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5" r:id="rId1"/>
  </p:sldMasterIdLst>
  <p:notesMasterIdLst>
    <p:notesMasterId r:id="rId49"/>
  </p:notesMasterIdLst>
  <p:handoutMasterIdLst>
    <p:handoutMasterId r:id="rId50"/>
  </p:handoutMasterIdLst>
  <p:sldIdLst>
    <p:sldId id="256" r:id="rId2"/>
    <p:sldId id="331" r:id="rId3"/>
    <p:sldId id="332" r:id="rId4"/>
    <p:sldId id="269" r:id="rId5"/>
    <p:sldId id="270" r:id="rId6"/>
    <p:sldId id="296" r:id="rId7"/>
    <p:sldId id="309" r:id="rId8"/>
    <p:sldId id="274" r:id="rId9"/>
    <p:sldId id="276" r:id="rId10"/>
    <p:sldId id="306" r:id="rId11"/>
    <p:sldId id="278" r:id="rId12"/>
    <p:sldId id="307" r:id="rId13"/>
    <p:sldId id="280" r:id="rId14"/>
    <p:sldId id="300" r:id="rId15"/>
    <p:sldId id="295" r:id="rId16"/>
    <p:sldId id="366" r:id="rId17"/>
    <p:sldId id="367" r:id="rId18"/>
    <p:sldId id="368" r:id="rId19"/>
    <p:sldId id="333" r:id="rId20"/>
    <p:sldId id="334" r:id="rId21"/>
    <p:sldId id="336" r:id="rId22"/>
    <p:sldId id="337" r:id="rId23"/>
    <p:sldId id="338" r:id="rId24"/>
    <p:sldId id="339" r:id="rId25"/>
    <p:sldId id="340" r:id="rId26"/>
    <p:sldId id="341" r:id="rId27"/>
    <p:sldId id="342" r:id="rId28"/>
    <p:sldId id="343" r:id="rId29"/>
    <p:sldId id="344" r:id="rId30"/>
    <p:sldId id="345" r:id="rId31"/>
    <p:sldId id="346" r:id="rId32"/>
    <p:sldId id="347" r:id="rId33"/>
    <p:sldId id="348" r:id="rId34"/>
    <p:sldId id="349" r:id="rId35"/>
    <p:sldId id="350" r:id="rId36"/>
    <p:sldId id="351" r:id="rId37"/>
    <p:sldId id="352" r:id="rId38"/>
    <p:sldId id="353" r:id="rId39"/>
    <p:sldId id="354" r:id="rId40"/>
    <p:sldId id="365" r:id="rId41"/>
    <p:sldId id="355" r:id="rId42"/>
    <p:sldId id="356" r:id="rId43"/>
    <p:sldId id="361" r:id="rId44"/>
    <p:sldId id="364" r:id="rId45"/>
    <p:sldId id="362" r:id="rId46"/>
    <p:sldId id="363" r:id="rId47"/>
    <p:sldId id="302" r:id="rId4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5pPr>
    <a:lvl6pPr marL="2286000" algn="l" defTabSz="457200" rtl="0" eaLnBrk="1" latinLnBrk="0" hangingPunct="1">
      <a:defRPr kern="1200">
        <a:solidFill>
          <a:schemeClr val="tx1"/>
        </a:solidFill>
        <a:latin typeface="Tahoma" charset="0"/>
        <a:ea typeface="ＭＳ Ｐゴシック" charset="0"/>
        <a:cs typeface="ＭＳ Ｐゴシック" charset="0"/>
      </a:defRPr>
    </a:lvl6pPr>
    <a:lvl7pPr marL="2743200" algn="l" defTabSz="457200" rtl="0" eaLnBrk="1" latinLnBrk="0" hangingPunct="1">
      <a:defRPr kern="1200">
        <a:solidFill>
          <a:schemeClr val="tx1"/>
        </a:solidFill>
        <a:latin typeface="Tahoma" charset="0"/>
        <a:ea typeface="ＭＳ Ｐゴシック" charset="0"/>
        <a:cs typeface="ＭＳ Ｐゴシック" charset="0"/>
      </a:defRPr>
    </a:lvl7pPr>
    <a:lvl8pPr marL="3200400" algn="l" defTabSz="457200" rtl="0" eaLnBrk="1" latinLnBrk="0" hangingPunct="1">
      <a:defRPr kern="1200">
        <a:solidFill>
          <a:schemeClr val="tx1"/>
        </a:solidFill>
        <a:latin typeface="Tahoma" charset="0"/>
        <a:ea typeface="ＭＳ Ｐゴシック" charset="0"/>
        <a:cs typeface="ＭＳ Ｐゴシック" charset="0"/>
      </a:defRPr>
    </a:lvl8pPr>
    <a:lvl9pPr marL="3657600" algn="l" defTabSz="457200" rtl="0" eaLnBrk="1" latinLnBrk="0" hangingPunct="1">
      <a:defRPr kern="1200">
        <a:solidFill>
          <a:schemeClr val="tx1"/>
        </a:solidFill>
        <a:latin typeface="Tahom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8000"/>
    <a:srgbClr val="009900"/>
    <a:srgbClr val="33CC33"/>
    <a:srgbClr val="FF0000"/>
    <a:srgbClr val="080808"/>
    <a:srgbClr val="FFCC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14"/>
    <p:restoredTop sz="94690"/>
  </p:normalViewPr>
  <p:slideViewPr>
    <p:cSldViewPr>
      <p:cViewPr varScale="1">
        <p:scale>
          <a:sx n="99" d="100"/>
          <a:sy n="99" d="100"/>
        </p:scale>
        <p:origin x="1120" y="184"/>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585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0CE533-8F97-4444-9A48-1CB6C0A278DD}" type="datetimeFigureOut">
              <a:rPr lang="en-US" smtClean="0"/>
              <a:t>4/10/19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B2102-1305-0F49-BC0B-A5E271C8C6FA}" type="slidenum">
              <a:rPr lang="en-US" smtClean="0"/>
              <a:t>‹#›</a:t>
            </a:fld>
            <a:endParaRPr lang="en-US"/>
          </a:p>
        </p:txBody>
      </p:sp>
    </p:spTree>
    <p:extLst>
      <p:ext uri="{BB962C8B-B14F-4D97-AF65-F5344CB8AC3E}">
        <p14:creationId xmlns:p14="http://schemas.microsoft.com/office/powerpoint/2010/main" val="8484291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06" charset="0"/>
                <a:ea typeface="ＭＳ Ｐゴシック" pitchFamily="-106" charset="-128"/>
                <a:cs typeface="ＭＳ Ｐゴシック" pitchFamily="-106" charset="-128"/>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06" charset="0"/>
                <a:ea typeface="ＭＳ Ｐゴシック" pitchFamily="-106" charset="-128"/>
                <a:cs typeface="ＭＳ Ｐゴシック" pitchFamily="-106" charset="-128"/>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06" charset="0"/>
                <a:ea typeface="ＭＳ Ｐゴシック" pitchFamily="-106" charset="-128"/>
                <a:cs typeface="ＭＳ Ｐゴシック" pitchFamily="-106" charset="-128"/>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D3621A7A-C1AB-9B4B-A358-B6AC046F8916}" type="slidenum">
              <a:rPr lang="en-US"/>
              <a:pPr>
                <a:defRPr/>
              </a:pPr>
              <a:t>‹#›</a:t>
            </a:fld>
            <a:endParaRPr lang="en-US"/>
          </a:p>
        </p:txBody>
      </p:sp>
    </p:spTree>
    <p:extLst>
      <p:ext uri="{BB962C8B-B14F-4D97-AF65-F5344CB8AC3E}">
        <p14:creationId xmlns:p14="http://schemas.microsoft.com/office/powerpoint/2010/main" val="227976802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fld id="{1B6FC0C7-BC00-AA4D-AFCA-C4142AA74EC7}" type="slidenum">
              <a:rPr lang="en-US" sz="1200">
                <a:latin typeface="Arial" charset="0"/>
              </a:rPr>
              <a:pPr/>
              <a:t>1</a:t>
            </a:fld>
            <a:endParaRPr lang="en-US" sz="1200">
              <a:latin typeface="Arial"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it-IT">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fld id="{DF9DA87D-857F-D840-8740-4F5F037D8EE3}" type="slidenum">
              <a:rPr lang="en-US" sz="1200">
                <a:latin typeface="Arial" charset="0"/>
              </a:rPr>
              <a:pPr/>
              <a:t>11</a:t>
            </a:fld>
            <a:endParaRPr lang="en-US" sz="1200">
              <a:latin typeface="Arial" charset="0"/>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it-IT">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fld id="{749372DA-5042-514B-9E38-7827EA1DF702}" type="slidenum">
              <a:rPr lang="en-US" sz="1200">
                <a:latin typeface="Arial" charset="0"/>
              </a:rPr>
              <a:pPr/>
              <a:t>12</a:t>
            </a:fld>
            <a:endParaRPr lang="en-US" sz="1200">
              <a:latin typeface="Arial" charset="0"/>
            </a:endParaRPr>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it-IT">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fld id="{DFFC75DF-CB5A-9941-AE2C-02C42D3BC0DA}" type="slidenum">
              <a:rPr lang="en-US" sz="1200">
                <a:latin typeface="Arial" charset="0"/>
              </a:rPr>
              <a:pPr/>
              <a:t>13</a:t>
            </a:fld>
            <a:endParaRPr lang="en-US" sz="1200">
              <a:latin typeface="Arial" charset="0"/>
            </a:endParaRPr>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it-IT">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fld id="{0FE7F8F7-2E6F-874F-89A4-6DFE3EA4F387}" type="slidenum">
              <a:rPr lang="en-US" sz="1200">
                <a:latin typeface="Arial" charset="0"/>
              </a:rPr>
              <a:pPr/>
              <a:t>14</a:t>
            </a:fld>
            <a:endParaRPr lang="en-US" sz="1200">
              <a:latin typeface="Arial" charset="0"/>
            </a:endParaRPr>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it-IT">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fld id="{69CC0F77-F51F-6240-B96E-235406A30A21}" type="slidenum">
              <a:rPr lang="en-US" sz="1200">
                <a:latin typeface="Arial" charset="0"/>
              </a:rPr>
              <a:pPr/>
              <a:t>15</a:t>
            </a:fld>
            <a:endParaRPr lang="en-US" sz="1200">
              <a:latin typeface="Arial" charset="0"/>
            </a:endParaRPr>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it-IT">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055986-9A74-1943-B5EB-CDB356B38645}" type="slidenum">
              <a:rPr lang="en-US"/>
              <a:pPr/>
              <a:t>16</a:t>
            </a:fld>
            <a:endParaRPr lang="en-US"/>
          </a:p>
        </p:txBody>
      </p:sp>
      <p:sp>
        <p:nvSpPr>
          <p:cNvPr id="727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2707" name="Rectangle 3"/>
          <p:cNvSpPr>
            <a:spLocks noGrp="1" noChangeArrowheads="1"/>
          </p:cNvSpPr>
          <p:nvPr>
            <p:ph type="body" idx="1"/>
          </p:nvPr>
        </p:nvSpPr>
        <p:spPr/>
        <p:txBody>
          <a:bodyPr/>
          <a:lstStyle/>
          <a:p>
            <a:endParaRPr lang="it-IT"/>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C67044-C85E-B74E-838C-60715B3AFE7F}" type="slidenum">
              <a:rPr lang="en-US"/>
              <a:pPr/>
              <a:t>17</a:t>
            </a:fld>
            <a:endParaRPr lang="en-US"/>
          </a:p>
        </p:txBody>
      </p:sp>
      <p:sp>
        <p:nvSpPr>
          <p:cNvPr id="1116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11619" name="Rectangle 3"/>
          <p:cNvSpPr>
            <a:spLocks noGrp="1" noChangeArrowheads="1"/>
          </p:cNvSpPr>
          <p:nvPr>
            <p:ph type="body" idx="1"/>
          </p:nvPr>
        </p:nvSpPr>
        <p:spPr/>
        <p:txBody>
          <a:bodyPr/>
          <a:lstStyle/>
          <a:p>
            <a:endParaRPr lang="it-IT"/>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989110-9DA9-7F4A-BD81-96A6BF4AB7C5}" type="slidenum">
              <a:rPr lang="en-US"/>
              <a:pPr/>
              <a:t>18</a:t>
            </a:fld>
            <a:endParaRPr lang="en-US"/>
          </a:p>
        </p:txBody>
      </p:sp>
      <p:sp>
        <p:nvSpPr>
          <p:cNvPr id="1136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13667" name="Rectangle 3"/>
          <p:cNvSpPr>
            <a:spLocks noGrp="1" noChangeArrowheads="1"/>
          </p:cNvSpPr>
          <p:nvPr>
            <p:ph type="body" idx="1"/>
          </p:nvPr>
        </p:nvSpPr>
        <p:spPr/>
        <p:txBody>
          <a:bodyPr/>
          <a:lstStyle/>
          <a:p>
            <a:endParaRPr lang="it-IT"/>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r" eaLnBrk="1" hangingPunct="1"/>
            <a:fld id="{454832BF-486E-AA4A-B327-D6F947581CBB}" type="slidenum">
              <a:rPr lang="en-US" sz="1200">
                <a:latin typeface="Arial" charset="0"/>
                <a:cs typeface="Arial" charset="0"/>
              </a:rPr>
              <a:pPr algn="r" eaLnBrk="1" hangingPunct="1"/>
              <a:t>27</a:t>
            </a:fld>
            <a:endParaRPr lang="en-US" sz="1200">
              <a:latin typeface="Arial" charset="0"/>
              <a:cs typeface="Arial" charset="0"/>
            </a:endParaRPr>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ea typeface="ＭＳ Ｐゴシック" charset="0"/>
                <a:cs typeface="ＭＳ Ｐゴシック" charset="0"/>
              </a:rPr>
              <a:t>Observation: sources providing similar functionality are annotated with </a:t>
            </a:r>
            <a:r>
              <a:rPr lang="ja-JP" altLang="en-US">
                <a:ea typeface="ＭＳ Ｐゴシック" charset="0"/>
                <a:cs typeface="ＭＳ Ｐゴシック" charset="0"/>
              </a:rPr>
              <a:t>“</a:t>
            </a:r>
            <a:r>
              <a:rPr lang="en-US" altLang="ja-JP">
                <a:ea typeface="ＭＳ Ｐゴシック" charset="0"/>
                <a:cs typeface="ＭＳ Ｐゴシック" charset="0"/>
              </a:rPr>
              <a:t>similar</a:t>
            </a:r>
            <a:r>
              <a:rPr lang="ja-JP" altLang="en-US">
                <a:ea typeface="ＭＳ Ｐゴシック" charset="0"/>
                <a:cs typeface="ＭＳ Ｐゴシック" charset="0"/>
              </a:rPr>
              <a:t>”</a:t>
            </a:r>
            <a:r>
              <a:rPr lang="en-US" altLang="ja-JP">
                <a:ea typeface="ＭＳ Ｐゴシック" charset="0"/>
                <a:cs typeface="ＭＳ Ｐゴシック" charset="0"/>
              </a:rPr>
              <a:t> tags</a:t>
            </a:r>
          </a:p>
          <a:p>
            <a:pPr eaLnBrk="1" hangingPunct="1"/>
            <a:endParaRPr lang="en-US">
              <a:ea typeface="ＭＳ Ｐゴシック" charset="0"/>
              <a:cs typeface="ＭＳ Ｐゴシック"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r" eaLnBrk="1" hangingPunct="1"/>
            <a:fld id="{479847C2-5C49-0B41-B69E-A267B9D06778}" type="slidenum">
              <a:rPr lang="en-US" sz="1200">
                <a:latin typeface="Arial" charset="0"/>
                <a:cs typeface="Arial" charset="0"/>
              </a:rPr>
              <a:pPr algn="r" eaLnBrk="1" hangingPunct="1"/>
              <a:t>28</a:t>
            </a:fld>
            <a:endParaRPr lang="en-US" sz="1200">
              <a:latin typeface="Arial" charset="0"/>
              <a:cs typeface="Arial" charset="0"/>
            </a:endParaRPr>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ea typeface="ＭＳ Ｐゴシック" charset="0"/>
                <a:cs typeface="ＭＳ Ｐゴシック" charset="0"/>
              </a:rPr>
              <a:t>The items (seed item and other items here) could be web pages that take some inputs and return some outputs.</a:t>
            </a:r>
          </a:p>
          <a:p>
            <a:pPr eaLnBrk="1" hangingPunct="1"/>
            <a:r>
              <a:rPr lang="en-US" dirty="0">
                <a:ea typeface="ＭＳ Ｐゴシック" charset="0"/>
                <a:cs typeface="ＭＳ Ｐゴシック" charset="0"/>
              </a:rPr>
              <a:t>LDA baseline: </a:t>
            </a:r>
            <a:r>
              <a:rPr lang="en-US">
                <a:ea typeface="ＭＳ Ｐゴシック" charset="0"/>
                <a:cs typeface="ＭＳ Ｐゴシック" charset="0"/>
              </a:rPr>
              <a:t>ignore users:</a:t>
            </a:r>
            <a:r>
              <a:rPr lang="en-US" baseline="0">
                <a:ea typeface="ＭＳ Ｐゴシック" charset="0"/>
                <a:cs typeface="ＭＳ Ｐゴシック" charset="0"/>
              </a:rPr>
              <a:t> each resource is a “document” with tags as the “words”	</a:t>
            </a:r>
            <a:endParaRPr lang="en-US">
              <a:ea typeface="ＭＳ Ｐゴシック" charset="0"/>
              <a:cs typeface="ＭＳ Ｐゴシック" charset="0"/>
            </a:endParaRPr>
          </a:p>
          <a:p>
            <a:pPr eaLnBrk="1" hangingPunct="1"/>
            <a:r>
              <a:rPr lang="en-US" dirty="0">
                <a:ea typeface="ＭＳ Ｐゴシック" charset="0"/>
                <a:cs typeface="ＭＳ Ｐゴシック" charset="0"/>
              </a:rPr>
              <a:t> </a:t>
            </a:r>
          </a:p>
          <a:p>
            <a:pPr eaLnBrk="1" hangingPunct="1"/>
            <a:r>
              <a:rPr lang="en-US" dirty="0">
                <a:ea typeface="ＭＳ Ｐゴシック" charset="0"/>
                <a:cs typeface="ＭＳ Ｐゴシック" charset="0"/>
              </a:rPr>
              <a:t>Resource -&gt; web resource such as web page that take some inputs and return some outputs.</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After computing similarity score, we rank them and see if they are actually similar to the seed (by manually inspection if they take the same input types and return the same output types)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03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fld id="{500D3EDB-91DC-364C-8913-159711C2E4C0}" type="slidenum">
              <a:rPr lang="en-US" sz="1200">
                <a:latin typeface="Arial" charset="0"/>
              </a:rPr>
              <a:pPr/>
              <a:t>2</a:t>
            </a:fld>
            <a:endParaRPr lang="en-US" sz="1200">
              <a:latin typeface="Arial" charset="0"/>
            </a:endParaRPr>
          </a:p>
        </p:txBody>
      </p:sp>
      <p:sp>
        <p:nvSpPr>
          <p:cNvPr id="18434" name="Rectangle 2"/>
          <p:cNvSpPr>
            <a:spLocks noGrp="1" noRot="1" noChangeAspect="1" noChangeArrowheads="1" noTextEdit="1"/>
          </p:cNvSpPr>
          <p:nvPr>
            <p:ph type="sldImg"/>
          </p:nvPr>
        </p:nvSpPr>
        <p:spPr>
          <a:xfrm>
            <a:off x="1144588" y="685800"/>
            <a:ext cx="4570412" cy="3429000"/>
          </a:xfrm>
          <a:ln/>
        </p:spPr>
      </p:sp>
      <p:sp>
        <p:nvSpPr>
          <p:cNvPr id="18435" name="Rectangle 3"/>
          <p:cNvSpPr>
            <a:spLocks noGrp="1" noChangeArrowheads="1"/>
          </p:cNvSpPr>
          <p:nvPr>
            <p:ph type="body" idx="1"/>
          </p:nvPr>
        </p:nvSpPr>
        <p:spPr>
          <a:xfrm>
            <a:off x="915988" y="4343400"/>
            <a:ext cx="5026025" cy="4114800"/>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r" eaLnBrk="1" hangingPunct="1"/>
            <a:fld id="{7260AB0B-A86A-AF4C-8B97-6C4998732D78}" type="slidenum">
              <a:rPr lang="en-US" sz="1200">
                <a:latin typeface="Arial" charset="0"/>
                <a:cs typeface="Arial" charset="0"/>
              </a:rPr>
              <a:pPr algn="r" eaLnBrk="1" hangingPunct="1"/>
              <a:t>30</a:t>
            </a:fld>
            <a:endParaRPr lang="en-US" sz="1200">
              <a:latin typeface="Arial" charset="0"/>
              <a:cs typeface="Arial" charset="0"/>
            </a:endParaRPr>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lang="en-US">
                <a:ea typeface="ＭＳ Ｐゴシック" charset="0"/>
                <a:cs typeface="ＭＳ Ｐゴシック" charset="0"/>
              </a:rPr>
              <a:t>Note:  The paper describes the slightly older behavior where we stopped with the first </a:t>
            </a:r>
            <a:r>
              <a:rPr lang="ja-JP" altLang="en-US">
                <a:ea typeface="ＭＳ Ｐゴシック" charset="0"/>
                <a:cs typeface="ＭＳ Ｐゴシック" charset="0"/>
              </a:rPr>
              <a:t>“</a:t>
            </a:r>
            <a:r>
              <a:rPr lang="en-US" altLang="ja-JP">
                <a:ea typeface="ＭＳ Ｐゴシック" charset="0"/>
                <a:cs typeface="ＭＳ Ｐゴシック" charset="0"/>
              </a:rPr>
              <a:t>successful</a:t>
            </a:r>
            <a:r>
              <a:rPr lang="ja-JP" altLang="en-US">
                <a:ea typeface="ＭＳ Ｐゴシック" charset="0"/>
                <a:cs typeface="ＭＳ Ｐゴシック" charset="0"/>
              </a:rPr>
              <a:t>”</a:t>
            </a:r>
            <a:r>
              <a:rPr lang="en-US" altLang="ja-JP">
                <a:ea typeface="ＭＳ Ｐゴシック" charset="0"/>
                <a:cs typeface="ＭＳ Ｐゴシック" charset="0"/>
              </a:rPr>
              <a:t> invocation.  We now will try all combinations and keep all successful invocations.  This is a change in the system from when the paper was written.</a:t>
            </a:r>
          </a:p>
          <a:p>
            <a:pPr eaLnBrk="1" hangingPunct="1">
              <a:spcBef>
                <a:spcPct val="0"/>
              </a:spcBef>
            </a:pPr>
            <a:endParaRPr lang="en-US">
              <a:ea typeface="ＭＳ Ｐゴシック" charset="0"/>
              <a:cs typeface="ＭＳ Ｐゴシック" charset="0"/>
            </a:endParaRPr>
          </a:p>
          <a:p>
            <a:pPr eaLnBrk="1" hangingPunct="1"/>
            <a:endParaRPr lang="en-US">
              <a:ea typeface="ＭＳ Ｐゴシック" charset="0"/>
              <a:cs typeface="ＭＳ Ｐゴシック"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r" eaLnBrk="1" hangingPunct="1"/>
            <a:fld id="{5D637960-606B-674A-BAA7-93B40B2355BD}" type="slidenum">
              <a:rPr lang="en-US" sz="1200">
                <a:latin typeface="Arial" charset="0"/>
                <a:cs typeface="Arial" charset="0"/>
              </a:rPr>
              <a:pPr algn="r" eaLnBrk="1" hangingPunct="1"/>
              <a:t>34</a:t>
            </a:fld>
            <a:endParaRPr lang="en-US" sz="1200">
              <a:latin typeface="Arial" charset="0"/>
              <a:cs typeface="Arial" charset="0"/>
            </a:endParaRPr>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r" eaLnBrk="1" hangingPunct="1"/>
            <a:fld id="{0B1C049B-2F6F-D645-AADD-8F52751F7571}" type="slidenum">
              <a:rPr lang="en-US" sz="1200">
                <a:latin typeface="Arial" charset="0"/>
                <a:cs typeface="Arial" charset="0"/>
              </a:rPr>
              <a:pPr algn="r" eaLnBrk="1" hangingPunct="1"/>
              <a:t>35</a:t>
            </a:fld>
            <a:endParaRPr lang="en-US" sz="1200">
              <a:latin typeface="Arial" charset="0"/>
              <a:cs typeface="Arial" charset="0"/>
            </a:endParaRPr>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r" eaLnBrk="1" hangingPunct="1"/>
            <a:fld id="{48FB95B4-85DF-8B41-A71D-03331CE300B4}" type="slidenum">
              <a:rPr lang="en-US" sz="1200">
                <a:latin typeface="Arial" charset="0"/>
                <a:cs typeface="Arial" charset="0"/>
              </a:rPr>
              <a:pPr algn="r" eaLnBrk="1" hangingPunct="1"/>
              <a:t>37</a:t>
            </a:fld>
            <a:endParaRPr lang="en-US" sz="1200">
              <a:latin typeface="Arial" charset="0"/>
              <a:cs typeface="Arial" charset="0"/>
            </a:endParaRP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it-IT">
              <a:ea typeface="ＭＳ Ｐゴシック" charset="0"/>
              <a:cs typeface="ＭＳ Ｐゴシック"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r" eaLnBrk="1" hangingPunct="1"/>
            <a:fld id="{D18E05FA-0141-F542-AFCC-1EDC10212D7D}" type="slidenum">
              <a:rPr lang="en-US" sz="1200">
                <a:latin typeface="Arial" charset="0"/>
                <a:cs typeface="Arial" charset="0"/>
              </a:rPr>
              <a:pPr algn="r" eaLnBrk="1" hangingPunct="1"/>
              <a:t>38</a:t>
            </a:fld>
            <a:endParaRPr lang="en-US" sz="1200">
              <a:latin typeface="Arial" charset="0"/>
              <a:cs typeface="Arial" charset="0"/>
            </a:endParaRP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it-IT">
              <a:ea typeface="ＭＳ Ｐゴシック" charset="0"/>
              <a:cs typeface="ＭＳ Ｐゴシック"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r" eaLnBrk="1" hangingPunct="1"/>
            <a:fld id="{FA70186D-5EDF-764E-A32D-4B37BBC3FAA5}" type="slidenum">
              <a:rPr lang="en-US" sz="1200">
                <a:latin typeface="Arial" charset="0"/>
                <a:cs typeface="Arial" charset="0"/>
              </a:rPr>
              <a:pPr algn="r" eaLnBrk="1" hangingPunct="1"/>
              <a:t>39</a:t>
            </a:fld>
            <a:endParaRPr lang="en-US" sz="1200">
              <a:latin typeface="Arial" charset="0"/>
              <a:cs typeface="Arial" charset="0"/>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it-IT">
              <a:ea typeface="ＭＳ Ｐゴシック" charset="0"/>
              <a:cs typeface="ＭＳ Ｐゴシック"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noTextEdit="1"/>
          </p:cNvSpPr>
          <p:nvPr>
            <p:ph type="sldImg"/>
          </p:nvPr>
        </p:nvSpPr>
        <p:spPr>
          <a:ln/>
        </p:spPr>
      </p:sp>
      <p:sp>
        <p:nvSpPr>
          <p:cNvPr id="78850" name="Notes Placeholder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
        <p:nvSpPr>
          <p:cNvPr id="78851"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r" eaLnBrk="1" hangingPunct="1"/>
            <a:fld id="{2A10E418-01AE-E446-A748-1335D32A6C4E}" type="slidenum">
              <a:rPr lang="en-US" sz="1200">
                <a:latin typeface="Arial" charset="0"/>
                <a:cs typeface="Arial" charset="0"/>
              </a:rPr>
              <a:pPr algn="r" eaLnBrk="1" hangingPunct="1"/>
              <a:t>45</a:t>
            </a:fld>
            <a:endParaRPr lang="en-US" sz="1200">
              <a:latin typeface="Arial" charset="0"/>
              <a:cs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noTextEdit="1"/>
          </p:cNvSpPr>
          <p:nvPr>
            <p:ph type="sldImg"/>
          </p:nvPr>
        </p:nvSpPr>
        <p:spPr>
          <a:ln/>
        </p:spPr>
      </p:sp>
      <p:sp>
        <p:nvSpPr>
          <p:cNvPr id="81922" name="Notes Placeholder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
        <p:nvSpPr>
          <p:cNvPr id="81923"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r" eaLnBrk="1" hangingPunct="1"/>
            <a:fld id="{542CDFB8-3060-EE49-A146-0A99EC8AE7A0}" type="slidenum">
              <a:rPr lang="en-US" sz="1200">
                <a:latin typeface="Arial" charset="0"/>
                <a:cs typeface="Arial" charset="0"/>
              </a:rPr>
              <a:pPr algn="r" eaLnBrk="1" hangingPunct="1"/>
              <a:t>46</a:t>
            </a:fld>
            <a:endParaRPr lang="en-US" sz="1200">
              <a:latin typeface="Arial" charset="0"/>
              <a:cs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fld id="{6E24A9EB-7815-7A43-99C6-5C3E9D4252C9}" type="slidenum">
              <a:rPr lang="en-US" sz="1200">
                <a:latin typeface="Arial" charset="0"/>
              </a:rPr>
              <a:pPr/>
              <a:t>47</a:t>
            </a:fld>
            <a:endParaRPr lang="en-US" sz="1200">
              <a:latin typeface="Arial" charset="0"/>
            </a:endParaRPr>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it-IT">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fld id="{3D32E61D-FC91-7247-BC8C-3C3116A9BFDB}" type="slidenum">
              <a:rPr lang="en-US" sz="1200">
                <a:latin typeface="Arial" charset="0"/>
              </a:rPr>
              <a:pPr/>
              <a:t>4</a:t>
            </a:fld>
            <a:endParaRPr lang="en-US" sz="1200">
              <a:latin typeface="Arial"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it-IT">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fld id="{8F99C0F2-8EA3-6C47-B722-E40BF92F8D3E}" type="slidenum">
              <a:rPr lang="en-US" sz="1200">
                <a:latin typeface="Arial" charset="0"/>
              </a:rPr>
              <a:pPr/>
              <a:t>5</a:t>
            </a:fld>
            <a:endParaRPr lang="en-US" sz="1200">
              <a:latin typeface="Arial" charset="0"/>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it-IT">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fld id="{828F0A03-7644-9448-A359-BC9560FD4A29}" type="slidenum">
              <a:rPr lang="en-US" sz="1200">
                <a:latin typeface="Arial" charset="0"/>
              </a:rPr>
              <a:pPr/>
              <a:t>6</a:t>
            </a:fld>
            <a:endParaRPr lang="en-US" sz="1200">
              <a:latin typeface="Arial" charset="0"/>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it-IT">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fld id="{972B1074-AA60-4448-B75F-738F9516043D}" type="slidenum">
              <a:rPr lang="en-US" sz="1200">
                <a:latin typeface="Arial" charset="0"/>
              </a:rPr>
              <a:pPr/>
              <a:t>7</a:t>
            </a:fld>
            <a:endParaRPr lang="en-US" sz="1200">
              <a:latin typeface="Arial"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it-IT">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fld id="{688DF438-6615-644A-A14E-1AD7FFEFC48C}" type="slidenum">
              <a:rPr lang="en-US" sz="1200">
                <a:latin typeface="Arial" charset="0"/>
              </a:rPr>
              <a:pPr/>
              <a:t>8</a:t>
            </a:fld>
            <a:endParaRPr lang="en-US" sz="1200">
              <a:latin typeface="Arial" charset="0"/>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it-IT">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fld id="{58FEFEDF-1E87-7348-AABB-5B71AC2AA3F7}" type="slidenum">
              <a:rPr lang="en-US" sz="1200">
                <a:latin typeface="Arial" charset="0"/>
              </a:rPr>
              <a:pPr/>
              <a:t>9</a:t>
            </a:fld>
            <a:endParaRPr lang="en-US" sz="1200">
              <a:latin typeface="Arial" charset="0"/>
            </a:endParaRP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it-IT">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fld id="{F7B40475-100F-6043-A35E-1CFF58ED76F6}" type="slidenum">
              <a:rPr lang="en-US" sz="1200">
                <a:latin typeface="Arial" charset="0"/>
              </a:rPr>
              <a:pPr/>
              <a:t>10</a:t>
            </a:fld>
            <a:endParaRPr lang="en-US" sz="1200">
              <a:latin typeface="Arial"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it-IT">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vmlDrawing" Target="../drawings/vmlDrawing10.vml"/><Relationship Id="rId6" Type="http://schemas.openxmlformats.org/officeDocument/2006/relationships/oleObject" Target="../embeddings/oleObject20.bin"/><Relationship Id="rId5" Type="http://schemas.openxmlformats.org/officeDocument/2006/relationships/image" Target="../media/image3.pn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vmlDrawing" Target="../drawings/vmlDrawing11.vml"/><Relationship Id="rId6" Type="http://schemas.openxmlformats.org/officeDocument/2006/relationships/oleObject" Target="../embeddings/oleObject22.bin"/><Relationship Id="rId5" Type="http://schemas.openxmlformats.org/officeDocument/2006/relationships/image" Target="../media/image3.png"/><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vmlDrawing" Target="../drawings/vmlDrawing12.vml"/><Relationship Id="rId6" Type="http://schemas.openxmlformats.org/officeDocument/2006/relationships/oleObject" Target="../embeddings/oleObject24.bin"/><Relationship Id="rId5" Type="http://schemas.openxmlformats.org/officeDocument/2006/relationships/image" Target="../media/image3.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1.xml"/><Relationship Id="rId1" Type="http://schemas.openxmlformats.org/officeDocument/2006/relationships/vmlDrawing" Target="../drawings/vmlDrawing13.vml"/><Relationship Id="rId6" Type="http://schemas.openxmlformats.org/officeDocument/2006/relationships/oleObject" Target="../embeddings/oleObject26.bin"/><Relationship Id="rId5" Type="http://schemas.openxmlformats.org/officeDocument/2006/relationships/image" Target="../media/image3.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vmlDrawing" Target="../drawings/vmlDrawing3.vml"/><Relationship Id="rId5" Type="http://schemas.openxmlformats.org/officeDocument/2006/relationships/oleObject" Target="../embeddings/oleObject6.bin"/><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vmlDrawing" Target="../drawings/vmlDrawing4.vml"/><Relationship Id="rId5" Type="http://schemas.openxmlformats.org/officeDocument/2006/relationships/oleObject" Target="../embeddings/oleObject8.bin"/><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3.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6.vml"/><Relationship Id="rId5" Type="http://schemas.openxmlformats.org/officeDocument/2006/relationships/oleObject" Target="../embeddings/oleObject12.bin"/><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vmlDrawing" Target="../drawings/vmlDrawing7.vml"/><Relationship Id="rId5" Type="http://schemas.openxmlformats.org/officeDocument/2006/relationships/oleObject" Target="../embeddings/oleObject14.bin"/><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oleObject" Target="../embeddings/oleObject16.bin"/><Relationship Id="rId5" Type="http://schemas.openxmlformats.org/officeDocument/2006/relationships/image" Target="../media/image3.png"/><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vmlDrawing" Target="../drawings/vmlDrawing9.vml"/><Relationship Id="rId6" Type="http://schemas.openxmlformats.org/officeDocument/2006/relationships/oleObject" Target="../embeddings/oleObject18.bin"/><Relationship Id="rId5" Type="http://schemas.openxmlformats.org/officeDocument/2006/relationships/image" Target="../media/image3.pn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895600" y="2667000"/>
            <a:ext cx="5715000" cy="1393825"/>
          </a:xfrm>
        </p:spPr>
        <p:txBody>
          <a:bodyPr/>
          <a:lstStyle>
            <a:lvl1pPr>
              <a:defRPr sz="3200"/>
            </a:lvl1pPr>
          </a:lstStyle>
          <a:p>
            <a:r>
              <a:rPr lang="en-US"/>
              <a:t>Click to edit Master title style</a:t>
            </a:r>
          </a:p>
        </p:txBody>
      </p:sp>
      <p:sp>
        <p:nvSpPr>
          <p:cNvPr id="5123" name="Rectangle 3"/>
          <p:cNvSpPr>
            <a:spLocks noGrp="1" noChangeArrowheads="1"/>
          </p:cNvSpPr>
          <p:nvPr>
            <p:ph type="subTitle" idx="1"/>
          </p:nvPr>
        </p:nvSpPr>
        <p:spPr>
          <a:xfrm>
            <a:off x="228600" y="4953000"/>
            <a:ext cx="6400800" cy="1524000"/>
          </a:xfrm>
        </p:spPr>
        <p:txBody>
          <a:bodyPr/>
          <a:lstStyle>
            <a:lvl1pPr marL="0" indent="0" algn="ctr">
              <a:buFontTx/>
              <a:buNone/>
              <a:defRPr sz="2800">
                <a:solidFill>
                  <a:srgbClr val="990000"/>
                </a:solidFill>
              </a:defRPr>
            </a:lvl1pPr>
          </a:lstStyle>
          <a:p>
            <a:r>
              <a:rPr lang="en-US"/>
              <a:t>Click to edit Master subtitle style</a:t>
            </a:r>
          </a:p>
        </p:txBody>
      </p:sp>
    </p:spTree>
    <p:extLst>
      <p:ext uri="{BB962C8B-B14F-4D97-AF65-F5344CB8AC3E}">
        <p14:creationId xmlns:p14="http://schemas.microsoft.com/office/powerpoint/2010/main" val="3916005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768350"/>
          </a:xfrm>
          <a:prstGeom prst="rect">
            <a:avLst/>
          </a:prstGeom>
          <a:solidFill>
            <a:srgbClr val="990000"/>
          </a:solidFill>
          <a:ln w="9525">
            <a:solidFill>
              <a:schemeClr val="tx1"/>
            </a:solidFill>
            <a:miter lim="800000"/>
            <a:headEnd/>
            <a:tailEnd/>
          </a:ln>
        </p:spPr>
        <p:txBody>
          <a:bodyPr wrap="none" anchor="ctr"/>
          <a:lstStyle/>
          <a:p>
            <a:endParaRPr lang="en-US"/>
          </a:p>
        </p:txBody>
      </p:sp>
      <p:graphicFrame>
        <p:nvGraphicFramePr>
          <p:cNvPr id="5" name="Object 11"/>
          <p:cNvGraphicFramePr>
            <a:graphicFrameLocks noChangeAspect="1"/>
          </p:cNvGraphicFramePr>
          <p:nvPr/>
        </p:nvGraphicFramePr>
        <p:xfrm>
          <a:off x="0" y="6310313"/>
          <a:ext cx="762000" cy="547687"/>
        </p:xfrm>
        <a:graphic>
          <a:graphicData uri="http://schemas.openxmlformats.org/presentationml/2006/ole">
            <mc:AlternateContent xmlns:mc="http://schemas.openxmlformats.org/markup-compatibility/2006">
              <mc:Choice xmlns:v="urn:schemas-microsoft-com:vml" Requires="v">
                <p:oleObj spid="_x0000_s106578" name="Image" r:id="rId3" imgW="1270289" imgH="914286" progId="">
                  <p:embed/>
                </p:oleObj>
              </mc:Choice>
              <mc:Fallback>
                <p:oleObj name="Image" r:id="rId3" imgW="1270289" imgH="9142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10313"/>
                        <a:ext cx="762000" cy="547687"/>
                      </a:xfrm>
                      <a:prstGeom prst="rect">
                        <a:avLst/>
                      </a:prstGeom>
                      <a:noFill/>
                      <a:ln>
                        <a:noFill/>
                      </a:ln>
                      <a:effectLst/>
                      <a:extLst>
                        <a:ext uri="{909E8E84-426E-40dd-AFC4-6F175D3DCCD1}">
                          <a14:hiddenFill xmlns="" xmlns:a14="http://schemas.microsoft.com/office/drawing/2010/main">
                            <a:solidFill>
                              <a:srgbClr val="FBDF53"/>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969696">
                                  <a:alpha val="74997"/>
                                </a:srgbClr>
                              </a:outerShdw>
                            </a:effectLst>
                          </a14:hiddenEffects>
                        </a:ext>
                      </a:extLst>
                    </p:spPr>
                  </p:pic>
                </p:oleObj>
              </mc:Fallback>
            </mc:AlternateContent>
          </a:graphicData>
        </a:graphic>
      </p:graphicFrame>
      <p:pic>
        <p:nvPicPr>
          <p:cNvPr id="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750" y="9525"/>
            <a:ext cx="200025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7" name="Object 5"/>
          <p:cNvGraphicFramePr>
            <a:graphicFrameLocks noChangeAspect="1"/>
          </p:cNvGraphicFramePr>
          <p:nvPr/>
        </p:nvGraphicFramePr>
        <p:xfrm>
          <a:off x="0" y="6310313"/>
          <a:ext cx="762000" cy="547687"/>
        </p:xfrm>
        <a:graphic>
          <a:graphicData uri="http://schemas.openxmlformats.org/presentationml/2006/ole">
            <mc:AlternateContent xmlns:mc="http://schemas.openxmlformats.org/markup-compatibility/2006">
              <mc:Choice xmlns:v="urn:schemas-microsoft-com:vml" Requires="v">
                <p:oleObj spid="_x0000_s106579" name="Image" r:id="rId6" imgW="1270289" imgH="914286" progId="">
                  <p:embed/>
                </p:oleObj>
              </mc:Choice>
              <mc:Fallback>
                <p:oleObj name="Image" r:id="rId6" imgW="1270289" imgH="9142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10313"/>
                        <a:ext cx="762000" cy="547687"/>
                      </a:xfrm>
                      <a:prstGeom prst="rect">
                        <a:avLst/>
                      </a:prstGeom>
                      <a:noFill/>
                      <a:ln>
                        <a:noFill/>
                      </a:ln>
                      <a:effectLst/>
                      <a:extLst>
                        <a:ext uri="{909E8E84-426E-40dd-AFC4-6F175D3DCCD1}">
                          <a14:hiddenFill xmlns="" xmlns:a14="http://schemas.microsoft.com/office/drawing/2010/main">
                            <a:solidFill>
                              <a:srgbClr val="FBDF53"/>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969696">
                                  <a:alpha val="74997"/>
                                </a:srgbClr>
                              </a:outerShdw>
                            </a:effectLst>
                          </a14:hiddenEffects>
                        </a:ext>
                      </a:extLst>
                    </p:spPr>
                  </p:pic>
                </p:oleObj>
              </mc:Fallback>
            </mc:AlternateContent>
          </a:graphicData>
        </a:graphic>
      </p:graphicFrame>
      <p:pic>
        <p:nvPicPr>
          <p:cNvPr id="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750" y="9525"/>
            <a:ext cx="200025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3411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768350"/>
          </a:xfrm>
          <a:prstGeom prst="rect">
            <a:avLst/>
          </a:prstGeom>
          <a:solidFill>
            <a:srgbClr val="990000"/>
          </a:solidFill>
          <a:ln w="9525">
            <a:solidFill>
              <a:schemeClr val="tx1"/>
            </a:solidFill>
            <a:miter lim="800000"/>
            <a:headEnd/>
            <a:tailEnd/>
          </a:ln>
        </p:spPr>
        <p:txBody>
          <a:bodyPr wrap="none" anchor="ctr"/>
          <a:lstStyle/>
          <a:p>
            <a:endParaRPr lang="en-US"/>
          </a:p>
        </p:txBody>
      </p:sp>
      <p:graphicFrame>
        <p:nvGraphicFramePr>
          <p:cNvPr id="5" name="Object 11"/>
          <p:cNvGraphicFramePr>
            <a:graphicFrameLocks noChangeAspect="1"/>
          </p:cNvGraphicFramePr>
          <p:nvPr/>
        </p:nvGraphicFramePr>
        <p:xfrm>
          <a:off x="0" y="6310313"/>
          <a:ext cx="762000" cy="547687"/>
        </p:xfrm>
        <a:graphic>
          <a:graphicData uri="http://schemas.openxmlformats.org/presentationml/2006/ole">
            <mc:AlternateContent xmlns:mc="http://schemas.openxmlformats.org/markup-compatibility/2006">
              <mc:Choice xmlns:v="urn:schemas-microsoft-com:vml" Requires="v">
                <p:oleObj spid="_x0000_s107602" name="Image" r:id="rId3" imgW="1270289" imgH="914286" progId="">
                  <p:embed/>
                </p:oleObj>
              </mc:Choice>
              <mc:Fallback>
                <p:oleObj name="Image" r:id="rId3" imgW="1270289" imgH="9142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10313"/>
                        <a:ext cx="762000" cy="547687"/>
                      </a:xfrm>
                      <a:prstGeom prst="rect">
                        <a:avLst/>
                      </a:prstGeom>
                      <a:noFill/>
                      <a:ln>
                        <a:noFill/>
                      </a:ln>
                      <a:effectLst/>
                      <a:extLst>
                        <a:ext uri="{909E8E84-426E-40dd-AFC4-6F175D3DCCD1}">
                          <a14:hiddenFill xmlns="" xmlns:a14="http://schemas.microsoft.com/office/drawing/2010/main">
                            <a:solidFill>
                              <a:srgbClr val="FBDF53"/>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969696">
                                  <a:alpha val="74997"/>
                                </a:srgbClr>
                              </a:outerShdw>
                            </a:effectLst>
                          </a14:hiddenEffects>
                        </a:ext>
                      </a:extLst>
                    </p:spPr>
                  </p:pic>
                </p:oleObj>
              </mc:Fallback>
            </mc:AlternateContent>
          </a:graphicData>
        </a:graphic>
      </p:graphicFrame>
      <p:pic>
        <p:nvPicPr>
          <p:cNvPr id="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750" y="9525"/>
            <a:ext cx="200025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7" name="Object 5"/>
          <p:cNvGraphicFramePr>
            <a:graphicFrameLocks noChangeAspect="1"/>
          </p:cNvGraphicFramePr>
          <p:nvPr/>
        </p:nvGraphicFramePr>
        <p:xfrm>
          <a:off x="0" y="6310313"/>
          <a:ext cx="762000" cy="547687"/>
        </p:xfrm>
        <a:graphic>
          <a:graphicData uri="http://schemas.openxmlformats.org/presentationml/2006/ole">
            <mc:AlternateContent xmlns:mc="http://schemas.openxmlformats.org/markup-compatibility/2006">
              <mc:Choice xmlns:v="urn:schemas-microsoft-com:vml" Requires="v">
                <p:oleObj spid="_x0000_s107603" name="Image" r:id="rId6" imgW="1270289" imgH="914286" progId="">
                  <p:embed/>
                </p:oleObj>
              </mc:Choice>
              <mc:Fallback>
                <p:oleObj name="Image" r:id="rId6" imgW="1270289" imgH="9142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10313"/>
                        <a:ext cx="762000" cy="547687"/>
                      </a:xfrm>
                      <a:prstGeom prst="rect">
                        <a:avLst/>
                      </a:prstGeom>
                      <a:noFill/>
                      <a:ln>
                        <a:noFill/>
                      </a:ln>
                      <a:effectLst/>
                      <a:extLst>
                        <a:ext uri="{909E8E84-426E-40dd-AFC4-6F175D3DCCD1}">
                          <a14:hiddenFill xmlns="" xmlns:a14="http://schemas.microsoft.com/office/drawing/2010/main">
                            <a:solidFill>
                              <a:srgbClr val="FBDF53"/>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969696">
                                  <a:alpha val="74997"/>
                                </a:srgbClr>
                              </a:outerShdw>
                            </a:effectLst>
                          </a14:hiddenEffects>
                        </a:ext>
                      </a:extLst>
                    </p:spPr>
                  </p:pic>
                </p:oleObj>
              </mc:Fallback>
            </mc:AlternateContent>
          </a:graphicData>
        </a:graphic>
      </p:graphicFrame>
      <p:pic>
        <p:nvPicPr>
          <p:cNvPr id="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750" y="9525"/>
            <a:ext cx="200025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6724650" y="-38100"/>
            <a:ext cx="2190750" cy="63627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38100"/>
            <a:ext cx="6419850" cy="6362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0021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768350"/>
          </a:xfrm>
          <a:prstGeom prst="rect">
            <a:avLst/>
          </a:prstGeom>
          <a:solidFill>
            <a:srgbClr val="990000"/>
          </a:solidFill>
          <a:ln w="9525">
            <a:solidFill>
              <a:schemeClr val="tx1"/>
            </a:solidFill>
            <a:miter lim="800000"/>
            <a:headEnd/>
            <a:tailEnd/>
          </a:ln>
        </p:spPr>
        <p:txBody>
          <a:bodyPr wrap="none" anchor="ctr"/>
          <a:lstStyle/>
          <a:p>
            <a:endParaRPr lang="en-US"/>
          </a:p>
        </p:txBody>
      </p:sp>
      <p:graphicFrame>
        <p:nvGraphicFramePr>
          <p:cNvPr id="6" name="Object 4"/>
          <p:cNvGraphicFramePr>
            <a:graphicFrameLocks noChangeAspect="1"/>
          </p:cNvGraphicFramePr>
          <p:nvPr/>
        </p:nvGraphicFramePr>
        <p:xfrm>
          <a:off x="0" y="6310313"/>
          <a:ext cx="762000" cy="547687"/>
        </p:xfrm>
        <a:graphic>
          <a:graphicData uri="http://schemas.openxmlformats.org/presentationml/2006/ole">
            <mc:AlternateContent xmlns:mc="http://schemas.openxmlformats.org/markup-compatibility/2006">
              <mc:Choice xmlns:v="urn:schemas-microsoft-com:vml" Requires="v">
                <p:oleObj spid="_x0000_s108626" name="Image" r:id="rId3" imgW="1270289" imgH="914286" progId="">
                  <p:embed/>
                </p:oleObj>
              </mc:Choice>
              <mc:Fallback>
                <p:oleObj name="Image" r:id="rId3" imgW="1270289" imgH="9142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10313"/>
                        <a:ext cx="762000" cy="547687"/>
                      </a:xfrm>
                      <a:prstGeom prst="rect">
                        <a:avLst/>
                      </a:prstGeom>
                      <a:noFill/>
                      <a:ln>
                        <a:noFill/>
                      </a:ln>
                      <a:effectLst/>
                      <a:extLst>
                        <a:ext uri="{909E8E84-426E-40dd-AFC4-6F175D3DCCD1}">
                          <a14:hiddenFill xmlns="" xmlns:a14="http://schemas.microsoft.com/office/drawing/2010/main">
                            <a:solidFill>
                              <a:srgbClr val="FBDF53"/>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969696">
                                  <a:alpha val="74997"/>
                                </a:srgbClr>
                              </a:outerShdw>
                            </a:effectLst>
                          </a14:hiddenEffects>
                        </a:ext>
                      </a:extLst>
                    </p:spPr>
                  </p:pic>
                </p:oleObj>
              </mc:Fallback>
            </mc:AlternateContent>
          </a:graphicData>
        </a:graphic>
      </p:graphicFrame>
      <p:pic>
        <p:nvPicPr>
          <p:cNvPr id="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750" y="9525"/>
            <a:ext cx="200025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8" name="Object 5"/>
          <p:cNvGraphicFramePr>
            <a:graphicFrameLocks noChangeAspect="1"/>
          </p:cNvGraphicFramePr>
          <p:nvPr/>
        </p:nvGraphicFramePr>
        <p:xfrm>
          <a:off x="0" y="6310313"/>
          <a:ext cx="762000" cy="547687"/>
        </p:xfrm>
        <a:graphic>
          <a:graphicData uri="http://schemas.openxmlformats.org/presentationml/2006/ole">
            <mc:AlternateContent xmlns:mc="http://schemas.openxmlformats.org/markup-compatibility/2006">
              <mc:Choice xmlns:v="urn:schemas-microsoft-com:vml" Requires="v">
                <p:oleObj spid="_x0000_s108627" name="Image" r:id="rId6" imgW="1270289" imgH="914286" progId="">
                  <p:embed/>
                </p:oleObj>
              </mc:Choice>
              <mc:Fallback>
                <p:oleObj name="Image" r:id="rId6" imgW="1270289" imgH="9142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10313"/>
                        <a:ext cx="762000" cy="547687"/>
                      </a:xfrm>
                      <a:prstGeom prst="rect">
                        <a:avLst/>
                      </a:prstGeom>
                      <a:noFill/>
                      <a:ln>
                        <a:noFill/>
                      </a:ln>
                      <a:effectLst/>
                      <a:extLst>
                        <a:ext uri="{909E8E84-426E-40dd-AFC4-6F175D3DCCD1}">
                          <a14:hiddenFill xmlns="" xmlns:a14="http://schemas.microsoft.com/office/drawing/2010/main">
                            <a:solidFill>
                              <a:srgbClr val="FBDF53"/>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969696">
                                  <a:alpha val="74997"/>
                                </a:srgbClr>
                              </a:outerShdw>
                            </a:effectLst>
                          </a14:hiddenEffects>
                        </a:ext>
                      </a:extLst>
                    </p:spPr>
                  </p:pic>
                </p:oleObj>
              </mc:Fallback>
            </mc:AlternateContent>
          </a:graphicData>
        </a:graphic>
      </p:graphicFrame>
      <p:pic>
        <p:nvPicPr>
          <p:cNvPr id="9"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750" y="9525"/>
            <a:ext cx="200025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38100"/>
            <a:ext cx="6858000" cy="762000"/>
          </a:xfrm>
        </p:spPr>
        <p:txBody>
          <a:bodyPr/>
          <a:lstStyle/>
          <a:p>
            <a:r>
              <a:rPr lang="en-US"/>
              <a:t>Click to edit Master title style</a:t>
            </a:r>
          </a:p>
        </p:txBody>
      </p:sp>
      <p:sp>
        <p:nvSpPr>
          <p:cNvPr id="3" name="Text Placeholder 2"/>
          <p:cNvSpPr>
            <a:spLocks noGrp="1"/>
          </p:cNvSpPr>
          <p:nvPr>
            <p:ph type="body" sz="half" idx="1"/>
          </p:nvPr>
        </p:nvSpPr>
        <p:spPr>
          <a:xfrm>
            <a:off x="228600" y="914400"/>
            <a:ext cx="426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426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8241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768350"/>
          </a:xfrm>
          <a:prstGeom prst="rect">
            <a:avLst/>
          </a:prstGeom>
          <a:solidFill>
            <a:srgbClr val="990000"/>
          </a:solidFill>
          <a:ln w="9525">
            <a:solidFill>
              <a:schemeClr val="tx1"/>
            </a:solidFill>
            <a:miter lim="800000"/>
            <a:headEnd/>
            <a:tailEnd/>
          </a:ln>
        </p:spPr>
        <p:txBody>
          <a:bodyPr wrap="none" anchor="ctr"/>
          <a:lstStyle/>
          <a:p>
            <a:endParaRPr lang="en-US"/>
          </a:p>
        </p:txBody>
      </p:sp>
      <p:graphicFrame>
        <p:nvGraphicFramePr>
          <p:cNvPr id="5" name="Object 11"/>
          <p:cNvGraphicFramePr>
            <a:graphicFrameLocks noChangeAspect="1"/>
          </p:cNvGraphicFramePr>
          <p:nvPr/>
        </p:nvGraphicFramePr>
        <p:xfrm>
          <a:off x="0" y="6310313"/>
          <a:ext cx="762000" cy="547687"/>
        </p:xfrm>
        <a:graphic>
          <a:graphicData uri="http://schemas.openxmlformats.org/presentationml/2006/ole">
            <mc:AlternateContent xmlns:mc="http://schemas.openxmlformats.org/markup-compatibility/2006">
              <mc:Choice xmlns:v="urn:schemas-microsoft-com:vml" Requires="v">
                <p:oleObj spid="_x0000_s109650" name="Image" r:id="rId3" imgW="1270289" imgH="914286" progId="">
                  <p:embed/>
                </p:oleObj>
              </mc:Choice>
              <mc:Fallback>
                <p:oleObj name="Image" r:id="rId3" imgW="1270289" imgH="9142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10313"/>
                        <a:ext cx="762000" cy="547687"/>
                      </a:xfrm>
                      <a:prstGeom prst="rect">
                        <a:avLst/>
                      </a:prstGeom>
                      <a:noFill/>
                      <a:ln>
                        <a:noFill/>
                      </a:ln>
                      <a:effectLst/>
                      <a:extLst>
                        <a:ext uri="{909E8E84-426E-40dd-AFC4-6F175D3DCCD1}">
                          <a14:hiddenFill xmlns="" xmlns:a14="http://schemas.microsoft.com/office/drawing/2010/main">
                            <a:solidFill>
                              <a:srgbClr val="FBDF53"/>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969696">
                                  <a:alpha val="74997"/>
                                </a:srgbClr>
                              </a:outerShdw>
                            </a:effectLst>
                          </a14:hiddenEffects>
                        </a:ext>
                      </a:extLst>
                    </p:spPr>
                  </p:pic>
                </p:oleObj>
              </mc:Fallback>
            </mc:AlternateContent>
          </a:graphicData>
        </a:graphic>
      </p:graphicFrame>
      <p:pic>
        <p:nvPicPr>
          <p:cNvPr id="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750" y="9525"/>
            <a:ext cx="200025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7" name="Object 5"/>
          <p:cNvGraphicFramePr>
            <a:graphicFrameLocks noChangeAspect="1"/>
          </p:cNvGraphicFramePr>
          <p:nvPr/>
        </p:nvGraphicFramePr>
        <p:xfrm>
          <a:off x="0" y="6310313"/>
          <a:ext cx="762000" cy="547687"/>
        </p:xfrm>
        <a:graphic>
          <a:graphicData uri="http://schemas.openxmlformats.org/presentationml/2006/ole">
            <mc:AlternateContent xmlns:mc="http://schemas.openxmlformats.org/markup-compatibility/2006">
              <mc:Choice xmlns:v="urn:schemas-microsoft-com:vml" Requires="v">
                <p:oleObj spid="_x0000_s109651" name="Image" r:id="rId6" imgW="1270289" imgH="914286" progId="">
                  <p:embed/>
                </p:oleObj>
              </mc:Choice>
              <mc:Fallback>
                <p:oleObj name="Image" r:id="rId6" imgW="1270289" imgH="9142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10313"/>
                        <a:ext cx="762000" cy="547687"/>
                      </a:xfrm>
                      <a:prstGeom prst="rect">
                        <a:avLst/>
                      </a:prstGeom>
                      <a:noFill/>
                      <a:ln>
                        <a:noFill/>
                      </a:ln>
                      <a:effectLst/>
                      <a:extLst>
                        <a:ext uri="{909E8E84-426E-40dd-AFC4-6F175D3DCCD1}">
                          <a14:hiddenFill xmlns="" xmlns:a14="http://schemas.microsoft.com/office/drawing/2010/main">
                            <a:solidFill>
                              <a:srgbClr val="FBDF53"/>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969696">
                                  <a:alpha val="74997"/>
                                </a:srgbClr>
                              </a:outerShdw>
                            </a:effectLst>
                          </a14:hiddenEffects>
                        </a:ext>
                      </a:extLst>
                    </p:spPr>
                  </p:pic>
                </p:oleObj>
              </mc:Fallback>
            </mc:AlternateContent>
          </a:graphicData>
        </a:graphic>
      </p:graphicFrame>
      <p:pic>
        <p:nvPicPr>
          <p:cNvPr id="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750" y="9525"/>
            <a:ext cx="200025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38100"/>
            <a:ext cx="6858000" cy="762000"/>
          </a:xfrm>
        </p:spPr>
        <p:txBody>
          <a:bodyPr/>
          <a:lstStyle/>
          <a:p>
            <a:r>
              <a:rPr lang="en-US"/>
              <a:t>Click to edit Master title style</a:t>
            </a:r>
          </a:p>
        </p:txBody>
      </p:sp>
      <p:sp>
        <p:nvSpPr>
          <p:cNvPr id="3" name="Table Placeholder 2"/>
          <p:cNvSpPr>
            <a:spLocks noGrp="1"/>
          </p:cNvSpPr>
          <p:nvPr>
            <p:ph type="tbl" idx="1"/>
          </p:nvPr>
        </p:nvSpPr>
        <p:spPr>
          <a:xfrm>
            <a:off x="228600" y="914400"/>
            <a:ext cx="8686800" cy="5410200"/>
          </a:xfrm>
        </p:spPr>
        <p:txBody>
          <a:bodyPr/>
          <a:lstStyle/>
          <a:p>
            <a:pPr lvl="0"/>
            <a:r>
              <a:rPr lang="en-US" noProof="0"/>
              <a:t>Click icon to add table</a:t>
            </a:r>
          </a:p>
        </p:txBody>
      </p:sp>
    </p:spTree>
    <p:extLst>
      <p:ext uri="{BB962C8B-B14F-4D97-AF65-F5344CB8AC3E}">
        <p14:creationId xmlns:p14="http://schemas.microsoft.com/office/powerpoint/2010/main" val="566898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768350"/>
          </a:xfrm>
          <a:prstGeom prst="rect">
            <a:avLst/>
          </a:prstGeom>
          <a:solidFill>
            <a:srgbClr val="990000"/>
          </a:solidFill>
          <a:ln w="9525">
            <a:solidFill>
              <a:schemeClr val="tx1"/>
            </a:solidFill>
            <a:miter lim="800000"/>
            <a:headEnd/>
            <a:tailEnd/>
          </a:ln>
        </p:spPr>
        <p:txBody>
          <a:bodyPr wrap="none" anchor="ctr"/>
          <a:lstStyle/>
          <a:p>
            <a:endParaRPr lang="en-US"/>
          </a:p>
        </p:txBody>
      </p:sp>
      <p:graphicFrame>
        <p:nvGraphicFramePr>
          <p:cNvPr id="5" name="Object 11"/>
          <p:cNvGraphicFramePr>
            <a:graphicFrameLocks noChangeAspect="1"/>
          </p:cNvGraphicFramePr>
          <p:nvPr/>
        </p:nvGraphicFramePr>
        <p:xfrm>
          <a:off x="0" y="6310313"/>
          <a:ext cx="762000" cy="547687"/>
        </p:xfrm>
        <a:graphic>
          <a:graphicData uri="http://schemas.openxmlformats.org/presentationml/2006/ole">
            <mc:AlternateContent xmlns:mc="http://schemas.openxmlformats.org/markup-compatibility/2006">
              <mc:Choice xmlns:v="urn:schemas-microsoft-com:vml" Requires="v">
                <p:oleObj spid="_x0000_s98386" name="Image" r:id="rId3" imgW="1270289" imgH="914286" progId="">
                  <p:embed/>
                </p:oleObj>
              </mc:Choice>
              <mc:Fallback>
                <p:oleObj name="Image" r:id="rId3" imgW="1270289" imgH="9142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10313"/>
                        <a:ext cx="762000" cy="547687"/>
                      </a:xfrm>
                      <a:prstGeom prst="rect">
                        <a:avLst/>
                      </a:prstGeom>
                      <a:noFill/>
                      <a:ln>
                        <a:noFill/>
                      </a:ln>
                      <a:effectLst/>
                      <a:extLst>
                        <a:ext uri="{909E8E84-426E-40dd-AFC4-6F175D3DCCD1}">
                          <a14:hiddenFill xmlns="" xmlns:a14="http://schemas.microsoft.com/office/drawing/2010/main">
                            <a:solidFill>
                              <a:srgbClr val="FBDF53"/>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969696">
                                  <a:alpha val="74997"/>
                                </a:srgbClr>
                              </a:outerShdw>
                            </a:effectLst>
                          </a14:hiddenEffects>
                        </a:ext>
                      </a:extLst>
                    </p:spPr>
                  </p:pic>
                </p:oleObj>
              </mc:Fallback>
            </mc:AlternateContent>
          </a:graphicData>
        </a:graphic>
      </p:graphicFrame>
      <p:graphicFrame>
        <p:nvGraphicFramePr>
          <p:cNvPr id="6" name="Object 12"/>
          <p:cNvGraphicFramePr>
            <a:graphicFrameLocks noChangeAspect="1"/>
          </p:cNvGraphicFramePr>
          <p:nvPr/>
        </p:nvGraphicFramePr>
        <p:xfrm>
          <a:off x="0" y="6310313"/>
          <a:ext cx="762000" cy="547687"/>
        </p:xfrm>
        <a:graphic>
          <a:graphicData uri="http://schemas.openxmlformats.org/presentationml/2006/ole">
            <mc:AlternateContent xmlns:mc="http://schemas.openxmlformats.org/markup-compatibility/2006">
              <mc:Choice xmlns:v="urn:schemas-microsoft-com:vml" Requires="v">
                <p:oleObj spid="_x0000_s98387" name="Image" r:id="rId5" imgW="1270289" imgH="914286" progId="">
                  <p:embed/>
                </p:oleObj>
              </mc:Choice>
              <mc:Fallback>
                <p:oleObj name="Image" r:id="rId5" imgW="1270289" imgH="9142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10313"/>
                        <a:ext cx="762000" cy="547687"/>
                      </a:xfrm>
                      <a:prstGeom prst="rect">
                        <a:avLst/>
                      </a:prstGeom>
                      <a:noFill/>
                      <a:ln>
                        <a:noFill/>
                      </a:ln>
                      <a:effectLst/>
                      <a:extLst>
                        <a:ext uri="{909E8E84-426E-40dd-AFC4-6F175D3DCCD1}">
                          <a14:hiddenFill xmlns="" xmlns:a14="http://schemas.microsoft.com/office/drawing/2010/main">
                            <a:solidFill>
                              <a:srgbClr val="FBDF53"/>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969696">
                                  <a:alpha val="74997"/>
                                </a:srgbClr>
                              </a:outerShdw>
                            </a:effectLst>
                          </a14:hiddenEffects>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9234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768350"/>
          </a:xfrm>
          <a:prstGeom prst="rect">
            <a:avLst/>
          </a:prstGeom>
          <a:solidFill>
            <a:srgbClr val="990000"/>
          </a:solidFill>
          <a:ln w="9525">
            <a:solidFill>
              <a:schemeClr val="tx1"/>
            </a:solidFill>
            <a:miter lim="800000"/>
            <a:headEnd/>
            <a:tailEnd/>
          </a:ln>
        </p:spPr>
        <p:txBody>
          <a:bodyPr wrap="none" anchor="ctr"/>
          <a:lstStyle/>
          <a:p>
            <a:endParaRPr lang="en-US"/>
          </a:p>
        </p:txBody>
      </p:sp>
      <p:graphicFrame>
        <p:nvGraphicFramePr>
          <p:cNvPr id="5" name="Object 11"/>
          <p:cNvGraphicFramePr>
            <a:graphicFrameLocks noChangeAspect="1"/>
          </p:cNvGraphicFramePr>
          <p:nvPr/>
        </p:nvGraphicFramePr>
        <p:xfrm>
          <a:off x="0" y="6310313"/>
          <a:ext cx="762000" cy="547687"/>
        </p:xfrm>
        <a:graphic>
          <a:graphicData uri="http://schemas.openxmlformats.org/presentationml/2006/ole">
            <mc:AlternateContent xmlns:mc="http://schemas.openxmlformats.org/markup-compatibility/2006">
              <mc:Choice xmlns:v="urn:schemas-microsoft-com:vml" Requires="v">
                <p:oleObj spid="_x0000_s99410" name="Image" r:id="rId3" imgW="1270289" imgH="914286" progId="">
                  <p:embed/>
                </p:oleObj>
              </mc:Choice>
              <mc:Fallback>
                <p:oleObj name="Image" r:id="rId3" imgW="1270289" imgH="9142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10313"/>
                        <a:ext cx="762000" cy="547687"/>
                      </a:xfrm>
                      <a:prstGeom prst="rect">
                        <a:avLst/>
                      </a:prstGeom>
                      <a:noFill/>
                      <a:ln>
                        <a:noFill/>
                      </a:ln>
                      <a:effectLst/>
                      <a:extLst>
                        <a:ext uri="{909E8E84-426E-40dd-AFC4-6F175D3DCCD1}">
                          <a14:hiddenFill xmlns="" xmlns:a14="http://schemas.microsoft.com/office/drawing/2010/main">
                            <a:solidFill>
                              <a:srgbClr val="FBDF53"/>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969696">
                                  <a:alpha val="74997"/>
                                </a:srgbClr>
                              </a:outerShdw>
                            </a:effectLst>
                          </a14:hiddenEffects>
                        </a:ext>
                      </a:extLst>
                    </p:spPr>
                  </p:pic>
                </p:oleObj>
              </mc:Fallback>
            </mc:AlternateContent>
          </a:graphicData>
        </a:graphic>
      </p:graphicFrame>
      <p:graphicFrame>
        <p:nvGraphicFramePr>
          <p:cNvPr id="6" name="Object 12"/>
          <p:cNvGraphicFramePr>
            <a:graphicFrameLocks noChangeAspect="1"/>
          </p:cNvGraphicFramePr>
          <p:nvPr/>
        </p:nvGraphicFramePr>
        <p:xfrm>
          <a:off x="0" y="6310313"/>
          <a:ext cx="762000" cy="547687"/>
        </p:xfrm>
        <a:graphic>
          <a:graphicData uri="http://schemas.openxmlformats.org/presentationml/2006/ole">
            <mc:AlternateContent xmlns:mc="http://schemas.openxmlformats.org/markup-compatibility/2006">
              <mc:Choice xmlns:v="urn:schemas-microsoft-com:vml" Requires="v">
                <p:oleObj spid="_x0000_s99411" name="Image" r:id="rId5" imgW="1270289" imgH="914286" progId="">
                  <p:embed/>
                </p:oleObj>
              </mc:Choice>
              <mc:Fallback>
                <p:oleObj name="Image" r:id="rId5" imgW="1270289" imgH="9142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10313"/>
                        <a:ext cx="762000" cy="547687"/>
                      </a:xfrm>
                      <a:prstGeom prst="rect">
                        <a:avLst/>
                      </a:prstGeom>
                      <a:noFill/>
                      <a:ln>
                        <a:noFill/>
                      </a:ln>
                      <a:effectLst/>
                      <a:extLst>
                        <a:ext uri="{909E8E84-426E-40dd-AFC4-6F175D3DCCD1}">
                          <a14:hiddenFill xmlns="" xmlns:a14="http://schemas.microsoft.com/office/drawing/2010/main">
                            <a:solidFill>
                              <a:srgbClr val="FBDF53"/>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969696">
                                  <a:alpha val="74997"/>
                                </a:srgbClr>
                              </a:outerShdw>
                            </a:effectLst>
                          </a14:hiddenEffects>
                        </a:ext>
                      </a:extLst>
                    </p:spPr>
                  </p:pic>
                </p:oleObj>
              </mc:Fallback>
            </mc:AlternateContent>
          </a:graphicData>
        </a:graphic>
      </p:graphicFrame>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80738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768350"/>
          </a:xfrm>
          <a:prstGeom prst="rect">
            <a:avLst/>
          </a:prstGeom>
          <a:solidFill>
            <a:srgbClr val="990000"/>
          </a:solidFill>
          <a:ln w="9525">
            <a:solidFill>
              <a:schemeClr val="tx1"/>
            </a:solidFill>
            <a:miter lim="800000"/>
            <a:headEnd/>
            <a:tailEnd/>
          </a:ln>
        </p:spPr>
        <p:txBody>
          <a:bodyPr wrap="none" anchor="ctr"/>
          <a:lstStyle/>
          <a:p>
            <a:endParaRPr lang="en-US"/>
          </a:p>
        </p:txBody>
      </p:sp>
      <p:graphicFrame>
        <p:nvGraphicFramePr>
          <p:cNvPr id="6" name="Object 4"/>
          <p:cNvGraphicFramePr>
            <a:graphicFrameLocks noChangeAspect="1"/>
          </p:cNvGraphicFramePr>
          <p:nvPr/>
        </p:nvGraphicFramePr>
        <p:xfrm>
          <a:off x="0" y="6310313"/>
          <a:ext cx="762000" cy="547687"/>
        </p:xfrm>
        <a:graphic>
          <a:graphicData uri="http://schemas.openxmlformats.org/presentationml/2006/ole">
            <mc:AlternateContent xmlns:mc="http://schemas.openxmlformats.org/markup-compatibility/2006">
              <mc:Choice xmlns:v="urn:schemas-microsoft-com:vml" Requires="v">
                <p:oleObj spid="_x0000_s100434" name="Image" r:id="rId3" imgW="1270289" imgH="914286" progId="">
                  <p:embed/>
                </p:oleObj>
              </mc:Choice>
              <mc:Fallback>
                <p:oleObj name="Image" r:id="rId3" imgW="1270289" imgH="9142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10313"/>
                        <a:ext cx="762000" cy="547687"/>
                      </a:xfrm>
                      <a:prstGeom prst="rect">
                        <a:avLst/>
                      </a:prstGeom>
                      <a:noFill/>
                      <a:ln>
                        <a:noFill/>
                      </a:ln>
                      <a:effectLst/>
                      <a:extLst>
                        <a:ext uri="{909E8E84-426E-40dd-AFC4-6F175D3DCCD1}">
                          <a14:hiddenFill xmlns="" xmlns:a14="http://schemas.microsoft.com/office/drawing/2010/main">
                            <a:solidFill>
                              <a:srgbClr val="FBDF53"/>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969696">
                                  <a:alpha val="74997"/>
                                </a:srgbClr>
                              </a:outerShdw>
                            </a:effectLst>
                          </a14:hiddenEffects>
                        </a:ext>
                      </a:extLst>
                    </p:spPr>
                  </p:pic>
                </p:oleObj>
              </mc:Fallback>
            </mc:AlternateContent>
          </a:graphicData>
        </a:graphic>
      </p:graphicFrame>
      <p:graphicFrame>
        <p:nvGraphicFramePr>
          <p:cNvPr id="7" name="Object 5"/>
          <p:cNvGraphicFramePr>
            <a:graphicFrameLocks noChangeAspect="1"/>
          </p:cNvGraphicFramePr>
          <p:nvPr/>
        </p:nvGraphicFramePr>
        <p:xfrm>
          <a:off x="0" y="6310313"/>
          <a:ext cx="762000" cy="547687"/>
        </p:xfrm>
        <a:graphic>
          <a:graphicData uri="http://schemas.openxmlformats.org/presentationml/2006/ole">
            <mc:AlternateContent xmlns:mc="http://schemas.openxmlformats.org/markup-compatibility/2006">
              <mc:Choice xmlns:v="urn:schemas-microsoft-com:vml" Requires="v">
                <p:oleObj spid="_x0000_s100435" name="Image" r:id="rId5" imgW="1270289" imgH="914286" progId="">
                  <p:embed/>
                </p:oleObj>
              </mc:Choice>
              <mc:Fallback>
                <p:oleObj name="Image" r:id="rId5" imgW="1270289" imgH="9142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10313"/>
                        <a:ext cx="762000" cy="547687"/>
                      </a:xfrm>
                      <a:prstGeom prst="rect">
                        <a:avLst/>
                      </a:prstGeom>
                      <a:noFill/>
                      <a:ln>
                        <a:noFill/>
                      </a:ln>
                      <a:effectLst/>
                      <a:extLst>
                        <a:ext uri="{909E8E84-426E-40dd-AFC4-6F175D3DCCD1}">
                          <a14:hiddenFill xmlns="" xmlns:a14="http://schemas.microsoft.com/office/drawing/2010/main">
                            <a:solidFill>
                              <a:srgbClr val="FBDF53"/>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969696">
                                  <a:alpha val="74997"/>
                                </a:srgbClr>
                              </a:outerShdw>
                            </a:effectLst>
                          </a14:hiddenEffects>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9144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8664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2"/>
          <p:cNvSpPr>
            <a:spLocks noChangeArrowheads="1"/>
          </p:cNvSpPr>
          <p:nvPr/>
        </p:nvSpPr>
        <p:spPr bwMode="auto">
          <a:xfrm>
            <a:off x="0" y="0"/>
            <a:ext cx="9144000" cy="768350"/>
          </a:xfrm>
          <a:prstGeom prst="rect">
            <a:avLst/>
          </a:prstGeom>
          <a:solidFill>
            <a:srgbClr val="990000"/>
          </a:solidFill>
          <a:ln w="9525">
            <a:solidFill>
              <a:schemeClr val="tx1"/>
            </a:solidFill>
            <a:miter lim="800000"/>
            <a:headEnd/>
            <a:tailEnd/>
          </a:ln>
        </p:spPr>
        <p:txBody>
          <a:bodyPr wrap="none" anchor="ctr"/>
          <a:lstStyle/>
          <a:p>
            <a:endParaRPr lang="en-US"/>
          </a:p>
        </p:txBody>
      </p:sp>
      <p:graphicFrame>
        <p:nvGraphicFramePr>
          <p:cNvPr id="8" name="Object 4"/>
          <p:cNvGraphicFramePr>
            <a:graphicFrameLocks noChangeAspect="1"/>
          </p:cNvGraphicFramePr>
          <p:nvPr/>
        </p:nvGraphicFramePr>
        <p:xfrm>
          <a:off x="0" y="6310313"/>
          <a:ext cx="762000" cy="547687"/>
        </p:xfrm>
        <a:graphic>
          <a:graphicData uri="http://schemas.openxmlformats.org/presentationml/2006/ole">
            <mc:AlternateContent xmlns:mc="http://schemas.openxmlformats.org/markup-compatibility/2006">
              <mc:Choice xmlns:v="urn:schemas-microsoft-com:vml" Requires="v">
                <p:oleObj spid="_x0000_s101458" name="Image" r:id="rId3" imgW="1270289" imgH="914286" progId="">
                  <p:embed/>
                </p:oleObj>
              </mc:Choice>
              <mc:Fallback>
                <p:oleObj name="Image" r:id="rId3" imgW="1270289" imgH="9142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10313"/>
                        <a:ext cx="762000" cy="547687"/>
                      </a:xfrm>
                      <a:prstGeom prst="rect">
                        <a:avLst/>
                      </a:prstGeom>
                      <a:noFill/>
                      <a:ln>
                        <a:noFill/>
                      </a:ln>
                      <a:effectLst/>
                      <a:extLst>
                        <a:ext uri="{909E8E84-426E-40dd-AFC4-6F175D3DCCD1}">
                          <a14:hiddenFill xmlns="" xmlns:a14="http://schemas.microsoft.com/office/drawing/2010/main">
                            <a:solidFill>
                              <a:srgbClr val="FBDF53"/>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969696">
                                  <a:alpha val="74997"/>
                                </a:srgbClr>
                              </a:outerShdw>
                            </a:effectLst>
                          </a14:hiddenEffects>
                        </a:ext>
                      </a:extLst>
                    </p:spPr>
                  </p:pic>
                </p:oleObj>
              </mc:Fallback>
            </mc:AlternateContent>
          </a:graphicData>
        </a:graphic>
      </p:graphicFrame>
      <p:pic>
        <p:nvPicPr>
          <p:cNvPr id="9"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750" y="9525"/>
            <a:ext cx="200025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10" name="Object 5"/>
          <p:cNvGraphicFramePr>
            <a:graphicFrameLocks noChangeAspect="1"/>
          </p:cNvGraphicFramePr>
          <p:nvPr/>
        </p:nvGraphicFramePr>
        <p:xfrm>
          <a:off x="0" y="6310313"/>
          <a:ext cx="762000" cy="547687"/>
        </p:xfrm>
        <a:graphic>
          <a:graphicData uri="http://schemas.openxmlformats.org/presentationml/2006/ole">
            <mc:AlternateContent xmlns:mc="http://schemas.openxmlformats.org/markup-compatibility/2006">
              <mc:Choice xmlns:v="urn:schemas-microsoft-com:vml" Requires="v">
                <p:oleObj spid="_x0000_s101459" name="Image" r:id="rId6" imgW="1270289" imgH="914286" progId="">
                  <p:embed/>
                </p:oleObj>
              </mc:Choice>
              <mc:Fallback>
                <p:oleObj name="Image" r:id="rId6" imgW="1270289" imgH="9142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10313"/>
                        <a:ext cx="762000" cy="547687"/>
                      </a:xfrm>
                      <a:prstGeom prst="rect">
                        <a:avLst/>
                      </a:prstGeom>
                      <a:noFill/>
                      <a:ln>
                        <a:noFill/>
                      </a:ln>
                      <a:effectLst/>
                      <a:extLst>
                        <a:ext uri="{909E8E84-426E-40dd-AFC4-6F175D3DCCD1}">
                          <a14:hiddenFill xmlns="" xmlns:a14="http://schemas.microsoft.com/office/drawing/2010/main">
                            <a:solidFill>
                              <a:srgbClr val="FBDF53"/>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969696">
                                  <a:alpha val="74997"/>
                                </a:srgbClr>
                              </a:outerShdw>
                            </a:effectLst>
                          </a14:hiddenEffects>
                        </a:ext>
                      </a:extLst>
                    </p:spPr>
                  </p:pic>
                </p:oleObj>
              </mc:Fallback>
            </mc:AlternateContent>
          </a:graphicData>
        </a:graphic>
      </p:graphicFrame>
      <p:pic>
        <p:nvPicPr>
          <p:cNvPr id="11"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750" y="9525"/>
            <a:ext cx="200025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4830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Rectangle 8"/>
          <p:cNvSpPr>
            <a:spLocks noChangeArrowheads="1"/>
          </p:cNvSpPr>
          <p:nvPr/>
        </p:nvSpPr>
        <p:spPr bwMode="auto">
          <a:xfrm>
            <a:off x="0" y="0"/>
            <a:ext cx="9144000" cy="768350"/>
          </a:xfrm>
          <a:prstGeom prst="rect">
            <a:avLst/>
          </a:prstGeom>
          <a:solidFill>
            <a:srgbClr val="990000"/>
          </a:solidFill>
          <a:ln w="9525">
            <a:solidFill>
              <a:schemeClr val="tx1"/>
            </a:solidFill>
            <a:miter lim="800000"/>
            <a:headEnd/>
            <a:tailEnd/>
          </a:ln>
        </p:spPr>
        <p:txBody>
          <a:bodyPr wrap="none" anchor="ctr"/>
          <a:lstStyle/>
          <a:p>
            <a:endParaRPr lang="en-US"/>
          </a:p>
        </p:txBody>
      </p:sp>
      <p:graphicFrame>
        <p:nvGraphicFramePr>
          <p:cNvPr id="4" name="Object 4"/>
          <p:cNvGraphicFramePr>
            <a:graphicFrameLocks noChangeAspect="1"/>
          </p:cNvGraphicFramePr>
          <p:nvPr/>
        </p:nvGraphicFramePr>
        <p:xfrm>
          <a:off x="0" y="6310313"/>
          <a:ext cx="762000" cy="547687"/>
        </p:xfrm>
        <a:graphic>
          <a:graphicData uri="http://schemas.openxmlformats.org/presentationml/2006/ole">
            <mc:AlternateContent xmlns:mc="http://schemas.openxmlformats.org/markup-compatibility/2006">
              <mc:Choice xmlns:v="urn:schemas-microsoft-com:vml" Requires="v">
                <p:oleObj spid="_x0000_s102482" name="Image" r:id="rId3" imgW="1270289" imgH="914286" progId="">
                  <p:embed/>
                </p:oleObj>
              </mc:Choice>
              <mc:Fallback>
                <p:oleObj name="Image" r:id="rId3" imgW="1270289" imgH="9142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10313"/>
                        <a:ext cx="762000" cy="547687"/>
                      </a:xfrm>
                      <a:prstGeom prst="rect">
                        <a:avLst/>
                      </a:prstGeom>
                      <a:noFill/>
                      <a:ln>
                        <a:noFill/>
                      </a:ln>
                      <a:effectLst/>
                      <a:extLst>
                        <a:ext uri="{909E8E84-426E-40dd-AFC4-6F175D3DCCD1}">
                          <a14:hiddenFill xmlns="" xmlns:a14="http://schemas.microsoft.com/office/drawing/2010/main">
                            <a:solidFill>
                              <a:srgbClr val="FBDF53"/>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969696">
                                  <a:alpha val="74997"/>
                                </a:srgbClr>
                              </a:outerShdw>
                            </a:effectLst>
                          </a14:hiddenEffects>
                        </a:ext>
                      </a:extLst>
                    </p:spPr>
                  </p:pic>
                </p:oleObj>
              </mc:Fallback>
            </mc:AlternateContent>
          </a:graphicData>
        </a:graphic>
      </p:graphicFrame>
      <p:graphicFrame>
        <p:nvGraphicFramePr>
          <p:cNvPr id="5" name="Object 5"/>
          <p:cNvGraphicFramePr>
            <a:graphicFrameLocks noChangeAspect="1"/>
          </p:cNvGraphicFramePr>
          <p:nvPr/>
        </p:nvGraphicFramePr>
        <p:xfrm>
          <a:off x="0" y="6310313"/>
          <a:ext cx="762000" cy="547687"/>
        </p:xfrm>
        <a:graphic>
          <a:graphicData uri="http://schemas.openxmlformats.org/presentationml/2006/ole">
            <mc:AlternateContent xmlns:mc="http://schemas.openxmlformats.org/markup-compatibility/2006">
              <mc:Choice xmlns:v="urn:schemas-microsoft-com:vml" Requires="v">
                <p:oleObj spid="_x0000_s102483" name="Image" r:id="rId5" imgW="1270289" imgH="914286" progId="">
                  <p:embed/>
                </p:oleObj>
              </mc:Choice>
              <mc:Fallback>
                <p:oleObj name="Image" r:id="rId5" imgW="1270289" imgH="9142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10313"/>
                        <a:ext cx="762000" cy="547687"/>
                      </a:xfrm>
                      <a:prstGeom prst="rect">
                        <a:avLst/>
                      </a:prstGeom>
                      <a:noFill/>
                      <a:ln>
                        <a:noFill/>
                      </a:ln>
                      <a:effectLst/>
                      <a:extLst>
                        <a:ext uri="{909E8E84-426E-40dd-AFC4-6F175D3DCCD1}">
                          <a14:hiddenFill xmlns="" xmlns:a14="http://schemas.microsoft.com/office/drawing/2010/main">
                            <a:solidFill>
                              <a:srgbClr val="FBDF53"/>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969696">
                                  <a:alpha val="74997"/>
                                </a:srgbClr>
                              </a:outerShdw>
                            </a:effectLst>
                          </a14:hiddenEffects>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24744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768350"/>
          </a:xfrm>
          <a:prstGeom prst="rect">
            <a:avLst/>
          </a:prstGeom>
          <a:solidFill>
            <a:srgbClr val="990000"/>
          </a:solidFill>
          <a:ln w="9525">
            <a:solidFill>
              <a:schemeClr val="tx1"/>
            </a:solidFill>
            <a:miter lim="800000"/>
            <a:headEnd/>
            <a:tailEnd/>
          </a:ln>
        </p:spPr>
        <p:txBody>
          <a:bodyPr wrap="none" anchor="ctr"/>
          <a:lstStyle/>
          <a:p>
            <a:endParaRPr lang="en-US"/>
          </a:p>
        </p:txBody>
      </p:sp>
      <p:graphicFrame>
        <p:nvGraphicFramePr>
          <p:cNvPr id="3" name="Object 4"/>
          <p:cNvGraphicFramePr>
            <a:graphicFrameLocks noChangeAspect="1"/>
          </p:cNvGraphicFramePr>
          <p:nvPr/>
        </p:nvGraphicFramePr>
        <p:xfrm>
          <a:off x="0" y="6310313"/>
          <a:ext cx="762000" cy="547687"/>
        </p:xfrm>
        <a:graphic>
          <a:graphicData uri="http://schemas.openxmlformats.org/presentationml/2006/ole">
            <mc:AlternateContent xmlns:mc="http://schemas.openxmlformats.org/markup-compatibility/2006">
              <mc:Choice xmlns:v="urn:schemas-microsoft-com:vml" Requires="v">
                <p:oleObj spid="_x0000_s103506" name="Image" r:id="rId3" imgW="1270289" imgH="914286" progId="">
                  <p:embed/>
                </p:oleObj>
              </mc:Choice>
              <mc:Fallback>
                <p:oleObj name="Image" r:id="rId3" imgW="1270289" imgH="9142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10313"/>
                        <a:ext cx="762000" cy="547687"/>
                      </a:xfrm>
                      <a:prstGeom prst="rect">
                        <a:avLst/>
                      </a:prstGeom>
                      <a:noFill/>
                      <a:ln>
                        <a:noFill/>
                      </a:ln>
                      <a:effectLst/>
                      <a:extLst>
                        <a:ext uri="{909E8E84-426E-40dd-AFC4-6F175D3DCCD1}">
                          <a14:hiddenFill xmlns="" xmlns:a14="http://schemas.microsoft.com/office/drawing/2010/main">
                            <a:solidFill>
                              <a:srgbClr val="FBDF53"/>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969696">
                                  <a:alpha val="74997"/>
                                </a:srgbClr>
                              </a:outerShdw>
                            </a:effectLst>
                          </a14:hiddenEffects>
                        </a:ext>
                      </a:extLst>
                    </p:spPr>
                  </p:pic>
                </p:oleObj>
              </mc:Fallback>
            </mc:AlternateContent>
          </a:graphicData>
        </a:graphic>
      </p:graphicFrame>
      <p:graphicFrame>
        <p:nvGraphicFramePr>
          <p:cNvPr id="4" name="Object 5"/>
          <p:cNvGraphicFramePr>
            <a:graphicFrameLocks noChangeAspect="1"/>
          </p:cNvGraphicFramePr>
          <p:nvPr/>
        </p:nvGraphicFramePr>
        <p:xfrm>
          <a:off x="0" y="6310313"/>
          <a:ext cx="762000" cy="547687"/>
        </p:xfrm>
        <a:graphic>
          <a:graphicData uri="http://schemas.openxmlformats.org/presentationml/2006/ole">
            <mc:AlternateContent xmlns:mc="http://schemas.openxmlformats.org/markup-compatibility/2006">
              <mc:Choice xmlns:v="urn:schemas-microsoft-com:vml" Requires="v">
                <p:oleObj spid="_x0000_s103507" name="Image" r:id="rId5" imgW="1270289" imgH="914286" progId="">
                  <p:embed/>
                </p:oleObj>
              </mc:Choice>
              <mc:Fallback>
                <p:oleObj name="Image" r:id="rId5" imgW="1270289" imgH="9142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10313"/>
                        <a:ext cx="762000" cy="547687"/>
                      </a:xfrm>
                      <a:prstGeom prst="rect">
                        <a:avLst/>
                      </a:prstGeom>
                      <a:noFill/>
                      <a:ln>
                        <a:noFill/>
                      </a:ln>
                      <a:effectLst/>
                      <a:extLst>
                        <a:ext uri="{909E8E84-426E-40dd-AFC4-6F175D3DCCD1}">
                          <a14:hiddenFill xmlns="" xmlns:a14="http://schemas.microsoft.com/office/drawing/2010/main">
                            <a:solidFill>
                              <a:srgbClr val="FBDF53"/>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969696">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437136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768350"/>
          </a:xfrm>
          <a:prstGeom prst="rect">
            <a:avLst/>
          </a:prstGeom>
          <a:solidFill>
            <a:srgbClr val="990000"/>
          </a:solidFill>
          <a:ln w="9525">
            <a:solidFill>
              <a:schemeClr val="tx1"/>
            </a:solidFill>
            <a:miter lim="800000"/>
            <a:headEnd/>
            <a:tailEnd/>
          </a:ln>
        </p:spPr>
        <p:txBody>
          <a:bodyPr wrap="none" anchor="ctr"/>
          <a:lstStyle/>
          <a:p>
            <a:endParaRPr lang="en-US"/>
          </a:p>
        </p:txBody>
      </p:sp>
      <p:graphicFrame>
        <p:nvGraphicFramePr>
          <p:cNvPr id="6" name="Object 4"/>
          <p:cNvGraphicFramePr>
            <a:graphicFrameLocks noChangeAspect="1"/>
          </p:cNvGraphicFramePr>
          <p:nvPr/>
        </p:nvGraphicFramePr>
        <p:xfrm>
          <a:off x="0" y="6310313"/>
          <a:ext cx="762000" cy="547687"/>
        </p:xfrm>
        <a:graphic>
          <a:graphicData uri="http://schemas.openxmlformats.org/presentationml/2006/ole">
            <mc:AlternateContent xmlns:mc="http://schemas.openxmlformats.org/markup-compatibility/2006">
              <mc:Choice xmlns:v="urn:schemas-microsoft-com:vml" Requires="v">
                <p:oleObj spid="_x0000_s104530" name="Image" r:id="rId3" imgW="1270289" imgH="914286" progId="">
                  <p:embed/>
                </p:oleObj>
              </mc:Choice>
              <mc:Fallback>
                <p:oleObj name="Image" r:id="rId3" imgW="1270289" imgH="9142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10313"/>
                        <a:ext cx="762000" cy="547687"/>
                      </a:xfrm>
                      <a:prstGeom prst="rect">
                        <a:avLst/>
                      </a:prstGeom>
                      <a:noFill/>
                      <a:ln>
                        <a:noFill/>
                      </a:ln>
                      <a:effectLst/>
                      <a:extLst>
                        <a:ext uri="{909E8E84-426E-40dd-AFC4-6F175D3DCCD1}">
                          <a14:hiddenFill xmlns="" xmlns:a14="http://schemas.microsoft.com/office/drawing/2010/main">
                            <a:solidFill>
                              <a:srgbClr val="FBDF53"/>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969696">
                                  <a:alpha val="74997"/>
                                </a:srgbClr>
                              </a:outerShdw>
                            </a:effectLst>
                          </a14:hiddenEffects>
                        </a:ext>
                      </a:extLst>
                    </p:spPr>
                  </p:pic>
                </p:oleObj>
              </mc:Fallback>
            </mc:AlternateContent>
          </a:graphicData>
        </a:graphic>
      </p:graphicFrame>
      <p:pic>
        <p:nvPicPr>
          <p:cNvPr id="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750" y="9525"/>
            <a:ext cx="200025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8" name="Object 5"/>
          <p:cNvGraphicFramePr>
            <a:graphicFrameLocks noChangeAspect="1"/>
          </p:cNvGraphicFramePr>
          <p:nvPr/>
        </p:nvGraphicFramePr>
        <p:xfrm>
          <a:off x="0" y="6310313"/>
          <a:ext cx="762000" cy="547687"/>
        </p:xfrm>
        <a:graphic>
          <a:graphicData uri="http://schemas.openxmlformats.org/presentationml/2006/ole">
            <mc:AlternateContent xmlns:mc="http://schemas.openxmlformats.org/markup-compatibility/2006">
              <mc:Choice xmlns:v="urn:schemas-microsoft-com:vml" Requires="v">
                <p:oleObj spid="_x0000_s104531" name="Image" r:id="rId6" imgW="1270289" imgH="914286" progId="">
                  <p:embed/>
                </p:oleObj>
              </mc:Choice>
              <mc:Fallback>
                <p:oleObj name="Image" r:id="rId6" imgW="1270289" imgH="9142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10313"/>
                        <a:ext cx="762000" cy="547687"/>
                      </a:xfrm>
                      <a:prstGeom prst="rect">
                        <a:avLst/>
                      </a:prstGeom>
                      <a:noFill/>
                      <a:ln>
                        <a:noFill/>
                      </a:ln>
                      <a:effectLst/>
                      <a:extLst>
                        <a:ext uri="{909E8E84-426E-40dd-AFC4-6F175D3DCCD1}">
                          <a14:hiddenFill xmlns="" xmlns:a14="http://schemas.microsoft.com/office/drawing/2010/main">
                            <a:solidFill>
                              <a:srgbClr val="FBDF53"/>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969696">
                                  <a:alpha val="74997"/>
                                </a:srgbClr>
                              </a:outerShdw>
                            </a:effectLst>
                          </a14:hiddenEffects>
                        </a:ext>
                      </a:extLst>
                    </p:spPr>
                  </p:pic>
                </p:oleObj>
              </mc:Fallback>
            </mc:AlternateContent>
          </a:graphicData>
        </a:graphic>
      </p:graphicFrame>
      <p:pic>
        <p:nvPicPr>
          <p:cNvPr id="9"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750" y="9525"/>
            <a:ext cx="200025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41656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768350"/>
          </a:xfrm>
          <a:prstGeom prst="rect">
            <a:avLst/>
          </a:prstGeom>
          <a:solidFill>
            <a:srgbClr val="990000"/>
          </a:solidFill>
          <a:ln w="9525">
            <a:solidFill>
              <a:schemeClr val="tx1"/>
            </a:solidFill>
            <a:miter lim="800000"/>
            <a:headEnd/>
            <a:tailEnd/>
          </a:ln>
        </p:spPr>
        <p:txBody>
          <a:bodyPr wrap="none" anchor="ctr"/>
          <a:lstStyle/>
          <a:p>
            <a:endParaRPr lang="en-US"/>
          </a:p>
        </p:txBody>
      </p:sp>
      <p:graphicFrame>
        <p:nvGraphicFramePr>
          <p:cNvPr id="6" name="Object 4"/>
          <p:cNvGraphicFramePr>
            <a:graphicFrameLocks noChangeAspect="1"/>
          </p:cNvGraphicFramePr>
          <p:nvPr/>
        </p:nvGraphicFramePr>
        <p:xfrm>
          <a:off x="0" y="6310313"/>
          <a:ext cx="762000" cy="547687"/>
        </p:xfrm>
        <a:graphic>
          <a:graphicData uri="http://schemas.openxmlformats.org/presentationml/2006/ole">
            <mc:AlternateContent xmlns:mc="http://schemas.openxmlformats.org/markup-compatibility/2006">
              <mc:Choice xmlns:v="urn:schemas-microsoft-com:vml" Requires="v">
                <p:oleObj spid="_x0000_s105554" name="Image" r:id="rId3" imgW="1270289" imgH="914286" progId="">
                  <p:embed/>
                </p:oleObj>
              </mc:Choice>
              <mc:Fallback>
                <p:oleObj name="Image" r:id="rId3" imgW="1270289" imgH="9142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10313"/>
                        <a:ext cx="762000" cy="547687"/>
                      </a:xfrm>
                      <a:prstGeom prst="rect">
                        <a:avLst/>
                      </a:prstGeom>
                      <a:noFill/>
                      <a:ln>
                        <a:noFill/>
                      </a:ln>
                      <a:effectLst/>
                      <a:extLst>
                        <a:ext uri="{909E8E84-426E-40dd-AFC4-6F175D3DCCD1}">
                          <a14:hiddenFill xmlns="" xmlns:a14="http://schemas.microsoft.com/office/drawing/2010/main">
                            <a:solidFill>
                              <a:srgbClr val="FBDF53"/>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969696">
                                  <a:alpha val="74997"/>
                                </a:srgbClr>
                              </a:outerShdw>
                            </a:effectLst>
                          </a14:hiddenEffects>
                        </a:ext>
                      </a:extLst>
                    </p:spPr>
                  </p:pic>
                </p:oleObj>
              </mc:Fallback>
            </mc:AlternateContent>
          </a:graphicData>
        </a:graphic>
      </p:graphicFrame>
      <p:pic>
        <p:nvPicPr>
          <p:cNvPr id="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750" y="9525"/>
            <a:ext cx="200025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8" name="Object 5"/>
          <p:cNvGraphicFramePr>
            <a:graphicFrameLocks noChangeAspect="1"/>
          </p:cNvGraphicFramePr>
          <p:nvPr/>
        </p:nvGraphicFramePr>
        <p:xfrm>
          <a:off x="0" y="6310313"/>
          <a:ext cx="762000" cy="547687"/>
        </p:xfrm>
        <a:graphic>
          <a:graphicData uri="http://schemas.openxmlformats.org/presentationml/2006/ole">
            <mc:AlternateContent xmlns:mc="http://schemas.openxmlformats.org/markup-compatibility/2006">
              <mc:Choice xmlns:v="urn:schemas-microsoft-com:vml" Requires="v">
                <p:oleObj spid="_x0000_s105555" name="Image" r:id="rId6" imgW="1270289" imgH="914286" progId="">
                  <p:embed/>
                </p:oleObj>
              </mc:Choice>
              <mc:Fallback>
                <p:oleObj name="Image" r:id="rId6" imgW="1270289" imgH="9142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10313"/>
                        <a:ext cx="762000" cy="547687"/>
                      </a:xfrm>
                      <a:prstGeom prst="rect">
                        <a:avLst/>
                      </a:prstGeom>
                      <a:noFill/>
                      <a:ln>
                        <a:noFill/>
                      </a:ln>
                      <a:effectLst/>
                      <a:extLst>
                        <a:ext uri="{909E8E84-426E-40dd-AFC4-6F175D3DCCD1}">
                          <a14:hiddenFill xmlns="" xmlns:a14="http://schemas.microsoft.com/office/drawing/2010/main">
                            <a:solidFill>
                              <a:srgbClr val="FBDF53"/>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969696">
                                  <a:alpha val="74997"/>
                                </a:srgbClr>
                              </a:outerShdw>
                            </a:effectLst>
                          </a14:hiddenEffects>
                        </a:ext>
                      </a:extLst>
                    </p:spPr>
                  </p:pic>
                </p:oleObj>
              </mc:Fallback>
            </mc:AlternateContent>
          </a:graphicData>
        </a:graphic>
      </p:graphicFrame>
      <p:pic>
        <p:nvPicPr>
          <p:cNvPr id="9"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750" y="9525"/>
            <a:ext cx="200025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10472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2.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768350"/>
          </a:xfrm>
          <a:prstGeom prst="rect">
            <a:avLst/>
          </a:prstGeom>
          <a:solidFill>
            <a:srgbClr val="990000"/>
          </a:solidFill>
          <a:ln w="9525">
            <a:solidFill>
              <a:schemeClr val="tx1"/>
            </a:solidFill>
            <a:miter lim="800000"/>
            <a:headEnd/>
            <a:tailEnd/>
          </a:ln>
        </p:spPr>
        <p:txBody>
          <a:bodyPr wrap="none" anchor="ctr"/>
          <a:lstStyle/>
          <a:p>
            <a:endParaRPr lang="en-US"/>
          </a:p>
        </p:txBody>
      </p:sp>
      <p:sp>
        <p:nvSpPr>
          <p:cNvPr id="1027" name="Rectangle 3"/>
          <p:cNvSpPr>
            <a:spLocks noGrp="1" noChangeArrowheads="1"/>
          </p:cNvSpPr>
          <p:nvPr>
            <p:ph type="title"/>
          </p:nvPr>
        </p:nvSpPr>
        <p:spPr bwMode="auto">
          <a:xfrm>
            <a:off x="152400" y="-38100"/>
            <a:ext cx="8991600" cy="762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228600" y="914400"/>
            <a:ext cx="8686800" cy="5410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aphicFrame>
        <p:nvGraphicFramePr>
          <p:cNvPr id="1029" name="Object 2"/>
          <p:cNvGraphicFramePr>
            <a:graphicFrameLocks noChangeAspect="1"/>
          </p:cNvGraphicFramePr>
          <p:nvPr/>
        </p:nvGraphicFramePr>
        <p:xfrm>
          <a:off x="0" y="6310313"/>
          <a:ext cx="762000" cy="547687"/>
        </p:xfrm>
        <a:graphic>
          <a:graphicData uri="http://schemas.openxmlformats.org/presentationml/2006/ole">
            <mc:AlternateContent xmlns:mc="http://schemas.openxmlformats.org/markup-compatibility/2006">
              <mc:Choice xmlns:v="urn:schemas-microsoft-com:vml" Requires="v">
                <p:oleObj spid="_x0000_s1114" name="Image" r:id="rId16" imgW="1270289" imgH="914286" progId="">
                  <p:embed/>
                </p:oleObj>
              </mc:Choice>
              <mc:Fallback>
                <p:oleObj name="Image" r:id="rId16" imgW="1270289" imgH="914286" progId="">
                  <p:embed/>
                  <p:pic>
                    <p:nvPicPr>
                      <p:cNvPr id="0" name="Object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6310313"/>
                        <a:ext cx="762000" cy="547687"/>
                      </a:xfrm>
                      <a:prstGeom prst="rect">
                        <a:avLst/>
                      </a:prstGeom>
                      <a:noFill/>
                      <a:ln>
                        <a:noFill/>
                      </a:ln>
                      <a:effectLst/>
                      <a:extLst>
                        <a:ext uri="{909E8E84-426E-40dd-AFC4-6F175D3DCCD1}">
                          <a14:hiddenFill xmlns="" xmlns:a14="http://schemas.microsoft.com/office/drawing/2010/main">
                            <a:solidFill>
                              <a:srgbClr val="FBDF53"/>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969696">
                                  <a:alpha val="74997"/>
                                </a:srgbClr>
                              </a:outerShdw>
                            </a:effectLst>
                          </a14:hiddenEffects>
                        </a:ext>
                      </a:extLst>
                    </p:spPr>
                  </p:pic>
                </p:oleObj>
              </mc:Fallback>
            </mc:AlternateContent>
          </a:graphicData>
        </a:graphic>
      </p:graphicFrame>
      <p:graphicFrame>
        <p:nvGraphicFramePr>
          <p:cNvPr id="1030" name="Object 3"/>
          <p:cNvGraphicFramePr>
            <a:graphicFrameLocks noChangeAspect="1"/>
          </p:cNvGraphicFramePr>
          <p:nvPr/>
        </p:nvGraphicFramePr>
        <p:xfrm>
          <a:off x="0" y="6310313"/>
          <a:ext cx="762000" cy="547687"/>
        </p:xfrm>
        <a:graphic>
          <a:graphicData uri="http://schemas.openxmlformats.org/presentationml/2006/ole">
            <mc:AlternateContent xmlns:mc="http://schemas.openxmlformats.org/markup-compatibility/2006">
              <mc:Choice xmlns:v="urn:schemas-microsoft-com:vml" Requires="v">
                <p:oleObj spid="_x0000_s1115" name="Image" r:id="rId18" imgW="1270289" imgH="914286" progId="">
                  <p:embed/>
                </p:oleObj>
              </mc:Choice>
              <mc:Fallback>
                <p:oleObj name="Image" r:id="rId18" imgW="1270289" imgH="914286" progId="">
                  <p:embed/>
                  <p:pic>
                    <p:nvPicPr>
                      <p:cNvPr id="0" name="Object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6310313"/>
                        <a:ext cx="762000" cy="547687"/>
                      </a:xfrm>
                      <a:prstGeom prst="rect">
                        <a:avLst/>
                      </a:prstGeom>
                      <a:noFill/>
                      <a:ln>
                        <a:noFill/>
                      </a:ln>
                      <a:effectLst/>
                      <a:extLst>
                        <a:ext uri="{909E8E84-426E-40dd-AFC4-6F175D3DCCD1}">
                          <a14:hiddenFill xmlns="" xmlns:a14="http://schemas.microsoft.com/office/drawing/2010/main">
                            <a:solidFill>
                              <a:srgbClr val="FBDF53"/>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969696">
                                  <a:alpha val="74997"/>
                                </a:srgbClr>
                              </a:outerShdw>
                            </a:effectLst>
                          </a14:hiddenEffects>
                        </a:ext>
                      </a:extLst>
                    </p:spPr>
                  </p:pic>
                </p:oleObj>
              </mc:Fallback>
            </mc:AlternateContent>
          </a:graphicData>
        </a:graphic>
      </p:graphicFrame>
      <p:sp>
        <p:nvSpPr>
          <p:cNvPr id="11" name="Slide Number Placeholder 10"/>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5DADF2CE-6BD4-AB4B-9755-288D92FA51B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Lst>
  <p:hf hdr="0" ftr="0" dt="0"/>
  <p:txStyles>
    <p:titleStyle>
      <a:lvl1pPr algn="ctr" rtl="0" eaLnBrk="0" fontAlgn="base" hangingPunct="0">
        <a:spcBef>
          <a:spcPct val="0"/>
        </a:spcBef>
        <a:spcAft>
          <a:spcPct val="0"/>
        </a:spcAft>
        <a:defRPr sz="2400" b="1">
          <a:solidFill>
            <a:schemeClr val="accent1"/>
          </a:solidFill>
          <a:latin typeface="+mj-lt"/>
          <a:ea typeface="ＭＳ Ｐゴシック" charset="0"/>
          <a:cs typeface="ＭＳ Ｐゴシック" charset="-128"/>
        </a:defRPr>
      </a:lvl1pPr>
      <a:lvl2pPr algn="ctr" rtl="0" eaLnBrk="0" fontAlgn="base" hangingPunct="0">
        <a:spcBef>
          <a:spcPct val="0"/>
        </a:spcBef>
        <a:spcAft>
          <a:spcPct val="0"/>
        </a:spcAft>
        <a:defRPr sz="2400" b="1">
          <a:solidFill>
            <a:schemeClr val="accent1"/>
          </a:solidFill>
          <a:latin typeface="Tahoma" charset="0"/>
          <a:ea typeface="ＭＳ Ｐゴシック" charset="0"/>
          <a:cs typeface="ＭＳ Ｐゴシック" charset="-128"/>
        </a:defRPr>
      </a:lvl2pPr>
      <a:lvl3pPr algn="ctr" rtl="0" eaLnBrk="0" fontAlgn="base" hangingPunct="0">
        <a:spcBef>
          <a:spcPct val="0"/>
        </a:spcBef>
        <a:spcAft>
          <a:spcPct val="0"/>
        </a:spcAft>
        <a:defRPr sz="2400" b="1">
          <a:solidFill>
            <a:schemeClr val="accent1"/>
          </a:solidFill>
          <a:latin typeface="Tahoma" charset="0"/>
          <a:ea typeface="ＭＳ Ｐゴシック" charset="0"/>
          <a:cs typeface="ＭＳ Ｐゴシック" charset="-128"/>
        </a:defRPr>
      </a:lvl3pPr>
      <a:lvl4pPr algn="ctr" rtl="0" eaLnBrk="0" fontAlgn="base" hangingPunct="0">
        <a:spcBef>
          <a:spcPct val="0"/>
        </a:spcBef>
        <a:spcAft>
          <a:spcPct val="0"/>
        </a:spcAft>
        <a:defRPr sz="2400" b="1">
          <a:solidFill>
            <a:schemeClr val="accent1"/>
          </a:solidFill>
          <a:latin typeface="Tahoma" charset="0"/>
          <a:ea typeface="ＭＳ Ｐゴシック" charset="0"/>
          <a:cs typeface="ＭＳ Ｐゴシック" charset="-128"/>
        </a:defRPr>
      </a:lvl4pPr>
      <a:lvl5pPr algn="ctr" rtl="0" eaLnBrk="0" fontAlgn="base" hangingPunct="0">
        <a:spcBef>
          <a:spcPct val="0"/>
        </a:spcBef>
        <a:spcAft>
          <a:spcPct val="0"/>
        </a:spcAft>
        <a:defRPr sz="2400" b="1">
          <a:solidFill>
            <a:schemeClr val="accent1"/>
          </a:solidFill>
          <a:latin typeface="Tahoma" charset="0"/>
          <a:ea typeface="ＭＳ Ｐゴシック" charset="0"/>
          <a:cs typeface="ＭＳ Ｐゴシック" charset="-128"/>
        </a:defRPr>
      </a:lvl5pPr>
      <a:lvl6pPr marL="457200" algn="ctr" rtl="0" eaLnBrk="1" fontAlgn="base" hangingPunct="1">
        <a:spcBef>
          <a:spcPct val="0"/>
        </a:spcBef>
        <a:spcAft>
          <a:spcPct val="0"/>
        </a:spcAft>
        <a:defRPr sz="2400" b="1">
          <a:solidFill>
            <a:schemeClr val="accent1"/>
          </a:solidFill>
          <a:latin typeface="Tahoma" charset="0"/>
        </a:defRPr>
      </a:lvl6pPr>
      <a:lvl7pPr marL="914400" algn="ctr" rtl="0" eaLnBrk="1" fontAlgn="base" hangingPunct="1">
        <a:spcBef>
          <a:spcPct val="0"/>
        </a:spcBef>
        <a:spcAft>
          <a:spcPct val="0"/>
        </a:spcAft>
        <a:defRPr sz="2400" b="1">
          <a:solidFill>
            <a:schemeClr val="accent1"/>
          </a:solidFill>
          <a:latin typeface="Tahoma" charset="0"/>
        </a:defRPr>
      </a:lvl7pPr>
      <a:lvl8pPr marL="1371600" algn="ctr" rtl="0" eaLnBrk="1" fontAlgn="base" hangingPunct="1">
        <a:spcBef>
          <a:spcPct val="0"/>
        </a:spcBef>
        <a:spcAft>
          <a:spcPct val="0"/>
        </a:spcAft>
        <a:defRPr sz="2400" b="1">
          <a:solidFill>
            <a:schemeClr val="accent1"/>
          </a:solidFill>
          <a:latin typeface="Tahoma" charset="0"/>
        </a:defRPr>
      </a:lvl8pPr>
      <a:lvl9pPr marL="1828800" algn="ctr" rtl="0" eaLnBrk="1" fontAlgn="base" hangingPunct="1">
        <a:spcBef>
          <a:spcPct val="0"/>
        </a:spcBef>
        <a:spcAft>
          <a:spcPct val="0"/>
        </a:spcAft>
        <a:defRPr sz="2400" b="1">
          <a:solidFill>
            <a:schemeClr val="accent1"/>
          </a:solidFill>
          <a:latin typeface="Tahoma" charset="0"/>
        </a:defRPr>
      </a:lvl9pPr>
    </p:titleStyle>
    <p:bodyStyle>
      <a:lvl1pPr marL="342900" indent="-342900" algn="l" rtl="0" eaLnBrk="0" fontAlgn="base" hangingPunct="0">
        <a:spcBef>
          <a:spcPct val="20000"/>
        </a:spcBef>
        <a:spcAft>
          <a:spcPct val="0"/>
        </a:spcAft>
        <a:buClr>
          <a:srgbClr val="990000"/>
        </a:buClr>
        <a:buChar char="•"/>
        <a:defRPr sz="2400">
          <a:solidFill>
            <a:schemeClr val="tx1"/>
          </a:solidFill>
          <a:latin typeface="+mn-lt"/>
          <a:ea typeface="ＭＳ Ｐゴシック" charset="0"/>
          <a:cs typeface="ＭＳ Ｐゴシック" charset="-128"/>
        </a:defRPr>
      </a:lvl1pPr>
      <a:lvl2pPr marL="742950" indent="-285750" algn="l" rtl="0" eaLnBrk="0" fontAlgn="base" hangingPunct="0">
        <a:spcBef>
          <a:spcPct val="20000"/>
        </a:spcBef>
        <a:spcAft>
          <a:spcPct val="0"/>
        </a:spcAft>
        <a:buChar char="•"/>
        <a:defRPr sz="20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i="1">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i="1">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1600" b="1" i="1">
          <a:solidFill>
            <a:schemeClr val="tx1"/>
          </a:solidFill>
          <a:latin typeface="+mn-lt"/>
          <a:ea typeface="ＭＳ Ｐゴシック" charset="0"/>
        </a:defRPr>
      </a:lvl5pPr>
      <a:lvl6pPr marL="2514600" indent="-228600" algn="l" rtl="0" eaLnBrk="1" fontAlgn="base" hangingPunct="1">
        <a:spcBef>
          <a:spcPct val="20000"/>
        </a:spcBef>
        <a:spcAft>
          <a:spcPct val="0"/>
        </a:spcAft>
        <a:buChar char="»"/>
        <a:defRPr sz="1600" b="1" i="1">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b="1" i="1">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b="1" i="1">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b="1" 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underground.co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wmf"/><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pPr algn="l" eaLnBrk="1" hangingPunct="1"/>
            <a:br>
              <a:rPr lang="en-US" sz="2400" dirty="0">
                <a:latin typeface="Tahoma" charset="0"/>
                <a:cs typeface="ＭＳ Ｐゴシック" charset="0"/>
              </a:rPr>
            </a:br>
            <a:r>
              <a:rPr lang="en-US" dirty="0">
                <a:latin typeface="Tahoma" charset="0"/>
                <a:cs typeface="ＭＳ Ｐゴシック" charset="0"/>
              </a:rPr>
              <a:t>Automatic </a:t>
            </a:r>
            <a:br>
              <a:rPr lang="en-US" dirty="0">
                <a:latin typeface="Tahoma" charset="0"/>
                <a:cs typeface="ＭＳ Ｐゴシック" charset="0"/>
              </a:rPr>
            </a:br>
            <a:r>
              <a:rPr lang="en-US" dirty="0">
                <a:latin typeface="Tahoma" charset="0"/>
                <a:cs typeface="ＭＳ Ｐゴシック" charset="0"/>
              </a:rPr>
              <a:t>Source Modeling</a:t>
            </a:r>
            <a:br>
              <a:rPr lang="en-US" dirty="0">
                <a:latin typeface="Tahoma" charset="0"/>
                <a:cs typeface="ＭＳ Ｐゴシック" charset="0"/>
              </a:rPr>
            </a:br>
            <a:endParaRPr lang="en-US" dirty="0">
              <a:latin typeface="Tahoma" charset="0"/>
              <a:cs typeface="ＭＳ Ｐゴシック" charset="0"/>
            </a:endParaRPr>
          </a:p>
        </p:txBody>
      </p:sp>
      <p:sp>
        <p:nvSpPr>
          <p:cNvPr id="15362" name="Rectangle 3"/>
          <p:cNvSpPr>
            <a:spLocks noGrp="1" noChangeArrowheads="1"/>
          </p:cNvSpPr>
          <p:nvPr>
            <p:ph type="subTitle" idx="1"/>
          </p:nvPr>
        </p:nvSpPr>
        <p:spPr>
          <a:xfrm>
            <a:off x="1116013" y="4613275"/>
            <a:ext cx="6624637" cy="2016125"/>
          </a:xfrm>
        </p:spPr>
        <p:txBody>
          <a:bodyPr/>
          <a:lstStyle/>
          <a:p>
            <a:pPr eaLnBrk="1" hangingPunct="1">
              <a:lnSpc>
                <a:spcPct val="80000"/>
              </a:lnSpc>
            </a:pPr>
            <a:r>
              <a:rPr lang="en-US" sz="2400" dirty="0">
                <a:latin typeface="Tahoma" charset="0"/>
                <a:cs typeface="ＭＳ Ｐゴシック" charset="0"/>
              </a:rPr>
              <a:t>Jose Luis Ambite</a:t>
            </a:r>
          </a:p>
          <a:p>
            <a:pPr eaLnBrk="1" hangingPunct="1">
              <a:lnSpc>
                <a:spcPct val="80000"/>
              </a:lnSpc>
            </a:pPr>
            <a:r>
              <a:rPr lang="en-US" sz="2400" dirty="0">
                <a:latin typeface="Tahoma" charset="0"/>
                <a:cs typeface="ＭＳ Ｐゴシック" charset="0"/>
              </a:rPr>
              <a:t>University of Southern California</a:t>
            </a:r>
          </a:p>
          <a:p>
            <a:pPr eaLnBrk="1" hangingPunct="1">
              <a:lnSpc>
                <a:spcPct val="80000"/>
              </a:lnSpc>
              <a:buFont typeface="Wingdings" charset="0"/>
              <a:buNone/>
            </a:pPr>
            <a:endParaRPr lang="en-US" dirty="0">
              <a:latin typeface="Tahoma" charset="0"/>
              <a:cs typeface="ＭＳ Ｐゴシック" charset="0"/>
            </a:endParaRPr>
          </a:p>
          <a:p>
            <a:pPr eaLnBrk="1" hangingPunct="1">
              <a:lnSpc>
                <a:spcPct val="80000"/>
              </a:lnSpc>
            </a:pPr>
            <a:r>
              <a:rPr lang="en-US" sz="2000" dirty="0">
                <a:latin typeface="Tahoma" charset="0"/>
                <a:cs typeface="ＭＳ Ｐゴシック" charset="0"/>
              </a:rPr>
              <a:t>Based on slides by Mark Carman, </a:t>
            </a:r>
            <a:br>
              <a:rPr lang="en-US" sz="2000" dirty="0">
                <a:latin typeface="Tahoma" charset="0"/>
                <a:cs typeface="ＭＳ Ｐゴシック" charset="0"/>
              </a:rPr>
            </a:br>
            <a:r>
              <a:rPr lang="en-US" sz="2000" dirty="0">
                <a:latin typeface="Tahoma" charset="0"/>
                <a:cs typeface="ＭＳ Ｐゴシック" charset="0"/>
              </a:rPr>
              <a:t>Craig </a:t>
            </a:r>
            <a:r>
              <a:rPr lang="en-US" sz="2000" dirty="0" err="1">
                <a:latin typeface="Tahoma" charset="0"/>
                <a:cs typeface="ＭＳ Ｐゴシック" charset="0"/>
              </a:rPr>
              <a:t>Knoblock</a:t>
            </a:r>
            <a:r>
              <a:rPr lang="en-US" sz="2000">
                <a:latin typeface="Tahoma" charset="0"/>
                <a:cs typeface="ＭＳ Ｐゴシック" charset="0"/>
              </a:rPr>
              <a:t> and </a:t>
            </a:r>
            <a:r>
              <a:rPr lang="en-US" sz="2000" dirty="0">
                <a:latin typeface="Tahoma" charset="0"/>
                <a:cs typeface="ＭＳ Ｐゴシック" charset="0"/>
              </a:rPr>
              <a:t>Kristina </a:t>
            </a:r>
            <a:r>
              <a:rPr lang="en-US" sz="2000" dirty="0" err="1">
                <a:latin typeface="Tahoma" charset="0"/>
                <a:cs typeface="ＭＳ Ｐゴシック" charset="0"/>
              </a:rPr>
              <a:t>Lerman</a:t>
            </a:r>
            <a:endParaRPr lang="en-US" sz="2000" dirty="0">
              <a:latin typeface="Tahoma" charset="0"/>
              <a:cs typeface="ＭＳ Ｐゴシック" charset="0"/>
            </a:endParaRPr>
          </a:p>
          <a:p>
            <a:pPr eaLnBrk="1" hangingPunct="1">
              <a:lnSpc>
                <a:spcPct val="80000"/>
              </a:lnSpc>
              <a:buFont typeface="Wingdings" charset="0"/>
              <a:buNone/>
            </a:pPr>
            <a:endParaRPr lang="en-US" sz="2000" dirty="0">
              <a:latin typeface="Tahoma" charset="0"/>
              <a:cs typeface="ＭＳ Ｐゴシック"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47" name="Rectangle 39"/>
          <p:cNvSpPr>
            <a:spLocks noGrp="1" noChangeArrowheads="1"/>
          </p:cNvSpPr>
          <p:nvPr>
            <p:ph idx="1"/>
          </p:nvPr>
        </p:nvSpPr>
        <p:spPr>
          <a:xfrm>
            <a:off x="457200" y="3068638"/>
            <a:ext cx="8229600" cy="2881312"/>
          </a:xfrm>
        </p:spPr>
        <p:txBody>
          <a:bodyPr/>
          <a:lstStyle/>
          <a:p>
            <a:pPr eaLnBrk="1" hangingPunct="1">
              <a:lnSpc>
                <a:spcPct val="90000"/>
              </a:lnSpc>
              <a:buFont typeface="Wingdings" charset="0"/>
              <a:buNone/>
            </a:pPr>
            <a:r>
              <a:rPr lang="en-US">
                <a:latin typeface="Tahoma" charset="0"/>
                <a:cs typeface="ＭＳ Ｐゴシック" charset="0"/>
              </a:rPr>
              <a:t>Invoke source with </a:t>
            </a:r>
            <a:r>
              <a:rPr lang="en-US" i="1">
                <a:latin typeface="Tahoma" charset="0"/>
                <a:cs typeface="ＭＳ Ｐゴシック" charset="0"/>
              </a:rPr>
              <a:t>representative </a:t>
            </a:r>
            <a:r>
              <a:rPr lang="en-US">
                <a:latin typeface="Tahoma" charset="0"/>
                <a:cs typeface="ＭＳ Ｐゴシック" charset="0"/>
              </a:rPr>
              <a:t>values</a:t>
            </a:r>
          </a:p>
          <a:p>
            <a:pPr eaLnBrk="1" hangingPunct="1">
              <a:lnSpc>
                <a:spcPct val="90000"/>
              </a:lnSpc>
            </a:pPr>
            <a:r>
              <a:rPr lang="en-US">
                <a:latin typeface="Tahoma" charset="0"/>
                <a:cs typeface="ＭＳ Ｐゴシック" charset="0"/>
              </a:rPr>
              <a:t>Try randomly generating input tuples:</a:t>
            </a:r>
          </a:p>
          <a:p>
            <a:pPr lvl="1" eaLnBrk="1" hangingPunct="1">
              <a:lnSpc>
                <a:spcPct val="90000"/>
              </a:lnSpc>
            </a:pPr>
            <a:r>
              <a:rPr lang="en-US">
                <a:latin typeface="Tahoma" charset="0"/>
              </a:rPr>
              <a:t>Combine examples of each type</a:t>
            </a:r>
          </a:p>
          <a:p>
            <a:pPr lvl="1" eaLnBrk="1" hangingPunct="1">
              <a:lnSpc>
                <a:spcPct val="90000"/>
              </a:lnSpc>
            </a:pPr>
            <a:r>
              <a:rPr lang="en-US">
                <a:latin typeface="Tahoma" charset="0"/>
              </a:rPr>
              <a:t>Use distribution if available</a:t>
            </a:r>
          </a:p>
          <a:p>
            <a:pPr eaLnBrk="1" hangingPunct="1">
              <a:lnSpc>
                <a:spcPct val="90000"/>
              </a:lnSpc>
            </a:pPr>
            <a:r>
              <a:rPr lang="en-US">
                <a:latin typeface="Tahoma" charset="0"/>
                <a:cs typeface="ＭＳ Ｐゴシック" charset="0"/>
              </a:rPr>
              <a:t>If </a:t>
            </a:r>
            <a:r>
              <a:rPr lang="en-US" i="1">
                <a:latin typeface="Tahoma" charset="0"/>
                <a:cs typeface="ＭＳ Ｐゴシック" charset="0"/>
              </a:rPr>
              <a:t>only empty invocations</a:t>
            </a:r>
            <a:r>
              <a:rPr lang="en-US">
                <a:latin typeface="Tahoma" charset="0"/>
                <a:cs typeface="ＭＳ Ｐゴシック" charset="0"/>
              </a:rPr>
              <a:t> result</a:t>
            </a:r>
          </a:p>
          <a:p>
            <a:pPr lvl="1" eaLnBrk="1" hangingPunct="1">
              <a:lnSpc>
                <a:spcPct val="90000"/>
              </a:lnSpc>
            </a:pPr>
            <a:r>
              <a:rPr lang="en-US">
                <a:latin typeface="Tahoma" charset="0"/>
              </a:rPr>
              <a:t>Try </a:t>
            </a:r>
            <a:r>
              <a:rPr lang="en-US" i="1">
                <a:latin typeface="Tahoma" charset="0"/>
              </a:rPr>
              <a:t>invoking other sources </a:t>
            </a:r>
            <a:r>
              <a:rPr lang="en-US">
                <a:latin typeface="Tahoma" charset="0"/>
              </a:rPr>
              <a:t>to generate input</a:t>
            </a:r>
            <a:endParaRPr lang="en-US" i="1">
              <a:latin typeface="Tahoma" charset="0"/>
            </a:endParaRPr>
          </a:p>
          <a:p>
            <a:pPr eaLnBrk="1" hangingPunct="1">
              <a:lnSpc>
                <a:spcPct val="90000"/>
              </a:lnSpc>
            </a:pPr>
            <a:r>
              <a:rPr lang="en-US">
                <a:latin typeface="Tahoma" charset="0"/>
                <a:cs typeface="ＭＳ Ｐゴシック" charset="0"/>
              </a:rPr>
              <a:t>Continue until sufficient non-empty invocations result</a:t>
            </a:r>
          </a:p>
        </p:txBody>
      </p:sp>
      <p:sp>
        <p:nvSpPr>
          <p:cNvPr id="32771" name="Slide Number Placeholder 5"/>
          <p:cNvSpPr>
            <a:spLocks noGrp="1"/>
          </p:cNvSpPr>
          <p:nvPr>
            <p:ph type="sldNum" sz="quarter" idx="4294967295"/>
          </p:nvPr>
        </p:nvSpPr>
        <p:spPr bwMode="auto">
          <a:xfrm>
            <a:off x="7477125" y="6245225"/>
            <a:ext cx="1666875" cy="4762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fld id="{0DEE4F9C-A7B1-6A45-83D5-11F63F50282E}" type="slidenum">
              <a:rPr lang="en-US" sz="1200">
                <a:solidFill>
                  <a:srgbClr val="898989"/>
                </a:solidFill>
              </a:rPr>
              <a:pPr/>
              <a:t>10</a:t>
            </a:fld>
            <a:endParaRPr lang="en-US" sz="1200">
              <a:solidFill>
                <a:srgbClr val="898989"/>
              </a:solidFill>
            </a:endParaRPr>
          </a:p>
        </p:txBody>
      </p:sp>
      <p:sp>
        <p:nvSpPr>
          <p:cNvPr id="32772" name="Rectangle 107"/>
          <p:cNvSpPr>
            <a:spLocks noChangeArrowheads="1"/>
          </p:cNvSpPr>
          <p:nvPr/>
        </p:nvSpPr>
        <p:spPr bwMode="auto">
          <a:xfrm>
            <a:off x="611188" y="1844675"/>
            <a:ext cx="1439862" cy="860425"/>
          </a:xfrm>
          <a:prstGeom prst="rect">
            <a:avLst/>
          </a:prstGeom>
          <a:solidFill>
            <a:srgbClr val="FFCC99"/>
          </a:solidFill>
          <a:ln w="9525">
            <a:solidFill>
              <a:schemeClr val="tx1"/>
            </a:solidFill>
            <a:miter lim="800000"/>
            <a:headEnd/>
            <a:tailEnd/>
          </a:ln>
        </p:spPr>
        <p:txBody>
          <a:bodyPr wrap="none" anchor="ctr"/>
          <a:lstStyle/>
          <a:p>
            <a:pPr algn="ctr" eaLnBrk="1" hangingPunct="1"/>
            <a:r>
              <a:rPr lang="en-US" sz="1600" b="1">
                <a:latin typeface="Arial" charset="0"/>
              </a:rPr>
              <a:t>Generate</a:t>
            </a:r>
          </a:p>
          <a:p>
            <a:pPr algn="ctr" eaLnBrk="1" hangingPunct="1"/>
            <a:r>
              <a:rPr lang="en-US" sz="1600" b="1">
                <a:latin typeface="Arial" charset="0"/>
              </a:rPr>
              <a:t>Input Tuples:</a:t>
            </a:r>
          </a:p>
          <a:p>
            <a:pPr algn="ctr" eaLnBrk="1" hangingPunct="1"/>
            <a:r>
              <a:rPr lang="en-US" sz="1600" b="1" i="1">
                <a:latin typeface="Arial" charset="0"/>
              </a:rPr>
              <a:t>&lt;zip1, dist1&gt;</a:t>
            </a:r>
          </a:p>
        </p:txBody>
      </p:sp>
      <p:sp>
        <p:nvSpPr>
          <p:cNvPr id="56328" name="AutoShape 108"/>
          <p:cNvSpPr>
            <a:spLocks noChangeArrowheads="1"/>
          </p:cNvSpPr>
          <p:nvPr/>
        </p:nvSpPr>
        <p:spPr bwMode="auto">
          <a:xfrm>
            <a:off x="2173288" y="2035175"/>
            <a:ext cx="1319212" cy="457200"/>
          </a:xfrm>
          <a:prstGeom prst="rightArrow">
            <a:avLst>
              <a:gd name="adj1" fmla="val 50000"/>
              <a:gd name="adj2" fmla="val 72135"/>
            </a:avLst>
          </a:prstGeom>
          <a:solidFill>
            <a:srgbClr val="FFFFCC"/>
          </a:solidFill>
          <a:ln w="9525">
            <a:solidFill>
              <a:schemeClr val="tx1"/>
            </a:solidFill>
            <a:miter lim="800000"/>
            <a:headEnd/>
            <a:tailEnd/>
          </a:ln>
        </p:spPr>
        <p:txBody>
          <a:bodyPr wrap="none" anchor="ctr"/>
          <a:lstStyle/>
          <a:p>
            <a:pPr algn="ctr" eaLnBrk="1" hangingPunct="1">
              <a:defRPr/>
            </a:pPr>
            <a:r>
              <a:rPr lang="en-US" sz="1400" b="1" dirty="0">
                <a:solidFill>
                  <a:schemeClr val="accent4">
                    <a:lumMod val="75000"/>
                    <a:lumOff val="25000"/>
                  </a:schemeClr>
                </a:solidFill>
                <a:latin typeface="Arial" pitchFamily="-106" charset="0"/>
                <a:ea typeface="ＭＳ Ｐゴシック" pitchFamily="-106" charset="-128"/>
                <a:cs typeface="ＭＳ Ｐゴシック" pitchFamily="-106" charset="-128"/>
              </a:rPr>
              <a:t>Invoke</a:t>
            </a:r>
          </a:p>
        </p:txBody>
      </p:sp>
      <p:grpSp>
        <p:nvGrpSpPr>
          <p:cNvPr id="32774" name="Group 109"/>
          <p:cNvGrpSpPr>
            <a:grpSpLocks/>
          </p:cNvGrpSpPr>
          <p:nvPr/>
        </p:nvGrpSpPr>
        <p:grpSpPr bwMode="auto">
          <a:xfrm>
            <a:off x="3852863" y="1484313"/>
            <a:ext cx="1222375" cy="1230312"/>
            <a:chOff x="3923" y="2383"/>
            <a:chExt cx="770" cy="775"/>
          </a:xfrm>
        </p:grpSpPr>
        <p:grpSp>
          <p:nvGrpSpPr>
            <p:cNvPr id="32780" name="Group 110"/>
            <p:cNvGrpSpPr>
              <a:grpSpLocks/>
            </p:cNvGrpSpPr>
            <p:nvPr/>
          </p:nvGrpSpPr>
          <p:grpSpPr bwMode="auto">
            <a:xfrm>
              <a:off x="3923" y="2383"/>
              <a:ext cx="770" cy="775"/>
              <a:chOff x="567" y="2160"/>
              <a:chExt cx="907" cy="905"/>
            </a:xfrm>
          </p:grpSpPr>
          <p:sp>
            <p:nvSpPr>
              <p:cNvPr id="32782" name="AutoShape 111"/>
              <p:cNvSpPr>
                <a:spLocks noChangeAspect="1" noChangeArrowheads="1" noTextEdit="1"/>
              </p:cNvSpPr>
              <p:nvPr/>
            </p:nvSpPr>
            <p:spPr bwMode="auto">
              <a:xfrm>
                <a:off x="567" y="2160"/>
                <a:ext cx="907" cy="9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2783" name="Freeform 112"/>
              <p:cNvSpPr>
                <a:spLocks/>
              </p:cNvSpPr>
              <p:nvPr/>
            </p:nvSpPr>
            <p:spPr bwMode="auto">
              <a:xfrm>
                <a:off x="567" y="2843"/>
                <a:ext cx="907" cy="222"/>
              </a:xfrm>
              <a:custGeom>
                <a:avLst/>
                <a:gdLst>
                  <a:gd name="T0" fmla="*/ 26 w 2721"/>
                  <a:gd name="T1" fmla="*/ 7 h 665"/>
                  <a:gd name="T2" fmla="*/ 25 w 2721"/>
                  <a:gd name="T3" fmla="*/ 8 h 665"/>
                  <a:gd name="T4" fmla="*/ 23 w 2721"/>
                  <a:gd name="T5" fmla="*/ 8 h 665"/>
                  <a:gd name="T6" fmla="*/ 20 w 2721"/>
                  <a:gd name="T7" fmla="*/ 8 h 665"/>
                  <a:gd name="T8" fmla="*/ 18 w 2721"/>
                  <a:gd name="T9" fmla="*/ 8 h 665"/>
                  <a:gd name="T10" fmla="*/ 16 w 2721"/>
                  <a:gd name="T11" fmla="*/ 8 h 665"/>
                  <a:gd name="T12" fmla="*/ 14 w 2721"/>
                  <a:gd name="T13" fmla="*/ 8 h 665"/>
                  <a:gd name="T14" fmla="*/ 12 w 2721"/>
                  <a:gd name="T15" fmla="*/ 8 h 665"/>
                  <a:gd name="T16" fmla="*/ 10 w 2721"/>
                  <a:gd name="T17" fmla="*/ 8 h 665"/>
                  <a:gd name="T18" fmla="*/ 9 w 2721"/>
                  <a:gd name="T19" fmla="*/ 8 h 665"/>
                  <a:gd name="T20" fmla="*/ 7 w 2721"/>
                  <a:gd name="T21" fmla="*/ 7 h 665"/>
                  <a:gd name="T22" fmla="*/ 5 w 2721"/>
                  <a:gd name="T23" fmla="*/ 7 h 665"/>
                  <a:gd name="T24" fmla="*/ 3 w 2721"/>
                  <a:gd name="T25" fmla="*/ 6 h 665"/>
                  <a:gd name="T26" fmla="*/ 1 w 2721"/>
                  <a:gd name="T27" fmla="*/ 6 h 665"/>
                  <a:gd name="T28" fmla="*/ 0 w 2721"/>
                  <a:gd name="T29" fmla="*/ 5 h 665"/>
                  <a:gd name="T30" fmla="*/ 0 w 2721"/>
                  <a:gd name="T31" fmla="*/ 4 h 665"/>
                  <a:gd name="T32" fmla="*/ 0 w 2721"/>
                  <a:gd name="T33" fmla="*/ 4 h 665"/>
                  <a:gd name="T34" fmla="*/ 1 w 2721"/>
                  <a:gd name="T35" fmla="*/ 3 h 665"/>
                  <a:gd name="T36" fmla="*/ 3 w 2721"/>
                  <a:gd name="T37" fmla="*/ 2 h 665"/>
                  <a:gd name="T38" fmla="*/ 5 w 2721"/>
                  <a:gd name="T39" fmla="*/ 1 h 665"/>
                  <a:gd name="T40" fmla="*/ 7 w 2721"/>
                  <a:gd name="T41" fmla="*/ 1 h 665"/>
                  <a:gd name="T42" fmla="*/ 9 w 2721"/>
                  <a:gd name="T43" fmla="*/ 0 h 665"/>
                  <a:gd name="T44" fmla="*/ 11 w 2721"/>
                  <a:gd name="T45" fmla="*/ 0 h 665"/>
                  <a:gd name="T46" fmla="*/ 12 w 2721"/>
                  <a:gd name="T47" fmla="*/ 0 h 665"/>
                  <a:gd name="T48" fmla="*/ 14 w 2721"/>
                  <a:gd name="T49" fmla="*/ 0 h 665"/>
                  <a:gd name="T50" fmla="*/ 15 w 2721"/>
                  <a:gd name="T51" fmla="*/ 0 h 665"/>
                  <a:gd name="T52" fmla="*/ 17 w 2721"/>
                  <a:gd name="T53" fmla="*/ 0 h 665"/>
                  <a:gd name="T54" fmla="*/ 19 w 2721"/>
                  <a:gd name="T55" fmla="*/ 0 h 665"/>
                  <a:gd name="T56" fmla="*/ 21 w 2721"/>
                  <a:gd name="T57" fmla="*/ 0 h 665"/>
                  <a:gd name="T58" fmla="*/ 23 w 2721"/>
                  <a:gd name="T59" fmla="*/ 0 h 665"/>
                  <a:gd name="T60" fmla="*/ 25 w 2721"/>
                  <a:gd name="T61" fmla="*/ 0 h 665"/>
                  <a:gd name="T62" fmla="*/ 26 w 2721"/>
                  <a:gd name="T63" fmla="*/ 1 h 665"/>
                  <a:gd name="T64" fmla="*/ 28 w 2721"/>
                  <a:gd name="T65" fmla="*/ 1 h 665"/>
                  <a:gd name="T66" fmla="*/ 30 w 2721"/>
                  <a:gd name="T67" fmla="*/ 2 h 665"/>
                  <a:gd name="T68" fmla="*/ 32 w 2721"/>
                  <a:gd name="T69" fmla="*/ 2 h 665"/>
                  <a:gd name="T70" fmla="*/ 33 w 2721"/>
                  <a:gd name="T71" fmla="*/ 3 h 665"/>
                  <a:gd name="T72" fmla="*/ 33 w 2721"/>
                  <a:gd name="T73" fmla="*/ 4 h 665"/>
                  <a:gd name="T74" fmla="*/ 34 w 2721"/>
                  <a:gd name="T75" fmla="*/ 4 h 665"/>
                  <a:gd name="T76" fmla="*/ 33 w 2721"/>
                  <a:gd name="T77" fmla="*/ 5 h 665"/>
                  <a:gd name="T78" fmla="*/ 32 w 2721"/>
                  <a:gd name="T79" fmla="*/ 6 h 665"/>
                  <a:gd name="T80" fmla="*/ 31 w 2721"/>
                  <a:gd name="T81" fmla="*/ 6 h 665"/>
                  <a:gd name="T82" fmla="*/ 29 w 2721"/>
                  <a:gd name="T83" fmla="*/ 7 h 665"/>
                  <a:gd name="T84" fmla="*/ 28 w 2721"/>
                  <a:gd name="T85" fmla="*/ 7 h 66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21"/>
                  <a:gd name="T130" fmla="*/ 0 h 665"/>
                  <a:gd name="T131" fmla="*/ 2721 w 2721"/>
                  <a:gd name="T132" fmla="*/ 665 h 66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21" h="665">
                    <a:moveTo>
                      <a:pt x="2228" y="589"/>
                    </a:moveTo>
                    <a:lnTo>
                      <a:pt x="2182" y="597"/>
                    </a:lnTo>
                    <a:lnTo>
                      <a:pt x="2136" y="606"/>
                    </a:lnTo>
                    <a:lnTo>
                      <a:pt x="2088" y="614"/>
                    </a:lnTo>
                    <a:lnTo>
                      <a:pt x="2038" y="621"/>
                    </a:lnTo>
                    <a:lnTo>
                      <a:pt x="1988" y="628"/>
                    </a:lnTo>
                    <a:lnTo>
                      <a:pt x="1936" y="633"/>
                    </a:lnTo>
                    <a:lnTo>
                      <a:pt x="1883" y="639"/>
                    </a:lnTo>
                    <a:lnTo>
                      <a:pt x="1829" y="644"/>
                    </a:lnTo>
                    <a:lnTo>
                      <a:pt x="1774" y="650"/>
                    </a:lnTo>
                    <a:lnTo>
                      <a:pt x="1718" y="654"/>
                    </a:lnTo>
                    <a:lnTo>
                      <a:pt x="1660" y="657"/>
                    </a:lnTo>
                    <a:lnTo>
                      <a:pt x="1601" y="659"/>
                    </a:lnTo>
                    <a:lnTo>
                      <a:pt x="1542" y="662"/>
                    </a:lnTo>
                    <a:lnTo>
                      <a:pt x="1483" y="664"/>
                    </a:lnTo>
                    <a:lnTo>
                      <a:pt x="1423" y="665"/>
                    </a:lnTo>
                    <a:lnTo>
                      <a:pt x="1361" y="665"/>
                    </a:lnTo>
                    <a:lnTo>
                      <a:pt x="1305" y="665"/>
                    </a:lnTo>
                    <a:lnTo>
                      <a:pt x="1250" y="664"/>
                    </a:lnTo>
                    <a:lnTo>
                      <a:pt x="1195" y="662"/>
                    </a:lnTo>
                    <a:lnTo>
                      <a:pt x="1140" y="661"/>
                    </a:lnTo>
                    <a:lnTo>
                      <a:pt x="1087" y="658"/>
                    </a:lnTo>
                    <a:lnTo>
                      <a:pt x="1035" y="655"/>
                    </a:lnTo>
                    <a:lnTo>
                      <a:pt x="983" y="653"/>
                    </a:lnTo>
                    <a:lnTo>
                      <a:pt x="931" y="648"/>
                    </a:lnTo>
                    <a:lnTo>
                      <a:pt x="881" y="644"/>
                    </a:lnTo>
                    <a:lnTo>
                      <a:pt x="832" y="639"/>
                    </a:lnTo>
                    <a:lnTo>
                      <a:pt x="783" y="635"/>
                    </a:lnTo>
                    <a:lnTo>
                      <a:pt x="736" y="628"/>
                    </a:lnTo>
                    <a:lnTo>
                      <a:pt x="690" y="622"/>
                    </a:lnTo>
                    <a:lnTo>
                      <a:pt x="644" y="615"/>
                    </a:lnTo>
                    <a:lnTo>
                      <a:pt x="600" y="608"/>
                    </a:lnTo>
                    <a:lnTo>
                      <a:pt x="558" y="601"/>
                    </a:lnTo>
                    <a:lnTo>
                      <a:pt x="496" y="589"/>
                    </a:lnTo>
                    <a:lnTo>
                      <a:pt x="437" y="577"/>
                    </a:lnTo>
                    <a:lnTo>
                      <a:pt x="381" y="564"/>
                    </a:lnTo>
                    <a:lnTo>
                      <a:pt x="328" y="549"/>
                    </a:lnTo>
                    <a:lnTo>
                      <a:pt x="278" y="534"/>
                    </a:lnTo>
                    <a:lnTo>
                      <a:pt x="233" y="519"/>
                    </a:lnTo>
                    <a:lnTo>
                      <a:pt x="191" y="502"/>
                    </a:lnTo>
                    <a:lnTo>
                      <a:pt x="152" y="485"/>
                    </a:lnTo>
                    <a:lnTo>
                      <a:pt x="118" y="469"/>
                    </a:lnTo>
                    <a:lnTo>
                      <a:pt x="88" y="449"/>
                    </a:lnTo>
                    <a:lnTo>
                      <a:pt x="62" y="431"/>
                    </a:lnTo>
                    <a:lnTo>
                      <a:pt x="40" y="412"/>
                    </a:lnTo>
                    <a:lnTo>
                      <a:pt x="22" y="393"/>
                    </a:lnTo>
                    <a:lnTo>
                      <a:pt x="10" y="373"/>
                    </a:lnTo>
                    <a:lnTo>
                      <a:pt x="3" y="354"/>
                    </a:lnTo>
                    <a:lnTo>
                      <a:pt x="0" y="333"/>
                    </a:lnTo>
                    <a:lnTo>
                      <a:pt x="4" y="310"/>
                    </a:lnTo>
                    <a:lnTo>
                      <a:pt x="14" y="286"/>
                    </a:lnTo>
                    <a:lnTo>
                      <a:pt x="30" y="263"/>
                    </a:lnTo>
                    <a:lnTo>
                      <a:pt x="53" y="241"/>
                    </a:lnTo>
                    <a:lnTo>
                      <a:pt x="82" y="219"/>
                    </a:lnTo>
                    <a:lnTo>
                      <a:pt x="117" y="198"/>
                    </a:lnTo>
                    <a:lnTo>
                      <a:pt x="156" y="179"/>
                    </a:lnTo>
                    <a:lnTo>
                      <a:pt x="203" y="159"/>
                    </a:lnTo>
                    <a:lnTo>
                      <a:pt x="252" y="140"/>
                    </a:lnTo>
                    <a:lnTo>
                      <a:pt x="308" y="122"/>
                    </a:lnTo>
                    <a:lnTo>
                      <a:pt x="369" y="105"/>
                    </a:lnTo>
                    <a:lnTo>
                      <a:pt x="433" y="90"/>
                    </a:lnTo>
                    <a:lnTo>
                      <a:pt x="502" y="76"/>
                    </a:lnTo>
                    <a:lnTo>
                      <a:pt x="573" y="63"/>
                    </a:lnTo>
                    <a:lnTo>
                      <a:pt x="650" y="50"/>
                    </a:lnTo>
                    <a:lnTo>
                      <a:pt x="729" y="39"/>
                    </a:lnTo>
                    <a:lnTo>
                      <a:pt x="765" y="35"/>
                    </a:lnTo>
                    <a:lnTo>
                      <a:pt x="802" y="31"/>
                    </a:lnTo>
                    <a:lnTo>
                      <a:pt x="838" y="27"/>
                    </a:lnTo>
                    <a:lnTo>
                      <a:pt x="876" y="23"/>
                    </a:lnTo>
                    <a:lnTo>
                      <a:pt x="913" y="20"/>
                    </a:lnTo>
                    <a:lnTo>
                      <a:pt x="951" y="16"/>
                    </a:lnTo>
                    <a:lnTo>
                      <a:pt x="991" y="13"/>
                    </a:lnTo>
                    <a:lnTo>
                      <a:pt x="1031" y="10"/>
                    </a:lnTo>
                    <a:lnTo>
                      <a:pt x="1071" y="9"/>
                    </a:lnTo>
                    <a:lnTo>
                      <a:pt x="1110" y="6"/>
                    </a:lnTo>
                    <a:lnTo>
                      <a:pt x="1151" y="5"/>
                    </a:lnTo>
                    <a:lnTo>
                      <a:pt x="1193" y="3"/>
                    </a:lnTo>
                    <a:lnTo>
                      <a:pt x="1234" y="2"/>
                    </a:lnTo>
                    <a:lnTo>
                      <a:pt x="1276" y="0"/>
                    </a:lnTo>
                    <a:lnTo>
                      <a:pt x="1319" y="0"/>
                    </a:lnTo>
                    <a:lnTo>
                      <a:pt x="1361" y="0"/>
                    </a:lnTo>
                    <a:lnTo>
                      <a:pt x="1419" y="0"/>
                    </a:lnTo>
                    <a:lnTo>
                      <a:pt x="1476" y="2"/>
                    </a:lnTo>
                    <a:lnTo>
                      <a:pt x="1533" y="3"/>
                    </a:lnTo>
                    <a:lnTo>
                      <a:pt x="1589" y="5"/>
                    </a:lnTo>
                    <a:lnTo>
                      <a:pt x="1644" y="7"/>
                    </a:lnTo>
                    <a:lnTo>
                      <a:pt x="1698" y="11"/>
                    </a:lnTo>
                    <a:lnTo>
                      <a:pt x="1752" y="14"/>
                    </a:lnTo>
                    <a:lnTo>
                      <a:pt x="1804" y="18"/>
                    </a:lnTo>
                    <a:lnTo>
                      <a:pt x="1856" y="24"/>
                    </a:lnTo>
                    <a:lnTo>
                      <a:pt x="1907" y="29"/>
                    </a:lnTo>
                    <a:lnTo>
                      <a:pt x="1956" y="35"/>
                    </a:lnTo>
                    <a:lnTo>
                      <a:pt x="2004" y="40"/>
                    </a:lnTo>
                    <a:lnTo>
                      <a:pt x="2052" y="47"/>
                    </a:lnTo>
                    <a:lnTo>
                      <a:pt x="2097" y="54"/>
                    </a:lnTo>
                    <a:lnTo>
                      <a:pt x="2143" y="61"/>
                    </a:lnTo>
                    <a:lnTo>
                      <a:pt x="2186" y="69"/>
                    </a:lnTo>
                    <a:lnTo>
                      <a:pt x="2245" y="82"/>
                    </a:lnTo>
                    <a:lnTo>
                      <a:pt x="2303" y="94"/>
                    </a:lnTo>
                    <a:lnTo>
                      <a:pt x="2356" y="107"/>
                    </a:lnTo>
                    <a:lnTo>
                      <a:pt x="2407" y="121"/>
                    </a:lnTo>
                    <a:lnTo>
                      <a:pt x="2454" y="136"/>
                    </a:lnTo>
                    <a:lnTo>
                      <a:pt x="2499" y="151"/>
                    </a:lnTo>
                    <a:lnTo>
                      <a:pt x="2539" y="168"/>
                    </a:lnTo>
                    <a:lnTo>
                      <a:pt x="2576" y="184"/>
                    </a:lnTo>
                    <a:lnTo>
                      <a:pt x="2609" y="201"/>
                    </a:lnTo>
                    <a:lnTo>
                      <a:pt x="2637" y="219"/>
                    </a:lnTo>
                    <a:lnTo>
                      <a:pt x="2662" y="237"/>
                    </a:lnTo>
                    <a:lnTo>
                      <a:pt x="2683" y="255"/>
                    </a:lnTo>
                    <a:lnTo>
                      <a:pt x="2699" y="274"/>
                    </a:lnTo>
                    <a:lnTo>
                      <a:pt x="2711" y="293"/>
                    </a:lnTo>
                    <a:lnTo>
                      <a:pt x="2718" y="313"/>
                    </a:lnTo>
                    <a:lnTo>
                      <a:pt x="2721" y="333"/>
                    </a:lnTo>
                    <a:lnTo>
                      <a:pt x="2718" y="353"/>
                    </a:lnTo>
                    <a:lnTo>
                      <a:pt x="2713" y="371"/>
                    </a:lnTo>
                    <a:lnTo>
                      <a:pt x="2702" y="390"/>
                    </a:lnTo>
                    <a:lnTo>
                      <a:pt x="2687" y="408"/>
                    </a:lnTo>
                    <a:lnTo>
                      <a:pt x="2668" y="426"/>
                    </a:lnTo>
                    <a:lnTo>
                      <a:pt x="2644" y="443"/>
                    </a:lnTo>
                    <a:lnTo>
                      <a:pt x="2618" y="461"/>
                    </a:lnTo>
                    <a:lnTo>
                      <a:pt x="2588" y="477"/>
                    </a:lnTo>
                    <a:lnTo>
                      <a:pt x="2554" y="492"/>
                    </a:lnTo>
                    <a:lnTo>
                      <a:pt x="2517" y="509"/>
                    </a:lnTo>
                    <a:lnTo>
                      <a:pt x="2476" y="523"/>
                    </a:lnTo>
                    <a:lnTo>
                      <a:pt x="2432" y="538"/>
                    </a:lnTo>
                    <a:lnTo>
                      <a:pt x="2385" y="552"/>
                    </a:lnTo>
                    <a:lnTo>
                      <a:pt x="2336" y="564"/>
                    </a:lnTo>
                    <a:lnTo>
                      <a:pt x="2282" y="577"/>
                    </a:lnTo>
                    <a:lnTo>
                      <a:pt x="2228" y="589"/>
                    </a:lnTo>
                    <a:close/>
                  </a:path>
                </a:pathLst>
              </a:custGeom>
              <a:solidFill>
                <a:srgbClr val="C1EF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784" name="Freeform 113"/>
              <p:cNvSpPr>
                <a:spLocks/>
              </p:cNvSpPr>
              <p:nvPr/>
            </p:nvSpPr>
            <p:spPr bwMode="auto">
              <a:xfrm>
                <a:off x="945" y="2161"/>
                <a:ext cx="125" cy="795"/>
              </a:xfrm>
              <a:custGeom>
                <a:avLst/>
                <a:gdLst>
                  <a:gd name="T0" fmla="*/ 2 w 374"/>
                  <a:gd name="T1" fmla="*/ 29 h 2385"/>
                  <a:gd name="T2" fmla="*/ 1 w 374"/>
                  <a:gd name="T3" fmla="*/ 29 h 2385"/>
                  <a:gd name="T4" fmla="*/ 0 w 374"/>
                  <a:gd name="T5" fmla="*/ 1 h 2385"/>
                  <a:gd name="T6" fmla="*/ 1 w 374"/>
                  <a:gd name="T7" fmla="*/ 0 h 2385"/>
                  <a:gd name="T8" fmla="*/ 3 w 374"/>
                  <a:gd name="T9" fmla="*/ 0 h 2385"/>
                  <a:gd name="T10" fmla="*/ 5 w 374"/>
                  <a:gd name="T11" fmla="*/ 29 h 2385"/>
                  <a:gd name="T12" fmla="*/ 2 w 374"/>
                  <a:gd name="T13" fmla="*/ 29 h 2385"/>
                  <a:gd name="T14" fmla="*/ 0 60000 65536"/>
                  <a:gd name="T15" fmla="*/ 0 60000 65536"/>
                  <a:gd name="T16" fmla="*/ 0 60000 65536"/>
                  <a:gd name="T17" fmla="*/ 0 60000 65536"/>
                  <a:gd name="T18" fmla="*/ 0 60000 65536"/>
                  <a:gd name="T19" fmla="*/ 0 60000 65536"/>
                  <a:gd name="T20" fmla="*/ 0 60000 65536"/>
                  <a:gd name="T21" fmla="*/ 0 w 374"/>
                  <a:gd name="T22" fmla="*/ 0 h 2385"/>
                  <a:gd name="T23" fmla="*/ 374 w 374"/>
                  <a:gd name="T24" fmla="*/ 2385 h 23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4" h="2385">
                    <a:moveTo>
                      <a:pt x="189" y="2385"/>
                    </a:moveTo>
                    <a:lnTo>
                      <a:pt x="89" y="2356"/>
                    </a:lnTo>
                    <a:lnTo>
                      <a:pt x="0" y="75"/>
                    </a:lnTo>
                    <a:lnTo>
                      <a:pt x="89" y="8"/>
                    </a:lnTo>
                    <a:lnTo>
                      <a:pt x="276" y="0"/>
                    </a:lnTo>
                    <a:lnTo>
                      <a:pt x="374" y="2377"/>
                    </a:lnTo>
                    <a:lnTo>
                      <a:pt x="189" y="2385"/>
                    </a:lnTo>
                    <a:close/>
                  </a:path>
                </a:pathLst>
              </a:custGeom>
              <a:solidFill>
                <a:srgbClr val="7F26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785" name="Freeform 114"/>
              <p:cNvSpPr>
                <a:spLocks/>
              </p:cNvSpPr>
              <p:nvPr/>
            </p:nvSpPr>
            <p:spPr bwMode="auto">
              <a:xfrm>
                <a:off x="975" y="2160"/>
                <a:ext cx="130" cy="796"/>
              </a:xfrm>
              <a:custGeom>
                <a:avLst/>
                <a:gdLst>
                  <a:gd name="T0" fmla="*/ 1 w 389"/>
                  <a:gd name="T1" fmla="*/ 29 h 2389"/>
                  <a:gd name="T2" fmla="*/ 1 w 389"/>
                  <a:gd name="T3" fmla="*/ 29 h 2389"/>
                  <a:gd name="T4" fmla="*/ 0 w 389"/>
                  <a:gd name="T5" fmla="*/ 0 h 2389"/>
                  <a:gd name="T6" fmla="*/ 3 w 389"/>
                  <a:gd name="T7" fmla="*/ 0 h 2389"/>
                  <a:gd name="T8" fmla="*/ 5 w 389"/>
                  <a:gd name="T9" fmla="*/ 29 h 2389"/>
                  <a:gd name="T10" fmla="*/ 1 w 389"/>
                  <a:gd name="T11" fmla="*/ 29 h 2389"/>
                  <a:gd name="T12" fmla="*/ 0 60000 65536"/>
                  <a:gd name="T13" fmla="*/ 0 60000 65536"/>
                  <a:gd name="T14" fmla="*/ 0 60000 65536"/>
                  <a:gd name="T15" fmla="*/ 0 60000 65536"/>
                  <a:gd name="T16" fmla="*/ 0 60000 65536"/>
                  <a:gd name="T17" fmla="*/ 0 60000 65536"/>
                  <a:gd name="T18" fmla="*/ 0 w 389"/>
                  <a:gd name="T19" fmla="*/ 0 h 2389"/>
                  <a:gd name="T20" fmla="*/ 389 w 389"/>
                  <a:gd name="T21" fmla="*/ 2389 h 2389"/>
                </a:gdLst>
                <a:ahLst/>
                <a:cxnLst>
                  <a:cxn ang="T12">
                    <a:pos x="T0" y="T1"/>
                  </a:cxn>
                  <a:cxn ang="T13">
                    <a:pos x="T2" y="T3"/>
                  </a:cxn>
                  <a:cxn ang="T14">
                    <a:pos x="T4" y="T5"/>
                  </a:cxn>
                  <a:cxn ang="T15">
                    <a:pos x="T6" y="T7"/>
                  </a:cxn>
                  <a:cxn ang="T16">
                    <a:pos x="T8" y="T9"/>
                  </a:cxn>
                  <a:cxn ang="T17">
                    <a:pos x="T10" y="T11"/>
                  </a:cxn>
                </a:cxnLst>
                <a:rect l="T18" t="T19" r="T20" b="T21"/>
                <a:pathLst>
                  <a:path w="389" h="2389">
                    <a:moveTo>
                      <a:pt x="103" y="2389"/>
                    </a:moveTo>
                    <a:lnTo>
                      <a:pt x="100" y="2389"/>
                    </a:lnTo>
                    <a:lnTo>
                      <a:pt x="0" y="12"/>
                    </a:lnTo>
                    <a:lnTo>
                      <a:pt x="282" y="0"/>
                    </a:lnTo>
                    <a:lnTo>
                      <a:pt x="389" y="2376"/>
                    </a:lnTo>
                    <a:lnTo>
                      <a:pt x="103" y="2389"/>
                    </a:lnTo>
                    <a:close/>
                  </a:path>
                </a:pathLst>
              </a:custGeom>
              <a:solidFill>
                <a:srgbClr val="D1B2A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786" name="Freeform 115"/>
              <p:cNvSpPr>
                <a:spLocks/>
              </p:cNvSpPr>
              <p:nvPr/>
            </p:nvSpPr>
            <p:spPr bwMode="auto">
              <a:xfrm>
                <a:off x="586" y="2215"/>
                <a:ext cx="826" cy="477"/>
              </a:xfrm>
              <a:custGeom>
                <a:avLst/>
                <a:gdLst>
                  <a:gd name="T0" fmla="*/ 1 w 2480"/>
                  <a:gd name="T1" fmla="*/ 18 h 1433"/>
                  <a:gd name="T2" fmla="*/ 0 w 2480"/>
                  <a:gd name="T3" fmla="*/ 1 h 1433"/>
                  <a:gd name="T4" fmla="*/ 1 w 2480"/>
                  <a:gd name="T5" fmla="*/ 1 h 1433"/>
                  <a:gd name="T6" fmla="*/ 29 w 2480"/>
                  <a:gd name="T7" fmla="*/ 0 h 1433"/>
                  <a:gd name="T8" fmla="*/ 31 w 2480"/>
                  <a:gd name="T9" fmla="*/ 16 h 1433"/>
                  <a:gd name="T10" fmla="*/ 30 w 2480"/>
                  <a:gd name="T11" fmla="*/ 16 h 1433"/>
                  <a:gd name="T12" fmla="*/ 1 w 2480"/>
                  <a:gd name="T13" fmla="*/ 18 h 1433"/>
                  <a:gd name="T14" fmla="*/ 0 60000 65536"/>
                  <a:gd name="T15" fmla="*/ 0 60000 65536"/>
                  <a:gd name="T16" fmla="*/ 0 60000 65536"/>
                  <a:gd name="T17" fmla="*/ 0 60000 65536"/>
                  <a:gd name="T18" fmla="*/ 0 60000 65536"/>
                  <a:gd name="T19" fmla="*/ 0 60000 65536"/>
                  <a:gd name="T20" fmla="*/ 0 60000 65536"/>
                  <a:gd name="T21" fmla="*/ 0 w 2480"/>
                  <a:gd name="T22" fmla="*/ 0 h 1433"/>
                  <a:gd name="T23" fmla="*/ 2480 w 2480"/>
                  <a:gd name="T24" fmla="*/ 1433 h 14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80" h="1433">
                    <a:moveTo>
                      <a:pt x="65" y="1433"/>
                    </a:moveTo>
                    <a:lnTo>
                      <a:pt x="0" y="101"/>
                    </a:lnTo>
                    <a:lnTo>
                      <a:pt x="51" y="45"/>
                    </a:lnTo>
                    <a:lnTo>
                      <a:pt x="2372" y="0"/>
                    </a:lnTo>
                    <a:lnTo>
                      <a:pt x="2480" y="1313"/>
                    </a:lnTo>
                    <a:lnTo>
                      <a:pt x="2435" y="1331"/>
                    </a:lnTo>
                    <a:lnTo>
                      <a:pt x="65" y="1433"/>
                    </a:lnTo>
                    <a:close/>
                  </a:path>
                </a:pathLst>
              </a:custGeom>
              <a:solidFill>
                <a:srgbClr val="7F26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787" name="Freeform 116"/>
              <p:cNvSpPr>
                <a:spLocks/>
              </p:cNvSpPr>
              <p:nvPr/>
            </p:nvSpPr>
            <p:spPr bwMode="auto">
              <a:xfrm>
                <a:off x="603" y="2195"/>
                <a:ext cx="809" cy="491"/>
              </a:xfrm>
              <a:custGeom>
                <a:avLst/>
                <a:gdLst>
                  <a:gd name="T0" fmla="*/ 1 w 2429"/>
                  <a:gd name="T1" fmla="*/ 18 h 1473"/>
                  <a:gd name="T2" fmla="*/ 0 w 2429"/>
                  <a:gd name="T3" fmla="*/ 1 h 1473"/>
                  <a:gd name="T4" fmla="*/ 29 w 2429"/>
                  <a:gd name="T5" fmla="*/ 0 h 1473"/>
                  <a:gd name="T6" fmla="*/ 30 w 2429"/>
                  <a:gd name="T7" fmla="*/ 17 h 1473"/>
                  <a:gd name="T8" fmla="*/ 1 w 2429"/>
                  <a:gd name="T9" fmla="*/ 18 h 1473"/>
                  <a:gd name="T10" fmla="*/ 0 60000 65536"/>
                  <a:gd name="T11" fmla="*/ 0 60000 65536"/>
                  <a:gd name="T12" fmla="*/ 0 60000 65536"/>
                  <a:gd name="T13" fmla="*/ 0 60000 65536"/>
                  <a:gd name="T14" fmla="*/ 0 60000 65536"/>
                  <a:gd name="T15" fmla="*/ 0 w 2429"/>
                  <a:gd name="T16" fmla="*/ 0 h 1473"/>
                  <a:gd name="T17" fmla="*/ 2429 w 2429"/>
                  <a:gd name="T18" fmla="*/ 1473 h 1473"/>
                </a:gdLst>
                <a:ahLst/>
                <a:cxnLst>
                  <a:cxn ang="T10">
                    <a:pos x="T0" y="T1"/>
                  </a:cxn>
                  <a:cxn ang="T11">
                    <a:pos x="T2" y="T3"/>
                  </a:cxn>
                  <a:cxn ang="T12">
                    <a:pos x="T4" y="T5"/>
                  </a:cxn>
                  <a:cxn ang="T13">
                    <a:pos x="T6" y="T7"/>
                  </a:cxn>
                  <a:cxn ang="T14">
                    <a:pos x="T8" y="T9"/>
                  </a:cxn>
                </a:cxnLst>
                <a:rect l="T15" t="T16" r="T17" b="T18"/>
                <a:pathLst>
                  <a:path w="2429" h="1473">
                    <a:moveTo>
                      <a:pt x="57" y="1473"/>
                    </a:moveTo>
                    <a:lnTo>
                      <a:pt x="0" y="103"/>
                    </a:lnTo>
                    <a:lnTo>
                      <a:pt x="2371" y="0"/>
                    </a:lnTo>
                    <a:lnTo>
                      <a:pt x="2429" y="1371"/>
                    </a:lnTo>
                    <a:lnTo>
                      <a:pt x="57" y="1473"/>
                    </a:lnTo>
                    <a:close/>
                  </a:path>
                </a:pathLst>
              </a:custGeom>
              <a:solidFill>
                <a:srgbClr val="F2CC0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788" name="Freeform 117"/>
              <p:cNvSpPr>
                <a:spLocks/>
              </p:cNvSpPr>
              <p:nvPr/>
            </p:nvSpPr>
            <p:spPr bwMode="auto">
              <a:xfrm>
                <a:off x="626" y="2218"/>
                <a:ext cx="763" cy="446"/>
              </a:xfrm>
              <a:custGeom>
                <a:avLst/>
                <a:gdLst>
                  <a:gd name="T0" fmla="*/ 1 w 2289"/>
                  <a:gd name="T1" fmla="*/ 16 h 1340"/>
                  <a:gd name="T2" fmla="*/ 0 w 2289"/>
                  <a:gd name="T3" fmla="*/ 1 h 1340"/>
                  <a:gd name="T4" fmla="*/ 28 w 2289"/>
                  <a:gd name="T5" fmla="*/ 0 h 1340"/>
                  <a:gd name="T6" fmla="*/ 28 w 2289"/>
                  <a:gd name="T7" fmla="*/ 15 h 1340"/>
                  <a:gd name="T8" fmla="*/ 1 w 2289"/>
                  <a:gd name="T9" fmla="*/ 16 h 1340"/>
                  <a:gd name="T10" fmla="*/ 0 60000 65536"/>
                  <a:gd name="T11" fmla="*/ 0 60000 65536"/>
                  <a:gd name="T12" fmla="*/ 0 60000 65536"/>
                  <a:gd name="T13" fmla="*/ 0 60000 65536"/>
                  <a:gd name="T14" fmla="*/ 0 60000 65536"/>
                  <a:gd name="T15" fmla="*/ 0 w 2289"/>
                  <a:gd name="T16" fmla="*/ 0 h 1340"/>
                  <a:gd name="T17" fmla="*/ 2289 w 2289"/>
                  <a:gd name="T18" fmla="*/ 1340 h 1340"/>
                </a:gdLst>
                <a:ahLst/>
                <a:cxnLst>
                  <a:cxn ang="T10">
                    <a:pos x="T0" y="T1"/>
                  </a:cxn>
                  <a:cxn ang="T11">
                    <a:pos x="T2" y="T3"/>
                  </a:cxn>
                  <a:cxn ang="T12">
                    <a:pos x="T4" y="T5"/>
                  </a:cxn>
                  <a:cxn ang="T13">
                    <a:pos x="T6" y="T7"/>
                  </a:cxn>
                  <a:cxn ang="T14">
                    <a:pos x="T8" y="T9"/>
                  </a:cxn>
                </a:cxnLst>
                <a:rect l="T15" t="T16" r="T17" b="T18"/>
                <a:pathLst>
                  <a:path w="2289" h="1340">
                    <a:moveTo>
                      <a:pt x="52" y="1340"/>
                    </a:moveTo>
                    <a:lnTo>
                      <a:pt x="0" y="96"/>
                    </a:lnTo>
                    <a:lnTo>
                      <a:pt x="2237" y="0"/>
                    </a:lnTo>
                    <a:lnTo>
                      <a:pt x="2289" y="1245"/>
                    </a:lnTo>
                    <a:lnTo>
                      <a:pt x="52" y="1340"/>
                    </a:lnTo>
                    <a:close/>
                  </a:path>
                </a:pathLst>
              </a:custGeom>
              <a:solidFill>
                <a:srgbClr val="0035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789" name="Freeform 118"/>
              <p:cNvSpPr>
                <a:spLocks/>
              </p:cNvSpPr>
              <p:nvPr/>
            </p:nvSpPr>
            <p:spPr bwMode="auto">
              <a:xfrm>
                <a:off x="649" y="2239"/>
                <a:ext cx="717" cy="405"/>
              </a:xfrm>
              <a:custGeom>
                <a:avLst/>
                <a:gdLst>
                  <a:gd name="T0" fmla="*/ 1 w 2149"/>
                  <a:gd name="T1" fmla="*/ 15 h 1215"/>
                  <a:gd name="T2" fmla="*/ 0 w 2149"/>
                  <a:gd name="T3" fmla="*/ 1 h 1215"/>
                  <a:gd name="T4" fmla="*/ 26 w 2149"/>
                  <a:gd name="T5" fmla="*/ 0 h 1215"/>
                  <a:gd name="T6" fmla="*/ 27 w 2149"/>
                  <a:gd name="T7" fmla="*/ 14 h 1215"/>
                  <a:gd name="T8" fmla="*/ 1 w 2149"/>
                  <a:gd name="T9" fmla="*/ 15 h 1215"/>
                  <a:gd name="T10" fmla="*/ 0 60000 65536"/>
                  <a:gd name="T11" fmla="*/ 0 60000 65536"/>
                  <a:gd name="T12" fmla="*/ 0 60000 65536"/>
                  <a:gd name="T13" fmla="*/ 0 60000 65536"/>
                  <a:gd name="T14" fmla="*/ 0 60000 65536"/>
                  <a:gd name="T15" fmla="*/ 0 w 2149"/>
                  <a:gd name="T16" fmla="*/ 0 h 1215"/>
                  <a:gd name="T17" fmla="*/ 2149 w 2149"/>
                  <a:gd name="T18" fmla="*/ 1215 h 1215"/>
                </a:gdLst>
                <a:ahLst/>
                <a:cxnLst>
                  <a:cxn ang="T10">
                    <a:pos x="T0" y="T1"/>
                  </a:cxn>
                  <a:cxn ang="T11">
                    <a:pos x="T2" y="T3"/>
                  </a:cxn>
                  <a:cxn ang="T12">
                    <a:pos x="T4" y="T5"/>
                  </a:cxn>
                  <a:cxn ang="T13">
                    <a:pos x="T6" y="T7"/>
                  </a:cxn>
                  <a:cxn ang="T14">
                    <a:pos x="T8" y="T9"/>
                  </a:cxn>
                </a:cxnLst>
                <a:rect l="T15" t="T16" r="T17" b="T18"/>
                <a:pathLst>
                  <a:path w="2149" h="1215">
                    <a:moveTo>
                      <a:pt x="46" y="1215"/>
                    </a:moveTo>
                    <a:lnTo>
                      <a:pt x="0" y="91"/>
                    </a:lnTo>
                    <a:lnTo>
                      <a:pt x="2103" y="0"/>
                    </a:lnTo>
                    <a:lnTo>
                      <a:pt x="2149" y="1124"/>
                    </a:lnTo>
                    <a:lnTo>
                      <a:pt x="46" y="1215"/>
                    </a:lnTo>
                    <a:close/>
                  </a:path>
                </a:pathLst>
              </a:custGeom>
              <a:solidFill>
                <a:srgbClr val="B7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790" name="Freeform 119"/>
              <p:cNvSpPr>
                <a:spLocks/>
              </p:cNvSpPr>
              <p:nvPr/>
            </p:nvSpPr>
            <p:spPr bwMode="auto">
              <a:xfrm>
                <a:off x="657" y="2244"/>
                <a:ext cx="700" cy="395"/>
              </a:xfrm>
              <a:custGeom>
                <a:avLst/>
                <a:gdLst>
                  <a:gd name="T0" fmla="*/ 1 w 2100"/>
                  <a:gd name="T1" fmla="*/ 15 h 1185"/>
                  <a:gd name="T2" fmla="*/ 0 w 2100"/>
                  <a:gd name="T3" fmla="*/ 1 h 1185"/>
                  <a:gd name="T4" fmla="*/ 25 w 2100"/>
                  <a:gd name="T5" fmla="*/ 0 h 1185"/>
                  <a:gd name="T6" fmla="*/ 26 w 2100"/>
                  <a:gd name="T7" fmla="*/ 14 h 1185"/>
                  <a:gd name="T8" fmla="*/ 1 w 2100"/>
                  <a:gd name="T9" fmla="*/ 15 h 1185"/>
                  <a:gd name="T10" fmla="*/ 0 60000 65536"/>
                  <a:gd name="T11" fmla="*/ 0 60000 65536"/>
                  <a:gd name="T12" fmla="*/ 0 60000 65536"/>
                  <a:gd name="T13" fmla="*/ 0 60000 65536"/>
                  <a:gd name="T14" fmla="*/ 0 60000 65536"/>
                  <a:gd name="T15" fmla="*/ 0 w 2100"/>
                  <a:gd name="T16" fmla="*/ 0 h 1185"/>
                  <a:gd name="T17" fmla="*/ 2100 w 2100"/>
                  <a:gd name="T18" fmla="*/ 1185 h 1185"/>
                </a:gdLst>
                <a:ahLst/>
                <a:cxnLst>
                  <a:cxn ang="T10">
                    <a:pos x="T0" y="T1"/>
                  </a:cxn>
                  <a:cxn ang="T11">
                    <a:pos x="T2" y="T3"/>
                  </a:cxn>
                  <a:cxn ang="T12">
                    <a:pos x="T4" y="T5"/>
                  </a:cxn>
                  <a:cxn ang="T13">
                    <a:pos x="T6" y="T7"/>
                  </a:cxn>
                  <a:cxn ang="T14">
                    <a:pos x="T8" y="T9"/>
                  </a:cxn>
                </a:cxnLst>
                <a:rect l="T15" t="T16" r="T17" b="T18"/>
                <a:pathLst>
                  <a:path w="2100" h="1185">
                    <a:moveTo>
                      <a:pt x="47" y="1185"/>
                    </a:moveTo>
                    <a:lnTo>
                      <a:pt x="0" y="88"/>
                    </a:lnTo>
                    <a:lnTo>
                      <a:pt x="2054" y="0"/>
                    </a:lnTo>
                    <a:lnTo>
                      <a:pt x="2100" y="1098"/>
                    </a:lnTo>
                    <a:lnTo>
                      <a:pt x="47" y="1185"/>
                    </a:lnTo>
                    <a:close/>
                  </a:path>
                </a:pathLst>
              </a:custGeom>
              <a:solidFill>
                <a:srgbClr val="BA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791" name="Freeform 120"/>
              <p:cNvSpPr>
                <a:spLocks/>
              </p:cNvSpPr>
              <p:nvPr/>
            </p:nvSpPr>
            <p:spPr bwMode="auto">
              <a:xfrm>
                <a:off x="666" y="2248"/>
                <a:ext cx="683" cy="386"/>
              </a:xfrm>
              <a:custGeom>
                <a:avLst/>
                <a:gdLst>
                  <a:gd name="T0" fmla="*/ 1 w 2048"/>
                  <a:gd name="T1" fmla="*/ 14 h 1157"/>
                  <a:gd name="T2" fmla="*/ 0 w 2048"/>
                  <a:gd name="T3" fmla="*/ 1 h 1157"/>
                  <a:gd name="T4" fmla="*/ 25 w 2048"/>
                  <a:gd name="T5" fmla="*/ 0 h 1157"/>
                  <a:gd name="T6" fmla="*/ 25 w 2048"/>
                  <a:gd name="T7" fmla="*/ 13 h 1157"/>
                  <a:gd name="T8" fmla="*/ 1 w 2048"/>
                  <a:gd name="T9" fmla="*/ 14 h 1157"/>
                  <a:gd name="T10" fmla="*/ 0 60000 65536"/>
                  <a:gd name="T11" fmla="*/ 0 60000 65536"/>
                  <a:gd name="T12" fmla="*/ 0 60000 65536"/>
                  <a:gd name="T13" fmla="*/ 0 60000 65536"/>
                  <a:gd name="T14" fmla="*/ 0 60000 65536"/>
                  <a:gd name="T15" fmla="*/ 0 w 2048"/>
                  <a:gd name="T16" fmla="*/ 0 h 1157"/>
                  <a:gd name="T17" fmla="*/ 2048 w 2048"/>
                  <a:gd name="T18" fmla="*/ 1157 h 1157"/>
                </a:gdLst>
                <a:ahLst/>
                <a:cxnLst>
                  <a:cxn ang="T10">
                    <a:pos x="T0" y="T1"/>
                  </a:cxn>
                  <a:cxn ang="T11">
                    <a:pos x="T2" y="T3"/>
                  </a:cxn>
                  <a:cxn ang="T12">
                    <a:pos x="T4" y="T5"/>
                  </a:cxn>
                  <a:cxn ang="T13">
                    <a:pos x="T6" y="T7"/>
                  </a:cxn>
                  <a:cxn ang="T14">
                    <a:pos x="T8" y="T9"/>
                  </a:cxn>
                </a:cxnLst>
                <a:rect l="T15" t="T16" r="T17" b="T18"/>
                <a:pathLst>
                  <a:path w="2048" h="1157">
                    <a:moveTo>
                      <a:pt x="46" y="1157"/>
                    </a:moveTo>
                    <a:lnTo>
                      <a:pt x="0" y="86"/>
                    </a:lnTo>
                    <a:lnTo>
                      <a:pt x="2003" y="0"/>
                    </a:lnTo>
                    <a:lnTo>
                      <a:pt x="2048" y="1071"/>
                    </a:lnTo>
                    <a:lnTo>
                      <a:pt x="46" y="1157"/>
                    </a:lnTo>
                    <a:close/>
                  </a:path>
                </a:pathLst>
              </a:custGeom>
              <a:solidFill>
                <a:srgbClr val="BF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792" name="Freeform 121"/>
              <p:cNvSpPr>
                <a:spLocks/>
              </p:cNvSpPr>
              <p:nvPr/>
            </p:nvSpPr>
            <p:spPr bwMode="auto">
              <a:xfrm>
                <a:off x="1191" y="2950"/>
                <a:ext cx="29" cy="59"/>
              </a:xfrm>
              <a:custGeom>
                <a:avLst/>
                <a:gdLst>
                  <a:gd name="T0" fmla="*/ 1 w 88"/>
                  <a:gd name="T1" fmla="*/ 2 h 178"/>
                  <a:gd name="T2" fmla="*/ 1 w 88"/>
                  <a:gd name="T3" fmla="*/ 2 h 178"/>
                  <a:gd name="T4" fmla="*/ 1 w 88"/>
                  <a:gd name="T5" fmla="*/ 2 h 178"/>
                  <a:gd name="T6" fmla="*/ 0 w 88"/>
                  <a:gd name="T7" fmla="*/ 2 h 178"/>
                  <a:gd name="T8" fmla="*/ 0 w 88"/>
                  <a:gd name="T9" fmla="*/ 1 h 178"/>
                  <a:gd name="T10" fmla="*/ 0 w 88"/>
                  <a:gd name="T11" fmla="*/ 1 h 178"/>
                  <a:gd name="T12" fmla="*/ 0 w 88"/>
                  <a:gd name="T13" fmla="*/ 1 h 178"/>
                  <a:gd name="T14" fmla="*/ 0 w 88"/>
                  <a:gd name="T15" fmla="*/ 1 h 178"/>
                  <a:gd name="T16" fmla="*/ 0 w 88"/>
                  <a:gd name="T17" fmla="*/ 0 h 178"/>
                  <a:gd name="T18" fmla="*/ 0 w 88"/>
                  <a:gd name="T19" fmla="*/ 0 h 178"/>
                  <a:gd name="T20" fmla="*/ 0 w 88"/>
                  <a:gd name="T21" fmla="*/ 0 h 178"/>
                  <a:gd name="T22" fmla="*/ 0 w 88"/>
                  <a:gd name="T23" fmla="*/ 0 h 178"/>
                  <a:gd name="T24" fmla="*/ 1 w 88"/>
                  <a:gd name="T25" fmla="*/ 1 h 178"/>
                  <a:gd name="T26" fmla="*/ 1 w 88"/>
                  <a:gd name="T27" fmla="*/ 1 h 178"/>
                  <a:gd name="T28" fmla="*/ 1 w 88"/>
                  <a:gd name="T29" fmla="*/ 1 h 178"/>
                  <a:gd name="T30" fmla="*/ 1 w 88"/>
                  <a:gd name="T31" fmla="*/ 2 h 178"/>
                  <a:gd name="T32" fmla="*/ 1 w 88"/>
                  <a:gd name="T33" fmla="*/ 2 h 178"/>
                  <a:gd name="T34" fmla="*/ 1 w 88"/>
                  <a:gd name="T35" fmla="*/ 2 h 1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78"/>
                  <a:gd name="T56" fmla="*/ 88 w 88"/>
                  <a:gd name="T57" fmla="*/ 178 h 17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78">
                    <a:moveTo>
                      <a:pt x="88" y="178"/>
                    </a:moveTo>
                    <a:lnTo>
                      <a:pt x="56" y="171"/>
                    </a:lnTo>
                    <a:lnTo>
                      <a:pt x="48" y="152"/>
                    </a:lnTo>
                    <a:lnTo>
                      <a:pt x="40" y="131"/>
                    </a:lnTo>
                    <a:lnTo>
                      <a:pt x="32" y="109"/>
                    </a:lnTo>
                    <a:lnTo>
                      <a:pt x="25" y="87"/>
                    </a:lnTo>
                    <a:lnTo>
                      <a:pt x="18" y="63"/>
                    </a:lnTo>
                    <a:lnTo>
                      <a:pt x="11" y="41"/>
                    </a:lnTo>
                    <a:lnTo>
                      <a:pt x="6" y="20"/>
                    </a:lnTo>
                    <a:lnTo>
                      <a:pt x="0" y="0"/>
                    </a:lnTo>
                    <a:lnTo>
                      <a:pt x="18" y="15"/>
                    </a:lnTo>
                    <a:lnTo>
                      <a:pt x="32" y="34"/>
                    </a:lnTo>
                    <a:lnTo>
                      <a:pt x="43" y="58"/>
                    </a:lnTo>
                    <a:lnTo>
                      <a:pt x="51" y="82"/>
                    </a:lnTo>
                    <a:lnTo>
                      <a:pt x="59" y="107"/>
                    </a:lnTo>
                    <a:lnTo>
                      <a:pt x="67" y="134"/>
                    </a:lnTo>
                    <a:lnTo>
                      <a:pt x="77" y="157"/>
                    </a:lnTo>
                    <a:lnTo>
                      <a:pt x="88" y="178"/>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793" name="Freeform 122"/>
              <p:cNvSpPr>
                <a:spLocks/>
              </p:cNvSpPr>
              <p:nvPr/>
            </p:nvSpPr>
            <p:spPr bwMode="auto">
              <a:xfrm>
                <a:off x="941" y="3002"/>
                <a:ext cx="1" cy="1"/>
              </a:xfrm>
              <a:custGeom>
                <a:avLst/>
                <a:gdLst>
                  <a:gd name="T0" fmla="*/ 0 w 2"/>
                  <a:gd name="T1" fmla="*/ 0 h 1"/>
                  <a:gd name="T2" fmla="*/ 1 w 2"/>
                  <a:gd name="T3" fmla="*/ 0 h 1"/>
                  <a:gd name="T4" fmla="*/ 1 w 2"/>
                  <a:gd name="T5" fmla="*/ 0 h 1"/>
                  <a:gd name="T6" fmla="*/ 1 w 2"/>
                  <a:gd name="T7" fmla="*/ 0 h 1"/>
                  <a:gd name="T8" fmla="*/ 1 w 2"/>
                  <a:gd name="T9" fmla="*/ 1 h 1"/>
                  <a:gd name="T10" fmla="*/ 1 w 2"/>
                  <a:gd name="T11" fmla="*/ 1 h 1"/>
                  <a:gd name="T12" fmla="*/ 1 w 2"/>
                  <a:gd name="T13" fmla="*/ 1 h 1"/>
                  <a:gd name="T14" fmla="*/ 1 w 2"/>
                  <a:gd name="T15" fmla="*/ 1 h 1"/>
                  <a:gd name="T16" fmla="*/ 1 w 2"/>
                  <a:gd name="T17" fmla="*/ 1 h 1"/>
                  <a:gd name="T18" fmla="*/ 1 w 2"/>
                  <a:gd name="T19" fmla="*/ 0 h 1"/>
                  <a:gd name="T20" fmla="*/ 1 w 2"/>
                  <a:gd name="T21" fmla="*/ 0 h 1"/>
                  <a:gd name="T22" fmla="*/ 1 w 2"/>
                  <a:gd name="T23" fmla="*/ 0 h 1"/>
                  <a:gd name="T24" fmla="*/ 0 w 2"/>
                  <a:gd name="T25" fmla="*/ 0 h 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
                  <a:gd name="T40" fmla="*/ 0 h 1"/>
                  <a:gd name="T41" fmla="*/ 2 w 2"/>
                  <a:gd name="T42" fmla="*/ 1 h 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 h="1">
                    <a:moveTo>
                      <a:pt x="0" y="0"/>
                    </a:moveTo>
                    <a:lnTo>
                      <a:pt x="1" y="0"/>
                    </a:lnTo>
                    <a:lnTo>
                      <a:pt x="2" y="1"/>
                    </a:lnTo>
                    <a:lnTo>
                      <a:pt x="1" y="0"/>
                    </a:lnTo>
                    <a:lnTo>
                      <a:pt x="0" y="0"/>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794" name="Freeform 123"/>
              <p:cNvSpPr>
                <a:spLocks/>
              </p:cNvSpPr>
              <p:nvPr/>
            </p:nvSpPr>
            <p:spPr bwMode="auto">
              <a:xfrm>
                <a:off x="950" y="2896"/>
                <a:ext cx="61" cy="122"/>
              </a:xfrm>
              <a:custGeom>
                <a:avLst/>
                <a:gdLst>
                  <a:gd name="T0" fmla="*/ 2 w 182"/>
                  <a:gd name="T1" fmla="*/ 4 h 366"/>
                  <a:gd name="T2" fmla="*/ 2 w 182"/>
                  <a:gd name="T3" fmla="*/ 5 h 366"/>
                  <a:gd name="T4" fmla="*/ 2 w 182"/>
                  <a:gd name="T5" fmla="*/ 5 h 366"/>
                  <a:gd name="T6" fmla="*/ 2 w 182"/>
                  <a:gd name="T7" fmla="*/ 4 h 366"/>
                  <a:gd name="T8" fmla="*/ 2 w 182"/>
                  <a:gd name="T9" fmla="*/ 4 h 366"/>
                  <a:gd name="T10" fmla="*/ 2 w 182"/>
                  <a:gd name="T11" fmla="*/ 4 h 366"/>
                  <a:gd name="T12" fmla="*/ 1 w 182"/>
                  <a:gd name="T13" fmla="*/ 4 h 366"/>
                  <a:gd name="T14" fmla="*/ 1 w 182"/>
                  <a:gd name="T15" fmla="*/ 4 h 366"/>
                  <a:gd name="T16" fmla="*/ 1 w 182"/>
                  <a:gd name="T17" fmla="*/ 4 h 366"/>
                  <a:gd name="T18" fmla="*/ 1 w 182"/>
                  <a:gd name="T19" fmla="*/ 4 h 366"/>
                  <a:gd name="T20" fmla="*/ 1 w 182"/>
                  <a:gd name="T21" fmla="*/ 4 h 366"/>
                  <a:gd name="T22" fmla="*/ 1 w 182"/>
                  <a:gd name="T23" fmla="*/ 4 h 366"/>
                  <a:gd name="T24" fmla="*/ 1 w 182"/>
                  <a:gd name="T25" fmla="*/ 4 h 366"/>
                  <a:gd name="T26" fmla="*/ 1 w 182"/>
                  <a:gd name="T27" fmla="*/ 4 h 366"/>
                  <a:gd name="T28" fmla="*/ 1 w 182"/>
                  <a:gd name="T29" fmla="*/ 4 h 366"/>
                  <a:gd name="T30" fmla="*/ 1 w 182"/>
                  <a:gd name="T31" fmla="*/ 4 h 366"/>
                  <a:gd name="T32" fmla="*/ 1 w 182"/>
                  <a:gd name="T33" fmla="*/ 4 h 366"/>
                  <a:gd name="T34" fmla="*/ 2 w 182"/>
                  <a:gd name="T35" fmla="*/ 4 h 366"/>
                  <a:gd name="T36" fmla="*/ 2 w 182"/>
                  <a:gd name="T37" fmla="*/ 4 h 366"/>
                  <a:gd name="T38" fmla="*/ 2 w 182"/>
                  <a:gd name="T39" fmla="*/ 4 h 366"/>
                  <a:gd name="T40" fmla="*/ 2 w 182"/>
                  <a:gd name="T41" fmla="*/ 4 h 366"/>
                  <a:gd name="T42" fmla="*/ 2 w 182"/>
                  <a:gd name="T43" fmla="*/ 3 h 366"/>
                  <a:gd name="T44" fmla="*/ 1 w 182"/>
                  <a:gd name="T45" fmla="*/ 3 h 366"/>
                  <a:gd name="T46" fmla="*/ 1 w 182"/>
                  <a:gd name="T47" fmla="*/ 2 h 366"/>
                  <a:gd name="T48" fmla="*/ 1 w 182"/>
                  <a:gd name="T49" fmla="*/ 2 h 366"/>
                  <a:gd name="T50" fmla="*/ 1 w 182"/>
                  <a:gd name="T51" fmla="*/ 1 h 366"/>
                  <a:gd name="T52" fmla="*/ 0 w 182"/>
                  <a:gd name="T53" fmla="*/ 1 h 366"/>
                  <a:gd name="T54" fmla="*/ 0 w 182"/>
                  <a:gd name="T55" fmla="*/ 0 h 366"/>
                  <a:gd name="T56" fmla="*/ 0 w 182"/>
                  <a:gd name="T57" fmla="*/ 0 h 366"/>
                  <a:gd name="T58" fmla="*/ 0 w 182"/>
                  <a:gd name="T59" fmla="*/ 0 h 366"/>
                  <a:gd name="T60" fmla="*/ 0 w 182"/>
                  <a:gd name="T61" fmla="*/ 0 h 366"/>
                  <a:gd name="T62" fmla="*/ 1 w 182"/>
                  <a:gd name="T63" fmla="*/ 1 h 366"/>
                  <a:gd name="T64" fmla="*/ 1 w 182"/>
                  <a:gd name="T65" fmla="*/ 1 h 366"/>
                  <a:gd name="T66" fmla="*/ 2 w 182"/>
                  <a:gd name="T67" fmla="*/ 2 h 366"/>
                  <a:gd name="T68" fmla="*/ 2 w 182"/>
                  <a:gd name="T69" fmla="*/ 3 h 366"/>
                  <a:gd name="T70" fmla="*/ 2 w 182"/>
                  <a:gd name="T71" fmla="*/ 4 h 366"/>
                  <a:gd name="T72" fmla="*/ 2 w 182"/>
                  <a:gd name="T73" fmla="*/ 4 h 36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2"/>
                  <a:gd name="T112" fmla="*/ 0 h 366"/>
                  <a:gd name="T113" fmla="*/ 182 w 182"/>
                  <a:gd name="T114" fmla="*/ 366 h 36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2" h="366">
                    <a:moveTo>
                      <a:pt x="182" y="363"/>
                    </a:moveTo>
                    <a:lnTo>
                      <a:pt x="172" y="366"/>
                    </a:lnTo>
                    <a:lnTo>
                      <a:pt x="160" y="365"/>
                    </a:lnTo>
                    <a:lnTo>
                      <a:pt x="148" y="362"/>
                    </a:lnTo>
                    <a:lnTo>
                      <a:pt x="135" y="356"/>
                    </a:lnTo>
                    <a:lnTo>
                      <a:pt x="122" y="351"/>
                    </a:lnTo>
                    <a:lnTo>
                      <a:pt x="109" y="344"/>
                    </a:lnTo>
                    <a:lnTo>
                      <a:pt x="98" y="338"/>
                    </a:lnTo>
                    <a:lnTo>
                      <a:pt x="89" y="334"/>
                    </a:lnTo>
                    <a:lnTo>
                      <a:pt x="87" y="332"/>
                    </a:lnTo>
                    <a:lnTo>
                      <a:pt x="86" y="329"/>
                    </a:lnTo>
                    <a:lnTo>
                      <a:pt x="85" y="326"/>
                    </a:lnTo>
                    <a:lnTo>
                      <a:pt x="83" y="323"/>
                    </a:lnTo>
                    <a:lnTo>
                      <a:pt x="90" y="325"/>
                    </a:lnTo>
                    <a:lnTo>
                      <a:pt x="98" y="327"/>
                    </a:lnTo>
                    <a:lnTo>
                      <a:pt x="108" y="330"/>
                    </a:lnTo>
                    <a:lnTo>
                      <a:pt x="116" y="333"/>
                    </a:lnTo>
                    <a:lnTo>
                      <a:pt x="123" y="334"/>
                    </a:lnTo>
                    <a:lnTo>
                      <a:pt x="129" y="334"/>
                    </a:lnTo>
                    <a:lnTo>
                      <a:pt x="133" y="332"/>
                    </a:lnTo>
                    <a:lnTo>
                      <a:pt x="134" y="326"/>
                    </a:lnTo>
                    <a:lnTo>
                      <a:pt x="129" y="282"/>
                    </a:lnTo>
                    <a:lnTo>
                      <a:pt x="116" y="239"/>
                    </a:lnTo>
                    <a:lnTo>
                      <a:pt x="98" y="198"/>
                    </a:lnTo>
                    <a:lnTo>
                      <a:pt x="78" y="156"/>
                    </a:lnTo>
                    <a:lnTo>
                      <a:pt x="56" y="115"/>
                    </a:lnTo>
                    <a:lnTo>
                      <a:pt x="35" y="76"/>
                    </a:lnTo>
                    <a:lnTo>
                      <a:pt x="16" y="37"/>
                    </a:lnTo>
                    <a:lnTo>
                      <a:pt x="0" y="0"/>
                    </a:lnTo>
                    <a:lnTo>
                      <a:pt x="7" y="3"/>
                    </a:lnTo>
                    <a:lnTo>
                      <a:pt x="26" y="23"/>
                    </a:lnTo>
                    <a:lnTo>
                      <a:pt x="55" y="58"/>
                    </a:lnTo>
                    <a:lnTo>
                      <a:pt x="89" y="105"/>
                    </a:lnTo>
                    <a:lnTo>
                      <a:pt x="123" y="160"/>
                    </a:lnTo>
                    <a:lnTo>
                      <a:pt x="153" y="224"/>
                    </a:lnTo>
                    <a:lnTo>
                      <a:pt x="174" y="293"/>
                    </a:lnTo>
                    <a:lnTo>
                      <a:pt x="182" y="363"/>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795" name="Freeform 124"/>
              <p:cNvSpPr>
                <a:spLocks/>
              </p:cNvSpPr>
              <p:nvPr/>
            </p:nvSpPr>
            <p:spPr bwMode="auto">
              <a:xfrm>
                <a:off x="1149" y="2906"/>
                <a:ext cx="10" cy="97"/>
              </a:xfrm>
              <a:custGeom>
                <a:avLst/>
                <a:gdLst>
                  <a:gd name="T0" fmla="*/ 0 w 32"/>
                  <a:gd name="T1" fmla="*/ 4 h 291"/>
                  <a:gd name="T2" fmla="*/ 0 w 32"/>
                  <a:gd name="T3" fmla="*/ 3 h 291"/>
                  <a:gd name="T4" fmla="*/ 0 w 32"/>
                  <a:gd name="T5" fmla="*/ 3 h 291"/>
                  <a:gd name="T6" fmla="*/ 0 w 32"/>
                  <a:gd name="T7" fmla="*/ 2 h 291"/>
                  <a:gd name="T8" fmla="*/ 0 w 32"/>
                  <a:gd name="T9" fmla="*/ 2 h 291"/>
                  <a:gd name="T10" fmla="*/ 0 w 32"/>
                  <a:gd name="T11" fmla="*/ 1 h 291"/>
                  <a:gd name="T12" fmla="*/ 0 w 32"/>
                  <a:gd name="T13" fmla="*/ 1 h 291"/>
                  <a:gd name="T14" fmla="*/ 0 w 32"/>
                  <a:gd name="T15" fmla="*/ 0 h 291"/>
                  <a:gd name="T16" fmla="*/ 0 w 32"/>
                  <a:gd name="T17" fmla="*/ 0 h 291"/>
                  <a:gd name="T18" fmla="*/ 0 w 32"/>
                  <a:gd name="T19" fmla="*/ 0 h 291"/>
                  <a:gd name="T20" fmla="*/ 0 w 32"/>
                  <a:gd name="T21" fmla="*/ 1 h 291"/>
                  <a:gd name="T22" fmla="*/ 0 w 32"/>
                  <a:gd name="T23" fmla="*/ 1 h 291"/>
                  <a:gd name="T24" fmla="*/ 0 w 32"/>
                  <a:gd name="T25" fmla="*/ 2 h 291"/>
                  <a:gd name="T26" fmla="*/ 0 w 32"/>
                  <a:gd name="T27" fmla="*/ 2 h 291"/>
                  <a:gd name="T28" fmla="*/ 0 w 32"/>
                  <a:gd name="T29" fmla="*/ 3 h 291"/>
                  <a:gd name="T30" fmla="*/ 0 w 32"/>
                  <a:gd name="T31" fmla="*/ 3 h 291"/>
                  <a:gd name="T32" fmla="*/ 0 w 32"/>
                  <a:gd name="T33" fmla="*/ 4 h 2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
                  <a:gd name="T52" fmla="*/ 0 h 291"/>
                  <a:gd name="T53" fmla="*/ 32 w 32"/>
                  <a:gd name="T54" fmla="*/ 291 h 29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 h="291">
                    <a:moveTo>
                      <a:pt x="32" y="291"/>
                    </a:moveTo>
                    <a:lnTo>
                      <a:pt x="14" y="261"/>
                    </a:lnTo>
                    <a:lnTo>
                      <a:pt x="4" y="227"/>
                    </a:lnTo>
                    <a:lnTo>
                      <a:pt x="0" y="189"/>
                    </a:lnTo>
                    <a:lnTo>
                      <a:pt x="0" y="152"/>
                    </a:lnTo>
                    <a:lnTo>
                      <a:pt x="1" y="112"/>
                    </a:lnTo>
                    <a:lnTo>
                      <a:pt x="4" y="73"/>
                    </a:lnTo>
                    <a:lnTo>
                      <a:pt x="4" y="36"/>
                    </a:lnTo>
                    <a:lnTo>
                      <a:pt x="1" y="0"/>
                    </a:lnTo>
                    <a:lnTo>
                      <a:pt x="16" y="32"/>
                    </a:lnTo>
                    <a:lnTo>
                      <a:pt x="25" y="66"/>
                    </a:lnTo>
                    <a:lnTo>
                      <a:pt x="29" y="102"/>
                    </a:lnTo>
                    <a:lnTo>
                      <a:pt x="29" y="139"/>
                    </a:lnTo>
                    <a:lnTo>
                      <a:pt x="26" y="178"/>
                    </a:lnTo>
                    <a:lnTo>
                      <a:pt x="26" y="217"/>
                    </a:lnTo>
                    <a:lnTo>
                      <a:pt x="26" y="254"/>
                    </a:lnTo>
                    <a:lnTo>
                      <a:pt x="32" y="291"/>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796" name="Freeform 125"/>
              <p:cNvSpPr>
                <a:spLocks/>
              </p:cNvSpPr>
              <p:nvPr/>
            </p:nvSpPr>
            <p:spPr bwMode="auto">
              <a:xfrm>
                <a:off x="917" y="2902"/>
                <a:ext cx="56" cy="90"/>
              </a:xfrm>
              <a:custGeom>
                <a:avLst/>
                <a:gdLst>
                  <a:gd name="T0" fmla="*/ 2 w 168"/>
                  <a:gd name="T1" fmla="*/ 3 h 269"/>
                  <a:gd name="T2" fmla="*/ 2 w 168"/>
                  <a:gd name="T3" fmla="*/ 3 h 269"/>
                  <a:gd name="T4" fmla="*/ 1 w 168"/>
                  <a:gd name="T5" fmla="*/ 3 h 269"/>
                  <a:gd name="T6" fmla="*/ 1 w 168"/>
                  <a:gd name="T7" fmla="*/ 2 h 269"/>
                  <a:gd name="T8" fmla="*/ 1 w 168"/>
                  <a:gd name="T9" fmla="*/ 2 h 269"/>
                  <a:gd name="T10" fmla="*/ 1 w 168"/>
                  <a:gd name="T11" fmla="*/ 1 h 269"/>
                  <a:gd name="T12" fmla="*/ 0 w 168"/>
                  <a:gd name="T13" fmla="*/ 1 h 269"/>
                  <a:gd name="T14" fmla="*/ 0 w 168"/>
                  <a:gd name="T15" fmla="*/ 0 h 269"/>
                  <a:gd name="T16" fmla="*/ 0 w 168"/>
                  <a:gd name="T17" fmla="*/ 0 h 269"/>
                  <a:gd name="T18" fmla="*/ 0 w 168"/>
                  <a:gd name="T19" fmla="*/ 0 h 269"/>
                  <a:gd name="T20" fmla="*/ 1 w 168"/>
                  <a:gd name="T21" fmla="*/ 1 h 269"/>
                  <a:gd name="T22" fmla="*/ 1 w 168"/>
                  <a:gd name="T23" fmla="*/ 1 h 269"/>
                  <a:gd name="T24" fmla="*/ 1 w 168"/>
                  <a:gd name="T25" fmla="*/ 2 h 269"/>
                  <a:gd name="T26" fmla="*/ 1 w 168"/>
                  <a:gd name="T27" fmla="*/ 2 h 269"/>
                  <a:gd name="T28" fmla="*/ 2 w 168"/>
                  <a:gd name="T29" fmla="*/ 3 h 269"/>
                  <a:gd name="T30" fmla="*/ 2 w 168"/>
                  <a:gd name="T31" fmla="*/ 3 h 269"/>
                  <a:gd name="T32" fmla="*/ 2 w 168"/>
                  <a:gd name="T33" fmla="*/ 3 h 2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8"/>
                  <a:gd name="T52" fmla="*/ 0 h 269"/>
                  <a:gd name="T53" fmla="*/ 168 w 168"/>
                  <a:gd name="T54" fmla="*/ 269 h 2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8" h="269">
                    <a:moveTo>
                      <a:pt x="168" y="269"/>
                    </a:moveTo>
                    <a:lnTo>
                      <a:pt x="135" y="255"/>
                    </a:lnTo>
                    <a:lnTo>
                      <a:pt x="109" y="231"/>
                    </a:lnTo>
                    <a:lnTo>
                      <a:pt x="87" y="197"/>
                    </a:lnTo>
                    <a:lnTo>
                      <a:pt x="68" y="157"/>
                    </a:lnTo>
                    <a:lnTo>
                      <a:pt x="52" y="115"/>
                    </a:lnTo>
                    <a:lnTo>
                      <a:pt x="35" y="72"/>
                    </a:lnTo>
                    <a:lnTo>
                      <a:pt x="19" y="33"/>
                    </a:lnTo>
                    <a:lnTo>
                      <a:pt x="0" y="0"/>
                    </a:lnTo>
                    <a:lnTo>
                      <a:pt x="35" y="26"/>
                    </a:lnTo>
                    <a:lnTo>
                      <a:pt x="63" y="57"/>
                    </a:lnTo>
                    <a:lnTo>
                      <a:pt x="85" y="91"/>
                    </a:lnTo>
                    <a:lnTo>
                      <a:pt x="101" y="128"/>
                    </a:lnTo>
                    <a:lnTo>
                      <a:pt x="116" y="166"/>
                    </a:lnTo>
                    <a:lnTo>
                      <a:pt x="131" y="203"/>
                    </a:lnTo>
                    <a:lnTo>
                      <a:pt x="148" y="238"/>
                    </a:lnTo>
                    <a:lnTo>
                      <a:pt x="168" y="269"/>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797" name="Freeform 126"/>
              <p:cNvSpPr>
                <a:spLocks/>
              </p:cNvSpPr>
              <p:nvPr/>
            </p:nvSpPr>
            <p:spPr bwMode="auto">
              <a:xfrm>
                <a:off x="1325" y="2844"/>
                <a:ext cx="51" cy="84"/>
              </a:xfrm>
              <a:custGeom>
                <a:avLst/>
                <a:gdLst>
                  <a:gd name="T0" fmla="*/ 0 w 153"/>
                  <a:gd name="T1" fmla="*/ 3 h 250"/>
                  <a:gd name="T2" fmla="*/ 0 w 153"/>
                  <a:gd name="T3" fmla="*/ 3 h 250"/>
                  <a:gd name="T4" fmla="*/ 1 w 153"/>
                  <a:gd name="T5" fmla="*/ 3 h 250"/>
                  <a:gd name="T6" fmla="*/ 1 w 153"/>
                  <a:gd name="T7" fmla="*/ 2 h 250"/>
                  <a:gd name="T8" fmla="*/ 1 w 153"/>
                  <a:gd name="T9" fmla="*/ 2 h 250"/>
                  <a:gd name="T10" fmla="*/ 1 w 153"/>
                  <a:gd name="T11" fmla="*/ 1 h 250"/>
                  <a:gd name="T12" fmla="*/ 1 w 153"/>
                  <a:gd name="T13" fmla="*/ 1 h 250"/>
                  <a:gd name="T14" fmla="*/ 2 w 153"/>
                  <a:gd name="T15" fmla="*/ 0 h 250"/>
                  <a:gd name="T16" fmla="*/ 2 w 153"/>
                  <a:gd name="T17" fmla="*/ 0 h 250"/>
                  <a:gd name="T18" fmla="*/ 1 w 153"/>
                  <a:gd name="T19" fmla="*/ 0 h 250"/>
                  <a:gd name="T20" fmla="*/ 1 w 153"/>
                  <a:gd name="T21" fmla="*/ 1 h 250"/>
                  <a:gd name="T22" fmla="*/ 1 w 153"/>
                  <a:gd name="T23" fmla="*/ 1 h 250"/>
                  <a:gd name="T24" fmla="*/ 1 w 153"/>
                  <a:gd name="T25" fmla="*/ 1 h 250"/>
                  <a:gd name="T26" fmla="*/ 1 w 153"/>
                  <a:gd name="T27" fmla="*/ 2 h 250"/>
                  <a:gd name="T28" fmla="*/ 0 w 153"/>
                  <a:gd name="T29" fmla="*/ 2 h 250"/>
                  <a:gd name="T30" fmla="*/ 0 w 153"/>
                  <a:gd name="T31" fmla="*/ 3 h 250"/>
                  <a:gd name="T32" fmla="*/ 0 w 153"/>
                  <a:gd name="T33" fmla="*/ 3 h 2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3"/>
                  <a:gd name="T52" fmla="*/ 0 h 250"/>
                  <a:gd name="T53" fmla="*/ 153 w 153"/>
                  <a:gd name="T54" fmla="*/ 250 h 2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3" h="250">
                    <a:moveTo>
                      <a:pt x="0" y="250"/>
                    </a:moveTo>
                    <a:lnTo>
                      <a:pt x="29" y="231"/>
                    </a:lnTo>
                    <a:lnTo>
                      <a:pt x="53" y="203"/>
                    </a:lnTo>
                    <a:lnTo>
                      <a:pt x="73" y="173"/>
                    </a:lnTo>
                    <a:lnTo>
                      <a:pt x="90" y="137"/>
                    </a:lnTo>
                    <a:lnTo>
                      <a:pt x="103" y="101"/>
                    </a:lnTo>
                    <a:lnTo>
                      <a:pt x="118" y="65"/>
                    </a:lnTo>
                    <a:lnTo>
                      <a:pt x="135" y="31"/>
                    </a:lnTo>
                    <a:lnTo>
                      <a:pt x="153" y="0"/>
                    </a:lnTo>
                    <a:lnTo>
                      <a:pt x="121" y="18"/>
                    </a:lnTo>
                    <a:lnTo>
                      <a:pt x="96" y="43"/>
                    </a:lnTo>
                    <a:lnTo>
                      <a:pt x="79" y="75"/>
                    </a:lnTo>
                    <a:lnTo>
                      <a:pt x="64" y="109"/>
                    </a:lnTo>
                    <a:lnTo>
                      <a:pt x="50" y="147"/>
                    </a:lnTo>
                    <a:lnTo>
                      <a:pt x="36" y="183"/>
                    </a:lnTo>
                    <a:lnTo>
                      <a:pt x="21" y="218"/>
                    </a:lnTo>
                    <a:lnTo>
                      <a:pt x="0" y="250"/>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798" name="Freeform 127"/>
              <p:cNvSpPr>
                <a:spLocks/>
              </p:cNvSpPr>
              <p:nvPr/>
            </p:nvSpPr>
            <p:spPr bwMode="auto">
              <a:xfrm>
                <a:off x="1141" y="2788"/>
                <a:ext cx="162" cy="137"/>
              </a:xfrm>
              <a:custGeom>
                <a:avLst/>
                <a:gdLst>
                  <a:gd name="T0" fmla="*/ 6 w 485"/>
                  <a:gd name="T1" fmla="*/ 0 h 411"/>
                  <a:gd name="T2" fmla="*/ 6 w 485"/>
                  <a:gd name="T3" fmla="*/ 0 h 411"/>
                  <a:gd name="T4" fmla="*/ 5 w 485"/>
                  <a:gd name="T5" fmla="*/ 0 h 411"/>
                  <a:gd name="T6" fmla="*/ 5 w 485"/>
                  <a:gd name="T7" fmla="*/ 0 h 411"/>
                  <a:gd name="T8" fmla="*/ 5 w 485"/>
                  <a:gd name="T9" fmla="*/ 0 h 411"/>
                  <a:gd name="T10" fmla="*/ 5 w 485"/>
                  <a:gd name="T11" fmla="*/ 1 h 411"/>
                  <a:gd name="T12" fmla="*/ 5 w 485"/>
                  <a:gd name="T13" fmla="*/ 1 h 411"/>
                  <a:gd name="T14" fmla="*/ 4 w 485"/>
                  <a:gd name="T15" fmla="*/ 1 h 411"/>
                  <a:gd name="T16" fmla="*/ 4 w 485"/>
                  <a:gd name="T17" fmla="*/ 1 h 411"/>
                  <a:gd name="T18" fmla="*/ 4 w 485"/>
                  <a:gd name="T19" fmla="*/ 1 h 411"/>
                  <a:gd name="T20" fmla="*/ 4 w 485"/>
                  <a:gd name="T21" fmla="*/ 1 h 411"/>
                  <a:gd name="T22" fmla="*/ 4 w 485"/>
                  <a:gd name="T23" fmla="*/ 2 h 411"/>
                  <a:gd name="T24" fmla="*/ 3 w 485"/>
                  <a:gd name="T25" fmla="*/ 2 h 411"/>
                  <a:gd name="T26" fmla="*/ 3 w 485"/>
                  <a:gd name="T27" fmla="*/ 2 h 411"/>
                  <a:gd name="T28" fmla="*/ 3 w 485"/>
                  <a:gd name="T29" fmla="*/ 3 h 411"/>
                  <a:gd name="T30" fmla="*/ 3 w 485"/>
                  <a:gd name="T31" fmla="*/ 3 h 411"/>
                  <a:gd name="T32" fmla="*/ 3 w 485"/>
                  <a:gd name="T33" fmla="*/ 3 h 411"/>
                  <a:gd name="T34" fmla="*/ 3 w 485"/>
                  <a:gd name="T35" fmla="*/ 4 h 411"/>
                  <a:gd name="T36" fmla="*/ 3 w 485"/>
                  <a:gd name="T37" fmla="*/ 4 h 411"/>
                  <a:gd name="T38" fmla="*/ 3 w 485"/>
                  <a:gd name="T39" fmla="*/ 4 h 411"/>
                  <a:gd name="T40" fmla="*/ 3 w 485"/>
                  <a:gd name="T41" fmla="*/ 5 h 411"/>
                  <a:gd name="T42" fmla="*/ 2 w 485"/>
                  <a:gd name="T43" fmla="*/ 4 h 411"/>
                  <a:gd name="T44" fmla="*/ 2 w 485"/>
                  <a:gd name="T45" fmla="*/ 4 h 411"/>
                  <a:gd name="T46" fmla="*/ 2 w 485"/>
                  <a:gd name="T47" fmla="*/ 3 h 411"/>
                  <a:gd name="T48" fmla="*/ 1 w 485"/>
                  <a:gd name="T49" fmla="*/ 3 h 411"/>
                  <a:gd name="T50" fmla="*/ 1 w 485"/>
                  <a:gd name="T51" fmla="*/ 2 h 411"/>
                  <a:gd name="T52" fmla="*/ 1 w 485"/>
                  <a:gd name="T53" fmla="*/ 1 h 411"/>
                  <a:gd name="T54" fmla="*/ 0 w 485"/>
                  <a:gd name="T55" fmla="*/ 1 h 411"/>
                  <a:gd name="T56" fmla="*/ 0 w 485"/>
                  <a:gd name="T57" fmla="*/ 0 h 411"/>
                  <a:gd name="T58" fmla="*/ 0 w 485"/>
                  <a:gd name="T59" fmla="*/ 1 h 411"/>
                  <a:gd name="T60" fmla="*/ 0 w 485"/>
                  <a:gd name="T61" fmla="*/ 1 h 411"/>
                  <a:gd name="T62" fmla="*/ 0 w 485"/>
                  <a:gd name="T63" fmla="*/ 2 h 411"/>
                  <a:gd name="T64" fmla="*/ 1 w 485"/>
                  <a:gd name="T65" fmla="*/ 3 h 411"/>
                  <a:gd name="T66" fmla="*/ 1 w 485"/>
                  <a:gd name="T67" fmla="*/ 3 h 411"/>
                  <a:gd name="T68" fmla="*/ 2 w 485"/>
                  <a:gd name="T69" fmla="*/ 4 h 411"/>
                  <a:gd name="T70" fmla="*/ 2 w 485"/>
                  <a:gd name="T71" fmla="*/ 4 h 411"/>
                  <a:gd name="T72" fmla="*/ 3 w 485"/>
                  <a:gd name="T73" fmla="*/ 5 h 411"/>
                  <a:gd name="T74" fmla="*/ 3 w 485"/>
                  <a:gd name="T75" fmla="*/ 5 h 411"/>
                  <a:gd name="T76" fmla="*/ 3 w 485"/>
                  <a:gd name="T77" fmla="*/ 5 h 411"/>
                  <a:gd name="T78" fmla="*/ 3 w 485"/>
                  <a:gd name="T79" fmla="*/ 5 h 411"/>
                  <a:gd name="T80" fmla="*/ 3 w 485"/>
                  <a:gd name="T81" fmla="*/ 5 h 411"/>
                  <a:gd name="T82" fmla="*/ 3 w 485"/>
                  <a:gd name="T83" fmla="*/ 5 h 411"/>
                  <a:gd name="T84" fmla="*/ 3 w 485"/>
                  <a:gd name="T85" fmla="*/ 4 h 411"/>
                  <a:gd name="T86" fmla="*/ 3 w 485"/>
                  <a:gd name="T87" fmla="*/ 4 h 411"/>
                  <a:gd name="T88" fmla="*/ 4 w 485"/>
                  <a:gd name="T89" fmla="*/ 3 h 411"/>
                  <a:gd name="T90" fmla="*/ 4 w 485"/>
                  <a:gd name="T91" fmla="*/ 3 h 411"/>
                  <a:gd name="T92" fmla="*/ 4 w 485"/>
                  <a:gd name="T93" fmla="*/ 2 h 411"/>
                  <a:gd name="T94" fmla="*/ 4 w 485"/>
                  <a:gd name="T95" fmla="*/ 2 h 411"/>
                  <a:gd name="T96" fmla="*/ 5 w 485"/>
                  <a:gd name="T97" fmla="*/ 2 h 411"/>
                  <a:gd name="T98" fmla="*/ 5 w 485"/>
                  <a:gd name="T99" fmla="*/ 1 h 411"/>
                  <a:gd name="T100" fmla="*/ 5 w 485"/>
                  <a:gd name="T101" fmla="*/ 1 h 411"/>
                  <a:gd name="T102" fmla="*/ 5 w 485"/>
                  <a:gd name="T103" fmla="*/ 1 h 411"/>
                  <a:gd name="T104" fmla="*/ 6 w 485"/>
                  <a:gd name="T105" fmla="*/ 0 h 411"/>
                  <a:gd name="T106" fmla="*/ 6 w 485"/>
                  <a:gd name="T107" fmla="*/ 0 h 411"/>
                  <a:gd name="T108" fmla="*/ 6 w 485"/>
                  <a:gd name="T109" fmla="*/ 0 h 411"/>
                  <a:gd name="T110" fmla="*/ 6 w 485"/>
                  <a:gd name="T111" fmla="*/ 0 h 411"/>
                  <a:gd name="T112" fmla="*/ 6 w 485"/>
                  <a:gd name="T113" fmla="*/ 0 h 4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5"/>
                  <a:gd name="T172" fmla="*/ 0 h 411"/>
                  <a:gd name="T173" fmla="*/ 485 w 485"/>
                  <a:gd name="T174" fmla="*/ 411 h 41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5" h="411">
                    <a:moveTo>
                      <a:pt x="485" y="0"/>
                    </a:moveTo>
                    <a:lnTo>
                      <a:pt x="463" y="9"/>
                    </a:lnTo>
                    <a:lnTo>
                      <a:pt x="441" y="19"/>
                    </a:lnTo>
                    <a:lnTo>
                      <a:pt x="422" y="29"/>
                    </a:lnTo>
                    <a:lnTo>
                      <a:pt x="403" y="38"/>
                    </a:lnTo>
                    <a:lnTo>
                      <a:pt x="385" y="49"/>
                    </a:lnTo>
                    <a:lnTo>
                      <a:pt x="367" y="60"/>
                    </a:lnTo>
                    <a:lnTo>
                      <a:pt x="351" y="73"/>
                    </a:lnTo>
                    <a:lnTo>
                      <a:pt x="336" y="87"/>
                    </a:lnTo>
                    <a:lnTo>
                      <a:pt x="321" y="102"/>
                    </a:lnTo>
                    <a:lnTo>
                      <a:pt x="307" y="118"/>
                    </a:lnTo>
                    <a:lnTo>
                      <a:pt x="293" y="138"/>
                    </a:lnTo>
                    <a:lnTo>
                      <a:pt x="281" y="157"/>
                    </a:lnTo>
                    <a:lnTo>
                      <a:pt x="269" y="181"/>
                    </a:lnTo>
                    <a:lnTo>
                      <a:pt x="258" y="205"/>
                    </a:lnTo>
                    <a:lnTo>
                      <a:pt x="248" y="232"/>
                    </a:lnTo>
                    <a:lnTo>
                      <a:pt x="239" y="262"/>
                    </a:lnTo>
                    <a:lnTo>
                      <a:pt x="230" y="294"/>
                    </a:lnTo>
                    <a:lnTo>
                      <a:pt x="225" y="322"/>
                    </a:lnTo>
                    <a:lnTo>
                      <a:pt x="221" y="349"/>
                    </a:lnTo>
                    <a:lnTo>
                      <a:pt x="217" y="377"/>
                    </a:lnTo>
                    <a:lnTo>
                      <a:pt x="188" y="335"/>
                    </a:lnTo>
                    <a:lnTo>
                      <a:pt x="158" y="291"/>
                    </a:lnTo>
                    <a:lnTo>
                      <a:pt x="128" y="248"/>
                    </a:lnTo>
                    <a:lnTo>
                      <a:pt x="97" y="203"/>
                    </a:lnTo>
                    <a:lnTo>
                      <a:pt x="69" y="157"/>
                    </a:lnTo>
                    <a:lnTo>
                      <a:pt x="43" y="110"/>
                    </a:lnTo>
                    <a:lnTo>
                      <a:pt x="19" y="63"/>
                    </a:lnTo>
                    <a:lnTo>
                      <a:pt x="0" y="16"/>
                    </a:lnTo>
                    <a:lnTo>
                      <a:pt x="6" y="67"/>
                    </a:lnTo>
                    <a:lnTo>
                      <a:pt x="18" y="117"/>
                    </a:lnTo>
                    <a:lnTo>
                      <a:pt x="36" y="167"/>
                    </a:lnTo>
                    <a:lnTo>
                      <a:pt x="60" y="214"/>
                    </a:lnTo>
                    <a:lnTo>
                      <a:pt x="91" y="261"/>
                    </a:lnTo>
                    <a:lnTo>
                      <a:pt x="126" y="308"/>
                    </a:lnTo>
                    <a:lnTo>
                      <a:pt x="166" y="353"/>
                    </a:lnTo>
                    <a:lnTo>
                      <a:pt x="210" y="398"/>
                    </a:lnTo>
                    <a:lnTo>
                      <a:pt x="222" y="406"/>
                    </a:lnTo>
                    <a:lnTo>
                      <a:pt x="232" y="410"/>
                    </a:lnTo>
                    <a:lnTo>
                      <a:pt x="239" y="411"/>
                    </a:lnTo>
                    <a:lnTo>
                      <a:pt x="244" y="407"/>
                    </a:lnTo>
                    <a:lnTo>
                      <a:pt x="254" y="369"/>
                    </a:lnTo>
                    <a:lnTo>
                      <a:pt x="266" y="330"/>
                    </a:lnTo>
                    <a:lnTo>
                      <a:pt x="281" y="293"/>
                    </a:lnTo>
                    <a:lnTo>
                      <a:pt x="300" y="255"/>
                    </a:lnTo>
                    <a:lnTo>
                      <a:pt x="319" y="219"/>
                    </a:lnTo>
                    <a:lnTo>
                      <a:pt x="341" y="186"/>
                    </a:lnTo>
                    <a:lnTo>
                      <a:pt x="362" y="153"/>
                    </a:lnTo>
                    <a:lnTo>
                      <a:pt x="384" y="124"/>
                    </a:lnTo>
                    <a:lnTo>
                      <a:pt x="406" y="96"/>
                    </a:lnTo>
                    <a:lnTo>
                      <a:pt x="425" y="71"/>
                    </a:lnTo>
                    <a:lnTo>
                      <a:pt x="443" y="49"/>
                    </a:lnTo>
                    <a:lnTo>
                      <a:pt x="459" y="31"/>
                    </a:lnTo>
                    <a:lnTo>
                      <a:pt x="472" y="18"/>
                    </a:lnTo>
                    <a:lnTo>
                      <a:pt x="480" y="7"/>
                    </a:lnTo>
                    <a:lnTo>
                      <a:pt x="485" y="1"/>
                    </a:lnTo>
                    <a:lnTo>
                      <a:pt x="485" y="0"/>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799" name="Freeform 128"/>
              <p:cNvSpPr>
                <a:spLocks/>
              </p:cNvSpPr>
              <p:nvPr/>
            </p:nvSpPr>
            <p:spPr bwMode="auto">
              <a:xfrm>
                <a:off x="1160" y="2936"/>
                <a:ext cx="25" cy="84"/>
              </a:xfrm>
              <a:custGeom>
                <a:avLst/>
                <a:gdLst>
                  <a:gd name="T0" fmla="*/ 0 w 77"/>
                  <a:gd name="T1" fmla="*/ 3 h 253"/>
                  <a:gd name="T2" fmla="*/ 0 w 77"/>
                  <a:gd name="T3" fmla="*/ 3 h 253"/>
                  <a:gd name="T4" fmla="*/ 0 w 77"/>
                  <a:gd name="T5" fmla="*/ 3 h 253"/>
                  <a:gd name="T6" fmla="*/ 0 w 77"/>
                  <a:gd name="T7" fmla="*/ 3 h 253"/>
                  <a:gd name="T8" fmla="*/ 0 w 77"/>
                  <a:gd name="T9" fmla="*/ 3 h 253"/>
                  <a:gd name="T10" fmla="*/ 0 w 77"/>
                  <a:gd name="T11" fmla="*/ 3 h 253"/>
                  <a:gd name="T12" fmla="*/ 0 w 77"/>
                  <a:gd name="T13" fmla="*/ 2 h 253"/>
                  <a:gd name="T14" fmla="*/ 0 w 77"/>
                  <a:gd name="T15" fmla="*/ 2 h 253"/>
                  <a:gd name="T16" fmla="*/ 0 w 77"/>
                  <a:gd name="T17" fmla="*/ 2 h 253"/>
                  <a:gd name="T18" fmla="*/ 1 w 77"/>
                  <a:gd name="T19" fmla="*/ 1 h 253"/>
                  <a:gd name="T20" fmla="*/ 1 w 77"/>
                  <a:gd name="T21" fmla="*/ 1 h 253"/>
                  <a:gd name="T22" fmla="*/ 1 w 77"/>
                  <a:gd name="T23" fmla="*/ 0 h 253"/>
                  <a:gd name="T24" fmla="*/ 1 w 77"/>
                  <a:gd name="T25" fmla="*/ 0 h 253"/>
                  <a:gd name="T26" fmla="*/ 1 w 77"/>
                  <a:gd name="T27" fmla="*/ 0 h 253"/>
                  <a:gd name="T28" fmla="*/ 1 w 77"/>
                  <a:gd name="T29" fmla="*/ 0 h 253"/>
                  <a:gd name="T30" fmla="*/ 1 w 77"/>
                  <a:gd name="T31" fmla="*/ 1 h 253"/>
                  <a:gd name="T32" fmla="*/ 1 w 77"/>
                  <a:gd name="T33" fmla="*/ 1 h 253"/>
                  <a:gd name="T34" fmla="*/ 1 w 77"/>
                  <a:gd name="T35" fmla="*/ 2 h 253"/>
                  <a:gd name="T36" fmla="*/ 1 w 77"/>
                  <a:gd name="T37" fmla="*/ 2 h 253"/>
                  <a:gd name="T38" fmla="*/ 1 w 77"/>
                  <a:gd name="T39" fmla="*/ 3 h 253"/>
                  <a:gd name="T40" fmla="*/ 0 w 77"/>
                  <a:gd name="T41" fmla="*/ 3 h 2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7"/>
                  <a:gd name="T64" fmla="*/ 0 h 253"/>
                  <a:gd name="T65" fmla="*/ 77 w 77"/>
                  <a:gd name="T66" fmla="*/ 253 h 25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7" h="253">
                    <a:moveTo>
                      <a:pt x="31" y="253"/>
                    </a:moveTo>
                    <a:lnTo>
                      <a:pt x="19" y="251"/>
                    </a:lnTo>
                    <a:lnTo>
                      <a:pt x="9" y="248"/>
                    </a:lnTo>
                    <a:lnTo>
                      <a:pt x="4" y="244"/>
                    </a:lnTo>
                    <a:lnTo>
                      <a:pt x="0" y="240"/>
                    </a:lnTo>
                    <a:lnTo>
                      <a:pt x="5" y="213"/>
                    </a:lnTo>
                    <a:lnTo>
                      <a:pt x="15" y="186"/>
                    </a:lnTo>
                    <a:lnTo>
                      <a:pt x="25" y="160"/>
                    </a:lnTo>
                    <a:lnTo>
                      <a:pt x="36" y="132"/>
                    </a:lnTo>
                    <a:lnTo>
                      <a:pt x="48" y="102"/>
                    </a:lnTo>
                    <a:lnTo>
                      <a:pt x="59" y="72"/>
                    </a:lnTo>
                    <a:lnTo>
                      <a:pt x="68" y="37"/>
                    </a:lnTo>
                    <a:lnTo>
                      <a:pt x="75" y="0"/>
                    </a:lnTo>
                    <a:lnTo>
                      <a:pt x="77" y="7"/>
                    </a:lnTo>
                    <a:lnTo>
                      <a:pt x="75" y="26"/>
                    </a:lnTo>
                    <a:lnTo>
                      <a:pt x="74" y="55"/>
                    </a:lnTo>
                    <a:lnTo>
                      <a:pt x="70" y="90"/>
                    </a:lnTo>
                    <a:lnTo>
                      <a:pt x="64" y="130"/>
                    </a:lnTo>
                    <a:lnTo>
                      <a:pt x="56" y="172"/>
                    </a:lnTo>
                    <a:lnTo>
                      <a:pt x="45" y="214"/>
                    </a:lnTo>
                    <a:lnTo>
                      <a:pt x="31" y="253"/>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800" name="Freeform 129"/>
              <p:cNvSpPr>
                <a:spLocks/>
              </p:cNvSpPr>
              <p:nvPr/>
            </p:nvSpPr>
            <p:spPr bwMode="auto">
              <a:xfrm>
                <a:off x="1163" y="2887"/>
                <a:ext cx="134" cy="141"/>
              </a:xfrm>
              <a:custGeom>
                <a:avLst/>
                <a:gdLst>
                  <a:gd name="T0" fmla="*/ 3 w 404"/>
                  <a:gd name="T1" fmla="*/ 3 h 422"/>
                  <a:gd name="T2" fmla="*/ 3 w 404"/>
                  <a:gd name="T3" fmla="*/ 2 h 422"/>
                  <a:gd name="T4" fmla="*/ 4 w 404"/>
                  <a:gd name="T5" fmla="*/ 1 h 422"/>
                  <a:gd name="T6" fmla="*/ 4 w 404"/>
                  <a:gd name="T7" fmla="*/ 0 h 422"/>
                  <a:gd name="T8" fmla="*/ 4 w 404"/>
                  <a:gd name="T9" fmla="*/ 1 h 422"/>
                  <a:gd name="T10" fmla="*/ 4 w 404"/>
                  <a:gd name="T11" fmla="*/ 2 h 422"/>
                  <a:gd name="T12" fmla="*/ 5 w 404"/>
                  <a:gd name="T13" fmla="*/ 3 h 422"/>
                  <a:gd name="T14" fmla="*/ 5 w 404"/>
                  <a:gd name="T15" fmla="*/ 5 h 422"/>
                  <a:gd name="T16" fmla="*/ 4 w 404"/>
                  <a:gd name="T17" fmla="*/ 5 h 422"/>
                  <a:gd name="T18" fmla="*/ 4 w 404"/>
                  <a:gd name="T19" fmla="*/ 4 h 422"/>
                  <a:gd name="T20" fmla="*/ 4 w 404"/>
                  <a:gd name="T21" fmla="*/ 3 h 422"/>
                  <a:gd name="T22" fmla="*/ 4 w 404"/>
                  <a:gd name="T23" fmla="*/ 2 h 422"/>
                  <a:gd name="T24" fmla="*/ 4 w 404"/>
                  <a:gd name="T25" fmla="*/ 2 h 422"/>
                  <a:gd name="T26" fmla="*/ 4 w 404"/>
                  <a:gd name="T27" fmla="*/ 2 h 422"/>
                  <a:gd name="T28" fmla="*/ 4 w 404"/>
                  <a:gd name="T29" fmla="*/ 3 h 422"/>
                  <a:gd name="T30" fmla="*/ 3 w 404"/>
                  <a:gd name="T31" fmla="*/ 4 h 422"/>
                  <a:gd name="T32" fmla="*/ 3 w 404"/>
                  <a:gd name="T33" fmla="*/ 4 h 422"/>
                  <a:gd name="T34" fmla="*/ 3 w 404"/>
                  <a:gd name="T35" fmla="*/ 4 h 422"/>
                  <a:gd name="T36" fmla="*/ 3 w 404"/>
                  <a:gd name="T37" fmla="*/ 4 h 422"/>
                  <a:gd name="T38" fmla="*/ 3 w 404"/>
                  <a:gd name="T39" fmla="*/ 4 h 422"/>
                  <a:gd name="T40" fmla="*/ 3 w 404"/>
                  <a:gd name="T41" fmla="*/ 4 h 422"/>
                  <a:gd name="T42" fmla="*/ 3 w 404"/>
                  <a:gd name="T43" fmla="*/ 4 h 422"/>
                  <a:gd name="T44" fmla="*/ 3 w 404"/>
                  <a:gd name="T45" fmla="*/ 4 h 422"/>
                  <a:gd name="T46" fmla="*/ 2 w 404"/>
                  <a:gd name="T47" fmla="*/ 4 h 422"/>
                  <a:gd name="T48" fmla="*/ 2 w 404"/>
                  <a:gd name="T49" fmla="*/ 3 h 422"/>
                  <a:gd name="T50" fmla="*/ 1 w 404"/>
                  <a:gd name="T51" fmla="*/ 1 h 422"/>
                  <a:gd name="T52" fmla="*/ 0 w 404"/>
                  <a:gd name="T53" fmla="*/ 1 h 422"/>
                  <a:gd name="T54" fmla="*/ 0 w 404"/>
                  <a:gd name="T55" fmla="*/ 1 h 422"/>
                  <a:gd name="T56" fmla="*/ 1 w 404"/>
                  <a:gd name="T57" fmla="*/ 1 h 422"/>
                  <a:gd name="T58" fmla="*/ 1 w 404"/>
                  <a:gd name="T59" fmla="*/ 1 h 422"/>
                  <a:gd name="T60" fmla="*/ 2 w 404"/>
                  <a:gd name="T61" fmla="*/ 2 h 422"/>
                  <a:gd name="T62" fmla="*/ 2 w 404"/>
                  <a:gd name="T63" fmla="*/ 2 h 422"/>
                  <a:gd name="T64" fmla="*/ 2 w 404"/>
                  <a:gd name="T65" fmla="*/ 2 h 422"/>
                  <a:gd name="T66" fmla="*/ 3 w 404"/>
                  <a:gd name="T67" fmla="*/ 3 h 422"/>
                  <a:gd name="T68" fmla="*/ 3 w 404"/>
                  <a:gd name="T69" fmla="*/ 3 h 42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4"/>
                  <a:gd name="T106" fmla="*/ 0 h 422"/>
                  <a:gd name="T107" fmla="*/ 404 w 404"/>
                  <a:gd name="T108" fmla="*/ 422 h 42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4" h="422">
                    <a:moveTo>
                      <a:pt x="228" y="269"/>
                    </a:moveTo>
                    <a:lnTo>
                      <a:pt x="239" y="229"/>
                    </a:lnTo>
                    <a:lnTo>
                      <a:pt x="253" y="185"/>
                    </a:lnTo>
                    <a:lnTo>
                      <a:pt x="268" y="139"/>
                    </a:lnTo>
                    <a:lnTo>
                      <a:pt x="284" y="95"/>
                    </a:lnTo>
                    <a:lnTo>
                      <a:pt x="299" y="56"/>
                    </a:lnTo>
                    <a:lnTo>
                      <a:pt x="313" y="25"/>
                    </a:lnTo>
                    <a:lnTo>
                      <a:pt x="324" y="5"/>
                    </a:lnTo>
                    <a:lnTo>
                      <a:pt x="332" y="0"/>
                    </a:lnTo>
                    <a:lnTo>
                      <a:pt x="340" y="52"/>
                    </a:lnTo>
                    <a:lnTo>
                      <a:pt x="350" y="105"/>
                    </a:lnTo>
                    <a:lnTo>
                      <a:pt x="360" y="157"/>
                    </a:lnTo>
                    <a:lnTo>
                      <a:pt x="369" y="211"/>
                    </a:lnTo>
                    <a:lnTo>
                      <a:pt x="379" y="264"/>
                    </a:lnTo>
                    <a:lnTo>
                      <a:pt x="388" y="316"/>
                    </a:lnTo>
                    <a:lnTo>
                      <a:pt x="397" y="369"/>
                    </a:lnTo>
                    <a:lnTo>
                      <a:pt x="404" y="422"/>
                    </a:lnTo>
                    <a:lnTo>
                      <a:pt x="357" y="405"/>
                    </a:lnTo>
                    <a:lnTo>
                      <a:pt x="351" y="369"/>
                    </a:lnTo>
                    <a:lnTo>
                      <a:pt x="347" y="334"/>
                    </a:lnTo>
                    <a:lnTo>
                      <a:pt x="340" y="298"/>
                    </a:lnTo>
                    <a:lnTo>
                      <a:pt x="335" y="264"/>
                    </a:lnTo>
                    <a:lnTo>
                      <a:pt x="329" y="228"/>
                    </a:lnTo>
                    <a:lnTo>
                      <a:pt x="323" y="193"/>
                    </a:lnTo>
                    <a:lnTo>
                      <a:pt x="317" y="157"/>
                    </a:lnTo>
                    <a:lnTo>
                      <a:pt x="310" y="123"/>
                    </a:lnTo>
                    <a:lnTo>
                      <a:pt x="305" y="150"/>
                    </a:lnTo>
                    <a:lnTo>
                      <a:pt x="299" y="178"/>
                    </a:lnTo>
                    <a:lnTo>
                      <a:pt x="292" y="207"/>
                    </a:lnTo>
                    <a:lnTo>
                      <a:pt x="287" y="235"/>
                    </a:lnTo>
                    <a:lnTo>
                      <a:pt x="280" y="262"/>
                    </a:lnTo>
                    <a:lnTo>
                      <a:pt x="272" y="290"/>
                    </a:lnTo>
                    <a:lnTo>
                      <a:pt x="265" y="317"/>
                    </a:lnTo>
                    <a:lnTo>
                      <a:pt x="257" y="345"/>
                    </a:lnTo>
                    <a:lnTo>
                      <a:pt x="251" y="342"/>
                    </a:lnTo>
                    <a:lnTo>
                      <a:pt x="246" y="340"/>
                    </a:lnTo>
                    <a:lnTo>
                      <a:pt x="240" y="337"/>
                    </a:lnTo>
                    <a:lnTo>
                      <a:pt x="235" y="333"/>
                    </a:lnTo>
                    <a:lnTo>
                      <a:pt x="229" y="330"/>
                    </a:lnTo>
                    <a:lnTo>
                      <a:pt x="224" y="327"/>
                    </a:lnTo>
                    <a:lnTo>
                      <a:pt x="218" y="324"/>
                    </a:lnTo>
                    <a:lnTo>
                      <a:pt x="213" y="322"/>
                    </a:lnTo>
                    <a:lnTo>
                      <a:pt x="213" y="320"/>
                    </a:lnTo>
                    <a:lnTo>
                      <a:pt x="207" y="311"/>
                    </a:lnTo>
                    <a:lnTo>
                      <a:pt x="192" y="286"/>
                    </a:lnTo>
                    <a:lnTo>
                      <a:pt x="169" y="250"/>
                    </a:lnTo>
                    <a:lnTo>
                      <a:pt x="140" y="208"/>
                    </a:lnTo>
                    <a:lnTo>
                      <a:pt x="107" y="163"/>
                    </a:lnTo>
                    <a:lnTo>
                      <a:pt x="73" y="120"/>
                    </a:lnTo>
                    <a:lnTo>
                      <a:pt x="36" y="83"/>
                    </a:lnTo>
                    <a:lnTo>
                      <a:pt x="0" y="55"/>
                    </a:lnTo>
                    <a:lnTo>
                      <a:pt x="18" y="62"/>
                    </a:lnTo>
                    <a:lnTo>
                      <a:pt x="36" y="70"/>
                    </a:lnTo>
                    <a:lnTo>
                      <a:pt x="53" y="80"/>
                    </a:lnTo>
                    <a:lnTo>
                      <a:pt x="70" y="91"/>
                    </a:lnTo>
                    <a:lnTo>
                      <a:pt x="87" y="102"/>
                    </a:lnTo>
                    <a:lnTo>
                      <a:pt x="103" y="114"/>
                    </a:lnTo>
                    <a:lnTo>
                      <a:pt x="118" y="127"/>
                    </a:lnTo>
                    <a:lnTo>
                      <a:pt x="133" y="141"/>
                    </a:lnTo>
                    <a:lnTo>
                      <a:pt x="147" y="156"/>
                    </a:lnTo>
                    <a:lnTo>
                      <a:pt x="161" y="170"/>
                    </a:lnTo>
                    <a:lnTo>
                      <a:pt x="175" y="186"/>
                    </a:lnTo>
                    <a:lnTo>
                      <a:pt x="187" y="201"/>
                    </a:lnTo>
                    <a:lnTo>
                      <a:pt x="198" y="218"/>
                    </a:lnTo>
                    <a:lnTo>
                      <a:pt x="209" y="235"/>
                    </a:lnTo>
                    <a:lnTo>
                      <a:pt x="218" y="253"/>
                    </a:lnTo>
                    <a:lnTo>
                      <a:pt x="228" y="269"/>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801" name="Freeform 130"/>
              <p:cNvSpPr>
                <a:spLocks/>
              </p:cNvSpPr>
              <p:nvPr/>
            </p:nvSpPr>
            <p:spPr bwMode="auto">
              <a:xfrm>
                <a:off x="1299" y="2836"/>
                <a:ext cx="74" cy="140"/>
              </a:xfrm>
              <a:custGeom>
                <a:avLst/>
                <a:gdLst>
                  <a:gd name="T0" fmla="*/ 3 w 221"/>
                  <a:gd name="T1" fmla="*/ 3 h 419"/>
                  <a:gd name="T2" fmla="*/ 2 w 221"/>
                  <a:gd name="T3" fmla="*/ 3 h 419"/>
                  <a:gd name="T4" fmla="*/ 2 w 221"/>
                  <a:gd name="T5" fmla="*/ 3 h 419"/>
                  <a:gd name="T6" fmla="*/ 2 w 221"/>
                  <a:gd name="T7" fmla="*/ 3 h 419"/>
                  <a:gd name="T8" fmla="*/ 1 w 221"/>
                  <a:gd name="T9" fmla="*/ 3 h 419"/>
                  <a:gd name="T10" fmla="*/ 1 w 221"/>
                  <a:gd name="T11" fmla="*/ 4 h 419"/>
                  <a:gd name="T12" fmla="*/ 1 w 221"/>
                  <a:gd name="T13" fmla="*/ 4 h 419"/>
                  <a:gd name="T14" fmla="*/ 1 w 221"/>
                  <a:gd name="T15" fmla="*/ 4 h 419"/>
                  <a:gd name="T16" fmla="*/ 1 w 221"/>
                  <a:gd name="T17" fmla="*/ 4 h 419"/>
                  <a:gd name="T18" fmla="*/ 1 w 221"/>
                  <a:gd name="T19" fmla="*/ 4 h 419"/>
                  <a:gd name="T20" fmla="*/ 1 w 221"/>
                  <a:gd name="T21" fmla="*/ 3 h 419"/>
                  <a:gd name="T22" fmla="*/ 1 w 221"/>
                  <a:gd name="T23" fmla="*/ 3 h 419"/>
                  <a:gd name="T24" fmla="*/ 1 w 221"/>
                  <a:gd name="T25" fmla="*/ 2 h 419"/>
                  <a:gd name="T26" fmla="*/ 1 w 221"/>
                  <a:gd name="T27" fmla="*/ 2 h 419"/>
                  <a:gd name="T28" fmla="*/ 1 w 221"/>
                  <a:gd name="T29" fmla="*/ 1 h 419"/>
                  <a:gd name="T30" fmla="*/ 1 w 221"/>
                  <a:gd name="T31" fmla="*/ 1 h 419"/>
                  <a:gd name="T32" fmla="*/ 1 w 221"/>
                  <a:gd name="T33" fmla="*/ 0 h 419"/>
                  <a:gd name="T34" fmla="*/ 1 w 221"/>
                  <a:gd name="T35" fmla="*/ 0 h 419"/>
                  <a:gd name="T36" fmla="*/ 1 w 221"/>
                  <a:gd name="T37" fmla="*/ 0 h 419"/>
                  <a:gd name="T38" fmla="*/ 1 w 221"/>
                  <a:gd name="T39" fmla="*/ 0 h 419"/>
                  <a:gd name="T40" fmla="*/ 1 w 221"/>
                  <a:gd name="T41" fmla="*/ 0 h 419"/>
                  <a:gd name="T42" fmla="*/ 1 w 221"/>
                  <a:gd name="T43" fmla="*/ 1 h 419"/>
                  <a:gd name="T44" fmla="*/ 1 w 221"/>
                  <a:gd name="T45" fmla="*/ 1 h 419"/>
                  <a:gd name="T46" fmla="*/ 1 w 221"/>
                  <a:gd name="T47" fmla="*/ 1 h 419"/>
                  <a:gd name="T48" fmla="*/ 1 w 221"/>
                  <a:gd name="T49" fmla="*/ 1 h 419"/>
                  <a:gd name="T50" fmla="*/ 1 w 221"/>
                  <a:gd name="T51" fmla="*/ 1 h 419"/>
                  <a:gd name="T52" fmla="*/ 1 w 221"/>
                  <a:gd name="T53" fmla="*/ 2 h 419"/>
                  <a:gd name="T54" fmla="*/ 0 w 221"/>
                  <a:gd name="T55" fmla="*/ 2 h 419"/>
                  <a:gd name="T56" fmla="*/ 0 w 221"/>
                  <a:gd name="T57" fmla="*/ 3 h 419"/>
                  <a:gd name="T58" fmla="*/ 0 w 221"/>
                  <a:gd name="T59" fmla="*/ 4 h 419"/>
                  <a:gd name="T60" fmla="*/ 0 w 221"/>
                  <a:gd name="T61" fmla="*/ 4 h 419"/>
                  <a:gd name="T62" fmla="*/ 0 w 221"/>
                  <a:gd name="T63" fmla="*/ 5 h 419"/>
                  <a:gd name="T64" fmla="*/ 0 w 221"/>
                  <a:gd name="T65" fmla="*/ 5 h 419"/>
                  <a:gd name="T66" fmla="*/ 0 w 221"/>
                  <a:gd name="T67" fmla="*/ 5 h 419"/>
                  <a:gd name="T68" fmla="*/ 0 w 221"/>
                  <a:gd name="T69" fmla="*/ 5 h 419"/>
                  <a:gd name="T70" fmla="*/ 1 w 221"/>
                  <a:gd name="T71" fmla="*/ 5 h 419"/>
                  <a:gd name="T72" fmla="*/ 1 w 221"/>
                  <a:gd name="T73" fmla="*/ 5 h 419"/>
                  <a:gd name="T74" fmla="*/ 1 w 221"/>
                  <a:gd name="T75" fmla="*/ 5 h 419"/>
                  <a:gd name="T76" fmla="*/ 1 w 221"/>
                  <a:gd name="T77" fmla="*/ 4 h 419"/>
                  <a:gd name="T78" fmla="*/ 1 w 221"/>
                  <a:gd name="T79" fmla="*/ 4 h 419"/>
                  <a:gd name="T80" fmla="*/ 1 w 221"/>
                  <a:gd name="T81" fmla="*/ 4 h 419"/>
                  <a:gd name="T82" fmla="*/ 2 w 221"/>
                  <a:gd name="T83" fmla="*/ 4 h 419"/>
                  <a:gd name="T84" fmla="*/ 2 w 221"/>
                  <a:gd name="T85" fmla="*/ 4 h 419"/>
                  <a:gd name="T86" fmla="*/ 2 w 221"/>
                  <a:gd name="T87" fmla="*/ 4 h 419"/>
                  <a:gd name="T88" fmla="*/ 2 w 221"/>
                  <a:gd name="T89" fmla="*/ 3 h 419"/>
                  <a:gd name="T90" fmla="*/ 2 w 221"/>
                  <a:gd name="T91" fmla="*/ 3 h 419"/>
                  <a:gd name="T92" fmla="*/ 3 w 221"/>
                  <a:gd name="T93" fmla="*/ 3 h 419"/>
                  <a:gd name="T94" fmla="*/ 3 w 221"/>
                  <a:gd name="T95" fmla="*/ 3 h 419"/>
                  <a:gd name="T96" fmla="*/ 3 w 221"/>
                  <a:gd name="T97" fmla="*/ 3 h 41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21"/>
                  <a:gd name="T148" fmla="*/ 0 h 419"/>
                  <a:gd name="T149" fmla="*/ 221 w 221"/>
                  <a:gd name="T150" fmla="*/ 419 h 41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21" h="419">
                    <a:moveTo>
                      <a:pt x="221" y="264"/>
                    </a:moveTo>
                    <a:lnTo>
                      <a:pt x="192" y="261"/>
                    </a:lnTo>
                    <a:lnTo>
                      <a:pt x="166" y="263"/>
                    </a:lnTo>
                    <a:lnTo>
                      <a:pt x="142" y="270"/>
                    </a:lnTo>
                    <a:lnTo>
                      <a:pt x="118" y="282"/>
                    </a:lnTo>
                    <a:lnTo>
                      <a:pt x="98" y="297"/>
                    </a:lnTo>
                    <a:lnTo>
                      <a:pt x="80" y="315"/>
                    </a:lnTo>
                    <a:lnTo>
                      <a:pt x="63" y="336"/>
                    </a:lnTo>
                    <a:lnTo>
                      <a:pt x="48" y="358"/>
                    </a:lnTo>
                    <a:lnTo>
                      <a:pt x="54" y="318"/>
                    </a:lnTo>
                    <a:lnTo>
                      <a:pt x="59" y="275"/>
                    </a:lnTo>
                    <a:lnTo>
                      <a:pt x="65" y="230"/>
                    </a:lnTo>
                    <a:lnTo>
                      <a:pt x="72" y="184"/>
                    </a:lnTo>
                    <a:lnTo>
                      <a:pt x="78" y="138"/>
                    </a:lnTo>
                    <a:lnTo>
                      <a:pt x="85" y="91"/>
                    </a:lnTo>
                    <a:lnTo>
                      <a:pt x="94" y="46"/>
                    </a:lnTo>
                    <a:lnTo>
                      <a:pt x="103" y="0"/>
                    </a:lnTo>
                    <a:lnTo>
                      <a:pt x="98" y="6"/>
                    </a:lnTo>
                    <a:lnTo>
                      <a:pt x="91" y="13"/>
                    </a:lnTo>
                    <a:lnTo>
                      <a:pt x="85" y="22"/>
                    </a:lnTo>
                    <a:lnTo>
                      <a:pt x="78" y="32"/>
                    </a:lnTo>
                    <a:lnTo>
                      <a:pt x="73" y="43"/>
                    </a:lnTo>
                    <a:lnTo>
                      <a:pt x="68" y="53"/>
                    </a:lnTo>
                    <a:lnTo>
                      <a:pt x="63" y="61"/>
                    </a:lnTo>
                    <a:lnTo>
                      <a:pt x="62" y="68"/>
                    </a:lnTo>
                    <a:lnTo>
                      <a:pt x="51" y="112"/>
                    </a:lnTo>
                    <a:lnTo>
                      <a:pt x="41" y="156"/>
                    </a:lnTo>
                    <a:lnTo>
                      <a:pt x="32" y="199"/>
                    </a:lnTo>
                    <a:lnTo>
                      <a:pt x="24" y="243"/>
                    </a:lnTo>
                    <a:lnTo>
                      <a:pt x="15" y="288"/>
                    </a:lnTo>
                    <a:lnTo>
                      <a:pt x="9" y="331"/>
                    </a:lnTo>
                    <a:lnTo>
                      <a:pt x="4" y="375"/>
                    </a:lnTo>
                    <a:lnTo>
                      <a:pt x="0" y="419"/>
                    </a:lnTo>
                    <a:lnTo>
                      <a:pt x="21" y="413"/>
                    </a:lnTo>
                    <a:lnTo>
                      <a:pt x="40" y="405"/>
                    </a:lnTo>
                    <a:lnTo>
                      <a:pt x="55" y="394"/>
                    </a:lnTo>
                    <a:lnTo>
                      <a:pt x="70" y="380"/>
                    </a:lnTo>
                    <a:lnTo>
                      <a:pt x="84" y="365"/>
                    </a:lnTo>
                    <a:lnTo>
                      <a:pt x="96" y="348"/>
                    </a:lnTo>
                    <a:lnTo>
                      <a:pt x="107" y="331"/>
                    </a:lnTo>
                    <a:lnTo>
                      <a:pt x="120" y="314"/>
                    </a:lnTo>
                    <a:lnTo>
                      <a:pt x="128" y="306"/>
                    </a:lnTo>
                    <a:lnTo>
                      <a:pt x="142" y="297"/>
                    </a:lnTo>
                    <a:lnTo>
                      <a:pt x="158" y="289"/>
                    </a:lnTo>
                    <a:lnTo>
                      <a:pt x="176" y="281"/>
                    </a:lnTo>
                    <a:lnTo>
                      <a:pt x="192" y="274"/>
                    </a:lnTo>
                    <a:lnTo>
                      <a:pt x="207" y="268"/>
                    </a:lnTo>
                    <a:lnTo>
                      <a:pt x="217" y="266"/>
                    </a:lnTo>
                    <a:lnTo>
                      <a:pt x="221" y="264"/>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802" name="Freeform 131"/>
              <p:cNvSpPr>
                <a:spLocks/>
              </p:cNvSpPr>
              <p:nvPr/>
            </p:nvSpPr>
            <p:spPr bwMode="auto">
              <a:xfrm>
                <a:off x="796" y="2820"/>
                <a:ext cx="121" cy="157"/>
              </a:xfrm>
              <a:custGeom>
                <a:avLst/>
                <a:gdLst>
                  <a:gd name="T0" fmla="*/ 3 w 362"/>
                  <a:gd name="T1" fmla="*/ 6 h 471"/>
                  <a:gd name="T2" fmla="*/ 3 w 362"/>
                  <a:gd name="T3" fmla="*/ 6 h 471"/>
                  <a:gd name="T4" fmla="*/ 3 w 362"/>
                  <a:gd name="T5" fmla="*/ 5 h 471"/>
                  <a:gd name="T6" fmla="*/ 3 w 362"/>
                  <a:gd name="T7" fmla="*/ 5 h 471"/>
                  <a:gd name="T8" fmla="*/ 3 w 362"/>
                  <a:gd name="T9" fmla="*/ 4 h 471"/>
                  <a:gd name="T10" fmla="*/ 2 w 362"/>
                  <a:gd name="T11" fmla="*/ 4 h 471"/>
                  <a:gd name="T12" fmla="*/ 2 w 362"/>
                  <a:gd name="T13" fmla="*/ 3 h 471"/>
                  <a:gd name="T14" fmla="*/ 2 w 362"/>
                  <a:gd name="T15" fmla="*/ 3 h 471"/>
                  <a:gd name="T16" fmla="*/ 2 w 362"/>
                  <a:gd name="T17" fmla="*/ 2 h 471"/>
                  <a:gd name="T18" fmla="*/ 2 w 362"/>
                  <a:gd name="T19" fmla="*/ 2 h 471"/>
                  <a:gd name="T20" fmla="*/ 1 w 362"/>
                  <a:gd name="T21" fmla="*/ 2 h 471"/>
                  <a:gd name="T22" fmla="*/ 1 w 362"/>
                  <a:gd name="T23" fmla="*/ 2 h 471"/>
                  <a:gd name="T24" fmla="*/ 1 w 362"/>
                  <a:gd name="T25" fmla="*/ 1 h 471"/>
                  <a:gd name="T26" fmla="*/ 1 w 362"/>
                  <a:gd name="T27" fmla="*/ 1 h 471"/>
                  <a:gd name="T28" fmla="*/ 0 w 362"/>
                  <a:gd name="T29" fmla="*/ 0 h 471"/>
                  <a:gd name="T30" fmla="*/ 0 w 362"/>
                  <a:gd name="T31" fmla="*/ 0 h 471"/>
                  <a:gd name="T32" fmla="*/ 0 w 362"/>
                  <a:gd name="T33" fmla="*/ 0 h 471"/>
                  <a:gd name="T34" fmla="*/ 0 w 362"/>
                  <a:gd name="T35" fmla="*/ 0 h 471"/>
                  <a:gd name="T36" fmla="*/ 1 w 362"/>
                  <a:gd name="T37" fmla="*/ 0 h 471"/>
                  <a:gd name="T38" fmla="*/ 1 w 362"/>
                  <a:gd name="T39" fmla="*/ 1 h 471"/>
                  <a:gd name="T40" fmla="*/ 1 w 362"/>
                  <a:gd name="T41" fmla="*/ 1 h 471"/>
                  <a:gd name="T42" fmla="*/ 1 w 362"/>
                  <a:gd name="T43" fmla="*/ 1 h 471"/>
                  <a:gd name="T44" fmla="*/ 1 w 362"/>
                  <a:gd name="T45" fmla="*/ 1 h 471"/>
                  <a:gd name="T46" fmla="*/ 2 w 362"/>
                  <a:gd name="T47" fmla="*/ 2 h 471"/>
                  <a:gd name="T48" fmla="*/ 2 w 362"/>
                  <a:gd name="T49" fmla="*/ 2 h 471"/>
                  <a:gd name="T50" fmla="*/ 2 w 362"/>
                  <a:gd name="T51" fmla="*/ 2 h 471"/>
                  <a:gd name="T52" fmla="*/ 2 w 362"/>
                  <a:gd name="T53" fmla="*/ 2 h 471"/>
                  <a:gd name="T54" fmla="*/ 2 w 362"/>
                  <a:gd name="T55" fmla="*/ 3 h 471"/>
                  <a:gd name="T56" fmla="*/ 3 w 362"/>
                  <a:gd name="T57" fmla="*/ 3 h 471"/>
                  <a:gd name="T58" fmla="*/ 3 w 362"/>
                  <a:gd name="T59" fmla="*/ 3 h 471"/>
                  <a:gd name="T60" fmla="*/ 3 w 362"/>
                  <a:gd name="T61" fmla="*/ 3 h 471"/>
                  <a:gd name="T62" fmla="*/ 3 w 362"/>
                  <a:gd name="T63" fmla="*/ 3 h 471"/>
                  <a:gd name="T64" fmla="*/ 3 w 362"/>
                  <a:gd name="T65" fmla="*/ 4 h 471"/>
                  <a:gd name="T66" fmla="*/ 3 w 362"/>
                  <a:gd name="T67" fmla="*/ 3 h 471"/>
                  <a:gd name="T68" fmla="*/ 3 w 362"/>
                  <a:gd name="T69" fmla="*/ 2 h 471"/>
                  <a:gd name="T70" fmla="*/ 3 w 362"/>
                  <a:gd name="T71" fmla="*/ 1 h 471"/>
                  <a:gd name="T72" fmla="*/ 3 w 362"/>
                  <a:gd name="T73" fmla="*/ 1 h 471"/>
                  <a:gd name="T74" fmla="*/ 4 w 362"/>
                  <a:gd name="T75" fmla="*/ 1 h 471"/>
                  <a:gd name="T76" fmla="*/ 4 w 362"/>
                  <a:gd name="T77" fmla="*/ 2 h 471"/>
                  <a:gd name="T78" fmla="*/ 4 w 362"/>
                  <a:gd name="T79" fmla="*/ 2 h 471"/>
                  <a:gd name="T80" fmla="*/ 4 w 362"/>
                  <a:gd name="T81" fmla="*/ 3 h 471"/>
                  <a:gd name="T82" fmla="*/ 4 w 362"/>
                  <a:gd name="T83" fmla="*/ 3 h 471"/>
                  <a:gd name="T84" fmla="*/ 4 w 362"/>
                  <a:gd name="T85" fmla="*/ 4 h 471"/>
                  <a:gd name="T86" fmla="*/ 4 w 362"/>
                  <a:gd name="T87" fmla="*/ 4 h 471"/>
                  <a:gd name="T88" fmla="*/ 4 w 362"/>
                  <a:gd name="T89" fmla="*/ 5 h 471"/>
                  <a:gd name="T90" fmla="*/ 4 w 362"/>
                  <a:gd name="T91" fmla="*/ 5 h 471"/>
                  <a:gd name="T92" fmla="*/ 4 w 362"/>
                  <a:gd name="T93" fmla="*/ 4 h 471"/>
                  <a:gd name="T94" fmla="*/ 4 w 362"/>
                  <a:gd name="T95" fmla="*/ 4 h 471"/>
                  <a:gd name="T96" fmla="*/ 4 w 362"/>
                  <a:gd name="T97" fmla="*/ 3 h 471"/>
                  <a:gd name="T98" fmla="*/ 4 w 362"/>
                  <a:gd name="T99" fmla="*/ 3 h 471"/>
                  <a:gd name="T100" fmla="*/ 4 w 362"/>
                  <a:gd name="T101" fmla="*/ 3 h 471"/>
                  <a:gd name="T102" fmla="*/ 4 w 362"/>
                  <a:gd name="T103" fmla="*/ 4 h 471"/>
                  <a:gd name="T104" fmla="*/ 4 w 362"/>
                  <a:gd name="T105" fmla="*/ 5 h 471"/>
                  <a:gd name="T106" fmla="*/ 4 w 362"/>
                  <a:gd name="T107" fmla="*/ 6 h 471"/>
                  <a:gd name="T108" fmla="*/ 3 w 362"/>
                  <a:gd name="T109" fmla="*/ 6 h 47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62"/>
                  <a:gd name="T166" fmla="*/ 0 h 471"/>
                  <a:gd name="T167" fmla="*/ 362 w 362"/>
                  <a:gd name="T168" fmla="*/ 471 h 47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62" h="471">
                    <a:moveTo>
                      <a:pt x="259" y="462"/>
                    </a:moveTo>
                    <a:lnTo>
                      <a:pt x="255" y="452"/>
                    </a:lnTo>
                    <a:lnTo>
                      <a:pt x="246" y="425"/>
                    </a:lnTo>
                    <a:lnTo>
                      <a:pt x="230" y="384"/>
                    </a:lnTo>
                    <a:lnTo>
                      <a:pt x="211" y="339"/>
                    </a:lnTo>
                    <a:lnTo>
                      <a:pt x="192" y="292"/>
                    </a:lnTo>
                    <a:lnTo>
                      <a:pt x="174" y="249"/>
                    </a:lnTo>
                    <a:lnTo>
                      <a:pt x="158" y="214"/>
                    </a:lnTo>
                    <a:lnTo>
                      <a:pt x="147" y="194"/>
                    </a:lnTo>
                    <a:lnTo>
                      <a:pt x="136" y="180"/>
                    </a:lnTo>
                    <a:lnTo>
                      <a:pt x="118" y="155"/>
                    </a:lnTo>
                    <a:lnTo>
                      <a:pt x="93" y="125"/>
                    </a:lnTo>
                    <a:lnTo>
                      <a:pt x="67" y="90"/>
                    </a:lnTo>
                    <a:lnTo>
                      <a:pt x="43" y="57"/>
                    </a:lnTo>
                    <a:lnTo>
                      <a:pt x="21" y="28"/>
                    </a:lnTo>
                    <a:lnTo>
                      <a:pt x="6" y="7"/>
                    </a:lnTo>
                    <a:lnTo>
                      <a:pt x="0" y="0"/>
                    </a:lnTo>
                    <a:lnTo>
                      <a:pt x="22" y="13"/>
                    </a:lnTo>
                    <a:lnTo>
                      <a:pt x="43" y="28"/>
                    </a:lnTo>
                    <a:lnTo>
                      <a:pt x="63" y="46"/>
                    </a:lnTo>
                    <a:lnTo>
                      <a:pt x="84" y="64"/>
                    </a:lnTo>
                    <a:lnTo>
                      <a:pt x="103" y="85"/>
                    </a:lnTo>
                    <a:lnTo>
                      <a:pt x="121" y="107"/>
                    </a:lnTo>
                    <a:lnTo>
                      <a:pt x="139" y="129"/>
                    </a:lnTo>
                    <a:lnTo>
                      <a:pt x="156" y="152"/>
                    </a:lnTo>
                    <a:lnTo>
                      <a:pt x="170" y="170"/>
                    </a:lnTo>
                    <a:lnTo>
                      <a:pt x="182" y="188"/>
                    </a:lnTo>
                    <a:lnTo>
                      <a:pt x="195" y="205"/>
                    </a:lnTo>
                    <a:lnTo>
                      <a:pt x="206" y="221"/>
                    </a:lnTo>
                    <a:lnTo>
                      <a:pt x="215" y="238"/>
                    </a:lnTo>
                    <a:lnTo>
                      <a:pt x="226" y="255"/>
                    </a:lnTo>
                    <a:lnTo>
                      <a:pt x="235" y="273"/>
                    </a:lnTo>
                    <a:lnTo>
                      <a:pt x="244" y="290"/>
                    </a:lnTo>
                    <a:lnTo>
                      <a:pt x="254" y="224"/>
                    </a:lnTo>
                    <a:lnTo>
                      <a:pt x="262" y="145"/>
                    </a:lnTo>
                    <a:lnTo>
                      <a:pt x="269" y="83"/>
                    </a:lnTo>
                    <a:lnTo>
                      <a:pt x="276" y="64"/>
                    </a:lnTo>
                    <a:lnTo>
                      <a:pt x="293" y="100"/>
                    </a:lnTo>
                    <a:lnTo>
                      <a:pt x="309" y="138"/>
                    </a:lnTo>
                    <a:lnTo>
                      <a:pt x="322" y="180"/>
                    </a:lnTo>
                    <a:lnTo>
                      <a:pt x="333" y="221"/>
                    </a:lnTo>
                    <a:lnTo>
                      <a:pt x="343" y="266"/>
                    </a:lnTo>
                    <a:lnTo>
                      <a:pt x="351" y="308"/>
                    </a:lnTo>
                    <a:lnTo>
                      <a:pt x="357" y="350"/>
                    </a:lnTo>
                    <a:lnTo>
                      <a:pt x="362" y="389"/>
                    </a:lnTo>
                    <a:lnTo>
                      <a:pt x="315" y="372"/>
                    </a:lnTo>
                    <a:lnTo>
                      <a:pt x="310" y="331"/>
                    </a:lnTo>
                    <a:lnTo>
                      <a:pt x="304" y="290"/>
                    </a:lnTo>
                    <a:lnTo>
                      <a:pt x="296" y="252"/>
                    </a:lnTo>
                    <a:lnTo>
                      <a:pt x="285" y="212"/>
                    </a:lnTo>
                    <a:lnTo>
                      <a:pt x="288" y="259"/>
                    </a:lnTo>
                    <a:lnTo>
                      <a:pt x="291" y="313"/>
                    </a:lnTo>
                    <a:lnTo>
                      <a:pt x="292" y="380"/>
                    </a:lnTo>
                    <a:lnTo>
                      <a:pt x="293" y="471"/>
                    </a:lnTo>
                    <a:lnTo>
                      <a:pt x="259" y="462"/>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803" name="Freeform 132"/>
              <p:cNvSpPr>
                <a:spLocks/>
              </p:cNvSpPr>
              <p:nvPr/>
            </p:nvSpPr>
            <p:spPr bwMode="auto">
              <a:xfrm>
                <a:off x="679" y="2773"/>
                <a:ext cx="112" cy="186"/>
              </a:xfrm>
              <a:custGeom>
                <a:avLst/>
                <a:gdLst>
                  <a:gd name="T0" fmla="*/ 4 w 336"/>
                  <a:gd name="T1" fmla="*/ 5 h 558"/>
                  <a:gd name="T2" fmla="*/ 3 w 336"/>
                  <a:gd name="T3" fmla="*/ 5 h 558"/>
                  <a:gd name="T4" fmla="*/ 3 w 336"/>
                  <a:gd name="T5" fmla="*/ 4 h 558"/>
                  <a:gd name="T6" fmla="*/ 2 w 336"/>
                  <a:gd name="T7" fmla="*/ 4 h 558"/>
                  <a:gd name="T8" fmla="*/ 2 w 336"/>
                  <a:gd name="T9" fmla="*/ 4 h 558"/>
                  <a:gd name="T10" fmla="*/ 2 w 336"/>
                  <a:gd name="T11" fmla="*/ 5 h 558"/>
                  <a:gd name="T12" fmla="*/ 2 w 336"/>
                  <a:gd name="T13" fmla="*/ 6 h 558"/>
                  <a:gd name="T14" fmla="*/ 2 w 336"/>
                  <a:gd name="T15" fmla="*/ 5 h 558"/>
                  <a:gd name="T16" fmla="*/ 2 w 336"/>
                  <a:gd name="T17" fmla="*/ 5 h 558"/>
                  <a:gd name="T18" fmla="*/ 2 w 336"/>
                  <a:gd name="T19" fmla="*/ 5 h 558"/>
                  <a:gd name="T20" fmla="*/ 2 w 336"/>
                  <a:gd name="T21" fmla="*/ 5 h 558"/>
                  <a:gd name="T22" fmla="*/ 2 w 336"/>
                  <a:gd name="T23" fmla="*/ 5 h 558"/>
                  <a:gd name="T24" fmla="*/ 2 w 336"/>
                  <a:gd name="T25" fmla="*/ 5 h 558"/>
                  <a:gd name="T26" fmla="*/ 1 w 336"/>
                  <a:gd name="T27" fmla="*/ 5 h 558"/>
                  <a:gd name="T28" fmla="*/ 1 w 336"/>
                  <a:gd name="T29" fmla="*/ 6 h 558"/>
                  <a:gd name="T30" fmla="*/ 1 w 336"/>
                  <a:gd name="T31" fmla="*/ 7 h 558"/>
                  <a:gd name="T32" fmla="*/ 1 w 336"/>
                  <a:gd name="T33" fmla="*/ 7 h 558"/>
                  <a:gd name="T34" fmla="*/ 1 w 336"/>
                  <a:gd name="T35" fmla="*/ 7 h 558"/>
                  <a:gd name="T36" fmla="*/ 1 w 336"/>
                  <a:gd name="T37" fmla="*/ 7 h 558"/>
                  <a:gd name="T38" fmla="*/ 0 w 336"/>
                  <a:gd name="T39" fmla="*/ 7 h 558"/>
                  <a:gd name="T40" fmla="*/ 0 w 336"/>
                  <a:gd name="T41" fmla="*/ 6 h 558"/>
                  <a:gd name="T42" fmla="*/ 0 w 336"/>
                  <a:gd name="T43" fmla="*/ 4 h 558"/>
                  <a:gd name="T44" fmla="*/ 0 w 336"/>
                  <a:gd name="T45" fmla="*/ 0 h 558"/>
                  <a:gd name="T46" fmla="*/ 0 w 336"/>
                  <a:gd name="T47" fmla="*/ 1 h 558"/>
                  <a:gd name="T48" fmla="*/ 1 w 336"/>
                  <a:gd name="T49" fmla="*/ 3 h 558"/>
                  <a:gd name="T50" fmla="*/ 1 w 336"/>
                  <a:gd name="T51" fmla="*/ 4 h 558"/>
                  <a:gd name="T52" fmla="*/ 1 w 336"/>
                  <a:gd name="T53" fmla="*/ 6 h 558"/>
                  <a:gd name="T54" fmla="*/ 1 w 336"/>
                  <a:gd name="T55" fmla="*/ 5 h 558"/>
                  <a:gd name="T56" fmla="*/ 1 w 336"/>
                  <a:gd name="T57" fmla="*/ 4 h 558"/>
                  <a:gd name="T58" fmla="*/ 1 w 336"/>
                  <a:gd name="T59" fmla="*/ 3 h 558"/>
                  <a:gd name="T60" fmla="*/ 1 w 336"/>
                  <a:gd name="T61" fmla="*/ 3 h 558"/>
                  <a:gd name="T62" fmla="*/ 2 w 336"/>
                  <a:gd name="T63" fmla="*/ 3 h 558"/>
                  <a:gd name="T64" fmla="*/ 2 w 336"/>
                  <a:gd name="T65" fmla="*/ 3 h 558"/>
                  <a:gd name="T66" fmla="*/ 2 w 336"/>
                  <a:gd name="T67" fmla="*/ 3 h 558"/>
                  <a:gd name="T68" fmla="*/ 2 w 336"/>
                  <a:gd name="T69" fmla="*/ 4 h 558"/>
                  <a:gd name="T70" fmla="*/ 3 w 336"/>
                  <a:gd name="T71" fmla="*/ 4 h 558"/>
                  <a:gd name="T72" fmla="*/ 3 w 336"/>
                  <a:gd name="T73" fmla="*/ 4 h 558"/>
                  <a:gd name="T74" fmla="*/ 3 w 336"/>
                  <a:gd name="T75" fmla="*/ 4 h 558"/>
                  <a:gd name="T76" fmla="*/ 4 w 336"/>
                  <a:gd name="T77" fmla="*/ 5 h 558"/>
                  <a:gd name="T78" fmla="*/ 4 w 336"/>
                  <a:gd name="T79" fmla="*/ 3 h 558"/>
                  <a:gd name="T80" fmla="*/ 4 w 336"/>
                  <a:gd name="T81" fmla="*/ 2 h 5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6"/>
                  <a:gd name="T124" fmla="*/ 0 h 558"/>
                  <a:gd name="T125" fmla="*/ 336 w 336"/>
                  <a:gd name="T126" fmla="*/ 558 h 5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6" h="558">
                    <a:moveTo>
                      <a:pt x="336" y="455"/>
                    </a:moveTo>
                    <a:lnTo>
                      <a:pt x="319" y="442"/>
                    </a:lnTo>
                    <a:lnTo>
                      <a:pt x="300" y="426"/>
                    </a:lnTo>
                    <a:lnTo>
                      <a:pt x="278" y="406"/>
                    </a:lnTo>
                    <a:lnTo>
                      <a:pt x="256" y="386"/>
                    </a:lnTo>
                    <a:lnTo>
                      <a:pt x="233" y="363"/>
                    </a:lnTo>
                    <a:lnTo>
                      <a:pt x="212" y="344"/>
                    </a:lnTo>
                    <a:lnTo>
                      <a:pt x="193" y="326"/>
                    </a:lnTo>
                    <a:lnTo>
                      <a:pt x="178" y="311"/>
                    </a:lnTo>
                    <a:lnTo>
                      <a:pt x="182" y="343"/>
                    </a:lnTo>
                    <a:lnTo>
                      <a:pt x="188" y="386"/>
                    </a:lnTo>
                    <a:lnTo>
                      <a:pt x="194" y="427"/>
                    </a:lnTo>
                    <a:lnTo>
                      <a:pt x="199" y="453"/>
                    </a:lnTo>
                    <a:lnTo>
                      <a:pt x="193" y="450"/>
                    </a:lnTo>
                    <a:lnTo>
                      <a:pt x="186" y="448"/>
                    </a:lnTo>
                    <a:lnTo>
                      <a:pt x="181" y="445"/>
                    </a:lnTo>
                    <a:lnTo>
                      <a:pt x="175" y="442"/>
                    </a:lnTo>
                    <a:lnTo>
                      <a:pt x="168" y="439"/>
                    </a:lnTo>
                    <a:lnTo>
                      <a:pt x="163" y="435"/>
                    </a:lnTo>
                    <a:lnTo>
                      <a:pt x="156" y="432"/>
                    </a:lnTo>
                    <a:lnTo>
                      <a:pt x="151" y="430"/>
                    </a:lnTo>
                    <a:lnTo>
                      <a:pt x="148" y="420"/>
                    </a:lnTo>
                    <a:lnTo>
                      <a:pt x="142" y="401"/>
                    </a:lnTo>
                    <a:lnTo>
                      <a:pt x="136" y="380"/>
                    </a:lnTo>
                    <a:lnTo>
                      <a:pt x="133" y="369"/>
                    </a:lnTo>
                    <a:lnTo>
                      <a:pt x="126" y="392"/>
                    </a:lnTo>
                    <a:lnTo>
                      <a:pt x="119" y="416"/>
                    </a:lnTo>
                    <a:lnTo>
                      <a:pt x="112" y="439"/>
                    </a:lnTo>
                    <a:lnTo>
                      <a:pt x="105" y="463"/>
                    </a:lnTo>
                    <a:lnTo>
                      <a:pt x="99" y="488"/>
                    </a:lnTo>
                    <a:lnTo>
                      <a:pt x="90" y="511"/>
                    </a:lnTo>
                    <a:lnTo>
                      <a:pt x="83" y="535"/>
                    </a:lnTo>
                    <a:lnTo>
                      <a:pt x="77" y="558"/>
                    </a:lnTo>
                    <a:lnTo>
                      <a:pt x="70" y="555"/>
                    </a:lnTo>
                    <a:lnTo>
                      <a:pt x="63" y="551"/>
                    </a:lnTo>
                    <a:lnTo>
                      <a:pt x="56" y="549"/>
                    </a:lnTo>
                    <a:lnTo>
                      <a:pt x="49" y="546"/>
                    </a:lnTo>
                    <a:lnTo>
                      <a:pt x="42" y="543"/>
                    </a:lnTo>
                    <a:lnTo>
                      <a:pt x="35" y="539"/>
                    </a:lnTo>
                    <a:lnTo>
                      <a:pt x="29" y="536"/>
                    </a:lnTo>
                    <a:lnTo>
                      <a:pt x="22" y="533"/>
                    </a:lnTo>
                    <a:lnTo>
                      <a:pt x="8" y="455"/>
                    </a:lnTo>
                    <a:lnTo>
                      <a:pt x="9" y="374"/>
                    </a:lnTo>
                    <a:lnTo>
                      <a:pt x="14" y="292"/>
                    </a:lnTo>
                    <a:lnTo>
                      <a:pt x="12" y="211"/>
                    </a:lnTo>
                    <a:lnTo>
                      <a:pt x="0" y="0"/>
                    </a:lnTo>
                    <a:lnTo>
                      <a:pt x="20" y="55"/>
                    </a:lnTo>
                    <a:lnTo>
                      <a:pt x="33" y="112"/>
                    </a:lnTo>
                    <a:lnTo>
                      <a:pt x="40" y="171"/>
                    </a:lnTo>
                    <a:lnTo>
                      <a:pt x="42" y="231"/>
                    </a:lnTo>
                    <a:lnTo>
                      <a:pt x="44" y="292"/>
                    </a:lnTo>
                    <a:lnTo>
                      <a:pt x="44" y="352"/>
                    </a:lnTo>
                    <a:lnTo>
                      <a:pt x="46" y="410"/>
                    </a:lnTo>
                    <a:lnTo>
                      <a:pt x="52" y="468"/>
                    </a:lnTo>
                    <a:lnTo>
                      <a:pt x="60" y="439"/>
                    </a:lnTo>
                    <a:lnTo>
                      <a:pt x="70" y="403"/>
                    </a:lnTo>
                    <a:lnTo>
                      <a:pt x="81" y="363"/>
                    </a:lnTo>
                    <a:lnTo>
                      <a:pt x="93" y="322"/>
                    </a:lnTo>
                    <a:lnTo>
                      <a:pt x="103" y="283"/>
                    </a:lnTo>
                    <a:lnTo>
                      <a:pt x="111" y="249"/>
                    </a:lnTo>
                    <a:lnTo>
                      <a:pt x="118" y="224"/>
                    </a:lnTo>
                    <a:lnTo>
                      <a:pt x="120" y="211"/>
                    </a:lnTo>
                    <a:lnTo>
                      <a:pt x="127" y="216"/>
                    </a:lnTo>
                    <a:lnTo>
                      <a:pt x="134" y="224"/>
                    </a:lnTo>
                    <a:lnTo>
                      <a:pt x="144" y="235"/>
                    </a:lnTo>
                    <a:lnTo>
                      <a:pt x="152" y="246"/>
                    </a:lnTo>
                    <a:lnTo>
                      <a:pt x="162" y="258"/>
                    </a:lnTo>
                    <a:lnTo>
                      <a:pt x="168" y="271"/>
                    </a:lnTo>
                    <a:lnTo>
                      <a:pt x="173" y="280"/>
                    </a:lnTo>
                    <a:lnTo>
                      <a:pt x="175" y="289"/>
                    </a:lnTo>
                    <a:lnTo>
                      <a:pt x="192" y="298"/>
                    </a:lnTo>
                    <a:lnTo>
                      <a:pt x="207" y="308"/>
                    </a:lnTo>
                    <a:lnTo>
                      <a:pt x="223" y="318"/>
                    </a:lnTo>
                    <a:lnTo>
                      <a:pt x="238" y="327"/>
                    </a:lnTo>
                    <a:lnTo>
                      <a:pt x="253" y="339"/>
                    </a:lnTo>
                    <a:lnTo>
                      <a:pt x="269" y="348"/>
                    </a:lnTo>
                    <a:lnTo>
                      <a:pt x="284" y="361"/>
                    </a:lnTo>
                    <a:lnTo>
                      <a:pt x="297" y="373"/>
                    </a:lnTo>
                    <a:lnTo>
                      <a:pt x="292" y="289"/>
                    </a:lnTo>
                    <a:lnTo>
                      <a:pt x="297" y="209"/>
                    </a:lnTo>
                    <a:lnTo>
                      <a:pt x="307" y="149"/>
                    </a:lnTo>
                    <a:lnTo>
                      <a:pt x="312" y="126"/>
                    </a:lnTo>
                    <a:lnTo>
                      <a:pt x="336" y="455"/>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804" name="Freeform 133"/>
              <p:cNvSpPr>
                <a:spLocks/>
              </p:cNvSpPr>
              <p:nvPr/>
            </p:nvSpPr>
            <p:spPr bwMode="auto">
              <a:xfrm>
                <a:off x="790" y="2807"/>
                <a:ext cx="81" cy="59"/>
              </a:xfrm>
              <a:custGeom>
                <a:avLst/>
                <a:gdLst>
                  <a:gd name="T0" fmla="*/ 2 w 244"/>
                  <a:gd name="T1" fmla="*/ 2 h 176"/>
                  <a:gd name="T2" fmla="*/ 2 w 244"/>
                  <a:gd name="T3" fmla="*/ 2 h 176"/>
                  <a:gd name="T4" fmla="*/ 2 w 244"/>
                  <a:gd name="T5" fmla="*/ 1 h 176"/>
                  <a:gd name="T6" fmla="*/ 2 w 244"/>
                  <a:gd name="T7" fmla="*/ 1 h 176"/>
                  <a:gd name="T8" fmla="*/ 1 w 244"/>
                  <a:gd name="T9" fmla="*/ 1 h 176"/>
                  <a:gd name="T10" fmla="*/ 1 w 244"/>
                  <a:gd name="T11" fmla="*/ 1 h 176"/>
                  <a:gd name="T12" fmla="*/ 1 w 244"/>
                  <a:gd name="T13" fmla="*/ 0 h 176"/>
                  <a:gd name="T14" fmla="*/ 0 w 244"/>
                  <a:gd name="T15" fmla="*/ 0 h 176"/>
                  <a:gd name="T16" fmla="*/ 0 w 244"/>
                  <a:gd name="T17" fmla="*/ 0 h 176"/>
                  <a:gd name="T18" fmla="*/ 1 w 244"/>
                  <a:gd name="T19" fmla="*/ 0 h 176"/>
                  <a:gd name="T20" fmla="*/ 1 w 244"/>
                  <a:gd name="T21" fmla="*/ 0 h 176"/>
                  <a:gd name="T22" fmla="*/ 1 w 244"/>
                  <a:gd name="T23" fmla="*/ 1 h 176"/>
                  <a:gd name="T24" fmla="*/ 2 w 244"/>
                  <a:gd name="T25" fmla="*/ 1 h 176"/>
                  <a:gd name="T26" fmla="*/ 2 w 244"/>
                  <a:gd name="T27" fmla="*/ 1 h 176"/>
                  <a:gd name="T28" fmla="*/ 2 w 244"/>
                  <a:gd name="T29" fmla="*/ 1 h 176"/>
                  <a:gd name="T30" fmla="*/ 3 w 244"/>
                  <a:gd name="T31" fmla="*/ 2 h 176"/>
                  <a:gd name="T32" fmla="*/ 3 w 244"/>
                  <a:gd name="T33" fmla="*/ 2 h 176"/>
                  <a:gd name="T34" fmla="*/ 3 w 244"/>
                  <a:gd name="T35" fmla="*/ 2 h 176"/>
                  <a:gd name="T36" fmla="*/ 2 w 244"/>
                  <a:gd name="T37" fmla="*/ 2 h 1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4"/>
                  <a:gd name="T58" fmla="*/ 0 h 176"/>
                  <a:gd name="T59" fmla="*/ 244 w 244"/>
                  <a:gd name="T60" fmla="*/ 176 h 1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4" h="176">
                    <a:moveTo>
                      <a:pt x="199" y="159"/>
                    </a:moveTo>
                    <a:lnTo>
                      <a:pt x="181" y="132"/>
                    </a:lnTo>
                    <a:lnTo>
                      <a:pt x="159" y="109"/>
                    </a:lnTo>
                    <a:lnTo>
                      <a:pt x="134" y="89"/>
                    </a:lnTo>
                    <a:lnTo>
                      <a:pt x="108" y="71"/>
                    </a:lnTo>
                    <a:lnTo>
                      <a:pt x="81" y="54"/>
                    </a:lnTo>
                    <a:lnTo>
                      <a:pt x="52" y="38"/>
                    </a:lnTo>
                    <a:lnTo>
                      <a:pt x="25" y="20"/>
                    </a:lnTo>
                    <a:lnTo>
                      <a:pt x="0" y="0"/>
                    </a:lnTo>
                    <a:lnTo>
                      <a:pt x="45" y="18"/>
                    </a:lnTo>
                    <a:lnTo>
                      <a:pt x="74" y="33"/>
                    </a:lnTo>
                    <a:lnTo>
                      <a:pt x="101" y="49"/>
                    </a:lnTo>
                    <a:lnTo>
                      <a:pt x="130" y="65"/>
                    </a:lnTo>
                    <a:lnTo>
                      <a:pt x="158" y="83"/>
                    </a:lnTo>
                    <a:lnTo>
                      <a:pt x="184" y="103"/>
                    </a:lnTo>
                    <a:lnTo>
                      <a:pt x="207" y="123"/>
                    </a:lnTo>
                    <a:lnTo>
                      <a:pt x="227" y="148"/>
                    </a:lnTo>
                    <a:lnTo>
                      <a:pt x="244" y="176"/>
                    </a:lnTo>
                    <a:lnTo>
                      <a:pt x="199" y="159"/>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805" name="Freeform 134"/>
              <p:cNvSpPr>
                <a:spLocks/>
              </p:cNvSpPr>
              <p:nvPr/>
            </p:nvSpPr>
            <p:spPr bwMode="auto">
              <a:xfrm>
                <a:off x="1018" y="2749"/>
                <a:ext cx="49" cy="183"/>
              </a:xfrm>
              <a:custGeom>
                <a:avLst/>
                <a:gdLst>
                  <a:gd name="T0" fmla="*/ 2 w 147"/>
                  <a:gd name="T1" fmla="*/ 1 h 550"/>
                  <a:gd name="T2" fmla="*/ 2 w 147"/>
                  <a:gd name="T3" fmla="*/ 0 h 550"/>
                  <a:gd name="T4" fmla="*/ 2 w 147"/>
                  <a:gd name="T5" fmla="*/ 0 h 550"/>
                  <a:gd name="T6" fmla="*/ 1 w 147"/>
                  <a:gd name="T7" fmla="*/ 0 h 550"/>
                  <a:gd name="T8" fmla="*/ 1 w 147"/>
                  <a:gd name="T9" fmla="*/ 0 h 550"/>
                  <a:gd name="T10" fmla="*/ 1 w 147"/>
                  <a:gd name="T11" fmla="*/ 0 h 550"/>
                  <a:gd name="T12" fmla="*/ 1 w 147"/>
                  <a:gd name="T13" fmla="*/ 0 h 550"/>
                  <a:gd name="T14" fmla="*/ 1 w 147"/>
                  <a:gd name="T15" fmla="*/ 0 h 550"/>
                  <a:gd name="T16" fmla="*/ 1 w 147"/>
                  <a:gd name="T17" fmla="*/ 0 h 550"/>
                  <a:gd name="T18" fmla="*/ 1 w 147"/>
                  <a:gd name="T19" fmla="*/ 0 h 550"/>
                  <a:gd name="T20" fmla="*/ 1 w 147"/>
                  <a:gd name="T21" fmla="*/ 0 h 550"/>
                  <a:gd name="T22" fmla="*/ 1 w 147"/>
                  <a:gd name="T23" fmla="*/ 0 h 550"/>
                  <a:gd name="T24" fmla="*/ 1 w 147"/>
                  <a:gd name="T25" fmla="*/ 0 h 550"/>
                  <a:gd name="T26" fmla="*/ 0 w 147"/>
                  <a:gd name="T27" fmla="*/ 1 h 550"/>
                  <a:gd name="T28" fmla="*/ 0 w 147"/>
                  <a:gd name="T29" fmla="*/ 2 h 550"/>
                  <a:gd name="T30" fmla="*/ 0 w 147"/>
                  <a:gd name="T31" fmla="*/ 3 h 550"/>
                  <a:gd name="T32" fmla="*/ 0 w 147"/>
                  <a:gd name="T33" fmla="*/ 4 h 550"/>
                  <a:gd name="T34" fmla="*/ 0 w 147"/>
                  <a:gd name="T35" fmla="*/ 4 h 550"/>
                  <a:gd name="T36" fmla="*/ 0 w 147"/>
                  <a:gd name="T37" fmla="*/ 5 h 550"/>
                  <a:gd name="T38" fmla="*/ 0 w 147"/>
                  <a:gd name="T39" fmla="*/ 6 h 550"/>
                  <a:gd name="T40" fmla="*/ 0 w 147"/>
                  <a:gd name="T41" fmla="*/ 7 h 550"/>
                  <a:gd name="T42" fmla="*/ 1 w 147"/>
                  <a:gd name="T43" fmla="*/ 7 h 550"/>
                  <a:gd name="T44" fmla="*/ 0 w 147"/>
                  <a:gd name="T45" fmla="*/ 6 h 550"/>
                  <a:gd name="T46" fmla="*/ 0 w 147"/>
                  <a:gd name="T47" fmla="*/ 5 h 550"/>
                  <a:gd name="T48" fmla="*/ 0 w 147"/>
                  <a:gd name="T49" fmla="*/ 4 h 550"/>
                  <a:gd name="T50" fmla="*/ 0 w 147"/>
                  <a:gd name="T51" fmla="*/ 3 h 550"/>
                  <a:gd name="T52" fmla="*/ 0 w 147"/>
                  <a:gd name="T53" fmla="*/ 2 h 550"/>
                  <a:gd name="T54" fmla="*/ 0 w 147"/>
                  <a:gd name="T55" fmla="*/ 2 h 550"/>
                  <a:gd name="T56" fmla="*/ 0 w 147"/>
                  <a:gd name="T57" fmla="*/ 2 h 550"/>
                  <a:gd name="T58" fmla="*/ 1 w 147"/>
                  <a:gd name="T59" fmla="*/ 1 h 550"/>
                  <a:gd name="T60" fmla="*/ 1 w 147"/>
                  <a:gd name="T61" fmla="*/ 1 h 550"/>
                  <a:gd name="T62" fmla="*/ 1 w 147"/>
                  <a:gd name="T63" fmla="*/ 1 h 550"/>
                  <a:gd name="T64" fmla="*/ 1 w 147"/>
                  <a:gd name="T65" fmla="*/ 0 h 550"/>
                  <a:gd name="T66" fmla="*/ 1 w 147"/>
                  <a:gd name="T67" fmla="*/ 0 h 550"/>
                  <a:gd name="T68" fmla="*/ 1 w 147"/>
                  <a:gd name="T69" fmla="*/ 0 h 550"/>
                  <a:gd name="T70" fmla="*/ 1 w 147"/>
                  <a:gd name="T71" fmla="*/ 1 h 550"/>
                  <a:gd name="T72" fmla="*/ 1 w 147"/>
                  <a:gd name="T73" fmla="*/ 1 h 550"/>
                  <a:gd name="T74" fmla="*/ 1 w 147"/>
                  <a:gd name="T75" fmla="*/ 1 h 550"/>
                  <a:gd name="T76" fmla="*/ 1 w 147"/>
                  <a:gd name="T77" fmla="*/ 2 h 550"/>
                  <a:gd name="T78" fmla="*/ 1 w 147"/>
                  <a:gd name="T79" fmla="*/ 2 h 550"/>
                  <a:gd name="T80" fmla="*/ 1 w 147"/>
                  <a:gd name="T81" fmla="*/ 2 h 550"/>
                  <a:gd name="T82" fmla="*/ 1 w 147"/>
                  <a:gd name="T83" fmla="*/ 3 h 550"/>
                  <a:gd name="T84" fmla="*/ 1 w 147"/>
                  <a:gd name="T85" fmla="*/ 3 h 550"/>
                  <a:gd name="T86" fmla="*/ 1 w 147"/>
                  <a:gd name="T87" fmla="*/ 3 h 550"/>
                  <a:gd name="T88" fmla="*/ 1 w 147"/>
                  <a:gd name="T89" fmla="*/ 3 h 550"/>
                  <a:gd name="T90" fmla="*/ 1 w 147"/>
                  <a:gd name="T91" fmla="*/ 3 h 550"/>
                  <a:gd name="T92" fmla="*/ 1 w 147"/>
                  <a:gd name="T93" fmla="*/ 3 h 550"/>
                  <a:gd name="T94" fmla="*/ 1 w 147"/>
                  <a:gd name="T95" fmla="*/ 3 h 550"/>
                  <a:gd name="T96" fmla="*/ 1 w 147"/>
                  <a:gd name="T97" fmla="*/ 2 h 550"/>
                  <a:gd name="T98" fmla="*/ 1 w 147"/>
                  <a:gd name="T99" fmla="*/ 2 h 550"/>
                  <a:gd name="T100" fmla="*/ 1 w 147"/>
                  <a:gd name="T101" fmla="*/ 3 h 550"/>
                  <a:gd name="T102" fmla="*/ 1 w 147"/>
                  <a:gd name="T103" fmla="*/ 3 h 550"/>
                  <a:gd name="T104" fmla="*/ 1 w 147"/>
                  <a:gd name="T105" fmla="*/ 3 h 550"/>
                  <a:gd name="T106" fmla="*/ 1 w 147"/>
                  <a:gd name="T107" fmla="*/ 3 h 550"/>
                  <a:gd name="T108" fmla="*/ 1 w 147"/>
                  <a:gd name="T109" fmla="*/ 3 h 550"/>
                  <a:gd name="T110" fmla="*/ 1 w 147"/>
                  <a:gd name="T111" fmla="*/ 3 h 550"/>
                  <a:gd name="T112" fmla="*/ 1 w 147"/>
                  <a:gd name="T113" fmla="*/ 3 h 550"/>
                  <a:gd name="T114" fmla="*/ 2 w 147"/>
                  <a:gd name="T115" fmla="*/ 3 h 550"/>
                  <a:gd name="T116" fmla="*/ 2 w 147"/>
                  <a:gd name="T117" fmla="*/ 2 h 550"/>
                  <a:gd name="T118" fmla="*/ 2 w 147"/>
                  <a:gd name="T119" fmla="*/ 2 h 550"/>
                  <a:gd name="T120" fmla="*/ 2 w 147"/>
                  <a:gd name="T121" fmla="*/ 1 h 550"/>
                  <a:gd name="T122" fmla="*/ 2 w 147"/>
                  <a:gd name="T123" fmla="*/ 1 h 55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7"/>
                  <a:gd name="T187" fmla="*/ 0 h 550"/>
                  <a:gd name="T188" fmla="*/ 147 w 147"/>
                  <a:gd name="T189" fmla="*/ 550 h 55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7" h="550">
                    <a:moveTo>
                      <a:pt x="137" y="51"/>
                    </a:moveTo>
                    <a:lnTo>
                      <a:pt x="130" y="34"/>
                    </a:lnTo>
                    <a:lnTo>
                      <a:pt x="122" y="19"/>
                    </a:lnTo>
                    <a:lnTo>
                      <a:pt x="112" y="5"/>
                    </a:lnTo>
                    <a:lnTo>
                      <a:pt x="110" y="0"/>
                    </a:lnTo>
                    <a:lnTo>
                      <a:pt x="107" y="1"/>
                    </a:lnTo>
                    <a:lnTo>
                      <a:pt x="101" y="3"/>
                    </a:lnTo>
                    <a:lnTo>
                      <a:pt x="93" y="5"/>
                    </a:lnTo>
                    <a:lnTo>
                      <a:pt x="84" y="9"/>
                    </a:lnTo>
                    <a:lnTo>
                      <a:pt x="73" y="15"/>
                    </a:lnTo>
                    <a:lnTo>
                      <a:pt x="64" y="19"/>
                    </a:lnTo>
                    <a:lnTo>
                      <a:pt x="56" y="26"/>
                    </a:lnTo>
                    <a:lnTo>
                      <a:pt x="51" y="33"/>
                    </a:lnTo>
                    <a:lnTo>
                      <a:pt x="25" y="94"/>
                    </a:lnTo>
                    <a:lnTo>
                      <a:pt x="8" y="157"/>
                    </a:lnTo>
                    <a:lnTo>
                      <a:pt x="1" y="221"/>
                    </a:lnTo>
                    <a:lnTo>
                      <a:pt x="0" y="287"/>
                    </a:lnTo>
                    <a:lnTo>
                      <a:pt x="3" y="352"/>
                    </a:lnTo>
                    <a:lnTo>
                      <a:pt x="5" y="418"/>
                    </a:lnTo>
                    <a:lnTo>
                      <a:pt x="7" y="485"/>
                    </a:lnTo>
                    <a:lnTo>
                      <a:pt x="5" y="550"/>
                    </a:lnTo>
                    <a:lnTo>
                      <a:pt x="41" y="536"/>
                    </a:lnTo>
                    <a:lnTo>
                      <a:pt x="40" y="454"/>
                    </a:lnTo>
                    <a:lnTo>
                      <a:pt x="36" y="374"/>
                    </a:lnTo>
                    <a:lnTo>
                      <a:pt x="30" y="293"/>
                    </a:lnTo>
                    <a:lnTo>
                      <a:pt x="26" y="213"/>
                    </a:lnTo>
                    <a:lnTo>
                      <a:pt x="30" y="188"/>
                    </a:lnTo>
                    <a:lnTo>
                      <a:pt x="34" y="163"/>
                    </a:lnTo>
                    <a:lnTo>
                      <a:pt x="38" y="135"/>
                    </a:lnTo>
                    <a:lnTo>
                      <a:pt x="44" y="109"/>
                    </a:lnTo>
                    <a:lnTo>
                      <a:pt x="51" y="84"/>
                    </a:lnTo>
                    <a:lnTo>
                      <a:pt x="59" y="61"/>
                    </a:lnTo>
                    <a:lnTo>
                      <a:pt x="71" y="40"/>
                    </a:lnTo>
                    <a:lnTo>
                      <a:pt x="85" y="23"/>
                    </a:lnTo>
                    <a:lnTo>
                      <a:pt x="99" y="37"/>
                    </a:lnTo>
                    <a:lnTo>
                      <a:pt x="110" y="55"/>
                    </a:lnTo>
                    <a:lnTo>
                      <a:pt x="116" y="76"/>
                    </a:lnTo>
                    <a:lnTo>
                      <a:pt x="121" y="101"/>
                    </a:lnTo>
                    <a:lnTo>
                      <a:pt x="121" y="128"/>
                    </a:lnTo>
                    <a:lnTo>
                      <a:pt x="116" y="159"/>
                    </a:lnTo>
                    <a:lnTo>
                      <a:pt x="110" y="190"/>
                    </a:lnTo>
                    <a:lnTo>
                      <a:pt x="99" y="225"/>
                    </a:lnTo>
                    <a:lnTo>
                      <a:pt x="96" y="222"/>
                    </a:lnTo>
                    <a:lnTo>
                      <a:pt x="90" y="218"/>
                    </a:lnTo>
                    <a:lnTo>
                      <a:pt x="84" y="214"/>
                    </a:lnTo>
                    <a:lnTo>
                      <a:pt x="77" y="210"/>
                    </a:lnTo>
                    <a:lnTo>
                      <a:pt x="68" y="207"/>
                    </a:lnTo>
                    <a:lnTo>
                      <a:pt x="63" y="204"/>
                    </a:lnTo>
                    <a:lnTo>
                      <a:pt x="58" y="202"/>
                    </a:lnTo>
                    <a:lnTo>
                      <a:pt x="56" y="202"/>
                    </a:lnTo>
                    <a:lnTo>
                      <a:pt x="64" y="217"/>
                    </a:lnTo>
                    <a:lnTo>
                      <a:pt x="75" y="235"/>
                    </a:lnTo>
                    <a:lnTo>
                      <a:pt x="84" y="248"/>
                    </a:lnTo>
                    <a:lnTo>
                      <a:pt x="88" y="254"/>
                    </a:lnTo>
                    <a:lnTo>
                      <a:pt x="92" y="251"/>
                    </a:lnTo>
                    <a:lnTo>
                      <a:pt x="103" y="246"/>
                    </a:lnTo>
                    <a:lnTo>
                      <a:pt x="115" y="240"/>
                    </a:lnTo>
                    <a:lnTo>
                      <a:pt x="122" y="235"/>
                    </a:lnTo>
                    <a:lnTo>
                      <a:pt x="140" y="190"/>
                    </a:lnTo>
                    <a:lnTo>
                      <a:pt x="147" y="145"/>
                    </a:lnTo>
                    <a:lnTo>
                      <a:pt x="145" y="98"/>
                    </a:lnTo>
                    <a:lnTo>
                      <a:pt x="137" y="51"/>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806" name="Freeform 135"/>
              <p:cNvSpPr>
                <a:spLocks/>
              </p:cNvSpPr>
              <p:nvPr/>
            </p:nvSpPr>
            <p:spPr bwMode="auto">
              <a:xfrm>
                <a:off x="1040" y="2709"/>
                <a:ext cx="47" cy="152"/>
              </a:xfrm>
              <a:custGeom>
                <a:avLst/>
                <a:gdLst>
                  <a:gd name="T0" fmla="*/ 2 w 140"/>
                  <a:gd name="T1" fmla="*/ 1 h 457"/>
                  <a:gd name="T2" fmla="*/ 2 w 140"/>
                  <a:gd name="T3" fmla="*/ 1 h 457"/>
                  <a:gd name="T4" fmla="*/ 2 w 140"/>
                  <a:gd name="T5" fmla="*/ 1 h 457"/>
                  <a:gd name="T6" fmla="*/ 2 w 140"/>
                  <a:gd name="T7" fmla="*/ 1 h 457"/>
                  <a:gd name="T8" fmla="*/ 1 w 140"/>
                  <a:gd name="T9" fmla="*/ 0 h 457"/>
                  <a:gd name="T10" fmla="*/ 1 w 140"/>
                  <a:gd name="T11" fmla="*/ 0 h 457"/>
                  <a:gd name="T12" fmla="*/ 1 w 140"/>
                  <a:gd name="T13" fmla="*/ 0 h 457"/>
                  <a:gd name="T14" fmla="*/ 1 w 140"/>
                  <a:gd name="T15" fmla="*/ 0 h 457"/>
                  <a:gd name="T16" fmla="*/ 1 w 140"/>
                  <a:gd name="T17" fmla="*/ 0 h 457"/>
                  <a:gd name="T18" fmla="*/ 1 w 140"/>
                  <a:gd name="T19" fmla="*/ 0 h 457"/>
                  <a:gd name="T20" fmla="*/ 1 w 140"/>
                  <a:gd name="T21" fmla="*/ 0 h 457"/>
                  <a:gd name="T22" fmla="*/ 1 w 140"/>
                  <a:gd name="T23" fmla="*/ 0 h 457"/>
                  <a:gd name="T24" fmla="*/ 0 w 140"/>
                  <a:gd name="T25" fmla="*/ 0 h 457"/>
                  <a:gd name="T26" fmla="*/ 0 w 140"/>
                  <a:gd name="T27" fmla="*/ 0 h 457"/>
                  <a:gd name="T28" fmla="*/ 0 w 140"/>
                  <a:gd name="T29" fmla="*/ 0 h 457"/>
                  <a:gd name="T30" fmla="*/ 0 w 140"/>
                  <a:gd name="T31" fmla="*/ 0 h 457"/>
                  <a:gd name="T32" fmla="*/ 0 w 140"/>
                  <a:gd name="T33" fmla="*/ 0 h 457"/>
                  <a:gd name="T34" fmla="*/ 0 w 140"/>
                  <a:gd name="T35" fmla="*/ 0 h 457"/>
                  <a:gd name="T36" fmla="*/ 0 w 140"/>
                  <a:gd name="T37" fmla="*/ 0 h 457"/>
                  <a:gd name="T38" fmla="*/ 0 w 140"/>
                  <a:gd name="T39" fmla="*/ 0 h 457"/>
                  <a:gd name="T40" fmla="*/ 1 w 140"/>
                  <a:gd name="T41" fmla="*/ 0 h 457"/>
                  <a:gd name="T42" fmla="*/ 1 w 140"/>
                  <a:gd name="T43" fmla="*/ 0 h 457"/>
                  <a:gd name="T44" fmla="*/ 1 w 140"/>
                  <a:gd name="T45" fmla="*/ 1 h 457"/>
                  <a:gd name="T46" fmla="*/ 1 w 140"/>
                  <a:gd name="T47" fmla="*/ 1 h 457"/>
                  <a:gd name="T48" fmla="*/ 1 w 140"/>
                  <a:gd name="T49" fmla="*/ 1 h 457"/>
                  <a:gd name="T50" fmla="*/ 1 w 140"/>
                  <a:gd name="T51" fmla="*/ 2 h 457"/>
                  <a:gd name="T52" fmla="*/ 1 w 140"/>
                  <a:gd name="T53" fmla="*/ 2 h 457"/>
                  <a:gd name="T54" fmla="*/ 1 w 140"/>
                  <a:gd name="T55" fmla="*/ 3 h 457"/>
                  <a:gd name="T56" fmla="*/ 1 w 140"/>
                  <a:gd name="T57" fmla="*/ 3 h 457"/>
                  <a:gd name="T58" fmla="*/ 1 w 140"/>
                  <a:gd name="T59" fmla="*/ 4 h 457"/>
                  <a:gd name="T60" fmla="*/ 1 w 140"/>
                  <a:gd name="T61" fmla="*/ 4 h 457"/>
                  <a:gd name="T62" fmla="*/ 1 w 140"/>
                  <a:gd name="T63" fmla="*/ 5 h 457"/>
                  <a:gd name="T64" fmla="*/ 1 w 140"/>
                  <a:gd name="T65" fmla="*/ 5 h 457"/>
                  <a:gd name="T66" fmla="*/ 0 w 140"/>
                  <a:gd name="T67" fmla="*/ 6 h 457"/>
                  <a:gd name="T68" fmla="*/ 0 w 140"/>
                  <a:gd name="T69" fmla="*/ 6 h 457"/>
                  <a:gd name="T70" fmla="*/ 0 w 140"/>
                  <a:gd name="T71" fmla="*/ 6 h 457"/>
                  <a:gd name="T72" fmla="*/ 1 w 140"/>
                  <a:gd name="T73" fmla="*/ 5 h 457"/>
                  <a:gd name="T74" fmla="*/ 1 w 140"/>
                  <a:gd name="T75" fmla="*/ 5 h 457"/>
                  <a:gd name="T76" fmla="*/ 1 w 140"/>
                  <a:gd name="T77" fmla="*/ 5 h 457"/>
                  <a:gd name="T78" fmla="*/ 1 w 140"/>
                  <a:gd name="T79" fmla="*/ 5 h 457"/>
                  <a:gd name="T80" fmla="*/ 1 w 140"/>
                  <a:gd name="T81" fmla="*/ 5 h 457"/>
                  <a:gd name="T82" fmla="*/ 1 w 140"/>
                  <a:gd name="T83" fmla="*/ 5 h 457"/>
                  <a:gd name="T84" fmla="*/ 1 w 140"/>
                  <a:gd name="T85" fmla="*/ 4 h 457"/>
                  <a:gd name="T86" fmla="*/ 2 w 140"/>
                  <a:gd name="T87" fmla="*/ 4 h 457"/>
                  <a:gd name="T88" fmla="*/ 2 w 140"/>
                  <a:gd name="T89" fmla="*/ 3 h 457"/>
                  <a:gd name="T90" fmla="*/ 2 w 140"/>
                  <a:gd name="T91" fmla="*/ 3 h 457"/>
                  <a:gd name="T92" fmla="*/ 2 w 140"/>
                  <a:gd name="T93" fmla="*/ 3 h 457"/>
                  <a:gd name="T94" fmla="*/ 2 w 140"/>
                  <a:gd name="T95" fmla="*/ 2 h 457"/>
                  <a:gd name="T96" fmla="*/ 2 w 140"/>
                  <a:gd name="T97" fmla="*/ 2 h 457"/>
                  <a:gd name="T98" fmla="*/ 2 w 140"/>
                  <a:gd name="T99" fmla="*/ 1 h 45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0"/>
                  <a:gd name="T151" fmla="*/ 0 h 457"/>
                  <a:gd name="T152" fmla="*/ 140 w 140"/>
                  <a:gd name="T153" fmla="*/ 457 h 45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0" h="457">
                    <a:moveTo>
                      <a:pt x="133" y="91"/>
                    </a:moveTo>
                    <a:lnTo>
                      <a:pt x="131" y="77"/>
                    </a:lnTo>
                    <a:lnTo>
                      <a:pt x="127" y="64"/>
                    </a:lnTo>
                    <a:lnTo>
                      <a:pt x="123" y="50"/>
                    </a:lnTo>
                    <a:lnTo>
                      <a:pt x="118" y="37"/>
                    </a:lnTo>
                    <a:lnTo>
                      <a:pt x="109" y="26"/>
                    </a:lnTo>
                    <a:lnTo>
                      <a:pt x="100" y="17"/>
                    </a:lnTo>
                    <a:lnTo>
                      <a:pt x="89" y="8"/>
                    </a:lnTo>
                    <a:lnTo>
                      <a:pt x="77" y="1"/>
                    </a:lnTo>
                    <a:lnTo>
                      <a:pt x="67" y="0"/>
                    </a:lnTo>
                    <a:lnTo>
                      <a:pt x="56" y="0"/>
                    </a:lnTo>
                    <a:lnTo>
                      <a:pt x="44" y="1"/>
                    </a:lnTo>
                    <a:lnTo>
                      <a:pt x="31" y="4"/>
                    </a:lnTo>
                    <a:lnTo>
                      <a:pt x="20" y="7"/>
                    </a:lnTo>
                    <a:lnTo>
                      <a:pt x="11" y="11"/>
                    </a:lnTo>
                    <a:lnTo>
                      <a:pt x="4" y="15"/>
                    </a:lnTo>
                    <a:lnTo>
                      <a:pt x="1" y="18"/>
                    </a:lnTo>
                    <a:lnTo>
                      <a:pt x="5" y="17"/>
                    </a:lnTo>
                    <a:lnTo>
                      <a:pt x="16" y="15"/>
                    </a:lnTo>
                    <a:lnTo>
                      <a:pt x="31" y="15"/>
                    </a:lnTo>
                    <a:lnTo>
                      <a:pt x="49" y="19"/>
                    </a:lnTo>
                    <a:lnTo>
                      <a:pt x="68" y="28"/>
                    </a:lnTo>
                    <a:lnTo>
                      <a:pt x="86" y="44"/>
                    </a:lnTo>
                    <a:lnTo>
                      <a:pt x="100" y="70"/>
                    </a:lnTo>
                    <a:lnTo>
                      <a:pt x="108" y="108"/>
                    </a:lnTo>
                    <a:lnTo>
                      <a:pt x="112" y="149"/>
                    </a:lnTo>
                    <a:lnTo>
                      <a:pt x="115" y="191"/>
                    </a:lnTo>
                    <a:lnTo>
                      <a:pt x="116" y="231"/>
                    </a:lnTo>
                    <a:lnTo>
                      <a:pt x="114" y="271"/>
                    </a:lnTo>
                    <a:lnTo>
                      <a:pt x="107" y="311"/>
                    </a:lnTo>
                    <a:lnTo>
                      <a:pt x="93" y="351"/>
                    </a:lnTo>
                    <a:lnTo>
                      <a:pt x="74" y="391"/>
                    </a:lnTo>
                    <a:lnTo>
                      <a:pt x="48" y="432"/>
                    </a:lnTo>
                    <a:lnTo>
                      <a:pt x="0" y="456"/>
                    </a:lnTo>
                    <a:lnTo>
                      <a:pt x="16" y="457"/>
                    </a:lnTo>
                    <a:lnTo>
                      <a:pt x="31" y="455"/>
                    </a:lnTo>
                    <a:lnTo>
                      <a:pt x="48" y="446"/>
                    </a:lnTo>
                    <a:lnTo>
                      <a:pt x="61" y="438"/>
                    </a:lnTo>
                    <a:lnTo>
                      <a:pt x="74" y="427"/>
                    </a:lnTo>
                    <a:lnTo>
                      <a:pt x="85" y="416"/>
                    </a:lnTo>
                    <a:lnTo>
                      <a:pt x="92" y="406"/>
                    </a:lnTo>
                    <a:lnTo>
                      <a:pt x="97" y="399"/>
                    </a:lnTo>
                    <a:lnTo>
                      <a:pt x="115" y="356"/>
                    </a:lnTo>
                    <a:lnTo>
                      <a:pt x="129" y="316"/>
                    </a:lnTo>
                    <a:lnTo>
                      <a:pt x="135" y="278"/>
                    </a:lnTo>
                    <a:lnTo>
                      <a:pt x="140" y="240"/>
                    </a:lnTo>
                    <a:lnTo>
                      <a:pt x="140" y="203"/>
                    </a:lnTo>
                    <a:lnTo>
                      <a:pt x="138" y="167"/>
                    </a:lnTo>
                    <a:lnTo>
                      <a:pt x="135" y="130"/>
                    </a:lnTo>
                    <a:lnTo>
                      <a:pt x="133" y="91"/>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807" name="Freeform 136"/>
              <p:cNvSpPr>
                <a:spLocks/>
              </p:cNvSpPr>
              <p:nvPr/>
            </p:nvSpPr>
            <p:spPr bwMode="auto">
              <a:xfrm>
                <a:off x="1049" y="2866"/>
                <a:ext cx="11" cy="82"/>
              </a:xfrm>
              <a:custGeom>
                <a:avLst/>
                <a:gdLst>
                  <a:gd name="T0" fmla="*/ 0 w 34"/>
                  <a:gd name="T1" fmla="*/ 0 h 244"/>
                  <a:gd name="T2" fmla="*/ 0 w 34"/>
                  <a:gd name="T3" fmla="*/ 1 h 244"/>
                  <a:gd name="T4" fmla="*/ 0 w 34"/>
                  <a:gd name="T5" fmla="*/ 2 h 244"/>
                  <a:gd name="T6" fmla="*/ 0 w 34"/>
                  <a:gd name="T7" fmla="*/ 2 h 244"/>
                  <a:gd name="T8" fmla="*/ 0 w 34"/>
                  <a:gd name="T9" fmla="*/ 3 h 244"/>
                  <a:gd name="T10" fmla="*/ 0 w 34"/>
                  <a:gd name="T11" fmla="*/ 3 h 244"/>
                  <a:gd name="T12" fmla="*/ 0 w 34"/>
                  <a:gd name="T13" fmla="*/ 2 h 244"/>
                  <a:gd name="T14" fmla="*/ 0 w 34"/>
                  <a:gd name="T15" fmla="*/ 2 h 244"/>
                  <a:gd name="T16" fmla="*/ 0 w 34"/>
                  <a:gd name="T17" fmla="*/ 1 h 244"/>
                  <a:gd name="T18" fmla="*/ 0 w 34"/>
                  <a:gd name="T19" fmla="*/ 0 h 244"/>
                  <a:gd name="T20" fmla="*/ 0 w 34"/>
                  <a:gd name="T21" fmla="*/ 0 h 2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
                  <a:gd name="T34" fmla="*/ 0 h 244"/>
                  <a:gd name="T35" fmla="*/ 34 w 34"/>
                  <a:gd name="T36" fmla="*/ 244 h 2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 h="244">
                    <a:moveTo>
                      <a:pt x="34" y="0"/>
                    </a:moveTo>
                    <a:lnTo>
                      <a:pt x="27" y="68"/>
                    </a:lnTo>
                    <a:lnTo>
                      <a:pt x="23" y="128"/>
                    </a:lnTo>
                    <a:lnTo>
                      <a:pt x="24" y="183"/>
                    </a:lnTo>
                    <a:lnTo>
                      <a:pt x="33" y="241"/>
                    </a:lnTo>
                    <a:lnTo>
                      <a:pt x="3" y="244"/>
                    </a:lnTo>
                    <a:lnTo>
                      <a:pt x="0" y="181"/>
                    </a:lnTo>
                    <a:lnTo>
                      <a:pt x="0" y="129"/>
                    </a:lnTo>
                    <a:lnTo>
                      <a:pt x="1" y="79"/>
                    </a:lnTo>
                    <a:lnTo>
                      <a:pt x="5" y="23"/>
                    </a:lnTo>
                    <a:lnTo>
                      <a:pt x="34" y="0"/>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808" name="Freeform 137"/>
              <p:cNvSpPr>
                <a:spLocks/>
              </p:cNvSpPr>
              <p:nvPr/>
            </p:nvSpPr>
            <p:spPr bwMode="auto">
              <a:xfrm>
                <a:off x="1018" y="2681"/>
                <a:ext cx="14" cy="80"/>
              </a:xfrm>
              <a:custGeom>
                <a:avLst/>
                <a:gdLst>
                  <a:gd name="T0" fmla="*/ 1 w 42"/>
                  <a:gd name="T1" fmla="*/ 0 h 239"/>
                  <a:gd name="T2" fmla="*/ 0 w 42"/>
                  <a:gd name="T3" fmla="*/ 1 h 239"/>
                  <a:gd name="T4" fmla="*/ 0 w 42"/>
                  <a:gd name="T5" fmla="*/ 1 h 239"/>
                  <a:gd name="T6" fmla="*/ 0 w 42"/>
                  <a:gd name="T7" fmla="*/ 2 h 239"/>
                  <a:gd name="T8" fmla="*/ 0 w 42"/>
                  <a:gd name="T9" fmla="*/ 2 h 239"/>
                  <a:gd name="T10" fmla="*/ 0 w 42"/>
                  <a:gd name="T11" fmla="*/ 3 h 239"/>
                  <a:gd name="T12" fmla="*/ 0 w 42"/>
                  <a:gd name="T13" fmla="*/ 2 h 239"/>
                  <a:gd name="T14" fmla="*/ 0 w 42"/>
                  <a:gd name="T15" fmla="*/ 1 h 239"/>
                  <a:gd name="T16" fmla="*/ 0 w 42"/>
                  <a:gd name="T17" fmla="*/ 1 h 239"/>
                  <a:gd name="T18" fmla="*/ 0 w 42"/>
                  <a:gd name="T19" fmla="*/ 0 h 239"/>
                  <a:gd name="T20" fmla="*/ 1 w 42"/>
                  <a:gd name="T21" fmla="*/ 0 h 2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
                  <a:gd name="T34" fmla="*/ 0 h 239"/>
                  <a:gd name="T35" fmla="*/ 42 w 42"/>
                  <a:gd name="T36" fmla="*/ 239 h 2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 h="239">
                    <a:moveTo>
                      <a:pt x="42" y="0"/>
                    </a:moveTo>
                    <a:lnTo>
                      <a:pt x="34" y="47"/>
                    </a:lnTo>
                    <a:lnTo>
                      <a:pt x="33" y="92"/>
                    </a:lnTo>
                    <a:lnTo>
                      <a:pt x="33" y="141"/>
                    </a:lnTo>
                    <a:lnTo>
                      <a:pt x="26" y="197"/>
                    </a:lnTo>
                    <a:lnTo>
                      <a:pt x="0" y="239"/>
                    </a:lnTo>
                    <a:lnTo>
                      <a:pt x="10" y="168"/>
                    </a:lnTo>
                    <a:lnTo>
                      <a:pt x="10" y="110"/>
                    </a:lnTo>
                    <a:lnTo>
                      <a:pt x="7" y="59"/>
                    </a:lnTo>
                    <a:lnTo>
                      <a:pt x="14" y="9"/>
                    </a:lnTo>
                    <a:lnTo>
                      <a:pt x="42" y="0"/>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809" name="Freeform 138"/>
              <p:cNvSpPr>
                <a:spLocks/>
              </p:cNvSpPr>
              <p:nvPr/>
            </p:nvSpPr>
            <p:spPr bwMode="auto">
              <a:xfrm>
                <a:off x="706" y="2871"/>
                <a:ext cx="162" cy="136"/>
              </a:xfrm>
              <a:custGeom>
                <a:avLst/>
                <a:gdLst>
                  <a:gd name="T0" fmla="*/ 0 w 485"/>
                  <a:gd name="T1" fmla="*/ 0 h 410"/>
                  <a:gd name="T2" fmla="*/ 0 w 485"/>
                  <a:gd name="T3" fmla="*/ 0 h 410"/>
                  <a:gd name="T4" fmla="*/ 1 w 485"/>
                  <a:gd name="T5" fmla="*/ 0 h 410"/>
                  <a:gd name="T6" fmla="*/ 1 w 485"/>
                  <a:gd name="T7" fmla="*/ 0 h 410"/>
                  <a:gd name="T8" fmla="*/ 1 w 485"/>
                  <a:gd name="T9" fmla="*/ 0 h 410"/>
                  <a:gd name="T10" fmla="*/ 1 w 485"/>
                  <a:gd name="T11" fmla="*/ 1 h 410"/>
                  <a:gd name="T12" fmla="*/ 1 w 485"/>
                  <a:gd name="T13" fmla="*/ 1 h 410"/>
                  <a:gd name="T14" fmla="*/ 2 w 485"/>
                  <a:gd name="T15" fmla="*/ 1 h 410"/>
                  <a:gd name="T16" fmla="*/ 2 w 485"/>
                  <a:gd name="T17" fmla="*/ 1 h 410"/>
                  <a:gd name="T18" fmla="*/ 2 w 485"/>
                  <a:gd name="T19" fmla="*/ 1 h 410"/>
                  <a:gd name="T20" fmla="*/ 2 w 485"/>
                  <a:gd name="T21" fmla="*/ 1 h 410"/>
                  <a:gd name="T22" fmla="*/ 2 w 485"/>
                  <a:gd name="T23" fmla="*/ 2 h 410"/>
                  <a:gd name="T24" fmla="*/ 3 w 485"/>
                  <a:gd name="T25" fmla="*/ 2 h 410"/>
                  <a:gd name="T26" fmla="*/ 3 w 485"/>
                  <a:gd name="T27" fmla="*/ 2 h 410"/>
                  <a:gd name="T28" fmla="*/ 3 w 485"/>
                  <a:gd name="T29" fmla="*/ 3 h 410"/>
                  <a:gd name="T30" fmla="*/ 3 w 485"/>
                  <a:gd name="T31" fmla="*/ 3 h 410"/>
                  <a:gd name="T32" fmla="*/ 3 w 485"/>
                  <a:gd name="T33" fmla="*/ 3 h 410"/>
                  <a:gd name="T34" fmla="*/ 3 w 485"/>
                  <a:gd name="T35" fmla="*/ 4 h 410"/>
                  <a:gd name="T36" fmla="*/ 3 w 485"/>
                  <a:gd name="T37" fmla="*/ 4 h 410"/>
                  <a:gd name="T38" fmla="*/ 3 w 485"/>
                  <a:gd name="T39" fmla="*/ 4 h 410"/>
                  <a:gd name="T40" fmla="*/ 3 w 485"/>
                  <a:gd name="T41" fmla="*/ 5 h 410"/>
                  <a:gd name="T42" fmla="*/ 4 w 485"/>
                  <a:gd name="T43" fmla="*/ 4 h 410"/>
                  <a:gd name="T44" fmla="*/ 4 w 485"/>
                  <a:gd name="T45" fmla="*/ 4 h 410"/>
                  <a:gd name="T46" fmla="*/ 4 w 485"/>
                  <a:gd name="T47" fmla="*/ 3 h 410"/>
                  <a:gd name="T48" fmla="*/ 5 w 485"/>
                  <a:gd name="T49" fmla="*/ 2 h 410"/>
                  <a:gd name="T50" fmla="*/ 5 w 485"/>
                  <a:gd name="T51" fmla="*/ 2 h 410"/>
                  <a:gd name="T52" fmla="*/ 5 w 485"/>
                  <a:gd name="T53" fmla="*/ 1 h 410"/>
                  <a:gd name="T54" fmla="*/ 6 w 485"/>
                  <a:gd name="T55" fmla="*/ 1 h 410"/>
                  <a:gd name="T56" fmla="*/ 6 w 485"/>
                  <a:gd name="T57" fmla="*/ 0 h 410"/>
                  <a:gd name="T58" fmla="*/ 6 w 485"/>
                  <a:gd name="T59" fmla="*/ 1 h 410"/>
                  <a:gd name="T60" fmla="*/ 6 w 485"/>
                  <a:gd name="T61" fmla="*/ 1 h 410"/>
                  <a:gd name="T62" fmla="*/ 6 w 485"/>
                  <a:gd name="T63" fmla="*/ 2 h 410"/>
                  <a:gd name="T64" fmla="*/ 5 w 485"/>
                  <a:gd name="T65" fmla="*/ 3 h 410"/>
                  <a:gd name="T66" fmla="*/ 5 w 485"/>
                  <a:gd name="T67" fmla="*/ 3 h 410"/>
                  <a:gd name="T68" fmla="*/ 4 w 485"/>
                  <a:gd name="T69" fmla="*/ 4 h 410"/>
                  <a:gd name="T70" fmla="*/ 4 w 485"/>
                  <a:gd name="T71" fmla="*/ 4 h 410"/>
                  <a:gd name="T72" fmla="*/ 3 w 485"/>
                  <a:gd name="T73" fmla="*/ 5 h 410"/>
                  <a:gd name="T74" fmla="*/ 3 w 485"/>
                  <a:gd name="T75" fmla="*/ 5 h 410"/>
                  <a:gd name="T76" fmla="*/ 3 w 485"/>
                  <a:gd name="T77" fmla="*/ 5 h 410"/>
                  <a:gd name="T78" fmla="*/ 3 w 485"/>
                  <a:gd name="T79" fmla="*/ 5 h 410"/>
                  <a:gd name="T80" fmla="*/ 3 w 485"/>
                  <a:gd name="T81" fmla="*/ 5 h 410"/>
                  <a:gd name="T82" fmla="*/ 3 w 485"/>
                  <a:gd name="T83" fmla="*/ 4 h 410"/>
                  <a:gd name="T84" fmla="*/ 3 w 485"/>
                  <a:gd name="T85" fmla="*/ 4 h 410"/>
                  <a:gd name="T86" fmla="*/ 3 w 485"/>
                  <a:gd name="T87" fmla="*/ 4 h 410"/>
                  <a:gd name="T88" fmla="*/ 2 w 485"/>
                  <a:gd name="T89" fmla="*/ 3 h 410"/>
                  <a:gd name="T90" fmla="*/ 2 w 485"/>
                  <a:gd name="T91" fmla="*/ 3 h 410"/>
                  <a:gd name="T92" fmla="*/ 2 w 485"/>
                  <a:gd name="T93" fmla="*/ 2 h 410"/>
                  <a:gd name="T94" fmla="*/ 2 w 485"/>
                  <a:gd name="T95" fmla="*/ 2 h 410"/>
                  <a:gd name="T96" fmla="*/ 1 w 485"/>
                  <a:gd name="T97" fmla="*/ 2 h 410"/>
                  <a:gd name="T98" fmla="*/ 1 w 485"/>
                  <a:gd name="T99" fmla="*/ 1 h 410"/>
                  <a:gd name="T100" fmla="*/ 1 w 485"/>
                  <a:gd name="T101" fmla="*/ 1 h 410"/>
                  <a:gd name="T102" fmla="*/ 1 w 485"/>
                  <a:gd name="T103" fmla="*/ 1 h 410"/>
                  <a:gd name="T104" fmla="*/ 0 w 485"/>
                  <a:gd name="T105" fmla="*/ 0 h 410"/>
                  <a:gd name="T106" fmla="*/ 0 w 485"/>
                  <a:gd name="T107" fmla="*/ 0 h 410"/>
                  <a:gd name="T108" fmla="*/ 0 w 485"/>
                  <a:gd name="T109" fmla="*/ 0 h 410"/>
                  <a:gd name="T110" fmla="*/ 0 w 485"/>
                  <a:gd name="T111" fmla="*/ 0 h 410"/>
                  <a:gd name="T112" fmla="*/ 0 w 485"/>
                  <a:gd name="T113" fmla="*/ 0 h 41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5"/>
                  <a:gd name="T172" fmla="*/ 0 h 410"/>
                  <a:gd name="T173" fmla="*/ 485 w 485"/>
                  <a:gd name="T174" fmla="*/ 410 h 41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5" h="410">
                    <a:moveTo>
                      <a:pt x="0" y="0"/>
                    </a:moveTo>
                    <a:lnTo>
                      <a:pt x="22" y="10"/>
                    </a:lnTo>
                    <a:lnTo>
                      <a:pt x="42" y="19"/>
                    </a:lnTo>
                    <a:lnTo>
                      <a:pt x="63" y="29"/>
                    </a:lnTo>
                    <a:lnTo>
                      <a:pt x="82" y="39"/>
                    </a:lnTo>
                    <a:lnTo>
                      <a:pt x="100" y="50"/>
                    </a:lnTo>
                    <a:lnTo>
                      <a:pt x="118" y="61"/>
                    </a:lnTo>
                    <a:lnTo>
                      <a:pt x="134" y="73"/>
                    </a:lnTo>
                    <a:lnTo>
                      <a:pt x="149" y="87"/>
                    </a:lnTo>
                    <a:lnTo>
                      <a:pt x="164" y="102"/>
                    </a:lnTo>
                    <a:lnTo>
                      <a:pt x="178" y="119"/>
                    </a:lnTo>
                    <a:lnTo>
                      <a:pt x="192" y="138"/>
                    </a:lnTo>
                    <a:lnTo>
                      <a:pt x="204" y="157"/>
                    </a:lnTo>
                    <a:lnTo>
                      <a:pt x="215" y="181"/>
                    </a:lnTo>
                    <a:lnTo>
                      <a:pt x="226" y="206"/>
                    </a:lnTo>
                    <a:lnTo>
                      <a:pt x="237" y="232"/>
                    </a:lnTo>
                    <a:lnTo>
                      <a:pt x="246" y="262"/>
                    </a:lnTo>
                    <a:lnTo>
                      <a:pt x="255" y="293"/>
                    </a:lnTo>
                    <a:lnTo>
                      <a:pt x="260" y="322"/>
                    </a:lnTo>
                    <a:lnTo>
                      <a:pt x="264" y="349"/>
                    </a:lnTo>
                    <a:lnTo>
                      <a:pt x="268" y="377"/>
                    </a:lnTo>
                    <a:lnTo>
                      <a:pt x="297" y="336"/>
                    </a:lnTo>
                    <a:lnTo>
                      <a:pt x="327" y="291"/>
                    </a:lnTo>
                    <a:lnTo>
                      <a:pt x="357" y="247"/>
                    </a:lnTo>
                    <a:lnTo>
                      <a:pt x="388" y="203"/>
                    </a:lnTo>
                    <a:lnTo>
                      <a:pt x="416" y="156"/>
                    </a:lnTo>
                    <a:lnTo>
                      <a:pt x="442" y="110"/>
                    </a:lnTo>
                    <a:lnTo>
                      <a:pt x="466" y="63"/>
                    </a:lnTo>
                    <a:lnTo>
                      <a:pt x="485" y="17"/>
                    </a:lnTo>
                    <a:lnTo>
                      <a:pt x="479" y="68"/>
                    </a:lnTo>
                    <a:lnTo>
                      <a:pt x="467" y="117"/>
                    </a:lnTo>
                    <a:lnTo>
                      <a:pt x="448" y="167"/>
                    </a:lnTo>
                    <a:lnTo>
                      <a:pt x="423" y="214"/>
                    </a:lnTo>
                    <a:lnTo>
                      <a:pt x="393" y="261"/>
                    </a:lnTo>
                    <a:lnTo>
                      <a:pt x="359" y="308"/>
                    </a:lnTo>
                    <a:lnTo>
                      <a:pt x="319" y="354"/>
                    </a:lnTo>
                    <a:lnTo>
                      <a:pt x="275" y="398"/>
                    </a:lnTo>
                    <a:lnTo>
                      <a:pt x="263" y="406"/>
                    </a:lnTo>
                    <a:lnTo>
                      <a:pt x="253" y="410"/>
                    </a:lnTo>
                    <a:lnTo>
                      <a:pt x="246" y="410"/>
                    </a:lnTo>
                    <a:lnTo>
                      <a:pt x="241" y="406"/>
                    </a:lnTo>
                    <a:lnTo>
                      <a:pt x="231" y="367"/>
                    </a:lnTo>
                    <a:lnTo>
                      <a:pt x="219" y="329"/>
                    </a:lnTo>
                    <a:lnTo>
                      <a:pt x="204" y="291"/>
                    </a:lnTo>
                    <a:lnTo>
                      <a:pt x="185" y="256"/>
                    </a:lnTo>
                    <a:lnTo>
                      <a:pt x="166" y="220"/>
                    </a:lnTo>
                    <a:lnTo>
                      <a:pt x="144" y="185"/>
                    </a:lnTo>
                    <a:lnTo>
                      <a:pt x="123" y="153"/>
                    </a:lnTo>
                    <a:lnTo>
                      <a:pt x="101" y="124"/>
                    </a:lnTo>
                    <a:lnTo>
                      <a:pt x="79" y="97"/>
                    </a:lnTo>
                    <a:lnTo>
                      <a:pt x="60" y="72"/>
                    </a:lnTo>
                    <a:lnTo>
                      <a:pt x="42" y="50"/>
                    </a:lnTo>
                    <a:lnTo>
                      <a:pt x="26" y="32"/>
                    </a:lnTo>
                    <a:lnTo>
                      <a:pt x="13" y="18"/>
                    </a:lnTo>
                    <a:lnTo>
                      <a:pt x="5" y="7"/>
                    </a:lnTo>
                    <a:lnTo>
                      <a:pt x="0" y="1"/>
                    </a:lnTo>
                    <a:lnTo>
                      <a:pt x="0" y="0"/>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810" name="Freeform 139"/>
              <p:cNvSpPr>
                <a:spLocks/>
              </p:cNvSpPr>
              <p:nvPr/>
            </p:nvSpPr>
            <p:spPr bwMode="auto">
              <a:xfrm>
                <a:off x="953" y="2861"/>
                <a:ext cx="185" cy="157"/>
              </a:xfrm>
              <a:custGeom>
                <a:avLst/>
                <a:gdLst>
                  <a:gd name="T0" fmla="*/ 0 w 554"/>
                  <a:gd name="T1" fmla="*/ 0 h 470"/>
                  <a:gd name="T2" fmla="*/ 1 w 554"/>
                  <a:gd name="T3" fmla="*/ 0 h 470"/>
                  <a:gd name="T4" fmla="*/ 1 w 554"/>
                  <a:gd name="T5" fmla="*/ 1 h 470"/>
                  <a:gd name="T6" fmla="*/ 2 w 554"/>
                  <a:gd name="T7" fmla="*/ 1 h 470"/>
                  <a:gd name="T8" fmla="*/ 2 w 554"/>
                  <a:gd name="T9" fmla="*/ 2 h 470"/>
                  <a:gd name="T10" fmla="*/ 3 w 554"/>
                  <a:gd name="T11" fmla="*/ 2 h 470"/>
                  <a:gd name="T12" fmla="*/ 3 w 554"/>
                  <a:gd name="T13" fmla="*/ 3 h 470"/>
                  <a:gd name="T14" fmla="*/ 3 w 554"/>
                  <a:gd name="T15" fmla="*/ 4 h 470"/>
                  <a:gd name="T16" fmla="*/ 4 w 554"/>
                  <a:gd name="T17" fmla="*/ 4 h 470"/>
                  <a:gd name="T18" fmla="*/ 4 w 554"/>
                  <a:gd name="T19" fmla="*/ 5 h 470"/>
                  <a:gd name="T20" fmla="*/ 4 w 554"/>
                  <a:gd name="T21" fmla="*/ 5 h 470"/>
                  <a:gd name="T22" fmla="*/ 5 w 554"/>
                  <a:gd name="T23" fmla="*/ 5 h 470"/>
                  <a:gd name="T24" fmla="*/ 5 w 554"/>
                  <a:gd name="T25" fmla="*/ 4 h 470"/>
                  <a:gd name="T26" fmla="*/ 5 w 554"/>
                  <a:gd name="T27" fmla="*/ 3 h 470"/>
                  <a:gd name="T28" fmla="*/ 6 w 554"/>
                  <a:gd name="T29" fmla="*/ 3 h 470"/>
                  <a:gd name="T30" fmla="*/ 6 w 554"/>
                  <a:gd name="T31" fmla="*/ 2 h 470"/>
                  <a:gd name="T32" fmla="*/ 6 w 554"/>
                  <a:gd name="T33" fmla="*/ 2 h 470"/>
                  <a:gd name="T34" fmla="*/ 7 w 554"/>
                  <a:gd name="T35" fmla="*/ 1 h 470"/>
                  <a:gd name="T36" fmla="*/ 7 w 554"/>
                  <a:gd name="T37" fmla="*/ 1 h 470"/>
                  <a:gd name="T38" fmla="*/ 7 w 554"/>
                  <a:gd name="T39" fmla="*/ 2 h 470"/>
                  <a:gd name="T40" fmla="*/ 6 w 554"/>
                  <a:gd name="T41" fmla="*/ 3 h 470"/>
                  <a:gd name="T42" fmla="*/ 6 w 554"/>
                  <a:gd name="T43" fmla="*/ 3 h 470"/>
                  <a:gd name="T44" fmla="*/ 6 w 554"/>
                  <a:gd name="T45" fmla="*/ 4 h 470"/>
                  <a:gd name="T46" fmla="*/ 5 w 554"/>
                  <a:gd name="T47" fmla="*/ 4 h 470"/>
                  <a:gd name="T48" fmla="*/ 5 w 554"/>
                  <a:gd name="T49" fmla="*/ 5 h 470"/>
                  <a:gd name="T50" fmla="*/ 4 w 554"/>
                  <a:gd name="T51" fmla="*/ 6 h 470"/>
                  <a:gd name="T52" fmla="*/ 4 w 554"/>
                  <a:gd name="T53" fmla="*/ 6 h 470"/>
                  <a:gd name="T54" fmla="*/ 4 w 554"/>
                  <a:gd name="T55" fmla="*/ 5 h 470"/>
                  <a:gd name="T56" fmla="*/ 3 w 554"/>
                  <a:gd name="T57" fmla="*/ 5 h 470"/>
                  <a:gd name="T58" fmla="*/ 3 w 554"/>
                  <a:gd name="T59" fmla="*/ 4 h 470"/>
                  <a:gd name="T60" fmla="*/ 2 w 554"/>
                  <a:gd name="T61" fmla="*/ 3 h 470"/>
                  <a:gd name="T62" fmla="*/ 2 w 554"/>
                  <a:gd name="T63" fmla="*/ 2 h 470"/>
                  <a:gd name="T64" fmla="*/ 1 w 554"/>
                  <a:gd name="T65" fmla="*/ 1 h 470"/>
                  <a:gd name="T66" fmla="*/ 1 w 554"/>
                  <a:gd name="T67" fmla="*/ 1 h 470"/>
                  <a:gd name="T68" fmla="*/ 0 w 554"/>
                  <a:gd name="T69" fmla="*/ 0 h 470"/>
                  <a:gd name="T70" fmla="*/ 0 w 554"/>
                  <a:gd name="T71" fmla="*/ 0 h 4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54"/>
                  <a:gd name="T109" fmla="*/ 0 h 470"/>
                  <a:gd name="T110" fmla="*/ 554 w 554"/>
                  <a:gd name="T111" fmla="*/ 470 h 4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54" h="470">
                    <a:moveTo>
                      <a:pt x="0" y="0"/>
                    </a:moveTo>
                    <a:lnTo>
                      <a:pt x="26" y="12"/>
                    </a:lnTo>
                    <a:lnTo>
                      <a:pt x="51" y="25"/>
                    </a:lnTo>
                    <a:lnTo>
                      <a:pt x="74" y="39"/>
                    </a:lnTo>
                    <a:lnTo>
                      <a:pt x="96" y="54"/>
                    </a:lnTo>
                    <a:lnTo>
                      <a:pt x="118" y="70"/>
                    </a:lnTo>
                    <a:lnTo>
                      <a:pt x="139" y="88"/>
                    </a:lnTo>
                    <a:lnTo>
                      <a:pt x="158" y="106"/>
                    </a:lnTo>
                    <a:lnTo>
                      <a:pt x="176" y="126"/>
                    </a:lnTo>
                    <a:lnTo>
                      <a:pt x="192" y="146"/>
                    </a:lnTo>
                    <a:lnTo>
                      <a:pt x="209" y="167"/>
                    </a:lnTo>
                    <a:lnTo>
                      <a:pt x="224" y="189"/>
                    </a:lnTo>
                    <a:lnTo>
                      <a:pt x="239" y="213"/>
                    </a:lnTo>
                    <a:lnTo>
                      <a:pt x="253" y="236"/>
                    </a:lnTo>
                    <a:lnTo>
                      <a:pt x="265" y="260"/>
                    </a:lnTo>
                    <a:lnTo>
                      <a:pt x="277" y="285"/>
                    </a:lnTo>
                    <a:lnTo>
                      <a:pt x="288" y="309"/>
                    </a:lnTo>
                    <a:lnTo>
                      <a:pt x="299" y="343"/>
                    </a:lnTo>
                    <a:lnTo>
                      <a:pt x="303" y="377"/>
                    </a:lnTo>
                    <a:lnTo>
                      <a:pt x="307" y="412"/>
                    </a:lnTo>
                    <a:lnTo>
                      <a:pt x="314" y="445"/>
                    </a:lnTo>
                    <a:lnTo>
                      <a:pt x="331" y="420"/>
                    </a:lnTo>
                    <a:lnTo>
                      <a:pt x="347" y="396"/>
                    </a:lnTo>
                    <a:lnTo>
                      <a:pt x="364" y="373"/>
                    </a:lnTo>
                    <a:lnTo>
                      <a:pt x="381" y="349"/>
                    </a:lnTo>
                    <a:lnTo>
                      <a:pt x="398" y="327"/>
                    </a:lnTo>
                    <a:lnTo>
                      <a:pt x="414" y="304"/>
                    </a:lnTo>
                    <a:lnTo>
                      <a:pt x="431" y="282"/>
                    </a:lnTo>
                    <a:lnTo>
                      <a:pt x="446" y="258"/>
                    </a:lnTo>
                    <a:lnTo>
                      <a:pt x="461" y="236"/>
                    </a:lnTo>
                    <a:lnTo>
                      <a:pt x="476" y="213"/>
                    </a:lnTo>
                    <a:lnTo>
                      <a:pt x="491" y="189"/>
                    </a:lnTo>
                    <a:lnTo>
                      <a:pt x="505" y="166"/>
                    </a:lnTo>
                    <a:lnTo>
                      <a:pt x="518" y="142"/>
                    </a:lnTo>
                    <a:lnTo>
                      <a:pt x="531" y="117"/>
                    </a:lnTo>
                    <a:lnTo>
                      <a:pt x="543" y="92"/>
                    </a:lnTo>
                    <a:lnTo>
                      <a:pt x="554" y="66"/>
                    </a:lnTo>
                    <a:lnTo>
                      <a:pt x="551" y="97"/>
                    </a:lnTo>
                    <a:lnTo>
                      <a:pt x="547" y="124"/>
                    </a:lnTo>
                    <a:lnTo>
                      <a:pt x="540" y="152"/>
                    </a:lnTo>
                    <a:lnTo>
                      <a:pt x="532" y="178"/>
                    </a:lnTo>
                    <a:lnTo>
                      <a:pt x="523" y="204"/>
                    </a:lnTo>
                    <a:lnTo>
                      <a:pt x="510" y="229"/>
                    </a:lnTo>
                    <a:lnTo>
                      <a:pt x="498" y="253"/>
                    </a:lnTo>
                    <a:lnTo>
                      <a:pt x="483" y="278"/>
                    </a:lnTo>
                    <a:lnTo>
                      <a:pt x="466" y="301"/>
                    </a:lnTo>
                    <a:lnTo>
                      <a:pt x="449" y="325"/>
                    </a:lnTo>
                    <a:lnTo>
                      <a:pt x="431" y="348"/>
                    </a:lnTo>
                    <a:lnTo>
                      <a:pt x="410" y="372"/>
                    </a:lnTo>
                    <a:lnTo>
                      <a:pt x="390" y="395"/>
                    </a:lnTo>
                    <a:lnTo>
                      <a:pt x="368" y="420"/>
                    </a:lnTo>
                    <a:lnTo>
                      <a:pt x="346" y="445"/>
                    </a:lnTo>
                    <a:lnTo>
                      <a:pt x="322" y="470"/>
                    </a:lnTo>
                    <a:lnTo>
                      <a:pt x="313" y="457"/>
                    </a:lnTo>
                    <a:lnTo>
                      <a:pt x="303" y="446"/>
                    </a:lnTo>
                    <a:lnTo>
                      <a:pt x="295" y="435"/>
                    </a:lnTo>
                    <a:lnTo>
                      <a:pt x="291" y="424"/>
                    </a:lnTo>
                    <a:lnTo>
                      <a:pt x="279" y="381"/>
                    </a:lnTo>
                    <a:lnTo>
                      <a:pt x="262" y="341"/>
                    </a:lnTo>
                    <a:lnTo>
                      <a:pt x="243" y="300"/>
                    </a:lnTo>
                    <a:lnTo>
                      <a:pt x="220" y="261"/>
                    </a:lnTo>
                    <a:lnTo>
                      <a:pt x="196" y="224"/>
                    </a:lnTo>
                    <a:lnTo>
                      <a:pt x="170" y="189"/>
                    </a:lnTo>
                    <a:lnTo>
                      <a:pt x="144" y="156"/>
                    </a:lnTo>
                    <a:lnTo>
                      <a:pt x="120" y="124"/>
                    </a:lnTo>
                    <a:lnTo>
                      <a:pt x="94" y="97"/>
                    </a:lnTo>
                    <a:lnTo>
                      <a:pt x="70" y="72"/>
                    </a:lnTo>
                    <a:lnTo>
                      <a:pt x="50" y="50"/>
                    </a:lnTo>
                    <a:lnTo>
                      <a:pt x="30" y="32"/>
                    </a:lnTo>
                    <a:lnTo>
                      <a:pt x="17" y="18"/>
                    </a:lnTo>
                    <a:lnTo>
                      <a:pt x="6" y="7"/>
                    </a:lnTo>
                    <a:lnTo>
                      <a:pt x="0" y="1"/>
                    </a:lnTo>
                    <a:lnTo>
                      <a:pt x="0" y="0"/>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32781" name="Text Box 140"/>
            <p:cNvSpPr txBox="1">
              <a:spLocks noChangeArrowheads="1"/>
            </p:cNvSpPr>
            <p:nvPr/>
          </p:nvSpPr>
          <p:spPr bwMode="auto">
            <a:xfrm rot="-216738">
              <a:off x="4051" y="2462"/>
              <a:ext cx="521"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b="1">
                  <a:solidFill>
                    <a:srgbClr val="080808"/>
                  </a:solidFill>
                  <a:latin typeface="Arial" charset="0"/>
                </a:rPr>
                <a:t>New</a:t>
              </a:r>
            </a:p>
            <a:p>
              <a:pPr algn="ctr" eaLnBrk="1" hangingPunct="1"/>
              <a:r>
                <a:rPr lang="en-US" sz="1200" b="1">
                  <a:solidFill>
                    <a:srgbClr val="080808"/>
                  </a:solidFill>
                  <a:latin typeface="Arial" charset="0"/>
                </a:rPr>
                <a:t>Source 5</a:t>
              </a:r>
            </a:p>
          </p:txBody>
        </p:sp>
      </p:grpSp>
      <p:sp>
        <p:nvSpPr>
          <p:cNvPr id="32775" name="Rectangle 141"/>
          <p:cNvSpPr>
            <a:spLocks noChangeArrowheads="1"/>
          </p:cNvSpPr>
          <p:nvPr/>
        </p:nvSpPr>
        <p:spPr bwMode="auto">
          <a:xfrm>
            <a:off x="2484438" y="2636838"/>
            <a:ext cx="3744912"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atin typeface="Arial" charset="0"/>
              </a:rPr>
              <a:t>source5( $zip1, $dist1, zip2, dist2)</a:t>
            </a:r>
          </a:p>
        </p:txBody>
      </p:sp>
      <p:grpSp>
        <p:nvGrpSpPr>
          <p:cNvPr id="32776" name="Group 142"/>
          <p:cNvGrpSpPr>
            <a:grpSpLocks/>
          </p:cNvGrpSpPr>
          <p:nvPr/>
        </p:nvGrpSpPr>
        <p:grpSpPr bwMode="auto">
          <a:xfrm>
            <a:off x="6300788" y="1411288"/>
            <a:ext cx="2735262" cy="2378075"/>
            <a:chOff x="3969" y="889"/>
            <a:chExt cx="1723" cy="1498"/>
          </a:xfrm>
        </p:grpSpPr>
        <p:pic>
          <p:nvPicPr>
            <p:cNvPr id="32778" name="Picture 143" descr="zipcodes"/>
            <p:cNvPicPr>
              <a:picLocks noChangeAspect="1" noChangeArrowheads="1"/>
            </p:cNvPicPr>
            <p:nvPr/>
          </p:nvPicPr>
          <p:blipFill>
            <a:blip r:embed="rId3">
              <a:alphaModFix amt="48000"/>
              <a:extLst>
                <a:ext uri="{28A0092B-C50C-407E-A947-70E740481C1C}">
                  <a14:useLocalDpi xmlns:a14="http://schemas.microsoft.com/office/drawing/2010/main" val="0"/>
                </a:ext>
              </a:extLst>
            </a:blip>
            <a:srcRect l="31496" t="38567" r="40007" b="29601"/>
            <a:stretch>
              <a:fillRect/>
            </a:stretch>
          </p:blipFill>
          <p:spPr bwMode="auto">
            <a:xfrm>
              <a:off x="3969" y="889"/>
              <a:ext cx="1723" cy="1498"/>
            </a:xfrm>
            <a:prstGeom prst="rect">
              <a:avLst/>
            </a:prstGeom>
            <a:noFill/>
            <a:ln>
              <a:noFill/>
            </a:ln>
            <a:extLst>
              <a:ext uri="{909E8E84-426E-40dd-AFC4-6F175D3DCCD1}">
                <a14:hiddenFill xmlns="" xmlns:a14="http://schemas.microsoft.com/office/drawing/2010/main">
                  <a:solidFill>
                    <a:srgbClr val="FFFFFF">
                      <a:alpha val="47842"/>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779" name="Oval 144"/>
            <p:cNvSpPr>
              <a:spLocks noChangeArrowheads="1"/>
            </p:cNvSpPr>
            <p:nvPr/>
          </p:nvSpPr>
          <p:spPr bwMode="auto">
            <a:xfrm>
              <a:off x="4376" y="890"/>
              <a:ext cx="1180" cy="1180"/>
            </a:xfrm>
            <a:prstGeom prst="ellipse">
              <a:avLst/>
            </a:prstGeom>
            <a:solidFill>
              <a:srgbClr val="CCFFFF">
                <a:alpha val="39999"/>
              </a:srgbClr>
            </a:solidFill>
            <a:ln w="9525">
              <a:solidFill>
                <a:schemeClr val="hlink"/>
              </a:solidFill>
              <a:round/>
              <a:headEnd/>
              <a:tailEnd/>
            </a:ln>
          </p:spPr>
          <p:txBody>
            <a:bodyPr wrap="none" anchor="ctr"/>
            <a:lstStyle/>
            <a:p>
              <a:endParaRPr lang="en-US"/>
            </a:p>
          </p:txBody>
        </p:sp>
      </p:grpSp>
      <p:sp>
        <p:nvSpPr>
          <p:cNvPr id="32777" name="Title 45"/>
          <p:cNvSpPr>
            <a:spLocks noGrp="1"/>
          </p:cNvSpPr>
          <p:nvPr>
            <p:ph type="title"/>
          </p:nvPr>
        </p:nvSpPr>
        <p:spPr/>
        <p:txBody>
          <a:bodyPr/>
          <a:lstStyle/>
          <a:p>
            <a:pPr eaLnBrk="1" hangingPunct="1"/>
            <a:r>
              <a:rPr lang="en-US" sz="2800">
                <a:latin typeface="Tahoma" charset="0"/>
                <a:cs typeface="ＭＳ Ｐゴシック" charset="0"/>
              </a:rPr>
              <a:t>Invoking the Target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98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pPr eaLnBrk="1" hangingPunct="1"/>
            <a:r>
              <a:rPr lang="en-US" sz="3600">
                <a:latin typeface="Tahoma" charset="0"/>
                <a:cs typeface="ＭＳ Ｐゴシック" charset="0"/>
              </a:rPr>
              <a:t>Top-down Generation of Candidates</a:t>
            </a:r>
          </a:p>
        </p:txBody>
      </p:sp>
      <p:sp>
        <p:nvSpPr>
          <p:cNvPr id="34818" name="Rectangle 3"/>
          <p:cNvSpPr>
            <a:spLocks noGrp="1" noChangeArrowheads="1"/>
          </p:cNvSpPr>
          <p:nvPr>
            <p:ph idx="1"/>
          </p:nvPr>
        </p:nvSpPr>
        <p:spPr>
          <a:xfrm>
            <a:off x="457200" y="1066800"/>
            <a:ext cx="8229600" cy="2711450"/>
          </a:xfrm>
        </p:spPr>
        <p:txBody>
          <a:bodyPr/>
          <a:lstStyle/>
          <a:p>
            <a:pPr eaLnBrk="1" hangingPunct="1">
              <a:lnSpc>
                <a:spcPct val="90000"/>
              </a:lnSpc>
              <a:buFont typeface="Wingdings" charset="0"/>
              <a:buNone/>
            </a:pPr>
            <a:r>
              <a:rPr lang="en-GB">
                <a:latin typeface="Tahoma" charset="0"/>
                <a:cs typeface="ＭＳ Ｐゴシック" charset="0"/>
              </a:rPr>
              <a:t>Start with empty clause &amp; generate specialisations by</a:t>
            </a:r>
            <a:endParaRPr lang="en-GB" i="1">
              <a:latin typeface="Tahoma" charset="0"/>
              <a:cs typeface="ＭＳ Ｐゴシック" charset="0"/>
            </a:endParaRPr>
          </a:p>
          <a:p>
            <a:pPr eaLnBrk="1" hangingPunct="1">
              <a:lnSpc>
                <a:spcPct val="90000"/>
              </a:lnSpc>
            </a:pPr>
            <a:r>
              <a:rPr lang="en-GB">
                <a:latin typeface="Tahoma" charset="0"/>
                <a:cs typeface="ＭＳ Ｐゴシック" charset="0"/>
              </a:rPr>
              <a:t>Adding one predicate at a time from set of sources</a:t>
            </a:r>
          </a:p>
          <a:p>
            <a:pPr eaLnBrk="1" hangingPunct="1">
              <a:lnSpc>
                <a:spcPct val="90000"/>
              </a:lnSpc>
            </a:pPr>
            <a:r>
              <a:rPr lang="en-US">
                <a:latin typeface="Tahoma" charset="0"/>
                <a:cs typeface="ＭＳ Ｐゴシック" charset="0"/>
              </a:rPr>
              <a:t>Checking that each definition is:</a:t>
            </a:r>
          </a:p>
          <a:p>
            <a:pPr lvl="1" eaLnBrk="1" hangingPunct="1">
              <a:lnSpc>
                <a:spcPct val="90000"/>
              </a:lnSpc>
            </a:pPr>
            <a:r>
              <a:rPr lang="en-US">
                <a:latin typeface="Tahoma" charset="0"/>
              </a:rPr>
              <a:t>Not logically redundant</a:t>
            </a:r>
          </a:p>
          <a:p>
            <a:pPr lvl="1" eaLnBrk="1" hangingPunct="1">
              <a:lnSpc>
                <a:spcPct val="90000"/>
              </a:lnSpc>
            </a:pPr>
            <a:r>
              <a:rPr lang="en-US">
                <a:latin typeface="Tahoma" charset="0"/>
              </a:rPr>
              <a:t>Executable (binding constraints satisfied)</a:t>
            </a:r>
          </a:p>
        </p:txBody>
      </p:sp>
      <p:sp>
        <p:nvSpPr>
          <p:cNvPr id="34820" name="Slide Number Placeholder 5"/>
          <p:cNvSpPr>
            <a:spLocks noGrp="1"/>
          </p:cNvSpPr>
          <p:nvPr>
            <p:ph type="sldNum" sz="quarter" idx="4294967295"/>
          </p:nvPr>
        </p:nvSpPr>
        <p:spPr bwMode="auto">
          <a:xfrm>
            <a:off x="7477125" y="6245225"/>
            <a:ext cx="1666875" cy="4762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fld id="{CFF04659-D125-9A4F-A06A-9E6E7AA3C2BC}" type="slidenum">
              <a:rPr lang="en-US" sz="1200">
                <a:solidFill>
                  <a:srgbClr val="898989"/>
                </a:solidFill>
              </a:rPr>
              <a:pPr/>
              <a:t>11</a:t>
            </a:fld>
            <a:endParaRPr lang="en-US" sz="1200">
              <a:solidFill>
                <a:srgbClr val="898989"/>
              </a:solidFill>
            </a:endParaRPr>
          </a:p>
        </p:txBody>
      </p:sp>
      <p:sp>
        <p:nvSpPr>
          <p:cNvPr id="55301" name="Rectangle 5"/>
          <p:cNvSpPr>
            <a:spLocks noChangeArrowheads="1"/>
          </p:cNvSpPr>
          <p:nvPr/>
        </p:nvSpPr>
        <p:spPr bwMode="auto">
          <a:xfrm>
            <a:off x="3563938" y="3733800"/>
            <a:ext cx="2095500" cy="366713"/>
          </a:xfrm>
          <a:prstGeom prst="rect">
            <a:avLst/>
          </a:prstGeom>
          <a:solidFill>
            <a:srgbClr val="FFFF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b="1">
                <a:latin typeface="Arial" charset="0"/>
              </a:rPr>
              <a:t>source5</a:t>
            </a:r>
            <a:r>
              <a:rPr lang="en-US">
                <a:latin typeface="Arial" charset="0"/>
              </a:rPr>
              <a:t>(_,_,_,_).</a:t>
            </a:r>
          </a:p>
        </p:txBody>
      </p:sp>
      <p:grpSp>
        <p:nvGrpSpPr>
          <p:cNvPr id="2" name="Group 8"/>
          <p:cNvGrpSpPr>
            <a:grpSpLocks/>
          </p:cNvGrpSpPr>
          <p:nvPr/>
        </p:nvGrpSpPr>
        <p:grpSpPr bwMode="auto">
          <a:xfrm>
            <a:off x="1692275" y="4100513"/>
            <a:ext cx="5832475" cy="1958975"/>
            <a:chOff x="1066" y="2583"/>
            <a:chExt cx="3674" cy="1234"/>
          </a:xfrm>
        </p:grpSpPr>
        <p:sp>
          <p:nvSpPr>
            <p:cNvPr id="34856" name="Rectangle 4"/>
            <p:cNvSpPr>
              <a:spLocks noChangeArrowheads="1"/>
            </p:cNvSpPr>
            <p:nvPr/>
          </p:nvSpPr>
          <p:spPr bwMode="auto">
            <a:xfrm>
              <a:off x="1066" y="3067"/>
              <a:ext cx="3674" cy="750"/>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b="1">
                  <a:latin typeface="Arial" charset="0"/>
                </a:rPr>
                <a:t>source5</a:t>
              </a:r>
              <a:r>
                <a:rPr lang="en-US">
                  <a:latin typeface="Arial" charset="0"/>
                </a:rPr>
                <a:t>(zip1,_,_,_)	:-  </a:t>
              </a:r>
              <a:r>
                <a:rPr lang="en-US" b="1">
                  <a:latin typeface="Arial" charset="0"/>
                </a:rPr>
                <a:t>source4</a:t>
              </a:r>
              <a:r>
                <a:rPr lang="en-US">
                  <a:latin typeface="Arial" charset="0"/>
                </a:rPr>
                <a:t>(zip1,zip1,_).</a:t>
              </a:r>
            </a:p>
            <a:p>
              <a:r>
                <a:rPr lang="en-US" b="1">
                  <a:latin typeface="Arial" charset="0"/>
                </a:rPr>
                <a:t>source5</a:t>
              </a:r>
              <a:r>
                <a:rPr lang="en-US">
                  <a:latin typeface="Arial" charset="0"/>
                </a:rPr>
                <a:t>(zip1,_,zip2,dist2) 	:-  </a:t>
              </a:r>
              <a:r>
                <a:rPr lang="en-US" b="1">
                  <a:latin typeface="Arial" charset="0"/>
                </a:rPr>
                <a:t>source4</a:t>
              </a:r>
              <a:r>
                <a:rPr lang="en-US">
                  <a:latin typeface="Arial" charset="0"/>
                </a:rPr>
                <a:t>(zip2,zip1,dist2).</a:t>
              </a:r>
            </a:p>
            <a:p>
              <a:r>
                <a:rPr lang="en-US" b="1">
                  <a:latin typeface="Arial" charset="0"/>
                </a:rPr>
                <a:t>source5</a:t>
              </a:r>
              <a:r>
                <a:rPr lang="en-US">
                  <a:latin typeface="Arial" charset="0"/>
                </a:rPr>
                <a:t>(_,dist1,_,dist2)    	:-  </a:t>
              </a:r>
              <a:r>
                <a:rPr lang="en-US" b="1">
                  <a:latin typeface="Arial" charset="0"/>
                </a:rPr>
                <a:t>&lt;</a:t>
              </a:r>
              <a:r>
                <a:rPr lang="en-US">
                  <a:latin typeface="Arial" charset="0"/>
                </a:rPr>
                <a:t>(dist2,dist1).</a:t>
              </a:r>
            </a:p>
            <a:p>
              <a:r>
                <a:rPr lang="en-US" b="1">
                  <a:latin typeface="Arial" charset="0"/>
                </a:rPr>
                <a:t>…</a:t>
              </a:r>
            </a:p>
          </p:txBody>
        </p:sp>
        <p:sp>
          <p:nvSpPr>
            <p:cNvPr id="34857" name="AutoShape 6"/>
            <p:cNvSpPr>
              <a:spLocks noChangeArrowheads="1"/>
            </p:cNvSpPr>
            <p:nvPr/>
          </p:nvSpPr>
          <p:spPr bwMode="auto">
            <a:xfrm>
              <a:off x="2736" y="2583"/>
              <a:ext cx="336" cy="480"/>
            </a:xfrm>
            <a:prstGeom prst="downArrow">
              <a:avLst>
                <a:gd name="adj1" fmla="val 50000"/>
                <a:gd name="adj2" fmla="val 35714"/>
              </a:avLst>
            </a:prstGeom>
            <a:solidFill>
              <a:schemeClr val="accent1"/>
            </a:solidFill>
            <a:ln w="9525">
              <a:solidFill>
                <a:schemeClr val="tx1"/>
              </a:solidFill>
              <a:miter lim="800000"/>
              <a:headEnd/>
              <a:tailEnd/>
            </a:ln>
          </p:spPr>
          <p:txBody>
            <a:bodyPr vert="eaVert" wrap="none" anchor="ctr"/>
            <a:lstStyle/>
            <a:p>
              <a:pPr algn="ctr"/>
              <a:r>
                <a:rPr lang="en-US" sz="1400">
                  <a:latin typeface="Arial" charset="0"/>
                </a:rPr>
                <a:t>Expand</a:t>
              </a:r>
            </a:p>
          </p:txBody>
        </p:sp>
      </p:grpSp>
      <p:grpSp>
        <p:nvGrpSpPr>
          <p:cNvPr id="34823" name="Group 9"/>
          <p:cNvGrpSpPr>
            <a:grpSpLocks/>
          </p:cNvGrpSpPr>
          <p:nvPr/>
        </p:nvGrpSpPr>
        <p:grpSpPr bwMode="auto">
          <a:xfrm>
            <a:off x="6804025" y="2636838"/>
            <a:ext cx="1222375" cy="1230312"/>
            <a:chOff x="3923" y="2383"/>
            <a:chExt cx="770" cy="775"/>
          </a:xfrm>
        </p:grpSpPr>
        <p:grpSp>
          <p:nvGrpSpPr>
            <p:cNvPr id="34825" name="Group 10"/>
            <p:cNvGrpSpPr>
              <a:grpSpLocks/>
            </p:cNvGrpSpPr>
            <p:nvPr/>
          </p:nvGrpSpPr>
          <p:grpSpPr bwMode="auto">
            <a:xfrm>
              <a:off x="3923" y="2383"/>
              <a:ext cx="770" cy="775"/>
              <a:chOff x="567" y="2160"/>
              <a:chExt cx="907" cy="905"/>
            </a:xfrm>
          </p:grpSpPr>
          <p:sp>
            <p:nvSpPr>
              <p:cNvPr id="34827" name="AutoShape 11"/>
              <p:cNvSpPr>
                <a:spLocks noChangeAspect="1" noChangeArrowheads="1" noTextEdit="1"/>
              </p:cNvSpPr>
              <p:nvPr/>
            </p:nvSpPr>
            <p:spPr bwMode="auto">
              <a:xfrm>
                <a:off x="567" y="2160"/>
                <a:ext cx="907" cy="9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828" name="Freeform 12"/>
              <p:cNvSpPr>
                <a:spLocks/>
              </p:cNvSpPr>
              <p:nvPr/>
            </p:nvSpPr>
            <p:spPr bwMode="auto">
              <a:xfrm>
                <a:off x="567" y="2843"/>
                <a:ext cx="907" cy="222"/>
              </a:xfrm>
              <a:custGeom>
                <a:avLst/>
                <a:gdLst>
                  <a:gd name="T0" fmla="*/ 26 w 2721"/>
                  <a:gd name="T1" fmla="*/ 7 h 665"/>
                  <a:gd name="T2" fmla="*/ 25 w 2721"/>
                  <a:gd name="T3" fmla="*/ 8 h 665"/>
                  <a:gd name="T4" fmla="*/ 23 w 2721"/>
                  <a:gd name="T5" fmla="*/ 8 h 665"/>
                  <a:gd name="T6" fmla="*/ 20 w 2721"/>
                  <a:gd name="T7" fmla="*/ 8 h 665"/>
                  <a:gd name="T8" fmla="*/ 18 w 2721"/>
                  <a:gd name="T9" fmla="*/ 8 h 665"/>
                  <a:gd name="T10" fmla="*/ 16 w 2721"/>
                  <a:gd name="T11" fmla="*/ 8 h 665"/>
                  <a:gd name="T12" fmla="*/ 14 w 2721"/>
                  <a:gd name="T13" fmla="*/ 8 h 665"/>
                  <a:gd name="T14" fmla="*/ 12 w 2721"/>
                  <a:gd name="T15" fmla="*/ 8 h 665"/>
                  <a:gd name="T16" fmla="*/ 10 w 2721"/>
                  <a:gd name="T17" fmla="*/ 8 h 665"/>
                  <a:gd name="T18" fmla="*/ 9 w 2721"/>
                  <a:gd name="T19" fmla="*/ 8 h 665"/>
                  <a:gd name="T20" fmla="*/ 7 w 2721"/>
                  <a:gd name="T21" fmla="*/ 7 h 665"/>
                  <a:gd name="T22" fmla="*/ 5 w 2721"/>
                  <a:gd name="T23" fmla="*/ 7 h 665"/>
                  <a:gd name="T24" fmla="*/ 3 w 2721"/>
                  <a:gd name="T25" fmla="*/ 6 h 665"/>
                  <a:gd name="T26" fmla="*/ 1 w 2721"/>
                  <a:gd name="T27" fmla="*/ 6 h 665"/>
                  <a:gd name="T28" fmla="*/ 0 w 2721"/>
                  <a:gd name="T29" fmla="*/ 5 h 665"/>
                  <a:gd name="T30" fmla="*/ 0 w 2721"/>
                  <a:gd name="T31" fmla="*/ 4 h 665"/>
                  <a:gd name="T32" fmla="*/ 0 w 2721"/>
                  <a:gd name="T33" fmla="*/ 4 h 665"/>
                  <a:gd name="T34" fmla="*/ 1 w 2721"/>
                  <a:gd name="T35" fmla="*/ 3 h 665"/>
                  <a:gd name="T36" fmla="*/ 3 w 2721"/>
                  <a:gd name="T37" fmla="*/ 2 h 665"/>
                  <a:gd name="T38" fmla="*/ 5 w 2721"/>
                  <a:gd name="T39" fmla="*/ 1 h 665"/>
                  <a:gd name="T40" fmla="*/ 7 w 2721"/>
                  <a:gd name="T41" fmla="*/ 1 h 665"/>
                  <a:gd name="T42" fmla="*/ 9 w 2721"/>
                  <a:gd name="T43" fmla="*/ 0 h 665"/>
                  <a:gd name="T44" fmla="*/ 11 w 2721"/>
                  <a:gd name="T45" fmla="*/ 0 h 665"/>
                  <a:gd name="T46" fmla="*/ 12 w 2721"/>
                  <a:gd name="T47" fmla="*/ 0 h 665"/>
                  <a:gd name="T48" fmla="*/ 14 w 2721"/>
                  <a:gd name="T49" fmla="*/ 0 h 665"/>
                  <a:gd name="T50" fmla="*/ 15 w 2721"/>
                  <a:gd name="T51" fmla="*/ 0 h 665"/>
                  <a:gd name="T52" fmla="*/ 17 w 2721"/>
                  <a:gd name="T53" fmla="*/ 0 h 665"/>
                  <a:gd name="T54" fmla="*/ 19 w 2721"/>
                  <a:gd name="T55" fmla="*/ 0 h 665"/>
                  <a:gd name="T56" fmla="*/ 21 w 2721"/>
                  <a:gd name="T57" fmla="*/ 0 h 665"/>
                  <a:gd name="T58" fmla="*/ 23 w 2721"/>
                  <a:gd name="T59" fmla="*/ 0 h 665"/>
                  <a:gd name="T60" fmla="*/ 25 w 2721"/>
                  <a:gd name="T61" fmla="*/ 0 h 665"/>
                  <a:gd name="T62" fmla="*/ 26 w 2721"/>
                  <a:gd name="T63" fmla="*/ 1 h 665"/>
                  <a:gd name="T64" fmla="*/ 28 w 2721"/>
                  <a:gd name="T65" fmla="*/ 1 h 665"/>
                  <a:gd name="T66" fmla="*/ 30 w 2721"/>
                  <a:gd name="T67" fmla="*/ 2 h 665"/>
                  <a:gd name="T68" fmla="*/ 32 w 2721"/>
                  <a:gd name="T69" fmla="*/ 2 h 665"/>
                  <a:gd name="T70" fmla="*/ 33 w 2721"/>
                  <a:gd name="T71" fmla="*/ 3 h 665"/>
                  <a:gd name="T72" fmla="*/ 33 w 2721"/>
                  <a:gd name="T73" fmla="*/ 4 h 665"/>
                  <a:gd name="T74" fmla="*/ 34 w 2721"/>
                  <a:gd name="T75" fmla="*/ 4 h 665"/>
                  <a:gd name="T76" fmla="*/ 33 w 2721"/>
                  <a:gd name="T77" fmla="*/ 5 h 665"/>
                  <a:gd name="T78" fmla="*/ 32 w 2721"/>
                  <a:gd name="T79" fmla="*/ 6 h 665"/>
                  <a:gd name="T80" fmla="*/ 31 w 2721"/>
                  <a:gd name="T81" fmla="*/ 6 h 665"/>
                  <a:gd name="T82" fmla="*/ 29 w 2721"/>
                  <a:gd name="T83" fmla="*/ 7 h 665"/>
                  <a:gd name="T84" fmla="*/ 28 w 2721"/>
                  <a:gd name="T85" fmla="*/ 7 h 66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21"/>
                  <a:gd name="T130" fmla="*/ 0 h 665"/>
                  <a:gd name="T131" fmla="*/ 2721 w 2721"/>
                  <a:gd name="T132" fmla="*/ 665 h 66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21" h="665">
                    <a:moveTo>
                      <a:pt x="2228" y="589"/>
                    </a:moveTo>
                    <a:lnTo>
                      <a:pt x="2182" y="597"/>
                    </a:lnTo>
                    <a:lnTo>
                      <a:pt x="2136" y="606"/>
                    </a:lnTo>
                    <a:lnTo>
                      <a:pt x="2088" y="614"/>
                    </a:lnTo>
                    <a:lnTo>
                      <a:pt x="2038" y="621"/>
                    </a:lnTo>
                    <a:lnTo>
                      <a:pt x="1988" y="628"/>
                    </a:lnTo>
                    <a:lnTo>
                      <a:pt x="1936" y="633"/>
                    </a:lnTo>
                    <a:lnTo>
                      <a:pt x="1883" y="639"/>
                    </a:lnTo>
                    <a:lnTo>
                      <a:pt x="1829" y="644"/>
                    </a:lnTo>
                    <a:lnTo>
                      <a:pt x="1774" y="650"/>
                    </a:lnTo>
                    <a:lnTo>
                      <a:pt x="1718" y="654"/>
                    </a:lnTo>
                    <a:lnTo>
                      <a:pt x="1660" y="657"/>
                    </a:lnTo>
                    <a:lnTo>
                      <a:pt x="1601" y="659"/>
                    </a:lnTo>
                    <a:lnTo>
                      <a:pt x="1542" y="662"/>
                    </a:lnTo>
                    <a:lnTo>
                      <a:pt x="1483" y="664"/>
                    </a:lnTo>
                    <a:lnTo>
                      <a:pt x="1423" y="665"/>
                    </a:lnTo>
                    <a:lnTo>
                      <a:pt x="1361" y="665"/>
                    </a:lnTo>
                    <a:lnTo>
                      <a:pt x="1305" y="665"/>
                    </a:lnTo>
                    <a:lnTo>
                      <a:pt x="1250" y="664"/>
                    </a:lnTo>
                    <a:lnTo>
                      <a:pt x="1195" y="662"/>
                    </a:lnTo>
                    <a:lnTo>
                      <a:pt x="1140" y="661"/>
                    </a:lnTo>
                    <a:lnTo>
                      <a:pt x="1087" y="658"/>
                    </a:lnTo>
                    <a:lnTo>
                      <a:pt x="1035" y="655"/>
                    </a:lnTo>
                    <a:lnTo>
                      <a:pt x="983" y="653"/>
                    </a:lnTo>
                    <a:lnTo>
                      <a:pt x="931" y="648"/>
                    </a:lnTo>
                    <a:lnTo>
                      <a:pt x="881" y="644"/>
                    </a:lnTo>
                    <a:lnTo>
                      <a:pt x="832" y="639"/>
                    </a:lnTo>
                    <a:lnTo>
                      <a:pt x="783" y="635"/>
                    </a:lnTo>
                    <a:lnTo>
                      <a:pt x="736" y="628"/>
                    </a:lnTo>
                    <a:lnTo>
                      <a:pt x="690" y="622"/>
                    </a:lnTo>
                    <a:lnTo>
                      <a:pt x="644" y="615"/>
                    </a:lnTo>
                    <a:lnTo>
                      <a:pt x="600" y="608"/>
                    </a:lnTo>
                    <a:lnTo>
                      <a:pt x="558" y="601"/>
                    </a:lnTo>
                    <a:lnTo>
                      <a:pt x="496" y="589"/>
                    </a:lnTo>
                    <a:lnTo>
                      <a:pt x="437" y="577"/>
                    </a:lnTo>
                    <a:lnTo>
                      <a:pt x="381" y="564"/>
                    </a:lnTo>
                    <a:lnTo>
                      <a:pt x="328" y="549"/>
                    </a:lnTo>
                    <a:lnTo>
                      <a:pt x="278" y="534"/>
                    </a:lnTo>
                    <a:lnTo>
                      <a:pt x="233" y="519"/>
                    </a:lnTo>
                    <a:lnTo>
                      <a:pt x="191" y="502"/>
                    </a:lnTo>
                    <a:lnTo>
                      <a:pt x="152" y="485"/>
                    </a:lnTo>
                    <a:lnTo>
                      <a:pt x="118" y="469"/>
                    </a:lnTo>
                    <a:lnTo>
                      <a:pt x="88" y="449"/>
                    </a:lnTo>
                    <a:lnTo>
                      <a:pt x="62" y="431"/>
                    </a:lnTo>
                    <a:lnTo>
                      <a:pt x="40" y="412"/>
                    </a:lnTo>
                    <a:lnTo>
                      <a:pt x="22" y="393"/>
                    </a:lnTo>
                    <a:lnTo>
                      <a:pt x="10" y="373"/>
                    </a:lnTo>
                    <a:lnTo>
                      <a:pt x="3" y="354"/>
                    </a:lnTo>
                    <a:lnTo>
                      <a:pt x="0" y="333"/>
                    </a:lnTo>
                    <a:lnTo>
                      <a:pt x="4" y="310"/>
                    </a:lnTo>
                    <a:lnTo>
                      <a:pt x="14" y="286"/>
                    </a:lnTo>
                    <a:lnTo>
                      <a:pt x="30" y="263"/>
                    </a:lnTo>
                    <a:lnTo>
                      <a:pt x="53" y="241"/>
                    </a:lnTo>
                    <a:lnTo>
                      <a:pt x="82" y="219"/>
                    </a:lnTo>
                    <a:lnTo>
                      <a:pt x="117" y="198"/>
                    </a:lnTo>
                    <a:lnTo>
                      <a:pt x="156" y="179"/>
                    </a:lnTo>
                    <a:lnTo>
                      <a:pt x="203" y="159"/>
                    </a:lnTo>
                    <a:lnTo>
                      <a:pt x="252" y="140"/>
                    </a:lnTo>
                    <a:lnTo>
                      <a:pt x="308" y="122"/>
                    </a:lnTo>
                    <a:lnTo>
                      <a:pt x="369" y="105"/>
                    </a:lnTo>
                    <a:lnTo>
                      <a:pt x="433" y="90"/>
                    </a:lnTo>
                    <a:lnTo>
                      <a:pt x="502" y="76"/>
                    </a:lnTo>
                    <a:lnTo>
                      <a:pt x="573" y="63"/>
                    </a:lnTo>
                    <a:lnTo>
                      <a:pt x="650" y="50"/>
                    </a:lnTo>
                    <a:lnTo>
                      <a:pt x="729" y="39"/>
                    </a:lnTo>
                    <a:lnTo>
                      <a:pt x="765" y="35"/>
                    </a:lnTo>
                    <a:lnTo>
                      <a:pt x="802" y="31"/>
                    </a:lnTo>
                    <a:lnTo>
                      <a:pt x="838" y="27"/>
                    </a:lnTo>
                    <a:lnTo>
                      <a:pt x="876" y="23"/>
                    </a:lnTo>
                    <a:lnTo>
                      <a:pt x="913" y="20"/>
                    </a:lnTo>
                    <a:lnTo>
                      <a:pt x="951" y="16"/>
                    </a:lnTo>
                    <a:lnTo>
                      <a:pt x="991" y="13"/>
                    </a:lnTo>
                    <a:lnTo>
                      <a:pt x="1031" y="10"/>
                    </a:lnTo>
                    <a:lnTo>
                      <a:pt x="1071" y="9"/>
                    </a:lnTo>
                    <a:lnTo>
                      <a:pt x="1110" y="6"/>
                    </a:lnTo>
                    <a:lnTo>
                      <a:pt x="1151" y="5"/>
                    </a:lnTo>
                    <a:lnTo>
                      <a:pt x="1193" y="3"/>
                    </a:lnTo>
                    <a:lnTo>
                      <a:pt x="1234" y="2"/>
                    </a:lnTo>
                    <a:lnTo>
                      <a:pt x="1276" y="0"/>
                    </a:lnTo>
                    <a:lnTo>
                      <a:pt x="1319" y="0"/>
                    </a:lnTo>
                    <a:lnTo>
                      <a:pt x="1361" y="0"/>
                    </a:lnTo>
                    <a:lnTo>
                      <a:pt x="1419" y="0"/>
                    </a:lnTo>
                    <a:lnTo>
                      <a:pt x="1476" y="2"/>
                    </a:lnTo>
                    <a:lnTo>
                      <a:pt x="1533" y="3"/>
                    </a:lnTo>
                    <a:lnTo>
                      <a:pt x="1589" y="5"/>
                    </a:lnTo>
                    <a:lnTo>
                      <a:pt x="1644" y="7"/>
                    </a:lnTo>
                    <a:lnTo>
                      <a:pt x="1698" y="11"/>
                    </a:lnTo>
                    <a:lnTo>
                      <a:pt x="1752" y="14"/>
                    </a:lnTo>
                    <a:lnTo>
                      <a:pt x="1804" y="18"/>
                    </a:lnTo>
                    <a:lnTo>
                      <a:pt x="1856" y="24"/>
                    </a:lnTo>
                    <a:lnTo>
                      <a:pt x="1907" y="29"/>
                    </a:lnTo>
                    <a:lnTo>
                      <a:pt x="1956" y="35"/>
                    </a:lnTo>
                    <a:lnTo>
                      <a:pt x="2004" y="40"/>
                    </a:lnTo>
                    <a:lnTo>
                      <a:pt x="2052" y="47"/>
                    </a:lnTo>
                    <a:lnTo>
                      <a:pt x="2097" y="54"/>
                    </a:lnTo>
                    <a:lnTo>
                      <a:pt x="2143" y="61"/>
                    </a:lnTo>
                    <a:lnTo>
                      <a:pt x="2186" y="69"/>
                    </a:lnTo>
                    <a:lnTo>
                      <a:pt x="2245" y="82"/>
                    </a:lnTo>
                    <a:lnTo>
                      <a:pt x="2303" y="94"/>
                    </a:lnTo>
                    <a:lnTo>
                      <a:pt x="2356" y="107"/>
                    </a:lnTo>
                    <a:lnTo>
                      <a:pt x="2407" y="121"/>
                    </a:lnTo>
                    <a:lnTo>
                      <a:pt x="2454" y="136"/>
                    </a:lnTo>
                    <a:lnTo>
                      <a:pt x="2499" y="151"/>
                    </a:lnTo>
                    <a:lnTo>
                      <a:pt x="2539" y="168"/>
                    </a:lnTo>
                    <a:lnTo>
                      <a:pt x="2576" y="184"/>
                    </a:lnTo>
                    <a:lnTo>
                      <a:pt x="2609" y="201"/>
                    </a:lnTo>
                    <a:lnTo>
                      <a:pt x="2637" y="219"/>
                    </a:lnTo>
                    <a:lnTo>
                      <a:pt x="2662" y="237"/>
                    </a:lnTo>
                    <a:lnTo>
                      <a:pt x="2683" y="255"/>
                    </a:lnTo>
                    <a:lnTo>
                      <a:pt x="2699" y="274"/>
                    </a:lnTo>
                    <a:lnTo>
                      <a:pt x="2711" y="293"/>
                    </a:lnTo>
                    <a:lnTo>
                      <a:pt x="2718" y="313"/>
                    </a:lnTo>
                    <a:lnTo>
                      <a:pt x="2721" y="333"/>
                    </a:lnTo>
                    <a:lnTo>
                      <a:pt x="2718" y="353"/>
                    </a:lnTo>
                    <a:lnTo>
                      <a:pt x="2713" y="371"/>
                    </a:lnTo>
                    <a:lnTo>
                      <a:pt x="2702" y="390"/>
                    </a:lnTo>
                    <a:lnTo>
                      <a:pt x="2687" y="408"/>
                    </a:lnTo>
                    <a:lnTo>
                      <a:pt x="2668" y="426"/>
                    </a:lnTo>
                    <a:lnTo>
                      <a:pt x="2644" y="443"/>
                    </a:lnTo>
                    <a:lnTo>
                      <a:pt x="2618" y="461"/>
                    </a:lnTo>
                    <a:lnTo>
                      <a:pt x="2588" y="477"/>
                    </a:lnTo>
                    <a:lnTo>
                      <a:pt x="2554" y="492"/>
                    </a:lnTo>
                    <a:lnTo>
                      <a:pt x="2517" y="509"/>
                    </a:lnTo>
                    <a:lnTo>
                      <a:pt x="2476" y="523"/>
                    </a:lnTo>
                    <a:lnTo>
                      <a:pt x="2432" y="538"/>
                    </a:lnTo>
                    <a:lnTo>
                      <a:pt x="2385" y="552"/>
                    </a:lnTo>
                    <a:lnTo>
                      <a:pt x="2336" y="564"/>
                    </a:lnTo>
                    <a:lnTo>
                      <a:pt x="2282" y="577"/>
                    </a:lnTo>
                    <a:lnTo>
                      <a:pt x="2228" y="589"/>
                    </a:lnTo>
                    <a:close/>
                  </a:path>
                </a:pathLst>
              </a:custGeom>
              <a:solidFill>
                <a:srgbClr val="C1EF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829" name="Freeform 13"/>
              <p:cNvSpPr>
                <a:spLocks/>
              </p:cNvSpPr>
              <p:nvPr/>
            </p:nvSpPr>
            <p:spPr bwMode="auto">
              <a:xfrm>
                <a:off x="945" y="2161"/>
                <a:ext cx="125" cy="795"/>
              </a:xfrm>
              <a:custGeom>
                <a:avLst/>
                <a:gdLst>
                  <a:gd name="T0" fmla="*/ 2 w 374"/>
                  <a:gd name="T1" fmla="*/ 29 h 2385"/>
                  <a:gd name="T2" fmla="*/ 1 w 374"/>
                  <a:gd name="T3" fmla="*/ 29 h 2385"/>
                  <a:gd name="T4" fmla="*/ 0 w 374"/>
                  <a:gd name="T5" fmla="*/ 1 h 2385"/>
                  <a:gd name="T6" fmla="*/ 1 w 374"/>
                  <a:gd name="T7" fmla="*/ 0 h 2385"/>
                  <a:gd name="T8" fmla="*/ 3 w 374"/>
                  <a:gd name="T9" fmla="*/ 0 h 2385"/>
                  <a:gd name="T10" fmla="*/ 5 w 374"/>
                  <a:gd name="T11" fmla="*/ 29 h 2385"/>
                  <a:gd name="T12" fmla="*/ 2 w 374"/>
                  <a:gd name="T13" fmla="*/ 29 h 2385"/>
                  <a:gd name="T14" fmla="*/ 0 60000 65536"/>
                  <a:gd name="T15" fmla="*/ 0 60000 65536"/>
                  <a:gd name="T16" fmla="*/ 0 60000 65536"/>
                  <a:gd name="T17" fmla="*/ 0 60000 65536"/>
                  <a:gd name="T18" fmla="*/ 0 60000 65536"/>
                  <a:gd name="T19" fmla="*/ 0 60000 65536"/>
                  <a:gd name="T20" fmla="*/ 0 60000 65536"/>
                  <a:gd name="T21" fmla="*/ 0 w 374"/>
                  <a:gd name="T22" fmla="*/ 0 h 2385"/>
                  <a:gd name="T23" fmla="*/ 374 w 374"/>
                  <a:gd name="T24" fmla="*/ 2385 h 23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4" h="2385">
                    <a:moveTo>
                      <a:pt x="189" y="2385"/>
                    </a:moveTo>
                    <a:lnTo>
                      <a:pt x="89" y="2356"/>
                    </a:lnTo>
                    <a:lnTo>
                      <a:pt x="0" y="75"/>
                    </a:lnTo>
                    <a:lnTo>
                      <a:pt x="89" y="8"/>
                    </a:lnTo>
                    <a:lnTo>
                      <a:pt x="276" y="0"/>
                    </a:lnTo>
                    <a:lnTo>
                      <a:pt x="374" y="2377"/>
                    </a:lnTo>
                    <a:lnTo>
                      <a:pt x="189" y="2385"/>
                    </a:lnTo>
                    <a:close/>
                  </a:path>
                </a:pathLst>
              </a:custGeom>
              <a:solidFill>
                <a:srgbClr val="7F26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830" name="Freeform 14"/>
              <p:cNvSpPr>
                <a:spLocks/>
              </p:cNvSpPr>
              <p:nvPr/>
            </p:nvSpPr>
            <p:spPr bwMode="auto">
              <a:xfrm>
                <a:off x="975" y="2160"/>
                <a:ext cx="130" cy="796"/>
              </a:xfrm>
              <a:custGeom>
                <a:avLst/>
                <a:gdLst>
                  <a:gd name="T0" fmla="*/ 1 w 389"/>
                  <a:gd name="T1" fmla="*/ 29 h 2389"/>
                  <a:gd name="T2" fmla="*/ 1 w 389"/>
                  <a:gd name="T3" fmla="*/ 29 h 2389"/>
                  <a:gd name="T4" fmla="*/ 0 w 389"/>
                  <a:gd name="T5" fmla="*/ 0 h 2389"/>
                  <a:gd name="T6" fmla="*/ 3 w 389"/>
                  <a:gd name="T7" fmla="*/ 0 h 2389"/>
                  <a:gd name="T8" fmla="*/ 5 w 389"/>
                  <a:gd name="T9" fmla="*/ 29 h 2389"/>
                  <a:gd name="T10" fmla="*/ 1 w 389"/>
                  <a:gd name="T11" fmla="*/ 29 h 2389"/>
                  <a:gd name="T12" fmla="*/ 0 60000 65536"/>
                  <a:gd name="T13" fmla="*/ 0 60000 65536"/>
                  <a:gd name="T14" fmla="*/ 0 60000 65536"/>
                  <a:gd name="T15" fmla="*/ 0 60000 65536"/>
                  <a:gd name="T16" fmla="*/ 0 60000 65536"/>
                  <a:gd name="T17" fmla="*/ 0 60000 65536"/>
                  <a:gd name="T18" fmla="*/ 0 w 389"/>
                  <a:gd name="T19" fmla="*/ 0 h 2389"/>
                  <a:gd name="T20" fmla="*/ 389 w 389"/>
                  <a:gd name="T21" fmla="*/ 2389 h 2389"/>
                </a:gdLst>
                <a:ahLst/>
                <a:cxnLst>
                  <a:cxn ang="T12">
                    <a:pos x="T0" y="T1"/>
                  </a:cxn>
                  <a:cxn ang="T13">
                    <a:pos x="T2" y="T3"/>
                  </a:cxn>
                  <a:cxn ang="T14">
                    <a:pos x="T4" y="T5"/>
                  </a:cxn>
                  <a:cxn ang="T15">
                    <a:pos x="T6" y="T7"/>
                  </a:cxn>
                  <a:cxn ang="T16">
                    <a:pos x="T8" y="T9"/>
                  </a:cxn>
                  <a:cxn ang="T17">
                    <a:pos x="T10" y="T11"/>
                  </a:cxn>
                </a:cxnLst>
                <a:rect l="T18" t="T19" r="T20" b="T21"/>
                <a:pathLst>
                  <a:path w="389" h="2389">
                    <a:moveTo>
                      <a:pt x="103" y="2389"/>
                    </a:moveTo>
                    <a:lnTo>
                      <a:pt x="100" y="2389"/>
                    </a:lnTo>
                    <a:lnTo>
                      <a:pt x="0" y="12"/>
                    </a:lnTo>
                    <a:lnTo>
                      <a:pt x="282" y="0"/>
                    </a:lnTo>
                    <a:lnTo>
                      <a:pt x="389" y="2376"/>
                    </a:lnTo>
                    <a:lnTo>
                      <a:pt x="103" y="2389"/>
                    </a:lnTo>
                    <a:close/>
                  </a:path>
                </a:pathLst>
              </a:custGeom>
              <a:solidFill>
                <a:srgbClr val="D1B2A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831" name="Freeform 15"/>
              <p:cNvSpPr>
                <a:spLocks/>
              </p:cNvSpPr>
              <p:nvPr/>
            </p:nvSpPr>
            <p:spPr bwMode="auto">
              <a:xfrm>
                <a:off x="586" y="2215"/>
                <a:ext cx="826" cy="477"/>
              </a:xfrm>
              <a:custGeom>
                <a:avLst/>
                <a:gdLst>
                  <a:gd name="T0" fmla="*/ 1 w 2480"/>
                  <a:gd name="T1" fmla="*/ 18 h 1433"/>
                  <a:gd name="T2" fmla="*/ 0 w 2480"/>
                  <a:gd name="T3" fmla="*/ 1 h 1433"/>
                  <a:gd name="T4" fmla="*/ 1 w 2480"/>
                  <a:gd name="T5" fmla="*/ 1 h 1433"/>
                  <a:gd name="T6" fmla="*/ 29 w 2480"/>
                  <a:gd name="T7" fmla="*/ 0 h 1433"/>
                  <a:gd name="T8" fmla="*/ 31 w 2480"/>
                  <a:gd name="T9" fmla="*/ 16 h 1433"/>
                  <a:gd name="T10" fmla="*/ 30 w 2480"/>
                  <a:gd name="T11" fmla="*/ 16 h 1433"/>
                  <a:gd name="T12" fmla="*/ 1 w 2480"/>
                  <a:gd name="T13" fmla="*/ 18 h 1433"/>
                  <a:gd name="T14" fmla="*/ 0 60000 65536"/>
                  <a:gd name="T15" fmla="*/ 0 60000 65536"/>
                  <a:gd name="T16" fmla="*/ 0 60000 65536"/>
                  <a:gd name="T17" fmla="*/ 0 60000 65536"/>
                  <a:gd name="T18" fmla="*/ 0 60000 65536"/>
                  <a:gd name="T19" fmla="*/ 0 60000 65536"/>
                  <a:gd name="T20" fmla="*/ 0 60000 65536"/>
                  <a:gd name="T21" fmla="*/ 0 w 2480"/>
                  <a:gd name="T22" fmla="*/ 0 h 1433"/>
                  <a:gd name="T23" fmla="*/ 2480 w 2480"/>
                  <a:gd name="T24" fmla="*/ 1433 h 14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80" h="1433">
                    <a:moveTo>
                      <a:pt x="65" y="1433"/>
                    </a:moveTo>
                    <a:lnTo>
                      <a:pt x="0" y="101"/>
                    </a:lnTo>
                    <a:lnTo>
                      <a:pt x="51" y="45"/>
                    </a:lnTo>
                    <a:lnTo>
                      <a:pt x="2372" y="0"/>
                    </a:lnTo>
                    <a:lnTo>
                      <a:pt x="2480" y="1313"/>
                    </a:lnTo>
                    <a:lnTo>
                      <a:pt x="2435" y="1331"/>
                    </a:lnTo>
                    <a:lnTo>
                      <a:pt x="65" y="1433"/>
                    </a:lnTo>
                    <a:close/>
                  </a:path>
                </a:pathLst>
              </a:custGeom>
              <a:solidFill>
                <a:srgbClr val="7F26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832" name="Freeform 16"/>
              <p:cNvSpPr>
                <a:spLocks/>
              </p:cNvSpPr>
              <p:nvPr/>
            </p:nvSpPr>
            <p:spPr bwMode="auto">
              <a:xfrm>
                <a:off x="603" y="2195"/>
                <a:ext cx="809" cy="491"/>
              </a:xfrm>
              <a:custGeom>
                <a:avLst/>
                <a:gdLst>
                  <a:gd name="T0" fmla="*/ 1 w 2429"/>
                  <a:gd name="T1" fmla="*/ 18 h 1473"/>
                  <a:gd name="T2" fmla="*/ 0 w 2429"/>
                  <a:gd name="T3" fmla="*/ 1 h 1473"/>
                  <a:gd name="T4" fmla="*/ 29 w 2429"/>
                  <a:gd name="T5" fmla="*/ 0 h 1473"/>
                  <a:gd name="T6" fmla="*/ 30 w 2429"/>
                  <a:gd name="T7" fmla="*/ 17 h 1473"/>
                  <a:gd name="T8" fmla="*/ 1 w 2429"/>
                  <a:gd name="T9" fmla="*/ 18 h 1473"/>
                  <a:gd name="T10" fmla="*/ 0 60000 65536"/>
                  <a:gd name="T11" fmla="*/ 0 60000 65536"/>
                  <a:gd name="T12" fmla="*/ 0 60000 65536"/>
                  <a:gd name="T13" fmla="*/ 0 60000 65536"/>
                  <a:gd name="T14" fmla="*/ 0 60000 65536"/>
                  <a:gd name="T15" fmla="*/ 0 w 2429"/>
                  <a:gd name="T16" fmla="*/ 0 h 1473"/>
                  <a:gd name="T17" fmla="*/ 2429 w 2429"/>
                  <a:gd name="T18" fmla="*/ 1473 h 1473"/>
                </a:gdLst>
                <a:ahLst/>
                <a:cxnLst>
                  <a:cxn ang="T10">
                    <a:pos x="T0" y="T1"/>
                  </a:cxn>
                  <a:cxn ang="T11">
                    <a:pos x="T2" y="T3"/>
                  </a:cxn>
                  <a:cxn ang="T12">
                    <a:pos x="T4" y="T5"/>
                  </a:cxn>
                  <a:cxn ang="T13">
                    <a:pos x="T6" y="T7"/>
                  </a:cxn>
                  <a:cxn ang="T14">
                    <a:pos x="T8" y="T9"/>
                  </a:cxn>
                </a:cxnLst>
                <a:rect l="T15" t="T16" r="T17" b="T18"/>
                <a:pathLst>
                  <a:path w="2429" h="1473">
                    <a:moveTo>
                      <a:pt x="57" y="1473"/>
                    </a:moveTo>
                    <a:lnTo>
                      <a:pt x="0" y="103"/>
                    </a:lnTo>
                    <a:lnTo>
                      <a:pt x="2371" y="0"/>
                    </a:lnTo>
                    <a:lnTo>
                      <a:pt x="2429" y="1371"/>
                    </a:lnTo>
                    <a:lnTo>
                      <a:pt x="57" y="1473"/>
                    </a:lnTo>
                    <a:close/>
                  </a:path>
                </a:pathLst>
              </a:custGeom>
              <a:solidFill>
                <a:srgbClr val="F2CC0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833" name="Freeform 17"/>
              <p:cNvSpPr>
                <a:spLocks/>
              </p:cNvSpPr>
              <p:nvPr/>
            </p:nvSpPr>
            <p:spPr bwMode="auto">
              <a:xfrm>
                <a:off x="626" y="2218"/>
                <a:ext cx="763" cy="446"/>
              </a:xfrm>
              <a:custGeom>
                <a:avLst/>
                <a:gdLst>
                  <a:gd name="T0" fmla="*/ 1 w 2289"/>
                  <a:gd name="T1" fmla="*/ 16 h 1340"/>
                  <a:gd name="T2" fmla="*/ 0 w 2289"/>
                  <a:gd name="T3" fmla="*/ 1 h 1340"/>
                  <a:gd name="T4" fmla="*/ 28 w 2289"/>
                  <a:gd name="T5" fmla="*/ 0 h 1340"/>
                  <a:gd name="T6" fmla="*/ 28 w 2289"/>
                  <a:gd name="T7" fmla="*/ 15 h 1340"/>
                  <a:gd name="T8" fmla="*/ 1 w 2289"/>
                  <a:gd name="T9" fmla="*/ 16 h 1340"/>
                  <a:gd name="T10" fmla="*/ 0 60000 65536"/>
                  <a:gd name="T11" fmla="*/ 0 60000 65536"/>
                  <a:gd name="T12" fmla="*/ 0 60000 65536"/>
                  <a:gd name="T13" fmla="*/ 0 60000 65536"/>
                  <a:gd name="T14" fmla="*/ 0 60000 65536"/>
                  <a:gd name="T15" fmla="*/ 0 w 2289"/>
                  <a:gd name="T16" fmla="*/ 0 h 1340"/>
                  <a:gd name="T17" fmla="*/ 2289 w 2289"/>
                  <a:gd name="T18" fmla="*/ 1340 h 1340"/>
                </a:gdLst>
                <a:ahLst/>
                <a:cxnLst>
                  <a:cxn ang="T10">
                    <a:pos x="T0" y="T1"/>
                  </a:cxn>
                  <a:cxn ang="T11">
                    <a:pos x="T2" y="T3"/>
                  </a:cxn>
                  <a:cxn ang="T12">
                    <a:pos x="T4" y="T5"/>
                  </a:cxn>
                  <a:cxn ang="T13">
                    <a:pos x="T6" y="T7"/>
                  </a:cxn>
                  <a:cxn ang="T14">
                    <a:pos x="T8" y="T9"/>
                  </a:cxn>
                </a:cxnLst>
                <a:rect l="T15" t="T16" r="T17" b="T18"/>
                <a:pathLst>
                  <a:path w="2289" h="1340">
                    <a:moveTo>
                      <a:pt x="52" y="1340"/>
                    </a:moveTo>
                    <a:lnTo>
                      <a:pt x="0" y="96"/>
                    </a:lnTo>
                    <a:lnTo>
                      <a:pt x="2237" y="0"/>
                    </a:lnTo>
                    <a:lnTo>
                      <a:pt x="2289" y="1245"/>
                    </a:lnTo>
                    <a:lnTo>
                      <a:pt x="52" y="1340"/>
                    </a:lnTo>
                    <a:close/>
                  </a:path>
                </a:pathLst>
              </a:custGeom>
              <a:solidFill>
                <a:srgbClr val="0035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834" name="Freeform 18"/>
              <p:cNvSpPr>
                <a:spLocks/>
              </p:cNvSpPr>
              <p:nvPr/>
            </p:nvSpPr>
            <p:spPr bwMode="auto">
              <a:xfrm>
                <a:off x="649" y="2239"/>
                <a:ext cx="717" cy="405"/>
              </a:xfrm>
              <a:custGeom>
                <a:avLst/>
                <a:gdLst>
                  <a:gd name="T0" fmla="*/ 1 w 2149"/>
                  <a:gd name="T1" fmla="*/ 15 h 1215"/>
                  <a:gd name="T2" fmla="*/ 0 w 2149"/>
                  <a:gd name="T3" fmla="*/ 1 h 1215"/>
                  <a:gd name="T4" fmla="*/ 26 w 2149"/>
                  <a:gd name="T5" fmla="*/ 0 h 1215"/>
                  <a:gd name="T6" fmla="*/ 27 w 2149"/>
                  <a:gd name="T7" fmla="*/ 14 h 1215"/>
                  <a:gd name="T8" fmla="*/ 1 w 2149"/>
                  <a:gd name="T9" fmla="*/ 15 h 1215"/>
                  <a:gd name="T10" fmla="*/ 0 60000 65536"/>
                  <a:gd name="T11" fmla="*/ 0 60000 65536"/>
                  <a:gd name="T12" fmla="*/ 0 60000 65536"/>
                  <a:gd name="T13" fmla="*/ 0 60000 65536"/>
                  <a:gd name="T14" fmla="*/ 0 60000 65536"/>
                  <a:gd name="T15" fmla="*/ 0 w 2149"/>
                  <a:gd name="T16" fmla="*/ 0 h 1215"/>
                  <a:gd name="T17" fmla="*/ 2149 w 2149"/>
                  <a:gd name="T18" fmla="*/ 1215 h 1215"/>
                </a:gdLst>
                <a:ahLst/>
                <a:cxnLst>
                  <a:cxn ang="T10">
                    <a:pos x="T0" y="T1"/>
                  </a:cxn>
                  <a:cxn ang="T11">
                    <a:pos x="T2" y="T3"/>
                  </a:cxn>
                  <a:cxn ang="T12">
                    <a:pos x="T4" y="T5"/>
                  </a:cxn>
                  <a:cxn ang="T13">
                    <a:pos x="T6" y="T7"/>
                  </a:cxn>
                  <a:cxn ang="T14">
                    <a:pos x="T8" y="T9"/>
                  </a:cxn>
                </a:cxnLst>
                <a:rect l="T15" t="T16" r="T17" b="T18"/>
                <a:pathLst>
                  <a:path w="2149" h="1215">
                    <a:moveTo>
                      <a:pt x="46" y="1215"/>
                    </a:moveTo>
                    <a:lnTo>
                      <a:pt x="0" y="91"/>
                    </a:lnTo>
                    <a:lnTo>
                      <a:pt x="2103" y="0"/>
                    </a:lnTo>
                    <a:lnTo>
                      <a:pt x="2149" y="1124"/>
                    </a:lnTo>
                    <a:lnTo>
                      <a:pt x="46" y="1215"/>
                    </a:lnTo>
                    <a:close/>
                  </a:path>
                </a:pathLst>
              </a:custGeom>
              <a:solidFill>
                <a:srgbClr val="B7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835" name="Freeform 19"/>
              <p:cNvSpPr>
                <a:spLocks/>
              </p:cNvSpPr>
              <p:nvPr/>
            </p:nvSpPr>
            <p:spPr bwMode="auto">
              <a:xfrm>
                <a:off x="657" y="2244"/>
                <a:ext cx="700" cy="395"/>
              </a:xfrm>
              <a:custGeom>
                <a:avLst/>
                <a:gdLst>
                  <a:gd name="T0" fmla="*/ 1 w 2100"/>
                  <a:gd name="T1" fmla="*/ 15 h 1185"/>
                  <a:gd name="T2" fmla="*/ 0 w 2100"/>
                  <a:gd name="T3" fmla="*/ 1 h 1185"/>
                  <a:gd name="T4" fmla="*/ 25 w 2100"/>
                  <a:gd name="T5" fmla="*/ 0 h 1185"/>
                  <a:gd name="T6" fmla="*/ 26 w 2100"/>
                  <a:gd name="T7" fmla="*/ 14 h 1185"/>
                  <a:gd name="T8" fmla="*/ 1 w 2100"/>
                  <a:gd name="T9" fmla="*/ 15 h 1185"/>
                  <a:gd name="T10" fmla="*/ 0 60000 65536"/>
                  <a:gd name="T11" fmla="*/ 0 60000 65536"/>
                  <a:gd name="T12" fmla="*/ 0 60000 65536"/>
                  <a:gd name="T13" fmla="*/ 0 60000 65536"/>
                  <a:gd name="T14" fmla="*/ 0 60000 65536"/>
                  <a:gd name="T15" fmla="*/ 0 w 2100"/>
                  <a:gd name="T16" fmla="*/ 0 h 1185"/>
                  <a:gd name="T17" fmla="*/ 2100 w 2100"/>
                  <a:gd name="T18" fmla="*/ 1185 h 1185"/>
                </a:gdLst>
                <a:ahLst/>
                <a:cxnLst>
                  <a:cxn ang="T10">
                    <a:pos x="T0" y="T1"/>
                  </a:cxn>
                  <a:cxn ang="T11">
                    <a:pos x="T2" y="T3"/>
                  </a:cxn>
                  <a:cxn ang="T12">
                    <a:pos x="T4" y="T5"/>
                  </a:cxn>
                  <a:cxn ang="T13">
                    <a:pos x="T6" y="T7"/>
                  </a:cxn>
                  <a:cxn ang="T14">
                    <a:pos x="T8" y="T9"/>
                  </a:cxn>
                </a:cxnLst>
                <a:rect l="T15" t="T16" r="T17" b="T18"/>
                <a:pathLst>
                  <a:path w="2100" h="1185">
                    <a:moveTo>
                      <a:pt x="47" y="1185"/>
                    </a:moveTo>
                    <a:lnTo>
                      <a:pt x="0" y="88"/>
                    </a:lnTo>
                    <a:lnTo>
                      <a:pt x="2054" y="0"/>
                    </a:lnTo>
                    <a:lnTo>
                      <a:pt x="2100" y="1098"/>
                    </a:lnTo>
                    <a:lnTo>
                      <a:pt x="47" y="1185"/>
                    </a:lnTo>
                    <a:close/>
                  </a:path>
                </a:pathLst>
              </a:custGeom>
              <a:solidFill>
                <a:srgbClr val="BA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836" name="Freeform 20"/>
              <p:cNvSpPr>
                <a:spLocks/>
              </p:cNvSpPr>
              <p:nvPr/>
            </p:nvSpPr>
            <p:spPr bwMode="auto">
              <a:xfrm>
                <a:off x="666" y="2248"/>
                <a:ext cx="683" cy="386"/>
              </a:xfrm>
              <a:custGeom>
                <a:avLst/>
                <a:gdLst>
                  <a:gd name="T0" fmla="*/ 1 w 2048"/>
                  <a:gd name="T1" fmla="*/ 14 h 1157"/>
                  <a:gd name="T2" fmla="*/ 0 w 2048"/>
                  <a:gd name="T3" fmla="*/ 1 h 1157"/>
                  <a:gd name="T4" fmla="*/ 25 w 2048"/>
                  <a:gd name="T5" fmla="*/ 0 h 1157"/>
                  <a:gd name="T6" fmla="*/ 25 w 2048"/>
                  <a:gd name="T7" fmla="*/ 13 h 1157"/>
                  <a:gd name="T8" fmla="*/ 1 w 2048"/>
                  <a:gd name="T9" fmla="*/ 14 h 1157"/>
                  <a:gd name="T10" fmla="*/ 0 60000 65536"/>
                  <a:gd name="T11" fmla="*/ 0 60000 65536"/>
                  <a:gd name="T12" fmla="*/ 0 60000 65536"/>
                  <a:gd name="T13" fmla="*/ 0 60000 65536"/>
                  <a:gd name="T14" fmla="*/ 0 60000 65536"/>
                  <a:gd name="T15" fmla="*/ 0 w 2048"/>
                  <a:gd name="T16" fmla="*/ 0 h 1157"/>
                  <a:gd name="T17" fmla="*/ 2048 w 2048"/>
                  <a:gd name="T18" fmla="*/ 1157 h 1157"/>
                </a:gdLst>
                <a:ahLst/>
                <a:cxnLst>
                  <a:cxn ang="T10">
                    <a:pos x="T0" y="T1"/>
                  </a:cxn>
                  <a:cxn ang="T11">
                    <a:pos x="T2" y="T3"/>
                  </a:cxn>
                  <a:cxn ang="T12">
                    <a:pos x="T4" y="T5"/>
                  </a:cxn>
                  <a:cxn ang="T13">
                    <a:pos x="T6" y="T7"/>
                  </a:cxn>
                  <a:cxn ang="T14">
                    <a:pos x="T8" y="T9"/>
                  </a:cxn>
                </a:cxnLst>
                <a:rect l="T15" t="T16" r="T17" b="T18"/>
                <a:pathLst>
                  <a:path w="2048" h="1157">
                    <a:moveTo>
                      <a:pt x="46" y="1157"/>
                    </a:moveTo>
                    <a:lnTo>
                      <a:pt x="0" y="86"/>
                    </a:lnTo>
                    <a:lnTo>
                      <a:pt x="2003" y="0"/>
                    </a:lnTo>
                    <a:lnTo>
                      <a:pt x="2048" y="1071"/>
                    </a:lnTo>
                    <a:lnTo>
                      <a:pt x="46" y="1157"/>
                    </a:lnTo>
                    <a:close/>
                  </a:path>
                </a:pathLst>
              </a:custGeom>
              <a:solidFill>
                <a:srgbClr val="BF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837" name="Freeform 21"/>
              <p:cNvSpPr>
                <a:spLocks/>
              </p:cNvSpPr>
              <p:nvPr/>
            </p:nvSpPr>
            <p:spPr bwMode="auto">
              <a:xfrm>
                <a:off x="1191" y="2950"/>
                <a:ext cx="29" cy="59"/>
              </a:xfrm>
              <a:custGeom>
                <a:avLst/>
                <a:gdLst>
                  <a:gd name="T0" fmla="*/ 1 w 88"/>
                  <a:gd name="T1" fmla="*/ 2 h 178"/>
                  <a:gd name="T2" fmla="*/ 1 w 88"/>
                  <a:gd name="T3" fmla="*/ 2 h 178"/>
                  <a:gd name="T4" fmla="*/ 1 w 88"/>
                  <a:gd name="T5" fmla="*/ 2 h 178"/>
                  <a:gd name="T6" fmla="*/ 0 w 88"/>
                  <a:gd name="T7" fmla="*/ 2 h 178"/>
                  <a:gd name="T8" fmla="*/ 0 w 88"/>
                  <a:gd name="T9" fmla="*/ 1 h 178"/>
                  <a:gd name="T10" fmla="*/ 0 w 88"/>
                  <a:gd name="T11" fmla="*/ 1 h 178"/>
                  <a:gd name="T12" fmla="*/ 0 w 88"/>
                  <a:gd name="T13" fmla="*/ 1 h 178"/>
                  <a:gd name="T14" fmla="*/ 0 w 88"/>
                  <a:gd name="T15" fmla="*/ 1 h 178"/>
                  <a:gd name="T16" fmla="*/ 0 w 88"/>
                  <a:gd name="T17" fmla="*/ 0 h 178"/>
                  <a:gd name="T18" fmla="*/ 0 w 88"/>
                  <a:gd name="T19" fmla="*/ 0 h 178"/>
                  <a:gd name="T20" fmla="*/ 0 w 88"/>
                  <a:gd name="T21" fmla="*/ 0 h 178"/>
                  <a:gd name="T22" fmla="*/ 0 w 88"/>
                  <a:gd name="T23" fmla="*/ 0 h 178"/>
                  <a:gd name="T24" fmla="*/ 1 w 88"/>
                  <a:gd name="T25" fmla="*/ 1 h 178"/>
                  <a:gd name="T26" fmla="*/ 1 w 88"/>
                  <a:gd name="T27" fmla="*/ 1 h 178"/>
                  <a:gd name="T28" fmla="*/ 1 w 88"/>
                  <a:gd name="T29" fmla="*/ 1 h 178"/>
                  <a:gd name="T30" fmla="*/ 1 w 88"/>
                  <a:gd name="T31" fmla="*/ 2 h 178"/>
                  <a:gd name="T32" fmla="*/ 1 w 88"/>
                  <a:gd name="T33" fmla="*/ 2 h 178"/>
                  <a:gd name="T34" fmla="*/ 1 w 88"/>
                  <a:gd name="T35" fmla="*/ 2 h 1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78"/>
                  <a:gd name="T56" fmla="*/ 88 w 88"/>
                  <a:gd name="T57" fmla="*/ 178 h 17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78">
                    <a:moveTo>
                      <a:pt x="88" y="178"/>
                    </a:moveTo>
                    <a:lnTo>
                      <a:pt x="56" y="171"/>
                    </a:lnTo>
                    <a:lnTo>
                      <a:pt x="48" y="152"/>
                    </a:lnTo>
                    <a:lnTo>
                      <a:pt x="40" y="131"/>
                    </a:lnTo>
                    <a:lnTo>
                      <a:pt x="32" y="109"/>
                    </a:lnTo>
                    <a:lnTo>
                      <a:pt x="25" y="87"/>
                    </a:lnTo>
                    <a:lnTo>
                      <a:pt x="18" y="63"/>
                    </a:lnTo>
                    <a:lnTo>
                      <a:pt x="11" y="41"/>
                    </a:lnTo>
                    <a:lnTo>
                      <a:pt x="6" y="20"/>
                    </a:lnTo>
                    <a:lnTo>
                      <a:pt x="0" y="0"/>
                    </a:lnTo>
                    <a:lnTo>
                      <a:pt x="18" y="15"/>
                    </a:lnTo>
                    <a:lnTo>
                      <a:pt x="32" y="34"/>
                    </a:lnTo>
                    <a:lnTo>
                      <a:pt x="43" y="58"/>
                    </a:lnTo>
                    <a:lnTo>
                      <a:pt x="51" y="82"/>
                    </a:lnTo>
                    <a:lnTo>
                      <a:pt x="59" y="107"/>
                    </a:lnTo>
                    <a:lnTo>
                      <a:pt x="67" y="134"/>
                    </a:lnTo>
                    <a:lnTo>
                      <a:pt x="77" y="157"/>
                    </a:lnTo>
                    <a:lnTo>
                      <a:pt x="88" y="178"/>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838" name="Freeform 22"/>
              <p:cNvSpPr>
                <a:spLocks/>
              </p:cNvSpPr>
              <p:nvPr/>
            </p:nvSpPr>
            <p:spPr bwMode="auto">
              <a:xfrm>
                <a:off x="941" y="3002"/>
                <a:ext cx="1" cy="1"/>
              </a:xfrm>
              <a:custGeom>
                <a:avLst/>
                <a:gdLst>
                  <a:gd name="T0" fmla="*/ 0 w 2"/>
                  <a:gd name="T1" fmla="*/ 0 h 1"/>
                  <a:gd name="T2" fmla="*/ 1 w 2"/>
                  <a:gd name="T3" fmla="*/ 0 h 1"/>
                  <a:gd name="T4" fmla="*/ 1 w 2"/>
                  <a:gd name="T5" fmla="*/ 0 h 1"/>
                  <a:gd name="T6" fmla="*/ 1 w 2"/>
                  <a:gd name="T7" fmla="*/ 0 h 1"/>
                  <a:gd name="T8" fmla="*/ 1 w 2"/>
                  <a:gd name="T9" fmla="*/ 1 h 1"/>
                  <a:gd name="T10" fmla="*/ 1 w 2"/>
                  <a:gd name="T11" fmla="*/ 1 h 1"/>
                  <a:gd name="T12" fmla="*/ 1 w 2"/>
                  <a:gd name="T13" fmla="*/ 1 h 1"/>
                  <a:gd name="T14" fmla="*/ 1 w 2"/>
                  <a:gd name="T15" fmla="*/ 1 h 1"/>
                  <a:gd name="T16" fmla="*/ 1 w 2"/>
                  <a:gd name="T17" fmla="*/ 1 h 1"/>
                  <a:gd name="T18" fmla="*/ 1 w 2"/>
                  <a:gd name="T19" fmla="*/ 0 h 1"/>
                  <a:gd name="T20" fmla="*/ 1 w 2"/>
                  <a:gd name="T21" fmla="*/ 0 h 1"/>
                  <a:gd name="T22" fmla="*/ 1 w 2"/>
                  <a:gd name="T23" fmla="*/ 0 h 1"/>
                  <a:gd name="T24" fmla="*/ 0 w 2"/>
                  <a:gd name="T25" fmla="*/ 0 h 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
                  <a:gd name="T40" fmla="*/ 0 h 1"/>
                  <a:gd name="T41" fmla="*/ 2 w 2"/>
                  <a:gd name="T42" fmla="*/ 1 h 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 h="1">
                    <a:moveTo>
                      <a:pt x="0" y="0"/>
                    </a:moveTo>
                    <a:lnTo>
                      <a:pt x="1" y="0"/>
                    </a:lnTo>
                    <a:lnTo>
                      <a:pt x="2" y="1"/>
                    </a:lnTo>
                    <a:lnTo>
                      <a:pt x="1" y="0"/>
                    </a:lnTo>
                    <a:lnTo>
                      <a:pt x="0" y="0"/>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839" name="Freeform 23"/>
              <p:cNvSpPr>
                <a:spLocks/>
              </p:cNvSpPr>
              <p:nvPr/>
            </p:nvSpPr>
            <p:spPr bwMode="auto">
              <a:xfrm>
                <a:off x="950" y="2896"/>
                <a:ext cx="61" cy="122"/>
              </a:xfrm>
              <a:custGeom>
                <a:avLst/>
                <a:gdLst>
                  <a:gd name="T0" fmla="*/ 2 w 182"/>
                  <a:gd name="T1" fmla="*/ 4 h 366"/>
                  <a:gd name="T2" fmla="*/ 2 w 182"/>
                  <a:gd name="T3" fmla="*/ 5 h 366"/>
                  <a:gd name="T4" fmla="*/ 2 w 182"/>
                  <a:gd name="T5" fmla="*/ 5 h 366"/>
                  <a:gd name="T6" fmla="*/ 2 w 182"/>
                  <a:gd name="T7" fmla="*/ 4 h 366"/>
                  <a:gd name="T8" fmla="*/ 2 w 182"/>
                  <a:gd name="T9" fmla="*/ 4 h 366"/>
                  <a:gd name="T10" fmla="*/ 2 w 182"/>
                  <a:gd name="T11" fmla="*/ 4 h 366"/>
                  <a:gd name="T12" fmla="*/ 1 w 182"/>
                  <a:gd name="T13" fmla="*/ 4 h 366"/>
                  <a:gd name="T14" fmla="*/ 1 w 182"/>
                  <a:gd name="T15" fmla="*/ 4 h 366"/>
                  <a:gd name="T16" fmla="*/ 1 w 182"/>
                  <a:gd name="T17" fmla="*/ 4 h 366"/>
                  <a:gd name="T18" fmla="*/ 1 w 182"/>
                  <a:gd name="T19" fmla="*/ 4 h 366"/>
                  <a:gd name="T20" fmla="*/ 1 w 182"/>
                  <a:gd name="T21" fmla="*/ 4 h 366"/>
                  <a:gd name="T22" fmla="*/ 1 w 182"/>
                  <a:gd name="T23" fmla="*/ 4 h 366"/>
                  <a:gd name="T24" fmla="*/ 1 w 182"/>
                  <a:gd name="T25" fmla="*/ 4 h 366"/>
                  <a:gd name="T26" fmla="*/ 1 w 182"/>
                  <a:gd name="T27" fmla="*/ 4 h 366"/>
                  <a:gd name="T28" fmla="*/ 1 w 182"/>
                  <a:gd name="T29" fmla="*/ 4 h 366"/>
                  <a:gd name="T30" fmla="*/ 1 w 182"/>
                  <a:gd name="T31" fmla="*/ 4 h 366"/>
                  <a:gd name="T32" fmla="*/ 1 w 182"/>
                  <a:gd name="T33" fmla="*/ 4 h 366"/>
                  <a:gd name="T34" fmla="*/ 2 w 182"/>
                  <a:gd name="T35" fmla="*/ 4 h 366"/>
                  <a:gd name="T36" fmla="*/ 2 w 182"/>
                  <a:gd name="T37" fmla="*/ 4 h 366"/>
                  <a:gd name="T38" fmla="*/ 2 w 182"/>
                  <a:gd name="T39" fmla="*/ 4 h 366"/>
                  <a:gd name="T40" fmla="*/ 2 w 182"/>
                  <a:gd name="T41" fmla="*/ 4 h 366"/>
                  <a:gd name="T42" fmla="*/ 2 w 182"/>
                  <a:gd name="T43" fmla="*/ 3 h 366"/>
                  <a:gd name="T44" fmla="*/ 1 w 182"/>
                  <a:gd name="T45" fmla="*/ 3 h 366"/>
                  <a:gd name="T46" fmla="*/ 1 w 182"/>
                  <a:gd name="T47" fmla="*/ 2 h 366"/>
                  <a:gd name="T48" fmla="*/ 1 w 182"/>
                  <a:gd name="T49" fmla="*/ 2 h 366"/>
                  <a:gd name="T50" fmla="*/ 1 w 182"/>
                  <a:gd name="T51" fmla="*/ 1 h 366"/>
                  <a:gd name="T52" fmla="*/ 0 w 182"/>
                  <a:gd name="T53" fmla="*/ 1 h 366"/>
                  <a:gd name="T54" fmla="*/ 0 w 182"/>
                  <a:gd name="T55" fmla="*/ 0 h 366"/>
                  <a:gd name="T56" fmla="*/ 0 w 182"/>
                  <a:gd name="T57" fmla="*/ 0 h 366"/>
                  <a:gd name="T58" fmla="*/ 0 w 182"/>
                  <a:gd name="T59" fmla="*/ 0 h 366"/>
                  <a:gd name="T60" fmla="*/ 0 w 182"/>
                  <a:gd name="T61" fmla="*/ 0 h 366"/>
                  <a:gd name="T62" fmla="*/ 1 w 182"/>
                  <a:gd name="T63" fmla="*/ 1 h 366"/>
                  <a:gd name="T64" fmla="*/ 1 w 182"/>
                  <a:gd name="T65" fmla="*/ 1 h 366"/>
                  <a:gd name="T66" fmla="*/ 2 w 182"/>
                  <a:gd name="T67" fmla="*/ 2 h 366"/>
                  <a:gd name="T68" fmla="*/ 2 w 182"/>
                  <a:gd name="T69" fmla="*/ 3 h 366"/>
                  <a:gd name="T70" fmla="*/ 2 w 182"/>
                  <a:gd name="T71" fmla="*/ 4 h 366"/>
                  <a:gd name="T72" fmla="*/ 2 w 182"/>
                  <a:gd name="T73" fmla="*/ 4 h 36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2"/>
                  <a:gd name="T112" fmla="*/ 0 h 366"/>
                  <a:gd name="T113" fmla="*/ 182 w 182"/>
                  <a:gd name="T114" fmla="*/ 366 h 36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2" h="366">
                    <a:moveTo>
                      <a:pt x="182" y="363"/>
                    </a:moveTo>
                    <a:lnTo>
                      <a:pt x="172" y="366"/>
                    </a:lnTo>
                    <a:lnTo>
                      <a:pt x="160" y="365"/>
                    </a:lnTo>
                    <a:lnTo>
                      <a:pt x="148" y="362"/>
                    </a:lnTo>
                    <a:lnTo>
                      <a:pt x="135" y="356"/>
                    </a:lnTo>
                    <a:lnTo>
                      <a:pt x="122" y="351"/>
                    </a:lnTo>
                    <a:lnTo>
                      <a:pt x="109" y="344"/>
                    </a:lnTo>
                    <a:lnTo>
                      <a:pt x="98" y="338"/>
                    </a:lnTo>
                    <a:lnTo>
                      <a:pt x="89" y="334"/>
                    </a:lnTo>
                    <a:lnTo>
                      <a:pt x="87" y="332"/>
                    </a:lnTo>
                    <a:lnTo>
                      <a:pt x="86" y="329"/>
                    </a:lnTo>
                    <a:lnTo>
                      <a:pt x="85" y="326"/>
                    </a:lnTo>
                    <a:lnTo>
                      <a:pt x="83" y="323"/>
                    </a:lnTo>
                    <a:lnTo>
                      <a:pt x="90" y="325"/>
                    </a:lnTo>
                    <a:lnTo>
                      <a:pt x="98" y="327"/>
                    </a:lnTo>
                    <a:lnTo>
                      <a:pt x="108" y="330"/>
                    </a:lnTo>
                    <a:lnTo>
                      <a:pt x="116" y="333"/>
                    </a:lnTo>
                    <a:lnTo>
                      <a:pt x="123" y="334"/>
                    </a:lnTo>
                    <a:lnTo>
                      <a:pt x="129" y="334"/>
                    </a:lnTo>
                    <a:lnTo>
                      <a:pt x="133" y="332"/>
                    </a:lnTo>
                    <a:lnTo>
                      <a:pt x="134" y="326"/>
                    </a:lnTo>
                    <a:lnTo>
                      <a:pt x="129" y="282"/>
                    </a:lnTo>
                    <a:lnTo>
                      <a:pt x="116" y="239"/>
                    </a:lnTo>
                    <a:lnTo>
                      <a:pt x="98" y="198"/>
                    </a:lnTo>
                    <a:lnTo>
                      <a:pt x="78" y="156"/>
                    </a:lnTo>
                    <a:lnTo>
                      <a:pt x="56" y="115"/>
                    </a:lnTo>
                    <a:lnTo>
                      <a:pt x="35" y="76"/>
                    </a:lnTo>
                    <a:lnTo>
                      <a:pt x="16" y="37"/>
                    </a:lnTo>
                    <a:lnTo>
                      <a:pt x="0" y="0"/>
                    </a:lnTo>
                    <a:lnTo>
                      <a:pt x="7" y="3"/>
                    </a:lnTo>
                    <a:lnTo>
                      <a:pt x="26" y="23"/>
                    </a:lnTo>
                    <a:lnTo>
                      <a:pt x="55" y="58"/>
                    </a:lnTo>
                    <a:lnTo>
                      <a:pt x="89" y="105"/>
                    </a:lnTo>
                    <a:lnTo>
                      <a:pt x="123" y="160"/>
                    </a:lnTo>
                    <a:lnTo>
                      <a:pt x="153" y="224"/>
                    </a:lnTo>
                    <a:lnTo>
                      <a:pt x="174" y="293"/>
                    </a:lnTo>
                    <a:lnTo>
                      <a:pt x="182" y="363"/>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840" name="Freeform 24"/>
              <p:cNvSpPr>
                <a:spLocks/>
              </p:cNvSpPr>
              <p:nvPr/>
            </p:nvSpPr>
            <p:spPr bwMode="auto">
              <a:xfrm>
                <a:off x="1149" y="2906"/>
                <a:ext cx="10" cy="97"/>
              </a:xfrm>
              <a:custGeom>
                <a:avLst/>
                <a:gdLst>
                  <a:gd name="T0" fmla="*/ 0 w 32"/>
                  <a:gd name="T1" fmla="*/ 4 h 291"/>
                  <a:gd name="T2" fmla="*/ 0 w 32"/>
                  <a:gd name="T3" fmla="*/ 3 h 291"/>
                  <a:gd name="T4" fmla="*/ 0 w 32"/>
                  <a:gd name="T5" fmla="*/ 3 h 291"/>
                  <a:gd name="T6" fmla="*/ 0 w 32"/>
                  <a:gd name="T7" fmla="*/ 2 h 291"/>
                  <a:gd name="T8" fmla="*/ 0 w 32"/>
                  <a:gd name="T9" fmla="*/ 2 h 291"/>
                  <a:gd name="T10" fmla="*/ 0 w 32"/>
                  <a:gd name="T11" fmla="*/ 1 h 291"/>
                  <a:gd name="T12" fmla="*/ 0 w 32"/>
                  <a:gd name="T13" fmla="*/ 1 h 291"/>
                  <a:gd name="T14" fmla="*/ 0 w 32"/>
                  <a:gd name="T15" fmla="*/ 0 h 291"/>
                  <a:gd name="T16" fmla="*/ 0 w 32"/>
                  <a:gd name="T17" fmla="*/ 0 h 291"/>
                  <a:gd name="T18" fmla="*/ 0 w 32"/>
                  <a:gd name="T19" fmla="*/ 0 h 291"/>
                  <a:gd name="T20" fmla="*/ 0 w 32"/>
                  <a:gd name="T21" fmla="*/ 1 h 291"/>
                  <a:gd name="T22" fmla="*/ 0 w 32"/>
                  <a:gd name="T23" fmla="*/ 1 h 291"/>
                  <a:gd name="T24" fmla="*/ 0 w 32"/>
                  <a:gd name="T25" fmla="*/ 2 h 291"/>
                  <a:gd name="T26" fmla="*/ 0 w 32"/>
                  <a:gd name="T27" fmla="*/ 2 h 291"/>
                  <a:gd name="T28" fmla="*/ 0 w 32"/>
                  <a:gd name="T29" fmla="*/ 3 h 291"/>
                  <a:gd name="T30" fmla="*/ 0 w 32"/>
                  <a:gd name="T31" fmla="*/ 3 h 291"/>
                  <a:gd name="T32" fmla="*/ 0 w 32"/>
                  <a:gd name="T33" fmla="*/ 4 h 2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
                  <a:gd name="T52" fmla="*/ 0 h 291"/>
                  <a:gd name="T53" fmla="*/ 32 w 32"/>
                  <a:gd name="T54" fmla="*/ 291 h 29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 h="291">
                    <a:moveTo>
                      <a:pt x="32" y="291"/>
                    </a:moveTo>
                    <a:lnTo>
                      <a:pt x="14" y="261"/>
                    </a:lnTo>
                    <a:lnTo>
                      <a:pt x="4" y="227"/>
                    </a:lnTo>
                    <a:lnTo>
                      <a:pt x="0" y="189"/>
                    </a:lnTo>
                    <a:lnTo>
                      <a:pt x="0" y="152"/>
                    </a:lnTo>
                    <a:lnTo>
                      <a:pt x="1" y="112"/>
                    </a:lnTo>
                    <a:lnTo>
                      <a:pt x="4" y="73"/>
                    </a:lnTo>
                    <a:lnTo>
                      <a:pt x="4" y="36"/>
                    </a:lnTo>
                    <a:lnTo>
                      <a:pt x="1" y="0"/>
                    </a:lnTo>
                    <a:lnTo>
                      <a:pt x="16" y="32"/>
                    </a:lnTo>
                    <a:lnTo>
                      <a:pt x="25" y="66"/>
                    </a:lnTo>
                    <a:lnTo>
                      <a:pt x="29" y="102"/>
                    </a:lnTo>
                    <a:lnTo>
                      <a:pt x="29" y="139"/>
                    </a:lnTo>
                    <a:lnTo>
                      <a:pt x="26" y="178"/>
                    </a:lnTo>
                    <a:lnTo>
                      <a:pt x="26" y="217"/>
                    </a:lnTo>
                    <a:lnTo>
                      <a:pt x="26" y="254"/>
                    </a:lnTo>
                    <a:lnTo>
                      <a:pt x="32" y="291"/>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841" name="Freeform 25"/>
              <p:cNvSpPr>
                <a:spLocks/>
              </p:cNvSpPr>
              <p:nvPr/>
            </p:nvSpPr>
            <p:spPr bwMode="auto">
              <a:xfrm>
                <a:off x="917" y="2902"/>
                <a:ext cx="56" cy="90"/>
              </a:xfrm>
              <a:custGeom>
                <a:avLst/>
                <a:gdLst>
                  <a:gd name="T0" fmla="*/ 2 w 168"/>
                  <a:gd name="T1" fmla="*/ 3 h 269"/>
                  <a:gd name="T2" fmla="*/ 2 w 168"/>
                  <a:gd name="T3" fmla="*/ 3 h 269"/>
                  <a:gd name="T4" fmla="*/ 1 w 168"/>
                  <a:gd name="T5" fmla="*/ 3 h 269"/>
                  <a:gd name="T6" fmla="*/ 1 w 168"/>
                  <a:gd name="T7" fmla="*/ 2 h 269"/>
                  <a:gd name="T8" fmla="*/ 1 w 168"/>
                  <a:gd name="T9" fmla="*/ 2 h 269"/>
                  <a:gd name="T10" fmla="*/ 1 w 168"/>
                  <a:gd name="T11" fmla="*/ 1 h 269"/>
                  <a:gd name="T12" fmla="*/ 0 w 168"/>
                  <a:gd name="T13" fmla="*/ 1 h 269"/>
                  <a:gd name="T14" fmla="*/ 0 w 168"/>
                  <a:gd name="T15" fmla="*/ 0 h 269"/>
                  <a:gd name="T16" fmla="*/ 0 w 168"/>
                  <a:gd name="T17" fmla="*/ 0 h 269"/>
                  <a:gd name="T18" fmla="*/ 0 w 168"/>
                  <a:gd name="T19" fmla="*/ 0 h 269"/>
                  <a:gd name="T20" fmla="*/ 1 w 168"/>
                  <a:gd name="T21" fmla="*/ 1 h 269"/>
                  <a:gd name="T22" fmla="*/ 1 w 168"/>
                  <a:gd name="T23" fmla="*/ 1 h 269"/>
                  <a:gd name="T24" fmla="*/ 1 w 168"/>
                  <a:gd name="T25" fmla="*/ 2 h 269"/>
                  <a:gd name="T26" fmla="*/ 1 w 168"/>
                  <a:gd name="T27" fmla="*/ 2 h 269"/>
                  <a:gd name="T28" fmla="*/ 2 w 168"/>
                  <a:gd name="T29" fmla="*/ 3 h 269"/>
                  <a:gd name="T30" fmla="*/ 2 w 168"/>
                  <a:gd name="T31" fmla="*/ 3 h 269"/>
                  <a:gd name="T32" fmla="*/ 2 w 168"/>
                  <a:gd name="T33" fmla="*/ 3 h 2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8"/>
                  <a:gd name="T52" fmla="*/ 0 h 269"/>
                  <a:gd name="T53" fmla="*/ 168 w 168"/>
                  <a:gd name="T54" fmla="*/ 269 h 2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8" h="269">
                    <a:moveTo>
                      <a:pt x="168" y="269"/>
                    </a:moveTo>
                    <a:lnTo>
                      <a:pt x="135" y="255"/>
                    </a:lnTo>
                    <a:lnTo>
                      <a:pt x="109" y="231"/>
                    </a:lnTo>
                    <a:lnTo>
                      <a:pt x="87" y="197"/>
                    </a:lnTo>
                    <a:lnTo>
                      <a:pt x="68" y="157"/>
                    </a:lnTo>
                    <a:lnTo>
                      <a:pt x="52" y="115"/>
                    </a:lnTo>
                    <a:lnTo>
                      <a:pt x="35" y="72"/>
                    </a:lnTo>
                    <a:lnTo>
                      <a:pt x="19" y="33"/>
                    </a:lnTo>
                    <a:lnTo>
                      <a:pt x="0" y="0"/>
                    </a:lnTo>
                    <a:lnTo>
                      <a:pt x="35" y="26"/>
                    </a:lnTo>
                    <a:lnTo>
                      <a:pt x="63" y="57"/>
                    </a:lnTo>
                    <a:lnTo>
                      <a:pt x="85" y="91"/>
                    </a:lnTo>
                    <a:lnTo>
                      <a:pt x="101" y="128"/>
                    </a:lnTo>
                    <a:lnTo>
                      <a:pt x="116" y="166"/>
                    </a:lnTo>
                    <a:lnTo>
                      <a:pt x="131" y="203"/>
                    </a:lnTo>
                    <a:lnTo>
                      <a:pt x="148" y="238"/>
                    </a:lnTo>
                    <a:lnTo>
                      <a:pt x="168" y="269"/>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842" name="Freeform 26"/>
              <p:cNvSpPr>
                <a:spLocks/>
              </p:cNvSpPr>
              <p:nvPr/>
            </p:nvSpPr>
            <p:spPr bwMode="auto">
              <a:xfrm>
                <a:off x="1325" y="2844"/>
                <a:ext cx="51" cy="84"/>
              </a:xfrm>
              <a:custGeom>
                <a:avLst/>
                <a:gdLst>
                  <a:gd name="T0" fmla="*/ 0 w 153"/>
                  <a:gd name="T1" fmla="*/ 3 h 250"/>
                  <a:gd name="T2" fmla="*/ 0 w 153"/>
                  <a:gd name="T3" fmla="*/ 3 h 250"/>
                  <a:gd name="T4" fmla="*/ 1 w 153"/>
                  <a:gd name="T5" fmla="*/ 3 h 250"/>
                  <a:gd name="T6" fmla="*/ 1 w 153"/>
                  <a:gd name="T7" fmla="*/ 2 h 250"/>
                  <a:gd name="T8" fmla="*/ 1 w 153"/>
                  <a:gd name="T9" fmla="*/ 2 h 250"/>
                  <a:gd name="T10" fmla="*/ 1 w 153"/>
                  <a:gd name="T11" fmla="*/ 1 h 250"/>
                  <a:gd name="T12" fmla="*/ 1 w 153"/>
                  <a:gd name="T13" fmla="*/ 1 h 250"/>
                  <a:gd name="T14" fmla="*/ 2 w 153"/>
                  <a:gd name="T15" fmla="*/ 0 h 250"/>
                  <a:gd name="T16" fmla="*/ 2 w 153"/>
                  <a:gd name="T17" fmla="*/ 0 h 250"/>
                  <a:gd name="T18" fmla="*/ 1 w 153"/>
                  <a:gd name="T19" fmla="*/ 0 h 250"/>
                  <a:gd name="T20" fmla="*/ 1 w 153"/>
                  <a:gd name="T21" fmla="*/ 1 h 250"/>
                  <a:gd name="T22" fmla="*/ 1 w 153"/>
                  <a:gd name="T23" fmla="*/ 1 h 250"/>
                  <a:gd name="T24" fmla="*/ 1 w 153"/>
                  <a:gd name="T25" fmla="*/ 1 h 250"/>
                  <a:gd name="T26" fmla="*/ 1 w 153"/>
                  <a:gd name="T27" fmla="*/ 2 h 250"/>
                  <a:gd name="T28" fmla="*/ 0 w 153"/>
                  <a:gd name="T29" fmla="*/ 2 h 250"/>
                  <a:gd name="T30" fmla="*/ 0 w 153"/>
                  <a:gd name="T31" fmla="*/ 3 h 250"/>
                  <a:gd name="T32" fmla="*/ 0 w 153"/>
                  <a:gd name="T33" fmla="*/ 3 h 2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3"/>
                  <a:gd name="T52" fmla="*/ 0 h 250"/>
                  <a:gd name="T53" fmla="*/ 153 w 153"/>
                  <a:gd name="T54" fmla="*/ 250 h 2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3" h="250">
                    <a:moveTo>
                      <a:pt x="0" y="250"/>
                    </a:moveTo>
                    <a:lnTo>
                      <a:pt x="29" y="231"/>
                    </a:lnTo>
                    <a:lnTo>
                      <a:pt x="53" y="203"/>
                    </a:lnTo>
                    <a:lnTo>
                      <a:pt x="73" y="173"/>
                    </a:lnTo>
                    <a:lnTo>
                      <a:pt x="90" y="137"/>
                    </a:lnTo>
                    <a:lnTo>
                      <a:pt x="103" y="101"/>
                    </a:lnTo>
                    <a:lnTo>
                      <a:pt x="118" y="65"/>
                    </a:lnTo>
                    <a:lnTo>
                      <a:pt x="135" y="31"/>
                    </a:lnTo>
                    <a:lnTo>
                      <a:pt x="153" y="0"/>
                    </a:lnTo>
                    <a:lnTo>
                      <a:pt x="121" y="18"/>
                    </a:lnTo>
                    <a:lnTo>
                      <a:pt x="96" y="43"/>
                    </a:lnTo>
                    <a:lnTo>
                      <a:pt x="79" y="75"/>
                    </a:lnTo>
                    <a:lnTo>
                      <a:pt x="64" y="109"/>
                    </a:lnTo>
                    <a:lnTo>
                      <a:pt x="50" y="147"/>
                    </a:lnTo>
                    <a:lnTo>
                      <a:pt x="36" y="183"/>
                    </a:lnTo>
                    <a:lnTo>
                      <a:pt x="21" y="218"/>
                    </a:lnTo>
                    <a:lnTo>
                      <a:pt x="0" y="250"/>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843" name="Freeform 27"/>
              <p:cNvSpPr>
                <a:spLocks/>
              </p:cNvSpPr>
              <p:nvPr/>
            </p:nvSpPr>
            <p:spPr bwMode="auto">
              <a:xfrm>
                <a:off x="1141" y="2788"/>
                <a:ext cx="162" cy="137"/>
              </a:xfrm>
              <a:custGeom>
                <a:avLst/>
                <a:gdLst>
                  <a:gd name="T0" fmla="*/ 6 w 485"/>
                  <a:gd name="T1" fmla="*/ 0 h 411"/>
                  <a:gd name="T2" fmla="*/ 6 w 485"/>
                  <a:gd name="T3" fmla="*/ 0 h 411"/>
                  <a:gd name="T4" fmla="*/ 5 w 485"/>
                  <a:gd name="T5" fmla="*/ 0 h 411"/>
                  <a:gd name="T6" fmla="*/ 5 w 485"/>
                  <a:gd name="T7" fmla="*/ 0 h 411"/>
                  <a:gd name="T8" fmla="*/ 5 w 485"/>
                  <a:gd name="T9" fmla="*/ 0 h 411"/>
                  <a:gd name="T10" fmla="*/ 5 w 485"/>
                  <a:gd name="T11" fmla="*/ 1 h 411"/>
                  <a:gd name="T12" fmla="*/ 5 w 485"/>
                  <a:gd name="T13" fmla="*/ 1 h 411"/>
                  <a:gd name="T14" fmla="*/ 4 w 485"/>
                  <a:gd name="T15" fmla="*/ 1 h 411"/>
                  <a:gd name="T16" fmla="*/ 4 w 485"/>
                  <a:gd name="T17" fmla="*/ 1 h 411"/>
                  <a:gd name="T18" fmla="*/ 4 w 485"/>
                  <a:gd name="T19" fmla="*/ 1 h 411"/>
                  <a:gd name="T20" fmla="*/ 4 w 485"/>
                  <a:gd name="T21" fmla="*/ 1 h 411"/>
                  <a:gd name="T22" fmla="*/ 4 w 485"/>
                  <a:gd name="T23" fmla="*/ 2 h 411"/>
                  <a:gd name="T24" fmla="*/ 3 w 485"/>
                  <a:gd name="T25" fmla="*/ 2 h 411"/>
                  <a:gd name="T26" fmla="*/ 3 w 485"/>
                  <a:gd name="T27" fmla="*/ 2 h 411"/>
                  <a:gd name="T28" fmla="*/ 3 w 485"/>
                  <a:gd name="T29" fmla="*/ 3 h 411"/>
                  <a:gd name="T30" fmla="*/ 3 w 485"/>
                  <a:gd name="T31" fmla="*/ 3 h 411"/>
                  <a:gd name="T32" fmla="*/ 3 w 485"/>
                  <a:gd name="T33" fmla="*/ 3 h 411"/>
                  <a:gd name="T34" fmla="*/ 3 w 485"/>
                  <a:gd name="T35" fmla="*/ 4 h 411"/>
                  <a:gd name="T36" fmla="*/ 3 w 485"/>
                  <a:gd name="T37" fmla="*/ 4 h 411"/>
                  <a:gd name="T38" fmla="*/ 3 w 485"/>
                  <a:gd name="T39" fmla="*/ 4 h 411"/>
                  <a:gd name="T40" fmla="*/ 3 w 485"/>
                  <a:gd name="T41" fmla="*/ 5 h 411"/>
                  <a:gd name="T42" fmla="*/ 2 w 485"/>
                  <a:gd name="T43" fmla="*/ 4 h 411"/>
                  <a:gd name="T44" fmla="*/ 2 w 485"/>
                  <a:gd name="T45" fmla="*/ 4 h 411"/>
                  <a:gd name="T46" fmla="*/ 2 w 485"/>
                  <a:gd name="T47" fmla="*/ 3 h 411"/>
                  <a:gd name="T48" fmla="*/ 1 w 485"/>
                  <a:gd name="T49" fmla="*/ 3 h 411"/>
                  <a:gd name="T50" fmla="*/ 1 w 485"/>
                  <a:gd name="T51" fmla="*/ 2 h 411"/>
                  <a:gd name="T52" fmla="*/ 1 w 485"/>
                  <a:gd name="T53" fmla="*/ 1 h 411"/>
                  <a:gd name="T54" fmla="*/ 0 w 485"/>
                  <a:gd name="T55" fmla="*/ 1 h 411"/>
                  <a:gd name="T56" fmla="*/ 0 w 485"/>
                  <a:gd name="T57" fmla="*/ 0 h 411"/>
                  <a:gd name="T58" fmla="*/ 0 w 485"/>
                  <a:gd name="T59" fmla="*/ 1 h 411"/>
                  <a:gd name="T60" fmla="*/ 0 w 485"/>
                  <a:gd name="T61" fmla="*/ 1 h 411"/>
                  <a:gd name="T62" fmla="*/ 0 w 485"/>
                  <a:gd name="T63" fmla="*/ 2 h 411"/>
                  <a:gd name="T64" fmla="*/ 1 w 485"/>
                  <a:gd name="T65" fmla="*/ 3 h 411"/>
                  <a:gd name="T66" fmla="*/ 1 w 485"/>
                  <a:gd name="T67" fmla="*/ 3 h 411"/>
                  <a:gd name="T68" fmla="*/ 2 w 485"/>
                  <a:gd name="T69" fmla="*/ 4 h 411"/>
                  <a:gd name="T70" fmla="*/ 2 w 485"/>
                  <a:gd name="T71" fmla="*/ 4 h 411"/>
                  <a:gd name="T72" fmla="*/ 3 w 485"/>
                  <a:gd name="T73" fmla="*/ 5 h 411"/>
                  <a:gd name="T74" fmla="*/ 3 w 485"/>
                  <a:gd name="T75" fmla="*/ 5 h 411"/>
                  <a:gd name="T76" fmla="*/ 3 w 485"/>
                  <a:gd name="T77" fmla="*/ 5 h 411"/>
                  <a:gd name="T78" fmla="*/ 3 w 485"/>
                  <a:gd name="T79" fmla="*/ 5 h 411"/>
                  <a:gd name="T80" fmla="*/ 3 w 485"/>
                  <a:gd name="T81" fmla="*/ 5 h 411"/>
                  <a:gd name="T82" fmla="*/ 3 w 485"/>
                  <a:gd name="T83" fmla="*/ 5 h 411"/>
                  <a:gd name="T84" fmla="*/ 3 w 485"/>
                  <a:gd name="T85" fmla="*/ 4 h 411"/>
                  <a:gd name="T86" fmla="*/ 3 w 485"/>
                  <a:gd name="T87" fmla="*/ 4 h 411"/>
                  <a:gd name="T88" fmla="*/ 4 w 485"/>
                  <a:gd name="T89" fmla="*/ 3 h 411"/>
                  <a:gd name="T90" fmla="*/ 4 w 485"/>
                  <a:gd name="T91" fmla="*/ 3 h 411"/>
                  <a:gd name="T92" fmla="*/ 4 w 485"/>
                  <a:gd name="T93" fmla="*/ 2 h 411"/>
                  <a:gd name="T94" fmla="*/ 4 w 485"/>
                  <a:gd name="T95" fmla="*/ 2 h 411"/>
                  <a:gd name="T96" fmla="*/ 5 w 485"/>
                  <a:gd name="T97" fmla="*/ 2 h 411"/>
                  <a:gd name="T98" fmla="*/ 5 w 485"/>
                  <a:gd name="T99" fmla="*/ 1 h 411"/>
                  <a:gd name="T100" fmla="*/ 5 w 485"/>
                  <a:gd name="T101" fmla="*/ 1 h 411"/>
                  <a:gd name="T102" fmla="*/ 5 w 485"/>
                  <a:gd name="T103" fmla="*/ 1 h 411"/>
                  <a:gd name="T104" fmla="*/ 6 w 485"/>
                  <a:gd name="T105" fmla="*/ 0 h 411"/>
                  <a:gd name="T106" fmla="*/ 6 w 485"/>
                  <a:gd name="T107" fmla="*/ 0 h 411"/>
                  <a:gd name="T108" fmla="*/ 6 w 485"/>
                  <a:gd name="T109" fmla="*/ 0 h 411"/>
                  <a:gd name="T110" fmla="*/ 6 w 485"/>
                  <a:gd name="T111" fmla="*/ 0 h 411"/>
                  <a:gd name="T112" fmla="*/ 6 w 485"/>
                  <a:gd name="T113" fmla="*/ 0 h 4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5"/>
                  <a:gd name="T172" fmla="*/ 0 h 411"/>
                  <a:gd name="T173" fmla="*/ 485 w 485"/>
                  <a:gd name="T174" fmla="*/ 411 h 41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5" h="411">
                    <a:moveTo>
                      <a:pt x="485" y="0"/>
                    </a:moveTo>
                    <a:lnTo>
                      <a:pt x="463" y="9"/>
                    </a:lnTo>
                    <a:lnTo>
                      <a:pt x="441" y="19"/>
                    </a:lnTo>
                    <a:lnTo>
                      <a:pt x="422" y="29"/>
                    </a:lnTo>
                    <a:lnTo>
                      <a:pt x="403" y="38"/>
                    </a:lnTo>
                    <a:lnTo>
                      <a:pt x="385" y="49"/>
                    </a:lnTo>
                    <a:lnTo>
                      <a:pt x="367" y="60"/>
                    </a:lnTo>
                    <a:lnTo>
                      <a:pt x="351" y="73"/>
                    </a:lnTo>
                    <a:lnTo>
                      <a:pt x="336" y="87"/>
                    </a:lnTo>
                    <a:lnTo>
                      <a:pt x="321" y="102"/>
                    </a:lnTo>
                    <a:lnTo>
                      <a:pt x="307" y="118"/>
                    </a:lnTo>
                    <a:lnTo>
                      <a:pt x="293" y="138"/>
                    </a:lnTo>
                    <a:lnTo>
                      <a:pt x="281" y="157"/>
                    </a:lnTo>
                    <a:lnTo>
                      <a:pt x="269" y="181"/>
                    </a:lnTo>
                    <a:lnTo>
                      <a:pt x="258" y="205"/>
                    </a:lnTo>
                    <a:lnTo>
                      <a:pt x="248" y="232"/>
                    </a:lnTo>
                    <a:lnTo>
                      <a:pt x="239" y="262"/>
                    </a:lnTo>
                    <a:lnTo>
                      <a:pt x="230" y="294"/>
                    </a:lnTo>
                    <a:lnTo>
                      <a:pt x="225" y="322"/>
                    </a:lnTo>
                    <a:lnTo>
                      <a:pt x="221" y="349"/>
                    </a:lnTo>
                    <a:lnTo>
                      <a:pt x="217" y="377"/>
                    </a:lnTo>
                    <a:lnTo>
                      <a:pt x="188" y="335"/>
                    </a:lnTo>
                    <a:lnTo>
                      <a:pt x="158" y="291"/>
                    </a:lnTo>
                    <a:lnTo>
                      <a:pt x="128" y="248"/>
                    </a:lnTo>
                    <a:lnTo>
                      <a:pt x="97" y="203"/>
                    </a:lnTo>
                    <a:lnTo>
                      <a:pt x="69" y="157"/>
                    </a:lnTo>
                    <a:lnTo>
                      <a:pt x="43" y="110"/>
                    </a:lnTo>
                    <a:lnTo>
                      <a:pt x="19" y="63"/>
                    </a:lnTo>
                    <a:lnTo>
                      <a:pt x="0" y="16"/>
                    </a:lnTo>
                    <a:lnTo>
                      <a:pt x="6" y="67"/>
                    </a:lnTo>
                    <a:lnTo>
                      <a:pt x="18" y="117"/>
                    </a:lnTo>
                    <a:lnTo>
                      <a:pt x="36" y="167"/>
                    </a:lnTo>
                    <a:lnTo>
                      <a:pt x="60" y="214"/>
                    </a:lnTo>
                    <a:lnTo>
                      <a:pt x="91" y="261"/>
                    </a:lnTo>
                    <a:lnTo>
                      <a:pt x="126" y="308"/>
                    </a:lnTo>
                    <a:lnTo>
                      <a:pt x="166" y="353"/>
                    </a:lnTo>
                    <a:lnTo>
                      <a:pt x="210" y="398"/>
                    </a:lnTo>
                    <a:lnTo>
                      <a:pt x="222" y="406"/>
                    </a:lnTo>
                    <a:lnTo>
                      <a:pt x="232" y="410"/>
                    </a:lnTo>
                    <a:lnTo>
                      <a:pt x="239" y="411"/>
                    </a:lnTo>
                    <a:lnTo>
                      <a:pt x="244" y="407"/>
                    </a:lnTo>
                    <a:lnTo>
                      <a:pt x="254" y="369"/>
                    </a:lnTo>
                    <a:lnTo>
                      <a:pt x="266" y="330"/>
                    </a:lnTo>
                    <a:lnTo>
                      <a:pt x="281" y="293"/>
                    </a:lnTo>
                    <a:lnTo>
                      <a:pt x="300" y="255"/>
                    </a:lnTo>
                    <a:lnTo>
                      <a:pt x="319" y="219"/>
                    </a:lnTo>
                    <a:lnTo>
                      <a:pt x="341" y="186"/>
                    </a:lnTo>
                    <a:lnTo>
                      <a:pt x="362" y="153"/>
                    </a:lnTo>
                    <a:lnTo>
                      <a:pt x="384" y="124"/>
                    </a:lnTo>
                    <a:lnTo>
                      <a:pt x="406" y="96"/>
                    </a:lnTo>
                    <a:lnTo>
                      <a:pt x="425" y="71"/>
                    </a:lnTo>
                    <a:lnTo>
                      <a:pt x="443" y="49"/>
                    </a:lnTo>
                    <a:lnTo>
                      <a:pt x="459" y="31"/>
                    </a:lnTo>
                    <a:lnTo>
                      <a:pt x="472" y="18"/>
                    </a:lnTo>
                    <a:lnTo>
                      <a:pt x="480" y="7"/>
                    </a:lnTo>
                    <a:lnTo>
                      <a:pt x="485" y="1"/>
                    </a:lnTo>
                    <a:lnTo>
                      <a:pt x="485" y="0"/>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844" name="Freeform 28"/>
              <p:cNvSpPr>
                <a:spLocks/>
              </p:cNvSpPr>
              <p:nvPr/>
            </p:nvSpPr>
            <p:spPr bwMode="auto">
              <a:xfrm>
                <a:off x="1160" y="2936"/>
                <a:ext cx="25" cy="84"/>
              </a:xfrm>
              <a:custGeom>
                <a:avLst/>
                <a:gdLst>
                  <a:gd name="T0" fmla="*/ 0 w 77"/>
                  <a:gd name="T1" fmla="*/ 3 h 253"/>
                  <a:gd name="T2" fmla="*/ 0 w 77"/>
                  <a:gd name="T3" fmla="*/ 3 h 253"/>
                  <a:gd name="T4" fmla="*/ 0 w 77"/>
                  <a:gd name="T5" fmla="*/ 3 h 253"/>
                  <a:gd name="T6" fmla="*/ 0 w 77"/>
                  <a:gd name="T7" fmla="*/ 3 h 253"/>
                  <a:gd name="T8" fmla="*/ 0 w 77"/>
                  <a:gd name="T9" fmla="*/ 3 h 253"/>
                  <a:gd name="T10" fmla="*/ 0 w 77"/>
                  <a:gd name="T11" fmla="*/ 3 h 253"/>
                  <a:gd name="T12" fmla="*/ 0 w 77"/>
                  <a:gd name="T13" fmla="*/ 2 h 253"/>
                  <a:gd name="T14" fmla="*/ 0 w 77"/>
                  <a:gd name="T15" fmla="*/ 2 h 253"/>
                  <a:gd name="T16" fmla="*/ 0 w 77"/>
                  <a:gd name="T17" fmla="*/ 2 h 253"/>
                  <a:gd name="T18" fmla="*/ 1 w 77"/>
                  <a:gd name="T19" fmla="*/ 1 h 253"/>
                  <a:gd name="T20" fmla="*/ 1 w 77"/>
                  <a:gd name="T21" fmla="*/ 1 h 253"/>
                  <a:gd name="T22" fmla="*/ 1 w 77"/>
                  <a:gd name="T23" fmla="*/ 0 h 253"/>
                  <a:gd name="T24" fmla="*/ 1 w 77"/>
                  <a:gd name="T25" fmla="*/ 0 h 253"/>
                  <a:gd name="T26" fmla="*/ 1 w 77"/>
                  <a:gd name="T27" fmla="*/ 0 h 253"/>
                  <a:gd name="T28" fmla="*/ 1 w 77"/>
                  <a:gd name="T29" fmla="*/ 0 h 253"/>
                  <a:gd name="T30" fmla="*/ 1 w 77"/>
                  <a:gd name="T31" fmla="*/ 1 h 253"/>
                  <a:gd name="T32" fmla="*/ 1 w 77"/>
                  <a:gd name="T33" fmla="*/ 1 h 253"/>
                  <a:gd name="T34" fmla="*/ 1 w 77"/>
                  <a:gd name="T35" fmla="*/ 2 h 253"/>
                  <a:gd name="T36" fmla="*/ 1 w 77"/>
                  <a:gd name="T37" fmla="*/ 2 h 253"/>
                  <a:gd name="T38" fmla="*/ 1 w 77"/>
                  <a:gd name="T39" fmla="*/ 3 h 253"/>
                  <a:gd name="T40" fmla="*/ 0 w 77"/>
                  <a:gd name="T41" fmla="*/ 3 h 2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7"/>
                  <a:gd name="T64" fmla="*/ 0 h 253"/>
                  <a:gd name="T65" fmla="*/ 77 w 77"/>
                  <a:gd name="T66" fmla="*/ 253 h 25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7" h="253">
                    <a:moveTo>
                      <a:pt x="31" y="253"/>
                    </a:moveTo>
                    <a:lnTo>
                      <a:pt x="19" y="251"/>
                    </a:lnTo>
                    <a:lnTo>
                      <a:pt x="9" y="248"/>
                    </a:lnTo>
                    <a:lnTo>
                      <a:pt x="4" y="244"/>
                    </a:lnTo>
                    <a:lnTo>
                      <a:pt x="0" y="240"/>
                    </a:lnTo>
                    <a:lnTo>
                      <a:pt x="5" y="213"/>
                    </a:lnTo>
                    <a:lnTo>
                      <a:pt x="15" y="186"/>
                    </a:lnTo>
                    <a:lnTo>
                      <a:pt x="25" y="160"/>
                    </a:lnTo>
                    <a:lnTo>
                      <a:pt x="36" y="132"/>
                    </a:lnTo>
                    <a:lnTo>
                      <a:pt x="48" y="102"/>
                    </a:lnTo>
                    <a:lnTo>
                      <a:pt x="59" y="72"/>
                    </a:lnTo>
                    <a:lnTo>
                      <a:pt x="68" y="37"/>
                    </a:lnTo>
                    <a:lnTo>
                      <a:pt x="75" y="0"/>
                    </a:lnTo>
                    <a:lnTo>
                      <a:pt x="77" y="7"/>
                    </a:lnTo>
                    <a:lnTo>
                      <a:pt x="75" y="26"/>
                    </a:lnTo>
                    <a:lnTo>
                      <a:pt x="74" y="55"/>
                    </a:lnTo>
                    <a:lnTo>
                      <a:pt x="70" y="90"/>
                    </a:lnTo>
                    <a:lnTo>
                      <a:pt x="64" y="130"/>
                    </a:lnTo>
                    <a:lnTo>
                      <a:pt x="56" y="172"/>
                    </a:lnTo>
                    <a:lnTo>
                      <a:pt x="45" y="214"/>
                    </a:lnTo>
                    <a:lnTo>
                      <a:pt x="31" y="253"/>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845" name="Freeform 29"/>
              <p:cNvSpPr>
                <a:spLocks/>
              </p:cNvSpPr>
              <p:nvPr/>
            </p:nvSpPr>
            <p:spPr bwMode="auto">
              <a:xfrm>
                <a:off x="1163" y="2887"/>
                <a:ext cx="134" cy="141"/>
              </a:xfrm>
              <a:custGeom>
                <a:avLst/>
                <a:gdLst>
                  <a:gd name="T0" fmla="*/ 3 w 404"/>
                  <a:gd name="T1" fmla="*/ 3 h 422"/>
                  <a:gd name="T2" fmla="*/ 3 w 404"/>
                  <a:gd name="T3" fmla="*/ 2 h 422"/>
                  <a:gd name="T4" fmla="*/ 4 w 404"/>
                  <a:gd name="T5" fmla="*/ 1 h 422"/>
                  <a:gd name="T6" fmla="*/ 4 w 404"/>
                  <a:gd name="T7" fmla="*/ 0 h 422"/>
                  <a:gd name="T8" fmla="*/ 4 w 404"/>
                  <a:gd name="T9" fmla="*/ 1 h 422"/>
                  <a:gd name="T10" fmla="*/ 4 w 404"/>
                  <a:gd name="T11" fmla="*/ 2 h 422"/>
                  <a:gd name="T12" fmla="*/ 5 w 404"/>
                  <a:gd name="T13" fmla="*/ 3 h 422"/>
                  <a:gd name="T14" fmla="*/ 5 w 404"/>
                  <a:gd name="T15" fmla="*/ 5 h 422"/>
                  <a:gd name="T16" fmla="*/ 4 w 404"/>
                  <a:gd name="T17" fmla="*/ 5 h 422"/>
                  <a:gd name="T18" fmla="*/ 4 w 404"/>
                  <a:gd name="T19" fmla="*/ 4 h 422"/>
                  <a:gd name="T20" fmla="*/ 4 w 404"/>
                  <a:gd name="T21" fmla="*/ 3 h 422"/>
                  <a:gd name="T22" fmla="*/ 4 w 404"/>
                  <a:gd name="T23" fmla="*/ 2 h 422"/>
                  <a:gd name="T24" fmla="*/ 4 w 404"/>
                  <a:gd name="T25" fmla="*/ 2 h 422"/>
                  <a:gd name="T26" fmla="*/ 4 w 404"/>
                  <a:gd name="T27" fmla="*/ 2 h 422"/>
                  <a:gd name="T28" fmla="*/ 4 w 404"/>
                  <a:gd name="T29" fmla="*/ 3 h 422"/>
                  <a:gd name="T30" fmla="*/ 3 w 404"/>
                  <a:gd name="T31" fmla="*/ 4 h 422"/>
                  <a:gd name="T32" fmla="*/ 3 w 404"/>
                  <a:gd name="T33" fmla="*/ 4 h 422"/>
                  <a:gd name="T34" fmla="*/ 3 w 404"/>
                  <a:gd name="T35" fmla="*/ 4 h 422"/>
                  <a:gd name="T36" fmla="*/ 3 w 404"/>
                  <a:gd name="T37" fmla="*/ 4 h 422"/>
                  <a:gd name="T38" fmla="*/ 3 w 404"/>
                  <a:gd name="T39" fmla="*/ 4 h 422"/>
                  <a:gd name="T40" fmla="*/ 3 w 404"/>
                  <a:gd name="T41" fmla="*/ 4 h 422"/>
                  <a:gd name="T42" fmla="*/ 3 w 404"/>
                  <a:gd name="T43" fmla="*/ 4 h 422"/>
                  <a:gd name="T44" fmla="*/ 3 w 404"/>
                  <a:gd name="T45" fmla="*/ 4 h 422"/>
                  <a:gd name="T46" fmla="*/ 2 w 404"/>
                  <a:gd name="T47" fmla="*/ 4 h 422"/>
                  <a:gd name="T48" fmla="*/ 2 w 404"/>
                  <a:gd name="T49" fmla="*/ 3 h 422"/>
                  <a:gd name="T50" fmla="*/ 1 w 404"/>
                  <a:gd name="T51" fmla="*/ 1 h 422"/>
                  <a:gd name="T52" fmla="*/ 0 w 404"/>
                  <a:gd name="T53" fmla="*/ 1 h 422"/>
                  <a:gd name="T54" fmla="*/ 0 w 404"/>
                  <a:gd name="T55" fmla="*/ 1 h 422"/>
                  <a:gd name="T56" fmla="*/ 1 w 404"/>
                  <a:gd name="T57" fmla="*/ 1 h 422"/>
                  <a:gd name="T58" fmla="*/ 1 w 404"/>
                  <a:gd name="T59" fmla="*/ 1 h 422"/>
                  <a:gd name="T60" fmla="*/ 2 w 404"/>
                  <a:gd name="T61" fmla="*/ 2 h 422"/>
                  <a:gd name="T62" fmla="*/ 2 w 404"/>
                  <a:gd name="T63" fmla="*/ 2 h 422"/>
                  <a:gd name="T64" fmla="*/ 2 w 404"/>
                  <a:gd name="T65" fmla="*/ 2 h 422"/>
                  <a:gd name="T66" fmla="*/ 3 w 404"/>
                  <a:gd name="T67" fmla="*/ 3 h 422"/>
                  <a:gd name="T68" fmla="*/ 3 w 404"/>
                  <a:gd name="T69" fmla="*/ 3 h 42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4"/>
                  <a:gd name="T106" fmla="*/ 0 h 422"/>
                  <a:gd name="T107" fmla="*/ 404 w 404"/>
                  <a:gd name="T108" fmla="*/ 422 h 42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4" h="422">
                    <a:moveTo>
                      <a:pt x="228" y="269"/>
                    </a:moveTo>
                    <a:lnTo>
                      <a:pt x="239" y="229"/>
                    </a:lnTo>
                    <a:lnTo>
                      <a:pt x="253" y="185"/>
                    </a:lnTo>
                    <a:lnTo>
                      <a:pt x="268" y="139"/>
                    </a:lnTo>
                    <a:lnTo>
                      <a:pt x="284" y="95"/>
                    </a:lnTo>
                    <a:lnTo>
                      <a:pt x="299" y="56"/>
                    </a:lnTo>
                    <a:lnTo>
                      <a:pt x="313" y="25"/>
                    </a:lnTo>
                    <a:lnTo>
                      <a:pt x="324" y="5"/>
                    </a:lnTo>
                    <a:lnTo>
                      <a:pt x="332" y="0"/>
                    </a:lnTo>
                    <a:lnTo>
                      <a:pt x="340" y="52"/>
                    </a:lnTo>
                    <a:lnTo>
                      <a:pt x="350" y="105"/>
                    </a:lnTo>
                    <a:lnTo>
                      <a:pt x="360" y="157"/>
                    </a:lnTo>
                    <a:lnTo>
                      <a:pt x="369" y="211"/>
                    </a:lnTo>
                    <a:lnTo>
                      <a:pt x="379" y="264"/>
                    </a:lnTo>
                    <a:lnTo>
                      <a:pt x="388" y="316"/>
                    </a:lnTo>
                    <a:lnTo>
                      <a:pt x="397" y="369"/>
                    </a:lnTo>
                    <a:lnTo>
                      <a:pt x="404" y="422"/>
                    </a:lnTo>
                    <a:lnTo>
                      <a:pt x="357" y="405"/>
                    </a:lnTo>
                    <a:lnTo>
                      <a:pt x="351" y="369"/>
                    </a:lnTo>
                    <a:lnTo>
                      <a:pt x="347" y="334"/>
                    </a:lnTo>
                    <a:lnTo>
                      <a:pt x="340" y="298"/>
                    </a:lnTo>
                    <a:lnTo>
                      <a:pt x="335" y="264"/>
                    </a:lnTo>
                    <a:lnTo>
                      <a:pt x="329" y="228"/>
                    </a:lnTo>
                    <a:lnTo>
                      <a:pt x="323" y="193"/>
                    </a:lnTo>
                    <a:lnTo>
                      <a:pt x="317" y="157"/>
                    </a:lnTo>
                    <a:lnTo>
                      <a:pt x="310" y="123"/>
                    </a:lnTo>
                    <a:lnTo>
                      <a:pt x="305" y="150"/>
                    </a:lnTo>
                    <a:lnTo>
                      <a:pt x="299" y="178"/>
                    </a:lnTo>
                    <a:lnTo>
                      <a:pt x="292" y="207"/>
                    </a:lnTo>
                    <a:lnTo>
                      <a:pt x="287" y="235"/>
                    </a:lnTo>
                    <a:lnTo>
                      <a:pt x="280" y="262"/>
                    </a:lnTo>
                    <a:lnTo>
                      <a:pt x="272" y="290"/>
                    </a:lnTo>
                    <a:lnTo>
                      <a:pt x="265" y="317"/>
                    </a:lnTo>
                    <a:lnTo>
                      <a:pt x="257" y="345"/>
                    </a:lnTo>
                    <a:lnTo>
                      <a:pt x="251" y="342"/>
                    </a:lnTo>
                    <a:lnTo>
                      <a:pt x="246" y="340"/>
                    </a:lnTo>
                    <a:lnTo>
                      <a:pt x="240" y="337"/>
                    </a:lnTo>
                    <a:lnTo>
                      <a:pt x="235" y="333"/>
                    </a:lnTo>
                    <a:lnTo>
                      <a:pt x="229" y="330"/>
                    </a:lnTo>
                    <a:lnTo>
                      <a:pt x="224" y="327"/>
                    </a:lnTo>
                    <a:lnTo>
                      <a:pt x="218" y="324"/>
                    </a:lnTo>
                    <a:lnTo>
                      <a:pt x="213" y="322"/>
                    </a:lnTo>
                    <a:lnTo>
                      <a:pt x="213" y="320"/>
                    </a:lnTo>
                    <a:lnTo>
                      <a:pt x="207" y="311"/>
                    </a:lnTo>
                    <a:lnTo>
                      <a:pt x="192" y="286"/>
                    </a:lnTo>
                    <a:lnTo>
                      <a:pt x="169" y="250"/>
                    </a:lnTo>
                    <a:lnTo>
                      <a:pt x="140" y="208"/>
                    </a:lnTo>
                    <a:lnTo>
                      <a:pt x="107" y="163"/>
                    </a:lnTo>
                    <a:lnTo>
                      <a:pt x="73" y="120"/>
                    </a:lnTo>
                    <a:lnTo>
                      <a:pt x="36" y="83"/>
                    </a:lnTo>
                    <a:lnTo>
                      <a:pt x="0" y="55"/>
                    </a:lnTo>
                    <a:lnTo>
                      <a:pt x="18" y="62"/>
                    </a:lnTo>
                    <a:lnTo>
                      <a:pt x="36" y="70"/>
                    </a:lnTo>
                    <a:lnTo>
                      <a:pt x="53" y="80"/>
                    </a:lnTo>
                    <a:lnTo>
                      <a:pt x="70" y="91"/>
                    </a:lnTo>
                    <a:lnTo>
                      <a:pt x="87" y="102"/>
                    </a:lnTo>
                    <a:lnTo>
                      <a:pt x="103" y="114"/>
                    </a:lnTo>
                    <a:lnTo>
                      <a:pt x="118" y="127"/>
                    </a:lnTo>
                    <a:lnTo>
                      <a:pt x="133" y="141"/>
                    </a:lnTo>
                    <a:lnTo>
                      <a:pt x="147" y="156"/>
                    </a:lnTo>
                    <a:lnTo>
                      <a:pt x="161" y="170"/>
                    </a:lnTo>
                    <a:lnTo>
                      <a:pt x="175" y="186"/>
                    </a:lnTo>
                    <a:lnTo>
                      <a:pt x="187" y="201"/>
                    </a:lnTo>
                    <a:lnTo>
                      <a:pt x="198" y="218"/>
                    </a:lnTo>
                    <a:lnTo>
                      <a:pt x="209" y="235"/>
                    </a:lnTo>
                    <a:lnTo>
                      <a:pt x="218" y="253"/>
                    </a:lnTo>
                    <a:lnTo>
                      <a:pt x="228" y="269"/>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846" name="Freeform 30"/>
              <p:cNvSpPr>
                <a:spLocks/>
              </p:cNvSpPr>
              <p:nvPr/>
            </p:nvSpPr>
            <p:spPr bwMode="auto">
              <a:xfrm>
                <a:off x="1299" y="2836"/>
                <a:ext cx="74" cy="140"/>
              </a:xfrm>
              <a:custGeom>
                <a:avLst/>
                <a:gdLst>
                  <a:gd name="T0" fmla="*/ 3 w 221"/>
                  <a:gd name="T1" fmla="*/ 3 h 419"/>
                  <a:gd name="T2" fmla="*/ 2 w 221"/>
                  <a:gd name="T3" fmla="*/ 3 h 419"/>
                  <a:gd name="T4" fmla="*/ 2 w 221"/>
                  <a:gd name="T5" fmla="*/ 3 h 419"/>
                  <a:gd name="T6" fmla="*/ 2 w 221"/>
                  <a:gd name="T7" fmla="*/ 3 h 419"/>
                  <a:gd name="T8" fmla="*/ 1 w 221"/>
                  <a:gd name="T9" fmla="*/ 3 h 419"/>
                  <a:gd name="T10" fmla="*/ 1 w 221"/>
                  <a:gd name="T11" fmla="*/ 4 h 419"/>
                  <a:gd name="T12" fmla="*/ 1 w 221"/>
                  <a:gd name="T13" fmla="*/ 4 h 419"/>
                  <a:gd name="T14" fmla="*/ 1 w 221"/>
                  <a:gd name="T15" fmla="*/ 4 h 419"/>
                  <a:gd name="T16" fmla="*/ 1 w 221"/>
                  <a:gd name="T17" fmla="*/ 4 h 419"/>
                  <a:gd name="T18" fmla="*/ 1 w 221"/>
                  <a:gd name="T19" fmla="*/ 4 h 419"/>
                  <a:gd name="T20" fmla="*/ 1 w 221"/>
                  <a:gd name="T21" fmla="*/ 3 h 419"/>
                  <a:gd name="T22" fmla="*/ 1 w 221"/>
                  <a:gd name="T23" fmla="*/ 3 h 419"/>
                  <a:gd name="T24" fmla="*/ 1 w 221"/>
                  <a:gd name="T25" fmla="*/ 2 h 419"/>
                  <a:gd name="T26" fmla="*/ 1 w 221"/>
                  <a:gd name="T27" fmla="*/ 2 h 419"/>
                  <a:gd name="T28" fmla="*/ 1 w 221"/>
                  <a:gd name="T29" fmla="*/ 1 h 419"/>
                  <a:gd name="T30" fmla="*/ 1 w 221"/>
                  <a:gd name="T31" fmla="*/ 1 h 419"/>
                  <a:gd name="T32" fmla="*/ 1 w 221"/>
                  <a:gd name="T33" fmla="*/ 0 h 419"/>
                  <a:gd name="T34" fmla="*/ 1 w 221"/>
                  <a:gd name="T35" fmla="*/ 0 h 419"/>
                  <a:gd name="T36" fmla="*/ 1 w 221"/>
                  <a:gd name="T37" fmla="*/ 0 h 419"/>
                  <a:gd name="T38" fmla="*/ 1 w 221"/>
                  <a:gd name="T39" fmla="*/ 0 h 419"/>
                  <a:gd name="T40" fmla="*/ 1 w 221"/>
                  <a:gd name="T41" fmla="*/ 0 h 419"/>
                  <a:gd name="T42" fmla="*/ 1 w 221"/>
                  <a:gd name="T43" fmla="*/ 1 h 419"/>
                  <a:gd name="T44" fmla="*/ 1 w 221"/>
                  <a:gd name="T45" fmla="*/ 1 h 419"/>
                  <a:gd name="T46" fmla="*/ 1 w 221"/>
                  <a:gd name="T47" fmla="*/ 1 h 419"/>
                  <a:gd name="T48" fmla="*/ 1 w 221"/>
                  <a:gd name="T49" fmla="*/ 1 h 419"/>
                  <a:gd name="T50" fmla="*/ 1 w 221"/>
                  <a:gd name="T51" fmla="*/ 1 h 419"/>
                  <a:gd name="T52" fmla="*/ 1 w 221"/>
                  <a:gd name="T53" fmla="*/ 2 h 419"/>
                  <a:gd name="T54" fmla="*/ 0 w 221"/>
                  <a:gd name="T55" fmla="*/ 2 h 419"/>
                  <a:gd name="T56" fmla="*/ 0 w 221"/>
                  <a:gd name="T57" fmla="*/ 3 h 419"/>
                  <a:gd name="T58" fmla="*/ 0 w 221"/>
                  <a:gd name="T59" fmla="*/ 4 h 419"/>
                  <a:gd name="T60" fmla="*/ 0 w 221"/>
                  <a:gd name="T61" fmla="*/ 4 h 419"/>
                  <a:gd name="T62" fmla="*/ 0 w 221"/>
                  <a:gd name="T63" fmla="*/ 5 h 419"/>
                  <a:gd name="T64" fmla="*/ 0 w 221"/>
                  <a:gd name="T65" fmla="*/ 5 h 419"/>
                  <a:gd name="T66" fmla="*/ 0 w 221"/>
                  <a:gd name="T67" fmla="*/ 5 h 419"/>
                  <a:gd name="T68" fmla="*/ 0 w 221"/>
                  <a:gd name="T69" fmla="*/ 5 h 419"/>
                  <a:gd name="T70" fmla="*/ 1 w 221"/>
                  <a:gd name="T71" fmla="*/ 5 h 419"/>
                  <a:gd name="T72" fmla="*/ 1 w 221"/>
                  <a:gd name="T73" fmla="*/ 5 h 419"/>
                  <a:gd name="T74" fmla="*/ 1 w 221"/>
                  <a:gd name="T75" fmla="*/ 5 h 419"/>
                  <a:gd name="T76" fmla="*/ 1 w 221"/>
                  <a:gd name="T77" fmla="*/ 4 h 419"/>
                  <a:gd name="T78" fmla="*/ 1 w 221"/>
                  <a:gd name="T79" fmla="*/ 4 h 419"/>
                  <a:gd name="T80" fmla="*/ 1 w 221"/>
                  <a:gd name="T81" fmla="*/ 4 h 419"/>
                  <a:gd name="T82" fmla="*/ 2 w 221"/>
                  <a:gd name="T83" fmla="*/ 4 h 419"/>
                  <a:gd name="T84" fmla="*/ 2 w 221"/>
                  <a:gd name="T85" fmla="*/ 4 h 419"/>
                  <a:gd name="T86" fmla="*/ 2 w 221"/>
                  <a:gd name="T87" fmla="*/ 4 h 419"/>
                  <a:gd name="T88" fmla="*/ 2 w 221"/>
                  <a:gd name="T89" fmla="*/ 3 h 419"/>
                  <a:gd name="T90" fmla="*/ 2 w 221"/>
                  <a:gd name="T91" fmla="*/ 3 h 419"/>
                  <a:gd name="T92" fmla="*/ 3 w 221"/>
                  <a:gd name="T93" fmla="*/ 3 h 419"/>
                  <a:gd name="T94" fmla="*/ 3 w 221"/>
                  <a:gd name="T95" fmla="*/ 3 h 419"/>
                  <a:gd name="T96" fmla="*/ 3 w 221"/>
                  <a:gd name="T97" fmla="*/ 3 h 41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21"/>
                  <a:gd name="T148" fmla="*/ 0 h 419"/>
                  <a:gd name="T149" fmla="*/ 221 w 221"/>
                  <a:gd name="T150" fmla="*/ 419 h 41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21" h="419">
                    <a:moveTo>
                      <a:pt x="221" y="264"/>
                    </a:moveTo>
                    <a:lnTo>
                      <a:pt x="192" y="261"/>
                    </a:lnTo>
                    <a:lnTo>
                      <a:pt x="166" y="263"/>
                    </a:lnTo>
                    <a:lnTo>
                      <a:pt x="142" y="270"/>
                    </a:lnTo>
                    <a:lnTo>
                      <a:pt x="118" y="282"/>
                    </a:lnTo>
                    <a:lnTo>
                      <a:pt x="98" y="297"/>
                    </a:lnTo>
                    <a:lnTo>
                      <a:pt x="80" y="315"/>
                    </a:lnTo>
                    <a:lnTo>
                      <a:pt x="63" y="336"/>
                    </a:lnTo>
                    <a:lnTo>
                      <a:pt x="48" y="358"/>
                    </a:lnTo>
                    <a:lnTo>
                      <a:pt x="54" y="318"/>
                    </a:lnTo>
                    <a:lnTo>
                      <a:pt x="59" y="275"/>
                    </a:lnTo>
                    <a:lnTo>
                      <a:pt x="65" y="230"/>
                    </a:lnTo>
                    <a:lnTo>
                      <a:pt x="72" y="184"/>
                    </a:lnTo>
                    <a:lnTo>
                      <a:pt x="78" y="138"/>
                    </a:lnTo>
                    <a:lnTo>
                      <a:pt x="85" y="91"/>
                    </a:lnTo>
                    <a:lnTo>
                      <a:pt x="94" y="46"/>
                    </a:lnTo>
                    <a:lnTo>
                      <a:pt x="103" y="0"/>
                    </a:lnTo>
                    <a:lnTo>
                      <a:pt x="98" y="6"/>
                    </a:lnTo>
                    <a:lnTo>
                      <a:pt x="91" y="13"/>
                    </a:lnTo>
                    <a:lnTo>
                      <a:pt x="85" y="22"/>
                    </a:lnTo>
                    <a:lnTo>
                      <a:pt x="78" y="32"/>
                    </a:lnTo>
                    <a:lnTo>
                      <a:pt x="73" y="43"/>
                    </a:lnTo>
                    <a:lnTo>
                      <a:pt x="68" y="53"/>
                    </a:lnTo>
                    <a:lnTo>
                      <a:pt x="63" y="61"/>
                    </a:lnTo>
                    <a:lnTo>
                      <a:pt x="62" y="68"/>
                    </a:lnTo>
                    <a:lnTo>
                      <a:pt x="51" y="112"/>
                    </a:lnTo>
                    <a:lnTo>
                      <a:pt x="41" y="156"/>
                    </a:lnTo>
                    <a:lnTo>
                      <a:pt x="32" y="199"/>
                    </a:lnTo>
                    <a:lnTo>
                      <a:pt x="24" y="243"/>
                    </a:lnTo>
                    <a:lnTo>
                      <a:pt x="15" y="288"/>
                    </a:lnTo>
                    <a:lnTo>
                      <a:pt x="9" y="331"/>
                    </a:lnTo>
                    <a:lnTo>
                      <a:pt x="4" y="375"/>
                    </a:lnTo>
                    <a:lnTo>
                      <a:pt x="0" y="419"/>
                    </a:lnTo>
                    <a:lnTo>
                      <a:pt x="21" y="413"/>
                    </a:lnTo>
                    <a:lnTo>
                      <a:pt x="40" y="405"/>
                    </a:lnTo>
                    <a:lnTo>
                      <a:pt x="55" y="394"/>
                    </a:lnTo>
                    <a:lnTo>
                      <a:pt x="70" y="380"/>
                    </a:lnTo>
                    <a:lnTo>
                      <a:pt x="84" y="365"/>
                    </a:lnTo>
                    <a:lnTo>
                      <a:pt x="96" y="348"/>
                    </a:lnTo>
                    <a:lnTo>
                      <a:pt x="107" y="331"/>
                    </a:lnTo>
                    <a:lnTo>
                      <a:pt x="120" y="314"/>
                    </a:lnTo>
                    <a:lnTo>
                      <a:pt x="128" y="306"/>
                    </a:lnTo>
                    <a:lnTo>
                      <a:pt x="142" y="297"/>
                    </a:lnTo>
                    <a:lnTo>
                      <a:pt x="158" y="289"/>
                    </a:lnTo>
                    <a:lnTo>
                      <a:pt x="176" y="281"/>
                    </a:lnTo>
                    <a:lnTo>
                      <a:pt x="192" y="274"/>
                    </a:lnTo>
                    <a:lnTo>
                      <a:pt x="207" y="268"/>
                    </a:lnTo>
                    <a:lnTo>
                      <a:pt x="217" y="266"/>
                    </a:lnTo>
                    <a:lnTo>
                      <a:pt x="221" y="264"/>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847" name="Freeform 31"/>
              <p:cNvSpPr>
                <a:spLocks/>
              </p:cNvSpPr>
              <p:nvPr/>
            </p:nvSpPr>
            <p:spPr bwMode="auto">
              <a:xfrm>
                <a:off x="796" y="2820"/>
                <a:ext cx="121" cy="157"/>
              </a:xfrm>
              <a:custGeom>
                <a:avLst/>
                <a:gdLst>
                  <a:gd name="T0" fmla="*/ 3 w 362"/>
                  <a:gd name="T1" fmla="*/ 6 h 471"/>
                  <a:gd name="T2" fmla="*/ 3 w 362"/>
                  <a:gd name="T3" fmla="*/ 6 h 471"/>
                  <a:gd name="T4" fmla="*/ 3 w 362"/>
                  <a:gd name="T5" fmla="*/ 5 h 471"/>
                  <a:gd name="T6" fmla="*/ 3 w 362"/>
                  <a:gd name="T7" fmla="*/ 5 h 471"/>
                  <a:gd name="T8" fmla="*/ 3 w 362"/>
                  <a:gd name="T9" fmla="*/ 4 h 471"/>
                  <a:gd name="T10" fmla="*/ 2 w 362"/>
                  <a:gd name="T11" fmla="*/ 4 h 471"/>
                  <a:gd name="T12" fmla="*/ 2 w 362"/>
                  <a:gd name="T13" fmla="*/ 3 h 471"/>
                  <a:gd name="T14" fmla="*/ 2 w 362"/>
                  <a:gd name="T15" fmla="*/ 3 h 471"/>
                  <a:gd name="T16" fmla="*/ 2 w 362"/>
                  <a:gd name="T17" fmla="*/ 2 h 471"/>
                  <a:gd name="T18" fmla="*/ 2 w 362"/>
                  <a:gd name="T19" fmla="*/ 2 h 471"/>
                  <a:gd name="T20" fmla="*/ 1 w 362"/>
                  <a:gd name="T21" fmla="*/ 2 h 471"/>
                  <a:gd name="T22" fmla="*/ 1 w 362"/>
                  <a:gd name="T23" fmla="*/ 2 h 471"/>
                  <a:gd name="T24" fmla="*/ 1 w 362"/>
                  <a:gd name="T25" fmla="*/ 1 h 471"/>
                  <a:gd name="T26" fmla="*/ 1 w 362"/>
                  <a:gd name="T27" fmla="*/ 1 h 471"/>
                  <a:gd name="T28" fmla="*/ 0 w 362"/>
                  <a:gd name="T29" fmla="*/ 0 h 471"/>
                  <a:gd name="T30" fmla="*/ 0 w 362"/>
                  <a:gd name="T31" fmla="*/ 0 h 471"/>
                  <a:gd name="T32" fmla="*/ 0 w 362"/>
                  <a:gd name="T33" fmla="*/ 0 h 471"/>
                  <a:gd name="T34" fmla="*/ 0 w 362"/>
                  <a:gd name="T35" fmla="*/ 0 h 471"/>
                  <a:gd name="T36" fmla="*/ 1 w 362"/>
                  <a:gd name="T37" fmla="*/ 0 h 471"/>
                  <a:gd name="T38" fmla="*/ 1 w 362"/>
                  <a:gd name="T39" fmla="*/ 1 h 471"/>
                  <a:gd name="T40" fmla="*/ 1 w 362"/>
                  <a:gd name="T41" fmla="*/ 1 h 471"/>
                  <a:gd name="T42" fmla="*/ 1 w 362"/>
                  <a:gd name="T43" fmla="*/ 1 h 471"/>
                  <a:gd name="T44" fmla="*/ 1 w 362"/>
                  <a:gd name="T45" fmla="*/ 1 h 471"/>
                  <a:gd name="T46" fmla="*/ 2 w 362"/>
                  <a:gd name="T47" fmla="*/ 2 h 471"/>
                  <a:gd name="T48" fmla="*/ 2 w 362"/>
                  <a:gd name="T49" fmla="*/ 2 h 471"/>
                  <a:gd name="T50" fmla="*/ 2 w 362"/>
                  <a:gd name="T51" fmla="*/ 2 h 471"/>
                  <a:gd name="T52" fmla="*/ 2 w 362"/>
                  <a:gd name="T53" fmla="*/ 2 h 471"/>
                  <a:gd name="T54" fmla="*/ 2 w 362"/>
                  <a:gd name="T55" fmla="*/ 3 h 471"/>
                  <a:gd name="T56" fmla="*/ 3 w 362"/>
                  <a:gd name="T57" fmla="*/ 3 h 471"/>
                  <a:gd name="T58" fmla="*/ 3 w 362"/>
                  <a:gd name="T59" fmla="*/ 3 h 471"/>
                  <a:gd name="T60" fmla="*/ 3 w 362"/>
                  <a:gd name="T61" fmla="*/ 3 h 471"/>
                  <a:gd name="T62" fmla="*/ 3 w 362"/>
                  <a:gd name="T63" fmla="*/ 3 h 471"/>
                  <a:gd name="T64" fmla="*/ 3 w 362"/>
                  <a:gd name="T65" fmla="*/ 4 h 471"/>
                  <a:gd name="T66" fmla="*/ 3 w 362"/>
                  <a:gd name="T67" fmla="*/ 3 h 471"/>
                  <a:gd name="T68" fmla="*/ 3 w 362"/>
                  <a:gd name="T69" fmla="*/ 2 h 471"/>
                  <a:gd name="T70" fmla="*/ 3 w 362"/>
                  <a:gd name="T71" fmla="*/ 1 h 471"/>
                  <a:gd name="T72" fmla="*/ 3 w 362"/>
                  <a:gd name="T73" fmla="*/ 1 h 471"/>
                  <a:gd name="T74" fmla="*/ 4 w 362"/>
                  <a:gd name="T75" fmla="*/ 1 h 471"/>
                  <a:gd name="T76" fmla="*/ 4 w 362"/>
                  <a:gd name="T77" fmla="*/ 2 h 471"/>
                  <a:gd name="T78" fmla="*/ 4 w 362"/>
                  <a:gd name="T79" fmla="*/ 2 h 471"/>
                  <a:gd name="T80" fmla="*/ 4 w 362"/>
                  <a:gd name="T81" fmla="*/ 3 h 471"/>
                  <a:gd name="T82" fmla="*/ 4 w 362"/>
                  <a:gd name="T83" fmla="*/ 3 h 471"/>
                  <a:gd name="T84" fmla="*/ 4 w 362"/>
                  <a:gd name="T85" fmla="*/ 4 h 471"/>
                  <a:gd name="T86" fmla="*/ 4 w 362"/>
                  <a:gd name="T87" fmla="*/ 4 h 471"/>
                  <a:gd name="T88" fmla="*/ 4 w 362"/>
                  <a:gd name="T89" fmla="*/ 5 h 471"/>
                  <a:gd name="T90" fmla="*/ 4 w 362"/>
                  <a:gd name="T91" fmla="*/ 5 h 471"/>
                  <a:gd name="T92" fmla="*/ 4 w 362"/>
                  <a:gd name="T93" fmla="*/ 4 h 471"/>
                  <a:gd name="T94" fmla="*/ 4 w 362"/>
                  <a:gd name="T95" fmla="*/ 4 h 471"/>
                  <a:gd name="T96" fmla="*/ 4 w 362"/>
                  <a:gd name="T97" fmla="*/ 3 h 471"/>
                  <a:gd name="T98" fmla="*/ 4 w 362"/>
                  <a:gd name="T99" fmla="*/ 3 h 471"/>
                  <a:gd name="T100" fmla="*/ 4 w 362"/>
                  <a:gd name="T101" fmla="*/ 3 h 471"/>
                  <a:gd name="T102" fmla="*/ 4 w 362"/>
                  <a:gd name="T103" fmla="*/ 4 h 471"/>
                  <a:gd name="T104" fmla="*/ 4 w 362"/>
                  <a:gd name="T105" fmla="*/ 5 h 471"/>
                  <a:gd name="T106" fmla="*/ 4 w 362"/>
                  <a:gd name="T107" fmla="*/ 6 h 471"/>
                  <a:gd name="T108" fmla="*/ 3 w 362"/>
                  <a:gd name="T109" fmla="*/ 6 h 47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62"/>
                  <a:gd name="T166" fmla="*/ 0 h 471"/>
                  <a:gd name="T167" fmla="*/ 362 w 362"/>
                  <a:gd name="T168" fmla="*/ 471 h 47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62" h="471">
                    <a:moveTo>
                      <a:pt x="259" y="462"/>
                    </a:moveTo>
                    <a:lnTo>
                      <a:pt x="255" y="452"/>
                    </a:lnTo>
                    <a:lnTo>
                      <a:pt x="246" y="425"/>
                    </a:lnTo>
                    <a:lnTo>
                      <a:pt x="230" y="384"/>
                    </a:lnTo>
                    <a:lnTo>
                      <a:pt x="211" y="339"/>
                    </a:lnTo>
                    <a:lnTo>
                      <a:pt x="192" y="292"/>
                    </a:lnTo>
                    <a:lnTo>
                      <a:pt x="174" y="249"/>
                    </a:lnTo>
                    <a:lnTo>
                      <a:pt x="158" y="214"/>
                    </a:lnTo>
                    <a:lnTo>
                      <a:pt x="147" y="194"/>
                    </a:lnTo>
                    <a:lnTo>
                      <a:pt x="136" y="180"/>
                    </a:lnTo>
                    <a:lnTo>
                      <a:pt x="118" y="155"/>
                    </a:lnTo>
                    <a:lnTo>
                      <a:pt x="93" y="125"/>
                    </a:lnTo>
                    <a:lnTo>
                      <a:pt x="67" y="90"/>
                    </a:lnTo>
                    <a:lnTo>
                      <a:pt x="43" y="57"/>
                    </a:lnTo>
                    <a:lnTo>
                      <a:pt x="21" y="28"/>
                    </a:lnTo>
                    <a:lnTo>
                      <a:pt x="6" y="7"/>
                    </a:lnTo>
                    <a:lnTo>
                      <a:pt x="0" y="0"/>
                    </a:lnTo>
                    <a:lnTo>
                      <a:pt x="22" y="13"/>
                    </a:lnTo>
                    <a:lnTo>
                      <a:pt x="43" y="28"/>
                    </a:lnTo>
                    <a:lnTo>
                      <a:pt x="63" y="46"/>
                    </a:lnTo>
                    <a:lnTo>
                      <a:pt x="84" y="64"/>
                    </a:lnTo>
                    <a:lnTo>
                      <a:pt x="103" y="85"/>
                    </a:lnTo>
                    <a:lnTo>
                      <a:pt x="121" y="107"/>
                    </a:lnTo>
                    <a:lnTo>
                      <a:pt x="139" y="129"/>
                    </a:lnTo>
                    <a:lnTo>
                      <a:pt x="156" y="152"/>
                    </a:lnTo>
                    <a:lnTo>
                      <a:pt x="170" y="170"/>
                    </a:lnTo>
                    <a:lnTo>
                      <a:pt x="182" y="188"/>
                    </a:lnTo>
                    <a:lnTo>
                      <a:pt x="195" y="205"/>
                    </a:lnTo>
                    <a:lnTo>
                      <a:pt x="206" y="221"/>
                    </a:lnTo>
                    <a:lnTo>
                      <a:pt x="215" y="238"/>
                    </a:lnTo>
                    <a:lnTo>
                      <a:pt x="226" y="255"/>
                    </a:lnTo>
                    <a:lnTo>
                      <a:pt x="235" y="273"/>
                    </a:lnTo>
                    <a:lnTo>
                      <a:pt x="244" y="290"/>
                    </a:lnTo>
                    <a:lnTo>
                      <a:pt x="254" y="224"/>
                    </a:lnTo>
                    <a:lnTo>
                      <a:pt x="262" y="145"/>
                    </a:lnTo>
                    <a:lnTo>
                      <a:pt x="269" y="83"/>
                    </a:lnTo>
                    <a:lnTo>
                      <a:pt x="276" y="64"/>
                    </a:lnTo>
                    <a:lnTo>
                      <a:pt x="293" y="100"/>
                    </a:lnTo>
                    <a:lnTo>
                      <a:pt x="309" y="138"/>
                    </a:lnTo>
                    <a:lnTo>
                      <a:pt x="322" y="180"/>
                    </a:lnTo>
                    <a:lnTo>
                      <a:pt x="333" y="221"/>
                    </a:lnTo>
                    <a:lnTo>
                      <a:pt x="343" y="266"/>
                    </a:lnTo>
                    <a:lnTo>
                      <a:pt x="351" y="308"/>
                    </a:lnTo>
                    <a:lnTo>
                      <a:pt x="357" y="350"/>
                    </a:lnTo>
                    <a:lnTo>
                      <a:pt x="362" y="389"/>
                    </a:lnTo>
                    <a:lnTo>
                      <a:pt x="315" y="372"/>
                    </a:lnTo>
                    <a:lnTo>
                      <a:pt x="310" y="331"/>
                    </a:lnTo>
                    <a:lnTo>
                      <a:pt x="304" y="290"/>
                    </a:lnTo>
                    <a:lnTo>
                      <a:pt x="296" y="252"/>
                    </a:lnTo>
                    <a:lnTo>
                      <a:pt x="285" y="212"/>
                    </a:lnTo>
                    <a:lnTo>
                      <a:pt x="288" y="259"/>
                    </a:lnTo>
                    <a:lnTo>
                      <a:pt x="291" y="313"/>
                    </a:lnTo>
                    <a:lnTo>
                      <a:pt x="292" y="380"/>
                    </a:lnTo>
                    <a:lnTo>
                      <a:pt x="293" y="471"/>
                    </a:lnTo>
                    <a:lnTo>
                      <a:pt x="259" y="462"/>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848" name="Freeform 32"/>
              <p:cNvSpPr>
                <a:spLocks/>
              </p:cNvSpPr>
              <p:nvPr/>
            </p:nvSpPr>
            <p:spPr bwMode="auto">
              <a:xfrm>
                <a:off x="679" y="2773"/>
                <a:ext cx="112" cy="186"/>
              </a:xfrm>
              <a:custGeom>
                <a:avLst/>
                <a:gdLst>
                  <a:gd name="T0" fmla="*/ 4 w 336"/>
                  <a:gd name="T1" fmla="*/ 5 h 558"/>
                  <a:gd name="T2" fmla="*/ 3 w 336"/>
                  <a:gd name="T3" fmla="*/ 5 h 558"/>
                  <a:gd name="T4" fmla="*/ 3 w 336"/>
                  <a:gd name="T5" fmla="*/ 4 h 558"/>
                  <a:gd name="T6" fmla="*/ 2 w 336"/>
                  <a:gd name="T7" fmla="*/ 4 h 558"/>
                  <a:gd name="T8" fmla="*/ 2 w 336"/>
                  <a:gd name="T9" fmla="*/ 4 h 558"/>
                  <a:gd name="T10" fmla="*/ 2 w 336"/>
                  <a:gd name="T11" fmla="*/ 5 h 558"/>
                  <a:gd name="T12" fmla="*/ 2 w 336"/>
                  <a:gd name="T13" fmla="*/ 6 h 558"/>
                  <a:gd name="T14" fmla="*/ 2 w 336"/>
                  <a:gd name="T15" fmla="*/ 5 h 558"/>
                  <a:gd name="T16" fmla="*/ 2 w 336"/>
                  <a:gd name="T17" fmla="*/ 5 h 558"/>
                  <a:gd name="T18" fmla="*/ 2 w 336"/>
                  <a:gd name="T19" fmla="*/ 5 h 558"/>
                  <a:gd name="T20" fmla="*/ 2 w 336"/>
                  <a:gd name="T21" fmla="*/ 5 h 558"/>
                  <a:gd name="T22" fmla="*/ 2 w 336"/>
                  <a:gd name="T23" fmla="*/ 5 h 558"/>
                  <a:gd name="T24" fmla="*/ 2 w 336"/>
                  <a:gd name="T25" fmla="*/ 5 h 558"/>
                  <a:gd name="T26" fmla="*/ 1 w 336"/>
                  <a:gd name="T27" fmla="*/ 5 h 558"/>
                  <a:gd name="T28" fmla="*/ 1 w 336"/>
                  <a:gd name="T29" fmla="*/ 6 h 558"/>
                  <a:gd name="T30" fmla="*/ 1 w 336"/>
                  <a:gd name="T31" fmla="*/ 7 h 558"/>
                  <a:gd name="T32" fmla="*/ 1 w 336"/>
                  <a:gd name="T33" fmla="*/ 7 h 558"/>
                  <a:gd name="T34" fmla="*/ 1 w 336"/>
                  <a:gd name="T35" fmla="*/ 7 h 558"/>
                  <a:gd name="T36" fmla="*/ 1 w 336"/>
                  <a:gd name="T37" fmla="*/ 7 h 558"/>
                  <a:gd name="T38" fmla="*/ 0 w 336"/>
                  <a:gd name="T39" fmla="*/ 7 h 558"/>
                  <a:gd name="T40" fmla="*/ 0 w 336"/>
                  <a:gd name="T41" fmla="*/ 6 h 558"/>
                  <a:gd name="T42" fmla="*/ 0 w 336"/>
                  <a:gd name="T43" fmla="*/ 4 h 558"/>
                  <a:gd name="T44" fmla="*/ 0 w 336"/>
                  <a:gd name="T45" fmla="*/ 0 h 558"/>
                  <a:gd name="T46" fmla="*/ 0 w 336"/>
                  <a:gd name="T47" fmla="*/ 1 h 558"/>
                  <a:gd name="T48" fmla="*/ 1 w 336"/>
                  <a:gd name="T49" fmla="*/ 3 h 558"/>
                  <a:gd name="T50" fmla="*/ 1 w 336"/>
                  <a:gd name="T51" fmla="*/ 4 h 558"/>
                  <a:gd name="T52" fmla="*/ 1 w 336"/>
                  <a:gd name="T53" fmla="*/ 6 h 558"/>
                  <a:gd name="T54" fmla="*/ 1 w 336"/>
                  <a:gd name="T55" fmla="*/ 5 h 558"/>
                  <a:gd name="T56" fmla="*/ 1 w 336"/>
                  <a:gd name="T57" fmla="*/ 4 h 558"/>
                  <a:gd name="T58" fmla="*/ 1 w 336"/>
                  <a:gd name="T59" fmla="*/ 3 h 558"/>
                  <a:gd name="T60" fmla="*/ 1 w 336"/>
                  <a:gd name="T61" fmla="*/ 3 h 558"/>
                  <a:gd name="T62" fmla="*/ 2 w 336"/>
                  <a:gd name="T63" fmla="*/ 3 h 558"/>
                  <a:gd name="T64" fmla="*/ 2 w 336"/>
                  <a:gd name="T65" fmla="*/ 3 h 558"/>
                  <a:gd name="T66" fmla="*/ 2 w 336"/>
                  <a:gd name="T67" fmla="*/ 3 h 558"/>
                  <a:gd name="T68" fmla="*/ 2 w 336"/>
                  <a:gd name="T69" fmla="*/ 4 h 558"/>
                  <a:gd name="T70" fmla="*/ 3 w 336"/>
                  <a:gd name="T71" fmla="*/ 4 h 558"/>
                  <a:gd name="T72" fmla="*/ 3 w 336"/>
                  <a:gd name="T73" fmla="*/ 4 h 558"/>
                  <a:gd name="T74" fmla="*/ 3 w 336"/>
                  <a:gd name="T75" fmla="*/ 4 h 558"/>
                  <a:gd name="T76" fmla="*/ 4 w 336"/>
                  <a:gd name="T77" fmla="*/ 5 h 558"/>
                  <a:gd name="T78" fmla="*/ 4 w 336"/>
                  <a:gd name="T79" fmla="*/ 3 h 558"/>
                  <a:gd name="T80" fmla="*/ 4 w 336"/>
                  <a:gd name="T81" fmla="*/ 2 h 5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6"/>
                  <a:gd name="T124" fmla="*/ 0 h 558"/>
                  <a:gd name="T125" fmla="*/ 336 w 336"/>
                  <a:gd name="T126" fmla="*/ 558 h 5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6" h="558">
                    <a:moveTo>
                      <a:pt x="336" y="455"/>
                    </a:moveTo>
                    <a:lnTo>
                      <a:pt x="319" y="442"/>
                    </a:lnTo>
                    <a:lnTo>
                      <a:pt x="300" y="426"/>
                    </a:lnTo>
                    <a:lnTo>
                      <a:pt x="278" y="406"/>
                    </a:lnTo>
                    <a:lnTo>
                      <a:pt x="256" y="386"/>
                    </a:lnTo>
                    <a:lnTo>
                      <a:pt x="233" y="363"/>
                    </a:lnTo>
                    <a:lnTo>
                      <a:pt x="212" y="344"/>
                    </a:lnTo>
                    <a:lnTo>
                      <a:pt x="193" y="326"/>
                    </a:lnTo>
                    <a:lnTo>
                      <a:pt x="178" y="311"/>
                    </a:lnTo>
                    <a:lnTo>
                      <a:pt x="182" y="343"/>
                    </a:lnTo>
                    <a:lnTo>
                      <a:pt x="188" y="386"/>
                    </a:lnTo>
                    <a:lnTo>
                      <a:pt x="194" y="427"/>
                    </a:lnTo>
                    <a:lnTo>
                      <a:pt x="199" y="453"/>
                    </a:lnTo>
                    <a:lnTo>
                      <a:pt x="193" y="450"/>
                    </a:lnTo>
                    <a:lnTo>
                      <a:pt x="186" y="448"/>
                    </a:lnTo>
                    <a:lnTo>
                      <a:pt x="181" y="445"/>
                    </a:lnTo>
                    <a:lnTo>
                      <a:pt x="175" y="442"/>
                    </a:lnTo>
                    <a:lnTo>
                      <a:pt x="168" y="439"/>
                    </a:lnTo>
                    <a:lnTo>
                      <a:pt x="163" y="435"/>
                    </a:lnTo>
                    <a:lnTo>
                      <a:pt x="156" y="432"/>
                    </a:lnTo>
                    <a:lnTo>
                      <a:pt x="151" y="430"/>
                    </a:lnTo>
                    <a:lnTo>
                      <a:pt x="148" y="420"/>
                    </a:lnTo>
                    <a:lnTo>
                      <a:pt x="142" y="401"/>
                    </a:lnTo>
                    <a:lnTo>
                      <a:pt x="136" y="380"/>
                    </a:lnTo>
                    <a:lnTo>
                      <a:pt x="133" y="369"/>
                    </a:lnTo>
                    <a:lnTo>
                      <a:pt x="126" y="392"/>
                    </a:lnTo>
                    <a:lnTo>
                      <a:pt x="119" y="416"/>
                    </a:lnTo>
                    <a:lnTo>
                      <a:pt x="112" y="439"/>
                    </a:lnTo>
                    <a:lnTo>
                      <a:pt x="105" y="463"/>
                    </a:lnTo>
                    <a:lnTo>
                      <a:pt x="99" y="488"/>
                    </a:lnTo>
                    <a:lnTo>
                      <a:pt x="90" y="511"/>
                    </a:lnTo>
                    <a:lnTo>
                      <a:pt x="83" y="535"/>
                    </a:lnTo>
                    <a:lnTo>
                      <a:pt x="77" y="558"/>
                    </a:lnTo>
                    <a:lnTo>
                      <a:pt x="70" y="555"/>
                    </a:lnTo>
                    <a:lnTo>
                      <a:pt x="63" y="551"/>
                    </a:lnTo>
                    <a:lnTo>
                      <a:pt x="56" y="549"/>
                    </a:lnTo>
                    <a:lnTo>
                      <a:pt x="49" y="546"/>
                    </a:lnTo>
                    <a:lnTo>
                      <a:pt x="42" y="543"/>
                    </a:lnTo>
                    <a:lnTo>
                      <a:pt x="35" y="539"/>
                    </a:lnTo>
                    <a:lnTo>
                      <a:pt x="29" y="536"/>
                    </a:lnTo>
                    <a:lnTo>
                      <a:pt x="22" y="533"/>
                    </a:lnTo>
                    <a:lnTo>
                      <a:pt x="8" y="455"/>
                    </a:lnTo>
                    <a:lnTo>
                      <a:pt x="9" y="374"/>
                    </a:lnTo>
                    <a:lnTo>
                      <a:pt x="14" y="292"/>
                    </a:lnTo>
                    <a:lnTo>
                      <a:pt x="12" y="211"/>
                    </a:lnTo>
                    <a:lnTo>
                      <a:pt x="0" y="0"/>
                    </a:lnTo>
                    <a:lnTo>
                      <a:pt x="20" y="55"/>
                    </a:lnTo>
                    <a:lnTo>
                      <a:pt x="33" y="112"/>
                    </a:lnTo>
                    <a:lnTo>
                      <a:pt x="40" y="171"/>
                    </a:lnTo>
                    <a:lnTo>
                      <a:pt x="42" y="231"/>
                    </a:lnTo>
                    <a:lnTo>
                      <a:pt x="44" y="292"/>
                    </a:lnTo>
                    <a:lnTo>
                      <a:pt x="44" y="352"/>
                    </a:lnTo>
                    <a:lnTo>
                      <a:pt x="46" y="410"/>
                    </a:lnTo>
                    <a:lnTo>
                      <a:pt x="52" y="468"/>
                    </a:lnTo>
                    <a:lnTo>
                      <a:pt x="60" y="439"/>
                    </a:lnTo>
                    <a:lnTo>
                      <a:pt x="70" y="403"/>
                    </a:lnTo>
                    <a:lnTo>
                      <a:pt x="81" y="363"/>
                    </a:lnTo>
                    <a:lnTo>
                      <a:pt x="93" y="322"/>
                    </a:lnTo>
                    <a:lnTo>
                      <a:pt x="103" y="283"/>
                    </a:lnTo>
                    <a:lnTo>
                      <a:pt x="111" y="249"/>
                    </a:lnTo>
                    <a:lnTo>
                      <a:pt x="118" y="224"/>
                    </a:lnTo>
                    <a:lnTo>
                      <a:pt x="120" y="211"/>
                    </a:lnTo>
                    <a:lnTo>
                      <a:pt x="127" y="216"/>
                    </a:lnTo>
                    <a:lnTo>
                      <a:pt x="134" y="224"/>
                    </a:lnTo>
                    <a:lnTo>
                      <a:pt x="144" y="235"/>
                    </a:lnTo>
                    <a:lnTo>
                      <a:pt x="152" y="246"/>
                    </a:lnTo>
                    <a:lnTo>
                      <a:pt x="162" y="258"/>
                    </a:lnTo>
                    <a:lnTo>
                      <a:pt x="168" y="271"/>
                    </a:lnTo>
                    <a:lnTo>
                      <a:pt x="173" y="280"/>
                    </a:lnTo>
                    <a:lnTo>
                      <a:pt x="175" y="289"/>
                    </a:lnTo>
                    <a:lnTo>
                      <a:pt x="192" y="298"/>
                    </a:lnTo>
                    <a:lnTo>
                      <a:pt x="207" y="308"/>
                    </a:lnTo>
                    <a:lnTo>
                      <a:pt x="223" y="318"/>
                    </a:lnTo>
                    <a:lnTo>
                      <a:pt x="238" y="327"/>
                    </a:lnTo>
                    <a:lnTo>
                      <a:pt x="253" y="339"/>
                    </a:lnTo>
                    <a:lnTo>
                      <a:pt x="269" y="348"/>
                    </a:lnTo>
                    <a:lnTo>
                      <a:pt x="284" y="361"/>
                    </a:lnTo>
                    <a:lnTo>
                      <a:pt x="297" y="373"/>
                    </a:lnTo>
                    <a:lnTo>
                      <a:pt x="292" y="289"/>
                    </a:lnTo>
                    <a:lnTo>
                      <a:pt x="297" y="209"/>
                    </a:lnTo>
                    <a:lnTo>
                      <a:pt x="307" y="149"/>
                    </a:lnTo>
                    <a:lnTo>
                      <a:pt x="312" y="126"/>
                    </a:lnTo>
                    <a:lnTo>
                      <a:pt x="336" y="455"/>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849" name="Freeform 33"/>
              <p:cNvSpPr>
                <a:spLocks/>
              </p:cNvSpPr>
              <p:nvPr/>
            </p:nvSpPr>
            <p:spPr bwMode="auto">
              <a:xfrm>
                <a:off x="790" y="2807"/>
                <a:ext cx="81" cy="59"/>
              </a:xfrm>
              <a:custGeom>
                <a:avLst/>
                <a:gdLst>
                  <a:gd name="T0" fmla="*/ 2 w 244"/>
                  <a:gd name="T1" fmla="*/ 2 h 176"/>
                  <a:gd name="T2" fmla="*/ 2 w 244"/>
                  <a:gd name="T3" fmla="*/ 2 h 176"/>
                  <a:gd name="T4" fmla="*/ 2 w 244"/>
                  <a:gd name="T5" fmla="*/ 1 h 176"/>
                  <a:gd name="T6" fmla="*/ 2 w 244"/>
                  <a:gd name="T7" fmla="*/ 1 h 176"/>
                  <a:gd name="T8" fmla="*/ 1 w 244"/>
                  <a:gd name="T9" fmla="*/ 1 h 176"/>
                  <a:gd name="T10" fmla="*/ 1 w 244"/>
                  <a:gd name="T11" fmla="*/ 1 h 176"/>
                  <a:gd name="T12" fmla="*/ 1 w 244"/>
                  <a:gd name="T13" fmla="*/ 0 h 176"/>
                  <a:gd name="T14" fmla="*/ 0 w 244"/>
                  <a:gd name="T15" fmla="*/ 0 h 176"/>
                  <a:gd name="T16" fmla="*/ 0 w 244"/>
                  <a:gd name="T17" fmla="*/ 0 h 176"/>
                  <a:gd name="T18" fmla="*/ 1 w 244"/>
                  <a:gd name="T19" fmla="*/ 0 h 176"/>
                  <a:gd name="T20" fmla="*/ 1 w 244"/>
                  <a:gd name="T21" fmla="*/ 0 h 176"/>
                  <a:gd name="T22" fmla="*/ 1 w 244"/>
                  <a:gd name="T23" fmla="*/ 1 h 176"/>
                  <a:gd name="T24" fmla="*/ 2 w 244"/>
                  <a:gd name="T25" fmla="*/ 1 h 176"/>
                  <a:gd name="T26" fmla="*/ 2 w 244"/>
                  <a:gd name="T27" fmla="*/ 1 h 176"/>
                  <a:gd name="T28" fmla="*/ 2 w 244"/>
                  <a:gd name="T29" fmla="*/ 1 h 176"/>
                  <a:gd name="T30" fmla="*/ 3 w 244"/>
                  <a:gd name="T31" fmla="*/ 2 h 176"/>
                  <a:gd name="T32" fmla="*/ 3 w 244"/>
                  <a:gd name="T33" fmla="*/ 2 h 176"/>
                  <a:gd name="T34" fmla="*/ 3 w 244"/>
                  <a:gd name="T35" fmla="*/ 2 h 176"/>
                  <a:gd name="T36" fmla="*/ 2 w 244"/>
                  <a:gd name="T37" fmla="*/ 2 h 1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4"/>
                  <a:gd name="T58" fmla="*/ 0 h 176"/>
                  <a:gd name="T59" fmla="*/ 244 w 244"/>
                  <a:gd name="T60" fmla="*/ 176 h 1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4" h="176">
                    <a:moveTo>
                      <a:pt x="199" y="159"/>
                    </a:moveTo>
                    <a:lnTo>
                      <a:pt x="181" y="132"/>
                    </a:lnTo>
                    <a:lnTo>
                      <a:pt x="159" y="109"/>
                    </a:lnTo>
                    <a:lnTo>
                      <a:pt x="134" y="89"/>
                    </a:lnTo>
                    <a:lnTo>
                      <a:pt x="108" y="71"/>
                    </a:lnTo>
                    <a:lnTo>
                      <a:pt x="81" y="54"/>
                    </a:lnTo>
                    <a:lnTo>
                      <a:pt x="52" y="38"/>
                    </a:lnTo>
                    <a:lnTo>
                      <a:pt x="25" y="20"/>
                    </a:lnTo>
                    <a:lnTo>
                      <a:pt x="0" y="0"/>
                    </a:lnTo>
                    <a:lnTo>
                      <a:pt x="45" y="18"/>
                    </a:lnTo>
                    <a:lnTo>
                      <a:pt x="74" y="33"/>
                    </a:lnTo>
                    <a:lnTo>
                      <a:pt x="101" y="49"/>
                    </a:lnTo>
                    <a:lnTo>
                      <a:pt x="130" y="65"/>
                    </a:lnTo>
                    <a:lnTo>
                      <a:pt x="158" y="83"/>
                    </a:lnTo>
                    <a:lnTo>
                      <a:pt x="184" y="103"/>
                    </a:lnTo>
                    <a:lnTo>
                      <a:pt x="207" y="123"/>
                    </a:lnTo>
                    <a:lnTo>
                      <a:pt x="227" y="148"/>
                    </a:lnTo>
                    <a:lnTo>
                      <a:pt x="244" y="176"/>
                    </a:lnTo>
                    <a:lnTo>
                      <a:pt x="199" y="159"/>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850" name="Freeform 34"/>
              <p:cNvSpPr>
                <a:spLocks/>
              </p:cNvSpPr>
              <p:nvPr/>
            </p:nvSpPr>
            <p:spPr bwMode="auto">
              <a:xfrm>
                <a:off x="1018" y="2749"/>
                <a:ext cx="49" cy="183"/>
              </a:xfrm>
              <a:custGeom>
                <a:avLst/>
                <a:gdLst>
                  <a:gd name="T0" fmla="*/ 2 w 147"/>
                  <a:gd name="T1" fmla="*/ 1 h 550"/>
                  <a:gd name="T2" fmla="*/ 2 w 147"/>
                  <a:gd name="T3" fmla="*/ 0 h 550"/>
                  <a:gd name="T4" fmla="*/ 2 w 147"/>
                  <a:gd name="T5" fmla="*/ 0 h 550"/>
                  <a:gd name="T6" fmla="*/ 1 w 147"/>
                  <a:gd name="T7" fmla="*/ 0 h 550"/>
                  <a:gd name="T8" fmla="*/ 1 w 147"/>
                  <a:gd name="T9" fmla="*/ 0 h 550"/>
                  <a:gd name="T10" fmla="*/ 1 w 147"/>
                  <a:gd name="T11" fmla="*/ 0 h 550"/>
                  <a:gd name="T12" fmla="*/ 1 w 147"/>
                  <a:gd name="T13" fmla="*/ 0 h 550"/>
                  <a:gd name="T14" fmla="*/ 1 w 147"/>
                  <a:gd name="T15" fmla="*/ 0 h 550"/>
                  <a:gd name="T16" fmla="*/ 1 w 147"/>
                  <a:gd name="T17" fmla="*/ 0 h 550"/>
                  <a:gd name="T18" fmla="*/ 1 w 147"/>
                  <a:gd name="T19" fmla="*/ 0 h 550"/>
                  <a:gd name="T20" fmla="*/ 1 w 147"/>
                  <a:gd name="T21" fmla="*/ 0 h 550"/>
                  <a:gd name="T22" fmla="*/ 1 w 147"/>
                  <a:gd name="T23" fmla="*/ 0 h 550"/>
                  <a:gd name="T24" fmla="*/ 1 w 147"/>
                  <a:gd name="T25" fmla="*/ 0 h 550"/>
                  <a:gd name="T26" fmla="*/ 0 w 147"/>
                  <a:gd name="T27" fmla="*/ 1 h 550"/>
                  <a:gd name="T28" fmla="*/ 0 w 147"/>
                  <a:gd name="T29" fmla="*/ 2 h 550"/>
                  <a:gd name="T30" fmla="*/ 0 w 147"/>
                  <a:gd name="T31" fmla="*/ 3 h 550"/>
                  <a:gd name="T32" fmla="*/ 0 w 147"/>
                  <a:gd name="T33" fmla="*/ 4 h 550"/>
                  <a:gd name="T34" fmla="*/ 0 w 147"/>
                  <a:gd name="T35" fmla="*/ 4 h 550"/>
                  <a:gd name="T36" fmla="*/ 0 w 147"/>
                  <a:gd name="T37" fmla="*/ 5 h 550"/>
                  <a:gd name="T38" fmla="*/ 0 w 147"/>
                  <a:gd name="T39" fmla="*/ 6 h 550"/>
                  <a:gd name="T40" fmla="*/ 0 w 147"/>
                  <a:gd name="T41" fmla="*/ 7 h 550"/>
                  <a:gd name="T42" fmla="*/ 1 w 147"/>
                  <a:gd name="T43" fmla="*/ 7 h 550"/>
                  <a:gd name="T44" fmla="*/ 0 w 147"/>
                  <a:gd name="T45" fmla="*/ 6 h 550"/>
                  <a:gd name="T46" fmla="*/ 0 w 147"/>
                  <a:gd name="T47" fmla="*/ 5 h 550"/>
                  <a:gd name="T48" fmla="*/ 0 w 147"/>
                  <a:gd name="T49" fmla="*/ 4 h 550"/>
                  <a:gd name="T50" fmla="*/ 0 w 147"/>
                  <a:gd name="T51" fmla="*/ 3 h 550"/>
                  <a:gd name="T52" fmla="*/ 0 w 147"/>
                  <a:gd name="T53" fmla="*/ 2 h 550"/>
                  <a:gd name="T54" fmla="*/ 0 w 147"/>
                  <a:gd name="T55" fmla="*/ 2 h 550"/>
                  <a:gd name="T56" fmla="*/ 0 w 147"/>
                  <a:gd name="T57" fmla="*/ 2 h 550"/>
                  <a:gd name="T58" fmla="*/ 1 w 147"/>
                  <a:gd name="T59" fmla="*/ 1 h 550"/>
                  <a:gd name="T60" fmla="*/ 1 w 147"/>
                  <a:gd name="T61" fmla="*/ 1 h 550"/>
                  <a:gd name="T62" fmla="*/ 1 w 147"/>
                  <a:gd name="T63" fmla="*/ 1 h 550"/>
                  <a:gd name="T64" fmla="*/ 1 w 147"/>
                  <a:gd name="T65" fmla="*/ 0 h 550"/>
                  <a:gd name="T66" fmla="*/ 1 w 147"/>
                  <a:gd name="T67" fmla="*/ 0 h 550"/>
                  <a:gd name="T68" fmla="*/ 1 w 147"/>
                  <a:gd name="T69" fmla="*/ 0 h 550"/>
                  <a:gd name="T70" fmla="*/ 1 w 147"/>
                  <a:gd name="T71" fmla="*/ 1 h 550"/>
                  <a:gd name="T72" fmla="*/ 1 w 147"/>
                  <a:gd name="T73" fmla="*/ 1 h 550"/>
                  <a:gd name="T74" fmla="*/ 1 w 147"/>
                  <a:gd name="T75" fmla="*/ 1 h 550"/>
                  <a:gd name="T76" fmla="*/ 1 w 147"/>
                  <a:gd name="T77" fmla="*/ 2 h 550"/>
                  <a:gd name="T78" fmla="*/ 1 w 147"/>
                  <a:gd name="T79" fmla="*/ 2 h 550"/>
                  <a:gd name="T80" fmla="*/ 1 w 147"/>
                  <a:gd name="T81" fmla="*/ 2 h 550"/>
                  <a:gd name="T82" fmla="*/ 1 w 147"/>
                  <a:gd name="T83" fmla="*/ 3 h 550"/>
                  <a:gd name="T84" fmla="*/ 1 w 147"/>
                  <a:gd name="T85" fmla="*/ 3 h 550"/>
                  <a:gd name="T86" fmla="*/ 1 w 147"/>
                  <a:gd name="T87" fmla="*/ 3 h 550"/>
                  <a:gd name="T88" fmla="*/ 1 w 147"/>
                  <a:gd name="T89" fmla="*/ 3 h 550"/>
                  <a:gd name="T90" fmla="*/ 1 w 147"/>
                  <a:gd name="T91" fmla="*/ 3 h 550"/>
                  <a:gd name="T92" fmla="*/ 1 w 147"/>
                  <a:gd name="T93" fmla="*/ 3 h 550"/>
                  <a:gd name="T94" fmla="*/ 1 w 147"/>
                  <a:gd name="T95" fmla="*/ 3 h 550"/>
                  <a:gd name="T96" fmla="*/ 1 w 147"/>
                  <a:gd name="T97" fmla="*/ 2 h 550"/>
                  <a:gd name="T98" fmla="*/ 1 w 147"/>
                  <a:gd name="T99" fmla="*/ 2 h 550"/>
                  <a:gd name="T100" fmla="*/ 1 w 147"/>
                  <a:gd name="T101" fmla="*/ 3 h 550"/>
                  <a:gd name="T102" fmla="*/ 1 w 147"/>
                  <a:gd name="T103" fmla="*/ 3 h 550"/>
                  <a:gd name="T104" fmla="*/ 1 w 147"/>
                  <a:gd name="T105" fmla="*/ 3 h 550"/>
                  <a:gd name="T106" fmla="*/ 1 w 147"/>
                  <a:gd name="T107" fmla="*/ 3 h 550"/>
                  <a:gd name="T108" fmla="*/ 1 w 147"/>
                  <a:gd name="T109" fmla="*/ 3 h 550"/>
                  <a:gd name="T110" fmla="*/ 1 w 147"/>
                  <a:gd name="T111" fmla="*/ 3 h 550"/>
                  <a:gd name="T112" fmla="*/ 1 w 147"/>
                  <a:gd name="T113" fmla="*/ 3 h 550"/>
                  <a:gd name="T114" fmla="*/ 2 w 147"/>
                  <a:gd name="T115" fmla="*/ 3 h 550"/>
                  <a:gd name="T116" fmla="*/ 2 w 147"/>
                  <a:gd name="T117" fmla="*/ 2 h 550"/>
                  <a:gd name="T118" fmla="*/ 2 w 147"/>
                  <a:gd name="T119" fmla="*/ 2 h 550"/>
                  <a:gd name="T120" fmla="*/ 2 w 147"/>
                  <a:gd name="T121" fmla="*/ 1 h 550"/>
                  <a:gd name="T122" fmla="*/ 2 w 147"/>
                  <a:gd name="T123" fmla="*/ 1 h 55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7"/>
                  <a:gd name="T187" fmla="*/ 0 h 550"/>
                  <a:gd name="T188" fmla="*/ 147 w 147"/>
                  <a:gd name="T189" fmla="*/ 550 h 55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7" h="550">
                    <a:moveTo>
                      <a:pt x="137" y="51"/>
                    </a:moveTo>
                    <a:lnTo>
                      <a:pt x="130" y="34"/>
                    </a:lnTo>
                    <a:lnTo>
                      <a:pt x="122" y="19"/>
                    </a:lnTo>
                    <a:lnTo>
                      <a:pt x="112" y="5"/>
                    </a:lnTo>
                    <a:lnTo>
                      <a:pt x="110" y="0"/>
                    </a:lnTo>
                    <a:lnTo>
                      <a:pt x="107" y="1"/>
                    </a:lnTo>
                    <a:lnTo>
                      <a:pt x="101" y="3"/>
                    </a:lnTo>
                    <a:lnTo>
                      <a:pt x="93" y="5"/>
                    </a:lnTo>
                    <a:lnTo>
                      <a:pt x="84" y="9"/>
                    </a:lnTo>
                    <a:lnTo>
                      <a:pt x="73" y="15"/>
                    </a:lnTo>
                    <a:lnTo>
                      <a:pt x="64" y="19"/>
                    </a:lnTo>
                    <a:lnTo>
                      <a:pt x="56" y="26"/>
                    </a:lnTo>
                    <a:lnTo>
                      <a:pt x="51" y="33"/>
                    </a:lnTo>
                    <a:lnTo>
                      <a:pt x="25" y="94"/>
                    </a:lnTo>
                    <a:lnTo>
                      <a:pt x="8" y="157"/>
                    </a:lnTo>
                    <a:lnTo>
                      <a:pt x="1" y="221"/>
                    </a:lnTo>
                    <a:lnTo>
                      <a:pt x="0" y="287"/>
                    </a:lnTo>
                    <a:lnTo>
                      <a:pt x="3" y="352"/>
                    </a:lnTo>
                    <a:lnTo>
                      <a:pt x="5" y="418"/>
                    </a:lnTo>
                    <a:lnTo>
                      <a:pt x="7" y="485"/>
                    </a:lnTo>
                    <a:lnTo>
                      <a:pt x="5" y="550"/>
                    </a:lnTo>
                    <a:lnTo>
                      <a:pt x="41" y="536"/>
                    </a:lnTo>
                    <a:lnTo>
                      <a:pt x="40" y="454"/>
                    </a:lnTo>
                    <a:lnTo>
                      <a:pt x="36" y="374"/>
                    </a:lnTo>
                    <a:lnTo>
                      <a:pt x="30" y="293"/>
                    </a:lnTo>
                    <a:lnTo>
                      <a:pt x="26" y="213"/>
                    </a:lnTo>
                    <a:lnTo>
                      <a:pt x="30" y="188"/>
                    </a:lnTo>
                    <a:lnTo>
                      <a:pt x="34" y="163"/>
                    </a:lnTo>
                    <a:lnTo>
                      <a:pt x="38" y="135"/>
                    </a:lnTo>
                    <a:lnTo>
                      <a:pt x="44" y="109"/>
                    </a:lnTo>
                    <a:lnTo>
                      <a:pt x="51" y="84"/>
                    </a:lnTo>
                    <a:lnTo>
                      <a:pt x="59" y="61"/>
                    </a:lnTo>
                    <a:lnTo>
                      <a:pt x="71" y="40"/>
                    </a:lnTo>
                    <a:lnTo>
                      <a:pt x="85" y="23"/>
                    </a:lnTo>
                    <a:lnTo>
                      <a:pt x="99" y="37"/>
                    </a:lnTo>
                    <a:lnTo>
                      <a:pt x="110" y="55"/>
                    </a:lnTo>
                    <a:lnTo>
                      <a:pt x="116" y="76"/>
                    </a:lnTo>
                    <a:lnTo>
                      <a:pt x="121" y="101"/>
                    </a:lnTo>
                    <a:lnTo>
                      <a:pt x="121" y="128"/>
                    </a:lnTo>
                    <a:lnTo>
                      <a:pt x="116" y="159"/>
                    </a:lnTo>
                    <a:lnTo>
                      <a:pt x="110" y="190"/>
                    </a:lnTo>
                    <a:lnTo>
                      <a:pt x="99" y="225"/>
                    </a:lnTo>
                    <a:lnTo>
                      <a:pt x="96" y="222"/>
                    </a:lnTo>
                    <a:lnTo>
                      <a:pt x="90" y="218"/>
                    </a:lnTo>
                    <a:lnTo>
                      <a:pt x="84" y="214"/>
                    </a:lnTo>
                    <a:lnTo>
                      <a:pt x="77" y="210"/>
                    </a:lnTo>
                    <a:lnTo>
                      <a:pt x="68" y="207"/>
                    </a:lnTo>
                    <a:lnTo>
                      <a:pt x="63" y="204"/>
                    </a:lnTo>
                    <a:lnTo>
                      <a:pt x="58" y="202"/>
                    </a:lnTo>
                    <a:lnTo>
                      <a:pt x="56" y="202"/>
                    </a:lnTo>
                    <a:lnTo>
                      <a:pt x="64" y="217"/>
                    </a:lnTo>
                    <a:lnTo>
                      <a:pt x="75" y="235"/>
                    </a:lnTo>
                    <a:lnTo>
                      <a:pt x="84" y="248"/>
                    </a:lnTo>
                    <a:lnTo>
                      <a:pt x="88" y="254"/>
                    </a:lnTo>
                    <a:lnTo>
                      <a:pt x="92" y="251"/>
                    </a:lnTo>
                    <a:lnTo>
                      <a:pt x="103" y="246"/>
                    </a:lnTo>
                    <a:lnTo>
                      <a:pt x="115" y="240"/>
                    </a:lnTo>
                    <a:lnTo>
                      <a:pt x="122" y="235"/>
                    </a:lnTo>
                    <a:lnTo>
                      <a:pt x="140" y="190"/>
                    </a:lnTo>
                    <a:lnTo>
                      <a:pt x="147" y="145"/>
                    </a:lnTo>
                    <a:lnTo>
                      <a:pt x="145" y="98"/>
                    </a:lnTo>
                    <a:lnTo>
                      <a:pt x="137" y="51"/>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851" name="Freeform 35"/>
              <p:cNvSpPr>
                <a:spLocks/>
              </p:cNvSpPr>
              <p:nvPr/>
            </p:nvSpPr>
            <p:spPr bwMode="auto">
              <a:xfrm>
                <a:off x="1040" y="2709"/>
                <a:ext cx="47" cy="152"/>
              </a:xfrm>
              <a:custGeom>
                <a:avLst/>
                <a:gdLst>
                  <a:gd name="T0" fmla="*/ 2 w 140"/>
                  <a:gd name="T1" fmla="*/ 1 h 457"/>
                  <a:gd name="T2" fmla="*/ 2 w 140"/>
                  <a:gd name="T3" fmla="*/ 1 h 457"/>
                  <a:gd name="T4" fmla="*/ 2 w 140"/>
                  <a:gd name="T5" fmla="*/ 1 h 457"/>
                  <a:gd name="T6" fmla="*/ 2 w 140"/>
                  <a:gd name="T7" fmla="*/ 1 h 457"/>
                  <a:gd name="T8" fmla="*/ 1 w 140"/>
                  <a:gd name="T9" fmla="*/ 0 h 457"/>
                  <a:gd name="T10" fmla="*/ 1 w 140"/>
                  <a:gd name="T11" fmla="*/ 0 h 457"/>
                  <a:gd name="T12" fmla="*/ 1 w 140"/>
                  <a:gd name="T13" fmla="*/ 0 h 457"/>
                  <a:gd name="T14" fmla="*/ 1 w 140"/>
                  <a:gd name="T15" fmla="*/ 0 h 457"/>
                  <a:gd name="T16" fmla="*/ 1 w 140"/>
                  <a:gd name="T17" fmla="*/ 0 h 457"/>
                  <a:gd name="T18" fmla="*/ 1 w 140"/>
                  <a:gd name="T19" fmla="*/ 0 h 457"/>
                  <a:gd name="T20" fmla="*/ 1 w 140"/>
                  <a:gd name="T21" fmla="*/ 0 h 457"/>
                  <a:gd name="T22" fmla="*/ 1 w 140"/>
                  <a:gd name="T23" fmla="*/ 0 h 457"/>
                  <a:gd name="T24" fmla="*/ 0 w 140"/>
                  <a:gd name="T25" fmla="*/ 0 h 457"/>
                  <a:gd name="T26" fmla="*/ 0 w 140"/>
                  <a:gd name="T27" fmla="*/ 0 h 457"/>
                  <a:gd name="T28" fmla="*/ 0 w 140"/>
                  <a:gd name="T29" fmla="*/ 0 h 457"/>
                  <a:gd name="T30" fmla="*/ 0 w 140"/>
                  <a:gd name="T31" fmla="*/ 0 h 457"/>
                  <a:gd name="T32" fmla="*/ 0 w 140"/>
                  <a:gd name="T33" fmla="*/ 0 h 457"/>
                  <a:gd name="T34" fmla="*/ 0 w 140"/>
                  <a:gd name="T35" fmla="*/ 0 h 457"/>
                  <a:gd name="T36" fmla="*/ 0 w 140"/>
                  <a:gd name="T37" fmla="*/ 0 h 457"/>
                  <a:gd name="T38" fmla="*/ 0 w 140"/>
                  <a:gd name="T39" fmla="*/ 0 h 457"/>
                  <a:gd name="T40" fmla="*/ 1 w 140"/>
                  <a:gd name="T41" fmla="*/ 0 h 457"/>
                  <a:gd name="T42" fmla="*/ 1 w 140"/>
                  <a:gd name="T43" fmla="*/ 0 h 457"/>
                  <a:gd name="T44" fmla="*/ 1 w 140"/>
                  <a:gd name="T45" fmla="*/ 1 h 457"/>
                  <a:gd name="T46" fmla="*/ 1 w 140"/>
                  <a:gd name="T47" fmla="*/ 1 h 457"/>
                  <a:gd name="T48" fmla="*/ 1 w 140"/>
                  <a:gd name="T49" fmla="*/ 1 h 457"/>
                  <a:gd name="T50" fmla="*/ 1 w 140"/>
                  <a:gd name="T51" fmla="*/ 2 h 457"/>
                  <a:gd name="T52" fmla="*/ 1 w 140"/>
                  <a:gd name="T53" fmla="*/ 2 h 457"/>
                  <a:gd name="T54" fmla="*/ 1 w 140"/>
                  <a:gd name="T55" fmla="*/ 3 h 457"/>
                  <a:gd name="T56" fmla="*/ 1 w 140"/>
                  <a:gd name="T57" fmla="*/ 3 h 457"/>
                  <a:gd name="T58" fmla="*/ 1 w 140"/>
                  <a:gd name="T59" fmla="*/ 4 h 457"/>
                  <a:gd name="T60" fmla="*/ 1 w 140"/>
                  <a:gd name="T61" fmla="*/ 4 h 457"/>
                  <a:gd name="T62" fmla="*/ 1 w 140"/>
                  <a:gd name="T63" fmla="*/ 5 h 457"/>
                  <a:gd name="T64" fmla="*/ 1 w 140"/>
                  <a:gd name="T65" fmla="*/ 5 h 457"/>
                  <a:gd name="T66" fmla="*/ 0 w 140"/>
                  <a:gd name="T67" fmla="*/ 6 h 457"/>
                  <a:gd name="T68" fmla="*/ 0 w 140"/>
                  <a:gd name="T69" fmla="*/ 6 h 457"/>
                  <a:gd name="T70" fmla="*/ 0 w 140"/>
                  <a:gd name="T71" fmla="*/ 6 h 457"/>
                  <a:gd name="T72" fmla="*/ 1 w 140"/>
                  <a:gd name="T73" fmla="*/ 5 h 457"/>
                  <a:gd name="T74" fmla="*/ 1 w 140"/>
                  <a:gd name="T75" fmla="*/ 5 h 457"/>
                  <a:gd name="T76" fmla="*/ 1 w 140"/>
                  <a:gd name="T77" fmla="*/ 5 h 457"/>
                  <a:gd name="T78" fmla="*/ 1 w 140"/>
                  <a:gd name="T79" fmla="*/ 5 h 457"/>
                  <a:gd name="T80" fmla="*/ 1 w 140"/>
                  <a:gd name="T81" fmla="*/ 5 h 457"/>
                  <a:gd name="T82" fmla="*/ 1 w 140"/>
                  <a:gd name="T83" fmla="*/ 5 h 457"/>
                  <a:gd name="T84" fmla="*/ 1 w 140"/>
                  <a:gd name="T85" fmla="*/ 4 h 457"/>
                  <a:gd name="T86" fmla="*/ 2 w 140"/>
                  <a:gd name="T87" fmla="*/ 4 h 457"/>
                  <a:gd name="T88" fmla="*/ 2 w 140"/>
                  <a:gd name="T89" fmla="*/ 3 h 457"/>
                  <a:gd name="T90" fmla="*/ 2 w 140"/>
                  <a:gd name="T91" fmla="*/ 3 h 457"/>
                  <a:gd name="T92" fmla="*/ 2 w 140"/>
                  <a:gd name="T93" fmla="*/ 3 h 457"/>
                  <a:gd name="T94" fmla="*/ 2 w 140"/>
                  <a:gd name="T95" fmla="*/ 2 h 457"/>
                  <a:gd name="T96" fmla="*/ 2 w 140"/>
                  <a:gd name="T97" fmla="*/ 2 h 457"/>
                  <a:gd name="T98" fmla="*/ 2 w 140"/>
                  <a:gd name="T99" fmla="*/ 1 h 45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0"/>
                  <a:gd name="T151" fmla="*/ 0 h 457"/>
                  <a:gd name="T152" fmla="*/ 140 w 140"/>
                  <a:gd name="T153" fmla="*/ 457 h 45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0" h="457">
                    <a:moveTo>
                      <a:pt x="133" y="91"/>
                    </a:moveTo>
                    <a:lnTo>
                      <a:pt x="131" y="77"/>
                    </a:lnTo>
                    <a:lnTo>
                      <a:pt x="127" y="64"/>
                    </a:lnTo>
                    <a:lnTo>
                      <a:pt x="123" y="50"/>
                    </a:lnTo>
                    <a:lnTo>
                      <a:pt x="118" y="37"/>
                    </a:lnTo>
                    <a:lnTo>
                      <a:pt x="109" y="26"/>
                    </a:lnTo>
                    <a:lnTo>
                      <a:pt x="100" y="17"/>
                    </a:lnTo>
                    <a:lnTo>
                      <a:pt x="89" y="8"/>
                    </a:lnTo>
                    <a:lnTo>
                      <a:pt x="77" y="1"/>
                    </a:lnTo>
                    <a:lnTo>
                      <a:pt x="67" y="0"/>
                    </a:lnTo>
                    <a:lnTo>
                      <a:pt x="56" y="0"/>
                    </a:lnTo>
                    <a:lnTo>
                      <a:pt x="44" y="1"/>
                    </a:lnTo>
                    <a:lnTo>
                      <a:pt x="31" y="4"/>
                    </a:lnTo>
                    <a:lnTo>
                      <a:pt x="20" y="7"/>
                    </a:lnTo>
                    <a:lnTo>
                      <a:pt x="11" y="11"/>
                    </a:lnTo>
                    <a:lnTo>
                      <a:pt x="4" y="15"/>
                    </a:lnTo>
                    <a:lnTo>
                      <a:pt x="1" y="18"/>
                    </a:lnTo>
                    <a:lnTo>
                      <a:pt x="5" y="17"/>
                    </a:lnTo>
                    <a:lnTo>
                      <a:pt x="16" y="15"/>
                    </a:lnTo>
                    <a:lnTo>
                      <a:pt x="31" y="15"/>
                    </a:lnTo>
                    <a:lnTo>
                      <a:pt x="49" y="19"/>
                    </a:lnTo>
                    <a:lnTo>
                      <a:pt x="68" y="28"/>
                    </a:lnTo>
                    <a:lnTo>
                      <a:pt x="86" y="44"/>
                    </a:lnTo>
                    <a:lnTo>
                      <a:pt x="100" y="70"/>
                    </a:lnTo>
                    <a:lnTo>
                      <a:pt x="108" y="108"/>
                    </a:lnTo>
                    <a:lnTo>
                      <a:pt x="112" y="149"/>
                    </a:lnTo>
                    <a:lnTo>
                      <a:pt x="115" y="191"/>
                    </a:lnTo>
                    <a:lnTo>
                      <a:pt x="116" y="231"/>
                    </a:lnTo>
                    <a:lnTo>
                      <a:pt x="114" y="271"/>
                    </a:lnTo>
                    <a:lnTo>
                      <a:pt x="107" y="311"/>
                    </a:lnTo>
                    <a:lnTo>
                      <a:pt x="93" y="351"/>
                    </a:lnTo>
                    <a:lnTo>
                      <a:pt x="74" y="391"/>
                    </a:lnTo>
                    <a:lnTo>
                      <a:pt x="48" y="432"/>
                    </a:lnTo>
                    <a:lnTo>
                      <a:pt x="0" y="456"/>
                    </a:lnTo>
                    <a:lnTo>
                      <a:pt x="16" y="457"/>
                    </a:lnTo>
                    <a:lnTo>
                      <a:pt x="31" y="455"/>
                    </a:lnTo>
                    <a:lnTo>
                      <a:pt x="48" y="446"/>
                    </a:lnTo>
                    <a:lnTo>
                      <a:pt x="61" y="438"/>
                    </a:lnTo>
                    <a:lnTo>
                      <a:pt x="74" y="427"/>
                    </a:lnTo>
                    <a:lnTo>
                      <a:pt x="85" y="416"/>
                    </a:lnTo>
                    <a:lnTo>
                      <a:pt x="92" y="406"/>
                    </a:lnTo>
                    <a:lnTo>
                      <a:pt x="97" y="399"/>
                    </a:lnTo>
                    <a:lnTo>
                      <a:pt x="115" y="356"/>
                    </a:lnTo>
                    <a:lnTo>
                      <a:pt x="129" y="316"/>
                    </a:lnTo>
                    <a:lnTo>
                      <a:pt x="135" y="278"/>
                    </a:lnTo>
                    <a:lnTo>
                      <a:pt x="140" y="240"/>
                    </a:lnTo>
                    <a:lnTo>
                      <a:pt x="140" y="203"/>
                    </a:lnTo>
                    <a:lnTo>
                      <a:pt x="138" y="167"/>
                    </a:lnTo>
                    <a:lnTo>
                      <a:pt x="135" y="130"/>
                    </a:lnTo>
                    <a:lnTo>
                      <a:pt x="133" y="91"/>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852" name="Freeform 36"/>
              <p:cNvSpPr>
                <a:spLocks/>
              </p:cNvSpPr>
              <p:nvPr/>
            </p:nvSpPr>
            <p:spPr bwMode="auto">
              <a:xfrm>
                <a:off x="1049" y="2866"/>
                <a:ext cx="11" cy="82"/>
              </a:xfrm>
              <a:custGeom>
                <a:avLst/>
                <a:gdLst>
                  <a:gd name="T0" fmla="*/ 0 w 34"/>
                  <a:gd name="T1" fmla="*/ 0 h 244"/>
                  <a:gd name="T2" fmla="*/ 0 w 34"/>
                  <a:gd name="T3" fmla="*/ 1 h 244"/>
                  <a:gd name="T4" fmla="*/ 0 w 34"/>
                  <a:gd name="T5" fmla="*/ 2 h 244"/>
                  <a:gd name="T6" fmla="*/ 0 w 34"/>
                  <a:gd name="T7" fmla="*/ 2 h 244"/>
                  <a:gd name="T8" fmla="*/ 0 w 34"/>
                  <a:gd name="T9" fmla="*/ 3 h 244"/>
                  <a:gd name="T10" fmla="*/ 0 w 34"/>
                  <a:gd name="T11" fmla="*/ 3 h 244"/>
                  <a:gd name="T12" fmla="*/ 0 w 34"/>
                  <a:gd name="T13" fmla="*/ 2 h 244"/>
                  <a:gd name="T14" fmla="*/ 0 w 34"/>
                  <a:gd name="T15" fmla="*/ 2 h 244"/>
                  <a:gd name="T16" fmla="*/ 0 w 34"/>
                  <a:gd name="T17" fmla="*/ 1 h 244"/>
                  <a:gd name="T18" fmla="*/ 0 w 34"/>
                  <a:gd name="T19" fmla="*/ 0 h 244"/>
                  <a:gd name="T20" fmla="*/ 0 w 34"/>
                  <a:gd name="T21" fmla="*/ 0 h 2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
                  <a:gd name="T34" fmla="*/ 0 h 244"/>
                  <a:gd name="T35" fmla="*/ 34 w 34"/>
                  <a:gd name="T36" fmla="*/ 244 h 2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 h="244">
                    <a:moveTo>
                      <a:pt x="34" y="0"/>
                    </a:moveTo>
                    <a:lnTo>
                      <a:pt x="27" y="68"/>
                    </a:lnTo>
                    <a:lnTo>
                      <a:pt x="23" y="128"/>
                    </a:lnTo>
                    <a:lnTo>
                      <a:pt x="24" y="183"/>
                    </a:lnTo>
                    <a:lnTo>
                      <a:pt x="33" y="241"/>
                    </a:lnTo>
                    <a:lnTo>
                      <a:pt x="3" y="244"/>
                    </a:lnTo>
                    <a:lnTo>
                      <a:pt x="0" y="181"/>
                    </a:lnTo>
                    <a:lnTo>
                      <a:pt x="0" y="129"/>
                    </a:lnTo>
                    <a:lnTo>
                      <a:pt x="1" y="79"/>
                    </a:lnTo>
                    <a:lnTo>
                      <a:pt x="5" y="23"/>
                    </a:lnTo>
                    <a:lnTo>
                      <a:pt x="34" y="0"/>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853" name="Freeform 37"/>
              <p:cNvSpPr>
                <a:spLocks/>
              </p:cNvSpPr>
              <p:nvPr/>
            </p:nvSpPr>
            <p:spPr bwMode="auto">
              <a:xfrm>
                <a:off x="1018" y="2681"/>
                <a:ext cx="14" cy="80"/>
              </a:xfrm>
              <a:custGeom>
                <a:avLst/>
                <a:gdLst>
                  <a:gd name="T0" fmla="*/ 1 w 42"/>
                  <a:gd name="T1" fmla="*/ 0 h 239"/>
                  <a:gd name="T2" fmla="*/ 0 w 42"/>
                  <a:gd name="T3" fmla="*/ 1 h 239"/>
                  <a:gd name="T4" fmla="*/ 0 w 42"/>
                  <a:gd name="T5" fmla="*/ 1 h 239"/>
                  <a:gd name="T6" fmla="*/ 0 w 42"/>
                  <a:gd name="T7" fmla="*/ 2 h 239"/>
                  <a:gd name="T8" fmla="*/ 0 w 42"/>
                  <a:gd name="T9" fmla="*/ 2 h 239"/>
                  <a:gd name="T10" fmla="*/ 0 w 42"/>
                  <a:gd name="T11" fmla="*/ 3 h 239"/>
                  <a:gd name="T12" fmla="*/ 0 w 42"/>
                  <a:gd name="T13" fmla="*/ 2 h 239"/>
                  <a:gd name="T14" fmla="*/ 0 w 42"/>
                  <a:gd name="T15" fmla="*/ 1 h 239"/>
                  <a:gd name="T16" fmla="*/ 0 w 42"/>
                  <a:gd name="T17" fmla="*/ 1 h 239"/>
                  <a:gd name="T18" fmla="*/ 0 w 42"/>
                  <a:gd name="T19" fmla="*/ 0 h 239"/>
                  <a:gd name="T20" fmla="*/ 1 w 42"/>
                  <a:gd name="T21" fmla="*/ 0 h 2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
                  <a:gd name="T34" fmla="*/ 0 h 239"/>
                  <a:gd name="T35" fmla="*/ 42 w 42"/>
                  <a:gd name="T36" fmla="*/ 239 h 2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 h="239">
                    <a:moveTo>
                      <a:pt x="42" y="0"/>
                    </a:moveTo>
                    <a:lnTo>
                      <a:pt x="34" y="47"/>
                    </a:lnTo>
                    <a:lnTo>
                      <a:pt x="33" y="92"/>
                    </a:lnTo>
                    <a:lnTo>
                      <a:pt x="33" y="141"/>
                    </a:lnTo>
                    <a:lnTo>
                      <a:pt x="26" y="197"/>
                    </a:lnTo>
                    <a:lnTo>
                      <a:pt x="0" y="239"/>
                    </a:lnTo>
                    <a:lnTo>
                      <a:pt x="10" y="168"/>
                    </a:lnTo>
                    <a:lnTo>
                      <a:pt x="10" y="110"/>
                    </a:lnTo>
                    <a:lnTo>
                      <a:pt x="7" y="59"/>
                    </a:lnTo>
                    <a:lnTo>
                      <a:pt x="14" y="9"/>
                    </a:lnTo>
                    <a:lnTo>
                      <a:pt x="42" y="0"/>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854" name="Freeform 38"/>
              <p:cNvSpPr>
                <a:spLocks/>
              </p:cNvSpPr>
              <p:nvPr/>
            </p:nvSpPr>
            <p:spPr bwMode="auto">
              <a:xfrm>
                <a:off x="706" y="2871"/>
                <a:ext cx="162" cy="136"/>
              </a:xfrm>
              <a:custGeom>
                <a:avLst/>
                <a:gdLst>
                  <a:gd name="T0" fmla="*/ 0 w 485"/>
                  <a:gd name="T1" fmla="*/ 0 h 410"/>
                  <a:gd name="T2" fmla="*/ 0 w 485"/>
                  <a:gd name="T3" fmla="*/ 0 h 410"/>
                  <a:gd name="T4" fmla="*/ 1 w 485"/>
                  <a:gd name="T5" fmla="*/ 0 h 410"/>
                  <a:gd name="T6" fmla="*/ 1 w 485"/>
                  <a:gd name="T7" fmla="*/ 0 h 410"/>
                  <a:gd name="T8" fmla="*/ 1 w 485"/>
                  <a:gd name="T9" fmla="*/ 0 h 410"/>
                  <a:gd name="T10" fmla="*/ 1 w 485"/>
                  <a:gd name="T11" fmla="*/ 1 h 410"/>
                  <a:gd name="T12" fmla="*/ 1 w 485"/>
                  <a:gd name="T13" fmla="*/ 1 h 410"/>
                  <a:gd name="T14" fmla="*/ 2 w 485"/>
                  <a:gd name="T15" fmla="*/ 1 h 410"/>
                  <a:gd name="T16" fmla="*/ 2 w 485"/>
                  <a:gd name="T17" fmla="*/ 1 h 410"/>
                  <a:gd name="T18" fmla="*/ 2 w 485"/>
                  <a:gd name="T19" fmla="*/ 1 h 410"/>
                  <a:gd name="T20" fmla="*/ 2 w 485"/>
                  <a:gd name="T21" fmla="*/ 1 h 410"/>
                  <a:gd name="T22" fmla="*/ 2 w 485"/>
                  <a:gd name="T23" fmla="*/ 2 h 410"/>
                  <a:gd name="T24" fmla="*/ 3 w 485"/>
                  <a:gd name="T25" fmla="*/ 2 h 410"/>
                  <a:gd name="T26" fmla="*/ 3 w 485"/>
                  <a:gd name="T27" fmla="*/ 2 h 410"/>
                  <a:gd name="T28" fmla="*/ 3 w 485"/>
                  <a:gd name="T29" fmla="*/ 3 h 410"/>
                  <a:gd name="T30" fmla="*/ 3 w 485"/>
                  <a:gd name="T31" fmla="*/ 3 h 410"/>
                  <a:gd name="T32" fmla="*/ 3 w 485"/>
                  <a:gd name="T33" fmla="*/ 3 h 410"/>
                  <a:gd name="T34" fmla="*/ 3 w 485"/>
                  <a:gd name="T35" fmla="*/ 4 h 410"/>
                  <a:gd name="T36" fmla="*/ 3 w 485"/>
                  <a:gd name="T37" fmla="*/ 4 h 410"/>
                  <a:gd name="T38" fmla="*/ 3 w 485"/>
                  <a:gd name="T39" fmla="*/ 4 h 410"/>
                  <a:gd name="T40" fmla="*/ 3 w 485"/>
                  <a:gd name="T41" fmla="*/ 5 h 410"/>
                  <a:gd name="T42" fmla="*/ 4 w 485"/>
                  <a:gd name="T43" fmla="*/ 4 h 410"/>
                  <a:gd name="T44" fmla="*/ 4 w 485"/>
                  <a:gd name="T45" fmla="*/ 4 h 410"/>
                  <a:gd name="T46" fmla="*/ 4 w 485"/>
                  <a:gd name="T47" fmla="*/ 3 h 410"/>
                  <a:gd name="T48" fmla="*/ 5 w 485"/>
                  <a:gd name="T49" fmla="*/ 2 h 410"/>
                  <a:gd name="T50" fmla="*/ 5 w 485"/>
                  <a:gd name="T51" fmla="*/ 2 h 410"/>
                  <a:gd name="T52" fmla="*/ 5 w 485"/>
                  <a:gd name="T53" fmla="*/ 1 h 410"/>
                  <a:gd name="T54" fmla="*/ 6 w 485"/>
                  <a:gd name="T55" fmla="*/ 1 h 410"/>
                  <a:gd name="T56" fmla="*/ 6 w 485"/>
                  <a:gd name="T57" fmla="*/ 0 h 410"/>
                  <a:gd name="T58" fmla="*/ 6 w 485"/>
                  <a:gd name="T59" fmla="*/ 1 h 410"/>
                  <a:gd name="T60" fmla="*/ 6 w 485"/>
                  <a:gd name="T61" fmla="*/ 1 h 410"/>
                  <a:gd name="T62" fmla="*/ 6 w 485"/>
                  <a:gd name="T63" fmla="*/ 2 h 410"/>
                  <a:gd name="T64" fmla="*/ 5 w 485"/>
                  <a:gd name="T65" fmla="*/ 3 h 410"/>
                  <a:gd name="T66" fmla="*/ 5 w 485"/>
                  <a:gd name="T67" fmla="*/ 3 h 410"/>
                  <a:gd name="T68" fmla="*/ 4 w 485"/>
                  <a:gd name="T69" fmla="*/ 4 h 410"/>
                  <a:gd name="T70" fmla="*/ 4 w 485"/>
                  <a:gd name="T71" fmla="*/ 4 h 410"/>
                  <a:gd name="T72" fmla="*/ 3 w 485"/>
                  <a:gd name="T73" fmla="*/ 5 h 410"/>
                  <a:gd name="T74" fmla="*/ 3 w 485"/>
                  <a:gd name="T75" fmla="*/ 5 h 410"/>
                  <a:gd name="T76" fmla="*/ 3 w 485"/>
                  <a:gd name="T77" fmla="*/ 5 h 410"/>
                  <a:gd name="T78" fmla="*/ 3 w 485"/>
                  <a:gd name="T79" fmla="*/ 5 h 410"/>
                  <a:gd name="T80" fmla="*/ 3 w 485"/>
                  <a:gd name="T81" fmla="*/ 5 h 410"/>
                  <a:gd name="T82" fmla="*/ 3 w 485"/>
                  <a:gd name="T83" fmla="*/ 4 h 410"/>
                  <a:gd name="T84" fmla="*/ 3 w 485"/>
                  <a:gd name="T85" fmla="*/ 4 h 410"/>
                  <a:gd name="T86" fmla="*/ 3 w 485"/>
                  <a:gd name="T87" fmla="*/ 4 h 410"/>
                  <a:gd name="T88" fmla="*/ 2 w 485"/>
                  <a:gd name="T89" fmla="*/ 3 h 410"/>
                  <a:gd name="T90" fmla="*/ 2 w 485"/>
                  <a:gd name="T91" fmla="*/ 3 h 410"/>
                  <a:gd name="T92" fmla="*/ 2 w 485"/>
                  <a:gd name="T93" fmla="*/ 2 h 410"/>
                  <a:gd name="T94" fmla="*/ 2 w 485"/>
                  <a:gd name="T95" fmla="*/ 2 h 410"/>
                  <a:gd name="T96" fmla="*/ 1 w 485"/>
                  <a:gd name="T97" fmla="*/ 2 h 410"/>
                  <a:gd name="T98" fmla="*/ 1 w 485"/>
                  <a:gd name="T99" fmla="*/ 1 h 410"/>
                  <a:gd name="T100" fmla="*/ 1 w 485"/>
                  <a:gd name="T101" fmla="*/ 1 h 410"/>
                  <a:gd name="T102" fmla="*/ 1 w 485"/>
                  <a:gd name="T103" fmla="*/ 1 h 410"/>
                  <a:gd name="T104" fmla="*/ 0 w 485"/>
                  <a:gd name="T105" fmla="*/ 0 h 410"/>
                  <a:gd name="T106" fmla="*/ 0 w 485"/>
                  <a:gd name="T107" fmla="*/ 0 h 410"/>
                  <a:gd name="T108" fmla="*/ 0 w 485"/>
                  <a:gd name="T109" fmla="*/ 0 h 410"/>
                  <a:gd name="T110" fmla="*/ 0 w 485"/>
                  <a:gd name="T111" fmla="*/ 0 h 410"/>
                  <a:gd name="T112" fmla="*/ 0 w 485"/>
                  <a:gd name="T113" fmla="*/ 0 h 41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5"/>
                  <a:gd name="T172" fmla="*/ 0 h 410"/>
                  <a:gd name="T173" fmla="*/ 485 w 485"/>
                  <a:gd name="T174" fmla="*/ 410 h 41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5" h="410">
                    <a:moveTo>
                      <a:pt x="0" y="0"/>
                    </a:moveTo>
                    <a:lnTo>
                      <a:pt x="22" y="10"/>
                    </a:lnTo>
                    <a:lnTo>
                      <a:pt x="42" y="19"/>
                    </a:lnTo>
                    <a:lnTo>
                      <a:pt x="63" y="29"/>
                    </a:lnTo>
                    <a:lnTo>
                      <a:pt x="82" y="39"/>
                    </a:lnTo>
                    <a:lnTo>
                      <a:pt x="100" y="50"/>
                    </a:lnTo>
                    <a:lnTo>
                      <a:pt x="118" y="61"/>
                    </a:lnTo>
                    <a:lnTo>
                      <a:pt x="134" y="73"/>
                    </a:lnTo>
                    <a:lnTo>
                      <a:pt x="149" y="87"/>
                    </a:lnTo>
                    <a:lnTo>
                      <a:pt x="164" y="102"/>
                    </a:lnTo>
                    <a:lnTo>
                      <a:pt x="178" y="119"/>
                    </a:lnTo>
                    <a:lnTo>
                      <a:pt x="192" y="138"/>
                    </a:lnTo>
                    <a:lnTo>
                      <a:pt x="204" y="157"/>
                    </a:lnTo>
                    <a:lnTo>
                      <a:pt x="215" y="181"/>
                    </a:lnTo>
                    <a:lnTo>
                      <a:pt x="226" y="206"/>
                    </a:lnTo>
                    <a:lnTo>
                      <a:pt x="237" y="232"/>
                    </a:lnTo>
                    <a:lnTo>
                      <a:pt x="246" y="262"/>
                    </a:lnTo>
                    <a:lnTo>
                      <a:pt x="255" y="293"/>
                    </a:lnTo>
                    <a:lnTo>
                      <a:pt x="260" y="322"/>
                    </a:lnTo>
                    <a:lnTo>
                      <a:pt x="264" y="349"/>
                    </a:lnTo>
                    <a:lnTo>
                      <a:pt x="268" y="377"/>
                    </a:lnTo>
                    <a:lnTo>
                      <a:pt x="297" y="336"/>
                    </a:lnTo>
                    <a:lnTo>
                      <a:pt x="327" y="291"/>
                    </a:lnTo>
                    <a:lnTo>
                      <a:pt x="357" y="247"/>
                    </a:lnTo>
                    <a:lnTo>
                      <a:pt x="388" y="203"/>
                    </a:lnTo>
                    <a:lnTo>
                      <a:pt x="416" y="156"/>
                    </a:lnTo>
                    <a:lnTo>
                      <a:pt x="442" y="110"/>
                    </a:lnTo>
                    <a:lnTo>
                      <a:pt x="466" y="63"/>
                    </a:lnTo>
                    <a:lnTo>
                      <a:pt x="485" y="17"/>
                    </a:lnTo>
                    <a:lnTo>
                      <a:pt x="479" y="68"/>
                    </a:lnTo>
                    <a:lnTo>
                      <a:pt x="467" y="117"/>
                    </a:lnTo>
                    <a:lnTo>
                      <a:pt x="448" y="167"/>
                    </a:lnTo>
                    <a:lnTo>
                      <a:pt x="423" y="214"/>
                    </a:lnTo>
                    <a:lnTo>
                      <a:pt x="393" y="261"/>
                    </a:lnTo>
                    <a:lnTo>
                      <a:pt x="359" y="308"/>
                    </a:lnTo>
                    <a:lnTo>
                      <a:pt x="319" y="354"/>
                    </a:lnTo>
                    <a:lnTo>
                      <a:pt x="275" y="398"/>
                    </a:lnTo>
                    <a:lnTo>
                      <a:pt x="263" y="406"/>
                    </a:lnTo>
                    <a:lnTo>
                      <a:pt x="253" y="410"/>
                    </a:lnTo>
                    <a:lnTo>
                      <a:pt x="246" y="410"/>
                    </a:lnTo>
                    <a:lnTo>
                      <a:pt x="241" y="406"/>
                    </a:lnTo>
                    <a:lnTo>
                      <a:pt x="231" y="367"/>
                    </a:lnTo>
                    <a:lnTo>
                      <a:pt x="219" y="329"/>
                    </a:lnTo>
                    <a:lnTo>
                      <a:pt x="204" y="291"/>
                    </a:lnTo>
                    <a:lnTo>
                      <a:pt x="185" y="256"/>
                    </a:lnTo>
                    <a:lnTo>
                      <a:pt x="166" y="220"/>
                    </a:lnTo>
                    <a:lnTo>
                      <a:pt x="144" y="185"/>
                    </a:lnTo>
                    <a:lnTo>
                      <a:pt x="123" y="153"/>
                    </a:lnTo>
                    <a:lnTo>
                      <a:pt x="101" y="124"/>
                    </a:lnTo>
                    <a:lnTo>
                      <a:pt x="79" y="97"/>
                    </a:lnTo>
                    <a:lnTo>
                      <a:pt x="60" y="72"/>
                    </a:lnTo>
                    <a:lnTo>
                      <a:pt x="42" y="50"/>
                    </a:lnTo>
                    <a:lnTo>
                      <a:pt x="26" y="32"/>
                    </a:lnTo>
                    <a:lnTo>
                      <a:pt x="13" y="18"/>
                    </a:lnTo>
                    <a:lnTo>
                      <a:pt x="5" y="7"/>
                    </a:lnTo>
                    <a:lnTo>
                      <a:pt x="0" y="1"/>
                    </a:lnTo>
                    <a:lnTo>
                      <a:pt x="0" y="0"/>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855" name="Freeform 39"/>
              <p:cNvSpPr>
                <a:spLocks/>
              </p:cNvSpPr>
              <p:nvPr/>
            </p:nvSpPr>
            <p:spPr bwMode="auto">
              <a:xfrm>
                <a:off x="953" y="2861"/>
                <a:ext cx="185" cy="157"/>
              </a:xfrm>
              <a:custGeom>
                <a:avLst/>
                <a:gdLst>
                  <a:gd name="T0" fmla="*/ 0 w 554"/>
                  <a:gd name="T1" fmla="*/ 0 h 470"/>
                  <a:gd name="T2" fmla="*/ 1 w 554"/>
                  <a:gd name="T3" fmla="*/ 0 h 470"/>
                  <a:gd name="T4" fmla="*/ 1 w 554"/>
                  <a:gd name="T5" fmla="*/ 1 h 470"/>
                  <a:gd name="T6" fmla="*/ 2 w 554"/>
                  <a:gd name="T7" fmla="*/ 1 h 470"/>
                  <a:gd name="T8" fmla="*/ 2 w 554"/>
                  <a:gd name="T9" fmla="*/ 2 h 470"/>
                  <a:gd name="T10" fmla="*/ 3 w 554"/>
                  <a:gd name="T11" fmla="*/ 2 h 470"/>
                  <a:gd name="T12" fmla="*/ 3 w 554"/>
                  <a:gd name="T13" fmla="*/ 3 h 470"/>
                  <a:gd name="T14" fmla="*/ 3 w 554"/>
                  <a:gd name="T15" fmla="*/ 4 h 470"/>
                  <a:gd name="T16" fmla="*/ 4 w 554"/>
                  <a:gd name="T17" fmla="*/ 4 h 470"/>
                  <a:gd name="T18" fmla="*/ 4 w 554"/>
                  <a:gd name="T19" fmla="*/ 5 h 470"/>
                  <a:gd name="T20" fmla="*/ 4 w 554"/>
                  <a:gd name="T21" fmla="*/ 5 h 470"/>
                  <a:gd name="T22" fmla="*/ 5 w 554"/>
                  <a:gd name="T23" fmla="*/ 5 h 470"/>
                  <a:gd name="T24" fmla="*/ 5 w 554"/>
                  <a:gd name="T25" fmla="*/ 4 h 470"/>
                  <a:gd name="T26" fmla="*/ 5 w 554"/>
                  <a:gd name="T27" fmla="*/ 3 h 470"/>
                  <a:gd name="T28" fmla="*/ 6 w 554"/>
                  <a:gd name="T29" fmla="*/ 3 h 470"/>
                  <a:gd name="T30" fmla="*/ 6 w 554"/>
                  <a:gd name="T31" fmla="*/ 2 h 470"/>
                  <a:gd name="T32" fmla="*/ 6 w 554"/>
                  <a:gd name="T33" fmla="*/ 2 h 470"/>
                  <a:gd name="T34" fmla="*/ 7 w 554"/>
                  <a:gd name="T35" fmla="*/ 1 h 470"/>
                  <a:gd name="T36" fmla="*/ 7 w 554"/>
                  <a:gd name="T37" fmla="*/ 1 h 470"/>
                  <a:gd name="T38" fmla="*/ 7 w 554"/>
                  <a:gd name="T39" fmla="*/ 2 h 470"/>
                  <a:gd name="T40" fmla="*/ 6 w 554"/>
                  <a:gd name="T41" fmla="*/ 3 h 470"/>
                  <a:gd name="T42" fmla="*/ 6 w 554"/>
                  <a:gd name="T43" fmla="*/ 3 h 470"/>
                  <a:gd name="T44" fmla="*/ 6 w 554"/>
                  <a:gd name="T45" fmla="*/ 4 h 470"/>
                  <a:gd name="T46" fmla="*/ 5 w 554"/>
                  <a:gd name="T47" fmla="*/ 4 h 470"/>
                  <a:gd name="T48" fmla="*/ 5 w 554"/>
                  <a:gd name="T49" fmla="*/ 5 h 470"/>
                  <a:gd name="T50" fmla="*/ 4 w 554"/>
                  <a:gd name="T51" fmla="*/ 6 h 470"/>
                  <a:gd name="T52" fmla="*/ 4 w 554"/>
                  <a:gd name="T53" fmla="*/ 6 h 470"/>
                  <a:gd name="T54" fmla="*/ 4 w 554"/>
                  <a:gd name="T55" fmla="*/ 5 h 470"/>
                  <a:gd name="T56" fmla="*/ 3 w 554"/>
                  <a:gd name="T57" fmla="*/ 5 h 470"/>
                  <a:gd name="T58" fmla="*/ 3 w 554"/>
                  <a:gd name="T59" fmla="*/ 4 h 470"/>
                  <a:gd name="T60" fmla="*/ 2 w 554"/>
                  <a:gd name="T61" fmla="*/ 3 h 470"/>
                  <a:gd name="T62" fmla="*/ 2 w 554"/>
                  <a:gd name="T63" fmla="*/ 2 h 470"/>
                  <a:gd name="T64" fmla="*/ 1 w 554"/>
                  <a:gd name="T65" fmla="*/ 1 h 470"/>
                  <a:gd name="T66" fmla="*/ 1 w 554"/>
                  <a:gd name="T67" fmla="*/ 1 h 470"/>
                  <a:gd name="T68" fmla="*/ 0 w 554"/>
                  <a:gd name="T69" fmla="*/ 0 h 470"/>
                  <a:gd name="T70" fmla="*/ 0 w 554"/>
                  <a:gd name="T71" fmla="*/ 0 h 4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54"/>
                  <a:gd name="T109" fmla="*/ 0 h 470"/>
                  <a:gd name="T110" fmla="*/ 554 w 554"/>
                  <a:gd name="T111" fmla="*/ 470 h 4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54" h="470">
                    <a:moveTo>
                      <a:pt x="0" y="0"/>
                    </a:moveTo>
                    <a:lnTo>
                      <a:pt x="26" y="12"/>
                    </a:lnTo>
                    <a:lnTo>
                      <a:pt x="51" y="25"/>
                    </a:lnTo>
                    <a:lnTo>
                      <a:pt x="74" y="39"/>
                    </a:lnTo>
                    <a:lnTo>
                      <a:pt x="96" y="54"/>
                    </a:lnTo>
                    <a:lnTo>
                      <a:pt x="118" y="70"/>
                    </a:lnTo>
                    <a:lnTo>
                      <a:pt x="139" y="88"/>
                    </a:lnTo>
                    <a:lnTo>
                      <a:pt x="158" y="106"/>
                    </a:lnTo>
                    <a:lnTo>
                      <a:pt x="176" y="126"/>
                    </a:lnTo>
                    <a:lnTo>
                      <a:pt x="192" y="146"/>
                    </a:lnTo>
                    <a:lnTo>
                      <a:pt x="209" y="167"/>
                    </a:lnTo>
                    <a:lnTo>
                      <a:pt x="224" y="189"/>
                    </a:lnTo>
                    <a:lnTo>
                      <a:pt x="239" y="213"/>
                    </a:lnTo>
                    <a:lnTo>
                      <a:pt x="253" y="236"/>
                    </a:lnTo>
                    <a:lnTo>
                      <a:pt x="265" y="260"/>
                    </a:lnTo>
                    <a:lnTo>
                      <a:pt x="277" y="285"/>
                    </a:lnTo>
                    <a:lnTo>
                      <a:pt x="288" y="309"/>
                    </a:lnTo>
                    <a:lnTo>
                      <a:pt x="299" y="343"/>
                    </a:lnTo>
                    <a:lnTo>
                      <a:pt x="303" y="377"/>
                    </a:lnTo>
                    <a:lnTo>
                      <a:pt x="307" y="412"/>
                    </a:lnTo>
                    <a:lnTo>
                      <a:pt x="314" y="445"/>
                    </a:lnTo>
                    <a:lnTo>
                      <a:pt x="331" y="420"/>
                    </a:lnTo>
                    <a:lnTo>
                      <a:pt x="347" y="396"/>
                    </a:lnTo>
                    <a:lnTo>
                      <a:pt x="364" y="373"/>
                    </a:lnTo>
                    <a:lnTo>
                      <a:pt x="381" y="349"/>
                    </a:lnTo>
                    <a:lnTo>
                      <a:pt x="398" y="327"/>
                    </a:lnTo>
                    <a:lnTo>
                      <a:pt x="414" y="304"/>
                    </a:lnTo>
                    <a:lnTo>
                      <a:pt x="431" y="282"/>
                    </a:lnTo>
                    <a:lnTo>
                      <a:pt x="446" y="258"/>
                    </a:lnTo>
                    <a:lnTo>
                      <a:pt x="461" y="236"/>
                    </a:lnTo>
                    <a:lnTo>
                      <a:pt x="476" y="213"/>
                    </a:lnTo>
                    <a:lnTo>
                      <a:pt x="491" y="189"/>
                    </a:lnTo>
                    <a:lnTo>
                      <a:pt x="505" y="166"/>
                    </a:lnTo>
                    <a:lnTo>
                      <a:pt x="518" y="142"/>
                    </a:lnTo>
                    <a:lnTo>
                      <a:pt x="531" y="117"/>
                    </a:lnTo>
                    <a:lnTo>
                      <a:pt x="543" y="92"/>
                    </a:lnTo>
                    <a:lnTo>
                      <a:pt x="554" y="66"/>
                    </a:lnTo>
                    <a:lnTo>
                      <a:pt x="551" y="97"/>
                    </a:lnTo>
                    <a:lnTo>
                      <a:pt x="547" y="124"/>
                    </a:lnTo>
                    <a:lnTo>
                      <a:pt x="540" y="152"/>
                    </a:lnTo>
                    <a:lnTo>
                      <a:pt x="532" y="178"/>
                    </a:lnTo>
                    <a:lnTo>
                      <a:pt x="523" y="204"/>
                    </a:lnTo>
                    <a:lnTo>
                      <a:pt x="510" y="229"/>
                    </a:lnTo>
                    <a:lnTo>
                      <a:pt x="498" y="253"/>
                    </a:lnTo>
                    <a:lnTo>
                      <a:pt x="483" y="278"/>
                    </a:lnTo>
                    <a:lnTo>
                      <a:pt x="466" y="301"/>
                    </a:lnTo>
                    <a:lnTo>
                      <a:pt x="449" y="325"/>
                    </a:lnTo>
                    <a:lnTo>
                      <a:pt x="431" y="348"/>
                    </a:lnTo>
                    <a:lnTo>
                      <a:pt x="410" y="372"/>
                    </a:lnTo>
                    <a:lnTo>
                      <a:pt x="390" y="395"/>
                    </a:lnTo>
                    <a:lnTo>
                      <a:pt x="368" y="420"/>
                    </a:lnTo>
                    <a:lnTo>
                      <a:pt x="346" y="445"/>
                    </a:lnTo>
                    <a:lnTo>
                      <a:pt x="322" y="470"/>
                    </a:lnTo>
                    <a:lnTo>
                      <a:pt x="313" y="457"/>
                    </a:lnTo>
                    <a:lnTo>
                      <a:pt x="303" y="446"/>
                    </a:lnTo>
                    <a:lnTo>
                      <a:pt x="295" y="435"/>
                    </a:lnTo>
                    <a:lnTo>
                      <a:pt x="291" y="424"/>
                    </a:lnTo>
                    <a:lnTo>
                      <a:pt x="279" y="381"/>
                    </a:lnTo>
                    <a:lnTo>
                      <a:pt x="262" y="341"/>
                    </a:lnTo>
                    <a:lnTo>
                      <a:pt x="243" y="300"/>
                    </a:lnTo>
                    <a:lnTo>
                      <a:pt x="220" y="261"/>
                    </a:lnTo>
                    <a:lnTo>
                      <a:pt x="196" y="224"/>
                    </a:lnTo>
                    <a:lnTo>
                      <a:pt x="170" y="189"/>
                    </a:lnTo>
                    <a:lnTo>
                      <a:pt x="144" y="156"/>
                    </a:lnTo>
                    <a:lnTo>
                      <a:pt x="120" y="124"/>
                    </a:lnTo>
                    <a:lnTo>
                      <a:pt x="94" y="97"/>
                    </a:lnTo>
                    <a:lnTo>
                      <a:pt x="70" y="72"/>
                    </a:lnTo>
                    <a:lnTo>
                      <a:pt x="50" y="50"/>
                    </a:lnTo>
                    <a:lnTo>
                      <a:pt x="30" y="32"/>
                    </a:lnTo>
                    <a:lnTo>
                      <a:pt x="17" y="18"/>
                    </a:lnTo>
                    <a:lnTo>
                      <a:pt x="6" y="7"/>
                    </a:lnTo>
                    <a:lnTo>
                      <a:pt x="0" y="1"/>
                    </a:lnTo>
                    <a:lnTo>
                      <a:pt x="0" y="0"/>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34826" name="Text Box 40"/>
            <p:cNvSpPr txBox="1">
              <a:spLocks noChangeArrowheads="1"/>
            </p:cNvSpPr>
            <p:nvPr/>
          </p:nvSpPr>
          <p:spPr bwMode="auto">
            <a:xfrm rot="-216738">
              <a:off x="4051" y="2462"/>
              <a:ext cx="521"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b="1">
                  <a:solidFill>
                    <a:srgbClr val="080808"/>
                  </a:solidFill>
                  <a:latin typeface="Arial" charset="0"/>
                </a:rPr>
                <a:t>New</a:t>
              </a:r>
            </a:p>
            <a:p>
              <a:pPr algn="ctr" eaLnBrk="1" hangingPunct="1"/>
              <a:r>
                <a:rPr lang="en-US" sz="1200" b="1">
                  <a:solidFill>
                    <a:srgbClr val="080808"/>
                  </a:solidFill>
                  <a:latin typeface="Arial" charset="0"/>
                </a:rPr>
                <a:t>Source 5</a:t>
              </a:r>
            </a:p>
          </p:txBody>
        </p:sp>
      </p:grpSp>
      <p:sp>
        <p:nvSpPr>
          <p:cNvPr id="34824" name="Rectangle 41"/>
          <p:cNvSpPr>
            <a:spLocks noChangeArrowheads="1"/>
          </p:cNvSpPr>
          <p:nvPr/>
        </p:nvSpPr>
        <p:spPr bwMode="auto">
          <a:xfrm>
            <a:off x="6011863" y="3933825"/>
            <a:ext cx="3240087"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1600">
                <a:latin typeface="Arial" charset="0"/>
              </a:rPr>
              <a:t>source5( $zip1,$dist1,zip2,dist2)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r>
              <a:rPr lang="en-US" sz="3600">
                <a:latin typeface="Tahoma" charset="0"/>
                <a:cs typeface="ＭＳ Ｐゴシック" charset="0"/>
              </a:rPr>
              <a:t>Best-first Enumeration of Candidates</a:t>
            </a:r>
          </a:p>
        </p:txBody>
      </p:sp>
      <p:sp>
        <p:nvSpPr>
          <p:cNvPr id="36866" name="Rectangle 3"/>
          <p:cNvSpPr>
            <a:spLocks noGrp="1" noChangeArrowheads="1"/>
          </p:cNvSpPr>
          <p:nvPr>
            <p:ph idx="1"/>
          </p:nvPr>
        </p:nvSpPr>
        <p:spPr>
          <a:xfrm>
            <a:off x="457200" y="1700213"/>
            <a:ext cx="8229600" cy="1223962"/>
          </a:xfrm>
        </p:spPr>
        <p:txBody>
          <a:bodyPr/>
          <a:lstStyle/>
          <a:p>
            <a:pPr eaLnBrk="1" hangingPunct="1">
              <a:lnSpc>
                <a:spcPct val="90000"/>
              </a:lnSpc>
            </a:pPr>
            <a:r>
              <a:rPr lang="en-GB">
                <a:latin typeface="Tahoma" charset="0"/>
                <a:cs typeface="ＭＳ Ｐゴシック" charset="0"/>
              </a:rPr>
              <a:t>Evaluate each clause produced </a:t>
            </a:r>
          </a:p>
          <a:p>
            <a:pPr eaLnBrk="1" hangingPunct="1">
              <a:lnSpc>
                <a:spcPct val="90000"/>
              </a:lnSpc>
            </a:pPr>
            <a:r>
              <a:rPr lang="en-GB">
                <a:latin typeface="Tahoma" charset="0"/>
                <a:cs typeface="ＭＳ Ｐゴシック" charset="0"/>
              </a:rPr>
              <a:t>Then expand best one found so far</a:t>
            </a:r>
            <a:endParaRPr lang="en-GB" i="1">
              <a:latin typeface="Tahoma" charset="0"/>
              <a:cs typeface="ＭＳ Ｐゴシック" charset="0"/>
            </a:endParaRPr>
          </a:p>
          <a:p>
            <a:pPr eaLnBrk="1" hangingPunct="1">
              <a:lnSpc>
                <a:spcPct val="90000"/>
              </a:lnSpc>
            </a:pPr>
            <a:r>
              <a:rPr lang="en-GB">
                <a:latin typeface="Tahoma" charset="0"/>
                <a:cs typeface="ＭＳ Ｐゴシック" charset="0"/>
              </a:rPr>
              <a:t>Expand high-arity predicates incrementally</a:t>
            </a:r>
            <a:endParaRPr lang="en-US">
              <a:latin typeface="Tahoma" charset="0"/>
              <a:cs typeface="ＭＳ Ｐゴシック" charset="0"/>
            </a:endParaRPr>
          </a:p>
        </p:txBody>
      </p:sp>
      <p:sp>
        <p:nvSpPr>
          <p:cNvPr id="36868" name="Slide Number Placeholder 5"/>
          <p:cNvSpPr>
            <a:spLocks noGrp="1"/>
          </p:cNvSpPr>
          <p:nvPr>
            <p:ph type="sldNum" sz="quarter" idx="4294967295"/>
          </p:nvPr>
        </p:nvSpPr>
        <p:spPr bwMode="auto">
          <a:xfrm>
            <a:off x="7477125" y="6245225"/>
            <a:ext cx="1666875" cy="4762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fld id="{ADCCB88D-71C1-CC49-9BC8-60CE88BAC219}" type="slidenum">
              <a:rPr lang="en-US" sz="1200">
                <a:solidFill>
                  <a:srgbClr val="898989"/>
                </a:solidFill>
              </a:rPr>
              <a:pPr/>
              <a:t>12</a:t>
            </a:fld>
            <a:endParaRPr lang="en-US" sz="1200">
              <a:solidFill>
                <a:srgbClr val="898989"/>
              </a:solidFill>
            </a:endParaRPr>
          </a:p>
        </p:txBody>
      </p:sp>
      <p:grpSp>
        <p:nvGrpSpPr>
          <p:cNvPr id="2" name="Group 10"/>
          <p:cNvGrpSpPr>
            <a:grpSpLocks/>
          </p:cNvGrpSpPr>
          <p:nvPr/>
        </p:nvGrpSpPr>
        <p:grpSpPr bwMode="auto">
          <a:xfrm>
            <a:off x="177800" y="4384675"/>
            <a:ext cx="8858250" cy="1708150"/>
            <a:chOff x="112" y="2568"/>
            <a:chExt cx="5580" cy="1076"/>
          </a:xfrm>
        </p:grpSpPr>
        <p:sp>
          <p:nvSpPr>
            <p:cNvPr id="36903" name="Rectangle 6"/>
            <p:cNvSpPr>
              <a:spLocks noChangeArrowheads="1"/>
            </p:cNvSpPr>
            <p:nvPr/>
          </p:nvSpPr>
          <p:spPr bwMode="auto">
            <a:xfrm>
              <a:off x="112" y="3067"/>
              <a:ext cx="5580" cy="577"/>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b="1">
                  <a:solidFill>
                    <a:schemeClr val="bg1"/>
                  </a:solidFill>
                </a:rPr>
                <a:t>source5</a:t>
              </a:r>
              <a:r>
                <a:rPr lang="en-US">
                  <a:solidFill>
                    <a:schemeClr val="bg1"/>
                  </a:solidFill>
                </a:rPr>
                <a:t>(zip1,dist1,zip2,dist2) :- </a:t>
              </a:r>
              <a:r>
                <a:rPr lang="en-US" b="1">
                  <a:solidFill>
                    <a:schemeClr val="bg1"/>
                  </a:solidFill>
                </a:rPr>
                <a:t>source4</a:t>
              </a:r>
              <a:r>
                <a:rPr lang="en-US">
                  <a:solidFill>
                    <a:schemeClr val="bg1"/>
                  </a:solidFill>
                </a:rPr>
                <a:t>(zip2,zip1,dist2), </a:t>
              </a:r>
              <a:r>
                <a:rPr lang="en-US" b="1">
                  <a:solidFill>
                    <a:schemeClr val="bg1"/>
                  </a:solidFill>
                </a:rPr>
                <a:t>source4</a:t>
              </a:r>
              <a:r>
                <a:rPr lang="en-US">
                  <a:solidFill>
                    <a:schemeClr val="bg1"/>
                  </a:solidFill>
                </a:rPr>
                <a:t>(zip1,zip2,dist1).</a:t>
              </a:r>
            </a:p>
            <a:p>
              <a:r>
                <a:rPr lang="en-US" b="1">
                  <a:solidFill>
                    <a:schemeClr val="bg1"/>
                  </a:solidFill>
                </a:rPr>
                <a:t>source5</a:t>
              </a:r>
              <a:r>
                <a:rPr lang="en-US">
                  <a:solidFill>
                    <a:schemeClr val="bg1"/>
                  </a:solidFill>
                </a:rPr>
                <a:t>(zip1,dist1,zip2,dist2) :- </a:t>
              </a:r>
              <a:r>
                <a:rPr lang="en-US" b="1">
                  <a:solidFill>
                    <a:schemeClr val="bg1"/>
                  </a:solidFill>
                </a:rPr>
                <a:t>source4</a:t>
              </a:r>
              <a:r>
                <a:rPr lang="en-US">
                  <a:solidFill>
                    <a:schemeClr val="bg1"/>
                  </a:solidFill>
                </a:rPr>
                <a:t>(zip2,zip1,dist2), </a:t>
              </a:r>
              <a:r>
                <a:rPr lang="en-US" b="1">
                  <a:solidFill>
                    <a:schemeClr val="bg1"/>
                  </a:solidFill>
                </a:rPr>
                <a:t>&lt;</a:t>
              </a:r>
              <a:r>
                <a:rPr lang="en-US">
                  <a:solidFill>
                    <a:schemeClr val="bg1"/>
                  </a:solidFill>
                </a:rPr>
                <a:t>(dist2,dist1).</a:t>
              </a:r>
            </a:p>
            <a:p>
              <a:r>
                <a:rPr lang="en-US" b="1">
                  <a:solidFill>
                    <a:schemeClr val="bg1"/>
                  </a:solidFill>
                  <a:latin typeface="Arial" charset="0"/>
                </a:rPr>
                <a:t>…</a:t>
              </a:r>
            </a:p>
          </p:txBody>
        </p:sp>
        <p:sp>
          <p:nvSpPr>
            <p:cNvPr id="36904" name="AutoShape 7"/>
            <p:cNvSpPr>
              <a:spLocks noChangeArrowheads="1"/>
            </p:cNvSpPr>
            <p:nvPr/>
          </p:nvSpPr>
          <p:spPr bwMode="auto">
            <a:xfrm>
              <a:off x="2736" y="2568"/>
              <a:ext cx="336" cy="480"/>
            </a:xfrm>
            <a:prstGeom prst="downArrow">
              <a:avLst>
                <a:gd name="adj1" fmla="val 50000"/>
                <a:gd name="adj2" fmla="val 35714"/>
              </a:avLst>
            </a:prstGeom>
            <a:solidFill>
              <a:schemeClr val="accent1"/>
            </a:solidFill>
            <a:ln w="9525">
              <a:solidFill>
                <a:schemeClr val="tx1"/>
              </a:solidFill>
              <a:miter lim="800000"/>
              <a:headEnd/>
              <a:tailEnd/>
            </a:ln>
          </p:spPr>
          <p:txBody>
            <a:bodyPr vert="eaVert" wrap="none" anchor="ctr"/>
            <a:lstStyle/>
            <a:p>
              <a:pPr algn="ctr"/>
              <a:r>
                <a:rPr lang="en-US" sz="1400">
                  <a:latin typeface="Arial" charset="0"/>
                </a:rPr>
                <a:t>Expand</a:t>
              </a:r>
            </a:p>
          </p:txBody>
        </p:sp>
      </p:grpSp>
      <p:sp>
        <p:nvSpPr>
          <p:cNvPr id="121865" name="Rectangle 9"/>
          <p:cNvSpPr>
            <a:spLocks noChangeArrowheads="1"/>
          </p:cNvSpPr>
          <p:nvPr/>
        </p:nvSpPr>
        <p:spPr bwMode="auto">
          <a:xfrm>
            <a:off x="1692275" y="3952875"/>
            <a:ext cx="5832475" cy="366713"/>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b="1">
                <a:latin typeface="Arial" charset="0"/>
              </a:rPr>
              <a:t>source5</a:t>
            </a:r>
            <a:r>
              <a:rPr lang="en-US">
                <a:latin typeface="Arial" charset="0"/>
              </a:rPr>
              <a:t>(zip1,_,zip2,dist2) 	:-  </a:t>
            </a:r>
            <a:r>
              <a:rPr lang="en-US" b="1">
                <a:latin typeface="Arial" charset="0"/>
              </a:rPr>
              <a:t>source4</a:t>
            </a:r>
            <a:r>
              <a:rPr lang="en-US">
                <a:latin typeface="Arial" charset="0"/>
              </a:rPr>
              <a:t>(zip2,zip1,dist2).</a:t>
            </a:r>
            <a:endParaRPr lang="en-US" b="1">
              <a:latin typeface="Arial" charset="0"/>
            </a:endParaRPr>
          </a:p>
        </p:txBody>
      </p:sp>
      <p:grpSp>
        <p:nvGrpSpPr>
          <p:cNvPr id="36871" name="Group 11"/>
          <p:cNvGrpSpPr>
            <a:grpSpLocks/>
          </p:cNvGrpSpPr>
          <p:nvPr/>
        </p:nvGrpSpPr>
        <p:grpSpPr bwMode="auto">
          <a:xfrm>
            <a:off x="6804025" y="2636838"/>
            <a:ext cx="1222375" cy="1230312"/>
            <a:chOff x="3923" y="2383"/>
            <a:chExt cx="770" cy="775"/>
          </a:xfrm>
        </p:grpSpPr>
        <p:grpSp>
          <p:nvGrpSpPr>
            <p:cNvPr id="36872" name="Group 12"/>
            <p:cNvGrpSpPr>
              <a:grpSpLocks/>
            </p:cNvGrpSpPr>
            <p:nvPr/>
          </p:nvGrpSpPr>
          <p:grpSpPr bwMode="auto">
            <a:xfrm>
              <a:off x="3923" y="2383"/>
              <a:ext cx="770" cy="775"/>
              <a:chOff x="567" y="2160"/>
              <a:chExt cx="907" cy="905"/>
            </a:xfrm>
          </p:grpSpPr>
          <p:sp>
            <p:nvSpPr>
              <p:cNvPr id="36874" name="AutoShape 13"/>
              <p:cNvSpPr>
                <a:spLocks noChangeAspect="1" noChangeArrowheads="1" noTextEdit="1"/>
              </p:cNvSpPr>
              <p:nvPr/>
            </p:nvSpPr>
            <p:spPr bwMode="auto">
              <a:xfrm>
                <a:off x="567" y="2160"/>
                <a:ext cx="907" cy="9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6875" name="Freeform 14"/>
              <p:cNvSpPr>
                <a:spLocks/>
              </p:cNvSpPr>
              <p:nvPr/>
            </p:nvSpPr>
            <p:spPr bwMode="auto">
              <a:xfrm>
                <a:off x="567" y="2843"/>
                <a:ext cx="907" cy="222"/>
              </a:xfrm>
              <a:custGeom>
                <a:avLst/>
                <a:gdLst>
                  <a:gd name="T0" fmla="*/ 26 w 2721"/>
                  <a:gd name="T1" fmla="*/ 7 h 665"/>
                  <a:gd name="T2" fmla="*/ 25 w 2721"/>
                  <a:gd name="T3" fmla="*/ 8 h 665"/>
                  <a:gd name="T4" fmla="*/ 23 w 2721"/>
                  <a:gd name="T5" fmla="*/ 8 h 665"/>
                  <a:gd name="T6" fmla="*/ 20 w 2721"/>
                  <a:gd name="T7" fmla="*/ 8 h 665"/>
                  <a:gd name="T8" fmla="*/ 18 w 2721"/>
                  <a:gd name="T9" fmla="*/ 8 h 665"/>
                  <a:gd name="T10" fmla="*/ 16 w 2721"/>
                  <a:gd name="T11" fmla="*/ 8 h 665"/>
                  <a:gd name="T12" fmla="*/ 14 w 2721"/>
                  <a:gd name="T13" fmla="*/ 8 h 665"/>
                  <a:gd name="T14" fmla="*/ 12 w 2721"/>
                  <a:gd name="T15" fmla="*/ 8 h 665"/>
                  <a:gd name="T16" fmla="*/ 10 w 2721"/>
                  <a:gd name="T17" fmla="*/ 8 h 665"/>
                  <a:gd name="T18" fmla="*/ 9 w 2721"/>
                  <a:gd name="T19" fmla="*/ 8 h 665"/>
                  <a:gd name="T20" fmla="*/ 7 w 2721"/>
                  <a:gd name="T21" fmla="*/ 7 h 665"/>
                  <a:gd name="T22" fmla="*/ 5 w 2721"/>
                  <a:gd name="T23" fmla="*/ 7 h 665"/>
                  <a:gd name="T24" fmla="*/ 3 w 2721"/>
                  <a:gd name="T25" fmla="*/ 6 h 665"/>
                  <a:gd name="T26" fmla="*/ 1 w 2721"/>
                  <a:gd name="T27" fmla="*/ 6 h 665"/>
                  <a:gd name="T28" fmla="*/ 0 w 2721"/>
                  <a:gd name="T29" fmla="*/ 5 h 665"/>
                  <a:gd name="T30" fmla="*/ 0 w 2721"/>
                  <a:gd name="T31" fmla="*/ 4 h 665"/>
                  <a:gd name="T32" fmla="*/ 0 w 2721"/>
                  <a:gd name="T33" fmla="*/ 4 h 665"/>
                  <a:gd name="T34" fmla="*/ 1 w 2721"/>
                  <a:gd name="T35" fmla="*/ 3 h 665"/>
                  <a:gd name="T36" fmla="*/ 3 w 2721"/>
                  <a:gd name="T37" fmla="*/ 2 h 665"/>
                  <a:gd name="T38" fmla="*/ 5 w 2721"/>
                  <a:gd name="T39" fmla="*/ 1 h 665"/>
                  <a:gd name="T40" fmla="*/ 7 w 2721"/>
                  <a:gd name="T41" fmla="*/ 1 h 665"/>
                  <a:gd name="T42" fmla="*/ 9 w 2721"/>
                  <a:gd name="T43" fmla="*/ 0 h 665"/>
                  <a:gd name="T44" fmla="*/ 11 w 2721"/>
                  <a:gd name="T45" fmla="*/ 0 h 665"/>
                  <a:gd name="T46" fmla="*/ 12 w 2721"/>
                  <a:gd name="T47" fmla="*/ 0 h 665"/>
                  <a:gd name="T48" fmla="*/ 14 w 2721"/>
                  <a:gd name="T49" fmla="*/ 0 h 665"/>
                  <a:gd name="T50" fmla="*/ 15 w 2721"/>
                  <a:gd name="T51" fmla="*/ 0 h 665"/>
                  <a:gd name="T52" fmla="*/ 17 w 2721"/>
                  <a:gd name="T53" fmla="*/ 0 h 665"/>
                  <a:gd name="T54" fmla="*/ 19 w 2721"/>
                  <a:gd name="T55" fmla="*/ 0 h 665"/>
                  <a:gd name="T56" fmla="*/ 21 w 2721"/>
                  <a:gd name="T57" fmla="*/ 0 h 665"/>
                  <a:gd name="T58" fmla="*/ 23 w 2721"/>
                  <a:gd name="T59" fmla="*/ 0 h 665"/>
                  <a:gd name="T60" fmla="*/ 25 w 2721"/>
                  <a:gd name="T61" fmla="*/ 0 h 665"/>
                  <a:gd name="T62" fmla="*/ 26 w 2721"/>
                  <a:gd name="T63" fmla="*/ 1 h 665"/>
                  <a:gd name="T64" fmla="*/ 28 w 2721"/>
                  <a:gd name="T65" fmla="*/ 1 h 665"/>
                  <a:gd name="T66" fmla="*/ 30 w 2721"/>
                  <a:gd name="T67" fmla="*/ 2 h 665"/>
                  <a:gd name="T68" fmla="*/ 32 w 2721"/>
                  <a:gd name="T69" fmla="*/ 2 h 665"/>
                  <a:gd name="T70" fmla="*/ 33 w 2721"/>
                  <a:gd name="T71" fmla="*/ 3 h 665"/>
                  <a:gd name="T72" fmla="*/ 33 w 2721"/>
                  <a:gd name="T73" fmla="*/ 4 h 665"/>
                  <a:gd name="T74" fmla="*/ 34 w 2721"/>
                  <a:gd name="T75" fmla="*/ 4 h 665"/>
                  <a:gd name="T76" fmla="*/ 33 w 2721"/>
                  <a:gd name="T77" fmla="*/ 5 h 665"/>
                  <a:gd name="T78" fmla="*/ 32 w 2721"/>
                  <a:gd name="T79" fmla="*/ 6 h 665"/>
                  <a:gd name="T80" fmla="*/ 31 w 2721"/>
                  <a:gd name="T81" fmla="*/ 6 h 665"/>
                  <a:gd name="T82" fmla="*/ 29 w 2721"/>
                  <a:gd name="T83" fmla="*/ 7 h 665"/>
                  <a:gd name="T84" fmla="*/ 28 w 2721"/>
                  <a:gd name="T85" fmla="*/ 7 h 66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21"/>
                  <a:gd name="T130" fmla="*/ 0 h 665"/>
                  <a:gd name="T131" fmla="*/ 2721 w 2721"/>
                  <a:gd name="T132" fmla="*/ 665 h 66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21" h="665">
                    <a:moveTo>
                      <a:pt x="2228" y="589"/>
                    </a:moveTo>
                    <a:lnTo>
                      <a:pt x="2182" y="597"/>
                    </a:lnTo>
                    <a:lnTo>
                      <a:pt x="2136" y="606"/>
                    </a:lnTo>
                    <a:lnTo>
                      <a:pt x="2088" y="614"/>
                    </a:lnTo>
                    <a:lnTo>
                      <a:pt x="2038" y="621"/>
                    </a:lnTo>
                    <a:lnTo>
                      <a:pt x="1988" y="628"/>
                    </a:lnTo>
                    <a:lnTo>
                      <a:pt x="1936" y="633"/>
                    </a:lnTo>
                    <a:lnTo>
                      <a:pt x="1883" y="639"/>
                    </a:lnTo>
                    <a:lnTo>
                      <a:pt x="1829" y="644"/>
                    </a:lnTo>
                    <a:lnTo>
                      <a:pt x="1774" y="650"/>
                    </a:lnTo>
                    <a:lnTo>
                      <a:pt x="1718" y="654"/>
                    </a:lnTo>
                    <a:lnTo>
                      <a:pt x="1660" y="657"/>
                    </a:lnTo>
                    <a:lnTo>
                      <a:pt x="1601" y="659"/>
                    </a:lnTo>
                    <a:lnTo>
                      <a:pt x="1542" y="662"/>
                    </a:lnTo>
                    <a:lnTo>
                      <a:pt x="1483" y="664"/>
                    </a:lnTo>
                    <a:lnTo>
                      <a:pt x="1423" y="665"/>
                    </a:lnTo>
                    <a:lnTo>
                      <a:pt x="1361" y="665"/>
                    </a:lnTo>
                    <a:lnTo>
                      <a:pt x="1305" y="665"/>
                    </a:lnTo>
                    <a:lnTo>
                      <a:pt x="1250" y="664"/>
                    </a:lnTo>
                    <a:lnTo>
                      <a:pt x="1195" y="662"/>
                    </a:lnTo>
                    <a:lnTo>
                      <a:pt x="1140" y="661"/>
                    </a:lnTo>
                    <a:lnTo>
                      <a:pt x="1087" y="658"/>
                    </a:lnTo>
                    <a:lnTo>
                      <a:pt x="1035" y="655"/>
                    </a:lnTo>
                    <a:lnTo>
                      <a:pt x="983" y="653"/>
                    </a:lnTo>
                    <a:lnTo>
                      <a:pt x="931" y="648"/>
                    </a:lnTo>
                    <a:lnTo>
                      <a:pt x="881" y="644"/>
                    </a:lnTo>
                    <a:lnTo>
                      <a:pt x="832" y="639"/>
                    </a:lnTo>
                    <a:lnTo>
                      <a:pt x="783" y="635"/>
                    </a:lnTo>
                    <a:lnTo>
                      <a:pt x="736" y="628"/>
                    </a:lnTo>
                    <a:lnTo>
                      <a:pt x="690" y="622"/>
                    </a:lnTo>
                    <a:lnTo>
                      <a:pt x="644" y="615"/>
                    </a:lnTo>
                    <a:lnTo>
                      <a:pt x="600" y="608"/>
                    </a:lnTo>
                    <a:lnTo>
                      <a:pt x="558" y="601"/>
                    </a:lnTo>
                    <a:lnTo>
                      <a:pt x="496" y="589"/>
                    </a:lnTo>
                    <a:lnTo>
                      <a:pt x="437" y="577"/>
                    </a:lnTo>
                    <a:lnTo>
                      <a:pt x="381" y="564"/>
                    </a:lnTo>
                    <a:lnTo>
                      <a:pt x="328" y="549"/>
                    </a:lnTo>
                    <a:lnTo>
                      <a:pt x="278" y="534"/>
                    </a:lnTo>
                    <a:lnTo>
                      <a:pt x="233" y="519"/>
                    </a:lnTo>
                    <a:lnTo>
                      <a:pt x="191" y="502"/>
                    </a:lnTo>
                    <a:lnTo>
                      <a:pt x="152" y="485"/>
                    </a:lnTo>
                    <a:lnTo>
                      <a:pt x="118" y="469"/>
                    </a:lnTo>
                    <a:lnTo>
                      <a:pt x="88" y="449"/>
                    </a:lnTo>
                    <a:lnTo>
                      <a:pt x="62" y="431"/>
                    </a:lnTo>
                    <a:lnTo>
                      <a:pt x="40" y="412"/>
                    </a:lnTo>
                    <a:lnTo>
                      <a:pt x="22" y="393"/>
                    </a:lnTo>
                    <a:lnTo>
                      <a:pt x="10" y="373"/>
                    </a:lnTo>
                    <a:lnTo>
                      <a:pt x="3" y="354"/>
                    </a:lnTo>
                    <a:lnTo>
                      <a:pt x="0" y="333"/>
                    </a:lnTo>
                    <a:lnTo>
                      <a:pt x="4" y="310"/>
                    </a:lnTo>
                    <a:lnTo>
                      <a:pt x="14" y="286"/>
                    </a:lnTo>
                    <a:lnTo>
                      <a:pt x="30" y="263"/>
                    </a:lnTo>
                    <a:lnTo>
                      <a:pt x="53" y="241"/>
                    </a:lnTo>
                    <a:lnTo>
                      <a:pt x="82" y="219"/>
                    </a:lnTo>
                    <a:lnTo>
                      <a:pt x="117" y="198"/>
                    </a:lnTo>
                    <a:lnTo>
                      <a:pt x="156" y="179"/>
                    </a:lnTo>
                    <a:lnTo>
                      <a:pt x="203" y="159"/>
                    </a:lnTo>
                    <a:lnTo>
                      <a:pt x="252" y="140"/>
                    </a:lnTo>
                    <a:lnTo>
                      <a:pt x="308" y="122"/>
                    </a:lnTo>
                    <a:lnTo>
                      <a:pt x="369" y="105"/>
                    </a:lnTo>
                    <a:lnTo>
                      <a:pt x="433" y="90"/>
                    </a:lnTo>
                    <a:lnTo>
                      <a:pt x="502" y="76"/>
                    </a:lnTo>
                    <a:lnTo>
                      <a:pt x="573" y="63"/>
                    </a:lnTo>
                    <a:lnTo>
                      <a:pt x="650" y="50"/>
                    </a:lnTo>
                    <a:lnTo>
                      <a:pt x="729" y="39"/>
                    </a:lnTo>
                    <a:lnTo>
                      <a:pt x="765" y="35"/>
                    </a:lnTo>
                    <a:lnTo>
                      <a:pt x="802" y="31"/>
                    </a:lnTo>
                    <a:lnTo>
                      <a:pt x="838" y="27"/>
                    </a:lnTo>
                    <a:lnTo>
                      <a:pt x="876" y="23"/>
                    </a:lnTo>
                    <a:lnTo>
                      <a:pt x="913" y="20"/>
                    </a:lnTo>
                    <a:lnTo>
                      <a:pt x="951" y="16"/>
                    </a:lnTo>
                    <a:lnTo>
                      <a:pt x="991" y="13"/>
                    </a:lnTo>
                    <a:lnTo>
                      <a:pt x="1031" y="10"/>
                    </a:lnTo>
                    <a:lnTo>
                      <a:pt x="1071" y="9"/>
                    </a:lnTo>
                    <a:lnTo>
                      <a:pt x="1110" y="6"/>
                    </a:lnTo>
                    <a:lnTo>
                      <a:pt x="1151" y="5"/>
                    </a:lnTo>
                    <a:lnTo>
                      <a:pt x="1193" y="3"/>
                    </a:lnTo>
                    <a:lnTo>
                      <a:pt x="1234" y="2"/>
                    </a:lnTo>
                    <a:lnTo>
                      <a:pt x="1276" y="0"/>
                    </a:lnTo>
                    <a:lnTo>
                      <a:pt x="1319" y="0"/>
                    </a:lnTo>
                    <a:lnTo>
                      <a:pt x="1361" y="0"/>
                    </a:lnTo>
                    <a:lnTo>
                      <a:pt x="1419" y="0"/>
                    </a:lnTo>
                    <a:lnTo>
                      <a:pt x="1476" y="2"/>
                    </a:lnTo>
                    <a:lnTo>
                      <a:pt x="1533" y="3"/>
                    </a:lnTo>
                    <a:lnTo>
                      <a:pt x="1589" y="5"/>
                    </a:lnTo>
                    <a:lnTo>
                      <a:pt x="1644" y="7"/>
                    </a:lnTo>
                    <a:lnTo>
                      <a:pt x="1698" y="11"/>
                    </a:lnTo>
                    <a:lnTo>
                      <a:pt x="1752" y="14"/>
                    </a:lnTo>
                    <a:lnTo>
                      <a:pt x="1804" y="18"/>
                    </a:lnTo>
                    <a:lnTo>
                      <a:pt x="1856" y="24"/>
                    </a:lnTo>
                    <a:lnTo>
                      <a:pt x="1907" y="29"/>
                    </a:lnTo>
                    <a:lnTo>
                      <a:pt x="1956" y="35"/>
                    </a:lnTo>
                    <a:lnTo>
                      <a:pt x="2004" y="40"/>
                    </a:lnTo>
                    <a:lnTo>
                      <a:pt x="2052" y="47"/>
                    </a:lnTo>
                    <a:lnTo>
                      <a:pt x="2097" y="54"/>
                    </a:lnTo>
                    <a:lnTo>
                      <a:pt x="2143" y="61"/>
                    </a:lnTo>
                    <a:lnTo>
                      <a:pt x="2186" y="69"/>
                    </a:lnTo>
                    <a:lnTo>
                      <a:pt x="2245" y="82"/>
                    </a:lnTo>
                    <a:lnTo>
                      <a:pt x="2303" y="94"/>
                    </a:lnTo>
                    <a:lnTo>
                      <a:pt x="2356" y="107"/>
                    </a:lnTo>
                    <a:lnTo>
                      <a:pt x="2407" y="121"/>
                    </a:lnTo>
                    <a:lnTo>
                      <a:pt x="2454" y="136"/>
                    </a:lnTo>
                    <a:lnTo>
                      <a:pt x="2499" y="151"/>
                    </a:lnTo>
                    <a:lnTo>
                      <a:pt x="2539" y="168"/>
                    </a:lnTo>
                    <a:lnTo>
                      <a:pt x="2576" y="184"/>
                    </a:lnTo>
                    <a:lnTo>
                      <a:pt x="2609" y="201"/>
                    </a:lnTo>
                    <a:lnTo>
                      <a:pt x="2637" y="219"/>
                    </a:lnTo>
                    <a:lnTo>
                      <a:pt x="2662" y="237"/>
                    </a:lnTo>
                    <a:lnTo>
                      <a:pt x="2683" y="255"/>
                    </a:lnTo>
                    <a:lnTo>
                      <a:pt x="2699" y="274"/>
                    </a:lnTo>
                    <a:lnTo>
                      <a:pt x="2711" y="293"/>
                    </a:lnTo>
                    <a:lnTo>
                      <a:pt x="2718" y="313"/>
                    </a:lnTo>
                    <a:lnTo>
                      <a:pt x="2721" y="333"/>
                    </a:lnTo>
                    <a:lnTo>
                      <a:pt x="2718" y="353"/>
                    </a:lnTo>
                    <a:lnTo>
                      <a:pt x="2713" y="371"/>
                    </a:lnTo>
                    <a:lnTo>
                      <a:pt x="2702" y="390"/>
                    </a:lnTo>
                    <a:lnTo>
                      <a:pt x="2687" y="408"/>
                    </a:lnTo>
                    <a:lnTo>
                      <a:pt x="2668" y="426"/>
                    </a:lnTo>
                    <a:lnTo>
                      <a:pt x="2644" y="443"/>
                    </a:lnTo>
                    <a:lnTo>
                      <a:pt x="2618" y="461"/>
                    </a:lnTo>
                    <a:lnTo>
                      <a:pt x="2588" y="477"/>
                    </a:lnTo>
                    <a:lnTo>
                      <a:pt x="2554" y="492"/>
                    </a:lnTo>
                    <a:lnTo>
                      <a:pt x="2517" y="509"/>
                    </a:lnTo>
                    <a:lnTo>
                      <a:pt x="2476" y="523"/>
                    </a:lnTo>
                    <a:lnTo>
                      <a:pt x="2432" y="538"/>
                    </a:lnTo>
                    <a:lnTo>
                      <a:pt x="2385" y="552"/>
                    </a:lnTo>
                    <a:lnTo>
                      <a:pt x="2336" y="564"/>
                    </a:lnTo>
                    <a:lnTo>
                      <a:pt x="2282" y="577"/>
                    </a:lnTo>
                    <a:lnTo>
                      <a:pt x="2228" y="589"/>
                    </a:lnTo>
                    <a:close/>
                  </a:path>
                </a:pathLst>
              </a:custGeom>
              <a:solidFill>
                <a:srgbClr val="C1EF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876" name="Freeform 15"/>
              <p:cNvSpPr>
                <a:spLocks/>
              </p:cNvSpPr>
              <p:nvPr/>
            </p:nvSpPr>
            <p:spPr bwMode="auto">
              <a:xfrm>
                <a:off x="945" y="2161"/>
                <a:ext cx="125" cy="795"/>
              </a:xfrm>
              <a:custGeom>
                <a:avLst/>
                <a:gdLst>
                  <a:gd name="T0" fmla="*/ 2 w 374"/>
                  <a:gd name="T1" fmla="*/ 29 h 2385"/>
                  <a:gd name="T2" fmla="*/ 1 w 374"/>
                  <a:gd name="T3" fmla="*/ 29 h 2385"/>
                  <a:gd name="T4" fmla="*/ 0 w 374"/>
                  <a:gd name="T5" fmla="*/ 1 h 2385"/>
                  <a:gd name="T6" fmla="*/ 1 w 374"/>
                  <a:gd name="T7" fmla="*/ 0 h 2385"/>
                  <a:gd name="T8" fmla="*/ 3 w 374"/>
                  <a:gd name="T9" fmla="*/ 0 h 2385"/>
                  <a:gd name="T10" fmla="*/ 5 w 374"/>
                  <a:gd name="T11" fmla="*/ 29 h 2385"/>
                  <a:gd name="T12" fmla="*/ 2 w 374"/>
                  <a:gd name="T13" fmla="*/ 29 h 2385"/>
                  <a:gd name="T14" fmla="*/ 0 60000 65536"/>
                  <a:gd name="T15" fmla="*/ 0 60000 65536"/>
                  <a:gd name="T16" fmla="*/ 0 60000 65536"/>
                  <a:gd name="T17" fmla="*/ 0 60000 65536"/>
                  <a:gd name="T18" fmla="*/ 0 60000 65536"/>
                  <a:gd name="T19" fmla="*/ 0 60000 65536"/>
                  <a:gd name="T20" fmla="*/ 0 60000 65536"/>
                  <a:gd name="T21" fmla="*/ 0 w 374"/>
                  <a:gd name="T22" fmla="*/ 0 h 2385"/>
                  <a:gd name="T23" fmla="*/ 374 w 374"/>
                  <a:gd name="T24" fmla="*/ 2385 h 23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4" h="2385">
                    <a:moveTo>
                      <a:pt x="189" y="2385"/>
                    </a:moveTo>
                    <a:lnTo>
                      <a:pt x="89" y="2356"/>
                    </a:lnTo>
                    <a:lnTo>
                      <a:pt x="0" y="75"/>
                    </a:lnTo>
                    <a:lnTo>
                      <a:pt x="89" y="8"/>
                    </a:lnTo>
                    <a:lnTo>
                      <a:pt x="276" y="0"/>
                    </a:lnTo>
                    <a:lnTo>
                      <a:pt x="374" y="2377"/>
                    </a:lnTo>
                    <a:lnTo>
                      <a:pt x="189" y="2385"/>
                    </a:lnTo>
                    <a:close/>
                  </a:path>
                </a:pathLst>
              </a:custGeom>
              <a:solidFill>
                <a:srgbClr val="7F26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877" name="Freeform 16"/>
              <p:cNvSpPr>
                <a:spLocks/>
              </p:cNvSpPr>
              <p:nvPr/>
            </p:nvSpPr>
            <p:spPr bwMode="auto">
              <a:xfrm>
                <a:off x="975" y="2160"/>
                <a:ext cx="130" cy="796"/>
              </a:xfrm>
              <a:custGeom>
                <a:avLst/>
                <a:gdLst>
                  <a:gd name="T0" fmla="*/ 1 w 389"/>
                  <a:gd name="T1" fmla="*/ 29 h 2389"/>
                  <a:gd name="T2" fmla="*/ 1 w 389"/>
                  <a:gd name="T3" fmla="*/ 29 h 2389"/>
                  <a:gd name="T4" fmla="*/ 0 w 389"/>
                  <a:gd name="T5" fmla="*/ 0 h 2389"/>
                  <a:gd name="T6" fmla="*/ 3 w 389"/>
                  <a:gd name="T7" fmla="*/ 0 h 2389"/>
                  <a:gd name="T8" fmla="*/ 5 w 389"/>
                  <a:gd name="T9" fmla="*/ 29 h 2389"/>
                  <a:gd name="T10" fmla="*/ 1 w 389"/>
                  <a:gd name="T11" fmla="*/ 29 h 2389"/>
                  <a:gd name="T12" fmla="*/ 0 60000 65536"/>
                  <a:gd name="T13" fmla="*/ 0 60000 65536"/>
                  <a:gd name="T14" fmla="*/ 0 60000 65536"/>
                  <a:gd name="T15" fmla="*/ 0 60000 65536"/>
                  <a:gd name="T16" fmla="*/ 0 60000 65536"/>
                  <a:gd name="T17" fmla="*/ 0 60000 65536"/>
                  <a:gd name="T18" fmla="*/ 0 w 389"/>
                  <a:gd name="T19" fmla="*/ 0 h 2389"/>
                  <a:gd name="T20" fmla="*/ 389 w 389"/>
                  <a:gd name="T21" fmla="*/ 2389 h 2389"/>
                </a:gdLst>
                <a:ahLst/>
                <a:cxnLst>
                  <a:cxn ang="T12">
                    <a:pos x="T0" y="T1"/>
                  </a:cxn>
                  <a:cxn ang="T13">
                    <a:pos x="T2" y="T3"/>
                  </a:cxn>
                  <a:cxn ang="T14">
                    <a:pos x="T4" y="T5"/>
                  </a:cxn>
                  <a:cxn ang="T15">
                    <a:pos x="T6" y="T7"/>
                  </a:cxn>
                  <a:cxn ang="T16">
                    <a:pos x="T8" y="T9"/>
                  </a:cxn>
                  <a:cxn ang="T17">
                    <a:pos x="T10" y="T11"/>
                  </a:cxn>
                </a:cxnLst>
                <a:rect l="T18" t="T19" r="T20" b="T21"/>
                <a:pathLst>
                  <a:path w="389" h="2389">
                    <a:moveTo>
                      <a:pt x="103" y="2389"/>
                    </a:moveTo>
                    <a:lnTo>
                      <a:pt x="100" y="2389"/>
                    </a:lnTo>
                    <a:lnTo>
                      <a:pt x="0" y="12"/>
                    </a:lnTo>
                    <a:lnTo>
                      <a:pt x="282" y="0"/>
                    </a:lnTo>
                    <a:lnTo>
                      <a:pt x="389" y="2376"/>
                    </a:lnTo>
                    <a:lnTo>
                      <a:pt x="103" y="2389"/>
                    </a:lnTo>
                    <a:close/>
                  </a:path>
                </a:pathLst>
              </a:custGeom>
              <a:solidFill>
                <a:srgbClr val="D1B2A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878" name="Freeform 17"/>
              <p:cNvSpPr>
                <a:spLocks/>
              </p:cNvSpPr>
              <p:nvPr/>
            </p:nvSpPr>
            <p:spPr bwMode="auto">
              <a:xfrm>
                <a:off x="586" y="2215"/>
                <a:ext cx="826" cy="477"/>
              </a:xfrm>
              <a:custGeom>
                <a:avLst/>
                <a:gdLst>
                  <a:gd name="T0" fmla="*/ 1 w 2480"/>
                  <a:gd name="T1" fmla="*/ 18 h 1433"/>
                  <a:gd name="T2" fmla="*/ 0 w 2480"/>
                  <a:gd name="T3" fmla="*/ 1 h 1433"/>
                  <a:gd name="T4" fmla="*/ 1 w 2480"/>
                  <a:gd name="T5" fmla="*/ 1 h 1433"/>
                  <a:gd name="T6" fmla="*/ 29 w 2480"/>
                  <a:gd name="T7" fmla="*/ 0 h 1433"/>
                  <a:gd name="T8" fmla="*/ 31 w 2480"/>
                  <a:gd name="T9" fmla="*/ 16 h 1433"/>
                  <a:gd name="T10" fmla="*/ 30 w 2480"/>
                  <a:gd name="T11" fmla="*/ 16 h 1433"/>
                  <a:gd name="T12" fmla="*/ 1 w 2480"/>
                  <a:gd name="T13" fmla="*/ 18 h 1433"/>
                  <a:gd name="T14" fmla="*/ 0 60000 65536"/>
                  <a:gd name="T15" fmla="*/ 0 60000 65536"/>
                  <a:gd name="T16" fmla="*/ 0 60000 65536"/>
                  <a:gd name="T17" fmla="*/ 0 60000 65536"/>
                  <a:gd name="T18" fmla="*/ 0 60000 65536"/>
                  <a:gd name="T19" fmla="*/ 0 60000 65536"/>
                  <a:gd name="T20" fmla="*/ 0 60000 65536"/>
                  <a:gd name="T21" fmla="*/ 0 w 2480"/>
                  <a:gd name="T22" fmla="*/ 0 h 1433"/>
                  <a:gd name="T23" fmla="*/ 2480 w 2480"/>
                  <a:gd name="T24" fmla="*/ 1433 h 14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80" h="1433">
                    <a:moveTo>
                      <a:pt x="65" y="1433"/>
                    </a:moveTo>
                    <a:lnTo>
                      <a:pt x="0" y="101"/>
                    </a:lnTo>
                    <a:lnTo>
                      <a:pt x="51" y="45"/>
                    </a:lnTo>
                    <a:lnTo>
                      <a:pt x="2372" y="0"/>
                    </a:lnTo>
                    <a:lnTo>
                      <a:pt x="2480" y="1313"/>
                    </a:lnTo>
                    <a:lnTo>
                      <a:pt x="2435" y="1331"/>
                    </a:lnTo>
                    <a:lnTo>
                      <a:pt x="65" y="1433"/>
                    </a:lnTo>
                    <a:close/>
                  </a:path>
                </a:pathLst>
              </a:custGeom>
              <a:solidFill>
                <a:srgbClr val="7F26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879" name="Freeform 18"/>
              <p:cNvSpPr>
                <a:spLocks/>
              </p:cNvSpPr>
              <p:nvPr/>
            </p:nvSpPr>
            <p:spPr bwMode="auto">
              <a:xfrm>
                <a:off x="603" y="2195"/>
                <a:ext cx="809" cy="491"/>
              </a:xfrm>
              <a:custGeom>
                <a:avLst/>
                <a:gdLst>
                  <a:gd name="T0" fmla="*/ 1 w 2429"/>
                  <a:gd name="T1" fmla="*/ 18 h 1473"/>
                  <a:gd name="T2" fmla="*/ 0 w 2429"/>
                  <a:gd name="T3" fmla="*/ 1 h 1473"/>
                  <a:gd name="T4" fmla="*/ 29 w 2429"/>
                  <a:gd name="T5" fmla="*/ 0 h 1473"/>
                  <a:gd name="T6" fmla="*/ 30 w 2429"/>
                  <a:gd name="T7" fmla="*/ 17 h 1473"/>
                  <a:gd name="T8" fmla="*/ 1 w 2429"/>
                  <a:gd name="T9" fmla="*/ 18 h 1473"/>
                  <a:gd name="T10" fmla="*/ 0 60000 65536"/>
                  <a:gd name="T11" fmla="*/ 0 60000 65536"/>
                  <a:gd name="T12" fmla="*/ 0 60000 65536"/>
                  <a:gd name="T13" fmla="*/ 0 60000 65536"/>
                  <a:gd name="T14" fmla="*/ 0 60000 65536"/>
                  <a:gd name="T15" fmla="*/ 0 w 2429"/>
                  <a:gd name="T16" fmla="*/ 0 h 1473"/>
                  <a:gd name="T17" fmla="*/ 2429 w 2429"/>
                  <a:gd name="T18" fmla="*/ 1473 h 1473"/>
                </a:gdLst>
                <a:ahLst/>
                <a:cxnLst>
                  <a:cxn ang="T10">
                    <a:pos x="T0" y="T1"/>
                  </a:cxn>
                  <a:cxn ang="T11">
                    <a:pos x="T2" y="T3"/>
                  </a:cxn>
                  <a:cxn ang="T12">
                    <a:pos x="T4" y="T5"/>
                  </a:cxn>
                  <a:cxn ang="T13">
                    <a:pos x="T6" y="T7"/>
                  </a:cxn>
                  <a:cxn ang="T14">
                    <a:pos x="T8" y="T9"/>
                  </a:cxn>
                </a:cxnLst>
                <a:rect l="T15" t="T16" r="T17" b="T18"/>
                <a:pathLst>
                  <a:path w="2429" h="1473">
                    <a:moveTo>
                      <a:pt x="57" y="1473"/>
                    </a:moveTo>
                    <a:lnTo>
                      <a:pt x="0" y="103"/>
                    </a:lnTo>
                    <a:lnTo>
                      <a:pt x="2371" y="0"/>
                    </a:lnTo>
                    <a:lnTo>
                      <a:pt x="2429" y="1371"/>
                    </a:lnTo>
                    <a:lnTo>
                      <a:pt x="57" y="1473"/>
                    </a:lnTo>
                    <a:close/>
                  </a:path>
                </a:pathLst>
              </a:custGeom>
              <a:solidFill>
                <a:srgbClr val="F2CC0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880" name="Freeform 19"/>
              <p:cNvSpPr>
                <a:spLocks/>
              </p:cNvSpPr>
              <p:nvPr/>
            </p:nvSpPr>
            <p:spPr bwMode="auto">
              <a:xfrm>
                <a:off x="626" y="2218"/>
                <a:ext cx="763" cy="446"/>
              </a:xfrm>
              <a:custGeom>
                <a:avLst/>
                <a:gdLst>
                  <a:gd name="T0" fmla="*/ 1 w 2289"/>
                  <a:gd name="T1" fmla="*/ 16 h 1340"/>
                  <a:gd name="T2" fmla="*/ 0 w 2289"/>
                  <a:gd name="T3" fmla="*/ 1 h 1340"/>
                  <a:gd name="T4" fmla="*/ 28 w 2289"/>
                  <a:gd name="T5" fmla="*/ 0 h 1340"/>
                  <a:gd name="T6" fmla="*/ 28 w 2289"/>
                  <a:gd name="T7" fmla="*/ 15 h 1340"/>
                  <a:gd name="T8" fmla="*/ 1 w 2289"/>
                  <a:gd name="T9" fmla="*/ 16 h 1340"/>
                  <a:gd name="T10" fmla="*/ 0 60000 65536"/>
                  <a:gd name="T11" fmla="*/ 0 60000 65536"/>
                  <a:gd name="T12" fmla="*/ 0 60000 65536"/>
                  <a:gd name="T13" fmla="*/ 0 60000 65536"/>
                  <a:gd name="T14" fmla="*/ 0 60000 65536"/>
                  <a:gd name="T15" fmla="*/ 0 w 2289"/>
                  <a:gd name="T16" fmla="*/ 0 h 1340"/>
                  <a:gd name="T17" fmla="*/ 2289 w 2289"/>
                  <a:gd name="T18" fmla="*/ 1340 h 1340"/>
                </a:gdLst>
                <a:ahLst/>
                <a:cxnLst>
                  <a:cxn ang="T10">
                    <a:pos x="T0" y="T1"/>
                  </a:cxn>
                  <a:cxn ang="T11">
                    <a:pos x="T2" y="T3"/>
                  </a:cxn>
                  <a:cxn ang="T12">
                    <a:pos x="T4" y="T5"/>
                  </a:cxn>
                  <a:cxn ang="T13">
                    <a:pos x="T6" y="T7"/>
                  </a:cxn>
                  <a:cxn ang="T14">
                    <a:pos x="T8" y="T9"/>
                  </a:cxn>
                </a:cxnLst>
                <a:rect l="T15" t="T16" r="T17" b="T18"/>
                <a:pathLst>
                  <a:path w="2289" h="1340">
                    <a:moveTo>
                      <a:pt x="52" y="1340"/>
                    </a:moveTo>
                    <a:lnTo>
                      <a:pt x="0" y="96"/>
                    </a:lnTo>
                    <a:lnTo>
                      <a:pt x="2237" y="0"/>
                    </a:lnTo>
                    <a:lnTo>
                      <a:pt x="2289" y="1245"/>
                    </a:lnTo>
                    <a:lnTo>
                      <a:pt x="52" y="1340"/>
                    </a:lnTo>
                    <a:close/>
                  </a:path>
                </a:pathLst>
              </a:custGeom>
              <a:solidFill>
                <a:srgbClr val="0035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881" name="Freeform 20"/>
              <p:cNvSpPr>
                <a:spLocks/>
              </p:cNvSpPr>
              <p:nvPr/>
            </p:nvSpPr>
            <p:spPr bwMode="auto">
              <a:xfrm>
                <a:off x="649" y="2239"/>
                <a:ext cx="717" cy="405"/>
              </a:xfrm>
              <a:custGeom>
                <a:avLst/>
                <a:gdLst>
                  <a:gd name="T0" fmla="*/ 1 w 2149"/>
                  <a:gd name="T1" fmla="*/ 15 h 1215"/>
                  <a:gd name="T2" fmla="*/ 0 w 2149"/>
                  <a:gd name="T3" fmla="*/ 1 h 1215"/>
                  <a:gd name="T4" fmla="*/ 26 w 2149"/>
                  <a:gd name="T5" fmla="*/ 0 h 1215"/>
                  <a:gd name="T6" fmla="*/ 27 w 2149"/>
                  <a:gd name="T7" fmla="*/ 14 h 1215"/>
                  <a:gd name="T8" fmla="*/ 1 w 2149"/>
                  <a:gd name="T9" fmla="*/ 15 h 1215"/>
                  <a:gd name="T10" fmla="*/ 0 60000 65536"/>
                  <a:gd name="T11" fmla="*/ 0 60000 65536"/>
                  <a:gd name="T12" fmla="*/ 0 60000 65536"/>
                  <a:gd name="T13" fmla="*/ 0 60000 65536"/>
                  <a:gd name="T14" fmla="*/ 0 60000 65536"/>
                  <a:gd name="T15" fmla="*/ 0 w 2149"/>
                  <a:gd name="T16" fmla="*/ 0 h 1215"/>
                  <a:gd name="T17" fmla="*/ 2149 w 2149"/>
                  <a:gd name="T18" fmla="*/ 1215 h 1215"/>
                </a:gdLst>
                <a:ahLst/>
                <a:cxnLst>
                  <a:cxn ang="T10">
                    <a:pos x="T0" y="T1"/>
                  </a:cxn>
                  <a:cxn ang="T11">
                    <a:pos x="T2" y="T3"/>
                  </a:cxn>
                  <a:cxn ang="T12">
                    <a:pos x="T4" y="T5"/>
                  </a:cxn>
                  <a:cxn ang="T13">
                    <a:pos x="T6" y="T7"/>
                  </a:cxn>
                  <a:cxn ang="T14">
                    <a:pos x="T8" y="T9"/>
                  </a:cxn>
                </a:cxnLst>
                <a:rect l="T15" t="T16" r="T17" b="T18"/>
                <a:pathLst>
                  <a:path w="2149" h="1215">
                    <a:moveTo>
                      <a:pt x="46" y="1215"/>
                    </a:moveTo>
                    <a:lnTo>
                      <a:pt x="0" y="91"/>
                    </a:lnTo>
                    <a:lnTo>
                      <a:pt x="2103" y="0"/>
                    </a:lnTo>
                    <a:lnTo>
                      <a:pt x="2149" y="1124"/>
                    </a:lnTo>
                    <a:lnTo>
                      <a:pt x="46" y="1215"/>
                    </a:lnTo>
                    <a:close/>
                  </a:path>
                </a:pathLst>
              </a:custGeom>
              <a:solidFill>
                <a:srgbClr val="B7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882" name="Freeform 21"/>
              <p:cNvSpPr>
                <a:spLocks/>
              </p:cNvSpPr>
              <p:nvPr/>
            </p:nvSpPr>
            <p:spPr bwMode="auto">
              <a:xfrm>
                <a:off x="657" y="2244"/>
                <a:ext cx="700" cy="395"/>
              </a:xfrm>
              <a:custGeom>
                <a:avLst/>
                <a:gdLst>
                  <a:gd name="T0" fmla="*/ 1 w 2100"/>
                  <a:gd name="T1" fmla="*/ 15 h 1185"/>
                  <a:gd name="T2" fmla="*/ 0 w 2100"/>
                  <a:gd name="T3" fmla="*/ 1 h 1185"/>
                  <a:gd name="T4" fmla="*/ 25 w 2100"/>
                  <a:gd name="T5" fmla="*/ 0 h 1185"/>
                  <a:gd name="T6" fmla="*/ 26 w 2100"/>
                  <a:gd name="T7" fmla="*/ 14 h 1185"/>
                  <a:gd name="T8" fmla="*/ 1 w 2100"/>
                  <a:gd name="T9" fmla="*/ 15 h 1185"/>
                  <a:gd name="T10" fmla="*/ 0 60000 65536"/>
                  <a:gd name="T11" fmla="*/ 0 60000 65536"/>
                  <a:gd name="T12" fmla="*/ 0 60000 65536"/>
                  <a:gd name="T13" fmla="*/ 0 60000 65536"/>
                  <a:gd name="T14" fmla="*/ 0 60000 65536"/>
                  <a:gd name="T15" fmla="*/ 0 w 2100"/>
                  <a:gd name="T16" fmla="*/ 0 h 1185"/>
                  <a:gd name="T17" fmla="*/ 2100 w 2100"/>
                  <a:gd name="T18" fmla="*/ 1185 h 1185"/>
                </a:gdLst>
                <a:ahLst/>
                <a:cxnLst>
                  <a:cxn ang="T10">
                    <a:pos x="T0" y="T1"/>
                  </a:cxn>
                  <a:cxn ang="T11">
                    <a:pos x="T2" y="T3"/>
                  </a:cxn>
                  <a:cxn ang="T12">
                    <a:pos x="T4" y="T5"/>
                  </a:cxn>
                  <a:cxn ang="T13">
                    <a:pos x="T6" y="T7"/>
                  </a:cxn>
                  <a:cxn ang="T14">
                    <a:pos x="T8" y="T9"/>
                  </a:cxn>
                </a:cxnLst>
                <a:rect l="T15" t="T16" r="T17" b="T18"/>
                <a:pathLst>
                  <a:path w="2100" h="1185">
                    <a:moveTo>
                      <a:pt x="47" y="1185"/>
                    </a:moveTo>
                    <a:lnTo>
                      <a:pt x="0" y="88"/>
                    </a:lnTo>
                    <a:lnTo>
                      <a:pt x="2054" y="0"/>
                    </a:lnTo>
                    <a:lnTo>
                      <a:pt x="2100" y="1098"/>
                    </a:lnTo>
                    <a:lnTo>
                      <a:pt x="47" y="1185"/>
                    </a:lnTo>
                    <a:close/>
                  </a:path>
                </a:pathLst>
              </a:custGeom>
              <a:solidFill>
                <a:srgbClr val="BA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883" name="Freeform 22"/>
              <p:cNvSpPr>
                <a:spLocks/>
              </p:cNvSpPr>
              <p:nvPr/>
            </p:nvSpPr>
            <p:spPr bwMode="auto">
              <a:xfrm>
                <a:off x="666" y="2248"/>
                <a:ext cx="683" cy="386"/>
              </a:xfrm>
              <a:custGeom>
                <a:avLst/>
                <a:gdLst>
                  <a:gd name="T0" fmla="*/ 1 w 2048"/>
                  <a:gd name="T1" fmla="*/ 14 h 1157"/>
                  <a:gd name="T2" fmla="*/ 0 w 2048"/>
                  <a:gd name="T3" fmla="*/ 1 h 1157"/>
                  <a:gd name="T4" fmla="*/ 25 w 2048"/>
                  <a:gd name="T5" fmla="*/ 0 h 1157"/>
                  <a:gd name="T6" fmla="*/ 25 w 2048"/>
                  <a:gd name="T7" fmla="*/ 13 h 1157"/>
                  <a:gd name="T8" fmla="*/ 1 w 2048"/>
                  <a:gd name="T9" fmla="*/ 14 h 1157"/>
                  <a:gd name="T10" fmla="*/ 0 60000 65536"/>
                  <a:gd name="T11" fmla="*/ 0 60000 65536"/>
                  <a:gd name="T12" fmla="*/ 0 60000 65536"/>
                  <a:gd name="T13" fmla="*/ 0 60000 65536"/>
                  <a:gd name="T14" fmla="*/ 0 60000 65536"/>
                  <a:gd name="T15" fmla="*/ 0 w 2048"/>
                  <a:gd name="T16" fmla="*/ 0 h 1157"/>
                  <a:gd name="T17" fmla="*/ 2048 w 2048"/>
                  <a:gd name="T18" fmla="*/ 1157 h 1157"/>
                </a:gdLst>
                <a:ahLst/>
                <a:cxnLst>
                  <a:cxn ang="T10">
                    <a:pos x="T0" y="T1"/>
                  </a:cxn>
                  <a:cxn ang="T11">
                    <a:pos x="T2" y="T3"/>
                  </a:cxn>
                  <a:cxn ang="T12">
                    <a:pos x="T4" y="T5"/>
                  </a:cxn>
                  <a:cxn ang="T13">
                    <a:pos x="T6" y="T7"/>
                  </a:cxn>
                  <a:cxn ang="T14">
                    <a:pos x="T8" y="T9"/>
                  </a:cxn>
                </a:cxnLst>
                <a:rect l="T15" t="T16" r="T17" b="T18"/>
                <a:pathLst>
                  <a:path w="2048" h="1157">
                    <a:moveTo>
                      <a:pt x="46" y="1157"/>
                    </a:moveTo>
                    <a:lnTo>
                      <a:pt x="0" y="86"/>
                    </a:lnTo>
                    <a:lnTo>
                      <a:pt x="2003" y="0"/>
                    </a:lnTo>
                    <a:lnTo>
                      <a:pt x="2048" y="1071"/>
                    </a:lnTo>
                    <a:lnTo>
                      <a:pt x="46" y="1157"/>
                    </a:lnTo>
                    <a:close/>
                  </a:path>
                </a:pathLst>
              </a:custGeom>
              <a:solidFill>
                <a:srgbClr val="BF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884" name="Freeform 23"/>
              <p:cNvSpPr>
                <a:spLocks/>
              </p:cNvSpPr>
              <p:nvPr/>
            </p:nvSpPr>
            <p:spPr bwMode="auto">
              <a:xfrm>
                <a:off x="1191" y="2950"/>
                <a:ext cx="29" cy="59"/>
              </a:xfrm>
              <a:custGeom>
                <a:avLst/>
                <a:gdLst>
                  <a:gd name="T0" fmla="*/ 1 w 88"/>
                  <a:gd name="T1" fmla="*/ 2 h 178"/>
                  <a:gd name="T2" fmla="*/ 1 w 88"/>
                  <a:gd name="T3" fmla="*/ 2 h 178"/>
                  <a:gd name="T4" fmla="*/ 1 w 88"/>
                  <a:gd name="T5" fmla="*/ 2 h 178"/>
                  <a:gd name="T6" fmla="*/ 0 w 88"/>
                  <a:gd name="T7" fmla="*/ 2 h 178"/>
                  <a:gd name="T8" fmla="*/ 0 w 88"/>
                  <a:gd name="T9" fmla="*/ 1 h 178"/>
                  <a:gd name="T10" fmla="*/ 0 w 88"/>
                  <a:gd name="T11" fmla="*/ 1 h 178"/>
                  <a:gd name="T12" fmla="*/ 0 w 88"/>
                  <a:gd name="T13" fmla="*/ 1 h 178"/>
                  <a:gd name="T14" fmla="*/ 0 w 88"/>
                  <a:gd name="T15" fmla="*/ 1 h 178"/>
                  <a:gd name="T16" fmla="*/ 0 w 88"/>
                  <a:gd name="T17" fmla="*/ 0 h 178"/>
                  <a:gd name="T18" fmla="*/ 0 w 88"/>
                  <a:gd name="T19" fmla="*/ 0 h 178"/>
                  <a:gd name="T20" fmla="*/ 0 w 88"/>
                  <a:gd name="T21" fmla="*/ 0 h 178"/>
                  <a:gd name="T22" fmla="*/ 0 w 88"/>
                  <a:gd name="T23" fmla="*/ 0 h 178"/>
                  <a:gd name="T24" fmla="*/ 1 w 88"/>
                  <a:gd name="T25" fmla="*/ 1 h 178"/>
                  <a:gd name="T26" fmla="*/ 1 w 88"/>
                  <a:gd name="T27" fmla="*/ 1 h 178"/>
                  <a:gd name="T28" fmla="*/ 1 w 88"/>
                  <a:gd name="T29" fmla="*/ 1 h 178"/>
                  <a:gd name="T30" fmla="*/ 1 w 88"/>
                  <a:gd name="T31" fmla="*/ 2 h 178"/>
                  <a:gd name="T32" fmla="*/ 1 w 88"/>
                  <a:gd name="T33" fmla="*/ 2 h 178"/>
                  <a:gd name="T34" fmla="*/ 1 w 88"/>
                  <a:gd name="T35" fmla="*/ 2 h 1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78"/>
                  <a:gd name="T56" fmla="*/ 88 w 88"/>
                  <a:gd name="T57" fmla="*/ 178 h 17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78">
                    <a:moveTo>
                      <a:pt x="88" y="178"/>
                    </a:moveTo>
                    <a:lnTo>
                      <a:pt x="56" y="171"/>
                    </a:lnTo>
                    <a:lnTo>
                      <a:pt x="48" y="152"/>
                    </a:lnTo>
                    <a:lnTo>
                      <a:pt x="40" y="131"/>
                    </a:lnTo>
                    <a:lnTo>
                      <a:pt x="32" y="109"/>
                    </a:lnTo>
                    <a:lnTo>
                      <a:pt x="25" y="87"/>
                    </a:lnTo>
                    <a:lnTo>
                      <a:pt x="18" y="63"/>
                    </a:lnTo>
                    <a:lnTo>
                      <a:pt x="11" y="41"/>
                    </a:lnTo>
                    <a:lnTo>
                      <a:pt x="6" y="20"/>
                    </a:lnTo>
                    <a:lnTo>
                      <a:pt x="0" y="0"/>
                    </a:lnTo>
                    <a:lnTo>
                      <a:pt x="18" y="15"/>
                    </a:lnTo>
                    <a:lnTo>
                      <a:pt x="32" y="34"/>
                    </a:lnTo>
                    <a:lnTo>
                      <a:pt x="43" y="58"/>
                    </a:lnTo>
                    <a:lnTo>
                      <a:pt x="51" y="82"/>
                    </a:lnTo>
                    <a:lnTo>
                      <a:pt x="59" y="107"/>
                    </a:lnTo>
                    <a:lnTo>
                      <a:pt x="67" y="134"/>
                    </a:lnTo>
                    <a:lnTo>
                      <a:pt x="77" y="157"/>
                    </a:lnTo>
                    <a:lnTo>
                      <a:pt x="88" y="178"/>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885" name="Freeform 24"/>
              <p:cNvSpPr>
                <a:spLocks/>
              </p:cNvSpPr>
              <p:nvPr/>
            </p:nvSpPr>
            <p:spPr bwMode="auto">
              <a:xfrm>
                <a:off x="941" y="3002"/>
                <a:ext cx="1" cy="1"/>
              </a:xfrm>
              <a:custGeom>
                <a:avLst/>
                <a:gdLst>
                  <a:gd name="T0" fmla="*/ 0 w 2"/>
                  <a:gd name="T1" fmla="*/ 0 h 1"/>
                  <a:gd name="T2" fmla="*/ 1 w 2"/>
                  <a:gd name="T3" fmla="*/ 0 h 1"/>
                  <a:gd name="T4" fmla="*/ 1 w 2"/>
                  <a:gd name="T5" fmla="*/ 0 h 1"/>
                  <a:gd name="T6" fmla="*/ 1 w 2"/>
                  <a:gd name="T7" fmla="*/ 0 h 1"/>
                  <a:gd name="T8" fmla="*/ 1 w 2"/>
                  <a:gd name="T9" fmla="*/ 1 h 1"/>
                  <a:gd name="T10" fmla="*/ 1 w 2"/>
                  <a:gd name="T11" fmla="*/ 1 h 1"/>
                  <a:gd name="T12" fmla="*/ 1 w 2"/>
                  <a:gd name="T13" fmla="*/ 1 h 1"/>
                  <a:gd name="T14" fmla="*/ 1 w 2"/>
                  <a:gd name="T15" fmla="*/ 1 h 1"/>
                  <a:gd name="T16" fmla="*/ 1 w 2"/>
                  <a:gd name="T17" fmla="*/ 1 h 1"/>
                  <a:gd name="T18" fmla="*/ 1 w 2"/>
                  <a:gd name="T19" fmla="*/ 0 h 1"/>
                  <a:gd name="T20" fmla="*/ 1 w 2"/>
                  <a:gd name="T21" fmla="*/ 0 h 1"/>
                  <a:gd name="T22" fmla="*/ 1 w 2"/>
                  <a:gd name="T23" fmla="*/ 0 h 1"/>
                  <a:gd name="T24" fmla="*/ 0 w 2"/>
                  <a:gd name="T25" fmla="*/ 0 h 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
                  <a:gd name="T40" fmla="*/ 0 h 1"/>
                  <a:gd name="T41" fmla="*/ 2 w 2"/>
                  <a:gd name="T42" fmla="*/ 1 h 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 h="1">
                    <a:moveTo>
                      <a:pt x="0" y="0"/>
                    </a:moveTo>
                    <a:lnTo>
                      <a:pt x="1" y="0"/>
                    </a:lnTo>
                    <a:lnTo>
                      <a:pt x="2" y="1"/>
                    </a:lnTo>
                    <a:lnTo>
                      <a:pt x="1" y="0"/>
                    </a:lnTo>
                    <a:lnTo>
                      <a:pt x="0" y="0"/>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886" name="Freeform 25"/>
              <p:cNvSpPr>
                <a:spLocks/>
              </p:cNvSpPr>
              <p:nvPr/>
            </p:nvSpPr>
            <p:spPr bwMode="auto">
              <a:xfrm>
                <a:off x="950" y="2896"/>
                <a:ext cx="61" cy="122"/>
              </a:xfrm>
              <a:custGeom>
                <a:avLst/>
                <a:gdLst>
                  <a:gd name="T0" fmla="*/ 2 w 182"/>
                  <a:gd name="T1" fmla="*/ 4 h 366"/>
                  <a:gd name="T2" fmla="*/ 2 w 182"/>
                  <a:gd name="T3" fmla="*/ 5 h 366"/>
                  <a:gd name="T4" fmla="*/ 2 w 182"/>
                  <a:gd name="T5" fmla="*/ 5 h 366"/>
                  <a:gd name="T6" fmla="*/ 2 w 182"/>
                  <a:gd name="T7" fmla="*/ 4 h 366"/>
                  <a:gd name="T8" fmla="*/ 2 w 182"/>
                  <a:gd name="T9" fmla="*/ 4 h 366"/>
                  <a:gd name="T10" fmla="*/ 2 w 182"/>
                  <a:gd name="T11" fmla="*/ 4 h 366"/>
                  <a:gd name="T12" fmla="*/ 1 w 182"/>
                  <a:gd name="T13" fmla="*/ 4 h 366"/>
                  <a:gd name="T14" fmla="*/ 1 w 182"/>
                  <a:gd name="T15" fmla="*/ 4 h 366"/>
                  <a:gd name="T16" fmla="*/ 1 w 182"/>
                  <a:gd name="T17" fmla="*/ 4 h 366"/>
                  <a:gd name="T18" fmla="*/ 1 w 182"/>
                  <a:gd name="T19" fmla="*/ 4 h 366"/>
                  <a:gd name="T20" fmla="*/ 1 w 182"/>
                  <a:gd name="T21" fmla="*/ 4 h 366"/>
                  <a:gd name="T22" fmla="*/ 1 w 182"/>
                  <a:gd name="T23" fmla="*/ 4 h 366"/>
                  <a:gd name="T24" fmla="*/ 1 w 182"/>
                  <a:gd name="T25" fmla="*/ 4 h 366"/>
                  <a:gd name="T26" fmla="*/ 1 w 182"/>
                  <a:gd name="T27" fmla="*/ 4 h 366"/>
                  <a:gd name="T28" fmla="*/ 1 w 182"/>
                  <a:gd name="T29" fmla="*/ 4 h 366"/>
                  <a:gd name="T30" fmla="*/ 1 w 182"/>
                  <a:gd name="T31" fmla="*/ 4 h 366"/>
                  <a:gd name="T32" fmla="*/ 1 w 182"/>
                  <a:gd name="T33" fmla="*/ 4 h 366"/>
                  <a:gd name="T34" fmla="*/ 2 w 182"/>
                  <a:gd name="T35" fmla="*/ 4 h 366"/>
                  <a:gd name="T36" fmla="*/ 2 w 182"/>
                  <a:gd name="T37" fmla="*/ 4 h 366"/>
                  <a:gd name="T38" fmla="*/ 2 w 182"/>
                  <a:gd name="T39" fmla="*/ 4 h 366"/>
                  <a:gd name="T40" fmla="*/ 2 w 182"/>
                  <a:gd name="T41" fmla="*/ 4 h 366"/>
                  <a:gd name="T42" fmla="*/ 2 w 182"/>
                  <a:gd name="T43" fmla="*/ 3 h 366"/>
                  <a:gd name="T44" fmla="*/ 1 w 182"/>
                  <a:gd name="T45" fmla="*/ 3 h 366"/>
                  <a:gd name="T46" fmla="*/ 1 w 182"/>
                  <a:gd name="T47" fmla="*/ 2 h 366"/>
                  <a:gd name="T48" fmla="*/ 1 w 182"/>
                  <a:gd name="T49" fmla="*/ 2 h 366"/>
                  <a:gd name="T50" fmla="*/ 1 w 182"/>
                  <a:gd name="T51" fmla="*/ 1 h 366"/>
                  <a:gd name="T52" fmla="*/ 0 w 182"/>
                  <a:gd name="T53" fmla="*/ 1 h 366"/>
                  <a:gd name="T54" fmla="*/ 0 w 182"/>
                  <a:gd name="T55" fmla="*/ 0 h 366"/>
                  <a:gd name="T56" fmla="*/ 0 w 182"/>
                  <a:gd name="T57" fmla="*/ 0 h 366"/>
                  <a:gd name="T58" fmla="*/ 0 w 182"/>
                  <a:gd name="T59" fmla="*/ 0 h 366"/>
                  <a:gd name="T60" fmla="*/ 0 w 182"/>
                  <a:gd name="T61" fmla="*/ 0 h 366"/>
                  <a:gd name="T62" fmla="*/ 1 w 182"/>
                  <a:gd name="T63" fmla="*/ 1 h 366"/>
                  <a:gd name="T64" fmla="*/ 1 w 182"/>
                  <a:gd name="T65" fmla="*/ 1 h 366"/>
                  <a:gd name="T66" fmla="*/ 2 w 182"/>
                  <a:gd name="T67" fmla="*/ 2 h 366"/>
                  <a:gd name="T68" fmla="*/ 2 w 182"/>
                  <a:gd name="T69" fmla="*/ 3 h 366"/>
                  <a:gd name="T70" fmla="*/ 2 w 182"/>
                  <a:gd name="T71" fmla="*/ 4 h 366"/>
                  <a:gd name="T72" fmla="*/ 2 w 182"/>
                  <a:gd name="T73" fmla="*/ 4 h 36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2"/>
                  <a:gd name="T112" fmla="*/ 0 h 366"/>
                  <a:gd name="T113" fmla="*/ 182 w 182"/>
                  <a:gd name="T114" fmla="*/ 366 h 36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2" h="366">
                    <a:moveTo>
                      <a:pt x="182" y="363"/>
                    </a:moveTo>
                    <a:lnTo>
                      <a:pt x="172" y="366"/>
                    </a:lnTo>
                    <a:lnTo>
                      <a:pt x="160" y="365"/>
                    </a:lnTo>
                    <a:lnTo>
                      <a:pt x="148" y="362"/>
                    </a:lnTo>
                    <a:lnTo>
                      <a:pt x="135" y="356"/>
                    </a:lnTo>
                    <a:lnTo>
                      <a:pt x="122" y="351"/>
                    </a:lnTo>
                    <a:lnTo>
                      <a:pt x="109" y="344"/>
                    </a:lnTo>
                    <a:lnTo>
                      <a:pt x="98" y="338"/>
                    </a:lnTo>
                    <a:lnTo>
                      <a:pt x="89" y="334"/>
                    </a:lnTo>
                    <a:lnTo>
                      <a:pt x="87" y="332"/>
                    </a:lnTo>
                    <a:lnTo>
                      <a:pt x="86" y="329"/>
                    </a:lnTo>
                    <a:lnTo>
                      <a:pt x="85" y="326"/>
                    </a:lnTo>
                    <a:lnTo>
                      <a:pt x="83" y="323"/>
                    </a:lnTo>
                    <a:lnTo>
                      <a:pt x="90" y="325"/>
                    </a:lnTo>
                    <a:lnTo>
                      <a:pt x="98" y="327"/>
                    </a:lnTo>
                    <a:lnTo>
                      <a:pt x="108" y="330"/>
                    </a:lnTo>
                    <a:lnTo>
                      <a:pt x="116" y="333"/>
                    </a:lnTo>
                    <a:lnTo>
                      <a:pt x="123" y="334"/>
                    </a:lnTo>
                    <a:lnTo>
                      <a:pt x="129" y="334"/>
                    </a:lnTo>
                    <a:lnTo>
                      <a:pt x="133" y="332"/>
                    </a:lnTo>
                    <a:lnTo>
                      <a:pt x="134" y="326"/>
                    </a:lnTo>
                    <a:lnTo>
                      <a:pt x="129" y="282"/>
                    </a:lnTo>
                    <a:lnTo>
                      <a:pt x="116" y="239"/>
                    </a:lnTo>
                    <a:lnTo>
                      <a:pt x="98" y="198"/>
                    </a:lnTo>
                    <a:lnTo>
                      <a:pt x="78" y="156"/>
                    </a:lnTo>
                    <a:lnTo>
                      <a:pt x="56" y="115"/>
                    </a:lnTo>
                    <a:lnTo>
                      <a:pt x="35" y="76"/>
                    </a:lnTo>
                    <a:lnTo>
                      <a:pt x="16" y="37"/>
                    </a:lnTo>
                    <a:lnTo>
                      <a:pt x="0" y="0"/>
                    </a:lnTo>
                    <a:lnTo>
                      <a:pt x="7" y="3"/>
                    </a:lnTo>
                    <a:lnTo>
                      <a:pt x="26" y="23"/>
                    </a:lnTo>
                    <a:lnTo>
                      <a:pt x="55" y="58"/>
                    </a:lnTo>
                    <a:lnTo>
                      <a:pt x="89" y="105"/>
                    </a:lnTo>
                    <a:lnTo>
                      <a:pt x="123" y="160"/>
                    </a:lnTo>
                    <a:lnTo>
                      <a:pt x="153" y="224"/>
                    </a:lnTo>
                    <a:lnTo>
                      <a:pt x="174" y="293"/>
                    </a:lnTo>
                    <a:lnTo>
                      <a:pt x="182" y="363"/>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887" name="Freeform 26"/>
              <p:cNvSpPr>
                <a:spLocks/>
              </p:cNvSpPr>
              <p:nvPr/>
            </p:nvSpPr>
            <p:spPr bwMode="auto">
              <a:xfrm>
                <a:off x="1149" y="2906"/>
                <a:ext cx="10" cy="97"/>
              </a:xfrm>
              <a:custGeom>
                <a:avLst/>
                <a:gdLst>
                  <a:gd name="T0" fmla="*/ 0 w 32"/>
                  <a:gd name="T1" fmla="*/ 4 h 291"/>
                  <a:gd name="T2" fmla="*/ 0 w 32"/>
                  <a:gd name="T3" fmla="*/ 3 h 291"/>
                  <a:gd name="T4" fmla="*/ 0 w 32"/>
                  <a:gd name="T5" fmla="*/ 3 h 291"/>
                  <a:gd name="T6" fmla="*/ 0 w 32"/>
                  <a:gd name="T7" fmla="*/ 2 h 291"/>
                  <a:gd name="T8" fmla="*/ 0 w 32"/>
                  <a:gd name="T9" fmla="*/ 2 h 291"/>
                  <a:gd name="T10" fmla="*/ 0 w 32"/>
                  <a:gd name="T11" fmla="*/ 1 h 291"/>
                  <a:gd name="T12" fmla="*/ 0 w 32"/>
                  <a:gd name="T13" fmla="*/ 1 h 291"/>
                  <a:gd name="T14" fmla="*/ 0 w 32"/>
                  <a:gd name="T15" fmla="*/ 0 h 291"/>
                  <a:gd name="T16" fmla="*/ 0 w 32"/>
                  <a:gd name="T17" fmla="*/ 0 h 291"/>
                  <a:gd name="T18" fmla="*/ 0 w 32"/>
                  <a:gd name="T19" fmla="*/ 0 h 291"/>
                  <a:gd name="T20" fmla="*/ 0 w 32"/>
                  <a:gd name="T21" fmla="*/ 1 h 291"/>
                  <a:gd name="T22" fmla="*/ 0 w 32"/>
                  <a:gd name="T23" fmla="*/ 1 h 291"/>
                  <a:gd name="T24" fmla="*/ 0 w 32"/>
                  <a:gd name="T25" fmla="*/ 2 h 291"/>
                  <a:gd name="T26" fmla="*/ 0 w 32"/>
                  <a:gd name="T27" fmla="*/ 2 h 291"/>
                  <a:gd name="T28" fmla="*/ 0 w 32"/>
                  <a:gd name="T29" fmla="*/ 3 h 291"/>
                  <a:gd name="T30" fmla="*/ 0 w 32"/>
                  <a:gd name="T31" fmla="*/ 3 h 291"/>
                  <a:gd name="T32" fmla="*/ 0 w 32"/>
                  <a:gd name="T33" fmla="*/ 4 h 2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
                  <a:gd name="T52" fmla="*/ 0 h 291"/>
                  <a:gd name="T53" fmla="*/ 32 w 32"/>
                  <a:gd name="T54" fmla="*/ 291 h 29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 h="291">
                    <a:moveTo>
                      <a:pt x="32" y="291"/>
                    </a:moveTo>
                    <a:lnTo>
                      <a:pt x="14" y="261"/>
                    </a:lnTo>
                    <a:lnTo>
                      <a:pt x="4" y="227"/>
                    </a:lnTo>
                    <a:lnTo>
                      <a:pt x="0" y="189"/>
                    </a:lnTo>
                    <a:lnTo>
                      <a:pt x="0" y="152"/>
                    </a:lnTo>
                    <a:lnTo>
                      <a:pt x="1" y="112"/>
                    </a:lnTo>
                    <a:lnTo>
                      <a:pt x="4" y="73"/>
                    </a:lnTo>
                    <a:lnTo>
                      <a:pt x="4" y="36"/>
                    </a:lnTo>
                    <a:lnTo>
                      <a:pt x="1" y="0"/>
                    </a:lnTo>
                    <a:lnTo>
                      <a:pt x="16" y="32"/>
                    </a:lnTo>
                    <a:lnTo>
                      <a:pt x="25" y="66"/>
                    </a:lnTo>
                    <a:lnTo>
                      <a:pt x="29" y="102"/>
                    </a:lnTo>
                    <a:lnTo>
                      <a:pt x="29" y="139"/>
                    </a:lnTo>
                    <a:lnTo>
                      <a:pt x="26" y="178"/>
                    </a:lnTo>
                    <a:lnTo>
                      <a:pt x="26" y="217"/>
                    </a:lnTo>
                    <a:lnTo>
                      <a:pt x="26" y="254"/>
                    </a:lnTo>
                    <a:lnTo>
                      <a:pt x="32" y="291"/>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888" name="Freeform 27"/>
              <p:cNvSpPr>
                <a:spLocks/>
              </p:cNvSpPr>
              <p:nvPr/>
            </p:nvSpPr>
            <p:spPr bwMode="auto">
              <a:xfrm>
                <a:off x="917" y="2902"/>
                <a:ext cx="56" cy="90"/>
              </a:xfrm>
              <a:custGeom>
                <a:avLst/>
                <a:gdLst>
                  <a:gd name="T0" fmla="*/ 2 w 168"/>
                  <a:gd name="T1" fmla="*/ 3 h 269"/>
                  <a:gd name="T2" fmla="*/ 2 w 168"/>
                  <a:gd name="T3" fmla="*/ 3 h 269"/>
                  <a:gd name="T4" fmla="*/ 1 w 168"/>
                  <a:gd name="T5" fmla="*/ 3 h 269"/>
                  <a:gd name="T6" fmla="*/ 1 w 168"/>
                  <a:gd name="T7" fmla="*/ 2 h 269"/>
                  <a:gd name="T8" fmla="*/ 1 w 168"/>
                  <a:gd name="T9" fmla="*/ 2 h 269"/>
                  <a:gd name="T10" fmla="*/ 1 w 168"/>
                  <a:gd name="T11" fmla="*/ 1 h 269"/>
                  <a:gd name="T12" fmla="*/ 0 w 168"/>
                  <a:gd name="T13" fmla="*/ 1 h 269"/>
                  <a:gd name="T14" fmla="*/ 0 w 168"/>
                  <a:gd name="T15" fmla="*/ 0 h 269"/>
                  <a:gd name="T16" fmla="*/ 0 w 168"/>
                  <a:gd name="T17" fmla="*/ 0 h 269"/>
                  <a:gd name="T18" fmla="*/ 0 w 168"/>
                  <a:gd name="T19" fmla="*/ 0 h 269"/>
                  <a:gd name="T20" fmla="*/ 1 w 168"/>
                  <a:gd name="T21" fmla="*/ 1 h 269"/>
                  <a:gd name="T22" fmla="*/ 1 w 168"/>
                  <a:gd name="T23" fmla="*/ 1 h 269"/>
                  <a:gd name="T24" fmla="*/ 1 w 168"/>
                  <a:gd name="T25" fmla="*/ 2 h 269"/>
                  <a:gd name="T26" fmla="*/ 1 w 168"/>
                  <a:gd name="T27" fmla="*/ 2 h 269"/>
                  <a:gd name="T28" fmla="*/ 2 w 168"/>
                  <a:gd name="T29" fmla="*/ 3 h 269"/>
                  <a:gd name="T30" fmla="*/ 2 w 168"/>
                  <a:gd name="T31" fmla="*/ 3 h 269"/>
                  <a:gd name="T32" fmla="*/ 2 w 168"/>
                  <a:gd name="T33" fmla="*/ 3 h 2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8"/>
                  <a:gd name="T52" fmla="*/ 0 h 269"/>
                  <a:gd name="T53" fmla="*/ 168 w 168"/>
                  <a:gd name="T54" fmla="*/ 269 h 2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8" h="269">
                    <a:moveTo>
                      <a:pt x="168" y="269"/>
                    </a:moveTo>
                    <a:lnTo>
                      <a:pt x="135" y="255"/>
                    </a:lnTo>
                    <a:lnTo>
                      <a:pt x="109" y="231"/>
                    </a:lnTo>
                    <a:lnTo>
                      <a:pt x="87" y="197"/>
                    </a:lnTo>
                    <a:lnTo>
                      <a:pt x="68" y="157"/>
                    </a:lnTo>
                    <a:lnTo>
                      <a:pt x="52" y="115"/>
                    </a:lnTo>
                    <a:lnTo>
                      <a:pt x="35" y="72"/>
                    </a:lnTo>
                    <a:lnTo>
                      <a:pt x="19" y="33"/>
                    </a:lnTo>
                    <a:lnTo>
                      <a:pt x="0" y="0"/>
                    </a:lnTo>
                    <a:lnTo>
                      <a:pt x="35" y="26"/>
                    </a:lnTo>
                    <a:lnTo>
                      <a:pt x="63" y="57"/>
                    </a:lnTo>
                    <a:lnTo>
                      <a:pt x="85" y="91"/>
                    </a:lnTo>
                    <a:lnTo>
                      <a:pt x="101" y="128"/>
                    </a:lnTo>
                    <a:lnTo>
                      <a:pt x="116" y="166"/>
                    </a:lnTo>
                    <a:lnTo>
                      <a:pt x="131" y="203"/>
                    </a:lnTo>
                    <a:lnTo>
                      <a:pt x="148" y="238"/>
                    </a:lnTo>
                    <a:lnTo>
                      <a:pt x="168" y="269"/>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889" name="Freeform 28"/>
              <p:cNvSpPr>
                <a:spLocks/>
              </p:cNvSpPr>
              <p:nvPr/>
            </p:nvSpPr>
            <p:spPr bwMode="auto">
              <a:xfrm>
                <a:off x="1325" y="2844"/>
                <a:ext cx="51" cy="84"/>
              </a:xfrm>
              <a:custGeom>
                <a:avLst/>
                <a:gdLst>
                  <a:gd name="T0" fmla="*/ 0 w 153"/>
                  <a:gd name="T1" fmla="*/ 3 h 250"/>
                  <a:gd name="T2" fmla="*/ 0 w 153"/>
                  <a:gd name="T3" fmla="*/ 3 h 250"/>
                  <a:gd name="T4" fmla="*/ 1 w 153"/>
                  <a:gd name="T5" fmla="*/ 3 h 250"/>
                  <a:gd name="T6" fmla="*/ 1 w 153"/>
                  <a:gd name="T7" fmla="*/ 2 h 250"/>
                  <a:gd name="T8" fmla="*/ 1 w 153"/>
                  <a:gd name="T9" fmla="*/ 2 h 250"/>
                  <a:gd name="T10" fmla="*/ 1 w 153"/>
                  <a:gd name="T11" fmla="*/ 1 h 250"/>
                  <a:gd name="T12" fmla="*/ 1 w 153"/>
                  <a:gd name="T13" fmla="*/ 1 h 250"/>
                  <a:gd name="T14" fmla="*/ 2 w 153"/>
                  <a:gd name="T15" fmla="*/ 0 h 250"/>
                  <a:gd name="T16" fmla="*/ 2 w 153"/>
                  <a:gd name="T17" fmla="*/ 0 h 250"/>
                  <a:gd name="T18" fmla="*/ 1 w 153"/>
                  <a:gd name="T19" fmla="*/ 0 h 250"/>
                  <a:gd name="T20" fmla="*/ 1 w 153"/>
                  <a:gd name="T21" fmla="*/ 1 h 250"/>
                  <a:gd name="T22" fmla="*/ 1 w 153"/>
                  <a:gd name="T23" fmla="*/ 1 h 250"/>
                  <a:gd name="T24" fmla="*/ 1 w 153"/>
                  <a:gd name="T25" fmla="*/ 1 h 250"/>
                  <a:gd name="T26" fmla="*/ 1 w 153"/>
                  <a:gd name="T27" fmla="*/ 2 h 250"/>
                  <a:gd name="T28" fmla="*/ 0 w 153"/>
                  <a:gd name="T29" fmla="*/ 2 h 250"/>
                  <a:gd name="T30" fmla="*/ 0 w 153"/>
                  <a:gd name="T31" fmla="*/ 3 h 250"/>
                  <a:gd name="T32" fmla="*/ 0 w 153"/>
                  <a:gd name="T33" fmla="*/ 3 h 2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3"/>
                  <a:gd name="T52" fmla="*/ 0 h 250"/>
                  <a:gd name="T53" fmla="*/ 153 w 153"/>
                  <a:gd name="T54" fmla="*/ 250 h 2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3" h="250">
                    <a:moveTo>
                      <a:pt x="0" y="250"/>
                    </a:moveTo>
                    <a:lnTo>
                      <a:pt x="29" y="231"/>
                    </a:lnTo>
                    <a:lnTo>
                      <a:pt x="53" y="203"/>
                    </a:lnTo>
                    <a:lnTo>
                      <a:pt x="73" y="173"/>
                    </a:lnTo>
                    <a:lnTo>
                      <a:pt x="90" y="137"/>
                    </a:lnTo>
                    <a:lnTo>
                      <a:pt x="103" y="101"/>
                    </a:lnTo>
                    <a:lnTo>
                      <a:pt x="118" y="65"/>
                    </a:lnTo>
                    <a:lnTo>
                      <a:pt x="135" y="31"/>
                    </a:lnTo>
                    <a:lnTo>
                      <a:pt x="153" y="0"/>
                    </a:lnTo>
                    <a:lnTo>
                      <a:pt x="121" y="18"/>
                    </a:lnTo>
                    <a:lnTo>
                      <a:pt x="96" y="43"/>
                    </a:lnTo>
                    <a:lnTo>
                      <a:pt x="79" y="75"/>
                    </a:lnTo>
                    <a:lnTo>
                      <a:pt x="64" y="109"/>
                    </a:lnTo>
                    <a:lnTo>
                      <a:pt x="50" y="147"/>
                    </a:lnTo>
                    <a:lnTo>
                      <a:pt x="36" y="183"/>
                    </a:lnTo>
                    <a:lnTo>
                      <a:pt x="21" y="218"/>
                    </a:lnTo>
                    <a:lnTo>
                      <a:pt x="0" y="250"/>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890" name="Freeform 29"/>
              <p:cNvSpPr>
                <a:spLocks/>
              </p:cNvSpPr>
              <p:nvPr/>
            </p:nvSpPr>
            <p:spPr bwMode="auto">
              <a:xfrm>
                <a:off x="1141" y="2788"/>
                <a:ext cx="162" cy="137"/>
              </a:xfrm>
              <a:custGeom>
                <a:avLst/>
                <a:gdLst>
                  <a:gd name="T0" fmla="*/ 6 w 485"/>
                  <a:gd name="T1" fmla="*/ 0 h 411"/>
                  <a:gd name="T2" fmla="*/ 6 w 485"/>
                  <a:gd name="T3" fmla="*/ 0 h 411"/>
                  <a:gd name="T4" fmla="*/ 5 w 485"/>
                  <a:gd name="T5" fmla="*/ 0 h 411"/>
                  <a:gd name="T6" fmla="*/ 5 w 485"/>
                  <a:gd name="T7" fmla="*/ 0 h 411"/>
                  <a:gd name="T8" fmla="*/ 5 w 485"/>
                  <a:gd name="T9" fmla="*/ 0 h 411"/>
                  <a:gd name="T10" fmla="*/ 5 w 485"/>
                  <a:gd name="T11" fmla="*/ 1 h 411"/>
                  <a:gd name="T12" fmla="*/ 5 w 485"/>
                  <a:gd name="T13" fmla="*/ 1 h 411"/>
                  <a:gd name="T14" fmla="*/ 4 w 485"/>
                  <a:gd name="T15" fmla="*/ 1 h 411"/>
                  <a:gd name="T16" fmla="*/ 4 w 485"/>
                  <a:gd name="T17" fmla="*/ 1 h 411"/>
                  <a:gd name="T18" fmla="*/ 4 w 485"/>
                  <a:gd name="T19" fmla="*/ 1 h 411"/>
                  <a:gd name="T20" fmla="*/ 4 w 485"/>
                  <a:gd name="T21" fmla="*/ 1 h 411"/>
                  <a:gd name="T22" fmla="*/ 4 w 485"/>
                  <a:gd name="T23" fmla="*/ 2 h 411"/>
                  <a:gd name="T24" fmla="*/ 3 w 485"/>
                  <a:gd name="T25" fmla="*/ 2 h 411"/>
                  <a:gd name="T26" fmla="*/ 3 w 485"/>
                  <a:gd name="T27" fmla="*/ 2 h 411"/>
                  <a:gd name="T28" fmla="*/ 3 w 485"/>
                  <a:gd name="T29" fmla="*/ 3 h 411"/>
                  <a:gd name="T30" fmla="*/ 3 w 485"/>
                  <a:gd name="T31" fmla="*/ 3 h 411"/>
                  <a:gd name="T32" fmla="*/ 3 w 485"/>
                  <a:gd name="T33" fmla="*/ 3 h 411"/>
                  <a:gd name="T34" fmla="*/ 3 w 485"/>
                  <a:gd name="T35" fmla="*/ 4 h 411"/>
                  <a:gd name="T36" fmla="*/ 3 w 485"/>
                  <a:gd name="T37" fmla="*/ 4 h 411"/>
                  <a:gd name="T38" fmla="*/ 3 w 485"/>
                  <a:gd name="T39" fmla="*/ 4 h 411"/>
                  <a:gd name="T40" fmla="*/ 3 w 485"/>
                  <a:gd name="T41" fmla="*/ 5 h 411"/>
                  <a:gd name="T42" fmla="*/ 2 w 485"/>
                  <a:gd name="T43" fmla="*/ 4 h 411"/>
                  <a:gd name="T44" fmla="*/ 2 w 485"/>
                  <a:gd name="T45" fmla="*/ 4 h 411"/>
                  <a:gd name="T46" fmla="*/ 2 w 485"/>
                  <a:gd name="T47" fmla="*/ 3 h 411"/>
                  <a:gd name="T48" fmla="*/ 1 w 485"/>
                  <a:gd name="T49" fmla="*/ 3 h 411"/>
                  <a:gd name="T50" fmla="*/ 1 w 485"/>
                  <a:gd name="T51" fmla="*/ 2 h 411"/>
                  <a:gd name="T52" fmla="*/ 1 w 485"/>
                  <a:gd name="T53" fmla="*/ 1 h 411"/>
                  <a:gd name="T54" fmla="*/ 0 w 485"/>
                  <a:gd name="T55" fmla="*/ 1 h 411"/>
                  <a:gd name="T56" fmla="*/ 0 w 485"/>
                  <a:gd name="T57" fmla="*/ 0 h 411"/>
                  <a:gd name="T58" fmla="*/ 0 w 485"/>
                  <a:gd name="T59" fmla="*/ 1 h 411"/>
                  <a:gd name="T60" fmla="*/ 0 w 485"/>
                  <a:gd name="T61" fmla="*/ 1 h 411"/>
                  <a:gd name="T62" fmla="*/ 0 w 485"/>
                  <a:gd name="T63" fmla="*/ 2 h 411"/>
                  <a:gd name="T64" fmla="*/ 1 w 485"/>
                  <a:gd name="T65" fmla="*/ 3 h 411"/>
                  <a:gd name="T66" fmla="*/ 1 w 485"/>
                  <a:gd name="T67" fmla="*/ 3 h 411"/>
                  <a:gd name="T68" fmla="*/ 2 w 485"/>
                  <a:gd name="T69" fmla="*/ 4 h 411"/>
                  <a:gd name="T70" fmla="*/ 2 w 485"/>
                  <a:gd name="T71" fmla="*/ 4 h 411"/>
                  <a:gd name="T72" fmla="*/ 3 w 485"/>
                  <a:gd name="T73" fmla="*/ 5 h 411"/>
                  <a:gd name="T74" fmla="*/ 3 w 485"/>
                  <a:gd name="T75" fmla="*/ 5 h 411"/>
                  <a:gd name="T76" fmla="*/ 3 w 485"/>
                  <a:gd name="T77" fmla="*/ 5 h 411"/>
                  <a:gd name="T78" fmla="*/ 3 w 485"/>
                  <a:gd name="T79" fmla="*/ 5 h 411"/>
                  <a:gd name="T80" fmla="*/ 3 w 485"/>
                  <a:gd name="T81" fmla="*/ 5 h 411"/>
                  <a:gd name="T82" fmla="*/ 3 w 485"/>
                  <a:gd name="T83" fmla="*/ 5 h 411"/>
                  <a:gd name="T84" fmla="*/ 3 w 485"/>
                  <a:gd name="T85" fmla="*/ 4 h 411"/>
                  <a:gd name="T86" fmla="*/ 3 w 485"/>
                  <a:gd name="T87" fmla="*/ 4 h 411"/>
                  <a:gd name="T88" fmla="*/ 4 w 485"/>
                  <a:gd name="T89" fmla="*/ 3 h 411"/>
                  <a:gd name="T90" fmla="*/ 4 w 485"/>
                  <a:gd name="T91" fmla="*/ 3 h 411"/>
                  <a:gd name="T92" fmla="*/ 4 w 485"/>
                  <a:gd name="T93" fmla="*/ 2 h 411"/>
                  <a:gd name="T94" fmla="*/ 4 w 485"/>
                  <a:gd name="T95" fmla="*/ 2 h 411"/>
                  <a:gd name="T96" fmla="*/ 5 w 485"/>
                  <a:gd name="T97" fmla="*/ 2 h 411"/>
                  <a:gd name="T98" fmla="*/ 5 w 485"/>
                  <a:gd name="T99" fmla="*/ 1 h 411"/>
                  <a:gd name="T100" fmla="*/ 5 w 485"/>
                  <a:gd name="T101" fmla="*/ 1 h 411"/>
                  <a:gd name="T102" fmla="*/ 5 w 485"/>
                  <a:gd name="T103" fmla="*/ 1 h 411"/>
                  <a:gd name="T104" fmla="*/ 6 w 485"/>
                  <a:gd name="T105" fmla="*/ 0 h 411"/>
                  <a:gd name="T106" fmla="*/ 6 w 485"/>
                  <a:gd name="T107" fmla="*/ 0 h 411"/>
                  <a:gd name="T108" fmla="*/ 6 w 485"/>
                  <a:gd name="T109" fmla="*/ 0 h 411"/>
                  <a:gd name="T110" fmla="*/ 6 w 485"/>
                  <a:gd name="T111" fmla="*/ 0 h 411"/>
                  <a:gd name="T112" fmla="*/ 6 w 485"/>
                  <a:gd name="T113" fmla="*/ 0 h 4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5"/>
                  <a:gd name="T172" fmla="*/ 0 h 411"/>
                  <a:gd name="T173" fmla="*/ 485 w 485"/>
                  <a:gd name="T174" fmla="*/ 411 h 41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5" h="411">
                    <a:moveTo>
                      <a:pt x="485" y="0"/>
                    </a:moveTo>
                    <a:lnTo>
                      <a:pt x="463" y="9"/>
                    </a:lnTo>
                    <a:lnTo>
                      <a:pt x="441" y="19"/>
                    </a:lnTo>
                    <a:lnTo>
                      <a:pt x="422" y="29"/>
                    </a:lnTo>
                    <a:lnTo>
                      <a:pt x="403" y="38"/>
                    </a:lnTo>
                    <a:lnTo>
                      <a:pt x="385" y="49"/>
                    </a:lnTo>
                    <a:lnTo>
                      <a:pt x="367" y="60"/>
                    </a:lnTo>
                    <a:lnTo>
                      <a:pt x="351" y="73"/>
                    </a:lnTo>
                    <a:lnTo>
                      <a:pt x="336" y="87"/>
                    </a:lnTo>
                    <a:lnTo>
                      <a:pt x="321" y="102"/>
                    </a:lnTo>
                    <a:lnTo>
                      <a:pt x="307" y="118"/>
                    </a:lnTo>
                    <a:lnTo>
                      <a:pt x="293" y="138"/>
                    </a:lnTo>
                    <a:lnTo>
                      <a:pt x="281" y="157"/>
                    </a:lnTo>
                    <a:lnTo>
                      <a:pt x="269" y="181"/>
                    </a:lnTo>
                    <a:lnTo>
                      <a:pt x="258" y="205"/>
                    </a:lnTo>
                    <a:lnTo>
                      <a:pt x="248" y="232"/>
                    </a:lnTo>
                    <a:lnTo>
                      <a:pt x="239" y="262"/>
                    </a:lnTo>
                    <a:lnTo>
                      <a:pt x="230" y="294"/>
                    </a:lnTo>
                    <a:lnTo>
                      <a:pt x="225" y="322"/>
                    </a:lnTo>
                    <a:lnTo>
                      <a:pt x="221" y="349"/>
                    </a:lnTo>
                    <a:lnTo>
                      <a:pt x="217" y="377"/>
                    </a:lnTo>
                    <a:lnTo>
                      <a:pt x="188" y="335"/>
                    </a:lnTo>
                    <a:lnTo>
                      <a:pt x="158" y="291"/>
                    </a:lnTo>
                    <a:lnTo>
                      <a:pt x="128" y="248"/>
                    </a:lnTo>
                    <a:lnTo>
                      <a:pt x="97" y="203"/>
                    </a:lnTo>
                    <a:lnTo>
                      <a:pt x="69" y="157"/>
                    </a:lnTo>
                    <a:lnTo>
                      <a:pt x="43" y="110"/>
                    </a:lnTo>
                    <a:lnTo>
                      <a:pt x="19" y="63"/>
                    </a:lnTo>
                    <a:lnTo>
                      <a:pt x="0" y="16"/>
                    </a:lnTo>
                    <a:lnTo>
                      <a:pt x="6" y="67"/>
                    </a:lnTo>
                    <a:lnTo>
                      <a:pt x="18" y="117"/>
                    </a:lnTo>
                    <a:lnTo>
                      <a:pt x="36" y="167"/>
                    </a:lnTo>
                    <a:lnTo>
                      <a:pt x="60" y="214"/>
                    </a:lnTo>
                    <a:lnTo>
                      <a:pt x="91" y="261"/>
                    </a:lnTo>
                    <a:lnTo>
                      <a:pt x="126" y="308"/>
                    </a:lnTo>
                    <a:lnTo>
                      <a:pt x="166" y="353"/>
                    </a:lnTo>
                    <a:lnTo>
                      <a:pt x="210" y="398"/>
                    </a:lnTo>
                    <a:lnTo>
                      <a:pt x="222" y="406"/>
                    </a:lnTo>
                    <a:lnTo>
                      <a:pt x="232" y="410"/>
                    </a:lnTo>
                    <a:lnTo>
                      <a:pt x="239" y="411"/>
                    </a:lnTo>
                    <a:lnTo>
                      <a:pt x="244" y="407"/>
                    </a:lnTo>
                    <a:lnTo>
                      <a:pt x="254" y="369"/>
                    </a:lnTo>
                    <a:lnTo>
                      <a:pt x="266" y="330"/>
                    </a:lnTo>
                    <a:lnTo>
                      <a:pt x="281" y="293"/>
                    </a:lnTo>
                    <a:lnTo>
                      <a:pt x="300" y="255"/>
                    </a:lnTo>
                    <a:lnTo>
                      <a:pt x="319" y="219"/>
                    </a:lnTo>
                    <a:lnTo>
                      <a:pt x="341" y="186"/>
                    </a:lnTo>
                    <a:lnTo>
                      <a:pt x="362" y="153"/>
                    </a:lnTo>
                    <a:lnTo>
                      <a:pt x="384" y="124"/>
                    </a:lnTo>
                    <a:lnTo>
                      <a:pt x="406" y="96"/>
                    </a:lnTo>
                    <a:lnTo>
                      <a:pt x="425" y="71"/>
                    </a:lnTo>
                    <a:lnTo>
                      <a:pt x="443" y="49"/>
                    </a:lnTo>
                    <a:lnTo>
                      <a:pt x="459" y="31"/>
                    </a:lnTo>
                    <a:lnTo>
                      <a:pt x="472" y="18"/>
                    </a:lnTo>
                    <a:lnTo>
                      <a:pt x="480" y="7"/>
                    </a:lnTo>
                    <a:lnTo>
                      <a:pt x="485" y="1"/>
                    </a:lnTo>
                    <a:lnTo>
                      <a:pt x="485" y="0"/>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891" name="Freeform 30"/>
              <p:cNvSpPr>
                <a:spLocks/>
              </p:cNvSpPr>
              <p:nvPr/>
            </p:nvSpPr>
            <p:spPr bwMode="auto">
              <a:xfrm>
                <a:off x="1160" y="2936"/>
                <a:ext cx="25" cy="84"/>
              </a:xfrm>
              <a:custGeom>
                <a:avLst/>
                <a:gdLst>
                  <a:gd name="T0" fmla="*/ 0 w 77"/>
                  <a:gd name="T1" fmla="*/ 3 h 253"/>
                  <a:gd name="T2" fmla="*/ 0 w 77"/>
                  <a:gd name="T3" fmla="*/ 3 h 253"/>
                  <a:gd name="T4" fmla="*/ 0 w 77"/>
                  <a:gd name="T5" fmla="*/ 3 h 253"/>
                  <a:gd name="T6" fmla="*/ 0 w 77"/>
                  <a:gd name="T7" fmla="*/ 3 h 253"/>
                  <a:gd name="T8" fmla="*/ 0 w 77"/>
                  <a:gd name="T9" fmla="*/ 3 h 253"/>
                  <a:gd name="T10" fmla="*/ 0 w 77"/>
                  <a:gd name="T11" fmla="*/ 3 h 253"/>
                  <a:gd name="T12" fmla="*/ 0 w 77"/>
                  <a:gd name="T13" fmla="*/ 2 h 253"/>
                  <a:gd name="T14" fmla="*/ 0 w 77"/>
                  <a:gd name="T15" fmla="*/ 2 h 253"/>
                  <a:gd name="T16" fmla="*/ 0 w 77"/>
                  <a:gd name="T17" fmla="*/ 2 h 253"/>
                  <a:gd name="T18" fmla="*/ 1 w 77"/>
                  <a:gd name="T19" fmla="*/ 1 h 253"/>
                  <a:gd name="T20" fmla="*/ 1 w 77"/>
                  <a:gd name="T21" fmla="*/ 1 h 253"/>
                  <a:gd name="T22" fmla="*/ 1 w 77"/>
                  <a:gd name="T23" fmla="*/ 0 h 253"/>
                  <a:gd name="T24" fmla="*/ 1 w 77"/>
                  <a:gd name="T25" fmla="*/ 0 h 253"/>
                  <a:gd name="T26" fmla="*/ 1 w 77"/>
                  <a:gd name="T27" fmla="*/ 0 h 253"/>
                  <a:gd name="T28" fmla="*/ 1 w 77"/>
                  <a:gd name="T29" fmla="*/ 0 h 253"/>
                  <a:gd name="T30" fmla="*/ 1 w 77"/>
                  <a:gd name="T31" fmla="*/ 1 h 253"/>
                  <a:gd name="T32" fmla="*/ 1 w 77"/>
                  <a:gd name="T33" fmla="*/ 1 h 253"/>
                  <a:gd name="T34" fmla="*/ 1 w 77"/>
                  <a:gd name="T35" fmla="*/ 2 h 253"/>
                  <a:gd name="T36" fmla="*/ 1 w 77"/>
                  <a:gd name="T37" fmla="*/ 2 h 253"/>
                  <a:gd name="T38" fmla="*/ 1 w 77"/>
                  <a:gd name="T39" fmla="*/ 3 h 253"/>
                  <a:gd name="T40" fmla="*/ 0 w 77"/>
                  <a:gd name="T41" fmla="*/ 3 h 2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7"/>
                  <a:gd name="T64" fmla="*/ 0 h 253"/>
                  <a:gd name="T65" fmla="*/ 77 w 77"/>
                  <a:gd name="T66" fmla="*/ 253 h 25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7" h="253">
                    <a:moveTo>
                      <a:pt x="31" y="253"/>
                    </a:moveTo>
                    <a:lnTo>
                      <a:pt x="19" y="251"/>
                    </a:lnTo>
                    <a:lnTo>
                      <a:pt x="9" y="248"/>
                    </a:lnTo>
                    <a:lnTo>
                      <a:pt x="4" y="244"/>
                    </a:lnTo>
                    <a:lnTo>
                      <a:pt x="0" y="240"/>
                    </a:lnTo>
                    <a:lnTo>
                      <a:pt x="5" y="213"/>
                    </a:lnTo>
                    <a:lnTo>
                      <a:pt x="15" y="186"/>
                    </a:lnTo>
                    <a:lnTo>
                      <a:pt x="25" y="160"/>
                    </a:lnTo>
                    <a:lnTo>
                      <a:pt x="36" y="132"/>
                    </a:lnTo>
                    <a:lnTo>
                      <a:pt x="48" y="102"/>
                    </a:lnTo>
                    <a:lnTo>
                      <a:pt x="59" y="72"/>
                    </a:lnTo>
                    <a:lnTo>
                      <a:pt x="68" y="37"/>
                    </a:lnTo>
                    <a:lnTo>
                      <a:pt x="75" y="0"/>
                    </a:lnTo>
                    <a:lnTo>
                      <a:pt x="77" y="7"/>
                    </a:lnTo>
                    <a:lnTo>
                      <a:pt x="75" y="26"/>
                    </a:lnTo>
                    <a:lnTo>
                      <a:pt x="74" y="55"/>
                    </a:lnTo>
                    <a:lnTo>
                      <a:pt x="70" y="90"/>
                    </a:lnTo>
                    <a:lnTo>
                      <a:pt x="64" y="130"/>
                    </a:lnTo>
                    <a:lnTo>
                      <a:pt x="56" y="172"/>
                    </a:lnTo>
                    <a:lnTo>
                      <a:pt x="45" y="214"/>
                    </a:lnTo>
                    <a:lnTo>
                      <a:pt x="31" y="253"/>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892" name="Freeform 31"/>
              <p:cNvSpPr>
                <a:spLocks/>
              </p:cNvSpPr>
              <p:nvPr/>
            </p:nvSpPr>
            <p:spPr bwMode="auto">
              <a:xfrm>
                <a:off x="1163" y="2887"/>
                <a:ext cx="134" cy="141"/>
              </a:xfrm>
              <a:custGeom>
                <a:avLst/>
                <a:gdLst>
                  <a:gd name="T0" fmla="*/ 3 w 404"/>
                  <a:gd name="T1" fmla="*/ 3 h 422"/>
                  <a:gd name="T2" fmla="*/ 3 w 404"/>
                  <a:gd name="T3" fmla="*/ 2 h 422"/>
                  <a:gd name="T4" fmla="*/ 4 w 404"/>
                  <a:gd name="T5" fmla="*/ 1 h 422"/>
                  <a:gd name="T6" fmla="*/ 4 w 404"/>
                  <a:gd name="T7" fmla="*/ 0 h 422"/>
                  <a:gd name="T8" fmla="*/ 4 w 404"/>
                  <a:gd name="T9" fmla="*/ 1 h 422"/>
                  <a:gd name="T10" fmla="*/ 4 w 404"/>
                  <a:gd name="T11" fmla="*/ 2 h 422"/>
                  <a:gd name="T12" fmla="*/ 5 w 404"/>
                  <a:gd name="T13" fmla="*/ 3 h 422"/>
                  <a:gd name="T14" fmla="*/ 5 w 404"/>
                  <a:gd name="T15" fmla="*/ 5 h 422"/>
                  <a:gd name="T16" fmla="*/ 4 w 404"/>
                  <a:gd name="T17" fmla="*/ 5 h 422"/>
                  <a:gd name="T18" fmla="*/ 4 w 404"/>
                  <a:gd name="T19" fmla="*/ 4 h 422"/>
                  <a:gd name="T20" fmla="*/ 4 w 404"/>
                  <a:gd name="T21" fmla="*/ 3 h 422"/>
                  <a:gd name="T22" fmla="*/ 4 w 404"/>
                  <a:gd name="T23" fmla="*/ 2 h 422"/>
                  <a:gd name="T24" fmla="*/ 4 w 404"/>
                  <a:gd name="T25" fmla="*/ 2 h 422"/>
                  <a:gd name="T26" fmla="*/ 4 w 404"/>
                  <a:gd name="T27" fmla="*/ 2 h 422"/>
                  <a:gd name="T28" fmla="*/ 4 w 404"/>
                  <a:gd name="T29" fmla="*/ 3 h 422"/>
                  <a:gd name="T30" fmla="*/ 3 w 404"/>
                  <a:gd name="T31" fmla="*/ 4 h 422"/>
                  <a:gd name="T32" fmla="*/ 3 w 404"/>
                  <a:gd name="T33" fmla="*/ 4 h 422"/>
                  <a:gd name="T34" fmla="*/ 3 w 404"/>
                  <a:gd name="T35" fmla="*/ 4 h 422"/>
                  <a:gd name="T36" fmla="*/ 3 w 404"/>
                  <a:gd name="T37" fmla="*/ 4 h 422"/>
                  <a:gd name="T38" fmla="*/ 3 w 404"/>
                  <a:gd name="T39" fmla="*/ 4 h 422"/>
                  <a:gd name="T40" fmla="*/ 3 w 404"/>
                  <a:gd name="T41" fmla="*/ 4 h 422"/>
                  <a:gd name="T42" fmla="*/ 3 w 404"/>
                  <a:gd name="T43" fmla="*/ 4 h 422"/>
                  <a:gd name="T44" fmla="*/ 3 w 404"/>
                  <a:gd name="T45" fmla="*/ 4 h 422"/>
                  <a:gd name="T46" fmla="*/ 2 w 404"/>
                  <a:gd name="T47" fmla="*/ 4 h 422"/>
                  <a:gd name="T48" fmla="*/ 2 w 404"/>
                  <a:gd name="T49" fmla="*/ 3 h 422"/>
                  <a:gd name="T50" fmla="*/ 1 w 404"/>
                  <a:gd name="T51" fmla="*/ 1 h 422"/>
                  <a:gd name="T52" fmla="*/ 0 w 404"/>
                  <a:gd name="T53" fmla="*/ 1 h 422"/>
                  <a:gd name="T54" fmla="*/ 0 w 404"/>
                  <a:gd name="T55" fmla="*/ 1 h 422"/>
                  <a:gd name="T56" fmla="*/ 1 w 404"/>
                  <a:gd name="T57" fmla="*/ 1 h 422"/>
                  <a:gd name="T58" fmla="*/ 1 w 404"/>
                  <a:gd name="T59" fmla="*/ 1 h 422"/>
                  <a:gd name="T60" fmla="*/ 2 w 404"/>
                  <a:gd name="T61" fmla="*/ 2 h 422"/>
                  <a:gd name="T62" fmla="*/ 2 w 404"/>
                  <a:gd name="T63" fmla="*/ 2 h 422"/>
                  <a:gd name="T64" fmla="*/ 2 w 404"/>
                  <a:gd name="T65" fmla="*/ 2 h 422"/>
                  <a:gd name="T66" fmla="*/ 3 w 404"/>
                  <a:gd name="T67" fmla="*/ 3 h 422"/>
                  <a:gd name="T68" fmla="*/ 3 w 404"/>
                  <a:gd name="T69" fmla="*/ 3 h 42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4"/>
                  <a:gd name="T106" fmla="*/ 0 h 422"/>
                  <a:gd name="T107" fmla="*/ 404 w 404"/>
                  <a:gd name="T108" fmla="*/ 422 h 42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4" h="422">
                    <a:moveTo>
                      <a:pt x="228" y="269"/>
                    </a:moveTo>
                    <a:lnTo>
                      <a:pt x="239" y="229"/>
                    </a:lnTo>
                    <a:lnTo>
                      <a:pt x="253" y="185"/>
                    </a:lnTo>
                    <a:lnTo>
                      <a:pt x="268" y="139"/>
                    </a:lnTo>
                    <a:lnTo>
                      <a:pt x="284" y="95"/>
                    </a:lnTo>
                    <a:lnTo>
                      <a:pt x="299" y="56"/>
                    </a:lnTo>
                    <a:lnTo>
                      <a:pt x="313" y="25"/>
                    </a:lnTo>
                    <a:lnTo>
                      <a:pt x="324" y="5"/>
                    </a:lnTo>
                    <a:lnTo>
                      <a:pt x="332" y="0"/>
                    </a:lnTo>
                    <a:lnTo>
                      <a:pt x="340" y="52"/>
                    </a:lnTo>
                    <a:lnTo>
                      <a:pt x="350" y="105"/>
                    </a:lnTo>
                    <a:lnTo>
                      <a:pt x="360" y="157"/>
                    </a:lnTo>
                    <a:lnTo>
                      <a:pt x="369" y="211"/>
                    </a:lnTo>
                    <a:lnTo>
                      <a:pt x="379" y="264"/>
                    </a:lnTo>
                    <a:lnTo>
                      <a:pt x="388" y="316"/>
                    </a:lnTo>
                    <a:lnTo>
                      <a:pt x="397" y="369"/>
                    </a:lnTo>
                    <a:lnTo>
                      <a:pt x="404" y="422"/>
                    </a:lnTo>
                    <a:lnTo>
                      <a:pt x="357" y="405"/>
                    </a:lnTo>
                    <a:lnTo>
                      <a:pt x="351" y="369"/>
                    </a:lnTo>
                    <a:lnTo>
                      <a:pt x="347" y="334"/>
                    </a:lnTo>
                    <a:lnTo>
                      <a:pt x="340" y="298"/>
                    </a:lnTo>
                    <a:lnTo>
                      <a:pt x="335" y="264"/>
                    </a:lnTo>
                    <a:lnTo>
                      <a:pt x="329" y="228"/>
                    </a:lnTo>
                    <a:lnTo>
                      <a:pt x="323" y="193"/>
                    </a:lnTo>
                    <a:lnTo>
                      <a:pt x="317" y="157"/>
                    </a:lnTo>
                    <a:lnTo>
                      <a:pt x="310" y="123"/>
                    </a:lnTo>
                    <a:lnTo>
                      <a:pt x="305" y="150"/>
                    </a:lnTo>
                    <a:lnTo>
                      <a:pt x="299" y="178"/>
                    </a:lnTo>
                    <a:lnTo>
                      <a:pt x="292" y="207"/>
                    </a:lnTo>
                    <a:lnTo>
                      <a:pt x="287" y="235"/>
                    </a:lnTo>
                    <a:lnTo>
                      <a:pt x="280" y="262"/>
                    </a:lnTo>
                    <a:lnTo>
                      <a:pt x="272" y="290"/>
                    </a:lnTo>
                    <a:lnTo>
                      <a:pt x="265" y="317"/>
                    </a:lnTo>
                    <a:lnTo>
                      <a:pt x="257" y="345"/>
                    </a:lnTo>
                    <a:lnTo>
                      <a:pt x="251" y="342"/>
                    </a:lnTo>
                    <a:lnTo>
                      <a:pt x="246" y="340"/>
                    </a:lnTo>
                    <a:lnTo>
                      <a:pt x="240" y="337"/>
                    </a:lnTo>
                    <a:lnTo>
                      <a:pt x="235" y="333"/>
                    </a:lnTo>
                    <a:lnTo>
                      <a:pt x="229" y="330"/>
                    </a:lnTo>
                    <a:lnTo>
                      <a:pt x="224" y="327"/>
                    </a:lnTo>
                    <a:lnTo>
                      <a:pt x="218" y="324"/>
                    </a:lnTo>
                    <a:lnTo>
                      <a:pt x="213" y="322"/>
                    </a:lnTo>
                    <a:lnTo>
                      <a:pt x="213" y="320"/>
                    </a:lnTo>
                    <a:lnTo>
                      <a:pt x="207" y="311"/>
                    </a:lnTo>
                    <a:lnTo>
                      <a:pt x="192" y="286"/>
                    </a:lnTo>
                    <a:lnTo>
                      <a:pt x="169" y="250"/>
                    </a:lnTo>
                    <a:lnTo>
                      <a:pt x="140" y="208"/>
                    </a:lnTo>
                    <a:lnTo>
                      <a:pt x="107" y="163"/>
                    </a:lnTo>
                    <a:lnTo>
                      <a:pt x="73" y="120"/>
                    </a:lnTo>
                    <a:lnTo>
                      <a:pt x="36" y="83"/>
                    </a:lnTo>
                    <a:lnTo>
                      <a:pt x="0" y="55"/>
                    </a:lnTo>
                    <a:lnTo>
                      <a:pt x="18" y="62"/>
                    </a:lnTo>
                    <a:lnTo>
                      <a:pt x="36" y="70"/>
                    </a:lnTo>
                    <a:lnTo>
                      <a:pt x="53" y="80"/>
                    </a:lnTo>
                    <a:lnTo>
                      <a:pt x="70" y="91"/>
                    </a:lnTo>
                    <a:lnTo>
                      <a:pt x="87" y="102"/>
                    </a:lnTo>
                    <a:lnTo>
                      <a:pt x="103" y="114"/>
                    </a:lnTo>
                    <a:lnTo>
                      <a:pt x="118" y="127"/>
                    </a:lnTo>
                    <a:lnTo>
                      <a:pt x="133" y="141"/>
                    </a:lnTo>
                    <a:lnTo>
                      <a:pt x="147" y="156"/>
                    </a:lnTo>
                    <a:lnTo>
                      <a:pt x="161" y="170"/>
                    </a:lnTo>
                    <a:lnTo>
                      <a:pt x="175" y="186"/>
                    </a:lnTo>
                    <a:lnTo>
                      <a:pt x="187" y="201"/>
                    </a:lnTo>
                    <a:lnTo>
                      <a:pt x="198" y="218"/>
                    </a:lnTo>
                    <a:lnTo>
                      <a:pt x="209" y="235"/>
                    </a:lnTo>
                    <a:lnTo>
                      <a:pt x="218" y="253"/>
                    </a:lnTo>
                    <a:lnTo>
                      <a:pt x="228" y="269"/>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893" name="Freeform 32"/>
              <p:cNvSpPr>
                <a:spLocks/>
              </p:cNvSpPr>
              <p:nvPr/>
            </p:nvSpPr>
            <p:spPr bwMode="auto">
              <a:xfrm>
                <a:off x="1299" y="2836"/>
                <a:ext cx="74" cy="140"/>
              </a:xfrm>
              <a:custGeom>
                <a:avLst/>
                <a:gdLst>
                  <a:gd name="T0" fmla="*/ 3 w 221"/>
                  <a:gd name="T1" fmla="*/ 3 h 419"/>
                  <a:gd name="T2" fmla="*/ 2 w 221"/>
                  <a:gd name="T3" fmla="*/ 3 h 419"/>
                  <a:gd name="T4" fmla="*/ 2 w 221"/>
                  <a:gd name="T5" fmla="*/ 3 h 419"/>
                  <a:gd name="T6" fmla="*/ 2 w 221"/>
                  <a:gd name="T7" fmla="*/ 3 h 419"/>
                  <a:gd name="T8" fmla="*/ 1 w 221"/>
                  <a:gd name="T9" fmla="*/ 3 h 419"/>
                  <a:gd name="T10" fmla="*/ 1 w 221"/>
                  <a:gd name="T11" fmla="*/ 4 h 419"/>
                  <a:gd name="T12" fmla="*/ 1 w 221"/>
                  <a:gd name="T13" fmla="*/ 4 h 419"/>
                  <a:gd name="T14" fmla="*/ 1 w 221"/>
                  <a:gd name="T15" fmla="*/ 4 h 419"/>
                  <a:gd name="T16" fmla="*/ 1 w 221"/>
                  <a:gd name="T17" fmla="*/ 4 h 419"/>
                  <a:gd name="T18" fmla="*/ 1 w 221"/>
                  <a:gd name="T19" fmla="*/ 4 h 419"/>
                  <a:gd name="T20" fmla="*/ 1 w 221"/>
                  <a:gd name="T21" fmla="*/ 3 h 419"/>
                  <a:gd name="T22" fmla="*/ 1 w 221"/>
                  <a:gd name="T23" fmla="*/ 3 h 419"/>
                  <a:gd name="T24" fmla="*/ 1 w 221"/>
                  <a:gd name="T25" fmla="*/ 2 h 419"/>
                  <a:gd name="T26" fmla="*/ 1 w 221"/>
                  <a:gd name="T27" fmla="*/ 2 h 419"/>
                  <a:gd name="T28" fmla="*/ 1 w 221"/>
                  <a:gd name="T29" fmla="*/ 1 h 419"/>
                  <a:gd name="T30" fmla="*/ 1 w 221"/>
                  <a:gd name="T31" fmla="*/ 1 h 419"/>
                  <a:gd name="T32" fmla="*/ 1 w 221"/>
                  <a:gd name="T33" fmla="*/ 0 h 419"/>
                  <a:gd name="T34" fmla="*/ 1 w 221"/>
                  <a:gd name="T35" fmla="*/ 0 h 419"/>
                  <a:gd name="T36" fmla="*/ 1 w 221"/>
                  <a:gd name="T37" fmla="*/ 0 h 419"/>
                  <a:gd name="T38" fmla="*/ 1 w 221"/>
                  <a:gd name="T39" fmla="*/ 0 h 419"/>
                  <a:gd name="T40" fmla="*/ 1 w 221"/>
                  <a:gd name="T41" fmla="*/ 0 h 419"/>
                  <a:gd name="T42" fmla="*/ 1 w 221"/>
                  <a:gd name="T43" fmla="*/ 1 h 419"/>
                  <a:gd name="T44" fmla="*/ 1 w 221"/>
                  <a:gd name="T45" fmla="*/ 1 h 419"/>
                  <a:gd name="T46" fmla="*/ 1 w 221"/>
                  <a:gd name="T47" fmla="*/ 1 h 419"/>
                  <a:gd name="T48" fmla="*/ 1 w 221"/>
                  <a:gd name="T49" fmla="*/ 1 h 419"/>
                  <a:gd name="T50" fmla="*/ 1 w 221"/>
                  <a:gd name="T51" fmla="*/ 1 h 419"/>
                  <a:gd name="T52" fmla="*/ 1 w 221"/>
                  <a:gd name="T53" fmla="*/ 2 h 419"/>
                  <a:gd name="T54" fmla="*/ 0 w 221"/>
                  <a:gd name="T55" fmla="*/ 2 h 419"/>
                  <a:gd name="T56" fmla="*/ 0 w 221"/>
                  <a:gd name="T57" fmla="*/ 3 h 419"/>
                  <a:gd name="T58" fmla="*/ 0 w 221"/>
                  <a:gd name="T59" fmla="*/ 4 h 419"/>
                  <a:gd name="T60" fmla="*/ 0 w 221"/>
                  <a:gd name="T61" fmla="*/ 4 h 419"/>
                  <a:gd name="T62" fmla="*/ 0 w 221"/>
                  <a:gd name="T63" fmla="*/ 5 h 419"/>
                  <a:gd name="T64" fmla="*/ 0 w 221"/>
                  <a:gd name="T65" fmla="*/ 5 h 419"/>
                  <a:gd name="T66" fmla="*/ 0 w 221"/>
                  <a:gd name="T67" fmla="*/ 5 h 419"/>
                  <a:gd name="T68" fmla="*/ 0 w 221"/>
                  <a:gd name="T69" fmla="*/ 5 h 419"/>
                  <a:gd name="T70" fmla="*/ 1 w 221"/>
                  <a:gd name="T71" fmla="*/ 5 h 419"/>
                  <a:gd name="T72" fmla="*/ 1 w 221"/>
                  <a:gd name="T73" fmla="*/ 5 h 419"/>
                  <a:gd name="T74" fmla="*/ 1 w 221"/>
                  <a:gd name="T75" fmla="*/ 5 h 419"/>
                  <a:gd name="T76" fmla="*/ 1 w 221"/>
                  <a:gd name="T77" fmla="*/ 4 h 419"/>
                  <a:gd name="T78" fmla="*/ 1 w 221"/>
                  <a:gd name="T79" fmla="*/ 4 h 419"/>
                  <a:gd name="T80" fmla="*/ 1 w 221"/>
                  <a:gd name="T81" fmla="*/ 4 h 419"/>
                  <a:gd name="T82" fmla="*/ 2 w 221"/>
                  <a:gd name="T83" fmla="*/ 4 h 419"/>
                  <a:gd name="T84" fmla="*/ 2 w 221"/>
                  <a:gd name="T85" fmla="*/ 4 h 419"/>
                  <a:gd name="T86" fmla="*/ 2 w 221"/>
                  <a:gd name="T87" fmla="*/ 4 h 419"/>
                  <a:gd name="T88" fmla="*/ 2 w 221"/>
                  <a:gd name="T89" fmla="*/ 3 h 419"/>
                  <a:gd name="T90" fmla="*/ 2 w 221"/>
                  <a:gd name="T91" fmla="*/ 3 h 419"/>
                  <a:gd name="T92" fmla="*/ 3 w 221"/>
                  <a:gd name="T93" fmla="*/ 3 h 419"/>
                  <a:gd name="T94" fmla="*/ 3 w 221"/>
                  <a:gd name="T95" fmla="*/ 3 h 419"/>
                  <a:gd name="T96" fmla="*/ 3 w 221"/>
                  <a:gd name="T97" fmla="*/ 3 h 41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21"/>
                  <a:gd name="T148" fmla="*/ 0 h 419"/>
                  <a:gd name="T149" fmla="*/ 221 w 221"/>
                  <a:gd name="T150" fmla="*/ 419 h 41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21" h="419">
                    <a:moveTo>
                      <a:pt x="221" y="264"/>
                    </a:moveTo>
                    <a:lnTo>
                      <a:pt x="192" y="261"/>
                    </a:lnTo>
                    <a:lnTo>
                      <a:pt x="166" y="263"/>
                    </a:lnTo>
                    <a:lnTo>
                      <a:pt x="142" y="270"/>
                    </a:lnTo>
                    <a:lnTo>
                      <a:pt x="118" y="282"/>
                    </a:lnTo>
                    <a:lnTo>
                      <a:pt x="98" y="297"/>
                    </a:lnTo>
                    <a:lnTo>
                      <a:pt x="80" y="315"/>
                    </a:lnTo>
                    <a:lnTo>
                      <a:pt x="63" y="336"/>
                    </a:lnTo>
                    <a:lnTo>
                      <a:pt x="48" y="358"/>
                    </a:lnTo>
                    <a:lnTo>
                      <a:pt x="54" y="318"/>
                    </a:lnTo>
                    <a:lnTo>
                      <a:pt x="59" y="275"/>
                    </a:lnTo>
                    <a:lnTo>
                      <a:pt x="65" y="230"/>
                    </a:lnTo>
                    <a:lnTo>
                      <a:pt x="72" y="184"/>
                    </a:lnTo>
                    <a:lnTo>
                      <a:pt x="78" y="138"/>
                    </a:lnTo>
                    <a:lnTo>
                      <a:pt x="85" y="91"/>
                    </a:lnTo>
                    <a:lnTo>
                      <a:pt x="94" y="46"/>
                    </a:lnTo>
                    <a:lnTo>
                      <a:pt x="103" y="0"/>
                    </a:lnTo>
                    <a:lnTo>
                      <a:pt x="98" y="6"/>
                    </a:lnTo>
                    <a:lnTo>
                      <a:pt x="91" y="13"/>
                    </a:lnTo>
                    <a:lnTo>
                      <a:pt x="85" y="22"/>
                    </a:lnTo>
                    <a:lnTo>
                      <a:pt x="78" y="32"/>
                    </a:lnTo>
                    <a:lnTo>
                      <a:pt x="73" y="43"/>
                    </a:lnTo>
                    <a:lnTo>
                      <a:pt x="68" y="53"/>
                    </a:lnTo>
                    <a:lnTo>
                      <a:pt x="63" y="61"/>
                    </a:lnTo>
                    <a:lnTo>
                      <a:pt x="62" y="68"/>
                    </a:lnTo>
                    <a:lnTo>
                      <a:pt x="51" y="112"/>
                    </a:lnTo>
                    <a:lnTo>
                      <a:pt x="41" y="156"/>
                    </a:lnTo>
                    <a:lnTo>
                      <a:pt x="32" y="199"/>
                    </a:lnTo>
                    <a:lnTo>
                      <a:pt x="24" y="243"/>
                    </a:lnTo>
                    <a:lnTo>
                      <a:pt x="15" y="288"/>
                    </a:lnTo>
                    <a:lnTo>
                      <a:pt x="9" y="331"/>
                    </a:lnTo>
                    <a:lnTo>
                      <a:pt x="4" y="375"/>
                    </a:lnTo>
                    <a:lnTo>
                      <a:pt x="0" y="419"/>
                    </a:lnTo>
                    <a:lnTo>
                      <a:pt x="21" y="413"/>
                    </a:lnTo>
                    <a:lnTo>
                      <a:pt x="40" y="405"/>
                    </a:lnTo>
                    <a:lnTo>
                      <a:pt x="55" y="394"/>
                    </a:lnTo>
                    <a:lnTo>
                      <a:pt x="70" y="380"/>
                    </a:lnTo>
                    <a:lnTo>
                      <a:pt x="84" y="365"/>
                    </a:lnTo>
                    <a:lnTo>
                      <a:pt x="96" y="348"/>
                    </a:lnTo>
                    <a:lnTo>
                      <a:pt x="107" y="331"/>
                    </a:lnTo>
                    <a:lnTo>
                      <a:pt x="120" y="314"/>
                    </a:lnTo>
                    <a:lnTo>
                      <a:pt x="128" y="306"/>
                    </a:lnTo>
                    <a:lnTo>
                      <a:pt x="142" y="297"/>
                    </a:lnTo>
                    <a:lnTo>
                      <a:pt x="158" y="289"/>
                    </a:lnTo>
                    <a:lnTo>
                      <a:pt x="176" y="281"/>
                    </a:lnTo>
                    <a:lnTo>
                      <a:pt x="192" y="274"/>
                    </a:lnTo>
                    <a:lnTo>
                      <a:pt x="207" y="268"/>
                    </a:lnTo>
                    <a:lnTo>
                      <a:pt x="217" y="266"/>
                    </a:lnTo>
                    <a:lnTo>
                      <a:pt x="221" y="264"/>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894" name="Freeform 33"/>
              <p:cNvSpPr>
                <a:spLocks/>
              </p:cNvSpPr>
              <p:nvPr/>
            </p:nvSpPr>
            <p:spPr bwMode="auto">
              <a:xfrm>
                <a:off x="796" y="2820"/>
                <a:ext cx="121" cy="157"/>
              </a:xfrm>
              <a:custGeom>
                <a:avLst/>
                <a:gdLst>
                  <a:gd name="T0" fmla="*/ 3 w 362"/>
                  <a:gd name="T1" fmla="*/ 6 h 471"/>
                  <a:gd name="T2" fmla="*/ 3 w 362"/>
                  <a:gd name="T3" fmla="*/ 6 h 471"/>
                  <a:gd name="T4" fmla="*/ 3 w 362"/>
                  <a:gd name="T5" fmla="*/ 5 h 471"/>
                  <a:gd name="T6" fmla="*/ 3 w 362"/>
                  <a:gd name="T7" fmla="*/ 5 h 471"/>
                  <a:gd name="T8" fmla="*/ 3 w 362"/>
                  <a:gd name="T9" fmla="*/ 4 h 471"/>
                  <a:gd name="T10" fmla="*/ 2 w 362"/>
                  <a:gd name="T11" fmla="*/ 4 h 471"/>
                  <a:gd name="T12" fmla="*/ 2 w 362"/>
                  <a:gd name="T13" fmla="*/ 3 h 471"/>
                  <a:gd name="T14" fmla="*/ 2 w 362"/>
                  <a:gd name="T15" fmla="*/ 3 h 471"/>
                  <a:gd name="T16" fmla="*/ 2 w 362"/>
                  <a:gd name="T17" fmla="*/ 2 h 471"/>
                  <a:gd name="T18" fmla="*/ 2 w 362"/>
                  <a:gd name="T19" fmla="*/ 2 h 471"/>
                  <a:gd name="T20" fmla="*/ 1 w 362"/>
                  <a:gd name="T21" fmla="*/ 2 h 471"/>
                  <a:gd name="T22" fmla="*/ 1 w 362"/>
                  <a:gd name="T23" fmla="*/ 2 h 471"/>
                  <a:gd name="T24" fmla="*/ 1 w 362"/>
                  <a:gd name="T25" fmla="*/ 1 h 471"/>
                  <a:gd name="T26" fmla="*/ 1 w 362"/>
                  <a:gd name="T27" fmla="*/ 1 h 471"/>
                  <a:gd name="T28" fmla="*/ 0 w 362"/>
                  <a:gd name="T29" fmla="*/ 0 h 471"/>
                  <a:gd name="T30" fmla="*/ 0 w 362"/>
                  <a:gd name="T31" fmla="*/ 0 h 471"/>
                  <a:gd name="T32" fmla="*/ 0 w 362"/>
                  <a:gd name="T33" fmla="*/ 0 h 471"/>
                  <a:gd name="T34" fmla="*/ 0 w 362"/>
                  <a:gd name="T35" fmla="*/ 0 h 471"/>
                  <a:gd name="T36" fmla="*/ 1 w 362"/>
                  <a:gd name="T37" fmla="*/ 0 h 471"/>
                  <a:gd name="T38" fmla="*/ 1 w 362"/>
                  <a:gd name="T39" fmla="*/ 1 h 471"/>
                  <a:gd name="T40" fmla="*/ 1 w 362"/>
                  <a:gd name="T41" fmla="*/ 1 h 471"/>
                  <a:gd name="T42" fmla="*/ 1 w 362"/>
                  <a:gd name="T43" fmla="*/ 1 h 471"/>
                  <a:gd name="T44" fmla="*/ 1 w 362"/>
                  <a:gd name="T45" fmla="*/ 1 h 471"/>
                  <a:gd name="T46" fmla="*/ 2 w 362"/>
                  <a:gd name="T47" fmla="*/ 2 h 471"/>
                  <a:gd name="T48" fmla="*/ 2 w 362"/>
                  <a:gd name="T49" fmla="*/ 2 h 471"/>
                  <a:gd name="T50" fmla="*/ 2 w 362"/>
                  <a:gd name="T51" fmla="*/ 2 h 471"/>
                  <a:gd name="T52" fmla="*/ 2 w 362"/>
                  <a:gd name="T53" fmla="*/ 2 h 471"/>
                  <a:gd name="T54" fmla="*/ 2 w 362"/>
                  <a:gd name="T55" fmla="*/ 3 h 471"/>
                  <a:gd name="T56" fmla="*/ 3 w 362"/>
                  <a:gd name="T57" fmla="*/ 3 h 471"/>
                  <a:gd name="T58" fmla="*/ 3 w 362"/>
                  <a:gd name="T59" fmla="*/ 3 h 471"/>
                  <a:gd name="T60" fmla="*/ 3 w 362"/>
                  <a:gd name="T61" fmla="*/ 3 h 471"/>
                  <a:gd name="T62" fmla="*/ 3 w 362"/>
                  <a:gd name="T63" fmla="*/ 3 h 471"/>
                  <a:gd name="T64" fmla="*/ 3 w 362"/>
                  <a:gd name="T65" fmla="*/ 4 h 471"/>
                  <a:gd name="T66" fmla="*/ 3 w 362"/>
                  <a:gd name="T67" fmla="*/ 3 h 471"/>
                  <a:gd name="T68" fmla="*/ 3 w 362"/>
                  <a:gd name="T69" fmla="*/ 2 h 471"/>
                  <a:gd name="T70" fmla="*/ 3 w 362"/>
                  <a:gd name="T71" fmla="*/ 1 h 471"/>
                  <a:gd name="T72" fmla="*/ 3 w 362"/>
                  <a:gd name="T73" fmla="*/ 1 h 471"/>
                  <a:gd name="T74" fmla="*/ 4 w 362"/>
                  <a:gd name="T75" fmla="*/ 1 h 471"/>
                  <a:gd name="T76" fmla="*/ 4 w 362"/>
                  <a:gd name="T77" fmla="*/ 2 h 471"/>
                  <a:gd name="T78" fmla="*/ 4 w 362"/>
                  <a:gd name="T79" fmla="*/ 2 h 471"/>
                  <a:gd name="T80" fmla="*/ 4 w 362"/>
                  <a:gd name="T81" fmla="*/ 3 h 471"/>
                  <a:gd name="T82" fmla="*/ 4 w 362"/>
                  <a:gd name="T83" fmla="*/ 3 h 471"/>
                  <a:gd name="T84" fmla="*/ 4 w 362"/>
                  <a:gd name="T85" fmla="*/ 4 h 471"/>
                  <a:gd name="T86" fmla="*/ 4 w 362"/>
                  <a:gd name="T87" fmla="*/ 4 h 471"/>
                  <a:gd name="T88" fmla="*/ 4 w 362"/>
                  <a:gd name="T89" fmla="*/ 5 h 471"/>
                  <a:gd name="T90" fmla="*/ 4 w 362"/>
                  <a:gd name="T91" fmla="*/ 5 h 471"/>
                  <a:gd name="T92" fmla="*/ 4 w 362"/>
                  <a:gd name="T93" fmla="*/ 4 h 471"/>
                  <a:gd name="T94" fmla="*/ 4 w 362"/>
                  <a:gd name="T95" fmla="*/ 4 h 471"/>
                  <a:gd name="T96" fmla="*/ 4 w 362"/>
                  <a:gd name="T97" fmla="*/ 3 h 471"/>
                  <a:gd name="T98" fmla="*/ 4 w 362"/>
                  <a:gd name="T99" fmla="*/ 3 h 471"/>
                  <a:gd name="T100" fmla="*/ 4 w 362"/>
                  <a:gd name="T101" fmla="*/ 3 h 471"/>
                  <a:gd name="T102" fmla="*/ 4 w 362"/>
                  <a:gd name="T103" fmla="*/ 4 h 471"/>
                  <a:gd name="T104" fmla="*/ 4 w 362"/>
                  <a:gd name="T105" fmla="*/ 5 h 471"/>
                  <a:gd name="T106" fmla="*/ 4 w 362"/>
                  <a:gd name="T107" fmla="*/ 6 h 471"/>
                  <a:gd name="T108" fmla="*/ 3 w 362"/>
                  <a:gd name="T109" fmla="*/ 6 h 47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62"/>
                  <a:gd name="T166" fmla="*/ 0 h 471"/>
                  <a:gd name="T167" fmla="*/ 362 w 362"/>
                  <a:gd name="T168" fmla="*/ 471 h 47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62" h="471">
                    <a:moveTo>
                      <a:pt x="259" y="462"/>
                    </a:moveTo>
                    <a:lnTo>
                      <a:pt x="255" y="452"/>
                    </a:lnTo>
                    <a:lnTo>
                      <a:pt x="246" y="425"/>
                    </a:lnTo>
                    <a:lnTo>
                      <a:pt x="230" y="384"/>
                    </a:lnTo>
                    <a:lnTo>
                      <a:pt x="211" y="339"/>
                    </a:lnTo>
                    <a:lnTo>
                      <a:pt x="192" y="292"/>
                    </a:lnTo>
                    <a:lnTo>
                      <a:pt x="174" y="249"/>
                    </a:lnTo>
                    <a:lnTo>
                      <a:pt x="158" y="214"/>
                    </a:lnTo>
                    <a:lnTo>
                      <a:pt x="147" y="194"/>
                    </a:lnTo>
                    <a:lnTo>
                      <a:pt x="136" y="180"/>
                    </a:lnTo>
                    <a:lnTo>
                      <a:pt x="118" y="155"/>
                    </a:lnTo>
                    <a:lnTo>
                      <a:pt x="93" y="125"/>
                    </a:lnTo>
                    <a:lnTo>
                      <a:pt x="67" y="90"/>
                    </a:lnTo>
                    <a:lnTo>
                      <a:pt x="43" y="57"/>
                    </a:lnTo>
                    <a:lnTo>
                      <a:pt x="21" y="28"/>
                    </a:lnTo>
                    <a:lnTo>
                      <a:pt x="6" y="7"/>
                    </a:lnTo>
                    <a:lnTo>
                      <a:pt x="0" y="0"/>
                    </a:lnTo>
                    <a:lnTo>
                      <a:pt x="22" y="13"/>
                    </a:lnTo>
                    <a:lnTo>
                      <a:pt x="43" y="28"/>
                    </a:lnTo>
                    <a:lnTo>
                      <a:pt x="63" y="46"/>
                    </a:lnTo>
                    <a:lnTo>
                      <a:pt x="84" y="64"/>
                    </a:lnTo>
                    <a:lnTo>
                      <a:pt x="103" y="85"/>
                    </a:lnTo>
                    <a:lnTo>
                      <a:pt x="121" y="107"/>
                    </a:lnTo>
                    <a:lnTo>
                      <a:pt x="139" y="129"/>
                    </a:lnTo>
                    <a:lnTo>
                      <a:pt x="156" y="152"/>
                    </a:lnTo>
                    <a:lnTo>
                      <a:pt x="170" y="170"/>
                    </a:lnTo>
                    <a:lnTo>
                      <a:pt x="182" y="188"/>
                    </a:lnTo>
                    <a:lnTo>
                      <a:pt x="195" y="205"/>
                    </a:lnTo>
                    <a:lnTo>
                      <a:pt x="206" y="221"/>
                    </a:lnTo>
                    <a:lnTo>
                      <a:pt x="215" y="238"/>
                    </a:lnTo>
                    <a:lnTo>
                      <a:pt x="226" y="255"/>
                    </a:lnTo>
                    <a:lnTo>
                      <a:pt x="235" y="273"/>
                    </a:lnTo>
                    <a:lnTo>
                      <a:pt x="244" y="290"/>
                    </a:lnTo>
                    <a:lnTo>
                      <a:pt x="254" y="224"/>
                    </a:lnTo>
                    <a:lnTo>
                      <a:pt x="262" y="145"/>
                    </a:lnTo>
                    <a:lnTo>
                      <a:pt x="269" y="83"/>
                    </a:lnTo>
                    <a:lnTo>
                      <a:pt x="276" y="64"/>
                    </a:lnTo>
                    <a:lnTo>
                      <a:pt x="293" y="100"/>
                    </a:lnTo>
                    <a:lnTo>
                      <a:pt x="309" y="138"/>
                    </a:lnTo>
                    <a:lnTo>
                      <a:pt x="322" y="180"/>
                    </a:lnTo>
                    <a:lnTo>
                      <a:pt x="333" y="221"/>
                    </a:lnTo>
                    <a:lnTo>
                      <a:pt x="343" y="266"/>
                    </a:lnTo>
                    <a:lnTo>
                      <a:pt x="351" y="308"/>
                    </a:lnTo>
                    <a:lnTo>
                      <a:pt x="357" y="350"/>
                    </a:lnTo>
                    <a:lnTo>
                      <a:pt x="362" y="389"/>
                    </a:lnTo>
                    <a:lnTo>
                      <a:pt x="315" y="372"/>
                    </a:lnTo>
                    <a:lnTo>
                      <a:pt x="310" y="331"/>
                    </a:lnTo>
                    <a:lnTo>
                      <a:pt x="304" y="290"/>
                    </a:lnTo>
                    <a:lnTo>
                      <a:pt x="296" y="252"/>
                    </a:lnTo>
                    <a:lnTo>
                      <a:pt x="285" y="212"/>
                    </a:lnTo>
                    <a:lnTo>
                      <a:pt x="288" y="259"/>
                    </a:lnTo>
                    <a:lnTo>
                      <a:pt x="291" y="313"/>
                    </a:lnTo>
                    <a:lnTo>
                      <a:pt x="292" y="380"/>
                    </a:lnTo>
                    <a:lnTo>
                      <a:pt x="293" y="471"/>
                    </a:lnTo>
                    <a:lnTo>
                      <a:pt x="259" y="462"/>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895" name="Freeform 34"/>
              <p:cNvSpPr>
                <a:spLocks/>
              </p:cNvSpPr>
              <p:nvPr/>
            </p:nvSpPr>
            <p:spPr bwMode="auto">
              <a:xfrm>
                <a:off x="679" y="2773"/>
                <a:ext cx="112" cy="186"/>
              </a:xfrm>
              <a:custGeom>
                <a:avLst/>
                <a:gdLst>
                  <a:gd name="T0" fmla="*/ 4 w 336"/>
                  <a:gd name="T1" fmla="*/ 5 h 558"/>
                  <a:gd name="T2" fmla="*/ 3 w 336"/>
                  <a:gd name="T3" fmla="*/ 5 h 558"/>
                  <a:gd name="T4" fmla="*/ 3 w 336"/>
                  <a:gd name="T5" fmla="*/ 4 h 558"/>
                  <a:gd name="T6" fmla="*/ 2 w 336"/>
                  <a:gd name="T7" fmla="*/ 4 h 558"/>
                  <a:gd name="T8" fmla="*/ 2 w 336"/>
                  <a:gd name="T9" fmla="*/ 4 h 558"/>
                  <a:gd name="T10" fmla="*/ 2 w 336"/>
                  <a:gd name="T11" fmla="*/ 5 h 558"/>
                  <a:gd name="T12" fmla="*/ 2 w 336"/>
                  <a:gd name="T13" fmla="*/ 6 h 558"/>
                  <a:gd name="T14" fmla="*/ 2 w 336"/>
                  <a:gd name="T15" fmla="*/ 5 h 558"/>
                  <a:gd name="T16" fmla="*/ 2 w 336"/>
                  <a:gd name="T17" fmla="*/ 5 h 558"/>
                  <a:gd name="T18" fmla="*/ 2 w 336"/>
                  <a:gd name="T19" fmla="*/ 5 h 558"/>
                  <a:gd name="T20" fmla="*/ 2 w 336"/>
                  <a:gd name="T21" fmla="*/ 5 h 558"/>
                  <a:gd name="T22" fmla="*/ 2 w 336"/>
                  <a:gd name="T23" fmla="*/ 5 h 558"/>
                  <a:gd name="T24" fmla="*/ 2 w 336"/>
                  <a:gd name="T25" fmla="*/ 5 h 558"/>
                  <a:gd name="T26" fmla="*/ 1 w 336"/>
                  <a:gd name="T27" fmla="*/ 5 h 558"/>
                  <a:gd name="T28" fmla="*/ 1 w 336"/>
                  <a:gd name="T29" fmla="*/ 6 h 558"/>
                  <a:gd name="T30" fmla="*/ 1 w 336"/>
                  <a:gd name="T31" fmla="*/ 7 h 558"/>
                  <a:gd name="T32" fmla="*/ 1 w 336"/>
                  <a:gd name="T33" fmla="*/ 7 h 558"/>
                  <a:gd name="T34" fmla="*/ 1 w 336"/>
                  <a:gd name="T35" fmla="*/ 7 h 558"/>
                  <a:gd name="T36" fmla="*/ 1 w 336"/>
                  <a:gd name="T37" fmla="*/ 7 h 558"/>
                  <a:gd name="T38" fmla="*/ 0 w 336"/>
                  <a:gd name="T39" fmla="*/ 7 h 558"/>
                  <a:gd name="T40" fmla="*/ 0 w 336"/>
                  <a:gd name="T41" fmla="*/ 6 h 558"/>
                  <a:gd name="T42" fmla="*/ 0 w 336"/>
                  <a:gd name="T43" fmla="*/ 4 h 558"/>
                  <a:gd name="T44" fmla="*/ 0 w 336"/>
                  <a:gd name="T45" fmla="*/ 0 h 558"/>
                  <a:gd name="T46" fmla="*/ 0 w 336"/>
                  <a:gd name="T47" fmla="*/ 1 h 558"/>
                  <a:gd name="T48" fmla="*/ 1 w 336"/>
                  <a:gd name="T49" fmla="*/ 3 h 558"/>
                  <a:gd name="T50" fmla="*/ 1 w 336"/>
                  <a:gd name="T51" fmla="*/ 4 h 558"/>
                  <a:gd name="T52" fmla="*/ 1 w 336"/>
                  <a:gd name="T53" fmla="*/ 6 h 558"/>
                  <a:gd name="T54" fmla="*/ 1 w 336"/>
                  <a:gd name="T55" fmla="*/ 5 h 558"/>
                  <a:gd name="T56" fmla="*/ 1 w 336"/>
                  <a:gd name="T57" fmla="*/ 4 h 558"/>
                  <a:gd name="T58" fmla="*/ 1 w 336"/>
                  <a:gd name="T59" fmla="*/ 3 h 558"/>
                  <a:gd name="T60" fmla="*/ 1 w 336"/>
                  <a:gd name="T61" fmla="*/ 3 h 558"/>
                  <a:gd name="T62" fmla="*/ 2 w 336"/>
                  <a:gd name="T63" fmla="*/ 3 h 558"/>
                  <a:gd name="T64" fmla="*/ 2 w 336"/>
                  <a:gd name="T65" fmla="*/ 3 h 558"/>
                  <a:gd name="T66" fmla="*/ 2 w 336"/>
                  <a:gd name="T67" fmla="*/ 3 h 558"/>
                  <a:gd name="T68" fmla="*/ 2 w 336"/>
                  <a:gd name="T69" fmla="*/ 4 h 558"/>
                  <a:gd name="T70" fmla="*/ 3 w 336"/>
                  <a:gd name="T71" fmla="*/ 4 h 558"/>
                  <a:gd name="T72" fmla="*/ 3 w 336"/>
                  <a:gd name="T73" fmla="*/ 4 h 558"/>
                  <a:gd name="T74" fmla="*/ 3 w 336"/>
                  <a:gd name="T75" fmla="*/ 4 h 558"/>
                  <a:gd name="T76" fmla="*/ 4 w 336"/>
                  <a:gd name="T77" fmla="*/ 5 h 558"/>
                  <a:gd name="T78" fmla="*/ 4 w 336"/>
                  <a:gd name="T79" fmla="*/ 3 h 558"/>
                  <a:gd name="T80" fmla="*/ 4 w 336"/>
                  <a:gd name="T81" fmla="*/ 2 h 5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6"/>
                  <a:gd name="T124" fmla="*/ 0 h 558"/>
                  <a:gd name="T125" fmla="*/ 336 w 336"/>
                  <a:gd name="T126" fmla="*/ 558 h 5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6" h="558">
                    <a:moveTo>
                      <a:pt x="336" y="455"/>
                    </a:moveTo>
                    <a:lnTo>
                      <a:pt x="319" y="442"/>
                    </a:lnTo>
                    <a:lnTo>
                      <a:pt x="300" y="426"/>
                    </a:lnTo>
                    <a:lnTo>
                      <a:pt x="278" y="406"/>
                    </a:lnTo>
                    <a:lnTo>
                      <a:pt x="256" y="386"/>
                    </a:lnTo>
                    <a:lnTo>
                      <a:pt x="233" y="363"/>
                    </a:lnTo>
                    <a:lnTo>
                      <a:pt x="212" y="344"/>
                    </a:lnTo>
                    <a:lnTo>
                      <a:pt x="193" y="326"/>
                    </a:lnTo>
                    <a:lnTo>
                      <a:pt x="178" y="311"/>
                    </a:lnTo>
                    <a:lnTo>
                      <a:pt x="182" y="343"/>
                    </a:lnTo>
                    <a:lnTo>
                      <a:pt x="188" y="386"/>
                    </a:lnTo>
                    <a:lnTo>
                      <a:pt x="194" y="427"/>
                    </a:lnTo>
                    <a:lnTo>
                      <a:pt x="199" y="453"/>
                    </a:lnTo>
                    <a:lnTo>
                      <a:pt x="193" y="450"/>
                    </a:lnTo>
                    <a:lnTo>
                      <a:pt x="186" y="448"/>
                    </a:lnTo>
                    <a:lnTo>
                      <a:pt x="181" y="445"/>
                    </a:lnTo>
                    <a:lnTo>
                      <a:pt x="175" y="442"/>
                    </a:lnTo>
                    <a:lnTo>
                      <a:pt x="168" y="439"/>
                    </a:lnTo>
                    <a:lnTo>
                      <a:pt x="163" y="435"/>
                    </a:lnTo>
                    <a:lnTo>
                      <a:pt x="156" y="432"/>
                    </a:lnTo>
                    <a:lnTo>
                      <a:pt x="151" y="430"/>
                    </a:lnTo>
                    <a:lnTo>
                      <a:pt x="148" y="420"/>
                    </a:lnTo>
                    <a:lnTo>
                      <a:pt x="142" y="401"/>
                    </a:lnTo>
                    <a:lnTo>
                      <a:pt x="136" y="380"/>
                    </a:lnTo>
                    <a:lnTo>
                      <a:pt x="133" y="369"/>
                    </a:lnTo>
                    <a:lnTo>
                      <a:pt x="126" y="392"/>
                    </a:lnTo>
                    <a:lnTo>
                      <a:pt x="119" y="416"/>
                    </a:lnTo>
                    <a:lnTo>
                      <a:pt x="112" y="439"/>
                    </a:lnTo>
                    <a:lnTo>
                      <a:pt x="105" y="463"/>
                    </a:lnTo>
                    <a:lnTo>
                      <a:pt x="99" y="488"/>
                    </a:lnTo>
                    <a:lnTo>
                      <a:pt x="90" y="511"/>
                    </a:lnTo>
                    <a:lnTo>
                      <a:pt x="83" y="535"/>
                    </a:lnTo>
                    <a:lnTo>
                      <a:pt x="77" y="558"/>
                    </a:lnTo>
                    <a:lnTo>
                      <a:pt x="70" y="555"/>
                    </a:lnTo>
                    <a:lnTo>
                      <a:pt x="63" y="551"/>
                    </a:lnTo>
                    <a:lnTo>
                      <a:pt x="56" y="549"/>
                    </a:lnTo>
                    <a:lnTo>
                      <a:pt x="49" y="546"/>
                    </a:lnTo>
                    <a:lnTo>
                      <a:pt x="42" y="543"/>
                    </a:lnTo>
                    <a:lnTo>
                      <a:pt x="35" y="539"/>
                    </a:lnTo>
                    <a:lnTo>
                      <a:pt x="29" y="536"/>
                    </a:lnTo>
                    <a:lnTo>
                      <a:pt x="22" y="533"/>
                    </a:lnTo>
                    <a:lnTo>
                      <a:pt x="8" y="455"/>
                    </a:lnTo>
                    <a:lnTo>
                      <a:pt x="9" y="374"/>
                    </a:lnTo>
                    <a:lnTo>
                      <a:pt x="14" y="292"/>
                    </a:lnTo>
                    <a:lnTo>
                      <a:pt x="12" y="211"/>
                    </a:lnTo>
                    <a:lnTo>
                      <a:pt x="0" y="0"/>
                    </a:lnTo>
                    <a:lnTo>
                      <a:pt x="20" y="55"/>
                    </a:lnTo>
                    <a:lnTo>
                      <a:pt x="33" y="112"/>
                    </a:lnTo>
                    <a:lnTo>
                      <a:pt x="40" y="171"/>
                    </a:lnTo>
                    <a:lnTo>
                      <a:pt x="42" y="231"/>
                    </a:lnTo>
                    <a:lnTo>
                      <a:pt x="44" y="292"/>
                    </a:lnTo>
                    <a:lnTo>
                      <a:pt x="44" y="352"/>
                    </a:lnTo>
                    <a:lnTo>
                      <a:pt x="46" y="410"/>
                    </a:lnTo>
                    <a:lnTo>
                      <a:pt x="52" y="468"/>
                    </a:lnTo>
                    <a:lnTo>
                      <a:pt x="60" y="439"/>
                    </a:lnTo>
                    <a:lnTo>
                      <a:pt x="70" y="403"/>
                    </a:lnTo>
                    <a:lnTo>
                      <a:pt x="81" y="363"/>
                    </a:lnTo>
                    <a:lnTo>
                      <a:pt x="93" y="322"/>
                    </a:lnTo>
                    <a:lnTo>
                      <a:pt x="103" y="283"/>
                    </a:lnTo>
                    <a:lnTo>
                      <a:pt x="111" y="249"/>
                    </a:lnTo>
                    <a:lnTo>
                      <a:pt x="118" y="224"/>
                    </a:lnTo>
                    <a:lnTo>
                      <a:pt x="120" y="211"/>
                    </a:lnTo>
                    <a:lnTo>
                      <a:pt x="127" y="216"/>
                    </a:lnTo>
                    <a:lnTo>
                      <a:pt x="134" y="224"/>
                    </a:lnTo>
                    <a:lnTo>
                      <a:pt x="144" y="235"/>
                    </a:lnTo>
                    <a:lnTo>
                      <a:pt x="152" y="246"/>
                    </a:lnTo>
                    <a:lnTo>
                      <a:pt x="162" y="258"/>
                    </a:lnTo>
                    <a:lnTo>
                      <a:pt x="168" y="271"/>
                    </a:lnTo>
                    <a:lnTo>
                      <a:pt x="173" y="280"/>
                    </a:lnTo>
                    <a:lnTo>
                      <a:pt x="175" y="289"/>
                    </a:lnTo>
                    <a:lnTo>
                      <a:pt x="192" y="298"/>
                    </a:lnTo>
                    <a:lnTo>
                      <a:pt x="207" y="308"/>
                    </a:lnTo>
                    <a:lnTo>
                      <a:pt x="223" y="318"/>
                    </a:lnTo>
                    <a:lnTo>
                      <a:pt x="238" y="327"/>
                    </a:lnTo>
                    <a:lnTo>
                      <a:pt x="253" y="339"/>
                    </a:lnTo>
                    <a:lnTo>
                      <a:pt x="269" y="348"/>
                    </a:lnTo>
                    <a:lnTo>
                      <a:pt x="284" y="361"/>
                    </a:lnTo>
                    <a:lnTo>
                      <a:pt x="297" y="373"/>
                    </a:lnTo>
                    <a:lnTo>
                      <a:pt x="292" y="289"/>
                    </a:lnTo>
                    <a:lnTo>
                      <a:pt x="297" y="209"/>
                    </a:lnTo>
                    <a:lnTo>
                      <a:pt x="307" y="149"/>
                    </a:lnTo>
                    <a:lnTo>
                      <a:pt x="312" y="126"/>
                    </a:lnTo>
                    <a:lnTo>
                      <a:pt x="336" y="455"/>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896" name="Freeform 35"/>
              <p:cNvSpPr>
                <a:spLocks/>
              </p:cNvSpPr>
              <p:nvPr/>
            </p:nvSpPr>
            <p:spPr bwMode="auto">
              <a:xfrm>
                <a:off x="790" y="2807"/>
                <a:ext cx="81" cy="59"/>
              </a:xfrm>
              <a:custGeom>
                <a:avLst/>
                <a:gdLst>
                  <a:gd name="T0" fmla="*/ 2 w 244"/>
                  <a:gd name="T1" fmla="*/ 2 h 176"/>
                  <a:gd name="T2" fmla="*/ 2 w 244"/>
                  <a:gd name="T3" fmla="*/ 2 h 176"/>
                  <a:gd name="T4" fmla="*/ 2 w 244"/>
                  <a:gd name="T5" fmla="*/ 1 h 176"/>
                  <a:gd name="T6" fmla="*/ 2 w 244"/>
                  <a:gd name="T7" fmla="*/ 1 h 176"/>
                  <a:gd name="T8" fmla="*/ 1 w 244"/>
                  <a:gd name="T9" fmla="*/ 1 h 176"/>
                  <a:gd name="T10" fmla="*/ 1 w 244"/>
                  <a:gd name="T11" fmla="*/ 1 h 176"/>
                  <a:gd name="T12" fmla="*/ 1 w 244"/>
                  <a:gd name="T13" fmla="*/ 0 h 176"/>
                  <a:gd name="T14" fmla="*/ 0 w 244"/>
                  <a:gd name="T15" fmla="*/ 0 h 176"/>
                  <a:gd name="T16" fmla="*/ 0 w 244"/>
                  <a:gd name="T17" fmla="*/ 0 h 176"/>
                  <a:gd name="T18" fmla="*/ 1 w 244"/>
                  <a:gd name="T19" fmla="*/ 0 h 176"/>
                  <a:gd name="T20" fmla="*/ 1 w 244"/>
                  <a:gd name="T21" fmla="*/ 0 h 176"/>
                  <a:gd name="T22" fmla="*/ 1 w 244"/>
                  <a:gd name="T23" fmla="*/ 1 h 176"/>
                  <a:gd name="T24" fmla="*/ 2 w 244"/>
                  <a:gd name="T25" fmla="*/ 1 h 176"/>
                  <a:gd name="T26" fmla="*/ 2 w 244"/>
                  <a:gd name="T27" fmla="*/ 1 h 176"/>
                  <a:gd name="T28" fmla="*/ 2 w 244"/>
                  <a:gd name="T29" fmla="*/ 1 h 176"/>
                  <a:gd name="T30" fmla="*/ 3 w 244"/>
                  <a:gd name="T31" fmla="*/ 2 h 176"/>
                  <a:gd name="T32" fmla="*/ 3 w 244"/>
                  <a:gd name="T33" fmla="*/ 2 h 176"/>
                  <a:gd name="T34" fmla="*/ 3 w 244"/>
                  <a:gd name="T35" fmla="*/ 2 h 176"/>
                  <a:gd name="T36" fmla="*/ 2 w 244"/>
                  <a:gd name="T37" fmla="*/ 2 h 1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4"/>
                  <a:gd name="T58" fmla="*/ 0 h 176"/>
                  <a:gd name="T59" fmla="*/ 244 w 244"/>
                  <a:gd name="T60" fmla="*/ 176 h 1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4" h="176">
                    <a:moveTo>
                      <a:pt x="199" y="159"/>
                    </a:moveTo>
                    <a:lnTo>
                      <a:pt x="181" y="132"/>
                    </a:lnTo>
                    <a:lnTo>
                      <a:pt x="159" y="109"/>
                    </a:lnTo>
                    <a:lnTo>
                      <a:pt x="134" y="89"/>
                    </a:lnTo>
                    <a:lnTo>
                      <a:pt x="108" y="71"/>
                    </a:lnTo>
                    <a:lnTo>
                      <a:pt x="81" y="54"/>
                    </a:lnTo>
                    <a:lnTo>
                      <a:pt x="52" y="38"/>
                    </a:lnTo>
                    <a:lnTo>
                      <a:pt x="25" y="20"/>
                    </a:lnTo>
                    <a:lnTo>
                      <a:pt x="0" y="0"/>
                    </a:lnTo>
                    <a:lnTo>
                      <a:pt x="45" y="18"/>
                    </a:lnTo>
                    <a:lnTo>
                      <a:pt x="74" y="33"/>
                    </a:lnTo>
                    <a:lnTo>
                      <a:pt x="101" y="49"/>
                    </a:lnTo>
                    <a:lnTo>
                      <a:pt x="130" y="65"/>
                    </a:lnTo>
                    <a:lnTo>
                      <a:pt x="158" y="83"/>
                    </a:lnTo>
                    <a:lnTo>
                      <a:pt x="184" y="103"/>
                    </a:lnTo>
                    <a:lnTo>
                      <a:pt x="207" y="123"/>
                    </a:lnTo>
                    <a:lnTo>
                      <a:pt x="227" y="148"/>
                    </a:lnTo>
                    <a:lnTo>
                      <a:pt x="244" y="176"/>
                    </a:lnTo>
                    <a:lnTo>
                      <a:pt x="199" y="159"/>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897" name="Freeform 36"/>
              <p:cNvSpPr>
                <a:spLocks/>
              </p:cNvSpPr>
              <p:nvPr/>
            </p:nvSpPr>
            <p:spPr bwMode="auto">
              <a:xfrm>
                <a:off x="1018" y="2749"/>
                <a:ext cx="49" cy="183"/>
              </a:xfrm>
              <a:custGeom>
                <a:avLst/>
                <a:gdLst>
                  <a:gd name="T0" fmla="*/ 2 w 147"/>
                  <a:gd name="T1" fmla="*/ 1 h 550"/>
                  <a:gd name="T2" fmla="*/ 2 w 147"/>
                  <a:gd name="T3" fmla="*/ 0 h 550"/>
                  <a:gd name="T4" fmla="*/ 2 w 147"/>
                  <a:gd name="T5" fmla="*/ 0 h 550"/>
                  <a:gd name="T6" fmla="*/ 1 w 147"/>
                  <a:gd name="T7" fmla="*/ 0 h 550"/>
                  <a:gd name="T8" fmla="*/ 1 w 147"/>
                  <a:gd name="T9" fmla="*/ 0 h 550"/>
                  <a:gd name="T10" fmla="*/ 1 w 147"/>
                  <a:gd name="T11" fmla="*/ 0 h 550"/>
                  <a:gd name="T12" fmla="*/ 1 w 147"/>
                  <a:gd name="T13" fmla="*/ 0 h 550"/>
                  <a:gd name="T14" fmla="*/ 1 w 147"/>
                  <a:gd name="T15" fmla="*/ 0 h 550"/>
                  <a:gd name="T16" fmla="*/ 1 w 147"/>
                  <a:gd name="T17" fmla="*/ 0 h 550"/>
                  <a:gd name="T18" fmla="*/ 1 w 147"/>
                  <a:gd name="T19" fmla="*/ 0 h 550"/>
                  <a:gd name="T20" fmla="*/ 1 w 147"/>
                  <a:gd name="T21" fmla="*/ 0 h 550"/>
                  <a:gd name="T22" fmla="*/ 1 w 147"/>
                  <a:gd name="T23" fmla="*/ 0 h 550"/>
                  <a:gd name="T24" fmla="*/ 1 w 147"/>
                  <a:gd name="T25" fmla="*/ 0 h 550"/>
                  <a:gd name="T26" fmla="*/ 0 w 147"/>
                  <a:gd name="T27" fmla="*/ 1 h 550"/>
                  <a:gd name="T28" fmla="*/ 0 w 147"/>
                  <a:gd name="T29" fmla="*/ 2 h 550"/>
                  <a:gd name="T30" fmla="*/ 0 w 147"/>
                  <a:gd name="T31" fmla="*/ 3 h 550"/>
                  <a:gd name="T32" fmla="*/ 0 w 147"/>
                  <a:gd name="T33" fmla="*/ 4 h 550"/>
                  <a:gd name="T34" fmla="*/ 0 w 147"/>
                  <a:gd name="T35" fmla="*/ 4 h 550"/>
                  <a:gd name="T36" fmla="*/ 0 w 147"/>
                  <a:gd name="T37" fmla="*/ 5 h 550"/>
                  <a:gd name="T38" fmla="*/ 0 w 147"/>
                  <a:gd name="T39" fmla="*/ 6 h 550"/>
                  <a:gd name="T40" fmla="*/ 0 w 147"/>
                  <a:gd name="T41" fmla="*/ 7 h 550"/>
                  <a:gd name="T42" fmla="*/ 1 w 147"/>
                  <a:gd name="T43" fmla="*/ 7 h 550"/>
                  <a:gd name="T44" fmla="*/ 0 w 147"/>
                  <a:gd name="T45" fmla="*/ 6 h 550"/>
                  <a:gd name="T46" fmla="*/ 0 w 147"/>
                  <a:gd name="T47" fmla="*/ 5 h 550"/>
                  <a:gd name="T48" fmla="*/ 0 w 147"/>
                  <a:gd name="T49" fmla="*/ 4 h 550"/>
                  <a:gd name="T50" fmla="*/ 0 w 147"/>
                  <a:gd name="T51" fmla="*/ 3 h 550"/>
                  <a:gd name="T52" fmla="*/ 0 w 147"/>
                  <a:gd name="T53" fmla="*/ 2 h 550"/>
                  <a:gd name="T54" fmla="*/ 0 w 147"/>
                  <a:gd name="T55" fmla="*/ 2 h 550"/>
                  <a:gd name="T56" fmla="*/ 0 w 147"/>
                  <a:gd name="T57" fmla="*/ 2 h 550"/>
                  <a:gd name="T58" fmla="*/ 1 w 147"/>
                  <a:gd name="T59" fmla="*/ 1 h 550"/>
                  <a:gd name="T60" fmla="*/ 1 w 147"/>
                  <a:gd name="T61" fmla="*/ 1 h 550"/>
                  <a:gd name="T62" fmla="*/ 1 w 147"/>
                  <a:gd name="T63" fmla="*/ 1 h 550"/>
                  <a:gd name="T64" fmla="*/ 1 w 147"/>
                  <a:gd name="T65" fmla="*/ 0 h 550"/>
                  <a:gd name="T66" fmla="*/ 1 w 147"/>
                  <a:gd name="T67" fmla="*/ 0 h 550"/>
                  <a:gd name="T68" fmla="*/ 1 w 147"/>
                  <a:gd name="T69" fmla="*/ 0 h 550"/>
                  <a:gd name="T70" fmla="*/ 1 w 147"/>
                  <a:gd name="T71" fmla="*/ 1 h 550"/>
                  <a:gd name="T72" fmla="*/ 1 w 147"/>
                  <a:gd name="T73" fmla="*/ 1 h 550"/>
                  <a:gd name="T74" fmla="*/ 1 w 147"/>
                  <a:gd name="T75" fmla="*/ 1 h 550"/>
                  <a:gd name="T76" fmla="*/ 1 w 147"/>
                  <a:gd name="T77" fmla="*/ 2 h 550"/>
                  <a:gd name="T78" fmla="*/ 1 w 147"/>
                  <a:gd name="T79" fmla="*/ 2 h 550"/>
                  <a:gd name="T80" fmla="*/ 1 w 147"/>
                  <a:gd name="T81" fmla="*/ 2 h 550"/>
                  <a:gd name="T82" fmla="*/ 1 w 147"/>
                  <a:gd name="T83" fmla="*/ 3 h 550"/>
                  <a:gd name="T84" fmla="*/ 1 w 147"/>
                  <a:gd name="T85" fmla="*/ 3 h 550"/>
                  <a:gd name="T86" fmla="*/ 1 w 147"/>
                  <a:gd name="T87" fmla="*/ 3 h 550"/>
                  <a:gd name="T88" fmla="*/ 1 w 147"/>
                  <a:gd name="T89" fmla="*/ 3 h 550"/>
                  <a:gd name="T90" fmla="*/ 1 w 147"/>
                  <a:gd name="T91" fmla="*/ 3 h 550"/>
                  <a:gd name="T92" fmla="*/ 1 w 147"/>
                  <a:gd name="T93" fmla="*/ 3 h 550"/>
                  <a:gd name="T94" fmla="*/ 1 w 147"/>
                  <a:gd name="T95" fmla="*/ 3 h 550"/>
                  <a:gd name="T96" fmla="*/ 1 w 147"/>
                  <a:gd name="T97" fmla="*/ 2 h 550"/>
                  <a:gd name="T98" fmla="*/ 1 w 147"/>
                  <a:gd name="T99" fmla="*/ 2 h 550"/>
                  <a:gd name="T100" fmla="*/ 1 w 147"/>
                  <a:gd name="T101" fmla="*/ 3 h 550"/>
                  <a:gd name="T102" fmla="*/ 1 w 147"/>
                  <a:gd name="T103" fmla="*/ 3 h 550"/>
                  <a:gd name="T104" fmla="*/ 1 w 147"/>
                  <a:gd name="T105" fmla="*/ 3 h 550"/>
                  <a:gd name="T106" fmla="*/ 1 w 147"/>
                  <a:gd name="T107" fmla="*/ 3 h 550"/>
                  <a:gd name="T108" fmla="*/ 1 w 147"/>
                  <a:gd name="T109" fmla="*/ 3 h 550"/>
                  <a:gd name="T110" fmla="*/ 1 w 147"/>
                  <a:gd name="T111" fmla="*/ 3 h 550"/>
                  <a:gd name="T112" fmla="*/ 1 w 147"/>
                  <a:gd name="T113" fmla="*/ 3 h 550"/>
                  <a:gd name="T114" fmla="*/ 2 w 147"/>
                  <a:gd name="T115" fmla="*/ 3 h 550"/>
                  <a:gd name="T116" fmla="*/ 2 w 147"/>
                  <a:gd name="T117" fmla="*/ 2 h 550"/>
                  <a:gd name="T118" fmla="*/ 2 w 147"/>
                  <a:gd name="T119" fmla="*/ 2 h 550"/>
                  <a:gd name="T120" fmla="*/ 2 w 147"/>
                  <a:gd name="T121" fmla="*/ 1 h 550"/>
                  <a:gd name="T122" fmla="*/ 2 w 147"/>
                  <a:gd name="T123" fmla="*/ 1 h 55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7"/>
                  <a:gd name="T187" fmla="*/ 0 h 550"/>
                  <a:gd name="T188" fmla="*/ 147 w 147"/>
                  <a:gd name="T189" fmla="*/ 550 h 55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7" h="550">
                    <a:moveTo>
                      <a:pt x="137" y="51"/>
                    </a:moveTo>
                    <a:lnTo>
                      <a:pt x="130" y="34"/>
                    </a:lnTo>
                    <a:lnTo>
                      <a:pt x="122" y="19"/>
                    </a:lnTo>
                    <a:lnTo>
                      <a:pt x="112" y="5"/>
                    </a:lnTo>
                    <a:lnTo>
                      <a:pt x="110" y="0"/>
                    </a:lnTo>
                    <a:lnTo>
                      <a:pt x="107" y="1"/>
                    </a:lnTo>
                    <a:lnTo>
                      <a:pt x="101" y="3"/>
                    </a:lnTo>
                    <a:lnTo>
                      <a:pt x="93" y="5"/>
                    </a:lnTo>
                    <a:lnTo>
                      <a:pt x="84" y="9"/>
                    </a:lnTo>
                    <a:lnTo>
                      <a:pt x="73" y="15"/>
                    </a:lnTo>
                    <a:lnTo>
                      <a:pt x="64" y="19"/>
                    </a:lnTo>
                    <a:lnTo>
                      <a:pt x="56" y="26"/>
                    </a:lnTo>
                    <a:lnTo>
                      <a:pt x="51" y="33"/>
                    </a:lnTo>
                    <a:lnTo>
                      <a:pt x="25" y="94"/>
                    </a:lnTo>
                    <a:lnTo>
                      <a:pt x="8" y="157"/>
                    </a:lnTo>
                    <a:lnTo>
                      <a:pt x="1" y="221"/>
                    </a:lnTo>
                    <a:lnTo>
                      <a:pt x="0" y="287"/>
                    </a:lnTo>
                    <a:lnTo>
                      <a:pt x="3" y="352"/>
                    </a:lnTo>
                    <a:lnTo>
                      <a:pt x="5" y="418"/>
                    </a:lnTo>
                    <a:lnTo>
                      <a:pt x="7" y="485"/>
                    </a:lnTo>
                    <a:lnTo>
                      <a:pt x="5" y="550"/>
                    </a:lnTo>
                    <a:lnTo>
                      <a:pt x="41" y="536"/>
                    </a:lnTo>
                    <a:lnTo>
                      <a:pt x="40" y="454"/>
                    </a:lnTo>
                    <a:lnTo>
                      <a:pt x="36" y="374"/>
                    </a:lnTo>
                    <a:lnTo>
                      <a:pt x="30" y="293"/>
                    </a:lnTo>
                    <a:lnTo>
                      <a:pt x="26" y="213"/>
                    </a:lnTo>
                    <a:lnTo>
                      <a:pt x="30" y="188"/>
                    </a:lnTo>
                    <a:lnTo>
                      <a:pt x="34" y="163"/>
                    </a:lnTo>
                    <a:lnTo>
                      <a:pt x="38" y="135"/>
                    </a:lnTo>
                    <a:lnTo>
                      <a:pt x="44" y="109"/>
                    </a:lnTo>
                    <a:lnTo>
                      <a:pt x="51" y="84"/>
                    </a:lnTo>
                    <a:lnTo>
                      <a:pt x="59" y="61"/>
                    </a:lnTo>
                    <a:lnTo>
                      <a:pt x="71" y="40"/>
                    </a:lnTo>
                    <a:lnTo>
                      <a:pt x="85" y="23"/>
                    </a:lnTo>
                    <a:lnTo>
                      <a:pt x="99" y="37"/>
                    </a:lnTo>
                    <a:lnTo>
                      <a:pt x="110" y="55"/>
                    </a:lnTo>
                    <a:lnTo>
                      <a:pt x="116" y="76"/>
                    </a:lnTo>
                    <a:lnTo>
                      <a:pt x="121" y="101"/>
                    </a:lnTo>
                    <a:lnTo>
                      <a:pt x="121" y="128"/>
                    </a:lnTo>
                    <a:lnTo>
                      <a:pt x="116" y="159"/>
                    </a:lnTo>
                    <a:lnTo>
                      <a:pt x="110" y="190"/>
                    </a:lnTo>
                    <a:lnTo>
                      <a:pt x="99" y="225"/>
                    </a:lnTo>
                    <a:lnTo>
                      <a:pt x="96" y="222"/>
                    </a:lnTo>
                    <a:lnTo>
                      <a:pt x="90" y="218"/>
                    </a:lnTo>
                    <a:lnTo>
                      <a:pt x="84" y="214"/>
                    </a:lnTo>
                    <a:lnTo>
                      <a:pt x="77" y="210"/>
                    </a:lnTo>
                    <a:lnTo>
                      <a:pt x="68" y="207"/>
                    </a:lnTo>
                    <a:lnTo>
                      <a:pt x="63" y="204"/>
                    </a:lnTo>
                    <a:lnTo>
                      <a:pt x="58" y="202"/>
                    </a:lnTo>
                    <a:lnTo>
                      <a:pt x="56" y="202"/>
                    </a:lnTo>
                    <a:lnTo>
                      <a:pt x="64" y="217"/>
                    </a:lnTo>
                    <a:lnTo>
                      <a:pt x="75" y="235"/>
                    </a:lnTo>
                    <a:lnTo>
                      <a:pt x="84" y="248"/>
                    </a:lnTo>
                    <a:lnTo>
                      <a:pt x="88" y="254"/>
                    </a:lnTo>
                    <a:lnTo>
                      <a:pt x="92" y="251"/>
                    </a:lnTo>
                    <a:lnTo>
                      <a:pt x="103" y="246"/>
                    </a:lnTo>
                    <a:lnTo>
                      <a:pt x="115" y="240"/>
                    </a:lnTo>
                    <a:lnTo>
                      <a:pt x="122" y="235"/>
                    </a:lnTo>
                    <a:lnTo>
                      <a:pt x="140" y="190"/>
                    </a:lnTo>
                    <a:lnTo>
                      <a:pt x="147" y="145"/>
                    </a:lnTo>
                    <a:lnTo>
                      <a:pt x="145" y="98"/>
                    </a:lnTo>
                    <a:lnTo>
                      <a:pt x="137" y="51"/>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898" name="Freeform 37"/>
              <p:cNvSpPr>
                <a:spLocks/>
              </p:cNvSpPr>
              <p:nvPr/>
            </p:nvSpPr>
            <p:spPr bwMode="auto">
              <a:xfrm>
                <a:off x="1040" y="2709"/>
                <a:ext cx="47" cy="152"/>
              </a:xfrm>
              <a:custGeom>
                <a:avLst/>
                <a:gdLst>
                  <a:gd name="T0" fmla="*/ 2 w 140"/>
                  <a:gd name="T1" fmla="*/ 1 h 457"/>
                  <a:gd name="T2" fmla="*/ 2 w 140"/>
                  <a:gd name="T3" fmla="*/ 1 h 457"/>
                  <a:gd name="T4" fmla="*/ 2 w 140"/>
                  <a:gd name="T5" fmla="*/ 1 h 457"/>
                  <a:gd name="T6" fmla="*/ 2 w 140"/>
                  <a:gd name="T7" fmla="*/ 1 h 457"/>
                  <a:gd name="T8" fmla="*/ 1 w 140"/>
                  <a:gd name="T9" fmla="*/ 0 h 457"/>
                  <a:gd name="T10" fmla="*/ 1 w 140"/>
                  <a:gd name="T11" fmla="*/ 0 h 457"/>
                  <a:gd name="T12" fmla="*/ 1 w 140"/>
                  <a:gd name="T13" fmla="*/ 0 h 457"/>
                  <a:gd name="T14" fmla="*/ 1 w 140"/>
                  <a:gd name="T15" fmla="*/ 0 h 457"/>
                  <a:gd name="T16" fmla="*/ 1 w 140"/>
                  <a:gd name="T17" fmla="*/ 0 h 457"/>
                  <a:gd name="T18" fmla="*/ 1 w 140"/>
                  <a:gd name="T19" fmla="*/ 0 h 457"/>
                  <a:gd name="T20" fmla="*/ 1 w 140"/>
                  <a:gd name="T21" fmla="*/ 0 h 457"/>
                  <a:gd name="T22" fmla="*/ 1 w 140"/>
                  <a:gd name="T23" fmla="*/ 0 h 457"/>
                  <a:gd name="T24" fmla="*/ 0 w 140"/>
                  <a:gd name="T25" fmla="*/ 0 h 457"/>
                  <a:gd name="T26" fmla="*/ 0 w 140"/>
                  <a:gd name="T27" fmla="*/ 0 h 457"/>
                  <a:gd name="T28" fmla="*/ 0 w 140"/>
                  <a:gd name="T29" fmla="*/ 0 h 457"/>
                  <a:gd name="T30" fmla="*/ 0 w 140"/>
                  <a:gd name="T31" fmla="*/ 0 h 457"/>
                  <a:gd name="T32" fmla="*/ 0 w 140"/>
                  <a:gd name="T33" fmla="*/ 0 h 457"/>
                  <a:gd name="T34" fmla="*/ 0 w 140"/>
                  <a:gd name="T35" fmla="*/ 0 h 457"/>
                  <a:gd name="T36" fmla="*/ 0 w 140"/>
                  <a:gd name="T37" fmla="*/ 0 h 457"/>
                  <a:gd name="T38" fmla="*/ 0 w 140"/>
                  <a:gd name="T39" fmla="*/ 0 h 457"/>
                  <a:gd name="T40" fmla="*/ 1 w 140"/>
                  <a:gd name="T41" fmla="*/ 0 h 457"/>
                  <a:gd name="T42" fmla="*/ 1 w 140"/>
                  <a:gd name="T43" fmla="*/ 0 h 457"/>
                  <a:gd name="T44" fmla="*/ 1 w 140"/>
                  <a:gd name="T45" fmla="*/ 1 h 457"/>
                  <a:gd name="T46" fmla="*/ 1 w 140"/>
                  <a:gd name="T47" fmla="*/ 1 h 457"/>
                  <a:gd name="T48" fmla="*/ 1 w 140"/>
                  <a:gd name="T49" fmla="*/ 1 h 457"/>
                  <a:gd name="T50" fmla="*/ 1 w 140"/>
                  <a:gd name="T51" fmla="*/ 2 h 457"/>
                  <a:gd name="T52" fmla="*/ 1 w 140"/>
                  <a:gd name="T53" fmla="*/ 2 h 457"/>
                  <a:gd name="T54" fmla="*/ 1 w 140"/>
                  <a:gd name="T55" fmla="*/ 3 h 457"/>
                  <a:gd name="T56" fmla="*/ 1 w 140"/>
                  <a:gd name="T57" fmla="*/ 3 h 457"/>
                  <a:gd name="T58" fmla="*/ 1 w 140"/>
                  <a:gd name="T59" fmla="*/ 4 h 457"/>
                  <a:gd name="T60" fmla="*/ 1 w 140"/>
                  <a:gd name="T61" fmla="*/ 4 h 457"/>
                  <a:gd name="T62" fmla="*/ 1 w 140"/>
                  <a:gd name="T63" fmla="*/ 5 h 457"/>
                  <a:gd name="T64" fmla="*/ 1 w 140"/>
                  <a:gd name="T65" fmla="*/ 5 h 457"/>
                  <a:gd name="T66" fmla="*/ 0 w 140"/>
                  <a:gd name="T67" fmla="*/ 6 h 457"/>
                  <a:gd name="T68" fmla="*/ 0 w 140"/>
                  <a:gd name="T69" fmla="*/ 6 h 457"/>
                  <a:gd name="T70" fmla="*/ 0 w 140"/>
                  <a:gd name="T71" fmla="*/ 6 h 457"/>
                  <a:gd name="T72" fmla="*/ 1 w 140"/>
                  <a:gd name="T73" fmla="*/ 5 h 457"/>
                  <a:gd name="T74" fmla="*/ 1 w 140"/>
                  <a:gd name="T75" fmla="*/ 5 h 457"/>
                  <a:gd name="T76" fmla="*/ 1 w 140"/>
                  <a:gd name="T77" fmla="*/ 5 h 457"/>
                  <a:gd name="T78" fmla="*/ 1 w 140"/>
                  <a:gd name="T79" fmla="*/ 5 h 457"/>
                  <a:gd name="T80" fmla="*/ 1 w 140"/>
                  <a:gd name="T81" fmla="*/ 5 h 457"/>
                  <a:gd name="T82" fmla="*/ 1 w 140"/>
                  <a:gd name="T83" fmla="*/ 5 h 457"/>
                  <a:gd name="T84" fmla="*/ 1 w 140"/>
                  <a:gd name="T85" fmla="*/ 4 h 457"/>
                  <a:gd name="T86" fmla="*/ 2 w 140"/>
                  <a:gd name="T87" fmla="*/ 4 h 457"/>
                  <a:gd name="T88" fmla="*/ 2 w 140"/>
                  <a:gd name="T89" fmla="*/ 3 h 457"/>
                  <a:gd name="T90" fmla="*/ 2 w 140"/>
                  <a:gd name="T91" fmla="*/ 3 h 457"/>
                  <a:gd name="T92" fmla="*/ 2 w 140"/>
                  <a:gd name="T93" fmla="*/ 3 h 457"/>
                  <a:gd name="T94" fmla="*/ 2 w 140"/>
                  <a:gd name="T95" fmla="*/ 2 h 457"/>
                  <a:gd name="T96" fmla="*/ 2 w 140"/>
                  <a:gd name="T97" fmla="*/ 2 h 457"/>
                  <a:gd name="T98" fmla="*/ 2 w 140"/>
                  <a:gd name="T99" fmla="*/ 1 h 45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0"/>
                  <a:gd name="T151" fmla="*/ 0 h 457"/>
                  <a:gd name="T152" fmla="*/ 140 w 140"/>
                  <a:gd name="T153" fmla="*/ 457 h 45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0" h="457">
                    <a:moveTo>
                      <a:pt x="133" y="91"/>
                    </a:moveTo>
                    <a:lnTo>
                      <a:pt x="131" y="77"/>
                    </a:lnTo>
                    <a:lnTo>
                      <a:pt x="127" y="64"/>
                    </a:lnTo>
                    <a:lnTo>
                      <a:pt x="123" y="50"/>
                    </a:lnTo>
                    <a:lnTo>
                      <a:pt x="118" y="37"/>
                    </a:lnTo>
                    <a:lnTo>
                      <a:pt x="109" y="26"/>
                    </a:lnTo>
                    <a:lnTo>
                      <a:pt x="100" y="17"/>
                    </a:lnTo>
                    <a:lnTo>
                      <a:pt x="89" y="8"/>
                    </a:lnTo>
                    <a:lnTo>
                      <a:pt x="77" y="1"/>
                    </a:lnTo>
                    <a:lnTo>
                      <a:pt x="67" y="0"/>
                    </a:lnTo>
                    <a:lnTo>
                      <a:pt x="56" y="0"/>
                    </a:lnTo>
                    <a:lnTo>
                      <a:pt x="44" y="1"/>
                    </a:lnTo>
                    <a:lnTo>
                      <a:pt x="31" y="4"/>
                    </a:lnTo>
                    <a:lnTo>
                      <a:pt x="20" y="7"/>
                    </a:lnTo>
                    <a:lnTo>
                      <a:pt x="11" y="11"/>
                    </a:lnTo>
                    <a:lnTo>
                      <a:pt x="4" y="15"/>
                    </a:lnTo>
                    <a:lnTo>
                      <a:pt x="1" y="18"/>
                    </a:lnTo>
                    <a:lnTo>
                      <a:pt x="5" y="17"/>
                    </a:lnTo>
                    <a:lnTo>
                      <a:pt x="16" y="15"/>
                    </a:lnTo>
                    <a:lnTo>
                      <a:pt x="31" y="15"/>
                    </a:lnTo>
                    <a:lnTo>
                      <a:pt x="49" y="19"/>
                    </a:lnTo>
                    <a:lnTo>
                      <a:pt x="68" y="28"/>
                    </a:lnTo>
                    <a:lnTo>
                      <a:pt x="86" y="44"/>
                    </a:lnTo>
                    <a:lnTo>
                      <a:pt x="100" y="70"/>
                    </a:lnTo>
                    <a:lnTo>
                      <a:pt x="108" y="108"/>
                    </a:lnTo>
                    <a:lnTo>
                      <a:pt x="112" y="149"/>
                    </a:lnTo>
                    <a:lnTo>
                      <a:pt x="115" y="191"/>
                    </a:lnTo>
                    <a:lnTo>
                      <a:pt x="116" y="231"/>
                    </a:lnTo>
                    <a:lnTo>
                      <a:pt x="114" y="271"/>
                    </a:lnTo>
                    <a:lnTo>
                      <a:pt x="107" y="311"/>
                    </a:lnTo>
                    <a:lnTo>
                      <a:pt x="93" y="351"/>
                    </a:lnTo>
                    <a:lnTo>
                      <a:pt x="74" y="391"/>
                    </a:lnTo>
                    <a:lnTo>
                      <a:pt x="48" y="432"/>
                    </a:lnTo>
                    <a:lnTo>
                      <a:pt x="0" y="456"/>
                    </a:lnTo>
                    <a:lnTo>
                      <a:pt x="16" y="457"/>
                    </a:lnTo>
                    <a:lnTo>
                      <a:pt x="31" y="455"/>
                    </a:lnTo>
                    <a:lnTo>
                      <a:pt x="48" y="446"/>
                    </a:lnTo>
                    <a:lnTo>
                      <a:pt x="61" y="438"/>
                    </a:lnTo>
                    <a:lnTo>
                      <a:pt x="74" y="427"/>
                    </a:lnTo>
                    <a:lnTo>
                      <a:pt x="85" y="416"/>
                    </a:lnTo>
                    <a:lnTo>
                      <a:pt x="92" y="406"/>
                    </a:lnTo>
                    <a:lnTo>
                      <a:pt x="97" y="399"/>
                    </a:lnTo>
                    <a:lnTo>
                      <a:pt x="115" y="356"/>
                    </a:lnTo>
                    <a:lnTo>
                      <a:pt x="129" y="316"/>
                    </a:lnTo>
                    <a:lnTo>
                      <a:pt x="135" y="278"/>
                    </a:lnTo>
                    <a:lnTo>
                      <a:pt x="140" y="240"/>
                    </a:lnTo>
                    <a:lnTo>
                      <a:pt x="140" y="203"/>
                    </a:lnTo>
                    <a:lnTo>
                      <a:pt x="138" y="167"/>
                    </a:lnTo>
                    <a:lnTo>
                      <a:pt x="135" y="130"/>
                    </a:lnTo>
                    <a:lnTo>
                      <a:pt x="133" y="91"/>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899" name="Freeform 38"/>
              <p:cNvSpPr>
                <a:spLocks/>
              </p:cNvSpPr>
              <p:nvPr/>
            </p:nvSpPr>
            <p:spPr bwMode="auto">
              <a:xfrm>
                <a:off x="1049" y="2866"/>
                <a:ext cx="11" cy="82"/>
              </a:xfrm>
              <a:custGeom>
                <a:avLst/>
                <a:gdLst>
                  <a:gd name="T0" fmla="*/ 0 w 34"/>
                  <a:gd name="T1" fmla="*/ 0 h 244"/>
                  <a:gd name="T2" fmla="*/ 0 w 34"/>
                  <a:gd name="T3" fmla="*/ 1 h 244"/>
                  <a:gd name="T4" fmla="*/ 0 w 34"/>
                  <a:gd name="T5" fmla="*/ 2 h 244"/>
                  <a:gd name="T6" fmla="*/ 0 w 34"/>
                  <a:gd name="T7" fmla="*/ 2 h 244"/>
                  <a:gd name="T8" fmla="*/ 0 w 34"/>
                  <a:gd name="T9" fmla="*/ 3 h 244"/>
                  <a:gd name="T10" fmla="*/ 0 w 34"/>
                  <a:gd name="T11" fmla="*/ 3 h 244"/>
                  <a:gd name="T12" fmla="*/ 0 w 34"/>
                  <a:gd name="T13" fmla="*/ 2 h 244"/>
                  <a:gd name="T14" fmla="*/ 0 w 34"/>
                  <a:gd name="T15" fmla="*/ 2 h 244"/>
                  <a:gd name="T16" fmla="*/ 0 w 34"/>
                  <a:gd name="T17" fmla="*/ 1 h 244"/>
                  <a:gd name="T18" fmla="*/ 0 w 34"/>
                  <a:gd name="T19" fmla="*/ 0 h 244"/>
                  <a:gd name="T20" fmla="*/ 0 w 34"/>
                  <a:gd name="T21" fmla="*/ 0 h 2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
                  <a:gd name="T34" fmla="*/ 0 h 244"/>
                  <a:gd name="T35" fmla="*/ 34 w 34"/>
                  <a:gd name="T36" fmla="*/ 244 h 2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 h="244">
                    <a:moveTo>
                      <a:pt x="34" y="0"/>
                    </a:moveTo>
                    <a:lnTo>
                      <a:pt x="27" y="68"/>
                    </a:lnTo>
                    <a:lnTo>
                      <a:pt x="23" y="128"/>
                    </a:lnTo>
                    <a:lnTo>
                      <a:pt x="24" y="183"/>
                    </a:lnTo>
                    <a:lnTo>
                      <a:pt x="33" y="241"/>
                    </a:lnTo>
                    <a:lnTo>
                      <a:pt x="3" y="244"/>
                    </a:lnTo>
                    <a:lnTo>
                      <a:pt x="0" y="181"/>
                    </a:lnTo>
                    <a:lnTo>
                      <a:pt x="0" y="129"/>
                    </a:lnTo>
                    <a:lnTo>
                      <a:pt x="1" y="79"/>
                    </a:lnTo>
                    <a:lnTo>
                      <a:pt x="5" y="23"/>
                    </a:lnTo>
                    <a:lnTo>
                      <a:pt x="34" y="0"/>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00" name="Freeform 39"/>
              <p:cNvSpPr>
                <a:spLocks/>
              </p:cNvSpPr>
              <p:nvPr/>
            </p:nvSpPr>
            <p:spPr bwMode="auto">
              <a:xfrm>
                <a:off x="1018" y="2681"/>
                <a:ext cx="14" cy="80"/>
              </a:xfrm>
              <a:custGeom>
                <a:avLst/>
                <a:gdLst>
                  <a:gd name="T0" fmla="*/ 1 w 42"/>
                  <a:gd name="T1" fmla="*/ 0 h 239"/>
                  <a:gd name="T2" fmla="*/ 0 w 42"/>
                  <a:gd name="T3" fmla="*/ 1 h 239"/>
                  <a:gd name="T4" fmla="*/ 0 w 42"/>
                  <a:gd name="T5" fmla="*/ 1 h 239"/>
                  <a:gd name="T6" fmla="*/ 0 w 42"/>
                  <a:gd name="T7" fmla="*/ 2 h 239"/>
                  <a:gd name="T8" fmla="*/ 0 w 42"/>
                  <a:gd name="T9" fmla="*/ 2 h 239"/>
                  <a:gd name="T10" fmla="*/ 0 w 42"/>
                  <a:gd name="T11" fmla="*/ 3 h 239"/>
                  <a:gd name="T12" fmla="*/ 0 w 42"/>
                  <a:gd name="T13" fmla="*/ 2 h 239"/>
                  <a:gd name="T14" fmla="*/ 0 w 42"/>
                  <a:gd name="T15" fmla="*/ 1 h 239"/>
                  <a:gd name="T16" fmla="*/ 0 w 42"/>
                  <a:gd name="T17" fmla="*/ 1 h 239"/>
                  <a:gd name="T18" fmla="*/ 0 w 42"/>
                  <a:gd name="T19" fmla="*/ 0 h 239"/>
                  <a:gd name="T20" fmla="*/ 1 w 42"/>
                  <a:gd name="T21" fmla="*/ 0 h 2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
                  <a:gd name="T34" fmla="*/ 0 h 239"/>
                  <a:gd name="T35" fmla="*/ 42 w 42"/>
                  <a:gd name="T36" fmla="*/ 239 h 2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 h="239">
                    <a:moveTo>
                      <a:pt x="42" y="0"/>
                    </a:moveTo>
                    <a:lnTo>
                      <a:pt x="34" y="47"/>
                    </a:lnTo>
                    <a:lnTo>
                      <a:pt x="33" y="92"/>
                    </a:lnTo>
                    <a:lnTo>
                      <a:pt x="33" y="141"/>
                    </a:lnTo>
                    <a:lnTo>
                      <a:pt x="26" y="197"/>
                    </a:lnTo>
                    <a:lnTo>
                      <a:pt x="0" y="239"/>
                    </a:lnTo>
                    <a:lnTo>
                      <a:pt x="10" y="168"/>
                    </a:lnTo>
                    <a:lnTo>
                      <a:pt x="10" y="110"/>
                    </a:lnTo>
                    <a:lnTo>
                      <a:pt x="7" y="59"/>
                    </a:lnTo>
                    <a:lnTo>
                      <a:pt x="14" y="9"/>
                    </a:lnTo>
                    <a:lnTo>
                      <a:pt x="42" y="0"/>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01" name="Freeform 40"/>
              <p:cNvSpPr>
                <a:spLocks/>
              </p:cNvSpPr>
              <p:nvPr/>
            </p:nvSpPr>
            <p:spPr bwMode="auto">
              <a:xfrm>
                <a:off x="706" y="2871"/>
                <a:ext cx="162" cy="136"/>
              </a:xfrm>
              <a:custGeom>
                <a:avLst/>
                <a:gdLst>
                  <a:gd name="T0" fmla="*/ 0 w 485"/>
                  <a:gd name="T1" fmla="*/ 0 h 410"/>
                  <a:gd name="T2" fmla="*/ 0 w 485"/>
                  <a:gd name="T3" fmla="*/ 0 h 410"/>
                  <a:gd name="T4" fmla="*/ 1 w 485"/>
                  <a:gd name="T5" fmla="*/ 0 h 410"/>
                  <a:gd name="T6" fmla="*/ 1 w 485"/>
                  <a:gd name="T7" fmla="*/ 0 h 410"/>
                  <a:gd name="T8" fmla="*/ 1 w 485"/>
                  <a:gd name="T9" fmla="*/ 0 h 410"/>
                  <a:gd name="T10" fmla="*/ 1 w 485"/>
                  <a:gd name="T11" fmla="*/ 1 h 410"/>
                  <a:gd name="T12" fmla="*/ 1 w 485"/>
                  <a:gd name="T13" fmla="*/ 1 h 410"/>
                  <a:gd name="T14" fmla="*/ 2 w 485"/>
                  <a:gd name="T15" fmla="*/ 1 h 410"/>
                  <a:gd name="T16" fmla="*/ 2 w 485"/>
                  <a:gd name="T17" fmla="*/ 1 h 410"/>
                  <a:gd name="T18" fmla="*/ 2 w 485"/>
                  <a:gd name="T19" fmla="*/ 1 h 410"/>
                  <a:gd name="T20" fmla="*/ 2 w 485"/>
                  <a:gd name="T21" fmla="*/ 1 h 410"/>
                  <a:gd name="T22" fmla="*/ 2 w 485"/>
                  <a:gd name="T23" fmla="*/ 2 h 410"/>
                  <a:gd name="T24" fmla="*/ 3 w 485"/>
                  <a:gd name="T25" fmla="*/ 2 h 410"/>
                  <a:gd name="T26" fmla="*/ 3 w 485"/>
                  <a:gd name="T27" fmla="*/ 2 h 410"/>
                  <a:gd name="T28" fmla="*/ 3 w 485"/>
                  <a:gd name="T29" fmla="*/ 3 h 410"/>
                  <a:gd name="T30" fmla="*/ 3 w 485"/>
                  <a:gd name="T31" fmla="*/ 3 h 410"/>
                  <a:gd name="T32" fmla="*/ 3 w 485"/>
                  <a:gd name="T33" fmla="*/ 3 h 410"/>
                  <a:gd name="T34" fmla="*/ 3 w 485"/>
                  <a:gd name="T35" fmla="*/ 4 h 410"/>
                  <a:gd name="T36" fmla="*/ 3 w 485"/>
                  <a:gd name="T37" fmla="*/ 4 h 410"/>
                  <a:gd name="T38" fmla="*/ 3 w 485"/>
                  <a:gd name="T39" fmla="*/ 4 h 410"/>
                  <a:gd name="T40" fmla="*/ 3 w 485"/>
                  <a:gd name="T41" fmla="*/ 5 h 410"/>
                  <a:gd name="T42" fmla="*/ 4 w 485"/>
                  <a:gd name="T43" fmla="*/ 4 h 410"/>
                  <a:gd name="T44" fmla="*/ 4 w 485"/>
                  <a:gd name="T45" fmla="*/ 4 h 410"/>
                  <a:gd name="T46" fmla="*/ 4 w 485"/>
                  <a:gd name="T47" fmla="*/ 3 h 410"/>
                  <a:gd name="T48" fmla="*/ 5 w 485"/>
                  <a:gd name="T49" fmla="*/ 2 h 410"/>
                  <a:gd name="T50" fmla="*/ 5 w 485"/>
                  <a:gd name="T51" fmla="*/ 2 h 410"/>
                  <a:gd name="T52" fmla="*/ 5 w 485"/>
                  <a:gd name="T53" fmla="*/ 1 h 410"/>
                  <a:gd name="T54" fmla="*/ 6 w 485"/>
                  <a:gd name="T55" fmla="*/ 1 h 410"/>
                  <a:gd name="T56" fmla="*/ 6 w 485"/>
                  <a:gd name="T57" fmla="*/ 0 h 410"/>
                  <a:gd name="T58" fmla="*/ 6 w 485"/>
                  <a:gd name="T59" fmla="*/ 1 h 410"/>
                  <a:gd name="T60" fmla="*/ 6 w 485"/>
                  <a:gd name="T61" fmla="*/ 1 h 410"/>
                  <a:gd name="T62" fmla="*/ 6 w 485"/>
                  <a:gd name="T63" fmla="*/ 2 h 410"/>
                  <a:gd name="T64" fmla="*/ 5 w 485"/>
                  <a:gd name="T65" fmla="*/ 3 h 410"/>
                  <a:gd name="T66" fmla="*/ 5 w 485"/>
                  <a:gd name="T67" fmla="*/ 3 h 410"/>
                  <a:gd name="T68" fmla="*/ 4 w 485"/>
                  <a:gd name="T69" fmla="*/ 4 h 410"/>
                  <a:gd name="T70" fmla="*/ 4 w 485"/>
                  <a:gd name="T71" fmla="*/ 4 h 410"/>
                  <a:gd name="T72" fmla="*/ 3 w 485"/>
                  <a:gd name="T73" fmla="*/ 5 h 410"/>
                  <a:gd name="T74" fmla="*/ 3 w 485"/>
                  <a:gd name="T75" fmla="*/ 5 h 410"/>
                  <a:gd name="T76" fmla="*/ 3 w 485"/>
                  <a:gd name="T77" fmla="*/ 5 h 410"/>
                  <a:gd name="T78" fmla="*/ 3 w 485"/>
                  <a:gd name="T79" fmla="*/ 5 h 410"/>
                  <a:gd name="T80" fmla="*/ 3 w 485"/>
                  <a:gd name="T81" fmla="*/ 5 h 410"/>
                  <a:gd name="T82" fmla="*/ 3 w 485"/>
                  <a:gd name="T83" fmla="*/ 4 h 410"/>
                  <a:gd name="T84" fmla="*/ 3 w 485"/>
                  <a:gd name="T85" fmla="*/ 4 h 410"/>
                  <a:gd name="T86" fmla="*/ 3 w 485"/>
                  <a:gd name="T87" fmla="*/ 4 h 410"/>
                  <a:gd name="T88" fmla="*/ 2 w 485"/>
                  <a:gd name="T89" fmla="*/ 3 h 410"/>
                  <a:gd name="T90" fmla="*/ 2 w 485"/>
                  <a:gd name="T91" fmla="*/ 3 h 410"/>
                  <a:gd name="T92" fmla="*/ 2 w 485"/>
                  <a:gd name="T93" fmla="*/ 2 h 410"/>
                  <a:gd name="T94" fmla="*/ 2 w 485"/>
                  <a:gd name="T95" fmla="*/ 2 h 410"/>
                  <a:gd name="T96" fmla="*/ 1 w 485"/>
                  <a:gd name="T97" fmla="*/ 2 h 410"/>
                  <a:gd name="T98" fmla="*/ 1 w 485"/>
                  <a:gd name="T99" fmla="*/ 1 h 410"/>
                  <a:gd name="T100" fmla="*/ 1 w 485"/>
                  <a:gd name="T101" fmla="*/ 1 h 410"/>
                  <a:gd name="T102" fmla="*/ 1 w 485"/>
                  <a:gd name="T103" fmla="*/ 1 h 410"/>
                  <a:gd name="T104" fmla="*/ 0 w 485"/>
                  <a:gd name="T105" fmla="*/ 0 h 410"/>
                  <a:gd name="T106" fmla="*/ 0 w 485"/>
                  <a:gd name="T107" fmla="*/ 0 h 410"/>
                  <a:gd name="T108" fmla="*/ 0 w 485"/>
                  <a:gd name="T109" fmla="*/ 0 h 410"/>
                  <a:gd name="T110" fmla="*/ 0 w 485"/>
                  <a:gd name="T111" fmla="*/ 0 h 410"/>
                  <a:gd name="T112" fmla="*/ 0 w 485"/>
                  <a:gd name="T113" fmla="*/ 0 h 41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5"/>
                  <a:gd name="T172" fmla="*/ 0 h 410"/>
                  <a:gd name="T173" fmla="*/ 485 w 485"/>
                  <a:gd name="T174" fmla="*/ 410 h 41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5" h="410">
                    <a:moveTo>
                      <a:pt x="0" y="0"/>
                    </a:moveTo>
                    <a:lnTo>
                      <a:pt x="22" y="10"/>
                    </a:lnTo>
                    <a:lnTo>
                      <a:pt x="42" y="19"/>
                    </a:lnTo>
                    <a:lnTo>
                      <a:pt x="63" y="29"/>
                    </a:lnTo>
                    <a:lnTo>
                      <a:pt x="82" y="39"/>
                    </a:lnTo>
                    <a:lnTo>
                      <a:pt x="100" y="50"/>
                    </a:lnTo>
                    <a:lnTo>
                      <a:pt x="118" y="61"/>
                    </a:lnTo>
                    <a:lnTo>
                      <a:pt x="134" y="73"/>
                    </a:lnTo>
                    <a:lnTo>
                      <a:pt x="149" y="87"/>
                    </a:lnTo>
                    <a:lnTo>
                      <a:pt x="164" y="102"/>
                    </a:lnTo>
                    <a:lnTo>
                      <a:pt x="178" y="119"/>
                    </a:lnTo>
                    <a:lnTo>
                      <a:pt x="192" y="138"/>
                    </a:lnTo>
                    <a:lnTo>
                      <a:pt x="204" y="157"/>
                    </a:lnTo>
                    <a:lnTo>
                      <a:pt x="215" y="181"/>
                    </a:lnTo>
                    <a:lnTo>
                      <a:pt x="226" y="206"/>
                    </a:lnTo>
                    <a:lnTo>
                      <a:pt x="237" y="232"/>
                    </a:lnTo>
                    <a:lnTo>
                      <a:pt x="246" y="262"/>
                    </a:lnTo>
                    <a:lnTo>
                      <a:pt x="255" y="293"/>
                    </a:lnTo>
                    <a:lnTo>
                      <a:pt x="260" y="322"/>
                    </a:lnTo>
                    <a:lnTo>
                      <a:pt x="264" y="349"/>
                    </a:lnTo>
                    <a:lnTo>
                      <a:pt x="268" y="377"/>
                    </a:lnTo>
                    <a:lnTo>
                      <a:pt x="297" y="336"/>
                    </a:lnTo>
                    <a:lnTo>
                      <a:pt x="327" y="291"/>
                    </a:lnTo>
                    <a:lnTo>
                      <a:pt x="357" y="247"/>
                    </a:lnTo>
                    <a:lnTo>
                      <a:pt x="388" y="203"/>
                    </a:lnTo>
                    <a:lnTo>
                      <a:pt x="416" y="156"/>
                    </a:lnTo>
                    <a:lnTo>
                      <a:pt x="442" y="110"/>
                    </a:lnTo>
                    <a:lnTo>
                      <a:pt x="466" y="63"/>
                    </a:lnTo>
                    <a:lnTo>
                      <a:pt x="485" y="17"/>
                    </a:lnTo>
                    <a:lnTo>
                      <a:pt x="479" y="68"/>
                    </a:lnTo>
                    <a:lnTo>
                      <a:pt x="467" y="117"/>
                    </a:lnTo>
                    <a:lnTo>
                      <a:pt x="448" y="167"/>
                    </a:lnTo>
                    <a:lnTo>
                      <a:pt x="423" y="214"/>
                    </a:lnTo>
                    <a:lnTo>
                      <a:pt x="393" y="261"/>
                    </a:lnTo>
                    <a:lnTo>
                      <a:pt x="359" y="308"/>
                    </a:lnTo>
                    <a:lnTo>
                      <a:pt x="319" y="354"/>
                    </a:lnTo>
                    <a:lnTo>
                      <a:pt x="275" y="398"/>
                    </a:lnTo>
                    <a:lnTo>
                      <a:pt x="263" y="406"/>
                    </a:lnTo>
                    <a:lnTo>
                      <a:pt x="253" y="410"/>
                    </a:lnTo>
                    <a:lnTo>
                      <a:pt x="246" y="410"/>
                    </a:lnTo>
                    <a:lnTo>
                      <a:pt x="241" y="406"/>
                    </a:lnTo>
                    <a:lnTo>
                      <a:pt x="231" y="367"/>
                    </a:lnTo>
                    <a:lnTo>
                      <a:pt x="219" y="329"/>
                    </a:lnTo>
                    <a:lnTo>
                      <a:pt x="204" y="291"/>
                    </a:lnTo>
                    <a:lnTo>
                      <a:pt x="185" y="256"/>
                    </a:lnTo>
                    <a:lnTo>
                      <a:pt x="166" y="220"/>
                    </a:lnTo>
                    <a:lnTo>
                      <a:pt x="144" y="185"/>
                    </a:lnTo>
                    <a:lnTo>
                      <a:pt x="123" y="153"/>
                    </a:lnTo>
                    <a:lnTo>
                      <a:pt x="101" y="124"/>
                    </a:lnTo>
                    <a:lnTo>
                      <a:pt x="79" y="97"/>
                    </a:lnTo>
                    <a:lnTo>
                      <a:pt x="60" y="72"/>
                    </a:lnTo>
                    <a:lnTo>
                      <a:pt x="42" y="50"/>
                    </a:lnTo>
                    <a:lnTo>
                      <a:pt x="26" y="32"/>
                    </a:lnTo>
                    <a:lnTo>
                      <a:pt x="13" y="18"/>
                    </a:lnTo>
                    <a:lnTo>
                      <a:pt x="5" y="7"/>
                    </a:lnTo>
                    <a:lnTo>
                      <a:pt x="0" y="1"/>
                    </a:lnTo>
                    <a:lnTo>
                      <a:pt x="0" y="0"/>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02" name="Freeform 41"/>
              <p:cNvSpPr>
                <a:spLocks/>
              </p:cNvSpPr>
              <p:nvPr/>
            </p:nvSpPr>
            <p:spPr bwMode="auto">
              <a:xfrm>
                <a:off x="953" y="2861"/>
                <a:ext cx="185" cy="157"/>
              </a:xfrm>
              <a:custGeom>
                <a:avLst/>
                <a:gdLst>
                  <a:gd name="T0" fmla="*/ 0 w 554"/>
                  <a:gd name="T1" fmla="*/ 0 h 470"/>
                  <a:gd name="T2" fmla="*/ 1 w 554"/>
                  <a:gd name="T3" fmla="*/ 0 h 470"/>
                  <a:gd name="T4" fmla="*/ 1 w 554"/>
                  <a:gd name="T5" fmla="*/ 1 h 470"/>
                  <a:gd name="T6" fmla="*/ 2 w 554"/>
                  <a:gd name="T7" fmla="*/ 1 h 470"/>
                  <a:gd name="T8" fmla="*/ 2 w 554"/>
                  <a:gd name="T9" fmla="*/ 2 h 470"/>
                  <a:gd name="T10" fmla="*/ 3 w 554"/>
                  <a:gd name="T11" fmla="*/ 2 h 470"/>
                  <a:gd name="T12" fmla="*/ 3 w 554"/>
                  <a:gd name="T13" fmla="*/ 3 h 470"/>
                  <a:gd name="T14" fmla="*/ 3 w 554"/>
                  <a:gd name="T15" fmla="*/ 4 h 470"/>
                  <a:gd name="T16" fmla="*/ 4 w 554"/>
                  <a:gd name="T17" fmla="*/ 4 h 470"/>
                  <a:gd name="T18" fmla="*/ 4 w 554"/>
                  <a:gd name="T19" fmla="*/ 5 h 470"/>
                  <a:gd name="T20" fmla="*/ 4 w 554"/>
                  <a:gd name="T21" fmla="*/ 5 h 470"/>
                  <a:gd name="T22" fmla="*/ 5 w 554"/>
                  <a:gd name="T23" fmla="*/ 5 h 470"/>
                  <a:gd name="T24" fmla="*/ 5 w 554"/>
                  <a:gd name="T25" fmla="*/ 4 h 470"/>
                  <a:gd name="T26" fmla="*/ 5 w 554"/>
                  <a:gd name="T27" fmla="*/ 3 h 470"/>
                  <a:gd name="T28" fmla="*/ 6 w 554"/>
                  <a:gd name="T29" fmla="*/ 3 h 470"/>
                  <a:gd name="T30" fmla="*/ 6 w 554"/>
                  <a:gd name="T31" fmla="*/ 2 h 470"/>
                  <a:gd name="T32" fmla="*/ 6 w 554"/>
                  <a:gd name="T33" fmla="*/ 2 h 470"/>
                  <a:gd name="T34" fmla="*/ 7 w 554"/>
                  <a:gd name="T35" fmla="*/ 1 h 470"/>
                  <a:gd name="T36" fmla="*/ 7 w 554"/>
                  <a:gd name="T37" fmla="*/ 1 h 470"/>
                  <a:gd name="T38" fmla="*/ 7 w 554"/>
                  <a:gd name="T39" fmla="*/ 2 h 470"/>
                  <a:gd name="T40" fmla="*/ 6 w 554"/>
                  <a:gd name="T41" fmla="*/ 3 h 470"/>
                  <a:gd name="T42" fmla="*/ 6 w 554"/>
                  <a:gd name="T43" fmla="*/ 3 h 470"/>
                  <a:gd name="T44" fmla="*/ 6 w 554"/>
                  <a:gd name="T45" fmla="*/ 4 h 470"/>
                  <a:gd name="T46" fmla="*/ 5 w 554"/>
                  <a:gd name="T47" fmla="*/ 4 h 470"/>
                  <a:gd name="T48" fmla="*/ 5 w 554"/>
                  <a:gd name="T49" fmla="*/ 5 h 470"/>
                  <a:gd name="T50" fmla="*/ 4 w 554"/>
                  <a:gd name="T51" fmla="*/ 6 h 470"/>
                  <a:gd name="T52" fmla="*/ 4 w 554"/>
                  <a:gd name="T53" fmla="*/ 6 h 470"/>
                  <a:gd name="T54" fmla="*/ 4 w 554"/>
                  <a:gd name="T55" fmla="*/ 5 h 470"/>
                  <a:gd name="T56" fmla="*/ 3 w 554"/>
                  <a:gd name="T57" fmla="*/ 5 h 470"/>
                  <a:gd name="T58" fmla="*/ 3 w 554"/>
                  <a:gd name="T59" fmla="*/ 4 h 470"/>
                  <a:gd name="T60" fmla="*/ 2 w 554"/>
                  <a:gd name="T61" fmla="*/ 3 h 470"/>
                  <a:gd name="T62" fmla="*/ 2 w 554"/>
                  <a:gd name="T63" fmla="*/ 2 h 470"/>
                  <a:gd name="T64" fmla="*/ 1 w 554"/>
                  <a:gd name="T65" fmla="*/ 1 h 470"/>
                  <a:gd name="T66" fmla="*/ 1 w 554"/>
                  <a:gd name="T67" fmla="*/ 1 h 470"/>
                  <a:gd name="T68" fmla="*/ 0 w 554"/>
                  <a:gd name="T69" fmla="*/ 0 h 470"/>
                  <a:gd name="T70" fmla="*/ 0 w 554"/>
                  <a:gd name="T71" fmla="*/ 0 h 4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54"/>
                  <a:gd name="T109" fmla="*/ 0 h 470"/>
                  <a:gd name="T110" fmla="*/ 554 w 554"/>
                  <a:gd name="T111" fmla="*/ 470 h 4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54" h="470">
                    <a:moveTo>
                      <a:pt x="0" y="0"/>
                    </a:moveTo>
                    <a:lnTo>
                      <a:pt x="26" y="12"/>
                    </a:lnTo>
                    <a:lnTo>
                      <a:pt x="51" y="25"/>
                    </a:lnTo>
                    <a:lnTo>
                      <a:pt x="74" y="39"/>
                    </a:lnTo>
                    <a:lnTo>
                      <a:pt x="96" y="54"/>
                    </a:lnTo>
                    <a:lnTo>
                      <a:pt x="118" y="70"/>
                    </a:lnTo>
                    <a:lnTo>
                      <a:pt x="139" y="88"/>
                    </a:lnTo>
                    <a:lnTo>
                      <a:pt x="158" y="106"/>
                    </a:lnTo>
                    <a:lnTo>
                      <a:pt x="176" y="126"/>
                    </a:lnTo>
                    <a:lnTo>
                      <a:pt x="192" y="146"/>
                    </a:lnTo>
                    <a:lnTo>
                      <a:pt x="209" y="167"/>
                    </a:lnTo>
                    <a:lnTo>
                      <a:pt x="224" y="189"/>
                    </a:lnTo>
                    <a:lnTo>
                      <a:pt x="239" y="213"/>
                    </a:lnTo>
                    <a:lnTo>
                      <a:pt x="253" y="236"/>
                    </a:lnTo>
                    <a:lnTo>
                      <a:pt x="265" y="260"/>
                    </a:lnTo>
                    <a:lnTo>
                      <a:pt x="277" y="285"/>
                    </a:lnTo>
                    <a:lnTo>
                      <a:pt x="288" y="309"/>
                    </a:lnTo>
                    <a:lnTo>
                      <a:pt x="299" y="343"/>
                    </a:lnTo>
                    <a:lnTo>
                      <a:pt x="303" y="377"/>
                    </a:lnTo>
                    <a:lnTo>
                      <a:pt x="307" y="412"/>
                    </a:lnTo>
                    <a:lnTo>
                      <a:pt x="314" y="445"/>
                    </a:lnTo>
                    <a:lnTo>
                      <a:pt x="331" y="420"/>
                    </a:lnTo>
                    <a:lnTo>
                      <a:pt x="347" y="396"/>
                    </a:lnTo>
                    <a:lnTo>
                      <a:pt x="364" y="373"/>
                    </a:lnTo>
                    <a:lnTo>
                      <a:pt x="381" y="349"/>
                    </a:lnTo>
                    <a:lnTo>
                      <a:pt x="398" y="327"/>
                    </a:lnTo>
                    <a:lnTo>
                      <a:pt x="414" y="304"/>
                    </a:lnTo>
                    <a:lnTo>
                      <a:pt x="431" y="282"/>
                    </a:lnTo>
                    <a:lnTo>
                      <a:pt x="446" y="258"/>
                    </a:lnTo>
                    <a:lnTo>
                      <a:pt x="461" y="236"/>
                    </a:lnTo>
                    <a:lnTo>
                      <a:pt x="476" y="213"/>
                    </a:lnTo>
                    <a:lnTo>
                      <a:pt x="491" y="189"/>
                    </a:lnTo>
                    <a:lnTo>
                      <a:pt x="505" y="166"/>
                    </a:lnTo>
                    <a:lnTo>
                      <a:pt x="518" y="142"/>
                    </a:lnTo>
                    <a:lnTo>
                      <a:pt x="531" y="117"/>
                    </a:lnTo>
                    <a:lnTo>
                      <a:pt x="543" y="92"/>
                    </a:lnTo>
                    <a:lnTo>
                      <a:pt x="554" y="66"/>
                    </a:lnTo>
                    <a:lnTo>
                      <a:pt x="551" y="97"/>
                    </a:lnTo>
                    <a:lnTo>
                      <a:pt x="547" y="124"/>
                    </a:lnTo>
                    <a:lnTo>
                      <a:pt x="540" y="152"/>
                    </a:lnTo>
                    <a:lnTo>
                      <a:pt x="532" y="178"/>
                    </a:lnTo>
                    <a:lnTo>
                      <a:pt x="523" y="204"/>
                    </a:lnTo>
                    <a:lnTo>
                      <a:pt x="510" y="229"/>
                    </a:lnTo>
                    <a:lnTo>
                      <a:pt x="498" y="253"/>
                    </a:lnTo>
                    <a:lnTo>
                      <a:pt x="483" y="278"/>
                    </a:lnTo>
                    <a:lnTo>
                      <a:pt x="466" y="301"/>
                    </a:lnTo>
                    <a:lnTo>
                      <a:pt x="449" y="325"/>
                    </a:lnTo>
                    <a:lnTo>
                      <a:pt x="431" y="348"/>
                    </a:lnTo>
                    <a:lnTo>
                      <a:pt x="410" y="372"/>
                    </a:lnTo>
                    <a:lnTo>
                      <a:pt x="390" y="395"/>
                    </a:lnTo>
                    <a:lnTo>
                      <a:pt x="368" y="420"/>
                    </a:lnTo>
                    <a:lnTo>
                      <a:pt x="346" y="445"/>
                    </a:lnTo>
                    <a:lnTo>
                      <a:pt x="322" y="470"/>
                    </a:lnTo>
                    <a:lnTo>
                      <a:pt x="313" y="457"/>
                    </a:lnTo>
                    <a:lnTo>
                      <a:pt x="303" y="446"/>
                    </a:lnTo>
                    <a:lnTo>
                      <a:pt x="295" y="435"/>
                    </a:lnTo>
                    <a:lnTo>
                      <a:pt x="291" y="424"/>
                    </a:lnTo>
                    <a:lnTo>
                      <a:pt x="279" y="381"/>
                    </a:lnTo>
                    <a:lnTo>
                      <a:pt x="262" y="341"/>
                    </a:lnTo>
                    <a:lnTo>
                      <a:pt x="243" y="300"/>
                    </a:lnTo>
                    <a:lnTo>
                      <a:pt x="220" y="261"/>
                    </a:lnTo>
                    <a:lnTo>
                      <a:pt x="196" y="224"/>
                    </a:lnTo>
                    <a:lnTo>
                      <a:pt x="170" y="189"/>
                    </a:lnTo>
                    <a:lnTo>
                      <a:pt x="144" y="156"/>
                    </a:lnTo>
                    <a:lnTo>
                      <a:pt x="120" y="124"/>
                    </a:lnTo>
                    <a:lnTo>
                      <a:pt x="94" y="97"/>
                    </a:lnTo>
                    <a:lnTo>
                      <a:pt x="70" y="72"/>
                    </a:lnTo>
                    <a:lnTo>
                      <a:pt x="50" y="50"/>
                    </a:lnTo>
                    <a:lnTo>
                      <a:pt x="30" y="32"/>
                    </a:lnTo>
                    <a:lnTo>
                      <a:pt x="17" y="18"/>
                    </a:lnTo>
                    <a:lnTo>
                      <a:pt x="6" y="7"/>
                    </a:lnTo>
                    <a:lnTo>
                      <a:pt x="0" y="1"/>
                    </a:lnTo>
                    <a:lnTo>
                      <a:pt x="0" y="0"/>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36873" name="Text Box 42"/>
            <p:cNvSpPr txBox="1">
              <a:spLocks noChangeArrowheads="1"/>
            </p:cNvSpPr>
            <p:nvPr/>
          </p:nvSpPr>
          <p:spPr bwMode="auto">
            <a:xfrm rot="-216738">
              <a:off x="4051" y="2462"/>
              <a:ext cx="521"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b="1">
                  <a:solidFill>
                    <a:srgbClr val="080808"/>
                  </a:solidFill>
                  <a:latin typeface="Arial" charset="0"/>
                </a:rPr>
                <a:t>New</a:t>
              </a:r>
            </a:p>
            <a:p>
              <a:pPr algn="ctr" eaLnBrk="1" hangingPunct="1"/>
              <a:r>
                <a:rPr lang="en-US" sz="1200" b="1">
                  <a:solidFill>
                    <a:srgbClr val="080808"/>
                  </a:solidFill>
                  <a:latin typeface="Arial" charset="0"/>
                </a:rPr>
                <a:t>Source 5</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eaLnBrk="1" hangingPunct="1"/>
            <a:r>
              <a:rPr lang="en-US">
                <a:latin typeface="Tahoma" charset="0"/>
                <a:cs typeface="ＭＳ Ｐゴシック" charset="0"/>
              </a:rPr>
              <a:t>Evaluating Candidates</a:t>
            </a:r>
          </a:p>
        </p:txBody>
      </p:sp>
      <p:sp>
        <p:nvSpPr>
          <p:cNvPr id="38915" name="Slide Number Placeholder 5"/>
          <p:cNvSpPr>
            <a:spLocks noGrp="1"/>
          </p:cNvSpPr>
          <p:nvPr>
            <p:ph type="sldNum" sz="quarter" idx="4294967295"/>
          </p:nvPr>
        </p:nvSpPr>
        <p:spPr bwMode="auto">
          <a:xfrm>
            <a:off x="7477125" y="6245225"/>
            <a:ext cx="1666875" cy="4762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fld id="{CE3D4B70-2BAB-7C42-98B9-B1F746DF34C0}" type="slidenum">
              <a:rPr lang="en-US" sz="1200">
                <a:solidFill>
                  <a:srgbClr val="898989"/>
                </a:solidFill>
              </a:rPr>
              <a:pPr/>
              <a:t>13</a:t>
            </a:fld>
            <a:endParaRPr lang="en-US" sz="1200">
              <a:solidFill>
                <a:srgbClr val="898989"/>
              </a:solidFill>
            </a:endParaRPr>
          </a:p>
        </p:txBody>
      </p:sp>
      <p:sp>
        <p:nvSpPr>
          <p:cNvPr id="38916" name="Rectangle 3"/>
          <p:cNvSpPr>
            <a:spLocks noGrp="1" noChangeArrowheads="1"/>
          </p:cNvSpPr>
          <p:nvPr>
            <p:ph idx="4294967295"/>
          </p:nvPr>
        </p:nvSpPr>
        <p:spPr>
          <a:xfrm>
            <a:off x="0" y="4868863"/>
            <a:ext cx="8229600" cy="1143000"/>
          </a:xfrm>
        </p:spPr>
        <p:txBody>
          <a:bodyPr/>
          <a:lstStyle/>
          <a:p>
            <a:pPr eaLnBrk="1" hangingPunct="1"/>
            <a:r>
              <a:rPr lang="en-US" sz="2800">
                <a:latin typeface="Tahoma" charset="0"/>
                <a:cs typeface="ＭＳ Ｐゴシック" charset="0"/>
              </a:rPr>
              <a:t>Compare output of clause with that of target. </a:t>
            </a:r>
          </a:p>
          <a:p>
            <a:pPr eaLnBrk="1" hangingPunct="1"/>
            <a:r>
              <a:rPr lang="en-US" sz="2800">
                <a:latin typeface="Tahoma" charset="0"/>
                <a:cs typeface="ＭＳ Ｐゴシック" charset="0"/>
              </a:rPr>
              <a:t>Average the results across different input tuples.</a:t>
            </a:r>
          </a:p>
        </p:txBody>
      </p:sp>
      <p:sp>
        <p:nvSpPr>
          <p:cNvPr id="59396" name="Rectangle 4"/>
          <p:cNvSpPr>
            <a:spLocks noChangeArrowheads="1"/>
          </p:cNvSpPr>
          <p:nvPr/>
        </p:nvSpPr>
        <p:spPr bwMode="auto">
          <a:xfrm rot="1829602">
            <a:off x="1447800" y="3556000"/>
            <a:ext cx="1752600" cy="330200"/>
          </a:xfrm>
          <a:prstGeom prst="rect">
            <a:avLst/>
          </a:prstGeom>
          <a:noFill/>
          <a:ln w="9525">
            <a:noFill/>
            <a:round/>
            <a:headEnd/>
            <a:tailEnd/>
          </a:ln>
          <a:effectLst/>
        </p:spPr>
        <p:txBody>
          <a:bodyPr lIns="0" tIns="0" rIns="0" bIns="0" anchor="ctr">
            <a:spAutoFit/>
          </a:bodyPr>
          <a:lstStyle/>
          <a:p>
            <a:pPr defTabSz="457200">
              <a:lnSpc>
                <a:spcPct val="120000"/>
              </a:lnSpc>
              <a:buClr>
                <a:schemeClr val="hlink"/>
              </a:buClr>
              <a:buSzPct val="65000"/>
              <a:buFont typeface="Wingdings" charset="0"/>
              <a:buNone/>
              <a:defRPr/>
            </a:pPr>
            <a:r>
              <a:rPr lang="en-GB" b="1">
                <a:solidFill>
                  <a:srgbClr val="66FFFF"/>
                </a:solidFill>
                <a:effectLst>
                  <a:outerShdw blurRad="38100" dist="38100" dir="2700000" algn="tl">
                    <a:srgbClr val="DDDDDD"/>
                  </a:outerShdw>
                </a:effectLst>
              </a:rPr>
              <a:t>execute</a:t>
            </a:r>
            <a:r>
              <a:rPr lang="en-GB">
                <a:effectLst>
                  <a:outerShdw blurRad="38100" dist="38100" dir="2700000" algn="tl">
                    <a:srgbClr val="DDDDDD"/>
                  </a:outerShdw>
                </a:effectLst>
              </a:rPr>
              <a:t>(clause)</a:t>
            </a:r>
          </a:p>
        </p:txBody>
      </p:sp>
      <p:sp>
        <p:nvSpPr>
          <p:cNvPr id="38918" name="AutoShape 12"/>
          <p:cNvSpPr>
            <a:spLocks noChangeArrowheads="1"/>
          </p:cNvSpPr>
          <p:nvPr/>
        </p:nvSpPr>
        <p:spPr bwMode="auto">
          <a:xfrm>
            <a:off x="4643438" y="3716338"/>
            <a:ext cx="931862" cy="144462"/>
          </a:xfrm>
          <a:prstGeom prst="rightArrow">
            <a:avLst>
              <a:gd name="adj1" fmla="val 54324"/>
              <a:gd name="adj2" fmla="val 145198"/>
            </a:avLst>
          </a:prstGeom>
          <a:solidFill>
            <a:schemeClr val="accent1"/>
          </a:solidFill>
          <a:ln w="9525">
            <a:solidFill>
              <a:schemeClr val="tx1"/>
            </a:solidFill>
            <a:miter lim="800000"/>
            <a:headEnd/>
            <a:tailEnd/>
          </a:ln>
        </p:spPr>
        <p:txBody>
          <a:bodyPr wrap="none" anchor="ctr"/>
          <a:lstStyle/>
          <a:p>
            <a:pPr algn="ctr" eaLnBrk="1" hangingPunct="1"/>
            <a:endParaRPr lang="it-IT" sz="1400">
              <a:latin typeface="Arial" charset="0"/>
            </a:endParaRPr>
          </a:p>
        </p:txBody>
      </p:sp>
      <p:sp>
        <p:nvSpPr>
          <p:cNvPr id="38919" name="AutoShape 14"/>
          <p:cNvSpPr>
            <a:spLocks noChangeArrowheads="1"/>
          </p:cNvSpPr>
          <p:nvPr/>
        </p:nvSpPr>
        <p:spPr bwMode="auto">
          <a:xfrm>
            <a:off x="4643438" y="1989138"/>
            <a:ext cx="931862" cy="144462"/>
          </a:xfrm>
          <a:prstGeom prst="rightArrow">
            <a:avLst>
              <a:gd name="adj1" fmla="val 54324"/>
              <a:gd name="adj2" fmla="val 145198"/>
            </a:avLst>
          </a:prstGeom>
          <a:solidFill>
            <a:srgbClr val="CCFFCC"/>
          </a:solidFill>
          <a:ln w="9525">
            <a:solidFill>
              <a:schemeClr val="tx1"/>
            </a:solidFill>
            <a:miter lim="800000"/>
            <a:headEnd/>
            <a:tailEnd/>
          </a:ln>
        </p:spPr>
        <p:txBody>
          <a:bodyPr wrap="none" anchor="ctr"/>
          <a:lstStyle/>
          <a:p>
            <a:pPr algn="ctr" eaLnBrk="1" hangingPunct="1"/>
            <a:endParaRPr lang="it-IT" sz="1400">
              <a:latin typeface="Arial" charset="0"/>
            </a:endParaRPr>
          </a:p>
        </p:txBody>
      </p:sp>
      <p:sp>
        <p:nvSpPr>
          <p:cNvPr id="38920" name="Text Box 15"/>
          <p:cNvSpPr txBox="1">
            <a:spLocks noChangeArrowheads="1"/>
          </p:cNvSpPr>
          <p:nvPr/>
        </p:nvSpPr>
        <p:spPr bwMode="auto">
          <a:xfrm>
            <a:off x="228600" y="2708275"/>
            <a:ext cx="16827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r>
              <a:rPr lang="en-US" sz="1800" b="1">
                <a:latin typeface="Arial" charset="0"/>
              </a:rPr>
              <a:t>&lt;Input Tuple&gt;</a:t>
            </a:r>
          </a:p>
        </p:txBody>
      </p:sp>
      <p:sp>
        <p:nvSpPr>
          <p:cNvPr id="38921" name="AutoShape 16"/>
          <p:cNvSpPr>
            <a:spLocks noChangeArrowheads="1"/>
          </p:cNvSpPr>
          <p:nvPr/>
        </p:nvSpPr>
        <p:spPr bwMode="auto">
          <a:xfrm rot="-2053234">
            <a:off x="1676400" y="2286000"/>
            <a:ext cx="1447800" cy="152400"/>
          </a:xfrm>
          <a:prstGeom prst="rightArrow">
            <a:avLst>
              <a:gd name="adj1" fmla="val 50000"/>
              <a:gd name="adj2" fmla="val 237500"/>
            </a:avLst>
          </a:prstGeom>
          <a:solidFill>
            <a:schemeClr val="bg2"/>
          </a:solidFill>
          <a:ln w="9525">
            <a:solidFill>
              <a:schemeClr val="tx1"/>
            </a:solidFill>
            <a:miter lim="800000"/>
            <a:headEnd/>
            <a:tailEnd/>
          </a:ln>
        </p:spPr>
        <p:txBody>
          <a:bodyPr wrap="none" anchor="ctr"/>
          <a:lstStyle/>
          <a:p>
            <a:endParaRPr lang="en-US"/>
          </a:p>
        </p:txBody>
      </p:sp>
      <p:sp>
        <p:nvSpPr>
          <p:cNvPr id="38922" name="AutoShape 17"/>
          <p:cNvSpPr>
            <a:spLocks noChangeArrowheads="1"/>
          </p:cNvSpPr>
          <p:nvPr/>
        </p:nvSpPr>
        <p:spPr bwMode="auto">
          <a:xfrm rot="1784693">
            <a:off x="1676400" y="3352800"/>
            <a:ext cx="1447800" cy="152400"/>
          </a:xfrm>
          <a:prstGeom prst="rightArrow">
            <a:avLst>
              <a:gd name="adj1" fmla="val 50000"/>
              <a:gd name="adj2" fmla="val 237500"/>
            </a:avLst>
          </a:prstGeom>
          <a:solidFill>
            <a:schemeClr val="bg2"/>
          </a:solidFill>
          <a:ln w="9525">
            <a:solidFill>
              <a:schemeClr val="tx1"/>
            </a:solidFill>
            <a:miter lim="800000"/>
            <a:headEnd/>
            <a:tailEnd/>
          </a:ln>
        </p:spPr>
        <p:txBody>
          <a:bodyPr wrap="none" anchor="ctr"/>
          <a:lstStyle/>
          <a:p>
            <a:endParaRPr lang="en-US"/>
          </a:p>
        </p:txBody>
      </p:sp>
      <p:sp>
        <p:nvSpPr>
          <p:cNvPr id="38923" name="AutoShape 18"/>
          <p:cNvSpPr>
            <a:spLocks noChangeArrowheads="1"/>
          </p:cNvSpPr>
          <p:nvPr/>
        </p:nvSpPr>
        <p:spPr bwMode="auto">
          <a:xfrm>
            <a:off x="5727700" y="1655763"/>
            <a:ext cx="1066800" cy="765175"/>
          </a:xfrm>
          <a:prstGeom prst="flowChartInternalStorage">
            <a:avLst/>
          </a:prstGeom>
          <a:solidFill>
            <a:srgbClr val="CCFFCC"/>
          </a:solidFill>
          <a:ln w="9525">
            <a:solidFill>
              <a:schemeClr val="tx1"/>
            </a:solidFill>
            <a:miter lim="800000"/>
            <a:headEnd/>
            <a:tailEnd/>
          </a:ln>
        </p:spPr>
        <p:txBody>
          <a:bodyPr wrap="none" anchor="ctr"/>
          <a:lstStyle/>
          <a:p>
            <a:pPr algn="ctr"/>
            <a:r>
              <a:rPr lang="en-US" sz="1600" b="1">
                <a:latin typeface="Arial" charset="0"/>
              </a:rPr>
              <a:t>Target</a:t>
            </a:r>
          </a:p>
          <a:p>
            <a:pPr algn="ctr"/>
            <a:r>
              <a:rPr lang="en-US" sz="1600" b="1">
                <a:latin typeface="Arial" charset="0"/>
              </a:rPr>
              <a:t>Tuples</a:t>
            </a:r>
            <a:endParaRPr lang="en-US" sz="2000" b="1">
              <a:latin typeface="Arial" charset="0"/>
            </a:endParaRPr>
          </a:p>
        </p:txBody>
      </p:sp>
      <p:sp>
        <p:nvSpPr>
          <p:cNvPr id="38924" name="AutoShape 19"/>
          <p:cNvSpPr>
            <a:spLocks noChangeArrowheads="1"/>
          </p:cNvSpPr>
          <p:nvPr/>
        </p:nvSpPr>
        <p:spPr bwMode="auto">
          <a:xfrm>
            <a:off x="5727700" y="3362325"/>
            <a:ext cx="1066800" cy="787400"/>
          </a:xfrm>
          <a:prstGeom prst="flowChartInternalStorage">
            <a:avLst/>
          </a:prstGeom>
          <a:solidFill>
            <a:schemeClr val="accent1"/>
          </a:solidFill>
          <a:ln w="9525">
            <a:solidFill>
              <a:schemeClr val="tx1"/>
            </a:solidFill>
            <a:miter lim="800000"/>
            <a:headEnd/>
            <a:tailEnd/>
          </a:ln>
        </p:spPr>
        <p:txBody>
          <a:bodyPr wrap="none" anchor="ctr"/>
          <a:lstStyle/>
          <a:p>
            <a:pPr algn="ctr"/>
            <a:r>
              <a:rPr lang="en-US" sz="1600" b="1">
                <a:solidFill>
                  <a:srgbClr val="0000FF"/>
                </a:solidFill>
                <a:latin typeface="Arial" charset="0"/>
              </a:rPr>
              <a:t>Clause</a:t>
            </a:r>
          </a:p>
          <a:p>
            <a:pPr algn="ctr"/>
            <a:r>
              <a:rPr lang="en-US" sz="1600" b="1">
                <a:solidFill>
                  <a:srgbClr val="0000FF"/>
                </a:solidFill>
                <a:latin typeface="Arial" charset="0"/>
              </a:rPr>
              <a:t>Tuples</a:t>
            </a:r>
          </a:p>
        </p:txBody>
      </p:sp>
      <p:sp>
        <p:nvSpPr>
          <p:cNvPr id="38925" name="Text Box 20"/>
          <p:cNvSpPr txBox="1">
            <a:spLocks noChangeArrowheads="1"/>
          </p:cNvSpPr>
          <p:nvPr/>
        </p:nvSpPr>
        <p:spPr bwMode="auto">
          <a:xfrm>
            <a:off x="7194550" y="2505075"/>
            <a:ext cx="11239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r>
              <a:rPr lang="en-US" sz="1800">
                <a:latin typeface="Arial" charset="0"/>
              </a:rPr>
              <a:t>Compare</a:t>
            </a:r>
          </a:p>
          <a:p>
            <a:r>
              <a:rPr lang="en-US" sz="1800">
                <a:latin typeface="Arial" charset="0"/>
              </a:rPr>
              <a:t>outputs</a:t>
            </a:r>
          </a:p>
        </p:txBody>
      </p:sp>
      <p:sp>
        <p:nvSpPr>
          <p:cNvPr id="38926" name="Line 21"/>
          <p:cNvSpPr>
            <a:spLocks noChangeShapeType="1"/>
          </p:cNvSpPr>
          <p:nvPr/>
        </p:nvSpPr>
        <p:spPr bwMode="auto">
          <a:xfrm flipH="1" flipV="1">
            <a:off x="6870700" y="2276475"/>
            <a:ext cx="381000" cy="533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8927" name="Line 22"/>
          <p:cNvSpPr>
            <a:spLocks noChangeShapeType="1"/>
          </p:cNvSpPr>
          <p:nvPr/>
        </p:nvSpPr>
        <p:spPr bwMode="auto">
          <a:xfrm flipH="1">
            <a:off x="6870700" y="2809875"/>
            <a:ext cx="381000" cy="609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nvGrpSpPr>
          <p:cNvPr id="38928" name="Group 55"/>
          <p:cNvGrpSpPr>
            <a:grpSpLocks/>
          </p:cNvGrpSpPr>
          <p:nvPr/>
        </p:nvGrpSpPr>
        <p:grpSpPr bwMode="auto">
          <a:xfrm>
            <a:off x="3132138" y="1484313"/>
            <a:ext cx="1222375" cy="1230312"/>
            <a:chOff x="3923" y="2383"/>
            <a:chExt cx="770" cy="775"/>
          </a:xfrm>
        </p:grpSpPr>
        <p:grpSp>
          <p:nvGrpSpPr>
            <p:cNvPr id="39029" name="Group 56"/>
            <p:cNvGrpSpPr>
              <a:grpSpLocks/>
            </p:cNvGrpSpPr>
            <p:nvPr/>
          </p:nvGrpSpPr>
          <p:grpSpPr bwMode="auto">
            <a:xfrm>
              <a:off x="3923" y="2383"/>
              <a:ext cx="770" cy="775"/>
              <a:chOff x="567" y="2160"/>
              <a:chExt cx="907" cy="905"/>
            </a:xfrm>
          </p:grpSpPr>
          <p:sp>
            <p:nvSpPr>
              <p:cNvPr id="39031" name="AutoShape 57"/>
              <p:cNvSpPr>
                <a:spLocks noChangeAspect="1" noChangeArrowheads="1" noTextEdit="1"/>
              </p:cNvSpPr>
              <p:nvPr/>
            </p:nvSpPr>
            <p:spPr bwMode="auto">
              <a:xfrm>
                <a:off x="567" y="2160"/>
                <a:ext cx="907" cy="9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032" name="Freeform 58"/>
              <p:cNvSpPr>
                <a:spLocks/>
              </p:cNvSpPr>
              <p:nvPr/>
            </p:nvSpPr>
            <p:spPr bwMode="auto">
              <a:xfrm>
                <a:off x="567" y="2843"/>
                <a:ext cx="907" cy="222"/>
              </a:xfrm>
              <a:custGeom>
                <a:avLst/>
                <a:gdLst>
                  <a:gd name="T0" fmla="*/ 26 w 2721"/>
                  <a:gd name="T1" fmla="*/ 7 h 665"/>
                  <a:gd name="T2" fmla="*/ 25 w 2721"/>
                  <a:gd name="T3" fmla="*/ 8 h 665"/>
                  <a:gd name="T4" fmla="*/ 23 w 2721"/>
                  <a:gd name="T5" fmla="*/ 8 h 665"/>
                  <a:gd name="T6" fmla="*/ 20 w 2721"/>
                  <a:gd name="T7" fmla="*/ 8 h 665"/>
                  <a:gd name="T8" fmla="*/ 18 w 2721"/>
                  <a:gd name="T9" fmla="*/ 8 h 665"/>
                  <a:gd name="T10" fmla="*/ 16 w 2721"/>
                  <a:gd name="T11" fmla="*/ 8 h 665"/>
                  <a:gd name="T12" fmla="*/ 14 w 2721"/>
                  <a:gd name="T13" fmla="*/ 8 h 665"/>
                  <a:gd name="T14" fmla="*/ 12 w 2721"/>
                  <a:gd name="T15" fmla="*/ 8 h 665"/>
                  <a:gd name="T16" fmla="*/ 10 w 2721"/>
                  <a:gd name="T17" fmla="*/ 8 h 665"/>
                  <a:gd name="T18" fmla="*/ 9 w 2721"/>
                  <a:gd name="T19" fmla="*/ 8 h 665"/>
                  <a:gd name="T20" fmla="*/ 7 w 2721"/>
                  <a:gd name="T21" fmla="*/ 7 h 665"/>
                  <a:gd name="T22" fmla="*/ 5 w 2721"/>
                  <a:gd name="T23" fmla="*/ 7 h 665"/>
                  <a:gd name="T24" fmla="*/ 3 w 2721"/>
                  <a:gd name="T25" fmla="*/ 6 h 665"/>
                  <a:gd name="T26" fmla="*/ 1 w 2721"/>
                  <a:gd name="T27" fmla="*/ 6 h 665"/>
                  <a:gd name="T28" fmla="*/ 0 w 2721"/>
                  <a:gd name="T29" fmla="*/ 5 h 665"/>
                  <a:gd name="T30" fmla="*/ 0 w 2721"/>
                  <a:gd name="T31" fmla="*/ 4 h 665"/>
                  <a:gd name="T32" fmla="*/ 0 w 2721"/>
                  <a:gd name="T33" fmla="*/ 4 h 665"/>
                  <a:gd name="T34" fmla="*/ 1 w 2721"/>
                  <a:gd name="T35" fmla="*/ 3 h 665"/>
                  <a:gd name="T36" fmla="*/ 3 w 2721"/>
                  <a:gd name="T37" fmla="*/ 2 h 665"/>
                  <a:gd name="T38" fmla="*/ 5 w 2721"/>
                  <a:gd name="T39" fmla="*/ 1 h 665"/>
                  <a:gd name="T40" fmla="*/ 7 w 2721"/>
                  <a:gd name="T41" fmla="*/ 1 h 665"/>
                  <a:gd name="T42" fmla="*/ 9 w 2721"/>
                  <a:gd name="T43" fmla="*/ 0 h 665"/>
                  <a:gd name="T44" fmla="*/ 11 w 2721"/>
                  <a:gd name="T45" fmla="*/ 0 h 665"/>
                  <a:gd name="T46" fmla="*/ 12 w 2721"/>
                  <a:gd name="T47" fmla="*/ 0 h 665"/>
                  <a:gd name="T48" fmla="*/ 14 w 2721"/>
                  <a:gd name="T49" fmla="*/ 0 h 665"/>
                  <a:gd name="T50" fmla="*/ 15 w 2721"/>
                  <a:gd name="T51" fmla="*/ 0 h 665"/>
                  <a:gd name="T52" fmla="*/ 17 w 2721"/>
                  <a:gd name="T53" fmla="*/ 0 h 665"/>
                  <a:gd name="T54" fmla="*/ 19 w 2721"/>
                  <a:gd name="T55" fmla="*/ 0 h 665"/>
                  <a:gd name="T56" fmla="*/ 21 w 2721"/>
                  <a:gd name="T57" fmla="*/ 0 h 665"/>
                  <a:gd name="T58" fmla="*/ 23 w 2721"/>
                  <a:gd name="T59" fmla="*/ 0 h 665"/>
                  <a:gd name="T60" fmla="*/ 25 w 2721"/>
                  <a:gd name="T61" fmla="*/ 0 h 665"/>
                  <a:gd name="T62" fmla="*/ 26 w 2721"/>
                  <a:gd name="T63" fmla="*/ 1 h 665"/>
                  <a:gd name="T64" fmla="*/ 28 w 2721"/>
                  <a:gd name="T65" fmla="*/ 1 h 665"/>
                  <a:gd name="T66" fmla="*/ 30 w 2721"/>
                  <a:gd name="T67" fmla="*/ 2 h 665"/>
                  <a:gd name="T68" fmla="*/ 32 w 2721"/>
                  <a:gd name="T69" fmla="*/ 2 h 665"/>
                  <a:gd name="T70" fmla="*/ 33 w 2721"/>
                  <a:gd name="T71" fmla="*/ 3 h 665"/>
                  <a:gd name="T72" fmla="*/ 33 w 2721"/>
                  <a:gd name="T73" fmla="*/ 4 h 665"/>
                  <a:gd name="T74" fmla="*/ 34 w 2721"/>
                  <a:gd name="T75" fmla="*/ 4 h 665"/>
                  <a:gd name="T76" fmla="*/ 33 w 2721"/>
                  <a:gd name="T77" fmla="*/ 5 h 665"/>
                  <a:gd name="T78" fmla="*/ 32 w 2721"/>
                  <a:gd name="T79" fmla="*/ 6 h 665"/>
                  <a:gd name="T80" fmla="*/ 31 w 2721"/>
                  <a:gd name="T81" fmla="*/ 6 h 665"/>
                  <a:gd name="T82" fmla="*/ 29 w 2721"/>
                  <a:gd name="T83" fmla="*/ 7 h 665"/>
                  <a:gd name="T84" fmla="*/ 28 w 2721"/>
                  <a:gd name="T85" fmla="*/ 7 h 66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21"/>
                  <a:gd name="T130" fmla="*/ 0 h 665"/>
                  <a:gd name="T131" fmla="*/ 2721 w 2721"/>
                  <a:gd name="T132" fmla="*/ 665 h 66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21" h="665">
                    <a:moveTo>
                      <a:pt x="2228" y="589"/>
                    </a:moveTo>
                    <a:lnTo>
                      <a:pt x="2182" y="597"/>
                    </a:lnTo>
                    <a:lnTo>
                      <a:pt x="2136" y="606"/>
                    </a:lnTo>
                    <a:lnTo>
                      <a:pt x="2088" y="614"/>
                    </a:lnTo>
                    <a:lnTo>
                      <a:pt x="2038" y="621"/>
                    </a:lnTo>
                    <a:lnTo>
                      <a:pt x="1988" y="628"/>
                    </a:lnTo>
                    <a:lnTo>
                      <a:pt x="1936" y="633"/>
                    </a:lnTo>
                    <a:lnTo>
                      <a:pt x="1883" y="639"/>
                    </a:lnTo>
                    <a:lnTo>
                      <a:pt x="1829" y="644"/>
                    </a:lnTo>
                    <a:lnTo>
                      <a:pt x="1774" y="650"/>
                    </a:lnTo>
                    <a:lnTo>
                      <a:pt x="1718" y="654"/>
                    </a:lnTo>
                    <a:lnTo>
                      <a:pt x="1660" y="657"/>
                    </a:lnTo>
                    <a:lnTo>
                      <a:pt x="1601" y="659"/>
                    </a:lnTo>
                    <a:lnTo>
                      <a:pt x="1542" y="662"/>
                    </a:lnTo>
                    <a:lnTo>
                      <a:pt x="1483" y="664"/>
                    </a:lnTo>
                    <a:lnTo>
                      <a:pt x="1423" y="665"/>
                    </a:lnTo>
                    <a:lnTo>
                      <a:pt x="1361" y="665"/>
                    </a:lnTo>
                    <a:lnTo>
                      <a:pt x="1305" y="665"/>
                    </a:lnTo>
                    <a:lnTo>
                      <a:pt x="1250" y="664"/>
                    </a:lnTo>
                    <a:lnTo>
                      <a:pt x="1195" y="662"/>
                    </a:lnTo>
                    <a:lnTo>
                      <a:pt x="1140" y="661"/>
                    </a:lnTo>
                    <a:lnTo>
                      <a:pt x="1087" y="658"/>
                    </a:lnTo>
                    <a:lnTo>
                      <a:pt x="1035" y="655"/>
                    </a:lnTo>
                    <a:lnTo>
                      <a:pt x="983" y="653"/>
                    </a:lnTo>
                    <a:lnTo>
                      <a:pt x="931" y="648"/>
                    </a:lnTo>
                    <a:lnTo>
                      <a:pt x="881" y="644"/>
                    </a:lnTo>
                    <a:lnTo>
                      <a:pt x="832" y="639"/>
                    </a:lnTo>
                    <a:lnTo>
                      <a:pt x="783" y="635"/>
                    </a:lnTo>
                    <a:lnTo>
                      <a:pt x="736" y="628"/>
                    </a:lnTo>
                    <a:lnTo>
                      <a:pt x="690" y="622"/>
                    </a:lnTo>
                    <a:lnTo>
                      <a:pt x="644" y="615"/>
                    </a:lnTo>
                    <a:lnTo>
                      <a:pt x="600" y="608"/>
                    </a:lnTo>
                    <a:lnTo>
                      <a:pt x="558" y="601"/>
                    </a:lnTo>
                    <a:lnTo>
                      <a:pt x="496" y="589"/>
                    </a:lnTo>
                    <a:lnTo>
                      <a:pt x="437" y="577"/>
                    </a:lnTo>
                    <a:lnTo>
                      <a:pt x="381" y="564"/>
                    </a:lnTo>
                    <a:lnTo>
                      <a:pt x="328" y="549"/>
                    </a:lnTo>
                    <a:lnTo>
                      <a:pt x="278" y="534"/>
                    </a:lnTo>
                    <a:lnTo>
                      <a:pt x="233" y="519"/>
                    </a:lnTo>
                    <a:lnTo>
                      <a:pt x="191" y="502"/>
                    </a:lnTo>
                    <a:lnTo>
                      <a:pt x="152" y="485"/>
                    </a:lnTo>
                    <a:lnTo>
                      <a:pt x="118" y="469"/>
                    </a:lnTo>
                    <a:lnTo>
                      <a:pt x="88" y="449"/>
                    </a:lnTo>
                    <a:lnTo>
                      <a:pt x="62" y="431"/>
                    </a:lnTo>
                    <a:lnTo>
                      <a:pt x="40" y="412"/>
                    </a:lnTo>
                    <a:lnTo>
                      <a:pt x="22" y="393"/>
                    </a:lnTo>
                    <a:lnTo>
                      <a:pt x="10" y="373"/>
                    </a:lnTo>
                    <a:lnTo>
                      <a:pt x="3" y="354"/>
                    </a:lnTo>
                    <a:lnTo>
                      <a:pt x="0" y="333"/>
                    </a:lnTo>
                    <a:lnTo>
                      <a:pt x="4" y="310"/>
                    </a:lnTo>
                    <a:lnTo>
                      <a:pt x="14" y="286"/>
                    </a:lnTo>
                    <a:lnTo>
                      <a:pt x="30" y="263"/>
                    </a:lnTo>
                    <a:lnTo>
                      <a:pt x="53" y="241"/>
                    </a:lnTo>
                    <a:lnTo>
                      <a:pt x="82" y="219"/>
                    </a:lnTo>
                    <a:lnTo>
                      <a:pt x="117" y="198"/>
                    </a:lnTo>
                    <a:lnTo>
                      <a:pt x="156" y="179"/>
                    </a:lnTo>
                    <a:lnTo>
                      <a:pt x="203" y="159"/>
                    </a:lnTo>
                    <a:lnTo>
                      <a:pt x="252" y="140"/>
                    </a:lnTo>
                    <a:lnTo>
                      <a:pt x="308" y="122"/>
                    </a:lnTo>
                    <a:lnTo>
                      <a:pt x="369" y="105"/>
                    </a:lnTo>
                    <a:lnTo>
                      <a:pt x="433" y="90"/>
                    </a:lnTo>
                    <a:lnTo>
                      <a:pt x="502" y="76"/>
                    </a:lnTo>
                    <a:lnTo>
                      <a:pt x="573" y="63"/>
                    </a:lnTo>
                    <a:lnTo>
                      <a:pt x="650" y="50"/>
                    </a:lnTo>
                    <a:lnTo>
                      <a:pt x="729" y="39"/>
                    </a:lnTo>
                    <a:lnTo>
                      <a:pt x="765" y="35"/>
                    </a:lnTo>
                    <a:lnTo>
                      <a:pt x="802" y="31"/>
                    </a:lnTo>
                    <a:lnTo>
                      <a:pt x="838" y="27"/>
                    </a:lnTo>
                    <a:lnTo>
                      <a:pt x="876" y="23"/>
                    </a:lnTo>
                    <a:lnTo>
                      <a:pt x="913" y="20"/>
                    </a:lnTo>
                    <a:lnTo>
                      <a:pt x="951" y="16"/>
                    </a:lnTo>
                    <a:lnTo>
                      <a:pt x="991" y="13"/>
                    </a:lnTo>
                    <a:lnTo>
                      <a:pt x="1031" y="10"/>
                    </a:lnTo>
                    <a:lnTo>
                      <a:pt x="1071" y="9"/>
                    </a:lnTo>
                    <a:lnTo>
                      <a:pt x="1110" y="6"/>
                    </a:lnTo>
                    <a:lnTo>
                      <a:pt x="1151" y="5"/>
                    </a:lnTo>
                    <a:lnTo>
                      <a:pt x="1193" y="3"/>
                    </a:lnTo>
                    <a:lnTo>
                      <a:pt x="1234" y="2"/>
                    </a:lnTo>
                    <a:lnTo>
                      <a:pt x="1276" y="0"/>
                    </a:lnTo>
                    <a:lnTo>
                      <a:pt x="1319" y="0"/>
                    </a:lnTo>
                    <a:lnTo>
                      <a:pt x="1361" y="0"/>
                    </a:lnTo>
                    <a:lnTo>
                      <a:pt x="1419" y="0"/>
                    </a:lnTo>
                    <a:lnTo>
                      <a:pt x="1476" y="2"/>
                    </a:lnTo>
                    <a:lnTo>
                      <a:pt x="1533" y="3"/>
                    </a:lnTo>
                    <a:lnTo>
                      <a:pt x="1589" y="5"/>
                    </a:lnTo>
                    <a:lnTo>
                      <a:pt x="1644" y="7"/>
                    </a:lnTo>
                    <a:lnTo>
                      <a:pt x="1698" y="11"/>
                    </a:lnTo>
                    <a:lnTo>
                      <a:pt x="1752" y="14"/>
                    </a:lnTo>
                    <a:lnTo>
                      <a:pt x="1804" y="18"/>
                    </a:lnTo>
                    <a:lnTo>
                      <a:pt x="1856" y="24"/>
                    </a:lnTo>
                    <a:lnTo>
                      <a:pt x="1907" y="29"/>
                    </a:lnTo>
                    <a:lnTo>
                      <a:pt x="1956" y="35"/>
                    </a:lnTo>
                    <a:lnTo>
                      <a:pt x="2004" y="40"/>
                    </a:lnTo>
                    <a:lnTo>
                      <a:pt x="2052" y="47"/>
                    </a:lnTo>
                    <a:lnTo>
                      <a:pt x="2097" y="54"/>
                    </a:lnTo>
                    <a:lnTo>
                      <a:pt x="2143" y="61"/>
                    </a:lnTo>
                    <a:lnTo>
                      <a:pt x="2186" y="69"/>
                    </a:lnTo>
                    <a:lnTo>
                      <a:pt x="2245" y="82"/>
                    </a:lnTo>
                    <a:lnTo>
                      <a:pt x="2303" y="94"/>
                    </a:lnTo>
                    <a:lnTo>
                      <a:pt x="2356" y="107"/>
                    </a:lnTo>
                    <a:lnTo>
                      <a:pt x="2407" y="121"/>
                    </a:lnTo>
                    <a:lnTo>
                      <a:pt x="2454" y="136"/>
                    </a:lnTo>
                    <a:lnTo>
                      <a:pt x="2499" y="151"/>
                    </a:lnTo>
                    <a:lnTo>
                      <a:pt x="2539" y="168"/>
                    </a:lnTo>
                    <a:lnTo>
                      <a:pt x="2576" y="184"/>
                    </a:lnTo>
                    <a:lnTo>
                      <a:pt x="2609" y="201"/>
                    </a:lnTo>
                    <a:lnTo>
                      <a:pt x="2637" y="219"/>
                    </a:lnTo>
                    <a:lnTo>
                      <a:pt x="2662" y="237"/>
                    </a:lnTo>
                    <a:lnTo>
                      <a:pt x="2683" y="255"/>
                    </a:lnTo>
                    <a:lnTo>
                      <a:pt x="2699" y="274"/>
                    </a:lnTo>
                    <a:lnTo>
                      <a:pt x="2711" y="293"/>
                    </a:lnTo>
                    <a:lnTo>
                      <a:pt x="2718" y="313"/>
                    </a:lnTo>
                    <a:lnTo>
                      <a:pt x="2721" y="333"/>
                    </a:lnTo>
                    <a:lnTo>
                      <a:pt x="2718" y="353"/>
                    </a:lnTo>
                    <a:lnTo>
                      <a:pt x="2713" y="371"/>
                    </a:lnTo>
                    <a:lnTo>
                      <a:pt x="2702" y="390"/>
                    </a:lnTo>
                    <a:lnTo>
                      <a:pt x="2687" y="408"/>
                    </a:lnTo>
                    <a:lnTo>
                      <a:pt x="2668" y="426"/>
                    </a:lnTo>
                    <a:lnTo>
                      <a:pt x="2644" y="443"/>
                    </a:lnTo>
                    <a:lnTo>
                      <a:pt x="2618" y="461"/>
                    </a:lnTo>
                    <a:lnTo>
                      <a:pt x="2588" y="477"/>
                    </a:lnTo>
                    <a:lnTo>
                      <a:pt x="2554" y="492"/>
                    </a:lnTo>
                    <a:lnTo>
                      <a:pt x="2517" y="509"/>
                    </a:lnTo>
                    <a:lnTo>
                      <a:pt x="2476" y="523"/>
                    </a:lnTo>
                    <a:lnTo>
                      <a:pt x="2432" y="538"/>
                    </a:lnTo>
                    <a:lnTo>
                      <a:pt x="2385" y="552"/>
                    </a:lnTo>
                    <a:lnTo>
                      <a:pt x="2336" y="564"/>
                    </a:lnTo>
                    <a:lnTo>
                      <a:pt x="2282" y="577"/>
                    </a:lnTo>
                    <a:lnTo>
                      <a:pt x="2228" y="589"/>
                    </a:lnTo>
                    <a:close/>
                  </a:path>
                </a:pathLst>
              </a:custGeom>
              <a:solidFill>
                <a:srgbClr val="C1EF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33" name="Freeform 59"/>
              <p:cNvSpPr>
                <a:spLocks/>
              </p:cNvSpPr>
              <p:nvPr/>
            </p:nvSpPr>
            <p:spPr bwMode="auto">
              <a:xfrm>
                <a:off x="945" y="2161"/>
                <a:ext cx="125" cy="795"/>
              </a:xfrm>
              <a:custGeom>
                <a:avLst/>
                <a:gdLst>
                  <a:gd name="T0" fmla="*/ 2 w 374"/>
                  <a:gd name="T1" fmla="*/ 29 h 2385"/>
                  <a:gd name="T2" fmla="*/ 1 w 374"/>
                  <a:gd name="T3" fmla="*/ 29 h 2385"/>
                  <a:gd name="T4" fmla="*/ 0 w 374"/>
                  <a:gd name="T5" fmla="*/ 1 h 2385"/>
                  <a:gd name="T6" fmla="*/ 1 w 374"/>
                  <a:gd name="T7" fmla="*/ 0 h 2385"/>
                  <a:gd name="T8" fmla="*/ 3 w 374"/>
                  <a:gd name="T9" fmla="*/ 0 h 2385"/>
                  <a:gd name="T10" fmla="*/ 5 w 374"/>
                  <a:gd name="T11" fmla="*/ 29 h 2385"/>
                  <a:gd name="T12" fmla="*/ 2 w 374"/>
                  <a:gd name="T13" fmla="*/ 29 h 2385"/>
                  <a:gd name="T14" fmla="*/ 0 60000 65536"/>
                  <a:gd name="T15" fmla="*/ 0 60000 65536"/>
                  <a:gd name="T16" fmla="*/ 0 60000 65536"/>
                  <a:gd name="T17" fmla="*/ 0 60000 65536"/>
                  <a:gd name="T18" fmla="*/ 0 60000 65536"/>
                  <a:gd name="T19" fmla="*/ 0 60000 65536"/>
                  <a:gd name="T20" fmla="*/ 0 60000 65536"/>
                  <a:gd name="T21" fmla="*/ 0 w 374"/>
                  <a:gd name="T22" fmla="*/ 0 h 2385"/>
                  <a:gd name="T23" fmla="*/ 374 w 374"/>
                  <a:gd name="T24" fmla="*/ 2385 h 23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4" h="2385">
                    <a:moveTo>
                      <a:pt x="189" y="2385"/>
                    </a:moveTo>
                    <a:lnTo>
                      <a:pt x="89" y="2356"/>
                    </a:lnTo>
                    <a:lnTo>
                      <a:pt x="0" y="75"/>
                    </a:lnTo>
                    <a:lnTo>
                      <a:pt x="89" y="8"/>
                    </a:lnTo>
                    <a:lnTo>
                      <a:pt x="276" y="0"/>
                    </a:lnTo>
                    <a:lnTo>
                      <a:pt x="374" y="2377"/>
                    </a:lnTo>
                    <a:lnTo>
                      <a:pt x="189" y="2385"/>
                    </a:lnTo>
                    <a:close/>
                  </a:path>
                </a:pathLst>
              </a:custGeom>
              <a:solidFill>
                <a:srgbClr val="7F26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34" name="Freeform 60"/>
              <p:cNvSpPr>
                <a:spLocks/>
              </p:cNvSpPr>
              <p:nvPr/>
            </p:nvSpPr>
            <p:spPr bwMode="auto">
              <a:xfrm>
                <a:off x="975" y="2160"/>
                <a:ext cx="130" cy="796"/>
              </a:xfrm>
              <a:custGeom>
                <a:avLst/>
                <a:gdLst>
                  <a:gd name="T0" fmla="*/ 1 w 389"/>
                  <a:gd name="T1" fmla="*/ 29 h 2389"/>
                  <a:gd name="T2" fmla="*/ 1 w 389"/>
                  <a:gd name="T3" fmla="*/ 29 h 2389"/>
                  <a:gd name="T4" fmla="*/ 0 w 389"/>
                  <a:gd name="T5" fmla="*/ 0 h 2389"/>
                  <a:gd name="T6" fmla="*/ 3 w 389"/>
                  <a:gd name="T7" fmla="*/ 0 h 2389"/>
                  <a:gd name="T8" fmla="*/ 5 w 389"/>
                  <a:gd name="T9" fmla="*/ 29 h 2389"/>
                  <a:gd name="T10" fmla="*/ 1 w 389"/>
                  <a:gd name="T11" fmla="*/ 29 h 2389"/>
                  <a:gd name="T12" fmla="*/ 0 60000 65536"/>
                  <a:gd name="T13" fmla="*/ 0 60000 65536"/>
                  <a:gd name="T14" fmla="*/ 0 60000 65536"/>
                  <a:gd name="T15" fmla="*/ 0 60000 65536"/>
                  <a:gd name="T16" fmla="*/ 0 60000 65536"/>
                  <a:gd name="T17" fmla="*/ 0 60000 65536"/>
                  <a:gd name="T18" fmla="*/ 0 w 389"/>
                  <a:gd name="T19" fmla="*/ 0 h 2389"/>
                  <a:gd name="T20" fmla="*/ 389 w 389"/>
                  <a:gd name="T21" fmla="*/ 2389 h 2389"/>
                </a:gdLst>
                <a:ahLst/>
                <a:cxnLst>
                  <a:cxn ang="T12">
                    <a:pos x="T0" y="T1"/>
                  </a:cxn>
                  <a:cxn ang="T13">
                    <a:pos x="T2" y="T3"/>
                  </a:cxn>
                  <a:cxn ang="T14">
                    <a:pos x="T4" y="T5"/>
                  </a:cxn>
                  <a:cxn ang="T15">
                    <a:pos x="T6" y="T7"/>
                  </a:cxn>
                  <a:cxn ang="T16">
                    <a:pos x="T8" y="T9"/>
                  </a:cxn>
                  <a:cxn ang="T17">
                    <a:pos x="T10" y="T11"/>
                  </a:cxn>
                </a:cxnLst>
                <a:rect l="T18" t="T19" r="T20" b="T21"/>
                <a:pathLst>
                  <a:path w="389" h="2389">
                    <a:moveTo>
                      <a:pt x="103" y="2389"/>
                    </a:moveTo>
                    <a:lnTo>
                      <a:pt x="100" y="2389"/>
                    </a:lnTo>
                    <a:lnTo>
                      <a:pt x="0" y="12"/>
                    </a:lnTo>
                    <a:lnTo>
                      <a:pt x="282" y="0"/>
                    </a:lnTo>
                    <a:lnTo>
                      <a:pt x="389" y="2376"/>
                    </a:lnTo>
                    <a:lnTo>
                      <a:pt x="103" y="2389"/>
                    </a:lnTo>
                    <a:close/>
                  </a:path>
                </a:pathLst>
              </a:custGeom>
              <a:solidFill>
                <a:srgbClr val="D1B2A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35" name="Freeform 61"/>
              <p:cNvSpPr>
                <a:spLocks/>
              </p:cNvSpPr>
              <p:nvPr/>
            </p:nvSpPr>
            <p:spPr bwMode="auto">
              <a:xfrm>
                <a:off x="586" y="2215"/>
                <a:ext cx="826" cy="477"/>
              </a:xfrm>
              <a:custGeom>
                <a:avLst/>
                <a:gdLst>
                  <a:gd name="T0" fmla="*/ 1 w 2480"/>
                  <a:gd name="T1" fmla="*/ 18 h 1433"/>
                  <a:gd name="T2" fmla="*/ 0 w 2480"/>
                  <a:gd name="T3" fmla="*/ 1 h 1433"/>
                  <a:gd name="T4" fmla="*/ 1 w 2480"/>
                  <a:gd name="T5" fmla="*/ 1 h 1433"/>
                  <a:gd name="T6" fmla="*/ 29 w 2480"/>
                  <a:gd name="T7" fmla="*/ 0 h 1433"/>
                  <a:gd name="T8" fmla="*/ 31 w 2480"/>
                  <a:gd name="T9" fmla="*/ 16 h 1433"/>
                  <a:gd name="T10" fmla="*/ 30 w 2480"/>
                  <a:gd name="T11" fmla="*/ 16 h 1433"/>
                  <a:gd name="T12" fmla="*/ 1 w 2480"/>
                  <a:gd name="T13" fmla="*/ 18 h 1433"/>
                  <a:gd name="T14" fmla="*/ 0 60000 65536"/>
                  <a:gd name="T15" fmla="*/ 0 60000 65536"/>
                  <a:gd name="T16" fmla="*/ 0 60000 65536"/>
                  <a:gd name="T17" fmla="*/ 0 60000 65536"/>
                  <a:gd name="T18" fmla="*/ 0 60000 65536"/>
                  <a:gd name="T19" fmla="*/ 0 60000 65536"/>
                  <a:gd name="T20" fmla="*/ 0 60000 65536"/>
                  <a:gd name="T21" fmla="*/ 0 w 2480"/>
                  <a:gd name="T22" fmla="*/ 0 h 1433"/>
                  <a:gd name="T23" fmla="*/ 2480 w 2480"/>
                  <a:gd name="T24" fmla="*/ 1433 h 14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80" h="1433">
                    <a:moveTo>
                      <a:pt x="65" y="1433"/>
                    </a:moveTo>
                    <a:lnTo>
                      <a:pt x="0" y="101"/>
                    </a:lnTo>
                    <a:lnTo>
                      <a:pt x="51" y="45"/>
                    </a:lnTo>
                    <a:lnTo>
                      <a:pt x="2372" y="0"/>
                    </a:lnTo>
                    <a:lnTo>
                      <a:pt x="2480" y="1313"/>
                    </a:lnTo>
                    <a:lnTo>
                      <a:pt x="2435" y="1331"/>
                    </a:lnTo>
                    <a:lnTo>
                      <a:pt x="65" y="1433"/>
                    </a:lnTo>
                    <a:close/>
                  </a:path>
                </a:pathLst>
              </a:custGeom>
              <a:solidFill>
                <a:srgbClr val="7F26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36" name="Freeform 62"/>
              <p:cNvSpPr>
                <a:spLocks/>
              </p:cNvSpPr>
              <p:nvPr/>
            </p:nvSpPr>
            <p:spPr bwMode="auto">
              <a:xfrm>
                <a:off x="603" y="2195"/>
                <a:ext cx="809" cy="491"/>
              </a:xfrm>
              <a:custGeom>
                <a:avLst/>
                <a:gdLst>
                  <a:gd name="T0" fmla="*/ 1 w 2429"/>
                  <a:gd name="T1" fmla="*/ 18 h 1473"/>
                  <a:gd name="T2" fmla="*/ 0 w 2429"/>
                  <a:gd name="T3" fmla="*/ 1 h 1473"/>
                  <a:gd name="T4" fmla="*/ 29 w 2429"/>
                  <a:gd name="T5" fmla="*/ 0 h 1473"/>
                  <a:gd name="T6" fmla="*/ 30 w 2429"/>
                  <a:gd name="T7" fmla="*/ 17 h 1473"/>
                  <a:gd name="T8" fmla="*/ 1 w 2429"/>
                  <a:gd name="T9" fmla="*/ 18 h 1473"/>
                  <a:gd name="T10" fmla="*/ 0 60000 65536"/>
                  <a:gd name="T11" fmla="*/ 0 60000 65536"/>
                  <a:gd name="T12" fmla="*/ 0 60000 65536"/>
                  <a:gd name="T13" fmla="*/ 0 60000 65536"/>
                  <a:gd name="T14" fmla="*/ 0 60000 65536"/>
                  <a:gd name="T15" fmla="*/ 0 w 2429"/>
                  <a:gd name="T16" fmla="*/ 0 h 1473"/>
                  <a:gd name="T17" fmla="*/ 2429 w 2429"/>
                  <a:gd name="T18" fmla="*/ 1473 h 1473"/>
                </a:gdLst>
                <a:ahLst/>
                <a:cxnLst>
                  <a:cxn ang="T10">
                    <a:pos x="T0" y="T1"/>
                  </a:cxn>
                  <a:cxn ang="T11">
                    <a:pos x="T2" y="T3"/>
                  </a:cxn>
                  <a:cxn ang="T12">
                    <a:pos x="T4" y="T5"/>
                  </a:cxn>
                  <a:cxn ang="T13">
                    <a:pos x="T6" y="T7"/>
                  </a:cxn>
                  <a:cxn ang="T14">
                    <a:pos x="T8" y="T9"/>
                  </a:cxn>
                </a:cxnLst>
                <a:rect l="T15" t="T16" r="T17" b="T18"/>
                <a:pathLst>
                  <a:path w="2429" h="1473">
                    <a:moveTo>
                      <a:pt x="57" y="1473"/>
                    </a:moveTo>
                    <a:lnTo>
                      <a:pt x="0" y="103"/>
                    </a:lnTo>
                    <a:lnTo>
                      <a:pt x="2371" y="0"/>
                    </a:lnTo>
                    <a:lnTo>
                      <a:pt x="2429" y="1371"/>
                    </a:lnTo>
                    <a:lnTo>
                      <a:pt x="57" y="1473"/>
                    </a:lnTo>
                    <a:close/>
                  </a:path>
                </a:pathLst>
              </a:custGeom>
              <a:solidFill>
                <a:srgbClr val="F2CC0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37" name="Freeform 63"/>
              <p:cNvSpPr>
                <a:spLocks/>
              </p:cNvSpPr>
              <p:nvPr/>
            </p:nvSpPr>
            <p:spPr bwMode="auto">
              <a:xfrm>
                <a:off x="626" y="2218"/>
                <a:ext cx="763" cy="446"/>
              </a:xfrm>
              <a:custGeom>
                <a:avLst/>
                <a:gdLst>
                  <a:gd name="T0" fmla="*/ 1 w 2289"/>
                  <a:gd name="T1" fmla="*/ 16 h 1340"/>
                  <a:gd name="T2" fmla="*/ 0 w 2289"/>
                  <a:gd name="T3" fmla="*/ 1 h 1340"/>
                  <a:gd name="T4" fmla="*/ 28 w 2289"/>
                  <a:gd name="T5" fmla="*/ 0 h 1340"/>
                  <a:gd name="T6" fmla="*/ 28 w 2289"/>
                  <a:gd name="T7" fmla="*/ 15 h 1340"/>
                  <a:gd name="T8" fmla="*/ 1 w 2289"/>
                  <a:gd name="T9" fmla="*/ 16 h 1340"/>
                  <a:gd name="T10" fmla="*/ 0 60000 65536"/>
                  <a:gd name="T11" fmla="*/ 0 60000 65536"/>
                  <a:gd name="T12" fmla="*/ 0 60000 65536"/>
                  <a:gd name="T13" fmla="*/ 0 60000 65536"/>
                  <a:gd name="T14" fmla="*/ 0 60000 65536"/>
                  <a:gd name="T15" fmla="*/ 0 w 2289"/>
                  <a:gd name="T16" fmla="*/ 0 h 1340"/>
                  <a:gd name="T17" fmla="*/ 2289 w 2289"/>
                  <a:gd name="T18" fmla="*/ 1340 h 1340"/>
                </a:gdLst>
                <a:ahLst/>
                <a:cxnLst>
                  <a:cxn ang="T10">
                    <a:pos x="T0" y="T1"/>
                  </a:cxn>
                  <a:cxn ang="T11">
                    <a:pos x="T2" y="T3"/>
                  </a:cxn>
                  <a:cxn ang="T12">
                    <a:pos x="T4" y="T5"/>
                  </a:cxn>
                  <a:cxn ang="T13">
                    <a:pos x="T6" y="T7"/>
                  </a:cxn>
                  <a:cxn ang="T14">
                    <a:pos x="T8" y="T9"/>
                  </a:cxn>
                </a:cxnLst>
                <a:rect l="T15" t="T16" r="T17" b="T18"/>
                <a:pathLst>
                  <a:path w="2289" h="1340">
                    <a:moveTo>
                      <a:pt x="52" y="1340"/>
                    </a:moveTo>
                    <a:lnTo>
                      <a:pt x="0" y="96"/>
                    </a:lnTo>
                    <a:lnTo>
                      <a:pt x="2237" y="0"/>
                    </a:lnTo>
                    <a:lnTo>
                      <a:pt x="2289" y="1245"/>
                    </a:lnTo>
                    <a:lnTo>
                      <a:pt x="52" y="1340"/>
                    </a:lnTo>
                    <a:close/>
                  </a:path>
                </a:pathLst>
              </a:custGeom>
              <a:solidFill>
                <a:srgbClr val="0035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38" name="Freeform 64"/>
              <p:cNvSpPr>
                <a:spLocks/>
              </p:cNvSpPr>
              <p:nvPr/>
            </p:nvSpPr>
            <p:spPr bwMode="auto">
              <a:xfrm>
                <a:off x="649" y="2239"/>
                <a:ext cx="717" cy="405"/>
              </a:xfrm>
              <a:custGeom>
                <a:avLst/>
                <a:gdLst>
                  <a:gd name="T0" fmla="*/ 1 w 2149"/>
                  <a:gd name="T1" fmla="*/ 15 h 1215"/>
                  <a:gd name="T2" fmla="*/ 0 w 2149"/>
                  <a:gd name="T3" fmla="*/ 1 h 1215"/>
                  <a:gd name="T4" fmla="*/ 26 w 2149"/>
                  <a:gd name="T5" fmla="*/ 0 h 1215"/>
                  <a:gd name="T6" fmla="*/ 27 w 2149"/>
                  <a:gd name="T7" fmla="*/ 14 h 1215"/>
                  <a:gd name="T8" fmla="*/ 1 w 2149"/>
                  <a:gd name="T9" fmla="*/ 15 h 1215"/>
                  <a:gd name="T10" fmla="*/ 0 60000 65536"/>
                  <a:gd name="T11" fmla="*/ 0 60000 65536"/>
                  <a:gd name="T12" fmla="*/ 0 60000 65536"/>
                  <a:gd name="T13" fmla="*/ 0 60000 65536"/>
                  <a:gd name="T14" fmla="*/ 0 60000 65536"/>
                  <a:gd name="T15" fmla="*/ 0 w 2149"/>
                  <a:gd name="T16" fmla="*/ 0 h 1215"/>
                  <a:gd name="T17" fmla="*/ 2149 w 2149"/>
                  <a:gd name="T18" fmla="*/ 1215 h 1215"/>
                </a:gdLst>
                <a:ahLst/>
                <a:cxnLst>
                  <a:cxn ang="T10">
                    <a:pos x="T0" y="T1"/>
                  </a:cxn>
                  <a:cxn ang="T11">
                    <a:pos x="T2" y="T3"/>
                  </a:cxn>
                  <a:cxn ang="T12">
                    <a:pos x="T4" y="T5"/>
                  </a:cxn>
                  <a:cxn ang="T13">
                    <a:pos x="T6" y="T7"/>
                  </a:cxn>
                  <a:cxn ang="T14">
                    <a:pos x="T8" y="T9"/>
                  </a:cxn>
                </a:cxnLst>
                <a:rect l="T15" t="T16" r="T17" b="T18"/>
                <a:pathLst>
                  <a:path w="2149" h="1215">
                    <a:moveTo>
                      <a:pt x="46" y="1215"/>
                    </a:moveTo>
                    <a:lnTo>
                      <a:pt x="0" y="91"/>
                    </a:lnTo>
                    <a:lnTo>
                      <a:pt x="2103" y="0"/>
                    </a:lnTo>
                    <a:lnTo>
                      <a:pt x="2149" y="1124"/>
                    </a:lnTo>
                    <a:lnTo>
                      <a:pt x="46" y="1215"/>
                    </a:lnTo>
                    <a:close/>
                  </a:path>
                </a:pathLst>
              </a:custGeom>
              <a:solidFill>
                <a:srgbClr val="B7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39" name="Freeform 65"/>
              <p:cNvSpPr>
                <a:spLocks/>
              </p:cNvSpPr>
              <p:nvPr/>
            </p:nvSpPr>
            <p:spPr bwMode="auto">
              <a:xfrm>
                <a:off x="657" y="2244"/>
                <a:ext cx="700" cy="395"/>
              </a:xfrm>
              <a:custGeom>
                <a:avLst/>
                <a:gdLst>
                  <a:gd name="T0" fmla="*/ 1 w 2100"/>
                  <a:gd name="T1" fmla="*/ 15 h 1185"/>
                  <a:gd name="T2" fmla="*/ 0 w 2100"/>
                  <a:gd name="T3" fmla="*/ 1 h 1185"/>
                  <a:gd name="T4" fmla="*/ 25 w 2100"/>
                  <a:gd name="T5" fmla="*/ 0 h 1185"/>
                  <a:gd name="T6" fmla="*/ 26 w 2100"/>
                  <a:gd name="T7" fmla="*/ 14 h 1185"/>
                  <a:gd name="T8" fmla="*/ 1 w 2100"/>
                  <a:gd name="T9" fmla="*/ 15 h 1185"/>
                  <a:gd name="T10" fmla="*/ 0 60000 65536"/>
                  <a:gd name="T11" fmla="*/ 0 60000 65536"/>
                  <a:gd name="T12" fmla="*/ 0 60000 65536"/>
                  <a:gd name="T13" fmla="*/ 0 60000 65536"/>
                  <a:gd name="T14" fmla="*/ 0 60000 65536"/>
                  <a:gd name="T15" fmla="*/ 0 w 2100"/>
                  <a:gd name="T16" fmla="*/ 0 h 1185"/>
                  <a:gd name="T17" fmla="*/ 2100 w 2100"/>
                  <a:gd name="T18" fmla="*/ 1185 h 1185"/>
                </a:gdLst>
                <a:ahLst/>
                <a:cxnLst>
                  <a:cxn ang="T10">
                    <a:pos x="T0" y="T1"/>
                  </a:cxn>
                  <a:cxn ang="T11">
                    <a:pos x="T2" y="T3"/>
                  </a:cxn>
                  <a:cxn ang="T12">
                    <a:pos x="T4" y="T5"/>
                  </a:cxn>
                  <a:cxn ang="T13">
                    <a:pos x="T6" y="T7"/>
                  </a:cxn>
                  <a:cxn ang="T14">
                    <a:pos x="T8" y="T9"/>
                  </a:cxn>
                </a:cxnLst>
                <a:rect l="T15" t="T16" r="T17" b="T18"/>
                <a:pathLst>
                  <a:path w="2100" h="1185">
                    <a:moveTo>
                      <a:pt x="47" y="1185"/>
                    </a:moveTo>
                    <a:lnTo>
                      <a:pt x="0" y="88"/>
                    </a:lnTo>
                    <a:lnTo>
                      <a:pt x="2054" y="0"/>
                    </a:lnTo>
                    <a:lnTo>
                      <a:pt x="2100" y="1098"/>
                    </a:lnTo>
                    <a:lnTo>
                      <a:pt x="47" y="1185"/>
                    </a:lnTo>
                    <a:close/>
                  </a:path>
                </a:pathLst>
              </a:custGeom>
              <a:solidFill>
                <a:srgbClr val="BA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40" name="Freeform 66"/>
              <p:cNvSpPr>
                <a:spLocks/>
              </p:cNvSpPr>
              <p:nvPr/>
            </p:nvSpPr>
            <p:spPr bwMode="auto">
              <a:xfrm>
                <a:off x="666" y="2248"/>
                <a:ext cx="683" cy="386"/>
              </a:xfrm>
              <a:custGeom>
                <a:avLst/>
                <a:gdLst>
                  <a:gd name="T0" fmla="*/ 1 w 2048"/>
                  <a:gd name="T1" fmla="*/ 14 h 1157"/>
                  <a:gd name="T2" fmla="*/ 0 w 2048"/>
                  <a:gd name="T3" fmla="*/ 1 h 1157"/>
                  <a:gd name="T4" fmla="*/ 25 w 2048"/>
                  <a:gd name="T5" fmla="*/ 0 h 1157"/>
                  <a:gd name="T6" fmla="*/ 25 w 2048"/>
                  <a:gd name="T7" fmla="*/ 13 h 1157"/>
                  <a:gd name="T8" fmla="*/ 1 w 2048"/>
                  <a:gd name="T9" fmla="*/ 14 h 1157"/>
                  <a:gd name="T10" fmla="*/ 0 60000 65536"/>
                  <a:gd name="T11" fmla="*/ 0 60000 65536"/>
                  <a:gd name="T12" fmla="*/ 0 60000 65536"/>
                  <a:gd name="T13" fmla="*/ 0 60000 65536"/>
                  <a:gd name="T14" fmla="*/ 0 60000 65536"/>
                  <a:gd name="T15" fmla="*/ 0 w 2048"/>
                  <a:gd name="T16" fmla="*/ 0 h 1157"/>
                  <a:gd name="T17" fmla="*/ 2048 w 2048"/>
                  <a:gd name="T18" fmla="*/ 1157 h 1157"/>
                </a:gdLst>
                <a:ahLst/>
                <a:cxnLst>
                  <a:cxn ang="T10">
                    <a:pos x="T0" y="T1"/>
                  </a:cxn>
                  <a:cxn ang="T11">
                    <a:pos x="T2" y="T3"/>
                  </a:cxn>
                  <a:cxn ang="T12">
                    <a:pos x="T4" y="T5"/>
                  </a:cxn>
                  <a:cxn ang="T13">
                    <a:pos x="T6" y="T7"/>
                  </a:cxn>
                  <a:cxn ang="T14">
                    <a:pos x="T8" y="T9"/>
                  </a:cxn>
                </a:cxnLst>
                <a:rect l="T15" t="T16" r="T17" b="T18"/>
                <a:pathLst>
                  <a:path w="2048" h="1157">
                    <a:moveTo>
                      <a:pt x="46" y="1157"/>
                    </a:moveTo>
                    <a:lnTo>
                      <a:pt x="0" y="86"/>
                    </a:lnTo>
                    <a:lnTo>
                      <a:pt x="2003" y="0"/>
                    </a:lnTo>
                    <a:lnTo>
                      <a:pt x="2048" y="1071"/>
                    </a:lnTo>
                    <a:lnTo>
                      <a:pt x="46" y="1157"/>
                    </a:lnTo>
                    <a:close/>
                  </a:path>
                </a:pathLst>
              </a:custGeom>
              <a:solidFill>
                <a:srgbClr val="BF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41" name="Freeform 67"/>
              <p:cNvSpPr>
                <a:spLocks/>
              </p:cNvSpPr>
              <p:nvPr/>
            </p:nvSpPr>
            <p:spPr bwMode="auto">
              <a:xfrm>
                <a:off x="1191" y="2950"/>
                <a:ext cx="29" cy="59"/>
              </a:xfrm>
              <a:custGeom>
                <a:avLst/>
                <a:gdLst>
                  <a:gd name="T0" fmla="*/ 1 w 88"/>
                  <a:gd name="T1" fmla="*/ 2 h 178"/>
                  <a:gd name="T2" fmla="*/ 1 w 88"/>
                  <a:gd name="T3" fmla="*/ 2 h 178"/>
                  <a:gd name="T4" fmla="*/ 1 w 88"/>
                  <a:gd name="T5" fmla="*/ 2 h 178"/>
                  <a:gd name="T6" fmla="*/ 0 w 88"/>
                  <a:gd name="T7" fmla="*/ 2 h 178"/>
                  <a:gd name="T8" fmla="*/ 0 w 88"/>
                  <a:gd name="T9" fmla="*/ 1 h 178"/>
                  <a:gd name="T10" fmla="*/ 0 w 88"/>
                  <a:gd name="T11" fmla="*/ 1 h 178"/>
                  <a:gd name="T12" fmla="*/ 0 w 88"/>
                  <a:gd name="T13" fmla="*/ 1 h 178"/>
                  <a:gd name="T14" fmla="*/ 0 w 88"/>
                  <a:gd name="T15" fmla="*/ 1 h 178"/>
                  <a:gd name="T16" fmla="*/ 0 w 88"/>
                  <a:gd name="T17" fmla="*/ 0 h 178"/>
                  <a:gd name="T18" fmla="*/ 0 w 88"/>
                  <a:gd name="T19" fmla="*/ 0 h 178"/>
                  <a:gd name="T20" fmla="*/ 0 w 88"/>
                  <a:gd name="T21" fmla="*/ 0 h 178"/>
                  <a:gd name="T22" fmla="*/ 0 w 88"/>
                  <a:gd name="T23" fmla="*/ 0 h 178"/>
                  <a:gd name="T24" fmla="*/ 1 w 88"/>
                  <a:gd name="T25" fmla="*/ 1 h 178"/>
                  <a:gd name="T26" fmla="*/ 1 w 88"/>
                  <a:gd name="T27" fmla="*/ 1 h 178"/>
                  <a:gd name="T28" fmla="*/ 1 w 88"/>
                  <a:gd name="T29" fmla="*/ 1 h 178"/>
                  <a:gd name="T30" fmla="*/ 1 w 88"/>
                  <a:gd name="T31" fmla="*/ 2 h 178"/>
                  <a:gd name="T32" fmla="*/ 1 w 88"/>
                  <a:gd name="T33" fmla="*/ 2 h 178"/>
                  <a:gd name="T34" fmla="*/ 1 w 88"/>
                  <a:gd name="T35" fmla="*/ 2 h 1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78"/>
                  <a:gd name="T56" fmla="*/ 88 w 88"/>
                  <a:gd name="T57" fmla="*/ 178 h 17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78">
                    <a:moveTo>
                      <a:pt x="88" y="178"/>
                    </a:moveTo>
                    <a:lnTo>
                      <a:pt x="56" y="171"/>
                    </a:lnTo>
                    <a:lnTo>
                      <a:pt x="48" y="152"/>
                    </a:lnTo>
                    <a:lnTo>
                      <a:pt x="40" y="131"/>
                    </a:lnTo>
                    <a:lnTo>
                      <a:pt x="32" y="109"/>
                    </a:lnTo>
                    <a:lnTo>
                      <a:pt x="25" y="87"/>
                    </a:lnTo>
                    <a:lnTo>
                      <a:pt x="18" y="63"/>
                    </a:lnTo>
                    <a:lnTo>
                      <a:pt x="11" y="41"/>
                    </a:lnTo>
                    <a:lnTo>
                      <a:pt x="6" y="20"/>
                    </a:lnTo>
                    <a:lnTo>
                      <a:pt x="0" y="0"/>
                    </a:lnTo>
                    <a:lnTo>
                      <a:pt x="18" y="15"/>
                    </a:lnTo>
                    <a:lnTo>
                      <a:pt x="32" y="34"/>
                    </a:lnTo>
                    <a:lnTo>
                      <a:pt x="43" y="58"/>
                    </a:lnTo>
                    <a:lnTo>
                      <a:pt x="51" y="82"/>
                    </a:lnTo>
                    <a:lnTo>
                      <a:pt x="59" y="107"/>
                    </a:lnTo>
                    <a:lnTo>
                      <a:pt x="67" y="134"/>
                    </a:lnTo>
                    <a:lnTo>
                      <a:pt x="77" y="157"/>
                    </a:lnTo>
                    <a:lnTo>
                      <a:pt x="88" y="178"/>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42" name="Freeform 68"/>
              <p:cNvSpPr>
                <a:spLocks/>
              </p:cNvSpPr>
              <p:nvPr/>
            </p:nvSpPr>
            <p:spPr bwMode="auto">
              <a:xfrm>
                <a:off x="941" y="3002"/>
                <a:ext cx="1" cy="1"/>
              </a:xfrm>
              <a:custGeom>
                <a:avLst/>
                <a:gdLst>
                  <a:gd name="T0" fmla="*/ 0 w 2"/>
                  <a:gd name="T1" fmla="*/ 0 h 1"/>
                  <a:gd name="T2" fmla="*/ 1 w 2"/>
                  <a:gd name="T3" fmla="*/ 0 h 1"/>
                  <a:gd name="T4" fmla="*/ 1 w 2"/>
                  <a:gd name="T5" fmla="*/ 0 h 1"/>
                  <a:gd name="T6" fmla="*/ 1 w 2"/>
                  <a:gd name="T7" fmla="*/ 0 h 1"/>
                  <a:gd name="T8" fmla="*/ 1 w 2"/>
                  <a:gd name="T9" fmla="*/ 1 h 1"/>
                  <a:gd name="T10" fmla="*/ 1 w 2"/>
                  <a:gd name="T11" fmla="*/ 1 h 1"/>
                  <a:gd name="T12" fmla="*/ 1 w 2"/>
                  <a:gd name="T13" fmla="*/ 1 h 1"/>
                  <a:gd name="T14" fmla="*/ 1 w 2"/>
                  <a:gd name="T15" fmla="*/ 1 h 1"/>
                  <a:gd name="T16" fmla="*/ 1 w 2"/>
                  <a:gd name="T17" fmla="*/ 1 h 1"/>
                  <a:gd name="T18" fmla="*/ 1 w 2"/>
                  <a:gd name="T19" fmla="*/ 0 h 1"/>
                  <a:gd name="T20" fmla="*/ 1 w 2"/>
                  <a:gd name="T21" fmla="*/ 0 h 1"/>
                  <a:gd name="T22" fmla="*/ 1 w 2"/>
                  <a:gd name="T23" fmla="*/ 0 h 1"/>
                  <a:gd name="T24" fmla="*/ 0 w 2"/>
                  <a:gd name="T25" fmla="*/ 0 h 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
                  <a:gd name="T40" fmla="*/ 0 h 1"/>
                  <a:gd name="T41" fmla="*/ 2 w 2"/>
                  <a:gd name="T42" fmla="*/ 1 h 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 h="1">
                    <a:moveTo>
                      <a:pt x="0" y="0"/>
                    </a:moveTo>
                    <a:lnTo>
                      <a:pt x="1" y="0"/>
                    </a:lnTo>
                    <a:lnTo>
                      <a:pt x="2" y="1"/>
                    </a:lnTo>
                    <a:lnTo>
                      <a:pt x="1" y="0"/>
                    </a:lnTo>
                    <a:lnTo>
                      <a:pt x="0" y="0"/>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43" name="Freeform 69"/>
              <p:cNvSpPr>
                <a:spLocks/>
              </p:cNvSpPr>
              <p:nvPr/>
            </p:nvSpPr>
            <p:spPr bwMode="auto">
              <a:xfrm>
                <a:off x="950" y="2896"/>
                <a:ext cx="61" cy="122"/>
              </a:xfrm>
              <a:custGeom>
                <a:avLst/>
                <a:gdLst>
                  <a:gd name="T0" fmla="*/ 2 w 182"/>
                  <a:gd name="T1" fmla="*/ 4 h 366"/>
                  <a:gd name="T2" fmla="*/ 2 w 182"/>
                  <a:gd name="T3" fmla="*/ 5 h 366"/>
                  <a:gd name="T4" fmla="*/ 2 w 182"/>
                  <a:gd name="T5" fmla="*/ 5 h 366"/>
                  <a:gd name="T6" fmla="*/ 2 w 182"/>
                  <a:gd name="T7" fmla="*/ 4 h 366"/>
                  <a:gd name="T8" fmla="*/ 2 w 182"/>
                  <a:gd name="T9" fmla="*/ 4 h 366"/>
                  <a:gd name="T10" fmla="*/ 2 w 182"/>
                  <a:gd name="T11" fmla="*/ 4 h 366"/>
                  <a:gd name="T12" fmla="*/ 1 w 182"/>
                  <a:gd name="T13" fmla="*/ 4 h 366"/>
                  <a:gd name="T14" fmla="*/ 1 w 182"/>
                  <a:gd name="T15" fmla="*/ 4 h 366"/>
                  <a:gd name="T16" fmla="*/ 1 w 182"/>
                  <a:gd name="T17" fmla="*/ 4 h 366"/>
                  <a:gd name="T18" fmla="*/ 1 w 182"/>
                  <a:gd name="T19" fmla="*/ 4 h 366"/>
                  <a:gd name="T20" fmla="*/ 1 w 182"/>
                  <a:gd name="T21" fmla="*/ 4 h 366"/>
                  <a:gd name="T22" fmla="*/ 1 w 182"/>
                  <a:gd name="T23" fmla="*/ 4 h 366"/>
                  <a:gd name="T24" fmla="*/ 1 w 182"/>
                  <a:gd name="T25" fmla="*/ 4 h 366"/>
                  <a:gd name="T26" fmla="*/ 1 w 182"/>
                  <a:gd name="T27" fmla="*/ 4 h 366"/>
                  <a:gd name="T28" fmla="*/ 1 w 182"/>
                  <a:gd name="T29" fmla="*/ 4 h 366"/>
                  <a:gd name="T30" fmla="*/ 1 w 182"/>
                  <a:gd name="T31" fmla="*/ 4 h 366"/>
                  <a:gd name="T32" fmla="*/ 1 w 182"/>
                  <a:gd name="T33" fmla="*/ 4 h 366"/>
                  <a:gd name="T34" fmla="*/ 2 w 182"/>
                  <a:gd name="T35" fmla="*/ 4 h 366"/>
                  <a:gd name="T36" fmla="*/ 2 w 182"/>
                  <a:gd name="T37" fmla="*/ 4 h 366"/>
                  <a:gd name="T38" fmla="*/ 2 w 182"/>
                  <a:gd name="T39" fmla="*/ 4 h 366"/>
                  <a:gd name="T40" fmla="*/ 2 w 182"/>
                  <a:gd name="T41" fmla="*/ 4 h 366"/>
                  <a:gd name="T42" fmla="*/ 2 w 182"/>
                  <a:gd name="T43" fmla="*/ 3 h 366"/>
                  <a:gd name="T44" fmla="*/ 1 w 182"/>
                  <a:gd name="T45" fmla="*/ 3 h 366"/>
                  <a:gd name="T46" fmla="*/ 1 w 182"/>
                  <a:gd name="T47" fmla="*/ 2 h 366"/>
                  <a:gd name="T48" fmla="*/ 1 w 182"/>
                  <a:gd name="T49" fmla="*/ 2 h 366"/>
                  <a:gd name="T50" fmla="*/ 1 w 182"/>
                  <a:gd name="T51" fmla="*/ 1 h 366"/>
                  <a:gd name="T52" fmla="*/ 0 w 182"/>
                  <a:gd name="T53" fmla="*/ 1 h 366"/>
                  <a:gd name="T54" fmla="*/ 0 w 182"/>
                  <a:gd name="T55" fmla="*/ 0 h 366"/>
                  <a:gd name="T56" fmla="*/ 0 w 182"/>
                  <a:gd name="T57" fmla="*/ 0 h 366"/>
                  <a:gd name="T58" fmla="*/ 0 w 182"/>
                  <a:gd name="T59" fmla="*/ 0 h 366"/>
                  <a:gd name="T60" fmla="*/ 0 w 182"/>
                  <a:gd name="T61" fmla="*/ 0 h 366"/>
                  <a:gd name="T62" fmla="*/ 1 w 182"/>
                  <a:gd name="T63" fmla="*/ 1 h 366"/>
                  <a:gd name="T64" fmla="*/ 1 w 182"/>
                  <a:gd name="T65" fmla="*/ 1 h 366"/>
                  <a:gd name="T66" fmla="*/ 2 w 182"/>
                  <a:gd name="T67" fmla="*/ 2 h 366"/>
                  <a:gd name="T68" fmla="*/ 2 w 182"/>
                  <a:gd name="T69" fmla="*/ 3 h 366"/>
                  <a:gd name="T70" fmla="*/ 2 w 182"/>
                  <a:gd name="T71" fmla="*/ 4 h 366"/>
                  <a:gd name="T72" fmla="*/ 2 w 182"/>
                  <a:gd name="T73" fmla="*/ 4 h 36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2"/>
                  <a:gd name="T112" fmla="*/ 0 h 366"/>
                  <a:gd name="T113" fmla="*/ 182 w 182"/>
                  <a:gd name="T114" fmla="*/ 366 h 36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2" h="366">
                    <a:moveTo>
                      <a:pt x="182" y="363"/>
                    </a:moveTo>
                    <a:lnTo>
                      <a:pt x="172" y="366"/>
                    </a:lnTo>
                    <a:lnTo>
                      <a:pt x="160" y="365"/>
                    </a:lnTo>
                    <a:lnTo>
                      <a:pt x="148" y="362"/>
                    </a:lnTo>
                    <a:lnTo>
                      <a:pt x="135" y="356"/>
                    </a:lnTo>
                    <a:lnTo>
                      <a:pt x="122" y="351"/>
                    </a:lnTo>
                    <a:lnTo>
                      <a:pt x="109" y="344"/>
                    </a:lnTo>
                    <a:lnTo>
                      <a:pt x="98" y="338"/>
                    </a:lnTo>
                    <a:lnTo>
                      <a:pt x="89" y="334"/>
                    </a:lnTo>
                    <a:lnTo>
                      <a:pt x="87" y="332"/>
                    </a:lnTo>
                    <a:lnTo>
                      <a:pt x="86" y="329"/>
                    </a:lnTo>
                    <a:lnTo>
                      <a:pt x="85" y="326"/>
                    </a:lnTo>
                    <a:lnTo>
                      <a:pt x="83" y="323"/>
                    </a:lnTo>
                    <a:lnTo>
                      <a:pt x="90" y="325"/>
                    </a:lnTo>
                    <a:lnTo>
                      <a:pt x="98" y="327"/>
                    </a:lnTo>
                    <a:lnTo>
                      <a:pt x="108" y="330"/>
                    </a:lnTo>
                    <a:lnTo>
                      <a:pt x="116" y="333"/>
                    </a:lnTo>
                    <a:lnTo>
                      <a:pt x="123" y="334"/>
                    </a:lnTo>
                    <a:lnTo>
                      <a:pt x="129" y="334"/>
                    </a:lnTo>
                    <a:lnTo>
                      <a:pt x="133" y="332"/>
                    </a:lnTo>
                    <a:lnTo>
                      <a:pt x="134" y="326"/>
                    </a:lnTo>
                    <a:lnTo>
                      <a:pt x="129" y="282"/>
                    </a:lnTo>
                    <a:lnTo>
                      <a:pt x="116" y="239"/>
                    </a:lnTo>
                    <a:lnTo>
                      <a:pt x="98" y="198"/>
                    </a:lnTo>
                    <a:lnTo>
                      <a:pt x="78" y="156"/>
                    </a:lnTo>
                    <a:lnTo>
                      <a:pt x="56" y="115"/>
                    </a:lnTo>
                    <a:lnTo>
                      <a:pt x="35" y="76"/>
                    </a:lnTo>
                    <a:lnTo>
                      <a:pt x="16" y="37"/>
                    </a:lnTo>
                    <a:lnTo>
                      <a:pt x="0" y="0"/>
                    </a:lnTo>
                    <a:lnTo>
                      <a:pt x="7" y="3"/>
                    </a:lnTo>
                    <a:lnTo>
                      <a:pt x="26" y="23"/>
                    </a:lnTo>
                    <a:lnTo>
                      <a:pt x="55" y="58"/>
                    </a:lnTo>
                    <a:lnTo>
                      <a:pt x="89" y="105"/>
                    </a:lnTo>
                    <a:lnTo>
                      <a:pt x="123" y="160"/>
                    </a:lnTo>
                    <a:lnTo>
                      <a:pt x="153" y="224"/>
                    </a:lnTo>
                    <a:lnTo>
                      <a:pt x="174" y="293"/>
                    </a:lnTo>
                    <a:lnTo>
                      <a:pt x="182" y="363"/>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44" name="Freeform 70"/>
              <p:cNvSpPr>
                <a:spLocks/>
              </p:cNvSpPr>
              <p:nvPr/>
            </p:nvSpPr>
            <p:spPr bwMode="auto">
              <a:xfrm>
                <a:off x="1149" y="2906"/>
                <a:ext cx="10" cy="97"/>
              </a:xfrm>
              <a:custGeom>
                <a:avLst/>
                <a:gdLst>
                  <a:gd name="T0" fmla="*/ 0 w 32"/>
                  <a:gd name="T1" fmla="*/ 4 h 291"/>
                  <a:gd name="T2" fmla="*/ 0 w 32"/>
                  <a:gd name="T3" fmla="*/ 3 h 291"/>
                  <a:gd name="T4" fmla="*/ 0 w 32"/>
                  <a:gd name="T5" fmla="*/ 3 h 291"/>
                  <a:gd name="T6" fmla="*/ 0 w 32"/>
                  <a:gd name="T7" fmla="*/ 2 h 291"/>
                  <a:gd name="T8" fmla="*/ 0 w 32"/>
                  <a:gd name="T9" fmla="*/ 2 h 291"/>
                  <a:gd name="T10" fmla="*/ 0 w 32"/>
                  <a:gd name="T11" fmla="*/ 1 h 291"/>
                  <a:gd name="T12" fmla="*/ 0 w 32"/>
                  <a:gd name="T13" fmla="*/ 1 h 291"/>
                  <a:gd name="T14" fmla="*/ 0 w 32"/>
                  <a:gd name="T15" fmla="*/ 0 h 291"/>
                  <a:gd name="T16" fmla="*/ 0 w 32"/>
                  <a:gd name="T17" fmla="*/ 0 h 291"/>
                  <a:gd name="T18" fmla="*/ 0 w 32"/>
                  <a:gd name="T19" fmla="*/ 0 h 291"/>
                  <a:gd name="T20" fmla="*/ 0 w 32"/>
                  <a:gd name="T21" fmla="*/ 1 h 291"/>
                  <a:gd name="T22" fmla="*/ 0 w 32"/>
                  <a:gd name="T23" fmla="*/ 1 h 291"/>
                  <a:gd name="T24" fmla="*/ 0 w 32"/>
                  <a:gd name="T25" fmla="*/ 2 h 291"/>
                  <a:gd name="T26" fmla="*/ 0 w 32"/>
                  <a:gd name="T27" fmla="*/ 2 h 291"/>
                  <a:gd name="T28" fmla="*/ 0 w 32"/>
                  <a:gd name="T29" fmla="*/ 3 h 291"/>
                  <a:gd name="T30" fmla="*/ 0 w 32"/>
                  <a:gd name="T31" fmla="*/ 3 h 291"/>
                  <a:gd name="T32" fmla="*/ 0 w 32"/>
                  <a:gd name="T33" fmla="*/ 4 h 2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
                  <a:gd name="T52" fmla="*/ 0 h 291"/>
                  <a:gd name="T53" fmla="*/ 32 w 32"/>
                  <a:gd name="T54" fmla="*/ 291 h 29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 h="291">
                    <a:moveTo>
                      <a:pt x="32" y="291"/>
                    </a:moveTo>
                    <a:lnTo>
                      <a:pt x="14" y="261"/>
                    </a:lnTo>
                    <a:lnTo>
                      <a:pt x="4" y="227"/>
                    </a:lnTo>
                    <a:lnTo>
                      <a:pt x="0" y="189"/>
                    </a:lnTo>
                    <a:lnTo>
                      <a:pt x="0" y="152"/>
                    </a:lnTo>
                    <a:lnTo>
                      <a:pt x="1" y="112"/>
                    </a:lnTo>
                    <a:lnTo>
                      <a:pt x="4" y="73"/>
                    </a:lnTo>
                    <a:lnTo>
                      <a:pt x="4" y="36"/>
                    </a:lnTo>
                    <a:lnTo>
                      <a:pt x="1" y="0"/>
                    </a:lnTo>
                    <a:lnTo>
                      <a:pt x="16" y="32"/>
                    </a:lnTo>
                    <a:lnTo>
                      <a:pt x="25" y="66"/>
                    </a:lnTo>
                    <a:lnTo>
                      <a:pt x="29" y="102"/>
                    </a:lnTo>
                    <a:lnTo>
                      <a:pt x="29" y="139"/>
                    </a:lnTo>
                    <a:lnTo>
                      <a:pt x="26" y="178"/>
                    </a:lnTo>
                    <a:lnTo>
                      <a:pt x="26" y="217"/>
                    </a:lnTo>
                    <a:lnTo>
                      <a:pt x="26" y="254"/>
                    </a:lnTo>
                    <a:lnTo>
                      <a:pt x="32" y="291"/>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45" name="Freeform 71"/>
              <p:cNvSpPr>
                <a:spLocks/>
              </p:cNvSpPr>
              <p:nvPr/>
            </p:nvSpPr>
            <p:spPr bwMode="auto">
              <a:xfrm>
                <a:off x="917" y="2902"/>
                <a:ext cx="56" cy="90"/>
              </a:xfrm>
              <a:custGeom>
                <a:avLst/>
                <a:gdLst>
                  <a:gd name="T0" fmla="*/ 2 w 168"/>
                  <a:gd name="T1" fmla="*/ 3 h 269"/>
                  <a:gd name="T2" fmla="*/ 2 w 168"/>
                  <a:gd name="T3" fmla="*/ 3 h 269"/>
                  <a:gd name="T4" fmla="*/ 1 w 168"/>
                  <a:gd name="T5" fmla="*/ 3 h 269"/>
                  <a:gd name="T6" fmla="*/ 1 w 168"/>
                  <a:gd name="T7" fmla="*/ 2 h 269"/>
                  <a:gd name="T8" fmla="*/ 1 w 168"/>
                  <a:gd name="T9" fmla="*/ 2 h 269"/>
                  <a:gd name="T10" fmla="*/ 1 w 168"/>
                  <a:gd name="T11" fmla="*/ 1 h 269"/>
                  <a:gd name="T12" fmla="*/ 0 w 168"/>
                  <a:gd name="T13" fmla="*/ 1 h 269"/>
                  <a:gd name="T14" fmla="*/ 0 w 168"/>
                  <a:gd name="T15" fmla="*/ 0 h 269"/>
                  <a:gd name="T16" fmla="*/ 0 w 168"/>
                  <a:gd name="T17" fmla="*/ 0 h 269"/>
                  <a:gd name="T18" fmla="*/ 0 w 168"/>
                  <a:gd name="T19" fmla="*/ 0 h 269"/>
                  <a:gd name="T20" fmla="*/ 1 w 168"/>
                  <a:gd name="T21" fmla="*/ 1 h 269"/>
                  <a:gd name="T22" fmla="*/ 1 w 168"/>
                  <a:gd name="T23" fmla="*/ 1 h 269"/>
                  <a:gd name="T24" fmla="*/ 1 w 168"/>
                  <a:gd name="T25" fmla="*/ 2 h 269"/>
                  <a:gd name="T26" fmla="*/ 1 w 168"/>
                  <a:gd name="T27" fmla="*/ 2 h 269"/>
                  <a:gd name="T28" fmla="*/ 2 w 168"/>
                  <a:gd name="T29" fmla="*/ 3 h 269"/>
                  <a:gd name="T30" fmla="*/ 2 w 168"/>
                  <a:gd name="T31" fmla="*/ 3 h 269"/>
                  <a:gd name="T32" fmla="*/ 2 w 168"/>
                  <a:gd name="T33" fmla="*/ 3 h 2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8"/>
                  <a:gd name="T52" fmla="*/ 0 h 269"/>
                  <a:gd name="T53" fmla="*/ 168 w 168"/>
                  <a:gd name="T54" fmla="*/ 269 h 2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8" h="269">
                    <a:moveTo>
                      <a:pt x="168" y="269"/>
                    </a:moveTo>
                    <a:lnTo>
                      <a:pt x="135" y="255"/>
                    </a:lnTo>
                    <a:lnTo>
                      <a:pt x="109" y="231"/>
                    </a:lnTo>
                    <a:lnTo>
                      <a:pt x="87" y="197"/>
                    </a:lnTo>
                    <a:lnTo>
                      <a:pt x="68" y="157"/>
                    </a:lnTo>
                    <a:lnTo>
                      <a:pt x="52" y="115"/>
                    </a:lnTo>
                    <a:lnTo>
                      <a:pt x="35" y="72"/>
                    </a:lnTo>
                    <a:lnTo>
                      <a:pt x="19" y="33"/>
                    </a:lnTo>
                    <a:lnTo>
                      <a:pt x="0" y="0"/>
                    </a:lnTo>
                    <a:lnTo>
                      <a:pt x="35" y="26"/>
                    </a:lnTo>
                    <a:lnTo>
                      <a:pt x="63" y="57"/>
                    </a:lnTo>
                    <a:lnTo>
                      <a:pt x="85" y="91"/>
                    </a:lnTo>
                    <a:lnTo>
                      <a:pt x="101" y="128"/>
                    </a:lnTo>
                    <a:lnTo>
                      <a:pt x="116" y="166"/>
                    </a:lnTo>
                    <a:lnTo>
                      <a:pt x="131" y="203"/>
                    </a:lnTo>
                    <a:lnTo>
                      <a:pt x="148" y="238"/>
                    </a:lnTo>
                    <a:lnTo>
                      <a:pt x="168" y="269"/>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46" name="Freeform 72"/>
              <p:cNvSpPr>
                <a:spLocks/>
              </p:cNvSpPr>
              <p:nvPr/>
            </p:nvSpPr>
            <p:spPr bwMode="auto">
              <a:xfrm>
                <a:off x="1325" y="2844"/>
                <a:ext cx="51" cy="84"/>
              </a:xfrm>
              <a:custGeom>
                <a:avLst/>
                <a:gdLst>
                  <a:gd name="T0" fmla="*/ 0 w 153"/>
                  <a:gd name="T1" fmla="*/ 3 h 250"/>
                  <a:gd name="T2" fmla="*/ 0 w 153"/>
                  <a:gd name="T3" fmla="*/ 3 h 250"/>
                  <a:gd name="T4" fmla="*/ 1 w 153"/>
                  <a:gd name="T5" fmla="*/ 3 h 250"/>
                  <a:gd name="T6" fmla="*/ 1 w 153"/>
                  <a:gd name="T7" fmla="*/ 2 h 250"/>
                  <a:gd name="T8" fmla="*/ 1 w 153"/>
                  <a:gd name="T9" fmla="*/ 2 h 250"/>
                  <a:gd name="T10" fmla="*/ 1 w 153"/>
                  <a:gd name="T11" fmla="*/ 1 h 250"/>
                  <a:gd name="T12" fmla="*/ 1 w 153"/>
                  <a:gd name="T13" fmla="*/ 1 h 250"/>
                  <a:gd name="T14" fmla="*/ 2 w 153"/>
                  <a:gd name="T15" fmla="*/ 0 h 250"/>
                  <a:gd name="T16" fmla="*/ 2 w 153"/>
                  <a:gd name="T17" fmla="*/ 0 h 250"/>
                  <a:gd name="T18" fmla="*/ 1 w 153"/>
                  <a:gd name="T19" fmla="*/ 0 h 250"/>
                  <a:gd name="T20" fmla="*/ 1 w 153"/>
                  <a:gd name="T21" fmla="*/ 1 h 250"/>
                  <a:gd name="T22" fmla="*/ 1 w 153"/>
                  <a:gd name="T23" fmla="*/ 1 h 250"/>
                  <a:gd name="T24" fmla="*/ 1 w 153"/>
                  <a:gd name="T25" fmla="*/ 1 h 250"/>
                  <a:gd name="T26" fmla="*/ 1 w 153"/>
                  <a:gd name="T27" fmla="*/ 2 h 250"/>
                  <a:gd name="T28" fmla="*/ 0 w 153"/>
                  <a:gd name="T29" fmla="*/ 2 h 250"/>
                  <a:gd name="T30" fmla="*/ 0 w 153"/>
                  <a:gd name="T31" fmla="*/ 3 h 250"/>
                  <a:gd name="T32" fmla="*/ 0 w 153"/>
                  <a:gd name="T33" fmla="*/ 3 h 2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3"/>
                  <a:gd name="T52" fmla="*/ 0 h 250"/>
                  <a:gd name="T53" fmla="*/ 153 w 153"/>
                  <a:gd name="T54" fmla="*/ 250 h 2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3" h="250">
                    <a:moveTo>
                      <a:pt x="0" y="250"/>
                    </a:moveTo>
                    <a:lnTo>
                      <a:pt x="29" y="231"/>
                    </a:lnTo>
                    <a:lnTo>
                      <a:pt x="53" y="203"/>
                    </a:lnTo>
                    <a:lnTo>
                      <a:pt x="73" y="173"/>
                    </a:lnTo>
                    <a:lnTo>
                      <a:pt x="90" y="137"/>
                    </a:lnTo>
                    <a:lnTo>
                      <a:pt x="103" y="101"/>
                    </a:lnTo>
                    <a:lnTo>
                      <a:pt x="118" y="65"/>
                    </a:lnTo>
                    <a:lnTo>
                      <a:pt x="135" y="31"/>
                    </a:lnTo>
                    <a:lnTo>
                      <a:pt x="153" y="0"/>
                    </a:lnTo>
                    <a:lnTo>
                      <a:pt x="121" y="18"/>
                    </a:lnTo>
                    <a:lnTo>
                      <a:pt x="96" y="43"/>
                    </a:lnTo>
                    <a:lnTo>
                      <a:pt x="79" y="75"/>
                    </a:lnTo>
                    <a:lnTo>
                      <a:pt x="64" y="109"/>
                    </a:lnTo>
                    <a:lnTo>
                      <a:pt x="50" y="147"/>
                    </a:lnTo>
                    <a:lnTo>
                      <a:pt x="36" y="183"/>
                    </a:lnTo>
                    <a:lnTo>
                      <a:pt x="21" y="218"/>
                    </a:lnTo>
                    <a:lnTo>
                      <a:pt x="0" y="250"/>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47" name="Freeform 73"/>
              <p:cNvSpPr>
                <a:spLocks/>
              </p:cNvSpPr>
              <p:nvPr/>
            </p:nvSpPr>
            <p:spPr bwMode="auto">
              <a:xfrm>
                <a:off x="1141" y="2788"/>
                <a:ext cx="162" cy="137"/>
              </a:xfrm>
              <a:custGeom>
                <a:avLst/>
                <a:gdLst>
                  <a:gd name="T0" fmla="*/ 6 w 485"/>
                  <a:gd name="T1" fmla="*/ 0 h 411"/>
                  <a:gd name="T2" fmla="*/ 6 w 485"/>
                  <a:gd name="T3" fmla="*/ 0 h 411"/>
                  <a:gd name="T4" fmla="*/ 5 w 485"/>
                  <a:gd name="T5" fmla="*/ 0 h 411"/>
                  <a:gd name="T6" fmla="*/ 5 w 485"/>
                  <a:gd name="T7" fmla="*/ 0 h 411"/>
                  <a:gd name="T8" fmla="*/ 5 w 485"/>
                  <a:gd name="T9" fmla="*/ 0 h 411"/>
                  <a:gd name="T10" fmla="*/ 5 w 485"/>
                  <a:gd name="T11" fmla="*/ 1 h 411"/>
                  <a:gd name="T12" fmla="*/ 5 w 485"/>
                  <a:gd name="T13" fmla="*/ 1 h 411"/>
                  <a:gd name="T14" fmla="*/ 4 w 485"/>
                  <a:gd name="T15" fmla="*/ 1 h 411"/>
                  <a:gd name="T16" fmla="*/ 4 w 485"/>
                  <a:gd name="T17" fmla="*/ 1 h 411"/>
                  <a:gd name="T18" fmla="*/ 4 w 485"/>
                  <a:gd name="T19" fmla="*/ 1 h 411"/>
                  <a:gd name="T20" fmla="*/ 4 w 485"/>
                  <a:gd name="T21" fmla="*/ 1 h 411"/>
                  <a:gd name="T22" fmla="*/ 4 w 485"/>
                  <a:gd name="T23" fmla="*/ 2 h 411"/>
                  <a:gd name="T24" fmla="*/ 3 w 485"/>
                  <a:gd name="T25" fmla="*/ 2 h 411"/>
                  <a:gd name="T26" fmla="*/ 3 w 485"/>
                  <a:gd name="T27" fmla="*/ 2 h 411"/>
                  <a:gd name="T28" fmla="*/ 3 w 485"/>
                  <a:gd name="T29" fmla="*/ 3 h 411"/>
                  <a:gd name="T30" fmla="*/ 3 w 485"/>
                  <a:gd name="T31" fmla="*/ 3 h 411"/>
                  <a:gd name="T32" fmla="*/ 3 w 485"/>
                  <a:gd name="T33" fmla="*/ 3 h 411"/>
                  <a:gd name="T34" fmla="*/ 3 w 485"/>
                  <a:gd name="T35" fmla="*/ 4 h 411"/>
                  <a:gd name="T36" fmla="*/ 3 w 485"/>
                  <a:gd name="T37" fmla="*/ 4 h 411"/>
                  <a:gd name="T38" fmla="*/ 3 w 485"/>
                  <a:gd name="T39" fmla="*/ 4 h 411"/>
                  <a:gd name="T40" fmla="*/ 3 w 485"/>
                  <a:gd name="T41" fmla="*/ 5 h 411"/>
                  <a:gd name="T42" fmla="*/ 2 w 485"/>
                  <a:gd name="T43" fmla="*/ 4 h 411"/>
                  <a:gd name="T44" fmla="*/ 2 w 485"/>
                  <a:gd name="T45" fmla="*/ 4 h 411"/>
                  <a:gd name="T46" fmla="*/ 2 w 485"/>
                  <a:gd name="T47" fmla="*/ 3 h 411"/>
                  <a:gd name="T48" fmla="*/ 1 w 485"/>
                  <a:gd name="T49" fmla="*/ 3 h 411"/>
                  <a:gd name="T50" fmla="*/ 1 w 485"/>
                  <a:gd name="T51" fmla="*/ 2 h 411"/>
                  <a:gd name="T52" fmla="*/ 1 w 485"/>
                  <a:gd name="T53" fmla="*/ 1 h 411"/>
                  <a:gd name="T54" fmla="*/ 0 w 485"/>
                  <a:gd name="T55" fmla="*/ 1 h 411"/>
                  <a:gd name="T56" fmla="*/ 0 w 485"/>
                  <a:gd name="T57" fmla="*/ 0 h 411"/>
                  <a:gd name="T58" fmla="*/ 0 w 485"/>
                  <a:gd name="T59" fmla="*/ 1 h 411"/>
                  <a:gd name="T60" fmla="*/ 0 w 485"/>
                  <a:gd name="T61" fmla="*/ 1 h 411"/>
                  <a:gd name="T62" fmla="*/ 0 w 485"/>
                  <a:gd name="T63" fmla="*/ 2 h 411"/>
                  <a:gd name="T64" fmla="*/ 1 w 485"/>
                  <a:gd name="T65" fmla="*/ 3 h 411"/>
                  <a:gd name="T66" fmla="*/ 1 w 485"/>
                  <a:gd name="T67" fmla="*/ 3 h 411"/>
                  <a:gd name="T68" fmla="*/ 2 w 485"/>
                  <a:gd name="T69" fmla="*/ 4 h 411"/>
                  <a:gd name="T70" fmla="*/ 2 w 485"/>
                  <a:gd name="T71" fmla="*/ 4 h 411"/>
                  <a:gd name="T72" fmla="*/ 3 w 485"/>
                  <a:gd name="T73" fmla="*/ 5 h 411"/>
                  <a:gd name="T74" fmla="*/ 3 w 485"/>
                  <a:gd name="T75" fmla="*/ 5 h 411"/>
                  <a:gd name="T76" fmla="*/ 3 w 485"/>
                  <a:gd name="T77" fmla="*/ 5 h 411"/>
                  <a:gd name="T78" fmla="*/ 3 w 485"/>
                  <a:gd name="T79" fmla="*/ 5 h 411"/>
                  <a:gd name="T80" fmla="*/ 3 w 485"/>
                  <a:gd name="T81" fmla="*/ 5 h 411"/>
                  <a:gd name="T82" fmla="*/ 3 w 485"/>
                  <a:gd name="T83" fmla="*/ 5 h 411"/>
                  <a:gd name="T84" fmla="*/ 3 w 485"/>
                  <a:gd name="T85" fmla="*/ 4 h 411"/>
                  <a:gd name="T86" fmla="*/ 3 w 485"/>
                  <a:gd name="T87" fmla="*/ 4 h 411"/>
                  <a:gd name="T88" fmla="*/ 4 w 485"/>
                  <a:gd name="T89" fmla="*/ 3 h 411"/>
                  <a:gd name="T90" fmla="*/ 4 w 485"/>
                  <a:gd name="T91" fmla="*/ 3 h 411"/>
                  <a:gd name="T92" fmla="*/ 4 w 485"/>
                  <a:gd name="T93" fmla="*/ 2 h 411"/>
                  <a:gd name="T94" fmla="*/ 4 w 485"/>
                  <a:gd name="T95" fmla="*/ 2 h 411"/>
                  <a:gd name="T96" fmla="*/ 5 w 485"/>
                  <a:gd name="T97" fmla="*/ 2 h 411"/>
                  <a:gd name="T98" fmla="*/ 5 w 485"/>
                  <a:gd name="T99" fmla="*/ 1 h 411"/>
                  <a:gd name="T100" fmla="*/ 5 w 485"/>
                  <a:gd name="T101" fmla="*/ 1 h 411"/>
                  <a:gd name="T102" fmla="*/ 5 w 485"/>
                  <a:gd name="T103" fmla="*/ 1 h 411"/>
                  <a:gd name="T104" fmla="*/ 6 w 485"/>
                  <a:gd name="T105" fmla="*/ 0 h 411"/>
                  <a:gd name="T106" fmla="*/ 6 w 485"/>
                  <a:gd name="T107" fmla="*/ 0 h 411"/>
                  <a:gd name="T108" fmla="*/ 6 w 485"/>
                  <a:gd name="T109" fmla="*/ 0 h 411"/>
                  <a:gd name="T110" fmla="*/ 6 w 485"/>
                  <a:gd name="T111" fmla="*/ 0 h 411"/>
                  <a:gd name="T112" fmla="*/ 6 w 485"/>
                  <a:gd name="T113" fmla="*/ 0 h 4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5"/>
                  <a:gd name="T172" fmla="*/ 0 h 411"/>
                  <a:gd name="T173" fmla="*/ 485 w 485"/>
                  <a:gd name="T174" fmla="*/ 411 h 41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5" h="411">
                    <a:moveTo>
                      <a:pt x="485" y="0"/>
                    </a:moveTo>
                    <a:lnTo>
                      <a:pt x="463" y="9"/>
                    </a:lnTo>
                    <a:lnTo>
                      <a:pt x="441" y="19"/>
                    </a:lnTo>
                    <a:lnTo>
                      <a:pt x="422" y="29"/>
                    </a:lnTo>
                    <a:lnTo>
                      <a:pt x="403" y="38"/>
                    </a:lnTo>
                    <a:lnTo>
                      <a:pt x="385" y="49"/>
                    </a:lnTo>
                    <a:lnTo>
                      <a:pt x="367" y="60"/>
                    </a:lnTo>
                    <a:lnTo>
                      <a:pt x="351" y="73"/>
                    </a:lnTo>
                    <a:lnTo>
                      <a:pt x="336" y="87"/>
                    </a:lnTo>
                    <a:lnTo>
                      <a:pt x="321" y="102"/>
                    </a:lnTo>
                    <a:lnTo>
                      <a:pt x="307" y="118"/>
                    </a:lnTo>
                    <a:lnTo>
                      <a:pt x="293" y="138"/>
                    </a:lnTo>
                    <a:lnTo>
                      <a:pt x="281" y="157"/>
                    </a:lnTo>
                    <a:lnTo>
                      <a:pt x="269" y="181"/>
                    </a:lnTo>
                    <a:lnTo>
                      <a:pt x="258" y="205"/>
                    </a:lnTo>
                    <a:lnTo>
                      <a:pt x="248" y="232"/>
                    </a:lnTo>
                    <a:lnTo>
                      <a:pt x="239" y="262"/>
                    </a:lnTo>
                    <a:lnTo>
                      <a:pt x="230" y="294"/>
                    </a:lnTo>
                    <a:lnTo>
                      <a:pt x="225" y="322"/>
                    </a:lnTo>
                    <a:lnTo>
                      <a:pt x="221" y="349"/>
                    </a:lnTo>
                    <a:lnTo>
                      <a:pt x="217" y="377"/>
                    </a:lnTo>
                    <a:lnTo>
                      <a:pt x="188" y="335"/>
                    </a:lnTo>
                    <a:lnTo>
                      <a:pt x="158" y="291"/>
                    </a:lnTo>
                    <a:lnTo>
                      <a:pt x="128" y="248"/>
                    </a:lnTo>
                    <a:lnTo>
                      <a:pt x="97" y="203"/>
                    </a:lnTo>
                    <a:lnTo>
                      <a:pt x="69" y="157"/>
                    </a:lnTo>
                    <a:lnTo>
                      <a:pt x="43" y="110"/>
                    </a:lnTo>
                    <a:lnTo>
                      <a:pt x="19" y="63"/>
                    </a:lnTo>
                    <a:lnTo>
                      <a:pt x="0" y="16"/>
                    </a:lnTo>
                    <a:lnTo>
                      <a:pt x="6" y="67"/>
                    </a:lnTo>
                    <a:lnTo>
                      <a:pt x="18" y="117"/>
                    </a:lnTo>
                    <a:lnTo>
                      <a:pt x="36" y="167"/>
                    </a:lnTo>
                    <a:lnTo>
                      <a:pt x="60" y="214"/>
                    </a:lnTo>
                    <a:lnTo>
                      <a:pt x="91" y="261"/>
                    </a:lnTo>
                    <a:lnTo>
                      <a:pt x="126" y="308"/>
                    </a:lnTo>
                    <a:lnTo>
                      <a:pt x="166" y="353"/>
                    </a:lnTo>
                    <a:lnTo>
                      <a:pt x="210" y="398"/>
                    </a:lnTo>
                    <a:lnTo>
                      <a:pt x="222" y="406"/>
                    </a:lnTo>
                    <a:lnTo>
                      <a:pt x="232" y="410"/>
                    </a:lnTo>
                    <a:lnTo>
                      <a:pt x="239" y="411"/>
                    </a:lnTo>
                    <a:lnTo>
                      <a:pt x="244" y="407"/>
                    </a:lnTo>
                    <a:lnTo>
                      <a:pt x="254" y="369"/>
                    </a:lnTo>
                    <a:lnTo>
                      <a:pt x="266" y="330"/>
                    </a:lnTo>
                    <a:lnTo>
                      <a:pt x="281" y="293"/>
                    </a:lnTo>
                    <a:lnTo>
                      <a:pt x="300" y="255"/>
                    </a:lnTo>
                    <a:lnTo>
                      <a:pt x="319" y="219"/>
                    </a:lnTo>
                    <a:lnTo>
                      <a:pt x="341" y="186"/>
                    </a:lnTo>
                    <a:lnTo>
                      <a:pt x="362" y="153"/>
                    </a:lnTo>
                    <a:lnTo>
                      <a:pt x="384" y="124"/>
                    </a:lnTo>
                    <a:lnTo>
                      <a:pt x="406" y="96"/>
                    </a:lnTo>
                    <a:lnTo>
                      <a:pt x="425" y="71"/>
                    </a:lnTo>
                    <a:lnTo>
                      <a:pt x="443" y="49"/>
                    </a:lnTo>
                    <a:lnTo>
                      <a:pt x="459" y="31"/>
                    </a:lnTo>
                    <a:lnTo>
                      <a:pt x="472" y="18"/>
                    </a:lnTo>
                    <a:lnTo>
                      <a:pt x="480" y="7"/>
                    </a:lnTo>
                    <a:lnTo>
                      <a:pt x="485" y="1"/>
                    </a:lnTo>
                    <a:lnTo>
                      <a:pt x="485" y="0"/>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48" name="Freeform 74"/>
              <p:cNvSpPr>
                <a:spLocks/>
              </p:cNvSpPr>
              <p:nvPr/>
            </p:nvSpPr>
            <p:spPr bwMode="auto">
              <a:xfrm>
                <a:off x="1160" y="2936"/>
                <a:ext cx="25" cy="84"/>
              </a:xfrm>
              <a:custGeom>
                <a:avLst/>
                <a:gdLst>
                  <a:gd name="T0" fmla="*/ 0 w 77"/>
                  <a:gd name="T1" fmla="*/ 3 h 253"/>
                  <a:gd name="T2" fmla="*/ 0 w 77"/>
                  <a:gd name="T3" fmla="*/ 3 h 253"/>
                  <a:gd name="T4" fmla="*/ 0 w 77"/>
                  <a:gd name="T5" fmla="*/ 3 h 253"/>
                  <a:gd name="T6" fmla="*/ 0 w 77"/>
                  <a:gd name="T7" fmla="*/ 3 h 253"/>
                  <a:gd name="T8" fmla="*/ 0 w 77"/>
                  <a:gd name="T9" fmla="*/ 3 h 253"/>
                  <a:gd name="T10" fmla="*/ 0 w 77"/>
                  <a:gd name="T11" fmla="*/ 3 h 253"/>
                  <a:gd name="T12" fmla="*/ 0 w 77"/>
                  <a:gd name="T13" fmla="*/ 2 h 253"/>
                  <a:gd name="T14" fmla="*/ 0 w 77"/>
                  <a:gd name="T15" fmla="*/ 2 h 253"/>
                  <a:gd name="T16" fmla="*/ 0 w 77"/>
                  <a:gd name="T17" fmla="*/ 2 h 253"/>
                  <a:gd name="T18" fmla="*/ 1 w 77"/>
                  <a:gd name="T19" fmla="*/ 1 h 253"/>
                  <a:gd name="T20" fmla="*/ 1 w 77"/>
                  <a:gd name="T21" fmla="*/ 1 h 253"/>
                  <a:gd name="T22" fmla="*/ 1 w 77"/>
                  <a:gd name="T23" fmla="*/ 0 h 253"/>
                  <a:gd name="T24" fmla="*/ 1 w 77"/>
                  <a:gd name="T25" fmla="*/ 0 h 253"/>
                  <a:gd name="T26" fmla="*/ 1 w 77"/>
                  <a:gd name="T27" fmla="*/ 0 h 253"/>
                  <a:gd name="T28" fmla="*/ 1 w 77"/>
                  <a:gd name="T29" fmla="*/ 0 h 253"/>
                  <a:gd name="T30" fmla="*/ 1 w 77"/>
                  <a:gd name="T31" fmla="*/ 1 h 253"/>
                  <a:gd name="T32" fmla="*/ 1 w 77"/>
                  <a:gd name="T33" fmla="*/ 1 h 253"/>
                  <a:gd name="T34" fmla="*/ 1 w 77"/>
                  <a:gd name="T35" fmla="*/ 2 h 253"/>
                  <a:gd name="T36" fmla="*/ 1 w 77"/>
                  <a:gd name="T37" fmla="*/ 2 h 253"/>
                  <a:gd name="T38" fmla="*/ 1 w 77"/>
                  <a:gd name="T39" fmla="*/ 3 h 253"/>
                  <a:gd name="T40" fmla="*/ 0 w 77"/>
                  <a:gd name="T41" fmla="*/ 3 h 2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7"/>
                  <a:gd name="T64" fmla="*/ 0 h 253"/>
                  <a:gd name="T65" fmla="*/ 77 w 77"/>
                  <a:gd name="T66" fmla="*/ 253 h 25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7" h="253">
                    <a:moveTo>
                      <a:pt x="31" y="253"/>
                    </a:moveTo>
                    <a:lnTo>
                      <a:pt x="19" y="251"/>
                    </a:lnTo>
                    <a:lnTo>
                      <a:pt x="9" y="248"/>
                    </a:lnTo>
                    <a:lnTo>
                      <a:pt x="4" y="244"/>
                    </a:lnTo>
                    <a:lnTo>
                      <a:pt x="0" y="240"/>
                    </a:lnTo>
                    <a:lnTo>
                      <a:pt x="5" y="213"/>
                    </a:lnTo>
                    <a:lnTo>
                      <a:pt x="15" y="186"/>
                    </a:lnTo>
                    <a:lnTo>
                      <a:pt x="25" y="160"/>
                    </a:lnTo>
                    <a:lnTo>
                      <a:pt x="36" y="132"/>
                    </a:lnTo>
                    <a:lnTo>
                      <a:pt x="48" y="102"/>
                    </a:lnTo>
                    <a:lnTo>
                      <a:pt x="59" y="72"/>
                    </a:lnTo>
                    <a:lnTo>
                      <a:pt x="68" y="37"/>
                    </a:lnTo>
                    <a:lnTo>
                      <a:pt x="75" y="0"/>
                    </a:lnTo>
                    <a:lnTo>
                      <a:pt x="77" y="7"/>
                    </a:lnTo>
                    <a:lnTo>
                      <a:pt x="75" y="26"/>
                    </a:lnTo>
                    <a:lnTo>
                      <a:pt x="74" y="55"/>
                    </a:lnTo>
                    <a:lnTo>
                      <a:pt x="70" y="90"/>
                    </a:lnTo>
                    <a:lnTo>
                      <a:pt x="64" y="130"/>
                    </a:lnTo>
                    <a:lnTo>
                      <a:pt x="56" y="172"/>
                    </a:lnTo>
                    <a:lnTo>
                      <a:pt x="45" y="214"/>
                    </a:lnTo>
                    <a:lnTo>
                      <a:pt x="31" y="253"/>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49" name="Freeform 75"/>
              <p:cNvSpPr>
                <a:spLocks/>
              </p:cNvSpPr>
              <p:nvPr/>
            </p:nvSpPr>
            <p:spPr bwMode="auto">
              <a:xfrm>
                <a:off x="1163" y="2887"/>
                <a:ext cx="134" cy="141"/>
              </a:xfrm>
              <a:custGeom>
                <a:avLst/>
                <a:gdLst>
                  <a:gd name="T0" fmla="*/ 3 w 404"/>
                  <a:gd name="T1" fmla="*/ 3 h 422"/>
                  <a:gd name="T2" fmla="*/ 3 w 404"/>
                  <a:gd name="T3" fmla="*/ 2 h 422"/>
                  <a:gd name="T4" fmla="*/ 4 w 404"/>
                  <a:gd name="T5" fmla="*/ 1 h 422"/>
                  <a:gd name="T6" fmla="*/ 4 w 404"/>
                  <a:gd name="T7" fmla="*/ 0 h 422"/>
                  <a:gd name="T8" fmla="*/ 4 w 404"/>
                  <a:gd name="T9" fmla="*/ 1 h 422"/>
                  <a:gd name="T10" fmla="*/ 4 w 404"/>
                  <a:gd name="T11" fmla="*/ 2 h 422"/>
                  <a:gd name="T12" fmla="*/ 5 w 404"/>
                  <a:gd name="T13" fmla="*/ 3 h 422"/>
                  <a:gd name="T14" fmla="*/ 5 w 404"/>
                  <a:gd name="T15" fmla="*/ 5 h 422"/>
                  <a:gd name="T16" fmla="*/ 4 w 404"/>
                  <a:gd name="T17" fmla="*/ 5 h 422"/>
                  <a:gd name="T18" fmla="*/ 4 w 404"/>
                  <a:gd name="T19" fmla="*/ 4 h 422"/>
                  <a:gd name="T20" fmla="*/ 4 w 404"/>
                  <a:gd name="T21" fmla="*/ 3 h 422"/>
                  <a:gd name="T22" fmla="*/ 4 w 404"/>
                  <a:gd name="T23" fmla="*/ 2 h 422"/>
                  <a:gd name="T24" fmla="*/ 4 w 404"/>
                  <a:gd name="T25" fmla="*/ 2 h 422"/>
                  <a:gd name="T26" fmla="*/ 4 w 404"/>
                  <a:gd name="T27" fmla="*/ 2 h 422"/>
                  <a:gd name="T28" fmla="*/ 4 w 404"/>
                  <a:gd name="T29" fmla="*/ 3 h 422"/>
                  <a:gd name="T30" fmla="*/ 3 w 404"/>
                  <a:gd name="T31" fmla="*/ 4 h 422"/>
                  <a:gd name="T32" fmla="*/ 3 w 404"/>
                  <a:gd name="T33" fmla="*/ 4 h 422"/>
                  <a:gd name="T34" fmla="*/ 3 w 404"/>
                  <a:gd name="T35" fmla="*/ 4 h 422"/>
                  <a:gd name="T36" fmla="*/ 3 w 404"/>
                  <a:gd name="T37" fmla="*/ 4 h 422"/>
                  <a:gd name="T38" fmla="*/ 3 w 404"/>
                  <a:gd name="T39" fmla="*/ 4 h 422"/>
                  <a:gd name="T40" fmla="*/ 3 w 404"/>
                  <a:gd name="T41" fmla="*/ 4 h 422"/>
                  <a:gd name="T42" fmla="*/ 3 w 404"/>
                  <a:gd name="T43" fmla="*/ 4 h 422"/>
                  <a:gd name="T44" fmla="*/ 3 w 404"/>
                  <a:gd name="T45" fmla="*/ 4 h 422"/>
                  <a:gd name="T46" fmla="*/ 2 w 404"/>
                  <a:gd name="T47" fmla="*/ 4 h 422"/>
                  <a:gd name="T48" fmla="*/ 2 w 404"/>
                  <a:gd name="T49" fmla="*/ 3 h 422"/>
                  <a:gd name="T50" fmla="*/ 1 w 404"/>
                  <a:gd name="T51" fmla="*/ 1 h 422"/>
                  <a:gd name="T52" fmla="*/ 0 w 404"/>
                  <a:gd name="T53" fmla="*/ 1 h 422"/>
                  <a:gd name="T54" fmla="*/ 0 w 404"/>
                  <a:gd name="T55" fmla="*/ 1 h 422"/>
                  <a:gd name="T56" fmla="*/ 1 w 404"/>
                  <a:gd name="T57" fmla="*/ 1 h 422"/>
                  <a:gd name="T58" fmla="*/ 1 w 404"/>
                  <a:gd name="T59" fmla="*/ 1 h 422"/>
                  <a:gd name="T60" fmla="*/ 2 w 404"/>
                  <a:gd name="T61" fmla="*/ 2 h 422"/>
                  <a:gd name="T62" fmla="*/ 2 w 404"/>
                  <a:gd name="T63" fmla="*/ 2 h 422"/>
                  <a:gd name="T64" fmla="*/ 2 w 404"/>
                  <a:gd name="T65" fmla="*/ 2 h 422"/>
                  <a:gd name="T66" fmla="*/ 3 w 404"/>
                  <a:gd name="T67" fmla="*/ 3 h 422"/>
                  <a:gd name="T68" fmla="*/ 3 w 404"/>
                  <a:gd name="T69" fmla="*/ 3 h 42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4"/>
                  <a:gd name="T106" fmla="*/ 0 h 422"/>
                  <a:gd name="T107" fmla="*/ 404 w 404"/>
                  <a:gd name="T108" fmla="*/ 422 h 42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4" h="422">
                    <a:moveTo>
                      <a:pt x="228" y="269"/>
                    </a:moveTo>
                    <a:lnTo>
                      <a:pt x="239" y="229"/>
                    </a:lnTo>
                    <a:lnTo>
                      <a:pt x="253" y="185"/>
                    </a:lnTo>
                    <a:lnTo>
                      <a:pt x="268" y="139"/>
                    </a:lnTo>
                    <a:lnTo>
                      <a:pt x="284" y="95"/>
                    </a:lnTo>
                    <a:lnTo>
                      <a:pt x="299" y="56"/>
                    </a:lnTo>
                    <a:lnTo>
                      <a:pt x="313" y="25"/>
                    </a:lnTo>
                    <a:lnTo>
                      <a:pt x="324" y="5"/>
                    </a:lnTo>
                    <a:lnTo>
                      <a:pt x="332" y="0"/>
                    </a:lnTo>
                    <a:lnTo>
                      <a:pt x="340" y="52"/>
                    </a:lnTo>
                    <a:lnTo>
                      <a:pt x="350" y="105"/>
                    </a:lnTo>
                    <a:lnTo>
                      <a:pt x="360" y="157"/>
                    </a:lnTo>
                    <a:lnTo>
                      <a:pt x="369" y="211"/>
                    </a:lnTo>
                    <a:lnTo>
                      <a:pt x="379" y="264"/>
                    </a:lnTo>
                    <a:lnTo>
                      <a:pt x="388" y="316"/>
                    </a:lnTo>
                    <a:lnTo>
                      <a:pt x="397" y="369"/>
                    </a:lnTo>
                    <a:lnTo>
                      <a:pt x="404" y="422"/>
                    </a:lnTo>
                    <a:lnTo>
                      <a:pt x="357" y="405"/>
                    </a:lnTo>
                    <a:lnTo>
                      <a:pt x="351" y="369"/>
                    </a:lnTo>
                    <a:lnTo>
                      <a:pt x="347" y="334"/>
                    </a:lnTo>
                    <a:lnTo>
                      <a:pt x="340" y="298"/>
                    </a:lnTo>
                    <a:lnTo>
                      <a:pt x="335" y="264"/>
                    </a:lnTo>
                    <a:lnTo>
                      <a:pt x="329" y="228"/>
                    </a:lnTo>
                    <a:lnTo>
                      <a:pt x="323" y="193"/>
                    </a:lnTo>
                    <a:lnTo>
                      <a:pt x="317" y="157"/>
                    </a:lnTo>
                    <a:lnTo>
                      <a:pt x="310" y="123"/>
                    </a:lnTo>
                    <a:lnTo>
                      <a:pt x="305" y="150"/>
                    </a:lnTo>
                    <a:lnTo>
                      <a:pt x="299" y="178"/>
                    </a:lnTo>
                    <a:lnTo>
                      <a:pt x="292" y="207"/>
                    </a:lnTo>
                    <a:lnTo>
                      <a:pt x="287" y="235"/>
                    </a:lnTo>
                    <a:lnTo>
                      <a:pt x="280" y="262"/>
                    </a:lnTo>
                    <a:lnTo>
                      <a:pt x="272" y="290"/>
                    </a:lnTo>
                    <a:lnTo>
                      <a:pt x="265" y="317"/>
                    </a:lnTo>
                    <a:lnTo>
                      <a:pt x="257" y="345"/>
                    </a:lnTo>
                    <a:lnTo>
                      <a:pt x="251" y="342"/>
                    </a:lnTo>
                    <a:lnTo>
                      <a:pt x="246" y="340"/>
                    </a:lnTo>
                    <a:lnTo>
                      <a:pt x="240" y="337"/>
                    </a:lnTo>
                    <a:lnTo>
                      <a:pt x="235" y="333"/>
                    </a:lnTo>
                    <a:lnTo>
                      <a:pt x="229" y="330"/>
                    </a:lnTo>
                    <a:lnTo>
                      <a:pt x="224" y="327"/>
                    </a:lnTo>
                    <a:lnTo>
                      <a:pt x="218" y="324"/>
                    </a:lnTo>
                    <a:lnTo>
                      <a:pt x="213" y="322"/>
                    </a:lnTo>
                    <a:lnTo>
                      <a:pt x="213" y="320"/>
                    </a:lnTo>
                    <a:lnTo>
                      <a:pt x="207" y="311"/>
                    </a:lnTo>
                    <a:lnTo>
                      <a:pt x="192" y="286"/>
                    </a:lnTo>
                    <a:lnTo>
                      <a:pt x="169" y="250"/>
                    </a:lnTo>
                    <a:lnTo>
                      <a:pt x="140" y="208"/>
                    </a:lnTo>
                    <a:lnTo>
                      <a:pt x="107" y="163"/>
                    </a:lnTo>
                    <a:lnTo>
                      <a:pt x="73" y="120"/>
                    </a:lnTo>
                    <a:lnTo>
                      <a:pt x="36" y="83"/>
                    </a:lnTo>
                    <a:lnTo>
                      <a:pt x="0" y="55"/>
                    </a:lnTo>
                    <a:lnTo>
                      <a:pt x="18" y="62"/>
                    </a:lnTo>
                    <a:lnTo>
                      <a:pt x="36" y="70"/>
                    </a:lnTo>
                    <a:lnTo>
                      <a:pt x="53" y="80"/>
                    </a:lnTo>
                    <a:lnTo>
                      <a:pt x="70" y="91"/>
                    </a:lnTo>
                    <a:lnTo>
                      <a:pt x="87" y="102"/>
                    </a:lnTo>
                    <a:lnTo>
                      <a:pt x="103" y="114"/>
                    </a:lnTo>
                    <a:lnTo>
                      <a:pt x="118" y="127"/>
                    </a:lnTo>
                    <a:lnTo>
                      <a:pt x="133" y="141"/>
                    </a:lnTo>
                    <a:lnTo>
                      <a:pt x="147" y="156"/>
                    </a:lnTo>
                    <a:lnTo>
                      <a:pt x="161" y="170"/>
                    </a:lnTo>
                    <a:lnTo>
                      <a:pt x="175" y="186"/>
                    </a:lnTo>
                    <a:lnTo>
                      <a:pt x="187" y="201"/>
                    </a:lnTo>
                    <a:lnTo>
                      <a:pt x="198" y="218"/>
                    </a:lnTo>
                    <a:lnTo>
                      <a:pt x="209" y="235"/>
                    </a:lnTo>
                    <a:lnTo>
                      <a:pt x="218" y="253"/>
                    </a:lnTo>
                    <a:lnTo>
                      <a:pt x="228" y="269"/>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50" name="Freeform 76"/>
              <p:cNvSpPr>
                <a:spLocks/>
              </p:cNvSpPr>
              <p:nvPr/>
            </p:nvSpPr>
            <p:spPr bwMode="auto">
              <a:xfrm>
                <a:off x="1299" y="2836"/>
                <a:ext cx="74" cy="140"/>
              </a:xfrm>
              <a:custGeom>
                <a:avLst/>
                <a:gdLst>
                  <a:gd name="T0" fmla="*/ 3 w 221"/>
                  <a:gd name="T1" fmla="*/ 3 h 419"/>
                  <a:gd name="T2" fmla="*/ 2 w 221"/>
                  <a:gd name="T3" fmla="*/ 3 h 419"/>
                  <a:gd name="T4" fmla="*/ 2 w 221"/>
                  <a:gd name="T5" fmla="*/ 3 h 419"/>
                  <a:gd name="T6" fmla="*/ 2 w 221"/>
                  <a:gd name="T7" fmla="*/ 3 h 419"/>
                  <a:gd name="T8" fmla="*/ 1 w 221"/>
                  <a:gd name="T9" fmla="*/ 3 h 419"/>
                  <a:gd name="T10" fmla="*/ 1 w 221"/>
                  <a:gd name="T11" fmla="*/ 4 h 419"/>
                  <a:gd name="T12" fmla="*/ 1 w 221"/>
                  <a:gd name="T13" fmla="*/ 4 h 419"/>
                  <a:gd name="T14" fmla="*/ 1 w 221"/>
                  <a:gd name="T15" fmla="*/ 4 h 419"/>
                  <a:gd name="T16" fmla="*/ 1 w 221"/>
                  <a:gd name="T17" fmla="*/ 4 h 419"/>
                  <a:gd name="T18" fmla="*/ 1 w 221"/>
                  <a:gd name="T19" fmla="*/ 4 h 419"/>
                  <a:gd name="T20" fmla="*/ 1 w 221"/>
                  <a:gd name="T21" fmla="*/ 3 h 419"/>
                  <a:gd name="T22" fmla="*/ 1 w 221"/>
                  <a:gd name="T23" fmla="*/ 3 h 419"/>
                  <a:gd name="T24" fmla="*/ 1 w 221"/>
                  <a:gd name="T25" fmla="*/ 2 h 419"/>
                  <a:gd name="T26" fmla="*/ 1 w 221"/>
                  <a:gd name="T27" fmla="*/ 2 h 419"/>
                  <a:gd name="T28" fmla="*/ 1 w 221"/>
                  <a:gd name="T29" fmla="*/ 1 h 419"/>
                  <a:gd name="T30" fmla="*/ 1 w 221"/>
                  <a:gd name="T31" fmla="*/ 1 h 419"/>
                  <a:gd name="T32" fmla="*/ 1 w 221"/>
                  <a:gd name="T33" fmla="*/ 0 h 419"/>
                  <a:gd name="T34" fmla="*/ 1 w 221"/>
                  <a:gd name="T35" fmla="*/ 0 h 419"/>
                  <a:gd name="T36" fmla="*/ 1 w 221"/>
                  <a:gd name="T37" fmla="*/ 0 h 419"/>
                  <a:gd name="T38" fmla="*/ 1 w 221"/>
                  <a:gd name="T39" fmla="*/ 0 h 419"/>
                  <a:gd name="T40" fmla="*/ 1 w 221"/>
                  <a:gd name="T41" fmla="*/ 0 h 419"/>
                  <a:gd name="T42" fmla="*/ 1 w 221"/>
                  <a:gd name="T43" fmla="*/ 1 h 419"/>
                  <a:gd name="T44" fmla="*/ 1 w 221"/>
                  <a:gd name="T45" fmla="*/ 1 h 419"/>
                  <a:gd name="T46" fmla="*/ 1 w 221"/>
                  <a:gd name="T47" fmla="*/ 1 h 419"/>
                  <a:gd name="T48" fmla="*/ 1 w 221"/>
                  <a:gd name="T49" fmla="*/ 1 h 419"/>
                  <a:gd name="T50" fmla="*/ 1 w 221"/>
                  <a:gd name="T51" fmla="*/ 1 h 419"/>
                  <a:gd name="T52" fmla="*/ 1 w 221"/>
                  <a:gd name="T53" fmla="*/ 2 h 419"/>
                  <a:gd name="T54" fmla="*/ 0 w 221"/>
                  <a:gd name="T55" fmla="*/ 2 h 419"/>
                  <a:gd name="T56" fmla="*/ 0 w 221"/>
                  <a:gd name="T57" fmla="*/ 3 h 419"/>
                  <a:gd name="T58" fmla="*/ 0 w 221"/>
                  <a:gd name="T59" fmla="*/ 4 h 419"/>
                  <a:gd name="T60" fmla="*/ 0 w 221"/>
                  <a:gd name="T61" fmla="*/ 4 h 419"/>
                  <a:gd name="T62" fmla="*/ 0 w 221"/>
                  <a:gd name="T63" fmla="*/ 5 h 419"/>
                  <a:gd name="T64" fmla="*/ 0 w 221"/>
                  <a:gd name="T65" fmla="*/ 5 h 419"/>
                  <a:gd name="T66" fmla="*/ 0 w 221"/>
                  <a:gd name="T67" fmla="*/ 5 h 419"/>
                  <a:gd name="T68" fmla="*/ 0 w 221"/>
                  <a:gd name="T69" fmla="*/ 5 h 419"/>
                  <a:gd name="T70" fmla="*/ 1 w 221"/>
                  <a:gd name="T71" fmla="*/ 5 h 419"/>
                  <a:gd name="T72" fmla="*/ 1 w 221"/>
                  <a:gd name="T73" fmla="*/ 5 h 419"/>
                  <a:gd name="T74" fmla="*/ 1 w 221"/>
                  <a:gd name="T75" fmla="*/ 5 h 419"/>
                  <a:gd name="T76" fmla="*/ 1 w 221"/>
                  <a:gd name="T77" fmla="*/ 4 h 419"/>
                  <a:gd name="T78" fmla="*/ 1 w 221"/>
                  <a:gd name="T79" fmla="*/ 4 h 419"/>
                  <a:gd name="T80" fmla="*/ 1 w 221"/>
                  <a:gd name="T81" fmla="*/ 4 h 419"/>
                  <a:gd name="T82" fmla="*/ 2 w 221"/>
                  <a:gd name="T83" fmla="*/ 4 h 419"/>
                  <a:gd name="T84" fmla="*/ 2 w 221"/>
                  <a:gd name="T85" fmla="*/ 4 h 419"/>
                  <a:gd name="T86" fmla="*/ 2 w 221"/>
                  <a:gd name="T87" fmla="*/ 4 h 419"/>
                  <a:gd name="T88" fmla="*/ 2 w 221"/>
                  <a:gd name="T89" fmla="*/ 3 h 419"/>
                  <a:gd name="T90" fmla="*/ 2 w 221"/>
                  <a:gd name="T91" fmla="*/ 3 h 419"/>
                  <a:gd name="T92" fmla="*/ 3 w 221"/>
                  <a:gd name="T93" fmla="*/ 3 h 419"/>
                  <a:gd name="T94" fmla="*/ 3 w 221"/>
                  <a:gd name="T95" fmla="*/ 3 h 419"/>
                  <a:gd name="T96" fmla="*/ 3 w 221"/>
                  <a:gd name="T97" fmla="*/ 3 h 41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21"/>
                  <a:gd name="T148" fmla="*/ 0 h 419"/>
                  <a:gd name="T149" fmla="*/ 221 w 221"/>
                  <a:gd name="T150" fmla="*/ 419 h 41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21" h="419">
                    <a:moveTo>
                      <a:pt x="221" y="264"/>
                    </a:moveTo>
                    <a:lnTo>
                      <a:pt x="192" y="261"/>
                    </a:lnTo>
                    <a:lnTo>
                      <a:pt x="166" y="263"/>
                    </a:lnTo>
                    <a:lnTo>
                      <a:pt x="142" y="270"/>
                    </a:lnTo>
                    <a:lnTo>
                      <a:pt x="118" y="282"/>
                    </a:lnTo>
                    <a:lnTo>
                      <a:pt x="98" y="297"/>
                    </a:lnTo>
                    <a:lnTo>
                      <a:pt x="80" y="315"/>
                    </a:lnTo>
                    <a:lnTo>
                      <a:pt x="63" y="336"/>
                    </a:lnTo>
                    <a:lnTo>
                      <a:pt x="48" y="358"/>
                    </a:lnTo>
                    <a:lnTo>
                      <a:pt x="54" y="318"/>
                    </a:lnTo>
                    <a:lnTo>
                      <a:pt x="59" y="275"/>
                    </a:lnTo>
                    <a:lnTo>
                      <a:pt x="65" y="230"/>
                    </a:lnTo>
                    <a:lnTo>
                      <a:pt x="72" y="184"/>
                    </a:lnTo>
                    <a:lnTo>
                      <a:pt x="78" y="138"/>
                    </a:lnTo>
                    <a:lnTo>
                      <a:pt x="85" y="91"/>
                    </a:lnTo>
                    <a:lnTo>
                      <a:pt x="94" y="46"/>
                    </a:lnTo>
                    <a:lnTo>
                      <a:pt x="103" y="0"/>
                    </a:lnTo>
                    <a:lnTo>
                      <a:pt x="98" y="6"/>
                    </a:lnTo>
                    <a:lnTo>
                      <a:pt x="91" y="13"/>
                    </a:lnTo>
                    <a:lnTo>
                      <a:pt x="85" y="22"/>
                    </a:lnTo>
                    <a:lnTo>
                      <a:pt x="78" y="32"/>
                    </a:lnTo>
                    <a:lnTo>
                      <a:pt x="73" y="43"/>
                    </a:lnTo>
                    <a:lnTo>
                      <a:pt x="68" y="53"/>
                    </a:lnTo>
                    <a:lnTo>
                      <a:pt x="63" y="61"/>
                    </a:lnTo>
                    <a:lnTo>
                      <a:pt x="62" y="68"/>
                    </a:lnTo>
                    <a:lnTo>
                      <a:pt x="51" y="112"/>
                    </a:lnTo>
                    <a:lnTo>
                      <a:pt x="41" y="156"/>
                    </a:lnTo>
                    <a:lnTo>
                      <a:pt x="32" y="199"/>
                    </a:lnTo>
                    <a:lnTo>
                      <a:pt x="24" y="243"/>
                    </a:lnTo>
                    <a:lnTo>
                      <a:pt x="15" y="288"/>
                    </a:lnTo>
                    <a:lnTo>
                      <a:pt x="9" y="331"/>
                    </a:lnTo>
                    <a:lnTo>
                      <a:pt x="4" y="375"/>
                    </a:lnTo>
                    <a:lnTo>
                      <a:pt x="0" y="419"/>
                    </a:lnTo>
                    <a:lnTo>
                      <a:pt x="21" y="413"/>
                    </a:lnTo>
                    <a:lnTo>
                      <a:pt x="40" y="405"/>
                    </a:lnTo>
                    <a:lnTo>
                      <a:pt x="55" y="394"/>
                    </a:lnTo>
                    <a:lnTo>
                      <a:pt x="70" y="380"/>
                    </a:lnTo>
                    <a:lnTo>
                      <a:pt x="84" y="365"/>
                    </a:lnTo>
                    <a:lnTo>
                      <a:pt x="96" y="348"/>
                    </a:lnTo>
                    <a:lnTo>
                      <a:pt x="107" y="331"/>
                    </a:lnTo>
                    <a:lnTo>
                      <a:pt x="120" y="314"/>
                    </a:lnTo>
                    <a:lnTo>
                      <a:pt x="128" y="306"/>
                    </a:lnTo>
                    <a:lnTo>
                      <a:pt x="142" y="297"/>
                    </a:lnTo>
                    <a:lnTo>
                      <a:pt x="158" y="289"/>
                    </a:lnTo>
                    <a:lnTo>
                      <a:pt x="176" y="281"/>
                    </a:lnTo>
                    <a:lnTo>
                      <a:pt x="192" y="274"/>
                    </a:lnTo>
                    <a:lnTo>
                      <a:pt x="207" y="268"/>
                    </a:lnTo>
                    <a:lnTo>
                      <a:pt x="217" y="266"/>
                    </a:lnTo>
                    <a:lnTo>
                      <a:pt x="221" y="264"/>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51" name="Freeform 77"/>
              <p:cNvSpPr>
                <a:spLocks/>
              </p:cNvSpPr>
              <p:nvPr/>
            </p:nvSpPr>
            <p:spPr bwMode="auto">
              <a:xfrm>
                <a:off x="796" y="2820"/>
                <a:ext cx="121" cy="157"/>
              </a:xfrm>
              <a:custGeom>
                <a:avLst/>
                <a:gdLst>
                  <a:gd name="T0" fmla="*/ 3 w 362"/>
                  <a:gd name="T1" fmla="*/ 6 h 471"/>
                  <a:gd name="T2" fmla="*/ 3 w 362"/>
                  <a:gd name="T3" fmla="*/ 6 h 471"/>
                  <a:gd name="T4" fmla="*/ 3 w 362"/>
                  <a:gd name="T5" fmla="*/ 5 h 471"/>
                  <a:gd name="T6" fmla="*/ 3 w 362"/>
                  <a:gd name="T7" fmla="*/ 5 h 471"/>
                  <a:gd name="T8" fmla="*/ 3 w 362"/>
                  <a:gd name="T9" fmla="*/ 4 h 471"/>
                  <a:gd name="T10" fmla="*/ 2 w 362"/>
                  <a:gd name="T11" fmla="*/ 4 h 471"/>
                  <a:gd name="T12" fmla="*/ 2 w 362"/>
                  <a:gd name="T13" fmla="*/ 3 h 471"/>
                  <a:gd name="T14" fmla="*/ 2 w 362"/>
                  <a:gd name="T15" fmla="*/ 3 h 471"/>
                  <a:gd name="T16" fmla="*/ 2 w 362"/>
                  <a:gd name="T17" fmla="*/ 2 h 471"/>
                  <a:gd name="T18" fmla="*/ 2 w 362"/>
                  <a:gd name="T19" fmla="*/ 2 h 471"/>
                  <a:gd name="T20" fmla="*/ 1 w 362"/>
                  <a:gd name="T21" fmla="*/ 2 h 471"/>
                  <a:gd name="T22" fmla="*/ 1 w 362"/>
                  <a:gd name="T23" fmla="*/ 2 h 471"/>
                  <a:gd name="T24" fmla="*/ 1 w 362"/>
                  <a:gd name="T25" fmla="*/ 1 h 471"/>
                  <a:gd name="T26" fmla="*/ 1 w 362"/>
                  <a:gd name="T27" fmla="*/ 1 h 471"/>
                  <a:gd name="T28" fmla="*/ 0 w 362"/>
                  <a:gd name="T29" fmla="*/ 0 h 471"/>
                  <a:gd name="T30" fmla="*/ 0 w 362"/>
                  <a:gd name="T31" fmla="*/ 0 h 471"/>
                  <a:gd name="T32" fmla="*/ 0 w 362"/>
                  <a:gd name="T33" fmla="*/ 0 h 471"/>
                  <a:gd name="T34" fmla="*/ 0 w 362"/>
                  <a:gd name="T35" fmla="*/ 0 h 471"/>
                  <a:gd name="T36" fmla="*/ 1 w 362"/>
                  <a:gd name="T37" fmla="*/ 0 h 471"/>
                  <a:gd name="T38" fmla="*/ 1 w 362"/>
                  <a:gd name="T39" fmla="*/ 1 h 471"/>
                  <a:gd name="T40" fmla="*/ 1 w 362"/>
                  <a:gd name="T41" fmla="*/ 1 h 471"/>
                  <a:gd name="T42" fmla="*/ 1 w 362"/>
                  <a:gd name="T43" fmla="*/ 1 h 471"/>
                  <a:gd name="T44" fmla="*/ 1 w 362"/>
                  <a:gd name="T45" fmla="*/ 1 h 471"/>
                  <a:gd name="T46" fmla="*/ 2 w 362"/>
                  <a:gd name="T47" fmla="*/ 2 h 471"/>
                  <a:gd name="T48" fmla="*/ 2 w 362"/>
                  <a:gd name="T49" fmla="*/ 2 h 471"/>
                  <a:gd name="T50" fmla="*/ 2 w 362"/>
                  <a:gd name="T51" fmla="*/ 2 h 471"/>
                  <a:gd name="T52" fmla="*/ 2 w 362"/>
                  <a:gd name="T53" fmla="*/ 2 h 471"/>
                  <a:gd name="T54" fmla="*/ 2 w 362"/>
                  <a:gd name="T55" fmla="*/ 3 h 471"/>
                  <a:gd name="T56" fmla="*/ 3 w 362"/>
                  <a:gd name="T57" fmla="*/ 3 h 471"/>
                  <a:gd name="T58" fmla="*/ 3 w 362"/>
                  <a:gd name="T59" fmla="*/ 3 h 471"/>
                  <a:gd name="T60" fmla="*/ 3 w 362"/>
                  <a:gd name="T61" fmla="*/ 3 h 471"/>
                  <a:gd name="T62" fmla="*/ 3 w 362"/>
                  <a:gd name="T63" fmla="*/ 3 h 471"/>
                  <a:gd name="T64" fmla="*/ 3 w 362"/>
                  <a:gd name="T65" fmla="*/ 4 h 471"/>
                  <a:gd name="T66" fmla="*/ 3 w 362"/>
                  <a:gd name="T67" fmla="*/ 3 h 471"/>
                  <a:gd name="T68" fmla="*/ 3 w 362"/>
                  <a:gd name="T69" fmla="*/ 2 h 471"/>
                  <a:gd name="T70" fmla="*/ 3 w 362"/>
                  <a:gd name="T71" fmla="*/ 1 h 471"/>
                  <a:gd name="T72" fmla="*/ 3 w 362"/>
                  <a:gd name="T73" fmla="*/ 1 h 471"/>
                  <a:gd name="T74" fmla="*/ 4 w 362"/>
                  <a:gd name="T75" fmla="*/ 1 h 471"/>
                  <a:gd name="T76" fmla="*/ 4 w 362"/>
                  <a:gd name="T77" fmla="*/ 2 h 471"/>
                  <a:gd name="T78" fmla="*/ 4 w 362"/>
                  <a:gd name="T79" fmla="*/ 2 h 471"/>
                  <a:gd name="T80" fmla="*/ 4 w 362"/>
                  <a:gd name="T81" fmla="*/ 3 h 471"/>
                  <a:gd name="T82" fmla="*/ 4 w 362"/>
                  <a:gd name="T83" fmla="*/ 3 h 471"/>
                  <a:gd name="T84" fmla="*/ 4 w 362"/>
                  <a:gd name="T85" fmla="*/ 4 h 471"/>
                  <a:gd name="T86" fmla="*/ 4 w 362"/>
                  <a:gd name="T87" fmla="*/ 4 h 471"/>
                  <a:gd name="T88" fmla="*/ 4 w 362"/>
                  <a:gd name="T89" fmla="*/ 5 h 471"/>
                  <a:gd name="T90" fmla="*/ 4 w 362"/>
                  <a:gd name="T91" fmla="*/ 5 h 471"/>
                  <a:gd name="T92" fmla="*/ 4 w 362"/>
                  <a:gd name="T93" fmla="*/ 4 h 471"/>
                  <a:gd name="T94" fmla="*/ 4 w 362"/>
                  <a:gd name="T95" fmla="*/ 4 h 471"/>
                  <a:gd name="T96" fmla="*/ 4 w 362"/>
                  <a:gd name="T97" fmla="*/ 3 h 471"/>
                  <a:gd name="T98" fmla="*/ 4 w 362"/>
                  <a:gd name="T99" fmla="*/ 3 h 471"/>
                  <a:gd name="T100" fmla="*/ 4 w 362"/>
                  <a:gd name="T101" fmla="*/ 3 h 471"/>
                  <a:gd name="T102" fmla="*/ 4 w 362"/>
                  <a:gd name="T103" fmla="*/ 4 h 471"/>
                  <a:gd name="T104" fmla="*/ 4 w 362"/>
                  <a:gd name="T105" fmla="*/ 5 h 471"/>
                  <a:gd name="T106" fmla="*/ 4 w 362"/>
                  <a:gd name="T107" fmla="*/ 6 h 471"/>
                  <a:gd name="T108" fmla="*/ 3 w 362"/>
                  <a:gd name="T109" fmla="*/ 6 h 47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62"/>
                  <a:gd name="T166" fmla="*/ 0 h 471"/>
                  <a:gd name="T167" fmla="*/ 362 w 362"/>
                  <a:gd name="T168" fmla="*/ 471 h 47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62" h="471">
                    <a:moveTo>
                      <a:pt x="259" y="462"/>
                    </a:moveTo>
                    <a:lnTo>
                      <a:pt x="255" y="452"/>
                    </a:lnTo>
                    <a:lnTo>
                      <a:pt x="246" y="425"/>
                    </a:lnTo>
                    <a:lnTo>
                      <a:pt x="230" y="384"/>
                    </a:lnTo>
                    <a:lnTo>
                      <a:pt x="211" y="339"/>
                    </a:lnTo>
                    <a:lnTo>
                      <a:pt x="192" y="292"/>
                    </a:lnTo>
                    <a:lnTo>
                      <a:pt x="174" y="249"/>
                    </a:lnTo>
                    <a:lnTo>
                      <a:pt x="158" y="214"/>
                    </a:lnTo>
                    <a:lnTo>
                      <a:pt x="147" y="194"/>
                    </a:lnTo>
                    <a:lnTo>
                      <a:pt x="136" y="180"/>
                    </a:lnTo>
                    <a:lnTo>
                      <a:pt x="118" y="155"/>
                    </a:lnTo>
                    <a:lnTo>
                      <a:pt x="93" y="125"/>
                    </a:lnTo>
                    <a:lnTo>
                      <a:pt x="67" y="90"/>
                    </a:lnTo>
                    <a:lnTo>
                      <a:pt x="43" y="57"/>
                    </a:lnTo>
                    <a:lnTo>
                      <a:pt x="21" y="28"/>
                    </a:lnTo>
                    <a:lnTo>
                      <a:pt x="6" y="7"/>
                    </a:lnTo>
                    <a:lnTo>
                      <a:pt x="0" y="0"/>
                    </a:lnTo>
                    <a:lnTo>
                      <a:pt x="22" y="13"/>
                    </a:lnTo>
                    <a:lnTo>
                      <a:pt x="43" y="28"/>
                    </a:lnTo>
                    <a:lnTo>
                      <a:pt x="63" y="46"/>
                    </a:lnTo>
                    <a:lnTo>
                      <a:pt x="84" y="64"/>
                    </a:lnTo>
                    <a:lnTo>
                      <a:pt x="103" y="85"/>
                    </a:lnTo>
                    <a:lnTo>
                      <a:pt x="121" y="107"/>
                    </a:lnTo>
                    <a:lnTo>
                      <a:pt x="139" y="129"/>
                    </a:lnTo>
                    <a:lnTo>
                      <a:pt x="156" y="152"/>
                    </a:lnTo>
                    <a:lnTo>
                      <a:pt x="170" y="170"/>
                    </a:lnTo>
                    <a:lnTo>
                      <a:pt x="182" y="188"/>
                    </a:lnTo>
                    <a:lnTo>
                      <a:pt x="195" y="205"/>
                    </a:lnTo>
                    <a:lnTo>
                      <a:pt x="206" y="221"/>
                    </a:lnTo>
                    <a:lnTo>
                      <a:pt x="215" y="238"/>
                    </a:lnTo>
                    <a:lnTo>
                      <a:pt x="226" y="255"/>
                    </a:lnTo>
                    <a:lnTo>
                      <a:pt x="235" y="273"/>
                    </a:lnTo>
                    <a:lnTo>
                      <a:pt x="244" y="290"/>
                    </a:lnTo>
                    <a:lnTo>
                      <a:pt x="254" y="224"/>
                    </a:lnTo>
                    <a:lnTo>
                      <a:pt x="262" y="145"/>
                    </a:lnTo>
                    <a:lnTo>
                      <a:pt x="269" y="83"/>
                    </a:lnTo>
                    <a:lnTo>
                      <a:pt x="276" y="64"/>
                    </a:lnTo>
                    <a:lnTo>
                      <a:pt x="293" y="100"/>
                    </a:lnTo>
                    <a:lnTo>
                      <a:pt x="309" y="138"/>
                    </a:lnTo>
                    <a:lnTo>
                      <a:pt x="322" y="180"/>
                    </a:lnTo>
                    <a:lnTo>
                      <a:pt x="333" y="221"/>
                    </a:lnTo>
                    <a:lnTo>
                      <a:pt x="343" y="266"/>
                    </a:lnTo>
                    <a:lnTo>
                      <a:pt x="351" y="308"/>
                    </a:lnTo>
                    <a:lnTo>
                      <a:pt x="357" y="350"/>
                    </a:lnTo>
                    <a:lnTo>
                      <a:pt x="362" y="389"/>
                    </a:lnTo>
                    <a:lnTo>
                      <a:pt x="315" y="372"/>
                    </a:lnTo>
                    <a:lnTo>
                      <a:pt x="310" y="331"/>
                    </a:lnTo>
                    <a:lnTo>
                      <a:pt x="304" y="290"/>
                    </a:lnTo>
                    <a:lnTo>
                      <a:pt x="296" y="252"/>
                    </a:lnTo>
                    <a:lnTo>
                      <a:pt x="285" y="212"/>
                    </a:lnTo>
                    <a:lnTo>
                      <a:pt x="288" y="259"/>
                    </a:lnTo>
                    <a:lnTo>
                      <a:pt x="291" y="313"/>
                    </a:lnTo>
                    <a:lnTo>
                      <a:pt x="292" y="380"/>
                    </a:lnTo>
                    <a:lnTo>
                      <a:pt x="293" y="471"/>
                    </a:lnTo>
                    <a:lnTo>
                      <a:pt x="259" y="462"/>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52" name="Freeform 78"/>
              <p:cNvSpPr>
                <a:spLocks/>
              </p:cNvSpPr>
              <p:nvPr/>
            </p:nvSpPr>
            <p:spPr bwMode="auto">
              <a:xfrm>
                <a:off x="679" y="2773"/>
                <a:ext cx="112" cy="186"/>
              </a:xfrm>
              <a:custGeom>
                <a:avLst/>
                <a:gdLst>
                  <a:gd name="T0" fmla="*/ 4 w 336"/>
                  <a:gd name="T1" fmla="*/ 5 h 558"/>
                  <a:gd name="T2" fmla="*/ 3 w 336"/>
                  <a:gd name="T3" fmla="*/ 5 h 558"/>
                  <a:gd name="T4" fmla="*/ 3 w 336"/>
                  <a:gd name="T5" fmla="*/ 4 h 558"/>
                  <a:gd name="T6" fmla="*/ 2 w 336"/>
                  <a:gd name="T7" fmla="*/ 4 h 558"/>
                  <a:gd name="T8" fmla="*/ 2 w 336"/>
                  <a:gd name="T9" fmla="*/ 4 h 558"/>
                  <a:gd name="T10" fmla="*/ 2 w 336"/>
                  <a:gd name="T11" fmla="*/ 5 h 558"/>
                  <a:gd name="T12" fmla="*/ 2 w 336"/>
                  <a:gd name="T13" fmla="*/ 6 h 558"/>
                  <a:gd name="T14" fmla="*/ 2 w 336"/>
                  <a:gd name="T15" fmla="*/ 5 h 558"/>
                  <a:gd name="T16" fmla="*/ 2 w 336"/>
                  <a:gd name="T17" fmla="*/ 5 h 558"/>
                  <a:gd name="T18" fmla="*/ 2 w 336"/>
                  <a:gd name="T19" fmla="*/ 5 h 558"/>
                  <a:gd name="T20" fmla="*/ 2 w 336"/>
                  <a:gd name="T21" fmla="*/ 5 h 558"/>
                  <a:gd name="T22" fmla="*/ 2 w 336"/>
                  <a:gd name="T23" fmla="*/ 5 h 558"/>
                  <a:gd name="T24" fmla="*/ 2 w 336"/>
                  <a:gd name="T25" fmla="*/ 5 h 558"/>
                  <a:gd name="T26" fmla="*/ 1 w 336"/>
                  <a:gd name="T27" fmla="*/ 5 h 558"/>
                  <a:gd name="T28" fmla="*/ 1 w 336"/>
                  <a:gd name="T29" fmla="*/ 6 h 558"/>
                  <a:gd name="T30" fmla="*/ 1 w 336"/>
                  <a:gd name="T31" fmla="*/ 7 h 558"/>
                  <a:gd name="T32" fmla="*/ 1 w 336"/>
                  <a:gd name="T33" fmla="*/ 7 h 558"/>
                  <a:gd name="T34" fmla="*/ 1 w 336"/>
                  <a:gd name="T35" fmla="*/ 7 h 558"/>
                  <a:gd name="T36" fmla="*/ 1 w 336"/>
                  <a:gd name="T37" fmla="*/ 7 h 558"/>
                  <a:gd name="T38" fmla="*/ 0 w 336"/>
                  <a:gd name="T39" fmla="*/ 7 h 558"/>
                  <a:gd name="T40" fmla="*/ 0 w 336"/>
                  <a:gd name="T41" fmla="*/ 6 h 558"/>
                  <a:gd name="T42" fmla="*/ 0 w 336"/>
                  <a:gd name="T43" fmla="*/ 4 h 558"/>
                  <a:gd name="T44" fmla="*/ 0 w 336"/>
                  <a:gd name="T45" fmla="*/ 0 h 558"/>
                  <a:gd name="T46" fmla="*/ 0 w 336"/>
                  <a:gd name="T47" fmla="*/ 1 h 558"/>
                  <a:gd name="T48" fmla="*/ 1 w 336"/>
                  <a:gd name="T49" fmla="*/ 3 h 558"/>
                  <a:gd name="T50" fmla="*/ 1 w 336"/>
                  <a:gd name="T51" fmla="*/ 4 h 558"/>
                  <a:gd name="T52" fmla="*/ 1 w 336"/>
                  <a:gd name="T53" fmla="*/ 6 h 558"/>
                  <a:gd name="T54" fmla="*/ 1 w 336"/>
                  <a:gd name="T55" fmla="*/ 5 h 558"/>
                  <a:gd name="T56" fmla="*/ 1 w 336"/>
                  <a:gd name="T57" fmla="*/ 4 h 558"/>
                  <a:gd name="T58" fmla="*/ 1 w 336"/>
                  <a:gd name="T59" fmla="*/ 3 h 558"/>
                  <a:gd name="T60" fmla="*/ 1 w 336"/>
                  <a:gd name="T61" fmla="*/ 3 h 558"/>
                  <a:gd name="T62" fmla="*/ 2 w 336"/>
                  <a:gd name="T63" fmla="*/ 3 h 558"/>
                  <a:gd name="T64" fmla="*/ 2 w 336"/>
                  <a:gd name="T65" fmla="*/ 3 h 558"/>
                  <a:gd name="T66" fmla="*/ 2 w 336"/>
                  <a:gd name="T67" fmla="*/ 3 h 558"/>
                  <a:gd name="T68" fmla="*/ 2 w 336"/>
                  <a:gd name="T69" fmla="*/ 4 h 558"/>
                  <a:gd name="T70" fmla="*/ 3 w 336"/>
                  <a:gd name="T71" fmla="*/ 4 h 558"/>
                  <a:gd name="T72" fmla="*/ 3 w 336"/>
                  <a:gd name="T73" fmla="*/ 4 h 558"/>
                  <a:gd name="T74" fmla="*/ 3 w 336"/>
                  <a:gd name="T75" fmla="*/ 4 h 558"/>
                  <a:gd name="T76" fmla="*/ 4 w 336"/>
                  <a:gd name="T77" fmla="*/ 5 h 558"/>
                  <a:gd name="T78" fmla="*/ 4 w 336"/>
                  <a:gd name="T79" fmla="*/ 3 h 558"/>
                  <a:gd name="T80" fmla="*/ 4 w 336"/>
                  <a:gd name="T81" fmla="*/ 2 h 5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6"/>
                  <a:gd name="T124" fmla="*/ 0 h 558"/>
                  <a:gd name="T125" fmla="*/ 336 w 336"/>
                  <a:gd name="T126" fmla="*/ 558 h 5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6" h="558">
                    <a:moveTo>
                      <a:pt x="336" y="455"/>
                    </a:moveTo>
                    <a:lnTo>
                      <a:pt x="319" y="442"/>
                    </a:lnTo>
                    <a:lnTo>
                      <a:pt x="300" y="426"/>
                    </a:lnTo>
                    <a:lnTo>
                      <a:pt x="278" y="406"/>
                    </a:lnTo>
                    <a:lnTo>
                      <a:pt x="256" y="386"/>
                    </a:lnTo>
                    <a:lnTo>
                      <a:pt x="233" y="363"/>
                    </a:lnTo>
                    <a:lnTo>
                      <a:pt x="212" y="344"/>
                    </a:lnTo>
                    <a:lnTo>
                      <a:pt x="193" y="326"/>
                    </a:lnTo>
                    <a:lnTo>
                      <a:pt x="178" y="311"/>
                    </a:lnTo>
                    <a:lnTo>
                      <a:pt x="182" y="343"/>
                    </a:lnTo>
                    <a:lnTo>
                      <a:pt x="188" y="386"/>
                    </a:lnTo>
                    <a:lnTo>
                      <a:pt x="194" y="427"/>
                    </a:lnTo>
                    <a:lnTo>
                      <a:pt x="199" y="453"/>
                    </a:lnTo>
                    <a:lnTo>
                      <a:pt x="193" y="450"/>
                    </a:lnTo>
                    <a:lnTo>
                      <a:pt x="186" y="448"/>
                    </a:lnTo>
                    <a:lnTo>
                      <a:pt x="181" y="445"/>
                    </a:lnTo>
                    <a:lnTo>
                      <a:pt x="175" y="442"/>
                    </a:lnTo>
                    <a:lnTo>
                      <a:pt x="168" y="439"/>
                    </a:lnTo>
                    <a:lnTo>
                      <a:pt x="163" y="435"/>
                    </a:lnTo>
                    <a:lnTo>
                      <a:pt x="156" y="432"/>
                    </a:lnTo>
                    <a:lnTo>
                      <a:pt x="151" y="430"/>
                    </a:lnTo>
                    <a:lnTo>
                      <a:pt x="148" y="420"/>
                    </a:lnTo>
                    <a:lnTo>
                      <a:pt x="142" y="401"/>
                    </a:lnTo>
                    <a:lnTo>
                      <a:pt x="136" y="380"/>
                    </a:lnTo>
                    <a:lnTo>
                      <a:pt x="133" y="369"/>
                    </a:lnTo>
                    <a:lnTo>
                      <a:pt x="126" y="392"/>
                    </a:lnTo>
                    <a:lnTo>
                      <a:pt x="119" y="416"/>
                    </a:lnTo>
                    <a:lnTo>
                      <a:pt x="112" y="439"/>
                    </a:lnTo>
                    <a:lnTo>
                      <a:pt x="105" y="463"/>
                    </a:lnTo>
                    <a:lnTo>
                      <a:pt x="99" y="488"/>
                    </a:lnTo>
                    <a:lnTo>
                      <a:pt x="90" y="511"/>
                    </a:lnTo>
                    <a:lnTo>
                      <a:pt x="83" y="535"/>
                    </a:lnTo>
                    <a:lnTo>
                      <a:pt x="77" y="558"/>
                    </a:lnTo>
                    <a:lnTo>
                      <a:pt x="70" y="555"/>
                    </a:lnTo>
                    <a:lnTo>
                      <a:pt x="63" y="551"/>
                    </a:lnTo>
                    <a:lnTo>
                      <a:pt x="56" y="549"/>
                    </a:lnTo>
                    <a:lnTo>
                      <a:pt x="49" y="546"/>
                    </a:lnTo>
                    <a:lnTo>
                      <a:pt x="42" y="543"/>
                    </a:lnTo>
                    <a:lnTo>
                      <a:pt x="35" y="539"/>
                    </a:lnTo>
                    <a:lnTo>
                      <a:pt x="29" y="536"/>
                    </a:lnTo>
                    <a:lnTo>
                      <a:pt x="22" y="533"/>
                    </a:lnTo>
                    <a:lnTo>
                      <a:pt x="8" y="455"/>
                    </a:lnTo>
                    <a:lnTo>
                      <a:pt x="9" y="374"/>
                    </a:lnTo>
                    <a:lnTo>
                      <a:pt x="14" y="292"/>
                    </a:lnTo>
                    <a:lnTo>
                      <a:pt x="12" y="211"/>
                    </a:lnTo>
                    <a:lnTo>
                      <a:pt x="0" y="0"/>
                    </a:lnTo>
                    <a:lnTo>
                      <a:pt x="20" y="55"/>
                    </a:lnTo>
                    <a:lnTo>
                      <a:pt x="33" y="112"/>
                    </a:lnTo>
                    <a:lnTo>
                      <a:pt x="40" y="171"/>
                    </a:lnTo>
                    <a:lnTo>
                      <a:pt x="42" y="231"/>
                    </a:lnTo>
                    <a:lnTo>
                      <a:pt x="44" y="292"/>
                    </a:lnTo>
                    <a:lnTo>
                      <a:pt x="44" y="352"/>
                    </a:lnTo>
                    <a:lnTo>
                      <a:pt x="46" y="410"/>
                    </a:lnTo>
                    <a:lnTo>
                      <a:pt x="52" y="468"/>
                    </a:lnTo>
                    <a:lnTo>
                      <a:pt x="60" y="439"/>
                    </a:lnTo>
                    <a:lnTo>
                      <a:pt x="70" y="403"/>
                    </a:lnTo>
                    <a:lnTo>
                      <a:pt x="81" y="363"/>
                    </a:lnTo>
                    <a:lnTo>
                      <a:pt x="93" y="322"/>
                    </a:lnTo>
                    <a:lnTo>
                      <a:pt x="103" y="283"/>
                    </a:lnTo>
                    <a:lnTo>
                      <a:pt x="111" y="249"/>
                    </a:lnTo>
                    <a:lnTo>
                      <a:pt x="118" y="224"/>
                    </a:lnTo>
                    <a:lnTo>
                      <a:pt x="120" y="211"/>
                    </a:lnTo>
                    <a:lnTo>
                      <a:pt x="127" y="216"/>
                    </a:lnTo>
                    <a:lnTo>
                      <a:pt x="134" y="224"/>
                    </a:lnTo>
                    <a:lnTo>
                      <a:pt x="144" y="235"/>
                    </a:lnTo>
                    <a:lnTo>
                      <a:pt x="152" y="246"/>
                    </a:lnTo>
                    <a:lnTo>
                      <a:pt x="162" y="258"/>
                    </a:lnTo>
                    <a:lnTo>
                      <a:pt x="168" y="271"/>
                    </a:lnTo>
                    <a:lnTo>
                      <a:pt x="173" y="280"/>
                    </a:lnTo>
                    <a:lnTo>
                      <a:pt x="175" y="289"/>
                    </a:lnTo>
                    <a:lnTo>
                      <a:pt x="192" y="298"/>
                    </a:lnTo>
                    <a:lnTo>
                      <a:pt x="207" y="308"/>
                    </a:lnTo>
                    <a:lnTo>
                      <a:pt x="223" y="318"/>
                    </a:lnTo>
                    <a:lnTo>
                      <a:pt x="238" y="327"/>
                    </a:lnTo>
                    <a:lnTo>
                      <a:pt x="253" y="339"/>
                    </a:lnTo>
                    <a:lnTo>
                      <a:pt x="269" y="348"/>
                    </a:lnTo>
                    <a:lnTo>
                      <a:pt x="284" y="361"/>
                    </a:lnTo>
                    <a:lnTo>
                      <a:pt x="297" y="373"/>
                    </a:lnTo>
                    <a:lnTo>
                      <a:pt x="292" y="289"/>
                    </a:lnTo>
                    <a:lnTo>
                      <a:pt x="297" y="209"/>
                    </a:lnTo>
                    <a:lnTo>
                      <a:pt x="307" y="149"/>
                    </a:lnTo>
                    <a:lnTo>
                      <a:pt x="312" y="126"/>
                    </a:lnTo>
                    <a:lnTo>
                      <a:pt x="336" y="455"/>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53" name="Freeform 79"/>
              <p:cNvSpPr>
                <a:spLocks/>
              </p:cNvSpPr>
              <p:nvPr/>
            </p:nvSpPr>
            <p:spPr bwMode="auto">
              <a:xfrm>
                <a:off x="790" y="2807"/>
                <a:ext cx="81" cy="59"/>
              </a:xfrm>
              <a:custGeom>
                <a:avLst/>
                <a:gdLst>
                  <a:gd name="T0" fmla="*/ 2 w 244"/>
                  <a:gd name="T1" fmla="*/ 2 h 176"/>
                  <a:gd name="T2" fmla="*/ 2 w 244"/>
                  <a:gd name="T3" fmla="*/ 2 h 176"/>
                  <a:gd name="T4" fmla="*/ 2 w 244"/>
                  <a:gd name="T5" fmla="*/ 1 h 176"/>
                  <a:gd name="T6" fmla="*/ 2 w 244"/>
                  <a:gd name="T7" fmla="*/ 1 h 176"/>
                  <a:gd name="T8" fmla="*/ 1 w 244"/>
                  <a:gd name="T9" fmla="*/ 1 h 176"/>
                  <a:gd name="T10" fmla="*/ 1 w 244"/>
                  <a:gd name="T11" fmla="*/ 1 h 176"/>
                  <a:gd name="T12" fmla="*/ 1 w 244"/>
                  <a:gd name="T13" fmla="*/ 0 h 176"/>
                  <a:gd name="T14" fmla="*/ 0 w 244"/>
                  <a:gd name="T15" fmla="*/ 0 h 176"/>
                  <a:gd name="T16" fmla="*/ 0 w 244"/>
                  <a:gd name="T17" fmla="*/ 0 h 176"/>
                  <a:gd name="T18" fmla="*/ 1 w 244"/>
                  <a:gd name="T19" fmla="*/ 0 h 176"/>
                  <a:gd name="T20" fmla="*/ 1 w 244"/>
                  <a:gd name="T21" fmla="*/ 0 h 176"/>
                  <a:gd name="T22" fmla="*/ 1 w 244"/>
                  <a:gd name="T23" fmla="*/ 1 h 176"/>
                  <a:gd name="T24" fmla="*/ 2 w 244"/>
                  <a:gd name="T25" fmla="*/ 1 h 176"/>
                  <a:gd name="T26" fmla="*/ 2 w 244"/>
                  <a:gd name="T27" fmla="*/ 1 h 176"/>
                  <a:gd name="T28" fmla="*/ 2 w 244"/>
                  <a:gd name="T29" fmla="*/ 1 h 176"/>
                  <a:gd name="T30" fmla="*/ 3 w 244"/>
                  <a:gd name="T31" fmla="*/ 2 h 176"/>
                  <a:gd name="T32" fmla="*/ 3 w 244"/>
                  <a:gd name="T33" fmla="*/ 2 h 176"/>
                  <a:gd name="T34" fmla="*/ 3 w 244"/>
                  <a:gd name="T35" fmla="*/ 2 h 176"/>
                  <a:gd name="T36" fmla="*/ 2 w 244"/>
                  <a:gd name="T37" fmla="*/ 2 h 1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4"/>
                  <a:gd name="T58" fmla="*/ 0 h 176"/>
                  <a:gd name="T59" fmla="*/ 244 w 244"/>
                  <a:gd name="T60" fmla="*/ 176 h 1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4" h="176">
                    <a:moveTo>
                      <a:pt x="199" y="159"/>
                    </a:moveTo>
                    <a:lnTo>
                      <a:pt x="181" y="132"/>
                    </a:lnTo>
                    <a:lnTo>
                      <a:pt x="159" y="109"/>
                    </a:lnTo>
                    <a:lnTo>
                      <a:pt x="134" y="89"/>
                    </a:lnTo>
                    <a:lnTo>
                      <a:pt x="108" y="71"/>
                    </a:lnTo>
                    <a:lnTo>
                      <a:pt x="81" y="54"/>
                    </a:lnTo>
                    <a:lnTo>
                      <a:pt x="52" y="38"/>
                    </a:lnTo>
                    <a:lnTo>
                      <a:pt x="25" y="20"/>
                    </a:lnTo>
                    <a:lnTo>
                      <a:pt x="0" y="0"/>
                    </a:lnTo>
                    <a:lnTo>
                      <a:pt x="45" y="18"/>
                    </a:lnTo>
                    <a:lnTo>
                      <a:pt x="74" y="33"/>
                    </a:lnTo>
                    <a:lnTo>
                      <a:pt x="101" y="49"/>
                    </a:lnTo>
                    <a:lnTo>
                      <a:pt x="130" y="65"/>
                    </a:lnTo>
                    <a:lnTo>
                      <a:pt x="158" y="83"/>
                    </a:lnTo>
                    <a:lnTo>
                      <a:pt x="184" y="103"/>
                    </a:lnTo>
                    <a:lnTo>
                      <a:pt x="207" y="123"/>
                    </a:lnTo>
                    <a:lnTo>
                      <a:pt x="227" y="148"/>
                    </a:lnTo>
                    <a:lnTo>
                      <a:pt x="244" y="176"/>
                    </a:lnTo>
                    <a:lnTo>
                      <a:pt x="199" y="159"/>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54" name="Freeform 80"/>
              <p:cNvSpPr>
                <a:spLocks/>
              </p:cNvSpPr>
              <p:nvPr/>
            </p:nvSpPr>
            <p:spPr bwMode="auto">
              <a:xfrm>
                <a:off x="1018" y="2749"/>
                <a:ext cx="49" cy="183"/>
              </a:xfrm>
              <a:custGeom>
                <a:avLst/>
                <a:gdLst>
                  <a:gd name="T0" fmla="*/ 2 w 147"/>
                  <a:gd name="T1" fmla="*/ 1 h 550"/>
                  <a:gd name="T2" fmla="*/ 2 w 147"/>
                  <a:gd name="T3" fmla="*/ 0 h 550"/>
                  <a:gd name="T4" fmla="*/ 2 w 147"/>
                  <a:gd name="T5" fmla="*/ 0 h 550"/>
                  <a:gd name="T6" fmla="*/ 1 w 147"/>
                  <a:gd name="T7" fmla="*/ 0 h 550"/>
                  <a:gd name="T8" fmla="*/ 1 w 147"/>
                  <a:gd name="T9" fmla="*/ 0 h 550"/>
                  <a:gd name="T10" fmla="*/ 1 w 147"/>
                  <a:gd name="T11" fmla="*/ 0 h 550"/>
                  <a:gd name="T12" fmla="*/ 1 w 147"/>
                  <a:gd name="T13" fmla="*/ 0 h 550"/>
                  <a:gd name="T14" fmla="*/ 1 w 147"/>
                  <a:gd name="T15" fmla="*/ 0 h 550"/>
                  <a:gd name="T16" fmla="*/ 1 w 147"/>
                  <a:gd name="T17" fmla="*/ 0 h 550"/>
                  <a:gd name="T18" fmla="*/ 1 w 147"/>
                  <a:gd name="T19" fmla="*/ 0 h 550"/>
                  <a:gd name="T20" fmla="*/ 1 w 147"/>
                  <a:gd name="T21" fmla="*/ 0 h 550"/>
                  <a:gd name="T22" fmla="*/ 1 w 147"/>
                  <a:gd name="T23" fmla="*/ 0 h 550"/>
                  <a:gd name="T24" fmla="*/ 1 w 147"/>
                  <a:gd name="T25" fmla="*/ 0 h 550"/>
                  <a:gd name="T26" fmla="*/ 0 w 147"/>
                  <a:gd name="T27" fmla="*/ 1 h 550"/>
                  <a:gd name="T28" fmla="*/ 0 w 147"/>
                  <a:gd name="T29" fmla="*/ 2 h 550"/>
                  <a:gd name="T30" fmla="*/ 0 w 147"/>
                  <a:gd name="T31" fmla="*/ 3 h 550"/>
                  <a:gd name="T32" fmla="*/ 0 w 147"/>
                  <a:gd name="T33" fmla="*/ 4 h 550"/>
                  <a:gd name="T34" fmla="*/ 0 w 147"/>
                  <a:gd name="T35" fmla="*/ 4 h 550"/>
                  <a:gd name="T36" fmla="*/ 0 w 147"/>
                  <a:gd name="T37" fmla="*/ 5 h 550"/>
                  <a:gd name="T38" fmla="*/ 0 w 147"/>
                  <a:gd name="T39" fmla="*/ 6 h 550"/>
                  <a:gd name="T40" fmla="*/ 0 w 147"/>
                  <a:gd name="T41" fmla="*/ 7 h 550"/>
                  <a:gd name="T42" fmla="*/ 1 w 147"/>
                  <a:gd name="T43" fmla="*/ 7 h 550"/>
                  <a:gd name="T44" fmla="*/ 0 w 147"/>
                  <a:gd name="T45" fmla="*/ 6 h 550"/>
                  <a:gd name="T46" fmla="*/ 0 w 147"/>
                  <a:gd name="T47" fmla="*/ 5 h 550"/>
                  <a:gd name="T48" fmla="*/ 0 w 147"/>
                  <a:gd name="T49" fmla="*/ 4 h 550"/>
                  <a:gd name="T50" fmla="*/ 0 w 147"/>
                  <a:gd name="T51" fmla="*/ 3 h 550"/>
                  <a:gd name="T52" fmla="*/ 0 w 147"/>
                  <a:gd name="T53" fmla="*/ 2 h 550"/>
                  <a:gd name="T54" fmla="*/ 0 w 147"/>
                  <a:gd name="T55" fmla="*/ 2 h 550"/>
                  <a:gd name="T56" fmla="*/ 0 w 147"/>
                  <a:gd name="T57" fmla="*/ 2 h 550"/>
                  <a:gd name="T58" fmla="*/ 1 w 147"/>
                  <a:gd name="T59" fmla="*/ 1 h 550"/>
                  <a:gd name="T60" fmla="*/ 1 w 147"/>
                  <a:gd name="T61" fmla="*/ 1 h 550"/>
                  <a:gd name="T62" fmla="*/ 1 w 147"/>
                  <a:gd name="T63" fmla="*/ 1 h 550"/>
                  <a:gd name="T64" fmla="*/ 1 w 147"/>
                  <a:gd name="T65" fmla="*/ 0 h 550"/>
                  <a:gd name="T66" fmla="*/ 1 w 147"/>
                  <a:gd name="T67" fmla="*/ 0 h 550"/>
                  <a:gd name="T68" fmla="*/ 1 w 147"/>
                  <a:gd name="T69" fmla="*/ 0 h 550"/>
                  <a:gd name="T70" fmla="*/ 1 w 147"/>
                  <a:gd name="T71" fmla="*/ 1 h 550"/>
                  <a:gd name="T72" fmla="*/ 1 w 147"/>
                  <a:gd name="T73" fmla="*/ 1 h 550"/>
                  <a:gd name="T74" fmla="*/ 1 w 147"/>
                  <a:gd name="T75" fmla="*/ 1 h 550"/>
                  <a:gd name="T76" fmla="*/ 1 w 147"/>
                  <a:gd name="T77" fmla="*/ 2 h 550"/>
                  <a:gd name="T78" fmla="*/ 1 w 147"/>
                  <a:gd name="T79" fmla="*/ 2 h 550"/>
                  <a:gd name="T80" fmla="*/ 1 w 147"/>
                  <a:gd name="T81" fmla="*/ 2 h 550"/>
                  <a:gd name="T82" fmla="*/ 1 w 147"/>
                  <a:gd name="T83" fmla="*/ 3 h 550"/>
                  <a:gd name="T84" fmla="*/ 1 w 147"/>
                  <a:gd name="T85" fmla="*/ 3 h 550"/>
                  <a:gd name="T86" fmla="*/ 1 w 147"/>
                  <a:gd name="T87" fmla="*/ 3 h 550"/>
                  <a:gd name="T88" fmla="*/ 1 w 147"/>
                  <a:gd name="T89" fmla="*/ 3 h 550"/>
                  <a:gd name="T90" fmla="*/ 1 w 147"/>
                  <a:gd name="T91" fmla="*/ 3 h 550"/>
                  <a:gd name="T92" fmla="*/ 1 w 147"/>
                  <a:gd name="T93" fmla="*/ 3 h 550"/>
                  <a:gd name="T94" fmla="*/ 1 w 147"/>
                  <a:gd name="T95" fmla="*/ 3 h 550"/>
                  <a:gd name="T96" fmla="*/ 1 w 147"/>
                  <a:gd name="T97" fmla="*/ 2 h 550"/>
                  <a:gd name="T98" fmla="*/ 1 w 147"/>
                  <a:gd name="T99" fmla="*/ 2 h 550"/>
                  <a:gd name="T100" fmla="*/ 1 w 147"/>
                  <a:gd name="T101" fmla="*/ 3 h 550"/>
                  <a:gd name="T102" fmla="*/ 1 w 147"/>
                  <a:gd name="T103" fmla="*/ 3 h 550"/>
                  <a:gd name="T104" fmla="*/ 1 w 147"/>
                  <a:gd name="T105" fmla="*/ 3 h 550"/>
                  <a:gd name="T106" fmla="*/ 1 w 147"/>
                  <a:gd name="T107" fmla="*/ 3 h 550"/>
                  <a:gd name="T108" fmla="*/ 1 w 147"/>
                  <a:gd name="T109" fmla="*/ 3 h 550"/>
                  <a:gd name="T110" fmla="*/ 1 w 147"/>
                  <a:gd name="T111" fmla="*/ 3 h 550"/>
                  <a:gd name="T112" fmla="*/ 1 w 147"/>
                  <a:gd name="T113" fmla="*/ 3 h 550"/>
                  <a:gd name="T114" fmla="*/ 2 w 147"/>
                  <a:gd name="T115" fmla="*/ 3 h 550"/>
                  <a:gd name="T116" fmla="*/ 2 w 147"/>
                  <a:gd name="T117" fmla="*/ 2 h 550"/>
                  <a:gd name="T118" fmla="*/ 2 w 147"/>
                  <a:gd name="T119" fmla="*/ 2 h 550"/>
                  <a:gd name="T120" fmla="*/ 2 w 147"/>
                  <a:gd name="T121" fmla="*/ 1 h 550"/>
                  <a:gd name="T122" fmla="*/ 2 w 147"/>
                  <a:gd name="T123" fmla="*/ 1 h 55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7"/>
                  <a:gd name="T187" fmla="*/ 0 h 550"/>
                  <a:gd name="T188" fmla="*/ 147 w 147"/>
                  <a:gd name="T189" fmla="*/ 550 h 55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7" h="550">
                    <a:moveTo>
                      <a:pt x="137" y="51"/>
                    </a:moveTo>
                    <a:lnTo>
                      <a:pt x="130" y="34"/>
                    </a:lnTo>
                    <a:lnTo>
                      <a:pt x="122" y="19"/>
                    </a:lnTo>
                    <a:lnTo>
                      <a:pt x="112" y="5"/>
                    </a:lnTo>
                    <a:lnTo>
                      <a:pt x="110" y="0"/>
                    </a:lnTo>
                    <a:lnTo>
                      <a:pt x="107" y="1"/>
                    </a:lnTo>
                    <a:lnTo>
                      <a:pt x="101" y="3"/>
                    </a:lnTo>
                    <a:lnTo>
                      <a:pt x="93" y="5"/>
                    </a:lnTo>
                    <a:lnTo>
                      <a:pt x="84" y="9"/>
                    </a:lnTo>
                    <a:lnTo>
                      <a:pt x="73" y="15"/>
                    </a:lnTo>
                    <a:lnTo>
                      <a:pt x="64" y="19"/>
                    </a:lnTo>
                    <a:lnTo>
                      <a:pt x="56" y="26"/>
                    </a:lnTo>
                    <a:lnTo>
                      <a:pt x="51" y="33"/>
                    </a:lnTo>
                    <a:lnTo>
                      <a:pt x="25" y="94"/>
                    </a:lnTo>
                    <a:lnTo>
                      <a:pt x="8" y="157"/>
                    </a:lnTo>
                    <a:lnTo>
                      <a:pt x="1" y="221"/>
                    </a:lnTo>
                    <a:lnTo>
                      <a:pt x="0" y="287"/>
                    </a:lnTo>
                    <a:lnTo>
                      <a:pt x="3" y="352"/>
                    </a:lnTo>
                    <a:lnTo>
                      <a:pt x="5" y="418"/>
                    </a:lnTo>
                    <a:lnTo>
                      <a:pt x="7" y="485"/>
                    </a:lnTo>
                    <a:lnTo>
                      <a:pt x="5" y="550"/>
                    </a:lnTo>
                    <a:lnTo>
                      <a:pt x="41" y="536"/>
                    </a:lnTo>
                    <a:lnTo>
                      <a:pt x="40" y="454"/>
                    </a:lnTo>
                    <a:lnTo>
                      <a:pt x="36" y="374"/>
                    </a:lnTo>
                    <a:lnTo>
                      <a:pt x="30" y="293"/>
                    </a:lnTo>
                    <a:lnTo>
                      <a:pt x="26" y="213"/>
                    </a:lnTo>
                    <a:lnTo>
                      <a:pt x="30" y="188"/>
                    </a:lnTo>
                    <a:lnTo>
                      <a:pt x="34" y="163"/>
                    </a:lnTo>
                    <a:lnTo>
                      <a:pt x="38" y="135"/>
                    </a:lnTo>
                    <a:lnTo>
                      <a:pt x="44" y="109"/>
                    </a:lnTo>
                    <a:lnTo>
                      <a:pt x="51" y="84"/>
                    </a:lnTo>
                    <a:lnTo>
                      <a:pt x="59" y="61"/>
                    </a:lnTo>
                    <a:lnTo>
                      <a:pt x="71" y="40"/>
                    </a:lnTo>
                    <a:lnTo>
                      <a:pt x="85" y="23"/>
                    </a:lnTo>
                    <a:lnTo>
                      <a:pt x="99" y="37"/>
                    </a:lnTo>
                    <a:lnTo>
                      <a:pt x="110" y="55"/>
                    </a:lnTo>
                    <a:lnTo>
                      <a:pt x="116" y="76"/>
                    </a:lnTo>
                    <a:lnTo>
                      <a:pt x="121" y="101"/>
                    </a:lnTo>
                    <a:lnTo>
                      <a:pt x="121" y="128"/>
                    </a:lnTo>
                    <a:lnTo>
                      <a:pt x="116" y="159"/>
                    </a:lnTo>
                    <a:lnTo>
                      <a:pt x="110" y="190"/>
                    </a:lnTo>
                    <a:lnTo>
                      <a:pt x="99" y="225"/>
                    </a:lnTo>
                    <a:lnTo>
                      <a:pt x="96" y="222"/>
                    </a:lnTo>
                    <a:lnTo>
                      <a:pt x="90" y="218"/>
                    </a:lnTo>
                    <a:lnTo>
                      <a:pt x="84" y="214"/>
                    </a:lnTo>
                    <a:lnTo>
                      <a:pt x="77" y="210"/>
                    </a:lnTo>
                    <a:lnTo>
                      <a:pt x="68" y="207"/>
                    </a:lnTo>
                    <a:lnTo>
                      <a:pt x="63" y="204"/>
                    </a:lnTo>
                    <a:lnTo>
                      <a:pt x="58" y="202"/>
                    </a:lnTo>
                    <a:lnTo>
                      <a:pt x="56" y="202"/>
                    </a:lnTo>
                    <a:lnTo>
                      <a:pt x="64" y="217"/>
                    </a:lnTo>
                    <a:lnTo>
                      <a:pt x="75" y="235"/>
                    </a:lnTo>
                    <a:lnTo>
                      <a:pt x="84" y="248"/>
                    </a:lnTo>
                    <a:lnTo>
                      <a:pt x="88" y="254"/>
                    </a:lnTo>
                    <a:lnTo>
                      <a:pt x="92" y="251"/>
                    </a:lnTo>
                    <a:lnTo>
                      <a:pt x="103" y="246"/>
                    </a:lnTo>
                    <a:lnTo>
                      <a:pt x="115" y="240"/>
                    </a:lnTo>
                    <a:lnTo>
                      <a:pt x="122" y="235"/>
                    </a:lnTo>
                    <a:lnTo>
                      <a:pt x="140" y="190"/>
                    </a:lnTo>
                    <a:lnTo>
                      <a:pt x="147" y="145"/>
                    </a:lnTo>
                    <a:lnTo>
                      <a:pt x="145" y="98"/>
                    </a:lnTo>
                    <a:lnTo>
                      <a:pt x="137" y="51"/>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55" name="Freeform 81"/>
              <p:cNvSpPr>
                <a:spLocks/>
              </p:cNvSpPr>
              <p:nvPr/>
            </p:nvSpPr>
            <p:spPr bwMode="auto">
              <a:xfrm>
                <a:off x="1040" y="2709"/>
                <a:ext cx="47" cy="152"/>
              </a:xfrm>
              <a:custGeom>
                <a:avLst/>
                <a:gdLst>
                  <a:gd name="T0" fmla="*/ 2 w 140"/>
                  <a:gd name="T1" fmla="*/ 1 h 457"/>
                  <a:gd name="T2" fmla="*/ 2 w 140"/>
                  <a:gd name="T3" fmla="*/ 1 h 457"/>
                  <a:gd name="T4" fmla="*/ 2 w 140"/>
                  <a:gd name="T5" fmla="*/ 1 h 457"/>
                  <a:gd name="T6" fmla="*/ 2 w 140"/>
                  <a:gd name="T7" fmla="*/ 1 h 457"/>
                  <a:gd name="T8" fmla="*/ 1 w 140"/>
                  <a:gd name="T9" fmla="*/ 0 h 457"/>
                  <a:gd name="T10" fmla="*/ 1 w 140"/>
                  <a:gd name="T11" fmla="*/ 0 h 457"/>
                  <a:gd name="T12" fmla="*/ 1 w 140"/>
                  <a:gd name="T13" fmla="*/ 0 h 457"/>
                  <a:gd name="T14" fmla="*/ 1 w 140"/>
                  <a:gd name="T15" fmla="*/ 0 h 457"/>
                  <a:gd name="T16" fmla="*/ 1 w 140"/>
                  <a:gd name="T17" fmla="*/ 0 h 457"/>
                  <a:gd name="T18" fmla="*/ 1 w 140"/>
                  <a:gd name="T19" fmla="*/ 0 h 457"/>
                  <a:gd name="T20" fmla="*/ 1 w 140"/>
                  <a:gd name="T21" fmla="*/ 0 h 457"/>
                  <a:gd name="T22" fmla="*/ 1 w 140"/>
                  <a:gd name="T23" fmla="*/ 0 h 457"/>
                  <a:gd name="T24" fmla="*/ 0 w 140"/>
                  <a:gd name="T25" fmla="*/ 0 h 457"/>
                  <a:gd name="T26" fmla="*/ 0 w 140"/>
                  <a:gd name="T27" fmla="*/ 0 h 457"/>
                  <a:gd name="T28" fmla="*/ 0 w 140"/>
                  <a:gd name="T29" fmla="*/ 0 h 457"/>
                  <a:gd name="T30" fmla="*/ 0 w 140"/>
                  <a:gd name="T31" fmla="*/ 0 h 457"/>
                  <a:gd name="T32" fmla="*/ 0 w 140"/>
                  <a:gd name="T33" fmla="*/ 0 h 457"/>
                  <a:gd name="T34" fmla="*/ 0 w 140"/>
                  <a:gd name="T35" fmla="*/ 0 h 457"/>
                  <a:gd name="T36" fmla="*/ 0 w 140"/>
                  <a:gd name="T37" fmla="*/ 0 h 457"/>
                  <a:gd name="T38" fmla="*/ 0 w 140"/>
                  <a:gd name="T39" fmla="*/ 0 h 457"/>
                  <a:gd name="T40" fmla="*/ 1 w 140"/>
                  <a:gd name="T41" fmla="*/ 0 h 457"/>
                  <a:gd name="T42" fmla="*/ 1 w 140"/>
                  <a:gd name="T43" fmla="*/ 0 h 457"/>
                  <a:gd name="T44" fmla="*/ 1 w 140"/>
                  <a:gd name="T45" fmla="*/ 1 h 457"/>
                  <a:gd name="T46" fmla="*/ 1 w 140"/>
                  <a:gd name="T47" fmla="*/ 1 h 457"/>
                  <a:gd name="T48" fmla="*/ 1 w 140"/>
                  <a:gd name="T49" fmla="*/ 1 h 457"/>
                  <a:gd name="T50" fmla="*/ 1 w 140"/>
                  <a:gd name="T51" fmla="*/ 2 h 457"/>
                  <a:gd name="T52" fmla="*/ 1 w 140"/>
                  <a:gd name="T53" fmla="*/ 2 h 457"/>
                  <a:gd name="T54" fmla="*/ 1 w 140"/>
                  <a:gd name="T55" fmla="*/ 3 h 457"/>
                  <a:gd name="T56" fmla="*/ 1 w 140"/>
                  <a:gd name="T57" fmla="*/ 3 h 457"/>
                  <a:gd name="T58" fmla="*/ 1 w 140"/>
                  <a:gd name="T59" fmla="*/ 4 h 457"/>
                  <a:gd name="T60" fmla="*/ 1 w 140"/>
                  <a:gd name="T61" fmla="*/ 4 h 457"/>
                  <a:gd name="T62" fmla="*/ 1 w 140"/>
                  <a:gd name="T63" fmla="*/ 5 h 457"/>
                  <a:gd name="T64" fmla="*/ 1 w 140"/>
                  <a:gd name="T65" fmla="*/ 5 h 457"/>
                  <a:gd name="T66" fmla="*/ 0 w 140"/>
                  <a:gd name="T67" fmla="*/ 6 h 457"/>
                  <a:gd name="T68" fmla="*/ 0 w 140"/>
                  <a:gd name="T69" fmla="*/ 6 h 457"/>
                  <a:gd name="T70" fmla="*/ 0 w 140"/>
                  <a:gd name="T71" fmla="*/ 6 h 457"/>
                  <a:gd name="T72" fmla="*/ 1 w 140"/>
                  <a:gd name="T73" fmla="*/ 5 h 457"/>
                  <a:gd name="T74" fmla="*/ 1 w 140"/>
                  <a:gd name="T75" fmla="*/ 5 h 457"/>
                  <a:gd name="T76" fmla="*/ 1 w 140"/>
                  <a:gd name="T77" fmla="*/ 5 h 457"/>
                  <a:gd name="T78" fmla="*/ 1 w 140"/>
                  <a:gd name="T79" fmla="*/ 5 h 457"/>
                  <a:gd name="T80" fmla="*/ 1 w 140"/>
                  <a:gd name="T81" fmla="*/ 5 h 457"/>
                  <a:gd name="T82" fmla="*/ 1 w 140"/>
                  <a:gd name="T83" fmla="*/ 5 h 457"/>
                  <a:gd name="T84" fmla="*/ 1 w 140"/>
                  <a:gd name="T85" fmla="*/ 4 h 457"/>
                  <a:gd name="T86" fmla="*/ 2 w 140"/>
                  <a:gd name="T87" fmla="*/ 4 h 457"/>
                  <a:gd name="T88" fmla="*/ 2 w 140"/>
                  <a:gd name="T89" fmla="*/ 3 h 457"/>
                  <a:gd name="T90" fmla="*/ 2 w 140"/>
                  <a:gd name="T91" fmla="*/ 3 h 457"/>
                  <a:gd name="T92" fmla="*/ 2 w 140"/>
                  <a:gd name="T93" fmla="*/ 3 h 457"/>
                  <a:gd name="T94" fmla="*/ 2 w 140"/>
                  <a:gd name="T95" fmla="*/ 2 h 457"/>
                  <a:gd name="T96" fmla="*/ 2 w 140"/>
                  <a:gd name="T97" fmla="*/ 2 h 457"/>
                  <a:gd name="T98" fmla="*/ 2 w 140"/>
                  <a:gd name="T99" fmla="*/ 1 h 45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0"/>
                  <a:gd name="T151" fmla="*/ 0 h 457"/>
                  <a:gd name="T152" fmla="*/ 140 w 140"/>
                  <a:gd name="T153" fmla="*/ 457 h 45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0" h="457">
                    <a:moveTo>
                      <a:pt x="133" y="91"/>
                    </a:moveTo>
                    <a:lnTo>
                      <a:pt x="131" y="77"/>
                    </a:lnTo>
                    <a:lnTo>
                      <a:pt x="127" y="64"/>
                    </a:lnTo>
                    <a:lnTo>
                      <a:pt x="123" y="50"/>
                    </a:lnTo>
                    <a:lnTo>
                      <a:pt x="118" y="37"/>
                    </a:lnTo>
                    <a:lnTo>
                      <a:pt x="109" y="26"/>
                    </a:lnTo>
                    <a:lnTo>
                      <a:pt x="100" y="17"/>
                    </a:lnTo>
                    <a:lnTo>
                      <a:pt x="89" y="8"/>
                    </a:lnTo>
                    <a:lnTo>
                      <a:pt x="77" y="1"/>
                    </a:lnTo>
                    <a:lnTo>
                      <a:pt x="67" y="0"/>
                    </a:lnTo>
                    <a:lnTo>
                      <a:pt x="56" y="0"/>
                    </a:lnTo>
                    <a:lnTo>
                      <a:pt x="44" y="1"/>
                    </a:lnTo>
                    <a:lnTo>
                      <a:pt x="31" y="4"/>
                    </a:lnTo>
                    <a:lnTo>
                      <a:pt x="20" y="7"/>
                    </a:lnTo>
                    <a:lnTo>
                      <a:pt x="11" y="11"/>
                    </a:lnTo>
                    <a:lnTo>
                      <a:pt x="4" y="15"/>
                    </a:lnTo>
                    <a:lnTo>
                      <a:pt x="1" y="18"/>
                    </a:lnTo>
                    <a:lnTo>
                      <a:pt x="5" y="17"/>
                    </a:lnTo>
                    <a:lnTo>
                      <a:pt x="16" y="15"/>
                    </a:lnTo>
                    <a:lnTo>
                      <a:pt x="31" y="15"/>
                    </a:lnTo>
                    <a:lnTo>
                      <a:pt x="49" y="19"/>
                    </a:lnTo>
                    <a:lnTo>
                      <a:pt x="68" y="28"/>
                    </a:lnTo>
                    <a:lnTo>
                      <a:pt x="86" y="44"/>
                    </a:lnTo>
                    <a:lnTo>
                      <a:pt x="100" y="70"/>
                    </a:lnTo>
                    <a:lnTo>
                      <a:pt x="108" y="108"/>
                    </a:lnTo>
                    <a:lnTo>
                      <a:pt x="112" y="149"/>
                    </a:lnTo>
                    <a:lnTo>
                      <a:pt x="115" y="191"/>
                    </a:lnTo>
                    <a:lnTo>
                      <a:pt x="116" y="231"/>
                    </a:lnTo>
                    <a:lnTo>
                      <a:pt x="114" y="271"/>
                    </a:lnTo>
                    <a:lnTo>
                      <a:pt x="107" y="311"/>
                    </a:lnTo>
                    <a:lnTo>
                      <a:pt x="93" y="351"/>
                    </a:lnTo>
                    <a:lnTo>
                      <a:pt x="74" y="391"/>
                    </a:lnTo>
                    <a:lnTo>
                      <a:pt x="48" y="432"/>
                    </a:lnTo>
                    <a:lnTo>
                      <a:pt x="0" y="456"/>
                    </a:lnTo>
                    <a:lnTo>
                      <a:pt x="16" y="457"/>
                    </a:lnTo>
                    <a:lnTo>
                      <a:pt x="31" y="455"/>
                    </a:lnTo>
                    <a:lnTo>
                      <a:pt x="48" y="446"/>
                    </a:lnTo>
                    <a:lnTo>
                      <a:pt x="61" y="438"/>
                    </a:lnTo>
                    <a:lnTo>
                      <a:pt x="74" y="427"/>
                    </a:lnTo>
                    <a:lnTo>
                      <a:pt x="85" y="416"/>
                    </a:lnTo>
                    <a:lnTo>
                      <a:pt x="92" y="406"/>
                    </a:lnTo>
                    <a:lnTo>
                      <a:pt x="97" y="399"/>
                    </a:lnTo>
                    <a:lnTo>
                      <a:pt x="115" y="356"/>
                    </a:lnTo>
                    <a:lnTo>
                      <a:pt x="129" y="316"/>
                    </a:lnTo>
                    <a:lnTo>
                      <a:pt x="135" y="278"/>
                    </a:lnTo>
                    <a:lnTo>
                      <a:pt x="140" y="240"/>
                    </a:lnTo>
                    <a:lnTo>
                      <a:pt x="140" y="203"/>
                    </a:lnTo>
                    <a:lnTo>
                      <a:pt x="138" y="167"/>
                    </a:lnTo>
                    <a:lnTo>
                      <a:pt x="135" y="130"/>
                    </a:lnTo>
                    <a:lnTo>
                      <a:pt x="133" y="91"/>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56" name="Freeform 82"/>
              <p:cNvSpPr>
                <a:spLocks/>
              </p:cNvSpPr>
              <p:nvPr/>
            </p:nvSpPr>
            <p:spPr bwMode="auto">
              <a:xfrm>
                <a:off x="1049" y="2866"/>
                <a:ext cx="11" cy="82"/>
              </a:xfrm>
              <a:custGeom>
                <a:avLst/>
                <a:gdLst>
                  <a:gd name="T0" fmla="*/ 0 w 34"/>
                  <a:gd name="T1" fmla="*/ 0 h 244"/>
                  <a:gd name="T2" fmla="*/ 0 w 34"/>
                  <a:gd name="T3" fmla="*/ 1 h 244"/>
                  <a:gd name="T4" fmla="*/ 0 w 34"/>
                  <a:gd name="T5" fmla="*/ 2 h 244"/>
                  <a:gd name="T6" fmla="*/ 0 w 34"/>
                  <a:gd name="T7" fmla="*/ 2 h 244"/>
                  <a:gd name="T8" fmla="*/ 0 w 34"/>
                  <a:gd name="T9" fmla="*/ 3 h 244"/>
                  <a:gd name="T10" fmla="*/ 0 w 34"/>
                  <a:gd name="T11" fmla="*/ 3 h 244"/>
                  <a:gd name="T12" fmla="*/ 0 w 34"/>
                  <a:gd name="T13" fmla="*/ 2 h 244"/>
                  <a:gd name="T14" fmla="*/ 0 w 34"/>
                  <a:gd name="T15" fmla="*/ 2 h 244"/>
                  <a:gd name="T16" fmla="*/ 0 w 34"/>
                  <a:gd name="T17" fmla="*/ 1 h 244"/>
                  <a:gd name="T18" fmla="*/ 0 w 34"/>
                  <a:gd name="T19" fmla="*/ 0 h 244"/>
                  <a:gd name="T20" fmla="*/ 0 w 34"/>
                  <a:gd name="T21" fmla="*/ 0 h 2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
                  <a:gd name="T34" fmla="*/ 0 h 244"/>
                  <a:gd name="T35" fmla="*/ 34 w 34"/>
                  <a:gd name="T36" fmla="*/ 244 h 2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 h="244">
                    <a:moveTo>
                      <a:pt x="34" y="0"/>
                    </a:moveTo>
                    <a:lnTo>
                      <a:pt x="27" y="68"/>
                    </a:lnTo>
                    <a:lnTo>
                      <a:pt x="23" y="128"/>
                    </a:lnTo>
                    <a:lnTo>
                      <a:pt x="24" y="183"/>
                    </a:lnTo>
                    <a:lnTo>
                      <a:pt x="33" y="241"/>
                    </a:lnTo>
                    <a:lnTo>
                      <a:pt x="3" y="244"/>
                    </a:lnTo>
                    <a:lnTo>
                      <a:pt x="0" y="181"/>
                    </a:lnTo>
                    <a:lnTo>
                      <a:pt x="0" y="129"/>
                    </a:lnTo>
                    <a:lnTo>
                      <a:pt x="1" y="79"/>
                    </a:lnTo>
                    <a:lnTo>
                      <a:pt x="5" y="23"/>
                    </a:lnTo>
                    <a:lnTo>
                      <a:pt x="34" y="0"/>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57" name="Freeform 83"/>
              <p:cNvSpPr>
                <a:spLocks/>
              </p:cNvSpPr>
              <p:nvPr/>
            </p:nvSpPr>
            <p:spPr bwMode="auto">
              <a:xfrm>
                <a:off x="1018" y="2681"/>
                <a:ext cx="14" cy="80"/>
              </a:xfrm>
              <a:custGeom>
                <a:avLst/>
                <a:gdLst>
                  <a:gd name="T0" fmla="*/ 1 w 42"/>
                  <a:gd name="T1" fmla="*/ 0 h 239"/>
                  <a:gd name="T2" fmla="*/ 0 w 42"/>
                  <a:gd name="T3" fmla="*/ 1 h 239"/>
                  <a:gd name="T4" fmla="*/ 0 w 42"/>
                  <a:gd name="T5" fmla="*/ 1 h 239"/>
                  <a:gd name="T6" fmla="*/ 0 w 42"/>
                  <a:gd name="T7" fmla="*/ 2 h 239"/>
                  <a:gd name="T8" fmla="*/ 0 w 42"/>
                  <a:gd name="T9" fmla="*/ 2 h 239"/>
                  <a:gd name="T10" fmla="*/ 0 w 42"/>
                  <a:gd name="T11" fmla="*/ 3 h 239"/>
                  <a:gd name="T12" fmla="*/ 0 w 42"/>
                  <a:gd name="T13" fmla="*/ 2 h 239"/>
                  <a:gd name="T14" fmla="*/ 0 w 42"/>
                  <a:gd name="T15" fmla="*/ 1 h 239"/>
                  <a:gd name="T16" fmla="*/ 0 w 42"/>
                  <a:gd name="T17" fmla="*/ 1 h 239"/>
                  <a:gd name="T18" fmla="*/ 0 w 42"/>
                  <a:gd name="T19" fmla="*/ 0 h 239"/>
                  <a:gd name="T20" fmla="*/ 1 w 42"/>
                  <a:gd name="T21" fmla="*/ 0 h 2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
                  <a:gd name="T34" fmla="*/ 0 h 239"/>
                  <a:gd name="T35" fmla="*/ 42 w 42"/>
                  <a:gd name="T36" fmla="*/ 239 h 2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 h="239">
                    <a:moveTo>
                      <a:pt x="42" y="0"/>
                    </a:moveTo>
                    <a:lnTo>
                      <a:pt x="34" y="47"/>
                    </a:lnTo>
                    <a:lnTo>
                      <a:pt x="33" y="92"/>
                    </a:lnTo>
                    <a:lnTo>
                      <a:pt x="33" y="141"/>
                    </a:lnTo>
                    <a:lnTo>
                      <a:pt x="26" y="197"/>
                    </a:lnTo>
                    <a:lnTo>
                      <a:pt x="0" y="239"/>
                    </a:lnTo>
                    <a:lnTo>
                      <a:pt x="10" y="168"/>
                    </a:lnTo>
                    <a:lnTo>
                      <a:pt x="10" y="110"/>
                    </a:lnTo>
                    <a:lnTo>
                      <a:pt x="7" y="59"/>
                    </a:lnTo>
                    <a:lnTo>
                      <a:pt x="14" y="9"/>
                    </a:lnTo>
                    <a:lnTo>
                      <a:pt x="42" y="0"/>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58" name="Freeform 84"/>
              <p:cNvSpPr>
                <a:spLocks/>
              </p:cNvSpPr>
              <p:nvPr/>
            </p:nvSpPr>
            <p:spPr bwMode="auto">
              <a:xfrm>
                <a:off x="706" y="2871"/>
                <a:ext cx="162" cy="136"/>
              </a:xfrm>
              <a:custGeom>
                <a:avLst/>
                <a:gdLst>
                  <a:gd name="T0" fmla="*/ 0 w 485"/>
                  <a:gd name="T1" fmla="*/ 0 h 410"/>
                  <a:gd name="T2" fmla="*/ 0 w 485"/>
                  <a:gd name="T3" fmla="*/ 0 h 410"/>
                  <a:gd name="T4" fmla="*/ 1 w 485"/>
                  <a:gd name="T5" fmla="*/ 0 h 410"/>
                  <a:gd name="T6" fmla="*/ 1 w 485"/>
                  <a:gd name="T7" fmla="*/ 0 h 410"/>
                  <a:gd name="T8" fmla="*/ 1 w 485"/>
                  <a:gd name="T9" fmla="*/ 0 h 410"/>
                  <a:gd name="T10" fmla="*/ 1 w 485"/>
                  <a:gd name="T11" fmla="*/ 1 h 410"/>
                  <a:gd name="T12" fmla="*/ 1 w 485"/>
                  <a:gd name="T13" fmla="*/ 1 h 410"/>
                  <a:gd name="T14" fmla="*/ 2 w 485"/>
                  <a:gd name="T15" fmla="*/ 1 h 410"/>
                  <a:gd name="T16" fmla="*/ 2 w 485"/>
                  <a:gd name="T17" fmla="*/ 1 h 410"/>
                  <a:gd name="T18" fmla="*/ 2 w 485"/>
                  <a:gd name="T19" fmla="*/ 1 h 410"/>
                  <a:gd name="T20" fmla="*/ 2 w 485"/>
                  <a:gd name="T21" fmla="*/ 1 h 410"/>
                  <a:gd name="T22" fmla="*/ 2 w 485"/>
                  <a:gd name="T23" fmla="*/ 2 h 410"/>
                  <a:gd name="T24" fmla="*/ 3 w 485"/>
                  <a:gd name="T25" fmla="*/ 2 h 410"/>
                  <a:gd name="T26" fmla="*/ 3 w 485"/>
                  <a:gd name="T27" fmla="*/ 2 h 410"/>
                  <a:gd name="T28" fmla="*/ 3 w 485"/>
                  <a:gd name="T29" fmla="*/ 3 h 410"/>
                  <a:gd name="T30" fmla="*/ 3 w 485"/>
                  <a:gd name="T31" fmla="*/ 3 h 410"/>
                  <a:gd name="T32" fmla="*/ 3 w 485"/>
                  <a:gd name="T33" fmla="*/ 3 h 410"/>
                  <a:gd name="T34" fmla="*/ 3 w 485"/>
                  <a:gd name="T35" fmla="*/ 4 h 410"/>
                  <a:gd name="T36" fmla="*/ 3 w 485"/>
                  <a:gd name="T37" fmla="*/ 4 h 410"/>
                  <a:gd name="T38" fmla="*/ 3 w 485"/>
                  <a:gd name="T39" fmla="*/ 4 h 410"/>
                  <a:gd name="T40" fmla="*/ 3 w 485"/>
                  <a:gd name="T41" fmla="*/ 5 h 410"/>
                  <a:gd name="T42" fmla="*/ 4 w 485"/>
                  <a:gd name="T43" fmla="*/ 4 h 410"/>
                  <a:gd name="T44" fmla="*/ 4 w 485"/>
                  <a:gd name="T45" fmla="*/ 4 h 410"/>
                  <a:gd name="T46" fmla="*/ 4 w 485"/>
                  <a:gd name="T47" fmla="*/ 3 h 410"/>
                  <a:gd name="T48" fmla="*/ 5 w 485"/>
                  <a:gd name="T49" fmla="*/ 2 h 410"/>
                  <a:gd name="T50" fmla="*/ 5 w 485"/>
                  <a:gd name="T51" fmla="*/ 2 h 410"/>
                  <a:gd name="T52" fmla="*/ 5 w 485"/>
                  <a:gd name="T53" fmla="*/ 1 h 410"/>
                  <a:gd name="T54" fmla="*/ 6 w 485"/>
                  <a:gd name="T55" fmla="*/ 1 h 410"/>
                  <a:gd name="T56" fmla="*/ 6 w 485"/>
                  <a:gd name="T57" fmla="*/ 0 h 410"/>
                  <a:gd name="T58" fmla="*/ 6 w 485"/>
                  <a:gd name="T59" fmla="*/ 1 h 410"/>
                  <a:gd name="T60" fmla="*/ 6 w 485"/>
                  <a:gd name="T61" fmla="*/ 1 h 410"/>
                  <a:gd name="T62" fmla="*/ 6 w 485"/>
                  <a:gd name="T63" fmla="*/ 2 h 410"/>
                  <a:gd name="T64" fmla="*/ 5 w 485"/>
                  <a:gd name="T65" fmla="*/ 3 h 410"/>
                  <a:gd name="T66" fmla="*/ 5 w 485"/>
                  <a:gd name="T67" fmla="*/ 3 h 410"/>
                  <a:gd name="T68" fmla="*/ 4 w 485"/>
                  <a:gd name="T69" fmla="*/ 4 h 410"/>
                  <a:gd name="T70" fmla="*/ 4 w 485"/>
                  <a:gd name="T71" fmla="*/ 4 h 410"/>
                  <a:gd name="T72" fmla="*/ 3 w 485"/>
                  <a:gd name="T73" fmla="*/ 5 h 410"/>
                  <a:gd name="T74" fmla="*/ 3 w 485"/>
                  <a:gd name="T75" fmla="*/ 5 h 410"/>
                  <a:gd name="T76" fmla="*/ 3 w 485"/>
                  <a:gd name="T77" fmla="*/ 5 h 410"/>
                  <a:gd name="T78" fmla="*/ 3 w 485"/>
                  <a:gd name="T79" fmla="*/ 5 h 410"/>
                  <a:gd name="T80" fmla="*/ 3 w 485"/>
                  <a:gd name="T81" fmla="*/ 5 h 410"/>
                  <a:gd name="T82" fmla="*/ 3 w 485"/>
                  <a:gd name="T83" fmla="*/ 4 h 410"/>
                  <a:gd name="T84" fmla="*/ 3 w 485"/>
                  <a:gd name="T85" fmla="*/ 4 h 410"/>
                  <a:gd name="T86" fmla="*/ 3 w 485"/>
                  <a:gd name="T87" fmla="*/ 4 h 410"/>
                  <a:gd name="T88" fmla="*/ 2 w 485"/>
                  <a:gd name="T89" fmla="*/ 3 h 410"/>
                  <a:gd name="T90" fmla="*/ 2 w 485"/>
                  <a:gd name="T91" fmla="*/ 3 h 410"/>
                  <a:gd name="T92" fmla="*/ 2 w 485"/>
                  <a:gd name="T93" fmla="*/ 2 h 410"/>
                  <a:gd name="T94" fmla="*/ 2 w 485"/>
                  <a:gd name="T95" fmla="*/ 2 h 410"/>
                  <a:gd name="T96" fmla="*/ 1 w 485"/>
                  <a:gd name="T97" fmla="*/ 2 h 410"/>
                  <a:gd name="T98" fmla="*/ 1 w 485"/>
                  <a:gd name="T99" fmla="*/ 1 h 410"/>
                  <a:gd name="T100" fmla="*/ 1 w 485"/>
                  <a:gd name="T101" fmla="*/ 1 h 410"/>
                  <a:gd name="T102" fmla="*/ 1 w 485"/>
                  <a:gd name="T103" fmla="*/ 1 h 410"/>
                  <a:gd name="T104" fmla="*/ 0 w 485"/>
                  <a:gd name="T105" fmla="*/ 0 h 410"/>
                  <a:gd name="T106" fmla="*/ 0 w 485"/>
                  <a:gd name="T107" fmla="*/ 0 h 410"/>
                  <a:gd name="T108" fmla="*/ 0 w 485"/>
                  <a:gd name="T109" fmla="*/ 0 h 410"/>
                  <a:gd name="T110" fmla="*/ 0 w 485"/>
                  <a:gd name="T111" fmla="*/ 0 h 410"/>
                  <a:gd name="T112" fmla="*/ 0 w 485"/>
                  <a:gd name="T113" fmla="*/ 0 h 41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5"/>
                  <a:gd name="T172" fmla="*/ 0 h 410"/>
                  <a:gd name="T173" fmla="*/ 485 w 485"/>
                  <a:gd name="T174" fmla="*/ 410 h 41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5" h="410">
                    <a:moveTo>
                      <a:pt x="0" y="0"/>
                    </a:moveTo>
                    <a:lnTo>
                      <a:pt x="22" y="10"/>
                    </a:lnTo>
                    <a:lnTo>
                      <a:pt x="42" y="19"/>
                    </a:lnTo>
                    <a:lnTo>
                      <a:pt x="63" y="29"/>
                    </a:lnTo>
                    <a:lnTo>
                      <a:pt x="82" y="39"/>
                    </a:lnTo>
                    <a:lnTo>
                      <a:pt x="100" y="50"/>
                    </a:lnTo>
                    <a:lnTo>
                      <a:pt x="118" y="61"/>
                    </a:lnTo>
                    <a:lnTo>
                      <a:pt x="134" y="73"/>
                    </a:lnTo>
                    <a:lnTo>
                      <a:pt x="149" y="87"/>
                    </a:lnTo>
                    <a:lnTo>
                      <a:pt x="164" y="102"/>
                    </a:lnTo>
                    <a:lnTo>
                      <a:pt x="178" y="119"/>
                    </a:lnTo>
                    <a:lnTo>
                      <a:pt x="192" y="138"/>
                    </a:lnTo>
                    <a:lnTo>
                      <a:pt x="204" y="157"/>
                    </a:lnTo>
                    <a:lnTo>
                      <a:pt x="215" y="181"/>
                    </a:lnTo>
                    <a:lnTo>
                      <a:pt x="226" y="206"/>
                    </a:lnTo>
                    <a:lnTo>
                      <a:pt x="237" y="232"/>
                    </a:lnTo>
                    <a:lnTo>
                      <a:pt x="246" y="262"/>
                    </a:lnTo>
                    <a:lnTo>
                      <a:pt x="255" y="293"/>
                    </a:lnTo>
                    <a:lnTo>
                      <a:pt x="260" y="322"/>
                    </a:lnTo>
                    <a:lnTo>
                      <a:pt x="264" y="349"/>
                    </a:lnTo>
                    <a:lnTo>
                      <a:pt x="268" y="377"/>
                    </a:lnTo>
                    <a:lnTo>
                      <a:pt x="297" y="336"/>
                    </a:lnTo>
                    <a:lnTo>
                      <a:pt x="327" y="291"/>
                    </a:lnTo>
                    <a:lnTo>
                      <a:pt x="357" y="247"/>
                    </a:lnTo>
                    <a:lnTo>
                      <a:pt x="388" y="203"/>
                    </a:lnTo>
                    <a:lnTo>
                      <a:pt x="416" y="156"/>
                    </a:lnTo>
                    <a:lnTo>
                      <a:pt x="442" y="110"/>
                    </a:lnTo>
                    <a:lnTo>
                      <a:pt x="466" y="63"/>
                    </a:lnTo>
                    <a:lnTo>
                      <a:pt x="485" y="17"/>
                    </a:lnTo>
                    <a:lnTo>
                      <a:pt x="479" y="68"/>
                    </a:lnTo>
                    <a:lnTo>
                      <a:pt x="467" y="117"/>
                    </a:lnTo>
                    <a:lnTo>
                      <a:pt x="448" y="167"/>
                    </a:lnTo>
                    <a:lnTo>
                      <a:pt x="423" y="214"/>
                    </a:lnTo>
                    <a:lnTo>
                      <a:pt x="393" y="261"/>
                    </a:lnTo>
                    <a:lnTo>
                      <a:pt x="359" y="308"/>
                    </a:lnTo>
                    <a:lnTo>
                      <a:pt x="319" y="354"/>
                    </a:lnTo>
                    <a:lnTo>
                      <a:pt x="275" y="398"/>
                    </a:lnTo>
                    <a:lnTo>
                      <a:pt x="263" y="406"/>
                    </a:lnTo>
                    <a:lnTo>
                      <a:pt x="253" y="410"/>
                    </a:lnTo>
                    <a:lnTo>
                      <a:pt x="246" y="410"/>
                    </a:lnTo>
                    <a:lnTo>
                      <a:pt x="241" y="406"/>
                    </a:lnTo>
                    <a:lnTo>
                      <a:pt x="231" y="367"/>
                    </a:lnTo>
                    <a:lnTo>
                      <a:pt x="219" y="329"/>
                    </a:lnTo>
                    <a:lnTo>
                      <a:pt x="204" y="291"/>
                    </a:lnTo>
                    <a:lnTo>
                      <a:pt x="185" y="256"/>
                    </a:lnTo>
                    <a:lnTo>
                      <a:pt x="166" y="220"/>
                    </a:lnTo>
                    <a:lnTo>
                      <a:pt x="144" y="185"/>
                    </a:lnTo>
                    <a:lnTo>
                      <a:pt x="123" y="153"/>
                    </a:lnTo>
                    <a:lnTo>
                      <a:pt x="101" y="124"/>
                    </a:lnTo>
                    <a:lnTo>
                      <a:pt x="79" y="97"/>
                    </a:lnTo>
                    <a:lnTo>
                      <a:pt x="60" y="72"/>
                    </a:lnTo>
                    <a:lnTo>
                      <a:pt x="42" y="50"/>
                    </a:lnTo>
                    <a:lnTo>
                      <a:pt x="26" y="32"/>
                    </a:lnTo>
                    <a:lnTo>
                      <a:pt x="13" y="18"/>
                    </a:lnTo>
                    <a:lnTo>
                      <a:pt x="5" y="7"/>
                    </a:lnTo>
                    <a:lnTo>
                      <a:pt x="0" y="1"/>
                    </a:lnTo>
                    <a:lnTo>
                      <a:pt x="0" y="0"/>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59" name="Freeform 85"/>
              <p:cNvSpPr>
                <a:spLocks/>
              </p:cNvSpPr>
              <p:nvPr/>
            </p:nvSpPr>
            <p:spPr bwMode="auto">
              <a:xfrm>
                <a:off x="953" y="2861"/>
                <a:ext cx="185" cy="157"/>
              </a:xfrm>
              <a:custGeom>
                <a:avLst/>
                <a:gdLst>
                  <a:gd name="T0" fmla="*/ 0 w 554"/>
                  <a:gd name="T1" fmla="*/ 0 h 470"/>
                  <a:gd name="T2" fmla="*/ 1 w 554"/>
                  <a:gd name="T3" fmla="*/ 0 h 470"/>
                  <a:gd name="T4" fmla="*/ 1 w 554"/>
                  <a:gd name="T5" fmla="*/ 1 h 470"/>
                  <a:gd name="T6" fmla="*/ 2 w 554"/>
                  <a:gd name="T7" fmla="*/ 1 h 470"/>
                  <a:gd name="T8" fmla="*/ 2 w 554"/>
                  <a:gd name="T9" fmla="*/ 2 h 470"/>
                  <a:gd name="T10" fmla="*/ 3 w 554"/>
                  <a:gd name="T11" fmla="*/ 2 h 470"/>
                  <a:gd name="T12" fmla="*/ 3 w 554"/>
                  <a:gd name="T13" fmla="*/ 3 h 470"/>
                  <a:gd name="T14" fmla="*/ 3 w 554"/>
                  <a:gd name="T15" fmla="*/ 4 h 470"/>
                  <a:gd name="T16" fmla="*/ 4 w 554"/>
                  <a:gd name="T17" fmla="*/ 4 h 470"/>
                  <a:gd name="T18" fmla="*/ 4 w 554"/>
                  <a:gd name="T19" fmla="*/ 5 h 470"/>
                  <a:gd name="T20" fmla="*/ 4 w 554"/>
                  <a:gd name="T21" fmla="*/ 5 h 470"/>
                  <a:gd name="T22" fmla="*/ 5 w 554"/>
                  <a:gd name="T23" fmla="*/ 5 h 470"/>
                  <a:gd name="T24" fmla="*/ 5 w 554"/>
                  <a:gd name="T25" fmla="*/ 4 h 470"/>
                  <a:gd name="T26" fmla="*/ 5 w 554"/>
                  <a:gd name="T27" fmla="*/ 3 h 470"/>
                  <a:gd name="T28" fmla="*/ 6 w 554"/>
                  <a:gd name="T29" fmla="*/ 3 h 470"/>
                  <a:gd name="T30" fmla="*/ 6 w 554"/>
                  <a:gd name="T31" fmla="*/ 2 h 470"/>
                  <a:gd name="T32" fmla="*/ 6 w 554"/>
                  <a:gd name="T33" fmla="*/ 2 h 470"/>
                  <a:gd name="T34" fmla="*/ 7 w 554"/>
                  <a:gd name="T35" fmla="*/ 1 h 470"/>
                  <a:gd name="T36" fmla="*/ 7 w 554"/>
                  <a:gd name="T37" fmla="*/ 1 h 470"/>
                  <a:gd name="T38" fmla="*/ 7 w 554"/>
                  <a:gd name="T39" fmla="*/ 2 h 470"/>
                  <a:gd name="T40" fmla="*/ 6 w 554"/>
                  <a:gd name="T41" fmla="*/ 3 h 470"/>
                  <a:gd name="T42" fmla="*/ 6 w 554"/>
                  <a:gd name="T43" fmla="*/ 3 h 470"/>
                  <a:gd name="T44" fmla="*/ 6 w 554"/>
                  <a:gd name="T45" fmla="*/ 4 h 470"/>
                  <a:gd name="T46" fmla="*/ 5 w 554"/>
                  <a:gd name="T47" fmla="*/ 4 h 470"/>
                  <a:gd name="T48" fmla="*/ 5 w 554"/>
                  <a:gd name="T49" fmla="*/ 5 h 470"/>
                  <a:gd name="T50" fmla="*/ 4 w 554"/>
                  <a:gd name="T51" fmla="*/ 6 h 470"/>
                  <a:gd name="T52" fmla="*/ 4 w 554"/>
                  <a:gd name="T53" fmla="*/ 6 h 470"/>
                  <a:gd name="T54" fmla="*/ 4 w 554"/>
                  <a:gd name="T55" fmla="*/ 5 h 470"/>
                  <a:gd name="T56" fmla="*/ 3 w 554"/>
                  <a:gd name="T57" fmla="*/ 5 h 470"/>
                  <a:gd name="T58" fmla="*/ 3 w 554"/>
                  <a:gd name="T59" fmla="*/ 4 h 470"/>
                  <a:gd name="T60" fmla="*/ 2 w 554"/>
                  <a:gd name="T61" fmla="*/ 3 h 470"/>
                  <a:gd name="T62" fmla="*/ 2 w 554"/>
                  <a:gd name="T63" fmla="*/ 2 h 470"/>
                  <a:gd name="T64" fmla="*/ 1 w 554"/>
                  <a:gd name="T65" fmla="*/ 1 h 470"/>
                  <a:gd name="T66" fmla="*/ 1 w 554"/>
                  <a:gd name="T67" fmla="*/ 1 h 470"/>
                  <a:gd name="T68" fmla="*/ 0 w 554"/>
                  <a:gd name="T69" fmla="*/ 0 h 470"/>
                  <a:gd name="T70" fmla="*/ 0 w 554"/>
                  <a:gd name="T71" fmla="*/ 0 h 4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54"/>
                  <a:gd name="T109" fmla="*/ 0 h 470"/>
                  <a:gd name="T110" fmla="*/ 554 w 554"/>
                  <a:gd name="T111" fmla="*/ 470 h 4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54" h="470">
                    <a:moveTo>
                      <a:pt x="0" y="0"/>
                    </a:moveTo>
                    <a:lnTo>
                      <a:pt x="26" y="12"/>
                    </a:lnTo>
                    <a:lnTo>
                      <a:pt x="51" y="25"/>
                    </a:lnTo>
                    <a:lnTo>
                      <a:pt x="74" y="39"/>
                    </a:lnTo>
                    <a:lnTo>
                      <a:pt x="96" y="54"/>
                    </a:lnTo>
                    <a:lnTo>
                      <a:pt x="118" y="70"/>
                    </a:lnTo>
                    <a:lnTo>
                      <a:pt x="139" y="88"/>
                    </a:lnTo>
                    <a:lnTo>
                      <a:pt x="158" y="106"/>
                    </a:lnTo>
                    <a:lnTo>
                      <a:pt x="176" y="126"/>
                    </a:lnTo>
                    <a:lnTo>
                      <a:pt x="192" y="146"/>
                    </a:lnTo>
                    <a:lnTo>
                      <a:pt x="209" y="167"/>
                    </a:lnTo>
                    <a:lnTo>
                      <a:pt x="224" y="189"/>
                    </a:lnTo>
                    <a:lnTo>
                      <a:pt x="239" y="213"/>
                    </a:lnTo>
                    <a:lnTo>
                      <a:pt x="253" y="236"/>
                    </a:lnTo>
                    <a:lnTo>
                      <a:pt x="265" y="260"/>
                    </a:lnTo>
                    <a:lnTo>
                      <a:pt x="277" y="285"/>
                    </a:lnTo>
                    <a:lnTo>
                      <a:pt x="288" y="309"/>
                    </a:lnTo>
                    <a:lnTo>
                      <a:pt x="299" y="343"/>
                    </a:lnTo>
                    <a:lnTo>
                      <a:pt x="303" y="377"/>
                    </a:lnTo>
                    <a:lnTo>
                      <a:pt x="307" y="412"/>
                    </a:lnTo>
                    <a:lnTo>
                      <a:pt x="314" y="445"/>
                    </a:lnTo>
                    <a:lnTo>
                      <a:pt x="331" y="420"/>
                    </a:lnTo>
                    <a:lnTo>
                      <a:pt x="347" y="396"/>
                    </a:lnTo>
                    <a:lnTo>
                      <a:pt x="364" y="373"/>
                    </a:lnTo>
                    <a:lnTo>
                      <a:pt x="381" y="349"/>
                    </a:lnTo>
                    <a:lnTo>
                      <a:pt x="398" y="327"/>
                    </a:lnTo>
                    <a:lnTo>
                      <a:pt x="414" y="304"/>
                    </a:lnTo>
                    <a:lnTo>
                      <a:pt x="431" y="282"/>
                    </a:lnTo>
                    <a:lnTo>
                      <a:pt x="446" y="258"/>
                    </a:lnTo>
                    <a:lnTo>
                      <a:pt x="461" y="236"/>
                    </a:lnTo>
                    <a:lnTo>
                      <a:pt x="476" y="213"/>
                    </a:lnTo>
                    <a:lnTo>
                      <a:pt x="491" y="189"/>
                    </a:lnTo>
                    <a:lnTo>
                      <a:pt x="505" y="166"/>
                    </a:lnTo>
                    <a:lnTo>
                      <a:pt x="518" y="142"/>
                    </a:lnTo>
                    <a:lnTo>
                      <a:pt x="531" y="117"/>
                    </a:lnTo>
                    <a:lnTo>
                      <a:pt x="543" y="92"/>
                    </a:lnTo>
                    <a:lnTo>
                      <a:pt x="554" y="66"/>
                    </a:lnTo>
                    <a:lnTo>
                      <a:pt x="551" y="97"/>
                    </a:lnTo>
                    <a:lnTo>
                      <a:pt x="547" y="124"/>
                    </a:lnTo>
                    <a:lnTo>
                      <a:pt x="540" y="152"/>
                    </a:lnTo>
                    <a:lnTo>
                      <a:pt x="532" y="178"/>
                    </a:lnTo>
                    <a:lnTo>
                      <a:pt x="523" y="204"/>
                    </a:lnTo>
                    <a:lnTo>
                      <a:pt x="510" y="229"/>
                    </a:lnTo>
                    <a:lnTo>
                      <a:pt x="498" y="253"/>
                    </a:lnTo>
                    <a:lnTo>
                      <a:pt x="483" y="278"/>
                    </a:lnTo>
                    <a:lnTo>
                      <a:pt x="466" y="301"/>
                    </a:lnTo>
                    <a:lnTo>
                      <a:pt x="449" y="325"/>
                    </a:lnTo>
                    <a:lnTo>
                      <a:pt x="431" y="348"/>
                    </a:lnTo>
                    <a:lnTo>
                      <a:pt x="410" y="372"/>
                    </a:lnTo>
                    <a:lnTo>
                      <a:pt x="390" y="395"/>
                    </a:lnTo>
                    <a:lnTo>
                      <a:pt x="368" y="420"/>
                    </a:lnTo>
                    <a:lnTo>
                      <a:pt x="346" y="445"/>
                    </a:lnTo>
                    <a:lnTo>
                      <a:pt x="322" y="470"/>
                    </a:lnTo>
                    <a:lnTo>
                      <a:pt x="313" y="457"/>
                    </a:lnTo>
                    <a:lnTo>
                      <a:pt x="303" y="446"/>
                    </a:lnTo>
                    <a:lnTo>
                      <a:pt x="295" y="435"/>
                    </a:lnTo>
                    <a:lnTo>
                      <a:pt x="291" y="424"/>
                    </a:lnTo>
                    <a:lnTo>
                      <a:pt x="279" y="381"/>
                    </a:lnTo>
                    <a:lnTo>
                      <a:pt x="262" y="341"/>
                    </a:lnTo>
                    <a:lnTo>
                      <a:pt x="243" y="300"/>
                    </a:lnTo>
                    <a:lnTo>
                      <a:pt x="220" y="261"/>
                    </a:lnTo>
                    <a:lnTo>
                      <a:pt x="196" y="224"/>
                    </a:lnTo>
                    <a:lnTo>
                      <a:pt x="170" y="189"/>
                    </a:lnTo>
                    <a:lnTo>
                      <a:pt x="144" y="156"/>
                    </a:lnTo>
                    <a:lnTo>
                      <a:pt x="120" y="124"/>
                    </a:lnTo>
                    <a:lnTo>
                      <a:pt x="94" y="97"/>
                    </a:lnTo>
                    <a:lnTo>
                      <a:pt x="70" y="72"/>
                    </a:lnTo>
                    <a:lnTo>
                      <a:pt x="50" y="50"/>
                    </a:lnTo>
                    <a:lnTo>
                      <a:pt x="30" y="32"/>
                    </a:lnTo>
                    <a:lnTo>
                      <a:pt x="17" y="18"/>
                    </a:lnTo>
                    <a:lnTo>
                      <a:pt x="6" y="7"/>
                    </a:lnTo>
                    <a:lnTo>
                      <a:pt x="0" y="1"/>
                    </a:lnTo>
                    <a:lnTo>
                      <a:pt x="0" y="0"/>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39030" name="Text Box 86"/>
            <p:cNvSpPr txBox="1">
              <a:spLocks noChangeArrowheads="1"/>
            </p:cNvSpPr>
            <p:nvPr/>
          </p:nvSpPr>
          <p:spPr bwMode="auto">
            <a:xfrm rot="-216738">
              <a:off x="4051" y="2462"/>
              <a:ext cx="521"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b="1">
                  <a:solidFill>
                    <a:srgbClr val="080808"/>
                  </a:solidFill>
                  <a:latin typeface="Arial" charset="0"/>
                </a:rPr>
                <a:t>New</a:t>
              </a:r>
            </a:p>
            <a:p>
              <a:pPr algn="ctr" eaLnBrk="1" hangingPunct="1"/>
              <a:r>
                <a:rPr lang="en-US" sz="1200" b="1">
                  <a:solidFill>
                    <a:srgbClr val="080808"/>
                  </a:solidFill>
                  <a:latin typeface="Arial" charset="0"/>
                </a:rPr>
                <a:t>Source 5</a:t>
              </a:r>
            </a:p>
          </p:txBody>
        </p:sp>
      </p:grpSp>
      <p:grpSp>
        <p:nvGrpSpPr>
          <p:cNvPr id="38929" name="Group 87"/>
          <p:cNvGrpSpPr>
            <a:grpSpLocks/>
          </p:cNvGrpSpPr>
          <p:nvPr/>
        </p:nvGrpSpPr>
        <p:grpSpPr bwMode="auto">
          <a:xfrm>
            <a:off x="2987675" y="2784475"/>
            <a:ext cx="1223963" cy="1292225"/>
            <a:chOff x="1247" y="1706"/>
            <a:chExt cx="771" cy="814"/>
          </a:xfrm>
        </p:grpSpPr>
        <p:grpSp>
          <p:nvGrpSpPr>
            <p:cNvPr id="38997" name="Group 88"/>
            <p:cNvGrpSpPr>
              <a:grpSpLocks/>
            </p:cNvGrpSpPr>
            <p:nvPr/>
          </p:nvGrpSpPr>
          <p:grpSpPr bwMode="auto">
            <a:xfrm>
              <a:off x="1247" y="1706"/>
              <a:ext cx="771" cy="814"/>
              <a:chOff x="2245" y="2523"/>
              <a:chExt cx="1143" cy="1132"/>
            </a:xfrm>
          </p:grpSpPr>
          <p:sp>
            <p:nvSpPr>
              <p:cNvPr id="38999" name="AutoShape 89"/>
              <p:cNvSpPr>
                <a:spLocks noChangeAspect="1" noChangeArrowheads="1" noTextEdit="1"/>
              </p:cNvSpPr>
              <p:nvPr/>
            </p:nvSpPr>
            <p:spPr bwMode="auto">
              <a:xfrm>
                <a:off x="2245" y="2523"/>
                <a:ext cx="1143" cy="11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000" name="Freeform 90"/>
              <p:cNvSpPr>
                <a:spLocks/>
              </p:cNvSpPr>
              <p:nvPr/>
            </p:nvSpPr>
            <p:spPr bwMode="auto">
              <a:xfrm>
                <a:off x="2245" y="3379"/>
                <a:ext cx="1143" cy="276"/>
              </a:xfrm>
              <a:custGeom>
                <a:avLst/>
                <a:gdLst>
                  <a:gd name="T0" fmla="*/ 31 w 2286"/>
                  <a:gd name="T1" fmla="*/ 31 h 553"/>
                  <a:gd name="T2" fmla="*/ 39 w 2286"/>
                  <a:gd name="T3" fmla="*/ 32 h 553"/>
                  <a:gd name="T4" fmla="*/ 47 w 2286"/>
                  <a:gd name="T5" fmla="*/ 33 h 553"/>
                  <a:gd name="T6" fmla="*/ 56 w 2286"/>
                  <a:gd name="T7" fmla="*/ 34 h 553"/>
                  <a:gd name="T8" fmla="*/ 65 w 2286"/>
                  <a:gd name="T9" fmla="*/ 34 h 553"/>
                  <a:gd name="T10" fmla="*/ 75 w 2286"/>
                  <a:gd name="T11" fmla="*/ 34 h 553"/>
                  <a:gd name="T12" fmla="*/ 84 w 2286"/>
                  <a:gd name="T13" fmla="*/ 34 h 553"/>
                  <a:gd name="T14" fmla="*/ 92 w 2286"/>
                  <a:gd name="T15" fmla="*/ 33 h 553"/>
                  <a:gd name="T16" fmla="*/ 100 w 2286"/>
                  <a:gd name="T17" fmla="*/ 33 h 553"/>
                  <a:gd name="T18" fmla="*/ 107 w 2286"/>
                  <a:gd name="T19" fmla="*/ 32 h 553"/>
                  <a:gd name="T20" fmla="*/ 114 w 2286"/>
                  <a:gd name="T21" fmla="*/ 31 h 553"/>
                  <a:gd name="T22" fmla="*/ 123 w 2286"/>
                  <a:gd name="T23" fmla="*/ 29 h 553"/>
                  <a:gd name="T24" fmla="*/ 131 w 2286"/>
                  <a:gd name="T25" fmla="*/ 26 h 553"/>
                  <a:gd name="T26" fmla="*/ 137 w 2286"/>
                  <a:gd name="T27" fmla="*/ 24 h 553"/>
                  <a:gd name="T28" fmla="*/ 141 w 2286"/>
                  <a:gd name="T29" fmla="*/ 21 h 553"/>
                  <a:gd name="T30" fmla="*/ 143 w 2286"/>
                  <a:gd name="T31" fmla="*/ 18 h 553"/>
                  <a:gd name="T32" fmla="*/ 143 w 2286"/>
                  <a:gd name="T33" fmla="*/ 14 h 553"/>
                  <a:gd name="T34" fmla="*/ 139 w 2286"/>
                  <a:gd name="T35" fmla="*/ 11 h 553"/>
                  <a:gd name="T36" fmla="*/ 133 w 2286"/>
                  <a:gd name="T37" fmla="*/ 8 h 553"/>
                  <a:gd name="T38" fmla="*/ 124 w 2286"/>
                  <a:gd name="T39" fmla="*/ 5 h 553"/>
                  <a:gd name="T40" fmla="*/ 113 w 2286"/>
                  <a:gd name="T41" fmla="*/ 3 h 553"/>
                  <a:gd name="T42" fmla="*/ 103 w 2286"/>
                  <a:gd name="T43" fmla="*/ 1 h 553"/>
                  <a:gd name="T44" fmla="*/ 97 w 2286"/>
                  <a:gd name="T45" fmla="*/ 1 h 553"/>
                  <a:gd name="T46" fmla="*/ 91 w 2286"/>
                  <a:gd name="T47" fmla="*/ 0 h 553"/>
                  <a:gd name="T48" fmla="*/ 85 w 2286"/>
                  <a:gd name="T49" fmla="*/ 0 h 553"/>
                  <a:gd name="T50" fmla="*/ 79 w 2286"/>
                  <a:gd name="T51" fmla="*/ 0 h 553"/>
                  <a:gd name="T52" fmla="*/ 72 w 2286"/>
                  <a:gd name="T53" fmla="*/ 0 h 553"/>
                  <a:gd name="T54" fmla="*/ 63 w 2286"/>
                  <a:gd name="T55" fmla="*/ 0 h 553"/>
                  <a:gd name="T56" fmla="*/ 54 w 2286"/>
                  <a:gd name="T57" fmla="*/ 0 h 553"/>
                  <a:gd name="T58" fmla="*/ 46 w 2286"/>
                  <a:gd name="T59" fmla="*/ 1 h 553"/>
                  <a:gd name="T60" fmla="*/ 38 w 2286"/>
                  <a:gd name="T61" fmla="*/ 2 h 553"/>
                  <a:gd name="T62" fmla="*/ 31 w 2286"/>
                  <a:gd name="T63" fmla="*/ 3 h 553"/>
                  <a:gd name="T64" fmla="*/ 22 w 2286"/>
                  <a:gd name="T65" fmla="*/ 4 h 553"/>
                  <a:gd name="T66" fmla="*/ 14 w 2286"/>
                  <a:gd name="T67" fmla="*/ 7 h 553"/>
                  <a:gd name="T68" fmla="*/ 8 w 2286"/>
                  <a:gd name="T69" fmla="*/ 9 h 553"/>
                  <a:gd name="T70" fmla="*/ 3 w 2286"/>
                  <a:gd name="T71" fmla="*/ 12 h 553"/>
                  <a:gd name="T72" fmla="*/ 1 w 2286"/>
                  <a:gd name="T73" fmla="*/ 15 h 553"/>
                  <a:gd name="T74" fmla="*/ 1 w 2286"/>
                  <a:gd name="T75" fmla="*/ 18 h 553"/>
                  <a:gd name="T76" fmla="*/ 2 w 2286"/>
                  <a:gd name="T77" fmla="*/ 21 h 553"/>
                  <a:gd name="T78" fmla="*/ 6 w 2286"/>
                  <a:gd name="T79" fmla="*/ 23 h 553"/>
                  <a:gd name="T80" fmla="*/ 11 w 2286"/>
                  <a:gd name="T81" fmla="*/ 26 h 553"/>
                  <a:gd name="T82" fmla="*/ 18 w 2286"/>
                  <a:gd name="T83" fmla="*/ 28 h 553"/>
                  <a:gd name="T84" fmla="*/ 26 w 2286"/>
                  <a:gd name="T85" fmla="*/ 30 h 5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86"/>
                  <a:gd name="T130" fmla="*/ 0 h 553"/>
                  <a:gd name="T131" fmla="*/ 2286 w 2286"/>
                  <a:gd name="T132" fmla="*/ 553 h 5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86" h="553">
                    <a:moveTo>
                      <a:pt x="414" y="490"/>
                    </a:moveTo>
                    <a:lnTo>
                      <a:pt x="452" y="497"/>
                    </a:lnTo>
                    <a:lnTo>
                      <a:pt x="491" y="503"/>
                    </a:lnTo>
                    <a:lnTo>
                      <a:pt x="531" y="510"/>
                    </a:lnTo>
                    <a:lnTo>
                      <a:pt x="573" y="516"/>
                    </a:lnTo>
                    <a:lnTo>
                      <a:pt x="615" y="522"/>
                    </a:lnTo>
                    <a:lnTo>
                      <a:pt x="659" y="528"/>
                    </a:lnTo>
                    <a:lnTo>
                      <a:pt x="703" y="532"/>
                    </a:lnTo>
                    <a:lnTo>
                      <a:pt x="749" y="537"/>
                    </a:lnTo>
                    <a:lnTo>
                      <a:pt x="795" y="540"/>
                    </a:lnTo>
                    <a:lnTo>
                      <a:pt x="843" y="544"/>
                    </a:lnTo>
                    <a:lnTo>
                      <a:pt x="891" y="546"/>
                    </a:lnTo>
                    <a:lnTo>
                      <a:pt x="940" y="548"/>
                    </a:lnTo>
                    <a:lnTo>
                      <a:pt x="990" y="551"/>
                    </a:lnTo>
                    <a:lnTo>
                      <a:pt x="1040" y="552"/>
                    </a:lnTo>
                    <a:lnTo>
                      <a:pt x="1091" y="553"/>
                    </a:lnTo>
                    <a:lnTo>
                      <a:pt x="1143" y="553"/>
                    </a:lnTo>
                    <a:lnTo>
                      <a:pt x="1190" y="553"/>
                    </a:lnTo>
                    <a:lnTo>
                      <a:pt x="1236" y="552"/>
                    </a:lnTo>
                    <a:lnTo>
                      <a:pt x="1282" y="551"/>
                    </a:lnTo>
                    <a:lnTo>
                      <a:pt x="1329" y="550"/>
                    </a:lnTo>
                    <a:lnTo>
                      <a:pt x="1373" y="547"/>
                    </a:lnTo>
                    <a:lnTo>
                      <a:pt x="1417" y="545"/>
                    </a:lnTo>
                    <a:lnTo>
                      <a:pt x="1461" y="543"/>
                    </a:lnTo>
                    <a:lnTo>
                      <a:pt x="1504" y="539"/>
                    </a:lnTo>
                    <a:lnTo>
                      <a:pt x="1546" y="536"/>
                    </a:lnTo>
                    <a:lnTo>
                      <a:pt x="1588" y="531"/>
                    </a:lnTo>
                    <a:lnTo>
                      <a:pt x="1628" y="528"/>
                    </a:lnTo>
                    <a:lnTo>
                      <a:pt x="1667" y="522"/>
                    </a:lnTo>
                    <a:lnTo>
                      <a:pt x="1706" y="517"/>
                    </a:lnTo>
                    <a:lnTo>
                      <a:pt x="1744" y="512"/>
                    </a:lnTo>
                    <a:lnTo>
                      <a:pt x="1781" y="506"/>
                    </a:lnTo>
                    <a:lnTo>
                      <a:pt x="1817" y="500"/>
                    </a:lnTo>
                    <a:lnTo>
                      <a:pt x="1869" y="490"/>
                    </a:lnTo>
                    <a:lnTo>
                      <a:pt x="1918" y="479"/>
                    </a:lnTo>
                    <a:lnTo>
                      <a:pt x="1966" y="469"/>
                    </a:lnTo>
                    <a:lnTo>
                      <a:pt x="2011" y="456"/>
                    </a:lnTo>
                    <a:lnTo>
                      <a:pt x="2052" y="445"/>
                    </a:lnTo>
                    <a:lnTo>
                      <a:pt x="2090" y="431"/>
                    </a:lnTo>
                    <a:lnTo>
                      <a:pt x="2126" y="418"/>
                    </a:lnTo>
                    <a:lnTo>
                      <a:pt x="2158" y="403"/>
                    </a:lnTo>
                    <a:lnTo>
                      <a:pt x="2187" y="389"/>
                    </a:lnTo>
                    <a:lnTo>
                      <a:pt x="2212" y="375"/>
                    </a:lnTo>
                    <a:lnTo>
                      <a:pt x="2234" y="360"/>
                    </a:lnTo>
                    <a:lnTo>
                      <a:pt x="2253" y="343"/>
                    </a:lnTo>
                    <a:lnTo>
                      <a:pt x="2268" y="327"/>
                    </a:lnTo>
                    <a:lnTo>
                      <a:pt x="2278" y="310"/>
                    </a:lnTo>
                    <a:lnTo>
                      <a:pt x="2284" y="294"/>
                    </a:lnTo>
                    <a:lnTo>
                      <a:pt x="2286" y="277"/>
                    </a:lnTo>
                    <a:lnTo>
                      <a:pt x="2284" y="257"/>
                    </a:lnTo>
                    <a:lnTo>
                      <a:pt x="2274" y="237"/>
                    </a:lnTo>
                    <a:lnTo>
                      <a:pt x="2261" y="219"/>
                    </a:lnTo>
                    <a:lnTo>
                      <a:pt x="2241" y="201"/>
                    </a:lnTo>
                    <a:lnTo>
                      <a:pt x="2217" y="182"/>
                    </a:lnTo>
                    <a:lnTo>
                      <a:pt x="2188" y="165"/>
                    </a:lnTo>
                    <a:lnTo>
                      <a:pt x="2155" y="148"/>
                    </a:lnTo>
                    <a:lnTo>
                      <a:pt x="2117" y="132"/>
                    </a:lnTo>
                    <a:lnTo>
                      <a:pt x="2074" y="117"/>
                    </a:lnTo>
                    <a:lnTo>
                      <a:pt x="2028" y="102"/>
                    </a:lnTo>
                    <a:lnTo>
                      <a:pt x="1977" y="88"/>
                    </a:lnTo>
                    <a:lnTo>
                      <a:pt x="1923" y="74"/>
                    </a:lnTo>
                    <a:lnTo>
                      <a:pt x="1865" y="62"/>
                    </a:lnTo>
                    <a:lnTo>
                      <a:pt x="1806" y="51"/>
                    </a:lnTo>
                    <a:lnTo>
                      <a:pt x="1741" y="41"/>
                    </a:lnTo>
                    <a:lnTo>
                      <a:pt x="1674" y="31"/>
                    </a:lnTo>
                    <a:lnTo>
                      <a:pt x="1644" y="28"/>
                    </a:lnTo>
                    <a:lnTo>
                      <a:pt x="1613" y="24"/>
                    </a:lnTo>
                    <a:lnTo>
                      <a:pt x="1582" y="21"/>
                    </a:lnTo>
                    <a:lnTo>
                      <a:pt x="1551" y="19"/>
                    </a:lnTo>
                    <a:lnTo>
                      <a:pt x="1519" y="15"/>
                    </a:lnTo>
                    <a:lnTo>
                      <a:pt x="1486" y="13"/>
                    </a:lnTo>
                    <a:lnTo>
                      <a:pt x="1454" y="11"/>
                    </a:lnTo>
                    <a:lnTo>
                      <a:pt x="1421" y="8"/>
                    </a:lnTo>
                    <a:lnTo>
                      <a:pt x="1387" y="6"/>
                    </a:lnTo>
                    <a:lnTo>
                      <a:pt x="1353" y="5"/>
                    </a:lnTo>
                    <a:lnTo>
                      <a:pt x="1319" y="4"/>
                    </a:lnTo>
                    <a:lnTo>
                      <a:pt x="1285" y="3"/>
                    </a:lnTo>
                    <a:lnTo>
                      <a:pt x="1249" y="1"/>
                    </a:lnTo>
                    <a:lnTo>
                      <a:pt x="1214" y="0"/>
                    </a:lnTo>
                    <a:lnTo>
                      <a:pt x="1179" y="0"/>
                    </a:lnTo>
                    <a:lnTo>
                      <a:pt x="1143" y="0"/>
                    </a:lnTo>
                    <a:lnTo>
                      <a:pt x="1095" y="0"/>
                    </a:lnTo>
                    <a:lnTo>
                      <a:pt x="1046" y="1"/>
                    </a:lnTo>
                    <a:lnTo>
                      <a:pt x="999" y="3"/>
                    </a:lnTo>
                    <a:lnTo>
                      <a:pt x="952" y="4"/>
                    </a:lnTo>
                    <a:lnTo>
                      <a:pt x="906" y="6"/>
                    </a:lnTo>
                    <a:lnTo>
                      <a:pt x="860" y="8"/>
                    </a:lnTo>
                    <a:lnTo>
                      <a:pt x="815" y="12"/>
                    </a:lnTo>
                    <a:lnTo>
                      <a:pt x="771" y="15"/>
                    </a:lnTo>
                    <a:lnTo>
                      <a:pt x="727" y="19"/>
                    </a:lnTo>
                    <a:lnTo>
                      <a:pt x="684" y="23"/>
                    </a:lnTo>
                    <a:lnTo>
                      <a:pt x="643" y="28"/>
                    </a:lnTo>
                    <a:lnTo>
                      <a:pt x="601" y="32"/>
                    </a:lnTo>
                    <a:lnTo>
                      <a:pt x="562" y="38"/>
                    </a:lnTo>
                    <a:lnTo>
                      <a:pt x="523" y="44"/>
                    </a:lnTo>
                    <a:lnTo>
                      <a:pt x="485" y="50"/>
                    </a:lnTo>
                    <a:lnTo>
                      <a:pt x="448" y="57"/>
                    </a:lnTo>
                    <a:lnTo>
                      <a:pt x="399" y="67"/>
                    </a:lnTo>
                    <a:lnTo>
                      <a:pt x="350" y="77"/>
                    </a:lnTo>
                    <a:lnTo>
                      <a:pt x="305" y="88"/>
                    </a:lnTo>
                    <a:lnTo>
                      <a:pt x="263" y="99"/>
                    </a:lnTo>
                    <a:lnTo>
                      <a:pt x="224" y="112"/>
                    </a:lnTo>
                    <a:lnTo>
                      <a:pt x="187" y="125"/>
                    </a:lnTo>
                    <a:lnTo>
                      <a:pt x="152" y="138"/>
                    </a:lnTo>
                    <a:lnTo>
                      <a:pt x="122" y="152"/>
                    </a:lnTo>
                    <a:lnTo>
                      <a:pt x="94" y="166"/>
                    </a:lnTo>
                    <a:lnTo>
                      <a:pt x="70" y="181"/>
                    </a:lnTo>
                    <a:lnTo>
                      <a:pt x="48" y="196"/>
                    </a:lnTo>
                    <a:lnTo>
                      <a:pt x="31" y="211"/>
                    </a:lnTo>
                    <a:lnTo>
                      <a:pt x="18" y="227"/>
                    </a:lnTo>
                    <a:lnTo>
                      <a:pt x="8" y="243"/>
                    </a:lnTo>
                    <a:lnTo>
                      <a:pt x="2" y="259"/>
                    </a:lnTo>
                    <a:lnTo>
                      <a:pt x="0" y="277"/>
                    </a:lnTo>
                    <a:lnTo>
                      <a:pt x="2" y="293"/>
                    </a:lnTo>
                    <a:lnTo>
                      <a:pt x="7" y="309"/>
                    </a:lnTo>
                    <a:lnTo>
                      <a:pt x="16" y="324"/>
                    </a:lnTo>
                    <a:lnTo>
                      <a:pt x="29" y="339"/>
                    </a:lnTo>
                    <a:lnTo>
                      <a:pt x="45" y="354"/>
                    </a:lnTo>
                    <a:lnTo>
                      <a:pt x="65" y="369"/>
                    </a:lnTo>
                    <a:lnTo>
                      <a:pt x="86" y="383"/>
                    </a:lnTo>
                    <a:lnTo>
                      <a:pt x="112" y="396"/>
                    </a:lnTo>
                    <a:lnTo>
                      <a:pt x="141" y="410"/>
                    </a:lnTo>
                    <a:lnTo>
                      <a:pt x="172" y="423"/>
                    </a:lnTo>
                    <a:lnTo>
                      <a:pt x="206" y="436"/>
                    </a:lnTo>
                    <a:lnTo>
                      <a:pt x="243" y="447"/>
                    </a:lnTo>
                    <a:lnTo>
                      <a:pt x="282" y="459"/>
                    </a:lnTo>
                    <a:lnTo>
                      <a:pt x="324" y="469"/>
                    </a:lnTo>
                    <a:lnTo>
                      <a:pt x="368" y="479"/>
                    </a:lnTo>
                    <a:lnTo>
                      <a:pt x="414" y="490"/>
                    </a:lnTo>
                    <a:close/>
                  </a:path>
                </a:pathLst>
              </a:custGeom>
              <a:solidFill>
                <a:srgbClr val="B5F4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01" name="Freeform 91"/>
              <p:cNvSpPr>
                <a:spLocks/>
              </p:cNvSpPr>
              <p:nvPr/>
            </p:nvSpPr>
            <p:spPr bwMode="auto">
              <a:xfrm>
                <a:off x="2754" y="2525"/>
                <a:ext cx="159" cy="995"/>
              </a:xfrm>
              <a:custGeom>
                <a:avLst/>
                <a:gdLst>
                  <a:gd name="T0" fmla="*/ 10 w 318"/>
                  <a:gd name="T1" fmla="*/ 125 h 1990"/>
                  <a:gd name="T2" fmla="*/ 15 w 318"/>
                  <a:gd name="T3" fmla="*/ 123 h 1990"/>
                  <a:gd name="T4" fmla="*/ 20 w 318"/>
                  <a:gd name="T5" fmla="*/ 4 h 1990"/>
                  <a:gd name="T6" fmla="*/ 15 w 318"/>
                  <a:gd name="T7" fmla="*/ 1 h 1990"/>
                  <a:gd name="T8" fmla="*/ 6 w 318"/>
                  <a:gd name="T9" fmla="*/ 0 h 1990"/>
                  <a:gd name="T10" fmla="*/ 0 w 318"/>
                  <a:gd name="T11" fmla="*/ 125 h 1990"/>
                  <a:gd name="T12" fmla="*/ 10 w 318"/>
                  <a:gd name="T13" fmla="*/ 125 h 1990"/>
                  <a:gd name="T14" fmla="*/ 0 60000 65536"/>
                  <a:gd name="T15" fmla="*/ 0 60000 65536"/>
                  <a:gd name="T16" fmla="*/ 0 60000 65536"/>
                  <a:gd name="T17" fmla="*/ 0 60000 65536"/>
                  <a:gd name="T18" fmla="*/ 0 60000 65536"/>
                  <a:gd name="T19" fmla="*/ 0 60000 65536"/>
                  <a:gd name="T20" fmla="*/ 0 60000 65536"/>
                  <a:gd name="T21" fmla="*/ 0 w 318"/>
                  <a:gd name="T22" fmla="*/ 0 h 1990"/>
                  <a:gd name="T23" fmla="*/ 318 w 318"/>
                  <a:gd name="T24" fmla="*/ 1990 h 19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8" h="1990">
                    <a:moveTo>
                      <a:pt x="154" y="1990"/>
                    </a:moveTo>
                    <a:lnTo>
                      <a:pt x="238" y="1966"/>
                    </a:lnTo>
                    <a:lnTo>
                      <a:pt x="318" y="50"/>
                    </a:lnTo>
                    <a:lnTo>
                      <a:pt x="238" y="7"/>
                    </a:lnTo>
                    <a:lnTo>
                      <a:pt x="81" y="0"/>
                    </a:lnTo>
                    <a:lnTo>
                      <a:pt x="0" y="1990"/>
                    </a:lnTo>
                    <a:lnTo>
                      <a:pt x="154" y="1990"/>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02" name="Freeform 92"/>
              <p:cNvSpPr>
                <a:spLocks/>
              </p:cNvSpPr>
              <p:nvPr/>
            </p:nvSpPr>
            <p:spPr bwMode="auto">
              <a:xfrm>
                <a:off x="2711" y="2523"/>
                <a:ext cx="163" cy="997"/>
              </a:xfrm>
              <a:custGeom>
                <a:avLst/>
                <a:gdLst>
                  <a:gd name="T0" fmla="*/ 15 w 325"/>
                  <a:gd name="T1" fmla="*/ 125 h 1993"/>
                  <a:gd name="T2" fmla="*/ 16 w 325"/>
                  <a:gd name="T3" fmla="*/ 125 h 1993"/>
                  <a:gd name="T4" fmla="*/ 21 w 325"/>
                  <a:gd name="T5" fmla="*/ 1 h 1993"/>
                  <a:gd name="T6" fmla="*/ 6 w 325"/>
                  <a:gd name="T7" fmla="*/ 0 h 1993"/>
                  <a:gd name="T8" fmla="*/ 0 w 325"/>
                  <a:gd name="T9" fmla="*/ 125 h 1993"/>
                  <a:gd name="T10" fmla="*/ 15 w 325"/>
                  <a:gd name="T11" fmla="*/ 125 h 1993"/>
                  <a:gd name="T12" fmla="*/ 0 60000 65536"/>
                  <a:gd name="T13" fmla="*/ 0 60000 65536"/>
                  <a:gd name="T14" fmla="*/ 0 60000 65536"/>
                  <a:gd name="T15" fmla="*/ 0 60000 65536"/>
                  <a:gd name="T16" fmla="*/ 0 60000 65536"/>
                  <a:gd name="T17" fmla="*/ 0 60000 65536"/>
                  <a:gd name="T18" fmla="*/ 0 w 325"/>
                  <a:gd name="T19" fmla="*/ 0 h 1993"/>
                  <a:gd name="T20" fmla="*/ 325 w 325"/>
                  <a:gd name="T21" fmla="*/ 1993 h 1993"/>
                </a:gdLst>
                <a:ahLst/>
                <a:cxnLst>
                  <a:cxn ang="T12">
                    <a:pos x="T0" y="T1"/>
                  </a:cxn>
                  <a:cxn ang="T13">
                    <a:pos x="T2" y="T3"/>
                  </a:cxn>
                  <a:cxn ang="T14">
                    <a:pos x="T4" y="T5"/>
                  </a:cxn>
                  <a:cxn ang="T15">
                    <a:pos x="T6" y="T7"/>
                  </a:cxn>
                  <a:cxn ang="T16">
                    <a:pos x="T8" y="T9"/>
                  </a:cxn>
                  <a:cxn ang="T17">
                    <a:pos x="T10" y="T11"/>
                  </a:cxn>
                </a:cxnLst>
                <a:rect l="T18" t="T19" r="T20" b="T21"/>
                <a:pathLst>
                  <a:path w="325" h="1993">
                    <a:moveTo>
                      <a:pt x="240" y="1993"/>
                    </a:moveTo>
                    <a:lnTo>
                      <a:pt x="241" y="1993"/>
                    </a:lnTo>
                    <a:lnTo>
                      <a:pt x="325" y="10"/>
                    </a:lnTo>
                    <a:lnTo>
                      <a:pt x="87" y="0"/>
                    </a:lnTo>
                    <a:lnTo>
                      <a:pt x="0" y="1993"/>
                    </a:lnTo>
                    <a:lnTo>
                      <a:pt x="240" y="1993"/>
                    </a:lnTo>
                    <a:close/>
                  </a:path>
                </a:pathLst>
              </a:custGeom>
              <a:solidFill>
                <a:srgbClr val="EFC9A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03" name="Freeform 93"/>
              <p:cNvSpPr>
                <a:spLocks/>
              </p:cNvSpPr>
              <p:nvPr/>
            </p:nvSpPr>
            <p:spPr bwMode="auto">
              <a:xfrm>
                <a:off x="2322" y="2592"/>
                <a:ext cx="1042" cy="597"/>
              </a:xfrm>
              <a:custGeom>
                <a:avLst/>
                <a:gdLst>
                  <a:gd name="T0" fmla="*/ 126 w 2085"/>
                  <a:gd name="T1" fmla="*/ 74 h 1195"/>
                  <a:gd name="T2" fmla="*/ 130 w 2085"/>
                  <a:gd name="T3" fmla="*/ 5 h 1195"/>
                  <a:gd name="T4" fmla="*/ 127 w 2085"/>
                  <a:gd name="T5" fmla="*/ 2 h 1195"/>
                  <a:gd name="T6" fmla="*/ 5 w 2085"/>
                  <a:gd name="T7" fmla="*/ 0 h 1195"/>
                  <a:gd name="T8" fmla="*/ 0 w 2085"/>
                  <a:gd name="T9" fmla="*/ 68 h 1195"/>
                  <a:gd name="T10" fmla="*/ 2 w 2085"/>
                  <a:gd name="T11" fmla="*/ 69 h 1195"/>
                  <a:gd name="T12" fmla="*/ 126 w 2085"/>
                  <a:gd name="T13" fmla="*/ 74 h 1195"/>
                  <a:gd name="T14" fmla="*/ 0 60000 65536"/>
                  <a:gd name="T15" fmla="*/ 0 60000 65536"/>
                  <a:gd name="T16" fmla="*/ 0 60000 65536"/>
                  <a:gd name="T17" fmla="*/ 0 60000 65536"/>
                  <a:gd name="T18" fmla="*/ 0 60000 65536"/>
                  <a:gd name="T19" fmla="*/ 0 60000 65536"/>
                  <a:gd name="T20" fmla="*/ 0 60000 65536"/>
                  <a:gd name="T21" fmla="*/ 0 w 2085"/>
                  <a:gd name="T22" fmla="*/ 0 h 1195"/>
                  <a:gd name="T23" fmla="*/ 2085 w 2085"/>
                  <a:gd name="T24" fmla="*/ 1195 h 11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5" h="1195">
                    <a:moveTo>
                      <a:pt x="2031" y="1195"/>
                    </a:moveTo>
                    <a:lnTo>
                      <a:pt x="2085" y="85"/>
                    </a:lnTo>
                    <a:lnTo>
                      <a:pt x="2042" y="37"/>
                    </a:lnTo>
                    <a:lnTo>
                      <a:pt x="93" y="0"/>
                    </a:lnTo>
                    <a:lnTo>
                      <a:pt x="0" y="1096"/>
                    </a:lnTo>
                    <a:lnTo>
                      <a:pt x="38" y="1110"/>
                    </a:lnTo>
                    <a:lnTo>
                      <a:pt x="2031" y="1195"/>
                    </a:lnTo>
                    <a:close/>
                  </a:path>
                </a:pathLst>
              </a:custGeom>
              <a:solidFill>
                <a:srgbClr val="A5A5A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04" name="Freeform 94"/>
              <p:cNvSpPr>
                <a:spLocks/>
              </p:cNvSpPr>
              <p:nvPr/>
            </p:nvSpPr>
            <p:spPr bwMode="auto">
              <a:xfrm>
                <a:off x="2322" y="2567"/>
                <a:ext cx="1021" cy="615"/>
              </a:xfrm>
              <a:custGeom>
                <a:avLst/>
                <a:gdLst>
                  <a:gd name="T0" fmla="*/ 125 w 2042"/>
                  <a:gd name="T1" fmla="*/ 77 h 1228"/>
                  <a:gd name="T2" fmla="*/ 128 w 2042"/>
                  <a:gd name="T3" fmla="*/ 6 h 1228"/>
                  <a:gd name="T4" fmla="*/ 4 w 2042"/>
                  <a:gd name="T5" fmla="*/ 0 h 1228"/>
                  <a:gd name="T6" fmla="*/ 0 w 2042"/>
                  <a:gd name="T7" fmla="*/ 72 h 1228"/>
                  <a:gd name="T8" fmla="*/ 125 w 2042"/>
                  <a:gd name="T9" fmla="*/ 77 h 1228"/>
                  <a:gd name="T10" fmla="*/ 0 60000 65536"/>
                  <a:gd name="T11" fmla="*/ 0 60000 65536"/>
                  <a:gd name="T12" fmla="*/ 0 60000 65536"/>
                  <a:gd name="T13" fmla="*/ 0 60000 65536"/>
                  <a:gd name="T14" fmla="*/ 0 60000 65536"/>
                  <a:gd name="T15" fmla="*/ 0 w 2042"/>
                  <a:gd name="T16" fmla="*/ 0 h 1228"/>
                  <a:gd name="T17" fmla="*/ 2042 w 2042"/>
                  <a:gd name="T18" fmla="*/ 1228 h 1228"/>
                </a:gdLst>
                <a:ahLst/>
                <a:cxnLst>
                  <a:cxn ang="T10">
                    <a:pos x="T0" y="T1"/>
                  </a:cxn>
                  <a:cxn ang="T11">
                    <a:pos x="T2" y="T3"/>
                  </a:cxn>
                  <a:cxn ang="T12">
                    <a:pos x="T4" y="T5"/>
                  </a:cxn>
                  <a:cxn ang="T13">
                    <a:pos x="T6" y="T7"/>
                  </a:cxn>
                  <a:cxn ang="T14">
                    <a:pos x="T8" y="T9"/>
                  </a:cxn>
                </a:cxnLst>
                <a:rect l="T15" t="T16" r="T17" b="T18"/>
                <a:pathLst>
                  <a:path w="2042" h="1228">
                    <a:moveTo>
                      <a:pt x="1994" y="1228"/>
                    </a:moveTo>
                    <a:lnTo>
                      <a:pt x="2042" y="85"/>
                    </a:lnTo>
                    <a:lnTo>
                      <a:pt x="50" y="0"/>
                    </a:lnTo>
                    <a:lnTo>
                      <a:pt x="0" y="1144"/>
                    </a:lnTo>
                    <a:lnTo>
                      <a:pt x="1994" y="1228"/>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05" name="Freeform 95"/>
              <p:cNvSpPr>
                <a:spLocks/>
              </p:cNvSpPr>
              <p:nvPr/>
            </p:nvSpPr>
            <p:spPr bwMode="auto">
              <a:xfrm>
                <a:off x="2352" y="2596"/>
                <a:ext cx="962" cy="558"/>
              </a:xfrm>
              <a:custGeom>
                <a:avLst/>
                <a:gdLst>
                  <a:gd name="T0" fmla="*/ 118 w 1924"/>
                  <a:gd name="T1" fmla="*/ 69 h 1117"/>
                  <a:gd name="T2" fmla="*/ 121 w 1924"/>
                  <a:gd name="T3" fmla="*/ 5 h 1117"/>
                  <a:gd name="T4" fmla="*/ 3 w 1924"/>
                  <a:gd name="T5" fmla="*/ 0 h 1117"/>
                  <a:gd name="T6" fmla="*/ 0 w 1924"/>
                  <a:gd name="T7" fmla="*/ 64 h 1117"/>
                  <a:gd name="T8" fmla="*/ 118 w 1924"/>
                  <a:gd name="T9" fmla="*/ 69 h 1117"/>
                  <a:gd name="T10" fmla="*/ 0 60000 65536"/>
                  <a:gd name="T11" fmla="*/ 0 60000 65536"/>
                  <a:gd name="T12" fmla="*/ 0 60000 65536"/>
                  <a:gd name="T13" fmla="*/ 0 60000 65536"/>
                  <a:gd name="T14" fmla="*/ 0 60000 65536"/>
                  <a:gd name="T15" fmla="*/ 0 w 1924"/>
                  <a:gd name="T16" fmla="*/ 0 h 1117"/>
                  <a:gd name="T17" fmla="*/ 1924 w 1924"/>
                  <a:gd name="T18" fmla="*/ 1117 h 1117"/>
                </a:gdLst>
                <a:ahLst/>
                <a:cxnLst>
                  <a:cxn ang="T10">
                    <a:pos x="T0" y="T1"/>
                  </a:cxn>
                  <a:cxn ang="T11">
                    <a:pos x="T2" y="T3"/>
                  </a:cxn>
                  <a:cxn ang="T12">
                    <a:pos x="T4" y="T5"/>
                  </a:cxn>
                  <a:cxn ang="T13">
                    <a:pos x="T6" y="T7"/>
                  </a:cxn>
                  <a:cxn ang="T14">
                    <a:pos x="T8" y="T9"/>
                  </a:cxn>
                </a:cxnLst>
                <a:rect l="T15" t="T16" r="T17" b="T18"/>
                <a:pathLst>
                  <a:path w="1924" h="1117">
                    <a:moveTo>
                      <a:pt x="1881" y="1117"/>
                    </a:moveTo>
                    <a:lnTo>
                      <a:pt x="1924" y="80"/>
                    </a:lnTo>
                    <a:lnTo>
                      <a:pt x="45" y="0"/>
                    </a:lnTo>
                    <a:lnTo>
                      <a:pt x="0" y="1037"/>
                    </a:lnTo>
                    <a:lnTo>
                      <a:pt x="1881" y="1117"/>
                    </a:lnTo>
                    <a:close/>
                  </a:path>
                </a:pathLst>
              </a:custGeom>
              <a:solidFill>
                <a:srgbClr val="F2CC0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06" name="Freeform 96"/>
              <p:cNvSpPr>
                <a:spLocks/>
              </p:cNvSpPr>
              <p:nvPr/>
            </p:nvSpPr>
            <p:spPr bwMode="auto">
              <a:xfrm>
                <a:off x="2381" y="2622"/>
                <a:ext cx="903" cy="506"/>
              </a:xfrm>
              <a:custGeom>
                <a:avLst/>
                <a:gdLst>
                  <a:gd name="T0" fmla="*/ 110 w 1807"/>
                  <a:gd name="T1" fmla="*/ 64 h 1011"/>
                  <a:gd name="T2" fmla="*/ 112 w 1807"/>
                  <a:gd name="T3" fmla="*/ 5 h 1011"/>
                  <a:gd name="T4" fmla="*/ 2 w 1807"/>
                  <a:gd name="T5" fmla="*/ 0 h 1011"/>
                  <a:gd name="T6" fmla="*/ 0 w 1807"/>
                  <a:gd name="T7" fmla="*/ 59 h 1011"/>
                  <a:gd name="T8" fmla="*/ 110 w 1807"/>
                  <a:gd name="T9" fmla="*/ 64 h 1011"/>
                  <a:gd name="T10" fmla="*/ 0 60000 65536"/>
                  <a:gd name="T11" fmla="*/ 0 60000 65536"/>
                  <a:gd name="T12" fmla="*/ 0 60000 65536"/>
                  <a:gd name="T13" fmla="*/ 0 60000 65536"/>
                  <a:gd name="T14" fmla="*/ 0 60000 65536"/>
                  <a:gd name="T15" fmla="*/ 0 w 1807"/>
                  <a:gd name="T16" fmla="*/ 0 h 1011"/>
                  <a:gd name="T17" fmla="*/ 1807 w 1807"/>
                  <a:gd name="T18" fmla="*/ 1011 h 1011"/>
                </a:gdLst>
                <a:ahLst/>
                <a:cxnLst>
                  <a:cxn ang="T10">
                    <a:pos x="T0" y="T1"/>
                  </a:cxn>
                  <a:cxn ang="T11">
                    <a:pos x="T2" y="T3"/>
                  </a:cxn>
                  <a:cxn ang="T12">
                    <a:pos x="T4" y="T5"/>
                  </a:cxn>
                  <a:cxn ang="T13">
                    <a:pos x="T6" y="T7"/>
                  </a:cxn>
                  <a:cxn ang="T14">
                    <a:pos x="T8" y="T9"/>
                  </a:cxn>
                </a:cxnLst>
                <a:rect l="T15" t="T16" r="T17" b="T18"/>
                <a:pathLst>
                  <a:path w="1807" h="1011">
                    <a:moveTo>
                      <a:pt x="1767" y="1011"/>
                    </a:moveTo>
                    <a:lnTo>
                      <a:pt x="1807" y="75"/>
                    </a:lnTo>
                    <a:lnTo>
                      <a:pt x="40" y="0"/>
                    </a:lnTo>
                    <a:lnTo>
                      <a:pt x="0" y="936"/>
                    </a:lnTo>
                    <a:lnTo>
                      <a:pt x="1767" y="1011"/>
                    </a:lnTo>
                    <a:close/>
                  </a:path>
                </a:pathLst>
              </a:custGeom>
              <a:solidFill>
                <a:srgbClr val="B7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07" name="Freeform 97"/>
              <p:cNvSpPr>
                <a:spLocks/>
              </p:cNvSpPr>
              <p:nvPr/>
            </p:nvSpPr>
            <p:spPr bwMode="auto">
              <a:xfrm>
                <a:off x="2392" y="2628"/>
                <a:ext cx="882" cy="494"/>
              </a:xfrm>
              <a:custGeom>
                <a:avLst/>
                <a:gdLst>
                  <a:gd name="T0" fmla="*/ 108 w 1764"/>
                  <a:gd name="T1" fmla="*/ 62 h 988"/>
                  <a:gd name="T2" fmla="*/ 111 w 1764"/>
                  <a:gd name="T3" fmla="*/ 5 h 988"/>
                  <a:gd name="T4" fmla="*/ 3 w 1764"/>
                  <a:gd name="T5" fmla="*/ 0 h 988"/>
                  <a:gd name="T6" fmla="*/ 0 w 1764"/>
                  <a:gd name="T7" fmla="*/ 58 h 988"/>
                  <a:gd name="T8" fmla="*/ 108 w 1764"/>
                  <a:gd name="T9" fmla="*/ 62 h 988"/>
                  <a:gd name="T10" fmla="*/ 0 60000 65536"/>
                  <a:gd name="T11" fmla="*/ 0 60000 65536"/>
                  <a:gd name="T12" fmla="*/ 0 60000 65536"/>
                  <a:gd name="T13" fmla="*/ 0 60000 65536"/>
                  <a:gd name="T14" fmla="*/ 0 60000 65536"/>
                  <a:gd name="T15" fmla="*/ 0 w 1764"/>
                  <a:gd name="T16" fmla="*/ 0 h 988"/>
                  <a:gd name="T17" fmla="*/ 1764 w 1764"/>
                  <a:gd name="T18" fmla="*/ 988 h 988"/>
                </a:gdLst>
                <a:ahLst/>
                <a:cxnLst>
                  <a:cxn ang="T10">
                    <a:pos x="T0" y="T1"/>
                  </a:cxn>
                  <a:cxn ang="T11">
                    <a:pos x="T2" y="T3"/>
                  </a:cxn>
                  <a:cxn ang="T12">
                    <a:pos x="T4" y="T5"/>
                  </a:cxn>
                  <a:cxn ang="T13">
                    <a:pos x="T6" y="T7"/>
                  </a:cxn>
                  <a:cxn ang="T14">
                    <a:pos x="T8" y="T9"/>
                  </a:cxn>
                </a:cxnLst>
                <a:rect l="T15" t="T16" r="T17" b="T18"/>
                <a:pathLst>
                  <a:path w="1764" h="988">
                    <a:moveTo>
                      <a:pt x="1725" y="988"/>
                    </a:moveTo>
                    <a:lnTo>
                      <a:pt x="1764" y="73"/>
                    </a:lnTo>
                    <a:lnTo>
                      <a:pt x="39" y="0"/>
                    </a:lnTo>
                    <a:lnTo>
                      <a:pt x="0" y="914"/>
                    </a:lnTo>
                    <a:lnTo>
                      <a:pt x="1725" y="988"/>
                    </a:lnTo>
                    <a:close/>
                  </a:path>
                </a:pathLst>
              </a:custGeom>
              <a:solidFill>
                <a:srgbClr val="BA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08" name="Freeform 98"/>
              <p:cNvSpPr>
                <a:spLocks/>
              </p:cNvSpPr>
              <p:nvPr/>
            </p:nvSpPr>
            <p:spPr bwMode="auto">
              <a:xfrm>
                <a:off x="2402" y="2634"/>
                <a:ext cx="861" cy="481"/>
              </a:xfrm>
              <a:custGeom>
                <a:avLst/>
                <a:gdLst>
                  <a:gd name="T0" fmla="*/ 106 w 1721"/>
                  <a:gd name="T1" fmla="*/ 60 h 964"/>
                  <a:gd name="T2" fmla="*/ 108 w 1721"/>
                  <a:gd name="T3" fmla="*/ 4 h 964"/>
                  <a:gd name="T4" fmla="*/ 3 w 1721"/>
                  <a:gd name="T5" fmla="*/ 0 h 964"/>
                  <a:gd name="T6" fmla="*/ 0 w 1721"/>
                  <a:gd name="T7" fmla="*/ 55 h 964"/>
                  <a:gd name="T8" fmla="*/ 106 w 1721"/>
                  <a:gd name="T9" fmla="*/ 60 h 964"/>
                  <a:gd name="T10" fmla="*/ 0 60000 65536"/>
                  <a:gd name="T11" fmla="*/ 0 60000 65536"/>
                  <a:gd name="T12" fmla="*/ 0 60000 65536"/>
                  <a:gd name="T13" fmla="*/ 0 60000 65536"/>
                  <a:gd name="T14" fmla="*/ 0 60000 65536"/>
                  <a:gd name="T15" fmla="*/ 0 w 1721"/>
                  <a:gd name="T16" fmla="*/ 0 h 964"/>
                  <a:gd name="T17" fmla="*/ 1721 w 1721"/>
                  <a:gd name="T18" fmla="*/ 964 h 964"/>
                </a:gdLst>
                <a:ahLst/>
                <a:cxnLst>
                  <a:cxn ang="T10">
                    <a:pos x="T0" y="T1"/>
                  </a:cxn>
                  <a:cxn ang="T11">
                    <a:pos x="T2" y="T3"/>
                  </a:cxn>
                  <a:cxn ang="T12">
                    <a:pos x="T4" y="T5"/>
                  </a:cxn>
                  <a:cxn ang="T13">
                    <a:pos x="T6" y="T7"/>
                  </a:cxn>
                  <a:cxn ang="T14">
                    <a:pos x="T8" y="T9"/>
                  </a:cxn>
                </a:cxnLst>
                <a:rect l="T15" t="T16" r="T17" b="T18"/>
                <a:pathLst>
                  <a:path w="1721" h="964">
                    <a:moveTo>
                      <a:pt x="1683" y="964"/>
                    </a:moveTo>
                    <a:lnTo>
                      <a:pt x="1721" y="73"/>
                    </a:lnTo>
                    <a:lnTo>
                      <a:pt x="38" y="0"/>
                    </a:lnTo>
                    <a:lnTo>
                      <a:pt x="0" y="893"/>
                    </a:lnTo>
                    <a:lnTo>
                      <a:pt x="1683" y="964"/>
                    </a:lnTo>
                    <a:close/>
                  </a:path>
                </a:pathLst>
              </a:custGeom>
              <a:solidFill>
                <a:srgbClr val="BF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09" name="Freeform 99"/>
              <p:cNvSpPr>
                <a:spLocks/>
              </p:cNvSpPr>
              <p:nvPr/>
            </p:nvSpPr>
            <p:spPr bwMode="auto">
              <a:xfrm>
                <a:off x="2413" y="2640"/>
                <a:ext cx="840" cy="470"/>
              </a:xfrm>
              <a:custGeom>
                <a:avLst/>
                <a:gdLst>
                  <a:gd name="T0" fmla="*/ 103 w 1679"/>
                  <a:gd name="T1" fmla="*/ 59 h 939"/>
                  <a:gd name="T2" fmla="*/ 105 w 1679"/>
                  <a:gd name="T3" fmla="*/ 5 h 939"/>
                  <a:gd name="T4" fmla="*/ 3 w 1679"/>
                  <a:gd name="T5" fmla="*/ 0 h 939"/>
                  <a:gd name="T6" fmla="*/ 0 w 1679"/>
                  <a:gd name="T7" fmla="*/ 55 h 939"/>
                  <a:gd name="T8" fmla="*/ 103 w 1679"/>
                  <a:gd name="T9" fmla="*/ 59 h 939"/>
                  <a:gd name="T10" fmla="*/ 0 60000 65536"/>
                  <a:gd name="T11" fmla="*/ 0 60000 65536"/>
                  <a:gd name="T12" fmla="*/ 0 60000 65536"/>
                  <a:gd name="T13" fmla="*/ 0 60000 65536"/>
                  <a:gd name="T14" fmla="*/ 0 60000 65536"/>
                  <a:gd name="T15" fmla="*/ 0 w 1679"/>
                  <a:gd name="T16" fmla="*/ 0 h 939"/>
                  <a:gd name="T17" fmla="*/ 1679 w 1679"/>
                  <a:gd name="T18" fmla="*/ 939 h 939"/>
                </a:gdLst>
                <a:ahLst/>
                <a:cxnLst>
                  <a:cxn ang="T10">
                    <a:pos x="T0" y="T1"/>
                  </a:cxn>
                  <a:cxn ang="T11">
                    <a:pos x="T2" y="T3"/>
                  </a:cxn>
                  <a:cxn ang="T12">
                    <a:pos x="T4" y="T5"/>
                  </a:cxn>
                  <a:cxn ang="T13">
                    <a:pos x="T6" y="T7"/>
                  </a:cxn>
                  <a:cxn ang="T14">
                    <a:pos x="T8" y="T9"/>
                  </a:cxn>
                </a:cxnLst>
                <a:rect l="T15" t="T16" r="T17" b="T18"/>
                <a:pathLst>
                  <a:path w="1679" h="939">
                    <a:moveTo>
                      <a:pt x="1642" y="939"/>
                    </a:moveTo>
                    <a:lnTo>
                      <a:pt x="1679" y="69"/>
                    </a:lnTo>
                    <a:lnTo>
                      <a:pt x="37" y="0"/>
                    </a:lnTo>
                    <a:lnTo>
                      <a:pt x="0" y="869"/>
                    </a:lnTo>
                    <a:lnTo>
                      <a:pt x="1642" y="939"/>
                    </a:lnTo>
                    <a:close/>
                  </a:path>
                </a:pathLst>
              </a:custGeom>
              <a:solidFill>
                <a:srgbClr val="C1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10" name="Freeform 100"/>
              <p:cNvSpPr>
                <a:spLocks/>
              </p:cNvSpPr>
              <p:nvPr/>
            </p:nvSpPr>
            <p:spPr bwMode="auto">
              <a:xfrm>
                <a:off x="2565" y="3511"/>
                <a:ext cx="37" cy="74"/>
              </a:xfrm>
              <a:custGeom>
                <a:avLst/>
                <a:gdLst>
                  <a:gd name="T0" fmla="*/ 0 w 74"/>
                  <a:gd name="T1" fmla="*/ 9 h 149"/>
                  <a:gd name="T2" fmla="*/ 2 w 74"/>
                  <a:gd name="T3" fmla="*/ 8 h 149"/>
                  <a:gd name="T4" fmla="*/ 3 w 74"/>
                  <a:gd name="T5" fmla="*/ 7 h 149"/>
                  <a:gd name="T6" fmla="*/ 3 w 74"/>
                  <a:gd name="T7" fmla="*/ 6 h 149"/>
                  <a:gd name="T8" fmla="*/ 3 w 74"/>
                  <a:gd name="T9" fmla="*/ 5 h 149"/>
                  <a:gd name="T10" fmla="*/ 4 w 74"/>
                  <a:gd name="T11" fmla="*/ 4 h 149"/>
                  <a:gd name="T12" fmla="*/ 4 w 74"/>
                  <a:gd name="T13" fmla="*/ 3 h 149"/>
                  <a:gd name="T14" fmla="*/ 5 w 74"/>
                  <a:gd name="T15" fmla="*/ 2 h 149"/>
                  <a:gd name="T16" fmla="*/ 5 w 74"/>
                  <a:gd name="T17" fmla="*/ 1 h 149"/>
                  <a:gd name="T18" fmla="*/ 5 w 74"/>
                  <a:gd name="T19" fmla="*/ 0 h 149"/>
                  <a:gd name="T20" fmla="*/ 4 w 74"/>
                  <a:gd name="T21" fmla="*/ 0 h 149"/>
                  <a:gd name="T22" fmla="*/ 3 w 74"/>
                  <a:gd name="T23" fmla="*/ 1 h 149"/>
                  <a:gd name="T24" fmla="*/ 3 w 74"/>
                  <a:gd name="T25" fmla="*/ 3 h 149"/>
                  <a:gd name="T26" fmla="*/ 2 w 74"/>
                  <a:gd name="T27" fmla="*/ 4 h 149"/>
                  <a:gd name="T28" fmla="*/ 2 w 74"/>
                  <a:gd name="T29" fmla="*/ 5 h 149"/>
                  <a:gd name="T30" fmla="*/ 2 w 74"/>
                  <a:gd name="T31" fmla="*/ 7 h 149"/>
                  <a:gd name="T32" fmla="*/ 1 w 74"/>
                  <a:gd name="T33" fmla="*/ 8 h 149"/>
                  <a:gd name="T34" fmla="*/ 0 w 74"/>
                  <a:gd name="T35" fmla="*/ 9 h 1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4"/>
                  <a:gd name="T55" fmla="*/ 0 h 149"/>
                  <a:gd name="T56" fmla="*/ 74 w 74"/>
                  <a:gd name="T57" fmla="*/ 149 h 1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4" h="149">
                    <a:moveTo>
                      <a:pt x="0" y="149"/>
                    </a:moveTo>
                    <a:lnTo>
                      <a:pt x="27" y="143"/>
                    </a:lnTo>
                    <a:lnTo>
                      <a:pt x="34" y="127"/>
                    </a:lnTo>
                    <a:lnTo>
                      <a:pt x="41" y="110"/>
                    </a:lnTo>
                    <a:lnTo>
                      <a:pt x="48" y="91"/>
                    </a:lnTo>
                    <a:lnTo>
                      <a:pt x="53" y="73"/>
                    </a:lnTo>
                    <a:lnTo>
                      <a:pt x="59" y="54"/>
                    </a:lnTo>
                    <a:lnTo>
                      <a:pt x="65" y="36"/>
                    </a:lnTo>
                    <a:lnTo>
                      <a:pt x="70" y="17"/>
                    </a:lnTo>
                    <a:lnTo>
                      <a:pt x="74" y="0"/>
                    </a:lnTo>
                    <a:lnTo>
                      <a:pt x="59" y="13"/>
                    </a:lnTo>
                    <a:lnTo>
                      <a:pt x="48" y="29"/>
                    </a:lnTo>
                    <a:lnTo>
                      <a:pt x="40" y="48"/>
                    </a:lnTo>
                    <a:lnTo>
                      <a:pt x="32" y="69"/>
                    </a:lnTo>
                    <a:lnTo>
                      <a:pt x="25" y="90"/>
                    </a:lnTo>
                    <a:lnTo>
                      <a:pt x="18" y="112"/>
                    </a:lnTo>
                    <a:lnTo>
                      <a:pt x="10" y="131"/>
                    </a:lnTo>
                    <a:lnTo>
                      <a:pt x="0" y="149"/>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11" name="Freeform 101"/>
              <p:cNvSpPr>
                <a:spLocks/>
              </p:cNvSpPr>
              <p:nvPr/>
            </p:nvSpPr>
            <p:spPr bwMode="auto">
              <a:xfrm>
                <a:off x="2615" y="3512"/>
                <a:ext cx="1" cy="1"/>
              </a:xfrm>
              <a:custGeom>
                <a:avLst/>
                <a:gdLst>
                  <a:gd name="T0" fmla="*/ 0 w 1"/>
                  <a:gd name="T1" fmla="*/ 1 h 2"/>
                  <a:gd name="T2" fmla="*/ 0 w 1"/>
                  <a:gd name="T3" fmla="*/ 1 h 2"/>
                  <a:gd name="T4" fmla="*/ 1 w 1"/>
                  <a:gd name="T5" fmla="*/ 0 h 2"/>
                  <a:gd name="T6" fmla="*/ 1 w 1"/>
                  <a:gd name="T7" fmla="*/ 0 h 2"/>
                  <a:gd name="T8" fmla="*/ 1 w 1"/>
                  <a:gd name="T9" fmla="*/ 0 h 2"/>
                  <a:gd name="T10" fmla="*/ 1 w 1"/>
                  <a:gd name="T11" fmla="*/ 0 h 2"/>
                  <a:gd name="T12" fmla="*/ 1 w 1"/>
                  <a:gd name="T13" fmla="*/ 0 h 2"/>
                  <a:gd name="T14" fmla="*/ 0 w 1"/>
                  <a:gd name="T15" fmla="*/ 0 h 2"/>
                  <a:gd name="T16" fmla="*/ 0 w 1"/>
                  <a:gd name="T17" fmla="*/ 1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
                  <a:gd name="T28" fmla="*/ 0 h 2"/>
                  <a:gd name="T29" fmla="*/ 1 w 1"/>
                  <a:gd name="T30" fmla="*/ 2 h 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 h="2">
                    <a:moveTo>
                      <a:pt x="0" y="2"/>
                    </a:moveTo>
                    <a:lnTo>
                      <a:pt x="0" y="2"/>
                    </a:lnTo>
                    <a:lnTo>
                      <a:pt x="1" y="0"/>
                    </a:lnTo>
                    <a:lnTo>
                      <a:pt x="0" y="0"/>
                    </a:lnTo>
                    <a:lnTo>
                      <a:pt x="0" y="2"/>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12" name="Freeform 102"/>
              <p:cNvSpPr>
                <a:spLocks/>
              </p:cNvSpPr>
              <p:nvPr/>
            </p:nvSpPr>
            <p:spPr bwMode="auto">
              <a:xfrm>
                <a:off x="2833" y="3455"/>
                <a:ext cx="77" cy="153"/>
              </a:xfrm>
              <a:custGeom>
                <a:avLst/>
                <a:gdLst>
                  <a:gd name="T0" fmla="*/ 0 w 155"/>
                  <a:gd name="T1" fmla="*/ 19 h 307"/>
                  <a:gd name="T2" fmla="*/ 0 w 155"/>
                  <a:gd name="T3" fmla="*/ 19 h 307"/>
                  <a:gd name="T4" fmla="*/ 1 w 155"/>
                  <a:gd name="T5" fmla="*/ 19 h 307"/>
                  <a:gd name="T6" fmla="*/ 1 w 155"/>
                  <a:gd name="T7" fmla="*/ 18 h 307"/>
                  <a:gd name="T8" fmla="*/ 2 w 155"/>
                  <a:gd name="T9" fmla="*/ 18 h 307"/>
                  <a:gd name="T10" fmla="*/ 3 w 155"/>
                  <a:gd name="T11" fmla="*/ 18 h 307"/>
                  <a:gd name="T12" fmla="*/ 3 w 155"/>
                  <a:gd name="T13" fmla="*/ 18 h 307"/>
                  <a:gd name="T14" fmla="*/ 4 w 155"/>
                  <a:gd name="T15" fmla="*/ 17 h 307"/>
                  <a:gd name="T16" fmla="*/ 5 w 155"/>
                  <a:gd name="T17" fmla="*/ 17 h 307"/>
                  <a:gd name="T18" fmla="*/ 5 w 155"/>
                  <a:gd name="T19" fmla="*/ 17 h 307"/>
                  <a:gd name="T20" fmla="*/ 5 w 155"/>
                  <a:gd name="T21" fmla="*/ 17 h 307"/>
                  <a:gd name="T22" fmla="*/ 5 w 155"/>
                  <a:gd name="T23" fmla="*/ 17 h 307"/>
                  <a:gd name="T24" fmla="*/ 5 w 155"/>
                  <a:gd name="T25" fmla="*/ 16 h 307"/>
                  <a:gd name="T26" fmla="*/ 4 w 155"/>
                  <a:gd name="T27" fmla="*/ 17 h 307"/>
                  <a:gd name="T28" fmla="*/ 4 w 155"/>
                  <a:gd name="T29" fmla="*/ 17 h 307"/>
                  <a:gd name="T30" fmla="*/ 4 w 155"/>
                  <a:gd name="T31" fmla="*/ 17 h 307"/>
                  <a:gd name="T32" fmla="*/ 3 w 155"/>
                  <a:gd name="T33" fmla="*/ 17 h 307"/>
                  <a:gd name="T34" fmla="*/ 3 w 155"/>
                  <a:gd name="T35" fmla="*/ 17 h 307"/>
                  <a:gd name="T36" fmla="*/ 2 w 155"/>
                  <a:gd name="T37" fmla="*/ 17 h 307"/>
                  <a:gd name="T38" fmla="*/ 2 w 155"/>
                  <a:gd name="T39" fmla="*/ 17 h 307"/>
                  <a:gd name="T40" fmla="*/ 2 w 155"/>
                  <a:gd name="T41" fmla="*/ 17 h 307"/>
                  <a:gd name="T42" fmla="*/ 2 w 155"/>
                  <a:gd name="T43" fmla="*/ 14 h 307"/>
                  <a:gd name="T44" fmla="*/ 3 w 155"/>
                  <a:gd name="T45" fmla="*/ 12 h 307"/>
                  <a:gd name="T46" fmla="*/ 4 w 155"/>
                  <a:gd name="T47" fmla="*/ 10 h 307"/>
                  <a:gd name="T48" fmla="*/ 5 w 155"/>
                  <a:gd name="T49" fmla="*/ 8 h 307"/>
                  <a:gd name="T50" fmla="*/ 6 w 155"/>
                  <a:gd name="T51" fmla="*/ 6 h 307"/>
                  <a:gd name="T52" fmla="*/ 7 w 155"/>
                  <a:gd name="T53" fmla="*/ 4 h 307"/>
                  <a:gd name="T54" fmla="*/ 8 w 155"/>
                  <a:gd name="T55" fmla="*/ 1 h 307"/>
                  <a:gd name="T56" fmla="*/ 9 w 155"/>
                  <a:gd name="T57" fmla="*/ 0 h 307"/>
                  <a:gd name="T58" fmla="*/ 9 w 155"/>
                  <a:gd name="T59" fmla="*/ 0 h 307"/>
                  <a:gd name="T60" fmla="*/ 8 w 155"/>
                  <a:gd name="T61" fmla="*/ 1 h 307"/>
                  <a:gd name="T62" fmla="*/ 6 w 155"/>
                  <a:gd name="T63" fmla="*/ 3 h 307"/>
                  <a:gd name="T64" fmla="*/ 5 w 155"/>
                  <a:gd name="T65" fmla="*/ 5 h 307"/>
                  <a:gd name="T66" fmla="*/ 3 w 155"/>
                  <a:gd name="T67" fmla="*/ 8 h 307"/>
                  <a:gd name="T68" fmla="*/ 1 w 155"/>
                  <a:gd name="T69" fmla="*/ 11 h 307"/>
                  <a:gd name="T70" fmla="*/ 0 w 155"/>
                  <a:gd name="T71" fmla="*/ 15 h 307"/>
                  <a:gd name="T72" fmla="*/ 0 w 155"/>
                  <a:gd name="T73" fmla="*/ 19 h 3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5"/>
                  <a:gd name="T112" fmla="*/ 0 h 307"/>
                  <a:gd name="T113" fmla="*/ 155 w 155"/>
                  <a:gd name="T114" fmla="*/ 307 h 30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5" h="307">
                    <a:moveTo>
                      <a:pt x="0" y="304"/>
                    </a:moveTo>
                    <a:lnTo>
                      <a:pt x="8" y="307"/>
                    </a:lnTo>
                    <a:lnTo>
                      <a:pt x="19" y="305"/>
                    </a:lnTo>
                    <a:lnTo>
                      <a:pt x="29" y="302"/>
                    </a:lnTo>
                    <a:lnTo>
                      <a:pt x="41" y="299"/>
                    </a:lnTo>
                    <a:lnTo>
                      <a:pt x="51" y="293"/>
                    </a:lnTo>
                    <a:lnTo>
                      <a:pt x="61" y="288"/>
                    </a:lnTo>
                    <a:lnTo>
                      <a:pt x="72" y="284"/>
                    </a:lnTo>
                    <a:lnTo>
                      <a:pt x="80" y="280"/>
                    </a:lnTo>
                    <a:lnTo>
                      <a:pt x="81" y="278"/>
                    </a:lnTo>
                    <a:lnTo>
                      <a:pt x="82" y="275"/>
                    </a:lnTo>
                    <a:lnTo>
                      <a:pt x="83" y="273"/>
                    </a:lnTo>
                    <a:lnTo>
                      <a:pt x="84" y="271"/>
                    </a:lnTo>
                    <a:lnTo>
                      <a:pt x="79" y="272"/>
                    </a:lnTo>
                    <a:lnTo>
                      <a:pt x="72" y="274"/>
                    </a:lnTo>
                    <a:lnTo>
                      <a:pt x="64" y="275"/>
                    </a:lnTo>
                    <a:lnTo>
                      <a:pt x="57" y="278"/>
                    </a:lnTo>
                    <a:lnTo>
                      <a:pt x="51" y="279"/>
                    </a:lnTo>
                    <a:lnTo>
                      <a:pt x="46" y="279"/>
                    </a:lnTo>
                    <a:lnTo>
                      <a:pt x="43" y="277"/>
                    </a:lnTo>
                    <a:lnTo>
                      <a:pt x="42" y="272"/>
                    </a:lnTo>
                    <a:lnTo>
                      <a:pt x="46" y="235"/>
                    </a:lnTo>
                    <a:lnTo>
                      <a:pt x="57" y="199"/>
                    </a:lnTo>
                    <a:lnTo>
                      <a:pt x="72" y="165"/>
                    </a:lnTo>
                    <a:lnTo>
                      <a:pt x="89" y="130"/>
                    </a:lnTo>
                    <a:lnTo>
                      <a:pt x="107" y="97"/>
                    </a:lnTo>
                    <a:lnTo>
                      <a:pt x="125" y="64"/>
                    </a:lnTo>
                    <a:lnTo>
                      <a:pt x="141" y="31"/>
                    </a:lnTo>
                    <a:lnTo>
                      <a:pt x="155" y="0"/>
                    </a:lnTo>
                    <a:lnTo>
                      <a:pt x="149" y="3"/>
                    </a:lnTo>
                    <a:lnTo>
                      <a:pt x="133" y="20"/>
                    </a:lnTo>
                    <a:lnTo>
                      <a:pt x="107" y="49"/>
                    </a:lnTo>
                    <a:lnTo>
                      <a:pt x="80" y="88"/>
                    </a:lnTo>
                    <a:lnTo>
                      <a:pt x="50" y="135"/>
                    </a:lnTo>
                    <a:lnTo>
                      <a:pt x="26" y="188"/>
                    </a:lnTo>
                    <a:lnTo>
                      <a:pt x="7" y="246"/>
                    </a:lnTo>
                    <a:lnTo>
                      <a:pt x="0" y="304"/>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13" name="Freeform 103"/>
              <p:cNvSpPr>
                <a:spLocks/>
              </p:cNvSpPr>
              <p:nvPr/>
            </p:nvSpPr>
            <p:spPr bwMode="auto">
              <a:xfrm>
                <a:off x="2641" y="3456"/>
                <a:ext cx="14" cy="121"/>
              </a:xfrm>
              <a:custGeom>
                <a:avLst/>
                <a:gdLst>
                  <a:gd name="T0" fmla="*/ 0 w 26"/>
                  <a:gd name="T1" fmla="*/ 15 h 243"/>
                  <a:gd name="T2" fmla="*/ 1 w 26"/>
                  <a:gd name="T3" fmla="*/ 13 h 243"/>
                  <a:gd name="T4" fmla="*/ 2 w 26"/>
                  <a:gd name="T5" fmla="*/ 11 h 243"/>
                  <a:gd name="T6" fmla="*/ 2 w 26"/>
                  <a:gd name="T7" fmla="*/ 9 h 243"/>
                  <a:gd name="T8" fmla="*/ 2 w 26"/>
                  <a:gd name="T9" fmla="*/ 7 h 243"/>
                  <a:gd name="T10" fmla="*/ 2 w 26"/>
                  <a:gd name="T11" fmla="*/ 5 h 243"/>
                  <a:gd name="T12" fmla="*/ 2 w 26"/>
                  <a:gd name="T13" fmla="*/ 3 h 243"/>
                  <a:gd name="T14" fmla="*/ 2 w 26"/>
                  <a:gd name="T15" fmla="*/ 1 h 243"/>
                  <a:gd name="T16" fmla="*/ 2 w 26"/>
                  <a:gd name="T17" fmla="*/ 0 h 243"/>
                  <a:gd name="T18" fmla="*/ 1 w 26"/>
                  <a:gd name="T19" fmla="*/ 1 h 243"/>
                  <a:gd name="T20" fmla="*/ 1 w 26"/>
                  <a:gd name="T21" fmla="*/ 3 h 243"/>
                  <a:gd name="T22" fmla="*/ 1 w 26"/>
                  <a:gd name="T23" fmla="*/ 5 h 243"/>
                  <a:gd name="T24" fmla="*/ 1 w 26"/>
                  <a:gd name="T25" fmla="*/ 7 h 243"/>
                  <a:gd name="T26" fmla="*/ 1 w 26"/>
                  <a:gd name="T27" fmla="*/ 9 h 243"/>
                  <a:gd name="T28" fmla="*/ 1 w 26"/>
                  <a:gd name="T29" fmla="*/ 11 h 243"/>
                  <a:gd name="T30" fmla="*/ 1 w 26"/>
                  <a:gd name="T31" fmla="*/ 13 h 243"/>
                  <a:gd name="T32" fmla="*/ 0 w 26"/>
                  <a:gd name="T33" fmla="*/ 15 h 2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243"/>
                  <a:gd name="T53" fmla="*/ 26 w 26"/>
                  <a:gd name="T54" fmla="*/ 243 h 2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243">
                    <a:moveTo>
                      <a:pt x="0" y="243"/>
                    </a:moveTo>
                    <a:lnTo>
                      <a:pt x="15" y="217"/>
                    </a:lnTo>
                    <a:lnTo>
                      <a:pt x="23" y="188"/>
                    </a:lnTo>
                    <a:lnTo>
                      <a:pt x="26" y="158"/>
                    </a:lnTo>
                    <a:lnTo>
                      <a:pt x="26" y="126"/>
                    </a:lnTo>
                    <a:lnTo>
                      <a:pt x="25" y="94"/>
                    </a:lnTo>
                    <a:lnTo>
                      <a:pt x="23" y="61"/>
                    </a:lnTo>
                    <a:lnTo>
                      <a:pt x="23" y="29"/>
                    </a:lnTo>
                    <a:lnTo>
                      <a:pt x="25" y="0"/>
                    </a:lnTo>
                    <a:lnTo>
                      <a:pt x="12" y="26"/>
                    </a:lnTo>
                    <a:lnTo>
                      <a:pt x="5" y="55"/>
                    </a:lnTo>
                    <a:lnTo>
                      <a:pt x="3" y="85"/>
                    </a:lnTo>
                    <a:lnTo>
                      <a:pt x="3" y="116"/>
                    </a:lnTo>
                    <a:lnTo>
                      <a:pt x="4" y="148"/>
                    </a:lnTo>
                    <a:lnTo>
                      <a:pt x="5" y="180"/>
                    </a:lnTo>
                    <a:lnTo>
                      <a:pt x="4" y="211"/>
                    </a:lnTo>
                    <a:lnTo>
                      <a:pt x="0" y="243"/>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14" name="Freeform 104"/>
              <p:cNvSpPr>
                <a:spLocks/>
              </p:cNvSpPr>
              <p:nvPr/>
            </p:nvSpPr>
            <p:spPr bwMode="auto">
              <a:xfrm>
                <a:off x="2877" y="3451"/>
                <a:ext cx="71" cy="112"/>
              </a:xfrm>
              <a:custGeom>
                <a:avLst/>
                <a:gdLst>
                  <a:gd name="T0" fmla="*/ 0 w 142"/>
                  <a:gd name="T1" fmla="*/ 14 h 225"/>
                  <a:gd name="T2" fmla="*/ 2 w 142"/>
                  <a:gd name="T3" fmla="*/ 13 h 225"/>
                  <a:gd name="T4" fmla="*/ 4 w 142"/>
                  <a:gd name="T5" fmla="*/ 12 h 225"/>
                  <a:gd name="T6" fmla="*/ 5 w 142"/>
                  <a:gd name="T7" fmla="*/ 10 h 225"/>
                  <a:gd name="T8" fmla="*/ 6 w 142"/>
                  <a:gd name="T9" fmla="*/ 8 h 225"/>
                  <a:gd name="T10" fmla="*/ 7 w 142"/>
                  <a:gd name="T11" fmla="*/ 6 h 225"/>
                  <a:gd name="T12" fmla="*/ 7 w 142"/>
                  <a:gd name="T13" fmla="*/ 3 h 225"/>
                  <a:gd name="T14" fmla="*/ 8 w 142"/>
                  <a:gd name="T15" fmla="*/ 1 h 225"/>
                  <a:gd name="T16" fmla="*/ 9 w 142"/>
                  <a:gd name="T17" fmla="*/ 0 h 225"/>
                  <a:gd name="T18" fmla="*/ 7 w 142"/>
                  <a:gd name="T19" fmla="*/ 1 h 225"/>
                  <a:gd name="T20" fmla="*/ 6 w 142"/>
                  <a:gd name="T21" fmla="*/ 3 h 225"/>
                  <a:gd name="T22" fmla="*/ 5 w 142"/>
                  <a:gd name="T23" fmla="*/ 4 h 225"/>
                  <a:gd name="T24" fmla="*/ 4 w 142"/>
                  <a:gd name="T25" fmla="*/ 6 h 225"/>
                  <a:gd name="T26" fmla="*/ 3 w 142"/>
                  <a:gd name="T27" fmla="*/ 8 h 225"/>
                  <a:gd name="T28" fmla="*/ 2 w 142"/>
                  <a:gd name="T29" fmla="*/ 10 h 225"/>
                  <a:gd name="T30" fmla="*/ 1 w 142"/>
                  <a:gd name="T31" fmla="*/ 12 h 225"/>
                  <a:gd name="T32" fmla="*/ 0 w 142"/>
                  <a:gd name="T33" fmla="*/ 14 h 2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2"/>
                  <a:gd name="T52" fmla="*/ 0 h 225"/>
                  <a:gd name="T53" fmla="*/ 142 w 142"/>
                  <a:gd name="T54" fmla="*/ 225 h 2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2" h="225">
                    <a:moveTo>
                      <a:pt x="0" y="225"/>
                    </a:moveTo>
                    <a:lnTo>
                      <a:pt x="26" y="213"/>
                    </a:lnTo>
                    <a:lnTo>
                      <a:pt x="50" y="193"/>
                    </a:lnTo>
                    <a:lnTo>
                      <a:pt x="68" y="165"/>
                    </a:lnTo>
                    <a:lnTo>
                      <a:pt x="84" y="132"/>
                    </a:lnTo>
                    <a:lnTo>
                      <a:pt x="98" y="96"/>
                    </a:lnTo>
                    <a:lnTo>
                      <a:pt x="112" y="60"/>
                    </a:lnTo>
                    <a:lnTo>
                      <a:pt x="126" y="28"/>
                    </a:lnTo>
                    <a:lnTo>
                      <a:pt x="142" y="0"/>
                    </a:lnTo>
                    <a:lnTo>
                      <a:pt x="112" y="22"/>
                    </a:lnTo>
                    <a:lnTo>
                      <a:pt x="89" y="48"/>
                    </a:lnTo>
                    <a:lnTo>
                      <a:pt x="70" y="76"/>
                    </a:lnTo>
                    <a:lnTo>
                      <a:pt x="55" y="107"/>
                    </a:lnTo>
                    <a:lnTo>
                      <a:pt x="43" y="139"/>
                    </a:lnTo>
                    <a:lnTo>
                      <a:pt x="30" y="170"/>
                    </a:lnTo>
                    <a:lnTo>
                      <a:pt x="16" y="198"/>
                    </a:lnTo>
                    <a:lnTo>
                      <a:pt x="0" y="225"/>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15" name="Freeform 105"/>
              <p:cNvSpPr>
                <a:spLocks/>
              </p:cNvSpPr>
              <p:nvPr/>
            </p:nvSpPr>
            <p:spPr bwMode="auto">
              <a:xfrm>
                <a:off x="2368" y="3379"/>
                <a:ext cx="64" cy="104"/>
              </a:xfrm>
              <a:custGeom>
                <a:avLst/>
                <a:gdLst>
                  <a:gd name="T0" fmla="*/ 8 w 128"/>
                  <a:gd name="T1" fmla="*/ 13 h 209"/>
                  <a:gd name="T2" fmla="*/ 7 w 128"/>
                  <a:gd name="T3" fmla="*/ 12 h 209"/>
                  <a:gd name="T4" fmla="*/ 6 w 128"/>
                  <a:gd name="T5" fmla="*/ 10 h 209"/>
                  <a:gd name="T6" fmla="*/ 5 w 128"/>
                  <a:gd name="T7" fmla="*/ 9 h 209"/>
                  <a:gd name="T8" fmla="*/ 4 w 128"/>
                  <a:gd name="T9" fmla="*/ 7 h 209"/>
                  <a:gd name="T10" fmla="*/ 3 w 128"/>
                  <a:gd name="T11" fmla="*/ 5 h 209"/>
                  <a:gd name="T12" fmla="*/ 2 w 128"/>
                  <a:gd name="T13" fmla="*/ 3 h 209"/>
                  <a:gd name="T14" fmla="*/ 1 w 128"/>
                  <a:gd name="T15" fmla="*/ 1 h 209"/>
                  <a:gd name="T16" fmla="*/ 0 w 128"/>
                  <a:gd name="T17" fmla="*/ 0 h 209"/>
                  <a:gd name="T18" fmla="*/ 2 w 128"/>
                  <a:gd name="T19" fmla="*/ 0 h 209"/>
                  <a:gd name="T20" fmla="*/ 3 w 128"/>
                  <a:gd name="T21" fmla="*/ 2 h 209"/>
                  <a:gd name="T22" fmla="*/ 4 w 128"/>
                  <a:gd name="T23" fmla="*/ 3 h 209"/>
                  <a:gd name="T24" fmla="*/ 5 w 128"/>
                  <a:gd name="T25" fmla="*/ 5 h 209"/>
                  <a:gd name="T26" fmla="*/ 6 w 128"/>
                  <a:gd name="T27" fmla="*/ 7 h 209"/>
                  <a:gd name="T28" fmla="*/ 7 w 128"/>
                  <a:gd name="T29" fmla="*/ 9 h 209"/>
                  <a:gd name="T30" fmla="*/ 7 w 128"/>
                  <a:gd name="T31" fmla="*/ 11 h 209"/>
                  <a:gd name="T32" fmla="*/ 8 w 128"/>
                  <a:gd name="T33" fmla="*/ 13 h 2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209"/>
                  <a:gd name="T53" fmla="*/ 128 w 128"/>
                  <a:gd name="T54" fmla="*/ 209 h 20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209">
                    <a:moveTo>
                      <a:pt x="128" y="209"/>
                    </a:moveTo>
                    <a:lnTo>
                      <a:pt x="104" y="193"/>
                    </a:lnTo>
                    <a:lnTo>
                      <a:pt x="85" y="171"/>
                    </a:lnTo>
                    <a:lnTo>
                      <a:pt x="67" y="144"/>
                    </a:lnTo>
                    <a:lnTo>
                      <a:pt x="55" y="116"/>
                    </a:lnTo>
                    <a:lnTo>
                      <a:pt x="42" y="86"/>
                    </a:lnTo>
                    <a:lnTo>
                      <a:pt x="29" y="56"/>
                    </a:lnTo>
                    <a:lnTo>
                      <a:pt x="15" y="27"/>
                    </a:lnTo>
                    <a:lnTo>
                      <a:pt x="0" y="0"/>
                    </a:lnTo>
                    <a:lnTo>
                      <a:pt x="27" y="15"/>
                    </a:lnTo>
                    <a:lnTo>
                      <a:pt x="48" y="36"/>
                    </a:lnTo>
                    <a:lnTo>
                      <a:pt x="64" y="63"/>
                    </a:lnTo>
                    <a:lnTo>
                      <a:pt x="76" y="91"/>
                    </a:lnTo>
                    <a:lnTo>
                      <a:pt x="87" y="122"/>
                    </a:lnTo>
                    <a:lnTo>
                      <a:pt x="98" y="152"/>
                    </a:lnTo>
                    <a:lnTo>
                      <a:pt x="112" y="182"/>
                    </a:lnTo>
                    <a:lnTo>
                      <a:pt x="128" y="209"/>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16" name="Freeform 106"/>
              <p:cNvSpPr>
                <a:spLocks/>
              </p:cNvSpPr>
              <p:nvPr/>
            </p:nvSpPr>
            <p:spPr bwMode="auto">
              <a:xfrm>
                <a:off x="2679" y="3425"/>
                <a:ext cx="233" cy="195"/>
              </a:xfrm>
              <a:custGeom>
                <a:avLst/>
                <a:gdLst>
                  <a:gd name="T0" fmla="*/ 28 w 466"/>
                  <a:gd name="T1" fmla="*/ 0 h 391"/>
                  <a:gd name="T2" fmla="*/ 26 w 466"/>
                  <a:gd name="T3" fmla="*/ 2 h 391"/>
                  <a:gd name="T4" fmla="*/ 23 w 466"/>
                  <a:gd name="T5" fmla="*/ 3 h 391"/>
                  <a:gd name="T6" fmla="*/ 21 w 466"/>
                  <a:gd name="T7" fmla="*/ 5 h 391"/>
                  <a:gd name="T8" fmla="*/ 19 w 466"/>
                  <a:gd name="T9" fmla="*/ 7 h 391"/>
                  <a:gd name="T10" fmla="*/ 18 w 466"/>
                  <a:gd name="T11" fmla="*/ 9 h 391"/>
                  <a:gd name="T12" fmla="*/ 16 w 466"/>
                  <a:gd name="T13" fmla="*/ 12 h 391"/>
                  <a:gd name="T14" fmla="*/ 15 w 466"/>
                  <a:gd name="T15" fmla="*/ 14 h 391"/>
                  <a:gd name="T16" fmla="*/ 14 w 466"/>
                  <a:gd name="T17" fmla="*/ 17 h 391"/>
                  <a:gd name="T18" fmla="*/ 13 w 466"/>
                  <a:gd name="T19" fmla="*/ 21 h 391"/>
                  <a:gd name="T20" fmla="*/ 12 w 466"/>
                  <a:gd name="T21" fmla="*/ 21 h 391"/>
                  <a:gd name="T22" fmla="*/ 10 w 466"/>
                  <a:gd name="T23" fmla="*/ 19 h 391"/>
                  <a:gd name="T24" fmla="*/ 9 w 466"/>
                  <a:gd name="T25" fmla="*/ 17 h 391"/>
                  <a:gd name="T26" fmla="*/ 7 w 466"/>
                  <a:gd name="T27" fmla="*/ 14 h 391"/>
                  <a:gd name="T28" fmla="*/ 5 w 466"/>
                  <a:gd name="T29" fmla="*/ 12 h 391"/>
                  <a:gd name="T30" fmla="*/ 4 w 466"/>
                  <a:gd name="T31" fmla="*/ 9 h 391"/>
                  <a:gd name="T32" fmla="*/ 2 w 466"/>
                  <a:gd name="T33" fmla="*/ 7 h 391"/>
                  <a:gd name="T34" fmla="*/ 1 w 466"/>
                  <a:gd name="T35" fmla="*/ 4 h 391"/>
                  <a:gd name="T36" fmla="*/ 1 w 466"/>
                  <a:gd name="T37" fmla="*/ 5 h 391"/>
                  <a:gd name="T38" fmla="*/ 1 w 466"/>
                  <a:gd name="T39" fmla="*/ 7 h 391"/>
                  <a:gd name="T40" fmla="*/ 2 w 466"/>
                  <a:gd name="T41" fmla="*/ 10 h 391"/>
                  <a:gd name="T42" fmla="*/ 3 w 466"/>
                  <a:gd name="T43" fmla="*/ 13 h 391"/>
                  <a:gd name="T44" fmla="*/ 5 w 466"/>
                  <a:gd name="T45" fmla="*/ 15 h 391"/>
                  <a:gd name="T46" fmla="*/ 7 w 466"/>
                  <a:gd name="T47" fmla="*/ 18 h 391"/>
                  <a:gd name="T48" fmla="*/ 9 w 466"/>
                  <a:gd name="T49" fmla="*/ 20 h 391"/>
                  <a:gd name="T50" fmla="*/ 11 w 466"/>
                  <a:gd name="T51" fmla="*/ 23 h 391"/>
                  <a:gd name="T52" fmla="*/ 13 w 466"/>
                  <a:gd name="T53" fmla="*/ 23 h 391"/>
                  <a:gd name="T54" fmla="*/ 14 w 466"/>
                  <a:gd name="T55" fmla="*/ 22 h 391"/>
                  <a:gd name="T56" fmla="*/ 15 w 466"/>
                  <a:gd name="T57" fmla="*/ 19 h 391"/>
                  <a:gd name="T58" fmla="*/ 17 w 466"/>
                  <a:gd name="T59" fmla="*/ 15 h 391"/>
                  <a:gd name="T60" fmla="*/ 19 w 466"/>
                  <a:gd name="T61" fmla="*/ 11 h 391"/>
                  <a:gd name="T62" fmla="*/ 22 w 466"/>
                  <a:gd name="T63" fmla="*/ 8 h 391"/>
                  <a:gd name="T64" fmla="*/ 25 w 466"/>
                  <a:gd name="T65" fmla="*/ 5 h 391"/>
                  <a:gd name="T66" fmla="*/ 27 w 466"/>
                  <a:gd name="T67" fmla="*/ 2 h 391"/>
                  <a:gd name="T68" fmla="*/ 29 w 466"/>
                  <a:gd name="T69" fmla="*/ 0 h 391"/>
                  <a:gd name="T70" fmla="*/ 30 w 466"/>
                  <a:gd name="T71" fmla="*/ 0 h 3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66"/>
                  <a:gd name="T109" fmla="*/ 0 h 391"/>
                  <a:gd name="T110" fmla="*/ 466 w 466"/>
                  <a:gd name="T111" fmla="*/ 391 h 39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66" h="391">
                    <a:moveTo>
                      <a:pt x="466" y="0"/>
                    </a:moveTo>
                    <a:lnTo>
                      <a:pt x="444" y="10"/>
                    </a:lnTo>
                    <a:lnTo>
                      <a:pt x="424" y="21"/>
                    </a:lnTo>
                    <a:lnTo>
                      <a:pt x="404" y="33"/>
                    </a:lnTo>
                    <a:lnTo>
                      <a:pt x="384" y="45"/>
                    </a:lnTo>
                    <a:lnTo>
                      <a:pt x="367" y="59"/>
                    </a:lnTo>
                    <a:lnTo>
                      <a:pt x="350" y="73"/>
                    </a:lnTo>
                    <a:lnTo>
                      <a:pt x="334" y="89"/>
                    </a:lnTo>
                    <a:lnTo>
                      <a:pt x="319" y="105"/>
                    </a:lnTo>
                    <a:lnTo>
                      <a:pt x="304" y="121"/>
                    </a:lnTo>
                    <a:lnTo>
                      <a:pt x="290" y="140"/>
                    </a:lnTo>
                    <a:lnTo>
                      <a:pt x="277" y="158"/>
                    </a:lnTo>
                    <a:lnTo>
                      <a:pt x="265" y="177"/>
                    </a:lnTo>
                    <a:lnTo>
                      <a:pt x="253" y="196"/>
                    </a:lnTo>
                    <a:lnTo>
                      <a:pt x="242" y="217"/>
                    </a:lnTo>
                    <a:lnTo>
                      <a:pt x="231" y="238"/>
                    </a:lnTo>
                    <a:lnTo>
                      <a:pt x="222" y="258"/>
                    </a:lnTo>
                    <a:lnTo>
                      <a:pt x="214" y="285"/>
                    </a:lnTo>
                    <a:lnTo>
                      <a:pt x="209" y="314"/>
                    </a:lnTo>
                    <a:lnTo>
                      <a:pt x="206" y="342"/>
                    </a:lnTo>
                    <a:lnTo>
                      <a:pt x="200" y="370"/>
                    </a:lnTo>
                    <a:lnTo>
                      <a:pt x="186" y="350"/>
                    </a:lnTo>
                    <a:lnTo>
                      <a:pt x="172" y="330"/>
                    </a:lnTo>
                    <a:lnTo>
                      <a:pt x="159" y="311"/>
                    </a:lnTo>
                    <a:lnTo>
                      <a:pt x="145" y="292"/>
                    </a:lnTo>
                    <a:lnTo>
                      <a:pt x="131" y="272"/>
                    </a:lnTo>
                    <a:lnTo>
                      <a:pt x="117" y="254"/>
                    </a:lnTo>
                    <a:lnTo>
                      <a:pt x="104" y="235"/>
                    </a:lnTo>
                    <a:lnTo>
                      <a:pt x="91" y="216"/>
                    </a:lnTo>
                    <a:lnTo>
                      <a:pt x="78" y="197"/>
                    </a:lnTo>
                    <a:lnTo>
                      <a:pt x="65" y="178"/>
                    </a:lnTo>
                    <a:lnTo>
                      <a:pt x="53" y="158"/>
                    </a:lnTo>
                    <a:lnTo>
                      <a:pt x="41" y="139"/>
                    </a:lnTo>
                    <a:lnTo>
                      <a:pt x="30" y="119"/>
                    </a:lnTo>
                    <a:lnTo>
                      <a:pt x="19" y="98"/>
                    </a:lnTo>
                    <a:lnTo>
                      <a:pt x="9" y="78"/>
                    </a:lnTo>
                    <a:lnTo>
                      <a:pt x="0" y="56"/>
                    </a:lnTo>
                    <a:lnTo>
                      <a:pt x="2" y="80"/>
                    </a:lnTo>
                    <a:lnTo>
                      <a:pt x="5" y="104"/>
                    </a:lnTo>
                    <a:lnTo>
                      <a:pt x="11" y="127"/>
                    </a:lnTo>
                    <a:lnTo>
                      <a:pt x="18" y="149"/>
                    </a:lnTo>
                    <a:lnTo>
                      <a:pt x="26" y="170"/>
                    </a:lnTo>
                    <a:lnTo>
                      <a:pt x="36" y="190"/>
                    </a:lnTo>
                    <a:lnTo>
                      <a:pt x="47" y="211"/>
                    </a:lnTo>
                    <a:lnTo>
                      <a:pt x="60" y="231"/>
                    </a:lnTo>
                    <a:lnTo>
                      <a:pt x="73" y="250"/>
                    </a:lnTo>
                    <a:lnTo>
                      <a:pt x="88" y="270"/>
                    </a:lnTo>
                    <a:lnTo>
                      <a:pt x="103" y="289"/>
                    </a:lnTo>
                    <a:lnTo>
                      <a:pt x="119" y="309"/>
                    </a:lnTo>
                    <a:lnTo>
                      <a:pt x="138" y="329"/>
                    </a:lnTo>
                    <a:lnTo>
                      <a:pt x="155" y="349"/>
                    </a:lnTo>
                    <a:lnTo>
                      <a:pt x="174" y="370"/>
                    </a:lnTo>
                    <a:lnTo>
                      <a:pt x="193" y="391"/>
                    </a:lnTo>
                    <a:lnTo>
                      <a:pt x="201" y="382"/>
                    </a:lnTo>
                    <a:lnTo>
                      <a:pt x="210" y="372"/>
                    </a:lnTo>
                    <a:lnTo>
                      <a:pt x="217" y="363"/>
                    </a:lnTo>
                    <a:lnTo>
                      <a:pt x="221" y="353"/>
                    </a:lnTo>
                    <a:lnTo>
                      <a:pt x="231" y="318"/>
                    </a:lnTo>
                    <a:lnTo>
                      <a:pt x="245" y="284"/>
                    </a:lnTo>
                    <a:lnTo>
                      <a:pt x="261" y="250"/>
                    </a:lnTo>
                    <a:lnTo>
                      <a:pt x="281" y="218"/>
                    </a:lnTo>
                    <a:lnTo>
                      <a:pt x="300" y="187"/>
                    </a:lnTo>
                    <a:lnTo>
                      <a:pt x="322" y="157"/>
                    </a:lnTo>
                    <a:lnTo>
                      <a:pt x="344" y="129"/>
                    </a:lnTo>
                    <a:lnTo>
                      <a:pt x="366" y="104"/>
                    </a:lnTo>
                    <a:lnTo>
                      <a:pt x="387" y="81"/>
                    </a:lnTo>
                    <a:lnTo>
                      <a:pt x="406" y="60"/>
                    </a:lnTo>
                    <a:lnTo>
                      <a:pt x="425" y="42"/>
                    </a:lnTo>
                    <a:lnTo>
                      <a:pt x="440" y="27"/>
                    </a:lnTo>
                    <a:lnTo>
                      <a:pt x="452" y="14"/>
                    </a:lnTo>
                    <a:lnTo>
                      <a:pt x="462" y="6"/>
                    </a:lnTo>
                    <a:lnTo>
                      <a:pt x="466" y="2"/>
                    </a:lnTo>
                    <a:lnTo>
                      <a:pt x="466" y="0"/>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17" name="Freeform 107"/>
              <p:cNvSpPr>
                <a:spLocks/>
              </p:cNvSpPr>
              <p:nvPr/>
            </p:nvSpPr>
            <p:spPr bwMode="auto">
              <a:xfrm>
                <a:off x="2460" y="3309"/>
                <a:ext cx="204" cy="172"/>
              </a:xfrm>
              <a:custGeom>
                <a:avLst/>
                <a:gdLst>
                  <a:gd name="T0" fmla="*/ 0 w 408"/>
                  <a:gd name="T1" fmla="*/ 0 h 343"/>
                  <a:gd name="T2" fmla="*/ 2 w 408"/>
                  <a:gd name="T3" fmla="*/ 1 h 343"/>
                  <a:gd name="T4" fmla="*/ 3 w 408"/>
                  <a:gd name="T5" fmla="*/ 1 h 343"/>
                  <a:gd name="T6" fmla="*/ 4 w 408"/>
                  <a:gd name="T7" fmla="*/ 2 h 343"/>
                  <a:gd name="T8" fmla="*/ 5 w 408"/>
                  <a:gd name="T9" fmla="*/ 2 h 343"/>
                  <a:gd name="T10" fmla="*/ 6 w 408"/>
                  <a:gd name="T11" fmla="*/ 3 h 343"/>
                  <a:gd name="T12" fmla="*/ 7 w 408"/>
                  <a:gd name="T13" fmla="*/ 4 h 343"/>
                  <a:gd name="T14" fmla="*/ 8 w 408"/>
                  <a:gd name="T15" fmla="*/ 4 h 343"/>
                  <a:gd name="T16" fmla="*/ 8 w 408"/>
                  <a:gd name="T17" fmla="*/ 5 h 343"/>
                  <a:gd name="T18" fmla="*/ 9 w 408"/>
                  <a:gd name="T19" fmla="*/ 6 h 343"/>
                  <a:gd name="T20" fmla="*/ 10 w 408"/>
                  <a:gd name="T21" fmla="*/ 7 h 343"/>
                  <a:gd name="T22" fmla="*/ 11 w 408"/>
                  <a:gd name="T23" fmla="*/ 8 h 343"/>
                  <a:gd name="T24" fmla="*/ 11 w 408"/>
                  <a:gd name="T25" fmla="*/ 9 h 343"/>
                  <a:gd name="T26" fmla="*/ 12 w 408"/>
                  <a:gd name="T27" fmla="*/ 10 h 343"/>
                  <a:gd name="T28" fmla="*/ 12 w 408"/>
                  <a:gd name="T29" fmla="*/ 11 h 343"/>
                  <a:gd name="T30" fmla="*/ 13 w 408"/>
                  <a:gd name="T31" fmla="*/ 13 h 343"/>
                  <a:gd name="T32" fmla="*/ 13 w 408"/>
                  <a:gd name="T33" fmla="*/ 14 h 343"/>
                  <a:gd name="T34" fmla="*/ 14 w 408"/>
                  <a:gd name="T35" fmla="*/ 16 h 343"/>
                  <a:gd name="T36" fmla="*/ 14 w 408"/>
                  <a:gd name="T37" fmla="*/ 17 h 343"/>
                  <a:gd name="T38" fmla="*/ 14 w 408"/>
                  <a:gd name="T39" fmla="*/ 19 h 343"/>
                  <a:gd name="T40" fmla="*/ 15 w 408"/>
                  <a:gd name="T41" fmla="*/ 20 h 343"/>
                  <a:gd name="T42" fmla="*/ 16 w 408"/>
                  <a:gd name="T43" fmla="*/ 18 h 343"/>
                  <a:gd name="T44" fmla="*/ 18 w 408"/>
                  <a:gd name="T45" fmla="*/ 16 h 343"/>
                  <a:gd name="T46" fmla="*/ 19 w 408"/>
                  <a:gd name="T47" fmla="*/ 13 h 343"/>
                  <a:gd name="T48" fmla="*/ 21 w 408"/>
                  <a:gd name="T49" fmla="*/ 11 h 343"/>
                  <a:gd name="T50" fmla="*/ 22 w 408"/>
                  <a:gd name="T51" fmla="*/ 9 h 343"/>
                  <a:gd name="T52" fmla="*/ 24 w 408"/>
                  <a:gd name="T53" fmla="*/ 6 h 343"/>
                  <a:gd name="T54" fmla="*/ 25 w 408"/>
                  <a:gd name="T55" fmla="*/ 4 h 343"/>
                  <a:gd name="T56" fmla="*/ 26 w 408"/>
                  <a:gd name="T57" fmla="*/ 1 h 343"/>
                  <a:gd name="T58" fmla="*/ 26 w 408"/>
                  <a:gd name="T59" fmla="*/ 4 h 343"/>
                  <a:gd name="T60" fmla="*/ 25 w 408"/>
                  <a:gd name="T61" fmla="*/ 7 h 343"/>
                  <a:gd name="T62" fmla="*/ 24 w 408"/>
                  <a:gd name="T63" fmla="*/ 9 h 343"/>
                  <a:gd name="T64" fmla="*/ 23 w 408"/>
                  <a:gd name="T65" fmla="*/ 12 h 343"/>
                  <a:gd name="T66" fmla="*/ 21 w 408"/>
                  <a:gd name="T67" fmla="*/ 14 h 343"/>
                  <a:gd name="T68" fmla="*/ 19 w 408"/>
                  <a:gd name="T69" fmla="*/ 17 h 343"/>
                  <a:gd name="T70" fmla="*/ 17 w 408"/>
                  <a:gd name="T71" fmla="*/ 19 h 343"/>
                  <a:gd name="T72" fmla="*/ 15 w 408"/>
                  <a:gd name="T73" fmla="*/ 21 h 343"/>
                  <a:gd name="T74" fmla="*/ 14 w 408"/>
                  <a:gd name="T75" fmla="*/ 22 h 343"/>
                  <a:gd name="T76" fmla="*/ 14 w 408"/>
                  <a:gd name="T77" fmla="*/ 22 h 343"/>
                  <a:gd name="T78" fmla="*/ 13 w 408"/>
                  <a:gd name="T79" fmla="*/ 22 h 343"/>
                  <a:gd name="T80" fmla="*/ 13 w 408"/>
                  <a:gd name="T81" fmla="*/ 22 h 343"/>
                  <a:gd name="T82" fmla="*/ 13 w 408"/>
                  <a:gd name="T83" fmla="*/ 20 h 343"/>
                  <a:gd name="T84" fmla="*/ 12 w 408"/>
                  <a:gd name="T85" fmla="*/ 18 h 343"/>
                  <a:gd name="T86" fmla="*/ 11 w 408"/>
                  <a:gd name="T87" fmla="*/ 16 h 343"/>
                  <a:gd name="T88" fmla="*/ 10 w 408"/>
                  <a:gd name="T89" fmla="*/ 14 h 343"/>
                  <a:gd name="T90" fmla="*/ 9 w 408"/>
                  <a:gd name="T91" fmla="*/ 12 h 343"/>
                  <a:gd name="T92" fmla="*/ 8 w 408"/>
                  <a:gd name="T93" fmla="*/ 10 h 343"/>
                  <a:gd name="T94" fmla="*/ 7 w 408"/>
                  <a:gd name="T95" fmla="*/ 8 h 343"/>
                  <a:gd name="T96" fmla="*/ 6 w 408"/>
                  <a:gd name="T97" fmla="*/ 7 h 343"/>
                  <a:gd name="T98" fmla="*/ 5 w 408"/>
                  <a:gd name="T99" fmla="*/ 6 h 343"/>
                  <a:gd name="T100" fmla="*/ 4 w 408"/>
                  <a:gd name="T101" fmla="*/ 4 h 343"/>
                  <a:gd name="T102" fmla="*/ 3 w 408"/>
                  <a:gd name="T103" fmla="*/ 3 h 343"/>
                  <a:gd name="T104" fmla="*/ 2 w 408"/>
                  <a:gd name="T105" fmla="*/ 2 h 343"/>
                  <a:gd name="T106" fmla="*/ 1 w 408"/>
                  <a:gd name="T107" fmla="*/ 1 h 343"/>
                  <a:gd name="T108" fmla="*/ 1 w 408"/>
                  <a:gd name="T109" fmla="*/ 1 h 343"/>
                  <a:gd name="T110" fmla="*/ 0 w 408"/>
                  <a:gd name="T111" fmla="*/ 1 h 343"/>
                  <a:gd name="T112" fmla="*/ 0 w 408"/>
                  <a:gd name="T113" fmla="*/ 0 h 3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8"/>
                  <a:gd name="T172" fmla="*/ 0 h 343"/>
                  <a:gd name="T173" fmla="*/ 408 w 408"/>
                  <a:gd name="T174" fmla="*/ 343 h 3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8" h="343">
                    <a:moveTo>
                      <a:pt x="0" y="0"/>
                    </a:moveTo>
                    <a:lnTo>
                      <a:pt x="18" y="8"/>
                    </a:lnTo>
                    <a:lnTo>
                      <a:pt x="37" y="16"/>
                    </a:lnTo>
                    <a:lnTo>
                      <a:pt x="53" y="24"/>
                    </a:lnTo>
                    <a:lnTo>
                      <a:pt x="69" y="32"/>
                    </a:lnTo>
                    <a:lnTo>
                      <a:pt x="84" y="41"/>
                    </a:lnTo>
                    <a:lnTo>
                      <a:pt x="99" y="51"/>
                    </a:lnTo>
                    <a:lnTo>
                      <a:pt x="113" y="61"/>
                    </a:lnTo>
                    <a:lnTo>
                      <a:pt x="127" y="72"/>
                    </a:lnTo>
                    <a:lnTo>
                      <a:pt x="138" y="85"/>
                    </a:lnTo>
                    <a:lnTo>
                      <a:pt x="150" y="99"/>
                    </a:lnTo>
                    <a:lnTo>
                      <a:pt x="161" y="115"/>
                    </a:lnTo>
                    <a:lnTo>
                      <a:pt x="171" y="132"/>
                    </a:lnTo>
                    <a:lnTo>
                      <a:pt x="182" y="151"/>
                    </a:lnTo>
                    <a:lnTo>
                      <a:pt x="191" y="171"/>
                    </a:lnTo>
                    <a:lnTo>
                      <a:pt x="199" y="195"/>
                    </a:lnTo>
                    <a:lnTo>
                      <a:pt x="207" y="220"/>
                    </a:lnTo>
                    <a:lnTo>
                      <a:pt x="214" y="245"/>
                    </a:lnTo>
                    <a:lnTo>
                      <a:pt x="219" y="268"/>
                    </a:lnTo>
                    <a:lnTo>
                      <a:pt x="222" y="291"/>
                    </a:lnTo>
                    <a:lnTo>
                      <a:pt x="226" y="314"/>
                    </a:lnTo>
                    <a:lnTo>
                      <a:pt x="250" y="280"/>
                    </a:lnTo>
                    <a:lnTo>
                      <a:pt x="275" y="243"/>
                    </a:lnTo>
                    <a:lnTo>
                      <a:pt x="301" y="207"/>
                    </a:lnTo>
                    <a:lnTo>
                      <a:pt x="326" y="169"/>
                    </a:lnTo>
                    <a:lnTo>
                      <a:pt x="350" y="131"/>
                    </a:lnTo>
                    <a:lnTo>
                      <a:pt x="372" y="92"/>
                    </a:lnTo>
                    <a:lnTo>
                      <a:pt x="392" y="53"/>
                    </a:lnTo>
                    <a:lnTo>
                      <a:pt x="408" y="14"/>
                    </a:lnTo>
                    <a:lnTo>
                      <a:pt x="403" y="56"/>
                    </a:lnTo>
                    <a:lnTo>
                      <a:pt x="393" y="98"/>
                    </a:lnTo>
                    <a:lnTo>
                      <a:pt x="378" y="139"/>
                    </a:lnTo>
                    <a:lnTo>
                      <a:pt x="357" y="178"/>
                    </a:lnTo>
                    <a:lnTo>
                      <a:pt x="332" y="218"/>
                    </a:lnTo>
                    <a:lnTo>
                      <a:pt x="302" y="257"/>
                    </a:lnTo>
                    <a:lnTo>
                      <a:pt x="268" y="295"/>
                    </a:lnTo>
                    <a:lnTo>
                      <a:pt x="231" y="332"/>
                    </a:lnTo>
                    <a:lnTo>
                      <a:pt x="221" y="338"/>
                    </a:lnTo>
                    <a:lnTo>
                      <a:pt x="214" y="343"/>
                    </a:lnTo>
                    <a:lnTo>
                      <a:pt x="207" y="343"/>
                    </a:lnTo>
                    <a:lnTo>
                      <a:pt x="203" y="340"/>
                    </a:lnTo>
                    <a:lnTo>
                      <a:pt x="195" y="307"/>
                    </a:lnTo>
                    <a:lnTo>
                      <a:pt x="184" y="275"/>
                    </a:lnTo>
                    <a:lnTo>
                      <a:pt x="171" y="244"/>
                    </a:lnTo>
                    <a:lnTo>
                      <a:pt x="155" y="213"/>
                    </a:lnTo>
                    <a:lnTo>
                      <a:pt x="139" y="183"/>
                    </a:lnTo>
                    <a:lnTo>
                      <a:pt x="122" y="155"/>
                    </a:lnTo>
                    <a:lnTo>
                      <a:pt x="103" y="128"/>
                    </a:lnTo>
                    <a:lnTo>
                      <a:pt x="85" y="104"/>
                    </a:lnTo>
                    <a:lnTo>
                      <a:pt x="68" y="81"/>
                    </a:lnTo>
                    <a:lnTo>
                      <a:pt x="50" y="60"/>
                    </a:lnTo>
                    <a:lnTo>
                      <a:pt x="35" y="41"/>
                    </a:lnTo>
                    <a:lnTo>
                      <a:pt x="23" y="26"/>
                    </a:lnTo>
                    <a:lnTo>
                      <a:pt x="12" y="15"/>
                    </a:lnTo>
                    <a:lnTo>
                      <a:pt x="4" y="6"/>
                    </a:lnTo>
                    <a:lnTo>
                      <a:pt x="0" y="1"/>
                    </a:lnTo>
                    <a:lnTo>
                      <a:pt x="0" y="0"/>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18" name="Freeform 108"/>
              <p:cNvSpPr>
                <a:spLocks/>
              </p:cNvSpPr>
              <p:nvPr/>
            </p:nvSpPr>
            <p:spPr bwMode="auto">
              <a:xfrm>
                <a:off x="2609" y="3493"/>
                <a:ext cx="32" cy="106"/>
              </a:xfrm>
              <a:custGeom>
                <a:avLst/>
                <a:gdLst>
                  <a:gd name="T0" fmla="*/ 2 w 65"/>
                  <a:gd name="T1" fmla="*/ 14 h 211"/>
                  <a:gd name="T2" fmla="*/ 2 w 65"/>
                  <a:gd name="T3" fmla="*/ 14 h 211"/>
                  <a:gd name="T4" fmla="*/ 3 w 65"/>
                  <a:gd name="T5" fmla="*/ 13 h 211"/>
                  <a:gd name="T6" fmla="*/ 3 w 65"/>
                  <a:gd name="T7" fmla="*/ 13 h 211"/>
                  <a:gd name="T8" fmla="*/ 4 w 65"/>
                  <a:gd name="T9" fmla="*/ 13 h 211"/>
                  <a:gd name="T10" fmla="*/ 3 w 65"/>
                  <a:gd name="T11" fmla="*/ 12 h 211"/>
                  <a:gd name="T12" fmla="*/ 3 w 65"/>
                  <a:gd name="T13" fmla="*/ 10 h 211"/>
                  <a:gd name="T14" fmla="*/ 2 w 65"/>
                  <a:gd name="T15" fmla="*/ 9 h 211"/>
                  <a:gd name="T16" fmla="*/ 2 w 65"/>
                  <a:gd name="T17" fmla="*/ 7 h 211"/>
                  <a:gd name="T18" fmla="*/ 1 w 65"/>
                  <a:gd name="T19" fmla="*/ 6 h 211"/>
                  <a:gd name="T20" fmla="*/ 0 w 65"/>
                  <a:gd name="T21" fmla="*/ 4 h 211"/>
                  <a:gd name="T22" fmla="*/ 0 w 65"/>
                  <a:gd name="T23" fmla="*/ 2 h 211"/>
                  <a:gd name="T24" fmla="*/ 0 w 65"/>
                  <a:gd name="T25" fmla="*/ 0 h 211"/>
                  <a:gd name="T26" fmla="*/ 0 w 65"/>
                  <a:gd name="T27" fmla="*/ 1 h 211"/>
                  <a:gd name="T28" fmla="*/ 0 w 65"/>
                  <a:gd name="T29" fmla="*/ 2 h 211"/>
                  <a:gd name="T30" fmla="*/ 0 w 65"/>
                  <a:gd name="T31" fmla="*/ 3 h 211"/>
                  <a:gd name="T32" fmla="*/ 0 w 65"/>
                  <a:gd name="T33" fmla="*/ 5 h 211"/>
                  <a:gd name="T34" fmla="*/ 0 w 65"/>
                  <a:gd name="T35" fmla="*/ 7 h 211"/>
                  <a:gd name="T36" fmla="*/ 1 w 65"/>
                  <a:gd name="T37" fmla="*/ 9 h 211"/>
                  <a:gd name="T38" fmla="*/ 1 w 65"/>
                  <a:gd name="T39" fmla="*/ 12 h 211"/>
                  <a:gd name="T40" fmla="*/ 2 w 65"/>
                  <a:gd name="T41" fmla="*/ 14 h 2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11"/>
                  <a:gd name="T65" fmla="*/ 65 w 65"/>
                  <a:gd name="T66" fmla="*/ 211 h 2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11">
                    <a:moveTo>
                      <a:pt x="37" y="211"/>
                    </a:moveTo>
                    <a:lnTo>
                      <a:pt x="47" y="210"/>
                    </a:lnTo>
                    <a:lnTo>
                      <a:pt x="56" y="208"/>
                    </a:lnTo>
                    <a:lnTo>
                      <a:pt x="61" y="204"/>
                    </a:lnTo>
                    <a:lnTo>
                      <a:pt x="65" y="202"/>
                    </a:lnTo>
                    <a:lnTo>
                      <a:pt x="59" y="179"/>
                    </a:lnTo>
                    <a:lnTo>
                      <a:pt x="52" y="157"/>
                    </a:lnTo>
                    <a:lnTo>
                      <a:pt x="43" y="134"/>
                    </a:lnTo>
                    <a:lnTo>
                      <a:pt x="34" y="111"/>
                    </a:lnTo>
                    <a:lnTo>
                      <a:pt x="24" y="87"/>
                    </a:lnTo>
                    <a:lnTo>
                      <a:pt x="15" y="60"/>
                    </a:lnTo>
                    <a:lnTo>
                      <a:pt x="7" y="31"/>
                    </a:lnTo>
                    <a:lnTo>
                      <a:pt x="1" y="0"/>
                    </a:lnTo>
                    <a:lnTo>
                      <a:pt x="0" y="7"/>
                    </a:lnTo>
                    <a:lnTo>
                      <a:pt x="0" y="23"/>
                    </a:lnTo>
                    <a:lnTo>
                      <a:pt x="1" y="46"/>
                    </a:lnTo>
                    <a:lnTo>
                      <a:pt x="5" y="76"/>
                    </a:lnTo>
                    <a:lnTo>
                      <a:pt x="9" y="110"/>
                    </a:lnTo>
                    <a:lnTo>
                      <a:pt x="16" y="144"/>
                    </a:lnTo>
                    <a:lnTo>
                      <a:pt x="26" y="179"/>
                    </a:lnTo>
                    <a:lnTo>
                      <a:pt x="37" y="211"/>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19" name="Freeform 109"/>
              <p:cNvSpPr>
                <a:spLocks/>
              </p:cNvSpPr>
              <p:nvPr/>
            </p:nvSpPr>
            <p:spPr bwMode="auto">
              <a:xfrm>
                <a:off x="2468" y="3433"/>
                <a:ext cx="169" cy="176"/>
              </a:xfrm>
              <a:custGeom>
                <a:avLst/>
                <a:gdLst>
                  <a:gd name="T0" fmla="*/ 8 w 339"/>
                  <a:gd name="T1" fmla="*/ 12 h 351"/>
                  <a:gd name="T2" fmla="*/ 7 w 339"/>
                  <a:gd name="T3" fmla="*/ 8 h 351"/>
                  <a:gd name="T4" fmla="*/ 5 w 339"/>
                  <a:gd name="T5" fmla="*/ 3 h 351"/>
                  <a:gd name="T6" fmla="*/ 4 w 339"/>
                  <a:gd name="T7" fmla="*/ 1 h 351"/>
                  <a:gd name="T8" fmla="*/ 3 w 339"/>
                  <a:gd name="T9" fmla="*/ 3 h 351"/>
                  <a:gd name="T10" fmla="*/ 2 w 339"/>
                  <a:gd name="T11" fmla="*/ 9 h 351"/>
                  <a:gd name="T12" fmla="*/ 1 w 339"/>
                  <a:gd name="T13" fmla="*/ 14 h 351"/>
                  <a:gd name="T14" fmla="*/ 0 w 339"/>
                  <a:gd name="T15" fmla="*/ 20 h 351"/>
                  <a:gd name="T16" fmla="*/ 2 w 339"/>
                  <a:gd name="T17" fmla="*/ 22 h 351"/>
                  <a:gd name="T18" fmla="*/ 2 w 339"/>
                  <a:gd name="T19" fmla="*/ 18 h 351"/>
                  <a:gd name="T20" fmla="*/ 3 w 339"/>
                  <a:gd name="T21" fmla="*/ 14 h 351"/>
                  <a:gd name="T22" fmla="*/ 4 w 339"/>
                  <a:gd name="T23" fmla="*/ 10 h 351"/>
                  <a:gd name="T24" fmla="*/ 4 w 339"/>
                  <a:gd name="T25" fmla="*/ 7 h 351"/>
                  <a:gd name="T26" fmla="*/ 5 w 339"/>
                  <a:gd name="T27" fmla="*/ 10 h 351"/>
                  <a:gd name="T28" fmla="*/ 6 w 339"/>
                  <a:gd name="T29" fmla="*/ 13 h 351"/>
                  <a:gd name="T30" fmla="*/ 6 w 339"/>
                  <a:gd name="T31" fmla="*/ 15 h 351"/>
                  <a:gd name="T32" fmla="*/ 7 w 339"/>
                  <a:gd name="T33" fmla="*/ 18 h 351"/>
                  <a:gd name="T34" fmla="*/ 8 w 339"/>
                  <a:gd name="T35" fmla="*/ 18 h 351"/>
                  <a:gd name="T36" fmla="*/ 8 w 339"/>
                  <a:gd name="T37" fmla="*/ 18 h 351"/>
                  <a:gd name="T38" fmla="*/ 9 w 339"/>
                  <a:gd name="T39" fmla="*/ 17 h 351"/>
                  <a:gd name="T40" fmla="*/ 9 w 339"/>
                  <a:gd name="T41" fmla="*/ 17 h 351"/>
                  <a:gd name="T42" fmla="*/ 9 w 339"/>
                  <a:gd name="T43" fmla="*/ 17 h 351"/>
                  <a:gd name="T44" fmla="*/ 9 w 339"/>
                  <a:gd name="T45" fmla="*/ 17 h 351"/>
                  <a:gd name="T46" fmla="*/ 11 w 339"/>
                  <a:gd name="T47" fmla="*/ 15 h 351"/>
                  <a:gd name="T48" fmla="*/ 13 w 339"/>
                  <a:gd name="T49" fmla="*/ 11 h 351"/>
                  <a:gd name="T50" fmla="*/ 17 w 339"/>
                  <a:gd name="T51" fmla="*/ 7 h 351"/>
                  <a:gd name="T52" fmla="*/ 21 w 339"/>
                  <a:gd name="T53" fmla="*/ 3 h 351"/>
                  <a:gd name="T54" fmla="*/ 19 w 339"/>
                  <a:gd name="T55" fmla="*/ 4 h 351"/>
                  <a:gd name="T56" fmla="*/ 17 w 339"/>
                  <a:gd name="T57" fmla="*/ 5 h 351"/>
                  <a:gd name="T58" fmla="*/ 15 w 339"/>
                  <a:gd name="T59" fmla="*/ 6 h 351"/>
                  <a:gd name="T60" fmla="*/ 14 w 339"/>
                  <a:gd name="T61" fmla="*/ 8 h 351"/>
                  <a:gd name="T62" fmla="*/ 12 w 339"/>
                  <a:gd name="T63" fmla="*/ 9 h 351"/>
                  <a:gd name="T64" fmla="*/ 11 w 339"/>
                  <a:gd name="T65" fmla="*/ 11 h 351"/>
                  <a:gd name="T66" fmla="*/ 10 w 339"/>
                  <a:gd name="T67" fmla="*/ 13 h 351"/>
                  <a:gd name="T68" fmla="*/ 9 w 339"/>
                  <a:gd name="T69" fmla="*/ 14 h 3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9"/>
                  <a:gd name="T106" fmla="*/ 0 h 351"/>
                  <a:gd name="T107" fmla="*/ 339 w 339"/>
                  <a:gd name="T108" fmla="*/ 351 h 3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9" h="351">
                    <a:moveTo>
                      <a:pt x="146" y="223"/>
                    </a:moveTo>
                    <a:lnTo>
                      <a:pt x="137" y="190"/>
                    </a:lnTo>
                    <a:lnTo>
                      <a:pt x="126" y="153"/>
                    </a:lnTo>
                    <a:lnTo>
                      <a:pt x="113" y="115"/>
                    </a:lnTo>
                    <a:lnTo>
                      <a:pt x="99" y="78"/>
                    </a:lnTo>
                    <a:lnTo>
                      <a:pt x="86" y="46"/>
                    </a:lnTo>
                    <a:lnTo>
                      <a:pt x="75" y="20"/>
                    </a:lnTo>
                    <a:lnTo>
                      <a:pt x="66" y="3"/>
                    </a:lnTo>
                    <a:lnTo>
                      <a:pt x="59" y="0"/>
                    </a:lnTo>
                    <a:lnTo>
                      <a:pt x="52" y="43"/>
                    </a:lnTo>
                    <a:lnTo>
                      <a:pt x="44" y="87"/>
                    </a:lnTo>
                    <a:lnTo>
                      <a:pt x="36" y="131"/>
                    </a:lnTo>
                    <a:lnTo>
                      <a:pt x="28" y="175"/>
                    </a:lnTo>
                    <a:lnTo>
                      <a:pt x="21" y="218"/>
                    </a:lnTo>
                    <a:lnTo>
                      <a:pt x="13" y="262"/>
                    </a:lnTo>
                    <a:lnTo>
                      <a:pt x="6" y="307"/>
                    </a:lnTo>
                    <a:lnTo>
                      <a:pt x="0" y="351"/>
                    </a:lnTo>
                    <a:lnTo>
                      <a:pt x="38" y="337"/>
                    </a:lnTo>
                    <a:lnTo>
                      <a:pt x="43" y="307"/>
                    </a:lnTo>
                    <a:lnTo>
                      <a:pt x="46" y="277"/>
                    </a:lnTo>
                    <a:lnTo>
                      <a:pt x="52" y="248"/>
                    </a:lnTo>
                    <a:lnTo>
                      <a:pt x="56" y="218"/>
                    </a:lnTo>
                    <a:lnTo>
                      <a:pt x="61" y="190"/>
                    </a:lnTo>
                    <a:lnTo>
                      <a:pt x="67" y="160"/>
                    </a:lnTo>
                    <a:lnTo>
                      <a:pt x="71" y="131"/>
                    </a:lnTo>
                    <a:lnTo>
                      <a:pt x="77" y="101"/>
                    </a:lnTo>
                    <a:lnTo>
                      <a:pt x="82" y="125"/>
                    </a:lnTo>
                    <a:lnTo>
                      <a:pt x="86" y="148"/>
                    </a:lnTo>
                    <a:lnTo>
                      <a:pt x="92" y="171"/>
                    </a:lnTo>
                    <a:lnTo>
                      <a:pt x="98" y="194"/>
                    </a:lnTo>
                    <a:lnTo>
                      <a:pt x="104" y="217"/>
                    </a:lnTo>
                    <a:lnTo>
                      <a:pt x="109" y="240"/>
                    </a:lnTo>
                    <a:lnTo>
                      <a:pt x="115" y="263"/>
                    </a:lnTo>
                    <a:lnTo>
                      <a:pt x="122" y="286"/>
                    </a:lnTo>
                    <a:lnTo>
                      <a:pt x="127" y="284"/>
                    </a:lnTo>
                    <a:lnTo>
                      <a:pt x="131" y="282"/>
                    </a:lnTo>
                    <a:lnTo>
                      <a:pt x="136" y="279"/>
                    </a:lnTo>
                    <a:lnTo>
                      <a:pt x="140" y="277"/>
                    </a:lnTo>
                    <a:lnTo>
                      <a:pt x="145" y="275"/>
                    </a:lnTo>
                    <a:lnTo>
                      <a:pt x="150" y="271"/>
                    </a:lnTo>
                    <a:lnTo>
                      <a:pt x="154" y="269"/>
                    </a:lnTo>
                    <a:lnTo>
                      <a:pt x="159" y="267"/>
                    </a:lnTo>
                    <a:lnTo>
                      <a:pt x="164" y="259"/>
                    </a:lnTo>
                    <a:lnTo>
                      <a:pt x="177" y="238"/>
                    </a:lnTo>
                    <a:lnTo>
                      <a:pt x="196" y="208"/>
                    </a:lnTo>
                    <a:lnTo>
                      <a:pt x="220" y="172"/>
                    </a:lnTo>
                    <a:lnTo>
                      <a:pt x="248" y="136"/>
                    </a:lnTo>
                    <a:lnTo>
                      <a:pt x="278" y="99"/>
                    </a:lnTo>
                    <a:lnTo>
                      <a:pt x="309" y="68"/>
                    </a:lnTo>
                    <a:lnTo>
                      <a:pt x="339" y="45"/>
                    </a:lnTo>
                    <a:lnTo>
                      <a:pt x="324" y="50"/>
                    </a:lnTo>
                    <a:lnTo>
                      <a:pt x="309" y="57"/>
                    </a:lnTo>
                    <a:lnTo>
                      <a:pt x="294" y="65"/>
                    </a:lnTo>
                    <a:lnTo>
                      <a:pt x="280" y="74"/>
                    </a:lnTo>
                    <a:lnTo>
                      <a:pt x="266" y="84"/>
                    </a:lnTo>
                    <a:lnTo>
                      <a:pt x="252" y="94"/>
                    </a:lnTo>
                    <a:lnTo>
                      <a:pt x="240" y="106"/>
                    </a:lnTo>
                    <a:lnTo>
                      <a:pt x="227" y="116"/>
                    </a:lnTo>
                    <a:lnTo>
                      <a:pt x="214" y="129"/>
                    </a:lnTo>
                    <a:lnTo>
                      <a:pt x="203" y="141"/>
                    </a:lnTo>
                    <a:lnTo>
                      <a:pt x="191" y="154"/>
                    </a:lnTo>
                    <a:lnTo>
                      <a:pt x="181" y="168"/>
                    </a:lnTo>
                    <a:lnTo>
                      <a:pt x="172" y="180"/>
                    </a:lnTo>
                    <a:lnTo>
                      <a:pt x="162" y="194"/>
                    </a:lnTo>
                    <a:lnTo>
                      <a:pt x="154" y="209"/>
                    </a:lnTo>
                    <a:lnTo>
                      <a:pt x="146" y="223"/>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20" name="Freeform 110"/>
              <p:cNvSpPr>
                <a:spLocks/>
              </p:cNvSpPr>
              <p:nvPr/>
            </p:nvSpPr>
            <p:spPr bwMode="auto">
              <a:xfrm>
                <a:off x="2372" y="3369"/>
                <a:ext cx="93" cy="174"/>
              </a:xfrm>
              <a:custGeom>
                <a:avLst/>
                <a:gdLst>
                  <a:gd name="T0" fmla="*/ 0 w 187"/>
                  <a:gd name="T1" fmla="*/ 13 h 349"/>
                  <a:gd name="T2" fmla="*/ 1 w 187"/>
                  <a:gd name="T3" fmla="*/ 13 h 349"/>
                  <a:gd name="T4" fmla="*/ 3 w 187"/>
                  <a:gd name="T5" fmla="*/ 13 h 349"/>
                  <a:gd name="T6" fmla="*/ 4 w 187"/>
                  <a:gd name="T7" fmla="*/ 14 h 349"/>
                  <a:gd name="T8" fmla="*/ 5 w 187"/>
                  <a:gd name="T9" fmla="*/ 14 h 349"/>
                  <a:gd name="T10" fmla="*/ 6 w 187"/>
                  <a:gd name="T11" fmla="*/ 15 h 349"/>
                  <a:gd name="T12" fmla="*/ 7 w 187"/>
                  <a:gd name="T13" fmla="*/ 16 h 349"/>
                  <a:gd name="T14" fmla="*/ 8 w 187"/>
                  <a:gd name="T15" fmla="*/ 17 h 349"/>
                  <a:gd name="T16" fmla="*/ 9 w 187"/>
                  <a:gd name="T17" fmla="*/ 18 h 349"/>
                  <a:gd name="T18" fmla="*/ 8 w 187"/>
                  <a:gd name="T19" fmla="*/ 16 h 349"/>
                  <a:gd name="T20" fmla="*/ 8 w 187"/>
                  <a:gd name="T21" fmla="*/ 14 h 349"/>
                  <a:gd name="T22" fmla="*/ 8 w 187"/>
                  <a:gd name="T23" fmla="*/ 11 h 349"/>
                  <a:gd name="T24" fmla="*/ 7 w 187"/>
                  <a:gd name="T25" fmla="*/ 9 h 349"/>
                  <a:gd name="T26" fmla="*/ 7 w 187"/>
                  <a:gd name="T27" fmla="*/ 7 h 349"/>
                  <a:gd name="T28" fmla="*/ 7 w 187"/>
                  <a:gd name="T29" fmla="*/ 4 h 349"/>
                  <a:gd name="T30" fmla="*/ 6 w 187"/>
                  <a:gd name="T31" fmla="*/ 2 h 349"/>
                  <a:gd name="T32" fmla="*/ 6 w 187"/>
                  <a:gd name="T33" fmla="*/ 0 h 349"/>
                  <a:gd name="T34" fmla="*/ 6 w 187"/>
                  <a:gd name="T35" fmla="*/ 0 h 349"/>
                  <a:gd name="T36" fmla="*/ 6 w 187"/>
                  <a:gd name="T37" fmla="*/ 0 h 349"/>
                  <a:gd name="T38" fmla="*/ 7 w 187"/>
                  <a:gd name="T39" fmla="*/ 1 h 349"/>
                  <a:gd name="T40" fmla="*/ 7 w 187"/>
                  <a:gd name="T41" fmla="*/ 1 h 349"/>
                  <a:gd name="T42" fmla="*/ 7 w 187"/>
                  <a:gd name="T43" fmla="*/ 2 h 349"/>
                  <a:gd name="T44" fmla="*/ 8 w 187"/>
                  <a:gd name="T45" fmla="*/ 2 h 349"/>
                  <a:gd name="T46" fmla="*/ 8 w 187"/>
                  <a:gd name="T47" fmla="*/ 3 h 349"/>
                  <a:gd name="T48" fmla="*/ 8 w 187"/>
                  <a:gd name="T49" fmla="*/ 3 h 349"/>
                  <a:gd name="T50" fmla="*/ 8 w 187"/>
                  <a:gd name="T51" fmla="*/ 5 h 349"/>
                  <a:gd name="T52" fmla="*/ 9 w 187"/>
                  <a:gd name="T53" fmla="*/ 8 h 349"/>
                  <a:gd name="T54" fmla="*/ 9 w 187"/>
                  <a:gd name="T55" fmla="*/ 10 h 349"/>
                  <a:gd name="T56" fmla="*/ 10 w 187"/>
                  <a:gd name="T57" fmla="*/ 12 h 349"/>
                  <a:gd name="T58" fmla="*/ 10 w 187"/>
                  <a:gd name="T59" fmla="*/ 14 h 349"/>
                  <a:gd name="T60" fmla="*/ 11 w 187"/>
                  <a:gd name="T61" fmla="*/ 17 h 349"/>
                  <a:gd name="T62" fmla="*/ 11 w 187"/>
                  <a:gd name="T63" fmla="*/ 19 h 349"/>
                  <a:gd name="T64" fmla="*/ 11 w 187"/>
                  <a:gd name="T65" fmla="*/ 21 h 349"/>
                  <a:gd name="T66" fmla="*/ 10 w 187"/>
                  <a:gd name="T67" fmla="*/ 21 h 349"/>
                  <a:gd name="T68" fmla="*/ 9 w 187"/>
                  <a:gd name="T69" fmla="*/ 21 h 349"/>
                  <a:gd name="T70" fmla="*/ 8 w 187"/>
                  <a:gd name="T71" fmla="*/ 20 h 349"/>
                  <a:gd name="T72" fmla="*/ 8 w 187"/>
                  <a:gd name="T73" fmla="*/ 19 h 349"/>
                  <a:gd name="T74" fmla="*/ 7 w 187"/>
                  <a:gd name="T75" fmla="*/ 19 h 349"/>
                  <a:gd name="T76" fmla="*/ 6 w 187"/>
                  <a:gd name="T77" fmla="*/ 18 h 349"/>
                  <a:gd name="T78" fmla="*/ 6 w 187"/>
                  <a:gd name="T79" fmla="*/ 17 h 349"/>
                  <a:gd name="T80" fmla="*/ 5 w 187"/>
                  <a:gd name="T81" fmla="*/ 16 h 349"/>
                  <a:gd name="T82" fmla="*/ 5 w 187"/>
                  <a:gd name="T83" fmla="*/ 15 h 349"/>
                  <a:gd name="T84" fmla="*/ 4 w 187"/>
                  <a:gd name="T85" fmla="*/ 15 h 349"/>
                  <a:gd name="T86" fmla="*/ 3 w 187"/>
                  <a:gd name="T87" fmla="*/ 15 h 349"/>
                  <a:gd name="T88" fmla="*/ 2 w 187"/>
                  <a:gd name="T89" fmla="*/ 14 h 349"/>
                  <a:gd name="T90" fmla="*/ 1 w 187"/>
                  <a:gd name="T91" fmla="*/ 14 h 349"/>
                  <a:gd name="T92" fmla="*/ 0 w 187"/>
                  <a:gd name="T93" fmla="*/ 13 h 349"/>
                  <a:gd name="T94" fmla="*/ 0 w 187"/>
                  <a:gd name="T95" fmla="*/ 13 h 349"/>
                  <a:gd name="T96" fmla="*/ 0 w 187"/>
                  <a:gd name="T97" fmla="*/ 13 h 34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7"/>
                  <a:gd name="T148" fmla="*/ 0 h 349"/>
                  <a:gd name="T149" fmla="*/ 187 w 187"/>
                  <a:gd name="T150" fmla="*/ 349 h 34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7" h="349">
                    <a:moveTo>
                      <a:pt x="0" y="220"/>
                    </a:moveTo>
                    <a:lnTo>
                      <a:pt x="25" y="217"/>
                    </a:lnTo>
                    <a:lnTo>
                      <a:pt x="48" y="218"/>
                    </a:lnTo>
                    <a:lnTo>
                      <a:pt x="68" y="225"/>
                    </a:lnTo>
                    <a:lnTo>
                      <a:pt x="87" y="235"/>
                    </a:lnTo>
                    <a:lnTo>
                      <a:pt x="104" y="247"/>
                    </a:lnTo>
                    <a:lnTo>
                      <a:pt x="120" y="262"/>
                    </a:lnTo>
                    <a:lnTo>
                      <a:pt x="134" y="279"/>
                    </a:lnTo>
                    <a:lnTo>
                      <a:pt x="146" y="298"/>
                    </a:lnTo>
                    <a:lnTo>
                      <a:pt x="141" y="265"/>
                    </a:lnTo>
                    <a:lnTo>
                      <a:pt x="138" y="229"/>
                    </a:lnTo>
                    <a:lnTo>
                      <a:pt x="132" y="191"/>
                    </a:lnTo>
                    <a:lnTo>
                      <a:pt x="127" y="153"/>
                    </a:lnTo>
                    <a:lnTo>
                      <a:pt x="121" y="115"/>
                    </a:lnTo>
                    <a:lnTo>
                      <a:pt x="115" y="76"/>
                    </a:lnTo>
                    <a:lnTo>
                      <a:pt x="108" y="38"/>
                    </a:lnTo>
                    <a:lnTo>
                      <a:pt x="100" y="0"/>
                    </a:lnTo>
                    <a:lnTo>
                      <a:pt x="104" y="4"/>
                    </a:lnTo>
                    <a:lnTo>
                      <a:pt x="110" y="11"/>
                    </a:lnTo>
                    <a:lnTo>
                      <a:pt x="116" y="18"/>
                    </a:lnTo>
                    <a:lnTo>
                      <a:pt x="120" y="27"/>
                    </a:lnTo>
                    <a:lnTo>
                      <a:pt x="126" y="35"/>
                    </a:lnTo>
                    <a:lnTo>
                      <a:pt x="130" y="43"/>
                    </a:lnTo>
                    <a:lnTo>
                      <a:pt x="133" y="50"/>
                    </a:lnTo>
                    <a:lnTo>
                      <a:pt x="134" y="56"/>
                    </a:lnTo>
                    <a:lnTo>
                      <a:pt x="143" y="93"/>
                    </a:lnTo>
                    <a:lnTo>
                      <a:pt x="151" y="130"/>
                    </a:lnTo>
                    <a:lnTo>
                      <a:pt x="159" y="165"/>
                    </a:lnTo>
                    <a:lnTo>
                      <a:pt x="168" y="202"/>
                    </a:lnTo>
                    <a:lnTo>
                      <a:pt x="174" y="239"/>
                    </a:lnTo>
                    <a:lnTo>
                      <a:pt x="180" y="275"/>
                    </a:lnTo>
                    <a:lnTo>
                      <a:pt x="184" y="312"/>
                    </a:lnTo>
                    <a:lnTo>
                      <a:pt x="187" y="349"/>
                    </a:lnTo>
                    <a:lnTo>
                      <a:pt x="170" y="344"/>
                    </a:lnTo>
                    <a:lnTo>
                      <a:pt x="154" y="337"/>
                    </a:lnTo>
                    <a:lnTo>
                      <a:pt x="140" y="328"/>
                    </a:lnTo>
                    <a:lnTo>
                      <a:pt x="128" y="316"/>
                    </a:lnTo>
                    <a:lnTo>
                      <a:pt x="117" y="304"/>
                    </a:lnTo>
                    <a:lnTo>
                      <a:pt x="106" y="290"/>
                    </a:lnTo>
                    <a:lnTo>
                      <a:pt x="97" y="275"/>
                    </a:lnTo>
                    <a:lnTo>
                      <a:pt x="87" y="261"/>
                    </a:lnTo>
                    <a:lnTo>
                      <a:pt x="80" y="254"/>
                    </a:lnTo>
                    <a:lnTo>
                      <a:pt x="68" y="247"/>
                    </a:lnTo>
                    <a:lnTo>
                      <a:pt x="53" y="240"/>
                    </a:lnTo>
                    <a:lnTo>
                      <a:pt x="39" y="233"/>
                    </a:lnTo>
                    <a:lnTo>
                      <a:pt x="25" y="228"/>
                    </a:lnTo>
                    <a:lnTo>
                      <a:pt x="12" y="223"/>
                    </a:lnTo>
                    <a:lnTo>
                      <a:pt x="4" y="221"/>
                    </a:lnTo>
                    <a:lnTo>
                      <a:pt x="0" y="220"/>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21" name="Freeform 111"/>
              <p:cNvSpPr>
                <a:spLocks/>
              </p:cNvSpPr>
              <p:nvPr/>
            </p:nvSpPr>
            <p:spPr bwMode="auto">
              <a:xfrm>
                <a:off x="2947" y="3349"/>
                <a:ext cx="152" cy="197"/>
              </a:xfrm>
              <a:custGeom>
                <a:avLst/>
                <a:gdLst>
                  <a:gd name="T0" fmla="*/ 5 w 305"/>
                  <a:gd name="T1" fmla="*/ 25 h 392"/>
                  <a:gd name="T2" fmla="*/ 5 w 305"/>
                  <a:gd name="T3" fmla="*/ 24 h 392"/>
                  <a:gd name="T4" fmla="*/ 6 w 305"/>
                  <a:gd name="T5" fmla="*/ 23 h 392"/>
                  <a:gd name="T6" fmla="*/ 7 w 305"/>
                  <a:gd name="T7" fmla="*/ 21 h 392"/>
                  <a:gd name="T8" fmla="*/ 7 w 305"/>
                  <a:gd name="T9" fmla="*/ 18 h 392"/>
                  <a:gd name="T10" fmla="*/ 8 w 305"/>
                  <a:gd name="T11" fmla="*/ 16 h 392"/>
                  <a:gd name="T12" fmla="*/ 9 w 305"/>
                  <a:gd name="T13" fmla="*/ 13 h 392"/>
                  <a:gd name="T14" fmla="*/ 10 w 305"/>
                  <a:gd name="T15" fmla="*/ 12 h 392"/>
                  <a:gd name="T16" fmla="*/ 11 w 305"/>
                  <a:gd name="T17" fmla="*/ 11 h 392"/>
                  <a:gd name="T18" fmla="*/ 12 w 305"/>
                  <a:gd name="T19" fmla="*/ 10 h 392"/>
                  <a:gd name="T20" fmla="*/ 12 w 305"/>
                  <a:gd name="T21" fmla="*/ 8 h 392"/>
                  <a:gd name="T22" fmla="*/ 14 w 305"/>
                  <a:gd name="T23" fmla="*/ 7 h 392"/>
                  <a:gd name="T24" fmla="*/ 15 w 305"/>
                  <a:gd name="T25" fmla="*/ 5 h 392"/>
                  <a:gd name="T26" fmla="*/ 16 w 305"/>
                  <a:gd name="T27" fmla="*/ 3 h 392"/>
                  <a:gd name="T28" fmla="*/ 17 w 305"/>
                  <a:gd name="T29" fmla="*/ 2 h 392"/>
                  <a:gd name="T30" fmla="*/ 18 w 305"/>
                  <a:gd name="T31" fmla="*/ 1 h 392"/>
                  <a:gd name="T32" fmla="*/ 19 w 305"/>
                  <a:gd name="T33" fmla="*/ 0 h 392"/>
                  <a:gd name="T34" fmla="*/ 17 w 305"/>
                  <a:gd name="T35" fmla="*/ 1 h 392"/>
                  <a:gd name="T36" fmla="*/ 16 w 305"/>
                  <a:gd name="T37" fmla="*/ 2 h 392"/>
                  <a:gd name="T38" fmla="*/ 15 w 305"/>
                  <a:gd name="T39" fmla="*/ 3 h 392"/>
                  <a:gd name="T40" fmla="*/ 14 w 305"/>
                  <a:gd name="T41" fmla="*/ 4 h 392"/>
                  <a:gd name="T42" fmla="*/ 13 w 305"/>
                  <a:gd name="T43" fmla="*/ 5 h 392"/>
                  <a:gd name="T44" fmla="*/ 12 w 305"/>
                  <a:gd name="T45" fmla="*/ 6 h 392"/>
                  <a:gd name="T46" fmla="*/ 11 w 305"/>
                  <a:gd name="T47" fmla="*/ 7 h 392"/>
                  <a:gd name="T48" fmla="*/ 10 w 305"/>
                  <a:gd name="T49" fmla="*/ 8 h 392"/>
                  <a:gd name="T50" fmla="*/ 10 w 305"/>
                  <a:gd name="T51" fmla="*/ 9 h 392"/>
                  <a:gd name="T52" fmla="*/ 9 w 305"/>
                  <a:gd name="T53" fmla="*/ 10 h 392"/>
                  <a:gd name="T54" fmla="*/ 8 w 305"/>
                  <a:gd name="T55" fmla="*/ 11 h 392"/>
                  <a:gd name="T56" fmla="*/ 8 w 305"/>
                  <a:gd name="T57" fmla="*/ 12 h 392"/>
                  <a:gd name="T58" fmla="*/ 7 w 305"/>
                  <a:gd name="T59" fmla="*/ 13 h 392"/>
                  <a:gd name="T60" fmla="*/ 7 w 305"/>
                  <a:gd name="T61" fmla="*/ 14 h 392"/>
                  <a:gd name="T62" fmla="*/ 6 w 305"/>
                  <a:gd name="T63" fmla="*/ 15 h 392"/>
                  <a:gd name="T64" fmla="*/ 6 w 305"/>
                  <a:gd name="T65" fmla="*/ 16 h 392"/>
                  <a:gd name="T66" fmla="*/ 5 w 305"/>
                  <a:gd name="T67" fmla="*/ 12 h 392"/>
                  <a:gd name="T68" fmla="*/ 5 w 305"/>
                  <a:gd name="T69" fmla="*/ 8 h 392"/>
                  <a:gd name="T70" fmla="*/ 4 w 305"/>
                  <a:gd name="T71" fmla="*/ 5 h 392"/>
                  <a:gd name="T72" fmla="*/ 4 w 305"/>
                  <a:gd name="T73" fmla="*/ 4 h 392"/>
                  <a:gd name="T74" fmla="*/ 3 w 305"/>
                  <a:gd name="T75" fmla="*/ 6 h 392"/>
                  <a:gd name="T76" fmla="*/ 2 w 305"/>
                  <a:gd name="T77" fmla="*/ 8 h 392"/>
                  <a:gd name="T78" fmla="*/ 2 w 305"/>
                  <a:gd name="T79" fmla="*/ 10 h 392"/>
                  <a:gd name="T80" fmla="*/ 1 w 305"/>
                  <a:gd name="T81" fmla="*/ 12 h 392"/>
                  <a:gd name="T82" fmla="*/ 1 w 305"/>
                  <a:gd name="T83" fmla="*/ 14 h 392"/>
                  <a:gd name="T84" fmla="*/ 0 w 305"/>
                  <a:gd name="T85" fmla="*/ 17 h 392"/>
                  <a:gd name="T86" fmla="*/ 0 w 305"/>
                  <a:gd name="T87" fmla="*/ 19 h 392"/>
                  <a:gd name="T88" fmla="*/ 0 w 305"/>
                  <a:gd name="T89" fmla="*/ 21 h 392"/>
                  <a:gd name="T90" fmla="*/ 2 w 305"/>
                  <a:gd name="T91" fmla="*/ 20 h 392"/>
                  <a:gd name="T92" fmla="*/ 2 w 305"/>
                  <a:gd name="T93" fmla="*/ 18 h 392"/>
                  <a:gd name="T94" fmla="*/ 3 w 305"/>
                  <a:gd name="T95" fmla="*/ 16 h 392"/>
                  <a:gd name="T96" fmla="*/ 3 w 305"/>
                  <a:gd name="T97" fmla="*/ 14 h 392"/>
                  <a:gd name="T98" fmla="*/ 4 w 305"/>
                  <a:gd name="T99" fmla="*/ 11 h 392"/>
                  <a:gd name="T100" fmla="*/ 3 w 305"/>
                  <a:gd name="T101" fmla="*/ 14 h 392"/>
                  <a:gd name="T102" fmla="*/ 3 w 305"/>
                  <a:gd name="T103" fmla="*/ 17 h 392"/>
                  <a:gd name="T104" fmla="*/ 3 w 305"/>
                  <a:gd name="T105" fmla="*/ 20 h 392"/>
                  <a:gd name="T106" fmla="*/ 3 w 305"/>
                  <a:gd name="T107" fmla="*/ 25 h 392"/>
                  <a:gd name="T108" fmla="*/ 5 w 305"/>
                  <a:gd name="T109" fmla="*/ 25 h 39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05"/>
                  <a:gd name="T166" fmla="*/ 0 h 392"/>
                  <a:gd name="T167" fmla="*/ 305 w 305"/>
                  <a:gd name="T168" fmla="*/ 392 h 39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05" h="392">
                    <a:moveTo>
                      <a:pt x="88" y="385"/>
                    </a:moveTo>
                    <a:lnTo>
                      <a:pt x="91" y="377"/>
                    </a:lnTo>
                    <a:lnTo>
                      <a:pt x="99" y="354"/>
                    </a:lnTo>
                    <a:lnTo>
                      <a:pt x="112" y="321"/>
                    </a:lnTo>
                    <a:lnTo>
                      <a:pt x="127" y="283"/>
                    </a:lnTo>
                    <a:lnTo>
                      <a:pt x="143" y="242"/>
                    </a:lnTo>
                    <a:lnTo>
                      <a:pt x="159" y="207"/>
                    </a:lnTo>
                    <a:lnTo>
                      <a:pt x="172" y="178"/>
                    </a:lnTo>
                    <a:lnTo>
                      <a:pt x="182" y="161"/>
                    </a:lnTo>
                    <a:lnTo>
                      <a:pt x="192" y="149"/>
                    </a:lnTo>
                    <a:lnTo>
                      <a:pt x="207" y="128"/>
                    </a:lnTo>
                    <a:lnTo>
                      <a:pt x="226" y="103"/>
                    </a:lnTo>
                    <a:lnTo>
                      <a:pt x="248" y="74"/>
                    </a:lnTo>
                    <a:lnTo>
                      <a:pt x="269" y="47"/>
                    </a:lnTo>
                    <a:lnTo>
                      <a:pt x="287" y="23"/>
                    </a:lnTo>
                    <a:lnTo>
                      <a:pt x="300" y="5"/>
                    </a:lnTo>
                    <a:lnTo>
                      <a:pt x="305" y="0"/>
                    </a:lnTo>
                    <a:lnTo>
                      <a:pt x="286" y="10"/>
                    </a:lnTo>
                    <a:lnTo>
                      <a:pt x="269" y="23"/>
                    </a:lnTo>
                    <a:lnTo>
                      <a:pt x="252" y="38"/>
                    </a:lnTo>
                    <a:lnTo>
                      <a:pt x="235" y="54"/>
                    </a:lnTo>
                    <a:lnTo>
                      <a:pt x="219" y="71"/>
                    </a:lnTo>
                    <a:lnTo>
                      <a:pt x="203" y="88"/>
                    </a:lnTo>
                    <a:lnTo>
                      <a:pt x="188" y="108"/>
                    </a:lnTo>
                    <a:lnTo>
                      <a:pt x="173" y="126"/>
                    </a:lnTo>
                    <a:lnTo>
                      <a:pt x="162" y="141"/>
                    </a:lnTo>
                    <a:lnTo>
                      <a:pt x="151" y="156"/>
                    </a:lnTo>
                    <a:lnTo>
                      <a:pt x="141" y="171"/>
                    </a:lnTo>
                    <a:lnTo>
                      <a:pt x="132" y="185"/>
                    </a:lnTo>
                    <a:lnTo>
                      <a:pt x="124" y="199"/>
                    </a:lnTo>
                    <a:lnTo>
                      <a:pt x="114" y="213"/>
                    </a:lnTo>
                    <a:lnTo>
                      <a:pt x="108" y="226"/>
                    </a:lnTo>
                    <a:lnTo>
                      <a:pt x="99" y="241"/>
                    </a:lnTo>
                    <a:lnTo>
                      <a:pt x="91" y="186"/>
                    </a:lnTo>
                    <a:lnTo>
                      <a:pt x="85" y="120"/>
                    </a:lnTo>
                    <a:lnTo>
                      <a:pt x="79" y="69"/>
                    </a:lnTo>
                    <a:lnTo>
                      <a:pt x="73" y="52"/>
                    </a:lnTo>
                    <a:lnTo>
                      <a:pt x="58" y="82"/>
                    </a:lnTo>
                    <a:lnTo>
                      <a:pt x="45" y="115"/>
                    </a:lnTo>
                    <a:lnTo>
                      <a:pt x="34" y="149"/>
                    </a:lnTo>
                    <a:lnTo>
                      <a:pt x="25" y="184"/>
                    </a:lnTo>
                    <a:lnTo>
                      <a:pt x="17" y="221"/>
                    </a:lnTo>
                    <a:lnTo>
                      <a:pt x="10" y="256"/>
                    </a:lnTo>
                    <a:lnTo>
                      <a:pt x="5" y="291"/>
                    </a:lnTo>
                    <a:lnTo>
                      <a:pt x="0" y="323"/>
                    </a:lnTo>
                    <a:lnTo>
                      <a:pt x="40" y="309"/>
                    </a:lnTo>
                    <a:lnTo>
                      <a:pt x="44" y="276"/>
                    </a:lnTo>
                    <a:lnTo>
                      <a:pt x="49" y="242"/>
                    </a:lnTo>
                    <a:lnTo>
                      <a:pt x="56" y="209"/>
                    </a:lnTo>
                    <a:lnTo>
                      <a:pt x="65" y="176"/>
                    </a:lnTo>
                    <a:lnTo>
                      <a:pt x="63" y="215"/>
                    </a:lnTo>
                    <a:lnTo>
                      <a:pt x="61" y="260"/>
                    </a:lnTo>
                    <a:lnTo>
                      <a:pt x="59" y="316"/>
                    </a:lnTo>
                    <a:lnTo>
                      <a:pt x="58" y="392"/>
                    </a:lnTo>
                    <a:lnTo>
                      <a:pt x="88" y="385"/>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22" name="Freeform 112"/>
              <p:cNvSpPr>
                <a:spLocks/>
              </p:cNvSpPr>
              <p:nvPr/>
            </p:nvSpPr>
            <p:spPr bwMode="auto">
              <a:xfrm>
                <a:off x="3106" y="3291"/>
                <a:ext cx="141" cy="232"/>
              </a:xfrm>
              <a:custGeom>
                <a:avLst/>
                <a:gdLst>
                  <a:gd name="T0" fmla="*/ 0 w 284"/>
                  <a:gd name="T1" fmla="*/ 23 h 464"/>
                  <a:gd name="T2" fmla="*/ 3 w 284"/>
                  <a:gd name="T3" fmla="*/ 22 h 464"/>
                  <a:gd name="T4" fmla="*/ 5 w 284"/>
                  <a:gd name="T5" fmla="*/ 19 h 464"/>
                  <a:gd name="T6" fmla="*/ 7 w 284"/>
                  <a:gd name="T7" fmla="*/ 17 h 464"/>
                  <a:gd name="T8" fmla="*/ 8 w 284"/>
                  <a:gd name="T9" fmla="*/ 18 h 464"/>
                  <a:gd name="T10" fmla="*/ 7 w 284"/>
                  <a:gd name="T11" fmla="*/ 23 h 464"/>
                  <a:gd name="T12" fmla="*/ 7 w 284"/>
                  <a:gd name="T13" fmla="*/ 24 h 464"/>
                  <a:gd name="T14" fmla="*/ 8 w 284"/>
                  <a:gd name="T15" fmla="*/ 24 h 464"/>
                  <a:gd name="T16" fmla="*/ 8 w 284"/>
                  <a:gd name="T17" fmla="*/ 23 h 464"/>
                  <a:gd name="T18" fmla="*/ 9 w 284"/>
                  <a:gd name="T19" fmla="*/ 23 h 464"/>
                  <a:gd name="T20" fmla="*/ 9 w 284"/>
                  <a:gd name="T21" fmla="*/ 22 h 464"/>
                  <a:gd name="T22" fmla="*/ 10 w 284"/>
                  <a:gd name="T23" fmla="*/ 20 h 464"/>
                  <a:gd name="T24" fmla="*/ 11 w 284"/>
                  <a:gd name="T25" fmla="*/ 21 h 464"/>
                  <a:gd name="T26" fmla="*/ 11 w 284"/>
                  <a:gd name="T27" fmla="*/ 23 h 464"/>
                  <a:gd name="T28" fmla="*/ 12 w 284"/>
                  <a:gd name="T29" fmla="*/ 26 h 464"/>
                  <a:gd name="T30" fmla="*/ 13 w 284"/>
                  <a:gd name="T31" fmla="*/ 28 h 464"/>
                  <a:gd name="T32" fmla="*/ 13 w 284"/>
                  <a:gd name="T33" fmla="*/ 29 h 464"/>
                  <a:gd name="T34" fmla="*/ 14 w 284"/>
                  <a:gd name="T35" fmla="*/ 29 h 464"/>
                  <a:gd name="T36" fmla="*/ 15 w 284"/>
                  <a:gd name="T37" fmla="*/ 29 h 464"/>
                  <a:gd name="T38" fmla="*/ 16 w 284"/>
                  <a:gd name="T39" fmla="*/ 28 h 464"/>
                  <a:gd name="T40" fmla="*/ 17 w 284"/>
                  <a:gd name="T41" fmla="*/ 24 h 464"/>
                  <a:gd name="T42" fmla="*/ 16 w 284"/>
                  <a:gd name="T43" fmla="*/ 16 h 464"/>
                  <a:gd name="T44" fmla="*/ 17 w 284"/>
                  <a:gd name="T45" fmla="*/ 0 h 464"/>
                  <a:gd name="T46" fmla="*/ 15 w 284"/>
                  <a:gd name="T47" fmla="*/ 6 h 464"/>
                  <a:gd name="T48" fmla="*/ 15 w 284"/>
                  <a:gd name="T49" fmla="*/ 12 h 464"/>
                  <a:gd name="T50" fmla="*/ 15 w 284"/>
                  <a:gd name="T51" fmla="*/ 19 h 464"/>
                  <a:gd name="T52" fmla="*/ 14 w 284"/>
                  <a:gd name="T53" fmla="*/ 25 h 464"/>
                  <a:gd name="T54" fmla="*/ 13 w 284"/>
                  <a:gd name="T55" fmla="*/ 21 h 464"/>
                  <a:gd name="T56" fmla="*/ 12 w 284"/>
                  <a:gd name="T57" fmla="*/ 17 h 464"/>
                  <a:gd name="T58" fmla="*/ 11 w 284"/>
                  <a:gd name="T59" fmla="*/ 13 h 464"/>
                  <a:gd name="T60" fmla="*/ 11 w 284"/>
                  <a:gd name="T61" fmla="*/ 11 h 464"/>
                  <a:gd name="T62" fmla="*/ 10 w 284"/>
                  <a:gd name="T63" fmla="*/ 12 h 464"/>
                  <a:gd name="T64" fmla="*/ 9 w 284"/>
                  <a:gd name="T65" fmla="*/ 13 h 464"/>
                  <a:gd name="T66" fmla="*/ 8 w 284"/>
                  <a:gd name="T67" fmla="*/ 15 h 464"/>
                  <a:gd name="T68" fmla="*/ 8 w 284"/>
                  <a:gd name="T69" fmla="*/ 15 h 464"/>
                  <a:gd name="T70" fmla="*/ 6 w 284"/>
                  <a:gd name="T71" fmla="*/ 16 h 464"/>
                  <a:gd name="T72" fmla="*/ 5 w 284"/>
                  <a:gd name="T73" fmla="*/ 17 h 464"/>
                  <a:gd name="T74" fmla="*/ 3 w 284"/>
                  <a:gd name="T75" fmla="*/ 19 h 464"/>
                  <a:gd name="T76" fmla="*/ 2 w 284"/>
                  <a:gd name="T77" fmla="*/ 20 h 464"/>
                  <a:gd name="T78" fmla="*/ 2 w 284"/>
                  <a:gd name="T79" fmla="*/ 11 h 464"/>
                  <a:gd name="T80" fmla="*/ 1 w 284"/>
                  <a:gd name="T81" fmla="*/ 7 h 4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4"/>
                  <a:gd name="T124" fmla="*/ 0 h 464"/>
                  <a:gd name="T125" fmla="*/ 284 w 284"/>
                  <a:gd name="T126" fmla="*/ 464 h 46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4" h="464">
                    <a:moveTo>
                      <a:pt x="0" y="378"/>
                    </a:moveTo>
                    <a:lnTo>
                      <a:pt x="14" y="367"/>
                    </a:lnTo>
                    <a:lnTo>
                      <a:pt x="32" y="354"/>
                    </a:lnTo>
                    <a:lnTo>
                      <a:pt x="49" y="337"/>
                    </a:lnTo>
                    <a:lnTo>
                      <a:pt x="68" y="320"/>
                    </a:lnTo>
                    <a:lnTo>
                      <a:pt x="87" y="302"/>
                    </a:lnTo>
                    <a:lnTo>
                      <a:pt x="104" y="286"/>
                    </a:lnTo>
                    <a:lnTo>
                      <a:pt x="120" y="271"/>
                    </a:lnTo>
                    <a:lnTo>
                      <a:pt x="133" y="258"/>
                    </a:lnTo>
                    <a:lnTo>
                      <a:pt x="131" y="284"/>
                    </a:lnTo>
                    <a:lnTo>
                      <a:pt x="125" y="321"/>
                    </a:lnTo>
                    <a:lnTo>
                      <a:pt x="119" y="356"/>
                    </a:lnTo>
                    <a:lnTo>
                      <a:pt x="116" y="378"/>
                    </a:lnTo>
                    <a:lnTo>
                      <a:pt x="120" y="375"/>
                    </a:lnTo>
                    <a:lnTo>
                      <a:pt x="126" y="372"/>
                    </a:lnTo>
                    <a:lnTo>
                      <a:pt x="131" y="370"/>
                    </a:lnTo>
                    <a:lnTo>
                      <a:pt x="136" y="367"/>
                    </a:lnTo>
                    <a:lnTo>
                      <a:pt x="141" y="365"/>
                    </a:lnTo>
                    <a:lnTo>
                      <a:pt x="147" y="362"/>
                    </a:lnTo>
                    <a:lnTo>
                      <a:pt x="151" y="359"/>
                    </a:lnTo>
                    <a:lnTo>
                      <a:pt x="156" y="357"/>
                    </a:lnTo>
                    <a:lnTo>
                      <a:pt x="158" y="349"/>
                    </a:lnTo>
                    <a:lnTo>
                      <a:pt x="163" y="333"/>
                    </a:lnTo>
                    <a:lnTo>
                      <a:pt x="169" y="316"/>
                    </a:lnTo>
                    <a:lnTo>
                      <a:pt x="172" y="306"/>
                    </a:lnTo>
                    <a:lnTo>
                      <a:pt x="178" y="326"/>
                    </a:lnTo>
                    <a:lnTo>
                      <a:pt x="182" y="346"/>
                    </a:lnTo>
                    <a:lnTo>
                      <a:pt x="189" y="366"/>
                    </a:lnTo>
                    <a:lnTo>
                      <a:pt x="195" y="386"/>
                    </a:lnTo>
                    <a:lnTo>
                      <a:pt x="201" y="405"/>
                    </a:lnTo>
                    <a:lnTo>
                      <a:pt x="207" y="425"/>
                    </a:lnTo>
                    <a:lnTo>
                      <a:pt x="212" y="445"/>
                    </a:lnTo>
                    <a:lnTo>
                      <a:pt x="218" y="464"/>
                    </a:lnTo>
                    <a:lnTo>
                      <a:pt x="224" y="462"/>
                    </a:lnTo>
                    <a:lnTo>
                      <a:pt x="230" y="458"/>
                    </a:lnTo>
                    <a:lnTo>
                      <a:pt x="235" y="456"/>
                    </a:lnTo>
                    <a:lnTo>
                      <a:pt x="241" y="454"/>
                    </a:lnTo>
                    <a:lnTo>
                      <a:pt x="247" y="451"/>
                    </a:lnTo>
                    <a:lnTo>
                      <a:pt x="253" y="448"/>
                    </a:lnTo>
                    <a:lnTo>
                      <a:pt x="259" y="446"/>
                    </a:lnTo>
                    <a:lnTo>
                      <a:pt x="264" y="443"/>
                    </a:lnTo>
                    <a:lnTo>
                      <a:pt x="276" y="378"/>
                    </a:lnTo>
                    <a:lnTo>
                      <a:pt x="276" y="311"/>
                    </a:lnTo>
                    <a:lnTo>
                      <a:pt x="271" y="243"/>
                    </a:lnTo>
                    <a:lnTo>
                      <a:pt x="272" y="176"/>
                    </a:lnTo>
                    <a:lnTo>
                      <a:pt x="284" y="0"/>
                    </a:lnTo>
                    <a:lnTo>
                      <a:pt x="267" y="45"/>
                    </a:lnTo>
                    <a:lnTo>
                      <a:pt x="255" y="93"/>
                    </a:lnTo>
                    <a:lnTo>
                      <a:pt x="249" y="142"/>
                    </a:lnTo>
                    <a:lnTo>
                      <a:pt x="247" y="191"/>
                    </a:lnTo>
                    <a:lnTo>
                      <a:pt x="246" y="242"/>
                    </a:lnTo>
                    <a:lnTo>
                      <a:pt x="246" y="293"/>
                    </a:lnTo>
                    <a:lnTo>
                      <a:pt x="244" y="342"/>
                    </a:lnTo>
                    <a:lnTo>
                      <a:pt x="239" y="390"/>
                    </a:lnTo>
                    <a:lnTo>
                      <a:pt x="232" y="366"/>
                    </a:lnTo>
                    <a:lnTo>
                      <a:pt x="224" y="335"/>
                    </a:lnTo>
                    <a:lnTo>
                      <a:pt x="215" y="302"/>
                    </a:lnTo>
                    <a:lnTo>
                      <a:pt x="206" y="267"/>
                    </a:lnTo>
                    <a:lnTo>
                      <a:pt x="197" y="235"/>
                    </a:lnTo>
                    <a:lnTo>
                      <a:pt x="191" y="206"/>
                    </a:lnTo>
                    <a:lnTo>
                      <a:pt x="185" y="185"/>
                    </a:lnTo>
                    <a:lnTo>
                      <a:pt x="182" y="175"/>
                    </a:lnTo>
                    <a:lnTo>
                      <a:pt x="177" y="180"/>
                    </a:lnTo>
                    <a:lnTo>
                      <a:pt x="171" y="187"/>
                    </a:lnTo>
                    <a:lnTo>
                      <a:pt x="163" y="195"/>
                    </a:lnTo>
                    <a:lnTo>
                      <a:pt x="156" y="205"/>
                    </a:lnTo>
                    <a:lnTo>
                      <a:pt x="148" y="215"/>
                    </a:lnTo>
                    <a:lnTo>
                      <a:pt x="142" y="225"/>
                    </a:lnTo>
                    <a:lnTo>
                      <a:pt x="138" y="233"/>
                    </a:lnTo>
                    <a:lnTo>
                      <a:pt x="135" y="240"/>
                    </a:lnTo>
                    <a:lnTo>
                      <a:pt x="123" y="248"/>
                    </a:lnTo>
                    <a:lnTo>
                      <a:pt x="109" y="256"/>
                    </a:lnTo>
                    <a:lnTo>
                      <a:pt x="96" y="264"/>
                    </a:lnTo>
                    <a:lnTo>
                      <a:pt x="83" y="272"/>
                    </a:lnTo>
                    <a:lnTo>
                      <a:pt x="70" y="281"/>
                    </a:lnTo>
                    <a:lnTo>
                      <a:pt x="58" y="289"/>
                    </a:lnTo>
                    <a:lnTo>
                      <a:pt x="45" y="299"/>
                    </a:lnTo>
                    <a:lnTo>
                      <a:pt x="34" y="310"/>
                    </a:lnTo>
                    <a:lnTo>
                      <a:pt x="38" y="241"/>
                    </a:lnTo>
                    <a:lnTo>
                      <a:pt x="34" y="174"/>
                    </a:lnTo>
                    <a:lnTo>
                      <a:pt x="26" y="123"/>
                    </a:lnTo>
                    <a:lnTo>
                      <a:pt x="21" y="104"/>
                    </a:lnTo>
                    <a:lnTo>
                      <a:pt x="0" y="378"/>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23" name="Freeform 113"/>
              <p:cNvSpPr>
                <a:spLocks/>
              </p:cNvSpPr>
              <p:nvPr/>
            </p:nvSpPr>
            <p:spPr bwMode="auto">
              <a:xfrm>
                <a:off x="3004" y="3333"/>
                <a:ext cx="103" cy="73"/>
              </a:xfrm>
              <a:custGeom>
                <a:avLst/>
                <a:gdLst>
                  <a:gd name="T0" fmla="*/ 3 w 206"/>
                  <a:gd name="T1" fmla="*/ 9 h 145"/>
                  <a:gd name="T2" fmla="*/ 4 w 206"/>
                  <a:gd name="T3" fmla="*/ 7 h 145"/>
                  <a:gd name="T4" fmla="*/ 5 w 206"/>
                  <a:gd name="T5" fmla="*/ 6 h 145"/>
                  <a:gd name="T6" fmla="*/ 6 w 206"/>
                  <a:gd name="T7" fmla="*/ 5 h 145"/>
                  <a:gd name="T8" fmla="*/ 8 w 206"/>
                  <a:gd name="T9" fmla="*/ 4 h 145"/>
                  <a:gd name="T10" fmla="*/ 9 w 206"/>
                  <a:gd name="T11" fmla="*/ 3 h 145"/>
                  <a:gd name="T12" fmla="*/ 11 w 206"/>
                  <a:gd name="T13" fmla="*/ 2 h 145"/>
                  <a:gd name="T14" fmla="*/ 12 w 206"/>
                  <a:gd name="T15" fmla="*/ 1 h 145"/>
                  <a:gd name="T16" fmla="*/ 13 w 206"/>
                  <a:gd name="T17" fmla="*/ 0 h 145"/>
                  <a:gd name="T18" fmla="*/ 11 w 206"/>
                  <a:gd name="T19" fmla="*/ 1 h 145"/>
                  <a:gd name="T20" fmla="*/ 9 w 206"/>
                  <a:gd name="T21" fmla="*/ 2 h 145"/>
                  <a:gd name="T22" fmla="*/ 8 w 206"/>
                  <a:gd name="T23" fmla="*/ 3 h 145"/>
                  <a:gd name="T24" fmla="*/ 6 w 206"/>
                  <a:gd name="T25" fmla="*/ 4 h 145"/>
                  <a:gd name="T26" fmla="*/ 5 w 206"/>
                  <a:gd name="T27" fmla="*/ 5 h 145"/>
                  <a:gd name="T28" fmla="*/ 4 w 206"/>
                  <a:gd name="T29" fmla="*/ 6 h 145"/>
                  <a:gd name="T30" fmla="*/ 2 w 206"/>
                  <a:gd name="T31" fmla="*/ 7 h 145"/>
                  <a:gd name="T32" fmla="*/ 1 w 206"/>
                  <a:gd name="T33" fmla="*/ 8 h 145"/>
                  <a:gd name="T34" fmla="*/ 0 w 206"/>
                  <a:gd name="T35" fmla="*/ 10 h 145"/>
                  <a:gd name="T36" fmla="*/ 3 w 206"/>
                  <a:gd name="T37" fmla="*/ 9 h 1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6"/>
                  <a:gd name="T58" fmla="*/ 0 h 145"/>
                  <a:gd name="T59" fmla="*/ 206 w 206"/>
                  <a:gd name="T60" fmla="*/ 145 h 14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6" h="145">
                    <a:moveTo>
                      <a:pt x="39" y="132"/>
                    </a:moveTo>
                    <a:lnTo>
                      <a:pt x="54" y="109"/>
                    </a:lnTo>
                    <a:lnTo>
                      <a:pt x="72" y="90"/>
                    </a:lnTo>
                    <a:lnTo>
                      <a:pt x="92" y="73"/>
                    </a:lnTo>
                    <a:lnTo>
                      <a:pt x="115" y="58"/>
                    </a:lnTo>
                    <a:lnTo>
                      <a:pt x="138" y="44"/>
                    </a:lnTo>
                    <a:lnTo>
                      <a:pt x="161" y="30"/>
                    </a:lnTo>
                    <a:lnTo>
                      <a:pt x="184" y="16"/>
                    </a:lnTo>
                    <a:lnTo>
                      <a:pt x="206" y="0"/>
                    </a:lnTo>
                    <a:lnTo>
                      <a:pt x="167" y="14"/>
                    </a:lnTo>
                    <a:lnTo>
                      <a:pt x="142" y="27"/>
                    </a:lnTo>
                    <a:lnTo>
                      <a:pt x="119" y="39"/>
                    </a:lnTo>
                    <a:lnTo>
                      <a:pt x="95" y="53"/>
                    </a:lnTo>
                    <a:lnTo>
                      <a:pt x="73" y="68"/>
                    </a:lnTo>
                    <a:lnTo>
                      <a:pt x="51" y="84"/>
                    </a:lnTo>
                    <a:lnTo>
                      <a:pt x="32" y="102"/>
                    </a:lnTo>
                    <a:lnTo>
                      <a:pt x="15" y="122"/>
                    </a:lnTo>
                    <a:lnTo>
                      <a:pt x="0" y="145"/>
                    </a:lnTo>
                    <a:lnTo>
                      <a:pt x="39" y="132"/>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24" name="Freeform 114"/>
              <p:cNvSpPr>
                <a:spLocks/>
              </p:cNvSpPr>
              <p:nvPr/>
            </p:nvSpPr>
            <p:spPr bwMode="auto">
              <a:xfrm>
                <a:off x="2735" y="3259"/>
                <a:ext cx="62" cy="230"/>
              </a:xfrm>
              <a:custGeom>
                <a:avLst/>
                <a:gdLst>
                  <a:gd name="T0" fmla="*/ 7 w 125"/>
                  <a:gd name="T1" fmla="*/ 3 h 458"/>
                  <a:gd name="T2" fmla="*/ 6 w 125"/>
                  <a:gd name="T3" fmla="*/ 2 h 458"/>
                  <a:gd name="T4" fmla="*/ 6 w 125"/>
                  <a:gd name="T5" fmla="*/ 1 h 458"/>
                  <a:gd name="T6" fmla="*/ 6 w 125"/>
                  <a:gd name="T7" fmla="*/ 1 h 458"/>
                  <a:gd name="T8" fmla="*/ 5 w 125"/>
                  <a:gd name="T9" fmla="*/ 0 h 458"/>
                  <a:gd name="T10" fmla="*/ 5 w 125"/>
                  <a:gd name="T11" fmla="*/ 1 h 458"/>
                  <a:gd name="T12" fmla="*/ 5 w 125"/>
                  <a:gd name="T13" fmla="*/ 1 h 458"/>
                  <a:gd name="T14" fmla="*/ 5 w 125"/>
                  <a:gd name="T15" fmla="*/ 1 h 458"/>
                  <a:gd name="T16" fmla="*/ 4 w 125"/>
                  <a:gd name="T17" fmla="*/ 1 h 458"/>
                  <a:gd name="T18" fmla="*/ 3 w 125"/>
                  <a:gd name="T19" fmla="*/ 1 h 458"/>
                  <a:gd name="T20" fmla="*/ 3 w 125"/>
                  <a:gd name="T21" fmla="*/ 1 h 458"/>
                  <a:gd name="T22" fmla="*/ 3 w 125"/>
                  <a:gd name="T23" fmla="*/ 2 h 458"/>
                  <a:gd name="T24" fmla="*/ 2 w 125"/>
                  <a:gd name="T25" fmla="*/ 2 h 458"/>
                  <a:gd name="T26" fmla="*/ 1 w 125"/>
                  <a:gd name="T27" fmla="*/ 5 h 458"/>
                  <a:gd name="T28" fmla="*/ 0 w 125"/>
                  <a:gd name="T29" fmla="*/ 9 h 458"/>
                  <a:gd name="T30" fmla="*/ 0 w 125"/>
                  <a:gd name="T31" fmla="*/ 12 h 458"/>
                  <a:gd name="T32" fmla="*/ 0 w 125"/>
                  <a:gd name="T33" fmla="*/ 15 h 458"/>
                  <a:gd name="T34" fmla="*/ 0 w 125"/>
                  <a:gd name="T35" fmla="*/ 19 h 458"/>
                  <a:gd name="T36" fmla="*/ 0 w 125"/>
                  <a:gd name="T37" fmla="*/ 22 h 458"/>
                  <a:gd name="T38" fmla="*/ 0 w 125"/>
                  <a:gd name="T39" fmla="*/ 26 h 458"/>
                  <a:gd name="T40" fmla="*/ 0 w 125"/>
                  <a:gd name="T41" fmla="*/ 29 h 458"/>
                  <a:gd name="T42" fmla="*/ 2 w 125"/>
                  <a:gd name="T43" fmla="*/ 28 h 458"/>
                  <a:gd name="T44" fmla="*/ 2 w 125"/>
                  <a:gd name="T45" fmla="*/ 24 h 458"/>
                  <a:gd name="T46" fmla="*/ 1 w 125"/>
                  <a:gd name="T47" fmla="*/ 20 h 458"/>
                  <a:gd name="T48" fmla="*/ 1 w 125"/>
                  <a:gd name="T49" fmla="*/ 16 h 458"/>
                  <a:gd name="T50" fmla="*/ 1 w 125"/>
                  <a:gd name="T51" fmla="*/ 12 h 458"/>
                  <a:gd name="T52" fmla="*/ 1 w 125"/>
                  <a:gd name="T53" fmla="*/ 10 h 458"/>
                  <a:gd name="T54" fmla="*/ 1 w 125"/>
                  <a:gd name="T55" fmla="*/ 9 h 458"/>
                  <a:gd name="T56" fmla="*/ 2 w 125"/>
                  <a:gd name="T57" fmla="*/ 8 h 458"/>
                  <a:gd name="T58" fmla="*/ 2 w 125"/>
                  <a:gd name="T59" fmla="*/ 6 h 458"/>
                  <a:gd name="T60" fmla="*/ 2 w 125"/>
                  <a:gd name="T61" fmla="*/ 5 h 458"/>
                  <a:gd name="T62" fmla="*/ 3 w 125"/>
                  <a:gd name="T63" fmla="*/ 4 h 458"/>
                  <a:gd name="T64" fmla="*/ 3 w 125"/>
                  <a:gd name="T65" fmla="*/ 3 h 458"/>
                  <a:gd name="T66" fmla="*/ 4 w 125"/>
                  <a:gd name="T67" fmla="*/ 2 h 458"/>
                  <a:gd name="T68" fmla="*/ 5 w 125"/>
                  <a:gd name="T69" fmla="*/ 2 h 458"/>
                  <a:gd name="T70" fmla="*/ 5 w 125"/>
                  <a:gd name="T71" fmla="*/ 3 h 458"/>
                  <a:gd name="T72" fmla="*/ 6 w 125"/>
                  <a:gd name="T73" fmla="*/ 4 h 458"/>
                  <a:gd name="T74" fmla="*/ 6 w 125"/>
                  <a:gd name="T75" fmla="*/ 6 h 458"/>
                  <a:gd name="T76" fmla="*/ 6 w 125"/>
                  <a:gd name="T77" fmla="*/ 7 h 458"/>
                  <a:gd name="T78" fmla="*/ 6 w 125"/>
                  <a:gd name="T79" fmla="*/ 9 h 458"/>
                  <a:gd name="T80" fmla="*/ 5 w 125"/>
                  <a:gd name="T81" fmla="*/ 10 h 458"/>
                  <a:gd name="T82" fmla="*/ 5 w 125"/>
                  <a:gd name="T83" fmla="*/ 12 h 458"/>
                  <a:gd name="T84" fmla="*/ 5 w 125"/>
                  <a:gd name="T85" fmla="*/ 12 h 458"/>
                  <a:gd name="T86" fmla="*/ 4 w 125"/>
                  <a:gd name="T87" fmla="*/ 12 h 458"/>
                  <a:gd name="T88" fmla="*/ 4 w 125"/>
                  <a:gd name="T89" fmla="*/ 12 h 458"/>
                  <a:gd name="T90" fmla="*/ 4 w 125"/>
                  <a:gd name="T91" fmla="*/ 11 h 458"/>
                  <a:gd name="T92" fmla="*/ 3 w 125"/>
                  <a:gd name="T93" fmla="*/ 11 h 458"/>
                  <a:gd name="T94" fmla="*/ 3 w 125"/>
                  <a:gd name="T95" fmla="*/ 11 h 458"/>
                  <a:gd name="T96" fmla="*/ 3 w 125"/>
                  <a:gd name="T97" fmla="*/ 11 h 458"/>
                  <a:gd name="T98" fmla="*/ 3 w 125"/>
                  <a:gd name="T99" fmla="*/ 11 h 458"/>
                  <a:gd name="T100" fmla="*/ 3 w 125"/>
                  <a:gd name="T101" fmla="*/ 12 h 458"/>
                  <a:gd name="T102" fmla="*/ 4 w 125"/>
                  <a:gd name="T103" fmla="*/ 13 h 458"/>
                  <a:gd name="T104" fmla="*/ 4 w 125"/>
                  <a:gd name="T105" fmla="*/ 13 h 458"/>
                  <a:gd name="T106" fmla="*/ 4 w 125"/>
                  <a:gd name="T107" fmla="*/ 14 h 458"/>
                  <a:gd name="T108" fmla="*/ 4 w 125"/>
                  <a:gd name="T109" fmla="*/ 14 h 458"/>
                  <a:gd name="T110" fmla="*/ 5 w 125"/>
                  <a:gd name="T111" fmla="*/ 13 h 458"/>
                  <a:gd name="T112" fmla="*/ 6 w 125"/>
                  <a:gd name="T113" fmla="*/ 13 h 458"/>
                  <a:gd name="T114" fmla="*/ 6 w 125"/>
                  <a:gd name="T115" fmla="*/ 13 h 458"/>
                  <a:gd name="T116" fmla="*/ 7 w 125"/>
                  <a:gd name="T117" fmla="*/ 10 h 458"/>
                  <a:gd name="T118" fmla="*/ 7 w 125"/>
                  <a:gd name="T119" fmla="*/ 8 h 458"/>
                  <a:gd name="T120" fmla="*/ 7 w 125"/>
                  <a:gd name="T121" fmla="*/ 6 h 458"/>
                  <a:gd name="T122" fmla="*/ 7 w 125"/>
                  <a:gd name="T123" fmla="*/ 3 h 4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
                  <a:gd name="T187" fmla="*/ 0 h 458"/>
                  <a:gd name="T188" fmla="*/ 125 w 125"/>
                  <a:gd name="T189" fmla="*/ 458 h 4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 h="458">
                    <a:moveTo>
                      <a:pt x="117" y="42"/>
                    </a:moveTo>
                    <a:lnTo>
                      <a:pt x="111" y="30"/>
                    </a:lnTo>
                    <a:lnTo>
                      <a:pt x="104" y="16"/>
                    </a:lnTo>
                    <a:lnTo>
                      <a:pt x="96" y="4"/>
                    </a:lnTo>
                    <a:lnTo>
                      <a:pt x="94" y="0"/>
                    </a:lnTo>
                    <a:lnTo>
                      <a:pt x="91" y="1"/>
                    </a:lnTo>
                    <a:lnTo>
                      <a:pt x="87" y="2"/>
                    </a:lnTo>
                    <a:lnTo>
                      <a:pt x="80" y="4"/>
                    </a:lnTo>
                    <a:lnTo>
                      <a:pt x="72" y="8"/>
                    </a:lnTo>
                    <a:lnTo>
                      <a:pt x="63" y="13"/>
                    </a:lnTo>
                    <a:lnTo>
                      <a:pt x="55" y="16"/>
                    </a:lnTo>
                    <a:lnTo>
                      <a:pt x="48" y="22"/>
                    </a:lnTo>
                    <a:lnTo>
                      <a:pt x="43" y="28"/>
                    </a:lnTo>
                    <a:lnTo>
                      <a:pt x="21" y="79"/>
                    </a:lnTo>
                    <a:lnTo>
                      <a:pt x="7" y="131"/>
                    </a:lnTo>
                    <a:lnTo>
                      <a:pt x="2" y="185"/>
                    </a:lnTo>
                    <a:lnTo>
                      <a:pt x="0" y="239"/>
                    </a:lnTo>
                    <a:lnTo>
                      <a:pt x="2" y="295"/>
                    </a:lnTo>
                    <a:lnTo>
                      <a:pt x="5" y="349"/>
                    </a:lnTo>
                    <a:lnTo>
                      <a:pt x="6" y="404"/>
                    </a:lnTo>
                    <a:lnTo>
                      <a:pt x="5" y="458"/>
                    </a:lnTo>
                    <a:lnTo>
                      <a:pt x="35" y="447"/>
                    </a:lnTo>
                    <a:lnTo>
                      <a:pt x="34" y="380"/>
                    </a:lnTo>
                    <a:lnTo>
                      <a:pt x="30" y="312"/>
                    </a:lnTo>
                    <a:lnTo>
                      <a:pt x="26" y="244"/>
                    </a:lnTo>
                    <a:lnTo>
                      <a:pt x="22" y="177"/>
                    </a:lnTo>
                    <a:lnTo>
                      <a:pt x="26" y="156"/>
                    </a:lnTo>
                    <a:lnTo>
                      <a:pt x="29" y="136"/>
                    </a:lnTo>
                    <a:lnTo>
                      <a:pt x="33" y="113"/>
                    </a:lnTo>
                    <a:lnTo>
                      <a:pt x="37" y="91"/>
                    </a:lnTo>
                    <a:lnTo>
                      <a:pt x="43" y="70"/>
                    </a:lnTo>
                    <a:lnTo>
                      <a:pt x="50" y="51"/>
                    </a:lnTo>
                    <a:lnTo>
                      <a:pt x="59" y="33"/>
                    </a:lnTo>
                    <a:lnTo>
                      <a:pt x="72" y="19"/>
                    </a:lnTo>
                    <a:lnTo>
                      <a:pt x="83" y="31"/>
                    </a:lnTo>
                    <a:lnTo>
                      <a:pt x="93" y="46"/>
                    </a:lnTo>
                    <a:lnTo>
                      <a:pt x="99" y="63"/>
                    </a:lnTo>
                    <a:lnTo>
                      <a:pt x="103" y="84"/>
                    </a:lnTo>
                    <a:lnTo>
                      <a:pt x="103" y="107"/>
                    </a:lnTo>
                    <a:lnTo>
                      <a:pt x="99" y="132"/>
                    </a:lnTo>
                    <a:lnTo>
                      <a:pt x="94" y="159"/>
                    </a:lnTo>
                    <a:lnTo>
                      <a:pt x="84" y="188"/>
                    </a:lnTo>
                    <a:lnTo>
                      <a:pt x="82" y="185"/>
                    </a:lnTo>
                    <a:lnTo>
                      <a:pt x="78" y="182"/>
                    </a:lnTo>
                    <a:lnTo>
                      <a:pt x="72" y="178"/>
                    </a:lnTo>
                    <a:lnTo>
                      <a:pt x="66" y="176"/>
                    </a:lnTo>
                    <a:lnTo>
                      <a:pt x="59" y="173"/>
                    </a:lnTo>
                    <a:lnTo>
                      <a:pt x="55" y="170"/>
                    </a:lnTo>
                    <a:lnTo>
                      <a:pt x="50" y="169"/>
                    </a:lnTo>
                    <a:lnTo>
                      <a:pt x="49" y="168"/>
                    </a:lnTo>
                    <a:lnTo>
                      <a:pt x="56" y="181"/>
                    </a:lnTo>
                    <a:lnTo>
                      <a:pt x="65" y="196"/>
                    </a:lnTo>
                    <a:lnTo>
                      <a:pt x="72" y="207"/>
                    </a:lnTo>
                    <a:lnTo>
                      <a:pt x="74" y="212"/>
                    </a:lnTo>
                    <a:lnTo>
                      <a:pt x="79" y="211"/>
                    </a:lnTo>
                    <a:lnTo>
                      <a:pt x="88" y="206"/>
                    </a:lnTo>
                    <a:lnTo>
                      <a:pt x="98" y="200"/>
                    </a:lnTo>
                    <a:lnTo>
                      <a:pt x="104" y="196"/>
                    </a:lnTo>
                    <a:lnTo>
                      <a:pt x="118" y="160"/>
                    </a:lnTo>
                    <a:lnTo>
                      <a:pt x="125" y="122"/>
                    </a:lnTo>
                    <a:lnTo>
                      <a:pt x="124" y="83"/>
                    </a:lnTo>
                    <a:lnTo>
                      <a:pt x="117" y="42"/>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25" name="Freeform 115"/>
              <p:cNvSpPr>
                <a:spLocks/>
              </p:cNvSpPr>
              <p:nvPr/>
            </p:nvSpPr>
            <p:spPr bwMode="auto">
              <a:xfrm>
                <a:off x="2763" y="3210"/>
                <a:ext cx="59" cy="191"/>
              </a:xfrm>
              <a:custGeom>
                <a:avLst/>
                <a:gdLst>
                  <a:gd name="T0" fmla="*/ 7 w 117"/>
                  <a:gd name="T1" fmla="*/ 5 h 381"/>
                  <a:gd name="T2" fmla="*/ 7 w 117"/>
                  <a:gd name="T3" fmla="*/ 4 h 381"/>
                  <a:gd name="T4" fmla="*/ 7 w 117"/>
                  <a:gd name="T5" fmla="*/ 4 h 381"/>
                  <a:gd name="T6" fmla="*/ 7 w 117"/>
                  <a:gd name="T7" fmla="*/ 3 h 381"/>
                  <a:gd name="T8" fmla="*/ 7 w 117"/>
                  <a:gd name="T9" fmla="*/ 2 h 381"/>
                  <a:gd name="T10" fmla="*/ 6 w 117"/>
                  <a:gd name="T11" fmla="*/ 2 h 381"/>
                  <a:gd name="T12" fmla="*/ 6 w 117"/>
                  <a:gd name="T13" fmla="*/ 1 h 381"/>
                  <a:gd name="T14" fmla="*/ 5 w 117"/>
                  <a:gd name="T15" fmla="*/ 1 h 381"/>
                  <a:gd name="T16" fmla="*/ 4 w 117"/>
                  <a:gd name="T17" fmla="*/ 1 h 381"/>
                  <a:gd name="T18" fmla="*/ 4 w 117"/>
                  <a:gd name="T19" fmla="*/ 0 h 381"/>
                  <a:gd name="T20" fmla="*/ 3 w 117"/>
                  <a:gd name="T21" fmla="*/ 0 h 381"/>
                  <a:gd name="T22" fmla="*/ 3 w 117"/>
                  <a:gd name="T23" fmla="*/ 1 h 381"/>
                  <a:gd name="T24" fmla="*/ 2 w 117"/>
                  <a:gd name="T25" fmla="*/ 1 h 381"/>
                  <a:gd name="T26" fmla="*/ 2 w 117"/>
                  <a:gd name="T27" fmla="*/ 1 h 381"/>
                  <a:gd name="T28" fmla="*/ 1 w 117"/>
                  <a:gd name="T29" fmla="*/ 1 h 381"/>
                  <a:gd name="T30" fmla="*/ 1 w 117"/>
                  <a:gd name="T31" fmla="*/ 1 h 381"/>
                  <a:gd name="T32" fmla="*/ 1 w 117"/>
                  <a:gd name="T33" fmla="*/ 1 h 381"/>
                  <a:gd name="T34" fmla="*/ 1 w 117"/>
                  <a:gd name="T35" fmla="*/ 1 h 381"/>
                  <a:gd name="T36" fmla="*/ 1 w 117"/>
                  <a:gd name="T37" fmla="*/ 1 h 381"/>
                  <a:gd name="T38" fmla="*/ 2 w 117"/>
                  <a:gd name="T39" fmla="*/ 1 h 381"/>
                  <a:gd name="T40" fmla="*/ 3 w 117"/>
                  <a:gd name="T41" fmla="*/ 1 h 381"/>
                  <a:gd name="T42" fmla="*/ 4 w 117"/>
                  <a:gd name="T43" fmla="*/ 2 h 381"/>
                  <a:gd name="T44" fmla="*/ 5 w 117"/>
                  <a:gd name="T45" fmla="*/ 3 h 381"/>
                  <a:gd name="T46" fmla="*/ 6 w 117"/>
                  <a:gd name="T47" fmla="*/ 4 h 381"/>
                  <a:gd name="T48" fmla="*/ 6 w 117"/>
                  <a:gd name="T49" fmla="*/ 6 h 381"/>
                  <a:gd name="T50" fmla="*/ 6 w 117"/>
                  <a:gd name="T51" fmla="*/ 8 h 381"/>
                  <a:gd name="T52" fmla="*/ 7 w 117"/>
                  <a:gd name="T53" fmla="*/ 10 h 381"/>
                  <a:gd name="T54" fmla="*/ 7 w 117"/>
                  <a:gd name="T55" fmla="*/ 12 h 381"/>
                  <a:gd name="T56" fmla="*/ 6 w 117"/>
                  <a:gd name="T57" fmla="*/ 15 h 381"/>
                  <a:gd name="T58" fmla="*/ 6 w 117"/>
                  <a:gd name="T59" fmla="*/ 17 h 381"/>
                  <a:gd name="T60" fmla="*/ 5 w 117"/>
                  <a:gd name="T61" fmla="*/ 19 h 381"/>
                  <a:gd name="T62" fmla="*/ 4 w 117"/>
                  <a:gd name="T63" fmla="*/ 21 h 381"/>
                  <a:gd name="T64" fmla="*/ 3 w 117"/>
                  <a:gd name="T65" fmla="*/ 23 h 381"/>
                  <a:gd name="T66" fmla="*/ 0 w 117"/>
                  <a:gd name="T67" fmla="*/ 24 h 381"/>
                  <a:gd name="T68" fmla="*/ 1 w 117"/>
                  <a:gd name="T69" fmla="*/ 24 h 381"/>
                  <a:gd name="T70" fmla="*/ 2 w 117"/>
                  <a:gd name="T71" fmla="*/ 24 h 381"/>
                  <a:gd name="T72" fmla="*/ 3 w 117"/>
                  <a:gd name="T73" fmla="*/ 24 h 381"/>
                  <a:gd name="T74" fmla="*/ 4 w 117"/>
                  <a:gd name="T75" fmla="*/ 23 h 381"/>
                  <a:gd name="T76" fmla="*/ 4 w 117"/>
                  <a:gd name="T77" fmla="*/ 23 h 381"/>
                  <a:gd name="T78" fmla="*/ 5 w 117"/>
                  <a:gd name="T79" fmla="*/ 22 h 381"/>
                  <a:gd name="T80" fmla="*/ 5 w 117"/>
                  <a:gd name="T81" fmla="*/ 22 h 381"/>
                  <a:gd name="T82" fmla="*/ 6 w 117"/>
                  <a:gd name="T83" fmla="*/ 21 h 381"/>
                  <a:gd name="T84" fmla="*/ 7 w 117"/>
                  <a:gd name="T85" fmla="*/ 19 h 381"/>
                  <a:gd name="T86" fmla="*/ 7 w 117"/>
                  <a:gd name="T87" fmla="*/ 17 h 381"/>
                  <a:gd name="T88" fmla="*/ 8 w 117"/>
                  <a:gd name="T89" fmla="*/ 15 h 381"/>
                  <a:gd name="T90" fmla="*/ 8 w 117"/>
                  <a:gd name="T91" fmla="*/ 13 h 381"/>
                  <a:gd name="T92" fmla="*/ 8 w 117"/>
                  <a:gd name="T93" fmla="*/ 11 h 381"/>
                  <a:gd name="T94" fmla="*/ 8 w 117"/>
                  <a:gd name="T95" fmla="*/ 9 h 381"/>
                  <a:gd name="T96" fmla="*/ 8 w 117"/>
                  <a:gd name="T97" fmla="*/ 7 h 381"/>
                  <a:gd name="T98" fmla="*/ 7 w 117"/>
                  <a:gd name="T99" fmla="*/ 5 h 3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7"/>
                  <a:gd name="T151" fmla="*/ 0 h 381"/>
                  <a:gd name="T152" fmla="*/ 117 w 117"/>
                  <a:gd name="T153" fmla="*/ 381 h 3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7" h="381">
                    <a:moveTo>
                      <a:pt x="112" y="76"/>
                    </a:moveTo>
                    <a:lnTo>
                      <a:pt x="110" y="64"/>
                    </a:lnTo>
                    <a:lnTo>
                      <a:pt x="107" y="53"/>
                    </a:lnTo>
                    <a:lnTo>
                      <a:pt x="104" y="42"/>
                    </a:lnTo>
                    <a:lnTo>
                      <a:pt x="98" y="32"/>
                    </a:lnTo>
                    <a:lnTo>
                      <a:pt x="92" y="23"/>
                    </a:lnTo>
                    <a:lnTo>
                      <a:pt x="84" y="14"/>
                    </a:lnTo>
                    <a:lnTo>
                      <a:pt x="74" y="7"/>
                    </a:lnTo>
                    <a:lnTo>
                      <a:pt x="63" y="1"/>
                    </a:lnTo>
                    <a:lnTo>
                      <a:pt x="55" y="0"/>
                    </a:lnTo>
                    <a:lnTo>
                      <a:pt x="46" y="0"/>
                    </a:lnTo>
                    <a:lnTo>
                      <a:pt x="37" y="1"/>
                    </a:lnTo>
                    <a:lnTo>
                      <a:pt x="26" y="3"/>
                    </a:lnTo>
                    <a:lnTo>
                      <a:pt x="17" y="7"/>
                    </a:lnTo>
                    <a:lnTo>
                      <a:pt x="9" y="10"/>
                    </a:lnTo>
                    <a:lnTo>
                      <a:pt x="3" y="14"/>
                    </a:lnTo>
                    <a:lnTo>
                      <a:pt x="1" y="16"/>
                    </a:lnTo>
                    <a:lnTo>
                      <a:pt x="4" y="15"/>
                    </a:lnTo>
                    <a:lnTo>
                      <a:pt x="14" y="14"/>
                    </a:lnTo>
                    <a:lnTo>
                      <a:pt x="26" y="14"/>
                    </a:lnTo>
                    <a:lnTo>
                      <a:pt x="41" y="16"/>
                    </a:lnTo>
                    <a:lnTo>
                      <a:pt x="57" y="24"/>
                    </a:lnTo>
                    <a:lnTo>
                      <a:pt x="72" y="38"/>
                    </a:lnTo>
                    <a:lnTo>
                      <a:pt x="84" y="59"/>
                    </a:lnTo>
                    <a:lnTo>
                      <a:pt x="91" y="90"/>
                    </a:lnTo>
                    <a:lnTo>
                      <a:pt x="94" y="124"/>
                    </a:lnTo>
                    <a:lnTo>
                      <a:pt x="97" y="159"/>
                    </a:lnTo>
                    <a:lnTo>
                      <a:pt x="98" y="192"/>
                    </a:lnTo>
                    <a:lnTo>
                      <a:pt x="95" y="226"/>
                    </a:lnTo>
                    <a:lnTo>
                      <a:pt x="90" y="259"/>
                    </a:lnTo>
                    <a:lnTo>
                      <a:pt x="78" y="292"/>
                    </a:lnTo>
                    <a:lnTo>
                      <a:pt x="62" y="326"/>
                    </a:lnTo>
                    <a:lnTo>
                      <a:pt x="40" y="360"/>
                    </a:lnTo>
                    <a:lnTo>
                      <a:pt x="0" y="380"/>
                    </a:lnTo>
                    <a:lnTo>
                      <a:pt x="14" y="381"/>
                    </a:lnTo>
                    <a:lnTo>
                      <a:pt x="26" y="379"/>
                    </a:lnTo>
                    <a:lnTo>
                      <a:pt x="40" y="372"/>
                    </a:lnTo>
                    <a:lnTo>
                      <a:pt x="52" y="365"/>
                    </a:lnTo>
                    <a:lnTo>
                      <a:pt x="62" y="356"/>
                    </a:lnTo>
                    <a:lnTo>
                      <a:pt x="71" y="348"/>
                    </a:lnTo>
                    <a:lnTo>
                      <a:pt x="77" y="340"/>
                    </a:lnTo>
                    <a:lnTo>
                      <a:pt x="82" y="334"/>
                    </a:lnTo>
                    <a:lnTo>
                      <a:pt x="97" y="298"/>
                    </a:lnTo>
                    <a:lnTo>
                      <a:pt x="108" y="265"/>
                    </a:lnTo>
                    <a:lnTo>
                      <a:pt x="114" y="232"/>
                    </a:lnTo>
                    <a:lnTo>
                      <a:pt x="117" y="201"/>
                    </a:lnTo>
                    <a:lnTo>
                      <a:pt x="117" y="170"/>
                    </a:lnTo>
                    <a:lnTo>
                      <a:pt x="116" y="139"/>
                    </a:lnTo>
                    <a:lnTo>
                      <a:pt x="114" y="108"/>
                    </a:lnTo>
                    <a:lnTo>
                      <a:pt x="112" y="76"/>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26" name="Freeform 116"/>
              <p:cNvSpPr>
                <a:spLocks/>
              </p:cNvSpPr>
              <p:nvPr/>
            </p:nvSpPr>
            <p:spPr bwMode="auto">
              <a:xfrm>
                <a:off x="2774" y="3407"/>
                <a:ext cx="14" cy="101"/>
              </a:xfrm>
              <a:custGeom>
                <a:avLst/>
                <a:gdLst>
                  <a:gd name="T0" fmla="*/ 1 w 29"/>
                  <a:gd name="T1" fmla="*/ 0 h 202"/>
                  <a:gd name="T2" fmla="*/ 1 w 29"/>
                  <a:gd name="T3" fmla="*/ 4 h 202"/>
                  <a:gd name="T4" fmla="*/ 1 w 29"/>
                  <a:gd name="T5" fmla="*/ 7 h 202"/>
                  <a:gd name="T6" fmla="*/ 1 w 29"/>
                  <a:gd name="T7" fmla="*/ 10 h 202"/>
                  <a:gd name="T8" fmla="*/ 1 w 29"/>
                  <a:gd name="T9" fmla="*/ 13 h 202"/>
                  <a:gd name="T10" fmla="*/ 0 w 29"/>
                  <a:gd name="T11" fmla="*/ 13 h 202"/>
                  <a:gd name="T12" fmla="*/ 0 w 29"/>
                  <a:gd name="T13" fmla="*/ 10 h 202"/>
                  <a:gd name="T14" fmla="*/ 0 w 29"/>
                  <a:gd name="T15" fmla="*/ 7 h 202"/>
                  <a:gd name="T16" fmla="*/ 0 w 29"/>
                  <a:gd name="T17" fmla="*/ 5 h 202"/>
                  <a:gd name="T18" fmla="*/ 0 w 29"/>
                  <a:gd name="T19" fmla="*/ 2 h 202"/>
                  <a:gd name="T20" fmla="*/ 1 w 29"/>
                  <a:gd name="T21" fmla="*/ 0 h 2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202"/>
                  <a:gd name="T35" fmla="*/ 29 w 29"/>
                  <a:gd name="T36" fmla="*/ 202 h 2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202">
                    <a:moveTo>
                      <a:pt x="29" y="0"/>
                    </a:moveTo>
                    <a:lnTo>
                      <a:pt x="23" y="57"/>
                    </a:lnTo>
                    <a:lnTo>
                      <a:pt x="19" y="107"/>
                    </a:lnTo>
                    <a:lnTo>
                      <a:pt x="20" y="153"/>
                    </a:lnTo>
                    <a:lnTo>
                      <a:pt x="27" y="201"/>
                    </a:lnTo>
                    <a:lnTo>
                      <a:pt x="2" y="202"/>
                    </a:lnTo>
                    <a:lnTo>
                      <a:pt x="0" y="151"/>
                    </a:lnTo>
                    <a:lnTo>
                      <a:pt x="0" y="108"/>
                    </a:lnTo>
                    <a:lnTo>
                      <a:pt x="1" y="66"/>
                    </a:lnTo>
                    <a:lnTo>
                      <a:pt x="4" y="18"/>
                    </a:lnTo>
                    <a:lnTo>
                      <a:pt x="29" y="0"/>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27" name="Freeform 117"/>
              <p:cNvSpPr>
                <a:spLocks/>
              </p:cNvSpPr>
              <p:nvPr/>
            </p:nvSpPr>
            <p:spPr bwMode="auto">
              <a:xfrm>
                <a:off x="2735" y="3175"/>
                <a:ext cx="17" cy="100"/>
              </a:xfrm>
              <a:custGeom>
                <a:avLst/>
                <a:gdLst>
                  <a:gd name="T0" fmla="*/ 2 w 35"/>
                  <a:gd name="T1" fmla="*/ 0 h 200"/>
                  <a:gd name="T2" fmla="*/ 1 w 35"/>
                  <a:gd name="T3" fmla="*/ 3 h 200"/>
                  <a:gd name="T4" fmla="*/ 1 w 35"/>
                  <a:gd name="T5" fmla="*/ 5 h 200"/>
                  <a:gd name="T6" fmla="*/ 1 w 35"/>
                  <a:gd name="T7" fmla="*/ 8 h 200"/>
                  <a:gd name="T8" fmla="*/ 1 w 35"/>
                  <a:gd name="T9" fmla="*/ 11 h 200"/>
                  <a:gd name="T10" fmla="*/ 0 w 35"/>
                  <a:gd name="T11" fmla="*/ 13 h 200"/>
                  <a:gd name="T12" fmla="*/ 0 w 35"/>
                  <a:gd name="T13" fmla="*/ 9 h 200"/>
                  <a:gd name="T14" fmla="*/ 0 w 35"/>
                  <a:gd name="T15" fmla="*/ 6 h 200"/>
                  <a:gd name="T16" fmla="*/ 0 w 35"/>
                  <a:gd name="T17" fmla="*/ 4 h 200"/>
                  <a:gd name="T18" fmla="*/ 0 w 35"/>
                  <a:gd name="T19" fmla="*/ 1 h 200"/>
                  <a:gd name="T20" fmla="*/ 2 w 35"/>
                  <a:gd name="T21" fmla="*/ 0 h 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
                  <a:gd name="T34" fmla="*/ 0 h 200"/>
                  <a:gd name="T35" fmla="*/ 35 w 35"/>
                  <a:gd name="T36" fmla="*/ 200 h 2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 h="200">
                    <a:moveTo>
                      <a:pt x="35" y="0"/>
                    </a:moveTo>
                    <a:lnTo>
                      <a:pt x="28" y="39"/>
                    </a:lnTo>
                    <a:lnTo>
                      <a:pt x="28" y="77"/>
                    </a:lnTo>
                    <a:lnTo>
                      <a:pt x="28" y="117"/>
                    </a:lnTo>
                    <a:lnTo>
                      <a:pt x="22" y="165"/>
                    </a:lnTo>
                    <a:lnTo>
                      <a:pt x="0" y="200"/>
                    </a:lnTo>
                    <a:lnTo>
                      <a:pt x="8" y="141"/>
                    </a:lnTo>
                    <a:lnTo>
                      <a:pt x="8" y="92"/>
                    </a:lnTo>
                    <a:lnTo>
                      <a:pt x="6" y="49"/>
                    </a:lnTo>
                    <a:lnTo>
                      <a:pt x="12" y="8"/>
                    </a:lnTo>
                    <a:lnTo>
                      <a:pt x="35" y="0"/>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28" name="Freeform 118"/>
              <p:cNvSpPr>
                <a:spLocks/>
              </p:cNvSpPr>
              <p:nvPr/>
            </p:nvSpPr>
            <p:spPr bwMode="auto">
              <a:xfrm>
                <a:off x="3009" y="3412"/>
                <a:ext cx="204" cy="172"/>
              </a:xfrm>
              <a:custGeom>
                <a:avLst/>
                <a:gdLst>
                  <a:gd name="T0" fmla="*/ 26 w 408"/>
                  <a:gd name="T1" fmla="*/ 0 h 343"/>
                  <a:gd name="T2" fmla="*/ 25 w 408"/>
                  <a:gd name="T3" fmla="*/ 1 h 343"/>
                  <a:gd name="T4" fmla="*/ 24 w 408"/>
                  <a:gd name="T5" fmla="*/ 1 h 343"/>
                  <a:gd name="T6" fmla="*/ 23 w 408"/>
                  <a:gd name="T7" fmla="*/ 2 h 343"/>
                  <a:gd name="T8" fmla="*/ 22 w 408"/>
                  <a:gd name="T9" fmla="*/ 2 h 343"/>
                  <a:gd name="T10" fmla="*/ 21 w 408"/>
                  <a:gd name="T11" fmla="*/ 3 h 343"/>
                  <a:gd name="T12" fmla="*/ 20 w 408"/>
                  <a:gd name="T13" fmla="*/ 4 h 343"/>
                  <a:gd name="T14" fmla="*/ 19 w 408"/>
                  <a:gd name="T15" fmla="*/ 4 h 343"/>
                  <a:gd name="T16" fmla="*/ 18 w 408"/>
                  <a:gd name="T17" fmla="*/ 5 h 343"/>
                  <a:gd name="T18" fmla="*/ 17 w 408"/>
                  <a:gd name="T19" fmla="*/ 6 h 343"/>
                  <a:gd name="T20" fmla="*/ 17 w 408"/>
                  <a:gd name="T21" fmla="*/ 7 h 343"/>
                  <a:gd name="T22" fmla="*/ 16 w 408"/>
                  <a:gd name="T23" fmla="*/ 8 h 343"/>
                  <a:gd name="T24" fmla="*/ 15 w 408"/>
                  <a:gd name="T25" fmla="*/ 9 h 343"/>
                  <a:gd name="T26" fmla="*/ 15 w 408"/>
                  <a:gd name="T27" fmla="*/ 10 h 343"/>
                  <a:gd name="T28" fmla="*/ 14 w 408"/>
                  <a:gd name="T29" fmla="*/ 11 h 343"/>
                  <a:gd name="T30" fmla="*/ 14 w 408"/>
                  <a:gd name="T31" fmla="*/ 13 h 343"/>
                  <a:gd name="T32" fmla="*/ 13 w 408"/>
                  <a:gd name="T33" fmla="*/ 14 h 343"/>
                  <a:gd name="T34" fmla="*/ 13 w 408"/>
                  <a:gd name="T35" fmla="*/ 16 h 343"/>
                  <a:gd name="T36" fmla="*/ 12 w 408"/>
                  <a:gd name="T37" fmla="*/ 17 h 343"/>
                  <a:gd name="T38" fmla="*/ 12 w 408"/>
                  <a:gd name="T39" fmla="*/ 19 h 343"/>
                  <a:gd name="T40" fmla="*/ 12 w 408"/>
                  <a:gd name="T41" fmla="*/ 20 h 343"/>
                  <a:gd name="T42" fmla="*/ 10 w 408"/>
                  <a:gd name="T43" fmla="*/ 18 h 343"/>
                  <a:gd name="T44" fmla="*/ 9 w 408"/>
                  <a:gd name="T45" fmla="*/ 16 h 343"/>
                  <a:gd name="T46" fmla="*/ 7 w 408"/>
                  <a:gd name="T47" fmla="*/ 13 h 343"/>
                  <a:gd name="T48" fmla="*/ 6 w 408"/>
                  <a:gd name="T49" fmla="*/ 11 h 343"/>
                  <a:gd name="T50" fmla="*/ 4 w 408"/>
                  <a:gd name="T51" fmla="*/ 9 h 343"/>
                  <a:gd name="T52" fmla="*/ 3 w 408"/>
                  <a:gd name="T53" fmla="*/ 6 h 343"/>
                  <a:gd name="T54" fmla="*/ 1 w 408"/>
                  <a:gd name="T55" fmla="*/ 4 h 343"/>
                  <a:gd name="T56" fmla="*/ 0 w 408"/>
                  <a:gd name="T57" fmla="*/ 1 h 343"/>
                  <a:gd name="T58" fmla="*/ 1 w 408"/>
                  <a:gd name="T59" fmla="*/ 4 h 343"/>
                  <a:gd name="T60" fmla="*/ 1 w 408"/>
                  <a:gd name="T61" fmla="*/ 7 h 343"/>
                  <a:gd name="T62" fmla="*/ 2 w 408"/>
                  <a:gd name="T63" fmla="*/ 9 h 343"/>
                  <a:gd name="T64" fmla="*/ 4 w 408"/>
                  <a:gd name="T65" fmla="*/ 12 h 343"/>
                  <a:gd name="T66" fmla="*/ 5 w 408"/>
                  <a:gd name="T67" fmla="*/ 14 h 343"/>
                  <a:gd name="T68" fmla="*/ 7 w 408"/>
                  <a:gd name="T69" fmla="*/ 17 h 343"/>
                  <a:gd name="T70" fmla="*/ 9 w 408"/>
                  <a:gd name="T71" fmla="*/ 19 h 343"/>
                  <a:gd name="T72" fmla="*/ 11 w 408"/>
                  <a:gd name="T73" fmla="*/ 21 h 343"/>
                  <a:gd name="T74" fmla="*/ 12 w 408"/>
                  <a:gd name="T75" fmla="*/ 22 h 343"/>
                  <a:gd name="T76" fmla="*/ 13 w 408"/>
                  <a:gd name="T77" fmla="*/ 22 h 343"/>
                  <a:gd name="T78" fmla="*/ 13 w 408"/>
                  <a:gd name="T79" fmla="*/ 22 h 343"/>
                  <a:gd name="T80" fmla="*/ 13 w 408"/>
                  <a:gd name="T81" fmla="*/ 22 h 343"/>
                  <a:gd name="T82" fmla="*/ 14 w 408"/>
                  <a:gd name="T83" fmla="*/ 20 h 343"/>
                  <a:gd name="T84" fmla="*/ 14 w 408"/>
                  <a:gd name="T85" fmla="*/ 18 h 343"/>
                  <a:gd name="T86" fmla="*/ 15 w 408"/>
                  <a:gd name="T87" fmla="*/ 16 h 343"/>
                  <a:gd name="T88" fmla="*/ 16 w 408"/>
                  <a:gd name="T89" fmla="*/ 14 h 343"/>
                  <a:gd name="T90" fmla="*/ 17 w 408"/>
                  <a:gd name="T91" fmla="*/ 12 h 343"/>
                  <a:gd name="T92" fmla="*/ 18 w 408"/>
                  <a:gd name="T93" fmla="*/ 10 h 343"/>
                  <a:gd name="T94" fmla="*/ 19 w 408"/>
                  <a:gd name="T95" fmla="*/ 8 h 343"/>
                  <a:gd name="T96" fmla="*/ 21 w 408"/>
                  <a:gd name="T97" fmla="*/ 7 h 343"/>
                  <a:gd name="T98" fmla="*/ 22 w 408"/>
                  <a:gd name="T99" fmla="*/ 6 h 343"/>
                  <a:gd name="T100" fmla="*/ 23 w 408"/>
                  <a:gd name="T101" fmla="*/ 4 h 343"/>
                  <a:gd name="T102" fmla="*/ 24 w 408"/>
                  <a:gd name="T103" fmla="*/ 3 h 343"/>
                  <a:gd name="T104" fmla="*/ 25 w 408"/>
                  <a:gd name="T105" fmla="*/ 2 h 343"/>
                  <a:gd name="T106" fmla="*/ 25 w 408"/>
                  <a:gd name="T107" fmla="*/ 1 h 343"/>
                  <a:gd name="T108" fmla="*/ 26 w 408"/>
                  <a:gd name="T109" fmla="*/ 1 h 343"/>
                  <a:gd name="T110" fmla="*/ 26 w 408"/>
                  <a:gd name="T111" fmla="*/ 1 h 343"/>
                  <a:gd name="T112" fmla="*/ 26 w 408"/>
                  <a:gd name="T113" fmla="*/ 0 h 3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8"/>
                  <a:gd name="T172" fmla="*/ 0 h 343"/>
                  <a:gd name="T173" fmla="*/ 408 w 408"/>
                  <a:gd name="T174" fmla="*/ 343 h 3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8" h="343">
                    <a:moveTo>
                      <a:pt x="408" y="0"/>
                    </a:moveTo>
                    <a:lnTo>
                      <a:pt x="389" y="8"/>
                    </a:lnTo>
                    <a:lnTo>
                      <a:pt x="372" y="16"/>
                    </a:lnTo>
                    <a:lnTo>
                      <a:pt x="355" y="24"/>
                    </a:lnTo>
                    <a:lnTo>
                      <a:pt x="339" y="32"/>
                    </a:lnTo>
                    <a:lnTo>
                      <a:pt x="324" y="41"/>
                    </a:lnTo>
                    <a:lnTo>
                      <a:pt x="309" y="51"/>
                    </a:lnTo>
                    <a:lnTo>
                      <a:pt x="295" y="61"/>
                    </a:lnTo>
                    <a:lnTo>
                      <a:pt x="282" y="73"/>
                    </a:lnTo>
                    <a:lnTo>
                      <a:pt x="269" y="85"/>
                    </a:lnTo>
                    <a:lnTo>
                      <a:pt x="258" y="99"/>
                    </a:lnTo>
                    <a:lnTo>
                      <a:pt x="248" y="115"/>
                    </a:lnTo>
                    <a:lnTo>
                      <a:pt x="237" y="131"/>
                    </a:lnTo>
                    <a:lnTo>
                      <a:pt x="227" y="151"/>
                    </a:lnTo>
                    <a:lnTo>
                      <a:pt x="218" y="172"/>
                    </a:lnTo>
                    <a:lnTo>
                      <a:pt x="210" y="193"/>
                    </a:lnTo>
                    <a:lnTo>
                      <a:pt x="201" y="219"/>
                    </a:lnTo>
                    <a:lnTo>
                      <a:pt x="195" y="245"/>
                    </a:lnTo>
                    <a:lnTo>
                      <a:pt x="189" y="268"/>
                    </a:lnTo>
                    <a:lnTo>
                      <a:pt x="185" y="291"/>
                    </a:lnTo>
                    <a:lnTo>
                      <a:pt x="183" y="314"/>
                    </a:lnTo>
                    <a:lnTo>
                      <a:pt x="159" y="280"/>
                    </a:lnTo>
                    <a:lnTo>
                      <a:pt x="133" y="243"/>
                    </a:lnTo>
                    <a:lnTo>
                      <a:pt x="108" y="207"/>
                    </a:lnTo>
                    <a:lnTo>
                      <a:pt x="83" y="169"/>
                    </a:lnTo>
                    <a:lnTo>
                      <a:pt x="59" y="131"/>
                    </a:lnTo>
                    <a:lnTo>
                      <a:pt x="36" y="92"/>
                    </a:lnTo>
                    <a:lnTo>
                      <a:pt x="16" y="53"/>
                    </a:lnTo>
                    <a:lnTo>
                      <a:pt x="0" y="14"/>
                    </a:lnTo>
                    <a:lnTo>
                      <a:pt x="4" y="56"/>
                    </a:lnTo>
                    <a:lnTo>
                      <a:pt x="15" y="98"/>
                    </a:lnTo>
                    <a:lnTo>
                      <a:pt x="31" y="139"/>
                    </a:lnTo>
                    <a:lnTo>
                      <a:pt x="52" y="179"/>
                    </a:lnTo>
                    <a:lnTo>
                      <a:pt x="77" y="218"/>
                    </a:lnTo>
                    <a:lnTo>
                      <a:pt x="106" y="257"/>
                    </a:lnTo>
                    <a:lnTo>
                      <a:pt x="139" y="295"/>
                    </a:lnTo>
                    <a:lnTo>
                      <a:pt x="176" y="332"/>
                    </a:lnTo>
                    <a:lnTo>
                      <a:pt x="187" y="339"/>
                    </a:lnTo>
                    <a:lnTo>
                      <a:pt x="195" y="343"/>
                    </a:lnTo>
                    <a:lnTo>
                      <a:pt x="200" y="343"/>
                    </a:lnTo>
                    <a:lnTo>
                      <a:pt x="205" y="340"/>
                    </a:lnTo>
                    <a:lnTo>
                      <a:pt x="213" y="308"/>
                    </a:lnTo>
                    <a:lnTo>
                      <a:pt x="223" y="275"/>
                    </a:lnTo>
                    <a:lnTo>
                      <a:pt x="236" y="244"/>
                    </a:lnTo>
                    <a:lnTo>
                      <a:pt x="252" y="213"/>
                    </a:lnTo>
                    <a:lnTo>
                      <a:pt x="268" y="183"/>
                    </a:lnTo>
                    <a:lnTo>
                      <a:pt x="287" y="155"/>
                    </a:lnTo>
                    <a:lnTo>
                      <a:pt x="304" y="128"/>
                    </a:lnTo>
                    <a:lnTo>
                      <a:pt x="322" y="104"/>
                    </a:lnTo>
                    <a:lnTo>
                      <a:pt x="341" y="81"/>
                    </a:lnTo>
                    <a:lnTo>
                      <a:pt x="357" y="60"/>
                    </a:lnTo>
                    <a:lnTo>
                      <a:pt x="372" y="41"/>
                    </a:lnTo>
                    <a:lnTo>
                      <a:pt x="386" y="27"/>
                    </a:lnTo>
                    <a:lnTo>
                      <a:pt x="396" y="15"/>
                    </a:lnTo>
                    <a:lnTo>
                      <a:pt x="403" y="6"/>
                    </a:lnTo>
                    <a:lnTo>
                      <a:pt x="408" y="1"/>
                    </a:lnTo>
                    <a:lnTo>
                      <a:pt x="408" y="0"/>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38998" name="Text Box 119"/>
            <p:cNvSpPr txBox="1">
              <a:spLocks noChangeArrowheads="1"/>
            </p:cNvSpPr>
            <p:nvPr/>
          </p:nvSpPr>
          <p:spPr bwMode="auto">
            <a:xfrm rot="189621">
              <a:off x="1420" y="1797"/>
              <a:ext cx="441"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b="1">
                  <a:latin typeface="Arial" charset="0"/>
                </a:rPr>
                <a:t>Known</a:t>
              </a:r>
            </a:p>
            <a:p>
              <a:pPr algn="ctr" eaLnBrk="1" hangingPunct="1"/>
              <a:r>
                <a:rPr lang="en-US" sz="1200" b="1">
                  <a:latin typeface="Arial" charset="0"/>
                </a:rPr>
                <a:t>Sou</a:t>
              </a:r>
              <a:r>
                <a:rPr lang="en-US" sz="1200" b="1">
                  <a:solidFill>
                    <a:schemeClr val="bg1"/>
                  </a:solidFill>
                  <a:latin typeface="Arial" charset="0"/>
                </a:rPr>
                <a:t>rce</a:t>
              </a:r>
            </a:p>
          </p:txBody>
        </p:sp>
      </p:grpSp>
      <p:grpSp>
        <p:nvGrpSpPr>
          <p:cNvPr id="38930" name="Group 120"/>
          <p:cNvGrpSpPr>
            <a:grpSpLocks/>
          </p:cNvGrpSpPr>
          <p:nvPr/>
        </p:nvGrpSpPr>
        <p:grpSpPr bwMode="auto">
          <a:xfrm>
            <a:off x="3132138" y="3073400"/>
            <a:ext cx="1223962" cy="1292225"/>
            <a:chOff x="1247" y="1706"/>
            <a:chExt cx="771" cy="814"/>
          </a:xfrm>
        </p:grpSpPr>
        <p:grpSp>
          <p:nvGrpSpPr>
            <p:cNvPr id="38965" name="Group 121"/>
            <p:cNvGrpSpPr>
              <a:grpSpLocks/>
            </p:cNvGrpSpPr>
            <p:nvPr/>
          </p:nvGrpSpPr>
          <p:grpSpPr bwMode="auto">
            <a:xfrm>
              <a:off x="1247" y="1706"/>
              <a:ext cx="771" cy="814"/>
              <a:chOff x="2245" y="2523"/>
              <a:chExt cx="1143" cy="1132"/>
            </a:xfrm>
          </p:grpSpPr>
          <p:sp>
            <p:nvSpPr>
              <p:cNvPr id="38967" name="AutoShape 122"/>
              <p:cNvSpPr>
                <a:spLocks noChangeAspect="1" noChangeArrowheads="1" noTextEdit="1"/>
              </p:cNvSpPr>
              <p:nvPr/>
            </p:nvSpPr>
            <p:spPr bwMode="auto">
              <a:xfrm>
                <a:off x="2245" y="2523"/>
                <a:ext cx="1143" cy="11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8968" name="Freeform 123"/>
              <p:cNvSpPr>
                <a:spLocks/>
              </p:cNvSpPr>
              <p:nvPr/>
            </p:nvSpPr>
            <p:spPr bwMode="auto">
              <a:xfrm>
                <a:off x="2245" y="3379"/>
                <a:ext cx="1143" cy="276"/>
              </a:xfrm>
              <a:custGeom>
                <a:avLst/>
                <a:gdLst>
                  <a:gd name="T0" fmla="*/ 31 w 2286"/>
                  <a:gd name="T1" fmla="*/ 31 h 553"/>
                  <a:gd name="T2" fmla="*/ 39 w 2286"/>
                  <a:gd name="T3" fmla="*/ 32 h 553"/>
                  <a:gd name="T4" fmla="*/ 47 w 2286"/>
                  <a:gd name="T5" fmla="*/ 33 h 553"/>
                  <a:gd name="T6" fmla="*/ 56 w 2286"/>
                  <a:gd name="T7" fmla="*/ 34 h 553"/>
                  <a:gd name="T8" fmla="*/ 65 w 2286"/>
                  <a:gd name="T9" fmla="*/ 34 h 553"/>
                  <a:gd name="T10" fmla="*/ 75 w 2286"/>
                  <a:gd name="T11" fmla="*/ 34 h 553"/>
                  <a:gd name="T12" fmla="*/ 84 w 2286"/>
                  <a:gd name="T13" fmla="*/ 34 h 553"/>
                  <a:gd name="T14" fmla="*/ 92 w 2286"/>
                  <a:gd name="T15" fmla="*/ 33 h 553"/>
                  <a:gd name="T16" fmla="*/ 100 w 2286"/>
                  <a:gd name="T17" fmla="*/ 33 h 553"/>
                  <a:gd name="T18" fmla="*/ 107 w 2286"/>
                  <a:gd name="T19" fmla="*/ 32 h 553"/>
                  <a:gd name="T20" fmla="*/ 114 w 2286"/>
                  <a:gd name="T21" fmla="*/ 31 h 553"/>
                  <a:gd name="T22" fmla="*/ 123 w 2286"/>
                  <a:gd name="T23" fmla="*/ 29 h 553"/>
                  <a:gd name="T24" fmla="*/ 131 w 2286"/>
                  <a:gd name="T25" fmla="*/ 26 h 553"/>
                  <a:gd name="T26" fmla="*/ 137 w 2286"/>
                  <a:gd name="T27" fmla="*/ 24 h 553"/>
                  <a:gd name="T28" fmla="*/ 141 w 2286"/>
                  <a:gd name="T29" fmla="*/ 21 h 553"/>
                  <a:gd name="T30" fmla="*/ 143 w 2286"/>
                  <a:gd name="T31" fmla="*/ 18 h 553"/>
                  <a:gd name="T32" fmla="*/ 143 w 2286"/>
                  <a:gd name="T33" fmla="*/ 14 h 553"/>
                  <a:gd name="T34" fmla="*/ 139 w 2286"/>
                  <a:gd name="T35" fmla="*/ 11 h 553"/>
                  <a:gd name="T36" fmla="*/ 133 w 2286"/>
                  <a:gd name="T37" fmla="*/ 8 h 553"/>
                  <a:gd name="T38" fmla="*/ 124 w 2286"/>
                  <a:gd name="T39" fmla="*/ 5 h 553"/>
                  <a:gd name="T40" fmla="*/ 113 w 2286"/>
                  <a:gd name="T41" fmla="*/ 3 h 553"/>
                  <a:gd name="T42" fmla="*/ 103 w 2286"/>
                  <a:gd name="T43" fmla="*/ 1 h 553"/>
                  <a:gd name="T44" fmla="*/ 97 w 2286"/>
                  <a:gd name="T45" fmla="*/ 1 h 553"/>
                  <a:gd name="T46" fmla="*/ 91 w 2286"/>
                  <a:gd name="T47" fmla="*/ 0 h 553"/>
                  <a:gd name="T48" fmla="*/ 85 w 2286"/>
                  <a:gd name="T49" fmla="*/ 0 h 553"/>
                  <a:gd name="T50" fmla="*/ 79 w 2286"/>
                  <a:gd name="T51" fmla="*/ 0 h 553"/>
                  <a:gd name="T52" fmla="*/ 72 w 2286"/>
                  <a:gd name="T53" fmla="*/ 0 h 553"/>
                  <a:gd name="T54" fmla="*/ 63 w 2286"/>
                  <a:gd name="T55" fmla="*/ 0 h 553"/>
                  <a:gd name="T56" fmla="*/ 54 w 2286"/>
                  <a:gd name="T57" fmla="*/ 0 h 553"/>
                  <a:gd name="T58" fmla="*/ 46 w 2286"/>
                  <a:gd name="T59" fmla="*/ 1 h 553"/>
                  <a:gd name="T60" fmla="*/ 38 w 2286"/>
                  <a:gd name="T61" fmla="*/ 2 h 553"/>
                  <a:gd name="T62" fmla="*/ 31 w 2286"/>
                  <a:gd name="T63" fmla="*/ 3 h 553"/>
                  <a:gd name="T64" fmla="*/ 22 w 2286"/>
                  <a:gd name="T65" fmla="*/ 4 h 553"/>
                  <a:gd name="T66" fmla="*/ 14 w 2286"/>
                  <a:gd name="T67" fmla="*/ 7 h 553"/>
                  <a:gd name="T68" fmla="*/ 8 w 2286"/>
                  <a:gd name="T69" fmla="*/ 9 h 553"/>
                  <a:gd name="T70" fmla="*/ 3 w 2286"/>
                  <a:gd name="T71" fmla="*/ 12 h 553"/>
                  <a:gd name="T72" fmla="*/ 1 w 2286"/>
                  <a:gd name="T73" fmla="*/ 15 h 553"/>
                  <a:gd name="T74" fmla="*/ 1 w 2286"/>
                  <a:gd name="T75" fmla="*/ 18 h 553"/>
                  <a:gd name="T76" fmla="*/ 2 w 2286"/>
                  <a:gd name="T77" fmla="*/ 21 h 553"/>
                  <a:gd name="T78" fmla="*/ 6 w 2286"/>
                  <a:gd name="T79" fmla="*/ 23 h 553"/>
                  <a:gd name="T80" fmla="*/ 11 w 2286"/>
                  <a:gd name="T81" fmla="*/ 26 h 553"/>
                  <a:gd name="T82" fmla="*/ 18 w 2286"/>
                  <a:gd name="T83" fmla="*/ 28 h 553"/>
                  <a:gd name="T84" fmla="*/ 26 w 2286"/>
                  <a:gd name="T85" fmla="*/ 30 h 5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86"/>
                  <a:gd name="T130" fmla="*/ 0 h 553"/>
                  <a:gd name="T131" fmla="*/ 2286 w 2286"/>
                  <a:gd name="T132" fmla="*/ 553 h 5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86" h="553">
                    <a:moveTo>
                      <a:pt x="414" y="490"/>
                    </a:moveTo>
                    <a:lnTo>
                      <a:pt x="452" y="497"/>
                    </a:lnTo>
                    <a:lnTo>
                      <a:pt x="491" y="503"/>
                    </a:lnTo>
                    <a:lnTo>
                      <a:pt x="531" y="510"/>
                    </a:lnTo>
                    <a:lnTo>
                      <a:pt x="573" y="516"/>
                    </a:lnTo>
                    <a:lnTo>
                      <a:pt x="615" y="522"/>
                    </a:lnTo>
                    <a:lnTo>
                      <a:pt x="659" y="528"/>
                    </a:lnTo>
                    <a:lnTo>
                      <a:pt x="703" y="532"/>
                    </a:lnTo>
                    <a:lnTo>
                      <a:pt x="749" y="537"/>
                    </a:lnTo>
                    <a:lnTo>
                      <a:pt x="795" y="540"/>
                    </a:lnTo>
                    <a:lnTo>
                      <a:pt x="843" y="544"/>
                    </a:lnTo>
                    <a:lnTo>
                      <a:pt x="891" y="546"/>
                    </a:lnTo>
                    <a:lnTo>
                      <a:pt x="940" y="548"/>
                    </a:lnTo>
                    <a:lnTo>
                      <a:pt x="990" y="551"/>
                    </a:lnTo>
                    <a:lnTo>
                      <a:pt x="1040" y="552"/>
                    </a:lnTo>
                    <a:lnTo>
                      <a:pt x="1091" y="553"/>
                    </a:lnTo>
                    <a:lnTo>
                      <a:pt x="1143" y="553"/>
                    </a:lnTo>
                    <a:lnTo>
                      <a:pt x="1190" y="553"/>
                    </a:lnTo>
                    <a:lnTo>
                      <a:pt x="1236" y="552"/>
                    </a:lnTo>
                    <a:lnTo>
                      <a:pt x="1282" y="551"/>
                    </a:lnTo>
                    <a:lnTo>
                      <a:pt x="1329" y="550"/>
                    </a:lnTo>
                    <a:lnTo>
                      <a:pt x="1373" y="547"/>
                    </a:lnTo>
                    <a:lnTo>
                      <a:pt x="1417" y="545"/>
                    </a:lnTo>
                    <a:lnTo>
                      <a:pt x="1461" y="543"/>
                    </a:lnTo>
                    <a:lnTo>
                      <a:pt x="1504" y="539"/>
                    </a:lnTo>
                    <a:lnTo>
                      <a:pt x="1546" y="536"/>
                    </a:lnTo>
                    <a:lnTo>
                      <a:pt x="1588" y="531"/>
                    </a:lnTo>
                    <a:lnTo>
                      <a:pt x="1628" y="528"/>
                    </a:lnTo>
                    <a:lnTo>
                      <a:pt x="1667" y="522"/>
                    </a:lnTo>
                    <a:lnTo>
                      <a:pt x="1706" y="517"/>
                    </a:lnTo>
                    <a:lnTo>
                      <a:pt x="1744" y="512"/>
                    </a:lnTo>
                    <a:lnTo>
                      <a:pt x="1781" y="506"/>
                    </a:lnTo>
                    <a:lnTo>
                      <a:pt x="1817" y="500"/>
                    </a:lnTo>
                    <a:lnTo>
                      <a:pt x="1869" y="490"/>
                    </a:lnTo>
                    <a:lnTo>
                      <a:pt x="1918" y="479"/>
                    </a:lnTo>
                    <a:lnTo>
                      <a:pt x="1966" y="469"/>
                    </a:lnTo>
                    <a:lnTo>
                      <a:pt x="2011" y="456"/>
                    </a:lnTo>
                    <a:lnTo>
                      <a:pt x="2052" y="445"/>
                    </a:lnTo>
                    <a:lnTo>
                      <a:pt x="2090" y="431"/>
                    </a:lnTo>
                    <a:lnTo>
                      <a:pt x="2126" y="418"/>
                    </a:lnTo>
                    <a:lnTo>
                      <a:pt x="2158" y="403"/>
                    </a:lnTo>
                    <a:lnTo>
                      <a:pt x="2187" y="389"/>
                    </a:lnTo>
                    <a:lnTo>
                      <a:pt x="2212" y="375"/>
                    </a:lnTo>
                    <a:lnTo>
                      <a:pt x="2234" y="360"/>
                    </a:lnTo>
                    <a:lnTo>
                      <a:pt x="2253" y="343"/>
                    </a:lnTo>
                    <a:lnTo>
                      <a:pt x="2268" y="327"/>
                    </a:lnTo>
                    <a:lnTo>
                      <a:pt x="2278" y="310"/>
                    </a:lnTo>
                    <a:lnTo>
                      <a:pt x="2284" y="294"/>
                    </a:lnTo>
                    <a:lnTo>
                      <a:pt x="2286" y="277"/>
                    </a:lnTo>
                    <a:lnTo>
                      <a:pt x="2284" y="257"/>
                    </a:lnTo>
                    <a:lnTo>
                      <a:pt x="2274" y="237"/>
                    </a:lnTo>
                    <a:lnTo>
                      <a:pt x="2261" y="219"/>
                    </a:lnTo>
                    <a:lnTo>
                      <a:pt x="2241" y="201"/>
                    </a:lnTo>
                    <a:lnTo>
                      <a:pt x="2217" y="182"/>
                    </a:lnTo>
                    <a:lnTo>
                      <a:pt x="2188" y="165"/>
                    </a:lnTo>
                    <a:lnTo>
                      <a:pt x="2155" y="148"/>
                    </a:lnTo>
                    <a:lnTo>
                      <a:pt x="2117" y="132"/>
                    </a:lnTo>
                    <a:lnTo>
                      <a:pt x="2074" y="117"/>
                    </a:lnTo>
                    <a:lnTo>
                      <a:pt x="2028" y="102"/>
                    </a:lnTo>
                    <a:lnTo>
                      <a:pt x="1977" y="88"/>
                    </a:lnTo>
                    <a:lnTo>
                      <a:pt x="1923" y="74"/>
                    </a:lnTo>
                    <a:lnTo>
                      <a:pt x="1865" y="62"/>
                    </a:lnTo>
                    <a:lnTo>
                      <a:pt x="1806" y="51"/>
                    </a:lnTo>
                    <a:lnTo>
                      <a:pt x="1741" y="41"/>
                    </a:lnTo>
                    <a:lnTo>
                      <a:pt x="1674" y="31"/>
                    </a:lnTo>
                    <a:lnTo>
                      <a:pt x="1644" y="28"/>
                    </a:lnTo>
                    <a:lnTo>
                      <a:pt x="1613" y="24"/>
                    </a:lnTo>
                    <a:lnTo>
                      <a:pt x="1582" y="21"/>
                    </a:lnTo>
                    <a:lnTo>
                      <a:pt x="1551" y="19"/>
                    </a:lnTo>
                    <a:lnTo>
                      <a:pt x="1519" y="15"/>
                    </a:lnTo>
                    <a:lnTo>
                      <a:pt x="1486" y="13"/>
                    </a:lnTo>
                    <a:lnTo>
                      <a:pt x="1454" y="11"/>
                    </a:lnTo>
                    <a:lnTo>
                      <a:pt x="1421" y="8"/>
                    </a:lnTo>
                    <a:lnTo>
                      <a:pt x="1387" y="6"/>
                    </a:lnTo>
                    <a:lnTo>
                      <a:pt x="1353" y="5"/>
                    </a:lnTo>
                    <a:lnTo>
                      <a:pt x="1319" y="4"/>
                    </a:lnTo>
                    <a:lnTo>
                      <a:pt x="1285" y="3"/>
                    </a:lnTo>
                    <a:lnTo>
                      <a:pt x="1249" y="1"/>
                    </a:lnTo>
                    <a:lnTo>
                      <a:pt x="1214" y="0"/>
                    </a:lnTo>
                    <a:lnTo>
                      <a:pt x="1179" y="0"/>
                    </a:lnTo>
                    <a:lnTo>
                      <a:pt x="1143" y="0"/>
                    </a:lnTo>
                    <a:lnTo>
                      <a:pt x="1095" y="0"/>
                    </a:lnTo>
                    <a:lnTo>
                      <a:pt x="1046" y="1"/>
                    </a:lnTo>
                    <a:lnTo>
                      <a:pt x="999" y="3"/>
                    </a:lnTo>
                    <a:lnTo>
                      <a:pt x="952" y="4"/>
                    </a:lnTo>
                    <a:lnTo>
                      <a:pt x="906" y="6"/>
                    </a:lnTo>
                    <a:lnTo>
                      <a:pt x="860" y="8"/>
                    </a:lnTo>
                    <a:lnTo>
                      <a:pt x="815" y="12"/>
                    </a:lnTo>
                    <a:lnTo>
                      <a:pt x="771" y="15"/>
                    </a:lnTo>
                    <a:lnTo>
                      <a:pt x="727" y="19"/>
                    </a:lnTo>
                    <a:lnTo>
                      <a:pt x="684" y="23"/>
                    </a:lnTo>
                    <a:lnTo>
                      <a:pt x="643" y="28"/>
                    </a:lnTo>
                    <a:lnTo>
                      <a:pt x="601" y="32"/>
                    </a:lnTo>
                    <a:lnTo>
                      <a:pt x="562" y="38"/>
                    </a:lnTo>
                    <a:lnTo>
                      <a:pt x="523" y="44"/>
                    </a:lnTo>
                    <a:lnTo>
                      <a:pt x="485" y="50"/>
                    </a:lnTo>
                    <a:lnTo>
                      <a:pt x="448" y="57"/>
                    </a:lnTo>
                    <a:lnTo>
                      <a:pt x="399" y="67"/>
                    </a:lnTo>
                    <a:lnTo>
                      <a:pt x="350" y="77"/>
                    </a:lnTo>
                    <a:lnTo>
                      <a:pt x="305" y="88"/>
                    </a:lnTo>
                    <a:lnTo>
                      <a:pt x="263" y="99"/>
                    </a:lnTo>
                    <a:lnTo>
                      <a:pt x="224" y="112"/>
                    </a:lnTo>
                    <a:lnTo>
                      <a:pt x="187" y="125"/>
                    </a:lnTo>
                    <a:lnTo>
                      <a:pt x="152" y="138"/>
                    </a:lnTo>
                    <a:lnTo>
                      <a:pt x="122" y="152"/>
                    </a:lnTo>
                    <a:lnTo>
                      <a:pt x="94" y="166"/>
                    </a:lnTo>
                    <a:lnTo>
                      <a:pt x="70" y="181"/>
                    </a:lnTo>
                    <a:lnTo>
                      <a:pt x="48" y="196"/>
                    </a:lnTo>
                    <a:lnTo>
                      <a:pt x="31" y="211"/>
                    </a:lnTo>
                    <a:lnTo>
                      <a:pt x="18" y="227"/>
                    </a:lnTo>
                    <a:lnTo>
                      <a:pt x="8" y="243"/>
                    </a:lnTo>
                    <a:lnTo>
                      <a:pt x="2" y="259"/>
                    </a:lnTo>
                    <a:lnTo>
                      <a:pt x="0" y="277"/>
                    </a:lnTo>
                    <a:lnTo>
                      <a:pt x="2" y="293"/>
                    </a:lnTo>
                    <a:lnTo>
                      <a:pt x="7" y="309"/>
                    </a:lnTo>
                    <a:lnTo>
                      <a:pt x="16" y="324"/>
                    </a:lnTo>
                    <a:lnTo>
                      <a:pt x="29" y="339"/>
                    </a:lnTo>
                    <a:lnTo>
                      <a:pt x="45" y="354"/>
                    </a:lnTo>
                    <a:lnTo>
                      <a:pt x="65" y="369"/>
                    </a:lnTo>
                    <a:lnTo>
                      <a:pt x="86" y="383"/>
                    </a:lnTo>
                    <a:lnTo>
                      <a:pt x="112" y="396"/>
                    </a:lnTo>
                    <a:lnTo>
                      <a:pt x="141" y="410"/>
                    </a:lnTo>
                    <a:lnTo>
                      <a:pt x="172" y="423"/>
                    </a:lnTo>
                    <a:lnTo>
                      <a:pt x="206" y="436"/>
                    </a:lnTo>
                    <a:lnTo>
                      <a:pt x="243" y="447"/>
                    </a:lnTo>
                    <a:lnTo>
                      <a:pt x="282" y="459"/>
                    </a:lnTo>
                    <a:lnTo>
                      <a:pt x="324" y="469"/>
                    </a:lnTo>
                    <a:lnTo>
                      <a:pt x="368" y="479"/>
                    </a:lnTo>
                    <a:lnTo>
                      <a:pt x="414" y="490"/>
                    </a:lnTo>
                    <a:close/>
                  </a:path>
                </a:pathLst>
              </a:custGeom>
              <a:solidFill>
                <a:srgbClr val="B5F4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69" name="Freeform 124"/>
              <p:cNvSpPr>
                <a:spLocks/>
              </p:cNvSpPr>
              <p:nvPr/>
            </p:nvSpPr>
            <p:spPr bwMode="auto">
              <a:xfrm>
                <a:off x="2754" y="2525"/>
                <a:ext cx="159" cy="995"/>
              </a:xfrm>
              <a:custGeom>
                <a:avLst/>
                <a:gdLst>
                  <a:gd name="T0" fmla="*/ 10 w 318"/>
                  <a:gd name="T1" fmla="*/ 125 h 1990"/>
                  <a:gd name="T2" fmla="*/ 15 w 318"/>
                  <a:gd name="T3" fmla="*/ 123 h 1990"/>
                  <a:gd name="T4" fmla="*/ 20 w 318"/>
                  <a:gd name="T5" fmla="*/ 4 h 1990"/>
                  <a:gd name="T6" fmla="*/ 15 w 318"/>
                  <a:gd name="T7" fmla="*/ 1 h 1990"/>
                  <a:gd name="T8" fmla="*/ 6 w 318"/>
                  <a:gd name="T9" fmla="*/ 0 h 1990"/>
                  <a:gd name="T10" fmla="*/ 0 w 318"/>
                  <a:gd name="T11" fmla="*/ 125 h 1990"/>
                  <a:gd name="T12" fmla="*/ 10 w 318"/>
                  <a:gd name="T13" fmla="*/ 125 h 1990"/>
                  <a:gd name="T14" fmla="*/ 0 60000 65536"/>
                  <a:gd name="T15" fmla="*/ 0 60000 65536"/>
                  <a:gd name="T16" fmla="*/ 0 60000 65536"/>
                  <a:gd name="T17" fmla="*/ 0 60000 65536"/>
                  <a:gd name="T18" fmla="*/ 0 60000 65536"/>
                  <a:gd name="T19" fmla="*/ 0 60000 65536"/>
                  <a:gd name="T20" fmla="*/ 0 60000 65536"/>
                  <a:gd name="T21" fmla="*/ 0 w 318"/>
                  <a:gd name="T22" fmla="*/ 0 h 1990"/>
                  <a:gd name="T23" fmla="*/ 318 w 318"/>
                  <a:gd name="T24" fmla="*/ 1990 h 19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8" h="1990">
                    <a:moveTo>
                      <a:pt x="154" y="1990"/>
                    </a:moveTo>
                    <a:lnTo>
                      <a:pt x="238" y="1966"/>
                    </a:lnTo>
                    <a:lnTo>
                      <a:pt x="318" y="50"/>
                    </a:lnTo>
                    <a:lnTo>
                      <a:pt x="238" y="7"/>
                    </a:lnTo>
                    <a:lnTo>
                      <a:pt x="81" y="0"/>
                    </a:lnTo>
                    <a:lnTo>
                      <a:pt x="0" y="1990"/>
                    </a:lnTo>
                    <a:lnTo>
                      <a:pt x="154" y="1990"/>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70" name="Freeform 125"/>
              <p:cNvSpPr>
                <a:spLocks/>
              </p:cNvSpPr>
              <p:nvPr/>
            </p:nvSpPr>
            <p:spPr bwMode="auto">
              <a:xfrm>
                <a:off x="2711" y="2523"/>
                <a:ext cx="163" cy="997"/>
              </a:xfrm>
              <a:custGeom>
                <a:avLst/>
                <a:gdLst>
                  <a:gd name="T0" fmla="*/ 15 w 325"/>
                  <a:gd name="T1" fmla="*/ 125 h 1993"/>
                  <a:gd name="T2" fmla="*/ 16 w 325"/>
                  <a:gd name="T3" fmla="*/ 125 h 1993"/>
                  <a:gd name="T4" fmla="*/ 21 w 325"/>
                  <a:gd name="T5" fmla="*/ 1 h 1993"/>
                  <a:gd name="T6" fmla="*/ 6 w 325"/>
                  <a:gd name="T7" fmla="*/ 0 h 1993"/>
                  <a:gd name="T8" fmla="*/ 0 w 325"/>
                  <a:gd name="T9" fmla="*/ 125 h 1993"/>
                  <a:gd name="T10" fmla="*/ 15 w 325"/>
                  <a:gd name="T11" fmla="*/ 125 h 1993"/>
                  <a:gd name="T12" fmla="*/ 0 60000 65536"/>
                  <a:gd name="T13" fmla="*/ 0 60000 65536"/>
                  <a:gd name="T14" fmla="*/ 0 60000 65536"/>
                  <a:gd name="T15" fmla="*/ 0 60000 65536"/>
                  <a:gd name="T16" fmla="*/ 0 60000 65536"/>
                  <a:gd name="T17" fmla="*/ 0 60000 65536"/>
                  <a:gd name="T18" fmla="*/ 0 w 325"/>
                  <a:gd name="T19" fmla="*/ 0 h 1993"/>
                  <a:gd name="T20" fmla="*/ 325 w 325"/>
                  <a:gd name="T21" fmla="*/ 1993 h 1993"/>
                </a:gdLst>
                <a:ahLst/>
                <a:cxnLst>
                  <a:cxn ang="T12">
                    <a:pos x="T0" y="T1"/>
                  </a:cxn>
                  <a:cxn ang="T13">
                    <a:pos x="T2" y="T3"/>
                  </a:cxn>
                  <a:cxn ang="T14">
                    <a:pos x="T4" y="T5"/>
                  </a:cxn>
                  <a:cxn ang="T15">
                    <a:pos x="T6" y="T7"/>
                  </a:cxn>
                  <a:cxn ang="T16">
                    <a:pos x="T8" y="T9"/>
                  </a:cxn>
                  <a:cxn ang="T17">
                    <a:pos x="T10" y="T11"/>
                  </a:cxn>
                </a:cxnLst>
                <a:rect l="T18" t="T19" r="T20" b="T21"/>
                <a:pathLst>
                  <a:path w="325" h="1993">
                    <a:moveTo>
                      <a:pt x="240" y="1993"/>
                    </a:moveTo>
                    <a:lnTo>
                      <a:pt x="241" y="1993"/>
                    </a:lnTo>
                    <a:lnTo>
                      <a:pt x="325" y="10"/>
                    </a:lnTo>
                    <a:lnTo>
                      <a:pt x="87" y="0"/>
                    </a:lnTo>
                    <a:lnTo>
                      <a:pt x="0" y="1993"/>
                    </a:lnTo>
                    <a:lnTo>
                      <a:pt x="240" y="1993"/>
                    </a:lnTo>
                    <a:close/>
                  </a:path>
                </a:pathLst>
              </a:custGeom>
              <a:solidFill>
                <a:srgbClr val="EFC9A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71" name="Freeform 126"/>
              <p:cNvSpPr>
                <a:spLocks/>
              </p:cNvSpPr>
              <p:nvPr/>
            </p:nvSpPr>
            <p:spPr bwMode="auto">
              <a:xfrm>
                <a:off x="2322" y="2592"/>
                <a:ext cx="1042" cy="597"/>
              </a:xfrm>
              <a:custGeom>
                <a:avLst/>
                <a:gdLst>
                  <a:gd name="T0" fmla="*/ 126 w 2085"/>
                  <a:gd name="T1" fmla="*/ 74 h 1195"/>
                  <a:gd name="T2" fmla="*/ 130 w 2085"/>
                  <a:gd name="T3" fmla="*/ 5 h 1195"/>
                  <a:gd name="T4" fmla="*/ 127 w 2085"/>
                  <a:gd name="T5" fmla="*/ 2 h 1195"/>
                  <a:gd name="T6" fmla="*/ 5 w 2085"/>
                  <a:gd name="T7" fmla="*/ 0 h 1195"/>
                  <a:gd name="T8" fmla="*/ 0 w 2085"/>
                  <a:gd name="T9" fmla="*/ 68 h 1195"/>
                  <a:gd name="T10" fmla="*/ 2 w 2085"/>
                  <a:gd name="T11" fmla="*/ 69 h 1195"/>
                  <a:gd name="T12" fmla="*/ 126 w 2085"/>
                  <a:gd name="T13" fmla="*/ 74 h 1195"/>
                  <a:gd name="T14" fmla="*/ 0 60000 65536"/>
                  <a:gd name="T15" fmla="*/ 0 60000 65536"/>
                  <a:gd name="T16" fmla="*/ 0 60000 65536"/>
                  <a:gd name="T17" fmla="*/ 0 60000 65536"/>
                  <a:gd name="T18" fmla="*/ 0 60000 65536"/>
                  <a:gd name="T19" fmla="*/ 0 60000 65536"/>
                  <a:gd name="T20" fmla="*/ 0 60000 65536"/>
                  <a:gd name="T21" fmla="*/ 0 w 2085"/>
                  <a:gd name="T22" fmla="*/ 0 h 1195"/>
                  <a:gd name="T23" fmla="*/ 2085 w 2085"/>
                  <a:gd name="T24" fmla="*/ 1195 h 11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5" h="1195">
                    <a:moveTo>
                      <a:pt x="2031" y="1195"/>
                    </a:moveTo>
                    <a:lnTo>
                      <a:pt x="2085" y="85"/>
                    </a:lnTo>
                    <a:lnTo>
                      <a:pt x="2042" y="37"/>
                    </a:lnTo>
                    <a:lnTo>
                      <a:pt x="93" y="0"/>
                    </a:lnTo>
                    <a:lnTo>
                      <a:pt x="0" y="1096"/>
                    </a:lnTo>
                    <a:lnTo>
                      <a:pt x="38" y="1110"/>
                    </a:lnTo>
                    <a:lnTo>
                      <a:pt x="2031" y="1195"/>
                    </a:lnTo>
                    <a:close/>
                  </a:path>
                </a:pathLst>
              </a:custGeom>
              <a:solidFill>
                <a:srgbClr val="A5A5A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72" name="Freeform 127"/>
              <p:cNvSpPr>
                <a:spLocks/>
              </p:cNvSpPr>
              <p:nvPr/>
            </p:nvSpPr>
            <p:spPr bwMode="auto">
              <a:xfrm>
                <a:off x="2322" y="2567"/>
                <a:ext cx="1021" cy="615"/>
              </a:xfrm>
              <a:custGeom>
                <a:avLst/>
                <a:gdLst>
                  <a:gd name="T0" fmla="*/ 125 w 2042"/>
                  <a:gd name="T1" fmla="*/ 77 h 1228"/>
                  <a:gd name="T2" fmla="*/ 128 w 2042"/>
                  <a:gd name="T3" fmla="*/ 6 h 1228"/>
                  <a:gd name="T4" fmla="*/ 4 w 2042"/>
                  <a:gd name="T5" fmla="*/ 0 h 1228"/>
                  <a:gd name="T6" fmla="*/ 0 w 2042"/>
                  <a:gd name="T7" fmla="*/ 72 h 1228"/>
                  <a:gd name="T8" fmla="*/ 125 w 2042"/>
                  <a:gd name="T9" fmla="*/ 77 h 1228"/>
                  <a:gd name="T10" fmla="*/ 0 60000 65536"/>
                  <a:gd name="T11" fmla="*/ 0 60000 65536"/>
                  <a:gd name="T12" fmla="*/ 0 60000 65536"/>
                  <a:gd name="T13" fmla="*/ 0 60000 65536"/>
                  <a:gd name="T14" fmla="*/ 0 60000 65536"/>
                  <a:gd name="T15" fmla="*/ 0 w 2042"/>
                  <a:gd name="T16" fmla="*/ 0 h 1228"/>
                  <a:gd name="T17" fmla="*/ 2042 w 2042"/>
                  <a:gd name="T18" fmla="*/ 1228 h 1228"/>
                </a:gdLst>
                <a:ahLst/>
                <a:cxnLst>
                  <a:cxn ang="T10">
                    <a:pos x="T0" y="T1"/>
                  </a:cxn>
                  <a:cxn ang="T11">
                    <a:pos x="T2" y="T3"/>
                  </a:cxn>
                  <a:cxn ang="T12">
                    <a:pos x="T4" y="T5"/>
                  </a:cxn>
                  <a:cxn ang="T13">
                    <a:pos x="T6" y="T7"/>
                  </a:cxn>
                  <a:cxn ang="T14">
                    <a:pos x="T8" y="T9"/>
                  </a:cxn>
                </a:cxnLst>
                <a:rect l="T15" t="T16" r="T17" b="T18"/>
                <a:pathLst>
                  <a:path w="2042" h="1228">
                    <a:moveTo>
                      <a:pt x="1994" y="1228"/>
                    </a:moveTo>
                    <a:lnTo>
                      <a:pt x="2042" y="85"/>
                    </a:lnTo>
                    <a:lnTo>
                      <a:pt x="50" y="0"/>
                    </a:lnTo>
                    <a:lnTo>
                      <a:pt x="0" y="1144"/>
                    </a:lnTo>
                    <a:lnTo>
                      <a:pt x="1994" y="1228"/>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73" name="Freeform 128"/>
              <p:cNvSpPr>
                <a:spLocks/>
              </p:cNvSpPr>
              <p:nvPr/>
            </p:nvSpPr>
            <p:spPr bwMode="auto">
              <a:xfrm>
                <a:off x="2352" y="2596"/>
                <a:ext cx="962" cy="558"/>
              </a:xfrm>
              <a:custGeom>
                <a:avLst/>
                <a:gdLst>
                  <a:gd name="T0" fmla="*/ 118 w 1924"/>
                  <a:gd name="T1" fmla="*/ 69 h 1117"/>
                  <a:gd name="T2" fmla="*/ 121 w 1924"/>
                  <a:gd name="T3" fmla="*/ 5 h 1117"/>
                  <a:gd name="T4" fmla="*/ 3 w 1924"/>
                  <a:gd name="T5" fmla="*/ 0 h 1117"/>
                  <a:gd name="T6" fmla="*/ 0 w 1924"/>
                  <a:gd name="T7" fmla="*/ 64 h 1117"/>
                  <a:gd name="T8" fmla="*/ 118 w 1924"/>
                  <a:gd name="T9" fmla="*/ 69 h 1117"/>
                  <a:gd name="T10" fmla="*/ 0 60000 65536"/>
                  <a:gd name="T11" fmla="*/ 0 60000 65536"/>
                  <a:gd name="T12" fmla="*/ 0 60000 65536"/>
                  <a:gd name="T13" fmla="*/ 0 60000 65536"/>
                  <a:gd name="T14" fmla="*/ 0 60000 65536"/>
                  <a:gd name="T15" fmla="*/ 0 w 1924"/>
                  <a:gd name="T16" fmla="*/ 0 h 1117"/>
                  <a:gd name="T17" fmla="*/ 1924 w 1924"/>
                  <a:gd name="T18" fmla="*/ 1117 h 1117"/>
                </a:gdLst>
                <a:ahLst/>
                <a:cxnLst>
                  <a:cxn ang="T10">
                    <a:pos x="T0" y="T1"/>
                  </a:cxn>
                  <a:cxn ang="T11">
                    <a:pos x="T2" y="T3"/>
                  </a:cxn>
                  <a:cxn ang="T12">
                    <a:pos x="T4" y="T5"/>
                  </a:cxn>
                  <a:cxn ang="T13">
                    <a:pos x="T6" y="T7"/>
                  </a:cxn>
                  <a:cxn ang="T14">
                    <a:pos x="T8" y="T9"/>
                  </a:cxn>
                </a:cxnLst>
                <a:rect l="T15" t="T16" r="T17" b="T18"/>
                <a:pathLst>
                  <a:path w="1924" h="1117">
                    <a:moveTo>
                      <a:pt x="1881" y="1117"/>
                    </a:moveTo>
                    <a:lnTo>
                      <a:pt x="1924" y="80"/>
                    </a:lnTo>
                    <a:lnTo>
                      <a:pt x="45" y="0"/>
                    </a:lnTo>
                    <a:lnTo>
                      <a:pt x="0" y="1037"/>
                    </a:lnTo>
                    <a:lnTo>
                      <a:pt x="1881" y="1117"/>
                    </a:lnTo>
                    <a:close/>
                  </a:path>
                </a:pathLst>
              </a:custGeom>
              <a:solidFill>
                <a:srgbClr val="F2CC0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74" name="Freeform 129"/>
              <p:cNvSpPr>
                <a:spLocks/>
              </p:cNvSpPr>
              <p:nvPr/>
            </p:nvSpPr>
            <p:spPr bwMode="auto">
              <a:xfrm>
                <a:off x="2381" y="2622"/>
                <a:ext cx="903" cy="506"/>
              </a:xfrm>
              <a:custGeom>
                <a:avLst/>
                <a:gdLst>
                  <a:gd name="T0" fmla="*/ 110 w 1807"/>
                  <a:gd name="T1" fmla="*/ 64 h 1011"/>
                  <a:gd name="T2" fmla="*/ 112 w 1807"/>
                  <a:gd name="T3" fmla="*/ 5 h 1011"/>
                  <a:gd name="T4" fmla="*/ 2 w 1807"/>
                  <a:gd name="T5" fmla="*/ 0 h 1011"/>
                  <a:gd name="T6" fmla="*/ 0 w 1807"/>
                  <a:gd name="T7" fmla="*/ 59 h 1011"/>
                  <a:gd name="T8" fmla="*/ 110 w 1807"/>
                  <a:gd name="T9" fmla="*/ 64 h 1011"/>
                  <a:gd name="T10" fmla="*/ 0 60000 65536"/>
                  <a:gd name="T11" fmla="*/ 0 60000 65536"/>
                  <a:gd name="T12" fmla="*/ 0 60000 65536"/>
                  <a:gd name="T13" fmla="*/ 0 60000 65536"/>
                  <a:gd name="T14" fmla="*/ 0 60000 65536"/>
                  <a:gd name="T15" fmla="*/ 0 w 1807"/>
                  <a:gd name="T16" fmla="*/ 0 h 1011"/>
                  <a:gd name="T17" fmla="*/ 1807 w 1807"/>
                  <a:gd name="T18" fmla="*/ 1011 h 1011"/>
                </a:gdLst>
                <a:ahLst/>
                <a:cxnLst>
                  <a:cxn ang="T10">
                    <a:pos x="T0" y="T1"/>
                  </a:cxn>
                  <a:cxn ang="T11">
                    <a:pos x="T2" y="T3"/>
                  </a:cxn>
                  <a:cxn ang="T12">
                    <a:pos x="T4" y="T5"/>
                  </a:cxn>
                  <a:cxn ang="T13">
                    <a:pos x="T6" y="T7"/>
                  </a:cxn>
                  <a:cxn ang="T14">
                    <a:pos x="T8" y="T9"/>
                  </a:cxn>
                </a:cxnLst>
                <a:rect l="T15" t="T16" r="T17" b="T18"/>
                <a:pathLst>
                  <a:path w="1807" h="1011">
                    <a:moveTo>
                      <a:pt x="1767" y="1011"/>
                    </a:moveTo>
                    <a:lnTo>
                      <a:pt x="1807" y="75"/>
                    </a:lnTo>
                    <a:lnTo>
                      <a:pt x="40" y="0"/>
                    </a:lnTo>
                    <a:lnTo>
                      <a:pt x="0" y="936"/>
                    </a:lnTo>
                    <a:lnTo>
                      <a:pt x="1767" y="1011"/>
                    </a:lnTo>
                    <a:close/>
                  </a:path>
                </a:pathLst>
              </a:custGeom>
              <a:solidFill>
                <a:srgbClr val="B7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75" name="Freeform 130"/>
              <p:cNvSpPr>
                <a:spLocks/>
              </p:cNvSpPr>
              <p:nvPr/>
            </p:nvSpPr>
            <p:spPr bwMode="auto">
              <a:xfrm>
                <a:off x="2392" y="2628"/>
                <a:ext cx="882" cy="494"/>
              </a:xfrm>
              <a:custGeom>
                <a:avLst/>
                <a:gdLst>
                  <a:gd name="T0" fmla="*/ 108 w 1764"/>
                  <a:gd name="T1" fmla="*/ 62 h 988"/>
                  <a:gd name="T2" fmla="*/ 111 w 1764"/>
                  <a:gd name="T3" fmla="*/ 5 h 988"/>
                  <a:gd name="T4" fmla="*/ 3 w 1764"/>
                  <a:gd name="T5" fmla="*/ 0 h 988"/>
                  <a:gd name="T6" fmla="*/ 0 w 1764"/>
                  <a:gd name="T7" fmla="*/ 58 h 988"/>
                  <a:gd name="T8" fmla="*/ 108 w 1764"/>
                  <a:gd name="T9" fmla="*/ 62 h 988"/>
                  <a:gd name="T10" fmla="*/ 0 60000 65536"/>
                  <a:gd name="T11" fmla="*/ 0 60000 65536"/>
                  <a:gd name="T12" fmla="*/ 0 60000 65536"/>
                  <a:gd name="T13" fmla="*/ 0 60000 65536"/>
                  <a:gd name="T14" fmla="*/ 0 60000 65536"/>
                  <a:gd name="T15" fmla="*/ 0 w 1764"/>
                  <a:gd name="T16" fmla="*/ 0 h 988"/>
                  <a:gd name="T17" fmla="*/ 1764 w 1764"/>
                  <a:gd name="T18" fmla="*/ 988 h 988"/>
                </a:gdLst>
                <a:ahLst/>
                <a:cxnLst>
                  <a:cxn ang="T10">
                    <a:pos x="T0" y="T1"/>
                  </a:cxn>
                  <a:cxn ang="T11">
                    <a:pos x="T2" y="T3"/>
                  </a:cxn>
                  <a:cxn ang="T12">
                    <a:pos x="T4" y="T5"/>
                  </a:cxn>
                  <a:cxn ang="T13">
                    <a:pos x="T6" y="T7"/>
                  </a:cxn>
                  <a:cxn ang="T14">
                    <a:pos x="T8" y="T9"/>
                  </a:cxn>
                </a:cxnLst>
                <a:rect l="T15" t="T16" r="T17" b="T18"/>
                <a:pathLst>
                  <a:path w="1764" h="988">
                    <a:moveTo>
                      <a:pt x="1725" y="988"/>
                    </a:moveTo>
                    <a:lnTo>
                      <a:pt x="1764" y="73"/>
                    </a:lnTo>
                    <a:lnTo>
                      <a:pt x="39" y="0"/>
                    </a:lnTo>
                    <a:lnTo>
                      <a:pt x="0" y="914"/>
                    </a:lnTo>
                    <a:lnTo>
                      <a:pt x="1725" y="988"/>
                    </a:lnTo>
                    <a:close/>
                  </a:path>
                </a:pathLst>
              </a:custGeom>
              <a:solidFill>
                <a:srgbClr val="BA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76" name="Freeform 131"/>
              <p:cNvSpPr>
                <a:spLocks/>
              </p:cNvSpPr>
              <p:nvPr/>
            </p:nvSpPr>
            <p:spPr bwMode="auto">
              <a:xfrm>
                <a:off x="2402" y="2634"/>
                <a:ext cx="861" cy="481"/>
              </a:xfrm>
              <a:custGeom>
                <a:avLst/>
                <a:gdLst>
                  <a:gd name="T0" fmla="*/ 106 w 1721"/>
                  <a:gd name="T1" fmla="*/ 60 h 964"/>
                  <a:gd name="T2" fmla="*/ 108 w 1721"/>
                  <a:gd name="T3" fmla="*/ 4 h 964"/>
                  <a:gd name="T4" fmla="*/ 3 w 1721"/>
                  <a:gd name="T5" fmla="*/ 0 h 964"/>
                  <a:gd name="T6" fmla="*/ 0 w 1721"/>
                  <a:gd name="T7" fmla="*/ 55 h 964"/>
                  <a:gd name="T8" fmla="*/ 106 w 1721"/>
                  <a:gd name="T9" fmla="*/ 60 h 964"/>
                  <a:gd name="T10" fmla="*/ 0 60000 65536"/>
                  <a:gd name="T11" fmla="*/ 0 60000 65536"/>
                  <a:gd name="T12" fmla="*/ 0 60000 65536"/>
                  <a:gd name="T13" fmla="*/ 0 60000 65536"/>
                  <a:gd name="T14" fmla="*/ 0 60000 65536"/>
                  <a:gd name="T15" fmla="*/ 0 w 1721"/>
                  <a:gd name="T16" fmla="*/ 0 h 964"/>
                  <a:gd name="T17" fmla="*/ 1721 w 1721"/>
                  <a:gd name="T18" fmla="*/ 964 h 964"/>
                </a:gdLst>
                <a:ahLst/>
                <a:cxnLst>
                  <a:cxn ang="T10">
                    <a:pos x="T0" y="T1"/>
                  </a:cxn>
                  <a:cxn ang="T11">
                    <a:pos x="T2" y="T3"/>
                  </a:cxn>
                  <a:cxn ang="T12">
                    <a:pos x="T4" y="T5"/>
                  </a:cxn>
                  <a:cxn ang="T13">
                    <a:pos x="T6" y="T7"/>
                  </a:cxn>
                  <a:cxn ang="T14">
                    <a:pos x="T8" y="T9"/>
                  </a:cxn>
                </a:cxnLst>
                <a:rect l="T15" t="T16" r="T17" b="T18"/>
                <a:pathLst>
                  <a:path w="1721" h="964">
                    <a:moveTo>
                      <a:pt x="1683" y="964"/>
                    </a:moveTo>
                    <a:lnTo>
                      <a:pt x="1721" y="73"/>
                    </a:lnTo>
                    <a:lnTo>
                      <a:pt x="38" y="0"/>
                    </a:lnTo>
                    <a:lnTo>
                      <a:pt x="0" y="893"/>
                    </a:lnTo>
                    <a:lnTo>
                      <a:pt x="1683" y="964"/>
                    </a:lnTo>
                    <a:close/>
                  </a:path>
                </a:pathLst>
              </a:custGeom>
              <a:solidFill>
                <a:srgbClr val="BF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77" name="Freeform 132"/>
              <p:cNvSpPr>
                <a:spLocks/>
              </p:cNvSpPr>
              <p:nvPr/>
            </p:nvSpPr>
            <p:spPr bwMode="auto">
              <a:xfrm>
                <a:off x="2413" y="2640"/>
                <a:ext cx="840" cy="470"/>
              </a:xfrm>
              <a:custGeom>
                <a:avLst/>
                <a:gdLst>
                  <a:gd name="T0" fmla="*/ 103 w 1679"/>
                  <a:gd name="T1" fmla="*/ 59 h 939"/>
                  <a:gd name="T2" fmla="*/ 105 w 1679"/>
                  <a:gd name="T3" fmla="*/ 5 h 939"/>
                  <a:gd name="T4" fmla="*/ 3 w 1679"/>
                  <a:gd name="T5" fmla="*/ 0 h 939"/>
                  <a:gd name="T6" fmla="*/ 0 w 1679"/>
                  <a:gd name="T7" fmla="*/ 55 h 939"/>
                  <a:gd name="T8" fmla="*/ 103 w 1679"/>
                  <a:gd name="T9" fmla="*/ 59 h 939"/>
                  <a:gd name="T10" fmla="*/ 0 60000 65536"/>
                  <a:gd name="T11" fmla="*/ 0 60000 65536"/>
                  <a:gd name="T12" fmla="*/ 0 60000 65536"/>
                  <a:gd name="T13" fmla="*/ 0 60000 65536"/>
                  <a:gd name="T14" fmla="*/ 0 60000 65536"/>
                  <a:gd name="T15" fmla="*/ 0 w 1679"/>
                  <a:gd name="T16" fmla="*/ 0 h 939"/>
                  <a:gd name="T17" fmla="*/ 1679 w 1679"/>
                  <a:gd name="T18" fmla="*/ 939 h 939"/>
                </a:gdLst>
                <a:ahLst/>
                <a:cxnLst>
                  <a:cxn ang="T10">
                    <a:pos x="T0" y="T1"/>
                  </a:cxn>
                  <a:cxn ang="T11">
                    <a:pos x="T2" y="T3"/>
                  </a:cxn>
                  <a:cxn ang="T12">
                    <a:pos x="T4" y="T5"/>
                  </a:cxn>
                  <a:cxn ang="T13">
                    <a:pos x="T6" y="T7"/>
                  </a:cxn>
                  <a:cxn ang="T14">
                    <a:pos x="T8" y="T9"/>
                  </a:cxn>
                </a:cxnLst>
                <a:rect l="T15" t="T16" r="T17" b="T18"/>
                <a:pathLst>
                  <a:path w="1679" h="939">
                    <a:moveTo>
                      <a:pt x="1642" y="939"/>
                    </a:moveTo>
                    <a:lnTo>
                      <a:pt x="1679" y="69"/>
                    </a:lnTo>
                    <a:lnTo>
                      <a:pt x="37" y="0"/>
                    </a:lnTo>
                    <a:lnTo>
                      <a:pt x="0" y="869"/>
                    </a:lnTo>
                    <a:lnTo>
                      <a:pt x="1642" y="939"/>
                    </a:lnTo>
                    <a:close/>
                  </a:path>
                </a:pathLst>
              </a:custGeom>
              <a:solidFill>
                <a:srgbClr val="C1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78" name="Freeform 133"/>
              <p:cNvSpPr>
                <a:spLocks/>
              </p:cNvSpPr>
              <p:nvPr/>
            </p:nvSpPr>
            <p:spPr bwMode="auto">
              <a:xfrm>
                <a:off x="2565" y="3511"/>
                <a:ext cx="37" cy="74"/>
              </a:xfrm>
              <a:custGeom>
                <a:avLst/>
                <a:gdLst>
                  <a:gd name="T0" fmla="*/ 0 w 74"/>
                  <a:gd name="T1" fmla="*/ 9 h 149"/>
                  <a:gd name="T2" fmla="*/ 2 w 74"/>
                  <a:gd name="T3" fmla="*/ 8 h 149"/>
                  <a:gd name="T4" fmla="*/ 3 w 74"/>
                  <a:gd name="T5" fmla="*/ 7 h 149"/>
                  <a:gd name="T6" fmla="*/ 3 w 74"/>
                  <a:gd name="T7" fmla="*/ 6 h 149"/>
                  <a:gd name="T8" fmla="*/ 3 w 74"/>
                  <a:gd name="T9" fmla="*/ 5 h 149"/>
                  <a:gd name="T10" fmla="*/ 4 w 74"/>
                  <a:gd name="T11" fmla="*/ 4 h 149"/>
                  <a:gd name="T12" fmla="*/ 4 w 74"/>
                  <a:gd name="T13" fmla="*/ 3 h 149"/>
                  <a:gd name="T14" fmla="*/ 5 w 74"/>
                  <a:gd name="T15" fmla="*/ 2 h 149"/>
                  <a:gd name="T16" fmla="*/ 5 w 74"/>
                  <a:gd name="T17" fmla="*/ 1 h 149"/>
                  <a:gd name="T18" fmla="*/ 5 w 74"/>
                  <a:gd name="T19" fmla="*/ 0 h 149"/>
                  <a:gd name="T20" fmla="*/ 4 w 74"/>
                  <a:gd name="T21" fmla="*/ 0 h 149"/>
                  <a:gd name="T22" fmla="*/ 3 w 74"/>
                  <a:gd name="T23" fmla="*/ 1 h 149"/>
                  <a:gd name="T24" fmla="*/ 3 w 74"/>
                  <a:gd name="T25" fmla="*/ 3 h 149"/>
                  <a:gd name="T26" fmla="*/ 2 w 74"/>
                  <a:gd name="T27" fmla="*/ 4 h 149"/>
                  <a:gd name="T28" fmla="*/ 2 w 74"/>
                  <a:gd name="T29" fmla="*/ 5 h 149"/>
                  <a:gd name="T30" fmla="*/ 2 w 74"/>
                  <a:gd name="T31" fmla="*/ 7 h 149"/>
                  <a:gd name="T32" fmla="*/ 1 w 74"/>
                  <a:gd name="T33" fmla="*/ 8 h 149"/>
                  <a:gd name="T34" fmla="*/ 0 w 74"/>
                  <a:gd name="T35" fmla="*/ 9 h 1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4"/>
                  <a:gd name="T55" fmla="*/ 0 h 149"/>
                  <a:gd name="T56" fmla="*/ 74 w 74"/>
                  <a:gd name="T57" fmla="*/ 149 h 1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4" h="149">
                    <a:moveTo>
                      <a:pt x="0" y="149"/>
                    </a:moveTo>
                    <a:lnTo>
                      <a:pt x="27" y="143"/>
                    </a:lnTo>
                    <a:lnTo>
                      <a:pt x="34" y="127"/>
                    </a:lnTo>
                    <a:lnTo>
                      <a:pt x="41" y="110"/>
                    </a:lnTo>
                    <a:lnTo>
                      <a:pt x="48" y="91"/>
                    </a:lnTo>
                    <a:lnTo>
                      <a:pt x="53" y="73"/>
                    </a:lnTo>
                    <a:lnTo>
                      <a:pt x="59" y="54"/>
                    </a:lnTo>
                    <a:lnTo>
                      <a:pt x="65" y="36"/>
                    </a:lnTo>
                    <a:lnTo>
                      <a:pt x="70" y="17"/>
                    </a:lnTo>
                    <a:lnTo>
                      <a:pt x="74" y="0"/>
                    </a:lnTo>
                    <a:lnTo>
                      <a:pt x="59" y="13"/>
                    </a:lnTo>
                    <a:lnTo>
                      <a:pt x="48" y="29"/>
                    </a:lnTo>
                    <a:lnTo>
                      <a:pt x="40" y="48"/>
                    </a:lnTo>
                    <a:lnTo>
                      <a:pt x="32" y="69"/>
                    </a:lnTo>
                    <a:lnTo>
                      <a:pt x="25" y="90"/>
                    </a:lnTo>
                    <a:lnTo>
                      <a:pt x="18" y="112"/>
                    </a:lnTo>
                    <a:lnTo>
                      <a:pt x="10" y="131"/>
                    </a:lnTo>
                    <a:lnTo>
                      <a:pt x="0" y="149"/>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79" name="Freeform 134"/>
              <p:cNvSpPr>
                <a:spLocks/>
              </p:cNvSpPr>
              <p:nvPr/>
            </p:nvSpPr>
            <p:spPr bwMode="auto">
              <a:xfrm>
                <a:off x="2615" y="3512"/>
                <a:ext cx="1" cy="1"/>
              </a:xfrm>
              <a:custGeom>
                <a:avLst/>
                <a:gdLst>
                  <a:gd name="T0" fmla="*/ 0 w 1"/>
                  <a:gd name="T1" fmla="*/ 1 h 2"/>
                  <a:gd name="T2" fmla="*/ 0 w 1"/>
                  <a:gd name="T3" fmla="*/ 1 h 2"/>
                  <a:gd name="T4" fmla="*/ 1 w 1"/>
                  <a:gd name="T5" fmla="*/ 0 h 2"/>
                  <a:gd name="T6" fmla="*/ 1 w 1"/>
                  <a:gd name="T7" fmla="*/ 0 h 2"/>
                  <a:gd name="T8" fmla="*/ 1 w 1"/>
                  <a:gd name="T9" fmla="*/ 0 h 2"/>
                  <a:gd name="T10" fmla="*/ 1 w 1"/>
                  <a:gd name="T11" fmla="*/ 0 h 2"/>
                  <a:gd name="T12" fmla="*/ 1 w 1"/>
                  <a:gd name="T13" fmla="*/ 0 h 2"/>
                  <a:gd name="T14" fmla="*/ 0 w 1"/>
                  <a:gd name="T15" fmla="*/ 0 h 2"/>
                  <a:gd name="T16" fmla="*/ 0 w 1"/>
                  <a:gd name="T17" fmla="*/ 1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
                  <a:gd name="T28" fmla="*/ 0 h 2"/>
                  <a:gd name="T29" fmla="*/ 1 w 1"/>
                  <a:gd name="T30" fmla="*/ 2 h 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 h="2">
                    <a:moveTo>
                      <a:pt x="0" y="2"/>
                    </a:moveTo>
                    <a:lnTo>
                      <a:pt x="0" y="2"/>
                    </a:lnTo>
                    <a:lnTo>
                      <a:pt x="1" y="0"/>
                    </a:lnTo>
                    <a:lnTo>
                      <a:pt x="0" y="0"/>
                    </a:lnTo>
                    <a:lnTo>
                      <a:pt x="0" y="2"/>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80" name="Freeform 135"/>
              <p:cNvSpPr>
                <a:spLocks/>
              </p:cNvSpPr>
              <p:nvPr/>
            </p:nvSpPr>
            <p:spPr bwMode="auto">
              <a:xfrm>
                <a:off x="2833" y="3455"/>
                <a:ext cx="77" cy="153"/>
              </a:xfrm>
              <a:custGeom>
                <a:avLst/>
                <a:gdLst>
                  <a:gd name="T0" fmla="*/ 0 w 155"/>
                  <a:gd name="T1" fmla="*/ 19 h 307"/>
                  <a:gd name="T2" fmla="*/ 0 w 155"/>
                  <a:gd name="T3" fmla="*/ 19 h 307"/>
                  <a:gd name="T4" fmla="*/ 1 w 155"/>
                  <a:gd name="T5" fmla="*/ 19 h 307"/>
                  <a:gd name="T6" fmla="*/ 1 w 155"/>
                  <a:gd name="T7" fmla="*/ 18 h 307"/>
                  <a:gd name="T8" fmla="*/ 2 w 155"/>
                  <a:gd name="T9" fmla="*/ 18 h 307"/>
                  <a:gd name="T10" fmla="*/ 3 w 155"/>
                  <a:gd name="T11" fmla="*/ 18 h 307"/>
                  <a:gd name="T12" fmla="*/ 3 w 155"/>
                  <a:gd name="T13" fmla="*/ 18 h 307"/>
                  <a:gd name="T14" fmla="*/ 4 w 155"/>
                  <a:gd name="T15" fmla="*/ 17 h 307"/>
                  <a:gd name="T16" fmla="*/ 5 w 155"/>
                  <a:gd name="T17" fmla="*/ 17 h 307"/>
                  <a:gd name="T18" fmla="*/ 5 w 155"/>
                  <a:gd name="T19" fmla="*/ 17 h 307"/>
                  <a:gd name="T20" fmla="*/ 5 w 155"/>
                  <a:gd name="T21" fmla="*/ 17 h 307"/>
                  <a:gd name="T22" fmla="*/ 5 w 155"/>
                  <a:gd name="T23" fmla="*/ 17 h 307"/>
                  <a:gd name="T24" fmla="*/ 5 w 155"/>
                  <a:gd name="T25" fmla="*/ 16 h 307"/>
                  <a:gd name="T26" fmla="*/ 4 w 155"/>
                  <a:gd name="T27" fmla="*/ 17 h 307"/>
                  <a:gd name="T28" fmla="*/ 4 w 155"/>
                  <a:gd name="T29" fmla="*/ 17 h 307"/>
                  <a:gd name="T30" fmla="*/ 4 w 155"/>
                  <a:gd name="T31" fmla="*/ 17 h 307"/>
                  <a:gd name="T32" fmla="*/ 3 w 155"/>
                  <a:gd name="T33" fmla="*/ 17 h 307"/>
                  <a:gd name="T34" fmla="*/ 3 w 155"/>
                  <a:gd name="T35" fmla="*/ 17 h 307"/>
                  <a:gd name="T36" fmla="*/ 2 w 155"/>
                  <a:gd name="T37" fmla="*/ 17 h 307"/>
                  <a:gd name="T38" fmla="*/ 2 w 155"/>
                  <a:gd name="T39" fmla="*/ 17 h 307"/>
                  <a:gd name="T40" fmla="*/ 2 w 155"/>
                  <a:gd name="T41" fmla="*/ 17 h 307"/>
                  <a:gd name="T42" fmla="*/ 2 w 155"/>
                  <a:gd name="T43" fmla="*/ 14 h 307"/>
                  <a:gd name="T44" fmla="*/ 3 w 155"/>
                  <a:gd name="T45" fmla="*/ 12 h 307"/>
                  <a:gd name="T46" fmla="*/ 4 w 155"/>
                  <a:gd name="T47" fmla="*/ 10 h 307"/>
                  <a:gd name="T48" fmla="*/ 5 w 155"/>
                  <a:gd name="T49" fmla="*/ 8 h 307"/>
                  <a:gd name="T50" fmla="*/ 6 w 155"/>
                  <a:gd name="T51" fmla="*/ 6 h 307"/>
                  <a:gd name="T52" fmla="*/ 7 w 155"/>
                  <a:gd name="T53" fmla="*/ 4 h 307"/>
                  <a:gd name="T54" fmla="*/ 8 w 155"/>
                  <a:gd name="T55" fmla="*/ 1 h 307"/>
                  <a:gd name="T56" fmla="*/ 9 w 155"/>
                  <a:gd name="T57" fmla="*/ 0 h 307"/>
                  <a:gd name="T58" fmla="*/ 9 w 155"/>
                  <a:gd name="T59" fmla="*/ 0 h 307"/>
                  <a:gd name="T60" fmla="*/ 8 w 155"/>
                  <a:gd name="T61" fmla="*/ 1 h 307"/>
                  <a:gd name="T62" fmla="*/ 6 w 155"/>
                  <a:gd name="T63" fmla="*/ 3 h 307"/>
                  <a:gd name="T64" fmla="*/ 5 w 155"/>
                  <a:gd name="T65" fmla="*/ 5 h 307"/>
                  <a:gd name="T66" fmla="*/ 3 w 155"/>
                  <a:gd name="T67" fmla="*/ 8 h 307"/>
                  <a:gd name="T68" fmla="*/ 1 w 155"/>
                  <a:gd name="T69" fmla="*/ 11 h 307"/>
                  <a:gd name="T70" fmla="*/ 0 w 155"/>
                  <a:gd name="T71" fmla="*/ 15 h 307"/>
                  <a:gd name="T72" fmla="*/ 0 w 155"/>
                  <a:gd name="T73" fmla="*/ 19 h 3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5"/>
                  <a:gd name="T112" fmla="*/ 0 h 307"/>
                  <a:gd name="T113" fmla="*/ 155 w 155"/>
                  <a:gd name="T114" fmla="*/ 307 h 30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5" h="307">
                    <a:moveTo>
                      <a:pt x="0" y="304"/>
                    </a:moveTo>
                    <a:lnTo>
                      <a:pt x="8" y="307"/>
                    </a:lnTo>
                    <a:lnTo>
                      <a:pt x="19" y="305"/>
                    </a:lnTo>
                    <a:lnTo>
                      <a:pt x="29" y="302"/>
                    </a:lnTo>
                    <a:lnTo>
                      <a:pt x="41" y="299"/>
                    </a:lnTo>
                    <a:lnTo>
                      <a:pt x="51" y="293"/>
                    </a:lnTo>
                    <a:lnTo>
                      <a:pt x="61" y="288"/>
                    </a:lnTo>
                    <a:lnTo>
                      <a:pt x="72" y="284"/>
                    </a:lnTo>
                    <a:lnTo>
                      <a:pt x="80" y="280"/>
                    </a:lnTo>
                    <a:lnTo>
                      <a:pt x="81" y="278"/>
                    </a:lnTo>
                    <a:lnTo>
                      <a:pt x="82" y="275"/>
                    </a:lnTo>
                    <a:lnTo>
                      <a:pt x="83" y="273"/>
                    </a:lnTo>
                    <a:lnTo>
                      <a:pt x="84" y="271"/>
                    </a:lnTo>
                    <a:lnTo>
                      <a:pt x="79" y="272"/>
                    </a:lnTo>
                    <a:lnTo>
                      <a:pt x="72" y="274"/>
                    </a:lnTo>
                    <a:lnTo>
                      <a:pt x="64" y="275"/>
                    </a:lnTo>
                    <a:lnTo>
                      <a:pt x="57" y="278"/>
                    </a:lnTo>
                    <a:lnTo>
                      <a:pt x="51" y="279"/>
                    </a:lnTo>
                    <a:lnTo>
                      <a:pt x="46" y="279"/>
                    </a:lnTo>
                    <a:lnTo>
                      <a:pt x="43" y="277"/>
                    </a:lnTo>
                    <a:lnTo>
                      <a:pt x="42" y="272"/>
                    </a:lnTo>
                    <a:lnTo>
                      <a:pt x="46" y="235"/>
                    </a:lnTo>
                    <a:lnTo>
                      <a:pt x="57" y="199"/>
                    </a:lnTo>
                    <a:lnTo>
                      <a:pt x="72" y="165"/>
                    </a:lnTo>
                    <a:lnTo>
                      <a:pt x="89" y="130"/>
                    </a:lnTo>
                    <a:lnTo>
                      <a:pt x="107" y="97"/>
                    </a:lnTo>
                    <a:lnTo>
                      <a:pt x="125" y="64"/>
                    </a:lnTo>
                    <a:lnTo>
                      <a:pt x="141" y="31"/>
                    </a:lnTo>
                    <a:lnTo>
                      <a:pt x="155" y="0"/>
                    </a:lnTo>
                    <a:lnTo>
                      <a:pt x="149" y="3"/>
                    </a:lnTo>
                    <a:lnTo>
                      <a:pt x="133" y="20"/>
                    </a:lnTo>
                    <a:lnTo>
                      <a:pt x="107" y="49"/>
                    </a:lnTo>
                    <a:lnTo>
                      <a:pt x="80" y="88"/>
                    </a:lnTo>
                    <a:lnTo>
                      <a:pt x="50" y="135"/>
                    </a:lnTo>
                    <a:lnTo>
                      <a:pt x="26" y="188"/>
                    </a:lnTo>
                    <a:lnTo>
                      <a:pt x="7" y="246"/>
                    </a:lnTo>
                    <a:lnTo>
                      <a:pt x="0" y="304"/>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81" name="Freeform 136"/>
              <p:cNvSpPr>
                <a:spLocks/>
              </p:cNvSpPr>
              <p:nvPr/>
            </p:nvSpPr>
            <p:spPr bwMode="auto">
              <a:xfrm>
                <a:off x="2641" y="3456"/>
                <a:ext cx="14" cy="121"/>
              </a:xfrm>
              <a:custGeom>
                <a:avLst/>
                <a:gdLst>
                  <a:gd name="T0" fmla="*/ 0 w 26"/>
                  <a:gd name="T1" fmla="*/ 15 h 243"/>
                  <a:gd name="T2" fmla="*/ 1 w 26"/>
                  <a:gd name="T3" fmla="*/ 13 h 243"/>
                  <a:gd name="T4" fmla="*/ 2 w 26"/>
                  <a:gd name="T5" fmla="*/ 11 h 243"/>
                  <a:gd name="T6" fmla="*/ 2 w 26"/>
                  <a:gd name="T7" fmla="*/ 9 h 243"/>
                  <a:gd name="T8" fmla="*/ 2 w 26"/>
                  <a:gd name="T9" fmla="*/ 7 h 243"/>
                  <a:gd name="T10" fmla="*/ 2 w 26"/>
                  <a:gd name="T11" fmla="*/ 5 h 243"/>
                  <a:gd name="T12" fmla="*/ 2 w 26"/>
                  <a:gd name="T13" fmla="*/ 3 h 243"/>
                  <a:gd name="T14" fmla="*/ 2 w 26"/>
                  <a:gd name="T15" fmla="*/ 1 h 243"/>
                  <a:gd name="T16" fmla="*/ 2 w 26"/>
                  <a:gd name="T17" fmla="*/ 0 h 243"/>
                  <a:gd name="T18" fmla="*/ 1 w 26"/>
                  <a:gd name="T19" fmla="*/ 1 h 243"/>
                  <a:gd name="T20" fmla="*/ 1 w 26"/>
                  <a:gd name="T21" fmla="*/ 3 h 243"/>
                  <a:gd name="T22" fmla="*/ 1 w 26"/>
                  <a:gd name="T23" fmla="*/ 5 h 243"/>
                  <a:gd name="T24" fmla="*/ 1 w 26"/>
                  <a:gd name="T25" fmla="*/ 7 h 243"/>
                  <a:gd name="T26" fmla="*/ 1 w 26"/>
                  <a:gd name="T27" fmla="*/ 9 h 243"/>
                  <a:gd name="T28" fmla="*/ 1 w 26"/>
                  <a:gd name="T29" fmla="*/ 11 h 243"/>
                  <a:gd name="T30" fmla="*/ 1 w 26"/>
                  <a:gd name="T31" fmla="*/ 13 h 243"/>
                  <a:gd name="T32" fmla="*/ 0 w 26"/>
                  <a:gd name="T33" fmla="*/ 15 h 2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243"/>
                  <a:gd name="T53" fmla="*/ 26 w 26"/>
                  <a:gd name="T54" fmla="*/ 243 h 2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243">
                    <a:moveTo>
                      <a:pt x="0" y="243"/>
                    </a:moveTo>
                    <a:lnTo>
                      <a:pt x="15" y="217"/>
                    </a:lnTo>
                    <a:lnTo>
                      <a:pt x="23" y="188"/>
                    </a:lnTo>
                    <a:lnTo>
                      <a:pt x="26" y="158"/>
                    </a:lnTo>
                    <a:lnTo>
                      <a:pt x="26" y="126"/>
                    </a:lnTo>
                    <a:lnTo>
                      <a:pt x="25" y="94"/>
                    </a:lnTo>
                    <a:lnTo>
                      <a:pt x="23" y="61"/>
                    </a:lnTo>
                    <a:lnTo>
                      <a:pt x="23" y="29"/>
                    </a:lnTo>
                    <a:lnTo>
                      <a:pt x="25" y="0"/>
                    </a:lnTo>
                    <a:lnTo>
                      <a:pt x="12" y="26"/>
                    </a:lnTo>
                    <a:lnTo>
                      <a:pt x="5" y="55"/>
                    </a:lnTo>
                    <a:lnTo>
                      <a:pt x="3" y="85"/>
                    </a:lnTo>
                    <a:lnTo>
                      <a:pt x="3" y="116"/>
                    </a:lnTo>
                    <a:lnTo>
                      <a:pt x="4" y="148"/>
                    </a:lnTo>
                    <a:lnTo>
                      <a:pt x="5" y="180"/>
                    </a:lnTo>
                    <a:lnTo>
                      <a:pt x="4" y="211"/>
                    </a:lnTo>
                    <a:lnTo>
                      <a:pt x="0" y="243"/>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82" name="Freeform 137"/>
              <p:cNvSpPr>
                <a:spLocks/>
              </p:cNvSpPr>
              <p:nvPr/>
            </p:nvSpPr>
            <p:spPr bwMode="auto">
              <a:xfrm>
                <a:off x="2877" y="3451"/>
                <a:ext cx="71" cy="112"/>
              </a:xfrm>
              <a:custGeom>
                <a:avLst/>
                <a:gdLst>
                  <a:gd name="T0" fmla="*/ 0 w 142"/>
                  <a:gd name="T1" fmla="*/ 14 h 225"/>
                  <a:gd name="T2" fmla="*/ 2 w 142"/>
                  <a:gd name="T3" fmla="*/ 13 h 225"/>
                  <a:gd name="T4" fmla="*/ 4 w 142"/>
                  <a:gd name="T5" fmla="*/ 12 h 225"/>
                  <a:gd name="T6" fmla="*/ 5 w 142"/>
                  <a:gd name="T7" fmla="*/ 10 h 225"/>
                  <a:gd name="T8" fmla="*/ 6 w 142"/>
                  <a:gd name="T9" fmla="*/ 8 h 225"/>
                  <a:gd name="T10" fmla="*/ 7 w 142"/>
                  <a:gd name="T11" fmla="*/ 6 h 225"/>
                  <a:gd name="T12" fmla="*/ 7 w 142"/>
                  <a:gd name="T13" fmla="*/ 3 h 225"/>
                  <a:gd name="T14" fmla="*/ 8 w 142"/>
                  <a:gd name="T15" fmla="*/ 1 h 225"/>
                  <a:gd name="T16" fmla="*/ 9 w 142"/>
                  <a:gd name="T17" fmla="*/ 0 h 225"/>
                  <a:gd name="T18" fmla="*/ 7 w 142"/>
                  <a:gd name="T19" fmla="*/ 1 h 225"/>
                  <a:gd name="T20" fmla="*/ 6 w 142"/>
                  <a:gd name="T21" fmla="*/ 3 h 225"/>
                  <a:gd name="T22" fmla="*/ 5 w 142"/>
                  <a:gd name="T23" fmla="*/ 4 h 225"/>
                  <a:gd name="T24" fmla="*/ 4 w 142"/>
                  <a:gd name="T25" fmla="*/ 6 h 225"/>
                  <a:gd name="T26" fmla="*/ 3 w 142"/>
                  <a:gd name="T27" fmla="*/ 8 h 225"/>
                  <a:gd name="T28" fmla="*/ 2 w 142"/>
                  <a:gd name="T29" fmla="*/ 10 h 225"/>
                  <a:gd name="T30" fmla="*/ 1 w 142"/>
                  <a:gd name="T31" fmla="*/ 12 h 225"/>
                  <a:gd name="T32" fmla="*/ 0 w 142"/>
                  <a:gd name="T33" fmla="*/ 14 h 2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2"/>
                  <a:gd name="T52" fmla="*/ 0 h 225"/>
                  <a:gd name="T53" fmla="*/ 142 w 142"/>
                  <a:gd name="T54" fmla="*/ 225 h 2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2" h="225">
                    <a:moveTo>
                      <a:pt x="0" y="225"/>
                    </a:moveTo>
                    <a:lnTo>
                      <a:pt x="26" y="213"/>
                    </a:lnTo>
                    <a:lnTo>
                      <a:pt x="50" y="193"/>
                    </a:lnTo>
                    <a:lnTo>
                      <a:pt x="68" y="165"/>
                    </a:lnTo>
                    <a:lnTo>
                      <a:pt x="84" y="132"/>
                    </a:lnTo>
                    <a:lnTo>
                      <a:pt x="98" y="96"/>
                    </a:lnTo>
                    <a:lnTo>
                      <a:pt x="112" y="60"/>
                    </a:lnTo>
                    <a:lnTo>
                      <a:pt x="126" y="28"/>
                    </a:lnTo>
                    <a:lnTo>
                      <a:pt x="142" y="0"/>
                    </a:lnTo>
                    <a:lnTo>
                      <a:pt x="112" y="22"/>
                    </a:lnTo>
                    <a:lnTo>
                      <a:pt x="89" y="48"/>
                    </a:lnTo>
                    <a:lnTo>
                      <a:pt x="70" y="76"/>
                    </a:lnTo>
                    <a:lnTo>
                      <a:pt x="55" y="107"/>
                    </a:lnTo>
                    <a:lnTo>
                      <a:pt x="43" y="139"/>
                    </a:lnTo>
                    <a:lnTo>
                      <a:pt x="30" y="170"/>
                    </a:lnTo>
                    <a:lnTo>
                      <a:pt x="16" y="198"/>
                    </a:lnTo>
                    <a:lnTo>
                      <a:pt x="0" y="225"/>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83" name="Freeform 138"/>
              <p:cNvSpPr>
                <a:spLocks/>
              </p:cNvSpPr>
              <p:nvPr/>
            </p:nvSpPr>
            <p:spPr bwMode="auto">
              <a:xfrm>
                <a:off x="2368" y="3379"/>
                <a:ext cx="64" cy="104"/>
              </a:xfrm>
              <a:custGeom>
                <a:avLst/>
                <a:gdLst>
                  <a:gd name="T0" fmla="*/ 8 w 128"/>
                  <a:gd name="T1" fmla="*/ 13 h 209"/>
                  <a:gd name="T2" fmla="*/ 7 w 128"/>
                  <a:gd name="T3" fmla="*/ 12 h 209"/>
                  <a:gd name="T4" fmla="*/ 6 w 128"/>
                  <a:gd name="T5" fmla="*/ 10 h 209"/>
                  <a:gd name="T6" fmla="*/ 5 w 128"/>
                  <a:gd name="T7" fmla="*/ 9 h 209"/>
                  <a:gd name="T8" fmla="*/ 4 w 128"/>
                  <a:gd name="T9" fmla="*/ 7 h 209"/>
                  <a:gd name="T10" fmla="*/ 3 w 128"/>
                  <a:gd name="T11" fmla="*/ 5 h 209"/>
                  <a:gd name="T12" fmla="*/ 2 w 128"/>
                  <a:gd name="T13" fmla="*/ 3 h 209"/>
                  <a:gd name="T14" fmla="*/ 1 w 128"/>
                  <a:gd name="T15" fmla="*/ 1 h 209"/>
                  <a:gd name="T16" fmla="*/ 0 w 128"/>
                  <a:gd name="T17" fmla="*/ 0 h 209"/>
                  <a:gd name="T18" fmla="*/ 2 w 128"/>
                  <a:gd name="T19" fmla="*/ 0 h 209"/>
                  <a:gd name="T20" fmla="*/ 3 w 128"/>
                  <a:gd name="T21" fmla="*/ 2 h 209"/>
                  <a:gd name="T22" fmla="*/ 4 w 128"/>
                  <a:gd name="T23" fmla="*/ 3 h 209"/>
                  <a:gd name="T24" fmla="*/ 5 w 128"/>
                  <a:gd name="T25" fmla="*/ 5 h 209"/>
                  <a:gd name="T26" fmla="*/ 6 w 128"/>
                  <a:gd name="T27" fmla="*/ 7 h 209"/>
                  <a:gd name="T28" fmla="*/ 7 w 128"/>
                  <a:gd name="T29" fmla="*/ 9 h 209"/>
                  <a:gd name="T30" fmla="*/ 7 w 128"/>
                  <a:gd name="T31" fmla="*/ 11 h 209"/>
                  <a:gd name="T32" fmla="*/ 8 w 128"/>
                  <a:gd name="T33" fmla="*/ 13 h 2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209"/>
                  <a:gd name="T53" fmla="*/ 128 w 128"/>
                  <a:gd name="T54" fmla="*/ 209 h 20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209">
                    <a:moveTo>
                      <a:pt x="128" y="209"/>
                    </a:moveTo>
                    <a:lnTo>
                      <a:pt x="104" y="193"/>
                    </a:lnTo>
                    <a:lnTo>
                      <a:pt x="85" y="171"/>
                    </a:lnTo>
                    <a:lnTo>
                      <a:pt x="67" y="144"/>
                    </a:lnTo>
                    <a:lnTo>
                      <a:pt x="55" y="116"/>
                    </a:lnTo>
                    <a:lnTo>
                      <a:pt x="42" y="86"/>
                    </a:lnTo>
                    <a:lnTo>
                      <a:pt x="29" y="56"/>
                    </a:lnTo>
                    <a:lnTo>
                      <a:pt x="15" y="27"/>
                    </a:lnTo>
                    <a:lnTo>
                      <a:pt x="0" y="0"/>
                    </a:lnTo>
                    <a:lnTo>
                      <a:pt x="27" y="15"/>
                    </a:lnTo>
                    <a:lnTo>
                      <a:pt x="48" y="36"/>
                    </a:lnTo>
                    <a:lnTo>
                      <a:pt x="64" y="63"/>
                    </a:lnTo>
                    <a:lnTo>
                      <a:pt x="76" y="91"/>
                    </a:lnTo>
                    <a:lnTo>
                      <a:pt x="87" y="122"/>
                    </a:lnTo>
                    <a:lnTo>
                      <a:pt x="98" y="152"/>
                    </a:lnTo>
                    <a:lnTo>
                      <a:pt x="112" y="182"/>
                    </a:lnTo>
                    <a:lnTo>
                      <a:pt x="128" y="209"/>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84" name="Freeform 139"/>
              <p:cNvSpPr>
                <a:spLocks/>
              </p:cNvSpPr>
              <p:nvPr/>
            </p:nvSpPr>
            <p:spPr bwMode="auto">
              <a:xfrm>
                <a:off x="2679" y="3425"/>
                <a:ext cx="233" cy="195"/>
              </a:xfrm>
              <a:custGeom>
                <a:avLst/>
                <a:gdLst>
                  <a:gd name="T0" fmla="*/ 28 w 466"/>
                  <a:gd name="T1" fmla="*/ 0 h 391"/>
                  <a:gd name="T2" fmla="*/ 26 w 466"/>
                  <a:gd name="T3" fmla="*/ 2 h 391"/>
                  <a:gd name="T4" fmla="*/ 23 w 466"/>
                  <a:gd name="T5" fmla="*/ 3 h 391"/>
                  <a:gd name="T6" fmla="*/ 21 w 466"/>
                  <a:gd name="T7" fmla="*/ 5 h 391"/>
                  <a:gd name="T8" fmla="*/ 19 w 466"/>
                  <a:gd name="T9" fmla="*/ 7 h 391"/>
                  <a:gd name="T10" fmla="*/ 18 w 466"/>
                  <a:gd name="T11" fmla="*/ 9 h 391"/>
                  <a:gd name="T12" fmla="*/ 16 w 466"/>
                  <a:gd name="T13" fmla="*/ 12 h 391"/>
                  <a:gd name="T14" fmla="*/ 15 w 466"/>
                  <a:gd name="T15" fmla="*/ 14 h 391"/>
                  <a:gd name="T16" fmla="*/ 14 w 466"/>
                  <a:gd name="T17" fmla="*/ 17 h 391"/>
                  <a:gd name="T18" fmla="*/ 13 w 466"/>
                  <a:gd name="T19" fmla="*/ 21 h 391"/>
                  <a:gd name="T20" fmla="*/ 12 w 466"/>
                  <a:gd name="T21" fmla="*/ 21 h 391"/>
                  <a:gd name="T22" fmla="*/ 10 w 466"/>
                  <a:gd name="T23" fmla="*/ 19 h 391"/>
                  <a:gd name="T24" fmla="*/ 9 w 466"/>
                  <a:gd name="T25" fmla="*/ 17 h 391"/>
                  <a:gd name="T26" fmla="*/ 7 w 466"/>
                  <a:gd name="T27" fmla="*/ 14 h 391"/>
                  <a:gd name="T28" fmla="*/ 5 w 466"/>
                  <a:gd name="T29" fmla="*/ 12 h 391"/>
                  <a:gd name="T30" fmla="*/ 4 w 466"/>
                  <a:gd name="T31" fmla="*/ 9 h 391"/>
                  <a:gd name="T32" fmla="*/ 2 w 466"/>
                  <a:gd name="T33" fmla="*/ 7 h 391"/>
                  <a:gd name="T34" fmla="*/ 1 w 466"/>
                  <a:gd name="T35" fmla="*/ 4 h 391"/>
                  <a:gd name="T36" fmla="*/ 1 w 466"/>
                  <a:gd name="T37" fmla="*/ 5 h 391"/>
                  <a:gd name="T38" fmla="*/ 1 w 466"/>
                  <a:gd name="T39" fmla="*/ 7 h 391"/>
                  <a:gd name="T40" fmla="*/ 2 w 466"/>
                  <a:gd name="T41" fmla="*/ 10 h 391"/>
                  <a:gd name="T42" fmla="*/ 3 w 466"/>
                  <a:gd name="T43" fmla="*/ 13 h 391"/>
                  <a:gd name="T44" fmla="*/ 5 w 466"/>
                  <a:gd name="T45" fmla="*/ 15 h 391"/>
                  <a:gd name="T46" fmla="*/ 7 w 466"/>
                  <a:gd name="T47" fmla="*/ 18 h 391"/>
                  <a:gd name="T48" fmla="*/ 9 w 466"/>
                  <a:gd name="T49" fmla="*/ 20 h 391"/>
                  <a:gd name="T50" fmla="*/ 11 w 466"/>
                  <a:gd name="T51" fmla="*/ 23 h 391"/>
                  <a:gd name="T52" fmla="*/ 13 w 466"/>
                  <a:gd name="T53" fmla="*/ 23 h 391"/>
                  <a:gd name="T54" fmla="*/ 14 w 466"/>
                  <a:gd name="T55" fmla="*/ 22 h 391"/>
                  <a:gd name="T56" fmla="*/ 15 w 466"/>
                  <a:gd name="T57" fmla="*/ 19 h 391"/>
                  <a:gd name="T58" fmla="*/ 17 w 466"/>
                  <a:gd name="T59" fmla="*/ 15 h 391"/>
                  <a:gd name="T60" fmla="*/ 19 w 466"/>
                  <a:gd name="T61" fmla="*/ 11 h 391"/>
                  <a:gd name="T62" fmla="*/ 22 w 466"/>
                  <a:gd name="T63" fmla="*/ 8 h 391"/>
                  <a:gd name="T64" fmla="*/ 25 w 466"/>
                  <a:gd name="T65" fmla="*/ 5 h 391"/>
                  <a:gd name="T66" fmla="*/ 27 w 466"/>
                  <a:gd name="T67" fmla="*/ 2 h 391"/>
                  <a:gd name="T68" fmla="*/ 29 w 466"/>
                  <a:gd name="T69" fmla="*/ 0 h 391"/>
                  <a:gd name="T70" fmla="*/ 30 w 466"/>
                  <a:gd name="T71" fmla="*/ 0 h 3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66"/>
                  <a:gd name="T109" fmla="*/ 0 h 391"/>
                  <a:gd name="T110" fmla="*/ 466 w 466"/>
                  <a:gd name="T111" fmla="*/ 391 h 39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66" h="391">
                    <a:moveTo>
                      <a:pt x="466" y="0"/>
                    </a:moveTo>
                    <a:lnTo>
                      <a:pt x="444" y="10"/>
                    </a:lnTo>
                    <a:lnTo>
                      <a:pt x="424" y="21"/>
                    </a:lnTo>
                    <a:lnTo>
                      <a:pt x="404" y="33"/>
                    </a:lnTo>
                    <a:lnTo>
                      <a:pt x="384" y="45"/>
                    </a:lnTo>
                    <a:lnTo>
                      <a:pt x="367" y="59"/>
                    </a:lnTo>
                    <a:lnTo>
                      <a:pt x="350" y="73"/>
                    </a:lnTo>
                    <a:lnTo>
                      <a:pt x="334" y="89"/>
                    </a:lnTo>
                    <a:lnTo>
                      <a:pt x="319" y="105"/>
                    </a:lnTo>
                    <a:lnTo>
                      <a:pt x="304" y="121"/>
                    </a:lnTo>
                    <a:lnTo>
                      <a:pt x="290" y="140"/>
                    </a:lnTo>
                    <a:lnTo>
                      <a:pt x="277" y="158"/>
                    </a:lnTo>
                    <a:lnTo>
                      <a:pt x="265" y="177"/>
                    </a:lnTo>
                    <a:lnTo>
                      <a:pt x="253" y="196"/>
                    </a:lnTo>
                    <a:lnTo>
                      <a:pt x="242" y="217"/>
                    </a:lnTo>
                    <a:lnTo>
                      <a:pt x="231" y="238"/>
                    </a:lnTo>
                    <a:lnTo>
                      <a:pt x="222" y="258"/>
                    </a:lnTo>
                    <a:lnTo>
                      <a:pt x="214" y="285"/>
                    </a:lnTo>
                    <a:lnTo>
                      <a:pt x="209" y="314"/>
                    </a:lnTo>
                    <a:lnTo>
                      <a:pt x="206" y="342"/>
                    </a:lnTo>
                    <a:lnTo>
                      <a:pt x="200" y="370"/>
                    </a:lnTo>
                    <a:lnTo>
                      <a:pt x="186" y="350"/>
                    </a:lnTo>
                    <a:lnTo>
                      <a:pt x="172" y="330"/>
                    </a:lnTo>
                    <a:lnTo>
                      <a:pt x="159" y="311"/>
                    </a:lnTo>
                    <a:lnTo>
                      <a:pt x="145" y="292"/>
                    </a:lnTo>
                    <a:lnTo>
                      <a:pt x="131" y="272"/>
                    </a:lnTo>
                    <a:lnTo>
                      <a:pt x="117" y="254"/>
                    </a:lnTo>
                    <a:lnTo>
                      <a:pt x="104" y="235"/>
                    </a:lnTo>
                    <a:lnTo>
                      <a:pt x="91" y="216"/>
                    </a:lnTo>
                    <a:lnTo>
                      <a:pt x="78" y="197"/>
                    </a:lnTo>
                    <a:lnTo>
                      <a:pt x="65" y="178"/>
                    </a:lnTo>
                    <a:lnTo>
                      <a:pt x="53" y="158"/>
                    </a:lnTo>
                    <a:lnTo>
                      <a:pt x="41" y="139"/>
                    </a:lnTo>
                    <a:lnTo>
                      <a:pt x="30" y="119"/>
                    </a:lnTo>
                    <a:lnTo>
                      <a:pt x="19" y="98"/>
                    </a:lnTo>
                    <a:lnTo>
                      <a:pt x="9" y="78"/>
                    </a:lnTo>
                    <a:lnTo>
                      <a:pt x="0" y="56"/>
                    </a:lnTo>
                    <a:lnTo>
                      <a:pt x="2" y="80"/>
                    </a:lnTo>
                    <a:lnTo>
                      <a:pt x="5" y="104"/>
                    </a:lnTo>
                    <a:lnTo>
                      <a:pt x="11" y="127"/>
                    </a:lnTo>
                    <a:lnTo>
                      <a:pt x="18" y="149"/>
                    </a:lnTo>
                    <a:lnTo>
                      <a:pt x="26" y="170"/>
                    </a:lnTo>
                    <a:lnTo>
                      <a:pt x="36" y="190"/>
                    </a:lnTo>
                    <a:lnTo>
                      <a:pt x="47" y="211"/>
                    </a:lnTo>
                    <a:lnTo>
                      <a:pt x="60" y="231"/>
                    </a:lnTo>
                    <a:lnTo>
                      <a:pt x="73" y="250"/>
                    </a:lnTo>
                    <a:lnTo>
                      <a:pt x="88" y="270"/>
                    </a:lnTo>
                    <a:lnTo>
                      <a:pt x="103" y="289"/>
                    </a:lnTo>
                    <a:lnTo>
                      <a:pt x="119" y="309"/>
                    </a:lnTo>
                    <a:lnTo>
                      <a:pt x="138" y="329"/>
                    </a:lnTo>
                    <a:lnTo>
                      <a:pt x="155" y="349"/>
                    </a:lnTo>
                    <a:lnTo>
                      <a:pt x="174" y="370"/>
                    </a:lnTo>
                    <a:lnTo>
                      <a:pt x="193" y="391"/>
                    </a:lnTo>
                    <a:lnTo>
                      <a:pt x="201" y="382"/>
                    </a:lnTo>
                    <a:lnTo>
                      <a:pt x="210" y="372"/>
                    </a:lnTo>
                    <a:lnTo>
                      <a:pt x="217" y="363"/>
                    </a:lnTo>
                    <a:lnTo>
                      <a:pt x="221" y="353"/>
                    </a:lnTo>
                    <a:lnTo>
                      <a:pt x="231" y="318"/>
                    </a:lnTo>
                    <a:lnTo>
                      <a:pt x="245" y="284"/>
                    </a:lnTo>
                    <a:lnTo>
                      <a:pt x="261" y="250"/>
                    </a:lnTo>
                    <a:lnTo>
                      <a:pt x="281" y="218"/>
                    </a:lnTo>
                    <a:lnTo>
                      <a:pt x="300" y="187"/>
                    </a:lnTo>
                    <a:lnTo>
                      <a:pt x="322" y="157"/>
                    </a:lnTo>
                    <a:lnTo>
                      <a:pt x="344" y="129"/>
                    </a:lnTo>
                    <a:lnTo>
                      <a:pt x="366" y="104"/>
                    </a:lnTo>
                    <a:lnTo>
                      <a:pt x="387" y="81"/>
                    </a:lnTo>
                    <a:lnTo>
                      <a:pt x="406" y="60"/>
                    </a:lnTo>
                    <a:lnTo>
                      <a:pt x="425" y="42"/>
                    </a:lnTo>
                    <a:lnTo>
                      <a:pt x="440" y="27"/>
                    </a:lnTo>
                    <a:lnTo>
                      <a:pt x="452" y="14"/>
                    </a:lnTo>
                    <a:lnTo>
                      <a:pt x="462" y="6"/>
                    </a:lnTo>
                    <a:lnTo>
                      <a:pt x="466" y="2"/>
                    </a:lnTo>
                    <a:lnTo>
                      <a:pt x="466" y="0"/>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85" name="Freeform 140"/>
              <p:cNvSpPr>
                <a:spLocks/>
              </p:cNvSpPr>
              <p:nvPr/>
            </p:nvSpPr>
            <p:spPr bwMode="auto">
              <a:xfrm>
                <a:off x="2460" y="3309"/>
                <a:ext cx="204" cy="172"/>
              </a:xfrm>
              <a:custGeom>
                <a:avLst/>
                <a:gdLst>
                  <a:gd name="T0" fmla="*/ 0 w 408"/>
                  <a:gd name="T1" fmla="*/ 0 h 343"/>
                  <a:gd name="T2" fmla="*/ 2 w 408"/>
                  <a:gd name="T3" fmla="*/ 1 h 343"/>
                  <a:gd name="T4" fmla="*/ 3 w 408"/>
                  <a:gd name="T5" fmla="*/ 1 h 343"/>
                  <a:gd name="T6" fmla="*/ 4 w 408"/>
                  <a:gd name="T7" fmla="*/ 2 h 343"/>
                  <a:gd name="T8" fmla="*/ 5 w 408"/>
                  <a:gd name="T9" fmla="*/ 2 h 343"/>
                  <a:gd name="T10" fmla="*/ 6 w 408"/>
                  <a:gd name="T11" fmla="*/ 3 h 343"/>
                  <a:gd name="T12" fmla="*/ 7 w 408"/>
                  <a:gd name="T13" fmla="*/ 4 h 343"/>
                  <a:gd name="T14" fmla="*/ 8 w 408"/>
                  <a:gd name="T15" fmla="*/ 4 h 343"/>
                  <a:gd name="T16" fmla="*/ 8 w 408"/>
                  <a:gd name="T17" fmla="*/ 5 h 343"/>
                  <a:gd name="T18" fmla="*/ 9 w 408"/>
                  <a:gd name="T19" fmla="*/ 6 h 343"/>
                  <a:gd name="T20" fmla="*/ 10 w 408"/>
                  <a:gd name="T21" fmla="*/ 7 h 343"/>
                  <a:gd name="T22" fmla="*/ 11 w 408"/>
                  <a:gd name="T23" fmla="*/ 8 h 343"/>
                  <a:gd name="T24" fmla="*/ 11 w 408"/>
                  <a:gd name="T25" fmla="*/ 9 h 343"/>
                  <a:gd name="T26" fmla="*/ 12 w 408"/>
                  <a:gd name="T27" fmla="*/ 10 h 343"/>
                  <a:gd name="T28" fmla="*/ 12 w 408"/>
                  <a:gd name="T29" fmla="*/ 11 h 343"/>
                  <a:gd name="T30" fmla="*/ 13 w 408"/>
                  <a:gd name="T31" fmla="*/ 13 h 343"/>
                  <a:gd name="T32" fmla="*/ 13 w 408"/>
                  <a:gd name="T33" fmla="*/ 14 h 343"/>
                  <a:gd name="T34" fmla="*/ 14 w 408"/>
                  <a:gd name="T35" fmla="*/ 16 h 343"/>
                  <a:gd name="T36" fmla="*/ 14 w 408"/>
                  <a:gd name="T37" fmla="*/ 17 h 343"/>
                  <a:gd name="T38" fmla="*/ 14 w 408"/>
                  <a:gd name="T39" fmla="*/ 19 h 343"/>
                  <a:gd name="T40" fmla="*/ 15 w 408"/>
                  <a:gd name="T41" fmla="*/ 20 h 343"/>
                  <a:gd name="T42" fmla="*/ 16 w 408"/>
                  <a:gd name="T43" fmla="*/ 18 h 343"/>
                  <a:gd name="T44" fmla="*/ 18 w 408"/>
                  <a:gd name="T45" fmla="*/ 16 h 343"/>
                  <a:gd name="T46" fmla="*/ 19 w 408"/>
                  <a:gd name="T47" fmla="*/ 13 h 343"/>
                  <a:gd name="T48" fmla="*/ 21 w 408"/>
                  <a:gd name="T49" fmla="*/ 11 h 343"/>
                  <a:gd name="T50" fmla="*/ 22 w 408"/>
                  <a:gd name="T51" fmla="*/ 9 h 343"/>
                  <a:gd name="T52" fmla="*/ 24 w 408"/>
                  <a:gd name="T53" fmla="*/ 6 h 343"/>
                  <a:gd name="T54" fmla="*/ 25 w 408"/>
                  <a:gd name="T55" fmla="*/ 4 h 343"/>
                  <a:gd name="T56" fmla="*/ 26 w 408"/>
                  <a:gd name="T57" fmla="*/ 1 h 343"/>
                  <a:gd name="T58" fmla="*/ 26 w 408"/>
                  <a:gd name="T59" fmla="*/ 4 h 343"/>
                  <a:gd name="T60" fmla="*/ 25 w 408"/>
                  <a:gd name="T61" fmla="*/ 7 h 343"/>
                  <a:gd name="T62" fmla="*/ 24 w 408"/>
                  <a:gd name="T63" fmla="*/ 9 h 343"/>
                  <a:gd name="T64" fmla="*/ 23 w 408"/>
                  <a:gd name="T65" fmla="*/ 12 h 343"/>
                  <a:gd name="T66" fmla="*/ 21 w 408"/>
                  <a:gd name="T67" fmla="*/ 14 h 343"/>
                  <a:gd name="T68" fmla="*/ 19 w 408"/>
                  <a:gd name="T69" fmla="*/ 17 h 343"/>
                  <a:gd name="T70" fmla="*/ 17 w 408"/>
                  <a:gd name="T71" fmla="*/ 19 h 343"/>
                  <a:gd name="T72" fmla="*/ 15 w 408"/>
                  <a:gd name="T73" fmla="*/ 21 h 343"/>
                  <a:gd name="T74" fmla="*/ 14 w 408"/>
                  <a:gd name="T75" fmla="*/ 22 h 343"/>
                  <a:gd name="T76" fmla="*/ 14 w 408"/>
                  <a:gd name="T77" fmla="*/ 22 h 343"/>
                  <a:gd name="T78" fmla="*/ 13 w 408"/>
                  <a:gd name="T79" fmla="*/ 22 h 343"/>
                  <a:gd name="T80" fmla="*/ 13 w 408"/>
                  <a:gd name="T81" fmla="*/ 22 h 343"/>
                  <a:gd name="T82" fmla="*/ 13 w 408"/>
                  <a:gd name="T83" fmla="*/ 20 h 343"/>
                  <a:gd name="T84" fmla="*/ 12 w 408"/>
                  <a:gd name="T85" fmla="*/ 18 h 343"/>
                  <a:gd name="T86" fmla="*/ 11 w 408"/>
                  <a:gd name="T87" fmla="*/ 16 h 343"/>
                  <a:gd name="T88" fmla="*/ 10 w 408"/>
                  <a:gd name="T89" fmla="*/ 14 h 343"/>
                  <a:gd name="T90" fmla="*/ 9 w 408"/>
                  <a:gd name="T91" fmla="*/ 12 h 343"/>
                  <a:gd name="T92" fmla="*/ 8 w 408"/>
                  <a:gd name="T93" fmla="*/ 10 h 343"/>
                  <a:gd name="T94" fmla="*/ 7 w 408"/>
                  <a:gd name="T95" fmla="*/ 8 h 343"/>
                  <a:gd name="T96" fmla="*/ 6 w 408"/>
                  <a:gd name="T97" fmla="*/ 7 h 343"/>
                  <a:gd name="T98" fmla="*/ 5 w 408"/>
                  <a:gd name="T99" fmla="*/ 6 h 343"/>
                  <a:gd name="T100" fmla="*/ 4 w 408"/>
                  <a:gd name="T101" fmla="*/ 4 h 343"/>
                  <a:gd name="T102" fmla="*/ 3 w 408"/>
                  <a:gd name="T103" fmla="*/ 3 h 343"/>
                  <a:gd name="T104" fmla="*/ 2 w 408"/>
                  <a:gd name="T105" fmla="*/ 2 h 343"/>
                  <a:gd name="T106" fmla="*/ 1 w 408"/>
                  <a:gd name="T107" fmla="*/ 1 h 343"/>
                  <a:gd name="T108" fmla="*/ 1 w 408"/>
                  <a:gd name="T109" fmla="*/ 1 h 343"/>
                  <a:gd name="T110" fmla="*/ 0 w 408"/>
                  <a:gd name="T111" fmla="*/ 1 h 343"/>
                  <a:gd name="T112" fmla="*/ 0 w 408"/>
                  <a:gd name="T113" fmla="*/ 0 h 3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8"/>
                  <a:gd name="T172" fmla="*/ 0 h 343"/>
                  <a:gd name="T173" fmla="*/ 408 w 408"/>
                  <a:gd name="T174" fmla="*/ 343 h 3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8" h="343">
                    <a:moveTo>
                      <a:pt x="0" y="0"/>
                    </a:moveTo>
                    <a:lnTo>
                      <a:pt x="18" y="8"/>
                    </a:lnTo>
                    <a:lnTo>
                      <a:pt x="37" y="16"/>
                    </a:lnTo>
                    <a:lnTo>
                      <a:pt x="53" y="24"/>
                    </a:lnTo>
                    <a:lnTo>
                      <a:pt x="69" y="32"/>
                    </a:lnTo>
                    <a:lnTo>
                      <a:pt x="84" y="41"/>
                    </a:lnTo>
                    <a:lnTo>
                      <a:pt x="99" y="51"/>
                    </a:lnTo>
                    <a:lnTo>
                      <a:pt x="113" y="61"/>
                    </a:lnTo>
                    <a:lnTo>
                      <a:pt x="127" y="72"/>
                    </a:lnTo>
                    <a:lnTo>
                      <a:pt x="138" y="85"/>
                    </a:lnTo>
                    <a:lnTo>
                      <a:pt x="150" y="99"/>
                    </a:lnTo>
                    <a:lnTo>
                      <a:pt x="161" y="115"/>
                    </a:lnTo>
                    <a:lnTo>
                      <a:pt x="171" y="132"/>
                    </a:lnTo>
                    <a:lnTo>
                      <a:pt x="182" y="151"/>
                    </a:lnTo>
                    <a:lnTo>
                      <a:pt x="191" y="171"/>
                    </a:lnTo>
                    <a:lnTo>
                      <a:pt x="199" y="195"/>
                    </a:lnTo>
                    <a:lnTo>
                      <a:pt x="207" y="220"/>
                    </a:lnTo>
                    <a:lnTo>
                      <a:pt x="214" y="245"/>
                    </a:lnTo>
                    <a:lnTo>
                      <a:pt x="219" y="268"/>
                    </a:lnTo>
                    <a:lnTo>
                      <a:pt x="222" y="291"/>
                    </a:lnTo>
                    <a:lnTo>
                      <a:pt x="226" y="314"/>
                    </a:lnTo>
                    <a:lnTo>
                      <a:pt x="250" y="280"/>
                    </a:lnTo>
                    <a:lnTo>
                      <a:pt x="275" y="243"/>
                    </a:lnTo>
                    <a:lnTo>
                      <a:pt x="301" y="207"/>
                    </a:lnTo>
                    <a:lnTo>
                      <a:pt x="326" y="169"/>
                    </a:lnTo>
                    <a:lnTo>
                      <a:pt x="350" y="131"/>
                    </a:lnTo>
                    <a:lnTo>
                      <a:pt x="372" y="92"/>
                    </a:lnTo>
                    <a:lnTo>
                      <a:pt x="392" y="53"/>
                    </a:lnTo>
                    <a:lnTo>
                      <a:pt x="408" y="14"/>
                    </a:lnTo>
                    <a:lnTo>
                      <a:pt x="403" y="56"/>
                    </a:lnTo>
                    <a:lnTo>
                      <a:pt x="393" y="98"/>
                    </a:lnTo>
                    <a:lnTo>
                      <a:pt x="378" y="139"/>
                    </a:lnTo>
                    <a:lnTo>
                      <a:pt x="357" y="178"/>
                    </a:lnTo>
                    <a:lnTo>
                      <a:pt x="332" y="218"/>
                    </a:lnTo>
                    <a:lnTo>
                      <a:pt x="302" y="257"/>
                    </a:lnTo>
                    <a:lnTo>
                      <a:pt x="268" y="295"/>
                    </a:lnTo>
                    <a:lnTo>
                      <a:pt x="231" y="332"/>
                    </a:lnTo>
                    <a:lnTo>
                      <a:pt x="221" y="338"/>
                    </a:lnTo>
                    <a:lnTo>
                      <a:pt x="214" y="343"/>
                    </a:lnTo>
                    <a:lnTo>
                      <a:pt x="207" y="343"/>
                    </a:lnTo>
                    <a:lnTo>
                      <a:pt x="203" y="340"/>
                    </a:lnTo>
                    <a:lnTo>
                      <a:pt x="195" y="307"/>
                    </a:lnTo>
                    <a:lnTo>
                      <a:pt x="184" y="275"/>
                    </a:lnTo>
                    <a:lnTo>
                      <a:pt x="171" y="244"/>
                    </a:lnTo>
                    <a:lnTo>
                      <a:pt x="155" y="213"/>
                    </a:lnTo>
                    <a:lnTo>
                      <a:pt x="139" y="183"/>
                    </a:lnTo>
                    <a:lnTo>
                      <a:pt x="122" y="155"/>
                    </a:lnTo>
                    <a:lnTo>
                      <a:pt x="103" y="128"/>
                    </a:lnTo>
                    <a:lnTo>
                      <a:pt x="85" y="104"/>
                    </a:lnTo>
                    <a:lnTo>
                      <a:pt x="68" y="81"/>
                    </a:lnTo>
                    <a:lnTo>
                      <a:pt x="50" y="60"/>
                    </a:lnTo>
                    <a:lnTo>
                      <a:pt x="35" y="41"/>
                    </a:lnTo>
                    <a:lnTo>
                      <a:pt x="23" y="26"/>
                    </a:lnTo>
                    <a:lnTo>
                      <a:pt x="12" y="15"/>
                    </a:lnTo>
                    <a:lnTo>
                      <a:pt x="4" y="6"/>
                    </a:lnTo>
                    <a:lnTo>
                      <a:pt x="0" y="1"/>
                    </a:lnTo>
                    <a:lnTo>
                      <a:pt x="0" y="0"/>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86" name="Freeform 141"/>
              <p:cNvSpPr>
                <a:spLocks/>
              </p:cNvSpPr>
              <p:nvPr/>
            </p:nvSpPr>
            <p:spPr bwMode="auto">
              <a:xfrm>
                <a:off x="2609" y="3493"/>
                <a:ext cx="32" cy="106"/>
              </a:xfrm>
              <a:custGeom>
                <a:avLst/>
                <a:gdLst>
                  <a:gd name="T0" fmla="*/ 2 w 65"/>
                  <a:gd name="T1" fmla="*/ 14 h 211"/>
                  <a:gd name="T2" fmla="*/ 2 w 65"/>
                  <a:gd name="T3" fmla="*/ 14 h 211"/>
                  <a:gd name="T4" fmla="*/ 3 w 65"/>
                  <a:gd name="T5" fmla="*/ 13 h 211"/>
                  <a:gd name="T6" fmla="*/ 3 w 65"/>
                  <a:gd name="T7" fmla="*/ 13 h 211"/>
                  <a:gd name="T8" fmla="*/ 4 w 65"/>
                  <a:gd name="T9" fmla="*/ 13 h 211"/>
                  <a:gd name="T10" fmla="*/ 3 w 65"/>
                  <a:gd name="T11" fmla="*/ 12 h 211"/>
                  <a:gd name="T12" fmla="*/ 3 w 65"/>
                  <a:gd name="T13" fmla="*/ 10 h 211"/>
                  <a:gd name="T14" fmla="*/ 2 w 65"/>
                  <a:gd name="T15" fmla="*/ 9 h 211"/>
                  <a:gd name="T16" fmla="*/ 2 w 65"/>
                  <a:gd name="T17" fmla="*/ 7 h 211"/>
                  <a:gd name="T18" fmla="*/ 1 w 65"/>
                  <a:gd name="T19" fmla="*/ 6 h 211"/>
                  <a:gd name="T20" fmla="*/ 0 w 65"/>
                  <a:gd name="T21" fmla="*/ 4 h 211"/>
                  <a:gd name="T22" fmla="*/ 0 w 65"/>
                  <a:gd name="T23" fmla="*/ 2 h 211"/>
                  <a:gd name="T24" fmla="*/ 0 w 65"/>
                  <a:gd name="T25" fmla="*/ 0 h 211"/>
                  <a:gd name="T26" fmla="*/ 0 w 65"/>
                  <a:gd name="T27" fmla="*/ 1 h 211"/>
                  <a:gd name="T28" fmla="*/ 0 w 65"/>
                  <a:gd name="T29" fmla="*/ 2 h 211"/>
                  <a:gd name="T30" fmla="*/ 0 w 65"/>
                  <a:gd name="T31" fmla="*/ 3 h 211"/>
                  <a:gd name="T32" fmla="*/ 0 w 65"/>
                  <a:gd name="T33" fmla="*/ 5 h 211"/>
                  <a:gd name="T34" fmla="*/ 0 w 65"/>
                  <a:gd name="T35" fmla="*/ 7 h 211"/>
                  <a:gd name="T36" fmla="*/ 1 w 65"/>
                  <a:gd name="T37" fmla="*/ 9 h 211"/>
                  <a:gd name="T38" fmla="*/ 1 w 65"/>
                  <a:gd name="T39" fmla="*/ 12 h 211"/>
                  <a:gd name="T40" fmla="*/ 2 w 65"/>
                  <a:gd name="T41" fmla="*/ 14 h 2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11"/>
                  <a:gd name="T65" fmla="*/ 65 w 65"/>
                  <a:gd name="T66" fmla="*/ 211 h 2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11">
                    <a:moveTo>
                      <a:pt x="37" y="211"/>
                    </a:moveTo>
                    <a:lnTo>
                      <a:pt x="47" y="210"/>
                    </a:lnTo>
                    <a:lnTo>
                      <a:pt x="56" y="208"/>
                    </a:lnTo>
                    <a:lnTo>
                      <a:pt x="61" y="204"/>
                    </a:lnTo>
                    <a:lnTo>
                      <a:pt x="65" y="202"/>
                    </a:lnTo>
                    <a:lnTo>
                      <a:pt x="59" y="179"/>
                    </a:lnTo>
                    <a:lnTo>
                      <a:pt x="52" y="157"/>
                    </a:lnTo>
                    <a:lnTo>
                      <a:pt x="43" y="134"/>
                    </a:lnTo>
                    <a:lnTo>
                      <a:pt x="34" y="111"/>
                    </a:lnTo>
                    <a:lnTo>
                      <a:pt x="24" y="87"/>
                    </a:lnTo>
                    <a:lnTo>
                      <a:pt x="15" y="60"/>
                    </a:lnTo>
                    <a:lnTo>
                      <a:pt x="7" y="31"/>
                    </a:lnTo>
                    <a:lnTo>
                      <a:pt x="1" y="0"/>
                    </a:lnTo>
                    <a:lnTo>
                      <a:pt x="0" y="7"/>
                    </a:lnTo>
                    <a:lnTo>
                      <a:pt x="0" y="23"/>
                    </a:lnTo>
                    <a:lnTo>
                      <a:pt x="1" y="46"/>
                    </a:lnTo>
                    <a:lnTo>
                      <a:pt x="5" y="76"/>
                    </a:lnTo>
                    <a:lnTo>
                      <a:pt x="9" y="110"/>
                    </a:lnTo>
                    <a:lnTo>
                      <a:pt x="16" y="144"/>
                    </a:lnTo>
                    <a:lnTo>
                      <a:pt x="26" y="179"/>
                    </a:lnTo>
                    <a:lnTo>
                      <a:pt x="37" y="211"/>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87" name="Freeform 142"/>
              <p:cNvSpPr>
                <a:spLocks/>
              </p:cNvSpPr>
              <p:nvPr/>
            </p:nvSpPr>
            <p:spPr bwMode="auto">
              <a:xfrm>
                <a:off x="2468" y="3433"/>
                <a:ext cx="169" cy="176"/>
              </a:xfrm>
              <a:custGeom>
                <a:avLst/>
                <a:gdLst>
                  <a:gd name="T0" fmla="*/ 8 w 339"/>
                  <a:gd name="T1" fmla="*/ 12 h 351"/>
                  <a:gd name="T2" fmla="*/ 7 w 339"/>
                  <a:gd name="T3" fmla="*/ 8 h 351"/>
                  <a:gd name="T4" fmla="*/ 5 w 339"/>
                  <a:gd name="T5" fmla="*/ 3 h 351"/>
                  <a:gd name="T6" fmla="*/ 4 w 339"/>
                  <a:gd name="T7" fmla="*/ 1 h 351"/>
                  <a:gd name="T8" fmla="*/ 3 w 339"/>
                  <a:gd name="T9" fmla="*/ 3 h 351"/>
                  <a:gd name="T10" fmla="*/ 2 w 339"/>
                  <a:gd name="T11" fmla="*/ 9 h 351"/>
                  <a:gd name="T12" fmla="*/ 1 w 339"/>
                  <a:gd name="T13" fmla="*/ 14 h 351"/>
                  <a:gd name="T14" fmla="*/ 0 w 339"/>
                  <a:gd name="T15" fmla="*/ 20 h 351"/>
                  <a:gd name="T16" fmla="*/ 2 w 339"/>
                  <a:gd name="T17" fmla="*/ 22 h 351"/>
                  <a:gd name="T18" fmla="*/ 2 w 339"/>
                  <a:gd name="T19" fmla="*/ 18 h 351"/>
                  <a:gd name="T20" fmla="*/ 3 w 339"/>
                  <a:gd name="T21" fmla="*/ 14 h 351"/>
                  <a:gd name="T22" fmla="*/ 4 w 339"/>
                  <a:gd name="T23" fmla="*/ 10 h 351"/>
                  <a:gd name="T24" fmla="*/ 4 w 339"/>
                  <a:gd name="T25" fmla="*/ 7 h 351"/>
                  <a:gd name="T26" fmla="*/ 5 w 339"/>
                  <a:gd name="T27" fmla="*/ 10 h 351"/>
                  <a:gd name="T28" fmla="*/ 6 w 339"/>
                  <a:gd name="T29" fmla="*/ 13 h 351"/>
                  <a:gd name="T30" fmla="*/ 6 w 339"/>
                  <a:gd name="T31" fmla="*/ 15 h 351"/>
                  <a:gd name="T32" fmla="*/ 7 w 339"/>
                  <a:gd name="T33" fmla="*/ 18 h 351"/>
                  <a:gd name="T34" fmla="*/ 8 w 339"/>
                  <a:gd name="T35" fmla="*/ 18 h 351"/>
                  <a:gd name="T36" fmla="*/ 8 w 339"/>
                  <a:gd name="T37" fmla="*/ 18 h 351"/>
                  <a:gd name="T38" fmla="*/ 9 w 339"/>
                  <a:gd name="T39" fmla="*/ 17 h 351"/>
                  <a:gd name="T40" fmla="*/ 9 w 339"/>
                  <a:gd name="T41" fmla="*/ 17 h 351"/>
                  <a:gd name="T42" fmla="*/ 9 w 339"/>
                  <a:gd name="T43" fmla="*/ 17 h 351"/>
                  <a:gd name="T44" fmla="*/ 9 w 339"/>
                  <a:gd name="T45" fmla="*/ 17 h 351"/>
                  <a:gd name="T46" fmla="*/ 11 w 339"/>
                  <a:gd name="T47" fmla="*/ 15 h 351"/>
                  <a:gd name="T48" fmla="*/ 13 w 339"/>
                  <a:gd name="T49" fmla="*/ 11 h 351"/>
                  <a:gd name="T50" fmla="*/ 17 w 339"/>
                  <a:gd name="T51" fmla="*/ 7 h 351"/>
                  <a:gd name="T52" fmla="*/ 21 w 339"/>
                  <a:gd name="T53" fmla="*/ 3 h 351"/>
                  <a:gd name="T54" fmla="*/ 19 w 339"/>
                  <a:gd name="T55" fmla="*/ 4 h 351"/>
                  <a:gd name="T56" fmla="*/ 17 w 339"/>
                  <a:gd name="T57" fmla="*/ 5 h 351"/>
                  <a:gd name="T58" fmla="*/ 15 w 339"/>
                  <a:gd name="T59" fmla="*/ 6 h 351"/>
                  <a:gd name="T60" fmla="*/ 14 w 339"/>
                  <a:gd name="T61" fmla="*/ 8 h 351"/>
                  <a:gd name="T62" fmla="*/ 12 w 339"/>
                  <a:gd name="T63" fmla="*/ 9 h 351"/>
                  <a:gd name="T64" fmla="*/ 11 w 339"/>
                  <a:gd name="T65" fmla="*/ 11 h 351"/>
                  <a:gd name="T66" fmla="*/ 10 w 339"/>
                  <a:gd name="T67" fmla="*/ 13 h 351"/>
                  <a:gd name="T68" fmla="*/ 9 w 339"/>
                  <a:gd name="T69" fmla="*/ 14 h 3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9"/>
                  <a:gd name="T106" fmla="*/ 0 h 351"/>
                  <a:gd name="T107" fmla="*/ 339 w 339"/>
                  <a:gd name="T108" fmla="*/ 351 h 3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9" h="351">
                    <a:moveTo>
                      <a:pt x="146" y="223"/>
                    </a:moveTo>
                    <a:lnTo>
                      <a:pt x="137" y="190"/>
                    </a:lnTo>
                    <a:lnTo>
                      <a:pt x="126" y="153"/>
                    </a:lnTo>
                    <a:lnTo>
                      <a:pt x="113" y="115"/>
                    </a:lnTo>
                    <a:lnTo>
                      <a:pt x="99" y="78"/>
                    </a:lnTo>
                    <a:lnTo>
                      <a:pt x="86" y="46"/>
                    </a:lnTo>
                    <a:lnTo>
                      <a:pt x="75" y="20"/>
                    </a:lnTo>
                    <a:lnTo>
                      <a:pt x="66" y="3"/>
                    </a:lnTo>
                    <a:lnTo>
                      <a:pt x="59" y="0"/>
                    </a:lnTo>
                    <a:lnTo>
                      <a:pt x="52" y="43"/>
                    </a:lnTo>
                    <a:lnTo>
                      <a:pt x="44" y="87"/>
                    </a:lnTo>
                    <a:lnTo>
                      <a:pt x="36" y="131"/>
                    </a:lnTo>
                    <a:lnTo>
                      <a:pt x="28" y="175"/>
                    </a:lnTo>
                    <a:lnTo>
                      <a:pt x="21" y="218"/>
                    </a:lnTo>
                    <a:lnTo>
                      <a:pt x="13" y="262"/>
                    </a:lnTo>
                    <a:lnTo>
                      <a:pt x="6" y="307"/>
                    </a:lnTo>
                    <a:lnTo>
                      <a:pt x="0" y="351"/>
                    </a:lnTo>
                    <a:lnTo>
                      <a:pt x="38" y="337"/>
                    </a:lnTo>
                    <a:lnTo>
                      <a:pt x="43" y="307"/>
                    </a:lnTo>
                    <a:lnTo>
                      <a:pt x="46" y="277"/>
                    </a:lnTo>
                    <a:lnTo>
                      <a:pt x="52" y="248"/>
                    </a:lnTo>
                    <a:lnTo>
                      <a:pt x="56" y="218"/>
                    </a:lnTo>
                    <a:lnTo>
                      <a:pt x="61" y="190"/>
                    </a:lnTo>
                    <a:lnTo>
                      <a:pt x="67" y="160"/>
                    </a:lnTo>
                    <a:lnTo>
                      <a:pt x="71" y="131"/>
                    </a:lnTo>
                    <a:lnTo>
                      <a:pt x="77" y="101"/>
                    </a:lnTo>
                    <a:lnTo>
                      <a:pt x="82" y="125"/>
                    </a:lnTo>
                    <a:lnTo>
                      <a:pt x="86" y="148"/>
                    </a:lnTo>
                    <a:lnTo>
                      <a:pt x="92" y="171"/>
                    </a:lnTo>
                    <a:lnTo>
                      <a:pt x="98" y="194"/>
                    </a:lnTo>
                    <a:lnTo>
                      <a:pt x="104" y="217"/>
                    </a:lnTo>
                    <a:lnTo>
                      <a:pt x="109" y="240"/>
                    </a:lnTo>
                    <a:lnTo>
                      <a:pt x="115" y="263"/>
                    </a:lnTo>
                    <a:lnTo>
                      <a:pt x="122" y="286"/>
                    </a:lnTo>
                    <a:lnTo>
                      <a:pt x="127" y="284"/>
                    </a:lnTo>
                    <a:lnTo>
                      <a:pt x="131" y="282"/>
                    </a:lnTo>
                    <a:lnTo>
                      <a:pt x="136" y="279"/>
                    </a:lnTo>
                    <a:lnTo>
                      <a:pt x="140" y="277"/>
                    </a:lnTo>
                    <a:lnTo>
                      <a:pt x="145" y="275"/>
                    </a:lnTo>
                    <a:lnTo>
                      <a:pt x="150" y="271"/>
                    </a:lnTo>
                    <a:lnTo>
                      <a:pt x="154" y="269"/>
                    </a:lnTo>
                    <a:lnTo>
                      <a:pt x="159" y="267"/>
                    </a:lnTo>
                    <a:lnTo>
                      <a:pt x="164" y="259"/>
                    </a:lnTo>
                    <a:lnTo>
                      <a:pt x="177" y="238"/>
                    </a:lnTo>
                    <a:lnTo>
                      <a:pt x="196" y="208"/>
                    </a:lnTo>
                    <a:lnTo>
                      <a:pt x="220" y="172"/>
                    </a:lnTo>
                    <a:lnTo>
                      <a:pt x="248" y="136"/>
                    </a:lnTo>
                    <a:lnTo>
                      <a:pt x="278" y="99"/>
                    </a:lnTo>
                    <a:lnTo>
                      <a:pt x="309" y="68"/>
                    </a:lnTo>
                    <a:lnTo>
                      <a:pt x="339" y="45"/>
                    </a:lnTo>
                    <a:lnTo>
                      <a:pt x="324" y="50"/>
                    </a:lnTo>
                    <a:lnTo>
                      <a:pt x="309" y="57"/>
                    </a:lnTo>
                    <a:lnTo>
                      <a:pt x="294" y="65"/>
                    </a:lnTo>
                    <a:lnTo>
                      <a:pt x="280" y="74"/>
                    </a:lnTo>
                    <a:lnTo>
                      <a:pt x="266" y="84"/>
                    </a:lnTo>
                    <a:lnTo>
                      <a:pt x="252" y="94"/>
                    </a:lnTo>
                    <a:lnTo>
                      <a:pt x="240" y="106"/>
                    </a:lnTo>
                    <a:lnTo>
                      <a:pt x="227" y="116"/>
                    </a:lnTo>
                    <a:lnTo>
                      <a:pt x="214" y="129"/>
                    </a:lnTo>
                    <a:lnTo>
                      <a:pt x="203" y="141"/>
                    </a:lnTo>
                    <a:lnTo>
                      <a:pt x="191" y="154"/>
                    </a:lnTo>
                    <a:lnTo>
                      <a:pt x="181" y="168"/>
                    </a:lnTo>
                    <a:lnTo>
                      <a:pt x="172" y="180"/>
                    </a:lnTo>
                    <a:lnTo>
                      <a:pt x="162" y="194"/>
                    </a:lnTo>
                    <a:lnTo>
                      <a:pt x="154" y="209"/>
                    </a:lnTo>
                    <a:lnTo>
                      <a:pt x="146" y="223"/>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88" name="Freeform 143"/>
              <p:cNvSpPr>
                <a:spLocks/>
              </p:cNvSpPr>
              <p:nvPr/>
            </p:nvSpPr>
            <p:spPr bwMode="auto">
              <a:xfrm>
                <a:off x="2372" y="3369"/>
                <a:ext cx="93" cy="174"/>
              </a:xfrm>
              <a:custGeom>
                <a:avLst/>
                <a:gdLst>
                  <a:gd name="T0" fmla="*/ 0 w 187"/>
                  <a:gd name="T1" fmla="*/ 13 h 349"/>
                  <a:gd name="T2" fmla="*/ 1 w 187"/>
                  <a:gd name="T3" fmla="*/ 13 h 349"/>
                  <a:gd name="T4" fmla="*/ 3 w 187"/>
                  <a:gd name="T5" fmla="*/ 13 h 349"/>
                  <a:gd name="T6" fmla="*/ 4 w 187"/>
                  <a:gd name="T7" fmla="*/ 14 h 349"/>
                  <a:gd name="T8" fmla="*/ 5 w 187"/>
                  <a:gd name="T9" fmla="*/ 14 h 349"/>
                  <a:gd name="T10" fmla="*/ 6 w 187"/>
                  <a:gd name="T11" fmla="*/ 15 h 349"/>
                  <a:gd name="T12" fmla="*/ 7 w 187"/>
                  <a:gd name="T13" fmla="*/ 16 h 349"/>
                  <a:gd name="T14" fmla="*/ 8 w 187"/>
                  <a:gd name="T15" fmla="*/ 17 h 349"/>
                  <a:gd name="T16" fmla="*/ 9 w 187"/>
                  <a:gd name="T17" fmla="*/ 18 h 349"/>
                  <a:gd name="T18" fmla="*/ 8 w 187"/>
                  <a:gd name="T19" fmla="*/ 16 h 349"/>
                  <a:gd name="T20" fmla="*/ 8 w 187"/>
                  <a:gd name="T21" fmla="*/ 14 h 349"/>
                  <a:gd name="T22" fmla="*/ 8 w 187"/>
                  <a:gd name="T23" fmla="*/ 11 h 349"/>
                  <a:gd name="T24" fmla="*/ 7 w 187"/>
                  <a:gd name="T25" fmla="*/ 9 h 349"/>
                  <a:gd name="T26" fmla="*/ 7 w 187"/>
                  <a:gd name="T27" fmla="*/ 7 h 349"/>
                  <a:gd name="T28" fmla="*/ 7 w 187"/>
                  <a:gd name="T29" fmla="*/ 4 h 349"/>
                  <a:gd name="T30" fmla="*/ 6 w 187"/>
                  <a:gd name="T31" fmla="*/ 2 h 349"/>
                  <a:gd name="T32" fmla="*/ 6 w 187"/>
                  <a:gd name="T33" fmla="*/ 0 h 349"/>
                  <a:gd name="T34" fmla="*/ 6 w 187"/>
                  <a:gd name="T35" fmla="*/ 0 h 349"/>
                  <a:gd name="T36" fmla="*/ 6 w 187"/>
                  <a:gd name="T37" fmla="*/ 0 h 349"/>
                  <a:gd name="T38" fmla="*/ 7 w 187"/>
                  <a:gd name="T39" fmla="*/ 1 h 349"/>
                  <a:gd name="T40" fmla="*/ 7 w 187"/>
                  <a:gd name="T41" fmla="*/ 1 h 349"/>
                  <a:gd name="T42" fmla="*/ 7 w 187"/>
                  <a:gd name="T43" fmla="*/ 2 h 349"/>
                  <a:gd name="T44" fmla="*/ 8 w 187"/>
                  <a:gd name="T45" fmla="*/ 2 h 349"/>
                  <a:gd name="T46" fmla="*/ 8 w 187"/>
                  <a:gd name="T47" fmla="*/ 3 h 349"/>
                  <a:gd name="T48" fmla="*/ 8 w 187"/>
                  <a:gd name="T49" fmla="*/ 3 h 349"/>
                  <a:gd name="T50" fmla="*/ 8 w 187"/>
                  <a:gd name="T51" fmla="*/ 5 h 349"/>
                  <a:gd name="T52" fmla="*/ 9 w 187"/>
                  <a:gd name="T53" fmla="*/ 8 h 349"/>
                  <a:gd name="T54" fmla="*/ 9 w 187"/>
                  <a:gd name="T55" fmla="*/ 10 h 349"/>
                  <a:gd name="T56" fmla="*/ 10 w 187"/>
                  <a:gd name="T57" fmla="*/ 12 h 349"/>
                  <a:gd name="T58" fmla="*/ 10 w 187"/>
                  <a:gd name="T59" fmla="*/ 14 h 349"/>
                  <a:gd name="T60" fmla="*/ 11 w 187"/>
                  <a:gd name="T61" fmla="*/ 17 h 349"/>
                  <a:gd name="T62" fmla="*/ 11 w 187"/>
                  <a:gd name="T63" fmla="*/ 19 h 349"/>
                  <a:gd name="T64" fmla="*/ 11 w 187"/>
                  <a:gd name="T65" fmla="*/ 21 h 349"/>
                  <a:gd name="T66" fmla="*/ 10 w 187"/>
                  <a:gd name="T67" fmla="*/ 21 h 349"/>
                  <a:gd name="T68" fmla="*/ 9 w 187"/>
                  <a:gd name="T69" fmla="*/ 21 h 349"/>
                  <a:gd name="T70" fmla="*/ 8 w 187"/>
                  <a:gd name="T71" fmla="*/ 20 h 349"/>
                  <a:gd name="T72" fmla="*/ 8 w 187"/>
                  <a:gd name="T73" fmla="*/ 19 h 349"/>
                  <a:gd name="T74" fmla="*/ 7 w 187"/>
                  <a:gd name="T75" fmla="*/ 19 h 349"/>
                  <a:gd name="T76" fmla="*/ 6 w 187"/>
                  <a:gd name="T77" fmla="*/ 18 h 349"/>
                  <a:gd name="T78" fmla="*/ 6 w 187"/>
                  <a:gd name="T79" fmla="*/ 17 h 349"/>
                  <a:gd name="T80" fmla="*/ 5 w 187"/>
                  <a:gd name="T81" fmla="*/ 16 h 349"/>
                  <a:gd name="T82" fmla="*/ 5 w 187"/>
                  <a:gd name="T83" fmla="*/ 15 h 349"/>
                  <a:gd name="T84" fmla="*/ 4 w 187"/>
                  <a:gd name="T85" fmla="*/ 15 h 349"/>
                  <a:gd name="T86" fmla="*/ 3 w 187"/>
                  <a:gd name="T87" fmla="*/ 15 h 349"/>
                  <a:gd name="T88" fmla="*/ 2 w 187"/>
                  <a:gd name="T89" fmla="*/ 14 h 349"/>
                  <a:gd name="T90" fmla="*/ 1 w 187"/>
                  <a:gd name="T91" fmla="*/ 14 h 349"/>
                  <a:gd name="T92" fmla="*/ 0 w 187"/>
                  <a:gd name="T93" fmla="*/ 13 h 349"/>
                  <a:gd name="T94" fmla="*/ 0 w 187"/>
                  <a:gd name="T95" fmla="*/ 13 h 349"/>
                  <a:gd name="T96" fmla="*/ 0 w 187"/>
                  <a:gd name="T97" fmla="*/ 13 h 34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7"/>
                  <a:gd name="T148" fmla="*/ 0 h 349"/>
                  <a:gd name="T149" fmla="*/ 187 w 187"/>
                  <a:gd name="T150" fmla="*/ 349 h 34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7" h="349">
                    <a:moveTo>
                      <a:pt x="0" y="220"/>
                    </a:moveTo>
                    <a:lnTo>
                      <a:pt x="25" y="217"/>
                    </a:lnTo>
                    <a:lnTo>
                      <a:pt x="48" y="218"/>
                    </a:lnTo>
                    <a:lnTo>
                      <a:pt x="68" y="225"/>
                    </a:lnTo>
                    <a:lnTo>
                      <a:pt x="87" y="235"/>
                    </a:lnTo>
                    <a:lnTo>
                      <a:pt x="104" y="247"/>
                    </a:lnTo>
                    <a:lnTo>
                      <a:pt x="120" y="262"/>
                    </a:lnTo>
                    <a:lnTo>
                      <a:pt x="134" y="279"/>
                    </a:lnTo>
                    <a:lnTo>
                      <a:pt x="146" y="298"/>
                    </a:lnTo>
                    <a:lnTo>
                      <a:pt x="141" y="265"/>
                    </a:lnTo>
                    <a:lnTo>
                      <a:pt x="138" y="229"/>
                    </a:lnTo>
                    <a:lnTo>
                      <a:pt x="132" y="191"/>
                    </a:lnTo>
                    <a:lnTo>
                      <a:pt x="127" y="153"/>
                    </a:lnTo>
                    <a:lnTo>
                      <a:pt x="121" y="115"/>
                    </a:lnTo>
                    <a:lnTo>
                      <a:pt x="115" y="76"/>
                    </a:lnTo>
                    <a:lnTo>
                      <a:pt x="108" y="38"/>
                    </a:lnTo>
                    <a:lnTo>
                      <a:pt x="100" y="0"/>
                    </a:lnTo>
                    <a:lnTo>
                      <a:pt x="104" y="4"/>
                    </a:lnTo>
                    <a:lnTo>
                      <a:pt x="110" y="11"/>
                    </a:lnTo>
                    <a:lnTo>
                      <a:pt x="116" y="18"/>
                    </a:lnTo>
                    <a:lnTo>
                      <a:pt x="120" y="27"/>
                    </a:lnTo>
                    <a:lnTo>
                      <a:pt x="126" y="35"/>
                    </a:lnTo>
                    <a:lnTo>
                      <a:pt x="130" y="43"/>
                    </a:lnTo>
                    <a:lnTo>
                      <a:pt x="133" y="50"/>
                    </a:lnTo>
                    <a:lnTo>
                      <a:pt x="134" y="56"/>
                    </a:lnTo>
                    <a:lnTo>
                      <a:pt x="143" y="93"/>
                    </a:lnTo>
                    <a:lnTo>
                      <a:pt x="151" y="130"/>
                    </a:lnTo>
                    <a:lnTo>
                      <a:pt x="159" y="165"/>
                    </a:lnTo>
                    <a:lnTo>
                      <a:pt x="168" y="202"/>
                    </a:lnTo>
                    <a:lnTo>
                      <a:pt x="174" y="239"/>
                    </a:lnTo>
                    <a:lnTo>
                      <a:pt x="180" y="275"/>
                    </a:lnTo>
                    <a:lnTo>
                      <a:pt x="184" y="312"/>
                    </a:lnTo>
                    <a:lnTo>
                      <a:pt x="187" y="349"/>
                    </a:lnTo>
                    <a:lnTo>
                      <a:pt x="170" y="344"/>
                    </a:lnTo>
                    <a:lnTo>
                      <a:pt x="154" y="337"/>
                    </a:lnTo>
                    <a:lnTo>
                      <a:pt x="140" y="328"/>
                    </a:lnTo>
                    <a:lnTo>
                      <a:pt x="128" y="316"/>
                    </a:lnTo>
                    <a:lnTo>
                      <a:pt x="117" y="304"/>
                    </a:lnTo>
                    <a:lnTo>
                      <a:pt x="106" y="290"/>
                    </a:lnTo>
                    <a:lnTo>
                      <a:pt x="97" y="275"/>
                    </a:lnTo>
                    <a:lnTo>
                      <a:pt x="87" y="261"/>
                    </a:lnTo>
                    <a:lnTo>
                      <a:pt x="80" y="254"/>
                    </a:lnTo>
                    <a:lnTo>
                      <a:pt x="68" y="247"/>
                    </a:lnTo>
                    <a:lnTo>
                      <a:pt x="53" y="240"/>
                    </a:lnTo>
                    <a:lnTo>
                      <a:pt x="39" y="233"/>
                    </a:lnTo>
                    <a:lnTo>
                      <a:pt x="25" y="228"/>
                    </a:lnTo>
                    <a:lnTo>
                      <a:pt x="12" y="223"/>
                    </a:lnTo>
                    <a:lnTo>
                      <a:pt x="4" y="221"/>
                    </a:lnTo>
                    <a:lnTo>
                      <a:pt x="0" y="220"/>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89" name="Freeform 144"/>
              <p:cNvSpPr>
                <a:spLocks/>
              </p:cNvSpPr>
              <p:nvPr/>
            </p:nvSpPr>
            <p:spPr bwMode="auto">
              <a:xfrm>
                <a:off x="2947" y="3349"/>
                <a:ext cx="152" cy="197"/>
              </a:xfrm>
              <a:custGeom>
                <a:avLst/>
                <a:gdLst>
                  <a:gd name="T0" fmla="*/ 5 w 305"/>
                  <a:gd name="T1" fmla="*/ 25 h 392"/>
                  <a:gd name="T2" fmla="*/ 5 w 305"/>
                  <a:gd name="T3" fmla="*/ 24 h 392"/>
                  <a:gd name="T4" fmla="*/ 6 w 305"/>
                  <a:gd name="T5" fmla="*/ 23 h 392"/>
                  <a:gd name="T6" fmla="*/ 7 w 305"/>
                  <a:gd name="T7" fmla="*/ 21 h 392"/>
                  <a:gd name="T8" fmla="*/ 7 w 305"/>
                  <a:gd name="T9" fmla="*/ 18 h 392"/>
                  <a:gd name="T10" fmla="*/ 8 w 305"/>
                  <a:gd name="T11" fmla="*/ 16 h 392"/>
                  <a:gd name="T12" fmla="*/ 9 w 305"/>
                  <a:gd name="T13" fmla="*/ 13 h 392"/>
                  <a:gd name="T14" fmla="*/ 10 w 305"/>
                  <a:gd name="T15" fmla="*/ 12 h 392"/>
                  <a:gd name="T16" fmla="*/ 11 w 305"/>
                  <a:gd name="T17" fmla="*/ 11 h 392"/>
                  <a:gd name="T18" fmla="*/ 12 w 305"/>
                  <a:gd name="T19" fmla="*/ 10 h 392"/>
                  <a:gd name="T20" fmla="*/ 12 w 305"/>
                  <a:gd name="T21" fmla="*/ 8 h 392"/>
                  <a:gd name="T22" fmla="*/ 14 w 305"/>
                  <a:gd name="T23" fmla="*/ 7 h 392"/>
                  <a:gd name="T24" fmla="*/ 15 w 305"/>
                  <a:gd name="T25" fmla="*/ 5 h 392"/>
                  <a:gd name="T26" fmla="*/ 16 w 305"/>
                  <a:gd name="T27" fmla="*/ 3 h 392"/>
                  <a:gd name="T28" fmla="*/ 17 w 305"/>
                  <a:gd name="T29" fmla="*/ 2 h 392"/>
                  <a:gd name="T30" fmla="*/ 18 w 305"/>
                  <a:gd name="T31" fmla="*/ 1 h 392"/>
                  <a:gd name="T32" fmla="*/ 19 w 305"/>
                  <a:gd name="T33" fmla="*/ 0 h 392"/>
                  <a:gd name="T34" fmla="*/ 17 w 305"/>
                  <a:gd name="T35" fmla="*/ 1 h 392"/>
                  <a:gd name="T36" fmla="*/ 16 w 305"/>
                  <a:gd name="T37" fmla="*/ 2 h 392"/>
                  <a:gd name="T38" fmla="*/ 15 w 305"/>
                  <a:gd name="T39" fmla="*/ 3 h 392"/>
                  <a:gd name="T40" fmla="*/ 14 w 305"/>
                  <a:gd name="T41" fmla="*/ 4 h 392"/>
                  <a:gd name="T42" fmla="*/ 13 w 305"/>
                  <a:gd name="T43" fmla="*/ 5 h 392"/>
                  <a:gd name="T44" fmla="*/ 12 w 305"/>
                  <a:gd name="T45" fmla="*/ 6 h 392"/>
                  <a:gd name="T46" fmla="*/ 11 w 305"/>
                  <a:gd name="T47" fmla="*/ 7 h 392"/>
                  <a:gd name="T48" fmla="*/ 10 w 305"/>
                  <a:gd name="T49" fmla="*/ 8 h 392"/>
                  <a:gd name="T50" fmla="*/ 10 w 305"/>
                  <a:gd name="T51" fmla="*/ 9 h 392"/>
                  <a:gd name="T52" fmla="*/ 9 w 305"/>
                  <a:gd name="T53" fmla="*/ 10 h 392"/>
                  <a:gd name="T54" fmla="*/ 8 w 305"/>
                  <a:gd name="T55" fmla="*/ 11 h 392"/>
                  <a:gd name="T56" fmla="*/ 8 w 305"/>
                  <a:gd name="T57" fmla="*/ 12 h 392"/>
                  <a:gd name="T58" fmla="*/ 7 w 305"/>
                  <a:gd name="T59" fmla="*/ 13 h 392"/>
                  <a:gd name="T60" fmla="*/ 7 w 305"/>
                  <a:gd name="T61" fmla="*/ 14 h 392"/>
                  <a:gd name="T62" fmla="*/ 6 w 305"/>
                  <a:gd name="T63" fmla="*/ 15 h 392"/>
                  <a:gd name="T64" fmla="*/ 6 w 305"/>
                  <a:gd name="T65" fmla="*/ 16 h 392"/>
                  <a:gd name="T66" fmla="*/ 5 w 305"/>
                  <a:gd name="T67" fmla="*/ 12 h 392"/>
                  <a:gd name="T68" fmla="*/ 5 w 305"/>
                  <a:gd name="T69" fmla="*/ 8 h 392"/>
                  <a:gd name="T70" fmla="*/ 4 w 305"/>
                  <a:gd name="T71" fmla="*/ 5 h 392"/>
                  <a:gd name="T72" fmla="*/ 4 w 305"/>
                  <a:gd name="T73" fmla="*/ 4 h 392"/>
                  <a:gd name="T74" fmla="*/ 3 w 305"/>
                  <a:gd name="T75" fmla="*/ 6 h 392"/>
                  <a:gd name="T76" fmla="*/ 2 w 305"/>
                  <a:gd name="T77" fmla="*/ 8 h 392"/>
                  <a:gd name="T78" fmla="*/ 2 w 305"/>
                  <a:gd name="T79" fmla="*/ 10 h 392"/>
                  <a:gd name="T80" fmla="*/ 1 w 305"/>
                  <a:gd name="T81" fmla="*/ 12 h 392"/>
                  <a:gd name="T82" fmla="*/ 1 w 305"/>
                  <a:gd name="T83" fmla="*/ 14 h 392"/>
                  <a:gd name="T84" fmla="*/ 0 w 305"/>
                  <a:gd name="T85" fmla="*/ 17 h 392"/>
                  <a:gd name="T86" fmla="*/ 0 w 305"/>
                  <a:gd name="T87" fmla="*/ 19 h 392"/>
                  <a:gd name="T88" fmla="*/ 0 w 305"/>
                  <a:gd name="T89" fmla="*/ 21 h 392"/>
                  <a:gd name="T90" fmla="*/ 2 w 305"/>
                  <a:gd name="T91" fmla="*/ 20 h 392"/>
                  <a:gd name="T92" fmla="*/ 2 w 305"/>
                  <a:gd name="T93" fmla="*/ 18 h 392"/>
                  <a:gd name="T94" fmla="*/ 3 w 305"/>
                  <a:gd name="T95" fmla="*/ 16 h 392"/>
                  <a:gd name="T96" fmla="*/ 3 w 305"/>
                  <a:gd name="T97" fmla="*/ 14 h 392"/>
                  <a:gd name="T98" fmla="*/ 4 w 305"/>
                  <a:gd name="T99" fmla="*/ 11 h 392"/>
                  <a:gd name="T100" fmla="*/ 3 w 305"/>
                  <a:gd name="T101" fmla="*/ 14 h 392"/>
                  <a:gd name="T102" fmla="*/ 3 w 305"/>
                  <a:gd name="T103" fmla="*/ 17 h 392"/>
                  <a:gd name="T104" fmla="*/ 3 w 305"/>
                  <a:gd name="T105" fmla="*/ 20 h 392"/>
                  <a:gd name="T106" fmla="*/ 3 w 305"/>
                  <a:gd name="T107" fmla="*/ 25 h 392"/>
                  <a:gd name="T108" fmla="*/ 5 w 305"/>
                  <a:gd name="T109" fmla="*/ 25 h 39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05"/>
                  <a:gd name="T166" fmla="*/ 0 h 392"/>
                  <a:gd name="T167" fmla="*/ 305 w 305"/>
                  <a:gd name="T168" fmla="*/ 392 h 39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05" h="392">
                    <a:moveTo>
                      <a:pt x="88" y="385"/>
                    </a:moveTo>
                    <a:lnTo>
                      <a:pt x="91" y="377"/>
                    </a:lnTo>
                    <a:lnTo>
                      <a:pt x="99" y="354"/>
                    </a:lnTo>
                    <a:lnTo>
                      <a:pt x="112" y="321"/>
                    </a:lnTo>
                    <a:lnTo>
                      <a:pt x="127" y="283"/>
                    </a:lnTo>
                    <a:lnTo>
                      <a:pt x="143" y="242"/>
                    </a:lnTo>
                    <a:lnTo>
                      <a:pt x="159" y="207"/>
                    </a:lnTo>
                    <a:lnTo>
                      <a:pt x="172" y="178"/>
                    </a:lnTo>
                    <a:lnTo>
                      <a:pt x="182" y="161"/>
                    </a:lnTo>
                    <a:lnTo>
                      <a:pt x="192" y="149"/>
                    </a:lnTo>
                    <a:lnTo>
                      <a:pt x="207" y="128"/>
                    </a:lnTo>
                    <a:lnTo>
                      <a:pt x="226" y="103"/>
                    </a:lnTo>
                    <a:lnTo>
                      <a:pt x="248" y="74"/>
                    </a:lnTo>
                    <a:lnTo>
                      <a:pt x="269" y="47"/>
                    </a:lnTo>
                    <a:lnTo>
                      <a:pt x="287" y="23"/>
                    </a:lnTo>
                    <a:lnTo>
                      <a:pt x="300" y="5"/>
                    </a:lnTo>
                    <a:lnTo>
                      <a:pt x="305" y="0"/>
                    </a:lnTo>
                    <a:lnTo>
                      <a:pt x="286" y="10"/>
                    </a:lnTo>
                    <a:lnTo>
                      <a:pt x="269" y="23"/>
                    </a:lnTo>
                    <a:lnTo>
                      <a:pt x="252" y="38"/>
                    </a:lnTo>
                    <a:lnTo>
                      <a:pt x="235" y="54"/>
                    </a:lnTo>
                    <a:lnTo>
                      <a:pt x="219" y="71"/>
                    </a:lnTo>
                    <a:lnTo>
                      <a:pt x="203" y="88"/>
                    </a:lnTo>
                    <a:lnTo>
                      <a:pt x="188" y="108"/>
                    </a:lnTo>
                    <a:lnTo>
                      <a:pt x="173" y="126"/>
                    </a:lnTo>
                    <a:lnTo>
                      <a:pt x="162" y="141"/>
                    </a:lnTo>
                    <a:lnTo>
                      <a:pt x="151" y="156"/>
                    </a:lnTo>
                    <a:lnTo>
                      <a:pt x="141" y="171"/>
                    </a:lnTo>
                    <a:lnTo>
                      <a:pt x="132" y="185"/>
                    </a:lnTo>
                    <a:lnTo>
                      <a:pt x="124" y="199"/>
                    </a:lnTo>
                    <a:lnTo>
                      <a:pt x="114" y="213"/>
                    </a:lnTo>
                    <a:lnTo>
                      <a:pt x="108" y="226"/>
                    </a:lnTo>
                    <a:lnTo>
                      <a:pt x="99" y="241"/>
                    </a:lnTo>
                    <a:lnTo>
                      <a:pt x="91" y="186"/>
                    </a:lnTo>
                    <a:lnTo>
                      <a:pt x="85" y="120"/>
                    </a:lnTo>
                    <a:lnTo>
                      <a:pt x="79" y="69"/>
                    </a:lnTo>
                    <a:lnTo>
                      <a:pt x="73" y="52"/>
                    </a:lnTo>
                    <a:lnTo>
                      <a:pt x="58" y="82"/>
                    </a:lnTo>
                    <a:lnTo>
                      <a:pt x="45" y="115"/>
                    </a:lnTo>
                    <a:lnTo>
                      <a:pt x="34" y="149"/>
                    </a:lnTo>
                    <a:lnTo>
                      <a:pt x="25" y="184"/>
                    </a:lnTo>
                    <a:lnTo>
                      <a:pt x="17" y="221"/>
                    </a:lnTo>
                    <a:lnTo>
                      <a:pt x="10" y="256"/>
                    </a:lnTo>
                    <a:lnTo>
                      <a:pt x="5" y="291"/>
                    </a:lnTo>
                    <a:lnTo>
                      <a:pt x="0" y="323"/>
                    </a:lnTo>
                    <a:lnTo>
                      <a:pt x="40" y="309"/>
                    </a:lnTo>
                    <a:lnTo>
                      <a:pt x="44" y="276"/>
                    </a:lnTo>
                    <a:lnTo>
                      <a:pt x="49" y="242"/>
                    </a:lnTo>
                    <a:lnTo>
                      <a:pt x="56" y="209"/>
                    </a:lnTo>
                    <a:lnTo>
                      <a:pt x="65" y="176"/>
                    </a:lnTo>
                    <a:lnTo>
                      <a:pt x="63" y="215"/>
                    </a:lnTo>
                    <a:lnTo>
                      <a:pt x="61" y="260"/>
                    </a:lnTo>
                    <a:lnTo>
                      <a:pt x="59" y="316"/>
                    </a:lnTo>
                    <a:lnTo>
                      <a:pt x="58" y="392"/>
                    </a:lnTo>
                    <a:lnTo>
                      <a:pt x="88" y="385"/>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90" name="Freeform 145"/>
              <p:cNvSpPr>
                <a:spLocks/>
              </p:cNvSpPr>
              <p:nvPr/>
            </p:nvSpPr>
            <p:spPr bwMode="auto">
              <a:xfrm>
                <a:off x="3106" y="3291"/>
                <a:ext cx="141" cy="232"/>
              </a:xfrm>
              <a:custGeom>
                <a:avLst/>
                <a:gdLst>
                  <a:gd name="T0" fmla="*/ 0 w 284"/>
                  <a:gd name="T1" fmla="*/ 23 h 464"/>
                  <a:gd name="T2" fmla="*/ 3 w 284"/>
                  <a:gd name="T3" fmla="*/ 22 h 464"/>
                  <a:gd name="T4" fmla="*/ 5 w 284"/>
                  <a:gd name="T5" fmla="*/ 19 h 464"/>
                  <a:gd name="T6" fmla="*/ 7 w 284"/>
                  <a:gd name="T7" fmla="*/ 17 h 464"/>
                  <a:gd name="T8" fmla="*/ 8 w 284"/>
                  <a:gd name="T9" fmla="*/ 18 h 464"/>
                  <a:gd name="T10" fmla="*/ 7 w 284"/>
                  <a:gd name="T11" fmla="*/ 23 h 464"/>
                  <a:gd name="T12" fmla="*/ 7 w 284"/>
                  <a:gd name="T13" fmla="*/ 24 h 464"/>
                  <a:gd name="T14" fmla="*/ 8 w 284"/>
                  <a:gd name="T15" fmla="*/ 24 h 464"/>
                  <a:gd name="T16" fmla="*/ 8 w 284"/>
                  <a:gd name="T17" fmla="*/ 23 h 464"/>
                  <a:gd name="T18" fmla="*/ 9 w 284"/>
                  <a:gd name="T19" fmla="*/ 23 h 464"/>
                  <a:gd name="T20" fmla="*/ 9 w 284"/>
                  <a:gd name="T21" fmla="*/ 22 h 464"/>
                  <a:gd name="T22" fmla="*/ 10 w 284"/>
                  <a:gd name="T23" fmla="*/ 20 h 464"/>
                  <a:gd name="T24" fmla="*/ 11 w 284"/>
                  <a:gd name="T25" fmla="*/ 21 h 464"/>
                  <a:gd name="T26" fmla="*/ 11 w 284"/>
                  <a:gd name="T27" fmla="*/ 23 h 464"/>
                  <a:gd name="T28" fmla="*/ 12 w 284"/>
                  <a:gd name="T29" fmla="*/ 26 h 464"/>
                  <a:gd name="T30" fmla="*/ 13 w 284"/>
                  <a:gd name="T31" fmla="*/ 28 h 464"/>
                  <a:gd name="T32" fmla="*/ 13 w 284"/>
                  <a:gd name="T33" fmla="*/ 29 h 464"/>
                  <a:gd name="T34" fmla="*/ 14 w 284"/>
                  <a:gd name="T35" fmla="*/ 29 h 464"/>
                  <a:gd name="T36" fmla="*/ 15 w 284"/>
                  <a:gd name="T37" fmla="*/ 29 h 464"/>
                  <a:gd name="T38" fmla="*/ 16 w 284"/>
                  <a:gd name="T39" fmla="*/ 28 h 464"/>
                  <a:gd name="T40" fmla="*/ 17 w 284"/>
                  <a:gd name="T41" fmla="*/ 24 h 464"/>
                  <a:gd name="T42" fmla="*/ 16 w 284"/>
                  <a:gd name="T43" fmla="*/ 16 h 464"/>
                  <a:gd name="T44" fmla="*/ 17 w 284"/>
                  <a:gd name="T45" fmla="*/ 0 h 464"/>
                  <a:gd name="T46" fmla="*/ 15 w 284"/>
                  <a:gd name="T47" fmla="*/ 6 h 464"/>
                  <a:gd name="T48" fmla="*/ 15 w 284"/>
                  <a:gd name="T49" fmla="*/ 12 h 464"/>
                  <a:gd name="T50" fmla="*/ 15 w 284"/>
                  <a:gd name="T51" fmla="*/ 19 h 464"/>
                  <a:gd name="T52" fmla="*/ 14 w 284"/>
                  <a:gd name="T53" fmla="*/ 25 h 464"/>
                  <a:gd name="T54" fmla="*/ 13 w 284"/>
                  <a:gd name="T55" fmla="*/ 21 h 464"/>
                  <a:gd name="T56" fmla="*/ 12 w 284"/>
                  <a:gd name="T57" fmla="*/ 17 h 464"/>
                  <a:gd name="T58" fmla="*/ 11 w 284"/>
                  <a:gd name="T59" fmla="*/ 13 h 464"/>
                  <a:gd name="T60" fmla="*/ 11 w 284"/>
                  <a:gd name="T61" fmla="*/ 11 h 464"/>
                  <a:gd name="T62" fmla="*/ 10 w 284"/>
                  <a:gd name="T63" fmla="*/ 12 h 464"/>
                  <a:gd name="T64" fmla="*/ 9 w 284"/>
                  <a:gd name="T65" fmla="*/ 13 h 464"/>
                  <a:gd name="T66" fmla="*/ 8 w 284"/>
                  <a:gd name="T67" fmla="*/ 15 h 464"/>
                  <a:gd name="T68" fmla="*/ 8 w 284"/>
                  <a:gd name="T69" fmla="*/ 15 h 464"/>
                  <a:gd name="T70" fmla="*/ 6 w 284"/>
                  <a:gd name="T71" fmla="*/ 16 h 464"/>
                  <a:gd name="T72" fmla="*/ 5 w 284"/>
                  <a:gd name="T73" fmla="*/ 17 h 464"/>
                  <a:gd name="T74" fmla="*/ 3 w 284"/>
                  <a:gd name="T75" fmla="*/ 19 h 464"/>
                  <a:gd name="T76" fmla="*/ 2 w 284"/>
                  <a:gd name="T77" fmla="*/ 20 h 464"/>
                  <a:gd name="T78" fmla="*/ 2 w 284"/>
                  <a:gd name="T79" fmla="*/ 11 h 464"/>
                  <a:gd name="T80" fmla="*/ 1 w 284"/>
                  <a:gd name="T81" fmla="*/ 7 h 4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4"/>
                  <a:gd name="T124" fmla="*/ 0 h 464"/>
                  <a:gd name="T125" fmla="*/ 284 w 284"/>
                  <a:gd name="T126" fmla="*/ 464 h 46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4" h="464">
                    <a:moveTo>
                      <a:pt x="0" y="378"/>
                    </a:moveTo>
                    <a:lnTo>
                      <a:pt x="14" y="367"/>
                    </a:lnTo>
                    <a:lnTo>
                      <a:pt x="32" y="354"/>
                    </a:lnTo>
                    <a:lnTo>
                      <a:pt x="49" y="337"/>
                    </a:lnTo>
                    <a:lnTo>
                      <a:pt x="68" y="320"/>
                    </a:lnTo>
                    <a:lnTo>
                      <a:pt x="87" y="302"/>
                    </a:lnTo>
                    <a:lnTo>
                      <a:pt x="104" y="286"/>
                    </a:lnTo>
                    <a:lnTo>
                      <a:pt x="120" y="271"/>
                    </a:lnTo>
                    <a:lnTo>
                      <a:pt x="133" y="258"/>
                    </a:lnTo>
                    <a:lnTo>
                      <a:pt x="131" y="284"/>
                    </a:lnTo>
                    <a:lnTo>
                      <a:pt x="125" y="321"/>
                    </a:lnTo>
                    <a:lnTo>
                      <a:pt x="119" y="356"/>
                    </a:lnTo>
                    <a:lnTo>
                      <a:pt x="116" y="378"/>
                    </a:lnTo>
                    <a:lnTo>
                      <a:pt x="120" y="375"/>
                    </a:lnTo>
                    <a:lnTo>
                      <a:pt x="126" y="372"/>
                    </a:lnTo>
                    <a:lnTo>
                      <a:pt x="131" y="370"/>
                    </a:lnTo>
                    <a:lnTo>
                      <a:pt x="136" y="367"/>
                    </a:lnTo>
                    <a:lnTo>
                      <a:pt x="141" y="365"/>
                    </a:lnTo>
                    <a:lnTo>
                      <a:pt x="147" y="362"/>
                    </a:lnTo>
                    <a:lnTo>
                      <a:pt x="151" y="359"/>
                    </a:lnTo>
                    <a:lnTo>
                      <a:pt x="156" y="357"/>
                    </a:lnTo>
                    <a:lnTo>
                      <a:pt x="158" y="349"/>
                    </a:lnTo>
                    <a:lnTo>
                      <a:pt x="163" y="333"/>
                    </a:lnTo>
                    <a:lnTo>
                      <a:pt x="169" y="316"/>
                    </a:lnTo>
                    <a:lnTo>
                      <a:pt x="172" y="306"/>
                    </a:lnTo>
                    <a:lnTo>
                      <a:pt x="178" y="326"/>
                    </a:lnTo>
                    <a:lnTo>
                      <a:pt x="182" y="346"/>
                    </a:lnTo>
                    <a:lnTo>
                      <a:pt x="189" y="366"/>
                    </a:lnTo>
                    <a:lnTo>
                      <a:pt x="195" y="386"/>
                    </a:lnTo>
                    <a:lnTo>
                      <a:pt x="201" y="405"/>
                    </a:lnTo>
                    <a:lnTo>
                      <a:pt x="207" y="425"/>
                    </a:lnTo>
                    <a:lnTo>
                      <a:pt x="212" y="445"/>
                    </a:lnTo>
                    <a:lnTo>
                      <a:pt x="218" y="464"/>
                    </a:lnTo>
                    <a:lnTo>
                      <a:pt x="224" y="462"/>
                    </a:lnTo>
                    <a:lnTo>
                      <a:pt x="230" y="458"/>
                    </a:lnTo>
                    <a:lnTo>
                      <a:pt x="235" y="456"/>
                    </a:lnTo>
                    <a:lnTo>
                      <a:pt x="241" y="454"/>
                    </a:lnTo>
                    <a:lnTo>
                      <a:pt x="247" y="451"/>
                    </a:lnTo>
                    <a:lnTo>
                      <a:pt x="253" y="448"/>
                    </a:lnTo>
                    <a:lnTo>
                      <a:pt x="259" y="446"/>
                    </a:lnTo>
                    <a:lnTo>
                      <a:pt x="264" y="443"/>
                    </a:lnTo>
                    <a:lnTo>
                      <a:pt x="276" y="378"/>
                    </a:lnTo>
                    <a:lnTo>
                      <a:pt x="276" y="311"/>
                    </a:lnTo>
                    <a:lnTo>
                      <a:pt x="271" y="243"/>
                    </a:lnTo>
                    <a:lnTo>
                      <a:pt x="272" y="176"/>
                    </a:lnTo>
                    <a:lnTo>
                      <a:pt x="284" y="0"/>
                    </a:lnTo>
                    <a:lnTo>
                      <a:pt x="267" y="45"/>
                    </a:lnTo>
                    <a:lnTo>
                      <a:pt x="255" y="93"/>
                    </a:lnTo>
                    <a:lnTo>
                      <a:pt x="249" y="142"/>
                    </a:lnTo>
                    <a:lnTo>
                      <a:pt x="247" y="191"/>
                    </a:lnTo>
                    <a:lnTo>
                      <a:pt x="246" y="242"/>
                    </a:lnTo>
                    <a:lnTo>
                      <a:pt x="246" y="293"/>
                    </a:lnTo>
                    <a:lnTo>
                      <a:pt x="244" y="342"/>
                    </a:lnTo>
                    <a:lnTo>
                      <a:pt x="239" y="390"/>
                    </a:lnTo>
                    <a:lnTo>
                      <a:pt x="232" y="366"/>
                    </a:lnTo>
                    <a:lnTo>
                      <a:pt x="224" y="335"/>
                    </a:lnTo>
                    <a:lnTo>
                      <a:pt x="215" y="302"/>
                    </a:lnTo>
                    <a:lnTo>
                      <a:pt x="206" y="267"/>
                    </a:lnTo>
                    <a:lnTo>
                      <a:pt x="197" y="235"/>
                    </a:lnTo>
                    <a:lnTo>
                      <a:pt x="191" y="206"/>
                    </a:lnTo>
                    <a:lnTo>
                      <a:pt x="185" y="185"/>
                    </a:lnTo>
                    <a:lnTo>
                      <a:pt x="182" y="175"/>
                    </a:lnTo>
                    <a:lnTo>
                      <a:pt x="177" y="180"/>
                    </a:lnTo>
                    <a:lnTo>
                      <a:pt x="171" y="187"/>
                    </a:lnTo>
                    <a:lnTo>
                      <a:pt x="163" y="195"/>
                    </a:lnTo>
                    <a:lnTo>
                      <a:pt x="156" y="205"/>
                    </a:lnTo>
                    <a:lnTo>
                      <a:pt x="148" y="215"/>
                    </a:lnTo>
                    <a:lnTo>
                      <a:pt x="142" y="225"/>
                    </a:lnTo>
                    <a:lnTo>
                      <a:pt x="138" y="233"/>
                    </a:lnTo>
                    <a:lnTo>
                      <a:pt x="135" y="240"/>
                    </a:lnTo>
                    <a:lnTo>
                      <a:pt x="123" y="248"/>
                    </a:lnTo>
                    <a:lnTo>
                      <a:pt x="109" y="256"/>
                    </a:lnTo>
                    <a:lnTo>
                      <a:pt x="96" y="264"/>
                    </a:lnTo>
                    <a:lnTo>
                      <a:pt x="83" y="272"/>
                    </a:lnTo>
                    <a:lnTo>
                      <a:pt x="70" y="281"/>
                    </a:lnTo>
                    <a:lnTo>
                      <a:pt x="58" y="289"/>
                    </a:lnTo>
                    <a:lnTo>
                      <a:pt x="45" y="299"/>
                    </a:lnTo>
                    <a:lnTo>
                      <a:pt x="34" y="310"/>
                    </a:lnTo>
                    <a:lnTo>
                      <a:pt x="38" y="241"/>
                    </a:lnTo>
                    <a:lnTo>
                      <a:pt x="34" y="174"/>
                    </a:lnTo>
                    <a:lnTo>
                      <a:pt x="26" y="123"/>
                    </a:lnTo>
                    <a:lnTo>
                      <a:pt x="21" y="104"/>
                    </a:lnTo>
                    <a:lnTo>
                      <a:pt x="0" y="378"/>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91" name="Freeform 146"/>
              <p:cNvSpPr>
                <a:spLocks/>
              </p:cNvSpPr>
              <p:nvPr/>
            </p:nvSpPr>
            <p:spPr bwMode="auto">
              <a:xfrm>
                <a:off x="3004" y="3333"/>
                <a:ext cx="103" cy="73"/>
              </a:xfrm>
              <a:custGeom>
                <a:avLst/>
                <a:gdLst>
                  <a:gd name="T0" fmla="*/ 3 w 206"/>
                  <a:gd name="T1" fmla="*/ 9 h 145"/>
                  <a:gd name="T2" fmla="*/ 4 w 206"/>
                  <a:gd name="T3" fmla="*/ 7 h 145"/>
                  <a:gd name="T4" fmla="*/ 5 w 206"/>
                  <a:gd name="T5" fmla="*/ 6 h 145"/>
                  <a:gd name="T6" fmla="*/ 6 w 206"/>
                  <a:gd name="T7" fmla="*/ 5 h 145"/>
                  <a:gd name="T8" fmla="*/ 8 w 206"/>
                  <a:gd name="T9" fmla="*/ 4 h 145"/>
                  <a:gd name="T10" fmla="*/ 9 w 206"/>
                  <a:gd name="T11" fmla="*/ 3 h 145"/>
                  <a:gd name="T12" fmla="*/ 11 w 206"/>
                  <a:gd name="T13" fmla="*/ 2 h 145"/>
                  <a:gd name="T14" fmla="*/ 12 w 206"/>
                  <a:gd name="T15" fmla="*/ 1 h 145"/>
                  <a:gd name="T16" fmla="*/ 13 w 206"/>
                  <a:gd name="T17" fmla="*/ 0 h 145"/>
                  <a:gd name="T18" fmla="*/ 11 w 206"/>
                  <a:gd name="T19" fmla="*/ 1 h 145"/>
                  <a:gd name="T20" fmla="*/ 9 w 206"/>
                  <a:gd name="T21" fmla="*/ 2 h 145"/>
                  <a:gd name="T22" fmla="*/ 8 w 206"/>
                  <a:gd name="T23" fmla="*/ 3 h 145"/>
                  <a:gd name="T24" fmla="*/ 6 w 206"/>
                  <a:gd name="T25" fmla="*/ 4 h 145"/>
                  <a:gd name="T26" fmla="*/ 5 w 206"/>
                  <a:gd name="T27" fmla="*/ 5 h 145"/>
                  <a:gd name="T28" fmla="*/ 4 w 206"/>
                  <a:gd name="T29" fmla="*/ 6 h 145"/>
                  <a:gd name="T30" fmla="*/ 2 w 206"/>
                  <a:gd name="T31" fmla="*/ 7 h 145"/>
                  <a:gd name="T32" fmla="*/ 1 w 206"/>
                  <a:gd name="T33" fmla="*/ 8 h 145"/>
                  <a:gd name="T34" fmla="*/ 0 w 206"/>
                  <a:gd name="T35" fmla="*/ 10 h 145"/>
                  <a:gd name="T36" fmla="*/ 3 w 206"/>
                  <a:gd name="T37" fmla="*/ 9 h 1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6"/>
                  <a:gd name="T58" fmla="*/ 0 h 145"/>
                  <a:gd name="T59" fmla="*/ 206 w 206"/>
                  <a:gd name="T60" fmla="*/ 145 h 14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6" h="145">
                    <a:moveTo>
                      <a:pt x="39" y="132"/>
                    </a:moveTo>
                    <a:lnTo>
                      <a:pt x="54" y="109"/>
                    </a:lnTo>
                    <a:lnTo>
                      <a:pt x="72" y="90"/>
                    </a:lnTo>
                    <a:lnTo>
                      <a:pt x="92" y="73"/>
                    </a:lnTo>
                    <a:lnTo>
                      <a:pt x="115" y="58"/>
                    </a:lnTo>
                    <a:lnTo>
                      <a:pt x="138" y="44"/>
                    </a:lnTo>
                    <a:lnTo>
                      <a:pt x="161" y="30"/>
                    </a:lnTo>
                    <a:lnTo>
                      <a:pt x="184" y="16"/>
                    </a:lnTo>
                    <a:lnTo>
                      <a:pt x="206" y="0"/>
                    </a:lnTo>
                    <a:lnTo>
                      <a:pt x="167" y="14"/>
                    </a:lnTo>
                    <a:lnTo>
                      <a:pt x="142" y="27"/>
                    </a:lnTo>
                    <a:lnTo>
                      <a:pt x="119" y="39"/>
                    </a:lnTo>
                    <a:lnTo>
                      <a:pt x="95" y="53"/>
                    </a:lnTo>
                    <a:lnTo>
                      <a:pt x="73" y="68"/>
                    </a:lnTo>
                    <a:lnTo>
                      <a:pt x="51" y="84"/>
                    </a:lnTo>
                    <a:lnTo>
                      <a:pt x="32" y="102"/>
                    </a:lnTo>
                    <a:lnTo>
                      <a:pt x="15" y="122"/>
                    </a:lnTo>
                    <a:lnTo>
                      <a:pt x="0" y="145"/>
                    </a:lnTo>
                    <a:lnTo>
                      <a:pt x="39" y="132"/>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92" name="Freeform 147"/>
              <p:cNvSpPr>
                <a:spLocks/>
              </p:cNvSpPr>
              <p:nvPr/>
            </p:nvSpPr>
            <p:spPr bwMode="auto">
              <a:xfrm>
                <a:off x="2735" y="3259"/>
                <a:ext cx="62" cy="230"/>
              </a:xfrm>
              <a:custGeom>
                <a:avLst/>
                <a:gdLst>
                  <a:gd name="T0" fmla="*/ 7 w 125"/>
                  <a:gd name="T1" fmla="*/ 3 h 458"/>
                  <a:gd name="T2" fmla="*/ 6 w 125"/>
                  <a:gd name="T3" fmla="*/ 2 h 458"/>
                  <a:gd name="T4" fmla="*/ 6 w 125"/>
                  <a:gd name="T5" fmla="*/ 1 h 458"/>
                  <a:gd name="T6" fmla="*/ 6 w 125"/>
                  <a:gd name="T7" fmla="*/ 1 h 458"/>
                  <a:gd name="T8" fmla="*/ 5 w 125"/>
                  <a:gd name="T9" fmla="*/ 0 h 458"/>
                  <a:gd name="T10" fmla="*/ 5 w 125"/>
                  <a:gd name="T11" fmla="*/ 1 h 458"/>
                  <a:gd name="T12" fmla="*/ 5 w 125"/>
                  <a:gd name="T13" fmla="*/ 1 h 458"/>
                  <a:gd name="T14" fmla="*/ 5 w 125"/>
                  <a:gd name="T15" fmla="*/ 1 h 458"/>
                  <a:gd name="T16" fmla="*/ 4 w 125"/>
                  <a:gd name="T17" fmla="*/ 1 h 458"/>
                  <a:gd name="T18" fmla="*/ 3 w 125"/>
                  <a:gd name="T19" fmla="*/ 1 h 458"/>
                  <a:gd name="T20" fmla="*/ 3 w 125"/>
                  <a:gd name="T21" fmla="*/ 1 h 458"/>
                  <a:gd name="T22" fmla="*/ 3 w 125"/>
                  <a:gd name="T23" fmla="*/ 2 h 458"/>
                  <a:gd name="T24" fmla="*/ 2 w 125"/>
                  <a:gd name="T25" fmla="*/ 2 h 458"/>
                  <a:gd name="T26" fmla="*/ 1 w 125"/>
                  <a:gd name="T27" fmla="*/ 5 h 458"/>
                  <a:gd name="T28" fmla="*/ 0 w 125"/>
                  <a:gd name="T29" fmla="*/ 9 h 458"/>
                  <a:gd name="T30" fmla="*/ 0 w 125"/>
                  <a:gd name="T31" fmla="*/ 12 h 458"/>
                  <a:gd name="T32" fmla="*/ 0 w 125"/>
                  <a:gd name="T33" fmla="*/ 15 h 458"/>
                  <a:gd name="T34" fmla="*/ 0 w 125"/>
                  <a:gd name="T35" fmla="*/ 19 h 458"/>
                  <a:gd name="T36" fmla="*/ 0 w 125"/>
                  <a:gd name="T37" fmla="*/ 22 h 458"/>
                  <a:gd name="T38" fmla="*/ 0 w 125"/>
                  <a:gd name="T39" fmla="*/ 26 h 458"/>
                  <a:gd name="T40" fmla="*/ 0 w 125"/>
                  <a:gd name="T41" fmla="*/ 29 h 458"/>
                  <a:gd name="T42" fmla="*/ 2 w 125"/>
                  <a:gd name="T43" fmla="*/ 28 h 458"/>
                  <a:gd name="T44" fmla="*/ 2 w 125"/>
                  <a:gd name="T45" fmla="*/ 24 h 458"/>
                  <a:gd name="T46" fmla="*/ 1 w 125"/>
                  <a:gd name="T47" fmla="*/ 20 h 458"/>
                  <a:gd name="T48" fmla="*/ 1 w 125"/>
                  <a:gd name="T49" fmla="*/ 16 h 458"/>
                  <a:gd name="T50" fmla="*/ 1 w 125"/>
                  <a:gd name="T51" fmla="*/ 12 h 458"/>
                  <a:gd name="T52" fmla="*/ 1 w 125"/>
                  <a:gd name="T53" fmla="*/ 10 h 458"/>
                  <a:gd name="T54" fmla="*/ 1 w 125"/>
                  <a:gd name="T55" fmla="*/ 9 h 458"/>
                  <a:gd name="T56" fmla="*/ 2 w 125"/>
                  <a:gd name="T57" fmla="*/ 8 h 458"/>
                  <a:gd name="T58" fmla="*/ 2 w 125"/>
                  <a:gd name="T59" fmla="*/ 6 h 458"/>
                  <a:gd name="T60" fmla="*/ 2 w 125"/>
                  <a:gd name="T61" fmla="*/ 5 h 458"/>
                  <a:gd name="T62" fmla="*/ 3 w 125"/>
                  <a:gd name="T63" fmla="*/ 4 h 458"/>
                  <a:gd name="T64" fmla="*/ 3 w 125"/>
                  <a:gd name="T65" fmla="*/ 3 h 458"/>
                  <a:gd name="T66" fmla="*/ 4 w 125"/>
                  <a:gd name="T67" fmla="*/ 2 h 458"/>
                  <a:gd name="T68" fmla="*/ 5 w 125"/>
                  <a:gd name="T69" fmla="*/ 2 h 458"/>
                  <a:gd name="T70" fmla="*/ 5 w 125"/>
                  <a:gd name="T71" fmla="*/ 3 h 458"/>
                  <a:gd name="T72" fmla="*/ 6 w 125"/>
                  <a:gd name="T73" fmla="*/ 4 h 458"/>
                  <a:gd name="T74" fmla="*/ 6 w 125"/>
                  <a:gd name="T75" fmla="*/ 6 h 458"/>
                  <a:gd name="T76" fmla="*/ 6 w 125"/>
                  <a:gd name="T77" fmla="*/ 7 h 458"/>
                  <a:gd name="T78" fmla="*/ 6 w 125"/>
                  <a:gd name="T79" fmla="*/ 9 h 458"/>
                  <a:gd name="T80" fmla="*/ 5 w 125"/>
                  <a:gd name="T81" fmla="*/ 10 h 458"/>
                  <a:gd name="T82" fmla="*/ 5 w 125"/>
                  <a:gd name="T83" fmla="*/ 12 h 458"/>
                  <a:gd name="T84" fmla="*/ 5 w 125"/>
                  <a:gd name="T85" fmla="*/ 12 h 458"/>
                  <a:gd name="T86" fmla="*/ 4 w 125"/>
                  <a:gd name="T87" fmla="*/ 12 h 458"/>
                  <a:gd name="T88" fmla="*/ 4 w 125"/>
                  <a:gd name="T89" fmla="*/ 12 h 458"/>
                  <a:gd name="T90" fmla="*/ 4 w 125"/>
                  <a:gd name="T91" fmla="*/ 11 h 458"/>
                  <a:gd name="T92" fmla="*/ 3 w 125"/>
                  <a:gd name="T93" fmla="*/ 11 h 458"/>
                  <a:gd name="T94" fmla="*/ 3 w 125"/>
                  <a:gd name="T95" fmla="*/ 11 h 458"/>
                  <a:gd name="T96" fmla="*/ 3 w 125"/>
                  <a:gd name="T97" fmla="*/ 11 h 458"/>
                  <a:gd name="T98" fmla="*/ 3 w 125"/>
                  <a:gd name="T99" fmla="*/ 11 h 458"/>
                  <a:gd name="T100" fmla="*/ 3 w 125"/>
                  <a:gd name="T101" fmla="*/ 12 h 458"/>
                  <a:gd name="T102" fmla="*/ 4 w 125"/>
                  <a:gd name="T103" fmla="*/ 13 h 458"/>
                  <a:gd name="T104" fmla="*/ 4 w 125"/>
                  <a:gd name="T105" fmla="*/ 13 h 458"/>
                  <a:gd name="T106" fmla="*/ 4 w 125"/>
                  <a:gd name="T107" fmla="*/ 14 h 458"/>
                  <a:gd name="T108" fmla="*/ 4 w 125"/>
                  <a:gd name="T109" fmla="*/ 14 h 458"/>
                  <a:gd name="T110" fmla="*/ 5 w 125"/>
                  <a:gd name="T111" fmla="*/ 13 h 458"/>
                  <a:gd name="T112" fmla="*/ 6 w 125"/>
                  <a:gd name="T113" fmla="*/ 13 h 458"/>
                  <a:gd name="T114" fmla="*/ 6 w 125"/>
                  <a:gd name="T115" fmla="*/ 13 h 458"/>
                  <a:gd name="T116" fmla="*/ 7 w 125"/>
                  <a:gd name="T117" fmla="*/ 10 h 458"/>
                  <a:gd name="T118" fmla="*/ 7 w 125"/>
                  <a:gd name="T119" fmla="*/ 8 h 458"/>
                  <a:gd name="T120" fmla="*/ 7 w 125"/>
                  <a:gd name="T121" fmla="*/ 6 h 458"/>
                  <a:gd name="T122" fmla="*/ 7 w 125"/>
                  <a:gd name="T123" fmla="*/ 3 h 4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
                  <a:gd name="T187" fmla="*/ 0 h 458"/>
                  <a:gd name="T188" fmla="*/ 125 w 125"/>
                  <a:gd name="T189" fmla="*/ 458 h 4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 h="458">
                    <a:moveTo>
                      <a:pt x="117" y="42"/>
                    </a:moveTo>
                    <a:lnTo>
                      <a:pt x="111" y="30"/>
                    </a:lnTo>
                    <a:lnTo>
                      <a:pt x="104" y="16"/>
                    </a:lnTo>
                    <a:lnTo>
                      <a:pt x="96" y="4"/>
                    </a:lnTo>
                    <a:lnTo>
                      <a:pt x="94" y="0"/>
                    </a:lnTo>
                    <a:lnTo>
                      <a:pt x="91" y="1"/>
                    </a:lnTo>
                    <a:lnTo>
                      <a:pt x="87" y="2"/>
                    </a:lnTo>
                    <a:lnTo>
                      <a:pt x="80" y="4"/>
                    </a:lnTo>
                    <a:lnTo>
                      <a:pt x="72" y="8"/>
                    </a:lnTo>
                    <a:lnTo>
                      <a:pt x="63" y="13"/>
                    </a:lnTo>
                    <a:lnTo>
                      <a:pt x="55" y="16"/>
                    </a:lnTo>
                    <a:lnTo>
                      <a:pt x="48" y="22"/>
                    </a:lnTo>
                    <a:lnTo>
                      <a:pt x="43" y="28"/>
                    </a:lnTo>
                    <a:lnTo>
                      <a:pt x="21" y="79"/>
                    </a:lnTo>
                    <a:lnTo>
                      <a:pt x="7" y="131"/>
                    </a:lnTo>
                    <a:lnTo>
                      <a:pt x="2" y="185"/>
                    </a:lnTo>
                    <a:lnTo>
                      <a:pt x="0" y="239"/>
                    </a:lnTo>
                    <a:lnTo>
                      <a:pt x="2" y="295"/>
                    </a:lnTo>
                    <a:lnTo>
                      <a:pt x="5" y="349"/>
                    </a:lnTo>
                    <a:lnTo>
                      <a:pt x="6" y="404"/>
                    </a:lnTo>
                    <a:lnTo>
                      <a:pt x="5" y="458"/>
                    </a:lnTo>
                    <a:lnTo>
                      <a:pt x="35" y="447"/>
                    </a:lnTo>
                    <a:lnTo>
                      <a:pt x="34" y="380"/>
                    </a:lnTo>
                    <a:lnTo>
                      <a:pt x="30" y="312"/>
                    </a:lnTo>
                    <a:lnTo>
                      <a:pt x="26" y="244"/>
                    </a:lnTo>
                    <a:lnTo>
                      <a:pt x="22" y="177"/>
                    </a:lnTo>
                    <a:lnTo>
                      <a:pt x="26" y="156"/>
                    </a:lnTo>
                    <a:lnTo>
                      <a:pt x="29" y="136"/>
                    </a:lnTo>
                    <a:lnTo>
                      <a:pt x="33" y="113"/>
                    </a:lnTo>
                    <a:lnTo>
                      <a:pt x="37" y="91"/>
                    </a:lnTo>
                    <a:lnTo>
                      <a:pt x="43" y="70"/>
                    </a:lnTo>
                    <a:lnTo>
                      <a:pt x="50" y="51"/>
                    </a:lnTo>
                    <a:lnTo>
                      <a:pt x="59" y="33"/>
                    </a:lnTo>
                    <a:lnTo>
                      <a:pt x="72" y="19"/>
                    </a:lnTo>
                    <a:lnTo>
                      <a:pt x="83" y="31"/>
                    </a:lnTo>
                    <a:lnTo>
                      <a:pt x="93" y="46"/>
                    </a:lnTo>
                    <a:lnTo>
                      <a:pt x="99" y="63"/>
                    </a:lnTo>
                    <a:lnTo>
                      <a:pt x="103" y="84"/>
                    </a:lnTo>
                    <a:lnTo>
                      <a:pt x="103" y="107"/>
                    </a:lnTo>
                    <a:lnTo>
                      <a:pt x="99" y="132"/>
                    </a:lnTo>
                    <a:lnTo>
                      <a:pt x="94" y="159"/>
                    </a:lnTo>
                    <a:lnTo>
                      <a:pt x="84" y="188"/>
                    </a:lnTo>
                    <a:lnTo>
                      <a:pt x="82" y="185"/>
                    </a:lnTo>
                    <a:lnTo>
                      <a:pt x="78" y="182"/>
                    </a:lnTo>
                    <a:lnTo>
                      <a:pt x="72" y="178"/>
                    </a:lnTo>
                    <a:lnTo>
                      <a:pt x="66" y="176"/>
                    </a:lnTo>
                    <a:lnTo>
                      <a:pt x="59" y="173"/>
                    </a:lnTo>
                    <a:lnTo>
                      <a:pt x="55" y="170"/>
                    </a:lnTo>
                    <a:lnTo>
                      <a:pt x="50" y="169"/>
                    </a:lnTo>
                    <a:lnTo>
                      <a:pt x="49" y="168"/>
                    </a:lnTo>
                    <a:lnTo>
                      <a:pt x="56" y="181"/>
                    </a:lnTo>
                    <a:lnTo>
                      <a:pt x="65" y="196"/>
                    </a:lnTo>
                    <a:lnTo>
                      <a:pt x="72" y="207"/>
                    </a:lnTo>
                    <a:lnTo>
                      <a:pt x="74" y="212"/>
                    </a:lnTo>
                    <a:lnTo>
                      <a:pt x="79" y="211"/>
                    </a:lnTo>
                    <a:lnTo>
                      <a:pt x="88" y="206"/>
                    </a:lnTo>
                    <a:lnTo>
                      <a:pt x="98" y="200"/>
                    </a:lnTo>
                    <a:lnTo>
                      <a:pt x="104" y="196"/>
                    </a:lnTo>
                    <a:lnTo>
                      <a:pt x="118" y="160"/>
                    </a:lnTo>
                    <a:lnTo>
                      <a:pt x="125" y="122"/>
                    </a:lnTo>
                    <a:lnTo>
                      <a:pt x="124" y="83"/>
                    </a:lnTo>
                    <a:lnTo>
                      <a:pt x="117" y="42"/>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93" name="Freeform 148"/>
              <p:cNvSpPr>
                <a:spLocks/>
              </p:cNvSpPr>
              <p:nvPr/>
            </p:nvSpPr>
            <p:spPr bwMode="auto">
              <a:xfrm>
                <a:off x="2763" y="3210"/>
                <a:ext cx="59" cy="191"/>
              </a:xfrm>
              <a:custGeom>
                <a:avLst/>
                <a:gdLst>
                  <a:gd name="T0" fmla="*/ 7 w 117"/>
                  <a:gd name="T1" fmla="*/ 5 h 381"/>
                  <a:gd name="T2" fmla="*/ 7 w 117"/>
                  <a:gd name="T3" fmla="*/ 4 h 381"/>
                  <a:gd name="T4" fmla="*/ 7 w 117"/>
                  <a:gd name="T5" fmla="*/ 4 h 381"/>
                  <a:gd name="T6" fmla="*/ 7 w 117"/>
                  <a:gd name="T7" fmla="*/ 3 h 381"/>
                  <a:gd name="T8" fmla="*/ 7 w 117"/>
                  <a:gd name="T9" fmla="*/ 2 h 381"/>
                  <a:gd name="T10" fmla="*/ 6 w 117"/>
                  <a:gd name="T11" fmla="*/ 2 h 381"/>
                  <a:gd name="T12" fmla="*/ 6 w 117"/>
                  <a:gd name="T13" fmla="*/ 1 h 381"/>
                  <a:gd name="T14" fmla="*/ 5 w 117"/>
                  <a:gd name="T15" fmla="*/ 1 h 381"/>
                  <a:gd name="T16" fmla="*/ 4 w 117"/>
                  <a:gd name="T17" fmla="*/ 1 h 381"/>
                  <a:gd name="T18" fmla="*/ 4 w 117"/>
                  <a:gd name="T19" fmla="*/ 0 h 381"/>
                  <a:gd name="T20" fmla="*/ 3 w 117"/>
                  <a:gd name="T21" fmla="*/ 0 h 381"/>
                  <a:gd name="T22" fmla="*/ 3 w 117"/>
                  <a:gd name="T23" fmla="*/ 1 h 381"/>
                  <a:gd name="T24" fmla="*/ 2 w 117"/>
                  <a:gd name="T25" fmla="*/ 1 h 381"/>
                  <a:gd name="T26" fmla="*/ 2 w 117"/>
                  <a:gd name="T27" fmla="*/ 1 h 381"/>
                  <a:gd name="T28" fmla="*/ 1 w 117"/>
                  <a:gd name="T29" fmla="*/ 1 h 381"/>
                  <a:gd name="T30" fmla="*/ 1 w 117"/>
                  <a:gd name="T31" fmla="*/ 1 h 381"/>
                  <a:gd name="T32" fmla="*/ 1 w 117"/>
                  <a:gd name="T33" fmla="*/ 1 h 381"/>
                  <a:gd name="T34" fmla="*/ 1 w 117"/>
                  <a:gd name="T35" fmla="*/ 1 h 381"/>
                  <a:gd name="T36" fmla="*/ 1 w 117"/>
                  <a:gd name="T37" fmla="*/ 1 h 381"/>
                  <a:gd name="T38" fmla="*/ 2 w 117"/>
                  <a:gd name="T39" fmla="*/ 1 h 381"/>
                  <a:gd name="T40" fmla="*/ 3 w 117"/>
                  <a:gd name="T41" fmla="*/ 1 h 381"/>
                  <a:gd name="T42" fmla="*/ 4 w 117"/>
                  <a:gd name="T43" fmla="*/ 2 h 381"/>
                  <a:gd name="T44" fmla="*/ 5 w 117"/>
                  <a:gd name="T45" fmla="*/ 3 h 381"/>
                  <a:gd name="T46" fmla="*/ 6 w 117"/>
                  <a:gd name="T47" fmla="*/ 4 h 381"/>
                  <a:gd name="T48" fmla="*/ 6 w 117"/>
                  <a:gd name="T49" fmla="*/ 6 h 381"/>
                  <a:gd name="T50" fmla="*/ 6 w 117"/>
                  <a:gd name="T51" fmla="*/ 8 h 381"/>
                  <a:gd name="T52" fmla="*/ 7 w 117"/>
                  <a:gd name="T53" fmla="*/ 10 h 381"/>
                  <a:gd name="T54" fmla="*/ 7 w 117"/>
                  <a:gd name="T55" fmla="*/ 12 h 381"/>
                  <a:gd name="T56" fmla="*/ 6 w 117"/>
                  <a:gd name="T57" fmla="*/ 15 h 381"/>
                  <a:gd name="T58" fmla="*/ 6 w 117"/>
                  <a:gd name="T59" fmla="*/ 17 h 381"/>
                  <a:gd name="T60" fmla="*/ 5 w 117"/>
                  <a:gd name="T61" fmla="*/ 19 h 381"/>
                  <a:gd name="T62" fmla="*/ 4 w 117"/>
                  <a:gd name="T63" fmla="*/ 21 h 381"/>
                  <a:gd name="T64" fmla="*/ 3 w 117"/>
                  <a:gd name="T65" fmla="*/ 23 h 381"/>
                  <a:gd name="T66" fmla="*/ 0 w 117"/>
                  <a:gd name="T67" fmla="*/ 24 h 381"/>
                  <a:gd name="T68" fmla="*/ 1 w 117"/>
                  <a:gd name="T69" fmla="*/ 24 h 381"/>
                  <a:gd name="T70" fmla="*/ 2 w 117"/>
                  <a:gd name="T71" fmla="*/ 24 h 381"/>
                  <a:gd name="T72" fmla="*/ 3 w 117"/>
                  <a:gd name="T73" fmla="*/ 24 h 381"/>
                  <a:gd name="T74" fmla="*/ 4 w 117"/>
                  <a:gd name="T75" fmla="*/ 23 h 381"/>
                  <a:gd name="T76" fmla="*/ 4 w 117"/>
                  <a:gd name="T77" fmla="*/ 23 h 381"/>
                  <a:gd name="T78" fmla="*/ 5 w 117"/>
                  <a:gd name="T79" fmla="*/ 22 h 381"/>
                  <a:gd name="T80" fmla="*/ 5 w 117"/>
                  <a:gd name="T81" fmla="*/ 22 h 381"/>
                  <a:gd name="T82" fmla="*/ 6 w 117"/>
                  <a:gd name="T83" fmla="*/ 21 h 381"/>
                  <a:gd name="T84" fmla="*/ 7 w 117"/>
                  <a:gd name="T85" fmla="*/ 19 h 381"/>
                  <a:gd name="T86" fmla="*/ 7 w 117"/>
                  <a:gd name="T87" fmla="*/ 17 h 381"/>
                  <a:gd name="T88" fmla="*/ 8 w 117"/>
                  <a:gd name="T89" fmla="*/ 15 h 381"/>
                  <a:gd name="T90" fmla="*/ 8 w 117"/>
                  <a:gd name="T91" fmla="*/ 13 h 381"/>
                  <a:gd name="T92" fmla="*/ 8 w 117"/>
                  <a:gd name="T93" fmla="*/ 11 h 381"/>
                  <a:gd name="T94" fmla="*/ 8 w 117"/>
                  <a:gd name="T95" fmla="*/ 9 h 381"/>
                  <a:gd name="T96" fmla="*/ 8 w 117"/>
                  <a:gd name="T97" fmla="*/ 7 h 381"/>
                  <a:gd name="T98" fmla="*/ 7 w 117"/>
                  <a:gd name="T99" fmla="*/ 5 h 3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7"/>
                  <a:gd name="T151" fmla="*/ 0 h 381"/>
                  <a:gd name="T152" fmla="*/ 117 w 117"/>
                  <a:gd name="T153" fmla="*/ 381 h 3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7" h="381">
                    <a:moveTo>
                      <a:pt x="112" y="76"/>
                    </a:moveTo>
                    <a:lnTo>
                      <a:pt x="110" y="64"/>
                    </a:lnTo>
                    <a:lnTo>
                      <a:pt x="107" y="53"/>
                    </a:lnTo>
                    <a:lnTo>
                      <a:pt x="104" y="42"/>
                    </a:lnTo>
                    <a:lnTo>
                      <a:pt x="98" y="32"/>
                    </a:lnTo>
                    <a:lnTo>
                      <a:pt x="92" y="23"/>
                    </a:lnTo>
                    <a:lnTo>
                      <a:pt x="84" y="14"/>
                    </a:lnTo>
                    <a:lnTo>
                      <a:pt x="74" y="7"/>
                    </a:lnTo>
                    <a:lnTo>
                      <a:pt x="63" y="1"/>
                    </a:lnTo>
                    <a:lnTo>
                      <a:pt x="55" y="0"/>
                    </a:lnTo>
                    <a:lnTo>
                      <a:pt x="46" y="0"/>
                    </a:lnTo>
                    <a:lnTo>
                      <a:pt x="37" y="1"/>
                    </a:lnTo>
                    <a:lnTo>
                      <a:pt x="26" y="3"/>
                    </a:lnTo>
                    <a:lnTo>
                      <a:pt x="17" y="7"/>
                    </a:lnTo>
                    <a:lnTo>
                      <a:pt x="9" y="10"/>
                    </a:lnTo>
                    <a:lnTo>
                      <a:pt x="3" y="14"/>
                    </a:lnTo>
                    <a:lnTo>
                      <a:pt x="1" y="16"/>
                    </a:lnTo>
                    <a:lnTo>
                      <a:pt x="4" y="15"/>
                    </a:lnTo>
                    <a:lnTo>
                      <a:pt x="14" y="14"/>
                    </a:lnTo>
                    <a:lnTo>
                      <a:pt x="26" y="14"/>
                    </a:lnTo>
                    <a:lnTo>
                      <a:pt x="41" y="16"/>
                    </a:lnTo>
                    <a:lnTo>
                      <a:pt x="57" y="24"/>
                    </a:lnTo>
                    <a:lnTo>
                      <a:pt x="72" y="38"/>
                    </a:lnTo>
                    <a:lnTo>
                      <a:pt x="84" y="59"/>
                    </a:lnTo>
                    <a:lnTo>
                      <a:pt x="91" y="90"/>
                    </a:lnTo>
                    <a:lnTo>
                      <a:pt x="94" y="124"/>
                    </a:lnTo>
                    <a:lnTo>
                      <a:pt x="97" y="159"/>
                    </a:lnTo>
                    <a:lnTo>
                      <a:pt x="98" y="192"/>
                    </a:lnTo>
                    <a:lnTo>
                      <a:pt x="95" y="226"/>
                    </a:lnTo>
                    <a:lnTo>
                      <a:pt x="90" y="259"/>
                    </a:lnTo>
                    <a:lnTo>
                      <a:pt x="78" y="292"/>
                    </a:lnTo>
                    <a:lnTo>
                      <a:pt x="62" y="326"/>
                    </a:lnTo>
                    <a:lnTo>
                      <a:pt x="40" y="360"/>
                    </a:lnTo>
                    <a:lnTo>
                      <a:pt x="0" y="380"/>
                    </a:lnTo>
                    <a:lnTo>
                      <a:pt x="14" y="381"/>
                    </a:lnTo>
                    <a:lnTo>
                      <a:pt x="26" y="379"/>
                    </a:lnTo>
                    <a:lnTo>
                      <a:pt x="40" y="372"/>
                    </a:lnTo>
                    <a:lnTo>
                      <a:pt x="52" y="365"/>
                    </a:lnTo>
                    <a:lnTo>
                      <a:pt x="62" y="356"/>
                    </a:lnTo>
                    <a:lnTo>
                      <a:pt x="71" y="348"/>
                    </a:lnTo>
                    <a:lnTo>
                      <a:pt x="77" y="340"/>
                    </a:lnTo>
                    <a:lnTo>
                      <a:pt x="82" y="334"/>
                    </a:lnTo>
                    <a:lnTo>
                      <a:pt x="97" y="298"/>
                    </a:lnTo>
                    <a:lnTo>
                      <a:pt x="108" y="265"/>
                    </a:lnTo>
                    <a:lnTo>
                      <a:pt x="114" y="232"/>
                    </a:lnTo>
                    <a:lnTo>
                      <a:pt x="117" y="201"/>
                    </a:lnTo>
                    <a:lnTo>
                      <a:pt x="117" y="170"/>
                    </a:lnTo>
                    <a:lnTo>
                      <a:pt x="116" y="139"/>
                    </a:lnTo>
                    <a:lnTo>
                      <a:pt x="114" y="108"/>
                    </a:lnTo>
                    <a:lnTo>
                      <a:pt x="112" y="76"/>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94" name="Freeform 149"/>
              <p:cNvSpPr>
                <a:spLocks/>
              </p:cNvSpPr>
              <p:nvPr/>
            </p:nvSpPr>
            <p:spPr bwMode="auto">
              <a:xfrm>
                <a:off x="2774" y="3407"/>
                <a:ext cx="14" cy="101"/>
              </a:xfrm>
              <a:custGeom>
                <a:avLst/>
                <a:gdLst>
                  <a:gd name="T0" fmla="*/ 1 w 29"/>
                  <a:gd name="T1" fmla="*/ 0 h 202"/>
                  <a:gd name="T2" fmla="*/ 1 w 29"/>
                  <a:gd name="T3" fmla="*/ 4 h 202"/>
                  <a:gd name="T4" fmla="*/ 1 w 29"/>
                  <a:gd name="T5" fmla="*/ 7 h 202"/>
                  <a:gd name="T6" fmla="*/ 1 w 29"/>
                  <a:gd name="T7" fmla="*/ 10 h 202"/>
                  <a:gd name="T8" fmla="*/ 1 w 29"/>
                  <a:gd name="T9" fmla="*/ 13 h 202"/>
                  <a:gd name="T10" fmla="*/ 0 w 29"/>
                  <a:gd name="T11" fmla="*/ 13 h 202"/>
                  <a:gd name="T12" fmla="*/ 0 w 29"/>
                  <a:gd name="T13" fmla="*/ 10 h 202"/>
                  <a:gd name="T14" fmla="*/ 0 w 29"/>
                  <a:gd name="T15" fmla="*/ 7 h 202"/>
                  <a:gd name="T16" fmla="*/ 0 w 29"/>
                  <a:gd name="T17" fmla="*/ 5 h 202"/>
                  <a:gd name="T18" fmla="*/ 0 w 29"/>
                  <a:gd name="T19" fmla="*/ 2 h 202"/>
                  <a:gd name="T20" fmla="*/ 1 w 29"/>
                  <a:gd name="T21" fmla="*/ 0 h 2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202"/>
                  <a:gd name="T35" fmla="*/ 29 w 29"/>
                  <a:gd name="T36" fmla="*/ 202 h 2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202">
                    <a:moveTo>
                      <a:pt x="29" y="0"/>
                    </a:moveTo>
                    <a:lnTo>
                      <a:pt x="23" y="57"/>
                    </a:lnTo>
                    <a:lnTo>
                      <a:pt x="19" y="107"/>
                    </a:lnTo>
                    <a:lnTo>
                      <a:pt x="20" y="153"/>
                    </a:lnTo>
                    <a:lnTo>
                      <a:pt x="27" y="201"/>
                    </a:lnTo>
                    <a:lnTo>
                      <a:pt x="2" y="202"/>
                    </a:lnTo>
                    <a:lnTo>
                      <a:pt x="0" y="151"/>
                    </a:lnTo>
                    <a:lnTo>
                      <a:pt x="0" y="108"/>
                    </a:lnTo>
                    <a:lnTo>
                      <a:pt x="1" y="66"/>
                    </a:lnTo>
                    <a:lnTo>
                      <a:pt x="4" y="18"/>
                    </a:lnTo>
                    <a:lnTo>
                      <a:pt x="29" y="0"/>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95" name="Freeform 150"/>
              <p:cNvSpPr>
                <a:spLocks/>
              </p:cNvSpPr>
              <p:nvPr/>
            </p:nvSpPr>
            <p:spPr bwMode="auto">
              <a:xfrm>
                <a:off x="2735" y="3175"/>
                <a:ext cx="17" cy="100"/>
              </a:xfrm>
              <a:custGeom>
                <a:avLst/>
                <a:gdLst>
                  <a:gd name="T0" fmla="*/ 2 w 35"/>
                  <a:gd name="T1" fmla="*/ 0 h 200"/>
                  <a:gd name="T2" fmla="*/ 1 w 35"/>
                  <a:gd name="T3" fmla="*/ 3 h 200"/>
                  <a:gd name="T4" fmla="*/ 1 w 35"/>
                  <a:gd name="T5" fmla="*/ 5 h 200"/>
                  <a:gd name="T6" fmla="*/ 1 w 35"/>
                  <a:gd name="T7" fmla="*/ 8 h 200"/>
                  <a:gd name="T8" fmla="*/ 1 w 35"/>
                  <a:gd name="T9" fmla="*/ 11 h 200"/>
                  <a:gd name="T10" fmla="*/ 0 w 35"/>
                  <a:gd name="T11" fmla="*/ 13 h 200"/>
                  <a:gd name="T12" fmla="*/ 0 w 35"/>
                  <a:gd name="T13" fmla="*/ 9 h 200"/>
                  <a:gd name="T14" fmla="*/ 0 w 35"/>
                  <a:gd name="T15" fmla="*/ 6 h 200"/>
                  <a:gd name="T16" fmla="*/ 0 w 35"/>
                  <a:gd name="T17" fmla="*/ 4 h 200"/>
                  <a:gd name="T18" fmla="*/ 0 w 35"/>
                  <a:gd name="T19" fmla="*/ 1 h 200"/>
                  <a:gd name="T20" fmla="*/ 2 w 35"/>
                  <a:gd name="T21" fmla="*/ 0 h 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
                  <a:gd name="T34" fmla="*/ 0 h 200"/>
                  <a:gd name="T35" fmla="*/ 35 w 35"/>
                  <a:gd name="T36" fmla="*/ 200 h 2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 h="200">
                    <a:moveTo>
                      <a:pt x="35" y="0"/>
                    </a:moveTo>
                    <a:lnTo>
                      <a:pt x="28" y="39"/>
                    </a:lnTo>
                    <a:lnTo>
                      <a:pt x="28" y="77"/>
                    </a:lnTo>
                    <a:lnTo>
                      <a:pt x="28" y="117"/>
                    </a:lnTo>
                    <a:lnTo>
                      <a:pt x="22" y="165"/>
                    </a:lnTo>
                    <a:lnTo>
                      <a:pt x="0" y="200"/>
                    </a:lnTo>
                    <a:lnTo>
                      <a:pt x="8" y="141"/>
                    </a:lnTo>
                    <a:lnTo>
                      <a:pt x="8" y="92"/>
                    </a:lnTo>
                    <a:lnTo>
                      <a:pt x="6" y="49"/>
                    </a:lnTo>
                    <a:lnTo>
                      <a:pt x="12" y="8"/>
                    </a:lnTo>
                    <a:lnTo>
                      <a:pt x="35" y="0"/>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96" name="Freeform 151"/>
              <p:cNvSpPr>
                <a:spLocks/>
              </p:cNvSpPr>
              <p:nvPr/>
            </p:nvSpPr>
            <p:spPr bwMode="auto">
              <a:xfrm>
                <a:off x="3009" y="3412"/>
                <a:ext cx="204" cy="172"/>
              </a:xfrm>
              <a:custGeom>
                <a:avLst/>
                <a:gdLst>
                  <a:gd name="T0" fmla="*/ 26 w 408"/>
                  <a:gd name="T1" fmla="*/ 0 h 343"/>
                  <a:gd name="T2" fmla="*/ 25 w 408"/>
                  <a:gd name="T3" fmla="*/ 1 h 343"/>
                  <a:gd name="T4" fmla="*/ 24 w 408"/>
                  <a:gd name="T5" fmla="*/ 1 h 343"/>
                  <a:gd name="T6" fmla="*/ 23 w 408"/>
                  <a:gd name="T7" fmla="*/ 2 h 343"/>
                  <a:gd name="T8" fmla="*/ 22 w 408"/>
                  <a:gd name="T9" fmla="*/ 2 h 343"/>
                  <a:gd name="T10" fmla="*/ 21 w 408"/>
                  <a:gd name="T11" fmla="*/ 3 h 343"/>
                  <a:gd name="T12" fmla="*/ 20 w 408"/>
                  <a:gd name="T13" fmla="*/ 4 h 343"/>
                  <a:gd name="T14" fmla="*/ 19 w 408"/>
                  <a:gd name="T15" fmla="*/ 4 h 343"/>
                  <a:gd name="T16" fmla="*/ 18 w 408"/>
                  <a:gd name="T17" fmla="*/ 5 h 343"/>
                  <a:gd name="T18" fmla="*/ 17 w 408"/>
                  <a:gd name="T19" fmla="*/ 6 h 343"/>
                  <a:gd name="T20" fmla="*/ 17 w 408"/>
                  <a:gd name="T21" fmla="*/ 7 h 343"/>
                  <a:gd name="T22" fmla="*/ 16 w 408"/>
                  <a:gd name="T23" fmla="*/ 8 h 343"/>
                  <a:gd name="T24" fmla="*/ 15 w 408"/>
                  <a:gd name="T25" fmla="*/ 9 h 343"/>
                  <a:gd name="T26" fmla="*/ 15 w 408"/>
                  <a:gd name="T27" fmla="*/ 10 h 343"/>
                  <a:gd name="T28" fmla="*/ 14 w 408"/>
                  <a:gd name="T29" fmla="*/ 11 h 343"/>
                  <a:gd name="T30" fmla="*/ 14 w 408"/>
                  <a:gd name="T31" fmla="*/ 13 h 343"/>
                  <a:gd name="T32" fmla="*/ 13 w 408"/>
                  <a:gd name="T33" fmla="*/ 14 h 343"/>
                  <a:gd name="T34" fmla="*/ 13 w 408"/>
                  <a:gd name="T35" fmla="*/ 16 h 343"/>
                  <a:gd name="T36" fmla="*/ 12 w 408"/>
                  <a:gd name="T37" fmla="*/ 17 h 343"/>
                  <a:gd name="T38" fmla="*/ 12 w 408"/>
                  <a:gd name="T39" fmla="*/ 19 h 343"/>
                  <a:gd name="T40" fmla="*/ 12 w 408"/>
                  <a:gd name="T41" fmla="*/ 20 h 343"/>
                  <a:gd name="T42" fmla="*/ 10 w 408"/>
                  <a:gd name="T43" fmla="*/ 18 h 343"/>
                  <a:gd name="T44" fmla="*/ 9 w 408"/>
                  <a:gd name="T45" fmla="*/ 16 h 343"/>
                  <a:gd name="T46" fmla="*/ 7 w 408"/>
                  <a:gd name="T47" fmla="*/ 13 h 343"/>
                  <a:gd name="T48" fmla="*/ 6 w 408"/>
                  <a:gd name="T49" fmla="*/ 11 h 343"/>
                  <a:gd name="T50" fmla="*/ 4 w 408"/>
                  <a:gd name="T51" fmla="*/ 9 h 343"/>
                  <a:gd name="T52" fmla="*/ 3 w 408"/>
                  <a:gd name="T53" fmla="*/ 6 h 343"/>
                  <a:gd name="T54" fmla="*/ 1 w 408"/>
                  <a:gd name="T55" fmla="*/ 4 h 343"/>
                  <a:gd name="T56" fmla="*/ 0 w 408"/>
                  <a:gd name="T57" fmla="*/ 1 h 343"/>
                  <a:gd name="T58" fmla="*/ 1 w 408"/>
                  <a:gd name="T59" fmla="*/ 4 h 343"/>
                  <a:gd name="T60" fmla="*/ 1 w 408"/>
                  <a:gd name="T61" fmla="*/ 7 h 343"/>
                  <a:gd name="T62" fmla="*/ 2 w 408"/>
                  <a:gd name="T63" fmla="*/ 9 h 343"/>
                  <a:gd name="T64" fmla="*/ 4 w 408"/>
                  <a:gd name="T65" fmla="*/ 12 h 343"/>
                  <a:gd name="T66" fmla="*/ 5 w 408"/>
                  <a:gd name="T67" fmla="*/ 14 h 343"/>
                  <a:gd name="T68" fmla="*/ 7 w 408"/>
                  <a:gd name="T69" fmla="*/ 17 h 343"/>
                  <a:gd name="T70" fmla="*/ 9 w 408"/>
                  <a:gd name="T71" fmla="*/ 19 h 343"/>
                  <a:gd name="T72" fmla="*/ 11 w 408"/>
                  <a:gd name="T73" fmla="*/ 21 h 343"/>
                  <a:gd name="T74" fmla="*/ 12 w 408"/>
                  <a:gd name="T75" fmla="*/ 22 h 343"/>
                  <a:gd name="T76" fmla="*/ 13 w 408"/>
                  <a:gd name="T77" fmla="*/ 22 h 343"/>
                  <a:gd name="T78" fmla="*/ 13 w 408"/>
                  <a:gd name="T79" fmla="*/ 22 h 343"/>
                  <a:gd name="T80" fmla="*/ 13 w 408"/>
                  <a:gd name="T81" fmla="*/ 22 h 343"/>
                  <a:gd name="T82" fmla="*/ 14 w 408"/>
                  <a:gd name="T83" fmla="*/ 20 h 343"/>
                  <a:gd name="T84" fmla="*/ 14 w 408"/>
                  <a:gd name="T85" fmla="*/ 18 h 343"/>
                  <a:gd name="T86" fmla="*/ 15 w 408"/>
                  <a:gd name="T87" fmla="*/ 16 h 343"/>
                  <a:gd name="T88" fmla="*/ 16 w 408"/>
                  <a:gd name="T89" fmla="*/ 14 h 343"/>
                  <a:gd name="T90" fmla="*/ 17 w 408"/>
                  <a:gd name="T91" fmla="*/ 12 h 343"/>
                  <a:gd name="T92" fmla="*/ 18 w 408"/>
                  <a:gd name="T93" fmla="*/ 10 h 343"/>
                  <a:gd name="T94" fmla="*/ 19 w 408"/>
                  <a:gd name="T95" fmla="*/ 8 h 343"/>
                  <a:gd name="T96" fmla="*/ 21 w 408"/>
                  <a:gd name="T97" fmla="*/ 7 h 343"/>
                  <a:gd name="T98" fmla="*/ 22 w 408"/>
                  <a:gd name="T99" fmla="*/ 6 h 343"/>
                  <a:gd name="T100" fmla="*/ 23 w 408"/>
                  <a:gd name="T101" fmla="*/ 4 h 343"/>
                  <a:gd name="T102" fmla="*/ 24 w 408"/>
                  <a:gd name="T103" fmla="*/ 3 h 343"/>
                  <a:gd name="T104" fmla="*/ 25 w 408"/>
                  <a:gd name="T105" fmla="*/ 2 h 343"/>
                  <a:gd name="T106" fmla="*/ 25 w 408"/>
                  <a:gd name="T107" fmla="*/ 1 h 343"/>
                  <a:gd name="T108" fmla="*/ 26 w 408"/>
                  <a:gd name="T109" fmla="*/ 1 h 343"/>
                  <a:gd name="T110" fmla="*/ 26 w 408"/>
                  <a:gd name="T111" fmla="*/ 1 h 343"/>
                  <a:gd name="T112" fmla="*/ 26 w 408"/>
                  <a:gd name="T113" fmla="*/ 0 h 3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8"/>
                  <a:gd name="T172" fmla="*/ 0 h 343"/>
                  <a:gd name="T173" fmla="*/ 408 w 408"/>
                  <a:gd name="T174" fmla="*/ 343 h 3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8" h="343">
                    <a:moveTo>
                      <a:pt x="408" y="0"/>
                    </a:moveTo>
                    <a:lnTo>
                      <a:pt x="389" y="8"/>
                    </a:lnTo>
                    <a:lnTo>
                      <a:pt x="372" y="16"/>
                    </a:lnTo>
                    <a:lnTo>
                      <a:pt x="355" y="24"/>
                    </a:lnTo>
                    <a:lnTo>
                      <a:pt x="339" y="32"/>
                    </a:lnTo>
                    <a:lnTo>
                      <a:pt x="324" y="41"/>
                    </a:lnTo>
                    <a:lnTo>
                      <a:pt x="309" y="51"/>
                    </a:lnTo>
                    <a:lnTo>
                      <a:pt x="295" y="61"/>
                    </a:lnTo>
                    <a:lnTo>
                      <a:pt x="282" y="73"/>
                    </a:lnTo>
                    <a:lnTo>
                      <a:pt x="269" y="85"/>
                    </a:lnTo>
                    <a:lnTo>
                      <a:pt x="258" y="99"/>
                    </a:lnTo>
                    <a:lnTo>
                      <a:pt x="248" y="115"/>
                    </a:lnTo>
                    <a:lnTo>
                      <a:pt x="237" y="131"/>
                    </a:lnTo>
                    <a:lnTo>
                      <a:pt x="227" y="151"/>
                    </a:lnTo>
                    <a:lnTo>
                      <a:pt x="218" y="172"/>
                    </a:lnTo>
                    <a:lnTo>
                      <a:pt x="210" y="193"/>
                    </a:lnTo>
                    <a:lnTo>
                      <a:pt x="201" y="219"/>
                    </a:lnTo>
                    <a:lnTo>
                      <a:pt x="195" y="245"/>
                    </a:lnTo>
                    <a:lnTo>
                      <a:pt x="189" y="268"/>
                    </a:lnTo>
                    <a:lnTo>
                      <a:pt x="185" y="291"/>
                    </a:lnTo>
                    <a:lnTo>
                      <a:pt x="183" y="314"/>
                    </a:lnTo>
                    <a:lnTo>
                      <a:pt x="159" y="280"/>
                    </a:lnTo>
                    <a:lnTo>
                      <a:pt x="133" y="243"/>
                    </a:lnTo>
                    <a:lnTo>
                      <a:pt x="108" y="207"/>
                    </a:lnTo>
                    <a:lnTo>
                      <a:pt x="83" y="169"/>
                    </a:lnTo>
                    <a:lnTo>
                      <a:pt x="59" y="131"/>
                    </a:lnTo>
                    <a:lnTo>
                      <a:pt x="36" y="92"/>
                    </a:lnTo>
                    <a:lnTo>
                      <a:pt x="16" y="53"/>
                    </a:lnTo>
                    <a:lnTo>
                      <a:pt x="0" y="14"/>
                    </a:lnTo>
                    <a:lnTo>
                      <a:pt x="4" y="56"/>
                    </a:lnTo>
                    <a:lnTo>
                      <a:pt x="15" y="98"/>
                    </a:lnTo>
                    <a:lnTo>
                      <a:pt x="31" y="139"/>
                    </a:lnTo>
                    <a:lnTo>
                      <a:pt x="52" y="179"/>
                    </a:lnTo>
                    <a:lnTo>
                      <a:pt x="77" y="218"/>
                    </a:lnTo>
                    <a:lnTo>
                      <a:pt x="106" y="257"/>
                    </a:lnTo>
                    <a:lnTo>
                      <a:pt x="139" y="295"/>
                    </a:lnTo>
                    <a:lnTo>
                      <a:pt x="176" y="332"/>
                    </a:lnTo>
                    <a:lnTo>
                      <a:pt x="187" y="339"/>
                    </a:lnTo>
                    <a:lnTo>
                      <a:pt x="195" y="343"/>
                    </a:lnTo>
                    <a:lnTo>
                      <a:pt x="200" y="343"/>
                    </a:lnTo>
                    <a:lnTo>
                      <a:pt x="205" y="340"/>
                    </a:lnTo>
                    <a:lnTo>
                      <a:pt x="213" y="308"/>
                    </a:lnTo>
                    <a:lnTo>
                      <a:pt x="223" y="275"/>
                    </a:lnTo>
                    <a:lnTo>
                      <a:pt x="236" y="244"/>
                    </a:lnTo>
                    <a:lnTo>
                      <a:pt x="252" y="213"/>
                    </a:lnTo>
                    <a:lnTo>
                      <a:pt x="268" y="183"/>
                    </a:lnTo>
                    <a:lnTo>
                      <a:pt x="287" y="155"/>
                    </a:lnTo>
                    <a:lnTo>
                      <a:pt x="304" y="128"/>
                    </a:lnTo>
                    <a:lnTo>
                      <a:pt x="322" y="104"/>
                    </a:lnTo>
                    <a:lnTo>
                      <a:pt x="341" y="81"/>
                    </a:lnTo>
                    <a:lnTo>
                      <a:pt x="357" y="60"/>
                    </a:lnTo>
                    <a:lnTo>
                      <a:pt x="372" y="41"/>
                    </a:lnTo>
                    <a:lnTo>
                      <a:pt x="386" y="27"/>
                    </a:lnTo>
                    <a:lnTo>
                      <a:pt x="396" y="15"/>
                    </a:lnTo>
                    <a:lnTo>
                      <a:pt x="403" y="6"/>
                    </a:lnTo>
                    <a:lnTo>
                      <a:pt x="408" y="1"/>
                    </a:lnTo>
                    <a:lnTo>
                      <a:pt x="408" y="0"/>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38966" name="Text Box 152"/>
            <p:cNvSpPr txBox="1">
              <a:spLocks noChangeArrowheads="1"/>
            </p:cNvSpPr>
            <p:nvPr/>
          </p:nvSpPr>
          <p:spPr bwMode="auto">
            <a:xfrm rot="189621">
              <a:off x="1420" y="1797"/>
              <a:ext cx="441"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b="1">
                  <a:latin typeface="Arial" charset="0"/>
                </a:rPr>
                <a:t>Known</a:t>
              </a:r>
            </a:p>
            <a:p>
              <a:pPr algn="ctr" eaLnBrk="1" hangingPunct="1"/>
              <a:r>
                <a:rPr lang="en-US" sz="1200" b="1">
                  <a:latin typeface="Arial" charset="0"/>
                </a:rPr>
                <a:t>So</a:t>
              </a:r>
              <a:r>
                <a:rPr lang="en-US" sz="1200" b="1">
                  <a:solidFill>
                    <a:schemeClr val="bg1"/>
                  </a:solidFill>
                  <a:latin typeface="Arial" charset="0"/>
                </a:rPr>
                <a:t>urce</a:t>
              </a:r>
            </a:p>
          </p:txBody>
        </p:sp>
      </p:grpSp>
      <p:grpSp>
        <p:nvGrpSpPr>
          <p:cNvPr id="38931" name="Group 153"/>
          <p:cNvGrpSpPr>
            <a:grpSpLocks/>
          </p:cNvGrpSpPr>
          <p:nvPr/>
        </p:nvGrpSpPr>
        <p:grpSpPr bwMode="auto">
          <a:xfrm>
            <a:off x="3276600" y="3360738"/>
            <a:ext cx="1223963" cy="1292225"/>
            <a:chOff x="1247" y="1706"/>
            <a:chExt cx="771" cy="814"/>
          </a:xfrm>
        </p:grpSpPr>
        <p:grpSp>
          <p:nvGrpSpPr>
            <p:cNvPr id="38933" name="Group 154"/>
            <p:cNvGrpSpPr>
              <a:grpSpLocks/>
            </p:cNvGrpSpPr>
            <p:nvPr/>
          </p:nvGrpSpPr>
          <p:grpSpPr bwMode="auto">
            <a:xfrm>
              <a:off x="1247" y="1706"/>
              <a:ext cx="771" cy="814"/>
              <a:chOff x="2245" y="2523"/>
              <a:chExt cx="1143" cy="1132"/>
            </a:xfrm>
          </p:grpSpPr>
          <p:sp>
            <p:nvSpPr>
              <p:cNvPr id="38935" name="AutoShape 155"/>
              <p:cNvSpPr>
                <a:spLocks noChangeAspect="1" noChangeArrowheads="1" noTextEdit="1"/>
              </p:cNvSpPr>
              <p:nvPr/>
            </p:nvSpPr>
            <p:spPr bwMode="auto">
              <a:xfrm>
                <a:off x="2245" y="2523"/>
                <a:ext cx="1143" cy="11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8936" name="Freeform 156"/>
              <p:cNvSpPr>
                <a:spLocks/>
              </p:cNvSpPr>
              <p:nvPr/>
            </p:nvSpPr>
            <p:spPr bwMode="auto">
              <a:xfrm>
                <a:off x="2245" y="3379"/>
                <a:ext cx="1143" cy="276"/>
              </a:xfrm>
              <a:custGeom>
                <a:avLst/>
                <a:gdLst>
                  <a:gd name="T0" fmla="*/ 31 w 2286"/>
                  <a:gd name="T1" fmla="*/ 31 h 553"/>
                  <a:gd name="T2" fmla="*/ 39 w 2286"/>
                  <a:gd name="T3" fmla="*/ 32 h 553"/>
                  <a:gd name="T4" fmla="*/ 47 w 2286"/>
                  <a:gd name="T5" fmla="*/ 33 h 553"/>
                  <a:gd name="T6" fmla="*/ 56 w 2286"/>
                  <a:gd name="T7" fmla="*/ 34 h 553"/>
                  <a:gd name="T8" fmla="*/ 65 w 2286"/>
                  <a:gd name="T9" fmla="*/ 34 h 553"/>
                  <a:gd name="T10" fmla="*/ 75 w 2286"/>
                  <a:gd name="T11" fmla="*/ 34 h 553"/>
                  <a:gd name="T12" fmla="*/ 84 w 2286"/>
                  <a:gd name="T13" fmla="*/ 34 h 553"/>
                  <a:gd name="T14" fmla="*/ 92 w 2286"/>
                  <a:gd name="T15" fmla="*/ 33 h 553"/>
                  <a:gd name="T16" fmla="*/ 100 w 2286"/>
                  <a:gd name="T17" fmla="*/ 33 h 553"/>
                  <a:gd name="T18" fmla="*/ 107 w 2286"/>
                  <a:gd name="T19" fmla="*/ 32 h 553"/>
                  <a:gd name="T20" fmla="*/ 114 w 2286"/>
                  <a:gd name="T21" fmla="*/ 31 h 553"/>
                  <a:gd name="T22" fmla="*/ 123 w 2286"/>
                  <a:gd name="T23" fmla="*/ 29 h 553"/>
                  <a:gd name="T24" fmla="*/ 131 w 2286"/>
                  <a:gd name="T25" fmla="*/ 26 h 553"/>
                  <a:gd name="T26" fmla="*/ 137 w 2286"/>
                  <a:gd name="T27" fmla="*/ 24 h 553"/>
                  <a:gd name="T28" fmla="*/ 141 w 2286"/>
                  <a:gd name="T29" fmla="*/ 21 h 553"/>
                  <a:gd name="T30" fmla="*/ 143 w 2286"/>
                  <a:gd name="T31" fmla="*/ 18 h 553"/>
                  <a:gd name="T32" fmla="*/ 143 w 2286"/>
                  <a:gd name="T33" fmla="*/ 14 h 553"/>
                  <a:gd name="T34" fmla="*/ 139 w 2286"/>
                  <a:gd name="T35" fmla="*/ 11 h 553"/>
                  <a:gd name="T36" fmla="*/ 133 w 2286"/>
                  <a:gd name="T37" fmla="*/ 8 h 553"/>
                  <a:gd name="T38" fmla="*/ 124 w 2286"/>
                  <a:gd name="T39" fmla="*/ 5 h 553"/>
                  <a:gd name="T40" fmla="*/ 113 w 2286"/>
                  <a:gd name="T41" fmla="*/ 3 h 553"/>
                  <a:gd name="T42" fmla="*/ 103 w 2286"/>
                  <a:gd name="T43" fmla="*/ 1 h 553"/>
                  <a:gd name="T44" fmla="*/ 97 w 2286"/>
                  <a:gd name="T45" fmla="*/ 1 h 553"/>
                  <a:gd name="T46" fmla="*/ 91 w 2286"/>
                  <a:gd name="T47" fmla="*/ 0 h 553"/>
                  <a:gd name="T48" fmla="*/ 85 w 2286"/>
                  <a:gd name="T49" fmla="*/ 0 h 553"/>
                  <a:gd name="T50" fmla="*/ 79 w 2286"/>
                  <a:gd name="T51" fmla="*/ 0 h 553"/>
                  <a:gd name="T52" fmla="*/ 72 w 2286"/>
                  <a:gd name="T53" fmla="*/ 0 h 553"/>
                  <a:gd name="T54" fmla="*/ 63 w 2286"/>
                  <a:gd name="T55" fmla="*/ 0 h 553"/>
                  <a:gd name="T56" fmla="*/ 54 w 2286"/>
                  <a:gd name="T57" fmla="*/ 0 h 553"/>
                  <a:gd name="T58" fmla="*/ 46 w 2286"/>
                  <a:gd name="T59" fmla="*/ 1 h 553"/>
                  <a:gd name="T60" fmla="*/ 38 w 2286"/>
                  <a:gd name="T61" fmla="*/ 2 h 553"/>
                  <a:gd name="T62" fmla="*/ 31 w 2286"/>
                  <a:gd name="T63" fmla="*/ 3 h 553"/>
                  <a:gd name="T64" fmla="*/ 22 w 2286"/>
                  <a:gd name="T65" fmla="*/ 4 h 553"/>
                  <a:gd name="T66" fmla="*/ 14 w 2286"/>
                  <a:gd name="T67" fmla="*/ 7 h 553"/>
                  <a:gd name="T68" fmla="*/ 8 w 2286"/>
                  <a:gd name="T69" fmla="*/ 9 h 553"/>
                  <a:gd name="T70" fmla="*/ 3 w 2286"/>
                  <a:gd name="T71" fmla="*/ 12 h 553"/>
                  <a:gd name="T72" fmla="*/ 1 w 2286"/>
                  <a:gd name="T73" fmla="*/ 15 h 553"/>
                  <a:gd name="T74" fmla="*/ 1 w 2286"/>
                  <a:gd name="T75" fmla="*/ 18 h 553"/>
                  <a:gd name="T76" fmla="*/ 2 w 2286"/>
                  <a:gd name="T77" fmla="*/ 21 h 553"/>
                  <a:gd name="T78" fmla="*/ 6 w 2286"/>
                  <a:gd name="T79" fmla="*/ 23 h 553"/>
                  <a:gd name="T80" fmla="*/ 11 w 2286"/>
                  <a:gd name="T81" fmla="*/ 26 h 553"/>
                  <a:gd name="T82" fmla="*/ 18 w 2286"/>
                  <a:gd name="T83" fmla="*/ 28 h 553"/>
                  <a:gd name="T84" fmla="*/ 26 w 2286"/>
                  <a:gd name="T85" fmla="*/ 30 h 5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86"/>
                  <a:gd name="T130" fmla="*/ 0 h 553"/>
                  <a:gd name="T131" fmla="*/ 2286 w 2286"/>
                  <a:gd name="T132" fmla="*/ 553 h 5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86" h="553">
                    <a:moveTo>
                      <a:pt x="414" y="490"/>
                    </a:moveTo>
                    <a:lnTo>
                      <a:pt x="452" y="497"/>
                    </a:lnTo>
                    <a:lnTo>
                      <a:pt x="491" y="503"/>
                    </a:lnTo>
                    <a:lnTo>
                      <a:pt x="531" y="510"/>
                    </a:lnTo>
                    <a:lnTo>
                      <a:pt x="573" y="516"/>
                    </a:lnTo>
                    <a:lnTo>
                      <a:pt x="615" y="522"/>
                    </a:lnTo>
                    <a:lnTo>
                      <a:pt x="659" y="528"/>
                    </a:lnTo>
                    <a:lnTo>
                      <a:pt x="703" y="532"/>
                    </a:lnTo>
                    <a:lnTo>
                      <a:pt x="749" y="537"/>
                    </a:lnTo>
                    <a:lnTo>
                      <a:pt x="795" y="540"/>
                    </a:lnTo>
                    <a:lnTo>
                      <a:pt x="843" y="544"/>
                    </a:lnTo>
                    <a:lnTo>
                      <a:pt x="891" y="546"/>
                    </a:lnTo>
                    <a:lnTo>
                      <a:pt x="940" y="548"/>
                    </a:lnTo>
                    <a:lnTo>
                      <a:pt x="990" y="551"/>
                    </a:lnTo>
                    <a:lnTo>
                      <a:pt x="1040" y="552"/>
                    </a:lnTo>
                    <a:lnTo>
                      <a:pt x="1091" y="553"/>
                    </a:lnTo>
                    <a:lnTo>
                      <a:pt x="1143" y="553"/>
                    </a:lnTo>
                    <a:lnTo>
                      <a:pt x="1190" y="553"/>
                    </a:lnTo>
                    <a:lnTo>
                      <a:pt x="1236" y="552"/>
                    </a:lnTo>
                    <a:lnTo>
                      <a:pt x="1282" y="551"/>
                    </a:lnTo>
                    <a:lnTo>
                      <a:pt x="1329" y="550"/>
                    </a:lnTo>
                    <a:lnTo>
                      <a:pt x="1373" y="547"/>
                    </a:lnTo>
                    <a:lnTo>
                      <a:pt x="1417" y="545"/>
                    </a:lnTo>
                    <a:lnTo>
                      <a:pt x="1461" y="543"/>
                    </a:lnTo>
                    <a:lnTo>
                      <a:pt x="1504" y="539"/>
                    </a:lnTo>
                    <a:lnTo>
                      <a:pt x="1546" y="536"/>
                    </a:lnTo>
                    <a:lnTo>
                      <a:pt x="1588" y="531"/>
                    </a:lnTo>
                    <a:lnTo>
                      <a:pt x="1628" y="528"/>
                    </a:lnTo>
                    <a:lnTo>
                      <a:pt x="1667" y="522"/>
                    </a:lnTo>
                    <a:lnTo>
                      <a:pt x="1706" y="517"/>
                    </a:lnTo>
                    <a:lnTo>
                      <a:pt x="1744" y="512"/>
                    </a:lnTo>
                    <a:lnTo>
                      <a:pt x="1781" y="506"/>
                    </a:lnTo>
                    <a:lnTo>
                      <a:pt x="1817" y="500"/>
                    </a:lnTo>
                    <a:lnTo>
                      <a:pt x="1869" y="490"/>
                    </a:lnTo>
                    <a:lnTo>
                      <a:pt x="1918" y="479"/>
                    </a:lnTo>
                    <a:lnTo>
                      <a:pt x="1966" y="469"/>
                    </a:lnTo>
                    <a:lnTo>
                      <a:pt x="2011" y="456"/>
                    </a:lnTo>
                    <a:lnTo>
                      <a:pt x="2052" y="445"/>
                    </a:lnTo>
                    <a:lnTo>
                      <a:pt x="2090" y="431"/>
                    </a:lnTo>
                    <a:lnTo>
                      <a:pt x="2126" y="418"/>
                    </a:lnTo>
                    <a:lnTo>
                      <a:pt x="2158" y="403"/>
                    </a:lnTo>
                    <a:lnTo>
                      <a:pt x="2187" y="389"/>
                    </a:lnTo>
                    <a:lnTo>
                      <a:pt x="2212" y="375"/>
                    </a:lnTo>
                    <a:lnTo>
                      <a:pt x="2234" y="360"/>
                    </a:lnTo>
                    <a:lnTo>
                      <a:pt x="2253" y="343"/>
                    </a:lnTo>
                    <a:lnTo>
                      <a:pt x="2268" y="327"/>
                    </a:lnTo>
                    <a:lnTo>
                      <a:pt x="2278" y="310"/>
                    </a:lnTo>
                    <a:lnTo>
                      <a:pt x="2284" y="294"/>
                    </a:lnTo>
                    <a:lnTo>
                      <a:pt x="2286" y="277"/>
                    </a:lnTo>
                    <a:lnTo>
                      <a:pt x="2284" y="257"/>
                    </a:lnTo>
                    <a:lnTo>
                      <a:pt x="2274" y="237"/>
                    </a:lnTo>
                    <a:lnTo>
                      <a:pt x="2261" y="219"/>
                    </a:lnTo>
                    <a:lnTo>
                      <a:pt x="2241" y="201"/>
                    </a:lnTo>
                    <a:lnTo>
                      <a:pt x="2217" y="182"/>
                    </a:lnTo>
                    <a:lnTo>
                      <a:pt x="2188" y="165"/>
                    </a:lnTo>
                    <a:lnTo>
                      <a:pt x="2155" y="148"/>
                    </a:lnTo>
                    <a:lnTo>
                      <a:pt x="2117" y="132"/>
                    </a:lnTo>
                    <a:lnTo>
                      <a:pt x="2074" y="117"/>
                    </a:lnTo>
                    <a:lnTo>
                      <a:pt x="2028" y="102"/>
                    </a:lnTo>
                    <a:lnTo>
                      <a:pt x="1977" y="88"/>
                    </a:lnTo>
                    <a:lnTo>
                      <a:pt x="1923" y="74"/>
                    </a:lnTo>
                    <a:lnTo>
                      <a:pt x="1865" y="62"/>
                    </a:lnTo>
                    <a:lnTo>
                      <a:pt x="1806" y="51"/>
                    </a:lnTo>
                    <a:lnTo>
                      <a:pt x="1741" y="41"/>
                    </a:lnTo>
                    <a:lnTo>
                      <a:pt x="1674" y="31"/>
                    </a:lnTo>
                    <a:lnTo>
                      <a:pt x="1644" y="28"/>
                    </a:lnTo>
                    <a:lnTo>
                      <a:pt x="1613" y="24"/>
                    </a:lnTo>
                    <a:lnTo>
                      <a:pt x="1582" y="21"/>
                    </a:lnTo>
                    <a:lnTo>
                      <a:pt x="1551" y="19"/>
                    </a:lnTo>
                    <a:lnTo>
                      <a:pt x="1519" y="15"/>
                    </a:lnTo>
                    <a:lnTo>
                      <a:pt x="1486" y="13"/>
                    </a:lnTo>
                    <a:lnTo>
                      <a:pt x="1454" y="11"/>
                    </a:lnTo>
                    <a:lnTo>
                      <a:pt x="1421" y="8"/>
                    </a:lnTo>
                    <a:lnTo>
                      <a:pt x="1387" y="6"/>
                    </a:lnTo>
                    <a:lnTo>
                      <a:pt x="1353" y="5"/>
                    </a:lnTo>
                    <a:lnTo>
                      <a:pt x="1319" y="4"/>
                    </a:lnTo>
                    <a:lnTo>
                      <a:pt x="1285" y="3"/>
                    </a:lnTo>
                    <a:lnTo>
                      <a:pt x="1249" y="1"/>
                    </a:lnTo>
                    <a:lnTo>
                      <a:pt x="1214" y="0"/>
                    </a:lnTo>
                    <a:lnTo>
                      <a:pt x="1179" y="0"/>
                    </a:lnTo>
                    <a:lnTo>
                      <a:pt x="1143" y="0"/>
                    </a:lnTo>
                    <a:lnTo>
                      <a:pt x="1095" y="0"/>
                    </a:lnTo>
                    <a:lnTo>
                      <a:pt x="1046" y="1"/>
                    </a:lnTo>
                    <a:lnTo>
                      <a:pt x="999" y="3"/>
                    </a:lnTo>
                    <a:lnTo>
                      <a:pt x="952" y="4"/>
                    </a:lnTo>
                    <a:lnTo>
                      <a:pt x="906" y="6"/>
                    </a:lnTo>
                    <a:lnTo>
                      <a:pt x="860" y="8"/>
                    </a:lnTo>
                    <a:lnTo>
                      <a:pt x="815" y="12"/>
                    </a:lnTo>
                    <a:lnTo>
                      <a:pt x="771" y="15"/>
                    </a:lnTo>
                    <a:lnTo>
                      <a:pt x="727" y="19"/>
                    </a:lnTo>
                    <a:lnTo>
                      <a:pt x="684" y="23"/>
                    </a:lnTo>
                    <a:lnTo>
                      <a:pt x="643" y="28"/>
                    </a:lnTo>
                    <a:lnTo>
                      <a:pt x="601" y="32"/>
                    </a:lnTo>
                    <a:lnTo>
                      <a:pt x="562" y="38"/>
                    </a:lnTo>
                    <a:lnTo>
                      <a:pt x="523" y="44"/>
                    </a:lnTo>
                    <a:lnTo>
                      <a:pt x="485" y="50"/>
                    </a:lnTo>
                    <a:lnTo>
                      <a:pt x="448" y="57"/>
                    </a:lnTo>
                    <a:lnTo>
                      <a:pt x="399" y="67"/>
                    </a:lnTo>
                    <a:lnTo>
                      <a:pt x="350" y="77"/>
                    </a:lnTo>
                    <a:lnTo>
                      <a:pt x="305" y="88"/>
                    </a:lnTo>
                    <a:lnTo>
                      <a:pt x="263" y="99"/>
                    </a:lnTo>
                    <a:lnTo>
                      <a:pt x="224" y="112"/>
                    </a:lnTo>
                    <a:lnTo>
                      <a:pt x="187" y="125"/>
                    </a:lnTo>
                    <a:lnTo>
                      <a:pt x="152" y="138"/>
                    </a:lnTo>
                    <a:lnTo>
                      <a:pt x="122" y="152"/>
                    </a:lnTo>
                    <a:lnTo>
                      <a:pt x="94" y="166"/>
                    </a:lnTo>
                    <a:lnTo>
                      <a:pt x="70" y="181"/>
                    </a:lnTo>
                    <a:lnTo>
                      <a:pt x="48" y="196"/>
                    </a:lnTo>
                    <a:lnTo>
                      <a:pt x="31" y="211"/>
                    </a:lnTo>
                    <a:lnTo>
                      <a:pt x="18" y="227"/>
                    </a:lnTo>
                    <a:lnTo>
                      <a:pt x="8" y="243"/>
                    </a:lnTo>
                    <a:lnTo>
                      <a:pt x="2" y="259"/>
                    </a:lnTo>
                    <a:lnTo>
                      <a:pt x="0" y="277"/>
                    </a:lnTo>
                    <a:lnTo>
                      <a:pt x="2" y="293"/>
                    </a:lnTo>
                    <a:lnTo>
                      <a:pt x="7" y="309"/>
                    </a:lnTo>
                    <a:lnTo>
                      <a:pt x="16" y="324"/>
                    </a:lnTo>
                    <a:lnTo>
                      <a:pt x="29" y="339"/>
                    </a:lnTo>
                    <a:lnTo>
                      <a:pt x="45" y="354"/>
                    </a:lnTo>
                    <a:lnTo>
                      <a:pt x="65" y="369"/>
                    </a:lnTo>
                    <a:lnTo>
                      <a:pt x="86" y="383"/>
                    </a:lnTo>
                    <a:lnTo>
                      <a:pt x="112" y="396"/>
                    </a:lnTo>
                    <a:lnTo>
                      <a:pt x="141" y="410"/>
                    </a:lnTo>
                    <a:lnTo>
                      <a:pt x="172" y="423"/>
                    </a:lnTo>
                    <a:lnTo>
                      <a:pt x="206" y="436"/>
                    </a:lnTo>
                    <a:lnTo>
                      <a:pt x="243" y="447"/>
                    </a:lnTo>
                    <a:lnTo>
                      <a:pt x="282" y="459"/>
                    </a:lnTo>
                    <a:lnTo>
                      <a:pt x="324" y="469"/>
                    </a:lnTo>
                    <a:lnTo>
                      <a:pt x="368" y="479"/>
                    </a:lnTo>
                    <a:lnTo>
                      <a:pt x="414" y="490"/>
                    </a:lnTo>
                    <a:close/>
                  </a:path>
                </a:pathLst>
              </a:custGeom>
              <a:solidFill>
                <a:srgbClr val="B5F4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37" name="Freeform 157"/>
              <p:cNvSpPr>
                <a:spLocks/>
              </p:cNvSpPr>
              <p:nvPr/>
            </p:nvSpPr>
            <p:spPr bwMode="auto">
              <a:xfrm>
                <a:off x="2754" y="2525"/>
                <a:ext cx="159" cy="995"/>
              </a:xfrm>
              <a:custGeom>
                <a:avLst/>
                <a:gdLst>
                  <a:gd name="T0" fmla="*/ 10 w 318"/>
                  <a:gd name="T1" fmla="*/ 125 h 1990"/>
                  <a:gd name="T2" fmla="*/ 15 w 318"/>
                  <a:gd name="T3" fmla="*/ 123 h 1990"/>
                  <a:gd name="T4" fmla="*/ 20 w 318"/>
                  <a:gd name="T5" fmla="*/ 4 h 1990"/>
                  <a:gd name="T6" fmla="*/ 15 w 318"/>
                  <a:gd name="T7" fmla="*/ 1 h 1990"/>
                  <a:gd name="T8" fmla="*/ 6 w 318"/>
                  <a:gd name="T9" fmla="*/ 0 h 1990"/>
                  <a:gd name="T10" fmla="*/ 0 w 318"/>
                  <a:gd name="T11" fmla="*/ 125 h 1990"/>
                  <a:gd name="T12" fmla="*/ 10 w 318"/>
                  <a:gd name="T13" fmla="*/ 125 h 1990"/>
                  <a:gd name="T14" fmla="*/ 0 60000 65536"/>
                  <a:gd name="T15" fmla="*/ 0 60000 65536"/>
                  <a:gd name="T16" fmla="*/ 0 60000 65536"/>
                  <a:gd name="T17" fmla="*/ 0 60000 65536"/>
                  <a:gd name="T18" fmla="*/ 0 60000 65536"/>
                  <a:gd name="T19" fmla="*/ 0 60000 65536"/>
                  <a:gd name="T20" fmla="*/ 0 60000 65536"/>
                  <a:gd name="T21" fmla="*/ 0 w 318"/>
                  <a:gd name="T22" fmla="*/ 0 h 1990"/>
                  <a:gd name="T23" fmla="*/ 318 w 318"/>
                  <a:gd name="T24" fmla="*/ 1990 h 19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8" h="1990">
                    <a:moveTo>
                      <a:pt x="154" y="1990"/>
                    </a:moveTo>
                    <a:lnTo>
                      <a:pt x="238" y="1966"/>
                    </a:lnTo>
                    <a:lnTo>
                      <a:pt x="318" y="50"/>
                    </a:lnTo>
                    <a:lnTo>
                      <a:pt x="238" y="7"/>
                    </a:lnTo>
                    <a:lnTo>
                      <a:pt x="81" y="0"/>
                    </a:lnTo>
                    <a:lnTo>
                      <a:pt x="0" y="1990"/>
                    </a:lnTo>
                    <a:lnTo>
                      <a:pt x="154" y="1990"/>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38" name="Freeform 158"/>
              <p:cNvSpPr>
                <a:spLocks/>
              </p:cNvSpPr>
              <p:nvPr/>
            </p:nvSpPr>
            <p:spPr bwMode="auto">
              <a:xfrm>
                <a:off x="2711" y="2523"/>
                <a:ext cx="163" cy="997"/>
              </a:xfrm>
              <a:custGeom>
                <a:avLst/>
                <a:gdLst>
                  <a:gd name="T0" fmla="*/ 15 w 325"/>
                  <a:gd name="T1" fmla="*/ 125 h 1993"/>
                  <a:gd name="T2" fmla="*/ 16 w 325"/>
                  <a:gd name="T3" fmla="*/ 125 h 1993"/>
                  <a:gd name="T4" fmla="*/ 21 w 325"/>
                  <a:gd name="T5" fmla="*/ 1 h 1993"/>
                  <a:gd name="T6" fmla="*/ 6 w 325"/>
                  <a:gd name="T7" fmla="*/ 0 h 1993"/>
                  <a:gd name="T8" fmla="*/ 0 w 325"/>
                  <a:gd name="T9" fmla="*/ 125 h 1993"/>
                  <a:gd name="T10" fmla="*/ 15 w 325"/>
                  <a:gd name="T11" fmla="*/ 125 h 1993"/>
                  <a:gd name="T12" fmla="*/ 0 60000 65536"/>
                  <a:gd name="T13" fmla="*/ 0 60000 65536"/>
                  <a:gd name="T14" fmla="*/ 0 60000 65536"/>
                  <a:gd name="T15" fmla="*/ 0 60000 65536"/>
                  <a:gd name="T16" fmla="*/ 0 60000 65536"/>
                  <a:gd name="T17" fmla="*/ 0 60000 65536"/>
                  <a:gd name="T18" fmla="*/ 0 w 325"/>
                  <a:gd name="T19" fmla="*/ 0 h 1993"/>
                  <a:gd name="T20" fmla="*/ 325 w 325"/>
                  <a:gd name="T21" fmla="*/ 1993 h 1993"/>
                </a:gdLst>
                <a:ahLst/>
                <a:cxnLst>
                  <a:cxn ang="T12">
                    <a:pos x="T0" y="T1"/>
                  </a:cxn>
                  <a:cxn ang="T13">
                    <a:pos x="T2" y="T3"/>
                  </a:cxn>
                  <a:cxn ang="T14">
                    <a:pos x="T4" y="T5"/>
                  </a:cxn>
                  <a:cxn ang="T15">
                    <a:pos x="T6" y="T7"/>
                  </a:cxn>
                  <a:cxn ang="T16">
                    <a:pos x="T8" y="T9"/>
                  </a:cxn>
                  <a:cxn ang="T17">
                    <a:pos x="T10" y="T11"/>
                  </a:cxn>
                </a:cxnLst>
                <a:rect l="T18" t="T19" r="T20" b="T21"/>
                <a:pathLst>
                  <a:path w="325" h="1993">
                    <a:moveTo>
                      <a:pt x="240" y="1993"/>
                    </a:moveTo>
                    <a:lnTo>
                      <a:pt x="241" y="1993"/>
                    </a:lnTo>
                    <a:lnTo>
                      <a:pt x="325" y="10"/>
                    </a:lnTo>
                    <a:lnTo>
                      <a:pt x="87" y="0"/>
                    </a:lnTo>
                    <a:lnTo>
                      <a:pt x="0" y="1993"/>
                    </a:lnTo>
                    <a:lnTo>
                      <a:pt x="240" y="1993"/>
                    </a:lnTo>
                    <a:close/>
                  </a:path>
                </a:pathLst>
              </a:custGeom>
              <a:solidFill>
                <a:srgbClr val="EFC9A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39" name="Freeform 159"/>
              <p:cNvSpPr>
                <a:spLocks/>
              </p:cNvSpPr>
              <p:nvPr/>
            </p:nvSpPr>
            <p:spPr bwMode="auto">
              <a:xfrm>
                <a:off x="2322" y="2592"/>
                <a:ext cx="1042" cy="597"/>
              </a:xfrm>
              <a:custGeom>
                <a:avLst/>
                <a:gdLst>
                  <a:gd name="T0" fmla="*/ 126 w 2085"/>
                  <a:gd name="T1" fmla="*/ 74 h 1195"/>
                  <a:gd name="T2" fmla="*/ 130 w 2085"/>
                  <a:gd name="T3" fmla="*/ 5 h 1195"/>
                  <a:gd name="T4" fmla="*/ 127 w 2085"/>
                  <a:gd name="T5" fmla="*/ 2 h 1195"/>
                  <a:gd name="T6" fmla="*/ 5 w 2085"/>
                  <a:gd name="T7" fmla="*/ 0 h 1195"/>
                  <a:gd name="T8" fmla="*/ 0 w 2085"/>
                  <a:gd name="T9" fmla="*/ 68 h 1195"/>
                  <a:gd name="T10" fmla="*/ 2 w 2085"/>
                  <a:gd name="T11" fmla="*/ 69 h 1195"/>
                  <a:gd name="T12" fmla="*/ 126 w 2085"/>
                  <a:gd name="T13" fmla="*/ 74 h 1195"/>
                  <a:gd name="T14" fmla="*/ 0 60000 65536"/>
                  <a:gd name="T15" fmla="*/ 0 60000 65536"/>
                  <a:gd name="T16" fmla="*/ 0 60000 65536"/>
                  <a:gd name="T17" fmla="*/ 0 60000 65536"/>
                  <a:gd name="T18" fmla="*/ 0 60000 65536"/>
                  <a:gd name="T19" fmla="*/ 0 60000 65536"/>
                  <a:gd name="T20" fmla="*/ 0 60000 65536"/>
                  <a:gd name="T21" fmla="*/ 0 w 2085"/>
                  <a:gd name="T22" fmla="*/ 0 h 1195"/>
                  <a:gd name="T23" fmla="*/ 2085 w 2085"/>
                  <a:gd name="T24" fmla="*/ 1195 h 11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5" h="1195">
                    <a:moveTo>
                      <a:pt x="2031" y="1195"/>
                    </a:moveTo>
                    <a:lnTo>
                      <a:pt x="2085" y="85"/>
                    </a:lnTo>
                    <a:lnTo>
                      <a:pt x="2042" y="37"/>
                    </a:lnTo>
                    <a:lnTo>
                      <a:pt x="93" y="0"/>
                    </a:lnTo>
                    <a:lnTo>
                      <a:pt x="0" y="1096"/>
                    </a:lnTo>
                    <a:lnTo>
                      <a:pt x="38" y="1110"/>
                    </a:lnTo>
                    <a:lnTo>
                      <a:pt x="2031" y="1195"/>
                    </a:lnTo>
                    <a:close/>
                  </a:path>
                </a:pathLst>
              </a:custGeom>
              <a:solidFill>
                <a:srgbClr val="A5A5A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40" name="Freeform 160"/>
              <p:cNvSpPr>
                <a:spLocks/>
              </p:cNvSpPr>
              <p:nvPr/>
            </p:nvSpPr>
            <p:spPr bwMode="auto">
              <a:xfrm>
                <a:off x="2322" y="2567"/>
                <a:ext cx="1021" cy="615"/>
              </a:xfrm>
              <a:custGeom>
                <a:avLst/>
                <a:gdLst>
                  <a:gd name="T0" fmla="*/ 125 w 2042"/>
                  <a:gd name="T1" fmla="*/ 77 h 1228"/>
                  <a:gd name="T2" fmla="*/ 128 w 2042"/>
                  <a:gd name="T3" fmla="*/ 6 h 1228"/>
                  <a:gd name="T4" fmla="*/ 4 w 2042"/>
                  <a:gd name="T5" fmla="*/ 0 h 1228"/>
                  <a:gd name="T6" fmla="*/ 0 w 2042"/>
                  <a:gd name="T7" fmla="*/ 72 h 1228"/>
                  <a:gd name="T8" fmla="*/ 125 w 2042"/>
                  <a:gd name="T9" fmla="*/ 77 h 1228"/>
                  <a:gd name="T10" fmla="*/ 0 60000 65536"/>
                  <a:gd name="T11" fmla="*/ 0 60000 65536"/>
                  <a:gd name="T12" fmla="*/ 0 60000 65536"/>
                  <a:gd name="T13" fmla="*/ 0 60000 65536"/>
                  <a:gd name="T14" fmla="*/ 0 60000 65536"/>
                  <a:gd name="T15" fmla="*/ 0 w 2042"/>
                  <a:gd name="T16" fmla="*/ 0 h 1228"/>
                  <a:gd name="T17" fmla="*/ 2042 w 2042"/>
                  <a:gd name="T18" fmla="*/ 1228 h 1228"/>
                </a:gdLst>
                <a:ahLst/>
                <a:cxnLst>
                  <a:cxn ang="T10">
                    <a:pos x="T0" y="T1"/>
                  </a:cxn>
                  <a:cxn ang="T11">
                    <a:pos x="T2" y="T3"/>
                  </a:cxn>
                  <a:cxn ang="T12">
                    <a:pos x="T4" y="T5"/>
                  </a:cxn>
                  <a:cxn ang="T13">
                    <a:pos x="T6" y="T7"/>
                  </a:cxn>
                  <a:cxn ang="T14">
                    <a:pos x="T8" y="T9"/>
                  </a:cxn>
                </a:cxnLst>
                <a:rect l="T15" t="T16" r="T17" b="T18"/>
                <a:pathLst>
                  <a:path w="2042" h="1228">
                    <a:moveTo>
                      <a:pt x="1994" y="1228"/>
                    </a:moveTo>
                    <a:lnTo>
                      <a:pt x="2042" y="85"/>
                    </a:lnTo>
                    <a:lnTo>
                      <a:pt x="50" y="0"/>
                    </a:lnTo>
                    <a:lnTo>
                      <a:pt x="0" y="1144"/>
                    </a:lnTo>
                    <a:lnTo>
                      <a:pt x="1994" y="1228"/>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41" name="Freeform 161"/>
              <p:cNvSpPr>
                <a:spLocks/>
              </p:cNvSpPr>
              <p:nvPr/>
            </p:nvSpPr>
            <p:spPr bwMode="auto">
              <a:xfrm>
                <a:off x="2352" y="2596"/>
                <a:ext cx="962" cy="558"/>
              </a:xfrm>
              <a:custGeom>
                <a:avLst/>
                <a:gdLst>
                  <a:gd name="T0" fmla="*/ 118 w 1924"/>
                  <a:gd name="T1" fmla="*/ 69 h 1117"/>
                  <a:gd name="T2" fmla="*/ 121 w 1924"/>
                  <a:gd name="T3" fmla="*/ 5 h 1117"/>
                  <a:gd name="T4" fmla="*/ 3 w 1924"/>
                  <a:gd name="T5" fmla="*/ 0 h 1117"/>
                  <a:gd name="T6" fmla="*/ 0 w 1924"/>
                  <a:gd name="T7" fmla="*/ 64 h 1117"/>
                  <a:gd name="T8" fmla="*/ 118 w 1924"/>
                  <a:gd name="T9" fmla="*/ 69 h 1117"/>
                  <a:gd name="T10" fmla="*/ 0 60000 65536"/>
                  <a:gd name="T11" fmla="*/ 0 60000 65536"/>
                  <a:gd name="T12" fmla="*/ 0 60000 65536"/>
                  <a:gd name="T13" fmla="*/ 0 60000 65536"/>
                  <a:gd name="T14" fmla="*/ 0 60000 65536"/>
                  <a:gd name="T15" fmla="*/ 0 w 1924"/>
                  <a:gd name="T16" fmla="*/ 0 h 1117"/>
                  <a:gd name="T17" fmla="*/ 1924 w 1924"/>
                  <a:gd name="T18" fmla="*/ 1117 h 1117"/>
                </a:gdLst>
                <a:ahLst/>
                <a:cxnLst>
                  <a:cxn ang="T10">
                    <a:pos x="T0" y="T1"/>
                  </a:cxn>
                  <a:cxn ang="T11">
                    <a:pos x="T2" y="T3"/>
                  </a:cxn>
                  <a:cxn ang="T12">
                    <a:pos x="T4" y="T5"/>
                  </a:cxn>
                  <a:cxn ang="T13">
                    <a:pos x="T6" y="T7"/>
                  </a:cxn>
                  <a:cxn ang="T14">
                    <a:pos x="T8" y="T9"/>
                  </a:cxn>
                </a:cxnLst>
                <a:rect l="T15" t="T16" r="T17" b="T18"/>
                <a:pathLst>
                  <a:path w="1924" h="1117">
                    <a:moveTo>
                      <a:pt x="1881" y="1117"/>
                    </a:moveTo>
                    <a:lnTo>
                      <a:pt x="1924" y="80"/>
                    </a:lnTo>
                    <a:lnTo>
                      <a:pt x="45" y="0"/>
                    </a:lnTo>
                    <a:lnTo>
                      <a:pt x="0" y="1037"/>
                    </a:lnTo>
                    <a:lnTo>
                      <a:pt x="1881" y="1117"/>
                    </a:lnTo>
                    <a:close/>
                  </a:path>
                </a:pathLst>
              </a:custGeom>
              <a:solidFill>
                <a:srgbClr val="F2CC0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42" name="Freeform 162"/>
              <p:cNvSpPr>
                <a:spLocks/>
              </p:cNvSpPr>
              <p:nvPr/>
            </p:nvSpPr>
            <p:spPr bwMode="auto">
              <a:xfrm>
                <a:off x="2381" y="2622"/>
                <a:ext cx="903" cy="506"/>
              </a:xfrm>
              <a:custGeom>
                <a:avLst/>
                <a:gdLst>
                  <a:gd name="T0" fmla="*/ 110 w 1807"/>
                  <a:gd name="T1" fmla="*/ 64 h 1011"/>
                  <a:gd name="T2" fmla="*/ 112 w 1807"/>
                  <a:gd name="T3" fmla="*/ 5 h 1011"/>
                  <a:gd name="T4" fmla="*/ 2 w 1807"/>
                  <a:gd name="T5" fmla="*/ 0 h 1011"/>
                  <a:gd name="T6" fmla="*/ 0 w 1807"/>
                  <a:gd name="T7" fmla="*/ 59 h 1011"/>
                  <a:gd name="T8" fmla="*/ 110 w 1807"/>
                  <a:gd name="T9" fmla="*/ 64 h 1011"/>
                  <a:gd name="T10" fmla="*/ 0 60000 65536"/>
                  <a:gd name="T11" fmla="*/ 0 60000 65536"/>
                  <a:gd name="T12" fmla="*/ 0 60000 65536"/>
                  <a:gd name="T13" fmla="*/ 0 60000 65536"/>
                  <a:gd name="T14" fmla="*/ 0 60000 65536"/>
                  <a:gd name="T15" fmla="*/ 0 w 1807"/>
                  <a:gd name="T16" fmla="*/ 0 h 1011"/>
                  <a:gd name="T17" fmla="*/ 1807 w 1807"/>
                  <a:gd name="T18" fmla="*/ 1011 h 1011"/>
                </a:gdLst>
                <a:ahLst/>
                <a:cxnLst>
                  <a:cxn ang="T10">
                    <a:pos x="T0" y="T1"/>
                  </a:cxn>
                  <a:cxn ang="T11">
                    <a:pos x="T2" y="T3"/>
                  </a:cxn>
                  <a:cxn ang="T12">
                    <a:pos x="T4" y="T5"/>
                  </a:cxn>
                  <a:cxn ang="T13">
                    <a:pos x="T6" y="T7"/>
                  </a:cxn>
                  <a:cxn ang="T14">
                    <a:pos x="T8" y="T9"/>
                  </a:cxn>
                </a:cxnLst>
                <a:rect l="T15" t="T16" r="T17" b="T18"/>
                <a:pathLst>
                  <a:path w="1807" h="1011">
                    <a:moveTo>
                      <a:pt x="1767" y="1011"/>
                    </a:moveTo>
                    <a:lnTo>
                      <a:pt x="1807" y="75"/>
                    </a:lnTo>
                    <a:lnTo>
                      <a:pt x="40" y="0"/>
                    </a:lnTo>
                    <a:lnTo>
                      <a:pt x="0" y="936"/>
                    </a:lnTo>
                    <a:lnTo>
                      <a:pt x="1767" y="1011"/>
                    </a:lnTo>
                    <a:close/>
                  </a:path>
                </a:pathLst>
              </a:custGeom>
              <a:solidFill>
                <a:srgbClr val="B7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43" name="Freeform 163"/>
              <p:cNvSpPr>
                <a:spLocks/>
              </p:cNvSpPr>
              <p:nvPr/>
            </p:nvSpPr>
            <p:spPr bwMode="auto">
              <a:xfrm>
                <a:off x="2392" y="2628"/>
                <a:ext cx="882" cy="494"/>
              </a:xfrm>
              <a:custGeom>
                <a:avLst/>
                <a:gdLst>
                  <a:gd name="T0" fmla="*/ 108 w 1764"/>
                  <a:gd name="T1" fmla="*/ 62 h 988"/>
                  <a:gd name="T2" fmla="*/ 111 w 1764"/>
                  <a:gd name="T3" fmla="*/ 5 h 988"/>
                  <a:gd name="T4" fmla="*/ 3 w 1764"/>
                  <a:gd name="T5" fmla="*/ 0 h 988"/>
                  <a:gd name="T6" fmla="*/ 0 w 1764"/>
                  <a:gd name="T7" fmla="*/ 58 h 988"/>
                  <a:gd name="T8" fmla="*/ 108 w 1764"/>
                  <a:gd name="T9" fmla="*/ 62 h 988"/>
                  <a:gd name="T10" fmla="*/ 0 60000 65536"/>
                  <a:gd name="T11" fmla="*/ 0 60000 65536"/>
                  <a:gd name="T12" fmla="*/ 0 60000 65536"/>
                  <a:gd name="T13" fmla="*/ 0 60000 65536"/>
                  <a:gd name="T14" fmla="*/ 0 60000 65536"/>
                  <a:gd name="T15" fmla="*/ 0 w 1764"/>
                  <a:gd name="T16" fmla="*/ 0 h 988"/>
                  <a:gd name="T17" fmla="*/ 1764 w 1764"/>
                  <a:gd name="T18" fmla="*/ 988 h 988"/>
                </a:gdLst>
                <a:ahLst/>
                <a:cxnLst>
                  <a:cxn ang="T10">
                    <a:pos x="T0" y="T1"/>
                  </a:cxn>
                  <a:cxn ang="T11">
                    <a:pos x="T2" y="T3"/>
                  </a:cxn>
                  <a:cxn ang="T12">
                    <a:pos x="T4" y="T5"/>
                  </a:cxn>
                  <a:cxn ang="T13">
                    <a:pos x="T6" y="T7"/>
                  </a:cxn>
                  <a:cxn ang="T14">
                    <a:pos x="T8" y="T9"/>
                  </a:cxn>
                </a:cxnLst>
                <a:rect l="T15" t="T16" r="T17" b="T18"/>
                <a:pathLst>
                  <a:path w="1764" h="988">
                    <a:moveTo>
                      <a:pt x="1725" y="988"/>
                    </a:moveTo>
                    <a:lnTo>
                      <a:pt x="1764" y="73"/>
                    </a:lnTo>
                    <a:lnTo>
                      <a:pt x="39" y="0"/>
                    </a:lnTo>
                    <a:lnTo>
                      <a:pt x="0" y="914"/>
                    </a:lnTo>
                    <a:lnTo>
                      <a:pt x="1725" y="988"/>
                    </a:lnTo>
                    <a:close/>
                  </a:path>
                </a:pathLst>
              </a:custGeom>
              <a:solidFill>
                <a:srgbClr val="BA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44" name="Freeform 164"/>
              <p:cNvSpPr>
                <a:spLocks/>
              </p:cNvSpPr>
              <p:nvPr/>
            </p:nvSpPr>
            <p:spPr bwMode="auto">
              <a:xfrm>
                <a:off x="2402" y="2634"/>
                <a:ext cx="861" cy="481"/>
              </a:xfrm>
              <a:custGeom>
                <a:avLst/>
                <a:gdLst>
                  <a:gd name="T0" fmla="*/ 106 w 1721"/>
                  <a:gd name="T1" fmla="*/ 60 h 964"/>
                  <a:gd name="T2" fmla="*/ 108 w 1721"/>
                  <a:gd name="T3" fmla="*/ 4 h 964"/>
                  <a:gd name="T4" fmla="*/ 3 w 1721"/>
                  <a:gd name="T5" fmla="*/ 0 h 964"/>
                  <a:gd name="T6" fmla="*/ 0 w 1721"/>
                  <a:gd name="T7" fmla="*/ 55 h 964"/>
                  <a:gd name="T8" fmla="*/ 106 w 1721"/>
                  <a:gd name="T9" fmla="*/ 60 h 964"/>
                  <a:gd name="T10" fmla="*/ 0 60000 65536"/>
                  <a:gd name="T11" fmla="*/ 0 60000 65536"/>
                  <a:gd name="T12" fmla="*/ 0 60000 65536"/>
                  <a:gd name="T13" fmla="*/ 0 60000 65536"/>
                  <a:gd name="T14" fmla="*/ 0 60000 65536"/>
                  <a:gd name="T15" fmla="*/ 0 w 1721"/>
                  <a:gd name="T16" fmla="*/ 0 h 964"/>
                  <a:gd name="T17" fmla="*/ 1721 w 1721"/>
                  <a:gd name="T18" fmla="*/ 964 h 964"/>
                </a:gdLst>
                <a:ahLst/>
                <a:cxnLst>
                  <a:cxn ang="T10">
                    <a:pos x="T0" y="T1"/>
                  </a:cxn>
                  <a:cxn ang="T11">
                    <a:pos x="T2" y="T3"/>
                  </a:cxn>
                  <a:cxn ang="T12">
                    <a:pos x="T4" y="T5"/>
                  </a:cxn>
                  <a:cxn ang="T13">
                    <a:pos x="T6" y="T7"/>
                  </a:cxn>
                  <a:cxn ang="T14">
                    <a:pos x="T8" y="T9"/>
                  </a:cxn>
                </a:cxnLst>
                <a:rect l="T15" t="T16" r="T17" b="T18"/>
                <a:pathLst>
                  <a:path w="1721" h="964">
                    <a:moveTo>
                      <a:pt x="1683" y="964"/>
                    </a:moveTo>
                    <a:lnTo>
                      <a:pt x="1721" y="73"/>
                    </a:lnTo>
                    <a:lnTo>
                      <a:pt x="38" y="0"/>
                    </a:lnTo>
                    <a:lnTo>
                      <a:pt x="0" y="893"/>
                    </a:lnTo>
                    <a:lnTo>
                      <a:pt x="1683" y="964"/>
                    </a:lnTo>
                    <a:close/>
                  </a:path>
                </a:pathLst>
              </a:custGeom>
              <a:solidFill>
                <a:srgbClr val="BF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45" name="Freeform 165"/>
              <p:cNvSpPr>
                <a:spLocks/>
              </p:cNvSpPr>
              <p:nvPr/>
            </p:nvSpPr>
            <p:spPr bwMode="auto">
              <a:xfrm>
                <a:off x="2413" y="2640"/>
                <a:ext cx="840" cy="470"/>
              </a:xfrm>
              <a:custGeom>
                <a:avLst/>
                <a:gdLst>
                  <a:gd name="T0" fmla="*/ 103 w 1679"/>
                  <a:gd name="T1" fmla="*/ 59 h 939"/>
                  <a:gd name="T2" fmla="*/ 105 w 1679"/>
                  <a:gd name="T3" fmla="*/ 5 h 939"/>
                  <a:gd name="T4" fmla="*/ 3 w 1679"/>
                  <a:gd name="T5" fmla="*/ 0 h 939"/>
                  <a:gd name="T6" fmla="*/ 0 w 1679"/>
                  <a:gd name="T7" fmla="*/ 55 h 939"/>
                  <a:gd name="T8" fmla="*/ 103 w 1679"/>
                  <a:gd name="T9" fmla="*/ 59 h 939"/>
                  <a:gd name="T10" fmla="*/ 0 60000 65536"/>
                  <a:gd name="T11" fmla="*/ 0 60000 65536"/>
                  <a:gd name="T12" fmla="*/ 0 60000 65536"/>
                  <a:gd name="T13" fmla="*/ 0 60000 65536"/>
                  <a:gd name="T14" fmla="*/ 0 60000 65536"/>
                  <a:gd name="T15" fmla="*/ 0 w 1679"/>
                  <a:gd name="T16" fmla="*/ 0 h 939"/>
                  <a:gd name="T17" fmla="*/ 1679 w 1679"/>
                  <a:gd name="T18" fmla="*/ 939 h 939"/>
                </a:gdLst>
                <a:ahLst/>
                <a:cxnLst>
                  <a:cxn ang="T10">
                    <a:pos x="T0" y="T1"/>
                  </a:cxn>
                  <a:cxn ang="T11">
                    <a:pos x="T2" y="T3"/>
                  </a:cxn>
                  <a:cxn ang="T12">
                    <a:pos x="T4" y="T5"/>
                  </a:cxn>
                  <a:cxn ang="T13">
                    <a:pos x="T6" y="T7"/>
                  </a:cxn>
                  <a:cxn ang="T14">
                    <a:pos x="T8" y="T9"/>
                  </a:cxn>
                </a:cxnLst>
                <a:rect l="T15" t="T16" r="T17" b="T18"/>
                <a:pathLst>
                  <a:path w="1679" h="939">
                    <a:moveTo>
                      <a:pt x="1642" y="939"/>
                    </a:moveTo>
                    <a:lnTo>
                      <a:pt x="1679" y="69"/>
                    </a:lnTo>
                    <a:lnTo>
                      <a:pt x="37" y="0"/>
                    </a:lnTo>
                    <a:lnTo>
                      <a:pt x="0" y="869"/>
                    </a:lnTo>
                    <a:lnTo>
                      <a:pt x="1642" y="939"/>
                    </a:lnTo>
                    <a:close/>
                  </a:path>
                </a:pathLst>
              </a:custGeom>
              <a:solidFill>
                <a:srgbClr val="C1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46" name="Freeform 166"/>
              <p:cNvSpPr>
                <a:spLocks/>
              </p:cNvSpPr>
              <p:nvPr/>
            </p:nvSpPr>
            <p:spPr bwMode="auto">
              <a:xfrm>
                <a:off x="2565" y="3511"/>
                <a:ext cx="37" cy="74"/>
              </a:xfrm>
              <a:custGeom>
                <a:avLst/>
                <a:gdLst>
                  <a:gd name="T0" fmla="*/ 0 w 74"/>
                  <a:gd name="T1" fmla="*/ 9 h 149"/>
                  <a:gd name="T2" fmla="*/ 2 w 74"/>
                  <a:gd name="T3" fmla="*/ 8 h 149"/>
                  <a:gd name="T4" fmla="*/ 3 w 74"/>
                  <a:gd name="T5" fmla="*/ 7 h 149"/>
                  <a:gd name="T6" fmla="*/ 3 w 74"/>
                  <a:gd name="T7" fmla="*/ 6 h 149"/>
                  <a:gd name="T8" fmla="*/ 3 w 74"/>
                  <a:gd name="T9" fmla="*/ 5 h 149"/>
                  <a:gd name="T10" fmla="*/ 4 w 74"/>
                  <a:gd name="T11" fmla="*/ 4 h 149"/>
                  <a:gd name="T12" fmla="*/ 4 w 74"/>
                  <a:gd name="T13" fmla="*/ 3 h 149"/>
                  <a:gd name="T14" fmla="*/ 5 w 74"/>
                  <a:gd name="T15" fmla="*/ 2 h 149"/>
                  <a:gd name="T16" fmla="*/ 5 w 74"/>
                  <a:gd name="T17" fmla="*/ 1 h 149"/>
                  <a:gd name="T18" fmla="*/ 5 w 74"/>
                  <a:gd name="T19" fmla="*/ 0 h 149"/>
                  <a:gd name="T20" fmla="*/ 4 w 74"/>
                  <a:gd name="T21" fmla="*/ 0 h 149"/>
                  <a:gd name="T22" fmla="*/ 3 w 74"/>
                  <a:gd name="T23" fmla="*/ 1 h 149"/>
                  <a:gd name="T24" fmla="*/ 3 w 74"/>
                  <a:gd name="T25" fmla="*/ 3 h 149"/>
                  <a:gd name="T26" fmla="*/ 2 w 74"/>
                  <a:gd name="T27" fmla="*/ 4 h 149"/>
                  <a:gd name="T28" fmla="*/ 2 w 74"/>
                  <a:gd name="T29" fmla="*/ 5 h 149"/>
                  <a:gd name="T30" fmla="*/ 2 w 74"/>
                  <a:gd name="T31" fmla="*/ 7 h 149"/>
                  <a:gd name="T32" fmla="*/ 1 w 74"/>
                  <a:gd name="T33" fmla="*/ 8 h 149"/>
                  <a:gd name="T34" fmla="*/ 0 w 74"/>
                  <a:gd name="T35" fmla="*/ 9 h 1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4"/>
                  <a:gd name="T55" fmla="*/ 0 h 149"/>
                  <a:gd name="T56" fmla="*/ 74 w 74"/>
                  <a:gd name="T57" fmla="*/ 149 h 1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4" h="149">
                    <a:moveTo>
                      <a:pt x="0" y="149"/>
                    </a:moveTo>
                    <a:lnTo>
                      <a:pt x="27" y="143"/>
                    </a:lnTo>
                    <a:lnTo>
                      <a:pt x="34" y="127"/>
                    </a:lnTo>
                    <a:lnTo>
                      <a:pt x="41" y="110"/>
                    </a:lnTo>
                    <a:lnTo>
                      <a:pt x="48" y="91"/>
                    </a:lnTo>
                    <a:lnTo>
                      <a:pt x="53" y="73"/>
                    </a:lnTo>
                    <a:lnTo>
                      <a:pt x="59" y="54"/>
                    </a:lnTo>
                    <a:lnTo>
                      <a:pt x="65" y="36"/>
                    </a:lnTo>
                    <a:lnTo>
                      <a:pt x="70" y="17"/>
                    </a:lnTo>
                    <a:lnTo>
                      <a:pt x="74" y="0"/>
                    </a:lnTo>
                    <a:lnTo>
                      <a:pt x="59" y="13"/>
                    </a:lnTo>
                    <a:lnTo>
                      <a:pt x="48" y="29"/>
                    </a:lnTo>
                    <a:lnTo>
                      <a:pt x="40" y="48"/>
                    </a:lnTo>
                    <a:lnTo>
                      <a:pt x="32" y="69"/>
                    </a:lnTo>
                    <a:lnTo>
                      <a:pt x="25" y="90"/>
                    </a:lnTo>
                    <a:lnTo>
                      <a:pt x="18" y="112"/>
                    </a:lnTo>
                    <a:lnTo>
                      <a:pt x="10" y="131"/>
                    </a:lnTo>
                    <a:lnTo>
                      <a:pt x="0" y="149"/>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47" name="Freeform 167"/>
              <p:cNvSpPr>
                <a:spLocks/>
              </p:cNvSpPr>
              <p:nvPr/>
            </p:nvSpPr>
            <p:spPr bwMode="auto">
              <a:xfrm>
                <a:off x="2615" y="3512"/>
                <a:ext cx="1" cy="1"/>
              </a:xfrm>
              <a:custGeom>
                <a:avLst/>
                <a:gdLst>
                  <a:gd name="T0" fmla="*/ 0 w 1"/>
                  <a:gd name="T1" fmla="*/ 1 h 2"/>
                  <a:gd name="T2" fmla="*/ 0 w 1"/>
                  <a:gd name="T3" fmla="*/ 1 h 2"/>
                  <a:gd name="T4" fmla="*/ 1 w 1"/>
                  <a:gd name="T5" fmla="*/ 0 h 2"/>
                  <a:gd name="T6" fmla="*/ 1 w 1"/>
                  <a:gd name="T7" fmla="*/ 0 h 2"/>
                  <a:gd name="T8" fmla="*/ 1 w 1"/>
                  <a:gd name="T9" fmla="*/ 0 h 2"/>
                  <a:gd name="T10" fmla="*/ 1 w 1"/>
                  <a:gd name="T11" fmla="*/ 0 h 2"/>
                  <a:gd name="T12" fmla="*/ 1 w 1"/>
                  <a:gd name="T13" fmla="*/ 0 h 2"/>
                  <a:gd name="T14" fmla="*/ 0 w 1"/>
                  <a:gd name="T15" fmla="*/ 0 h 2"/>
                  <a:gd name="T16" fmla="*/ 0 w 1"/>
                  <a:gd name="T17" fmla="*/ 1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
                  <a:gd name="T28" fmla="*/ 0 h 2"/>
                  <a:gd name="T29" fmla="*/ 1 w 1"/>
                  <a:gd name="T30" fmla="*/ 2 h 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 h="2">
                    <a:moveTo>
                      <a:pt x="0" y="2"/>
                    </a:moveTo>
                    <a:lnTo>
                      <a:pt x="0" y="2"/>
                    </a:lnTo>
                    <a:lnTo>
                      <a:pt x="1" y="0"/>
                    </a:lnTo>
                    <a:lnTo>
                      <a:pt x="0" y="0"/>
                    </a:lnTo>
                    <a:lnTo>
                      <a:pt x="0" y="2"/>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48" name="Freeform 168"/>
              <p:cNvSpPr>
                <a:spLocks/>
              </p:cNvSpPr>
              <p:nvPr/>
            </p:nvSpPr>
            <p:spPr bwMode="auto">
              <a:xfrm>
                <a:off x="2833" y="3455"/>
                <a:ext cx="77" cy="153"/>
              </a:xfrm>
              <a:custGeom>
                <a:avLst/>
                <a:gdLst>
                  <a:gd name="T0" fmla="*/ 0 w 155"/>
                  <a:gd name="T1" fmla="*/ 19 h 307"/>
                  <a:gd name="T2" fmla="*/ 0 w 155"/>
                  <a:gd name="T3" fmla="*/ 19 h 307"/>
                  <a:gd name="T4" fmla="*/ 1 w 155"/>
                  <a:gd name="T5" fmla="*/ 19 h 307"/>
                  <a:gd name="T6" fmla="*/ 1 w 155"/>
                  <a:gd name="T7" fmla="*/ 18 h 307"/>
                  <a:gd name="T8" fmla="*/ 2 w 155"/>
                  <a:gd name="T9" fmla="*/ 18 h 307"/>
                  <a:gd name="T10" fmla="*/ 3 w 155"/>
                  <a:gd name="T11" fmla="*/ 18 h 307"/>
                  <a:gd name="T12" fmla="*/ 3 w 155"/>
                  <a:gd name="T13" fmla="*/ 18 h 307"/>
                  <a:gd name="T14" fmla="*/ 4 w 155"/>
                  <a:gd name="T15" fmla="*/ 17 h 307"/>
                  <a:gd name="T16" fmla="*/ 5 w 155"/>
                  <a:gd name="T17" fmla="*/ 17 h 307"/>
                  <a:gd name="T18" fmla="*/ 5 w 155"/>
                  <a:gd name="T19" fmla="*/ 17 h 307"/>
                  <a:gd name="T20" fmla="*/ 5 w 155"/>
                  <a:gd name="T21" fmla="*/ 17 h 307"/>
                  <a:gd name="T22" fmla="*/ 5 w 155"/>
                  <a:gd name="T23" fmla="*/ 17 h 307"/>
                  <a:gd name="T24" fmla="*/ 5 w 155"/>
                  <a:gd name="T25" fmla="*/ 16 h 307"/>
                  <a:gd name="T26" fmla="*/ 4 w 155"/>
                  <a:gd name="T27" fmla="*/ 17 h 307"/>
                  <a:gd name="T28" fmla="*/ 4 w 155"/>
                  <a:gd name="T29" fmla="*/ 17 h 307"/>
                  <a:gd name="T30" fmla="*/ 4 w 155"/>
                  <a:gd name="T31" fmla="*/ 17 h 307"/>
                  <a:gd name="T32" fmla="*/ 3 w 155"/>
                  <a:gd name="T33" fmla="*/ 17 h 307"/>
                  <a:gd name="T34" fmla="*/ 3 w 155"/>
                  <a:gd name="T35" fmla="*/ 17 h 307"/>
                  <a:gd name="T36" fmla="*/ 2 w 155"/>
                  <a:gd name="T37" fmla="*/ 17 h 307"/>
                  <a:gd name="T38" fmla="*/ 2 w 155"/>
                  <a:gd name="T39" fmla="*/ 17 h 307"/>
                  <a:gd name="T40" fmla="*/ 2 w 155"/>
                  <a:gd name="T41" fmla="*/ 17 h 307"/>
                  <a:gd name="T42" fmla="*/ 2 w 155"/>
                  <a:gd name="T43" fmla="*/ 14 h 307"/>
                  <a:gd name="T44" fmla="*/ 3 w 155"/>
                  <a:gd name="T45" fmla="*/ 12 h 307"/>
                  <a:gd name="T46" fmla="*/ 4 w 155"/>
                  <a:gd name="T47" fmla="*/ 10 h 307"/>
                  <a:gd name="T48" fmla="*/ 5 w 155"/>
                  <a:gd name="T49" fmla="*/ 8 h 307"/>
                  <a:gd name="T50" fmla="*/ 6 w 155"/>
                  <a:gd name="T51" fmla="*/ 6 h 307"/>
                  <a:gd name="T52" fmla="*/ 7 w 155"/>
                  <a:gd name="T53" fmla="*/ 4 h 307"/>
                  <a:gd name="T54" fmla="*/ 8 w 155"/>
                  <a:gd name="T55" fmla="*/ 1 h 307"/>
                  <a:gd name="T56" fmla="*/ 9 w 155"/>
                  <a:gd name="T57" fmla="*/ 0 h 307"/>
                  <a:gd name="T58" fmla="*/ 9 w 155"/>
                  <a:gd name="T59" fmla="*/ 0 h 307"/>
                  <a:gd name="T60" fmla="*/ 8 w 155"/>
                  <a:gd name="T61" fmla="*/ 1 h 307"/>
                  <a:gd name="T62" fmla="*/ 6 w 155"/>
                  <a:gd name="T63" fmla="*/ 3 h 307"/>
                  <a:gd name="T64" fmla="*/ 5 w 155"/>
                  <a:gd name="T65" fmla="*/ 5 h 307"/>
                  <a:gd name="T66" fmla="*/ 3 w 155"/>
                  <a:gd name="T67" fmla="*/ 8 h 307"/>
                  <a:gd name="T68" fmla="*/ 1 w 155"/>
                  <a:gd name="T69" fmla="*/ 11 h 307"/>
                  <a:gd name="T70" fmla="*/ 0 w 155"/>
                  <a:gd name="T71" fmla="*/ 15 h 307"/>
                  <a:gd name="T72" fmla="*/ 0 w 155"/>
                  <a:gd name="T73" fmla="*/ 19 h 3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5"/>
                  <a:gd name="T112" fmla="*/ 0 h 307"/>
                  <a:gd name="T113" fmla="*/ 155 w 155"/>
                  <a:gd name="T114" fmla="*/ 307 h 30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5" h="307">
                    <a:moveTo>
                      <a:pt x="0" y="304"/>
                    </a:moveTo>
                    <a:lnTo>
                      <a:pt x="8" y="307"/>
                    </a:lnTo>
                    <a:lnTo>
                      <a:pt x="19" y="305"/>
                    </a:lnTo>
                    <a:lnTo>
                      <a:pt x="29" y="302"/>
                    </a:lnTo>
                    <a:lnTo>
                      <a:pt x="41" y="299"/>
                    </a:lnTo>
                    <a:lnTo>
                      <a:pt x="51" y="293"/>
                    </a:lnTo>
                    <a:lnTo>
                      <a:pt x="61" y="288"/>
                    </a:lnTo>
                    <a:lnTo>
                      <a:pt x="72" y="284"/>
                    </a:lnTo>
                    <a:lnTo>
                      <a:pt x="80" y="280"/>
                    </a:lnTo>
                    <a:lnTo>
                      <a:pt x="81" y="278"/>
                    </a:lnTo>
                    <a:lnTo>
                      <a:pt x="82" y="275"/>
                    </a:lnTo>
                    <a:lnTo>
                      <a:pt x="83" y="273"/>
                    </a:lnTo>
                    <a:lnTo>
                      <a:pt x="84" y="271"/>
                    </a:lnTo>
                    <a:lnTo>
                      <a:pt x="79" y="272"/>
                    </a:lnTo>
                    <a:lnTo>
                      <a:pt x="72" y="274"/>
                    </a:lnTo>
                    <a:lnTo>
                      <a:pt x="64" y="275"/>
                    </a:lnTo>
                    <a:lnTo>
                      <a:pt x="57" y="278"/>
                    </a:lnTo>
                    <a:lnTo>
                      <a:pt x="51" y="279"/>
                    </a:lnTo>
                    <a:lnTo>
                      <a:pt x="46" y="279"/>
                    </a:lnTo>
                    <a:lnTo>
                      <a:pt x="43" y="277"/>
                    </a:lnTo>
                    <a:lnTo>
                      <a:pt x="42" y="272"/>
                    </a:lnTo>
                    <a:lnTo>
                      <a:pt x="46" y="235"/>
                    </a:lnTo>
                    <a:lnTo>
                      <a:pt x="57" y="199"/>
                    </a:lnTo>
                    <a:lnTo>
                      <a:pt x="72" y="165"/>
                    </a:lnTo>
                    <a:lnTo>
                      <a:pt x="89" y="130"/>
                    </a:lnTo>
                    <a:lnTo>
                      <a:pt x="107" y="97"/>
                    </a:lnTo>
                    <a:lnTo>
                      <a:pt x="125" y="64"/>
                    </a:lnTo>
                    <a:lnTo>
                      <a:pt x="141" y="31"/>
                    </a:lnTo>
                    <a:lnTo>
                      <a:pt x="155" y="0"/>
                    </a:lnTo>
                    <a:lnTo>
                      <a:pt x="149" y="3"/>
                    </a:lnTo>
                    <a:lnTo>
                      <a:pt x="133" y="20"/>
                    </a:lnTo>
                    <a:lnTo>
                      <a:pt x="107" y="49"/>
                    </a:lnTo>
                    <a:lnTo>
                      <a:pt x="80" y="88"/>
                    </a:lnTo>
                    <a:lnTo>
                      <a:pt x="50" y="135"/>
                    </a:lnTo>
                    <a:lnTo>
                      <a:pt x="26" y="188"/>
                    </a:lnTo>
                    <a:lnTo>
                      <a:pt x="7" y="246"/>
                    </a:lnTo>
                    <a:lnTo>
                      <a:pt x="0" y="304"/>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49" name="Freeform 169"/>
              <p:cNvSpPr>
                <a:spLocks/>
              </p:cNvSpPr>
              <p:nvPr/>
            </p:nvSpPr>
            <p:spPr bwMode="auto">
              <a:xfrm>
                <a:off x="2641" y="3456"/>
                <a:ext cx="14" cy="121"/>
              </a:xfrm>
              <a:custGeom>
                <a:avLst/>
                <a:gdLst>
                  <a:gd name="T0" fmla="*/ 0 w 26"/>
                  <a:gd name="T1" fmla="*/ 15 h 243"/>
                  <a:gd name="T2" fmla="*/ 1 w 26"/>
                  <a:gd name="T3" fmla="*/ 13 h 243"/>
                  <a:gd name="T4" fmla="*/ 2 w 26"/>
                  <a:gd name="T5" fmla="*/ 11 h 243"/>
                  <a:gd name="T6" fmla="*/ 2 w 26"/>
                  <a:gd name="T7" fmla="*/ 9 h 243"/>
                  <a:gd name="T8" fmla="*/ 2 w 26"/>
                  <a:gd name="T9" fmla="*/ 7 h 243"/>
                  <a:gd name="T10" fmla="*/ 2 w 26"/>
                  <a:gd name="T11" fmla="*/ 5 h 243"/>
                  <a:gd name="T12" fmla="*/ 2 w 26"/>
                  <a:gd name="T13" fmla="*/ 3 h 243"/>
                  <a:gd name="T14" fmla="*/ 2 w 26"/>
                  <a:gd name="T15" fmla="*/ 1 h 243"/>
                  <a:gd name="T16" fmla="*/ 2 w 26"/>
                  <a:gd name="T17" fmla="*/ 0 h 243"/>
                  <a:gd name="T18" fmla="*/ 1 w 26"/>
                  <a:gd name="T19" fmla="*/ 1 h 243"/>
                  <a:gd name="T20" fmla="*/ 1 w 26"/>
                  <a:gd name="T21" fmla="*/ 3 h 243"/>
                  <a:gd name="T22" fmla="*/ 1 w 26"/>
                  <a:gd name="T23" fmla="*/ 5 h 243"/>
                  <a:gd name="T24" fmla="*/ 1 w 26"/>
                  <a:gd name="T25" fmla="*/ 7 h 243"/>
                  <a:gd name="T26" fmla="*/ 1 w 26"/>
                  <a:gd name="T27" fmla="*/ 9 h 243"/>
                  <a:gd name="T28" fmla="*/ 1 w 26"/>
                  <a:gd name="T29" fmla="*/ 11 h 243"/>
                  <a:gd name="T30" fmla="*/ 1 w 26"/>
                  <a:gd name="T31" fmla="*/ 13 h 243"/>
                  <a:gd name="T32" fmla="*/ 0 w 26"/>
                  <a:gd name="T33" fmla="*/ 15 h 2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243"/>
                  <a:gd name="T53" fmla="*/ 26 w 26"/>
                  <a:gd name="T54" fmla="*/ 243 h 2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243">
                    <a:moveTo>
                      <a:pt x="0" y="243"/>
                    </a:moveTo>
                    <a:lnTo>
                      <a:pt x="15" y="217"/>
                    </a:lnTo>
                    <a:lnTo>
                      <a:pt x="23" y="188"/>
                    </a:lnTo>
                    <a:lnTo>
                      <a:pt x="26" y="158"/>
                    </a:lnTo>
                    <a:lnTo>
                      <a:pt x="26" y="126"/>
                    </a:lnTo>
                    <a:lnTo>
                      <a:pt x="25" y="94"/>
                    </a:lnTo>
                    <a:lnTo>
                      <a:pt x="23" y="61"/>
                    </a:lnTo>
                    <a:lnTo>
                      <a:pt x="23" y="29"/>
                    </a:lnTo>
                    <a:lnTo>
                      <a:pt x="25" y="0"/>
                    </a:lnTo>
                    <a:lnTo>
                      <a:pt x="12" y="26"/>
                    </a:lnTo>
                    <a:lnTo>
                      <a:pt x="5" y="55"/>
                    </a:lnTo>
                    <a:lnTo>
                      <a:pt x="3" y="85"/>
                    </a:lnTo>
                    <a:lnTo>
                      <a:pt x="3" y="116"/>
                    </a:lnTo>
                    <a:lnTo>
                      <a:pt x="4" y="148"/>
                    </a:lnTo>
                    <a:lnTo>
                      <a:pt x="5" y="180"/>
                    </a:lnTo>
                    <a:lnTo>
                      <a:pt x="4" y="211"/>
                    </a:lnTo>
                    <a:lnTo>
                      <a:pt x="0" y="243"/>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50" name="Freeform 170"/>
              <p:cNvSpPr>
                <a:spLocks/>
              </p:cNvSpPr>
              <p:nvPr/>
            </p:nvSpPr>
            <p:spPr bwMode="auto">
              <a:xfrm>
                <a:off x="2877" y="3451"/>
                <a:ext cx="71" cy="112"/>
              </a:xfrm>
              <a:custGeom>
                <a:avLst/>
                <a:gdLst>
                  <a:gd name="T0" fmla="*/ 0 w 142"/>
                  <a:gd name="T1" fmla="*/ 14 h 225"/>
                  <a:gd name="T2" fmla="*/ 2 w 142"/>
                  <a:gd name="T3" fmla="*/ 13 h 225"/>
                  <a:gd name="T4" fmla="*/ 4 w 142"/>
                  <a:gd name="T5" fmla="*/ 12 h 225"/>
                  <a:gd name="T6" fmla="*/ 5 w 142"/>
                  <a:gd name="T7" fmla="*/ 10 h 225"/>
                  <a:gd name="T8" fmla="*/ 6 w 142"/>
                  <a:gd name="T9" fmla="*/ 8 h 225"/>
                  <a:gd name="T10" fmla="*/ 7 w 142"/>
                  <a:gd name="T11" fmla="*/ 6 h 225"/>
                  <a:gd name="T12" fmla="*/ 7 w 142"/>
                  <a:gd name="T13" fmla="*/ 3 h 225"/>
                  <a:gd name="T14" fmla="*/ 8 w 142"/>
                  <a:gd name="T15" fmla="*/ 1 h 225"/>
                  <a:gd name="T16" fmla="*/ 9 w 142"/>
                  <a:gd name="T17" fmla="*/ 0 h 225"/>
                  <a:gd name="T18" fmla="*/ 7 w 142"/>
                  <a:gd name="T19" fmla="*/ 1 h 225"/>
                  <a:gd name="T20" fmla="*/ 6 w 142"/>
                  <a:gd name="T21" fmla="*/ 3 h 225"/>
                  <a:gd name="T22" fmla="*/ 5 w 142"/>
                  <a:gd name="T23" fmla="*/ 4 h 225"/>
                  <a:gd name="T24" fmla="*/ 4 w 142"/>
                  <a:gd name="T25" fmla="*/ 6 h 225"/>
                  <a:gd name="T26" fmla="*/ 3 w 142"/>
                  <a:gd name="T27" fmla="*/ 8 h 225"/>
                  <a:gd name="T28" fmla="*/ 2 w 142"/>
                  <a:gd name="T29" fmla="*/ 10 h 225"/>
                  <a:gd name="T30" fmla="*/ 1 w 142"/>
                  <a:gd name="T31" fmla="*/ 12 h 225"/>
                  <a:gd name="T32" fmla="*/ 0 w 142"/>
                  <a:gd name="T33" fmla="*/ 14 h 2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2"/>
                  <a:gd name="T52" fmla="*/ 0 h 225"/>
                  <a:gd name="T53" fmla="*/ 142 w 142"/>
                  <a:gd name="T54" fmla="*/ 225 h 2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2" h="225">
                    <a:moveTo>
                      <a:pt x="0" y="225"/>
                    </a:moveTo>
                    <a:lnTo>
                      <a:pt x="26" y="213"/>
                    </a:lnTo>
                    <a:lnTo>
                      <a:pt x="50" y="193"/>
                    </a:lnTo>
                    <a:lnTo>
                      <a:pt x="68" y="165"/>
                    </a:lnTo>
                    <a:lnTo>
                      <a:pt x="84" y="132"/>
                    </a:lnTo>
                    <a:lnTo>
                      <a:pt x="98" y="96"/>
                    </a:lnTo>
                    <a:lnTo>
                      <a:pt x="112" y="60"/>
                    </a:lnTo>
                    <a:lnTo>
                      <a:pt x="126" y="28"/>
                    </a:lnTo>
                    <a:lnTo>
                      <a:pt x="142" y="0"/>
                    </a:lnTo>
                    <a:lnTo>
                      <a:pt x="112" y="22"/>
                    </a:lnTo>
                    <a:lnTo>
                      <a:pt x="89" y="48"/>
                    </a:lnTo>
                    <a:lnTo>
                      <a:pt x="70" y="76"/>
                    </a:lnTo>
                    <a:lnTo>
                      <a:pt x="55" y="107"/>
                    </a:lnTo>
                    <a:lnTo>
                      <a:pt x="43" y="139"/>
                    </a:lnTo>
                    <a:lnTo>
                      <a:pt x="30" y="170"/>
                    </a:lnTo>
                    <a:lnTo>
                      <a:pt x="16" y="198"/>
                    </a:lnTo>
                    <a:lnTo>
                      <a:pt x="0" y="225"/>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51" name="Freeform 171"/>
              <p:cNvSpPr>
                <a:spLocks/>
              </p:cNvSpPr>
              <p:nvPr/>
            </p:nvSpPr>
            <p:spPr bwMode="auto">
              <a:xfrm>
                <a:off x="2368" y="3379"/>
                <a:ext cx="64" cy="104"/>
              </a:xfrm>
              <a:custGeom>
                <a:avLst/>
                <a:gdLst>
                  <a:gd name="T0" fmla="*/ 8 w 128"/>
                  <a:gd name="T1" fmla="*/ 13 h 209"/>
                  <a:gd name="T2" fmla="*/ 7 w 128"/>
                  <a:gd name="T3" fmla="*/ 12 h 209"/>
                  <a:gd name="T4" fmla="*/ 6 w 128"/>
                  <a:gd name="T5" fmla="*/ 10 h 209"/>
                  <a:gd name="T6" fmla="*/ 5 w 128"/>
                  <a:gd name="T7" fmla="*/ 9 h 209"/>
                  <a:gd name="T8" fmla="*/ 4 w 128"/>
                  <a:gd name="T9" fmla="*/ 7 h 209"/>
                  <a:gd name="T10" fmla="*/ 3 w 128"/>
                  <a:gd name="T11" fmla="*/ 5 h 209"/>
                  <a:gd name="T12" fmla="*/ 2 w 128"/>
                  <a:gd name="T13" fmla="*/ 3 h 209"/>
                  <a:gd name="T14" fmla="*/ 1 w 128"/>
                  <a:gd name="T15" fmla="*/ 1 h 209"/>
                  <a:gd name="T16" fmla="*/ 0 w 128"/>
                  <a:gd name="T17" fmla="*/ 0 h 209"/>
                  <a:gd name="T18" fmla="*/ 2 w 128"/>
                  <a:gd name="T19" fmla="*/ 0 h 209"/>
                  <a:gd name="T20" fmla="*/ 3 w 128"/>
                  <a:gd name="T21" fmla="*/ 2 h 209"/>
                  <a:gd name="T22" fmla="*/ 4 w 128"/>
                  <a:gd name="T23" fmla="*/ 3 h 209"/>
                  <a:gd name="T24" fmla="*/ 5 w 128"/>
                  <a:gd name="T25" fmla="*/ 5 h 209"/>
                  <a:gd name="T26" fmla="*/ 6 w 128"/>
                  <a:gd name="T27" fmla="*/ 7 h 209"/>
                  <a:gd name="T28" fmla="*/ 7 w 128"/>
                  <a:gd name="T29" fmla="*/ 9 h 209"/>
                  <a:gd name="T30" fmla="*/ 7 w 128"/>
                  <a:gd name="T31" fmla="*/ 11 h 209"/>
                  <a:gd name="T32" fmla="*/ 8 w 128"/>
                  <a:gd name="T33" fmla="*/ 13 h 2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209"/>
                  <a:gd name="T53" fmla="*/ 128 w 128"/>
                  <a:gd name="T54" fmla="*/ 209 h 20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209">
                    <a:moveTo>
                      <a:pt x="128" y="209"/>
                    </a:moveTo>
                    <a:lnTo>
                      <a:pt x="104" y="193"/>
                    </a:lnTo>
                    <a:lnTo>
                      <a:pt x="85" y="171"/>
                    </a:lnTo>
                    <a:lnTo>
                      <a:pt x="67" y="144"/>
                    </a:lnTo>
                    <a:lnTo>
                      <a:pt x="55" y="116"/>
                    </a:lnTo>
                    <a:lnTo>
                      <a:pt x="42" y="86"/>
                    </a:lnTo>
                    <a:lnTo>
                      <a:pt x="29" y="56"/>
                    </a:lnTo>
                    <a:lnTo>
                      <a:pt x="15" y="27"/>
                    </a:lnTo>
                    <a:lnTo>
                      <a:pt x="0" y="0"/>
                    </a:lnTo>
                    <a:lnTo>
                      <a:pt x="27" y="15"/>
                    </a:lnTo>
                    <a:lnTo>
                      <a:pt x="48" y="36"/>
                    </a:lnTo>
                    <a:lnTo>
                      <a:pt x="64" y="63"/>
                    </a:lnTo>
                    <a:lnTo>
                      <a:pt x="76" y="91"/>
                    </a:lnTo>
                    <a:lnTo>
                      <a:pt x="87" y="122"/>
                    </a:lnTo>
                    <a:lnTo>
                      <a:pt x="98" y="152"/>
                    </a:lnTo>
                    <a:lnTo>
                      <a:pt x="112" y="182"/>
                    </a:lnTo>
                    <a:lnTo>
                      <a:pt x="128" y="209"/>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52" name="Freeform 172"/>
              <p:cNvSpPr>
                <a:spLocks/>
              </p:cNvSpPr>
              <p:nvPr/>
            </p:nvSpPr>
            <p:spPr bwMode="auto">
              <a:xfrm>
                <a:off x="2679" y="3425"/>
                <a:ext cx="233" cy="195"/>
              </a:xfrm>
              <a:custGeom>
                <a:avLst/>
                <a:gdLst>
                  <a:gd name="T0" fmla="*/ 28 w 466"/>
                  <a:gd name="T1" fmla="*/ 0 h 391"/>
                  <a:gd name="T2" fmla="*/ 26 w 466"/>
                  <a:gd name="T3" fmla="*/ 2 h 391"/>
                  <a:gd name="T4" fmla="*/ 23 w 466"/>
                  <a:gd name="T5" fmla="*/ 3 h 391"/>
                  <a:gd name="T6" fmla="*/ 21 w 466"/>
                  <a:gd name="T7" fmla="*/ 5 h 391"/>
                  <a:gd name="T8" fmla="*/ 19 w 466"/>
                  <a:gd name="T9" fmla="*/ 7 h 391"/>
                  <a:gd name="T10" fmla="*/ 18 w 466"/>
                  <a:gd name="T11" fmla="*/ 9 h 391"/>
                  <a:gd name="T12" fmla="*/ 16 w 466"/>
                  <a:gd name="T13" fmla="*/ 12 h 391"/>
                  <a:gd name="T14" fmla="*/ 15 w 466"/>
                  <a:gd name="T15" fmla="*/ 14 h 391"/>
                  <a:gd name="T16" fmla="*/ 14 w 466"/>
                  <a:gd name="T17" fmla="*/ 17 h 391"/>
                  <a:gd name="T18" fmla="*/ 13 w 466"/>
                  <a:gd name="T19" fmla="*/ 21 h 391"/>
                  <a:gd name="T20" fmla="*/ 12 w 466"/>
                  <a:gd name="T21" fmla="*/ 21 h 391"/>
                  <a:gd name="T22" fmla="*/ 10 w 466"/>
                  <a:gd name="T23" fmla="*/ 19 h 391"/>
                  <a:gd name="T24" fmla="*/ 9 w 466"/>
                  <a:gd name="T25" fmla="*/ 17 h 391"/>
                  <a:gd name="T26" fmla="*/ 7 w 466"/>
                  <a:gd name="T27" fmla="*/ 14 h 391"/>
                  <a:gd name="T28" fmla="*/ 5 w 466"/>
                  <a:gd name="T29" fmla="*/ 12 h 391"/>
                  <a:gd name="T30" fmla="*/ 4 w 466"/>
                  <a:gd name="T31" fmla="*/ 9 h 391"/>
                  <a:gd name="T32" fmla="*/ 2 w 466"/>
                  <a:gd name="T33" fmla="*/ 7 h 391"/>
                  <a:gd name="T34" fmla="*/ 1 w 466"/>
                  <a:gd name="T35" fmla="*/ 4 h 391"/>
                  <a:gd name="T36" fmla="*/ 1 w 466"/>
                  <a:gd name="T37" fmla="*/ 5 h 391"/>
                  <a:gd name="T38" fmla="*/ 1 w 466"/>
                  <a:gd name="T39" fmla="*/ 7 h 391"/>
                  <a:gd name="T40" fmla="*/ 2 w 466"/>
                  <a:gd name="T41" fmla="*/ 10 h 391"/>
                  <a:gd name="T42" fmla="*/ 3 w 466"/>
                  <a:gd name="T43" fmla="*/ 13 h 391"/>
                  <a:gd name="T44" fmla="*/ 5 w 466"/>
                  <a:gd name="T45" fmla="*/ 15 h 391"/>
                  <a:gd name="T46" fmla="*/ 7 w 466"/>
                  <a:gd name="T47" fmla="*/ 18 h 391"/>
                  <a:gd name="T48" fmla="*/ 9 w 466"/>
                  <a:gd name="T49" fmla="*/ 20 h 391"/>
                  <a:gd name="T50" fmla="*/ 11 w 466"/>
                  <a:gd name="T51" fmla="*/ 23 h 391"/>
                  <a:gd name="T52" fmla="*/ 13 w 466"/>
                  <a:gd name="T53" fmla="*/ 23 h 391"/>
                  <a:gd name="T54" fmla="*/ 14 w 466"/>
                  <a:gd name="T55" fmla="*/ 22 h 391"/>
                  <a:gd name="T56" fmla="*/ 15 w 466"/>
                  <a:gd name="T57" fmla="*/ 19 h 391"/>
                  <a:gd name="T58" fmla="*/ 17 w 466"/>
                  <a:gd name="T59" fmla="*/ 15 h 391"/>
                  <a:gd name="T60" fmla="*/ 19 w 466"/>
                  <a:gd name="T61" fmla="*/ 11 h 391"/>
                  <a:gd name="T62" fmla="*/ 22 w 466"/>
                  <a:gd name="T63" fmla="*/ 8 h 391"/>
                  <a:gd name="T64" fmla="*/ 25 w 466"/>
                  <a:gd name="T65" fmla="*/ 5 h 391"/>
                  <a:gd name="T66" fmla="*/ 27 w 466"/>
                  <a:gd name="T67" fmla="*/ 2 h 391"/>
                  <a:gd name="T68" fmla="*/ 29 w 466"/>
                  <a:gd name="T69" fmla="*/ 0 h 391"/>
                  <a:gd name="T70" fmla="*/ 30 w 466"/>
                  <a:gd name="T71" fmla="*/ 0 h 3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66"/>
                  <a:gd name="T109" fmla="*/ 0 h 391"/>
                  <a:gd name="T110" fmla="*/ 466 w 466"/>
                  <a:gd name="T111" fmla="*/ 391 h 39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66" h="391">
                    <a:moveTo>
                      <a:pt x="466" y="0"/>
                    </a:moveTo>
                    <a:lnTo>
                      <a:pt x="444" y="10"/>
                    </a:lnTo>
                    <a:lnTo>
                      <a:pt x="424" y="21"/>
                    </a:lnTo>
                    <a:lnTo>
                      <a:pt x="404" y="33"/>
                    </a:lnTo>
                    <a:lnTo>
                      <a:pt x="384" y="45"/>
                    </a:lnTo>
                    <a:lnTo>
                      <a:pt x="367" y="59"/>
                    </a:lnTo>
                    <a:lnTo>
                      <a:pt x="350" y="73"/>
                    </a:lnTo>
                    <a:lnTo>
                      <a:pt x="334" y="89"/>
                    </a:lnTo>
                    <a:lnTo>
                      <a:pt x="319" y="105"/>
                    </a:lnTo>
                    <a:lnTo>
                      <a:pt x="304" y="121"/>
                    </a:lnTo>
                    <a:lnTo>
                      <a:pt x="290" y="140"/>
                    </a:lnTo>
                    <a:lnTo>
                      <a:pt x="277" y="158"/>
                    </a:lnTo>
                    <a:lnTo>
                      <a:pt x="265" y="177"/>
                    </a:lnTo>
                    <a:lnTo>
                      <a:pt x="253" y="196"/>
                    </a:lnTo>
                    <a:lnTo>
                      <a:pt x="242" y="217"/>
                    </a:lnTo>
                    <a:lnTo>
                      <a:pt x="231" y="238"/>
                    </a:lnTo>
                    <a:lnTo>
                      <a:pt x="222" y="258"/>
                    </a:lnTo>
                    <a:lnTo>
                      <a:pt x="214" y="285"/>
                    </a:lnTo>
                    <a:lnTo>
                      <a:pt x="209" y="314"/>
                    </a:lnTo>
                    <a:lnTo>
                      <a:pt x="206" y="342"/>
                    </a:lnTo>
                    <a:lnTo>
                      <a:pt x="200" y="370"/>
                    </a:lnTo>
                    <a:lnTo>
                      <a:pt x="186" y="350"/>
                    </a:lnTo>
                    <a:lnTo>
                      <a:pt x="172" y="330"/>
                    </a:lnTo>
                    <a:lnTo>
                      <a:pt x="159" y="311"/>
                    </a:lnTo>
                    <a:lnTo>
                      <a:pt x="145" y="292"/>
                    </a:lnTo>
                    <a:lnTo>
                      <a:pt x="131" y="272"/>
                    </a:lnTo>
                    <a:lnTo>
                      <a:pt x="117" y="254"/>
                    </a:lnTo>
                    <a:lnTo>
                      <a:pt x="104" y="235"/>
                    </a:lnTo>
                    <a:lnTo>
                      <a:pt x="91" y="216"/>
                    </a:lnTo>
                    <a:lnTo>
                      <a:pt x="78" y="197"/>
                    </a:lnTo>
                    <a:lnTo>
                      <a:pt x="65" y="178"/>
                    </a:lnTo>
                    <a:lnTo>
                      <a:pt x="53" y="158"/>
                    </a:lnTo>
                    <a:lnTo>
                      <a:pt x="41" y="139"/>
                    </a:lnTo>
                    <a:lnTo>
                      <a:pt x="30" y="119"/>
                    </a:lnTo>
                    <a:lnTo>
                      <a:pt x="19" y="98"/>
                    </a:lnTo>
                    <a:lnTo>
                      <a:pt x="9" y="78"/>
                    </a:lnTo>
                    <a:lnTo>
                      <a:pt x="0" y="56"/>
                    </a:lnTo>
                    <a:lnTo>
                      <a:pt x="2" y="80"/>
                    </a:lnTo>
                    <a:lnTo>
                      <a:pt x="5" y="104"/>
                    </a:lnTo>
                    <a:lnTo>
                      <a:pt x="11" y="127"/>
                    </a:lnTo>
                    <a:lnTo>
                      <a:pt x="18" y="149"/>
                    </a:lnTo>
                    <a:lnTo>
                      <a:pt x="26" y="170"/>
                    </a:lnTo>
                    <a:lnTo>
                      <a:pt x="36" y="190"/>
                    </a:lnTo>
                    <a:lnTo>
                      <a:pt x="47" y="211"/>
                    </a:lnTo>
                    <a:lnTo>
                      <a:pt x="60" y="231"/>
                    </a:lnTo>
                    <a:lnTo>
                      <a:pt x="73" y="250"/>
                    </a:lnTo>
                    <a:lnTo>
                      <a:pt x="88" y="270"/>
                    </a:lnTo>
                    <a:lnTo>
                      <a:pt x="103" y="289"/>
                    </a:lnTo>
                    <a:lnTo>
                      <a:pt x="119" y="309"/>
                    </a:lnTo>
                    <a:lnTo>
                      <a:pt x="138" y="329"/>
                    </a:lnTo>
                    <a:lnTo>
                      <a:pt x="155" y="349"/>
                    </a:lnTo>
                    <a:lnTo>
                      <a:pt x="174" y="370"/>
                    </a:lnTo>
                    <a:lnTo>
                      <a:pt x="193" y="391"/>
                    </a:lnTo>
                    <a:lnTo>
                      <a:pt x="201" y="382"/>
                    </a:lnTo>
                    <a:lnTo>
                      <a:pt x="210" y="372"/>
                    </a:lnTo>
                    <a:lnTo>
                      <a:pt x="217" y="363"/>
                    </a:lnTo>
                    <a:lnTo>
                      <a:pt x="221" y="353"/>
                    </a:lnTo>
                    <a:lnTo>
                      <a:pt x="231" y="318"/>
                    </a:lnTo>
                    <a:lnTo>
                      <a:pt x="245" y="284"/>
                    </a:lnTo>
                    <a:lnTo>
                      <a:pt x="261" y="250"/>
                    </a:lnTo>
                    <a:lnTo>
                      <a:pt x="281" y="218"/>
                    </a:lnTo>
                    <a:lnTo>
                      <a:pt x="300" y="187"/>
                    </a:lnTo>
                    <a:lnTo>
                      <a:pt x="322" y="157"/>
                    </a:lnTo>
                    <a:lnTo>
                      <a:pt x="344" y="129"/>
                    </a:lnTo>
                    <a:lnTo>
                      <a:pt x="366" y="104"/>
                    </a:lnTo>
                    <a:lnTo>
                      <a:pt x="387" y="81"/>
                    </a:lnTo>
                    <a:lnTo>
                      <a:pt x="406" y="60"/>
                    </a:lnTo>
                    <a:lnTo>
                      <a:pt x="425" y="42"/>
                    </a:lnTo>
                    <a:lnTo>
                      <a:pt x="440" y="27"/>
                    </a:lnTo>
                    <a:lnTo>
                      <a:pt x="452" y="14"/>
                    </a:lnTo>
                    <a:lnTo>
                      <a:pt x="462" y="6"/>
                    </a:lnTo>
                    <a:lnTo>
                      <a:pt x="466" y="2"/>
                    </a:lnTo>
                    <a:lnTo>
                      <a:pt x="466" y="0"/>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53" name="Freeform 173"/>
              <p:cNvSpPr>
                <a:spLocks/>
              </p:cNvSpPr>
              <p:nvPr/>
            </p:nvSpPr>
            <p:spPr bwMode="auto">
              <a:xfrm>
                <a:off x="2460" y="3309"/>
                <a:ext cx="204" cy="172"/>
              </a:xfrm>
              <a:custGeom>
                <a:avLst/>
                <a:gdLst>
                  <a:gd name="T0" fmla="*/ 0 w 408"/>
                  <a:gd name="T1" fmla="*/ 0 h 343"/>
                  <a:gd name="T2" fmla="*/ 2 w 408"/>
                  <a:gd name="T3" fmla="*/ 1 h 343"/>
                  <a:gd name="T4" fmla="*/ 3 w 408"/>
                  <a:gd name="T5" fmla="*/ 1 h 343"/>
                  <a:gd name="T6" fmla="*/ 4 w 408"/>
                  <a:gd name="T7" fmla="*/ 2 h 343"/>
                  <a:gd name="T8" fmla="*/ 5 w 408"/>
                  <a:gd name="T9" fmla="*/ 2 h 343"/>
                  <a:gd name="T10" fmla="*/ 6 w 408"/>
                  <a:gd name="T11" fmla="*/ 3 h 343"/>
                  <a:gd name="T12" fmla="*/ 7 w 408"/>
                  <a:gd name="T13" fmla="*/ 4 h 343"/>
                  <a:gd name="T14" fmla="*/ 8 w 408"/>
                  <a:gd name="T15" fmla="*/ 4 h 343"/>
                  <a:gd name="T16" fmla="*/ 8 w 408"/>
                  <a:gd name="T17" fmla="*/ 5 h 343"/>
                  <a:gd name="T18" fmla="*/ 9 w 408"/>
                  <a:gd name="T19" fmla="*/ 6 h 343"/>
                  <a:gd name="T20" fmla="*/ 10 w 408"/>
                  <a:gd name="T21" fmla="*/ 7 h 343"/>
                  <a:gd name="T22" fmla="*/ 11 w 408"/>
                  <a:gd name="T23" fmla="*/ 8 h 343"/>
                  <a:gd name="T24" fmla="*/ 11 w 408"/>
                  <a:gd name="T25" fmla="*/ 9 h 343"/>
                  <a:gd name="T26" fmla="*/ 12 w 408"/>
                  <a:gd name="T27" fmla="*/ 10 h 343"/>
                  <a:gd name="T28" fmla="*/ 12 w 408"/>
                  <a:gd name="T29" fmla="*/ 11 h 343"/>
                  <a:gd name="T30" fmla="*/ 13 w 408"/>
                  <a:gd name="T31" fmla="*/ 13 h 343"/>
                  <a:gd name="T32" fmla="*/ 13 w 408"/>
                  <a:gd name="T33" fmla="*/ 14 h 343"/>
                  <a:gd name="T34" fmla="*/ 14 w 408"/>
                  <a:gd name="T35" fmla="*/ 16 h 343"/>
                  <a:gd name="T36" fmla="*/ 14 w 408"/>
                  <a:gd name="T37" fmla="*/ 17 h 343"/>
                  <a:gd name="T38" fmla="*/ 14 w 408"/>
                  <a:gd name="T39" fmla="*/ 19 h 343"/>
                  <a:gd name="T40" fmla="*/ 15 w 408"/>
                  <a:gd name="T41" fmla="*/ 20 h 343"/>
                  <a:gd name="T42" fmla="*/ 16 w 408"/>
                  <a:gd name="T43" fmla="*/ 18 h 343"/>
                  <a:gd name="T44" fmla="*/ 18 w 408"/>
                  <a:gd name="T45" fmla="*/ 16 h 343"/>
                  <a:gd name="T46" fmla="*/ 19 w 408"/>
                  <a:gd name="T47" fmla="*/ 13 h 343"/>
                  <a:gd name="T48" fmla="*/ 21 w 408"/>
                  <a:gd name="T49" fmla="*/ 11 h 343"/>
                  <a:gd name="T50" fmla="*/ 22 w 408"/>
                  <a:gd name="T51" fmla="*/ 9 h 343"/>
                  <a:gd name="T52" fmla="*/ 24 w 408"/>
                  <a:gd name="T53" fmla="*/ 6 h 343"/>
                  <a:gd name="T54" fmla="*/ 25 w 408"/>
                  <a:gd name="T55" fmla="*/ 4 h 343"/>
                  <a:gd name="T56" fmla="*/ 26 w 408"/>
                  <a:gd name="T57" fmla="*/ 1 h 343"/>
                  <a:gd name="T58" fmla="*/ 26 w 408"/>
                  <a:gd name="T59" fmla="*/ 4 h 343"/>
                  <a:gd name="T60" fmla="*/ 25 w 408"/>
                  <a:gd name="T61" fmla="*/ 7 h 343"/>
                  <a:gd name="T62" fmla="*/ 24 w 408"/>
                  <a:gd name="T63" fmla="*/ 9 h 343"/>
                  <a:gd name="T64" fmla="*/ 23 w 408"/>
                  <a:gd name="T65" fmla="*/ 12 h 343"/>
                  <a:gd name="T66" fmla="*/ 21 w 408"/>
                  <a:gd name="T67" fmla="*/ 14 h 343"/>
                  <a:gd name="T68" fmla="*/ 19 w 408"/>
                  <a:gd name="T69" fmla="*/ 17 h 343"/>
                  <a:gd name="T70" fmla="*/ 17 w 408"/>
                  <a:gd name="T71" fmla="*/ 19 h 343"/>
                  <a:gd name="T72" fmla="*/ 15 w 408"/>
                  <a:gd name="T73" fmla="*/ 21 h 343"/>
                  <a:gd name="T74" fmla="*/ 14 w 408"/>
                  <a:gd name="T75" fmla="*/ 22 h 343"/>
                  <a:gd name="T76" fmla="*/ 14 w 408"/>
                  <a:gd name="T77" fmla="*/ 22 h 343"/>
                  <a:gd name="T78" fmla="*/ 13 w 408"/>
                  <a:gd name="T79" fmla="*/ 22 h 343"/>
                  <a:gd name="T80" fmla="*/ 13 w 408"/>
                  <a:gd name="T81" fmla="*/ 22 h 343"/>
                  <a:gd name="T82" fmla="*/ 13 w 408"/>
                  <a:gd name="T83" fmla="*/ 20 h 343"/>
                  <a:gd name="T84" fmla="*/ 12 w 408"/>
                  <a:gd name="T85" fmla="*/ 18 h 343"/>
                  <a:gd name="T86" fmla="*/ 11 w 408"/>
                  <a:gd name="T87" fmla="*/ 16 h 343"/>
                  <a:gd name="T88" fmla="*/ 10 w 408"/>
                  <a:gd name="T89" fmla="*/ 14 h 343"/>
                  <a:gd name="T90" fmla="*/ 9 w 408"/>
                  <a:gd name="T91" fmla="*/ 12 h 343"/>
                  <a:gd name="T92" fmla="*/ 8 w 408"/>
                  <a:gd name="T93" fmla="*/ 10 h 343"/>
                  <a:gd name="T94" fmla="*/ 7 w 408"/>
                  <a:gd name="T95" fmla="*/ 8 h 343"/>
                  <a:gd name="T96" fmla="*/ 6 w 408"/>
                  <a:gd name="T97" fmla="*/ 7 h 343"/>
                  <a:gd name="T98" fmla="*/ 5 w 408"/>
                  <a:gd name="T99" fmla="*/ 6 h 343"/>
                  <a:gd name="T100" fmla="*/ 4 w 408"/>
                  <a:gd name="T101" fmla="*/ 4 h 343"/>
                  <a:gd name="T102" fmla="*/ 3 w 408"/>
                  <a:gd name="T103" fmla="*/ 3 h 343"/>
                  <a:gd name="T104" fmla="*/ 2 w 408"/>
                  <a:gd name="T105" fmla="*/ 2 h 343"/>
                  <a:gd name="T106" fmla="*/ 1 w 408"/>
                  <a:gd name="T107" fmla="*/ 1 h 343"/>
                  <a:gd name="T108" fmla="*/ 1 w 408"/>
                  <a:gd name="T109" fmla="*/ 1 h 343"/>
                  <a:gd name="T110" fmla="*/ 0 w 408"/>
                  <a:gd name="T111" fmla="*/ 1 h 343"/>
                  <a:gd name="T112" fmla="*/ 0 w 408"/>
                  <a:gd name="T113" fmla="*/ 0 h 3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8"/>
                  <a:gd name="T172" fmla="*/ 0 h 343"/>
                  <a:gd name="T173" fmla="*/ 408 w 408"/>
                  <a:gd name="T174" fmla="*/ 343 h 3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8" h="343">
                    <a:moveTo>
                      <a:pt x="0" y="0"/>
                    </a:moveTo>
                    <a:lnTo>
                      <a:pt x="18" y="8"/>
                    </a:lnTo>
                    <a:lnTo>
                      <a:pt x="37" y="16"/>
                    </a:lnTo>
                    <a:lnTo>
                      <a:pt x="53" y="24"/>
                    </a:lnTo>
                    <a:lnTo>
                      <a:pt x="69" y="32"/>
                    </a:lnTo>
                    <a:lnTo>
                      <a:pt x="84" y="41"/>
                    </a:lnTo>
                    <a:lnTo>
                      <a:pt x="99" y="51"/>
                    </a:lnTo>
                    <a:lnTo>
                      <a:pt x="113" y="61"/>
                    </a:lnTo>
                    <a:lnTo>
                      <a:pt x="127" y="72"/>
                    </a:lnTo>
                    <a:lnTo>
                      <a:pt x="138" y="85"/>
                    </a:lnTo>
                    <a:lnTo>
                      <a:pt x="150" y="99"/>
                    </a:lnTo>
                    <a:lnTo>
                      <a:pt x="161" y="115"/>
                    </a:lnTo>
                    <a:lnTo>
                      <a:pt x="171" y="132"/>
                    </a:lnTo>
                    <a:lnTo>
                      <a:pt x="182" y="151"/>
                    </a:lnTo>
                    <a:lnTo>
                      <a:pt x="191" y="171"/>
                    </a:lnTo>
                    <a:lnTo>
                      <a:pt x="199" y="195"/>
                    </a:lnTo>
                    <a:lnTo>
                      <a:pt x="207" y="220"/>
                    </a:lnTo>
                    <a:lnTo>
                      <a:pt x="214" y="245"/>
                    </a:lnTo>
                    <a:lnTo>
                      <a:pt x="219" y="268"/>
                    </a:lnTo>
                    <a:lnTo>
                      <a:pt x="222" y="291"/>
                    </a:lnTo>
                    <a:lnTo>
                      <a:pt x="226" y="314"/>
                    </a:lnTo>
                    <a:lnTo>
                      <a:pt x="250" y="280"/>
                    </a:lnTo>
                    <a:lnTo>
                      <a:pt x="275" y="243"/>
                    </a:lnTo>
                    <a:lnTo>
                      <a:pt x="301" y="207"/>
                    </a:lnTo>
                    <a:lnTo>
                      <a:pt x="326" y="169"/>
                    </a:lnTo>
                    <a:lnTo>
                      <a:pt x="350" y="131"/>
                    </a:lnTo>
                    <a:lnTo>
                      <a:pt x="372" y="92"/>
                    </a:lnTo>
                    <a:lnTo>
                      <a:pt x="392" y="53"/>
                    </a:lnTo>
                    <a:lnTo>
                      <a:pt x="408" y="14"/>
                    </a:lnTo>
                    <a:lnTo>
                      <a:pt x="403" y="56"/>
                    </a:lnTo>
                    <a:lnTo>
                      <a:pt x="393" y="98"/>
                    </a:lnTo>
                    <a:lnTo>
                      <a:pt x="378" y="139"/>
                    </a:lnTo>
                    <a:lnTo>
                      <a:pt x="357" y="178"/>
                    </a:lnTo>
                    <a:lnTo>
                      <a:pt x="332" y="218"/>
                    </a:lnTo>
                    <a:lnTo>
                      <a:pt x="302" y="257"/>
                    </a:lnTo>
                    <a:lnTo>
                      <a:pt x="268" y="295"/>
                    </a:lnTo>
                    <a:lnTo>
                      <a:pt x="231" y="332"/>
                    </a:lnTo>
                    <a:lnTo>
                      <a:pt x="221" y="338"/>
                    </a:lnTo>
                    <a:lnTo>
                      <a:pt x="214" y="343"/>
                    </a:lnTo>
                    <a:lnTo>
                      <a:pt x="207" y="343"/>
                    </a:lnTo>
                    <a:lnTo>
                      <a:pt x="203" y="340"/>
                    </a:lnTo>
                    <a:lnTo>
                      <a:pt x="195" y="307"/>
                    </a:lnTo>
                    <a:lnTo>
                      <a:pt x="184" y="275"/>
                    </a:lnTo>
                    <a:lnTo>
                      <a:pt x="171" y="244"/>
                    </a:lnTo>
                    <a:lnTo>
                      <a:pt x="155" y="213"/>
                    </a:lnTo>
                    <a:lnTo>
                      <a:pt x="139" y="183"/>
                    </a:lnTo>
                    <a:lnTo>
                      <a:pt x="122" y="155"/>
                    </a:lnTo>
                    <a:lnTo>
                      <a:pt x="103" y="128"/>
                    </a:lnTo>
                    <a:lnTo>
                      <a:pt x="85" y="104"/>
                    </a:lnTo>
                    <a:lnTo>
                      <a:pt x="68" y="81"/>
                    </a:lnTo>
                    <a:lnTo>
                      <a:pt x="50" y="60"/>
                    </a:lnTo>
                    <a:lnTo>
                      <a:pt x="35" y="41"/>
                    </a:lnTo>
                    <a:lnTo>
                      <a:pt x="23" y="26"/>
                    </a:lnTo>
                    <a:lnTo>
                      <a:pt x="12" y="15"/>
                    </a:lnTo>
                    <a:lnTo>
                      <a:pt x="4" y="6"/>
                    </a:lnTo>
                    <a:lnTo>
                      <a:pt x="0" y="1"/>
                    </a:lnTo>
                    <a:lnTo>
                      <a:pt x="0" y="0"/>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54" name="Freeform 174"/>
              <p:cNvSpPr>
                <a:spLocks/>
              </p:cNvSpPr>
              <p:nvPr/>
            </p:nvSpPr>
            <p:spPr bwMode="auto">
              <a:xfrm>
                <a:off x="2609" y="3493"/>
                <a:ext cx="32" cy="106"/>
              </a:xfrm>
              <a:custGeom>
                <a:avLst/>
                <a:gdLst>
                  <a:gd name="T0" fmla="*/ 2 w 65"/>
                  <a:gd name="T1" fmla="*/ 14 h 211"/>
                  <a:gd name="T2" fmla="*/ 2 w 65"/>
                  <a:gd name="T3" fmla="*/ 14 h 211"/>
                  <a:gd name="T4" fmla="*/ 3 w 65"/>
                  <a:gd name="T5" fmla="*/ 13 h 211"/>
                  <a:gd name="T6" fmla="*/ 3 w 65"/>
                  <a:gd name="T7" fmla="*/ 13 h 211"/>
                  <a:gd name="T8" fmla="*/ 4 w 65"/>
                  <a:gd name="T9" fmla="*/ 13 h 211"/>
                  <a:gd name="T10" fmla="*/ 3 w 65"/>
                  <a:gd name="T11" fmla="*/ 12 h 211"/>
                  <a:gd name="T12" fmla="*/ 3 w 65"/>
                  <a:gd name="T13" fmla="*/ 10 h 211"/>
                  <a:gd name="T14" fmla="*/ 2 w 65"/>
                  <a:gd name="T15" fmla="*/ 9 h 211"/>
                  <a:gd name="T16" fmla="*/ 2 w 65"/>
                  <a:gd name="T17" fmla="*/ 7 h 211"/>
                  <a:gd name="T18" fmla="*/ 1 w 65"/>
                  <a:gd name="T19" fmla="*/ 6 h 211"/>
                  <a:gd name="T20" fmla="*/ 0 w 65"/>
                  <a:gd name="T21" fmla="*/ 4 h 211"/>
                  <a:gd name="T22" fmla="*/ 0 w 65"/>
                  <a:gd name="T23" fmla="*/ 2 h 211"/>
                  <a:gd name="T24" fmla="*/ 0 w 65"/>
                  <a:gd name="T25" fmla="*/ 0 h 211"/>
                  <a:gd name="T26" fmla="*/ 0 w 65"/>
                  <a:gd name="T27" fmla="*/ 1 h 211"/>
                  <a:gd name="T28" fmla="*/ 0 w 65"/>
                  <a:gd name="T29" fmla="*/ 2 h 211"/>
                  <a:gd name="T30" fmla="*/ 0 w 65"/>
                  <a:gd name="T31" fmla="*/ 3 h 211"/>
                  <a:gd name="T32" fmla="*/ 0 w 65"/>
                  <a:gd name="T33" fmla="*/ 5 h 211"/>
                  <a:gd name="T34" fmla="*/ 0 w 65"/>
                  <a:gd name="T35" fmla="*/ 7 h 211"/>
                  <a:gd name="T36" fmla="*/ 1 w 65"/>
                  <a:gd name="T37" fmla="*/ 9 h 211"/>
                  <a:gd name="T38" fmla="*/ 1 w 65"/>
                  <a:gd name="T39" fmla="*/ 12 h 211"/>
                  <a:gd name="T40" fmla="*/ 2 w 65"/>
                  <a:gd name="T41" fmla="*/ 14 h 2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11"/>
                  <a:gd name="T65" fmla="*/ 65 w 65"/>
                  <a:gd name="T66" fmla="*/ 211 h 2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11">
                    <a:moveTo>
                      <a:pt x="37" y="211"/>
                    </a:moveTo>
                    <a:lnTo>
                      <a:pt x="47" y="210"/>
                    </a:lnTo>
                    <a:lnTo>
                      <a:pt x="56" y="208"/>
                    </a:lnTo>
                    <a:lnTo>
                      <a:pt x="61" y="204"/>
                    </a:lnTo>
                    <a:lnTo>
                      <a:pt x="65" y="202"/>
                    </a:lnTo>
                    <a:lnTo>
                      <a:pt x="59" y="179"/>
                    </a:lnTo>
                    <a:lnTo>
                      <a:pt x="52" y="157"/>
                    </a:lnTo>
                    <a:lnTo>
                      <a:pt x="43" y="134"/>
                    </a:lnTo>
                    <a:lnTo>
                      <a:pt x="34" y="111"/>
                    </a:lnTo>
                    <a:lnTo>
                      <a:pt x="24" y="87"/>
                    </a:lnTo>
                    <a:lnTo>
                      <a:pt x="15" y="60"/>
                    </a:lnTo>
                    <a:lnTo>
                      <a:pt x="7" y="31"/>
                    </a:lnTo>
                    <a:lnTo>
                      <a:pt x="1" y="0"/>
                    </a:lnTo>
                    <a:lnTo>
                      <a:pt x="0" y="7"/>
                    </a:lnTo>
                    <a:lnTo>
                      <a:pt x="0" y="23"/>
                    </a:lnTo>
                    <a:lnTo>
                      <a:pt x="1" y="46"/>
                    </a:lnTo>
                    <a:lnTo>
                      <a:pt x="5" y="76"/>
                    </a:lnTo>
                    <a:lnTo>
                      <a:pt x="9" y="110"/>
                    </a:lnTo>
                    <a:lnTo>
                      <a:pt x="16" y="144"/>
                    </a:lnTo>
                    <a:lnTo>
                      <a:pt x="26" y="179"/>
                    </a:lnTo>
                    <a:lnTo>
                      <a:pt x="37" y="211"/>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55" name="Freeform 175"/>
              <p:cNvSpPr>
                <a:spLocks/>
              </p:cNvSpPr>
              <p:nvPr/>
            </p:nvSpPr>
            <p:spPr bwMode="auto">
              <a:xfrm>
                <a:off x="2468" y="3433"/>
                <a:ext cx="169" cy="176"/>
              </a:xfrm>
              <a:custGeom>
                <a:avLst/>
                <a:gdLst>
                  <a:gd name="T0" fmla="*/ 8 w 339"/>
                  <a:gd name="T1" fmla="*/ 12 h 351"/>
                  <a:gd name="T2" fmla="*/ 7 w 339"/>
                  <a:gd name="T3" fmla="*/ 8 h 351"/>
                  <a:gd name="T4" fmla="*/ 5 w 339"/>
                  <a:gd name="T5" fmla="*/ 3 h 351"/>
                  <a:gd name="T6" fmla="*/ 4 w 339"/>
                  <a:gd name="T7" fmla="*/ 1 h 351"/>
                  <a:gd name="T8" fmla="*/ 3 w 339"/>
                  <a:gd name="T9" fmla="*/ 3 h 351"/>
                  <a:gd name="T10" fmla="*/ 2 w 339"/>
                  <a:gd name="T11" fmla="*/ 9 h 351"/>
                  <a:gd name="T12" fmla="*/ 1 w 339"/>
                  <a:gd name="T13" fmla="*/ 14 h 351"/>
                  <a:gd name="T14" fmla="*/ 0 w 339"/>
                  <a:gd name="T15" fmla="*/ 20 h 351"/>
                  <a:gd name="T16" fmla="*/ 2 w 339"/>
                  <a:gd name="T17" fmla="*/ 22 h 351"/>
                  <a:gd name="T18" fmla="*/ 2 w 339"/>
                  <a:gd name="T19" fmla="*/ 18 h 351"/>
                  <a:gd name="T20" fmla="*/ 3 w 339"/>
                  <a:gd name="T21" fmla="*/ 14 h 351"/>
                  <a:gd name="T22" fmla="*/ 4 w 339"/>
                  <a:gd name="T23" fmla="*/ 10 h 351"/>
                  <a:gd name="T24" fmla="*/ 4 w 339"/>
                  <a:gd name="T25" fmla="*/ 7 h 351"/>
                  <a:gd name="T26" fmla="*/ 5 w 339"/>
                  <a:gd name="T27" fmla="*/ 10 h 351"/>
                  <a:gd name="T28" fmla="*/ 6 w 339"/>
                  <a:gd name="T29" fmla="*/ 13 h 351"/>
                  <a:gd name="T30" fmla="*/ 6 w 339"/>
                  <a:gd name="T31" fmla="*/ 15 h 351"/>
                  <a:gd name="T32" fmla="*/ 7 w 339"/>
                  <a:gd name="T33" fmla="*/ 18 h 351"/>
                  <a:gd name="T34" fmla="*/ 8 w 339"/>
                  <a:gd name="T35" fmla="*/ 18 h 351"/>
                  <a:gd name="T36" fmla="*/ 8 w 339"/>
                  <a:gd name="T37" fmla="*/ 18 h 351"/>
                  <a:gd name="T38" fmla="*/ 9 w 339"/>
                  <a:gd name="T39" fmla="*/ 17 h 351"/>
                  <a:gd name="T40" fmla="*/ 9 w 339"/>
                  <a:gd name="T41" fmla="*/ 17 h 351"/>
                  <a:gd name="T42" fmla="*/ 9 w 339"/>
                  <a:gd name="T43" fmla="*/ 17 h 351"/>
                  <a:gd name="T44" fmla="*/ 9 w 339"/>
                  <a:gd name="T45" fmla="*/ 17 h 351"/>
                  <a:gd name="T46" fmla="*/ 11 w 339"/>
                  <a:gd name="T47" fmla="*/ 15 h 351"/>
                  <a:gd name="T48" fmla="*/ 13 w 339"/>
                  <a:gd name="T49" fmla="*/ 11 h 351"/>
                  <a:gd name="T50" fmla="*/ 17 w 339"/>
                  <a:gd name="T51" fmla="*/ 7 h 351"/>
                  <a:gd name="T52" fmla="*/ 21 w 339"/>
                  <a:gd name="T53" fmla="*/ 3 h 351"/>
                  <a:gd name="T54" fmla="*/ 19 w 339"/>
                  <a:gd name="T55" fmla="*/ 4 h 351"/>
                  <a:gd name="T56" fmla="*/ 17 w 339"/>
                  <a:gd name="T57" fmla="*/ 5 h 351"/>
                  <a:gd name="T58" fmla="*/ 15 w 339"/>
                  <a:gd name="T59" fmla="*/ 6 h 351"/>
                  <a:gd name="T60" fmla="*/ 14 w 339"/>
                  <a:gd name="T61" fmla="*/ 8 h 351"/>
                  <a:gd name="T62" fmla="*/ 12 w 339"/>
                  <a:gd name="T63" fmla="*/ 9 h 351"/>
                  <a:gd name="T64" fmla="*/ 11 w 339"/>
                  <a:gd name="T65" fmla="*/ 11 h 351"/>
                  <a:gd name="T66" fmla="*/ 10 w 339"/>
                  <a:gd name="T67" fmla="*/ 13 h 351"/>
                  <a:gd name="T68" fmla="*/ 9 w 339"/>
                  <a:gd name="T69" fmla="*/ 14 h 3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9"/>
                  <a:gd name="T106" fmla="*/ 0 h 351"/>
                  <a:gd name="T107" fmla="*/ 339 w 339"/>
                  <a:gd name="T108" fmla="*/ 351 h 3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9" h="351">
                    <a:moveTo>
                      <a:pt x="146" y="223"/>
                    </a:moveTo>
                    <a:lnTo>
                      <a:pt x="137" y="190"/>
                    </a:lnTo>
                    <a:lnTo>
                      <a:pt x="126" y="153"/>
                    </a:lnTo>
                    <a:lnTo>
                      <a:pt x="113" y="115"/>
                    </a:lnTo>
                    <a:lnTo>
                      <a:pt x="99" y="78"/>
                    </a:lnTo>
                    <a:lnTo>
                      <a:pt x="86" y="46"/>
                    </a:lnTo>
                    <a:lnTo>
                      <a:pt x="75" y="20"/>
                    </a:lnTo>
                    <a:lnTo>
                      <a:pt x="66" y="3"/>
                    </a:lnTo>
                    <a:lnTo>
                      <a:pt x="59" y="0"/>
                    </a:lnTo>
                    <a:lnTo>
                      <a:pt x="52" y="43"/>
                    </a:lnTo>
                    <a:lnTo>
                      <a:pt x="44" y="87"/>
                    </a:lnTo>
                    <a:lnTo>
                      <a:pt x="36" y="131"/>
                    </a:lnTo>
                    <a:lnTo>
                      <a:pt x="28" y="175"/>
                    </a:lnTo>
                    <a:lnTo>
                      <a:pt x="21" y="218"/>
                    </a:lnTo>
                    <a:lnTo>
                      <a:pt x="13" y="262"/>
                    </a:lnTo>
                    <a:lnTo>
                      <a:pt x="6" y="307"/>
                    </a:lnTo>
                    <a:lnTo>
                      <a:pt x="0" y="351"/>
                    </a:lnTo>
                    <a:lnTo>
                      <a:pt x="38" y="337"/>
                    </a:lnTo>
                    <a:lnTo>
                      <a:pt x="43" y="307"/>
                    </a:lnTo>
                    <a:lnTo>
                      <a:pt x="46" y="277"/>
                    </a:lnTo>
                    <a:lnTo>
                      <a:pt x="52" y="248"/>
                    </a:lnTo>
                    <a:lnTo>
                      <a:pt x="56" y="218"/>
                    </a:lnTo>
                    <a:lnTo>
                      <a:pt x="61" y="190"/>
                    </a:lnTo>
                    <a:lnTo>
                      <a:pt x="67" y="160"/>
                    </a:lnTo>
                    <a:lnTo>
                      <a:pt x="71" y="131"/>
                    </a:lnTo>
                    <a:lnTo>
                      <a:pt x="77" y="101"/>
                    </a:lnTo>
                    <a:lnTo>
                      <a:pt x="82" y="125"/>
                    </a:lnTo>
                    <a:lnTo>
                      <a:pt x="86" y="148"/>
                    </a:lnTo>
                    <a:lnTo>
                      <a:pt x="92" y="171"/>
                    </a:lnTo>
                    <a:lnTo>
                      <a:pt x="98" y="194"/>
                    </a:lnTo>
                    <a:lnTo>
                      <a:pt x="104" y="217"/>
                    </a:lnTo>
                    <a:lnTo>
                      <a:pt x="109" y="240"/>
                    </a:lnTo>
                    <a:lnTo>
                      <a:pt x="115" y="263"/>
                    </a:lnTo>
                    <a:lnTo>
                      <a:pt x="122" y="286"/>
                    </a:lnTo>
                    <a:lnTo>
                      <a:pt x="127" y="284"/>
                    </a:lnTo>
                    <a:lnTo>
                      <a:pt x="131" y="282"/>
                    </a:lnTo>
                    <a:lnTo>
                      <a:pt x="136" y="279"/>
                    </a:lnTo>
                    <a:lnTo>
                      <a:pt x="140" y="277"/>
                    </a:lnTo>
                    <a:lnTo>
                      <a:pt x="145" y="275"/>
                    </a:lnTo>
                    <a:lnTo>
                      <a:pt x="150" y="271"/>
                    </a:lnTo>
                    <a:lnTo>
                      <a:pt x="154" y="269"/>
                    </a:lnTo>
                    <a:lnTo>
                      <a:pt x="159" y="267"/>
                    </a:lnTo>
                    <a:lnTo>
                      <a:pt x="164" y="259"/>
                    </a:lnTo>
                    <a:lnTo>
                      <a:pt x="177" y="238"/>
                    </a:lnTo>
                    <a:lnTo>
                      <a:pt x="196" y="208"/>
                    </a:lnTo>
                    <a:lnTo>
                      <a:pt x="220" y="172"/>
                    </a:lnTo>
                    <a:lnTo>
                      <a:pt x="248" y="136"/>
                    </a:lnTo>
                    <a:lnTo>
                      <a:pt x="278" y="99"/>
                    </a:lnTo>
                    <a:lnTo>
                      <a:pt x="309" y="68"/>
                    </a:lnTo>
                    <a:lnTo>
                      <a:pt x="339" y="45"/>
                    </a:lnTo>
                    <a:lnTo>
                      <a:pt x="324" y="50"/>
                    </a:lnTo>
                    <a:lnTo>
                      <a:pt x="309" y="57"/>
                    </a:lnTo>
                    <a:lnTo>
                      <a:pt x="294" y="65"/>
                    </a:lnTo>
                    <a:lnTo>
                      <a:pt x="280" y="74"/>
                    </a:lnTo>
                    <a:lnTo>
                      <a:pt x="266" y="84"/>
                    </a:lnTo>
                    <a:lnTo>
                      <a:pt x="252" y="94"/>
                    </a:lnTo>
                    <a:lnTo>
                      <a:pt x="240" y="106"/>
                    </a:lnTo>
                    <a:lnTo>
                      <a:pt x="227" y="116"/>
                    </a:lnTo>
                    <a:lnTo>
                      <a:pt x="214" y="129"/>
                    </a:lnTo>
                    <a:lnTo>
                      <a:pt x="203" y="141"/>
                    </a:lnTo>
                    <a:lnTo>
                      <a:pt x="191" y="154"/>
                    </a:lnTo>
                    <a:lnTo>
                      <a:pt x="181" y="168"/>
                    </a:lnTo>
                    <a:lnTo>
                      <a:pt x="172" y="180"/>
                    </a:lnTo>
                    <a:lnTo>
                      <a:pt x="162" y="194"/>
                    </a:lnTo>
                    <a:lnTo>
                      <a:pt x="154" y="209"/>
                    </a:lnTo>
                    <a:lnTo>
                      <a:pt x="146" y="223"/>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56" name="Freeform 176"/>
              <p:cNvSpPr>
                <a:spLocks/>
              </p:cNvSpPr>
              <p:nvPr/>
            </p:nvSpPr>
            <p:spPr bwMode="auto">
              <a:xfrm>
                <a:off x="2372" y="3369"/>
                <a:ext cx="93" cy="174"/>
              </a:xfrm>
              <a:custGeom>
                <a:avLst/>
                <a:gdLst>
                  <a:gd name="T0" fmla="*/ 0 w 187"/>
                  <a:gd name="T1" fmla="*/ 13 h 349"/>
                  <a:gd name="T2" fmla="*/ 1 w 187"/>
                  <a:gd name="T3" fmla="*/ 13 h 349"/>
                  <a:gd name="T4" fmla="*/ 3 w 187"/>
                  <a:gd name="T5" fmla="*/ 13 h 349"/>
                  <a:gd name="T6" fmla="*/ 4 w 187"/>
                  <a:gd name="T7" fmla="*/ 14 h 349"/>
                  <a:gd name="T8" fmla="*/ 5 w 187"/>
                  <a:gd name="T9" fmla="*/ 14 h 349"/>
                  <a:gd name="T10" fmla="*/ 6 w 187"/>
                  <a:gd name="T11" fmla="*/ 15 h 349"/>
                  <a:gd name="T12" fmla="*/ 7 w 187"/>
                  <a:gd name="T13" fmla="*/ 16 h 349"/>
                  <a:gd name="T14" fmla="*/ 8 w 187"/>
                  <a:gd name="T15" fmla="*/ 17 h 349"/>
                  <a:gd name="T16" fmla="*/ 9 w 187"/>
                  <a:gd name="T17" fmla="*/ 18 h 349"/>
                  <a:gd name="T18" fmla="*/ 8 w 187"/>
                  <a:gd name="T19" fmla="*/ 16 h 349"/>
                  <a:gd name="T20" fmla="*/ 8 w 187"/>
                  <a:gd name="T21" fmla="*/ 14 h 349"/>
                  <a:gd name="T22" fmla="*/ 8 w 187"/>
                  <a:gd name="T23" fmla="*/ 11 h 349"/>
                  <a:gd name="T24" fmla="*/ 7 w 187"/>
                  <a:gd name="T25" fmla="*/ 9 h 349"/>
                  <a:gd name="T26" fmla="*/ 7 w 187"/>
                  <a:gd name="T27" fmla="*/ 7 h 349"/>
                  <a:gd name="T28" fmla="*/ 7 w 187"/>
                  <a:gd name="T29" fmla="*/ 4 h 349"/>
                  <a:gd name="T30" fmla="*/ 6 w 187"/>
                  <a:gd name="T31" fmla="*/ 2 h 349"/>
                  <a:gd name="T32" fmla="*/ 6 w 187"/>
                  <a:gd name="T33" fmla="*/ 0 h 349"/>
                  <a:gd name="T34" fmla="*/ 6 w 187"/>
                  <a:gd name="T35" fmla="*/ 0 h 349"/>
                  <a:gd name="T36" fmla="*/ 6 w 187"/>
                  <a:gd name="T37" fmla="*/ 0 h 349"/>
                  <a:gd name="T38" fmla="*/ 7 w 187"/>
                  <a:gd name="T39" fmla="*/ 1 h 349"/>
                  <a:gd name="T40" fmla="*/ 7 w 187"/>
                  <a:gd name="T41" fmla="*/ 1 h 349"/>
                  <a:gd name="T42" fmla="*/ 7 w 187"/>
                  <a:gd name="T43" fmla="*/ 2 h 349"/>
                  <a:gd name="T44" fmla="*/ 8 w 187"/>
                  <a:gd name="T45" fmla="*/ 2 h 349"/>
                  <a:gd name="T46" fmla="*/ 8 w 187"/>
                  <a:gd name="T47" fmla="*/ 3 h 349"/>
                  <a:gd name="T48" fmla="*/ 8 w 187"/>
                  <a:gd name="T49" fmla="*/ 3 h 349"/>
                  <a:gd name="T50" fmla="*/ 8 w 187"/>
                  <a:gd name="T51" fmla="*/ 5 h 349"/>
                  <a:gd name="T52" fmla="*/ 9 w 187"/>
                  <a:gd name="T53" fmla="*/ 8 h 349"/>
                  <a:gd name="T54" fmla="*/ 9 w 187"/>
                  <a:gd name="T55" fmla="*/ 10 h 349"/>
                  <a:gd name="T56" fmla="*/ 10 w 187"/>
                  <a:gd name="T57" fmla="*/ 12 h 349"/>
                  <a:gd name="T58" fmla="*/ 10 w 187"/>
                  <a:gd name="T59" fmla="*/ 14 h 349"/>
                  <a:gd name="T60" fmla="*/ 11 w 187"/>
                  <a:gd name="T61" fmla="*/ 17 h 349"/>
                  <a:gd name="T62" fmla="*/ 11 w 187"/>
                  <a:gd name="T63" fmla="*/ 19 h 349"/>
                  <a:gd name="T64" fmla="*/ 11 w 187"/>
                  <a:gd name="T65" fmla="*/ 21 h 349"/>
                  <a:gd name="T66" fmla="*/ 10 w 187"/>
                  <a:gd name="T67" fmla="*/ 21 h 349"/>
                  <a:gd name="T68" fmla="*/ 9 w 187"/>
                  <a:gd name="T69" fmla="*/ 21 h 349"/>
                  <a:gd name="T70" fmla="*/ 8 w 187"/>
                  <a:gd name="T71" fmla="*/ 20 h 349"/>
                  <a:gd name="T72" fmla="*/ 8 w 187"/>
                  <a:gd name="T73" fmla="*/ 19 h 349"/>
                  <a:gd name="T74" fmla="*/ 7 w 187"/>
                  <a:gd name="T75" fmla="*/ 19 h 349"/>
                  <a:gd name="T76" fmla="*/ 6 w 187"/>
                  <a:gd name="T77" fmla="*/ 18 h 349"/>
                  <a:gd name="T78" fmla="*/ 6 w 187"/>
                  <a:gd name="T79" fmla="*/ 17 h 349"/>
                  <a:gd name="T80" fmla="*/ 5 w 187"/>
                  <a:gd name="T81" fmla="*/ 16 h 349"/>
                  <a:gd name="T82" fmla="*/ 5 w 187"/>
                  <a:gd name="T83" fmla="*/ 15 h 349"/>
                  <a:gd name="T84" fmla="*/ 4 w 187"/>
                  <a:gd name="T85" fmla="*/ 15 h 349"/>
                  <a:gd name="T86" fmla="*/ 3 w 187"/>
                  <a:gd name="T87" fmla="*/ 15 h 349"/>
                  <a:gd name="T88" fmla="*/ 2 w 187"/>
                  <a:gd name="T89" fmla="*/ 14 h 349"/>
                  <a:gd name="T90" fmla="*/ 1 w 187"/>
                  <a:gd name="T91" fmla="*/ 14 h 349"/>
                  <a:gd name="T92" fmla="*/ 0 w 187"/>
                  <a:gd name="T93" fmla="*/ 13 h 349"/>
                  <a:gd name="T94" fmla="*/ 0 w 187"/>
                  <a:gd name="T95" fmla="*/ 13 h 349"/>
                  <a:gd name="T96" fmla="*/ 0 w 187"/>
                  <a:gd name="T97" fmla="*/ 13 h 34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7"/>
                  <a:gd name="T148" fmla="*/ 0 h 349"/>
                  <a:gd name="T149" fmla="*/ 187 w 187"/>
                  <a:gd name="T150" fmla="*/ 349 h 34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7" h="349">
                    <a:moveTo>
                      <a:pt x="0" y="220"/>
                    </a:moveTo>
                    <a:lnTo>
                      <a:pt x="25" y="217"/>
                    </a:lnTo>
                    <a:lnTo>
                      <a:pt x="48" y="218"/>
                    </a:lnTo>
                    <a:lnTo>
                      <a:pt x="68" y="225"/>
                    </a:lnTo>
                    <a:lnTo>
                      <a:pt x="87" y="235"/>
                    </a:lnTo>
                    <a:lnTo>
                      <a:pt x="104" y="247"/>
                    </a:lnTo>
                    <a:lnTo>
                      <a:pt x="120" y="262"/>
                    </a:lnTo>
                    <a:lnTo>
                      <a:pt x="134" y="279"/>
                    </a:lnTo>
                    <a:lnTo>
                      <a:pt x="146" y="298"/>
                    </a:lnTo>
                    <a:lnTo>
                      <a:pt x="141" y="265"/>
                    </a:lnTo>
                    <a:lnTo>
                      <a:pt x="138" y="229"/>
                    </a:lnTo>
                    <a:lnTo>
                      <a:pt x="132" y="191"/>
                    </a:lnTo>
                    <a:lnTo>
                      <a:pt x="127" y="153"/>
                    </a:lnTo>
                    <a:lnTo>
                      <a:pt x="121" y="115"/>
                    </a:lnTo>
                    <a:lnTo>
                      <a:pt x="115" y="76"/>
                    </a:lnTo>
                    <a:lnTo>
                      <a:pt x="108" y="38"/>
                    </a:lnTo>
                    <a:lnTo>
                      <a:pt x="100" y="0"/>
                    </a:lnTo>
                    <a:lnTo>
                      <a:pt x="104" y="4"/>
                    </a:lnTo>
                    <a:lnTo>
                      <a:pt x="110" y="11"/>
                    </a:lnTo>
                    <a:lnTo>
                      <a:pt x="116" y="18"/>
                    </a:lnTo>
                    <a:lnTo>
                      <a:pt x="120" y="27"/>
                    </a:lnTo>
                    <a:lnTo>
                      <a:pt x="126" y="35"/>
                    </a:lnTo>
                    <a:lnTo>
                      <a:pt x="130" y="43"/>
                    </a:lnTo>
                    <a:lnTo>
                      <a:pt x="133" y="50"/>
                    </a:lnTo>
                    <a:lnTo>
                      <a:pt x="134" y="56"/>
                    </a:lnTo>
                    <a:lnTo>
                      <a:pt x="143" y="93"/>
                    </a:lnTo>
                    <a:lnTo>
                      <a:pt x="151" y="130"/>
                    </a:lnTo>
                    <a:lnTo>
                      <a:pt x="159" y="165"/>
                    </a:lnTo>
                    <a:lnTo>
                      <a:pt x="168" y="202"/>
                    </a:lnTo>
                    <a:lnTo>
                      <a:pt x="174" y="239"/>
                    </a:lnTo>
                    <a:lnTo>
                      <a:pt x="180" y="275"/>
                    </a:lnTo>
                    <a:lnTo>
                      <a:pt x="184" y="312"/>
                    </a:lnTo>
                    <a:lnTo>
                      <a:pt x="187" y="349"/>
                    </a:lnTo>
                    <a:lnTo>
                      <a:pt x="170" y="344"/>
                    </a:lnTo>
                    <a:lnTo>
                      <a:pt x="154" y="337"/>
                    </a:lnTo>
                    <a:lnTo>
                      <a:pt x="140" y="328"/>
                    </a:lnTo>
                    <a:lnTo>
                      <a:pt x="128" y="316"/>
                    </a:lnTo>
                    <a:lnTo>
                      <a:pt x="117" y="304"/>
                    </a:lnTo>
                    <a:lnTo>
                      <a:pt x="106" y="290"/>
                    </a:lnTo>
                    <a:lnTo>
                      <a:pt x="97" y="275"/>
                    </a:lnTo>
                    <a:lnTo>
                      <a:pt x="87" y="261"/>
                    </a:lnTo>
                    <a:lnTo>
                      <a:pt x="80" y="254"/>
                    </a:lnTo>
                    <a:lnTo>
                      <a:pt x="68" y="247"/>
                    </a:lnTo>
                    <a:lnTo>
                      <a:pt x="53" y="240"/>
                    </a:lnTo>
                    <a:lnTo>
                      <a:pt x="39" y="233"/>
                    </a:lnTo>
                    <a:lnTo>
                      <a:pt x="25" y="228"/>
                    </a:lnTo>
                    <a:lnTo>
                      <a:pt x="12" y="223"/>
                    </a:lnTo>
                    <a:lnTo>
                      <a:pt x="4" y="221"/>
                    </a:lnTo>
                    <a:lnTo>
                      <a:pt x="0" y="220"/>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57" name="Freeform 177"/>
              <p:cNvSpPr>
                <a:spLocks/>
              </p:cNvSpPr>
              <p:nvPr/>
            </p:nvSpPr>
            <p:spPr bwMode="auto">
              <a:xfrm>
                <a:off x="2947" y="3349"/>
                <a:ext cx="152" cy="197"/>
              </a:xfrm>
              <a:custGeom>
                <a:avLst/>
                <a:gdLst>
                  <a:gd name="T0" fmla="*/ 5 w 305"/>
                  <a:gd name="T1" fmla="*/ 25 h 392"/>
                  <a:gd name="T2" fmla="*/ 5 w 305"/>
                  <a:gd name="T3" fmla="*/ 24 h 392"/>
                  <a:gd name="T4" fmla="*/ 6 w 305"/>
                  <a:gd name="T5" fmla="*/ 23 h 392"/>
                  <a:gd name="T6" fmla="*/ 7 w 305"/>
                  <a:gd name="T7" fmla="*/ 21 h 392"/>
                  <a:gd name="T8" fmla="*/ 7 w 305"/>
                  <a:gd name="T9" fmla="*/ 18 h 392"/>
                  <a:gd name="T10" fmla="*/ 8 w 305"/>
                  <a:gd name="T11" fmla="*/ 16 h 392"/>
                  <a:gd name="T12" fmla="*/ 9 w 305"/>
                  <a:gd name="T13" fmla="*/ 13 h 392"/>
                  <a:gd name="T14" fmla="*/ 10 w 305"/>
                  <a:gd name="T15" fmla="*/ 12 h 392"/>
                  <a:gd name="T16" fmla="*/ 11 w 305"/>
                  <a:gd name="T17" fmla="*/ 11 h 392"/>
                  <a:gd name="T18" fmla="*/ 12 w 305"/>
                  <a:gd name="T19" fmla="*/ 10 h 392"/>
                  <a:gd name="T20" fmla="*/ 12 w 305"/>
                  <a:gd name="T21" fmla="*/ 8 h 392"/>
                  <a:gd name="T22" fmla="*/ 14 w 305"/>
                  <a:gd name="T23" fmla="*/ 7 h 392"/>
                  <a:gd name="T24" fmla="*/ 15 w 305"/>
                  <a:gd name="T25" fmla="*/ 5 h 392"/>
                  <a:gd name="T26" fmla="*/ 16 w 305"/>
                  <a:gd name="T27" fmla="*/ 3 h 392"/>
                  <a:gd name="T28" fmla="*/ 17 w 305"/>
                  <a:gd name="T29" fmla="*/ 2 h 392"/>
                  <a:gd name="T30" fmla="*/ 18 w 305"/>
                  <a:gd name="T31" fmla="*/ 1 h 392"/>
                  <a:gd name="T32" fmla="*/ 19 w 305"/>
                  <a:gd name="T33" fmla="*/ 0 h 392"/>
                  <a:gd name="T34" fmla="*/ 17 w 305"/>
                  <a:gd name="T35" fmla="*/ 1 h 392"/>
                  <a:gd name="T36" fmla="*/ 16 w 305"/>
                  <a:gd name="T37" fmla="*/ 2 h 392"/>
                  <a:gd name="T38" fmla="*/ 15 w 305"/>
                  <a:gd name="T39" fmla="*/ 3 h 392"/>
                  <a:gd name="T40" fmla="*/ 14 w 305"/>
                  <a:gd name="T41" fmla="*/ 4 h 392"/>
                  <a:gd name="T42" fmla="*/ 13 w 305"/>
                  <a:gd name="T43" fmla="*/ 5 h 392"/>
                  <a:gd name="T44" fmla="*/ 12 w 305"/>
                  <a:gd name="T45" fmla="*/ 6 h 392"/>
                  <a:gd name="T46" fmla="*/ 11 w 305"/>
                  <a:gd name="T47" fmla="*/ 7 h 392"/>
                  <a:gd name="T48" fmla="*/ 10 w 305"/>
                  <a:gd name="T49" fmla="*/ 8 h 392"/>
                  <a:gd name="T50" fmla="*/ 10 w 305"/>
                  <a:gd name="T51" fmla="*/ 9 h 392"/>
                  <a:gd name="T52" fmla="*/ 9 w 305"/>
                  <a:gd name="T53" fmla="*/ 10 h 392"/>
                  <a:gd name="T54" fmla="*/ 8 w 305"/>
                  <a:gd name="T55" fmla="*/ 11 h 392"/>
                  <a:gd name="T56" fmla="*/ 8 w 305"/>
                  <a:gd name="T57" fmla="*/ 12 h 392"/>
                  <a:gd name="T58" fmla="*/ 7 w 305"/>
                  <a:gd name="T59" fmla="*/ 13 h 392"/>
                  <a:gd name="T60" fmla="*/ 7 w 305"/>
                  <a:gd name="T61" fmla="*/ 14 h 392"/>
                  <a:gd name="T62" fmla="*/ 6 w 305"/>
                  <a:gd name="T63" fmla="*/ 15 h 392"/>
                  <a:gd name="T64" fmla="*/ 6 w 305"/>
                  <a:gd name="T65" fmla="*/ 16 h 392"/>
                  <a:gd name="T66" fmla="*/ 5 w 305"/>
                  <a:gd name="T67" fmla="*/ 12 h 392"/>
                  <a:gd name="T68" fmla="*/ 5 w 305"/>
                  <a:gd name="T69" fmla="*/ 8 h 392"/>
                  <a:gd name="T70" fmla="*/ 4 w 305"/>
                  <a:gd name="T71" fmla="*/ 5 h 392"/>
                  <a:gd name="T72" fmla="*/ 4 w 305"/>
                  <a:gd name="T73" fmla="*/ 4 h 392"/>
                  <a:gd name="T74" fmla="*/ 3 w 305"/>
                  <a:gd name="T75" fmla="*/ 6 h 392"/>
                  <a:gd name="T76" fmla="*/ 2 w 305"/>
                  <a:gd name="T77" fmla="*/ 8 h 392"/>
                  <a:gd name="T78" fmla="*/ 2 w 305"/>
                  <a:gd name="T79" fmla="*/ 10 h 392"/>
                  <a:gd name="T80" fmla="*/ 1 w 305"/>
                  <a:gd name="T81" fmla="*/ 12 h 392"/>
                  <a:gd name="T82" fmla="*/ 1 w 305"/>
                  <a:gd name="T83" fmla="*/ 14 h 392"/>
                  <a:gd name="T84" fmla="*/ 0 w 305"/>
                  <a:gd name="T85" fmla="*/ 17 h 392"/>
                  <a:gd name="T86" fmla="*/ 0 w 305"/>
                  <a:gd name="T87" fmla="*/ 19 h 392"/>
                  <a:gd name="T88" fmla="*/ 0 w 305"/>
                  <a:gd name="T89" fmla="*/ 21 h 392"/>
                  <a:gd name="T90" fmla="*/ 2 w 305"/>
                  <a:gd name="T91" fmla="*/ 20 h 392"/>
                  <a:gd name="T92" fmla="*/ 2 w 305"/>
                  <a:gd name="T93" fmla="*/ 18 h 392"/>
                  <a:gd name="T94" fmla="*/ 3 w 305"/>
                  <a:gd name="T95" fmla="*/ 16 h 392"/>
                  <a:gd name="T96" fmla="*/ 3 w 305"/>
                  <a:gd name="T97" fmla="*/ 14 h 392"/>
                  <a:gd name="T98" fmla="*/ 4 w 305"/>
                  <a:gd name="T99" fmla="*/ 11 h 392"/>
                  <a:gd name="T100" fmla="*/ 3 w 305"/>
                  <a:gd name="T101" fmla="*/ 14 h 392"/>
                  <a:gd name="T102" fmla="*/ 3 w 305"/>
                  <a:gd name="T103" fmla="*/ 17 h 392"/>
                  <a:gd name="T104" fmla="*/ 3 w 305"/>
                  <a:gd name="T105" fmla="*/ 20 h 392"/>
                  <a:gd name="T106" fmla="*/ 3 w 305"/>
                  <a:gd name="T107" fmla="*/ 25 h 392"/>
                  <a:gd name="T108" fmla="*/ 5 w 305"/>
                  <a:gd name="T109" fmla="*/ 25 h 39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05"/>
                  <a:gd name="T166" fmla="*/ 0 h 392"/>
                  <a:gd name="T167" fmla="*/ 305 w 305"/>
                  <a:gd name="T168" fmla="*/ 392 h 39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05" h="392">
                    <a:moveTo>
                      <a:pt x="88" y="385"/>
                    </a:moveTo>
                    <a:lnTo>
                      <a:pt x="91" y="377"/>
                    </a:lnTo>
                    <a:lnTo>
                      <a:pt x="99" y="354"/>
                    </a:lnTo>
                    <a:lnTo>
                      <a:pt x="112" y="321"/>
                    </a:lnTo>
                    <a:lnTo>
                      <a:pt x="127" y="283"/>
                    </a:lnTo>
                    <a:lnTo>
                      <a:pt x="143" y="242"/>
                    </a:lnTo>
                    <a:lnTo>
                      <a:pt x="159" y="207"/>
                    </a:lnTo>
                    <a:lnTo>
                      <a:pt x="172" y="178"/>
                    </a:lnTo>
                    <a:lnTo>
                      <a:pt x="182" y="161"/>
                    </a:lnTo>
                    <a:lnTo>
                      <a:pt x="192" y="149"/>
                    </a:lnTo>
                    <a:lnTo>
                      <a:pt x="207" y="128"/>
                    </a:lnTo>
                    <a:lnTo>
                      <a:pt x="226" y="103"/>
                    </a:lnTo>
                    <a:lnTo>
                      <a:pt x="248" y="74"/>
                    </a:lnTo>
                    <a:lnTo>
                      <a:pt x="269" y="47"/>
                    </a:lnTo>
                    <a:lnTo>
                      <a:pt x="287" y="23"/>
                    </a:lnTo>
                    <a:lnTo>
                      <a:pt x="300" y="5"/>
                    </a:lnTo>
                    <a:lnTo>
                      <a:pt x="305" y="0"/>
                    </a:lnTo>
                    <a:lnTo>
                      <a:pt x="286" y="10"/>
                    </a:lnTo>
                    <a:lnTo>
                      <a:pt x="269" y="23"/>
                    </a:lnTo>
                    <a:lnTo>
                      <a:pt x="252" y="38"/>
                    </a:lnTo>
                    <a:lnTo>
                      <a:pt x="235" y="54"/>
                    </a:lnTo>
                    <a:lnTo>
                      <a:pt x="219" y="71"/>
                    </a:lnTo>
                    <a:lnTo>
                      <a:pt x="203" y="88"/>
                    </a:lnTo>
                    <a:lnTo>
                      <a:pt x="188" y="108"/>
                    </a:lnTo>
                    <a:lnTo>
                      <a:pt x="173" y="126"/>
                    </a:lnTo>
                    <a:lnTo>
                      <a:pt x="162" y="141"/>
                    </a:lnTo>
                    <a:lnTo>
                      <a:pt x="151" y="156"/>
                    </a:lnTo>
                    <a:lnTo>
                      <a:pt x="141" y="171"/>
                    </a:lnTo>
                    <a:lnTo>
                      <a:pt x="132" y="185"/>
                    </a:lnTo>
                    <a:lnTo>
                      <a:pt x="124" y="199"/>
                    </a:lnTo>
                    <a:lnTo>
                      <a:pt x="114" y="213"/>
                    </a:lnTo>
                    <a:lnTo>
                      <a:pt x="108" y="226"/>
                    </a:lnTo>
                    <a:lnTo>
                      <a:pt x="99" y="241"/>
                    </a:lnTo>
                    <a:lnTo>
                      <a:pt x="91" y="186"/>
                    </a:lnTo>
                    <a:lnTo>
                      <a:pt x="85" y="120"/>
                    </a:lnTo>
                    <a:lnTo>
                      <a:pt x="79" y="69"/>
                    </a:lnTo>
                    <a:lnTo>
                      <a:pt x="73" y="52"/>
                    </a:lnTo>
                    <a:lnTo>
                      <a:pt x="58" y="82"/>
                    </a:lnTo>
                    <a:lnTo>
                      <a:pt x="45" y="115"/>
                    </a:lnTo>
                    <a:lnTo>
                      <a:pt x="34" y="149"/>
                    </a:lnTo>
                    <a:lnTo>
                      <a:pt x="25" y="184"/>
                    </a:lnTo>
                    <a:lnTo>
                      <a:pt x="17" y="221"/>
                    </a:lnTo>
                    <a:lnTo>
                      <a:pt x="10" y="256"/>
                    </a:lnTo>
                    <a:lnTo>
                      <a:pt x="5" y="291"/>
                    </a:lnTo>
                    <a:lnTo>
                      <a:pt x="0" y="323"/>
                    </a:lnTo>
                    <a:lnTo>
                      <a:pt x="40" y="309"/>
                    </a:lnTo>
                    <a:lnTo>
                      <a:pt x="44" y="276"/>
                    </a:lnTo>
                    <a:lnTo>
                      <a:pt x="49" y="242"/>
                    </a:lnTo>
                    <a:lnTo>
                      <a:pt x="56" y="209"/>
                    </a:lnTo>
                    <a:lnTo>
                      <a:pt x="65" y="176"/>
                    </a:lnTo>
                    <a:lnTo>
                      <a:pt x="63" y="215"/>
                    </a:lnTo>
                    <a:lnTo>
                      <a:pt x="61" y="260"/>
                    </a:lnTo>
                    <a:lnTo>
                      <a:pt x="59" y="316"/>
                    </a:lnTo>
                    <a:lnTo>
                      <a:pt x="58" y="392"/>
                    </a:lnTo>
                    <a:lnTo>
                      <a:pt x="88" y="385"/>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58" name="Freeform 178"/>
              <p:cNvSpPr>
                <a:spLocks/>
              </p:cNvSpPr>
              <p:nvPr/>
            </p:nvSpPr>
            <p:spPr bwMode="auto">
              <a:xfrm>
                <a:off x="3106" y="3291"/>
                <a:ext cx="141" cy="232"/>
              </a:xfrm>
              <a:custGeom>
                <a:avLst/>
                <a:gdLst>
                  <a:gd name="T0" fmla="*/ 0 w 284"/>
                  <a:gd name="T1" fmla="*/ 23 h 464"/>
                  <a:gd name="T2" fmla="*/ 3 w 284"/>
                  <a:gd name="T3" fmla="*/ 22 h 464"/>
                  <a:gd name="T4" fmla="*/ 5 w 284"/>
                  <a:gd name="T5" fmla="*/ 19 h 464"/>
                  <a:gd name="T6" fmla="*/ 7 w 284"/>
                  <a:gd name="T7" fmla="*/ 17 h 464"/>
                  <a:gd name="T8" fmla="*/ 8 w 284"/>
                  <a:gd name="T9" fmla="*/ 18 h 464"/>
                  <a:gd name="T10" fmla="*/ 7 w 284"/>
                  <a:gd name="T11" fmla="*/ 23 h 464"/>
                  <a:gd name="T12" fmla="*/ 7 w 284"/>
                  <a:gd name="T13" fmla="*/ 24 h 464"/>
                  <a:gd name="T14" fmla="*/ 8 w 284"/>
                  <a:gd name="T15" fmla="*/ 24 h 464"/>
                  <a:gd name="T16" fmla="*/ 8 w 284"/>
                  <a:gd name="T17" fmla="*/ 23 h 464"/>
                  <a:gd name="T18" fmla="*/ 9 w 284"/>
                  <a:gd name="T19" fmla="*/ 23 h 464"/>
                  <a:gd name="T20" fmla="*/ 9 w 284"/>
                  <a:gd name="T21" fmla="*/ 22 h 464"/>
                  <a:gd name="T22" fmla="*/ 10 w 284"/>
                  <a:gd name="T23" fmla="*/ 20 h 464"/>
                  <a:gd name="T24" fmla="*/ 11 w 284"/>
                  <a:gd name="T25" fmla="*/ 21 h 464"/>
                  <a:gd name="T26" fmla="*/ 11 w 284"/>
                  <a:gd name="T27" fmla="*/ 23 h 464"/>
                  <a:gd name="T28" fmla="*/ 12 w 284"/>
                  <a:gd name="T29" fmla="*/ 26 h 464"/>
                  <a:gd name="T30" fmla="*/ 13 w 284"/>
                  <a:gd name="T31" fmla="*/ 28 h 464"/>
                  <a:gd name="T32" fmla="*/ 13 w 284"/>
                  <a:gd name="T33" fmla="*/ 29 h 464"/>
                  <a:gd name="T34" fmla="*/ 14 w 284"/>
                  <a:gd name="T35" fmla="*/ 29 h 464"/>
                  <a:gd name="T36" fmla="*/ 15 w 284"/>
                  <a:gd name="T37" fmla="*/ 29 h 464"/>
                  <a:gd name="T38" fmla="*/ 16 w 284"/>
                  <a:gd name="T39" fmla="*/ 28 h 464"/>
                  <a:gd name="T40" fmla="*/ 17 w 284"/>
                  <a:gd name="T41" fmla="*/ 24 h 464"/>
                  <a:gd name="T42" fmla="*/ 16 w 284"/>
                  <a:gd name="T43" fmla="*/ 16 h 464"/>
                  <a:gd name="T44" fmla="*/ 17 w 284"/>
                  <a:gd name="T45" fmla="*/ 0 h 464"/>
                  <a:gd name="T46" fmla="*/ 15 w 284"/>
                  <a:gd name="T47" fmla="*/ 6 h 464"/>
                  <a:gd name="T48" fmla="*/ 15 w 284"/>
                  <a:gd name="T49" fmla="*/ 12 h 464"/>
                  <a:gd name="T50" fmla="*/ 15 w 284"/>
                  <a:gd name="T51" fmla="*/ 19 h 464"/>
                  <a:gd name="T52" fmla="*/ 14 w 284"/>
                  <a:gd name="T53" fmla="*/ 25 h 464"/>
                  <a:gd name="T54" fmla="*/ 13 w 284"/>
                  <a:gd name="T55" fmla="*/ 21 h 464"/>
                  <a:gd name="T56" fmla="*/ 12 w 284"/>
                  <a:gd name="T57" fmla="*/ 17 h 464"/>
                  <a:gd name="T58" fmla="*/ 11 w 284"/>
                  <a:gd name="T59" fmla="*/ 13 h 464"/>
                  <a:gd name="T60" fmla="*/ 11 w 284"/>
                  <a:gd name="T61" fmla="*/ 11 h 464"/>
                  <a:gd name="T62" fmla="*/ 10 w 284"/>
                  <a:gd name="T63" fmla="*/ 12 h 464"/>
                  <a:gd name="T64" fmla="*/ 9 w 284"/>
                  <a:gd name="T65" fmla="*/ 13 h 464"/>
                  <a:gd name="T66" fmla="*/ 8 w 284"/>
                  <a:gd name="T67" fmla="*/ 15 h 464"/>
                  <a:gd name="T68" fmla="*/ 8 w 284"/>
                  <a:gd name="T69" fmla="*/ 15 h 464"/>
                  <a:gd name="T70" fmla="*/ 6 w 284"/>
                  <a:gd name="T71" fmla="*/ 16 h 464"/>
                  <a:gd name="T72" fmla="*/ 5 w 284"/>
                  <a:gd name="T73" fmla="*/ 17 h 464"/>
                  <a:gd name="T74" fmla="*/ 3 w 284"/>
                  <a:gd name="T75" fmla="*/ 19 h 464"/>
                  <a:gd name="T76" fmla="*/ 2 w 284"/>
                  <a:gd name="T77" fmla="*/ 20 h 464"/>
                  <a:gd name="T78" fmla="*/ 2 w 284"/>
                  <a:gd name="T79" fmla="*/ 11 h 464"/>
                  <a:gd name="T80" fmla="*/ 1 w 284"/>
                  <a:gd name="T81" fmla="*/ 7 h 4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4"/>
                  <a:gd name="T124" fmla="*/ 0 h 464"/>
                  <a:gd name="T125" fmla="*/ 284 w 284"/>
                  <a:gd name="T126" fmla="*/ 464 h 46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4" h="464">
                    <a:moveTo>
                      <a:pt x="0" y="378"/>
                    </a:moveTo>
                    <a:lnTo>
                      <a:pt x="14" y="367"/>
                    </a:lnTo>
                    <a:lnTo>
                      <a:pt x="32" y="354"/>
                    </a:lnTo>
                    <a:lnTo>
                      <a:pt x="49" y="337"/>
                    </a:lnTo>
                    <a:lnTo>
                      <a:pt x="68" y="320"/>
                    </a:lnTo>
                    <a:lnTo>
                      <a:pt x="87" y="302"/>
                    </a:lnTo>
                    <a:lnTo>
                      <a:pt x="104" y="286"/>
                    </a:lnTo>
                    <a:lnTo>
                      <a:pt x="120" y="271"/>
                    </a:lnTo>
                    <a:lnTo>
                      <a:pt x="133" y="258"/>
                    </a:lnTo>
                    <a:lnTo>
                      <a:pt x="131" y="284"/>
                    </a:lnTo>
                    <a:lnTo>
                      <a:pt x="125" y="321"/>
                    </a:lnTo>
                    <a:lnTo>
                      <a:pt x="119" y="356"/>
                    </a:lnTo>
                    <a:lnTo>
                      <a:pt x="116" y="378"/>
                    </a:lnTo>
                    <a:lnTo>
                      <a:pt x="120" y="375"/>
                    </a:lnTo>
                    <a:lnTo>
                      <a:pt x="126" y="372"/>
                    </a:lnTo>
                    <a:lnTo>
                      <a:pt x="131" y="370"/>
                    </a:lnTo>
                    <a:lnTo>
                      <a:pt x="136" y="367"/>
                    </a:lnTo>
                    <a:lnTo>
                      <a:pt x="141" y="365"/>
                    </a:lnTo>
                    <a:lnTo>
                      <a:pt x="147" y="362"/>
                    </a:lnTo>
                    <a:lnTo>
                      <a:pt x="151" y="359"/>
                    </a:lnTo>
                    <a:lnTo>
                      <a:pt x="156" y="357"/>
                    </a:lnTo>
                    <a:lnTo>
                      <a:pt x="158" y="349"/>
                    </a:lnTo>
                    <a:lnTo>
                      <a:pt x="163" y="333"/>
                    </a:lnTo>
                    <a:lnTo>
                      <a:pt x="169" y="316"/>
                    </a:lnTo>
                    <a:lnTo>
                      <a:pt x="172" y="306"/>
                    </a:lnTo>
                    <a:lnTo>
                      <a:pt x="178" y="326"/>
                    </a:lnTo>
                    <a:lnTo>
                      <a:pt x="182" y="346"/>
                    </a:lnTo>
                    <a:lnTo>
                      <a:pt x="189" y="366"/>
                    </a:lnTo>
                    <a:lnTo>
                      <a:pt x="195" y="386"/>
                    </a:lnTo>
                    <a:lnTo>
                      <a:pt x="201" y="405"/>
                    </a:lnTo>
                    <a:lnTo>
                      <a:pt x="207" y="425"/>
                    </a:lnTo>
                    <a:lnTo>
                      <a:pt x="212" y="445"/>
                    </a:lnTo>
                    <a:lnTo>
                      <a:pt x="218" y="464"/>
                    </a:lnTo>
                    <a:lnTo>
                      <a:pt x="224" y="462"/>
                    </a:lnTo>
                    <a:lnTo>
                      <a:pt x="230" y="458"/>
                    </a:lnTo>
                    <a:lnTo>
                      <a:pt x="235" y="456"/>
                    </a:lnTo>
                    <a:lnTo>
                      <a:pt x="241" y="454"/>
                    </a:lnTo>
                    <a:lnTo>
                      <a:pt x="247" y="451"/>
                    </a:lnTo>
                    <a:lnTo>
                      <a:pt x="253" y="448"/>
                    </a:lnTo>
                    <a:lnTo>
                      <a:pt x="259" y="446"/>
                    </a:lnTo>
                    <a:lnTo>
                      <a:pt x="264" y="443"/>
                    </a:lnTo>
                    <a:lnTo>
                      <a:pt x="276" y="378"/>
                    </a:lnTo>
                    <a:lnTo>
                      <a:pt x="276" y="311"/>
                    </a:lnTo>
                    <a:lnTo>
                      <a:pt x="271" y="243"/>
                    </a:lnTo>
                    <a:lnTo>
                      <a:pt x="272" y="176"/>
                    </a:lnTo>
                    <a:lnTo>
                      <a:pt x="284" y="0"/>
                    </a:lnTo>
                    <a:lnTo>
                      <a:pt x="267" y="45"/>
                    </a:lnTo>
                    <a:lnTo>
                      <a:pt x="255" y="93"/>
                    </a:lnTo>
                    <a:lnTo>
                      <a:pt x="249" y="142"/>
                    </a:lnTo>
                    <a:lnTo>
                      <a:pt x="247" y="191"/>
                    </a:lnTo>
                    <a:lnTo>
                      <a:pt x="246" y="242"/>
                    </a:lnTo>
                    <a:lnTo>
                      <a:pt x="246" y="293"/>
                    </a:lnTo>
                    <a:lnTo>
                      <a:pt x="244" y="342"/>
                    </a:lnTo>
                    <a:lnTo>
                      <a:pt x="239" y="390"/>
                    </a:lnTo>
                    <a:lnTo>
                      <a:pt x="232" y="366"/>
                    </a:lnTo>
                    <a:lnTo>
                      <a:pt x="224" y="335"/>
                    </a:lnTo>
                    <a:lnTo>
                      <a:pt x="215" y="302"/>
                    </a:lnTo>
                    <a:lnTo>
                      <a:pt x="206" y="267"/>
                    </a:lnTo>
                    <a:lnTo>
                      <a:pt x="197" y="235"/>
                    </a:lnTo>
                    <a:lnTo>
                      <a:pt x="191" y="206"/>
                    </a:lnTo>
                    <a:lnTo>
                      <a:pt x="185" y="185"/>
                    </a:lnTo>
                    <a:lnTo>
                      <a:pt x="182" y="175"/>
                    </a:lnTo>
                    <a:lnTo>
                      <a:pt x="177" y="180"/>
                    </a:lnTo>
                    <a:lnTo>
                      <a:pt x="171" y="187"/>
                    </a:lnTo>
                    <a:lnTo>
                      <a:pt x="163" y="195"/>
                    </a:lnTo>
                    <a:lnTo>
                      <a:pt x="156" y="205"/>
                    </a:lnTo>
                    <a:lnTo>
                      <a:pt x="148" y="215"/>
                    </a:lnTo>
                    <a:lnTo>
                      <a:pt x="142" y="225"/>
                    </a:lnTo>
                    <a:lnTo>
                      <a:pt x="138" y="233"/>
                    </a:lnTo>
                    <a:lnTo>
                      <a:pt x="135" y="240"/>
                    </a:lnTo>
                    <a:lnTo>
                      <a:pt x="123" y="248"/>
                    </a:lnTo>
                    <a:lnTo>
                      <a:pt x="109" y="256"/>
                    </a:lnTo>
                    <a:lnTo>
                      <a:pt x="96" y="264"/>
                    </a:lnTo>
                    <a:lnTo>
                      <a:pt x="83" y="272"/>
                    </a:lnTo>
                    <a:lnTo>
                      <a:pt x="70" y="281"/>
                    </a:lnTo>
                    <a:lnTo>
                      <a:pt x="58" y="289"/>
                    </a:lnTo>
                    <a:lnTo>
                      <a:pt x="45" y="299"/>
                    </a:lnTo>
                    <a:lnTo>
                      <a:pt x="34" y="310"/>
                    </a:lnTo>
                    <a:lnTo>
                      <a:pt x="38" y="241"/>
                    </a:lnTo>
                    <a:lnTo>
                      <a:pt x="34" y="174"/>
                    </a:lnTo>
                    <a:lnTo>
                      <a:pt x="26" y="123"/>
                    </a:lnTo>
                    <a:lnTo>
                      <a:pt x="21" y="104"/>
                    </a:lnTo>
                    <a:lnTo>
                      <a:pt x="0" y="378"/>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59" name="Freeform 179"/>
              <p:cNvSpPr>
                <a:spLocks/>
              </p:cNvSpPr>
              <p:nvPr/>
            </p:nvSpPr>
            <p:spPr bwMode="auto">
              <a:xfrm>
                <a:off x="3004" y="3333"/>
                <a:ext cx="103" cy="73"/>
              </a:xfrm>
              <a:custGeom>
                <a:avLst/>
                <a:gdLst>
                  <a:gd name="T0" fmla="*/ 3 w 206"/>
                  <a:gd name="T1" fmla="*/ 9 h 145"/>
                  <a:gd name="T2" fmla="*/ 4 w 206"/>
                  <a:gd name="T3" fmla="*/ 7 h 145"/>
                  <a:gd name="T4" fmla="*/ 5 w 206"/>
                  <a:gd name="T5" fmla="*/ 6 h 145"/>
                  <a:gd name="T6" fmla="*/ 6 w 206"/>
                  <a:gd name="T7" fmla="*/ 5 h 145"/>
                  <a:gd name="T8" fmla="*/ 8 w 206"/>
                  <a:gd name="T9" fmla="*/ 4 h 145"/>
                  <a:gd name="T10" fmla="*/ 9 w 206"/>
                  <a:gd name="T11" fmla="*/ 3 h 145"/>
                  <a:gd name="T12" fmla="*/ 11 w 206"/>
                  <a:gd name="T13" fmla="*/ 2 h 145"/>
                  <a:gd name="T14" fmla="*/ 12 w 206"/>
                  <a:gd name="T15" fmla="*/ 1 h 145"/>
                  <a:gd name="T16" fmla="*/ 13 w 206"/>
                  <a:gd name="T17" fmla="*/ 0 h 145"/>
                  <a:gd name="T18" fmla="*/ 11 w 206"/>
                  <a:gd name="T19" fmla="*/ 1 h 145"/>
                  <a:gd name="T20" fmla="*/ 9 w 206"/>
                  <a:gd name="T21" fmla="*/ 2 h 145"/>
                  <a:gd name="T22" fmla="*/ 8 w 206"/>
                  <a:gd name="T23" fmla="*/ 3 h 145"/>
                  <a:gd name="T24" fmla="*/ 6 w 206"/>
                  <a:gd name="T25" fmla="*/ 4 h 145"/>
                  <a:gd name="T26" fmla="*/ 5 w 206"/>
                  <a:gd name="T27" fmla="*/ 5 h 145"/>
                  <a:gd name="T28" fmla="*/ 4 w 206"/>
                  <a:gd name="T29" fmla="*/ 6 h 145"/>
                  <a:gd name="T30" fmla="*/ 2 w 206"/>
                  <a:gd name="T31" fmla="*/ 7 h 145"/>
                  <a:gd name="T32" fmla="*/ 1 w 206"/>
                  <a:gd name="T33" fmla="*/ 8 h 145"/>
                  <a:gd name="T34" fmla="*/ 0 w 206"/>
                  <a:gd name="T35" fmla="*/ 10 h 145"/>
                  <a:gd name="T36" fmla="*/ 3 w 206"/>
                  <a:gd name="T37" fmla="*/ 9 h 1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6"/>
                  <a:gd name="T58" fmla="*/ 0 h 145"/>
                  <a:gd name="T59" fmla="*/ 206 w 206"/>
                  <a:gd name="T60" fmla="*/ 145 h 14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6" h="145">
                    <a:moveTo>
                      <a:pt x="39" y="132"/>
                    </a:moveTo>
                    <a:lnTo>
                      <a:pt x="54" y="109"/>
                    </a:lnTo>
                    <a:lnTo>
                      <a:pt x="72" y="90"/>
                    </a:lnTo>
                    <a:lnTo>
                      <a:pt x="92" y="73"/>
                    </a:lnTo>
                    <a:lnTo>
                      <a:pt x="115" y="58"/>
                    </a:lnTo>
                    <a:lnTo>
                      <a:pt x="138" y="44"/>
                    </a:lnTo>
                    <a:lnTo>
                      <a:pt x="161" y="30"/>
                    </a:lnTo>
                    <a:lnTo>
                      <a:pt x="184" y="16"/>
                    </a:lnTo>
                    <a:lnTo>
                      <a:pt x="206" y="0"/>
                    </a:lnTo>
                    <a:lnTo>
                      <a:pt x="167" y="14"/>
                    </a:lnTo>
                    <a:lnTo>
                      <a:pt x="142" y="27"/>
                    </a:lnTo>
                    <a:lnTo>
                      <a:pt x="119" y="39"/>
                    </a:lnTo>
                    <a:lnTo>
                      <a:pt x="95" y="53"/>
                    </a:lnTo>
                    <a:lnTo>
                      <a:pt x="73" y="68"/>
                    </a:lnTo>
                    <a:lnTo>
                      <a:pt x="51" y="84"/>
                    </a:lnTo>
                    <a:lnTo>
                      <a:pt x="32" y="102"/>
                    </a:lnTo>
                    <a:lnTo>
                      <a:pt x="15" y="122"/>
                    </a:lnTo>
                    <a:lnTo>
                      <a:pt x="0" y="145"/>
                    </a:lnTo>
                    <a:lnTo>
                      <a:pt x="39" y="132"/>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60" name="Freeform 180"/>
              <p:cNvSpPr>
                <a:spLocks/>
              </p:cNvSpPr>
              <p:nvPr/>
            </p:nvSpPr>
            <p:spPr bwMode="auto">
              <a:xfrm>
                <a:off x="2735" y="3259"/>
                <a:ext cx="62" cy="230"/>
              </a:xfrm>
              <a:custGeom>
                <a:avLst/>
                <a:gdLst>
                  <a:gd name="T0" fmla="*/ 7 w 125"/>
                  <a:gd name="T1" fmla="*/ 3 h 458"/>
                  <a:gd name="T2" fmla="*/ 6 w 125"/>
                  <a:gd name="T3" fmla="*/ 2 h 458"/>
                  <a:gd name="T4" fmla="*/ 6 w 125"/>
                  <a:gd name="T5" fmla="*/ 1 h 458"/>
                  <a:gd name="T6" fmla="*/ 6 w 125"/>
                  <a:gd name="T7" fmla="*/ 1 h 458"/>
                  <a:gd name="T8" fmla="*/ 5 w 125"/>
                  <a:gd name="T9" fmla="*/ 0 h 458"/>
                  <a:gd name="T10" fmla="*/ 5 w 125"/>
                  <a:gd name="T11" fmla="*/ 1 h 458"/>
                  <a:gd name="T12" fmla="*/ 5 w 125"/>
                  <a:gd name="T13" fmla="*/ 1 h 458"/>
                  <a:gd name="T14" fmla="*/ 5 w 125"/>
                  <a:gd name="T15" fmla="*/ 1 h 458"/>
                  <a:gd name="T16" fmla="*/ 4 w 125"/>
                  <a:gd name="T17" fmla="*/ 1 h 458"/>
                  <a:gd name="T18" fmla="*/ 3 w 125"/>
                  <a:gd name="T19" fmla="*/ 1 h 458"/>
                  <a:gd name="T20" fmla="*/ 3 w 125"/>
                  <a:gd name="T21" fmla="*/ 1 h 458"/>
                  <a:gd name="T22" fmla="*/ 3 w 125"/>
                  <a:gd name="T23" fmla="*/ 2 h 458"/>
                  <a:gd name="T24" fmla="*/ 2 w 125"/>
                  <a:gd name="T25" fmla="*/ 2 h 458"/>
                  <a:gd name="T26" fmla="*/ 1 w 125"/>
                  <a:gd name="T27" fmla="*/ 5 h 458"/>
                  <a:gd name="T28" fmla="*/ 0 w 125"/>
                  <a:gd name="T29" fmla="*/ 9 h 458"/>
                  <a:gd name="T30" fmla="*/ 0 w 125"/>
                  <a:gd name="T31" fmla="*/ 12 h 458"/>
                  <a:gd name="T32" fmla="*/ 0 w 125"/>
                  <a:gd name="T33" fmla="*/ 15 h 458"/>
                  <a:gd name="T34" fmla="*/ 0 w 125"/>
                  <a:gd name="T35" fmla="*/ 19 h 458"/>
                  <a:gd name="T36" fmla="*/ 0 w 125"/>
                  <a:gd name="T37" fmla="*/ 22 h 458"/>
                  <a:gd name="T38" fmla="*/ 0 w 125"/>
                  <a:gd name="T39" fmla="*/ 26 h 458"/>
                  <a:gd name="T40" fmla="*/ 0 w 125"/>
                  <a:gd name="T41" fmla="*/ 29 h 458"/>
                  <a:gd name="T42" fmla="*/ 2 w 125"/>
                  <a:gd name="T43" fmla="*/ 28 h 458"/>
                  <a:gd name="T44" fmla="*/ 2 w 125"/>
                  <a:gd name="T45" fmla="*/ 24 h 458"/>
                  <a:gd name="T46" fmla="*/ 1 w 125"/>
                  <a:gd name="T47" fmla="*/ 20 h 458"/>
                  <a:gd name="T48" fmla="*/ 1 w 125"/>
                  <a:gd name="T49" fmla="*/ 16 h 458"/>
                  <a:gd name="T50" fmla="*/ 1 w 125"/>
                  <a:gd name="T51" fmla="*/ 12 h 458"/>
                  <a:gd name="T52" fmla="*/ 1 w 125"/>
                  <a:gd name="T53" fmla="*/ 10 h 458"/>
                  <a:gd name="T54" fmla="*/ 1 w 125"/>
                  <a:gd name="T55" fmla="*/ 9 h 458"/>
                  <a:gd name="T56" fmla="*/ 2 w 125"/>
                  <a:gd name="T57" fmla="*/ 8 h 458"/>
                  <a:gd name="T58" fmla="*/ 2 w 125"/>
                  <a:gd name="T59" fmla="*/ 6 h 458"/>
                  <a:gd name="T60" fmla="*/ 2 w 125"/>
                  <a:gd name="T61" fmla="*/ 5 h 458"/>
                  <a:gd name="T62" fmla="*/ 3 w 125"/>
                  <a:gd name="T63" fmla="*/ 4 h 458"/>
                  <a:gd name="T64" fmla="*/ 3 w 125"/>
                  <a:gd name="T65" fmla="*/ 3 h 458"/>
                  <a:gd name="T66" fmla="*/ 4 w 125"/>
                  <a:gd name="T67" fmla="*/ 2 h 458"/>
                  <a:gd name="T68" fmla="*/ 5 w 125"/>
                  <a:gd name="T69" fmla="*/ 2 h 458"/>
                  <a:gd name="T70" fmla="*/ 5 w 125"/>
                  <a:gd name="T71" fmla="*/ 3 h 458"/>
                  <a:gd name="T72" fmla="*/ 6 w 125"/>
                  <a:gd name="T73" fmla="*/ 4 h 458"/>
                  <a:gd name="T74" fmla="*/ 6 w 125"/>
                  <a:gd name="T75" fmla="*/ 6 h 458"/>
                  <a:gd name="T76" fmla="*/ 6 w 125"/>
                  <a:gd name="T77" fmla="*/ 7 h 458"/>
                  <a:gd name="T78" fmla="*/ 6 w 125"/>
                  <a:gd name="T79" fmla="*/ 9 h 458"/>
                  <a:gd name="T80" fmla="*/ 5 w 125"/>
                  <a:gd name="T81" fmla="*/ 10 h 458"/>
                  <a:gd name="T82" fmla="*/ 5 w 125"/>
                  <a:gd name="T83" fmla="*/ 12 h 458"/>
                  <a:gd name="T84" fmla="*/ 5 w 125"/>
                  <a:gd name="T85" fmla="*/ 12 h 458"/>
                  <a:gd name="T86" fmla="*/ 4 w 125"/>
                  <a:gd name="T87" fmla="*/ 12 h 458"/>
                  <a:gd name="T88" fmla="*/ 4 w 125"/>
                  <a:gd name="T89" fmla="*/ 12 h 458"/>
                  <a:gd name="T90" fmla="*/ 4 w 125"/>
                  <a:gd name="T91" fmla="*/ 11 h 458"/>
                  <a:gd name="T92" fmla="*/ 3 w 125"/>
                  <a:gd name="T93" fmla="*/ 11 h 458"/>
                  <a:gd name="T94" fmla="*/ 3 w 125"/>
                  <a:gd name="T95" fmla="*/ 11 h 458"/>
                  <a:gd name="T96" fmla="*/ 3 w 125"/>
                  <a:gd name="T97" fmla="*/ 11 h 458"/>
                  <a:gd name="T98" fmla="*/ 3 w 125"/>
                  <a:gd name="T99" fmla="*/ 11 h 458"/>
                  <a:gd name="T100" fmla="*/ 3 w 125"/>
                  <a:gd name="T101" fmla="*/ 12 h 458"/>
                  <a:gd name="T102" fmla="*/ 4 w 125"/>
                  <a:gd name="T103" fmla="*/ 13 h 458"/>
                  <a:gd name="T104" fmla="*/ 4 w 125"/>
                  <a:gd name="T105" fmla="*/ 13 h 458"/>
                  <a:gd name="T106" fmla="*/ 4 w 125"/>
                  <a:gd name="T107" fmla="*/ 14 h 458"/>
                  <a:gd name="T108" fmla="*/ 4 w 125"/>
                  <a:gd name="T109" fmla="*/ 14 h 458"/>
                  <a:gd name="T110" fmla="*/ 5 w 125"/>
                  <a:gd name="T111" fmla="*/ 13 h 458"/>
                  <a:gd name="T112" fmla="*/ 6 w 125"/>
                  <a:gd name="T113" fmla="*/ 13 h 458"/>
                  <a:gd name="T114" fmla="*/ 6 w 125"/>
                  <a:gd name="T115" fmla="*/ 13 h 458"/>
                  <a:gd name="T116" fmla="*/ 7 w 125"/>
                  <a:gd name="T117" fmla="*/ 10 h 458"/>
                  <a:gd name="T118" fmla="*/ 7 w 125"/>
                  <a:gd name="T119" fmla="*/ 8 h 458"/>
                  <a:gd name="T120" fmla="*/ 7 w 125"/>
                  <a:gd name="T121" fmla="*/ 6 h 458"/>
                  <a:gd name="T122" fmla="*/ 7 w 125"/>
                  <a:gd name="T123" fmla="*/ 3 h 4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
                  <a:gd name="T187" fmla="*/ 0 h 458"/>
                  <a:gd name="T188" fmla="*/ 125 w 125"/>
                  <a:gd name="T189" fmla="*/ 458 h 4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 h="458">
                    <a:moveTo>
                      <a:pt x="117" y="42"/>
                    </a:moveTo>
                    <a:lnTo>
                      <a:pt x="111" y="30"/>
                    </a:lnTo>
                    <a:lnTo>
                      <a:pt x="104" y="16"/>
                    </a:lnTo>
                    <a:lnTo>
                      <a:pt x="96" y="4"/>
                    </a:lnTo>
                    <a:lnTo>
                      <a:pt x="94" y="0"/>
                    </a:lnTo>
                    <a:lnTo>
                      <a:pt x="91" y="1"/>
                    </a:lnTo>
                    <a:lnTo>
                      <a:pt x="87" y="2"/>
                    </a:lnTo>
                    <a:lnTo>
                      <a:pt x="80" y="4"/>
                    </a:lnTo>
                    <a:lnTo>
                      <a:pt x="72" y="8"/>
                    </a:lnTo>
                    <a:lnTo>
                      <a:pt x="63" y="13"/>
                    </a:lnTo>
                    <a:lnTo>
                      <a:pt x="55" y="16"/>
                    </a:lnTo>
                    <a:lnTo>
                      <a:pt x="48" y="22"/>
                    </a:lnTo>
                    <a:lnTo>
                      <a:pt x="43" y="28"/>
                    </a:lnTo>
                    <a:lnTo>
                      <a:pt x="21" y="79"/>
                    </a:lnTo>
                    <a:lnTo>
                      <a:pt x="7" y="131"/>
                    </a:lnTo>
                    <a:lnTo>
                      <a:pt x="2" y="185"/>
                    </a:lnTo>
                    <a:lnTo>
                      <a:pt x="0" y="239"/>
                    </a:lnTo>
                    <a:lnTo>
                      <a:pt x="2" y="295"/>
                    </a:lnTo>
                    <a:lnTo>
                      <a:pt x="5" y="349"/>
                    </a:lnTo>
                    <a:lnTo>
                      <a:pt x="6" y="404"/>
                    </a:lnTo>
                    <a:lnTo>
                      <a:pt x="5" y="458"/>
                    </a:lnTo>
                    <a:lnTo>
                      <a:pt x="35" y="447"/>
                    </a:lnTo>
                    <a:lnTo>
                      <a:pt x="34" y="380"/>
                    </a:lnTo>
                    <a:lnTo>
                      <a:pt x="30" y="312"/>
                    </a:lnTo>
                    <a:lnTo>
                      <a:pt x="26" y="244"/>
                    </a:lnTo>
                    <a:lnTo>
                      <a:pt x="22" y="177"/>
                    </a:lnTo>
                    <a:lnTo>
                      <a:pt x="26" y="156"/>
                    </a:lnTo>
                    <a:lnTo>
                      <a:pt x="29" y="136"/>
                    </a:lnTo>
                    <a:lnTo>
                      <a:pt x="33" y="113"/>
                    </a:lnTo>
                    <a:lnTo>
                      <a:pt x="37" y="91"/>
                    </a:lnTo>
                    <a:lnTo>
                      <a:pt x="43" y="70"/>
                    </a:lnTo>
                    <a:lnTo>
                      <a:pt x="50" y="51"/>
                    </a:lnTo>
                    <a:lnTo>
                      <a:pt x="59" y="33"/>
                    </a:lnTo>
                    <a:lnTo>
                      <a:pt x="72" y="19"/>
                    </a:lnTo>
                    <a:lnTo>
                      <a:pt x="83" y="31"/>
                    </a:lnTo>
                    <a:lnTo>
                      <a:pt x="93" y="46"/>
                    </a:lnTo>
                    <a:lnTo>
                      <a:pt x="99" y="63"/>
                    </a:lnTo>
                    <a:lnTo>
                      <a:pt x="103" y="84"/>
                    </a:lnTo>
                    <a:lnTo>
                      <a:pt x="103" y="107"/>
                    </a:lnTo>
                    <a:lnTo>
                      <a:pt x="99" y="132"/>
                    </a:lnTo>
                    <a:lnTo>
                      <a:pt x="94" y="159"/>
                    </a:lnTo>
                    <a:lnTo>
                      <a:pt x="84" y="188"/>
                    </a:lnTo>
                    <a:lnTo>
                      <a:pt x="82" y="185"/>
                    </a:lnTo>
                    <a:lnTo>
                      <a:pt x="78" y="182"/>
                    </a:lnTo>
                    <a:lnTo>
                      <a:pt x="72" y="178"/>
                    </a:lnTo>
                    <a:lnTo>
                      <a:pt x="66" y="176"/>
                    </a:lnTo>
                    <a:lnTo>
                      <a:pt x="59" y="173"/>
                    </a:lnTo>
                    <a:lnTo>
                      <a:pt x="55" y="170"/>
                    </a:lnTo>
                    <a:lnTo>
                      <a:pt x="50" y="169"/>
                    </a:lnTo>
                    <a:lnTo>
                      <a:pt x="49" y="168"/>
                    </a:lnTo>
                    <a:lnTo>
                      <a:pt x="56" y="181"/>
                    </a:lnTo>
                    <a:lnTo>
                      <a:pt x="65" y="196"/>
                    </a:lnTo>
                    <a:lnTo>
                      <a:pt x="72" y="207"/>
                    </a:lnTo>
                    <a:lnTo>
                      <a:pt x="74" y="212"/>
                    </a:lnTo>
                    <a:lnTo>
                      <a:pt x="79" y="211"/>
                    </a:lnTo>
                    <a:lnTo>
                      <a:pt x="88" y="206"/>
                    </a:lnTo>
                    <a:lnTo>
                      <a:pt x="98" y="200"/>
                    </a:lnTo>
                    <a:lnTo>
                      <a:pt x="104" y="196"/>
                    </a:lnTo>
                    <a:lnTo>
                      <a:pt x="118" y="160"/>
                    </a:lnTo>
                    <a:lnTo>
                      <a:pt x="125" y="122"/>
                    </a:lnTo>
                    <a:lnTo>
                      <a:pt x="124" y="83"/>
                    </a:lnTo>
                    <a:lnTo>
                      <a:pt x="117" y="42"/>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61" name="Freeform 181"/>
              <p:cNvSpPr>
                <a:spLocks/>
              </p:cNvSpPr>
              <p:nvPr/>
            </p:nvSpPr>
            <p:spPr bwMode="auto">
              <a:xfrm>
                <a:off x="2763" y="3210"/>
                <a:ext cx="59" cy="191"/>
              </a:xfrm>
              <a:custGeom>
                <a:avLst/>
                <a:gdLst>
                  <a:gd name="T0" fmla="*/ 7 w 117"/>
                  <a:gd name="T1" fmla="*/ 5 h 381"/>
                  <a:gd name="T2" fmla="*/ 7 w 117"/>
                  <a:gd name="T3" fmla="*/ 4 h 381"/>
                  <a:gd name="T4" fmla="*/ 7 w 117"/>
                  <a:gd name="T5" fmla="*/ 4 h 381"/>
                  <a:gd name="T6" fmla="*/ 7 w 117"/>
                  <a:gd name="T7" fmla="*/ 3 h 381"/>
                  <a:gd name="T8" fmla="*/ 7 w 117"/>
                  <a:gd name="T9" fmla="*/ 2 h 381"/>
                  <a:gd name="T10" fmla="*/ 6 w 117"/>
                  <a:gd name="T11" fmla="*/ 2 h 381"/>
                  <a:gd name="T12" fmla="*/ 6 w 117"/>
                  <a:gd name="T13" fmla="*/ 1 h 381"/>
                  <a:gd name="T14" fmla="*/ 5 w 117"/>
                  <a:gd name="T15" fmla="*/ 1 h 381"/>
                  <a:gd name="T16" fmla="*/ 4 w 117"/>
                  <a:gd name="T17" fmla="*/ 1 h 381"/>
                  <a:gd name="T18" fmla="*/ 4 w 117"/>
                  <a:gd name="T19" fmla="*/ 0 h 381"/>
                  <a:gd name="T20" fmla="*/ 3 w 117"/>
                  <a:gd name="T21" fmla="*/ 0 h 381"/>
                  <a:gd name="T22" fmla="*/ 3 w 117"/>
                  <a:gd name="T23" fmla="*/ 1 h 381"/>
                  <a:gd name="T24" fmla="*/ 2 w 117"/>
                  <a:gd name="T25" fmla="*/ 1 h 381"/>
                  <a:gd name="T26" fmla="*/ 2 w 117"/>
                  <a:gd name="T27" fmla="*/ 1 h 381"/>
                  <a:gd name="T28" fmla="*/ 1 w 117"/>
                  <a:gd name="T29" fmla="*/ 1 h 381"/>
                  <a:gd name="T30" fmla="*/ 1 w 117"/>
                  <a:gd name="T31" fmla="*/ 1 h 381"/>
                  <a:gd name="T32" fmla="*/ 1 w 117"/>
                  <a:gd name="T33" fmla="*/ 1 h 381"/>
                  <a:gd name="T34" fmla="*/ 1 w 117"/>
                  <a:gd name="T35" fmla="*/ 1 h 381"/>
                  <a:gd name="T36" fmla="*/ 1 w 117"/>
                  <a:gd name="T37" fmla="*/ 1 h 381"/>
                  <a:gd name="T38" fmla="*/ 2 w 117"/>
                  <a:gd name="T39" fmla="*/ 1 h 381"/>
                  <a:gd name="T40" fmla="*/ 3 w 117"/>
                  <a:gd name="T41" fmla="*/ 1 h 381"/>
                  <a:gd name="T42" fmla="*/ 4 w 117"/>
                  <a:gd name="T43" fmla="*/ 2 h 381"/>
                  <a:gd name="T44" fmla="*/ 5 w 117"/>
                  <a:gd name="T45" fmla="*/ 3 h 381"/>
                  <a:gd name="T46" fmla="*/ 6 w 117"/>
                  <a:gd name="T47" fmla="*/ 4 h 381"/>
                  <a:gd name="T48" fmla="*/ 6 w 117"/>
                  <a:gd name="T49" fmla="*/ 6 h 381"/>
                  <a:gd name="T50" fmla="*/ 6 w 117"/>
                  <a:gd name="T51" fmla="*/ 8 h 381"/>
                  <a:gd name="T52" fmla="*/ 7 w 117"/>
                  <a:gd name="T53" fmla="*/ 10 h 381"/>
                  <a:gd name="T54" fmla="*/ 7 w 117"/>
                  <a:gd name="T55" fmla="*/ 12 h 381"/>
                  <a:gd name="T56" fmla="*/ 6 w 117"/>
                  <a:gd name="T57" fmla="*/ 15 h 381"/>
                  <a:gd name="T58" fmla="*/ 6 w 117"/>
                  <a:gd name="T59" fmla="*/ 17 h 381"/>
                  <a:gd name="T60" fmla="*/ 5 w 117"/>
                  <a:gd name="T61" fmla="*/ 19 h 381"/>
                  <a:gd name="T62" fmla="*/ 4 w 117"/>
                  <a:gd name="T63" fmla="*/ 21 h 381"/>
                  <a:gd name="T64" fmla="*/ 3 w 117"/>
                  <a:gd name="T65" fmla="*/ 23 h 381"/>
                  <a:gd name="T66" fmla="*/ 0 w 117"/>
                  <a:gd name="T67" fmla="*/ 24 h 381"/>
                  <a:gd name="T68" fmla="*/ 1 w 117"/>
                  <a:gd name="T69" fmla="*/ 24 h 381"/>
                  <a:gd name="T70" fmla="*/ 2 w 117"/>
                  <a:gd name="T71" fmla="*/ 24 h 381"/>
                  <a:gd name="T72" fmla="*/ 3 w 117"/>
                  <a:gd name="T73" fmla="*/ 24 h 381"/>
                  <a:gd name="T74" fmla="*/ 4 w 117"/>
                  <a:gd name="T75" fmla="*/ 23 h 381"/>
                  <a:gd name="T76" fmla="*/ 4 w 117"/>
                  <a:gd name="T77" fmla="*/ 23 h 381"/>
                  <a:gd name="T78" fmla="*/ 5 w 117"/>
                  <a:gd name="T79" fmla="*/ 22 h 381"/>
                  <a:gd name="T80" fmla="*/ 5 w 117"/>
                  <a:gd name="T81" fmla="*/ 22 h 381"/>
                  <a:gd name="T82" fmla="*/ 6 w 117"/>
                  <a:gd name="T83" fmla="*/ 21 h 381"/>
                  <a:gd name="T84" fmla="*/ 7 w 117"/>
                  <a:gd name="T85" fmla="*/ 19 h 381"/>
                  <a:gd name="T86" fmla="*/ 7 w 117"/>
                  <a:gd name="T87" fmla="*/ 17 h 381"/>
                  <a:gd name="T88" fmla="*/ 8 w 117"/>
                  <a:gd name="T89" fmla="*/ 15 h 381"/>
                  <a:gd name="T90" fmla="*/ 8 w 117"/>
                  <a:gd name="T91" fmla="*/ 13 h 381"/>
                  <a:gd name="T92" fmla="*/ 8 w 117"/>
                  <a:gd name="T93" fmla="*/ 11 h 381"/>
                  <a:gd name="T94" fmla="*/ 8 w 117"/>
                  <a:gd name="T95" fmla="*/ 9 h 381"/>
                  <a:gd name="T96" fmla="*/ 8 w 117"/>
                  <a:gd name="T97" fmla="*/ 7 h 381"/>
                  <a:gd name="T98" fmla="*/ 7 w 117"/>
                  <a:gd name="T99" fmla="*/ 5 h 3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7"/>
                  <a:gd name="T151" fmla="*/ 0 h 381"/>
                  <a:gd name="T152" fmla="*/ 117 w 117"/>
                  <a:gd name="T153" fmla="*/ 381 h 3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7" h="381">
                    <a:moveTo>
                      <a:pt x="112" y="76"/>
                    </a:moveTo>
                    <a:lnTo>
                      <a:pt x="110" y="64"/>
                    </a:lnTo>
                    <a:lnTo>
                      <a:pt x="107" y="53"/>
                    </a:lnTo>
                    <a:lnTo>
                      <a:pt x="104" y="42"/>
                    </a:lnTo>
                    <a:lnTo>
                      <a:pt x="98" y="32"/>
                    </a:lnTo>
                    <a:lnTo>
                      <a:pt x="92" y="23"/>
                    </a:lnTo>
                    <a:lnTo>
                      <a:pt x="84" y="14"/>
                    </a:lnTo>
                    <a:lnTo>
                      <a:pt x="74" y="7"/>
                    </a:lnTo>
                    <a:lnTo>
                      <a:pt x="63" y="1"/>
                    </a:lnTo>
                    <a:lnTo>
                      <a:pt x="55" y="0"/>
                    </a:lnTo>
                    <a:lnTo>
                      <a:pt x="46" y="0"/>
                    </a:lnTo>
                    <a:lnTo>
                      <a:pt x="37" y="1"/>
                    </a:lnTo>
                    <a:lnTo>
                      <a:pt x="26" y="3"/>
                    </a:lnTo>
                    <a:lnTo>
                      <a:pt x="17" y="7"/>
                    </a:lnTo>
                    <a:lnTo>
                      <a:pt x="9" y="10"/>
                    </a:lnTo>
                    <a:lnTo>
                      <a:pt x="3" y="14"/>
                    </a:lnTo>
                    <a:lnTo>
                      <a:pt x="1" y="16"/>
                    </a:lnTo>
                    <a:lnTo>
                      <a:pt x="4" y="15"/>
                    </a:lnTo>
                    <a:lnTo>
                      <a:pt x="14" y="14"/>
                    </a:lnTo>
                    <a:lnTo>
                      <a:pt x="26" y="14"/>
                    </a:lnTo>
                    <a:lnTo>
                      <a:pt x="41" y="16"/>
                    </a:lnTo>
                    <a:lnTo>
                      <a:pt x="57" y="24"/>
                    </a:lnTo>
                    <a:lnTo>
                      <a:pt x="72" y="38"/>
                    </a:lnTo>
                    <a:lnTo>
                      <a:pt x="84" y="59"/>
                    </a:lnTo>
                    <a:lnTo>
                      <a:pt x="91" y="90"/>
                    </a:lnTo>
                    <a:lnTo>
                      <a:pt x="94" y="124"/>
                    </a:lnTo>
                    <a:lnTo>
                      <a:pt x="97" y="159"/>
                    </a:lnTo>
                    <a:lnTo>
                      <a:pt x="98" y="192"/>
                    </a:lnTo>
                    <a:lnTo>
                      <a:pt x="95" y="226"/>
                    </a:lnTo>
                    <a:lnTo>
                      <a:pt x="90" y="259"/>
                    </a:lnTo>
                    <a:lnTo>
                      <a:pt x="78" y="292"/>
                    </a:lnTo>
                    <a:lnTo>
                      <a:pt x="62" y="326"/>
                    </a:lnTo>
                    <a:lnTo>
                      <a:pt x="40" y="360"/>
                    </a:lnTo>
                    <a:lnTo>
                      <a:pt x="0" y="380"/>
                    </a:lnTo>
                    <a:lnTo>
                      <a:pt x="14" y="381"/>
                    </a:lnTo>
                    <a:lnTo>
                      <a:pt x="26" y="379"/>
                    </a:lnTo>
                    <a:lnTo>
                      <a:pt x="40" y="372"/>
                    </a:lnTo>
                    <a:lnTo>
                      <a:pt x="52" y="365"/>
                    </a:lnTo>
                    <a:lnTo>
                      <a:pt x="62" y="356"/>
                    </a:lnTo>
                    <a:lnTo>
                      <a:pt x="71" y="348"/>
                    </a:lnTo>
                    <a:lnTo>
                      <a:pt x="77" y="340"/>
                    </a:lnTo>
                    <a:lnTo>
                      <a:pt x="82" y="334"/>
                    </a:lnTo>
                    <a:lnTo>
                      <a:pt x="97" y="298"/>
                    </a:lnTo>
                    <a:lnTo>
                      <a:pt x="108" y="265"/>
                    </a:lnTo>
                    <a:lnTo>
                      <a:pt x="114" y="232"/>
                    </a:lnTo>
                    <a:lnTo>
                      <a:pt x="117" y="201"/>
                    </a:lnTo>
                    <a:lnTo>
                      <a:pt x="117" y="170"/>
                    </a:lnTo>
                    <a:lnTo>
                      <a:pt x="116" y="139"/>
                    </a:lnTo>
                    <a:lnTo>
                      <a:pt x="114" y="108"/>
                    </a:lnTo>
                    <a:lnTo>
                      <a:pt x="112" y="76"/>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62" name="Freeform 182"/>
              <p:cNvSpPr>
                <a:spLocks/>
              </p:cNvSpPr>
              <p:nvPr/>
            </p:nvSpPr>
            <p:spPr bwMode="auto">
              <a:xfrm>
                <a:off x="2774" y="3407"/>
                <a:ext cx="14" cy="101"/>
              </a:xfrm>
              <a:custGeom>
                <a:avLst/>
                <a:gdLst>
                  <a:gd name="T0" fmla="*/ 1 w 29"/>
                  <a:gd name="T1" fmla="*/ 0 h 202"/>
                  <a:gd name="T2" fmla="*/ 1 w 29"/>
                  <a:gd name="T3" fmla="*/ 4 h 202"/>
                  <a:gd name="T4" fmla="*/ 1 w 29"/>
                  <a:gd name="T5" fmla="*/ 7 h 202"/>
                  <a:gd name="T6" fmla="*/ 1 w 29"/>
                  <a:gd name="T7" fmla="*/ 10 h 202"/>
                  <a:gd name="T8" fmla="*/ 1 w 29"/>
                  <a:gd name="T9" fmla="*/ 13 h 202"/>
                  <a:gd name="T10" fmla="*/ 0 w 29"/>
                  <a:gd name="T11" fmla="*/ 13 h 202"/>
                  <a:gd name="T12" fmla="*/ 0 w 29"/>
                  <a:gd name="T13" fmla="*/ 10 h 202"/>
                  <a:gd name="T14" fmla="*/ 0 w 29"/>
                  <a:gd name="T15" fmla="*/ 7 h 202"/>
                  <a:gd name="T16" fmla="*/ 0 w 29"/>
                  <a:gd name="T17" fmla="*/ 5 h 202"/>
                  <a:gd name="T18" fmla="*/ 0 w 29"/>
                  <a:gd name="T19" fmla="*/ 2 h 202"/>
                  <a:gd name="T20" fmla="*/ 1 w 29"/>
                  <a:gd name="T21" fmla="*/ 0 h 2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202"/>
                  <a:gd name="T35" fmla="*/ 29 w 29"/>
                  <a:gd name="T36" fmla="*/ 202 h 2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202">
                    <a:moveTo>
                      <a:pt x="29" y="0"/>
                    </a:moveTo>
                    <a:lnTo>
                      <a:pt x="23" y="57"/>
                    </a:lnTo>
                    <a:lnTo>
                      <a:pt x="19" y="107"/>
                    </a:lnTo>
                    <a:lnTo>
                      <a:pt x="20" y="153"/>
                    </a:lnTo>
                    <a:lnTo>
                      <a:pt x="27" y="201"/>
                    </a:lnTo>
                    <a:lnTo>
                      <a:pt x="2" y="202"/>
                    </a:lnTo>
                    <a:lnTo>
                      <a:pt x="0" y="151"/>
                    </a:lnTo>
                    <a:lnTo>
                      <a:pt x="0" y="108"/>
                    </a:lnTo>
                    <a:lnTo>
                      <a:pt x="1" y="66"/>
                    </a:lnTo>
                    <a:lnTo>
                      <a:pt x="4" y="18"/>
                    </a:lnTo>
                    <a:lnTo>
                      <a:pt x="29" y="0"/>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63" name="Freeform 183"/>
              <p:cNvSpPr>
                <a:spLocks/>
              </p:cNvSpPr>
              <p:nvPr/>
            </p:nvSpPr>
            <p:spPr bwMode="auto">
              <a:xfrm>
                <a:off x="2735" y="3175"/>
                <a:ext cx="17" cy="100"/>
              </a:xfrm>
              <a:custGeom>
                <a:avLst/>
                <a:gdLst>
                  <a:gd name="T0" fmla="*/ 2 w 35"/>
                  <a:gd name="T1" fmla="*/ 0 h 200"/>
                  <a:gd name="T2" fmla="*/ 1 w 35"/>
                  <a:gd name="T3" fmla="*/ 3 h 200"/>
                  <a:gd name="T4" fmla="*/ 1 w 35"/>
                  <a:gd name="T5" fmla="*/ 5 h 200"/>
                  <a:gd name="T6" fmla="*/ 1 w 35"/>
                  <a:gd name="T7" fmla="*/ 8 h 200"/>
                  <a:gd name="T8" fmla="*/ 1 w 35"/>
                  <a:gd name="T9" fmla="*/ 11 h 200"/>
                  <a:gd name="T10" fmla="*/ 0 w 35"/>
                  <a:gd name="T11" fmla="*/ 13 h 200"/>
                  <a:gd name="T12" fmla="*/ 0 w 35"/>
                  <a:gd name="T13" fmla="*/ 9 h 200"/>
                  <a:gd name="T14" fmla="*/ 0 w 35"/>
                  <a:gd name="T15" fmla="*/ 6 h 200"/>
                  <a:gd name="T16" fmla="*/ 0 w 35"/>
                  <a:gd name="T17" fmla="*/ 4 h 200"/>
                  <a:gd name="T18" fmla="*/ 0 w 35"/>
                  <a:gd name="T19" fmla="*/ 1 h 200"/>
                  <a:gd name="T20" fmla="*/ 2 w 35"/>
                  <a:gd name="T21" fmla="*/ 0 h 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
                  <a:gd name="T34" fmla="*/ 0 h 200"/>
                  <a:gd name="T35" fmla="*/ 35 w 35"/>
                  <a:gd name="T36" fmla="*/ 200 h 2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 h="200">
                    <a:moveTo>
                      <a:pt x="35" y="0"/>
                    </a:moveTo>
                    <a:lnTo>
                      <a:pt x="28" y="39"/>
                    </a:lnTo>
                    <a:lnTo>
                      <a:pt x="28" y="77"/>
                    </a:lnTo>
                    <a:lnTo>
                      <a:pt x="28" y="117"/>
                    </a:lnTo>
                    <a:lnTo>
                      <a:pt x="22" y="165"/>
                    </a:lnTo>
                    <a:lnTo>
                      <a:pt x="0" y="200"/>
                    </a:lnTo>
                    <a:lnTo>
                      <a:pt x="8" y="141"/>
                    </a:lnTo>
                    <a:lnTo>
                      <a:pt x="8" y="92"/>
                    </a:lnTo>
                    <a:lnTo>
                      <a:pt x="6" y="49"/>
                    </a:lnTo>
                    <a:lnTo>
                      <a:pt x="12" y="8"/>
                    </a:lnTo>
                    <a:lnTo>
                      <a:pt x="35" y="0"/>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64" name="Freeform 184"/>
              <p:cNvSpPr>
                <a:spLocks/>
              </p:cNvSpPr>
              <p:nvPr/>
            </p:nvSpPr>
            <p:spPr bwMode="auto">
              <a:xfrm>
                <a:off x="3009" y="3412"/>
                <a:ext cx="204" cy="172"/>
              </a:xfrm>
              <a:custGeom>
                <a:avLst/>
                <a:gdLst>
                  <a:gd name="T0" fmla="*/ 26 w 408"/>
                  <a:gd name="T1" fmla="*/ 0 h 343"/>
                  <a:gd name="T2" fmla="*/ 25 w 408"/>
                  <a:gd name="T3" fmla="*/ 1 h 343"/>
                  <a:gd name="T4" fmla="*/ 24 w 408"/>
                  <a:gd name="T5" fmla="*/ 1 h 343"/>
                  <a:gd name="T6" fmla="*/ 23 w 408"/>
                  <a:gd name="T7" fmla="*/ 2 h 343"/>
                  <a:gd name="T8" fmla="*/ 22 w 408"/>
                  <a:gd name="T9" fmla="*/ 2 h 343"/>
                  <a:gd name="T10" fmla="*/ 21 w 408"/>
                  <a:gd name="T11" fmla="*/ 3 h 343"/>
                  <a:gd name="T12" fmla="*/ 20 w 408"/>
                  <a:gd name="T13" fmla="*/ 4 h 343"/>
                  <a:gd name="T14" fmla="*/ 19 w 408"/>
                  <a:gd name="T15" fmla="*/ 4 h 343"/>
                  <a:gd name="T16" fmla="*/ 18 w 408"/>
                  <a:gd name="T17" fmla="*/ 5 h 343"/>
                  <a:gd name="T18" fmla="*/ 17 w 408"/>
                  <a:gd name="T19" fmla="*/ 6 h 343"/>
                  <a:gd name="T20" fmla="*/ 17 w 408"/>
                  <a:gd name="T21" fmla="*/ 7 h 343"/>
                  <a:gd name="T22" fmla="*/ 16 w 408"/>
                  <a:gd name="T23" fmla="*/ 8 h 343"/>
                  <a:gd name="T24" fmla="*/ 15 w 408"/>
                  <a:gd name="T25" fmla="*/ 9 h 343"/>
                  <a:gd name="T26" fmla="*/ 15 w 408"/>
                  <a:gd name="T27" fmla="*/ 10 h 343"/>
                  <a:gd name="T28" fmla="*/ 14 w 408"/>
                  <a:gd name="T29" fmla="*/ 11 h 343"/>
                  <a:gd name="T30" fmla="*/ 14 w 408"/>
                  <a:gd name="T31" fmla="*/ 13 h 343"/>
                  <a:gd name="T32" fmla="*/ 13 w 408"/>
                  <a:gd name="T33" fmla="*/ 14 h 343"/>
                  <a:gd name="T34" fmla="*/ 13 w 408"/>
                  <a:gd name="T35" fmla="*/ 16 h 343"/>
                  <a:gd name="T36" fmla="*/ 12 w 408"/>
                  <a:gd name="T37" fmla="*/ 17 h 343"/>
                  <a:gd name="T38" fmla="*/ 12 w 408"/>
                  <a:gd name="T39" fmla="*/ 19 h 343"/>
                  <a:gd name="T40" fmla="*/ 12 w 408"/>
                  <a:gd name="T41" fmla="*/ 20 h 343"/>
                  <a:gd name="T42" fmla="*/ 10 w 408"/>
                  <a:gd name="T43" fmla="*/ 18 h 343"/>
                  <a:gd name="T44" fmla="*/ 9 w 408"/>
                  <a:gd name="T45" fmla="*/ 16 h 343"/>
                  <a:gd name="T46" fmla="*/ 7 w 408"/>
                  <a:gd name="T47" fmla="*/ 13 h 343"/>
                  <a:gd name="T48" fmla="*/ 6 w 408"/>
                  <a:gd name="T49" fmla="*/ 11 h 343"/>
                  <a:gd name="T50" fmla="*/ 4 w 408"/>
                  <a:gd name="T51" fmla="*/ 9 h 343"/>
                  <a:gd name="T52" fmla="*/ 3 w 408"/>
                  <a:gd name="T53" fmla="*/ 6 h 343"/>
                  <a:gd name="T54" fmla="*/ 1 w 408"/>
                  <a:gd name="T55" fmla="*/ 4 h 343"/>
                  <a:gd name="T56" fmla="*/ 0 w 408"/>
                  <a:gd name="T57" fmla="*/ 1 h 343"/>
                  <a:gd name="T58" fmla="*/ 1 w 408"/>
                  <a:gd name="T59" fmla="*/ 4 h 343"/>
                  <a:gd name="T60" fmla="*/ 1 w 408"/>
                  <a:gd name="T61" fmla="*/ 7 h 343"/>
                  <a:gd name="T62" fmla="*/ 2 w 408"/>
                  <a:gd name="T63" fmla="*/ 9 h 343"/>
                  <a:gd name="T64" fmla="*/ 4 w 408"/>
                  <a:gd name="T65" fmla="*/ 12 h 343"/>
                  <a:gd name="T66" fmla="*/ 5 w 408"/>
                  <a:gd name="T67" fmla="*/ 14 h 343"/>
                  <a:gd name="T68" fmla="*/ 7 w 408"/>
                  <a:gd name="T69" fmla="*/ 17 h 343"/>
                  <a:gd name="T70" fmla="*/ 9 w 408"/>
                  <a:gd name="T71" fmla="*/ 19 h 343"/>
                  <a:gd name="T72" fmla="*/ 11 w 408"/>
                  <a:gd name="T73" fmla="*/ 21 h 343"/>
                  <a:gd name="T74" fmla="*/ 12 w 408"/>
                  <a:gd name="T75" fmla="*/ 22 h 343"/>
                  <a:gd name="T76" fmla="*/ 13 w 408"/>
                  <a:gd name="T77" fmla="*/ 22 h 343"/>
                  <a:gd name="T78" fmla="*/ 13 w 408"/>
                  <a:gd name="T79" fmla="*/ 22 h 343"/>
                  <a:gd name="T80" fmla="*/ 13 w 408"/>
                  <a:gd name="T81" fmla="*/ 22 h 343"/>
                  <a:gd name="T82" fmla="*/ 14 w 408"/>
                  <a:gd name="T83" fmla="*/ 20 h 343"/>
                  <a:gd name="T84" fmla="*/ 14 w 408"/>
                  <a:gd name="T85" fmla="*/ 18 h 343"/>
                  <a:gd name="T86" fmla="*/ 15 w 408"/>
                  <a:gd name="T87" fmla="*/ 16 h 343"/>
                  <a:gd name="T88" fmla="*/ 16 w 408"/>
                  <a:gd name="T89" fmla="*/ 14 h 343"/>
                  <a:gd name="T90" fmla="*/ 17 w 408"/>
                  <a:gd name="T91" fmla="*/ 12 h 343"/>
                  <a:gd name="T92" fmla="*/ 18 w 408"/>
                  <a:gd name="T93" fmla="*/ 10 h 343"/>
                  <a:gd name="T94" fmla="*/ 19 w 408"/>
                  <a:gd name="T95" fmla="*/ 8 h 343"/>
                  <a:gd name="T96" fmla="*/ 21 w 408"/>
                  <a:gd name="T97" fmla="*/ 7 h 343"/>
                  <a:gd name="T98" fmla="*/ 22 w 408"/>
                  <a:gd name="T99" fmla="*/ 6 h 343"/>
                  <a:gd name="T100" fmla="*/ 23 w 408"/>
                  <a:gd name="T101" fmla="*/ 4 h 343"/>
                  <a:gd name="T102" fmla="*/ 24 w 408"/>
                  <a:gd name="T103" fmla="*/ 3 h 343"/>
                  <a:gd name="T104" fmla="*/ 25 w 408"/>
                  <a:gd name="T105" fmla="*/ 2 h 343"/>
                  <a:gd name="T106" fmla="*/ 25 w 408"/>
                  <a:gd name="T107" fmla="*/ 1 h 343"/>
                  <a:gd name="T108" fmla="*/ 26 w 408"/>
                  <a:gd name="T109" fmla="*/ 1 h 343"/>
                  <a:gd name="T110" fmla="*/ 26 w 408"/>
                  <a:gd name="T111" fmla="*/ 1 h 343"/>
                  <a:gd name="T112" fmla="*/ 26 w 408"/>
                  <a:gd name="T113" fmla="*/ 0 h 3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8"/>
                  <a:gd name="T172" fmla="*/ 0 h 343"/>
                  <a:gd name="T173" fmla="*/ 408 w 408"/>
                  <a:gd name="T174" fmla="*/ 343 h 3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8" h="343">
                    <a:moveTo>
                      <a:pt x="408" y="0"/>
                    </a:moveTo>
                    <a:lnTo>
                      <a:pt x="389" y="8"/>
                    </a:lnTo>
                    <a:lnTo>
                      <a:pt x="372" y="16"/>
                    </a:lnTo>
                    <a:lnTo>
                      <a:pt x="355" y="24"/>
                    </a:lnTo>
                    <a:lnTo>
                      <a:pt x="339" y="32"/>
                    </a:lnTo>
                    <a:lnTo>
                      <a:pt x="324" y="41"/>
                    </a:lnTo>
                    <a:lnTo>
                      <a:pt x="309" y="51"/>
                    </a:lnTo>
                    <a:lnTo>
                      <a:pt x="295" y="61"/>
                    </a:lnTo>
                    <a:lnTo>
                      <a:pt x="282" y="73"/>
                    </a:lnTo>
                    <a:lnTo>
                      <a:pt x="269" y="85"/>
                    </a:lnTo>
                    <a:lnTo>
                      <a:pt x="258" y="99"/>
                    </a:lnTo>
                    <a:lnTo>
                      <a:pt x="248" y="115"/>
                    </a:lnTo>
                    <a:lnTo>
                      <a:pt x="237" y="131"/>
                    </a:lnTo>
                    <a:lnTo>
                      <a:pt x="227" y="151"/>
                    </a:lnTo>
                    <a:lnTo>
                      <a:pt x="218" y="172"/>
                    </a:lnTo>
                    <a:lnTo>
                      <a:pt x="210" y="193"/>
                    </a:lnTo>
                    <a:lnTo>
                      <a:pt x="201" y="219"/>
                    </a:lnTo>
                    <a:lnTo>
                      <a:pt x="195" y="245"/>
                    </a:lnTo>
                    <a:lnTo>
                      <a:pt x="189" y="268"/>
                    </a:lnTo>
                    <a:lnTo>
                      <a:pt x="185" y="291"/>
                    </a:lnTo>
                    <a:lnTo>
                      <a:pt x="183" y="314"/>
                    </a:lnTo>
                    <a:lnTo>
                      <a:pt x="159" y="280"/>
                    </a:lnTo>
                    <a:lnTo>
                      <a:pt x="133" y="243"/>
                    </a:lnTo>
                    <a:lnTo>
                      <a:pt x="108" y="207"/>
                    </a:lnTo>
                    <a:lnTo>
                      <a:pt x="83" y="169"/>
                    </a:lnTo>
                    <a:lnTo>
                      <a:pt x="59" y="131"/>
                    </a:lnTo>
                    <a:lnTo>
                      <a:pt x="36" y="92"/>
                    </a:lnTo>
                    <a:lnTo>
                      <a:pt x="16" y="53"/>
                    </a:lnTo>
                    <a:lnTo>
                      <a:pt x="0" y="14"/>
                    </a:lnTo>
                    <a:lnTo>
                      <a:pt x="4" y="56"/>
                    </a:lnTo>
                    <a:lnTo>
                      <a:pt x="15" y="98"/>
                    </a:lnTo>
                    <a:lnTo>
                      <a:pt x="31" y="139"/>
                    </a:lnTo>
                    <a:lnTo>
                      <a:pt x="52" y="179"/>
                    </a:lnTo>
                    <a:lnTo>
                      <a:pt x="77" y="218"/>
                    </a:lnTo>
                    <a:lnTo>
                      <a:pt x="106" y="257"/>
                    </a:lnTo>
                    <a:lnTo>
                      <a:pt x="139" y="295"/>
                    </a:lnTo>
                    <a:lnTo>
                      <a:pt x="176" y="332"/>
                    </a:lnTo>
                    <a:lnTo>
                      <a:pt x="187" y="339"/>
                    </a:lnTo>
                    <a:lnTo>
                      <a:pt x="195" y="343"/>
                    </a:lnTo>
                    <a:lnTo>
                      <a:pt x="200" y="343"/>
                    </a:lnTo>
                    <a:lnTo>
                      <a:pt x="205" y="340"/>
                    </a:lnTo>
                    <a:lnTo>
                      <a:pt x="213" y="308"/>
                    </a:lnTo>
                    <a:lnTo>
                      <a:pt x="223" y="275"/>
                    </a:lnTo>
                    <a:lnTo>
                      <a:pt x="236" y="244"/>
                    </a:lnTo>
                    <a:lnTo>
                      <a:pt x="252" y="213"/>
                    </a:lnTo>
                    <a:lnTo>
                      <a:pt x="268" y="183"/>
                    </a:lnTo>
                    <a:lnTo>
                      <a:pt x="287" y="155"/>
                    </a:lnTo>
                    <a:lnTo>
                      <a:pt x="304" y="128"/>
                    </a:lnTo>
                    <a:lnTo>
                      <a:pt x="322" y="104"/>
                    </a:lnTo>
                    <a:lnTo>
                      <a:pt x="341" y="81"/>
                    </a:lnTo>
                    <a:lnTo>
                      <a:pt x="357" y="60"/>
                    </a:lnTo>
                    <a:lnTo>
                      <a:pt x="372" y="41"/>
                    </a:lnTo>
                    <a:lnTo>
                      <a:pt x="386" y="27"/>
                    </a:lnTo>
                    <a:lnTo>
                      <a:pt x="396" y="15"/>
                    </a:lnTo>
                    <a:lnTo>
                      <a:pt x="403" y="6"/>
                    </a:lnTo>
                    <a:lnTo>
                      <a:pt x="408" y="1"/>
                    </a:lnTo>
                    <a:lnTo>
                      <a:pt x="408" y="0"/>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38934" name="Text Box 185"/>
            <p:cNvSpPr txBox="1">
              <a:spLocks noChangeArrowheads="1"/>
            </p:cNvSpPr>
            <p:nvPr/>
          </p:nvSpPr>
          <p:spPr bwMode="auto">
            <a:xfrm rot="189621">
              <a:off x="1420" y="1797"/>
              <a:ext cx="441"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b="1">
                  <a:latin typeface="Arial" charset="0"/>
                </a:rPr>
                <a:t>Known</a:t>
              </a:r>
            </a:p>
            <a:p>
              <a:pPr algn="ctr" eaLnBrk="1" hangingPunct="1"/>
              <a:r>
                <a:rPr lang="en-US" sz="1200" b="1">
                  <a:latin typeface="Arial" charset="0"/>
                </a:rPr>
                <a:t>Source</a:t>
              </a:r>
            </a:p>
          </p:txBody>
        </p:sp>
      </p:grpSp>
      <p:sp>
        <p:nvSpPr>
          <p:cNvPr id="59578" name="Rectangle 186"/>
          <p:cNvSpPr>
            <a:spLocks noChangeArrowheads="1"/>
          </p:cNvSpPr>
          <p:nvPr/>
        </p:nvSpPr>
        <p:spPr bwMode="auto">
          <a:xfrm rot="-2107888">
            <a:off x="1450975" y="1844675"/>
            <a:ext cx="1752600" cy="330200"/>
          </a:xfrm>
          <a:prstGeom prst="rect">
            <a:avLst/>
          </a:prstGeom>
          <a:noFill/>
          <a:ln w="9525">
            <a:noFill/>
            <a:round/>
            <a:headEnd/>
            <a:tailEnd/>
          </a:ln>
          <a:effectLst/>
        </p:spPr>
        <p:txBody>
          <a:bodyPr lIns="0" tIns="0" rIns="0" bIns="0" anchor="ctr">
            <a:spAutoFit/>
          </a:bodyPr>
          <a:lstStyle/>
          <a:p>
            <a:pPr defTabSz="457200">
              <a:lnSpc>
                <a:spcPct val="120000"/>
              </a:lnSpc>
              <a:buClr>
                <a:schemeClr val="hlink"/>
              </a:buClr>
              <a:buSzPct val="65000"/>
              <a:buFont typeface="Wingdings" charset="0"/>
              <a:buNone/>
              <a:defRPr/>
            </a:pPr>
            <a:r>
              <a:rPr lang="en-GB" b="1">
                <a:solidFill>
                  <a:srgbClr val="66FFFF"/>
                </a:solidFill>
                <a:effectLst>
                  <a:outerShdw blurRad="38100" dist="38100" dir="2700000" algn="tl">
                    <a:srgbClr val="DDDDDD"/>
                  </a:outerShdw>
                </a:effectLst>
              </a:rPr>
              <a:t>invoke</a:t>
            </a:r>
            <a:r>
              <a:rPr lang="en-GB">
                <a:effectLst>
                  <a:outerShdw blurRad="38100" dist="38100" dir="2700000" algn="tl">
                    <a:srgbClr val="DDDDDD"/>
                  </a:outerShdw>
                </a:effectLst>
              </a:rPr>
              <a:t>(target)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pPr eaLnBrk="1" hangingPunct="1"/>
            <a:r>
              <a:rPr lang="en-US" sz="2800">
                <a:latin typeface="Tahoma" charset="0"/>
                <a:cs typeface="ＭＳ Ｐゴシック" charset="0"/>
              </a:rPr>
              <a:t>Evaluating Candidates II</a:t>
            </a:r>
          </a:p>
        </p:txBody>
      </p:sp>
      <p:sp>
        <p:nvSpPr>
          <p:cNvPr id="40962" name="Rectangle 68"/>
          <p:cNvSpPr>
            <a:spLocks noGrp="1" noChangeArrowheads="1"/>
          </p:cNvSpPr>
          <p:nvPr>
            <p:ph idx="1"/>
          </p:nvPr>
        </p:nvSpPr>
        <p:spPr>
          <a:xfrm>
            <a:off x="457200" y="1219200"/>
            <a:ext cx="8229600" cy="1778000"/>
          </a:xfrm>
        </p:spPr>
        <p:txBody>
          <a:bodyPr/>
          <a:lstStyle/>
          <a:p>
            <a:pPr eaLnBrk="1" hangingPunct="1">
              <a:buFont typeface="Wingdings" charset="0"/>
              <a:buNone/>
            </a:pPr>
            <a:r>
              <a:rPr lang="en-US" sz="2800">
                <a:latin typeface="Tahoma" charset="0"/>
                <a:cs typeface="ＭＳ Ｐゴシック" charset="0"/>
              </a:rPr>
              <a:t>Candidates may return multiple tuples per input</a:t>
            </a:r>
          </a:p>
          <a:p>
            <a:pPr lvl="1" eaLnBrk="1" hangingPunct="1"/>
            <a:r>
              <a:rPr lang="en-US" sz="2400">
                <a:latin typeface="Tahoma" charset="0"/>
              </a:rPr>
              <a:t>Need measure that compares sets of tuples!</a:t>
            </a:r>
          </a:p>
        </p:txBody>
      </p:sp>
      <p:sp>
        <p:nvSpPr>
          <p:cNvPr id="40964" name="Slide Number Placeholder 5"/>
          <p:cNvSpPr>
            <a:spLocks noGrp="1"/>
          </p:cNvSpPr>
          <p:nvPr>
            <p:ph type="sldNum" sz="quarter" idx="4294967295"/>
          </p:nvPr>
        </p:nvSpPr>
        <p:spPr bwMode="auto">
          <a:xfrm>
            <a:off x="7477125" y="6245225"/>
            <a:ext cx="1666875" cy="4762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fld id="{9304769C-415B-4947-98B1-F57B568D9BD1}" type="slidenum">
              <a:rPr lang="en-US" sz="1200">
                <a:solidFill>
                  <a:srgbClr val="898989"/>
                </a:solidFill>
              </a:rPr>
              <a:pPr/>
              <a:t>14</a:t>
            </a:fld>
            <a:endParaRPr lang="en-US" sz="1200">
              <a:solidFill>
                <a:srgbClr val="898989"/>
              </a:solidFill>
            </a:endParaRPr>
          </a:p>
        </p:txBody>
      </p:sp>
      <p:graphicFrame>
        <p:nvGraphicFramePr>
          <p:cNvPr id="104535" name="Group 87"/>
          <p:cNvGraphicFramePr>
            <a:graphicFrameLocks noGrp="1"/>
          </p:cNvGraphicFramePr>
          <p:nvPr/>
        </p:nvGraphicFramePr>
        <p:xfrm>
          <a:off x="900113" y="2924175"/>
          <a:ext cx="5545137" cy="2959100"/>
        </p:xfrm>
        <a:graphic>
          <a:graphicData uri="http://schemas.openxmlformats.org/drawingml/2006/table">
            <a:tbl>
              <a:tblPr/>
              <a:tblGrid>
                <a:gridCol w="1728787">
                  <a:extLst>
                    <a:ext uri="{9D8B030D-6E8A-4147-A177-3AD203B41FA5}">
                      <a16:colId xmlns:a16="http://schemas.microsoft.com/office/drawing/2014/main" val="20000"/>
                    </a:ext>
                  </a:extLst>
                </a:gridCol>
                <a:gridCol w="1944688">
                  <a:extLst>
                    <a:ext uri="{9D8B030D-6E8A-4147-A177-3AD203B41FA5}">
                      <a16:colId xmlns:a16="http://schemas.microsoft.com/office/drawing/2014/main" val="20001"/>
                    </a:ext>
                  </a:extLst>
                </a:gridCol>
                <a:gridCol w="1871662">
                  <a:extLst>
                    <a:ext uri="{9D8B030D-6E8A-4147-A177-3AD203B41FA5}">
                      <a16:colId xmlns:a16="http://schemas.microsoft.com/office/drawing/2014/main" val="20002"/>
                    </a:ext>
                  </a:extLst>
                </a:gridCol>
              </a:tblGrid>
              <a:tr h="6414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1" i="0" u="sng" strike="noStrike" cap="none" normalizeH="0" baseline="0">
                          <a:ln>
                            <a:noFill/>
                          </a:ln>
                          <a:solidFill>
                            <a:schemeClr val="tx1"/>
                          </a:solidFill>
                          <a:effectLst/>
                          <a:latin typeface="Tahoma" charset="0"/>
                          <a:ea typeface="ＭＳ Ｐゴシック" charset="0"/>
                          <a:cs typeface="ＭＳ Ｐゴシック" charset="0"/>
                        </a:rPr>
                        <a:t>Input</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1" i="0" u="none" strike="noStrike" cap="none" normalizeH="0" baseline="0">
                          <a:ln>
                            <a:noFill/>
                          </a:ln>
                          <a:solidFill>
                            <a:schemeClr val="tx1"/>
                          </a:solidFill>
                          <a:effectLst/>
                          <a:latin typeface="Tahoma" charset="0"/>
                          <a:ea typeface="ＭＳ Ｐゴシック" charset="0"/>
                          <a:cs typeface="ＭＳ Ｐゴシック" charset="0"/>
                        </a:rPr>
                        <a:t>&lt;$zip1, $dist1&gt;</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1" i="0" u="sng" strike="noStrike" cap="none" normalizeH="0" baseline="0">
                          <a:ln>
                            <a:noFill/>
                          </a:ln>
                          <a:solidFill>
                            <a:schemeClr val="tx1"/>
                          </a:solidFill>
                          <a:effectLst/>
                          <a:latin typeface="Tahoma" charset="0"/>
                          <a:ea typeface="ＭＳ Ｐゴシック" charset="0"/>
                          <a:cs typeface="ＭＳ Ｐゴシック" charset="0"/>
                        </a:rPr>
                        <a:t>Target Output</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1" i="0" u="none" strike="noStrike" cap="none" normalizeH="0" baseline="0">
                          <a:ln>
                            <a:noFill/>
                          </a:ln>
                          <a:solidFill>
                            <a:schemeClr val="tx1"/>
                          </a:solidFill>
                          <a:effectLst/>
                          <a:latin typeface="Tahoma" charset="0"/>
                          <a:ea typeface="ＭＳ Ｐゴシック" charset="0"/>
                          <a:cs typeface="ＭＳ Ｐゴシック" charset="0"/>
                        </a:rPr>
                        <a:t>&lt;zip2, dist2&gt;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1" i="0" u="sng" strike="noStrike" cap="none" normalizeH="0" baseline="0">
                          <a:ln>
                            <a:noFill/>
                          </a:ln>
                          <a:solidFill>
                            <a:schemeClr val="tx1"/>
                          </a:solidFill>
                          <a:effectLst/>
                          <a:latin typeface="Tahoma" charset="0"/>
                          <a:ea typeface="ＭＳ Ｐゴシック" charset="0"/>
                          <a:cs typeface="ＭＳ Ｐゴシック" charset="0"/>
                        </a:rPr>
                        <a:t>Clause Output</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1" i="0" u="none" strike="noStrike" cap="none" normalizeH="0" baseline="0">
                          <a:ln>
                            <a:noFill/>
                          </a:ln>
                          <a:solidFill>
                            <a:schemeClr val="tx1"/>
                          </a:solidFill>
                          <a:effectLst/>
                          <a:latin typeface="Tahoma" charset="0"/>
                          <a:ea typeface="ＭＳ Ｐゴシック" charset="0"/>
                          <a:cs typeface="ＭＳ Ｐゴシック" charset="0"/>
                        </a:rPr>
                        <a:t>&lt;zip2, dist2&gt;</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769785">
                <a:tc>
                  <a:txBody>
                    <a:bodyPr/>
                    <a:lstStyle/>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charset="0"/>
                        <a:buNone/>
                        <a:tabLst/>
                      </a:pPr>
                      <a:r>
                        <a:rPr kumimoji="0" lang="en-US" sz="1500" b="0" i="0" u="none" strike="noStrike" cap="none" normalizeH="0" baseline="0">
                          <a:ln>
                            <a:noFill/>
                          </a:ln>
                          <a:solidFill>
                            <a:schemeClr val="tx1"/>
                          </a:solidFill>
                          <a:effectLst>
                            <a:outerShdw blurRad="38100" dist="38100" dir="2700000" algn="tl">
                              <a:srgbClr val="DDDDDD"/>
                            </a:outerShdw>
                          </a:effectLst>
                          <a:latin typeface="Tahoma" charset="0"/>
                          <a:ea typeface="ＭＳ Ｐゴシック" charset="0"/>
                          <a:cs typeface="ＭＳ Ｐゴシック" charset="0"/>
                        </a:rPr>
                        <a:t>&lt;60632, 874.2&gt;</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charset="0"/>
                        <a:buNone/>
                        <a:tabLst/>
                      </a:pPr>
                      <a:r>
                        <a:rPr kumimoji="0" lang="en-US" sz="1500" b="0" i="0" u="none" strike="noStrike" cap="none" normalizeH="0" baseline="0">
                          <a:ln>
                            <a:noFill/>
                          </a:ln>
                          <a:solidFill>
                            <a:schemeClr val="tx1"/>
                          </a:solidFill>
                          <a:effectLst>
                            <a:outerShdw blurRad="38100" dist="38100" dir="2700000" algn="tl">
                              <a:srgbClr val="DDDDDD"/>
                            </a:outerShdw>
                          </a:effectLst>
                          <a:latin typeface="Tahoma" charset="0"/>
                          <a:ea typeface="ＭＳ Ｐゴシック" charset="0"/>
                          <a:cs typeface="ＭＳ Ｐゴシック" charset="0"/>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charset="0"/>
                        <a:buNone/>
                        <a:tabLst/>
                      </a:pPr>
                      <a:r>
                        <a:rPr kumimoji="0" lang="en-US" sz="1500" b="0" i="0" u="none" strike="noStrike" cap="none" normalizeH="0" baseline="0">
                          <a:ln>
                            <a:noFill/>
                          </a:ln>
                          <a:solidFill>
                            <a:schemeClr val="tx1"/>
                          </a:solidFill>
                          <a:effectLst>
                            <a:outerShdw blurRad="38100" dist="38100" dir="2700000" algn="tl">
                              <a:srgbClr val="DDDDDD"/>
                            </a:outerShdw>
                          </a:effectLst>
                          <a:latin typeface="Tahoma" charset="0"/>
                          <a:ea typeface="ＭＳ Ｐゴシック" charset="0"/>
                          <a:cs typeface="ＭＳ Ｐゴシック" charset="0"/>
                        </a:rPr>
                        <a:t>{&lt;60629, 2.15&gt;,</a:t>
                      </a:r>
                    </a:p>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charset="0"/>
                        <a:buNone/>
                        <a:tabLst/>
                      </a:pPr>
                      <a:r>
                        <a:rPr kumimoji="0" lang="en-US" sz="1500" b="0" i="0" u="none" strike="noStrike" cap="none" normalizeH="0" baseline="0">
                          <a:ln>
                            <a:noFill/>
                          </a:ln>
                          <a:solidFill>
                            <a:schemeClr val="tx1"/>
                          </a:solidFill>
                          <a:effectLst>
                            <a:outerShdw blurRad="38100" dist="38100" dir="2700000" algn="tl">
                              <a:srgbClr val="DDDDDD"/>
                            </a:outerShdw>
                          </a:effectLst>
                          <a:latin typeface="Tahoma" charset="0"/>
                          <a:ea typeface="ＭＳ Ｐゴシック" charset="0"/>
                          <a:cs typeface="ＭＳ Ｐゴシック" charset="0"/>
                        </a:rPr>
                        <a:t> &lt;60682, 2.27&gt;,</a:t>
                      </a:r>
                    </a:p>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charset="0"/>
                        <a:buNone/>
                        <a:tabLst/>
                      </a:pPr>
                      <a:r>
                        <a:rPr kumimoji="0" lang="en-US" sz="1500" b="0" i="0" u="none" strike="noStrike" cap="none" normalizeH="0" baseline="0">
                          <a:ln>
                            <a:noFill/>
                          </a:ln>
                          <a:solidFill>
                            <a:schemeClr val="tx1"/>
                          </a:solidFill>
                          <a:effectLst>
                            <a:outerShdw blurRad="38100" dist="38100" dir="2700000" algn="tl">
                              <a:srgbClr val="DDDDDD"/>
                            </a:outerShdw>
                          </a:effectLst>
                          <a:latin typeface="Tahoma" charset="0"/>
                          <a:ea typeface="ＭＳ Ｐゴシック" charset="0"/>
                          <a:cs typeface="ＭＳ Ｐゴシック" charset="0"/>
                        </a:rPr>
                        <a:t> &lt;60623, 2.64</a:t>
                      </a:r>
                      <a:r>
                        <a:rPr kumimoji="0" lang="pt-BR" sz="1500" b="0" i="0" u="none" strike="noStrike" cap="none" normalizeH="0" baseline="0">
                          <a:ln>
                            <a:noFill/>
                          </a:ln>
                          <a:solidFill>
                            <a:schemeClr val="tx1"/>
                          </a:solidFill>
                          <a:effectLst>
                            <a:outerShdw blurRad="38100" dist="38100" dir="2700000" algn="tl">
                              <a:srgbClr val="DDDDDD"/>
                            </a:outerShdw>
                          </a:effectLst>
                          <a:latin typeface="Tahoma" charset="0"/>
                          <a:ea typeface="ＭＳ Ｐゴシック" charset="0"/>
                          <a:cs typeface="ＭＳ Ｐゴシック" charset="0"/>
                        </a:rPr>
                        <a:t>&gt;, ..</a:t>
                      </a:r>
                      <a:r>
                        <a:rPr kumimoji="0" lang="en-US" sz="1500" b="0" i="0" u="none" strike="noStrike" cap="none" normalizeH="0" baseline="0">
                          <a:ln>
                            <a:noFill/>
                          </a:ln>
                          <a:solidFill>
                            <a:schemeClr val="tx1"/>
                          </a:solidFill>
                          <a:effectLst>
                            <a:outerShdw blurRad="38100" dist="38100" dir="2700000" algn="tl">
                              <a:srgbClr val="DDDDDD"/>
                            </a:outerShdw>
                          </a:effectLst>
                          <a:latin typeface="Tahoma" charset="0"/>
                          <a:ea typeface="ＭＳ Ｐゴシック" charset="0"/>
                          <a:cs typeface="ＭＳ Ｐゴシック" charset="0"/>
                        </a:rPr>
                        <a:t>}</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69785">
                <a:tc>
                  <a:txBody>
                    <a:bodyPr/>
                    <a:lstStyle/>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charset="0"/>
                        <a:buNone/>
                        <a:tabLst/>
                      </a:pPr>
                      <a:r>
                        <a:rPr kumimoji="0" lang="en-US" sz="1500" b="0" i="0" u="none" strike="noStrike" cap="none" normalizeH="0" baseline="0">
                          <a:ln>
                            <a:noFill/>
                          </a:ln>
                          <a:solidFill>
                            <a:schemeClr val="tx1"/>
                          </a:solidFill>
                          <a:effectLst>
                            <a:outerShdw blurRad="38100" dist="38100" dir="2700000" algn="tl">
                              <a:srgbClr val="DDDDDD"/>
                            </a:outerShdw>
                          </a:effectLst>
                          <a:latin typeface="Tahoma" charset="0"/>
                          <a:ea typeface="ＭＳ Ｐゴシック" charset="0"/>
                          <a:cs typeface="ＭＳ Ｐゴシック" charset="0"/>
                        </a:rPr>
                        <a:t>&lt;07307, 50.94&gt;</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charset="0"/>
                        <a:buNone/>
                        <a:tabLst/>
                      </a:pPr>
                      <a:r>
                        <a:rPr kumimoji="0" lang="pt-BR" sz="1500" b="0" i="0" u="none" strike="noStrike" cap="none" normalizeH="0" baseline="0">
                          <a:ln>
                            <a:noFill/>
                          </a:ln>
                          <a:solidFill>
                            <a:schemeClr val="tx1"/>
                          </a:solidFill>
                          <a:effectLst>
                            <a:outerShdw blurRad="38100" dist="38100" dir="2700000" algn="tl">
                              <a:srgbClr val="DDDDDD"/>
                            </a:outerShdw>
                          </a:effectLst>
                          <a:latin typeface="Tahoma" charset="0"/>
                          <a:ea typeface="ＭＳ Ｐゴシック" charset="0"/>
                          <a:cs typeface="ＭＳ Ｐゴシック" charset="0"/>
                        </a:rPr>
                        <a:t>{&lt;07097, 0.26&gt;, </a:t>
                      </a:r>
                    </a:p>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charset="0"/>
                        <a:buNone/>
                        <a:tabLst/>
                      </a:pPr>
                      <a:r>
                        <a:rPr kumimoji="0" lang="pt-BR" sz="1500" b="0" i="0" u="none" strike="noStrike" cap="none" normalizeH="0" baseline="0">
                          <a:ln>
                            <a:noFill/>
                          </a:ln>
                          <a:solidFill>
                            <a:schemeClr val="tx1"/>
                          </a:solidFill>
                          <a:effectLst>
                            <a:outerShdw blurRad="38100" dist="38100" dir="2700000" algn="tl">
                              <a:srgbClr val="DDDDDD"/>
                            </a:outerShdw>
                          </a:effectLst>
                          <a:latin typeface="Tahoma" charset="0"/>
                          <a:ea typeface="ＭＳ Ｐゴシック" charset="0"/>
                          <a:cs typeface="ＭＳ Ｐゴシック" charset="0"/>
                        </a:rPr>
                        <a:t> &lt;07030, 0.83&gt;, </a:t>
                      </a:r>
                    </a:p>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charset="0"/>
                        <a:buNone/>
                        <a:tabLst/>
                      </a:pPr>
                      <a:r>
                        <a:rPr kumimoji="0" lang="pt-BR" sz="1500" b="0" i="0" u="none" strike="noStrike" cap="none" normalizeH="0" baseline="0">
                          <a:ln>
                            <a:noFill/>
                          </a:ln>
                          <a:solidFill>
                            <a:schemeClr val="tx1"/>
                          </a:solidFill>
                          <a:effectLst>
                            <a:outerShdw blurRad="38100" dist="38100" dir="2700000" algn="tl">
                              <a:srgbClr val="DDDDDD"/>
                            </a:outerShdw>
                          </a:effectLst>
                          <a:latin typeface="Tahoma" charset="0"/>
                          <a:ea typeface="ＭＳ Ｐゴシック" charset="0"/>
                          <a:cs typeface="ＭＳ Ｐゴシック" charset="0"/>
                        </a:rPr>
                        <a:t> &lt;07310, 1.09&gt;, ...}</a:t>
                      </a:r>
                      <a:endParaRPr kumimoji="0" lang="en-US" sz="1500" b="0" i="0" u="none" strike="noStrike" cap="none" normalizeH="0" baseline="0">
                        <a:ln>
                          <a:noFill/>
                        </a:ln>
                        <a:solidFill>
                          <a:schemeClr val="tx1"/>
                        </a:solidFill>
                        <a:effectLst>
                          <a:outerShdw blurRad="38100" dist="38100" dir="2700000" algn="tl">
                            <a:srgbClr val="DDDDDD"/>
                          </a:outerShdw>
                        </a:effectLst>
                        <a:latin typeface="Tahoma" charset="0"/>
                        <a:ea typeface="ＭＳ Ｐゴシック" charset="0"/>
                        <a:cs typeface="ＭＳ Ｐゴシック"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charset="0"/>
                        <a:buNone/>
                        <a:tabLst/>
                      </a:pPr>
                      <a:r>
                        <a:rPr kumimoji="0" lang="pt-BR" sz="1500" b="0" i="0" u="none" strike="noStrike" cap="none" normalizeH="0" baseline="0">
                          <a:ln>
                            <a:noFill/>
                          </a:ln>
                          <a:solidFill>
                            <a:schemeClr val="tx1"/>
                          </a:solidFill>
                          <a:effectLst>
                            <a:outerShdw blurRad="38100" dist="38100" dir="2700000" algn="tl">
                              <a:srgbClr val="DDDDDD"/>
                            </a:outerShdw>
                          </a:effectLst>
                          <a:latin typeface="Tahoma" charset="0"/>
                          <a:ea typeface="ＭＳ Ｐゴシック" charset="0"/>
                          <a:cs typeface="ＭＳ Ｐゴシック" charset="0"/>
                        </a:rPr>
                        <a:t>{}</a:t>
                      </a:r>
                      <a:endParaRPr kumimoji="0" lang="en-US" sz="1500" b="0" i="0" u="none" strike="noStrike" cap="none" normalizeH="0" baseline="0">
                        <a:ln>
                          <a:noFill/>
                        </a:ln>
                        <a:solidFill>
                          <a:schemeClr val="tx1"/>
                        </a:solidFill>
                        <a:effectLst>
                          <a:outerShdw blurRad="38100" dist="38100" dir="2700000" algn="tl">
                            <a:srgbClr val="DDDDDD"/>
                          </a:outerShdw>
                        </a:effectLst>
                        <a:latin typeface="Tahoma" charset="0"/>
                        <a:ea typeface="ＭＳ Ｐゴシック" charset="0"/>
                        <a:cs typeface="ＭＳ Ｐゴシック" charset="0"/>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78042">
                <a:tc>
                  <a:txBody>
                    <a:bodyPr/>
                    <a:lstStyle/>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charset="0"/>
                        <a:buNone/>
                        <a:tabLst/>
                      </a:pPr>
                      <a:r>
                        <a:rPr kumimoji="0" lang="en-US" sz="1500" b="0" i="0" u="none" strike="noStrike" cap="none" normalizeH="0" baseline="0">
                          <a:ln>
                            <a:noFill/>
                          </a:ln>
                          <a:solidFill>
                            <a:schemeClr val="tx1"/>
                          </a:solidFill>
                          <a:effectLst>
                            <a:outerShdw blurRad="38100" dist="38100" dir="2700000" algn="tl">
                              <a:srgbClr val="DDDDDD"/>
                            </a:outerShdw>
                          </a:effectLst>
                          <a:latin typeface="Tahoma" charset="0"/>
                          <a:ea typeface="ＭＳ Ｐゴシック" charset="0"/>
                          <a:cs typeface="ＭＳ Ｐゴシック" charset="0"/>
                        </a:rPr>
                        <a:t>&lt;28041, 240.46&gt;</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charset="0"/>
                        <a:buNone/>
                        <a:tabLst/>
                      </a:pPr>
                      <a:r>
                        <a:rPr kumimoji="0" lang="en-US" sz="1500" b="0" i="0" u="none" strike="noStrike" cap="none" normalizeH="0" baseline="0">
                          <a:ln>
                            <a:noFill/>
                          </a:ln>
                          <a:solidFill>
                            <a:schemeClr val="tx1"/>
                          </a:solidFill>
                          <a:effectLst>
                            <a:outerShdw blurRad="38100" dist="38100" dir="2700000" algn="tl">
                              <a:srgbClr val="DDDDDD"/>
                            </a:outerShdw>
                          </a:effectLst>
                          <a:latin typeface="Tahoma" charset="0"/>
                          <a:ea typeface="ＭＳ Ｐゴシック" charset="0"/>
                          <a:cs typeface="ＭＳ Ｐゴシック" charset="0"/>
                        </a:rPr>
                        <a:t>{&lt;28072, 1.74&gt;, </a:t>
                      </a:r>
                    </a:p>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charset="0"/>
                        <a:buNone/>
                        <a:tabLst/>
                      </a:pPr>
                      <a:r>
                        <a:rPr kumimoji="0" lang="en-US" sz="1500" b="0" i="0" u="none" strike="noStrike" cap="none" normalizeH="0" baseline="0">
                          <a:ln>
                            <a:noFill/>
                          </a:ln>
                          <a:solidFill>
                            <a:schemeClr val="tx1"/>
                          </a:solidFill>
                          <a:effectLst>
                            <a:outerShdw blurRad="38100" dist="38100" dir="2700000" algn="tl">
                              <a:srgbClr val="DDDDDD"/>
                            </a:outerShdw>
                          </a:effectLst>
                          <a:latin typeface="Tahoma" charset="0"/>
                          <a:ea typeface="ＭＳ Ｐゴシック" charset="0"/>
                          <a:cs typeface="ＭＳ Ｐゴシック" charset="0"/>
                        </a:rPr>
                        <a:t> &lt;28146, 3.41&gt;,</a:t>
                      </a:r>
                    </a:p>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charset="0"/>
                        <a:buNone/>
                        <a:tabLst/>
                      </a:pPr>
                      <a:r>
                        <a:rPr kumimoji="0" lang="en-US" sz="1500" b="0" i="0" u="none" strike="noStrike" cap="none" normalizeH="0" baseline="0">
                          <a:ln>
                            <a:noFill/>
                          </a:ln>
                          <a:solidFill>
                            <a:schemeClr val="tx1"/>
                          </a:solidFill>
                          <a:effectLst>
                            <a:outerShdw blurRad="38100" dist="38100" dir="2700000" algn="tl">
                              <a:srgbClr val="DDDDDD"/>
                            </a:outerShdw>
                          </a:effectLst>
                          <a:latin typeface="Tahoma" charset="0"/>
                          <a:ea typeface="ＭＳ Ｐゴシック" charset="0"/>
                          <a:cs typeface="ＭＳ Ｐゴシック" charset="0"/>
                        </a:rPr>
                        <a:t> &lt;28138, 3.97&gt;,…}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charset="0"/>
                        <a:buNone/>
                        <a:tabLst/>
                      </a:pPr>
                      <a:r>
                        <a:rPr kumimoji="0" lang="en-US" sz="1500" b="0" i="0" u="none" strike="noStrike" cap="none" normalizeH="0" baseline="0">
                          <a:ln>
                            <a:noFill/>
                          </a:ln>
                          <a:solidFill>
                            <a:schemeClr val="tx1"/>
                          </a:solidFill>
                          <a:effectLst>
                            <a:outerShdw blurRad="38100" dist="38100" dir="2700000" algn="tl">
                              <a:srgbClr val="DDDDDD"/>
                            </a:outerShdw>
                          </a:effectLst>
                          <a:latin typeface="Tahoma" charset="0"/>
                          <a:ea typeface="ＭＳ Ｐゴシック" charset="0"/>
                          <a:cs typeface="ＭＳ Ｐゴシック" charset="0"/>
                        </a:rPr>
                        <a:t>{&lt;28072, 1.74&gt;, </a:t>
                      </a:r>
                    </a:p>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charset="0"/>
                        <a:buNone/>
                        <a:tabLst/>
                      </a:pPr>
                      <a:r>
                        <a:rPr kumimoji="0" lang="en-US" sz="1500" b="0" i="0" u="none" strike="noStrike" cap="none" normalizeH="0" baseline="0">
                          <a:ln>
                            <a:noFill/>
                          </a:ln>
                          <a:solidFill>
                            <a:schemeClr val="tx1"/>
                          </a:solidFill>
                          <a:effectLst>
                            <a:outerShdw blurRad="38100" dist="38100" dir="2700000" algn="tl">
                              <a:srgbClr val="DDDDDD"/>
                            </a:outerShdw>
                          </a:effectLst>
                          <a:latin typeface="Tahoma" charset="0"/>
                          <a:ea typeface="ＭＳ Ｐゴシック" charset="0"/>
                          <a:cs typeface="ＭＳ Ｐゴシック" charset="0"/>
                        </a:rPr>
                        <a:t> &lt;28146, 3.41&gt;}</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pSp>
        <p:nvGrpSpPr>
          <p:cNvPr id="2" name="Group 93"/>
          <p:cNvGrpSpPr>
            <a:grpSpLocks/>
          </p:cNvGrpSpPr>
          <p:nvPr/>
        </p:nvGrpSpPr>
        <p:grpSpPr bwMode="auto">
          <a:xfrm>
            <a:off x="6300788" y="3571875"/>
            <a:ext cx="1655762" cy="641350"/>
            <a:chOff x="3969" y="2478"/>
            <a:chExt cx="816" cy="404"/>
          </a:xfrm>
        </p:grpSpPr>
        <p:sp>
          <p:nvSpPr>
            <p:cNvPr id="40995" name="Text Box 90"/>
            <p:cNvSpPr txBox="1">
              <a:spLocks noChangeArrowheads="1"/>
            </p:cNvSpPr>
            <p:nvPr/>
          </p:nvSpPr>
          <p:spPr bwMode="auto">
            <a:xfrm>
              <a:off x="4286" y="2478"/>
              <a:ext cx="499" cy="404"/>
            </a:xfrm>
            <a:prstGeom prst="rect">
              <a:avLst/>
            </a:prstGeom>
            <a:solidFill>
              <a:srgbClr val="FF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spcBef>
                  <a:spcPct val="50000"/>
                </a:spcBef>
              </a:pPr>
              <a:r>
                <a:rPr lang="en-US" sz="1800"/>
                <a:t>No Overlap</a:t>
              </a:r>
            </a:p>
          </p:txBody>
        </p:sp>
        <p:sp>
          <p:nvSpPr>
            <p:cNvPr id="40996" name="Line 92"/>
            <p:cNvSpPr>
              <a:spLocks noChangeShapeType="1"/>
            </p:cNvSpPr>
            <p:nvPr/>
          </p:nvSpPr>
          <p:spPr bwMode="auto">
            <a:xfrm flipH="1">
              <a:off x="3969" y="2614"/>
              <a:ext cx="317" cy="0"/>
            </a:xfrm>
            <a:prstGeom prst="line">
              <a:avLst/>
            </a:prstGeom>
            <a:noFill/>
            <a:ln w="2857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grpSp>
        <p:nvGrpSpPr>
          <p:cNvPr id="3" name="Group 94"/>
          <p:cNvGrpSpPr>
            <a:grpSpLocks/>
          </p:cNvGrpSpPr>
          <p:nvPr/>
        </p:nvGrpSpPr>
        <p:grpSpPr bwMode="auto">
          <a:xfrm>
            <a:off x="6300788" y="4291013"/>
            <a:ext cx="1655762" cy="641350"/>
            <a:chOff x="3969" y="2478"/>
            <a:chExt cx="816" cy="404"/>
          </a:xfrm>
        </p:grpSpPr>
        <p:sp>
          <p:nvSpPr>
            <p:cNvPr id="40993" name="Text Box 95"/>
            <p:cNvSpPr txBox="1">
              <a:spLocks noChangeArrowheads="1"/>
            </p:cNvSpPr>
            <p:nvPr/>
          </p:nvSpPr>
          <p:spPr bwMode="auto">
            <a:xfrm>
              <a:off x="4286" y="2478"/>
              <a:ext cx="499" cy="404"/>
            </a:xfrm>
            <a:prstGeom prst="rect">
              <a:avLst/>
            </a:prstGeom>
            <a:solidFill>
              <a:srgbClr val="FF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spcBef>
                  <a:spcPct val="50000"/>
                </a:spcBef>
              </a:pPr>
              <a:r>
                <a:rPr lang="en-US" sz="1800"/>
                <a:t>No Overlap</a:t>
              </a:r>
            </a:p>
          </p:txBody>
        </p:sp>
        <p:sp>
          <p:nvSpPr>
            <p:cNvPr id="40994" name="Line 96"/>
            <p:cNvSpPr>
              <a:spLocks noChangeShapeType="1"/>
            </p:cNvSpPr>
            <p:nvPr/>
          </p:nvSpPr>
          <p:spPr bwMode="auto">
            <a:xfrm flipH="1">
              <a:off x="3969" y="2614"/>
              <a:ext cx="317" cy="0"/>
            </a:xfrm>
            <a:prstGeom prst="line">
              <a:avLst/>
            </a:prstGeom>
            <a:noFill/>
            <a:ln w="2857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grpSp>
        <p:nvGrpSpPr>
          <p:cNvPr id="4" name="Group 99"/>
          <p:cNvGrpSpPr>
            <a:grpSpLocks/>
          </p:cNvGrpSpPr>
          <p:nvPr/>
        </p:nvGrpSpPr>
        <p:grpSpPr bwMode="auto">
          <a:xfrm>
            <a:off x="2770188" y="5011738"/>
            <a:ext cx="5186362" cy="503237"/>
            <a:chOff x="1745" y="3385"/>
            <a:chExt cx="3267" cy="317"/>
          </a:xfrm>
        </p:grpSpPr>
        <p:sp>
          <p:nvSpPr>
            <p:cNvPr id="40990" name="Rectangle 88"/>
            <p:cNvSpPr>
              <a:spLocks noChangeArrowheads="1"/>
            </p:cNvSpPr>
            <p:nvPr/>
          </p:nvSpPr>
          <p:spPr bwMode="auto">
            <a:xfrm>
              <a:off x="1745" y="3385"/>
              <a:ext cx="2224" cy="317"/>
            </a:xfrm>
            <a:prstGeom prst="rect">
              <a:avLst/>
            </a:prstGeom>
            <a:noFill/>
            <a:ln w="25400">
              <a:solidFill>
                <a:schemeClr val="hlink"/>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it-IT">
                <a:solidFill>
                  <a:schemeClr val="tx2"/>
                </a:solidFill>
              </a:endParaRPr>
            </a:p>
          </p:txBody>
        </p:sp>
        <p:sp>
          <p:nvSpPr>
            <p:cNvPr id="40991" name="Text Box 89"/>
            <p:cNvSpPr txBox="1">
              <a:spLocks noChangeArrowheads="1"/>
            </p:cNvSpPr>
            <p:nvPr/>
          </p:nvSpPr>
          <p:spPr bwMode="auto">
            <a:xfrm>
              <a:off x="4331" y="3430"/>
              <a:ext cx="681" cy="231"/>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spcBef>
                  <a:spcPct val="50000"/>
                </a:spcBef>
              </a:pPr>
              <a:r>
                <a:rPr lang="en-US" sz="1800"/>
                <a:t>Overlap!</a:t>
              </a:r>
            </a:p>
          </p:txBody>
        </p:sp>
        <p:sp>
          <p:nvSpPr>
            <p:cNvPr id="40992" name="Line 97"/>
            <p:cNvSpPr>
              <a:spLocks noChangeShapeType="1"/>
            </p:cNvSpPr>
            <p:nvPr/>
          </p:nvSpPr>
          <p:spPr bwMode="auto">
            <a:xfrm flipH="1">
              <a:off x="3969" y="3521"/>
              <a:ext cx="363" cy="0"/>
            </a:xfrm>
            <a:prstGeom prst="line">
              <a:avLst/>
            </a:prstGeom>
            <a:noFill/>
            <a:ln w="28575">
              <a:solidFill>
                <a:schemeClr val="hlink"/>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a:latin typeface="Tahoma" charset="0"/>
                <a:cs typeface="ＭＳ Ｐゴシック" charset="0"/>
              </a:rPr>
              <a:t>Approximating Equality</a:t>
            </a:r>
          </a:p>
        </p:txBody>
      </p:sp>
      <p:sp>
        <p:nvSpPr>
          <p:cNvPr id="89091" name="Rectangle 3"/>
          <p:cNvSpPr>
            <a:spLocks noGrp="1" noChangeArrowheads="1"/>
          </p:cNvSpPr>
          <p:nvPr>
            <p:ph idx="1"/>
          </p:nvPr>
        </p:nvSpPr>
        <p:spPr>
          <a:xfrm>
            <a:off x="1320800" y="1125538"/>
            <a:ext cx="7138988" cy="5183187"/>
          </a:xfrm>
        </p:spPr>
        <p:txBody>
          <a:bodyPr/>
          <a:lstStyle/>
          <a:p>
            <a:pPr eaLnBrk="1" hangingPunct="1">
              <a:lnSpc>
                <a:spcPct val="80000"/>
              </a:lnSpc>
              <a:buFont typeface="Wingdings" charset="0"/>
              <a:buNone/>
            </a:pPr>
            <a:r>
              <a:rPr lang="en-US">
                <a:latin typeface="Tahoma" charset="0"/>
                <a:cs typeface="ＭＳ Ｐゴシック" charset="0"/>
              </a:rPr>
              <a:t>Allow flexibility in values from different sources</a:t>
            </a:r>
          </a:p>
          <a:p>
            <a:pPr eaLnBrk="1" hangingPunct="1">
              <a:lnSpc>
                <a:spcPct val="80000"/>
              </a:lnSpc>
              <a:buFont typeface="Wingdings" charset="0"/>
              <a:buNone/>
            </a:pPr>
            <a:endParaRPr lang="en-US" sz="900">
              <a:latin typeface="Tahoma" charset="0"/>
              <a:cs typeface="ＭＳ Ｐゴシック" charset="0"/>
            </a:endParaRPr>
          </a:p>
          <a:p>
            <a:pPr eaLnBrk="1" hangingPunct="1">
              <a:lnSpc>
                <a:spcPct val="80000"/>
              </a:lnSpc>
            </a:pPr>
            <a:r>
              <a:rPr lang="en-US">
                <a:latin typeface="Tahoma" charset="0"/>
                <a:cs typeface="ＭＳ Ｐゴシック" charset="0"/>
              </a:rPr>
              <a:t>Numeric Types like </a:t>
            </a:r>
            <a:r>
              <a:rPr lang="en-US" i="1">
                <a:latin typeface="Tahoma" charset="0"/>
                <a:cs typeface="ＭＳ Ｐゴシック" charset="0"/>
              </a:rPr>
              <a:t>distance</a:t>
            </a:r>
          </a:p>
          <a:p>
            <a:pPr eaLnBrk="1" hangingPunct="1">
              <a:lnSpc>
                <a:spcPct val="80000"/>
              </a:lnSpc>
            </a:pPr>
            <a:endParaRPr lang="en-US">
              <a:latin typeface="Tahoma" charset="0"/>
              <a:cs typeface="ＭＳ Ｐゴシック" charset="0"/>
            </a:endParaRPr>
          </a:p>
          <a:p>
            <a:pPr eaLnBrk="1" hangingPunct="1">
              <a:lnSpc>
                <a:spcPct val="80000"/>
              </a:lnSpc>
            </a:pPr>
            <a:endParaRPr lang="en-US">
              <a:latin typeface="Tahoma" charset="0"/>
              <a:cs typeface="ＭＳ Ｐゴシック" charset="0"/>
            </a:endParaRPr>
          </a:p>
          <a:p>
            <a:pPr lvl="1" eaLnBrk="1" hangingPunct="1">
              <a:lnSpc>
                <a:spcPct val="80000"/>
              </a:lnSpc>
              <a:buFont typeface="Wingdings" charset="0"/>
              <a:buNone/>
            </a:pPr>
            <a:r>
              <a:rPr lang="en-US">
                <a:latin typeface="Tahoma" charset="0"/>
              </a:rPr>
              <a:t>Error Bounds (eg. +/- 1%)</a:t>
            </a:r>
          </a:p>
          <a:p>
            <a:pPr lvl="1" eaLnBrk="1" hangingPunct="1">
              <a:lnSpc>
                <a:spcPct val="80000"/>
              </a:lnSpc>
              <a:buFont typeface="Wingdings" charset="0"/>
              <a:buNone/>
            </a:pPr>
            <a:endParaRPr lang="en-US" sz="800">
              <a:latin typeface="Tahoma" charset="0"/>
            </a:endParaRPr>
          </a:p>
          <a:p>
            <a:pPr eaLnBrk="1" hangingPunct="1">
              <a:lnSpc>
                <a:spcPct val="80000"/>
              </a:lnSpc>
            </a:pPr>
            <a:r>
              <a:rPr lang="en-US">
                <a:latin typeface="Tahoma" charset="0"/>
                <a:cs typeface="ＭＳ Ｐゴシック" charset="0"/>
              </a:rPr>
              <a:t>Nominal Types like </a:t>
            </a:r>
            <a:r>
              <a:rPr lang="en-US" i="1">
                <a:latin typeface="Tahoma" charset="0"/>
                <a:cs typeface="ＭＳ Ｐゴシック" charset="0"/>
              </a:rPr>
              <a:t>company</a:t>
            </a:r>
          </a:p>
          <a:p>
            <a:pPr eaLnBrk="1" hangingPunct="1">
              <a:lnSpc>
                <a:spcPct val="80000"/>
              </a:lnSpc>
            </a:pPr>
            <a:endParaRPr lang="en-US">
              <a:latin typeface="Tahoma" charset="0"/>
              <a:cs typeface="ＭＳ Ｐゴシック" charset="0"/>
            </a:endParaRPr>
          </a:p>
          <a:p>
            <a:pPr eaLnBrk="1" hangingPunct="1">
              <a:lnSpc>
                <a:spcPct val="80000"/>
              </a:lnSpc>
            </a:pPr>
            <a:endParaRPr lang="en-US">
              <a:latin typeface="Tahoma" charset="0"/>
              <a:cs typeface="ＭＳ Ｐゴシック" charset="0"/>
            </a:endParaRPr>
          </a:p>
          <a:p>
            <a:pPr lvl="1" eaLnBrk="1" hangingPunct="1">
              <a:lnSpc>
                <a:spcPct val="80000"/>
              </a:lnSpc>
              <a:buFont typeface="Wingdings" charset="0"/>
              <a:buNone/>
            </a:pPr>
            <a:r>
              <a:rPr lang="en-US">
                <a:latin typeface="Tahoma" charset="0"/>
              </a:rPr>
              <a:t>String Distance Metrics (e.g. JaroWinkler Score &gt; 0.9)</a:t>
            </a:r>
          </a:p>
          <a:p>
            <a:pPr lvl="1" eaLnBrk="1" hangingPunct="1">
              <a:lnSpc>
                <a:spcPct val="80000"/>
              </a:lnSpc>
            </a:pPr>
            <a:endParaRPr lang="en-US" sz="800">
              <a:latin typeface="Tahoma" charset="0"/>
            </a:endParaRPr>
          </a:p>
          <a:p>
            <a:pPr eaLnBrk="1" hangingPunct="1">
              <a:lnSpc>
                <a:spcPct val="80000"/>
              </a:lnSpc>
            </a:pPr>
            <a:r>
              <a:rPr lang="en-US">
                <a:latin typeface="Tahoma" charset="0"/>
                <a:cs typeface="ＭＳ Ｐゴシック" charset="0"/>
              </a:rPr>
              <a:t>Complex Types like </a:t>
            </a:r>
            <a:r>
              <a:rPr lang="en-US" i="1">
                <a:latin typeface="Tahoma" charset="0"/>
                <a:cs typeface="ＭＳ Ｐゴシック" charset="0"/>
              </a:rPr>
              <a:t>date</a:t>
            </a:r>
          </a:p>
          <a:p>
            <a:pPr eaLnBrk="1" hangingPunct="1">
              <a:lnSpc>
                <a:spcPct val="80000"/>
              </a:lnSpc>
            </a:pPr>
            <a:endParaRPr lang="en-US">
              <a:latin typeface="Tahoma" charset="0"/>
              <a:cs typeface="ＭＳ Ｐゴシック" charset="0"/>
            </a:endParaRPr>
          </a:p>
          <a:p>
            <a:pPr eaLnBrk="1" hangingPunct="1">
              <a:lnSpc>
                <a:spcPct val="80000"/>
              </a:lnSpc>
            </a:pPr>
            <a:endParaRPr lang="en-US">
              <a:latin typeface="Tahoma" charset="0"/>
              <a:cs typeface="ＭＳ Ｐゴシック" charset="0"/>
            </a:endParaRPr>
          </a:p>
          <a:p>
            <a:pPr lvl="1" eaLnBrk="1" hangingPunct="1">
              <a:lnSpc>
                <a:spcPct val="80000"/>
              </a:lnSpc>
              <a:buFont typeface="Wingdings" charset="0"/>
              <a:buNone/>
            </a:pPr>
            <a:r>
              <a:rPr lang="en-US">
                <a:latin typeface="Tahoma" charset="0"/>
              </a:rPr>
              <a:t>Hand-written equality checking procedures.</a:t>
            </a:r>
          </a:p>
        </p:txBody>
      </p:sp>
      <p:sp>
        <p:nvSpPr>
          <p:cNvPr id="43012" name="Slide Number Placeholder 5"/>
          <p:cNvSpPr>
            <a:spLocks noGrp="1"/>
          </p:cNvSpPr>
          <p:nvPr>
            <p:ph type="sldNum" sz="quarter" idx="4294967295"/>
          </p:nvPr>
        </p:nvSpPr>
        <p:spPr bwMode="auto">
          <a:xfrm>
            <a:off x="7477125" y="6245225"/>
            <a:ext cx="1666875" cy="4762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fld id="{D032B9A9-29EB-244B-8839-09A0C7D6AC83}" type="slidenum">
              <a:rPr lang="en-US" sz="1200">
                <a:solidFill>
                  <a:srgbClr val="898989"/>
                </a:solidFill>
              </a:rPr>
              <a:pPr/>
              <a:t>15</a:t>
            </a:fld>
            <a:endParaRPr lang="en-US" sz="1200">
              <a:solidFill>
                <a:srgbClr val="898989"/>
              </a:solidFill>
            </a:endParaRPr>
          </a:p>
        </p:txBody>
      </p:sp>
      <p:sp>
        <p:nvSpPr>
          <p:cNvPr id="89099" name="Text Box 11"/>
          <p:cNvSpPr txBox="1">
            <a:spLocks noChangeArrowheads="1"/>
          </p:cNvSpPr>
          <p:nvPr/>
        </p:nvSpPr>
        <p:spPr bwMode="auto">
          <a:xfrm>
            <a:off x="1835150" y="2133600"/>
            <a:ext cx="2592388" cy="422275"/>
          </a:xfrm>
          <a:prstGeom prst="rect">
            <a:avLst/>
          </a:prstGeom>
          <a:solidFill>
            <a:srgbClr val="009900"/>
          </a:solidFill>
          <a:ln w="9525">
            <a:solidFill>
              <a:schemeClr val="tx2"/>
            </a:solidFill>
            <a:miter lim="800000"/>
            <a:headEnd/>
            <a:tailEnd/>
          </a:ln>
        </p:spPr>
        <p:txBody>
          <a:bodyPr>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nSpc>
                <a:spcPct val="105000"/>
              </a:lnSpc>
            </a:pPr>
            <a:r>
              <a:rPr lang="en-US" sz="2000">
                <a:latin typeface="Arial" charset="0"/>
              </a:rPr>
              <a:t>10.6 km </a:t>
            </a:r>
            <a:r>
              <a:rPr lang="en-US" sz="2000">
                <a:latin typeface="Arial" charset="0"/>
                <a:cs typeface="Arial" charset="0"/>
              </a:rPr>
              <a:t>≈ 10.54 km</a:t>
            </a:r>
          </a:p>
        </p:txBody>
      </p:sp>
      <p:sp>
        <p:nvSpPr>
          <p:cNvPr id="89100" name="Text Box 12"/>
          <p:cNvSpPr txBox="1">
            <a:spLocks noChangeArrowheads="1"/>
          </p:cNvSpPr>
          <p:nvPr/>
        </p:nvSpPr>
        <p:spPr bwMode="auto">
          <a:xfrm>
            <a:off x="1836738" y="3654425"/>
            <a:ext cx="4175125" cy="422275"/>
          </a:xfrm>
          <a:prstGeom prst="rect">
            <a:avLst/>
          </a:prstGeom>
          <a:solidFill>
            <a:srgbClr val="009900"/>
          </a:solidFill>
          <a:ln w="9525">
            <a:solidFill>
              <a:schemeClr val="tx2"/>
            </a:solidFill>
            <a:miter lim="800000"/>
            <a:headEnd/>
            <a:tailEnd/>
          </a:ln>
        </p:spPr>
        <p:txBody>
          <a:bodyPr>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nSpc>
                <a:spcPct val="105000"/>
              </a:lnSpc>
            </a:pPr>
            <a:r>
              <a:rPr lang="en-US" sz="2000">
                <a:latin typeface="Arial" charset="0"/>
              </a:rPr>
              <a:t>Google Inc. </a:t>
            </a:r>
            <a:r>
              <a:rPr lang="en-US" sz="2000">
                <a:latin typeface="Arial" charset="0"/>
                <a:cs typeface="Arial" charset="0"/>
              </a:rPr>
              <a:t>≈ Google Incorporated</a:t>
            </a:r>
          </a:p>
        </p:txBody>
      </p:sp>
      <p:sp>
        <p:nvSpPr>
          <p:cNvPr id="89101" name="Text Box 13"/>
          <p:cNvSpPr txBox="1">
            <a:spLocks noChangeArrowheads="1"/>
          </p:cNvSpPr>
          <p:nvPr/>
        </p:nvSpPr>
        <p:spPr bwMode="auto">
          <a:xfrm>
            <a:off x="1835150" y="5094288"/>
            <a:ext cx="3673475" cy="422275"/>
          </a:xfrm>
          <a:prstGeom prst="rect">
            <a:avLst/>
          </a:prstGeom>
          <a:solidFill>
            <a:srgbClr val="009900"/>
          </a:solidFill>
          <a:ln w="9525">
            <a:solidFill>
              <a:schemeClr val="tx2"/>
            </a:solidFill>
            <a:miter lim="800000"/>
            <a:headEnd/>
            <a:tailEnd/>
          </a:ln>
        </p:spPr>
        <p:txBody>
          <a:bodyPr>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nSpc>
                <a:spcPct val="105000"/>
              </a:lnSpc>
            </a:pPr>
            <a:r>
              <a:rPr lang="en-US" sz="2000">
                <a:latin typeface="Arial" charset="0"/>
              </a:rPr>
              <a:t>Mon, 31. July 2006 </a:t>
            </a:r>
            <a:r>
              <a:rPr lang="en-US" sz="2000">
                <a:latin typeface="Arial" charset="0"/>
                <a:cs typeface="Arial" charset="0"/>
              </a:rPr>
              <a:t>≈ 7/31/06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90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091">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0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9091">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9091">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910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9091">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9091">
                                            <p:txEl>
                                              <p:pRg st="15" end="1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9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9" grpId="0" animBg="1"/>
      <p:bldP spid="89100" grpId="0" animBg="1"/>
      <p:bldP spid="8910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4294967295"/>
          </p:nvPr>
        </p:nvSpPr>
        <p:spPr>
          <a:xfrm>
            <a:off x="7019925" y="6245225"/>
            <a:ext cx="1666875" cy="476250"/>
          </a:xfrm>
          <a:prstGeom prst="rect">
            <a:avLst/>
          </a:prstGeom>
        </p:spPr>
        <p:txBody>
          <a:bodyPr/>
          <a:lstStyle/>
          <a:p>
            <a:pPr algn="r"/>
            <a:fld id="{40B947CF-9CD2-B744-BE44-8F5F67354489}" type="slidenum">
              <a:rPr lang="en-US"/>
              <a:pPr algn="r"/>
              <a:t>16</a:t>
            </a:fld>
            <a:endParaRPr lang="en-US" dirty="0"/>
          </a:p>
        </p:txBody>
      </p:sp>
      <p:sp>
        <p:nvSpPr>
          <p:cNvPr id="71682" name="Rectangle 2"/>
          <p:cNvSpPr>
            <a:spLocks noGrp="1" noChangeArrowheads="1"/>
          </p:cNvSpPr>
          <p:nvPr>
            <p:ph type="title"/>
          </p:nvPr>
        </p:nvSpPr>
        <p:spPr/>
        <p:txBody>
          <a:bodyPr/>
          <a:lstStyle/>
          <a:p>
            <a:r>
              <a:rPr lang="en-US"/>
              <a:t>Experiments – Setup</a:t>
            </a:r>
          </a:p>
        </p:txBody>
      </p:sp>
      <p:sp>
        <p:nvSpPr>
          <p:cNvPr id="71683" name="Rectangle 3"/>
          <p:cNvSpPr>
            <a:spLocks noGrp="1" noChangeArrowheads="1"/>
          </p:cNvSpPr>
          <p:nvPr>
            <p:ph type="body" idx="1"/>
          </p:nvPr>
        </p:nvSpPr>
        <p:spPr>
          <a:xfrm>
            <a:off x="468313" y="1628775"/>
            <a:ext cx="8218487" cy="3024188"/>
          </a:xfrm>
        </p:spPr>
        <p:txBody>
          <a:bodyPr/>
          <a:lstStyle/>
          <a:p>
            <a:pPr marL="609600" indent="-609600">
              <a:lnSpc>
                <a:spcPct val="80000"/>
              </a:lnSpc>
              <a:buFont typeface="Wingdings" charset="0"/>
              <a:buNone/>
            </a:pPr>
            <a:r>
              <a:rPr lang="en-US" sz="2400" dirty="0">
                <a:effectLst/>
              </a:rPr>
              <a:t>Problems:</a:t>
            </a:r>
          </a:p>
          <a:p>
            <a:pPr marL="609600" indent="-609600">
              <a:lnSpc>
                <a:spcPct val="80000"/>
              </a:lnSpc>
            </a:pPr>
            <a:r>
              <a:rPr lang="en-US" sz="2400" dirty="0">
                <a:effectLst/>
              </a:rPr>
              <a:t>25 target predicates involving </a:t>
            </a:r>
            <a:r>
              <a:rPr lang="en-US" sz="2400" i="1" dirty="0">
                <a:effectLst/>
              </a:rPr>
              <a:t>real </a:t>
            </a:r>
            <a:r>
              <a:rPr lang="en-US" sz="2400" dirty="0">
                <a:effectLst/>
              </a:rPr>
              <a:t>services</a:t>
            </a:r>
          </a:p>
          <a:p>
            <a:pPr marL="609600" indent="-609600">
              <a:lnSpc>
                <a:spcPct val="80000"/>
              </a:lnSpc>
            </a:pPr>
            <a:r>
              <a:rPr lang="en-US" sz="2400" i="1" dirty="0">
                <a:effectLst/>
              </a:rPr>
              <a:t>same </a:t>
            </a:r>
            <a:r>
              <a:rPr lang="en-US" sz="2400" dirty="0">
                <a:effectLst/>
              </a:rPr>
              <a:t>domain model used for each problem </a:t>
            </a:r>
          </a:p>
          <a:p>
            <a:pPr marL="1371600" lvl="2" indent="-457200">
              <a:lnSpc>
                <a:spcPct val="80000"/>
              </a:lnSpc>
              <a:buFont typeface="Wingdings" charset="0"/>
              <a:buNone/>
            </a:pPr>
            <a:r>
              <a:rPr lang="en-US" sz="1800" dirty="0">
                <a:effectLst/>
              </a:rPr>
              <a:t>(70 Semantic Types and 37 Predicates)</a:t>
            </a:r>
          </a:p>
          <a:p>
            <a:pPr marL="609600" indent="-609600">
              <a:lnSpc>
                <a:spcPct val="80000"/>
              </a:lnSpc>
            </a:pPr>
            <a:r>
              <a:rPr lang="en-US" sz="2400" dirty="0">
                <a:effectLst/>
              </a:rPr>
              <a:t>35 known sources</a:t>
            </a:r>
          </a:p>
          <a:p>
            <a:pPr marL="609600" indent="-609600">
              <a:lnSpc>
                <a:spcPct val="80000"/>
              </a:lnSpc>
              <a:buFont typeface="Wingdings" charset="0"/>
              <a:buNone/>
            </a:pPr>
            <a:r>
              <a:rPr lang="en-US" sz="2400" dirty="0">
                <a:effectLst/>
              </a:rPr>
              <a:t>System Settings:</a:t>
            </a:r>
          </a:p>
          <a:p>
            <a:pPr marL="609600" indent="-609600">
              <a:lnSpc>
                <a:spcPct val="80000"/>
              </a:lnSpc>
            </a:pPr>
            <a:r>
              <a:rPr lang="en-US" sz="2400" dirty="0">
                <a:effectLst/>
              </a:rPr>
              <a:t>Each target source invoked at least 20 times</a:t>
            </a:r>
          </a:p>
          <a:p>
            <a:pPr marL="609600" indent="-609600">
              <a:lnSpc>
                <a:spcPct val="80000"/>
              </a:lnSpc>
            </a:pPr>
            <a:r>
              <a:rPr lang="en-US" sz="2400" dirty="0">
                <a:effectLst/>
              </a:rPr>
              <a:t>Time limit of 20 minutes imposed </a:t>
            </a:r>
          </a:p>
        </p:txBody>
      </p:sp>
      <p:sp>
        <p:nvSpPr>
          <p:cNvPr id="71686" name="Text Box 6"/>
          <p:cNvSpPr txBox="1">
            <a:spLocks noChangeArrowheads="1"/>
          </p:cNvSpPr>
          <p:nvPr/>
        </p:nvSpPr>
        <p:spPr bwMode="auto">
          <a:xfrm>
            <a:off x="3708400" y="1690688"/>
            <a:ext cx="5040313" cy="2025650"/>
          </a:xfrm>
          <a:prstGeom prst="rect">
            <a:avLst/>
          </a:prstGeom>
          <a:solidFill>
            <a:srgbClr val="009900"/>
          </a:solidFill>
          <a:ln w="9525">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105000"/>
              </a:lnSpc>
            </a:pPr>
            <a:r>
              <a:rPr lang="en-US" sz="2000">
                <a:latin typeface="Arial" charset="0"/>
              </a:rPr>
              <a:t>Inductive search bias: </a:t>
            </a:r>
          </a:p>
          <a:p>
            <a:pPr lvl="1">
              <a:lnSpc>
                <a:spcPct val="105000"/>
              </a:lnSpc>
              <a:buFontTx/>
              <a:buChar char="•"/>
            </a:pPr>
            <a:r>
              <a:rPr lang="en-US" sz="2000">
                <a:latin typeface="Arial" charset="0"/>
              </a:rPr>
              <a:t>  Maximum clause length 7</a:t>
            </a:r>
          </a:p>
          <a:p>
            <a:pPr lvl="1">
              <a:lnSpc>
                <a:spcPct val="105000"/>
              </a:lnSpc>
              <a:buFontTx/>
              <a:buChar char="•"/>
            </a:pPr>
            <a:r>
              <a:rPr lang="en-US" sz="2000">
                <a:latin typeface="Arial" charset="0"/>
              </a:rPr>
              <a:t>  Predicate repetition limit 2</a:t>
            </a:r>
          </a:p>
          <a:p>
            <a:pPr lvl="1">
              <a:lnSpc>
                <a:spcPct val="105000"/>
              </a:lnSpc>
              <a:buFontTx/>
              <a:buChar char="•"/>
            </a:pPr>
            <a:r>
              <a:rPr lang="en-US" sz="2000">
                <a:latin typeface="Arial" charset="0"/>
              </a:rPr>
              <a:t>  Maximum variable level 5</a:t>
            </a:r>
          </a:p>
          <a:p>
            <a:pPr lvl="1">
              <a:lnSpc>
                <a:spcPct val="105000"/>
              </a:lnSpc>
              <a:buFontTx/>
              <a:buChar char="•"/>
            </a:pPr>
            <a:r>
              <a:rPr lang="en-US" sz="2000">
                <a:latin typeface="Arial" charset="0"/>
              </a:rPr>
              <a:t>  Candidate must be executable</a:t>
            </a:r>
          </a:p>
          <a:p>
            <a:pPr lvl="1">
              <a:lnSpc>
                <a:spcPct val="105000"/>
              </a:lnSpc>
              <a:buFontTx/>
              <a:buChar char="•"/>
            </a:pPr>
            <a:r>
              <a:rPr lang="en-US" sz="2000">
                <a:latin typeface="Arial" charset="0"/>
              </a:rPr>
              <a:t>  Only 1 variable occurrence per literal</a:t>
            </a:r>
          </a:p>
        </p:txBody>
      </p:sp>
      <p:sp>
        <p:nvSpPr>
          <p:cNvPr id="71685" name="Text Box 5"/>
          <p:cNvSpPr txBox="1">
            <a:spLocks noChangeArrowheads="1"/>
          </p:cNvSpPr>
          <p:nvPr/>
        </p:nvSpPr>
        <p:spPr bwMode="auto">
          <a:xfrm>
            <a:off x="539750" y="4532313"/>
            <a:ext cx="6192838" cy="1704975"/>
          </a:xfrm>
          <a:prstGeom prst="rect">
            <a:avLst/>
          </a:prstGeom>
          <a:solidFill>
            <a:schemeClr val="bg2"/>
          </a:solidFill>
          <a:ln w="9525">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105000"/>
              </a:lnSpc>
            </a:pPr>
            <a:r>
              <a:rPr lang="en-US" sz="2000">
                <a:latin typeface="Arial" charset="0"/>
              </a:rPr>
              <a:t>Equality Approximations:</a:t>
            </a:r>
          </a:p>
          <a:p>
            <a:pPr lvl="1">
              <a:lnSpc>
                <a:spcPct val="105000"/>
              </a:lnSpc>
              <a:buFontTx/>
              <a:buChar char="•"/>
            </a:pPr>
            <a:r>
              <a:rPr lang="en-US" sz="2000">
                <a:latin typeface="Arial" charset="0"/>
              </a:rPr>
              <a:t>  1% for </a:t>
            </a:r>
            <a:r>
              <a:rPr lang="en-US" sz="2000" i="1">
                <a:latin typeface="Arial" charset="0"/>
              </a:rPr>
              <a:t>distance</a:t>
            </a:r>
            <a:r>
              <a:rPr lang="en-US" sz="2000">
                <a:latin typeface="Arial" charset="0"/>
              </a:rPr>
              <a:t>, </a:t>
            </a:r>
            <a:r>
              <a:rPr lang="en-US" sz="2000" i="1">
                <a:latin typeface="Arial" charset="0"/>
              </a:rPr>
              <a:t>speed</a:t>
            </a:r>
            <a:r>
              <a:rPr lang="en-US" sz="2000">
                <a:latin typeface="Arial" charset="0"/>
              </a:rPr>
              <a:t>, </a:t>
            </a:r>
            <a:r>
              <a:rPr lang="en-US" sz="2000" i="1">
                <a:latin typeface="Arial" charset="0"/>
              </a:rPr>
              <a:t>temperature </a:t>
            </a:r>
            <a:r>
              <a:rPr lang="en-US" sz="2000">
                <a:latin typeface="Arial" charset="0"/>
              </a:rPr>
              <a:t>&amp; </a:t>
            </a:r>
            <a:r>
              <a:rPr lang="en-US" sz="2000" i="1">
                <a:latin typeface="Arial" charset="0"/>
              </a:rPr>
              <a:t>price</a:t>
            </a:r>
            <a:endParaRPr lang="en-US" sz="2000">
              <a:latin typeface="Arial" charset="0"/>
            </a:endParaRPr>
          </a:p>
          <a:p>
            <a:pPr lvl="1">
              <a:lnSpc>
                <a:spcPct val="105000"/>
              </a:lnSpc>
              <a:buFontTx/>
              <a:buChar char="•"/>
            </a:pPr>
            <a:r>
              <a:rPr lang="en-US" sz="2000">
                <a:latin typeface="Arial" charset="0"/>
              </a:rPr>
              <a:t>  0.002 degrees for </a:t>
            </a:r>
            <a:r>
              <a:rPr lang="en-US" sz="2000" i="1">
                <a:latin typeface="Arial" charset="0"/>
              </a:rPr>
              <a:t>latitude &amp;</a:t>
            </a:r>
            <a:r>
              <a:rPr lang="en-US" sz="2000">
                <a:latin typeface="Arial" charset="0"/>
              </a:rPr>
              <a:t> </a:t>
            </a:r>
            <a:r>
              <a:rPr lang="en-US" sz="2000" i="1">
                <a:latin typeface="Arial" charset="0"/>
              </a:rPr>
              <a:t>longitude</a:t>
            </a:r>
            <a:r>
              <a:rPr lang="en-US" sz="2000">
                <a:latin typeface="Arial" charset="0"/>
              </a:rPr>
              <a:t> </a:t>
            </a:r>
          </a:p>
          <a:p>
            <a:pPr lvl="1">
              <a:lnSpc>
                <a:spcPct val="105000"/>
              </a:lnSpc>
              <a:buFontTx/>
              <a:buChar char="•"/>
            </a:pPr>
            <a:r>
              <a:rPr lang="en-US" sz="2000">
                <a:latin typeface="Arial" charset="0"/>
              </a:rPr>
              <a:t>  JaroWinkler &gt; 0.85 for </a:t>
            </a:r>
            <a:r>
              <a:rPr lang="en-US" sz="2000" i="1">
                <a:latin typeface="Arial" charset="0"/>
              </a:rPr>
              <a:t>company</a:t>
            </a:r>
            <a:r>
              <a:rPr lang="en-US" sz="2000">
                <a:latin typeface="Arial" charset="0"/>
              </a:rPr>
              <a:t>, </a:t>
            </a:r>
            <a:r>
              <a:rPr lang="en-US" sz="2000" i="1">
                <a:latin typeface="Arial" charset="0"/>
              </a:rPr>
              <a:t>hotel &amp;</a:t>
            </a:r>
            <a:r>
              <a:rPr lang="en-US" sz="2000">
                <a:latin typeface="Arial" charset="0"/>
              </a:rPr>
              <a:t> </a:t>
            </a:r>
            <a:r>
              <a:rPr lang="en-US" sz="2000" i="1">
                <a:latin typeface="Arial" charset="0"/>
              </a:rPr>
              <a:t>airport </a:t>
            </a:r>
            <a:endParaRPr lang="en-US" sz="2000">
              <a:latin typeface="Arial" charset="0"/>
            </a:endParaRPr>
          </a:p>
          <a:p>
            <a:pPr lvl="1">
              <a:lnSpc>
                <a:spcPct val="105000"/>
              </a:lnSpc>
              <a:buFontTx/>
              <a:buChar char="•"/>
            </a:pPr>
            <a:r>
              <a:rPr lang="en-US" sz="2000">
                <a:latin typeface="Arial" charset="0"/>
              </a:rPr>
              <a:t>  hand-written procedure for </a:t>
            </a:r>
            <a:r>
              <a:rPr lang="en-US" sz="2000" i="1">
                <a:latin typeface="Arial" charset="0"/>
              </a:rPr>
              <a:t>date</a:t>
            </a:r>
            <a:r>
              <a:rPr lang="en-US" sz="2000">
                <a:latin typeface="Arial" charset="0"/>
              </a:rPr>
              <a:t>.</a:t>
            </a:r>
          </a:p>
        </p:txBody>
      </p:sp>
    </p:spTree>
    <p:extLst>
      <p:ext uri="{BB962C8B-B14F-4D97-AF65-F5344CB8AC3E}">
        <p14:creationId xmlns:p14="http://schemas.microsoft.com/office/powerpoint/2010/main" val="21808150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686"/>
                                        </p:tgtEl>
                                        <p:attrNameLst>
                                          <p:attrName>style.visibility</p:attrName>
                                        </p:attrNameLst>
                                      </p:cBhvr>
                                      <p:to>
                                        <p:strVal val="visible"/>
                                      </p:to>
                                    </p:set>
                                    <p:anim calcmode="lin" valueType="num">
                                      <p:cBhvr additive="base">
                                        <p:cTn id="7" dur="500" fill="hold"/>
                                        <p:tgtEl>
                                          <p:spTgt spid="71686"/>
                                        </p:tgtEl>
                                        <p:attrNameLst>
                                          <p:attrName>ppt_x</p:attrName>
                                        </p:attrNameLst>
                                      </p:cBhvr>
                                      <p:tavLst>
                                        <p:tav tm="0">
                                          <p:val>
                                            <p:strVal val="#ppt_x"/>
                                          </p:val>
                                        </p:tav>
                                        <p:tav tm="100000">
                                          <p:val>
                                            <p:strVal val="#ppt_x"/>
                                          </p:val>
                                        </p:tav>
                                      </p:tavLst>
                                    </p:anim>
                                    <p:anim calcmode="lin" valueType="num">
                                      <p:cBhvr additive="base">
                                        <p:cTn id="8" dur="500" fill="hold"/>
                                        <p:tgtEl>
                                          <p:spTgt spid="7168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685"/>
                                        </p:tgtEl>
                                        <p:attrNameLst>
                                          <p:attrName>style.visibility</p:attrName>
                                        </p:attrNameLst>
                                      </p:cBhvr>
                                      <p:to>
                                        <p:strVal val="visible"/>
                                      </p:to>
                                    </p:set>
                                    <p:anim calcmode="lin" valueType="num">
                                      <p:cBhvr additive="base">
                                        <p:cTn id="13" dur="500" fill="hold"/>
                                        <p:tgtEl>
                                          <p:spTgt spid="71685"/>
                                        </p:tgtEl>
                                        <p:attrNameLst>
                                          <p:attrName>ppt_x</p:attrName>
                                        </p:attrNameLst>
                                      </p:cBhvr>
                                      <p:tavLst>
                                        <p:tav tm="0">
                                          <p:val>
                                            <p:strVal val="#ppt_x"/>
                                          </p:val>
                                        </p:tav>
                                        <p:tav tm="100000">
                                          <p:val>
                                            <p:strVal val="#ppt_x"/>
                                          </p:val>
                                        </p:tav>
                                      </p:tavLst>
                                    </p:anim>
                                    <p:anim calcmode="lin" valueType="num">
                                      <p:cBhvr additive="base">
                                        <p:cTn id="14" dur="500" fill="hold"/>
                                        <p:tgtEl>
                                          <p:spTgt spid="716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6" grpId="0" animBg="1"/>
      <p:bldP spid="7168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4294967295"/>
          </p:nvPr>
        </p:nvSpPr>
        <p:spPr>
          <a:xfrm>
            <a:off x="7019925" y="6245225"/>
            <a:ext cx="1666875" cy="476250"/>
          </a:xfrm>
          <a:prstGeom prst="rect">
            <a:avLst/>
          </a:prstGeom>
        </p:spPr>
        <p:txBody>
          <a:bodyPr/>
          <a:lstStyle/>
          <a:p>
            <a:pPr algn="r"/>
            <a:fld id="{F28225A0-4984-C040-BD34-21C792C32CA9}" type="slidenum">
              <a:rPr lang="en-US"/>
              <a:pPr algn="r"/>
              <a:t>17</a:t>
            </a:fld>
            <a:endParaRPr lang="en-US" dirty="0"/>
          </a:p>
        </p:txBody>
      </p:sp>
      <p:sp>
        <p:nvSpPr>
          <p:cNvPr id="110594" name="Rectangle 2"/>
          <p:cNvSpPr>
            <a:spLocks noGrp="1" noChangeArrowheads="1"/>
          </p:cNvSpPr>
          <p:nvPr>
            <p:ph type="title"/>
          </p:nvPr>
        </p:nvSpPr>
        <p:spPr/>
        <p:txBody>
          <a:bodyPr/>
          <a:lstStyle/>
          <a:p>
            <a:r>
              <a:rPr lang="en-US"/>
              <a:t>Actual Learned Examples</a:t>
            </a:r>
          </a:p>
        </p:txBody>
      </p:sp>
      <p:sp>
        <p:nvSpPr>
          <p:cNvPr id="110595" name="Rectangle 3"/>
          <p:cNvSpPr>
            <a:spLocks noGrp="1" noChangeArrowheads="1"/>
          </p:cNvSpPr>
          <p:nvPr>
            <p:ph type="body" idx="1"/>
          </p:nvPr>
        </p:nvSpPr>
        <p:spPr>
          <a:xfrm>
            <a:off x="457200" y="1981200"/>
            <a:ext cx="8229600" cy="4017963"/>
          </a:xfrm>
        </p:spPr>
        <p:txBody>
          <a:bodyPr/>
          <a:lstStyle/>
          <a:p>
            <a:pPr marL="609600" indent="-609600">
              <a:spcBef>
                <a:spcPct val="50000"/>
              </a:spcBef>
              <a:buFont typeface="Wingdings" charset="0"/>
              <a:buNone/>
            </a:pPr>
            <a:endParaRPr lang="it-IT"/>
          </a:p>
        </p:txBody>
      </p:sp>
      <p:sp>
        <p:nvSpPr>
          <p:cNvPr id="110597" name="Text Box 5"/>
          <p:cNvSpPr txBox="1">
            <a:spLocks noChangeArrowheads="1"/>
          </p:cNvSpPr>
          <p:nvPr/>
        </p:nvSpPr>
        <p:spPr bwMode="auto">
          <a:xfrm>
            <a:off x="468313" y="1690688"/>
            <a:ext cx="8280400" cy="4556125"/>
          </a:xfrm>
          <a:prstGeom prst="rect">
            <a:avLst/>
          </a:prstGeom>
          <a:solidFill>
            <a:schemeClr val="accent1"/>
          </a:solidFill>
          <a:ln w="9525">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atin typeface="Arial" charset="0"/>
              </a:rPr>
              <a:t>1 </a:t>
            </a:r>
            <a:r>
              <a:rPr lang="en-US" b="1">
                <a:solidFill>
                  <a:schemeClr val="bg2"/>
                </a:solidFill>
                <a:latin typeface="Arial" charset="0"/>
              </a:rPr>
              <a:t>GetDistanceBetweenZipCodes</a:t>
            </a:r>
            <a:r>
              <a:rPr lang="en-US">
                <a:latin typeface="Arial" charset="0"/>
              </a:rPr>
              <a:t>($zip0, $zip1, dis2):-</a:t>
            </a:r>
          </a:p>
          <a:p>
            <a:r>
              <a:rPr lang="en-US">
                <a:latin typeface="Arial" charset="0"/>
              </a:rPr>
              <a:t>    </a:t>
            </a:r>
            <a:r>
              <a:rPr lang="en-US" b="1">
                <a:latin typeface="Arial" charset="0"/>
              </a:rPr>
              <a:t>GetCentroid</a:t>
            </a:r>
            <a:r>
              <a:rPr lang="en-US">
                <a:latin typeface="Arial" charset="0"/>
              </a:rPr>
              <a:t>(zip0, lat1, lon2), </a:t>
            </a:r>
            <a:r>
              <a:rPr lang="en-US" b="1">
                <a:latin typeface="Arial" charset="0"/>
              </a:rPr>
              <a:t>GetCentroid</a:t>
            </a:r>
            <a:r>
              <a:rPr lang="en-US">
                <a:latin typeface="Arial" charset="0"/>
              </a:rPr>
              <a:t>(zip1, lat4, lon5),</a:t>
            </a:r>
          </a:p>
          <a:p>
            <a:r>
              <a:rPr lang="en-US">
                <a:latin typeface="Arial" charset="0"/>
              </a:rPr>
              <a:t>    </a:t>
            </a:r>
            <a:r>
              <a:rPr lang="en-US" b="1">
                <a:latin typeface="Arial" charset="0"/>
              </a:rPr>
              <a:t>GetDistance</a:t>
            </a:r>
            <a:r>
              <a:rPr lang="en-US">
                <a:latin typeface="Arial" charset="0"/>
              </a:rPr>
              <a:t>(lat1, lon2, lat4, lon5, dis10), </a:t>
            </a:r>
            <a:r>
              <a:rPr lang="en-US" b="1">
                <a:latin typeface="Arial" charset="0"/>
              </a:rPr>
              <a:t>ConvertKm2Mi</a:t>
            </a:r>
            <a:r>
              <a:rPr lang="en-US">
                <a:latin typeface="Arial" charset="0"/>
              </a:rPr>
              <a:t>(dis10, dis2).</a:t>
            </a:r>
          </a:p>
          <a:p>
            <a:endParaRPr lang="en-US" sz="1000">
              <a:latin typeface="Arial" charset="0"/>
            </a:endParaRPr>
          </a:p>
          <a:p>
            <a:r>
              <a:rPr lang="en-US">
                <a:latin typeface="Arial" charset="0"/>
              </a:rPr>
              <a:t>2 </a:t>
            </a:r>
            <a:r>
              <a:rPr lang="en-US" b="1">
                <a:solidFill>
                  <a:schemeClr val="bg2"/>
                </a:solidFill>
                <a:latin typeface="Arial" charset="0"/>
              </a:rPr>
              <a:t>USGSElevation</a:t>
            </a:r>
            <a:r>
              <a:rPr lang="en-US">
                <a:latin typeface="Arial" charset="0"/>
              </a:rPr>
              <a:t>($lat0, $lon1, dis2):-</a:t>
            </a:r>
          </a:p>
          <a:p>
            <a:r>
              <a:rPr lang="en-US">
                <a:latin typeface="Arial" charset="0"/>
              </a:rPr>
              <a:t>    </a:t>
            </a:r>
            <a:r>
              <a:rPr lang="en-US" b="1">
                <a:latin typeface="Arial" charset="0"/>
              </a:rPr>
              <a:t>ConvertFt2M</a:t>
            </a:r>
            <a:r>
              <a:rPr lang="en-US">
                <a:latin typeface="Arial" charset="0"/>
              </a:rPr>
              <a:t>(dis2, dis1), </a:t>
            </a:r>
            <a:r>
              <a:rPr lang="en-US" b="1">
                <a:latin typeface="Arial" charset="0"/>
              </a:rPr>
              <a:t>Altitude</a:t>
            </a:r>
            <a:r>
              <a:rPr lang="en-US">
                <a:latin typeface="Arial" charset="0"/>
              </a:rPr>
              <a:t>(lat0, lon1, dis1).</a:t>
            </a:r>
          </a:p>
          <a:p>
            <a:endParaRPr lang="en-US" sz="1000">
              <a:latin typeface="Arial" charset="0"/>
            </a:endParaRPr>
          </a:p>
          <a:p>
            <a:r>
              <a:rPr lang="en-US">
                <a:latin typeface="Arial" charset="0"/>
              </a:rPr>
              <a:t>3 </a:t>
            </a:r>
            <a:r>
              <a:rPr lang="en-US" b="1">
                <a:solidFill>
                  <a:schemeClr val="bg2"/>
                </a:solidFill>
                <a:latin typeface="Arial" charset="0"/>
              </a:rPr>
              <a:t>YahooWeather</a:t>
            </a:r>
            <a:r>
              <a:rPr lang="en-US">
                <a:latin typeface="Arial" charset="0"/>
              </a:rPr>
              <a:t>($zip0, cit1, sta2, , lat4, lon5, day6, dat7,tem8, tem9, sky10) :-</a:t>
            </a:r>
          </a:p>
          <a:p>
            <a:r>
              <a:rPr lang="en-US">
                <a:latin typeface="Arial" charset="0"/>
              </a:rPr>
              <a:t>    </a:t>
            </a:r>
            <a:r>
              <a:rPr lang="en-US" b="1">
                <a:latin typeface="Arial" charset="0"/>
              </a:rPr>
              <a:t>WeatherForecast</a:t>
            </a:r>
            <a:r>
              <a:rPr lang="en-US">
                <a:latin typeface="Arial" charset="0"/>
              </a:rPr>
              <a:t>(cit1,sta2,,lat4,lon5,,day6,dat7,tem9,tem8,,,sky10,,,),</a:t>
            </a:r>
          </a:p>
          <a:p>
            <a:r>
              <a:rPr lang="en-US">
                <a:latin typeface="Arial" charset="0"/>
              </a:rPr>
              <a:t>    </a:t>
            </a:r>
            <a:r>
              <a:rPr lang="en-US" b="1">
                <a:latin typeface="Arial" charset="0"/>
              </a:rPr>
              <a:t>GetCityState</a:t>
            </a:r>
            <a:r>
              <a:rPr lang="en-US">
                <a:latin typeface="Arial" charset="0"/>
              </a:rPr>
              <a:t>(zip0, cit1, sta2).</a:t>
            </a:r>
          </a:p>
          <a:p>
            <a:endParaRPr lang="en-US" sz="1000">
              <a:latin typeface="Arial" charset="0"/>
            </a:endParaRPr>
          </a:p>
          <a:p>
            <a:r>
              <a:rPr lang="en-US">
                <a:latin typeface="Arial" charset="0"/>
              </a:rPr>
              <a:t>4 </a:t>
            </a:r>
            <a:r>
              <a:rPr lang="en-US" b="1">
                <a:solidFill>
                  <a:schemeClr val="bg2"/>
                </a:solidFill>
                <a:latin typeface="Arial" charset="0"/>
              </a:rPr>
              <a:t>GetQuote</a:t>
            </a:r>
            <a:r>
              <a:rPr lang="en-US">
                <a:latin typeface="Arial" charset="0"/>
              </a:rPr>
              <a:t>($tic0,pri1,dat2,tim3,pri4,pri5,pri6,pri7,cou8,,pri10,,,pri13,,com15) :-</a:t>
            </a:r>
          </a:p>
          <a:p>
            <a:r>
              <a:rPr lang="en-US">
                <a:latin typeface="Arial" charset="0"/>
              </a:rPr>
              <a:t>    </a:t>
            </a:r>
            <a:r>
              <a:rPr lang="en-US" b="1">
                <a:latin typeface="Arial" charset="0"/>
              </a:rPr>
              <a:t>YahooFinance</a:t>
            </a:r>
            <a:r>
              <a:rPr lang="en-US">
                <a:latin typeface="Arial" charset="0"/>
              </a:rPr>
              <a:t>(tic0, pri1, dat2, tim3, pri4, pri5, pri6,pri7, cou8),</a:t>
            </a:r>
          </a:p>
          <a:p>
            <a:r>
              <a:rPr lang="en-US">
                <a:latin typeface="Arial" charset="0"/>
              </a:rPr>
              <a:t>    </a:t>
            </a:r>
            <a:r>
              <a:rPr lang="en-US" b="1">
                <a:latin typeface="Arial" charset="0"/>
              </a:rPr>
              <a:t>GetCompanyName</a:t>
            </a:r>
            <a:r>
              <a:rPr lang="en-US">
                <a:latin typeface="Arial" charset="0"/>
              </a:rPr>
              <a:t>(tic0,com15,,),</a:t>
            </a:r>
            <a:r>
              <a:rPr lang="en-US" b="1">
                <a:latin typeface="Arial" charset="0"/>
              </a:rPr>
              <a:t>Add</a:t>
            </a:r>
            <a:r>
              <a:rPr lang="en-US">
                <a:latin typeface="Arial" charset="0"/>
              </a:rPr>
              <a:t>(pri5,pri13,pri10),</a:t>
            </a:r>
            <a:r>
              <a:rPr lang="en-US" b="1">
                <a:latin typeface="Arial" charset="0"/>
              </a:rPr>
              <a:t>Add</a:t>
            </a:r>
            <a:r>
              <a:rPr lang="en-US">
                <a:latin typeface="Arial" charset="0"/>
              </a:rPr>
              <a:t>(pri4,pri10,pri1).</a:t>
            </a:r>
          </a:p>
          <a:p>
            <a:endParaRPr lang="en-US" sz="1000">
              <a:latin typeface="Arial" charset="0"/>
            </a:endParaRPr>
          </a:p>
          <a:p>
            <a:r>
              <a:rPr lang="en-US">
                <a:latin typeface="Arial" charset="0"/>
              </a:rPr>
              <a:t>5 </a:t>
            </a:r>
            <a:r>
              <a:rPr lang="en-US" b="1">
                <a:solidFill>
                  <a:schemeClr val="bg2"/>
                </a:solidFill>
                <a:latin typeface="Arial" charset="0"/>
              </a:rPr>
              <a:t>YahooAutos</a:t>
            </a:r>
            <a:r>
              <a:rPr lang="en-US">
                <a:latin typeface="Arial" charset="0"/>
              </a:rPr>
              <a:t>($zip0, $mak1, dat2, yea3, mod4, , , pri7, ) :-</a:t>
            </a:r>
          </a:p>
          <a:p>
            <a:r>
              <a:rPr lang="en-US">
                <a:latin typeface="Arial" charset="0"/>
              </a:rPr>
              <a:t>    </a:t>
            </a:r>
            <a:r>
              <a:rPr lang="en-US" b="1">
                <a:latin typeface="Arial" charset="0"/>
              </a:rPr>
              <a:t>GoogleBaseCars</a:t>
            </a:r>
            <a:r>
              <a:rPr lang="en-US">
                <a:latin typeface="Arial" charset="0"/>
              </a:rPr>
              <a:t>(zip0, mak1, , mod4, pri7, , , yea3),</a:t>
            </a:r>
          </a:p>
          <a:p>
            <a:r>
              <a:rPr lang="en-US">
                <a:latin typeface="Arial" charset="0"/>
              </a:rPr>
              <a:t>    </a:t>
            </a:r>
            <a:r>
              <a:rPr lang="en-US" b="1">
                <a:latin typeface="Arial" charset="0"/>
              </a:rPr>
              <a:t>ConvertTime</a:t>
            </a:r>
            <a:r>
              <a:rPr lang="en-US">
                <a:latin typeface="Arial" charset="0"/>
              </a:rPr>
              <a:t>(dat2, , dat10, , ), </a:t>
            </a:r>
            <a:r>
              <a:rPr lang="en-US" b="1">
                <a:latin typeface="Arial" charset="0"/>
              </a:rPr>
              <a:t>GetCurrentTime</a:t>
            </a:r>
            <a:r>
              <a:rPr lang="en-US">
                <a:latin typeface="Arial" charset="0"/>
              </a:rPr>
              <a:t>( , , dat10, ).</a:t>
            </a:r>
          </a:p>
        </p:txBody>
      </p:sp>
      <p:grpSp>
        <p:nvGrpSpPr>
          <p:cNvPr id="110608" name="Group 16"/>
          <p:cNvGrpSpPr>
            <a:grpSpLocks/>
          </p:cNvGrpSpPr>
          <p:nvPr/>
        </p:nvGrpSpPr>
        <p:grpSpPr bwMode="auto">
          <a:xfrm>
            <a:off x="6516688" y="2781300"/>
            <a:ext cx="2446337" cy="647700"/>
            <a:chOff x="4105" y="1752"/>
            <a:chExt cx="1541" cy="408"/>
          </a:xfrm>
        </p:grpSpPr>
        <p:sp>
          <p:nvSpPr>
            <p:cNvPr id="110599" name="Line 7"/>
            <p:cNvSpPr>
              <a:spLocks noChangeShapeType="1"/>
            </p:cNvSpPr>
            <p:nvPr/>
          </p:nvSpPr>
          <p:spPr bwMode="auto">
            <a:xfrm flipH="1">
              <a:off x="4105" y="1933"/>
              <a:ext cx="90" cy="227"/>
            </a:xfrm>
            <a:prstGeom prst="line">
              <a:avLst/>
            </a:prstGeom>
            <a:noFill/>
            <a:ln w="9525">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0600" name="Rectangle 8"/>
            <p:cNvSpPr>
              <a:spLocks noChangeArrowheads="1"/>
            </p:cNvSpPr>
            <p:nvPr/>
          </p:nvSpPr>
          <p:spPr bwMode="auto">
            <a:xfrm>
              <a:off x="4195" y="1752"/>
              <a:ext cx="1451" cy="372"/>
            </a:xfrm>
            <a:prstGeom prst="rect">
              <a:avLst/>
            </a:prstGeom>
            <a:solidFill>
              <a:srgbClr val="CCFFFF"/>
            </a:solidFill>
            <a:ln w="9525">
              <a:solidFill>
                <a:schemeClr val="bg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600">
                  <a:solidFill>
                    <a:schemeClr val="bg2"/>
                  </a:solidFill>
                  <a:latin typeface="Arial" charset="0"/>
                </a:rPr>
                <a:t>Distinguished forecast </a:t>
              </a:r>
            </a:p>
            <a:p>
              <a:r>
                <a:rPr lang="en-US" sz="1600">
                  <a:solidFill>
                    <a:schemeClr val="bg2"/>
                  </a:solidFill>
                  <a:latin typeface="Arial" charset="0"/>
                </a:rPr>
                <a:t>from current conditions</a:t>
              </a:r>
            </a:p>
          </p:txBody>
        </p:sp>
      </p:grpSp>
      <p:grpSp>
        <p:nvGrpSpPr>
          <p:cNvPr id="110609" name="Group 17"/>
          <p:cNvGrpSpPr>
            <a:grpSpLocks/>
          </p:cNvGrpSpPr>
          <p:nvPr/>
        </p:nvGrpSpPr>
        <p:grpSpPr bwMode="auto">
          <a:xfrm>
            <a:off x="4859338" y="4019550"/>
            <a:ext cx="4105275" cy="993775"/>
            <a:chOff x="3016" y="2532"/>
            <a:chExt cx="2586" cy="626"/>
          </a:xfrm>
        </p:grpSpPr>
        <p:sp>
          <p:nvSpPr>
            <p:cNvPr id="110602" name="Line 10"/>
            <p:cNvSpPr>
              <a:spLocks noChangeShapeType="1"/>
            </p:cNvSpPr>
            <p:nvPr/>
          </p:nvSpPr>
          <p:spPr bwMode="auto">
            <a:xfrm>
              <a:off x="4785" y="2750"/>
              <a:ext cx="0" cy="408"/>
            </a:xfrm>
            <a:prstGeom prst="line">
              <a:avLst/>
            </a:prstGeom>
            <a:noFill/>
            <a:ln w="9525">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0603" name="Rectangle 11"/>
            <p:cNvSpPr>
              <a:spLocks noChangeArrowheads="1"/>
            </p:cNvSpPr>
            <p:nvPr/>
          </p:nvSpPr>
          <p:spPr bwMode="auto">
            <a:xfrm>
              <a:off x="3016" y="2532"/>
              <a:ext cx="2586" cy="218"/>
            </a:xfrm>
            <a:prstGeom prst="rect">
              <a:avLst/>
            </a:prstGeom>
            <a:solidFill>
              <a:srgbClr val="CCFFFF"/>
            </a:solidFill>
            <a:ln w="9525">
              <a:solidFill>
                <a:schemeClr val="bg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600">
                  <a:solidFill>
                    <a:schemeClr val="bg2"/>
                  </a:solidFill>
                  <a:latin typeface="Arial" charset="0"/>
                </a:rPr>
                <a:t>current price = yesterday</a:t>
              </a:r>
              <a:r>
                <a:rPr lang="ja-JP" altLang="en-US" sz="1600">
                  <a:solidFill>
                    <a:schemeClr val="bg2"/>
                  </a:solidFill>
                  <a:latin typeface="Arial"/>
                </a:rPr>
                <a:t>’</a:t>
              </a:r>
              <a:r>
                <a:rPr lang="en-US" sz="1600">
                  <a:solidFill>
                    <a:schemeClr val="bg2"/>
                  </a:solidFill>
                  <a:latin typeface="Arial" charset="0"/>
                </a:rPr>
                <a:t>s close + change</a:t>
              </a:r>
            </a:p>
          </p:txBody>
        </p:sp>
      </p:grpSp>
    </p:spTree>
    <p:extLst>
      <p:ext uri="{BB962C8B-B14F-4D97-AF65-F5344CB8AC3E}">
        <p14:creationId xmlns:p14="http://schemas.microsoft.com/office/powerpoint/2010/main" val="789639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059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0597">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10597">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10597">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10597">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1059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0597">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1060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10597">
                                            <p:txEl>
                                              <p:pRg st="11" end="1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10597">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0597">
                                            <p:txEl>
                                              <p:pRg st="13" end="13"/>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110609"/>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110597">
                                            <p:txEl>
                                              <p:pRg st="15" end="15"/>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110597">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597">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5"/>
          <p:cNvSpPr>
            <a:spLocks noGrp="1"/>
          </p:cNvSpPr>
          <p:nvPr>
            <p:ph type="sldNum" sz="quarter" idx="4294967295"/>
          </p:nvPr>
        </p:nvSpPr>
        <p:spPr>
          <a:xfrm>
            <a:off x="7019925" y="6245225"/>
            <a:ext cx="1666875" cy="476250"/>
          </a:xfrm>
          <a:prstGeom prst="rect">
            <a:avLst/>
          </a:prstGeom>
        </p:spPr>
        <p:txBody>
          <a:bodyPr/>
          <a:lstStyle/>
          <a:p>
            <a:pPr algn="r"/>
            <a:fld id="{82D1C2CD-178B-874F-BF31-C4C99ECAF972}" type="slidenum">
              <a:rPr lang="en-US"/>
              <a:pPr algn="r"/>
              <a:t>18</a:t>
            </a:fld>
            <a:endParaRPr lang="en-US" dirty="0"/>
          </a:p>
        </p:txBody>
      </p:sp>
      <p:sp>
        <p:nvSpPr>
          <p:cNvPr id="112642" name="Rectangle 2"/>
          <p:cNvSpPr>
            <a:spLocks noGrp="1" noChangeArrowheads="1"/>
          </p:cNvSpPr>
          <p:nvPr>
            <p:ph type="title"/>
          </p:nvPr>
        </p:nvSpPr>
        <p:spPr/>
        <p:txBody>
          <a:bodyPr/>
          <a:lstStyle/>
          <a:p>
            <a:r>
              <a:rPr lang="en-US"/>
              <a:t>Experimental Results</a:t>
            </a:r>
          </a:p>
        </p:txBody>
      </p:sp>
      <p:sp>
        <p:nvSpPr>
          <p:cNvPr id="112643" name="Rectangle 3"/>
          <p:cNvSpPr>
            <a:spLocks noGrp="1" noChangeArrowheads="1"/>
          </p:cNvSpPr>
          <p:nvPr>
            <p:ph type="body" idx="1"/>
          </p:nvPr>
        </p:nvSpPr>
        <p:spPr>
          <a:xfrm>
            <a:off x="457200" y="1981200"/>
            <a:ext cx="8229600" cy="4017963"/>
          </a:xfrm>
        </p:spPr>
        <p:txBody>
          <a:bodyPr/>
          <a:lstStyle/>
          <a:p>
            <a:pPr marL="609600" indent="-609600">
              <a:spcBef>
                <a:spcPct val="50000"/>
              </a:spcBef>
            </a:pPr>
            <a:r>
              <a:rPr lang="en-US"/>
              <a:t>Results for different domains:</a:t>
            </a:r>
          </a:p>
        </p:txBody>
      </p:sp>
      <p:graphicFrame>
        <p:nvGraphicFramePr>
          <p:cNvPr id="112788" name="Group 148"/>
          <p:cNvGraphicFramePr>
            <a:graphicFrameLocks noGrp="1"/>
          </p:cNvGraphicFramePr>
          <p:nvPr/>
        </p:nvGraphicFramePr>
        <p:xfrm>
          <a:off x="1042988" y="2781300"/>
          <a:ext cx="6985000" cy="3168652"/>
        </p:xfrm>
        <a:graphic>
          <a:graphicData uri="http://schemas.openxmlformats.org/drawingml/2006/table">
            <a:tbl>
              <a:tblPr/>
              <a:tblGrid>
                <a:gridCol w="1368425">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512887">
                  <a:extLst>
                    <a:ext uri="{9D8B030D-6E8A-4147-A177-3AD203B41FA5}">
                      <a16:colId xmlns:a16="http://schemas.microsoft.com/office/drawing/2014/main" val="20002"/>
                    </a:ext>
                  </a:extLst>
                </a:gridCol>
                <a:gridCol w="1368425">
                  <a:extLst>
                    <a:ext uri="{9D8B030D-6E8A-4147-A177-3AD203B41FA5}">
                      <a16:colId xmlns:a16="http://schemas.microsoft.com/office/drawing/2014/main" val="20003"/>
                    </a:ext>
                  </a:extLst>
                </a:gridCol>
                <a:gridCol w="1439863">
                  <a:extLst>
                    <a:ext uri="{9D8B030D-6E8A-4147-A177-3AD203B41FA5}">
                      <a16:colId xmlns:a16="http://schemas.microsoft.com/office/drawing/2014/main" val="20004"/>
                    </a:ext>
                  </a:extLst>
                </a:gridCol>
              </a:tblGrid>
              <a:tr h="8429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Problem</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Domain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 of</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Problems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Avg. # of Candidates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Avg. Time</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(sec)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Attributes</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Learnt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5191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geospatial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136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303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84%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508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financial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1606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335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59%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weather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368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693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69%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508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hotels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4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43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374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cars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940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33729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idx="4294967295"/>
          </p:nvPr>
        </p:nvSpPr>
        <p:spPr/>
        <p:txBody>
          <a:bodyPr/>
          <a:lstStyle/>
          <a:p>
            <a:pPr eaLnBrk="1" hangingPunct="1"/>
            <a:r>
              <a:rPr lang="en-US" sz="2800">
                <a:latin typeface="Tahoma" charset="0"/>
                <a:cs typeface="ＭＳ Ｐゴシック" charset="0"/>
              </a:rPr>
              <a:t>Next …</a:t>
            </a:r>
          </a:p>
        </p:txBody>
      </p:sp>
      <p:sp>
        <p:nvSpPr>
          <p:cNvPr id="45058" name="Rectangle 3"/>
          <p:cNvSpPr>
            <a:spLocks noGrp="1" noChangeArrowheads="1"/>
          </p:cNvSpPr>
          <p:nvPr>
            <p:ph type="body" idx="4294967295"/>
          </p:nvPr>
        </p:nvSpPr>
        <p:spPr/>
        <p:txBody>
          <a:bodyPr/>
          <a:lstStyle/>
          <a:p>
            <a:pPr eaLnBrk="1" hangingPunct="1">
              <a:buFontTx/>
              <a:buNone/>
            </a:pPr>
            <a:r>
              <a:rPr lang="en-US" sz="2800" b="1">
                <a:latin typeface="Tahoma" charset="0"/>
                <a:cs typeface="ＭＳ Ｐゴシック" charset="0"/>
              </a:rPr>
              <a:t>Automatically build semantic models for data and services available on the larger Web</a:t>
            </a:r>
          </a:p>
          <a:p>
            <a:pPr eaLnBrk="1" hangingPunct="1"/>
            <a:r>
              <a:rPr lang="en-US" sz="2800">
                <a:latin typeface="Tahoma" charset="0"/>
                <a:cs typeface="ＭＳ Ｐゴシック" charset="0"/>
              </a:rPr>
              <a:t>Construct models of these sources that are sufficiently rich to support querying and integration</a:t>
            </a:r>
          </a:p>
          <a:p>
            <a:pPr eaLnBrk="1" hangingPunct="1"/>
            <a:r>
              <a:rPr lang="en-US" sz="2800">
                <a:latin typeface="Tahoma" charset="0"/>
                <a:cs typeface="ＭＳ Ｐゴシック" charset="0"/>
              </a:rPr>
              <a:t>Current focus:</a:t>
            </a:r>
          </a:p>
          <a:p>
            <a:pPr lvl="1" eaLnBrk="1" hangingPunct="1"/>
            <a:r>
              <a:rPr lang="en-US">
                <a:latin typeface="Tahoma" charset="0"/>
              </a:rPr>
              <a:t>Build models for the vast amount of structured and semi-structured data available</a:t>
            </a:r>
          </a:p>
          <a:p>
            <a:pPr lvl="2" eaLnBrk="1" hangingPunct="1"/>
            <a:r>
              <a:rPr lang="en-US">
                <a:latin typeface="Tahoma" charset="0"/>
              </a:rPr>
              <a:t>Not just web services, but also form-based interfaces</a:t>
            </a:r>
          </a:p>
          <a:p>
            <a:pPr lvl="2" eaLnBrk="1" hangingPunct="1"/>
            <a:r>
              <a:rPr lang="en-US">
                <a:latin typeface="Tahoma" charset="0"/>
              </a:rPr>
              <a:t>E.g., Weather forecasts, flight status, stock quotes, currency converters, online stores, etc.</a:t>
            </a:r>
          </a:p>
          <a:p>
            <a:pPr lvl="1" eaLnBrk="1" hangingPunct="1"/>
            <a:r>
              <a:rPr lang="en-US">
                <a:latin typeface="Tahoma" charset="0"/>
              </a:rPr>
              <a:t>Learn models for information-producing web sources and web services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sz="3200" dirty="0">
                <a:latin typeface="Tahoma" charset="0"/>
                <a:cs typeface="ＭＳ Ｐゴシック" charset="0"/>
              </a:rPr>
              <a:t>The Problem</a:t>
            </a:r>
          </a:p>
        </p:txBody>
      </p:sp>
      <p:sp>
        <p:nvSpPr>
          <p:cNvPr id="17410" name="Rectangle 3"/>
          <p:cNvSpPr>
            <a:spLocks noGrp="1" noChangeArrowheads="1"/>
          </p:cNvSpPr>
          <p:nvPr>
            <p:ph idx="1"/>
          </p:nvPr>
        </p:nvSpPr>
        <p:spPr/>
        <p:txBody>
          <a:bodyPr/>
          <a:lstStyle/>
          <a:p>
            <a:pPr eaLnBrk="1" hangingPunct="1"/>
            <a:r>
              <a:rPr lang="en-US" sz="2800" dirty="0">
                <a:latin typeface="Tahoma" charset="0"/>
                <a:cs typeface="ＭＳ Ｐゴシック" charset="0"/>
              </a:rPr>
              <a:t>We need accurate semantic models of data sources in order to find, retrieve, and integrate the content</a:t>
            </a:r>
          </a:p>
          <a:p>
            <a:pPr lvl="1" eaLnBrk="1" hangingPunct="1"/>
            <a:r>
              <a:rPr lang="en-US" dirty="0">
                <a:latin typeface="Tahoma" charset="0"/>
                <a:cs typeface="ＭＳ Ｐゴシック" charset="0"/>
              </a:rPr>
              <a:t>Building such models is time consuming, expensive, and error prone</a:t>
            </a:r>
          </a:p>
          <a:p>
            <a:pPr eaLnBrk="1" hangingPunct="1"/>
            <a:r>
              <a:rPr lang="en-US" sz="2800" dirty="0">
                <a:latin typeface="Tahoma" charset="0"/>
                <a:cs typeface="ＭＳ Ｐゴシック" charset="0"/>
              </a:rPr>
              <a:t>Goal: automatically find and build semantic models of sources using already known models</a:t>
            </a:r>
          </a:p>
          <a:p>
            <a:pPr eaLnBrk="1" hangingPunct="1"/>
            <a:r>
              <a:rPr lang="en-US" sz="2800" dirty="0">
                <a:latin typeface="Tahoma" charset="0"/>
                <a:cs typeface="ＭＳ Ｐゴシック" charset="0"/>
              </a:rPr>
              <a:t>Approach</a:t>
            </a:r>
          </a:p>
          <a:p>
            <a:pPr lvl="1" eaLnBrk="1" hangingPunct="1"/>
            <a:r>
              <a:rPr lang="en-US" dirty="0">
                <a:latin typeface="Tahoma" charset="0"/>
              </a:rPr>
              <a:t>Incrementally build models from partial data (e.g., web services, html forms, programs)</a:t>
            </a:r>
          </a:p>
          <a:p>
            <a:pPr lvl="1" eaLnBrk="1" hangingPunct="1"/>
            <a:r>
              <a:rPr lang="en-US" dirty="0">
                <a:latin typeface="Tahoma" charset="0"/>
              </a:rPr>
              <a:t>Model not just the fields but the source types and even the function of a source</a:t>
            </a:r>
          </a:p>
          <a:p>
            <a:pPr lvl="1" eaLnBrk="1" hangingPunct="1"/>
            <a:r>
              <a:rPr lang="en-US" dirty="0">
                <a:latin typeface="Tahoma" charset="0"/>
              </a:rPr>
              <a:t>Support rich source models that describe the contents of sources</a:t>
            </a:r>
          </a:p>
          <a:p>
            <a:pPr lvl="1" eaLnBrk="1" hangingPunct="1"/>
            <a:endParaRPr lang="en-US" sz="2400" dirty="0">
              <a:latin typeface="Tahoma" charset="0"/>
            </a:endParaRPr>
          </a:p>
        </p:txBody>
      </p:sp>
      <p:sp>
        <p:nvSpPr>
          <p:cNvPr id="17411" name="Slide Number Placeholder 5"/>
          <p:cNvSpPr>
            <a:spLocks noGrp="1"/>
          </p:cNvSpPr>
          <p:nvPr>
            <p:ph type="sldNum" sz="quarter" idx="4294967295"/>
          </p:nvPr>
        </p:nvSpPr>
        <p:spPr bwMode="auto">
          <a:xfrm>
            <a:off x="7477125" y="6245225"/>
            <a:ext cx="1666875" cy="4762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fld id="{D466D1E8-C7CF-2B4D-8CEF-7BCAFF520A70}" type="slidenum">
              <a:rPr lang="en-US" sz="1200">
                <a:solidFill>
                  <a:srgbClr val="898989"/>
                </a:solidFill>
              </a:rPr>
              <a:pPr/>
              <a:t>2</a:t>
            </a:fld>
            <a:endParaRPr lang="en-US" sz="1200">
              <a:solidFill>
                <a:srgbClr val="898989"/>
              </a:solidFill>
            </a:endParaRPr>
          </a:p>
        </p:txBody>
      </p:sp>
      <p:sp>
        <p:nvSpPr>
          <p:cNvPr id="5" name="TextBox 4"/>
          <p:cNvSpPr txBox="1"/>
          <p:nvPr/>
        </p:nvSpPr>
        <p:spPr>
          <a:xfrm>
            <a:off x="6099585" y="6612612"/>
            <a:ext cx="2574423" cy="169277"/>
          </a:xfrm>
          <a:prstGeom prst="rect">
            <a:avLst/>
          </a:prstGeom>
          <a:noFill/>
        </p:spPr>
        <p:txBody>
          <a:bodyPr wrap="none" lIns="0" tIns="0" rIns="0" bIns="0" rtlCol="0">
            <a:spAutoFit/>
          </a:bodyPr>
          <a:lstStyle/>
          <a:p>
            <a:pPr algn="r"/>
            <a:r>
              <a:rPr lang="en-US" sz="1100" dirty="0">
                <a:solidFill>
                  <a:schemeClr val="bg1">
                    <a:lumMod val="50000"/>
                  </a:schemeClr>
                </a:solidFill>
                <a:latin typeface="+mn-lt"/>
              </a:rPr>
              <a:t>slide by Craig </a:t>
            </a:r>
            <a:r>
              <a:rPr lang="en-US" sz="1100" dirty="0" err="1">
                <a:solidFill>
                  <a:schemeClr val="bg1">
                    <a:lumMod val="50000"/>
                  </a:schemeClr>
                </a:solidFill>
                <a:latin typeface="+mn-lt"/>
              </a:rPr>
              <a:t>Knoblock</a:t>
            </a:r>
            <a:r>
              <a:rPr lang="en-US" sz="1100" dirty="0">
                <a:solidFill>
                  <a:schemeClr val="bg1">
                    <a:lumMod val="50000"/>
                  </a:schemeClr>
                </a:solidFill>
                <a:latin typeface="+mn-lt"/>
              </a:rPr>
              <a:t>, Jose Luis Ambite</a:t>
            </a:r>
          </a:p>
        </p:txBody>
      </p:sp>
      <p:sp>
        <p:nvSpPr>
          <p:cNvPr id="2" name="TextBox 1"/>
          <p:cNvSpPr txBox="1"/>
          <p:nvPr/>
        </p:nvSpPr>
        <p:spPr>
          <a:xfrm>
            <a:off x="1043608" y="6153705"/>
            <a:ext cx="5238614" cy="369332"/>
          </a:xfrm>
          <a:prstGeom prst="rect">
            <a:avLst/>
          </a:prstGeom>
          <a:noFill/>
        </p:spPr>
        <p:txBody>
          <a:bodyPr wrap="none" rtlCol="0">
            <a:spAutoFit/>
          </a:bodyPr>
          <a:lstStyle/>
          <a:p>
            <a:r>
              <a:rPr lang="en-US" dirty="0"/>
              <a:t>[ Semantic model = schema mapping = </a:t>
            </a:r>
            <a:r>
              <a:rPr lang="en-US" dirty="0" err="1"/>
              <a:t>st</a:t>
            </a:r>
            <a:r>
              <a:rPr lang="en-US" dirty="0"/>
              <a:t>-TGD ]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idx="4294967295"/>
          </p:nvPr>
        </p:nvSpPr>
        <p:spPr/>
        <p:txBody>
          <a:bodyPr/>
          <a:lstStyle/>
          <a:p>
            <a:pPr eaLnBrk="1" hangingPunct="1"/>
            <a:r>
              <a:rPr lang="en-US" sz="3200">
                <a:latin typeface="Tahoma" charset="0"/>
                <a:cs typeface="ＭＳ Ｐゴシック" charset="0"/>
              </a:rPr>
              <a:t>Integrated Approach</a:t>
            </a:r>
          </a:p>
        </p:txBody>
      </p:sp>
      <p:sp>
        <p:nvSpPr>
          <p:cNvPr id="46082" name="Content Placeholder 2"/>
          <p:cNvSpPr>
            <a:spLocks noGrp="1"/>
          </p:cNvSpPr>
          <p:nvPr>
            <p:ph idx="4294967295"/>
          </p:nvPr>
        </p:nvSpPr>
        <p:spPr/>
        <p:txBody>
          <a:bodyPr/>
          <a:lstStyle/>
          <a:p>
            <a:pPr eaLnBrk="1" hangingPunct="1"/>
            <a:r>
              <a:rPr lang="en-US" sz="2800">
                <a:latin typeface="Tahoma" charset="0"/>
                <a:cs typeface="ＭＳ Ｐゴシック" charset="0"/>
              </a:rPr>
              <a:t>Start with an some initial knowledge of a domain</a:t>
            </a:r>
          </a:p>
          <a:p>
            <a:pPr lvl="1" eaLnBrk="1" hangingPunct="1"/>
            <a:r>
              <a:rPr lang="en-US" sz="2400">
                <a:latin typeface="Tahoma" charset="0"/>
              </a:rPr>
              <a:t>Sources and semantic descriptions of those sources</a:t>
            </a:r>
          </a:p>
          <a:p>
            <a:pPr eaLnBrk="1" hangingPunct="1"/>
            <a:r>
              <a:rPr lang="en-US" sz="2800">
                <a:latin typeface="Tahoma" charset="0"/>
                <a:cs typeface="ＭＳ Ｐゴシック" charset="0"/>
              </a:rPr>
              <a:t>Automatically </a:t>
            </a:r>
          </a:p>
          <a:p>
            <a:pPr lvl="1" eaLnBrk="1" hangingPunct="1"/>
            <a:r>
              <a:rPr lang="en-US" sz="2400">
                <a:latin typeface="Tahoma" charset="0"/>
              </a:rPr>
              <a:t>Discover related sources</a:t>
            </a:r>
          </a:p>
          <a:p>
            <a:pPr lvl="1" eaLnBrk="1" hangingPunct="1"/>
            <a:r>
              <a:rPr lang="en-US" sz="2400">
                <a:latin typeface="Tahoma" charset="0"/>
              </a:rPr>
              <a:t>Determine how to invoke the sources</a:t>
            </a:r>
          </a:p>
          <a:p>
            <a:pPr lvl="1" eaLnBrk="1" hangingPunct="1"/>
            <a:r>
              <a:rPr lang="en-US" sz="2400">
                <a:latin typeface="Tahoma" charset="0"/>
              </a:rPr>
              <a:t>Learn the syntactic structure of the sources</a:t>
            </a:r>
          </a:p>
          <a:p>
            <a:pPr lvl="1" eaLnBrk="1" hangingPunct="1"/>
            <a:r>
              <a:rPr lang="en-US" sz="2400">
                <a:latin typeface="Tahoma" charset="0"/>
              </a:rPr>
              <a:t>Identify the semantic types of the data</a:t>
            </a:r>
          </a:p>
          <a:p>
            <a:pPr lvl="1" eaLnBrk="1" hangingPunct="1"/>
            <a:r>
              <a:rPr lang="en-US" sz="2400">
                <a:latin typeface="Tahoma" charset="0"/>
              </a:rPr>
              <a:t>Build semantic models of the source</a:t>
            </a:r>
          </a:p>
          <a:p>
            <a:pPr lvl="1" eaLnBrk="1" hangingPunct="1"/>
            <a:r>
              <a:rPr lang="en-US" sz="2400">
                <a:latin typeface="Tahoma" charset="0"/>
              </a:rPr>
              <a:t>Construct semantic web services</a:t>
            </a:r>
          </a:p>
          <a:p>
            <a:pPr eaLnBrk="1" hangingPunct="1"/>
            <a:endParaRPr lang="en-US">
              <a:latin typeface="Tahoma" charset="0"/>
              <a:cs typeface="ＭＳ Ｐゴシック"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idx="4294967295"/>
          </p:nvPr>
        </p:nvSpPr>
        <p:spPr/>
        <p:txBody>
          <a:bodyPr/>
          <a:lstStyle/>
          <a:p>
            <a:pPr eaLnBrk="1" hangingPunct="1"/>
            <a:r>
              <a:rPr lang="en-US">
                <a:latin typeface="Tahoma" charset="0"/>
                <a:cs typeface="ＭＳ Ｐゴシック" charset="0"/>
              </a:rPr>
              <a:t>Seed Source</a:t>
            </a:r>
          </a:p>
        </p:txBody>
      </p:sp>
      <p:pic>
        <p:nvPicPr>
          <p:cNvPr id="47106" name="Content Placeholder 3" descr="Picture 25.png"/>
          <p:cNvPicPr>
            <a:picLocks noGrp="1" noChangeAspect="1"/>
          </p:cNvPicPr>
          <p:nvPr>
            <p:ph type="body" idx="4294967295"/>
          </p:nvPr>
        </p:nvPicPr>
        <p:blipFill>
          <a:blip r:embed="rId2">
            <a:extLst>
              <a:ext uri="{28A0092B-C50C-407E-A947-70E740481C1C}">
                <a14:useLocalDpi xmlns:a14="http://schemas.microsoft.com/office/drawing/2010/main" val="0"/>
              </a:ext>
            </a:extLst>
          </a:blip>
          <a:srcRect l="-6693" r="-6693"/>
          <a:stretch>
            <a:fillRect/>
          </a:stretch>
        </p:blipFill>
        <p:spPr>
          <a:xfrm>
            <a:off x="228600" y="1066800"/>
            <a:ext cx="8677275" cy="541020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4"/>
          <p:cNvSpPr>
            <a:spLocks noGrp="1" noChangeArrowheads="1"/>
          </p:cNvSpPr>
          <p:nvPr>
            <p:ph type="title" idx="4294967295"/>
          </p:nvPr>
        </p:nvSpPr>
        <p:spPr/>
        <p:txBody>
          <a:bodyPr/>
          <a:lstStyle/>
          <a:p>
            <a:pPr eaLnBrk="1" hangingPunct="1"/>
            <a:r>
              <a:rPr lang="en-US">
                <a:latin typeface="Tahoma" charset="0"/>
                <a:cs typeface="ＭＳ Ｐゴシック" charset="0"/>
              </a:rPr>
              <a:t>Automatically Discover and Build Semantic </a:t>
            </a:r>
            <a:br>
              <a:rPr lang="en-US">
                <a:latin typeface="Tahoma" charset="0"/>
                <a:cs typeface="ＭＳ Ｐゴシック" charset="0"/>
              </a:rPr>
            </a:br>
            <a:r>
              <a:rPr lang="en-US">
                <a:latin typeface="Tahoma" charset="0"/>
                <a:cs typeface="ＭＳ Ｐゴシック" charset="0"/>
              </a:rPr>
              <a:t>Web Services for Related Sources</a:t>
            </a:r>
          </a:p>
        </p:txBody>
      </p:sp>
      <p:pic>
        <p:nvPicPr>
          <p:cNvPr id="48130" name="Content Placeholder 9" descr="Picture 27.png"/>
          <p:cNvPicPr>
            <a:picLocks noChangeAspect="1"/>
          </p:cNvPicPr>
          <p:nvPr/>
        </p:nvPicPr>
        <p:blipFill>
          <a:blip r:embed="rId2">
            <a:extLst>
              <a:ext uri="{28A0092B-C50C-407E-A947-70E740481C1C}">
                <a14:useLocalDpi xmlns:a14="http://schemas.microsoft.com/office/drawing/2010/main" val="0"/>
              </a:ext>
            </a:extLst>
          </a:blip>
          <a:srcRect l="728" r="-1143"/>
          <a:stretch>
            <a:fillRect/>
          </a:stretch>
        </p:blipFill>
        <p:spPr bwMode="auto">
          <a:xfrm>
            <a:off x="687388" y="1338263"/>
            <a:ext cx="4067175" cy="535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8131" name="Content Placeholder 3" descr="Picture 26.png"/>
          <p:cNvPicPr>
            <a:picLocks noChangeAspect="1"/>
          </p:cNvPicPr>
          <p:nvPr/>
        </p:nvPicPr>
        <p:blipFill>
          <a:blip r:embed="rId3">
            <a:extLst>
              <a:ext uri="{28A0092B-C50C-407E-A947-70E740481C1C}">
                <a14:useLocalDpi xmlns:a14="http://schemas.microsoft.com/office/drawing/2010/main" val="0"/>
              </a:ext>
            </a:extLst>
          </a:blip>
          <a:srcRect r="-1236" b="-1056"/>
          <a:stretch>
            <a:fillRect/>
          </a:stretch>
        </p:blipFill>
        <p:spPr bwMode="auto">
          <a:xfrm>
            <a:off x="5029200" y="1358900"/>
            <a:ext cx="3921125" cy="5346700"/>
          </a:xfrm>
          <a:prstGeom prst="rect">
            <a:avLst/>
          </a:prstGeom>
          <a:noFill/>
          <a:ln w="9525">
            <a:solidFill>
              <a:schemeClr val="bg2"/>
            </a:solidFill>
            <a:miter lim="800000"/>
            <a:headEnd/>
            <a:tailEnd/>
          </a:ln>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3" name="Group 5"/>
          <p:cNvGrpSpPr>
            <a:grpSpLocks/>
          </p:cNvGrpSpPr>
          <p:nvPr/>
        </p:nvGrpSpPr>
        <p:grpSpPr bwMode="auto">
          <a:xfrm>
            <a:off x="150813" y="963613"/>
            <a:ext cx="8313737" cy="5589587"/>
            <a:chOff x="95" y="367"/>
            <a:chExt cx="5237" cy="3521"/>
          </a:xfrm>
        </p:grpSpPr>
        <p:sp>
          <p:nvSpPr>
            <p:cNvPr id="49155" name="AutoShape 6"/>
            <p:cNvSpPr>
              <a:spLocks noChangeArrowheads="1"/>
            </p:cNvSpPr>
            <p:nvPr/>
          </p:nvSpPr>
          <p:spPr bwMode="auto">
            <a:xfrm>
              <a:off x="2425" y="576"/>
              <a:ext cx="791" cy="240"/>
            </a:xfrm>
            <a:prstGeom prst="foldedCorner">
              <a:avLst>
                <a:gd name="adj" fmla="val 12500"/>
              </a:avLst>
            </a:prstGeom>
            <a:solidFill>
              <a:srgbClr val="EAEAEA"/>
            </a:solidFill>
            <a:ln w="9525">
              <a:solidFill>
                <a:schemeClr val="tx1"/>
              </a:solidFill>
              <a:round/>
              <a:headEnd/>
              <a:tailEnd/>
            </a:ln>
          </p:spPr>
          <p:txBody>
            <a:bodyPr wrap="none" anchor="ctr"/>
            <a:lstStyle/>
            <a:p>
              <a:pPr eaLnBrk="1" hangingPunct="1"/>
              <a:endParaRPr lang="en-US" b="1">
                <a:latin typeface="Arial" charset="0"/>
                <a:cs typeface="Arial" charset="0"/>
              </a:endParaRPr>
            </a:p>
          </p:txBody>
        </p:sp>
        <p:sp>
          <p:nvSpPr>
            <p:cNvPr id="49156" name="AutoShape 7"/>
            <p:cNvSpPr>
              <a:spLocks noChangeArrowheads="1"/>
            </p:cNvSpPr>
            <p:nvPr/>
          </p:nvSpPr>
          <p:spPr bwMode="auto">
            <a:xfrm>
              <a:off x="720" y="380"/>
              <a:ext cx="1008" cy="864"/>
            </a:xfrm>
            <a:prstGeom prst="cube">
              <a:avLst>
                <a:gd name="adj" fmla="val 11056"/>
              </a:avLst>
            </a:prstGeom>
            <a:solidFill>
              <a:srgbClr val="FFFFCC"/>
            </a:solidFill>
            <a:ln w="9525">
              <a:solidFill>
                <a:schemeClr val="tx1"/>
              </a:solidFill>
              <a:miter lim="800000"/>
              <a:headEnd/>
              <a:tailEnd/>
            </a:ln>
          </p:spPr>
          <p:txBody>
            <a:bodyPr wrap="none" anchor="ctr"/>
            <a:lstStyle/>
            <a:p>
              <a:pPr algn="ctr" eaLnBrk="1" hangingPunct="1"/>
              <a:r>
                <a:rPr lang="en-US" b="1">
                  <a:latin typeface="Arial" charset="0"/>
                  <a:cs typeface="Arial" charset="0"/>
                </a:rPr>
                <a:t>discovery</a:t>
              </a:r>
            </a:p>
          </p:txBody>
        </p:sp>
        <p:sp>
          <p:nvSpPr>
            <p:cNvPr id="49157" name="AutoShape 8"/>
            <p:cNvSpPr>
              <a:spLocks noChangeArrowheads="1"/>
            </p:cNvSpPr>
            <p:nvPr/>
          </p:nvSpPr>
          <p:spPr bwMode="auto">
            <a:xfrm>
              <a:off x="4032" y="380"/>
              <a:ext cx="1008" cy="864"/>
            </a:xfrm>
            <a:prstGeom prst="cube">
              <a:avLst>
                <a:gd name="adj" fmla="val 11056"/>
              </a:avLst>
            </a:prstGeom>
            <a:solidFill>
              <a:srgbClr val="FFFFCC"/>
            </a:solidFill>
            <a:ln w="9525">
              <a:solidFill>
                <a:schemeClr val="tx1"/>
              </a:solidFill>
              <a:miter lim="800000"/>
              <a:headEnd/>
              <a:tailEnd/>
            </a:ln>
          </p:spPr>
          <p:txBody>
            <a:bodyPr wrap="none" anchor="ctr"/>
            <a:lstStyle/>
            <a:p>
              <a:pPr algn="ctr" eaLnBrk="1" hangingPunct="1"/>
              <a:r>
                <a:rPr lang="en-US" b="1">
                  <a:latin typeface="Arial" charset="0"/>
                  <a:cs typeface="Arial" charset="0"/>
                </a:rPr>
                <a:t>Invocation</a:t>
              </a:r>
              <a:br>
                <a:rPr lang="en-US" b="1">
                  <a:latin typeface="Arial" charset="0"/>
                  <a:cs typeface="Arial" charset="0"/>
                </a:rPr>
              </a:br>
              <a:r>
                <a:rPr lang="en-US" b="1">
                  <a:latin typeface="Arial" charset="0"/>
                  <a:cs typeface="Arial" charset="0"/>
                </a:rPr>
                <a:t> &amp;</a:t>
              </a:r>
            </a:p>
            <a:p>
              <a:pPr algn="ctr" eaLnBrk="1" hangingPunct="1"/>
              <a:r>
                <a:rPr lang="en-US" b="1">
                  <a:latin typeface="Arial" charset="0"/>
                  <a:cs typeface="Arial" charset="0"/>
                </a:rPr>
                <a:t>extraction</a:t>
              </a:r>
            </a:p>
          </p:txBody>
        </p:sp>
        <p:sp>
          <p:nvSpPr>
            <p:cNvPr id="49158" name="AutoShape 9"/>
            <p:cNvSpPr>
              <a:spLocks noChangeArrowheads="1"/>
            </p:cNvSpPr>
            <p:nvPr/>
          </p:nvSpPr>
          <p:spPr bwMode="auto">
            <a:xfrm>
              <a:off x="4032" y="3024"/>
              <a:ext cx="1008" cy="864"/>
            </a:xfrm>
            <a:prstGeom prst="cube">
              <a:avLst>
                <a:gd name="adj" fmla="val 11056"/>
              </a:avLst>
            </a:prstGeom>
            <a:solidFill>
              <a:srgbClr val="FFFFCC"/>
            </a:solidFill>
            <a:ln w="9525">
              <a:solidFill>
                <a:schemeClr val="tx1"/>
              </a:solidFill>
              <a:miter lim="800000"/>
              <a:headEnd/>
              <a:tailEnd/>
            </a:ln>
          </p:spPr>
          <p:txBody>
            <a:bodyPr wrap="none" anchor="ctr"/>
            <a:lstStyle/>
            <a:p>
              <a:pPr algn="ctr" eaLnBrk="1" hangingPunct="1"/>
              <a:r>
                <a:rPr lang="en-US" b="1">
                  <a:latin typeface="Arial" charset="0"/>
                  <a:cs typeface="Arial" charset="0"/>
                </a:rPr>
                <a:t>semantic </a:t>
              </a:r>
            </a:p>
            <a:p>
              <a:pPr algn="ctr" eaLnBrk="1" hangingPunct="1"/>
              <a:r>
                <a:rPr lang="en-US" b="1">
                  <a:latin typeface="Arial" charset="0"/>
                  <a:cs typeface="Arial" charset="0"/>
                </a:rPr>
                <a:t>typing</a:t>
              </a:r>
            </a:p>
          </p:txBody>
        </p:sp>
        <p:sp>
          <p:nvSpPr>
            <p:cNvPr id="49159" name="AutoShape 10"/>
            <p:cNvSpPr>
              <a:spLocks noChangeArrowheads="1"/>
            </p:cNvSpPr>
            <p:nvPr/>
          </p:nvSpPr>
          <p:spPr bwMode="auto">
            <a:xfrm>
              <a:off x="720" y="3024"/>
              <a:ext cx="1008" cy="864"/>
            </a:xfrm>
            <a:prstGeom prst="cube">
              <a:avLst>
                <a:gd name="adj" fmla="val 11056"/>
              </a:avLst>
            </a:prstGeom>
            <a:solidFill>
              <a:srgbClr val="FFFFCC"/>
            </a:solidFill>
            <a:ln w="9525">
              <a:solidFill>
                <a:schemeClr val="tx1"/>
              </a:solidFill>
              <a:miter lim="800000"/>
              <a:headEnd/>
              <a:tailEnd/>
            </a:ln>
          </p:spPr>
          <p:txBody>
            <a:bodyPr wrap="none" anchor="ctr"/>
            <a:lstStyle/>
            <a:p>
              <a:pPr algn="ctr" eaLnBrk="1" hangingPunct="1"/>
              <a:r>
                <a:rPr lang="en-US" b="1">
                  <a:latin typeface="Arial" charset="0"/>
                  <a:cs typeface="Arial" charset="0"/>
                </a:rPr>
                <a:t>source </a:t>
              </a:r>
            </a:p>
            <a:p>
              <a:pPr algn="ctr" eaLnBrk="1" hangingPunct="1"/>
              <a:r>
                <a:rPr lang="en-US" b="1">
                  <a:latin typeface="Arial" charset="0"/>
                  <a:cs typeface="Arial" charset="0"/>
                </a:rPr>
                <a:t>modeling</a:t>
              </a:r>
            </a:p>
          </p:txBody>
        </p:sp>
        <p:sp>
          <p:nvSpPr>
            <p:cNvPr id="7179" name="Cloud"/>
            <p:cNvSpPr>
              <a:spLocks noChangeAspect="1" noEditPoints="1" noChangeArrowheads="1"/>
            </p:cNvSpPr>
            <p:nvPr/>
          </p:nvSpPr>
          <p:spPr bwMode="auto">
            <a:xfrm>
              <a:off x="1584" y="1248"/>
              <a:ext cx="2016" cy="1287"/>
            </a:xfrm>
            <a:custGeom>
              <a:avLst/>
              <a:gdLst>
                <a:gd name="T0" fmla="*/ 6 w 21600"/>
                <a:gd name="T1" fmla="*/ 644 h 21600"/>
                <a:gd name="T2" fmla="*/ 1008 w 21600"/>
                <a:gd name="T3" fmla="*/ 1286 h 21600"/>
                <a:gd name="T4" fmla="*/ 2014 w 21600"/>
                <a:gd name="T5" fmla="*/ 644 h 21600"/>
                <a:gd name="T6" fmla="*/ 1008 w 21600"/>
                <a:gd name="T7" fmla="*/ 74 h 21600"/>
                <a:gd name="T8" fmla="*/ 0 60000 65536"/>
                <a:gd name="T9" fmla="*/ 0 60000 65536"/>
                <a:gd name="T10" fmla="*/ 0 60000 65536"/>
                <a:gd name="T11" fmla="*/ 0 60000 65536"/>
                <a:gd name="T12" fmla="*/ 2979 w 21600"/>
                <a:gd name="T13" fmla="*/ 3256 h 21600"/>
                <a:gd name="T14" fmla="*/ 17089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CC"/>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eaLnBrk="1" hangingPunct="1">
                <a:defRPr/>
              </a:pPr>
              <a:r>
                <a:rPr lang="en-US" sz="1600" b="1" dirty="0">
                  <a:latin typeface="Verdana" charset="0"/>
                  <a:ea typeface="+mn-ea"/>
                  <a:cs typeface="+mn-cs"/>
                </a:rPr>
                <a:t>Background knowledge</a:t>
              </a:r>
            </a:p>
          </p:txBody>
        </p:sp>
        <p:sp>
          <p:nvSpPr>
            <p:cNvPr id="49161" name="Line 12"/>
            <p:cNvSpPr>
              <a:spLocks noChangeShapeType="1"/>
            </p:cNvSpPr>
            <p:nvPr/>
          </p:nvSpPr>
          <p:spPr bwMode="auto">
            <a:xfrm flipH="1" flipV="1">
              <a:off x="1296" y="1292"/>
              <a:ext cx="672" cy="816"/>
            </a:xfrm>
            <a:prstGeom prst="line">
              <a:avLst/>
            </a:prstGeom>
            <a:noFill/>
            <a:ln w="28575">
              <a:solidFill>
                <a:schemeClr val="tx1"/>
              </a:solidFill>
              <a:prstDash val="sysDot"/>
              <a:round/>
              <a:headEnd/>
              <a:tailEnd type="stealth" w="lg" len="med"/>
            </a:ln>
            <a:extLst>
              <a:ext uri="{909E8E84-426E-40dd-AFC4-6F175D3DCCD1}">
                <a14:hiddenFill xmlns="" xmlns:a14="http://schemas.microsoft.com/office/drawing/2010/main">
                  <a:noFill/>
                </a14:hiddenFill>
              </a:ext>
            </a:extLst>
          </p:spPr>
          <p:txBody>
            <a:bodyPr/>
            <a:lstStyle/>
            <a:p>
              <a:endParaRPr lang="en-US"/>
            </a:p>
          </p:txBody>
        </p:sp>
        <p:grpSp>
          <p:nvGrpSpPr>
            <p:cNvPr id="49162" name="Group 13"/>
            <p:cNvGrpSpPr>
              <a:grpSpLocks/>
            </p:cNvGrpSpPr>
            <p:nvPr/>
          </p:nvGrpSpPr>
          <p:grpSpPr bwMode="auto">
            <a:xfrm>
              <a:off x="2738" y="1675"/>
              <a:ext cx="478" cy="329"/>
              <a:chOff x="2112" y="528"/>
              <a:chExt cx="960" cy="864"/>
            </a:xfrm>
          </p:grpSpPr>
          <p:sp>
            <p:nvSpPr>
              <p:cNvPr id="49194" name="Rectangle 14"/>
              <p:cNvSpPr>
                <a:spLocks noChangeArrowheads="1"/>
              </p:cNvSpPr>
              <p:nvPr/>
            </p:nvSpPr>
            <p:spPr bwMode="auto">
              <a:xfrm>
                <a:off x="2112" y="528"/>
                <a:ext cx="960" cy="864"/>
              </a:xfrm>
              <a:prstGeom prst="rect">
                <a:avLst/>
              </a:prstGeom>
              <a:solidFill>
                <a:srgbClr val="EAEAEA"/>
              </a:solidFill>
              <a:ln w="9525">
                <a:solidFill>
                  <a:schemeClr val="tx1"/>
                </a:solidFill>
                <a:miter lim="800000"/>
                <a:headEnd/>
                <a:tailEnd/>
              </a:ln>
            </p:spPr>
            <p:txBody>
              <a:bodyPr wrap="none" anchor="ctr"/>
              <a:lstStyle/>
              <a:p>
                <a:pPr eaLnBrk="1" hangingPunct="1"/>
                <a:endParaRPr lang="en-US" b="1">
                  <a:latin typeface="Arial" charset="0"/>
                  <a:cs typeface="Arial" charset="0"/>
                </a:endParaRPr>
              </a:p>
            </p:txBody>
          </p:sp>
          <p:sp>
            <p:nvSpPr>
              <p:cNvPr id="49195" name="Line 15"/>
              <p:cNvSpPr>
                <a:spLocks noChangeShapeType="1"/>
              </p:cNvSpPr>
              <p:nvPr/>
            </p:nvSpPr>
            <p:spPr bwMode="auto">
              <a:xfrm>
                <a:off x="2112" y="672"/>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9196" name="Line 16"/>
              <p:cNvSpPr>
                <a:spLocks noChangeShapeType="1"/>
              </p:cNvSpPr>
              <p:nvPr/>
            </p:nvSpPr>
            <p:spPr bwMode="auto">
              <a:xfrm>
                <a:off x="2112" y="816"/>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9197" name="Line 17"/>
              <p:cNvSpPr>
                <a:spLocks noChangeShapeType="1"/>
              </p:cNvSpPr>
              <p:nvPr/>
            </p:nvSpPr>
            <p:spPr bwMode="auto">
              <a:xfrm>
                <a:off x="2112" y="960"/>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9198" name="Line 18"/>
              <p:cNvSpPr>
                <a:spLocks noChangeShapeType="1"/>
              </p:cNvSpPr>
              <p:nvPr/>
            </p:nvSpPr>
            <p:spPr bwMode="auto">
              <a:xfrm>
                <a:off x="2112" y="1104"/>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9199" name="Line 19"/>
              <p:cNvSpPr>
                <a:spLocks noChangeShapeType="1"/>
              </p:cNvSpPr>
              <p:nvPr/>
            </p:nvSpPr>
            <p:spPr bwMode="auto">
              <a:xfrm>
                <a:off x="2112" y="1248"/>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9200" name="Line 20"/>
              <p:cNvSpPr>
                <a:spLocks noChangeShapeType="1"/>
              </p:cNvSpPr>
              <p:nvPr/>
            </p:nvSpPr>
            <p:spPr bwMode="auto">
              <a:xfrm>
                <a:off x="2352" y="528"/>
                <a:ext cx="0" cy="864"/>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9201" name="Line 21"/>
              <p:cNvSpPr>
                <a:spLocks noChangeShapeType="1"/>
              </p:cNvSpPr>
              <p:nvPr/>
            </p:nvSpPr>
            <p:spPr bwMode="auto">
              <a:xfrm>
                <a:off x="2592" y="528"/>
                <a:ext cx="0" cy="864"/>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9202" name="Line 22"/>
              <p:cNvSpPr>
                <a:spLocks noChangeShapeType="1"/>
              </p:cNvSpPr>
              <p:nvPr/>
            </p:nvSpPr>
            <p:spPr bwMode="auto">
              <a:xfrm>
                <a:off x="2832" y="528"/>
                <a:ext cx="0" cy="864"/>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49163" name="AutoShape 23"/>
            <p:cNvSpPr>
              <a:spLocks noChangeArrowheads="1"/>
            </p:cNvSpPr>
            <p:nvPr/>
          </p:nvSpPr>
          <p:spPr bwMode="auto">
            <a:xfrm>
              <a:off x="2309" y="507"/>
              <a:ext cx="859" cy="240"/>
            </a:xfrm>
            <a:prstGeom prst="foldedCorner">
              <a:avLst>
                <a:gd name="adj" fmla="val 12500"/>
              </a:avLst>
            </a:prstGeom>
            <a:solidFill>
              <a:srgbClr val="EAEAEA"/>
            </a:solidFill>
            <a:ln w="9525">
              <a:solidFill>
                <a:schemeClr val="tx1"/>
              </a:solidFill>
              <a:round/>
              <a:headEnd/>
              <a:tailEnd/>
            </a:ln>
          </p:spPr>
          <p:txBody>
            <a:bodyPr wrap="none" anchor="ctr"/>
            <a:lstStyle/>
            <a:p>
              <a:pPr eaLnBrk="1" hangingPunct="1"/>
              <a:endParaRPr lang="en-US" b="1">
                <a:latin typeface="Arial" charset="0"/>
                <a:cs typeface="Arial" charset="0"/>
              </a:endParaRPr>
            </a:p>
          </p:txBody>
        </p:sp>
        <p:sp>
          <p:nvSpPr>
            <p:cNvPr id="49164" name="AutoShape 24"/>
            <p:cNvSpPr>
              <a:spLocks noChangeArrowheads="1"/>
            </p:cNvSpPr>
            <p:nvPr/>
          </p:nvSpPr>
          <p:spPr bwMode="auto">
            <a:xfrm>
              <a:off x="1680" y="812"/>
              <a:ext cx="2352" cy="192"/>
            </a:xfrm>
            <a:prstGeom prst="rightArrow">
              <a:avLst>
                <a:gd name="adj1" fmla="val 40278"/>
                <a:gd name="adj2" fmla="val 115978"/>
              </a:avLst>
            </a:prstGeom>
            <a:solidFill>
              <a:schemeClr val="accent1"/>
            </a:solidFill>
            <a:ln w="9525">
              <a:solidFill>
                <a:schemeClr val="tx1"/>
              </a:solidFill>
              <a:miter lim="800000"/>
              <a:headEnd/>
              <a:tailEnd/>
            </a:ln>
          </p:spPr>
          <p:txBody>
            <a:bodyPr wrap="none" anchor="ctr"/>
            <a:lstStyle/>
            <a:p>
              <a:pPr eaLnBrk="1" hangingPunct="1"/>
              <a:endParaRPr lang="en-US" b="1">
                <a:latin typeface="Arial" charset="0"/>
                <a:cs typeface="Arial" charset="0"/>
              </a:endParaRPr>
            </a:p>
          </p:txBody>
        </p:sp>
        <p:sp>
          <p:nvSpPr>
            <p:cNvPr id="49165" name="Rectangle 25"/>
            <p:cNvSpPr>
              <a:spLocks noChangeArrowheads="1"/>
            </p:cNvSpPr>
            <p:nvPr/>
          </p:nvSpPr>
          <p:spPr bwMode="auto">
            <a:xfrm>
              <a:off x="817" y="1580"/>
              <a:ext cx="794"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buFontTx/>
                <a:buChar char="•"/>
              </a:pPr>
              <a:r>
                <a:rPr lang="en-US" sz="1600" b="1">
                  <a:latin typeface="Century" charset="0"/>
                  <a:cs typeface="Arial" charset="0"/>
                </a:rPr>
                <a:t>Seed URL</a:t>
              </a:r>
            </a:p>
          </p:txBody>
        </p:sp>
        <p:sp>
          <p:nvSpPr>
            <p:cNvPr id="49166" name="AutoShape 26"/>
            <p:cNvSpPr>
              <a:spLocks noChangeArrowheads="1"/>
            </p:cNvSpPr>
            <p:nvPr/>
          </p:nvSpPr>
          <p:spPr bwMode="auto">
            <a:xfrm>
              <a:off x="2214" y="449"/>
              <a:ext cx="906" cy="240"/>
            </a:xfrm>
            <a:prstGeom prst="foldedCorner">
              <a:avLst>
                <a:gd name="adj" fmla="val 12500"/>
              </a:avLst>
            </a:prstGeom>
            <a:solidFill>
              <a:srgbClr val="EAEAEA"/>
            </a:solidFill>
            <a:ln w="9525">
              <a:solidFill>
                <a:schemeClr val="tx1"/>
              </a:solidFill>
              <a:round/>
              <a:headEnd/>
              <a:tailEnd/>
            </a:ln>
          </p:spPr>
          <p:txBody>
            <a:bodyPr wrap="none" anchor="ctr"/>
            <a:lstStyle/>
            <a:p>
              <a:pPr algn="ctr" eaLnBrk="1" hangingPunct="1"/>
              <a:r>
                <a:rPr lang="en-US" sz="1600" b="1">
                  <a:latin typeface="Courier New" charset="0"/>
                  <a:cs typeface="Arial" charset="0"/>
                </a:rPr>
                <a:t>anotherWS</a:t>
              </a:r>
            </a:p>
          </p:txBody>
        </p:sp>
        <p:sp>
          <p:nvSpPr>
            <p:cNvPr id="49167" name="AutoShape 27"/>
            <p:cNvSpPr>
              <a:spLocks noChangeArrowheads="1"/>
            </p:cNvSpPr>
            <p:nvPr/>
          </p:nvSpPr>
          <p:spPr bwMode="auto">
            <a:xfrm>
              <a:off x="2099" y="367"/>
              <a:ext cx="973" cy="240"/>
            </a:xfrm>
            <a:prstGeom prst="foldedCorner">
              <a:avLst>
                <a:gd name="adj" fmla="val 12500"/>
              </a:avLst>
            </a:prstGeom>
            <a:solidFill>
              <a:srgbClr val="EAEAEA"/>
            </a:solidFill>
            <a:ln w="9525">
              <a:solidFill>
                <a:schemeClr val="tx1"/>
              </a:solidFill>
              <a:round/>
              <a:headEnd/>
              <a:tailEnd/>
            </a:ln>
          </p:spPr>
          <p:txBody>
            <a:bodyPr wrap="none" anchor="ctr"/>
            <a:lstStyle/>
            <a:p>
              <a:pPr algn="ctr" eaLnBrk="1" hangingPunct="1"/>
              <a:r>
                <a:rPr lang="en-US" sz="1600" b="1">
                  <a:latin typeface="Verdana" charset="0"/>
                  <a:cs typeface="Arial" charset="0"/>
                </a:rPr>
                <a:t>unisys</a:t>
              </a:r>
            </a:p>
          </p:txBody>
        </p:sp>
        <p:sp>
          <p:nvSpPr>
            <p:cNvPr id="49168" name="AutoShape 28"/>
            <p:cNvSpPr>
              <a:spLocks noChangeArrowheads="1"/>
            </p:cNvSpPr>
            <p:nvPr/>
          </p:nvSpPr>
          <p:spPr bwMode="auto">
            <a:xfrm>
              <a:off x="4674" y="1820"/>
              <a:ext cx="658" cy="336"/>
            </a:xfrm>
            <a:prstGeom prst="foldedCorner">
              <a:avLst>
                <a:gd name="adj" fmla="val 12500"/>
              </a:avLst>
            </a:prstGeom>
            <a:solidFill>
              <a:srgbClr val="EAEAEA"/>
            </a:solidFill>
            <a:ln w="9525">
              <a:solidFill>
                <a:schemeClr val="tx1"/>
              </a:solidFill>
              <a:round/>
              <a:headEnd/>
              <a:tailEnd/>
            </a:ln>
          </p:spPr>
          <p:txBody>
            <a:bodyPr wrap="none" anchor="ctr"/>
            <a:lstStyle/>
            <a:p>
              <a:pPr algn="ctr" eaLnBrk="1" hangingPunct="1"/>
              <a:r>
                <a:rPr lang="en-US" sz="1600" b="1">
                  <a:latin typeface="Verdana" charset="0"/>
                  <a:cs typeface="Arial" charset="0"/>
                </a:rPr>
                <a:t>unisys</a:t>
              </a:r>
            </a:p>
          </p:txBody>
        </p:sp>
        <p:sp>
          <p:nvSpPr>
            <p:cNvPr id="49169" name="AutoShape 29"/>
            <p:cNvSpPr>
              <a:spLocks noChangeArrowheads="1"/>
            </p:cNvSpPr>
            <p:nvPr/>
          </p:nvSpPr>
          <p:spPr bwMode="auto">
            <a:xfrm>
              <a:off x="4346" y="1244"/>
              <a:ext cx="144" cy="1828"/>
            </a:xfrm>
            <a:prstGeom prst="downArrow">
              <a:avLst>
                <a:gd name="adj1" fmla="val 50000"/>
                <a:gd name="adj2" fmla="val 187478"/>
              </a:avLst>
            </a:prstGeom>
            <a:solidFill>
              <a:schemeClr val="accent1"/>
            </a:solidFill>
            <a:ln w="9525">
              <a:solidFill>
                <a:schemeClr val="tx1"/>
              </a:solidFill>
              <a:miter lim="800000"/>
              <a:headEnd/>
              <a:tailEnd/>
            </a:ln>
          </p:spPr>
          <p:txBody>
            <a:bodyPr vert="eaVert" wrap="none" anchor="ctr"/>
            <a:lstStyle/>
            <a:p>
              <a:pPr eaLnBrk="1" hangingPunct="1"/>
              <a:endParaRPr lang="en-US" b="1">
                <a:latin typeface="Arial" charset="0"/>
                <a:cs typeface="Arial" charset="0"/>
              </a:endParaRPr>
            </a:p>
          </p:txBody>
        </p:sp>
        <p:sp>
          <p:nvSpPr>
            <p:cNvPr id="49170" name="Line 30"/>
            <p:cNvSpPr>
              <a:spLocks noChangeShapeType="1"/>
            </p:cNvSpPr>
            <p:nvPr/>
          </p:nvSpPr>
          <p:spPr bwMode="auto">
            <a:xfrm flipV="1">
              <a:off x="3168" y="1052"/>
              <a:ext cx="720" cy="720"/>
            </a:xfrm>
            <a:prstGeom prst="line">
              <a:avLst/>
            </a:prstGeom>
            <a:noFill/>
            <a:ln w="28575">
              <a:solidFill>
                <a:schemeClr val="tx1"/>
              </a:solidFill>
              <a:prstDash val="sysDot"/>
              <a:round/>
              <a:headEnd/>
              <a:tailEnd type="stealth" w="lg" len="med"/>
            </a:ln>
            <a:extLst>
              <a:ext uri="{909E8E84-426E-40dd-AFC4-6F175D3DCCD1}">
                <a14:hiddenFill xmlns="" xmlns:a14="http://schemas.microsoft.com/office/drawing/2010/main">
                  <a:noFill/>
                </a14:hiddenFill>
              </a:ext>
            </a:extLst>
          </p:spPr>
          <p:txBody>
            <a:bodyPr/>
            <a:lstStyle/>
            <a:p>
              <a:endParaRPr lang="en-US"/>
            </a:p>
          </p:txBody>
        </p:sp>
        <p:sp>
          <p:nvSpPr>
            <p:cNvPr id="49171" name="Rectangle 31"/>
            <p:cNvSpPr>
              <a:spLocks noChangeArrowheads="1"/>
            </p:cNvSpPr>
            <p:nvPr/>
          </p:nvSpPr>
          <p:spPr bwMode="auto">
            <a:xfrm>
              <a:off x="3552" y="1292"/>
              <a:ext cx="616" cy="5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buFontTx/>
                <a:buChar char="•"/>
              </a:pPr>
              <a:r>
                <a:rPr lang="en-US" sz="1600" b="1">
                  <a:latin typeface="Century" charset="0"/>
                  <a:cs typeface="Arial" charset="0"/>
                </a:rPr>
                <a:t>sample</a:t>
              </a:r>
            </a:p>
            <a:p>
              <a:pPr eaLnBrk="1" hangingPunct="1"/>
              <a:r>
                <a:rPr lang="en-US" sz="1600" b="1">
                  <a:latin typeface="Century" charset="0"/>
                  <a:cs typeface="Arial" charset="0"/>
                </a:rPr>
                <a:t>  input</a:t>
              </a:r>
            </a:p>
            <a:p>
              <a:pPr eaLnBrk="1" hangingPunct="1"/>
              <a:r>
                <a:rPr lang="en-US" sz="1600" b="1">
                  <a:latin typeface="Century" charset="0"/>
                  <a:cs typeface="Arial" charset="0"/>
                </a:rPr>
                <a:t>  values</a:t>
              </a:r>
            </a:p>
          </p:txBody>
        </p:sp>
        <p:sp>
          <p:nvSpPr>
            <p:cNvPr id="49172" name="AutoShape 32"/>
            <p:cNvSpPr>
              <a:spLocks noChangeArrowheads="1"/>
            </p:cNvSpPr>
            <p:nvPr/>
          </p:nvSpPr>
          <p:spPr bwMode="auto">
            <a:xfrm>
              <a:off x="1728" y="2060"/>
              <a:ext cx="1737" cy="240"/>
            </a:xfrm>
            <a:prstGeom prst="foldedCorner">
              <a:avLst>
                <a:gd name="adj" fmla="val 12500"/>
              </a:avLst>
            </a:prstGeom>
            <a:solidFill>
              <a:srgbClr val="EAEAEA"/>
            </a:solidFill>
            <a:ln w="9525">
              <a:solidFill>
                <a:schemeClr val="tx1"/>
              </a:solidFill>
              <a:round/>
              <a:headEnd/>
              <a:tailEnd/>
            </a:ln>
          </p:spPr>
          <p:txBody>
            <a:bodyPr wrap="none" anchor="ctr"/>
            <a:lstStyle/>
            <a:p>
              <a:pPr algn="ctr" eaLnBrk="1" hangingPunct="1"/>
              <a:r>
                <a:rPr lang="en-US" sz="1400" b="1">
                  <a:latin typeface="Courier New" charset="0"/>
                  <a:cs typeface="Arial" charset="0"/>
                </a:rPr>
                <a:t>http://wunderground.com</a:t>
              </a:r>
            </a:p>
          </p:txBody>
        </p:sp>
        <p:sp>
          <p:nvSpPr>
            <p:cNvPr id="49173" name="AutoShape 33"/>
            <p:cNvSpPr>
              <a:spLocks noChangeArrowheads="1"/>
            </p:cNvSpPr>
            <p:nvPr/>
          </p:nvSpPr>
          <p:spPr bwMode="auto">
            <a:xfrm>
              <a:off x="1680" y="3408"/>
              <a:ext cx="2352" cy="144"/>
            </a:xfrm>
            <a:prstGeom prst="leftArrow">
              <a:avLst>
                <a:gd name="adj1" fmla="val 50000"/>
                <a:gd name="adj2" fmla="val 204923"/>
              </a:avLst>
            </a:prstGeom>
            <a:solidFill>
              <a:schemeClr val="accent1"/>
            </a:solidFill>
            <a:ln w="9525">
              <a:solidFill>
                <a:schemeClr val="tx1"/>
              </a:solidFill>
              <a:miter lim="800000"/>
              <a:headEnd/>
              <a:tailEnd/>
            </a:ln>
          </p:spPr>
          <p:txBody>
            <a:bodyPr wrap="none" anchor="ctr"/>
            <a:lstStyle/>
            <a:p>
              <a:pPr eaLnBrk="1" hangingPunct="1"/>
              <a:endParaRPr lang="en-US" b="1">
                <a:latin typeface="Arial" charset="0"/>
                <a:cs typeface="Arial" charset="0"/>
              </a:endParaRPr>
            </a:p>
          </p:txBody>
        </p:sp>
        <p:grpSp>
          <p:nvGrpSpPr>
            <p:cNvPr id="49174" name="Group 34"/>
            <p:cNvGrpSpPr>
              <a:grpSpLocks/>
            </p:cNvGrpSpPr>
            <p:nvPr/>
          </p:nvGrpSpPr>
          <p:grpSpPr bwMode="auto">
            <a:xfrm>
              <a:off x="4692" y="2396"/>
              <a:ext cx="621" cy="295"/>
              <a:chOff x="2112" y="528"/>
              <a:chExt cx="960" cy="864"/>
            </a:xfrm>
          </p:grpSpPr>
          <p:sp>
            <p:nvSpPr>
              <p:cNvPr id="49185" name="Rectangle 35"/>
              <p:cNvSpPr>
                <a:spLocks noChangeArrowheads="1"/>
              </p:cNvSpPr>
              <p:nvPr/>
            </p:nvSpPr>
            <p:spPr bwMode="auto">
              <a:xfrm>
                <a:off x="2112" y="528"/>
                <a:ext cx="960" cy="864"/>
              </a:xfrm>
              <a:prstGeom prst="rect">
                <a:avLst/>
              </a:prstGeom>
              <a:solidFill>
                <a:srgbClr val="EAEAEA"/>
              </a:solidFill>
              <a:ln w="9525">
                <a:solidFill>
                  <a:schemeClr val="tx1"/>
                </a:solidFill>
                <a:miter lim="800000"/>
                <a:headEnd/>
                <a:tailEnd/>
              </a:ln>
            </p:spPr>
            <p:txBody>
              <a:bodyPr wrap="none" anchor="ctr"/>
              <a:lstStyle/>
              <a:p>
                <a:pPr eaLnBrk="1" hangingPunct="1"/>
                <a:endParaRPr lang="en-US" b="1">
                  <a:latin typeface="Arial" charset="0"/>
                  <a:cs typeface="Arial" charset="0"/>
                </a:endParaRPr>
              </a:p>
            </p:txBody>
          </p:sp>
          <p:sp>
            <p:nvSpPr>
              <p:cNvPr id="49186" name="Line 36"/>
              <p:cNvSpPr>
                <a:spLocks noChangeShapeType="1"/>
              </p:cNvSpPr>
              <p:nvPr/>
            </p:nvSpPr>
            <p:spPr bwMode="auto">
              <a:xfrm>
                <a:off x="2112" y="672"/>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9187" name="Line 37"/>
              <p:cNvSpPr>
                <a:spLocks noChangeShapeType="1"/>
              </p:cNvSpPr>
              <p:nvPr/>
            </p:nvSpPr>
            <p:spPr bwMode="auto">
              <a:xfrm>
                <a:off x="2112" y="816"/>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9188" name="Line 38"/>
              <p:cNvSpPr>
                <a:spLocks noChangeShapeType="1"/>
              </p:cNvSpPr>
              <p:nvPr/>
            </p:nvSpPr>
            <p:spPr bwMode="auto">
              <a:xfrm>
                <a:off x="2112" y="960"/>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9189" name="Line 39"/>
              <p:cNvSpPr>
                <a:spLocks noChangeShapeType="1"/>
              </p:cNvSpPr>
              <p:nvPr/>
            </p:nvSpPr>
            <p:spPr bwMode="auto">
              <a:xfrm>
                <a:off x="2112" y="1104"/>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9190" name="Line 40"/>
              <p:cNvSpPr>
                <a:spLocks noChangeShapeType="1"/>
              </p:cNvSpPr>
              <p:nvPr/>
            </p:nvSpPr>
            <p:spPr bwMode="auto">
              <a:xfrm>
                <a:off x="2112" y="1248"/>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9191" name="Line 41"/>
              <p:cNvSpPr>
                <a:spLocks noChangeShapeType="1"/>
              </p:cNvSpPr>
              <p:nvPr/>
            </p:nvSpPr>
            <p:spPr bwMode="auto">
              <a:xfrm>
                <a:off x="2352" y="528"/>
                <a:ext cx="0" cy="864"/>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9192" name="Line 42"/>
              <p:cNvSpPr>
                <a:spLocks noChangeShapeType="1"/>
              </p:cNvSpPr>
              <p:nvPr/>
            </p:nvSpPr>
            <p:spPr bwMode="auto">
              <a:xfrm>
                <a:off x="2592" y="528"/>
                <a:ext cx="0" cy="864"/>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9193" name="Line 43"/>
              <p:cNvSpPr>
                <a:spLocks noChangeShapeType="1"/>
              </p:cNvSpPr>
              <p:nvPr/>
            </p:nvSpPr>
            <p:spPr bwMode="auto">
              <a:xfrm>
                <a:off x="2832" y="528"/>
                <a:ext cx="0" cy="864"/>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49175" name="Rectangle 44"/>
            <p:cNvSpPr>
              <a:spLocks noChangeArrowheads="1"/>
            </p:cNvSpPr>
            <p:nvPr/>
          </p:nvSpPr>
          <p:spPr bwMode="auto">
            <a:xfrm>
              <a:off x="4746" y="1403"/>
              <a:ext cx="514" cy="192"/>
            </a:xfrm>
            <a:prstGeom prst="rect">
              <a:avLst/>
            </a:prstGeom>
            <a:solidFill>
              <a:srgbClr val="FFFFFF">
                <a:alpha val="74901"/>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r>
                <a:rPr lang="ja-JP" altLang="en-US" sz="1400" b="1">
                  <a:latin typeface="Century" charset="0"/>
                  <a:cs typeface="Arial" charset="0"/>
                </a:rPr>
                <a:t>“</a:t>
              </a:r>
              <a:r>
                <a:rPr lang="en-US" altLang="ja-JP" sz="1400" b="1">
                  <a:latin typeface="Century" charset="0"/>
                  <a:cs typeface="Arial" charset="0"/>
                </a:rPr>
                <a:t>90254</a:t>
              </a:r>
              <a:r>
                <a:rPr lang="ja-JP" altLang="en-US" sz="1400" b="1">
                  <a:latin typeface="Century" charset="0"/>
                  <a:cs typeface="Arial" charset="0"/>
                </a:rPr>
                <a:t>”</a:t>
              </a:r>
              <a:endParaRPr lang="en-US" sz="1400" b="1">
                <a:latin typeface="Century" charset="0"/>
                <a:cs typeface="Arial" charset="0"/>
              </a:endParaRPr>
            </a:p>
          </p:txBody>
        </p:sp>
        <p:sp>
          <p:nvSpPr>
            <p:cNvPr id="49176" name="Line 45"/>
            <p:cNvSpPr>
              <a:spLocks noChangeShapeType="1"/>
            </p:cNvSpPr>
            <p:nvPr/>
          </p:nvSpPr>
          <p:spPr bwMode="auto">
            <a:xfrm>
              <a:off x="4991" y="1580"/>
              <a:ext cx="0" cy="240"/>
            </a:xfrm>
            <a:prstGeom prst="line">
              <a:avLst/>
            </a:prstGeom>
            <a:noFill/>
            <a:ln w="38100">
              <a:solidFill>
                <a:schemeClr val="bg2"/>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9177" name="Line 46"/>
            <p:cNvSpPr>
              <a:spLocks noChangeShapeType="1"/>
            </p:cNvSpPr>
            <p:nvPr/>
          </p:nvSpPr>
          <p:spPr bwMode="auto">
            <a:xfrm>
              <a:off x="4991" y="2156"/>
              <a:ext cx="0" cy="240"/>
            </a:xfrm>
            <a:prstGeom prst="line">
              <a:avLst/>
            </a:prstGeom>
            <a:noFill/>
            <a:ln w="38100">
              <a:solidFill>
                <a:schemeClr val="bg2"/>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9178" name="Line 47"/>
            <p:cNvSpPr>
              <a:spLocks noChangeShapeType="1"/>
            </p:cNvSpPr>
            <p:nvPr/>
          </p:nvSpPr>
          <p:spPr bwMode="auto">
            <a:xfrm>
              <a:off x="3408" y="2204"/>
              <a:ext cx="672" cy="868"/>
            </a:xfrm>
            <a:prstGeom prst="line">
              <a:avLst/>
            </a:prstGeom>
            <a:noFill/>
            <a:ln w="28575">
              <a:solidFill>
                <a:schemeClr val="tx1"/>
              </a:solidFill>
              <a:prstDash val="sysDot"/>
              <a:round/>
              <a:headEnd/>
              <a:tailEnd type="stealth" w="lg" len="med"/>
            </a:ln>
            <a:extLst>
              <a:ext uri="{909E8E84-426E-40dd-AFC4-6F175D3DCCD1}">
                <a14:hiddenFill xmlns="" xmlns:a14="http://schemas.microsoft.com/office/drawing/2010/main">
                  <a:noFill/>
                </a14:hiddenFill>
              </a:ext>
            </a:extLst>
          </p:spPr>
          <p:txBody>
            <a:bodyPr/>
            <a:lstStyle/>
            <a:p>
              <a:endParaRPr lang="en-US"/>
            </a:p>
          </p:txBody>
        </p:sp>
        <p:sp>
          <p:nvSpPr>
            <p:cNvPr id="49179" name="Rectangle 48"/>
            <p:cNvSpPr>
              <a:spLocks noChangeArrowheads="1"/>
            </p:cNvSpPr>
            <p:nvPr/>
          </p:nvSpPr>
          <p:spPr bwMode="auto">
            <a:xfrm>
              <a:off x="3169" y="2804"/>
              <a:ext cx="733" cy="5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buFontTx/>
                <a:buChar char="•"/>
              </a:pPr>
              <a:r>
                <a:rPr lang="en-US" sz="1600" b="1">
                  <a:latin typeface="Century" charset="0"/>
                  <a:cs typeface="Arial" charset="0"/>
                </a:rPr>
                <a:t>patterns </a:t>
              </a:r>
            </a:p>
            <a:p>
              <a:pPr eaLnBrk="1" hangingPunct="1">
                <a:buFontTx/>
                <a:buChar char="•"/>
              </a:pPr>
              <a:r>
                <a:rPr lang="en-US" sz="1600" b="1">
                  <a:latin typeface="Century" charset="0"/>
                  <a:cs typeface="Arial" charset="0"/>
                </a:rPr>
                <a:t>domain </a:t>
              </a:r>
            </a:p>
            <a:p>
              <a:pPr eaLnBrk="1" hangingPunct="1"/>
              <a:r>
                <a:rPr lang="en-US" sz="1600" b="1">
                  <a:latin typeface="Century" charset="0"/>
                  <a:cs typeface="Arial" charset="0"/>
                </a:rPr>
                <a:t>   types</a:t>
              </a:r>
            </a:p>
          </p:txBody>
        </p:sp>
        <p:sp>
          <p:nvSpPr>
            <p:cNvPr id="49180" name="Rectangle 49"/>
            <p:cNvSpPr>
              <a:spLocks noChangeArrowheads="1"/>
            </p:cNvSpPr>
            <p:nvPr/>
          </p:nvSpPr>
          <p:spPr bwMode="auto">
            <a:xfrm>
              <a:off x="1776" y="3648"/>
              <a:ext cx="2195"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r>
                <a:rPr lang="en-US" sz="1600" b="1">
                  <a:latin typeface="Courier New" charset="0"/>
                  <a:cs typeface="Arial" charset="0"/>
                </a:rPr>
                <a:t>unisys(Zip,Temp,Humidity,…)</a:t>
              </a:r>
            </a:p>
          </p:txBody>
        </p:sp>
        <p:sp>
          <p:nvSpPr>
            <p:cNvPr id="49181" name="Line 50"/>
            <p:cNvSpPr>
              <a:spLocks noChangeShapeType="1"/>
            </p:cNvSpPr>
            <p:nvPr/>
          </p:nvSpPr>
          <p:spPr bwMode="auto">
            <a:xfrm flipH="1">
              <a:off x="1632" y="2400"/>
              <a:ext cx="432" cy="624"/>
            </a:xfrm>
            <a:prstGeom prst="line">
              <a:avLst/>
            </a:prstGeom>
            <a:noFill/>
            <a:ln w="28575">
              <a:solidFill>
                <a:schemeClr val="tx1"/>
              </a:solidFill>
              <a:prstDash val="sysDot"/>
              <a:round/>
              <a:headEnd/>
              <a:tailEnd type="stealth" w="lg" len="med"/>
            </a:ln>
            <a:extLst>
              <a:ext uri="{909E8E84-426E-40dd-AFC4-6F175D3DCCD1}">
                <a14:hiddenFill xmlns="" xmlns:a14="http://schemas.microsoft.com/office/drawing/2010/main">
                  <a:noFill/>
                </a14:hiddenFill>
              </a:ext>
            </a:extLst>
          </p:spPr>
          <p:txBody>
            <a:bodyPr/>
            <a:lstStyle/>
            <a:p>
              <a:endParaRPr lang="en-US"/>
            </a:p>
          </p:txBody>
        </p:sp>
        <p:sp>
          <p:nvSpPr>
            <p:cNvPr id="49182" name="Rectangle 51"/>
            <p:cNvSpPr>
              <a:spLocks noChangeArrowheads="1"/>
            </p:cNvSpPr>
            <p:nvPr/>
          </p:nvSpPr>
          <p:spPr bwMode="auto">
            <a:xfrm>
              <a:off x="1824" y="2818"/>
              <a:ext cx="1104" cy="5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eaLnBrk="1" hangingPunct="1">
                <a:buFontTx/>
                <a:buChar char="•"/>
              </a:pPr>
              <a:r>
                <a:rPr lang="en-US" sz="1600" b="1">
                  <a:latin typeface="Century" charset="0"/>
                  <a:cs typeface="Arial" charset="0"/>
                </a:rPr>
                <a:t>definition of      known sources</a:t>
              </a:r>
            </a:p>
            <a:p>
              <a:pPr eaLnBrk="1" hangingPunct="1">
                <a:buFontTx/>
                <a:buChar char="•"/>
              </a:pPr>
              <a:r>
                <a:rPr lang="en-US" sz="1600" b="1">
                  <a:latin typeface="Century" charset="0"/>
                  <a:cs typeface="Arial" charset="0"/>
                </a:rPr>
                <a:t>sample values </a:t>
              </a:r>
            </a:p>
          </p:txBody>
        </p:sp>
        <p:sp>
          <p:nvSpPr>
            <p:cNvPr id="49183" name="Rectangle 52"/>
            <p:cNvSpPr>
              <a:spLocks noChangeArrowheads="1"/>
            </p:cNvSpPr>
            <p:nvPr/>
          </p:nvSpPr>
          <p:spPr bwMode="auto">
            <a:xfrm>
              <a:off x="95" y="2448"/>
              <a:ext cx="2201" cy="372"/>
            </a:xfrm>
            <a:prstGeom prst="rect">
              <a:avLst/>
            </a:prstGeom>
            <a:noFill/>
            <a:ln w="9525">
              <a:solidFill>
                <a:schemeClr val="bg2"/>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p>
              <a:pPr eaLnBrk="1" hangingPunct="1"/>
              <a:r>
                <a:rPr lang="en-US" sz="1600" b="1">
                  <a:latin typeface="Courier New" charset="0"/>
                  <a:cs typeface="Arial" charset="0"/>
                </a:rPr>
                <a:t>unisys(Zip,Temp,…)</a:t>
              </a:r>
            </a:p>
            <a:p>
              <a:pPr eaLnBrk="1" hangingPunct="1"/>
              <a:r>
                <a:rPr lang="en-US" sz="1600" b="1">
                  <a:latin typeface="Courier New" charset="0"/>
                  <a:cs typeface="Arial" charset="0"/>
                </a:rPr>
                <a:t>:-weather(Zip,…,Temp,Hi,Lo)</a:t>
              </a:r>
            </a:p>
          </p:txBody>
        </p:sp>
        <p:sp>
          <p:nvSpPr>
            <p:cNvPr id="49184" name="AutoShape 53"/>
            <p:cNvSpPr>
              <a:spLocks noChangeArrowheads="1"/>
            </p:cNvSpPr>
            <p:nvPr/>
          </p:nvSpPr>
          <p:spPr bwMode="auto">
            <a:xfrm>
              <a:off x="1056" y="2832"/>
              <a:ext cx="144" cy="240"/>
            </a:xfrm>
            <a:prstGeom prst="upArrow">
              <a:avLst>
                <a:gd name="adj1" fmla="val 50000"/>
                <a:gd name="adj2" fmla="val 41667"/>
              </a:avLst>
            </a:prstGeom>
            <a:solidFill>
              <a:schemeClr val="accent1"/>
            </a:solidFill>
            <a:ln w="9525">
              <a:solidFill>
                <a:schemeClr val="tx1"/>
              </a:solidFill>
              <a:miter lim="800000"/>
              <a:headEnd/>
              <a:tailEnd/>
            </a:ln>
          </p:spPr>
          <p:txBody>
            <a:bodyPr vert="eaVert" wrap="none" anchor="ctr"/>
            <a:lstStyle/>
            <a:p>
              <a:pPr eaLnBrk="1" hangingPunct="1"/>
              <a:endParaRPr lang="en-US" b="1">
                <a:latin typeface="Arial" charset="0"/>
                <a:cs typeface="Arial" charset="0"/>
              </a:endParaRPr>
            </a:p>
          </p:txBody>
        </p:sp>
      </p:grpSp>
      <p:sp>
        <p:nvSpPr>
          <p:cNvPr id="49154" name="Title 52"/>
          <p:cNvSpPr>
            <a:spLocks noGrp="1"/>
          </p:cNvSpPr>
          <p:nvPr>
            <p:ph type="title" idx="4294967295"/>
          </p:nvPr>
        </p:nvSpPr>
        <p:spPr/>
        <p:txBody>
          <a:bodyPr/>
          <a:lstStyle/>
          <a:p>
            <a:pPr eaLnBrk="1" hangingPunct="1"/>
            <a:r>
              <a:rPr lang="en-US">
                <a:latin typeface="Tahoma" charset="0"/>
                <a:cs typeface="ＭＳ Ｐゴシック" charset="0"/>
              </a:rPr>
              <a:t>Integrated Approach</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7" name="Group 5"/>
          <p:cNvGrpSpPr>
            <a:grpSpLocks/>
          </p:cNvGrpSpPr>
          <p:nvPr/>
        </p:nvGrpSpPr>
        <p:grpSpPr bwMode="auto">
          <a:xfrm>
            <a:off x="150813" y="963613"/>
            <a:ext cx="8313737" cy="5589587"/>
            <a:chOff x="95" y="367"/>
            <a:chExt cx="5237" cy="3521"/>
          </a:xfrm>
        </p:grpSpPr>
        <p:sp>
          <p:nvSpPr>
            <p:cNvPr id="50180" name="AutoShape 6"/>
            <p:cNvSpPr>
              <a:spLocks noChangeArrowheads="1"/>
            </p:cNvSpPr>
            <p:nvPr/>
          </p:nvSpPr>
          <p:spPr bwMode="auto">
            <a:xfrm>
              <a:off x="2425" y="576"/>
              <a:ext cx="791" cy="240"/>
            </a:xfrm>
            <a:prstGeom prst="foldedCorner">
              <a:avLst>
                <a:gd name="adj" fmla="val 12500"/>
              </a:avLst>
            </a:prstGeom>
            <a:solidFill>
              <a:srgbClr val="EAEAEA"/>
            </a:solidFill>
            <a:ln w="9525">
              <a:solidFill>
                <a:schemeClr val="tx1"/>
              </a:solidFill>
              <a:round/>
              <a:headEnd/>
              <a:tailEnd/>
            </a:ln>
          </p:spPr>
          <p:txBody>
            <a:bodyPr wrap="none" anchor="ctr"/>
            <a:lstStyle/>
            <a:p>
              <a:pPr eaLnBrk="1" hangingPunct="1"/>
              <a:endParaRPr lang="en-US" b="1">
                <a:latin typeface="Arial" charset="0"/>
                <a:cs typeface="Arial" charset="0"/>
              </a:endParaRPr>
            </a:p>
          </p:txBody>
        </p:sp>
        <p:sp>
          <p:nvSpPr>
            <p:cNvPr id="50181" name="AutoShape 7"/>
            <p:cNvSpPr>
              <a:spLocks noChangeArrowheads="1"/>
            </p:cNvSpPr>
            <p:nvPr/>
          </p:nvSpPr>
          <p:spPr bwMode="auto">
            <a:xfrm>
              <a:off x="720" y="380"/>
              <a:ext cx="1008" cy="864"/>
            </a:xfrm>
            <a:prstGeom prst="cube">
              <a:avLst>
                <a:gd name="adj" fmla="val 11056"/>
              </a:avLst>
            </a:prstGeom>
            <a:solidFill>
              <a:srgbClr val="FFFFCC"/>
            </a:solidFill>
            <a:ln w="9525">
              <a:solidFill>
                <a:schemeClr val="tx1"/>
              </a:solidFill>
              <a:miter lim="800000"/>
              <a:headEnd/>
              <a:tailEnd/>
            </a:ln>
          </p:spPr>
          <p:txBody>
            <a:bodyPr wrap="none" anchor="ctr"/>
            <a:lstStyle/>
            <a:p>
              <a:pPr algn="ctr" eaLnBrk="1" hangingPunct="1"/>
              <a:r>
                <a:rPr lang="en-US" b="1">
                  <a:latin typeface="Arial" charset="0"/>
                  <a:cs typeface="Arial" charset="0"/>
                </a:rPr>
                <a:t>discovery</a:t>
              </a:r>
            </a:p>
          </p:txBody>
        </p:sp>
        <p:sp>
          <p:nvSpPr>
            <p:cNvPr id="50182" name="AutoShape 8"/>
            <p:cNvSpPr>
              <a:spLocks noChangeArrowheads="1"/>
            </p:cNvSpPr>
            <p:nvPr/>
          </p:nvSpPr>
          <p:spPr bwMode="auto">
            <a:xfrm>
              <a:off x="4032" y="380"/>
              <a:ext cx="1008" cy="864"/>
            </a:xfrm>
            <a:prstGeom prst="cube">
              <a:avLst>
                <a:gd name="adj" fmla="val 11056"/>
              </a:avLst>
            </a:prstGeom>
            <a:solidFill>
              <a:srgbClr val="FFFFCC"/>
            </a:solidFill>
            <a:ln w="9525">
              <a:solidFill>
                <a:schemeClr val="tx1"/>
              </a:solidFill>
              <a:miter lim="800000"/>
              <a:headEnd/>
              <a:tailEnd/>
            </a:ln>
          </p:spPr>
          <p:txBody>
            <a:bodyPr wrap="none" anchor="ctr"/>
            <a:lstStyle/>
            <a:p>
              <a:pPr algn="ctr" eaLnBrk="1" hangingPunct="1"/>
              <a:r>
                <a:rPr lang="en-US" b="1">
                  <a:latin typeface="Arial" charset="0"/>
                  <a:cs typeface="Arial" charset="0"/>
                </a:rPr>
                <a:t>Invocation</a:t>
              </a:r>
              <a:br>
                <a:rPr lang="en-US" b="1">
                  <a:latin typeface="Arial" charset="0"/>
                  <a:cs typeface="Arial" charset="0"/>
                </a:rPr>
              </a:br>
              <a:r>
                <a:rPr lang="en-US" b="1">
                  <a:latin typeface="Arial" charset="0"/>
                  <a:cs typeface="Arial" charset="0"/>
                </a:rPr>
                <a:t> &amp;</a:t>
              </a:r>
            </a:p>
            <a:p>
              <a:pPr algn="ctr" eaLnBrk="1" hangingPunct="1"/>
              <a:r>
                <a:rPr lang="en-US" b="1">
                  <a:latin typeface="Arial" charset="0"/>
                  <a:cs typeface="Arial" charset="0"/>
                </a:rPr>
                <a:t>extraction</a:t>
              </a:r>
            </a:p>
          </p:txBody>
        </p:sp>
        <p:sp>
          <p:nvSpPr>
            <p:cNvPr id="50183" name="AutoShape 9"/>
            <p:cNvSpPr>
              <a:spLocks noChangeArrowheads="1"/>
            </p:cNvSpPr>
            <p:nvPr/>
          </p:nvSpPr>
          <p:spPr bwMode="auto">
            <a:xfrm>
              <a:off x="4032" y="3024"/>
              <a:ext cx="1008" cy="864"/>
            </a:xfrm>
            <a:prstGeom prst="cube">
              <a:avLst>
                <a:gd name="adj" fmla="val 11056"/>
              </a:avLst>
            </a:prstGeom>
            <a:solidFill>
              <a:srgbClr val="FFFFCC"/>
            </a:solidFill>
            <a:ln w="9525">
              <a:solidFill>
                <a:schemeClr val="tx1"/>
              </a:solidFill>
              <a:miter lim="800000"/>
              <a:headEnd/>
              <a:tailEnd/>
            </a:ln>
          </p:spPr>
          <p:txBody>
            <a:bodyPr wrap="none" anchor="ctr"/>
            <a:lstStyle/>
            <a:p>
              <a:pPr algn="ctr" eaLnBrk="1" hangingPunct="1"/>
              <a:r>
                <a:rPr lang="en-US" b="1">
                  <a:latin typeface="Arial" charset="0"/>
                  <a:cs typeface="Arial" charset="0"/>
                </a:rPr>
                <a:t>semantic </a:t>
              </a:r>
            </a:p>
            <a:p>
              <a:pPr algn="ctr" eaLnBrk="1" hangingPunct="1"/>
              <a:r>
                <a:rPr lang="en-US" b="1">
                  <a:latin typeface="Arial" charset="0"/>
                  <a:cs typeface="Arial" charset="0"/>
                </a:rPr>
                <a:t>typing</a:t>
              </a:r>
            </a:p>
          </p:txBody>
        </p:sp>
        <p:sp>
          <p:nvSpPr>
            <p:cNvPr id="50184" name="AutoShape 10"/>
            <p:cNvSpPr>
              <a:spLocks noChangeArrowheads="1"/>
            </p:cNvSpPr>
            <p:nvPr/>
          </p:nvSpPr>
          <p:spPr bwMode="auto">
            <a:xfrm>
              <a:off x="720" y="3024"/>
              <a:ext cx="1008" cy="864"/>
            </a:xfrm>
            <a:prstGeom prst="cube">
              <a:avLst>
                <a:gd name="adj" fmla="val 11056"/>
              </a:avLst>
            </a:prstGeom>
            <a:solidFill>
              <a:srgbClr val="FFFFCC"/>
            </a:solidFill>
            <a:ln w="9525">
              <a:solidFill>
                <a:schemeClr val="tx1"/>
              </a:solidFill>
              <a:miter lim="800000"/>
              <a:headEnd/>
              <a:tailEnd/>
            </a:ln>
          </p:spPr>
          <p:txBody>
            <a:bodyPr wrap="none" anchor="ctr"/>
            <a:lstStyle/>
            <a:p>
              <a:pPr algn="ctr" eaLnBrk="1" hangingPunct="1"/>
              <a:r>
                <a:rPr lang="en-US" b="1">
                  <a:latin typeface="Arial" charset="0"/>
                  <a:cs typeface="Arial" charset="0"/>
                </a:rPr>
                <a:t>source </a:t>
              </a:r>
            </a:p>
            <a:p>
              <a:pPr algn="ctr" eaLnBrk="1" hangingPunct="1"/>
              <a:r>
                <a:rPr lang="en-US" b="1">
                  <a:latin typeface="Arial" charset="0"/>
                  <a:cs typeface="Arial" charset="0"/>
                </a:rPr>
                <a:t>modeling</a:t>
              </a:r>
            </a:p>
          </p:txBody>
        </p:sp>
        <p:sp>
          <p:nvSpPr>
            <p:cNvPr id="7179" name="Cloud"/>
            <p:cNvSpPr>
              <a:spLocks noChangeAspect="1" noEditPoints="1" noChangeArrowheads="1"/>
            </p:cNvSpPr>
            <p:nvPr/>
          </p:nvSpPr>
          <p:spPr bwMode="auto">
            <a:xfrm>
              <a:off x="1584" y="1248"/>
              <a:ext cx="2016" cy="1287"/>
            </a:xfrm>
            <a:custGeom>
              <a:avLst/>
              <a:gdLst>
                <a:gd name="T0" fmla="*/ 6 w 21600"/>
                <a:gd name="T1" fmla="*/ 644 h 21600"/>
                <a:gd name="T2" fmla="*/ 1008 w 21600"/>
                <a:gd name="T3" fmla="*/ 1286 h 21600"/>
                <a:gd name="T4" fmla="*/ 2014 w 21600"/>
                <a:gd name="T5" fmla="*/ 644 h 21600"/>
                <a:gd name="T6" fmla="*/ 1008 w 21600"/>
                <a:gd name="T7" fmla="*/ 74 h 21600"/>
                <a:gd name="T8" fmla="*/ 0 60000 65536"/>
                <a:gd name="T9" fmla="*/ 0 60000 65536"/>
                <a:gd name="T10" fmla="*/ 0 60000 65536"/>
                <a:gd name="T11" fmla="*/ 0 60000 65536"/>
                <a:gd name="T12" fmla="*/ 2979 w 21600"/>
                <a:gd name="T13" fmla="*/ 3256 h 21600"/>
                <a:gd name="T14" fmla="*/ 17089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CC"/>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eaLnBrk="1" hangingPunct="1">
                <a:defRPr/>
              </a:pPr>
              <a:r>
                <a:rPr lang="en-US" sz="1600" b="1" dirty="0">
                  <a:latin typeface="Verdana" charset="0"/>
                  <a:ea typeface="+mn-ea"/>
                  <a:cs typeface="+mn-cs"/>
                </a:rPr>
                <a:t>Background knowledge</a:t>
              </a:r>
            </a:p>
          </p:txBody>
        </p:sp>
        <p:sp>
          <p:nvSpPr>
            <p:cNvPr id="50186" name="Line 12"/>
            <p:cNvSpPr>
              <a:spLocks noChangeShapeType="1"/>
            </p:cNvSpPr>
            <p:nvPr/>
          </p:nvSpPr>
          <p:spPr bwMode="auto">
            <a:xfrm flipH="1" flipV="1">
              <a:off x="1296" y="1292"/>
              <a:ext cx="672" cy="816"/>
            </a:xfrm>
            <a:prstGeom prst="line">
              <a:avLst/>
            </a:prstGeom>
            <a:noFill/>
            <a:ln w="28575">
              <a:solidFill>
                <a:schemeClr val="tx1"/>
              </a:solidFill>
              <a:prstDash val="sysDot"/>
              <a:round/>
              <a:headEnd/>
              <a:tailEnd type="stealth" w="lg" len="med"/>
            </a:ln>
            <a:extLst>
              <a:ext uri="{909E8E84-426E-40dd-AFC4-6F175D3DCCD1}">
                <a14:hiddenFill xmlns="" xmlns:a14="http://schemas.microsoft.com/office/drawing/2010/main">
                  <a:noFill/>
                </a14:hiddenFill>
              </a:ext>
            </a:extLst>
          </p:spPr>
          <p:txBody>
            <a:bodyPr/>
            <a:lstStyle/>
            <a:p>
              <a:endParaRPr lang="en-US"/>
            </a:p>
          </p:txBody>
        </p:sp>
        <p:grpSp>
          <p:nvGrpSpPr>
            <p:cNvPr id="50187" name="Group 13"/>
            <p:cNvGrpSpPr>
              <a:grpSpLocks/>
            </p:cNvGrpSpPr>
            <p:nvPr/>
          </p:nvGrpSpPr>
          <p:grpSpPr bwMode="auto">
            <a:xfrm>
              <a:off x="2738" y="1675"/>
              <a:ext cx="478" cy="329"/>
              <a:chOff x="2112" y="528"/>
              <a:chExt cx="960" cy="864"/>
            </a:xfrm>
          </p:grpSpPr>
          <p:sp>
            <p:nvSpPr>
              <p:cNvPr id="50219" name="Rectangle 14"/>
              <p:cNvSpPr>
                <a:spLocks noChangeArrowheads="1"/>
              </p:cNvSpPr>
              <p:nvPr/>
            </p:nvSpPr>
            <p:spPr bwMode="auto">
              <a:xfrm>
                <a:off x="2112" y="528"/>
                <a:ext cx="960" cy="864"/>
              </a:xfrm>
              <a:prstGeom prst="rect">
                <a:avLst/>
              </a:prstGeom>
              <a:solidFill>
                <a:srgbClr val="EAEAEA"/>
              </a:solidFill>
              <a:ln w="9525">
                <a:solidFill>
                  <a:schemeClr val="tx1"/>
                </a:solidFill>
                <a:miter lim="800000"/>
                <a:headEnd/>
                <a:tailEnd/>
              </a:ln>
            </p:spPr>
            <p:txBody>
              <a:bodyPr wrap="none" anchor="ctr"/>
              <a:lstStyle/>
              <a:p>
                <a:pPr eaLnBrk="1" hangingPunct="1"/>
                <a:endParaRPr lang="en-US" b="1">
                  <a:latin typeface="Arial" charset="0"/>
                  <a:cs typeface="Arial" charset="0"/>
                </a:endParaRPr>
              </a:p>
            </p:txBody>
          </p:sp>
          <p:sp>
            <p:nvSpPr>
              <p:cNvPr id="50220" name="Line 15"/>
              <p:cNvSpPr>
                <a:spLocks noChangeShapeType="1"/>
              </p:cNvSpPr>
              <p:nvPr/>
            </p:nvSpPr>
            <p:spPr bwMode="auto">
              <a:xfrm>
                <a:off x="2112" y="672"/>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0221" name="Line 16"/>
              <p:cNvSpPr>
                <a:spLocks noChangeShapeType="1"/>
              </p:cNvSpPr>
              <p:nvPr/>
            </p:nvSpPr>
            <p:spPr bwMode="auto">
              <a:xfrm>
                <a:off x="2112" y="816"/>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0222" name="Line 17"/>
              <p:cNvSpPr>
                <a:spLocks noChangeShapeType="1"/>
              </p:cNvSpPr>
              <p:nvPr/>
            </p:nvSpPr>
            <p:spPr bwMode="auto">
              <a:xfrm>
                <a:off x="2112" y="960"/>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0223" name="Line 18"/>
              <p:cNvSpPr>
                <a:spLocks noChangeShapeType="1"/>
              </p:cNvSpPr>
              <p:nvPr/>
            </p:nvSpPr>
            <p:spPr bwMode="auto">
              <a:xfrm>
                <a:off x="2112" y="1104"/>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0224" name="Line 19"/>
              <p:cNvSpPr>
                <a:spLocks noChangeShapeType="1"/>
              </p:cNvSpPr>
              <p:nvPr/>
            </p:nvSpPr>
            <p:spPr bwMode="auto">
              <a:xfrm>
                <a:off x="2112" y="1248"/>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0225" name="Line 20"/>
              <p:cNvSpPr>
                <a:spLocks noChangeShapeType="1"/>
              </p:cNvSpPr>
              <p:nvPr/>
            </p:nvSpPr>
            <p:spPr bwMode="auto">
              <a:xfrm>
                <a:off x="2352" y="528"/>
                <a:ext cx="0" cy="864"/>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0226" name="Line 21"/>
              <p:cNvSpPr>
                <a:spLocks noChangeShapeType="1"/>
              </p:cNvSpPr>
              <p:nvPr/>
            </p:nvSpPr>
            <p:spPr bwMode="auto">
              <a:xfrm>
                <a:off x="2592" y="528"/>
                <a:ext cx="0" cy="864"/>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0227" name="Line 22"/>
              <p:cNvSpPr>
                <a:spLocks noChangeShapeType="1"/>
              </p:cNvSpPr>
              <p:nvPr/>
            </p:nvSpPr>
            <p:spPr bwMode="auto">
              <a:xfrm>
                <a:off x="2832" y="528"/>
                <a:ext cx="0" cy="864"/>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50188" name="AutoShape 23"/>
            <p:cNvSpPr>
              <a:spLocks noChangeArrowheads="1"/>
            </p:cNvSpPr>
            <p:nvPr/>
          </p:nvSpPr>
          <p:spPr bwMode="auto">
            <a:xfrm>
              <a:off x="2309" y="507"/>
              <a:ext cx="859" cy="240"/>
            </a:xfrm>
            <a:prstGeom prst="foldedCorner">
              <a:avLst>
                <a:gd name="adj" fmla="val 12500"/>
              </a:avLst>
            </a:prstGeom>
            <a:solidFill>
              <a:srgbClr val="EAEAEA"/>
            </a:solidFill>
            <a:ln w="9525">
              <a:solidFill>
                <a:schemeClr val="tx1"/>
              </a:solidFill>
              <a:round/>
              <a:headEnd/>
              <a:tailEnd/>
            </a:ln>
          </p:spPr>
          <p:txBody>
            <a:bodyPr wrap="none" anchor="ctr"/>
            <a:lstStyle/>
            <a:p>
              <a:pPr eaLnBrk="1" hangingPunct="1"/>
              <a:endParaRPr lang="en-US" b="1">
                <a:latin typeface="Arial" charset="0"/>
                <a:cs typeface="Arial" charset="0"/>
              </a:endParaRPr>
            </a:p>
          </p:txBody>
        </p:sp>
        <p:sp>
          <p:nvSpPr>
            <p:cNvPr id="50189" name="AutoShape 24"/>
            <p:cNvSpPr>
              <a:spLocks noChangeArrowheads="1"/>
            </p:cNvSpPr>
            <p:nvPr/>
          </p:nvSpPr>
          <p:spPr bwMode="auto">
            <a:xfrm>
              <a:off x="1680" y="812"/>
              <a:ext cx="2352" cy="192"/>
            </a:xfrm>
            <a:prstGeom prst="rightArrow">
              <a:avLst>
                <a:gd name="adj1" fmla="val 40278"/>
                <a:gd name="adj2" fmla="val 115978"/>
              </a:avLst>
            </a:prstGeom>
            <a:solidFill>
              <a:schemeClr val="accent1"/>
            </a:solidFill>
            <a:ln w="9525">
              <a:solidFill>
                <a:schemeClr val="tx1"/>
              </a:solidFill>
              <a:miter lim="800000"/>
              <a:headEnd/>
              <a:tailEnd/>
            </a:ln>
          </p:spPr>
          <p:txBody>
            <a:bodyPr wrap="none" anchor="ctr"/>
            <a:lstStyle/>
            <a:p>
              <a:pPr eaLnBrk="1" hangingPunct="1"/>
              <a:endParaRPr lang="en-US" b="1">
                <a:latin typeface="Arial" charset="0"/>
                <a:cs typeface="Arial" charset="0"/>
              </a:endParaRPr>
            </a:p>
          </p:txBody>
        </p:sp>
        <p:sp>
          <p:nvSpPr>
            <p:cNvPr id="50190" name="Rectangle 25"/>
            <p:cNvSpPr>
              <a:spLocks noChangeArrowheads="1"/>
            </p:cNvSpPr>
            <p:nvPr/>
          </p:nvSpPr>
          <p:spPr bwMode="auto">
            <a:xfrm>
              <a:off x="817" y="1580"/>
              <a:ext cx="794"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buFontTx/>
                <a:buChar char="•"/>
              </a:pPr>
              <a:r>
                <a:rPr lang="en-US" sz="1600" b="1">
                  <a:latin typeface="Century" charset="0"/>
                  <a:cs typeface="Arial" charset="0"/>
                </a:rPr>
                <a:t>Seed URL</a:t>
              </a:r>
            </a:p>
          </p:txBody>
        </p:sp>
        <p:sp>
          <p:nvSpPr>
            <p:cNvPr id="50191" name="AutoShape 26"/>
            <p:cNvSpPr>
              <a:spLocks noChangeArrowheads="1"/>
            </p:cNvSpPr>
            <p:nvPr/>
          </p:nvSpPr>
          <p:spPr bwMode="auto">
            <a:xfrm>
              <a:off x="2214" y="449"/>
              <a:ext cx="906" cy="240"/>
            </a:xfrm>
            <a:prstGeom prst="foldedCorner">
              <a:avLst>
                <a:gd name="adj" fmla="val 12500"/>
              </a:avLst>
            </a:prstGeom>
            <a:solidFill>
              <a:srgbClr val="EAEAEA"/>
            </a:solidFill>
            <a:ln w="9525">
              <a:solidFill>
                <a:schemeClr val="tx1"/>
              </a:solidFill>
              <a:round/>
              <a:headEnd/>
              <a:tailEnd/>
            </a:ln>
          </p:spPr>
          <p:txBody>
            <a:bodyPr wrap="none" anchor="ctr"/>
            <a:lstStyle/>
            <a:p>
              <a:pPr algn="ctr" eaLnBrk="1" hangingPunct="1"/>
              <a:r>
                <a:rPr lang="en-US" sz="1600" b="1">
                  <a:latin typeface="Courier New" charset="0"/>
                  <a:cs typeface="Arial" charset="0"/>
                </a:rPr>
                <a:t>anotherWS</a:t>
              </a:r>
            </a:p>
          </p:txBody>
        </p:sp>
        <p:sp>
          <p:nvSpPr>
            <p:cNvPr id="50192" name="AutoShape 27"/>
            <p:cNvSpPr>
              <a:spLocks noChangeArrowheads="1"/>
            </p:cNvSpPr>
            <p:nvPr/>
          </p:nvSpPr>
          <p:spPr bwMode="auto">
            <a:xfrm>
              <a:off x="2099" y="367"/>
              <a:ext cx="973" cy="240"/>
            </a:xfrm>
            <a:prstGeom prst="foldedCorner">
              <a:avLst>
                <a:gd name="adj" fmla="val 12500"/>
              </a:avLst>
            </a:prstGeom>
            <a:solidFill>
              <a:srgbClr val="EAEAEA"/>
            </a:solidFill>
            <a:ln w="9525">
              <a:solidFill>
                <a:schemeClr val="tx1"/>
              </a:solidFill>
              <a:round/>
              <a:headEnd/>
              <a:tailEnd/>
            </a:ln>
          </p:spPr>
          <p:txBody>
            <a:bodyPr wrap="none" anchor="ctr"/>
            <a:lstStyle/>
            <a:p>
              <a:pPr algn="ctr" eaLnBrk="1" hangingPunct="1"/>
              <a:r>
                <a:rPr lang="en-US" sz="1600" b="1">
                  <a:latin typeface="Verdana" charset="0"/>
                  <a:cs typeface="Arial" charset="0"/>
                </a:rPr>
                <a:t>unisys</a:t>
              </a:r>
            </a:p>
          </p:txBody>
        </p:sp>
        <p:sp>
          <p:nvSpPr>
            <p:cNvPr id="50193" name="AutoShape 28"/>
            <p:cNvSpPr>
              <a:spLocks noChangeArrowheads="1"/>
            </p:cNvSpPr>
            <p:nvPr/>
          </p:nvSpPr>
          <p:spPr bwMode="auto">
            <a:xfrm>
              <a:off x="4674" y="1820"/>
              <a:ext cx="658" cy="336"/>
            </a:xfrm>
            <a:prstGeom prst="foldedCorner">
              <a:avLst>
                <a:gd name="adj" fmla="val 12500"/>
              </a:avLst>
            </a:prstGeom>
            <a:solidFill>
              <a:srgbClr val="EAEAEA"/>
            </a:solidFill>
            <a:ln w="9525">
              <a:solidFill>
                <a:schemeClr val="tx1"/>
              </a:solidFill>
              <a:round/>
              <a:headEnd/>
              <a:tailEnd/>
            </a:ln>
          </p:spPr>
          <p:txBody>
            <a:bodyPr wrap="none" anchor="ctr"/>
            <a:lstStyle/>
            <a:p>
              <a:pPr algn="ctr" eaLnBrk="1" hangingPunct="1"/>
              <a:r>
                <a:rPr lang="en-US" sz="1600" b="1">
                  <a:latin typeface="Verdana" charset="0"/>
                  <a:cs typeface="Arial" charset="0"/>
                </a:rPr>
                <a:t>unisys</a:t>
              </a:r>
            </a:p>
          </p:txBody>
        </p:sp>
        <p:sp>
          <p:nvSpPr>
            <p:cNvPr id="50194" name="AutoShape 29"/>
            <p:cNvSpPr>
              <a:spLocks noChangeArrowheads="1"/>
            </p:cNvSpPr>
            <p:nvPr/>
          </p:nvSpPr>
          <p:spPr bwMode="auto">
            <a:xfrm>
              <a:off x="4346" y="1244"/>
              <a:ext cx="144" cy="1828"/>
            </a:xfrm>
            <a:prstGeom prst="downArrow">
              <a:avLst>
                <a:gd name="adj1" fmla="val 50000"/>
                <a:gd name="adj2" fmla="val 187478"/>
              </a:avLst>
            </a:prstGeom>
            <a:solidFill>
              <a:schemeClr val="accent1"/>
            </a:solidFill>
            <a:ln w="9525">
              <a:solidFill>
                <a:schemeClr val="tx1"/>
              </a:solidFill>
              <a:miter lim="800000"/>
              <a:headEnd/>
              <a:tailEnd/>
            </a:ln>
          </p:spPr>
          <p:txBody>
            <a:bodyPr vert="eaVert" wrap="none" anchor="ctr"/>
            <a:lstStyle/>
            <a:p>
              <a:pPr eaLnBrk="1" hangingPunct="1"/>
              <a:endParaRPr lang="en-US" b="1">
                <a:latin typeface="Arial" charset="0"/>
                <a:cs typeface="Arial" charset="0"/>
              </a:endParaRPr>
            </a:p>
          </p:txBody>
        </p:sp>
        <p:sp>
          <p:nvSpPr>
            <p:cNvPr id="50195" name="Line 30"/>
            <p:cNvSpPr>
              <a:spLocks noChangeShapeType="1"/>
            </p:cNvSpPr>
            <p:nvPr/>
          </p:nvSpPr>
          <p:spPr bwMode="auto">
            <a:xfrm flipV="1">
              <a:off x="3168" y="1052"/>
              <a:ext cx="720" cy="720"/>
            </a:xfrm>
            <a:prstGeom prst="line">
              <a:avLst/>
            </a:prstGeom>
            <a:noFill/>
            <a:ln w="28575">
              <a:solidFill>
                <a:schemeClr val="tx1"/>
              </a:solidFill>
              <a:prstDash val="sysDot"/>
              <a:round/>
              <a:headEnd/>
              <a:tailEnd type="stealth" w="lg" len="med"/>
            </a:ln>
            <a:extLst>
              <a:ext uri="{909E8E84-426E-40dd-AFC4-6F175D3DCCD1}">
                <a14:hiddenFill xmlns="" xmlns:a14="http://schemas.microsoft.com/office/drawing/2010/main">
                  <a:noFill/>
                </a14:hiddenFill>
              </a:ext>
            </a:extLst>
          </p:spPr>
          <p:txBody>
            <a:bodyPr/>
            <a:lstStyle/>
            <a:p>
              <a:endParaRPr lang="en-US"/>
            </a:p>
          </p:txBody>
        </p:sp>
        <p:sp>
          <p:nvSpPr>
            <p:cNvPr id="50196" name="Rectangle 31"/>
            <p:cNvSpPr>
              <a:spLocks noChangeArrowheads="1"/>
            </p:cNvSpPr>
            <p:nvPr/>
          </p:nvSpPr>
          <p:spPr bwMode="auto">
            <a:xfrm>
              <a:off x="3552" y="1292"/>
              <a:ext cx="616" cy="5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buFontTx/>
                <a:buChar char="•"/>
              </a:pPr>
              <a:r>
                <a:rPr lang="en-US" sz="1600" b="1">
                  <a:latin typeface="Century" charset="0"/>
                  <a:cs typeface="Arial" charset="0"/>
                </a:rPr>
                <a:t>sample</a:t>
              </a:r>
            </a:p>
            <a:p>
              <a:pPr eaLnBrk="1" hangingPunct="1"/>
              <a:r>
                <a:rPr lang="en-US" sz="1600" b="1">
                  <a:latin typeface="Century" charset="0"/>
                  <a:cs typeface="Arial" charset="0"/>
                </a:rPr>
                <a:t>  input</a:t>
              </a:r>
            </a:p>
            <a:p>
              <a:pPr eaLnBrk="1" hangingPunct="1"/>
              <a:r>
                <a:rPr lang="en-US" sz="1600" b="1">
                  <a:latin typeface="Century" charset="0"/>
                  <a:cs typeface="Arial" charset="0"/>
                </a:rPr>
                <a:t>  values</a:t>
              </a:r>
            </a:p>
          </p:txBody>
        </p:sp>
        <p:sp>
          <p:nvSpPr>
            <p:cNvPr id="50197" name="AutoShape 32"/>
            <p:cNvSpPr>
              <a:spLocks noChangeArrowheads="1"/>
            </p:cNvSpPr>
            <p:nvPr/>
          </p:nvSpPr>
          <p:spPr bwMode="auto">
            <a:xfrm>
              <a:off x="1728" y="2060"/>
              <a:ext cx="1737" cy="240"/>
            </a:xfrm>
            <a:prstGeom prst="foldedCorner">
              <a:avLst>
                <a:gd name="adj" fmla="val 12500"/>
              </a:avLst>
            </a:prstGeom>
            <a:solidFill>
              <a:srgbClr val="EAEAEA"/>
            </a:solidFill>
            <a:ln w="9525">
              <a:solidFill>
                <a:schemeClr val="tx1"/>
              </a:solidFill>
              <a:round/>
              <a:headEnd/>
              <a:tailEnd/>
            </a:ln>
          </p:spPr>
          <p:txBody>
            <a:bodyPr wrap="none" anchor="ctr"/>
            <a:lstStyle/>
            <a:p>
              <a:pPr algn="ctr" eaLnBrk="1" hangingPunct="1"/>
              <a:r>
                <a:rPr lang="en-US" sz="1400" b="1">
                  <a:latin typeface="Courier New" charset="0"/>
                  <a:cs typeface="Arial" charset="0"/>
                </a:rPr>
                <a:t>http://wunderground.com</a:t>
              </a:r>
            </a:p>
          </p:txBody>
        </p:sp>
        <p:sp>
          <p:nvSpPr>
            <p:cNvPr id="50198" name="AutoShape 33"/>
            <p:cNvSpPr>
              <a:spLocks noChangeArrowheads="1"/>
            </p:cNvSpPr>
            <p:nvPr/>
          </p:nvSpPr>
          <p:spPr bwMode="auto">
            <a:xfrm>
              <a:off x="1680" y="3408"/>
              <a:ext cx="2352" cy="144"/>
            </a:xfrm>
            <a:prstGeom prst="leftArrow">
              <a:avLst>
                <a:gd name="adj1" fmla="val 50000"/>
                <a:gd name="adj2" fmla="val 204923"/>
              </a:avLst>
            </a:prstGeom>
            <a:solidFill>
              <a:schemeClr val="accent1"/>
            </a:solidFill>
            <a:ln w="9525">
              <a:solidFill>
                <a:schemeClr val="tx1"/>
              </a:solidFill>
              <a:miter lim="800000"/>
              <a:headEnd/>
              <a:tailEnd/>
            </a:ln>
          </p:spPr>
          <p:txBody>
            <a:bodyPr wrap="none" anchor="ctr"/>
            <a:lstStyle/>
            <a:p>
              <a:pPr eaLnBrk="1" hangingPunct="1"/>
              <a:endParaRPr lang="en-US" b="1">
                <a:latin typeface="Arial" charset="0"/>
                <a:cs typeface="Arial" charset="0"/>
              </a:endParaRPr>
            </a:p>
          </p:txBody>
        </p:sp>
        <p:grpSp>
          <p:nvGrpSpPr>
            <p:cNvPr id="50199" name="Group 34"/>
            <p:cNvGrpSpPr>
              <a:grpSpLocks/>
            </p:cNvGrpSpPr>
            <p:nvPr/>
          </p:nvGrpSpPr>
          <p:grpSpPr bwMode="auto">
            <a:xfrm>
              <a:off x="4692" y="2396"/>
              <a:ext cx="621" cy="295"/>
              <a:chOff x="2112" y="528"/>
              <a:chExt cx="960" cy="864"/>
            </a:xfrm>
          </p:grpSpPr>
          <p:sp>
            <p:nvSpPr>
              <p:cNvPr id="50210" name="Rectangle 35"/>
              <p:cNvSpPr>
                <a:spLocks noChangeArrowheads="1"/>
              </p:cNvSpPr>
              <p:nvPr/>
            </p:nvSpPr>
            <p:spPr bwMode="auto">
              <a:xfrm>
                <a:off x="2112" y="528"/>
                <a:ext cx="960" cy="864"/>
              </a:xfrm>
              <a:prstGeom prst="rect">
                <a:avLst/>
              </a:prstGeom>
              <a:solidFill>
                <a:srgbClr val="EAEAEA"/>
              </a:solidFill>
              <a:ln w="9525">
                <a:solidFill>
                  <a:schemeClr val="tx1"/>
                </a:solidFill>
                <a:miter lim="800000"/>
                <a:headEnd/>
                <a:tailEnd/>
              </a:ln>
            </p:spPr>
            <p:txBody>
              <a:bodyPr wrap="none" anchor="ctr"/>
              <a:lstStyle/>
              <a:p>
                <a:pPr eaLnBrk="1" hangingPunct="1"/>
                <a:endParaRPr lang="en-US" b="1">
                  <a:latin typeface="Arial" charset="0"/>
                  <a:cs typeface="Arial" charset="0"/>
                </a:endParaRPr>
              </a:p>
            </p:txBody>
          </p:sp>
          <p:sp>
            <p:nvSpPr>
              <p:cNvPr id="50211" name="Line 36"/>
              <p:cNvSpPr>
                <a:spLocks noChangeShapeType="1"/>
              </p:cNvSpPr>
              <p:nvPr/>
            </p:nvSpPr>
            <p:spPr bwMode="auto">
              <a:xfrm>
                <a:off x="2112" y="672"/>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0212" name="Line 37"/>
              <p:cNvSpPr>
                <a:spLocks noChangeShapeType="1"/>
              </p:cNvSpPr>
              <p:nvPr/>
            </p:nvSpPr>
            <p:spPr bwMode="auto">
              <a:xfrm>
                <a:off x="2112" y="816"/>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0213" name="Line 38"/>
              <p:cNvSpPr>
                <a:spLocks noChangeShapeType="1"/>
              </p:cNvSpPr>
              <p:nvPr/>
            </p:nvSpPr>
            <p:spPr bwMode="auto">
              <a:xfrm>
                <a:off x="2112" y="960"/>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0214" name="Line 39"/>
              <p:cNvSpPr>
                <a:spLocks noChangeShapeType="1"/>
              </p:cNvSpPr>
              <p:nvPr/>
            </p:nvSpPr>
            <p:spPr bwMode="auto">
              <a:xfrm>
                <a:off x="2112" y="1104"/>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0215" name="Line 40"/>
              <p:cNvSpPr>
                <a:spLocks noChangeShapeType="1"/>
              </p:cNvSpPr>
              <p:nvPr/>
            </p:nvSpPr>
            <p:spPr bwMode="auto">
              <a:xfrm>
                <a:off x="2112" y="1248"/>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0216" name="Line 41"/>
              <p:cNvSpPr>
                <a:spLocks noChangeShapeType="1"/>
              </p:cNvSpPr>
              <p:nvPr/>
            </p:nvSpPr>
            <p:spPr bwMode="auto">
              <a:xfrm>
                <a:off x="2352" y="528"/>
                <a:ext cx="0" cy="864"/>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0217" name="Line 42"/>
              <p:cNvSpPr>
                <a:spLocks noChangeShapeType="1"/>
              </p:cNvSpPr>
              <p:nvPr/>
            </p:nvSpPr>
            <p:spPr bwMode="auto">
              <a:xfrm>
                <a:off x="2592" y="528"/>
                <a:ext cx="0" cy="864"/>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0218" name="Line 43"/>
              <p:cNvSpPr>
                <a:spLocks noChangeShapeType="1"/>
              </p:cNvSpPr>
              <p:nvPr/>
            </p:nvSpPr>
            <p:spPr bwMode="auto">
              <a:xfrm>
                <a:off x="2832" y="528"/>
                <a:ext cx="0" cy="864"/>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50200" name="Rectangle 44"/>
            <p:cNvSpPr>
              <a:spLocks noChangeArrowheads="1"/>
            </p:cNvSpPr>
            <p:nvPr/>
          </p:nvSpPr>
          <p:spPr bwMode="auto">
            <a:xfrm>
              <a:off x="4746" y="1403"/>
              <a:ext cx="514" cy="192"/>
            </a:xfrm>
            <a:prstGeom prst="rect">
              <a:avLst/>
            </a:prstGeom>
            <a:solidFill>
              <a:srgbClr val="FFFFFF">
                <a:alpha val="74901"/>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r>
                <a:rPr lang="ja-JP" altLang="en-US" sz="1400" b="1">
                  <a:latin typeface="Century" charset="0"/>
                  <a:cs typeface="Arial" charset="0"/>
                </a:rPr>
                <a:t>“</a:t>
              </a:r>
              <a:r>
                <a:rPr lang="en-US" altLang="ja-JP" sz="1400" b="1">
                  <a:latin typeface="Century" charset="0"/>
                  <a:cs typeface="Arial" charset="0"/>
                </a:rPr>
                <a:t>90254</a:t>
              </a:r>
              <a:r>
                <a:rPr lang="ja-JP" altLang="en-US" sz="1400" b="1">
                  <a:latin typeface="Century" charset="0"/>
                  <a:cs typeface="Arial" charset="0"/>
                </a:rPr>
                <a:t>”</a:t>
              </a:r>
              <a:endParaRPr lang="en-US" sz="1400" b="1">
                <a:latin typeface="Century" charset="0"/>
                <a:cs typeface="Arial" charset="0"/>
              </a:endParaRPr>
            </a:p>
          </p:txBody>
        </p:sp>
        <p:sp>
          <p:nvSpPr>
            <p:cNvPr id="50201" name="Line 45"/>
            <p:cNvSpPr>
              <a:spLocks noChangeShapeType="1"/>
            </p:cNvSpPr>
            <p:nvPr/>
          </p:nvSpPr>
          <p:spPr bwMode="auto">
            <a:xfrm>
              <a:off x="4991" y="1580"/>
              <a:ext cx="0" cy="240"/>
            </a:xfrm>
            <a:prstGeom prst="line">
              <a:avLst/>
            </a:prstGeom>
            <a:noFill/>
            <a:ln w="38100">
              <a:solidFill>
                <a:schemeClr val="bg2"/>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0202" name="Line 46"/>
            <p:cNvSpPr>
              <a:spLocks noChangeShapeType="1"/>
            </p:cNvSpPr>
            <p:nvPr/>
          </p:nvSpPr>
          <p:spPr bwMode="auto">
            <a:xfrm>
              <a:off x="4991" y="2156"/>
              <a:ext cx="0" cy="240"/>
            </a:xfrm>
            <a:prstGeom prst="line">
              <a:avLst/>
            </a:prstGeom>
            <a:noFill/>
            <a:ln w="38100">
              <a:solidFill>
                <a:schemeClr val="bg2"/>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0203" name="Line 47"/>
            <p:cNvSpPr>
              <a:spLocks noChangeShapeType="1"/>
            </p:cNvSpPr>
            <p:nvPr/>
          </p:nvSpPr>
          <p:spPr bwMode="auto">
            <a:xfrm>
              <a:off x="3408" y="2204"/>
              <a:ext cx="672" cy="868"/>
            </a:xfrm>
            <a:prstGeom prst="line">
              <a:avLst/>
            </a:prstGeom>
            <a:noFill/>
            <a:ln w="28575">
              <a:solidFill>
                <a:schemeClr val="tx1"/>
              </a:solidFill>
              <a:prstDash val="sysDot"/>
              <a:round/>
              <a:headEnd/>
              <a:tailEnd type="stealth" w="lg" len="med"/>
            </a:ln>
            <a:extLst>
              <a:ext uri="{909E8E84-426E-40dd-AFC4-6F175D3DCCD1}">
                <a14:hiddenFill xmlns="" xmlns:a14="http://schemas.microsoft.com/office/drawing/2010/main">
                  <a:noFill/>
                </a14:hiddenFill>
              </a:ext>
            </a:extLst>
          </p:spPr>
          <p:txBody>
            <a:bodyPr/>
            <a:lstStyle/>
            <a:p>
              <a:endParaRPr lang="en-US"/>
            </a:p>
          </p:txBody>
        </p:sp>
        <p:sp>
          <p:nvSpPr>
            <p:cNvPr id="50204" name="Rectangle 48"/>
            <p:cNvSpPr>
              <a:spLocks noChangeArrowheads="1"/>
            </p:cNvSpPr>
            <p:nvPr/>
          </p:nvSpPr>
          <p:spPr bwMode="auto">
            <a:xfrm>
              <a:off x="3169" y="2804"/>
              <a:ext cx="733" cy="5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buFontTx/>
                <a:buChar char="•"/>
              </a:pPr>
              <a:r>
                <a:rPr lang="en-US" sz="1600" b="1">
                  <a:latin typeface="Century" charset="0"/>
                  <a:cs typeface="Arial" charset="0"/>
                </a:rPr>
                <a:t>patterns </a:t>
              </a:r>
            </a:p>
            <a:p>
              <a:pPr eaLnBrk="1" hangingPunct="1">
                <a:buFontTx/>
                <a:buChar char="•"/>
              </a:pPr>
              <a:r>
                <a:rPr lang="en-US" sz="1600" b="1">
                  <a:latin typeface="Century" charset="0"/>
                  <a:cs typeface="Arial" charset="0"/>
                </a:rPr>
                <a:t>domain </a:t>
              </a:r>
            </a:p>
            <a:p>
              <a:pPr eaLnBrk="1" hangingPunct="1"/>
              <a:r>
                <a:rPr lang="en-US" sz="1600" b="1">
                  <a:latin typeface="Century" charset="0"/>
                  <a:cs typeface="Arial" charset="0"/>
                </a:rPr>
                <a:t>   types</a:t>
              </a:r>
            </a:p>
          </p:txBody>
        </p:sp>
        <p:sp>
          <p:nvSpPr>
            <p:cNvPr id="50205" name="Rectangle 49"/>
            <p:cNvSpPr>
              <a:spLocks noChangeArrowheads="1"/>
            </p:cNvSpPr>
            <p:nvPr/>
          </p:nvSpPr>
          <p:spPr bwMode="auto">
            <a:xfrm>
              <a:off x="1776" y="3648"/>
              <a:ext cx="2195"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r>
                <a:rPr lang="en-US" sz="1600" b="1">
                  <a:latin typeface="Courier New" charset="0"/>
                  <a:cs typeface="Arial" charset="0"/>
                </a:rPr>
                <a:t>unisys(Zip,Temp,Humidity,…)</a:t>
              </a:r>
            </a:p>
          </p:txBody>
        </p:sp>
        <p:sp>
          <p:nvSpPr>
            <p:cNvPr id="50206" name="Line 50"/>
            <p:cNvSpPr>
              <a:spLocks noChangeShapeType="1"/>
            </p:cNvSpPr>
            <p:nvPr/>
          </p:nvSpPr>
          <p:spPr bwMode="auto">
            <a:xfrm flipH="1">
              <a:off x="1632" y="2400"/>
              <a:ext cx="432" cy="624"/>
            </a:xfrm>
            <a:prstGeom prst="line">
              <a:avLst/>
            </a:prstGeom>
            <a:noFill/>
            <a:ln w="28575">
              <a:solidFill>
                <a:schemeClr val="tx1"/>
              </a:solidFill>
              <a:prstDash val="sysDot"/>
              <a:round/>
              <a:headEnd/>
              <a:tailEnd type="stealth" w="lg" len="med"/>
            </a:ln>
            <a:extLst>
              <a:ext uri="{909E8E84-426E-40dd-AFC4-6F175D3DCCD1}">
                <a14:hiddenFill xmlns="" xmlns:a14="http://schemas.microsoft.com/office/drawing/2010/main">
                  <a:noFill/>
                </a14:hiddenFill>
              </a:ext>
            </a:extLst>
          </p:spPr>
          <p:txBody>
            <a:bodyPr/>
            <a:lstStyle/>
            <a:p>
              <a:endParaRPr lang="en-US"/>
            </a:p>
          </p:txBody>
        </p:sp>
        <p:sp>
          <p:nvSpPr>
            <p:cNvPr id="50207" name="Rectangle 51"/>
            <p:cNvSpPr>
              <a:spLocks noChangeArrowheads="1"/>
            </p:cNvSpPr>
            <p:nvPr/>
          </p:nvSpPr>
          <p:spPr bwMode="auto">
            <a:xfrm>
              <a:off x="1824" y="2818"/>
              <a:ext cx="1104" cy="5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eaLnBrk="1" hangingPunct="1">
                <a:buFontTx/>
                <a:buChar char="•"/>
              </a:pPr>
              <a:r>
                <a:rPr lang="en-US" sz="1600" b="1">
                  <a:latin typeface="Century" charset="0"/>
                  <a:cs typeface="Arial" charset="0"/>
                </a:rPr>
                <a:t>definition of      known sources</a:t>
              </a:r>
            </a:p>
            <a:p>
              <a:pPr eaLnBrk="1" hangingPunct="1">
                <a:buFontTx/>
                <a:buChar char="•"/>
              </a:pPr>
              <a:r>
                <a:rPr lang="en-US" sz="1600" b="1">
                  <a:latin typeface="Century" charset="0"/>
                  <a:cs typeface="Arial" charset="0"/>
                </a:rPr>
                <a:t>sample values </a:t>
              </a:r>
            </a:p>
          </p:txBody>
        </p:sp>
        <p:sp>
          <p:nvSpPr>
            <p:cNvPr id="50208" name="Rectangle 52"/>
            <p:cNvSpPr>
              <a:spLocks noChangeArrowheads="1"/>
            </p:cNvSpPr>
            <p:nvPr/>
          </p:nvSpPr>
          <p:spPr bwMode="auto">
            <a:xfrm>
              <a:off x="95" y="2448"/>
              <a:ext cx="2201" cy="372"/>
            </a:xfrm>
            <a:prstGeom prst="rect">
              <a:avLst/>
            </a:prstGeom>
            <a:noFill/>
            <a:ln w="9525">
              <a:solidFill>
                <a:schemeClr val="bg2"/>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p>
              <a:pPr eaLnBrk="1" hangingPunct="1"/>
              <a:r>
                <a:rPr lang="en-US" sz="1600" b="1">
                  <a:latin typeface="Courier New" charset="0"/>
                  <a:cs typeface="Arial" charset="0"/>
                </a:rPr>
                <a:t>unisys(Zip,Temp,…)</a:t>
              </a:r>
            </a:p>
            <a:p>
              <a:pPr eaLnBrk="1" hangingPunct="1"/>
              <a:r>
                <a:rPr lang="en-US" sz="1600" b="1">
                  <a:latin typeface="Courier New" charset="0"/>
                  <a:cs typeface="Arial" charset="0"/>
                </a:rPr>
                <a:t>:-weather(Zip,…,Temp,Hi,Lo)</a:t>
              </a:r>
            </a:p>
          </p:txBody>
        </p:sp>
        <p:sp>
          <p:nvSpPr>
            <p:cNvPr id="50209" name="AutoShape 53"/>
            <p:cNvSpPr>
              <a:spLocks noChangeArrowheads="1"/>
            </p:cNvSpPr>
            <p:nvPr/>
          </p:nvSpPr>
          <p:spPr bwMode="auto">
            <a:xfrm>
              <a:off x="1056" y="2832"/>
              <a:ext cx="144" cy="240"/>
            </a:xfrm>
            <a:prstGeom prst="upArrow">
              <a:avLst>
                <a:gd name="adj1" fmla="val 50000"/>
                <a:gd name="adj2" fmla="val 41667"/>
              </a:avLst>
            </a:prstGeom>
            <a:solidFill>
              <a:schemeClr val="accent1"/>
            </a:solidFill>
            <a:ln w="9525">
              <a:solidFill>
                <a:schemeClr val="tx1"/>
              </a:solidFill>
              <a:miter lim="800000"/>
              <a:headEnd/>
              <a:tailEnd/>
            </a:ln>
          </p:spPr>
          <p:txBody>
            <a:bodyPr vert="eaVert" wrap="none" anchor="ctr"/>
            <a:lstStyle/>
            <a:p>
              <a:pPr eaLnBrk="1" hangingPunct="1"/>
              <a:endParaRPr lang="en-US" b="1">
                <a:latin typeface="Arial" charset="0"/>
                <a:cs typeface="Arial" charset="0"/>
              </a:endParaRPr>
            </a:p>
          </p:txBody>
        </p:sp>
      </p:grpSp>
      <p:sp>
        <p:nvSpPr>
          <p:cNvPr id="52" name="Oval 51"/>
          <p:cNvSpPr/>
          <p:nvPr/>
        </p:nvSpPr>
        <p:spPr bwMode="auto">
          <a:xfrm>
            <a:off x="2286000" y="2133600"/>
            <a:ext cx="3733800" cy="2362200"/>
          </a:xfrm>
          <a:prstGeom prst="ellipse">
            <a:avLst/>
          </a:prstGeom>
          <a:solidFill>
            <a:schemeClr val="accent6">
              <a:alpha val="48000"/>
            </a:schemeClr>
          </a:solidFill>
          <a:ln w="9525" cap="flat" cmpd="sng" algn="ctr">
            <a:noFill/>
            <a:prstDash val="solid"/>
            <a:round/>
            <a:headEnd type="none" w="med" len="med"/>
            <a:tailEnd type="none" w="med" len="med"/>
          </a:ln>
          <a:effectLst/>
        </p:spPr>
        <p:txBody>
          <a:bodyPr/>
          <a:lstStyle/>
          <a:p>
            <a:pPr eaLnBrk="1" hangingPunct="1">
              <a:defRPr/>
            </a:pPr>
            <a:endParaRPr lang="en-US" b="1">
              <a:latin typeface="Arial" charset="0"/>
              <a:ea typeface="+mn-ea"/>
              <a:cs typeface="+mn-cs"/>
            </a:endParaRPr>
          </a:p>
        </p:txBody>
      </p:sp>
      <p:sp>
        <p:nvSpPr>
          <p:cNvPr id="50179" name="Title 52"/>
          <p:cNvSpPr>
            <a:spLocks noGrp="1"/>
          </p:cNvSpPr>
          <p:nvPr>
            <p:ph type="title" idx="4294967295"/>
          </p:nvPr>
        </p:nvSpPr>
        <p:spPr/>
        <p:txBody>
          <a:bodyPr/>
          <a:lstStyle/>
          <a:p>
            <a:pPr eaLnBrk="1" hangingPunct="1"/>
            <a:r>
              <a:rPr lang="en-US">
                <a:latin typeface="Tahoma" charset="0"/>
                <a:cs typeface="ＭＳ Ｐゴシック" charset="0"/>
              </a:rPr>
              <a:t>Background Knowledge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idx="4294967295"/>
          </p:nvPr>
        </p:nvSpPr>
        <p:spPr/>
        <p:txBody>
          <a:bodyPr/>
          <a:lstStyle/>
          <a:p>
            <a:pPr eaLnBrk="1" hangingPunct="1"/>
            <a:r>
              <a:rPr lang="en-US">
                <a:latin typeface="Tahoma" charset="0"/>
                <a:cs typeface="ＭＳ Ｐゴシック" charset="0"/>
              </a:rPr>
              <a:t>Background Knowledege</a:t>
            </a:r>
          </a:p>
        </p:txBody>
      </p:sp>
      <p:sp>
        <p:nvSpPr>
          <p:cNvPr id="51202" name="Content Placeholder 2"/>
          <p:cNvSpPr>
            <a:spLocks noGrp="1"/>
          </p:cNvSpPr>
          <p:nvPr>
            <p:ph idx="4294967295"/>
          </p:nvPr>
        </p:nvSpPr>
        <p:spPr>
          <a:xfrm>
            <a:off x="228600" y="762000"/>
            <a:ext cx="8686800" cy="5410200"/>
          </a:xfrm>
        </p:spPr>
        <p:txBody>
          <a:bodyPr/>
          <a:lstStyle/>
          <a:p>
            <a:pPr eaLnBrk="1" hangingPunct="1"/>
            <a:r>
              <a:rPr lang="en-US" sz="2000">
                <a:latin typeface="Tahoma" charset="0"/>
                <a:cs typeface="ＭＳ Ｐゴシック" charset="0"/>
              </a:rPr>
              <a:t>Ontology of the inputs and outputs</a:t>
            </a:r>
          </a:p>
          <a:p>
            <a:pPr lvl="1" eaLnBrk="1" hangingPunct="1"/>
            <a:r>
              <a:rPr lang="en-US" sz="1800">
                <a:latin typeface="Tahoma" charset="0"/>
              </a:rPr>
              <a:t>e.g., TempF, Humidity, Zipcode; </a:t>
            </a:r>
          </a:p>
          <a:p>
            <a:pPr eaLnBrk="1" hangingPunct="1"/>
            <a:r>
              <a:rPr lang="en-US" sz="2000">
                <a:latin typeface="Tahoma" charset="0"/>
                <a:cs typeface="ＭＳ Ｐゴシック" charset="0"/>
              </a:rPr>
              <a:t>Sample values for each semantic type</a:t>
            </a:r>
          </a:p>
          <a:p>
            <a:pPr lvl="1" eaLnBrk="1" hangingPunct="1"/>
            <a:r>
              <a:rPr lang="en-US" sz="1800">
                <a:latin typeface="Tahoma" charset="0"/>
              </a:rPr>
              <a:t>e.g., </a:t>
            </a:r>
            <a:r>
              <a:rPr lang="ja-JP" altLang="en-US" sz="1800">
                <a:latin typeface="Tahoma" charset="0"/>
              </a:rPr>
              <a:t>“</a:t>
            </a:r>
            <a:r>
              <a:rPr lang="en-US" altLang="ja-JP" sz="1800">
                <a:latin typeface="Tahoma" charset="0"/>
              </a:rPr>
              <a:t>88 F</a:t>
            </a:r>
            <a:r>
              <a:rPr lang="ja-JP" altLang="en-US" sz="1800">
                <a:latin typeface="Tahoma" charset="0"/>
              </a:rPr>
              <a:t>”</a:t>
            </a:r>
            <a:r>
              <a:rPr lang="en-US" altLang="ja-JP" sz="1800">
                <a:latin typeface="Tahoma" charset="0"/>
              </a:rPr>
              <a:t> for TempF, and </a:t>
            </a:r>
            <a:r>
              <a:rPr lang="ja-JP" altLang="en-US" sz="1800">
                <a:latin typeface="Tahoma" charset="0"/>
              </a:rPr>
              <a:t>“</a:t>
            </a:r>
            <a:r>
              <a:rPr lang="en-US" altLang="ja-JP" sz="1800">
                <a:latin typeface="Tahoma" charset="0"/>
              </a:rPr>
              <a:t>90292</a:t>
            </a:r>
            <a:r>
              <a:rPr lang="ja-JP" altLang="en-US" sz="1800">
                <a:latin typeface="Tahoma" charset="0"/>
              </a:rPr>
              <a:t>”</a:t>
            </a:r>
            <a:r>
              <a:rPr lang="en-US" altLang="ja-JP" sz="1800">
                <a:latin typeface="Tahoma" charset="0"/>
              </a:rPr>
              <a:t> for Zipcode</a:t>
            </a:r>
          </a:p>
          <a:p>
            <a:pPr eaLnBrk="1" hangingPunct="1"/>
            <a:r>
              <a:rPr lang="en-US" sz="2000">
                <a:latin typeface="Tahoma" charset="0"/>
                <a:cs typeface="ＭＳ Ｐゴシック" charset="0"/>
              </a:rPr>
              <a:t>Domain input model</a:t>
            </a:r>
          </a:p>
          <a:p>
            <a:pPr lvl="1" eaLnBrk="1" hangingPunct="1"/>
            <a:r>
              <a:rPr lang="en-US" sz="1800">
                <a:latin typeface="Tahoma" charset="0"/>
              </a:rPr>
              <a:t>a weather source may accept Zipcode or City and State as input </a:t>
            </a:r>
          </a:p>
          <a:p>
            <a:pPr lvl="1" eaLnBrk="1" hangingPunct="1"/>
            <a:r>
              <a:rPr lang="en-US" sz="1800">
                <a:latin typeface="Tahoma" charset="0"/>
              </a:rPr>
              <a:t>Sample input values</a:t>
            </a:r>
          </a:p>
          <a:p>
            <a:pPr eaLnBrk="1" hangingPunct="1"/>
            <a:r>
              <a:rPr lang="en-US" sz="2000">
                <a:latin typeface="Tahoma" charset="0"/>
                <a:cs typeface="ＭＳ Ｐゴシック" charset="0"/>
              </a:rPr>
              <a:t>Known sources (seeds)</a:t>
            </a:r>
          </a:p>
          <a:p>
            <a:pPr lvl="1" eaLnBrk="1" hangingPunct="1"/>
            <a:r>
              <a:rPr lang="en-US" sz="1800">
                <a:latin typeface="Tahoma" charset="0"/>
              </a:rPr>
              <a:t>e.g., </a:t>
            </a:r>
            <a:r>
              <a:rPr lang="en-US" sz="1800">
                <a:latin typeface="Tahoma" charset="0"/>
                <a:hlinkClick r:id="rId2"/>
              </a:rPr>
              <a:t>http://wunderground.com</a:t>
            </a:r>
            <a:endParaRPr lang="en-US" sz="1800">
              <a:latin typeface="Tahoma" charset="0"/>
            </a:endParaRPr>
          </a:p>
          <a:p>
            <a:pPr eaLnBrk="1" hangingPunct="1"/>
            <a:r>
              <a:rPr lang="en-US" sz="2000">
                <a:latin typeface="Tahoma" charset="0"/>
                <a:cs typeface="ＭＳ Ｐゴシック" charset="0"/>
              </a:rPr>
              <a:t>Source descriptions in Datalog or RDF</a:t>
            </a:r>
          </a:p>
          <a:p>
            <a:pPr lvl="1" eaLnBrk="1" hangingPunct="1"/>
            <a:r>
              <a:rPr lang="en-US" sz="1800">
                <a:latin typeface="Tahoma" charset="0"/>
              </a:rPr>
              <a:t>wunderground($Z,CS,T,F0,S0,Hu0,WS0,WD0,P0,V0,FL1,FH1,S1,FL2,FH2,S2,</a:t>
            </a:r>
            <a:br>
              <a:rPr lang="en-US" sz="1800">
                <a:latin typeface="Tahoma" charset="0"/>
              </a:rPr>
            </a:br>
            <a:r>
              <a:rPr lang="en-US" sz="1800">
                <a:latin typeface="Tahoma" charset="0"/>
              </a:rPr>
              <a:t>                      FL3,FH3,S3,FL4,FH4,S4,FL5,FH5,S5) :- 	weather(0,Z,CS,D,T,F0,_,_,S0,Hu0,P0,WS0,WD0,V0)</a:t>
            </a:r>
            <a:br>
              <a:rPr lang="en-US" sz="1800">
                <a:latin typeface="Tahoma" charset="0"/>
              </a:rPr>
            </a:br>
            <a:r>
              <a:rPr lang="en-US" sz="1800">
                <a:latin typeface="Tahoma" charset="0"/>
              </a:rPr>
              <a:t>  weather(1,Z,CS,D,T,_,FH1,FL1,S1,_,_,_,_,_),</a:t>
            </a:r>
            <a:br>
              <a:rPr lang="en-US" sz="1800">
                <a:latin typeface="Tahoma" charset="0"/>
              </a:rPr>
            </a:br>
            <a:r>
              <a:rPr lang="en-US" sz="1800">
                <a:latin typeface="Tahoma" charset="0"/>
              </a:rPr>
              <a:t>  weather(2,Z,CS,D,T,_,FH2,FL2,S2,_,_,_,_,_),</a:t>
            </a:r>
            <a:br>
              <a:rPr lang="en-US" sz="1800">
                <a:latin typeface="Tahoma" charset="0"/>
              </a:rPr>
            </a:br>
            <a:r>
              <a:rPr lang="en-US" sz="1800">
                <a:latin typeface="Tahoma" charset="0"/>
              </a:rPr>
              <a:t>  weather(3,Z,CS,D,T,_,FH3,FL3,S3,_,_,_,_,_),</a:t>
            </a:r>
            <a:br>
              <a:rPr lang="en-US" sz="1800">
                <a:latin typeface="Tahoma" charset="0"/>
              </a:rPr>
            </a:br>
            <a:r>
              <a:rPr lang="en-US" sz="1800">
                <a:latin typeface="Tahoma" charset="0"/>
              </a:rPr>
              <a:t>  weather(4,Z,CS,D,T,_,FH4,FL4,S4,_,_,_,_,_),</a:t>
            </a:r>
            <a:br>
              <a:rPr lang="en-US" sz="1800">
                <a:latin typeface="Tahoma" charset="0"/>
              </a:rPr>
            </a:br>
            <a:r>
              <a:rPr lang="en-US" sz="1800">
                <a:latin typeface="Tahoma" charset="0"/>
              </a:rPr>
              <a:t>  weather(5,Z,CS,D,T,_,FH5,FL5,S5,_,_,_,_,_).</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5" name="Group 5"/>
          <p:cNvGrpSpPr>
            <a:grpSpLocks/>
          </p:cNvGrpSpPr>
          <p:nvPr/>
        </p:nvGrpSpPr>
        <p:grpSpPr bwMode="auto">
          <a:xfrm>
            <a:off x="150813" y="963613"/>
            <a:ext cx="8313737" cy="5589587"/>
            <a:chOff x="95" y="367"/>
            <a:chExt cx="5237" cy="3521"/>
          </a:xfrm>
        </p:grpSpPr>
        <p:sp>
          <p:nvSpPr>
            <p:cNvPr id="52228" name="AutoShape 6"/>
            <p:cNvSpPr>
              <a:spLocks noChangeArrowheads="1"/>
            </p:cNvSpPr>
            <p:nvPr/>
          </p:nvSpPr>
          <p:spPr bwMode="auto">
            <a:xfrm>
              <a:off x="2425" y="576"/>
              <a:ext cx="791" cy="240"/>
            </a:xfrm>
            <a:prstGeom prst="foldedCorner">
              <a:avLst>
                <a:gd name="adj" fmla="val 12500"/>
              </a:avLst>
            </a:prstGeom>
            <a:solidFill>
              <a:srgbClr val="EAEAEA"/>
            </a:solidFill>
            <a:ln w="9525">
              <a:solidFill>
                <a:schemeClr val="tx1"/>
              </a:solidFill>
              <a:round/>
              <a:headEnd/>
              <a:tailEnd/>
            </a:ln>
          </p:spPr>
          <p:txBody>
            <a:bodyPr wrap="none" anchor="ctr"/>
            <a:lstStyle/>
            <a:p>
              <a:pPr eaLnBrk="1" hangingPunct="1"/>
              <a:endParaRPr lang="en-US" b="1">
                <a:latin typeface="Arial" charset="0"/>
                <a:cs typeface="Arial" charset="0"/>
              </a:endParaRPr>
            </a:p>
          </p:txBody>
        </p:sp>
        <p:sp>
          <p:nvSpPr>
            <p:cNvPr id="52229" name="AutoShape 7"/>
            <p:cNvSpPr>
              <a:spLocks noChangeArrowheads="1"/>
            </p:cNvSpPr>
            <p:nvPr/>
          </p:nvSpPr>
          <p:spPr bwMode="auto">
            <a:xfrm>
              <a:off x="720" y="380"/>
              <a:ext cx="1008" cy="864"/>
            </a:xfrm>
            <a:prstGeom prst="cube">
              <a:avLst>
                <a:gd name="adj" fmla="val 11056"/>
              </a:avLst>
            </a:prstGeom>
            <a:solidFill>
              <a:srgbClr val="FFFFCC"/>
            </a:solidFill>
            <a:ln w="9525">
              <a:solidFill>
                <a:schemeClr val="tx1"/>
              </a:solidFill>
              <a:miter lim="800000"/>
              <a:headEnd/>
              <a:tailEnd/>
            </a:ln>
          </p:spPr>
          <p:txBody>
            <a:bodyPr wrap="none" anchor="ctr"/>
            <a:lstStyle/>
            <a:p>
              <a:pPr algn="ctr" eaLnBrk="1" hangingPunct="1"/>
              <a:r>
                <a:rPr lang="en-US" b="1">
                  <a:latin typeface="Arial" charset="0"/>
                  <a:cs typeface="Arial" charset="0"/>
                </a:rPr>
                <a:t>discovery</a:t>
              </a:r>
            </a:p>
          </p:txBody>
        </p:sp>
        <p:sp>
          <p:nvSpPr>
            <p:cNvPr id="52230" name="AutoShape 8"/>
            <p:cNvSpPr>
              <a:spLocks noChangeArrowheads="1"/>
            </p:cNvSpPr>
            <p:nvPr/>
          </p:nvSpPr>
          <p:spPr bwMode="auto">
            <a:xfrm>
              <a:off x="4032" y="380"/>
              <a:ext cx="1008" cy="864"/>
            </a:xfrm>
            <a:prstGeom prst="cube">
              <a:avLst>
                <a:gd name="adj" fmla="val 11056"/>
              </a:avLst>
            </a:prstGeom>
            <a:solidFill>
              <a:srgbClr val="FFFFCC"/>
            </a:solidFill>
            <a:ln w="9525">
              <a:solidFill>
                <a:schemeClr val="tx1"/>
              </a:solidFill>
              <a:miter lim="800000"/>
              <a:headEnd/>
              <a:tailEnd/>
            </a:ln>
          </p:spPr>
          <p:txBody>
            <a:bodyPr wrap="none" anchor="ctr"/>
            <a:lstStyle/>
            <a:p>
              <a:pPr algn="ctr" eaLnBrk="1" hangingPunct="1"/>
              <a:r>
                <a:rPr lang="en-US" b="1">
                  <a:latin typeface="Arial" charset="0"/>
                  <a:cs typeface="Arial" charset="0"/>
                </a:rPr>
                <a:t>Invocation</a:t>
              </a:r>
              <a:br>
                <a:rPr lang="en-US" b="1">
                  <a:latin typeface="Arial" charset="0"/>
                  <a:cs typeface="Arial" charset="0"/>
                </a:rPr>
              </a:br>
              <a:r>
                <a:rPr lang="en-US" b="1">
                  <a:latin typeface="Arial" charset="0"/>
                  <a:cs typeface="Arial" charset="0"/>
                </a:rPr>
                <a:t> &amp;</a:t>
              </a:r>
            </a:p>
            <a:p>
              <a:pPr algn="ctr" eaLnBrk="1" hangingPunct="1"/>
              <a:r>
                <a:rPr lang="en-US" b="1">
                  <a:latin typeface="Arial" charset="0"/>
                  <a:cs typeface="Arial" charset="0"/>
                </a:rPr>
                <a:t>extraction</a:t>
              </a:r>
            </a:p>
          </p:txBody>
        </p:sp>
        <p:sp>
          <p:nvSpPr>
            <p:cNvPr id="52231" name="AutoShape 9"/>
            <p:cNvSpPr>
              <a:spLocks noChangeArrowheads="1"/>
            </p:cNvSpPr>
            <p:nvPr/>
          </p:nvSpPr>
          <p:spPr bwMode="auto">
            <a:xfrm>
              <a:off x="4032" y="3024"/>
              <a:ext cx="1008" cy="864"/>
            </a:xfrm>
            <a:prstGeom prst="cube">
              <a:avLst>
                <a:gd name="adj" fmla="val 11056"/>
              </a:avLst>
            </a:prstGeom>
            <a:solidFill>
              <a:srgbClr val="FFFFCC"/>
            </a:solidFill>
            <a:ln w="9525">
              <a:solidFill>
                <a:schemeClr val="tx1"/>
              </a:solidFill>
              <a:miter lim="800000"/>
              <a:headEnd/>
              <a:tailEnd/>
            </a:ln>
          </p:spPr>
          <p:txBody>
            <a:bodyPr wrap="none" anchor="ctr"/>
            <a:lstStyle/>
            <a:p>
              <a:pPr algn="ctr" eaLnBrk="1" hangingPunct="1"/>
              <a:r>
                <a:rPr lang="en-US" b="1">
                  <a:latin typeface="Arial" charset="0"/>
                  <a:cs typeface="Arial" charset="0"/>
                </a:rPr>
                <a:t>semantic </a:t>
              </a:r>
            </a:p>
            <a:p>
              <a:pPr algn="ctr" eaLnBrk="1" hangingPunct="1"/>
              <a:r>
                <a:rPr lang="en-US" b="1">
                  <a:latin typeface="Arial" charset="0"/>
                  <a:cs typeface="Arial" charset="0"/>
                </a:rPr>
                <a:t>typing</a:t>
              </a:r>
            </a:p>
          </p:txBody>
        </p:sp>
        <p:sp>
          <p:nvSpPr>
            <p:cNvPr id="52232" name="AutoShape 10"/>
            <p:cNvSpPr>
              <a:spLocks noChangeArrowheads="1"/>
            </p:cNvSpPr>
            <p:nvPr/>
          </p:nvSpPr>
          <p:spPr bwMode="auto">
            <a:xfrm>
              <a:off x="720" y="3024"/>
              <a:ext cx="1008" cy="864"/>
            </a:xfrm>
            <a:prstGeom prst="cube">
              <a:avLst>
                <a:gd name="adj" fmla="val 11056"/>
              </a:avLst>
            </a:prstGeom>
            <a:solidFill>
              <a:srgbClr val="FFFFCC"/>
            </a:solidFill>
            <a:ln w="9525">
              <a:solidFill>
                <a:schemeClr val="tx1"/>
              </a:solidFill>
              <a:miter lim="800000"/>
              <a:headEnd/>
              <a:tailEnd/>
            </a:ln>
          </p:spPr>
          <p:txBody>
            <a:bodyPr wrap="none" anchor="ctr"/>
            <a:lstStyle/>
            <a:p>
              <a:pPr algn="ctr" eaLnBrk="1" hangingPunct="1"/>
              <a:r>
                <a:rPr lang="en-US" b="1">
                  <a:latin typeface="Arial" charset="0"/>
                  <a:cs typeface="Arial" charset="0"/>
                </a:rPr>
                <a:t>source </a:t>
              </a:r>
            </a:p>
            <a:p>
              <a:pPr algn="ctr" eaLnBrk="1" hangingPunct="1"/>
              <a:r>
                <a:rPr lang="en-US" b="1">
                  <a:latin typeface="Arial" charset="0"/>
                  <a:cs typeface="Arial" charset="0"/>
                </a:rPr>
                <a:t>modeling</a:t>
              </a:r>
            </a:p>
          </p:txBody>
        </p:sp>
        <p:sp>
          <p:nvSpPr>
            <p:cNvPr id="7179" name="Cloud"/>
            <p:cNvSpPr>
              <a:spLocks noChangeAspect="1" noEditPoints="1" noChangeArrowheads="1"/>
            </p:cNvSpPr>
            <p:nvPr/>
          </p:nvSpPr>
          <p:spPr bwMode="auto">
            <a:xfrm>
              <a:off x="1584" y="1248"/>
              <a:ext cx="2016" cy="1287"/>
            </a:xfrm>
            <a:custGeom>
              <a:avLst/>
              <a:gdLst>
                <a:gd name="T0" fmla="*/ 6 w 21600"/>
                <a:gd name="T1" fmla="*/ 644 h 21600"/>
                <a:gd name="T2" fmla="*/ 1008 w 21600"/>
                <a:gd name="T3" fmla="*/ 1286 h 21600"/>
                <a:gd name="T4" fmla="*/ 2014 w 21600"/>
                <a:gd name="T5" fmla="*/ 644 h 21600"/>
                <a:gd name="T6" fmla="*/ 1008 w 21600"/>
                <a:gd name="T7" fmla="*/ 74 h 21600"/>
                <a:gd name="T8" fmla="*/ 0 60000 65536"/>
                <a:gd name="T9" fmla="*/ 0 60000 65536"/>
                <a:gd name="T10" fmla="*/ 0 60000 65536"/>
                <a:gd name="T11" fmla="*/ 0 60000 65536"/>
                <a:gd name="T12" fmla="*/ 2979 w 21600"/>
                <a:gd name="T13" fmla="*/ 3256 h 21600"/>
                <a:gd name="T14" fmla="*/ 17089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CC"/>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eaLnBrk="1" hangingPunct="1">
                <a:defRPr/>
              </a:pPr>
              <a:r>
                <a:rPr lang="en-US" sz="1600" b="1" dirty="0">
                  <a:latin typeface="Verdana" charset="0"/>
                  <a:ea typeface="+mn-ea"/>
                  <a:cs typeface="+mn-cs"/>
                </a:rPr>
                <a:t>Background knowledge</a:t>
              </a:r>
            </a:p>
          </p:txBody>
        </p:sp>
        <p:sp>
          <p:nvSpPr>
            <p:cNvPr id="52234" name="Line 12"/>
            <p:cNvSpPr>
              <a:spLocks noChangeShapeType="1"/>
            </p:cNvSpPr>
            <p:nvPr/>
          </p:nvSpPr>
          <p:spPr bwMode="auto">
            <a:xfrm flipH="1" flipV="1">
              <a:off x="1296" y="1292"/>
              <a:ext cx="672" cy="816"/>
            </a:xfrm>
            <a:prstGeom prst="line">
              <a:avLst/>
            </a:prstGeom>
            <a:noFill/>
            <a:ln w="28575">
              <a:solidFill>
                <a:schemeClr val="tx1"/>
              </a:solidFill>
              <a:prstDash val="sysDot"/>
              <a:round/>
              <a:headEnd/>
              <a:tailEnd type="stealth" w="lg" len="med"/>
            </a:ln>
            <a:extLst>
              <a:ext uri="{909E8E84-426E-40dd-AFC4-6F175D3DCCD1}">
                <a14:hiddenFill xmlns="" xmlns:a14="http://schemas.microsoft.com/office/drawing/2010/main">
                  <a:noFill/>
                </a14:hiddenFill>
              </a:ext>
            </a:extLst>
          </p:spPr>
          <p:txBody>
            <a:bodyPr/>
            <a:lstStyle/>
            <a:p>
              <a:endParaRPr lang="en-US"/>
            </a:p>
          </p:txBody>
        </p:sp>
        <p:grpSp>
          <p:nvGrpSpPr>
            <p:cNvPr id="52235" name="Group 13"/>
            <p:cNvGrpSpPr>
              <a:grpSpLocks/>
            </p:cNvGrpSpPr>
            <p:nvPr/>
          </p:nvGrpSpPr>
          <p:grpSpPr bwMode="auto">
            <a:xfrm>
              <a:off x="2738" y="1675"/>
              <a:ext cx="478" cy="329"/>
              <a:chOff x="2112" y="528"/>
              <a:chExt cx="960" cy="864"/>
            </a:xfrm>
          </p:grpSpPr>
          <p:sp>
            <p:nvSpPr>
              <p:cNvPr id="52267" name="Rectangle 14"/>
              <p:cNvSpPr>
                <a:spLocks noChangeArrowheads="1"/>
              </p:cNvSpPr>
              <p:nvPr/>
            </p:nvSpPr>
            <p:spPr bwMode="auto">
              <a:xfrm>
                <a:off x="2112" y="528"/>
                <a:ext cx="960" cy="864"/>
              </a:xfrm>
              <a:prstGeom prst="rect">
                <a:avLst/>
              </a:prstGeom>
              <a:solidFill>
                <a:srgbClr val="EAEAEA"/>
              </a:solidFill>
              <a:ln w="9525">
                <a:solidFill>
                  <a:schemeClr val="tx1"/>
                </a:solidFill>
                <a:miter lim="800000"/>
                <a:headEnd/>
                <a:tailEnd/>
              </a:ln>
            </p:spPr>
            <p:txBody>
              <a:bodyPr wrap="none" anchor="ctr"/>
              <a:lstStyle/>
              <a:p>
                <a:pPr eaLnBrk="1" hangingPunct="1"/>
                <a:endParaRPr lang="en-US" b="1">
                  <a:latin typeface="Arial" charset="0"/>
                  <a:cs typeface="Arial" charset="0"/>
                </a:endParaRPr>
              </a:p>
            </p:txBody>
          </p:sp>
          <p:sp>
            <p:nvSpPr>
              <p:cNvPr id="52268" name="Line 15"/>
              <p:cNvSpPr>
                <a:spLocks noChangeShapeType="1"/>
              </p:cNvSpPr>
              <p:nvPr/>
            </p:nvSpPr>
            <p:spPr bwMode="auto">
              <a:xfrm>
                <a:off x="2112" y="672"/>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2269" name="Line 16"/>
              <p:cNvSpPr>
                <a:spLocks noChangeShapeType="1"/>
              </p:cNvSpPr>
              <p:nvPr/>
            </p:nvSpPr>
            <p:spPr bwMode="auto">
              <a:xfrm>
                <a:off x="2112" y="816"/>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2270" name="Line 17"/>
              <p:cNvSpPr>
                <a:spLocks noChangeShapeType="1"/>
              </p:cNvSpPr>
              <p:nvPr/>
            </p:nvSpPr>
            <p:spPr bwMode="auto">
              <a:xfrm>
                <a:off x="2112" y="960"/>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2271" name="Line 18"/>
              <p:cNvSpPr>
                <a:spLocks noChangeShapeType="1"/>
              </p:cNvSpPr>
              <p:nvPr/>
            </p:nvSpPr>
            <p:spPr bwMode="auto">
              <a:xfrm>
                <a:off x="2112" y="1104"/>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2272" name="Line 19"/>
              <p:cNvSpPr>
                <a:spLocks noChangeShapeType="1"/>
              </p:cNvSpPr>
              <p:nvPr/>
            </p:nvSpPr>
            <p:spPr bwMode="auto">
              <a:xfrm>
                <a:off x="2112" y="1248"/>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2273" name="Line 20"/>
              <p:cNvSpPr>
                <a:spLocks noChangeShapeType="1"/>
              </p:cNvSpPr>
              <p:nvPr/>
            </p:nvSpPr>
            <p:spPr bwMode="auto">
              <a:xfrm>
                <a:off x="2352" y="528"/>
                <a:ext cx="0" cy="864"/>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2274" name="Line 21"/>
              <p:cNvSpPr>
                <a:spLocks noChangeShapeType="1"/>
              </p:cNvSpPr>
              <p:nvPr/>
            </p:nvSpPr>
            <p:spPr bwMode="auto">
              <a:xfrm>
                <a:off x="2592" y="528"/>
                <a:ext cx="0" cy="864"/>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2275" name="Line 22"/>
              <p:cNvSpPr>
                <a:spLocks noChangeShapeType="1"/>
              </p:cNvSpPr>
              <p:nvPr/>
            </p:nvSpPr>
            <p:spPr bwMode="auto">
              <a:xfrm>
                <a:off x="2832" y="528"/>
                <a:ext cx="0" cy="864"/>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52236" name="AutoShape 23"/>
            <p:cNvSpPr>
              <a:spLocks noChangeArrowheads="1"/>
            </p:cNvSpPr>
            <p:nvPr/>
          </p:nvSpPr>
          <p:spPr bwMode="auto">
            <a:xfrm>
              <a:off x="2309" y="507"/>
              <a:ext cx="859" cy="240"/>
            </a:xfrm>
            <a:prstGeom prst="foldedCorner">
              <a:avLst>
                <a:gd name="adj" fmla="val 12500"/>
              </a:avLst>
            </a:prstGeom>
            <a:solidFill>
              <a:srgbClr val="EAEAEA"/>
            </a:solidFill>
            <a:ln w="9525">
              <a:solidFill>
                <a:schemeClr val="tx1"/>
              </a:solidFill>
              <a:round/>
              <a:headEnd/>
              <a:tailEnd/>
            </a:ln>
          </p:spPr>
          <p:txBody>
            <a:bodyPr wrap="none" anchor="ctr"/>
            <a:lstStyle/>
            <a:p>
              <a:pPr eaLnBrk="1" hangingPunct="1"/>
              <a:endParaRPr lang="en-US" b="1">
                <a:latin typeface="Arial" charset="0"/>
                <a:cs typeface="Arial" charset="0"/>
              </a:endParaRPr>
            </a:p>
          </p:txBody>
        </p:sp>
        <p:sp>
          <p:nvSpPr>
            <p:cNvPr id="52237" name="AutoShape 24"/>
            <p:cNvSpPr>
              <a:spLocks noChangeArrowheads="1"/>
            </p:cNvSpPr>
            <p:nvPr/>
          </p:nvSpPr>
          <p:spPr bwMode="auto">
            <a:xfrm>
              <a:off x="1680" y="812"/>
              <a:ext cx="2352" cy="192"/>
            </a:xfrm>
            <a:prstGeom prst="rightArrow">
              <a:avLst>
                <a:gd name="adj1" fmla="val 40278"/>
                <a:gd name="adj2" fmla="val 115978"/>
              </a:avLst>
            </a:prstGeom>
            <a:solidFill>
              <a:schemeClr val="accent1"/>
            </a:solidFill>
            <a:ln w="9525">
              <a:solidFill>
                <a:schemeClr val="tx1"/>
              </a:solidFill>
              <a:miter lim="800000"/>
              <a:headEnd/>
              <a:tailEnd/>
            </a:ln>
          </p:spPr>
          <p:txBody>
            <a:bodyPr wrap="none" anchor="ctr"/>
            <a:lstStyle/>
            <a:p>
              <a:pPr eaLnBrk="1" hangingPunct="1"/>
              <a:endParaRPr lang="en-US" b="1">
                <a:latin typeface="Arial" charset="0"/>
                <a:cs typeface="Arial" charset="0"/>
              </a:endParaRPr>
            </a:p>
          </p:txBody>
        </p:sp>
        <p:sp>
          <p:nvSpPr>
            <p:cNvPr id="52238" name="Rectangle 25"/>
            <p:cNvSpPr>
              <a:spLocks noChangeArrowheads="1"/>
            </p:cNvSpPr>
            <p:nvPr/>
          </p:nvSpPr>
          <p:spPr bwMode="auto">
            <a:xfrm>
              <a:off x="817" y="1580"/>
              <a:ext cx="794"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buFontTx/>
                <a:buChar char="•"/>
              </a:pPr>
              <a:r>
                <a:rPr lang="en-US" sz="1600" b="1">
                  <a:latin typeface="Century" charset="0"/>
                  <a:cs typeface="Arial" charset="0"/>
                </a:rPr>
                <a:t>Seed URL</a:t>
              </a:r>
            </a:p>
          </p:txBody>
        </p:sp>
        <p:sp>
          <p:nvSpPr>
            <p:cNvPr id="52239" name="AutoShape 26"/>
            <p:cNvSpPr>
              <a:spLocks noChangeArrowheads="1"/>
            </p:cNvSpPr>
            <p:nvPr/>
          </p:nvSpPr>
          <p:spPr bwMode="auto">
            <a:xfrm>
              <a:off x="2214" y="449"/>
              <a:ext cx="906" cy="240"/>
            </a:xfrm>
            <a:prstGeom prst="foldedCorner">
              <a:avLst>
                <a:gd name="adj" fmla="val 12500"/>
              </a:avLst>
            </a:prstGeom>
            <a:solidFill>
              <a:srgbClr val="EAEAEA"/>
            </a:solidFill>
            <a:ln w="9525">
              <a:solidFill>
                <a:schemeClr val="tx1"/>
              </a:solidFill>
              <a:round/>
              <a:headEnd/>
              <a:tailEnd/>
            </a:ln>
          </p:spPr>
          <p:txBody>
            <a:bodyPr wrap="none" anchor="ctr"/>
            <a:lstStyle/>
            <a:p>
              <a:pPr algn="ctr" eaLnBrk="1" hangingPunct="1"/>
              <a:r>
                <a:rPr lang="en-US" sz="1600" b="1">
                  <a:latin typeface="Courier New" charset="0"/>
                  <a:cs typeface="Arial" charset="0"/>
                </a:rPr>
                <a:t>anotherWS</a:t>
              </a:r>
            </a:p>
          </p:txBody>
        </p:sp>
        <p:sp>
          <p:nvSpPr>
            <p:cNvPr id="52240" name="AutoShape 27"/>
            <p:cNvSpPr>
              <a:spLocks noChangeArrowheads="1"/>
            </p:cNvSpPr>
            <p:nvPr/>
          </p:nvSpPr>
          <p:spPr bwMode="auto">
            <a:xfrm>
              <a:off x="2099" y="367"/>
              <a:ext cx="973" cy="240"/>
            </a:xfrm>
            <a:prstGeom prst="foldedCorner">
              <a:avLst>
                <a:gd name="adj" fmla="val 12500"/>
              </a:avLst>
            </a:prstGeom>
            <a:solidFill>
              <a:srgbClr val="EAEAEA"/>
            </a:solidFill>
            <a:ln w="9525">
              <a:solidFill>
                <a:schemeClr val="tx1"/>
              </a:solidFill>
              <a:round/>
              <a:headEnd/>
              <a:tailEnd/>
            </a:ln>
          </p:spPr>
          <p:txBody>
            <a:bodyPr wrap="none" anchor="ctr"/>
            <a:lstStyle/>
            <a:p>
              <a:pPr algn="ctr" eaLnBrk="1" hangingPunct="1"/>
              <a:r>
                <a:rPr lang="en-US" sz="1600" b="1">
                  <a:latin typeface="Verdana" charset="0"/>
                  <a:cs typeface="Arial" charset="0"/>
                </a:rPr>
                <a:t>unisys</a:t>
              </a:r>
            </a:p>
          </p:txBody>
        </p:sp>
        <p:sp>
          <p:nvSpPr>
            <p:cNvPr id="52241" name="AutoShape 28"/>
            <p:cNvSpPr>
              <a:spLocks noChangeArrowheads="1"/>
            </p:cNvSpPr>
            <p:nvPr/>
          </p:nvSpPr>
          <p:spPr bwMode="auto">
            <a:xfrm>
              <a:off x="4674" y="1820"/>
              <a:ext cx="658" cy="336"/>
            </a:xfrm>
            <a:prstGeom prst="foldedCorner">
              <a:avLst>
                <a:gd name="adj" fmla="val 12500"/>
              </a:avLst>
            </a:prstGeom>
            <a:solidFill>
              <a:srgbClr val="EAEAEA"/>
            </a:solidFill>
            <a:ln w="9525">
              <a:solidFill>
                <a:schemeClr val="tx1"/>
              </a:solidFill>
              <a:round/>
              <a:headEnd/>
              <a:tailEnd/>
            </a:ln>
          </p:spPr>
          <p:txBody>
            <a:bodyPr wrap="none" anchor="ctr"/>
            <a:lstStyle/>
            <a:p>
              <a:pPr algn="ctr" eaLnBrk="1" hangingPunct="1"/>
              <a:r>
                <a:rPr lang="en-US" sz="1600" b="1">
                  <a:latin typeface="Verdana" charset="0"/>
                  <a:cs typeface="Arial" charset="0"/>
                </a:rPr>
                <a:t>unisys</a:t>
              </a:r>
            </a:p>
          </p:txBody>
        </p:sp>
        <p:sp>
          <p:nvSpPr>
            <p:cNvPr id="52242" name="AutoShape 29"/>
            <p:cNvSpPr>
              <a:spLocks noChangeArrowheads="1"/>
            </p:cNvSpPr>
            <p:nvPr/>
          </p:nvSpPr>
          <p:spPr bwMode="auto">
            <a:xfrm>
              <a:off x="4346" y="1244"/>
              <a:ext cx="144" cy="1828"/>
            </a:xfrm>
            <a:prstGeom prst="downArrow">
              <a:avLst>
                <a:gd name="adj1" fmla="val 50000"/>
                <a:gd name="adj2" fmla="val 187478"/>
              </a:avLst>
            </a:prstGeom>
            <a:solidFill>
              <a:schemeClr val="accent1"/>
            </a:solidFill>
            <a:ln w="9525">
              <a:solidFill>
                <a:schemeClr val="tx1"/>
              </a:solidFill>
              <a:miter lim="800000"/>
              <a:headEnd/>
              <a:tailEnd/>
            </a:ln>
          </p:spPr>
          <p:txBody>
            <a:bodyPr vert="eaVert" wrap="none" anchor="ctr"/>
            <a:lstStyle/>
            <a:p>
              <a:pPr eaLnBrk="1" hangingPunct="1"/>
              <a:endParaRPr lang="en-US" b="1">
                <a:latin typeface="Arial" charset="0"/>
                <a:cs typeface="Arial" charset="0"/>
              </a:endParaRPr>
            </a:p>
          </p:txBody>
        </p:sp>
        <p:sp>
          <p:nvSpPr>
            <p:cNvPr id="52243" name="Line 30"/>
            <p:cNvSpPr>
              <a:spLocks noChangeShapeType="1"/>
            </p:cNvSpPr>
            <p:nvPr/>
          </p:nvSpPr>
          <p:spPr bwMode="auto">
            <a:xfrm flipV="1">
              <a:off x="3168" y="1052"/>
              <a:ext cx="720" cy="720"/>
            </a:xfrm>
            <a:prstGeom prst="line">
              <a:avLst/>
            </a:prstGeom>
            <a:noFill/>
            <a:ln w="28575">
              <a:solidFill>
                <a:schemeClr val="tx1"/>
              </a:solidFill>
              <a:prstDash val="sysDot"/>
              <a:round/>
              <a:headEnd/>
              <a:tailEnd type="stealth" w="lg" len="med"/>
            </a:ln>
            <a:extLst>
              <a:ext uri="{909E8E84-426E-40dd-AFC4-6F175D3DCCD1}">
                <a14:hiddenFill xmlns="" xmlns:a14="http://schemas.microsoft.com/office/drawing/2010/main">
                  <a:noFill/>
                </a14:hiddenFill>
              </a:ext>
            </a:extLst>
          </p:spPr>
          <p:txBody>
            <a:bodyPr/>
            <a:lstStyle/>
            <a:p>
              <a:endParaRPr lang="en-US"/>
            </a:p>
          </p:txBody>
        </p:sp>
        <p:sp>
          <p:nvSpPr>
            <p:cNvPr id="52244" name="Rectangle 31"/>
            <p:cNvSpPr>
              <a:spLocks noChangeArrowheads="1"/>
            </p:cNvSpPr>
            <p:nvPr/>
          </p:nvSpPr>
          <p:spPr bwMode="auto">
            <a:xfrm>
              <a:off x="3552" y="1292"/>
              <a:ext cx="616" cy="5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buFontTx/>
                <a:buChar char="•"/>
              </a:pPr>
              <a:r>
                <a:rPr lang="en-US" sz="1600" b="1">
                  <a:latin typeface="Century" charset="0"/>
                  <a:cs typeface="Arial" charset="0"/>
                </a:rPr>
                <a:t>sample</a:t>
              </a:r>
            </a:p>
            <a:p>
              <a:pPr eaLnBrk="1" hangingPunct="1"/>
              <a:r>
                <a:rPr lang="en-US" sz="1600" b="1">
                  <a:latin typeface="Century" charset="0"/>
                  <a:cs typeface="Arial" charset="0"/>
                </a:rPr>
                <a:t>  input</a:t>
              </a:r>
            </a:p>
            <a:p>
              <a:pPr eaLnBrk="1" hangingPunct="1"/>
              <a:r>
                <a:rPr lang="en-US" sz="1600" b="1">
                  <a:latin typeface="Century" charset="0"/>
                  <a:cs typeface="Arial" charset="0"/>
                </a:rPr>
                <a:t>  values</a:t>
              </a:r>
            </a:p>
          </p:txBody>
        </p:sp>
        <p:sp>
          <p:nvSpPr>
            <p:cNvPr id="52245" name="AutoShape 32"/>
            <p:cNvSpPr>
              <a:spLocks noChangeArrowheads="1"/>
            </p:cNvSpPr>
            <p:nvPr/>
          </p:nvSpPr>
          <p:spPr bwMode="auto">
            <a:xfrm>
              <a:off x="1728" y="2060"/>
              <a:ext cx="1737" cy="240"/>
            </a:xfrm>
            <a:prstGeom prst="foldedCorner">
              <a:avLst>
                <a:gd name="adj" fmla="val 12500"/>
              </a:avLst>
            </a:prstGeom>
            <a:solidFill>
              <a:srgbClr val="EAEAEA"/>
            </a:solidFill>
            <a:ln w="9525">
              <a:solidFill>
                <a:schemeClr val="tx1"/>
              </a:solidFill>
              <a:round/>
              <a:headEnd/>
              <a:tailEnd/>
            </a:ln>
          </p:spPr>
          <p:txBody>
            <a:bodyPr wrap="none" anchor="ctr"/>
            <a:lstStyle/>
            <a:p>
              <a:pPr algn="ctr" eaLnBrk="1" hangingPunct="1"/>
              <a:r>
                <a:rPr lang="en-US" sz="1400" b="1">
                  <a:latin typeface="Courier New" charset="0"/>
                  <a:cs typeface="Arial" charset="0"/>
                </a:rPr>
                <a:t>http://wunderground.com</a:t>
              </a:r>
            </a:p>
          </p:txBody>
        </p:sp>
        <p:sp>
          <p:nvSpPr>
            <p:cNvPr id="52246" name="AutoShape 33"/>
            <p:cNvSpPr>
              <a:spLocks noChangeArrowheads="1"/>
            </p:cNvSpPr>
            <p:nvPr/>
          </p:nvSpPr>
          <p:spPr bwMode="auto">
            <a:xfrm>
              <a:off x="1680" y="3408"/>
              <a:ext cx="2352" cy="144"/>
            </a:xfrm>
            <a:prstGeom prst="leftArrow">
              <a:avLst>
                <a:gd name="adj1" fmla="val 50000"/>
                <a:gd name="adj2" fmla="val 204923"/>
              </a:avLst>
            </a:prstGeom>
            <a:solidFill>
              <a:schemeClr val="accent1"/>
            </a:solidFill>
            <a:ln w="9525">
              <a:solidFill>
                <a:schemeClr val="tx1"/>
              </a:solidFill>
              <a:miter lim="800000"/>
              <a:headEnd/>
              <a:tailEnd/>
            </a:ln>
          </p:spPr>
          <p:txBody>
            <a:bodyPr wrap="none" anchor="ctr"/>
            <a:lstStyle/>
            <a:p>
              <a:pPr eaLnBrk="1" hangingPunct="1"/>
              <a:endParaRPr lang="en-US" b="1">
                <a:latin typeface="Arial" charset="0"/>
                <a:cs typeface="Arial" charset="0"/>
              </a:endParaRPr>
            </a:p>
          </p:txBody>
        </p:sp>
        <p:grpSp>
          <p:nvGrpSpPr>
            <p:cNvPr id="52247" name="Group 34"/>
            <p:cNvGrpSpPr>
              <a:grpSpLocks/>
            </p:cNvGrpSpPr>
            <p:nvPr/>
          </p:nvGrpSpPr>
          <p:grpSpPr bwMode="auto">
            <a:xfrm>
              <a:off x="4692" y="2396"/>
              <a:ext cx="621" cy="295"/>
              <a:chOff x="2112" y="528"/>
              <a:chExt cx="960" cy="864"/>
            </a:xfrm>
          </p:grpSpPr>
          <p:sp>
            <p:nvSpPr>
              <p:cNvPr id="52258" name="Rectangle 35"/>
              <p:cNvSpPr>
                <a:spLocks noChangeArrowheads="1"/>
              </p:cNvSpPr>
              <p:nvPr/>
            </p:nvSpPr>
            <p:spPr bwMode="auto">
              <a:xfrm>
                <a:off x="2112" y="528"/>
                <a:ext cx="960" cy="864"/>
              </a:xfrm>
              <a:prstGeom prst="rect">
                <a:avLst/>
              </a:prstGeom>
              <a:solidFill>
                <a:srgbClr val="EAEAEA"/>
              </a:solidFill>
              <a:ln w="9525">
                <a:solidFill>
                  <a:schemeClr val="tx1"/>
                </a:solidFill>
                <a:miter lim="800000"/>
                <a:headEnd/>
                <a:tailEnd/>
              </a:ln>
            </p:spPr>
            <p:txBody>
              <a:bodyPr wrap="none" anchor="ctr"/>
              <a:lstStyle/>
              <a:p>
                <a:pPr eaLnBrk="1" hangingPunct="1"/>
                <a:endParaRPr lang="en-US" b="1">
                  <a:latin typeface="Arial" charset="0"/>
                  <a:cs typeface="Arial" charset="0"/>
                </a:endParaRPr>
              </a:p>
            </p:txBody>
          </p:sp>
          <p:sp>
            <p:nvSpPr>
              <p:cNvPr id="52259" name="Line 36"/>
              <p:cNvSpPr>
                <a:spLocks noChangeShapeType="1"/>
              </p:cNvSpPr>
              <p:nvPr/>
            </p:nvSpPr>
            <p:spPr bwMode="auto">
              <a:xfrm>
                <a:off x="2112" y="672"/>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2260" name="Line 37"/>
              <p:cNvSpPr>
                <a:spLocks noChangeShapeType="1"/>
              </p:cNvSpPr>
              <p:nvPr/>
            </p:nvSpPr>
            <p:spPr bwMode="auto">
              <a:xfrm>
                <a:off x="2112" y="816"/>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2261" name="Line 38"/>
              <p:cNvSpPr>
                <a:spLocks noChangeShapeType="1"/>
              </p:cNvSpPr>
              <p:nvPr/>
            </p:nvSpPr>
            <p:spPr bwMode="auto">
              <a:xfrm>
                <a:off x="2112" y="960"/>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2262" name="Line 39"/>
              <p:cNvSpPr>
                <a:spLocks noChangeShapeType="1"/>
              </p:cNvSpPr>
              <p:nvPr/>
            </p:nvSpPr>
            <p:spPr bwMode="auto">
              <a:xfrm>
                <a:off x="2112" y="1104"/>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2263" name="Line 40"/>
              <p:cNvSpPr>
                <a:spLocks noChangeShapeType="1"/>
              </p:cNvSpPr>
              <p:nvPr/>
            </p:nvSpPr>
            <p:spPr bwMode="auto">
              <a:xfrm>
                <a:off x="2112" y="1248"/>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2264" name="Line 41"/>
              <p:cNvSpPr>
                <a:spLocks noChangeShapeType="1"/>
              </p:cNvSpPr>
              <p:nvPr/>
            </p:nvSpPr>
            <p:spPr bwMode="auto">
              <a:xfrm>
                <a:off x="2352" y="528"/>
                <a:ext cx="0" cy="864"/>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2265" name="Line 42"/>
              <p:cNvSpPr>
                <a:spLocks noChangeShapeType="1"/>
              </p:cNvSpPr>
              <p:nvPr/>
            </p:nvSpPr>
            <p:spPr bwMode="auto">
              <a:xfrm>
                <a:off x="2592" y="528"/>
                <a:ext cx="0" cy="864"/>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2266" name="Line 43"/>
              <p:cNvSpPr>
                <a:spLocks noChangeShapeType="1"/>
              </p:cNvSpPr>
              <p:nvPr/>
            </p:nvSpPr>
            <p:spPr bwMode="auto">
              <a:xfrm>
                <a:off x="2832" y="528"/>
                <a:ext cx="0" cy="864"/>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52248" name="Rectangle 44"/>
            <p:cNvSpPr>
              <a:spLocks noChangeArrowheads="1"/>
            </p:cNvSpPr>
            <p:nvPr/>
          </p:nvSpPr>
          <p:spPr bwMode="auto">
            <a:xfrm>
              <a:off x="4746" y="1403"/>
              <a:ext cx="514" cy="192"/>
            </a:xfrm>
            <a:prstGeom prst="rect">
              <a:avLst/>
            </a:prstGeom>
            <a:solidFill>
              <a:srgbClr val="FFFFFF">
                <a:alpha val="74901"/>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r>
                <a:rPr lang="ja-JP" altLang="en-US" sz="1400" b="1">
                  <a:latin typeface="Century" charset="0"/>
                  <a:cs typeface="Arial" charset="0"/>
                </a:rPr>
                <a:t>“</a:t>
              </a:r>
              <a:r>
                <a:rPr lang="en-US" altLang="ja-JP" sz="1400" b="1">
                  <a:latin typeface="Century" charset="0"/>
                  <a:cs typeface="Arial" charset="0"/>
                </a:rPr>
                <a:t>90254</a:t>
              </a:r>
              <a:r>
                <a:rPr lang="ja-JP" altLang="en-US" sz="1400" b="1">
                  <a:latin typeface="Century" charset="0"/>
                  <a:cs typeface="Arial" charset="0"/>
                </a:rPr>
                <a:t>”</a:t>
              </a:r>
              <a:endParaRPr lang="en-US" sz="1400" b="1">
                <a:latin typeface="Century" charset="0"/>
                <a:cs typeface="Arial" charset="0"/>
              </a:endParaRPr>
            </a:p>
          </p:txBody>
        </p:sp>
        <p:sp>
          <p:nvSpPr>
            <p:cNvPr id="52249" name="Line 45"/>
            <p:cNvSpPr>
              <a:spLocks noChangeShapeType="1"/>
            </p:cNvSpPr>
            <p:nvPr/>
          </p:nvSpPr>
          <p:spPr bwMode="auto">
            <a:xfrm>
              <a:off x="4991" y="1580"/>
              <a:ext cx="0" cy="240"/>
            </a:xfrm>
            <a:prstGeom prst="line">
              <a:avLst/>
            </a:prstGeom>
            <a:noFill/>
            <a:ln w="38100">
              <a:solidFill>
                <a:schemeClr val="bg2"/>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2250" name="Line 46"/>
            <p:cNvSpPr>
              <a:spLocks noChangeShapeType="1"/>
            </p:cNvSpPr>
            <p:nvPr/>
          </p:nvSpPr>
          <p:spPr bwMode="auto">
            <a:xfrm>
              <a:off x="4991" y="2156"/>
              <a:ext cx="0" cy="240"/>
            </a:xfrm>
            <a:prstGeom prst="line">
              <a:avLst/>
            </a:prstGeom>
            <a:noFill/>
            <a:ln w="38100">
              <a:solidFill>
                <a:schemeClr val="bg2"/>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2251" name="Line 47"/>
            <p:cNvSpPr>
              <a:spLocks noChangeShapeType="1"/>
            </p:cNvSpPr>
            <p:nvPr/>
          </p:nvSpPr>
          <p:spPr bwMode="auto">
            <a:xfrm>
              <a:off x="3408" y="2204"/>
              <a:ext cx="672" cy="868"/>
            </a:xfrm>
            <a:prstGeom prst="line">
              <a:avLst/>
            </a:prstGeom>
            <a:noFill/>
            <a:ln w="28575">
              <a:solidFill>
                <a:schemeClr val="tx1"/>
              </a:solidFill>
              <a:prstDash val="sysDot"/>
              <a:round/>
              <a:headEnd/>
              <a:tailEnd type="stealth" w="lg" len="med"/>
            </a:ln>
            <a:extLst>
              <a:ext uri="{909E8E84-426E-40dd-AFC4-6F175D3DCCD1}">
                <a14:hiddenFill xmlns="" xmlns:a14="http://schemas.microsoft.com/office/drawing/2010/main">
                  <a:noFill/>
                </a14:hiddenFill>
              </a:ext>
            </a:extLst>
          </p:spPr>
          <p:txBody>
            <a:bodyPr/>
            <a:lstStyle/>
            <a:p>
              <a:endParaRPr lang="en-US"/>
            </a:p>
          </p:txBody>
        </p:sp>
        <p:sp>
          <p:nvSpPr>
            <p:cNvPr id="52252" name="Rectangle 48"/>
            <p:cNvSpPr>
              <a:spLocks noChangeArrowheads="1"/>
            </p:cNvSpPr>
            <p:nvPr/>
          </p:nvSpPr>
          <p:spPr bwMode="auto">
            <a:xfrm>
              <a:off x="3169" y="2804"/>
              <a:ext cx="733" cy="5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buFontTx/>
                <a:buChar char="•"/>
              </a:pPr>
              <a:r>
                <a:rPr lang="en-US" sz="1600" b="1">
                  <a:latin typeface="Century" charset="0"/>
                  <a:cs typeface="Arial" charset="0"/>
                </a:rPr>
                <a:t>patterns </a:t>
              </a:r>
            </a:p>
            <a:p>
              <a:pPr eaLnBrk="1" hangingPunct="1">
                <a:buFontTx/>
                <a:buChar char="•"/>
              </a:pPr>
              <a:r>
                <a:rPr lang="en-US" sz="1600" b="1">
                  <a:latin typeface="Century" charset="0"/>
                  <a:cs typeface="Arial" charset="0"/>
                </a:rPr>
                <a:t>domain </a:t>
              </a:r>
            </a:p>
            <a:p>
              <a:pPr eaLnBrk="1" hangingPunct="1"/>
              <a:r>
                <a:rPr lang="en-US" sz="1600" b="1">
                  <a:latin typeface="Century" charset="0"/>
                  <a:cs typeface="Arial" charset="0"/>
                </a:rPr>
                <a:t>   types</a:t>
              </a:r>
            </a:p>
          </p:txBody>
        </p:sp>
        <p:sp>
          <p:nvSpPr>
            <p:cNvPr id="52253" name="Rectangle 49"/>
            <p:cNvSpPr>
              <a:spLocks noChangeArrowheads="1"/>
            </p:cNvSpPr>
            <p:nvPr/>
          </p:nvSpPr>
          <p:spPr bwMode="auto">
            <a:xfrm>
              <a:off x="1776" y="3648"/>
              <a:ext cx="2195"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r>
                <a:rPr lang="en-US" sz="1600" b="1">
                  <a:latin typeface="Courier New" charset="0"/>
                  <a:cs typeface="Arial" charset="0"/>
                </a:rPr>
                <a:t>unisys(Zip,Temp,Humidity,…)</a:t>
              </a:r>
            </a:p>
          </p:txBody>
        </p:sp>
        <p:sp>
          <p:nvSpPr>
            <p:cNvPr id="52254" name="Line 50"/>
            <p:cNvSpPr>
              <a:spLocks noChangeShapeType="1"/>
            </p:cNvSpPr>
            <p:nvPr/>
          </p:nvSpPr>
          <p:spPr bwMode="auto">
            <a:xfrm flipH="1">
              <a:off x="1632" y="2400"/>
              <a:ext cx="432" cy="624"/>
            </a:xfrm>
            <a:prstGeom prst="line">
              <a:avLst/>
            </a:prstGeom>
            <a:noFill/>
            <a:ln w="28575">
              <a:solidFill>
                <a:schemeClr val="tx1"/>
              </a:solidFill>
              <a:prstDash val="sysDot"/>
              <a:round/>
              <a:headEnd/>
              <a:tailEnd type="stealth" w="lg" len="med"/>
            </a:ln>
            <a:extLst>
              <a:ext uri="{909E8E84-426E-40dd-AFC4-6F175D3DCCD1}">
                <a14:hiddenFill xmlns="" xmlns:a14="http://schemas.microsoft.com/office/drawing/2010/main">
                  <a:noFill/>
                </a14:hiddenFill>
              </a:ext>
            </a:extLst>
          </p:spPr>
          <p:txBody>
            <a:bodyPr/>
            <a:lstStyle/>
            <a:p>
              <a:endParaRPr lang="en-US"/>
            </a:p>
          </p:txBody>
        </p:sp>
        <p:sp>
          <p:nvSpPr>
            <p:cNvPr id="52255" name="Rectangle 51"/>
            <p:cNvSpPr>
              <a:spLocks noChangeArrowheads="1"/>
            </p:cNvSpPr>
            <p:nvPr/>
          </p:nvSpPr>
          <p:spPr bwMode="auto">
            <a:xfrm>
              <a:off x="1824" y="2818"/>
              <a:ext cx="1104" cy="5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eaLnBrk="1" hangingPunct="1">
                <a:buFontTx/>
                <a:buChar char="•"/>
              </a:pPr>
              <a:r>
                <a:rPr lang="en-US" sz="1600" b="1">
                  <a:latin typeface="Century" charset="0"/>
                  <a:cs typeface="Arial" charset="0"/>
                </a:rPr>
                <a:t>definition of      known sources</a:t>
              </a:r>
            </a:p>
            <a:p>
              <a:pPr eaLnBrk="1" hangingPunct="1">
                <a:buFontTx/>
                <a:buChar char="•"/>
              </a:pPr>
              <a:r>
                <a:rPr lang="en-US" sz="1600" b="1">
                  <a:latin typeface="Century" charset="0"/>
                  <a:cs typeface="Arial" charset="0"/>
                </a:rPr>
                <a:t>sample values </a:t>
              </a:r>
            </a:p>
          </p:txBody>
        </p:sp>
        <p:sp>
          <p:nvSpPr>
            <p:cNvPr id="52256" name="Rectangle 52"/>
            <p:cNvSpPr>
              <a:spLocks noChangeArrowheads="1"/>
            </p:cNvSpPr>
            <p:nvPr/>
          </p:nvSpPr>
          <p:spPr bwMode="auto">
            <a:xfrm>
              <a:off x="95" y="2448"/>
              <a:ext cx="2201" cy="372"/>
            </a:xfrm>
            <a:prstGeom prst="rect">
              <a:avLst/>
            </a:prstGeom>
            <a:noFill/>
            <a:ln w="9525">
              <a:solidFill>
                <a:schemeClr val="bg2"/>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p>
              <a:pPr eaLnBrk="1" hangingPunct="1"/>
              <a:r>
                <a:rPr lang="en-US" sz="1600" b="1">
                  <a:latin typeface="Courier New" charset="0"/>
                  <a:cs typeface="Arial" charset="0"/>
                </a:rPr>
                <a:t>unisys(Zip,Temp,…)</a:t>
              </a:r>
            </a:p>
            <a:p>
              <a:pPr eaLnBrk="1" hangingPunct="1"/>
              <a:r>
                <a:rPr lang="en-US" sz="1600" b="1">
                  <a:latin typeface="Courier New" charset="0"/>
                  <a:cs typeface="Arial" charset="0"/>
                </a:rPr>
                <a:t>:-weather(Zip,…,Temp,Hi,Lo)</a:t>
              </a:r>
            </a:p>
          </p:txBody>
        </p:sp>
        <p:sp>
          <p:nvSpPr>
            <p:cNvPr id="52257" name="AutoShape 53"/>
            <p:cNvSpPr>
              <a:spLocks noChangeArrowheads="1"/>
            </p:cNvSpPr>
            <p:nvPr/>
          </p:nvSpPr>
          <p:spPr bwMode="auto">
            <a:xfrm>
              <a:off x="1056" y="2832"/>
              <a:ext cx="144" cy="240"/>
            </a:xfrm>
            <a:prstGeom prst="upArrow">
              <a:avLst>
                <a:gd name="adj1" fmla="val 50000"/>
                <a:gd name="adj2" fmla="val 41667"/>
              </a:avLst>
            </a:prstGeom>
            <a:solidFill>
              <a:schemeClr val="accent1"/>
            </a:solidFill>
            <a:ln w="9525">
              <a:solidFill>
                <a:schemeClr val="tx1"/>
              </a:solidFill>
              <a:miter lim="800000"/>
              <a:headEnd/>
              <a:tailEnd/>
            </a:ln>
          </p:spPr>
          <p:txBody>
            <a:bodyPr vert="eaVert" wrap="none" anchor="ctr"/>
            <a:lstStyle/>
            <a:p>
              <a:pPr eaLnBrk="1" hangingPunct="1"/>
              <a:endParaRPr lang="en-US" b="1">
                <a:latin typeface="Arial" charset="0"/>
                <a:cs typeface="Arial" charset="0"/>
              </a:endParaRPr>
            </a:p>
          </p:txBody>
        </p:sp>
      </p:grpSp>
      <p:sp>
        <p:nvSpPr>
          <p:cNvPr id="52" name="Oval 51"/>
          <p:cNvSpPr/>
          <p:nvPr/>
        </p:nvSpPr>
        <p:spPr bwMode="auto">
          <a:xfrm>
            <a:off x="762000" y="762000"/>
            <a:ext cx="2362200" cy="1828800"/>
          </a:xfrm>
          <a:prstGeom prst="ellipse">
            <a:avLst/>
          </a:prstGeom>
          <a:solidFill>
            <a:schemeClr val="accent6">
              <a:alpha val="48000"/>
            </a:schemeClr>
          </a:solidFill>
          <a:ln w="9525" cap="flat" cmpd="sng" algn="ctr">
            <a:noFill/>
            <a:prstDash val="solid"/>
            <a:round/>
            <a:headEnd type="none" w="med" len="med"/>
            <a:tailEnd type="none" w="med" len="med"/>
          </a:ln>
          <a:effectLst/>
        </p:spPr>
        <p:txBody>
          <a:bodyPr/>
          <a:lstStyle/>
          <a:p>
            <a:pPr eaLnBrk="1" hangingPunct="1">
              <a:defRPr/>
            </a:pPr>
            <a:endParaRPr lang="en-US" b="1">
              <a:latin typeface="Arial" charset="0"/>
              <a:ea typeface="+mn-ea"/>
              <a:cs typeface="+mn-cs"/>
            </a:endParaRPr>
          </a:p>
        </p:txBody>
      </p:sp>
      <p:sp>
        <p:nvSpPr>
          <p:cNvPr id="52227" name="Title 52"/>
          <p:cNvSpPr>
            <a:spLocks noGrp="1"/>
          </p:cNvSpPr>
          <p:nvPr>
            <p:ph type="title" idx="4294967295"/>
          </p:nvPr>
        </p:nvSpPr>
        <p:spPr/>
        <p:txBody>
          <a:bodyPr/>
          <a:lstStyle/>
          <a:p>
            <a:pPr eaLnBrk="1" hangingPunct="1"/>
            <a:r>
              <a:rPr lang="en-US">
                <a:latin typeface="Tahoma" charset="0"/>
                <a:cs typeface="ＭＳ Ｐゴシック" charset="0"/>
              </a:rPr>
              <a:t>Source Discovery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idx="4294967295"/>
          </p:nvPr>
        </p:nvSpPr>
        <p:spPr/>
        <p:txBody>
          <a:bodyPr/>
          <a:lstStyle/>
          <a:p>
            <a:pPr marL="342900" indent="-342900" eaLnBrk="1" hangingPunct="1"/>
            <a:r>
              <a:rPr lang="en-US">
                <a:latin typeface="Tahoma" charset="0"/>
                <a:cs typeface="ＭＳ Ｐゴシック" charset="0"/>
              </a:rPr>
              <a:t>Source Discovery</a:t>
            </a:r>
            <a:br>
              <a:rPr lang="en-US">
                <a:latin typeface="Tahoma" charset="0"/>
                <a:cs typeface="ＭＳ Ｐゴシック" charset="0"/>
              </a:rPr>
            </a:br>
            <a:r>
              <a:rPr lang="en-US">
                <a:latin typeface="Tahoma" charset="0"/>
                <a:cs typeface="ＭＳ Ｐゴシック" charset="0"/>
              </a:rPr>
              <a:t>[Plangprasopchok and Lerman]</a:t>
            </a:r>
          </a:p>
        </p:txBody>
      </p:sp>
      <p:pic>
        <p:nvPicPr>
          <p:cNvPr id="5325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24025"/>
            <a:ext cx="7239000" cy="4768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3251" name="Oval 5"/>
          <p:cNvSpPr>
            <a:spLocks noChangeArrowheads="1"/>
          </p:cNvSpPr>
          <p:nvPr/>
        </p:nvSpPr>
        <p:spPr bwMode="auto">
          <a:xfrm>
            <a:off x="5334000" y="3581400"/>
            <a:ext cx="914400" cy="18288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eaLnBrk="1" hangingPunct="1"/>
            <a:endParaRPr lang="en-US" b="1">
              <a:latin typeface="Arial" charset="0"/>
              <a:cs typeface="Arial" charset="0"/>
            </a:endParaRPr>
          </a:p>
        </p:txBody>
      </p:sp>
      <p:sp>
        <p:nvSpPr>
          <p:cNvPr id="53252" name="Text Box 6"/>
          <p:cNvSpPr txBox="1">
            <a:spLocks noChangeArrowheads="1"/>
          </p:cNvSpPr>
          <p:nvPr/>
        </p:nvSpPr>
        <p:spPr bwMode="auto">
          <a:xfrm>
            <a:off x="7848600" y="4267200"/>
            <a:ext cx="1143000" cy="915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b="1">
                <a:latin typeface="Arial" charset="0"/>
                <a:cs typeface="Arial" charset="0"/>
              </a:rPr>
              <a:t>Most common tags</a:t>
            </a:r>
          </a:p>
        </p:txBody>
      </p:sp>
      <p:cxnSp>
        <p:nvCxnSpPr>
          <p:cNvPr id="53253" name="AutoShape 7"/>
          <p:cNvCxnSpPr>
            <a:cxnSpLocks noChangeShapeType="1"/>
            <a:stCxn id="53252" idx="1"/>
            <a:endCxn id="53251" idx="6"/>
          </p:cNvCxnSpPr>
          <p:nvPr/>
        </p:nvCxnSpPr>
        <p:spPr bwMode="auto">
          <a:xfrm flipH="1" flipV="1">
            <a:off x="6248400" y="4495800"/>
            <a:ext cx="1600200" cy="230188"/>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53254" name="Oval 8"/>
          <p:cNvSpPr>
            <a:spLocks noChangeArrowheads="1"/>
          </p:cNvSpPr>
          <p:nvPr/>
        </p:nvSpPr>
        <p:spPr bwMode="auto">
          <a:xfrm>
            <a:off x="2819400" y="5638800"/>
            <a:ext cx="2743200" cy="3810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eaLnBrk="1" hangingPunct="1"/>
            <a:endParaRPr lang="en-US" b="1">
              <a:latin typeface="Arial" charset="0"/>
              <a:cs typeface="Arial" charset="0"/>
            </a:endParaRPr>
          </a:p>
        </p:txBody>
      </p:sp>
      <p:sp>
        <p:nvSpPr>
          <p:cNvPr id="53255" name="Text Box 9"/>
          <p:cNvSpPr txBox="1">
            <a:spLocks noChangeArrowheads="1"/>
          </p:cNvSpPr>
          <p:nvPr/>
        </p:nvSpPr>
        <p:spPr bwMode="auto">
          <a:xfrm>
            <a:off x="6248400" y="5562600"/>
            <a:ext cx="2286000" cy="64135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b="1">
                <a:latin typeface="Arial" charset="0"/>
                <a:cs typeface="Arial" charset="0"/>
              </a:rPr>
              <a:t>User-specified tags</a:t>
            </a:r>
          </a:p>
        </p:txBody>
      </p:sp>
      <p:cxnSp>
        <p:nvCxnSpPr>
          <p:cNvPr id="53256" name="AutoShape 10"/>
          <p:cNvCxnSpPr>
            <a:cxnSpLocks noChangeShapeType="1"/>
            <a:stCxn id="53255" idx="1"/>
            <a:endCxn id="53254" idx="6"/>
          </p:cNvCxnSpPr>
          <p:nvPr/>
        </p:nvCxnSpPr>
        <p:spPr bwMode="auto">
          <a:xfrm flipH="1" flipV="1">
            <a:off x="5562600" y="5829300"/>
            <a:ext cx="685800" cy="539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53257" name="Rectangle 11"/>
          <p:cNvSpPr>
            <a:spLocks noGrp="1" noChangeArrowheads="1"/>
          </p:cNvSpPr>
          <p:nvPr>
            <p:ph type="body" idx="4294967295"/>
          </p:nvPr>
        </p:nvSpPr>
        <p:spPr>
          <a:xfrm>
            <a:off x="228600" y="914400"/>
            <a:ext cx="8686800" cy="838200"/>
          </a:xfrm>
        </p:spPr>
        <p:txBody>
          <a:bodyPr/>
          <a:lstStyle/>
          <a:p>
            <a:pPr eaLnBrk="1" hangingPunct="1"/>
            <a:r>
              <a:rPr lang="en-US">
                <a:latin typeface="Tahoma" charset="0"/>
                <a:cs typeface="ＭＳ Ｐゴシック" charset="0"/>
              </a:rPr>
              <a:t>Leverage user-generated tags on the social bookmarking site del.icio.us to discover sources similar to the seed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idx="4294967295"/>
          </p:nvPr>
        </p:nvSpPr>
        <p:spPr/>
        <p:txBody>
          <a:bodyPr/>
          <a:lstStyle/>
          <a:p>
            <a:pPr eaLnBrk="1" hangingPunct="1"/>
            <a:r>
              <a:rPr lang="en-US">
                <a:latin typeface="Tahoma" charset="0"/>
                <a:cs typeface="ＭＳ Ｐゴシック" charset="0"/>
              </a:rPr>
              <a:t>Exploiting Social Annotations </a:t>
            </a:r>
            <a:br>
              <a:rPr lang="en-US">
                <a:latin typeface="Tahoma" charset="0"/>
                <a:cs typeface="ＭＳ Ｐゴシック" charset="0"/>
              </a:rPr>
            </a:br>
            <a:r>
              <a:rPr lang="en-US">
                <a:latin typeface="Tahoma" charset="0"/>
                <a:cs typeface="ＭＳ Ｐゴシック" charset="0"/>
              </a:rPr>
              <a:t>for Resource Discovery</a:t>
            </a:r>
          </a:p>
        </p:txBody>
      </p:sp>
      <p:sp>
        <p:nvSpPr>
          <p:cNvPr id="55298" name="Rectangle 3"/>
          <p:cNvSpPr>
            <a:spLocks noGrp="1" noChangeArrowheads="1"/>
          </p:cNvSpPr>
          <p:nvPr>
            <p:ph type="body" sz="half" idx="4294967295"/>
          </p:nvPr>
        </p:nvSpPr>
        <p:spPr>
          <a:xfrm>
            <a:off x="457200" y="1257300"/>
            <a:ext cx="8686800" cy="2019300"/>
          </a:xfrm>
        </p:spPr>
        <p:txBody>
          <a:bodyPr/>
          <a:lstStyle/>
          <a:p>
            <a:pPr eaLnBrk="1" hangingPunct="1"/>
            <a:r>
              <a:rPr lang="en-US" sz="2000" dirty="0">
                <a:solidFill>
                  <a:srgbClr val="0066FF"/>
                </a:solidFill>
                <a:latin typeface="Tahoma" charset="0"/>
                <a:cs typeface="ＭＳ Ｐゴシック" charset="0"/>
              </a:rPr>
              <a:t>Resource discovery task</a:t>
            </a:r>
            <a:r>
              <a:rPr lang="en-US" sz="2000" dirty="0">
                <a:latin typeface="Tahoma" charset="0"/>
                <a:cs typeface="ＭＳ Ｐゴシック" charset="0"/>
              </a:rPr>
              <a:t> : </a:t>
            </a:r>
            <a:r>
              <a:rPr lang="ja-JP" altLang="en-US" sz="2000" dirty="0">
                <a:latin typeface="Tahoma" charset="0"/>
                <a:cs typeface="ＭＳ Ｐゴシック" charset="0"/>
              </a:rPr>
              <a:t>“</a:t>
            </a:r>
            <a:r>
              <a:rPr lang="en-US" altLang="ja-JP" sz="2000" i="1" dirty="0">
                <a:solidFill>
                  <a:srgbClr val="CC0000"/>
                </a:solidFill>
                <a:latin typeface="Tahoma" charset="0"/>
                <a:cs typeface="ＭＳ Ｐゴシック" charset="0"/>
              </a:rPr>
              <a:t>given a seed source, find other most </a:t>
            </a:r>
            <a:r>
              <a:rPr lang="en-US" altLang="ja-JP" sz="2000" i="1" u="sng" dirty="0">
                <a:solidFill>
                  <a:srgbClr val="CC0000"/>
                </a:solidFill>
                <a:latin typeface="Tahoma" charset="0"/>
                <a:cs typeface="ＭＳ Ｐゴシック" charset="0"/>
              </a:rPr>
              <a:t>similar sources</a:t>
            </a:r>
            <a:r>
              <a:rPr lang="ja-JP" altLang="en-US" sz="2000" dirty="0">
                <a:latin typeface="Tahoma" charset="0"/>
                <a:cs typeface="ＭＳ Ｐゴシック" charset="0"/>
              </a:rPr>
              <a:t>”</a:t>
            </a:r>
            <a:endParaRPr lang="en-US" altLang="ja-JP" sz="2000" dirty="0">
              <a:latin typeface="Tahoma" charset="0"/>
              <a:cs typeface="ＭＳ Ｐゴシック" charset="0"/>
            </a:endParaRPr>
          </a:p>
          <a:p>
            <a:pPr lvl="1" eaLnBrk="1" hangingPunct="1">
              <a:lnSpc>
                <a:spcPct val="90000"/>
              </a:lnSpc>
            </a:pPr>
            <a:r>
              <a:rPr lang="en-US" dirty="0">
                <a:latin typeface="Tahoma" charset="0"/>
              </a:rPr>
              <a:t>Gather a corpus of &lt;user, source, tag&gt; bookmarks from </a:t>
            </a:r>
            <a:r>
              <a:rPr lang="en-US" dirty="0" err="1">
                <a:latin typeface="Tahoma" charset="0"/>
              </a:rPr>
              <a:t>del.icio.us</a:t>
            </a:r>
            <a:endParaRPr lang="en-US" dirty="0">
              <a:latin typeface="Tahoma" charset="0"/>
            </a:endParaRPr>
          </a:p>
          <a:p>
            <a:pPr lvl="1" eaLnBrk="1" hangingPunct="1">
              <a:lnSpc>
                <a:spcPct val="90000"/>
              </a:lnSpc>
            </a:pPr>
            <a:r>
              <a:rPr lang="en-US" dirty="0">
                <a:latin typeface="Tahoma" charset="0"/>
              </a:rPr>
              <a:t>Use probabilistic modeling to find hidden topics in the corpus</a:t>
            </a:r>
          </a:p>
          <a:p>
            <a:pPr lvl="1" eaLnBrk="1" hangingPunct="1">
              <a:lnSpc>
                <a:spcPct val="90000"/>
              </a:lnSpc>
            </a:pPr>
            <a:r>
              <a:rPr lang="en-US" dirty="0">
                <a:latin typeface="Tahoma" charset="0"/>
              </a:rPr>
              <a:t>Rank sources by similarity to the seed within topic space</a:t>
            </a:r>
          </a:p>
          <a:p>
            <a:pPr lvl="1" eaLnBrk="1" hangingPunct="1"/>
            <a:endParaRPr lang="en-US" sz="1600" dirty="0">
              <a:latin typeface="Tahoma" charset="0"/>
            </a:endParaRPr>
          </a:p>
        </p:txBody>
      </p:sp>
      <p:sp>
        <p:nvSpPr>
          <p:cNvPr id="14342" name="Documents"/>
          <p:cNvSpPr>
            <a:spLocks noEditPoints="1" noChangeArrowheads="1"/>
          </p:cNvSpPr>
          <p:nvPr/>
        </p:nvSpPr>
        <p:spPr bwMode="auto">
          <a:xfrm>
            <a:off x="971550" y="3579813"/>
            <a:ext cx="174625" cy="190500"/>
          </a:xfrm>
          <a:custGeom>
            <a:avLst/>
            <a:gdLst>
              <a:gd name="T0" fmla="*/ 0 w 21600"/>
              <a:gd name="T1" fmla="*/ 24694 h 21600"/>
              <a:gd name="T2" fmla="*/ 28037 w 21600"/>
              <a:gd name="T3" fmla="*/ 0 h 21600"/>
              <a:gd name="T4" fmla="*/ 175053 w 21600"/>
              <a:gd name="T5" fmla="*/ 166053 h 21600"/>
              <a:gd name="T6" fmla="*/ 161318 w 21600"/>
              <a:gd name="T7" fmla="*/ 178276 h 21600"/>
              <a:gd name="T8" fmla="*/ 147590 w 21600"/>
              <a:gd name="T9" fmla="*/ 190747 h 21600"/>
              <a:gd name="T10" fmla="*/ 161318 w 21600"/>
              <a:gd name="T11" fmla="*/ 12594 h 21600"/>
              <a:gd name="T12" fmla="*/ 147590 w 21600"/>
              <a:gd name="T13" fmla="*/ 24694 h 21600"/>
              <a:gd name="T14" fmla="*/ 13299 w 21600"/>
              <a:gd name="T15" fmla="*/ 12594 h 21600"/>
              <a:gd name="T16" fmla="*/ 174625 w 21600"/>
              <a:gd name="T17" fmla="*/ 0 h 21600"/>
              <a:gd name="T18" fmla="*/ 87313 w 21600"/>
              <a:gd name="T19" fmla="*/ 0 h 21600"/>
              <a:gd name="T20" fmla="*/ 0 w 21600"/>
              <a:gd name="T21" fmla="*/ 95250 h 21600"/>
              <a:gd name="T22" fmla="*/ 174625 w 21600"/>
              <a:gd name="T23" fmla="*/ 9525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645 w 21600"/>
              <a:gd name="T37" fmla="*/ 4171 h 21600"/>
              <a:gd name="T38" fmla="*/ 16522 w 21600"/>
              <a:gd name="T39" fmla="*/ 17314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a:defRPr/>
            </a:pPr>
            <a:endParaRPr lang="en-US"/>
          </a:p>
        </p:txBody>
      </p:sp>
      <p:sp>
        <p:nvSpPr>
          <p:cNvPr id="55300" name="Text Box 7"/>
          <p:cNvSpPr txBox="1">
            <a:spLocks noChangeArrowheads="1"/>
          </p:cNvSpPr>
          <p:nvPr/>
        </p:nvSpPr>
        <p:spPr bwMode="auto">
          <a:xfrm>
            <a:off x="479425" y="3273425"/>
            <a:ext cx="1543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b="1">
                <a:latin typeface="Arial" charset="0"/>
                <a:cs typeface="Arial" charset="0"/>
              </a:rPr>
              <a:t>Seed source</a:t>
            </a:r>
          </a:p>
        </p:txBody>
      </p:sp>
      <p:sp>
        <p:nvSpPr>
          <p:cNvPr id="55301" name="Text Box 8"/>
          <p:cNvSpPr txBox="1">
            <a:spLocks noChangeArrowheads="1"/>
          </p:cNvSpPr>
          <p:nvPr/>
        </p:nvSpPr>
        <p:spPr bwMode="auto">
          <a:xfrm>
            <a:off x="403225" y="4987925"/>
            <a:ext cx="1416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b="1">
                <a:latin typeface="Arial" charset="0"/>
                <a:cs typeface="Arial" charset="0"/>
              </a:rPr>
              <a:t>Candidates</a:t>
            </a:r>
          </a:p>
        </p:txBody>
      </p:sp>
      <p:grpSp>
        <p:nvGrpSpPr>
          <p:cNvPr id="55302" name="Group 9"/>
          <p:cNvGrpSpPr>
            <a:grpSpLocks/>
          </p:cNvGrpSpPr>
          <p:nvPr/>
        </p:nvGrpSpPr>
        <p:grpSpPr bwMode="auto">
          <a:xfrm>
            <a:off x="2762250" y="3427413"/>
            <a:ext cx="1612900" cy="1604962"/>
            <a:chOff x="1428" y="1836"/>
            <a:chExt cx="1016" cy="1011"/>
          </a:xfrm>
        </p:grpSpPr>
        <p:sp>
          <p:nvSpPr>
            <p:cNvPr id="55321" name="Text Box 10"/>
            <p:cNvSpPr txBox="1">
              <a:spLocks noChangeArrowheads="1"/>
            </p:cNvSpPr>
            <p:nvPr/>
          </p:nvSpPr>
          <p:spPr bwMode="auto">
            <a:xfrm>
              <a:off x="1428" y="2616"/>
              <a:ext cx="51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b="1">
                  <a:latin typeface="Arial" charset="0"/>
                  <a:cs typeface="Arial" charset="0"/>
                </a:rPr>
                <a:t>Users</a:t>
              </a:r>
            </a:p>
          </p:txBody>
        </p:sp>
        <p:sp>
          <p:nvSpPr>
            <p:cNvPr id="55322" name="Text Box 11"/>
            <p:cNvSpPr txBox="1">
              <a:spLocks noChangeArrowheads="1"/>
            </p:cNvSpPr>
            <p:nvPr/>
          </p:nvSpPr>
          <p:spPr bwMode="auto">
            <a:xfrm>
              <a:off x="1992" y="2532"/>
              <a:ext cx="452"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b="1">
                  <a:latin typeface="Arial" charset="0"/>
                  <a:cs typeface="Arial" charset="0"/>
                </a:rPr>
                <a:t>Tags</a:t>
              </a:r>
            </a:p>
          </p:txBody>
        </p:sp>
        <p:grpSp>
          <p:nvGrpSpPr>
            <p:cNvPr id="55323" name="Group 12"/>
            <p:cNvGrpSpPr>
              <a:grpSpLocks/>
            </p:cNvGrpSpPr>
            <p:nvPr/>
          </p:nvGrpSpPr>
          <p:grpSpPr bwMode="auto">
            <a:xfrm>
              <a:off x="1608" y="2088"/>
              <a:ext cx="609" cy="489"/>
              <a:chOff x="735" y="2559"/>
              <a:chExt cx="554" cy="440"/>
            </a:xfrm>
          </p:grpSpPr>
          <p:sp>
            <p:nvSpPr>
              <p:cNvPr id="55325" name="Oval 13"/>
              <p:cNvSpPr>
                <a:spLocks noChangeArrowheads="1"/>
              </p:cNvSpPr>
              <p:nvPr/>
            </p:nvSpPr>
            <p:spPr bwMode="auto">
              <a:xfrm>
                <a:off x="931" y="2572"/>
                <a:ext cx="36" cy="25"/>
              </a:xfrm>
              <a:prstGeom prst="ellipse">
                <a:avLst/>
              </a:prstGeom>
              <a:solidFill>
                <a:schemeClr val="accent1"/>
              </a:solidFill>
              <a:ln w="9525">
                <a:solidFill>
                  <a:schemeClr val="tx1"/>
                </a:solidFill>
                <a:round/>
                <a:headEnd/>
                <a:tailEnd/>
              </a:ln>
            </p:spPr>
            <p:txBody>
              <a:bodyPr wrap="none" anchor="ctr"/>
              <a:lstStyle/>
              <a:p>
                <a:pPr eaLnBrk="1" hangingPunct="1"/>
                <a:endParaRPr lang="en-US" b="1">
                  <a:latin typeface="Arial" charset="0"/>
                  <a:cs typeface="Arial" charset="0"/>
                </a:endParaRPr>
              </a:p>
            </p:txBody>
          </p:sp>
          <p:sp>
            <p:nvSpPr>
              <p:cNvPr id="55326" name="Oval 14"/>
              <p:cNvSpPr>
                <a:spLocks noChangeArrowheads="1"/>
              </p:cNvSpPr>
              <p:nvPr/>
            </p:nvSpPr>
            <p:spPr bwMode="auto">
              <a:xfrm>
                <a:off x="985" y="2597"/>
                <a:ext cx="36" cy="26"/>
              </a:xfrm>
              <a:prstGeom prst="ellipse">
                <a:avLst/>
              </a:prstGeom>
              <a:solidFill>
                <a:schemeClr val="accent1"/>
              </a:solidFill>
              <a:ln w="9525">
                <a:solidFill>
                  <a:schemeClr val="tx1"/>
                </a:solidFill>
                <a:round/>
                <a:headEnd/>
                <a:tailEnd/>
              </a:ln>
            </p:spPr>
            <p:txBody>
              <a:bodyPr wrap="none" anchor="ctr"/>
              <a:lstStyle/>
              <a:p>
                <a:pPr eaLnBrk="1" hangingPunct="1"/>
                <a:endParaRPr lang="en-US" b="1">
                  <a:latin typeface="Arial" charset="0"/>
                  <a:cs typeface="Arial" charset="0"/>
                </a:endParaRPr>
              </a:p>
            </p:txBody>
          </p:sp>
          <p:sp>
            <p:nvSpPr>
              <p:cNvPr id="55327" name="Oval 15"/>
              <p:cNvSpPr>
                <a:spLocks noChangeArrowheads="1"/>
              </p:cNvSpPr>
              <p:nvPr/>
            </p:nvSpPr>
            <p:spPr bwMode="auto">
              <a:xfrm>
                <a:off x="1012" y="2559"/>
                <a:ext cx="36" cy="26"/>
              </a:xfrm>
              <a:prstGeom prst="ellipse">
                <a:avLst/>
              </a:prstGeom>
              <a:solidFill>
                <a:schemeClr val="accent1"/>
              </a:solidFill>
              <a:ln w="9525">
                <a:solidFill>
                  <a:schemeClr val="tx1"/>
                </a:solidFill>
                <a:round/>
                <a:headEnd/>
                <a:tailEnd/>
              </a:ln>
            </p:spPr>
            <p:txBody>
              <a:bodyPr wrap="none" anchor="ctr"/>
              <a:lstStyle/>
              <a:p>
                <a:pPr eaLnBrk="1" hangingPunct="1"/>
                <a:endParaRPr lang="en-US" b="1">
                  <a:latin typeface="Arial" charset="0"/>
                  <a:cs typeface="Arial" charset="0"/>
                </a:endParaRPr>
              </a:p>
            </p:txBody>
          </p:sp>
          <p:sp>
            <p:nvSpPr>
              <p:cNvPr id="55328" name="Oval 16"/>
              <p:cNvSpPr>
                <a:spLocks noChangeArrowheads="1"/>
              </p:cNvSpPr>
              <p:nvPr/>
            </p:nvSpPr>
            <p:spPr bwMode="auto">
              <a:xfrm>
                <a:off x="1029" y="2623"/>
                <a:ext cx="36" cy="25"/>
              </a:xfrm>
              <a:prstGeom prst="ellipse">
                <a:avLst/>
              </a:prstGeom>
              <a:solidFill>
                <a:schemeClr val="accent1"/>
              </a:solidFill>
              <a:ln w="9525">
                <a:solidFill>
                  <a:schemeClr val="tx1"/>
                </a:solidFill>
                <a:round/>
                <a:headEnd/>
                <a:tailEnd/>
              </a:ln>
            </p:spPr>
            <p:txBody>
              <a:bodyPr wrap="none" anchor="ctr"/>
              <a:lstStyle/>
              <a:p>
                <a:pPr eaLnBrk="1" hangingPunct="1"/>
                <a:endParaRPr lang="en-US" b="1">
                  <a:latin typeface="Arial" charset="0"/>
                  <a:cs typeface="Arial" charset="0"/>
                </a:endParaRPr>
              </a:p>
            </p:txBody>
          </p:sp>
          <p:sp>
            <p:nvSpPr>
              <p:cNvPr id="55329" name="Oval 17"/>
              <p:cNvSpPr>
                <a:spLocks noChangeArrowheads="1"/>
              </p:cNvSpPr>
              <p:nvPr/>
            </p:nvSpPr>
            <p:spPr bwMode="auto">
              <a:xfrm>
                <a:off x="967" y="2635"/>
                <a:ext cx="36" cy="25"/>
              </a:xfrm>
              <a:prstGeom prst="ellipse">
                <a:avLst/>
              </a:prstGeom>
              <a:solidFill>
                <a:schemeClr val="accent1"/>
              </a:solidFill>
              <a:ln w="9525">
                <a:solidFill>
                  <a:schemeClr val="tx1"/>
                </a:solidFill>
                <a:round/>
                <a:headEnd/>
                <a:tailEnd/>
              </a:ln>
            </p:spPr>
            <p:txBody>
              <a:bodyPr wrap="none" anchor="ctr"/>
              <a:lstStyle/>
              <a:p>
                <a:pPr eaLnBrk="1" hangingPunct="1"/>
                <a:endParaRPr lang="en-US" b="1">
                  <a:latin typeface="Arial" charset="0"/>
                  <a:cs typeface="Arial" charset="0"/>
                </a:endParaRPr>
              </a:p>
            </p:txBody>
          </p:sp>
          <p:sp>
            <p:nvSpPr>
              <p:cNvPr id="55330" name="Oval 18"/>
              <p:cNvSpPr>
                <a:spLocks noChangeArrowheads="1"/>
              </p:cNvSpPr>
              <p:nvPr/>
            </p:nvSpPr>
            <p:spPr bwMode="auto">
              <a:xfrm>
                <a:off x="1056" y="2585"/>
                <a:ext cx="36" cy="25"/>
              </a:xfrm>
              <a:prstGeom prst="ellipse">
                <a:avLst/>
              </a:prstGeom>
              <a:solidFill>
                <a:schemeClr val="accent1"/>
              </a:solidFill>
              <a:ln w="9525">
                <a:solidFill>
                  <a:schemeClr val="tx1"/>
                </a:solidFill>
                <a:round/>
                <a:headEnd/>
                <a:tailEnd/>
              </a:ln>
            </p:spPr>
            <p:txBody>
              <a:bodyPr wrap="none" anchor="ctr"/>
              <a:lstStyle/>
              <a:p>
                <a:pPr eaLnBrk="1" hangingPunct="1"/>
                <a:endParaRPr lang="en-US" b="1">
                  <a:latin typeface="Arial" charset="0"/>
                  <a:cs typeface="Arial" charset="0"/>
                </a:endParaRPr>
              </a:p>
            </p:txBody>
          </p:sp>
          <p:sp>
            <p:nvSpPr>
              <p:cNvPr id="55331" name="Oval 19"/>
              <p:cNvSpPr>
                <a:spLocks noChangeArrowheads="1"/>
              </p:cNvSpPr>
              <p:nvPr/>
            </p:nvSpPr>
            <p:spPr bwMode="auto">
              <a:xfrm>
                <a:off x="922" y="2610"/>
                <a:ext cx="36" cy="25"/>
              </a:xfrm>
              <a:prstGeom prst="ellipse">
                <a:avLst/>
              </a:prstGeom>
              <a:solidFill>
                <a:schemeClr val="accent1"/>
              </a:solidFill>
              <a:ln w="9525">
                <a:solidFill>
                  <a:schemeClr val="tx1"/>
                </a:solidFill>
                <a:round/>
                <a:headEnd/>
                <a:tailEnd/>
              </a:ln>
            </p:spPr>
            <p:txBody>
              <a:bodyPr wrap="none" anchor="ctr"/>
              <a:lstStyle/>
              <a:p>
                <a:pPr eaLnBrk="1" hangingPunct="1"/>
                <a:endParaRPr lang="en-US" b="1">
                  <a:latin typeface="Arial" charset="0"/>
                  <a:cs typeface="Arial" charset="0"/>
                </a:endParaRPr>
              </a:p>
            </p:txBody>
          </p:sp>
          <p:sp>
            <p:nvSpPr>
              <p:cNvPr id="55332" name="Oval 20"/>
              <p:cNvSpPr>
                <a:spLocks noChangeArrowheads="1"/>
              </p:cNvSpPr>
              <p:nvPr/>
            </p:nvSpPr>
            <p:spPr bwMode="auto">
              <a:xfrm>
                <a:off x="735" y="2936"/>
                <a:ext cx="36" cy="26"/>
              </a:xfrm>
              <a:prstGeom prst="ellipse">
                <a:avLst/>
              </a:prstGeom>
              <a:solidFill>
                <a:srgbClr val="FFFF00"/>
              </a:solidFill>
              <a:ln w="9525">
                <a:solidFill>
                  <a:schemeClr val="tx1"/>
                </a:solidFill>
                <a:round/>
                <a:headEnd/>
                <a:tailEnd/>
              </a:ln>
            </p:spPr>
            <p:txBody>
              <a:bodyPr wrap="none" anchor="ctr"/>
              <a:lstStyle/>
              <a:p>
                <a:pPr eaLnBrk="1" hangingPunct="1"/>
                <a:endParaRPr lang="en-US" b="1">
                  <a:latin typeface="Arial" charset="0"/>
                  <a:cs typeface="Arial" charset="0"/>
                </a:endParaRPr>
              </a:p>
            </p:txBody>
          </p:sp>
          <p:sp>
            <p:nvSpPr>
              <p:cNvPr id="55333" name="Oval 21"/>
              <p:cNvSpPr>
                <a:spLocks noChangeArrowheads="1"/>
              </p:cNvSpPr>
              <p:nvPr/>
            </p:nvSpPr>
            <p:spPr bwMode="auto">
              <a:xfrm>
                <a:off x="771" y="2974"/>
                <a:ext cx="35" cy="25"/>
              </a:xfrm>
              <a:prstGeom prst="ellipse">
                <a:avLst/>
              </a:prstGeom>
              <a:solidFill>
                <a:srgbClr val="FFFF00"/>
              </a:solidFill>
              <a:ln w="9525">
                <a:solidFill>
                  <a:schemeClr val="tx1"/>
                </a:solidFill>
                <a:round/>
                <a:headEnd/>
                <a:tailEnd/>
              </a:ln>
            </p:spPr>
            <p:txBody>
              <a:bodyPr wrap="none" anchor="ctr"/>
              <a:lstStyle/>
              <a:p>
                <a:pPr eaLnBrk="1" hangingPunct="1"/>
                <a:endParaRPr lang="en-US" b="1">
                  <a:latin typeface="Arial" charset="0"/>
                  <a:cs typeface="Arial" charset="0"/>
                </a:endParaRPr>
              </a:p>
            </p:txBody>
          </p:sp>
          <p:sp>
            <p:nvSpPr>
              <p:cNvPr id="55334" name="Oval 22"/>
              <p:cNvSpPr>
                <a:spLocks noChangeArrowheads="1"/>
              </p:cNvSpPr>
              <p:nvPr/>
            </p:nvSpPr>
            <p:spPr bwMode="auto">
              <a:xfrm>
                <a:off x="779" y="2924"/>
                <a:ext cx="36" cy="25"/>
              </a:xfrm>
              <a:prstGeom prst="ellipse">
                <a:avLst/>
              </a:prstGeom>
              <a:solidFill>
                <a:srgbClr val="FFFF00"/>
              </a:solidFill>
              <a:ln w="9525">
                <a:solidFill>
                  <a:schemeClr val="tx1"/>
                </a:solidFill>
                <a:round/>
                <a:headEnd/>
                <a:tailEnd/>
              </a:ln>
            </p:spPr>
            <p:txBody>
              <a:bodyPr wrap="none" anchor="ctr"/>
              <a:lstStyle/>
              <a:p>
                <a:pPr eaLnBrk="1" hangingPunct="1"/>
                <a:endParaRPr lang="en-US" b="1">
                  <a:latin typeface="Arial" charset="0"/>
                  <a:cs typeface="Arial" charset="0"/>
                </a:endParaRPr>
              </a:p>
            </p:txBody>
          </p:sp>
          <p:sp>
            <p:nvSpPr>
              <p:cNvPr id="55335" name="Oval 23"/>
              <p:cNvSpPr>
                <a:spLocks noChangeArrowheads="1"/>
              </p:cNvSpPr>
              <p:nvPr/>
            </p:nvSpPr>
            <p:spPr bwMode="auto">
              <a:xfrm>
                <a:off x="833" y="2974"/>
                <a:ext cx="36" cy="25"/>
              </a:xfrm>
              <a:prstGeom prst="ellipse">
                <a:avLst/>
              </a:prstGeom>
              <a:solidFill>
                <a:srgbClr val="FFFF00"/>
              </a:solidFill>
              <a:ln w="9525">
                <a:solidFill>
                  <a:schemeClr val="tx1"/>
                </a:solidFill>
                <a:round/>
                <a:headEnd/>
                <a:tailEnd/>
              </a:ln>
            </p:spPr>
            <p:txBody>
              <a:bodyPr wrap="none" anchor="ctr"/>
              <a:lstStyle/>
              <a:p>
                <a:pPr eaLnBrk="1" hangingPunct="1"/>
                <a:endParaRPr lang="en-US" b="1">
                  <a:latin typeface="Arial" charset="0"/>
                  <a:cs typeface="Arial" charset="0"/>
                </a:endParaRPr>
              </a:p>
            </p:txBody>
          </p:sp>
          <p:sp>
            <p:nvSpPr>
              <p:cNvPr id="55336" name="Oval 24"/>
              <p:cNvSpPr>
                <a:spLocks noChangeArrowheads="1"/>
              </p:cNvSpPr>
              <p:nvPr/>
            </p:nvSpPr>
            <p:spPr bwMode="auto">
              <a:xfrm>
                <a:off x="833" y="2924"/>
                <a:ext cx="36" cy="25"/>
              </a:xfrm>
              <a:prstGeom prst="ellipse">
                <a:avLst/>
              </a:prstGeom>
              <a:solidFill>
                <a:srgbClr val="FFFF00"/>
              </a:solidFill>
              <a:ln w="9525">
                <a:solidFill>
                  <a:schemeClr val="tx1"/>
                </a:solidFill>
                <a:round/>
                <a:headEnd/>
                <a:tailEnd/>
              </a:ln>
            </p:spPr>
            <p:txBody>
              <a:bodyPr wrap="none" anchor="ctr"/>
              <a:lstStyle/>
              <a:p>
                <a:pPr eaLnBrk="1" hangingPunct="1"/>
                <a:endParaRPr lang="en-US" b="1">
                  <a:latin typeface="Arial" charset="0"/>
                  <a:cs typeface="Arial" charset="0"/>
                </a:endParaRPr>
              </a:p>
            </p:txBody>
          </p:sp>
          <p:sp>
            <p:nvSpPr>
              <p:cNvPr id="55337" name="Oval 25"/>
              <p:cNvSpPr>
                <a:spLocks noChangeArrowheads="1"/>
              </p:cNvSpPr>
              <p:nvPr/>
            </p:nvSpPr>
            <p:spPr bwMode="auto">
              <a:xfrm>
                <a:off x="798" y="2949"/>
                <a:ext cx="35" cy="25"/>
              </a:xfrm>
              <a:prstGeom prst="ellipse">
                <a:avLst/>
              </a:prstGeom>
              <a:solidFill>
                <a:srgbClr val="FFFF00"/>
              </a:solidFill>
              <a:ln w="9525">
                <a:solidFill>
                  <a:schemeClr val="tx1"/>
                </a:solidFill>
                <a:round/>
                <a:headEnd/>
                <a:tailEnd/>
              </a:ln>
            </p:spPr>
            <p:txBody>
              <a:bodyPr wrap="none" anchor="ctr"/>
              <a:lstStyle/>
              <a:p>
                <a:pPr eaLnBrk="1" hangingPunct="1"/>
                <a:endParaRPr lang="en-US" b="1">
                  <a:latin typeface="Arial" charset="0"/>
                  <a:cs typeface="Arial" charset="0"/>
                </a:endParaRPr>
              </a:p>
            </p:txBody>
          </p:sp>
          <p:sp>
            <p:nvSpPr>
              <p:cNvPr id="55338" name="Oval 26"/>
              <p:cNvSpPr>
                <a:spLocks noChangeArrowheads="1"/>
              </p:cNvSpPr>
              <p:nvPr/>
            </p:nvSpPr>
            <p:spPr bwMode="auto">
              <a:xfrm>
                <a:off x="860" y="2949"/>
                <a:ext cx="36" cy="25"/>
              </a:xfrm>
              <a:prstGeom prst="ellipse">
                <a:avLst/>
              </a:prstGeom>
              <a:solidFill>
                <a:srgbClr val="FFFF00"/>
              </a:solidFill>
              <a:ln w="9525">
                <a:solidFill>
                  <a:schemeClr val="tx1"/>
                </a:solidFill>
                <a:round/>
                <a:headEnd/>
                <a:tailEnd/>
              </a:ln>
            </p:spPr>
            <p:txBody>
              <a:bodyPr wrap="none" anchor="ctr"/>
              <a:lstStyle/>
              <a:p>
                <a:pPr eaLnBrk="1" hangingPunct="1"/>
                <a:endParaRPr lang="en-US" b="1">
                  <a:latin typeface="Arial" charset="0"/>
                  <a:cs typeface="Arial" charset="0"/>
                </a:endParaRPr>
              </a:p>
            </p:txBody>
          </p:sp>
          <p:sp>
            <p:nvSpPr>
              <p:cNvPr id="55339" name="Oval 27"/>
              <p:cNvSpPr>
                <a:spLocks noChangeArrowheads="1"/>
              </p:cNvSpPr>
              <p:nvPr/>
            </p:nvSpPr>
            <p:spPr bwMode="auto">
              <a:xfrm>
                <a:off x="1163" y="2836"/>
                <a:ext cx="36" cy="25"/>
              </a:xfrm>
              <a:prstGeom prst="ellipse">
                <a:avLst/>
              </a:prstGeom>
              <a:solidFill>
                <a:srgbClr val="00FF00"/>
              </a:solidFill>
              <a:ln w="9525">
                <a:solidFill>
                  <a:schemeClr val="tx1"/>
                </a:solidFill>
                <a:round/>
                <a:headEnd/>
                <a:tailEnd/>
              </a:ln>
            </p:spPr>
            <p:txBody>
              <a:bodyPr wrap="none" anchor="ctr"/>
              <a:lstStyle/>
              <a:p>
                <a:pPr eaLnBrk="1" hangingPunct="1"/>
                <a:endParaRPr lang="en-US" b="1">
                  <a:latin typeface="Arial" charset="0"/>
                  <a:cs typeface="Arial" charset="0"/>
                </a:endParaRPr>
              </a:p>
            </p:txBody>
          </p:sp>
          <p:sp>
            <p:nvSpPr>
              <p:cNvPr id="55340" name="Oval 28"/>
              <p:cNvSpPr>
                <a:spLocks noChangeArrowheads="1"/>
              </p:cNvSpPr>
              <p:nvPr/>
            </p:nvSpPr>
            <p:spPr bwMode="auto">
              <a:xfrm>
                <a:off x="1182" y="2874"/>
                <a:ext cx="35" cy="24"/>
              </a:xfrm>
              <a:prstGeom prst="ellipse">
                <a:avLst/>
              </a:prstGeom>
              <a:solidFill>
                <a:srgbClr val="00FF00"/>
              </a:solidFill>
              <a:ln w="9525">
                <a:solidFill>
                  <a:schemeClr val="tx1"/>
                </a:solidFill>
                <a:round/>
                <a:headEnd/>
                <a:tailEnd/>
              </a:ln>
            </p:spPr>
            <p:txBody>
              <a:bodyPr wrap="none" anchor="ctr"/>
              <a:lstStyle/>
              <a:p>
                <a:pPr eaLnBrk="1" hangingPunct="1"/>
                <a:endParaRPr lang="en-US" b="1">
                  <a:latin typeface="Arial" charset="0"/>
                  <a:cs typeface="Arial" charset="0"/>
                </a:endParaRPr>
              </a:p>
            </p:txBody>
          </p:sp>
          <p:sp>
            <p:nvSpPr>
              <p:cNvPr id="55341" name="Oval 29"/>
              <p:cNvSpPr>
                <a:spLocks noChangeArrowheads="1"/>
              </p:cNvSpPr>
              <p:nvPr/>
            </p:nvSpPr>
            <p:spPr bwMode="auto">
              <a:xfrm>
                <a:off x="1208" y="2823"/>
                <a:ext cx="36" cy="26"/>
              </a:xfrm>
              <a:prstGeom prst="ellipse">
                <a:avLst/>
              </a:prstGeom>
              <a:solidFill>
                <a:srgbClr val="00FF00"/>
              </a:solidFill>
              <a:ln w="9525">
                <a:solidFill>
                  <a:schemeClr val="tx1"/>
                </a:solidFill>
                <a:round/>
                <a:headEnd/>
                <a:tailEnd/>
              </a:ln>
            </p:spPr>
            <p:txBody>
              <a:bodyPr wrap="none" anchor="ctr"/>
              <a:lstStyle/>
              <a:p>
                <a:pPr eaLnBrk="1" hangingPunct="1"/>
                <a:endParaRPr lang="en-US" b="1">
                  <a:latin typeface="Arial" charset="0"/>
                  <a:cs typeface="Arial" charset="0"/>
                </a:endParaRPr>
              </a:p>
            </p:txBody>
          </p:sp>
          <p:sp>
            <p:nvSpPr>
              <p:cNvPr id="55342" name="Oval 30"/>
              <p:cNvSpPr>
                <a:spLocks noChangeArrowheads="1"/>
              </p:cNvSpPr>
              <p:nvPr/>
            </p:nvSpPr>
            <p:spPr bwMode="auto">
              <a:xfrm>
                <a:off x="1226" y="2861"/>
                <a:ext cx="36" cy="25"/>
              </a:xfrm>
              <a:prstGeom prst="ellipse">
                <a:avLst/>
              </a:prstGeom>
              <a:solidFill>
                <a:srgbClr val="00FF00"/>
              </a:solidFill>
              <a:ln w="9525">
                <a:solidFill>
                  <a:schemeClr val="tx1"/>
                </a:solidFill>
                <a:round/>
                <a:headEnd/>
                <a:tailEnd/>
              </a:ln>
            </p:spPr>
            <p:txBody>
              <a:bodyPr wrap="none" anchor="ctr"/>
              <a:lstStyle/>
              <a:p>
                <a:pPr eaLnBrk="1" hangingPunct="1"/>
                <a:endParaRPr lang="en-US" b="1">
                  <a:latin typeface="Arial" charset="0"/>
                  <a:cs typeface="Arial" charset="0"/>
                </a:endParaRPr>
              </a:p>
            </p:txBody>
          </p:sp>
          <p:sp>
            <p:nvSpPr>
              <p:cNvPr id="55343" name="Oval 31"/>
              <p:cNvSpPr>
                <a:spLocks noChangeArrowheads="1"/>
              </p:cNvSpPr>
              <p:nvPr/>
            </p:nvSpPr>
            <p:spPr bwMode="auto">
              <a:xfrm>
                <a:off x="1128" y="2874"/>
                <a:ext cx="35" cy="24"/>
              </a:xfrm>
              <a:prstGeom prst="ellipse">
                <a:avLst/>
              </a:prstGeom>
              <a:solidFill>
                <a:srgbClr val="00FF00"/>
              </a:solidFill>
              <a:ln w="9525">
                <a:solidFill>
                  <a:schemeClr val="tx1"/>
                </a:solidFill>
                <a:round/>
                <a:headEnd/>
                <a:tailEnd/>
              </a:ln>
            </p:spPr>
            <p:txBody>
              <a:bodyPr wrap="none" anchor="ctr"/>
              <a:lstStyle/>
              <a:p>
                <a:pPr eaLnBrk="1" hangingPunct="1"/>
                <a:endParaRPr lang="en-US" b="1">
                  <a:latin typeface="Arial" charset="0"/>
                  <a:cs typeface="Arial" charset="0"/>
                </a:endParaRPr>
              </a:p>
            </p:txBody>
          </p:sp>
          <p:sp>
            <p:nvSpPr>
              <p:cNvPr id="55344" name="Oval 32"/>
              <p:cNvSpPr>
                <a:spLocks noChangeArrowheads="1"/>
              </p:cNvSpPr>
              <p:nvPr/>
            </p:nvSpPr>
            <p:spPr bwMode="auto">
              <a:xfrm>
                <a:off x="1155" y="2911"/>
                <a:ext cx="35" cy="25"/>
              </a:xfrm>
              <a:prstGeom prst="ellipse">
                <a:avLst/>
              </a:prstGeom>
              <a:solidFill>
                <a:srgbClr val="00FF00"/>
              </a:solidFill>
              <a:ln w="9525">
                <a:solidFill>
                  <a:schemeClr val="tx1"/>
                </a:solidFill>
                <a:round/>
                <a:headEnd/>
                <a:tailEnd/>
              </a:ln>
            </p:spPr>
            <p:txBody>
              <a:bodyPr wrap="none" anchor="ctr"/>
              <a:lstStyle/>
              <a:p>
                <a:pPr eaLnBrk="1" hangingPunct="1"/>
                <a:endParaRPr lang="en-US" b="1">
                  <a:latin typeface="Arial" charset="0"/>
                  <a:cs typeface="Arial" charset="0"/>
                </a:endParaRPr>
              </a:p>
            </p:txBody>
          </p:sp>
          <p:sp>
            <p:nvSpPr>
              <p:cNvPr id="55345" name="Oval 33"/>
              <p:cNvSpPr>
                <a:spLocks noChangeArrowheads="1"/>
              </p:cNvSpPr>
              <p:nvPr/>
            </p:nvSpPr>
            <p:spPr bwMode="auto">
              <a:xfrm>
                <a:off x="1217" y="2898"/>
                <a:ext cx="36" cy="26"/>
              </a:xfrm>
              <a:prstGeom prst="ellipse">
                <a:avLst/>
              </a:prstGeom>
              <a:solidFill>
                <a:srgbClr val="00FF00"/>
              </a:solidFill>
              <a:ln w="9525">
                <a:solidFill>
                  <a:schemeClr val="tx1"/>
                </a:solidFill>
                <a:round/>
                <a:headEnd/>
                <a:tailEnd/>
              </a:ln>
            </p:spPr>
            <p:txBody>
              <a:bodyPr wrap="none" anchor="ctr"/>
              <a:lstStyle/>
              <a:p>
                <a:pPr eaLnBrk="1" hangingPunct="1"/>
                <a:endParaRPr lang="en-US" b="1">
                  <a:latin typeface="Arial" charset="0"/>
                  <a:cs typeface="Arial" charset="0"/>
                </a:endParaRPr>
              </a:p>
            </p:txBody>
          </p:sp>
          <p:sp>
            <p:nvSpPr>
              <p:cNvPr id="55346" name="Oval 34"/>
              <p:cNvSpPr>
                <a:spLocks noChangeArrowheads="1"/>
              </p:cNvSpPr>
              <p:nvPr/>
            </p:nvSpPr>
            <p:spPr bwMode="auto">
              <a:xfrm>
                <a:off x="1253" y="2836"/>
                <a:ext cx="36" cy="25"/>
              </a:xfrm>
              <a:prstGeom prst="ellipse">
                <a:avLst/>
              </a:prstGeom>
              <a:solidFill>
                <a:srgbClr val="00FF00"/>
              </a:solidFill>
              <a:ln w="9525">
                <a:solidFill>
                  <a:schemeClr val="tx1"/>
                </a:solidFill>
                <a:round/>
                <a:headEnd/>
                <a:tailEnd/>
              </a:ln>
            </p:spPr>
            <p:txBody>
              <a:bodyPr wrap="none" anchor="ctr"/>
              <a:lstStyle/>
              <a:p>
                <a:pPr eaLnBrk="1" hangingPunct="1"/>
                <a:endParaRPr lang="en-US" b="1">
                  <a:latin typeface="Arial" charset="0"/>
                  <a:cs typeface="Arial" charset="0"/>
                </a:endParaRPr>
              </a:p>
            </p:txBody>
          </p:sp>
          <p:sp>
            <p:nvSpPr>
              <p:cNvPr id="55347" name="Rectangle 35"/>
              <p:cNvSpPr>
                <a:spLocks noChangeArrowheads="1"/>
              </p:cNvSpPr>
              <p:nvPr/>
            </p:nvSpPr>
            <p:spPr bwMode="auto">
              <a:xfrm>
                <a:off x="994" y="2736"/>
                <a:ext cx="71" cy="62"/>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b="1">
                  <a:latin typeface="Arial" charset="0"/>
                  <a:cs typeface="Arial" charset="0"/>
                </a:endParaRPr>
              </a:p>
            </p:txBody>
          </p:sp>
          <p:sp>
            <p:nvSpPr>
              <p:cNvPr id="55348" name="Rectangle 36"/>
              <p:cNvSpPr>
                <a:spLocks noChangeArrowheads="1"/>
              </p:cNvSpPr>
              <p:nvPr/>
            </p:nvSpPr>
            <p:spPr bwMode="auto">
              <a:xfrm>
                <a:off x="949" y="2823"/>
                <a:ext cx="72" cy="6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b="1">
                  <a:latin typeface="Arial" charset="0"/>
                  <a:cs typeface="Arial" charset="0"/>
                </a:endParaRPr>
              </a:p>
            </p:txBody>
          </p:sp>
          <p:sp>
            <p:nvSpPr>
              <p:cNvPr id="55349" name="Line 37"/>
              <p:cNvSpPr>
                <a:spLocks noChangeShapeType="1"/>
              </p:cNvSpPr>
              <p:nvPr/>
            </p:nvSpPr>
            <p:spPr bwMode="auto">
              <a:xfrm flipV="1">
                <a:off x="860" y="2849"/>
                <a:ext cx="89" cy="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5350" name="Line 38"/>
              <p:cNvSpPr>
                <a:spLocks noChangeShapeType="1"/>
              </p:cNvSpPr>
              <p:nvPr/>
            </p:nvSpPr>
            <p:spPr bwMode="auto">
              <a:xfrm>
                <a:off x="941" y="2635"/>
                <a:ext cx="26" cy="18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5351" name="Line 39"/>
              <p:cNvSpPr>
                <a:spLocks noChangeShapeType="1"/>
              </p:cNvSpPr>
              <p:nvPr/>
            </p:nvSpPr>
            <p:spPr bwMode="auto">
              <a:xfrm>
                <a:off x="1021" y="2849"/>
                <a:ext cx="14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5352" name="Line 40"/>
              <p:cNvSpPr>
                <a:spLocks noChangeShapeType="1"/>
              </p:cNvSpPr>
              <p:nvPr/>
            </p:nvSpPr>
            <p:spPr bwMode="auto">
              <a:xfrm>
                <a:off x="1021" y="2849"/>
                <a:ext cx="107" cy="3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5353" name="Line 41"/>
              <p:cNvSpPr>
                <a:spLocks noChangeShapeType="1"/>
              </p:cNvSpPr>
              <p:nvPr/>
            </p:nvSpPr>
            <p:spPr bwMode="auto">
              <a:xfrm>
                <a:off x="1021" y="2849"/>
                <a:ext cx="169" cy="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5354" name="Line 42"/>
              <p:cNvSpPr>
                <a:spLocks noChangeShapeType="1"/>
              </p:cNvSpPr>
              <p:nvPr/>
            </p:nvSpPr>
            <p:spPr bwMode="auto">
              <a:xfrm flipV="1">
                <a:off x="798" y="2761"/>
                <a:ext cx="196" cy="16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5355" name="Line 43"/>
              <p:cNvSpPr>
                <a:spLocks noChangeShapeType="1"/>
              </p:cNvSpPr>
              <p:nvPr/>
            </p:nvSpPr>
            <p:spPr bwMode="auto">
              <a:xfrm>
                <a:off x="985" y="2660"/>
                <a:ext cx="18" cy="7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5356" name="Line 44"/>
              <p:cNvSpPr>
                <a:spLocks noChangeShapeType="1"/>
              </p:cNvSpPr>
              <p:nvPr/>
            </p:nvSpPr>
            <p:spPr bwMode="auto">
              <a:xfrm>
                <a:off x="1065" y="2761"/>
                <a:ext cx="152" cy="6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5357" name="Line 45"/>
              <p:cNvSpPr>
                <a:spLocks noChangeShapeType="1"/>
              </p:cNvSpPr>
              <p:nvPr/>
            </p:nvSpPr>
            <p:spPr bwMode="auto">
              <a:xfrm>
                <a:off x="1065" y="2761"/>
                <a:ext cx="107" cy="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5358" name="Line 46"/>
              <p:cNvSpPr>
                <a:spLocks noChangeShapeType="1"/>
              </p:cNvSpPr>
              <p:nvPr/>
            </p:nvSpPr>
            <p:spPr bwMode="auto">
              <a:xfrm>
                <a:off x="1065" y="2761"/>
                <a:ext cx="170" cy="1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55324" name="Text Box 47"/>
            <p:cNvSpPr txBox="1">
              <a:spLocks noChangeArrowheads="1"/>
            </p:cNvSpPr>
            <p:nvPr/>
          </p:nvSpPr>
          <p:spPr bwMode="auto">
            <a:xfrm>
              <a:off x="1692" y="1836"/>
              <a:ext cx="684"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b="1">
                  <a:latin typeface="Arial" charset="0"/>
                  <a:cs typeface="Arial" charset="0"/>
                </a:rPr>
                <a:t>Sources</a:t>
              </a:r>
            </a:p>
          </p:txBody>
        </p:sp>
      </p:grpSp>
      <p:sp>
        <p:nvSpPr>
          <p:cNvPr id="55303" name="Rectangle 48"/>
          <p:cNvSpPr>
            <a:spLocks noChangeArrowheads="1"/>
          </p:cNvSpPr>
          <p:nvPr/>
        </p:nvSpPr>
        <p:spPr bwMode="auto">
          <a:xfrm>
            <a:off x="5059363" y="3803650"/>
            <a:ext cx="1609725" cy="974725"/>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eaLnBrk="1" hangingPunct="1"/>
            <a:endParaRPr lang="en-US" b="1">
              <a:latin typeface="Arial" charset="0"/>
              <a:cs typeface="Arial" charset="0"/>
            </a:endParaRPr>
          </a:p>
        </p:txBody>
      </p:sp>
      <p:sp>
        <p:nvSpPr>
          <p:cNvPr id="55304" name="Text Box 49"/>
          <p:cNvSpPr txBox="1">
            <a:spLocks noChangeArrowheads="1"/>
          </p:cNvSpPr>
          <p:nvPr/>
        </p:nvSpPr>
        <p:spPr bwMode="auto">
          <a:xfrm>
            <a:off x="5091113" y="4024313"/>
            <a:ext cx="15557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b="1">
                <a:latin typeface="Arial" charset="0"/>
                <a:cs typeface="Arial" charset="0"/>
              </a:rPr>
              <a:t>Probabilistic</a:t>
            </a:r>
          </a:p>
          <a:p>
            <a:pPr eaLnBrk="1" hangingPunct="1"/>
            <a:r>
              <a:rPr lang="en-US" sz="1800" b="1">
                <a:latin typeface="Arial" charset="0"/>
                <a:cs typeface="Arial" charset="0"/>
              </a:rPr>
              <a:t> Model</a:t>
            </a:r>
          </a:p>
        </p:txBody>
      </p:sp>
      <p:sp>
        <p:nvSpPr>
          <p:cNvPr id="55305" name="Line 50"/>
          <p:cNvSpPr>
            <a:spLocks noChangeShapeType="1"/>
          </p:cNvSpPr>
          <p:nvPr/>
        </p:nvSpPr>
        <p:spPr bwMode="auto">
          <a:xfrm>
            <a:off x="4146550" y="4265613"/>
            <a:ext cx="912813" cy="0"/>
          </a:xfrm>
          <a:prstGeom prst="line">
            <a:avLst/>
          </a:prstGeom>
          <a:noFill/>
          <a:ln w="762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5306" name="Text Box 51"/>
          <p:cNvSpPr txBox="1">
            <a:spLocks noChangeArrowheads="1"/>
          </p:cNvSpPr>
          <p:nvPr/>
        </p:nvSpPr>
        <p:spPr bwMode="auto">
          <a:xfrm>
            <a:off x="5421313" y="5770563"/>
            <a:ext cx="2198687"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b="1">
                <a:latin typeface="Arial" charset="0"/>
                <a:cs typeface="Arial" charset="0"/>
              </a:rPr>
              <a:t>Compute Source Similarity</a:t>
            </a:r>
          </a:p>
        </p:txBody>
      </p:sp>
      <p:sp>
        <p:nvSpPr>
          <p:cNvPr id="55307" name="Line 52"/>
          <p:cNvSpPr>
            <a:spLocks noChangeShapeType="1"/>
          </p:cNvSpPr>
          <p:nvPr/>
        </p:nvSpPr>
        <p:spPr bwMode="auto">
          <a:xfrm flipH="1">
            <a:off x="4716463" y="6089650"/>
            <a:ext cx="657225" cy="1588"/>
          </a:xfrm>
          <a:prstGeom prst="line">
            <a:avLst/>
          </a:prstGeom>
          <a:noFill/>
          <a:ln w="762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5308" name="Line 53"/>
          <p:cNvSpPr>
            <a:spLocks noChangeShapeType="1"/>
          </p:cNvSpPr>
          <p:nvPr/>
        </p:nvSpPr>
        <p:spPr bwMode="auto">
          <a:xfrm>
            <a:off x="5962650" y="4816475"/>
            <a:ext cx="1588" cy="919163"/>
          </a:xfrm>
          <a:prstGeom prst="line">
            <a:avLst/>
          </a:prstGeom>
          <a:noFill/>
          <a:ln w="762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5309" name="Text Box 54"/>
          <p:cNvSpPr txBox="1">
            <a:spLocks noChangeArrowheads="1"/>
          </p:cNvSpPr>
          <p:nvPr/>
        </p:nvSpPr>
        <p:spPr bwMode="auto">
          <a:xfrm>
            <a:off x="6076950" y="4989513"/>
            <a:ext cx="25336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b="1" dirty="0">
                <a:latin typeface="Arial" charset="0"/>
                <a:cs typeface="Arial" charset="0"/>
              </a:rPr>
              <a:t>Source’</a:t>
            </a:r>
            <a:r>
              <a:rPr lang="en-US" altLang="ja-JP" sz="1800" b="1" dirty="0">
                <a:latin typeface="Arial" charset="0"/>
                <a:cs typeface="Arial" charset="0"/>
              </a:rPr>
              <a:t>s distribution </a:t>
            </a:r>
          </a:p>
          <a:p>
            <a:pPr eaLnBrk="1" hangingPunct="1"/>
            <a:r>
              <a:rPr lang="en-US" sz="1800" b="1" dirty="0">
                <a:latin typeface="Arial" charset="0"/>
                <a:cs typeface="Arial" charset="0"/>
              </a:rPr>
              <a:t>over concepts, </a:t>
            </a:r>
            <a:r>
              <a:rPr lang="en-US" sz="1800" b="1" dirty="0">
                <a:solidFill>
                  <a:srgbClr val="990000"/>
                </a:solidFill>
                <a:latin typeface="Arial" charset="0"/>
                <a:cs typeface="Arial" charset="0"/>
              </a:rPr>
              <a:t>p(</a:t>
            </a:r>
            <a:r>
              <a:rPr lang="en-US" sz="1800" b="1" dirty="0" err="1">
                <a:solidFill>
                  <a:srgbClr val="990000"/>
                </a:solidFill>
                <a:latin typeface="Arial" charset="0"/>
                <a:cs typeface="Arial" charset="0"/>
              </a:rPr>
              <a:t>z|r</a:t>
            </a:r>
            <a:r>
              <a:rPr lang="en-US" sz="1800" b="1" dirty="0">
                <a:solidFill>
                  <a:srgbClr val="990000"/>
                </a:solidFill>
                <a:latin typeface="Arial" charset="0"/>
                <a:cs typeface="Arial" charset="0"/>
              </a:rPr>
              <a:t>)</a:t>
            </a:r>
          </a:p>
        </p:txBody>
      </p:sp>
      <p:sp>
        <p:nvSpPr>
          <p:cNvPr id="55310" name="Text Box 55"/>
          <p:cNvSpPr txBox="1">
            <a:spLocks noChangeArrowheads="1"/>
          </p:cNvSpPr>
          <p:nvPr/>
        </p:nvSpPr>
        <p:spPr bwMode="auto">
          <a:xfrm>
            <a:off x="2590800" y="5754688"/>
            <a:ext cx="2135188" cy="646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b="1">
                <a:latin typeface="Arial" charset="0"/>
                <a:cs typeface="Arial" charset="0"/>
              </a:rPr>
              <a:t>Rank sources by</a:t>
            </a:r>
            <a:br>
              <a:rPr lang="en-US" sz="1800" b="1">
                <a:latin typeface="Arial" charset="0"/>
                <a:cs typeface="Arial" charset="0"/>
              </a:rPr>
            </a:br>
            <a:r>
              <a:rPr lang="en-US" sz="1800" b="1">
                <a:latin typeface="Arial" charset="0"/>
                <a:cs typeface="Arial" charset="0"/>
              </a:rPr>
              <a:t>similarity to seed</a:t>
            </a:r>
          </a:p>
        </p:txBody>
      </p:sp>
      <p:sp>
        <p:nvSpPr>
          <p:cNvPr id="55311" name="AutoShape 56"/>
          <p:cNvSpPr>
            <a:spLocks/>
          </p:cNvSpPr>
          <p:nvPr/>
        </p:nvSpPr>
        <p:spPr bwMode="auto">
          <a:xfrm>
            <a:off x="6743700" y="3140968"/>
            <a:ext cx="381000" cy="1600895"/>
          </a:xfrm>
          <a:prstGeom prst="leftBrace">
            <a:avLst>
              <a:gd name="adj1" fmla="val 26667"/>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eaLnBrk="1" hangingPunct="1"/>
            <a:endParaRPr lang="en-US" b="1">
              <a:latin typeface="Arial" charset="0"/>
              <a:cs typeface="Arial" charset="0"/>
            </a:endParaRPr>
          </a:p>
        </p:txBody>
      </p:sp>
      <p:sp>
        <p:nvSpPr>
          <p:cNvPr id="55312" name="Text Box 57"/>
          <p:cNvSpPr txBox="1">
            <a:spLocks noChangeArrowheads="1"/>
          </p:cNvSpPr>
          <p:nvPr/>
        </p:nvSpPr>
        <p:spPr bwMode="auto">
          <a:xfrm>
            <a:off x="7124700" y="3097193"/>
            <a:ext cx="2015295"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b="1" dirty="0">
                <a:solidFill>
                  <a:srgbClr val="990000"/>
                </a:solidFill>
                <a:latin typeface="Arial" charset="0"/>
                <a:cs typeface="Arial" charset="0"/>
              </a:rPr>
              <a:t>LDA</a:t>
            </a:r>
          </a:p>
          <a:p>
            <a:pPr eaLnBrk="1" hangingPunct="1"/>
            <a:r>
              <a:rPr lang="en-US" sz="1800" b="1" dirty="0">
                <a:solidFill>
                  <a:srgbClr val="990000"/>
                </a:solidFill>
                <a:latin typeface="Arial" charset="0"/>
                <a:cs typeface="Arial" charset="0"/>
              </a:rPr>
              <a:t>ITM </a:t>
            </a:r>
            <a:r>
              <a:rPr lang="en-US" sz="1100" b="1" dirty="0">
                <a:solidFill>
                  <a:srgbClr val="990000"/>
                </a:solidFill>
                <a:latin typeface="Arial" charset="0"/>
                <a:cs typeface="Arial" charset="0"/>
              </a:rPr>
              <a:t>Interest Topic Model</a:t>
            </a:r>
            <a:endParaRPr lang="en-US" sz="1800" b="1" dirty="0">
              <a:solidFill>
                <a:srgbClr val="990000"/>
              </a:solidFill>
              <a:latin typeface="Arial" charset="0"/>
              <a:cs typeface="Arial" charset="0"/>
            </a:endParaRPr>
          </a:p>
        </p:txBody>
      </p:sp>
      <p:sp>
        <p:nvSpPr>
          <p:cNvPr id="14394" name="Documents"/>
          <p:cNvSpPr>
            <a:spLocks noEditPoints="1" noChangeArrowheads="1"/>
          </p:cNvSpPr>
          <p:nvPr/>
        </p:nvSpPr>
        <p:spPr bwMode="auto">
          <a:xfrm>
            <a:off x="723900" y="4456113"/>
            <a:ext cx="174625" cy="190500"/>
          </a:xfrm>
          <a:custGeom>
            <a:avLst/>
            <a:gdLst>
              <a:gd name="T0" fmla="*/ 0 w 21600"/>
              <a:gd name="T1" fmla="*/ 24694 h 21600"/>
              <a:gd name="T2" fmla="*/ 28037 w 21600"/>
              <a:gd name="T3" fmla="*/ 0 h 21600"/>
              <a:gd name="T4" fmla="*/ 175053 w 21600"/>
              <a:gd name="T5" fmla="*/ 166053 h 21600"/>
              <a:gd name="T6" fmla="*/ 161318 w 21600"/>
              <a:gd name="T7" fmla="*/ 178276 h 21600"/>
              <a:gd name="T8" fmla="*/ 147590 w 21600"/>
              <a:gd name="T9" fmla="*/ 190747 h 21600"/>
              <a:gd name="T10" fmla="*/ 161318 w 21600"/>
              <a:gd name="T11" fmla="*/ 12594 h 21600"/>
              <a:gd name="T12" fmla="*/ 147590 w 21600"/>
              <a:gd name="T13" fmla="*/ 24694 h 21600"/>
              <a:gd name="T14" fmla="*/ 13299 w 21600"/>
              <a:gd name="T15" fmla="*/ 12594 h 21600"/>
              <a:gd name="T16" fmla="*/ 174625 w 21600"/>
              <a:gd name="T17" fmla="*/ 0 h 21600"/>
              <a:gd name="T18" fmla="*/ 87313 w 21600"/>
              <a:gd name="T19" fmla="*/ 0 h 21600"/>
              <a:gd name="T20" fmla="*/ 0 w 21600"/>
              <a:gd name="T21" fmla="*/ 95250 h 21600"/>
              <a:gd name="T22" fmla="*/ 174625 w 21600"/>
              <a:gd name="T23" fmla="*/ 9525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645 w 21600"/>
              <a:gd name="T37" fmla="*/ 4171 h 21600"/>
              <a:gd name="T38" fmla="*/ 16522 w 21600"/>
              <a:gd name="T39" fmla="*/ 17314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a:defRPr/>
            </a:pPr>
            <a:endParaRPr lang="en-US"/>
          </a:p>
        </p:txBody>
      </p:sp>
      <p:sp>
        <p:nvSpPr>
          <p:cNvPr id="14395" name="Documents"/>
          <p:cNvSpPr>
            <a:spLocks noEditPoints="1" noChangeArrowheads="1"/>
          </p:cNvSpPr>
          <p:nvPr/>
        </p:nvSpPr>
        <p:spPr bwMode="auto">
          <a:xfrm>
            <a:off x="1009650" y="4360863"/>
            <a:ext cx="174625" cy="190500"/>
          </a:xfrm>
          <a:custGeom>
            <a:avLst/>
            <a:gdLst>
              <a:gd name="T0" fmla="*/ 0 w 21600"/>
              <a:gd name="T1" fmla="*/ 24694 h 21600"/>
              <a:gd name="T2" fmla="*/ 28037 w 21600"/>
              <a:gd name="T3" fmla="*/ 0 h 21600"/>
              <a:gd name="T4" fmla="*/ 175053 w 21600"/>
              <a:gd name="T5" fmla="*/ 166053 h 21600"/>
              <a:gd name="T6" fmla="*/ 161318 w 21600"/>
              <a:gd name="T7" fmla="*/ 178276 h 21600"/>
              <a:gd name="T8" fmla="*/ 147590 w 21600"/>
              <a:gd name="T9" fmla="*/ 190747 h 21600"/>
              <a:gd name="T10" fmla="*/ 161318 w 21600"/>
              <a:gd name="T11" fmla="*/ 12594 h 21600"/>
              <a:gd name="T12" fmla="*/ 147590 w 21600"/>
              <a:gd name="T13" fmla="*/ 24694 h 21600"/>
              <a:gd name="T14" fmla="*/ 13299 w 21600"/>
              <a:gd name="T15" fmla="*/ 12594 h 21600"/>
              <a:gd name="T16" fmla="*/ 174625 w 21600"/>
              <a:gd name="T17" fmla="*/ 0 h 21600"/>
              <a:gd name="T18" fmla="*/ 87313 w 21600"/>
              <a:gd name="T19" fmla="*/ 0 h 21600"/>
              <a:gd name="T20" fmla="*/ 0 w 21600"/>
              <a:gd name="T21" fmla="*/ 95250 h 21600"/>
              <a:gd name="T22" fmla="*/ 174625 w 21600"/>
              <a:gd name="T23" fmla="*/ 9525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645 w 21600"/>
              <a:gd name="T37" fmla="*/ 4171 h 21600"/>
              <a:gd name="T38" fmla="*/ 16522 w 21600"/>
              <a:gd name="T39" fmla="*/ 17314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a:defRPr/>
            </a:pPr>
            <a:endParaRPr lang="en-US"/>
          </a:p>
        </p:txBody>
      </p:sp>
      <p:sp>
        <p:nvSpPr>
          <p:cNvPr id="14396" name="Documents"/>
          <p:cNvSpPr>
            <a:spLocks noEditPoints="1" noChangeArrowheads="1"/>
          </p:cNvSpPr>
          <p:nvPr/>
        </p:nvSpPr>
        <p:spPr bwMode="auto">
          <a:xfrm>
            <a:off x="762000" y="4208463"/>
            <a:ext cx="174625" cy="190500"/>
          </a:xfrm>
          <a:custGeom>
            <a:avLst/>
            <a:gdLst>
              <a:gd name="T0" fmla="*/ 0 w 21600"/>
              <a:gd name="T1" fmla="*/ 24694 h 21600"/>
              <a:gd name="T2" fmla="*/ 28037 w 21600"/>
              <a:gd name="T3" fmla="*/ 0 h 21600"/>
              <a:gd name="T4" fmla="*/ 175053 w 21600"/>
              <a:gd name="T5" fmla="*/ 166053 h 21600"/>
              <a:gd name="T6" fmla="*/ 161318 w 21600"/>
              <a:gd name="T7" fmla="*/ 178276 h 21600"/>
              <a:gd name="T8" fmla="*/ 147590 w 21600"/>
              <a:gd name="T9" fmla="*/ 190747 h 21600"/>
              <a:gd name="T10" fmla="*/ 161318 w 21600"/>
              <a:gd name="T11" fmla="*/ 12594 h 21600"/>
              <a:gd name="T12" fmla="*/ 147590 w 21600"/>
              <a:gd name="T13" fmla="*/ 24694 h 21600"/>
              <a:gd name="T14" fmla="*/ 13299 w 21600"/>
              <a:gd name="T15" fmla="*/ 12594 h 21600"/>
              <a:gd name="T16" fmla="*/ 174625 w 21600"/>
              <a:gd name="T17" fmla="*/ 0 h 21600"/>
              <a:gd name="T18" fmla="*/ 87313 w 21600"/>
              <a:gd name="T19" fmla="*/ 0 h 21600"/>
              <a:gd name="T20" fmla="*/ 0 w 21600"/>
              <a:gd name="T21" fmla="*/ 95250 h 21600"/>
              <a:gd name="T22" fmla="*/ 174625 w 21600"/>
              <a:gd name="T23" fmla="*/ 9525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645 w 21600"/>
              <a:gd name="T37" fmla="*/ 4171 h 21600"/>
              <a:gd name="T38" fmla="*/ 16522 w 21600"/>
              <a:gd name="T39" fmla="*/ 17314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a:defRPr/>
            </a:pPr>
            <a:endParaRPr lang="en-US"/>
          </a:p>
        </p:txBody>
      </p:sp>
      <p:sp>
        <p:nvSpPr>
          <p:cNvPr id="14397" name="Documents"/>
          <p:cNvSpPr>
            <a:spLocks noEditPoints="1" noChangeArrowheads="1"/>
          </p:cNvSpPr>
          <p:nvPr/>
        </p:nvSpPr>
        <p:spPr bwMode="auto">
          <a:xfrm>
            <a:off x="1085850" y="4170363"/>
            <a:ext cx="174625" cy="190500"/>
          </a:xfrm>
          <a:custGeom>
            <a:avLst/>
            <a:gdLst>
              <a:gd name="T0" fmla="*/ 0 w 21600"/>
              <a:gd name="T1" fmla="*/ 24694 h 21600"/>
              <a:gd name="T2" fmla="*/ 28037 w 21600"/>
              <a:gd name="T3" fmla="*/ 0 h 21600"/>
              <a:gd name="T4" fmla="*/ 175053 w 21600"/>
              <a:gd name="T5" fmla="*/ 166053 h 21600"/>
              <a:gd name="T6" fmla="*/ 161318 w 21600"/>
              <a:gd name="T7" fmla="*/ 178276 h 21600"/>
              <a:gd name="T8" fmla="*/ 147590 w 21600"/>
              <a:gd name="T9" fmla="*/ 190747 h 21600"/>
              <a:gd name="T10" fmla="*/ 161318 w 21600"/>
              <a:gd name="T11" fmla="*/ 12594 h 21600"/>
              <a:gd name="T12" fmla="*/ 147590 w 21600"/>
              <a:gd name="T13" fmla="*/ 24694 h 21600"/>
              <a:gd name="T14" fmla="*/ 13299 w 21600"/>
              <a:gd name="T15" fmla="*/ 12594 h 21600"/>
              <a:gd name="T16" fmla="*/ 174625 w 21600"/>
              <a:gd name="T17" fmla="*/ 0 h 21600"/>
              <a:gd name="T18" fmla="*/ 87313 w 21600"/>
              <a:gd name="T19" fmla="*/ 0 h 21600"/>
              <a:gd name="T20" fmla="*/ 0 w 21600"/>
              <a:gd name="T21" fmla="*/ 95250 h 21600"/>
              <a:gd name="T22" fmla="*/ 174625 w 21600"/>
              <a:gd name="T23" fmla="*/ 9525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645 w 21600"/>
              <a:gd name="T37" fmla="*/ 4171 h 21600"/>
              <a:gd name="T38" fmla="*/ 16522 w 21600"/>
              <a:gd name="T39" fmla="*/ 17314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a:defRPr/>
            </a:pPr>
            <a:endParaRPr lang="en-US"/>
          </a:p>
        </p:txBody>
      </p:sp>
      <p:sp>
        <p:nvSpPr>
          <p:cNvPr id="14398" name="Documents"/>
          <p:cNvSpPr>
            <a:spLocks noEditPoints="1" noChangeArrowheads="1"/>
          </p:cNvSpPr>
          <p:nvPr/>
        </p:nvSpPr>
        <p:spPr bwMode="auto">
          <a:xfrm>
            <a:off x="952500" y="4665663"/>
            <a:ext cx="174625" cy="190500"/>
          </a:xfrm>
          <a:custGeom>
            <a:avLst/>
            <a:gdLst>
              <a:gd name="T0" fmla="*/ 0 w 21600"/>
              <a:gd name="T1" fmla="*/ 24694 h 21600"/>
              <a:gd name="T2" fmla="*/ 28037 w 21600"/>
              <a:gd name="T3" fmla="*/ 0 h 21600"/>
              <a:gd name="T4" fmla="*/ 175053 w 21600"/>
              <a:gd name="T5" fmla="*/ 166053 h 21600"/>
              <a:gd name="T6" fmla="*/ 161318 w 21600"/>
              <a:gd name="T7" fmla="*/ 178276 h 21600"/>
              <a:gd name="T8" fmla="*/ 147590 w 21600"/>
              <a:gd name="T9" fmla="*/ 190747 h 21600"/>
              <a:gd name="T10" fmla="*/ 161318 w 21600"/>
              <a:gd name="T11" fmla="*/ 12594 h 21600"/>
              <a:gd name="T12" fmla="*/ 147590 w 21600"/>
              <a:gd name="T13" fmla="*/ 24694 h 21600"/>
              <a:gd name="T14" fmla="*/ 13299 w 21600"/>
              <a:gd name="T15" fmla="*/ 12594 h 21600"/>
              <a:gd name="T16" fmla="*/ 174625 w 21600"/>
              <a:gd name="T17" fmla="*/ 0 h 21600"/>
              <a:gd name="T18" fmla="*/ 87313 w 21600"/>
              <a:gd name="T19" fmla="*/ 0 h 21600"/>
              <a:gd name="T20" fmla="*/ 0 w 21600"/>
              <a:gd name="T21" fmla="*/ 95250 h 21600"/>
              <a:gd name="T22" fmla="*/ 174625 w 21600"/>
              <a:gd name="T23" fmla="*/ 9525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645 w 21600"/>
              <a:gd name="T37" fmla="*/ 4171 h 21600"/>
              <a:gd name="T38" fmla="*/ 16522 w 21600"/>
              <a:gd name="T39" fmla="*/ 17314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a:defRPr/>
            </a:pPr>
            <a:endParaRPr lang="en-US"/>
          </a:p>
        </p:txBody>
      </p:sp>
      <p:sp>
        <p:nvSpPr>
          <p:cNvPr id="14399" name="Documents"/>
          <p:cNvSpPr>
            <a:spLocks noEditPoints="1" noChangeArrowheads="1"/>
          </p:cNvSpPr>
          <p:nvPr/>
        </p:nvSpPr>
        <p:spPr bwMode="auto">
          <a:xfrm>
            <a:off x="1257300" y="4437063"/>
            <a:ext cx="174625" cy="190500"/>
          </a:xfrm>
          <a:custGeom>
            <a:avLst/>
            <a:gdLst>
              <a:gd name="T0" fmla="*/ 0 w 21600"/>
              <a:gd name="T1" fmla="*/ 24694 h 21600"/>
              <a:gd name="T2" fmla="*/ 28037 w 21600"/>
              <a:gd name="T3" fmla="*/ 0 h 21600"/>
              <a:gd name="T4" fmla="*/ 175053 w 21600"/>
              <a:gd name="T5" fmla="*/ 166053 h 21600"/>
              <a:gd name="T6" fmla="*/ 161318 w 21600"/>
              <a:gd name="T7" fmla="*/ 178276 h 21600"/>
              <a:gd name="T8" fmla="*/ 147590 w 21600"/>
              <a:gd name="T9" fmla="*/ 190747 h 21600"/>
              <a:gd name="T10" fmla="*/ 161318 w 21600"/>
              <a:gd name="T11" fmla="*/ 12594 h 21600"/>
              <a:gd name="T12" fmla="*/ 147590 w 21600"/>
              <a:gd name="T13" fmla="*/ 24694 h 21600"/>
              <a:gd name="T14" fmla="*/ 13299 w 21600"/>
              <a:gd name="T15" fmla="*/ 12594 h 21600"/>
              <a:gd name="T16" fmla="*/ 174625 w 21600"/>
              <a:gd name="T17" fmla="*/ 0 h 21600"/>
              <a:gd name="T18" fmla="*/ 87313 w 21600"/>
              <a:gd name="T19" fmla="*/ 0 h 21600"/>
              <a:gd name="T20" fmla="*/ 0 w 21600"/>
              <a:gd name="T21" fmla="*/ 95250 h 21600"/>
              <a:gd name="T22" fmla="*/ 174625 w 21600"/>
              <a:gd name="T23" fmla="*/ 9525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645 w 21600"/>
              <a:gd name="T37" fmla="*/ 4171 h 21600"/>
              <a:gd name="T38" fmla="*/ 16522 w 21600"/>
              <a:gd name="T39" fmla="*/ 17314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a:defRPr/>
            </a:pPr>
            <a:endParaRPr lang="en-US"/>
          </a:p>
        </p:txBody>
      </p:sp>
      <p:sp>
        <p:nvSpPr>
          <p:cNvPr id="55319" name="Line 64"/>
          <p:cNvSpPr>
            <a:spLocks noChangeShapeType="1"/>
          </p:cNvSpPr>
          <p:nvPr/>
        </p:nvSpPr>
        <p:spPr bwMode="auto">
          <a:xfrm>
            <a:off x="1803400" y="4284663"/>
            <a:ext cx="912813" cy="0"/>
          </a:xfrm>
          <a:prstGeom prst="line">
            <a:avLst/>
          </a:prstGeom>
          <a:noFill/>
          <a:ln w="762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5320" name="Text Box 65"/>
          <p:cNvSpPr txBox="1">
            <a:spLocks noChangeArrowheads="1"/>
          </p:cNvSpPr>
          <p:nvPr/>
        </p:nvSpPr>
        <p:spPr bwMode="auto">
          <a:xfrm>
            <a:off x="1489075" y="3724275"/>
            <a:ext cx="1727200"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b="1">
                <a:latin typeface="Arial" charset="0"/>
                <a:cs typeface="Arial" charset="0"/>
              </a:rPr>
              <a:t>Obtain Annotation</a:t>
            </a:r>
          </a:p>
          <a:p>
            <a:pPr eaLnBrk="1" hangingPunct="1"/>
            <a:r>
              <a:rPr lang="en-US" sz="1400" b="1">
                <a:latin typeface="Arial" charset="0"/>
                <a:cs typeface="Arial" charset="0"/>
              </a:rPr>
              <a:t>From </a:t>
            </a:r>
            <a:r>
              <a:rPr lang="en-US" sz="1400" b="1" i="1">
                <a:latin typeface="Arial" charset="0"/>
                <a:cs typeface="Arial" charset="0"/>
              </a:rPr>
              <a:t>Delicious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0533" y="3727624"/>
            <a:ext cx="1661142" cy="130316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5" name="Group 5"/>
          <p:cNvGrpSpPr>
            <a:grpSpLocks/>
          </p:cNvGrpSpPr>
          <p:nvPr/>
        </p:nvGrpSpPr>
        <p:grpSpPr bwMode="auto">
          <a:xfrm>
            <a:off x="150813" y="963613"/>
            <a:ext cx="8313737" cy="5589587"/>
            <a:chOff x="95" y="367"/>
            <a:chExt cx="5237" cy="3521"/>
          </a:xfrm>
        </p:grpSpPr>
        <p:sp>
          <p:nvSpPr>
            <p:cNvPr id="57348" name="AutoShape 6"/>
            <p:cNvSpPr>
              <a:spLocks noChangeArrowheads="1"/>
            </p:cNvSpPr>
            <p:nvPr/>
          </p:nvSpPr>
          <p:spPr bwMode="auto">
            <a:xfrm>
              <a:off x="2425" y="576"/>
              <a:ext cx="791" cy="240"/>
            </a:xfrm>
            <a:prstGeom prst="foldedCorner">
              <a:avLst>
                <a:gd name="adj" fmla="val 12500"/>
              </a:avLst>
            </a:prstGeom>
            <a:solidFill>
              <a:srgbClr val="EAEAEA"/>
            </a:solidFill>
            <a:ln w="9525">
              <a:solidFill>
                <a:schemeClr val="tx1"/>
              </a:solidFill>
              <a:round/>
              <a:headEnd/>
              <a:tailEnd/>
            </a:ln>
          </p:spPr>
          <p:txBody>
            <a:bodyPr wrap="none" anchor="ctr"/>
            <a:lstStyle/>
            <a:p>
              <a:pPr eaLnBrk="1" hangingPunct="1"/>
              <a:endParaRPr lang="en-US" b="1">
                <a:latin typeface="Arial" charset="0"/>
                <a:cs typeface="Arial" charset="0"/>
              </a:endParaRPr>
            </a:p>
          </p:txBody>
        </p:sp>
        <p:sp>
          <p:nvSpPr>
            <p:cNvPr id="57349" name="AutoShape 7"/>
            <p:cNvSpPr>
              <a:spLocks noChangeArrowheads="1"/>
            </p:cNvSpPr>
            <p:nvPr/>
          </p:nvSpPr>
          <p:spPr bwMode="auto">
            <a:xfrm>
              <a:off x="720" y="380"/>
              <a:ext cx="1008" cy="864"/>
            </a:xfrm>
            <a:prstGeom prst="cube">
              <a:avLst>
                <a:gd name="adj" fmla="val 11056"/>
              </a:avLst>
            </a:prstGeom>
            <a:solidFill>
              <a:srgbClr val="FFFFCC"/>
            </a:solidFill>
            <a:ln w="9525">
              <a:solidFill>
                <a:schemeClr val="tx1"/>
              </a:solidFill>
              <a:miter lim="800000"/>
              <a:headEnd/>
              <a:tailEnd/>
            </a:ln>
          </p:spPr>
          <p:txBody>
            <a:bodyPr wrap="none" anchor="ctr"/>
            <a:lstStyle/>
            <a:p>
              <a:pPr algn="ctr" eaLnBrk="1" hangingPunct="1"/>
              <a:r>
                <a:rPr lang="en-US" b="1">
                  <a:latin typeface="Arial" charset="0"/>
                  <a:cs typeface="Arial" charset="0"/>
                </a:rPr>
                <a:t>discovery</a:t>
              </a:r>
            </a:p>
          </p:txBody>
        </p:sp>
        <p:sp>
          <p:nvSpPr>
            <p:cNvPr id="57350" name="AutoShape 8"/>
            <p:cNvSpPr>
              <a:spLocks noChangeArrowheads="1"/>
            </p:cNvSpPr>
            <p:nvPr/>
          </p:nvSpPr>
          <p:spPr bwMode="auto">
            <a:xfrm>
              <a:off x="4032" y="380"/>
              <a:ext cx="1008" cy="864"/>
            </a:xfrm>
            <a:prstGeom prst="cube">
              <a:avLst>
                <a:gd name="adj" fmla="val 11056"/>
              </a:avLst>
            </a:prstGeom>
            <a:solidFill>
              <a:srgbClr val="FFFFCC"/>
            </a:solidFill>
            <a:ln w="9525">
              <a:solidFill>
                <a:schemeClr val="tx1"/>
              </a:solidFill>
              <a:miter lim="800000"/>
              <a:headEnd/>
              <a:tailEnd/>
            </a:ln>
          </p:spPr>
          <p:txBody>
            <a:bodyPr wrap="none" anchor="ctr"/>
            <a:lstStyle/>
            <a:p>
              <a:pPr algn="ctr" eaLnBrk="1" hangingPunct="1"/>
              <a:r>
                <a:rPr lang="en-US" b="1">
                  <a:latin typeface="Arial" charset="0"/>
                  <a:cs typeface="Arial" charset="0"/>
                </a:rPr>
                <a:t>Invocation</a:t>
              </a:r>
              <a:br>
                <a:rPr lang="en-US" b="1">
                  <a:latin typeface="Arial" charset="0"/>
                  <a:cs typeface="Arial" charset="0"/>
                </a:rPr>
              </a:br>
              <a:r>
                <a:rPr lang="en-US" b="1">
                  <a:latin typeface="Arial" charset="0"/>
                  <a:cs typeface="Arial" charset="0"/>
                </a:rPr>
                <a:t> &amp;</a:t>
              </a:r>
            </a:p>
            <a:p>
              <a:pPr algn="ctr" eaLnBrk="1" hangingPunct="1"/>
              <a:r>
                <a:rPr lang="en-US" b="1">
                  <a:latin typeface="Arial" charset="0"/>
                  <a:cs typeface="Arial" charset="0"/>
                </a:rPr>
                <a:t>extraction</a:t>
              </a:r>
            </a:p>
          </p:txBody>
        </p:sp>
        <p:sp>
          <p:nvSpPr>
            <p:cNvPr id="57351" name="AutoShape 9"/>
            <p:cNvSpPr>
              <a:spLocks noChangeArrowheads="1"/>
            </p:cNvSpPr>
            <p:nvPr/>
          </p:nvSpPr>
          <p:spPr bwMode="auto">
            <a:xfrm>
              <a:off x="4032" y="3024"/>
              <a:ext cx="1008" cy="864"/>
            </a:xfrm>
            <a:prstGeom prst="cube">
              <a:avLst>
                <a:gd name="adj" fmla="val 11056"/>
              </a:avLst>
            </a:prstGeom>
            <a:solidFill>
              <a:srgbClr val="FFFFCC"/>
            </a:solidFill>
            <a:ln w="9525">
              <a:solidFill>
                <a:schemeClr val="tx1"/>
              </a:solidFill>
              <a:miter lim="800000"/>
              <a:headEnd/>
              <a:tailEnd/>
            </a:ln>
          </p:spPr>
          <p:txBody>
            <a:bodyPr wrap="none" anchor="ctr"/>
            <a:lstStyle/>
            <a:p>
              <a:pPr algn="ctr" eaLnBrk="1" hangingPunct="1"/>
              <a:r>
                <a:rPr lang="en-US" b="1">
                  <a:latin typeface="Arial" charset="0"/>
                  <a:cs typeface="Arial" charset="0"/>
                </a:rPr>
                <a:t>semantic </a:t>
              </a:r>
            </a:p>
            <a:p>
              <a:pPr algn="ctr" eaLnBrk="1" hangingPunct="1"/>
              <a:r>
                <a:rPr lang="en-US" b="1">
                  <a:latin typeface="Arial" charset="0"/>
                  <a:cs typeface="Arial" charset="0"/>
                </a:rPr>
                <a:t>typing</a:t>
              </a:r>
            </a:p>
          </p:txBody>
        </p:sp>
        <p:sp>
          <p:nvSpPr>
            <p:cNvPr id="57352" name="AutoShape 10"/>
            <p:cNvSpPr>
              <a:spLocks noChangeArrowheads="1"/>
            </p:cNvSpPr>
            <p:nvPr/>
          </p:nvSpPr>
          <p:spPr bwMode="auto">
            <a:xfrm>
              <a:off x="720" y="3024"/>
              <a:ext cx="1008" cy="864"/>
            </a:xfrm>
            <a:prstGeom prst="cube">
              <a:avLst>
                <a:gd name="adj" fmla="val 11056"/>
              </a:avLst>
            </a:prstGeom>
            <a:solidFill>
              <a:srgbClr val="FFFFCC"/>
            </a:solidFill>
            <a:ln w="9525">
              <a:solidFill>
                <a:schemeClr val="tx1"/>
              </a:solidFill>
              <a:miter lim="800000"/>
              <a:headEnd/>
              <a:tailEnd/>
            </a:ln>
          </p:spPr>
          <p:txBody>
            <a:bodyPr wrap="none" anchor="ctr"/>
            <a:lstStyle/>
            <a:p>
              <a:pPr algn="ctr" eaLnBrk="1" hangingPunct="1"/>
              <a:r>
                <a:rPr lang="en-US" b="1">
                  <a:latin typeface="Arial" charset="0"/>
                  <a:cs typeface="Arial" charset="0"/>
                </a:rPr>
                <a:t>source </a:t>
              </a:r>
            </a:p>
            <a:p>
              <a:pPr algn="ctr" eaLnBrk="1" hangingPunct="1"/>
              <a:r>
                <a:rPr lang="en-US" b="1">
                  <a:latin typeface="Arial" charset="0"/>
                  <a:cs typeface="Arial" charset="0"/>
                </a:rPr>
                <a:t>modeling</a:t>
              </a:r>
            </a:p>
          </p:txBody>
        </p:sp>
        <p:sp>
          <p:nvSpPr>
            <p:cNvPr id="7179" name="Cloud"/>
            <p:cNvSpPr>
              <a:spLocks noChangeAspect="1" noEditPoints="1" noChangeArrowheads="1"/>
            </p:cNvSpPr>
            <p:nvPr/>
          </p:nvSpPr>
          <p:spPr bwMode="auto">
            <a:xfrm>
              <a:off x="1584" y="1248"/>
              <a:ext cx="2016" cy="1287"/>
            </a:xfrm>
            <a:custGeom>
              <a:avLst/>
              <a:gdLst>
                <a:gd name="T0" fmla="*/ 6 w 21600"/>
                <a:gd name="T1" fmla="*/ 644 h 21600"/>
                <a:gd name="T2" fmla="*/ 1008 w 21600"/>
                <a:gd name="T3" fmla="*/ 1286 h 21600"/>
                <a:gd name="T4" fmla="*/ 2014 w 21600"/>
                <a:gd name="T5" fmla="*/ 644 h 21600"/>
                <a:gd name="T6" fmla="*/ 1008 w 21600"/>
                <a:gd name="T7" fmla="*/ 74 h 21600"/>
                <a:gd name="T8" fmla="*/ 0 60000 65536"/>
                <a:gd name="T9" fmla="*/ 0 60000 65536"/>
                <a:gd name="T10" fmla="*/ 0 60000 65536"/>
                <a:gd name="T11" fmla="*/ 0 60000 65536"/>
                <a:gd name="T12" fmla="*/ 2979 w 21600"/>
                <a:gd name="T13" fmla="*/ 3256 h 21600"/>
                <a:gd name="T14" fmla="*/ 17089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CC"/>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eaLnBrk="1" hangingPunct="1">
                <a:defRPr/>
              </a:pPr>
              <a:r>
                <a:rPr lang="en-US" sz="1600" b="1" dirty="0">
                  <a:latin typeface="Verdana" charset="0"/>
                  <a:ea typeface="+mn-ea"/>
                  <a:cs typeface="+mn-cs"/>
                </a:rPr>
                <a:t>Background knowledge</a:t>
              </a:r>
            </a:p>
          </p:txBody>
        </p:sp>
        <p:sp>
          <p:nvSpPr>
            <p:cNvPr id="57354" name="Line 12"/>
            <p:cNvSpPr>
              <a:spLocks noChangeShapeType="1"/>
            </p:cNvSpPr>
            <p:nvPr/>
          </p:nvSpPr>
          <p:spPr bwMode="auto">
            <a:xfrm flipH="1" flipV="1">
              <a:off x="1296" y="1292"/>
              <a:ext cx="672" cy="816"/>
            </a:xfrm>
            <a:prstGeom prst="line">
              <a:avLst/>
            </a:prstGeom>
            <a:noFill/>
            <a:ln w="28575">
              <a:solidFill>
                <a:schemeClr val="tx1"/>
              </a:solidFill>
              <a:prstDash val="sysDot"/>
              <a:round/>
              <a:headEnd/>
              <a:tailEnd type="stealth" w="lg" len="med"/>
            </a:ln>
            <a:extLst>
              <a:ext uri="{909E8E84-426E-40dd-AFC4-6F175D3DCCD1}">
                <a14:hiddenFill xmlns="" xmlns:a14="http://schemas.microsoft.com/office/drawing/2010/main">
                  <a:noFill/>
                </a14:hiddenFill>
              </a:ext>
            </a:extLst>
          </p:spPr>
          <p:txBody>
            <a:bodyPr/>
            <a:lstStyle/>
            <a:p>
              <a:endParaRPr lang="en-US"/>
            </a:p>
          </p:txBody>
        </p:sp>
        <p:grpSp>
          <p:nvGrpSpPr>
            <p:cNvPr id="57355" name="Group 13"/>
            <p:cNvGrpSpPr>
              <a:grpSpLocks/>
            </p:cNvGrpSpPr>
            <p:nvPr/>
          </p:nvGrpSpPr>
          <p:grpSpPr bwMode="auto">
            <a:xfrm>
              <a:off x="2738" y="1675"/>
              <a:ext cx="478" cy="329"/>
              <a:chOff x="2112" y="528"/>
              <a:chExt cx="960" cy="864"/>
            </a:xfrm>
          </p:grpSpPr>
          <p:sp>
            <p:nvSpPr>
              <p:cNvPr id="57387" name="Rectangle 14"/>
              <p:cNvSpPr>
                <a:spLocks noChangeArrowheads="1"/>
              </p:cNvSpPr>
              <p:nvPr/>
            </p:nvSpPr>
            <p:spPr bwMode="auto">
              <a:xfrm>
                <a:off x="2112" y="528"/>
                <a:ext cx="960" cy="864"/>
              </a:xfrm>
              <a:prstGeom prst="rect">
                <a:avLst/>
              </a:prstGeom>
              <a:solidFill>
                <a:srgbClr val="EAEAEA"/>
              </a:solidFill>
              <a:ln w="9525">
                <a:solidFill>
                  <a:schemeClr val="tx1"/>
                </a:solidFill>
                <a:miter lim="800000"/>
                <a:headEnd/>
                <a:tailEnd/>
              </a:ln>
            </p:spPr>
            <p:txBody>
              <a:bodyPr wrap="none" anchor="ctr"/>
              <a:lstStyle/>
              <a:p>
                <a:pPr eaLnBrk="1" hangingPunct="1"/>
                <a:endParaRPr lang="en-US" b="1">
                  <a:latin typeface="Arial" charset="0"/>
                  <a:cs typeface="Arial" charset="0"/>
                </a:endParaRPr>
              </a:p>
            </p:txBody>
          </p:sp>
          <p:sp>
            <p:nvSpPr>
              <p:cNvPr id="57388" name="Line 15"/>
              <p:cNvSpPr>
                <a:spLocks noChangeShapeType="1"/>
              </p:cNvSpPr>
              <p:nvPr/>
            </p:nvSpPr>
            <p:spPr bwMode="auto">
              <a:xfrm>
                <a:off x="2112" y="672"/>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7389" name="Line 16"/>
              <p:cNvSpPr>
                <a:spLocks noChangeShapeType="1"/>
              </p:cNvSpPr>
              <p:nvPr/>
            </p:nvSpPr>
            <p:spPr bwMode="auto">
              <a:xfrm>
                <a:off x="2112" y="816"/>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7390" name="Line 17"/>
              <p:cNvSpPr>
                <a:spLocks noChangeShapeType="1"/>
              </p:cNvSpPr>
              <p:nvPr/>
            </p:nvSpPr>
            <p:spPr bwMode="auto">
              <a:xfrm>
                <a:off x="2112" y="960"/>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7391" name="Line 18"/>
              <p:cNvSpPr>
                <a:spLocks noChangeShapeType="1"/>
              </p:cNvSpPr>
              <p:nvPr/>
            </p:nvSpPr>
            <p:spPr bwMode="auto">
              <a:xfrm>
                <a:off x="2112" y="1104"/>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7392" name="Line 19"/>
              <p:cNvSpPr>
                <a:spLocks noChangeShapeType="1"/>
              </p:cNvSpPr>
              <p:nvPr/>
            </p:nvSpPr>
            <p:spPr bwMode="auto">
              <a:xfrm>
                <a:off x="2112" y="1248"/>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7393" name="Line 20"/>
              <p:cNvSpPr>
                <a:spLocks noChangeShapeType="1"/>
              </p:cNvSpPr>
              <p:nvPr/>
            </p:nvSpPr>
            <p:spPr bwMode="auto">
              <a:xfrm>
                <a:off x="2352" y="528"/>
                <a:ext cx="0" cy="864"/>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7394" name="Line 21"/>
              <p:cNvSpPr>
                <a:spLocks noChangeShapeType="1"/>
              </p:cNvSpPr>
              <p:nvPr/>
            </p:nvSpPr>
            <p:spPr bwMode="auto">
              <a:xfrm>
                <a:off x="2592" y="528"/>
                <a:ext cx="0" cy="864"/>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7395" name="Line 22"/>
              <p:cNvSpPr>
                <a:spLocks noChangeShapeType="1"/>
              </p:cNvSpPr>
              <p:nvPr/>
            </p:nvSpPr>
            <p:spPr bwMode="auto">
              <a:xfrm>
                <a:off x="2832" y="528"/>
                <a:ext cx="0" cy="864"/>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57356" name="AutoShape 23"/>
            <p:cNvSpPr>
              <a:spLocks noChangeArrowheads="1"/>
            </p:cNvSpPr>
            <p:nvPr/>
          </p:nvSpPr>
          <p:spPr bwMode="auto">
            <a:xfrm>
              <a:off x="2309" y="507"/>
              <a:ext cx="859" cy="240"/>
            </a:xfrm>
            <a:prstGeom prst="foldedCorner">
              <a:avLst>
                <a:gd name="adj" fmla="val 12500"/>
              </a:avLst>
            </a:prstGeom>
            <a:solidFill>
              <a:srgbClr val="EAEAEA"/>
            </a:solidFill>
            <a:ln w="9525">
              <a:solidFill>
                <a:schemeClr val="tx1"/>
              </a:solidFill>
              <a:round/>
              <a:headEnd/>
              <a:tailEnd/>
            </a:ln>
          </p:spPr>
          <p:txBody>
            <a:bodyPr wrap="none" anchor="ctr"/>
            <a:lstStyle/>
            <a:p>
              <a:pPr eaLnBrk="1" hangingPunct="1"/>
              <a:endParaRPr lang="en-US" b="1">
                <a:latin typeface="Arial" charset="0"/>
                <a:cs typeface="Arial" charset="0"/>
              </a:endParaRPr>
            </a:p>
          </p:txBody>
        </p:sp>
        <p:sp>
          <p:nvSpPr>
            <p:cNvPr id="57357" name="AutoShape 24"/>
            <p:cNvSpPr>
              <a:spLocks noChangeArrowheads="1"/>
            </p:cNvSpPr>
            <p:nvPr/>
          </p:nvSpPr>
          <p:spPr bwMode="auto">
            <a:xfrm>
              <a:off x="1680" y="812"/>
              <a:ext cx="2352" cy="192"/>
            </a:xfrm>
            <a:prstGeom prst="rightArrow">
              <a:avLst>
                <a:gd name="adj1" fmla="val 40278"/>
                <a:gd name="adj2" fmla="val 115978"/>
              </a:avLst>
            </a:prstGeom>
            <a:solidFill>
              <a:schemeClr val="accent1"/>
            </a:solidFill>
            <a:ln w="9525">
              <a:solidFill>
                <a:schemeClr val="tx1"/>
              </a:solidFill>
              <a:miter lim="800000"/>
              <a:headEnd/>
              <a:tailEnd/>
            </a:ln>
          </p:spPr>
          <p:txBody>
            <a:bodyPr wrap="none" anchor="ctr"/>
            <a:lstStyle/>
            <a:p>
              <a:pPr eaLnBrk="1" hangingPunct="1"/>
              <a:endParaRPr lang="en-US" b="1">
                <a:latin typeface="Arial" charset="0"/>
                <a:cs typeface="Arial" charset="0"/>
              </a:endParaRPr>
            </a:p>
          </p:txBody>
        </p:sp>
        <p:sp>
          <p:nvSpPr>
            <p:cNvPr id="57358" name="Rectangle 25"/>
            <p:cNvSpPr>
              <a:spLocks noChangeArrowheads="1"/>
            </p:cNvSpPr>
            <p:nvPr/>
          </p:nvSpPr>
          <p:spPr bwMode="auto">
            <a:xfrm>
              <a:off x="817" y="1580"/>
              <a:ext cx="794"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buFontTx/>
                <a:buChar char="•"/>
              </a:pPr>
              <a:r>
                <a:rPr lang="en-US" sz="1600" b="1">
                  <a:latin typeface="Century" charset="0"/>
                  <a:cs typeface="Arial" charset="0"/>
                </a:rPr>
                <a:t>Seed URL</a:t>
              </a:r>
            </a:p>
          </p:txBody>
        </p:sp>
        <p:sp>
          <p:nvSpPr>
            <p:cNvPr id="57359" name="AutoShape 26"/>
            <p:cNvSpPr>
              <a:spLocks noChangeArrowheads="1"/>
            </p:cNvSpPr>
            <p:nvPr/>
          </p:nvSpPr>
          <p:spPr bwMode="auto">
            <a:xfrm>
              <a:off x="2214" y="449"/>
              <a:ext cx="906" cy="240"/>
            </a:xfrm>
            <a:prstGeom prst="foldedCorner">
              <a:avLst>
                <a:gd name="adj" fmla="val 12500"/>
              </a:avLst>
            </a:prstGeom>
            <a:solidFill>
              <a:srgbClr val="EAEAEA"/>
            </a:solidFill>
            <a:ln w="9525">
              <a:solidFill>
                <a:schemeClr val="tx1"/>
              </a:solidFill>
              <a:round/>
              <a:headEnd/>
              <a:tailEnd/>
            </a:ln>
          </p:spPr>
          <p:txBody>
            <a:bodyPr wrap="none" anchor="ctr"/>
            <a:lstStyle/>
            <a:p>
              <a:pPr algn="ctr" eaLnBrk="1" hangingPunct="1"/>
              <a:r>
                <a:rPr lang="en-US" sz="1600" b="1">
                  <a:latin typeface="Courier New" charset="0"/>
                  <a:cs typeface="Arial" charset="0"/>
                </a:rPr>
                <a:t>anotherWS</a:t>
              </a:r>
            </a:p>
          </p:txBody>
        </p:sp>
        <p:sp>
          <p:nvSpPr>
            <p:cNvPr id="57360" name="AutoShape 27"/>
            <p:cNvSpPr>
              <a:spLocks noChangeArrowheads="1"/>
            </p:cNvSpPr>
            <p:nvPr/>
          </p:nvSpPr>
          <p:spPr bwMode="auto">
            <a:xfrm>
              <a:off x="2099" y="367"/>
              <a:ext cx="973" cy="240"/>
            </a:xfrm>
            <a:prstGeom prst="foldedCorner">
              <a:avLst>
                <a:gd name="adj" fmla="val 12500"/>
              </a:avLst>
            </a:prstGeom>
            <a:solidFill>
              <a:srgbClr val="EAEAEA"/>
            </a:solidFill>
            <a:ln w="9525">
              <a:solidFill>
                <a:schemeClr val="tx1"/>
              </a:solidFill>
              <a:round/>
              <a:headEnd/>
              <a:tailEnd/>
            </a:ln>
          </p:spPr>
          <p:txBody>
            <a:bodyPr wrap="none" anchor="ctr"/>
            <a:lstStyle/>
            <a:p>
              <a:pPr algn="ctr" eaLnBrk="1" hangingPunct="1"/>
              <a:r>
                <a:rPr lang="en-US" sz="1600" b="1">
                  <a:latin typeface="Verdana" charset="0"/>
                  <a:cs typeface="Arial" charset="0"/>
                </a:rPr>
                <a:t>unisys</a:t>
              </a:r>
            </a:p>
          </p:txBody>
        </p:sp>
        <p:sp>
          <p:nvSpPr>
            <p:cNvPr id="57361" name="AutoShape 28"/>
            <p:cNvSpPr>
              <a:spLocks noChangeArrowheads="1"/>
            </p:cNvSpPr>
            <p:nvPr/>
          </p:nvSpPr>
          <p:spPr bwMode="auto">
            <a:xfrm>
              <a:off x="4674" y="1820"/>
              <a:ext cx="658" cy="336"/>
            </a:xfrm>
            <a:prstGeom prst="foldedCorner">
              <a:avLst>
                <a:gd name="adj" fmla="val 12500"/>
              </a:avLst>
            </a:prstGeom>
            <a:solidFill>
              <a:srgbClr val="EAEAEA"/>
            </a:solidFill>
            <a:ln w="9525">
              <a:solidFill>
                <a:schemeClr val="tx1"/>
              </a:solidFill>
              <a:round/>
              <a:headEnd/>
              <a:tailEnd/>
            </a:ln>
          </p:spPr>
          <p:txBody>
            <a:bodyPr wrap="none" anchor="ctr"/>
            <a:lstStyle/>
            <a:p>
              <a:pPr algn="ctr" eaLnBrk="1" hangingPunct="1"/>
              <a:r>
                <a:rPr lang="en-US" sz="1600" b="1">
                  <a:latin typeface="Verdana" charset="0"/>
                  <a:cs typeface="Arial" charset="0"/>
                </a:rPr>
                <a:t>unisys</a:t>
              </a:r>
            </a:p>
          </p:txBody>
        </p:sp>
        <p:sp>
          <p:nvSpPr>
            <p:cNvPr id="57362" name="AutoShape 29"/>
            <p:cNvSpPr>
              <a:spLocks noChangeArrowheads="1"/>
            </p:cNvSpPr>
            <p:nvPr/>
          </p:nvSpPr>
          <p:spPr bwMode="auto">
            <a:xfrm>
              <a:off x="4346" y="1244"/>
              <a:ext cx="144" cy="1828"/>
            </a:xfrm>
            <a:prstGeom prst="downArrow">
              <a:avLst>
                <a:gd name="adj1" fmla="val 50000"/>
                <a:gd name="adj2" fmla="val 187478"/>
              </a:avLst>
            </a:prstGeom>
            <a:solidFill>
              <a:schemeClr val="accent1"/>
            </a:solidFill>
            <a:ln w="9525">
              <a:solidFill>
                <a:schemeClr val="tx1"/>
              </a:solidFill>
              <a:miter lim="800000"/>
              <a:headEnd/>
              <a:tailEnd/>
            </a:ln>
          </p:spPr>
          <p:txBody>
            <a:bodyPr vert="eaVert" wrap="none" anchor="ctr"/>
            <a:lstStyle/>
            <a:p>
              <a:pPr eaLnBrk="1" hangingPunct="1"/>
              <a:endParaRPr lang="en-US" b="1">
                <a:latin typeface="Arial" charset="0"/>
                <a:cs typeface="Arial" charset="0"/>
              </a:endParaRPr>
            </a:p>
          </p:txBody>
        </p:sp>
        <p:sp>
          <p:nvSpPr>
            <p:cNvPr id="57363" name="Line 30"/>
            <p:cNvSpPr>
              <a:spLocks noChangeShapeType="1"/>
            </p:cNvSpPr>
            <p:nvPr/>
          </p:nvSpPr>
          <p:spPr bwMode="auto">
            <a:xfrm flipV="1">
              <a:off x="3168" y="1052"/>
              <a:ext cx="720" cy="720"/>
            </a:xfrm>
            <a:prstGeom prst="line">
              <a:avLst/>
            </a:prstGeom>
            <a:noFill/>
            <a:ln w="28575">
              <a:solidFill>
                <a:schemeClr val="tx1"/>
              </a:solidFill>
              <a:prstDash val="sysDot"/>
              <a:round/>
              <a:headEnd/>
              <a:tailEnd type="stealth" w="lg" len="med"/>
            </a:ln>
            <a:extLst>
              <a:ext uri="{909E8E84-426E-40dd-AFC4-6F175D3DCCD1}">
                <a14:hiddenFill xmlns="" xmlns:a14="http://schemas.microsoft.com/office/drawing/2010/main">
                  <a:noFill/>
                </a14:hiddenFill>
              </a:ext>
            </a:extLst>
          </p:spPr>
          <p:txBody>
            <a:bodyPr/>
            <a:lstStyle/>
            <a:p>
              <a:endParaRPr lang="en-US"/>
            </a:p>
          </p:txBody>
        </p:sp>
        <p:sp>
          <p:nvSpPr>
            <p:cNvPr id="57364" name="Rectangle 31"/>
            <p:cNvSpPr>
              <a:spLocks noChangeArrowheads="1"/>
            </p:cNvSpPr>
            <p:nvPr/>
          </p:nvSpPr>
          <p:spPr bwMode="auto">
            <a:xfrm>
              <a:off x="3552" y="1292"/>
              <a:ext cx="616" cy="5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buFontTx/>
                <a:buChar char="•"/>
              </a:pPr>
              <a:r>
                <a:rPr lang="en-US" sz="1600" b="1">
                  <a:latin typeface="Century" charset="0"/>
                  <a:cs typeface="Arial" charset="0"/>
                </a:rPr>
                <a:t>sample</a:t>
              </a:r>
            </a:p>
            <a:p>
              <a:pPr eaLnBrk="1" hangingPunct="1"/>
              <a:r>
                <a:rPr lang="en-US" sz="1600" b="1">
                  <a:latin typeface="Century" charset="0"/>
                  <a:cs typeface="Arial" charset="0"/>
                </a:rPr>
                <a:t>  input</a:t>
              </a:r>
            </a:p>
            <a:p>
              <a:pPr eaLnBrk="1" hangingPunct="1"/>
              <a:r>
                <a:rPr lang="en-US" sz="1600" b="1">
                  <a:latin typeface="Century" charset="0"/>
                  <a:cs typeface="Arial" charset="0"/>
                </a:rPr>
                <a:t>  values</a:t>
              </a:r>
            </a:p>
          </p:txBody>
        </p:sp>
        <p:sp>
          <p:nvSpPr>
            <p:cNvPr id="57365" name="AutoShape 32"/>
            <p:cNvSpPr>
              <a:spLocks noChangeArrowheads="1"/>
            </p:cNvSpPr>
            <p:nvPr/>
          </p:nvSpPr>
          <p:spPr bwMode="auto">
            <a:xfrm>
              <a:off x="1728" y="2060"/>
              <a:ext cx="1737" cy="240"/>
            </a:xfrm>
            <a:prstGeom prst="foldedCorner">
              <a:avLst>
                <a:gd name="adj" fmla="val 12500"/>
              </a:avLst>
            </a:prstGeom>
            <a:solidFill>
              <a:srgbClr val="EAEAEA"/>
            </a:solidFill>
            <a:ln w="9525">
              <a:solidFill>
                <a:schemeClr val="tx1"/>
              </a:solidFill>
              <a:round/>
              <a:headEnd/>
              <a:tailEnd/>
            </a:ln>
          </p:spPr>
          <p:txBody>
            <a:bodyPr wrap="none" anchor="ctr"/>
            <a:lstStyle/>
            <a:p>
              <a:pPr algn="ctr" eaLnBrk="1" hangingPunct="1"/>
              <a:r>
                <a:rPr lang="en-US" sz="1400" b="1">
                  <a:latin typeface="Courier New" charset="0"/>
                  <a:cs typeface="Arial" charset="0"/>
                </a:rPr>
                <a:t>http://wunderground.com</a:t>
              </a:r>
            </a:p>
          </p:txBody>
        </p:sp>
        <p:sp>
          <p:nvSpPr>
            <p:cNvPr id="57366" name="AutoShape 33"/>
            <p:cNvSpPr>
              <a:spLocks noChangeArrowheads="1"/>
            </p:cNvSpPr>
            <p:nvPr/>
          </p:nvSpPr>
          <p:spPr bwMode="auto">
            <a:xfrm>
              <a:off x="1680" y="3408"/>
              <a:ext cx="2352" cy="144"/>
            </a:xfrm>
            <a:prstGeom prst="leftArrow">
              <a:avLst>
                <a:gd name="adj1" fmla="val 50000"/>
                <a:gd name="adj2" fmla="val 204923"/>
              </a:avLst>
            </a:prstGeom>
            <a:solidFill>
              <a:schemeClr val="accent1"/>
            </a:solidFill>
            <a:ln w="9525">
              <a:solidFill>
                <a:schemeClr val="tx1"/>
              </a:solidFill>
              <a:miter lim="800000"/>
              <a:headEnd/>
              <a:tailEnd/>
            </a:ln>
          </p:spPr>
          <p:txBody>
            <a:bodyPr wrap="none" anchor="ctr"/>
            <a:lstStyle/>
            <a:p>
              <a:pPr eaLnBrk="1" hangingPunct="1"/>
              <a:endParaRPr lang="en-US" b="1">
                <a:latin typeface="Arial" charset="0"/>
                <a:cs typeface="Arial" charset="0"/>
              </a:endParaRPr>
            </a:p>
          </p:txBody>
        </p:sp>
        <p:grpSp>
          <p:nvGrpSpPr>
            <p:cNvPr id="57367" name="Group 34"/>
            <p:cNvGrpSpPr>
              <a:grpSpLocks/>
            </p:cNvGrpSpPr>
            <p:nvPr/>
          </p:nvGrpSpPr>
          <p:grpSpPr bwMode="auto">
            <a:xfrm>
              <a:off x="4692" y="2396"/>
              <a:ext cx="621" cy="295"/>
              <a:chOff x="2112" y="528"/>
              <a:chExt cx="960" cy="864"/>
            </a:xfrm>
          </p:grpSpPr>
          <p:sp>
            <p:nvSpPr>
              <p:cNvPr id="57378" name="Rectangle 35"/>
              <p:cNvSpPr>
                <a:spLocks noChangeArrowheads="1"/>
              </p:cNvSpPr>
              <p:nvPr/>
            </p:nvSpPr>
            <p:spPr bwMode="auto">
              <a:xfrm>
                <a:off x="2112" y="528"/>
                <a:ext cx="960" cy="864"/>
              </a:xfrm>
              <a:prstGeom prst="rect">
                <a:avLst/>
              </a:prstGeom>
              <a:solidFill>
                <a:srgbClr val="EAEAEA"/>
              </a:solidFill>
              <a:ln w="9525">
                <a:solidFill>
                  <a:schemeClr val="tx1"/>
                </a:solidFill>
                <a:miter lim="800000"/>
                <a:headEnd/>
                <a:tailEnd/>
              </a:ln>
            </p:spPr>
            <p:txBody>
              <a:bodyPr wrap="none" anchor="ctr"/>
              <a:lstStyle/>
              <a:p>
                <a:pPr eaLnBrk="1" hangingPunct="1"/>
                <a:endParaRPr lang="en-US" b="1">
                  <a:latin typeface="Arial" charset="0"/>
                  <a:cs typeface="Arial" charset="0"/>
                </a:endParaRPr>
              </a:p>
            </p:txBody>
          </p:sp>
          <p:sp>
            <p:nvSpPr>
              <p:cNvPr id="57379" name="Line 36"/>
              <p:cNvSpPr>
                <a:spLocks noChangeShapeType="1"/>
              </p:cNvSpPr>
              <p:nvPr/>
            </p:nvSpPr>
            <p:spPr bwMode="auto">
              <a:xfrm>
                <a:off x="2112" y="672"/>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7380" name="Line 37"/>
              <p:cNvSpPr>
                <a:spLocks noChangeShapeType="1"/>
              </p:cNvSpPr>
              <p:nvPr/>
            </p:nvSpPr>
            <p:spPr bwMode="auto">
              <a:xfrm>
                <a:off x="2112" y="816"/>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7381" name="Line 38"/>
              <p:cNvSpPr>
                <a:spLocks noChangeShapeType="1"/>
              </p:cNvSpPr>
              <p:nvPr/>
            </p:nvSpPr>
            <p:spPr bwMode="auto">
              <a:xfrm>
                <a:off x="2112" y="960"/>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7382" name="Line 39"/>
              <p:cNvSpPr>
                <a:spLocks noChangeShapeType="1"/>
              </p:cNvSpPr>
              <p:nvPr/>
            </p:nvSpPr>
            <p:spPr bwMode="auto">
              <a:xfrm>
                <a:off x="2112" y="1104"/>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7383" name="Line 40"/>
              <p:cNvSpPr>
                <a:spLocks noChangeShapeType="1"/>
              </p:cNvSpPr>
              <p:nvPr/>
            </p:nvSpPr>
            <p:spPr bwMode="auto">
              <a:xfrm>
                <a:off x="2112" y="1248"/>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7384" name="Line 41"/>
              <p:cNvSpPr>
                <a:spLocks noChangeShapeType="1"/>
              </p:cNvSpPr>
              <p:nvPr/>
            </p:nvSpPr>
            <p:spPr bwMode="auto">
              <a:xfrm>
                <a:off x="2352" y="528"/>
                <a:ext cx="0" cy="864"/>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7385" name="Line 42"/>
              <p:cNvSpPr>
                <a:spLocks noChangeShapeType="1"/>
              </p:cNvSpPr>
              <p:nvPr/>
            </p:nvSpPr>
            <p:spPr bwMode="auto">
              <a:xfrm>
                <a:off x="2592" y="528"/>
                <a:ext cx="0" cy="864"/>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7386" name="Line 43"/>
              <p:cNvSpPr>
                <a:spLocks noChangeShapeType="1"/>
              </p:cNvSpPr>
              <p:nvPr/>
            </p:nvSpPr>
            <p:spPr bwMode="auto">
              <a:xfrm>
                <a:off x="2832" y="528"/>
                <a:ext cx="0" cy="864"/>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57368" name="Rectangle 44"/>
            <p:cNvSpPr>
              <a:spLocks noChangeArrowheads="1"/>
            </p:cNvSpPr>
            <p:nvPr/>
          </p:nvSpPr>
          <p:spPr bwMode="auto">
            <a:xfrm>
              <a:off x="4746" y="1403"/>
              <a:ext cx="514" cy="192"/>
            </a:xfrm>
            <a:prstGeom prst="rect">
              <a:avLst/>
            </a:prstGeom>
            <a:solidFill>
              <a:srgbClr val="FFFFFF">
                <a:alpha val="74901"/>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r>
                <a:rPr lang="ja-JP" altLang="en-US" sz="1400" b="1">
                  <a:latin typeface="Century" charset="0"/>
                  <a:cs typeface="Arial" charset="0"/>
                </a:rPr>
                <a:t>“</a:t>
              </a:r>
              <a:r>
                <a:rPr lang="en-US" altLang="ja-JP" sz="1400" b="1">
                  <a:latin typeface="Century" charset="0"/>
                  <a:cs typeface="Arial" charset="0"/>
                </a:rPr>
                <a:t>90254</a:t>
              </a:r>
              <a:r>
                <a:rPr lang="ja-JP" altLang="en-US" sz="1400" b="1">
                  <a:latin typeface="Century" charset="0"/>
                  <a:cs typeface="Arial" charset="0"/>
                </a:rPr>
                <a:t>”</a:t>
              </a:r>
              <a:endParaRPr lang="en-US" sz="1400" b="1">
                <a:latin typeface="Century" charset="0"/>
                <a:cs typeface="Arial" charset="0"/>
              </a:endParaRPr>
            </a:p>
          </p:txBody>
        </p:sp>
        <p:sp>
          <p:nvSpPr>
            <p:cNvPr id="57369" name="Line 45"/>
            <p:cNvSpPr>
              <a:spLocks noChangeShapeType="1"/>
            </p:cNvSpPr>
            <p:nvPr/>
          </p:nvSpPr>
          <p:spPr bwMode="auto">
            <a:xfrm>
              <a:off x="4991" y="1580"/>
              <a:ext cx="0" cy="240"/>
            </a:xfrm>
            <a:prstGeom prst="line">
              <a:avLst/>
            </a:prstGeom>
            <a:noFill/>
            <a:ln w="38100">
              <a:solidFill>
                <a:schemeClr val="bg2"/>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7370" name="Line 46"/>
            <p:cNvSpPr>
              <a:spLocks noChangeShapeType="1"/>
            </p:cNvSpPr>
            <p:nvPr/>
          </p:nvSpPr>
          <p:spPr bwMode="auto">
            <a:xfrm>
              <a:off x="4991" y="2156"/>
              <a:ext cx="0" cy="240"/>
            </a:xfrm>
            <a:prstGeom prst="line">
              <a:avLst/>
            </a:prstGeom>
            <a:noFill/>
            <a:ln w="38100">
              <a:solidFill>
                <a:schemeClr val="bg2"/>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7371" name="Line 47"/>
            <p:cNvSpPr>
              <a:spLocks noChangeShapeType="1"/>
            </p:cNvSpPr>
            <p:nvPr/>
          </p:nvSpPr>
          <p:spPr bwMode="auto">
            <a:xfrm>
              <a:off x="3408" y="2204"/>
              <a:ext cx="672" cy="868"/>
            </a:xfrm>
            <a:prstGeom prst="line">
              <a:avLst/>
            </a:prstGeom>
            <a:noFill/>
            <a:ln w="28575">
              <a:solidFill>
                <a:schemeClr val="tx1"/>
              </a:solidFill>
              <a:prstDash val="sysDot"/>
              <a:round/>
              <a:headEnd/>
              <a:tailEnd type="stealth" w="lg" len="med"/>
            </a:ln>
            <a:extLst>
              <a:ext uri="{909E8E84-426E-40dd-AFC4-6F175D3DCCD1}">
                <a14:hiddenFill xmlns="" xmlns:a14="http://schemas.microsoft.com/office/drawing/2010/main">
                  <a:noFill/>
                </a14:hiddenFill>
              </a:ext>
            </a:extLst>
          </p:spPr>
          <p:txBody>
            <a:bodyPr/>
            <a:lstStyle/>
            <a:p>
              <a:endParaRPr lang="en-US"/>
            </a:p>
          </p:txBody>
        </p:sp>
        <p:sp>
          <p:nvSpPr>
            <p:cNvPr id="57372" name="Rectangle 48"/>
            <p:cNvSpPr>
              <a:spLocks noChangeArrowheads="1"/>
            </p:cNvSpPr>
            <p:nvPr/>
          </p:nvSpPr>
          <p:spPr bwMode="auto">
            <a:xfrm>
              <a:off x="3169" y="2804"/>
              <a:ext cx="733" cy="5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buFontTx/>
                <a:buChar char="•"/>
              </a:pPr>
              <a:r>
                <a:rPr lang="en-US" sz="1600" b="1">
                  <a:latin typeface="Century" charset="0"/>
                  <a:cs typeface="Arial" charset="0"/>
                </a:rPr>
                <a:t>patterns </a:t>
              </a:r>
            </a:p>
            <a:p>
              <a:pPr eaLnBrk="1" hangingPunct="1">
                <a:buFontTx/>
                <a:buChar char="•"/>
              </a:pPr>
              <a:r>
                <a:rPr lang="en-US" sz="1600" b="1">
                  <a:latin typeface="Century" charset="0"/>
                  <a:cs typeface="Arial" charset="0"/>
                </a:rPr>
                <a:t>domain </a:t>
              </a:r>
            </a:p>
            <a:p>
              <a:pPr eaLnBrk="1" hangingPunct="1"/>
              <a:r>
                <a:rPr lang="en-US" sz="1600" b="1">
                  <a:latin typeface="Century" charset="0"/>
                  <a:cs typeface="Arial" charset="0"/>
                </a:rPr>
                <a:t>   types</a:t>
              </a:r>
            </a:p>
          </p:txBody>
        </p:sp>
        <p:sp>
          <p:nvSpPr>
            <p:cNvPr id="57373" name="Rectangle 49"/>
            <p:cNvSpPr>
              <a:spLocks noChangeArrowheads="1"/>
            </p:cNvSpPr>
            <p:nvPr/>
          </p:nvSpPr>
          <p:spPr bwMode="auto">
            <a:xfrm>
              <a:off x="1776" y="3648"/>
              <a:ext cx="2195"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r>
                <a:rPr lang="en-US" sz="1600" b="1">
                  <a:latin typeface="Courier New" charset="0"/>
                  <a:cs typeface="Arial" charset="0"/>
                </a:rPr>
                <a:t>unisys(Zip,Temp,Humidity,…)</a:t>
              </a:r>
            </a:p>
          </p:txBody>
        </p:sp>
        <p:sp>
          <p:nvSpPr>
            <p:cNvPr id="57374" name="Line 50"/>
            <p:cNvSpPr>
              <a:spLocks noChangeShapeType="1"/>
            </p:cNvSpPr>
            <p:nvPr/>
          </p:nvSpPr>
          <p:spPr bwMode="auto">
            <a:xfrm flipH="1">
              <a:off x="1632" y="2400"/>
              <a:ext cx="432" cy="624"/>
            </a:xfrm>
            <a:prstGeom prst="line">
              <a:avLst/>
            </a:prstGeom>
            <a:noFill/>
            <a:ln w="28575">
              <a:solidFill>
                <a:schemeClr val="tx1"/>
              </a:solidFill>
              <a:prstDash val="sysDot"/>
              <a:round/>
              <a:headEnd/>
              <a:tailEnd type="stealth" w="lg" len="med"/>
            </a:ln>
            <a:extLst>
              <a:ext uri="{909E8E84-426E-40dd-AFC4-6F175D3DCCD1}">
                <a14:hiddenFill xmlns="" xmlns:a14="http://schemas.microsoft.com/office/drawing/2010/main">
                  <a:noFill/>
                </a14:hiddenFill>
              </a:ext>
            </a:extLst>
          </p:spPr>
          <p:txBody>
            <a:bodyPr/>
            <a:lstStyle/>
            <a:p>
              <a:endParaRPr lang="en-US"/>
            </a:p>
          </p:txBody>
        </p:sp>
        <p:sp>
          <p:nvSpPr>
            <p:cNvPr id="57375" name="Rectangle 51"/>
            <p:cNvSpPr>
              <a:spLocks noChangeArrowheads="1"/>
            </p:cNvSpPr>
            <p:nvPr/>
          </p:nvSpPr>
          <p:spPr bwMode="auto">
            <a:xfrm>
              <a:off x="1824" y="2818"/>
              <a:ext cx="1104" cy="5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eaLnBrk="1" hangingPunct="1">
                <a:buFontTx/>
                <a:buChar char="•"/>
              </a:pPr>
              <a:r>
                <a:rPr lang="en-US" sz="1600" b="1">
                  <a:latin typeface="Century" charset="0"/>
                  <a:cs typeface="Arial" charset="0"/>
                </a:rPr>
                <a:t>definition of      known sources</a:t>
              </a:r>
            </a:p>
            <a:p>
              <a:pPr eaLnBrk="1" hangingPunct="1">
                <a:buFontTx/>
                <a:buChar char="•"/>
              </a:pPr>
              <a:r>
                <a:rPr lang="en-US" sz="1600" b="1">
                  <a:latin typeface="Century" charset="0"/>
                  <a:cs typeface="Arial" charset="0"/>
                </a:rPr>
                <a:t>sample values </a:t>
              </a:r>
            </a:p>
          </p:txBody>
        </p:sp>
        <p:sp>
          <p:nvSpPr>
            <p:cNvPr id="57376" name="Rectangle 52"/>
            <p:cNvSpPr>
              <a:spLocks noChangeArrowheads="1"/>
            </p:cNvSpPr>
            <p:nvPr/>
          </p:nvSpPr>
          <p:spPr bwMode="auto">
            <a:xfrm>
              <a:off x="95" y="2448"/>
              <a:ext cx="2201" cy="372"/>
            </a:xfrm>
            <a:prstGeom prst="rect">
              <a:avLst/>
            </a:prstGeom>
            <a:noFill/>
            <a:ln w="9525">
              <a:solidFill>
                <a:schemeClr val="bg2"/>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p>
              <a:pPr eaLnBrk="1" hangingPunct="1"/>
              <a:r>
                <a:rPr lang="en-US" sz="1600" b="1">
                  <a:latin typeface="Courier New" charset="0"/>
                  <a:cs typeface="Arial" charset="0"/>
                </a:rPr>
                <a:t>unisys(Zip,Temp,…)</a:t>
              </a:r>
            </a:p>
            <a:p>
              <a:pPr eaLnBrk="1" hangingPunct="1"/>
              <a:r>
                <a:rPr lang="en-US" sz="1600" b="1">
                  <a:latin typeface="Courier New" charset="0"/>
                  <a:cs typeface="Arial" charset="0"/>
                </a:rPr>
                <a:t>:-weather(Zip,…,Temp,Hi,Lo)</a:t>
              </a:r>
            </a:p>
          </p:txBody>
        </p:sp>
        <p:sp>
          <p:nvSpPr>
            <p:cNvPr id="57377" name="AutoShape 53"/>
            <p:cNvSpPr>
              <a:spLocks noChangeArrowheads="1"/>
            </p:cNvSpPr>
            <p:nvPr/>
          </p:nvSpPr>
          <p:spPr bwMode="auto">
            <a:xfrm>
              <a:off x="1056" y="2832"/>
              <a:ext cx="144" cy="240"/>
            </a:xfrm>
            <a:prstGeom prst="upArrow">
              <a:avLst>
                <a:gd name="adj1" fmla="val 50000"/>
                <a:gd name="adj2" fmla="val 41667"/>
              </a:avLst>
            </a:prstGeom>
            <a:solidFill>
              <a:schemeClr val="accent1"/>
            </a:solidFill>
            <a:ln w="9525">
              <a:solidFill>
                <a:schemeClr val="tx1"/>
              </a:solidFill>
              <a:miter lim="800000"/>
              <a:headEnd/>
              <a:tailEnd/>
            </a:ln>
          </p:spPr>
          <p:txBody>
            <a:bodyPr vert="eaVert" wrap="none" anchor="ctr"/>
            <a:lstStyle/>
            <a:p>
              <a:pPr eaLnBrk="1" hangingPunct="1"/>
              <a:endParaRPr lang="en-US" b="1">
                <a:latin typeface="Arial" charset="0"/>
                <a:cs typeface="Arial" charset="0"/>
              </a:endParaRPr>
            </a:p>
          </p:txBody>
        </p:sp>
      </p:grpSp>
      <p:sp>
        <p:nvSpPr>
          <p:cNvPr id="52" name="Oval 51"/>
          <p:cNvSpPr/>
          <p:nvPr/>
        </p:nvSpPr>
        <p:spPr bwMode="auto">
          <a:xfrm>
            <a:off x="6096000" y="762000"/>
            <a:ext cx="2362200" cy="1828800"/>
          </a:xfrm>
          <a:prstGeom prst="ellipse">
            <a:avLst/>
          </a:prstGeom>
          <a:solidFill>
            <a:schemeClr val="accent6">
              <a:alpha val="48000"/>
            </a:schemeClr>
          </a:solidFill>
          <a:ln w="9525" cap="flat" cmpd="sng" algn="ctr">
            <a:noFill/>
            <a:prstDash val="solid"/>
            <a:round/>
            <a:headEnd type="none" w="med" len="med"/>
            <a:tailEnd type="none" w="med" len="med"/>
          </a:ln>
          <a:effectLst/>
        </p:spPr>
        <p:txBody>
          <a:bodyPr/>
          <a:lstStyle/>
          <a:p>
            <a:pPr eaLnBrk="1" hangingPunct="1">
              <a:defRPr/>
            </a:pPr>
            <a:endParaRPr lang="en-US" b="1">
              <a:latin typeface="Arial" charset="0"/>
              <a:ea typeface="+mn-ea"/>
              <a:cs typeface="+mn-cs"/>
            </a:endParaRPr>
          </a:p>
        </p:txBody>
      </p:sp>
      <p:sp>
        <p:nvSpPr>
          <p:cNvPr id="57347" name="Title 52"/>
          <p:cNvSpPr>
            <a:spLocks noGrp="1"/>
          </p:cNvSpPr>
          <p:nvPr>
            <p:ph type="title" idx="4294967295"/>
          </p:nvPr>
        </p:nvSpPr>
        <p:spPr/>
        <p:txBody>
          <a:bodyPr/>
          <a:lstStyle/>
          <a:p>
            <a:pPr eaLnBrk="1" hangingPunct="1"/>
            <a:r>
              <a:rPr lang="en-US">
                <a:latin typeface="Tahoma" charset="0"/>
                <a:cs typeface="ＭＳ Ｐゴシック" charset="0"/>
              </a:rPr>
              <a:t>Source Invocation &amp; Extraction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idx="4294967295"/>
          </p:nvPr>
        </p:nvSpPr>
        <p:spPr/>
        <p:txBody>
          <a:bodyPr/>
          <a:lstStyle/>
          <a:p>
            <a:pPr eaLnBrk="1" hangingPunct="1"/>
            <a:r>
              <a:rPr lang="en-US">
                <a:latin typeface="Tahoma" charset="0"/>
                <a:cs typeface="ＭＳ Ｐゴシック" charset="0"/>
              </a:rPr>
              <a:t>Overview</a:t>
            </a:r>
          </a:p>
        </p:txBody>
      </p:sp>
      <p:sp>
        <p:nvSpPr>
          <p:cNvPr id="19458" name="Rectangle 3"/>
          <p:cNvSpPr>
            <a:spLocks noGrp="1" noChangeArrowheads="1"/>
          </p:cNvSpPr>
          <p:nvPr>
            <p:ph type="body" idx="4294967295"/>
          </p:nvPr>
        </p:nvSpPr>
        <p:spPr/>
        <p:txBody>
          <a:bodyPr/>
          <a:lstStyle/>
          <a:p>
            <a:pPr eaLnBrk="1" hangingPunct="1"/>
            <a:r>
              <a:rPr lang="en-US" b="1" dirty="0">
                <a:latin typeface="Tahoma" charset="0"/>
                <a:cs typeface="ＭＳ Ｐゴシック" charset="0"/>
              </a:rPr>
              <a:t>Learning Semantic Descriptions of Web Information Sources</a:t>
            </a:r>
            <a:endParaRPr lang="en-US" dirty="0">
              <a:latin typeface="Tahoma" charset="0"/>
              <a:cs typeface="ＭＳ Ｐゴシック" charset="0"/>
            </a:endParaRPr>
          </a:p>
          <a:p>
            <a:pPr lvl="1" eaLnBrk="1" hangingPunct="1"/>
            <a:r>
              <a:rPr lang="en-US" dirty="0">
                <a:latin typeface="Tahoma" charset="0"/>
              </a:rPr>
              <a:t>Integrated approach to learning semantic definitions of a source</a:t>
            </a:r>
          </a:p>
          <a:p>
            <a:pPr lvl="1" eaLnBrk="1" hangingPunct="1"/>
            <a:r>
              <a:rPr lang="en-US" dirty="0">
                <a:latin typeface="Tahoma" charset="0"/>
              </a:rPr>
              <a:t>Needs to invoke the source</a:t>
            </a:r>
          </a:p>
          <a:p>
            <a:pPr lvl="1" eaLnBrk="1" hangingPunct="1"/>
            <a:r>
              <a:rPr lang="en-US" dirty="0">
                <a:latin typeface="Tahoma" charset="0"/>
              </a:rPr>
              <a:t>Learn </a:t>
            </a:r>
            <a:r>
              <a:rPr lang="en-US" dirty="0" err="1">
                <a:latin typeface="Tahoma" charset="0"/>
              </a:rPr>
              <a:t>Datalog</a:t>
            </a:r>
            <a:r>
              <a:rPr lang="en-US" dirty="0">
                <a:latin typeface="Tahoma" charset="0"/>
              </a:rPr>
              <a:t> description of the source: LAV mapping</a:t>
            </a:r>
          </a:p>
          <a:p>
            <a:pPr lvl="1" eaLnBrk="1" hangingPunct="1"/>
            <a:endParaRPr lang="en-US" dirty="0">
              <a:latin typeface="Tahoma" charset="0"/>
            </a:endParaRPr>
          </a:p>
          <a:p>
            <a:pPr eaLnBrk="1" hangingPunct="1"/>
            <a:r>
              <a:rPr lang="en-US" b="1" dirty="0">
                <a:latin typeface="Tahoma" charset="0"/>
                <a:cs typeface="ＭＳ Ｐゴシック" charset="0"/>
              </a:rPr>
              <a:t>Automatically Constructing Semantic Web Services from Online Sources</a:t>
            </a:r>
          </a:p>
          <a:p>
            <a:pPr lvl="1" eaLnBrk="1" hangingPunct="1"/>
            <a:r>
              <a:rPr lang="en-US" dirty="0" err="1">
                <a:latin typeface="Tahoma" charset="0"/>
              </a:rPr>
              <a:t>Deimos</a:t>
            </a:r>
            <a:r>
              <a:rPr lang="en-US" dirty="0">
                <a:latin typeface="Tahoma" charset="0"/>
              </a:rPr>
              <a:t>: End to end system for discovering and modeling sources</a:t>
            </a:r>
          </a:p>
          <a:p>
            <a:pPr lvl="1" eaLnBrk="1" hangingPunct="1"/>
            <a:r>
              <a:rPr lang="en-US" dirty="0">
                <a:latin typeface="Tahoma" charset="0"/>
              </a:rPr>
              <a:t>Uses system above to automatically discover semantic definitions of discovered sources</a:t>
            </a:r>
          </a:p>
          <a:p>
            <a:pPr lvl="1" eaLnBrk="1" hangingPunct="1">
              <a:buFontTx/>
              <a:buNone/>
            </a:pPr>
            <a:endParaRPr lang="en-US" dirty="0">
              <a:latin typeface="Tahoma"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4"/>
          <p:cNvSpPr>
            <a:spLocks noGrp="1" noChangeArrowheads="1"/>
          </p:cNvSpPr>
          <p:nvPr>
            <p:ph type="title" idx="4294967295"/>
          </p:nvPr>
        </p:nvSpPr>
        <p:spPr/>
        <p:txBody>
          <a:bodyPr/>
          <a:lstStyle/>
          <a:p>
            <a:pPr eaLnBrk="1" hangingPunct="1"/>
            <a:r>
              <a:rPr lang="en-US">
                <a:latin typeface="Tahoma" charset="0"/>
                <a:cs typeface="ＭＳ Ｐゴシック" charset="0"/>
              </a:rPr>
              <a:t>Target Source Invocation</a:t>
            </a:r>
          </a:p>
        </p:txBody>
      </p:sp>
      <p:sp>
        <p:nvSpPr>
          <p:cNvPr id="58370" name="Rectangle 5"/>
          <p:cNvSpPr>
            <a:spLocks noGrp="1" noChangeArrowheads="1"/>
          </p:cNvSpPr>
          <p:nvPr>
            <p:ph type="body" sz="half" idx="4294967295"/>
          </p:nvPr>
        </p:nvSpPr>
        <p:spPr>
          <a:xfrm>
            <a:off x="228600" y="914400"/>
            <a:ext cx="4267200" cy="5410200"/>
          </a:xfrm>
        </p:spPr>
        <p:txBody>
          <a:bodyPr/>
          <a:lstStyle/>
          <a:p>
            <a:pPr marL="381000" indent="-381000" eaLnBrk="1" hangingPunct="1"/>
            <a:r>
              <a:rPr lang="en-US" sz="2000">
                <a:latin typeface="Tahoma" charset="0"/>
                <a:cs typeface="ＭＳ Ｐゴシック" charset="0"/>
              </a:rPr>
              <a:t>To invoke the target source, we need to locate the form and determine the appropriate input values</a:t>
            </a:r>
          </a:p>
          <a:p>
            <a:pPr marL="800100" lvl="1" indent="-342900" eaLnBrk="1" hangingPunct="1">
              <a:buFont typeface="Calibri" charset="0"/>
              <a:buAutoNum type="arabicPeriod"/>
            </a:pPr>
            <a:r>
              <a:rPr lang="en-US" sz="1800">
                <a:latin typeface="Tahoma" charset="0"/>
              </a:rPr>
              <a:t>Locate the form</a:t>
            </a:r>
          </a:p>
          <a:p>
            <a:pPr marL="800100" lvl="1" indent="-342900" eaLnBrk="1" hangingPunct="1">
              <a:buFont typeface="Calibri" charset="0"/>
              <a:buAutoNum type="arabicPeriod"/>
            </a:pPr>
            <a:r>
              <a:rPr lang="en-US" sz="1800">
                <a:latin typeface="Tahoma" charset="0"/>
              </a:rPr>
              <a:t>Try different data type combinations as input</a:t>
            </a:r>
          </a:p>
          <a:p>
            <a:pPr marL="1257300" lvl="2" indent="-342900" eaLnBrk="1" hangingPunct="1"/>
            <a:r>
              <a:rPr lang="en-US" sz="1800">
                <a:latin typeface="Tahoma" charset="0"/>
              </a:rPr>
              <a:t>For weather, only one input - location, which can be zipcode or city/state</a:t>
            </a:r>
          </a:p>
          <a:p>
            <a:pPr marL="800100" lvl="1" indent="-342900" eaLnBrk="1" hangingPunct="1">
              <a:buFont typeface="Calibri" charset="0"/>
              <a:buAutoNum type="arabicPeriod"/>
            </a:pPr>
            <a:r>
              <a:rPr lang="en-US" sz="1800">
                <a:latin typeface="Tahoma" charset="0"/>
              </a:rPr>
              <a:t>Submit Form</a:t>
            </a:r>
          </a:p>
          <a:p>
            <a:pPr marL="800100" lvl="1" indent="-342900" eaLnBrk="1" hangingPunct="1">
              <a:buFont typeface="Calibri" charset="0"/>
              <a:buAutoNum type="arabicPeriod"/>
            </a:pPr>
            <a:r>
              <a:rPr lang="en-US" sz="1800">
                <a:latin typeface="Tahoma" charset="0"/>
              </a:rPr>
              <a:t>Keep successful invocations</a:t>
            </a:r>
          </a:p>
        </p:txBody>
      </p:sp>
      <p:pic>
        <p:nvPicPr>
          <p:cNvPr id="58371" name="Content Placeholder 9" descr="Picture 27.png"/>
          <p:cNvPicPr>
            <a:picLocks noChangeAspect="1"/>
          </p:cNvPicPr>
          <p:nvPr/>
        </p:nvPicPr>
        <p:blipFill>
          <a:blip r:embed="rId3">
            <a:extLst>
              <a:ext uri="{28A0092B-C50C-407E-A947-70E740481C1C}">
                <a14:useLocalDpi xmlns:a14="http://schemas.microsoft.com/office/drawing/2010/main" val="0"/>
              </a:ext>
            </a:extLst>
          </a:blip>
          <a:srcRect l="-8974" r="-8974"/>
          <a:stretch>
            <a:fillRect/>
          </a:stretch>
        </p:blipFill>
        <p:spPr bwMode="auto">
          <a:xfrm>
            <a:off x="4492625" y="960438"/>
            <a:ext cx="4651375" cy="5211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Oval 10"/>
          <p:cNvSpPr>
            <a:spLocks noChangeArrowheads="1"/>
          </p:cNvSpPr>
          <p:nvPr/>
        </p:nvSpPr>
        <p:spPr bwMode="auto">
          <a:xfrm>
            <a:off x="4876800" y="3733800"/>
            <a:ext cx="914400" cy="457200"/>
          </a:xfrm>
          <a:prstGeom prst="ellipse">
            <a:avLst/>
          </a:prstGeom>
          <a:noFill/>
          <a:ln w="38100">
            <a:solidFill>
              <a:srgbClr val="800000"/>
            </a:solidFill>
            <a:round/>
            <a:headEnd/>
            <a:tailEnd/>
          </a:ln>
          <a:effectLst>
            <a:outerShdw blurRad="63500" dist="23000" dir="5400000" rotWithShape="0">
              <a:srgbClr val="000000">
                <a:alpha val="34999"/>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defTabSz="457200" eaLnBrk="1" fontAlgn="auto" hangingPunct="1">
              <a:spcBef>
                <a:spcPts val="0"/>
              </a:spcBef>
              <a:spcAft>
                <a:spcPts val="0"/>
              </a:spcAft>
              <a:defRPr/>
            </a:pPr>
            <a:endParaRPr lang="en-US">
              <a:solidFill>
                <a:schemeClr val="lt1"/>
              </a:solidFill>
              <a:latin typeface="+mn-lt"/>
              <a:ea typeface="+mn-ea"/>
              <a:cs typeface="+mn-cs"/>
            </a:endParaRPr>
          </a:p>
        </p:txBody>
      </p:sp>
      <p:sp>
        <p:nvSpPr>
          <p:cNvPr id="58373" name="TextBox 11"/>
          <p:cNvSpPr txBox="1">
            <a:spLocks noChangeArrowheads="1"/>
          </p:cNvSpPr>
          <p:nvPr/>
        </p:nvSpPr>
        <p:spPr bwMode="auto">
          <a:xfrm>
            <a:off x="4114800" y="3657600"/>
            <a:ext cx="8064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457200">
              <a:defRPr sz="2400">
                <a:solidFill>
                  <a:schemeClr val="tx1"/>
                </a:solidFill>
                <a:latin typeface="Tahoma" charset="0"/>
                <a:ea typeface="ＭＳ Ｐゴシック" charset="0"/>
                <a:cs typeface="ＭＳ Ｐゴシック" charset="0"/>
              </a:defRPr>
            </a:lvl1pPr>
            <a:lvl2pPr marL="742950" indent="-285750" defTabSz="457200">
              <a:defRPr sz="2400">
                <a:solidFill>
                  <a:schemeClr val="tx1"/>
                </a:solidFill>
                <a:latin typeface="Tahoma" charset="0"/>
                <a:ea typeface="ＭＳ Ｐゴシック" charset="0"/>
              </a:defRPr>
            </a:lvl2pPr>
            <a:lvl3pPr marL="1143000" indent="-228600" defTabSz="457200">
              <a:defRPr sz="2400">
                <a:solidFill>
                  <a:schemeClr val="tx1"/>
                </a:solidFill>
                <a:latin typeface="Tahoma" charset="0"/>
                <a:ea typeface="ＭＳ Ｐゴシック" charset="0"/>
              </a:defRPr>
            </a:lvl3pPr>
            <a:lvl4pPr marL="1600200" indent="-228600" defTabSz="457200">
              <a:defRPr sz="2400">
                <a:solidFill>
                  <a:schemeClr val="tx1"/>
                </a:solidFill>
                <a:latin typeface="Tahoma" charset="0"/>
                <a:ea typeface="ＭＳ Ｐゴシック" charset="0"/>
              </a:defRPr>
            </a:lvl4pPr>
            <a:lvl5pPr marL="2057400" indent="-228600" defTabSz="4572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b="1">
                <a:solidFill>
                  <a:srgbClr val="800000"/>
                </a:solidFill>
                <a:latin typeface="Calibri" charset="0"/>
                <a:cs typeface="Arial" charset="0"/>
              </a:rPr>
              <a:t>Form</a:t>
            </a:r>
            <a:br>
              <a:rPr lang="en-US" sz="1800" b="1">
                <a:solidFill>
                  <a:srgbClr val="800000"/>
                </a:solidFill>
                <a:latin typeface="Calibri" charset="0"/>
                <a:cs typeface="Arial" charset="0"/>
              </a:rPr>
            </a:br>
            <a:r>
              <a:rPr lang="en-US" sz="1800" b="1">
                <a:solidFill>
                  <a:srgbClr val="800000"/>
                </a:solidFill>
                <a:latin typeface="Calibri" charset="0"/>
                <a:cs typeface="Arial" charset="0"/>
              </a:rPr>
              <a:t> Input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idx="4294967295"/>
          </p:nvPr>
        </p:nvSpPr>
        <p:spPr>
          <a:xfrm>
            <a:off x="152400" y="76200"/>
            <a:ext cx="7924800" cy="609600"/>
          </a:xfrm>
        </p:spPr>
        <p:txBody>
          <a:bodyPr/>
          <a:lstStyle/>
          <a:p>
            <a:pPr eaLnBrk="1" hangingPunct="1"/>
            <a:r>
              <a:rPr lang="en-US" sz="2800">
                <a:latin typeface="Tahoma" charset="0"/>
                <a:cs typeface="ＭＳ Ｐゴシック" charset="0"/>
              </a:rPr>
              <a:t>Inducing Extraction Templates</a:t>
            </a:r>
          </a:p>
        </p:txBody>
      </p:sp>
      <p:sp>
        <p:nvSpPr>
          <p:cNvPr id="60418" name="Rectangle 3"/>
          <p:cNvSpPr>
            <a:spLocks noGrp="1" noChangeArrowheads="1"/>
          </p:cNvSpPr>
          <p:nvPr>
            <p:ph type="body" idx="4294967295"/>
          </p:nvPr>
        </p:nvSpPr>
        <p:spPr>
          <a:xfrm>
            <a:off x="228600" y="990600"/>
            <a:ext cx="8686800" cy="2286000"/>
          </a:xfrm>
        </p:spPr>
        <p:txBody>
          <a:bodyPr/>
          <a:lstStyle/>
          <a:p>
            <a:pPr eaLnBrk="1" hangingPunct="1"/>
            <a:r>
              <a:rPr lang="en-US" sz="2000">
                <a:latin typeface="Tahoma" charset="0"/>
                <a:cs typeface="ＭＳ Ｐゴシック" charset="0"/>
              </a:rPr>
              <a:t>Template: a sequence of alternating </a:t>
            </a:r>
            <a:r>
              <a:rPr lang="en-US" sz="2000">
                <a:solidFill>
                  <a:schemeClr val="tx2"/>
                </a:solidFill>
                <a:latin typeface="Tahoma" charset="0"/>
                <a:cs typeface="ＭＳ Ｐゴシック" charset="0"/>
              </a:rPr>
              <a:t>slots</a:t>
            </a:r>
            <a:r>
              <a:rPr lang="en-US" sz="2000">
                <a:solidFill>
                  <a:schemeClr val="accent2"/>
                </a:solidFill>
                <a:latin typeface="Tahoma" charset="0"/>
                <a:cs typeface="ＭＳ Ｐゴシック" charset="0"/>
              </a:rPr>
              <a:t> </a:t>
            </a:r>
            <a:r>
              <a:rPr lang="en-US" sz="2000">
                <a:latin typeface="Tahoma" charset="0"/>
                <a:cs typeface="ＭＳ Ｐゴシック" charset="0"/>
              </a:rPr>
              <a:t>and </a:t>
            </a:r>
            <a:r>
              <a:rPr lang="en-US" sz="2000">
                <a:solidFill>
                  <a:srgbClr val="333399"/>
                </a:solidFill>
                <a:latin typeface="Tahoma" charset="0"/>
                <a:cs typeface="ＭＳ Ｐゴシック" charset="0"/>
              </a:rPr>
              <a:t>stripes</a:t>
            </a:r>
            <a:r>
              <a:rPr lang="en-US" sz="2000">
                <a:latin typeface="Tahoma" charset="0"/>
                <a:cs typeface="ＭＳ Ｐゴシック" charset="0"/>
              </a:rPr>
              <a:t> </a:t>
            </a:r>
          </a:p>
          <a:p>
            <a:pPr lvl="1" eaLnBrk="1" hangingPunct="1"/>
            <a:r>
              <a:rPr lang="en-US" sz="1800">
                <a:latin typeface="Tahoma" charset="0"/>
              </a:rPr>
              <a:t>stripes are the common substrings among all pages</a:t>
            </a:r>
          </a:p>
          <a:p>
            <a:pPr lvl="1" eaLnBrk="1" hangingPunct="1"/>
            <a:r>
              <a:rPr lang="en-US" sz="1800">
                <a:latin typeface="Tahoma" charset="0"/>
              </a:rPr>
              <a:t>slots are the placeholders for data</a:t>
            </a:r>
          </a:p>
          <a:p>
            <a:pPr eaLnBrk="1" hangingPunct="1"/>
            <a:r>
              <a:rPr lang="en-US" sz="2000">
                <a:latin typeface="Tahoma" charset="0"/>
                <a:cs typeface="ＭＳ Ｐゴシック" charset="0"/>
              </a:rPr>
              <a:t>Induction: Stripes are discovered using the Longest Common Subsequence algorithm</a:t>
            </a:r>
          </a:p>
        </p:txBody>
      </p:sp>
      <p:grpSp>
        <p:nvGrpSpPr>
          <p:cNvPr id="60419" name="Group 24"/>
          <p:cNvGrpSpPr>
            <a:grpSpLocks/>
          </p:cNvGrpSpPr>
          <p:nvPr/>
        </p:nvGrpSpPr>
        <p:grpSpPr bwMode="auto">
          <a:xfrm>
            <a:off x="228600" y="2743200"/>
            <a:ext cx="4210050" cy="1905000"/>
            <a:chOff x="609600" y="2586037"/>
            <a:chExt cx="4209363" cy="1905001"/>
          </a:xfrm>
        </p:grpSpPr>
        <p:sp>
          <p:nvSpPr>
            <p:cNvPr id="60431" name="Flowchart: Document 7"/>
            <p:cNvSpPr>
              <a:spLocks noChangeArrowheads="1"/>
            </p:cNvSpPr>
            <p:nvPr/>
          </p:nvSpPr>
          <p:spPr bwMode="auto">
            <a:xfrm>
              <a:off x="609600" y="3008313"/>
              <a:ext cx="4209363" cy="1482725"/>
            </a:xfrm>
            <a:prstGeom prst="flowChartDocument">
              <a:avLst/>
            </a:prstGeom>
            <a:solidFill>
              <a:srgbClr val="006699"/>
            </a:solidFill>
            <a:ln w="25400">
              <a:solidFill>
                <a:srgbClr val="3366CC"/>
              </a:solidFill>
              <a:miter lim="800000"/>
              <a:headEnd/>
              <a:tailEnd/>
            </a:ln>
          </p:spPr>
          <p:txBody>
            <a:bodyPr wrap="none" anchor="ctr">
              <a:spAutoFit/>
            </a:bodyPr>
            <a:lstStyle/>
            <a:p>
              <a:pPr eaLnBrk="1" hangingPunct="1"/>
              <a:r>
                <a:rPr lang="en-US" sz="1200" b="1">
                  <a:solidFill>
                    <a:srgbClr val="FFFF00"/>
                  </a:solidFill>
                  <a:latin typeface="Calibri" charset="0"/>
                  <a:cs typeface="Arial" charset="0"/>
                </a:rPr>
                <a:t>&lt;img src="images/</a:t>
              </a:r>
              <a:r>
                <a:rPr lang="en-US" sz="1200" b="1">
                  <a:solidFill>
                    <a:srgbClr val="FFFFFF"/>
                  </a:solidFill>
                  <a:latin typeface="Calibri" charset="0"/>
                  <a:cs typeface="Arial" charset="0"/>
                </a:rPr>
                <a:t>Sun</a:t>
              </a:r>
              <a:r>
                <a:rPr lang="en-US" sz="1200" b="1">
                  <a:solidFill>
                    <a:srgbClr val="FFFF00"/>
                  </a:solidFill>
                  <a:latin typeface="Calibri" charset="0"/>
                  <a:cs typeface="Arial" charset="0"/>
                </a:rPr>
                <a:t>.png" alt="</a:t>
              </a:r>
              <a:r>
                <a:rPr lang="en-US" sz="1200" b="1">
                  <a:solidFill>
                    <a:srgbClr val="FFFFFF"/>
                  </a:solidFill>
                  <a:latin typeface="Calibri" charset="0"/>
                  <a:cs typeface="Arial" charset="0"/>
                </a:rPr>
                <a:t>Sunny</a:t>
              </a:r>
              <a:r>
                <a:rPr lang="en-US" sz="1200" b="1">
                  <a:solidFill>
                    <a:srgbClr val="FFFF00"/>
                  </a:solidFill>
                  <a:latin typeface="Calibri" charset="0"/>
                  <a:cs typeface="Arial" charset="0"/>
                </a:rPr>
                <a:t>"&gt;&lt;br&gt;</a:t>
              </a:r>
            </a:p>
            <a:p>
              <a:pPr eaLnBrk="1" hangingPunct="1"/>
              <a:r>
                <a:rPr lang="en-US" sz="1200" b="1">
                  <a:solidFill>
                    <a:srgbClr val="FFFF00"/>
                  </a:solidFill>
                  <a:latin typeface="Calibri" charset="0"/>
                  <a:cs typeface="Arial" charset="0"/>
                </a:rPr>
                <a:t>&lt;font face="Arial, Helvetica, sans-serif"&gt;</a:t>
              </a:r>
            </a:p>
            <a:p>
              <a:pPr eaLnBrk="1" hangingPunct="1"/>
              <a:r>
                <a:rPr lang="en-US" sz="1200" b="1">
                  <a:solidFill>
                    <a:srgbClr val="FFFF00"/>
                  </a:solidFill>
                  <a:latin typeface="Calibri" charset="0"/>
                  <a:cs typeface="Arial" charset="0"/>
                </a:rPr>
                <a:t>  &lt;small&gt;&lt;b&gt;Temp: </a:t>
              </a:r>
              <a:r>
                <a:rPr lang="en-US" sz="1200" b="1">
                  <a:solidFill>
                    <a:srgbClr val="FFFFFF"/>
                  </a:solidFill>
                  <a:latin typeface="Calibri" charset="0"/>
                  <a:cs typeface="Arial" charset="0"/>
                </a:rPr>
                <a:t>72</a:t>
              </a:r>
              <a:r>
                <a:rPr lang="en-US" sz="1200" b="1">
                  <a:solidFill>
                    <a:schemeClr val="bg1"/>
                  </a:solidFill>
                  <a:latin typeface="Calibri" charset="0"/>
                  <a:cs typeface="Arial" charset="0"/>
                </a:rPr>
                <a:t>F</a:t>
              </a:r>
              <a:r>
                <a:rPr lang="en-US" sz="1200" b="1">
                  <a:solidFill>
                    <a:srgbClr val="FFFF00"/>
                  </a:solidFill>
                  <a:latin typeface="Calibri" charset="0"/>
                  <a:cs typeface="Arial" charset="0"/>
                </a:rPr>
                <a:t> (</a:t>
              </a:r>
              <a:r>
                <a:rPr lang="en-US" sz="1200" b="1">
                  <a:solidFill>
                    <a:srgbClr val="FFFFFF"/>
                  </a:solidFill>
                  <a:latin typeface="Calibri" charset="0"/>
                  <a:cs typeface="Arial" charset="0"/>
                </a:rPr>
                <a:t>22</a:t>
              </a:r>
              <a:r>
                <a:rPr lang="en-US" sz="1200" b="1">
                  <a:solidFill>
                    <a:schemeClr val="bg1"/>
                  </a:solidFill>
                  <a:latin typeface="Calibri" charset="0"/>
                  <a:cs typeface="Arial" charset="0"/>
                </a:rPr>
                <a:t>C</a:t>
              </a:r>
              <a:r>
                <a:rPr lang="en-US" sz="1200" b="1">
                  <a:solidFill>
                    <a:srgbClr val="FFFF00"/>
                  </a:solidFill>
                  <a:latin typeface="Calibri" charset="0"/>
                  <a:cs typeface="Arial" charset="0"/>
                </a:rPr>
                <a:t>)&lt;/b&gt;&lt;/small&gt;&lt;/font&gt;</a:t>
              </a:r>
            </a:p>
            <a:p>
              <a:pPr eaLnBrk="1" hangingPunct="1"/>
              <a:r>
                <a:rPr lang="en-US" sz="1200" b="1">
                  <a:solidFill>
                    <a:srgbClr val="FFFF00"/>
                  </a:solidFill>
                  <a:latin typeface="Calibri" charset="0"/>
                  <a:cs typeface="Arial" charset="0"/>
                </a:rPr>
                <a:t>&lt;font face="Arial, Helvetica, sans-serif"&gt;</a:t>
              </a:r>
            </a:p>
            <a:p>
              <a:pPr eaLnBrk="1" hangingPunct="1"/>
              <a:r>
                <a:rPr lang="en-US" sz="1200" b="1">
                  <a:solidFill>
                    <a:srgbClr val="FFFF00"/>
                  </a:solidFill>
                  <a:latin typeface="Calibri" charset="0"/>
                  <a:cs typeface="Arial" charset="0"/>
                </a:rPr>
                <a:t>  &lt;small&gt;Site: &lt;b&gt;</a:t>
              </a:r>
              <a:r>
                <a:rPr lang="en-US" sz="1200" b="1">
                  <a:solidFill>
                    <a:srgbClr val="FFFFFF"/>
                  </a:solidFill>
                  <a:latin typeface="Calibri" charset="0"/>
                  <a:cs typeface="Arial" charset="0"/>
                </a:rPr>
                <a:t>KSMO </a:t>
              </a:r>
              <a:r>
                <a:rPr lang="en-US" sz="1200" b="1">
                  <a:solidFill>
                    <a:srgbClr val="FFFF00"/>
                  </a:solidFill>
                  <a:latin typeface="Calibri" charset="0"/>
                  <a:cs typeface="Arial" charset="0"/>
                </a:rPr>
                <a:t>(</a:t>
              </a:r>
              <a:r>
                <a:rPr lang="en-US" sz="1200" b="1">
                  <a:solidFill>
                    <a:srgbClr val="FFFFFF"/>
                  </a:solidFill>
                  <a:latin typeface="Calibri" charset="0"/>
                  <a:cs typeface="Arial" charset="0"/>
                </a:rPr>
                <a:t>Santa_Monica_Mu</a:t>
              </a:r>
              <a:r>
                <a:rPr lang="en-US" sz="1200" b="1">
                  <a:solidFill>
                    <a:srgbClr val="FFFF00"/>
                  </a:solidFill>
                  <a:latin typeface="Calibri" charset="0"/>
                  <a:cs typeface="Arial" charset="0"/>
                </a:rPr>
                <a:t>,</a:t>
              </a:r>
              <a:r>
                <a:rPr lang="en-US" sz="1200" b="1">
                  <a:solidFill>
                    <a:srgbClr val="FFFFFF"/>
                  </a:solidFill>
                  <a:latin typeface="Calibri" charset="0"/>
                  <a:cs typeface="Arial" charset="0"/>
                </a:rPr>
                <a:t> CA</a:t>
              </a:r>
              <a:r>
                <a:rPr lang="en-US" sz="1200" b="1">
                  <a:solidFill>
                    <a:srgbClr val="FFFF00"/>
                  </a:solidFill>
                  <a:latin typeface="Calibri" charset="0"/>
                  <a:cs typeface="Arial" charset="0"/>
                </a:rPr>
                <a:t>)&lt;/b&gt;&lt;br&gt;</a:t>
              </a:r>
            </a:p>
            <a:p>
              <a:pPr eaLnBrk="1" hangingPunct="1"/>
              <a:r>
                <a:rPr lang="en-US" sz="1200" b="1">
                  <a:solidFill>
                    <a:srgbClr val="FFFF00"/>
                  </a:solidFill>
                  <a:latin typeface="Calibri" charset="0"/>
                  <a:cs typeface="Arial" charset="0"/>
                </a:rPr>
                <a:t>         Time: &lt;b&gt;</a:t>
              </a:r>
              <a:r>
                <a:rPr lang="en-US" sz="1200" b="1">
                  <a:solidFill>
                    <a:srgbClr val="FFFFFF"/>
                  </a:solidFill>
                  <a:latin typeface="Calibri" charset="0"/>
                  <a:cs typeface="Arial" charset="0"/>
                </a:rPr>
                <a:t>11 AM PST </a:t>
              </a:r>
              <a:r>
                <a:rPr lang="en-US" sz="1200" b="1">
                  <a:solidFill>
                    <a:srgbClr val="FFFF00"/>
                  </a:solidFill>
                  <a:latin typeface="Calibri" charset="0"/>
                  <a:cs typeface="Arial" charset="0"/>
                </a:rPr>
                <a:t>10 DEC 08&lt;/b&gt;</a:t>
              </a:r>
            </a:p>
          </p:txBody>
        </p:sp>
        <p:sp>
          <p:nvSpPr>
            <p:cNvPr id="60432" name="TextBox 10"/>
            <p:cNvSpPr txBox="1">
              <a:spLocks noChangeArrowheads="1"/>
            </p:cNvSpPr>
            <p:nvPr/>
          </p:nvSpPr>
          <p:spPr bwMode="auto">
            <a:xfrm>
              <a:off x="1579404" y="2586037"/>
              <a:ext cx="174596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b="1">
                  <a:latin typeface="Calibri" charset="0"/>
                  <a:cs typeface="Arial" charset="0"/>
                </a:rPr>
                <a:t>Sample Page 1</a:t>
              </a:r>
            </a:p>
          </p:txBody>
        </p:sp>
      </p:grpSp>
      <p:grpSp>
        <p:nvGrpSpPr>
          <p:cNvPr id="60420" name="Group 23"/>
          <p:cNvGrpSpPr>
            <a:grpSpLocks/>
          </p:cNvGrpSpPr>
          <p:nvPr/>
        </p:nvGrpSpPr>
        <p:grpSpPr bwMode="auto">
          <a:xfrm>
            <a:off x="4953000" y="2743200"/>
            <a:ext cx="3898900" cy="1905000"/>
            <a:chOff x="4953000" y="2586037"/>
            <a:chExt cx="3898356" cy="1905001"/>
          </a:xfrm>
        </p:grpSpPr>
        <p:sp>
          <p:nvSpPr>
            <p:cNvPr id="60429" name="Flowchart: Document 8"/>
            <p:cNvSpPr>
              <a:spLocks noChangeArrowheads="1"/>
            </p:cNvSpPr>
            <p:nvPr/>
          </p:nvSpPr>
          <p:spPr bwMode="auto">
            <a:xfrm>
              <a:off x="4953000" y="3008313"/>
              <a:ext cx="3898356" cy="1482725"/>
            </a:xfrm>
            <a:prstGeom prst="flowChartDocument">
              <a:avLst/>
            </a:prstGeom>
            <a:solidFill>
              <a:srgbClr val="006699"/>
            </a:solidFill>
            <a:ln w="25400">
              <a:solidFill>
                <a:srgbClr val="385D8A"/>
              </a:solidFill>
              <a:miter lim="800000"/>
              <a:headEnd/>
              <a:tailEnd/>
            </a:ln>
          </p:spPr>
          <p:txBody>
            <a:bodyPr wrap="none" anchor="ctr">
              <a:spAutoFit/>
            </a:bodyPr>
            <a:lstStyle/>
            <a:p>
              <a:pPr eaLnBrk="1" hangingPunct="1"/>
              <a:r>
                <a:rPr lang="en-US" sz="1200" b="1">
                  <a:solidFill>
                    <a:srgbClr val="FFFF00"/>
                  </a:solidFill>
                  <a:latin typeface="Calibri" charset="0"/>
                  <a:cs typeface="Arial" charset="0"/>
                </a:rPr>
                <a:t>&lt;img src="images/</a:t>
              </a:r>
              <a:r>
                <a:rPr lang="en-US" sz="1200" b="1">
                  <a:solidFill>
                    <a:srgbClr val="FFFFFF"/>
                  </a:solidFill>
                  <a:latin typeface="Calibri" charset="0"/>
                  <a:cs typeface="Arial" charset="0"/>
                </a:rPr>
                <a:t>Clouds</a:t>
              </a:r>
              <a:r>
                <a:rPr lang="en-US" sz="1200" b="1">
                  <a:solidFill>
                    <a:srgbClr val="FFFF00"/>
                  </a:solidFill>
                  <a:latin typeface="Calibri" charset="0"/>
                  <a:cs typeface="Arial" charset="0"/>
                </a:rPr>
                <a:t>.png" alt="</a:t>
              </a:r>
              <a:r>
                <a:rPr lang="en-US" sz="1200" b="1">
                  <a:solidFill>
                    <a:srgbClr val="FFFFFF"/>
                  </a:solidFill>
                  <a:latin typeface="Calibri" charset="0"/>
                  <a:cs typeface="Arial" charset="0"/>
                </a:rPr>
                <a:t>Cloudy</a:t>
              </a:r>
              <a:r>
                <a:rPr lang="en-US" sz="1200" b="1">
                  <a:solidFill>
                    <a:srgbClr val="FFFF00"/>
                  </a:solidFill>
                  <a:latin typeface="Calibri" charset="0"/>
                  <a:cs typeface="Arial" charset="0"/>
                </a:rPr>
                <a:t>"&gt;&lt;br&gt;</a:t>
              </a:r>
            </a:p>
            <a:p>
              <a:pPr eaLnBrk="1" hangingPunct="1"/>
              <a:r>
                <a:rPr lang="en-US" sz="1200" b="1">
                  <a:solidFill>
                    <a:srgbClr val="FFFF00"/>
                  </a:solidFill>
                  <a:latin typeface="Calibri" charset="0"/>
                  <a:cs typeface="Arial" charset="0"/>
                </a:rPr>
                <a:t>&lt;font face="Arial, Helvetica, sans-serif"&gt;</a:t>
              </a:r>
            </a:p>
            <a:p>
              <a:pPr eaLnBrk="1" hangingPunct="1"/>
              <a:r>
                <a:rPr lang="en-US" sz="1200" b="1">
                  <a:solidFill>
                    <a:srgbClr val="FFFF00"/>
                  </a:solidFill>
                  <a:latin typeface="Calibri" charset="0"/>
                  <a:cs typeface="Arial" charset="0"/>
                </a:rPr>
                <a:t>  &lt;small&gt;&lt;b&gt;Temp: </a:t>
              </a:r>
              <a:r>
                <a:rPr lang="en-US" sz="1200" b="1">
                  <a:solidFill>
                    <a:srgbClr val="FFFFFF"/>
                  </a:solidFill>
                  <a:latin typeface="Calibri" charset="0"/>
                  <a:cs typeface="Arial" charset="0"/>
                </a:rPr>
                <a:t>37</a:t>
              </a:r>
              <a:r>
                <a:rPr lang="en-US" sz="1200" b="1">
                  <a:solidFill>
                    <a:schemeClr val="bg1"/>
                  </a:solidFill>
                  <a:latin typeface="Calibri" charset="0"/>
                  <a:cs typeface="Arial" charset="0"/>
                </a:rPr>
                <a:t>F</a:t>
              </a:r>
              <a:r>
                <a:rPr lang="en-US" sz="1200" b="1">
                  <a:solidFill>
                    <a:srgbClr val="FFFF00"/>
                  </a:solidFill>
                  <a:latin typeface="Calibri" charset="0"/>
                  <a:cs typeface="Arial" charset="0"/>
                </a:rPr>
                <a:t> (</a:t>
              </a:r>
              <a:r>
                <a:rPr lang="en-US" sz="1200" b="1">
                  <a:solidFill>
                    <a:srgbClr val="FFFFFF"/>
                  </a:solidFill>
                  <a:latin typeface="Calibri" charset="0"/>
                  <a:cs typeface="Arial" charset="0"/>
                </a:rPr>
                <a:t>2C</a:t>
              </a:r>
              <a:r>
                <a:rPr lang="en-US" sz="1200" b="1">
                  <a:solidFill>
                    <a:srgbClr val="FFFF00"/>
                  </a:solidFill>
                  <a:latin typeface="Calibri" charset="0"/>
                  <a:cs typeface="Arial" charset="0"/>
                </a:rPr>
                <a:t>)&lt;/b&gt;&lt;/small&gt;&lt;/font&gt;</a:t>
              </a:r>
            </a:p>
            <a:p>
              <a:pPr eaLnBrk="1" hangingPunct="1"/>
              <a:r>
                <a:rPr lang="en-US" sz="1200" b="1">
                  <a:solidFill>
                    <a:srgbClr val="FFFF00"/>
                  </a:solidFill>
                  <a:latin typeface="Calibri" charset="0"/>
                  <a:cs typeface="Arial" charset="0"/>
                </a:rPr>
                <a:t>&lt;font face="Arial, Helvetica, sans-serif"&gt;</a:t>
              </a:r>
            </a:p>
            <a:p>
              <a:pPr eaLnBrk="1" hangingPunct="1"/>
              <a:r>
                <a:rPr lang="en-US" sz="1200" b="1">
                  <a:solidFill>
                    <a:srgbClr val="FFFF00"/>
                  </a:solidFill>
                  <a:latin typeface="Calibri" charset="0"/>
                  <a:cs typeface="Arial" charset="0"/>
                </a:rPr>
                <a:t>  &lt;small&gt;Site: &lt;b&gt;</a:t>
              </a:r>
              <a:r>
                <a:rPr lang="en-US" sz="1200" b="1">
                  <a:solidFill>
                    <a:srgbClr val="FFFFFF"/>
                  </a:solidFill>
                  <a:latin typeface="Calibri" charset="0"/>
                  <a:cs typeface="Arial" charset="0"/>
                </a:rPr>
                <a:t>KAGC </a:t>
              </a:r>
              <a:r>
                <a:rPr lang="en-US" sz="1200" b="1">
                  <a:solidFill>
                    <a:srgbClr val="FFFF00"/>
                  </a:solidFill>
                  <a:latin typeface="Calibri" charset="0"/>
                  <a:cs typeface="Arial" charset="0"/>
                </a:rPr>
                <a:t>(</a:t>
              </a:r>
              <a:r>
                <a:rPr lang="en-US" sz="1200" b="1">
                  <a:solidFill>
                    <a:srgbClr val="FFFFFF"/>
                  </a:solidFill>
                  <a:latin typeface="Calibri" charset="0"/>
                  <a:cs typeface="Arial" charset="0"/>
                </a:rPr>
                <a:t>Pittsburgh/Alle</a:t>
              </a:r>
              <a:r>
                <a:rPr lang="en-US" sz="1200" b="1">
                  <a:solidFill>
                    <a:srgbClr val="FFFF00"/>
                  </a:solidFill>
                  <a:latin typeface="Calibri" charset="0"/>
                  <a:cs typeface="Arial" charset="0"/>
                </a:rPr>
                <a:t>,</a:t>
              </a:r>
              <a:r>
                <a:rPr lang="en-US" sz="1200" b="1">
                  <a:solidFill>
                    <a:srgbClr val="FFFFFF"/>
                  </a:solidFill>
                  <a:latin typeface="Calibri" charset="0"/>
                  <a:cs typeface="Arial" charset="0"/>
                </a:rPr>
                <a:t> PA</a:t>
              </a:r>
              <a:r>
                <a:rPr lang="en-US" sz="1200" b="1">
                  <a:solidFill>
                    <a:srgbClr val="FFFF00"/>
                  </a:solidFill>
                  <a:latin typeface="Calibri" charset="0"/>
                  <a:cs typeface="Arial" charset="0"/>
                </a:rPr>
                <a:t>)&lt;/b&gt;&lt;br&gt;</a:t>
              </a:r>
            </a:p>
            <a:p>
              <a:pPr eaLnBrk="1" hangingPunct="1"/>
              <a:r>
                <a:rPr lang="en-US" sz="1200" b="1">
                  <a:solidFill>
                    <a:srgbClr val="FFFF00"/>
                  </a:solidFill>
                  <a:latin typeface="Calibri" charset="0"/>
                  <a:cs typeface="Arial" charset="0"/>
                </a:rPr>
                <a:t>         Time: &lt;b&gt;</a:t>
              </a:r>
              <a:r>
                <a:rPr lang="en-US" sz="1200" b="1">
                  <a:solidFill>
                    <a:srgbClr val="FFFFFF"/>
                  </a:solidFill>
                  <a:latin typeface="Calibri" charset="0"/>
                  <a:cs typeface="Arial" charset="0"/>
                </a:rPr>
                <a:t>2 PM EST </a:t>
              </a:r>
              <a:r>
                <a:rPr lang="en-US" sz="1200" b="1">
                  <a:solidFill>
                    <a:srgbClr val="FFFF00"/>
                  </a:solidFill>
                  <a:latin typeface="Calibri" charset="0"/>
                  <a:cs typeface="Arial" charset="0"/>
                </a:rPr>
                <a:t>10 DEC 08&lt;/b&gt;</a:t>
              </a:r>
            </a:p>
          </p:txBody>
        </p:sp>
        <p:sp>
          <p:nvSpPr>
            <p:cNvPr id="60430" name="TextBox 11"/>
            <p:cNvSpPr txBox="1">
              <a:spLocks noChangeArrowheads="1"/>
            </p:cNvSpPr>
            <p:nvPr/>
          </p:nvSpPr>
          <p:spPr bwMode="auto">
            <a:xfrm>
              <a:off x="5922827" y="2586037"/>
              <a:ext cx="1746007"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b="1">
                  <a:latin typeface="Calibri" charset="0"/>
                  <a:cs typeface="Arial" charset="0"/>
                </a:rPr>
                <a:t>Sample Page 2</a:t>
              </a:r>
            </a:p>
          </p:txBody>
        </p:sp>
      </p:grpSp>
      <p:sp>
        <p:nvSpPr>
          <p:cNvPr id="15" name="Plus 14"/>
          <p:cNvSpPr/>
          <p:nvPr/>
        </p:nvSpPr>
        <p:spPr>
          <a:xfrm>
            <a:off x="4543425" y="3429000"/>
            <a:ext cx="304800" cy="304800"/>
          </a:xfrm>
          <a:prstGeom prst="mathPlu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b="1">
              <a:solidFill>
                <a:srgbClr val="FFFFFF"/>
              </a:solidFill>
              <a:latin typeface="Calibri" charset="0"/>
            </a:endParaRPr>
          </a:p>
        </p:txBody>
      </p:sp>
      <p:sp>
        <p:nvSpPr>
          <p:cNvPr id="16" name="Right Arrow 15"/>
          <p:cNvSpPr/>
          <p:nvPr/>
        </p:nvSpPr>
        <p:spPr>
          <a:xfrm>
            <a:off x="1968500" y="5562600"/>
            <a:ext cx="762000" cy="60960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b="1">
              <a:solidFill>
                <a:srgbClr val="FFFFFF"/>
              </a:solidFill>
              <a:latin typeface="Calibri" charset="0"/>
            </a:endParaRPr>
          </a:p>
        </p:txBody>
      </p:sp>
      <p:sp>
        <p:nvSpPr>
          <p:cNvPr id="60423" name="TextBox 16"/>
          <p:cNvSpPr txBox="1">
            <a:spLocks noChangeArrowheads="1"/>
          </p:cNvSpPr>
          <p:nvPr/>
        </p:nvSpPr>
        <p:spPr bwMode="auto">
          <a:xfrm>
            <a:off x="1816100" y="5105400"/>
            <a:ext cx="10795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b="1">
                <a:latin typeface="Calibri" charset="0"/>
                <a:cs typeface="Arial" charset="0"/>
              </a:rPr>
              <a:t>Induction</a:t>
            </a:r>
          </a:p>
        </p:txBody>
      </p:sp>
      <p:sp>
        <p:nvSpPr>
          <p:cNvPr id="60424" name="Flowchart: Document 9"/>
          <p:cNvSpPr>
            <a:spLocks noChangeArrowheads="1"/>
          </p:cNvSpPr>
          <p:nvPr/>
        </p:nvSpPr>
        <p:spPr bwMode="auto">
          <a:xfrm>
            <a:off x="3200400" y="5218113"/>
            <a:ext cx="3335338" cy="1482725"/>
          </a:xfrm>
          <a:prstGeom prst="flowChartDocument">
            <a:avLst/>
          </a:prstGeom>
          <a:solidFill>
            <a:srgbClr val="006699"/>
          </a:solidFill>
          <a:ln w="25400">
            <a:solidFill>
              <a:srgbClr val="385D8A"/>
            </a:solidFill>
            <a:miter lim="800000"/>
            <a:headEnd/>
            <a:tailEnd/>
          </a:ln>
        </p:spPr>
        <p:txBody>
          <a:bodyPr wrap="none" anchor="ctr">
            <a:spAutoFit/>
          </a:bodyPr>
          <a:lstStyle/>
          <a:p>
            <a:pPr eaLnBrk="1" hangingPunct="1"/>
            <a:r>
              <a:rPr lang="en-US" sz="1200" b="1">
                <a:solidFill>
                  <a:schemeClr val="bg1"/>
                </a:solidFill>
                <a:latin typeface="Calibri" charset="0"/>
                <a:cs typeface="Arial" charset="0"/>
              </a:rPr>
              <a:t>&lt;img src="images/</a:t>
            </a:r>
            <a:r>
              <a:rPr lang="en-US" sz="1200" b="1">
                <a:solidFill>
                  <a:srgbClr val="FFFF00"/>
                </a:solidFill>
                <a:latin typeface="Wingdings 2" charset="0"/>
                <a:cs typeface="Arial" charset="0"/>
              </a:rPr>
              <a:t>â</a:t>
            </a:r>
            <a:r>
              <a:rPr lang="en-US" sz="1200" b="1">
                <a:solidFill>
                  <a:schemeClr val="bg1"/>
                </a:solidFill>
                <a:latin typeface="Calibri" charset="0"/>
                <a:cs typeface="Arial" charset="0"/>
              </a:rPr>
              <a:t>.png" alt="</a:t>
            </a:r>
            <a:r>
              <a:rPr lang="en-US" sz="1200" b="1">
                <a:solidFill>
                  <a:srgbClr val="FFFF00"/>
                </a:solidFill>
                <a:latin typeface="Wingdings 2" charset="0"/>
                <a:cs typeface="Arial" charset="0"/>
              </a:rPr>
              <a:t>â</a:t>
            </a:r>
            <a:r>
              <a:rPr lang="en-US" sz="1200" b="1">
                <a:solidFill>
                  <a:schemeClr val="bg1"/>
                </a:solidFill>
                <a:latin typeface="Calibri" charset="0"/>
                <a:cs typeface="Arial" charset="0"/>
              </a:rPr>
              <a:t>"&gt;&lt;br&gt;</a:t>
            </a:r>
          </a:p>
          <a:p>
            <a:pPr eaLnBrk="1" hangingPunct="1"/>
            <a:r>
              <a:rPr lang="en-US" sz="1200" b="1">
                <a:solidFill>
                  <a:schemeClr val="bg1"/>
                </a:solidFill>
                <a:latin typeface="Calibri" charset="0"/>
                <a:cs typeface="Arial" charset="0"/>
              </a:rPr>
              <a:t>&lt;font face="Arial, Helvetica, sans-serif"&gt;</a:t>
            </a:r>
          </a:p>
          <a:p>
            <a:pPr eaLnBrk="1" hangingPunct="1"/>
            <a:r>
              <a:rPr lang="en-US" sz="1200" b="1">
                <a:solidFill>
                  <a:schemeClr val="bg1"/>
                </a:solidFill>
                <a:latin typeface="Calibri" charset="0"/>
                <a:cs typeface="Arial" charset="0"/>
              </a:rPr>
              <a:t>  &lt;small&gt;&lt;b&gt;Temp: </a:t>
            </a:r>
            <a:r>
              <a:rPr lang="en-US" sz="1200" b="1">
                <a:solidFill>
                  <a:srgbClr val="FFFF00"/>
                </a:solidFill>
                <a:latin typeface="Wingdings 2" charset="0"/>
                <a:cs typeface="Arial" charset="0"/>
              </a:rPr>
              <a:t>â</a:t>
            </a:r>
            <a:r>
              <a:rPr lang="en-US" sz="1200" b="1">
                <a:solidFill>
                  <a:schemeClr val="bg1"/>
                </a:solidFill>
                <a:latin typeface="Calibri" charset="0"/>
                <a:cs typeface="Arial" charset="0"/>
              </a:rPr>
              <a:t> (</a:t>
            </a:r>
            <a:r>
              <a:rPr lang="en-US" sz="1200" b="1">
                <a:solidFill>
                  <a:srgbClr val="FFFF00"/>
                </a:solidFill>
                <a:latin typeface="Wingdings 2" charset="0"/>
                <a:cs typeface="Arial" charset="0"/>
              </a:rPr>
              <a:t>â</a:t>
            </a:r>
            <a:r>
              <a:rPr lang="en-US" sz="1200" b="1">
                <a:solidFill>
                  <a:schemeClr val="bg1"/>
                </a:solidFill>
                <a:latin typeface="Calibri" charset="0"/>
                <a:cs typeface="Arial" charset="0"/>
              </a:rPr>
              <a:t>)&lt;/b&gt;&lt;/small&gt;&lt;/font&gt;</a:t>
            </a:r>
          </a:p>
          <a:p>
            <a:pPr eaLnBrk="1" hangingPunct="1"/>
            <a:r>
              <a:rPr lang="en-US" sz="1200" b="1">
                <a:solidFill>
                  <a:schemeClr val="bg1"/>
                </a:solidFill>
                <a:latin typeface="Calibri" charset="0"/>
                <a:cs typeface="Arial" charset="0"/>
              </a:rPr>
              <a:t>&lt;font face="Arial, Helvetica, sans-serif"&gt;</a:t>
            </a:r>
          </a:p>
          <a:p>
            <a:pPr eaLnBrk="1" hangingPunct="1"/>
            <a:r>
              <a:rPr lang="en-US" sz="1200" b="1">
                <a:solidFill>
                  <a:schemeClr val="bg1"/>
                </a:solidFill>
                <a:latin typeface="Calibri" charset="0"/>
                <a:cs typeface="Arial" charset="0"/>
              </a:rPr>
              <a:t>  &lt;small&gt;Site: &lt;b&gt;</a:t>
            </a:r>
            <a:r>
              <a:rPr lang="en-US" sz="1200" b="1">
                <a:solidFill>
                  <a:srgbClr val="FFFF00"/>
                </a:solidFill>
                <a:latin typeface="Wingdings 2" charset="0"/>
                <a:cs typeface="Arial" charset="0"/>
              </a:rPr>
              <a:t>â</a:t>
            </a:r>
            <a:r>
              <a:rPr lang="en-US" sz="1200" b="1">
                <a:solidFill>
                  <a:schemeClr val="bg1"/>
                </a:solidFill>
                <a:latin typeface="Calibri" charset="0"/>
                <a:cs typeface="Arial" charset="0"/>
              </a:rPr>
              <a:t> (</a:t>
            </a:r>
            <a:r>
              <a:rPr lang="en-US" sz="1200" b="1">
                <a:solidFill>
                  <a:srgbClr val="FFFF00"/>
                </a:solidFill>
                <a:latin typeface="Wingdings 2" charset="0"/>
                <a:cs typeface="Arial" charset="0"/>
              </a:rPr>
              <a:t>â</a:t>
            </a:r>
            <a:r>
              <a:rPr lang="en-US" sz="1200" b="1">
                <a:solidFill>
                  <a:schemeClr val="bg1"/>
                </a:solidFill>
                <a:latin typeface="Calibri" charset="0"/>
                <a:cs typeface="Arial" charset="0"/>
              </a:rPr>
              <a:t>, </a:t>
            </a:r>
            <a:r>
              <a:rPr lang="en-US" sz="1200" b="1">
                <a:solidFill>
                  <a:srgbClr val="FFFF00"/>
                </a:solidFill>
                <a:latin typeface="Wingdings 2" charset="0"/>
                <a:cs typeface="Arial" charset="0"/>
              </a:rPr>
              <a:t>â</a:t>
            </a:r>
            <a:r>
              <a:rPr lang="en-US" sz="1200" b="1">
                <a:solidFill>
                  <a:schemeClr val="bg1"/>
                </a:solidFill>
                <a:latin typeface="Calibri" charset="0"/>
                <a:cs typeface="Arial" charset="0"/>
              </a:rPr>
              <a:t>)&lt;/b&gt;&lt;br&gt;</a:t>
            </a:r>
          </a:p>
          <a:p>
            <a:pPr eaLnBrk="1" hangingPunct="1"/>
            <a:r>
              <a:rPr lang="en-US" sz="1200" b="1">
                <a:solidFill>
                  <a:schemeClr val="bg1"/>
                </a:solidFill>
                <a:latin typeface="Calibri" charset="0"/>
                <a:cs typeface="Arial" charset="0"/>
              </a:rPr>
              <a:t>         Time: &lt;b&gt;</a:t>
            </a:r>
            <a:r>
              <a:rPr lang="en-US" sz="1200" b="1">
                <a:solidFill>
                  <a:srgbClr val="FFFF00"/>
                </a:solidFill>
                <a:latin typeface="Wingdings 2" charset="0"/>
                <a:cs typeface="Arial" charset="0"/>
              </a:rPr>
              <a:t>â</a:t>
            </a:r>
            <a:r>
              <a:rPr lang="en-US" sz="1200" b="1">
                <a:solidFill>
                  <a:schemeClr val="bg1"/>
                </a:solidFill>
                <a:latin typeface="Calibri" charset="0"/>
                <a:cs typeface="Arial" charset="0"/>
              </a:rPr>
              <a:t> 10 DEC 08&lt;/b&gt;</a:t>
            </a:r>
          </a:p>
        </p:txBody>
      </p:sp>
      <p:sp>
        <p:nvSpPr>
          <p:cNvPr id="60425" name="TextBox 12"/>
          <p:cNvSpPr txBox="1">
            <a:spLocks noChangeArrowheads="1"/>
          </p:cNvSpPr>
          <p:nvPr/>
        </p:nvSpPr>
        <p:spPr bwMode="auto">
          <a:xfrm>
            <a:off x="4179888" y="4800600"/>
            <a:ext cx="11366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b="1">
                <a:latin typeface="Calibri" charset="0"/>
                <a:cs typeface="Arial" charset="0"/>
              </a:rPr>
              <a:t>Template</a:t>
            </a:r>
          </a:p>
        </p:txBody>
      </p:sp>
      <p:sp>
        <p:nvSpPr>
          <p:cNvPr id="60426" name="Line Callout 2 (No Border) 19"/>
          <p:cNvSpPr>
            <a:spLocks/>
          </p:cNvSpPr>
          <p:nvPr/>
        </p:nvSpPr>
        <p:spPr bwMode="auto">
          <a:xfrm>
            <a:off x="6940624" y="4800600"/>
            <a:ext cx="1447800" cy="392113"/>
          </a:xfrm>
          <a:prstGeom prst="callout2">
            <a:avLst>
              <a:gd name="adj1" fmla="val 29148"/>
              <a:gd name="adj2" fmla="val -5264"/>
              <a:gd name="adj3" fmla="val 29148"/>
              <a:gd name="adj4" fmla="val -86514"/>
              <a:gd name="adj5" fmla="val 124694"/>
              <a:gd name="adj6" fmla="val -111292"/>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p>
            <a:pPr eaLnBrk="1" hangingPunct="1"/>
            <a:r>
              <a:rPr lang="en-US" b="1">
                <a:latin typeface="Calibri" charset="0"/>
                <a:cs typeface="Arial" charset="0"/>
              </a:rPr>
              <a:t>Slot</a:t>
            </a:r>
          </a:p>
        </p:txBody>
      </p:sp>
      <p:sp>
        <p:nvSpPr>
          <p:cNvPr id="21" name="Rectangle 20"/>
          <p:cNvSpPr/>
          <p:nvPr/>
        </p:nvSpPr>
        <p:spPr>
          <a:xfrm>
            <a:off x="4618111" y="5257800"/>
            <a:ext cx="671513" cy="20002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b="1">
              <a:solidFill>
                <a:srgbClr val="FFFFFF"/>
              </a:solidFill>
              <a:latin typeface="Calibri" charset="0"/>
            </a:endParaRPr>
          </a:p>
        </p:txBody>
      </p:sp>
      <p:sp>
        <p:nvSpPr>
          <p:cNvPr id="60428" name="Line Callout 2 (No Border) 21"/>
          <p:cNvSpPr>
            <a:spLocks/>
          </p:cNvSpPr>
          <p:nvPr/>
        </p:nvSpPr>
        <p:spPr bwMode="auto">
          <a:xfrm>
            <a:off x="6951736" y="5627688"/>
            <a:ext cx="1095375" cy="392112"/>
          </a:xfrm>
          <a:prstGeom prst="callout2">
            <a:avLst>
              <a:gd name="adj1" fmla="val 29148"/>
              <a:gd name="adj2" fmla="val -6958"/>
              <a:gd name="adj3" fmla="val 29148"/>
              <a:gd name="adj4" fmla="val -126810"/>
              <a:gd name="adj5" fmla="val -36032"/>
              <a:gd name="adj6" fmla="val -162028"/>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p>
            <a:pPr eaLnBrk="1" hangingPunct="1"/>
            <a:r>
              <a:rPr lang="en-US" b="1">
                <a:latin typeface="Calibri" charset="0"/>
                <a:cs typeface="Arial" charset="0"/>
              </a:rPr>
              <a:t>Stripe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idx="4294967295"/>
          </p:nvPr>
        </p:nvSpPr>
        <p:spPr>
          <a:xfrm>
            <a:off x="-76200" y="-76200"/>
            <a:ext cx="7924800" cy="914400"/>
          </a:xfrm>
        </p:spPr>
        <p:txBody>
          <a:bodyPr/>
          <a:lstStyle/>
          <a:p>
            <a:pPr eaLnBrk="1" hangingPunct="1"/>
            <a:r>
              <a:rPr lang="en-US">
                <a:latin typeface="Tahoma" charset="0"/>
                <a:cs typeface="ＭＳ Ｐゴシック" charset="0"/>
              </a:rPr>
              <a:t>Data Extraction with Templates</a:t>
            </a:r>
            <a:br>
              <a:rPr lang="en-US">
                <a:latin typeface="Tahoma" charset="0"/>
                <a:cs typeface="ＭＳ Ｐゴシック" charset="0"/>
              </a:rPr>
            </a:br>
            <a:r>
              <a:rPr lang="en-US">
                <a:latin typeface="Tahoma" charset="0"/>
                <a:cs typeface="ＭＳ Ｐゴシック" charset="0"/>
              </a:rPr>
              <a:t>[Gazen&amp; Minton]</a:t>
            </a:r>
          </a:p>
        </p:txBody>
      </p:sp>
      <p:sp>
        <p:nvSpPr>
          <p:cNvPr id="61442" name="Rectangle 3"/>
          <p:cNvSpPr>
            <a:spLocks noGrp="1" noChangeArrowheads="1"/>
          </p:cNvSpPr>
          <p:nvPr>
            <p:ph type="body" idx="4294967295"/>
          </p:nvPr>
        </p:nvSpPr>
        <p:spPr>
          <a:xfrm>
            <a:off x="990600" y="1143000"/>
            <a:ext cx="7924800" cy="914400"/>
          </a:xfrm>
        </p:spPr>
        <p:txBody>
          <a:bodyPr/>
          <a:lstStyle/>
          <a:p>
            <a:pPr eaLnBrk="1" hangingPunct="1">
              <a:lnSpc>
                <a:spcPct val="80000"/>
              </a:lnSpc>
            </a:pPr>
            <a:r>
              <a:rPr lang="en-US" sz="2000">
                <a:latin typeface="Tahoma" charset="0"/>
                <a:cs typeface="ＭＳ Ｐゴシック" charset="0"/>
              </a:rPr>
              <a:t>To extract data: Find data in slots by locating the stripes of the template on unseen page:</a:t>
            </a:r>
            <a:endParaRPr lang="en-US">
              <a:latin typeface="Tahoma" charset="0"/>
              <a:cs typeface="ＭＳ Ｐゴシック" charset="0"/>
            </a:endParaRPr>
          </a:p>
        </p:txBody>
      </p:sp>
      <p:sp>
        <p:nvSpPr>
          <p:cNvPr id="61443" name="Flowchart: Document 5"/>
          <p:cNvSpPr>
            <a:spLocks noChangeArrowheads="1"/>
          </p:cNvSpPr>
          <p:nvPr/>
        </p:nvSpPr>
        <p:spPr bwMode="auto">
          <a:xfrm>
            <a:off x="228600" y="2551113"/>
            <a:ext cx="4183063" cy="1482725"/>
          </a:xfrm>
          <a:prstGeom prst="flowChartDocument">
            <a:avLst/>
          </a:prstGeom>
          <a:solidFill>
            <a:srgbClr val="006699"/>
          </a:solidFill>
          <a:ln w="25400">
            <a:solidFill>
              <a:srgbClr val="385D8A"/>
            </a:solidFill>
            <a:miter lim="800000"/>
            <a:headEnd/>
            <a:tailEnd/>
          </a:ln>
        </p:spPr>
        <p:txBody>
          <a:bodyPr wrap="none" anchor="ctr">
            <a:spAutoFit/>
          </a:bodyPr>
          <a:lstStyle/>
          <a:p>
            <a:pPr eaLnBrk="1" hangingPunct="1"/>
            <a:r>
              <a:rPr lang="en-US" sz="1200" b="1">
                <a:solidFill>
                  <a:schemeClr val="bg1"/>
                </a:solidFill>
                <a:latin typeface="Calibri" charset="0"/>
                <a:cs typeface="Arial" charset="0"/>
              </a:rPr>
              <a:t>&lt;img src="images/Sun.png" alt="Sunny"&gt;&lt;br&gt;</a:t>
            </a:r>
          </a:p>
          <a:p>
            <a:pPr eaLnBrk="1" hangingPunct="1"/>
            <a:r>
              <a:rPr lang="en-US" sz="1200" b="1">
                <a:solidFill>
                  <a:schemeClr val="bg1"/>
                </a:solidFill>
                <a:latin typeface="Calibri" charset="0"/>
                <a:cs typeface="Arial" charset="0"/>
              </a:rPr>
              <a:t>&lt;font face="Arial, Helvetica, sans-serif"&gt;</a:t>
            </a:r>
          </a:p>
          <a:p>
            <a:pPr eaLnBrk="1" hangingPunct="1"/>
            <a:r>
              <a:rPr lang="en-US" sz="1200" b="1">
                <a:solidFill>
                  <a:schemeClr val="bg1"/>
                </a:solidFill>
                <a:latin typeface="Calibri" charset="0"/>
                <a:cs typeface="Arial" charset="0"/>
              </a:rPr>
              <a:t>  &lt;small&gt;&lt;b&gt;Temp: 71F (21C)&lt;/b&gt;&lt;/small&gt;&lt;/font&gt;</a:t>
            </a:r>
          </a:p>
          <a:p>
            <a:pPr eaLnBrk="1" hangingPunct="1"/>
            <a:r>
              <a:rPr lang="en-US" sz="1200" b="1">
                <a:solidFill>
                  <a:schemeClr val="bg1"/>
                </a:solidFill>
                <a:latin typeface="Calibri" charset="0"/>
                <a:cs typeface="Arial" charset="0"/>
              </a:rPr>
              <a:t>&lt;font face="Arial, Helvetica, sans-serif"&gt;</a:t>
            </a:r>
          </a:p>
          <a:p>
            <a:pPr eaLnBrk="1" hangingPunct="1"/>
            <a:r>
              <a:rPr lang="en-US" sz="1200" b="1">
                <a:solidFill>
                  <a:schemeClr val="bg1"/>
                </a:solidFill>
                <a:latin typeface="Calibri" charset="0"/>
                <a:cs typeface="Arial" charset="0"/>
              </a:rPr>
              <a:t>  &lt;small&gt;Site: &lt;b&gt;KCQT (Los_Angeles_Dow, CA)&lt;/b&gt;&lt;br&gt;</a:t>
            </a:r>
          </a:p>
          <a:p>
            <a:pPr eaLnBrk="1" hangingPunct="1"/>
            <a:r>
              <a:rPr lang="en-US" sz="1200" b="1">
                <a:solidFill>
                  <a:schemeClr val="bg1"/>
                </a:solidFill>
                <a:latin typeface="Calibri" charset="0"/>
                <a:cs typeface="Arial" charset="0"/>
              </a:rPr>
              <a:t>         Time: &lt;b&gt;11 AM PST 10 DEC 08&lt;/b&gt;</a:t>
            </a:r>
          </a:p>
        </p:txBody>
      </p:sp>
      <p:sp>
        <p:nvSpPr>
          <p:cNvPr id="61444" name="TextBox 6"/>
          <p:cNvSpPr txBox="1">
            <a:spLocks noChangeArrowheads="1"/>
          </p:cNvSpPr>
          <p:nvPr/>
        </p:nvSpPr>
        <p:spPr bwMode="auto">
          <a:xfrm>
            <a:off x="1198563" y="2057400"/>
            <a:ext cx="17240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a:latin typeface="Calibri" charset="0"/>
                <a:cs typeface="Arial" charset="0"/>
              </a:rPr>
              <a:t>Unseen Page</a:t>
            </a:r>
          </a:p>
        </p:txBody>
      </p:sp>
      <p:sp>
        <p:nvSpPr>
          <p:cNvPr id="61445" name="Flowchart: Document 9"/>
          <p:cNvSpPr>
            <a:spLocks noChangeArrowheads="1"/>
          </p:cNvSpPr>
          <p:nvPr/>
        </p:nvSpPr>
        <p:spPr bwMode="auto">
          <a:xfrm>
            <a:off x="5105400" y="2517775"/>
            <a:ext cx="3335338" cy="1482725"/>
          </a:xfrm>
          <a:prstGeom prst="flowChartDocument">
            <a:avLst/>
          </a:prstGeom>
          <a:solidFill>
            <a:srgbClr val="006699"/>
          </a:solidFill>
          <a:ln w="25400">
            <a:solidFill>
              <a:srgbClr val="385D8A"/>
            </a:solidFill>
            <a:miter lim="800000"/>
            <a:headEnd/>
            <a:tailEnd/>
          </a:ln>
        </p:spPr>
        <p:txBody>
          <a:bodyPr wrap="none" anchor="ctr">
            <a:spAutoFit/>
          </a:bodyPr>
          <a:lstStyle/>
          <a:p>
            <a:pPr eaLnBrk="1" hangingPunct="1"/>
            <a:r>
              <a:rPr lang="en-US" sz="1200" b="1">
                <a:solidFill>
                  <a:schemeClr val="bg1"/>
                </a:solidFill>
                <a:latin typeface="Calibri" charset="0"/>
                <a:cs typeface="Arial" charset="0"/>
              </a:rPr>
              <a:t>&lt;img src="images/</a:t>
            </a:r>
            <a:r>
              <a:rPr lang="en-US" sz="1200" b="1">
                <a:solidFill>
                  <a:srgbClr val="FFFF00"/>
                </a:solidFill>
                <a:latin typeface="Wingdings 2" charset="0"/>
                <a:cs typeface="Arial" charset="0"/>
              </a:rPr>
              <a:t>â</a:t>
            </a:r>
            <a:r>
              <a:rPr lang="en-US" sz="1200" b="1">
                <a:solidFill>
                  <a:schemeClr val="bg1"/>
                </a:solidFill>
                <a:latin typeface="Calibri" charset="0"/>
                <a:cs typeface="Arial" charset="0"/>
              </a:rPr>
              <a:t>.png" alt="</a:t>
            </a:r>
            <a:r>
              <a:rPr lang="en-US" sz="1200" b="1">
                <a:solidFill>
                  <a:srgbClr val="FFFF00"/>
                </a:solidFill>
                <a:latin typeface="Wingdings 2" charset="0"/>
                <a:cs typeface="Arial" charset="0"/>
              </a:rPr>
              <a:t>â</a:t>
            </a:r>
            <a:r>
              <a:rPr lang="en-US" sz="1200" b="1">
                <a:solidFill>
                  <a:schemeClr val="bg1"/>
                </a:solidFill>
                <a:latin typeface="Calibri" charset="0"/>
                <a:cs typeface="Arial" charset="0"/>
              </a:rPr>
              <a:t>"&gt;&lt;br&gt;</a:t>
            </a:r>
          </a:p>
          <a:p>
            <a:pPr eaLnBrk="1" hangingPunct="1"/>
            <a:r>
              <a:rPr lang="en-US" sz="1200" b="1">
                <a:solidFill>
                  <a:schemeClr val="bg1"/>
                </a:solidFill>
                <a:latin typeface="Calibri" charset="0"/>
                <a:cs typeface="Arial" charset="0"/>
              </a:rPr>
              <a:t>&lt;font face="Arial, Helvetica, sans-serif"&gt;</a:t>
            </a:r>
          </a:p>
          <a:p>
            <a:pPr eaLnBrk="1" hangingPunct="1"/>
            <a:r>
              <a:rPr lang="en-US" sz="1200" b="1">
                <a:solidFill>
                  <a:schemeClr val="bg1"/>
                </a:solidFill>
                <a:latin typeface="Calibri" charset="0"/>
                <a:cs typeface="Arial" charset="0"/>
              </a:rPr>
              <a:t>  &lt;small&gt;&lt;b&gt;Temp: </a:t>
            </a:r>
            <a:r>
              <a:rPr lang="en-US" sz="1200" b="1">
                <a:solidFill>
                  <a:srgbClr val="FFFF00"/>
                </a:solidFill>
                <a:latin typeface="Wingdings 2" charset="0"/>
                <a:cs typeface="Arial" charset="0"/>
              </a:rPr>
              <a:t>â</a:t>
            </a:r>
            <a:r>
              <a:rPr lang="en-US" sz="1200" b="1">
                <a:solidFill>
                  <a:schemeClr val="bg1"/>
                </a:solidFill>
                <a:latin typeface="Calibri" charset="0"/>
                <a:cs typeface="Arial" charset="0"/>
              </a:rPr>
              <a:t> (</a:t>
            </a:r>
            <a:r>
              <a:rPr lang="en-US" sz="1200" b="1">
                <a:solidFill>
                  <a:srgbClr val="FFFF00"/>
                </a:solidFill>
                <a:latin typeface="Wingdings 2" charset="0"/>
                <a:cs typeface="Arial" charset="0"/>
              </a:rPr>
              <a:t>â</a:t>
            </a:r>
            <a:r>
              <a:rPr lang="en-US" sz="1200" b="1">
                <a:solidFill>
                  <a:schemeClr val="bg1"/>
                </a:solidFill>
                <a:latin typeface="Calibri" charset="0"/>
                <a:cs typeface="Arial" charset="0"/>
              </a:rPr>
              <a:t>)&lt;/b&gt;&lt;/small&gt;&lt;/font&gt;</a:t>
            </a:r>
          </a:p>
          <a:p>
            <a:pPr eaLnBrk="1" hangingPunct="1"/>
            <a:r>
              <a:rPr lang="en-US" sz="1200" b="1">
                <a:solidFill>
                  <a:schemeClr val="bg1"/>
                </a:solidFill>
                <a:latin typeface="Calibri" charset="0"/>
                <a:cs typeface="Arial" charset="0"/>
              </a:rPr>
              <a:t>&lt;font face="Arial, Helvetica, sans-serif"&gt;</a:t>
            </a:r>
          </a:p>
          <a:p>
            <a:pPr eaLnBrk="1" hangingPunct="1"/>
            <a:r>
              <a:rPr lang="en-US" sz="1200" b="1">
                <a:solidFill>
                  <a:schemeClr val="bg1"/>
                </a:solidFill>
                <a:latin typeface="Calibri" charset="0"/>
                <a:cs typeface="Arial" charset="0"/>
              </a:rPr>
              <a:t>  &lt;small&gt;Site: &lt;b&gt;</a:t>
            </a:r>
            <a:r>
              <a:rPr lang="en-US" sz="1200" b="1">
                <a:solidFill>
                  <a:srgbClr val="FFFF00"/>
                </a:solidFill>
                <a:latin typeface="Wingdings 2" charset="0"/>
                <a:cs typeface="Arial" charset="0"/>
              </a:rPr>
              <a:t>â</a:t>
            </a:r>
            <a:r>
              <a:rPr lang="en-US" sz="1200" b="1">
                <a:solidFill>
                  <a:schemeClr val="bg1"/>
                </a:solidFill>
                <a:latin typeface="Calibri" charset="0"/>
                <a:cs typeface="Arial" charset="0"/>
              </a:rPr>
              <a:t> (</a:t>
            </a:r>
            <a:r>
              <a:rPr lang="en-US" sz="1200" b="1">
                <a:solidFill>
                  <a:srgbClr val="FFFF00"/>
                </a:solidFill>
                <a:latin typeface="Wingdings 2" charset="0"/>
                <a:cs typeface="Arial" charset="0"/>
              </a:rPr>
              <a:t>â</a:t>
            </a:r>
            <a:r>
              <a:rPr lang="en-US" sz="1200" b="1">
                <a:solidFill>
                  <a:schemeClr val="bg1"/>
                </a:solidFill>
                <a:latin typeface="Calibri" charset="0"/>
                <a:cs typeface="Arial" charset="0"/>
              </a:rPr>
              <a:t>, </a:t>
            </a:r>
            <a:r>
              <a:rPr lang="en-US" sz="1200" b="1">
                <a:solidFill>
                  <a:srgbClr val="FFFF00"/>
                </a:solidFill>
                <a:latin typeface="Wingdings 2" charset="0"/>
                <a:cs typeface="Arial" charset="0"/>
              </a:rPr>
              <a:t>â</a:t>
            </a:r>
            <a:r>
              <a:rPr lang="en-US" sz="1200" b="1">
                <a:solidFill>
                  <a:schemeClr val="bg1"/>
                </a:solidFill>
                <a:latin typeface="Calibri" charset="0"/>
                <a:cs typeface="Arial" charset="0"/>
              </a:rPr>
              <a:t>)&lt;/b&gt;&lt;br&gt;</a:t>
            </a:r>
          </a:p>
          <a:p>
            <a:pPr eaLnBrk="1" hangingPunct="1"/>
            <a:r>
              <a:rPr lang="en-US" sz="1200" b="1">
                <a:solidFill>
                  <a:schemeClr val="bg1"/>
                </a:solidFill>
                <a:latin typeface="Calibri" charset="0"/>
                <a:cs typeface="Arial" charset="0"/>
              </a:rPr>
              <a:t>         Time: &lt;b&gt;</a:t>
            </a:r>
            <a:r>
              <a:rPr lang="en-US" sz="1200" b="1">
                <a:solidFill>
                  <a:srgbClr val="FFFF00"/>
                </a:solidFill>
                <a:latin typeface="Wingdings 2" charset="0"/>
                <a:cs typeface="Arial" charset="0"/>
              </a:rPr>
              <a:t>â</a:t>
            </a:r>
            <a:r>
              <a:rPr lang="en-US" sz="1200" b="1">
                <a:solidFill>
                  <a:schemeClr val="bg1"/>
                </a:solidFill>
                <a:latin typeface="Calibri" charset="0"/>
                <a:cs typeface="Arial" charset="0"/>
              </a:rPr>
              <a:t> 10 DEC 08&lt;/b&gt;</a:t>
            </a:r>
          </a:p>
        </p:txBody>
      </p:sp>
      <p:sp>
        <p:nvSpPr>
          <p:cNvPr id="61446" name="TextBox 10"/>
          <p:cNvSpPr txBox="1">
            <a:spLocks noChangeArrowheads="1"/>
          </p:cNvSpPr>
          <p:nvPr/>
        </p:nvSpPr>
        <p:spPr bwMode="auto">
          <a:xfrm>
            <a:off x="5791200" y="2057400"/>
            <a:ext cx="2216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a:latin typeface="Calibri" charset="0"/>
                <a:cs typeface="Arial" charset="0"/>
              </a:rPr>
              <a:t>Induced Template</a:t>
            </a:r>
          </a:p>
        </p:txBody>
      </p:sp>
      <p:sp>
        <p:nvSpPr>
          <p:cNvPr id="15" name="Plus 14"/>
          <p:cNvSpPr/>
          <p:nvPr/>
        </p:nvSpPr>
        <p:spPr>
          <a:xfrm>
            <a:off x="4543425" y="2971800"/>
            <a:ext cx="304800" cy="304800"/>
          </a:xfrm>
          <a:prstGeom prst="mathPlu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b="1">
              <a:solidFill>
                <a:srgbClr val="FFFFFF"/>
              </a:solidFill>
              <a:latin typeface="Calibri" charset="0"/>
            </a:endParaRPr>
          </a:p>
        </p:txBody>
      </p:sp>
      <p:sp>
        <p:nvSpPr>
          <p:cNvPr id="16" name="Right Arrow 15"/>
          <p:cNvSpPr/>
          <p:nvPr/>
        </p:nvSpPr>
        <p:spPr>
          <a:xfrm>
            <a:off x="381000" y="5029200"/>
            <a:ext cx="762000" cy="60960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b="1">
              <a:solidFill>
                <a:srgbClr val="FFFFFF"/>
              </a:solidFill>
              <a:latin typeface="Calibri" charset="0"/>
            </a:endParaRPr>
          </a:p>
        </p:txBody>
      </p:sp>
      <p:sp>
        <p:nvSpPr>
          <p:cNvPr id="61449" name="TextBox 16"/>
          <p:cNvSpPr txBox="1">
            <a:spLocks noChangeArrowheads="1"/>
          </p:cNvSpPr>
          <p:nvPr/>
        </p:nvSpPr>
        <p:spPr bwMode="auto">
          <a:xfrm>
            <a:off x="457200" y="3962400"/>
            <a:ext cx="1862138"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a:latin typeface="Calibri" charset="0"/>
                <a:cs typeface="Arial" charset="0"/>
              </a:rPr>
              <a:t>Extracted Data</a:t>
            </a:r>
          </a:p>
        </p:txBody>
      </p:sp>
      <p:graphicFrame>
        <p:nvGraphicFramePr>
          <p:cNvPr id="11304" name="Group 40"/>
          <p:cNvGraphicFramePr>
            <a:graphicFrameLocks noGrp="1"/>
          </p:cNvGraphicFramePr>
          <p:nvPr/>
        </p:nvGraphicFramePr>
        <p:xfrm>
          <a:off x="1143000" y="5105400"/>
          <a:ext cx="7848600" cy="371475"/>
        </p:xfrm>
        <a:graphic>
          <a:graphicData uri="http://schemas.openxmlformats.org/drawingml/2006/table">
            <a:tbl>
              <a:tblPr/>
              <a:tblGrid>
                <a:gridCol w="674688">
                  <a:extLst>
                    <a:ext uri="{9D8B030D-6E8A-4147-A177-3AD203B41FA5}">
                      <a16:colId xmlns:a16="http://schemas.microsoft.com/office/drawing/2014/main" val="20000"/>
                    </a:ext>
                  </a:extLst>
                </a:gridCol>
                <a:gridCol w="849312">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781050">
                  <a:extLst>
                    <a:ext uri="{9D8B030D-6E8A-4147-A177-3AD203B41FA5}">
                      <a16:colId xmlns:a16="http://schemas.microsoft.com/office/drawing/2014/main" val="20004"/>
                    </a:ext>
                  </a:extLst>
                </a:gridCol>
                <a:gridCol w="2228850">
                  <a:extLst>
                    <a:ext uri="{9D8B030D-6E8A-4147-A177-3AD203B41FA5}">
                      <a16:colId xmlns:a16="http://schemas.microsoft.com/office/drawing/2014/main" val="20005"/>
                    </a:ext>
                  </a:extLst>
                </a:gridCol>
                <a:gridCol w="582613">
                  <a:extLst>
                    <a:ext uri="{9D8B030D-6E8A-4147-A177-3AD203B41FA5}">
                      <a16:colId xmlns:a16="http://schemas.microsoft.com/office/drawing/2014/main" val="20006"/>
                    </a:ext>
                  </a:extLst>
                </a:gridCol>
                <a:gridCol w="1436687">
                  <a:extLst>
                    <a:ext uri="{9D8B030D-6E8A-4147-A177-3AD203B41FA5}">
                      <a16:colId xmlns:a16="http://schemas.microsoft.com/office/drawing/2014/main" val="20007"/>
                    </a:ext>
                  </a:extLst>
                </a:gridCol>
              </a:tblGrid>
              <a:tr h="371475">
                <a:tc>
                  <a:txBody>
                    <a:bodyPr/>
                    <a:lstStyle/>
                    <a:p>
                      <a:pPr marL="0" marR="0" lvl="0" indent="0" algn="l" defTabSz="9144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Sun</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Sunny</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71F </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21C</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KCQT</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Los_Angeles_Dow</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CA</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11 AM PST</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465" name="Group 5"/>
          <p:cNvGrpSpPr>
            <a:grpSpLocks/>
          </p:cNvGrpSpPr>
          <p:nvPr/>
        </p:nvGrpSpPr>
        <p:grpSpPr bwMode="auto">
          <a:xfrm>
            <a:off x="150813" y="963613"/>
            <a:ext cx="8313737" cy="5589587"/>
            <a:chOff x="95" y="367"/>
            <a:chExt cx="5237" cy="3521"/>
          </a:xfrm>
        </p:grpSpPr>
        <p:sp>
          <p:nvSpPr>
            <p:cNvPr id="62468" name="AutoShape 6"/>
            <p:cNvSpPr>
              <a:spLocks noChangeArrowheads="1"/>
            </p:cNvSpPr>
            <p:nvPr/>
          </p:nvSpPr>
          <p:spPr bwMode="auto">
            <a:xfrm>
              <a:off x="2425" y="576"/>
              <a:ext cx="791" cy="240"/>
            </a:xfrm>
            <a:prstGeom prst="foldedCorner">
              <a:avLst>
                <a:gd name="adj" fmla="val 12500"/>
              </a:avLst>
            </a:prstGeom>
            <a:solidFill>
              <a:srgbClr val="EAEAEA"/>
            </a:solidFill>
            <a:ln w="9525">
              <a:solidFill>
                <a:schemeClr val="tx1"/>
              </a:solidFill>
              <a:round/>
              <a:headEnd/>
              <a:tailEnd/>
            </a:ln>
          </p:spPr>
          <p:txBody>
            <a:bodyPr wrap="none" anchor="ctr"/>
            <a:lstStyle/>
            <a:p>
              <a:pPr eaLnBrk="1" hangingPunct="1"/>
              <a:endParaRPr lang="en-US" b="1">
                <a:latin typeface="Arial" charset="0"/>
                <a:cs typeface="Arial" charset="0"/>
              </a:endParaRPr>
            </a:p>
          </p:txBody>
        </p:sp>
        <p:sp>
          <p:nvSpPr>
            <p:cNvPr id="62469" name="AutoShape 7"/>
            <p:cNvSpPr>
              <a:spLocks noChangeArrowheads="1"/>
            </p:cNvSpPr>
            <p:nvPr/>
          </p:nvSpPr>
          <p:spPr bwMode="auto">
            <a:xfrm>
              <a:off x="720" y="380"/>
              <a:ext cx="1008" cy="864"/>
            </a:xfrm>
            <a:prstGeom prst="cube">
              <a:avLst>
                <a:gd name="adj" fmla="val 11056"/>
              </a:avLst>
            </a:prstGeom>
            <a:solidFill>
              <a:srgbClr val="FFFFCC"/>
            </a:solidFill>
            <a:ln w="9525">
              <a:solidFill>
                <a:schemeClr val="tx1"/>
              </a:solidFill>
              <a:miter lim="800000"/>
              <a:headEnd/>
              <a:tailEnd/>
            </a:ln>
          </p:spPr>
          <p:txBody>
            <a:bodyPr wrap="none" anchor="ctr"/>
            <a:lstStyle/>
            <a:p>
              <a:pPr algn="ctr" eaLnBrk="1" hangingPunct="1"/>
              <a:r>
                <a:rPr lang="en-US" b="1">
                  <a:latin typeface="Arial" charset="0"/>
                  <a:cs typeface="Arial" charset="0"/>
                </a:rPr>
                <a:t>discovery</a:t>
              </a:r>
            </a:p>
          </p:txBody>
        </p:sp>
        <p:sp>
          <p:nvSpPr>
            <p:cNvPr id="62470" name="AutoShape 8"/>
            <p:cNvSpPr>
              <a:spLocks noChangeArrowheads="1"/>
            </p:cNvSpPr>
            <p:nvPr/>
          </p:nvSpPr>
          <p:spPr bwMode="auto">
            <a:xfrm>
              <a:off x="4032" y="380"/>
              <a:ext cx="1008" cy="864"/>
            </a:xfrm>
            <a:prstGeom prst="cube">
              <a:avLst>
                <a:gd name="adj" fmla="val 11056"/>
              </a:avLst>
            </a:prstGeom>
            <a:solidFill>
              <a:srgbClr val="FFFFCC"/>
            </a:solidFill>
            <a:ln w="9525">
              <a:solidFill>
                <a:schemeClr val="tx1"/>
              </a:solidFill>
              <a:miter lim="800000"/>
              <a:headEnd/>
              <a:tailEnd/>
            </a:ln>
          </p:spPr>
          <p:txBody>
            <a:bodyPr wrap="none" anchor="ctr"/>
            <a:lstStyle/>
            <a:p>
              <a:pPr algn="ctr" eaLnBrk="1" hangingPunct="1"/>
              <a:r>
                <a:rPr lang="en-US" b="1">
                  <a:latin typeface="Arial" charset="0"/>
                  <a:cs typeface="Arial" charset="0"/>
                </a:rPr>
                <a:t>Invocation</a:t>
              </a:r>
              <a:br>
                <a:rPr lang="en-US" b="1">
                  <a:latin typeface="Arial" charset="0"/>
                  <a:cs typeface="Arial" charset="0"/>
                </a:rPr>
              </a:br>
              <a:r>
                <a:rPr lang="en-US" b="1">
                  <a:latin typeface="Arial" charset="0"/>
                  <a:cs typeface="Arial" charset="0"/>
                </a:rPr>
                <a:t> &amp;</a:t>
              </a:r>
            </a:p>
            <a:p>
              <a:pPr algn="ctr" eaLnBrk="1" hangingPunct="1"/>
              <a:r>
                <a:rPr lang="en-US" b="1">
                  <a:latin typeface="Arial" charset="0"/>
                  <a:cs typeface="Arial" charset="0"/>
                </a:rPr>
                <a:t>extraction</a:t>
              </a:r>
            </a:p>
          </p:txBody>
        </p:sp>
        <p:sp>
          <p:nvSpPr>
            <p:cNvPr id="62471" name="AutoShape 9"/>
            <p:cNvSpPr>
              <a:spLocks noChangeArrowheads="1"/>
            </p:cNvSpPr>
            <p:nvPr/>
          </p:nvSpPr>
          <p:spPr bwMode="auto">
            <a:xfrm>
              <a:off x="4032" y="3024"/>
              <a:ext cx="1008" cy="864"/>
            </a:xfrm>
            <a:prstGeom prst="cube">
              <a:avLst>
                <a:gd name="adj" fmla="val 11056"/>
              </a:avLst>
            </a:prstGeom>
            <a:solidFill>
              <a:srgbClr val="FFFFCC"/>
            </a:solidFill>
            <a:ln w="9525">
              <a:solidFill>
                <a:schemeClr val="tx1"/>
              </a:solidFill>
              <a:miter lim="800000"/>
              <a:headEnd/>
              <a:tailEnd/>
            </a:ln>
          </p:spPr>
          <p:txBody>
            <a:bodyPr wrap="none" anchor="ctr"/>
            <a:lstStyle/>
            <a:p>
              <a:pPr algn="ctr" eaLnBrk="1" hangingPunct="1"/>
              <a:r>
                <a:rPr lang="en-US" b="1">
                  <a:latin typeface="Arial" charset="0"/>
                  <a:cs typeface="Arial" charset="0"/>
                </a:rPr>
                <a:t>semantic </a:t>
              </a:r>
            </a:p>
            <a:p>
              <a:pPr algn="ctr" eaLnBrk="1" hangingPunct="1"/>
              <a:r>
                <a:rPr lang="en-US" b="1">
                  <a:latin typeface="Arial" charset="0"/>
                  <a:cs typeface="Arial" charset="0"/>
                </a:rPr>
                <a:t>typing</a:t>
              </a:r>
            </a:p>
          </p:txBody>
        </p:sp>
        <p:sp>
          <p:nvSpPr>
            <p:cNvPr id="62472" name="AutoShape 10"/>
            <p:cNvSpPr>
              <a:spLocks noChangeArrowheads="1"/>
            </p:cNvSpPr>
            <p:nvPr/>
          </p:nvSpPr>
          <p:spPr bwMode="auto">
            <a:xfrm>
              <a:off x="720" y="3024"/>
              <a:ext cx="1008" cy="864"/>
            </a:xfrm>
            <a:prstGeom prst="cube">
              <a:avLst>
                <a:gd name="adj" fmla="val 11056"/>
              </a:avLst>
            </a:prstGeom>
            <a:solidFill>
              <a:srgbClr val="FFFFCC"/>
            </a:solidFill>
            <a:ln w="9525">
              <a:solidFill>
                <a:schemeClr val="tx1"/>
              </a:solidFill>
              <a:miter lim="800000"/>
              <a:headEnd/>
              <a:tailEnd/>
            </a:ln>
          </p:spPr>
          <p:txBody>
            <a:bodyPr wrap="none" anchor="ctr"/>
            <a:lstStyle/>
            <a:p>
              <a:pPr algn="ctr" eaLnBrk="1" hangingPunct="1"/>
              <a:r>
                <a:rPr lang="en-US" b="1">
                  <a:latin typeface="Arial" charset="0"/>
                  <a:cs typeface="Arial" charset="0"/>
                </a:rPr>
                <a:t>source </a:t>
              </a:r>
            </a:p>
            <a:p>
              <a:pPr algn="ctr" eaLnBrk="1" hangingPunct="1"/>
              <a:r>
                <a:rPr lang="en-US" b="1">
                  <a:latin typeface="Arial" charset="0"/>
                  <a:cs typeface="Arial" charset="0"/>
                </a:rPr>
                <a:t>modeling</a:t>
              </a:r>
            </a:p>
          </p:txBody>
        </p:sp>
        <p:sp>
          <p:nvSpPr>
            <p:cNvPr id="7179" name="Cloud"/>
            <p:cNvSpPr>
              <a:spLocks noChangeAspect="1" noEditPoints="1" noChangeArrowheads="1"/>
            </p:cNvSpPr>
            <p:nvPr/>
          </p:nvSpPr>
          <p:spPr bwMode="auto">
            <a:xfrm>
              <a:off x="1584" y="1248"/>
              <a:ext cx="2016" cy="1287"/>
            </a:xfrm>
            <a:custGeom>
              <a:avLst/>
              <a:gdLst>
                <a:gd name="T0" fmla="*/ 6 w 21600"/>
                <a:gd name="T1" fmla="*/ 644 h 21600"/>
                <a:gd name="T2" fmla="*/ 1008 w 21600"/>
                <a:gd name="T3" fmla="*/ 1286 h 21600"/>
                <a:gd name="T4" fmla="*/ 2014 w 21600"/>
                <a:gd name="T5" fmla="*/ 644 h 21600"/>
                <a:gd name="T6" fmla="*/ 1008 w 21600"/>
                <a:gd name="T7" fmla="*/ 74 h 21600"/>
                <a:gd name="T8" fmla="*/ 0 60000 65536"/>
                <a:gd name="T9" fmla="*/ 0 60000 65536"/>
                <a:gd name="T10" fmla="*/ 0 60000 65536"/>
                <a:gd name="T11" fmla="*/ 0 60000 65536"/>
                <a:gd name="T12" fmla="*/ 2979 w 21600"/>
                <a:gd name="T13" fmla="*/ 3256 h 21600"/>
                <a:gd name="T14" fmla="*/ 17089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CC"/>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eaLnBrk="1" hangingPunct="1">
                <a:defRPr/>
              </a:pPr>
              <a:r>
                <a:rPr lang="en-US" sz="1600" b="1" dirty="0">
                  <a:latin typeface="Verdana" charset="0"/>
                  <a:ea typeface="+mn-ea"/>
                  <a:cs typeface="+mn-cs"/>
                </a:rPr>
                <a:t>Background knowledge</a:t>
              </a:r>
            </a:p>
          </p:txBody>
        </p:sp>
        <p:sp>
          <p:nvSpPr>
            <p:cNvPr id="62474" name="Line 12"/>
            <p:cNvSpPr>
              <a:spLocks noChangeShapeType="1"/>
            </p:cNvSpPr>
            <p:nvPr/>
          </p:nvSpPr>
          <p:spPr bwMode="auto">
            <a:xfrm flipH="1" flipV="1">
              <a:off x="1296" y="1292"/>
              <a:ext cx="672" cy="816"/>
            </a:xfrm>
            <a:prstGeom prst="line">
              <a:avLst/>
            </a:prstGeom>
            <a:noFill/>
            <a:ln w="28575">
              <a:solidFill>
                <a:schemeClr val="tx1"/>
              </a:solidFill>
              <a:prstDash val="sysDot"/>
              <a:round/>
              <a:headEnd/>
              <a:tailEnd type="stealth" w="lg" len="med"/>
            </a:ln>
            <a:extLst>
              <a:ext uri="{909E8E84-426E-40dd-AFC4-6F175D3DCCD1}">
                <a14:hiddenFill xmlns="" xmlns:a14="http://schemas.microsoft.com/office/drawing/2010/main">
                  <a:noFill/>
                </a14:hiddenFill>
              </a:ext>
            </a:extLst>
          </p:spPr>
          <p:txBody>
            <a:bodyPr/>
            <a:lstStyle/>
            <a:p>
              <a:endParaRPr lang="en-US"/>
            </a:p>
          </p:txBody>
        </p:sp>
        <p:grpSp>
          <p:nvGrpSpPr>
            <p:cNvPr id="62475" name="Group 13"/>
            <p:cNvGrpSpPr>
              <a:grpSpLocks/>
            </p:cNvGrpSpPr>
            <p:nvPr/>
          </p:nvGrpSpPr>
          <p:grpSpPr bwMode="auto">
            <a:xfrm>
              <a:off x="2738" y="1675"/>
              <a:ext cx="478" cy="329"/>
              <a:chOff x="2112" y="528"/>
              <a:chExt cx="960" cy="864"/>
            </a:xfrm>
          </p:grpSpPr>
          <p:sp>
            <p:nvSpPr>
              <p:cNvPr id="62507" name="Rectangle 14"/>
              <p:cNvSpPr>
                <a:spLocks noChangeArrowheads="1"/>
              </p:cNvSpPr>
              <p:nvPr/>
            </p:nvSpPr>
            <p:spPr bwMode="auto">
              <a:xfrm>
                <a:off x="2112" y="528"/>
                <a:ext cx="960" cy="864"/>
              </a:xfrm>
              <a:prstGeom prst="rect">
                <a:avLst/>
              </a:prstGeom>
              <a:solidFill>
                <a:srgbClr val="EAEAEA"/>
              </a:solidFill>
              <a:ln w="9525">
                <a:solidFill>
                  <a:schemeClr val="tx1"/>
                </a:solidFill>
                <a:miter lim="800000"/>
                <a:headEnd/>
                <a:tailEnd/>
              </a:ln>
            </p:spPr>
            <p:txBody>
              <a:bodyPr wrap="none" anchor="ctr"/>
              <a:lstStyle/>
              <a:p>
                <a:pPr eaLnBrk="1" hangingPunct="1"/>
                <a:endParaRPr lang="en-US" b="1">
                  <a:latin typeface="Arial" charset="0"/>
                  <a:cs typeface="Arial" charset="0"/>
                </a:endParaRPr>
              </a:p>
            </p:txBody>
          </p:sp>
          <p:sp>
            <p:nvSpPr>
              <p:cNvPr id="62508" name="Line 15"/>
              <p:cNvSpPr>
                <a:spLocks noChangeShapeType="1"/>
              </p:cNvSpPr>
              <p:nvPr/>
            </p:nvSpPr>
            <p:spPr bwMode="auto">
              <a:xfrm>
                <a:off x="2112" y="672"/>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509" name="Line 16"/>
              <p:cNvSpPr>
                <a:spLocks noChangeShapeType="1"/>
              </p:cNvSpPr>
              <p:nvPr/>
            </p:nvSpPr>
            <p:spPr bwMode="auto">
              <a:xfrm>
                <a:off x="2112" y="816"/>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510" name="Line 17"/>
              <p:cNvSpPr>
                <a:spLocks noChangeShapeType="1"/>
              </p:cNvSpPr>
              <p:nvPr/>
            </p:nvSpPr>
            <p:spPr bwMode="auto">
              <a:xfrm>
                <a:off x="2112" y="960"/>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511" name="Line 18"/>
              <p:cNvSpPr>
                <a:spLocks noChangeShapeType="1"/>
              </p:cNvSpPr>
              <p:nvPr/>
            </p:nvSpPr>
            <p:spPr bwMode="auto">
              <a:xfrm>
                <a:off x="2112" y="1104"/>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512" name="Line 19"/>
              <p:cNvSpPr>
                <a:spLocks noChangeShapeType="1"/>
              </p:cNvSpPr>
              <p:nvPr/>
            </p:nvSpPr>
            <p:spPr bwMode="auto">
              <a:xfrm>
                <a:off x="2112" y="1248"/>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513" name="Line 20"/>
              <p:cNvSpPr>
                <a:spLocks noChangeShapeType="1"/>
              </p:cNvSpPr>
              <p:nvPr/>
            </p:nvSpPr>
            <p:spPr bwMode="auto">
              <a:xfrm>
                <a:off x="2352" y="528"/>
                <a:ext cx="0" cy="864"/>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514" name="Line 21"/>
              <p:cNvSpPr>
                <a:spLocks noChangeShapeType="1"/>
              </p:cNvSpPr>
              <p:nvPr/>
            </p:nvSpPr>
            <p:spPr bwMode="auto">
              <a:xfrm>
                <a:off x="2592" y="528"/>
                <a:ext cx="0" cy="864"/>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515" name="Line 22"/>
              <p:cNvSpPr>
                <a:spLocks noChangeShapeType="1"/>
              </p:cNvSpPr>
              <p:nvPr/>
            </p:nvSpPr>
            <p:spPr bwMode="auto">
              <a:xfrm>
                <a:off x="2832" y="528"/>
                <a:ext cx="0" cy="864"/>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62476" name="AutoShape 23"/>
            <p:cNvSpPr>
              <a:spLocks noChangeArrowheads="1"/>
            </p:cNvSpPr>
            <p:nvPr/>
          </p:nvSpPr>
          <p:spPr bwMode="auto">
            <a:xfrm>
              <a:off x="2309" y="507"/>
              <a:ext cx="859" cy="240"/>
            </a:xfrm>
            <a:prstGeom prst="foldedCorner">
              <a:avLst>
                <a:gd name="adj" fmla="val 12500"/>
              </a:avLst>
            </a:prstGeom>
            <a:solidFill>
              <a:srgbClr val="EAEAEA"/>
            </a:solidFill>
            <a:ln w="9525">
              <a:solidFill>
                <a:schemeClr val="tx1"/>
              </a:solidFill>
              <a:round/>
              <a:headEnd/>
              <a:tailEnd/>
            </a:ln>
          </p:spPr>
          <p:txBody>
            <a:bodyPr wrap="none" anchor="ctr"/>
            <a:lstStyle/>
            <a:p>
              <a:pPr eaLnBrk="1" hangingPunct="1"/>
              <a:endParaRPr lang="en-US" b="1">
                <a:latin typeface="Arial" charset="0"/>
                <a:cs typeface="Arial" charset="0"/>
              </a:endParaRPr>
            </a:p>
          </p:txBody>
        </p:sp>
        <p:sp>
          <p:nvSpPr>
            <p:cNvPr id="62477" name="AutoShape 24"/>
            <p:cNvSpPr>
              <a:spLocks noChangeArrowheads="1"/>
            </p:cNvSpPr>
            <p:nvPr/>
          </p:nvSpPr>
          <p:spPr bwMode="auto">
            <a:xfrm>
              <a:off x="1680" y="812"/>
              <a:ext cx="2352" cy="192"/>
            </a:xfrm>
            <a:prstGeom prst="rightArrow">
              <a:avLst>
                <a:gd name="adj1" fmla="val 40278"/>
                <a:gd name="adj2" fmla="val 115978"/>
              </a:avLst>
            </a:prstGeom>
            <a:solidFill>
              <a:schemeClr val="accent1"/>
            </a:solidFill>
            <a:ln w="9525">
              <a:solidFill>
                <a:schemeClr val="tx1"/>
              </a:solidFill>
              <a:miter lim="800000"/>
              <a:headEnd/>
              <a:tailEnd/>
            </a:ln>
          </p:spPr>
          <p:txBody>
            <a:bodyPr wrap="none" anchor="ctr"/>
            <a:lstStyle/>
            <a:p>
              <a:pPr eaLnBrk="1" hangingPunct="1"/>
              <a:endParaRPr lang="en-US" b="1">
                <a:latin typeface="Arial" charset="0"/>
                <a:cs typeface="Arial" charset="0"/>
              </a:endParaRPr>
            </a:p>
          </p:txBody>
        </p:sp>
        <p:sp>
          <p:nvSpPr>
            <p:cNvPr id="62478" name="Rectangle 25"/>
            <p:cNvSpPr>
              <a:spLocks noChangeArrowheads="1"/>
            </p:cNvSpPr>
            <p:nvPr/>
          </p:nvSpPr>
          <p:spPr bwMode="auto">
            <a:xfrm>
              <a:off x="817" y="1580"/>
              <a:ext cx="794"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buFontTx/>
                <a:buChar char="•"/>
              </a:pPr>
              <a:r>
                <a:rPr lang="en-US" sz="1600" b="1">
                  <a:latin typeface="Century" charset="0"/>
                  <a:cs typeface="Arial" charset="0"/>
                </a:rPr>
                <a:t>Seed URL</a:t>
              </a:r>
            </a:p>
          </p:txBody>
        </p:sp>
        <p:sp>
          <p:nvSpPr>
            <p:cNvPr id="62479" name="AutoShape 26"/>
            <p:cNvSpPr>
              <a:spLocks noChangeArrowheads="1"/>
            </p:cNvSpPr>
            <p:nvPr/>
          </p:nvSpPr>
          <p:spPr bwMode="auto">
            <a:xfrm>
              <a:off x="2214" y="449"/>
              <a:ext cx="906" cy="240"/>
            </a:xfrm>
            <a:prstGeom prst="foldedCorner">
              <a:avLst>
                <a:gd name="adj" fmla="val 12500"/>
              </a:avLst>
            </a:prstGeom>
            <a:solidFill>
              <a:srgbClr val="EAEAEA"/>
            </a:solidFill>
            <a:ln w="9525">
              <a:solidFill>
                <a:schemeClr val="tx1"/>
              </a:solidFill>
              <a:round/>
              <a:headEnd/>
              <a:tailEnd/>
            </a:ln>
          </p:spPr>
          <p:txBody>
            <a:bodyPr wrap="none" anchor="ctr"/>
            <a:lstStyle/>
            <a:p>
              <a:pPr algn="ctr" eaLnBrk="1" hangingPunct="1"/>
              <a:r>
                <a:rPr lang="en-US" sz="1600" b="1">
                  <a:latin typeface="Courier New" charset="0"/>
                  <a:cs typeface="Arial" charset="0"/>
                </a:rPr>
                <a:t>anotherWS</a:t>
              </a:r>
            </a:p>
          </p:txBody>
        </p:sp>
        <p:sp>
          <p:nvSpPr>
            <p:cNvPr id="62480" name="AutoShape 27"/>
            <p:cNvSpPr>
              <a:spLocks noChangeArrowheads="1"/>
            </p:cNvSpPr>
            <p:nvPr/>
          </p:nvSpPr>
          <p:spPr bwMode="auto">
            <a:xfrm>
              <a:off x="2099" y="367"/>
              <a:ext cx="973" cy="240"/>
            </a:xfrm>
            <a:prstGeom prst="foldedCorner">
              <a:avLst>
                <a:gd name="adj" fmla="val 12500"/>
              </a:avLst>
            </a:prstGeom>
            <a:solidFill>
              <a:srgbClr val="EAEAEA"/>
            </a:solidFill>
            <a:ln w="9525">
              <a:solidFill>
                <a:schemeClr val="tx1"/>
              </a:solidFill>
              <a:round/>
              <a:headEnd/>
              <a:tailEnd/>
            </a:ln>
          </p:spPr>
          <p:txBody>
            <a:bodyPr wrap="none" anchor="ctr"/>
            <a:lstStyle/>
            <a:p>
              <a:pPr algn="ctr" eaLnBrk="1" hangingPunct="1"/>
              <a:r>
                <a:rPr lang="en-US" sz="1600" b="1">
                  <a:latin typeface="Verdana" charset="0"/>
                  <a:cs typeface="Arial" charset="0"/>
                </a:rPr>
                <a:t>unisys</a:t>
              </a:r>
            </a:p>
          </p:txBody>
        </p:sp>
        <p:sp>
          <p:nvSpPr>
            <p:cNvPr id="62481" name="AutoShape 28"/>
            <p:cNvSpPr>
              <a:spLocks noChangeArrowheads="1"/>
            </p:cNvSpPr>
            <p:nvPr/>
          </p:nvSpPr>
          <p:spPr bwMode="auto">
            <a:xfrm>
              <a:off x="4674" y="1820"/>
              <a:ext cx="658" cy="336"/>
            </a:xfrm>
            <a:prstGeom prst="foldedCorner">
              <a:avLst>
                <a:gd name="adj" fmla="val 12500"/>
              </a:avLst>
            </a:prstGeom>
            <a:solidFill>
              <a:srgbClr val="EAEAEA"/>
            </a:solidFill>
            <a:ln w="9525">
              <a:solidFill>
                <a:schemeClr val="tx1"/>
              </a:solidFill>
              <a:round/>
              <a:headEnd/>
              <a:tailEnd/>
            </a:ln>
          </p:spPr>
          <p:txBody>
            <a:bodyPr wrap="none" anchor="ctr"/>
            <a:lstStyle/>
            <a:p>
              <a:pPr algn="ctr" eaLnBrk="1" hangingPunct="1"/>
              <a:r>
                <a:rPr lang="en-US" sz="1600" b="1">
                  <a:latin typeface="Verdana" charset="0"/>
                  <a:cs typeface="Arial" charset="0"/>
                </a:rPr>
                <a:t>unisys</a:t>
              </a:r>
            </a:p>
          </p:txBody>
        </p:sp>
        <p:sp>
          <p:nvSpPr>
            <p:cNvPr id="62482" name="AutoShape 29"/>
            <p:cNvSpPr>
              <a:spLocks noChangeArrowheads="1"/>
            </p:cNvSpPr>
            <p:nvPr/>
          </p:nvSpPr>
          <p:spPr bwMode="auto">
            <a:xfrm>
              <a:off x="4346" y="1244"/>
              <a:ext cx="144" cy="1828"/>
            </a:xfrm>
            <a:prstGeom prst="downArrow">
              <a:avLst>
                <a:gd name="adj1" fmla="val 50000"/>
                <a:gd name="adj2" fmla="val 187478"/>
              </a:avLst>
            </a:prstGeom>
            <a:solidFill>
              <a:schemeClr val="accent1"/>
            </a:solidFill>
            <a:ln w="9525">
              <a:solidFill>
                <a:schemeClr val="tx1"/>
              </a:solidFill>
              <a:miter lim="800000"/>
              <a:headEnd/>
              <a:tailEnd/>
            </a:ln>
          </p:spPr>
          <p:txBody>
            <a:bodyPr vert="eaVert" wrap="none" anchor="ctr"/>
            <a:lstStyle/>
            <a:p>
              <a:pPr eaLnBrk="1" hangingPunct="1"/>
              <a:endParaRPr lang="en-US" b="1">
                <a:latin typeface="Arial" charset="0"/>
                <a:cs typeface="Arial" charset="0"/>
              </a:endParaRPr>
            </a:p>
          </p:txBody>
        </p:sp>
        <p:sp>
          <p:nvSpPr>
            <p:cNvPr id="62483" name="Line 30"/>
            <p:cNvSpPr>
              <a:spLocks noChangeShapeType="1"/>
            </p:cNvSpPr>
            <p:nvPr/>
          </p:nvSpPr>
          <p:spPr bwMode="auto">
            <a:xfrm flipV="1">
              <a:off x="3168" y="1052"/>
              <a:ext cx="720" cy="720"/>
            </a:xfrm>
            <a:prstGeom prst="line">
              <a:avLst/>
            </a:prstGeom>
            <a:noFill/>
            <a:ln w="28575">
              <a:solidFill>
                <a:schemeClr val="tx1"/>
              </a:solidFill>
              <a:prstDash val="sysDot"/>
              <a:round/>
              <a:headEnd/>
              <a:tailEnd type="stealth" w="lg" len="med"/>
            </a:ln>
            <a:extLst>
              <a:ext uri="{909E8E84-426E-40dd-AFC4-6F175D3DCCD1}">
                <a14:hiddenFill xmlns="" xmlns:a14="http://schemas.microsoft.com/office/drawing/2010/main">
                  <a:noFill/>
                </a14:hiddenFill>
              </a:ext>
            </a:extLst>
          </p:spPr>
          <p:txBody>
            <a:bodyPr/>
            <a:lstStyle/>
            <a:p>
              <a:endParaRPr lang="en-US"/>
            </a:p>
          </p:txBody>
        </p:sp>
        <p:sp>
          <p:nvSpPr>
            <p:cNvPr id="62484" name="Rectangle 31"/>
            <p:cNvSpPr>
              <a:spLocks noChangeArrowheads="1"/>
            </p:cNvSpPr>
            <p:nvPr/>
          </p:nvSpPr>
          <p:spPr bwMode="auto">
            <a:xfrm>
              <a:off x="3552" y="1292"/>
              <a:ext cx="616" cy="5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buFontTx/>
                <a:buChar char="•"/>
              </a:pPr>
              <a:r>
                <a:rPr lang="en-US" sz="1600" b="1">
                  <a:latin typeface="Century" charset="0"/>
                  <a:cs typeface="Arial" charset="0"/>
                </a:rPr>
                <a:t>sample</a:t>
              </a:r>
            </a:p>
            <a:p>
              <a:pPr eaLnBrk="1" hangingPunct="1"/>
              <a:r>
                <a:rPr lang="en-US" sz="1600" b="1">
                  <a:latin typeface="Century" charset="0"/>
                  <a:cs typeface="Arial" charset="0"/>
                </a:rPr>
                <a:t>  input</a:t>
              </a:r>
            </a:p>
            <a:p>
              <a:pPr eaLnBrk="1" hangingPunct="1"/>
              <a:r>
                <a:rPr lang="en-US" sz="1600" b="1">
                  <a:latin typeface="Century" charset="0"/>
                  <a:cs typeface="Arial" charset="0"/>
                </a:rPr>
                <a:t>  values</a:t>
              </a:r>
            </a:p>
          </p:txBody>
        </p:sp>
        <p:sp>
          <p:nvSpPr>
            <p:cNvPr id="62485" name="AutoShape 32"/>
            <p:cNvSpPr>
              <a:spLocks noChangeArrowheads="1"/>
            </p:cNvSpPr>
            <p:nvPr/>
          </p:nvSpPr>
          <p:spPr bwMode="auto">
            <a:xfrm>
              <a:off x="1728" y="2060"/>
              <a:ext cx="1737" cy="240"/>
            </a:xfrm>
            <a:prstGeom prst="foldedCorner">
              <a:avLst>
                <a:gd name="adj" fmla="val 12500"/>
              </a:avLst>
            </a:prstGeom>
            <a:solidFill>
              <a:srgbClr val="EAEAEA"/>
            </a:solidFill>
            <a:ln w="9525">
              <a:solidFill>
                <a:schemeClr val="tx1"/>
              </a:solidFill>
              <a:round/>
              <a:headEnd/>
              <a:tailEnd/>
            </a:ln>
          </p:spPr>
          <p:txBody>
            <a:bodyPr wrap="none" anchor="ctr"/>
            <a:lstStyle/>
            <a:p>
              <a:pPr algn="ctr" eaLnBrk="1" hangingPunct="1"/>
              <a:r>
                <a:rPr lang="en-US" sz="1400" b="1">
                  <a:latin typeface="Courier New" charset="0"/>
                  <a:cs typeface="Arial" charset="0"/>
                </a:rPr>
                <a:t>http://wunderground.com</a:t>
              </a:r>
            </a:p>
          </p:txBody>
        </p:sp>
        <p:sp>
          <p:nvSpPr>
            <p:cNvPr id="62486" name="AutoShape 33"/>
            <p:cNvSpPr>
              <a:spLocks noChangeArrowheads="1"/>
            </p:cNvSpPr>
            <p:nvPr/>
          </p:nvSpPr>
          <p:spPr bwMode="auto">
            <a:xfrm>
              <a:off x="1680" y="3408"/>
              <a:ext cx="2352" cy="144"/>
            </a:xfrm>
            <a:prstGeom prst="leftArrow">
              <a:avLst>
                <a:gd name="adj1" fmla="val 50000"/>
                <a:gd name="adj2" fmla="val 204923"/>
              </a:avLst>
            </a:prstGeom>
            <a:solidFill>
              <a:schemeClr val="accent1"/>
            </a:solidFill>
            <a:ln w="9525">
              <a:solidFill>
                <a:schemeClr val="tx1"/>
              </a:solidFill>
              <a:miter lim="800000"/>
              <a:headEnd/>
              <a:tailEnd/>
            </a:ln>
          </p:spPr>
          <p:txBody>
            <a:bodyPr wrap="none" anchor="ctr"/>
            <a:lstStyle/>
            <a:p>
              <a:pPr eaLnBrk="1" hangingPunct="1"/>
              <a:endParaRPr lang="en-US" b="1">
                <a:latin typeface="Arial" charset="0"/>
                <a:cs typeface="Arial" charset="0"/>
              </a:endParaRPr>
            </a:p>
          </p:txBody>
        </p:sp>
        <p:grpSp>
          <p:nvGrpSpPr>
            <p:cNvPr id="62487" name="Group 34"/>
            <p:cNvGrpSpPr>
              <a:grpSpLocks/>
            </p:cNvGrpSpPr>
            <p:nvPr/>
          </p:nvGrpSpPr>
          <p:grpSpPr bwMode="auto">
            <a:xfrm>
              <a:off x="4692" y="2396"/>
              <a:ext cx="621" cy="295"/>
              <a:chOff x="2112" y="528"/>
              <a:chExt cx="960" cy="864"/>
            </a:xfrm>
          </p:grpSpPr>
          <p:sp>
            <p:nvSpPr>
              <p:cNvPr id="62498" name="Rectangle 35"/>
              <p:cNvSpPr>
                <a:spLocks noChangeArrowheads="1"/>
              </p:cNvSpPr>
              <p:nvPr/>
            </p:nvSpPr>
            <p:spPr bwMode="auto">
              <a:xfrm>
                <a:off x="2112" y="528"/>
                <a:ext cx="960" cy="864"/>
              </a:xfrm>
              <a:prstGeom prst="rect">
                <a:avLst/>
              </a:prstGeom>
              <a:solidFill>
                <a:srgbClr val="EAEAEA"/>
              </a:solidFill>
              <a:ln w="9525">
                <a:solidFill>
                  <a:schemeClr val="tx1"/>
                </a:solidFill>
                <a:miter lim="800000"/>
                <a:headEnd/>
                <a:tailEnd/>
              </a:ln>
            </p:spPr>
            <p:txBody>
              <a:bodyPr wrap="none" anchor="ctr"/>
              <a:lstStyle/>
              <a:p>
                <a:pPr eaLnBrk="1" hangingPunct="1"/>
                <a:endParaRPr lang="en-US" b="1">
                  <a:latin typeface="Arial" charset="0"/>
                  <a:cs typeface="Arial" charset="0"/>
                </a:endParaRPr>
              </a:p>
            </p:txBody>
          </p:sp>
          <p:sp>
            <p:nvSpPr>
              <p:cNvPr id="62499" name="Line 36"/>
              <p:cNvSpPr>
                <a:spLocks noChangeShapeType="1"/>
              </p:cNvSpPr>
              <p:nvPr/>
            </p:nvSpPr>
            <p:spPr bwMode="auto">
              <a:xfrm>
                <a:off x="2112" y="672"/>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500" name="Line 37"/>
              <p:cNvSpPr>
                <a:spLocks noChangeShapeType="1"/>
              </p:cNvSpPr>
              <p:nvPr/>
            </p:nvSpPr>
            <p:spPr bwMode="auto">
              <a:xfrm>
                <a:off x="2112" y="816"/>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501" name="Line 38"/>
              <p:cNvSpPr>
                <a:spLocks noChangeShapeType="1"/>
              </p:cNvSpPr>
              <p:nvPr/>
            </p:nvSpPr>
            <p:spPr bwMode="auto">
              <a:xfrm>
                <a:off x="2112" y="960"/>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502" name="Line 39"/>
              <p:cNvSpPr>
                <a:spLocks noChangeShapeType="1"/>
              </p:cNvSpPr>
              <p:nvPr/>
            </p:nvSpPr>
            <p:spPr bwMode="auto">
              <a:xfrm>
                <a:off x="2112" y="1104"/>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503" name="Line 40"/>
              <p:cNvSpPr>
                <a:spLocks noChangeShapeType="1"/>
              </p:cNvSpPr>
              <p:nvPr/>
            </p:nvSpPr>
            <p:spPr bwMode="auto">
              <a:xfrm>
                <a:off x="2112" y="1248"/>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504" name="Line 41"/>
              <p:cNvSpPr>
                <a:spLocks noChangeShapeType="1"/>
              </p:cNvSpPr>
              <p:nvPr/>
            </p:nvSpPr>
            <p:spPr bwMode="auto">
              <a:xfrm>
                <a:off x="2352" y="528"/>
                <a:ext cx="0" cy="864"/>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505" name="Line 42"/>
              <p:cNvSpPr>
                <a:spLocks noChangeShapeType="1"/>
              </p:cNvSpPr>
              <p:nvPr/>
            </p:nvSpPr>
            <p:spPr bwMode="auto">
              <a:xfrm>
                <a:off x="2592" y="528"/>
                <a:ext cx="0" cy="864"/>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506" name="Line 43"/>
              <p:cNvSpPr>
                <a:spLocks noChangeShapeType="1"/>
              </p:cNvSpPr>
              <p:nvPr/>
            </p:nvSpPr>
            <p:spPr bwMode="auto">
              <a:xfrm>
                <a:off x="2832" y="528"/>
                <a:ext cx="0" cy="864"/>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62488" name="Rectangle 44"/>
            <p:cNvSpPr>
              <a:spLocks noChangeArrowheads="1"/>
            </p:cNvSpPr>
            <p:nvPr/>
          </p:nvSpPr>
          <p:spPr bwMode="auto">
            <a:xfrm>
              <a:off x="4746" y="1403"/>
              <a:ext cx="514" cy="192"/>
            </a:xfrm>
            <a:prstGeom prst="rect">
              <a:avLst/>
            </a:prstGeom>
            <a:solidFill>
              <a:srgbClr val="FFFFFF">
                <a:alpha val="74901"/>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r>
                <a:rPr lang="ja-JP" altLang="en-US" sz="1400" b="1">
                  <a:latin typeface="Century" charset="0"/>
                  <a:cs typeface="Arial" charset="0"/>
                </a:rPr>
                <a:t>“</a:t>
              </a:r>
              <a:r>
                <a:rPr lang="en-US" altLang="ja-JP" sz="1400" b="1">
                  <a:latin typeface="Century" charset="0"/>
                  <a:cs typeface="Arial" charset="0"/>
                </a:rPr>
                <a:t>90254</a:t>
              </a:r>
              <a:r>
                <a:rPr lang="ja-JP" altLang="en-US" sz="1400" b="1">
                  <a:latin typeface="Century" charset="0"/>
                  <a:cs typeface="Arial" charset="0"/>
                </a:rPr>
                <a:t>”</a:t>
              </a:r>
              <a:endParaRPr lang="en-US" sz="1400" b="1">
                <a:latin typeface="Century" charset="0"/>
                <a:cs typeface="Arial" charset="0"/>
              </a:endParaRPr>
            </a:p>
          </p:txBody>
        </p:sp>
        <p:sp>
          <p:nvSpPr>
            <p:cNvPr id="62489" name="Line 45"/>
            <p:cNvSpPr>
              <a:spLocks noChangeShapeType="1"/>
            </p:cNvSpPr>
            <p:nvPr/>
          </p:nvSpPr>
          <p:spPr bwMode="auto">
            <a:xfrm>
              <a:off x="4991" y="1580"/>
              <a:ext cx="0" cy="240"/>
            </a:xfrm>
            <a:prstGeom prst="line">
              <a:avLst/>
            </a:prstGeom>
            <a:noFill/>
            <a:ln w="38100">
              <a:solidFill>
                <a:schemeClr val="bg2"/>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2490" name="Line 46"/>
            <p:cNvSpPr>
              <a:spLocks noChangeShapeType="1"/>
            </p:cNvSpPr>
            <p:nvPr/>
          </p:nvSpPr>
          <p:spPr bwMode="auto">
            <a:xfrm>
              <a:off x="4991" y="2156"/>
              <a:ext cx="0" cy="240"/>
            </a:xfrm>
            <a:prstGeom prst="line">
              <a:avLst/>
            </a:prstGeom>
            <a:noFill/>
            <a:ln w="38100">
              <a:solidFill>
                <a:schemeClr val="bg2"/>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2491" name="Line 47"/>
            <p:cNvSpPr>
              <a:spLocks noChangeShapeType="1"/>
            </p:cNvSpPr>
            <p:nvPr/>
          </p:nvSpPr>
          <p:spPr bwMode="auto">
            <a:xfrm>
              <a:off x="3408" y="2204"/>
              <a:ext cx="672" cy="868"/>
            </a:xfrm>
            <a:prstGeom prst="line">
              <a:avLst/>
            </a:prstGeom>
            <a:noFill/>
            <a:ln w="28575">
              <a:solidFill>
                <a:schemeClr val="tx1"/>
              </a:solidFill>
              <a:prstDash val="sysDot"/>
              <a:round/>
              <a:headEnd/>
              <a:tailEnd type="stealth" w="lg" len="med"/>
            </a:ln>
            <a:extLst>
              <a:ext uri="{909E8E84-426E-40dd-AFC4-6F175D3DCCD1}">
                <a14:hiddenFill xmlns="" xmlns:a14="http://schemas.microsoft.com/office/drawing/2010/main">
                  <a:noFill/>
                </a14:hiddenFill>
              </a:ext>
            </a:extLst>
          </p:spPr>
          <p:txBody>
            <a:bodyPr/>
            <a:lstStyle/>
            <a:p>
              <a:endParaRPr lang="en-US"/>
            </a:p>
          </p:txBody>
        </p:sp>
        <p:sp>
          <p:nvSpPr>
            <p:cNvPr id="62492" name="Rectangle 48"/>
            <p:cNvSpPr>
              <a:spLocks noChangeArrowheads="1"/>
            </p:cNvSpPr>
            <p:nvPr/>
          </p:nvSpPr>
          <p:spPr bwMode="auto">
            <a:xfrm>
              <a:off x="3169" y="2804"/>
              <a:ext cx="733" cy="5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buFontTx/>
                <a:buChar char="•"/>
              </a:pPr>
              <a:r>
                <a:rPr lang="en-US" sz="1600" b="1">
                  <a:latin typeface="Century" charset="0"/>
                  <a:cs typeface="Arial" charset="0"/>
                </a:rPr>
                <a:t>patterns </a:t>
              </a:r>
            </a:p>
            <a:p>
              <a:pPr eaLnBrk="1" hangingPunct="1">
                <a:buFontTx/>
                <a:buChar char="•"/>
              </a:pPr>
              <a:r>
                <a:rPr lang="en-US" sz="1600" b="1">
                  <a:latin typeface="Century" charset="0"/>
                  <a:cs typeface="Arial" charset="0"/>
                </a:rPr>
                <a:t>domain </a:t>
              </a:r>
            </a:p>
            <a:p>
              <a:pPr eaLnBrk="1" hangingPunct="1"/>
              <a:r>
                <a:rPr lang="en-US" sz="1600" b="1">
                  <a:latin typeface="Century" charset="0"/>
                  <a:cs typeface="Arial" charset="0"/>
                </a:rPr>
                <a:t>   types</a:t>
              </a:r>
            </a:p>
          </p:txBody>
        </p:sp>
        <p:sp>
          <p:nvSpPr>
            <p:cNvPr id="62493" name="Rectangle 49"/>
            <p:cNvSpPr>
              <a:spLocks noChangeArrowheads="1"/>
            </p:cNvSpPr>
            <p:nvPr/>
          </p:nvSpPr>
          <p:spPr bwMode="auto">
            <a:xfrm>
              <a:off x="1776" y="3648"/>
              <a:ext cx="2195"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r>
                <a:rPr lang="en-US" sz="1600" b="1">
                  <a:latin typeface="Courier New" charset="0"/>
                  <a:cs typeface="Arial" charset="0"/>
                </a:rPr>
                <a:t>unisys(Zip,Temp,Humidity,…)</a:t>
              </a:r>
            </a:p>
          </p:txBody>
        </p:sp>
        <p:sp>
          <p:nvSpPr>
            <p:cNvPr id="62494" name="Line 50"/>
            <p:cNvSpPr>
              <a:spLocks noChangeShapeType="1"/>
            </p:cNvSpPr>
            <p:nvPr/>
          </p:nvSpPr>
          <p:spPr bwMode="auto">
            <a:xfrm flipH="1">
              <a:off x="1632" y="2400"/>
              <a:ext cx="432" cy="624"/>
            </a:xfrm>
            <a:prstGeom prst="line">
              <a:avLst/>
            </a:prstGeom>
            <a:noFill/>
            <a:ln w="28575">
              <a:solidFill>
                <a:schemeClr val="tx1"/>
              </a:solidFill>
              <a:prstDash val="sysDot"/>
              <a:round/>
              <a:headEnd/>
              <a:tailEnd type="stealth" w="lg" len="med"/>
            </a:ln>
            <a:extLst>
              <a:ext uri="{909E8E84-426E-40dd-AFC4-6F175D3DCCD1}">
                <a14:hiddenFill xmlns="" xmlns:a14="http://schemas.microsoft.com/office/drawing/2010/main">
                  <a:noFill/>
                </a14:hiddenFill>
              </a:ext>
            </a:extLst>
          </p:spPr>
          <p:txBody>
            <a:bodyPr/>
            <a:lstStyle/>
            <a:p>
              <a:endParaRPr lang="en-US"/>
            </a:p>
          </p:txBody>
        </p:sp>
        <p:sp>
          <p:nvSpPr>
            <p:cNvPr id="62495" name="Rectangle 51"/>
            <p:cNvSpPr>
              <a:spLocks noChangeArrowheads="1"/>
            </p:cNvSpPr>
            <p:nvPr/>
          </p:nvSpPr>
          <p:spPr bwMode="auto">
            <a:xfrm>
              <a:off x="1824" y="2818"/>
              <a:ext cx="1104" cy="5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eaLnBrk="1" hangingPunct="1">
                <a:buFontTx/>
                <a:buChar char="•"/>
              </a:pPr>
              <a:r>
                <a:rPr lang="en-US" sz="1600" b="1">
                  <a:latin typeface="Century" charset="0"/>
                  <a:cs typeface="Arial" charset="0"/>
                </a:rPr>
                <a:t>definition of      known sources</a:t>
              </a:r>
            </a:p>
            <a:p>
              <a:pPr eaLnBrk="1" hangingPunct="1">
                <a:buFontTx/>
                <a:buChar char="•"/>
              </a:pPr>
              <a:r>
                <a:rPr lang="en-US" sz="1600" b="1">
                  <a:latin typeface="Century" charset="0"/>
                  <a:cs typeface="Arial" charset="0"/>
                </a:rPr>
                <a:t>sample values </a:t>
              </a:r>
            </a:p>
          </p:txBody>
        </p:sp>
        <p:sp>
          <p:nvSpPr>
            <p:cNvPr id="62496" name="Rectangle 52"/>
            <p:cNvSpPr>
              <a:spLocks noChangeArrowheads="1"/>
            </p:cNvSpPr>
            <p:nvPr/>
          </p:nvSpPr>
          <p:spPr bwMode="auto">
            <a:xfrm>
              <a:off x="95" y="2448"/>
              <a:ext cx="2201" cy="372"/>
            </a:xfrm>
            <a:prstGeom prst="rect">
              <a:avLst/>
            </a:prstGeom>
            <a:noFill/>
            <a:ln w="9525">
              <a:solidFill>
                <a:schemeClr val="bg2"/>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p>
              <a:pPr eaLnBrk="1" hangingPunct="1"/>
              <a:r>
                <a:rPr lang="en-US" sz="1600" b="1">
                  <a:latin typeface="Courier New" charset="0"/>
                  <a:cs typeface="Arial" charset="0"/>
                </a:rPr>
                <a:t>unisys(Zip,Temp,…)</a:t>
              </a:r>
            </a:p>
            <a:p>
              <a:pPr eaLnBrk="1" hangingPunct="1"/>
              <a:r>
                <a:rPr lang="en-US" sz="1600" b="1">
                  <a:latin typeface="Courier New" charset="0"/>
                  <a:cs typeface="Arial" charset="0"/>
                </a:rPr>
                <a:t>:-weather(Zip,…,Temp,Hi,Lo)</a:t>
              </a:r>
            </a:p>
          </p:txBody>
        </p:sp>
        <p:sp>
          <p:nvSpPr>
            <p:cNvPr id="62497" name="AutoShape 53"/>
            <p:cNvSpPr>
              <a:spLocks noChangeArrowheads="1"/>
            </p:cNvSpPr>
            <p:nvPr/>
          </p:nvSpPr>
          <p:spPr bwMode="auto">
            <a:xfrm>
              <a:off x="1056" y="2832"/>
              <a:ext cx="144" cy="240"/>
            </a:xfrm>
            <a:prstGeom prst="upArrow">
              <a:avLst>
                <a:gd name="adj1" fmla="val 50000"/>
                <a:gd name="adj2" fmla="val 41667"/>
              </a:avLst>
            </a:prstGeom>
            <a:solidFill>
              <a:schemeClr val="accent1"/>
            </a:solidFill>
            <a:ln w="9525">
              <a:solidFill>
                <a:schemeClr val="tx1"/>
              </a:solidFill>
              <a:miter lim="800000"/>
              <a:headEnd/>
              <a:tailEnd/>
            </a:ln>
          </p:spPr>
          <p:txBody>
            <a:bodyPr vert="eaVert" wrap="none" anchor="ctr"/>
            <a:lstStyle/>
            <a:p>
              <a:pPr eaLnBrk="1" hangingPunct="1"/>
              <a:endParaRPr lang="en-US" b="1">
                <a:latin typeface="Arial" charset="0"/>
                <a:cs typeface="Arial" charset="0"/>
              </a:endParaRPr>
            </a:p>
          </p:txBody>
        </p:sp>
      </p:grpSp>
      <p:sp>
        <p:nvSpPr>
          <p:cNvPr id="52" name="Oval 51"/>
          <p:cNvSpPr/>
          <p:nvPr/>
        </p:nvSpPr>
        <p:spPr bwMode="auto">
          <a:xfrm>
            <a:off x="6019800" y="5029200"/>
            <a:ext cx="2362200" cy="1828800"/>
          </a:xfrm>
          <a:prstGeom prst="ellipse">
            <a:avLst/>
          </a:prstGeom>
          <a:solidFill>
            <a:schemeClr val="accent6">
              <a:alpha val="48000"/>
            </a:schemeClr>
          </a:solidFill>
          <a:ln w="9525" cap="flat" cmpd="sng" algn="ctr">
            <a:noFill/>
            <a:prstDash val="solid"/>
            <a:round/>
            <a:headEnd type="none" w="med" len="med"/>
            <a:tailEnd type="none" w="med" len="med"/>
          </a:ln>
          <a:effectLst/>
        </p:spPr>
        <p:txBody>
          <a:bodyPr/>
          <a:lstStyle/>
          <a:p>
            <a:pPr eaLnBrk="1" hangingPunct="1">
              <a:defRPr/>
            </a:pPr>
            <a:endParaRPr lang="en-US" b="1">
              <a:latin typeface="Arial" charset="0"/>
              <a:ea typeface="+mn-ea"/>
              <a:cs typeface="+mn-cs"/>
            </a:endParaRPr>
          </a:p>
        </p:txBody>
      </p:sp>
      <p:sp>
        <p:nvSpPr>
          <p:cNvPr id="62467" name="Title 52"/>
          <p:cNvSpPr>
            <a:spLocks noGrp="1"/>
          </p:cNvSpPr>
          <p:nvPr>
            <p:ph type="title" idx="4294967295"/>
          </p:nvPr>
        </p:nvSpPr>
        <p:spPr/>
        <p:txBody>
          <a:bodyPr/>
          <a:lstStyle/>
          <a:p>
            <a:pPr eaLnBrk="1" hangingPunct="1"/>
            <a:r>
              <a:rPr lang="en-US">
                <a:latin typeface="Tahoma" charset="0"/>
                <a:cs typeface="ＭＳ Ｐゴシック" charset="0"/>
              </a:rPr>
              <a:t>Semantic Typing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idx="4294967295"/>
          </p:nvPr>
        </p:nvSpPr>
        <p:spPr/>
        <p:txBody>
          <a:bodyPr/>
          <a:lstStyle/>
          <a:p>
            <a:pPr eaLnBrk="1" hangingPunct="1"/>
            <a:r>
              <a:rPr lang="en-US">
                <a:latin typeface="Tahoma" charset="0"/>
                <a:cs typeface="ＭＳ Ｐゴシック" charset="0"/>
              </a:rPr>
              <a:t>Semantic Typing</a:t>
            </a:r>
            <a:br>
              <a:rPr lang="en-US">
                <a:latin typeface="Tahoma" charset="0"/>
                <a:cs typeface="ＭＳ Ｐゴシック" charset="0"/>
              </a:rPr>
            </a:br>
            <a:r>
              <a:rPr lang="en-US">
                <a:latin typeface="Tahoma" charset="0"/>
                <a:cs typeface="ＭＳ Ｐゴシック" charset="0"/>
              </a:rPr>
              <a:t>[Lerman, Plangprasopchok, &amp; Knoblock]</a:t>
            </a:r>
          </a:p>
        </p:txBody>
      </p:sp>
      <p:pic>
        <p:nvPicPr>
          <p:cNvPr id="6349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240213"/>
            <a:ext cx="3438525" cy="193198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pic>
        <p:nvPicPr>
          <p:cNvPr id="6349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286000"/>
            <a:ext cx="1330325" cy="1447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349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9675" y="4240213"/>
            <a:ext cx="3438525" cy="193198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grpSp>
        <p:nvGrpSpPr>
          <p:cNvPr id="63493" name="Group 7"/>
          <p:cNvGrpSpPr>
            <a:grpSpLocks/>
          </p:cNvGrpSpPr>
          <p:nvPr/>
        </p:nvGrpSpPr>
        <p:grpSpPr bwMode="auto">
          <a:xfrm>
            <a:off x="1219200" y="1676400"/>
            <a:ext cx="1219200" cy="1447800"/>
            <a:chOff x="1683" y="1153"/>
            <a:chExt cx="1053" cy="1343"/>
          </a:xfrm>
        </p:grpSpPr>
        <p:pic>
          <p:nvPicPr>
            <p:cNvPr id="6350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3" y="1153"/>
              <a:ext cx="945" cy="1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350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6" y="1343"/>
              <a:ext cx="940" cy="11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63494" name="Text Box 10"/>
          <p:cNvSpPr txBox="1">
            <a:spLocks noChangeArrowheads="1"/>
          </p:cNvSpPr>
          <p:nvPr/>
        </p:nvSpPr>
        <p:spPr bwMode="auto">
          <a:xfrm>
            <a:off x="5343525" y="1739900"/>
            <a:ext cx="2895600" cy="1384300"/>
          </a:xfrm>
          <a:prstGeom prst="rect">
            <a:avLst/>
          </a:prstGeom>
          <a:solidFill>
            <a:schemeClr val="bg1"/>
          </a:solidFill>
          <a:ln w="9525">
            <a:solidFill>
              <a:schemeClr val="tx1"/>
            </a:solidFill>
            <a:miter lim="800000"/>
            <a:headEnd/>
            <a:tailEnd/>
          </a:ln>
        </p:spPr>
        <p:txBody>
          <a:bodyPr>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spcBef>
                <a:spcPct val="10000"/>
              </a:spcBef>
            </a:pPr>
            <a:r>
              <a:rPr lang="en-US" sz="1000" b="1">
                <a:latin typeface="Courier New" charset="0"/>
                <a:cs typeface="Arial" charset="0"/>
              </a:rPr>
              <a:t>:StreetAddress:  :Email:</a:t>
            </a:r>
          </a:p>
          <a:p>
            <a:pPr eaLnBrk="1" hangingPunct="1">
              <a:spcBef>
                <a:spcPct val="10000"/>
              </a:spcBef>
            </a:pPr>
            <a:r>
              <a:rPr lang="en-US" sz="1000" b="1">
                <a:latin typeface="Courier New" charset="0"/>
                <a:cs typeface="Arial" charset="0"/>
              </a:rPr>
              <a:t> 4DIG CAPS Rd     ALPHA@ALPHA.edu</a:t>
            </a:r>
          </a:p>
          <a:p>
            <a:pPr eaLnBrk="1" hangingPunct="1">
              <a:spcBef>
                <a:spcPct val="10000"/>
              </a:spcBef>
            </a:pPr>
            <a:r>
              <a:rPr lang="en-US" sz="1000" b="1">
                <a:latin typeface="Courier New" charset="0"/>
                <a:cs typeface="Arial" charset="0"/>
              </a:rPr>
              <a:t> 3DIG N CAPS Ave  ALPHA@ALPHA.com  </a:t>
            </a:r>
          </a:p>
          <a:p>
            <a:pPr eaLnBrk="1" hangingPunct="1">
              <a:spcBef>
                <a:spcPct val="10000"/>
              </a:spcBef>
            </a:pPr>
            <a:r>
              <a:rPr lang="en-US" sz="1000" b="1">
                <a:latin typeface="Courier New" charset="0"/>
                <a:cs typeface="Arial" charset="0"/>
              </a:rPr>
              <a:t>  …                 …</a:t>
            </a:r>
          </a:p>
          <a:p>
            <a:pPr eaLnBrk="1" hangingPunct="1">
              <a:spcBef>
                <a:spcPct val="10000"/>
              </a:spcBef>
            </a:pPr>
            <a:r>
              <a:rPr lang="en-US" sz="1000" b="1">
                <a:latin typeface="Courier New" charset="0"/>
                <a:cs typeface="Arial" charset="0"/>
              </a:rPr>
              <a:t> :State:         :Telephone:</a:t>
            </a:r>
          </a:p>
          <a:p>
            <a:pPr eaLnBrk="1" hangingPunct="1">
              <a:lnSpc>
                <a:spcPct val="90000"/>
              </a:lnSpc>
              <a:spcBef>
                <a:spcPct val="10000"/>
              </a:spcBef>
            </a:pPr>
            <a:r>
              <a:rPr lang="en-US" sz="1000" b="1">
                <a:latin typeface="Courier New" charset="0"/>
                <a:cs typeface="Arial" charset="0"/>
              </a:rPr>
              <a:t>  CA              (3DIG) 3DIG-4DIG</a:t>
            </a:r>
          </a:p>
          <a:p>
            <a:pPr eaLnBrk="1" hangingPunct="1">
              <a:lnSpc>
                <a:spcPct val="90000"/>
              </a:lnSpc>
              <a:spcBef>
                <a:spcPct val="10000"/>
              </a:spcBef>
            </a:pPr>
            <a:r>
              <a:rPr lang="en-US" sz="1000" b="1">
                <a:latin typeface="Courier New" charset="0"/>
                <a:cs typeface="Arial" charset="0"/>
              </a:rPr>
              <a:t>  2UPPER          +1 3DIG 2DIG 4DIG</a:t>
            </a:r>
          </a:p>
          <a:p>
            <a:pPr eaLnBrk="1" hangingPunct="1">
              <a:lnSpc>
                <a:spcPct val="90000"/>
              </a:lnSpc>
              <a:spcBef>
                <a:spcPct val="10000"/>
              </a:spcBef>
            </a:pPr>
            <a:r>
              <a:rPr lang="en-US" sz="1000" b="1">
                <a:latin typeface="Courier New" charset="0"/>
                <a:cs typeface="Arial" charset="0"/>
              </a:rPr>
              <a:t>  …               …</a:t>
            </a:r>
          </a:p>
        </p:txBody>
      </p:sp>
      <p:sp>
        <p:nvSpPr>
          <p:cNvPr id="63495" name="AutoShape 11"/>
          <p:cNvSpPr>
            <a:spLocks noChangeArrowheads="1"/>
          </p:cNvSpPr>
          <p:nvPr/>
        </p:nvSpPr>
        <p:spPr bwMode="auto">
          <a:xfrm>
            <a:off x="2438400" y="2895600"/>
            <a:ext cx="1447800" cy="990600"/>
          </a:xfrm>
          <a:prstGeom prst="can">
            <a:avLst>
              <a:gd name="adj" fmla="val 25000"/>
            </a:avLst>
          </a:prstGeom>
          <a:gradFill rotWithShape="0">
            <a:gsLst>
              <a:gs pos="0">
                <a:srgbClr val="84A5A5"/>
              </a:gs>
              <a:gs pos="50000">
                <a:srgbClr val="CCFFFF"/>
              </a:gs>
              <a:gs pos="100000">
                <a:srgbClr val="84A5A5"/>
              </a:gs>
            </a:gsLst>
            <a:lin ang="0" scaled="1"/>
          </a:gradFill>
          <a:ln w="9525">
            <a:solidFill>
              <a:schemeClr val="tx1"/>
            </a:solidFill>
            <a:round/>
            <a:headEnd/>
            <a:tailEnd/>
          </a:ln>
        </p:spPr>
        <p:txBody>
          <a:bodyPr wrap="none" anchor="ctr"/>
          <a:lstStyle/>
          <a:p>
            <a:pPr algn="ctr" eaLnBrk="1" hangingPunct="1"/>
            <a:r>
              <a:rPr lang="en-US" b="1">
                <a:cs typeface="Arial" charset="0"/>
              </a:rPr>
              <a:t>Background</a:t>
            </a:r>
          </a:p>
          <a:p>
            <a:pPr algn="ctr" eaLnBrk="1" hangingPunct="1"/>
            <a:r>
              <a:rPr lang="en-US" b="1">
                <a:cs typeface="Arial" charset="0"/>
              </a:rPr>
              <a:t>knowledge</a:t>
            </a:r>
          </a:p>
        </p:txBody>
      </p:sp>
      <p:sp>
        <p:nvSpPr>
          <p:cNvPr id="63496" name="AutoShape 12"/>
          <p:cNvSpPr>
            <a:spLocks noChangeArrowheads="1"/>
          </p:cNvSpPr>
          <p:nvPr/>
        </p:nvSpPr>
        <p:spPr bwMode="auto">
          <a:xfrm>
            <a:off x="3886200" y="3124200"/>
            <a:ext cx="1600200" cy="609600"/>
          </a:xfrm>
          <a:prstGeom prst="rightArrow">
            <a:avLst>
              <a:gd name="adj1" fmla="val 55833"/>
              <a:gd name="adj2" fmla="val 42255"/>
            </a:avLst>
          </a:prstGeom>
          <a:gradFill rotWithShape="0">
            <a:gsLst>
              <a:gs pos="0">
                <a:srgbClr val="182F76"/>
              </a:gs>
              <a:gs pos="50000">
                <a:srgbClr val="3366FF"/>
              </a:gs>
              <a:gs pos="100000">
                <a:srgbClr val="182F76"/>
              </a:gs>
            </a:gsLst>
            <a:lin ang="5400000" scaled="1"/>
          </a:gradFill>
          <a:ln w="9525">
            <a:solidFill>
              <a:schemeClr val="tx1"/>
            </a:solidFill>
            <a:miter lim="800000"/>
            <a:headEnd/>
            <a:tailEnd/>
          </a:ln>
        </p:spPr>
        <p:txBody>
          <a:bodyPr wrap="none" anchor="ctr"/>
          <a:lstStyle/>
          <a:p>
            <a:pPr algn="ctr" eaLnBrk="1" hangingPunct="1"/>
            <a:r>
              <a:rPr lang="en-US" b="1">
                <a:solidFill>
                  <a:schemeClr val="bg1"/>
                </a:solidFill>
                <a:latin typeface="Arial" charset="0"/>
                <a:cs typeface="Arial" charset="0"/>
              </a:rPr>
              <a:t>learn</a:t>
            </a:r>
          </a:p>
        </p:txBody>
      </p:sp>
      <p:sp>
        <p:nvSpPr>
          <p:cNvPr id="63497" name="AutoShape 13"/>
          <p:cNvSpPr>
            <a:spLocks noChangeArrowheads="1"/>
          </p:cNvSpPr>
          <p:nvPr/>
        </p:nvSpPr>
        <p:spPr bwMode="auto">
          <a:xfrm>
            <a:off x="5486400" y="2895600"/>
            <a:ext cx="1143000" cy="898525"/>
          </a:xfrm>
          <a:prstGeom prst="can">
            <a:avLst>
              <a:gd name="adj" fmla="val 25000"/>
            </a:avLst>
          </a:prstGeom>
          <a:gradFill rotWithShape="0">
            <a:gsLst>
              <a:gs pos="0">
                <a:srgbClr val="DAAE00"/>
              </a:gs>
              <a:gs pos="50000">
                <a:srgbClr val="FFCC00"/>
              </a:gs>
              <a:gs pos="100000">
                <a:srgbClr val="DAAE00"/>
              </a:gs>
            </a:gsLst>
            <a:lin ang="0" scaled="1"/>
          </a:gradFill>
          <a:ln w="9525">
            <a:solidFill>
              <a:schemeClr val="tx1"/>
            </a:solidFill>
            <a:round/>
            <a:headEnd/>
            <a:tailEnd/>
          </a:ln>
        </p:spPr>
        <p:txBody>
          <a:bodyPr wrap="none" anchor="ctr"/>
          <a:lstStyle/>
          <a:p>
            <a:pPr algn="ctr" eaLnBrk="1" hangingPunct="1"/>
            <a:r>
              <a:rPr lang="en-US" sz="2000" b="1">
                <a:solidFill>
                  <a:srgbClr val="000099"/>
                </a:solidFill>
                <a:cs typeface="Arial" charset="0"/>
              </a:rPr>
              <a:t>Patterns</a:t>
            </a:r>
            <a:r>
              <a:rPr lang="en-US" sz="2000" b="1">
                <a:cs typeface="Arial" charset="0"/>
              </a:rPr>
              <a:t> </a:t>
            </a:r>
          </a:p>
        </p:txBody>
      </p:sp>
      <p:sp>
        <p:nvSpPr>
          <p:cNvPr id="63498" name="Line 17"/>
          <p:cNvSpPr>
            <a:spLocks noChangeShapeType="1"/>
          </p:cNvSpPr>
          <p:nvPr/>
        </p:nvSpPr>
        <p:spPr bwMode="auto">
          <a:xfrm>
            <a:off x="1524000" y="3200400"/>
            <a:ext cx="1066800" cy="76200"/>
          </a:xfrm>
          <a:prstGeom prst="line">
            <a:avLst/>
          </a:prstGeom>
          <a:noFill/>
          <a:ln w="38100">
            <a:solidFill>
              <a:schemeClr val="bg2"/>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3499" name="Line 18"/>
          <p:cNvSpPr>
            <a:spLocks noChangeShapeType="1"/>
          </p:cNvSpPr>
          <p:nvPr/>
        </p:nvSpPr>
        <p:spPr bwMode="auto">
          <a:xfrm>
            <a:off x="1905000" y="2438400"/>
            <a:ext cx="838200" cy="381000"/>
          </a:xfrm>
          <a:prstGeom prst="line">
            <a:avLst/>
          </a:prstGeom>
          <a:noFill/>
          <a:ln w="38100">
            <a:solidFill>
              <a:schemeClr val="bg2"/>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3500" name="AutoShape 21"/>
          <p:cNvSpPr>
            <a:spLocks noChangeArrowheads="1"/>
          </p:cNvSpPr>
          <p:nvPr/>
        </p:nvSpPr>
        <p:spPr bwMode="auto">
          <a:xfrm>
            <a:off x="685800" y="1600200"/>
            <a:ext cx="7772400" cy="2362200"/>
          </a:xfrm>
          <a:prstGeom prst="roundRect">
            <a:avLst>
              <a:gd name="adj" fmla="val 16667"/>
            </a:avLst>
          </a:prstGeom>
          <a:noFill/>
          <a:ln w="9525">
            <a:solidFill>
              <a:schemeClr val="bg2"/>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eaLnBrk="1" hangingPunct="1"/>
            <a:endParaRPr lang="en-US" b="1">
              <a:latin typeface="Arial" charset="0"/>
              <a:cs typeface="Arial" charset="0"/>
            </a:endParaRPr>
          </a:p>
        </p:txBody>
      </p:sp>
      <p:sp>
        <p:nvSpPr>
          <p:cNvPr id="63501" name="AutoShape 22"/>
          <p:cNvSpPr>
            <a:spLocks noChangeArrowheads="1"/>
          </p:cNvSpPr>
          <p:nvPr/>
        </p:nvSpPr>
        <p:spPr bwMode="auto">
          <a:xfrm>
            <a:off x="685800" y="4038600"/>
            <a:ext cx="7772400" cy="2362200"/>
          </a:xfrm>
          <a:prstGeom prst="roundRect">
            <a:avLst>
              <a:gd name="adj" fmla="val 16667"/>
            </a:avLst>
          </a:prstGeom>
          <a:noFill/>
          <a:ln w="9525">
            <a:solidFill>
              <a:schemeClr val="bg2"/>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eaLnBrk="1" hangingPunct="1"/>
            <a:endParaRPr lang="en-US" b="1">
              <a:latin typeface="Arial" charset="0"/>
              <a:cs typeface="Arial" charset="0"/>
            </a:endParaRPr>
          </a:p>
        </p:txBody>
      </p:sp>
      <p:sp>
        <p:nvSpPr>
          <p:cNvPr id="63502" name="AutoShape 12"/>
          <p:cNvSpPr>
            <a:spLocks noChangeArrowheads="1"/>
          </p:cNvSpPr>
          <p:nvPr/>
        </p:nvSpPr>
        <p:spPr bwMode="auto">
          <a:xfrm>
            <a:off x="3733800" y="4495800"/>
            <a:ext cx="1600200" cy="609600"/>
          </a:xfrm>
          <a:prstGeom prst="rightArrow">
            <a:avLst>
              <a:gd name="adj1" fmla="val 55833"/>
              <a:gd name="adj2" fmla="val 42255"/>
            </a:avLst>
          </a:prstGeom>
          <a:gradFill rotWithShape="0">
            <a:gsLst>
              <a:gs pos="0">
                <a:srgbClr val="182F76"/>
              </a:gs>
              <a:gs pos="50000">
                <a:srgbClr val="3366FF"/>
              </a:gs>
              <a:gs pos="100000">
                <a:srgbClr val="182F76"/>
              </a:gs>
            </a:gsLst>
            <a:lin ang="5400000" scaled="1"/>
          </a:gradFill>
          <a:ln w="9525">
            <a:solidFill>
              <a:schemeClr val="tx1"/>
            </a:solidFill>
            <a:miter lim="800000"/>
            <a:headEnd/>
            <a:tailEnd/>
          </a:ln>
        </p:spPr>
        <p:txBody>
          <a:bodyPr wrap="none" anchor="ctr"/>
          <a:lstStyle/>
          <a:p>
            <a:pPr algn="ctr" eaLnBrk="1" hangingPunct="1"/>
            <a:r>
              <a:rPr lang="en-US" b="1">
                <a:solidFill>
                  <a:schemeClr val="bg1"/>
                </a:solidFill>
                <a:latin typeface="Arial" charset="0"/>
                <a:cs typeface="Arial" charset="0"/>
              </a:rPr>
              <a:t>label</a:t>
            </a:r>
          </a:p>
        </p:txBody>
      </p:sp>
      <p:sp>
        <p:nvSpPr>
          <p:cNvPr id="63503" name="Rectangle 31"/>
          <p:cNvSpPr>
            <a:spLocks noChangeArrowheads="1"/>
          </p:cNvSpPr>
          <p:nvPr/>
        </p:nvSpPr>
        <p:spPr bwMode="auto">
          <a:xfrm>
            <a:off x="533400" y="854075"/>
            <a:ext cx="807720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eaLnBrk="1" hangingPunct="1">
              <a:buClr>
                <a:schemeClr val="hlink"/>
              </a:buClr>
              <a:buFont typeface="Wingdings" charset="0"/>
              <a:buChar char="ü"/>
            </a:pPr>
            <a:r>
              <a:rPr lang="en-US" b="1">
                <a:solidFill>
                  <a:schemeClr val="tx2"/>
                </a:solidFill>
                <a:cs typeface="Arial" charset="0"/>
              </a:rPr>
              <a:t>Idea:</a:t>
            </a:r>
            <a:r>
              <a:rPr lang="en-US" b="1">
                <a:cs typeface="Arial" charset="0"/>
              </a:rPr>
              <a:t> </a:t>
            </a:r>
            <a:r>
              <a:rPr lang="en-US" b="1">
                <a:solidFill>
                  <a:schemeClr val="tx2"/>
                </a:solidFill>
                <a:cs typeface="Arial" charset="0"/>
              </a:rPr>
              <a:t>Learn a model of the content of data and use it to recognize new examples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idx="4294967295"/>
          </p:nvPr>
        </p:nvSpPr>
        <p:spPr/>
        <p:txBody>
          <a:bodyPr/>
          <a:lstStyle/>
          <a:p>
            <a:pPr eaLnBrk="1" hangingPunct="1"/>
            <a:r>
              <a:rPr lang="en-US">
                <a:latin typeface="Tahoma" charset="0"/>
                <a:cs typeface="ＭＳ Ｐゴシック" charset="0"/>
              </a:rPr>
              <a:t>Labeling New Data</a:t>
            </a:r>
          </a:p>
        </p:txBody>
      </p:sp>
      <p:sp>
        <p:nvSpPr>
          <p:cNvPr id="65538" name="Rectangle 3"/>
          <p:cNvSpPr>
            <a:spLocks noGrp="1" noChangeArrowheads="1"/>
          </p:cNvSpPr>
          <p:nvPr>
            <p:ph type="body" idx="4294967295"/>
          </p:nvPr>
        </p:nvSpPr>
        <p:spPr/>
        <p:txBody>
          <a:bodyPr/>
          <a:lstStyle/>
          <a:p>
            <a:pPr eaLnBrk="1" hangingPunct="1"/>
            <a:r>
              <a:rPr lang="en-US">
                <a:latin typeface="Tahoma" charset="0"/>
                <a:cs typeface="ＭＳ Ｐゴシック" charset="0"/>
              </a:rPr>
              <a:t>Use learned patterns to link new data to types in the ontology</a:t>
            </a:r>
          </a:p>
          <a:p>
            <a:pPr lvl="1" eaLnBrk="1" hangingPunct="1"/>
            <a:r>
              <a:rPr lang="en-US">
                <a:latin typeface="Tahoma" charset="0"/>
              </a:rPr>
              <a:t>Score how well patterns describe a set of examples </a:t>
            </a:r>
          </a:p>
          <a:p>
            <a:pPr lvl="3" eaLnBrk="1" hangingPunct="1"/>
            <a:r>
              <a:rPr lang="en-US">
                <a:latin typeface="Tahoma" charset="0"/>
              </a:rPr>
              <a:t>Number of matching patterns</a:t>
            </a:r>
          </a:p>
          <a:p>
            <a:pPr lvl="3" eaLnBrk="1" hangingPunct="1"/>
            <a:r>
              <a:rPr lang="en-US">
                <a:latin typeface="Tahoma" charset="0"/>
              </a:rPr>
              <a:t>How many tokens of the example match pattern</a:t>
            </a:r>
          </a:p>
          <a:p>
            <a:pPr lvl="3" eaLnBrk="1" hangingPunct="1"/>
            <a:r>
              <a:rPr lang="en-US">
                <a:latin typeface="Tahoma" charset="0"/>
              </a:rPr>
              <a:t>Specificity of the matched patterns</a:t>
            </a:r>
          </a:p>
          <a:p>
            <a:pPr lvl="1" eaLnBrk="1" hangingPunct="1"/>
            <a:r>
              <a:rPr lang="en-US">
                <a:latin typeface="Tahoma" charset="0"/>
              </a:rPr>
              <a:t>Output top-scoring types</a:t>
            </a:r>
          </a:p>
          <a:p>
            <a:pPr lvl="1" eaLnBrk="1" hangingPunct="1"/>
            <a:endParaRPr lang="en-US">
              <a:latin typeface="Tahoma" charset="0"/>
            </a:endParaRPr>
          </a:p>
        </p:txBody>
      </p:sp>
      <p:sp>
        <p:nvSpPr>
          <p:cNvPr id="65539" name="Text Box 4"/>
          <p:cNvSpPr txBox="1">
            <a:spLocks noChangeArrowheads="1"/>
          </p:cNvSpPr>
          <p:nvPr/>
        </p:nvSpPr>
        <p:spPr bwMode="auto">
          <a:xfrm>
            <a:off x="5486400" y="4102100"/>
            <a:ext cx="2895600" cy="1384300"/>
          </a:xfrm>
          <a:prstGeom prst="rect">
            <a:avLst/>
          </a:prstGeom>
          <a:solidFill>
            <a:schemeClr val="bg1"/>
          </a:solidFill>
          <a:ln w="9525">
            <a:solidFill>
              <a:schemeClr val="tx1"/>
            </a:solidFill>
            <a:miter lim="800000"/>
            <a:headEnd/>
            <a:tailEnd/>
          </a:ln>
        </p:spPr>
        <p:txBody>
          <a:bodyPr>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spcBef>
                <a:spcPct val="10000"/>
              </a:spcBef>
            </a:pPr>
            <a:r>
              <a:rPr lang="en-US" sz="1000" b="1">
                <a:latin typeface="Courier New" charset="0"/>
                <a:cs typeface="Arial" charset="0"/>
              </a:rPr>
              <a:t>:StreetAddress:  :Email:</a:t>
            </a:r>
          </a:p>
          <a:p>
            <a:pPr eaLnBrk="1" hangingPunct="1">
              <a:spcBef>
                <a:spcPct val="10000"/>
              </a:spcBef>
            </a:pPr>
            <a:r>
              <a:rPr lang="en-US" sz="1000" b="1">
                <a:latin typeface="Courier New" charset="0"/>
                <a:cs typeface="Arial" charset="0"/>
              </a:rPr>
              <a:t> 4DIG CAPS Rd     ALPHA@ALPHA.edu</a:t>
            </a:r>
          </a:p>
          <a:p>
            <a:pPr eaLnBrk="1" hangingPunct="1">
              <a:spcBef>
                <a:spcPct val="10000"/>
              </a:spcBef>
            </a:pPr>
            <a:r>
              <a:rPr lang="en-US" sz="1000" b="1">
                <a:latin typeface="Courier New" charset="0"/>
                <a:cs typeface="Arial" charset="0"/>
              </a:rPr>
              <a:t> 3DIG N CAPS Ave  ALPHA@ALPHA.com  </a:t>
            </a:r>
          </a:p>
          <a:p>
            <a:pPr eaLnBrk="1" hangingPunct="1">
              <a:spcBef>
                <a:spcPct val="10000"/>
              </a:spcBef>
            </a:pPr>
            <a:r>
              <a:rPr lang="en-US" sz="1000" b="1">
                <a:latin typeface="Courier New" charset="0"/>
                <a:cs typeface="Arial" charset="0"/>
              </a:rPr>
              <a:t>  …                 …</a:t>
            </a:r>
          </a:p>
          <a:p>
            <a:pPr eaLnBrk="1" hangingPunct="1">
              <a:spcBef>
                <a:spcPct val="10000"/>
              </a:spcBef>
            </a:pPr>
            <a:r>
              <a:rPr lang="en-US" sz="1000" b="1">
                <a:latin typeface="Courier New" charset="0"/>
                <a:cs typeface="Arial" charset="0"/>
              </a:rPr>
              <a:t> :State:         :Telephone:</a:t>
            </a:r>
          </a:p>
          <a:p>
            <a:pPr eaLnBrk="1" hangingPunct="1">
              <a:lnSpc>
                <a:spcPct val="90000"/>
              </a:lnSpc>
              <a:spcBef>
                <a:spcPct val="10000"/>
              </a:spcBef>
            </a:pPr>
            <a:r>
              <a:rPr lang="en-US" sz="1000" b="1">
                <a:latin typeface="Courier New" charset="0"/>
                <a:cs typeface="Arial" charset="0"/>
              </a:rPr>
              <a:t>  CA              (3DIG) 3DIG-4DIG</a:t>
            </a:r>
          </a:p>
          <a:p>
            <a:pPr eaLnBrk="1" hangingPunct="1">
              <a:lnSpc>
                <a:spcPct val="90000"/>
              </a:lnSpc>
              <a:spcBef>
                <a:spcPct val="10000"/>
              </a:spcBef>
            </a:pPr>
            <a:r>
              <a:rPr lang="en-US" sz="1000" b="1">
                <a:latin typeface="Courier New" charset="0"/>
                <a:cs typeface="Arial" charset="0"/>
              </a:rPr>
              <a:t>  2UPPER          +1 3DIG 2DIG 4DIG</a:t>
            </a:r>
          </a:p>
          <a:p>
            <a:pPr eaLnBrk="1" hangingPunct="1">
              <a:lnSpc>
                <a:spcPct val="90000"/>
              </a:lnSpc>
              <a:spcBef>
                <a:spcPct val="10000"/>
              </a:spcBef>
            </a:pPr>
            <a:r>
              <a:rPr lang="en-US" sz="1000" b="1">
                <a:latin typeface="Courier New" charset="0"/>
                <a:cs typeface="Arial" charset="0"/>
              </a:rPr>
              <a:t>  …               …</a:t>
            </a:r>
          </a:p>
        </p:txBody>
      </p:sp>
      <p:sp>
        <p:nvSpPr>
          <p:cNvPr id="65540" name="Text Box 6"/>
          <p:cNvSpPr txBox="1">
            <a:spLocks noChangeArrowheads="1"/>
          </p:cNvSpPr>
          <p:nvPr/>
        </p:nvSpPr>
        <p:spPr bwMode="auto">
          <a:xfrm>
            <a:off x="6019800" y="3581400"/>
            <a:ext cx="12858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b="1">
                <a:solidFill>
                  <a:srgbClr val="808080"/>
                </a:solidFill>
                <a:latin typeface="Arial" charset="0"/>
                <a:cs typeface="Arial" charset="0"/>
              </a:rPr>
              <a:t>patterns</a:t>
            </a:r>
          </a:p>
        </p:txBody>
      </p:sp>
      <p:pic>
        <p:nvPicPr>
          <p:cNvPr id="6554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886200"/>
            <a:ext cx="3438525" cy="19319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585" name="Group 5"/>
          <p:cNvGrpSpPr>
            <a:grpSpLocks/>
          </p:cNvGrpSpPr>
          <p:nvPr/>
        </p:nvGrpSpPr>
        <p:grpSpPr bwMode="auto">
          <a:xfrm>
            <a:off x="150813" y="963613"/>
            <a:ext cx="8313737" cy="5589587"/>
            <a:chOff x="95" y="367"/>
            <a:chExt cx="5237" cy="3521"/>
          </a:xfrm>
        </p:grpSpPr>
        <p:sp>
          <p:nvSpPr>
            <p:cNvPr id="67588" name="AutoShape 6"/>
            <p:cNvSpPr>
              <a:spLocks noChangeArrowheads="1"/>
            </p:cNvSpPr>
            <p:nvPr/>
          </p:nvSpPr>
          <p:spPr bwMode="auto">
            <a:xfrm>
              <a:off x="2425" y="576"/>
              <a:ext cx="791" cy="240"/>
            </a:xfrm>
            <a:prstGeom prst="foldedCorner">
              <a:avLst>
                <a:gd name="adj" fmla="val 12500"/>
              </a:avLst>
            </a:prstGeom>
            <a:solidFill>
              <a:srgbClr val="EAEAEA"/>
            </a:solidFill>
            <a:ln w="9525">
              <a:solidFill>
                <a:schemeClr val="tx1"/>
              </a:solidFill>
              <a:round/>
              <a:headEnd/>
              <a:tailEnd/>
            </a:ln>
          </p:spPr>
          <p:txBody>
            <a:bodyPr wrap="none" anchor="ctr"/>
            <a:lstStyle/>
            <a:p>
              <a:pPr eaLnBrk="1" hangingPunct="1"/>
              <a:endParaRPr lang="en-US" b="1">
                <a:latin typeface="Arial" charset="0"/>
                <a:cs typeface="Arial" charset="0"/>
              </a:endParaRPr>
            </a:p>
          </p:txBody>
        </p:sp>
        <p:sp>
          <p:nvSpPr>
            <p:cNvPr id="67589" name="AutoShape 7"/>
            <p:cNvSpPr>
              <a:spLocks noChangeArrowheads="1"/>
            </p:cNvSpPr>
            <p:nvPr/>
          </p:nvSpPr>
          <p:spPr bwMode="auto">
            <a:xfrm>
              <a:off x="720" y="380"/>
              <a:ext cx="1008" cy="864"/>
            </a:xfrm>
            <a:prstGeom prst="cube">
              <a:avLst>
                <a:gd name="adj" fmla="val 11056"/>
              </a:avLst>
            </a:prstGeom>
            <a:solidFill>
              <a:srgbClr val="FFFFCC"/>
            </a:solidFill>
            <a:ln w="9525">
              <a:solidFill>
                <a:schemeClr val="tx1"/>
              </a:solidFill>
              <a:miter lim="800000"/>
              <a:headEnd/>
              <a:tailEnd/>
            </a:ln>
          </p:spPr>
          <p:txBody>
            <a:bodyPr wrap="none" anchor="ctr"/>
            <a:lstStyle/>
            <a:p>
              <a:pPr algn="ctr" eaLnBrk="1" hangingPunct="1"/>
              <a:r>
                <a:rPr lang="en-US" b="1">
                  <a:latin typeface="Arial" charset="0"/>
                  <a:cs typeface="Arial" charset="0"/>
                </a:rPr>
                <a:t>discovery</a:t>
              </a:r>
            </a:p>
          </p:txBody>
        </p:sp>
        <p:sp>
          <p:nvSpPr>
            <p:cNvPr id="67590" name="AutoShape 8"/>
            <p:cNvSpPr>
              <a:spLocks noChangeArrowheads="1"/>
            </p:cNvSpPr>
            <p:nvPr/>
          </p:nvSpPr>
          <p:spPr bwMode="auto">
            <a:xfrm>
              <a:off x="4032" y="380"/>
              <a:ext cx="1008" cy="864"/>
            </a:xfrm>
            <a:prstGeom prst="cube">
              <a:avLst>
                <a:gd name="adj" fmla="val 11056"/>
              </a:avLst>
            </a:prstGeom>
            <a:solidFill>
              <a:srgbClr val="FFFFCC"/>
            </a:solidFill>
            <a:ln w="9525">
              <a:solidFill>
                <a:schemeClr val="tx1"/>
              </a:solidFill>
              <a:miter lim="800000"/>
              <a:headEnd/>
              <a:tailEnd/>
            </a:ln>
          </p:spPr>
          <p:txBody>
            <a:bodyPr wrap="none" anchor="ctr"/>
            <a:lstStyle/>
            <a:p>
              <a:pPr algn="ctr" eaLnBrk="1" hangingPunct="1"/>
              <a:r>
                <a:rPr lang="en-US" b="1">
                  <a:latin typeface="Arial" charset="0"/>
                  <a:cs typeface="Arial" charset="0"/>
                </a:rPr>
                <a:t>Invocation</a:t>
              </a:r>
              <a:br>
                <a:rPr lang="en-US" b="1">
                  <a:latin typeface="Arial" charset="0"/>
                  <a:cs typeface="Arial" charset="0"/>
                </a:rPr>
              </a:br>
              <a:r>
                <a:rPr lang="en-US" b="1">
                  <a:latin typeface="Arial" charset="0"/>
                  <a:cs typeface="Arial" charset="0"/>
                </a:rPr>
                <a:t> &amp;</a:t>
              </a:r>
            </a:p>
            <a:p>
              <a:pPr algn="ctr" eaLnBrk="1" hangingPunct="1"/>
              <a:r>
                <a:rPr lang="en-US" b="1">
                  <a:latin typeface="Arial" charset="0"/>
                  <a:cs typeface="Arial" charset="0"/>
                </a:rPr>
                <a:t>extraction</a:t>
              </a:r>
            </a:p>
          </p:txBody>
        </p:sp>
        <p:sp>
          <p:nvSpPr>
            <p:cNvPr id="67591" name="AutoShape 9"/>
            <p:cNvSpPr>
              <a:spLocks noChangeArrowheads="1"/>
            </p:cNvSpPr>
            <p:nvPr/>
          </p:nvSpPr>
          <p:spPr bwMode="auto">
            <a:xfrm>
              <a:off x="4032" y="3024"/>
              <a:ext cx="1008" cy="864"/>
            </a:xfrm>
            <a:prstGeom prst="cube">
              <a:avLst>
                <a:gd name="adj" fmla="val 11056"/>
              </a:avLst>
            </a:prstGeom>
            <a:solidFill>
              <a:srgbClr val="FFFFCC"/>
            </a:solidFill>
            <a:ln w="9525">
              <a:solidFill>
                <a:schemeClr val="tx1"/>
              </a:solidFill>
              <a:miter lim="800000"/>
              <a:headEnd/>
              <a:tailEnd/>
            </a:ln>
          </p:spPr>
          <p:txBody>
            <a:bodyPr wrap="none" anchor="ctr"/>
            <a:lstStyle/>
            <a:p>
              <a:pPr algn="ctr" eaLnBrk="1" hangingPunct="1"/>
              <a:r>
                <a:rPr lang="en-US" b="1">
                  <a:latin typeface="Arial" charset="0"/>
                  <a:cs typeface="Arial" charset="0"/>
                </a:rPr>
                <a:t>semantic </a:t>
              </a:r>
            </a:p>
            <a:p>
              <a:pPr algn="ctr" eaLnBrk="1" hangingPunct="1"/>
              <a:r>
                <a:rPr lang="en-US" b="1">
                  <a:latin typeface="Arial" charset="0"/>
                  <a:cs typeface="Arial" charset="0"/>
                </a:rPr>
                <a:t>typing</a:t>
              </a:r>
            </a:p>
          </p:txBody>
        </p:sp>
        <p:sp>
          <p:nvSpPr>
            <p:cNvPr id="67592" name="AutoShape 10"/>
            <p:cNvSpPr>
              <a:spLocks noChangeArrowheads="1"/>
            </p:cNvSpPr>
            <p:nvPr/>
          </p:nvSpPr>
          <p:spPr bwMode="auto">
            <a:xfrm>
              <a:off x="720" y="3024"/>
              <a:ext cx="1008" cy="864"/>
            </a:xfrm>
            <a:prstGeom prst="cube">
              <a:avLst>
                <a:gd name="adj" fmla="val 11056"/>
              </a:avLst>
            </a:prstGeom>
            <a:solidFill>
              <a:srgbClr val="FFFFCC"/>
            </a:solidFill>
            <a:ln w="9525">
              <a:solidFill>
                <a:schemeClr val="tx1"/>
              </a:solidFill>
              <a:miter lim="800000"/>
              <a:headEnd/>
              <a:tailEnd/>
            </a:ln>
          </p:spPr>
          <p:txBody>
            <a:bodyPr wrap="none" anchor="ctr"/>
            <a:lstStyle/>
            <a:p>
              <a:pPr algn="ctr" eaLnBrk="1" hangingPunct="1"/>
              <a:r>
                <a:rPr lang="en-US" b="1">
                  <a:latin typeface="Arial" charset="0"/>
                  <a:cs typeface="Arial" charset="0"/>
                </a:rPr>
                <a:t>source </a:t>
              </a:r>
            </a:p>
            <a:p>
              <a:pPr algn="ctr" eaLnBrk="1" hangingPunct="1"/>
              <a:r>
                <a:rPr lang="en-US" b="1">
                  <a:latin typeface="Arial" charset="0"/>
                  <a:cs typeface="Arial" charset="0"/>
                </a:rPr>
                <a:t>modeling</a:t>
              </a:r>
            </a:p>
          </p:txBody>
        </p:sp>
        <p:sp>
          <p:nvSpPr>
            <p:cNvPr id="7179" name="Cloud"/>
            <p:cNvSpPr>
              <a:spLocks noChangeAspect="1" noEditPoints="1" noChangeArrowheads="1"/>
            </p:cNvSpPr>
            <p:nvPr/>
          </p:nvSpPr>
          <p:spPr bwMode="auto">
            <a:xfrm>
              <a:off x="1584" y="1248"/>
              <a:ext cx="2016" cy="1287"/>
            </a:xfrm>
            <a:custGeom>
              <a:avLst/>
              <a:gdLst>
                <a:gd name="T0" fmla="*/ 6 w 21600"/>
                <a:gd name="T1" fmla="*/ 644 h 21600"/>
                <a:gd name="T2" fmla="*/ 1008 w 21600"/>
                <a:gd name="T3" fmla="*/ 1286 h 21600"/>
                <a:gd name="T4" fmla="*/ 2014 w 21600"/>
                <a:gd name="T5" fmla="*/ 644 h 21600"/>
                <a:gd name="T6" fmla="*/ 1008 w 21600"/>
                <a:gd name="T7" fmla="*/ 74 h 21600"/>
                <a:gd name="T8" fmla="*/ 0 60000 65536"/>
                <a:gd name="T9" fmla="*/ 0 60000 65536"/>
                <a:gd name="T10" fmla="*/ 0 60000 65536"/>
                <a:gd name="T11" fmla="*/ 0 60000 65536"/>
                <a:gd name="T12" fmla="*/ 2979 w 21600"/>
                <a:gd name="T13" fmla="*/ 3256 h 21600"/>
                <a:gd name="T14" fmla="*/ 17089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CC"/>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eaLnBrk="1" hangingPunct="1">
                <a:defRPr/>
              </a:pPr>
              <a:r>
                <a:rPr lang="en-US" sz="1600" b="1" dirty="0">
                  <a:latin typeface="Verdana" charset="0"/>
                  <a:ea typeface="+mn-ea"/>
                  <a:cs typeface="+mn-cs"/>
                </a:rPr>
                <a:t>Background knowledge</a:t>
              </a:r>
            </a:p>
          </p:txBody>
        </p:sp>
        <p:sp>
          <p:nvSpPr>
            <p:cNvPr id="67594" name="Line 12"/>
            <p:cNvSpPr>
              <a:spLocks noChangeShapeType="1"/>
            </p:cNvSpPr>
            <p:nvPr/>
          </p:nvSpPr>
          <p:spPr bwMode="auto">
            <a:xfrm flipH="1" flipV="1">
              <a:off x="1296" y="1292"/>
              <a:ext cx="672" cy="816"/>
            </a:xfrm>
            <a:prstGeom prst="line">
              <a:avLst/>
            </a:prstGeom>
            <a:noFill/>
            <a:ln w="28575">
              <a:solidFill>
                <a:schemeClr val="tx1"/>
              </a:solidFill>
              <a:prstDash val="sysDot"/>
              <a:round/>
              <a:headEnd/>
              <a:tailEnd type="stealth" w="lg" len="med"/>
            </a:ln>
            <a:extLst>
              <a:ext uri="{909E8E84-426E-40dd-AFC4-6F175D3DCCD1}">
                <a14:hiddenFill xmlns="" xmlns:a14="http://schemas.microsoft.com/office/drawing/2010/main">
                  <a:noFill/>
                </a14:hiddenFill>
              </a:ext>
            </a:extLst>
          </p:spPr>
          <p:txBody>
            <a:bodyPr/>
            <a:lstStyle/>
            <a:p>
              <a:endParaRPr lang="en-US"/>
            </a:p>
          </p:txBody>
        </p:sp>
        <p:grpSp>
          <p:nvGrpSpPr>
            <p:cNvPr id="67595" name="Group 13"/>
            <p:cNvGrpSpPr>
              <a:grpSpLocks/>
            </p:cNvGrpSpPr>
            <p:nvPr/>
          </p:nvGrpSpPr>
          <p:grpSpPr bwMode="auto">
            <a:xfrm>
              <a:off x="2738" y="1675"/>
              <a:ext cx="478" cy="329"/>
              <a:chOff x="2112" y="528"/>
              <a:chExt cx="960" cy="864"/>
            </a:xfrm>
          </p:grpSpPr>
          <p:sp>
            <p:nvSpPr>
              <p:cNvPr id="67627" name="Rectangle 14"/>
              <p:cNvSpPr>
                <a:spLocks noChangeArrowheads="1"/>
              </p:cNvSpPr>
              <p:nvPr/>
            </p:nvSpPr>
            <p:spPr bwMode="auto">
              <a:xfrm>
                <a:off x="2112" y="528"/>
                <a:ext cx="960" cy="864"/>
              </a:xfrm>
              <a:prstGeom prst="rect">
                <a:avLst/>
              </a:prstGeom>
              <a:solidFill>
                <a:srgbClr val="EAEAEA"/>
              </a:solidFill>
              <a:ln w="9525">
                <a:solidFill>
                  <a:schemeClr val="tx1"/>
                </a:solidFill>
                <a:miter lim="800000"/>
                <a:headEnd/>
                <a:tailEnd/>
              </a:ln>
            </p:spPr>
            <p:txBody>
              <a:bodyPr wrap="none" anchor="ctr"/>
              <a:lstStyle/>
              <a:p>
                <a:pPr eaLnBrk="1" hangingPunct="1"/>
                <a:endParaRPr lang="en-US" b="1">
                  <a:latin typeface="Arial" charset="0"/>
                  <a:cs typeface="Arial" charset="0"/>
                </a:endParaRPr>
              </a:p>
            </p:txBody>
          </p:sp>
          <p:sp>
            <p:nvSpPr>
              <p:cNvPr id="67628" name="Line 15"/>
              <p:cNvSpPr>
                <a:spLocks noChangeShapeType="1"/>
              </p:cNvSpPr>
              <p:nvPr/>
            </p:nvSpPr>
            <p:spPr bwMode="auto">
              <a:xfrm>
                <a:off x="2112" y="672"/>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7629" name="Line 16"/>
              <p:cNvSpPr>
                <a:spLocks noChangeShapeType="1"/>
              </p:cNvSpPr>
              <p:nvPr/>
            </p:nvSpPr>
            <p:spPr bwMode="auto">
              <a:xfrm>
                <a:off x="2112" y="816"/>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7630" name="Line 17"/>
              <p:cNvSpPr>
                <a:spLocks noChangeShapeType="1"/>
              </p:cNvSpPr>
              <p:nvPr/>
            </p:nvSpPr>
            <p:spPr bwMode="auto">
              <a:xfrm>
                <a:off x="2112" y="960"/>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7631" name="Line 18"/>
              <p:cNvSpPr>
                <a:spLocks noChangeShapeType="1"/>
              </p:cNvSpPr>
              <p:nvPr/>
            </p:nvSpPr>
            <p:spPr bwMode="auto">
              <a:xfrm>
                <a:off x="2112" y="1104"/>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7632" name="Line 19"/>
              <p:cNvSpPr>
                <a:spLocks noChangeShapeType="1"/>
              </p:cNvSpPr>
              <p:nvPr/>
            </p:nvSpPr>
            <p:spPr bwMode="auto">
              <a:xfrm>
                <a:off x="2112" y="1248"/>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7633" name="Line 20"/>
              <p:cNvSpPr>
                <a:spLocks noChangeShapeType="1"/>
              </p:cNvSpPr>
              <p:nvPr/>
            </p:nvSpPr>
            <p:spPr bwMode="auto">
              <a:xfrm>
                <a:off x="2352" y="528"/>
                <a:ext cx="0" cy="864"/>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7634" name="Line 21"/>
              <p:cNvSpPr>
                <a:spLocks noChangeShapeType="1"/>
              </p:cNvSpPr>
              <p:nvPr/>
            </p:nvSpPr>
            <p:spPr bwMode="auto">
              <a:xfrm>
                <a:off x="2592" y="528"/>
                <a:ext cx="0" cy="864"/>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7635" name="Line 22"/>
              <p:cNvSpPr>
                <a:spLocks noChangeShapeType="1"/>
              </p:cNvSpPr>
              <p:nvPr/>
            </p:nvSpPr>
            <p:spPr bwMode="auto">
              <a:xfrm>
                <a:off x="2832" y="528"/>
                <a:ext cx="0" cy="864"/>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67596" name="AutoShape 23"/>
            <p:cNvSpPr>
              <a:spLocks noChangeArrowheads="1"/>
            </p:cNvSpPr>
            <p:nvPr/>
          </p:nvSpPr>
          <p:spPr bwMode="auto">
            <a:xfrm>
              <a:off x="2309" y="507"/>
              <a:ext cx="859" cy="240"/>
            </a:xfrm>
            <a:prstGeom prst="foldedCorner">
              <a:avLst>
                <a:gd name="adj" fmla="val 12500"/>
              </a:avLst>
            </a:prstGeom>
            <a:solidFill>
              <a:srgbClr val="EAEAEA"/>
            </a:solidFill>
            <a:ln w="9525">
              <a:solidFill>
                <a:schemeClr val="tx1"/>
              </a:solidFill>
              <a:round/>
              <a:headEnd/>
              <a:tailEnd/>
            </a:ln>
          </p:spPr>
          <p:txBody>
            <a:bodyPr wrap="none" anchor="ctr"/>
            <a:lstStyle/>
            <a:p>
              <a:pPr eaLnBrk="1" hangingPunct="1"/>
              <a:endParaRPr lang="en-US" b="1">
                <a:latin typeface="Arial" charset="0"/>
                <a:cs typeface="Arial" charset="0"/>
              </a:endParaRPr>
            </a:p>
          </p:txBody>
        </p:sp>
        <p:sp>
          <p:nvSpPr>
            <p:cNvPr id="67597" name="AutoShape 24"/>
            <p:cNvSpPr>
              <a:spLocks noChangeArrowheads="1"/>
            </p:cNvSpPr>
            <p:nvPr/>
          </p:nvSpPr>
          <p:spPr bwMode="auto">
            <a:xfrm>
              <a:off x="1680" y="812"/>
              <a:ext cx="2352" cy="192"/>
            </a:xfrm>
            <a:prstGeom prst="rightArrow">
              <a:avLst>
                <a:gd name="adj1" fmla="val 40278"/>
                <a:gd name="adj2" fmla="val 115978"/>
              </a:avLst>
            </a:prstGeom>
            <a:solidFill>
              <a:schemeClr val="accent1"/>
            </a:solidFill>
            <a:ln w="9525">
              <a:solidFill>
                <a:schemeClr val="tx1"/>
              </a:solidFill>
              <a:miter lim="800000"/>
              <a:headEnd/>
              <a:tailEnd/>
            </a:ln>
          </p:spPr>
          <p:txBody>
            <a:bodyPr wrap="none" anchor="ctr"/>
            <a:lstStyle/>
            <a:p>
              <a:pPr eaLnBrk="1" hangingPunct="1"/>
              <a:endParaRPr lang="en-US" b="1">
                <a:latin typeface="Arial" charset="0"/>
                <a:cs typeface="Arial" charset="0"/>
              </a:endParaRPr>
            </a:p>
          </p:txBody>
        </p:sp>
        <p:sp>
          <p:nvSpPr>
            <p:cNvPr id="67598" name="Rectangle 25"/>
            <p:cNvSpPr>
              <a:spLocks noChangeArrowheads="1"/>
            </p:cNvSpPr>
            <p:nvPr/>
          </p:nvSpPr>
          <p:spPr bwMode="auto">
            <a:xfrm>
              <a:off x="817" y="1580"/>
              <a:ext cx="794"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buFontTx/>
                <a:buChar char="•"/>
              </a:pPr>
              <a:r>
                <a:rPr lang="en-US" sz="1600" b="1">
                  <a:latin typeface="Century" charset="0"/>
                  <a:cs typeface="Arial" charset="0"/>
                </a:rPr>
                <a:t>Seed URL</a:t>
              </a:r>
            </a:p>
          </p:txBody>
        </p:sp>
        <p:sp>
          <p:nvSpPr>
            <p:cNvPr id="67599" name="AutoShape 26"/>
            <p:cNvSpPr>
              <a:spLocks noChangeArrowheads="1"/>
            </p:cNvSpPr>
            <p:nvPr/>
          </p:nvSpPr>
          <p:spPr bwMode="auto">
            <a:xfrm>
              <a:off x="2214" y="449"/>
              <a:ext cx="906" cy="240"/>
            </a:xfrm>
            <a:prstGeom prst="foldedCorner">
              <a:avLst>
                <a:gd name="adj" fmla="val 12500"/>
              </a:avLst>
            </a:prstGeom>
            <a:solidFill>
              <a:srgbClr val="EAEAEA"/>
            </a:solidFill>
            <a:ln w="9525">
              <a:solidFill>
                <a:schemeClr val="tx1"/>
              </a:solidFill>
              <a:round/>
              <a:headEnd/>
              <a:tailEnd/>
            </a:ln>
          </p:spPr>
          <p:txBody>
            <a:bodyPr wrap="none" anchor="ctr"/>
            <a:lstStyle/>
            <a:p>
              <a:pPr algn="ctr" eaLnBrk="1" hangingPunct="1"/>
              <a:r>
                <a:rPr lang="en-US" sz="1600" b="1">
                  <a:latin typeface="Courier New" charset="0"/>
                  <a:cs typeface="Arial" charset="0"/>
                </a:rPr>
                <a:t>anotherWS</a:t>
              </a:r>
            </a:p>
          </p:txBody>
        </p:sp>
        <p:sp>
          <p:nvSpPr>
            <p:cNvPr id="67600" name="AutoShape 27"/>
            <p:cNvSpPr>
              <a:spLocks noChangeArrowheads="1"/>
            </p:cNvSpPr>
            <p:nvPr/>
          </p:nvSpPr>
          <p:spPr bwMode="auto">
            <a:xfrm>
              <a:off x="2099" y="367"/>
              <a:ext cx="973" cy="240"/>
            </a:xfrm>
            <a:prstGeom prst="foldedCorner">
              <a:avLst>
                <a:gd name="adj" fmla="val 12500"/>
              </a:avLst>
            </a:prstGeom>
            <a:solidFill>
              <a:srgbClr val="EAEAEA"/>
            </a:solidFill>
            <a:ln w="9525">
              <a:solidFill>
                <a:schemeClr val="tx1"/>
              </a:solidFill>
              <a:round/>
              <a:headEnd/>
              <a:tailEnd/>
            </a:ln>
          </p:spPr>
          <p:txBody>
            <a:bodyPr wrap="none" anchor="ctr"/>
            <a:lstStyle/>
            <a:p>
              <a:pPr algn="ctr" eaLnBrk="1" hangingPunct="1"/>
              <a:r>
                <a:rPr lang="en-US" sz="1600" b="1">
                  <a:latin typeface="Verdana" charset="0"/>
                  <a:cs typeface="Arial" charset="0"/>
                </a:rPr>
                <a:t>unisys</a:t>
              </a:r>
            </a:p>
          </p:txBody>
        </p:sp>
        <p:sp>
          <p:nvSpPr>
            <p:cNvPr id="67601" name="AutoShape 28"/>
            <p:cNvSpPr>
              <a:spLocks noChangeArrowheads="1"/>
            </p:cNvSpPr>
            <p:nvPr/>
          </p:nvSpPr>
          <p:spPr bwMode="auto">
            <a:xfrm>
              <a:off x="4674" y="1820"/>
              <a:ext cx="658" cy="336"/>
            </a:xfrm>
            <a:prstGeom prst="foldedCorner">
              <a:avLst>
                <a:gd name="adj" fmla="val 12500"/>
              </a:avLst>
            </a:prstGeom>
            <a:solidFill>
              <a:srgbClr val="EAEAEA"/>
            </a:solidFill>
            <a:ln w="9525">
              <a:solidFill>
                <a:schemeClr val="tx1"/>
              </a:solidFill>
              <a:round/>
              <a:headEnd/>
              <a:tailEnd/>
            </a:ln>
          </p:spPr>
          <p:txBody>
            <a:bodyPr wrap="none" anchor="ctr"/>
            <a:lstStyle/>
            <a:p>
              <a:pPr algn="ctr" eaLnBrk="1" hangingPunct="1"/>
              <a:r>
                <a:rPr lang="en-US" sz="1600" b="1">
                  <a:latin typeface="Verdana" charset="0"/>
                  <a:cs typeface="Arial" charset="0"/>
                </a:rPr>
                <a:t>unisys</a:t>
              </a:r>
            </a:p>
          </p:txBody>
        </p:sp>
        <p:sp>
          <p:nvSpPr>
            <p:cNvPr id="67602" name="AutoShape 29"/>
            <p:cNvSpPr>
              <a:spLocks noChangeArrowheads="1"/>
            </p:cNvSpPr>
            <p:nvPr/>
          </p:nvSpPr>
          <p:spPr bwMode="auto">
            <a:xfrm>
              <a:off x="4346" y="1244"/>
              <a:ext cx="144" cy="1828"/>
            </a:xfrm>
            <a:prstGeom prst="downArrow">
              <a:avLst>
                <a:gd name="adj1" fmla="val 50000"/>
                <a:gd name="adj2" fmla="val 187478"/>
              </a:avLst>
            </a:prstGeom>
            <a:solidFill>
              <a:schemeClr val="accent1"/>
            </a:solidFill>
            <a:ln w="9525">
              <a:solidFill>
                <a:schemeClr val="tx1"/>
              </a:solidFill>
              <a:miter lim="800000"/>
              <a:headEnd/>
              <a:tailEnd/>
            </a:ln>
          </p:spPr>
          <p:txBody>
            <a:bodyPr vert="eaVert" wrap="none" anchor="ctr"/>
            <a:lstStyle/>
            <a:p>
              <a:pPr eaLnBrk="1" hangingPunct="1"/>
              <a:endParaRPr lang="en-US" b="1">
                <a:latin typeface="Arial" charset="0"/>
                <a:cs typeface="Arial" charset="0"/>
              </a:endParaRPr>
            </a:p>
          </p:txBody>
        </p:sp>
        <p:sp>
          <p:nvSpPr>
            <p:cNvPr id="67603" name="Line 30"/>
            <p:cNvSpPr>
              <a:spLocks noChangeShapeType="1"/>
            </p:cNvSpPr>
            <p:nvPr/>
          </p:nvSpPr>
          <p:spPr bwMode="auto">
            <a:xfrm flipV="1">
              <a:off x="3168" y="1052"/>
              <a:ext cx="720" cy="720"/>
            </a:xfrm>
            <a:prstGeom prst="line">
              <a:avLst/>
            </a:prstGeom>
            <a:noFill/>
            <a:ln w="28575">
              <a:solidFill>
                <a:schemeClr val="tx1"/>
              </a:solidFill>
              <a:prstDash val="sysDot"/>
              <a:round/>
              <a:headEnd/>
              <a:tailEnd type="stealth" w="lg" len="med"/>
            </a:ln>
            <a:extLst>
              <a:ext uri="{909E8E84-426E-40dd-AFC4-6F175D3DCCD1}">
                <a14:hiddenFill xmlns="" xmlns:a14="http://schemas.microsoft.com/office/drawing/2010/main">
                  <a:noFill/>
                </a14:hiddenFill>
              </a:ext>
            </a:extLst>
          </p:spPr>
          <p:txBody>
            <a:bodyPr/>
            <a:lstStyle/>
            <a:p>
              <a:endParaRPr lang="en-US"/>
            </a:p>
          </p:txBody>
        </p:sp>
        <p:sp>
          <p:nvSpPr>
            <p:cNvPr id="67604" name="Rectangle 31"/>
            <p:cNvSpPr>
              <a:spLocks noChangeArrowheads="1"/>
            </p:cNvSpPr>
            <p:nvPr/>
          </p:nvSpPr>
          <p:spPr bwMode="auto">
            <a:xfrm>
              <a:off x="3552" y="1292"/>
              <a:ext cx="616" cy="5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buFontTx/>
                <a:buChar char="•"/>
              </a:pPr>
              <a:r>
                <a:rPr lang="en-US" sz="1600" b="1">
                  <a:latin typeface="Century" charset="0"/>
                  <a:cs typeface="Arial" charset="0"/>
                </a:rPr>
                <a:t>sample</a:t>
              </a:r>
            </a:p>
            <a:p>
              <a:pPr eaLnBrk="1" hangingPunct="1"/>
              <a:r>
                <a:rPr lang="en-US" sz="1600" b="1">
                  <a:latin typeface="Century" charset="0"/>
                  <a:cs typeface="Arial" charset="0"/>
                </a:rPr>
                <a:t>  input</a:t>
              </a:r>
            </a:p>
            <a:p>
              <a:pPr eaLnBrk="1" hangingPunct="1"/>
              <a:r>
                <a:rPr lang="en-US" sz="1600" b="1">
                  <a:latin typeface="Century" charset="0"/>
                  <a:cs typeface="Arial" charset="0"/>
                </a:rPr>
                <a:t>  values</a:t>
              </a:r>
            </a:p>
          </p:txBody>
        </p:sp>
        <p:sp>
          <p:nvSpPr>
            <p:cNvPr id="67605" name="AutoShape 32"/>
            <p:cNvSpPr>
              <a:spLocks noChangeArrowheads="1"/>
            </p:cNvSpPr>
            <p:nvPr/>
          </p:nvSpPr>
          <p:spPr bwMode="auto">
            <a:xfrm>
              <a:off x="1728" y="2060"/>
              <a:ext cx="1737" cy="240"/>
            </a:xfrm>
            <a:prstGeom prst="foldedCorner">
              <a:avLst>
                <a:gd name="adj" fmla="val 12500"/>
              </a:avLst>
            </a:prstGeom>
            <a:solidFill>
              <a:srgbClr val="EAEAEA"/>
            </a:solidFill>
            <a:ln w="9525">
              <a:solidFill>
                <a:schemeClr val="tx1"/>
              </a:solidFill>
              <a:round/>
              <a:headEnd/>
              <a:tailEnd/>
            </a:ln>
          </p:spPr>
          <p:txBody>
            <a:bodyPr wrap="none" anchor="ctr"/>
            <a:lstStyle/>
            <a:p>
              <a:pPr algn="ctr" eaLnBrk="1" hangingPunct="1"/>
              <a:r>
                <a:rPr lang="en-US" sz="1400" b="1">
                  <a:latin typeface="Courier New" charset="0"/>
                  <a:cs typeface="Arial" charset="0"/>
                </a:rPr>
                <a:t>http://wunderground.com</a:t>
              </a:r>
            </a:p>
          </p:txBody>
        </p:sp>
        <p:sp>
          <p:nvSpPr>
            <p:cNvPr id="67606" name="AutoShape 33"/>
            <p:cNvSpPr>
              <a:spLocks noChangeArrowheads="1"/>
            </p:cNvSpPr>
            <p:nvPr/>
          </p:nvSpPr>
          <p:spPr bwMode="auto">
            <a:xfrm>
              <a:off x="1680" y="3408"/>
              <a:ext cx="2352" cy="144"/>
            </a:xfrm>
            <a:prstGeom prst="leftArrow">
              <a:avLst>
                <a:gd name="adj1" fmla="val 50000"/>
                <a:gd name="adj2" fmla="val 204923"/>
              </a:avLst>
            </a:prstGeom>
            <a:solidFill>
              <a:schemeClr val="accent1"/>
            </a:solidFill>
            <a:ln w="9525">
              <a:solidFill>
                <a:schemeClr val="tx1"/>
              </a:solidFill>
              <a:miter lim="800000"/>
              <a:headEnd/>
              <a:tailEnd/>
            </a:ln>
          </p:spPr>
          <p:txBody>
            <a:bodyPr wrap="none" anchor="ctr"/>
            <a:lstStyle/>
            <a:p>
              <a:pPr eaLnBrk="1" hangingPunct="1"/>
              <a:endParaRPr lang="en-US" b="1">
                <a:latin typeface="Arial" charset="0"/>
                <a:cs typeface="Arial" charset="0"/>
              </a:endParaRPr>
            </a:p>
          </p:txBody>
        </p:sp>
        <p:grpSp>
          <p:nvGrpSpPr>
            <p:cNvPr id="67607" name="Group 34"/>
            <p:cNvGrpSpPr>
              <a:grpSpLocks/>
            </p:cNvGrpSpPr>
            <p:nvPr/>
          </p:nvGrpSpPr>
          <p:grpSpPr bwMode="auto">
            <a:xfrm>
              <a:off x="4692" y="2396"/>
              <a:ext cx="621" cy="295"/>
              <a:chOff x="2112" y="528"/>
              <a:chExt cx="960" cy="864"/>
            </a:xfrm>
          </p:grpSpPr>
          <p:sp>
            <p:nvSpPr>
              <p:cNvPr id="67618" name="Rectangle 35"/>
              <p:cNvSpPr>
                <a:spLocks noChangeArrowheads="1"/>
              </p:cNvSpPr>
              <p:nvPr/>
            </p:nvSpPr>
            <p:spPr bwMode="auto">
              <a:xfrm>
                <a:off x="2112" y="528"/>
                <a:ext cx="960" cy="864"/>
              </a:xfrm>
              <a:prstGeom prst="rect">
                <a:avLst/>
              </a:prstGeom>
              <a:solidFill>
                <a:srgbClr val="EAEAEA"/>
              </a:solidFill>
              <a:ln w="9525">
                <a:solidFill>
                  <a:schemeClr val="tx1"/>
                </a:solidFill>
                <a:miter lim="800000"/>
                <a:headEnd/>
                <a:tailEnd/>
              </a:ln>
            </p:spPr>
            <p:txBody>
              <a:bodyPr wrap="none" anchor="ctr"/>
              <a:lstStyle/>
              <a:p>
                <a:pPr eaLnBrk="1" hangingPunct="1"/>
                <a:endParaRPr lang="en-US" b="1">
                  <a:latin typeface="Arial" charset="0"/>
                  <a:cs typeface="Arial" charset="0"/>
                </a:endParaRPr>
              </a:p>
            </p:txBody>
          </p:sp>
          <p:sp>
            <p:nvSpPr>
              <p:cNvPr id="67619" name="Line 36"/>
              <p:cNvSpPr>
                <a:spLocks noChangeShapeType="1"/>
              </p:cNvSpPr>
              <p:nvPr/>
            </p:nvSpPr>
            <p:spPr bwMode="auto">
              <a:xfrm>
                <a:off x="2112" y="672"/>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7620" name="Line 37"/>
              <p:cNvSpPr>
                <a:spLocks noChangeShapeType="1"/>
              </p:cNvSpPr>
              <p:nvPr/>
            </p:nvSpPr>
            <p:spPr bwMode="auto">
              <a:xfrm>
                <a:off x="2112" y="816"/>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7621" name="Line 38"/>
              <p:cNvSpPr>
                <a:spLocks noChangeShapeType="1"/>
              </p:cNvSpPr>
              <p:nvPr/>
            </p:nvSpPr>
            <p:spPr bwMode="auto">
              <a:xfrm>
                <a:off x="2112" y="960"/>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7622" name="Line 39"/>
              <p:cNvSpPr>
                <a:spLocks noChangeShapeType="1"/>
              </p:cNvSpPr>
              <p:nvPr/>
            </p:nvSpPr>
            <p:spPr bwMode="auto">
              <a:xfrm>
                <a:off x="2112" y="1104"/>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7623" name="Line 40"/>
              <p:cNvSpPr>
                <a:spLocks noChangeShapeType="1"/>
              </p:cNvSpPr>
              <p:nvPr/>
            </p:nvSpPr>
            <p:spPr bwMode="auto">
              <a:xfrm>
                <a:off x="2112" y="1248"/>
                <a:ext cx="960" cy="0"/>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7624" name="Line 41"/>
              <p:cNvSpPr>
                <a:spLocks noChangeShapeType="1"/>
              </p:cNvSpPr>
              <p:nvPr/>
            </p:nvSpPr>
            <p:spPr bwMode="auto">
              <a:xfrm>
                <a:off x="2352" y="528"/>
                <a:ext cx="0" cy="864"/>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7625" name="Line 42"/>
              <p:cNvSpPr>
                <a:spLocks noChangeShapeType="1"/>
              </p:cNvSpPr>
              <p:nvPr/>
            </p:nvSpPr>
            <p:spPr bwMode="auto">
              <a:xfrm>
                <a:off x="2592" y="528"/>
                <a:ext cx="0" cy="864"/>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7626" name="Line 43"/>
              <p:cNvSpPr>
                <a:spLocks noChangeShapeType="1"/>
              </p:cNvSpPr>
              <p:nvPr/>
            </p:nvSpPr>
            <p:spPr bwMode="auto">
              <a:xfrm>
                <a:off x="2832" y="528"/>
                <a:ext cx="0" cy="864"/>
              </a:xfrm>
              <a:prstGeom prst="line">
                <a:avLst/>
              </a:prstGeom>
              <a:noFill/>
              <a:ln w="9525">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67608" name="Rectangle 44"/>
            <p:cNvSpPr>
              <a:spLocks noChangeArrowheads="1"/>
            </p:cNvSpPr>
            <p:nvPr/>
          </p:nvSpPr>
          <p:spPr bwMode="auto">
            <a:xfrm>
              <a:off x="4746" y="1403"/>
              <a:ext cx="514" cy="192"/>
            </a:xfrm>
            <a:prstGeom prst="rect">
              <a:avLst/>
            </a:prstGeom>
            <a:solidFill>
              <a:srgbClr val="FFFFFF">
                <a:alpha val="74901"/>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r>
                <a:rPr lang="ja-JP" altLang="en-US" sz="1400" b="1">
                  <a:latin typeface="Century" charset="0"/>
                  <a:cs typeface="Arial" charset="0"/>
                </a:rPr>
                <a:t>“</a:t>
              </a:r>
              <a:r>
                <a:rPr lang="en-US" altLang="ja-JP" sz="1400" b="1">
                  <a:latin typeface="Century" charset="0"/>
                  <a:cs typeface="Arial" charset="0"/>
                </a:rPr>
                <a:t>90254</a:t>
              </a:r>
              <a:r>
                <a:rPr lang="ja-JP" altLang="en-US" sz="1400" b="1">
                  <a:latin typeface="Century" charset="0"/>
                  <a:cs typeface="Arial" charset="0"/>
                </a:rPr>
                <a:t>”</a:t>
              </a:r>
              <a:endParaRPr lang="en-US" sz="1400" b="1">
                <a:latin typeface="Century" charset="0"/>
                <a:cs typeface="Arial" charset="0"/>
              </a:endParaRPr>
            </a:p>
          </p:txBody>
        </p:sp>
        <p:sp>
          <p:nvSpPr>
            <p:cNvPr id="67609" name="Line 45"/>
            <p:cNvSpPr>
              <a:spLocks noChangeShapeType="1"/>
            </p:cNvSpPr>
            <p:nvPr/>
          </p:nvSpPr>
          <p:spPr bwMode="auto">
            <a:xfrm>
              <a:off x="4991" y="1580"/>
              <a:ext cx="0" cy="240"/>
            </a:xfrm>
            <a:prstGeom prst="line">
              <a:avLst/>
            </a:prstGeom>
            <a:noFill/>
            <a:ln w="38100">
              <a:solidFill>
                <a:schemeClr val="bg2"/>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7610" name="Line 46"/>
            <p:cNvSpPr>
              <a:spLocks noChangeShapeType="1"/>
            </p:cNvSpPr>
            <p:nvPr/>
          </p:nvSpPr>
          <p:spPr bwMode="auto">
            <a:xfrm>
              <a:off x="4991" y="2156"/>
              <a:ext cx="0" cy="240"/>
            </a:xfrm>
            <a:prstGeom prst="line">
              <a:avLst/>
            </a:prstGeom>
            <a:noFill/>
            <a:ln w="38100">
              <a:solidFill>
                <a:schemeClr val="bg2"/>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7611" name="Line 47"/>
            <p:cNvSpPr>
              <a:spLocks noChangeShapeType="1"/>
            </p:cNvSpPr>
            <p:nvPr/>
          </p:nvSpPr>
          <p:spPr bwMode="auto">
            <a:xfrm>
              <a:off x="3408" y="2204"/>
              <a:ext cx="672" cy="868"/>
            </a:xfrm>
            <a:prstGeom prst="line">
              <a:avLst/>
            </a:prstGeom>
            <a:noFill/>
            <a:ln w="28575">
              <a:solidFill>
                <a:schemeClr val="tx1"/>
              </a:solidFill>
              <a:prstDash val="sysDot"/>
              <a:round/>
              <a:headEnd/>
              <a:tailEnd type="stealth" w="lg" len="med"/>
            </a:ln>
            <a:extLst>
              <a:ext uri="{909E8E84-426E-40dd-AFC4-6F175D3DCCD1}">
                <a14:hiddenFill xmlns="" xmlns:a14="http://schemas.microsoft.com/office/drawing/2010/main">
                  <a:noFill/>
                </a14:hiddenFill>
              </a:ext>
            </a:extLst>
          </p:spPr>
          <p:txBody>
            <a:bodyPr/>
            <a:lstStyle/>
            <a:p>
              <a:endParaRPr lang="en-US"/>
            </a:p>
          </p:txBody>
        </p:sp>
        <p:sp>
          <p:nvSpPr>
            <p:cNvPr id="67612" name="Rectangle 48"/>
            <p:cNvSpPr>
              <a:spLocks noChangeArrowheads="1"/>
            </p:cNvSpPr>
            <p:nvPr/>
          </p:nvSpPr>
          <p:spPr bwMode="auto">
            <a:xfrm>
              <a:off x="3169" y="2804"/>
              <a:ext cx="733" cy="5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buFontTx/>
                <a:buChar char="•"/>
              </a:pPr>
              <a:r>
                <a:rPr lang="en-US" sz="1600" b="1">
                  <a:latin typeface="Century" charset="0"/>
                  <a:cs typeface="Arial" charset="0"/>
                </a:rPr>
                <a:t>patterns </a:t>
              </a:r>
            </a:p>
            <a:p>
              <a:pPr eaLnBrk="1" hangingPunct="1">
                <a:buFontTx/>
                <a:buChar char="•"/>
              </a:pPr>
              <a:r>
                <a:rPr lang="en-US" sz="1600" b="1">
                  <a:latin typeface="Century" charset="0"/>
                  <a:cs typeface="Arial" charset="0"/>
                </a:rPr>
                <a:t>domain </a:t>
              </a:r>
            </a:p>
            <a:p>
              <a:pPr eaLnBrk="1" hangingPunct="1"/>
              <a:r>
                <a:rPr lang="en-US" sz="1600" b="1">
                  <a:latin typeface="Century" charset="0"/>
                  <a:cs typeface="Arial" charset="0"/>
                </a:rPr>
                <a:t>   types</a:t>
              </a:r>
            </a:p>
          </p:txBody>
        </p:sp>
        <p:sp>
          <p:nvSpPr>
            <p:cNvPr id="67613" name="Rectangle 49"/>
            <p:cNvSpPr>
              <a:spLocks noChangeArrowheads="1"/>
            </p:cNvSpPr>
            <p:nvPr/>
          </p:nvSpPr>
          <p:spPr bwMode="auto">
            <a:xfrm>
              <a:off x="1776" y="3648"/>
              <a:ext cx="2195"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r>
                <a:rPr lang="en-US" sz="1600" b="1">
                  <a:latin typeface="Courier New" charset="0"/>
                  <a:cs typeface="Arial" charset="0"/>
                </a:rPr>
                <a:t>unisys(Zip,Temp,Humidity,…)</a:t>
              </a:r>
            </a:p>
          </p:txBody>
        </p:sp>
        <p:sp>
          <p:nvSpPr>
            <p:cNvPr id="67614" name="Line 50"/>
            <p:cNvSpPr>
              <a:spLocks noChangeShapeType="1"/>
            </p:cNvSpPr>
            <p:nvPr/>
          </p:nvSpPr>
          <p:spPr bwMode="auto">
            <a:xfrm flipH="1">
              <a:off x="1632" y="2400"/>
              <a:ext cx="432" cy="624"/>
            </a:xfrm>
            <a:prstGeom prst="line">
              <a:avLst/>
            </a:prstGeom>
            <a:noFill/>
            <a:ln w="28575">
              <a:solidFill>
                <a:schemeClr val="tx1"/>
              </a:solidFill>
              <a:prstDash val="sysDot"/>
              <a:round/>
              <a:headEnd/>
              <a:tailEnd type="stealth" w="lg" len="med"/>
            </a:ln>
            <a:extLst>
              <a:ext uri="{909E8E84-426E-40dd-AFC4-6F175D3DCCD1}">
                <a14:hiddenFill xmlns="" xmlns:a14="http://schemas.microsoft.com/office/drawing/2010/main">
                  <a:noFill/>
                </a14:hiddenFill>
              </a:ext>
            </a:extLst>
          </p:spPr>
          <p:txBody>
            <a:bodyPr/>
            <a:lstStyle/>
            <a:p>
              <a:endParaRPr lang="en-US"/>
            </a:p>
          </p:txBody>
        </p:sp>
        <p:sp>
          <p:nvSpPr>
            <p:cNvPr id="67615" name="Rectangle 51"/>
            <p:cNvSpPr>
              <a:spLocks noChangeArrowheads="1"/>
            </p:cNvSpPr>
            <p:nvPr/>
          </p:nvSpPr>
          <p:spPr bwMode="auto">
            <a:xfrm>
              <a:off x="1824" y="2818"/>
              <a:ext cx="1104" cy="5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eaLnBrk="1" hangingPunct="1">
                <a:buFontTx/>
                <a:buChar char="•"/>
              </a:pPr>
              <a:r>
                <a:rPr lang="en-US" sz="1600" b="1">
                  <a:latin typeface="Century" charset="0"/>
                  <a:cs typeface="Arial" charset="0"/>
                </a:rPr>
                <a:t>definition of      known sources</a:t>
              </a:r>
            </a:p>
            <a:p>
              <a:pPr eaLnBrk="1" hangingPunct="1">
                <a:buFontTx/>
                <a:buChar char="•"/>
              </a:pPr>
              <a:r>
                <a:rPr lang="en-US" sz="1600" b="1">
                  <a:latin typeface="Century" charset="0"/>
                  <a:cs typeface="Arial" charset="0"/>
                </a:rPr>
                <a:t>sample values </a:t>
              </a:r>
            </a:p>
          </p:txBody>
        </p:sp>
        <p:sp>
          <p:nvSpPr>
            <p:cNvPr id="67616" name="Rectangle 52"/>
            <p:cNvSpPr>
              <a:spLocks noChangeArrowheads="1"/>
            </p:cNvSpPr>
            <p:nvPr/>
          </p:nvSpPr>
          <p:spPr bwMode="auto">
            <a:xfrm>
              <a:off x="95" y="2448"/>
              <a:ext cx="2201" cy="372"/>
            </a:xfrm>
            <a:prstGeom prst="rect">
              <a:avLst/>
            </a:prstGeom>
            <a:noFill/>
            <a:ln w="9525">
              <a:solidFill>
                <a:schemeClr val="bg2"/>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p>
              <a:pPr eaLnBrk="1" hangingPunct="1"/>
              <a:r>
                <a:rPr lang="en-US" sz="1600" b="1">
                  <a:latin typeface="Courier New" charset="0"/>
                  <a:cs typeface="Arial" charset="0"/>
                </a:rPr>
                <a:t>unisys(Zip,Temp,…)</a:t>
              </a:r>
            </a:p>
            <a:p>
              <a:pPr eaLnBrk="1" hangingPunct="1"/>
              <a:r>
                <a:rPr lang="en-US" sz="1600" b="1">
                  <a:latin typeface="Courier New" charset="0"/>
                  <a:cs typeface="Arial" charset="0"/>
                </a:rPr>
                <a:t>:-weather(Zip,…,Temp,Hi,Lo)</a:t>
              </a:r>
            </a:p>
          </p:txBody>
        </p:sp>
        <p:sp>
          <p:nvSpPr>
            <p:cNvPr id="67617" name="AutoShape 53"/>
            <p:cNvSpPr>
              <a:spLocks noChangeArrowheads="1"/>
            </p:cNvSpPr>
            <p:nvPr/>
          </p:nvSpPr>
          <p:spPr bwMode="auto">
            <a:xfrm>
              <a:off x="1056" y="2832"/>
              <a:ext cx="144" cy="240"/>
            </a:xfrm>
            <a:prstGeom prst="upArrow">
              <a:avLst>
                <a:gd name="adj1" fmla="val 50000"/>
                <a:gd name="adj2" fmla="val 41667"/>
              </a:avLst>
            </a:prstGeom>
            <a:solidFill>
              <a:schemeClr val="accent1"/>
            </a:solidFill>
            <a:ln w="9525">
              <a:solidFill>
                <a:schemeClr val="tx1"/>
              </a:solidFill>
              <a:miter lim="800000"/>
              <a:headEnd/>
              <a:tailEnd/>
            </a:ln>
          </p:spPr>
          <p:txBody>
            <a:bodyPr vert="eaVert" wrap="none" anchor="ctr"/>
            <a:lstStyle/>
            <a:p>
              <a:pPr eaLnBrk="1" hangingPunct="1"/>
              <a:endParaRPr lang="en-US" b="1">
                <a:latin typeface="Arial" charset="0"/>
                <a:cs typeface="Arial" charset="0"/>
              </a:endParaRPr>
            </a:p>
          </p:txBody>
        </p:sp>
      </p:grpSp>
      <p:sp>
        <p:nvSpPr>
          <p:cNvPr id="52" name="Oval 51"/>
          <p:cNvSpPr/>
          <p:nvPr/>
        </p:nvSpPr>
        <p:spPr bwMode="auto">
          <a:xfrm>
            <a:off x="685800" y="5029200"/>
            <a:ext cx="2362200" cy="1828800"/>
          </a:xfrm>
          <a:prstGeom prst="ellipse">
            <a:avLst/>
          </a:prstGeom>
          <a:solidFill>
            <a:schemeClr val="accent6">
              <a:alpha val="48000"/>
            </a:schemeClr>
          </a:solidFill>
          <a:ln w="9525" cap="flat" cmpd="sng" algn="ctr">
            <a:noFill/>
            <a:prstDash val="solid"/>
            <a:round/>
            <a:headEnd type="none" w="med" len="med"/>
            <a:tailEnd type="none" w="med" len="med"/>
          </a:ln>
          <a:effectLst/>
        </p:spPr>
        <p:txBody>
          <a:bodyPr/>
          <a:lstStyle/>
          <a:p>
            <a:pPr eaLnBrk="1" hangingPunct="1">
              <a:defRPr/>
            </a:pPr>
            <a:endParaRPr lang="en-US" b="1">
              <a:latin typeface="Arial" charset="0"/>
              <a:ea typeface="+mn-ea"/>
              <a:cs typeface="+mn-cs"/>
            </a:endParaRPr>
          </a:p>
        </p:txBody>
      </p:sp>
      <p:sp>
        <p:nvSpPr>
          <p:cNvPr id="67587" name="Title 52"/>
          <p:cNvSpPr>
            <a:spLocks noGrp="1"/>
          </p:cNvSpPr>
          <p:nvPr>
            <p:ph type="title" idx="4294967295"/>
          </p:nvPr>
        </p:nvSpPr>
        <p:spPr/>
        <p:txBody>
          <a:bodyPr/>
          <a:lstStyle/>
          <a:p>
            <a:pPr eaLnBrk="1" hangingPunct="1"/>
            <a:r>
              <a:rPr lang="en-US">
                <a:latin typeface="Tahoma" charset="0"/>
                <a:cs typeface="ＭＳ Ｐゴシック" charset="0"/>
              </a:rPr>
              <a:t>Source Modeling</a:t>
            </a:r>
            <a:br>
              <a:rPr lang="en-US">
                <a:latin typeface="Tahoma" charset="0"/>
                <a:cs typeface="ＭＳ Ｐゴシック" charset="0"/>
              </a:rPr>
            </a:br>
            <a:r>
              <a:rPr lang="en-US">
                <a:latin typeface="Tahoma" charset="0"/>
                <a:cs typeface="ＭＳ Ｐゴシック" charset="0"/>
              </a:rPr>
              <a:t>[Carman &amp; Knoblock]</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Date Placeholder 4"/>
          <p:cNvSpPr txBox="1">
            <a:spLocks noGrp="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F2532A1-ED38-AF4E-84FE-0EEAABECC421}" type="datetime1">
              <a:rPr lang="en-US" sz="1200" b="1">
                <a:solidFill>
                  <a:srgbClr val="898989"/>
                </a:solidFill>
                <a:latin typeface="Arial" charset="0"/>
                <a:cs typeface="Arial" charset="0"/>
              </a:rPr>
              <a:pPr eaLnBrk="1" hangingPunct="1"/>
              <a:t>4/10/19</a:t>
            </a:fld>
            <a:endParaRPr lang="en-US" sz="1200" b="1">
              <a:solidFill>
                <a:srgbClr val="898989"/>
              </a:solidFill>
              <a:latin typeface="Arial" charset="0"/>
              <a:cs typeface="Arial" charset="0"/>
            </a:endParaRPr>
          </a:p>
        </p:txBody>
      </p:sp>
      <p:sp>
        <p:nvSpPr>
          <p:cNvPr id="68610" name="Rectangle 2"/>
          <p:cNvSpPr>
            <a:spLocks noGrp="1" noChangeArrowheads="1"/>
          </p:cNvSpPr>
          <p:nvPr>
            <p:ph type="title" idx="4294967295"/>
          </p:nvPr>
        </p:nvSpPr>
        <p:spPr>
          <a:xfrm>
            <a:off x="-76200" y="76200"/>
            <a:ext cx="7391400" cy="838200"/>
          </a:xfrm>
        </p:spPr>
        <p:txBody>
          <a:bodyPr/>
          <a:lstStyle/>
          <a:p>
            <a:pPr eaLnBrk="1" hangingPunct="1"/>
            <a:r>
              <a:rPr lang="en-US" sz="3200">
                <a:latin typeface="Tahoma" charset="0"/>
                <a:cs typeface="ＭＳ Ｐゴシック" charset="0"/>
              </a:rPr>
              <a:t>Inducing Source Definitions</a:t>
            </a:r>
          </a:p>
        </p:txBody>
      </p:sp>
      <p:sp>
        <p:nvSpPr>
          <p:cNvPr id="38915" name="Rectangle 3"/>
          <p:cNvSpPr>
            <a:spLocks noGrp="1" noChangeArrowheads="1"/>
          </p:cNvSpPr>
          <p:nvPr>
            <p:ph type="body" sz="half" idx="4294967295"/>
          </p:nvPr>
        </p:nvSpPr>
        <p:spPr>
          <a:xfrm>
            <a:off x="179388" y="3975100"/>
            <a:ext cx="3816350" cy="1111250"/>
          </a:xfrm>
        </p:spPr>
        <p:txBody>
          <a:bodyPr/>
          <a:lstStyle/>
          <a:p>
            <a:pPr eaLnBrk="1" hangingPunct="1">
              <a:lnSpc>
                <a:spcPct val="90000"/>
              </a:lnSpc>
            </a:pPr>
            <a:r>
              <a:rPr lang="en-US">
                <a:latin typeface="Tahoma" charset="0"/>
                <a:cs typeface="ＭＳ Ｐゴシック" charset="0"/>
              </a:rPr>
              <a:t>Step 1: classify input &amp; output semantic types</a:t>
            </a:r>
          </a:p>
        </p:txBody>
      </p:sp>
      <p:grpSp>
        <p:nvGrpSpPr>
          <p:cNvPr id="145" name="Group 144"/>
          <p:cNvGrpSpPr>
            <a:grpSpLocks/>
          </p:cNvGrpSpPr>
          <p:nvPr/>
        </p:nvGrpSpPr>
        <p:grpSpPr bwMode="auto">
          <a:xfrm>
            <a:off x="4356100" y="4572000"/>
            <a:ext cx="4464050" cy="914400"/>
            <a:chOff x="4356100" y="4603750"/>
            <a:chExt cx="4464050" cy="914401"/>
          </a:xfrm>
        </p:grpSpPr>
        <p:sp>
          <p:nvSpPr>
            <p:cNvPr id="68747" name="Rectangle 13"/>
            <p:cNvSpPr>
              <a:spLocks noChangeArrowheads="1"/>
            </p:cNvSpPr>
            <p:nvPr/>
          </p:nvSpPr>
          <p:spPr bwMode="auto">
            <a:xfrm>
              <a:off x="4356100" y="4659868"/>
              <a:ext cx="1219200" cy="369332"/>
            </a:xfrm>
            <a:prstGeom prst="rect">
              <a:avLst/>
            </a:prstGeom>
            <a:solidFill>
              <a:srgbClr val="FFFF00"/>
            </a:solidFill>
            <a:ln w="38100">
              <a:solidFill>
                <a:srgbClr val="FFFF00"/>
              </a:solidFill>
              <a:miter lim="800000"/>
              <a:headEnd/>
              <a:tailEnd/>
            </a:ln>
          </p:spPr>
          <p:txBody>
            <a:bodyPr>
              <a:spAutoFit/>
            </a:bodyPr>
            <a:lstStyle/>
            <a:p>
              <a:pPr algn="ctr" eaLnBrk="1" hangingPunct="1">
                <a:spcBef>
                  <a:spcPct val="50000"/>
                </a:spcBef>
              </a:pPr>
              <a:r>
                <a:rPr lang="en-US" b="1">
                  <a:solidFill>
                    <a:srgbClr val="800000"/>
                  </a:solidFill>
                  <a:latin typeface="Arial" charset="0"/>
                  <a:cs typeface="Arial" charset="0"/>
                </a:rPr>
                <a:t>zipcode</a:t>
              </a:r>
            </a:p>
          </p:txBody>
        </p:sp>
        <p:sp>
          <p:nvSpPr>
            <p:cNvPr id="68748" name="Line 14"/>
            <p:cNvSpPr>
              <a:spLocks noChangeShapeType="1"/>
            </p:cNvSpPr>
            <p:nvPr/>
          </p:nvSpPr>
          <p:spPr bwMode="auto">
            <a:xfrm>
              <a:off x="5041900" y="4989513"/>
              <a:ext cx="685800" cy="457200"/>
            </a:xfrm>
            <a:prstGeom prst="line">
              <a:avLst/>
            </a:prstGeom>
            <a:noFill/>
            <a:ln w="38100">
              <a:solidFill>
                <a:srgbClr val="8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8749" name="Line 15"/>
            <p:cNvSpPr>
              <a:spLocks noChangeShapeType="1"/>
            </p:cNvSpPr>
            <p:nvPr/>
          </p:nvSpPr>
          <p:spPr bwMode="auto">
            <a:xfrm>
              <a:off x="5041900" y="4989513"/>
              <a:ext cx="1981200" cy="457200"/>
            </a:xfrm>
            <a:prstGeom prst="line">
              <a:avLst/>
            </a:prstGeom>
            <a:noFill/>
            <a:ln w="38100">
              <a:solidFill>
                <a:srgbClr val="8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8750" name="Rectangle 18"/>
            <p:cNvSpPr>
              <a:spLocks noChangeArrowheads="1"/>
            </p:cNvSpPr>
            <p:nvPr/>
          </p:nvSpPr>
          <p:spPr bwMode="auto">
            <a:xfrm>
              <a:off x="7524750" y="4603750"/>
              <a:ext cx="1295400" cy="369332"/>
            </a:xfrm>
            <a:prstGeom prst="rect">
              <a:avLst/>
            </a:prstGeom>
            <a:solidFill>
              <a:srgbClr val="FFFF00"/>
            </a:solidFill>
            <a:ln w="57150">
              <a:solidFill>
                <a:srgbClr val="FFFF00"/>
              </a:solidFill>
              <a:miter lim="800000"/>
              <a:headEnd/>
              <a:tailEnd/>
            </a:ln>
          </p:spPr>
          <p:txBody>
            <a:bodyPr>
              <a:spAutoFit/>
            </a:bodyPr>
            <a:lstStyle/>
            <a:p>
              <a:pPr algn="ctr" eaLnBrk="1" hangingPunct="1">
                <a:spcBef>
                  <a:spcPct val="50000"/>
                </a:spcBef>
              </a:pPr>
              <a:r>
                <a:rPr lang="en-US" b="1">
                  <a:solidFill>
                    <a:srgbClr val="800000"/>
                  </a:solidFill>
                  <a:latin typeface="Arial" charset="0"/>
                  <a:cs typeface="Arial" charset="0"/>
                </a:rPr>
                <a:t>distance</a:t>
              </a:r>
            </a:p>
          </p:txBody>
        </p:sp>
        <p:sp>
          <p:nvSpPr>
            <p:cNvPr id="68751" name="Line 19"/>
            <p:cNvSpPr>
              <a:spLocks noChangeShapeType="1"/>
            </p:cNvSpPr>
            <p:nvPr/>
          </p:nvSpPr>
          <p:spPr bwMode="auto">
            <a:xfrm>
              <a:off x="8253413" y="4970463"/>
              <a:ext cx="0" cy="547688"/>
            </a:xfrm>
            <a:prstGeom prst="line">
              <a:avLst/>
            </a:prstGeom>
            <a:noFill/>
            <a:ln w="57150">
              <a:solidFill>
                <a:srgbClr val="8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sp>
        <p:nvSpPr>
          <p:cNvPr id="38933" name="Rectangle 21"/>
          <p:cNvSpPr>
            <a:spLocks noChangeArrowheads="1"/>
          </p:cNvSpPr>
          <p:nvPr/>
        </p:nvSpPr>
        <p:spPr bwMode="auto">
          <a:xfrm>
            <a:off x="3995738" y="1484313"/>
            <a:ext cx="5003800" cy="1785104"/>
          </a:xfrm>
          <a:prstGeom prst="rect">
            <a:avLst/>
          </a:prstGeom>
          <a:noFill/>
          <a:ln w="9525">
            <a:noFill/>
            <a:miter lim="800000"/>
            <a:headEnd/>
            <a:tailEnd/>
          </a:ln>
          <a:effectLst/>
        </p:spPr>
        <p:txBody>
          <a:bodyPr>
            <a:spAutoFit/>
          </a:bodyPr>
          <a:lstStyle/>
          <a:p>
            <a:pPr eaLnBrk="1" hangingPunct="1">
              <a:defRPr/>
            </a:pPr>
            <a:r>
              <a:rPr lang="en-US" sz="1600" b="1" dirty="0">
                <a:latin typeface="Arial" charset="0"/>
                <a:ea typeface="+mn-ea"/>
                <a:cs typeface="+mn-cs"/>
              </a:rPr>
              <a:t>source1($zip, lat, long) :- </a:t>
            </a:r>
          </a:p>
          <a:p>
            <a:pPr eaLnBrk="1" hangingPunct="1">
              <a:defRPr/>
            </a:pPr>
            <a:r>
              <a:rPr lang="en-US" sz="1600" b="1" dirty="0">
                <a:latin typeface="Arial" charset="0"/>
                <a:ea typeface="+mn-ea"/>
                <a:cs typeface="+mn-cs"/>
              </a:rPr>
              <a:t>    </a:t>
            </a:r>
            <a:r>
              <a:rPr lang="en-US" sz="1600" b="1" dirty="0" err="1">
                <a:latin typeface="Arial" charset="0"/>
                <a:ea typeface="+mn-ea"/>
                <a:cs typeface="+mn-cs"/>
              </a:rPr>
              <a:t>centroid(zip</a:t>
            </a:r>
            <a:r>
              <a:rPr lang="en-US" sz="1600" b="1" dirty="0">
                <a:latin typeface="Arial" charset="0"/>
                <a:ea typeface="+mn-ea"/>
                <a:cs typeface="+mn-cs"/>
              </a:rPr>
              <a:t>, lat, long).</a:t>
            </a:r>
          </a:p>
          <a:p>
            <a:pPr eaLnBrk="1" hangingPunct="1">
              <a:defRPr/>
            </a:pPr>
            <a:endParaRPr lang="en-US" sz="700" b="1" dirty="0">
              <a:ln>
                <a:solidFill>
                  <a:srgbClr val="FF6600"/>
                </a:solidFill>
              </a:ln>
              <a:latin typeface="Arial" charset="0"/>
              <a:ea typeface="+mn-ea"/>
              <a:cs typeface="+mn-cs"/>
            </a:endParaRPr>
          </a:p>
          <a:p>
            <a:pPr eaLnBrk="1" hangingPunct="1">
              <a:defRPr/>
            </a:pPr>
            <a:r>
              <a:rPr lang="en-US" sz="1600" b="1" dirty="0">
                <a:latin typeface="Arial" charset="0"/>
                <a:ea typeface="+mn-ea"/>
                <a:cs typeface="+mn-cs"/>
              </a:rPr>
              <a:t>source2($lat1, $long1, $lat2, $long2, dist) :- </a:t>
            </a:r>
          </a:p>
          <a:p>
            <a:pPr eaLnBrk="1" hangingPunct="1">
              <a:defRPr/>
            </a:pPr>
            <a:r>
              <a:rPr lang="en-US" sz="1600" b="1" dirty="0">
                <a:latin typeface="Arial" charset="0"/>
                <a:ea typeface="+mn-ea"/>
                <a:cs typeface="+mn-cs"/>
              </a:rPr>
              <a:t>    greatCircleDist(lat1, long1, lat2, long2, dist).</a:t>
            </a:r>
          </a:p>
          <a:p>
            <a:pPr eaLnBrk="1" hangingPunct="1">
              <a:defRPr/>
            </a:pPr>
            <a:endParaRPr lang="en-US" sz="700" b="1" dirty="0">
              <a:latin typeface="Arial" charset="0"/>
              <a:ea typeface="+mn-ea"/>
              <a:cs typeface="+mn-cs"/>
            </a:endParaRPr>
          </a:p>
          <a:p>
            <a:pPr eaLnBrk="1" hangingPunct="1">
              <a:defRPr/>
            </a:pPr>
            <a:r>
              <a:rPr lang="en-US" sz="1600" b="1" dirty="0">
                <a:latin typeface="Arial" charset="0"/>
                <a:ea typeface="+mn-ea"/>
                <a:cs typeface="+mn-cs"/>
              </a:rPr>
              <a:t>source3($dist1, dist2) :- </a:t>
            </a:r>
          </a:p>
          <a:p>
            <a:pPr eaLnBrk="1" hangingPunct="1">
              <a:defRPr/>
            </a:pPr>
            <a:r>
              <a:rPr lang="en-US" sz="1600" b="1" dirty="0">
                <a:latin typeface="Arial" charset="0"/>
                <a:ea typeface="+mn-ea"/>
                <a:cs typeface="+mn-cs"/>
              </a:rPr>
              <a:t>    convertKm2Mi(dist1, dist2).</a:t>
            </a:r>
          </a:p>
        </p:txBody>
      </p:sp>
      <p:grpSp>
        <p:nvGrpSpPr>
          <p:cNvPr id="68614" name="Group 22"/>
          <p:cNvGrpSpPr>
            <a:grpSpLocks/>
          </p:cNvGrpSpPr>
          <p:nvPr/>
        </p:nvGrpSpPr>
        <p:grpSpPr bwMode="auto">
          <a:xfrm>
            <a:off x="323850" y="1776413"/>
            <a:ext cx="1223963" cy="1292225"/>
            <a:chOff x="1247" y="1706"/>
            <a:chExt cx="771" cy="814"/>
          </a:xfrm>
        </p:grpSpPr>
        <p:grpSp>
          <p:nvGrpSpPr>
            <p:cNvPr id="68715" name="Group 23"/>
            <p:cNvGrpSpPr>
              <a:grpSpLocks/>
            </p:cNvGrpSpPr>
            <p:nvPr/>
          </p:nvGrpSpPr>
          <p:grpSpPr bwMode="auto">
            <a:xfrm>
              <a:off x="1247" y="1706"/>
              <a:ext cx="771" cy="814"/>
              <a:chOff x="2245" y="2523"/>
              <a:chExt cx="1143" cy="1132"/>
            </a:xfrm>
          </p:grpSpPr>
          <p:sp>
            <p:nvSpPr>
              <p:cNvPr id="68717" name="AutoShape 24"/>
              <p:cNvSpPr>
                <a:spLocks noChangeAspect="1" noChangeArrowheads="1" noTextEdit="1"/>
              </p:cNvSpPr>
              <p:nvPr/>
            </p:nvSpPr>
            <p:spPr bwMode="auto">
              <a:xfrm>
                <a:off x="2245" y="2523"/>
                <a:ext cx="1143" cy="11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68718" name="Freeform 25"/>
              <p:cNvSpPr>
                <a:spLocks/>
              </p:cNvSpPr>
              <p:nvPr/>
            </p:nvSpPr>
            <p:spPr bwMode="auto">
              <a:xfrm>
                <a:off x="2245" y="3379"/>
                <a:ext cx="1143" cy="276"/>
              </a:xfrm>
              <a:custGeom>
                <a:avLst/>
                <a:gdLst>
                  <a:gd name="T0" fmla="*/ 1 w 2286"/>
                  <a:gd name="T1" fmla="*/ 0 h 553"/>
                  <a:gd name="T2" fmla="*/ 2 w 2286"/>
                  <a:gd name="T3" fmla="*/ 1 h 553"/>
                  <a:gd name="T4" fmla="*/ 2 w 2286"/>
                  <a:gd name="T5" fmla="*/ 1 h 553"/>
                  <a:gd name="T6" fmla="*/ 2 w 2286"/>
                  <a:gd name="T7" fmla="*/ 1 h 553"/>
                  <a:gd name="T8" fmla="*/ 3 w 2286"/>
                  <a:gd name="T9" fmla="*/ 1 h 553"/>
                  <a:gd name="T10" fmla="*/ 3 w 2286"/>
                  <a:gd name="T11" fmla="*/ 1 h 553"/>
                  <a:gd name="T12" fmla="*/ 3 w 2286"/>
                  <a:gd name="T13" fmla="*/ 1 h 553"/>
                  <a:gd name="T14" fmla="*/ 3 w 2286"/>
                  <a:gd name="T15" fmla="*/ 1 h 553"/>
                  <a:gd name="T16" fmla="*/ 3 w 2286"/>
                  <a:gd name="T17" fmla="*/ 1 h 553"/>
                  <a:gd name="T18" fmla="*/ 4 w 2286"/>
                  <a:gd name="T19" fmla="*/ 1 h 553"/>
                  <a:gd name="T20" fmla="*/ 4 w 2286"/>
                  <a:gd name="T21" fmla="*/ 0 h 553"/>
                  <a:gd name="T22" fmla="*/ 4 w 2286"/>
                  <a:gd name="T23" fmla="*/ 0 h 553"/>
                  <a:gd name="T24" fmla="*/ 5 w 2286"/>
                  <a:gd name="T25" fmla="*/ 0 h 553"/>
                  <a:gd name="T26" fmla="*/ 5 w 2286"/>
                  <a:gd name="T27" fmla="*/ 0 h 553"/>
                  <a:gd name="T28" fmla="*/ 5 w 2286"/>
                  <a:gd name="T29" fmla="*/ 0 h 553"/>
                  <a:gd name="T30" fmla="*/ 5 w 2286"/>
                  <a:gd name="T31" fmla="*/ 0 h 553"/>
                  <a:gd name="T32" fmla="*/ 5 w 2286"/>
                  <a:gd name="T33" fmla="*/ 0 h 553"/>
                  <a:gd name="T34" fmla="*/ 5 w 2286"/>
                  <a:gd name="T35" fmla="*/ 0 h 553"/>
                  <a:gd name="T36" fmla="*/ 5 w 2286"/>
                  <a:gd name="T37" fmla="*/ 0 h 553"/>
                  <a:gd name="T38" fmla="*/ 4 w 2286"/>
                  <a:gd name="T39" fmla="*/ 0 h 553"/>
                  <a:gd name="T40" fmla="*/ 4 w 2286"/>
                  <a:gd name="T41" fmla="*/ 0 h 553"/>
                  <a:gd name="T42" fmla="*/ 4 w 2286"/>
                  <a:gd name="T43" fmla="*/ 0 h 553"/>
                  <a:gd name="T44" fmla="*/ 3 w 2286"/>
                  <a:gd name="T45" fmla="*/ 0 h 553"/>
                  <a:gd name="T46" fmla="*/ 3 w 2286"/>
                  <a:gd name="T47" fmla="*/ 0 h 553"/>
                  <a:gd name="T48" fmla="*/ 3 w 2286"/>
                  <a:gd name="T49" fmla="*/ 0 h 553"/>
                  <a:gd name="T50" fmla="*/ 3 w 2286"/>
                  <a:gd name="T51" fmla="*/ 0 h 553"/>
                  <a:gd name="T52" fmla="*/ 3 w 2286"/>
                  <a:gd name="T53" fmla="*/ 0 h 553"/>
                  <a:gd name="T54" fmla="*/ 2 w 2286"/>
                  <a:gd name="T55" fmla="*/ 0 h 553"/>
                  <a:gd name="T56" fmla="*/ 2 w 2286"/>
                  <a:gd name="T57" fmla="*/ 0 h 553"/>
                  <a:gd name="T58" fmla="*/ 2 w 2286"/>
                  <a:gd name="T59" fmla="*/ 0 h 553"/>
                  <a:gd name="T60" fmla="*/ 2 w 2286"/>
                  <a:gd name="T61" fmla="*/ 0 h 553"/>
                  <a:gd name="T62" fmla="*/ 1 w 2286"/>
                  <a:gd name="T63" fmla="*/ 0 h 553"/>
                  <a:gd name="T64" fmla="*/ 1 w 2286"/>
                  <a:gd name="T65" fmla="*/ 0 h 553"/>
                  <a:gd name="T66" fmla="*/ 1 w 2286"/>
                  <a:gd name="T67" fmla="*/ 0 h 553"/>
                  <a:gd name="T68" fmla="*/ 1 w 2286"/>
                  <a:gd name="T69" fmla="*/ 0 h 553"/>
                  <a:gd name="T70" fmla="*/ 1 w 2286"/>
                  <a:gd name="T71" fmla="*/ 0 h 553"/>
                  <a:gd name="T72" fmla="*/ 1 w 2286"/>
                  <a:gd name="T73" fmla="*/ 0 h 553"/>
                  <a:gd name="T74" fmla="*/ 1 w 2286"/>
                  <a:gd name="T75" fmla="*/ 0 h 553"/>
                  <a:gd name="T76" fmla="*/ 1 w 2286"/>
                  <a:gd name="T77" fmla="*/ 0 h 553"/>
                  <a:gd name="T78" fmla="*/ 1 w 2286"/>
                  <a:gd name="T79" fmla="*/ 0 h 553"/>
                  <a:gd name="T80" fmla="*/ 1 w 2286"/>
                  <a:gd name="T81" fmla="*/ 0 h 553"/>
                  <a:gd name="T82" fmla="*/ 1 w 2286"/>
                  <a:gd name="T83" fmla="*/ 0 h 553"/>
                  <a:gd name="T84" fmla="*/ 1 w 2286"/>
                  <a:gd name="T85" fmla="*/ 0 h 5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86"/>
                  <a:gd name="T130" fmla="*/ 0 h 553"/>
                  <a:gd name="T131" fmla="*/ 2286 w 2286"/>
                  <a:gd name="T132" fmla="*/ 553 h 5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86" h="553">
                    <a:moveTo>
                      <a:pt x="414" y="490"/>
                    </a:moveTo>
                    <a:lnTo>
                      <a:pt x="452" y="497"/>
                    </a:lnTo>
                    <a:lnTo>
                      <a:pt x="491" y="503"/>
                    </a:lnTo>
                    <a:lnTo>
                      <a:pt x="531" y="510"/>
                    </a:lnTo>
                    <a:lnTo>
                      <a:pt x="573" y="516"/>
                    </a:lnTo>
                    <a:lnTo>
                      <a:pt x="615" y="522"/>
                    </a:lnTo>
                    <a:lnTo>
                      <a:pt x="659" y="528"/>
                    </a:lnTo>
                    <a:lnTo>
                      <a:pt x="703" y="532"/>
                    </a:lnTo>
                    <a:lnTo>
                      <a:pt x="749" y="537"/>
                    </a:lnTo>
                    <a:lnTo>
                      <a:pt x="795" y="540"/>
                    </a:lnTo>
                    <a:lnTo>
                      <a:pt x="843" y="544"/>
                    </a:lnTo>
                    <a:lnTo>
                      <a:pt x="891" y="546"/>
                    </a:lnTo>
                    <a:lnTo>
                      <a:pt x="940" y="548"/>
                    </a:lnTo>
                    <a:lnTo>
                      <a:pt x="990" y="551"/>
                    </a:lnTo>
                    <a:lnTo>
                      <a:pt x="1040" y="552"/>
                    </a:lnTo>
                    <a:lnTo>
                      <a:pt x="1091" y="553"/>
                    </a:lnTo>
                    <a:lnTo>
                      <a:pt x="1143" y="553"/>
                    </a:lnTo>
                    <a:lnTo>
                      <a:pt x="1190" y="553"/>
                    </a:lnTo>
                    <a:lnTo>
                      <a:pt x="1236" y="552"/>
                    </a:lnTo>
                    <a:lnTo>
                      <a:pt x="1282" y="551"/>
                    </a:lnTo>
                    <a:lnTo>
                      <a:pt x="1329" y="550"/>
                    </a:lnTo>
                    <a:lnTo>
                      <a:pt x="1373" y="547"/>
                    </a:lnTo>
                    <a:lnTo>
                      <a:pt x="1417" y="545"/>
                    </a:lnTo>
                    <a:lnTo>
                      <a:pt x="1461" y="543"/>
                    </a:lnTo>
                    <a:lnTo>
                      <a:pt x="1504" y="539"/>
                    </a:lnTo>
                    <a:lnTo>
                      <a:pt x="1546" y="536"/>
                    </a:lnTo>
                    <a:lnTo>
                      <a:pt x="1588" y="531"/>
                    </a:lnTo>
                    <a:lnTo>
                      <a:pt x="1628" y="528"/>
                    </a:lnTo>
                    <a:lnTo>
                      <a:pt x="1667" y="522"/>
                    </a:lnTo>
                    <a:lnTo>
                      <a:pt x="1706" y="517"/>
                    </a:lnTo>
                    <a:lnTo>
                      <a:pt x="1744" y="512"/>
                    </a:lnTo>
                    <a:lnTo>
                      <a:pt x="1781" y="506"/>
                    </a:lnTo>
                    <a:lnTo>
                      <a:pt x="1817" y="500"/>
                    </a:lnTo>
                    <a:lnTo>
                      <a:pt x="1869" y="490"/>
                    </a:lnTo>
                    <a:lnTo>
                      <a:pt x="1918" y="479"/>
                    </a:lnTo>
                    <a:lnTo>
                      <a:pt x="1966" y="469"/>
                    </a:lnTo>
                    <a:lnTo>
                      <a:pt x="2011" y="456"/>
                    </a:lnTo>
                    <a:lnTo>
                      <a:pt x="2052" y="445"/>
                    </a:lnTo>
                    <a:lnTo>
                      <a:pt x="2090" y="431"/>
                    </a:lnTo>
                    <a:lnTo>
                      <a:pt x="2126" y="418"/>
                    </a:lnTo>
                    <a:lnTo>
                      <a:pt x="2158" y="403"/>
                    </a:lnTo>
                    <a:lnTo>
                      <a:pt x="2187" y="389"/>
                    </a:lnTo>
                    <a:lnTo>
                      <a:pt x="2212" y="375"/>
                    </a:lnTo>
                    <a:lnTo>
                      <a:pt x="2234" y="360"/>
                    </a:lnTo>
                    <a:lnTo>
                      <a:pt x="2253" y="343"/>
                    </a:lnTo>
                    <a:lnTo>
                      <a:pt x="2268" y="327"/>
                    </a:lnTo>
                    <a:lnTo>
                      <a:pt x="2278" y="310"/>
                    </a:lnTo>
                    <a:lnTo>
                      <a:pt x="2284" y="294"/>
                    </a:lnTo>
                    <a:lnTo>
                      <a:pt x="2286" y="277"/>
                    </a:lnTo>
                    <a:lnTo>
                      <a:pt x="2284" y="257"/>
                    </a:lnTo>
                    <a:lnTo>
                      <a:pt x="2274" y="237"/>
                    </a:lnTo>
                    <a:lnTo>
                      <a:pt x="2261" y="219"/>
                    </a:lnTo>
                    <a:lnTo>
                      <a:pt x="2241" y="201"/>
                    </a:lnTo>
                    <a:lnTo>
                      <a:pt x="2217" y="182"/>
                    </a:lnTo>
                    <a:lnTo>
                      <a:pt x="2188" y="165"/>
                    </a:lnTo>
                    <a:lnTo>
                      <a:pt x="2155" y="148"/>
                    </a:lnTo>
                    <a:lnTo>
                      <a:pt x="2117" y="132"/>
                    </a:lnTo>
                    <a:lnTo>
                      <a:pt x="2074" y="117"/>
                    </a:lnTo>
                    <a:lnTo>
                      <a:pt x="2028" y="102"/>
                    </a:lnTo>
                    <a:lnTo>
                      <a:pt x="1977" y="88"/>
                    </a:lnTo>
                    <a:lnTo>
                      <a:pt x="1923" y="74"/>
                    </a:lnTo>
                    <a:lnTo>
                      <a:pt x="1865" y="62"/>
                    </a:lnTo>
                    <a:lnTo>
                      <a:pt x="1806" y="51"/>
                    </a:lnTo>
                    <a:lnTo>
                      <a:pt x="1741" y="41"/>
                    </a:lnTo>
                    <a:lnTo>
                      <a:pt x="1674" y="31"/>
                    </a:lnTo>
                    <a:lnTo>
                      <a:pt x="1644" y="28"/>
                    </a:lnTo>
                    <a:lnTo>
                      <a:pt x="1613" y="24"/>
                    </a:lnTo>
                    <a:lnTo>
                      <a:pt x="1582" y="21"/>
                    </a:lnTo>
                    <a:lnTo>
                      <a:pt x="1551" y="19"/>
                    </a:lnTo>
                    <a:lnTo>
                      <a:pt x="1519" y="15"/>
                    </a:lnTo>
                    <a:lnTo>
                      <a:pt x="1486" y="13"/>
                    </a:lnTo>
                    <a:lnTo>
                      <a:pt x="1454" y="11"/>
                    </a:lnTo>
                    <a:lnTo>
                      <a:pt x="1421" y="8"/>
                    </a:lnTo>
                    <a:lnTo>
                      <a:pt x="1387" y="6"/>
                    </a:lnTo>
                    <a:lnTo>
                      <a:pt x="1353" y="5"/>
                    </a:lnTo>
                    <a:lnTo>
                      <a:pt x="1319" y="4"/>
                    </a:lnTo>
                    <a:lnTo>
                      <a:pt x="1285" y="3"/>
                    </a:lnTo>
                    <a:lnTo>
                      <a:pt x="1249" y="1"/>
                    </a:lnTo>
                    <a:lnTo>
                      <a:pt x="1214" y="0"/>
                    </a:lnTo>
                    <a:lnTo>
                      <a:pt x="1179" y="0"/>
                    </a:lnTo>
                    <a:lnTo>
                      <a:pt x="1143" y="0"/>
                    </a:lnTo>
                    <a:lnTo>
                      <a:pt x="1095" y="0"/>
                    </a:lnTo>
                    <a:lnTo>
                      <a:pt x="1046" y="1"/>
                    </a:lnTo>
                    <a:lnTo>
                      <a:pt x="999" y="3"/>
                    </a:lnTo>
                    <a:lnTo>
                      <a:pt x="952" y="4"/>
                    </a:lnTo>
                    <a:lnTo>
                      <a:pt x="906" y="6"/>
                    </a:lnTo>
                    <a:lnTo>
                      <a:pt x="860" y="8"/>
                    </a:lnTo>
                    <a:lnTo>
                      <a:pt x="815" y="12"/>
                    </a:lnTo>
                    <a:lnTo>
                      <a:pt x="771" y="15"/>
                    </a:lnTo>
                    <a:lnTo>
                      <a:pt x="727" y="19"/>
                    </a:lnTo>
                    <a:lnTo>
                      <a:pt x="684" y="23"/>
                    </a:lnTo>
                    <a:lnTo>
                      <a:pt x="643" y="28"/>
                    </a:lnTo>
                    <a:lnTo>
                      <a:pt x="601" y="32"/>
                    </a:lnTo>
                    <a:lnTo>
                      <a:pt x="562" y="38"/>
                    </a:lnTo>
                    <a:lnTo>
                      <a:pt x="523" y="44"/>
                    </a:lnTo>
                    <a:lnTo>
                      <a:pt x="485" y="50"/>
                    </a:lnTo>
                    <a:lnTo>
                      <a:pt x="448" y="57"/>
                    </a:lnTo>
                    <a:lnTo>
                      <a:pt x="399" y="67"/>
                    </a:lnTo>
                    <a:lnTo>
                      <a:pt x="350" y="77"/>
                    </a:lnTo>
                    <a:lnTo>
                      <a:pt x="305" y="88"/>
                    </a:lnTo>
                    <a:lnTo>
                      <a:pt x="263" y="99"/>
                    </a:lnTo>
                    <a:lnTo>
                      <a:pt x="224" y="112"/>
                    </a:lnTo>
                    <a:lnTo>
                      <a:pt x="187" y="125"/>
                    </a:lnTo>
                    <a:lnTo>
                      <a:pt x="152" y="138"/>
                    </a:lnTo>
                    <a:lnTo>
                      <a:pt x="122" y="152"/>
                    </a:lnTo>
                    <a:lnTo>
                      <a:pt x="94" y="166"/>
                    </a:lnTo>
                    <a:lnTo>
                      <a:pt x="70" y="181"/>
                    </a:lnTo>
                    <a:lnTo>
                      <a:pt x="48" y="196"/>
                    </a:lnTo>
                    <a:lnTo>
                      <a:pt x="31" y="211"/>
                    </a:lnTo>
                    <a:lnTo>
                      <a:pt x="18" y="227"/>
                    </a:lnTo>
                    <a:lnTo>
                      <a:pt x="8" y="243"/>
                    </a:lnTo>
                    <a:lnTo>
                      <a:pt x="2" y="259"/>
                    </a:lnTo>
                    <a:lnTo>
                      <a:pt x="0" y="277"/>
                    </a:lnTo>
                    <a:lnTo>
                      <a:pt x="2" y="293"/>
                    </a:lnTo>
                    <a:lnTo>
                      <a:pt x="7" y="309"/>
                    </a:lnTo>
                    <a:lnTo>
                      <a:pt x="16" y="324"/>
                    </a:lnTo>
                    <a:lnTo>
                      <a:pt x="29" y="339"/>
                    </a:lnTo>
                    <a:lnTo>
                      <a:pt x="45" y="354"/>
                    </a:lnTo>
                    <a:lnTo>
                      <a:pt x="65" y="369"/>
                    </a:lnTo>
                    <a:lnTo>
                      <a:pt x="86" y="383"/>
                    </a:lnTo>
                    <a:lnTo>
                      <a:pt x="112" y="396"/>
                    </a:lnTo>
                    <a:lnTo>
                      <a:pt x="141" y="410"/>
                    </a:lnTo>
                    <a:lnTo>
                      <a:pt x="172" y="423"/>
                    </a:lnTo>
                    <a:lnTo>
                      <a:pt x="206" y="436"/>
                    </a:lnTo>
                    <a:lnTo>
                      <a:pt x="243" y="447"/>
                    </a:lnTo>
                    <a:lnTo>
                      <a:pt x="282" y="459"/>
                    </a:lnTo>
                    <a:lnTo>
                      <a:pt x="324" y="469"/>
                    </a:lnTo>
                    <a:lnTo>
                      <a:pt x="368" y="479"/>
                    </a:lnTo>
                    <a:lnTo>
                      <a:pt x="414" y="490"/>
                    </a:lnTo>
                    <a:close/>
                  </a:path>
                </a:pathLst>
              </a:custGeom>
              <a:solidFill>
                <a:srgbClr val="B5F4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19" name="Freeform 26"/>
              <p:cNvSpPr>
                <a:spLocks/>
              </p:cNvSpPr>
              <p:nvPr/>
            </p:nvSpPr>
            <p:spPr bwMode="auto">
              <a:xfrm>
                <a:off x="2754" y="2525"/>
                <a:ext cx="159" cy="995"/>
              </a:xfrm>
              <a:custGeom>
                <a:avLst/>
                <a:gdLst>
                  <a:gd name="T0" fmla="*/ 1 w 318"/>
                  <a:gd name="T1" fmla="*/ 4 h 1990"/>
                  <a:gd name="T2" fmla="*/ 1 w 318"/>
                  <a:gd name="T3" fmla="*/ 4 h 1990"/>
                  <a:gd name="T4" fmla="*/ 1 w 318"/>
                  <a:gd name="T5" fmla="*/ 1 h 1990"/>
                  <a:gd name="T6" fmla="*/ 1 w 318"/>
                  <a:gd name="T7" fmla="*/ 1 h 1990"/>
                  <a:gd name="T8" fmla="*/ 1 w 318"/>
                  <a:gd name="T9" fmla="*/ 0 h 1990"/>
                  <a:gd name="T10" fmla="*/ 0 w 318"/>
                  <a:gd name="T11" fmla="*/ 4 h 1990"/>
                  <a:gd name="T12" fmla="*/ 1 w 318"/>
                  <a:gd name="T13" fmla="*/ 4 h 1990"/>
                  <a:gd name="T14" fmla="*/ 0 60000 65536"/>
                  <a:gd name="T15" fmla="*/ 0 60000 65536"/>
                  <a:gd name="T16" fmla="*/ 0 60000 65536"/>
                  <a:gd name="T17" fmla="*/ 0 60000 65536"/>
                  <a:gd name="T18" fmla="*/ 0 60000 65536"/>
                  <a:gd name="T19" fmla="*/ 0 60000 65536"/>
                  <a:gd name="T20" fmla="*/ 0 60000 65536"/>
                  <a:gd name="T21" fmla="*/ 0 w 318"/>
                  <a:gd name="T22" fmla="*/ 0 h 1990"/>
                  <a:gd name="T23" fmla="*/ 318 w 318"/>
                  <a:gd name="T24" fmla="*/ 1990 h 19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8" h="1990">
                    <a:moveTo>
                      <a:pt x="154" y="1990"/>
                    </a:moveTo>
                    <a:lnTo>
                      <a:pt x="238" y="1966"/>
                    </a:lnTo>
                    <a:lnTo>
                      <a:pt x="318" y="50"/>
                    </a:lnTo>
                    <a:lnTo>
                      <a:pt x="238" y="7"/>
                    </a:lnTo>
                    <a:lnTo>
                      <a:pt x="81" y="0"/>
                    </a:lnTo>
                    <a:lnTo>
                      <a:pt x="0" y="1990"/>
                    </a:lnTo>
                    <a:lnTo>
                      <a:pt x="154" y="1990"/>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20" name="Freeform 27"/>
              <p:cNvSpPr>
                <a:spLocks/>
              </p:cNvSpPr>
              <p:nvPr/>
            </p:nvSpPr>
            <p:spPr bwMode="auto">
              <a:xfrm>
                <a:off x="2711" y="2523"/>
                <a:ext cx="163" cy="997"/>
              </a:xfrm>
              <a:custGeom>
                <a:avLst/>
                <a:gdLst>
                  <a:gd name="T0" fmla="*/ 1 w 325"/>
                  <a:gd name="T1" fmla="*/ 4 h 1993"/>
                  <a:gd name="T2" fmla="*/ 1 w 325"/>
                  <a:gd name="T3" fmla="*/ 4 h 1993"/>
                  <a:gd name="T4" fmla="*/ 1 w 325"/>
                  <a:gd name="T5" fmla="*/ 1 h 1993"/>
                  <a:gd name="T6" fmla="*/ 1 w 325"/>
                  <a:gd name="T7" fmla="*/ 0 h 1993"/>
                  <a:gd name="T8" fmla="*/ 0 w 325"/>
                  <a:gd name="T9" fmla="*/ 4 h 1993"/>
                  <a:gd name="T10" fmla="*/ 1 w 325"/>
                  <a:gd name="T11" fmla="*/ 4 h 1993"/>
                  <a:gd name="T12" fmla="*/ 0 60000 65536"/>
                  <a:gd name="T13" fmla="*/ 0 60000 65536"/>
                  <a:gd name="T14" fmla="*/ 0 60000 65536"/>
                  <a:gd name="T15" fmla="*/ 0 60000 65536"/>
                  <a:gd name="T16" fmla="*/ 0 60000 65536"/>
                  <a:gd name="T17" fmla="*/ 0 60000 65536"/>
                  <a:gd name="T18" fmla="*/ 0 w 325"/>
                  <a:gd name="T19" fmla="*/ 0 h 1993"/>
                  <a:gd name="T20" fmla="*/ 325 w 325"/>
                  <a:gd name="T21" fmla="*/ 1993 h 1993"/>
                </a:gdLst>
                <a:ahLst/>
                <a:cxnLst>
                  <a:cxn ang="T12">
                    <a:pos x="T0" y="T1"/>
                  </a:cxn>
                  <a:cxn ang="T13">
                    <a:pos x="T2" y="T3"/>
                  </a:cxn>
                  <a:cxn ang="T14">
                    <a:pos x="T4" y="T5"/>
                  </a:cxn>
                  <a:cxn ang="T15">
                    <a:pos x="T6" y="T7"/>
                  </a:cxn>
                  <a:cxn ang="T16">
                    <a:pos x="T8" y="T9"/>
                  </a:cxn>
                  <a:cxn ang="T17">
                    <a:pos x="T10" y="T11"/>
                  </a:cxn>
                </a:cxnLst>
                <a:rect l="T18" t="T19" r="T20" b="T21"/>
                <a:pathLst>
                  <a:path w="325" h="1993">
                    <a:moveTo>
                      <a:pt x="240" y="1993"/>
                    </a:moveTo>
                    <a:lnTo>
                      <a:pt x="241" y="1993"/>
                    </a:lnTo>
                    <a:lnTo>
                      <a:pt x="325" y="10"/>
                    </a:lnTo>
                    <a:lnTo>
                      <a:pt x="87" y="0"/>
                    </a:lnTo>
                    <a:lnTo>
                      <a:pt x="0" y="1993"/>
                    </a:lnTo>
                    <a:lnTo>
                      <a:pt x="240" y="1993"/>
                    </a:lnTo>
                    <a:close/>
                  </a:path>
                </a:pathLst>
              </a:custGeom>
              <a:solidFill>
                <a:srgbClr val="EFC9A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21" name="Freeform 28"/>
              <p:cNvSpPr>
                <a:spLocks/>
              </p:cNvSpPr>
              <p:nvPr/>
            </p:nvSpPr>
            <p:spPr bwMode="auto">
              <a:xfrm>
                <a:off x="2322" y="2592"/>
                <a:ext cx="1042" cy="597"/>
              </a:xfrm>
              <a:custGeom>
                <a:avLst/>
                <a:gdLst>
                  <a:gd name="T0" fmla="*/ 3 w 2085"/>
                  <a:gd name="T1" fmla="*/ 2 h 1195"/>
                  <a:gd name="T2" fmla="*/ 4 w 2085"/>
                  <a:gd name="T3" fmla="*/ 0 h 1195"/>
                  <a:gd name="T4" fmla="*/ 3 w 2085"/>
                  <a:gd name="T5" fmla="*/ 0 h 1195"/>
                  <a:gd name="T6" fmla="*/ 0 w 2085"/>
                  <a:gd name="T7" fmla="*/ 0 h 1195"/>
                  <a:gd name="T8" fmla="*/ 0 w 2085"/>
                  <a:gd name="T9" fmla="*/ 2 h 1195"/>
                  <a:gd name="T10" fmla="*/ 0 w 2085"/>
                  <a:gd name="T11" fmla="*/ 2 h 1195"/>
                  <a:gd name="T12" fmla="*/ 3 w 2085"/>
                  <a:gd name="T13" fmla="*/ 2 h 1195"/>
                  <a:gd name="T14" fmla="*/ 0 60000 65536"/>
                  <a:gd name="T15" fmla="*/ 0 60000 65536"/>
                  <a:gd name="T16" fmla="*/ 0 60000 65536"/>
                  <a:gd name="T17" fmla="*/ 0 60000 65536"/>
                  <a:gd name="T18" fmla="*/ 0 60000 65536"/>
                  <a:gd name="T19" fmla="*/ 0 60000 65536"/>
                  <a:gd name="T20" fmla="*/ 0 60000 65536"/>
                  <a:gd name="T21" fmla="*/ 0 w 2085"/>
                  <a:gd name="T22" fmla="*/ 0 h 1195"/>
                  <a:gd name="T23" fmla="*/ 2085 w 2085"/>
                  <a:gd name="T24" fmla="*/ 1195 h 11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5" h="1195">
                    <a:moveTo>
                      <a:pt x="2031" y="1195"/>
                    </a:moveTo>
                    <a:lnTo>
                      <a:pt x="2085" y="85"/>
                    </a:lnTo>
                    <a:lnTo>
                      <a:pt x="2042" y="37"/>
                    </a:lnTo>
                    <a:lnTo>
                      <a:pt x="93" y="0"/>
                    </a:lnTo>
                    <a:lnTo>
                      <a:pt x="0" y="1096"/>
                    </a:lnTo>
                    <a:lnTo>
                      <a:pt x="38" y="1110"/>
                    </a:lnTo>
                    <a:lnTo>
                      <a:pt x="2031" y="1195"/>
                    </a:lnTo>
                    <a:close/>
                  </a:path>
                </a:pathLst>
              </a:custGeom>
              <a:solidFill>
                <a:srgbClr val="A5A5A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22" name="Freeform 29"/>
              <p:cNvSpPr>
                <a:spLocks/>
              </p:cNvSpPr>
              <p:nvPr/>
            </p:nvSpPr>
            <p:spPr bwMode="auto">
              <a:xfrm>
                <a:off x="2322" y="2567"/>
                <a:ext cx="1021" cy="615"/>
              </a:xfrm>
              <a:custGeom>
                <a:avLst/>
                <a:gdLst>
                  <a:gd name="T0" fmla="*/ 4 w 2042"/>
                  <a:gd name="T1" fmla="*/ 3 h 1228"/>
                  <a:gd name="T2" fmla="*/ 4 w 2042"/>
                  <a:gd name="T3" fmla="*/ 1 h 1228"/>
                  <a:gd name="T4" fmla="*/ 1 w 2042"/>
                  <a:gd name="T5" fmla="*/ 0 h 1228"/>
                  <a:gd name="T6" fmla="*/ 0 w 2042"/>
                  <a:gd name="T7" fmla="*/ 3 h 1228"/>
                  <a:gd name="T8" fmla="*/ 4 w 2042"/>
                  <a:gd name="T9" fmla="*/ 3 h 1228"/>
                  <a:gd name="T10" fmla="*/ 0 60000 65536"/>
                  <a:gd name="T11" fmla="*/ 0 60000 65536"/>
                  <a:gd name="T12" fmla="*/ 0 60000 65536"/>
                  <a:gd name="T13" fmla="*/ 0 60000 65536"/>
                  <a:gd name="T14" fmla="*/ 0 60000 65536"/>
                  <a:gd name="T15" fmla="*/ 0 w 2042"/>
                  <a:gd name="T16" fmla="*/ 0 h 1228"/>
                  <a:gd name="T17" fmla="*/ 2042 w 2042"/>
                  <a:gd name="T18" fmla="*/ 1228 h 1228"/>
                </a:gdLst>
                <a:ahLst/>
                <a:cxnLst>
                  <a:cxn ang="T10">
                    <a:pos x="T0" y="T1"/>
                  </a:cxn>
                  <a:cxn ang="T11">
                    <a:pos x="T2" y="T3"/>
                  </a:cxn>
                  <a:cxn ang="T12">
                    <a:pos x="T4" y="T5"/>
                  </a:cxn>
                  <a:cxn ang="T13">
                    <a:pos x="T6" y="T7"/>
                  </a:cxn>
                  <a:cxn ang="T14">
                    <a:pos x="T8" y="T9"/>
                  </a:cxn>
                </a:cxnLst>
                <a:rect l="T15" t="T16" r="T17" b="T18"/>
                <a:pathLst>
                  <a:path w="2042" h="1228">
                    <a:moveTo>
                      <a:pt x="1994" y="1228"/>
                    </a:moveTo>
                    <a:lnTo>
                      <a:pt x="2042" y="85"/>
                    </a:lnTo>
                    <a:lnTo>
                      <a:pt x="50" y="0"/>
                    </a:lnTo>
                    <a:lnTo>
                      <a:pt x="0" y="1144"/>
                    </a:lnTo>
                    <a:lnTo>
                      <a:pt x="1994" y="1228"/>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23" name="Freeform 30"/>
              <p:cNvSpPr>
                <a:spLocks/>
              </p:cNvSpPr>
              <p:nvPr/>
            </p:nvSpPr>
            <p:spPr bwMode="auto">
              <a:xfrm>
                <a:off x="2352" y="2596"/>
                <a:ext cx="962" cy="558"/>
              </a:xfrm>
              <a:custGeom>
                <a:avLst/>
                <a:gdLst>
                  <a:gd name="T0" fmla="*/ 4 w 1924"/>
                  <a:gd name="T1" fmla="*/ 2 h 1117"/>
                  <a:gd name="T2" fmla="*/ 4 w 1924"/>
                  <a:gd name="T3" fmla="*/ 0 h 1117"/>
                  <a:gd name="T4" fmla="*/ 1 w 1924"/>
                  <a:gd name="T5" fmla="*/ 0 h 1117"/>
                  <a:gd name="T6" fmla="*/ 0 w 1924"/>
                  <a:gd name="T7" fmla="*/ 2 h 1117"/>
                  <a:gd name="T8" fmla="*/ 4 w 1924"/>
                  <a:gd name="T9" fmla="*/ 2 h 1117"/>
                  <a:gd name="T10" fmla="*/ 0 60000 65536"/>
                  <a:gd name="T11" fmla="*/ 0 60000 65536"/>
                  <a:gd name="T12" fmla="*/ 0 60000 65536"/>
                  <a:gd name="T13" fmla="*/ 0 60000 65536"/>
                  <a:gd name="T14" fmla="*/ 0 60000 65536"/>
                  <a:gd name="T15" fmla="*/ 0 w 1924"/>
                  <a:gd name="T16" fmla="*/ 0 h 1117"/>
                  <a:gd name="T17" fmla="*/ 1924 w 1924"/>
                  <a:gd name="T18" fmla="*/ 1117 h 1117"/>
                </a:gdLst>
                <a:ahLst/>
                <a:cxnLst>
                  <a:cxn ang="T10">
                    <a:pos x="T0" y="T1"/>
                  </a:cxn>
                  <a:cxn ang="T11">
                    <a:pos x="T2" y="T3"/>
                  </a:cxn>
                  <a:cxn ang="T12">
                    <a:pos x="T4" y="T5"/>
                  </a:cxn>
                  <a:cxn ang="T13">
                    <a:pos x="T6" y="T7"/>
                  </a:cxn>
                  <a:cxn ang="T14">
                    <a:pos x="T8" y="T9"/>
                  </a:cxn>
                </a:cxnLst>
                <a:rect l="T15" t="T16" r="T17" b="T18"/>
                <a:pathLst>
                  <a:path w="1924" h="1117">
                    <a:moveTo>
                      <a:pt x="1881" y="1117"/>
                    </a:moveTo>
                    <a:lnTo>
                      <a:pt x="1924" y="80"/>
                    </a:lnTo>
                    <a:lnTo>
                      <a:pt x="45" y="0"/>
                    </a:lnTo>
                    <a:lnTo>
                      <a:pt x="0" y="1037"/>
                    </a:lnTo>
                    <a:lnTo>
                      <a:pt x="1881" y="1117"/>
                    </a:lnTo>
                    <a:close/>
                  </a:path>
                </a:pathLst>
              </a:custGeom>
              <a:solidFill>
                <a:srgbClr val="F2CC0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24" name="Freeform 31"/>
              <p:cNvSpPr>
                <a:spLocks/>
              </p:cNvSpPr>
              <p:nvPr/>
            </p:nvSpPr>
            <p:spPr bwMode="auto">
              <a:xfrm>
                <a:off x="2381" y="2622"/>
                <a:ext cx="903" cy="506"/>
              </a:xfrm>
              <a:custGeom>
                <a:avLst/>
                <a:gdLst>
                  <a:gd name="T0" fmla="*/ 3 w 1807"/>
                  <a:gd name="T1" fmla="*/ 2 h 1011"/>
                  <a:gd name="T2" fmla="*/ 3 w 1807"/>
                  <a:gd name="T3" fmla="*/ 1 h 1011"/>
                  <a:gd name="T4" fmla="*/ 0 w 1807"/>
                  <a:gd name="T5" fmla="*/ 0 h 1011"/>
                  <a:gd name="T6" fmla="*/ 0 w 1807"/>
                  <a:gd name="T7" fmla="*/ 2 h 1011"/>
                  <a:gd name="T8" fmla="*/ 3 w 1807"/>
                  <a:gd name="T9" fmla="*/ 2 h 1011"/>
                  <a:gd name="T10" fmla="*/ 0 60000 65536"/>
                  <a:gd name="T11" fmla="*/ 0 60000 65536"/>
                  <a:gd name="T12" fmla="*/ 0 60000 65536"/>
                  <a:gd name="T13" fmla="*/ 0 60000 65536"/>
                  <a:gd name="T14" fmla="*/ 0 60000 65536"/>
                  <a:gd name="T15" fmla="*/ 0 w 1807"/>
                  <a:gd name="T16" fmla="*/ 0 h 1011"/>
                  <a:gd name="T17" fmla="*/ 1807 w 1807"/>
                  <a:gd name="T18" fmla="*/ 1011 h 1011"/>
                </a:gdLst>
                <a:ahLst/>
                <a:cxnLst>
                  <a:cxn ang="T10">
                    <a:pos x="T0" y="T1"/>
                  </a:cxn>
                  <a:cxn ang="T11">
                    <a:pos x="T2" y="T3"/>
                  </a:cxn>
                  <a:cxn ang="T12">
                    <a:pos x="T4" y="T5"/>
                  </a:cxn>
                  <a:cxn ang="T13">
                    <a:pos x="T6" y="T7"/>
                  </a:cxn>
                  <a:cxn ang="T14">
                    <a:pos x="T8" y="T9"/>
                  </a:cxn>
                </a:cxnLst>
                <a:rect l="T15" t="T16" r="T17" b="T18"/>
                <a:pathLst>
                  <a:path w="1807" h="1011">
                    <a:moveTo>
                      <a:pt x="1767" y="1011"/>
                    </a:moveTo>
                    <a:lnTo>
                      <a:pt x="1807" y="75"/>
                    </a:lnTo>
                    <a:lnTo>
                      <a:pt x="40" y="0"/>
                    </a:lnTo>
                    <a:lnTo>
                      <a:pt x="0" y="936"/>
                    </a:lnTo>
                    <a:lnTo>
                      <a:pt x="1767" y="1011"/>
                    </a:lnTo>
                    <a:close/>
                  </a:path>
                </a:pathLst>
              </a:custGeom>
              <a:solidFill>
                <a:srgbClr val="B7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25" name="Freeform 32"/>
              <p:cNvSpPr>
                <a:spLocks/>
              </p:cNvSpPr>
              <p:nvPr/>
            </p:nvSpPr>
            <p:spPr bwMode="auto">
              <a:xfrm>
                <a:off x="2392" y="2628"/>
                <a:ext cx="882" cy="494"/>
              </a:xfrm>
              <a:custGeom>
                <a:avLst/>
                <a:gdLst>
                  <a:gd name="T0" fmla="*/ 4 w 1764"/>
                  <a:gd name="T1" fmla="*/ 2 h 988"/>
                  <a:gd name="T2" fmla="*/ 4 w 1764"/>
                  <a:gd name="T3" fmla="*/ 1 h 988"/>
                  <a:gd name="T4" fmla="*/ 1 w 1764"/>
                  <a:gd name="T5" fmla="*/ 0 h 988"/>
                  <a:gd name="T6" fmla="*/ 0 w 1764"/>
                  <a:gd name="T7" fmla="*/ 2 h 988"/>
                  <a:gd name="T8" fmla="*/ 4 w 1764"/>
                  <a:gd name="T9" fmla="*/ 2 h 988"/>
                  <a:gd name="T10" fmla="*/ 0 60000 65536"/>
                  <a:gd name="T11" fmla="*/ 0 60000 65536"/>
                  <a:gd name="T12" fmla="*/ 0 60000 65536"/>
                  <a:gd name="T13" fmla="*/ 0 60000 65536"/>
                  <a:gd name="T14" fmla="*/ 0 60000 65536"/>
                  <a:gd name="T15" fmla="*/ 0 w 1764"/>
                  <a:gd name="T16" fmla="*/ 0 h 988"/>
                  <a:gd name="T17" fmla="*/ 1764 w 1764"/>
                  <a:gd name="T18" fmla="*/ 988 h 988"/>
                </a:gdLst>
                <a:ahLst/>
                <a:cxnLst>
                  <a:cxn ang="T10">
                    <a:pos x="T0" y="T1"/>
                  </a:cxn>
                  <a:cxn ang="T11">
                    <a:pos x="T2" y="T3"/>
                  </a:cxn>
                  <a:cxn ang="T12">
                    <a:pos x="T4" y="T5"/>
                  </a:cxn>
                  <a:cxn ang="T13">
                    <a:pos x="T6" y="T7"/>
                  </a:cxn>
                  <a:cxn ang="T14">
                    <a:pos x="T8" y="T9"/>
                  </a:cxn>
                </a:cxnLst>
                <a:rect l="T15" t="T16" r="T17" b="T18"/>
                <a:pathLst>
                  <a:path w="1764" h="988">
                    <a:moveTo>
                      <a:pt x="1725" y="988"/>
                    </a:moveTo>
                    <a:lnTo>
                      <a:pt x="1764" y="73"/>
                    </a:lnTo>
                    <a:lnTo>
                      <a:pt x="39" y="0"/>
                    </a:lnTo>
                    <a:lnTo>
                      <a:pt x="0" y="914"/>
                    </a:lnTo>
                    <a:lnTo>
                      <a:pt x="1725" y="988"/>
                    </a:lnTo>
                    <a:close/>
                  </a:path>
                </a:pathLst>
              </a:custGeom>
              <a:solidFill>
                <a:srgbClr val="BA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26" name="Freeform 33"/>
              <p:cNvSpPr>
                <a:spLocks/>
              </p:cNvSpPr>
              <p:nvPr/>
            </p:nvSpPr>
            <p:spPr bwMode="auto">
              <a:xfrm>
                <a:off x="2402" y="2634"/>
                <a:ext cx="861" cy="481"/>
              </a:xfrm>
              <a:custGeom>
                <a:avLst/>
                <a:gdLst>
                  <a:gd name="T0" fmla="*/ 4 w 1721"/>
                  <a:gd name="T1" fmla="*/ 1 h 964"/>
                  <a:gd name="T2" fmla="*/ 4 w 1721"/>
                  <a:gd name="T3" fmla="*/ 0 h 964"/>
                  <a:gd name="T4" fmla="*/ 1 w 1721"/>
                  <a:gd name="T5" fmla="*/ 0 h 964"/>
                  <a:gd name="T6" fmla="*/ 0 w 1721"/>
                  <a:gd name="T7" fmla="*/ 1 h 964"/>
                  <a:gd name="T8" fmla="*/ 4 w 1721"/>
                  <a:gd name="T9" fmla="*/ 1 h 964"/>
                  <a:gd name="T10" fmla="*/ 0 60000 65536"/>
                  <a:gd name="T11" fmla="*/ 0 60000 65536"/>
                  <a:gd name="T12" fmla="*/ 0 60000 65536"/>
                  <a:gd name="T13" fmla="*/ 0 60000 65536"/>
                  <a:gd name="T14" fmla="*/ 0 60000 65536"/>
                  <a:gd name="T15" fmla="*/ 0 w 1721"/>
                  <a:gd name="T16" fmla="*/ 0 h 964"/>
                  <a:gd name="T17" fmla="*/ 1721 w 1721"/>
                  <a:gd name="T18" fmla="*/ 964 h 964"/>
                </a:gdLst>
                <a:ahLst/>
                <a:cxnLst>
                  <a:cxn ang="T10">
                    <a:pos x="T0" y="T1"/>
                  </a:cxn>
                  <a:cxn ang="T11">
                    <a:pos x="T2" y="T3"/>
                  </a:cxn>
                  <a:cxn ang="T12">
                    <a:pos x="T4" y="T5"/>
                  </a:cxn>
                  <a:cxn ang="T13">
                    <a:pos x="T6" y="T7"/>
                  </a:cxn>
                  <a:cxn ang="T14">
                    <a:pos x="T8" y="T9"/>
                  </a:cxn>
                </a:cxnLst>
                <a:rect l="T15" t="T16" r="T17" b="T18"/>
                <a:pathLst>
                  <a:path w="1721" h="964">
                    <a:moveTo>
                      <a:pt x="1683" y="964"/>
                    </a:moveTo>
                    <a:lnTo>
                      <a:pt x="1721" y="73"/>
                    </a:lnTo>
                    <a:lnTo>
                      <a:pt x="38" y="0"/>
                    </a:lnTo>
                    <a:lnTo>
                      <a:pt x="0" y="893"/>
                    </a:lnTo>
                    <a:lnTo>
                      <a:pt x="1683" y="964"/>
                    </a:lnTo>
                    <a:close/>
                  </a:path>
                </a:pathLst>
              </a:custGeom>
              <a:solidFill>
                <a:srgbClr val="BF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27" name="Freeform 34"/>
              <p:cNvSpPr>
                <a:spLocks/>
              </p:cNvSpPr>
              <p:nvPr/>
            </p:nvSpPr>
            <p:spPr bwMode="auto">
              <a:xfrm>
                <a:off x="2413" y="2640"/>
                <a:ext cx="840" cy="470"/>
              </a:xfrm>
              <a:custGeom>
                <a:avLst/>
                <a:gdLst>
                  <a:gd name="T0" fmla="*/ 4 w 1679"/>
                  <a:gd name="T1" fmla="*/ 2 h 939"/>
                  <a:gd name="T2" fmla="*/ 4 w 1679"/>
                  <a:gd name="T3" fmla="*/ 1 h 939"/>
                  <a:gd name="T4" fmla="*/ 1 w 1679"/>
                  <a:gd name="T5" fmla="*/ 0 h 939"/>
                  <a:gd name="T6" fmla="*/ 0 w 1679"/>
                  <a:gd name="T7" fmla="*/ 2 h 939"/>
                  <a:gd name="T8" fmla="*/ 4 w 1679"/>
                  <a:gd name="T9" fmla="*/ 2 h 939"/>
                  <a:gd name="T10" fmla="*/ 0 60000 65536"/>
                  <a:gd name="T11" fmla="*/ 0 60000 65536"/>
                  <a:gd name="T12" fmla="*/ 0 60000 65536"/>
                  <a:gd name="T13" fmla="*/ 0 60000 65536"/>
                  <a:gd name="T14" fmla="*/ 0 60000 65536"/>
                  <a:gd name="T15" fmla="*/ 0 w 1679"/>
                  <a:gd name="T16" fmla="*/ 0 h 939"/>
                  <a:gd name="T17" fmla="*/ 1679 w 1679"/>
                  <a:gd name="T18" fmla="*/ 939 h 939"/>
                </a:gdLst>
                <a:ahLst/>
                <a:cxnLst>
                  <a:cxn ang="T10">
                    <a:pos x="T0" y="T1"/>
                  </a:cxn>
                  <a:cxn ang="T11">
                    <a:pos x="T2" y="T3"/>
                  </a:cxn>
                  <a:cxn ang="T12">
                    <a:pos x="T4" y="T5"/>
                  </a:cxn>
                  <a:cxn ang="T13">
                    <a:pos x="T6" y="T7"/>
                  </a:cxn>
                  <a:cxn ang="T14">
                    <a:pos x="T8" y="T9"/>
                  </a:cxn>
                </a:cxnLst>
                <a:rect l="T15" t="T16" r="T17" b="T18"/>
                <a:pathLst>
                  <a:path w="1679" h="939">
                    <a:moveTo>
                      <a:pt x="1642" y="939"/>
                    </a:moveTo>
                    <a:lnTo>
                      <a:pt x="1679" y="69"/>
                    </a:lnTo>
                    <a:lnTo>
                      <a:pt x="37" y="0"/>
                    </a:lnTo>
                    <a:lnTo>
                      <a:pt x="0" y="869"/>
                    </a:lnTo>
                    <a:lnTo>
                      <a:pt x="1642" y="939"/>
                    </a:lnTo>
                    <a:close/>
                  </a:path>
                </a:pathLst>
              </a:custGeom>
              <a:solidFill>
                <a:srgbClr val="C1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28" name="Freeform 35"/>
              <p:cNvSpPr>
                <a:spLocks/>
              </p:cNvSpPr>
              <p:nvPr/>
            </p:nvSpPr>
            <p:spPr bwMode="auto">
              <a:xfrm>
                <a:off x="2565" y="3511"/>
                <a:ext cx="37" cy="74"/>
              </a:xfrm>
              <a:custGeom>
                <a:avLst/>
                <a:gdLst>
                  <a:gd name="T0" fmla="*/ 0 w 74"/>
                  <a:gd name="T1" fmla="*/ 0 h 149"/>
                  <a:gd name="T2" fmla="*/ 1 w 74"/>
                  <a:gd name="T3" fmla="*/ 0 h 149"/>
                  <a:gd name="T4" fmla="*/ 1 w 74"/>
                  <a:gd name="T5" fmla="*/ 0 h 149"/>
                  <a:gd name="T6" fmla="*/ 1 w 74"/>
                  <a:gd name="T7" fmla="*/ 0 h 149"/>
                  <a:gd name="T8" fmla="*/ 1 w 74"/>
                  <a:gd name="T9" fmla="*/ 0 h 149"/>
                  <a:gd name="T10" fmla="*/ 1 w 74"/>
                  <a:gd name="T11" fmla="*/ 0 h 149"/>
                  <a:gd name="T12" fmla="*/ 1 w 74"/>
                  <a:gd name="T13" fmla="*/ 0 h 149"/>
                  <a:gd name="T14" fmla="*/ 1 w 74"/>
                  <a:gd name="T15" fmla="*/ 0 h 149"/>
                  <a:gd name="T16" fmla="*/ 1 w 74"/>
                  <a:gd name="T17" fmla="*/ 0 h 149"/>
                  <a:gd name="T18" fmla="*/ 1 w 74"/>
                  <a:gd name="T19" fmla="*/ 0 h 149"/>
                  <a:gd name="T20" fmla="*/ 1 w 74"/>
                  <a:gd name="T21" fmla="*/ 0 h 149"/>
                  <a:gd name="T22" fmla="*/ 1 w 74"/>
                  <a:gd name="T23" fmla="*/ 0 h 149"/>
                  <a:gd name="T24" fmla="*/ 1 w 74"/>
                  <a:gd name="T25" fmla="*/ 0 h 149"/>
                  <a:gd name="T26" fmla="*/ 1 w 74"/>
                  <a:gd name="T27" fmla="*/ 0 h 149"/>
                  <a:gd name="T28" fmla="*/ 1 w 74"/>
                  <a:gd name="T29" fmla="*/ 0 h 149"/>
                  <a:gd name="T30" fmla="*/ 1 w 74"/>
                  <a:gd name="T31" fmla="*/ 0 h 149"/>
                  <a:gd name="T32" fmla="*/ 1 w 74"/>
                  <a:gd name="T33" fmla="*/ 0 h 149"/>
                  <a:gd name="T34" fmla="*/ 0 w 74"/>
                  <a:gd name="T35" fmla="*/ 0 h 1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4"/>
                  <a:gd name="T55" fmla="*/ 0 h 149"/>
                  <a:gd name="T56" fmla="*/ 74 w 74"/>
                  <a:gd name="T57" fmla="*/ 149 h 1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4" h="149">
                    <a:moveTo>
                      <a:pt x="0" y="149"/>
                    </a:moveTo>
                    <a:lnTo>
                      <a:pt x="27" y="143"/>
                    </a:lnTo>
                    <a:lnTo>
                      <a:pt x="34" y="127"/>
                    </a:lnTo>
                    <a:lnTo>
                      <a:pt x="41" y="110"/>
                    </a:lnTo>
                    <a:lnTo>
                      <a:pt x="48" y="91"/>
                    </a:lnTo>
                    <a:lnTo>
                      <a:pt x="53" y="73"/>
                    </a:lnTo>
                    <a:lnTo>
                      <a:pt x="59" y="54"/>
                    </a:lnTo>
                    <a:lnTo>
                      <a:pt x="65" y="36"/>
                    </a:lnTo>
                    <a:lnTo>
                      <a:pt x="70" y="17"/>
                    </a:lnTo>
                    <a:lnTo>
                      <a:pt x="74" y="0"/>
                    </a:lnTo>
                    <a:lnTo>
                      <a:pt x="59" y="13"/>
                    </a:lnTo>
                    <a:lnTo>
                      <a:pt x="48" y="29"/>
                    </a:lnTo>
                    <a:lnTo>
                      <a:pt x="40" y="48"/>
                    </a:lnTo>
                    <a:lnTo>
                      <a:pt x="32" y="69"/>
                    </a:lnTo>
                    <a:lnTo>
                      <a:pt x="25" y="90"/>
                    </a:lnTo>
                    <a:lnTo>
                      <a:pt x="18" y="112"/>
                    </a:lnTo>
                    <a:lnTo>
                      <a:pt x="10" y="131"/>
                    </a:lnTo>
                    <a:lnTo>
                      <a:pt x="0" y="149"/>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29" name="Freeform 36"/>
              <p:cNvSpPr>
                <a:spLocks/>
              </p:cNvSpPr>
              <p:nvPr/>
            </p:nvSpPr>
            <p:spPr bwMode="auto">
              <a:xfrm>
                <a:off x="2615" y="3512"/>
                <a:ext cx="1" cy="1"/>
              </a:xfrm>
              <a:custGeom>
                <a:avLst/>
                <a:gdLst>
                  <a:gd name="T0" fmla="*/ 0 w 1"/>
                  <a:gd name="T1" fmla="*/ 1 h 2"/>
                  <a:gd name="T2" fmla="*/ 0 w 1"/>
                  <a:gd name="T3" fmla="*/ 1 h 2"/>
                  <a:gd name="T4" fmla="*/ 1 w 1"/>
                  <a:gd name="T5" fmla="*/ 0 h 2"/>
                  <a:gd name="T6" fmla="*/ 1 w 1"/>
                  <a:gd name="T7" fmla="*/ 0 h 2"/>
                  <a:gd name="T8" fmla="*/ 1 w 1"/>
                  <a:gd name="T9" fmla="*/ 0 h 2"/>
                  <a:gd name="T10" fmla="*/ 1 w 1"/>
                  <a:gd name="T11" fmla="*/ 0 h 2"/>
                  <a:gd name="T12" fmla="*/ 1 w 1"/>
                  <a:gd name="T13" fmla="*/ 0 h 2"/>
                  <a:gd name="T14" fmla="*/ 0 w 1"/>
                  <a:gd name="T15" fmla="*/ 0 h 2"/>
                  <a:gd name="T16" fmla="*/ 0 w 1"/>
                  <a:gd name="T17" fmla="*/ 1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
                  <a:gd name="T28" fmla="*/ 0 h 2"/>
                  <a:gd name="T29" fmla="*/ 1 w 1"/>
                  <a:gd name="T30" fmla="*/ 2 h 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 h="2">
                    <a:moveTo>
                      <a:pt x="0" y="2"/>
                    </a:moveTo>
                    <a:lnTo>
                      <a:pt x="0" y="2"/>
                    </a:lnTo>
                    <a:lnTo>
                      <a:pt x="1" y="0"/>
                    </a:lnTo>
                    <a:lnTo>
                      <a:pt x="0" y="0"/>
                    </a:lnTo>
                    <a:lnTo>
                      <a:pt x="0" y="2"/>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30" name="Freeform 37"/>
              <p:cNvSpPr>
                <a:spLocks/>
              </p:cNvSpPr>
              <p:nvPr/>
            </p:nvSpPr>
            <p:spPr bwMode="auto">
              <a:xfrm>
                <a:off x="2833" y="3455"/>
                <a:ext cx="77" cy="153"/>
              </a:xfrm>
              <a:custGeom>
                <a:avLst/>
                <a:gdLst>
                  <a:gd name="T0" fmla="*/ 0 w 155"/>
                  <a:gd name="T1" fmla="*/ 0 h 307"/>
                  <a:gd name="T2" fmla="*/ 0 w 155"/>
                  <a:gd name="T3" fmla="*/ 0 h 307"/>
                  <a:gd name="T4" fmla="*/ 0 w 155"/>
                  <a:gd name="T5" fmla="*/ 0 h 307"/>
                  <a:gd name="T6" fmla="*/ 0 w 155"/>
                  <a:gd name="T7" fmla="*/ 0 h 307"/>
                  <a:gd name="T8" fmla="*/ 0 w 155"/>
                  <a:gd name="T9" fmla="*/ 0 h 307"/>
                  <a:gd name="T10" fmla="*/ 0 w 155"/>
                  <a:gd name="T11" fmla="*/ 0 h 307"/>
                  <a:gd name="T12" fmla="*/ 0 w 155"/>
                  <a:gd name="T13" fmla="*/ 0 h 307"/>
                  <a:gd name="T14" fmla="*/ 0 w 155"/>
                  <a:gd name="T15" fmla="*/ 0 h 307"/>
                  <a:gd name="T16" fmla="*/ 0 w 155"/>
                  <a:gd name="T17" fmla="*/ 0 h 307"/>
                  <a:gd name="T18" fmla="*/ 0 w 155"/>
                  <a:gd name="T19" fmla="*/ 0 h 307"/>
                  <a:gd name="T20" fmla="*/ 0 w 155"/>
                  <a:gd name="T21" fmla="*/ 0 h 307"/>
                  <a:gd name="T22" fmla="*/ 0 w 155"/>
                  <a:gd name="T23" fmla="*/ 0 h 307"/>
                  <a:gd name="T24" fmla="*/ 0 w 155"/>
                  <a:gd name="T25" fmla="*/ 0 h 307"/>
                  <a:gd name="T26" fmla="*/ 0 w 155"/>
                  <a:gd name="T27" fmla="*/ 0 h 307"/>
                  <a:gd name="T28" fmla="*/ 0 w 155"/>
                  <a:gd name="T29" fmla="*/ 0 h 307"/>
                  <a:gd name="T30" fmla="*/ 0 w 155"/>
                  <a:gd name="T31" fmla="*/ 0 h 307"/>
                  <a:gd name="T32" fmla="*/ 0 w 155"/>
                  <a:gd name="T33" fmla="*/ 0 h 307"/>
                  <a:gd name="T34" fmla="*/ 0 w 155"/>
                  <a:gd name="T35" fmla="*/ 0 h 307"/>
                  <a:gd name="T36" fmla="*/ 0 w 155"/>
                  <a:gd name="T37" fmla="*/ 0 h 307"/>
                  <a:gd name="T38" fmla="*/ 0 w 155"/>
                  <a:gd name="T39" fmla="*/ 0 h 307"/>
                  <a:gd name="T40" fmla="*/ 0 w 155"/>
                  <a:gd name="T41" fmla="*/ 0 h 307"/>
                  <a:gd name="T42" fmla="*/ 0 w 155"/>
                  <a:gd name="T43" fmla="*/ 0 h 307"/>
                  <a:gd name="T44" fmla="*/ 0 w 155"/>
                  <a:gd name="T45" fmla="*/ 0 h 307"/>
                  <a:gd name="T46" fmla="*/ 0 w 155"/>
                  <a:gd name="T47" fmla="*/ 0 h 307"/>
                  <a:gd name="T48" fmla="*/ 0 w 155"/>
                  <a:gd name="T49" fmla="*/ 0 h 307"/>
                  <a:gd name="T50" fmla="*/ 0 w 155"/>
                  <a:gd name="T51" fmla="*/ 0 h 307"/>
                  <a:gd name="T52" fmla="*/ 0 w 155"/>
                  <a:gd name="T53" fmla="*/ 0 h 307"/>
                  <a:gd name="T54" fmla="*/ 0 w 155"/>
                  <a:gd name="T55" fmla="*/ 0 h 307"/>
                  <a:gd name="T56" fmla="*/ 0 w 155"/>
                  <a:gd name="T57" fmla="*/ 0 h 307"/>
                  <a:gd name="T58" fmla="*/ 0 w 155"/>
                  <a:gd name="T59" fmla="*/ 0 h 307"/>
                  <a:gd name="T60" fmla="*/ 0 w 155"/>
                  <a:gd name="T61" fmla="*/ 0 h 307"/>
                  <a:gd name="T62" fmla="*/ 0 w 155"/>
                  <a:gd name="T63" fmla="*/ 0 h 307"/>
                  <a:gd name="T64" fmla="*/ 0 w 155"/>
                  <a:gd name="T65" fmla="*/ 0 h 307"/>
                  <a:gd name="T66" fmla="*/ 0 w 155"/>
                  <a:gd name="T67" fmla="*/ 0 h 307"/>
                  <a:gd name="T68" fmla="*/ 0 w 155"/>
                  <a:gd name="T69" fmla="*/ 0 h 307"/>
                  <a:gd name="T70" fmla="*/ 0 w 155"/>
                  <a:gd name="T71" fmla="*/ 0 h 307"/>
                  <a:gd name="T72" fmla="*/ 0 w 155"/>
                  <a:gd name="T73" fmla="*/ 0 h 3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5"/>
                  <a:gd name="T112" fmla="*/ 0 h 307"/>
                  <a:gd name="T113" fmla="*/ 155 w 155"/>
                  <a:gd name="T114" fmla="*/ 307 h 30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5" h="307">
                    <a:moveTo>
                      <a:pt x="0" y="304"/>
                    </a:moveTo>
                    <a:lnTo>
                      <a:pt x="8" y="307"/>
                    </a:lnTo>
                    <a:lnTo>
                      <a:pt x="19" y="305"/>
                    </a:lnTo>
                    <a:lnTo>
                      <a:pt x="29" y="302"/>
                    </a:lnTo>
                    <a:lnTo>
                      <a:pt x="41" y="299"/>
                    </a:lnTo>
                    <a:lnTo>
                      <a:pt x="51" y="293"/>
                    </a:lnTo>
                    <a:lnTo>
                      <a:pt x="61" y="288"/>
                    </a:lnTo>
                    <a:lnTo>
                      <a:pt x="72" y="284"/>
                    </a:lnTo>
                    <a:lnTo>
                      <a:pt x="80" y="280"/>
                    </a:lnTo>
                    <a:lnTo>
                      <a:pt x="81" y="278"/>
                    </a:lnTo>
                    <a:lnTo>
                      <a:pt x="82" y="275"/>
                    </a:lnTo>
                    <a:lnTo>
                      <a:pt x="83" y="273"/>
                    </a:lnTo>
                    <a:lnTo>
                      <a:pt x="84" y="271"/>
                    </a:lnTo>
                    <a:lnTo>
                      <a:pt x="79" y="272"/>
                    </a:lnTo>
                    <a:lnTo>
                      <a:pt x="72" y="274"/>
                    </a:lnTo>
                    <a:lnTo>
                      <a:pt x="64" y="275"/>
                    </a:lnTo>
                    <a:lnTo>
                      <a:pt x="57" y="278"/>
                    </a:lnTo>
                    <a:lnTo>
                      <a:pt x="51" y="279"/>
                    </a:lnTo>
                    <a:lnTo>
                      <a:pt x="46" y="279"/>
                    </a:lnTo>
                    <a:lnTo>
                      <a:pt x="43" y="277"/>
                    </a:lnTo>
                    <a:lnTo>
                      <a:pt x="42" y="272"/>
                    </a:lnTo>
                    <a:lnTo>
                      <a:pt x="46" y="235"/>
                    </a:lnTo>
                    <a:lnTo>
                      <a:pt x="57" y="199"/>
                    </a:lnTo>
                    <a:lnTo>
                      <a:pt x="72" y="165"/>
                    </a:lnTo>
                    <a:lnTo>
                      <a:pt x="89" y="130"/>
                    </a:lnTo>
                    <a:lnTo>
                      <a:pt x="107" y="97"/>
                    </a:lnTo>
                    <a:lnTo>
                      <a:pt x="125" y="64"/>
                    </a:lnTo>
                    <a:lnTo>
                      <a:pt x="141" y="31"/>
                    </a:lnTo>
                    <a:lnTo>
                      <a:pt x="155" y="0"/>
                    </a:lnTo>
                    <a:lnTo>
                      <a:pt x="149" y="3"/>
                    </a:lnTo>
                    <a:lnTo>
                      <a:pt x="133" y="20"/>
                    </a:lnTo>
                    <a:lnTo>
                      <a:pt x="107" y="49"/>
                    </a:lnTo>
                    <a:lnTo>
                      <a:pt x="80" y="88"/>
                    </a:lnTo>
                    <a:lnTo>
                      <a:pt x="50" y="135"/>
                    </a:lnTo>
                    <a:lnTo>
                      <a:pt x="26" y="188"/>
                    </a:lnTo>
                    <a:lnTo>
                      <a:pt x="7" y="246"/>
                    </a:lnTo>
                    <a:lnTo>
                      <a:pt x="0" y="304"/>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31" name="Freeform 38"/>
              <p:cNvSpPr>
                <a:spLocks/>
              </p:cNvSpPr>
              <p:nvPr/>
            </p:nvSpPr>
            <p:spPr bwMode="auto">
              <a:xfrm>
                <a:off x="2641" y="3456"/>
                <a:ext cx="14" cy="121"/>
              </a:xfrm>
              <a:custGeom>
                <a:avLst/>
                <a:gdLst>
                  <a:gd name="T0" fmla="*/ 0 w 26"/>
                  <a:gd name="T1" fmla="*/ 0 h 243"/>
                  <a:gd name="T2" fmla="*/ 1 w 26"/>
                  <a:gd name="T3" fmla="*/ 0 h 243"/>
                  <a:gd name="T4" fmla="*/ 1 w 26"/>
                  <a:gd name="T5" fmla="*/ 0 h 243"/>
                  <a:gd name="T6" fmla="*/ 1 w 26"/>
                  <a:gd name="T7" fmla="*/ 0 h 243"/>
                  <a:gd name="T8" fmla="*/ 1 w 26"/>
                  <a:gd name="T9" fmla="*/ 0 h 243"/>
                  <a:gd name="T10" fmla="*/ 1 w 26"/>
                  <a:gd name="T11" fmla="*/ 0 h 243"/>
                  <a:gd name="T12" fmla="*/ 1 w 26"/>
                  <a:gd name="T13" fmla="*/ 0 h 243"/>
                  <a:gd name="T14" fmla="*/ 1 w 26"/>
                  <a:gd name="T15" fmla="*/ 0 h 243"/>
                  <a:gd name="T16" fmla="*/ 1 w 26"/>
                  <a:gd name="T17" fmla="*/ 0 h 243"/>
                  <a:gd name="T18" fmla="*/ 1 w 26"/>
                  <a:gd name="T19" fmla="*/ 0 h 243"/>
                  <a:gd name="T20" fmla="*/ 1 w 26"/>
                  <a:gd name="T21" fmla="*/ 0 h 243"/>
                  <a:gd name="T22" fmla="*/ 1 w 26"/>
                  <a:gd name="T23" fmla="*/ 0 h 243"/>
                  <a:gd name="T24" fmla="*/ 1 w 26"/>
                  <a:gd name="T25" fmla="*/ 0 h 243"/>
                  <a:gd name="T26" fmla="*/ 1 w 26"/>
                  <a:gd name="T27" fmla="*/ 0 h 243"/>
                  <a:gd name="T28" fmla="*/ 1 w 26"/>
                  <a:gd name="T29" fmla="*/ 0 h 243"/>
                  <a:gd name="T30" fmla="*/ 1 w 26"/>
                  <a:gd name="T31" fmla="*/ 0 h 243"/>
                  <a:gd name="T32" fmla="*/ 0 w 26"/>
                  <a:gd name="T33" fmla="*/ 0 h 2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243"/>
                  <a:gd name="T53" fmla="*/ 26 w 26"/>
                  <a:gd name="T54" fmla="*/ 243 h 2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243">
                    <a:moveTo>
                      <a:pt x="0" y="243"/>
                    </a:moveTo>
                    <a:lnTo>
                      <a:pt x="15" y="217"/>
                    </a:lnTo>
                    <a:lnTo>
                      <a:pt x="23" y="188"/>
                    </a:lnTo>
                    <a:lnTo>
                      <a:pt x="26" y="158"/>
                    </a:lnTo>
                    <a:lnTo>
                      <a:pt x="26" y="126"/>
                    </a:lnTo>
                    <a:lnTo>
                      <a:pt x="25" y="94"/>
                    </a:lnTo>
                    <a:lnTo>
                      <a:pt x="23" y="61"/>
                    </a:lnTo>
                    <a:lnTo>
                      <a:pt x="23" y="29"/>
                    </a:lnTo>
                    <a:lnTo>
                      <a:pt x="25" y="0"/>
                    </a:lnTo>
                    <a:lnTo>
                      <a:pt x="12" y="26"/>
                    </a:lnTo>
                    <a:lnTo>
                      <a:pt x="5" y="55"/>
                    </a:lnTo>
                    <a:lnTo>
                      <a:pt x="3" y="85"/>
                    </a:lnTo>
                    <a:lnTo>
                      <a:pt x="3" y="116"/>
                    </a:lnTo>
                    <a:lnTo>
                      <a:pt x="4" y="148"/>
                    </a:lnTo>
                    <a:lnTo>
                      <a:pt x="5" y="180"/>
                    </a:lnTo>
                    <a:lnTo>
                      <a:pt x="4" y="211"/>
                    </a:lnTo>
                    <a:lnTo>
                      <a:pt x="0" y="243"/>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32" name="Freeform 39"/>
              <p:cNvSpPr>
                <a:spLocks/>
              </p:cNvSpPr>
              <p:nvPr/>
            </p:nvSpPr>
            <p:spPr bwMode="auto">
              <a:xfrm>
                <a:off x="2877" y="3451"/>
                <a:ext cx="71" cy="112"/>
              </a:xfrm>
              <a:custGeom>
                <a:avLst/>
                <a:gdLst>
                  <a:gd name="T0" fmla="*/ 0 w 142"/>
                  <a:gd name="T1" fmla="*/ 0 h 225"/>
                  <a:gd name="T2" fmla="*/ 1 w 142"/>
                  <a:gd name="T3" fmla="*/ 0 h 225"/>
                  <a:gd name="T4" fmla="*/ 1 w 142"/>
                  <a:gd name="T5" fmla="*/ 0 h 225"/>
                  <a:gd name="T6" fmla="*/ 1 w 142"/>
                  <a:gd name="T7" fmla="*/ 0 h 225"/>
                  <a:gd name="T8" fmla="*/ 1 w 142"/>
                  <a:gd name="T9" fmla="*/ 0 h 225"/>
                  <a:gd name="T10" fmla="*/ 1 w 142"/>
                  <a:gd name="T11" fmla="*/ 0 h 225"/>
                  <a:gd name="T12" fmla="*/ 1 w 142"/>
                  <a:gd name="T13" fmla="*/ 0 h 225"/>
                  <a:gd name="T14" fmla="*/ 1 w 142"/>
                  <a:gd name="T15" fmla="*/ 0 h 225"/>
                  <a:gd name="T16" fmla="*/ 1 w 142"/>
                  <a:gd name="T17" fmla="*/ 0 h 225"/>
                  <a:gd name="T18" fmla="*/ 1 w 142"/>
                  <a:gd name="T19" fmla="*/ 0 h 225"/>
                  <a:gd name="T20" fmla="*/ 1 w 142"/>
                  <a:gd name="T21" fmla="*/ 0 h 225"/>
                  <a:gd name="T22" fmla="*/ 1 w 142"/>
                  <a:gd name="T23" fmla="*/ 0 h 225"/>
                  <a:gd name="T24" fmla="*/ 1 w 142"/>
                  <a:gd name="T25" fmla="*/ 0 h 225"/>
                  <a:gd name="T26" fmla="*/ 1 w 142"/>
                  <a:gd name="T27" fmla="*/ 0 h 225"/>
                  <a:gd name="T28" fmla="*/ 1 w 142"/>
                  <a:gd name="T29" fmla="*/ 0 h 225"/>
                  <a:gd name="T30" fmla="*/ 1 w 142"/>
                  <a:gd name="T31" fmla="*/ 0 h 225"/>
                  <a:gd name="T32" fmla="*/ 0 w 142"/>
                  <a:gd name="T33" fmla="*/ 0 h 2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2"/>
                  <a:gd name="T52" fmla="*/ 0 h 225"/>
                  <a:gd name="T53" fmla="*/ 142 w 142"/>
                  <a:gd name="T54" fmla="*/ 225 h 2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2" h="225">
                    <a:moveTo>
                      <a:pt x="0" y="225"/>
                    </a:moveTo>
                    <a:lnTo>
                      <a:pt x="26" y="213"/>
                    </a:lnTo>
                    <a:lnTo>
                      <a:pt x="50" y="193"/>
                    </a:lnTo>
                    <a:lnTo>
                      <a:pt x="68" y="165"/>
                    </a:lnTo>
                    <a:lnTo>
                      <a:pt x="84" y="132"/>
                    </a:lnTo>
                    <a:lnTo>
                      <a:pt x="98" y="96"/>
                    </a:lnTo>
                    <a:lnTo>
                      <a:pt x="112" y="60"/>
                    </a:lnTo>
                    <a:lnTo>
                      <a:pt x="126" y="28"/>
                    </a:lnTo>
                    <a:lnTo>
                      <a:pt x="142" y="0"/>
                    </a:lnTo>
                    <a:lnTo>
                      <a:pt x="112" y="22"/>
                    </a:lnTo>
                    <a:lnTo>
                      <a:pt x="89" y="48"/>
                    </a:lnTo>
                    <a:lnTo>
                      <a:pt x="70" y="76"/>
                    </a:lnTo>
                    <a:lnTo>
                      <a:pt x="55" y="107"/>
                    </a:lnTo>
                    <a:lnTo>
                      <a:pt x="43" y="139"/>
                    </a:lnTo>
                    <a:lnTo>
                      <a:pt x="30" y="170"/>
                    </a:lnTo>
                    <a:lnTo>
                      <a:pt x="16" y="198"/>
                    </a:lnTo>
                    <a:lnTo>
                      <a:pt x="0" y="225"/>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33" name="Freeform 40"/>
              <p:cNvSpPr>
                <a:spLocks/>
              </p:cNvSpPr>
              <p:nvPr/>
            </p:nvSpPr>
            <p:spPr bwMode="auto">
              <a:xfrm>
                <a:off x="2368" y="3379"/>
                <a:ext cx="64" cy="104"/>
              </a:xfrm>
              <a:custGeom>
                <a:avLst/>
                <a:gdLst>
                  <a:gd name="T0" fmla="*/ 1 w 128"/>
                  <a:gd name="T1" fmla="*/ 0 h 209"/>
                  <a:gd name="T2" fmla="*/ 1 w 128"/>
                  <a:gd name="T3" fmla="*/ 0 h 209"/>
                  <a:gd name="T4" fmla="*/ 1 w 128"/>
                  <a:gd name="T5" fmla="*/ 0 h 209"/>
                  <a:gd name="T6" fmla="*/ 1 w 128"/>
                  <a:gd name="T7" fmla="*/ 0 h 209"/>
                  <a:gd name="T8" fmla="*/ 1 w 128"/>
                  <a:gd name="T9" fmla="*/ 0 h 209"/>
                  <a:gd name="T10" fmla="*/ 1 w 128"/>
                  <a:gd name="T11" fmla="*/ 0 h 209"/>
                  <a:gd name="T12" fmla="*/ 1 w 128"/>
                  <a:gd name="T13" fmla="*/ 0 h 209"/>
                  <a:gd name="T14" fmla="*/ 1 w 128"/>
                  <a:gd name="T15" fmla="*/ 0 h 209"/>
                  <a:gd name="T16" fmla="*/ 0 w 128"/>
                  <a:gd name="T17" fmla="*/ 0 h 209"/>
                  <a:gd name="T18" fmla="*/ 1 w 128"/>
                  <a:gd name="T19" fmla="*/ 0 h 209"/>
                  <a:gd name="T20" fmla="*/ 1 w 128"/>
                  <a:gd name="T21" fmla="*/ 0 h 209"/>
                  <a:gd name="T22" fmla="*/ 1 w 128"/>
                  <a:gd name="T23" fmla="*/ 0 h 209"/>
                  <a:gd name="T24" fmla="*/ 1 w 128"/>
                  <a:gd name="T25" fmla="*/ 0 h 209"/>
                  <a:gd name="T26" fmla="*/ 1 w 128"/>
                  <a:gd name="T27" fmla="*/ 0 h 209"/>
                  <a:gd name="T28" fmla="*/ 1 w 128"/>
                  <a:gd name="T29" fmla="*/ 0 h 209"/>
                  <a:gd name="T30" fmla="*/ 1 w 128"/>
                  <a:gd name="T31" fmla="*/ 0 h 209"/>
                  <a:gd name="T32" fmla="*/ 1 w 128"/>
                  <a:gd name="T33" fmla="*/ 0 h 2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209"/>
                  <a:gd name="T53" fmla="*/ 128 w 128"/>
                  <a:gd name="T54" fmla="*/ 209 h 20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209">
                    <a:moveTo>
                      <a:pt x="128" y="209"/>
                    </a:moveTo>
                    <a:lnTo>
                      <a:pt x="104" y="193"/>
                    </a:lnTo>
                    <a:lnTo>
                      <a:pt x="85" y="171"/>
                    </a:lnTo>
                    <a:lnTo>
                      <a:pt x="67" y="144"/>
                    </a:lnTo>
                    <a:lnTo>
                      <a:pt x="55" y="116"/>
                    </a:lnTo>
                    <a:lnTo>
                      <a:pt x="42" y="86"/>
                    </a:lnTo>
                    <a:lnTo>
                      <a:pt x="29" y="56"/>
                    </a:lnTo>
                    <a:lnTo>
                      <a:pt x="15" y="27"/>
                    </a:lnTo>
                    <a:lnTo>
                      <a:pt x="0" y="0"/>
                    </a:lnTo>
                    <a:lnTo>
                      <a:pt x="27" y="15"/>
                    </a:lnTo>
                    <a:lnTo>
                      <a:pt x="48" y="36"/>
                    </a:lnTo>
                    <a:lnTo>
                      <a:pt x="64" y="63"/>
                    </a:lnTo>
                    <a:lnTo>
                      <a:pt x="76" y="91"/>
                    </a:lnTo>
                    <a:lnTo>
                      <a:pt x="87" y="122"/>
                    </a:lnTo>
                    <a:lnTo>
                      <a:pt x="98" y="152"/>
                    </a:lnTo>
                    <a:lnTo>
                      <a:pt x="112" y="182"/>
                    </a:lnTo>
                    <a:lnTo>
                      <a:pt x="128" y="209"/>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34" name="Freeform 41"/>
              <p:cNvSpPr>
                <a:spLocks/>
              </p:cNvSpPr>
              <p:nvPr/>
            </p:nvSpPr>
            <p:spPr bwMode="auto">
              <a:xfrm>
                <a:off x="2679" y="3425"/>
                <a:ext cx="233" cy="195"/>
              </a:xfrm>
              <a:custGeom>
                <a:avLst/>
                <a:gdLst>
                  <a:gd name="T0" fmla="*/ 1 w 466"/>
                  <a:gd name="T1" fmla="*/ 0 h 391"/>
                  <a:gd name="T2" fmla="*/ 1 w 466"/>
                  <a:gd name="T3" fmla="*/ 0 h 391"/>
                  <a:gd name="T4" fmla="*/ 1 w 466"/>
                  <a:gd name="T5" fmla="*/ 0 h 391"/>
                  <a:gd name="T6" fmla="*/ 1 w 466"/>
                  <a:gd name="T7" fmla="*/ 0 h 391"/>
                  <a:gd name="T8" fmla="*/ 1 w 466"/>
                  <a:gd name="T9" fmla="*/ 0 h 391"/>
                  <a:gd name="T10" fmla="*/ 1 w 466"/>
                  <a:gd name="T11" fmla="*/ 0 h 391"/>
                  <a:gd name="T12" fmla="*/ 1 w 466"/>
                  <a:gd name="T13" fmla="*/ 0 h 391"/>
                  <a:gd name="T14" fmla="*/ 1 w 466"/>
                  <a:gd name="T15" fmla="*/ 0 h 391"/>
                  <a:gd name="T16" fmla="*/ 1 w 466"/>
                  <a:gd name="T17" fmla="*/ 0 h 391"/>
                  <a:gd name="T18" fmla="*/ 1 w 466"/>
                  <a:gd name="T19" fmla="*/ 0 h 391"/>
                  <a:gd name="T20" fmla="*/ 1 w 466"/>
                  <a:gd name="T21" fmla="*/ 0 h 391"/>
                  <a:gd name="T22" fmla="*/ 1 w 466"/>
                  <a:gd name="T23" fmla="*/ 0 h 391"/>
                  <a:gd name="T24" fmla="*/ 1 w 466"/>
                  <a:gd name="T25" fmla="*/ 0 h 391"/>
                  <a:gd name="T26" fmla="*/ 1 w 466"/>
                  <a:gd name="T27" fmla="*/ 0 h 391"/>
                  <a:gd name="T28" fmla="*/ 1 w 466"/>
                  <a:gd name="T29" fmla="*/ 0 h 391"/>
                  <a:gd name="T30" fmla="*/ 1 w 466"/>
                  <a:gd name="T31" fmla="*/ 0 h 391"/>
                  <a:gd name="T32" fmla="*/ 1 w 466"/>
                  <a:gd name="T33" fmla="*/ 0 h 391"/>
                  <a:gd name="T34" fmla="*/ 1 w 466"/>
                  <a:gd name="T35" fmla="*/ 0 h 391"/>
                  <a:gd name="T36" fmla="*/ 1 w 466"/>
                  <a:gd name="T37" fmla="*/ 0 h 391"/>
                  <a:gd name="T38" fmla="*/ 1 w 466"/>
                  <a:gd name="T39" fmla="*/ 0 h 391"/>
                  <a:gd name="T40" fmla="*/ 1 w 466"/>
                  <a:gd name="T41" fmla="*/ 0 h 391"/>
                  <a:gd name="T42" fmla="*/ 1 w 466"/>
                  <a:gd name="T43" fmla="*/ 0 h 391"/>
                  <a:gd name="T44" fmla="*/ 1 w 466"/>
                  <a:gd name="T45" fmla="*/ 0 h 391"/>
                  <a:gd name="T46" fmla="*/ 1 w 466"/>
                  <a:gd name="T47" fmla="*/ 0 h 391"/>
                  <a:gd name="T48" fmla="*/ 1 w 466"/>
                  <a:gd name="T49" fmla="*/ 0 h 391"/>
                  <a:gd name="T50" fmla="*/ 1 w 466"/>
                  <a:gd name="T51" fmla="*/ 0 h 391"/>
                  <a:gd name="T52" fmla="*/ 1 w 466"/>
                  <a:gd name="T53" fmla="*/ 0 h 391"/>
                  <a:gd name="T54" fmla="*/ 1 w 466"/>
                  <a:gd name="T55" fmla="*/ 0 h 391"/>
                  <a:gd name="T56" fmla="*/ 1 w 466"/>
                  <a:gd name="T57" fmla="*/ 0 h 391"/>
                  <a:gd name="T58" fmla="*/ 1 w 466"/>
                  <a:gd name="T59" fmla="*/ 0 h 391"/>
                  <a:gd name="T60" fmla="*/ 1 w 466"/>
                  <a:gd name="T61" fmla="*/ 0 h 391"/>
                  <a:gd name="T62" fmla="*/ 1 w 466"/>
                  <a:gd name="T63" fmla="*/ 0 h 391"/>
                  <a:gd name="T64" fmla="*/ 1 w 466"/>
                  <a:gd name="T65" fmla="*/ 0 h 391"/>
                  <a:gd name="T66" fmla="*/ 1 w 466"/>
                  <a:gd name="T67" fmla="*/ 0 h 391"/>
                  <a:gd name="T68" fmla="*/ 1 w 466"/>
                  <a:gd name="T69" fmla="*/ 0 h 391"/>
                  <a:gd name="T70" fmla="*/ 1 w 466"/>
                  <a:gd name="T71" fmla="*/ 0 h 3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66"/>
                  <a:gd name="T109" fmla="*/ 0 h 391"/>
                  <a:gd name="T110" fmla="*/ 466 w 466"/>
                  <a:gd name="T111" fmla="*/ 391 h 39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66" h="391">
                    <a:moveTo>
                      <a:pt x="466" y="0"/>
                    </a:moveTo>
                    <a:lnTo>
                      <a:pt x="444" y="10"/>
                    </a:lnTo>
                    <a:lnTo>
                      <a:pt x="424" y="21"/>
                    </a:lnTo>
                    <a:lnTo>
                      <a:pt x="404" y="33"/>
                    </a:lnTo>
                    <a:lnTo>
                      <a:pt x="384" y="45"/>
                    </a:lnTo>
                    <a:lnTo>
                      <a:pt x="367" y="59"/>
                    </a:lnTo>
                    <a:lnTo>
                      <a:pt x="350" y="73"/>
                    </a:lnTo>
                    <a:lnTo>
                      <a:pt x="334" y="89"/>
                    </a:lnTo>
                    <a:lnTo>
                      <a:pt x="319" y="105"/>
                    </a:lnTo>
                    <a:lnTo>
                      <a:pt x="304" y="121"/>
                    </a:lnTo>
                    <a:lnTo>
                      <a:pt x="290" y="140"/>
                    </a:lnTo>
                    <a:lnTo>
                      <a:pt x="277" y="158"/>
                    </a:lnTo>
                    <a:lnTo>
                      <a:pt x="265" y="177"/>
                    </a:lnTo>
                    <a:lnTo>
                      <a:pt x="253" y="196"/>
                    </a:lnTo>
                    <a:lnTo>
                      <a:pt x="242" y="217"/>
                    </a:lnTo>
                    <a:lnTo>
                      <a:pt x="231" y="238"/>
                    </a:lnTo>
                    <a:lnTo>
                      <a:pt x="222" y="258"/>
                    </a:lnTo>
                    <a:lnTo>
                      <a:pt x="214" y="285"/>
                    </a:lnTo>
                    <a:lnTo>
                      <a:pt x="209" y="314"/>
                    </a:lnTo>
                    <a:lnTo>
                      <a:pt x="206" y="342"/>
                    </a:lnTo>
                    <a:lnTo>
                      <a:pt x="200" y="370"/>
                    </a:lnTo>
                    <a:lnTo>
                      <a:pt x="186" y="350"/>
                    </a:lnTo>
                    <a:lnTo>
                      <a:pt x="172" y="330"/>
                    </a:lnTo>
                    <a:lnTo>
                      <a:pt x="159" y="311"/>
                    </a:lnTo>
                    <a:lnTo>
                      <a:pt x="145" y="292"/>
                    </a:lnTo>
                    <a:lnTo>
                      <a:pt x="131" y="272"/>
                    </a:lnTo>
                    <a:lnTo>
                      <a:pt x="117" y="254"/>
                    </a:lnTo>
                    <a:lnTo>
                      <a:pt x="104" y="235"/>
                    </a:lnTo>
                    <a:lnTo>
                      <a:pt x="91" y="216"/>
                    </a:lnTo>
                    <a:lnTo>
                      <a:pt x="78" y="197"/>
                    </a:lnTo>
                    <a:lnTo>
                      <a:pt x="65" y="178"/>
                    </a:lnTo>
                    <a:lnTo>
                      <a:pt x="53" y="158"/>
                    </a:lnTo>
                    <a:lnTo>
                      <a:pt x="41" y="139"/>
                    </a:lnTo>
                    <a:lnTo>
                      <a:pt x="30" y="119"/>
                    </a:lnTo>
                    <a:lnTo>
                      <a:pt x="19" y="98"/>
                    </a:lnTo>
                    <a:lnTo>
                      <a:pt x="9" y="78"/>
                    </a:lnTo>
                    <a:lnTo>
                      <a:pt x="0" y="56"/>
                    </a:lnTo>
                    <a:lnTo>
                      <a:pt x="2" y="80"/>
                    </a:lnTo>
                    <a:lnTo>
                      <a:pt x="5" y="104"/>
                    </a:lnTo>
                    <a:lnTo>
                      <a:pt x="11" y="127"/>
                    </a:lnTo>
                    <a:lnTo>
                      <a:pt x="18" y="149"/>
                    </a:lnTo>
                    <a:lnTo>
                      <a:pt x="26" y="170"/>
                    </a:lnTo>
                    <a:lnTo>
                      <a:pt x="36" y="190"/>
                    </a:lnTo>
                    <a:lnTo>
                      <a:pt x="47" y="211"/>
                    </a:lnTo>
                    <a:lnTo>
                      <a:pt x="60" y="231"/>
                    </a:lnTo>
                    <a:lnTo>
                      <a:pt x="73" y="250"/>
                    </a:lnTo>
                    <a:lnTo>
                      <a:pt x="88" y="270"/>
                    </a:lnTo>
                    <a:lnTo>
                      <a:pt x="103" y="289"/>
                    </a:lnTo>
                    <a:lnTo>
                      <a:pt x="119" y="309"/>
                    </a:lnTo>
                    <a:lnTo>
                      <a:pt x="138" y="329"/>
                    </a:lnTo>
                    <a:lnTo>
                      <a:pt x="155" y="349"/>
                    </a:lnTo>
                    <a:lnTo>
                      <a:pt x="174" y="370"/>
                    </a:lnTo>
                    <a:lnTo>
                      <a:pt x="193" y="391"/>
                    </a:lnTo>
                    <a:lnTo>
                      <a:pt x="201" y="382"/>
                    </a:lnTo>
                    <a:lnTo>
                      <a:pt x="210" y="372"/>
                    </a:lnTo>
                    <a:lnTo>
                      <a:pt x="217" y="363"/>
                    </a:lnTo>
                    <a:lnTo>
                      <a:pt x="221" y="353"/>
                    </a:lnTo>
                    <a:lnTo>
                      <a:pt x="231" y="318"/>
                    </a:lnTo>
                    <a:lnTo>
                      <a:pt x="245" y="284"/>
                    </a:lnTo>
                    <a:lnTo>
                      <a:pt x="261" y="250"/>
                    </a:lnTo>
                    <a:lnTo>
                      <a:pt x="281" y="218"/>
                    </a:lnTo>
                    <a:lnTo>
                      <a:pt x="300" y="187"/>
                    </a:lnTo>
                    <a:lnTo>
                      <a:pt x="322" y="157"/>
                    </a:lnTo>
                    <a:lnTo>
                      <a:pt x="344" y="129"/>
                    </a:lnTo>
                    <a:lnTo>
                      <a:pt x="366" y="104"/>
                    </a:lnTo>
                    <a:lnTo>
                      <a:pt x="387" y="81"/>
                    </a:lnTo>
                    <a:lnTo>
                      <a:pt x="406" y="60"/>
                    </a:lnTo>
                    <a:lnTo>
                      <a:pt x="425" y="42"/>
                    </a:lnTo>
                    <a:lnTo>
                      <a:pt x="440" y="27"/>
                    </a:lnTo>
                    <a:lnTo>
                      <a:pt x="452" y="14"/>
                    </a:lnTo>
                    <a:lnTo>
                      <a:pt x="462" y="6"/>
                    </a:lnTo>
                    <a:lnTo>
                      <a:pt x="466" y="2"/>
                    </a:lnTo>
                    <a:lnTo>
                      <a:pt x="466" y="0"/>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35" name="Freeform 42"/>
              <p:cNvSpPr>
                <a:spLocks/>
              </p:cNvSpPr>
              <p:nvPr/>
            </p:nvSpPr>
            <p:spPr bwMode="auto">
              <a:xfrm>
                <a:off x="2460" y="3309"/>
                <a:ext cx="204" cy="172"/>
              </a:xfrm>
              <a:custGeom>
                <a:avLst/>
                <a:gdLst>
                  <a:gd name="T0" fmla="*/ 0 w 408"/>
                  <a:gd name="T1" fmla="*/ 0 h 343"/>
                  <a:gd name="T2" fmla="*/ 1 w 408"/>
                  <a:gd name="T3" fmla="*/ 1 h 343"/>
                  <a:gd name="T4" fmla="*/ 1 w 408"/>
                  <a:gd name="T5" fmla="*/ 1 h 343"/>
                  <a:gd name="T6" fmla="*/ 1 w 408"/>
                  <a:gd name="T7" fmla="*/ 1 h 343"/>
                  <a:gd name="T8" fmla="*/ 1 w 408"/>
                  <a:gd name="T9" fmla="*/ 1 h 343"/>
                  <a:gd name="T10" fmla="*/ 1 w 408"/>
                  <a:gd name="T11" fmla="*/ 1 h 343"/>
                  <a:gd name="T12" fmla="*/ 1 w 408"/>
                  <a:gd name="T13" fmla="*/ 1 h 343"/>
                  <a:gd name="T14" fmla="*/ 1 w 408"/>
                  <a:gd name="T15" fmla="*/ 1 h 343"/>
                  <a:gd name="T16" fmla="*/ 1 w 408"/>
                  <a:gd name="T17" fmla="*/ 1 h 343"/>
                  <a:gd name="T18" fmla="*/ 1 w 408"/>
                  <a:gd name="T19" fmla="*/ 1 h 343"/>
                  <a:gd name="T20" fmla="*/ 1 w 408"/>
                  <a:gd name="T21" fmla="*/ 1 h 343"/>
                  <a:gd name="T22" fmla="*/ 1 w 408"/>
                  <a:gd name="T23" fmla="*/ 1 h 343"/>
                  <a:gd name="T24" fmla="*/ 1 w 408"/>
                  <a:gd name="T25" fmla="*/ 1 h 343"/>
                  <a:gd name="T26" fmla="*/ 1 w 408"/>
                  <a:gd name="T27" fmla="*/ 1 h 343"/>
                  <a:gd name="T28" fmla="*/ 1 w 408"/>
                  <a:gd name="T29" fmla="*/ 1 h 343"/>
                  <a:gd name="T30" fmla="*/ 1 w 408"/>
                  <a:gd name="T31" fmla="*/ 1 h 343"/>
                  <a:gd name="T32" fmla="*/ 1 w 408"/>
                  <a:gd name="T33" fmla="*/ 1 h 343"/>
                  <a:gd name="T34" fmla="*/ 1 w 408"/>
                  <a:gd name="T35" fmla="*/ 1 h 343"/>
                  <a:gd name="T36" fmla="*/ 1 w 408"/>
                  <a:gd name="T37" fmla="*/ 1 h 343"/>
                  <a:gd name="T38" fmla="*/ 1 w 408"/>
                  <a:gd name="T39" fmla="*/ 1 h 343"/>
                  <a:gd name="T40" fmla="*/ 1 w 408"/>
                  <a:gd name="T41" fmla="*/ 1 h 343"/>
                  <a:gd name="T42" fmla="*/ 1 w 408"/>
                  <a:gd name="T43" fmla="*/ 1 h 343"/>
                  <a:gd name="T44" fmla="*/ 1 w 408"/>
                  <a:gd name="T45" fmla="*/ 1 h 343"/>
                  <a:gd name="T46" fmla="*/ 1 w 408"/>
                  <a:gd name="T47" fmla="*/ 1 h 343"/>
                  <a:gd name="T48" fmla="*/ 1 w 408"/>
                  <a:gd name="T49" fmla="*/ 1 h 343"/>
                  <a:gd name="T50" fmla="*/ 1 w 408"/>
                  <a:gd name="T51" fmla="*/ 1 h 343"/>
                  <a:gd name="T52" fmla="*/ 1 w 408"/>
                  <a:gd name="T53" fmla="*/ 1 h 343"/>
                  <a:gd name="T54" fmla="*/ 1 w 408"/>
                  <a:gd name="T55" fmla="*/ 1 h 343"/>
                  <a:gd name="T56" fmla="*/ 1 w 408"/>
                  <a:gd name="T57" fmla="*/ 1 h 343"/>
                  <a:gd name="T58" fmla="*/ 1 w 408"/>
                  <a:gd name="T59" fmla="*/ 1 h 343"/>
                  <a:gd name="T60" fmla="*/ 1 w 408"/>
                  <a:gd name="T61" fmla="*/ 1 h 343"/>
                  <a:gd name="T62" fmla="*/ 1 w 408"/>
                  <a:gd name="T63" fmla="*/ 1 h 343"/>
                  <a:gd name="T64" fmla="*/ 1 w 408"/>
                  <a:gd name="T65" fmla="*/ 1 h 343"/>
                  <a:gd name="T66" fmla="*/ 1 w 408"/>
                  <a:gd name="T67" fmla="*/ 1 h 343"/>
                  <a:gd name="T68" fmla="*/ 1 w 408"/>
                  <a:gd name="T69" fmla="*/ 1 h 343"/>
                  <a:gd name="T70" fmla="*/ 1 w 408"/>
                  <a:gd name="T71" fmla="*/ 1 h 343"/>
                  <a:gd name="T72" fmla="*/ 1 w 408"/>
                  <a:gd name="T73" fmla="*/ 1 h 343"/>
                  <a:gd name="T74" fmla="*/ 1 w 408"/>
                  <a:gd name="T75" fmla="*/ 1 h 343"/>
                  <a:gd name="T76" fmla="*/ 1 w 408"/>
                  <a:gd name="T77" fmla="*/ 1 h 343"/>
                  <a:gd name="T78" fmla="*/ 1 w 408"/>
                  <a:gd name="T79" fmla="*/ 1 h 343"/>
                  <a:gd name="T80" fmla="*/ 1 w 408"/>
                  <a:gd name="T81" fmla="*/ 1 h 343"/>
                  <a:gd name="T82" fmla="*/ 1 w 408"/>
                  <a:gd name="T83" fmla="*/ 1 h 343"/>
                  <a:gd name="T84" fmla="*/ 1 w 408"/>
                  <a:gd name="T85" fmla="*/ 1 h 343"/>
                  <a:gd name="T86" fmla="*/ 1 w 408"/>
                  <a:gd name="T87" fmla="*/ 1 h 343"/>
                  <a:gd name="T88" fmla="*/ 1 w 408"/>
                  <a:gd name="T89" fmla="*/ 1 h 343"/>
                  <a:gd name="T90" fmla="*/ 1 w 408"/>
                  <a:gd name="T91" fmla="*/ 1 h 343"/>
                  <a:gd name="T92" fmla="*/ 1 w 408"/>
                  <a:gd name="T93" fmla="*/ 1 h 343"/>
                  <a:gd name="T94" fmla="*/ 1 w 408"/>
                  <a:gd name="T95" fmla="*/ 1 h 343"/>
                  <a:gd name="T96" fmla="*/ 1 w 408"/>
                  <a:gd name="T97" fmla="*/ 1 h 343"/>
                  <a:gd name="T98" fmla="*/ 1 w 408"/>
                  <a:gd name="T99" fmla="*/ 1 h 343"/>
                  <a:gd name="T100" fmla="*/ 1 w 408"/>
                  <a:gd name="T101" fmla="*/ 1 h 343"/>
                  <a:gd name="T102" fmla="*/ 1 w 408"/>
                  <a:gd name="T103" fmla="*/ 1 h 343"/>
                  <a:gd name="T104" fmla="*/ 1 w 408"/>
                  <a:gd name="T105" fmla="*/ 1 h 343"/>
                  <a:gd name="T106" fmla="*/ 1 w 408"/>
                  <a:gd name="T107" fmla="*/ 1 h 343"/>
                  <a:gd name="T108" fmla="*/ 1 w 408"/>
                  <a:gd name="T109" fmla="*/ 1 h 343"/>
                  <a:gd name="T110" fmla="*/ 0 w 408"/>
                  <a:gd name="T111" fmla="*/ 1 h 343"/>
                  <a:gd name="T112" fmla="*/ 0 w 408"/>
                  <a:gd name="T113" fmla="*/ 0 h 3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8"/>
                  <a:gd name="T172" fmla="*/ 0 h 343"/>
                  <a:gd name="T173" fmla="*/ 408 w 408"/>
                  <a:gd name="T174" fmla="*/ 343 h 3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8" h="343">
                    <a:moveTo>
                      <a:pt x="0" y="0"/>
                    </a:moveTo>
                    <a:lnTo>
                      <a:pt x="18" y="8"/>
                    </a:lnTo>
                    <a:lnTo>
                      <a:pt x="37" y="16"/>
                    </a:lnTo>
                    <a:lnTo>
                      <a:pt x="53" y="24"/>
                    </a:lnTo>
                    <a:lnTo>
                      <a:pt x="69" y="32"/>
                    </a:lnTo>
                    <a:lnTo>
                      <a:pt x="84" y="41"/>
                    </a:lnTo>
                    <a:lnTo>
                      <a:pt x="99" y="51"/>
                    </a:lnTo>
                    <a:lnTo>
                      <a:pt x="113" y="61"/>
                    </a:lnTo>
                    <a:lnTo>
                      <a:pt x="127" y="72"/>
                    </a:lnTo>
                    <a:lnTo>
                      <a:pt x="138" y="85"/>
                    </a:lnTo>
                    <a:lnTo>
                      <a:pt x="150" y="99"/>
                    </a:lnTo>
                    <a:lnTo>
                      <a:pt x="161" y="115"/>
                    </a:lnTo>
                    <a:lnTo>
                      <a:pt x="171" y="132"/>
                    </a:lnTo>
                    <a:lnTo>
                      <a:pt x="182" y="151"/>
                    </a:lnTo>
                    <a:lnTo>
                      <a:pt x="191" y="171"/>
                    </a:lnTo>
                    <a:lnTo>
                      <a:pt x="199" y="195"/>
                    </a:lnTo>
                    <a:lnTo>
                      <a:pt x="207" y="220"/>
                    </a:lnTo>
                    <a:lnTo>
                      <a:pt x="214" y="245"/>
                    </a:lnTo>
                    <a:lnTo>
                      <a:pt x="219" y="268"/>
                    </a:lnTo>
                    <a:lnTo>
                      <a:pt x="222" y="291"/>
                    </a:lnTo>
                    <a:lnTo>
                      <a:pt x="226" y="314"/>
                    </a:lnTo>
                    <a:lnTo>
                      <a:pt x="250" y="280"/>
                    </a:lnTo>
                    <a:lnTo>
                      <a:pt x="275" y="243"/>
                    </a:lnTo>
                    <a:lnTo>
                      <a:pt x="301" y="207"/>
                    </a:lnTo>
                    <a:lnTo>
                      <a:pt x="326" y="169"/>
                    </a:lnTo>
                    <a:lnTo>
                      <a:pt x="350" y="131"/>
                    </a:lnTo>
                    <a:lnTo>
                      <a:pt x="372" y="92"/>
                    </a:lnTo>
                    <a:lnTo>
                      <a:pt x="392" y="53"/>
                    </a:lnTo>
                    <a:lnTo>
                      <a:pt x="408" y="14"/>
                    </a:lnTo>
                    <a:lnTo>
                      <a:pt x="403" y="56"/>
                    </a:lnTo>
                    <a:lnTo>
                      <a:pt x="393" y="98"/>
                    </a:lnTo>
                    <a:lnTo>
                      <a:pt x="378" y="139"/>
                    </a:lnTo>
                    <a:lnTo>
                      <a:pt x="357" y="178"/>
                    </a:lnTo>
                    <a:lnTo>
                      <a:pt x="332" y="218"/>
                    </a:lnTo>
                    <a:lnTo>
                      <a:pt x="302" y="257"/>
                    </a:lnTo>
                    <a:lnTo>
                      <a:pt x="268" y="295"/>
                    </a:lnTo>
                    <a:lnTo>
                      <a:pt x="231" y="332"/>
                    </a:lnTo>
                    <a:lnTo>
                      <a:pt x="221" y="338"/>
                    </a:lnTo>
                    <a:lnTo>
                      <a:pt x="214" y="343"/>
                    </a:lnTo>
                    <a:lnTo>
                      <a:pt x="207" y="343"/>
                    </a:lnTo>
                    <a:lnTo>
                      <a:pt x="203" y="340"/>
                    </a:lnTo>
                    <a:lnTo>
                      <a:pt x="195" y="307"/>
                    </a:lnTo>
                    <a:lnTo>
                      <a:pt x="184" y="275"/>
                    </a:lnTo>
                    <a:lnTo>
                      <a:pt x="171" y="244"/>
                    </a:lnTo>
                    <a:lnTo>
                      <a:pt x="155" y="213"/>
                    </a:lnTo>
                    <a:lnTo>
                      <a:pt x="139" y="183"/>
                    </a:lnTo>
                    <a:lnTo>
                      <a:pt x="122" y="155"/>
                    </a:lnTo>
                    <a:lnTo>
                      <a:pt x="103" y="128"/>
                    </a:lnTo>
                    <a:lnTo>
                      <a:pt x="85" y="104"/>
                    </a:lnTo>
                    <a:lnTo>
                      <a:pt x="68" y="81"/>
                    </a:lnTo>
                    <a:lnTo>
                      <a:pt x="50" y="60"/>
                    </a:lnTo>
                    <a:lnTo>
                      <a:pt x="35" y="41"/>
                    </a:lnTo>
                    <a:lnTo>
                      <a:pt x="23" y="26"/>
                    </a:lnTo>
                    <a:lnTo>
                      <a:pt x="12" y="15"/>
                    </a:lnTo>
                    <a:lnTo>
                      <a:pt x="4" y="6"/>
                    </a:lnTo>
                    <a:lnTo>
                      <a:pt x="0" y="1"/>
                    </a:lnTo>
                    <a:lnTo>
                      <a:pt x="0" y="0"/>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36" name="Freeform 43"/>
              <p:cNvSpPr>
                <a:spLocks/>
              </p:cNvSpPr>
              <p:nvPr/>
            </p:nvSpPr>
            <p:spPr bwMode="auto">
              <a:xfrm>
                <a:off x="2609" y="3493"/>
                <a:ext cx="32" cy="106"/>
              </a:xfrm>
              <a:custGeom>
                <a:avLst/>
                <a:gdLst>
                  <a:gd name="T0" fmla="*/ 0 w 65"/>
                  <a:gd name="T1" fmla="*/ 1 h 211"/>
                  <a:gd name="T2" fmla="*/ 0 w 65"/>
                  <a:gd name="T3" fmla="*/ 1 h 211"/>
                  <a:gd name="T4" fmla="*/ 0 w 65"/>
                  <a:gd name="T5" fmla="*/ 1 h 211"/>
                  <a:gd name="T6" fmla="*/ 0 w 65"/>
                  <a:gd name="T7" fmla="*/ 1 h 211"/>
                  <a:gd name="T8" fmla="*/ 0 w 65"/>
                  <a:gd name="T9" fmla="*/ 1 h 211"/>
                  <a:gd name="T10" fmla="*/ 0 w 65"/>
                  <a:gd name="T11" fmla="*/ 1 h 211"/>
                  <a:gd name="T12" fmla="*/ 0 w 65"/>
                  <a:gd name="T13" fmla="*/ 1 h 211"/>
                  <a:gd name="T14" fmla="*/ 0 w 65"/>
                  <a:gd name="T15" fmla="*/ 1 h 211"/>
                  <a:gd name="T16" fmla="*/ 0 w 65"/>
                  <a:gd name="T17" fmla="*/ 1 h 211"/>
                  <a:gd name="T18" fmla="*/ 0 w 65"/>
                  <a:gd name="T19" fmla="*/ 1 h 211"/>
                  <a:gd name="T20" fmla="*/ 0 w 65"/>
                  <a:gd name="T21" fmla="*/ 1 h 211"/>
                  <a:gd name="T22" fmla="*/ 0 w 65"/>
                  <a:gd name="T23" fmla="*/ 1 h 211"/>
                  <a:gd name="T24" fmla="*/ 0 w 65"/>
                  <a:gd name="T25" fmla="*/ 0 h 211"/>
                  <a:gd name="T26" fmla="*/ 0 w 65"/>
                  <a:gd name="T27" fmla="*/ 1 h 211"/>
                  <a:gd name="T28" fmla="*/ 0 w 65"/>
                  <a:gd name="T29" fmla="*/ 1 h 211"/>
                  <a:gd name="T30" fmla="*/ 0 w 65"/>
                  <a:gd name="T31" fmla="*/ 1 h 211"/>
                  <a:gd name="T32" fmla="*/ 0 w 65"/>
                  <a:gd name="T33" fmla="*/ 1 h 211"/>
                  <a:gd name="T34" fmla="*/ 0 w 65"/>
                  <a:gd name="T35" fmla="*/ 1 h 211"/>
                  <a:gd name="T36" fmla="*/ 0 w 65"/>
                  <a:gd name="T37" fmla="*/ 1 h 211"/>
                  <a:gd name="T38" fmla="*/ 0 w 65"/>
                  <a:gd name="T39" fmla="*/ 1 h 211"/>
                  <a:gd name="T40" fmla="*/ 0 w 65"/>
                  <a:gd name="T41" fmla="*/ 1 h 2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11"/>
                  <a:gd name="T65" fmla="*/ 65 w 65"/>
                  <a:gd name="T66" fmla="*/ 211 h 2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11">
                    <a:moveTo>
                      <a:pt x="37" y="211"/>
                    </a:moveTo>
                    <a:lnTo>
                      <a:pt x="47" y="210"/>
                    </a:lnTo>
                    <a:lnTo>
                      <a:pt x="56" y="208"/>
                    </a:lnTo>
                    <a:lnTo>
                      <a:pt x="61" y="204"/>
                    </a:lnTo>
                    <a:lnTo>
                      <a:pt x="65" y="202"/>
                    </a:lnTo>
                    <a:lnTo>
                      <a:pt x="59" y="179"/>
                    </a:lnTo>
                    <a:lnTo>
                      <a:pt x="52" y="157"/>
                    </a:lnTo>
                    <a:lnTo>
                      <a:pt x="43" y="134"/>
                    </a:lnTo>
                    <a:lnTo>
                      <a:pt x="34" y="111"/>
                    </a:lnTo>
                    <a:lnTo>
                      <a:pt x="24" y="87"/>
                    </a:lnTo>
                    <a:lnTo>
                      <a:pt x="15" y="60"/>
                    </a:lnTo>
                    <a:lnTo>
                      <a:pt x="7" y="31"/>
                    </a:lnTo>
                    <a:lnTo>
                      <a:pt x="1" y="0"/>
                    </a:lnTo>
                    <a:lnTo>
                      <a:pt x="0" y="7"/>
                    </a:lnTo>
                    <a:lnTo>
                      <a:pt x="0" y="23"/>
                    </a:lnTo>
                    <a:lnTo>
                      <a:pt x="1" y="46"/>
                    </a:lnTo>
                    <a:lnTo>
                      <a:pt x="5" y="76"/>
                    </a:lnTo>
                    <a:lnTo>
                      <a:pt x="9" y="110"/>
                    </a:lnTo>
                    <a:lnTo>
                      <a:pt x="16" y="144"/>
                    </a:lnTo>
                    <a:lnTo>
                      <a:pt x="26" y="179"/>
                    </a:lnTo>
                    <a:lnTo>
                      <a:pt x="37" y="211"/>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37" name="Freeform 44"/>
              <p:cNvSpPr>
                <a:spLocks/>
              </p:cNvSpPr>
              <p:nvPr/>
            </p:nvSpPr>
            <p:spPr bwMode="auto">
              <a:xfrm>
                <a:off x="2468" y="3433"/>
                <a:ext cx="169" cy="176"/>
              </a:xfrm>
              <a:custGeom>
                <a:avLst/>
                <a:gdLst>
                  <a:gd name="T0" fmla="*/ 0 w 339"/>
                  <a:gd name="T1" fmla="*/ 1 h 351"/>
                  <a:gd name="T2" fmla="*/ 0 w 339"/>
                  <a:gd name="T3" fmla="*/ 1 h 351"/>
                  <a:gd name="T4" fmla="*/ 0 w 339"/>
                  <a:gd name="T5" fmla="*/ 1 h 351"/>
                  <a:gd name="T6" fmla="*/ 0 w 339"/>
                  <a:gd name="T7" fmla="*/ 1 h 351"/>
                  <a:gd name="T8" fmla="*/ 0 w 339"/>
                  <a:gd name="T9" fmla="*/ 1 h 351"/>
                  <a:gd name="T10" fmla="*/ 0 w 339"/>
                  <a:gd name="T11" fmla="*/ 1 h 351"/>
                  <a:gd name="T12" fmla="*/ 0 w 339"/>
                  <a:gd name="T13" fmla="*/ 1 h 351"/>
                  <a:gd name="T14" fmla="*/ 0 w 339"/>
                  <a:gd name="T15" fmla="*/ 1 h 351"/>
                  <a:gd name="T16" fmla="*/ 0 w 339"/>
                  <a:gd name="T17" fmla="*/ 1 h 351"/>
                  <a:gd name="T18" fmla="*/ 0 w 339"/>
                  <a:gd name="T19" fmla="*/ 1 h 351"/>
                  <a:gd name="T20" fmla="*/ 0 w 339"/>
                  <a:gd name="T21" fmla="*/ 1 h 351"/>
                  <a:gd name="T22" fmla="*/ 0 w 339"/>
                  <a:gd name="T23" fmla="*/ 1 h 351"/>
                  <a:gd name="T24" fmla="*/ 0 w 339"/>
                  <a:gd name="T25" fmla="*/ 1 h 351"/>
                  <a:gd name="T26" fmla="*/ 0 w 339"/>
                  <a:gd name="T27" fmla="*/ 1 h 351"/>
                  <a:gd name="T28" fmla="*/ 0 w 339"/>
                  <a:gd name="T29" fmla="*/ 1 h 351"/>
                  <a:gd name="T30" fmla="*/ 0 w 339"/>
                  <a:gd name="T31" fmla="*/ 1 h 351"/>
                  <a:gd name="T32" fmla="*/ 0 w 339"/>
                  <a:gd name="T33" fmla="*/ 1 h 351"/>
                  <a:gd name="T34" fmla="*/ 0 w 339"/>
                  <a:gd name="T35" fmla="*/ 1 h 351"/>
                  <a:gd name="T36" fmla="*/ 0 w 339"/>
                  <a:gd name="T37" fmla="*/ 1 h 351"/>
                  <a:gd name="T38" fmla="*/ 0 w 339"/>
                  <a:gd name="T39" fmla="*/ 1 h 351"/>
                  <a:gd name="T40" fmla="*/ 0 w 339"/>
                  <a:gd name="T41" fmla="*/ 1 h 351"/>
                  <a:gd name="T42" fmla="*/ 0 w 339"/>
                  <a:gd name="T43" fmla="*/ 1 h 351"/>
                  <a:gd name="T44" fmla="*/ 0 w 339"/>
                  <a:gd name="T45" fmla="*/ 1 h 351"/>
                  <a:gd name="T46" fmla="*/ 0 w 339"/>
                  <a:gd name="T47" fmla="*/ 1 h 351"/>
                  <a:gd name="T48" fmla="*/ 0 w 339"/>
                  <a:gd name="T49" fmla="*/ 1 h 351"/>
                  <a:gd name="T50" fmla="*/ 0 w 339"/>
                  <a:gd name="T51" fmla="*/ 1 h 351"/>
                  <a:gd name="T52" fmla="*/ 0 w 339"/>
                  <a:gd name="T53" fmla="*/ 1 h 351"/>
                  <a:gd name="T54" fmla="*/ 0 w 339"/>
                  <a:gd name="T55" fmla="*/ 1 h 351"/>
                  <a:gd name="T56" fmla="*/ 0 w 339"/>
                  <a:gd name="T57" fmla="*/ 1 h 351"/>
                  <a:gd name="T58" fmla="*/ 0 w 339"/>
                  <a:gd name="T59" fmla="*/ 1 h 351"/>
                  <a:gd name="T60" fmla="*/ 0 w 339"/>
                  <a:gd name="T61" fmla="*/ 1 h 351"/>
                  <a:gd name="T62" fmla="*/ 0 w 339"/>
                  <a:gd name="T63" fmla="*/ 1 h 351"/>
                  <a:gd name="T64" fmla="*/ 0 w 339"/>
                  <a:gd name="T65" fmla="*/ 1 h 351"/>
                  <a:gd name="T66" fmla="*/ 0 w 339"/>
                  <a:gd name="T67" fmla="*/ 1 h 351"/>
                  <a:gd name="T68" fmla="*/ 0 w 339"/>
                  <a:gd name="T69" fmla="*/ 1 h 3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9"/>
                  <a:gd name="T106" fmla="*/ 0 h 351"/>
                  <a:gd name="T107" fmla="*/ 339 w 339"/>
                  <a:gd name="T108" fmla="*/ 351 h 3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9" h="351">
                    <a:moveTo>
                      <a:pt x="146" y="223"/>
                    </a:moveTo>
                    <a:lnTo>
                      <a:pt x="137" y="190"/>
                    </a:lnTo>
                    <a:lnTo>
                      <a:pt x="126" y="153"/>
                    </a:lnTo>
                    <a:lnTo>
                      <a:pt x="113" y="115"/>
                    </a:lnTo>
                    <a:lnTo>
                      <a:pt x="99" y="78"/>
                    </a:lnTo>
                    <a:lnTo>
                      <a:pt x="86" y="46"/>
                    </a:lnTo>
                    <a:lnTo>
                      <a:pt x="75" y="20"/>
                    </a:lnTo>
                    <a:lnTo>
                      <a:pt x="66" y="3"/>
                    </a:lnTo>
                    <a:lnTo>
                      <a:pt x="59" y="0"/>
                    </a:lnTo>
                    <a:lnTo>
                      <a:pt x="52" y="43"/>
                    </a:lnTo>
                    <a:lnTo>
                      <a:pt x="44" y="87"/>
                    </a:lnTo>
                    <a:lnTo>
                      <a:pt x="36" y="131"/>
                    </a:lnTo>
                    <a:lnTo>
                      <a:pt x="28" y="175"/>
                    </a:lnTo>
                    <a:lnTo>
                      <a:pt x="21" y="218"/>
                    </a:lnTo>
                    <a:lnTo>
                      <a:pt x="13" y="262"/>
                    </a:lnTo>
                    <a:lnTo>
                      <a:pt x="6" y="307"/>
                    </a:lnTo>
                    <a:lnTo>
                      <a:pt x="0" y="351"/>
                    </a:lnTo>
                    <a:lnTo>
                      <a:pt x="38" y="337"/>
                    </a:lnTo>
                    <a:lnTo>
                      <a:pt x="43" y="307"/>
                    </a:lnTo>
                    <a:lnTo>
                      <a:pt x="46" y="277"/>
                    </a:lnTo>
                    <a:lnTo>
                      <a:pt x="52" y="248"/>
                    </a:lnTo>
                    <a:lnTo>
                      <a:pt x="56" y="218"/>
                    </a:lnTo>
                    <a:lnTo>
                      <a:pt x="61" y="190"/>
                    </a:lnTo>
                    <a:lnTo>
                      <a:pt x="67" y="160"/>
                    </a:lnTo>
                    <a:lnTo>
                      <a:pt x="71" y="131"/>
                    </a:lnTo>
                    <a:lnTo>
                      <a:pt x="77" y="101"/>
                    </a:lnTo>
                    <a:lnTo>
                      <a:pt x="82" y="125"/>
                    </a:lnTo>
                    <a:lnTo>
                      <a:pt x="86" y="148"/>
                    </a:lnTo>
                    <a:lnTo>
                      <a:pt x="92" y="171"/>
                    </a:lnTo>
                    <a:lnTo>
                      <a:pt x="98" y="194"/>
                    </a:lnTo>
                    <a:lnTo>
                      <a:pt x="104" y="217"/>
                    </a:lnTo>
                    <a:lnTo>
                      <a:pt x="109" y="240"/>
                    </a:lnTo>
                    <a:lnTo>
                      <a:pt x="115" y="263"/>
                    </a:lnTo>
                    <a:lnTo>
                      <a:pt x="122" y="286"/>
                    </a:lnTo>
                    <a:lnTo>
                      <a:pt x="127" y="284"/>
                    </a:lnTo>
                    <a:lnTo>
                      <a:pt x="131" y="282"/>
                    </a:lnTo>
                    <a:lnTo>
                      <a:pt x="136" y="279"/>
                    </a:lnTo>
                    <a:lnTo>
                      <a:pt x="140" y="277"/>
                    </a:lnTo>
                    <a:lnTo>
                      <a:pt x="145" y="275"/>
                    </a:lnTo>
                    <a:lnTo>
                      <a:pt x="150" y="271"/>
                    </a:lnTo>
                    <a:lnTo>
                      <a:pt x="154" y="269"/>
                    </a:lnTo>
                    <a:lnTo>
                      <a:pt x="159" y="267"/>
                    </a:lnTo>
                    <a:lnTo>
                      <a:pt x="164" y="259"/>
                    </a:lnTo>
                    <a:lnTo>
                      <a:pt x="177" y="238"/>
                    </a:lnTo>
                    <a:lnTo>
                      <a:pt x="196" y="208"/>
                    </a:lnTo>
                    <a:lnTo>
                      <a:pt x="220" y="172"/>
                    </a:lnTo>
                    <a:lnTo>
                      <a:pt x="248" y="136"/>
                    </a:lnTo>
                    <a:lnTo>
                      <a:pt x="278" y="99"/>
                    </a:lnTo>
                    <a:lnTo>
                      <a:pt x="309" y="68"/>
                    </a:lnTo>
                    <a:lnTo>
                      <a:pt x="339" y="45"/>
                    </a:lnTo>
                    <a:lnTo>
                      <a:pt x="324" y="50"/>
                    </a:lnTo>
                    <a:lnTo>
                      <a:pt x="309" y="57"/>
                    </a:lnTo>
                    <a:lnTo>
                      <a:pt x="294" y="65"/>
                    </a:lnTo>
                    <a:lnTo>
                      <a:pt x="280" y="74"/>
                    </a:lnTo>
                    <a:lnTo>
                      <a:pt x="266" y="84"/>
                    </a:lnTo>
                    <a:lnTo>
                      <a:pt x="252" y="94"/>
                    </a:lnTo>
                    <a:lnTo>
                      <a:pt x="240" y="106"/>
                    </a:lnTo>
                    <a:lnTo>
                      <a:pt x="227" y="116"/>
                    </a:lnTo>
                    <a:lnTo>
                      <a:pt x="214" y="129"/>
                    </a:lnTo>
                    <a:lnTo>
                      <a:pt x="203" y="141"/>
                    </a:lnTo>
                    <a:lnTo>
                      <a:pt x="191" y="154"/>
                    </a:lnTo>
                    <a:lnTo>
                      <a:pt x="181" y="168"/>
                    </a:lnTo>
                    <a:lnTo>
                      <a:pt x="172" y="180"/>
                    </a:lnTo>
                    <a:lnTo>
                      <a:pt x="162" y="194"/>
                    </a:lnTo>
                    <a:lnTo>
                      <a:pt x="154" y="209"/>
                    </a:lnTo>
                    <a:lnTo>
                      <a:pt x="146" y="223"/>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38" name="Freeform 45"/>
              <p:cNvSpPr>
                <a:spLocks/>
              </p:cNvSpPr>
              <p:nvPr/>
            </p:nvSpPr>
            <p:spPr bwMode="auto">
              <a:xfrm>
                <a:off x="2372" y="3369"/>
                <a:ext cx="93" cy="174"/>
              </a:xfrm>
              <a:custGeom>
                <a:avLst/>
                <a:gdLst>
                  <a:gd name="T0" fmla="*/ 0 w 187"/>
                  <a:gd name="T1" fmla="*/ 0 h 349"/>
                  <a:gd name="T2" fmla="*/ 0 w 187"/>
                  <a:gd name="T3" fmla="*/ 0 h 349"/>
                  <a:gd name="T4" fmla="*/ 0 w 187"/>
                  <a:gd name="T5" fmla="*/ 0 h 349"/>
                  <a:gd name="T6" fmla="*/ 0 w 187"/>
                  <a:gd name="T7" fmla="*/ 0 h 349"/>
                  <a:gd name="T8" fmla="*/ 0 w 187"/>
                  <a:gd name="T9" fmla="*/ 0 h 349"/>
                  <a:gd name="T10" fmla="*/ 0 w 187"/>
                  <a:gd name="T11" fmla="*/ 0 h 349"/>
                  <a:gd name="T12" fmla="*/ 0 w 187"/>
                  <a:gd name="T13" fmla="*/ 0 h 349"/>
                  <a:gd name="T14" fmla="*/ 0 w 187"/>
                  <a:gd name="T15" fmla="*/ 0 h 349"/>
                  <a:gd name="T16" fmla="*/ 0 w 187"/>
                  <a:gd name="T17" fmla="*/ 0 h 349"/>
                  <a:gd name="T18" fmla="*/ 0 w 187"/>
                  <a:gd name="T19" fmla="*/ 0 h 349"/>
                  <a:gd name="T20" fmla="*/ 0 w 187"/>
                  <a:gd name="T21" fmla="*/ 0 h 349"/>
                  <a:gd name="T22" fmla="*/ 0 w 187"/>
                  <a:gd name="T23" fmla="*/ 0 h 349"/>
                  <a:gd name="T24" fmla="*/ 0 w 187"/>
                  <a:gd name="T25" fmla="*/ 0 h 349"/>
                  <a:gd name="T26" fmla="*/ 0 w 187"/>
                  <a:gd name="T27" fmla="*/ 0 h 349"/>
                  <a:gd name="T28" fmla="*/ 0 w 187"/>
                  <a:gd name="T29" fmla="*/ 0 h 349"/>
                  <a:gd name="T30" fmla="*/ 0 w 187"/>
                  <a:gd name="T31" fmla="*/ 0 h 349"/>
                  <a:gd name="T32" fmla="*/ 0 w 187"/>
                  <a:gd name="T33" fmla="*/ 0 h 349"/>
                  <a:gd name="T34" fmla="*/ 0 w 187"/>
                  <a:gd name="T35" fmla="*/ 0 h 349"/>
                  <a:gd name="T36" fmla="*/ 0 w 187"/>
                  <a:gd name="T37" fmla="*/ 0 h 349"/>
                  <a:gd name="T38" fmla="*/ 0 w 187"/>
                  <a:gd name="T39" fmla="*/ 0 h 349"/>
                  <a:gd name="T40" fmla="*/ 0 w 187"/>
                  <a:gd name="T41" fmla="*/ 0 h 349"/>
                  <a:gd name="T42" fmla="*/ 0 w 187"/>
                  <a:gd name="T43" fmla="*/ 0 h 349"/>
                  <a:gd name="T44" fmla="*/ 0 w 187"/>
                  <a:gd name="T45" fmla="*/ 0 h 349"/>
                  <a:gd name="T46" fmla="*/ 0 w 187"/>
                  <a:gd name="T47" fmla="*/ 0 h 349"/>
                  <a:gd name="T48" fmla="*/ 0 w 187"/>
                  <a:gd name="T49" fmla="*/ 0 h 349"/>
                  <a:gd name="T50" fmla="*/ 0 w 187"/>
                  <a:gd name="T51" fmla="*/ 0 h 349"/>
                  <a:gd name="T52" fmla="*/ 0 w 187"/>
                  <a:gd name="T53" fmla="*/ 0 h 349"/>
                  <a:gd name="T54" fmla="*/ 0 w 187"/>
                  <a:gd name="T55" fmla="*/ 0 h 349"/>
                  <a:gd name="T56" fmla="*/ 0 w 187"/>
                  <a:gd name="T57" fmla="*/ 0 h 349"/>
                  <a:gd name="T58" fmla="*/ 0 w 187"/>
                  <a:gd name="T59" fmla="*/ 0 h 349"/>
                  <a:gd name="T60" fmla="*/ 0 w 187"/>
                  <a:gd name="T61" fmla="*/ 0 h 349"/>
                  <a:gd name="T62" fmla="*/ 0 w 187"/>
                  <a:gd name="T63" fmla="*/ 0 h 349"/>
                  <a:gd name="T64" fmla="*/ 0 w 187"/>
                  <a:gd name="T65" fmla="*/ 0 h 349"/>
                  <a:gd name="T66" fmla="*/ 0 w 187"/>
                  <a:gd name="T67" fmla="*/ 0 h 349"/>
                  <a:gd name="T68" fmla="*/ 0 w 187"/>
                  <a:gd name="T69" fmla="*/ 0 h 349"/>
                  <a:gd name="T70" fmla="*/ 0 w 187"/>
                  <a:gd name="T71" fmla="*/ 0 h 349"/>
                  <a:gd name="T72" fmla="*/ 0 w 187"/>
                  <a:gd name="T73" fmla="*/ 0 h 349"/>
                  <a:gd name="T74" fmla="*/ 0 w 187"/>
                  <a:gd name="T75" fmla="*/ 0 h 349"/>
                  <a:gd name="T76" fmla="*/ 0 w 187"/>
                  <a:gd name="T77" fmla="*/ 0 h 349"/>
                  <a:gd name="T78" fmla="*/ 0 w 187"/>
                  <a:gd name="T79" fmla="*/ 0 h 349"/>
                  <a:gd name="T80" fmla="*/ 0 w 187"/>
                  <a:gd name="T81" fmla="*/ 0 h 349"/>
                  <a:gd name="T82" fmla="*/ 0 w 187"/>
                  <a:gd name="T83" fmla="*/ 0 h 349"/>
                  <a:gd name="T84" fmla="*/ 0 w 187"/>
                  <a:gd name="T85" fmla="*/ 0 h 349"/>
                  <a:gd name="T86" fmla="*/ 0 w 187"/>
                  <a:gd name="T87" fmla="*/ 0 h 349"/>
                  <a:gd name="T88" fmla="*/ 0 w 187"/>
                  <a:gd name="T89" fmla="*/ 0 h 349"/>
                  <a:gd name="T90" fmla="*/ 0 w 187"/>
                  <a:gd name="T91" fmla="*/ 0 h 349"/>
                  <a:gd name="T92" fmla="*/ 0 w 187"/>
                  <a:gd name="T93" fmla="*/ 0 h 349"/>
                  <a:gd name="T94" fmla="*/ 0 w 187"/>
                  <a:gd name="T95" fmla="*/ 0 h 349"/>
                  <a:gd name="T96" fmla="*/ 0 w 187"/>
                  <a:gd name="T97" fmla="*/ 0 h 34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7"/>
                  <a:gd name="T148" fmla="*/ 0 h 349"/>
                  <a:gd name="T149" fmla="*/ 187 w 187"/>
                  <a:gd name="T150" fmla="*/ 349 h 34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7" h="349">
                    <a:moveTo>
                      <a:pt x="0" y="220"/>
                    </a:moveTo>
                    <a:lnTo>
                      <a:pt x="25" y="217"/>
                    </a:lnTo>
                    <a:lnTo>
                      <a:pt x="48" y="218"/>
                    </a:lnTo>
                    <a:lnTo>
                      <a:pt x="68" y="225"/>
                    </a:lnTo>
                    <a:lnTo>
                      <a:pt x="87" y="235"/>
                    </a:lnTo>
                    <a:lnTo>
                      <a:pt x="104" y="247"/>
                    </a:lnTo>
                    <a:lnTo>
                      <a:pt x="120" y="262"/>
                    </a:lnTo>
                    <a:lnTo>
                      <a:pt x="134" y="279"/>
                    </a:lnTo>
                    <a:lnTo>
                      <a:pt x="146" y="298"/>
                    </a:lnTo>
                    <a:lnTo>
                      <a:pt x="141" y="265"/>
                    </a:lnTo>
                    <a:lnTo>
                      <a:pt x="138" y="229"/>
                    </a:lnTo>
                    <a:lnTo>
                      <a:pt x="132" y="191"/>
                    </a:lnTo>
                    <a:lnTo>
                      <a:pt x="127" y="153"/>
                    </a:lnTo>
                    <a:lnTo>
                      <a:pt x="121" y="115"/>
                    </a:lnTo>
                    <a:lnTo>
                      <a:pt x="115" y="76"/>
                    </a:lnTo>
                    <a:lnTo>
                      <a:pt x="108" y="38"/>
                    </a:lnTo>
                    <a:lnTo>
                      <a:pt x="100" y="0"/>
                    </a:lnTo>
                    <a:lnTo>
                      <a:pt x="104" y="4"/>
                    </a:lnTo>
                    <a:lnTo>
                      <a:pt x="110" y="11"/>
                    </a:lnTo>
                    <a:lnTo>
                      <a:pt x="116" y="18"/>
                    </a:lnTo>
                    <a:lnTo>
                      <a:pt x="120" y="27"/>
                    </a:lnTo>
                    <a:lnTo>
                      <a:pt x="126" y="35"/>
                    </a:lnTo>
                    <a:lnTo>
                      <a:pt x="130" y="43"/>
                    </a:lnTo>
                    <a:lnTo>
                      <a:pt x="133" y="50"/>
                    </a:lnTo>
                    <a:lnTo>
                      <a:pt x="134" y="56"/>
                    </a:lnTo>
                    <a:lnTo>
                      <a:pt x="143" y="93"/>
                    </a:lnTo>
                    <a:lnTo>
                      <a:pt x="151" y="130"/>
                    </a:lnTo>
                    <a:lnTo>
                      <a:pt x="159" y="165"/>
                    </a:lnTo>
                    <a:lnTo>
                      <a:pt x="168" y="202"/>
                    </a:lnTo>
                    <a:lnTo>
                      <a:pt x="174" y="239"/>
                    </a:lnTo>
                    <a:lnTo>
                      <a:pt x="180" y="275"/>
                    </a:lnTo>
                    <a:lnTo>
                      <a:pt x="184" y="312"/>
                    </a:lnTo>
                    <a:lnTo>
                      <a:pt x="187" y="349"/>
                    </a:lnTo>
                    <a:lnTo>
                      <a:pt x="170" y="344"/>
                    </a:lnTo>
                    <a:lnTo>
                      <a:pt x="154" y="337"/>
                    </a:lnTo>
                    <a:lnTo>
                      <a:pt x="140" y="328"/>
                    </a:lnTo>
                    <a:lnTo>
                      <a:pt x="128" y="316"/>
                    </a:lnTo>
                    <a:lnTo>
                      <a:pt x="117" y="304"/>
                    </a:lnTo>
                    <a:lnTo>
                      <a:pt x="106" y="290"/>
                    </a:lnTo>
                    <a:lnTo>
                      <a:pt x="97" y="275"/>
                    </a:lnTo>
                    <a:lnTo>
                      <a:pt x="87" y="261"/>
                    </a:lnTo>
                    <a:lnTo>
                      <a:pt x="80" y="254"/>
                    </a:lnTo>
                    <a:lnTo>
                      <a:pt x="68" y="247"/>
                    </a:lnTo>
                    <a:lnTo>
                      <a:pt x="53" y="240"/>
                    </a:lnTo>
                    <a:lnTo>
                      <a:pt x="39" y="233"/>
                    </a:lnTo>
                    <a:lnTo>
                      <a:pt x="25" y="228"/>
                    </a:lnTo>
                    <a:lnTo>
                      <a:pt x="12" y="223"/>
                    </a:lnTo>
                    <a:lnTo>
                      <a:pt x="4" y="221"/>
                    </a:lnTo>
                    <a:lnTo>
                      <a:pt x="0" y="220"/>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39" name="Freeform 46"/>
              <p:cNvSpPr>
                <a:spLocks/>
              </p:cNvSpPr>
              <p:nvPr/>
            </p:nvSpPr>
            <p:spPr bwMode="auto">
              <a:xfrm>
                <a:off x="2947" y="3349"/>
                <a:ext cx="152" cy="197"/>
              </a:xfrm>
              <a:custGeom>
                <a:avLst/>
                <a:gdLst>
                  <a:gd name="T0" fmla="*/ 0 w 305"/>
                  <a:gd name="T1" fmla="*/ 1 h 392"/>
                  <a:gd name="T2" fmla="*/ 0 w 305"/>
                  <a:gd name="T3" fmla="*/ 1 h 392"/>
                  <a:gd name="T4" fmla="*/ 0 w 305"/>
                  <a:gd name="T5" fmla="*/ 1 h 392"/>
                  <a:gd name="T6" fmla="*/ 0 w 305"/>
                  <a:gd name="T7" fmla="*/ 1 h 392"/>
                  <a:gd name="T8" fmla="*/ 0 w 305"/>
                  <a:gd name="T9" fmla="*/ 1 h 392"/>
                  <a:gd name="T10" fmla="*/ 0 w 305"/>
                  <a:gd name="T11" fmla="*/ 1 h 392"/>
                  <a:gd name="T12" fmla="*/ 0 w 305"/>
                  <a:gd name="T13" fmla="*/ 1 h 392"/>
                  <a:gd name="T14" fmla="*/ 0 w 305"/>
                  <a:gd name="T15" fmla="*/ 1 h 392"/>
                  <a:gd name="T16" fmla="*/ 0 w 305"/>
                  <a:gd name="T17" fmla="*/ 1 h 392"/>
                  <a:gd name="T18" fmla="*/ 0 w 305"/>
                  <a:gd name="T19" fmla="*/ 1 h 392"/>
                  <a:gd name="T20" fmla="*/ 0 w 305"/>
                  <a:gd name="T21" fmla="*/ 1 h 392"/>
                  <a:gd name="T22" fmla="*/ 0 w 305"/>
                  <a:gd name="T23" fmla="*/ 1 h 392"/>
                  <a:gd name="T24" fmla="*/ 0 w 305"/>
                  <a:gd name="T25" fmla="*/ 1 h 392"/>
                  <a:gd name="T26" fmla="*/ 0 w 305"/>
                  <a:gd name="T27" fmla="*/ 1 h 392"/>
                  <a:gd name="T28" fmla="*/ 0 w 305"/>
                  <a:gd name="T29" fmla="*/ 1 h 392"/>
                  <a:gd name="T30" fmla="*/ 0 w 305"/>
                  <a:gd name="T31" fmla="*/ 1 h 392"/>
                  <a:gd name="T32" fmla="*/ 0 w 305"/>
                  <a:gd name="T33" fmla="*/ 0 h 392"/>
                  <a:gd name="T34" fmla="*/ 0 w 305"/>
                  <a:gd name="T35" fmla="*/ 1 h 392"/>
                  <a:gd name="T36" fmla="*/ 0 w 305"/>
                  <a:gd name="T37" fmla="*/ 1 h 392"/>
                  <a:gd name="T38" fmla="*/ 0 w 305"/>
                  <a:gd name="T39" fmla="*/ 1 h 392"/>
                  <a:gd name="T40" fmla="*/ 0 w 305"/>
                  <a:gd name="T41" fmla="*/ 1 h 392"/>
                  <a:gd name="T42" fmla="*/ 0 w 305"/>
                  <a:gd name="T43" fmla="*/ 1 h 392"/>
                  <a:gd name="T44" fmla="*/ 0 w 305"/>
                  <a:gd name="T45" fmla="*/ 1 h 392"/>
                  <a:gd name="T46" fmla="*/ 0 w 305"/>
                  <a:gd name="T47" fmla="*/ 1 h 392"/>
                  <a:gd name="T48" fmla="*/ 0 w 305"/>
                  <a:gd name="T49" fmla="*/ 1 h 392"/>
                  <a:gd name="T50" fmla="*/ 0 w 305"/>
                  <a:gd name="T51" fmla="*/ 1 h 392"/>
                  <a:gd name="T52" fmla="*/ 0 w 305"/>
                  <a:gd name="T53" fmla="*/ 1 h 392"/>
                  <a:gd name="T54" fmla="*/ 0 w 305"/>
                  <a:gd name="T55" fmla="*/ 1 h 392"/>
                  <a:gd name="T56" fmla="*/ 0 w 305"/>
                  <a:gd name="T57" fmla="*/ 1 h 392"/>
                  <a:gd name="T58" fmla="*/ 0 w 305"/>
                  <a:gd name="T59" fmla="*/ 1 h 392"/>
                  <a:gd name="T60" fmla="*/ 0 w 305"/>
                  <a:gd name="T61" fmla="*/ 1 h 392"/>
                  <a:gd name="T62" fmla="*/ 0 w 305"/>
                  <a:gd name="T63" fmla="*/ 1 h 392"/>
                  <a:gd name="T64" fmla="*/ 0 w 305"/>
                  <a:gd name="T65" fmla="*/ 1 h 392"/>
                  <a:gd name="T66" fmla="*/ 0 w 305"/>
                  <a:gd name="T67" fmla="*/ 1 h 392"/>
                  <a:gd name="T68" fmla="*/ 0 w 305"/>
                  <a:gd name="T69" fmla="*/ 1 h 392"/>
                  <a:gd name="T70" fmla="*/ 0 w 305"/>
                  <a:gd name="T71" fmla="*/ 1 h 392"/>
                  <a:gd name="T72" fmla="*/ 0 w 305"/>
                  <a:gd name="T73" fmla="*/ 1 h 392"/>
                  <a:gd name="T74" fmla="*/ 0 w 305"/>
                  <a:gd name="T75" fmla="*/ 1 h 392"/>
                  <a:gd name="T76" fmla="*/ 0 w 305"/>
                  <a:gd name="T77" fmla="*/ 1 h 392"/>
                  <a:gd name="T78" fmla="*/ 0 w 305"/>
                  <a:gd name="T79" fmla="*/ 1 h 392"/>
                  <a:gd name="T80" fmla="*/ 0 w 305"/>
                  <a:gd name="T81" fmla="*/ 1 h 392"/>
                  <a:gd name="T82" fmla="*/ 0 w 305"/>
                  <a:gd name="T83" fmla="*/ 1 h 392"/>
                  <a:gd name="T84" fmla="*/ 0 w 305"/>
                  <a:gd name="T85" fmla="*/ 1 h 392"/>
                  <a:gd name="T86" fmla="*/ 0 w 305"/>
                  <a:gd name="T87" fmla="*/ 1 h 392"/>
                  <a:gd name="T88" fmla="*/ 0 w 305"/>
                  <a:gd name="T89" fmla="*/ 1 h 392"/>
                  <a:gd name="T90" fmla="*/ 0 w 305"/>
                  <a:gd name="T91" fmla="*/ 1 h 392"/>
                  <a:gd name="T92" fmla="*/ 0 w 305"/>
                  <a:gd name="T93" fmla="*/ 1 h 392"/>
                  <a:gd name="T94" fmla="*/ 0 w 305"/>
                  <a:gd name="T95" fmla="*/ 1 h 392"/>
                  <a:gd name="T96" fmla="*/ 0 w 305"/>
                  <a:gd name="T97" fmla="*/ 1 h 392"/>
                  <a:gd name="T98" fmla="*/ 0 w 305"/>
                  <a:gd name="T99" fmla="*/ 1 h 392"/>
                  <a:gd name="T100" fmla="*/ 0 w 305"/>
                  <a:gd name="T101" fmla="*/ 1 h 392"/>
                  <a:gd name="T102" fmla="*/ 0 w 305"/>
                  <a:gd name="T103" fmla="*/ 1 h 392"/>
                  <a:gd name="T104" fmla="*/ 0 w 305"/>
                  <a:gd name="T105" fmla="*/ 1 h 392"/>
                  <a:gd name="T106" fmla="*/ 0 w 305"/>
                  <a:gd name="T107" fmla="*/ 1 h 392"/>
                  <a:gd name="T108" fmla="*/ 0 w 305"/>
                  <a:gd name="T109" fmla="*/ 1 h 39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05"/>
                  <a:gd name="T166" fmla="*/ 0 h 392"/>
                  <a:gd name="T167" fmla="*/ 305 w 305"/>
                  <a:gd name="T168" fmla="*/ 392 h 39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05" h="392">
                    <a:moveTo>
                      <a:pt x="88" y="385"/>
                    </a:moveTo>
                    <a:lnTo>
                      <a:pt x="91" y="377"/>
                    </a:lnTo>
                    <a:lnTo>
                      <a:pt x="99" y="354"/>
                    </a:lnTo>
                    <a:lnTo>
                      <a:pt x="112" y="321"/>
                    </a:lnTo>
                    <a:lnTo>
                      <a:pt x="127" y="283"/>
                    </a:lnTo>
                    <a:lnTo>
                      <a:pt x="143" y="242"/>
                    </a:lnTo>
                    <a:lnTo>
                      <a:pt x="159" y="207"/>
                    </a:lnTo>
                    <a:lnTo>
                      <a:pt x="172" y="178"/>
                    </a:lnTo>
                    <a:lnTo>
                      <a:pt x="182" y="161"/>
                    </a:lnTo>
                    <a:lnTo>
                      <a:pt x="192" y="149"/>
                    </a:lnTo>
                    <a:lnTo>
                      <a:pt x="207" y="128"/>
                    </a:lnTo>
                    <a:lnTo>
                      <a:pt x="226" y="103"/>
                    </a:lnTo>
                    <a:lnTo>
                      <a:pt x="248" y="74"/>
                    </a:lnTo>
                    <a:lnTo>
                      <a:pt x="269" y="47"/>
                    </a:lnTo>
                    <a:lnTo>
                      <a:pt x="287" y="23"/>
                    </a:lnTo>
                    <a:lnTo>
                      <a:pt x="300" y="5"/>
                    </a:lnTo>
                    <a:lnTo>
                      <a:pt x="305" y="0"/>
                    </a:lnTo>
                    <a:lnTo>
                      <a:pt x="286" y="10"/>
                    </a:lnTo>
                    <a:lnTo>
                      <a:pt x="269" y="23"/>
                    </a:lnTo>
                    <a:lnTo>
                      <a:pt x="252" y="38"/>
                    </a:lnTo>
                    <a:lnTo>
                      <a:pt x="235" y="54"/>
                    </a:lnTo>
                    <a:lnTo>
                      <a:pt x="219" y="71"/>
                    </a:lnTo>
                    <a:lnTo>
                      <a:pt x="203" y="88"/>
                    </a:lnTo>
                    <a:lnTo>
                      <a:pt x="188" y="108"/>
                    </a:lnTo>
                    <a:lnTo>
                      <a:pt x="173" y="126"/>
                    </a:lnTo>
                    <a:lnTo>
                      <a:pt x="162" y="141"/>
                    </a:lnTo>
                    <a:lnTo>
                      <a:pt x="151" y="156"/>
                    </a:lnTo>
                    <a:lnTo>
                      <a:pt x="141" y="171"/>
                    </a:lnTo>
                    <a:lnTo>
                      <a:pt x="132" y="185"/>
                    </a:lnTo>
                    <a:lnTo>
                      <a:pt x="124" y="199"/>
                    </a:lnTo>
                    <a:lnTo>
                      <a:pt x="114" y="213"/>
                    </a:lnTo>
                    <a:lnTo>
                      <a:pt x="108" y="226"/>
                    </a:lnTo>
                    <a:lnTo>
                      <a:pt x="99" y="241"/>
                    </a:lnTo>
                    <a:lnTo>
                      <a:pt x="91" y="186"/>
                    </a:lnTo>
                    <a:lnTo>
                      <a:pt x="85" y="120"/>
                    </a:lnTo>
                    <a:lnTo>
                      <a:pt x="79" y="69"/>
                    </a:lnTo>
                    <a:lnTo>
                      <a:pt x="73" y="52"/>
                    </a:lnTo>
                    <a:lnTo>
                      <a:pt x="58" y="82"/>
                    </a:lnTo>
                    <a:lnTo>
                      <a:pt x="45" y="115"/>
                    </a:lnTo>
                    <a:lnTo>
                      <a:pt x="34" y="149"/>
                    </a:lnTo>
                    <a:lnTo>
                      <a:pt x="25" y="184"/>
                    </a:lnTo>
                    <a:lnTo>
                      <a:pt x="17" y="221"/>
                    </a:lnTo>
                    <a:lnTo>
                      <a:pt x="10" y="256"/>
                    </a:lnTo>
                    <a:lnTo>
                      <a:pt x="5" y="291"/>
                    </a:lnTo>
                    <a:lnTo>
                      <a:pt x="0" y="323"/>
                    </a:lnTo>
                    <a:lnTo>
                      <a:pt x="40" y="309"/>
                    </a:lnTo>
                    <a:lnTo>
                      <a:pt x="44" y="276"/>
                    </a:lnTo>
                    <a:lnTo>
                      <a:pt x="49" y="242"/>
                    </a:lnTo>
                    <a:lnTo>
                      <a:pt x="56" y="209"/>
                    </a:lnTo>
                    <a:lnTo>
                      <a:pt x="65" y="176"/>
                    </a:lnTo>
                    <a:lnTo>
                      <a:pt x="63" y="215"/>
                    </a:lnTo>
                    <a:lnTo>
                      <a:pt x="61" y="260"/>
                    </a:lnTo>
                    <a:lnTo>
                      <a:pt x="59" y="316"/>
                    </a:lnTo>
                    <a:lnTo>
                      <a:pt x="58" y="392"/>
                    </a:lnTo>
                    <a:lnTo>
                      <a:pt x="88" y="385"/>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40" name="Freeform 47"/>
              <p:cNvSpPr>
                <a:spLocks/>
              </p:cNvSpPr>
              <p:nvPr/>
            </p:nvSpPr>
            <p:spPr bwMode="auto">
              <a:xfrm>
                <a:off x="3106" y="3291"/>
                <a:ext cx="141" cy="232"/>
              </a:xfrm>
              <a:custGeom>
                <a:avLst/>
                <a:gdLst>
                  <a:gd name="T0" fmla="*/ 0 w 284"/>
                  <a:gd name="T1" fmla="*/ 1 h 464"/>
                  <a:gd name="T2" fmla="*/ 0 w 284"/>
                  <a:gd name="T3" fmla="*/ 1 h 464"/>
                  <a:gd name="T4" fmla="*/ 0 w 284"/>
                  <a:gd name="T5" fmla="*/ 1 h 464"/>
                  <a:gd name="T6" fmla="*/ 0 w 284"/>
                  <a:gd name="T7" fmla="*/ 1 h 464"/>
                  <a:gd name="T8" fmla="*/ 0 w 284"/>
                  <a:gd name="T9" fmla="*/ 1 h 464"/>
                  <a:gd name="T10" fmla="*/ 0 w 284"/>
                  <a:gd name="T11" fmla="*/ 1 h 464"/>
                  <a:gd name="T12" fmla="*/ 0 w 284"/>
                  <a:gd name="T13" fmla="*/ 1 h 464"/>
                  <a:gd name="T14" fmla="*/ 0 w 284"/>
                  <a:gd name="T15" fmla="*/ 1 h 464"/>
                  <a:gd name="T16" fmla="*/ 0 w 284"/>
                  <a:gd name="T17" fmla="*/ 1 h 464"/>
                  <a:gd name="T18" fmla="*/ 0 w 284"/>
                  <a:gd name="T19" fmla="*/ 1 h 464"/>
                  <a:gd name="T20" fmla="*/ 0 w 284"/>
                  <a:gd name="T21" fmla="*/ 1 h 464"/>
                  <a:gd name="T22" fmla="*/ 0 w 284"/>
                  <a:gd name="T23" fmla="*/ 1 h 464"/>
                  <a:gd name="T24" fmla="*/ 0 w 284"/>
                  <a:gd name="T25" fmla="*/ 1 h 464"/>
                  <a:gd name="T26" fmla="*/ 0 w 284"/>
                  <a:gd name="T27" fmla="*/ 1 h 464"/>
                  <a:gd name="T28" fmla="*/ 0 w 284"/>
                  <a:gd name="T29" fmla="*/ 1 h 464"/>
                  <a:gd name="T30" fmla="*/ 0 w 284"/>
                  <a:gd name="T31" fmla="*/ 1 h 464"/>
                  <a:gd name="T32" fmla="*/ 0 w 284"/>
                  <a:gd name="T33" fmla="*/ 1 h 464"/>
                  <a:gd name="T34" fmla="*/ 0 w 284"/>
                  <a:gd name="T35" fmla="*/ 1 h 464"/>
                  <a:gd name="T36" fmla="*/ 0 w 284"/>
                  <a:gd name="T37" fmla="*/ 1 h 464"/>
                  <a:gd name="T38" fmla="*/ 0 w 284"/>
                  <a:gd name="T39" fmla="*/ 1 h 464"/>
                  <a:gd name="T40" fmla="*/ 0 w 284"/>
                  <a:gd name="T41" fmla="*/ 1 h 464"/>
                  <a:gd name="T42" fmla="*/ 0 w 284"/>
                  <a:gd name="T43" fmla="*/ 1 h 464"/>
                  <a:gd name="T44" fmla="*/ 0 w 284"/>
                  <a:gd name="T45" fmla="*/ 0 h 464"/>
                  <a:gd name="T46" fmla="*/ 0 w 284"/>
                  <a:gd name="T47" fmla="*/ 1 h 464"/>
                  <a:gd name="T48" fmla="*/ 0 w 284"/>
                  <a:gd name="T49" fmla="*/ 1 h 464"/>
                  <a:gd name="T50" fmla="*/ 0 w 284"/>
                  <a:gd name="T51" fmla="*/ 1 h 464"/>
                  <a:gd name="T52" fmla="*/ 0 w 284"/>
                  <a:gd name="T53" fmla="*/ 1 h 464"/>
                  <a:gd name="T54" fmla="*/ 0 w 284"/>
                  <a:gd name="T55" fmla="*/ 1 h 464"/>
                  <a:gd name="T56" fmla="*/ 0 w 284"/>
                  <a:gd name="T57" fmla="*/ 1 h 464"/>
                  <a:gd name="T58" fmla="*/ 0 w 284"/>
                  <a:gd name="T59" fmla="*/ 1 h 464"/>
                  <a:gd name="T60" fmla="*/ 0 w 284"/>
                  <a:gd name="T61" fmla="*/ 1 h 464"/>
                  <a:gd name="T62" fmla="*/ 0 w 284"/>
                  <a:gd name="T63" fmla="*/ 1 h 464"/>
                  <a:gd name="T64" fmla="*/ 0 w 284"/>
                  <a:gd name="T65" fmla="*/ 1 h 464"/>
                  <a:gd name="T66" fmla="*/ 0 w 284"/>
                  <a:gd name="T67" fmla="*/ 1 h 464"/>
                  <a:gd name="T68" fmla="*/ 0 w 284"/>
                  <a:gd name="T69" fmla="*/ 1 h 464"/>
                  <a:gd name="T70" fmla="*/ 0 w 284"/>
                  <a:gd name="T71" fmla="*/ 1 h 464"/>
                  <a:gd name="T72" fmla="*/ 0 w 284"/>
                  <a:gd name="T73" fmla="*/ 1 h 464"/>
                  <a:gd name="T74" fmla="*/ 0 w 284"/>
                  <a:gd name="T75" fmla="*/ 1 h 464"/>
                  <a:gd name="T76" fmla="*/ 0 w 284"/>
                  <a:gd name="T77" fmla="*/ 1 h 464"/>
                  <a:gd name="T78" fmla="*/ 0 w 284"/>
                  <a:gd name="T79" fmla="*/ 1 h 464"/>
                  <a:gd name="T80" fmla="*/ 0 w 284"/>
                  <a:gd name="T81" fmla="*/ 1 h 4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4"/>
                  <a:gd name="T124" fmla="*/ 0 h 464"/>
                  <a:gd name="T125" fmla="*/ 284 w 284"/>
                  <a:gd name="T126" fmla="*/ 464 h 46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4" h="464">
                    <a:moveTo>
                      <a:pt x="0" y="378"/>
                    </a:moveTo>
                    <a:lnTo>
                      <a:pt x="14" y="367"/>
                    </a:lnTo>
                    <a:lnTo>
                      <a:pt x="32" y="354"/>
                    </a:lnTo>
                    <a:lnTo>
                      <a:pt x="49" y="337"/>
                    </a:lnTo>
                    <a:lnTo>
                      <a:pt x="68" y="320"/>
                    </a:lnTo>
                    <a:lnTo>
                      <a:pt x="87" y="302"/>
                    </a:lnTo>
                    <a:lnTo>
                      <a:pt x="104" y="286"/>
                    </a:lnTo>
                    <a:lnTo>
                      <a:pt x="120" y="271"/>
                    </a:lnTo>
                    <a:lnTo>
                      <a:pt x="133" y="258"/>
                    </a:lnTo>
                    <a:lnTo>
                      <a:pt x="131" y="284"/>
                    </a:lnTo>
                    <a:lnTo>
                      <a:pt x="125" y="321"/>
                    </a:lnTo>
                    <a:lnTo>
                      <a:pt x="119" y="356"/>
                    </a:lnTo>
                    <a:lnTo>
                      <a:pt x="116" y="378"/>
                    </a:lnTo>
                    <a:lnTo>
                      <a:pt x="120" y="375"/>
                    </a:lnTo>
                    <a:lnTo>
                      <a:pt x="126" y="372"/>
                    </a:lnTo>
                    <a:lnTo>
                      <a:pt x="131" y="370"/>
                    </a:lnTo>
                    <a:lnTo>
                      <a:pt x="136" y="367"/>
                    </a:lnTo>
                    <a:lnTo>
                      <a:pt x="141" y="365"/>
                    </a:lnTo>
                    <a:lnTo>
                      <a:pt x="147" y="362"/>
                    </a:lnTo>
                    <a:lnTo>
                      <a:pt x="151" y="359"/>
                    </a:lnTo>
                    <a:lnTo>
                      <a:pt x="156" y="357"/>
                    </a:lnTo>
                    <a:lnTo>
                      <a:pt x="158" y="349"/>
                    </a:lnTo>
                    <a:lnTo>
                      <a:pt x="163" y="333"/>
                    </a:lnTo>
                    <a:lnTo>
                      <a:pt x="169" y="316"/>
                    </a:lnTo>
                    <a:lnTo>
                      <a:pt x="172" y="306"/>
                    </a:lnTo>
                    <a:lnTo>
                      <a:pt x="178" y="326"/>
                    </a:lnTo>
                    <a:lnTo>
                      <a:pt x="182" y="346"/>
                    </a:lnTo>
                    <a:lnTo>
                      <a:pt x="189" y="366"/>
                    </a:lnTo>
                    <a:lnTo>
                      <a:pt x="195" y="386"/>
                    </a:lnTo>
                    <a:lnTo>
                      <a:pt x="201" y="405"/>
                    </a:lnTo>
                    <a:lnTo>
                      <a:pt x="207" y="425"/>
                    </a:lnTo>
                    <a:lnTo>
                      <a:pt x="212" y="445"/>
                    </a:lnTo>
                    <a:lnTo>
                      <a:pt x="218" y="464"/>
                    </a:lnTo>
                    <a:lnTo>
                      <a:pt x="224" y="462"/>
                    </a:lnTo>
                    <a:lnTo>
                      <a:pt x="230" y="458"/>
                    </a:lnTo>
                    <a:lnTo>
                      <a:pt x="235" y="456"/>
                    </a:lnTo>
                    <a:lnTo>
                      <a:pt x="241" y="454"/>
                    </a:lnTo>
                    <a:lnTo>
                      <a:pt x="247" y="451"/>
                    </a:lnTo>
                    <a:lnTo>
                      <a:pt x="253" y="448"/>
                    </a:lnTo>
                    <a:lnTo>
                      <a:pt x="259" y="446"/>
                    </a:lnTo>
                    <a:lnTo>
                      <a:pt x="264" y="443"/>
                    </a:lnTo>
                    <a:lnTo>
                      <a:pt x="276" y="378"/>
                    </a:lnTo>
                    <a:lnTo>
                      <a:pt x="276" y="311"/>
                    </a:lnTo>
                    <a:lnTo>
                      <a:pt x="271" y="243"/>
                    </a:lnTo>
                    <a:lnTo>
                      <a:pt x="272" y="176"/>
                    </a:lnTo>
                    <a:lnTo>
                      <a:pt x="284" y="0"/>
                    </a:lnTo>
                    <a:lnTo>
                      <a:pt x="267" y="45"/>
                    </a:lnTo>
                    <a:lnTo>
                      <a:pt x="255" y="93"/>
                    </a:lnTo>
                    <a:lnTo>
                      <a:pt x="249" y="142"/>
                    </a:lnTo>
                    <a:lnTo>
                      <a:pt x="247" y="191"/>
                    </a:lnTo>
                    <a:lnTo>
                      <a:pt x="246" y="242"/>
                    </a:lnTo>
                    <a:lnTo>
                      <a:pt x="246" y="293"/>
                    </a:lnTo>
                    <a:lnTo>
                      <a:pt x="244" y="342"/>
                    </a:lnTo>
                    <a:lnTo>
                      <a:pt x="239" y="390"/>
                    </a:lnTo>
                    <a:lnTo>
                      <a:pt x="232" y="366"/>
                    </a:lnTo>
                    <a:lnTo>
                      <a:pt x="224" y="335"/>
                    </a:lnTo>
                    <a:lnTo>
                      <a:pt x="215" y="302"/>
                    </a:lnTo>
                    <a:lnTo>
                      <a:pt x="206" y="267"/>
                    </a:lnTo>
                    <a:lnTo>
                      <a:pt x="197" y="235"/>
                    </a:lnTo>
                    <a:lnTo>
                      <a:pt x="191" y="206"/>
                    </a:lnTo>
                    <a:lnTo>
                      <a:pt x="185" y="185"/>
                    </a:lnTo>
                    <a:lnTo>
                      <a:pt x="182" y="175"/>
                    </a:lnTo>
                    <a:lnTo>
                      <a:pt x="177" y="180"/>
                    </a:lnTo>
                    <a:lnTo>
                      <a:pt x="171" y="187"/>
                    </a:lnTo>
                    <a:lnTo>
                      <a:pt x="163" y="195"/>
                    </a:lnTo>
                    <a:lnTo>
                      <a:pt x="156" y="205"/>
                    </a:lnTo>
                    <a:lnTo>
                      <a:pt x="148" y="215"/>
                    </a:lnTo>
                    <a:lnTo>
                      <a:pt x="142" y="225"/>
                    </a:lnTo>
                    <a:lnTo>
                      <a:pt x="138" y="233"/>
                    </a:lnTo>
                    <a:lnTo>
                      <a:pt x="135" y="240"/>
                    </a:lnTo>
                    <a:lnTo>
                      <a:pt x="123" y="248"/>
                    </a:lnTo>
                    <a:lnTo>
                      <a:pt x="109" y="256"/>
                    </a:lnTo>
                    <a:lnTo>
                      <a:pt x="96" y="264"/>
                    </a:lnTo>
                    <a:lnTo>
                      <a:pt x="83" y="272"/>
                    </a:lnTo>
                    <a:lnTo>
                      <a:pt x="70" y="281"/>
                    </a:lnTo>
                    <a:lnTo>
                      <a:pt x="58" y="289"/>
                    </a:lnTo>
                    <a:lnTo>
                      <a:pt x="45" y="299"/>
                    </a:lnTo>
                    <a:lnTo>
                      <a:pt x="34" y="310"/>
                    </a:lnTo>
                    <a:lnTo>
                      <a:pt x="38" y="241"/>
                    </a:lnTo>
                    <a:lnTo>
                      <a:pt x="34" y="174"/>
                    </a:lnTo>
                    <a:lnTo>
                      <a:pt x="26" y="123"/>
                    </a:lnTo>
                    <a:lnTo>
                      <a:pt x="21" y="104"/>
                    </a:lnTo>
                    <a:lnTo>
                      <a:pt x="0" y="378"/>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41" name="Freeform 48"/>
              <p:cNvSpPr>
                <a:spLocks/>
              </p:cNvSpPr>
              <p:nvPr/>
            </p:nvSpPr>
            <p:spPr bwMode="auto">
              <a:xfrm>
                <a:off x="3004" y="3333"/>
                <a:ext cx="103" cy="73"/>
              </a:xfrm>
              <a:custGeom>
                <a:avLst/>
                <a:gdLst>
                  <a:gd name="T0" fmla="*/ 1 w 206"/>
                  <a:gd name="T1" fmla="*/ 1 h 145"/>
                  <a:gd name="T2" fmla="*/ 1 w 206"/>
                  <a:gd name="T3" fmla="*/ 1 h 145"/>
                  <a:gd name="T4" fmla="*/ 1 w 206"/>
                  <a:gd name="T5" fmla="*/ 1 h 145"/>
                  <a:gd name="T6" fmla="*/ 1 w 206"/>
                  <a:gd name="T7" fmla="*/ 1 h 145"/>
                  <a:gd name="T8" fmla="*/ 1 w 206"/>
                  <a:gd name="T9" fmla="*/ 1 h 145"/>
                  <a:gd name="T10" fmla="*/ 1 w 206"/>
                  <a:gd name="T11" fmla="*/ 1 h 145"/>
                  <a:gd name="T12" fmla="*/ 1 w 206"/>
                  <a:gd name="T13" fmla="*/ 1 h 145"/>
                  <a:gd name="T14" fmla="*/ 1 w 206"/>
                  <a:gd name="T15" fmla="*/ 1 h 145"/>
                  <a:gd name="T16" fmla="*/ 1 w 206"/>
                  <a:gd name="T17" fmla="*/ 0 h 145"/>
                  <a:gd name="T18" fmla="*/ 1 w 206"/>
                  <a:gd name="T19" fmla="*/ 1 h 145"/>
                  <a:gd name="T20" fmla="*/ 1 w 206"/>
                  <a:gd name="T21" fmla="*/ 1 h 145"/>
                  <a:gd name="T22" fmla="*/ 1 w 206"/>
                  <a:gd name="T23" fmla="*/ 1 h 145"/>
                  <a:gd name="T24" fmla="*/ 1 w 206"/>
                  <a:gd name="T25" fmla="*/ 1 h 145"/>
                  <a:gd name="T26" fmla="*/ 1 w 206"/>
                  <a:gd name="T27" fmla="*/ 1 h 145"/>
                  <a:gd name="T28" fmla="*/ 1 w 206"/>
                  <a:gd name="T29" fmla="*/ 1 h 145"/>
                  <a:gd name="T30" fmla="*/ 1 w 206"/>
                  <a:gd name="T31" fmla="*/ 1 h 145"/>
                  <a:gd name="T32" fmla="*/ 1 w 206"/>
                  <a:gd name="T33" fmla="*/ 1 h 145"/>
                  <a:gd name="T34" fmla="*/ 0 w 206"/>
                  <a:gd name="T35" fmla="*/ 1 h 145"/>
                  <a:gd name="T36" fmla="*/ 1 w 206"/>
                  <a:gd name="T37" fmla="*/ 1 h 1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6"/>
                  <a:gd name="T58" fmla="*/ 0 h 145"/>
                  <a:gd name="T59" fmla="*/ 206 w 206"/>
                  <a:gd name="T60" fmla="*/ 145 h 14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6" h="145">
                    <a:moveTo>
                      <a:pt x="39" y="132"/>
                    </a:moveTo>
                    <a:lnTo>
                      <a:pt x="54" y="109"/>
                    </a:lnTo>
                    <a:lnTo>
                      <a:pt x="72" y="90"/>
                    </a:lnTo>
                    <a:lnTo>
                      <a:pt x="92" y="73"/>
                    </a:lnTo>
                    <a:lnTo>
                      <a:pt x="115" y="58"/>
                    </a:lnTo>
                    <a:lnTo>
                      <a:pt x="138" y="44"/>
                    </a:lnTo>
                    <a:lnTo>
                      <a:pt x="161" y="30"/>
                    </a:lnTo>
                    <a:lnTo>
                      <a:pt x="184" y="16"/>
                    </a:lnTo>
                    <a:lnTo>
                      <a:pt x="206" y="0"/>
                    </a:lnTo>
                    <a:lnTo>
                      <a:pt x="167" y="14"/>
                    </a:lnTo>
                    <a:lnTo>
                      <a:pt x="142" y="27"/>
                    </a:lnTo>
                    <a:lnTo>
                      <a:pt x="119" y="39"/>
                    </a:lnTo>
                    <a:lnTo>
                      <a:pt x="95" y="53"/>
                    </a:lnTo>
                    <a:lnTo>
                      <a:pt x="73" y="68"/>
                    </a:lnTo>
                    <a:lnTo>
                      <a:pt x="51" y="84"/>
                    </a:lnTo>
                    <a:lnTo>
                      <a:pt x="32" y="102"/>
                    </a:lnTo>
                    <a:lnTo>
                      <a:pt x="15" y="122"/>
                    </a:lnTo>
                    <a:lnTo>
                      <a:pt x="0" y="145"/>
                    </a:lnTo>
                    <a:lnTo>
                      <a:pt x="39" y="132"/>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42" name="Freeform 49"/>
              <p:cNvSpPr>
                <a:spLocks/>
              </p:cNvSpPr>
              <p:nvPr/>
            </p:nvSpPr>
            <p:spPr bwMode="auto">
              <a:xfrm>
                <a:off x="2735" y="3259"/>
                <a:ext cx="62" cy="230"/>
              </a:xfrm>
              <a:custGeom>
                <a:avLst/>
                <a:gdLst>
                  <a:gd name="T0" fmla="*/ 0 w 125"/>
                  <a:gd name="T1" fmla="*/ 1 h 458"/>
                  <a:gd name="T2" fmla="*/ 0 w 125"/>
                  <a:gd name="T3" fmla="*/ 1 h 458"/>
                  <a:gd name="T4" fmla="*/ 0 w 125"/>
                  <a:gd name="T5" fmla="*/ 1 h 458"/>
                  <a:gd name="T6" fmla="*/ 0 w 125"/>
                  <a:gd name="T7" fmla="*/ 1 h 458"/>
                  <a:gd name="T8" fmla="*/ 0 w 125"/>
                  <a:gd name="T9" fmla="*/ 0 h 458"/>
                  <a:gd name="T10" fmla="*/ 0 w 125"/>
                  <a:gd name="T11" fmla="*/ 1 h 458"/>
                  <a:gd name="T12" fmla="*/ 0 w 125"/>
                  <a:gd name="T13" fmla="*/ 1 h 458"/>
                  <a:gd name="T14" fmla="*/ 0 w 125"/>
                  <a:gd name="T15" fmla="*/ 1 h 458"/>
                  <a:gd name="T16" fmla="*/ 0 w 125"/>
                  <a:gd name="T17" fmla="*/ 1 h 458"/>
                  <a:gd name="T18" fmla="*/ 0 w 125"/>
                  <a:gd name="T19" fmla="*/ 1 h 458"/>
                  <a:gd name="T20" fmla="*/ 0 w 125"/>
                  <a:gd name="T21" fmla="*/ 1 h 458"/>
                  <a:gd name="T22" fmla="*/ 0 w 125"/>
                  <a:gd name="T23" fmla="*/ 1 h 458"/>
                  <a:gd name="T24" fmla="*/ 0 w 125"/>
                  <a:gd name="T25" fmla="*/ 1 h 458"/>
                  <a:gd name="T26" fmla="*/ 0 w 125"/>
                  <a:gd name="T27" fmla="*/ 1 h 458"/>
                  <a:gd name="T28" fmla="*/ 0 w 125"/>
                  <a:gd name="T29" fmla="*/ 1 h 458"/>
                  <a:gd name="T30" fmla="*/ 0 w 125"/>
                  <a:gd name="T31" fmla="*/ 1 h 458"/>
                  <a:gd name="T32" fmla="*/ 0 w 125"/>
                  <a:gd name="T33" fmla="*/ 1 h 458"/>
                  <a:gd name="T34" fmla="*/ 0 w 125"/>
                  <a:gd name="T35" fmla="*/ 1 h 458"/>
                  <a:gd name="T36" fmla="*/ 0 w 125"/>
                  <a:gd name="T37" fmla="*/ 1 h 458"/>
                  <a:gd name="T38" fmla="*/ 0 w 125"/>
                  <a:gd name="T39" fmla="*/ 1 h 458"/>
                  <a:gd name="T40" fmla="*/ 0 w 125"/>
                  <a:gd name="T41" fmla="*/ 1 h 458"/>
                  <a:gd name="T42" fmla="*/ 0 w 125"/>
                  <a:gd name="T43" fmla="*/ 1 h 458"/>
                  <a:gd name="T44" fmla="*/ 0 w 125"/>
                  <a:gd name="T45" fmla="*/ 1 h 458"/>
                  <a:gd name="T46" fmla="*/ 0 w 125"/>
                  <a:gd name="T47" fmla="*/ 1 h 458"/>
                  <a:gd name="T48" fmla="*/ 0 w 125"/>
                  <a:gd name="T49" fmla="*/ 1 h 458"/>
                  <a:gd name="T50" fmla="*/ 0 w 125"/>
                  <a:gd name="T51" fmla="*/ 1 h 458"/>
                  <a:gd name="T52" fmla="*/ 0 w 125"/>
                  <a:gd name="T53" fmla="*/ 1 h 458"/>
                  <a:gd name="T54" fmla="*/ 0 w 125"/>
                  <a:gd name="T55" fmla="*/ 1 h 458"/>
                  <a:gd name="T56" fmla="*/ 0 w 125"/>
                  <a:gd name="T57" fmla="*/ 1 h 458"/>
                  <a:gd name="T58" fmla="*/ 0 w 125"/>
                  <a:gd name="T59" fmla="*/ 1 h 458"/>
                  <a:gd name="T60" fmla="*/ 0 w 125"/>
                  <a:gd name="T61" fmla="*/ 1 h 458"/>
                  <a:gd name="T62" fmla="*/ 0 w 125"/>
                  <a:gd name="T63" fmla="*/ 1 h 458"/>
                  <a:gd name="T64" fmla="*/ 0 w 125"/>
                  <a:gd name="T65" fmla="*/ 1 h 458"/>
                  <a:gd name="T66" fmla="*/ 0 w 125"/>
                  <a:gd name="T67" fmla="*/ 1 h 458"/>
                  <a:gd name="T68" fmla="*/ 0 w 125"/>
                  <a:gd name="T69" fmla="*/ 1 h 458"/>
                  <a:gd name="T70" fmla="*/ 0 w 125"/>
                  <a:gd name="T71" fmla="*/ 1 h 458"/>
                  <a:gd name="T72" fmla="*/ 0 w 125"/>
                  <a:gd name="T73" fmla="*/ 1 h 458"/>
                  <a:gd name="T74" fmla="*/ 0 w 125"/>
                  <a:gd name="T75" fmla="*/ 1 h 458"/>
                  <a:gd name="T76" fmla="*/ 0 w 125"/>
                  <a:gd name="T77" fmla="*/ 1 h 458"/>
                  <a:gd name="T78" fmla="*/ 0 w 125"/>
                  <a:gd name="T79" fmla="*/ 1 h 458"/>
                  <a:gd name="T80" fmla="*/ 0 w 125"/>
                  <a:gd name="T81" fmla="*/ 1 h 458"/>
                  <a:gd name="T82" fmla="*/ 0 w 125"/>
                  <a:gd name="T83" fmla="*/ 1 h 458"/>
                  <a:gd name="T84" fmla="*/ 0 w 125"/>
                  <a:gd name="T85" fmla="*/ 1 h 458"/>
                  <a:gd name="T86" fmla="*/ 0 w 125"/>
                  <a:gd name="T87" fmla="*/ 1 h 458"/>
                  <a:gd name="T88" fmla="*/ 0 w 125"/>
                  <a:gd name="T89" fmla="*/ 1 h 458"/>
                  <a:gd name="T90" fmla="*/ 0 w 125"/>
                  <a:gd name="T91" fmla="*/ 1 h 458"/>
                  <a:gd name="T92" fmla="*/ 0 w 125"/>
                  <a:gd name="T93" fmla="*/ 1 h 458"/>
                  <a:gd name="T94" fmla="*/ 0 w 125"/>
                  <a:gd name="T95" fmla="*/ 1 h 458"/>
                  <a:gd name="T96" fmla="*/ 0 w 125"/>
                  <a:gd name="T97" fmla="*/ 1 h 458"/>
                  <a:gd name="T98" fmla="*/ 0 w 125"/>
                  <a:gd name="T99" fmla="*/ 1 h 458"/>
                  <a:gd name="T100" fmla="*/ 0 w 125"/>
                  <a:gd name="T101" fmla="*/ 1 h 458"/>
                  <a:gd name="T102" fmla="*/ 0 w 125"/>
                  <a:gd name="T103" fmla="*/ 1 h 458"/>
                  <a:gd name="T104" fmla="*/ 0 w 125"/>
                  <a:gd name="T105" fmla="*/ 1 h 458"/>
                  <a:gd name="T106" fmla="*/ 0 w 125"/>
                  <a:gd name="T107" fmla="*/ 1 h 458"/>
                  <a:gd name="T108" fmla="*/ 0 w 125"/>
                  <a:gd name="T109" fmla="*/ 1 h 458"/>
                  <a:gd name="T110" fmla="*/ 0 w 125"/>
                  <a:gd name="T111" fmla="*/ 1 h 458"/>
                  <a:gd name="T112" fmla="*/ 0 w 125"/>
                  <a:gd name="T113" fmla="*/ 1 h 458"/>
                  <a:gd name="T114" fmla="*/ 0 w 125"/>
                  <a:gd name="T115" fmla="*/ 1 h 458"/>
                  <a:gd name="T116" fmla="*/ 0 w 125"/>
                  <a:gd name="T117" fmla="*/ 1 h 458"/>
                  <a:gd name="T118" fmla="*/ 0 w 125"/>
                  <a:gd name="T119" fmla="*/ 1 h 458"/>
                  <a:gd name="T120" fmla="*/ 0 w 125"/>
                  <a:gd name="T121" fmla="*/ 1 h 458"/>
                  <a:gd name="T122" fmla="*/ 0 w 125"/>
                  <a:gd name="T123" fmla="*/ 1 h 4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
                  <a:gd name="T187" fmla="*/ 0 h 458"/>
                  <a:gd name="T188" fmla="*/ 125 w 125"/>
                  <a:gd name="T189" fmla="*/ 458 h 4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 h="458">
                    <a:moveTo>
                      <a:pt x="117" y="42"/>
                    </a:moveTo>
                    <a:lnTo>
                      <a:pt x="111" y="30"/>
                    </a:lnTo>
                    <a:lnTo>
                      <a:pt x="104" y="16"/>
                    </a:lnTo>
                    <a:lnTo>
                      <a:pt x="96" y="4"/>
                    </a:lnTo>
                    <a:lnTo>
                      <a:pt x="94" y="0"/>
                    </a:lnTo>
                    <a:lnTo>
                      <a:pt x="91" y="1"/>
                    </a:lnTo>
                    <a:lnTo>
                      <a:pt x="87" y="2"/>
                    </a:lnTo>
                    <a:lnTo>
                      <a:pt x="80" y="4"/>
                    </a:lnTo>
                    <a:lnTo>
                      <a:pt x="72" y="8"/>
                    </a:lnTo>
                    <a:lnTo>
                      <a:pt x="63" y="13"/>
                    </a:lnTo>
                    <a:lnTo>
                      <a:pt x="55" y="16"/>
                    </a:lnTo>
                    <a:lnTo>
                      <a:pt x="48" y="22"/>
                    </a:lnTo>
                    <a:lnTo>
                      <a:pt x="43" y="28"/>
                    </a:lnTo>
                    <a:lnTo>
                      <a:pt x="21" y="79"/>
                    </a:lnTo>
                    <a:lnTo>
                      <a:pt x="7" y="131"/>
                    </a:lnTo>
                    <a:lnTo>
                      <a:pt x="2" y="185"/>
                    </a:lnTo>
                    <a:lnTo>
                      <a:pt x="0" y="239"/>
                    </a:lnTo>
                    <a:lnTo>
                      <a:pt x="2" y="295"/>
                    </a:lnTo>
                    <a:lnTo>
                      <a:pt x="5" y="349"/>
                    </a:lnTo>
                    <a:lnTo>
                      <a:pt x="6" y="404"/>
                    </a:lnTo>
                    <a:lnTo>
                      <a:pt x="5" y="458"/>
                    </a:lnTo>
                    <a:lnTo>
                      <a:pt x="35" y="447"/>
                    </a:lnTo>
                    <a:lnTo>
                      <a:pt x="34" y="380"/>
                    </a:lnTo>
                    <a:lnTo>
                      <a:pt x="30" y="312"/>
                    </a:lnTo>
                    <a:lnTo>
                      <a:pt x="26" y="244"/>
                    </a:lnTo>
                    <a:lnTo>
                      <a:pt x="22" y="177"/>
                    </a:lnTo>
                    <a:lnTo>
                      <a:pt x="26" y="156"/>
                    </a:lnTo>
                    <a:lnTo>
                      <a:pt x="29" y="136"/>
                    </a:lnTo>
                    <a:lnTo>
                      <a:pt x="33" y="113"/>
                    </a:lnTo>
                    <a:lnTo>
                      <a:pt x="37" y="91"/>
                    </a:lnTo>
                    <a:lnTo>
                      <a:pt x="43" y="70"/>
                    </a:lnTo>
                    <a:lnTo>
                      <a:pt x="50" y="51"/>
                    </a:lnTo>
                    <a:lnTo>
                      <a:pt x="59" y="33"/>
                    </a:lnTo>
                    <a:lnTo>
                      <a:pt x="72" y="19"/>
                    </a:lnTo>
                    <a:lnTo>
                      <a:pt x="83" y="31"/>
                    </a:lnTo>
                    <a:lnTo>
                      <a:pt x="93" y="46"/>
                    </a:lnTo>
                    <a:lnTo>
                      <a:pt x="99" y="63"/>
                    </a:lnTo>
                    <a:lnTo>
                      <a:pt x="103" y="84"/>
                    </a:lnTo>
                    <a:lnTo>
                      <a:pt x="103" y="107"/>
                    </a:lnTo>
                    <a:lnTo>
                      <a:pt x="99" y="132"/>
                    </a:lnTo>
                    <a:lnTo>
                      <a:pt x="94" y="159"/>
                    </a:lnTo>
                    <a:lnTo>
                      <a:pt x="84" y="188"/>
                    </a:lnTo>
                    <a:lnTo>
                      <a:pt x="82" y="185"/>
                    </a:lnTo>
                    <a:lnTo>
                      <a:pt x="78" y="182"/>
                    </a:lnTo>
                    <a:lnTo>
                      <a:pt x="72" y="178"/>
                    </a:lnTo>
                    <a:lnTo>
                      <a:pt x="66" y="176"/>
                    </a:lnTo>
                    <a:lnTo>
                      <a:pt x="59" y="173"/>
                    </a:lnTo>
                    <a:lnTo>
                      <a:pt x="55" y="170"/>
                    </a:lnTo>
                    <a:lnTo>
                      <a:pt x="50" y="169"/>
                    </a:lnTo>
                    <a:lnTo>
                      <a:pt x="49" y="168"/>
                    </a:lnTo>
                    <a:lnTo>
                      <a:pt x="56" y="181"/>
                    </a:lnTo>
                    <a:lnTo>
                      <a:pt x="65" y="196"/>
                    </a:lnTo>
                    <a:lnTo>
                      <a:pt x="72" y="207"/>
                    </a:lnTo>
                    <a:lnTo>
                      <a:pt x="74" y="212"/>
                    </a:lnTo>
                    <a:lnTo>
                      <a:pt x="79" y="211"/>
                    </a:lnTo>
                    <a:lnTo>
                      <a:pt x="88" y="206"/>
                    </a:lnTo>
                    <a:lnTo>
                      <a:pt x="98" y="200"/>
                    </a:lnTo>
                    <a:lnTo>
                      <a:pt x="104" y="196"/>
                    </a:lnTo>
                    <a:lnTo>
                      <a:pt x="118" y="160"/>
                    </a:lnTo>
                    <a:lnTo>
                      <a:pt x="125" y="122"/>
                    </a:lnTo>
                    <a:lnTo>
                      <a:pt x="124" y="83"/>
                    </a:lnTo>
                    <a:lnTo>
                      <a:pt x="117" y="42"/>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43" name="Freeform 50"/>
              <p:cNvSpPr>
                <a:spLocks/>
              </p:cNvSpPr>
              <p:nvPr/>
            </p:nvSpPr>
            <p:spPr bwMode="auto">
              <a:xfrm>
                <a:off x="2763" y="3210"/>
                <a:ext cx="59" cy="191"/>
              </a:xfrm>
              <a:custGeom>
                <a:avLst/>
                <a:gdLst>
                  <a:gd name="T0" fmla="*/ 1 w 117"/>
                  <a:gd name="T1" fmla="*/ 1 h 381"/>
                  <a:gd name="T2" fmla="*/ 1 w 117"/>
                  <a:gd name="T3" fmla="*/ 1 h 381"/>
                  <a:gd name="T4" fmla="*/ 1 w 117"/>
                  <a:gd name="T5" fmla="*/ 1 h 381"/>
                  <a:gd name="T6" fmla="*/ 1 w 117"/>
                  <a:gd name="T7" fmla="*/ 1 h 381"/>
                  <a:gd name="T8" fmla="*/ 1 w 117"/>
                  <a:gd name="T9" fmla="*/ 1 h 381"/>
                  <a:gd name="T10" fmla="*/ 1 w 117"/>
                  <a:gd name="T11" fmla="*/ 1 h 381"/>
                  <a:gd name="T12" fmla="*/ 1 w 117"/>
                  <a:gd name="T13" fmla="*/ 1 h 381"/>
                  <a:gd name="T14" fmla="*/ 1 w 117"/>
                  <a:gd name="T15" fmla="*/ 1 h 381"/>
                  <a:gd name="T16" fmla="*/ 1 w 117"/>
                  <a:gd name="T17" fmla="*/ 1 h 381"/>
                  <a:gd name="T18" fmla="*/ 1 w 117"/>
                  <a:gd name="T19" fmla="*/ 0 h 381"/>
                  <a:gd name="T20" fmla="*/ 1 w 117"/>
                  <a:gd name="T21" fmla="*/ 0 h 381"/>
                  <a:gd name="T22" fmla="*/ 1 w 117"/>
                  <a:gd name="T23" fmla="*/ 1 h 381"/>
                  <a:gd name="T24" fmla="*/ 1 w 117"/>
                  <a:gd name="T25" fmla="*/ 1 h 381"/>
                  <a:gd name="T26" fmla="*/ 1 w 117"/>
                  <a:gd name="T27" fmla="*/ 1 h 381"/>
                  <a:gd name="T28" fmla="*/ 1 w 117"/>
                  <a:gd name="T29" fmla="*/ 1 h 381"/>
                  <a:gd name="T30" fmla="*/ 1 w 117"/>
                  <a:gd name="T31" fmla="*/ 1 h 381"/>
                  <a:gd name="T32" fmla="*/ 1 w 117"/>
                  <a:gd name="T33" fmla="*/ 1 h 381"/>
                  <a:gd name="T34" fmla="*/ 1 w 117"/>
                  <a:gd name="T35" fmla="*/ 1 h 381"/>
                  <a:gd name="T36" fmla="*/ 1 w 117"/>
                  <a:gd name="T37" fmla="*/ 1 h 381"/>
                  <a:gd name="T38" fmla="*/ 1 w 117"/>
                  <a:gd name="T39" fmla="*/ 1 h 381"/>
                  <a:gd name="T40" fmla="*/ 1 w 117"/>
                  <a:gd name="T41" fmla="*/ 1 h 381"/>
                  <a:gd name="T42" fmla="*/ 1 w 117"/>
                  <a:gd name="T43" fmla="*/ 1 h 381"/>
                  <a:gd name="T44" fmla="*/ 1 w 117"/>
                  <a:gd name="T45" fmla="*/ 1 h 381"/>
                  <a:gd name="T46" fmla="*/ 1 w 117"/>
                  <a:gd name="T47" fmla="*/ 1 h 381"/>
                  <a:gd name="T48" fmla="*/ 1 w 117"/>
                  <a:gd name="T49" fmla="*/ 1 h 381"/>
                  <a:gd name="T50" fmla="*/ 1 w 117"/>
                  <a:gd name="T51" fmla="*/ 1 h 381"/>
                  <a:gd name="T52" fmla="*/ 1 w 117"/>
                  <a:gd name="T53" fmla="*/ 1 h 381"/>
                  <a:gd name="T54" fmla="*/ 1 w 117"/>
                  <a:gd name="T55" fmla="*/ 1 h 381"/>
                  <a:gd name="T56" fmla="*/ 1 w 117"/>
                  <a:gd name="T57" fmla="*/ 1 h 381"/>
                  <a:gd name="T58" fmla="*/ 1 w 117"/>
                  <a:gd name="T59" fmla="*/ 1 h 381"/>
                  <a:gd name="T60" fmla="*/ 1 w 117"/>
                  <a:gd name="T61" fmla="*/ 1 h 381"/>
                  <a:gd name="T62" fmla="*/ 1 w 117"/>
                  <a:gd name="T63" fmla="*/ 1 h 381"/>
                  <a:gd name="T64" fmla="*/ 1 w 117"/>
                  <a:gd name="T65" fmla="*/ 1 h 381"/>
                  <a:gd name="T66" fmla="*/ 0 w 117"/>
                  <a:gd name="T67" fmla="*/ 1 h 381"/>
                  <a:gd name="T68" fmla="*/ 1 w 117"/>
                  <a:gd name="T69" fmla="*/ 1 h 381"/>
                  <a:gd name="T70" fmla="*/ 1 w 117"/>
                  <a:gd name="T71" fmla="*/ 1 h 381"/>
                  <a:gd name="T72" fmla="*/ 1 w 117"/>
                  <a:gd name="T73" fmla="*/ 1 h 381"/>
                  <a:gd name="T74" fmla="*/ 1 w 117"/>
                  <a:gd name="T75" fmla="*/ 1 h 381"/>
                  <a:gd name="T76" fmla="*/ 1 w 117"/>
                  <a:gd name="T77" fmla="*/ 1 h 381"/>
                  <a:gd name="T78" fmla="*/ 1 w 117"/>
                  <a:gd name="T79" fmla="*/ 1 h 381"/>
                  <a:gd name="T80" fmla="*/ 1 w 117"/>
                  <a:gd name="T81" fmla="*/ 1 h 381"/>
                  <a:gd name="T82" fmla="*/ 1 w 117"/>
                  <a:gd name="T83" fmla="*/ 1 h 381"/>
                  <a:gd name="T84" fmla="*/ 1 w 117"/>
                  <a:gd name="T85" fmla="*/ 1 h 381"/>
                  <a:gd name="T86" fmla="*/ 1 w 117"/>
                  <a:gd name="T87" fmla="*/ 1 h 381"/>
                  <a:gd name="T88" fmla="*/ 1 w 117"/>
                  <a:gd name="T89" fmla="*/ 1 h 381"/>
                  <a:gd name="T90" fmla="*/ 1 w 117"/>
                  <a:gd name="T91" fmla="*/ 1 h 381"/>
                  <a:gd name="T92" fmla="*/ 1 w 117"/>
                  <a:gd name="T93" fmla="*/ 1 h 381"/>
                  <a:gd name="T94" fmla="*/ 1 w 117"/>
                  <a:gd name="T95" fmla="*/ 1 h 381"/>
                  <a:gd name="T96" fmla="*/ 1 w 117"/>
                  <a:gd name="T97" fmla="*/ 1 h 381"/>
                  <a:gd name="T98" fmla="*/ 1 w 117"/>
                  <a:gd name="T99" fmla="*/ 1 h 3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7"/>
                  <a:gd name="T151" fmla="*/ 0 h 381"/>
                  <a:gd name="T152" fmla="*/ 117 w 117"/>
                  <a:gd name="T153" fmla="*/ 381 h 3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7" h="381">
                    <a:moveTo>
                      <a:pt x="112" y="76"/>
                    </a:moveTo>
                    <a:lnTo>
                      <a:pt x="110" y="64"/>
                    </a:lnTo>
                    <a:lnTo>
                      <a:pt x="107" y="53"/>
                    </a:lnTo>
                    <a:lnTo>
                      <a:pt x="104" y="42"/>
                    </a:lnTo>
                    <a:lnTo>
                      <a:pt x="98" y="32"/>
                    </a:lnTo>
                    <a:lnTo>
                      <a:pt x="92" y="23"/>
                    </a:lnTo>
                    <a:lnTo>
                      <a:pt x="84" y="14"/>
                    </a:lnTo>
                    <a:lnTo>
                      <a:pt x="74" y="7"/>
                    </a:lnTo>
                    <a:lnTo>
                      <a:pt x="63" y="1"/>
                    </a:lnTo>
                    <a:lnTo>
                      <a:pt x="55" y="0"/>
                    </a:lnTo>
                    <a:lnTo>
                      <a:pt x="46" y="0"/>
                    </a:lnTo>
                    <a:lnTo>
                      <a:pt x="37" y="1"/>
                    </a:lnTo>
                    <a:lnTo>
                      <a:pt x="26" y="3"/>
                    </a:lnTo>
                    <a:lnTo>
                      <a:pt x="17" y="7"/>
                    </a:lnTo>
                    <a:lnTo>
                      <a:pt x="9" y="10"/>
                    </a:lnTo>
                    <a:lnTo>
                      <a:pt x="3" y="14"/>
                    </a:lnTo>
                    <a:lnTo>
                      <a:pt x="1" y="16"/>
                    </a:lnTo>
                    <a:lnTo>
                      <a:pt x="4" y="15"/>
                    </a:lnTo>
                    <a:lnTo>
                      <a:pt x="14" y="14"/>
                    </a:lnTo>
                    <a:lnTo>
                      <a:pt x="26" y="14"/>
                    </a:lnTo>
                    <a:lnTo>
                      <a:pt x="41" y="16"/>
                    </a:lnTo>
                    <a:lnTo>
                      <a:pt x="57" y="24"/>
                    </a:lnTo>
                    <a:lnTo>
                      <a:pt x="72" y="38"/>
                    </a:lnTo>
                    <a:lnTo>
                      <a:pt x="84" y="59"/>
                    </a:lnTo>
                    <a:lnTo>
                      <a:pt x="91" y="90"/>
                    </a:lnTo>
                    <a:lnTo>
                      <a:pt x="94" y="124"/>
                    </a:lnTo>
                    <a:lnTo>
                      <a:pt x="97" y="159"/>
                    </a:lnTo>
                    <a:lnTo>
                      <a:pt x="98" y="192"/>
                    </a:lnTo>
                    <a:lnTo>
                      <a:pt x="95" y="226"/>
                    </a:lnTo>
                    <a:lnTo>
                      <a:pt x="90" y="259"/>
                    </a:lnTo>
                    <a:lnTo>
                      <a:pt x="78" y="292"/>
                    </a:lnTo>
                    <a:lnTo>
                      <a:pt x="62" y="326"/>
                    </a:lnTo>
                    <a:lnTo>
                      <a:pt x="40" y="360"/>
                    </a:lnTo>
                    <a:lnTo>
                      <a:pt x="0" y="380"/>
                    </a:lnTo>
                    <a:lnTo>
                      <a:pt x="14" y="381"/>
                    </a:lnTo>
                    <a:lnTo>
                      <a:pt x="26" y="379"/>
                    </a:lnTo>
                    <a:lnTo>
                      <a:pt x="40" y="372"/>
                    </a:lnTo>
                    <a:lnTo>
                      <a:pt x="52" y="365"/>
                    </a:lnTo>
                    <a:lnTo>
                      <a:pt x="62" y="356"/>
                    </a:lnTo>
                    <a:lnTo>
                      <a:pt x="71" y="348"/>
                    </a:lnTo>
                    <a:lnTo>
                      <a:pt x="77" y="340"/>
                    </a:lnTo>
                    <a:lnTo>
                      <a:pt x="82" y="334"/>
                    </a:lnTo>
                    <a:lnTo>
                      <a:pt x="97" y="298"/>
                    </a:lnTo>
                    <a:lnTo>
                      <a:pt x="108" y="265"/>
                    </a:lnTo>
                    <a:lnTo>
                      <a:pt x="114" y="232"/>
                    </a:lnTo>
                    <a:lnTo>
                      <a:pt x="117" y="201"/>
                    </a:lnTo>
                    <a:lnTo>
                      <a:pt x="117" y="170"/>
                    </a:lnTo>
                    <a:lnTo>
                      <a:pt x="116" y="139"/>
                    </a:lnTo>
                    <a:lnTo>
                      <a:pt x="114" y="108"/>
                    </a:lnTo>
                    <a:lnTo>
                      <a:pt x="112" y="76"/>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44" name="Freeform 51"/>
              <p:cNvSpPr>
                <a:spLocks/>
              </p:cNvSpPr>
              <p:nvPr/>
            </p:nvSpPr>
            <p:spPr bwMode="auto">
              <a:xfrm>
                <a:off x="2774" y="3407"/>
                <a:ext cx="14" cy="101"/>
              </a:xfrm>
              <a:custGeom>
                <a:avLst/>
                <a:gdLst>
                  <a:gd name="T0" fmla="*/ 0 w 29"/>
                  <a:gd name="T1" fmla="*/ 0 h 202"/>
                  <a:gd name="T2" fmla="*/ 0 w 29"/>
                  <a:gd name="T3" fmla="*/ 1 h 202"/>
                  <a:gd name="T4" fmla="*/ 0 w 29"/>
                  <a:gd name="T5" fmla="*/ 1 h 202"/>
                  <a:gd name="T6" fmla="*/ 0 w 29"/>
                  <a:gd name="T7" fmla="*/ 1 h 202"/>
                  <a:gd name="T8" fmla="*/ 0 w 29"/>
                  <a:gd name="T9" fmla="*/ 1 h 202"/>
                  <a:gd name="T10" fmla="*/ 0 w 29"/>
                  <a:gd name="T11" fmla="*/ 1 h 202"/>
                  <a:gd name="T12" fmla="*/ 0 w 29"/>
                  <a:gd name="T13" fmla="*/ 1 h 202"/>
                  <a:gd name="T14" fmla="*/ 0 w 29"/>
                  <a:gd name="T15" fmla="*/ 1 h 202"/>
                  <a:gd name="T16" fmla="*/ 0 w 29"/>
                  <a:gd name="T17" fmla="*/ 1 h 202"/>
                  <a:gd name="T18" fmla="*/ 0 w 29"/>
                  <a:gd name="T19" fmla="*/ 1 h 202"/>
                  <a:gd name="T20" fmla="*/ 0 w 29"/>
                  <a:gd name="T21" fmla="*/ 0 h 2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202"/>
                  <a:gd name="T35" fmla="*/ 29 w 29"/>
                  <a:gd name="T36" fmla="*/ 202 h 2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202">
                    <a:moveTo>
                      <a:pt x="29" y="0"/>
                    </a:moveTo>
                    <a:lnTo>
                      <a:pt x="23" y="57"/>
                    </a:lnTo>
                    <a:lnTo>
                      <a:pt x="19" y="107"/>
                    </a:lnTo>
                    <a:lnTo>
                      <a:pt x="20" y="153"/>
                    </a:lnTo>
                    <a:lnTo>
                      <a:pt x="27" y="201"/>
                    </a:lnTo>
                    <a:lnTo>
                      <a:pt x="2" y="202"/>
                    </a:lnTo>
                    <a:lnTo>
                      <a:pt x="0" y="151"/>
                    </a:lnTo>
                    <a:lnTo>
                      <a:pt x="0" y="108"/>
                    </a:lnTo>
                    <a:lnTo>
                      <a:pt x="1" y="66"/>
                    </a:lnTo>
                    <a:lnTo>
                      <a:pt x="4" y="18"/>
                    </a:lnTo>
                    <a:lnTo>
                      <a:pt x="29" y="0"/>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45" name="Freeform 52"/>
              <p:cNvSpPr>
                <a:spLocks/>
              </p:cNvSpPr>
              <p:nvPr/>
            </p:nvSpPr>
            <p:spPr bwMode="auto">
              <a:xfrm>
                <a:off x="2735" y="3175"/>
                <a:ext cx="17" cy="100"/>
              </a:xfrm>
              <a:custGeom>
                <a:avLst/>
                <a:gdLst>
                  <a:gd name="T0" fmla="*/ 0 w 35"/>
                  <a:gd name="T1" fmla="*/ 0 h 200"/>
                  <a:gd name="T2" fmla="*/ 0 w 35"/>
                  <a:gd name="T3" fmla="*/ 1 h 200"/>
                  <a:gd name="T4" fmla="*/ 0 w 35"/>
                  <a:gd name="T5" fmla="*/ 1 h 200"/>
                  <a:gd name="T6" fmla="*/ 0 w 35"/>
                  <a:gd name="T7" fmla="*/ 1 h 200"/>
                  <a:gd name="T8" fmla="*/ 0 w 35"/>
                  <a:gd name="T9" fmla="*/ 1 h 200"/>
                  <a:gd name="T10" fmla="*/ 0 w 35"/>
                  <a:gd name="T11" fmla="*/ 1 h 200"/>
                  <a:gd name="T12" fmla="*/ 0 w 35"/>
                  <a:gd name="T13" fmla="*/ 1 h 200"/>
                  <a:gd name="T14" fmla="*/ 0 w 35"/>
                  <a:gd name="T15" fmla="*/ 1 h 200"/>
                  <a:gd name="T16" fmla="*/ 0 w 35"/>
                  <a:gd name="T17" fmla="*/ 1 h 200"/>
                  <a:gd name="T18" fmla="*/ 0 w 35"/>
                  <a:gd name="T19" fmla="*/ 1 h 200"/>
                  <a:gd name="T20" fmla="*/ 0 w 35"/>
                  <a:gd name="T21" fmla="*/ 0 h 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
                  <a:gd name="T34" fmla="*/ 0 h 200"/>
                  <a:gd name="T35" fmla="*/ 35 w 35"/>
                  <a:gd name="T36" fmla="*/ 200 h 2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 h="200">
                    <a:moveTo>
                      <a:pt x="35" y="0"/>
                    </a:moveTo>
                    <a:lnTo>
                      <a:pt x="28" y="39"/>
                    </a:lnTo>
                    <a:lnTo>
                      <a:pt x="28" y="77"/>
                    </a:lnTo>
                    <a:lnTo>
                      <a:pt x="28" y="117"/>
                    </a:lnTo>
                    <a:lnTo>
                      <a:pt x="22" y="165"/>
                    </a:lnTo>
                    <a:lnTo>
                      <a:pt x="0" y="200"/>
                    </a:lnTo>
                    <a:lnTo>
                      <a:pt x="8" y="141"/>
                    </a:lnTo>
                    <a:lnTo>
                      <a:pt x="8" y="92"/>
                    </a:lnTo>
                    <a:lnTo>
                      <a:pt x="6" y="49"/>
                    </a:lnTo>
                    <a:lnTo>
                      <a:pt x="12" y="8"/>
                    </a:lnTo>
                    <a:lnTo>
                      <a:pt x="35" y="0"/>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46" name="Freeform 53"/>
              <p:cNvSpPr>
                <a:spLocks/>
              </p:cNvSpPr>
              <p:nvPr/>
            </p:nvSpPr>
            <p:spPr bwMode="auto">
              <a:xfrm>
                <a:off x="3009" y="3412"/>
                <a:ext cx="204" cy="172"/>
              </a:xfrm>
              <a:custGeom>
                <a:avLst/>
                <a:gdLst>
                  <a:gd name="T0" fmla="*/ 1 w 408"/>
                  <a:gd name="T1" fmla="*/ 0 h 343"/>
                  <a:gd name="T2" fmla="*/ 1 w 408"/>
                  <a:gd name="T3" fmla="*/ 1 h 343"/>
                  <a:gd name="T4" fmla="*/ 1 w 408"/>
                  <a:gd name="T5" fmla="*/ 1 h 343"/>
                  <a:gd name="T6" fmla="*/ 1 w 408"/>
                  <a:gd name="T7" fmla="*/ 1 h 343"/>
                  <a:gd name="T8" fmla="*/ 1 w 408"/>
                  <a:gd name="T9" fmla="*/ 1 h 343"/>
                  <a:gd name="T10" fmla="*/ 1 w 408"/>
                  <a:gd name="T11" fmla="*/ 1 h 343"/>
                  <a:gd name="T12" fmla="*/ 1 w 408"/>
                  <a:gd name="T13" fmla="*/ 1 h 343"/>
                  <a:gd name="T14" fmla="*/ 1 w 408"/>
                  <a:gd name="T15" fmla="*/ 1 h 343"/>
                  <a:gd name="T16" fmla="*/ 1 w 408"/>
                  <a:gd name="T17" fmla="*/ 1 h 343"/>
                  <a:gd name="T18" fmla="*/ 1 w 408"/>
                  <a:gd name="T19" fmla="*/ 1 h 343"/>
                  <a:gd name="T20" fmla="*/ 1 w 408"/>
                  <a:gd name="T21" fmla="*/ 1 h 343"/>
                  <a:gd name="T22" fmla="*/ 1 w 408"/>
                  <a:gd name="T23" fmla="*/ 1 h 343"/>
                  <a:gd name="T24" fmla="*/ 1 w 408"/>
                  <a:gd name="T25" fmla="*/ 1 h 343"/>
                  <a:gd name="T26" fmla="*/ 1 w 408"/>
                  <a:gd name="T27" fmla="*/ 1 h 343"/>
                  <a:gd name="T28" fmla="*/ 1 w 408"/>
                  <a:gd name="T29" fmla="*/ 1 h 343"/>
                  <a:gd name="T30" fmla="*/ 1 w 408"/>
                  <a:gd name="T31" fmla="*/ 1 h 343"/>
                  <a:gd name="T32" fmla="*/ 1 w 408"/>
                  <a:gd name="T33" fmla="*/ 1 h 343"/>
                  <a:gd name="T34" fmla="*/ 1 w 408"/>
                  <a:gd name="T35" fmla="*/ 1 h 343"/>
                  <a:gd name="T36" fmla="*/ 1 w 408"/>
                  <a:gd name="T37" fmla="*/ 1 h 343"/>
                  <a:gd name="T38" fmla="*/ 1 w 408"/>
                  <a:gd name="T39" fmla="*/ 1 h 343"/>
                  <a:gd name="T40" fmla="*/ 1 w 408"/>
                  <a:gd name="T41" fmla="*/ 1 h 343"/>
                  <a:gd name="T42" fmla="*/ 1 w 408"/>
                  <a:gd name="T43" fmla="*/ 1 h 343"/>
                  <a:gd name="T44" fmla="*/ 1 w 408"/>
                  <a:gd name="T45" fmla="*/ 1 h 343"/>
                  <a:gd name="T46" fmla="*/ 1 w 408"/>
                  <a:gd name="T47" fmla="*/ 1 h 343"/>
                  <a:gd name="T48" fmla="*/ 1 w 408"/>
                  <a:gd name="T49" fmla="*/ 1 h 343"/>
                  <a:gd name="T50" fmla="*/ 1 w 408"/>
                  <a:gd name="T51" fmla="*/ 1 h 343"/>
                  <a:gd name="T52" fmla="*/ 1 w 408"/>
                  <a:gd name="T53" fmla="*/ 1 h 343"/>
                  <a:gd name="T54" fmla="*/ 1 w 408"/>
                  <a:gd name="T55" fmla="*/ 1 h 343"/>
                  <a:gd name="T56" fmla="*/ 0 w 408"/>
                  <a:gd name="T57" fmla="*/ 1 h 343"/>
                  <a:gd name="T58" fmla="*/ 1 w 408"/>
                  <a:gd name="T59" fmla="*/ 1 h 343"/>
                  <a:gd name="T60" fmla="*/ 1 w 408"/>
                  <a:gd name="T61" fmla="*/ 1 h 343"/>
                  <a:gd name="T62" fmla="*/ 1 w 408"/>
                  <a:gd name="T63" fmla="*/ 1 h 343"/>
                  <a:gd name="T64" fmla="*/ 1 w 408"/>
                  <a:gd name="T65" fmla="*/ 1 h 343"/>
                  <a:gd name="T66" fmla="*/ 1 w 408"/>
                  <a:gd name="T67" fmla="*/ 1 h 343"/>
                  <a:gd name="T68" fmla="*/ 1 w 408"/>
                  <a:gd name="T69" fmla="*/ 1 h 343"/>
                  <a:gd name="T70" fmla="*/ 1 w 408"/>
                  <a:gd name="T71" fmla="*/ 1 h 343"/>
                  <a:gd name="T72" fmla="*/ 1 w 408"/>
                  <a:gd name="T73" fmla="*/ 1 h 343"/>
                  <a:gd name="T74" fmla="*/ 1 w 408"/>
                  <a:gd name="T75" fmla="*/ 1 h 343"/>
                  <a:gd name="T76" fmla="*/ 1 w 408"/>
                  <a:gd name="T77" fmla="*/ 1 h 343"/>
                  <a:gd name="T78" fmla="*/ 1 w 408"/>
                  <a:gd name="T79" fmla="*/ 1 h 343"/>
                  <a:gd name="T80" fmla="*/ 1 w 408"/>
                  <a:gd name="T81" fmla="*/ 1 h 343"/>
                  <a:gd name="T82" fmla="*/ 1 w 408"/>
                  <a:gd name="T83" fmla="*/ 1 h 343"/>
                  <a:gd name="T84" fmla="*/ 1 w 408"/>
                  <a:gd name="T85" fmla="*/ 1 h 343"/>
                  <a:gd name="T86" fmla="*/ 1 w 408"/>
                  <a:gd name="T87" fmla="*/ 1 h 343"/>
                  <a:gd name="T88" fmla="*/ 1 w 408"/>
                  <a:gd name="T89" fmla="*/ 1 h 343"/>
                  <a:gd name="T90" fmla="*/ 1 w 408"/>
                  <a:gd name="T91" fmla="*/ 1 h 343"/>
                  <a:gd name="T92" fmla="*/ 1 w 408"/>
                  <a:gd name="T93" fmla="*/ 1 h 343"/>
                  <a:gd name="T94" fmla="*/ 1 w 408"/>
                  <a:gd name="T95" fmla="*/ 1 h 343"/>
                  <a:gd name="T96" fmla="*/ 1 w 408"/>
                  <a:gd name="T97" fmla="*/ 1 h 343"/>
                  <a:gd name="T98" fmla="*/ 1 w 408"/>
                  <a:gd name="T99" fmla="*/ 1 h 343"/>
                  <a:gd name="T100" fmla="*/ 1 w 408"/>
                  <a:gd name="T101" fmla="*/ 1 h 343"/>
                  <a:gd name="T102" fmla="*/ 1 w 408"/>
                  <a:gd name="T103" fmla="*/ 1 h 343"/>
                  <a:gd name="T104" fmla="*/ 1 w 408"/>
                  <a:gd name="T105" fmla="*/ 1 h 343"/>
                  <a:gd name="T106" fmla="*/ 1 w 408"/>
                  <a:gd name="T107" fmla="*/ 1 h 343"/>
                  <a:gd name="T108" fmla="*/ 1 w 408"/>
                  <a:gd name="T109" fmla="*/ 1 h 343"/>
                  <a:gd name="T110" fmla="*/ 1 w 408"/>
                  <a:gd name="T111" fmla="*/ 1 h 343"/>
                  <a:gd name="T112" fmla="*/ 1 w 408"/>
                  <a:gd name="T113" fmla="*/ 0 h 3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8"/>
                  <a:gd name="T172" fmla="*/ 0 h 343"/>
                  <a:gd name="T173" fmla="*/ 408 w 408"/>
                  <a:gd name="T174" fmla="*/ 343 h 3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8" h="343">
                    <a:moveTo>
                      <a:pt x="408" y="0"/>
                    </a:moveTo>
                    <a:lnTo>
                      <a:pt x="389" y="8"/>
                    </a:lnTo>
                    <a:lnTo>
                      <a:pt x="372" y="16"/>
                    </a:lnTo>
                    <a:lnTo>
                      <a:pt x="355" y="24"/>
                    </a:lnTo>
                    <a:lnTo>
                      <a:pt x="339" y="32"/>
                    </a:lnTo>
                    <a:lnTo>
                      <a:pt x="324" y="41"/>
                    </a:lnTo>
                    <a:lnTo>
                      <a:pt x="309" y="51"/>
                    </a:lnTo>
                    <a:lnTo>
                      <a:pt x="295" y="61"/>
                    </a:lnTo>
                    <a:lnTo>
                      <a:pt x="282" y="73"/>
                    </a:lnTo>
                    <a:lnTo>
                      <a:pt x="269" y="85"/>
                    </a:lnTo>
                    <a:lnTo>
                      <a:pt x="258" y="99"/>
                    </a:lnTo>
                    <a:lnTo>
                      <a:pt x="248" y="115"/>
                    </a:lnTo>
                    <a:lnTo>
                      <a:pt x="237" y="131"/>
                    </a:lnTo>
                    <a:lnTo>
                      <a:pt x="227" y="151"/>
                    </a:lnTo>
                    <a:lnTo>
                      <a:pt x="218" y="172"/>
                    </a:lnTo>
                    <a:lnTo>
                      <a:pt x="210" y="193"/>
                    </a:lnTo>
                    <a:lnTo>
                      <a:pt x="201" y="219"/>
                    </a:lnTo>
                    <a:lnTo>
                      <a:pt x="195" y="245"/>
                    </a:lnTo>
                    <a:lnTo>
                      <a:pt x="189" y="268"/>
                    </a:lnTo>
                    <a:lnTo>
                      <a:pt x="185" y="291"/>
                    </a:lnTo>
                    <a:lnTo>
                      <a:pt x="183" y="314"/>
                    </a:lnTo>
                    <a:lnTo>
                      <a:pt x="159" y="280"/>
                    </a:lnTo>
                    <a:lnTo>
                      <a:pt x="133" y="243"/>
                    </a:lnTo>
                    <a:lnTo>
                      <a:pt x="108" y="207"/>
                    </a:lnTo>
                    <a:lnTo>
                      <a:pt x="83" y="169"/>
                    </a:lnTo>
                    <a:lnTo>
                      <a:pt x="59" y="131"/>
                    </a:lnTo>
                    <a:lnTo>
                      <a:pt x="36" y="92"/>
                    </a:lnTo>
                    <a:lnTo>
                      <a:pt x="16" y="53"/>
                    </a:lnTo>
                    <a:lnTo>
                      <a:pt x="0" y="14"/>
                    </a:lnTo>
                    <a:lnTo>
                      <a:pt x="4" y="56"/>
                    </a:lnTo>
                    <a:lnTo>
                      <a:pt x="15" y="98"/>
                    </a:lnTo>
                    <a:lnTo>
                      <a:pt x="31" y="139"/>
                    </a:lnTo>
                    <a:lnTo>
                      <a:pt x="52" y="179"/>
                    </a:lnTo>
                    <a:lnTo>
                      <a:pt x="77" y="218"/>
                    </a:lnTo>
                    <a:lnTo>
                      <a:pt x="106" y="257"/>
                    </a:lnTo>
                    <a:lnTo>
                      <a:pt x="139" y="295"/>
                    </a:lnTo>
                    <a:lnTo>
                      <a:pt x="176" y="332"/>
                    </a:lnTo>
                    <a:lnTo>
                      <a:pt x="187" y="339"/>
                    </a:lnTo>
                    <a:lnTo>
                      <a:pt x="195" y="343"/>
                    </a:lnTo>
                    <a:lnTo>
                      <a:pt x="200" y="343"/>
                    </a:lnTo>
                    <a:lnTo>
                      <a:pt x="205" y="340"/>
                    </a:lnTo>
                    <a:lnTo>
                      <a:pt x="213" y="308"/>
                    </a:lnTo>
                    <a:lnTo>
                      <a:pt x="223" y="275"/>
                    </a:lnTo>
                    <a:lnTo>
                      <a:pt x="236" y="244"/>
                    </a:lnTo>
                    <a:lnTo>
                      <a:pt x="252" y="213"/>
                    </a:lnTo>
                    <a:lnTo>
                      <a:pt x="268" y="183"/>
                    </a:lnTo>
                    <a:lnTo>
                      <a:pt x="287" y="155"/>
                    </a:lnTo>
                    <a:lnTo>
                      <a:pt x="304" y="128"/>
                    </a:lnTo>
                    <a:lnTo>
                      <a:pt x="322" y="104"/>
                    </a:lnTo>
                    <a:lnTo>
                      <a:pt x="341" y="81"/>
                    </a:lnTo>
                    <a:lnTo>
                      <a:pt x="357" y="60"/>
                    </a:lnTo>
                    <a:lnTo>
                      <a:pt x="372" y="41"/>
                    </a:lnTo>
                    <a:lnTo>
                      <a:pt x="386" y="27"/>
                    </a:lnTo>
                    <a:lnTo>
                      <a:pt x="396" y="15"/>
                    </a:lnTo>
                    <a:lnTo>
                      <a:pt x="403" y="6"/>
                    </a:lnTo>
                    <a:lnTo>
                      <a:pt x="408" y="1"/>
                    </a:lnTo>
                    <a:lnTo>
                      <a:pt x="408" y="0"/>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68716" name="Text Box 54"/>
            <p:cNvSpPr txBox="1">
              <a:spLocks noChangeArrowheads="1"/>
            </p:cNvSpPr>
            <p:nvPr/>
          </p:nvSpPr>
          <p:spPr bwMode="auto">
            <a:xfrm rot="189621">
              <a:off x="1381" y="1797"/>
              <a:ext cx="521"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b="1">
                  <a:solidFill>
                    <a:srgbClr val="800000"/>
                  </a:solidFill>
                  <a:latin typeface="Arial" charset="0"/>
                  <a:cs typeface="Arial" charset="0"/>
                </a:rPr>
                <a:t>Known</a:t>
              </a:r>
            </a:p>
            <a:p>
              <a:pPr algn="ctr" eaLnBrk="1" hangingPunct="1"/>
              <a:r>
                <a:rPr lang="en-US" sz="1200" b="1">
                  <a:solidFill>
                    <a:srgbClr val="800000"/>
                  </a:solidFill>
                  <a:latin typeface="Arial" charset="0"/>
                  <a:cs typeface="Arial" charset="0"/>
                </a:rPr>
                <a:t>Source 1</a:t>
              </a:r>
            </a:p>
          </p:txBody>
        </p:sp>
      </p:grpSp>
      <p:grpSp>
        <p:nvGrpSpPr>
          <p:cNvPr id="68615" name="Group 55"/>
          <p:cNvGrpSpPr>
            <a:grpSpLocks/>
          </p:cNvGrpSpPr>
          <p:nvPr/>
        </p:nvGrpSpPr>
        <p:grpSpPr bwMode="auto">
          <a:xfrm>
            <a:off x="1476375" y="1776413"/>
            <a:ext cx="1223963" cy="1292225"/>
            <a:chOff x="1247" y="1706"/>
            <a:chExt cx="771" cy="814"/>
          </a:xfrm>
        </p:grpSpPr>
        <p:grpSp>
          <p:nvGrpSpPr>
            <p:cNvPr id="68683" name="Group 56"/>
            <p:cNvGrpSpPr>
              <a:grpSpLocks/>
            </p:cNvGrpSpPr>
            <p:nvPr/>
          </p:nvGrpSpPr>
          <p:grpSpPr bwMode="auto">
            <a:xfrm>
              <a:off x="1247" y="1706"/>
              <a:ext cx="771" cy="814"/>
              <a:chOff x="2245" y="2523"/>
              <a:chExt cx="1143" cy="1132"/>
            </a:xfrm>
          </p:grpSpPr>
          <p:sp>
            <p:nvSpPr>
              <p:cNvPr id="68685" name="AutoShape 57"/>
              <p:cNvSpPr>
                <a:spLocks noChangeAspect="1" noChangeArrowheads="1" noTextEdit="1"/>
              </p:cNvSpPr>
              <p:nvPr/>
            </p:nvSpPr>
            <p:spPr bwMode="auto">
              <a:xfrm>
                <a:off x="2245" y="2523"/>
                <a:ext cx="1143" cy="11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68686" name="Freeform 58"/>
              <p:cNvSpPr>
                <a:spLocks/>
              </p:cNvSpPr>
              <p:nvPr/>
            </p:nvSpPr>
            <p:spPr bwMode="auto">
              <a:xfrm>
                <a:off x="2245" y="3379"/>
                <a:ext cx="1143" cy="276"/>
              </a:xfrm>
              <a:custGeom>
                <a:avLst/>
                <a:gdLst>
                  <a:gd name="T0" fmla="*/ 1 w 2286"/>
                  <a:gd name="T1" fmla="*/ 0 h 553"/>
                  <a:gd name="T2" fmla="*/ 2 w 2286"/>
                  <a:gd name="T3" fmla="*/ 1 h 553"/>
                  <a:gd name="T4" fmla="*/ 2 w 2286"/>
                  <a:gd name="T5" fmla="*/ 1 h 553"/>
                  <a:gd name="T6" fmla="*/ 2 w 2286"/>
                  <a:gd name="T7" fmla="*/ 1 h 553"/>
                  <a:gd name="T8" fmla="*/ 3 w 2286"/>
                  <a:gd name="T9" fmla="*/ 1 h 553"/>
                  <a:gd name="T10" fmla="*/ 3 w 2286"/>
                  <a:gd name="T11" fmla="*/ 1 h 553"/>
                  <a:gd name="T12" fmla="*/ 3 w 2286"/>
                  <a:gd name="T13" fmla="*/ 1 h 553"/>
                  <a:gd name="T14" fmla="*/ 3 w 2286"/>
                  <a:gd name="T15" fmla="*/ 1 h 553"/>
                  <a:gd name="T16" fmla="*/ 3 w 2286"/>
                  <a:gd name="T17" fmla="*/ 1 h 553"/>
                  <a:gd name="T18" fmla="*/ 4 w 2286"/>
                  <a:gd name="T19" fmla="*/ 1 h 553"/>
                  <a:gd name="T20" fmla="*/ 4 w 2286"/>
                  <a:gd name="T21" fmla="*/ 0 h 553"/>
                  <a:gd name="T22" fmla="*/ 4 w 2286"/>
                  <a:gd name="T23" fmla="*/ 0 h 553"/>
                  <a:gd name="T24" fmla="*/ 5 w 2286"/>
                  <a:gd name="T25" fmla="*/ 0 h 553"/>
                  <a:gd name="T26" fmla="*/ 5 w 2286"/>
                  <a:gd name="T27" fmla="*/ 0 h 553"/>
                  <a:gd name="T28" fmla="*/ 5 w 2286"/>
                  <a:gd name="T29" fmla="*/ 0 h 553"/>
                  <a:gd name="T30" fmla="*/ 5 w 2286"/>
                  <a:gd name="T31" fmla="*/ 0 h 553"/>
                  <a:gd name="T32" fmla="*/ 5 w 2286"/>
                  <a:gd name="T33" fmla="*/ 0 h 553"/>
                  <a:gd name="T34" fmla="*/ 5 w 2286"/>
                  <a:gd name="T35" fmla="*/ 0 h 553"/>
                  <a:gd name="T36" fmla="*/ 5 w 2286"/>
                  <a:gd name="T37" fmla="*/ 0 h 553"/>
                  <a:gd name="T38" fmla="*/ 4 w 2286"/>
                  <a:gd name="T39" fmla="*/ 0 h 553"/>
                  <a:gd name="T40" fmla="*/ 4 w 2286"/>
                  <a:gd name="T41" fmla="*/ 0 h 553"/>
                  <a:gd name="T42" fmla="*/ 4 w 2286"/>
                  <a:gd name="T43" fmla="*/ 0 h 553"/>
                  <a:gd name="T44" fmla="*/ 3 w 2286"/>
                  <a:gd name="T45" fmla="*/ 0 h 553"/>
                  <a:gd name="T46" fmla="*/ 3 w 2286"/>
                  <a:gd name="T47" fmla="*/ 0 h 553"/>
                  <a:gd name="T48" fmla="*/ 3 w 2286"/>
                  <a:gd name="T49" fmla="*/ 0 h 553"/>
                  <a:gd name="T50" fmla="*/ 3 w 2286"/>
                  <a:gd name="T51" fmla="*/ 0 h 553"/>
                  <a:gd name="T52" fmla="*/ 3 w 2286"/>
                  <a:gd name="T53" fmla="*/ 0 h 553"/>
                  <a:gd name="T54" fmla="*/ 2 w 2286"/>
                  <a:gd name="T55" fmla="*/ 0 h 553"/>
                  <a:gd name="T56" fmla="*/ 2 w 2286"/>
                  <a:gd name="T57" fmla="*/ 0 h 553"/>
                  <a:gd name="T58" fmla="*/ 2 w 2286"/>
                  <a:gd name="T59" fmla="*/ 0 h 553"/>
                  <a:gd name="T60" fmla="*/ 2 w 2286"/>
                  <a:gd name="T61" fmla="*/ 0 h 553"/>
                  <a:gd name="T62" fmla="*/ 1 w 2286"/>
                  <a:gd name="T63" fmla="*/ 0 h 553"/>
                  <a:gd name="T64" fmla="*/ 1 w 2286"/>
                  <a:gd name="T65" fmla="*/ 0 h 553"/>
                  <a:gd name="T66" fmla="*/ 1 w 2286"/>
                  <a:gd name="T67" fmla="*/ 0 h 553"/>
                  <a:gd name="T68" fmla="*/ 1 w 2286"/>
                  <a:gd name="T69" fmla="*/ 0 h 553"/>
                  <a:gd name="T70" fmla="*/ 1 w 2286"/>
                  <a:gd name="T71" fmla="*/ 0 h 553"/>
                  <a:gd name="T72" fmla="*/ 1 w 2286"/>
                  <a:gd name="T73" fmla="*/ 0 h 553"/>
                  <a:gd name="T74" fmla="*/ 1 w 2286"/>
                  <a:gd name="T75" fmla="*/ 0 h 553"/>
                  <a:gd name="T76" fmla="*/ 1 w 2286"/>
                  <a:gd name="T77" fmla="*/ 0 h 553"/>
                  <a:gd name="T78" fmla="*/ 1 w 2286"/>
                  <a:gd name="T79" fmla="*/ 0 h 553"/>
                  <a:gd name="T80" fmla="*/ 1 w 2286"/>
                  <a:gd name="T81" fmla="*/ 0 h 553"/>
                  <a:gd name="T82" fmla="*/ 1 w 2286"/>
                  <a:gd name="T83" fmla="*/ 0 h 553"/>
                  <a:gd name="T84" fmla="*/ 1 w 2286"/>
                  <a:gd name="T85" fmla="*/ 0 h 5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86"/>
                  <a:gd name="T130" fmla="*/ 0 h 553"/>
                  <a:gd name="T131" fmla="*/ 2286 w 2286"/>
                  <a:gd name="T132" fmla="*/ 553 h 5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86" h="553">
                    <a:moveTo>
                      <a:pt x="414" y="490"/>
                    </a:moveTo>
                    <a:lnTo>
                      <a:pt x="452" y="497"/>
                    </a:lnTo>
                    <a:lnTo>
                      <a:pt x="491" y="503"/>
                    </a:lnTo>
                    <a:lnTo>
                      <a:pt x="531" y="510"/>
                    </a:lnTo>
                    <a:lnTo>
                      <a:pt x="573" y="516"/>
                    </a:lnTo>
                    <a:lnTo>
                      <a:pt x="615" y="522"/>
                    </a:lnTo>
                    <a:lnTo>
                      <a:pt x="659" y="528"/>
                    </a:lnTo>
                    <a:lnTo>
                      <a:pt x="703" y="532"/>
                    </a:lnTo>
                    <a:lnTo>
                      <a:pt x="749" y="537"/>
                    </a:lnTo>
                    <a:lnTo>
                      <a:pt x="795" y="540"/>
                    </a:lnTo>
                    <a:lnTo>
                      <a:pt x="843" y="544"/>
                    </a:lnTo>
                    <a:lnTo>
                      <a:pt x="891" y="546"/>
                    </a:lnTo>
                    <a:lnTo>
                      <a:pt x="940" y="548"/>
                    </a:lnTo>
                    <a:lnTo>
                      <a:pt x="990" y="551"/>
                    </a:lnTo>
                    <a:lnTo>
                      <a:pt x="1040" y="552"/>
                    </a:lnTo>
                    <a:lnTo>
                      <a:pt x="1091" y="553"/>
                    </a:lnTo>
                    <a:lnTo>
                      <a:pt x="1143" y="553"/>
                    </a:lnTo>
                    <a:lnTo>
                      <a:pt x="1190" y="553"/>
                    </a:lnTo>
                    <a:lnTo>
                      <a:pt x="1236" y="552"/>
                    </a:lnTo>
                    <a:lnTo>
                      <a:pt x="1282" y="551"/>
                    </a:lnTo>
                    <a:lnTo>
                      <a:pt x="1329" y="550"/>
                    </a:lnTo>
                    <a:lnTo>
                      <a:pt x="1373" y="547"/>
                    </a:lnTo>
                    <a:lnTo>
                      <a:pt x="1417" y="545"/>
                    </a:lnTo>
                    <a:lnTo>
                      <a:pt x="1461" y="543"/>
                    </a:lnTo>
                    <a:lnTo>
                      <a:pt x="1504" y="539"/>
                    </a:lnTo>
                    <a:lnTo>
                      <a:pt x="1546" y="536"/>
                    </a:lnTo>
                    <a:lnTo>
                      <a:pt x="1588" y="531"/>
                    </a:lnTo>
                    <a:lnTo>
                      <a:pt x="1628" y="528"/>
                    </a:lnTo>
                    <a:lnTo>
                      <a:pt x="1667" y="522"/>
                    </a:lnTo>
                    <a:lnTo>
                      <a:pt x="1706" y="517"/>
                    </a:lnTo>
                    <a:lnTo>
                      <a:pt x="1744" y="512"/>
                    </a:lnTo>
                    <a:lnTo>
                      <a:pt x="1781" y="506"/>
                    </a:lnTo>
                    <a:lnTo>
                      <a:pt x="1817" y="500"/>
                    </a:lnTo>
                    <a:lnTo>
                      <a:pt x="1869" y="490"/>
                    </a:lnTo>
                    <a:lnTo>
                      <a:pt x="1918" y="479"/>
                    </a:lnTo>
                    <a:lnTo>
                      <a:pt x="1966" y="469"/>
                    </a:lnTo>
                    <a:lnTo>
                      <a:pt x="2011" y="456"/>
                    </a:lnTo>
                    <a:lnTo>
                      <a:pt x="2052" y="445"/>
                    </a:lnTo>
                    <a:lnTo>
                      <a:pt x="2090" y="431"/>
                    </a:lnTo>
                    <a:lnTo>
                      <a:pt x="2126" y="418"/>
                    </a:lnTo>
                    <a:lnTo>
                      <a:pt x="2158" y="403"/>
                    </a:lnTo>
                    <a:lnTo>
                      <a:pt x="2187" y="389"/>
                    </a:lnTo>
                    <a:lnTo>
                      <a:pt x="2212" y="375"/>
                    </a:lnTo>
                    <a:lnTo>
                      <a:pt x="2234" y="360"/>
                    </a:lnTo>
                    <a:lnTo>
                      <a:pt x="2253" y="343"/>
                    </a:lnTo>
                    <a:lnTo>
                      <a:pt x="2268" y="327"/>
                    </a:lnTo>
                    <a:lnTo>
                      <a:pt x="2278" y="310"/>
                    </a:lnTo>
                    <a:lnTo>
                      <a:pt x="2284" y="294"/>
                    </a:lnTo>
                    <a:lnTo>
                      <a:pt x="2286" y="277"/>
                    </a:lnTo>
                    <a:lnTo>
                      <a:pt x="2284" y="257"/>
                    </a:lnTo>
                    <a:lnTo>
                      <a:pt x="2274" y="237"/>
                    </a:lnTo>
                    <a:lnTo>
                      <a:pt x="2261" y="219"/>
                    </a:lnTo>
                    <a:lnTo>
                      <a:pt x="2241" y="201"/>
                    </a:lnTo>
                    <a:lnTo>
                      <a:pt x="2217" y="182"/>
                    </a:lnTo>
                    <a:lnTo>
                      <a:pt x="2188" y="165"/>
                    </a:lnTo>
                    <a:lnTo>
                      <a:pt x="2155" y="148"/>
                    </a:lnTo>
                    <a:lnTo>
                      <a:pt x="2117" y="132"/>
                    </a:lnTo>
                    <a:lnTo>
                      <a:pt x="2074" y="117"/>
                    </a:lnTo>
                    <a:lnTo>
                      <a:pt x="2028" y="102"/>
                    </a:lnTo>
                    <a:lnTo>
                      <a:pt x="1977" y="88"/>
                    </a:lnTo>
                    <a:lnTo>
                      <a:pt x="1923" y="74"/>
                    </a:lnTo>
                    <a:lnTo>
                      <a:pt x="1865" y="62"/>
                    </a:lnTo>
                    <a:lnTo>
                      <a:pt x="1806" y="51"/>
                    </a:lnTo>
                    <a:lnTo>
                      <a:pt x="1741" y="41"/>
                    </a:lnTo>
                    <a:lnTo>
                      <a:pt x="1674" y="31"/>
                    </a:lnTo>
                    <a:lnTo>
                      <a:pt x="1644" y="28"/>
                    </a:lnTo>
                    <a:lnTo>
                      <a:pt x="1613" y="24"/>
                    </a:lnTo>
                    <a:lnTo>
                      <a:pt x="1582" y="21"/>
                    </a:lnTo>
                    <a:lnTo>
                      <a:pt x="1551" y="19"/>
                    </a:lnTo>
                    <a:lnTo>
                      <a:pt x="1519" y="15"/>
                    </a:lnTo>
                    <a:lnTo>
                      <a:pt x="1486" y="13"/>
                    </a:lnTo>
                    <a:lnTo>
                      <a:pt x="1454" y="11"/>
                    </a:lnTo>
                    <a:lnTo>
                      <a:pt x="1421" y="8"/>
                    </a:lnTo>
                    <a:lnTo>
                      <a:pt x="1387" y="6"/>
                    </a:lnTo>
                    <a:lnTo>
                      <a:pt x="1353" y="5"/>
                    </a:lnTo>
                    <a:lnTo>
                      <a:pt x="1319" y="4"/>
                    </a:lnTo>
                    <a:lnTo>
                      <a:pt x="1285" y="3"/>
                    </a:lnTo>
                    <a:lnTo>
                      <a:pt x="1249" y="1"/>
                    </a:lnTo>
                    <a:lnTo>
                      <a:pt x="1214" y="0"/>
                    </a:lnTo>
                    <a:lnTo>
                      <a:pt x="1179" y="0"/>
                    </a:lnTo>
                    <a:lnTo>
                      <a:pt x="1143" y="0"/>
                    </a:lnTo>
                    <a:lnTo>
                      <a:pt x="1095" y="0"/>
                    </a:lnTo>
                    <a:lnTo>
                      <a:pt x="1046" y="1"/>
                    </a:lnTo>
                    <a:lnTo>
                      <a:pt x="999" y="3"/>
                    </a:lnTo>
                    <a:lnTo>
                      <a:pt x="952" y="4"/>
                    </a:lnTo>
                    <a:lnTo>
                      <a:pt x="906" y="6"/>
                    </a:lnTo>
                    <a:lnTo>
                      <a:pt x="860" y="8"/>
                    </a:lnTo>
                    <a:lnTo>
                      <a:pt x="815" y="12"/>
                    </a:lnTo>
                    <a:lnTo>
                      <a:pt x="771" y="15"/>
                    </a:lnTo>
                    <a:lnTo>
                      <a:pt x="727" y="19"/>
                    </a:lnTo>
                    <a:lnTo>
                      <a:pt x="684" y="23"/>
                    </a:lnTo>
                    <a:lnTo>
                      <a:pt x="643" y="28"/>
                    </a:lnTo>
                    <a:lnTo>
                      <a:pt x="601" y="32"/>
                    </a:lnTo>
                    <a:lnTo>
                      <a:pt x="562" y="38"/>
                    </a:lnTo>
                    <a:lnTo>
                      <a:pt x="523" y="44"/>
                    </a:lnTo>
                    <a:lnTo>
                      <a:pt x="485" y="50"/>
                    </a:lnTo>
                    <a:lnTo>
                      <a:pt x="448" y="57"/>
                    </a:lnTo>
                    <a:lnTo>
                      <a:pt x="399" y="67"/>
                    </a:lnTo>
                    <a:lnTo>
                      <a:pt x="350" y="77"/>
                    </a:lnTo>
                    <a:lnTo>
                      <a:pt x="305" y="88"/>
                    </a:lnTo>
                    <a:lnTo>
                      <a:pt x="263" y="99"/>
                    </a:lnTo>
                    <a:lnTo>
                      <a:pt x="224" y="112"/>
                    </a:lnTo>
                    <a:lnTo>
                      <a:pt x="187" y="125"/>
                    </a:lnTo>
                    <a:lnTo>
                      <a:pt x="152" y="138"/>
                    </a:lnTo>
                    <a:lnTo>
                      <a:pt x="122" y="152"/>
                    </a:lnTo>
                    <a:lnTo>
                      <a:pt x="94" y="166"/>
                    </a:lnTo>
                    <a:lnTo>
                      <a:pt x="70" y="181"/>
                    </a:lnTo>
                    <a:lnTo>
                      <a:pt x="48" y="196"/>
                    </a:lnTo>
                    <a:lnTo>
                      <a:pt x="31" y="211"/>
                    </a:lnTo>
                    <a:lnTo>
                      <a:pt x="18" y="227"/>
                    </a:lnTo>
                    <a:lnTo>
                      <a:pt x="8" y="243"/>
                    </a:lnTo>
                    <a:lnTo>
                      <a:pt x="2" y="259"/>
                    </a:lnTo>
                    <a:lnTo>
                      <a:pt x="0" y="277"/>
                    </a:lnTo>
                    <a:lnTo>
                      <a:pt x="2" y="293"/>
                    </a:lnTo>
                    <a:lnTo>
                      <a:pt x="7" y="309"/>
                    </a:lnTo>
                    <a:lnTo>
                      <a:pt x="16" y="324"/>
                    </a:lnTo>
                    <a:lnTo>
                      <a:pt x="29" y="339"/>
                    </a:lnTo>
                    <a:lnTo>
                      <a:pt x="45" y="354"/>
                    </a:lnTo>
                    <a:lnTo>
                      <a:pt x="65" y="369"/>
                    </a:lnTo>
                    <a:lnTo>
                      <a:pt x="86" y="383"/>
                    </a:lnTo>
                    <a:lnTo>
                      <a:pt x="112" y="396"/>
                    </a:lnTo>
                    <a:lnTo>
                      <a:pt x="141" y="410"/>
                    </a:lnTo>
                    <a:lnTo>
                      <a:pt x="172" y="423"/>
                    </a:lnTo>
                    <a:lnTo>
                      <a:pt x="206" y="436"/>
                    </a:lnTo>
                    <a:lnTo>
                      <a:pt x="243" y="447"/>
                    </a:lnTo>
                    <a:lnTo>
                      <a:pt x="282" y="459"/>
                    </a:lnTo>
                    <a:lnTo>
                      <a:pt x="324" y="469"/>
                    </a:lnTo>
                    <a:lnTo>
                      <a:pt x="368" y="479"/>
                    </a:lnTo>
                    <a:lnTo>
                      <a:pt x="414" y="490"/>
                    </a:lnTo>
                    <a:close/>
                  </a:path>
                </a:pathLst>
              </a:custGeom>
              <a:solidFill>
                <a:srgbClr val="B5F4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87" name="Freeform 59"/>
              <p:cNvSpPr>
                <a:spLocks/>
              </p:cNvSpPr>
              <p:nvPr/>
            </p:nvSpPr>
            <p:spPr bwMode="auto">
              <a:xfrm>
                <a:off x="2754" y="2525"/>
                <a:ext cx="159" cy="995"/>
              </a:xfrm>
              <a:custGeom>
                <a:avLst/>
                <a:gdLst>
                  <a:gd name="T0" fmla="*/ 1 w 318"/>
                  <a:gd name="T1" fmla="*/ 4 h 1990"/>
                  <a:gd name="T2" fmla="*/ 1 w 318"/>
                  <a:gd name="T3" fmla="*/ 4 h 1990"/>
                  <a:gd name="T4" fmla="*/ 1 w 318"/>
                  <a:gd name="T5" fmla="*/ 1 h 1990"/>
                  <a:gd name="T6" fmla="*/ 1 w 318"/>
                  <a:gd name="T7" fmla="*/ 1 h 1990"/>
                  <a:gd name="T8" fmla="*/ 1 w 318"/>
                  <a:gd name="T9" fmla="*/ 0 h 1990"/>
                  <a:gd name="T10" fmla="*/ 0 w 318"/>
                  <a:gd name="T11" fmla="*/ 4 h 1990"/>
                  <a:gd name="T12" fmla="*/ 1 w 318"/>
                  <a:gd name="T13" fmla="*/ 4 h 1990"/>
                  <a:gd name="T14" fmla="*/ 0 60000 65536"/>
                  <a:gd name="T15" fmla="*/ 0 60000 65536"/>
                  <a:gd name="T16" fmla="*/ 0 60000 65536"/>
                  <a:gd name="T17" fmla="*/ 0 60000 65536"/>
                  <a:gd name="T18" fmla="*/ 0 60000 65536"/>
                  <a:gd name="T19" fmla="*/ 0 60000 65536"/>
                  <a:gd name="T20" fmla="*/ 0 60000 65536"/>
                  <a:gd name="T21" fmla="*/ 0 w 318"/>
                  <a:gd name="T22" fmla="*/ 0 h 1990"/>
                  <a:gd name="T23" fmla="*/ 318 w 318"/>
                  <a:gd name="T24" fmla="*/ 1990 h 19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8" h="1990">
                    <a:moveTo>
                      <a:pt x="154" y="1990"/>
                    </a:moveTo>
                    <a:lnTo>
                      <a:pt x="238" y="1966"/>
                    </a:lnTo>
                    <a:lnTo>
                      <a:pt x="318" y="50"/>
                    </a:lnTo>
                    <a:lnTo>
                      <a:pt x="238" y="7"/>
                    </a:lnTo>
                    <a:lnTo>
                      <a:pt x="81" y="0"/>
                    </a:lnTo>
                    <a:lnTo>
                      <a:pt x="0" y="1990"/>
                    </a:lnTo>
                    <a:lnTo>
                      <a:pt x="154" y="1990"/>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88" name="Freeform 60"/>
              <p:cNvSpPr>
                <a:spLocks/>
              </p:cNvSpPr>
              <p:nvPr/>
            </p:nvSpPr>
            <p:spPr bwMode="auto">
              <a:xfrm>
                <a:off x="2711" y="2523"/>
                <a:ext cx="163" cy="997"/>
              </a:xfrm>
              <a:custGeom>
                <a:avLst/>
                <a:gdLst>
                  <a:gd name="T0" fmla="*/ 1 w 325"/>
                  <a:gd name="T1" fmla="*/ 4 h 1993"/>
                  <a:gd name="T2" fmla="*/ 1 w 325"/>
                  <a:gd name="T3" fmla="*/ 4 h 1993"/>
                  <a:gd name="T4" fmla="*/ 1 w 325"/>
                  <a:gd name="T5" fmla="*/ 1 h 1993"/>
                  <a:gd name="T6" fmla="*/ 1 w 325"/>
                  <a:gd name="T7" fmla="*/ 0 h 1993"/>
                  <a:gd name="T8" fmla="*/ 0 w 325"/>
                  <a:gd name="T9" fmla="*/ 4 h 1993"/>
                  <a:gd name="T10" fmla="*/ 1 w 325"/>
                  <a:gd name="T11" fmla="*/ 4 h 1993"/>
                  <a:gd name="T12" fmla="*/ 0 60000 65536"/>
                  <a:gd name="T13" fmla="*/ 0 60000 65536"/>
                  <a:gd name="T14" fmla="*/ 0 60000 65536"/>
                  <a:gd name="T15" fmla="*/ 0 60000 65536"/>
                  <a:gd name="T16" fmla="*/ 0 60000 65536"/>
                  <a:gd name="T17" fmla="*/ 0 60000 65536"/>
                  <a:gd name="T18" fmla="*/ 0 w 325"/>
                  <a:gd name="T19" fmla="*/ 0 h 1993"/>
                  <a:gd name="T20" fmla="*/ 325 w 325"/>
                  <a:gd name="T21" fmla="*/ 1993 h 1993"/>
                </a:gdLst>
                <a:ahLst/>
                <a:cxnLst>
                  <a:cxn ang="T12">
                    <a:pos x="T0" y="T1"/>
                  </a:cxn>
                  <a:cxn ang="T13">
                    <a:pos x="T2" y="T3"/>
                  </a:cxn>
                  <a:cxn ang="T14">
                    <a:pos x="T4" y="T5"/>
                  </a:cxn>
                  <a:cxn ang="T15">
                    <a:pos x="T6" y="T7"/>
                  </a:cxn>
                  <a:cxn ang="T16">
                    <a:pos x="T8" y="T9"/>
                  </a:cxn>
                  <a:cxn ang="T17">
                    <a:pos x="T10" y="T11"/>
                  </a:cxn>
                </a:cxnLst>
                <a:rect l="T18" t="T19" r="T20" b="T21"/>
                <a:pathLst>
                  <a:path w="325" h="1993">
                    <a:moveTo>
                      <a:pt x="240" y="1993"/>
                    </a:moveTo>
                    <a:lnTo>
                      <a:pt x="241" y="1993"/>
                    </a:lnTo>
                    <a:lnTo>
                      <a:pt x="325" y="10"/>
                    </a:lnTo>
                    <a:lnTo>
                      <a:pt x="87" y="0"/>
                    </a:lnTo>
                    <a:lnTo>
                      <a:pt x="0" y="1993"/>
                    </a:lnTo>
                    <a:lnTo>
                      <a:pt x="240" y="1993"/>
                    </a:lnTo>
                    <a:close/>
                  </a:path>
                </a:pathLst>
              </a:custGeom>
              <a:solidFill>
                <a:srgbClr val="EFC9A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89" name="Freeform 61"/>
              <p:cNvSpPr>
                <a:spLocks/>
              </p:cNvSpPr>
              <p:nvPr/>
            </p:nvSpPr>
            <p:spPr bwMode="auto">
              <a:xfrm>
                <a:off x="2322" y="2592"/>
                <a:ext cx="1042" cy="597"/>
              </a:xfrm>
              <a:custGeom>
                <a:avLst/>
                <a:gdLst>
                  <a:gd name="T0" fmla="*/ 3 w 2085"/>
                  <a:gd name="T1" fmla="*/ 2 h 1195"/>
                  <a:gd name="T2" fmla="*/ 4 w 2085"/>
                  <a:gd name="T3" fmla="*/ 0 h 1195"/>
                  <a:gd name="T4" fmla="*/ 3 w 2085"/>
                  <a:gd name="T5" fmla="*/ 0 h 1195"/>
                  <a:gd name="T6" fmla="*/ 0 w 2085"/>
                  <a:gd name="T7" fmla="*/ 0 h 1195"/>
                  <a:gd name="T8" fmla="*/ 0 w 2085"/>
                  <a:gd name="T9" fmla="*/ 2 h 1195"/>
                  <a:gd name="T10" fmla="*/ 0 w 2085"/>
                  <a:gd name="T11" fmla="*/ 2 h 1195"/>
                  <a:gd name="T12" fmla="*/ 3 w 2085"/>
                  <a:gd name="T13" fmla="*/ 2 h 1195"/>
                  <a:gd name="T14" fmla="*/ 0 60000 65536"/>
                  <a:gd name="T15" fmla="*/ 0 60000 65536"/>
                  <a:gd name="T16" fmla="*/ 0 60000 65536"/>
                  <a:gd name="T17" fmla="*/ 0 60000 65536"/>
                  <a:gd name="T18" fmla="*/ 0 60000 65536"/>
                  <a:gd name="T19" fmla="*/ 0 60000 65536"/>
                  <a:gd name="T20" fmla="*/ 0 60000 65536"/>
                  <a:gd name="T21" fmla="*/ 0 w 2085"/>
                  <a:gd name="T22" fmla="*/ 0 h 1195"/>
                  <a:gd name="T23" fmla="*/ 2085 w 2085"/>
                  <a:gd name="T24" fmla="*/ 1195 h 11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5" h="1195">
                    <a:moveTo>
                      <a:pt x="2031" y="1195"/>
                    </a:moveTo>
                    <a:lnTo>
                      <a:pt x="2085" y="85"/>
                    </a:lnTo>
                    <a:lnTo>
                      <a:pt x="2042" y="37"/>
                    </a:lnTo>
                    <a:lnTo>
                      <a:pt x="93" y="0"/>
                    </a:lnTo>
                    <a:lnTo>
                      <a:pt x="0" y="1096"/>
                    </a:lnTo>
                    <a:lnTo>
                      <a:pt x="38" y="1110"/>
                    </a:lnTo>
                    <a:lnTo>
                      <a:pt x="2031" y="1195"/>
                    </a:lnTo>
                    <a:close/>
                  </a:path>
                </a:pathLst>
              </a:custGeom>
              <a:solidFill>
                <a:srgbClr val="A5A5A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90" name="Freeform 62"/>
              <p:cNvSpPr>
                <a:spLocks/>
              </p:cNvSpPr>
              <p:nvPr/>
            </p:nvSpPr>
            <p:spPr bwMode="auto">
              <a:xfrm>
                <a:off x="2322" y="2567"/>
                <a:ext cx="1021" cy="615"/>
              </a:xfrm>
              <a:custGeom>
                <a:avLst/>
                <a:gdLst>
                  <a:gd name="T0" fmla="*/ 4 w 2042"/>
                  <a:gd name="T1" fmla="*/ 3 h 1228"/>
                  <a:gd name="T2" fmla="*/ 4 w 2042"/>
                  <a:gd name="T3" fmla="*/ 1 h 1228"/>
                  <a:gd name="T4" fmla="*/ 1 w 2042"/>
                  <a:gd name="T5" fmla="*/ 0 h 1228"/>
                  <a:gd name="T6" fmla="*/ 0 w 2042"/>
                  <a:gd name="T7" fmla="*/ 3 h 1228"/>
                  <a:gd name="T8" fmla="*/ 4 w 2042"/>
                  <a:gd name="T9" fmla="*/ 3 h 1228"/>
                  <a:gd name="T10" fmla="*/ 0 60000 65536"/>
                  <a:gd name="T11" fmla="*/ 0 60000 65536"/>
                  <a:gd name="T12" fmla="*/ 0 60000 65536"/>
                  <a:gd name="T13" fmla="*/ 0 60000 65536"/>
                  <a:gd name="T14" fmla="*/ 0 60000 65536"/>
                  <a:gd name="T15" fmla="*/ 0 w 2042"/>
                  <a:gd name="T16" fmla="*/ 0 h 1228"/>
                  <a:gd name="T17" fmla="*/ 2042 w 2042"/>
                  <a:gd name="T18" fmla="*/ 1228 h 1228"/>
                </a:gdLst>
                <a:ahLst/>
                <a:cxnLst>
                  <a:cxn ang="T10">
                    <a:pos x="T0" y="T1"/>
                  </a:cxn>
                  <a:cxn ang="T11">
                    <a:pos x="T2" y="T3"/>
                  </a:cxn>
                  <a:cxn ang="T12">
                    <a:pos x="T4" y="T5"/>
                  </a:cxn>
                  <a:cxn ang="T13">
                    <a:pos x="T6" y="T7"/>
                  </a:cxn>
                  <a:cxn ang="T14">
                    <a:pos x="T8" y="T9"/>
                  </a:cxn>
                </a:cxnLst>
                <a:rect l="T15" t="T16" r="T17" b="T18"/>
                <a:pathLst>
                  <a:path w="2042" h="1228">
                    <a:moveTo>
                      <a:pt x="1994" y="1228"/>
                    </a:moveTo>
                    <a:lnTo>
                      <a:pt x="2042" y="85"/>
                    </a:lnTo>
                    <a:lnTo>
                      <a:pt x="50" y="0"/>
                    </a:lnTo>
                    <a:lnTo>
                      <a:pt x="0" y="1144"/>
                    </a:lnTo>
                    <a:lnTo>
                      <a:pt x="1994" y="1228"/>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91" name="Freeform 63"/>
              <p:cNvSpPr>
                <a:spLocks/>
              </p:cNvSpPr>
              <p:nvPr/>
            </p:nvSpPr>
            <p:spPr bwMode="auto">
              <a:xfrm>
                <a:off x="2352" y="2596"/>
                <a:ext cx="962" cy="558"/>
              </a:xfrm>
              <a:custGeom>
                <a:avLst/>
                <a:gdLst>
                  <a:gd name="T0" fmla="*/ 4 w 1924"/>
                  <a:gd name="T1" fmla="*/ 2 h 1117"/>
                  <a:gd name="T2" fmla="*/ 4 w 1924"/>
                  <a:gd name="T3" fmla="*/ 0 h 1117"/>
                  <a:gd name="T4" fmla="*/ 1 w 1924"/>
                  <a:gd name="T5" fmla="*/ 0 h 1117"/>
                  <a:gd name="T6" fmla="*/ 0 w 1924"/>
                  <a:gd name="T7" fmla="*/ 2 h 1117"/>
                  <a:gd name="T8" fmla="*/ 4 w 1924"/>
                  <a:gd name="T9" fmla="*/ 2 h 1117"/>
                  <a:gd name="T10" fmla="*/ 0 60000 65536"/>
                  <a:gd name="T11" fmla="*/ 0 60000 65536"/>
                  <a:gd name="T12" fmla="*/ 0 60000 65536"/>
                  <a:gd name="T13" fmla="*/ 0 60000 65536"/>
                  <a:gd name="T14" fmla="*/ 0 60000 65536"/>
                  <a:gd name="T15" fmla="*/ 0 w 1924"/>
                  <a:gd name="T16" fmla="*/ 0 h 1117"/>
                  <a:gd name="T17" fmla="*/ 1924 w 1924"/>
                  <a:gd name="T18" fmla="*/ 1117 h 1117"/>
                </a:gdLst>
                <a:ahLst/>
                <a:cxnLst>
                  <a:cxn ang="T10">
                    <a:pos x="T0" y="T1"/>
                  </a:cxn>
                  <a:cxn ang="T11">
                    <a:pos x="T2" y="T3"/>
                  </a:cxn>
                  <a:cxn ang="T12">
                    <a:pos x="T4" y="T5"/>
                  </a:cxn>
                  <a:cxn ang="T13">
                    <a:pos x="T6" y="T7"/>
                  </a:cxn>
                  <a:cxn ang="T14">
                    <a:pos x="T8" y="T9"/>
                  </a:cxn>
                </a:cxnLst>
                <a:rect l="T15" t="T16" r="T17" b="T18"/>
                <a:pathLst>
                  <a:path w="1924" h="1117">
                    <a:moveTo>
                      <a:pt x="1881" y="1117"/>
                    </a:moveTo>
                    <a:lnTo>
                      <a:pt x="1924" y="80"/>
                    </a:lnTo>
                    <a:lnTo>
                      <a:pt x="45" y="0"/>
                    </a:lnTo>
                    <a:lnTo>
                      <a:pt x="0" y="1037"/>
                    </a:lnTo>
                    <a:lnTo>
                      <a:pt x="1881" y="1117"/>
                    </a:lnTo>
                    <a:close/>
                  </a:path>
                </a:pathLst>
              </a:custGeom>
              <a:solidFill>
                <a:srgbClr val="F2CC0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92" name="Freeform 64"/>
              <p:cNvSpPr>
                <a:spLocks/>
              </p:cNvSpPr>
              <p:nvPr/>
            </p:nvSpPr>
            <p:spPr bwMode="auto">
              <a:xfrm>
                <a:off x="2381" y="2622"/>
                <a:ext cx="903" cy="506"/>
              </a:xfrm>
              <a:custGeom>
                <a:avLst/>
                <a:gdLst>
                  <a:gd name="T0" fmla="*/ 3 w 1807"/>
                  <a:gd name="T1" fmla="*/ 2 h 1011"/>
                  <a:gd name="T2" fmla="*/ 3 w 1807"/>
                  <a:gd name="T3" fmla="*/ 1 h 1011"/>
                  <a:gd name="T4" fmla="*/ 0 w 1807"/>
                  <a:gd name="T5" fmla="*/ 0 h 1011"/>
                  <a:gd name="T6" fmla="*/ 0 w 1807"/>
                  <a:gd name="T7" fmla="*/ 2 h 1011"/>
                  <a:gd name="T8" fmla="*/ 3 w 1807"/>
                  <a:gd name="T9" fmla="*/ 2 h 1011"/>
                  <a:gd name="T10" fmla="*/ 0 60000 65536"/>
                  <a:gd name="T11" fmla="*/ 0 60000 65536"/>
                  <a:gd name="T12" fmla="*/ 0 60000 65536"/>
                  <a:gd name="T13" fmla="*/ 0 60000 65536"/>
                  <a:gd name="T14" fmla="*/ 0 60000 65536"/>
                  <a:gd name="T15" fmla="*/ 0 w 1807"/>
                  <a:gd name="T16" fmla="*/ 0 h 1011"/>
                  <a:gd name="T17" fmla="*/ 1807 w 1807"/>
                  <a:gd name="T18" fmla="*/ 1011 h 1011"/>
                </a:gdLst>
                <a:ahLst/>
                <a:cxnLst>
                  <a:cxn ang="T10">
                    <a:pos x="T0" y="T1"/>
                  </a:cxn>
                  <a:cxn ang="T11">
                    <a:pos x="T2" y="T3"/>
                  </a:cxn>
                  <a:cxn ang="T12">
                    <a:pos x="T4" y="T5"/>
                  </a:cxn>
                  <a:cxn ang="T13">
                    <a:pos x="T6" y="T7"/>
                  </a:cxn>
                  <a:cxn ang="T14">
                    <a:pos x="T8" y="T9"/>
                  </a:cxn>
                </a:cxnLst>
                <a:rect l="T15" t="T16" r="T17" b="T18"/>
                <a:pathLst>
                  <a:path w="1807" h="1011">
                    <a:moveTo>
                      <a:pt x="1767" y="1011"/>
                    </a:moveTo>
                    <a:lnTo>
                      <a:pt x="1807" y="75"/>
                    </a:lnTo>
                    <a:lnTo>
                      <a:pt x="40" y="0"/>
                    </a:lnTo>
                    <a:lnTo>
                      <a:pt x="0" y="936"/>
                    </a:lnTo>
                    <a:lnTo>
                      <a:pt x="1767" y="1011"/>
                    </a:lnTo>
                    <a:close/>
                  </a:path>
                </a:pathLst>
              </a:custGeom>
              <a:solidFill>
                <a:srgbClr val="B7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93" name="Freeform 65"/>
              <p:cNvSpPr>
                <a:spLocks/>
              </p:cNvSpPr>
              <p:nvPr/>
            </p:nvSpPr>
            <p:spPr bwMode="auto">
              <a:xfrm>
                <a:off x="2392" y="2628"/>
                <a:ext cx="882" cy="494"/>
              </a:xfrm>
              <a:custGeom>
                <a:avLst/>
                <a:gdLst>
                  <a:gd name="T0" fmla="*/ 4 w 1764"/>
                  <a:gd name="T1" fmla="*/ 2 h 988"/>
                  <a:gd name="T2" fmla="*/ 4 w 1764"/>
                  <a:gd name="T3" fmla="*/ 1 h 988"/>
                  <a:gd name="T4" fmla="*/ 1 w 1764"/>
                  <a:gd name="T5" fmla="*/ 0 h 988"/>
                  <a:gd name="T6" fmla="*/ 0 w 1764"/>
                  <a:gd name="T7" fmla="*/ 2 h 988"/>
                  <a:gd name="T8" fmla="*/ 4 w 1764"/>
                  <a:gd name="T9" fmla="*/ 2 h 988"/>
                  <a:gd name="T10" fmla="*/ 0 60000 65536"/>
                  <a:gd name="T11" fmla="*/ 0 60000 65536"/>
                  <a:gd name="T12" fmla="*/ 0 60000 65536"/>
                  <a:gd name="T13" fmla="*/ 0 60000 65536"/>
                  <a:gd name="T14" fmla="*/ 0 60000 65536"/>
                  <a:gd name="T15" fmla="*/ 0 w 1764"/>
                  <a:gd name="T16" fmla="*/ 0 h 988"/>
                  <a:gd name="T17" fmla="*/ 1764 w 1764"/>
                  <a:gd name="T18" fmla="*/ 988 h 988"/>
                </a:gdLst>
                <a:ahLst/>
                <a:cxnLst>
                  <a:cxn ang="T10">
                    <a:pos x="T0" y="T1"/>
                  </a:cxn>
                  <a:cxn ang="T11">
                    <a:pos x="T2" y="T3"/>
                  </a:cxn>
                  <a:cxn ang="T12">
                    <a:pos x="T4" y="T5"/>
                  </a:cxn>
                  <a:cxn ang="T13">
                    <a:pos x="T6" y="T7"/>
                  </a:cxn>
                  <a:cxn ang="T14">
                    <a:pos x="T8" y="T9"/>
                  </a:cxn>
                </a:cxnLst>
                <a:rect l="T15" t="T16" r="T17" b="T18"/>
                <a:pathLst>
                  <a:path w="1764" h="988">
                    <a:moveTo>
                      <a:pt x="1725" y="988"/>
                    </a:moveTo>
                    <a:lnTo>
                      <a:pt x="1764" y="73"/>
                    </a:lnTo>
                    <a:lnTo>
                      <a:pt x="39" y="0"/>
                    </a:lnTo>
                    <a:lnTo>
                      <a:pt x="0" y="914"/>
                    </a:lnTo>
                    <a:lnTo>
                      <a:pt x="1725" y="988"/>
                    </a:lnTo>
                    <a:close/>
                  </a:path>
                </a:pathLst>
              </a:custGeom>
              <a:solidFill>
                <a:srgbClr val="BA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94" name="Freeform 66"/>
              <p:cNvSpPr>
                <a:spLocks/>
              </p:cNvSpPr>
              <p:nvPr/>
            </p:nvSpPr>
            <p:spPr bwMode="auto">
              <a:xfrm>
                <a:off x="2402" y="2634"/>
                <a:ext cx="861" cy="481"/>
              </a:xfrm>
              <a:custGeom>
                <a:avLst/>
                <a:gdLst>
                  <a:gd name="T0" fmla="*/ 4 w 1721"/>
                  <a:gd name="T1" fmla="*/ 1 h 964"/>
                  <a:gd name="T2" fmla="*/ 4 w 1721"/>
                  <a:gd name="T3" fmla="*/ 0 h 964"/>
                  <a:gd name="T4" fmla="*/ 1 w 1721"/>
                  <a:gd name="T5" fmla="*/ 0 h 964"/>
                  <a:gd name="T6" fmla="*/ 0 w 1721"/>
                  <a:gd name="T7" fmla="*/ 1 h 964"/>
                  <a:gd name="T8" fmla="*/ 4 w 1721"/>
                  <a:gd name="T9" fmla="*/ 1 h 964"/>
                  <a:gd name="T10" fmla="*/ 0 60000 65536"/>
                  <a:gd name="T11" fmla="*/ 0 60000 65536"/>
                  <a:gd name="T12" fmla="*/ 0 60000 65536"/>
                  <a:gd name="T13" fmla="*/ 0 60000 65536"/>
                  <a:gd name="T14" fmla="*/ 0 60000 65536"/>
                  <a:gd name="T15" fmla="*/ 0 w 1721"/>
                  <a:gd name="T16" fmla="*/ 0 h 964"/>
                  <a:gd name="T17" fmla="*/ 1721 w 1721"/>
                  <a:gd name="T18" fmla="*/ 964 h 964"/>
                </a:gdLst>
                <a:ahLst/>
                <a:cxnLst>
                  <a:cxn ang="T10">
                    <a:pos x="T0" y="T1"/>
                  </a:cxn>
                  <a:cxn ang="T11">
                    <a:pos x="T2" y="T3"/>
                  </a:cxn>
                  <a:cxn ang="T12">
                    <a:pos x="T4" y="T5"/>
                  </a:cxn>
                  <a:cxn ang="T13">
                    <a:pos x="T6" y="T7"/>
                  </a:cxn>
                  <a:cxn ang="T14">
                    <a:pos x="T8" y="T9"/>
                  </a:cxn>
                </a:cxnLst>
                <a:rect l="T15" t="T16" r="T17" b="T18"/>
                <a:pathLst>
                  <a:path w="1721" h="964">
                    <a:moveTo>
                      <a:pt x="1683" y="964"/>
                    </a:moveTo>
                    <a:lnTo>
                      <a:pt x="1721" y="73"/>
                    </a:lnTo>
                    <a:lnTo>
                      <a:pt x="38" y="0"/>
                    </a:lnTo>
                    <a:lnTo>
                      <a:pt x="0" y="893"/>
                    </a:lnTo>
                    <a:lnTo>
                      <a:pt x="1683" y="964"/>
                    </a:lnTo>
                    <a:close/>
                  </a:path>
                </a:pathLst>
              </a:custGeom>
              <a:solidFill>
                <a:srgbClr val="BF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95" name="Freeform 67"/>
              <p:cNvSpPr>
                <a:spLocks/>
              </p:cNvSpPr>
              <p:nvPr/>
            </p:nvSpPr>
            <p:spPr bwMode="auto">
              <a:xfrm>
                <a:off x="2413" y="2640"/>
                <a:ext cx="840" cy="470"/>
              </a:xfrm>
              <a:custGeom>
                <a:avLst/>
                <a:gdLst>
                  <a:gd name="T0" fmla="*/ 4 w 1679"/>
                  <a:gd name="T1" fmla="*/ 2 h 939"/>
                  <a:gd name="T2" fmla="*/ 4 w 1679"/>
                  <a:gd name="T3" fmla="*/ 1 h 939"/>
                  <a:gd name="T4" fmla="*/ 1 w 1679"/>
                  <a:gd name="T5" fmla="*/ 0 h 939"/>
                  <a:gd name="T6" fmla="*/ 0 w 1679"/>
                  <a:gd name="T7" fmla="*/ 2 h 939"/>
                  <a:gd name="T8" fmla="*/ 4 w 1679"/>
                  <a:gd name="T9" fmla="*/ 2 h 939"/>
                  <a:gd name="T10" fmla="*/ 0 60000 65536"/>
                  <a:gd name="T11" fmla="*/ 0 60000 65536"/>
                  <a:gd name="T12" fmla="*/ 0 60000 65536"/>
                  <a:gd name="T13" fmla="*/ 0 60000 65536"/>
                  <a:gd name="T14" fmla="*/ 0 60000 65536"/>
                  <a:gd name="T15" fmla="*/ 0 w 1679"/>
                  <a:gd name="T16" fmla="*/ 0 h 939"/>
                  <a:gd name="T17" fmla="*/ 1679 w 1679"/>
                  <a:gd name="T18" fmla="*/ 939 h 939"/>
                </a:gdLst>
                <a:ahLst/>
                <a:cxnLst>
                  <a:cxn ang="T10">
                    <a:pos x="T0" y="T1"/>
                  </a:cxn>
                  <a:cxn ang="T11">
                    <a:pos x="T2" y="T3"/>
                  </a:cxn>
                  <a:cxn ang="T12">
                    <a:pos x="T4" y="T5"/>
                  </a:cxn>
                  <a:cxn ang="T13">
                    <a:pos x="T6" y="T7"/>
                  </a:cxn>
                  <a:cxn ang="T14">
                    <a:pos x="T8" y="T9"/>
                  </a:cxn>
                </a:cxnLst>
                <a:rect l="T15" t="T16" r="T17" b="T18"/>
                <a:pathLst>
                  <a:path w="1679" h="939">
                    <a:moveTo>
                      <a:pt x="1642" y="939"/>
                    </a:moveTo>
                    <a:lnTo>
                      <a:pt x="1679" y="69"/>
                    </a:lnTo>
                    <a:lnTo>
                      <a:pt x="37" y="0"/>
                    </a:lnTo>
                    <a:lnTo>
                      <a:pt x="0" y="869"/>
                    </a:lnTo>
                    <a:lnTo>
                      <a:pt x="1642" y="939"/>
                    </a:lnTo>
                    <a:close/>
                  </a:path>
                </a:pathLst>
              </a:custGeom>
              <a:solidFill>
                <a:srgbClr val="C1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96" name="Freeform 68"/>
              <p:cNvSpPr>
                <a:spLocks/>
              </p:cNvSpPr>
              <p:nvPr/>
            </p:nvSpPr>
            <p:spPr bwMode="auto">
              <a:xfrm>
                <a:off x="2565" y="3511"/>
                <a:ext cx="37" cy="74"/>
              </a:xfrm>
              <a:custGeom>
                <a:avLst/>
                <a:gdLst>
                  <a:gd name="T0" fmla="*/ 0 w 74"/>
                  <a:gd name="T1" fmla="*/ 0 h 149"/>
                  <a:gd name="T2" fmla="*/ 1 w 74"/>
                  <a:gd name="T3" fmla="*/ 0 h 149"/>
                  <a:gd name="T4" fmla="*/ 1 w 74"/>
                  <a:gd name="T5" fmla="*/ 0 h 149"/>
                  <a:gd name="T6" fmla="*/ 1 w 74"/>
                  <a:gd name="T7" fmla="*/ 0 h 149"/>
                  <a:gd name="T8" fmla="*/ 1 w 74"/>
                  <a:gd name="T9" fmla="*/ 0 h 149"/>
                  <a:gd name="T10" fmla="*/ 1 w 74"/>
                  <a:gd name="T11" fmla="*/ 0 h 149"/>
                  <a:gd name="T12" fmla="*/ 1 w 74"/>
                  <a:gd name="T13" fmla="*/ 0 h 149"/>
                  <a:gd name="T14" fmla="*/ 1 w 74"/>
                  <a:gd name="T15" fmla="*/ 0 h 149"/>
                  <a:gd name="T16" fmla="*/ 1 w 74"/>
                  <a:gd name="T17" fmla="*/ 0 h 149"/>
                  <a:gd name="T18" fmla="*/ 1 w 74"/>
                  <a:gd name="T19" fmla="*/ 0 h 149"/>
                  <a:gd name="T20" fmla="*/ 1 w 74"/>
                  <a:gd name="T21" fmla="*/ 0 h 149"/>
                  <a:gd name="T22" fmla="*/ 1 w 74"/>
                  <a:gd name="T23" fmla="*/ 0 h 149"/>
                  <a:gd name="T24" fmla="*/ 1 w 74"/>
                  <a:gd name="T25" fmla="*/ 0 h 149"/>
                  <a:gd name="T26" fmla="*/ 1 w 74"/>
                  <a:gd name="T27" fmla="*/ 0 h 149"/>
                  <a:gd name="T28" fmla="*/ 1 w 74"/>
                  <a:gd name="T29" fmla="*/ 0 h 149"/>
                  <a:gd name="T30" fmla="*/ 1 w 74"/>
                  <a:gd name="T31" fmla="*/ 0 h 149"/>
                  <a:gd name="T32" fmla="*/ 1 w 74"/>
                  <a:gd name="T33" fmla="*/ 0 h 149"/>
                  <a:gd name="T34" fmla="*/ 0 w 74"/>
                  <a:gd name="T35" fmla="*/ 0 h 1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4"/>
                  <a:gd name="T55" fmla="*/ 0 h 149"/>
                  <a:gd name="T56" fmla="*/ 74 w 74"/>
                  <a:gd name="T57" fmla="*/ 149 h 1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4" h="149">
                    <a:moveTo>
                      <a:pt x="0" y="149"/>
                    </a:moveTo>
                    <a:lnTo>
                      <a:pt x="27" y="143"/>
                    </a:lnTo>
                    <a:lnTo>
                      <a:pt x="34" y="127"/>
                    </a:lnTo>
                    <a:lnTo>
                      <a:pt x="41" y="110"/>
                    </a:lnTo>
                    <a:lnTo>
                      <a:pt x="48" y="91"/>
                    </a:lnTo>
                    <a:lnTo>
                      <a:pt x="53" y="73"/>
                    </a:lnTo>
                    <a:lnTo>
                      <a:pt x="59" y="54"/>
                    </a:lnTo>
                    <a:lnTo>
                      <a:pt x="65" y="36"/>
                    </a:lnTo>
                    <a:lnTo>
                      <a:pt x="70" y="17"/>
                    </a:lnTo>
                    <a:lnTo>
                      <a:pt x="74" y="0"/>
                    </a:lnTo>
                    <a:lnTo>
                      <a:pt x="59" y="13"/>
                    </a:lnTo>
                    <a:lnTo>
                      <a:pt x="48" y="29"/>
                    </a:lnTo>
                    <a:lnTo>
                      <a:pt x="40" y="48"/>
                    </a:lnTo>
                    <a:lnTo>
                      <a:pt x="32" y="69"/>
                    </a:lnTo>
                    <a:lnTo>
                      <a:pt x="25" y="90"/>
                    </a:lnTo>
                    <a:lnTo>
                      <a:pt x="18" y="112"/>
                    </a:lnTo>
                    <a:lnTo>
                      <a:pt x="10" y="131"/>
                    </a:lnTo>
                    <a:lnTo>
                      <a:pt x="0" y="149"/>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97" name="Freeform 69"/>
              <p:cNvSpPr>
                <a:spLocks/>
              </p:cNvSpPr>
              <p:nvPr/>
            </p:nvSpPr>
            <p:spPr bwMode="auto">
              <a:xfrm>
                <a:off x="2615" y="3512"/>
                <a:ext cx="1" cy="1"/>
              </a:xfrm>
              <a:custGeom>
                <a:avLst/>
                <a:gdLst>
                  <a:gd name="T0" fmla="*/ 0 w 1"/>
                  <a:gd name="T1" fmla="*/ 1 h 2"/>
                  <a:gd name="T2" fmla="*/ 0 w 1"/>
                  <a:gd name="T3" fmla="*/ 1 h 2"/>
                  <a:gd name="T4" fmla="*/ 1 w 1"/>
                  <a:gd name="T5" fmla="*/ 0 h 2"/>
                  <a:gd name="T6" fmla="*/ 1 w 1"/>
                  <a:gd name="T7" fmla="*/ 0 h 2"/>
                  <a:gd name="T8" fmla="*/ 1 w 1"/>
                  <a:gd name="T9" fmla="*/ 0 h 2"/>
                  <a:gd name="T10" fmla="*/ 1 w 1"/>
                  <a:gd name="T11" fmla="*/ 0 h 2"/>
                  <a:gd name="T12" fmla="*/ 1 w 1"/>
                  <a:gd name="T13" fmla="*/ 0 h 2"/>
                  <a:gd name="T14" fmla="*/ 0 w 1"/>
                  <a:gd name="T15" fmla="*/ 0 h 2"/>
                  <a:gd name="T16" fmla="*/ 0 w 1"/>
                  <a:gd name="T17" fmla="*/ 1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
                  <a:gd name="T28" fmla="*/ 0 h 2"/>
                  <a:gd name="T29" fmla="*/ 1 w 1"/>
                  <a:gd name="T30" fmla="*/ 2 h 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 h="2">
                    <a:moveTo>
                      <a:pt x="0" y="2"/>
                    </a:moveTo>
                    <a:lnTo>
                      <a:pt x="0" y="2"/>
                    </a:lnTo>
                    <a:lnTo>
                      <a:pt x="1" y="0"/>
                    </a:lnTo>
                    <a:lnTo>
                      <a:pt x="0" y="0"/>
                    </a:lnTo>
                    <a:lnTo>
                      <a:pt x="0" y="2"/>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98" name="Freeform 70"/>
              <p:cNvSpPr>
                <a:spLocks/>
              </p:cNvSpPr>
              <p:nvPr/>
            </p:nvSpPr>
            <p:spPr bwMode="auto">
              <a:xfrm>
                <a:off x="2833" y="3455"/>
                <a:ext cx="77" cy="153"/>
              </a:xfrm>
              <a:custGeom>
                <a:avLst/>
                <a:gdLst>
                  <a:gd name="T0" fmla="*/ 0 w 155"/>
                  <a:gd name="T1" fmla="*/ 0 h 307"/>
                  <a:gd name="T2" fmla="*/ 0 w 155"/>
                  <a:gd name="T3" fmla="*/ 0 h 307"/>
                  <a:gd name="T4" fmla="*/ 0 w 155"/>
                  <a:gd name="T5" fmla="*/ 0 h 307"/>
                  <a:gd name="T6" fmla="*/ 0 w 155"/>
                  <a:gd name="T7" fmla="*/ 0 h 307"/>
                  <a:gd name="T8" fmla="*/ 0 w 155"/>
                  <a:gd name="T9" fmla="*/ 0 h 307"/>
                  <a:gd name="T10" fmla="*/ 0 w 155"/>
                  <a:gd name="T11" fmla="*/ 0 h 307"/>
                  <a:gd name="T12" fmla="*/ 0 w 155"/>
                  <a:gd name="T13" fmla="*/ 0 h 307"/>
                  <a:gd name="T14" fmla="*/ 0 w 155"/>
                  <a:gd name="T15" fmla="*/ 0 h 307"/>
                  <a:gd name="T16" fmla="*/ 0 w 155"/>
                  <a:gd name="T17" fmla="*/ 0 h 307"/>
                  <a:gd name="T18" fmla="*/ 0 w 155"/>
                  <a:gd name="T19" fmla="*/ 0 h 307"/>
                  <a:gd name="T20" fmla="*/ 0 w 155"/>
                  <a:gd name="T21" fmla="*/ 0 h 307"/>
                  <a:gd name="T22" fmla="*/ 0 w 155"/>
                  <a:gd name="T23" fmla="*/ 0 h 307"/>
                  <a:gd name="T24" fmla="*/ 0 w 155"/>
                  <a:gd name="T25" fmla="*/ 0 h 307"/>
                  <a:gd name="T26" fmla="*/ 0 w 155"/>
                  <a:gd name="T27" fmla="*/ 0 h 307"/>
                  <a:gd name="T28" fmla="*/ 0 w 155"/>
                  <a:gd name="T29" fmla="*/ 0 h 307"/>
                  <a:gd name="T30" fmla="*/ 0 w 155"/>
                  <a:gd name="T31" fmla="*/ 0 h 307"/>
                  <a:gd name="T32" fmla="*/ 0 w 155"/>
                  <a:gd name="T33" fmla="*/ 0 h 307"/>
                  <a:gd name="T34" fmla="*/ 0 w 155"/>
                  <a:gd name="T35" fmla="*/ 0 h 307"/>
                  <a:gd name="T36" fmla="*/ 0 w 155"/>
                  <a:gd name="T37" fmla="*/ 0 h 307"/>
                  <a:gd name="T38" fmla="*/ 0 w 155"/>
                  <a:gd name="T39" fmla="*/ 0 h 307"/>
                  <a:gd name="T40" fmla="*/ 0 w 155"/>
                  <a:gd name="T41" fmla="*/ 0 h 307"/>
                  <a:gd name="T42" fmla="*/ 0 w 155"/>
                  <a:gd name="T43" fmla="*/ 0 h 307"/>
                  <a:gd name="T44" fmla="*/ 0 w 155"/>
                  <a:gd name="T45" fmla="*/ 0 h 307"/>
                  <a:gd name="T46" fmla="*/ 0 w 155"/>
                  <a:gd name="T47" fmla="*/ 0 h 307"/>
                  <a:gd name="T48" fmla="*/ 0 w 155"/>
                  <a:gd name="T49" fmla="*/ 0 h 307"/>
                  <a:gd name="T50" fmla="*/ 0 w 155"/>
                  <a:gd name="T51" fmla="*/ 0 h 307"/>
                  <a:gd name="T52" fmla="*/ 0 w 155"/>
                  <a:gd name="T53" fmla="*/ 0 h 307"/>
                  <a:gd name="T54" fmla="*/ 0 w 155"/>
                  <a:gd name="T55" fmla="*/ 0 h 307"/>
                  <a:gd name="T56" fmla="*/ 0 w 155"/>
                  <a:gd name="T57" fmla="*/ 0 h 307"/>
                  <a:gd name="T58" fmla="*/ 0 w 155"/>
                  <a:gd name="T59" fmla="*/ 0 h 307"/>
                  <a:gd name="T60" fmla="*/ 0 w 155"/>
                  <a:gd name="T61" fmla="*/ 0 h 307"/>
                  <a:gd name="T62" fmla="*/ 0 w 155"/>
                  <a:gd name="T63" fmla="*/ 0 h 307"/>
                  <a:gd name="T64" fmla="*/ 0 w 155"/>
                  <a:gd name="T65" fmla="*/ 0 h 307"/>
                  <a:gd name="T66" fmla="*/ 0 w 155"/>
                  <a:gd name="T67" fmla="*/ 0 h 307"/>
                  <a:gd name="T68" fmla="*/ 0 w 155"/>
                  <a:gd name="T69" fmla="*/ 0 h 307"/>
                  <a:gd name="T70" fmla="*/ 0 w 155"/>
                  <a:gd name="T71" fmla="*/ 0 h 307"/>
                  <a:gd name="T72" fmla="*/ 0 w 155"/>
                  <a:gd name="T73" fmla="*/ 0 h 3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5"/>
                  <a:gd name="T112" fmla="*/ 0 h 307"/>
                  <a:gd name="T113" fmla="*/ 155 w 155"/>
                  <a:gd name="T114" fmla="*/ 307 h 30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5" h="307">
                    <a:moveTo>
                      <a:pt x="0" y="304"/>
                    </a:moveTo>
                    <a:lnTo>
                      <a:pt x="8" y="307"/>
                    </a:lnTo>
                    <a:lnTo>
                      <a:pt x="19" y="305"/>
                    </a:lnTo>
                    <a:lnTo>
                      <a:pt x="29" y="302"/>
                    </a:lnTo>
                    <a:lnTo>
                      <a:pt x="41" y="299"/>
                    </a:lnTo>
                    <a:lnTo>
                      <a:pt x="51" y="293"/>
                    </a:lnTo>
                    <a:lnTo>
                      <a:pt x="61" y="288"/>
                    </a:lnTo>
                    <a:lnTo>
                      <a:pt x="72" y="284"/>
                    </a:lnTo>
                    <a:lnTo>
                      <a:pt x="80" y="280"/>
                    </a:lnTo>
                    <a:lnTo>
                      <a:pt x="81" y="278"/>
                    </a:lnTo>
                    <a:lnTo>
                      <a:pt x="82" y="275"/>
                    </a:lnTo>
                    <a:lnTo>
                      <a:pt x="83" y="273"/>
                    </a:lnTo>
                    <a:lnTo>
                      <a:pt x="84" y="271"/>
                    </a:lnTo>
                    <a:lnTo>
                      <a:pt x="79" y="272"/>
                    </a:lnTo>
                    <a:lnTo>
                      <a:pt x="72" y="274"/>
                    </a:lnTo>
                    <a:lnTo>
                      <a:pt x="64" y="275"/>
                    </a:lnTo>
                    <a:lnTo>
                      <a:pt x="57" y="278"/>
                    </a:lnTo>
                    <a:lnTo>
                      <a:pt x="51" y="279"/>
                    </a:lnTo>
                    <a:lnTo>
                      <a:pt x="46" y="279"/>
                    </a:lnTo>
                    <a:lnTo>
                      <a:pt x="43" y="277"/>
                    </a:lnTo>
                    <a:lnTo>
                      <a:pt x="42" y="272"/>
                    </a:lnTo>
                    <a:lnTo>
                      <a:pt x="46" y="235"/>
                    </a:lnTo>
                    <a:lnTo>
                      <a:pt x="57" y="199"/>
                    </a:lnTo>
                    <a:lnTo>
                      <a:pt x="72" y="165"/>
                    </a:lnTo>
                    <a:lnTo>
                      <a:pt x="89" y="130"/>
                    </a:lnTo>
                    <a:lnTo>
                      <a:pt x="107" y="97"/>
                    </a:lnTo>
                    <a:lnTo>
                      <a:pt x="125" y="64"/>
                    </a:lnTo>
                    <a:lnTo>
                      <a:pt x="141" y="31"/>
                    </a:lnTo>
                    <a:lnTo>
                      <a:pt x="155" y="0"/>
                    </a:lnTo>
                    <a:lnTo>
                      <a:pt x="149" y="3"/>
                    </a:lnTo>
                    <a:lnTo>
                      <a:pt x="133" y="20"/>
                    </a:lnTo>
                    <a:lnTo>
                      <a:pt x="107" y="49"/>
                    </a:lnTo>
                    <a:lnTo>
                      <a:pt x="80" y="88"/>
                    </a:lnTo>
                    <a:lnTo>
                      <a:pt x="50" y="135"/>
                    </a:lnTo>
                    <a:lnTo>
                      <a:pt x="26" y="188"/>
                    </a:lnTo>
                    <a:lnTo>
                      <a:pt x="7" y="246"/>
                    </a:lnTo>
                    <a:lnTo>
                      <a:pt x="0" y="304"/>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99" name="Freeform 71"/>
              <p:cNvSpPr>
                <a:spLocks/>
              </p:cNvSpPr>
              <p:nvPr/>
            </p:nvSpPr>
            <p:spPr bwMode="auto">
              <a:xfrm>
                <a:off x="2641" y="3456"/>
                <a:ext cx="14" cy="121"/>
              </a:xfrm>
              <a:custGeom>
                <a:avLst/>
                <a:gdLst>
                  <a:gd name="T0" fmla="*/ 0 w 26"/>
                  <a:gd name="T1" fmla="*/ 0 h 243"/>
                  <a:gd name="T2" fmla="*/ 1 w 26"/>
                  <a:gd name="T3" fmla="*/ 0 h 243"/>
                  <a:gd name="T4" fmla="*/ 1 w 26"/>
                  <a:gd name="T5" fmla="*/ 0 h 243"/>
                  <a:gd name="T6" fmla="*/ 1 w 26"/>
                  <a:gd name="T7" fmla="*/ 0 h 243"/>
                  <a:gd name="T8" fmla="*/ 1 w 26"/>
                  <a:gd name="T9" fmla="*/ 0 h 243"/>
                  <a:gd name="T10" fmla="*/ 1 w 26"/>
                  <a:gd name="T11" fmla="*/ 0 h 243"/>
                  <a:gd name="T12" fmla="*/ 1 w 26"/>
                  <a:gd name="T13" fmla="*/ 0 h 243"/>
                  <a:gd name="T14" fmla="*/ 1 w 26"/>
                  <a:gd name="T15" fmla="*/ 0 h 243"/>
                  <a:gd name="T16" fmla="*/ 1 w 26"/>
                  <a:gd name="T17" fmla="*/ 0 h 243"/>
                  <a:gd name="T18" fmla="*/ 1 w 26"/>
                  <a:gd name="T19" fmla="*/ 0 h 243"/>
                  <a:gd name="T20" fmla="*/ 1 w 26"/>
                  <a:gd name="T21" fmla="*/ 0 h 243"/>
                  <a:gd name="T22" fmla="*/ 1 w 26"/>
                  <a:gd name="T23" fmla="*/ 0 h 243"/>
                  <a:gd name="T24" fmla="*/ 1 w 26"/>
                  <a:gd name="T25" fmla="*/ 0 h 243"/>
                  <a:gd name="T26" fmla="*/ 1 w 26"/>
                  <a:gd name="T27" fmla="*/ 0 h 243"/>
                  <a:gd name="T28" fmla="*/ 1 w 26"/>
                  <a:gd name="T29" fmla="*/ 0 h 243"/>
                  <a:gd name="T30" fmla="*/ 1 w 26"/>
                  <a:gd name="T31" fmla="*/ 0 h 243"/>
                  <a:gd name="T32" fmla="*/ 0 w 26"/>
                  <a:gd name="T33" fmla="*/ 0 h 2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243"/>
                  <a:gd name="T53" fmla="*/ 26 w 26"/>
                  <a:gd name="T54" fmla="*/ 243 h 2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243">
                    <a:moveTo>
                      <a:pt x="0" y="243"/>
                    </a:moveTo>
                    <a:lnTo>
                      <a:pt x="15" y="217"/>
                    </a:lnTo>
                    <a:lnTo>
                      <a:pt x="23" y="188"/>
                    </a:lnTo>
                    <a:lnTo>
                      <a:pt x="26" y="158"/>
                    </a:lnTo>
                    <a:lnTo>
                      <a:pt x="26" y="126"/>
                    </a:lnTo>
                    <a:lnTo>
                      <a:pt x="25" y="94"/>
                    </a:lnTo>
                    <a:lnTo>
                      <a:pt x="23" y="61"/>
                    </a:lnTo>
                    <a:lnTo>
                      <a:pt x="23" y="29"/>
                    </a:lnTo>
                    <a:lnTo>
                      <a:pt x="25" y="0"/>
                    </a:lnTo>
                    <a:lnTo>
                      <a:pt x="12" y="26"/>
                    </a:lnTo>
                    <a:lnTo>
                      <a:pt x="5" y="55"/>
                    </a:lnTo>
                    <a:lnTo>
                      <a:pt x="3" y="85"/>
                    </a:lnTo>
                    <a:lnTo>
                      <a:pt x="3" y="116"/>
                    </a:lnTo>
                    <a:lnTo>
                      <a:pt x="4" y="148"/>
                    </a:lnTo>
                    <a:lnTo>
                      <a:pt x="5" y="180"/>
                    </a:lnTo>
                    <a:lnTo>
                      <a:pt x="4" y="211"/>
                    </a:lnTo>
                    <a:lnTo>
                      <a:pt x="0" y="243"/>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00" name="Freeform 72"/>
              <p:cNvSpPr>
                <a:spLocks/>
              </p:cNvSpPr>
              <p:nvPr/>
            </p:nvSpPr>
            <p:spPr bwMode="auto">
              <a:xfrm>
                <a:off x="2877" y="3451"/>
                <a:ext cx="71" cy="112"/>
              </a:xfrm>
              <a:custGeom>
                <a:avLst/>
                <a:gdLst>
                  <a:gd name="T0" fmla="*/ 0 w 142"/>
                  <a:gd name="T1" fmla="*/ 0 h 225"/>
                  <a:gd name="T2" fmla="*/ 1 w 142"/>
                  <a:gd name="T3" fmla="*/ 0 h 225"/>
                  <a:gd name="T4" fmla="*/ 1 w 142"/>
                  <a:gd name="T5" fmla="*/ 0 h 225"/>
                  <a:gd name="T6" fmla="*/ 1 w 142"/>
                  <a:gd name="T7" fmla="*/ 0 h 225"/>
                  <a:gd name="T8" fmla="*/ 1 w 142"/>
                  <a:gd name="T9" fmla="*/ 0 h 225"/>
                  <a:gd name="T10" fmla="*/ 1 w 142"/>
                  <a:gd name="T11" fmla="*/ 0 h 225"/>
                  <a:gd name="T12" fmla="*/ 1 w 142"/>
                  <a:gd name="T13" fmla="*/ 0 h 225"/>
                  <a:gd name="T14" fmla="*/ 1 w 142"/>
                  <a:gd name="T15" fmla="*/ 0 h 225"/>
                  <a:gd name="T16" fmla="*/ 1 w 142"/>
                  <a:gd name="T17" fmla="*/ 0 h 225"/>
                  <a:gd name="T18" fmla="*/ 1 w 142"/>
                  <a:gd name="T19" fmla="*/ 0 h 225"/>
                  <a:gd name="T20" fmla="*/ 1 w 142"/>
                  <a:gd name="T21" fmla="*/ 0 h 225"/>
                  <a:gd name="T22" fmla="*/ 1 w 142"/>
                  <a:gd name="T23" fmla="*/ 0 h 225"/>
                  <a:gd name="T24" fmla="*/ 1 w 142"/>
                  <a:gd name="T25" fmla="*/ 0 h 225"/>
                  <a:gd name="T26" fmla="*/ 1 w 142"/>
                  <a:gd name="T27" fmla="*/ 0 h 225"/>
                  <a:gd name="T28" fmla="*/ 1 w 142"/>
                  <a:gd name="T29" fmla="*/ 0 h 225"/>
                  <a:gd name="T30" fmla="*/ 1 w 142"/>
                  <a:gd name="T31" fmla="*/ 0 h 225"/>
                  <a:gd name="T32" fmla="*/ 0 w 142"/>
                  <a:gd name="T33" fmla="*/ 0 h 2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2"/>
                  <a:gd name="T52" fmla="*/ 0 h 225"/>
                  <a:gd name="T53" fmla="*/ 142 w 142"/>
                  <a:gd name="T54" fmla="*/ 225 h 2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2" h="225">
                    <a:moveTo>
                      <a:pt x="0" y="225"/>
                    </a:moveTo>
                    <a:lnTo>
                      <a:pt x="26" y="213"/>
                    </a:lnTo>
                    <a:lnTo>
                      <a:pt x="50" y="193"/>
                    </a:lnTo>
                    <a:lnTo>
                      <a:pt x="68" y="165"/>
                    </a:lnTo>
                    <a:lnTo>
                      <a:pt x="84" y="132"/>
                    </a:lnTo>
                    <a:lnTo>
                      <a:pt x="98" y="96"/>
                    </a:lnTo>
                    <a:lnTo>
                      <a:pt x="112" y="60"/>
                    </a:lnTo>
                    <a:lnTo>
                      <a:pt x="126" y="28"/>
                    </a:lnTo>
                    <a:lnTo>
                      <a:pt x="142" y="0"/>
                    </a:lnTo>
                    <a:lnTo>
                      <a:pt x="112" y="22"/>
                    </a:lnTo>
                    <a:lnTo>
                      <a:pt x="89" y="48"/>
                    </a:lnTo>
                    <a:lnTo>
                      <a:pt x="70" y="76"/>
                    </a:lnTo>
                    <a:lnTo>
                      <a:pt x="55" y="107"/>
                    </a:lnTo>
                    <a:lnTo>
                      <a:pt x="43" y="139"/>
                    </a:lnTo>
                    <a:lnTo>
                      <a:pt x="30" y="170"/>
                    </a:lnTo>
                    <a:lnTo>
                      <a:pt x="16" y="198"/>
                    </a:lnTo>
                    <a:lnTo>
                      <a:pt x="0" y="225"/>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01" name="Freeform 73"/>
              <p:cNvSpPr>
                <a:spLocks/>
              </p:cNvSpPr>
              <p:nvPr/>
            </p:nvSpPr>
            <p:spPr bwMode="auto">
              <a:xfrm>
                <a:off x="2368" y="3379"/>
                <a:ext cx="64" cy="104"/>
              </a:xfrm>
              <a:custGeom>
                <a:avLst/>
                <a:gdLst>
                  <a:gd name="T0" fmla="*/ 1 w 128"/>
                  <a:gd name="T1" fmla="*/ 0 h 209"/>
                  <a:gd name="T2" fmla="*/ 1 w 128"/>
                  <a:gd name="T3" fmla="*/ 0 h 209"/>
                  <a:gd name="T4" fmla="*/ 1 w 128"/>
                  <a:gd name="T5" fmla="*/ 0 h 209"/>
                  <a:gd name="T6" fmla="*/ 1 w 128"/>
                  <a:gd name="T7" fmla="*/ 0 h 209"/>
                  <a:gd name="T8" fmla="*/ 1 w 128"/>
                  <a:gd name="T9" fmla="*/ 0 h 209"/>
                  <a:gd name="T10" fmla="*/ 1 w 128"/>
                  <a:gd name="T11" fmla="*/ 0 h 209"/>
                  <a:gd name="T12" fmla="*/ 1 w 128"/>
                  <a:gd name="T13" fmla="*/ 0 h 209"/>
                  <a:gd name="T14" fmla="*/ 1 w 128"/>
                  <a:gd name="T15" fmla="*/ 0 h 209"/>
                  <a:gd name="T16" fmla="*/ 0 w 128"/>
                  <a:gd name="T17" fmla="*/ 0 h 209"/>
                  <a:gd name="T18" fmla="*/ 1 w 128"/>
                  <a:gd name="T19" fmla="*/ 0 h 209"/>
                  <a:gd name="T20" fmla="*/ 1 w 128"/>
                  <a:gd name="T21" fmla="*/ 0 h 209"/>
                  <a:gd name="T22" fmla="*/ 1 w 128"/>
                  <a:gd name="T23" fmla="*/ 0 h 209"/>
                  <a:gd name="T24" fmla="*/ 1 w 128"/>
                  <a:gd name="T25" fmla="*/ 0 h 209"/>
                  <a:gd name="T26" fmla="*/ 1 w 128"/>
                  <a:gd name="T27" fmla="*/ 0 h 209"/>
                  <a:gd name="T28" fmla="*/ 1 w 128"/>
                  <a:gd name="T29" fmla="*/ 0 h 209"/>
                  <a:gd name="T30" fmla="*/ 1 w 128"/>
                  <a:gd name="T31" fmla="*/ 0 h 209"/>
                  <a:gd name="T32" fmla="*/ 1 w 128"/>
                  <a:gd name="T33" fmla="*/ 0 h 2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209"/>
                  <a:gd name="T53" fmla="*/ 128 w 128"/>
                  <a:gd name="T54" fmla="*/ 209 h 20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209">
                    <a:moveTo>
                      <a:pt x="128" y="209"/>
                    </a:moveTo>
                    <a:lnTo>
                      <a:pt x="104" y="193"/>
                    </a:lnTo>
                    <a:lnTo>
                      <a:pt x="85" y="171"/>
                    </a:lnTo>
                    <a:lnTo>
                      <a:pt x="67" y="144"/>
                    </a:lnTo>
                    <a:lnTo>
                      <a:pt x="55" y="116"/>
                    </a:lnTo>
                    <a:lnTo>
                      <a:pt x="42" y="86"/>
                    </a:lnTo>
                    <a:lnTo>
                      <a:pt x="29" y="56"/>
                    </a:lnTo>
                    <a:lnTo>
                      <a:pt x="15" y="27"/>
                    </a:lnTo>
                    <a:lnTo>
                      <a:pt x="0" y="0"/>
                    </a:lnTo>
                    <a:lnTo>
                      <a:pt x="27" y="15"/>
                    </a:lnTo>
                    <a:lnTo>
                      <a:pt x="48" y="36"/>
                    </a:lnTo>
                    <a:lnTo>
                      <a:pt x="64" y="63"/>
                    </a:lnTo>
                    <a:lnTo>
                      <a:pt x="76" y="91"/>
                    </a:lnTo>
                    <a:lnTo>
                      <a:pt x="87" y="122"/>
                    </a:lnTo>
                    <a:lnTo>
                      <a:pt x="98" y="152"/>
                    </a:lnTo>
                    <a:lnTo>
                      <a:pt x="112" y="182"/>
                    </a:lnTo>
                    <a:lnTo>
                      <a:pt x="128" y="209"/>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02" name="Freeform 74"/>
              <p:cNvSpPr>
                <a:spLocks/>
              </p:cNvSpPr>
              <p:nvPr/>
            </p:nvSpPr>
            <p:spPr bwMode="auto">
              <a:xfrm>
                <a:off x="2679" y="3425"/>
                <a:ext cx="233" cy="195"/>
              </a:xfrm>
              <a:custGeom>
                <a:avLst/>
                <a:gdLst>
                  <a:gd name="T0" fmla="*/ 1 w 466"/>
                  <a:gd name="T1" fmla="*/ 0 h 391"/>
                  <a:gd name="T2" fmla="*/ 1 w 466"/>
                  <a:gd name="T3" fmla="*/ 0 h 391"/>
                  <a:gd name="T4" fmla="*/ 1 w 466"/>
                  <a:gd name="T5" fmla="*/ 0 h 391"/>
                  <a:gd name="T6" fmla="*/ 1 w 466"/>
                  <a:gd name="T7" fmla="*/ 0 h 391"/>
                  <a:gd name="T8" fmla="*/ 1 w 466"/>
                  <a:gd name="T9" fmla="*/ 0 h 391"/>
                  <a:gd name="T10" fmla="*/ 1 w 466"/>
                  <a:gd name="T11" fmla="*/ 0 h 391"/>
                  <a:gd name="T12" fmla="*/ 1 w 466"/>
                  <a:gd name="T13" fmla="*/ 0 h 391"/>
                  <a:gd name="T14" fmla="*/ 1 w 466"/>
                  <a:gd name="T15" fmla="*/ 0 h 391"/>
                  <a:gd name="T16" fmla="*/ 1 w 466"/>
                  <a:gd name="T17" fmla="*/ 0 h 391"/>
                  <a:gd name="T18" fmla="*/ 1 w 466"/>
                  <a:gd name="T19" fmla="*/ 0 h 391"/>
                  <a:gd name="T20" fmla="*/ 1 w 466"/>
                  <a:gd name="T21" fmla="*/ 0 h 391"/>
                  <a:gd name="T22" fmla="*/ 1 w 466"/>
                  <a:gd name="T23" fmla="*/ 0 h 391"/>
                  <a:gd name="T24" fmla="*/ 1 w 466"/>
                  <a:gd name="T25" fmla="*/ 0 h 391"/>
                  <a:gd name="T26" fmla="*/ 1 w 466"/>
                  <a:gd name="T27" fmla="*/ 0 h 391"/>
                  <a:gd name="T28" fmla="*/ 1 w 466"/>
                  <a:gd name="T29" fmla="*/ 0 h 391"/>
                  <a:gd name="T30" fmla="*/ 1 w 466"/>
                  <a:gd name="T31" fmla="*/ 0 h 391"/>
                  <a:gd name="T32" fmla="*/ 1 w 466"/>
                  <a:gd name="T33" fmla="*/ 0 h 391"/>
                  <a:gd name="T34" fmla="*/ 1 w 466"/>
                  <a:gd name="T35" fmla="*/ 0 h 391"/>
                  <a:gd name="T36" fmla="*/ 1 w 466"/>
                  <a:gd name="T37" fmla="*/ 0 h 391"/>
                  <a:gd name="T38" fmla="*/ 1 w 466"/>
                  <a:gd name="T39" fmla="*/ 0 h 391"/>
                  <a:gd name="T40" fmla="*/ 1 w 466"/>
                  <a:gd name="T41" fmla="*/ 0 h 391"/>
                  <a:gd name="T42" fmla="*/ 1 w 466"/>
                  <a:gd name="T43" fmla="*/ 0 h 391"/>
                  <a:gd name="T44" fmla="*/ 1 w 466"/>
                  <a:gd name="T45" fmla="*/ 0 h 391"/>
                  <a:gd name="T46" fmla="*/ 1 w 466"/>
                  <a:gd name="T47" fmla="*/ 0 h 391"/>
                  <a:gd name="T48" fmla="*/ 1 w 466"/>
                  <a:gd name="T49" fmla="*/ 0 h 391"/>
                  <a:gd name="T50" fmla="*/ 1 w 466"/>
                  <a:gd name="T51" fmla="*/ 0 h 391"/>
                  <a:gd name="T52" fmla="*/ 1 w 466"/>
                  <a:gd name="T53" fmla="*/ 0 h 391"/>
                  <a:gd name="T54" fmla="*/ 1 w 466"/>
                  <a:gd name="T55" fmla="*/ 0 h 391"/>
                  <a:gd name="T56" fmla="*/ 1 w 466"/>
                  <a:gd name="T57" fmla="*/ 0 h 391"/>
                  <a:gd name="T58" fmla="*/ 1 w 466"/>
                  <a:gd name="T59" fmla="*/ 0 h 391"/>
                  <a:gd name="T60" fmla="*/ 1 w 466"/>
                  <a:gd name="T61" fmla="*/ 0 h 391"/>
                  <a:gd name="T62" fmla="*/ 1 w 466"/>
                  <a:gd name="T63" fmla="*/ 0 h 391"/>
                  <a:gd name="T64" fmla="*/ 1 w 466"/>
                  <a:gd name="T65" fmla="*/ 0 h 391"/>
                  <a:gd name="T66" fmla="*/ 1 w 466"/>
                  <a:gd name="T67" fmla="*/ 0 h 391"/>
                  <a:gd name="T68" fmla="*/ 1 w 466"/>
                  <a:gd name="T69" fmla="*/ 0 h 391"/>
                  <a:gd name="T70" fmla="*/ 1 w 466"/>
                  <a:gd name="T71" fmla="*/ 0 h 3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66"/>
                  <a:gd name="T109" fmla="*/ 0 h 391"/>
                  <a:gd name="T110" fmla="*/ 466 w 466"/>
                  <a:gd name="T111" fmla="*/ 391 h 39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66" h="391">
                    <a:moveTo>
                      <a:pt x="466" y="0"/>
                    </a:moveTo>
                    <a:lnTo>
                      <a:pt x="444" y="10"/>
                    </a:lnTo>
                    <a:lnTo>
                      <a:pt x="424" y="21"/>
                    </a:lnTo>
                    <a:lnTo>
                      <a:pt x="404" y="33"/>
                    </a:lnTo>
                    <a:lnTo>
                      <a:pt x="384" y="45"/>
                    </a:lnTo>
                    <a:lnTo>
                      <a:pt x="367" y="59"/>
                    </a:lnTo>
                    <a:lnTo>
                      <a:pt x="350" y="73"/>
                    </a:lnTo>
                    <a:lnTo>
                      <a:pt x="334" y="89"/>
                    </a:lnTo>
                    <a:lnTo>
                      <a:pt x="319" y="105"/>
                    </a:lnTo>
                    <a:lnTo>
                      <a:pt x="304" y="121"/>
                    </a:lnTo>
                    <a:lnTo>
                      <a:pt x="290" y="140"/>
                    </a:lnTo>
                    <a:lnTo>
                      <a:pt x="277" y="158"/>
                    </a:lnTo>
                    <a:lnTo>
                      <a:pt x="265" y="177"/>
                    </a:lnTo>
                    <a:lnTo>
                      <a:pt x="253" y="196"/>
                    </a:lnTo>
                    <a:lnTo>
                      <a:pt x="242" y="217"/>
                    </a:lnTo>
                    <a:lnTo>
                      <a:pt x="231" y="238"/>
                    </a:lnTo>
                    <a:lnTo>
                      <a:pt x="222" y="258"/>
                    </a:lnTo>
                    <a:lnTo>
                      <a:pt x="214" y="285"/>
                    </a:lnTo>
                    <a:lnTo>
                      <a:pt x="209" y="314"/>
                    </a:lnTo>
                    <a:lnTo>
                      <a:pt x="206" y="342"/>
                    </a:lnTo>
                    <a:lnTo>
                      <a:pt x="200" y="370"/>
                    </a:lnTo>
                    <a:lnTo>
                      <a:pt x="186" y="350"/>
                    </a:lnTo>
                    <a:lnTo>
                      <a:pt x="172" y="330"/>
                    </a:lnTo>
                    <a:lnTo>
                      <a:pt x="159" y="311"/>
                    </a:lnTo>
                    <a:lnTo>
                      <a:pt x="145" y="292"/>
                    </a:lnTo>
                    <a:lnTo>
                      <a:pt x="131" y="272"/>
                    </a:lnTo>
                    <a:lnTo>
                      <a:pt x="117" y="254"/>
                    </a:lnTo>
                    <a:lnTo>
                      <a:pt x="104" y="235"/>
                    </a:lnTo>
                    <a:lnTo>
                      <a:pt x="91" y="216"/>
                    </a:lnTo>
                    <a:lnTo>
                      <a:pt x="78" y="197"/>
                    </a:lnTo>
                    <a:lnTo>
                      <a:pt x="65" y="178"/>
                    </a:lnTo>
                    <a:lnTo>
                      <a:pt x="53" y="158"/>
                    </a:lnTo>
                    <a:lnTo>
                      <a:pt x="41" y="139"/>
                    </a:lnTo>
                    <a:lnTo>
                      <a:pt x="30" y="119"/>
                    </a:lnTo>
                    <a:lnTo>
                      <a:pt x="19" y="98"/>
                    </a:lnTo>
                    <a:lnTo>
                      <a:pt x="9" y="78"/>
                    </a:lnTo>
                    <a:lnTo>
                      <a:pt x="0" y="56"/>
                    </a:lnTo>
                    <a:lnTo>
                      <a:pt x="2" y="80"/>
                    </a:lnTo>
                    <a:lnTo>
                      <a:pt x="5" y="104"/>
                    </a:lnTo>
                    <a:lnTo>
                      <a:pt x="11" y="127"/>
                    </a:lnTo>
                    <a:lnTo>
                      <a:pt x="18" y="149"/>
                    </a:lnTo>
                    <a:lnTo>
                      <a:pt x="26" y="170"/>
                    </a:lnTo>
                    <a:lnTo>
                      <a:pt x="36" y="190"/>
                    </a:lnTo>
                    <a:lnTo>
                      <a:pt x="47" y="211"/>
                    </a:lnTo>
                    <a:lnTo>
                      <a:pt x="60" y="231"/>
                    </a:lnTo>
                    <a:lnTo>
                      <a:pt x="73" y="250"/>
                    </a:lnTo>
                    <a:lnTo>
                      <a:pt x="88" y="270"/>
                    </a:lnTo>
                    <a:lnTo>
                      <a:pt x="103" y="289"/>
                    </a:lnTo>
                    <a:lnTo>
                      <a:pt x="119" y="309"/>
                    </a:lnTo>
                    <a:lnTo>
                      <a:pt x="138" y="329"/>
                    </a:lnTo>
                    <a:lnTo>
                      <a:pt x="155" y="349"/>
                    </a:lnTo>
                    <a:lnTo>
                      <a:pt x="174" y="370"/>
                    </a:lnTo>
                    <a:lnTo>
                      <a:pt x="193" y="391"/>
                    </a:lnTo>
                    <a:lnTo>
                      <a:pt x="201" y="382"/>
                    </a:lnTo>
                    <a:lnTo>
                      <a:pt x="210" y="372"/>
                    </a:lnTo>
                    <a:lnTo>
                      <a:pt x="217" y="363"/>
                    </a:lnTo>
                    <a:lnTo>
                      <a:pt x="221" y="353"/>
                    </a:lnTo>
                    <a:lnTo>
                      <a:pt x="231" y="318"/>
                    </a:lnTo>
                    <a:lnTo>
                      <a:pt x="245" y="284"/>
                    </a:lnTo>
                    <a:lnTo>
                      <a:pt x="261" y="250"/>
                    </a:lnTo>
                    <a:lnTo>
                      <a:pt x="281" y="218"/>
                    </a:lnTo>
                    <a:lnTo>
                      <a:pt x="300" y="187"/>
                    </a:lnTo>
                    <a:lnTo>
                      <a:pt x="322" y="157"/>
                    </a:lnTo>
                    <a:lnTo>
                      <a:pt x="344" y="129"/>
                    </a:lnTo>
                    <a:lnTo>
                      <a:pt x="366" y="104"/>
                    </a:lnTo>
                    <a:lnTo>
                      <a:pt x="387" y="81"/>
                    </a:lnTo>
                    <a:lnTo>
                      <a:pt x="406" y="60"/>
                    </a:lnTo>
                    <a:lnTo>
                      <a:pt x="425" y="42"/>
                    </a:lnTo>
                    <a:lnTo>
                      <a:pt x="440" y="27"/>
                    </a:lnTo>
                    <a:lnTo>
                      <a:pt x="452" y="14"/>
                    </a:lnTo>
                    <a:lnTo>
                      <a:pt x="462" y="6"/>
                    </a:lnTo>
                    <a:lnTo>
                      <a:pt x="466" y="2"/>
                    </a:lnTo>
                    <a:lnTo>
                      <a:pt x="466" y="0"/>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03" name="Freeform 75"/>
              <p:cNvSpPr>
                <a:spLocks/>
              </p:cNvSpPr>
              <p:nvPr/>
            </p:nvSpPr>
            <p:spPr bwMode="auto">
              <a:xfrm>
                <a:off x="2460" y="3309"/>
                <a:ext cx="204" cy="172"/>
              </a:xfrm>
              <a:custGeom>
                <a:avLst/>
                <a:gdLst>
                  <a:gd name="T0" fmla="*/ 0 w 408"/>
                  <a:gd name="T1" fmla="*/ 0 h 343"/>
                  <a:gd name="T2" fmla="*/ 1 w 408"/>
                  <a:gd name="T3" fmla="*/ 1 h 343"/>
                  <a:gd name="T4" fmla="*/ 1 w 408"/>
                  <a:gd name="T5" fmla="*/ 1 h 343"/>
                  <a:gd name="T6" fmla="*/ 1 w 408"/>
                  <a:gd name="T7" fmla="*/ 1 h 343"/>
                  <a:gd name="T8" fmla="*/ 1 w 408"/>
                  <a:gd name="T9" fmla="*/ 1 h 343"/>
                  <a:gd name="T10" fmla="*/ 1 w 408"/>
                  <a:gd name="T11" fmla="*/ 1 h 343"/>
                  <a:gd name="T12" fmla="*/ 1 w 408"/>
                  <a:gd name="T13" fmla="*/ 1 h 343"/>
                  <a:gd name="T14" fmla="*/ 1 w 408"/>
                  <a:gd name="T15" fmla="*/ 1 h 343"/>
                  <a:gd name="T16" fmla="*/ 1 w 408"/>
                  <a:gd name="T17" fmla="*/ 1 h 343"/>
                  <a:gd name="T18" fmla="*/ 1 w 408"/>
                  <a:gd name="T19" fmla="*/ 1 h 343"/>
                  <a:gd name="T20" fmla="*/ 1 w 408"/>
                  <a:gd name="T21" fmla="*/ 1 h 343"/>
                  <a:gd name="T22" fmla="*/ 1 w 408"/>
                  <a:gd name="T23" fmla="*/ 1 h 343"/>
                  <a:gd name="T24" fmla="*/ 1 w 408"/>
                  <a:gd name="T25" fmla="*/ 1 h 343"/>
                  <a:gd name="T26" fmla="*/ 1 w 408"/>
                  <a:gd name="T27" fmla="*/ 1 h 343"/>
                  <a:gd name="T28" fmla="*/ 1 w 408"/>
                  <a:gd name="T29" fmla="*/ 1 h 343"/>
                  <a:gd name="T30" fmla="*/ 1 w 408"/>
                  <a:gd name="T31" fmla="*/ 1 h 343"/>
                  <a:gd name="T32" fmla="*/ 1 w 408"/>
                  <a:gd name="T33" fmla="*/ 1 h 343"/>
                  <a:gd name="T34" fmla="*/ 1 w 408"/>
                  <a:gd name="T35" fmla="*/ 1 h 343"/>
                  <a:gd name="T36" fmla="*/ 1 w 408"/>
                  <a:gd name="T37" fmla="*/ 1 h 343"/>
                  <a:gd name="T38" fmla="*/ 1 w 408"/>
                  <a:gd name="T39" fmla="*/ 1 h 343"/>
                  <a:gd name="T40" fmla="*/ 1 w 408"/>
                  <a:gd name="T41" fmla="*/ 1 h 343"/>
                  <a:gd name="T42" fmla="*/ 1 w 408"/>
                  <a:gd name="T43" fmla="*/ 1 h 343"/>
                  <a:gd name="T44" fmla="*/ 1 w 408"/>
                  <a:gd name="T45" fmla="*/ 1 h 343"/>
                  <a:gd name="T46" fmla="*/ 1 w 408"/>
                  <a:gd name="T47" fmla="*/ 1 h 343"/>
                  <a:gd name="T48" fmla="*/ 1 w 408"/>
                  <a:gd name="T49" fmla="*/ 1 h 343"/>
                  <a:gd name="T50" fmla="*/ 1 w 408"/>
                  <a:gd name="T51" fmla="*/ 1 h 343"/>
                  <a:gd name="T52" fmla="*/ 1 w 408"/>
                  <a:gd name="T53" fmla="*/ 1 h 343"/>
                  <a:gd name="T54" fmla="*/ 1 w 408"/>
                  <a:gd name="T55" fmla="*/ 1 h 343"/>
                  <a:gd name="T56" fmla="*/ 1 w 408"/>
                  <a:gd name="T57" fmla="*/ 1 h 343"/>
                  <a:gd name="T58" fmla="*/ 1 w 408"/>
                  <a:gd name="T59" fmla="*/ 1 h 343"/>
                  <a:gd name="T60" fmla="*/ 1 w 408"/>
                  <a:gd name="T61" fmla="*/ 1 h 343"/>
                  <a:gd name="T62" fmla="*/ 1 w 408"/>
                  <a:gd name="T63" fmla="*/ 1 h 343"/>
                  <a:gd name="T64" fmla="*/ 1 w 408"/>
                  <a:gd name="T65" fmla="*/ 1 h 343"/>
                  <a:gd name="T66" fmla="*/ 1 w 408"/>
                  <a:gd name="T67" fmla="*/ 1 h 343"/>
                  <a:gd name="T68" fmla="*/ 1 w 408"/>
                  <a:gd name="T69" fmla="*/ 1 h 343"/>
                  <a:gd name="T70" fmla="*/ 1 w 408"/>
                  <a:gd name="T71" fmla="*/ 1 h 343"/>
                  <a:gd name="T72" fmla="*/ 1 w 408"/>
                  <a:gd name="T73" fmla="*/ 1 h 343"/>
                  <a:gd name="T74" fmla="*/ 1 w 408"/>
                  <a:gd name="T75" fmla="*/ 1 h 343"/>
                  <a:gd name="T76" fmla="*/ 1 w 408"/>
                  <a:gd name="T77" fmla="*/ 1 h 343"/>
                  <a:gd name="T78" fmla="*/ 1 w 408"/>
                  <a:gd name="T79" fmla="*/ 1 h 343"/>
                  <a:gd name="T80" fmla="*/ 1 w 408"/>
                  <a:gd name="T81" fmla="*/ 1 h 343"/>
                  <a:gd name="T82" fmla="*/ 1 w 408"/>
                  <a:gd name="T83" fmla="*/ 1 h 343"/>
                  <a:gd name="T84" fmla="*/ 1 w 408"/>
                  <a:gd name="T85" fmla="*/ 1 h 343"/>
                  <a:gd name="T86" fmla="*/ 1 w 408"/>
                  <a:gd name="T87" fmla="*/ 1 h 343"/>
                  <a:gd name="T88" fmla="*/ 1 w 408"/>
                  <a:gd name="T89" fmla="*/ 1 h 343"/>
                  <a:gd name="T90" fmla="*/ 1 w 408"/>
                  <a:gd name="T91" fmla="*/ 1 h 343"/>
                  <a:gd name="T92" fmla="*/ 1 w 408"/>
                  <a:gd name="T93" fmla="*/ 1 h 343"/>
                  <a:gd name="T94" fmla="*/ 1 w 408"/>
                  <a:gd name="T95" fmla="*/ 1 h 343"/>
                  <a:gd name="T96" fmla="*/ 1 w 408"/>
                  <a:gd name="T97" fmla="*/ 1 h 343"/>
                  <a:gd name="T98" fmla="*/ 1 w 408"/>
                  <a:gd name="T99" fmla="*/ 1 h 343"/>
                  <a:gd name="T100" fmla="*/ 1 w 408"/>
                  <a:gd name="T101" fmla="*/ 1 h 343"/>
                  <a:gd name="T102" fmla="*/ 1 w 408"/>
                  <a:gd name="T103" fmla="*/ 1 h 343"/>
                  <a:gd name="T104" fmla="*/ 1 w 408"/>
                  <a:gd name="T105" fmla="*/ 1 h 343"/>
                  <a:gd name="T106" fmla="*/ 1 w 408"/>
                  <a:gd name="T107" fmla="*/ 1 h 343"/>
                  <a:gd name="T108" fmla="*/ 1 w 408"/>
                  <a:gd name="T109" fmla="*/ 1 h 343"/>
                  <a:gd name="T110" fmla="*/ 0 w 408"/>
                  <a:gd name="T111" fmla="*/ 1 h 343"/>
                  <a:gd name="T112" fmla="*/ 0 w 408"/>
                  <a:gd name="T113" fmla="*/ 0 h 3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8"/>
                  <a:gd name="T172" fmla="*/ 0 h 343"/>
                  <a:gd name="T173" fmla="*/ 408 w 408"/>
                  <a:gd name="T174" fmla="*/ 343 h 3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8" h="343">
                    <a:moveTo>
                      <a:pt x="0" y="0"/>
                    </a:moveTo>
                    <a:lnTo>
                      <a:pt x="18" y="8"/>
                    </a:lnTo>
                    <a:lnTo>
                      <a:pt x="37" y="16"/>
                    </a:lnTo>
                    <a:lnTo>
                      <a:pt x="53" y="24"/>
                    </a:lnTo>
                    <a:lnTo>
                      <a:pt x="69" y="32"/>
                    </a:lnTo>
                    <a:lnTo>
                      <a:pt x="84" y="41"/>
                    </a:lnTo>
                    <a:lnTo>
                      <a:pt x="99" y="51"/>
                    </a:lnTo>
                    <a:lnTo>
                      <a:pt x="113" y="61"/>
                    </a:lnTo>
                    <a:lnTo>
                      <a:pt x="127" y="72"/>
                    </a:lnTo>
                    <a:lnTo>
                      <a:pt x="138" y="85"/>
                    </a:lnTo>
                    <a:lnTo>
                      <a:pt x="150" y="99"/>
                    </a:lnTo>
                    <a:lnTo>
                      <a:pt x="161" y="115"/>
                    </a:lnTo>
                    <a:lnTo>
                      <a:pt x="171" y="132"/>
                    </a:lnTo>
                    <a:lnTo>
                      <a:pt x="182" y="151"/>
                    </a:lnTo>
                    <a:lnTo>
                      <a:pt x="191" y="171"/>
                    </a:lnTo>
                    <a:lnTo>
                      <a:pt x="199" y="195"/>
                    </a:lnTo>
                    <a:lnTo>
                      <a:pt x="207" y="220"/>
                    </a:lnTo>
                    <a:lnTo>
                      <a:pt x="214" y="245"/>
                    </a:lnTo>
                    <a:lnTo>
                      <a:pt x="219" y="268"/>
                    </a:lnTo>
                    <a:lnTo>
                      <a:pt x="222" y="291"/>
                    </a:lnTo>
                    <a:lnTo>
                      <a:pt x="226" y="314"/>
                    </a:lnTo>
                    <a:lnTo>
                      <a:pt x="250" y="280"/>
                    </a:lnTo>
                    <a:lnTo>
                      <a:pt x="275" y="243"/>
                    </a:lnTo>
                    <a:lnTo>
                      <a:pt x="301" y="207"/>
                    </a:lnTo>
                    <a:lnTo>
                      <a:pt x="326" y="169"/>
                    </a:lnTo>
                    <a:lnTo>
                      <a:pt x="350" y="131"/>
                    </a:lnTo>
                    <a:lnTo>
                      <a:pt x="372" y="92"/>
                    </a:lnTo>
                    <a:lnTo>
                      <a:pt x="392" y="53"/>
                    </a:lnTo>
                    <a:lnTo>
                      <a:pt x="408" y="14"/>
                    </a:lnTo>
                    <a:lnTo>
                      <a:pt x="403" y="56"/>
                    </a:lnTo>
                    <a:lnTo>
                      <a:pt x="393" y="98"/>
                    </a:lnTo>
                    <a:lnTo>
                      <a:pt x="378" y="139"/>
                    </a:lnTo>
                    <a:lnTo>
                      <a:pt x="357" y="178"/>
                    </a:lnTo>
                    <a:lnTo>
                      <a:pt x="332" y="218"/>
                    </a:lnTo>
                    <a:lnTo>
                      <a:pt x="302" y="257"/>
                    </a:lnTo>
                    <a:lnTo>
                      <a:pt x="268" y="295"/>
                    </a:lnTo>
                    <a:lnTo>
                      <a:pt x="231" y="332"/>
                    </a:lnTo>
                    <a:lnTo>
                      <a:pt x="221" y="338"/>
                    </a:lnTo>
                    <a:lnTo>
                      <a:pt x="214" y="343"/>
                    </a:lnTo>
                    <a:lnTo>
                      <a:pt x="207" y="343"/>
                    </a:lnTo>
                    <a:lnTo>
                      <a:pt x="203" y="340"/>
                    </a:lnTo>
                    <a:lnTo>
                      <a:pt x="195" y="307"/>
                    </a:lnTo>
                    <a:lnTo>
                      <a:pt x="184" y="275"/>
                    </a:lnTo>
                    <a:lnTo>
                      <a:pt x="171" y="244"/>
                    </a:lnTo>
                    <a:lnTo>
                      <a:pt x="155" y="213"/>
                    </a:lnTo>
                    <a:lnTo>
                      <a:pt x="139" y="183"/>
                    </a:lnTo>
                    <a:lnTo>
                      <a:pt x="122" y="155"/>
                    </a:lnTo>
                    <a:lnTo>
                      <a:pt x="103" y="128"/>
                    </a:lnTo>
                    <a:lnTo>
                      <a:pt x="85" y="104"/>
                    </a:lnTo>
                    <a:lnTo>
                      <a:pt x="68" y="81"/>
                    </a:lnTo>
                    <a:lnTo>
                      <a:pt x="50" y="60"/>
                    </a:lnTo>
                    <a:lnTo>
                      <a:pt x="35" y="41"/>
                    </a:lnTo>
                    <a:lnTo>
                      <a:pt x="23" y="26"/>
                    </a:lnTo>
                    <a:lnTo>
                      <a:pt x="12" y="15"/>
                    </a:lnTo>
                    <a:lnTo>
                      <a:pt x="4" y="6"/>
                    </a:lnTo>
                    <a:lnTo>
                      <a:pt x="0" y="1"/>
                    </a:lnTo>
                    <a:lnTo>
                      <a:pt x="0" y="0"/>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04" name="Freeform 76"/>
              <p:cNvSpPr>
                <a:spLocks/>
              </p:cNvSpPr>
              <p:nvPr/>
            </p:nvSpPr>
            <p:spPr bwMode="auto">
              <a:xfrm>
                <a:off x="2609" y="3493"/>
                <a:ext cx="32" cy="106"/>
              </a:xfrm>
              <a:custGeom>
                <a:avLst/>
                <a:gdLst>
                  <a:gd name="T0" fmla="*/ 0 w 65"/>
                  <a:gd name="T1" fmla="*/ 1 h 211"/>
                  <a:gd name="T2" fmla="*/ 0 w 65"/>
                  <a:gd name="T3" fmla="*/ 1 h 211"/>
                  <a:gd name="T4" fmla="*/ 0 w 65"/>
                  <a:gd name="T5" fmla="*/ 1 h 211"/>
                  <a:gd name="T6" fmla="*/ 0 w 65"/>
                  <a:gd name="T7" fmla="*/ 1 h 211"/>
                  <a:gd name="T8" fmla="*/ 0 w 65"/>
                  <a:gd name="T9" fmla="*/ 1 h 211"/>
                  <a:gd name="T10" fmla="*/ 0 w 65"/>
                  <a:gd name="T11" fmla="*/ 1 h 211"/>
                  <a:gd name="T12" fmla="*/ 0 w 65"/>
                  <a:gd name="T13" fmla="*/ 1 h 211"/>
                  <a:gd name="T14" fmla="*/ 0 w 65"/>
                  <a:gd name="T15" fmla="*/ 1 h 211"/>
                  <a:gd name="T16" fmla="*/ 0 w 65"/>
                  <a:gd name="T17" fmla="*/ 1 h 211"/>
                  <a:gd name="T18" fmla="*/ 0 w 65"/>
                  <a:gd name="T19" fmla="*/ 1 h 211"/>
                  <a:gd name="T20" fmla="*/ 0 w 65"/>
                  <a:gd name="T21" fmla="*/ 1 h 211"/>
                  <a:gd name="T22" fmla="*/ 0 w 65"/>
                  <a:gd name="T23" fmla="*/ 1 h 211"/>
                  <a:gd name="T24" fmla="*/ 0 w 65"/>
                  <a:gd name="T25" fmla="*/ 0 h 211"/>
                  <a:gd name="T26" fmla="*/ 0 w 65"/>
                  <a:gd name="T27" fmla="*/ 1 h 211"/>
                  <a:gd name="T28" fmla="*/ 0 w 65"/>
                  <a:gd name="T29" fmla="*/ 1 h 211"/>
                  <a:gd name="T30" fmla="*/ 0 w 65"/>
                  <a:gd name="T31" fmla="*/ 1 h 211"/>
                  <a:gd name="T32" fmla="*/ 0 w 65"/>
                  <a:gd name="T33" fmla="*/ 1 h 211"/>
                  <a:gd name="T34" fmla="*/ 0 w 65"/>
                  <a:gd name="T35" fmla="*/ 1 h 211"/>
                  <a:gd name="T36" fmla="*/ 0 w 65"/>
                  <a:gd name="T37" fmla="*/ 1 h 211"/>
                  <a:gd name="T38" fmla="*/ 0 w 65"/>
                  <a:gd name="T39" fmla="*/ 1 h 211"/>
                  <a:gd name="T40" fmla="*/ 0 w 65"/>
                  <a:gd name="T41" fmla="*/ 1 h 2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11"/>
                  <a:gd name="T65" fmla="*/ 65 w 65"/>
                  <a:gd name="T66" fmla="*/ 211 h 2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11">
                    <a:moveTo>
                      <a:pt x="37" y="211"/>
                    </a:moveTo>
                    <a:lnTo>
                      <a:pt x="47" y="210"/>
                    </a:lnTo>
                    <a:lnTo>
                      <a:pt x="56" y="208"/>
                    </a:lnTo>
                    <a:lnTo>
                      <a:pt x="61" y="204"/>
                    </a:lnTo>
                    <a:lnTo>
                      <a:pt x="65" y="202"/>
                    </a:lnTo>
                    <a:lnTo>
                      <a:pt x="59" y="179"/>
                    </a:lnTo>
                    <a:lnTo>
                      <a:pt x="52" y="157"/>
                    </a:lnTo>
                    <a:lnTo>
                      <a:pt x="43" y="134"/>
                    </a:lnTo>
                    <a:lnTo>
                      <a:pt x="34" y="111"/>
                    </a:lnTo>
                    <a:lnTo>
                      <a:pt x="24" y="87"/>
                    </a:lnTo>
                    <a:lnTo>
                      <a:pt x="15" y="60"/>
                    </a:lnTo>
                    <a:lnTo>
                      <a:pt x="7" y="31"/>
                    </a:lnTo>
                    <a:lnTo>
                      <a:pt x="1" y="0"/>
                    </a:lnTo>
                    <a:lnTo>
                      <a:pt x="0" y="7"/>
                    </a:lnTo>
                    <a:lnTo>
                      <a:pt x="0" y="23"/>
                    </a:lnTo>
                    <a:lnTo>
                      <a:pt x="1" y="46"/>
                    </a:lnTo>
                    <a:lnTo>
                      <a:pt x="5" y="76"/>
                    </a:lnTo>
                    <a:lnTo>
                      <a:pt x="9" y="110"/>
                    </a:lnTo>
                    <a:lnTo>
                      <a:pt x="16" y="144"/>
                    </a:lnTo>
                    <a:lnTo>
                      <a:pt x="26" y="179"/>
                    </a:lnTo>
                    <a:lnTo>
                      <a:pt x="37" y="211"/>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05" name="Freeform 77"/>
              <p:cNvSpPr>
                <a:spLocks/>
              </p:cNvSpPr>
              <p:nvPr/>
            </p:nvSpPr>
            <p:spPr bwMode="auto">
              <a:xfrm>
                <a:off x="2468" y="3433"/>
                <a:ext cx="169" cy="176"/>
              </a:xfrm>
              <a:custGeom>
                <a:avLst/>
                <a:gdLst>
                  <a:gd name="T0" fmla="*/ 0 w 339"/>
                  <a:gd name="T1" fmla="*/ 1 h 351"/>
                  <a:gd name="T2" fmla="*/ 0 w 339"/>
                  <a:gd name="T3" fmla="*/ 1 h 351"/>
                  <a:gd name="T4" fmla="*/ 0 w 339"/>
                  <a:gd name="T5" fmla="*/ 1 h 351"/>
                  <a:gd name="T6" fmla="*/ 0 w 339"/>
                  <a:gd name="T7" fmla="*/ 1 h 351"/>
                  <a:gd name="T8" fmla="*/ 0 w 339"/>
                  <a:gd name="T9" fmla="*/ 1 h 351"/>
                  <a:gd name="T10" fmla="*/ 0 w 339"/>
                  <a:gd name="T11" fmla="*/ 1 h 351"/>
                  <a:gd name="T12" fmla="*/ 0 w 339"/>
                  <a:gd name="T13" fmla="*/ 1 h 351"/>
                  <a:gd name="T14" fmla="*/ 0 w 339"/>
                  <a:gd name="T15" fmla="*/ 1 h 351"/>
                  <a:gd name="T16" fmla="*/ 0 w 339"/>
                  <a:gd name="T17" fmla="*/ 1 h 351"/>
                  <a:gd name="T18" fmla="*/ 0 w 339"/>
                  <a:gd name="T19" fmla="*/ 1 h 351"/>
                  <a:gd name="T20" fmla="*/ 0 w 339"/>
                  <a:gd name="T21" fmla="*/ 1 h 351"/>
                  <a:gd name="T22" fmla="*/ 0 w 339"/>
                  <a:gd name="T23" fmla="*/ 1 h 351"/>
                  <a:gd name="T24" fmla="*/ 0 w 339"/>
                  <a:gd name="T25" fmla="*/ 1 h 351"/>
                  <a:gd name="T26" fmla="*/ 0 w 339"/>
                  <a:gd name="T27" fmla="*/ 1 h 351"/>
                  <a:gd name="T28" fmla="*/ 0 w 339"/>
                  <a:gd name="T29" fmla="*/ 1 h 351"/>
                  <a:gd name="T30" fmla="*/ 0 w 339"/>
                  <a:gd name="T31" fmla="*/ 1 h 351"/>
                  <a:gd name="T32" fmla="*/ 0 w 339"/>
                  <a:gd name="T33" fmla="*/ 1 h 351"/>
                  <a:gd name="T34" fmla="*/ 0 w 339"/>
                  <a:gd name="T35" fmla="*/ 1 h 351"/>
                  <a:gd name="T36" fmla="*/ 0 w 339"/>
                  <a:gd name="T37" fmla="*/ 1 h 351"/>
                  <a:gd name="T38" fmla="*/ 0 w 339"/>
                  <a:gd name="T39" fmla="*/ 1 h 351"/>
                  <a:gd name="T40" fmla="*/ 0 w 339"/>
                  <a:gd name="T41" fmla="*/ 1 h 351"/>
                  <a:gd name="T42" fmla="*/ 0 w 339"/>
                  <a:gd name="T43" fmla="*/ 1 h 351"/>
                  <a:gd name="T44" fmla="*/ 0 w 339"/>
                  <a:gd name="T45" fmla="*/ 1 h 351"/>
                  <a:gd name="T46" fmla="*/ 0 w 339"/>
                  <a:gd name="T47" fmla="*/ 1 h 351"/>
                  <a:gd name="T48" fmla="*/ 0 w 339"/>
                  <a:gd name="T49" fmla="*/ 1 h 351"/>
                  <a:gd name="T50" fmla="*/ 0 w 339"/>
                  <a:gd name="T51" fmla="*/ 1 h 351"/>
                  <a:gd name="T52" fmla="*/ 0 w 339"/>
                  <a:gd name="T53" fmla="*/ 1 h 351"/>
                  <a:gd name="T54" fmla="*/ 0 w 339"/>
                  <a:gd name="T55" fmla="*/ 1 h 351"/>
                  <a:gd name="T56" fmla="*/ 0 w 339"/>
                  <a:gd name="T57" fmla="*/ 1 h 351"/>
                  <a:gd name="T58" fmla="*/ 0 w 339"/>
                  <a:gd name="T59" fmla="*/ 1 h 351"/>
                  <a:gd name="T60" fmla="*/ 0 w 339"/>
                  <a:gd name="T61" fmla="*/ 1 h 351"/>
                  <a:gd name="T62" fmla="*/ 0 w 339"/>
                  <a:gd name="T63" fmla="*/ 1 h 351"/>
                  <a:gd name="T64" fmla="*/ 0 w 339"/>
                  <a:gd name="T65" fmla="*/ 1 h 351"/>
                  <a:gd name="T66" fmla="*/ 0 w 339"/>
                  <a:gd name="T67" fmla="*/ 1 h 351"/>
                  <a:gd name="T68" fmla="*/ 0 w 339"/>
                  <a:gd name="T69" fmla="*/ 1 h 3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9"/>
                  <a:gd name="T106" fmla="*/ 0 h 351"/>
                  <a:gd name="T107" fmla="*/ 339 w 339"/>
                  <a:gd name="T108" fmla="*/ 351 h 3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9" h="351">
                    <a:moveTo>
                      <a:pt x="146" y="223"/>
                    </a:moveTo>
                    <a:lnTo>
                      <a:pt x="137" y="190"/>
                    </a:lnTo>
                    <a:lnTo>
                      <a:pt x="126" y="153"/>
                    </a:lnTo>
                    <a:lnTo>
                      <a:pt x="113" y="115"/>
                    </a:lnTo>
                    <a:lnTo>
                      <a:pt x="99" y="78"/>
                    </a:lnTo>
                    <a:lnTo>
                      <a:pt x="86" y="46"/>
                    </a:lnTo>
                    <a:lnTo>
                      <a:pt x="75" y="20"/>
                    </a:lnTo>
                    <a:lnTo>
                      <a:pt x="66" y="3"/>
                    </a:lnTo>
                    <a:lnTo>
                      <a:pt x="59" y="0"/>
                    </a:lnTo>
                    <a:lnTo>
                      <a:pt x="52" y="43"/>
                    </a:lnTo>
                    <a:lnTo>
                      <a:pt x="44" y="87"/>
                    </a:lnTo>
                    <a:lnTo>
                      <a:pt x="36" y="131"/>
                    </a:lnTo>
                    <a:lnTo>
                      <a:pt x="28" y="175"/>
                    </a:lnTo>
                    <a:lnTo>
                      <a:pt x="21" y="218"/>
                    </a:lnTo>
                    <a:lnTo>
                      <a:pt x="13" y="262"/>
                    </a:lnTo>
                    <a:lnTo>
                      <a:pt x="6" y="307"/>
                    </a:lnTo>
                    <a:lnTo>
                      <a:pt x="0" y="351"/>
                    </a:lnTo>
                    <a:lnTo>
                      <a:pt x="38" y="337"/>
                    </a:lnTo>
                    <a:lnTo>
                      <a:pt x="43" y="307"/>
                    </a:lnTo>
                    <a:lnTo>
                      <a:pt x="46" y="277"/>
                    </a:lnTo>
                    <a:lnTo>
                      <a:pt x="52" y="248"/>
                    </a:lnTo>
                    <a:lnTo>
                      <a:pt x="56" y="218"/>
                    </a:lnTo>
                    <a:lnTo>
                      <a:pt x="61" y="190"/>
                    </a:lnTo>
                    <a:lnTo>
                      <a:pt x="67" y="160"/>
                    </a:lnTo>
                    <a:lnTo>
                      <a:pt x="71" y="131"/>
                    </a:lnTo>
                    <a:lnTo>
                      <a:pt x="77" y="101"/>
                    </a:lnTo>
                    <a:lnTo>
                      <a:pt x="82" y="125"/>
                    </a:lnTo>
                    <a:lnTo>
                      <a:pt x="86" y="148"/>
                    </a:lnTo>
                    <a:lnTo>
                      <a:pt x="92" y="171"/>
                    </a:lnTo>
                    <a:lnTo>
                      <a:pt x="98" y="194"/>
                    </a:lnTo>
                    <a:lnTo>
                      <a:pt x="104" y="217"/>
                    </a:lnTo>
                    <a:lnTo>
                      <a:pt x="109" y="240"/>
                    </a:lnTo>
                    <a:lnTo>
                      <a:pt x="115" y="263"/>
                    </a:lnTo>
                    <a:lnTo>
                      <a:pt x="122" y="286"/>
                    </a:lnTo>
                    <a:lnTo>
                      <a:pt x="127" y="284"/>
                    </a:lnTo>
                    <a:lnTo>
                      <a:pt x="131" y="282"/>
                    </a:lnTo>
                    <a:lnTo>
                      <a:pt x="136" y="279"/>
                    </a:lnTo>
                    <a:lnTo>
                      <a:pt x="140" y="277"/>
                    </a:lnTo>
                    <a:lnTo>
                      <a:pt x="145" y="275"/>
                    </a:lnTo>
                    <a:lnTo>
                      <a:pt x="150" y="271"/>
                    </a:lnTo>
                    <a:lnTo>
                      <a:pt x="154" y="269"/>
                    </a:lnTo>
                    <a:lnTo>
                      <a:pt x="159" y="267"/>
                    </a:lnTo>
                    <a:lnTo>
                      <a:pt x="164" y="259"/>
                    </a:lnTo>
                    <a:lnTo>
                      <a:pt x="177" y="238"/>
                    </a:lnTo>
                    <a:lnTo>
                      <a:pt x="196" y="208"/>
                    </a:lnTo>
                    <a:lnTo>
                      <a:pt x="220" y="172"/>
                    </a:lnTo>
                    <a:lnTo>
                      <a:pt x="248" y="136"/>
                    </a:lnTo>
                    <a:lnTo>
                      <a:pt x="278" y="99"/>
                    </a:lnTo>
                    <a:lnTo>
                      <a:pt x="309" y="68"/>
                    </a:lnTo>
                    <a:lnTo>
                      <a:pt x="339" y="45"/>
                    </a:lnTo>
                    <a:lnTo>
                      <a:pt x="324" y="50"/>
                    </a:lnTo>
                    <a:lnTo>
                      <a:pt x="309" y="57"/>
                    </a:lnTo>
                    <a:lnTo>
                      <a:pt x="294" y="65"/>
                    </a:lnTo>
                    <a:lnTo>
                      <a:pt x="280" y="74"/>
                    </a:lnTo>
                    <a:lnTo>
                      <a:pt x="266" y="84"/>
                    </a:lnTo>
                    <a:lnTo>
                      <a:pt x="252" y="94"/>
                    </a:lnTo>
                    <a:lnTo>
                      <a:pt x="240" y="106"/>
                    </a:lnTo>
                    <a:lnTo>
                      <a:pt x="227" y="116"/>
                    </a:lnTo>
                    <a:lnTo>
                      <a:pt x="214" y="129"/>
                    </a:lnTo>
                    <a:lnTo>
                      <a:pt x="203" y="141"/>
                    </a:lnTo>
                    <a:lnTo>
                      <a:pt x="191" y="154"/>
                    </a:lnTo>
                    <a:lnTo>
                      <a:pt x="181" y="168"/>
                    </a:lnTo>
                    <a:lnTo>
                      <a:pt x="172" y="180"/>
                    </a:lnTo>
                    <a:lnTo>
                      <a:pt x="162" y="194"/>
                    </a:lnTo>
                    <a:lnTo>
                      <a:pt x="154" y="209"/>
                    </a:lnTo>
                    <a:lnTo>
                      <a:pt x="146" y="223"/>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06" name="Freeform 78"/>
              <p:cNvSpPr>
                <a:spLocks/>
              </p:cNvSpPr>
              <p:nvPr/>
            </p:nvSpPr>
            <p:spPr bwMode="auto">
              <a:xfrm>
                <a:off x="2372" y="3369"/>
                <a:ext cx="93" cy="174"/>
              </a:xfrm>
              <a:custGeom>
                <a:avLst/>
                <a:gdLst>
                  <a:gd name="T0" fmla="*/ 0 w 187"/>
                  <a:gd name="T1" fmla="*/ 0 h 349"/>
                  <a:gd name="T2" fmla="*/ 0 w 187"/>
                  <a:gd name="T3" fmla="*/ 0 h 349"/>
                  <a:gd name="T4" fmla="*/ 0 w 187"/>
                  <a:gd name="T5" fmla="*/ 0 h 349"/>
                  <a:gd name="T6" fmla="*/ 0 w 187"/>
                  <a:gd name="T7" fmla="*/ 0 h 349"/>
                  <a:gd name="T8" fmla="*/ 0 w 187"/>
                  <a:gd name="T9" fmla="*/ 0 h 349"/>
                  <a:gd name="T10" fmla="*/ 0 w 187"/>
                  <a:gd name="T11" fmla="*/ 0 h 349"/>
                  <a:gd name="T12" fmla="*/ 0 w 187"/>
                  <a:gd name="T13" fmla="*/ 0 h 349"/>
                  <a:gd name="T14" fmla="*/ 0 w 187"/>
                  <a:gd name="T15" fmla="*/ 0 h 349"/>
                  <a:gd name="T16" fmla="*/ 0 w 187"/>
                  <a:gd name="T17" fmla="*/ 0 h 349"/>
                  <a:gd name="T18" fmla="*/ 0 w 187"/>
                  <a:gd name="T19" fmla="*/ 0 h 349"/>
                  <a:gd name="T20" fmla="*/ 0 w 187"/>
                  <a:gd name="T21" fmla="*/ 0 h 349"/>
                  <a:gd name="T22" fmla="*/ 0 w 187"/>
                  <a:gd name="T23" fmla="*/ 0 h 349"/>
                  <a:gd name="T24" fmla="*/ 0 w 187"/>
                  <a:gd name="T25" fmla="*/ 0 h 349"/>
                  <a:gd name="T26" fmla="*/ 0 w 187"/>
                  <a:gd name="T27" fmla="*/ 0 h 349"/>
                  <a:gd name="T28" fmla="*/ 0 w 187"/>
                  <a:gd name="T29" fmla="*/ 0 h 349"/>
                  <a:gd name="T30" fmla="*/ 0 w 187"/>
                  <a:gd name="T31" fmla="*/ 0 h 349"/>
                  <a:gd name="T32" fmla="*/ 0 w 187"/>
                  <a:gd name="T33" fmla="*/ 0 h 349"/>
                  <a:gd name="T34" fmla="*/ 0 w 187"/>
                  <a:gd name="T35" fmla="*/ 0 h 349"/>
                  <a:gd name="T36" fmla="*/ 0 w 187"/>
                  <a:gd name="T37" fmla="*/ 0 h 349"/>
                  <a:gd name="T38" fmla="*/ 0 w 187"/>
                  <a:gd name="T39" fmla="*/ 0 h 349"/>
                  <a:gd name="T40" fmla="*/ 0 w 187"/>
                  <a:gd name="T41" fmla="*/ 0 h 349"/>
                  <a:gd name="T42" fmla="*/ 0 w 187"/>
                  <a:gd name="T43" fmla="*/ 0 h 349"/>
                  <a:gd name="T44" fmla="*/ 0 w 187"/>
                  <a:gd name="T45" fmla="*/ 0 h 349"/>
                  <a:gd name="T46" fmla="*/ 0 w 187"/>
                  <a:gd name="T47" fmla="*/ 0 h 349"/>
                  <a:gd name="T48" fmla="*/ 0 w 187"/>
                  <a:gd name="T49" fmla="*/ 0 h 349"/>
                  <a:gd name="T50" fmla="*/ 0 w 187"/>
                  <a:gd name="T51" fmla="*/ 0 h 349"/>
                  <a:gd name="T52" fmla="*/ 0 w 187"/>
                  <a:gd name="T53" fmla="*/ 0 h 349"/>
                  <a:gd name="T54" fmla="*/ 0 w 187"/>
                  <a:gd name="T55" fmla="*/ 0 h 349"/>
                  <a:gd name="T56" fmla="*/ 0 w 187"/>
                  <a:gd name="T57" fmla="*/ 0 h 349"/>
                  <a:gd name="T58" fmla="*/ 0 w 187"/>
                  <a:gd name="T59" fmla="*/ 0 h 349"/>
                  <a:gd name="T60" fmla="*/ 0 w 187"/>
                  <a:gd name="T61" fmla="*/ 0 h 349"/>
                  <a:gd name="T62" fmla="*/ 0 w 187"/>
                  <a:gd name="T63" fmla="*/ 0 h 349"/>
                  <a:gd name="T64" fmla="*/ 0 w 187"/>
                  <a:gd name="T65" fmla="*/ 0 h 349"/>
                  <a:gd name="T66" fmla="*/ 0 w 187"/>
                  <a:gd name="T67" fmla="*/ 0 h 349"/>
                  <a:gd name="T68" fmla="*/ 0 w 187"/>
                  <a:gd name="T69" fmla="*/ 0 h 349"/>
                  <a:gd name="T70" fmla="*/ 0 w 187"/>
                  <a:gd name="T71" fmla="*/ 0 h 349"/>
                  <a:gd name="T72" fmla="*/ 0 w 187"/>
                  <a:gd name="T73" fmla="*/ 0 h 349"/>
                  <a:gd name="T74" fmla="*/ 0 w 187"/>
                  <a:gd name="T75" fmla="*/ 0 h 349"/>
                  <a:gd name="T76" fmla="*/ 0 w 187"/>
                  <a:gd name="T77" fmla="*/ 0 h 349"/>
                  <a:gd name="T78" fmla="*/ 0 w 187"/>
                  <a:gd name="T79" fmla="*/ 0 h 349"/>
                  <a:gd name="T80" fmla="*/ 0 w 187"/>
                  <a:gd name="T81" fmla="*/ 0 h 349"/>
                  <a:gd name="T82" fmla="*/ 0 w 187"/>
                  <a:gd name="T83" fmla="*/ 0 h 349"/>
                  <a:gd name="T84" fmla="*/ 0 w 187"/>
                  <a:gd name="T85" fmla="*/ 0 h 349"/>
                  <a:gd name="T86" fmla="*/ 0 w 187"/>
                  <a:gd name="T87" fmla="*/ 0 h 349"/>
                  <a:gd name="T88" fmla="*/ 0 w 187"/>
                  <a:gd name="T89" fmla="*/ 0 h 349"/>
                  <a:gd name="T90" fmla="*/ 0 w 187"/>
                  <a:gd name="T91" fmla="*/ 0 h 349"/>
                  <a:gd name="T92" fmla="*/ 0 w 187"/>
                  <a:gd name="T93" fmla="*/ 0 h 349"/>
                  <a:gd name="T94" fmla="*/ 0 w 187"/>
                  <a:gd name="T95" fmla="*/ 0 h 349"/>
                  <a:gd name="T96" fmla="*/ 0 w 187"/>
                  <a:gd name="T97" fmla="*/ 0 h 34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7"/>
                  <a:gd name="T148" fmla="*/ 0 h 349"/>
                  <a:gd name="T149" fmla="*/ 187 w 187"/>
                  <a:gd name="T150" fmla="*/ 349 h 34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7" h="349">
                    <a:moveTo>
                      <a:pt x="0" y="220"/>
                    </a:moveTo>
                    <a:lnTo>
                      <a:pt x="25" y="217"/>
                    </a:lnTo>
                    <a:lnTo>
                      <a:pt x="48" y="218"/>
                    </a:lnTo>
                    <a:lnTo>
                      <a:pt x="68" y="225"/>
                    </a:lnTo>
                    <a:lnTo>
                      <a:pt x="87" y="235"/>
                    </a:lnTo>
                    <a:lnTo>
                      <a:pt x="104" y="247"/>
                    </a:lnTo>
                    <a:lnTo>
                      <a:pt x="120" y="262"/>
                    </a:lnTo>
                    <a:lnTo>
                      <a:pt x="134" y="279"/>
                    </a:lnTo>
                    <a:lnTo>
                      <a:pt x="146" y="298"/>
                    </a:lnTo>
                    <a:lnTo>
                      <a:pt x="141" y="265"/>
                    </a:lnTo>
                    <a:lnTo>
                      <a:pt x="138" y="229"/>
                    </a:lnTo>
                    <a:lnTo>
                      <a:pt x="132" y="191"/>
                    </a:lnTo>
                    <a:lnTo>
                      <a:pt x="127" y="153"/>
                    </a:lnTo>
                    <a:lnTo>
                      <a:pt x="121" y="115"/>
                    </a:lnTo>
                    <a:lnTo>
                      <a:pt x="115" y="76"/>
                    </a:lnTo>
                    <a:lnTo>
                      <a:pt x="108" y="38"/>
                    </a:lnTo>
                    <a:lnTo>
                      <a:pt x="100" y="0"/>
                    </a:lnTo>
                    <a:lnTo>
                      <a:pt x="104" y="4"/>
                    </a:lnTo>
                    <a:lnTo>
                      <a:pt x="110" y="11"/>
                    </a:lnTo>
                    <a:lnTo>
                      <a:pt x="116" y="18"/>
                    </a:lnTo>
                    <a:lnTo>
                      <a:pt x="120" y="27"/>
                    </a:lnTo>
                    <a:lnTo>
                      <a:pt x="126" y="35"/>
                    </a:lnTo>
                    <a:lnTo>
                      <a:pt x="130" y="43"/>
                    </a:lnTo>
                    <a:lnTo>
                      <a:pt x="133" y="50"/>
                    </a:lnTo>
                    <a:lnTo>
                      <a:pt x="134" y="56"/>
                    </a:lnTo>
                    <a:lnTo>
                      <a:pt x="143" y="93"/>
                    </a:lnTo>
                    <a:lnTo>
                      <a:pt x="151" y="130"/>
                    </a:lnTo>
                    <a:lnTo>
                      <a:pt x="159" y="165"/>
                    </a:lnTo>
                    <a:lnTo>
                      <a:pt x="168" y="202"/>
                    </a:lnTo>
                    <a:lnTo>
                      <a:pt x="174" y="239"/>
                    </a:lnTo>
                    <a:lnTo>
                      <a:pt x="180" y="275"/>
                    </a:lnTo>
                    <a:lnTo>
                      <a:pt x="184" y="312"/>
                    </a:lnTo>
                    <a:lnTo>
                      <a:pt x="187" y="349"/>
                    </a:lnTo>
                    <a:lnTo>
                      <a:pt x="170" y="344"/>
                    </a:lnTo>
                    <a:lnTo>
                      <a:pt x="154" y="337"/>
                    </a:lnTo>
                    <a:lnTo>
                      <a:pt x="140" y="328"/>
                    </a:lnTo>
                    <a:lnTo>
                      <a:pt x="128" y="316"/>
                    </a:lnTo>
                    <a:lnTo>
                      <a:pt x="117" y="304"/>
                    </a:lnTo>
                    <a:lnTo>
                      <a:pt x="106" y="290"/>
                    </a:lnTo>
                    <a:lnTo>
                      <a:pt x="97" y="275"/>
                    </a:lnTo>
                    <a:lnTo>
                      <a:pt x="87" y="261"/>
                    </a:lnTo>
                    <a:lnTo>
                      <a:pt x="80" y="254"/>
                    </a:lnTo>
                    <a:lnTo>
                      <a:pt x="68" y="247"/>
                    </a:lnTo>
                    <a:lnTo>
                      <a:pt x="53" y="240"/>
                    </a:lnTo>
                    <a:lnTo>
                      <a:pt x="39" y="233"/>
                    </a:lnTo>
                    <a:lnTo>
                      <a:pt x="25" y="228"/>
                    </a:lnTo>
                    <a:lnTo>
                      <a:pt x="12" y="223"/>
                    </a:lnTo>
                    <a:lnTo>
                      <a:pt x="4" y="221"/>
                    </a:lnTo>
                    <a:lnTo>
                      <a:pt x="0" y="220"/>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07" name="Freeform 79"/>
              <p:cNvSpPr>
                <a:spLocks/>
              </p:cNvSpPr>
              <p:nvPr/>
            </p:nvSpPr>
            <p:spPr bwMode="auto">
              <a:xfrm>
                <a:off x="2947" y="3349"/>
                <a:ext cx="152" cy="197"/>
              </a:xfrm>
              <a:custGeom>
                <a:avLst/>
                <a:gdLst>
                  <a:gd name="T0" fmla="*/ 0 w 305"/>
                  <a:gd name="T1" fmla="*/ 1 h 392"/>
                  <a:gd name="T2" fmla="*/ 0 w 305"/>
                  <a:gd name="T3" fmla="*/ 1 h 392"/>
                  <a:gd name="T4" fmla="*/ 0 w 305"/>
                  <a:gd name="T5" fmla="*/ 1 h 392"/>
                  <a:gd name="T6" fmla="*/ 0 w 305"/>
                  <a:gd name="T7" fmla="*/ 1 h 392"/>
                  <a:gd name="T8" fmla="*/ 0 w 305"/>
                  <a:gd name="T9" fmla="*/ 1 h 392"/>
                  <a:gd name="T10" fmla="*/ 0 w 305"/>
                  <a:gd name="T11" fmla="*/ 1 h 392"/>
                  <a:gd name="T12" fmla="*/ 0 w 305"/>
                  <a:gd name="T13" fmla="*/ 1 h 392"/>
                  <a:gd name="T14" fmla="*/ 0 w 305"/>
                  <a:gd name="T15" fmla="*/ 1 h 392"/>
                  <a:gd name="T16" fmla="*/ 0 w 305"/>
                  <a:gd name="T17" fmla="*/ 1 h 392"/>
                  <a:gd name="T18" fmla="*/ 0 w 305"/>
                  <a:gd name="T19" fmla="*/ 1 h 392"/>
                  <a:gd name="T20" fmla="*/ 0 w 305"/>
                  <a:gd name="T21" fmla="*/ 1 h 392"/>
                  <a:gd name="T22" fmla="*/ 0 w 305"/>
                  <a:gd name="T23" fmla="*/ 1 h 392"/>
                  <a:gd name="T24" fmla="*/ 0 w 305"/>
                  <a:gd name="T25" fmla="*/ 1 h 392"/>
                  <a:gd name="T26" fmla="*/ 0 w 305"/>
                  <a:gd name="T27" fmla="*/ 1 h 392"/>
                  <a:gd name="T28" fmla="*/ 0 w 305"/>
                  <a:gd name="T29" fmla="*/ 1 h 392"/>
                  <a:gd name="T30" fmla="*/ 0 w 305"/>
                  <a:gd name="T31" fmla="*/ 1 h 392"/>
                  <a:gd name="T32" fmla="*/ 0 w 305"/>
                  <a:gd name="T33" fmla="*/ 0 h 392"/>
                  <a:gd name="T34" fmla="*/ 0 w 305"/>
                  <a:gd name="T35" fmla="*/ 1 h 392"/>
                  <a:gd name="T36" fmla="*/ 0 w 305"/>
                  <a:gd name="T37" fmla="*/ 1 h 392"/>
                  <a:gd name="T38" fmla="*/ 0 w 305"/>
                  <a:gd name="T39" fmla="*/ 1 h 392"/>
                  <a:gd name="T40" fmla="*/ 0 w 305"/>
                  <a:gd name="T41" fmla="*/ 1 h 392"/>
                  <a:gd name="T42" fmla="*/ 0 w 305"/>
                  <a:gd name="T43" fmla="*/ 1 h 392"/>
                  <a:gd name="T44" fmla="*/ 0 w 305"/>
                  <a:gd name="T45" fmla="*/ 1 h 392"/>
                  <a:gd name="T46" fmla="*/ 0 w 305"/>
                  <a:gd name="T47" fmla="*/ 1 h 392"/>
                  <a:gd name="T48" fmla="*/ 0 w 305"/>
                  <a:gd name="T49" fmla="*/ 1 h 392"/>
                  <a:gd name="T50" fmla="*/ 0 w 305"/>
                  <a:gd name="T51" fmla="*/ 1 h 392"/>
                  <a:gd name="T52" fmla="*/ 0 w 305"/>
                  <a:gd name="T53" fmla="*/ 1 h 392"/>
                  <a:gd name="T54" fmla="*/ 0 w 305"/>
                  <a:gd name="T55" fmla="*/ 1 h 392"/>
                  <a:gd name="T56" fmla="*/ 0 w 305"/>
                  <a:gd name="T57" fmla="*/ 1 h 392"/>
                  <a:gd name="T58" fmla="*/ 0 w 305"/>
                  <a:gd name="T59" fmla="*/ 1 h 392"/>
                  <a:gd name="T60" fmla="*/ 0 w 305"/>
                  <a:gd name="T61" fmla="*/ 1 h 392"/>
                  <a:gd name="T62" fmla="*/ 0 w 305"/>
                  <a:gd name="T63" fmla="*/ 1 h 392"/>
                  <a:gd name="T64" fmla="*/ 0 w 305"/>
                  <a:gd name="T65" fmla="*/ 1 h 392"/>
                  <a:gd name="T66" fmla="*/ 0 w 305"/>
                  <a:gd name="T67" fmla="*/ 1 h 392"/>
                  <a:gd name="T68" fmla="*/ 0 w 305"/>
                  <a:gd name="T69" fmla="*/ 1 h 392"/>
                  <a:gd name="T70" fmla="*/ 0 w 305"/>
                  <a:gd name="T71" fmla="*/ 1 h 392"/>
                  <a:gd name="T72" fmla="*/ 0 w 305"/>
                  <a:gd name="T73" fmla="*/ 1 h 392"/>
                  <a:gd name="T74" fmla="*/ 0 w 305"/>
                  <a:gd name="T75" fmla="*/ 1 h 392"/>
                  <a:gd name="T76" fmla="*/ 0 w 305"/>
                  <a:gd name="T77" fmla="*/ 1 h 392"/>
                  <a:gd name="T78" fmla="*/ 0 w 305"/>
                  <a:gd name="T79" fmla="*/ 1 h 392"/>
                  <a:gd name="T80" fmla="*/ 0 w 305"/>
                  <a:gd name="T81" fmla="*/ 1 h 392"/>
                  <a:gd name="T82" fmla="*/ 0 w 305"/>
                  <a:gd name="T83" fmla="*/ 1 h 392"/>
                  <a:gd name="T84" fmla="*/ 0 w 305"/>
                  <a:gd name="T85" fmla="*/ 1 h 392"/>
                  <a:gd name="T86" fmla="*/ 0 w 305"/>
                  <a:gd name="T87" fmla="*/ 1 h 392"/>
                  <a:gd name="T88" fmla="*/ 0 w 305"/>
                  <a:gd name="T89" fmla="*/ 1 h 392"/>
                  <a:gd name="T90" fmla="*/ 0 w 305"/>
                  <a:gd name="T91" fmla="*/ 1 h 392"/>
                  <a:gd name="T92" fmla="*/ 0 w 305"/>
                  <a:gd name="T93" fmla="*/ 1 h 392"/>
                  <a:gd name="T94" fmla="*/ 0 w 305"/>
                  <a:gd name="T95" fmla="*/ 1 h 392"/>
                  <a:gd name="T96" fmla="*/ 0 w 305"/>
                  <a:gd name="T97" fmla="*/ 1 h 392"/>
                  <a:gd name="T98" fmla="*/ 0 w 305"/>
                  <a:gd name="T99" fmla="*/ 1 h 392"/>
                  <a:gd name="T100" fmla="*/ 0 w 305"/>
                  <a:gd name="T101" fmla="*/ 1 h 392"/>
                  <a:gd name="T102" fmla="*/ 0 w 305"/>
                  <a:gd name="T103" fmla="*/ 1 h 392"/>
                  <a:gd name="T104" fmla="*/ 0 w 305"/>
                  <a:gd name="T105" fmla="*/ 1 h 392"/>
                  <a:gd name="T106" fmla="*/ 0 w 305"/>
                  <a:gd name="T107" fmla="*/ 1 h 392"/>
                  <a:gd name="T108" fmla="*/ 0 w 305"/>
                  <a:gd name="T109" fmla="*/ 1 h 39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05"/>
                  <a:gd name="T166" fmla="*/ 0 h 392"/>
                  <a:gd name="T167" fmla="*/ 305 w 305"/>
                  <a:gd name="T168" fmla="*/ 392 h 39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05" h="392">
                    <a:moveTo>
                      <a:pt x="88" y="385"/>
                    </a:moveTo>
                    <a:lnTo>
                      <a:pt x="91" y="377"/>
                    </a:lnTo>
                    <a:lnTo>
                      <a:pt x="99" y="354"/>
                    </a:lnTo>
                    <a:lnTo>
                      <a:pt x="112" y="321"/>
                    </a:lnTo>
                    <a:lnTo>
                      <a:pt x="127" y="283"/>
                    </a:lnTo>
                    <a:lnTo>
                      <a:pt x="143" y="242"/>
                    </a:lnTo>
                    <a:lnTo>
                      <a:pt x="159" y="207"/>
                    </a:lnTo>
                    <a:lnTo>
                      <a:pt x="172" y="178"/>
                    </a:lnTo>
                    <a:lnTo>
                      <a:pt x="182" y="161"/>
                    </a:lnTo>
                    <a:lnTo>
                      <a:pt x="192" y="149"/>
                    </a:lnTo>
                    <a:lnTo>
                      <a:pt x="207" y="128"/>
                    </a:lnTo>
                    <a:lnTo>
                      <a:pt x="226" y="103"/>
                    </a:lnTo>
                    <a:lnTo>
                      <a:pt x="248" y="74"/>
                    </a:lnTo>
                    <a:lnTo>
                      <a:pt x="269" y="47"/>
                    </a:lnTo>
                    <a:lnTo>
                      <a:pt x="287" y="23"/>
                    </a:lnTo>
                    <a:lnTo>
                      <a:pt x="300" y="5"/>
                    </a:lnTo>
                    <a:lnTo>
                      <a:pt x="305" y="0"/>
                    </a:lnTo>
                    <a:lnTo>
                      <a:pt x="286" y="10"/>
                    </a:lnTo>
                    <a:lnTo>
                      <a:pt x="269" y="23"/>
                    </a:lnTo>
                    <a:lnTo>
                      <a:pt x="252" y="38"/>
                    </a:lnTo>
                    <a:lnTo>
                      <a:pt x="235" y="54"/>
                    </a:lnTo>
                    <a:lnTo>
                      <a:pt x="219" y="71"/>
                    </a:lnTo>
                    <a:lnTo>
                      <a:pt x="203" y="88"/>
                    </a:lnTo>
                    <a:lnTo>
                      <a:pt x="188" y="108"/>
                    </a:lnTo>
                    <a:lnTo>
                      <a:pt x="173" y="126"/>
                    </a:lnTo>
                    <a:lnTo>
                      <a:pt x="162" y="141"/>
                    </a:lnTo>
                    <a:lnTo>
                      <a:pt x="151" y="156"/>
                    </a:lnTo>
                    <a:lnTo>
                      <a:pt x="141" y="171"/>
                    </a:lnTo>
                    <a:lnTo>
                      <a:pt x="132" y="185"/>
                    </a:lnTo>
                    <a:lnTo>
                      <a:pt x="124" y="199"/>
                    </a:lnTo>
                    <a:lnTo>
                      <a:pt x="114" y="213"/>
                    </a:lnTo>
                    <a:lnTo>
                      <a:pt x="108" y="226"/>
                    </a:lnTo>
                    <a:lnTo>
                      <a:pt x="99" y="241"/>
                    </a:lnTo>
                    <a:lnTo>
                      <a:pt x="91" y="186"/>
                    </a:lnTo>
                    <a:lnTo>
                      <a:pt x="85" y="120"/>
                    </a:lnTo>
                    <a:lnTo>
                      <a:pt x="79" y="69"/>
                    </a:lnTo>
                    <a:lnTo>
                      <a:pt x="73" y="52"/>
                    </a:lnTo>
                    <a:lnTo>
                      <a:pt x="58" y="82"/>
                    </a:lnTo>
                    <a:lnTo>
                      <a:pt x="45" y="115"/>
                    </a:lnTo>
                    <a:lnTo>
                      <a:pt x="34" y="149"/>
                    </a:lnTo>
                    <a:lnTo>
                      <a:pt x="25" y="184"/>
                    </a:lnTo>
                    <a:lnTo>
                      <a:pt x="17" y="221"/>
                    </a:lnTo>
                    <a:lnTo>
                      <a:pt x="10" y="256"/>
                    </a:lnTo>
                    <a:lnTo>
                      <a:pt x="5" y="291"/>
                    </a:lnTo>
                    <a:lnTo>
                      <a:pt x="0" y="323"/>
                    </a:lnTo>
                    <a:lnTo>
                      <a:pt x="40" y="309"/>
                    </a:lnTo>
                    <a:lnTo>
                      <a:pt x="44" y="276"/>
                    </a:lnTo>
                    <a:lnTo>
                      <a:pt x="49" y="242"/>
                    </a:lnTo>
                    <a:lnTo>
                      <a:pt x="56" y="209"/>
                    </a:lnTo>
                    <a:lnTo>
                      <a:pt x="65" y="176"/>
                    </a:lnTo>
                    <a:lnTo>
                      <a:pt x="63" y="215"/>
                    </a:lnTo>
                    <a:lnTo>
                      <a:pt x="61" y="260"/>
                    </a:lnTo>
                    <a:lnTo>
                      <a:pt x="59" y="316"/>
                    </a:lnTo>
                    <a:lnTo>
                      <a:pt x="58" y="392"/>
                    </a:lnTo>
                    <a:lnTo>
                      <a:pt x="88" y="385"/>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08" name="Freeform 80"/>
              <p:cNvSpPr>
                <a:spLocks/>
              </p:cNvSpPr>
              <p:nvPr/>
            </p:nvSpPr>
            <p:spPr bwMode="auto">
              <a:xfrm>
                <a:off x="3106" y="3291"/>
                <a:ext cx="141" cy="232"/>
              </a:xfrm>
              <a:custGeom>
                <a:avLst/>
                <a:gdLst>
                  <a:gd name="T0" fmla="*/ 0 w 284"/>
                  <a:gd name="T1" fmla="*/ 1 h 464"/>
                  <a:gd name="T2" fmla="*/ 0 w 284"/>
                  <a:gd name="T3" fmla="*/ 1 h 464"/>
                  <a:gd name="T4" fmla="*/ 0 w 284"/>
                  <a:gd name="T5" fmla="*/ 1 h 464"/>
                  <a:gd name="T6" fmla="*/ 0 w 284"/>
                  <a:gd name="T7" fmla="*/ 1 h 464"/>
                  <a:gd name="T8" fmla="*/ 0 w 284"/>
                  <a:gd name="T9" fmla="*/ 1 h 464"/>
                  <a:gd name="T10" fmla="*/ 0 w 284"/>
                  <a:gd name="T11" fmla="*/ 1 h 464"/>
                  <a:gd name="T12" fmla="*/ 0 w 284"/>
                  <a:gd name="T13" fmla="*/ 1 h 464"/>
                  <a:gd name="T14" fmla="*/ 0 w 284"/>
                  <a:gd name="T15" fmla="*/ 1 h 464"/>
                  <a:gd name="T16" fmla="*/ 0 w 284"/>
                  <a:gd name="T17" fmla="*/ 1 h 464"/>
                  <a:gd name="T18" fmla="*/ 0 w 284"/>
                  <a:gd name="T19" fmla="*/ 1 h 464"/>
                  <a:gd name="T20" fmla="*/ 0 w 284"/>
                  <a:gd name="T21" fmla="*/ 1 h 464"/>
                  <a:gd name="T22" fmla="*/ 0 w 284"/>
                  <a:gd name="T23" fmla="*/ 1 h 464"/>
                  <a:gd name="T24" fmla="*/ 0 w 284"/>
                  <a:gd name="T25" fmla="*/ 1 h 464"/>
                  <a:gd name="T26" fmla="*/ 0 w 284"/>
                  <a:gd name="T27" fmla="*/ 1 h 464"/>
                  <a:gd name="T28" fmla="*/ 0 w 284"/>
                  <a:gd name="T29" fmla="*/ 1 h 464"/>
                  <a:gd name="T30" fmla="*/ 0 w 284"/>
                  <a:gd name="T31" fmla="*/ 1 h 464"/>
                  <a:gd name="T32" fmla="*/ 0 w 284"/>
                  <a:gd name="T33" fmla="*/ 1 h 464"/>
                  <a:gd name="T34" fmla="*/ 0 w 284"/>
                  <a:gd name="T35" fmla="*/ 1 h 464"/>
                  <a:gd name="T36" fmla="*/ 0 w 284"/>
                  <a:gd name="T37" fmla="*/ 1 h 464"/>
                  <a:gd name="T38" fmla="*/ 0 w 284"/>
                  <a:gd name="T39" fmla="*/ 1 h 464"/>
                  <a:gd name="T40" fmla="*/ 0 w 284"/>
                  <a:gd name="T41" fmla="*/ 1 h 464"/>
                  <a:gd name="T42" fmla="*/ 0 w 284"/>
                  <a:gd name="T43" fmla="*/ 1 h 464"/>
                  <a:gd name="T44" fmla="*/ 0 w 284"/>
                  <a:gd name="T45" fmla="*/ 0 h 464"/>
                  <a:gd name="T46" fmla="*/ 0 w 284"/>
                  <a:gd name="T47" fmla="*/ 1 h 464"/>
                  <a:gd name="T48" fmla="*/ 0 w 284"/>
                  <a:gd name="T49" fmla="*/ 1 h 464"/>
                  <a:gd name="T50" fmla="*/ 0 w 284"/>
                  <a:gd name="T51" fmla="*/ 1 h 464"/>
                  <a:gd name="T52" fmla="*/ 0 w 284"/>
                  <a:gd name="T53" fmla="*/ 1 h 464"/>
                  <a:gd name="T54" fmla="*/ 0 w 284"/>
                  <a:gd name="T55" fmla="*/ 1 h 464"/>
                  <a:gd name="T56" fmla="*/ 0 w 284"/>
                  <a:gd name="T57" fmla="*/ 1 h 464"/>
                  <a:gd name="T58" fmla="*/ 0 w 284"/>
                  <a:gd name="T59" fmla="*/ 1 h 464"/>
                  <a:gd name="T60" fmla="*/ 0 w 284"/>
                  <a:gd name="T61" fmla="*/ 1 h 464"/>
                  <a:gd name="T62" fmla="*/ 0 w 284"/>
                  <a:gd name="T63" fmla="*/ 1 h 464"/>
                  <a:gd name="T64" fmla="*/ 0 w 284"/>
                  <a:gd name="T65" fmla="*/ 1 h 464"/>
                  <a:gd name="T66" fmla="*/ 0 w 284"/>
                  <a:gd name="T67" fmla="*/ 1 h 464"/>
                  <a:gd name="T68" fmla="*/ 0 w 284"/>
                  <a:gd name="T69" fmla="*/ 1 h 464"/>
                  <a:gd name="T70" fmla="*/ 0 w 284"/>
                  <a:gd name="T71" fmla="*/ 1 h 464"/>
                  <a:gd name="T72" fmla="*/ 0 w 284"/>
                  <a:gd name="T73" fmla="*/ 1 h 464"/>
                  <a:gd name="T74" fmla="*/ 0 w 284"/>
                  <a:gd name="T75" fmla="*/ 1 h 464"/>
                  <a:gd name="T76" fmla="*/ 0 w 284"/>
                  <a:gd name="T77" fmla="*/ 1 h 464"/>
                  <a:gd name="T78" fmla="*/ 0 w 284"/>
                  <a:gd name="T79" fmla="*/ 1 h 464"/>
                  <a:gd name="T80" fmla="*/ 0 w 284"/>
                  <a:gd name="T81" fmla="*/ 1 h 4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4"/>
                  <a:gd name="T124" fmla="*/ 0 h 464"/>
                  <a:gd name="T125" fmla="*/ 284 w 284"/>
                  <a:gd name="T126" fmla="*/ 464 h 46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4" h="464">
                    <a:moveTo>
                      <a:pt x="0" y="378"/>
                    </a:moveTo>
                    <a:lnTo>
                      <a:pt x="14" y="367"/>
                    </a:lnTo>
                    <a:lnTo>
                      <a:pt x="32" y="354"/>
                    </a:lnTo>
                    <a:lnTo>
                      <a:pt x="49" y="337"/>
                    </a:lnTo>
                    <a:lnTo>
                      <a:pt x="68" y="320"/>
                    </a:lnTo>
                    <a:lnTo>
                      <a:pt x="87" y="302"/>
                    </a:lnTo>
                    <a:lnTo>
                      <a:pt x="104" y="286"/>
                    </a:lnTo>
                    <a:lnTo>
                      <a:pt x="120" y="271"/>
                    </a:lnTo>
                    <a:lnTo>
                      <a:pt x="133" y="258"/>
                    </a:lnTo>
                    <a:lnTo>
                      <a:pt x="131" y="284"/>
                    </a:lnTo>
                    <a:lnTo>
                      <a:pt x="125" y="321"/>
                    </a:lnTo>
                    <a:lnTo>
                      <a:pt x="119" y="356"/>
                    </a:lnTo>
                    <a:lnTo>
                      <a:pt x="116" y="378"/>
                    </a:lnTo>
                    <a:lnTo>
                      <a:pt x="120" y="375"/>
                    </a:lnTo>
                    <a:lnTo>
                      <a:pt x="126" y="372"/>
                    </a:lnTo>
                    <a:lnTo>
                      <a:pt x="131" y="370"/>
                    </a:lnTo>
                    <a:lnTo>
                      <a:pt x="136" y="367"/>
                    </a:lnTo>
                    <a:lnTo>
                      <a:pt x="141" y="365"/>
                    </a:lnTo>
                    <a:lnTo>
                      <a:pt x="147" y="362"/>
                    </a:lnTo>
                    <a:lnTo>
                      <a:pt x="151" y="359"/>
                    </a:lnTo>
                    <a:lnTo>
                      <a:pt x="156" y="357"/>
                    </a:lnTo>
                    <a:lnTo>
                      <a:pt x="158" y="349"/>
                    </a:lnTo>
                    <a:lnTo>
                      <a:pt x="163" y="333"/>
                    </a:lnTo>
                    <a:lnTo>
                      <a:pt x="169" y="316"/>
                    </a:lnTo>
                    <a:lnTo>
                      <a:pt x="172" y="306"/>
                    </a:lnTo>
                    <a:lnTo>
                      <a:pt x="178" y="326"/>
                    </a:lnTo>
                    <a:lnTo>
                      <a:pt x="182" y="346"/>
                    </a:lnTo>
                    <a:lnTo>
                      <a:pt x="189" y="366"/>
                    </a:lnTo>
                    <a:lnTo>
                      <a:pt x="195" y="386"/>
                    </a:lnTo>
                    <a:lnTo>
                      <a:pt x="201" y="405"/>
                    </a:lnTo>
                    <a:lnTo>
                      <a:pt x="207" y="425"/>
                    </a:lnTo>
                    <a:lnTo>
                      <a:pt x="212" y="445"/>
                    </a:lnTo>
                    <a:lnTo>
                      <a:pt x="218" y="464"/>
                    </a:lnTo>
                    <a:lnTo>
                      <a:pt x="224" y="462"/>
                    </a:lnTo>
                    <a:lnTo>
                      <a:pt x="230" y="458"/>
                    </a:lnTo>
                    <a:lnTo>
                      <a:pt x="235" y="456"/>
                    </a:lnTo>
                    <a:lnTo>
                      <a:pt x="241" y="454"/>
                    </a:lnTo>
                    <a:lnTo>
                      <a:pt x="247" y="451"/>
                    </a:lnTo>
                    <a:lnTo>
                      <a:pt x="253" y="448"/>
                    </a:lnTo>
                    <a:lnTo>
                      <a:pt x="259" y="446"/>
                    </a:lnTo>
                    <a:lnTo>
                      <a:pt x="264" y="443"/>
                    </a:lnTo>
                    <a:lnTo>
                      <a:pt x="276" y="378"/>
                    </a:lnTo>
                    <a:lnTo>
                      <a:pt x="276" y="311"/>
                    </a:lnTo>
                    <a:lnTo>
                      <a:pt x="271" y="243"/>
                    </a:lnTo>
                    <a:lnTo>
                      <a:pt x="272" y="176"/>
                    </a:lnTo>
                    <a:lnTo>
                      <a:pt x="284" y="0"/>
                    </a:lnTo>
                    <a:lnTo>
                      <a:pt x="267" y="45"/>
                    </a:lnTo>
                    <a:lnTo>
                      <a:pt x="255" y="93"/>
                    </a:lnTo>
                    <a:lnTo>
                      <a:pt x="249" y="142"/>
                    </a:lnTo>
                    <a:lnTo>
                      <a:pt x="247" y="191"/>
                    </a:lnTo>
                    <a:lnTo>
                      <a:pt x="246" y="242"/>
                    </a:lnTo>
                    <a:lnTo>
                      <a:pt x="246" y="293"/>
                    </a:lnTo>
                    <a:lnTo>
                      <a:pt x="244" y="342"/>
                    </a:lnTo>
                    <a:lnTo>
                      <a:pt x="239" y="390"/>
                    </a:lnTo>
                    <a:lnTo>
                      <a:pt x="232" y="366"/>
                    </a:lnTo>
                    <a:lnTo>
                      <a:pt x="224" y="335"/>
                    </a:lnTo>
                    <a:lnTo>
                      <a:pt x="215" y="302"/>
                    </a:lnTo>
                    <a:lnTo>
                      <a:pt x="206" y="267"/>
                    </a:lnTo>
                    <a:lnTo>
                      <a:pt x="197" y="235"/>
                    </a:lnTo>
                    <a:lnTo>
                      <a:pt x="191" y="206"/>
                    </a:lnTo>
                    <a:lnTo>
                      <a:pt x="185" y="185"/>
                    </a:lnTo>
                    <a:lnTo>
                      <a:pt x="182" y="175"/>
                    </a:lnTo>
                    <a:lnTo>
                      <a:pt x="177" y="180"/>
                    </a:lnTo>
                    <a:lnTo>
                      <a:pt x="171" y="187"/>
                    </a:lnTo>
                    <a:lnTo>
                      <a:pt x="163" y="195"/>
                    </a:lnTo>
                    <a:lnTo>
                      <a:pt x="156" y="205"/>
                    </a:lnTo>
                    <a:lnTo>
                      <a:pt x="148" y="215"/>
                    </a:lnTo>
                    <a:lnTo>
                      <a:pt x="142" y="225"/>
                    </a:lnTo>
                    <a:lnTo>
                      <a:pt x="138" y="233"/>
                    </a:lnTo>
                    <a:lnTo>
                      <a:pt x="135" y="240"/>
                    </a:lnTo>
                    <a:lnTo>
                      <a:pt x="123" y="248"/>
                    </a:lnTo>
                    <a:lnTo>
                      <a:pt x="109" y="256"/>
                    </a:lnTo>
                    <a:lnTo>
                      <a:pt x="96" y="264"/>
                    </a:lnTo>
                    <a:lnTo>
                      <a:pt x="83" y="272"/>
                    </a:lnTo>
                    <a:lnTo>
                      <a:pt x="70" y="281"/>
                    </a:lnTo>
                    <a:lnTo>
                      <a:pt x="58" y="289"/>
                    </a:lnTo>
                    <a:lnTo>
                      <a:pt x="45" y="299"/>
                    </a:lnTo>
                    <a:lnTo>
                      <a:pt x="34" y="310"/>
                    </a:lnTo>
                    <a:lnTo>
                      <a:pt x="38" y="241"/>
                    </a:lnTo>
                    <a:lnTo>
                      <a:pt x="34" y="174"/>
                    </a:lnTo>
                    <a:lnTo>
                      <a:pt x="26" y="123"/>
                    </a:lnTo>
                    <a:lnTo>
                      <a:pt x="21" y="104"/>
                    </a:lnTo>
                    <a:lnTo>
                      <a:pt x="0" y="378"/>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09" name="Freeform 81"/>
              <p:cNvSpPr>
                <a:spLocks/>
              </p:cNvSpPr>
              <p:nvPr/>
            </p:nvSpPr>
            <p:spPr bwMode="auto">
              <a:xfrm>
                <a:off x="3004" y="3333"/>
                <a:ext cx="103" cy="73"/>
              </a:xfrm>
              <a:custGeom>
                <a:avLst/>
                <a:gdLst>
                  <a:gd name="T0" fmla="*/ 1 w 206"/>
                  <a:gd name="T1" fmla="*/ 1 h 145"/>
                  <a:gd name="T2" fmla="*/ 1 w 206"/>
                  <a:gd name="T3" fmla="*/ 1 h 145"/>
                  <a:gd name="T4" fmla="*/ 1 w 206"/>
                  <a:gd name="T5" fmla="*/ 1 h 145"/>
                  <a:gd name="T6" fmla="*/ 1 w 206"/>
                  <a:gd name="T7" fmla="*/ 1 h 145"/>
                  <a:gd name="T8" fmla="*/ 1 w 206"/>
                  <a:gd name="T9" fmla="*/ 1 h 145"/>
                  <a:gd name="T10" fmla="*/ 1 w 206"/>
                  <a:gd name="T11" fmla="*/ 1 h 145"/>
                  <a:gd name="T12" fmla="*/ 1 w 206"/>
                  <a:gd name="T13" fmla="*/ 1 h 145"/>
                  <a:gd name="T14" fmla="*/ 1 w 206"/>
                  <a:gd name="T15" fmla="*/ 1 h 145"/>
                  <a:gd name="T16" fmla="*/ 1 w 206"/>
                  <a:gd name="T17" fmla="*/ 0 h 145"/>
                  <a:gd name="T18" fmla="*/ 1 w 206"/>
                  <a:gd name="T19" fmla="*/ 1 h 145"/>
                  <a:gd name="T20" fmla="*/ 1 w 206"/>
                  <a:gd name="T21" fmla="*/ 1 h 145"/>
                  <a:gd name="T22" fmla="*/ 1 w 206"/>
                  <a:gd name="T23" fmla="*/ 1 h 145"/>
                  <a:gd name="T24" fmla="*/ 1 w 206"/>
                  <a:gd name="T25" fmla="*/ 1 h 145"/>
                  <a:gd name="T26" fmla="*/ 1 w 206"/>
                  <a:gd name="T27" fmla="*/ 1 h 145"/>
                  <a:gd name="T28" fmla="*/ 1 w 206"/>
                  <a:gd name="T29" fmla="*/ 1 h 145"/>
                  <a:gd name="T30" fmla="*/ 1 w 206"/>
                  <a:gd name="T31" fmla="*/ 1 h 145"/>
                  <a:gd name="T32" fmla="*/ 1 w 206"/>
                  <a:gd name="T33" fmla="*/ 1 h 145"/>
                  <a:gd name="T34" fmla="*/ 0 w 206"/>
                  <a:gd name="T35" fmla="*/ 1 h 145"/>
                  <a:gd name="T36" fmla="*/ 1 w 206"/>
                  <a:gd name="T37" fmla="*/ 1 h 1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6"/>
                  <a:gd name="T58" fmla="*/ 0 h 145"/>
                  <a:gd name="T59" fmla="*/ 206 w 206"/>
                  <a:gd name="T60" fmla="*/ 145 h 14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6" h="145">
                    <a:moveTo>
                      <a:pt x="39" y="132"/>
                    </a:moveTo>
                    <a:lnTo>
                      <a:pt x="54" y="109"/>
                    </a:lnTo>
                    <a:lnTo>
                      <a:pt x="72" y="90"/>
                    </a:lnTo>
                    <a:lnTo>
                      <a:pt x="92" y="73"/>
                    </a:lnTo>
                    <a:lnTo>
                      <a:pt x="115" y="58"/>
                    </a:lnTo>
                    <a:lnTo>
                      <a:pt x="138" y="44"/>
                    </a:lnTo>
                    <a:lnTo>
                      <a:pt x="161" y="30"/>
                    </a:lnTo>
                    <a:lnTo>
                      <a:pt x="184" y="16"/>
                    </a:lnTo>
                    <a:lnTo>
                      <a:pt x="206" y="0"/>
                    </a:lnTo>
                    <a:lnTo>
                      <a:pt x="167" y="14"/>
                    </a:lnTo>
                    <a:lnTo>
                      <a:pt x="142" y="27"/>
                    </a:lnTo>
                    <a:lnTo>
                      <a:pt x="119" y="39"/>
                    </a:lnTo>
                    <a:lnTo>
                      <a:pt x="95" y="53"/>
                    </a:lnTo>
                    <a:lnTo>
                      <a:pt x="73" y="68"/>
                    </a:lnTo>
                    <a:lnTo>
                      <a:pt x="51" y="84"/>
                    </a:lnTo>
                    <a:lnTo>
                      <a:pt x="32" y="102"/>
                    </a:lnTo>
                    <a:lnTo>
                      <a:pt x="15" y="122"/>
                    </a:lnTo>
                    <a:lnTo>
                      <a:pt x="0" y="145"/>
                    </a:lnTo>
                    <a:lnTo>
                      <a:pt x="39" y="132"/>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10" name="Freeform 82"/>
              <p:cNvSpPr>
                <a:spLocks/>
              </p:cNvSpPr>
              <p:nvPr/>
            </p:nvSpPr>
            <p:spPr bwMode="auto">
              <a:xfrm>
                <a:off x="2735" y="3259"/>
                <a:ext cx="62" cy="230"/>
              </a:xfrm>
              <a:custGeom>
                <a:avLst/>
                <a:gdLst>
                  <a:gd name="T0" fmla="*/ 0 w 125"/>
                  <a:gd name="T1" fmla="*/ 1 h 458"/>
                  <a:gd name="T2" fmla="*/ 0 w 125"/>
                  <a:gd name="T3" fmla="*/ 1 h 458"/>
                  <a:gd name="T4" fmla="*/ 0 w 125"/>
                  <a:gd name="T5" fmla="*/ 1 h 458"/>
                  <a:gd name="T6" fmla="*/ 0 w 125"/>
                  <a:gd name="T7" fmla="*/ 1 h 458"/>
                  <a:gd name="T8" fmla="*/ 0 w 125"/>
                  <a:gd name="T9" fmla="*/ 0 h 458"/>
                  <a:gd name="T10" fmla="*/ 0 w 125"/>
                  <a:gd name="T11" fmla="*/ 1 h 458"/>
                  <a:gd name="T12" fmla="*/ 0 w 125"/>
                  <a:gd name="T13" fmla="*/ 1 h 458"/>
                  <a:gd name="T14" fmla="*/ 0 w 125"/>
                  <a:gd name="T15" fmla="*/ 1 h 458"/>
                  <a:gd name="T16" fmla="*/ 0 w 125"/>
                  <a:gd name="T17" fmla="*/ 1 h 458"/>
                  <a:gd name="T18" fmla="*/ 0 w 125"/>
                  <a:gd name="T19" fmla="*/ 1 h 458"/>
                  <a:gd name="T20" fmla="*/ 0 w 125"/>
                  <a:gd name="T21" fmla="*/ 1 h 458"/>
                  <a:gd name="T22" fmla="*/ 0 w 125"/>
                  <a:gd name="T23" fmla="*/ 1 h 458"/>
                  <a:gd name="T24" fmla="*/ 0 w 125"/>
                  <a:gd name="T25" fmla="*/ 1 h 458"/>
                  <a:gd name="T26" fmla="*/ 0 w 125"/>
                  <a:gd name="T27" fmla="*/ 1 h 458"/>
                  <a:gd name="T28" fmla="*/ 0 w 125"/>
                  <a:gd name="T29" fmla="*/ 1 h 458"/>
                  <a:gd name="T30" fmla="*/ 0 w 125"/>
                  <a:gd name="T31" fmla="*/ 1 h 458"/>
                  <a:gd name="T32" fmla="*/ 0 w 125"/>
                  <a:gd name="T33" fmla="*/ 1 h 458"/>
                  <a:gd name="T34" fmla="*/ 0 w 125"/>
                  <a:gd name="T35" fmla="*/ 1 h 458"/>
                  <a:gd name="T36" fmla="*/ 0 w 125"/>
                  <a:gd name="T37" fmla="*/ 1 h 458"/>
                  <a:gd name="T38" fmla="*/ 0 w 125"/>
                  <a:gd name="T39" fmla="*/ 1 h 458"/>
                  <a:gd name="T40" fmla="*/ 0 w 125"/>
                  <a:gd name="T41" fmla="*/ 1 h 458"/>
                  <a:gd name="T42" fmla="*/ 0 w 125"/>
                  <a:gd name="T43" fmla="*/ 1 h 458"/>
                  <a:gd name="T44" fmla="*/ 0 w 125"/>
                  <a:gd name="T45" fmla="*/ 1 h 458"/>
                  <a:gd name="T46" fmla="*/ 0 w 125"/>
                  <a:gd name="T47" fmla="*/ 1 h 458"/>
                  <a:gd name="T48" fmla="*/ 0 w 125"/>
                  <a:gd name="T49" fmla="*/ 1 h 458"/>
                  <a:gd name="T50" fmla="*/ 0 w 125"/>
                  <a:gd name="T51" fmla="*/ 1 h 458"/>
                  <a:gd name="T52" fmla="*/ 0 w 125"/>
                  <a:gd name="T53" fmla="*/ 1 h 458"/>
                  <a:gd name="T54" fmla="*/ 0 w 125"/>
                  <a:gd name="T55" fmla="*/ 1 h 458"/>
                  <a:gd name="T56" fmla="*/ 0 w 125"/>
                  <a:gd name="T57" fmla="*/ 1 h 458"/>
                  <a:gd name="T58" fmla="*/ 0 w 125"/>
                  <a:gd name="T59" fmla="*/ 1 h 458"/>
                  <a:gd name="T60" fmla="*/ 0 w 125"/>
                  <a:gd name="T61" fmla="*/ 1 h 458"/>
                  <a:gd name="T62" fmla="*/ 0 w 125"/>
                  <a:gd name="T63" fmla="*/ 1 h 458"/>
                  <a:gd name="T64" fmla="*/ 0 w 125"/>
                  <a:gd name="T65" fmla="*/ 1 h 458"/>
                  <a:gd name="T66" fmla="*/ 0 w 125"/>
                  <a:gd name="T67" fmla="*/ 1 h 458"/>
                  <a:gd name="T68" fmla="*/ 0 w 125"/>
                  <a:gd name="T69" fmla="*/ 1 h 458"/>
                  <a:gd name="T70" fmla="*/ 0 w 125"/>
                  <a:gd name="T71" fmla="*/ 1 h 458"/>
                  <a:gd name="T72" fmla="*/ 0 w 125"/>
                  <a:gd name="T73" fmla="*/ 1 h 458"/>
                  <a:gd name="T74" fmla="*/ 0 w 125"/>
                  <a:gd name="T75" fmla="*/ 1 h 458"/>
                  <a:gd name="T76" fmla="*/ 0 w 125"/>
                  <a:gd name="T77" fmla="*/ 1 h 458"/>
                  <a:gd name="T78" fmla="*/ 0 w 125"/>
                  <a:gd name="T79" fmla="*/ 1 h 458"/>
                  <a:gd name="T80" fmla="*/ 0 w 125"/>
                  <a:gd name="T81" fmla="*/ 1 h 458"/>
                  <a:gd name="T82" fmla="*/ 0 w 125"/>
                  <a:gd name="T83" fmla="*/ 1 h 458"/>
                  <a:gd name="T84" fmla="*/ 0 w 125"/>
                  <a:gd name="T85" fmla="*/ 1 h 458"/>
                  <a:gd name="T86" fmla="*/ 0 w 125"/>
                  <a:gd name="T87" fmla="*/ 1 h 458"/>
                  <a:gd name="T88" fmla="*/ 0 w 125"/>
                  <a:gd name="T89" fmla="*/ 1 h 458"/>
                  <a:gd name="T90" fmla="*/ 0 w 125"/>
                  <a:gd name="T91" fmla="*/ 1 h 458"/>
                  <a:gd name="T92" fmla="*/ 0 w 125"/>
                  <a:gd name="T93" fmla="*/ 1 h 458"/>
                  <a:gd name="T94" fmla="*/ 0 w 125"/>
                  <a:gd name="T95" fmla="*/ 1 h 458"/>
                  <a:gd name="T96" fmla="*/ 0 w 125"/>
                  <a:gd name="T97" fmla="*/ 1 h 458"/>
                  <a:gd name="T98" fmla="*/ 0 w 125"/>
                  <a:gd name="T99" fmla="*/ 1 h 458"/>
                  <a:gd name="T100" fmla="*/ 0 w 125"/>
                  <a:gd name="T101" fmla="*/ 1 h 458"/>
                  <a:gd name="T102" fmla="*/ 0 w 125"/>
                  <a:gd name="T103" fmla="*/ 1 h 458"/>
                  <a:gd name="T104" fmla="*/ 0 w 125"/>
                  <a:gd name="T105" fmla="*/ 1 h 458"/>
                  <a:gd name="T106" fmla="*/ 0 w 125"/>
                  <a:gd name="T107" fmla="*/ 1 h 458"/>
                  <a:gd name="T108" fmla="*/ 0 w 125"/>
                  <a:gd name="T109" fmla="*/ 1 h 458"/>
                  <a:gd name="T110" fmla="*/ 0 w 125"/>
                  <a:gd name="T111" fmla="*/ 1 h 458"/>
                  <a:gd name="T112" fmla="*/ 0 w 125"/>
                  <a:gd name="T113" fmla="*/ 1 h 458"/>
                  <a:gd name="T114" fmla="*/ 0 w 125"/>
                  <a:gd name="T115" fmla="*/ 1 h 458"/>
                  <a:gd name="T116" fmla="*/ 0 w 125"/>
                  <a:gd name="T117" fmla="*/ 1 h 458"/>
                  <a:gd name="T118" fmla="*/ 0 w 125"/>
                  <a:gd name="T119" fmla="*/ 1 h 458"/>
                  <a:gd name="T120" fmla="*/ 0 w 125"/>
                  <a:gd name="T121" fmla="*/ 1 h 458"/>
                  <a:gd name="T122" fmla="*/ 0 w 125"/>
                  <a:gd name="T123" fmla="*/ 1 h 4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
                  <a:gd name="T187" fmla="*/ 0 h 458"/>
                  <a:gd name="T188" fmla="*/ 125 w 125"/>
                  <a:gd name="T189" fmla="*/ 458 h 4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 h="458">
                    <a:moveTo>
                      <a:pt x="117" y="42"/>
                    </a:moveTo>
                    <a:lnTo>
                      <a:pt x="111" y="30"/>
                    </a:lnTo>
                    <a:lnTo>
                      <a:pt x="104" y="16"/>
                    </a:lnTo>
                    <a:lnTo>
                      <a:pt x="96" y="4"/>
                    </a:lnTo>
                    <a:lnTo>
                      <a:pt x="94" y="0"/>
                    </a:lnTo>
                    <a:lnTo>
                      <a:pt x="91" y="1"/>
                    </a:lnTo>
                    <a:lnTo>
                      <a:pt x="87" y="2"/>
                    </a:lnTo>
                    <a:lnTo>
                      <a:pt x="80" y="4"/>
                    </a:lnTo>
                    <a:lnTo>
                      <a:pt x="72" y="8"/>
                    </a:lnTo>
                    <a:lnTo>
                      <a:pt x="63" y="13"/>
                    </a:lnTo>
                    <a:lnTo>
                      <a:pt x="55" y="16"/>
                    </a:lnTo>
                    <a:lnTo>
                      <a:pt x="48" y="22"/>
                    </a:lnTo>
                    <a:lnTo>
                      <a:pt x="43" y="28"/>
                    </a:lnTo>
                    <a:lnTo>
                      <a:pt x="21" y="79"/>
                    </a:lnTo>
                    <a:lnTo>
                      <a:pt x="7" y="131"/>
                    </a:lnTo>
                    <a:lnTo>
                      <a:pt x="2" y="185"/>
                    </a:lnTo>
                    <a:lnTo>
                      <a:pt x="0" y="239"/>
                    </a:lnTo>
                    <a:lnTo>
                      <a:pt x="2" y="295"/>
                    </a:lnTo>
                    <a:lnTo>
                      <a:pt x="5" y="349"/>
                    </a:lnTo>
                    <a:lnTo>
                      <a:pt x="6" y="404"/>
                    </a:lnTo>
                    <a:lnTo>
                      <a:pt x="5" y="458"/>
                    </a:lnTo>
                    <a:lnTo>
                      <a:pt x="35" y="447"/>
                    </a:lnTo>
                    <a:lnTo>
                      <a:pt x="34" y="380"/>
                    </a:lnTo>
                    <a:lnTo>
                      <a:pt x="30" y="312"/>
                    </a:lnTo>
                    <a:lnTo>
                      <a:pt x="26" y="244"/>
                    </a:lnTo>
                    <a:lnTo>
                      <a:pt x="22" y="177"/>
                    </a:lnTo>
                    <a:lnTo>
                      <a:pt x="26" y="156"/>
                    </a:lnTo>
                    <a:lnTo>
                      <a:pt x="29" y="136"/>
                    </a:lnTo>
                    <a:lnTo>
                      <a:pt x="33" y="113"/>
                    </a:lnTo>
                    <a:lnTo>
                      <a:pt x="37" y="91"/>
                    </a:lnTo>
                    <a:lnTo>
                      <a:pt x="43" y="70"/>
                    </a:lnTo>
                    <a:lnTo>
                      <a:pt x="50" y="51"/>
                    </a:lnTo>
                    <a:lnTo>
                      <a:pt x="59" y="33"/>
                    </a:lnTo>
                    <a:lnTo>
                      <a:pt x="72" y="19"/>
                    </a:lnTo>
                    <a:lnTo>
                      <a:pt x="83" y="31"/>
                    </a:lnTo>
                    <a:lnTo>
                      <a:pt x="93" y="46"/>
                    </a:lnTo>
                    <a:lnTo>
                      <a:pt x="99" y="63"/>
                    </a:lnTo>
                    <a:lnTo>
                      <a:pt x="103" y="84"/>
                    </a:lnTo>
                    <a:lnTo>
                      <a:pt x="103" y="107"/>
                    </a:lnTo>
                    <a:lnTo>
                      <a:pt x="99" y="132"/>
                    </a:lnTo>
                    <a:lnTo>
                      <a:pt x="94" y="159"/>
                    </a:lnTo>
                    <a:lnTo>
                      <a:pt x="84" y="188"/>
                    </a:lnTo>
                    <a:lnTo>
                      <a:pt x="82" y="185"/>
                    </a:lnTo>
                    <a:lnTo>
                      <a:pt x="78" y="182"/>
                    </a:lnTo>
                    <a:lnTo>
                      <a:pt x="72" y="178"/>
                    </a:lnTo>
                    <a:lnTo>
                      <a:pt x="66" y="176"/>
                    </a:lnTo>
                    <a:lnTo>
                      <a:pt x="59" y="173"/>
                    </a:lnTo>
                    <a:lnTo>
                      <a:pt x="55" y="170"/>
                    </a:lnTo>
                    <a:lnTo>
                      <a:pt x="50" y="169"/>
                    </a:lnTo>
                    <a:lnTo>
                      <a:pt x="49" y="168"/>
                    </a:lnTo>
                    <a:lnTo>
                      <a:pt x="56" y="181"/>
                    </a:lnTo>
                    <a:lnTo>
                      <a:pt x="65" y="196"/>
                    </a:lnTo>
                    <a:lnTo>
                      <a:pt x="72" y="207"/>
                    </a:lnTo>
                    <a:lnTo>
                      <a:pt x="74" y="212"/>
                    </a:lnTo>
                    <a:lnTo>
                      <a:pt x="79" y="211"/>
                    </a:lnTo>
                    <a:lnTo>
                      <a:pt x="88" y="206"/>
                    </a:lnTo>
                    <a:lnTo>
                      <a:pt x="98" y="200"/>
                    </a:lnTo>
                    <a:lnTo>
                      <a:pt x="104" y="196"/>
                    </a:lnTo>
                    <a:lnTo>
                      <a:pt x="118" y="160"/>
                    </a:lnTo>
                    <a:lnTo>
                      <a:pt x="125" y="122"/>
                    </a:lnTo>
                    <a:lnTo>
                      <a:pt x="124" y="83"/>
                    </a:lnTo>
                    <a:lnTo>
                      <a:pt x="117" y="42"/>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11" name="Freeform 83"/>
              <p:cNvSpPr>
                <a:spLocks/>
              </p:cNvSpPr>
              <p:nvPr/>
            </p:nvSpPr>
            <p:spPr bwMode="auto">
              <a:xfrm>
                <a:off x="2763" y="3210"/>
                <a:ext cx="59" cy="191"/>
              </a:xfrm>
              <a:custGeom>
                <a:avLst/>
                <a:gdLst>
                  <a:gd name="T0" fmla="*/ 1 w 117"/>
                  <a:gd name="T1" fmla="*/ 1 h 381"/>
                  <a:gd name="T2" fmla="*/ 1 w 117"/>
                  <a:gd name="T3" fmla="*/ 1 h 381"/>
                  <a:gd name="T4" fmla="*/ 1 w 117"/>
                  <a:gd name="T5" fmla="*/ 1 h 381"/>
                  <a:gd name="T6" fmla="*/ 1 w 117"/>
                  <a:gd name="T7" fmla="*/ 1 h 381"/>
                  <a:gd name="T8" fmla="*/ 1 w 117"/>
                  <a:gd name="T9" fmla="*/ 1 h 381"/>
                  <a:gd name="T10" fmla="*/ 1 w 117"/>
                  <a:gd name="T11" fmla="*/ 1 h 381"/>
                  <a:gd name="T12" fmla="*/ 1 w 117"/>
                  <a:gd name="T13" fmla="*/ 1 h 381"/>
                  <a:gd name="T14" fmla="*/ 1 w 117"/>
                  <a:gd name="T15" fmla="*/ 1 h 381"/>
                  <a:gd name="T16" fmla="*/ 1 w 117"/>
                  <a:gd name="T17" fmla="*/ 1 h 381"/>
                  <a:gd name="T18" fmla="*/ 1 w 117"/>
                  <a:gd name="T19" fmla="*/ 0 h 381"/>
                  <a:gd name="T20" fmla="*/ 1 w 117"/>
                  <a:gd name="T21" fmla="*/ 0 h 381"/>
                  <a:gd name="T22" fmla="*/ 1 w 117"/>
                  <a:gd name="T23" fmla="*/ 1 h 381"/>
                  <a:gd name="T24" fmla="*/ 1 w 117"/>
                  <a:gd name="T25" fmla="*/ 1 h 381"/>
                  <a:gd name="T26" fmla="*/ 1 w 117"/>
                  <a:gd name="T27" fmla="*/ 1 h 381"/>
                  <a:gd name="T28" fmla="*/ 1 w 117"/>
                  <a:gd name="T29" fmla="*/ 1 h 381"/>
                  <a:gd name="T30" fmla="*/ 1 w 117"/>
                  <a:gd name="T31" fmla="*/ 1 h 381"/>
                  <a:gd name="T32" fmla="*/ 1 w 117"/>
                  <a:gd name="T33" fmla="*/ 1 h 381"/>
                  <a:gd name="T34" fmla="*/ 1 w 117"/>
                  <a:gd name="T35" fmla="*/ 1 h 381"/>
                  <a:gd name="T36" fmla="*/ 1 w 117"/>
                  <a:gd name="T37" fmla="*/ 1 h 381"/>
                  <a:gd name="T38" fmla="*/ 1 w 117"/>
                  <a:gd name="T39" fmla="*/ 1 h 381"/>
                  <a:gd name="T40" fmla="*/ 1 w 117"/>
                  <a:gd name="T41" fmla="*/ 1 h 381"/>
                  <a:gd name="T42" fmla="*/ 1 w 117"/>
                  <a:gd name="T43" fmla="*/ 1 h 381"/>
                  <a:gd name="T44" fmla="*/ 1 w 117"/>
                  <a:gd name="T45" fmla="*/ 1 h 381"/>
                  <a:gd name="T46" fmla="*/ 1 w 117"/>
                  <a:gd name="T47" fmla="*/ 1 h 381"/>
                  <a:gd name="T48" fmla="*/ 1 w 117"/>
                  <a:gd name="T49" fmla="*/ 1 h 381"/>
                  <a:gd name="T50" fmla="*/ 1 w 117"/>
                  <a:gd name="T51" fmla="*/ 1 h 381"/>
                  <a:gd name="T52" fmla="*/ 1 w 117"/>
                  <a:gd name="T53" fmla="*/ 1 h 381"/>
                  <a:gd name="T54" fmla="*/ 1 w 117"/>
                  <a:gd name="T55" fmla="*/ 1 h 381"/>
                  <a:gd name="T56" fmla="*/ 1 w 117"/>
                  <a:gd name="T57" fmla="*/ 1 h 381"/>
                  <a:gd name="T58" fmla="*/ 1 w 117"/>
                  <a:gd name="T59" fmla="*/ 1 h 381"/>
                  <a:gd name="T60" fmla="*/ 1 w 117"/>
                  <a:gd name="T61" fmla="*/ 1 h 381"/>
                  <a:gd name="T62" fmla="*/ 1 w 117"/>
                  <a:gd name="T63" fmla="*/ 1 h 381"/>
                  <a:gd name="T64" fmla="*/ 1 w 117"/>
                  <a:gd name="T65" fmla="*/ 1 h 381"/>
                  <a:gd name="T66" fmla="*/ 0 w 117"/>
                  <a:gd name="T67" fmla="*/ 1 h 381"/>
                  <a:gd name="T68" fmla="*/ 1 w 117"/>
                  <a:gd name="T69" fmla="*/ 1 h 381"/>
                  <a:gd name="T70" fmla="*/ 1 w 117"/>
                  <a:gd name="T71" fmla="*/ 1 h 381"/>
                  <a:gd name="T72" fmla="*/ 1 w 117"/>
                  <a:gd name="T73" fmla="*/ 1 h 381"/>
                  <a:gd name="T74" fmla="*/ 1 w 117"/>
                  <a:gd name="T75" fmla="*/ 1 h 381"/>
                  <a:gd name="T76" fmla="*/ 1 w 117"/>
                  <a:gd name="T77" fmla="*/ 1 h 381"/>
                  <a:gd name="T78" fmla="*/ 1 w 117"/>
                  <a:gd name="T79" fmla="*/ 1 h 381"/>
                  <a:gd name="T80" fmla="*/ 1 w 117"/>
                  <a:gd name="T81" fmla="*/ 1 h 381"/>
                  <a:gd name="T82" fmla="*/ 1 w 117"/>
                  <a:gd name="T83" fmla="*/ 1 h 381"/>
                  <a:gd name="T84" fmla="*/ 1 w 117"/>
                  <a:gd name="T85" fmla="*/ 1 h 381"/>
                  <a:gd name="T86" fmla="*/ 1 w 117"/>
                  <a:gd name="T87" fmla="*/ 1 h 381"/>
                  <a:gd name="T88" fmla="*/ 1 w 117"/>
                  <a:gd name="T89" fmla="*/ 1 h 381"/>
                  <a:gd name="T90" fmla="*/ 1 w 117"/>
                  <a:gd name="T91" fmla="*/ 1 h 381"/>
                  <a:gd name="T92" fmla="*/ 1 w 117"/>
                  <a:gd name="T93" fmla="*/ 1 h 381"/>
                  <a:gd name="T94" fmla="*/ 1 w 117"/>
                  <a:gd name="T95" fmla="*/ 1 h 381"/>
                  <a:gd name="T96" fmla="*/ 1 w 117"/>
                  <a:gd name="T97" fmla="*/ 1 h 381"/>
                  <a:gd name="T98" fmla="*/ 1 w 117"/>
                  <a:gd name="T99" fmla="*/ 1 h 3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7"/>
                  <a:gd name="T151" fmla="*/ 0 h 381"/>
                  <a:gd name="T152" fmla="*/ 117 w 117"/>
                  <a:gd name="T153" fmla="*/ 381 h 3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7" h="381">
                    <a:moveTo>
                      <a:pt x="112" y="76"/>
                    </a:moveTo>
                    <a:lnTo>
                      <a:pt x="110" y="64"/>
                    </a:lnTo>
                    <a:lnTo>
                      <a:pt x="107" y="53"/>
                    </a:lnTo>
                    <a:lnTo>
                      <a:pt x="104" y="42"/>
                    </a:lnTo>
                    <a:lnTo>
                      <a:pt x="98" y="32"/>
                    </a:lnTo>
                    <a:lnTo>
                      <a:pt x="92" y="23"/>
                    </a:lnTo>
                    <a:lnTo>
                      <a:pt x="84" y="14"/>
                    </a:lnTo>
                    <a:lnTo>
                      <a:pt x="74" y="7"/>
                    </a:lnTo>
                    <a:lnTo>
                      <a:pt x="63" y="1"/>
                    </a:lnTo>
                    <a:lnTo>
                      <a:pt x="55" y="0"/>
                    </a:lnTo>
                    <a:lnTo>
                      <a:pt x="46" y="0"/>
                    </a:lnTo>
                    <a:lnTo>
                      <a:pt x="37" y="1"/>
                    </a:lnTo>
                    <a:lnTo>
                      <a:pt x="26" y="3"/>
                    </a:lnTo>
                    <a:lnTo>
                      <a:pt x="17" y="7"/>
                    </a:lnTo>
                    <a:lnTo>
                      <a:pt x="9" y="10"/>
                    </a:lnTo>
                    <a:lnTo>
                      <a:pt x="3" y="14"/>
                    </a:lnTo>
                    <a:lnTo>
                      <a:pt x="1" y="16"/>
                    </a:lnTo>
                    <a:lnTo>
                      <a:pt x="4" y="15"/>
                    </a:lnTo>
                    <a:lnTo>
                      <a:pt x="14" y="14"/>
                    </a:lnTo>
                    <a:lnTo>
                      <a:pt x="26" y="14"/>
                    </a:lnTo>
                    <a:lnTo>
                      <a:pt x="41" y="16"/>
                    </a:lnTo>
                    <a:lnTo>
                      <a:pt x="57" y="24"/>
                    </a:lnTo>
                    <a:lnTo>
                      <a:pt x="72" y="38"/>
                    </a:lnTo>
                    <a:lnTo>
                      <a:pt x="84" y="59"/>
                    </a:lnTo>
                    <a:lnTo>
                      <a:pt x="91" y="90"/>
                    </a:lnTo>
                    <a:lnTo>
                      <a:pt x="94" y="124"/>
                    </a:lnTo>
                    <a:lnTo>
                      <a:pt x="97" y="159"/>
                    </a:lnTo>
                    <a:lnTo>
                      <a:pt x="98" y="192"/>
                    </a:lnTo>
                    <a:lnTo>
                      <a:pt x="95" y="226"/>
                    </a:lnTo>
                    <a:lnTo>
                      <a:pt x="90" y="259"/>
                    </a:lnTo>
                    <a:lnTo>
                      <a:pt x="78" y="292"/>
                    </a:lnTo>
                    <a:lnTo>
                      <a:pt x="62" y="326"/>
                    </a:lnTo>
                    <a:lnTo>
                      <a:pt x="40" y="360"/>
                    </a:lnTo>
                    <a:lnTo>
                      <a:pt x="0" y="380"/>
                    </a:lnTo>
                    <a:lnTo>
                      <a:pt x="14" y="381"/>
                    </a:lnTo>
                    <a:lnTo>
                      <a:pt x="26" y="379"/>
                    </a:lnTo>
                    <a:lnTo>
                      <a:pt x="40" y="372"/>
                    </a:lnTo>
                    <a:lnTo>
                      <a:pt x="52" y="365"/>
                    </a:lnTo>
                    <a:lnTo>
                      <a:pt x="62" y="356"/>
                    </a:lnTo>
                    <a:lnTo>
                      <a:pt x="71" y="348"/>
                    </a:lnTo>
                    <a:lnTo>
                      <a:pt x="77" y="340"/>
                    </a:lnTo>
                    <a:lnTo>
                      <a:pt x="82" y="334"/>
                    </a:lnTo>
                    <a:lnTo>
                      <a:pt x="97" y="298"/>
                    </a:lnTo>
                    <a:lnTo>
                      <a:pt x="108" y="265"/>
                    </a:lnTo>
                    <a:lnTo>
                      <a:pt x="114" y="232"/>
                    </a:lnTo>
                    <a:lnTo>
                      <a:pt x="117" y="201"/>
                    </a:lnTo>
                    <a:lnTo>
                      <a:pt x="117" y="170"/>
                    </a:lnTo>
                    <a:lnTo>
                      <a:pt x="116" y="139"/>
                    </a:lnTo>
                    <a:lnTo>
                      <a:pt x="114" y="108"/>
                    </a:lnTo>
                    <a:lnTo>
                      <a:pt x="112" y="76"/>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12" name="Freeform 84"/>
              <p:cNvSpPr>
                <a:spLocks/>
              </p:cNvSpPr>
              <p:nvPr/>
            </p:nvSpPr>
            <p:spPr bwMode="auto">
              <a:xfrm>
                <a:off x="2774" y="3407"/>
                <a:ext cx="14" cy="101"/>
              </a:xfrm>
              <a:custGeom>
                <a:avLst/>
                <a:gdLst>
                  <a:gd name="T0" fmla="*/ 0 w 29"/>
                  <a:gd name="T1" fmla="*/ 0 h 202"/>
                  <a:gd name="T2" fmla="*/ 0 w 29"/>
                  <a:gd name="T3" fmla="*/ 1 h 202"/>
                  <a:gd name="T4" fmla="*/ 0 w 29"/>
                  <a:gd name="T5" fmla="*/ 1 h 202"/>
                  <a:gd name="T6" fmla="*/ 0 w 29"/>
                  <a:gd name="T7" fmla="*/ 1 h 202"/>
                  <a:gd name="T8" fmla="*/ 0 w 29"/>
                  <a:gd name="T9" fmla="*/ 1 h 202"/>
                  <a:gd name="T10" fmla="*/ 0 w 29"/>
                  <a:gd name="T11" fmla="*/ 1 h 202"/>
                  <a:gd name="T12" fmla="*/ 0 w 29"/>
                  <a:gd name="T13" fmla="*/ 1 h 202"/>
                  <a:gd name="T14" fmla="*/ 0 w 29"/>
                  <a:gd name="T15" fmla="*/ 1 h 202"/>
                  <a:gd name="T16" fmla="*/ 0 w 29"/>
                  <a:gd name="T17" fmla="*/ 1 h 202"/>
                  <a:gd name="T18" fmla="*/ 0 w 29"/>
                  <a:gd name="T19" fmla="*/ 1 h 202"/>
                  <a:gd name="T20" fmla="*/ 0 w 29"/>
                  <a:gd name="T21" fmla="*/ 0 h 2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202"/>
                  <a:gd name="T35" fmla="*/ 29 w 29"/>
                  <a:gd name="T36" fmla="*/ 202 h 2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202">
                    <a:moveTo>
                      <a:pt x="29" y="0"/>
                    </a:moveTo>
                    <a:lnTo>
                      <a:pt x="23" y="57"/>
                    </a:lnTo>
                    <a:lnTo>
                      <a:pt x="19" y="107"/>
                    </a:lnTo>
                    <a:lnTo>
                      <a:pt x="20" y="153"/>
                    </a:lnTo>
                    <a:lnTo>
                      <a:pt x="27" y="201"/>
                    </a:lnTo>
                    <a:lnTo>
                      <a:pt x="2" y="202"/>
                    </a:lnTo>
                    <a:lnTo>
                      <a:pt x="0" y="151"/>
                    </a:lnTo>
                    <a:lnTo>
                      <a:pt x="0" y="108"/>
                    </a:lnTo>
                    <a:lnTo>
                      <a:pt x="1" y="66"/>
                    </a:lnTo>
                    <a:lnTo>
                      <a:pt x="4" y="18"/>
                    </a:lnTo>
                    <a:lnTo>
                      <a:pt x="29" y="0"/>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13" name="Freeform 85"/>
              <p:cNvSpPr>
                <a:spLocks/>
              </p:cNvSpPr>
              <p:nvPr/>
            </p:nvSpPr>
            <p:spPr bwMode="auto">
              <a:xfrm>
                <a:off x="2735" y="3175"/>
                <a:ext cx="17" cy="100"/>
              </a:xfrm>
              <a:custGeom>
                <a:avLst/>
                <a:gdLst>
                  <a:gd name="T0" fmla="*/ 0 w 35"/>
                  <a:gd name="T1" fmla="*/ 0 h 200"/>
                  <a:gd name="T2" fmla="*/ 0 w 35"/>
                  <a:gd name="T3" fmla="*/ 1 h 200"/>
                  <a:gd name="T4" fmla="*/ 0 w 35"/>
                  <a:gd name="T5" fmla="*/ 1 h 200"/>
                  <a:gd name="T6" fmla="*/ 0 w 35"/>
                  <a:gd name="T7" fmla="*/ 1 h 200"/>
                  <a:gd name="T8" fmla="*/ 0 w 35"/>
                  <a:gd name="T9" fmla="*/ 1 h 200"/>
                  <a:gd name="T10" fmla="*/ 0 w 35"/>
                  <a:gd name="T11" fmla="*/ 1 h 200"/>
                  <a:gd name="T12" fmla="*/ 0 w 35"/>
                  <a:gd name="T13" fmla="*/ 1 h 200"/>
                  <a:gd name="T14" fmla="*/ 0 w 35"/>
                  <a:gd name="T15" fmla="*/ 1 h 200"/>
                  <a:gd name="T16" fmla="*/ 0 w 35"/>
                  <a:gd name="T17" fmla="*/ 1 h 200"/>
                  <a:gd name="T18" fmla="*/ 0 w 35"/>
                  <a:gd name="T19" fmla="*/ 1 h 200"/>
                  <a:gd name="T20" fmla="*/ 0 w 35"/>
                  <a:gd name="T21" fmla="*/ 0 h 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
                  <a:gd name="T34" fmla="*/ 0 h 200"/>
                  <a:gd name="T35" fmla="*/ 35 w 35"/>
                  <a:gd name="T36" fmla="*/ 200 h 2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 h="200">
                    <a:moveTo>
                      <a:pt x="35" y="0"/>
                    </a:moveTo>
                    <a:lnTo>
                      <a:pt x="28" y="39"/>
                    </a:lnTo>
                    <a:lnTo>
                      <a:pt x="28" y="77"/>
                    </a:lnTo>
                    <a:lnTo>
                      <a:pt x="28" y="117"/>
                    </a:lnTo>
                    <a:lnTo>
                      <a:pt x="22" y="165"/>
                    </a:lnTo>
                    <a:lnTo>
                      <a:pt x="0" y="200"/>
                    </a:lnTo>
                    <a:lnTo>
                      <a:pt x="8" y="141"/>
                    </a:lnTo>
                    <a:lnTo>
                      <a:pt x="8" y="92"/>
                    </a:lnTo>
                    <a:lnTo>
                      <a:pt x="6" y="49"/>
                    </a:lnTo>
                    <a:lnTo>
                      <a:pt x="12" y="8"/>
                    </a:lnTo>
                    <a:lnTo>
                      <a:pt x="35" y="0"/>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714" name="Freeform 86"/>
              <p:cNvSpPr>
                <a:spLocks/>
              </p:cNvSpPr>
              <p:nvPr/>
            </p:nvSpPr>
            <p:spPr bwMode="auto">
              <a:xfrm>
                <a:off x="3009" y="3412"/>
                <a:ext cx="204" cy="172"/>
              </a:xfrm>
              <a:custGeom>
                <a:avLst/>
                <a:gdLst>
                  <a:gd name="T0" fmla="*/ 1 w 408"/>
                  <a:gd name="T1" fmla="*/ 0 h 343"/>
                  <a:gd name="T2" fmla="*/ 1 w 408"/>
                  <a:gd name="T3" fmla="*/ 1 h 343"/>
                  <a:gd name="T4" fmla="*/ 1 w 408"/>
                  <a:gd name="T5" fmla="*/ 1 h 343"/>
                  <a:gd name="T6" fmla="*/ 1 w 408"/>
                  <a:gd name="T7" fmla="*/ 1 h 343"/>
                  <a:gd name="T8" fmla="*/ 1 w 408"/>
                  <a:gd name="T9" fmla="*/ 1 h 343"/>
                  <a:gd name="T10" fmla="*/ 1 w 408"/>
                  <a:gd name="T11" fmla="*/ 1 h 343"/>
                  <a:gd name="T12" fmla="*/ 1 w 408"/>
                  <a:gd name="T13" fmla="*/ 1 h 343"/>
                  <a:gd name="T14" fmla="*/ 1 w 408"/>
                  <a:gd name="T15" fmla="*/ 1 h 343"/>
                  <a:gd name="T16" fmla="*/ 1 w 408"/>
                  <a:gd name="T17" fmla="*/ 1 h 343"/>
                  <a:gd name="T18" fmla="*/ 1 w 408"/>
                  <a:gd name="T19" fmla="*/ 1 h 343"/>
                  <a:gd name="T20" fmla="*/ 1 w 408"/>
                  <a:gd name="T21" fmla="*/ 1 h 343"/>
                  <a:gd name="T22" fmla="*/ 1 w 408"/>
                  <a:gd name="T23" fmla="*/ 1 h 343"/>
                  <a:gd name="T24" fmla="*/ 1 w 408"/>
                  <a:gd name="T25" fmla="*/ 1 h 343"/>
                  <a:gd name="T26" fmla="*/ 1 w 408"/>
                  <a:gd name="T27" fmla="*/ 1 h 343"/>
                  <a:gd name="T28" fmla="*/ 1 w 408"/>
                  <a:gd name="T29" fmla="*/ 1 h 343"/>
                  <a:gd name="T30" fmla="*/ 1 w 408"/>
                  <a:gd name="T31" fmla="*/ 1 h 343"/>
                  <a:gd name="T32" fmla="*/ 1 w 408"/>
                  <a:gd name="T33" fmla="*/ 1 h 343"/>
                  <a:gd name="T34" fmla="*/ 1 w 408"/>
                  <a:gd name="T35" fmla="*/ 1 h 343"/>
                  <a:gd name="T36" fmla="*/ 1 w 408"/>
                  <a:gd name="T37" fmla="*/ 1 h 343"/>
                  <a:gd name="T38" fmla="*/ 1 w 408"/>
                  <a:gd name="T39" fmla="*/ 1 h 343"/>
                  <a:gd name="T40" fmla="*/ 1 w 408"/>
                  <a:gd name="T41" fmla="*/ 1 h 343"/>
                  <a:gd name="T42" fmla="*/ 1 w 408"/>
                  <a:gd name="T43" fmla="*/ 1 h 343"/>
                  <a:gd name="T44" fmla="*/ 1 w 408"/>
                  <a:gd name="T45" fmla="*/ 1 h 343"/>
                  <a:gd name="T46" fmla="*/ 1 w 408"/>
                  <a:gd name="T47" fmla="*/ 1 h 343"/>
                  <a:gd name="T48" fmla="*/ 1 w 408"/>
                  <a:gd name="T49" fmla="*/ 1 h 343"/>
                  <a:gd name="T50" fmla="*/ 1 w 408"/>
                  <a:gd name="T51" fmla="*/ 1 h 343"/>
                  <a:gd name="T52" fmla="*/ 1 w 408"/>
                  <a:gd name="T53" fmla="*/ 1 h 343"/>
                  <a:gd name="T54" fmla="*/ 1 w 408"/>
                  <a:gd name="T55" fmla="*/ 1 h 343"/>
                  <a:gd name="T56" fmla="*/ 0 w 408"/>
                  <a:gd name="T57" fmla="*/ 1 h 343"/>
                  <a:gd name="T58" fmla="*/ 1 w 408"/>
                  <a:gd name="T59" fmla="*/ 1 h 343"/>
                  <a:gd name="T60" fmla="*/ 1 w 408"/>
                  <a:gd name="T61" fmla="*/ 1 h 343"/>
                  <a:gd name="T62" fmla="*/ 1 w 408"/>
                  <a:gd name="T63" fmla="*/ 1 h 343"/>
                  <a:gd name="T64" fmla="*/ 1 w 408"/>
                  <a:gd name="T65" fmla="*/ 1 h 343"/>
                  <a:gd name="T66" fmla="*/ 1 w 408"/>
                  <a:gd name="T67" fmla="*/ 1 h 343"/>
                  <a:gd name="T68" fmla="*/ 1 w 408"/>
                  <a:gd name="T69" fmla="*/ 1 h 343"/>
                  <a:gd name="T70" fmla="*/ 1 w 408"/>
                  <a:gd name="T71" fmla="*/ 1 h 343"/>
                  <a:gd name="T72" fmla="*/ 1 w 408"/>
                  <a:gd name="T73" fmla="*/ 1 h 343"/>
                  <a:gd name="T74" fmla="*/ 1 w 408"/>
                  <a:gd name="T75" fmla="*/ 1 h 343"/>
                  <a:gd name="T76" fmla="*/ 1 w 408"/>
                  <a:gd name="T77" fmla="*/ 1 h 343"/>
                  <a:gd name="T78" fmla="*/ 1 w 408"/>
                  <a:gd name="T79" fmla="*/ 1 h 343"/>
                  <a:gd name="T80" fmla="*/ 1 w 408"/>
                  <a:gd name="T81" fmla="*/ 1 h 343"/>
                  <a:gd name="T82" fmla="*/ 1 w 408"/>
                  <a:gd name="T83" fmla="*/ 1 h 343"/>
                  <a:gd name="T84" fmla="*/ 1 w 408"/>
                  <a:gd name="T85" fmla="*/ 1 h 343"/>
                  <a:gd name="T86" fmla="*/ 1 w 408"/>
                  <a:gd name="T87" fmla="*/ 1 h 343"/>
                  <a:gd name="T88" fmla="*/ 1 w 408"/>
                  <a:gd name="T89" fmla="*/ 1 h 343"/>
                  <a:gd name="T90" fmla="*/ 1 w 408"/>
                  <a:gd name="T91" fmla="*/ 1 h 343"/>
                  <a:gd name="T92" fmla="*/ 1 w 408"/>
                  <a:gd name="T93" fmla="*/ 1 h 343"/>
                  <a:gd name="T94" fmla="*/ 1 w 408"/>
                  <a:gd name="T95" fmla="*/ 1 h 343"/>
                  <a:gd name="T96" fmla="*/ 1 w 408"/>
                  <a:gd name="T97" fmla="*/ 1 h 343"/>
                  <a:gd name="T98" fmla="*/ 1 w 408"/>
                  <a:gd name="T99" fmla="*/ 1 h 343"/>
                  <a:gd name="T100" fmla="*/ 1 w 408"/>
                  <a:gd name="T101" fmla="*/ 1 h 343"/>
                  <a:gd name="T102" fmla="*/ 1 w 408"/>
                  <a:gd name="T103" fmla="*/ 1 h 343"/>
                  <a:gd name="T104" fmla="*/ 1 w 408"/>
                  <a:gd name="T105" fmla="*/ 1 h 343"/>
                  <a:gd name="T106" fmla="*/ 1 w 408"/>
                  <a:gd name="T107" fmla="*/ 1 h 343"/>
                  <a:gd name="T108" fmla="*/ 1 w 408"/>
                  <a:gd name="T109" fmla="*/ 1 h 343"/>
                  <a:gd name="T110" fmla="*/ 1 w 408"/>
                  <a:gd name="T111" fmla="*/ 1 h 343"/>
                  <a:gd name="T112" fmla="*/ 1 w 408"/>
                  <a:gd name="T113" fmla="*/ 0 h 3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8"/>
                  <a:gd name="T172" fmla="*/ 0 h 343"/>
                  <a:gd name="T173" fmla="*/ 408 w 408"/>
                  <a:gd name="T174" fmla="*/ 343 h 3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8" h="343">
                    <a:moveTo>
                      <a:pt x="408" y="0"/>
                    </a:moveTo>
                    <a:lnTo>
                      <a:pt x="389" y="8"/>
                    </a:lnTo>
                    <a:lnTo>
                      <a:pt x="372" y="16"/>
                    </a:lnTo>
                    <a:lnTo>
                      <a:pt x="355" y="24"/>
                    </a:lnTo>
                    <a:lnTo>
                      <a:pt x="339" y="32"/>
                    </a:lnTo>
                    <a:lnTo>
                      <a:pt x="324" y="41"/>
                    </a:lnTo>
                    <a:lnTo>
                      <a:pt x="309" y="51"/>
                    </a:lnTo>
                    <a:lnTo>
                      <a:pt x="295" y="61"/>
                    </a:lnTo>
                    <a:lnTo>
                      <a:pt x="282" y="73"/>
                    </a:lnTo>
                    <a:lnTo>
                      <a:pt x="269" y="85"/>
                    </a:lnTo>
                    <a:lnTo>
                      <a:pt x="258" y="99"/>
                    </a:lnTo>
                    <a:lnTo>
                      <a:pt x="248" y="115"/>
                    </a:lnTo>
                    <a:lnTo>
                      <a:pt x="237" y="131"/>
                    </a:lnTo>
                    <a:lnTo>
                      <a:pt x="227" y="151"/>
                    </a:lnTo>
                    <a:lnTo>
                      <a:pt x="218" y="172"/>
                    </a:lnTo>
                    <a:lnTo>
                      <a:pt x="210" y="193"/>
                    </a:lnTo>
                    <a:lnTo>
                      <a:pt x="201" y="219"/>
                    </a:lnTo>
                    <a:lnTo>
                      <a:pt x="195" y="245"/>
                    </a:lnTo>
                    <a:lnTo>
                      <a:pt x="189" y="268"/>
                    </a:lnTo>
                    <a:lnTo>
                      <a:pt x="185" y="291"/>
                    </a:lnTo>
                    <a:lnTo>
                      <a:pt x="183" y="314"/>
                    </a:lnTo>
                    <a:lnTo>
                      <a:pt x="159" y="280"/>
                    </a:lnTo>
                    <a:lnTo>
                      <a:pt x="133" y="243"/>
                    </a:lnTo>
                    <a:lnTo>
                      <a:pt x="108" y="207"/>
                    </a:lnTo>
                    <a:lnTo>
                      <a:pt x="83" y="169"/>
                    </a:lnTo>
                    <a:lnTo>
                      <a:pt x="59" y="131"/>
                    </a:lnTo>
                    <a:lnTo>
                      <a:pt x="36" y="92"/>
                    </a:lnTo>
                    <a:lnTo>
                      <a:pt x="16" y="53"/>
                    </a:lnTo>
                    <a:lnTo>
                      <a:pt x="0" y="14"/>
                    </a:lnTo>
                    <a:lnTo>
                      <a:pt x="4" y="56"/>
                    </a:lnTo>
                    <a:lnTo>
                      <a:pt x="15" y="98"/>
                    </a:lnTo>
                    <a:lnTo>
                      <a:pt x="31" y="139"/>
                    </a:lnTo>
                    <a:lnTo>
                      <a:pt x="52" y="179"/>
                    </a:lnTo>
                    <a:lnTo>
                      <a:pt x="77" y="218"/>
                    </a:lnTo>
                    <a:lnTo>
                      <a:pt x="106" y="257"/>
                    </a:lnTo>
                    <a:lnTo>
                      <a:pt x="139" y="295"/>
                    </a:lnTo>
                    <a:lnTo>
                      <a:pt x="176" y="332"/>
                    </a:lnTo>
                    <a:lnTo>
                      <a:pt x="187" y="339"/>
                    </a:lnTo>
                    <a:lnTo>
                      <a:pt x="195" y="343"/>
                    </a:lnTo>
                    <a:lnTo>
                      <a:pt x="200" y="343"/>
                    </a:lnTo>
                    <a:lnTo>
                      <a:pt x="205" y="340"/>
                    </a:lnTo>
                    <a:lnTo>
                      <a:pt x="213" y="308"/>
                    </a:lnTo>
                    <a:lnTo>
                      <a:pt x="223" y="275"/>
                    </a:lnTo>
                    <a:lnTo>
                      <a:pt x="236" y="244"/>
                    </a:lnTo>
                    <a:lnTo>
                      <a:pt x="252" y="213"/>
                    </a:lnTo>
                    <a:lnTo>
                      <a:pt x="268" y="183"/>
                    </a:lnTo>
                    <a:lnTo>
                      <a:pt x="287" y="155"/>
                    </a:lnTo>
                    <a:lnTo>
                      <a:pt x="304" y="128"/>
                    </a:lnTo>
                    <a:lnTo>
                      <a:pt x="322" y="104"/>
                    </a:lnTo>
                    <a:lnTo>
                      <a:pt x="341" y="81"/>
                    </a:lnTo>
                    <a:lnTo>
                      <a:pt x="357" y="60"/>
                    </a:lnTo>
                    <a:lnTo>
                      <a:pt x="372" y="41"/>
                    </a:lnTo>
                    <a:lnTo>
                      <a:pt x="386" y="27"/>
                    </a:lnTo>
                    <a:lnTo>
                      <a:pt x="396" y="15"/>
                    </a:lnTo>
                    <a:lnTo>
                      <a:pt x="403" y="6"/>
                    </a:lnTo>
                    <a:lnTo>
                      <a:pt x="408" y="1"/>
                    </a:lnTo>
                    <a:lnTo>
                      <a:pt x="408" y="0"/>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68684" name="Text Box 87"/>
            <p:cNvSpPr txBox="1">
              <a:spLocks noChangeArrowheads="1"/>
            </p:cNvSpPr>
            <p:nvPr/>
          </p:nvSpPr>
          <p:spPr bwMode="auto">
            <a:xfrm rot="189621">
              <a:off x="1381" y="1797"/>
              <a:ext cx="521"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b="1">
                  <a:solidFill>
                    <a:srgbClr val="800000"/>
                  </a:solidFill>
                  <a:latin typeface="Arial" charset="0"/>
                  <a:cs typeface="Arial" charset="0"/>
                </a:rPr>
                <a:t>Known</a:t>
              </a:r>
            </a:p>
            <a:p>
              <a:pPr algn="ctr" eaLnBrk="1" hangingPunct="1"/>
              <a:r>
                <a:rPr lang="en-US" sz="1200" b="1">
                  <a:solidFill>
                    <a:srgbClr val="800000"/>
                  </a:solidFill>
                  <a:latin typeface="Arial" charset="0"/>
                  <a:cs typeface="Arial" charset="0"/>
                </a:rPr>
                <a:t>Source 2</a:t>
              </a:r>
            </a:p>
          </p:txBody>
        </p:sp>
      </p:grpSp>
      <p:grpSp>
        <p:nvGrpSpPr>
          <p:cNvPr id="68616" name="Group 88"/>
          <p:cNvGrpSpPr>
            <a:grpSpLocks/>
          </p:cNvGrpSpPr>
          <p:nvPr/>
        </p:nvGrpSpPr>
        <p:grpSpPr bwMode="auto">
          <a:xfrm>
            <a:off x="2627313" y="1776413"/>
            <a:ext cx="1223962" cy="1292225"/>
            <a:chOff x="1247" y="1706"/>
            <a:chExt cx="771" cy="814"/>
          </a:xfrm>
        </p:grpSpPr>
        <p:grpSp>
          <p:nvGrpSpPr>
            <p:cNvPr id="68651" name="Group 89"/>
            <p:cNvGrpSpPr>
              <a:grpSpLocks/>
            </p:cNvGrpSpPr>
            <p:nvPr/>
          </p:nvGrpSpPr>
          <p:grpSpPr bwMode="auto">
            <a:xfrm>
              <a:off x="1247" y="1706"/>
              <a:ext cx="771" cy="814"/>
              <a:chOff x="2245" y="2523"/>
              <a:chExt cx="1143" cy="1132"/>
            </a:xfrm>
          </p:grpSpPr>
          <p:sp>
            <p:nvSpPr>
              <p:cNvPr id="68653" name="AutoShape 90"/>
              <p:cNvSpPr>
                <a:spLocks noChangeAspect="1" noChangeArrowheads="1" noTextEdit="1"/>
              </p:cNvSpPr>
              <p:nvPr/>
            </p:nvSpPr>
            <p:spPr bwMode="auto">
              <a:xfrm>
                <a:off x="2245" y="2523"/>
                <a:ext cx="1143" cy="11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68654" name="Freeform 91"/>
              <p:cNvSpPr>
                <a:spLocks/>
              </p:cNvSpPr>
              <p:nvPr/>
            </p:nvSpPr>
            <p:spPr bwMode="auto">
              <a:xfrm>
                <a:off x="2245" y="3379"/>
                <a:ext cx="1143" cy="276"/>
              </a:xfrm>
              <a:custGeom>
                <a:avLst/>
                <a:gdLst>
                  <a:gd name="T0" fmla="*/ 1 w 2286"/>
                  <a:gd name="T1" fmla="*/ 0 h 553"/>
                  <a:gd name="T2" fmla="*/ 2 w 2286"/>
                  <a:gd name="T3" fmla="*/ 1 h 553"/>
                  <a:gd name="T4" fmla="*/ 2 w 2286"/>
                  <a:gd name="T5" fmla="*/ 1 h 553"/>
                  <a:gd name="T6" fmla="*/ 2 w 2286"/>
                  <a:gd name="T7" fmla="*/ 1 h 553"/>
                  <a:gd name="T8" fmla="*/ 3 w 2286"/>
                  <a:gd name="T9" fmla="*/ 1 h 553"/>
                  <a:gd name="T10" fmla="*/ 3 w 2286"/>
                  <a:gd name="T11" fmla="*/ 1 h 553"/>
                  <a:gd name="T12" fmla="*/ 3 w 2286"/>
                  <a:gd name="T13" fmla="*/ 1 h 553"/>
                  <a:gd name="T14" fmla="*/ 3 w 2286"/>
                  <a:gd name="T15" fmla="*/ 1 h 553"/>
                  <a:gd name="T16" fmla="*/ 3 w 2286"/>
                  <a:gd name="T17" fmla="*/ 1 h 553"/>
                  <a:gd name="T18" fmla="*/ 4 w 2286"/>
                  <a:gd name="T19" fmla="*/ 1 h 553"/>
                  <a:gd name="T20" fmla="*/ 4 w 2286"/>
                  <a:gd name="T21" fmla="*/ 0 h 553"/>
                  <a:gd name="T22" fmla="*/ 4 w 2286"/>
                  <a:gd name="T23" fmla="*/ 0 h 553"/>
                  <a:gd name="T24" fmla="*/ 5 w 2286"/>
                  <a:gd name="T25" fmla="*/ 0 h 553"/>
                  <a:gd name="T26" fmla="*/ 5 w 2286"/>
                  <a:gd name="T27" fmla="*/ 0 h 553"/>
                  <a:gd name="T28" fmla="*/ 5 w 2286"/>
                  <a:gd name="T29" fmla="*/ 0 h 553"/>
                  <a:gd name="T30" fmla="*/ 5 w 2286"/>
                  <a:gd name="T31" fmla="*/ 0 h 553"/>
                  <a:gd name="T32" fmla="*/ 5 w 2286"/>
                  <a:gd name="T33" fmla="*/ 0 h 553"/>
                  <a:gd name="T34" fmla="*/ 5 w 2286"/>
                  <a:gd name="T35" fmla="*/ 0 h 553"/>
                  <a:gd name="T36" fmla="*/ 5 w 2286"/>
                  <a:gd name="T37" fmla="*/ 0 h 553"/>
                  <a:gd name="T38" fmla="*/ 4 w 2286"/>
                  <a:gd name="T39" fmla="*/ 0 h 553"/>
                  <a:gd name="T40" fmla="*/ 4 w 2286"/>
                  <a:gd name="T41" fmla="*/ 0 h 553"/>
                  <a:gd name="T42" fmla="*/ 4 w 2286"/>
                  <a:gd name="T43" fmla="*/ 0 h 553"/>
                  <a:gd name="T44" fmla="*/ 3 w 2286"/>
                  <a:gd name="T45" fmla="*/ 0 h 553"/>
                  <a:gd name="T46" fmla="*/ 3 w 2286"/>
                  <a:gd name="T47" fmla="*/ 0 h 553"/>
                  <a:gd name="T48" fmla="*/ 3 w 2286"/>
                  <a:gd name="T49" fmla="*/ 0 h 553"/>
                  <a:gd name="T50" fmla="*/ 3 w 2286"/>
                  <a:gd name="T51" fmla="*/ 0 h 553"/>
                  <a:gd name="T52" fmla="*/ 3 w 2286"/>
                  <a:gd name="T53" fmla="*/ 0 h 553"/>
                  <a:gd name="T54" fmla="*/ 2 w 2286"/>
                  <a:gd name="T55" fmla="*/ 0 h 553"/>
                  <a:gd name="T56" fmla="*/ 2 w 2286"/>
                  <a:gd name="T57" fmla="*/ 0 h 553"/>
                  <a:gd name="T58" fmla="*/ 2 w 2286"/>
                  <a:gd name="T59" fmla="*/ 0 h 553"/>
                  <a:gd name="T60" fmla="*/ 2 w 2286"/>
                  <a:gd name="T61" fmla="*/ 0 h 553"/>
                  <a:gd name="T62" fmla="*/ 1 w 2286"/>
                  <a:gd name="T63" fmla="*/ 0 h 553"/>
                  <a:gd name="T64" fmla="*/ 1 w 2286"/>
                  <a:gd name="T65" fmla="*/ 0 h 553"/>
                  <a:gd name="T66" fmla="*/ 1 w 2286"/>
                  <a:gd name="T67" fmla="*/ 0 h 553"/>
                  <a:gd name="T68" fmla="*/ 1 w 2286"/>
                  <a:gd name="T69" fmla="*/ 0 h 553"/>
                  <a:gd name="T70" fmla="*/ 1 w 2286"/>
                  <a:gd name="T71" fmla="*/ 0 h 553"/>
                  <a:gd name="T72" fmla="*/ 1 w 2286"/>
                  <a:gd name="T73" fmla="*/ 0 h 553"/>
                  <a:gd name="T74" fmla="*/ 1 w 2286"/>
                  <a:gd name="T75" fmla="*/ 0 h 553"/>
                  <a:gd name="T76" fmla="*/ 1 w 2286"/>
                  <a:gd name="T77" fmla="*/ 0 h 553"/>
                  <a:gd name="T78" fmla="*/ 1 w 2286"/>
                  <a:gd name="T79" fmla="*/ 0 h 553"/>
                  <a:gd name="T80" fmla="*/ 1 w 2286"/>
                  <a:gd name="T81" fmla="*/ 0 h 553"/>
                  <a:gd name="T82" fmla="*/ 1 w 2286"/>
                  <a:gd name="T83" fmla="*/ 0 h 553"/>
                  <a:gd name="T84" fmla="*/ 1 w 2286"/>
                  <a:gd name="T85" fmla="*/ 0 h 5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86"/>
                  <a:gd name="T130" fmla="*/ 0 h 553"/>
                  <a:gd name="T131" fmla="*/ 2286 w 2286"/>
                  <a:gd name="T132" fmla="*/ 553 h 5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86" h="553">
                    <a:moveTo>
                      <a:pt x="414" y="490"/>
                    </a:moveTo>
                    <a:lnTo>
                      <a:pt x="452" y="497"/>
                    </a:lnTo>
                    <a:lnTo>
                      <a:pt x="491" y="503"/>
                    </a:lnTo>
                    <a:lnTo>
                      <a:pt x="531" y="510"/>
                    </a:lnTo>
                    <a:lnTo>
                      <a:pt x="573" y="516"/>
                    </a:lnTo>
                    <a:lnTo>
                      <a:pt x="615" y="522"/>
                    </a:lnTo>
                    <a:lnTo>
                      <a:pt x="659" y="528"/>
                    </a:lnTo>
                    <a:lnTo>
                      <a:pt x="703" y="532"/>
                    </a:lnTo>
                    <a:lnTo>
                      <a:pt x="749" y="537"/>
                    </a:lnTo>
                    <a:lnTo>
                      <a:pt x="795" y="540"/>
                    </a:lnTo>
                    <a:lnTo>
                      <a:pt x="843" y="544"/>
                    </a:lnTo>
                    <a:lnTo>
                      <a:pt x="891" y="546"/>
                    </a:lnTo>
                    <a:lnTo>
                      <a:pt x="940" y="548"/>
                    </a:lnTo>
                    <a:lnTo>
                      <a:pt x="990" y="551"/>
                    </a:lnTo>
                    <a:lnTo>
                      <a:pt x="1040" y="552"/>
                    </a:lnTo>
                    <a:lnTo>
                      <a:pt x="1091" y="553"/>
                    </a:lnTo>
                    <a:lnTo>
                      <a:pt x="1143" y="553"/>
                    </a:lnTo>
                    <a:lnTo>
                      <a:pt x="1190" y="553"/>
                    </a:lnTo>
                    <a:lnTo>
                      <a:pt x="1236" y="552"/>
                    </a:lnTo>
                    <a:lnTo>
                      <a:pt x="1282" y="551"/>
                    </a:lnTo>
                    <a:lnTo>
                      <a:pt x="1329" y="550"/>
                    </a:lnTo>
                    <a:lnTo>
                      <a:pt x="1373" y="547"/>
                    </a:lnTo>
                    <a:lnTo>
                      <a:pt x="1417" y="545"/>
                    </a:lnTo>
                    <a:lnTo>
                      <a:pt x="1461" y="543"/>
                    </a:lnTo>
                    <a:lnTo>
                      <a:pt x="1504" y="539"/>
                    </a:lnTo>
                    <a:lnTo>
                      <a:pt x="1546" y="536"/>
                    </a:lnTo>
                    <a:lnTo>
                      <a:pt x="1588" y="531"/>
                    </a:lnTo>
                    <a:lnTo>
                      <a:pt x="1628" y="528"/>
                    </a:lnTo>
                    <a:lnTo>
                      <a:pt x="1667" y="522"/>
                    </a:lnTo>
                    <a:lnTo>
                      <a:pt x="1706" y="517"/>
                    </a:lnTo>
                    <a:lnTo>
                      <a:pt x="1744" y="512"/>
                    </a:lnTo>
                    <a:lnTo>
                      <a:pt x="1781" y="506"/>
                    </a:lnTo>
                    <a:lnTo>
                      <a:pt x="1817" y="500"/>
                    </a:lnTo>
                    <a:lnTo>
                      <a:pt x="1869" y="490"/>
                    </a:lnTo>
                    <a:lnTo>
                      <a:pt x="1918" y="479"/>
                    </a:lnTo>
                    <a:lnTo>
                      <a:pt x="1966" y="469"/>
                    </a:lnTo>
                    <a:lnTo>
                      <a:pt x="2011" y="456"/>
                    </a:lnTo>
                    <a:lnTo>
                      <a:pt x="2052" y="445"/>
                    </a:lnTo>
                    <a:lnTo>
                      <a:pt x="2090" y="431"/>
                    </a:lnTo>
                    <a:lnTo>
                      <a:pt x="2126" y="418"/>
                    </a:lnTo>
                    <a:lnTo>
                      <a:pt x="2158" y="403"/>
                    </a:lnTo>
                    <a:lnTo>
                      <a:pt x="2187" y="389"/>
                    </a:lnTo>
                    <a:lnTo>
                      <a:pt x="2212" y="375"/>
                    </a:lnTo>
                    <a:lnTo>
                      <a:pt x="2234" y="360"/>
                    </a:lnTo>
                    <a:lnTo>
                      <a:pt x="2253" y="343"/>
                    </a:lnTo>
                    <a:lnTo>
                      <a:pt x="2268" y="327"/>
                    </a:lnTo>
                    <a:lnTo>
                      <a:pt x="2278" y="310"/>
                    </a:lnTo>
                    <a:lnTo>
                      <a:pt x="2284" y="294"/>
                    </a:lnTo>
                    <a:lnTo>
                      <a:pt x="2286" y="277"/>
                    </a:lnTo>
                    <a:lnTo>
                      <a:pt x="2284" y="257"/>
                    </a:lnTo>
                    <a:lnTo>
                      <a:pt x="2274" y="237"/>
                    </a:lnTo>
                    <a:lnTo>
                      <a:pt x="2261" y="219"/>
                    </a:lnTo>
                    <a:lnTo>
                      <a:pt x="2241" y="201"/>
                    </a:lnTo>
                    <a:lnTo>
                      <a:pt x="2217" y="182"/>
                    </a:lnTo>
                    <a:lnTo>
                      <a:pt x="2188" y="165"/>
                    </a:lnTo>
                    <a:lnTo>
                      <a:pt x="2155" y="148"/>
                    </a:lnTo>
                    <a:lnTo>
                      <a:pt x="2117" y="132"/>
                    </a:lnTo>
                    <a:lnTo>
                      <a:pt x="2074" y="117"/>
                    </a:lnTo>
                    <a:lnTo>
                      <a:pt x="2028" y="102"/>
                    </a:lnTo>
                    <a:lnTo>
                      <a:pt x="1977" y="88"/>
                    </a:lnTo>
                    <a:lnTo>
                      <a:pt x="1923" y="74"/>
                    </a:lnTo>
                    <a:lnTo>
                      <a:pt x="1865" y="62"/>
                    </a:lnTo>
                    <a:lnTo>
                      <a:pt x="1806" y="51"/>
                    </a:lnTo>
                    <a:lnTo>
                      <a:pt x="1741" y="41"/>
                    </a:lnTo>
                    <a:lnTo>
                      <a:pt x="1674" y="31"/>
                    </a:lnTo>
                    <a:lnTo>
                      <a:pt x="1644" y="28"/>
                    </a:lnTo>
                    <a:lnTo>
                      <a:pt x="1613" y="24"/>
                    </a:lnTo>
                    <a:lnTo>
                      <a:pt x="1582" y="21"/>
                    </a:lnTo>
                    <a:lnTo>
                      <a:pt x="1551" y="19"/>
                    </a:lnTo>
                    <a:lnTo>
                      <a:pt x="1519" y="15"/>
                    </a:lnTo>
                    <a:lnTo>
                      <a:pt x="1486" y="13"/>
                    </a:lnTo>
                    <a:lnTo>
                      <a:pt x="1454" y="11"/>
                    </a:lnTo>
                    <a:lnTo>
                      <a:pt x="1421" y="8"/>
                    </a:lnTo>
                    <a:lnTo>
                      <a:pt x="1387" y="6"/>
                    </a:lnTo>
                    <a:lnTo>
                      <a:pt x="1353" y="5"/>
                    </a:lnTo>
                    <a:lnTo>
                      <a:pt x="1319" y="4"/>
                    </a:lnTo>
                    <a:lnTo>
                      <a:pt x="1285" y="3"/>
                    </a:lnTo>
                    <a:lnTo>
                      <a:pt x="1249" y="1"/>
                    </a:lnTo>
                    <a:lnTo>
                      <a:pt x="1214" y="0"/>
                    </a:lnTo>
                    <a:lnTo>
                      <a:pt x="1179" y="0"/>
                    </a:lnTo>
                    <a:lnTo>
                      <a:pt x="1143" y="0"/>
                    </a:lnTo>
                    <a:lnTo>
                      <a:pt x="1095" y="0"/>
                    </a:lnTo>
                    <a:lnTo>
                      <a:pt x="1046" y="1"/>
                    </a:lnTo>
                    <a:lnTo>
                      <a:pt x="999" y="3"/>
                    </a:lnTo>
                    <a:lnTo>
                      <a:pt x="952" y="4"/>
                    </a:lnTo>
                    <a:lnTo>
                      <a:pt x="906" y="6"/>
                    </a:lnTo>
                    <a:lnTo>
                      <a:pt x="860" y="8"/>
                    </a:lnTo>
                    <a:lnTo>
                      <a:pt x="815" y="12"/>
                    </a:lnTo>
                    <a:lnTo>
                      <a:pt x="771" y="15"/>
                    </a:lnTo>
                    <a:lnTo>
                      <a:pt x="727" y="19"/>
                    </a:lnTo>
                    <a:lnTo>
                      <a:pt x="684" y="23"/>
                    </a:lnTo>
                    <a:lnTo>
                      <a:pt x="643" y="28"/>
                    </a:lnTo>
                    <a:lnTo>
                      <a:pt x="601" y="32"/>
                    </a:lnTo>
                    <a:lnTo>
                      <a:pt x="562" y="38"/>
                    </a:lnTo>
                    <a:lnTo>
                      <a:pt x="523" y="44"/>
                    </a:lnTo>
                    <a:lnTo>
                      <a:pt x="485" y="50"/>
                    </a:lnTo>
                    <a:lnTo>
                      <a:pt x="448" y="57"/>
                    </a:lnTo>
                    <a:lnTo>
                      <a:pt x="399" y="67"/>
                    </a:lnTo>
                    <a:lnTo>
                      <a:pt x="350" y="77"/>
                    </a:lnTo>
                    <a:lnTo>
                      <a:pt x="305" y="88"/>
                    </a:lnTo>
                    <a:lnTo>
                      <a:pt x="263" y="99"/>
                    </a:lnTo>
                    <a:lnTo>
                      <a:pt x="224" y="112"/>
                    </a:lnTo>
                    <a:lnTo>
                      <a:pt x="187" y="125"/>
                    </a:lnTo>
                    <a:lnTo>
                      <a:pt x="152" y="138"/>
                    </a:lnTo>
                    <a:lnTo>
                      <a:pt x="122" y="152"/>
                    </a:lnTo>
                    <a:lnTo>
                      <a:pt x="94" y="166"/>
                    </a:lnTo>
                    <a:lnTo>
                      <a:pt x="70" y="181"/>
                    </a:lnTo>
                    <a:lnTo>
                      <a:pt x="48" y="196"/>
                    </a:lnTo>
                    <a:lnTo>
                      <a:pt x="31" y="211"/>
                    </a:lnTo>
                    <a:lnTo>
                      <a:pt x="18" y="227"/>
                    </a:lnTo>
                    <a:lnTo>
                      <a:pt x="8" y="243"/>
                    </a:lnTo>
                    <a:lnTo>
                      <a:pt x="2" y="259"/>
                    </a:lnTo>
                    <a:lnTo>
                      <a:pt x="0" y="277"/>
                    </a:lnTo>
                    <a:lnTo>
                      <a:pt x="2" y="293"/>
                    </a:lnTo>
                    <a:lnTo>
                      <a:pt x="7" y="309"/>
                    </a:lnTo>
                    <a:lnTo>
                      <a:pt x="16" y="324"/>
                    </a:lnTo>
                    <a:lnTo>
                      <a:pt x="29" y="339"/>
                    </a:lnTo>
                    <a:lnTo>
                      <a:pt x="45" y="354"/>
                    </a:lnTo>
                    <a:lnTo>
                      <a:pt x="65" y="369"/>
                    </a:lnTo>
                    <a:lnTo>
                      <a:pt x="86" y="383"/>
                    </a:lnTo>
                    <a:lnTo>
                      <a:pt x="112" y="396"/>
                    </a:lnTo>
                    <a:lnTo>
                      <a:pt x="141" y="410"/>
                    </a:lnTo>
                    <a:lnTo>
                      <a:pt x="172" y="423"/>
                    </a:lnTo>
                    <a:lnTo>
                      <a:pt x="206" y="436"/>
                    </a:lnTo>
                    <a:lnTo>
                      <a:pt x="243" y="447"/>
                    </a:lnTo>
                    <a:lnTo>
                      <a:pt x="282" y="459"/>
                    </a:lnTo>
                    <a:lnTo>
                      <a:pt x="324" y="469"/>
                    </a:lnTo>
                    <a:lnTo>
                      <a:pt x="368" y="479"/>
                    </a:lnTo>
                    <a:lnTo>
                      <a:pt x="414" y="490"/>
                    </a:lnTo>
                    <a:close/>
                  </a:path>
                </a:pathLst>
              </a:custGeom>
              <a:solidFill>
                <a:srgbClr val="B5F4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55" name="Freeform 92"/>
              <p:cNvSpPr>
                <a:spLocks/>
              </p:cNvSpPr>
              <p:nvPr/>
            </p:nvSpPr>
            <p:spPr bwMode="auto">
              <a:xfrm>
                <a:off x="2754" y="2525"/>
                <a:ext cx="159" cy="995"/>
              </a:xfrm>
              <a:custGeom>
                <a:avLst/>
                <a:gdLst>
                  <a:gd name="T0" fmla="*/ 1 w 318"/>
                  <a:gd name="T1" fmla="*/ 4 h 1990"/>
                  <a:gd name="T2" fmla="*/ 1 w 318"/>
                  <a:gd name="T3" fmla="*/ 4 h 1990"/>
                  <a:gd name="T4" fmla="*/ 1 w 318"/>
                  <a:gd name="T5" fmla="*/ 1 h 1990"/>
                  <a:gd name="T6" fmla="*/ 1 w 318"/>
                  <a:gd name="T7" fmla="*/ 1 h 1990"/>
                  <a:gd name="T8" fmla="*/ 1 w 318"/>
                  <a:gd name="T9" fmla="*/ 0 h 1990"/>
                  <a:gd name="T10" fmla="*/ 0 w 318"/>
                  <a:gd name="T11" fmla="*/ 4 h 1990"/>
                  <a:gd name="T12" fmla="*/ 1 w 318"/>
                  <a:gd name="T13" fmla="*/ 4 h 1990"/>
                  <a:gd name="T14" fmla="*/ 0 60000 65536"/>
                  <a:gd name="T15" fmla="*/ 0 60000 65536"/>
                  <a:gd name="T16" fmla="*/ 0 60000 65536"/>
                  <a:gd name="T17" fmla="*/ 0 60000 65536"/>
                  <a:gd name="T18" fmla="*/ 0 60000 65536"/>
                  <a:gd name="T19" fmla="*/ 0 60000 65536"/>
                  <a:gd name="T20" fmla="*/ 0 60000 65536"/>
                  <a:gd name="T21" fmla="*/ 0 w 318"/>
                  <a:gd name="T22" fmla="*/ 0 h 1990"/>
                  <a:gd name="T23" fmla="*/ 318 w 318"/>
                  <a:gd name="T24" fmla="*/ 1990 h 19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8" h="1990">
                    <a:moveTo>
                      <a:pt x="154" y="1990"/>
                    </a:moveTo>
                    <a:lnTo>
                      <a:pt x="238" y="1966"/>
                    </a:lnTo>
                    <a:lnTo>
                      <a:pt x="318" y="50"/>
                    </a:lnTo>
                    <a:lnTo>
                      <a:pt x="238" y="7"/>
                    </a:lnTo>
                    <a:lnTo>
                      <a:pt x="81" y="0"/>
                    </a:lnTo>
                    <a:lnTo>
                      <a:pt x="0" y="1990"/>
                    </a:lnTo>
                    <a:lnTo>
                      <a:pt x="154" y="1990"/>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56" name="Freeform 93"/>
              <p:cNvSpPr>
                <a:spLocks/>
              </p:cNvSpPr>
              <p:nvPr/>
            </p:nvSpPr>
            <p:spPr bwMode="auto">
              <a:xfrm>
                <a:off x="2711" y="2523"/>
                <a:ext cx="163" cy="997"/>
              </a:xfrm>
              <a:custGeom>
                <a:avLst/>
                <a:gdLst>
                  <a:gd name="T0" fmla="*/ 1 w 325"/>
                  <a:gd name="T1" fmla="*/ 4 h 1993"/>
                  <a:gd name="T2" fmla="*/ 1 w 325"/>
                  <a:gd name="T3" fmla="*/ 4 h 1993"/>
                  <a:gd name="T4" fmla="*/ 1 w 325"/>
                  <a:gd name="T5" fmla="*/ 1 h 1993"/>
                  <a:gd name="T6" fmla="*/ 1 w 325"/>
                  <a:gd name="T7" fmla="*/ 0 h 1993"/>
                  <a:gd name="T8" fmla="*/ 0 w 325"/>
                  <a:gd name="T9" fmla="*/ 4 h 1993"/>
                  <a:gd name="T10" fmla="*/ 1 w 325"/>
                  <a:gd name="T11" fmla="*/ 4 h 1993"/>
                  <a:gd name="T12" fmla="*/ 0 60000 65536"/>
                  <a:gd name="T13" fmla="*/ 0 60000 65536"/>
                  <a:gd name="T14" fmla="*/ 0 60000 65536"/>
                  <a:gd name="T15" fmla="*/ 0 60000 65536"/>
                  <a:gd name="T16" fmla="*/ 0 60000 65536"/>
                  <a:gd name="T17" fmla="*/ 0 60000 65536"/>
                  <a:gd name="T18" fmla="*/ 0 w 325"/>
                  <a:gd name="T19" fmla="*/ 0 h 1993"/>
                  <a:gd name="T20" fmla="*/ 325 w 325"/>
                  <a:gd name="T21" fmla="*/ 1993 h 1993"/>
                </a:gdLst>
                <a:ahLst/>
                <a:cxnLst>
                  <a:cxn ang="T12">
                    <a:pos x="T0" y="T1"/>
                  </a:cxn>
                  <a:cxn ang="T13">
                    <a:pos x="T2" y="T3"/>
                  </a:cxn>
                  <a:cxn ang="T14">
                    <a:pos x="T4" y="T5"/>
                  </a:cxn>
                  <a:cxn ang="T15">
                    <a:pos x="T6" y="T7"/>
                  </a:cxn>
                  <a:cxn ang="T16">
                    <a:pos x="T8" y="T9"/>
                  </a:cxn>
                  <a:cxn ang="T17">
                    <a:pos x="T10" y="T11"/>
                  </a:cxn>
                </a:cxnLst>
                <a:rect l="T18" t="T19" r="T20" b="T21"/>
                <a:pathLst>
                  <a:path w="325" h="1993">
                    <a:moveTo>
                      <a:pt x="240" y="1993"/>
                    </a:moveTo>
                    <a:lnTo>
                      <a:pt x="241" y="1993"/>
                    </a:lnTo>
                    <a:lnTo>
                      <a:pt x="325" y="10"/>
                    </a:lnTo>
                    <a:lnTo>
                      <a:pt x="87" y="0"/>
                    </a:lnTo>
                    <a:lnTo>
                      <a:pt x="0" y="1993"/>
                    </a:lnTo>
                    <a:lnTo>
                      <a:pt x="240" y="1993"/>
                    </a:lnTo>
                    <a:close/>
                  </a:path>
                </a:pathLst>
              </a:custGeom>
              <a:solidFill>
                <a:srgbClr val="EFC9A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57" name="Freeform 94"/>
              <p:cNvSpPr>
                <a:spLocks/>
              </p:cNvSpPr>
              <p:nvPr/>
            </p:nvSpPr>
            <p:spPr bwMode="auto">
              <a:xfrm>
                <a:off x="2322" y="2592"/>
                <a:ext cx="1042" cy="597"/>
              </a:xfrm>
              <a:custGeom>
                <a:avLst/>
                <a:gdLst>
                  <a:gd name="T0" fmla="*/ 3 w 2085"/>
                  <a:gd name="T1" fmla="*/ 2 h 1195"/>
                  <a:gd name="T2" fmla="*/ 4 w 2085"/>
                  <a:gd name="T3" fmla="*/ 0 h 1195"/>
                  <a:gd name="T4" fmla="*/ 3 w 2085"/>
                  <a:gd name="T5" fmla="*/ 0 h 1195"/>
                  <a:gd name="T6" fmla="*/ 0 w 2085"/>
                  <a:gd name="T7" fmla="*/ 0 h 1195"/>
                  <a:gd name="T8" fmla="*/ 0 w 2085"/>
                  <a:gd name="T9" fmla="*/ 2 h 1195"/>
                  <a:gd name="T10" fmla="*/ 0 w 2085"/>
                  <a:gd name="T11" fmla="*/ 2 h 1195"/>
                  <a:gd name="T12" fmla="*/ 3 w 2085"/>
                  <a:gd name="T13" fmla="*/ 2 h 1195"/>
                  <a:gd name="T14" fmla="*/ 0 60000 65536"/>
                  <a:gd name="T15" fmla="*/ 0 60000 65536"/>
                  <a:gd name="T16" fmla="*/ 0 60000 65536"/>
                  <a:gd name="T17" fmla="*/ 0 60000 65536"/>
                  <a:gd name="T18" fmla="*/ 0 60000 65536"/>
                  <a:gd name="T19" fmla="*/ 0 60000 65536"/>
                  <a:gd name="T20" fmla="*/ 0 60000 65536"/>
                  <a:gd name="T21" fmla="*/ 0 w 2085"/>
                  <a:gd name="T22" fmla="*/ 0 h 1195"/>
                  <a:gd name="T23" fmla="*/ 2085 w 2085"/>
                  <a:gd name="T24" fmla="*/ 1195 h 11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5" h="1195">
                    <a:moveTo>
                      <a:pt x="2031" y="1195"/>
                    </a:moveTo>
                    <a:lnTo>
                      <a:pt x="2085" y="85"/>
                    </a:lnTo>
                    <a:lnTo>
                      <a:pt x="2042" y="37"/>
                    </a:lnTo>
                    <a:lnTo>
                      <a:pt x="93" y="0"/>
                    </a:lnTo>
                    <a:lnTo>
                      <a:pt x="0" y="1096"/>
                    </a:lnTo>
                    <a:lnTo>
                      <a:pt x="38" y="1110"/>
                    </a:lnTo>
                    <a:lnTo>
                      <a:pt x="2031" y="1195"/>
                    </a:lnTo>
                    <a:close/>
                  </a:path>
                </a:pathLst>
              </a:custGeom>
              <a:solidFill>
                <a:srgbClr val="A5A5A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58" name="Freeform 95"/>
              <p:cNvSpPr>
                <a:spLocks/>
              </p:cNvSpPr>
              <p:nvPr/>
            </p:nvSpPr>
            <p:spPr bwMode="auto">
              <a:xfrm>
                <a:off x="2322" y="2567"/>
                <a:ext cx="1021" cy="615"/>
              </a:xfrm>
              <a:custGeom>
                <a:avLst/>
                <a:gdLst>
                  <a:gd name="T0" fmla="*/ 4 w 2042"/>
                  <a:gd name="T1" fmla="*/ 3 h 1228"/>
                  <a:gd name="T2" fmla="*/ 4 w 2042"/>
                  <a:gd name="T3" fmla="*/ 1 h 1228"/>
                  <a:gd name="T4" fmla="*/ 1 w 2042"/>
                  <a:gd name="T5" fmla="*/ 0 h 1228"/>
                  <a:gd name="T6" fmla="*/ 0 w 2042"/>
                  <a:gd name="T7" fmla="*/ 3 h 1228"/>
                  <a:gd name="T8" fmla="*/ 4 w 2042"/>
                  <a:gd name="T9" fmla="*/ 3 h 1228"/>
                  <a:gd name="T10" fmla="*/ 0 60000 65536"/>
                  <a:gd name="T11" fmla="*/ 0 60000 65536"/>
                  <a:gd name="T12" fmla="*/ 0 60000 65536"/>
                  <a:gd name="T13" fmla="*/ 0 60000 65536"/>
                  <a:gd name="T14" fmla="*/ 0 60000 65536"/>
                  <a:gd name="T15" fmla="*/ 0 w 2042"/>
                  <a:gd name="T16" fmla="*/ 0 h 1228"/>
                  <a:gd name="T17" fmla="*/ 2042 w 2042"/>
                  <a:gd name="T18" fmla="*/ 1228 h 1228"/>
                </a:gdLst>
                <a:ahLst/>
                <a:cxnLst>
                  <a:cxn ang="T10">
                    <a:pos x="T0" y="T1"/>
                  </a:cxn>
                  <a:cxn ang="T11">
                    <a:pos x="T2" y="T3"/>
                  </a:cxn>
                  <a:cxn ang="T12">
                    <a:pos x="T4" y="T5"/>
                  </a:cxn>
                  <a:cxn ang="T13">
                    <a:pos x="T6" y="T7"/>
                  </a:cxn>
                  <a:cxn ang="T14">
                    <a:pos x="T8" y="T9"/>
                  </a:cxn>
                </a:cxnLst>
                <a:rect l="T15" t="T16" r="T17" b="T18"/>
                <a:pathLst>
                  <a:path w="2042" h="1228">
                    <a:moveTo>
                      <a:pt x="1994" y="1228"/>
                    </a:moveTo>
                    <a:lnTo>
                      <a:pt x="2042" y="85"/>
                    </a:lnTo>
                    <a:lnTo>
                      <a:pt x="50" y="0"/>
                    </a:lnTo>
                    <a:lnTo>
                      <a:pt x="0" y="1144"/>
                    </a:lnTo>
                    <a:lnTo>
                      <a:pt x="1994" y="1228"/>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59" name="Freeform 96"/>
              <p:cNvSpPr>
                <a:spLocks/>
              </p:cNvSpPr>
              <p:nvPr/>
            </p:nvSpPr>
            <p:spPr bwMode="auto">
              <a:xfrm>
                <a:off x="2352" y="2596"/>
                <a:ext cx="962" cy="558"/>
              </a:xfrm>
              <a:custGeom>
                <a:avLst/>
                <a:gdLst>
                  <a:gd name="T0" fmla="*/ 4 w 1924"/>
                  <a:gd name="T1" fmla="*/ 2 h 1117"/>
                  <a:gd name="T2" fmla="*/ 4 w 1924"/>
                  <a:gd name="T3" fmla="*/ 0 h 1117"/>
                  <a:gd name="T4" fmla="*/ 1 w 1924"/>
                  <a:gd name="T5" fmla="*/ 0 h 1117"/>
                  <a:gd name="T6" fmla="*/ 0 w 1924"/>
                  <a:gd name="T7" fmla="*/ 2 h 1117"/>
                  <a:gd name="T8" fmla="*/ 4 w 1924"/>
                  <a:gd name="T9" fmla="*/ 2 h 1117"/>
                  <a:gd name="T10" fmla="*/ 0 60000 65536"/>
                  <a:gd name="T11" fmla="*/ 0 60000 65536"/>
                  <a:gd name="T12" fmla="*/ 0 60000 65536"/>
                  <a:gd name="T13" fmla="*/ 0 60000 65536"/>
                  <a:gd name="T14" fmla="*/ 0 60000 65536"/>
                  <a:gd name="T15" fmla="*/ 0 w 1924"/>
                  <a:gd name="T16" fmla="*/ 0 h 1117"/>
                  <a:gd name="T17" fmla="*/ 1924 w 1924"/>
                  <a:gd name="T18" fmla="*/ 1117 h 1117"/>
                </a:gdLst>
                <a:ahLst/>
                <a:cxnLst>
                  <a:cxn ang="T10">
                    <a:pos x="T0" y="T1"/>
                  </a:cxn>
                  <a:cxn ang="T11">
                    <a:pos x="T2" y="T3"/>
                  </a:cxn>
                  <a:cxn ang="T12">
                    <a:pos x="T4" y="T5"/>
                  </a:cxn>
                  <a:cxn ang="T13">
                    <a:pos x="T6" y="T7"/>
                  </a:cxn>
                  <a:cxn ang="T14">
                    <a:pos x="T8" y="T9"/>
                  </a:cxn>
                </a:cxnLst>
                <a:rect l="T15" t="T16" r="T17" b="T18"/>
                <a:pathLst>
                  <a:path w="1924" h="1117">
                    <a:moveTo>
                      <a:pt x="1881" y="1117"/>
                    </a:moveTo>
                    <a:lnTo>
                      <a:pt x="1924" y="80"/>
                    </a:lnTo>
                    <a:lnTo>
                      <a:pt x="45" y="0"/>
                    </a:lnTo>
                    <a:lnTo>
                      <a:pt x="0" y="1037"/>
                    </a:lnTo>
                    <a:lnTo>
                      <a:pt x="1881" y="1117"/>
                    </a:lnTo>
                    <a:close/>
                  </a:path>
                </a:pathLst>
              </a:custGeom>
              <a:solidFill>
                <a:srgbClr val="F2CC0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60" name="Freeform 97"/>
              <p:cNvSpPr>
                <a:spLocks/>
              </p:cNvSpPr>
              <p:nvPr/>
            </p:nvSpPr>
            <p:spPr bwMode="auto">
              <a:xfrm>
                <a:off x="2381" y="2622"/>
                <a:ext cx="903" cy="506"/>
              </a:xfrm>
              <a:custGeom>
                <a:avLst/>
                <a:gdLst>
                  <a:gd name="T0" fmla="*/ 3 w 1807"/>
                  <a:gd name="T1" fmla="*/ 2 h 1011"/>
                  <a:gd name="T2" fmla="*/ 3 w 1807"/>
                  <a:gd name="T3" fmla="*/ 1 h 1011"/>
                  <a:gd name="T4" fmla="*/ 0 w 1807"/>
                  <a:gd name="T5" fmla="*/ 0 h 1011"/>
                  <a:gd name="T6" fmla="*/ 0 w 1807"/>
                  <a:gd name="T7" fmla="*/ 2 h 1011"/>
                  <a:gd name="T8" fmla="*/ 3 w 1807"/>
                  <a:gd name="T9" fmla="*/ 2 h 1011"/>
                  <a:gd name="T10" fmla="*/ 0 60000 65536"/>
                  <a:gd name="T11" fmla="*/ 0 60000 65536"/>
                  <a:gd name="T12" fmla="*/ 0 60000 65536"/>
                  <a:gd name="T13" fmla="*/ 0 60000 65536"/>
                  <a:gd name="T14" fmla="*/ 0 60000 65536"/>
                  <a:gd name="T15" fmla="*/ 0 w 1807"/>
                  <a:gd name="T16" fmla="*/ 0 h 1011"/>
                  <a:gd name="T17" fmla="*/ 1807 w 1807"/>
                  <a:gd name="T18" fmla="*/ 1011 h 1011"/>
                </a:gdLst>
                <a:ahLst/>
                <a:cxnLst>
                  <a:cxn ang="T10">
                    <a:pos x="T0" y="T1"/>
                  </a:cxn>
                  <a:cxn ang="T11">
                    <a:pos x="T2" y="T3"/>
                  </a:cxn>
                  <a:cxn ang="T12">
                    <a:pos x="T4" y="T5"/>
                  </a:cxn>
                  <a:cxn ang="T13">
                    <a:pos x="T6" y="T7"/>
                  </a:cxn>
                  <a:cxn ang="T14">
                    <a:pos x="T8" y="T9"/>
                  </a:cxn>
                </a:cxnLst>
                <a:rect l="T15" t="T16" r="T17" b="T18"/>
                <a:pathLst>
                  <a:path w="1807" h="1011">
                    <a:moveTo>
                      <a:pt x="1767" y="1011"/>
                    </a:moveTo>
                    <a:lnTo>
                      <a:pt x="1807" y="75"/>
                    </a:lnTo>
                    <a:lnTo>
                      <a:pt x="40" y="0"/>
                    </a:lnTo>
                    <a:lnTo>
                      <a:pt x="0" y="936"/>
                    </a:lnTo>
                    <a:lnTo>
                      <a:pt x="1767" y="1011"/>
                    </a:lnTo>
                    <a:close/>
                  </a:path>
                </a:pathLst>
              </a:custGeom>
              <a:solidFill>
                <a:srgbClr val="B7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61" name="Freeform 98"/>
              <p:cNvSpPr>
                <a:spLocks/>
              </p:cNvSpPr>
              <p:nvPr/>
            </p:nvSpPr>
            <p:spPr bwMode="auto">
              <a:xfrm>
                <a:off x="2392" y="2628"/>
                <a:ext cx="882" cy="494"/>
              </a:xfrm>
              <a:custGeom>
                <a:avLst/>
                <a:gdLst>
                  <a:gd name="T0" fmla="*/ 4 w 1764"/>
                  <a:gd name="T1" fmla="*/ 2 h 988"/>
                  <a:gd name="T2" fmla="*/ 4 w 1764"/>
                  <a:gd name="T3" fmla="*/ 1 h 988"/>
                  <a:gd name="T4" fmla="*/ 1 w 1764"/>
                  <a:gd name="T5" fmla="*/ 0 h 988"/>
                  <a:gd name="T6" fmla="*/ 0 w 1764"/>
                  <a:gd name="T7" fmla="*/ 2 h 988"/>
                  <a:gd name="T8" fmla="*/ 4 w 1764"/>
                  <a:gd name="T9" fmla="*/ 2 h 988"/>
                  <a:gd name="T10" fmla="*/ 0 60000 65536"/>
                  <a:gd name="T11" fmla="*/ 0 60000 65536"/>
                  <a:gd name="T12" fmla="*/ 0 60000 65536"/>
                  <a:gd name="T13" fmla="*/ 0 60000 65536"/>
                  <a:gd name="T14" fmla="*/ 0 60000 65536"/>
                  <a:gd name="T15" fmla="*/ 0 w 1764"/>
                  <a:gd name="T16" fmla="*/ 0 h 988"/>
                  <a:gd name="T17" fmla="*/ 1764 w 1764"/>
                  <a:gd name="T18" fmla="*/ 988 h 988"/>
                </a:gdLst>
                <a:ahLst/>
                <a:cxnLst>
                  <a:cxn ang="T10">
                    <a:pos x="T0" y="T1"/>
                  </a:cxn>
                  <a:cxn ang="T11">
                    <a:pos x="T2" y="T3"/>
                  </a:cxn>
                  <a:cxn ang="T12">
                    <a:pos x="T4" y="T5"/>
                  </a:cxn>
                  <a:cxn ang="T13">
                    <a:pos x="T6" y="T7"/>
                  </a:cxn>
                  <a:cxn ang="T14">
                    <a:pos x="T8" y="T9"/>
                  </a:cxn>
                </a:cxnLst>
                <a:rect l="T15" t="T16" r="T17" b="T18"/>
                <a:pathLst>
                  <a:path w="1764" h="988">
                    <a:moveTo>
                      <a:pt x="1725" y="988"/>
                    </a:moveTo>
                    <a:lnTo>
                      <a:pt x="1764" y="73"/>
                    </a:lnTo>
                    <a:lnTo>
                      <a:pt x="39" y="0"/>
                    </a:lnTo>
                    <a:lnTo>
                      <a:pt x="0" y="914"/>
                    </a:lnTo>
                    <a:lnTo>
                      <a:pt x="1725" y="988"/>
                    </a:lnTo>
                    <a:close/>
                  </a:path>
                </a:pathLst>
              </a:custGeom>
              <a:solidFill>
                <a:srgbClr val="BA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62" name="Freeform 99"/>
              <p:cNvSpPr>
                <a:spLocks/>
              </p:cNvSpPr>
              <p:nvPr/>
            </p:nvSpPr>
            <p:spPr bwMode="auto">
              <a:xfrm>
                <a:off x="2402" y="2634"/>
                <a:ext cx="861" cy="481"/>
              </a:xfrm>
              <a:custGeom>
                <a:avLst/>
                <a:gdLst>
                  <a:gd name="T0" fmla="*/ 4 w 1721"/>
                  <a:gd name="T1" fmla="*/ 1 h 964"/>
                  <a:gd name="T2" fmla="*/ 4 w 1721"/>
                  <a:gd name="T3" fmla="*/ 0 h 964"/>
                  <a:gd name="T4" fmla="*/ 1 w 1721"/>
                  <a:gd name="T5" fmla="*/ 0 h 964"/>
                  <a:gd name="T6" fmla="*/ 0 w 1721"/>
                  <a:gd name="T7" fmla="*/ 1 h 964"/>
                  <a:gd name="T8" fmla="*/ 4 w 1721"/>
                  <a:gd name="T9" fmla="*/ 1 h 964"/>
                  <a:gd name="T10" fmla="*/ 0 60000 65536"/>
                  <a:gd name="T11" fmla="*/ 0 60000 65536"/>
                  <a:gd name="T12" fmla="*/ 0 60000 65536"/>
                  <a:gd name="T13" fmla="*/ 0 60000 65536"/>
                  <a:gd name="T14" fmla="*/ 0 60000 65536"/>
                  <a:gd name="T15" fmla="*/ 0 w 1721"/>
                  <a:gd name="T16" fmla="*/ 0 h 964"/>
                  <a:gd name="T17" fmla="*/ 1721 w 1721"/>
                  <a:gd name="T18" fmla="*/ 964 h 964"/>
                </a:gdLst>
                <a:ahLst/>
                <a:cxnLst>
                  <a:cxn ang="T10">
                    <a:pos x="T0" y="T1"/>
                  </a:cxn>
                  <a:cxn ang="T11">
                    <a:pos x="T2" y="T3"/>
                  </a:cxn>
                  <a:cxn ang="T12">
                    <a:pos x="T4" y="T5"/>
                  </a:cxn>
                  <a:cxn ang="T13">
                    <a:pos x="T6" y="T7"/>
                  </a:cxn>
                  <a:cxn ang="T14">
                    <a:pos x="T8" y="T9"/>
                  </a:cxn>
                </a:cxnLst>
                <a:rect l="T15" t="T16" r="T17" b="T18"/>
                <a:pathLst>
                  <a:path w="1721" h="964">
                    <a:moveTo>
                      <a:pt x="1683" y="964"/>
                    </a:moveTo>
                    <a:lnTo>
                      <a:pt x="1721" y="73"/>
                    </a:lnTo>
                    <a:lnTo>
                      <a:pt x="38" y="0"/>
                    </a:lnTo>
                    <a:lnTo>
                      <a:pt x="0" y="893"/>
                    </a:lnTo>
                    <a:lnTo>
                      <a:pt x="1683" y="964"/>
                    </a:lnTo>
                    <a:close/>
                  </a:path>
                </a:pathLst>
              </a:custGeom>
              <a:solidFill>
                <a:srgbClr val="BF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63" name="Freeform 100"/>
              <p:cNvSpPr>
                <a:spLocks/>
              </p:cNvSpPr>
              <p:nvPr/>
            </p:nvSpPr>
            <p:spPr bwMode="auto">
              <a:xfrm>
                <a:off x="2413" y="2640"/>
                <a:ext cx="840" cy="470"/>
              </a:xfrm>
              <a:custGeom>
                <a:avLst/>
                <a:gdLst>
                  <a:gd name="T0" fmla="*/ 4 w 1679"/>
                  <a:gd name="T1" fmla="*/ 2 h 939"/>
                  <a:gd name="T2" fmla="*/ 4 w 1679"/>
                  <a:gd name="T3" fmla="*/ 1 h 939"/>
                  <a:gd name="T4" fmla="*/ 1 w 1679"/>
                  <a:gd name="T5" fmla="*/ 0 h 939"/>
                  <a:gd name="T6" fmla="*/ 0 w 1679"/>
                  <a:gd name="T7" fmla="*/ 2 h 939"/>
                  <a:gd name="T8" fmla="*/ 4 w 1679"/>
                  <a:gd name="T9" fmla="*/ 2 h 939"/>
                  <a:gd name="T10" fmla="*/ 0 60000 65536"/>
                  <a:gd name="T11" fmla="*/ 0 60000 65536"/>
                  <a:gd name="T12" fmla="*/ 0 60000 65536"/>
                  <a:gd name="T13" fmla="*/ 0 60000 65536"/>
                  <a:gd name="T14" fmla="*/ 0 60000 65536"/>
                  <a:gd name="T15" fmla="*/ 0 w 1679"/>
                  <a:gd name="T16" fmla="*/ 0 h 939"/>
                  <a:gd name="T17" fmla="*/ 1679 w 1679"/>
                  <a:gd name="T18" fmla="*/ 939 h 939"/>
                </a:gdLst>
                <a:ahLst/>
                <a:cxnLst>
                  <a:cxn ang="T10">
                    <a:pos x="T0" y="T1"/>
                  </a:cxn>
                  <a:cxn ang="T11">
                    <a:pos x="T2" y="T3"/>
                  </a:cxn>
                  <a:cxn ang="T12">
                    <a:pos x="T4" y="T5"/>
                  </a:cxn>
                  <a:cxn ang="T13">
                    <a:pos x="T6" y="T7"/>
                  </a:cxn>
                  <a:cxn ang="T14">
                    <a:pos x="T8" y="T9"/>
                  </a:cxn>
                </a:cxnLst>
                <a:rect l="T15" t="T16" r="T17" b="T18"/>
                <a:pathLst>
                  <a:path w="1679" h="939">
                    <a:moveTo>
                      <a:pt x="1642" y="939"/>
                    </a:moveTo>
                    <a:lnTo>
                      <a:pt x="1679" y="69"/>
                    </a:lnTo>
                    <a:lnTo>
                      <a:pt x="37" y="0"/>
                    </a:lnTo>
                    <a:lnTo>
                      <a:pt x="0" y="869"/>
                    </a:lnTo>
                    <a:lnTo>
                      <a:pt x="1642" y="939"/>
                    </a:lnTo>
                    <a:close/>
                  </a:path>
                </a:pathLst>
              </a:custGeom>
              <a:solidFill>
                <a:srgbClr val="C1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64" name="Freeform 101"/>
              <p:cNvSpPr>
                <a:spLocks/>
              </p:cNvSpPr>
              <p:nvPr/>
            </p:nvSpPr>
            <p:spPr bwMode="auto">
              <a:xfrm>
                <a:off x="2565" y="3511"/>
                <a:ext cx="37" cy="74"/>
              </a:xfrm>
              <a:custGeom>
                <a:avLst/>
                <a:gdLst>
                  <a:gd name="T0" fmla="*/ 0 w 74"/>
                  <a:gd name="T1" fmla="*/ 0 h 149"/>
                  <a:gd name="T2" fmla="*/ 1 w 74"/>
                  <a:gd name="T3" fmla="*/ 0 h 149"/>
                  <a:gd name="T4" fmla="*/ 1 w 74"/>
                  <a:gd name="T5" fmla="*/ 0 h 149"/>
                  <a:gd name="T6" fmla="*/ 1 w 74"/>
                  <a:gd name="T7" fmla="*/ 0 h 149"/>
                  <a:gd name="T8" fmla="*/ 1 w 74"/>
                  <a:gd name="T9" fmla="*/ 0 h 149"/>
                  <a:gd name="T10" fmla="*/ 1 w 74"/>
                  <a:gd name="T11" fmla="*/ 0 h 149"/>
                  <a:gd name="T12" fmla="*/ 1 w 74"/>
                  <a:gd name="T13" fmla="*/ 0 h 149"/>
                  <a:gd name="T14" fmla="*/ 1 w 74"/>
                  <a:gd name="T15" fmla="*/ 0 h 149"/>
                  <a:gd name="T16" fmla="*/ 1 w 74"/>
                  <a:gd name="T17" fmla="*/ 0 h 149"/>
                  <a:gd name="T18" fmla="*/ 1 w 74"/>
                  <a:gd name="T19" fmla="*/ 0 h 149"/>
                  <a:gd name="T20" fmla="*/ 1 w 74"/>
                  <a:gd name="T21" fmla="*/ 0 h 149"/>
                  <a:gd name="T22" fmla="*/ 1 w 74"/>
                  <a:gd name="T23" fmla="*/ 0 h 149"/>
                  <a:gd name="T24" fmla="*/ 1 w 74"/>
                  <a:gd name="T25" fmla="*/ 0 h 149"/>
                  <a:gd name="T26" fmla="*/ 1 w 74"/>
                  <a:gd name="T27" fmla="*/ 0 h 149"/>
                  <a:gd name="T28" fmla="*/ 1 w 74"/>
                  <a:gd name="T29" fmla="*/ 0 h 149"/>
                  <a:gd name="T30" fmla="*/ 1 w 74"/>
                  <a:gd name="T31" fmla="*/ 0 h 149"/>
                  <a:gd name="T32" fmla="*/ 1 w 74"/>
                  <a:gd name="T33" fmla="*/ 0 h 149"/>
                  <a:gd name="T34" fmla="*/ 0 w 74"/>
                  <a:gd name="T35" fmla="*/ 0 h 1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4"/>
                  <a:gd name="T55" fmla="*/ 0 h 149"/>
                  <a:gd name="T56" fmla="*/ 74 w 74"/>
                  <a:gd name="T57" fmla="*/ 149 h 1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4" h="149">
                    <a:moveTo>
                      <a:pt x="0" y="149"/>
                    </a:moveTo>
                    <a:lnTo>
                      <a:pt x="27" y="143"/>
                    </a:lnTo>
                    <a:lnTo>
                      <a:pt x="34" y="127"/>
                    </a:lnTo>
                    <a:lnTo>
                      <a:pt x="41" y="110"/>
                    </a:lnTo>
                    <a:lnTo>
                      <a:pt x="48" y="91"/>
                    </a:lnTo>
                    <a:lnTo>
                      <a:pt x="53" y="73"/>
                    </a:lnTo>
                    <a:lnTo>
                      <a:pt x="59" y="54"/>
                    </a:lnTo>
                    <a:lnTo>
                      <a:pt x="65" y="36"/>
                    </a:lnTo>
                    <a:lnTo>
                      <a:pt x="70" y="17"/>
                    </a:lnTo>
                    <a:lnTo>
                      <a:pt x="74" y="0"/>
                    </a:lnTo>
                    <a:lnTo>
                      <a:pt x="59" y="13"/>
                    </a:lnTo>
                    <a:lnTo>
                      <a:pt x="48" y="29"/>
                    </a:lnTo>
                    <a:lnTo>
                      <a:pt x="40" y="48"/>
                    </a:lnTo>
                    <a:lnTo>
                      <a:pt x="32" y="69"/>
                    </a:lnTo>
                    <a:lnTo>
                      <a:pt x="25" y="90"/>
                    </a:lnTo>
                    <a:lnTo>
                      <a:pt x="18" y="112"/>
                    </a:lnTo>
                    <a:lnTo>
                      <a:pt x="10" y="131"/>
                    </a:lnTo>
                    <a:lnTo>
                      <a:pt x="0" y="149"/>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65" name="Freeform 102"/>
              <p:cNvSpPr>
                <a:spLocks/>
              </p:cNvSpPr>
              <p:nvPr/>
            </p:nvSpPr>
            <p:spPr bwMode="auto">
              <a:xfrm>
                <a:off x="2615" y="3512"/>
                <a:ext cx="1" cy="1"/>
              </a:xfrm>
              <a:custGeom>
                <a:avLst/>
                <a:gdLst>
                  <a:gd name="T0" fmla="*/ 0 w 1"/>
                  <a:gd name="T1" fmla="*/ 1 h 2"/>
                  <a:gd name="T2" fmla="*/ 0 w 1"/>
                  <a:gd name="T3" fmla="*/ 1 h 2"/>
                  <a:gd name="T4" fmla="*/ 1 w 1"/>
                  <a:gd name="T5" fmla="*/ 0 h 2"/>
                  <a:gd name="T6" fmla="*/ 1 w 1"/>
                  <a:gd name="T7" fmla="*/ 0 h 2"/>
                  <a:gd name="T8" fmla="*/ 1 w 1"/>
                  <a:gd name="T9" fmla="*/ 0 h 2"/>
                  <a:gd name="T10" fmla="*/ 1 w 1"/>
                  <a:gd name="T11" fmla="*/ 0 h 2"/>
                  <a:gd name="T12" fmla="*/ 1 w 1"/>
                  <a:gd name="T13" fmla="*/ 0 h 2"/>
                  <a:gd name="T14" fmla="*/ 0 w 1"/>
                  <a:gd name="T15" fmla="*/ 0 h 2"/>
                  <a:gd name="T16" fmla="*/ 0 w 1"/>
                  <a:gd name="T17" fmla="*/ 1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
                  <a:gd name="T28" fmla="*/ 0 h 2"/>
                  <a:gd name="T29" fmla="*/ 1 w 1"/>
                  <a:gd name="T30" fmla="*/ 2 h 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 h="2">
                    <a:moveTo>
                      <a:pt x="0" y="2"/>
                    </a:moveTo>
                    <a:lnTo>
                      <a:pt x="0" y="2"/>
                    </a:lnTo>
                    <a:lnTo>
                      <a:pt x="1" y="0"/>
                    </a:lnTo>
                    <a:lnTo>
                      <a:pt x="0" y="0"/>
                    </a:lnTo>
                    <a:lnTo>
                      <a:pt x="0" y="2"/>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66" name="Freeform 103"/>
              <p:cNvSpPr>
                <a:spLocks/>
              </p:cNvSpPr>
              <p:nvPr/>
            </p:nvSpPr>
            <p:spPr bwMode="auto">
              <a:xfrm>
                <a:off x="2833" y="3455"/>
                <a:ext cx="77" cy="153"/>
              </a:xfrm>
              <a:custGeom>
                <a:avLst/>
                <a:gdLst>
                  <a:gd name="T0" fmla="*/ 0 w 155"/>
                  <a:gd name="T1" fmla="*/ 0 h 307"/>
                  <a:gd name="T2" fmla="*/ 0 w 155"/>
                  <a:gd name="T3" fmla="*/ 0 h 307"/>
                  <a:gd name="T4" fmla="*/ 0 w 155"/>
                  <a:gd name="T5" fmla="*/ 0 h 307"/>
                  <a:gd name="T6" fmla="*/ 0 w 155"/>
                  <a:gd name="T7" fmla="*/ 0 h 307"/>
                  <a:gd name="T8" fmla="*/ 0 w 155"/>
                  <a:gd name="T9" fmla="*/ 0 h 307"/>
                  <a:gd name="T10" fmla="*/ 0 w 155"/>
                  <a:gd name="T11" fmla="*/ 0 h 307"/>
                  <a:gd name="T12" fmla="*/ 0 w 155"/>
                  <a:gd name="T13" fmla="*/ 0 h 307"/>
                  <a:gd name="T14" fmla="*/ 0 w 155"/>
                  <a:gd name="T15" fmla="*/ 0 h 307"/>
                  <a:gd name="T16" fmla="*/ 0 w 155"/>
                  <a:gd name="T17" fmla="*/ 0 h 307"/>
                  <a:gd name="T18" fmla="*/ 0 w 155"/>
                  <a:gd name="T19" fmla="*/ 0 h 307"/>
                  <a:gd name="T20" fmla="*/ 0 w 155"/>
                  <a:gd name="T21" fmla="*/ 0 h 307"/>
                  <a:gd name="T22" fmla="*/ 0 w 155"/>
                  <a:gd name="T23" fmla="*/ 0 h 307"/>
                  <a:gd name="T24" fmla="*/ 0 w 155"/>
                  <a:gd name="T25" fmla="*/ 0 h 307"/>
                  <a:gd name="T26" fmla="*/ 0 w 155"/>
                  <a:gd name="T27" fmla="*/ 0 h 307"/>
                  <a:gd name="T28" fmla="*/ 0 w 155"/>
                  <a:gd name="T29" fmla="*/ 0 h 307"/>
                  <a:gd name="T30" fmla="*/ 0 w 155"/>
                  <a:gd name="T31" fmla="*/ 0 h 307"/>
                  <a:gd name="T32" fmla="*/ 0 w 155"/>
                  <a:gd name="T33" fmla="*/ 0 h 307"/>
                  <a:gd name="T34" fmla="*/ 0 w 155"/>
                  <a:gd name="T35" fmla="*/ 0 h 307"/>
                  <a:gd name="T36" fmla="*/ 0 w 155"/>
                  <a:gd name="T37" fmla="*/ 0 h 307"/>
                  <a:gd name="T38" fmla="*/ 0 w 155"/>
                  <a:gd name="T39" fmla="*/ 0 h 307"/>
                  <a:gd name="T40" fmla="*/ 0 w 155"/>
                  <a:gd name="T41" fmla="*/ 0 h 307"/>
                  <a:gd name="T42" fmla="*/ 0 w 155"/>
                  <a:gd name="T43" fmla="*/ 0 h 307"/>
                  <a:gd name="T44" fmla="*/ 0 w 155"/>
                  <a:gd name="T45" fmla="*/ 0 h 307"/>
                  <a:gd name="T46" fmla="*/ 0 w 155"/>
                  <a:gd name="T47" fmla="*/ 0 h 307"/>
                  <a:gd name="T48" fmla="*/ 0 w 155"/>
                  <a:gd name="T49" fmla="*/ 0 h 307"/>
                  <a:gd name="T50" fmla="*/ 0 w 155"/>
                  <a:gd name="T51" fmla="*/ 0 h 307"/>
                  <a:gd name="T52" fmla="*/ 0 w 155"/>
                  <a:gd name="T53" fmla="*/ 0 h 307"/>
                  <a:gd name="T54" fmla="*/ 0 w 155"/>
                  <a:gd name="T55" fmla="*/ 0 h 307"/>
                  <a:gd name="T56" fmla="*/ 0 w 155"/>
                  <a:gd name="T57" fmla="*/ 0 h 307"/>
                  <a:gd name="T58" fmla="*/ 0 w 155"/>
                  <a:gd name="T59" fmla="*/ 0 h 307"/>
                  <a:gd name="T60" fmla="*/ 0 w 155"/>
                  <a:gd name="T61" fmla="*/ 0 h 307"/>
                  <a:gd name="T62" fmla="*/ 0 w 155"/>
                  <a:gd name="T63" fmla="*/ 0 h 307"/>
                  <a:gd name="T64" fmla="*/ 0 w 155"/>
                  <a:gd name="T65" fmla="*/ 0 h 307"/>
                  <a:gd name="T66" fmla="*/ 0 w 155"/>
                  <a:gd name="T67" fmla="*/ 0 h 307"/>
                  <a:gd name="T68" fmla="*/ 0 w 155"/>
                  <a:gd name="T69" fmla="*/ 0 h 307"/>
                  <a:gd name="T70" fmla="*/ 0 w 155"/>
                  <a:gd name="T71" fmla="*/ 0 h 307"/>
                  <a:gd name="T72" fmla="*/ 0 w 155"/>
                  <a:gd name="T73" fmla="*/ 0 h 3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5"/>
                  <a:gd name="T112" fmla="*/ 0 h 307"/>
                  <a:gd name="T113" fmla="*/ 155 w 155"/>
                  <a:gd name="T114" fmla="*/ 307 h 30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5" h="307">
                    <a:moveTo>
                      <a:pt x="0" y="304"/>
                    </a:moveTo>
                    <a:lnTo>
                      <a:pt x="8" y="307"/>
                    </a:lnTo>
                    <a:lnTo>
                      <a:pt x="19" y="305"/>
                    </a:lnTo>
                    <a:lnTo>
                      <a:pt x="29" y="302"/>
                    </a:lnTo>
                    <a:lnTo>
                      <a:pt x="41" y="299"/>
                    </a:lnTo>
                    <a:lnTo>
                      <a:pt x="51" y="293"/>
                    </a:lnTo>
                    <a:lnTo>
                      <a:pt x="61" y="288"/>
                    </a:lnTo>
                    <a:lnTo>
                      <a:pt x="72" y="284"/>
                    </a:lnTo>
                    <a:lnTo>
                      <a:pt x="80" y="280"/>
                    </a:lnTo>
                    <a:lnTo>
                      <a:pt x="81" y="278"/>
                    </a:lnTo>
                    <a:lnTo>
                      <a:pt x="82" y="275"/>
                    </a:lnTo>
                    <a:lnTo>
                      <a:pt x="83" y="273"/>
                    </a:lnTo>
                    <a:lnTo>
                      <a:pt x="84" y="271"/>
                    </a:lnTo>
                    <a:lnTo>
                      <a:pt x="79" y="272"/>
                    </a:lnTo>
                    <a:lnTo>
                      <a:pt x="72" y="274"/>
                    </a:lnTo>
                    <a:lnTo>
                      <a:pt x="64" y="275"/>
                    </a:lnTo>
                    <a:lnTo>
                      <a:pt x="57" y="278"/>
                    </a:lnTo>
                    <a:lnTo>
                      <a:pt x="51" y="279"/>
                    </a:lnTo>
                    <a:lnTo>
                      <a:pt x="46" y="279"/>
                    </a:lnTo>
                    <a:lnTo>
                      <a:pt x="43" y="277"/>
                    </a:lnTo>
                    <a:lnTo>
                      <a:pt x="42" y="272"/>
                    </a:lnTo>
                    <a:lnTo>
                      <a:pt x="46" y="235"/>
                    </a:lnTo>
                    <a:lnTo>
                      <a:pt x="57" y="199"/>
                    </a:lnTo>
                    <a:lnTo>
                      <a:pt x="72" y="165"/>
                    </a:lnTo>
                    <a:lnTo>
                      <a:pt x="89" y="130"/>
                    </a:lnTo>
                    <a:lnTo>
                      <a:pt x="107" y="97"/>
                    </a:lnTo>
                    <a:lnTo>
                      <a:pt x="125" y="64"/>
                    </a:lnTo>
                    <a:lnTo>
                      <a:pt x="141" y="31"/>
                    </a:lnTo>
                    <a:lnTo>
                      <a:pt x="155" y="0"/>
                    </a:lnTo>
                    <a:lnTo>
                      <a:pt x="149" y="3"/>
                    </a:lnTo>
                    <a:lnTo>
                      <a:pt x="133" y="20"/>
                    </a:lnTo>
                    <a:lnTo>
                      <a:pt x="107" y="49"/>
                    </a:lnTo>
                    <a:lnTo>
                      <a:pt x="80" y="88"/>
                    </a:lnTo>
                    <a:lnTo>
                      <a:pt x="50" y="135"/>
                    </a:lnTo>
                    <a:lnTo>
                      <a:pt x="26" y="188"/>
                    </a:lnTo>
                    <a:lnTo>
                      <a:pt x="7" y="246"/>
                    </a:lnTo>
                    <a:lnTo>
                      <a:pt x="0" y="304"/>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67" name="Freeform 104"/>
              <p:cNvSpPr>
                <a:spLocks/>
              </p:cNvSpPr>
              <p:nvPr/>
            </p:nvSpPr>
            <p:spPr bwMode="auto">
              <a:xfrm>
                <a:off x="2641" y="3456"/>
                <a:ext cx="14" cy="121"/>
              </a:xfrm>
              <a:custGeom>
                <a:avLst/>
                <a:gdLst>
                  <a:gd name="T0" fmla="*/ 0 w 26"/>
                  <a:gd name="T1" fmla="*/ 0 h 243"/>
                  <a:gd name="T2" fmla="*/ 1 w 26"/>
                  <a:gd name="T3" fmla="*/ 0 h 243"/>
                  <a:gd name="T4" fmla="*/ 1 w 26"/>
                  <a:gd name="T5" fmla="*/ 0 h 243"/>
                  <a:gd name="T6" fmla="*/ 1 w 26"/>
                  <a:gd name="T7" fmla="*/ 0 h 243"/>
                  <a:gd name="T8" fmla="*/ 1 w 26"/>
                  <a:gd name="T9" fmla="*/ 0 h 243"/>
                  <a:gd name="T10" fmla="*/ 1 w 26"/>
                  <a:gd name="T11" fmla="*/ 0 h 243"/>
                  <a:gd name="T12" fmla="*/ 1 w 26"/>
                  <a:gd name="T13" fmla="*/ 0 h 243"/>
                  <a:gd name="T14" fmla="*/ 1 w 26"/>
                  <a:gd name="T15" fmla="*/ 0 h 243"/>
                  <a:gd name="T16" fmla="*/ 1 w 26"/>
                  <a:gd name="T17" fmla="*/ 0 h 243"/>
                  <a:gd name="T18" fmla="*/ 1 w 26"/>
                  <a:gd name="T19" fmla="*/ 0 h 243"/>
                  <a:gd name="T20" fmla="*/ 1 w 26"/>
                  <a:gd name="T21" fmla="*/ 0 h 243"/>
                  <a:gd name="T22" fmla="*/ 1 w 26"/>
                  <a:gd name="T23" fmla="*/ 0 h 243"/>
                  <a:gd name="T24" fmla="*/ 1 w 26"/>
                  <a:gd name="T25" fmla="*/ 0 h 243"/>
                  <a:gd name="T26" fmla="*/ 1 w 26"/>
                  <a:gd name="T27" fmla="*/ 0 h 243"/>
                  <a:gd name="T28" fmla="*/ 1 w 26"/>
                  <a:gd name="T29" fmla="*/ 0 h 243"/>
                  <a:gd name="T30" fmla="*/ 1 w 26"/>
                  <a:gd name="T31" fmla="*/ 0 h 243"/>
                  <a:gd name="T32" fmla="*/ 0 w 26"/>
                  <a:gd name="T33" fmla="*/ 0 h 2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243"/>
                  <a:gd name="T53" fmla="*/ 26 w 26"/>
                  <a:gd name="T54" fmla="*/ 243 h 2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243">
                    <a:moveTo>
                      <a:pt x="0" y="243"/>
                    </a:moveTo>
                    <a:lnTo>
                      <a:pt x="15" y="217"/>
                    </a:lnTo>
                    <a:lnTo>
                      <a:pt x="23" y="188"/>
                    </a:lnTo>
                    <a:lnTo>
                      <a:pt x="26" y="158"/>
                    </a:lnTo>
                    <a:lnTo>
                      <a:pt x="26" y="126"/>
                    </a:lnTo>
                    <a:lnTo>
                      <a:pt x="25" y="94"/>
                    </a:lnTo>
                    <a:lnTo>
                      <a:pt x="23" y="61"/>
                    </a:lnTo>
                    <a:lnTo>
                      <a:pt x="23" y="29"/>
                    </a:lnTo>
                    <a:lnTo>
                      <a:pt x="25" y="0"/>
                    </a:lnTo>
                    <a:lnTo>
                      <a:pt x="12" y="26"/>
                    </a:lnTo>
                    <a:lnTo>
                      <a:pt x="5" y="55"/>
                    </a:lnTo>
                    <a:lnTo>
                      <a:pt x="3" y="85"/>
                    </a:lnTo>
                    <a:lnTo>
                      <a:pt x="3" y="116"/>
                    </a:lnTo>
                    <a:lnTo>
                      <a:pt x="4" y="148"/>
                    </a:lnTo>
                    <a:lnTo>
                      <a:pt x="5" y="180"/>
                    </a:lnTo>
                    <a:lnTo>
                      <a:pt x="4" y="211"/>
                    </a:lnTo>
                    <a:lnTo>
                      <a:pt x="0" y="243"/>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68" name="Freeform 105"/>
              <p:cNvSpPr>
                <a:spLocks/>
              </p:cNvSpPr>
              <p:nvPr/>
            </p:nvSpPr>
            <p:spPr bwMode="auto">
              <a:xfrm>
                <a:off x="2877" y="3451"/>
                <a:ext cx="71" cy="112"/>
              </a:xfrm>
              <a:custGeom>
                <a:avLst/>
                <a:gdLst>
                  <a:gd name="T0" fmla="*/ 0 w 142"/>
                  <a:gd name="T1" fmla="*/ 0 h 225"/>
                  <a:gd name="T2" fmla="*/ 1 w 142"/>
                  <a:gd name="T3" fmla="*/ 0 h 225"/>
                  <a:gd name="T4" fmla="*/ 1 w 142"/>
                  <a:gd name="T5" fmla="*/ 0 h 225"/>
                  <a:gd name="T6" fmla="*/ 1 w 142"/>
                  <a:gd name="T7" fmla="*/ 0 h 225"/>
                  <a:gd name="T8" fmla="*/ 1 w 142"/>
                  <a:gd name="T9" fmla="*/ 0 h 225"/>
                  <a:gd name="T10" fmla="*/ 1 w 142"/>
                  <a:gd name="T11" fmla="*/ 0 h 225"/>
                  <a:gd name="T12" fmla="*/ 1 w 142"/>
                  <a:gd name="T13" fmla="*/ 0 h 225"/>
                  <a:gd name="T14" fmla="*/ 1 w 142"/>
                  <a:gd name="T15" fmla="*/ 0 h 225"/>
                  <a:gd name="T16" fmla="*/ 1 w 142"/>
                  <a:gd name="T17" fmla="*/ 0 h 225"/>
                  <a:gd name="T18" fmla="*/ 1 w 142"/>
                  <a:gd name="T19" fmla="*/ 0 h 225"/>
                  <a:gd name="T20" fmla="*/ 1 w 142"/>
                  <a:gd name="T21" fmla="*/ 0 h 225"/>
                  <a:gd name="T22" fmla="*/ 1 w 142"/>
                  <a:gd name="T23" fmla="*/ 0 h 225"/>
                  <a:gd name="T24" fmla="*/ 1 w 142"/>
                  <a:gd name="T25" fmla="*/ 0 h 225"/>
                  <a:gd name="T26" fmla="*/ 1 w 142"/>
                  <a:gd name="T27" fmla="*/ 0 h 225"/>
                  <a:gd name="T28" fmla="*/ 1 w 142"/>
                  <a:gd name="T29" fmla="*/ 0 h 225"/>
                  <a:gd name="T30" fmla="*/ 1 w 142"/>
                  <a:gd name="T31" fmla="*/ 0 h 225"/>
                  <a:gd name="T32" fmla="*/ 0 w 142"/>
                  <a:gd name="T33" fmla="*/ 0 h 2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2"/>
                  <a:gd name="T52" fmla="*/ 0 h 225"/>
                  <a:gd name="T53" fmla="*/ 142 w 142"/>
                  <a:gd name="T54" fmla="*/ 225 h 2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2" h="225">
                    <a:moveTo>
                      <a:pt x="0" y="225"/>
                    </a:moveTo>
                    <a:lnTo>
                      <a:pt x="26" y="213"/>
                    </a:lnTo>
                    <a:lnTo>
                      <a:pt x="50" y="193"/>
                    </a:lnTo>
                    <a:lnTo>
                      <a:pt x="68" y="165"/>
                    </a:lnTo>
                    <a:lnTo>
                      <a:pt x="84" y="132"/>
                    </a:lnTo>
                    <a:lnTo>
                      <a:pt x="98" y="96"/>
                    </a:lnTo>
                    <a:lnTo>
                      <a:pt x="112" y="60"/>
                    </a:lnTo>
                    <a:lnTo>
                      <a:pt x="126" y="28"/>
                    </a:lnTo>
                    <a:lnTo>
                      <a:pt x="142" y="0"/>
                    </a:lnTo>
                    <a:lnTo>
                      <a:pt x="112" y="22"/>
                    </a:lnTo>
                    <a:lnTo>
                      <a:pt x="89" y="48"/>
                    </a:lnTo>
                    <a:lnTo>
                      <a:pt x="70" y="76"/>
                    </a:lnTo>
                    <a:lnTo>
                      <a:pt x="55" y="107"/>
                    </a:lnTo>
                    <a:lnTo>
                      <a:pt x="43" y="139"/>
                    </a:lnTo>
                    <a:lnTo>
                      <a:pt x="30" y="170"/>
                    </a:lnTo>
                    <a:lnTo>
                      <a:pt x="16" y="198"/>
                    </a:lnTo>
                    <a:lnTo>
                      <a:pt x="0" y="225"/>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69" name="Freeform 106"/>
              <p:cNvSpPr>
                <a:spLocks/>
              </p:cNvSpPr>
              <p:nvPr/>
            </p:nvSpPr>
            <p:spPr bwMode="auto">
              <a:xfrm>
                <a:off x="2368" y="3379"/>
                <a:ext cx="64" cy="104"/>
              </a:xfrm>
              <a:custGeom>
                <a:avLst/>
                <a:gdLst>
                  <a:gd name="T0" fmla="*/ 1 w 128"/>
                  <a:gd name="T1" fmla="*/ 0 h 209"/>
                  <a:gd name="T2" fmla="*/ 1 w 128"/>
                  <a:gd name="T3" fmla="*/ 0 h 209"/>
                  <a:gd name="T4" fmla="*/ 1 w 128"/>
                  <a:gd name="T5" fmla="*/ 0 h 209"/>
                  <a:gd name="T6" fmla="*/ 1 w 128"/>
                  <a:gd name="T7" fmla="*/ 0 h 209"/>
                  <a:gd name="T8" fmla="*/ 1 w 128"/>
                  <a:gd name="T9" fmla="*/ 0 h 209"/>
                  <a:gd name="T10" fmla="*/ 1 w 128"/>
                  <a:gd name="T11" fmla="*/ 0 h 209"/>
                  <a:gd name="T12" fmla="*/ 1 w 128"/>
                  <a:gd name="T13" fmla="*/ 0 h 209"/>
                  <a:gd name="T14" fmla="*/ 1 w 128"/>
                  <a:gd name="T15" fmla="*/ 0 h 209"/>
                  <a:gd name="T16" fmla="*/ 0 w 128"/>
                  <a:gd name="T17" fmla="*/ 0 h 209"/>
                  <a:gd name="T18" fmla="*/ 1 w 128"/>
                  <a:gd name="T19" fmla="*/ 0 h 209"/>
                  <a:gd name="T20" fmla="*/ 1 w 128"/>
                  <a:gd name="T21" fmla="*/ 0 h 209"/>
                  <a:gd name="T22" fmla="*/ 1 w 128"/>
                  <a:gd name="T23" fmla="*/ 0 h 209"/>
                  <a:gd name="T24" fmla="*/ 1 w 128"/>
                  <a:gd name="T25" fmla="*/ 0 h 209"/>
                  <a:gd name="T26" fmla="*/ 1 w 128"/>
                  <a:gd name="T27" fmla="*/ 0 h 209"/>
                  <a:gd name="T28" fmla="*/ 1 w 128"/>
                  <a:gd name="T29" fmla="*/ 0 h 209"/>
                  <a:gd name="T30" fmla="*/ 1 w 128"/>
                  <a:gd name="T31" fmla="*/ 0 h 209"/>
                  <a:gd name="T32" fmla="*/ 1 w 128"/>
                  <a:gd name="T33" fmla="*/ 0 h 2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209"/>
                  <a:gd name="T53" fmla="*/ 128 w 128"/>
                  <a:gd name="T54" fmla="*/ 209 h 20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209">
                    <a:moveTo>
                      <a:pt x="128" y="209"/>
                    </a:moveTo>
                    <a:lnTo>
                      <a:pt x="104" y="193"/>
                    </a:lnTo>
                    <a:lnTo>
                      <a:pt x="85" y="171"/>
                    </a:lnTo>
                    <a:lnTo>
                      <a:pt x="67" y="144"/>
                    </a:lnTo>
                    <a:lnTo>
                      <a:pt x="55" y="116"/>
                    </a:lnTo>
                    <a:lnTo>
                      <a:pt x="42" y="86"/>
                    </a:lnTo>
                    <a:lnTo>
                      <a:pt x="29" y="56"/>
                    </a:lnTo>
                    <a:lnTo>
                      <a:pt x="15" y="27"/>
                    </a:lnTo>
                    <a:lnTo>
                      <a:pt x="0" y="0"/>
                    </a:lnTo>
                    <a:lnTo>
                      <a:pt x="27" y="15"/>
                    </a:lnTo>
                    <a:lnTo>
                      <a:pt x="48" y="36"/>
                    </a:lnTo>
                    <a:lnTo>
                      <a:pt x="64" y="63"/>
                    </a:lnTo>
                    <a:lnTo>
                      <a:pt x="76" y="91"/>
                    </a:lnTo>
                    <a:lnTo>
                      <a:pt x="87" y="122"/>
                    </a:lnTo>
                    <a:lnTo>
                      <a:pt x="98" y="152"/>
                    </a:lnTo>
                    <a:lnTo>
                      <a:pt x="112" y="182"/>
                    </a:lnTo>
                    <a:lnTo>
                      <a:pt x="128" y="209"/>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70" name="Freeform 107"/>
              <p:cNvSpPr>
                <a:spLocks/>
              </p:cNvSpPr>
              <p:nvPr/>
            </p:nvSpPr>
            <p:spPr bwMode="auto">
              <a:xfrm>
                <a:off x="2679" y="3425"/>
                <a:ext cx="233" cy="195"/>
              </a:xfrm>
              <a:custGeom>
                <a:avLst/>
                <a:gdLst>
                  <a:gd name="T0" fmla="*/ 1 w 466"/>
                  <a:gd name="T1" fmla="*/ 0 h 391"/>
                  <a:gd name="T2" fmla="*/ 1 w 466"/>
                  <a:gd name="T3" fmla="*/ 0 h 391"/>
                  <a:gd name="T4" fmla="*/ 1 w 466"/>
                  <a:gd name="T5" fmla="*/ 0 h 391"/>
                  <a:gd name="T6" fmla="*/ 1 w 466"/>
                  <a:gd name="T7" fmla="*/ 0 h 391"/>
                  <a:gd name="T8" fmla="*/ 1 w 466"/>
                  <a:gd name="T9" fmla="*/ 0 h 391"/>
                  <a:gd name="T10" fmla="*/ 1 w 466"/>
                  <a:gd name="T11" fmla="*/ 0 h 391"/>
                  <a:gd name="T12" fmla="*/ 1 w 466"/>
                  <a:gd name="T13" fmla="*/ 0 h 391"/>
                  <a:gd name="T14" fmla="*/ 1 w 466"/>
                  <a:gd name="T15" fmla="*/ 0 h 391"/>
                  <a:gd name="T16" fmla="*/ 1 w 466"/>
                  <a:gd name="T17" fmla="*/ 0 h 391"/>
                  <a:gd name="T18" fmla="*/ 1 w 466"/>
                  <a:gd name="T19" fmla="*/ 0 h 391"/>
                  <a:gd name="T20" fmla="*/ 1 w 466"/>
                  <a:gd name="T21" fmla="*/ 0 h 391"/>
                  <a:gd name="T22" fmla="*/ 1 w 466"/>
                  <a:gd name="T23" fmla="*/ 0 h 391"/>
                  <a:gd name="T24" fmla="*/ 1 w 466"/>
                  <a:gd name="T25" fmla="*/ 0 h 391"/>
                  <a:gd name="T26" fmla="*/ 1 w 466"/>
                  <a:gd name="T27" fmla="*/ 0 h 391"/>
                  <a:gd name="T28" fmla="*/ 1 w 466"/>
                  <a:gd name="T29" fmla="*/ 0 h 391"/>
                  <a:gd name="T30" fmla="*/ 1 w 466"/>
                  <a:gd name="T31" fmla="*/ 0 h 391"/>
                  <a:gd name="T32" fmla="*/ 1 w 466"/>
                  <a:gd name="T33" fmla="*/ 0 h 391"/>
                  <a:gd name="T34" fmla="*/ 1 w 466"/>
                  <a:gd name="T35" fmla="*/ 0 h 391"/>
                  <a:gd name="T36" fmla="*/ 1 w 466"/>
                  <a:gd name="T37" fmla="*/ 0 h 391"/>
                  <a:gd name="T38" fmla="*/ 1 w 466"/>
                  <a:gd name="T39" fmla="*/ 0 h 391"/>
                  <a:gd name="T40" fmla="*/ 1 w 466"/>
                  <a:gd name="T41" fmla="*/ 0 h 391"/>
                  <a:gd name="T42" fmla="*/ 1 w 466"/>
                  <a:gd name="T43" fmla="*/ 0 h 391"/>
                  <a:gd name="T44" fmla="*/ 1 w 466"/>
                  <a:gd name="T45" fmla="*/ 0 h 391"/>
                  <a:gd name="T46" fmla="*/ 1 w 466"/>
                  <a:gd name="T47" fmla="*/ 0 h 391"/>
                  <a:gd name="T48" fmla="*/ 1 w 466"/>
                  <a:gd name="T49" fmla="*/ 0 h 391"/>
                  <a:gd name="T50" fmla="*/ 1 w 466"/>
                  <a:gd name="T51" fmla="*/ 0 h 391"/>
                  <a:gd name="T52" fmla="*/ 1 w 466"/>
                  <a:gd name="T53" fmla="*/ 0 h 391"/>
                  <a:gd name="T54" fmla="*/ 1 w 466"/>
                  <a:gd name="T55" fmla="*/ 0 h 391"/>
                  <a:gd name="T56" fmla="*/ 1 w 466"/>
                  <a:gd name="T57" fmla="*/ 0 h 391"/>
                  <a:gd name="T58" fmla="*/ 1 w 466"/>
                  <a:gd name="T59" fmla="*/ 0 h 391"/>
                  <a:gd name="T60" fmla="*/ 1 w 466"/>
                  <a:gd name="T61" fmla="*/ 0 h 391"/>
                  <a:gd name="T62" fmla="*/ 1 w 466"/>
                  <a:gd name="T63" fmla="*/ 0 h 391"/>
                  <a:gd name="T64" fmla="*/ 1 w 466"/>
                  <a:gd name="T65" fmla="*/ 0 h 391"/>
                  <a:gd name="T66" fmla="*/ 1 w 466"/>
                  <a:gd name="T67" fmla="*/ 0 h 391"/>
                  <a:gd name="T68" fmla="*/ 1 w 466"/>
                  <a:gd name="T69" fmla="*/ 0 h 391"/>
                  <a:gd name="T70" fmla="*/ 1 w 466"/>
                  <a:gd name="T71" fmla="*/ 0 h 3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66"/>
                  <a:gd name="T109" fmla="*/ 0 h 391"/>
                  <a:gd name="T110" fmla="*/ 466 w 466"/>
                  <a:gd name="T111" fmla="*/ 391 h 39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66" h="391">
                    <a:moveTo>
                      <a:pt x="466" y="0"/>
                    </a:moveTo>
                    <a:lnTo>
                      <a:pt x="444" y="10"/>
                    </a:lnTo>
                    <a:lnTo>
                      <a:pt x="424" y="21"/>
                    </a:lnTo>
                    <a:lnTo>
                      <a:pt x="404" y="33"/>
                    </a:lnTo>
                    <a:lnTo>
                      <a:pt x="384" y="45"/>
                    </a:lnTo>
                    <a:lnTo>
                      <a:pt x="367" y="59"/>
                    </a:lnTo>
                    <a:lnTo>
                      <a:pt x="350" y="73"/>
                    </a:lnTo>
                    <a:lnTo>
                      <a:pt x="334" y="89"/>
                    </a:lnTo>
                    <a:lnTo>
                      <a:pt x="319" y="105"/>
                    </a:lnTo>
                    <a:lnTo>
                      <a:pt x="304" y="121"/>
                    </a:lnTo>
                    <a:lnTo>
                      <a:pt x="290" y="140"/>
                    </a:lnTo>
                    <a:lnTo>
                      <a:pt x="277" y="158"/>
                    </a:lnTo>
                    <a:lnTo>
                      <a:pt x="265" y="177"/>
                    </a:lnTo>
                    <a:lnTo>
                      <a:pt x="253" y="196"/>
                    </a:lnTo>
                    <a:lnTo>
                      <a:pt x="242" y="217"/>
                    </a:lnTo>
                    <a:lnTo>
                      <a:pt x="231" y="238"/>
                    </a:lnTo>
                    <a:lnTo>
                      <a:pt x="222" y="258"/>
                    </a:lnTo>
                    <a:lnTo>
                      <a:pt x="214" y="285"/>
                    </a:lnTo>
                    <a:lnTo>
                      <a:pt x="209" y="314"/>
                    </a:lnTo>
                    <a:lnTo>
                      <a:pt x="206" y="342"/>
                    </a:lnTo>
                    <a:lnTo>
                      <a:pt x="200" y="370"/>
                    </a:lnTo>
                    <a:lnTo>
                      <a:pt x="186" y="350"/>
                    </a:lnTo>
                    <a:lnTo>
                      <a:pt x="172" y="330"/>
                    </a:lnTo>
                    <a:lnTo>
                      <a:pt x="159" y="311"/>
                    </a:lnTo>
                    <a:lnTo>
                      <a:pt x="145" y="292"/>
                    </a:lnTo>
                    <a:lnTo>
                      <a:pt x="131" y="272"/>
                    </a:lnTo>
                    <a:lnTo>
                      <a:pt x="117" y="254"/>
                    </a:lnTo>
                    <a:lnTo>
                      <a:pt x="104" y="235"/>
                    </a:lnTo>
                    <a:lnTo>
                      <a:pt x="91" y="216"/>
                    </a:lnTo>
                    <a:lnTo>
                      <a:pt x="78" y="197"/>
                    </a:lnTo>
                    <a:lnTo>
                      <a:pt x="65" y="178"/>
                    </a:lnTo>
                    <a:lnTo>
                      <a:pt x="53" y="158"/>
                    </a:lnTo>
                    <a:lnTo>
                      <a:pt x="41" y="139"/>
                    </a:lnTo>
                    <a:lnTo>
                      <a:pt x="30" y="119"/>
                    </a:lnTo>
                    <a:lnTo>
                      <a:pt x="19" y="98"/>
                    </a:lnTo>
                    <a:lnTo>
                      <a:pt x="9" y="78"/>
                    </a:lnTo>
                    <a:lnTo>
                      <a:pt x="0" y="56"/>
                    </a:lnTo>
                    <a:lnTo>
                      <a:pt x="2" y="80"/>
                    </a:lnTo>
                    <a:lnTo>
                      <a:pt x="5" y="104"/>
                    </a:lnTo>
                    <a:lnTo>
                      <a:pt x="11" y="127"/>
                    </a:lnTo>
                    <a:lnTo>
                      <a:pt x="18" y="149"/>
                    </a:lnTo>
                    <a:lnTo>
                      <a:pt x="26" y="170"/>
                    </a:lnTo>
                    <a:lnTo>
                      <a:pt x="36" y="190"/>
                    </a:lnTo>
                    <a:lnTo>
                      <a:pt x="47" y="211"/>
                    </a:lnTo>
                    <a:lnTo>
                      <a:pt x="60" y="231"/>
                    </a:lnTo>
                    <a:lnTo>
                      <a:pt x="73" y="250"/>
                    </a:lnTo>
                    <a:lnTo>
                      <a:pt x="88" y="270"/>
                    </a:lnTo>
                    <a:lnTo>
                      <a:pt x="103" y="289"/>
                    </a:lnTo>
                    <a:lnTo>
                      <a:pt x="119" y="309"/>
                    </a:lnTo>
                    <a:lnTo>
                      <a:pt x="138" y="329"/>
                    </a:lnTo>
                    <a:lnTo>
                      <a:pt x="155" y="349"/>
                    </a:lnTo>
                    <a:lnTo>
                      <a:pt x="174" y="370"/>
                    </a:lnTo>
                    <a:lnTo>
                      <a:pt x="193" y="391"/>
                    </a:lnTo>
                    <a:lnTo>
                      <a:pt x="201" y="382"/>
                    </a:lnTo>
                    <a:lnTo>
                      <a:pt x="210" y="372"/>
                    </a:lnTo>
                    <a:lnTo>
                      <a:pt x="217" y="363"/>
                    </a:lnTo>
                    <a:lnTo>
                      <a:pt x="221" y="353"/>
                    </a:lnTo>
                    <a:lnTo>
                      <a:pt x="231" y="318"/>
                    </a:lnTo>
                    <a:lnTo>
                      <a:pt x="245" y="284"/>
                    </a:lnTo>
                    <a:lnTo>
                      <a:pt x="261" y="250"/>
                    </a:lnTo>
                    <a:lnTo>
                      <a:pt x="281" y="218"/>
                    </a:lnTo>
                    <a:lnTo>
                      <a:pt x="300" y="187"/>
                    </a:lnTo>
                    <a:lnTo>
                      <a:pt x="322" y="157"/>
                    </a:lnTo>
                    <a:lnTo>
                      <a:pt x="344" y="129"/>
                    </a:lnTo>
                    <a:lnTo>
                      <a:pt x="366" y="104"/>
                    </a:lnTo>
                    <a:lnTo>
                      <a:pt x="387" y="81"/>
                    </a:lnTo>
                    <a:lnTo>
                      <a:pt x="406" y="60"/>
                    </a:lnTo>
                    <a:lnTo>
                      <a:pt x="425" y="42"/>
                    </a:lnTo>
                    <a:lnTo>
                      <a:pt x="440" y="27"/>
                    </a:lnTo>
                    <a:lnTo>
                      <a:pt x="452" y="14"/>
                    </a:lnTo>
                    <a:lnTo>
                      <a:pt x="462" y="6"/>
                    </a:lnTo>
                    <a:lnTo>
                      <a:pt x="466" y="2"/>
                    </a:lnTo>
                    <a:lnTo>
                      <a:pt x="466" y="0"/>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71" name="Freeform 108"/>
              <p:cNvSpPr>
                <a:spLocks/>
              </p:cNvSpPr>
              <p:nvPr/>
            </p:nvSpPr>
            <p:spPr bwMode="auto">
              <a:xfrm>
                <a:off x="2460" y="3309"/>
                <a:ext cx="204" cy="172"/>
              </a:xfrm>
              <a:custGeom>
                <a:avLst/>
                <a:gdLst>
                  <a:gd name="T0" fmla="*/ 0 w 408"/>
                  <a:gd name="T1" fmla="*/ 0 h 343"/>
                  <a:gd name="T2" fmla="*/ 1 w 408"/>
                  <a:gd name="T3" fmla="*/ 1 h 343"/>
                  <a:gd name="T4" fmla="*/ 1 w 408"/>
                  <a:gd name="T5" fmla="*/ 1 h 343"/>
                  <a:gd name="T6" fmla="*/ 1 w 408"/>
                  <a:gd name="T7" fmla="*/ 1 h 343"/>
                  <a:gd name="T8" fmla="*/ 1 w 408"/>
                  <a:gd name="T9" fmla="*/ 1 h 343"/>
                  <a:gd name="T10" fmla="*/ 1 w 408"/>
                  <a:gd name="T11" fmla="*/ 1 h 343"/>
                  <a:gd name="T12" fmla="*/ 1 w 408"/>
                  <a:gd name="T13" fmla="*/ 1 h 343"/>
                  <a:gd name="T14" fmla="*/ 1 w 408"/>
                  <a:gd name="T15" fmla="*/ 1 h 343"/>
                  <a:gd name="T16" fmla="*/ 1 w 408"/>
                  <a:gd name="T17" fmla="*/ 1 h 343"/>
                  <a:gd name="T18" fmla="*/ 1 w 408"/>
                  <a:gd name="T19" fmla="*/ 1 h 343"/>
                  <a:gd name="T20" fmla="*/ 1 w 408"/>
                  <a:gd name="T21" fmla="*/ 1 h 343"/>
                  <a:gd name="T22" fmla="*/ 1 w 408"/>
                  <a:gd name="T23" fmla="*/ 1 h 343"/>
                  <a:gd name="T24" fmla="*/ 1 w 408"/>
                  <a:gd name="T25" fmla="*/ 1 h 343"/>
                  <a:gd name="T26" fmla="*/ 1 w 408"/>
                  <a:gd name="T27" fmla="*/ 1 h 343"/>
                  <a:gd name="T28" fmla="*/ 1 w 408"/>
                  <a:gd name="T29" fmla="*/ 1 h 343"/>
                  <a:gd name="T30" fmla="*/ 1 w 408"/>
                  <a:gd name="T31" fmla="*/ 1 h 343"/>
                  <a:gd name="T32" fmla="*/ 1 w 408"/>
                  <a:gd name="T33" fmla="*/ 1 h 343"/>
                  <a:gd name="T34" fmla="*/ 1 w 408"/>
                  <a:gd name="T35" fmla="*/ 1 h 343"/>
                  <a:gd name="T36" fmla="*/ 1 w 408"/>
                  <a:gd name="T37" fmla="*/ 1 h 343"/>
                  <a:gd name="T38" fmla="*/ 1 w 408"/>
                  <a:gd name="T39" fmla="*/ 1 h 343"/>
                  <a:gd name="T40" fmla="*/ 1 w 408"/>
                  <a:gd name="T41" fmla="*/ 1 h 343"/>
                  <a:gd name="T42" fmla="*/ 1 w 408"/>
                  <a:gd name="T43" fmla="*/ 1 h 343"/>
                  <a:gd name="T44" fmla="*/ 1 w 408"/>
                  <a:gd name="T45" fmla="*/ 1 h 343"/>
                  <a:gd name="T46" fmla="*/ 1 w 408"/>
                  <a:gd name="T47" fmla="*/ 1 h 343"/>
                  <a:gd name="T48" fmla="*/ 1 w 408"/>
                  <a:gd name="T49" fmla="*/ 1 h 343"/>
                  <a:gd name="T50" fmla="*/ 1 w 408"/>
                  <a:gd name="T51" fmla="*/ 1 h 343"/>
                  <a:gd name="T52" fmla="*/ 1 w 408"/>
                  <a:gd name="T53" fmla="*/ 1 h 343"/>
                  <a:gd name="T54" fmla="*/ 1 w 408"/>
                  <a:gd name="T55" fmla="*/ 1 h 343"/>
                  <a:gd name="T56" fmla="*/ 1 w 408"/>
                  <a:gd name="T57" fmla="*/ 1 h 343"/>
                  <a:gd name="T58" fmla="*/ 1 w 408"/>
                  <a:gd name="T59" fmla="*/ 1 h 343"/>
                  <a:gd name="T60" fmla="*/ 1 w 408"/>
                  <a:gd name="T61" fmla="*/ 1 h 343"/>
                  <a:gd name="T62" fmla="*/ 1 w 408"/>
                  <a:gd name="T63" fmla="*/ 1 h 343"/>
                  <a:gd name="T64" fmla="*/ 1 w 408"/>
                  <a:gd name="T65" fmla="*/ 1 h 343"/>
                  <a:gd name="T66" fmla="*/ 1 w 408"/>
                  <a:gd name="T67" fmla="*/ 1 h 343"/>
                  <a:gd name="T68" fmla="*/ 1 w 408"/>
                  <a:gd name="T69" fmla="*/ 1 h 343"/>
                  <a:gd name="T70" fmla="*/ 1 w 408"/>
                  <a:gd name="T71" fmla="*/ 1 h 343"/>
                  <a:gd name="T72" fmla="*/ 1 w 408"/>
                  <a:gd name="T73" fmla="*/ 1 h 343"/>
                  <a:gd name="T74" fmla="*/ 1 w 408"/>
                  <a:gd name="T75" fmla="*/ 1 h 343"/>
                  <a:gd name="T76" fmla="*/ 1 w 408"/>
                  <a:gd name="T77" fmla="*/ 1 h 343"/>
                  <a:gd name="T78" fmla="*/ 1 w 408"/>
                  <a:gd name="T79" fmla="*/ 1 h 343"/>
                  <a:gd name="T80" fmla="*/ 1 w 408"/>
                  <a:gd name="T81" fmla="*/ 1 h 343"/>
                  <a:gd name="T82" fmla="*/ 1 w 408"/>
                  <a:gd name="T83" fmla="*/ 1 h 343"/>
                  <a:gd name="T84" fmla="*/ 1 w 408"/>
                  <a:gd name="T85" fmla="*/ 1 h 343"/>
                  <a:gd name="T86" fmla="*/ 1 w 408"/>
                  <a:gd name="T87" fmla="*/ 1 h 343"/>
                  <a:gd name="T88" fmla="*/ 1 w 408"/>
                  <a:gd name="T89" fmla="*/ 1 h 343"/>
                  <a:gd name="T90" fmla="*/ 1 w 408"/>
                  <a:gd name="T91" fmla="*/ 1 h 343"/>
                  <a:gd name="T92" fmla="*/ 1 w 408"/>
                  <a:gd name="T93" fmla="*/ 1 h 343"/>
                  <a:gd name="T94" fmla="*/ 1 w 408"/>
                  <a:gd name="T95" fmla="*/ 1 h 343"/>
                  <a:gd name="T96" fmla="*/ 1 w 408"/>
                  <a:gd name="T97" fmla="*/ 1 h 343"/>
                  <a:gd name="T98" fmla="*/ 1 w 408"/>
                  <a:gd name="T99" fmla="*/ 1 h 343"/>
                  <a:gd name="T100" fmla="*/ 1 w 408"/>
                  <a:gd name="T101" fmla="*/ 1 h 343"/>
                  <a:gd name="T102" fmla="*/ 1 w 408"/>
                  <a:gd name="T103" fmla="*/ 1 h 343"/>
                  <a:gd name="T104" fmla="*/ 1 w 408"/>
                  <a:gd name="T105" fmla="*/ 1 h 343"/>
                  <a:gd name="T106" fmla="*/ 1 w 408"/>
                  <a:gd name="T107" fmla="*/ 1 h 343"/>
                  <a:gd name="T108" fmla="*/ 1 w 408"/>
                  <a:gd name="T109" fmla="*/ 1 h 343"/>
                  <a:gd name="T110" fmla="*/ 0 w 408"/>
                  <a:gd name="T111" fmla="*/ 1 h 343"/>
                  <a:gd name="T112" fmla="*/ 0 w 408"/>
                  <a:gd name="T113" fmla="*/ 0 h 3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8"/>
                  <a:gd name="T172" fmla="*/ 0 h 343"/>
                  <a:gd name="T173" fmla="*/ 408 w 408"/>
                  <a:gd name="T174" fmla="*/ 343 h 3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8" h="343">
                    <a:moveTo>
                      <a:pt x="0" y="0"/>
                    </a:moveTo>
                    <a:lnTo>
                      <a:pt x="18" y="8"/>
                    </a:lnTo>
                    <a:lnTo>
                      <a:pt x="37" y="16"/>
                    </a:lnTo>
                    <a:lnTo>
                      <a:pt x="53" y="24"/>
                    </a:lnTo>
                    <a:lnTo>
                      <a:pt x="69" y="32"/>
                    </a:lnTo>
                    <a:lnTo>
                      <a:pt x="84" y="41"/>
                    </a:lnTo>
                    <a:lnTo>
                      <a:pt x="99" y="51"/>
                    </a:lnTo>
                    <a:lnTo>
                      <a:pt x="113" y="61"/>
                    </a:lnTo>
                    <a:lnTo>
                      <a:pt x="127" y="72"/>
                    </a:lnTo>
                    <a:lnTo>
                      <a:pt x="138" y="85"/>
                    </a:lnTo>
                    <a:lnTo>
                      <a:pt x="150" y="99"/>
                    </a:lnTo>
                    <a:lnTo>
                      <a:pt x="161" y="115"/>
                    </a:lnTo>
                    <a:lnTo>
                      <a:pt x="171" y="132"/>
                    </a:lnTo>
                    <a:lnTo>
                      <a:pt x="182" y="151"/>
                    </a:lnTo>
                    <a:lnTo>
                      <a:pt x="191" y="171"/>
                    </a:lnTo>
                    <a:lnTo>
                      <a:pt x="199" y="195"/>
                    </a:lnTo>
                    <a:lnTo>
                      <a:pt x="207" y="220"/>
                    </a:lnTo>
                    <a:lnTo>
                      <a:pt x="214" y="245"/>
                    </a:lnTo>
                    <a:lnTo>
                      <a:pt x="219" y="268"/>
                    </a:lnTo>
                    <a:lnTo>
                      <a:pt x="222" y="291"/>
                    </a:lnTo>
                    <a:lnTo>
                      <a:pt x="226" y="314"/>
                    </a:lnTo>
                    <a:lnTo>
                      <a:pt x="250" y="280"/>
                    </a:lnTo>
                    <a:lnTo>
                      <a:pt x="275" y="243"/>
                    </a:lnTo>
                    <a:lnTo>
                      <a:pt x="301" y="207"/>
                    </a:lnTo>
                    <a:lnTo>
                      <a:pt x="326" y="169"/>
                    </a:lnTo>
                    <a:lnTo>
                      <a:pt x="350" y="131"/>
                    </a:lnTo>
                    <a:lnTo>
                      <a:pt x="372" y="92"/>
                    </a:lnTo>
                    <a:lnTo>
                      <a:pt x="392" y="53"/>
                    </a:lnTo>
                    <a:lnTo>
                      <a:pt x="408" y="14"/>
                    </a:lnTo>
                    <a:lnTo>
                      <a:pt x="403" y="56"/>
                    </a:lnTo>
                    <a:lnTo>
                      <a:pt x="393" y="98"/>
                    </a:lnTo>
                    <a:lnTo>
                      <a:pt x="378" y="139"/>
                    </a:lnTo>
                    <a:lnTo>
                      <a:pt x="357" y="178"/>
                    </a:lnTo>
                    <a:lnTo>
                      <a:pt x="332" y="218"/>
                    </a:lnTo>
                    <a:lnTo>
                      <a:pt x="302" y="257"/>
                    </a:lnTo>
                    <a:lnTo>
                      <a:pt x="268" y="295"/>
                    </a:lnTo>
                    <a:lnTo>
                      <a:pt x="231" y="332"/>
                    </a:lnTo>
                    <a:lnTo>
                      <a:pt x="221" y="338"/>
                    </a:lnTo>
                    <a:lnTo>
                      <a:pt x="214" y="343"/>
                    </a:lnTo>
                    <a:lnTo>
                      <a:pt x="207" y="343"/>
                    </a:lnTo>
                    <a:lnTo>
                      <a:pt x="203" y="340"/>
                    </a:lnTo>
                    <a:lnTo>
                      <a:pt x="195" y="307"/>
                    </a:lnTo>
                    <a:lnTo>
                      <a:pt x="184" y="275"/>
                    </a:lnTo>
                    <a:lnTo>
                      <a:pt x="171" y="244"/>
                    </a:lnTo>
                    <a:lnTo>
                      <a:pt x="155" y="213"/>
                    </a:lnTo>
                    <a:lnTo>
                      <a:pt x="139" y="183"/>
                    </a:lnTo>
                    <a:lnTo>
                      <a:pt x="122" y="155"/>
                    </a:lnTo>
                    <a:lnTo>
                      <a:pt x="103" y="128"/>
                    </a:lnTo>
                    <a:lnTo>
                      <a:pt x="85" y="104"/>
                    </a:lnTo>
                    <a:lnTo>
                      <a:pt x="68" y="81"/>
                    </a:lnTo>
                    <a:lnTo>
                      <a:pt x="50" y="60"/>
                    </a:lnTo>
                    <a:lnTo>
                      <a:pt x="35" y="41"/>
                    </a:lnTo>
                    <a:lnTo>
                      <a:pt x="23" y="26"/>
                    </a:lnTo>
                    <a:lnTo>
                      <a:pt x="12" y="15"/>
                    </a:lnTo>
                    <a:lnTo>
                      <a:pt x="4" y="6"/>
                    </a:lnTo>
                    <a:lnTo>
                      <a:pt x="0" y="1"/>
                    </a:lnTo>
                    <a:lnTo>
                      <a:pt x="0" y="0"/>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72" name="Freeform 109"/>
              <p:cNvSpPr>
                <a:spLocks/>
              </p:cNvSpPr>
              <p:nvPr/>
            </p:nvSpPr>
            <p:spPr bwMode="auto">
              <a:xfrm>
                <a:off x="2609" y="3493"/>
                <a:ext cx="32" cy="106"/>
              </a:xfrm>
              <a:custGeom>
                <a:avLst/>
                <a:gdLst>
                  <a:gd name="T0" fmla="*/ 0 w 65"/>
                  <a:gd name="T1" fmla="*/ 1 h 211"/>
                  <a:gd name="T2" fmla="*/ 0 w 65"/>
                  <a:gd name="T3" fmla="*/ 1 h 211"/>
                  <a:gd name="T4" fmla="*/ 0 w 65"/>
                  <a:gd name="T5" fmla="*/ 1 h 211"/>
                  <a:gd name="T6" fmla="*/ 0 w 65"/>
                  <a:gd name="T7" fmla="*/ 1 h 211"/>
                  <a:gd name="T8" fmla="*/ 0 w 65"/>
                  <a:gd name="T9" fmla="*/ 1 h 211"/>
                  <a:gd name="T10" fmla="*/ 0 w 65"/>
                  <a:gd name="T11" fmla="*/ 1 h 211"/>
                  <a:gd name="T12" fmla="*/ 0 w 65"/>
                  <a:gd name="T13" fmla="*/ 1 h 211"/>
                  <a:gd name="T14" fmla="*/ 0 w 65"/>
                  <a:gd name="T15" fmla="*/ 1 h 211"/>
                  <a:gd name="T16" fmla="*/ 0 w 65"/>
                  <a:gd name="T17" fmla="*/ 1 h 211"/>
                  <a:gd name="T18" fmla="*/ 0 w 65"/>
                  <a:gd name="T19" fmla="*/ 1 h 211"/>
                  <a:gd name="T20" fmla="*/ 0 w 65"/>
                  <a:gd name="T21" fmla="*/ 1 h 211"/>
                  <a:gd name="T22" fmla="*/ 0 w 65"/>
                  <a:gd name="T23" fmla="*/ 1 h 211"/>
                  <a:gd name="T24" fmla="*/ 0 w 65"/>
                  <a:gd name="T25" fmla="*/ 0 h 211"/>
                  <a:gd name="T26" fmla="*/ 0 w 65"/>
                  <a:gd name="T27" fmla="*/ 1 h 211"/>
                  <a:gd name="T28" fmla="*/ 0 w 65"/>
                  <a:gd name="T29" fmla="*/ 1 h 211"/>
                  <a:gd name="T30" fmla="*/ 0 w 65"/>
                  <a:gd name="T31" fmla="*/ 1 h 211"/>
                  <a:gd name="T32" fmla="*/ 0 w 65"/>
                  <a:gd name="T33" fmla="*/ 1 h 211"/>
                  <a:gd name="T34" fmla="*/ 0 w 65"/>
                  <a:gd name="T35" fmla="*/ 1 h 211"/>
                  <a:gd name="T36" fmla="*/ 0 w 65"/>
                  <a:gd name="T37" fmla="*/ 1 h 211"/>
                  <a:gd name="T38" fmla="*/ 0 w 65"/>
                  <a:gd name="T39" fmla="*/ 1 h 211"/>
                  <a:gd name="T40" fmla="*/ 0 w 65"/>
                  <a:gd name="T41" fmla="*/ 1 h 2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11"/>
                  <a:gd name="T65" fmla="*/ 65 w 65"/>
                  <a:gd name="T66" fmla="*/ 211 h 2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11">
                    <a:moveTo>
                      <a:pt x="37" y="211"/>
                    </a:moveTo>
                    <a:lnTo>
                      <a:pt x="47" y="210"/>
                    </a:lnTo>
                    <a:lnTo>
                      <a:pt x="56" y="208"/>
                    </a:lnTo>
                    <a:lnTo>
                      <a:pt x="61" y="204"/>
                    </a:lnTo>
                    <a:lnTo>
                      <a:pt x="65" y="202"/>
                    </a:lnTo>
                    <a:lnTo>
                      <a:pt x="59" y="179"/>
                    </a:lnTo>
                    <a:lnTo>
                      <a:pt x="52" y="157"/>
                    </a:lnTo>
                    <a:lnTo>
                      <a:pt x="43" y="134"/>
                    </a:lnTo>
                    <a:lnTo>
                      <a:pt x="34" y="111"/>
                    </a:lnTo>
                    <a:lnTo>
                      <a:pt x="24" y="87"/>
                    </a:lnTo>
                    <a:lnTo>
                      <a:pt x="15" y="60"/>
                    </a:lnTo>
                    <a:lnTo>
                      <a:pt x="7" y="31"/>
                    </a:lnTo>
                    <a:lnTo>
                      <a:pt x="1" y="0"/>
                    </a:lnTo>
                    <a:lnTo>
                      <a:pt x="0" y="7"/>
                    </a:lnTo>
                    <a:lnTo>
                      <a:pt x="0" y="23"/>
                    </a:lnTo>
                    <a:lnTo>
                      <a:pt x="1" y="46"/>
                    </a:lnTo>
                    <a:lnTo>
                      <a:pt x="5" y="76"/>
                    </a:lnTo>
                    <a:lnTo>
                      <a:pt x="9" y="110"/>
                    </a:lnTo>
                    <a:lnTo>
                      <a:pt x="16" y="144"/>
                    </a:lnTo>
                    <a:lnTo>
                      <a:pt x="26" y="179"/>
                    </a:lnTo>
                    <a:lnTo>
                      <a:pt x="37" y="211"/>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73" name="Freeform 110"/>
              <p:cNvSpPr>
                <a:spLocks/>
              </p:cNvSpPr>
              <p:nvPr/>
            </p:nvSpPr>
            <p:spPr bwMode="auto">
              <a:xfrm>
                <a:off x="2468" y="3433"/>
                <a:ext cx="169" cy="176"/>
              </a:xfrm>
              <a:custGeom>
                <a:avLst/>
                <a:gdLst>
                  <a:gd name="T0" fmla="*/ 0 w 339"/>
                  <a:gd name="T1" fmla="*/ 1 h 351"/>
                  <a:gd name="T2" fmla="*/ 0 w 339"/>
                  <a:gd name="T3" fmla="*/ 1 h 351"/>
                  <a:gd name="T4" fmla="*/ 0 w 339"/>
                  <a:gd name="T5" fmla="*/ 1 h 351"/>
                  <a:gd name="T6" fmla="*/ 0 w 339"/>
                  <a:gd name="T7" fmla="*/ 1 h 351"/>
                  <a:gd name="T8" fmla="*/ 0 w 339"/>
                  <a:gd name="T9" fmla="*/ 1 h 351"/>
                  <a:gd name="T10" fmla="*/ 0 w 339"/>
                  <a:gd name="T11" fmla="*/ 1 h 351"/>
                  <a:gd name="T12" fmla="*/ 0 w 339"/>
                  <a:gd name="T13" fmla="*/ 1 h 351"/>
                  <a:gd name="T14" fmla="*/ 0 w 339"/>
                  <a:gd name="T15" fmla="*/ 1 h 351"/>
                  <a:gd name="T16" fmla="*/ 0 w 339"/>
                  <a:gd name="T17" fmla="*/ 1 h 351"/>
                  <a:gd name="T18" fmla="*/ 0 w 339"/>
                  <a:gd name="T19" fmla="*/ 1 h 351"/>
                  <a:gd name="T20" fmla="*/ 0 w 339"/>
                  <a:gd name="T21" fmla="*/ 1 h 351"/>
                  <a:gd name="T22" fmla="*/ 0 w 339"/>
                  <a:gd name="T23" fmla="*/ 1 h 351"/>
                  <a:gd name="T24" fmla="*/ 0 w 339"/>
                  <a:gd name="T25" fmla="*/ 1 h 351"/>
                  <a:gd name="T26" fmla="*/ 0 w 339"/>
                  <a:gd name="T27" fmla="*/ 1 h 351"/>
                  <a:gd name="T28" fmla="*/ 0 w 339"/>
                  <a:gd name="T29" fmla="*/ 1 h 351"/>
                  <a:gd name="T30" fmla="*/ 0 w 339"/>
                  <a:gd name="T31" fmla="*/ 1 h 351"/>
                  <a:gd name="T32" fmla="*/ 0 w 339"/>
                  <a:gd name="T33" fmla="*/ 1 h 351"/>
                  <a:gd name="T34" fmla="*/ 0 w 339"/>
                  <a:gd name="T35" fmla="*/ 1 h 351"/>
                  <a:gd name="T36" fmla="*/ 0 w 339"/>
                  <a:gd name="T37" fmla="*/ 1 h 351"/>
                  <a:gd name="T38" fmla="*/ 0 w 339"/>
                  <a:gd name="T39" fmla="*/ 1 h 351"/>
                  <a:gd name="T40" fmla="*/ 0 w 339"/>
                  <a:gd name="T41" fmla="*/ 1 h 351"/>
                  <a:gd name="T42" fmla="*/ 0 w 339"/>
                  <a:gd name="T43" fmla="*/ 1 h 351"/>
                  <a:gd name="T44" fmla="*/ 0 w 339"/>
                  <a:gd name="T45" fmla="*/ 1 h 351"/>
                  <a:gd name="T46" fmla="*/ 0 w 339"/>
                  <a:gd name="T47" fmla="*/ 1 h 351"/>
                  <a:gd name="T48" fmla="*/ 0 w 339"/>
                  <a:gd name="T49" fmla="*/ 1 h 351"/>
                  <a:gd name="T50" fmla="*/ 0 w 339"/>
                  <a:gd name="T51" fmla="*/ 1 h 351"/>
                  <a:gd name="T52" fmla="*/ 0 w 339"/>
                  <a:gd name="T53" fmla="*/ 1 h 351"/>
                  <a:gd name="T54" fmla="*/ 0 w 339"/>
                  <a:gd name="T55" fmla="*/ 1 h 351"/>
                  <a:gd name="T56" fmla="*/ 0 w 339"/>
                  <a:gd name="T57" fmla="*/ 1 h 351"/>
                  <a:gd name="T58" fmla="*/ 0 w 339"/>
                  <a:gd name="T59" fmla="*/ 1 h 351"/>
                  <a:gd name="T60" fmla="*/ 0 w 339"/>
                  <a:gd name="T61" fmla="*/ 1 h 351"/>
                  <a:gd name="T62" fmla="*/ 0 w 339"/>
                  <a:gd name="T63" fmla="*/ 1 h 351"/>
                  <a:gd name="T64" fmla="*/ 0 w 339"/>
                  <a:gd name="T65" fmla="*/ 1 h 351"/>
                  <a:gd name="T66" fmla="*/ 0 w 339"/>
                  <a:gd name="T67" fmla="*/ 1 h 351"/>
                  <a:gd name="T68" fmla="*/ 0 w 339"/>
                  <a:gd name="T69" fmla="*/ 1 h 3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9"/>
                  <a:gd name="T106" fmla="*/ 0 h 351"/>
                  <a:gd name="T107" fmla="*/ 339 w 339"/>
                  <a:gd name="T108" fmla="*/ 351 h 3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9" h="351">
                    <a:moveTo>
                      <a:pt x="146" y="223"/>
                    </a:moveTo>
                    <a:lnTo>
                      <a:pt x="137" y="190"/>
                    </a:lnTo>
                    <a:lnTo>
                      <a:pt x="126" y="153"/>
                    </a:lnTo>
                    <a:lnTo>
                      <a:pt x="113" y="115"/>
                    </a:lnTo>
                    <a:lnTo>
                      <a:pt x="99" y="78"/>
                    </a:lnTo>
                    <a:lnTo>
                      <a:pt x="86" y="46"/>
                    </a:lnTo>
                    <a:lnTo>
                      <a:pt x="75" y="20"/>
                    </a:lnTo>
                    <a:lnTo>
                      <a:pt x="66" y="3"/>
                    </a:lnTo>
                    <a:lnTo>
                      <a:pt x="59" y="0"/>
                    </a:lnTo>
                    <a:lnTo>
                      <a:pt x="52" y="43"/>
                    </a:lnTo>
                    <a:lnTo>
                      <a:pt x="44" y="87"/>
                    </a:lnTo>
                    <a:lnTo>
                      <a:pt x="36" y="131"/>
                    </a:lnTo>
                    <a:lnTo>
                      <a:pt x="28" y="175"/>
                    </a:lnTo>
                    <a:lnTo>
                      <a:pt x="21" y="218"/>
                    </a:lnTo>
                    <a:lnTo>
                      <a:pt x="13" y="262"/>
                    </a:lnTo>
                    <a:lnTo>
                      <a:pt x="6" y="307"/>
                    </a:lnTo>
                    <a:lnTo>
                      <a:pt x="0" y="351"/>
                    </a:lnTo>
                    <a:lnTo>
                      <a:pt x="38" y="337"/>
                    </a:lnTo>
                    <a:lnTo>
                      <a:pt x="43" y="307"/>
                    </a:lnTo>
                    <a:lnTo>
                      <a:pt x="46" y="277"/>
                    </a:lnTo>
                    <a:lnTo>
                      <a:pt x="52" y="248"/>
                    </a:lnTo>
                    <a:lnTo>
                      <a:pt x="56" y="218"/>
                    </a:lnTo>
                    <a:lnTo>
                      <a:pt x="61" y="190"/>
                    </a:lnTo>
                    <a:lnTo>
                      <a:pt x="67" y="160"/>
                    </a:lnTo>
                    <a:lnTo>
                      <a:pt x="71" y="131"/>
                    </a:lnTo>
                    <a:lnTo>
                      <a:pt x="77" y="101"/>
                    </a:lnTo>
                    <a:lnTo>
                      <a:pt x="82" y="125"/>
                    </a:lnTo>
                    <a:lnTo>
                      <a:pt x="86" y="148"/>
                    </a:lnTo>
                    <a:lnTo>
                      <a:pt x="92" y="171"/>
                    </a:lnTo>
                    <a:lnTo>
                      <a:pt x="98" y="194"/>
                    </a:lnTo>
                    <a:lnTo>
                      <a:pt x="104" y="217"/>
                    </a:lnTo>
                    <a:lnTo>
                      <a:pt x="109" y="240"/>
                    </a:lnTo>
                    <a:lnTo>
                      <a:pt x="115" y="263"/>
                    </a:lnTo>
                    <a:lnTo>
                      <a:pt x="122" y="286"/>
                    </a:lnTo>
                    <a:lnTo>
                      <a:pt x="127" y="284"/>
                    </a:lnTo>
                    <a:lnTo>
                      <a:pt x="131" y="282"/>
                    </a:lnTo>
                    <a:lnTo>
                      <a:pt x="136" y="279"/>
                    </a:lnTo>
                    <a:lnTo>
                      <a:pt x="140" y="277"/>
                    </a:lnTo>
                    <a:lnTo>
                      <a:pt x="145" y="275"/>
                    </a:lnTo>
                    <a:lnTo>
                      <a:pt x="150" y="271"/>
                    </a:lnTo>
                    <a:lnTo>
                      <a:pt x="154" y="269"/>
                    </a:lnTo>
                    <a:lnTo>
                      <a:pt x="159" y="267"/>
                    </a:lnTo>
                    <a:lnTo>
                      <a:pt x="164" y="259"/>
                    </a:lnTo>
                    <a:lnTo>
                      <a:pt x="177" y="238"/>
                    </a:lnTo>
                    <a:lnTo>
                      <a:pt x="196" y="208"/>
                    </a:lnTo>
                    <a:lnTo>
                      <a:pt x="220" y="172"/>
                    </a:lnTo>
                    <a:lnTo>
                      <a:pt x="248" y="136"/>
                    </a:lnTo>
                    <a:lnTo>
                      <a:pt x="278" y="99"/>
                    </a:lnTo>
                    <a:lnTo>
                      <a:pt x="309" y="68"/>
                    </a:lnTo>
                    <a:lnTo>
                      <a:pt x="339" y="45"/>
                    </a:lnTo>
                    <a:lnTo>
                      <a:pt x="324" y="50"/>
                    </a:lnTo>
                    <a:lnTo>
                      <a:pt x="309" y="57"/>
                    </a:lnTo>
                    <a:lnTo>
                      <a:pt x="294" y="65"/>
                    </a:lnTo>
                    <a:lnTo>
                      <a:pt x="280" y="74"/>
                    </a:lnTo>
                    <a:lnTo>
                      <a:pt x="266" y="84"/>
                    </a:lnTo>
                    <a:lnTo>
                      <a:pt x="252" y="94"/>
                    </a:lnTo>
                    <a:lnTo>
                      <a:pt x="240" y="106"/>
                    </a:lnTo>
                    <a:lnTo>
                      <a:pt x="227" y="116"/>
                    </a:lnTo>
                    <a:lnTo>
                      <a:pt x="214" y="129"/>
                    </a:lnTo>
                    <a:lnTo>
                      <a:pt x="203" y="141"/>
                    </a:lnTo>
                    <a:lnTo>
                      <a:pt x="191" y="154"/>
                    </a:lnTo>
                    <a:lnTo>
                      <a:pt x="181" y="168"/>
                    </a:lnTo>
                    <a:lnTo>
                      <a:pt x="172" y="180"/>
                    </a:lnTo>
                    <a:lnTo>
                      <a:pt x="162" y="194"/>
                    </a:lnTo>
                    <a:lnTo>
                      <a:pt x="154" y="209"/>
                    </a:lnTo>
                    <a:lnTo>
                      <a:pt x="146" y="223"/>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74" name="Freeform 111"/>
              <p:cNvSpPr>
                <a:spLocks/>
              </p:cNvSpPr>
              <p:nvPr/>
            </p:nvSpPr>
            <p:spPr bwMode="auto">
              <a:xfrm>
                <a:off x="2372" y="3369"/>
                <a:ext cx="93" cy="174"/>
              </a:xfrm>
              <a:custGeom>
                <a:avLst/>
                <a:gdLst>
                  <a:gd name="T0" fmla="*/ 0 w 187"/>
                  <a:gd name="T1" fmla="*/ 0 h 349"/>
                  <a:gd name="T2" fmla="*/ 0 w 187"/>
                  <a:gd name="T3" fmla="*/ 0 h 349"/>
                  <a:gd name="T4" fmla="*/ 0 w 187"/>
                  <a:gd name="T5" fmla="*/ 0 h 349"/>
                  <a:gd name="T6" fmla="*/ 0 w 187"/>
                  <a:gd name="T7" fmla="*/ 0 h 349"/>
                  <a:gd name="T8" fmla="*/ 0 w 187"/>
                  <a:gd name="T9" fmla="*/ 0 h 349"/>
                  <a:gd name="T10" fmla="*/ 0 w 187"/>
                  <a:gd name="T11" fmla="*/ 0 h 349"/>
                  <a:gd name="T12" fmla="*/ 0 w 187"/>
                  <a:gd name="T13" fmla="*/ 0 h 349"/>
                  <a:gd name="T14" fmla="*/ 0 w 187"/>
                  <a:gd name="T15" fmla="*/ 0 h 349"/>
                  <a:gd name="T16" fmla="*/ 0 w 187"/>
                  <a:gd name="T17" fmla="*/ 0 h 349"/>
                  <a:gd name="T18" fmla="*/ 0 w 187"/>
                  <a:gd name="T19" fmla="*/ 0 h 349"/>
                  <a:gd name="T20" fmla="*/ 0 w 187"/>
                  <a:gd name="T21" fmla="*/ 0 h 349"/>
                  <a:gd name="T22" fmla="*/ 0 w 187"/>
                  <a:gd name="T23" fmla="*/ 0 h 349"/>
                  <a:gd name="T24" fmla="*/ 0 w 187"/>
                  <a:gd name="T25" fmla="*/ 0 h 349"/>
                  <a:gd name="T26" fmla="*/ 0 w 187"/>
                  <a:gd name="T27" fmla="*/ 0 h 349"/>
                  <a:gd name="T28" fmla="*/ 0 w 187"/>
                  <a:gd name="T29" fmla="*/ 0 h 349"/>
                  <a:gd name="T30" fmla="*/ 0 w 187"/>
                  <a:gd name="T31" fmla="*/ 0 h 349"/>
                  <a:gd name="T32" fmla="*/ 0 w 187"/>
                  <a:gd name="T33" fmla="*/ 0 h 349"/>
                  <a:gd name="T34" fmla="*/ 0 w 187"/>
                  <a:gd name="T35" fmla="*/ 0 h 349"/>
                  <a:gd name="T36" fmla="*/ 0 w 187"/>
                  <a:gd name="T37" fmla="*/ 0 h 349"/>
                  <a:gd name="T38" fmla="*/ 0 w 187"/>
                  <a:gd name="T39" fmla="*/ 0 h 349"/>
                  <a:gd name="T40" fmla="*/ 0 w 187"/>
                  <a:gd name="T41" fmla="*/ 0 h 349"/>
                  <a:gd name="T42" fmla="*/ 0 w 187"/>
                  <a:gd name="T43" fmla="*/ 0 h 349"/>
                  <a:gd name="T44" fmla="*/ 0 w 187"/>
                  <a:gd name="T45" fmla="*/ 0 h 349"/>
                  <a:gd name="T46" fmla="*/ 0 w 187"/>
                  <a:gd name="T47" fmla="*/ 0 h 349"/>
                  <a:gd name="T48" fmla="*/ 0 w 187"/>
                  <a:gd name="T49" fmla="*/ 0 h 349"/>
                  <a:gd name="T50" fmla="*/ 0 w 187"/>
                  <a:gd name="T51" fmla="*/ 0 h 349"/>
                  <a:gd name="T52" fmla="*/ 0 w 187"/>
                  <a:gd name="T53" fmla="*/ 0 h 349"/>
                  <a:gd name="T54" fmla="*/ 0 w 187"/>
                  <a:gd name="T55" fmla="*/ 0 h 349"/>
                  <a:gd name="T56" fmla="*/ 0 w 187"/>
                  <a:gd name="T57" fmla="*/ 0 h 349"/>
                  <a:gd name="T58" fmla="*/ 0 w 187"/>
                  <a:gd name="T59" fmla="*/ 0 h 349"/>
                  <a:gd name="T60" fmla="*/ 0 w 187"/>
                  <a:gd name="T61" fmla="*/ 0 h 349"/>
                  <a:gd name="T62" fmla="*/ 0 w 187"/>
                  <a:gd name="T63" fmla="*/ 0 h 349"/>
                  <a:gd name="T64" fmla="*/ 0 w 187"/>
                  <a:gd name="T65" fmla="*/ 0 h 349"/>
                  <a:gd name="T66" fmla="*/ 0 w 187"/>
                  <a:gd name="T67" fmla="*/ 0 h 349"/>
                  <a:gd name="T68" fmla="*/ 0 w 187"/>
                  <a:gd name="T69" fmla="*/ 0 h 349"/>
                  <a:gd name="T70" fmla="*/ 0 w 187"/>
                  <a:gd name="T71" fmla="*/ 0 h 349"/>
                  <a:gd name="T72" fmla="*/ 0 w 187"/>
                  <a:gd name="T73" fmla="*/ 0 h 349"/>
                  <a:gd name="T74" fmla="*/ 0 w 187"/>
                  <a:gd name="T75" fmla="*/ 0 h 349"/>
                  <a:gd name="T76" fmla="*/ 0 w 187"/>
                  <a:gd name="T77" fmla="*/ 0 h 349"/>
                  <a:gd name="T78" fmla="*/ 0 w 187"/>
                  <a:gd name="T79" fmla="*/ 0 h 349"/>
                  <a:gd name="T80" fmla="*/ 0 w 187"/>
                  <a:gd name="T81" fmla="*/ 0 h 349"/>
                  <a:gd name="T82" fmla="*/ 0 w 187"/>
                  <a:gd name="T83" fmla="*/ 0 h 349"/>
                  <a:gd name="T84" fmla="*/ 0 w 187"/>
                  <a:gd name="T85" fmla="*/ 0 h 349"/>
                  <a:gd name="T86" fmla="*/ 0 w 187"/>
                  <a:gd name="T87" fmla="*/ 0 h 349"/>
                  <a:gd name="T88" fmla="*/ 0 w 187"/>
                  <a:gd name="T89" fmla="*/ 0 h 349"/>
                  <a:gd name="T90" fmla="*/ 0 w 187"/>
                  <a:gd name="T91" fmla="*/ 0 h 349"/>
                  <a:gd name="T92" fmla="*/ 0 w 187"/>
                  <a:gd name="T93" fmla="*/ 0 h 349"/>
                  <a:gd name="T94" fmla="*/ 0 w 187"/>
                  <a:gd name="T95" fmla="*/ 0 h 349"/>
                  <a:gd name="T96" fmla="*/ 0 w 187"/>
                  <a:gd name="T97" fmla="*/ 0 h 34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7"/>
                  <a:gd name="T148" fmla="*/ 0 h 349"/>
                  <a:gd name="T149" fmla="*/ 187 w 187"/>
                  <a:gd name="T150" fmla="*/ 349 h 34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7" h="349">
                    <a:moveTo>
                      <a:pt x="0" y="220"/>
                    </a:moveTo>
                    <a:lnTo>
                      <a:pt x="25" y="217"/>
                    </a:lnTo>
                    <a:lnTo>
                      <a:pt x="48" y="218"/>
                    </a:lnTo>
                    <a:lnTo>
                      <a:pt x="68" y="225"/>
                    </a:lnTo>
                    <a:lnTo>
                      <a:pt x="87" y="235"/>
                    </a:lnTo>
                    <a:lnTo>
                      <a:pt x="104" y="247"/>
                    </a:lnTo>
                    <a:lnTo>
                      <a:pt x="120" y="262"/>
                    </a:lnTo>
                    <a:lnTo>
                      <a:pt x="134" y="279"/>
                    </a:lnTo>
                    <a:lnTo>
                      <a:pt x="146" y="298"/>
                    </a:lnTo>
                    <a:lnTo>
                      <a:pt x="141" y="265"/>
                    </a:lnTo>
                    <a:lnTo>
                      <a:pt x="138" y="229"/>
                    </a:lnTo>
                    <a:lnTo>
                      <a:pt x="132" y="191"/>
                    </a:lnTo>
                    <a:lnTo>
                      <a:pt x="127" y="153"/>
                    </a:lnTo>
                    <a:lnTo>
                      <a:pt x="121" y="115"/>
                    </a:lnTo>
                    <a:lnTo>
                      <a:pt x="115" y="76"/>
                    </a:lnTo>
                    <a:lnTo>
                      <a:pt x="108" y="38"/>
                    </a:lnTo>
                    <a:lnTo>
                      <a:pt x="100" y="0"/>
                    </a:lnTo>
                    <a:lnTo>
                      <a:pt x="104" y="4"/>
                    </a:lnTo>
                    <a:lnTo>
                      <a:pt x="110" y="11"/>
                    </a:lnTo>
                    <a:lnTo>
                      <a:pt x="116" y="18"/>
                    </a:lnTo>
                    <a:lnTo>
                      <a:pt x="120" y="27"/>
                    </a:lnTo>
                    <a:lnTo>
                      <a:pt x="126" y="35"/>
                    </a:lnTo>
                    <a:lnTo>
                      <a:pt x="130" y="43"/>
                    </a:lnTo>
                    <a:lnTo>
                      <a:pt x="133" y="50"/>
                    </a:lnTo>
                    <a:lnTo>
                      <a:pt x="134" y="56"/>
                    </a:lnTo>
                    <a:lnTo>
                      <a:pt x="143" y="93"/>
                    </a:lnTo>
                    <a:lnTo>
                      <a:pt x="151" y="130"/>
                    </a:lnTo>
                    <a:lnTo>
                      <a:pt x="159" y="165"/>
                    </a:lnTo>
                    <a:lnTo>
                      <a:pt x="168" y="202"/>
                    </a:lnTo>
                    <a:lnTo>
                      <a:pt x="174" y="239"/>
                    </a:lnTo>
                    <a:lnTo>
                      <a:pt x="180" y="275"/>
                    </a:lnTo>
                    <a:lnTo>
                      <a:pt x="184" y="312"/>
                    </a:lnTo>
                    <a:lnTo>
                      <a:pt x="187" y="349"/>
                    </a:lnTo>
                    <a:lnTo>
                      <a:pt x="170" y="344"/>
                    </a:lnTo>
                    <a:lnTo>
                      <a:pt x="154" y="337"/>
                    </a:lnTo>
                    <a:lnTo>
                      <a:pt x="140" y="328"/>
                    </a:lnTo>
                    <a:lnTo>
                      <a:pt x="128" y="316"/>
                    </a:lnTo>
                    <a:lnTo>
                      <a:pt x="117" y="304"/>
                    </a:lnTo>
                    <a:lnTo>
                      <a:pt x="106" y="290"/>
                    </a:lnTo>
                    <a:lnTo>
                      <a:pt x="97" y="275"/>
                    </a:lnTo>
                    <a:lnTo>
                      <a:pt x="87" y="261"/>
                    </a:lnTo>
                    <a:lnTo>
                      <a:pt x="80" y="254"/>
                    </a:lnTo>
                    <a:lnTo>
                      <a:pt x="68" y="247"/>
                    </a:lnTo>
                    <a:lnTo>
                      <a:pt x="53" y="240"/>
                    </a:lnTo>
                    <a:lnTo>
                      <a:pt x="39" y="233"/>
                    </a:lnTo>
                    <a:lnTo>
                      <a:pt x="25" y="228"/>
                    </a:lnTo>
                    <a:lnTo>
                      <a:pt x="12" y="223"/>
                    </a:lnTo>
                    <a:lnTo>
                      <a:pt x="4" y="221"/>
                    </a:lnTo>
                    <a:lnTo>
                      <a:pt x="0" y="220"/>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75" name="Freeform 112"/>
              <p:cNvSpPr>
                <a:spLocks/>
              </p:cNvSpPr>
              <p:nvPr/>
            </p:nvSpPr>
            <p:spPr bwMode="auto">
              <a:xfrm>
                <a:off x="2947" y="3349"/>
                <a:ext cx="152" cy="197"/>
              </a:xfrm>
              <a:custGeom>
                <a:avLst/>
                <a:gdLst>
                  <a:gd name="T0" fmla="*/ 0 w 305"/>
                  <a:gd name="T1" fmla="*/ 1 h 392"/>
                  <a:gd name="T2" fmla="*/ 0 w 305"/>
                  <a:gd name="T3" fmla="*/ 1 h 392"/>
                  <a:gd name="T4" fmla="*/ 0 w 305"/>
                  <a:gd name="T5" fmla="*/ 1 h 392"/>
                  <a:gd name="T6" fmla="*/ 0 w 305"/>
                  <a:gd name="T7" fmla="*/ 1 h 392"/>
                  <a:gd name="T8" fmla="*/ 0 w 305"/>
                  <a:gd name="T9" fmla="*/ 1 h 392"/>
                  <a:gd name="T10" fmla="*/ 0 w 305"/>
                  <a:gd name="T11" fmla="*/ 1 h 392"/>
                  <a:gd name="T12" fmla="*/ 0 w 305"/>
                  <a:gd name="T13" fmla="*/ 1 h 392"/>
                  <a:gd name="T14" fmla="*/ 0 w 305"/>
                  <a:gd name="T15" fmla="*/ 1 h 392"/>
                  <a:gd name="T16" fmla="*/ 0 w 305"/>
                  <a:gd name="T17" fmla="*/ 1 h 392"/>
                  <a:gd name="T18" fmla="*/ 0 w 305"/>
                  <a:gd name="T19" fmla="*/ 1 h 392"/>
                  <a:gd name="T20" fmla="*/ 0 w 305"/>
                  <a:gd name="T21" fmla="*/ 1 h 392"/>
                  <a:gd name="T22" fmla="*/ 0 w 305"/>
                  <a:gd name="T23" fmla="*/ 1 h 392"/>
                  <a:gd name="T24" fmla="*/ 0 w 305"/>
                  <a:gd name="T25" fmla="*/ 1 h 392"/>
                  <a:gd name="T26" fmla="*/ 0 w 305"/>
                  <a:gd name="T27" fmla="*/ 1 h 392"/>
                  <a:gd name="T28" fmla="*/ 0 w 305"/>
                  <a:gd name="T29" fmla="*/ 1 h 392"/>
                  <a:gd name="T30" fmla="*/ 0 w 305"/>
                  <a:gd name="T31" fmla="*/ 1 h 392"/>
                  <a:gd name="T32" fmla="*/ 0 w 305"/>
                  <a:gd name="T33" fmla="*/ 0 h 392"/>
                  <a:gd name="T34" fmla="*/ 0 w 305"/>
                  <a:gd name="T35" fmla="*/ 1 h 392"/>
                  <a:gd name="T36" fmla="*/ 0 w 305"/>
                  <a:gd name="T37" fmla="*/ 1 h 392"/>
                  <a:gd name="T38" fmla="*/ 0 w 305"/>
                  <a:gd name="T39" fmla="*/ 1 h 392"/>
                  <a:gd name="T40" fmla="*/ 0 w 305"/>
                  <a:gd name="T41" fmla="*/ 1 h 392"/>
                  <a:gd name="T42" fmla="*/ 0 w 305"/>
                  <a:gd name="T43" fmla="*/ 1 h 392"/>
                  <a:gd name="T44" fmla="*/ 0 w 305"/>
                  <a:gd name="T45" fmla="*/ 1 h 392"/>
                  <a:gd name="T46" fmla="*/ 0 w 305"/>
                  <a:gd name="T47" fmla="*/ 1 h 392"/>
                  <a:gd name="T48" fmla="*/ 0 w 305"/>
                  <a:gd name="T49" fmla="*/ 1 h 392"/>
                  <a:gd name="T50" fmla="*/ 0 w 305"/>
                  <a:gd name="T51" fmla="*/ 1 h 392"/>
                  <a:gd name="T52" fmla="*/ 0 w 305"/>
                  <a:gd name="T53" fmla="*/ 1 h 392"/>
                  <a:gd name="T54" fmla="*/ 0 w 305"/>
                  <a:gd name="T55" fmla="*/ 1 h 392"/>
                  <a:gd name="T56" fmla="*/ 0 w 305"/>
                  <a:gd name="T57" fmla="*/ 1 h 392"/>
                  <a:gd name="T58" fmla="*/ 0 w 305"/>
                  <a:gd name="T59" fmla="*/ 1 h 392"/>
                  <a:gd name="T60" fmla="*/ 0 w 305"/>
                  <a:gd name="T61" fmla="*/ 1 h 392"/>
                  <a:gd name="T62" fmla="*/ 0 w 305"/>
                  <a:gd name="T63" fmla="*/ 1 h 392"/>
                  <a:gd name="T64" fmla="*/ 0 w 305"/>
                  <a:gd name="T65" fmla="*/ 1 h 392"/>
                  <a:gd name="T66" fmla="*/ 0 w 305"/>
                  <a:gd name="T67" fmla="*/ 1 h 392"/>
                  <a:gd name="T68" fmla="*/ 0 w 305"/>
                  <a:gd name="T69" fmla="*/ 1 h 392"/>
                  <a:gd name="T70" fmla="*/ 0 w 305"/>
                  <a:gd name="T71" fmla="*/ 1 h 392"/>
                  <a:gd name="T72" fmla="*/ 0 w 305"/>
                  <a:gd name="T73" fmla="*/ 1 h 392"/>
                  <a:gd name="T74" fmla="*/ 0 w 305"/>
                  <a:gd name="T75" fmla="*/ 1 h 392"/>
                  <a:gd name="T76" fmla="*/ 0 w 305"/>
                  <a:gd name="T77" fmla="*/ 1 h 392"/>
                  <a:gd name="T78" fmla="*/ 0 w 305"/>
                  <a:gd name="T79" fmla="*/ 1 h 392"/>
                  <a:gd name="T80" fmla="*/ 0 w 305"/>
                  <a:gd name="T81" fmla="*/ 1 h 392"/>
                  <a:gd name="T82" fmla="*/ 0 w 305"/>
                  <a:gd name="T83" fmla="*/ 1 h 392"/>
                  <a:gd name="T84" fmla="*/ 0 w 305"/>
                  <a:gd name="T85" fmla="*/ 1 h 392"/>
                  <a:gd name="T86" fmla="*/ 0 w 305"/>
                  <a:gd name="T87" fmla="*/ 1 h 392"/>
                  <a:gd name="T88" fmla="*/ 0 w 305"/>
                  <a:gd name="T89" fmla="*/ 1 h 392"/>
                  <a:gd name="T90" fmla="*/ 0 w 305"/>
                  <a:gd name="T91" fmla="*/ 1 h 392"/>
                  <a:gd name="T92" fmla="*/ 0 w 305"/>
                  <a:gd name="T93" fmla="*/ 1 h 392"/>
                  <a:gd name="T94" fmla="*/ 0 w 305"/>
                  <a:gd name="T95" fmla="*/ 1 h 392"/>
                  <a:gd name="T96" fmla="*/ 0 w 305"/>
                  <a:gd name="T97" fmla="*/ 1 h 392"/>
                  <a:gd name="T98" fmla="*/ 0 w 305"/>
                  <a:gd name="T99" fmla="*/ 1 h 392"/>
                  <a:gd name="T100" fmla="*/ 0 w 305"/>
                  <a:gd name="T101" fmla="*/ 1 h 392"/>
                  <a:gd name="T102" fmla="*/ 0 w 305"/>
                  <a:gd name="T103" fmla="*/ 1 h 392"/>
                  <a:gd name="T104" fmla="*/ 0 w 305"/>
                  <a:gd name="T105" fmla="*/ 1 h 392"/>
                  <a:gd name="T106" fmla="*/ 0 w 305"/>
                  <a:gd name="T107" fmla="*/ 1 h 392"/>
                  <a:gd name="T108" fmla="*/ 0 w 305"/>
                  <a:gd name="T109" fmla="*/ 1 h 39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05"/>
                  <a:gd name="T166" fmla="*/ 0 h 392"/>
                  <a:gd name="T167" fmla="*/ 305 w 305"/>
                  <a:gd name="T168" fmla="*/ 392 h 39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05" h="392">
                    <a:moveTo>
                      <a:pt x="88" y="385"/>
                    </a:moveTo>
                    <a:lnTo>
                      <a:pt x="91" y="377"/>
                    </a:lnTo>
                    <a:lnTo>
                      <a:pt x="99" y="354"/>
                    </a:lnTo>
                    <a:lnTo>
                      <a:pt x="112" y="321"/>
                    </a:lnTo>
                    <a:lnTo>
                      <a:pt x="127" y="283"/>
                    </a:lnTo>
                    <a:lnTo>
                      <a:pt x="143" y="242"/>
                    </a:lnTo>
                    <a:lnTo>
                      <a:pt x="159" y="207"/>
                    </a:lnTo>
                    <a:lnTo>
                      <a:pt x="172" y="178"/>
                    </a:lnTo>
                    <a:lnTo>
                      <a:pt x="182" y="161"/>
                    </a:lnTo>
                    <a:lnTo>
                      <a:pt x="192" y="149"/>
                    </a:lnTo>
                    <a:lnTo>
                      <a:pt x="207" y="128"/>
                    </a:lnTo>
                    <a:lnTo>
                      <a:pt x="226" y="103"/>
                    </a:lnTo>
                    <a:lnTo>
                      <a:pt x="248" y="74"/>
                    </a:lnTo>
                    <a:lnTo>
                      <a:pt x="269" y="47"/>
                    </a:lnTo>
                    <a:lnTo>
                      <a:pt x="287" y="23"/>
                    </a:lnTo>
                    <a:lnTo>
                      <a:pt x="300" y="5"/>
                    </a:lnTo>
                    <a:lnTo>
                      <a:pt x="305" y="0"/>
                    </a:lnTo>
                    <a:lnTo>
                      <a:pt x="286" y="10"/>
                    </a:lnTo>
                    <a:lnTo>
                      <a:pt x="269" y="23"/>
                    </a:lnTo>
                    <a:lnTo>
                      <a:pt x="252" y="38"/>
                    </a:lnTo>
                    <a:lnTo>
                      <a:pt x="235" y="54"/>
                    </a:lnTo>
                    <a:lnTo>
                      <a:pt x="219" y="71"/>
                    </a:lnTo>
                    <a:lnTo>
                      <a:pt x="203" y="88"/>
                    </a:lnTo>
                    <a:lnTo>
                      <a:pt x="188" y="108"/>
                    </a:lnTo>
                    <a:lnTo>
                      <a:pt x="173" y="126"/>
                    </a:lnTo>
                    <a:lnTo>
                      <a:pt x="162" y="141"/>
                    </a:lnTo>
                    <a:lnTo>
                      <a:pt x="151" y="156"/>
                    </a:lnTo>
                    <a:lnTo>
                      <a:pt x="141" y="171"/>
                    </a:lnTo>
                    <a:lnTo>
                      <a:pt x="132" y="185"/>
                    </a:lnTo>
                    <a:lnTo>
                      <a:pt x="124" y="199"/>
                    </a:lnTo>
                    <a:lnTo>
                      <a:pt x="114" y="213"/>
                    </a:lnTo>
                    <a:lnTo>
                      <a:pt x="108" y="226"/>
                    </a:lnTo>
                    <a:lnTo>
                      <a:pt x="99" y="241"/>
                    </a:lnTo>
                    <a:lnTo>
                      <a:pt x="91" y="186"/>
                    </a:lnTo>
                    <a:lnTo>
                      <a:pt x="85" y="120"/>
                    </a:lnTo>
                    <a:lnTo>
                      <a:pt x="79" y="69"/>
                    </a:lnTo>
                    <a:lnTo>
                      <a:pt x="73" y="52"/>
                    </a:lnTo>
                    <a:lnTo>
                      <a:pt x="58" y="82"/>
                    </a:lnTo>
                    <a:lnTo>
                      <a:pt x="45" y="115"/>
                    </a:lnTo>
                    <a:lnTo>
                      <a:pt x="34" y="149"/>
                    </a:lnTo>
                    <a:lnTo>
                      <a:pt x="25" y="184"/>
                    </a:lnTo>
                    <a:lnTo>
                      <a:pt x="17" y="221"/>
                    </a:lnTo>
                    <a:lnTo>
                      <a:pt x="10" y="256"/>
                    </a:lnTo>
                    <a:lnTo>
                      <a:pt x="5" y="291"/>
                    </a:lnTo>
                    <a:lnTo>
                      <a:pt x="0" y="323"/>
                    </a:lnTo>
                    <a:lnTo>
                      <a:pt x="40" y="309"/>
                    </a:lnTo>
                    <a:lnTo>
                      <a:pt x="44" y="276"/>
                    </a:lnTo>
                    <a:lnTo>
                      <a:pt x="49" y="242"/>
                    </a:lnTo>
                    <a:lnTo>
                      <a:pt x="56" y="209"/>
                    </a:lnTo>
                    <a:lnTo>
                      <a:pt x="65" y="176"/>
                    </a:lnTo>
                    <a:lnTo>
                      <a:pt x="63" y="215"/>
                    </a:lnTo>
                    <a:lnTo>
                      <a:pt x="61" y="260"/>
                    </a:lnTo>
                    <a:lnTo>
                      <a:pt x="59" y="316"/>
                    </a:lnTo>
                    <a:lnTo>
                      <a:pt x="58" y="392"/>
                    </a:lnTo>
                    <a:lnTo>
                      <a:pt x="88" y="385"/>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76" name="Freeform 113"/>
              <p:cNvSpPr>
                <a:spLocks/>
              </p:cNvSpPr>
              <p:nvPr/>
            </p:nvSpPr>
            <p:spPr bwMode="auto">
              <a:xfrm>
                <a:off x="3106" y="3291"/>
                <a:ext cx="141" cy="232"/>
              </a:xfrm>
              <a:custGeom>
                <a:avLst/>
                <a:gdLst>
                  <a:gd name="T0" fmla="*/ 0 w 284"/>
                  <a:gd name="T1" fmla="*/ 1 h 464"/>
                  <a:gd name="T2" fmla="*/ 0 w 284"/>
                  <a:gd name="T3" fmla="*/ 1 h 464"/>
                  <a:gd name="T4" fmla="*/ 0 w 284"/>
                  <a:gd name="T5" fmla="*/ 1 h 464"/>
                  <a:gd name="T6" fmla="*/ 0 w 284"/>
                  <a:gd name="T7" fmla="*/ 1 h 464"/>
                  <a:gd name="T8" fmla="*/ 0 w 284"/>
                  <a:gd name="T9" fmla="*/ 1 h 464"/>
                  <a:gd name="T10" fmla="*/ 0 w 284"/>
                  <a:gd name="T11" fmla="*/ 1 h 464"/>
                  <a:gd name="T12" fmla="*/ 0 w 284"/>
                  <a:gd name="T13" fmla="*/ 1 h 464"/>
                  <a:gd name="T14" fmla="*/ 0 w 284"/>
                  <a:gd name="T15" fmla="*/ 1 h 464"/>
                  <a:gd name="T16" fmla="*/ 0 w 284"/>
                  <a:gd name="T17" fmla="*/ 1 h 464"/>
                  <a:gd name="T18" fmla="*/ 0 w 284"/>
                  <a:gd name="T19" fmla="*/ 1 h 464"/>
                  <a:gd name="T20" fmla="*/ 0 w 284"/>
                  <a:gd name="T21" fmla="*/ 1 h 464"/>
                  <a:gd name="T22" fmla="*/ 0 w 284"/>
                  <a:gd name="T23" fmla="*/ 1 h 464"/>
                  <a:gd name="T24" fmla="*/ 0 w 284"/>
                  <a:gd name="T25" fmla="*/ 1 h 464"/>
                  <a:gd name="T26" fmla="*/ 0 w 284"/>
                  <a:gd name="T27" fmla="*/ 1 h 464"/>
                  <a:gd name="T28" fmla="*/ 0 w 284"/>
                  <a:gd name="T29" fmla="*/ 1 h 464"/>
                  <a:gd name="T30" fmla="*/ 0 w 284"/>
                  <a:gd name="T31" fmla="*/ 1 h 464"/>
                  <a:gd name="T32" fmla="*/ 0 w 284"/>
                  <a:gd name="T33" fmla="*/ 1 h 464"/>
                  <a:gd name="T34" fmla="*/ 0 w 284"/>
                  <a:gd name="T35" fmla="*/ 1 h 464"/>
                  <a:gd name="T36" fmla="*/ 0 w 284"/>
                  <a:gd name="T37" fmla="*/ 1 h 464"/>
                  <a:gd name="T38" fmla="*/ 0 w 284"/>
                  <a:gd name="T39" fmla="*/ 1 h 464"/>
                  <a:gd name="T40" fmla="*/ 0 w 284"/>
                  <a:gd name="T41" fmla="*/ 1 h 464"/>
                  <a:gd name="T42" fmla="*/ 0 w 284"/>
                  <a:gd name="T43" fmla="*/ 1 h 464"/>
                  <a:gd name="T44" fmla="*/ 0 w 284"/>
                  <a:gd name="T45" fmla="*/ 0 h 464"/>
                  <a:gd name="T46" fmla="*/ 0 w 284"/>
                  <a:gd name="T47" fmla="*/ 1 h 464"/>
                  <a:gd name="T48" fmla="*/ 0 w 284"/>
                  <a:gd name="T49" fmla="*/ 1 h 464"/>
                  <a:gd name="T50" fmla="*/ 0 w 284"/>
                  <a:gd name="T51" fmla="*/ 1 h 464"/>
                  <a:gd name="T52" fmla="*/ 0 w 284"/>
                  <a:gd name="T53" fmla="*/ 1 h 464"/>
                  <a:gd name="T54" fmla="*/ 0 w 284"/>
                  <a:gd name="T55" fmla="*/ 1 h 464"/>
                  <a:gd name="T56" fmla="*/ 0 w 284"/>
                  <a:gd name="T57" fmla="*/ 1 h 464"/>
                  <a:gd name="T58" fmla="*/ 0 w 284"/>
                  <a:gd name="T59" fmla="*/ 1 h 464"/>
                  <a:gd name="T60" fmla="*/ 0 w 284"/>
                  <a:gd name="T61" fmla="*/ 1 h 464"/>
                  <a:gd name="T62" fmla="*/ 0 w 284"/>
                  <a:gd name="T63" fmla="*/ 1 h 464"/>
                  <a:gd name="T64" fmla="*/ 0 w 284"/>
                  <a:gd name="T65" fmla="*/ 1 h 464"/>
                  <a:gd name="T66" fmla="*/ 0 w 284"/>
                  <a:gd name="T67" fmla="*/ 1 h 464"/>
                  <a:gd name="T68" fmla="*/ 0 w 284"/>
                  <a:gd name="T69" fmla="*/ 1 h 464"/>
                  <a:gd name="T70" fmla="*/ 0 w 284"/>
                  <a:gd name="T71" fmla="*/ 1 h 464"/>
                  <a:gd name="T72" fmla="*/ 0 w 284"/>
                  <a:gd name="T73" fmla="*/ 1 h 464"/>
                  <a:gd name="T74" fmla="*/ 0 w 284"/>
                  <a:gd name="T75" fmla="*/ 1 h 464"/>
                  <a:gd name="T76" fmla="*/ 0 w 284"/>
                  <a:gd name="T77" fmla="*/ 1 h 464"/>
                  <a:gd name="T78" fmla="*/ 0 w 284"/>
                  <a:gd name="T79" fmla="*/ 1 h 464"/>
                  <a:gd name="T80" fmla="*/ 0 w 284"/>
                  <a:gd name="T81" fmla="*/ 1 h 4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4"/>
                  <a:gd name="T124" fmla="*/ 0 h 464"/>
                  <a:gd name="T125" fmla="*/ 284 w 284"/>
                  <a:gd name="T126" fmla="*/ 464 h 46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4" h="464">
                    <a:moveTo>
                      <a:pt x="0" y="378"/>
                    </a:moveTo>
                    <a:lnTo>
                      <a:pt x="14" y="367"/>
                    </a:lnTo>
                    <a:lnTo>
                      <a:pt x="32" y="354"/>
                    </a:lnTo>
                    <a:lnTo>
                      <a:pt x="49" y="337"/>
                    </a:lnTo>
                    <a:lnTo>
                      <a:pt x="68" y="320"/>
                    </a:lnTo>
                    <a:lnTo>
                      <a:pt x="87" y="302"/>
                    </a:lnTo>
                    <a:lnTo>
                      <a:pt x="104" y="286"/>
                    </a:lnTo>
                    <a:lnTo>
                      <a:pt x="120" y="271"/>
                    </a:lnTo>
                    <a:lnTo>
                      <a:pt x="133" y="258"/>
                    </a:lnTo>
                    <a:lnTo>
                      <a:pt x="131" y="284"/>
                    </a:lnTo>
                    <a:lnTo>
                      <a:pt x="125" y="321"/>
                    </a:lnTo>
                    <a:lnTo>
                      <a:pt x="119" y="356"/>
                    </a:lnTo>
                    <a:lnTo>
                      <a:pt x="116" y="378"/>
                    </a:lnTo>
                    <a:lnTo>
                      <a:pt x="120" y="375"/>
                    </a:lnTo>
                    <a:lnTo>
                      <a:pt x="126" y="372"/>
                    </a:lnTo>
                    <a:lnTo>
                      <a:pt x="131" y="370"/>
                    </a:lnTo>
                    <a:lnTo>
                      <a:pt x="136" y="367"/>
                    </a:lnTo>
                    <a:lnTo>
                      <a:pt x="141" y="365"/>
                    </a:lnTo>
                    <a:lnTo>
                      <a:pt x="147" y="362"/>
                    </a:lnTo>
                    <a:lnTo>
                      <a:pt x="151" y="359"/>
                    </a:lnTo>
                    <a:lnTo>
                      <a:pt x="156" y="357"/>
                    </a:lnTo>
                    <a:lnTo>
                      <a:pt x="158" y="349"/>
                    </a:lnTo>
                    <a:lnTo>
                      <a:pt x="163" y="333"/>
                    </a:lnTo>
                    <a:lnTo>
                      <a:pt x="169" y="316"/>
                    </a:lnTo>
                    <a:lnTo>
                      <a:pt x="172" y="306"/>
                    </a:lnTo>
                    <a:lnTo>
                      <a:pt x="178" y="326"/>
                    </a:lnTo>
                    <a:lnTo>
                      <a:pt x="182" y="346"/>
                    </a:lnTo>
                    <a:lnTo>
                      <a:pt x="189" y="366"/>
                    </a:lnTo>
                    <a:lnTo>
                      <a:pt x="195" y="386"/>
                    </a:lnTo>
                    <a:lnTo>
                      <a:pt x="201" y="405"/>
                    </a:lnTo>
                    <a:lnTo>
                      <a:pt x="207" y="425"/>
                    </a:lnTo>
                    <a:lnTo>
                      <a:pt x="212" y="445"/>
                    </a:lnTo>
                    <a:lnTo>
                      <a:pt x="218" y="464"/>
                    </a:lnTo>
                    <a:lnTo>
                      <a:pt x="224" y="462"/>
                    </a:lnTo>
                    <a:lnTo>
                      <a:pt x="230" y="458"/>
                    </a:lnTo>
                    <a:lnTo>
                      <a:pt x="235" y="456"/>
                    </a:lnTo>
                    <a:lnTo>
                      <a:pt x="241" y="454"/>
                    </a:lnTo>
                    <a:lnTo>
                      <a:pt x="247" y="451"/>
                    </a:lnTo>
                    <a:lnTo>
                      <a:pt x="253" y="448"/>
                    </a:lnTo>
                    <a:lnTo>
                      <a:pt x="259" y="446"/>
                    </a:lnTo>
                    <a:lnTo>
                      <a:pt x="264" y="443"/>
                    </a:lnTo>
                    <a:lnTo>
                      <a:pt x="276" y="378"/>
                    </a:lnTo>
                    <a:lnTo>
                      <a:pt x="276" y="311"/>
                    </a:lnTo>
                    <a:lnTo>
                      <a:pt x="271" y="243"/>
                    </a:lnTo>
                    <a:lnTo>
                      <a:pt x="272" y="176"/>
                    </a:lnTo>
                    <a:lnTo>
                      <a:pt x="284" y="0"/>
                    </a:lnTo>
                    <a:lnTo>
                      <a:pt x="267" y="45"/>
                    </a:lnTo>
                    <a:lnTo>
                      <a:pt x="255" y="93"/>
                    </a:lnTo>
                    <a:lnTo>
                      <a:pt x="249" y="142"/>
                    </a:lnTo>
                    <a:lnTo>
                      <a:pt x="247" y="191"/>
                    </a:lnTo>
                    <a:lnTo>
                      <a:pt x="246" y="242"/>
                    </a:lnTo>
                    <a:lnTo>
                      <a:pt x="246" y="293"/>
                    </a:lnTo>
                    <a:lnTo>
                      <a:pt x="244" y="342"/>
                    </a:lnTo>
                    <a:lnTo>
                      <a:pt x="239" y="390"/>
                    </a:lnTo>
                    <a:lnTo>
                      <a:pt x="232" y="366"/>
                    </a:lnTo>
                    <a:lnTo>
                      <a:pt x="224" y="335"/>
                    </a:lnTo>
                    <a:lnTo>
                      <a:pt x="215" y="302"/>
                    </a:lnTo>
                    <a:lnTo>
                      <a:pt x="206" y="267"/>
                    </a:lnTo>
                    <a:lnTo>
                      <a:pt x="197" y="235"/>
                    </a:lnTo>
                    <a:lnTo>
                      <a:pt x="191" y="206"/>
                    </a:lnTo>
                    <a:lnTo>
                      <a:pt x="185" y="185"/>
                    </a:lnTo>
                    <a:lnTo>
                      <a:pt x="182" y="175"/>
                    </a:lnTo>
                    <a:lnTo>
                      <a:pt x="177" y="180"/>
                    </a:lnTo>
                    <a:lnTo>
                      <a:pt x="171" y="187"/>
                    </a:lnTo>
                    <a:lnTo>
                      <a:pt x="163" y="195"/>
                    </a:lnTo>
                    <a:lnTo>
                      <a:pt x="156" y="205"/>
                    </a:lnTo>
                    <a:lnTo>
                      <a:pt x="148" y="215"/>
                    </a:lnTo>
                    <a:lnTo>
                      <a:pt x="142" y="225"/>
                    </a:lnTo>
                    <a:lnTo>
                      <a:pt x="138" y="233"/>
                    </a:lnTo>
                    <a:lnTo>
                      <a:pt x="135" y="240"/>
                    </a:lnTo>
                    <a:lnTo>
                      <a:pt x="123" y="248"/>
                    </a:lnTo>
                    <a:lnTo>
                      <a:pt x="109" y="256"/>
                    </a:lnTo>
                    <a:lnTo>
                      <a:pt x="96" y="264"/>
                    </a:lnTo>
                    <a:lnTo>
                      <a:pt x="83" y="272"/>
                    </a:lnTo>
                    <a:lnTo>
                      <a:pt x="70" y="281"/>
                    </a:lnTo>
                    <a:lnTo>
                      <a:pt x="58" y="289"/>
                    </a:lnTo>
                    <a:lnTo>
                      <a:pt x="45" y="299"/>
                    </a:lnTo>
                    <a:lnTo>
                      <a:pt x="34" y="310"/>
                    </a:lnTo>
                    <a:lnTo>
                      <a:pt x="38" y="241"/>
                    </a:lnTo>
                    <a:lnTo>
                      <a:pt x="34" y="174"/>
                    </a:lnTo>
                    <a:lnTo>
                      <a:pt x="26" y="123"/>
                    </a:lnTo>
                    <a:lnTo>
                      <a:pt x="21" y="104"/>
                    </a:lnTo>
                    <a:lnTo>
                      <a:pt x="0" y="378"/>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77" name="Freeform 114"/>
              <p:cNvSpPr>
                <a:spLocks/>
              </p:cNvSpPr>
              <p:nvPr/>
            </p:nvSpPr>
            <p:spPr bwMode="auto">
              <a:xfrm>
                <a:off x="3004" y="3333"/>
                <a:ext cx="103" cy="73"/>
              </a:xfrm>
              <a:custGeom>
                <a:avLst/>
                <a:gdLst>
                  <a:gd name="T0" fmla="*/ 1 w 206"/>
                  <a:gd name="T1" fmla="*/ 1 h 145"/>
                  <a:gd name="T2" fmla="*/ 1 w 206"/>
                  <a:gd name="T3" fmla="*/ 1 h 145"/>
                  <a:gd name="T4" fmla="*/ 1 w 206"/>
                  <a:gd name="T5" fmla="*/ 1 h 145"/>
                  <a:gd name="T6" fmla="*/ 1 w 206"/>
                  <a:gd name="T7" fmla="*/ 1 h 145"/>
                  <a:gd name="T8" fmla="*/ 1 w 206"/>
                  <a:gd name="T9" fmla="*/ 1 h 145"/>
                  <a:gd name="T10" fmla="*/ 1 w 206"/>
                  <a:gd name="T11" fmla="*/ 1 h 145"/>
                  <a:gd name="T12" fmla="*/ 1 w 206"/>
                  <a:gd name="T13" fmla="*/ 1 h 145"/>
                  <a:gd name="T14" fmla="*/ 1 w 206"/>
                  <a:gd name="T15" fmla="*/ 1 h 145"/>
                  <a:gd name="T16" fmla="*/ 1 w 206"/>
                  <a:gd name="T17" fmla="*/ 0 h 145"/>
                  <a:gd name="T18" fmla="*/ 1 w 206"/>
                  <a:gd name="T19" fmla="*/ 1 h 145"/>
                  <a:gd name="T20" fmla="*/ 1 w 206"/>
                  <a:gd name="T21" fmla="*/ 1 h 145"/>
                  <a:gd name="T22" fmla="*/ 1 w 206"/>
                  <a:gd name="T23" fmla="*/ 1 h 145"/>
                  <a:gd name="T24" fmla="*/ 1 w 206"/>
                  <a:gd name="T25" fmla="*/ 1 h 145"/>
                  <a:gd name="T26" fmla="*/ 1 w 206"/>
                  <a:gd name="T27" fmla="*/ 1 h 145"/>
                  <a:gd name="T28" fmla="*/ 1 w 206"/>
                  <a:gd name="T29" fmla="*/ 1 h 145"/>
                  <a:gd name="T30" fmla="*/ 1 w 206"/>
                  <a:gd name="T31" fmla="*/ 1 h 145"/>
                  <a:gd name="T32" fmla="*/ 1 w 206"/>
                  <a:gd name="T33" fmla="*/ 1 h 145"/>
                  <a:gd name="T34" fmla="*/ 0 w 206"/>
                  <a:gd name="T35" fmla="*/ 1 h 145"/>
                  <a:gd name="T36" fmla="*/ 1 w 206"/>
                  <a:gd name="T37" fmla="*/ 1 h 1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6"/>
                  <a:gd name="T58" fmla="*/ 0 h 145"/>
                  <a:gd name="T59" fmla="*/ 206 w 206"/>
                  <a:gd name="T60" fmla="*/ 145 h 14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6" h="145">
                    <a:moveTo>
                      <a:pt x="39" y="132"/>
                    </a:moveTo>
                    <a:lnTo>
                      <a:pt x="54" y="109"/>
                    </a:lnTo>
                    <a:lnTo>
                      <a:pt x="72" y="90"/>
                    </a:lnTo>
                    <a:lnTo>
                      <a:pt x="92" y="73"/>
                    </a:lnTo>
                    <a:lnTo>
                      <a:pt x="115" y="58"/>
                    </a:lnTo>
                    <a:lnTo>
                      <a:pt x="138" y="44"/>
                    </a:lnTo>
                    <a:lnTo>
                      <a:pt x="161" y="30"/>
                    </a:lnTo>
                    <a:lnTo>
                      <a:pt x="184" y="16"/>
                    </a:lnTo>
                    <a:lnTo>
                      <a:pt x="206" y="0"/>
                    </a:lnTo>
                    <a:lnTo>
                      <a:pt x="167" y="14"/>
                    </a:lnTo>
                    <a:lnTo>
                      <a:pt x="142" y="27"/>
                    </a:lnTo>
                    <a:lnTo>
                      <a:pt x="119" y="39"/>
                    </a:lnTo>
                    <a:lnTo>
                      <a:pt x="95" y="53"/>
                    </a:lnTo>
                    <a:lnTo>
                      <a:pt x="73" y="68"/>
                    </a:lnTo>
                    <a:lnTo>
                      <a:pt x="51" y="84"/>
                    </a:lnTo>
                    <a:lnTo>
                      <a:pt x="32" y="102"/>
                    </a:lnTo>
                    <a:lnTo>
                      <a:pt x="15" y="122"/>
                    </a:lnTo>
                    <a:lnTo>
                      <a:pt x="0" y="145"/>
                    </a:lnTo>
                    <a:lnTo>
                      <a:pt x="39" y="132"/>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78" name="Freeform 115"/>
              <p:cNvSpPr>
                <a:spLocks/>
              </p:cNvSpPr>
              <p:nvPr/>
            </p:nvSpPr>
            <p:spPr bwMode="auto">
              <a:xfrm>
                <a:off x="2735" y="3259"/>
                <a:ext cx="62" cy="230"/>
              </a:xfrm>
              <a:custGeom>
                <a:avLst/>
                <a:gdLst>
                  <a:gd name="T0" fmla="*/ 0 w 125"/>
                  <a:gd name="T1" fmla="*/ 1 h 458"/>
                  <a:gd name="T2" fmla="*/ 0 w 125"/>
                  <a:gd name="T3" fmla="*/ 1 h 458"/>
                  <a:gd name="T4" fmla="*/ 0 w 125"/>
                  <a:gd name="T5" fmla="*/ 1 h 458"/>
                  <a:gd name="T6" fmla="*/ 0 w 125"/>
                  <a:gd name="T7" fmla="*/ 1 h 458"/>
                  <a:gd name="T8" fmla="*/ 0 w 125"/>
                  <a:gd name="T9" fmla="*/ 0 h 458"/>
                  <a:gd name="T10" fmla="*/ 0 w 125"/>
                  <a:gd name="T11" fmla="*/ 1 h 458"/>
                  <a:gd name="T12" fmla="*/ 0 w 125"/>
                  <a:gd name="T13" fmla="*/ 1 h 458"/>
                  <a:gd name="T14" fmla="*/ 0 w 125"/>
                  <a:gd name="T15" fmla="*/ 1 h 458"/>
                  <a:gd name="T16" fmla="*/ 0 w 125"/>
                  <a:gd name="T17" fmla="*/ 1 h 458"/>
                  <a:gd name="T18" fmla="*/ 0 w 125"/>
                  <a:gd name="T19" fmla="*/ 1 h 458"/>
                  <a:gd name="T20" fmla="*/ 0 w 125"/>
                  <a:gd name="T21" fmla="*/ 1 h 458"/>
                  <a:gd name="T22" fmla="*/ 0 w 125"/>
                  <a:gd name="T23" fmla="*/ 1 h 458"/>
                  <a:gd name="T24" fmla="*/ 0 w 125"/>
                  <a:gd name="T25" fmla="*/ 1 h 458"/>
                  <a:gd name="T26" fmla="*/ 0 w 125"/>
                  <a:gd name="T27" fmla="*/ 1 h 458"/>
                  <a:gd name="T28" fmla="*/ 0 w 125"/>
                  <a:gd name="T29" fmla="*/ 1 h 458"/>
                  <a:gd name="T30" fmla="*/ 0 w 125"/>
                  <a:gd name="T31" fmla="*/ 1 h 458"/>
                  <a:gd name="T32" fmla="*/ 0 w 125"/>
                  <a:gd name="T33" fmla="*/ 1 h 458"/>
                  <a:gd name="T34" fmla="*/ 0 w 125"/>
                  <a:gd name="T35" fmla="*/ 1 h 458"/>
                  <a:gd name="T36" fmla="*/ 0 w 125"/>
                  <a:gd name="T37" fmla="*/ 1 h 458"/>
                  <a:gd name="T38" fmla="*/ 0 w 125"/>
                  <a:gd name="T39" fmla="*/ 1 h 458"/>
                  <a:gd name="T40" fmla="*/ 0 w 125"/>
                  <a:gd name="T41" fmla="*/ 1 h 458"/>
                  <a:gd name="T42" fmla="*/ 0 w 125"/>
                  <a:gd name="T43" fmla="*/ 1 h 458"/>
                  <a:gd name="T44" fmla="*/ 0 w 125"/>
                  <a:gd name="T45" fmla="*/ 1 h 458"/>
                  <a:gd name="T46" fmla="*/ 0 w 125"/>
                  <a:gd name="T47" fmla="*/ 1 h 458"/>
                  <a:gd name="T48" fmla="*/ 0 w 125"/>
                  <a:gd name="T49" fmla="*/ 1 h 458"/>
                  <a:gd name="T50" fmla="*/ 0 w 125"/>
                  <a:gd name="T51" fmla="*/ 1 h 458"/>
                  <a:gd name="T52" fmla="*/ 0 w 125"/>
                  <a:gd name="T53" fmla="*/ 1 h 458"/>
                  <a:gd name="T54" fmla="*/ 0 w 125"/>
                  <a:gd name="T55" fmla="*/ 1 h 458"/>
                  <a:gd name="T56" fmla="*/ 0 w 125"/>
                  <a:gd name="T57" fmla="*/ 1 h 458"/>
                  <a:gd name="T58" fmla="*/ 0 w 125"/>
                  <a:gd name="T59" fmla="*/ 1 h 458"/>
                  <a:gd name="T60" fmla="*/ 0 w 125"/>
                  <a:gd name="T61" fmla="*/ 1 h 458"/>
                  <a:gd name="T62" fmla="*/ 0 w 125"/>
                  <a:gd name="T63" fmla="*/ 1 h 458"/>
                  <a:gd name="T64" fmla="*/ 0 w 125"/>
                  <a:gd name="T65" fmla="*/ 1 h 458"/>
                  <a:gd name="T66" fmla="*/ 0 w 125"/>
                  <a:gd name="T67" fmla="*/ 1 h 458"/>
                  <a:gd name="T68" fmla="*/ 0 w 125"/>
                  <a:gd name="T69" fmla="*/ 1 h 458"/>
                  <a:gd name="T70" fmla="*/ 0 w 125"/>
                  <a:gd name="T71" fmla="*/ 1 h 458"/>
                  <a:gd name="T72" fmla="*/ 0 w 125"/>
                  <a:gd name="T73" fmla="*/ 1 h 458"/>
                  <a:gd name="T74" fmla="*/ 0 w 125"/>
                  <a:gd name="T75" fmla="*/ 1 h 458"/>
                  <a:gd name="T76" fmla="*/ 0 w 125"/>
                  <a:gd name="T77" fmla="*/ 1 h 458"/>
                  <a:gd name="T78" fmla="*/ 0 w 125"/>
                  <a:gd name="T79" fmla="*/ 1 h 458"/>
                  <a:gd name="T80" fmla="*/ 0 w 125"/>
                  <a:gd name="T81" fmla="*/ 1 h 458"/>
                  <a:gd name="T82" fmla="*/ 0 w 125"/>
                  <a:gd name="T83" fmla="*/ 1 h 458"/>
                  <a:gd name="T84" fmla="*/ 0 w 125"/>
                  <a:gd name="T85" fmla="*/ 1 h 458"/>
                  <a:gd name="T86" fmla="*/ 0 w 125"/>
                  <a:gd name="T87" fmla="*/ 1 h 458"/>
                  <a:gd name="T88" fmla="*/ 0 w 125"/>
                  <a:gd name="T89" fmla="*/ 1 h 458"/>
                  <a:gd name="T90" fmla="*/ 0 w 125"/>
                  <a:gd name="T91" fmla="*/ 1 h 458"/>
                  <a:gd name="T92" fmla="*/ 0 w 125"/>
                  <a:gd name="T93" fmla="*/ 1 h 458"/>
                  <a:gd name="T94" fmla="*/ 0 w 125"/>
                  <a:gd name="T95" fmla="*/ 1 h 458"/>
                  <a:gd name="T96" fmla="*/ 0 w 125"/>
                  <a:gd name="T97" fmla="*/ 1 h 458"/>
                  <a:gd name="T98" fmla="*/ 0 w 125"/>
                  <a:gd name="T99" fmla="*/ 1 h 458"/>
                  <a:gd name="T100" fmla="*/ 0 w 125"/>
                  <a:gd name="T101" fmla="*/ 1 h 458"/>
                  <a:gd name="T102" fmla="*/ 0 w 125"/>
                  <a:gd name="T103" fmla="*/ 1 h 458"/>
                  <a:gd name="T104" fmla="*/ 0 w 125"/>
                  <a:gd name="T105" fmla="*/ 1 h 458"/>
                  <a:gd name="T106" fmla="*/ 0 w 125"/>
                  <a:gd name="T107" fmla="*/ 1 h 458"/>
                  <a:gd name="T108" fmla="*/ 0 w 125"/>
                  <a:gd name="T109" fmla="*/ 1 h 458"/>
                  <a:gd name="T110" fmla="*/ 0 w 125"/>
                  <a:gd name="T111" fmla="*/ 1 h 458"/>
                  <a:gd name="T112" fmla="*/ 0 w 125"/>
                  <a:gd name="T113" fmla="*/ 1 h 458"/>
                  <a:gd name="T114" fmla="*/ 0 w 125"/>
                  <a:gd name="T115" fmla="*/ 1 h 458"/>
                  <a:gd name="T116" fmla="*/ 0 w 125"/>
                  <a:gd name="T117" fmla="*/ 1 h 458"/>
                  <a:gd name="T118" fmla="*/ 0 w 125"/>
                  <a:gd name="T119" fmla="*/ 1 h 458"/>
                  <a:gd name="T120" fmla="*/ 0 w 125"/>
                  <a:gd name="T121" fmla="*/ 1 h 458"/>
                  <a:gd name="T122" fmla="*/ 0 w 125"/>
                  <a:gd name="T123" fmla="*/ 1 h 4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
                  <a:gd name="T187" fmla="*/ 0 h 458"/>
                  <a:gd name="T188" fmla="*/ 125 w 125"/>
                  <a:gd name="T189" fmla="*/ 458 h 4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 h="458">
                    <a:moveTo>
                      <a:pt x="117" y="42"/>
                    </a:moveTo>
                    <a:lnTo>
                      <a:pt x="111" y="30"/>
                    </a:lnTo>
                    <a:lnTo>
                      <a:pt x="104" y="16"/>
                    </a:lnTo>
                    <a:lnTo>
                      <a:pt x="96" y="4"/>
                    </a:lnTo>
                    <a:lnTo>
                      <a:pt x="94" y="0"/>
                    </a:lnTo>
                    <a:lnTo>
                      <a:pt x="91" y="1"/>
                    </a:lnTo>
                    <a:lnTo>
                      <a:pt x="87" y="2"/>
                    </a:lnTo>
                    <a:lnTo>
                      <a:pt x="80" y="4"/>
                    </a:lnTo>
                    <a:lnTo>
                      <a:pt x="72" y="8"/>
                    </a:lnTo>
                    <a:lnTo>
                      <a:pt x="63" y="13"/>
                    </a:lnTo>
                    <a:lnTo>
                      <a:pt x="55" y="16"/>
                    </a:lnTo>
                    <a:lnTo>
                      <a:pt x="48" y="22"/>
                    </a:lnTo>
                    <a:lnTo>
                      <a:pt x="43" y="28"/>
                    </a:lnTo>
                    <a:lnTo>
                      <a:pt x="21" y="79"/>
                    </a:lnTo>
                    <a:lnTo>
                      <a:pt x="7" y="131"/>
                    </a:lnTo>
                    <a:lnTo>
                      <a:pt x="2" y="185"/>
                    </a:lnTo>
                    <a:lnTo>
                      <a:pt x="0" y="239"/>
                    </a:lnTo>
                    <a:lnTo>
                      <a:pt x="2" y="295"/>
                    </a:lnTo>
                    <a:lnTo>
                      <a:pt x="5" y="349"/>
                    </a:lnTo>
                    <a:lnTo>
                      <a:pt x="6" y="404"/>
                    </a:lnTo>
                    <a:lnTo>
                      <a:pt x="5" y="458"/>
                    </a:lnTo>
                    <a:lnTo>
                      <a:pt x="35" y="447"/>
                    </a:lnTo>
                    <a:lnTo>
                      <a:pt x="34" y="380"/>
                    </a:lnTo>
                    <a:lnTo>
                      <a:pt x="30" y="312"/>
                    </a:lnTo>
                    <a:lnTo>
                      <a:pt x="26" y="244"/>
                    </a:lnTo>
                    <a:lnTo>
                      <a:pt x="22" y="177"/>
                    </a:lnTo>
                    <a:lnTo>
                      <a:pt x="26" y="156"/>
                    </a:lnTo>
                    <a:lnTo>
                      <a:pt x="29" y="136"/>
                    </a:lnTo>
                    <a:lnTo>
                      <a:pt x="33" y="113"/>
                    </a:lnTo>
                    <a:lnTo>
                      <a:pt x="37" y="91"/>
                    </a:lnTo>
                    <a:lnTo>
                      <a:pt x="43" y="70"/>
                    </a:lnTo>
                    <a:lnTo>
                      <a:pt x="50" y="51"/>
                    </a:lnTo>
                    <a:lnTo>
                      <a:pt x="59" y="33"/>
                    </a:lnTo>
                    <a:lnTo>
                      <a:pt x="72" y="19"/>
                    </a:lnTo>
                    <a:lnTo>
                      <a:pt x="83" y="31"/>
                    </a:lnTo>
                    <a:lnTo>
                      <a:pt x="93" y="46"/>
                    </a:lnTo>
                    <a:lnTo>
                      <a:pt x="99" y="63"/>
                    </a:lnTo>
                    <a:lnTo>
                      <a:pt x="103" y="84"/>
                    </a:lnTo>
                    <a:lnTo>
                      <a:pt x="103" y="107"/>
                    </a:lnTo>
                    <a:lnTo>
                      <a:pt x="99" y="132"/>
                    </a:lnTo>
                    <a:lnTo>
                      <a:pt x="94" y="159"/>
                    </a:lnTo>
                    <a:lnTo>
                      <a:pt x="84" y="188"/>
                    </a:lnTo>
                    <a:lnTo>
                      <a:pt x="82" y="185"/>
                    </a:lnTo>
                    <a:lnTo>
                      <a:pt x="78" y="182"/>
                    </a:lnTo>
                    <a:lnTo>
                      <a:pt x="72" y="178"/>
                    </a:lnTo>
                    <a:lnTo>
                      <a:pt x="66" y="176"/>
                    </a:lnTo>
                    <a:lnTo>
                      <a:pt x="59" y="173"/>
                    </a:lnTo>
                    <a:lnTo>
                      <a:pt x="55" y="170"/>
                    </a:lnTo>
                    <a:lnTo>
                      <a:pt x="50" y="169"/>
                    </a:lnTo>
                    <a:lnTo>
                      <a:pt x="49" y="168"/>
                    </a:lnTo>
                    <a:lnTo>
                      <a:pt x="56" y="181"/>
                    </a:lnTo>
                    <a:lnTo>
                      <a:pt x="65" y="196"/>
                    </a:lnTo>
                    <a:lnTo>
                      <a:pt x="72" y="207"/>
                    </a:lnTo>
                    <a:lnTo>
                      <a:pt x="74" y="212"/>
                    </a:lnTo>
                    <a:lnTo>
                      <a:pt x="79" y="211"/>
                    </a:lnTo>
                    <a:lnTo>
                      <a:pt x="88" y="206"/>
                    </a:lnTo>
                    <a:lnTo>
                      <a:pt x="98" y="200"/>
                    </a:lnTo>
                    <a:lnTo>
                      <a:pt x="104" y="196"/>
                    </a:lnTo>
                    <a:lnTo>
                      <a:pt x="118" y="160"/>
                    </a:lnTo>
                    <a:lnTo>
                      <a:pt x="125" y="122"/>
                    </a:lnTo>
                    <a:lnTo>
                      <a:pt x="124" y="83"/>
                    </a:lnTo>
                    <a:lnTo>
                      <a:pt x="117" y="42"/>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79" name="Freeform 116"/>
              <p:cNvSpPr>
                <a:spLocks/>
              </p:cNvSpPr>
              <p:nvPr/>
            </p:nvSpPr>
            <p:spPr bwMode="auto">
              <a:xfrm>
                <a:off x="2763" y="3210"/>
                <a:ext cx="59" cy="191"/>
              </a:xfrm>
              <a:custGeom>
                <a:avLst/>
                <a:gdLst>
                  <a:gd name="T0" fmla="*/ 1 w 117"/>
                  <a:gd name="T1" fmla="*/ 1 h 381"/>
                  <a:gd name="T2" fmla="*/ 1 w 117"/>
                  <a:gd name="T3" fmla="*/ 1 h 381"/>
                  <a:gd name="T4" fmla="*/ 1 w 117"/>
                  <a:gd name="T5" fmla="*/ 1 h 381"/>
                  <a:gd name="T6" fmla="*/ 1 w 117"/>
                  <a:gd name="T7" fmla="*/ 1 h 381"/>
                  <a:gd name="T8" fmla="*/ 1 w 117"/>
                  <a:gd name="T9" fmla="*/ 1 h 381"/>
                  <a:gd name="T10" fmla="*/ 1 w 117"/>
                  <a:gd name="T11" fmla="*/ 1 h 381"/>
                  <a:gd name="T12" fmla="*/ 1 w 117"/>
                  <a:gd name="T13" fmla="*/ 1 h 381"/>
                  <a:gd name="T14" fmla="*/ 1 w 117"/>
                  <a:gd name="T15" fmla="*/ 1 h 381"/>
                  <a:gd name="T16" fmla="*/ 1 w 117"/>
                  <a:gd name="T17" fmla="*/ 1 h 381"/>
                  <a:gd name="T18" fmla="*/ 1 w 117"/>
                  <a:gd name="T19" fmla="*/ 0 h 381"/>
                  <a:gd name="T20" fmla="*/ 1 w 117"/>
                  <a:gd name="T21" fmla="*/ 0 h 381"/>
                  <a:gd name="T22" fmla="*/ 1 w 117"/>
                  <a:gd name="T23" fmla="*/ 1 h 381"/>
                  <a:gd name="T24" fmla="*/ 1 w 117"/>
                  <a:gd name="T25" fmla="*/ 1 h 381"/>
                  <a:gd name="T26" fmla="*/ 1 w 117"/>
                  <a:gd name="T27" fmla="*/ 1 h 381"/>
                  <a:gd name="T28" fmla="*/ 1 w 117"/>
                  <a:gd name="T29" fmla="*/ 1 h 381"/>
                  <a:gd name="T30" fmla="*/ 1 w 117"/>
                  <a:gd name="T31" fmla="*/ 1 h 381"/>
                  <a:gd name="T32" fmla="*/ 1 w 117"/>
                  <a:gd name="T33" fmla="*/ 1 h 381"/>
                  <a:gd name="T34" fmla="*/ 1 w 117"/>
                  <a:gd name="T35" fmla="*/ 1 h 381"/>
                  <a:gd name="T36" fmla="*/ 1 w 117"/>
                  <a:gd name="T37" fmla="*/ 1 h 381"/>
                  <a:gd name="T38" fmla="*/ 1 w 117"/>
                  <a:gd name="T39" fmla="*/ 1 h 381"/>
                  <a:gd name="T40" fmla="*/ 1 w 117"/>
                  <a:gd name="T41" fmla="*/ 1 h 381"/>
                  <a:gd name="T42" fmla="*/ 1 w 117"/>
                  <a:gd name="T43" fmla="*/ 1 h 381"/>
                  <a:gd name="T44" fmla="*/ 1 w 117"/>
                  <a:gd name="T45" fmla="*/ 1 h 381"/>
                  <a:gd name="T46" fmla="*/ 1 w 117"/>
                  <a:gd name="T47" fmla="*/ 1 h 381"/>
                  <a:gd name="T48" fmla="*/ 1 w 117"/>
                  <a:gd name="T49" fmla="*/ 1 h 381"/>
                  <a:gd name="T50" fmla="*/ 1 w 117"/>
                  <a:gd name="T51" fmla="*/ 1 h 381"/>
                  <a:gd name="T52" fmla="*/ 1 w 117"/>
                  <a:gd name="T53" fmla="*/ 1 h 381"/>
                  <a:gd name="T54" fmla="*/ 1 w 117"/>
                  <a:gd name="T55" fmla="*/ 1 h 381"/>
                  <a:gd name="T56" fmla="*/ 1 w 117"/>
                  <a:gd name="T57" fmla="*/ 1 h 381"/>
                  <a:gd name="T58" fmla="*/ 1 w 117"/>
                  <a:gd name="T59" fmla="*/ 1 h 381"/>
                  <a:gd name="T60" fmla="*/ 1 w 117"/>
                  <a:gd name="T61" fmla="*/ 1 h 381"/>
                  <a:gd name="T62" fmla="*/ 1 w 117"/>
                  <a:gd name="T63" fmla="*/ 1 h 381"/>
                  <a:gd name="T64" fmla="*/ 1 w 117"/>
                  <a:gd name="T65" fmla="*/ 1 h 381"/>
                  <a:gd name="T66" fmla="*/ 0 w 117"/>
                  <a:gd name="T67" fmla="*/ 1 h 381"/>
                  <a:gd name="T68" fmla="*/ 1 w 117"/>
                  <a:gd name="T69" fmla="*/ 1 h 381"/>
                  <a:gd name="T70" fmla="*/ 1 w 117"/>
                  <a:gd name="T71" fmla="*/ 1 h 381"/>
                  <a:gd name="T72" fmla="*/ 1 w 117"/>
                  <a:gd name="T73" fmla="*/ 1 h 381"/>
                  <a:gd name="T74" fmla="*/ 1 w 117"/>
                  <a:gd name="T75" fmla="*/ 1 h 381"/>
                  <a:gd name="T76" fmla="*/ 1 w 117"/>
                  <a:gd name="T77" fmla="*/ 1 h 381"/>
                  <a:gd name="T78" fmla="*/ 1 w 117"/>
                  <a:gd name="T79" fmla="*/ 1 h 381"/>
                  <a:gd name="T80" fmla="*/ 1 w 117"/>
                  <a:gd name="T81" fmla="*/ 1 h 381"/>
                  <a:gd name="T82" fmla="*/ 1 w 117"/>
                  <a:gd name="T83" fmla="*/ 1 h 381"/>
                  <a:gd name="T84" fmla="*/ 1 w 117"/>
                  <a:gd name="T85" fmla="*/ 1 h 381"/>
                  <a:gd name="T86" fmla="*/ 1 w 117"/>
                  <a:gd name="T87" fmla="*/ 1 h 381"/>
                  <a:gd name="T88" fmla="*/ 1 w 117"/>
                  <a:gd name="T89" fmla="*/ 1 h 381"/>
                  <a:gd name="T90" fmla="*/ 1 w 117"/>
                  <a:gd name="T91" fmla="*/ 1 h 381"/>
                  <a:gd name="T92" fmla="*/ 1 w 117"/>
                  <a:gd name="T93" fmla="*/ 1 h 381"/>
                  <a:gd name="T94" fmla="*/ 1 w 117"/>
                  <a:gd name="T95" fmla="*/ 1 h 381"/>
                  <a:gd name="T96" fmla="*/ 1 w 117"/>
                  <a:gd name="T97" fmla="*/ 1 h 381"/>
                  <a:gd name="T98" fmla="*/ 1 w 117"/>
                  <a:gd name="T99" fmla="*/ 1 h 3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7"/>
                  <a:gd name="T151" fmla="*/ 0 h 381"/>
                  <a:gd name="T152" fmla="*/ 117 w 117"/>
                  <a:gd name="T153" fmla="*/ 381 h 3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7" h="381">
                    <a:moveTo>
                      <a:pt x="112" y="76"/>
                    </a:moveTo>
                    <a:lnTo>
                      <a:pt x="110" y="64"/>
                    </a:lnTo>
                    <a:lnTo>
                      <a:pt x="107" y="53"/>
                    </a:lnTo>
                    <a:lnTo>
                      <a:pt x="104" y="42"/>
                    </a:lnTo>
                    <a:lnTo>
                      <a:pt x="98" y="32"/>
                    </a:lnTo>
                    <a:lnTo>
                      <a:pt x="92" y="23"/>
                    </a:lnTo>
                    <a:lnTo>
                      <a:pt x="84" y="14"/>
                    </a:lnTo>
                    <a:lnTo>
                      <a:pt x="74" y="7"/>
                    </a:lnTo>
                    <a:lnTo>
                      <a:pt x="63" y="1"/>
                    </a:lnTo>
                    <a:lnTo>
                      <a:pt x="55" y="0"/>
                    </a:lnTo>
                    <a:lnTo>
                      <a:pt x="46" y="0"/>
                    </a:lnTo>
                    <a:lnTo>
                      <a:pt x="37" y="1"/>
                    </a:lnTo>
                    <a:lnTo>
                      <a:pt x="26" y="3"/>
                    </a:lnTo>
                    <a:lnTo>
                      <a:pt x="17" y="7"/>
                    </a:lnTo>
                    <a:lnTo>
                      <a:pt x="9" y="10"/>
                    </a:lnTo>
                    <a:lnTo>
                      <a:pt x="3" y="14"/>
                    </a:lnTo>
                    <a:lnTo>
                      <a:pt x="1" y="16"/>
                    </a:lnTo>
                    <a:lnTo>
                      <a:pt x="4" y="15"/>
                    </a:lnTo>
                    <a:lnTo>
                      <a:pt x="14" y="14"/>
                    </a:lnTo>
                    <a:lnTo>
                      <a:pt x="26" y="14"/>
                    </a:lnTo>
                    <a:lnTo>
                      <a:pt x="41" y="16"/>
                    </a:lnTo>
                    <a:lnTo>
                      <a:pt x="57" y="24"/>
                    </a:lnTo>
                    <a:lnTo>
                      <a:pt x="72" y="38"/>
                    </a:lnTo>
                    <a:lnTo>
                      <a:pt x="84" y="59"/>
                    </a:lnTo>
                    <a:lnTo>
                      <a:pt x="91" y="90"/>
                    </a:lnTo>
                    <a:lnTo>
                      <a:pt x="94" y="124"/>
                    </a:lnTo>
                    <a:lnTo>
                      <a:pt x="97" y="159"/>
                    </a:lnTo>
                    <a:lnTo>
                      <a:pt x="98" y="192"/>
                    </a:lnTo>
                    <a:lnTo>
                      <a:pt x="95" y="226"/>
                    </a:lnTo>
                    <a:lnTo>
                      <a:pt x="90" y="259"/>
                    </a:lnTo>
                    <a:lnTo>
                      <a:pt x="78" y="292"/>
                    </a:lnTo>
                    <a:lnTo>
                      <a:pt x="62" y="326"/>
                    </a:lnTo>
                    <a:lnTo>
                      <a:pt x="40" y="360"/>
                    </a:lnTo>
                    <a:lnTo>
                      <a:pt x="0" y="380"/>
                    </a:lnTo>
                    <a:lnTo>
                      <a:pt x="14" y="381"/>
                    </a:lnTo>
                    <a:lnTo>
                      <a:pt x="26" y="379"/>
                    </a:lnTo>
                    <a:lnTo>
                      <a:pt x="40" y="372"/>
                    </a:lnTo>
                    <a:lnTo>
                      <a:pt x="52" y="365"/>
                    </a:lnTo>
                    <a:lnTo>
                      <a:pt x="62" y="356"/>
                    </a:lnTo>
                    <a:lnTo>
                      <a:pt x="71" y="348"/>
                    </a:lnTo>
                    <a:lnTo>
                      <a:pt x="77" y="340"/>
                    </a:lnTo>
                    <a:lnTo>
                      <a:pt x="82" y="334"/>
                    </a:lnTo>
                    <a:lnTo>
                      <a:pt x="97" y="298"/>
                    </a:lnTo>
                    <a:lnTo>
                      <a:pt x="108" y="265"/>
                    </a:lnTo>
                    <a:lnTo>
                      <a:pt x="114" y="232"/>
                    </a:lnTo>
                    <a:lnTo>
                      <a:pt x="117" y="201"/>
                    </a:lnTo>
                    <a:lnTo>
                      <a:pt x="117" y="170"/>
                    </a:lnTo>
                    <a:lnTo>
                      <a:pt x="116" y="139"/>
                    </a:lnTo>
                    <a:lnTo>
                      <a:pt x="114" y="108"/>
                    </a:lnTo>
                    <a:lnTo>
                      <a:pt x="112" y="76"/>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80" name="Freeform 117"/>
              <p:cNvSpPr>
                <a:spLocks/>
              </p:cNvSpPr>
              <p:nvPr/>
            </p:nvSpPr>
            <p:spPr bwMode="auto">
              <a:xfrm>
                <a:off x="2774" y="3407"/>
                <a:ext cx="14" cy="101"/>
              </a:xfrm>
              <a:custGeom>
                <a:avLst/>
                <a:gdLst>
                  <a:gd name="T0" fmla="*/ 0 w 29"/>
                  <a:gd name="T1" fmla="*/ 0 h 202"/>
                  <a:gd name="T2" fmla="*/ 0 w 29"/>
                  <a:gd name="T3" fmla="*/ 1 h 202"/>
                  <a:gd name="T4" fmla="*/ 0 w 29"/>
                  <a:gd name="T5" fmla="*/ 1 h 202"/>
                  <a:gd name="T6" fmla="*/ 0 w 29"/>
                  <a:gd name="T7" fmla="*/ 1 h 202"/>
                  <a:gd name="T8" fmla="*/ 0 w 29"/>
                  <a:gd name="T9" fmla="*/ 1 h 202"/>
                  <a:gd name="T10" fmla="*/ 0 w 29"/>
                  <a:gd name="T11" fmla="*/ 1 h 202"/>
                  <a:gd name="T12" fmla="*/ 0 w 29"/>
                  <a:gd name="T13" fmla="*/ 1 h 202"/>
                  <a:gd name="T14" fmla="*/ 0 w 29"/>
                  <a:gd name="T15" fmla="*/ 1 h 202"/>
                  <a:gd name="T16" fmla="*/ 0 w 29"/>
                  <a:gd name="T17" fmla="*/ 1 h 202"/>
                  <a:gd name="T18" fmla="*/ 0 w 29"/>
                  <a:gd name="T19" fmla="*/ 1 h 202"/>
                  <a:gd name="T20" fmla="*/ 0 w 29"/>
                  <a:gd name="T21" fmla="*/ 0 h 2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202"/>
                  <a:gd name="T35" fmla="*/ 29 w 29"/>
                  <a:gd name="T36" fmla="*/ 202 h 2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202">
                    <a:moveTo>
                      <a:pt x="29" y="0"/>
                    </a:moveTo>
                    <a:lnTo>
                      <a:pt x="23" y="57"/>
                    </a:lnTo>
                    <a:lnTo>
                      <a:pt x="19" y="107"/>
                    </a:lnTo>
                    <a:lnTo>
                      <a:pt x="20" y="153"/>
                    </a:lnTo>
                    <a:lnTo>
                      <a:pt x="27" y="201"/>
                    </a:lnTo>
                    <a:lnTo>
                      <a:pt x="2" y="202"/>
                    </a:lnTo>
                    <a:lnTo>
                      <a:pt x="0" y="151"/>
                    </a:lnTo>
                    <a:lnTo>
                      <a:pt x="0" y="108"/>
                    </a:lnTo>
                    <a:lnTo>
                      <a:pt x="1" y="66"/>
                    </a:lnTo>
                    <a:lnTo>
                      <a:pt x="4" y="18"/>
                    </a:lnTo>
                    <a:lnTo>
                      <a:pt x="29" y="0"/>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81" name="Freeform 118"/>
              <p:cNvSpPr>
                <a:spLocks/>
              </p:cNvSpPr>
              <p:nvPr/>
            </p:nvSpPr>
            <p:spPr bwMode="auto">
              <a:xfrm>
                <a:off x="2735" y="3175"/>
                <a:ext cx="17" cy="100"/>
              </a:xfrm>
              <a:custGeom>
                <a:avLst/>
                <a:gdLst>
                  <a:gd name="T0" fmla="*/ 0 w 35"/>
                  <a:gd name="T1" fmla="*/ 0 h 200"/>
                  <a:gd name="T2" fmla="*/ 0 w 35"/>
                  <a:gd name="T3" fmla="*/ 1 h 200"/>
                  <a:gd name="T4" fmla="*/ 0 w 35"/>
                  <a:gd name="T5" fmla="*/ 1 h 200"/>
                  <a:gd name="T6" fmla="*/ 0 w 35"/>
                  <a:gd name="T7" fmla="*/ 1 h 200"/>
                  <a:gd name="T8" fmla="*/ 0 w 35"/>
                  <a:gd name="T9" fmla="*/ 1 h 200"/>
                  <a:gd name="T10" fmla="*/ 0 w 35"/>
                  <a:gd name="T11" fmla="*/ 1 h 200"/>
                  <a:gd name="T12" fmla="*/ 0 w 35"/>
                  <a:gd name="T13" fmla="*/ 1 h 200"/>
                  <a:gd name="T14" fmla="*/ 0 w 35"/>
                  <a:gd name="T15" fmla="*/ 1 h 200"/>
                  <a:gd name="T16" fmla="*/ 0 w 35"/>
                  <a:gd name="T17" fmla="*/ 1 h 200"/>
                  <a:gd name="T18" fmla="*/ 0 w 35"/>
                  <a:gd name="T19" fmla="*/ 1 h 200"/>
                  <a:gd name="T20" fmla="*/ 0 w 35"/>
                  <a:gd name="T21" fmla="*/ 0 h 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
                  <a:gd name="T34" fmla="*/ 0 h 200"/>
                  <a:gd name="T35" fmla="*/ 35 w 35"/>
                  <a:gd name="T36" fmla="*/ 200 h 2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 h="200">
                    <a:moveTo>
                      <a:pt x="35" y="0"/>
                    </a:moveTo>
                    <a:lnTo>
                      <a:pt x="28" y="39"/>
                    </a:lnTo>
                    <a:lnTo>
                      <a:pt x="28" y="77"/>
                    </a:lnTo>
                    <a:lnTo>
                      <a:pt x="28" y="117"/>
                    </a:lnTo>
                    <a:lnTo>
                      <a:pt x="22" y="165"/>
                    </a:lnTo>
                    <a:lnTo>
                      <a:pt x="0" y="200"/>
                    </a:lnTo>
                    <a:lnTo>
                      <a:pt x="8" y="141"/>
                    </a:lnTo>
                    <a:lnTo>
                      <a:pt x="8" y="92"/>
                    </a:lnTo>
                    <a:lnTo>
                      <a:pt x="6" y="49"/>
                    </a:lnTo>
                    <a:lnTo>
                      <a:pt x="12" y="8"/>
                    </a:lnTo>
                    <a:lnTo>
                      <a:pt x="35" y="0"/>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82" name="Freeform 119"/>
              <p:cNvSpPr>
                <a:spLocks/>
              </p:cNvSpPr>
              <p:nvPr/>
            </p:nvSpPr>
            <p:spPr bwMode="auto">
              <a:xfrm>
                <a:off x="3009" y="3412"/>
                <a:ext cx="204" cy="172"/>
              </a:xfrm>
              <a:custGeom>
                <a:avLst/>
                <a:gdLst>
                  <a:gd name="T0" fmla="*/ 1 w 408"/>
                  <a:gd name="T1" fmla="*/ 0 h 343"/>
                  <a:gd name="T2" fmla="*/ 1 w 408"/>
                  <a:gd name="T3" fmla="*/ 1 h 343"/>
                  <a:gd name="T4" fmla="*/ 1 w 408"/>
                  <a:gd name="T5" fmla="*/ 1 h 343"/>
                  <a:gd name="T6" fmla="*/ 1 w 408"/>
                  <a:gd name="T7" fmla="*/ 1 h 343"/>
                  <a:gd name="T8" fmla="*/ 1 w 408"/>
                  <a:gd name="T9" fmla="*/ 1 h 343"/>
                  <a:gd name="T10" fmla="*/ 1 w 408"/>
                  <a:gd name="T11" fmla="*/ 1 h 343"/>
                  <a:gd name="T12" fmla="*/ 1 w 408"/>
                  <a:gd name="T13" fmla="*/ 1 h 343"/>
                  <a:gd name="T14" fmla="*/ 1 w 408"/>
                  <a:gd name="T15" fmla="*/ 1 h 343"/>
                  <a:gd name="T16" fmla="*/ 1 w 408"/>
                  <a:gd name="T17" fmla="*/ 1 h 343"/>
                  <a:gd name="T18" fmla="*/ 1 w 408"/>
                  <a:gd name="T19" fmla="*/ 1 h 343"/>
                  <a:gd name="T20" fmla="*/ 1 w 408"/>
                  <a:gd name="T21" fmla="*/ 1 h 343"/>
                  <a:gd name="T22" fmla="*/ 1 w 408"/>
                  <a:gd name="T23" fmla="*/ 1 h 343"/>
                  <a:gd name="T24" fmla="*/ 1 w 408"/>
                  <a:gd name="T25" fmla="*/ 1 h 343"/>
                  <a:gd name="T26" fmla="*/ 1 w 408"/>
                  <a:gd name="T27" fmla="*/ 1 h 343"/>
                  <a:gd name="T28" fmla="*/ 1 w 408"/>
                  <a:gd name="T29" fmla="*/ 1 h 343"/>
                  <a:gd name="T30" fmla="*/ 1 w 408"/>
                  <a:gd name="T31" fmla="*/ 1 h 343"/>
                  <a:gd name="T32" fmla="*/ 1 w 408"/>
                  <a:gd name="T33" fmla="*/ 1 h 343"/>
                  <a:gd name="T34" fmla="*/ 1 w 408"/>
                  <a:gd name="T35" fmla="*/ 1 h 343"/>
                  <a:gd name="T36" fmla="*/ 1 w 408"/>
                  <a:gd name="T37" fmla="*/ 1 h 343"/>
                  <a:gd name="T38" fmla="*/ 1 w 408"/>
                  <a:gd name="T39" fmla="*/ 1 h 343"/>
                  <a:gd name="T40" fmla="*/ 1 w 408"/>
                  <a:gd name="T41" fmla="*/ 1 h 343"/>
                  <a:gd name="T42" fmla="*/ 1 w 408"/>
                  <a:gd name="T43" fmla="*/ 1 h 343"/>
                  <a:gd name="T44" fmla="*/ 1 w 408"/>
                  <a:gd name="T45" fmla="*/ 1 h 343"/>
                  <a:gd name="T46" fmla="*/ 1 w 408"/>
                  <a:gd name="T47" fmla="*/ 1 h 343"/>
                  <a:gd name="T48" fmla="*/ 1 w 408"/>
                  <a:gd name="T49" fmla="*/ 1 h 343"/>
                  <a:gd name="T50" fmla="*/ 1 w 408"/>
                  <a:gd name="T51" fmla="*/ 1 h 343"/>
                  <a:gd name="T52" fmla="*/ 1 w 408"/>
                  <a:gd name="T53" fmla="*/ 1 h 343"/>
                  <a:gd name="T54" fmla="*/ 1 w 408"/>
                  <a:gd name="T55" fmla="*/ 1 h 343"/>
                  <a:gd name="T56" fmla="*/ 0 w 408"/>
                  <a:gd name="T57" fmla="*/ 1 h 343"/>
                  <a:gd name="T58" fmla="*/ 1 w 408"/>
                  <a:gd name="T59" fmla="*/ 1 h 343"/>
                  <a:gd name="T60" fmla="*/ 1 w 408"/>
                  <a:gd name="T61" fmla="*/ 1 h 343"/>
                  <a:gd name="T62" fmla="*/ 1 w 408"/>
                  <a:gd name="T63" fmla="*/ 1 h 343"/>
                  <a:gd name="T64" fmla="*/ 1 w 408"/>
                  <a:gd name="T65" fmla="*/ 1 h 343"/>
                  <a:gd name="T66" fmla="*/ 1 w 408"/>
                  <a:gd name="T67" fmla="*/ 1 h 343"/>
                  <a:gd name="T68" fmla="*/ 1 w 408"/>
                  <a:gd name="T69" fmla="*/ 1 h 343"/>
                  <a:gd name="T70" fmla="*/ 1 w 408"/>
                  <a:gd name="T71" fmla="*/ 1 h 343"/>
                  <a:gd name="T72" fmla="*/ 1 w 408"/>
                  <a:gd name="T73" fmla="*/ 1 h 343"/>
                  <a:gd name="T74" fmla="*/ 1 w 408"/>
                  <a:gd name="T75" fmla="*/ 1 h 343"/>
                  <a:gd name="T76" fmla="*/ 1 w 408"/>
                  <a:gd name="T77" fmla="*/ 1 h 343"/>
                  <a:gd name="T78" fmla="*/ 1 w 408"/>
                  <a:gd name="T79" fmla="*/ 1 h 343"/>
                  <a:gd name="T80" fmla="*/ 1 w 408"/>
                  <a:gd name="T81" fmla="*/ 1 h 343"/>
                  <a:gd name="T82" fmla="*/ 1 w 408"/>
                  <a:gd name="T83" fmla="*/ 1 h 343"/>
                  <a:gd name="T84" fmla="*/ 1 w 408"/>
                  <a:gd name="T85" fmla="*/ 1 h 343"/>
                  <a:gd name="T86" fmla="*/ 1 w 408"/>
                  <a:gd name="T87" fmla="*/ 1 h 343"/>
                  <a:gd name="T88" fmla="*/ 1 w 408"/>
                  <a:gd name="T89" fmla="*/ 1 h 343"/>
                  <a:gd name="T90" fmla="*/ 1 w 408"/>
                  <a:gd name="T91" fmla="*/ 1 h 343"/>
                  <a:gd name="T92" fmla="*/ 1 w 408"/>
                  <a:gd name="T93" fmla="*/ 1 h 343"/>
                  <a:gd name="T94" fmla="*/ 1 w 408"/>
                  <a:gd name="T95" fmla="*/ 1 h 343"/>
                  <a:gd name="T96" fmla="*/ 1 w 408"/>
                  <a:gd name="T97" fmla="*/ 1 h 343"/>
                  <a:gd name="T98" fmla="*/ 1 w 408"/>
                  <a:gd name="T99" fmla="*/ 1 h 343"/>
                  <a:gd name="T100" fmla="*/ 1 w 408"/>
                  <a:gd name="T101" fmla="*/ 1 h 343"/>
                  <a:gd name="T102" fmla="*/ 1 w 408"/>
                  <a:gd name="T103" fmla="*/ 1 h 343"/>
                  <a:gd name="T104" fmla="*/ 1 w 408"/>
                  <a:gd name="T105" fmla="*/ 1 h 343"/>
                  <a:gd name="T106" fmla="*/ 1 w 408"/>
                  <a:gd name="T107" fmla="*/ 1 h 343"/>
                  <a:gd name="T108" fmla="*/ 1 w 408"/>
                  <a:gd name="T109" fmla="*/ 1 h 343"/>
                  <a:gd name="T110" fmla="*/ 1 w 408"/>
                  <a:gd name="T111" fmla="*/ 1 h 343"/>
                  <a:gd name="T112" fmla="*/ 1 w 408"/>
                  <a:gd name="T113" fmla="*/ 0 h 3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8"/>
                  <a:gd name="T172" fmla="*/ 0 h 343"/>
                  <a:gd name="T173" fmla="*/ 408 w 408"/>
                  <a:gd name="T174" fmla="*/ 343 h 3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8" h="343">
                    <a:moveTo>
                      <a:pt x="408" y="0"/>
                    </a:moveTo>
                    <a:lnTo>
                      <a:pt x="389" y="8"/>
                    </a:lnTo>
                    <a:lnTo>
                      <a:pt x="372" y="16"/>
                    </a:lnTo>
                    <a:lnTo>
                      <a:pt x="355" y="24"/>
                    </a:lnTo>
                    <a:lnTo>
                      <a:pt x="339" y="32"/>
                    </a:lnTo>
                    <a:lnTo>
                      <a:pt x="324" y="41"/>
                    </a:lnTo>
                    <a:lnTo>
                      <a:pt x="309" y="51"/>
                    </a:lnTo>
                    <a:lnTo>
                      <a:pt x="295" y="61"/>
                    </a:lnTo>
                    <a:lnTo>
                      <a:pt x="282" y="73"/>
                    </a:lnTo>
                    <a:lnTo>
                      <a:pt x="269" y="85"/>
                    </a:lnTo>
                    <a:lnTo>
                      <a:pt x="258" y="99"/>
                    </a:lnTo>
                    <a:lnTo>
                      <a:pt x="248" y="115"/>
                    </a:lnTo>
                    <a:lnTo>
                      <a:pt x="237" y="131"/>
                    </a:lnTo>
                    <a:lnTo>
                      <a:pt x="227" y="151"/>
                    </a:lnTo>
                    <a:lnTo>
                      <a:pt x="218" y="172"/>
                    </a:lnTo>
                    <a:lnTo>
                      <a:pt x="210" y="193"/>
                    </a:lnTo>
                    <a:lnTo>
                      <a:pt x="201" y="219"/>
                    </a:lnTo>
                    <a:lnTo>
                      <a:pt x="195" y="245"/>
                    </a:lnTo>
                    <a:lnTo>
                      <a:pt x="189" y="268"/>
                    </a:lnTo>
                    <a:lnTo>
                      <a:pt x="185" y="291"/>
                    </a:lnTo>
                    <a:lnTo>
                      <a:pt x="183" y="314"/>
                    </a:lnTo>
                    <a:lnTo>
                      <a:pt x="159" y="280"/>
                    </a:lnTo>
                    <a:lnTo>
                      <a:pt x="133" y="243"/>
                    </a:lnTo>
                    <a:lnTo>
                      <a:pt x="108" y="207"/>
                    </a:lnTo>
                    <a:lnTo>
                      <a:pt x="83" y="169"/>
                    </a:lnTo>
                    <a:lnTo>
                      <a:pt x="59" y="131"/>
                    </a:lnTo>
                    <a:lnTo>
                      <a:pt x="36" y="92"/>
                    </a:lnTo>
                    <a:lnTo>
                      <a:pt x="16" y="53"/>
                    </a:lnTo>
                    <a:lnTo>
                      <a:pt x="0" y="14"/>
                    </a:lnTo>
                    <a:lnTo>
                      <a:pt x="4" y="56"/>
                    </a:lnTo>
                    <a:lnTo>
                      <a:pt x="15" y="98"/>
                    </a:lnTo>
                    <a:lnTo>
                      <a:pt x="31" y="139"/>
                    </a:lnTo>
                    <a:lnTo>
                      <a:pt x="52" y="179"/>
                    </a:lnTo>
                    <a:lnTo>
                      <a:pt x="77" y="218"/>
                    </a:lnTo>
                    <a:lnTo>
                      <a:pt x="106" y="257"/>
                    </a:lnTo>
                    <a:lnTo>
                      <a:pt x="139" y="295"/>
                    </a:lnTo>
                    <a:lnTo>
                      <a:pt x="176" y="332"/>
                    </a:lnTo>
                    <a:lnTo>
                      <a:pt x="187" y="339"/>
                    </a:lnTo>
                    <a:lnTo>
                      <a:pt x="195" y="343"/>
                    </a:lnTo>
                    <a:lnTo>
                      <a:pt x="200" y="343"/>
                    </a:lnTo>
                    <a:lnTo>
                      <a:pt x="205" y="340"/>
                    </a:lnTo>
                    <a:lnTo>
                      <a:pt x="213" y="308"/>
                    </a:lnTo>
                    <a:lnTo>
                      <a:pt x="223" y="275"/>
                    </a:lnTo>
                    <a:lnTo>
                      <a:pt x="236" y="244"/>
                    </a:lnTo>
                    <a:lnTo>
                      <a:pt x="252" y="213"/>
                    </a:lnTo>
                    <a:lnTo>
                      <a:pt x="268" y="183"/>
                    </a:lnTo>
                    <a:lnTo>
                      <a:pt x="287" y="155"/>
                    </a:lnTo>
                    <a:lnTo>
                      <a:pt x="304" y="128"/>
                    </a:lnTo>
                    <a:lnTo>
                      <a:pt x="322" y="104"/>
                    </a:lnTo>
                    <a:lnTo>
                      <a:pt x="341" y="81"/>
                    </a:lnTo>
                    <a:lnTo>
                      <a:pt x="357" y="60"/>
                    </a:lnTo>
                    <a:lnTo>
                      <a:pt x="372" y="41"/>
                    </a:lnTo>
                    <a:lnTo>
                      <a:pt x="386" y="27"/>
                    </a:lnTo>
                    <a:lnTo>
                      <a:pt x="396" y="15"/>
                    </a:lnTo>
                    <a:lnTo>
                      <a:pt x="403" y="6"/>
                    </a:lnTo>
                    <a:lnTo>
                      <a:pt x="408" y="1"/>
                    </a:lnTo>
                    <a:lnTo>
                      <a:pt x="408" y="0"/>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68652" name="Text Box 120"/>
            <p:cNvSpPr txBox="1">
              <a:spLocks noChangeArrowheads="1"/>
            </p:cNvSpPr>
            <p:nvPr/>
          </p:nvSpPr>
          <p:spPr bwMode="auto">
            <a:xfrm rot="189621">
              <a:off x="1381" y="1797"/>
              <a:ext cx="521"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b="1">
                  <a:solidFill>
                    <a:srgbClr val="800000"/>
                  </a:solidFill>
                  <a:latin typeface="Arial" charset="0"/>
                  <a:cs typeface="Arial" charset="0"/>
                </a:rPr>
                <a:t>Known</a:t>
              </a:r>
            </a:p>
            <a:p>
              <a:pPr algn="ctr" eaLnBrk="1" hangingPunct="1"/>
              <a:r>
                <a:rPr lang="en-US" sz="1200" b="1">
                  <a:solidFill>
                    <a:srgbClr val="800000"/>
                  </a:solidFill>
                  <a:latin typeface="Arial" charset="0"/>
                  <a:cs typeface="Arial" charset="0"/>
                </a:rPr>
                <a:t>Source 3</a:t>
              </a:r>
            </a:p>
          </p:txBody>
        </p:sp>
      </p:grpSp>
      <p:grpSp>
        <p:nvGrpSpPr>
          <p:cNvPr id="10" name="Group 157"/>
          <p:cNvGrpSpPr>
            <a:grpSpLocks/>
          </p:cNvGrpSpPr>
          <p:nvPr/>
        </p:nvGrpSpPr>
        <p:grpSpPr bwMode="auto">
          <a:xfrm>
            <a:off x="4211638" y="4005263"/>
            <a:ext cx="4859337" cy="1771650"/>
            <a:chOff x="2653" y="2523"/>
            <a:chExt cx="3061" cy="1116"/>
          </a:xfrm>
        </p:grpSpPr>
        <p:grpSp>
          <p:nvGrpSpPr>
            <p:cNvPr id="68618" name="Group 153"/>
            <p:cNvGrpSpPr>
              <a:grpSpLocks/>
            </p:cNvGrpSpPr>
            <p:nvPr/>
          </p:nvGrpSpPr>
          <p:grpSpPr bwMode="auto">
            <a:xfrm>
              <a:off x="3787" y="2523"/>
              <a:ext cx="770" cy="775"/>
              <a:chOff x="3923" y="2383"/>
              <a:chExt cx="770" cy="775"/>
            </a:xfrm>
          </p:grpSpPr>
          <p:grpSp>
            <p:nvGrpSpPr>
              <p:cNvPr id="68620" name="Group 122"/>
              <p:cNvGrpSpPr>
                <a:grpSpLocks/>
              </p:cNvGrpSpPr>
              <p:nvPr/>
            </p:nvGrpSpPr>
            <p:grpSpPr bwMode="auto">
              <a:xfrm>
                <a:off x="3923" y="2383"/>
                <a:ext cx="770" cy="775"/>
                <a:chOff x="567" y="2160"/>
                <a:chExt cx="907" cy="905"/>
              </a:xfrm>
            </p:grpSpPr>
            <p:sp>
              <p:nvSpPr>
                <p:cNvPr id="68622" name="AutoShape 123"/>
                <p:cNvSpPr>
                  <a:spLocks noChangeAspect="1" noChangeArrowheads="1" noTextEdit="1"/>
                </p:cNvSpPr>
                <p:nvPr/>
              </p:nvSpPr>
              <p:spPr bwMode="auto">
                <a:xfrm>
                  <a:off x="567" y="2160"/>
                  <a:ext cx="907" cy="9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68623" name="Freeform 124"/>
                <p:cNvSpPr>
                  <a:spLocks/>
                </p:cNvSpPr>
                <p:nvPr/>
              </p:nvSpPr>
              <p:spPr bwMode="auto">
                <a:xfrm>
                  <a:off x="567" y="2843"/>
                  <a:ext cx="907" cy="222"/>
                </a:xfrm>
                <a:custGeom>
                  <a:avLst/>
                  <a:gdLst>
                    <a:gd name="T0" fmla="*/ 0 w 2721"/>
                    <a:gd name="T1" fmla="*/ 0 h 665"/>
                    <a:gd name="T2" fmla="*/ 0 w 2721"/>
                    <a:gd name="T3" fmla="*/ 0 h 665"/>
                    <a:gd name="T4" fmla="*/ 0 w 2721"/>
                    <a:gd name="T5" fmla="*/ 0 h 665"/>
                    <a:gd name="T6" fmla="*/ 0 w 2721"/>
                    <a:gd name="T7" fmla="*/ 0 h 665"/>
                    <a:gd name="T8" fmla="*/ 0 w 2721"/>
                    <a:gd name="T9" fmla="*/ 0 h 665"/>
                    <a:gd name="T10" fmla="*/ 0 w 2721"/>
                    <a:gd name="T11" fmla="*/ 0 h 665"/>
                    <a:gd name="T12" fmla="*/ 0 w 2721"/>
                    <a:gd name="T13" fmla="*/ 0 h 665"/>
                    <a:gd name="T14" fmla="*/ 0 w 2721"/>
                    <a:gd name="T15" fmla="*/ 0 h 665"/>
                    <a:gd name="T16" fmla="*/ 0 w 2721"/>
                    <a:gd name="T17" fmla="*/ 0 h 665"/>
                    <a:gd name="T18" fmla="*/ 0 w 2721"/>
                    <a:gd name="T19" fmla="*/ 0 h 665"/>
                    <a:gd name="T20" fmla="*/ 0 w 2721"/>
                    <a:gd name="T21" fmla="*/ 0 h 665"/>
                    <a:gd name="T22" fmla="*/ 0 w 2721"/>
                    <a:gd name="T23" fmla="*/ 0 h 665"/>
                    <a:gd name="T24" fmla="*/ 0 w 2721"/>
                    <a:gd name="T25" fmla="*/ 0 h 665"/>
                    <a:gd name="T26" fmla="*/ 0 w 2721"/>
                    <a:gd name="T27" fmla="*/ 0 h 665"/>
                    <a:gd name="T28" fmla="*/ 0 w 2721"/>
                    <a:gd name="T29" fmla="*/ 0 h 665"/>
                    <a:gd name="T30" fmla="*/ 0 w 2721"/>
                    <a:gd name="T31" fmla="*/ 0 h 665"/>
                    <a:gd name="T32" fmla="*/ 0 w 2721"/>
                    <a:gd name="T33" fmla="*/ 0 h 665"/>
                    <a:gd name="T34" fmla="*/ 0 w 2721"/>
                    <a:gd name="T35" fmla="*/ 0 h 665"/>
                    <a:gd name="T36" fmla="*/ 0 w 2721"/>
                    <a:gd name="T37" fmla="*/ 0 h 665"/>
                    <a:gd name="T38" fmla="*/ 0 w 2721"/>
                    <a:gd name="T39" fmla="*/ 0 h 665"/>
                    <a:gd name="T40" fmla="*/ 0 w 2721"/>
                    <a:gd name="T41" fmla="*/ 0 h 665"/>
                    <a:gd name="T42" fmla="*/ 0 w 2721"/>
                    <a:gd name="T43" fmla="*/ 0 h 665"/>
                    <a:gd name="T44" fmla="*/ 0 w 2721"/>
                    <a:gd name="T45" fmla="*/ 0 h 665"/>
                    <a:gd name="T46" fmla="*/ 0 w 2721"/>
                    <a:gd name="T47" fmla="*/ 0 h 665"/>
                    <a:gd name="T48" fmla="*/ 0 w 2721"/>
                    <a:gd name="T49" fmla="*/ 0 h 665"/>
                    <a:gd name="T50" fmla="*/ 0 w 2721"/>
                    <a:gd name="T51" fmla="*/ 0 h 665"/>
                    <a:gd name="T52" fmla="*/ 0 w 2721"/>
                    <a:gd name="T53" fmla="*/ 0 h 665"/>
                    <a:gd name="T54" fmla="*/ 0 w 2721"/>
                    <a:gd name="T55" fmla="*/ 0 h 665"/>
                    <a:gd name="T56" fmla="*/ 0 w 2721"/>
                    <a:gd name="T57" fmla="*/ 0 h 665"/>
                    <a:gd name="T58" fmla="*/ 0 w 2721"/>
                    <a:gd name="T59" fmla="*/ 0 h 665"/>
                    <a:gd name="T60" fmla="*/ 0 w 2721"/>
                    <a:gd name="T61" fmla="*/ 0 h 665"/>
                    <a:gd name="T62" fmla="*/ 0 w 2721"/>
                    <a:gd name="T63" fmla="*/ 0 h 665"/>
                    <a:gd name="T64" fmla="*/ 0 w 2721"/>
                    <a:gd name="T65" fmla="*/ 0 h 665"/>
                    <a:gd name="T66" fmla="*/ 0 w 2721"/>
                    <a:gd name="T67" fmla="*/ 0 h 665"/>
                    <a:gd name="T68" fmla="*/ 0 w 2721"/>
                    <a:gd name="T69" fmla="*/ 0 h 665"/>
                    <a:gd name="T70" fmla="*/ 0 w 2721"/>
                    <a:gd name="T71" fmla="*/ 0 h 665"/>
                    <a:gd name="T72" fmla="*/ 0 w 2721"/>
                    <a:gd name="T73" fmla="*/ 0 h 665"/>
                    <a:gd name="T74" fmla="*/ 0 w 2721"/>
                    <a:gd name="T75" fmla="*/ 0 h 665"/>
                    <a:gd name="T76" fmla="*/ 0 w 2721"/>
                    <a:gd name="T77" fmla="*/ 0 h 665"/>
                    <a:gd name="T78" fmla="*/ 0 w 2721"/>
                    <a:gd name="T79" fmla="*/ 0 h 665"/>
                    <a:gd name="T80" fmla="*/ 0 w 2721"/>
                    <a:gd name="T81" fmla="*/ 0 h 665"/>
                    <a:gd name="T82" fmla="*/ 0 w 2721"/>
                    <a:gd name="T83" fmla="*/ 0 h 665"/>
                    <a:gd name="T84" fmla="*/ 0 w 2721"/>
                    <a:gd name="T85" fmla="*/ 0 h 66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21"/>
                    <a:gd name="T130" fmla="*/ 0 h 665"/>
                    <a:gd name="T131" fmla="*/ 2721 w 2721"/>
                    <a:gd name="T132" fmla="*/ 665 h 66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21" h="665">
                      <a:moveTo>
                        <a:pt x="2228" y="589"/>
                      </a:moveTo>
                      <a:lnTo>
                        <a:pt x="2182" y="597"/>
                      </a:lnTo>
                      <a:lnTo>
                        <a:pt x="2136" y="606"/>
                      </a:lnTo>
                      <a:lnTo>
                        <a:pt x="2088" y="614"/>
                      </a:lnTo>
                      <a:lnTo>
                        <a:pt x="2038" y="621"/>
                      </a:lnTo>
                      <a:lnTo>
                        <a:pt x="1988" y="628"/>
                      </a:lnTo>
                      <a:lnTo>
                        <a:pt x="1936" y="633"/>
                      </a:lnTo>
                      <a:lnTo>
                        <a:pt x="1883" y="639"/>
                      </a:lnTo>
                      <a:lnTo>
                        <a:pt x="1829" y="644"/>
                      </a:lnTo>
                      <a:lnTo>
                        <a:pt x="1774" y="650"/>
                      </a:lnTo>
                      <a:lnTo>
                        <a:pt x="1718" y="654"/>
                      </a:lnTo>
                      <a:lnTo>
                        <a:pt x="1660" y="657"/>
                      </a:lnTo>
                      <a:lnTo>
                        <a:pt x="1601" y="659"/>
                      </a:lnTo>
                      <a:lnTo>
                        <a:pt x="1542" y="662"/>
                      </a:lnTo>
                      <a:lnTo>
                        <a:pt x="1483" y="664"/>
                      </a:lnTo>
                      <a:lnTo>
                        <a:pt x="1423" y="665"/>
                      </a:lnTo>
                      <a:lnTo>
                        <a:pt x="1361" y="665"/>
                      </a:lnTo>
                      <a:lnTo>
                        <a:pt x="1305" y="665"/>
                      </a:lnTo>
                      <a:lnTo>
                        <a:pt x="1250" y="664"/>
                      </a:lnTo>
                      <a:lnTo>
                        <a:pt x="1195" y="662"/>
                      </a:lnTo>
                      <a:lnTo>
                        <a:pt x="1140" y="661"/>
                      </a:lnTo>
                      <a:lnTo>
                        <a:pt x="1087" y="658"/>
                      </a:lnTo>
                      <a:lnTo>
                        <a:pt x="1035" y="655"/>
                      </a:lnTo>
                      <a:lnTo>
                        <a:pt x="983" y="653"/>
                      </a:lnTo>
                      <a:lnTo>
                        <a:pt x="931" y="648"/>
                      </a:lnTo>
                      <a:lnTo>
                        <a:pt x="881" y="644"/>
                      </a:lnTo>
                      <a:lnTo>
                        <a:pt x="832" y="639"/>
                      </a:lnTo>
                      <a:lnTo>
                        <a:pt x="783" y="635"/>
                      </a:lnTo>
                      <a:lnTo>
                        <a:pt x="736" y="628"/>
                      </a:lnTo>
                      <a:lnTo>
                        <a:pt x="690" y="622"/>
                      </a:lnTo>
                      <a:lnTo>
                        <a:pt x="644" y="615"/>
                      </a:lnTo>
                      <a:lnTo>
                        <a:pt x="600" y="608"/>
                      </a:lnTo>
                      <a:lnTo>
                        <a:pt x="558" y="601"/>
                      </a:lnTo>
                      <a:lnTo>
                        <a:pt x="496" y="589"/>
                      </a:lnTo>
                      <a:lnTo>
                        <a:pt x="437" y="577"/>
                      </a:lnTo>
                      <a:lnTo>
                        <a:pt x="381" y="564"/>
                      </a:lnTo>
                      <a:lnTo>
                        <a:pt x="328" y="549"/>
                      </a:lnTo>
                      <a:lnTo>
                        <a:pt x="278" y="534"/>
                      </a:lnTo>
                      <a:lnTo>
                        <a:pt x="233" y="519"/>
                      </a:lnTo>
                      <a:lnTo>
                        <a:pt x="191" y="502"/>
                      </a:lnTo>
                      <a:lnTo>
                        <a:pt x="152" y="485"/>
                      </a:lnTo>
                      <a:lnTo>
                        <a:pt x="118" y="469"/>
                      </a:lnTo>
                      <a:lnTo>
                        <a:pt x="88" y="449"/>
                      </a:lnTo>
                      <a:lnTo>
                        <a:pt x="62" y="431"/>
                      </a:lnTo>
                      <a:lnTo>
                        <a:pt x="40" y="412"/>
                      </a:lnTo>
                      <a:lnTo>
                        <a:pt x="22" y="393"/>
                      </a:lnTo>
                      <a:lnTo>
                        <a:pt x="10" y="373"/>
                      </a:lnTo>
                      <a:lnTo>
                        <a:pt x="3" y="354"/>
                      </a:lnTo>
                      <a:lnTo>
                        <a:pt x="0" y="333"/>
                      </a:lnTo>
                      <a:lnTo>
                        <a:pt x="4" y="310"/>
                      </a:lnTo>
                      <a:lnTo>
                        <a:pt x="14" y="286"/>
                      </a:lnTo>
                      <a:lnTo>
                        <a:pt x="30" y="263"/>
                      </a:lnTo>
                      <a:lnTo>
                        <a:pt x="53" y="241"/>
                      </a:lnTo>
                      <a:lnTo>
                        <a:pt x="82" y="219"/>
                      </a:lnTo>
                      <a:lnTo>
                        <a:pt x="117" y="198"/>
                      </a:lnTo>
                      <a:lnTo>
                        <a:pt x="156" y="179"/>
                      </a:lnTo>
                      <a:lnTo>
                        <a:pt x="203" y="159"/>
                      </a:lnTo>
                      <a:lnTo>
                        <a:pt x="252" y="140"/>
                      </a:lnTo>
                      <a:lnTo>
                        <a:pt x="308" y="122"/>
                      </a:lnTo>
                      <a:lnTo>
                        <a:pt x="369" y="105"/>
                      </a:lnTo>
                      <a:lnTo>
                        <a:pt x="433" y="90"/>
                      </a:lnTo>
                      <a:lnTo>
                        <a:pt x="502" y="76"/>
                      </a:lnTo>
                      <a:lnTo>
                        <a:pt x="573" y="63"/>
                      </a:lnTo>
                      <a:lnTo>
                        <a:pt x="650" y="50"/>
                      </a:lnTo>
                      <a:lnTo>
                        <a:pt x="729" y="39"/>
                      </a:lnTo>
                      <a:lnTo>
                        <a:pt x="765" y="35"/>
                      </a:lnTo>
                      <a:lnTo>
                        <a:pt x="802" y="31"/>
                      </a:lnTo>
                      <a:lnTo>
                        <a:pt x="838" y="27"/>
                      </a:lnTo>
                      <a:lnTo>
                        <a:pt x="876" y="23"/>
                      </a:lnTo>
                      <a:lnTo>
                        <a:pt x="913" y="20"/>
                      </a:lnTo>
                      <a:lnTo>
                        <a:pt x="951" y="16"/>
                      </a:lnTo>
                      <a:lnTo>
                        <a:pt x="991" y="13"/>
                      </a:lnTo>
                      <a:lnTo>
                        <a:pt x="1031" y="10"/>
                      </a:lnTo>
                      <a:lnTo>
                        <a:pt x="1071" y="9"/>
                      </a:lnTo>
                      <a:lnTo>
                        <a:pt x="1110" y="6"/>
                      </a:lnTo>
                      <a:lnTo>
                        <a:pt x="1151" y="5"/>
                      </a:lnTo>
                      <a:lnTo>
                        <a:pt x="1193" y="3"/>
                      </a:lnTo>
                      <a:lnTo>
                        <a:pt x="1234" y="2"/>
                      </a:lnTo>
                      <a:lnTo>
                        <a:pt x="1276" y="0"/>
                      </a:lnTo>
                      <a:lnTo>
                        <a:pt x="1319" y="0"/>
                      </a:lnTo>
                      <a:lnTo>
                        <a:pt x="1361" y="0"/>
                      </a:lnTo>
                      <a:lnTo>
                        <a:pt x="1419" y="0"/>
                      </a:lnTo>
                      <a:lnTo>
                        <a:pt x="1476" y="2"/>
                      </a:lnTo>
                      <a:lnTo>
                        <a:pt x="1533" y="3"/>
                      </a:lnTo>
                      <a:lnTo>
                        <a:pt x="1589" y="5"/>
                      </a:lnTo>
                      <a:lnTo>
                        <a:pt x="1644" y="7"/>
                      </a:lnTo>
                      <a:lnTo>
                        <a:pt x="1698" y="11"/>
                      </a:lnTo>
                      <a:lnTo>
                        <a:pt x="1752" y="14"/>
                      </a:lnTo>
                      <a:lnTo>
                        <a:pt x="1804" y="18"/>
                      </a:lnTo>
                      <a:lnTo>
                        <a:pt x="1856" y="24"/>
                      </a:lnTo>
                      <a:lnTo>
                        <a:pt x="1907" y="29"/>
                      </a:lnTo>
                      <a:lnTo>
                        <a:pt x="1956" y="35"/>
                      </a:lnTo>
                      <a:lnTo>
                        <a:pt x="2004" y="40"/>
                      </a:lnTo>
                      <a:lnTo>
                        <a:pt x="2052" y="47"/>
                      </a:lnTo>
                      <a:lnTo>
                        <a:pt x="2097" y="54"/>
                      </a:lnTo>
                      <a:lnTo>
                        <a:pt x="2143" y="61"/>
                      </a:lnTo>
                      <a:lnTo>
                        <a:pt x="2186" y="69"/>
                      </a:lnTo>
                      <a:lnTo>
                        <a:pt x="2245" y="82"/>
                      </a:lnTo>
                      <a:lnTo>
                        <a:pt x="2303" y="94"/>
                      </a:lnTo>
                      <a:lnTo>
                        <a:pt x="2356" y="107"/>
                      </a:lnTo>
                      <a:lnTo>
                        <a:pt x="2407" y="121"/>
                      </a:lnTo>
                      <a:lnTo>
                        <a:pt x="2454" y="136"/>
                      </a:lnTo>
                      <a:lnTo>
                        <a:pt x="2499" y="151"/>
                      </a:lnTo>
                      <a:lnTo>
                        <a:pt x="2539" y="168"/>
                      </a:lnTo>
                      <a:lnTo>
                        <a:pt x="2576" y="184"/>
                      </a:lnTo>
                      <a:lnTo>
                        <a:pt x="2609" y="201"/>
                      </a:lnTo>
                      <a:lnTo>
                        <a:pt x="2637" y="219"/>
                      </a:lnTo>
                      <a:lnTo>
                        <a:pt x="2662" y="237"/>
                      </a:lnTo>
                      <a:lnTo>
                        <a:pt x="2683" y="255"/>
                      </a:lnTo>
                      <a:lnTo>
                        <a:pt x="2699" y="274"/>
                      </a:lnTo>
                      <a:lnTo>
                        <a:pt x="2711" y="293"/>
                      </a:lnTo>
                      <a:lnTo>
                        <a:pt x="2718" y="313"/>
                      </a:lnTo>
                      <a:lnTo>
                        <a:pt x="2721" y="333"/>
                      </a:lnTo>
                      <a:lnTo>
                        <a:pt x="2718" y="353"/>
                      </a:lnTo>
                      <a:lnTo>
                        <a:pt x="2713" y="371"/>
                      </a:lnTo>
                      <a:lnTo>
                        <a:pt x="2702" y="390"/>
                      </a:lnTo>
                      <a:lnTo>
                        <a:pt x="2687" y="408"/>
                      </a:lnTo>
                      <a:lnTo>
                        <a:pt x="2668" y="426"/>
                      </a:lnTo>
                      <a:lnTo>
                        <a:pt x="2644" y="443"/>
                      </a:lnTo>
                      <a:lnTo>
                        <a:pt x="2618" y="461"/>
                      </a:lnTo>
                      <a:lnTo>
                        <a:pt x="2588" y="477"/>
                      </a:lnTo>
                      <a:lnTo>
                        <a:pt x="2554" y="492"/>
                      </a:lnTo>
                      <a:lnTo>
                        <a:pt x="2517" y="509"/>
                      </a:lnTo>
                      <a:lnTo>
                        <a:pt x="2476" y="523"/>
                      </a:lnTo>
                      <a:lnTo>
                        <a:pt x="2432" y="538"/>
                      </a:lnTo>
                      <a:lnTo>
                        <a:pt x="2385" y="552"/>
                      </a:lnTo>
                      <a:lnTo>
                        <a:pt x="2336" y="564"/>
                      </a:lnTo>
                      <a:lnTo>
                        <a:pt x="2282" y="577"/>
                      </a:lnTo>
                      <a:lnTo>
                        <a:pt x="2228" y="589"/>
                      </a:lnTo>
                      <a:close/>
                    </a:path>
                  </a:pathLst>
                </a:custGeom>
                <a:solidFill>
                  <a:srgbClr val="C1EF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24" name="Freeform 125"/>
                <p:cNvSpPr>
                  <a:spLocks/>
                </p:cNvSpPr>
                <p:nvPr/>
              </p:nvSpPr>
              <p:spPr bwMode="auto">
                <a:xfrm>
                  <a:off x="945" y="2161"/>
                  <a:ext cx="125" cy="795"/>
                </a:xfrm>
                <a:custGeom>
                  <a:avLst/>
                  <a:gdLst>
                    <a:gd name="T0" fmla="*/ 0 w 374"/>
                    <a:gd name="T1" fmla="*/ 0 h 2385"/>
                    <a:gd name="T2" fmla="*/ 0 w 374"/>
                    <a:gd name="T3" fmla="*/ 0 h 2385"/>
                    <a:gd name="T4" fmla="*/ 0 w 374"/>
                    <a:gd name="T5" fmla="*/ 0 h 2385"/>
                    <a:gd name="T6" fmla="*/ 0 w 374"/>
                    <a:gd name="T7" fmla="*/ 0 h 2385"/>
                    <a:gd name="T8" fmla="*/ 0 w 374"/>
                    <a:gd name="T9" fmla="*/ 0 h 2385"/>
                    <a:gd name="T10" fmla="*/ 0 w 374"/>
                    <a:gd name="T11" fmla="*/ 0 h 2385"/>
                    <a:gd name="T12" fmla="*/ 0 w 374"/>
                    <a:gd name="T13" fmla="*/ 0 h 2385"/>
                    <a:gd name="T14" fmla="*/ 0 60000 65536"/>
                    <a:gd name="T15" fmla="*/ 0 60000 65536"/>
                    <a:gd name="T16" fmla="*/ 0 60000 65536"/>
                    <a:gd name="T17" fmla="*/ 0 60000 65536"/>
                    <a:gd name="T18" fmla="*/ 0 60000 65536"/>
                    <a:gd name="T19" fmla="*/ 0 60000 65536"/>
                    <a:gd name="T20" fmla="*/ 0 60000 65536"/>
                    <a:gd name="T21" fmla="*/ 0 w 374"/>
                    <a:gd name="T22" fmla="*/ 0 h 2385"/>
                    <a:gd name="T23" fmla="*/ 374 w 374"/>
                    <a:gd name="T24" fmla="*/ 2385 h 23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4" h="2385">
                      <a:moveTo>
                        <a:pt x="189" y="2385"/>
                      </a:moveTo>
                      <a:lnTo>
                        <a:pt x="89" y="2356"/>
                      </a:lnTo>
                      <a:lnTo>
                        <a:pt x="0" y="75"/>
                      </a:lnTo>
                      <a:lnTo>
                        <a:pt x="89" y="8"/>
                      </a:lnTo>
                      <a:lnTo>
                        <a:pt x="276" y="0"/>
                      </a:lnTo>
                      <a:lnTo>
                        <a:pt x="374" y="2377"/>
                      </a:lnTo>
                      <a:lnTo>
                        <a:pt x="189" y="2385"/>
                      </a:lnTo>
                      <a:close/>
                    </a:path>
                  </a:pathLst>
                </a:custGeom>
                <a:solidFill>
                  <a:srgbClr val="7F26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25" name="Freeform 126"/>
                <p:cNvSpPr>
                  <a:spLocks/>
                </p:cNvSpPr>
                <p:nvPr/>
              </p:nvSpPr>
              <p:spPr bwMode="auto">
                <a:xfrm>
                  <a:off x="975" y="2160"/>
                  <a:ext cx="130" cy="796"/>
                </a:xfrm>
                <a:custGeom>
                  <a:avLst/>
                  <a:gdLst>
                    <a:gd name="T0" fmla="*/ 0 w 389"/>
                    <a:gd name="T1" fmla="*/ 0 h 2389"/>
                    <a:gd name="T2" fmla="*/ 0 w 389"/>
                    <a:gd name="T3" fmla="*/ 0 h 2389"/>
                    <a:gd name="T4" fmla="*/ 0 w 389"/>
                    <a:gd name="T5" fmla="*/ 0 h 2389"/>
                    <a:gd name="T6" fmla="*/ 0 w 389"/>
                    <a:gd name="T7" fmla="*/ 0 h 2389"/>
                    <a:gd name="T8" fmla="*/ 0 w 389"/>
                    <a:gd name="T9" fmla="*/ 0 h 2389"/>
                    <a:gd name="T10" fmla="*/ 0 w 389"/>
                    <a:gd name="T11" fmla="*/ 0 h 2389"/>
                    <a:gd name="T12" fmla="*/ 0 60000 65536"/>
                    <a:gd name="T13" fmla="*/ 0 60000 65536"/>
                    <a:gd name="T14" fmla="*/ 0 60000 65536"/>
                    <a:gd name="T15" fmla="*/ 0 60000 65536"/>
                    <a:gd name="T16" fmla="*/ 0 60000 65536"/>
                    <a:gd name="T17" fmla="*/ 0 60000 65536"/>
                    <a:gd name="T18" fmla="*/ 0 w 389"/>
                    <a:gd name="T19" fmla="*/ 0 h 2389"/>
                    <a:gd name="T20" fmla="*/ 389 w 389"/>
                    <a:gd name="T21" fmla="*/ 2389 h 2389"/>
                  </a:gdLst>
                  <a:ahLst/>
                  <a:cxnLst>
                    <a:cxn ang="T12">
                      <a:pos x="T0" y="T1"/>
                    </a:cxn>
                    <a:cxn ang="T13">
                      <a:pos x="T2" y="T3"/>
                    </a:cxn>
                    <a:cxn ang="T14">
                      <a:pos x="T4" y="T5"/>
                    </a:cxn>
                    <a:cxn ang="T15">
                      <a:pos x="T6" y="T7"/>
                    </a:cxn>
                    <a:cxn ang="T16">
                      <a:pos x="T8" y="T9"/>
                    </a:cxn>
                    <a:cxn ang="T17">
                      <a:pos x="T10" y="T11"/>
                    </a:cxn>
                  </a:cxnLst>
                  <a:rect l="T18" t="T19" r="T20" b="T21"/>
                  <a:pathLst>
                    <a:path w="389" h="2389">
                      <a:moveTo>
                        <a:pt x="103" y="2389"/>
                      </a:moveTo>
                      <a:lnTo>
                        <a:pt x="100" y="2389"/>
                      </a:lnTo>
                      <a:lnTo>
                        <a:pt x="0" y="12"/>
                      </a:lnTo>
                      <a:lnTo>
                        <a:pt x="282" y="0"/>
                      </a:lnTo>
                      <a:lnTo>
                        <a:pt x="389" y="2376"/>
                      </a:lnTo>
                      <a:lnTo>
                        <a:pt x="103" y="2389"/>
                      </a:lnTo>
                      <a:close/>
                    </a:path>
                  </a:pathLst>
                </a:custGeom>
                <a:solidFill>
                  <a:srgbClr val="D1B2A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26" name="Freeform 127"/>
                <p:cNvSpPr>
                  <a:spLocks/>
                </p:cNvSpPr>
                <p:nvPr/>
              </p:nvSpPr>
              <p:spPr bwMode="auto">
                <a:xfrm>
                  <a:off x="586" y="2215"/>
                  <a:ext cx="826" cy="477"/>
                </a:xfrm>
                <a:custGeom>
                  <a:avLst/>
                  <a:gdLst>
                    <a:gd name="T0" fmla="*/ 0 w 2480"/>
                    <a:gd name="T1" fmla="*/ 0 h 1433"/>
                    <a:gd name="T2" fmla="*/ 0 w 2480"/>
                    <a:gd name="T3" fmla="*/ 0 h 1433"/>
                    <a:gd name="T4" fmla="*/ 0 w 2480"/>
                    <a:gd name="T5" fmla="*/ 0 h 1433"/>
                    <a:gd name="T6" fmla="*/ 0 w 2480"/>
                    <a:gd name="T7" fmla="*/ 0 h 1433"/>
                    <a:gd name="T8" fmla="*/ 0 w 2480"/>
                    <a:gd name="T9" fmla="*/ 0 h 1433"/>
                    <a:gd name="T10" fmla="*/ 0 w 2480"/>
                    <a:gd name="T11" fmla="*/ 0 h 1433"/>
                    <a:gd name="T12" fmla="*/ 0 w 2480"/>
                    <a:gd name="T13" fmla="*/ 0 h 1433"/>
                    <a:gd name="T14" fmla="*/ 0 60000 65536"/>
                    <a:gd name="T15" fmla="*/ 0 60000 65536"/>
                    <a:gd name="T16" fmla="*/ 0 60000 65536"/>
                    <a:gd name="T17" fmla="*/ 0 60000 65536"/>
                    <a:gd name="T18" fmla="*/ 0 60000 65536"/>
                    <a:gd name="T19" fmla="*/ 0 60000 65536"/>
                    <a:gd name="T20" fmla="*/ 0 60000 65536"/>
                    <a:gd name="T21" fmla="*/ 0 w 2480"/>
                    <a:gd name="T22" fmla="*/ 0 h 1433"/>
                    <a:gd name="T23" fmla="*/ 2480 w 2480"/>
                    <a:gd name="T24" fmla="*/ 1433 h 14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80" h="1433">
                      <a:moveTo>
                        <a:pt x="65" y="1433"/>
                      </a:moveTo>
                      <a:lnTo>
                        <a:pt x="0" y="101"/>
                      </a:lnTo>
                      <a:lnTo>
                        <a:pt x="51" y="45"/>
                      </a:lnTo>
                      <a:lnTo>
                        <a:pt x="2372" y="0"/>
                      </a:lnTo>
                      <a:lnTo>
                        <a:pt x="2480" y="1313"/>
                      </a:lnTo>
                      <a:lnTo>
                        <a:pt x="2435" y="1331"/>
                      </a:lnTo>
                      <a:lnTo>
                        <a:pt x="65" y="1433"/>
                      </a:lnTo>
                      <a:close/>
                    </a:path>
                  </a:pathLst>
                </a:custGeom>
                <a:solidFill>
                  <a:srgbClr val="7F26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27" name="Freeform 128"/>
                <p:cNvSpPr>
                  <a:spLocks/>
                </p:cNvSpPr>
                <p:nvPr/>
              </p:nvSpPr>
              <p:spPr bwMode="auto">
                <a:xfrm>
                  <a:off x="603" y="2195"/>
                  <a:ext cx="809" cy="491"/>
                </a:xfrm>
                <a:custGeom>
                  <a:avLst/>
                  <a:gdLst>
                    <a:gd name="T0" fmla="*/ 0 w 2429"/>
                    <a:gd name="T1" fmla="*/ 0 h 1473"/>
                    <a:gd name="T2" fmla="*/ 0 w 2429"/>
                    <a:gd name="T3" fmla="*/ 0 h 1473"/>
                    <a:gd name="T4" fmla="*/ 0 w 2429"/>
                    <a:gd name="T5" fmla="*/ 0 h 1473"/>
                    <a:gd name="T6" fmla="*/ 0 w 2429"/>
                    <a:gd name="T7" fmla="*/ 0 h 1473"/>
                    <a:gd name="T8" fmla="*/ 0 w 2429"/>
                    <a:gd name="T9" fmla="*/ 0 h 1473"/>
                    <a:gd name="T10" fmla="*/ 0 60000 65536"/>
                    <a:gd name="T11" fmla="*/ 0 60000 65536"/>
                    <a:gd name="T12" fmla="*/ 0 60000 65536"/>
                    <a:gd name="T13" fmla="*/ 0 60000 65536"/>
                    <a:gd name="T14" fmla="*/ 0 60000 65536"/>
                    <a:gd name="T15" fmla="*/ 0 w 2429"/>
                    <a:gd name="T16" fmla="*/ 0 h 1473"/>
                    <a:gd name="T17" fmla="*/ 2429 w 2429"/>
                    <a:gd name="T18" fmla="*/ 1473 h 1473"/>
                  </a:gdLst>
                  <a:ahLst/>
                  <a:cxnLst>
                    <a:cxn ang="T10">
                      <a:pos x="T0" y="T1"/>
                    </a:cxn>
                    <a:cxn ang="T11">
                      <a:pos x="T2" y="T3"/>
                    </a:cxn>
                    <a:cxn ang="T12">
                      <a:pos x="T4" y="T5"/>
                    </a:cxn>
                    <a:cxn ang="T13">
                      <a:pos x="T6" y="T7"/>
                    </a:cxn>
                    <a:cxn ang="T14">
                      <a:pos x="T8" y="T9"/>
                    </a:cxn>
                  </a:cxnLst>
                  <a:rect l="T15" t="T16" r="T17" b="T18"/>
                  <a:pathLst>
                    <a:path w="2429" h="1473">
                      <a:moveTo>
                        <a:pt x="57" y="1473"/>
                      </a:moveTo>
                      <a:lnTo>
                        <a:pt x="0" y="103"/>
                      </a:lnTo>
                      <a:lnTo>
                        <a:pt x="2371" y="0"/>
                      </a:lnTo>
                      <a:lnTo>
                        <a:pt x="2429" y="1371"/>
                      </a:lnTo>
                      <a:lnTo>
                        <a:pt x="57" y="1473"/>
                      </a:lnTo>
                      <a:close/>
                    </a:path>
                  </a:pathLst>
                </a:custGeom>
                <a:solidFill>
                  <a:srgbClr val="F2CC0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28" name="Freeform 129"/>
                <p:cNvSpPr>
                  <a:spLocks/>
                </p:cNvSpPr>
                <p:nvPr/>
              </p:nvSpPr>
              <p:spPr bwMode="auto">
                <a:xfrm>
                  <a:off x="626" y="2218"/>
                  <a:ext cx="763" cy="446"/>
                </a:xfrm>
                <a:custGeom>
                  <a:avLst/>
                  <a:gdLst>
                    <a:gd name="T0" fmla="*/ 0 w 2289"/>
                    <a:gd name="T1" fmla="*/ 0 h 1340"/>
                    <a:gd name="T2" fmla="*/ 0 w 2289"/>
                    <a:gd name="T3" fmla="*/ 0 h 1340"/>
                    <a:gd name="T4" fmla="*/ 0 w 2289"/>
                    <a:gd name="T5" fmla="*/ 0 h 1340"/>
                    <a:gd name="T6" fmla="*/ 0 w 2289"/>
                    <a:gd name="T7" fmla="*/ 0 h 1340"/>
                    <a:gd name="T8" fmla="*/ 0 w 2289"/>
                    <a:gd name="T9" fmla="*/ 0 h 1340"/>
                    <a:gd name="T10" fmla="*/ 0 60000 65536"/>
                    <a:gd name="T11" fmla="*/ 0 60000 65536"/>
                    <a:gd name="T12" fmla="*/ 0 60000 65536"/>
                    <a:gd name="T13" fmla="*/ 0 60000 65536"/>
                    <a:gd name="T14" fmla="*/ 0 60000 65536"/>
                    <a:gd name="T15" fmla="*/ 0 w 2289"/>
                    <a:gd name="T16" fmla="*/ 0 h 1340"/>
                    <a:gd name="T17" fmla="*/ 2289 w 2289"/>
                    <a:gd name="T18" fmla="*/ 1340 h 1340"/>
                  </a:gdLst>
                  <a:ahLst/>
                  <a:cxnLst>
                    <a:cxn ang="T10">
                      <a:pos x="T0" y="T1"/>
                    </a:cxn>
                    <a:cxn ang="T11">
                      <a:pos x="T2" y="T3"/>
                    </a:cxn>
                    <a:cxn ang="T12">
                      <a:pos x="T4" y="T5"/>
                    </a:cxn>
                    <a:cxn ang="T13">
                      <a:pos x="T6" y="T7"/>
                    </a:cxn>
                    <a:cxn ang="T14">
                      <a:pos x="T8" y="T9"/>
                    </a:cxn>
                  </a:cxnLst>
                  <a:rect l="T15" t="T16" r="T17" b="T18"/>
                  <a:pathLst>
                    <a:path w="2289" h="1340">
                      <a:moveTo>
                        <a:pt x="52" y="1340"/>
                      </a:moveTo>
                      <a:lnTo>
                        <a:pt x="0" y="96"/>
                      </a:lnTo>
                      <a:lnTo>
                        <a:pt x="2237" y="0"/>
                      </a:lnTo>
                      <a:lnTo>
                        <a:pt x="2289" y="1245"/>
                      </a:lnTo>
                      <a:lnTo>
                        <a:pt x="52" y="1340"/>
                      </a:lnTo>
                      <a:close/>
                    </a:path>
                  </a:pathLst>
                </a:custGeom>
                <a:solidFill>
                  <a:srgbClr val="0035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29" name="Freeform 130"/>
                <p:cNvSpPr>
                  <a:spLocks/>
                </p:cNvSpPr>
                <p:nvPr/>
              </p:nvSpPr>
              <p:spPr bwMode="auto">
                <a:xfrm>
                  <a:off x="649" y="2239"/>
                  <a:ext cx="717" cy="405"/>
                </a:xfrm>
                <a:custGeom>
                  <a:avLst/>
                  <a:gdLst>
                    <a:gd name="T0" fmla="*/ 0 w 2149"/>
                    <a:gd name="T1" fmla="*/ 0 h 1215"/>
                    <a:gd name="T2" fmla="*/ 0 w 2149"/>
                    <a:gd name="T3" fmla="*/ 0 h 1215"/>
                    <a:gd name="T4" fmla="*/ 0 w 2149"/>
                    <a:gd name="T5" fmla="*/ 0 h 1215"/>
                    <a:gd name="T6" fmla="*/ 0 w 2149"/>
                    <a:gd name="T7" fmla="*/ 0 h 1215"/>
                    <a:gd name="T8" fmla="*/ 0 w 2149"/>
                    <a:gd name="T9" fmla="*/ 0 h 1215"/>
                    <a:gd name="T10" fmla="*/ 0 60000 65536"/>
                    <a:gd name="T11" fmla="*/ 0 60000 65536"/>
                    <a:gd name="T12" fmla="*/ 0 60000 65536"/>
                    <a:gd name="T13" fmla="*/ 0 60000 65536"/>
                    <a:gd name="T14" fmla="*/ 0 60000 65536"/>
                    <a:gd name="T15" fmla="*/ 0 w 2149"/>
                    <a:gd name="T16" fmla="*/ 0 h 1215"/>
                    <a:gd name="T17" fmla="*/ 2149 w 2149"/>
                    <a:gd name="T18" fmla="*/ 1215 h 1215"/>
                  </a:gdLst>
                  <a:ahLst/>
                  <a:cxnLst>
                    <a:cxn ang="T10">
                      <a:pos x="T0" y="T1"/>
                    </a:cxn>
                    <a:cxn ang="T11">
                      <a:pos x="T2" y="T3"/>
                    </a:cxn>
                    <a:cxn ang="T12">
                      <a:pos x="T4" y="T5"/>
                    </a:cxn>
                    <a:cxn ang="T13">
                      <a:pos x="T6" y="T7"/>
                    </a:cxn>
                    <a:cxn ang="T14">
                      <a:pos x="T8" y="T9"/>
                    </a:cxn>
                  </a:cxnLst>
                  <a:rect l="T15" t="T16" r="T17" b="T18"/>
                  <a:pathLst>
                    <a:path w="2149" h="1215">
                      <a:moveTo>
                        <a:pt x="46" y="1215"/>
                      </a:moveTo>
                      <a:lnTo>
                        <a:pt x="0" y="91"/>
                      </a:lnTo>
                      <a:lnTo>
                        <a:pt x="2103" y="0"/>
                      </a:lnTo>
                      <a:lnTo>
                        <a:pt x="2149" y="1124"/>
                      </a:lnTo>
                      <a:lnTo>
                        <a:pt x="46" y="1215"/>
                      </a:lnTo>
                      <a:close/>
                    </a:path>
                  </a:pathLst>
                </a:custGeom>
                <a:solidFill>
                  <a:srgbClr val="B7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30" name="Freeform 131"/>
                <p:cNvSpPr>
                  <a:spLocks/>
                </p:cNvSpPr>
                <p:nvPr/>
              </p:nvSpPr>
              <p:spPr bwMode="auto">
                <a:xfrm>
                  <a:off x="657" y="2244"/>
                  <a:ext cx="700" cy="395"/>
                </a:xfrm>
                <a:custGeom>
                  <a:avLst/>
                  <a:gdLst>
                    <a:gd name="T0" fmla="*/ 0 w 2100"/>
                    <a:gd name="T1" fmla="*/ 0 h 1185"/>
                    <a:gd name="T2" fmla="*/ 0 w 2100"/>
                    <a:gd name="T3" fmla="*/ 0 h 1185"/>
                    <a:gd name="T4" fmla="*/ 0 w 2100"/>
                    <a:gd name="T5" fmla="*/ 0 h 1185"/>
                    <a:gd name="T6" fmla="*/ 0 w 2100"/>
                    <a:gd name="T7" fmla="*/ 0 h 1185"/>
                    <a:gd name="T8" fmla="*/ 0 w 2100"/>
                    <a:gd name="T9" fmla="*/ 0 h 1185"/>
                    <a:gd name="T10" fmla="*/ 0 60000 65536"/>
                    <a:gd name="T11" fmla="*/ 0 60000 65536"/>
                    <a:gd name="T12" fmla="*/ 0 60000 65536"/>
                    <a:gd name="T13" fmla="*/ 0 60000 65536"/>
                    <a:gd name="T14" fmla="*/ 0 60000 65536"/>
                    <a:gd name="T15" fmla="*/ 0 w 2100"/>
                    <a:gd name="T16" fmla="*/ 0 h 1185"/>
                    <a:gd name="T17" fmla="*/ 2100 w 2100"/>
                    <a:gd name="T18" fmla="*/ 1185 h 1185"/>
                  </a:gdLst>
                  <a:ahLst/>
                  <a:cxnLst>
                    <a:cxn ang="T10">
                      <a:pos x="T0" y="T1"/>
                    </a:cxn>
                    <a:cxn ang="T11">
                      <a:pos x="T2" y="T3"/>
                    </a:cxn>
                    <a:cxn ang="T12">
                      <a:pos x="T4" y="T5"/>
                    </a:cxn>
                    <a:cxn ang="T13">
                      <a:pos x="T6" y="T7"/>
                    </a:cxn>
                    <a:cxn ang="T14">
                      <a:pos x="T8" y="T9"/>
                    </a:cxn>
                  </a:cxnLst>
                  <a:rect l="T15" t="T16" r="T17" b="T18"/>
                  <a:pathLst>
                    <a:path w="2100" h="1185">
                      <a:moveTo>
                        <a:pt x="47" y="1185"/>
                      </a:moveTo>
                      <a:lnTo>
                        <a:pt x="0" y="88"/>
                      </a:lnTo>
                      <a:lnTo>
                        <a:pt x="2054" y="0"/>
                      </a:lnTo>
                      <a:lnTo>
                        <a:pt x="2100" y="1098"/>
                      </a:lnTo>
                      <a:lnTo>
                        <a:pt x="47" y="1185"/>
                      </a:lnTo>
                      <a:close/>
                    </a:path>
                  </a:pathLst>
                </a:custGeom>
                <a:solidFill>
                  <a:srgbClr val="BA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31" name="Freeform 132"/>
                <p:cNvSpPr>
                  <a:spLocks/>
                </p:cNvSpPr>
                <p:nvPr/>
              </p:nvSpPr>
              <p:spPr bwMode="auto">
                <a:xfrm>
                  <a:off x="666" y="2248"/>
                  <a:ext cx="683" cy="386"/>
                </a:xfrm>
                <a:custGeom>
                  <a:avLst/>
                  <a:gdLst>
                    <a:gd name="T0" fmla="*/ 0 w 2048"/>
                    <a:gd name="T1" fmla="*/ 0 h 1157"/>
                    <a:gd name="T2" fmla="*/ 0 w 2048"/>
                    <a:gd name="T3" fmla="*/ 0 h 1157"/>
                    <a:gd name="T4" fmla="*/ 0 w 2048"/>
                    <a:gd name="T5" fmla="*/ 0 h 1157"/>
                    <a:gd name="T6" fmla="*/ 0 w 2048"/>
                    <a:gd name="T7" fmla="*/ 0 h 1157"/>
                    <a:gd name="T8" fmla="*/ 0 w 2048"/>
                    <a:gd name="T9" fmla="*/ 0 h 1157"/>
                    <a:gd name="T10" fmla="*/ 0 60000 65536"/>
                    <a:gd name="T11" fmla="*/ 0 60000 65536"/>
                    <a:gd name="T12" fmla="*/ 0 60000 65536"/>
                    <a:gd name="T13" fmla="*/ 0 60000 65536"/>
                    <a:gd name="T14" fmla="*/ 0 60000 65536"/>
                    <a:gd name="T15" fmla="*/ 0 w 2048"/>
                    <a:gd name="T16" fmla="*/ 0 h 1157"/>
                    <a:gd name="T17" fmla="*/ 2048 w 2048"/>
                    <a:gd name="T18" fmla="*/ 1157 h 1157"/>
                  </a:gdLst>
                  <a:ahLst/>
                  <a:cxnLst>
                    <a:cxn ang="T10">
                      <a:pos x="T0" y="T1"/>
                    </a:cxn>
                    <a:cxn ang="T11">
                      <a:pos x="T2" y="T3"/>
                    </a:cxn>
                    <a:cxn ang="T12">
                      <a:pos x="T4" y="T5"/>
                    </a:cxn>
                    <a:cxn ang="T13">
                      <a:pos x="T6" y="T7"/>
                    </a:cxn>
                    <a:cxn ang="T14">
                      <a:pos x="T8" y="T9"/>
                    </a:cxn>
                  </a:cxnLst>
                  <a:rect l="T15" t="T16" r="T17" b="T18"/>
                  <a:pathLst>
                    <a:path w="2048" h="1157">
                      <a:moveTo>
                        <a:pt x="46" y="1157"/>
                      </a:moveTo>
                      <a:lnTo>
                        <a:pt x="0" y="86"/>
                      </a:lnTo>
                      <a:lnTo>
                        <a:pt x="2003" y="0"/>
                      </a:lnTo>
                      <a:lnTo>
                        <a:pt x="2048" y="1071"/>
                      </a:lnTo>
                      <a:lnTo>
                        <a:pt x="46" y="1157"/>
                      </a:lnTo>
                      <a:close/>
                    </a:path>
                  </a:pathLst>
                </a:custGeom>
                <a:solidFill>
                  <a:srgbClr val="BF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32" name="Freeform 133"/>
                <p:cNvSpPr>
                  <a:spLocks/>
                </p:cNvSpPr>
                <p:nvPr/>
              </p:nvSpPr>
              <p:spPr bwMode="auto">
                <a:xfrm>
                  <a:off x="1191" y="2950"/>
                  <a:ext cx="29" cy="59"/>
                </a:xfrm>
                <a:custGeom>
                  <a:avLst/>
                  <a:gdLst>
                    <a:gd name="T0" fmla="*/ 0 w 88"/>
                    <a:gd name="T1" fmla="*/ 0 h 178"/>
                    <a:gd name="T2" fmla="*/ 0 w 88"/>
                    <a:gd name="T3" fmla="*/ 0 h 178"/>
                    <a:gd name="T4" fmla="*/ 0 w 88"/>
                    <a:gd name="T5" fmla="*/ 0 h 178"/>
                    <a:gd name="T6" fmla="*/ 0 w 88"/>
                    <a:gd name="T7" fmla="*/ 0 h 178"/>
                    <a:gd name="T8" fmla="*/ 0 w 88"/>
                    <a:gd name="T9" fmla="*/ 0 h 178"/>
                    <a:gd name="T10" fmla="*/ 0 w 88"/>
                    <a:gd name="T11" fmla="*/ 0 h 178"/>
                    <a:gd name="T12" fmla="*/ 0 w 88"/>
                    <a:gd name="T13" fmla="*/ 0 h 178"/>
                    <a:gd name="T14" fmla="*/ 0 w 88"/>
                    <a:gd name="T15" fmla="*/ 0 h 178"/>
                    <a:gd name="T16" fmla="*/ 0 w 88"/>
                    <a:gd name="T17" fmla="*/ 0 h 178"/>
                    <a:gd name="T18" fmla="*/ 0 w 88"/>
                    <a:gd name="T19" fmla="*/ 0 h 178"/>
                    <a:gd name="T20" fmla="*/ 0 w 88"/>
                    <a:gd name="T21" fmla="*/ 0 h 178"/>
                    <a:gd name="T22" fmla="*/ 0 w 88"/>
                    <a:gd name="T23" fmla="*/ 0 h 178"/>
                    <a:gd name="T24" fmla="*/ 0 w 88"/>
                    <a:gd name="T25" fmla="*/ 0 h 178"/>
                    <a:gd name="T26" fmla="*/ 0 w 88"/>
                    <a:gd name="T27" fmla="*/ 0 h 178"/>
                    <a:gd name="T28" fmla="*/ 0 w 88"/>
                    <a:gd name="T29" fmla="*/ 0 h 178"/>
                    <a:gd name="T30" fmla="*/ 0 w 88"/>
                    <a:gd name="T31" fmla="*/ 0 h 178"/>
                    <a:gd name="T32" fmla="*/ 0 w 88"/>
                    <a:gd name="T33" fmla="*/ 0 h 178"/>
                    <a:gd name="T34" fmla="*/ 0 w 88"/>
                    <a:gd name="T35" fmla="*/ 0 h 1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78"/>
                    <a:gd name="T56" fmla="*/ 88 w 88"/>
                    <a:gd name="T57" fmla="*/ 178 h 17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78">
                      <a:moveTo>
                        <a:pt x="88" y="178"/>
                      </a:moveTo>
                      <a:lnTo>
                        <a:pt x="56" y="171"/>
                      </a:lnTo>
                      <a:lnTo>
                        <a:pt x="48" y="152"/>
                      </a:lnTo>
                      <a:lnTo>
                        <a:pt x="40" y="131"/>
                      </a:lnTo>
                      <a:lnTo>
                        <a:pt x="32" y="109"/>
                      </a:lnTo>
                      <a:lnTo>
                        <a:pt x="25" y="87"/>
                      </a:lnTo>
                      <a:lnTo>
                        <a:pt x="18" y="63"/>
                      </a:lnTo>
                      <a:lnTo>
                        <a:pt x="11" y="41"/>
                      </a:lnTo>
                      <a:lnTo>
                        <a:pt x="6" y="20"/>
                      </a:lnTo>
                      <a:lnTo>
                        <a:pt x="0" y="0"/>
                      </a:lnTo>
                      <a:lnTo>
                        <a:pt x="18" y="15"/>
                      </a:lnTo>
                      <a:lnTo>
                        <a:pt x="32" y="34"/>
                      </a:lnTo>
                      <a:lnTo>
                        <a:pt x="43" y="58"/>
                      </a:lnTo>
                      <a:lnTo>
                        <a:pt x="51" y="82"/>
                      </a:lnTo>
                      <a:lnTo>
                        <a:pt x="59" y="107"/>
                      </a:lnTo>
                      <a:lnTo>
                        <a:pt x="67" y="134"/>
                      </a:lnTo>
                      <a:lnTo>
                        <a:pt x="77" y="157"/>
                      </a:lnTo>
                      <a:lnTo>
                        <a:pt x="88" y="178"/>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33" name="Freeform 134"/>
                <p:cNvSpPr>
                  <a:spLocks/>
                </p:cNvSpPr>
                <p:nvPr/>
              </p:nvSpPr>
              <p:spPr bwMode="auto">
                <a:xfrm>
                  <a:off x="941" y="3002"/>
                  <a:ext cx="1" cy="1"/>
                </a:xfrm>
                <a:custGeom>
                  <a:avLst/>
                  <a:gdLst>
                    <a:gd name="T0" fmla="*/ 0 w 2"/>
                    <a:gd name="T1" fmla="*/ 0 h 1"/>
                    <a:gd name="T2" fmla="*/ 1 w 2"/>
                    <a:gd name="T3" fmla="*/ 0 h 1"/>
                    <a:gd name="T4" fmla="*/ 1 w 2"/>
                    <a:gd name="T5" fmla="*/ 0 h 1"/>
                    <a:gd name="T6" fmla="*/ 1 w 2"/>
                    <a:gd name="T7" fmla="*/ 0 h 1"/>
                    <a:gd name="T8" fmla="*/ 1 w 2"/>
                    <a:gd name="T9" fmla="*/ 1 h 1"/>
                    <a:gd name="T10" fmla="*/ 1 w 2"/>
                    <a:gd name="T11" fmla="*/ 1 h 1"/>
                    <a:gd name="T12" fmla="*/ 1 w 2"/>
                    <a:gd name="T13" fmla="*/ 1 h 1"/>
                    <a:gd name="T14" fmla="*/ 1 w 2"/>
                    <a:gd name="T15" fmla="*/ 1 h 1"/>
                    <a:gd name="T16" fmla="*/ 1 w 2"/>
                    <a:gd name="T17" fmla="*/ 1 h 1"/>
                    <a:gd name="T18" fmla="*/ 1 w 2"/>
                    <a:gd name="T19" fmla="*/ 0 h 1"/>
                    <a:gd name="T20" fmla="*/ 1 w 2"/>
                    <a:gd name="T21" fmla="*/ 0 h 1"/>
                    <a:gd name="T22" fmla="*/ 1 w 2"/>
                    <a:gd name="T23" fmla="*/ 0 h 1"/>
                    <a:gd name="T24" fmla="*/ 0 w 2"/>
                    <a:gd name="T25" fmla="*/ 0 h 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
                    <a:gd name="T40" fmla="*/ 0 h 1"/>
                    <a:gd name="T41" fmla="*/ 2 w 2"/>
                    <a:gd name="T42" fmla="*/ 1 h 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 h="1">
                      <a:moveTo>
                        <a:pt x="0" y="0"/>
                      </a:moveTo>
                      <a:lnTo>
                        <a:pt x="1" y="0"/>
                      </a:lnTo>
                      <a:lnTo>
                        <a:pt x="2" y="1"/>
                      </a:lnTo>
                      <a:lnTo>
                        <a:pt x="1" y="0"/>
                      </a:lnTo>
                      <a:lnTo>
                        <a:pt x="0" y="0"/>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34" name="Freeform 135"/>
                <p:cNvSpPr>
                  <a:spLocks/>
                </p:cNvSpPr>
                <p:nvPr/>
              </p:nvSpPr>
              <p:spPr bwMode="auto">
                <a:xfrm>
                  <a:off x="950" y="2896"/>
                  <a:ext cx="61" cy="122"/>
                </a:xfrm>
                <a:custGeom>
                  <a:avLst/>
                  <a:gdLst>
                    <a:gd name="T0" fmla="*/ 0 w 182"/>
                    <a:gd name="T1" fmla="*/ 0 h 366"/>
                    <a:gd name="T2" fmla="*/ 0 w 182"/>
                    <a:gd name="T3" fmla="*/ 0 h 366"/>
                    <a:gd name="T4" fmla="*/ 0 w 182"/>
                    <a:gd name="T5" fmla="*/ 0 h 366"/>
                    <a:gd name="T6" fmla="*/ 0 w 182"/>
                    <a:gd name="T7" fmla="*/ 0 h 366"/>
                    <a:gd name="T8" fmla="*/ 0 w 182"/>
                    <a:gd name="T9" fmla="*/ 0 h 366"/>
                    <a:gd name="T10" fmla="*/ 0 w 182"/>
                    <a:gd name="T11" fmla="*/ 0 h 366"/>
                    <a:gd name="T12" fmla="*/ 0 w 182"/>
                    <a:gd name="T13" fmla="*/ 0 h 366"/>
                    <a:gd name="T14" fmla="*/ 0 w 182"/>
                    <a:gd name="T15" fmla="*/ 0 h 366"/>
                    <a:gd name="T16" fmla="*/ 0 w 182"/>
                    <a:gd name="T17" fmla="*/ 0 h 366"/>
                    <a:gd name="T18" fmla="*/ 0 w 182"/>
                    <a:gd name="T19" fmla="*/ 0 h 366"/>
                    <a:gd name="T20" fmla="*/ 0 w 182"/>
                    <a:gd name="T21" fmla="*/ 0 h 366"/>
                    <a:gd name="T22" fmla="*/ 0 w 182"/>
                    <a:gd name="T23" fmla="*/ 0 h 366"/>
                    <a:gd name="T24" fmla="*/ 0 w 182"/>
                    <a:gd name="T25" fmla="*/ 0 h 366"/>
                    <a:gd name="T26" fmla="*/ 0 w 182"/>
                    <a:gd name="T27" fmla="*/ 0 h 366"/>
                    <a:gd name="T28" fmla="*/ 0 w 182"/>
                    <a:gd name="T29" fmla="*/ 0 h 366"/>
                    <a:gd name="T30" fmla="*/ 0 w 182"/>
                    <a:gd name="T31" fmla="*/ 0 h 366"/>
                    <a:gd name="T32" fmla="*/ 0 w 182"/>
                    <a:gd name="T33" fmla="*/ 0 h 366"/>
                    <a:gd name="T34" fmla="*/ 0 w 182"/>
                    <a:gd name="T35" fmla="*/ 0 h 366"/>
                    <a:gd name="T36" fmla="*/ 0 w 182"/>
                    <a:gd name="T37" fmla="*/ 0 h 366"/>
                    <a:gd name="T38" fmla="*/ 0 w 182"/>
                    <a:gd name="T39" fmla="*/ 0 h 366"/>
                    <a:gd name="T40" fmla="*/ 0 w 182"/>
                    <a:gd name="T41" fmla="*/ 0 h 366"/>
                    <a:gd name="T42" fmla="*/ 0 w 182"/>
                    <a:gd name="T43" fmla="*/ 0 h 366"/>
                    <a:gd name="T44" fmla="*/ 0 w 182"/>
                    <a:gd name="T45" fmla="*/ 0 h 366"/>
                    <a:gd name="T46" fmla="*/ 0 w 182"/>
                    <a:gd name="T47" fmla="*/ 0 h 366"/>
                    <a:gd name="T48" fmla="*/ 0 w 182"/>
                    <a:gd name="T49" fmla="*/ 0 h 366"/>
                    <a:gd name="T50" fmla="*/ 0 w 182"/>
                    <a:gd name="T51" fmla="*/ 0 h 366"/>
                    <a:gd name="T52" fmla="*/ 0 w 182"/>
                    <a:gd name="T53" fmla="*/ 0 h 366"/>
                    <a:gd name="T54" fmla="*/ 0 w 182"/>
                    <a:gd name="T55" fmla="*/ 0 h 366"/>
                    <a:gd name="T56" fmla="*/ 0 w 182"/>
                    <a:gd name="T57" fmla="*/ 0 h 366"/>
                    <a:gd name="T58" fmla="*/ 0 w 182"/>
                    <a:gd name="T59" fmla="*/ 0 h 366"/>
                    <a:gd name="T60" fmla="*/ 0 w 182"/>
                    <a:gd name="T61" fmla="*/ 0 h 366"/>
                    <a:gd name="T62" fmla="*/ 0 w 182"/>
                    <a:gd name="T63" fmla="*/ 0 h 366"/>
                    <a:gd name="T64" fmla="*/ 0 w 182"/>
                    <a:gd name="T65" fmla="*/ 0 h 366"/>
                    <a:gd name="T66" fmla="*/ 0 w 182"/>
                    <a:gd name="T67" fmla="*/ 0 h 366"/>
                    <a:gd name="T68" fmla="*/ 0 w 182"/>
                    <a:gd name="T69" fmla="*/ 0 h 366"/>
                    <a:gd name="T70" fmla="*/ 0 w 182"/>
                    <a:gd name="T71" fmla="*/ 0 h 366"/>
                    <a:gd name="T72" fmla="*/ 0 w 182"/>
                    <a:gd name="T73" fmla="*/ 0 h 36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2"/>
                    <a:gd name="T112" fmla="*/ 0 h 366"/>
                    <a:gd name="T113" fmla="*/ 182 w 182"/>
                    <a:gd name="T114" fmla="*/ 366 h 36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2" h="366">
                      <a:moveTo>
                        <a:pt x="182" y="363"/>
                      </a:moveTo>
                      <a:lnTo>
                        <a:pt x="172" y="366"/>
                      </a:lnTo>
                      <a:lnTo>
                        <a:pt x="160" y="365"/>
                      </a:lnTo>
                      <a:lnTo>
                        <a:pt x="148" y="362"/>
                      </a:lnTo>
                      <a:lnTo>
                        <a:pt x="135" y="356"/>
                      </a:lnTo>
                      <a:lnTo>
                        <a:pt x="122" y="351"/>
                      </a:lnTo>
                      <a:lnTo>
                        <a:pt x="109" y="344"/>
                      </a:lnTo>
                      <a:lnTo>
                        <a:pt x="98" y="338"/>
                      </a:lnTo>
                      <a:lnTo>
                        <a:pt x="89" y="334"/>
                      </a:lnTo>
                      <a:lnTo>
                        <a:pt x="87" y="332"/>
                      </a:lnTo>
                      <a:lnTo>
                        <a:pt x="86" y="329"/>
                      </a:lnTo>
                      <a:lnTo>
                        <a:pt x="85" y="326"/>
                      </a:lnTo>
                      <a:lnTo>
                        <a:pt x="83" y="323"/>
                      </a:lnTo>
                      <a:lnTo>
                        <a:pt x="90" y="325"/>
                      </a:lnTo>
                      <a:lnTo>
                        <a:pt x="98" y="327"/>
                      </a:lnTo>
                      <a:lnTo>
                        <a:pt x="108" y="330"/>
                      </a:lnTo>
                      <a:lnTo>
                        <a:pt x="116" y="333"/>
                      </a:lnTo>
                      <a:lnTo>
                        <a:pt x="123" y="334"/>
                      </a:lnTo>
                      <a:lnTo>
                        <a:pt x="129" y="334"/>
                      </a:lnTo>
                      <a:lnTo>
                        <a:pt x="133" y="332"/>
                      </a:lnTo>
                      <a:lnTo>
                        <a:pt x="134" y="326"/>
                      </a:lnTo>
                      <a:lnTo>
                        <a:pt x="129" y="282"/>
                      </a:lnTo>
                      <a:lnTo>
                        <a:pt x="116" y="239"/>
                      </a:lnTo>
                      <a:lnTo>
                        <a:pt x="98" y="198"/>
                      </a:lnTo>
                      <a:lnTo>
                        <a:pt x="78" y="156"/>
                      </a:lnTo>
                      <a:lnTo>
                        <a:pt x="56" y="115"/>
                      </a:lnTo>
                      <a:lnTo>
                        <a:pt x="35" y="76"/>
                      </a:lnTo>
                      <a:lnTo>
                        <a:pt x="16" y="37"/>
                      </a:lnTo>
                      <a:lnTo>
                        <a:pt x="0" y="0"/>
                      </a:lnTo>
                      <a:lnTo>
                        <a:pt x="7" y="3"/>
                      </a:lnTo>
                      <a:lnTo>
                        <a:pt x="26" y="23"/>
                      </a:lnTo>
                      <a:lnTo>
                        <a:pt x="55" y="58"/>
                      </a:lnTo>
                      <a:lnTo>
                        <a:pt x="89" y="105"/>
                      </a:lnTo>
                      <a:lnTo>
                        <a:pt x="123" y="160"/>
                      </a:lnTo>
                      <a:lnTo>
                        <a:pt x="153" y="224"/>
                      </a:lnTo>
                      <a:lnTo>
                        <a:pt x="174" y="293"/>
                      </a:lnTo>
                      <a:lnTo>
                        <a:pt x="182" y="363"/>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35" name="Freeform 136"/>
                <p:cNvSpPr>
                  <a:spLocks/>
                </p:cNvSpPr>
                <p:nvPr/>
              </p:nvSpPr>
              <p:spPr bwMode="auto">
                <a:xfrm>
                  <a:off x="1149" y="2906"/>
                  <a:ext cx="10" cy="97"/>
                </a:xfrm>
                <a:custGeom>
                  <a:avLst/>
                  <a:gdLst>
                    <a:gd name="T0" fmla="*/ 0 w 32"/>
                    <a:gd name="T1" fmla="*/ 0 h 291"/>
                    <a:gd name="T2" fmla="*/ 0 w 32"/>
                    <a:gd name="T3" fmla="*/ 0 h 291"/>
                    <a:gd name="T4" fmla="*/ 0 w 32"/>
                    <a:gd name="T5" fmla="*/ 0 h 291"/>
                    <a:gd name="T6" fmla="*/ 0 w 32"/>
                    <a:gd name="T7" fmla="*/ 0 h 291"/>
                    <a:gd name="T8" fmla="*/ 0 w 32"/>
                    <a:gd name="T9" fmla="*/ 0 h 291"/>
                    <a:gd name="T10" fmla="*/ 0 w 32"/>
                    <a:gd name="T11" fmla="*/ 0 h 291"/>
                    <a:gd name="T12" fmla="*/ 0 w 32"/>
                    <a:gd name="T13" fmla="*/ 0 h 291"/>
                    <a:gd name="T14" fmla="*/ 0 w 32"/>
                    <a:gd name="T15" fmla="*/ 0 h 291"/>
                    <a:gd name="T16" fmla="*/ 0 w 32"/>
                    <a:gd name="T17" fmla="*/ 0 h 291"/>
                    <a:gd name="T18" fmla="*/ 0 w 32"/>
                    <a:gd name="T19" fmla="*/ 0 h 291"/>
                    <a:gd name="T20" fmla="*/ 0 w 32"/>
                    <a:gd name="T21" fmla="*/ 0 h 291"/>
                    <a:gd name="T22" fmla="*/ 0 w 32"/>
                    <a:gd name="T23" fmla="*/ 0 h 291"/>
                    <a:gd name="T24" fmla="*/ 0 w 32"/>
                    <a:gd name="T25" fmla="*/ 0 h 291"/>
                    <a:gd name="T26" fmla="*/ 0 w 32"/>
                    <a:gd name="T27" fmla="*/ 0 h 291"/>
                    <a:gd name="T28" fmla="*/ 0 w 32"/>
                    <a:gd name="T29" fmla="*/ 0 h 291"/>
                    <a:gd name="T30" fmla="*/ 0 w 32"/>
                    <a:gd name="T31" fmla="*/ 0 h 291"/>
                    <a:gd name="T32" fmla="*/ 0 w 32"/>
                    <a:gd name="T33" fmla="*/ 0 h 2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
                    <a:gd name="T52" fmla="*/ 0 h 291"/>
                    <a:gd name="T53" fmla="*/ 32 w 32"/>
                    <a:gd name="T54" fmla="*/ 291 h 29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 h="291">
                      <a:moveTo>
                        <a:pt x="32" y="291"/>
                      </a:moveTo>
                      <a:lnTo>
                        <a:pt x="14" y="261"/>
                      </a:lnTo>
                      <a:lnTo>
                        <a:pt x="4" y="227"/>
                      </a:lnTo>
                      <a:lnTo>
                        <a:pt x="0" y="189"/>
                      </a:lnTo>
                      <a:lnTo>
                        <a:pt x="0" y="152"/>
                      </a:lnTo>
                      <a:lnTo>
                        <a:pt x="1" y="112"/>
                      </a:lnTo>
                      <a:lnTo>
                        <a:pt x="4" y="73"/>
                      </a:lnTo>
                      <a:lnTo>
                        <a:pt x="4" y="36"/>
                      </a:lnTo>
                      <a:lnTo>
                        <a:pt x="1" y="0"/>
                      </a:lnTo>
                      <a:lnTo>
                        <a:pt x="16" y="32"/>
                      </a:lnTo>
                      <a:lnTo>
                        <a:pt x="25" y="66"/>
                      </a:lnTo>
                      <a:lnTo>
                        <a:pt x="29" y="102"/>
                      </a:lnTo>
                      <a:lnTo>
                        <a:pt x="29" y="139"/>
                      </a:lnTo>
                      <a:lnTo>
                        <a:pt x="26" y="178"/>
                      </a:lnTo>
                      <a:lnTo>
                        <a:pt x="26" y="217"/>
                      </a:lnTo>
                      <a:lnTo>
                        <a:pt x="26" y="254"/>
                      </a:lnTo>
                      <a:lnTo>
                        <a:pt x="32" y="291"/>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36" name="Freeform 137"/>
                <p:cNvSpPr>
                  <a:spLocks/>
                </p:cNvSpPr>
                <p:nvPr/>
              </p:nvSpPr>
              <p:spPr bwMode="auto">
                <a:xfrm>
                  <a:off x="917" y="2902"/>
                  <a:ext cx="56" cy="90"/>
                </a:xfrm>
                <a:custGeom>
                  <a:avLst/>
                  <a:gdLst>
                    <a:gd name="T0" fmla="*/ 0 w 168"/>
                    <a:gd name="T1" fmla="*/ 0 h 269"/>
                    <a:gd name="T2" fmla="*/ 0 w 168"/>
                    <a:gd name="T3" fmla="*/ 0 h 269"/>
                    <a:gd name="T4" fmla="*/ 0 w 168"/>
                    <a:gd name="T5" fmla="*/ 0 h 269"/>
                    <a:gd name="T6" fmla="*/ 0 w 168"/>
                    <a:gd name="T7" fmla="*/ 0 h 269"/>
                    <a:gd name="T8" fmla="*/ 0 w 168"/>
                    <a:gd name="T9" fmla="*/ 0 h 269"/>
                    <a:gd name="T10" fmla="*/ 0 w 168"/>
                    <a:gd name="T11" fmla="*/ 0 h 269"/>
                    <a:gd name="T12" fmla="*/ 0 w 168"/>
                    <a:gd name="T13" fmla="*/ 0 h 269"/>
                    <a:gd name="T14" fmla="*/ 0 w 168"/>
                    <a:gd name="T15" fmla="*/ 0 h 269"/>
                    <a:gd name="T16" fmla="*/ 0 w 168"/>
                    <a:gd name="T17" fmla="*/ 0 h 269"/>
                    <a:gd name="T18" fmla="*/ 0 w 168"/>
                    <a:gd name="T19" fmla="*/ 0 h 269"/>
                    <a:gd name="T20" fmla="*/ 0 w 168"/>
                    <a:gd name="T21" fmla="*/ 0 h 269"/>
                    <a:gd name="T22" fmla="*/ 0 w 168"/>
                    <a:gd name="T23" fmla="*/ 0 h 269"/>
                    <a:gd name="T24" fmla="*/ 0 w 168"/>
                    <a:gd name="T25" fmla="*/ 0 h 269"/>
                    <a:gd name="T26" fmla="*/ 0 w 168"/>
                    <a:gd name="T27" fmla="*/ 0 h 269"/>
                    <a:gd name="T28" fmla="*/ 0 w 168"/>
                    <a:gd name="T29" fmla="*/ 0 h 269"/>
                    <a:gd name="T30" fmla="*/ 0 w 168"/>
                    <a:gd name="T31" fmla="*/ 0 h 269"/>
                    <a:gd name="T32" fmla="*/ 0 w 168"/>
                    <a:gd name="T33" fmla="*/ 0 h 2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8"/>
                    <a:gd name="T52" fmla="*/ 0 h 269"/>
                    <a:gd name="T53" fmla="*/ 168 w 168"/>
                    <a:gd name="T54" fmla="*/ 269 h 2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8" h="269">
                      <a:moveTo>
                        <a:pt x="168" y="269"/>
                      </a:moveTo>
                      <a:lnTo>
                        <a:pt x="135" y="255"/>
                      </a:lnTo>
                      <a:lnTo>
                        <a:pt x="109" y="231"/>
                      </a:lnTo>
                      <a:lnTo>
                        <a:pt x="87" y="197"/>
                      </a:lnTo>
                      <a:lnTo>
                        <a:pt x="68" y="157"/>
                      </a:lnTo>
                      <a:lnTo>
                        <a:pt x="52" y="115"/>
                      </a:lnTo>
                      <a:lnTo>
                        <a:pt x="35" y="72"/>
                      </a:lnTo>
                      <a:lnTo>
                        <a:pt x="19" y="33"/>
                      </a:lnTo>
                      <a:lnTo>
                        <a:pt x="0" y="0"/>
                      </a:lnTo>
                      <a:lnTo>
                        <a:pt x="35" y="26"/>
                      </a:lnTo>
                      <a:lnTo>
                        <a:pt x="63" y="57"/>
                      </a:lnTo>
                      <a:lnTo>
                        <a:pt x="85" y="91"/>
                      </a:lnTo>
                      <a:lnTo>
                        <a:pt x="101" y="128"/>
                      </a:lnTo>
                      <a:lnTo>
                        <a:pt x="116" y="166"/>
                      </a:lnTo>
                      <a:lnTo>
                        <a:pt x="131" y="203"/>
                      </a:lnTo>
                      <a:lnTo>
                        <a:pt x="148" y="238"/>
                      </a:lnTo>
                      <a:lnTo>
                        <a:pt x="168" y="269"/>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37" name="Freeform 138"/>
                <p:cNvSpPr>
                  <a:spLocks/>
                </p:cNvSpPr>
                <p:nvPr/>
              </p:nvSpPr>
              <p:spPr bwMode="auto">
                <a:xfrm>
                  <a:off x="1325" y="2844"/>
                  <a:ext cx="51" cy="84"/>
                </a:xfrm>
                <a:custGeom>
                  <a:avLst/>
                  <a:gdLst>
                    <a:gd name="T0" fmla="*/ 0 w 153"/>
                    <a:gd name="T1" fmla="*/ 0 h 250"/>
                    <a:gd name="T2" fmla="*/ 0 w 153"/>
                    <a:gd name="T3" fmla="*/ 0 h 250"/>
                    <a:gd name="T4" fmla="*/ 0 w 153"/>
                    <a:gd name="T5" fmla="*/ 0 h 250"/>
                    <a:gd name="T6" fmla="*/ 0 w 153"/>
                    <a:gd name="T7" fmla="*/ 0 h 250"/>
                    <a:gd name="T8" fmla="*/ 0 w 153"/>
                    <a:gd name="T9" fmla="*/ 0 h 250"/>
                    <a:gd name="T10" fmla="*/ 0 w 153"/>
                    <a:gd name="T11" fmla="*/ 0 h 250"/>
                    <a:gd name="T12" fmla="*/ 0 w 153"/>
                    <a:gd name="T13" fmla="*/ 0 h 250"/>
                    <a:gd name="T14" fmla="*/ 0 w 153"/>
                    <a:gd name="T15" fmla="*/ 0 h 250"/>
                    <a:gd name="T16" fmla="*/ 0 w 153"/>
                    <a:gd name="T17" fmla="*/ 0 h 250"/>
                    <a:gd name="T18" fmla="*/ 0 w 153"/>
                    <a:gd name="T19" fmla="*/ 0 h 250"/>
                    <a:gd name="T20" fmla="*/ 0 w 153"/>
                    <a:gd name="T21" fmla="*/ 0 h 250"/>
                    <a:gd name="T22" fmla="*/ 0 w 153"/>
                    <a:gd name="T23" fmla="*/ 0 h 250"/>
                    <a:gd name="T24" fmla="*/ 0 w 153"/>
                    <a:gd name="T25" fmla="*/ 0 h 250"/>
                    <a:gd name="T26" fmla="*/ 0 w 153"/>
                    <a:gd name="T27" fmla="*/ 0 h 250"/>
                    <a:gd name="T28" fmla="*/ 0 w 153"/>
                    <a:gd name="T29" fmla="*/ 0 h 250"/>
                    <a:gd name="T30" fmla="*/ 0 w 153"/>
                    <a:gd name="T31" fmla="*/ 0 h 250"/>
                    <a:gd name="T32" fmla="*/ 0 w 153"/>
                    <a:gd name="T33" fmla="*/ 0 h 2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3"/>
                    <a:gd name="T52" fmla="*/ 0 h 250"/>
                    <a:gd name="T53" fmla="*/ 153 w 153"/>
                    <a:gd name="T54" fmla="*/ 250 h 2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3" h="250">
                      <a:moveTo>
                        <a:pt x="0" y="250"/>
                      </a:moveTo>
                      <a:lnTo>
                        <a:pt x="29" y="231"/>
                      </a:lnTo>
                      <a:lnTo>
                        <a:pt x="53" y="203"/>
                      </a:lnTo>
                      <a:lnTo>
                        <a:pt x="73" y="173"/>
                      </a:lnTo>
                      <a:lnTo>
                        <a:pt x="90" y="137"/>
                      </a:lnTo>
                      <a:lnTo>
                        <a:pt x="103" y="101"/>
                      </a:lnTo>
                      <a:lnTo>
                        <a:pt x="118" y="65"/>
                      </a:lnTo>
                      <a:lnTo>
                        <a:pt x="135" y="31"/>
                      </a:lnTo>
                      <a:lnTo>
                        <a:pt x="153" y="0"/>
                      </a:lnTo>
                      <a:lnTo>
                        <a:pt x="121" y="18"/>
                      </a:lnTo>
                      <a:lnTo>
                        <a:pt x="96" y="43"/>
                      </a:lnTo>
                      <a:lnTo>
                        <a:pt x="79" y="75"/>
                      </a:lnTo>
                      <a:lnTo>
                        <a:pt x="64" y="109"/>
                      </a:lnTo>
                      <a:lnTo>
                        <a:pt x="50" y="147"/>
                      </a:lnTo>
                      <a:lnTo>
                        <a:pt x="36" y="183"/>
                      </a:lnTo>
                      <a:lnTo>
                        <a:pt x="21" y="218"/>
                      </a:lnTo>
                      <a:lnTo>
                        <a:pt x="0" y="250"/>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38" name="Freeform 139"/>
                <p:cNvSpPr>
                  <a:spLocks/>
                </p:cNvSpPr>
                <p:nvPr/>
              </p:nvSpPr>
              <p:spPr bwMode="auto">
                <a:xfrm>
                  <a:off x="1141" y="2788"/>
                  <a:ext cx="162" cy="137"/>
                </a:xfrm>
                <a:custGeom>
                  <a:avLst/>
                  <a:gdLst>
                    <a:gd name="T0" fmla="*/ 0 w 485"/>
                    <a:gd name="T1" fmla="*/ 0 h 411"/>
                    <a:gd name="T2" fmla="*/ 0 w 485"/>
                    <a:gd name="T3" fmla="*/ 0 h 411"/>
                    <a:gd name="T4" fmla="*/ 0 w 485"/>
                    <a:gd name="T5" fmla="*/ 0 h 411"/>
                    <a:gd name="T6" fmla="*/ 0 w 485"/>
                    <a:gd name="T7" fmla="*/ 0 h 411"/>
                    <a:gd name="T8" fmla="*/ 0 w 485"/>
                    <a:gd name="T9" fmla="*/ 0 h 411"/>
                    <a:gd name="T10" fmla="*/ 0 w 485"/>
                    <a:gd name="T11" fmla="*/ 0 h 411"/>
                    <a:gd name="T12" fmla="*/ 0 w 485"/>
                    <a:gd name="T13" fmla="*/ 0 h 411"/>
                    <a:gd name="T14" fmla="*/ 0 w 485"/>
                    <a:gd name="T15" fmla="*/ 0 h 411"/>
                    <a:gd name="T16" fmla="*/ 0 w 485"/>
                    <a:gd name="T17" fmla="*/ 0 h 411"/>
                    <a:gd name="T18" fmla="*/ 0 w 485"/>
                    <a:gd name="T19" fmla="*/ 0 h 411"/>
                    <a:gd name="T20" fmla="*/ 0 w 485"/>
                    <a:gd name="T21" fmla="*/ 0 h 411"/>
                    <a:gd name="T22" fmla="*/ 0 w 485"/>
                    <a:gd name="T23" fmla="*/ 0 h 411"/>
                    <a:gd name="T24" fmla="*/ 0 w 485"/>
                    <a:gd name="T25" fmla="*/ 0 h 411"/>
                    <a:gd name="T26" fmla="*/ 0 w 485"/>
                    <a:gd name="T27" fmla="*/ 0 h 411"/>
                    <a:gd name="T28" fmla="*/ 0 w 485"/>
                    <a:gd name="T29" fmla="*/ 0 h 411"/>
                    <a:gd name="T30" fmla="*/ 0 w 485"/>
                    <a:gd name="T31" fmla="*/ 0 h 411"/>
                    <a:gd name="T32" fmla="*/ 0 w 485"/>
                    <a:gd name="T33" fmla="*/ 0 h 411"/>
                    <a:gd name="T34" fmla="*/ 0 w 485"/>
                    <a:gd name="T35" fmla="*/ 0 h 411"/>
                    <a:gd name="T36" fmla="*/ 0 w 485"/>
                    <a:gd name="T37" fmla="*/ 0 h 411"/>
                    <a:gd name="T38" fmla="*/ 0 w 485"/>
                    <a:gd name="T39" fmla="*/ 0 h 411"/>
                    <a:gd name="T40" fmla="*/ 0 w 485"/>
                    <a:gd name="T41" fmla="*/ 0 h 411"/>
                    <a:gd name="T42" fmla="*/ 0 w 485"/>
                    <a:gd name="T43" fmla="*/ 0 h 411"/>
                    <a:gd name="T44" fmla="*/ 0 w 485"/>
                    <a:gd name="T45" fmla="*/ 0 h 411"/>
                    <a:gd name="T46" fmla="*/ 0 w 485"/>
                    <a:gd name="T47" fmla="*/ 0 h 411"/>
                    <a:gd name="T48" fmla="*/ 0 w 485"/>
                    <a:gd name="T49" fmla="*/ 0 h 411"/>
                    <a:gd name="T50" fmla="*/ 0 w 485"/>
                    <a:gd name="T51" fmla="*/ 0 h 411"/>
                    <a:gd name="T52" fmla="*/ 0 w 485"/>
                    <a:gd name="T53" fmla="*/ 0 h 411"/>
                    <a:gd name="T54" fmla="*/ 0 w 485"/>
                    <a:gd name="T55" fmla="*/ 0 h 411"/>
                    <a:gd name="T56" fmla="*/ 0 w 485"/>
                    <a:gd name="T57" fmla="*/ 0 h 411"/>
                    <a:gd name="T58" fmla="*/ 0 w 485"/>
                    <a:gd name="T59" fmla="*/ 0 h 411"/>
                    <a:gd name="T60" fmla="*/ 0 w 485"/>
                    <a:gd name="T61" fmla="*/ 0 h 411"/>
                    <a:gd name="T62" fmla="*/ 0 w 485"/>
                    <a:gd name="T63" fmla="*/ 0 h 411"/>
                    <a:gd name="T64" fmla="*/ 0 w 485"/>
                    <a:gd name="T65" fmla="*/ 0 h 411"/>
                    <a:gd name="T66" fmla="*/ 0 w 485"/>
                    <a:gd name="T67" fmla="*/ 0 h 411"/>
                    <a:gd name="T68" fmla="*/ 0 w 485"/>
                    <a:gd name="T69" fmla="*/ 0 h 411"/>
                    <a:gd name="T70" fmla="*/ 0 w 485"/>
                    <a:gd name="T71" fmla="*/ 0 h 411"/>
                    <a:gd name="T72" fmla="*/ 0 w 485"/>
                    <a:gd name="T73" fmla="*/ 0 h 411"/>
                    <a:gd name="T74" fmla="*/ 0 w 485"/>
                    <a:gd name="T75" fmla="*/ 0 h 411"/>
                    <a:gd name="T76" fmla="*/ 0 w 485"/>
                    <a:gd name="T77" fmla="*/ 0 h 411"/>
                    <a:gd name="T78" fmla="*/ 0 w 485"/>
                    <a:gd name="T79" fmla="*/ 0 h 411"/>
                    <a:gd name="T80" fmla="*/ 0 w 485"/>
                    <a:gd name="T81" fmla="*/ 0 h 411"/>
                    <a:gd name="T82" fmla="*/ 0 w 485"/>
                    <a:gd name="T83" fmla="*/ 0 h 411"/>
                    <a:gd name="T84" fmla="*/ 0 w 485"/>
                    <a:gd name="T85" fmla="*/ 0 h 411"/>
                    <a:gd name="T86" fmla="*/ 0 w 485"/>
                    <a:gd name="T87" fmla="*/ 0 h 411"/>
                    <a:gd name="T88" fmla="*/ 0 w 485"/>
                    <a:gd name="T89" fmla="*/ 0 h 411"/>
                    <a:gd name="T90" fmla="*/ 0 w 485"/>
                    <a:gd name="T91" fmla="*/ 0 h 411"/>
                    <a:gd name="T92" fmla="*/ 0 w 485"/>
                    <a:gd name="T93" fmla="*/ 0 h 411"/>
                    <a:gd name="T94" fmla="*/ 0 w 485"/>
                    <a:gd name="T95" fmla="*/ 0 h 411"/>
                    <a:gd name="T96" fmla="*/ 0 w 485"/>
                    <a:gd name="T97" fmla="*/ 0 h 411"/>
                    <a:gd name="T98" fmla="*/ 0 w 485"/>
                    <a:gd name="T99" fmla="*/ 0 h 411"/>
                    <a:gd name="T100" fmla="*/ 0 w 485"/>
                    <a:gd name="T101" fmla="*/ 0 h 411"/>
                    <a:gd name="T102" fmla="*/ 0 w 485"/>
                    <a:gd name="T103" fmla="*/ 0 h 411"/>
                    <a:gd name="T104" fmla="*/ 0 w 485"/>
                    <a:gd name="T105" fmla="*/ 0 h 411"/>
                    <a:gd name="T106" fmla="*/ 0 w 485"/>
                    <a:gd name="T107" fmla="*/ 0 h 411"/>
                    <a:gd name="T108" fmla="*/ 0 w 485"/>
                    <a:gd name="T109" fmla="*/ 0 h 411"/>
                    <a:gd name="T110" fmla="*/ 0 w 485"/>
                    <a:gd name="T111" fmla="*/ 0 h 411"/>
                    <a:gd name="T112" fmla="*/ 0 w 485"/>
                    <a:gd name="T113" fmla="*/ 0 h 4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5"/>
                    <a:gd name="T172" fmla="*/ 0 h 411"/>
                    <a:gd name="T173" fmla="*/ 485 w 485"/>
                    <a:gd name="T174" fmla="*/ 411 h 41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5" h="411">
                      <a:moveTo>
                        <a:pt x="485" y="0"/>
                      </a:moveTo>
                      <a:lnTo>
                        <a:pt x="463" y="9"/>
                      </a:lnTo>
                      <a:lnTo>
                        <a:pt x="441" y="19"/>
                      </a:lnTo>
                      <a:lnTo>
                        <a:pt x="422" y="29"/>
                      </a:lnTo>
                      <a:lnTo>
                        <a:pt x="403" y="38"/>
                      </a:lnTo>
                      <a:lnTo>
                        <a:pt x="385" y="49"/>
                      </a:lnTo>
                      <a:lnTo>
                        <a:pt x="367" y="60"/>
                      </a:lnTo>
                      <a:lnTo>
                        <a:pt x="351" y="73"/>
                      </a:lnTo>
                      <a:lnTo>
                        <a:pt x="336" y="87"/>
                      </a:lnTo>
                      <a:lnTo>
                        <a:pt x="321" y="102"/>
                      </a:lnTo>
                      <a:lnTo>
                        <a:pt x="307" y="118"/>
                      </a:lnTo>
                      <a:lnTo>
                        <a:pt x="293" y="138"/>
                      </a:lnTo>
                      <a:lnTo>
                        <a:pt x="281" y="157"/>
                      </a:lnTo>
                      <a:lnTo>
                        <a:pt x="269" y="181"/>
                      </a:lnTo>
                      <a:lnTo>
                        <a:pt x="258" y="205"/>
                      </a:lnTo>
                      <a:lnTo>
                        <a:pt x="248" y="232"/>
                      </a:lnTo>
                      <a:lnTo>
                        <a:pt x="239" y="262"/>
                      </a:lnTo>
                      <a:lnTo>
                        <a:pt x="230" y="294"/>
                      </a:lnTo>
                      <a:lnTo>
                        <a:pt x="225" y="322"/>
                      </a:lnTo>
                      <a:lnTo>
                        <a:pt x="221" y="349"/>
                      </a:lnTo>
                      <a:lnTo>
                        <a:pt x="217" y="377"/>
                      </a:lnTo>
                      <a:lnTo>
                        <a:pt x="188" y="335"/>
                      </a:lnTo>
                      <a:lnTo>
                        <a:pt x="158" y="291"/>
                      </a:lnTo>
                      <a:lnTo>
                        <a:pt x="128" y="248"/>
                      </a:lnTo>
                      <a:lnTo>
                        <a:pt x="97" y="203"/>
                      </a:lnTo>
                      <a:lnTo>
                        <a:pt x="69" y="157"/>
                      </a:lnTo>
                      <a:lnTo>
                        <a:pt x="43" y="110"/>
                      </a:lnTo>
                      <a:lnTo>
                        <a:pt x="19" y="63"/>
                      </a:lnTo>
                      <a:lnTo>
                        <a:pt x="0" y="16"/>
                      </a:lnTo>
                      <a:lnTo>
                        <a:pt x="6" y="67"/>
                      </a:lnTo>
                      <a:lnTo>
                        <a:pt x="18" y="117"/>
                      </a:lnTo>
                      <a:lnTo>
                        <a:pt x="36" y="167"/>
                      </a:lnTo>
                      <a:lnTo>
                        <a:pt x="60" y="214"/>
                      </a:lnTo>
                      <a:lnTo>
                        <a:pt x="91" y="261"/>
                      </a:lnTo>
                      <a:lnTo>
                        <a:pt x="126" y="308"/>
                      </a:lnTo>
                      <a:lnTo>
                        <a:pt x="166" y="353"/>
                      </a:lnTo>
                      <a:lnTo>
                        <a:pt x="210" y="398"/>
                      </a:lnTo>
                      <a:lnTo>
                        <a:pt x="222" y="406"/>
                      </a:lnTo>
                      <a:lnTo>
                        <a:pt x="232" y="410"/>
                      </a:lnTo>
                      <a:lnTo>
                        <a:pt x="239" y="411"/>
                      </a:lnTo>
                      <a:lnTo>
                        <a:pt x="244" y="407"/>
                      </a:lnTo>
                      <a:lnTo>
                        <a:pt x="254" y="369"/>
                      </a:lnTo>
                      <a:lnTo>
                        <a:pt x="266" y="330"/>
                      </a:lnTo>
                      <a:lnTo>
                        <a:pt x="281" y="293"/>
                      </a:lnTo>
                      <a:lnTo>
                        <a:pt x="300" y="255"/>
                      </a:lnTo>
                      <a:lnTo>
                        <a:pt x="319" y="219"/>
                      </a:lnTo>
                      <a:lnTo>
                        <a:pt x="341" y="186"/>
                      </a:lnTo>
                      <a:lnTo>
                        <a:pt x="362" y="153"/>
                      </a:lnTo>
                      <a:lnTo>
                        <a:pt x="384" y="124"/>
                      </a:lnTo>
                      <a:lnTo>
                        <a:pt x="406" y="96"/>
                      </a:lnTo>
                      <a:lnTo>
                        <a:pt x="425" y="71"/>
                      </a:lnTo>
                      <a:lnTo>
                        <a:pt x="443" y="49"/>
                      </a:lnTo>
                      <a:lnTo>
                        <a:pt x="459" y="31"/>
                      </a:lnTo>
                      <a:lnTo>
                        <a:pt x="472" y="18"/>
                      </a:lnTo>
                      <a:lnTo>
                        <a:pt x="480" y="7"/>
                      </a:lnTo>
                      <a:lnTo>
                        <a:pt x="485" y="1"/>
                      </a:lnTo>
                      <a:lnTo>
                        <a:pt x="485" y="0"/>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39" name="Freeform 140"/>
                <p:cNvSpPr>
                  <a:spLocks/>
                </p:cNvSpPr>
                <p:nvPr/>
              </p:nvSpPr>
              <p:spPr bwMode="auto">
                <a:xfrm>
                  <a:off x="1160" y="2936"/>
                  <a:ext cx="25" cy="84"/>
                </a:xfrm>
                <a:custGeom>
                  <a:avLst/>
                  <a:gdLst>
                    <a:gd name="T0" fmla="*/ 0 w 77"/>
                    <a:gd name="T1" fmla="*/ 0 h 253"/>
                    <a:gd name="T2" fmla="*/ 0 w 77"/>
                    <a:gd name="T3" fmla="*/ 0 h 253"/>
                    <a:gd name="T4" fmla="*/ 0 w 77"/>
                    <a:gd name="T5" fmla="*/ 0 h 253"/>
                    <a:gd name="T6" fmla="*/ 0 w 77"/>
                    <a:gd name="T7" fmla="*/ 0 h 253"/>
                    <a:gd name="T8" fmla="*/ 0 w 77"/>
                    <a:gd name="T9" fmla="*/ 0 h 253"/>
                    <a:gd name="T10" fmla="*/ 0 w 77"/>
                    <a:gd name="T11" fmla="*/ 0 h 253"/>
                    <a:gd name="T12" fmla="*/ 0 w 77"/>
                    <a:gd name="T13" fmla="*/ 0 h 253"/>
                    <a:gd name="T14" fmla="*/ 0 w 77"/>
                    <a:gd name="T15" fmla="*/ 0 h 253"/>
                    <a:gd name="T16" fmla="*/ 0 w 77"/>
                    <a:gd name="T17" fmla="*/ 0 h 253"/>
                    <a:gd name="T18" fmla="*/ 0 w 77"/>
                    <a:gd name="T19" fmla="*/ 0 h 253"/>
                    <a:gd name="T20" fmla="*/ 0 w 77"/>
                    <a:gd name="T21" fmla="*/ 0 h 253"/>
                    <a:gd name="T22" fmla="*/ 0 w 77"/>
                    <a:gd name="T23" fmla="*/ 0 h 253"/>
                    <a:gd name="T24" fmla="*/ 0 w 77"/>
                    <a:gd name="T25" fmla="*/ 0 h 253"/>
                    <a:gd name="T26" fmla="*/ 0 w 77"/>
                    <a:gd name="T27" fmla="*/ 0 h 253"/>
                    <a:gd name="T28" fmla="*/ 0 w 77"/>
                    <a:gd name="T29" fmla="*/ 0 h 253"/>
                    <a:gd name="T30" fmla="*/ 0 w 77"/>
                    <a:gd name="T31" fmla="*/ 0 h 253"/>
                    <a:gd name="T32" fmla="*/ 0 w 77"/>
                    <a:gd name="T33" fmla="*/ 0 h 253"/>
                    <a:gd name="T34" fmla="*/ 0 w 77"/>
                    <a:gd name="T35" fmla="*/ 0 h 253"/>
                    <a:gd name="T36" fmla="*/ 0 w 77"/>
                    <a:gd name="T37" fmla="*/ 0 h 253"/>
                    <a:gd name="T38" fmla="*/ 0 w 77"/>
                    <a:gd name="T39" fmla="*/ 0 h 253"/>
                    <a:gd name="T40" fmla="*/ 0 w 77"/>
                    <a:gd name="T41" fmla="*/ 0 h 2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7"/>
                    <a:gd name="T64" fmla="*/ 0 h 253"/>
                    <a:gd name="T65" fmla="*/ 77 w 77"/>
                    <a:gd name="T66" fmla="*/ 253 h 25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7" h="253">
                      <a:moveTo>
                        <a:pt x="31" y="253"/>
                      </a:moveTo>
                      <a:lnTo>
                        <a:pt x="19" y="251"/>
                      </a:lnTo>
                      <a:lnTo>
                        <a:pt x="9" y="248"/>
                      </a:lnTo>
                      <a:lnTo>
                        <a:pt x="4" y="244"/>
                      </a:lnTo>
                      <a:lnTo>
                        <a:pt x="0" y="240"/>
                      </a:lnTo>
                      <a:lnTo>
                        <a:pt x="5" y="213"/>
                      </a:lnTo>
                      <a:lnTo>
                        <a:pt x="15" y="186"/>
                      </a:lnTo>
                      <a:lnTo>
                        <a:pt x="25" y="160"/>
                      </a:lnTo>
                      <a:lnTo>
                        <a:pt x="36" y="132"/>
                      </a:lnTo>
                      <a:lnTo>
                        <a:pt x="48" y="102"/>
                      </a:lnTo>
                      <a:lnTo>
                        <a:pt x="59" y="72"/>
                      </a:lnTo>
                      <a:lnTo>
                        <a:pt x="68" y="37"/>
                      </a:lnTo>
                      <a:lnTo>
                        <a:pt x="75" y="0"/>
                      </a:lnTo>
                      <a:lnTo>
                        <a:pt x="77" y="7"/>
                      </a:lnTo>
                      <a:lnTo>
                        <a:pt x="75" y="26"/>
                      </a:lnTo>
                      <a:lnTo>
                        <a:pt x="74" y="55"/>
                      </a:lnTo>
                      <a:lnTo>
                        <a:pt x="70" y="90"/>
                      </a:lnTo>
                      <a:lnTo>
                        <a:pt x="64" y="130"/>
                      </a:lnTo>
                      <a:lnTo>
                        <a:pt x="56" y="172"/>
                      </a:lnTo>
                      <a:lnTo>
                        <a:pt x="45" y="214"/>
                      </a:lnTo>
                      <a:lnTo>
                        <a:pt x="31" y="253"/>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40" name="Freeform 141"/>
                <p:cNvSpPr>
                  <a:spLocks/>
                </p:cNvSpPr>
                <p:nvPr/>
              </p:nvSpPr>
              <p:spPr bwMode="auto">
                <a:xfrm>
                  <a:off x="1163" y="2887"/>
                  <a:ext cx="134" cy="141"/>
                </a:xfrm>
                <a:custGeom>
                  <a:avLst/>
                  <a:gdLst>
                    <a:gd name="T0" fmla="*/ 0 w 404"/>
                    <a:gd name="T1" fmla="*/ 0 h 422"/>
                    <a:gd name="T2" fmla="*/ 0 w 404"/>
                    <a:gd name="T3" fmla="*/ 0 h 422"/>
                    <a:gd name="T4" fmla="*/ 0 w 404"/>
                    <a:gd name="T5" fmla="*/ 0 h 422"/>
                    <a:gd name="T6" fmla="*/ 0 w 404"/>
                    <a:gd name="T7" fmla="*/ 0 h 422"/>
                    <a:gd name="T8" fmla="*/ 0 w 404"/>
                    <a:gd name="T9" fmla="*/ 0 h 422"/>
                    <a:gd name="T10" fmla="*/ 0 w 404"/>
                    <a:gd name="T11" fmla="*/ 0 h 422"/>
                    <a:gd name="T12" fmla="*/ 0 w 404"/>
                    <a:gd name="T13" fmla="*/ 0 h 422"/>
                    <a:gd name="T14" fmla="*/ 0 w 404"/>
                    <a:gd name="T15" fmla="*/ 0 h 422"/>
                    <a:gd name="T16" fmla="*/ 0 w 404"/>
                    <a:gd name="T17" fmla="*/ 0 h 422"/>
                    <a:gd name="T18" fmla="*/ 0 w 404"/>
                    <a:gd name="T19" fmla="*/ 0 h 422"/>
                    <a:gd name="T20" fmla="*/ 0 w 404"/>
                    <a:gd name="T21" fmla="*/ 0 h 422"/>
                    <a:gd name="T22" fmla="*/ 0 w 404"/>
                    <a:gd name="T23" fmla="*/ 0 h 422"/>
                    <a:gd name="T24" fmla="*/ 0 w 404"/>
                    <a:gd name="T25" fmla="*/ 0 h 422"/>
                    <a:gd name="T26" fmla="*/ 0 w 404"/>
                    <a:gd name="T27" fmla="*/ 0 h 422"/>
                    <a:gd name="T28" fmla="*/ 0 w 404"/>
                    <a:gd name="T29" fmla="*/ 0 h 422"/>
                    <a:gd name="T30" fmla="*/ 0 w 404"/>
                    <a:gd name="T31" fmla="*/ 0 h 422"/>
                    <a:gd name="T32" fmla="*/ 0 w 404"/>
                    <a:gd name="T33" fmla="*/ 0 h 422"/>
                    <a:gd name="T34" fmla="*/ 0 w 404"/>
                    <a:gd name="T35" fmla="*/ 0 h 422"/>
                    <a:gd name="T36" fmla="*/ 0 w 404"/>
                    <a:gd name="T37" fmla="*/ 0 h 422"/>
                    <a:gd name="T38" fmla="*/ 0 w 404"/>
                    <a:gd name="T39" fmla="*/ 0 h 422"/>
                    <a:gd name="T40" fmla="*/ 0 w 404"/>
                    <a:gd name="T41" fmla="*/ 0 h 422"/>
                    <a:gd name="T42" fmla="*/ 0 w 404"/>
                    <a:gd name="T43" fmla="*/ 0 h 422"/>
                    <a:gd name="T44" fmla="*/ 0 w 404"/>
                    <a:gd name="T45" fmla="*/ 0 h 422"/>
                    <a:gd name="T46" fmla="*/ 0 w 404"/>
                    <a:gd name="T47" fmla="*/ 0 h 422"/>
                    <a:gd name="T48" fmla="*/ 0 w 404"/>
                    <a:gd name="T49" fmla="*/ 0 h 422"/>
                    <a:gd name="T50" fmla="*/ 0 w 404"/>
                    <a:gd name="T51" fmla="*/ 0 h 422"/>
                    <a:gd name="T52" fmla="*/ 0 w 404"/>
                    <a:gd name="T53" fmla="*/ 0 h 422"/>
                    <a:gd name="T54" fmla="*/ 0 w 404"/>
                    <a:gd name="T55" fmla="*/ 0 h 422"/>
                    <a:gd name="T56" fmla="*/ 0 w 404"/>
                    <a:gd name="T57" fmla="*/ 0 h 422"/>
                    <a:gd name="T58" fmla="*/ 0 w 404"/>
                    <a:gd name="T59" fmla="*/ 0 h 422"/>
                    <a:gd name="T60" fmla="*/ 0 w 404"/>
                    <a:gd name="T61" fmla="*/ 0 h 422"/>
                    <a:gd name="T62" fmla="*/ 0 w 404"/>
                    <a:gd name="T63" fmla="*/ 0 h 422"/>
                    <a:gd name="T64" fmla="*/ 0 w 404"/>
                    <a:gd name="T65" fmla="*/ 0 h 422"/>
                    <a:gd name="T66" fmla="*/ 0 w 404"/>
                    <a:gd name="T67" fmla="*/ 0 h 422"/>
                    <a:gd name="T68" fmla="*/ 0 w 404"/>
                    <a:gd name="T69" fmla="*/ 0 h 42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4"/>
                    <a:gd name="T106" fmla="*/ 0 h 422"/>
                    <a:gd name="T107" fmla="*/ 404 w 404"/>
                    <a:gd name="T108" fmla="*/ 422 h 42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4" h="422">
                      <a:moveTo>
                        <a:pt x="228" y="269"/>
                      </a:moveTo>
                      <a:lnTo>
                        <a:pt x="239" y="229"/>
                      </a:lnTo>
                      <a:lnTo>
                        <a:pt x="253" y="185"/>
                      </a:lnTo>
                      <a:lnTo>
                        <a:pt x="268" y="139"/>
                      </a:lnTo>
                      <a:lnTo>
                        <a:pt x="284" y="95"/>
                      </a:lnTo>
                      <a:lnTo>
                        <a:pt x="299" y="56"/>
                      </a:lnTo>
                      <a:lnTo>
                        <a:pt x="313" y="25"/>
                      </a:lnTo>
                      <a:lnTo>
                        <a:pt x="324" y="5"/>
                      </a:lnTo>
                      <a:lnTo>
                        <a:pt x="332" y="0"/>
                      </a:lnTo>
                      <a:lnTo>
                        <a:pt x="340" y="52"/>
                      </a:lnTo>
                      <a:lnTo>
                        <a:pt x="350" y="105"/>
                      </a:lnTo>
                      <a:lnTo>
                        <a:pt x="360" y="157"/>
                      </a:lnTo>
                      <a:lnTo>
                        <a:pt x="369" y="211"/>
                      </a:lnTo>
                      <a:lnTo>
                        <a:pt x="379" y="264"/>
                      </a:lnTo>
                      <a:lnTo>
                        <a:pt x="388" y="316"/>
                      </a:lnTo>
                      <a:lnTo>
                        <a:pt x="397" y="369"/>
                      </a:lnTo>
                      <a:lnTo>
                        <a:pt x="404" y="422"/>
                      </a:lnTo>
                      <a:lnTo>
                        <a:pt x="357" y="405"/>
                      </a:lnTo>
                      <a:lnTo>
                        <a:pt x="351" y="369"/>
                      </a:lnTo>
                      <a:lnTo>
                        <a:pt x="347" y="334"/>
                      </a:lnTo>
                      <a:lnTo>
                        <a:pt x="340" y="298"/>
                      </a:lnTo>
                      <a:lnTo>
                        <a:pt x="335" y="264"/>
                      </a:lnTo>
                      <a:lnTo>
                        <a:pt x="329" y="228"/>
                      </a:lnTo>
                      <a:lnTo>
                        <a:pt x="323" y="193"/>
                      </a:lnTo>
                      <a:lnTo>
                        <a:pt x="317" y="157"/>
                      </a:lnTo>
                      <a:lnTo>
                        <a:pt x="310" y="123"/>
                      </a:lnTo>
                      <a:lnTo>
                        <a:pt x="305" y="150"/>
                      </a:lnTo>
                      <a:lnTo>
                        <a:pt x="299" y="178"/>
                      </a:lnTo>
                      <a:lnTo>
                        <a:pt x="292" y="207"/>
                      </a:lnTo>
                      <a:lnTo>
                        <a:pt x="287" y="235"/>
                      </a:lnTo>
                      <a:lnTo>
                        <a:pt x="280" y="262"/>
                      </a:lnTo>
                      <a:lnTo>
                        <a:pt x="272" y="290"/>
                      </a:lnTo>
                      <a:lnTo>
                        <a:pt x="265" y="317"/>
                      </a:lnTo>
                      <a:lnTo>
                        <a:pt x="257" y="345"/>
                      </a:lnTo>
                      <a:lnTo>
                        <a:pt x="251" y="342"/>
                      </a:lnTo>
                      <a:lnTo>
                        <a:pt x="246" y="340"/>
                      </a:lnTo>
                      <a:lnTo>
                        <a:pt x="240" y="337"/>
                      </a:lnTo>
                      <a:lnTo>
                        <a:pt x="235" y="333"/>
                      </a:lnTo>
                      <a:lnTo>
                        <a:pt x="229" y="330"/>
                      </a:lnTo>
                      <a:lnTo>
                        <a:pt x="224" y="327"/>
                      </a:lnTo>
                      <a:lnTo>
                        <a:pt x="218" y="324"/>
                      </a:lnTo>
                      <a:lnTo>
                        <a:pt x="213" y="322"/>
                      </a:lnTo>
                      <a:lnTo>
                        <a:pt x="213" y="320"/>
                      </a:lnTo>
                      <a:lnTo>
                        <a:pt x="207" y="311"/>
                      </a:lnTo>
                      <a:lnTo>
                        <a:pt x="192" y="286"/>
                      </a:lnTo>
                      <a:lnTo>
                        <a:pt x="169" y="250"/>
                      </a:lnTo>
                      <a:lnTo>
                        <a:pt x="140" y="208"/>
                      </a:lnTo>
                      <a:lnTo>
                        <a:pt x="107" y="163"/>
                      </a:lnTo>
                      <a:lnTo>
                        <a:pt x="73" y="120"/>
                      </a:lnTo>
                      <a:lnTo>
                        <a:pt x="36" y="83"/>
                      </a:lnTo>
                      <a:lnTo>
                        <a:pt x="0" y="55"/>
                      </a:lnTo>
                      <a:lnTo>
                        <a:pt x="18" y="62"/>
                      </a:lnTo>
                      <a:lnTo>
                        <a:pt x="36" y="70"/>
                      </a:lnTo>
                      <a:lnTo>
                        <a:pt x="53" y="80"/>
                      </a:lnTo>
                      <a:lnTo>
                        <a:pt x="70" y="91"/>
                      </a:lnTo>
                      <a:lnTo>
                        <a:pt x="87" y="102"/>
                      </a:lnTo>
                      <a:lnTo>
                        <a:pt x="103" y="114"/>
                      </a:lnTo>
                      <a:lnTo>
                        <a:pt x="118" y="127"/>
                      </a:lnTo>
                      <a:lnTo>
                        <a:pt x="133" y="141"/>
                      </a:lnTo>
                      <a:lnTo>
                        <a:pt x="147" y="156"/>
                      </a:lnTo>
                      <a:lnTo>
                        <a:pt x="161" y="170"/>
                      </a:lnTo>
                      <a:lnTo>
                        <a:pt x="175" y="186"/>
                      </a:lnTo>
                      <a:lnTo>
                        <a:pt x="187" y="201"/>
                      </a:lnTo>
                      <a:lnTo>
                        <a:pt x="198" y="218"/>
                      </a:lnTo>
                      <a:lnTo>
                        <a:pt x="209" y="235"/>
                      </a:lnTo>
                      <a:lnTo>
                        <a:pt x="218" y="253"/>
                      </a:lnTo>
                      <a:lnTo>
                        <a:pt x="228" y="269"/>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41" name="Freeform 142"/>
                <p:cNvSpPr>
                  <a:spLocks/>
                </p:cNvSpPr>
                <p:nvPr/>
              </p:nvSpPr>
              <p:spPr bwMode="auto">
                <a:xfrm>
                  <a:off x="1299" y="2836"/>
                  <a:ext cx="74" cy="140"/>
                </a:xfrm>
                <a:custGeom>
                  <a:avLst/>
                  <a:gdLst>
                    <a:gd name="T0" fmla="*/ 0 w 221"/>
                    <a:gd name="T1" fmla="*/ 0 h 419"/>
                    <a:gd name="T2" fmla="*/ 0 w 221"/>
                    <a:gd name="T3" fmla="*/ 0 h 419"/>
                    <a:gd name="T4" fmla="*/ 0 w 221"/>
                    <a:gd name="T5" fmla="*/ 0 h 419"/>
                    <a:gd name="T6" fmla="*/ 0 w 221"/>
                    <a:gd name="T7" fmla="*/ 0 h 419"/>
                    <a:gd name="T8" fmla="*/ 0 w 221"/>
                    <a:gd name="T9" fmla="*/ 0 h 419"/>
                    <a:gd name="T10" fmla="*/ 0 w 221"/>
                    <a:gd name="T11" fmla="*/ 0 h 419"/>
                    <a:gd name="T12" fmla="*/ 0 w 221"/>
                    <a:gd name="T13" fmla="*/ 0 h 419"/>
                    <a:gd name="T14" fmla="*/ 0 w 221"/>
                    <a:gd name="T15" fmla="*/ 0 h 419"/>
                    <a:gd name="T16" fmla="*/ 0 w 221"/>
                    <a:gd name="T17" fmla="*/ 0 h 419"/>
                    <a:gd name="T18" fmla="*/ 0 w 221"/>
                    <a:gd name="T19" fmla="*/ 0 h 419"/>
                    <a:gd name="T20" fmla="*/ 0 w 221"/>
                    <a:gd name="T21" fmla="*/ 0 h 419"/>
                    <a:gd name="T22" fmla="*/ 0 w 221"/>
                    <a:gd name="T23" fmla="*/ 0 h 419"/>
                    <a:gd name="T24" fmla="*/ 0 w 221"/>
                    <a:gd name="T25" fmla="*/ 0 h 419"/>
                    <a:gd name="T26" fmla="*/ 0 w 221"/>
                    <a:gd name="T27" fmla="*/ 0 h 419"/>
                    <a:gd name="T28" fmla="*/ 0 w 221"/>
                    <a:gd name="T29" fmla="*/ 0 h 419"/>
                    <a:gd name="T30" fmla="*/ 0 w 221"/>
                    <a:gd name="T31" fmla="*/ 0 h 419"/>
                    <a:gd name="T32" fmla="*/ 0 w 221"/>
                    <a:gd name="T33" fmla="*/ 0 h 419"/>
                    <a:gd name="T34" fmla="*/ 0 w 221"/>
                    <a:gd name="T35" fmla="*/ 0 h 419"/>
                    <a:gd name="T36" fmla="*/ 0 w 221"/>
                    <a:gd name="T37" fmla="*/ 0 h 419"/>
                    <a:gd name="T38" fmla="*/ 0 w 221"/>
                    <a:gd name="T39" fmla="*/ 0 h 419"/>
                    <a:gd name="T40" fmla="*/ 0 w 221"/>
                    <a:gd name="T41" fmla="*/ 0 h 419"/>
                    <a:gd name="T42" fmla="*/ 0 w 221"/>
                    <a:gd name="T43" fmla="*/ 0 h 419"/>
                    <a:gd name="T44" fmla="*/ 0 w 221"/>
                    <a:gd name="T45" fmla="*/ 0 h 419"/>
                    <a:gd name="T46" fmla="*/ 0 w 221"/>
                    <a:gd name="T47" fmla="*/ 0 h 419"/>
                    <a:gd name="T48" fmla="*/ 0 w 221"/>
                    <a:gd name="T49" fmla="*/ 0 h 419"/>
                    <a:gd name="T50" fmla="*/ 0 w 221"/>
                    <a:gd name="T51" fmla="*/ 0 h 419"/>
                    <a:gd name="T52" fmla="*/ 0 w 221"/>
                    <a:gd name="T53" fmla="*/ 0 h 419"/>
                    <a:gd name="T54" fmla="*/ 0 w 221"/>
                    <a:gd name="T55" fmla="*/ 0 h 419"/>
                    <a:gd name="T56" fmla="*/ 0 w 221"/>
                    <a:gd name="T57" fmla="*/ 0 h 419"/>
                    <a:gd name="T58" fmla="*/ 0 w 221"/>
                    <a:gd name="T59" fmla="*/ 0 h 419"/>
                    <a:gd name="T60" fmla="*/ 0 w 221"/>
                    <a:gd name="T61" fmla="*/ 0 h 419"/>
                    <a:gd name="T62" fmla="*/ 0 w 221"/>
                    <a:gd name="T63" fmla="*/ 0 h 419"/>
                    <a:gd name="T64" fmla="*/ 0 w 221"/>
                    <a:gd name="T65" fmla="*/ 0 h 419"/>
                    <a:gd name="T66" fmla="*/ 0 w 221"/>
                    <a:gd name="T67" fmla="*/ 0 h 419"/>
                    <a:gd name="T68" fmla="*/ 0 w 221"/>
                    <a:gd name="T69" fmla="*/ 0 h 419"/>
                    <a:gd name="T70" fmla="*/ 0 w 221"/>
                    <a:gd name="T71" fmla="*/ 0 h 419"/>
                    <a:gd name="T72" fmla="*/ 0 w 221"/>
                    <a:gd name="T73" fmla="*/ 0 h 419"/>
                    <a:gd name="T74" fmla="*/ 0 w 221"/>
                    <a:gd name="T75" fmla="*/ 0 h 419"/>
                    <a:gd name="T76" fmla="*/ 0 w 221"/>
                    <a:gd name="T77" fmla="*/ 0 h 419"/>
                    <a:gd name="T78" fmla="*/ 0 w 221"/>
                    <a:gd name="T79" fmla="*/ 0 h 419"/>
                    <a:gd name="T80" fmla="*/ 0 w 221"/>
                    <a:gd name="T81" fmla="*/ 0 h 419"/>
                    <a:gd name="T82" fmla="*/ 0 w 221"/>
                    <a:gd name="T83" fmla="*/ 0 h 419"/>
                    <a:gd name="T84" fmla="*/ 0 w 221"/>
                    <a:gd name="T85" fmla="*/ 0 h 419"/>
                    <a:gd name="T86" fmla="*/ 0 w 221"/>
                    <a:gd name="T87" fmla="*/ 0 h 419"/>
                    <a:gd name="T88" fmla="*/ 0 w 221"/>
                    <a:gd name="T89" fmla="*/ 0 h 419"/>
                    <a:gd name="T90" fmla="*/ 0 w 221"/>
                    <a:gd name="T91" fmla="*/ 0 h 419"/>
                    <a:gd name="T92" fmla="*/ 0 w 221"/>
                    <a:gd name="T93" fmla="*/ 0 h 419"/>
                    <a:gd name="T94" fmla="*/ 0 w 221"/>
                    <a:gd name="T95" fmla="*/ 0 h 419"/>
                    <a:gd name="T96" fmla="*/ 0 w 221"/>
                    <a:gd name="T97" fmla="*/ 0 h 41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21"/>
                    <a:gd name="T148" fmla="*/ 0 h 419"/>
                    <a:gd name="T149" fmla="*/ 221 w 221"/>
                    <a:gd name="T150" fmla="*/ 419 h 41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21" h="419">
                      <a:moveTo>
                        <a:pt x="221" y="264"/>
                      </a:moveTo>
                      <a:lnTo>
                        <a:pt x="192" y="261"/>
                      </a:lnTo>
                      <a:lnTo>
                        <a:pt x="166" y="263"/>
                      </a:lnTo>
                      <a:lnTo>
                        <a:pt x="142" y="270"/>
                      </a:lnTo>
                      <a:lnTo>
                        <a:pt x="118" y="282"/>
                      </a:lnTo>
                      <a:lnTo>
                        <a:pt x="98" y="297"/>
                      </a:lnTo>
                      <a:lnTo>
                        <a:pt x="80" y="315"/>
                      </a:lnTo>
                      <a:lnTo>
                        <a:pt x="63" y="336"/>
                      </a:lnTo>
                      <a:lnTo>
                        <a:pt x="48" y="358"/>
                      </a:lnTo>
                      <a:lnTo>
                        <a:pt x="54" y="318"/>
                      </a:lnTo>
                      <a:lnTo>
                        <a:pt x="59" y="275"/>
                      </a:lnTo>
                      <a:lnTo>
                        <a:pt x="65" y="230"/>
                      </a:lnTo>
                      <a:lnTo>
                        <a:pt x="72" y="184"/>
                      </a:lnTo>
                      <a:lnTo>
                        <a:pt x="78" y="138"/>
                      </a:lnTo>
                      <a:lnTo>
                        <a:pt x="85" y="91"/>
                      </a:lnTo>
                      <a:lnTo>
                        <a:pt x="94" y="46"/>
                      </a:lnTo>
                      <a:lnTo>
                        <a:pt x="103" y="0"/>
                      </a:lnTo>
                      <a:lnTo>
                        <a:pt x="98" y="6"/>
                      </a:lnTo>
                      <a:lnTo>
                        <a:pt x="91" y="13"/>
                      </a:lnTo>
                      <a:lnTo>
                        <a:pt x="85" y="22"/>
                      </a:lnTo>
                      <a:lnTo>
                        <a:pt x="78" y="32"/>
                      </a:lnTo>
                      <a:lnTo>
                        <a:pt x="73" y="43"/>
                      </a:lnTo>
                      <a:lnTo>
                        <a:pt x="68" y="53"/>
                      </a:lnTo>
                      <a:lnTo>
                        <a:pt x="63" y="61"/>
                      </a:lnTo>
                      <a:lnTo>
                        <a:pt x="62" y="68"/>
                      </a:lnTo>
                      <a:lnTo>
                        <a:pt x="51" y="112"/>
                      </a:lnTo>
                      <a:lnTo>
                        <a:pt x="41" y="156"/>
                      </a:lnTo>
                      <a:lnTo>
                        <a:pt x="32" y="199"/>
                      </a:lnTo>
                      <a:lnTo>
                        <a:pt x="24" y="243"/>
                      </a:lnTo>
                      <a:lnTo>
                        <a:pt x="15" y="288"/>
                      </a:lnTo>
                      <a:lnTo>
                        <a:pt x="9" y="331"/>
                      </a:lnTo>
                      <a:lnTo>
                        <a:pt x="4" y="375"/>
                      </a:lnTo>
                      <a:lnTo>
                        <a:pt x="0" y="419"/>
                      </a:lnTo>
                      <a:lnTo>
                        <a:pt x="21" y="413"/>
                      </a:lnTo>
                      <a:lnTo>
                        <a:pt x="40" y="405"/>
                      </a:lnTo>
                      <a:lnTo>
                        <a:pt x="55" y="394"/>
                      </a:lnTo>
                      <a:lnTo>
                        <a:pt x="70" y="380"/>
                      </a:lnTo>
                      <a:lnTo>
                        <a:pt x="84" y="365"/>
                      </a:lnTo>
                      <a:lnTo>
                        <a:pt x="96" y="348"/>
                      </a:lnTo>
                      <a:lnTo>
                        <a:pt x="107" y="331"/>
                      </a:lnTo>
                      <a:lnTo>
                        <a:pt x="120" y="314"/>
                      </a:lnTo>
                      <a:lnTo>
                        <a:pt x="128" y="306"/>
                      </a:lnTo>
                      <a:lnTo>
                        <a:pt x="142" y="297"/>
                      </a:lnTo>
                      <a:lnTo>
                        <a:pt x="158" y="289"/>
                      </a:lnTo>
                      <a:lnTo>
                        <a:pt x="176" y="281"/>
                      </a:lnTo>
                      <a:lnTo>
                        <a:pt x="192" y="274"/>
                      </a:lnTo>
                      <a:lnTo>
                        <a:pt x="207" y="268"/>
                      </a:lnTo>
                      <a:lnTo>
                        <a:pt x="217" y="266"/>
                      </a:lnTo>
                      <a:lnTo>
                        <a:pt x="221" y="264"/>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42" name="Freeform 143"/>
                <p:cNvSpPr>
                  <a:spLocks/>
                </p:cNvSpPr>
                <p:nvPr/>
              </p:nvSpPr>
              <p:spPr bwMode="auto">
                <a:xfrm>
                  <a:off x="796" y="2820"/>
                  <a:ext cx="121" cy="157"/>
                </a:xfrm>
                <a:custGeom>
                  <a:avLst/>
                  <a:gdLst>
                    <a:gd name="T0" fmla="*/ 0 w 362"/>
                    <a:gd name="T1" fmla="*/ 0 h 471"/>
                    <a:gd name="T2" fmla="*/ 0 w 362"/>
                    <a:gd name="T3" fmla="*/ 0 h 471"/>
                    <a:gd name="T4" fmla="*/ 0 w 362"/>
                    <a:gd name="T5" fmla="*/ 0 h 471"/>
                    <a:gd name="T6" fmla="*/ 0 w 362"/>
                    <a:gd name="T7" fmla="*/ 0 h 471"/>
                    <a:gd name="T8" fmla="*/ 0 w 362"/>
                    <a:gd name="T9" fmla="*/ 0 h 471"/>
                    <a:gd name="T10" fmla="*/ 0 w 362"/>
                    <a:gd name="T11" fmla="*/ 0 h 471"/>
                    <a:gd name="T12" fmla="*/ 0 w 362"/>
                    <a:gd name="T13" fmla="*/ 0 h 471"/>
                    <a:gd name="T14" fmla="*/ 0 w 362"/>
                    <a:gd name="T15" fmla="*/ 0 h 471"/>
                    <a:gd name="T16" fmla="*/ 0 w 362"/>
                    <a:gd name="T17" fmla="*/ 0 h 471"/>
                    <a:gd name="T18" fmla="*/ 0 w 362"/>
                    <a:gd name="T19" fmla="*/ 0 h 471"/>
                    <a:gd name="T20" fmla="*/ 0 w 362"/>
                    <a:gd name="T21" fmla="*/ 0 h 471"/>
                    <a:gd name="T22" fmla="*/ 0 w 362"/>
                    <a:gd name="T23" fmla="*/ 0 h 471"/>
                    <a:gd name="T24" fmla="*/ 0 w 362"/>
                    <a:gd name="T25" fmla="*/ 0 h 471"/>
                    <a:gd name="T26" fmla="*/ 0 w 362"/>
                    <a:gd name="T27" fmla="*/ 0 h 471"/>
                    <a:gd name="T28" fmla="*/ 0 w 362"/>
                    <a:gd name="T29" fmla="*/ 0 h 471"/>
                    <a:gd name="T30" fmla="*/ 0 w 362"/>
                    <a:gd name="T31" fmla="*/ 0 h 471"/>
                    <a:gd name="T32" fmla="*/ 0 w 362"/>
                    <a:gd name="T33" fmla="*/ 0 h 471"/>
                    <a:gd name="T34" fmla="*/ 0 w 362"/>
                    <a:gd name="T35" fmla="*/ 0 h 471"/>
                    <a:gd name="T36" fmla="*/ 0 w 362"/>
                    <a:gd name="T37" fmla="*/ 0 h 471"/>
                    <a:gd name="T38" fmla="*/ 0 w 362"/>
                    <a:gd name="T39" fmla="*/ 0 h 471"/>
                    <a:gd name="T40" fmla="*/ 0 w 362"/>
                    <a:gd name="T41" fmla="*/ 0 h 471"/>
                    <a:gd name="T42" fmla="*/ 0 w 362"/>
                    <a:gd name="T43" fmla="*/ 0 h 471"/>
                    <a:gd name="T44" fmla="*/ 0 w 362"/>
                    <a:gd name="T45" fmla="*/ 0 h 471"/>
                    <a:gd name="T46" fmla="*/ 0 w 362"/>
                    <a:gd name="T47" fmla="*/ 0 h 471"/>
                    <a:gd name="T48" fmla="*/ 0 w 362"/>
                    <a:gd name="T49" fmla="*/ 0 h 471"/>
                    <a:gd name="T50" fmla="*/ 0 w 362"/>
                    <a:gd name="T51" fmla="*/ 0 h 471"/>
                    <a:gd name="T52" fmla="*/ 0 w 362"/>
                    <a:gd name="T53" fmla="*/ 0 h 471"/>
                    <a:gd name="T54" fmla="*/ 0 w 362"/>
                    <a:gd name="T55" fmla="*/ 0 h 471"/>
                    <a:gd name="T56" fmla="*/ 0 w 362"/>
                    <a:gd name="T57" fmla="*/ 0 h 471"/>
                    <a:gd name="T58" fmla="*/ 0 w 362"/>
                    <a:gd name="T59" fmla="*/ 0 h 471"/>
                    <a:gd name="T60" fmla="*/ 0 w 362"/>
                    <a:gd name="T61" fmla="*/ 0 h 471"/>
                    <a:gd name="T62" fmla="*/ 0 w 362"/>
                    <a:gd name="T63" fmla="*/ 0 h 471"/>
                    <a:gd name="T64" fmla="*/ 0 w 362"/>
                    <a:gd name="T65" fmla="*/ 0 h 471"/>
                    <a:gd name="T66" fmla="*/ 0 w 362"/>
                    <a:gd name="T67" fmla="*/ 0 h 471"/>
                    <a:gd name="T68" fmla="*/ 0 w 362"/>
                    <a:gd name="T69" fmla="*/ 0 h 471"/>
                    <a:gd name="T70" fmla="*/ 0 w 362"/>
                    <a:gd name="T71" fmla="*/ 0 h 471"/>
                    <a:gd name="T72" fmla="*/ 0 w 362"/>
                    <a:gd name="T73" fmla="*/ 0 h 471"/>
                    <a:gd name="T74" fmla="*/ 0 w 362"/>
                    <a:gd name="T75" fmla="*/ 0 h 471"/>
                    <a:gd name="T76" fmla="*/ 0 w 362"/>
                    <a:gd name="T77" fmla="*/ 0 h 471"/>
                    <a:gd name="T78" fmla="*/ 0 w 362"/>
                    <a:gd name="T79" fmla="*/ 0 h 471"/>
                    <a:gd name="T80" fmla="*/ 0 w 362"/>
                    <a:gd name="T81" fmla="*/ 0 h 471"/>
                    <a:gd name="T82" fmla="*/ 0 w 362"/>
                    <a:gd name="T83" fmla="*/ 0 h 471"/>
                    <a:gd name="T84" fmla="*/ 0 w 362"/>
                    <a:gd name="T85" fmla="*/ 0 h 471"/>
                    <a:gd name="T86" fmla="*/ 0 w 362"/>
                    <a:gd name="T87" fmla="*/ 0 h 471"/>
                    <a:gd name="T88" fmla="*/ 0 w 362"/>
                    <a:gd name="T89" fmla="*/ 0 h 471"/>
                    <a:gd name="T90" fmla="*/ 0 w 362"/>
                    <a:gd name="T91" fmla="*/ 0 h 471"/>
                    <a:gd name="T92" fmla="*/ 0 w 362"/>
                    <a:gd name="T93" fmla="*/ 0 h 471"/>
                    <a:gd name="T94" fmla="*/ 0 w 362"/>
                    <a:gd name="T95" fmla="*/ 0 h 471"/>
                    <a:gd name="T96" fmla="*/ 0 w 362"/>
                    <a:gd name="T97" fmla="*/ 0 h 471"/>
                    <a:gd name="T98" fmla="*/ 0 w 362"/>
                    <a:gd name="T99" fmla="*/ 0 h 471"/>
                    <a:gd name="T100" fmla="*/ 0 w 362"/>
                    <a:gd name="T101" fmla="*/ 0 h 471"/>
                    <a:gd name="T102" fmla="*/ 0 w 362"/>
                    <a:gd name="T103" fmla="*/ 0 h 471"/>
                    <a:gd name="T104" fmla="*/ 0 w 362"/>
                    <a:gd name="T105" fmla="*/ 0 h 471"/>
                    <a:gd name="T106" fmla="*/ 0 w 362"/>
                    <a:gd name="T107" fmla="*/ 0 h 471"/>
                    <a:gd name="T108" fmla="*/ 0 w 362"/>
                    <a:gd name="T109" fmla="*/ 0 h 47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62"/>
                    <a:gd name="T166" fmla="*/ 0 h 471"/>
                    <a:gd name="T167" fmla="*/ 362 w 362"/>
                    <a:gd name="T168" fmla="*/ 471 h 47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62" h="471">
                      <a:moveTo>
                        <a:pt x="259" y="462"/>
                      </a:moveTo>
                      <a:lnTo>
                        <a:pt x="255" y="452"/>
                      </a:lnTo>
                      <a:lnTo>
                        <a:pt x="246" y="425"/>
                      </a:lnTo>
                      <a:lnTo>
                        <a:pt x="230" y="384"/>
                      </a:lnTo>
                      <a:lnTo>
                        <a:pt x="211" y="339"/>
                      </a:lnTo>
                      <a:lnTo>
                        <a:pt x="192" y="292"/>
                      </a:lnTo>
                      <a:lnTo>
                        <a:pt x="174" y="249"/>
                      </a:lnTo>
                      <a:lnTo>
                        <a:pt x="158" y="214"/>
                      </a:lnTo>
                      <a:lnTo>
                        <a:pt x="147" y="194"/>
                      </a:lnTo>
                      <a:lnTo>
                        <a:pt x="136" y="180"/>
                      </a:lnTo>
                      <a:lnTo>
                        <a:pt x="118" y="155"/>
                      </a:lnTo>
                      <a:lnTo>
                        <a:pt x="93" y="125"/>
                      </a:lnTo>
                      <a:lnTo>
                        <a:pt x="67" y="90"/>
                      </a:lnTo>
                      <a:lnTo>
                        <a:pt x="43" y="57"/>
                      </a:lnTo>
                      <a:lnTo>
                        <a:pt x="21" y="28"/>
                      </a:lnTo>
                      <a:lnTo>
                        <a:pt x="6" y="7"/>
                      </a:lnTo>
                      <a:lnTo>
                        <a:pt x="0" y="0"/>
                      </a:lnTo>
                      <a:lnTo>
                        <a:pt x="22" y="13"/>
                      </a:lnTo>
                      <a:lnTo>
                        <a:pt x="43" y="28"/>
                      </a:lnTo>
                      <a:lnTo>
                        <a:pt x="63" y="46"/>
                      </a:lnTo>
                      <a:lnTo>
                        <a:pt x="84" y="64"/>
                      </a:lnTo>
                      <a:lnTo>
                        <a:pt x="103" y="85"/>
                      </a:lnTo>
                      <a:lnTo>
                        <a:pt x="121" y="107"/>
                      </a:lnTo>
                      <a:lnTo>
                        <a:pt x="139" y="129"/>
                      </a:lnTo>
                      <a:lnTo>
                        <a:pt x="156" y="152"/>
                      </a:lnTo>
                      <a:lnTo>
                        <a:pt x="170" y="170"/>
                      </a:lnTo>
                      <a:lnTo>
                        <a:pt x="182" y="188"/>
                      </a:lnTo>
                      <a:lnTo>
                        <a:pt x="195" y="205"/>
                      </a:lnTo>
                      <a:lnTo>
                        <a:pt x="206" y="221"/>
                      </a:lnTo>
                      <a:lnTo>
                        <a:pt x="215" y="238"/>
                      </a:lnTo>
                      <a:lnTo>
                        <a:pt x="226" y="255"/>
                      </a:lnTo>
                      <a:lnTo>
                        <a:pt x="235" y="273"/>
                      </a:lnTo>
                      <a:lnTo>
                        <a:pt x="244" y="290"/>
                      </a:lnTo>
                      <a:lnTo>
                        <a:pt x="254" y="224"/>
                      </a:lnTo>
                      <a:lnTo>
                        <a:pt x="262" y="145"/>
                      </a:lnTo>
                      <a:lnTo>
                        <a:pt x="269" y="83"/>
                      </a:lnTo>
                      <a:lnTo>
                        <a:pt x="276" y="64"/>
                      </a:lnTo>
                      <a:lnTo>
                        <a:pt x="293" y="100"/>
                      </a:lnTo>
                      <a:lnTo>
                        <a:pt x="309" y="138"/>
                      </a:lnTo>
                      <a:lnTo>
                        <a:pt x="322" y="180"/>
                      </a:lnTo>
                      <a:lnTo>
                        <a:pt x="333" y="221"/>
                      </a:lnTo>
                      <a:lnTo>
                        <a:pt x="343" y="266"/>
                      </a:lnTo>
                      <a:lnTo>
                        <a:pt x="351" y="308"/>
                      </a:lnTo>
                      <a:lnTo>
                        <a:pt x="357" y="350"/>
                      </a:lnTo>
                      <a:lnTo>
                        <a:pt x="362" y="389"/>
                      </a:lnTo>
                      <a:lnTo>
                        <a:pt x="315" y="372"/>
                      </a:lnTo>
                      <a:lnTo>
                        <a:pt x="310" y="331"/>
                      </a:lnTo>
                      <a:lnTo>
                        <a:pt x="304" y="290"/>
                      </a:lnTo>
                      <a:lnTo>
                        <a:pt x="296" y="252"/>
                      </a:lnTo>
                      <a:lnTo>
                        <a:pt x="285" y="212"/>
                      </a:lnTo>
                      <a:lnTo>
                        <a:pt x="288" y="259"/>
                      </a:lnTo>
                      <a:lnTo>
                        <a:pt x="291" y="313"/>
                      </a:lnTo>
                      <a:lnTo>
                        <a:pt x="292" y="380"/>
                      </a:lnTo>
                      <a:lnTo>
                        <a:pt x="293" y="471"/>
                      </a:lnTo>
                      <a:lnTo>
                        <a:pt x="259" y="462"/>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43" name="Freeform 144"/>
                <p:cNvSpPr>
                  <a:spLocks/>
                </p:cNvSpPr>
                <p:nvPr/>
              </p:nvSpPr>
              <p:spPr bwMode="auto">
                <a:xfrm>
                  <a:off x="679" y="2773"/>
                  <a:ext cx="112" cy="186"/>
                </a:xfrm>
                <a:custGeom>
                  <a:avLst/>
                  <a:gdLst>
                    <a:gd name="T0" fmla="*/ 0 w 336"/>
                    <a:gd name="T1" fmla="*/ 0 h 558"/>
                    <a:gd name="T2" fmla="*/ 0 w 336"/>
                    <a:gd name="T3" fmla="*/ 0 h 558"/>
                    <a:gd name="T4" fmla="*/ 0 w 336"/>
                    <a:gd name="T5" fmla="*/ 0 h 558"/>
                    <a:gd name="T6" fmla="*/ 0 w 336"/>
                    <a:gd name="T7" fmla="*/ 0 h 558"/>
                    <a:gd name="T8" fmla="*/ 0 w 336"/>
                    <a:gd name="T9" fmla="*/ 0 h 558"/>
                    <a:gd name="T10" fmla="*/ 0 w 336"/>
                    <a:gd name="T11" fmla="*/ 0 h 558"/>
                    <a:gd name="T12" fmla="*/ 0 w 336"/>
                    <a:gd name="T13" fmla="*/ 0 h 558"/>
                    <a:gd name="T14" fmla="*/ 0 w 336"/>
                    <a:gd name="T15" fmla="*/ 0 h 558"/>
                    <a:gd name="T16" fmla="*/ 0 w 336"/>
                    <a:gd name="T17" fmla="*/ 0 h 558"/>
                    <a:gd name="T18" fmla="*/ 0 w 336"/>
                    <a:gd name="T19" fmla="*/ 0 h 558"/>
                    <a:gd name="T20" fmla="*/ 0 w 336"/>
                    <a:gd name="T21" fmla="*/ 0 h 558"/>
                    <a:gd name="T22" fmla="*/ 0 w 336"/>
                    <a:gd name="T23" fmla="*/ 0 h 558"/>
                    <a:gd name="T24" fmla="*/ 0 w 336"/>
                    <a:gd name="T25" fmla="*/ 0 h 558"/>
                    <a:gd name="T26" fmla="*/ 0 w 336"/>
                    <a:gd name="T27" fmla="*/ 0 h 558"/>
                    <a:gd name="T28" fmla="*/ 0 w 336"/>
                    <a:gd name="T29" fmla="*/ 0 h 558"/>
                    <a:gd name="T30" fmla="*/ 0 w 336"/>
                    <a:gd name="T31" fmla="*/ 0 h 558"/>
                    <a:gd name="T32" fmla="*/ 0 w 336"/>
                    <a:gd name="T33" fmla="*/ 0 h 558"/>
                    <a:gd name="T34" fmla="*/ 0 w 336"/>
                    <a:gd name="T35" fmla="*/ 0 h 558"/>
                    <a:gd name="T36" fmla="*/ 0 w 336"/>
                    <a:gd name="T37" fmla="*/ 0 h 558"/>
                    <a:gd name="T38" fmla="*/ 0 w 336"/>
                    <a:gd name="T39" fmla="*/ 0 h 558"/>
                    <a:gd name="T40" fmla="*/ 0 w 336"/>
                    <a:gd name="T41" fmla="*/ 0 h 558"/>
                    <a:gd name="T42" fmla="*/ 0 w 336"/>
                    <a:gd name="T43" fmla="*/ 0 h 558"/>
                    <a:gd name="T44" fmla="*/ 0 w 336"/>
                    <a:gd name="T45" fmla="*/ 0 h 558"/>
                    <a:gd name="T46" fmla="*/ 0 w 336"/>
                    <a:gd name="T47" fmla="*/ 0 h 558"/>
                    <a:gd name="T48" fmla="*/ 0 w 336"/>
                    <a:gd name="T49" fmla="*/ 0 h 558"/>
                    <a:gd name="T50" fmla="*/ 0 w 336"/>
                    <a:gd name="T51" fmla="*/ 0 h 558"/>
                    <a:gd name="T52" fmla="*/ 0 w 336"/>
                    <a:gd name="T53" fmla="*/ 0 h 558"/>
                    <a:gd name="T54" fmla="*/ 0 w 336"/>
                    <a:gd name="T55" fmla="*/ 0 h 558"/>
                    <a:gd name="T56" fmla="*/ 0 w 336"/>
                    <a:gd name="T57" fmla="*/ 0 h 558"/>
                    <a:gd name="T58" fmla="*/ 0 w 336"/>
                    <a:gd name="T59" fmla="*/ 0 h 558"/>
                    <a:gd name="T60" fmla="*/ 0 w 336"/>
                    <a:gd name="T61" fmla="*/ 0 h 558"/>
                    <a:gd name="T62" fmla="*/ 0 w 336"/>
                    <a:gd name="T63" fmla="*/ 0 h 558"/>
                    <a:gd name="T64" fmla="*/ 0 w 336"/>
                    <a:gd name="T65" fmla="*/ 0 h 558"/>
                    <a:gd name="T66" fmla="*/ 0 w 336"/>
                    <a:gd name="T67" fmla="*/ 0 h 558"/>
                    <a:gd name="T68" fmla="*/ 0 w 336"/>
                    <a:gd name="T69" fmla="*/ 0 h 558"/>
                    <a:gd name="T70" fmla="*/ 0 w 336"/>
                    <a:gd name="T71" fmla="*/ 0 h 558"/>
                    <a:gd name="T72" fmla="*/ 0 w 336"/>
                    <a:gd name="T73" fmla="*/ 0 h 558"/>
                    <a:gd name="T74" fmla="*/ 0 w 336"/>
                    <a:gd name="T75" fmla="*/ 0 h 558"/>
                    <a:gd name="T76" fmla="*/ 0 w 336"/>
                    <a:gd name="T77" fmla="*/ 0 h 558"/>
                    <a:gd name="T78" fmla="*/ 0 w 336"/>
                    <a:gd name="T79" fmla="*/ 0 h 558"/>
                    <a:gd name="T80" fmla="*/ 0 w 336"/>
                    <a:gd name="T81" fmla="*/ 0 h 5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6"/>
                    <a:gd name="T124" fmla="*/ 0 h 558"/>
                    <a:gd name="T125" fmla="*/ 336 w 336"/>
                    <a:gd name="T126" fmla="*/ 558 h 5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6" h="558">
                      <a:moveTo>
                        <a:pt x="336" y="455"/>
                      </a:moveTo>
                      <a:lnTo>
                        <a:pt x="319" y="442"/>
                      </a:lnTo>
                      <a:lnTo>
                        <a:pt x="300" y="426"/>
                      </a:lnTo>
                      <a:lnTo>
                        <a:pt x="278" y="406"/>
                      </a:lnTo>
                      <a:lnTo>
                        <a:pt x="256" y="386"/>
                      </a:lnTo>
                      <a:lnTo>
                        <a:pt x="233" y="363"/>
                      </a:lnTo>
                      <a:lnTo>
                        <a:pt x="212" y="344"/>
                      </a:lnTo>
                      <a:lnTo>
                        <a:pt x="193" y="326"/>
                      </a:lnTo>
                      <a:lnTo>
                        <a:pt x="178" y="311"/>
                      </a:lnTo>
                      <a:lnTo>
                        <a:pt x="182" y="343"/>
                      </a:lnTo>
                      <a:lnTo>
                        <a:pt x="188" y="386"/>
                      </a:lnTo>
                      <a:lnTo>
                        <a:pt x="194" y="427"/>
                      </a:lnTo>
                      <a:lnTo>
                        <a:pt x="199" y="453"/>
                      </a:lnTo>
                      <a:lnTo>
                        <a:pt x="193" y="450"/>
                      </a:lnTo>
                      <a:lnTo>
                        <a:pt x="186" y="448"/>
                      </a:lnTo>
                      <a:lnTo>
                        <a:pt x="181" y="445"/>
                      </a:lnTo>
                      <a:lnTo>
                        <a:pt x="175" y="442"/>
                      </a:lnTo>
                      <a:lnTo>
                        <a:pt x="168" y="439"/>
                      </a:lnTo>
                      <a:lnTo>
                        <a:pt x="163" y="435"/>
                      </a:lnTo>
                      <a:lnTo>
                        <a:pt x="156" y="432"/>
                      </a:lnTo>
                      <a:lnTo>
                        <a:pt x="151" y="430"/>
                      </a:lnTo>
                      <a:lnTo>
                        <a:pt x="148" y="420"/>
                      </a:lnTo>
                      <a:lnTo>
                        <a:pt x="142" y="401"/>
                      </a:lnTo>
                      <a:lnTo>
                        <a:pt x="136" y="380"/>
                      </a:lnTo>
                      <a:lnTo>
                        <a:pt x="133" y="369"/>
                      </a:lnTo>
                      <a:lnTo>
                        <a:pt x="126" y="392"/>
                      </a:lnTo>
                      <a:lnTo>
                        <a:pt x="119" y="416"/>
                      </a:lnTo>
                      <a:lnTo>
                        <a:pt x="112" y="439"/>
                      </a:lnTo>
                      <a:lnTo>
                        <a:pt x="105" y="463"/>
                      </a:lnTo>
                      <a:lnTo>
                        <a:pt x="99" y="488"/>
                      </a:lnTo>
                      <a:lnTo>
                        <a:pt x="90" y="511"/>
                      </a:lnTo>
                      <a:lnTo>
                        <a:pt x="83" y="535"/>
                      </a:lnTo>
                      <a:lnTo>
                        <a:pt x="77" y="558"/>
                      </a:lnTo>
                      <a:lnTo>
                        <a:pt x="70" y="555"/>
                      </a:lnTo>
                      <a:lnTo>
                        <a:pt x="63" y="551"/>
                      </a:lnTo>
                      <a:lnTo>
                        <a:pt x="56" y="549"/>
                      </a:lnTo>
                      <a:lnTo>
                        <a:pt x="49" y="546"/>
                      </a:lnTo>
                      <a:lnTo>
                        <a:pt x="42" y="543"/>
                      </a:lnTo>
                      <a:lnTo>
                        <a:pt x="35" y="539"/>
                      </a:lnTo>
                      <a:lnTo>
                        <a:pt x="29" y="536"/>
                      </a:lnTo>
                      <a:lnTo>
                        <a:pt x="22" y="533"/>
                      </a:lnTo>
                      <a:lnTo>
                        <a:pt x="8" y="455"/>
                      </a:lnTo>
                      <a:lnTo>
                        <a:pt x="9" y="374"/>
                      </a:lnTo>
                      <a:lnTo>
                        <a:pt x="14" y="292"/>
                      </a:lnTo>
                      <a:lnTo>
                        <a:pt x="12" y="211"/>
                      </a:lnTo>
                      <a:lnTo>
                        <a:pt x="0" y="0"/>
                      </a:lnTo>
                      <a:lnTo>
                        <a:pt x="20" y="55"/>
                      </a:lnTo>
                      <a:lnTo>
                        <a:pt x="33" y="112"/>
                      </a:lnTo>
                      <a:lnTo>
                        <a:pt x="40" y="171"/>
                      </a:lnTo>
                      <a:lnTo>
                        <a:pt x="42" y="231"/>
                      </a:lnTo>
                      <a:lnTo>
                        <a:pt x="44" y="292"/>
                      </a:lnTo>
                      <a:lnTo>
                        <a:pt x="44" y="352"/>
                      </a:lnTo>
                      <a:lnTo>
                        <a:pt x="46" y="410"/>
                      </a:lnTo>
                      <a:lnTo>
                        <a:pt x="52" y="468"/>
                      </a:lnTo>
                      <a:lnTo>
                        <a:pt x="60" y="439"/>
                      </a:lnTo>
                      <a:lnTo>
                        <a:pt x="70" y="403"/>
                      </a:lnTo>
                      <a:lnTo>
                        <a:pt x="81" y="363"/>
                      </a:lnTo>
                      <a:lnTo>
                        <a:pt x="93" y="322"/>
                      </a:lnTo>
                      <a:lnTo>
                        <a:pt x="103" y="283"/>
                      </a:lnTo>
                      <a:lnTo>
                        <a:pt x="111" y="249"/>
                      </a:lnTo>
                      <a:lnTo>
                        <a:pt x="118" y="224"/>
                      </a:lnTo>
                      <a:lnTo>
                        <a:pt x="120" y="211"/>
                      </a:lnTo>
                      <a:lnTo>
                        <a:pt x="127" y="216"/>
                      </a:lnTo>
                      <a:lnTo>
                        <a:pt x="134" y="224"/>
                      </a:lnTo>
                      <a:lnTo>
                        <a:pt x="144" y="235"/>
                      </a:lnTo>
                      <a:lnTo>
                        <a:pt x="152" y="246"/>
                      </a:lnTo>
                      <a:lnTo>
                        <a:pt x="162" y="258"/>
                      </a:lnTo>
                      <a:lnTo>
                        <a:pt x="168" y="271"/>
                      </a:lnTo>
                      <a:lnTo>
                        <a:pt x="173" y="280"/>
                      </a:lnTo>
                      <a:lnTo>
                        <a:pt x="175" y="289"/>
                      </a:lnTo>
                      <a:lnTo>
                        <a:pt x="192" y="298"/>
                      </a:lnTo>
                      <a:lnTo>
                        <a:pt x="207" y="308"/>
                      </a:lnTo>
                      <a:lnTo>
                        <a:pt x="223" y="318"/>
                      </a:lnTo>
                      <a:lnTo>
                        <a:pt x="238" y="327"/>
                      </a:lnTo>
                      <a:lnTo>
                        <a:pt x="253" y="339"/>
                      </a:lnTo>
                      <a:lnTo>
                        <a:pt x="269" y="348"/>
                      </a:lnTo>
                      <a:lnTo>
                        <a:pt x="284" y="361"/>
                      </a:lnTo>
                      <a:lnTo>
                        <a:pt x="297" y="373"/>
                      </a:lnTo>
                      <a:lnTo>
                        <a:pt x="292" y="289"/>
                      </a:lnTo>
                      <a:lnTo>
                        <a:pt x="297" y="209"/>
                      </a:lnTo>
                      <a:lnTo>
                        <a:pt x="307" y="149"/>
                      </a:lnTo>
                      <a:lnTo>
                        <a:pt x="312" y="126"/>
                      </a:lnTo>
                      <a:lnTo>
                        <a:pt x="336" y="455"/>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44" name="Freeform 145"/>
                <p:cNvSpPr>
                  <a:spLocks/>
                </p:cNvSpPr>
                <p:nvPr/>
              </p:nvSpPr>
              <p:spPr bwMode="auto">
                <a:xfrm>
                  <a:off x="790" y="2807"/>
                  <a:ext cx="81" cy="59"/>
                </a:xfrm>
                <a:custGeom>
                  <a:avLst/>
                  <a:gdLst>
                    <a:gd name="T0" fmla="*/ 0 w 244"/>
                    <a:gd name="T1" fmla="*/ 0 h 176"/>
                    <a:gd name="T2" fmla="*/ 0 w 244"/>
                    <a:gd name="T3" fmla="*/ 0 h 176"/>
                    <a:gd name="T4" fmla="*/ 0 w 244"/>
                    <a:gd name="T5" fmla="*/ 0 h 176"/>
                    <a:gd name="T6" fmla="*/ 0 w 244"/>
                    <a:gd name="T7" fmla="*/ 0 h 176"/>
                    <a:gd name="T8" fmla="*/ 0 w 244"/>
                    <a:gd name="T9" fmla="*/ 0 h 176"/>
                    <a:gd name="T10" fmla="*/ 0 w 244"/>
                    <a:gd name="T11" fmla="*/ 0 h 176"/>
                    <a:gd name="T12" fmla="*/ 0 w 244"/>
                    <a:gd name="T13" fmla="*/ 0 h 176"/>
                    <a:gd name="T14" fmla="*/ 0 w 244"/>
                    <a:gd name="T15" fmla="*/ 0 h 176"/>
                    <a:gd name="T16" fmla="*/ 0 w 244"/>
                    <a:gd name="T17" fmla="*/ 0 h 176"/>
                    <a:gd name="T18" fmla="*/ 0 w 244"/>
                    <a:gd name="T19" fmla="*/ 0 h 176"/>
                    <a:gd name="T20" fmla="*/ 0 w 244"/>
                    <a:gd name="T21" fmla="*/ 0 h 176"/>
                    <a:gd name="T22" fmla="*/ 0 w 244"/>
                    <a:gd name="T23" fmla="*/ 0 h 176"/>
                    <a:gd name="T24" fmla="*/ 0 w 244"/>
                    <a:gd name="T25" fmla="*/ 0 h 176"/>
                    <a:gd name="T26" fmla="*/ 0 w 244"/>
                    <a:gd name="T27" fmla="*/ 0 h 176"/>
                    <a:gd name="T28" fmla="*/ 0 w 244"/>
                    <a:gd name="T29" fmla="*/ 0 h 176"/>
                    <a:gd name="T30" fmla="*/ 0 w 244"/>
                    <a:gd name="T31" fmla="*/ 0 h 176"/>
                    <a:gd name="T32" fmla="*/ 0 w 244"/>
                    <a:gd name="T33" fmla="*/ 0 h 176"/>
                    <a:gd name="T34" fmla="*/ 0 w 244"/>
                    <a:gd name="T35" fmla="*/ 0 h 176"/>
                    <a:gd name="T36" fmla="*/ 0 w 244"/>
                    <a:gd name="T37" fmla="*/ 0 h 1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4"/>
                    <a:gd name="T58" fmla="*/ 0 h 176"/>
                    <a:gd name="T59" fmla="*/ 244 w 244"/>
                    <a:gd name="T60" fmla="*/ 176 h 1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4" h="176">
                      <a:moveTo>
                        <a:pt x="199" y="159"/>
                      </a:moveTo>
                      <a:lnTo>
                        <a:pt x="181" y="132"/>
                      </a:lnTo>
                      <a:lnTo>
                        <a:pt x="159" y="109"/>
                      </a:lnTo>
                      <a:lnTo>
                        <a:pt x="134" y="89"/>
                      </a:lnTo>
                      <a:lnTo>
                        <a:pt x="108" y="71"/>
                      </a:lnTo>
                      <a:lnTo>
                        <a:pt x="81" y="54"/>
                      </a:lnTo>
                      <a:lnTo>
                        <a:pt x="52" y="38"/>
                      </a:lnTo>
                      <a:lnTo>
                        <a:pt x="25" y="20"/>
                      </a:lnTo>
                      <a:lnTo>
                        <a:pt x="0" y="0"/>
                      </a:lnTo>
                      <a:lnTo>
                        <a:pt x="45" y="18"/>
                      </a:lnTo>
                      <a:lnTo>
                        <a:pt x="74" y="33"/>
                      </a:lnTo>
                      <a:lnTo>
                        <a:pt x="101" y="49"/>
                      </a:lnTo>
                      <a:lnTo>
                        <a:pt x="130" y="65"/>
                      </a:lnTo>
                      <a:lnTo>
                        <a:pt x="158" y="83"/>
                      </a:lnTo>
                      <a:lnTo>
                        <a:pt x="184" y="103"/>
                      </a:lnTo>
                      <a:lnTo>
                        <a:pt x="207" y="123"/>
                      </a:lnTo>
                      <a:lnTo>
                        <a:pt x="227" y="148"/>
                      </a:lnTo>
                      <a:lnTo>
                        <a:pt x="244" y="176"/>
                      </a:lnTo>
                      <a:lnTo>
                        <a:pt x="199" y="159"/>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45" name="Freeform 146"/>
                <p:cNvSpPr>
                  <a:spLocks/>
                </p:cNvSpPr>
                <p:nvPr/>
              </p:nvSpPr>
              <p:spPr bwMode="auto">
                <a:xfrm>
                  <a:off x="1018" y="2749"/>
                  <a:ext cx="49" cy="183"/>
                </a:xfrm>
                <a:custGeom>
                  <a:avLst/>
                  <a:gdLst>
                    <a:gd name="T0" fmla="*/ 0 w 147"/>
                    <a:gd name="T1" fmla="*/ 0 h 550"/>
                    <a:gd name="T2" fmla="*/ 0 w 147"/>
                    <a:gd name="T3" fmla="*/ 0 h 550"/>
                    <a:gd name="T4" fmla="*/ 0 w 147"/>
                    <a:gd name="T5" fmla="*/ 0 h 550"/>
                    <a:gd name="T6" fmla="*/ 0 w 147"/>
                    <a:gd name="T7" fmla="*/ 0 h 550"/>
                    <a:gd name="T8" fmla="*/ 0 w 147"/>
                    <a:gd name="T9" fmla="*/ 0 h 550"/>
                    <a:gd name="T10" fmla="*/ 0 w 147"/>
                    <a:gd name="T11" fmla="*/ 0 h 550"/>
                    <a:gd name="T12" fmla="*/ 0 w 147"/>
                    <a:gd name="T13" fmla="*/ 0 h 550"/>
                    <a:gd name="T14" fmla="*/ 0 w 147"/>
                    <a:gd name="T15" fmla="*/ 0 h 550"/>
                    <a:gd name="T16" fmla="*/ 0 w 147"/>
                    <a:gd name="T17" fmla="*/ 0 h 550"/>
                    <a:gd name="T18" fmla="*/ 0 w 147"/>
                    <a:gd name="T19" fmla="*/ 0 h 550"/>
                    <a:gd name="T20" fmla="*/ 0 w 147"/>
                    <a:gd name="T21" fmla="*/ 0 h 550"/>
                    <a:gd name="T22" fmla="*/ 0 w 147"/>
                    <a:gd name="T23" fmla="*/ 0 h 550"/>
                    <a:gd name="T24" fmla="*/ 0 w 147"/>
                    <a:gd name="T25" fmla="*/ 0 h 550"/>
                    <a:gd name="T26" fmla="*/ 0 w 147"/>
                    <a:gd name="T27" fmla="*/ 0 h 550"/>
                    <a:gd name="T28" fmla="*/ 0 w 147"/>
                    <a:gd name="T29" fmla="*/ 0 h 550"/>
                    <a:gd name="T30" fmla="*/ 0 w 147"/>
                    <a:gd name="T31" fmla="*/ 0 h 550"/>
                    <a:gd name="T32" fmla="*/ 0 w 147"/>
                    <a:gd name="T33" fmla="*/ 0 h 550"/>
                    <a:gd name="T34" fmla="*/ 0 w 147"/>
                    <a:gd name="T35" fmla="*/ 0 h 550"/>
                    <a:gd name="T36" fmla="*/ 0 w 147"/>
                    <a:gd name="T37" fmla="*/ 0 h 550"/>
                    <a:gd name="T38" fmla="*/ 0 w 147"/>
                    <a:gd name="T39" fmla="*/ 0 h 550"/>
                    <a:gd name="T40" fmla="*/ 0 w 147"/>
                    <a:gd name="T41" fmla="*/ 0 h 550"/>
                    <a:gd name="T42" fmla="*/ 0 w 147"/>
                    <a:gd name="T43" fmla="*/ 0 h 550"/>
                    <a:gd name="T44" fmla="*/ 0 w 147"/>
                    <a:gd name="T45" fmla="*/ 0 h 550"/>
                    <a:gd name="T46" fmla="*/ 0 w 147"/>
                    <a:gd name="T47" fmla="*/ 0 h 550"/>
                    <a:gd name="T48" fmla="*/ 0 w 147"/>
                    <a:gd name="T49" fmla="*/ 0 h 550"/>
                    <a:gd name="T50" fmla="*/ 0 w 147"/>
                    <a:gd name="T51" fmla="*/ 0 h 550"/>
                    <a:gd name="T52" fmla="*/ 0 w 147"/>
                    <a:gd name="T53" fmla="*/ 0 h 550"/>
                    <a:gd name="T54" fmla="*/ 0 w 147"/>
                    <a:gd name="T55" fmla="*/ 0 h 550"/>
                    <a:gd name="T56" fmla="*/ 0 w 147"/>
                    <a:gd name="T57" fmla="*/ 0 h 550"/>
                    <a:gd name="T58" fmla="*/ 0 w 147"/>
                    <a:gd name="T59" fmla="*/ 0 h 550"/>
                    <a:gd name="T60" fmla="*/ 0 w 147"/>
                    <a:gd name="T61" fmla="*/ 0 h 550"/>
                    <a:gd name="T62" fmla="*/ 0 w 147"/>
                    <a:gd name="T63" fmla="*/ 0 h 550"/>
                    <a:gd name="T64" fmla="*/ 0 w 147"/>
                    <a:gd name="T65" fmla="*/ 0 h 550"/>
                    <a:gd name="T66" fmla="*/ 0 w 147"/>
                    <a:gd name="T67" fmla="*/ 0 h 550"/>
                    <a:gd name="T68" fmla="*/ 0 w 147"/>
                    <a:gd name="T69" fmla="*/ 0 h 550"/>
                    <a:gd name="T70" fmla="*/ 0 w 147"/>
                    <a:gd name="T71" fmla="*/ 0 h 550"/>
                    <a:gd name="T72" fmla="*/ 0 w 147"/>
                    <a:gd name="T73" fmla="*/ 0 h 550"/>
                    <a:gd name="T74" fmla="*/ 0 w 147"/>
                    <a:gd name="T75" fmla="*/ 0 h 550"/>
                    <a:gd name="T76" fmla="*/ 0 w 147"/>
                    <a:gd name="T77" fmla="*/ 0 h 550"/>
                    <a:gd name="T78" fmla="*/ 0 w 147"/>
                    <a:gd name="T79" fmla="*/ 0 h 550"/>
                    <a:gd name="T80" fmla="*/ 0 w 147"/>
                    <a:gd name="T81" fmla="*/ 0 h 550"/>
                    <a:gd name="T82" fmla="*/ 0 w 147"/>
                    <a:gd name="T83" fmla="*/ 0 h 550"/>
                    <a:gd name="T84" fmla="*/ 0 w 147"/>
                    <a:gd name="T85" fmla="*/ 0 h 550"/>
                    <a:gd name="T86" fmla="*/ 0 w 147"/>
                    <a:gd name="T87" fmla="*/ 0 h 550"/>
                    <a:gd name="T88" fmla="*/ 0 w 147"/>
                    <a:gd name="T89" fmla="*/ 0 h 550"/>
                    <a:gd name="T90" fmla="*/ 0 w 147"/>
                    <a:gd name="T91" fmla="*/ 0 h 550"/>
                    <a:gd name="T92" fmla="*/ 0 w 147"/>
                    <a:gd name="T93" fmla="*/ 0 h 550"/>
                    <a:gd name="T94" fmla="*/ 0 w 147"/>
                    <a:gd name="T95" fmla="*/ 0 h 550"/>
                    <a:gd name="T96" fmla="*/ 0 w 147"/>
                    <a:gd name="T97" fmla="*/ 0 h 550"/>
                    <a:gd name="T98" fmla="*/ 0 w 147"/>
                    <a:gd name="T99" fmla="*/ 0 h 550"/>
                    <a:gd name="T100" fmla="*/ 0 w 147"/>
                    <a:gd name="T101" fmla="*/ 0 h 550"/>
                    <a:gd name="T102" fmla="*/ 0 w 147"/>
                    <a:gd name="T103" fmla="*/ 0 h 550"/>
                    <a:gd name="T104" fmla="*/ 0 w 147"/>
                    <a:gd name="T105" fmla="*/ 0 h 550"/>
                    <a:gd name="T106" fmla="*/ 0 w 147"/>
                    <a:gd name="T107" fmla="*/ 0 h 550"/>
                    <a:gd name="T108" fmla="*/ 0 w 147"/>
                    <a:gd name="T109" fmla="*/ 0 h 550"/>
                    <a:gd name="T110" fmla="*/ 0 w 147"/>
                    <a:gd name="T111" fmla="*/ 0 h 550"/>
                    <a:gd name="T112" fmla="*/ 0 w 147"/>
                    <a:gd name="T113" fmla="*/ 0 h 550"/>
                    <a:gd name="T114" fmla="*/ 0 w 147"/>
                    <a:gd name="T115" fmla="*/ 0 h 550"/>
                    <a:gd name="T116" fmla="*/ 0 w 147"/>
                    <a:gd name="T117" fmla="*/ 0 h 550"/>
                    <a:gd name="T118" fmla="*/ 0 w 147"/>
                    <a:gd name="T119" fmla="*/ 0 h 550"/>
                    <a:gd name="T120" fmla="*/ 0 w 147"/>
                    <a:gd name="T121" fmla="*/ 0 h 550"/>
                    <a:gd name="T122" fmla="*/ 0 w 147"/>
                    <a:gd name="T123" fmla="*/ 0 h 55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7"/>
                    <a:gd name="T187" fmla="*/ 0 h 550"/>
                    <a:gd name="T188" fmla="*/ 147 w 147"/>
                    <a:gd name="T189" fmla="*/ 550 h 55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7" h="550">
                      <a:moveTo>
                        <a:pt x="137" y="51"/>
                      </a:moveTo>
                      <a:lnTo>
                        <a:pt x="130" y="34"/>
                      </a:lnTo>
                      <a:lnTo>
                        <a:pt x="122" y="19"/>
                      </a:lnTo>
                      <a:lnTo>
                        <a:pt x="112" y="5"/>
                      </a:lnTo>
                      <a:lnTo>
                        <a:pt x="110" y="0"/>
                      </a:lnTo>
                      <a:lnTo>
                        <a:pt x="107" y="1"/>
                      </a:lnTo>
                      <a:lnTo>
                        <a:pt x="101" y="3"/>
                      </a:lnTo>
                      <a:lnTo>
                        <a:pt x="93" y="5"/>
                      </a:lnTo>
                      <a:lnTo>
                        <a:pt x="84" y="9"/>
                      </a:lnTo>
                      <a:lnTo>
                        <a:pt x="73" y="15"/>
                      </a:lnTo>
                      <a:lnTo>
                        <a:pt x="64" y="19"/>
                      </a:lnTo>
                      <a:lnTo>
                        <a:pt x="56" y="26"/>
                      </a:lnTo>
                      <a:lnTo>
                        <a:pt x="51" y="33"/>
                      </a:lnTo>
                      <a:lnTo>
                        <a:pt x="25" y="94"/>
                      </a:lnTo>
                      <a:lnTo>
                        <a:pt x="8" y="157"/>
                      </a:lnTo>
                      <a:lnTo>
                        <a:pt x="1" y="221"/>
                      </a:lnTo>
                      <a:lnTo>
                        <a:pt x="0" y="287"/>
                      </a:lnTo>
                      <a:lnTo>
                        <a:pt x="3" y="352"/>
                      </a:lnTo>
                      <a:lnTo>
                        <a:pt x="5" y="418"/>
                      </a:lnTo>
                      <a:lnTo>
                        <a:pt x="7" y="485"/>
                      </a:lnTo>
                      <a:lnTo>
                        <a:pt x="5" y="550"/>
                      </a:lnTo>
                      <a:lnTo>
                        <a:pt x="41" y="536"/>
                      </a:lnTo>
                      <a:lnTo>
                        <a:pt x="40" y="454"/>
                      </a:lnTo>
                      <a:lnTo>
                        <a:pt x="36" y="374"/>
                      </a:lnTo>
                      <a:lnTo>
                        <a:pt x="30" y="293"/>
                      </a:lnTo>
                      <a:lnTo>
                        <a:pt x="26" y="213"/>
                      </a:lnTo>
                      <a:lnTo>
                        <a:pt x="30" y="188"/>
                      </a:lnTo>
                      <a:lnTo>
                        <a:pt x="34" y="163"/>
                      </a:lnTo>
                      <a:lnTo>
                        <a:pt x="38" y="135"/>
                      </a:lnTo>
                      <a:lnTo>
                        <a:pt x="44" y="109"/>
                      </a:lnTo>
                      <a:lnTo>
                        <a:pt x="51" y="84"/>
                      </a:lnTo>
                      <a:lnTo>
                        <a:pt x="59" y="61"/>
                      </a:lnTo>
                      <a:lnTo>
                        <a:pt x="71" y="40"/>
                      </a:lnTo>
                      <a:lnTo>
                        <a:pt x="85" y="23"/>
                      </a:lnTo>
                      <a:lnTo>
                        <a:pt x="99" y="37"/>
                      </a:lnTo>
                      <a:lnTo>
                        <a:pt x="110" y="55"/>
                      </a:lnTo>
                      <a:lnTo>
                        <a:pt x="116" y="76"/>
                      </a:lnTo>
                      <a:lnTo>
                        <a:pt x="121" y="101"/>
                      </a:lnTo>
                      <a:lnTo>
                        <a:pt x="121" y="128"/>
                      </a:lnTo>
                      <a:lnTo>
                        <a:pt x="116" y="159"/>
                      </a:lnTo>
                      <a:lnTo>
                        <a:pt x="110" y="190"/>
                      </a:lnTo>
                      <a:lnTo>
                        <a:pt x="99" y="225"/>
                      </a:lnTo>
                      <a:lnTo>
                        <a:pt x="96" y="222"/>
                      </a:lnTo>
                      <a:lnTo>
                        <a:pt x="90" y="218"/>
                      </a:lnTo>
                      <a:lnTo>
                        <a:pt x="84" y="214"/>
                      </a:lnTo>
                      <a:lnTo>
                        <a:pt x="77" y="210"/>
                      </a:lnTo>
                      <a:lnTo>
                        <a:pt x="68" y="207"/>
                      </a:lnTo>
                      <a:lnTo>
                        <a:pt x="63" y="204"/>
                      </a:lnTo>
                      <a:lnTo>
                        <a:pt x="58" y="202"/>
                      </a:lnTo>
                      <a:lnTo>
                        <a:pt x="56" y="202"/>
                      </a:lnTo>
                      <a:lnTo>
                        <a:pt x="64" y="217"/>
                      </a:lnTo>
                      <a:lnTo>
                        <a:pt x="75" y="235"/>
                      </a:lnTo>
                      <a:lnTo>
                        <a:pt x="84" y="248"/>
                      </a:lnTo>
                      <a:lnTo>
                        <a:pt x="88" y="254"/>
                      </a:lnTo>
                      <a:lnTo>
                        <a:pt x="92" y="251"/>
                      </a:lnTo>
                      <a:lnTo>
                        <a:pt x="103" y="246"/>
                      </a:lnTo>
                      <a:lnTo>
                        <a:pt x="115" y="240"/>
                      </a:lnTo>
                      <a:lnTo>
                        <a:pt x="122" y="235"/>
                      </a:lnTo>
                      <a:lnTo>
                        <a:pt x="140" y="190"/>
                      </a:lnTo>
                      <a:lnTo>
                        <a:pt x="147" y="145"/>
                      </a:lnTo>
                      <a:lnTo>
                        <a:pt x="145" y="98"/>
                      </a:lnTo>
                      <a:lnTo>
                        <a:pt x="137" y="51"/>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46" name="Freeform 147"/>
                <p:cNvSpPr>
                  <a:spLocks/>
                </p:cNvSpPr>
                <p:nvPr/>
              </p:nvSpPr>
              <p:spPr bwMode="auto">
                <a:xfrm>
                  <a:off x="1040" y="2709"/>
                  <a:ext cx="47" cy="152"/>
                </a:xfrm>
                <a:custGeom>
                  <a:avLst/>
                  <a:gdLst>
                    <a:gd name="T0" fmla="*/ 0 w 140"/>
                    <a:gd name="T1" fmla="*/ 0 h 457"/>
                    <a:gd name="T2" fmla="*/ 0 w 140"/>
                    <a:gd name="T3" fmla="*/ 0 h 457"/>
                    <a:gd name="T4" fmla="*/ 0 w 140"/>
                    <a:gd name="T5" fmla="*/ 0 h 457"/>
                    <a:gd name="T6" fmla="*/ 0 w 140"/>
                    <a:gd name="T7" fmla="*/ 0 h 457"/>
                    <a:gd name="T8" fmla="*/ 0 w 140"/>
                    <a:gd name="T9" fmla="*/ 0 h 457"/>
                    <a:gd name="T10" fmla="*/ 0 w 140"/>
                    <a:gd name="T11" fmla="*/ 0 h 457"/>
                    <a:gd name="T12" fmla="*/ 0 w 140"/>
                    <a:gd name="T13" fmla="*/ 0 h 457"/>
                    <a:gd name="T14" fmla="*/ 0 w 140"/>
                    <a:gd name="T15" fmla="*/ 0 h 457"/>
                    <a:gd name="T16" fmla="*/ 0 w 140"/>
                    <a:gd name="T17" fmla="*/ 0 h 457"/>
                    <a:gd name="T18" fmla="*/ 0 w 140"/>
                    <a:gd name="T19" fmla="*/ 0 h 457"/>
                    <a:gd name="T20" fmla="*/ 0 w 140"/>
                    <a:gd name="T21" fmla="*/ 0 h 457"/>
                    <a:gd name="T22" fmla="*/ 0 w 140"/>
                    <a:gd name="T23" fmla="*/ 0 h 457"/>
                    <a:gd name="T24" fmla="*/ 0 w 140"/>
                    <a:gd name="T25" fmla="*/ 0 h 457"/>
                    <a:gd name="T26" fmla="*/ 0 w 140"/>
                    <a:gd name="T27" fmla="*/ 0 h 457"/>
                    <a:gd name="T28" fmla="*/ 0 w 140"/>
                    <a:gd name="T29" fmla="*/ 0 h 457"/>
                    <a:gd name="T30" fmla="*/ 0 w 140"/>
                    <a:gd name="T31" fmla="*/ 0 h 457"/>
                    <a:gd name="T32" fmla="*/ 0 w 140"/>
                    <a:gd name="T33" fmla="*/ 0 h 457"/>
                    <a:gd name="T34" fmla="*/ 0 w 140"/>
                    <a:gd name="T35" fmla="*/ 0 h 457"/>
                    <a:gd name="T36" fmla="*/ 0 w 140"/>
                    <a:gd name="T37" fmla="*/ 0 h 457"/>
                    <a:gd name="T38" fmla="*/ 0 w 140"/>
                    <a:gd name="T39" fmla="*/ 0 h 457"/>
                    <a:gd name="T40" fmla="*/ 0 w 140"/>
                    <a:gd name="T41" fmla="*/ 0 h 457"/>
                    <a:gd name="T42" fmla="*/ 0 w 140"/>
                    <a:gd name="T43" fmla="*/ 0 h 457"/>
                    <a:gd name="T44" fmla="*/ 0 w 140"/>
                    <a:gd name="T45" fmla="*/ 0 h 457"/>
                    <a:gd name="T46" fmla="*/ 0 w 140"/>
                    <a:gd name="T47" fmla="*/ 0 h 457"/>
                    <a:gd name="T48" fmla="*/ 0 w 140"/>
                    <a:gd name="T49" fmla="*/ 0 h 457"/>
                    <a:gd name="T50" fmla="*/ 0 w 140"/>
                    <a:gd name="T51" fmla="*/ 0 h 457"/>
                    <a:gd name="T52" fmla="*/ 0 w 140"/>
                    <a:gd name="T53" fmla="*/ 0 h 457"/>
                    <a:gd name="T54" fmla="*/ 0 w 140"/>
                    <a:gd name="T55" fmla="*/ 0 h 457"/>
                    <a:gd name="T56" fmla="*/ 0 w 140"/>
                    <a:gd name="T57" fmla="*/ 0 h 457"/>
                    <a:gd name="T58" fmla="*/ 0 w 140"/>
                    <a:gd name="T59" fmla="*/ 0 h 457"/>
                    <a:gd name="T60" fmla="*/ 0 w 140"/>
                    <a:gd name="T61" fmla="*/ 0 h 457"/>
                    <a:gd name="T62" fmla="*/ 0 w 140"/>
                    <a:gd name="T63" fmla="*/ 0 h 457"/>
                    <a:gd name="T64" fmla="*/ 0 w 140"/>
                    <a:gd name="T65" fmla="*/ 0 h 457"/>
                    <a:gd name="T66" fmla="*/ 0 w 140"/>
                    <a:gd name="T67" fmla="*/ 0 h 457"/>
                    <a:gd name="T68" fmla="*/ 0 w 140"/>
                    <a:gd name="T69" fmla="*/ 0 h 457"/>
                    <a:gd name="T70" fmla="*/ 0 w 140"/>
                    <a:gd name="T71" fmla="*/ 0 h 457"/>
                    <a:gd name="T72" fmla="*/ 0 w 140"/>
                    <a:gd name="T73" fmla="*/ 0 h 457"/>
                    <a:gd name="T74" fmla="*/ 0 w 140"/>
                    <a:gd name="T75" fmla="*/ 0 h 457"/>
                    <a:gd name="T76" fmla="*/ 0 w 140"/>
                    <a:gd name="T77" fmla="*/ 0 h 457"/>
                    <a:gd name="T78" fmla="*/ 0 w 140"/>
                    <a:gd name="T79" fmla="*/ 0 h 457"/>
                    <a:gd name="T80" fmla="*/ 0 w 140"/>
                    <a:gd name="T81" fmla="*/ 0 h 457"/>
                    <a:gd name="T82" fmla="*/ 0 w 140"/>
                    <a:gd name="T83" fmla="*/ 0 h 457"/>
                    <a:gd name="T84" fmla="*/ 0 w 140"/>
                    <a:gd name="T85" fmla="*/ 0 h 457"/>
                    <a:gd name="T86" fmla="*/ 0 w 140"/>
                    <a:gd name="T87" fmla="*/ 0 h 457"/>
                    <a:gd name="T88" fmla="*/ 0 w 140"/>
                    <a:gd name="T89" fmla="*/ 0 h 457"/>
                    <a:gd name="T90" fmla="*/ 0 w 140"/>
                    <a:gd name="T91" fmla="*/ 0 h 457"/>
                    <a:gd name="T92" fmla="*/ 0 w 140"/>
                    <a:gd name="T93" fmla="*/ 0 h 457"/>
                    <a:gd name="T94" fmla="*/ 0 w 140"/>
                    <a:gd name="T95" fmla="*/ 0 h 457"/>
                    <a:gd name="T96" fmla="*/ 0 w 140"/>
                    <a:gd name="T97" fmla="*/ 0 h 457"/>
                    <a:gd name="T98" fmla="*/ 0 w 140"/>
                    <a:gd name="T99" fmla="*/ 0 h 45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0"/>
                    <a:gd name="T151" fmla="*/ 0 h 457"/>
                    <a:gd name="T152" fmla="*/ 140 w 140"/>
                    <a:gd name="T153" fmla="*/ 457 h 45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0" h="457">
                      <a:moveTo>
                        <a:pt x="133" y="91"/>
                      </a:moveTo>
                      <a:lnTo>
                        <a:pt x="131" y="77"/>
                      </a:lnTo>
                      <a:lnTo>
                        <a:pt x="127" y="64"/>
                      </a:lnTo>
                      <a:lnTo>
                        <a:pt x="123" y="50"/>
                      </a:lnTo>
                      <a:lnTo>
                        <a:pt x="118" y="37"/>
                      </a:lnTo>
                      <a:lnTo>
                        <a:pt x="109" y="26"/>
                      </a:lnTo>
                      <a:lnTo>
                        <a:pt x="100" y="17"/>
                      </a:lnTo>
                      <a:lnTo>
                        <a:pt x="89" y="8"/>
                      </a:lnTo>
                      <a:lnTo>
                        <a:pt x="77" y="1"/>
                      </a:lnTo>
                      <a:lnTo>
                        <a:pt x="67" y="0"/>
                      </a:lnTo>
                      <a:lnTo>
                        <a:pt x="56" y="0"/>
                      </a:lnTo>
                      <a:lnTo>
                        <a:pt x="44" y="1"/>
                      </a:lnTo>
                      <a:lnTo>
                        <a:pt x="31" y="4"/>
                      </a:lnTo>
                      <a:lnTo>
                        <a:pt x="20" y="7"/>
                      </a:lnTo>
                      <a:lnTo>
                        <a:pt x="11" y="11"/>
                      </a:lnTo>
                      <a:lnTo>
                        <a:pt x="4" y="15"/>
                      </a:lnTo>
                      <a:lnTo>
                        <a:pt x="1" y="18"/>
                      </a:lnTo>
                      <a:lnTo>
                        <a:pt x="5" y="17"/>
                      </a:lnTo>
                      <a:lnTo>
                        <a:pt x="16" y="15"/>
                      </a:lnTo>
                      <a:lnTo>
                        <a:pt x="31" y="15"/>
                      </a:lnTo>
                      <a:lnTo>
                        <a:pt x="49" y="19"/>
                      </a:lnTo>
                      <a:lnTo>
                        <a:pt x="68" y="28"/>
                      </a:lnTo>
                      <a:lnTo>
                        <a:pt x="86" y="44"/>
                      </a:lnTo>
                      <a:lnTo>
                        <a:pt x="100" y="70"/>
                      </a:lnTo>
                      <a:lnTo>
                        <a:pt x="108" y="108"/>
                      </a:lnTo>
                      <a:lnTo>
                        <a:pt x="112" y="149"/>
                      </a:lnTo>
                      <a:lnTo>
                        <a:pt x="115" y="191"/>
                      </a:lnTo>
                      <a:lnTo>
                        <a:pt x="116" y="231"/>
                      </a:lnTo>
                      <a:lnTo>
                        <a:pt x="114" y="271"/>
                      </a:lnTo>
                      <a:lnTo>
                        <a:pt x="107" y="311"/>
                      </a:lnTo>
                      <a:lnTo>
                        <a:pt x="93" y="351"/>
                      </a:lnTo>
                      <a:lnTo>
                        <a:pt x="74" y="391"/>
                      </a:lnTo>
                      <a:lnTo>
                        <a:pt x="48" y="432"/>
                      </a:lnTo>
                      <a:lnTo>
                        <a:pt x="0" y="456"/>
                      </a:lnTo>
                      <a:lnTo>
                        <a:pt x="16" y="457"/>
                      </a:lnTo>
                      <a:lnTo>
                        <a:pt x="31" y="455"/>
                      </a:lnTo>
                      <a:lnTo>
                        <a:pt x="48" y="446"/>
                      </a:lnTo>
                      <a:lnTo>
                        <a:pt x="61" y="438"/>
                      </a:lnTo>
                      <a:lnTo>
                        <a:pt x="74" y="427"/>
                      </a:lnTo>
                      <a:lnTo>
                        <a:pt x="85" y="416"/>
                      </a:lnTo>
                      <a:lnTo>
                        <a:pt x="92" y="406"/>
                      </a:lnTo>
                      <a:lnTo>
                        <a:pt x="97" y="399"/>
                      </a:lnTo>
                      <a:lnTo>
                        <a:pt x="115" y="356"/>
                      </a:lnTo>
                      <a:lnTo>
                        <a:pt x="129" y="316"/>
                      </a:lnTo>
                      <a:lnTo>
                        <a:pt x="135" y="278"/>
                      </a:lnTo>
                      <a:lnTo>
                        <a:pt x="140" y="240"/>
                      </a:lnTo>
                      <a:lnTo>
                        <a:pt x="140" y="203"/>
                      </a:lnTo>
                      <a:lnTo>
                        <a:pt x="138" y="167"/>
                      </a:lnTo>
                      <a:lnTo>
                        <a:pt x="135" y="130"/>
                      </a:lnTo>
                      <a:lnTo>
                        <a:pt x="133" y="91"/>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47" name="Freeform 148"/>
                <p:cNvSpPr>
                  <a:spLocks/>
                </p:cNvSpPr>
                <p:nvPr/>
              </p:nvSpPr>
              <p:spPr bwMode="auto">
                <a:xfrm>
                  <a:off x="1049" y="2866"/>
                  <a:ext cx="11" cy="82"/>
                </a:xfrm>
                <a:custGeom>
                  <a:avLst/>
                  <a:gdLst>
                    <a:gd name="T0" fmla="*/ 0 w 34"/>
                    <a:gd name="T1" fmla="*/ 0 h 244"/>
                    <a:gd name="T2" fmla="*/ 0 w 34"/>
                    <a:gd name="T3" fmla="*/ 0 h 244"/>
                    <a:gd name="T4" fmla="*/ 0 w 34"/>
                    <a:gd name="T5" fmla="*/ 0 h 244"/>
                    <a:gd name="T6" fmla="*/ 0 w 34"/>
                    <a:gd name="T7" fmla="*/ 0 h 244"/>
                    <a:gd name="T8" fmla="*/ 0 w 34"/>
                    <a:gd name="T9" fmla="*/ 0 h 244"/>
                    <a:gd name="T10" fmla="*/ 0 w 34"/>
                    <a:gd name="T11" fmla="*/ 0 h 244"/>
                    <a:gd name="T12" fmla="*/ 0 w 34"/>
                    <a:gd name="T13" fmla="*/ 0 h 244"/>
                    <a:gd name="T14" fmla="*/ 0 w 34"/>
                    <a:gd name="T15" fmla="*/ 0 h 244"/>
                    <a:gd name="T16" fmla="*/ 0 w 34"/>
                    <a:gd name="T17" fmla="*/ 0 h 244"/>
                    <a:gd name="T18" fmla="*/ 0 w 34"/>
                    <a:gd name="T19" fmla="*/ 0 h 244"/>
                    <a:gd name="T20" fmla="*/ 0 w 34"/>
                    <a:gd name="T21" fmla="*/ 0 h 2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
                    <a:gd name="T34" fmla="*/ 0 h 244"/>
                    <a:gd name="T35" fmla="*/ 34 w 34"/>
                    <a:gd name="T36" fmla="*/ 244 h 2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 h="244">
                      <a:moveTo>
                        <a:pt x="34" y="0"/>
                      </a:moveTo>
                      <a:lnTo>
                        <a:pt x="27" y="68"/>
                      </a:lnTo>
                      <a:lnTo>
                        <a:pt x="23" y="128"/>
                      </a:lnTo>
                      <a:lnTo>
                        <a:pt x="24" y="183"/>
                      </a:lnTo>
                      <a:lnTo>
                        <a:pt x="33" y="241"/>
                      </a:lnTo>
                      <a:lnTo>
                        <a:pt x="3" y="244"/>
                      </a:lnTo>
                      <a:lnTo>
                        <a:pt x="0" y="181"/>
                      </a:lnTo>
                      <a:lnTo>
                        <a:pt x="0" y="129"/>
                      </a:lnTo>
                      <a:lnTo>
                        <a:pt x="1" y="79"/>
                      </a:lnTo>
                      <a:lnTo>
                        <a:pt x="5" y="23"/>
                      </a:lnTo>
                      <a:lnTo>
                        <a:pt x="34" y="0"/>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48" name="Freeform 149"/>
                <p:cNvSpPr>
                  <a:spLocks/>
                </p:cNvSpPr>
                <p:nvPr/>
              </p:nvSpPr>
              <p:spPr bwMode="auto">
                <a:xfrm>
                  <a:off x="1018" y="2681"/>
                  <a:ext cx="14" cy="80"/>
                </a:xfrm>
                <a:custGeom>
                  <a:avLst/>
                  <a:gdLst>
                    <a:gd name="T0" fmla="*/ 0 w 42"/>
                    <a:gd name="T1" fmla="*/ 0 h 239"/>
                    <a:gd name="T2" fmla="*/ 0 w 42"/>
                    <a:gd name="T3" fmla="*/ 0 h 239"/>
                    <a:gd name="T4" fmla="*/ 0 w 42"/>
                    <a:gd name="T5" fmla="*/ 0 h 239"/>
                    <a:gd name="T6" fmla="*/ 0 w 42"/>
                    <a:gd name="T7" fmla="*/ 0 h 239"/>
                    <a:gd name="T8" fmla="*/ 0 w 42"/>
                    <a:gd name="T9" fmla="*/ 0 h 239"/>
                    <a:gd name="T10" fmla="*/ 0 w 42"/>
                    <a:gd name="T11" fmla="*/ 0 h 239"/>
                    <a:gd name="T12" fmla="*/ 0 w 42"/>
                    <a:gd name="T13" fmla="*/ 0 h 239"/>
                    <a:gd name="T14" fmla="*/ 0 w 42"/>
                    <a:gd name="T15" fmla="*/ 0 h 239"/>
                    <a:gd name="T16" fmla="*/ 0 w 42"/>
                    <a:gd name="T17" fmla="*/ 0 h 239"/>
                    <a:gd name="T18" fmla="*/ 0 w 42"/>
                    <a:gd name="T19" fmla="*/ 0 h 239"/>
                    <a:gd name="T20" fmla="*/ 0 w 42"/>
                    <a:gd name="T21" fmla="*/ 0 h 2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
                    <a:gd name="T34" fmla="*/ 0 h 239"/>
                    <a:gd name="T35" fmla="*/ 42 w 42"/>
                    <a:gd name="T36" fmla="*/ 239 h 2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 h="239">
                      <a:moveTo>
                        <a:pt x="42" y="0"/>
                      </a:moveTo>
                      <a:lnTo>
                        <a:pt x="34" y="47"/>
                      </a:lnTo>
                      <a:lnTo>
                        <a:pt x="33" y="92"/>
                      </a:lnTo>
                      <a:lnTo>
                        <a:pt x="33" y="141"/>
                      </a:lnTo>
                      <a:lnTo>
                        <a:pt x="26" y="197"/>
                      </a:lnTo>
                      <a:lnTo>
                        <a:pt x="0" y="239"/>
                      </a:lnTo>
                      <a:lnTo>
                        <a:pt x="10" y="168"/>
                      </a:lnTo>
                      <a:lnTo>
                        <a:pt x="10" y="110"/>
                      </a:lnTo>
                      <a:lnTo>
                        <a:pt x="7" y="59"/>
                      </a:lnTo>
                      <a:lnTo>
                        <a:pt x="14" y="9"/>
                      </a:lnTo>
                      <a:lnTo>
                        <a:pt x="42" y="0"/>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49" name="Freeform 150"/>
                <p:cNvSpPr>
                  <a:spLocks/>
                </p:cNvSpPr>
                <p:nvPr/>
              </p:nvSpPr>
              <p:spPr bwMode="auto">
                <a:xfrm>
                  <a:off x="706" y="2871"/>
                  <a:ext cx="162" cy="136"/>
                </a:xfrm>
                <a:custGeom>
                  <a:avLst/>
                  <a:gdLst>
                    <a:gd name="T0" fmla="*/ 0 w 485"/>
                    <a:gd name="T1" fmla="*/ 0 h 410"/>
                    <a:gd name="T2" fmla="*/ 0 w 485"/>
                    <a:gd name="T3" fmla="*/ 0 h 410"/>
                    <a:gd name="T4" fmla="*/ 0 w 485"/>
                    <a:gd name="T5" fmla="*/ 0 h 410"/>
                    <a:gd name="T6" fmla="*/ 0 w 485"/>
                    <a:gd name="T7" fmla="*/ 0 h 410"/>
                    <a:gd name="T8" fmla="*/ 0 w 485"/>
                    <a:gd name="T9" fmla="*/ 0 h 410"/>
                    <a:gd name="T10" fmla="*/ 0 w 485"/>
                    <a:gd name="T11" fmla="*/ 0 h 410"/>
                    <a:gd name="T12" fmla="*/ 0 w 485"/>
                    <a:gd name="T13" fmla="*/ 0 h 410"/>
                    <a:gd name="T14" fmla="*/ 0 w 485"/>
                    <a:gd name="T15" fmla="*/ 0 h 410"/>
                    <a:gd name="T16" fmla="*/ 0 w 485"/>
                    <a:gd name="T17" fmla="*/ 0 h 410"/>
                    <a:gd name="T18" fmla="*/ 0 w 485"/>
                    <a:gd name="T19" fmla="*/ 0 h 410"/>
                    <a:gd name="T20" fmla="*/ 0 w 485"/>
                    <a:gd name="T21" fmla="*/ 0 h 410"/>
                    <a:gd name="T22" fmla="*/ 0 w 485"/>
                    <a:gd name="T23" fmla="*/ 0 h 410"/>
                    <a:gd name="T24" fmla="*/ 0 w 485"/>
                    <a:gd name="T25" fmla="*/ 0 h 410"/>
                    <a:gd name="T26" fmla="*/ 0 w 485"/>
                    <a:gd name="T27" fmla="*/ 0 h 410"/>
                    <a:gd name="T28" fmla="*/ 0 w 485"/>
                    <a:gd name="T29" fmla="*/ 0 h 410"/>
                    <a:gd name="T30" fmla="*/ 0 w 485"/>
                    <a:gd name="T31" fmla="*/ 0 h 410"/>
                    <a:gd name="T32" fmla="*/ 0 w 485"/>
                    <a:gd name="T33" fmla="*/ 0 h 410"/>
                    <a:gd name="T34" fmla="*/ 0 w 485"/>
                    <a:gd name="T35" fmla="*/ 0 h 410"/>
                    <a:gd name="T36" fmla="*/ 0 w 485"/>
                    <a:gd name="T37" fmla="*/ 0 h 410"/>
                    <a:gd name="T38" fmla="*/ 0 w 485"/>
                    <a:gd name="T39" fmla="*/ 0 h 410"/>
                    <a:gd name="T40" fmla="*/ 0 w 485"/>
                    <a:gd name="T41" fmla="*/ 0 h 410"/>
                    <a:gd name="T42" fmla="*/ 0 w 485"/>
                    <a:gd name="T43" fmla="*/ 0 h 410"/>
                    <a:gd name="T44" fmla="*/ 0 w 485"/>
                    <a:gd name="T45" fmla="*/ 0 h 410"/>
                    <a:gd name="T46" fmla="*/ 0 w 485"/>
                    <a:gd name="T47" fmla="*/ 0 h 410"/>
                    <a:gd name="T48" fmla="*/ 0 w 485"/>
                    <a:gd name="T49" fmla="*/ 0 h 410"/>
                    <a:gd name="T50" fmla="*/ 0 w 485"/>
                    <a:gd name="T51" fmla="*/ 0 h 410"/>
                    <a:gd name="T52" fmla="*/ 0 w 485"/>
                    <a:gd name="T53" fmla="*/ 0 h 410"/>
                    <a:gd name="T54" fmla="*/ 0 w 485"/>
                    <a:gd name="T55" fmla="*/ 0 h 410"/>
                    <a:gd name="T56" fmla="*/ 0 w 485"/>
                    <a:gd name="T57" fmla="*/ 0 h 410"/>
                    <a:gd name="T58" fmla="*/ 0 w 485"/>
                    <a:gd name="T59" fmla="*/ 0 h 410"/>
                    <a:gd name="T60" fmla="*/ 0 w 485"/>
                    <a:gd name="T61" fmla="*/ 0 h 410"/>
                    <a:gd name="T62" fmla="*/ 0 w 485"/>
                    <a:gd name="T63" fmla="*/ 0 h 410"/>
                    <a:gd name="T64" fmla="*/ 0 w 485"/>
                    <a:gd name="T65" fmla="*/ 0 h 410"/>
                    <a:gd name="T66" fmla="*/ 0 w 485"/>
                    <a:gd name="T67" fmla="*/ 0 h 410"/>
                    <a:gd name="T68" fmla="*/ 0 w 485"/>
                    <a:gd name="T69" fmla="*/ 0 h 410"/>
                    <a:gd name="T70" fmla="*/ 0 w 485"/>
                    <a:gd name="T71" fmla="*/ 0 h 410"/>
                    <a:gd name="T72" fmla="*/ 0 w 485"/>
                    <a:gd name="T73" fmla="*/ 0 h 410"/>
                    <a:gd name="T74" fmla="*/ 0 w 485"/>
                    <a:gd name="T75" fmla="*/ 0 h 410"/>
                    <a:gd name="T76" fmla="*/ 0 w 485"/>
                    <a:gd name="T77" fmla="*/ 0 h 410"/>
                    <a:gd name="T78" fmla="*/ 0 w 485"/>
                    <a:gd name="T79" fmla="*/ 0 h 410"/>
                    <a:gd name="T80" fmla="*/ 0 w 485"/>
                    <a:gd name="T81" fmla="*/ 0 h 410"/>
                    <a:gd name="T82" fmla="*/ 0 w 485"/>
                    <a:gd name="T83" fmla="*/ 0 h 410"/>
                    <a:gd name="T84" fmla="*/ 0 w 485"/>
                    <a:gd name="T85" fmla="*/ 0 h 410"/>
                    <a:gd name="T86" fmla="*/ 0 w 485"/>
                    <a:gd name="T87" fmla="*/ 0 h 410"/>
                    <a:gd name="T88" fmla="*/ 0 w 485"/>
                    <a:gd name="T89" fmla="*/ 0 h 410"/>
                    <a:gd name="T90" fmla="*/ 0 w 485"/>
                    <a:gd name="T91" fmla="*/ 0 h 410"/>
                    <a:gd name="T92" fmla="*/ 0 w 485"/>
                    <a:gd name="T93" fmla="*/ 0 h 410"/>
                    <a:gd name="T94" fmla="*/ 0 w 485"/>
                    <a:gd name="T95" fmla="*/ 0 h 410"/>
                    <a:gd name="T96" fmla="*/ 0 w 485"/>
                    <a:gd name="T97" fmla="*/ 0 h 410"/>
                    <a:gd name="T98" fmla="*/ 0 w 485"/>
                    <a:gd name="T99" fmla="*/ 0 h 410"/>
                    <a:gd name="T100" fmla="*/ 0 w 485"/>
                    <a:gd name="T101" fmla="*/ 0 h 410"/>
                    <a:gd name="T102" fmla="*/ 0 w 485"/>
                    <a:gd name="T103" fmla="*/ 0 h 410"/>
                    <a:gd name="T104" fmla="*/ 0 w 485"/>
                    <a:gd name="T105" fmla="*/ 0 h 410"/>
                    <a:gd name="T106" fmla="*/ 0 w 485"/>
                    <a:gd name="T107" fmla="*/ 0 h 410"/>
                    <a:gd name="T108" fmla="*/ 0 w 485"/>
                    <a:gd name="T109" fmla="*/ 0 h 410"/>
                    <a:gd name="T110" fmla="*/ 0 w 485"/>
                    <a:gd name="T111" fmla="*/ 0 h 410"/>
                    <a:gd name="T112" fmla="*/ 0 w 485"/>
                    <a:gd name="T113" fmla="*/ 0 h 41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5"/>
                    <a:gd name="T172" fmla="*/ 0 h 410"/>
                    <a:gd name="T173" fmla="*/ 485 w 485"/>
                    <a:gd name="T174" fmla="*/ 410 h 41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5" h="410">
                      <a:moveTo>
                        <a:pt x="0" y="0"/>
                      </a:moveTo>
                      <a:lnTo>
                        <a:pt x="22" y="10"/>
                      </a:lnTo>
                      <a:lnTo>
                        <a:pt x="42" y="19"/>
                      </a:lnTo>
                      <a:lnTo>
                        <a:pt x="63" y="29"/>
                      </a:lnTo>
                      <a:lnTo>
                        <a:pt x="82" y="39"/>
                      </a:lnTo>
                      <a:lnTo>
                        <a:pt x="100" y="50"/>
                      </a:lnTo>
                      <a:lnTo>
                        <a:pt x="118" y="61"/>
                      </a:lnTo>
                      <a:lnTo>
                        <a:pt x="134" y="73"/>
                      </a:lnTo>
                      <a:lnTo>
                        <a:pt x="149" y="87"/>
                      </a:lnTo>
                      <a:lnTo>
                        <a:pt x="164" y="102"/>
                      </a:lnTo>
                      <a:lnTo>
                        <a:pt x="178" y="119"/>
                      </a:lnTo>
                      <a:lnTo>
                        <a:pt x="192" y="138"/>
                      </a:lnTo>
                      <a:lnTo>
                        <a:pt x="204" y="157"/>
                      </a:lnTo>
                      <a:lnTo>
                        <a:pt x="215" y="181"/>
                      </a:lnTo>
                      <a:lnTo>
                        <a:pt x="226" y="206"/>
                      </a:lnTo>
                      <a:lnTo>
                        <a:pt x="237" y="232"/>
                      </a:lnTo>
                      <a:lnTo>
                        <a:pt x="246" y="262"/>
                      </a:lnTo>
                      <a:lnTo>
                        <a:pt x="255" y="293"/>
                      </a:lnTo>
                      <a:lnTo>
                        <a:pt x="260" y="322"/>
                      </a:lnTo>
                      <a:lnTo>
                        <a:pt x="264" y="349"/>
                      </a:lnTo>
                      <a:lnTo>
                        <a:pt x="268" y="377"/>
                      </a:lnTo>
                      <a:lnTo>
                        <a:pt x="297" y="336"/>
                      </a:lnTo>
                      <a:lnTo>
                        <a:pt x="327" y="291"/>
                      </a:lnTo>
                      <a:lnTo>
                        <a:pt x="357" y="247"/>
                      </a:lnTo>
                      <a:lnTo>
                        <a:pt x="388" y="203"/>
                      </a:lnTo>
                      <a:lnTo>
                        <a:pt x="416" y="156"/>
                      </a:lnTo>
                      <a:lnTo>
                        <a:pt x="442" y="110"/>
                      </a:lnTo>
                      <a:lnTo>
                        <a:pt x="466" y="63"/>
                      </a:lnTo>
                      <a:lnTo>
                        <a:pt x="485" y="17"/>
                      </a:lnTo>
                      <a:lnTo>
                        <a:pt x="479" y="68"/>
                      </a:lnTo>
                      <a:lnTo>
                        <a:pt x="467" y="117"/>
                      </a:lnTo>
                      <a:lnTo>
                        <a:pt x="448" y="167"/>
                      </a:lnTo>
                      <a:lnTo>
                        <a:pt x="423" y="214"/>
                      </a:lnTo>
                      <a:lnTo>
                        <a:pt x="393" y="261"/>
                      </a:lnTo>
                      <a:lnTo>
                        <a:pt x="359" y="308"/>
                      </a:lnTo>
                      <a:lnTo>
                        <a:pt x="319" y="354"/>
                      </a:lnTo>
                      <a:lnTo>
                        <a:pt x="275" y="398"/>
                      </a:lnTo>
                      <a:lnTo>
                        <a:pt x="263" y="406"/>
                      </a:lnTo>
                      <a:lnTo>
                        <a:pt x="253" y="410"/>
                      </a:lnTo>
                      <a:lnTo>
                        <a:pt x="246" y="410"/>
                      </a:lnTo>
                      <a:lnTo>
                        <a:pt x="241" y="406"/>
                      </a:lnTo>
                      <a:lnTo>
                        <a:pt x="231" y="367"/>
                      </a:lnTo>
                      <a:lnTo>
                        <a:pt x="219" y="329"/>
                      </a:lnTo>
                      <a:lnTo>
                        <a:pt x="204" y="291"/>
                      </a:lnTo>
                      <a:lnTo>
                        <a:pt x="185" y="256"/>
                      </a:lnTo>
                      <a:lnTo>
                        <a:pt x="166" y="220"/>
                      </a:lnTo>
                      <a:lnTo>
                        <a:pt x="144" y="185"/>
                      </a:lnTo>
                      <a:lnTo>
                        <a:pt x="123" y="153"/>
                      </a:lnTo>
                      <a:lnTo>
                        <a:pt x="101" y="124"/>
                      </a:lnTo>
                      <a:lnTo>
                        <a:pt x="79" y="97"/>
                      </a:lnTo>
                      <a:lnTo>
                        <a:pt x="60" y="72"/>
                      </a:lnTo>
                      <a:lnTo>
                        <a:pt x="42" y="50"/>
                      </a:lnTo>
                      <a:lnTo>
                        <a:pt x="26" y="32"/>
                      </a:lnTo>
                      <a:lnTo>
                        <a:pt x="13" y="18"/>
                      </a:lnTo>
                      <a:lnTo>
                        <a:pt x="5" y="7"/>
                      </a:lnTo>
                      <a:lnTo>
                        <a:pt x="0" y="1"/>
                      </a:lnTo>
                      <a:lnTo>
                        <a:pt x="0" y="0"/>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650" name="Freeform 151"/>
                <p:cNvSpPr>
                  <a:spLocks/>
                </p:cNvSpPr>
                <p:nvPr/>
              </p:nvSpPr>
              <p:spPr bwMode="auto">
                <a:xfrm>
                  <a:off x="953" y="2861"/>
                  <a:ext cx="185" cy="157"/>
                </a:xfrm>
                <a:custGeom>
                  <a:avLst/>
                  <a:gdLst>
                    <a:gd name="T0" fmla="*/ 0 w 554"/>
                    <a:gd name="T1" fmla="*/ 0 h 470"/>
                    <a:gd name="T2" fmla="*/ 0 w 554"/>
                    <a:gd name="T3" fmla="*/ 0 h 470"/>
                    <a:gd name="T4" fmla="*/ 0 w 554"/>
                    <a:gd name="T5" fmla="*/ 0 h 470"/>
                    <a:gd name="T6" fmla="*/ 0 w 554"/>
                    <a:gd name="T7" fmla="*/ 0 h 470"/>
                    <a:gd name="T8" fmla="*/ 0 w 554"/>
                    <a:gd name="T9" fmla="*/ 0 h 470"/>
                    <a:gd name="T10" fmla="*/ 0 w 554"/>
                    <a:gd name="T11" fmla="*/ 0 h 470"/>
                    <a:gd name="T12" fmla="*/ 0 w 554"/>
                    <a:gd name="T13" fmla="*/ 0 h 470"/>
                    <a:gd name="T14" fmla="*/ 0 w 554"/>
                    <a:gd name="T15" fmla="*/ 0 h 470"/>
                    <a:gd name="T16" fmla="*/ 0 w 554"/>
                    <a:gd name="T17" fmla="*/ 0 h 470"/>
                    <a:gd name="T18" fmla="*/ 0 w 554"/>
                    <a:gd name="T19" fmla="*/ 0 h 470"/>
                    <a:gd name="T20" fmla="*/ 0 w 554"/>
                    <a:gd name="T21" fmla="*/ 0 h 470"/>
                    <a:gd name="T22" fmla="*/ 0 w 554"/>
                    <a:gd name="T23" fmla="*/ 0 h 470"/>
                    <a:gd name="T24" fmla="*/ 0 w 554"/>
                    <a:gd name="T25" fmla="*/ 0 h 470"/>
                    <a:gd name="T26" fmla="*/ 0 w 554"/>
                    <a:gd name="T27" fmla="*/ 0 h 470"/>
                    <a:gd name="T28" fmla="*/ 0 w 554"/>
                    <a:gd name="T29" fmla="*/ 0 h 470"/>
                    <a:gd name="T30" fmla="*/ 0 w 554"/>
                    <a:gd name="T31" fmla="*/ 0 h 470"/>
                    <a:gd name="T32" fmla="*/ 0 w 554"/>
                    <a:gd name="T33" fmla="*/ 0 h 470"/>
                    <a:gd name="T34" fmla="*/ 0 w 554"/>
                    <a:gd name="T35" fmla="*/ 0 h 470"/>
                    <a:gd name="T36" fmla="*/ 0 w 554"/>
                    <a:gd name="T37" fmla="*/ 0 h 470"/>
                    <a:gd name="T38" fmla="*/ 0 w 554"/>
                    <a:gd name="T39" fmla="*/ 0 h 470"/>
                    <a:gd name="T40" fmla="*/ 0 w 554"/>
                    <a:gd name="T41" fmla="*/ 0 h 470"/>
                    <a:gd name="T42" fmla="*/ 0 w 554"/>
                    <a:gd name="T43" fmla="*/ 0 h 470"/>
                    <a:gd name="T44" fmla="*/ 0 w 554"/>
                    <a:gd name="T45" fmla="*/ 0 h 470"/>
                    <a:gd name="T46" fmla="*/ 0 w 554"/>
                    <a:gd name="T47" fmla="*/ 0 h 470"/>
                    <a:gd name="T48" fmla="*/ 0 w 554"/>
                    <a:gd name="T49" fmla="*/ 0 h 470"/>
                    <a:gd name="T50" fmla="*/ 0 w 554"/>
                    <a:gd name="T51" fmla="*/ 0 h 470"/>
                    <a:gd name="T52" fmla="*/ 0 w 554"/>
                    <a:gd name="T53" fmla="*/ 0 h 470"/>
                    <a:gd name="T54" fmla="*/ 0 w 554"/>
                    <a:gd name="T55" fmla="*/ 0 h 470"/>
                    <a:gd name="T56" fmla="*/ 0 w 554"/>
                    <a:gd name="T57" fmla="*/ 0 h 470"/>
                    <a:gd name="T58" fmla="*/ 0 w 554"/>
                    <a:gd name="T59" fmla="*/ 0 h 470"/>
                    <a:gd name="T60" fmla="*/ 0 w 554"/>
                    <a:gd name="T61" fmla="*/ 0 h 470"/>
                    <a:gd name="T62" fmla="*/ 0 w 554"/>
                    <a:gd name="T63" fmla="*/ 0 h 470"/>
                    <a:gd name="T64" fmla="*/ 0 w 554"/>
                    <a:gd name="T65" fmla="*/ 0 h 470"/>
                    <a:gd name="T66" fmla="*/ 0 w 554"/>
                    <a:gd name="T67" fmla="*/ 0 h 470"/>
                    <a:gd name="T68" fmla="*/ 0 w 554"/>
                    <a:gd name="T69" fmla="*/ 0 h 470"/>
                    <a:gd name="T70" fmla="*/ 0 w 554"/>
                    <a:gd name="T71" fmla="*/ 0 h 4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54"/>
                    <a:gd name="T109" fmla="*/ 0 h 470"/>
                    <a:gd name="T110" fmla="*/ 554 w 554"/>
                    <a:gd name="T111" fmla="*/ 470 h 4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54" h="470">
                      <a:moveTo>
                        <a:pt x="0" y="0"/>
                      </a:moveTo>
                      <a:lnTo>
                        <a:pt x="26" y="12"/>
                      </a:lnTo>
                      <a:lnTo>
                        <a:pt x="51" y="25"/>
                      </a:lnTo>
                      <a:lnTo>
                        <a:pt x="74" y="39"/>
                      </a:lnTo>
                      <a:lnTo>
                        <a:pt x="96" y="54"/>
                      </a:lnTo>
                      <a:lnTo>
                        <a:pt x="118" y="70"/>
                      </a:lnTo>
                      <a:lnTo>
                        <a:pt x="139" y="88"/>
                      </a:lnTo>
                      <a:lnTo>
                        <a:pt x="158" y="106"/>
                      </a:lnTo>
                      <a:lnTo>
                        <a:pt x="176" y="126"/>
                      </a:lnTo>
                      <a:lnTo>
                        <a:pt x="192" y="146"/>
                      </a:lnTo>
                      <a:lnTo>
                        <a:pt x="209" y="167"/>
                      </a:lnTo>
                      <a:lnTo>
                        <a:pt x="224" y="189"/>
                      </a:lnTo>
                      <a:lnTo>
                        <a:pt x="239" y="213"/>
                      </a:lnTo>
                      <a:lnTo>
                        <a:pt x="253" y="236"/>
                      </a:lnTo>
                      <a:lnTo>
                        <a:pt x="265" y="260"/>
                      </a:lnTo>
                      <a:lnTo>
                        <a:pt x="277" y="285"/>
                      </a:lnTo>
                      <a:lnTo>
                        <a:pt x="288" y="309"/>
                      </a:lnTo>
                      <a:lnTo>
                        <a:pt x="299" y="343"/>
                      </a:lnTo>
                      <a:lnTo>
                        <a:pt x="303" y="377"/>
                      </a:lnTo>
                      <a:lnTo>
                        <a:pt x="307" y="412"/>
                      </a:lnTo>
                      <a:lnTo>
                        <a:pt x="314" y="445"/>
                      </a:lnTo>
                      <a:lnTo>
                        <a:pt x="331" y="420"/>
                      </a:lnTo>
                      <a:lnTo>
                        <a:pt x="347" y="396"/>
                      </a:lnTo>
                      <a:lnTo>
                        <a:pt x="364" y="373"/>
                      </a:lnTo>
                      <a:lnTo>
                        <a:pt x="381" y="349"/>
                      </a:lnTo>
                      <a:lnTo>
                        <a:pt x="398" y="327"/>
                      </a:lnTo>
                      <a:lnTo>
                        <a:pt x="414" y="304"/>
                      </a:lnTo>
                      <a:lnTo>
                        <a:pt x="431" y="282"/>
                      </a:lnTo>
                      <a:lnTo>
                        <a:pt x="446" y="258"/>
                      </a:lnTo>
                      <a:lnTo>
                        <a:pt x="461" y="236"/>
                      </a:lnTo>
                      <a:lnTo>
                        <a:pt x="476" y="213"/>
                      </a:lnTo>
                      <a:lnTo>
                        <a:pt x="491" y="189"/>
                      </a:lnTo>
                      <a:lnTo>
                        <a:pt x="505" y="166"/>
                      </a:lnTo>
                      <a:lnTo>
                        <a:pt x="518" y="142"/>
                      </a:lnTo>
                      <a:lnTo>
                        <a:pt x="531" y="117"/>
                      </a:lnTo>
                      <a:lnTo>
                        <a:pt x="543" y="92"/>
                      </a:lnTo>
                      <a:lnTo>
                        <a:pt x="554" y="66"/>
                      </a:lnTo>
                      <a:lnTo>
                        <a:pt x="551" y="97"/>
                      </a:lnTo>
                      <a:lnTo>
                        <a:pt x="547" y="124"/>
                      </a:lnTo>
                      <a:lnTo>
                        <a:pt x="540" y="152"/>
                      </a:lnTo>
                      <a:lnTo>
                        <a:pt x="532" y="178"/>
                      </a:lnTo>
                      <a:lnTo>
                        <a:pt x="523" y="204"/>
                      </a:lnTo>
                      <a:lnTo>
                        <a:pt x="510" y="229"/>
                      </a:lnTo>
                      <a:lnTo>
                        <a:pt x="498" y="253"/>
                      </a:lnTo>
                      <a:lnTo>
                        <a:pt x="483" y="278"/>
                      </a:lnTo>
                      <a:lnTo>
                        <a:pt x="466" y="301"/>
                      </a:lnTo>
                      <a:lnTo>
                        <a:pt x="449" y="325"/>
                      </a:lnTo>
                      <a:lnTo>
                        <a:pt x="431" y="348"/>
                      </a:lnTo>
                      <a:lnTo>
                        <a:pt x="410" y="372"/>
                      </a:lnTo>
                      <a:lnTo>
                        <a:pt x="390" y="395"/>
                      </a:lnTo>
                      <a:lnTo>
                        <a:pt x="368" y="420"/>
                      </a:lnTo>
                      <a:lnTo>
                        <a:pt x="346" y="445"/>
                      </a:lnTo>
                      <a:lnTo>
                        <a:pt x="322" y="470"/>
                      </a:lnTo>
                      <a:lnTo>
                        <a:pt x="313" y="457"/>
                      </a:lnTo>
                      <a:lnTo>
                        <a:pt x="303" y="446"/>
                      </a:lnTo>
                      <a:lnTo>
                        <a:pt x="295" y="435"/>
                      </a:lnTo>
                      <a:lnTo>
                        <a:pt x="291" y="424"/>
                      </a:lnTo>
                      <a:lnTo>
                        <a:pt x="279" y="381"/>
                      </a:lnTo>
                      <a:lnTo>
                        <a:pt x="262" y="341"/>
                      </a:lnTo>
                      <a:lnTo>
                        <a:pt x="243" y="300"/>
                      </a:lnTo>
                      <a:lnTo>
                        <a:pt x="220" y="261"/>
                      </a:lnTo>
                      <a:lnTo>
                        <a:pt x="196" y="224"/>
                      </a:lnTo>
                      <a:lnTo>
                        <a:pt x="170" y="189"/>
                      </a:lnTo>
                      <a:lnTo>
                        <a:pt x="144" y="156"/>
                      </a:lnTo>
                      <a:lnTo>
                        <a:pt x="120" y="124"/>
                      </a:lnTo>
                      <a:lnTo>
                        <a:pt x="94" y="97"/>
                      </a:lnTo>
                      <a:lnTo>
                        <a:pt x="70" y="72"/>
                      </a:lnTo>
                      <a:lnTo>
                        <a:pt x="50" y="50"/>
                      </a:lnTo>
                      <a:lnTo>
                        <a:pt x="30" y="32"/>
                      </a:lnTo>
                      <a:lnTo>
                        <a:pt x="17" y="18"/>
                      </a:lnTo>
                      <a:lnTo>
                        <a:pt x="6" y="7"/>
                      </a:lnTo>
                      <a:lnTo>
                        <a:pt x="0" y="1"/>
                      </a:lnTo>
                      <a:lnTo>
                        <a:pt x="0" y="0"/>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68621" name="Text Box 152"/>
              <p:cNvSpPr txBox="1">
                <a:spLocks noChangeArrowheads="1"/>
              </p:cNvSpPr>
              <p:nvPr/>
            </p:nvSpPr>
            <p:spPr bwMode="auto">
              <a:xfrm rot="-216738">
                <a:off x="4051" y="2462"/>
                <a:ext cx="521"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b="1">
                    <a:solidFill>
                      <a:srgbClr val="800000"/>
                    </a:solidFill>
                    <a:latin typeface="Arial" charset="0"/>
                    <a:cs typeface="Arial" charset="0"/>
                  </a:rPr>
                  <a:t>New</a:t>
                </a:r>
              </a:p>
              <a:p>
                <a:pPr algn="ctr" eaLnBrk="1" hangingPunct="1"/>
                <a:r>
                  <a:rPr lang="en-US" sz="1200" b="1">
                    <a:solidFill>
                      <a:srgbClr val="800000"/>
                    </a:solidFill>
                    <a:latin typeface="Arial" charset="0"/>
                    <a:cs typeface="Arial" charset="0"/>
                  </a:rPr>
                  <a:t>Source 4</a:t>
                </a:r>
              </a:p>
            </p:txBody>
          </p:sp>
        </p:grpSp>
        <p:sp>
          <p:nvSpPr>
            <p:cNvPr id="68619" name="Rectangle 154"/>
            <p:cNvSpPr>
              <a:spLocks noChangeArrowheads="1"/>
            </p:cNvSpPr>
            <p:nvPr/>
          </p:nvSpPr>
          <p:spPr bwMode="auto">
            <a:xfrm>
              <a:off x="2653" y="3406"/>
              <a:ext cx="3061"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eaLnBrk="1" hangingPunct="1"/>
              <a:r>
                <a:rPr lang="en-US" b="1">
                  <a:latin typeface="Arial" charset="0"/>
                  <a:cs typeface="Arial" charset="0"/>
                </a:rPr>
                <a:t>source4( $startZip, $endZip, separation)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Date Placeholder 4"/>
          <p:cNvSpPr txBox="1">
            <a:spLocks noGrp="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16FBCC57-3932-8C44-AD9C-29578BE0B516}" type="datetime1">
              <a:rPr lang="en-US" sz="1200" b="1">
                <a:solidFill>
                  <a:srgbClr val="898989"/>
                </a:solidFill>
                <a:latin typeface="Arial" charset="0"/>
                <a:cs typeface="Arial" charset="0"/>
              </a:rPr>
              <a:pPr eaLnBrk="1" hangingPunct="1"/>
              <a:t>4/10/19</a:t>
            </a:fld>
            <a:endParaRPr lang="en-US" sz="1200" b="1">
              <a:solidFill>
                <a:srgbClr val="898989"/>
              </a:solidFill>
              <a:latin typeface="Arial" charset="0"/>
              <a:cs typeface="Arial" charset="0"/>
            </a:endParaRPr>
          </a:p>
        </p:txBody>
      </p:sp>
      <p:sp>
        <p:nvSpPr>
          <p:cNvPr id="70658" name="Rectangle 2"/>
          <p:cNvSpPr>
            <a:spLocks noGrp="1" noChangeArrowheads="1"/>
          </p:cNvSpPr>
          <p:nvPr>
            <p:ph type="title" idx="4294967295"/>
          </p:nvPr>
        </p:nvSpPr>
        <p:spPr>
          <a:xfrm>
            <a:off x="-228600" y="-93663"/>
            <a:ext cx="8229600" cy="1008063"/>
          </a:xfrm>
        </p:spPr>
        <p:txBody>
          <a:bodyPr/>
          <a:lstStyle/>
          <a:p>
            <a:pPr eaLnBrk="1" hangingPunct="1"/>
            <a:r>
              <a:rPr lang="en-US" sz="2800">
                <a:latin typeface="Tahoma" charset="0"/>
                <a:cs typeface="ＭＳ Ｐゴシック" charset="0"/>
              </a:rPr>
              <a:t>Generating Plausible Definition</a:t>
            </a:r>
          </a:p>
        </p:txBody>
      </p:sp>
      <p:sp>
        <p:nvSpPr>
          <p:cNvPr id="92163" name="Rectangle 3"/>
          <p:cNvSpPr>
            <a:spLocks noGrp="1" noChangeArrowheads="1"/>
          </p:cNvSpPr>
          <p:nvPr>
            <p:ph type="body" sz="half" idx="4294967295"/>
          </p:nvPr>
        </p:nvSpPr>
        <p:spPr>
          <a:xfrm>
            <a:off x="179388" y="3975100"/>
            <a:ext cx="3816350" cy="2549525"/>
          </a:xfrm>
        </p:spPr>
        <p:txBody>
          <a:bodyPr/>
          <a:lstStyle/>
          <a:p>
            <a:pPr eaLnBrk="1" hangingPunct="1">
              <a:lnSpc>
                <a:spcPct val="90000"/>
              </a:lnSpc>
            </a:pPr>
            <a:r>
              <a:rPr lang="en-US">
                <a:latin typeface="Tahoma" charset="0"/>
                <a:cs typeface="ＭＳ Ｐゴシック" charset="0"/>
              </a:rPr>
              <a:t>Step 1: classify input &amp; output semantic types</a:t>
            </a:r>
          </a:p>
          <a:p>
            <a:pPr eaLnBrk="1" hangingPunct="1">
              <a:lnSpc>
                <a:spcPct val="90000"/>
              </a:lnSpc>
            </a:pPr>
            <a:r>
              <a:rPr lang="en-US">
                <a:latin typeface="Tahoma" charset="0"/>
                <a:cs typeface="ＭＳ Ｐゴシック" charset="0"/>
              </a:rPr>
              <a:t>Step 2: generate plausible definitions</a:t>
            </a:r>
          </a:p>
          <a:p>
            <a:pPr eaLnBrk="1" hangingPunct="1"/>
            <a:endParaRPr lang="en-US" sz="2000">
              <a:latin typeface="Tahoma" charset="0"/>
              <a:cs typeface="ＭＳ Ｐゴシック" charset="0"/>
            </a:endParaRPr>
          </a:p>
        </p:txBody>
      </p:sp>
      <p:sp>
        <p:nvSpPr>
          <p:cNvPr id="70660" name="Rectangle 12"/>
          <p:cNvSpPr>
            <a:spLocks noChangeArrowheads="1"/>
          </p:cNvSpPr>
          <p:nvPr/>
        </p:nvSpPr>
        <p:spPr bwMode="auto">
          <a:xfrm>
            <a:off x="3995738" y="1484313"/>
            <a:ext cx="5003800" cy="1784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eaLnBrk="1" hangingPunct="1"/>
            <a:r>
              <a:rPr lang="en-US" sz="1600" b="1">
                <a:latin typeface="Arial" charset="0"/>
                <a:cs typeface="Arial" charset="0"/>
              </a:rPr>
              <a:t>source1($zip, lat, long) :- </a:t>
            </a:r>
          </a:p>
          <a:p>
            <a:pPr eaLnBrk="1" hangingPunct="1"/>
            <a:r>
              <a:rPr lang="en-US" sz="1600" b="1">
                <a:latin typeface="Arial" charset="0"/>
                <a:cs typeface="Arial" charset="0"/>
              </a:rPr>
              <a:t>    centroid(zip, lat, long).</a:t>
            </a:r>
          </a:p>
          <a:p>
            <a:pPr eaLnBrk="1" hangingPunct="1"/>
            <a:endParaRPr lang="en-US" sz="700" b="1">
              <a:latin typeface="Arial" charset="0"/>
              <a:cs typeface="Arial" charset="0"/>
            </a:endParaRPr>
          </a:p>
          <a:p>
            <a:pPr eaLnBrk="1" hangingPunct="1"/>
            <a:r>
              <a:rPr lang="en-US" sz="1600" b="1">
                <a:latin typeface="Arial" charset="0"/>
                <a:cs typeface="Arial" charset="0"/>
              </a:rPr>
              <a:t>source2($lat1, $long1, $lat2, $long2, dist) :- </a:t>
            </a:r>
          </a:p>
          <a:p>
            <a:pPr eaLnBrk="1" hangingPunct="1"/>
            <a:r>
              <a:rPr lang="en-US" sz="1600" b="1">
                <a:latin typeface="Arial" charset="0"/>
                <a:cs typeface="Arial" charset="0"/>
              </a:rPr>
              <a:t>    greatCircleDist(lat1, long1, lat2, long2, dist).</a:t>
            </a:r>
          </a:p>
          <a:p>
            <a:pPr eaLnBrk="1" hangingPunct="1"/>
            <a:endParaRPr lang="en-US" sz="700" b="1">
              <a:latin typeface="Arial" charset="0"/>
              <a:cs typeface="Arial" charset="0"/>
            </a:endParaRPr>
          </a:p>
          <a:p>
            <a:pPr eaLnBrk="1" hangingPunct="1"/>
            <a:r>
              <a:rPr lang="en-US" sz="1600" b="1">
                <a:latin typeface="Arial" charset="0"/>
                <a:cs typeface="Arial" charset="0"/>
              </a:rPr>
              <a:t>source3($dist1, dist2) :- </a:t>
            </a:r>
          </a:p>
          <a:p>
            <a:pPr eaLnBrk="1" hangingPunct="1"/>
            <a:r>
              <a:rPr lang="en-US" sz="1600" b="1">
                <a:latin typeface="Arial" charset="0"/>
                <a:cs typeface="Arial" charset="0"/>
              </a:rPr>
              <a:t>    convertKm2Mi(dist1, dist2).</a:t>
            </a:r>
          </a:p>
        </p:txBody>
      </p:sp>
      <p:grpSp>
        <p:nvGrpSpPr>
          <p:cNvPr id="70661" name="Group 13"/>
          <p:cNvGrpSpPr>
            <a:grpSpLocks/>
          </p:cNvGrpSpPr>
          <p:nvPr/>
        </p:nvGrpSpPr>
        <p:grpSpPr bwMode="auto">
          <a:xfrm>
            <a:off x="323850" y="1776413"/>
            <a:ext cx="1223963" cy="1292225"/>
            <a:chOff x="1247" y="1706"/>
            <a:chExt cx="771" cy="814"/>
          </a:xfrm>
        </p:grpSpPr>
        <p:grpSp>
          <p:nvGrpSpPr>
            <p:cNvPr id="70763" name="Group 14"/>
            <p:cNvGrpSpPr>
              <a:grpSpLocks/>
            </p:cNvGrpSpPr>
            <p:nvPr/>
          </p:nvGrpSpPr>
          <p:grpSpPr bwMode="auto">
            <a:xfrm>
              <a:off x="1247" y="1706"/>
              <a:ext cx="771" cy="814"/>
              <a:chOff x="2245" y="2523"/>
              <a:chExt cx="1143" cy="1132"/>
            </a:xfrm>
          </p:grpSpPr>
          <p:sp>
            <p:nvSpPr>
              <p:cNvPr id="70765" name="AutoShape 15"/>
              <p:cNvSpPr>
                <a:spLocks noChangeAspect="1" noChangeArrowheads="1" noTextEdit="1"/>
              </p:cNvSpPr>
              <p:nvPr/>
            </p:nvSpPr>
            <p:spPr bwMode="auto">
              <a:xfrm>
                <a:off x="2245" y="2523"/>
                <a:ext cx="1143" cy="11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0766" name="Freeform 16"/>
              <p:cNvSpPr>
                <a:spLocks/>
              </p:cNvSpPr>
              <p:nvPr/>
            </p:nvSpPr>
            <p:spPr bwMode="auto">
              <a:xfrm>
                <a:off x="2245" y="3379"/>
                <a:ext cx="1143" cy="276"/>
              </a:xfrm>
              <a:custGeom>
                <a:avLst/>
                <a:gdLst>
                  <a:gd name="T0" fmla="*/ 1 w 2286"/>
                  <a:gd name="T1" fmla="*/ 0 h 553"/>
                  <a:gd name="T2" fmla="*/ 2 w 2286"/>
                  <a:gd name="T3" fmla="*/ 1 h 553"/>
                  <a:gd name="T4" fmla="*/ 2 w 2286"/>
                  <a:gd name="T5" fmla="*/ 1 h 553"/>
                  <a:gd name="T6" fmla="*/ 2 w 2286"/>
                  <a:gd name="T7" fmla="*/ 1 h 553"/>
                  <a:gd name="T8" fmla="*/ 3 w 2286"/>
                  <a:gd name="T9" fmla="*/ 1 h 553"/>
                  <a:gd name="T10" fmla="*/ 3 w 2286"/>
                  <a:gd name="T11" fmla="*/ 1 h 553"/>
                  <a:gd name="T12" fmla="*/ 3 w 2286"/>
                  <a:gd name="T13" fmla="*/ 1 h 553"/>
                  <a:gd name="T14" fmla="*/ 3 w 2286"/>
                  <a:gd name="T15" fmla="*/ 1 h 553"/>
                  <a:gd name="T16" fmla="*/ 3 w 2286"/>
                  <a:gd name="T17" fmla="*/ 1 h 553"/>
                  <a:gd name="T18" fmla="*/ 4 w 2286"/>
                  <a:gd name="T19" fmla="*/ 1 h 553"/>
                  <a:gd name="T20" fmla="*/ 4 w 2286"/>
                  <a:gd name="T21" fmla="*/ 0 h 553"/>
                  <a:gd name="T22" fmla="*/ 4 w 2286"/>
                  <a:gd name="T23" fmla="*/ 0 h 553"/>
                  <a:gd name="T24" fmla="*/ 5 w 2286"/>
                  <a:gd name="T25" fmla="*/ 0 h 553"/>
                  <a:gd name="T26" fmla="*/ 5 w 2286"/>
                  <a:gd name="T27" fmla="*/ 0 h 553"/>
                  <a:gd name="T28" fmla="*/ 5 w 2286"/>
                  <a:gd name="T29" fmla="*/ 0 h 553"/>
                  <a:gd name="T30" fmla="*/ 5 w 2286"/>
                  <a:gd name="T31" fmla="*/ 0 h 553"/>
                  <a:gd name="T32" fmla="*/ 5 w 2286"/>
                  <a:gd name="T33" fmla="*/ 0 h 553"/>
                  <a:gd name="T34" fmla="*/ 5 w 2286"/>
                  <a:gd name="T35" fmla="*/ 0 h 553"/>
                  <a:gd name="T36" fmla="*/ 5 w 2286"/>
                  <a:gd name="T37" fmla="*/ 0 h 553"/>
                  <a:gd name="T38" fmla="*/ 4 w 2286"/>
                  <a:gd name="T39" fmla="*/ 0 h 553"/>
                  <a:gd name="T40" fmla="*/ 4 w 2286"/>
                  <a:gd name="T41" fmla="*/ 0 h 553"/>
                  <a:gd name="T42" fmla="*/ 4 w 2286"/>
                  <a:gd name="T43" fmla="*/ 0 h 553"/>
                  <a:gd name="T44" fmla="*/ 3 w 2286"/>
                  <a:gd name="T45" fmla="*/ 0 h 553"/>
                  <a:gd name="T46" fmla="*/ 3 w 2286"/>
                  <a:gd name="T47" fmla="*/ 0 h 553"/>
                  <a:gd name="T48" fmla="*/ 3 w 2286"/>
                  <a:gd name="T49" fmla="*/ 0 h 553"/>
                  <a:gd name="T50" fmla="*/ 3 w 2286"/>
                  <a:gd name="T51" fmla="*/ 0 h 553"/>
                  <a:gd name="T52" fmla="*/ 3 w 2286"/>
                  <a:gd name="T53" fmla="*/ 0 h 553"/>
                  <a:gd name="T54" fmla="*/ 2 w 2286"/>
                  <a:gd name="T55" fmla="*/ 0 h 553"/>
                  <a:gd name="T56" fmla="*/ 2 w 2286"/>
                  <a:gd name="T57" fmla="*/ 0 h 553"/>
                  <a:gd name="T58" fmla="*/ 2 w 2286"/>
                  <a:gd name="T59" fmla="*/ 0 h 553"/>
                  <a:gd name="T60" fmla="*/ 2 w 2286"/>
                  <a:gd name="T61" fmla="*/ 0 h 553"/>
                  <a:gd name="T62" fmla="*/ 1 w 2286"/>
                  <a:gd name="T63" fmla="*/ 0 h 553"/>
                  <a:gd name="T64" fmla="*/ 1 w 2286"/>
                  <a:gd name="T65" fmla="*/ 0 h 553"/>
                  <a:gd name="T66" fmla="*/ 1 w 2286"/>
                  <a:gd name="T67" fmla="*/ 0 h 553"/>
                  <a:gd name="T68" fmla="*/ 1 w 2286"/>
                  <a:gd name="T69" fmla="*/ 0 h 553"/>
                  <a:gd name="T70" fmla="*/ 1 w 2286"/>
                  <a:gd name="T71" fmla="*/ 0 h 553"/>
                  <a:gd name="T72" fmla="*/ 1 w 2286"/>
                  <a:gd name="T73" fmla="*/ 0 h 553"/>
                  <a:gd name="T74" fmla="*/ 1 w 2286"/>
                  <a:gd name="T75" fmla="*/ 0 h 553"/>
                  <a:gd name="T76" fmla="*/ 1 w 2286"/>
                  <a:gd name="T77" fmla="*/ 0 h 553"/>
                  <a:gd name="T78" fmla="*/ 1 w 2286"/>
                  <a:gd name="T79" fmla="*/ 0 h 553"/>
                  <a:gd name="T80" fmla="*/ 1 w 2286"/>
                  <a:gd name="T81" fmla="*/ 0 h 553"/>
                  <a:gd name="T82" fmla="*/ 1 w 2286"/>
                  <a:gd name="T83" fmla="*/ 0 h 553"/>
                  <a:gd name="T84" fmla="*/ 1 w 2286"/>
                  <a:gd name="T85" fmla="*/ 0 h 5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86"/>
                  <a:gd name="T130" fmla="*/ 0 h 553"/>
                  <a:gd name="T131" fmla="*/ 2286 w 2286"/>
                  <a:gd name="T132" fmla="*/ 553 h 5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86" h="553">
                    <a:moveTo>
                      <a:pt x="414" y="490"/>
                    </a:moveTo>
                    <a:lnTo>
                      <a:pt x="452" y="497"/>
                    </a:lnTo>
                    <a:lnTo>
                      <a:pt x="491" y="503"/>
                    </a:lnTo>
                    <a:lnTo>
                      <a:pt x="531" y="510"/>
                    </a:lnTo>
                    <a:lnTo>
                      <a:pt x="573" y="516"/>
                    </a:lnTo>
                    <a:lnTo>
                      <a:pt x="615" y="522"/>
                    </a:lnTo>
                    <a:lnTo>
                      <a:pt x="659" y="528"/>
                    </a:lnTo>
                    <a:lnTo>
                      <a:pt x="703" y="532"/>
                    </a:lnTo>
                    <a:lnTo>
                      <a:pt x="749" y="537"/>
                    </a:lnTo>
                    <a:lnTo>
                      <a:pt x="795" y="540"/>
                    </a:lnTo>
                    <a:lnTo>
                      <a:pt x="843" y="544"/>
                    </a:lnTo>
                    <a:lnTo>
                      <a:pt x="891" y="546"/>
                    </a:lnTo>
                    <a:lnTo>
                      <a:pt x="940" y="548"/>
                    </a:lnTo>
                    <a:lnTo>
                      <a:pt x="990" y="551"/>
                    </a:lnTo>
                    <a:lnTo>
                      <a:pt x="1040" y="552"/>
                    </a:lnTo>
                    <a:lnTo>
                      <a:pt x="1091" y="553"/>
                    </a:lnTo>
                    <a:lnTo>
                      <a:pt x="1143" y="553"/>
                    </a:lnTo>
                    <a:lnTo>
                      <a:pt x="1190" y="553"/>
                    </a:lnTo>
                    <a:lnTo>
                      <a:pt x="1236" y="552"/>
                    </a:lnTo>
                    <a:lnTo>
                      <a:pt x="1282" y="551"/>
                    </a:lnTo>
                    <a:lnTo>
                      <a:pt x="1329" y="550"/>
                    </a:lnTo>
                    <a:lnTo>
                      <a:pt x="1373" y="547"/>
                    </a:lnTo>
                    <a:lnTo>
                      <a:pt x="1417" y="545"/>
                    </a:lnTo>
                    <a:lnTo>
                      <a:pt x="1461" y="543"/>
                    </a:lnTo>
                    <a:lnTo>
                      <a:pt x="1504" y="539"/>
                    </a:lnTo>
                    <a:lnTo>
                      <a:pt x="1546" y="536"/>
                    </a:lnTo>
                    <a:lnTo>
                      <a:pt x="1588" y="531"/>
                    </a:lnTo>
                    <a:lnTo>
                      <a:pt x="1628" y="528"/>
                    </a:lnTo>
                    <a:lnTo>
                      <a:pt x="1667" y="522"/>
                    </a:lnTo>
                    <a:lnTo>
                      <a:pt x="1706" y="517"/>
                    </a:lnTo>
                    <a:lnTo>
                      <a:pt x="1744" y="512"/>
                    </a:lnTo>
                    <a:lnTo>
                      <a:pt x="1781" y="506"/>
                    </a:lnTo>
                    <a:lnTo>
                      <a:pt x="1817" y="500"/>
                    </a:lnTo>
                    <a:lnTo>
                      <a:pt x="1869" y="490"/>
                    </a:lnTo>
                    <a:lnTo>
                      <a:pt x="1918" y="479"/>
                    </a:lnTo>
                    <a:lnTo>
                      <a:pt x="1966" y="469"/>
                    </a:lnTo>
                    <a:lnTo>
                      <a:pt x="2011" y="456"/>
                    </a:lnTo>
                    <a:lnTo>
                      <a:pt x="2052" y="445"/>
                    </a:lnTo>
                    <a:lnTo>
                      <a:pt x="2090" y="431"/>
                    </a:lnTo>
                    <a:lnTo>
                      <a:pt x="2126" y="418"/>
                    </a:lnTo>
                    <a:lnTo>
                      <a:pt x="2158" y="403"/>
                    </a:lnTo>
                    <a:lnTo>
                      <a:pt x="2187" y="389"/>
                    </a:lnTo>
                    <a:lnTo>
                      <a:pt x="2212" y="375"/>
                    </a:lnTo>
                    <a:lnTo>
                      <a:pt x="2234" y="360"/>
                    </a:lnTo>
                    <a:lnTo>
                      <a:pt x="2253" y="343"/>
                    </a:lnTo>
                    <a:lnTo>
                      <a:pt x="2268" y="327"/>
                    </a:lnTo>
                    <a:lnTo>
                      <a:pt x="2278" y="310"/>
                    </a:lnTo>
                    <a:lnTo>
                      <a:pt x="2284" y="294"/>
                    </a:lnTo>
                    <a:lnTo>
                      <a:pt x="2286" y="277"/>
                    </a:lnTo>
                    <a:lnTo>
                      <a:pt x="2284" y="257"/>
                    </a:lnTo>
                    <a:lnTo>
                      <a:pt x="2274" y="237"/>
                    </a:lnTo>
                    <a:lnTo>
                      <a:pt x="2261" y="219"/>
                    </a:lnTo>
                    <a:lnTo>
                      <a:pt x="2241" y="201"/>
                    </a:lnTo>
                    <a:lnTo>
                      <a:pt x="2217" y="182"/>
                    </a:lnTo>
                    <a:lnTo>
                      <a:pt x="2188" y="165"/>
                    </a:lnTo>
                    <a:lnTo>
                      <a:pt x="2155" y="148"/>
                    </a:lnTo>
                    <a:lnTo>
                      <a:pt x="2117" y="132"/>
                    </a:lnTo>
                    <a:lnTo>
                      <a:pt x="2074" y="117"/>
                    </a:lnTo>
                    <a:lnTo>
                      <a:pt x="2028" y="102"/>
                    </a:lnTo>
                    <a:lnTo>
                      <a:pt x="1977" y="88"/>
                    </a:lnTo>
                    <a:lnTo>
                      <a:pt x="1923" y="74"/>
                    </a:lnTo>
                    <a:lnTo>
                      <a:pt x="1865" y="62"/>
                    </a:lnTo>
                    <a:lnTo>
                      <a:pt x="1806" y="51"/>
                    </a:lnTo>
                    <a:lnTo>
                      <a:pt x="1741" y="41"/>
                    </a:lnTo>
                    <a:lnTo>
                      <a:pt x="1674" y="31"/>
                    </a:lnTo>
                    <a:lnTo>
                      <a:pt x="1644" y="28"/>
                    </a:lnTo>
                    <a:lnTo>
                      <a:pt x="1613" y="24"/>
                    </a:lnTo>
                    <a:lnTo>
                      <a:pt x="1582" y="21"/>
                    </a:lnTo>
                    <a:lnTo>
                      <a:pt x="1551" y="19"/>
                    </a:lnTo>
                    <a:lnTo>
                      <a:pt x="1519" y="15"/>
                    </a:lnTo>
                    <a:lnTo>
                      <a:pt x="1486" y="13"/>
                    </a:lnTo>
                    <a:lnTo>
                      <a:pt x="1454" y="11"/>
                    </a:lnTo>
                    <a:lnTo>
                      <a:pt x="1421" y="8"/>
                    </a:lnTo>
                    <a:lnTo>
                      <a:pt x="1387" y="6"/>
                    </a:lnTo>
                    <a:lnTo>
                      <a:pt x="1353" y="5"/>
                    </a:lnTo>
                    <a:lnTo>
                      <a:pt x="1319" y="4"/>
                    </a:lnTo>
                    <a:lnTo>
                      <a:pt x="1285" y="3"/>
                    </a:lnTo>
                    <a:lnTo>
                      <a:pt x="1249" y="1"/>
                    </a:lnTo>
                    <a:lnTo>
                      <a:pt x="1214" y="0"/>
                    </a:lnTo>
                    <a:lnTo>
                      <a:pt x="1179" y="0"/>
                    </a:lnTo>
                    <a:lnTo>
                      <a:pt x="1143" y="0"/>
                    </a:lnTo>
                    <a:lnTo>
                      <a:pt x="1095" y="0"/>
                    </a:lnTo>
                    <a:lnTo>
                      <a:pt x="1046" y="1"/>
                    </a:lnTo>
                    <a:lnTo>
                      <a:pt x="999" y="3"/>
                    </a:lnTo>
                    <a:lnTo>
                      <a:pt x="952" y="4"/>
                    </a:lnTo>
                    <a:lnTo>
                      <a:pt x="906" y="6"/>
                    </a:lnTo>
                    <a:lnTo>
                      <a:pt x="860" y="8"/>
                    </a:lnTo>
                    <a:lnTo>
                      <a:pt x="815" y="12"/>
                    </a:lnTo>
                    <a:lnTo>
                      <a:pt x="771" y="15"/>
                    </a:lnTo>
                    <a:lnTo>
                      <a:pt x="727" y="19"/>
                    </a:lnTo>
                    <a:lnTo>
                      <a:pt x="684" y="23"/>
                    </a:lnTo>
                    <a:lnTo>
                      <a:pt x="643" y="28"/>
                    </a:lnTo>
                    <a:lnTo>
                      <a:pt x="601" y="32"/>
                    </a:lnTo>
                    <a:lnTo>
                      <a:pt x="562" y="38"/>
                    </a:lnTo>
                    <a:lnTo>
                      <a:pt x="523" y="44"/>
                    </a:lnTo>
                    <a:lnTo>
                      <a:pt x="485" y="50"/>
                    </a:lnTo>
                    <a:lnTo>
                      <a:pt x="448" y="57"/>
                    </a:lnTo>
                    <a:lnTo>
                      <a:pt x="399" y="67"/>
                    </a:lnTo>
                    <a:lnTo>
                      <a:pt x="350" y="77"/>
                    </a:lnTo>
                    <a:lnTo>
                      <a:pt x="305" y="88"/>
                    </a:lnTo>
                    <a:lnTo>
                      <a:pt x="263" y="99"/>
                    </a:lnTo>
                    <a:lnTo>
                      <a:pt x="224" y="112"/>
                    </a:lnTo>
                    <a:lnTo>
                      <a:pt x="187" y="125"/>
                    </a:lnTo>
                    <a:lnTo>
                      <a:pt x="152" y="138"/>
                    </a:lnTo>
                    <a:lnTo>
                      <a:pt x="122" y="152"/>
                    </a:lnTo>
                    <a:lnTo>
                      <a:pt x="94" y="166"/>
                    </a:lnTo>
                    <a:lnTo>
                      <a:pt x="70" y="181"/>
                    </a:lnTo>
                    <a:lnTo>
                      <a:pt x="48" y="196"/>
                    </a:lnTo>
                    <a:lnTo>
                      <a:pt x="31" y="211"/>
                    </a:lnTo>
                    <a:lnTo>
                      <a:pt x="18" y="227"/>
                    </a:lnTo>
                    <a:lnTo>
                      <a:pt x="8" y="243"/>
                    </a:lnTo>
                    <a:lnTo>
                      <a:pt x="2" y="259"/>
                    </a:lnTo>
                    <a:lnTo>
                      <a:pt x="0" y="277"/>
                    </a:lnTo>
                    <a:lnTo>
                      <a:pt x="2" y="293"/>
                    </a:lnTo>
                    <a:lnTo>
                      <a:pt x="7" y="309"/>
                    </a:lnTo>
                    <a:lnTo>
                      <a:pt x="16" y="324"/>
                    </a:lnTo>
                    <a:lnTo>
                      <a:pt x="29" y="339"/>
                    </a:lnTo>
                    <a:lnTo>
                      <a:pt x="45" y="354"/>
                    </a:lnTo>
                    <a:lnTo>
                      <a:pt x="65" y="369"/>
                    </a:lnTo>
                    <a:lnTo>
                      <a:pt x="86" y="383"/>
                    </a:lnTo>
                    <a:lnTo>
                      <a:pt x="112" y="396"/>
                    </a:lnTo>
                    <a:lnTo>
                      <a:pt x="141" y="410"/>
                    </a:lnTo>
                    <a:lnTo>
                      <a:pt x="172" y="423"/>
                    </a:lnTo>
                    <a:lnTo>
                      <a:pt x="206" y="436"/>
                    </a:lnTo>
                    <a:lnTo>
                      <a:pt x="243" y="447"/>
                    </a:lnTo>
                    <a:lnTo>
                      <a:pt x="282" y="459"/>
                    </a:lnTo>
                    <a:lnTo>
                      <a:pt x="324" y="469"/>
                    </a:lnTo>
                    <a:lnTo>
                      <a:pt x="368" y="479"/>
                    </a:lnTo>
                    <a:lnTo>
                      <a:pt x="414" y="490"/>
                    </a:lnTo>
                    <a:close/>
                  </a:path>
                </a:pathLst>
              </a:custGeom>
              <a:solidFill>
                <a:srgbClr val="B5F4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67" name="Freeform 17"/>
              <p:cNvSpPr>
                <a:spLocks/>
              </p:cNvSpPr>
              <p:nvPr/>
            </p:nvSpPr>
            <p:spPr bwMode="auto">
              <a:xfrm>
                <a:off x="2754" y="2525"/>
                <a:ext cx="159" cy="995"/>
              </a:xfrm>
              <a:custGeom>
                <a:avLst/>
                <a:gdLst>
                  <a:gd name="T0" fmla="*/ 1 w 318"/>
                  <a:gd name="T1" fmla="*/ 4 h 1990"/>
                  <a:gd name="T2" fmla="*/ 1 w 318"/>
                  <a:gd name="T3" fmla="*/ 4 h 1990"/>
                  <a:gd name="T4" fmla="*/ 1 w 318"/>
                  <a:gd name="T5" fmla="*/ 1 h 1990"/>
                  <a:gd name="T6" fmla="*/ 1 w 318"/>
                  <a:gd name="T7" fmla="*/ 1 h 1990"/>
                  <a:gd name="T8" fmla="*/ 1 w 318"/>
                  <a:gd name="T9" fmla="*/ 0 h 1990"/>
                  <a:gd name="T10" fmla="*/ 0 w 318"/>
                  <a:gd name="T11" fmla="*/ 4 h 1990"/>
                  <a:gd name="T12" fmla="*/ 1 w 318"/>
                  <a:gd name="T13" fmla="*/ 4 h 1990"/>
                  <a:gd name="T14" fmla="*/ 0 60000 65536"/>
                  <a:gd name="T15" fmla="*/ 0 60000 65536"/>
                  <a:gd name="T16" fmla="*/ 0 60000 65536"/>
                  <a:gd name="T17" fmla="*/ 0 60000 65536"/>
                  <a:gd name="T18" fmla="*/ 0 60000 65536"/>
                  <a:gd name="T19" fmla="*/ 0 60000 65536"/>
                  <a:gd name="T20" fmla="*/ 0 60000 65536"/>
                  <a:gd name="T21" fmla="*/ 0 w 318"/>
                  <a:gd name="T22" fmla="*/ 0 h 1990"/>
                  <a:gd name="T23" fmla="*/ 318 w 318"/>
                  <a:gd name="T24" fmla="*/ 1990 h 19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8" h="1990">
                    <a:moveTo>
                      <a:pt x="154" y="1990"/>
                    </a:moveTo>
                    <a:lnTo>
                      <a:pt x="238" y="1966"/>
                    </a:lnTo>
                    <a:lnTo>
                      <a:pt x="318" y="50"/>
                    </a:lnTo>
                    <a:lnTo>
                      <a:pt x="238" y="7"/>
                    </a:lnTo>
                    <a:lnTo>
                      <a:pt x="81" y="0"/>
                    </a:lnTo>
                    <a:lnTo>
                      <a:pt x="0" y="1990"/>
                    </a:lnTo>
                    <a:lnTo>
                      <a:pt x="154" y="1990"/>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68" name="Freeform 18"/>
              <p:cNvSpPr>
                <a:spLocks/>
              </p:cNvSpPr>
              <p:nvPr/>
            </p:nvSpPr>
            <p:spPr bwMode="auto">
              <a:xfrm>
                <a:off x="2711" y="2523"/>
                <a:ext cx="163" cy="997"/>
              </a:xfrm>
              <a:custGeom>
                <a:avLst/>
                <a:gdLst>
                  <a:gd name="T0" fmla="*/ 1 w 325"/>
                  <a:gd name="T1" fmla="*/ 4 h 1993"/>
                  <a:gd name="T2" fmla="*/ 1 w 325"/>
                  <a:gd name="T3" fmla="*/ 4 h 1993"/>
                  <a:gd name="T4" fmla="*/ 1 w 325"/>
                  <a:gd name="T5" fmla="*/ 1 h 1993"/>
                  <a:gd name="T6" fmla="*/ 1 w 325"/>
                  <a:gd name="T7" fmla="*/ 0 h 1993"/>
                  <a:gd name="T8" fmla="*/ 0 w 325"/>
                  <a:gd name="T9" fmla="*/ 4 h 1993"/>
                  <a:gd name="T10" fmla="*/ 1 w 325"/>
                  <a:gd name="T11" fmla="*/ 4 h 1993"/>
                  <a:gd name="T12" fmla="*/ 0 60000 65536"/>
                  <a:gd name="T13" fmla="*/ 0 60000 65536"/>
                  <a:gd name="T14" fmla="*/ 0 60000 65536"/>
                  <a:gd name="T15" fmla="*/ 0 60000 65536"/>
                  <a:gd name="T16" fmla="*/ 0 60000 65536"/>
                  <a:gd name="T17" fmla="*/ 0 60000 65536"/>
                  <a:gd name="T18" fmla="*/ 0 w 325"/>
                  <a:gd name="T19" fmla="*/ 0 h 1993"/>
                  <a:gd name="T20" fmla="*/ 325 w 325"/>
                  <a:gd name="T21" fmla="*/ 1993 h 1993"/>
                </a:gdLst>
                <a:ahLst/>
                <a:cxnLst>
                  <a:cxn ang="T12">
                    <a:pos x="T0" y="T1"/>
                  </a:cxn>
                  <a:cxn ang="T13">
                    <a:pos x="T2" y="T3"/>
                  </a:cxn>
                  <a:cxn ang="T14">
                    <a:pos x="T4" y="T5"/>
                  </a:cxn>
                  <a:cxn ang="T15">
                    <a:pos x="T6" y="T7"/>
                  </a:cxn>
                  <a:cxn ang="T16">
                    <a:pos x="T8" y="T9"/>
                  </a:cxn>
                  <a:cxn ang="T17">
                    <a:pos x="T10" y="T11"/>
                  </a:cxn>
                </a:cxnLst>
                <a:rect l="T18" t="T19" r="T20" b="T21"/>
                <a:pathLst>
                  <a:path w="325" h="1993">
                    <a:moveTo>
                      <a:pt x="240" y="1993"/>
                    </a:moveTo>
                    <a:lnTo>
                      <a:pt x="241" y="1993"/>
                    </a:lnTo>
                    <a:lnTo>
                      <a:pt x="325" y="10"/>
                    </a:lnTo>
                    <a:lnTo>
                      <a:pt x="87" y="0"/>
                    </a:lnTo>
                    <a:lnTo>
                      <a:pt x="0" y="1993"/>
                    </a:lnTo>
                    <a:lnTo>
                      <a:pt x="240" y="1993"/>
                    </a:lnTo>
                    <a:close/>
                  </a:path>
                </a:pathLst>
              </a:custGeom>
              <a:solidFill>
                <a:srgbClr val="EFC9A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69" name="Freeform 19"/>
              <p:cNvSpPr>
                <a:spLocks/>
              </p:cNvSpPr>
              <p:nvPr/>
            </p:nvSpPr>
            <p:spPr bwMode="auto">
              <a:xfrm>
                <a:off x="2322" y="2592"/>
                <a:ext cx="1042" cy="597"/>
              </a:xfrm>
              <a:custGeom>
                <a:avLst/>
                <a:gdLst>
                  <a:gd name="T0" fmla="*/ 3 w 2085"/>
                  <a:gd name="T1" fmla="*/ 2 h 1195"/>
                  <a:gd name="T2" fmla="*/ 4 w 2085"/>
                  <a:gd name="T3" fmla="*/ 0 h 1195"/>
                  <a:gd name="T4" fmla="*/ 3 w 2085"/>
                  <a:gd name="T5" fmla="*/ 0 h 1195"/>
                  <a:gd name="T6" fmla="*/ 0 w 2085"/>
                  <a:gd name="T7" fmla="*/ 0 h 1195"/>
                  <a:gd name="T8" fmla="*/ 0 w 2085"/>
                  <a:gd name="T9" fmla="*/ 2 h 1195"/>
                  <a:gd name="T10" fmla="*/ 0 w 2085"/>
                  <a:gd name="T11" fmla="*/ 2 h 1195"/>
                  <a:gd name="T12" fmla="*/ 3 w 2085"/>
                  <a:gd name="T13" fmla="*/ 2 h 1195"/>
                  <a:gd name="T14" fmla="*/ 0 60000 65536"/>
                  <a:gd name="T15" fmla="*/ 0 60000 65536"/>
                  <a:gd name="T16" fmla="*/ 0 60000 65536"/>
                  <a:gd name="T17" fmla="*/ 0 60000 65536"/>
                  <a:gd name="T18" fmla="*/ 0 60000 65536"/>
                  <a:gd name="T19" fmla="*/ 0 60000 65536"/>
                  <a:gd name="T20" fmla="*/ 0 60000 65536"/>
                  <a:gd name="T21" fmla="*/ 0 w 2085"/>
                  <a:gd name="T22" fmla="*/ 0 h 1195"/>
                  <a:gd name="T23" fmla="*/ 2085 w 2085"/>
                  <a:gd name="T24" fmla="*/ 1195 h 11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5" h="1195">
                    <a:moveTo>
                      <a:pt x="2031" y="1195"/>
                    </a:moveTo>
                    <a:lnTo>
                      <a:pt x="2085" y="85"/>
                    </a:lnTo>
                    <a:lnTo>
                      <a:pt x="2042" y="37"/>
                    </a:lnTo>
                    <a:lnTo>
                      <a:pt x="93" y="0"/>
                    </a:lnTo>
                    <a:lnTo>
                      <a:pt x="0" y="1096"/>
                    </a:lnTo>
                    <a:lnTo>
                      <a:pt x="38" y="1110"/>
                    </a:lnTo>
                    <a:lnTo>
                      <a:pt x="2031" y="1195"/>
                    </a:lnTo>
                    <a:close/>
                  </a:path>
                </a:pathLst>
              </a:custGeom>
              <a:solidFill>
                <a:srgbClr val="A5A5A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70" name="Freeform 20"/>
              <p:cNvSpPr>
                <a:spLocks/>
              </p:cNvSpPr>
              <p:nvPr/>
            </p:nvSpPr>
            <p:spPr bwMode="auto">
              <a:xfrm>
                <a:off x="2322" y="2567"/>
                <a:ext cx="1021" cy="615"/>
              </a:xfrm>
              <a:custGeom>
                <a:avLst/>
                <a:gdLst>
                  <a:gd name="T0" fmla="*/ 4 w 2042"/>
                  <a:gd name="T1" fmla="*/ 3 h 1228"/>
                  <a:gd name="T2" fmla="*/ 4 w 2042"/>
                  <a:gd name="T3" fmla="*/ 1 h 1228"/>
                  <a:gd name="T4" fmla="*/ 1 w 2042"/>
                  <a:gd name="T5" fmla="*/ 0 h 1228"/>
                  <a:gd name="T6" fmla="*/ 0 w 2042"/>
                  <a:gd name="T7" fmla="*/ 3 h 1228"/>
                  <a:gd name="T8" fmla="*/ 4 w 2042"/>
                  <a:gd name="T9" fmla="*/ 3 h 1228"/>
                  <a:gd name="T10" fmla="*/ 0 60000 65536"/>
                  <a:gd name="T11" fmla="*/ 0 60000 65536"/>
                  <a:gd name="T12" fmla="*/ 0 60000 65536"/>
                  <a:gd name="T13" fmla="*/ 0 60000 65536"/>
                  <a:gd name="T14" fmla="*/ 0 60000 65536"/>
                  <a:gd name="T15" fmla="*/ 0 w 2042"/>
                  <a:gd name="T16" fmla="*/ 0 h 1228"/>
                  <a:gd name="T17" fmla="*/ 2042 w 2042"/>
                  <a:gd name="T18" fmla="*/ 1228 h 1228"/>
                </a:gdLst>
                <a:ahLst/>
                <a:cxnLst>
                  <a:cxn ang="T10">
                    <a:pos x="T0" y="T1"/>
                  </a:cxn>
                  <a:cxn ang="T11">
                    <a:pos x="T2" y="T3"/>
                  </a:cxn>
                  <a:cxn ang="T12">
                    <a:pos x="T4" y="T5"/>
                  </a:cxn>
                  <a:cxn ang="T13">
                    <a:pos x="T6" y="T7"/>
                  </a:cxn>
                  <a:cxn ang="T14">
                    <a:pos x="T8" y="T9"/>
                  </a:cxn>
                </a:cxnLst>
                <a:rect l="T15" t="T16" r="T17" b="T18"/>
                <a:pathLst>
                  <a:path w="2042" h="1228">
                    <a:moveTo>
                      <a:pt x="1994" y="1228"/>
                    </a:moveTo>
                    <a:lnTo>
                      <a:pt x="2042" y="85"/>
                    </a:lnTo>
                    <a:lnTo>
                      <a:pt x="50" y="0"/>
                    </a:lnTo>
                    <a:lnTo>
                      <a:pt x="0" y="1144"/>
                    </a:lnTo>
                    <a:lnTo>
                      <a:pt x="1994" y="1228"/>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71" name="Freeform 21"/>
              <p:cNvSpPr>
                <a:spLocks/>
              </p:cNvSpPr>
              <p:nvPr/>
            </p:nvSpPr>
            <p:spPr bwMode="auto">
              <a:xfrm>
                <a:off x="2352" y="2596"/>
                <a:ext cx="962" cy="558"/>
              </a:xfrm>
              <a:custGeom>
                <a:avLst/>
                <a:gdLst>
                  <a:gd name="T0" fmla="*/ 4 w 1924"/>
                  <a:gd name="T1" fmla="*/ 2 h 1117"/>
                  <a:gd name="T2" fmla="*/ 4 w 1924"/>
                  <a:gd name="T3" fmla="*/ 0 h 1117"/>
                  <a:gd name="T4" fmla="*/ 1 w 1924"/>
                  <a:gd name="T5" fmla="*/ 0 h 1117"/>
                  <a:gd name="T6" fmla="*/ 0 w 1924"/>
                  <a:gd name="T7" fmla="*/ 2 h 1117"/>
                  <a:gd name="T8" fmla="*/ 4 w 1924"/>
                  <a:gd name="T9" fmla="*/ 2 h 1117"/>
                  <a:gd name="T10" fmla="*/ 0 60000 65536"/>
                  <a:gd name="T11" fmla="*/ 0 60000 65536"/>
                  <a:gd name="T12" fmla="*/ 0 60000 65536"/>
                  <a:gd name="T13" fmla="*/ 0 60000 65536"/>
                  <a:gd name="T14" fmla="*/ 0 60000 65536"/>
                  <a:gd name="T15" fmla="*/ 0 w 1924"/>
                  <a:gd name="T16" fmla="*/ 0 h 1117"/>
                  <a:gd name="T17" fmla="*/ 1924 w 1924"/>
                  <a:gd name="T18" fmla="*/ 1117 h 1117"/>
                </a:gdLst>
                <a:ahLst/>
                <a:cxnLst>
                  <a:cxn ang="T10">
                    <a:pos x="T0" y="T1"/>
                  </a:cxn>
                  <a:cxn ang="T11">
                    <a:pos x="T2" y="T3"/>
                  </a:cxn>
                  <a:cxn ang="T12">
                    <a:pos x="T4" y="T5"/>
                  </a:cxn>
                  <a:cxn ang="T13">
                    <a:pos x="T6" y="T7"/>
                  </a:cxn>
                  <a:cxn ang="T14">
                    <a:pos x="T8" y="T9"/>
                  </a:cxn>
                </a:cxnLst>
                <a:rect l="T15" t="T16" r="T17" b="T18"/>
                <a:pathLst>
                  <a:path w="1924" h="1117">
                    <a:moveTo>
                      <a:pt x="1881" y="1117"/>
                    </a:moveTo>
                    <a:lnTo>
                      <a:pt x="1924" y="80"/>
                    </a:lnTo>
                    <a:lnTo>
                      <a:pt x="45" y="0"/>
                    </a:lnTo>
                    <a:lnTo>
                      <a:pt x="0" y="1037"/>
                    </a:lnTo>
                    <a:lnTo>
                      <a:pt x="1881" y="1117"/>
                    </a:lnTo>
                    <a:close/>
                  </a:path>
                </a:pathLst>
              </a:custGeom>
              <a:solidFill>
                <a:srgbClr val="F2CC0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72" name="Freeform 22"/>
              <p:cNvSpPr>
                <a:spLocks/>
              </p:cNvSpPr>
              <p:nvPr/>
            </p:nvSpPr>
            <p:spPr bwMode="auto">
              <a:xfrm>
                <a:off x="2381" y="2622"/>
                <a:ext cx="903" cy="506"/>
              </a:xfrm>
              <a:custGeom>
                <a:avLst/>
                <a:gdLst>
                  <a:gd name="T0" fmla="*/ 3 w 1807"/>
                  <a:gd name="T1" fmla="*/ 2 h 1011"/>
                  <a:gd name="T2" fmla="*/ 3 w 1807"/>
                  <a:gd name="T3" fmla="*/ 1 h 1011"/>
                  <a:gd name="T4" fmla="*/ 0 w 1807"/>
                  <a:gd name="T5" fmla="*/ 0 h 1011"/>
                  <a:gd name="T6" fmla="*/ 0 w 1807"/>
                  <a:gd name="T7" fmla="*/ 2 h 1011"/>
                  <a:gd name="T8" fmla="*/ 3 w 1807"/>
                  <a:gd name="T9" fmla="*/ 2 h 1011"/>
                  <a:gd name="T10" fmla="*/ 0 60000 65536"/>
                  <a:gd name="T11" fmla="*/ 0 60000 65536"/>
                  <a:gd name="T12" fmla="*/ 0 60000 65536"/>
                  <a:gd name="T13" fmla="*/ 0 60000 65536"/>
                  <a:gd name="T14" fmla="*/ 0 60000 65536"/>
                  <a:gd name="T15" fmla="*/ 0 w 1807"/>
                  <a:gd name="T16" fmla="*/ 0 h 1011"/>
                  <a:gd name="T17" fmla="*/ 1807 w 1807"/>
                  <a:gd name="T18" fmla="*/ 1011 h 1011"/>
                </a:gdLst>
                <a:ahLst/>
                <a:cxnLst>
                  <a:cxn ang="T10">
                    <a:pos x="T0" y="T1"/>
                  </a:cxn>
                  <a:cxn ang="T11">
                    <a:pos x="T2" y="T3"/>
                  </a:cxn>
                  <a:cxn ang="T12">
                    <a:pos x="T4" y="T5"/>
                  </a:cxn>
                  <a:cxn ang="T13">
                    <a:pos x="T6" y="T7"/>
                  </a:cxn>
                  <a:cxn ang="T14">
                    <a:pos x="T8" y="T9"/>
                  </a:cxn>
                </a:cxnLst>
                <a:rect l="T15" t="T16" r="T17" b="T18"/>
                <a:pathLst>
                  <a:path w="1807" h="1011">
                    <a:moveTo>
                      <a:pt x="1767" y="1011"/>
                    </a:moveTo>
                    <a:lnTo>
                      <a:pt x="1807" y="75"/>
                    </a:lnTo>
                    <a:lnTo>
                      <a:pt x="40" y="0"/>
                    </a:lnTo>
                    <a:lnTo>
                      <a:pt x="0" y="936"/>
                    </a:lnTo>
                    <a:lnTo>
                      <a:pt x="1767" y="1011"/>
                    </a:lnTo>
                    <a:close/>
                  </a:path>
                </a:pathLst>
              </a:custGeom>
              <a:solidFill>
                <a:srgbClr val="B7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73" name="Freeform 23"/>
              <p:cNvSpPr>
                <a:spLocks/>
              </p:cNvSpPr>
              <p:nvPr/>
            </p:nvSpPr>
            <p:spPr bwMode="auto">
              <a:xfrm>
                <a:off x="2392" y="2628"/>
                <a:ext cx="882" cy="494"/>
              </a:xfrm>
              <a:custGeom>
                <a:avLst/>
                <a:gdLst>
                  <a:gd name="T0" fmla="*/ 4 w 1764"/>
                  <a:gd name="T1" fmla="*/ 2 h 988"/>
                  <a:gd name="T2" fmla="*/ 4 w 1764"/>
                  <a:gd name="T3" fmla="*/ 1 h 988"/>
                  <a:gd name="T4" fmla="*/ 1 w 1764"/>
                  <a:gd name="T5" fmla="*/ 0 h 988"/>
                  <a:gd name="T6" fmla="*/ 0 w 1764"/>
                  <a:gd name="T7" fmla="*/ 2 h 988"/>
                  <a:gd name="T8" fmla="*/ 4 w 1764"/>
                  <a:gd name="T9" fmla="*/ 2 h 988"/>
                  <a:gd name="T10" fmla="*/ 0 60000 65536"/>
                  <a:gd name="T11" fmla="*/ 0 60000 65536"/>
                  <a:gd name="T12" fmla="*/ 0 60000 65536"/>
                  <a:gd name="T13" fmla="*/ 0 60000 65536"/>
                  <a:gd name="T14" fmla="*/ 0 60000 65536"/>
                  <a:gd name="T15" fmla="*/ 0 w 1764"/>
                  <a:gd name="T16" fmla="*/ 0 h 988"/>
                  <a:gd name="T17" fmla="*/ 1764 w 1764"/>
                  <a:gd name="T18" fmla="*/ 988 h 988"/>
                </a:gdLst>
                <a:ahLst/>
                <a:cxnLst>
                  <a:cxn ang="T10">
                    <a:pos x="T0" y="T1"/>
                  </a:cxn>
                  <a:cxn ang="T11">
                    <a:pos x="T2" y="T3"/>
                  </a:cxn>
                  <a:cxn ang="T12">
                    <a:pos x="T4" y="T5"/>
                  </a:cxn>
                  <a:cxn ang="T13">
                    <a:pos x="T6" y="T7"/>
                  </a:cxn>
                  <a:cxn ang="T14">
                    <a:pos x="T8" y="T9"/>
                  </a:cxn>
                </a:cxnLst>
                <a:rect l="T15" t="T16" r="T17" b="T18"/>
                <a:pathLst>
                  <a:path w="1764" h="988">
                    <a:moveTo>
                      <a:pt x="1725" y="988"/>
                    </a:moveTo>
                    <a:lnTo>
                      <a:pt x="1764" y="73"/>
                    </a:lnTo>
                    <a:lnTo>
                      <a:pt x="39" y="0"/>
                    </a:lnTo>
                    <a:lnTo>
                      <a:pt x="0" y="914"/>
                    </a:lnTo>
                    <a:lnTo>
                      <a:pt x="1725" y="988"/>
                    </a:lnTo>
                    <a:close/>
                  </a:path>
                </a:pathLst>
              </a:custGeom>
              <a:solidFill>
                <a:srgbClr val="BA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74" name="Freeform 24"/>
              <p:cNvSpPr>
                <a:spLocks/>
              </p:cNvSpPr>
              <p:nvPr/>
            </p:nvSpPr>
            <p:spPr bwMode="auto">
              <a:xfrm>
                <a:off x="2402" y="2634"/>
                <a:ext cx="861" cy="481"/>
              </a:xfrm>
              <a:custGeom>
                <a:avLst/>
                <a:gdLst>
                  <a:gd name="T0" fmla="*/ 4 w 1721"/>
                  <a:gd name="T1" fmla="*/ 1 h 964"/>
                  <a:gd name="T2" fmla="*/ 4 w 1721"/>
                  <a:gd name="T3" fmla="*/ 0 h 964"/>
                  <a:gd name="T4" fmla="*/ 1 w 1721"/>
                  <a:gd name="T5" fmla="*/ 0 h 964"/>
                  <a:gd name="T6" fmla="*/ 0 w 1721"/>
                  <a:gd name="T7" fmla="*/ 1 h 964"/>
                  <a:gd name="T8" fmla="*/ 4 w 1721"/>
                  <a:gd name="T9" fmla="*/ 1 h 964"/>
                  <a:gd name="T10" fmla="*/ 0 60000 65536"/>
                  <a:gd name="T11" fmla="*/ 0 60000 65536"/>
                  <a:gd name="T12" fmla="*/ 0 60000 65536"/>
                  <a:gd name="T13" fmla="*/ 0 60000 65536"/>
                  <a:gd name="T14" fmla="*/ 0 60000 65536"/>
                  <a:gd name="T15" fmla="*/ 0 w 1721"/>
                  <a:gd name="T16" fmla="*/ 0 h 964"/>
                  <a:gd name="T17" fmla="*/ 1721 w 1721"/>
                  <a:gd name="T18" fmla="*/ 964 h 964"/>
                </a:gdLst>
                <a:ahLst/>
                <a:cxnLst>
                  <a:cxn ang="T10">
                    <a:pos x="T0" y="T1"/>
                  </a:cxn>
                  <a:cxn ang="T11">
                    <a:pos x="T2" y="T3"/>
                  </a:cxn>
                  <a:cxn ang="T12">
                    <a:pos x="T4" y="T5"/>
                  </a:cxn>
                  <a:cxn ang="T13">
                    <a:pos x="T6" y="T7"/>
                  </a:cxn>
                  <a:cxn ang="T14">
                    <a:pos x="T8" y="T9"/>
                  </a:cxn>
                </a:cxnLst>
                <a:rect l="T15" t="T16" r="T17" b="T18"/>
                <a:pathLst>
                  <a:path w="1721" h="964">
                    <a:moveTo>
                      <a:pt x="1683" y="964"/>
                    </a:moveTo>
                    <a:lnTo>
                      <a:pt x="1721" y="73"/>
                    </a:lnTo>
                    <a:lnTo>
                      <a:pt x="38" y="0"/>
                    </a:lnTo>
                    <a:lnTo>
                      <a:pt x="0" y="893"/>
                    </a:lnTo>
                    <a:lnTo>
                      <a:pt x="1683" y="964"/>
                    </a:lnTo>
                    <a:close/>
                  </a:path>
                </a:pathLst>
              </a:custGeom>
              <a:solidFill>
                <a:srgbClr val="BF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75" name="Freeform 25"/>
              <p:cNvSpPr>
                <a:spLocks/>
              </p:cNvSpPr>
              <p:nvPr/>
            </p:nvSpPr>
            <p:spPr bwMode="auto">
              <a:xfrm>
                <a:off x="2413" y="2640"/>
                <a:ext cx="840" cy="470"/>
              </a:xfrm>
              <a:custGeom>
                <a:avLst/>
                <a:gdLst>
                  <a:gd name="T0" fmla="*/ 4 w 1679"/>
                  <a:gd name="T1" fmla="*/ 2 h 939"/>
                  <a:gd name="T2" fmla="*/ 4 w 1679"/>
                  <a:gd name="T3" fmla="*/ 1 h 939"/>
                  <a:gd name="T4" fmla="*/ 1 w 1679"/>
                  <a:gd name="T5" fmla="*/ 0 h 939"/>
                  <a:gd name="T6" fmla="*/ 0 w 1679"/>
                  <a:gd name="T7" fmla="*/ 2 h 939"/>
                  <a:gd name="T8" fmla="*/ 4 w 1679"/>
                  <a:gd name="T9" fmla="*/ 2 h 939"/>
                  <a:gd name="T10" fmla="*/ 0 60000 65536"/>
                  <a:gd name="T11" fmla="*/ 0 60000 65536"/>
                  <a:gd name="T12" fmla="*/ 0 60000 65536"/>
                  <a:gd name="T13" fmla="*/ 0 60000 65536"/>
                  <a:gd name="T14" fmla="*/ 0 60000 65536"/>
                  <a:gd name="T15" fmla="*/ 0 w 1679"/>
                  <a:gd name="T16" fmla="*/ 0 h 939"/>
                  <a:gd name="T17" fmla="*/ 1679 w 1679"/>
                  <a:gd name="T18" fmla="*/ 939 h 939"/>
                </a:gdLst>
                <a:ahLst/>
                <a:cxnLst>
                  <a:cxn ang="T10">
                    <a:pos x="T0" y="T1"/>
                  </a:cxn>
                  <a:cxn ang="T11">
                    <a:pos x="T2" y="T3"/>
                  </a:cxn>
                  <a:cxn ang="T12">
                    <a:pos x="T4" y="T5"/>
                  </a:cxn>
                  <a:cxn ang="T13">
                    <a:pos x="T6" y="T7"/>
                  </a:cxn>
                  <a:cxn ang="T14">
                    <a:pos x="T8" y="T9"/>
                  </a:cxn>
                </a:cxnLst>
                <a:rect l="T15" t="T16" r="T17" b="T18"/>
                <a:pathLst>
                  <a:path w="1679" h="939">
                    <a:moveTo>
                      <a:pt x="1642" y="939"/>
                    </a:moveTo>
                    <a:lnTo>
                      <a:pt x="1679" y="69"/>
                    </a:lnTo>
                    <a:lnTo>
                      <a:pt x="37" y="0"/>
                    </a:lnTo>
                    <a:lnTo>
                      <a:pt x="0" y="869"/>
                    </a:lnTo>
                    <a:lnTo>
                      <a:pt x="1642" y="939"/>
                    </a:lnTo>
                    <a:close/>
                  </a:path>
                </a:pathLst>
              </a:custGeom>
              <a:solidFill>
                <a:srgbClr val="C1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76" name="Freeform 26"/>
              <p:cNvSpPr>
                <a:spLocks/>
              </p:cNvSpPr>
              <p:nvPr/>
            </p:nvSpPr>
            <p:spPr bwMode="auto">
              <a:xfrm>
                <a:off x="2565" y="3511"/>
                <a:ext cx="37" cy="74"/>
              </a:xfrm>
              <a:custGeom>
                <a:avLst/>
                <a:gdLst>
                  <a:gd name="T0" fmla="*/ 0 w 74"/>
                  <a:gd name="T1" fmla="*/ 0 h 149"/>
                  <a:gd name="T2" fmla="*/ 1 w 74"/>
                  <a:gd name="T3" fmla="*/ 0 h 149"/>
                  <a:gd name="T4" fmla="*/ 1 w 74"/>
                  <a:gd name="T5" fmla="*/ 0 h 149"/>
                  <a:gd name="T6" fmla="*/ 1 w 74"/>
                  <a:gd name="T7" fmla="*/ 0 h 149"/>
                  <a:gd name="T8" fmla="*/ 1 w 74"/>
                  <a:gd name="T9" fmla="*/ 0 h 149"/>
                  <a:gd name="T10" fmla="*/ 1 w 74"/>
                  <a:gd name="T11" fmla="*/ 0 h 149"/>
                  <a:gd name="T12" fmla="*/ 1 w 74"/>
                  <a:gd name="T13" fmla="*/ 0 h 149"/>
                  <a:gd name="T14" fmla="*/ 1 w 74"/>
                  <a:gd name="T15" fmla="*/ 0 h 149"/>
                  <a:gd name="T16" fmla="*/ 1 w 74"/>
                  <a:gd name="T17" fmla="*/ 0 h 149"/>
                  <a:gd name="T18" fmla="*/ 1 w 74"/>
                  <a:gd name="T19" fmla="*/ 0 h 149"/>
                  <a:gd name="T20" fmla="*/ 1 w 74"/>
                  <a:gd name="T21" fmla="*/ 0 h 149"/>
                  <a:gd name="T22" fmla="*/ 1 w 74"/>
                  <a:gd name="T23" fmla="*/ 0 h 149"/>
                  <a:gd name="T24" fmla="*/ 1 w 74"/>
                  <a:gd name="T25" fmla="*/ 0 h 149"/>
                  <a:gd name="T26" fmla="*/ 1 w 74"/>
                  <a:gd name="T27" fmla="*/ 0 h 149"/>
                  <a:gd name="T28" fmla="*/ 1 w 74"/>
                  <a:gd name="T29" fmla="*/ 0 h 149"/>
                  <a:gd name="T30" fmla="*/ 1 w 74"/>
                  <a:gd name="T31" fmla="*/ 0 h 149"/>
                  <a:gd name="T32" fmla="*/ 1 w 74"/>
                  <a:gd name="T33" fmla="*/ 0 h 149"/>
                  <a:gd name="T34" fmla="*/ 0 w 74"/>
                  <a:gd name="T35" fmla="*/ 0 h 1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4"/>
                  <a:gd name="T55" fmla="*/ 0 h 149"/>
                  <a:gd name="T56" fmla="*/ 74 w 74"/>
                  <a:gd name="T57" fmla="*/ 149 h 1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4" h="149">
                    <a:moveTo>
                      <a:pt x="0" y="149"/>
                    </a:moveTo>
                    <a:lnTo>
                      <a:pt x="27" y="143"/>
                    </a:lnTo>
                    <a:lnTo>
                      <a:pt x="34" y="127"/>
                    </a:lnTo>
                    <a:lnTo>
                      <a:pt x="41" y="110"/>
                    </a:lnTo>
                    <a:lnTo>
                      <a:pt x="48" y="91"/>
                    </a:lnTo>
                    <a:lnTo>
                      <a:pt x="53" y="73"/>
                    </a:lnTo>
                    <a:lnTo>
                      <a:pt x="59" y="54"/>
                    </a:lnTo>
                    <a:lnTo>
                      <a:pt x="65" y="36"/>
                    </a:lnTo>
                    <a:lnTo>
                      <a:pt x="70" y="17"/>
                    </a:lnTo>
                    <a:lnTo>
                      <a:pt x="74" y="0"/>
                    </a:lnTo>
                    <a:lnTo>
                      <a:pt x="59" y="13"/>
                    </a:lnTo>
                    <a:lnTo>
                      <a:pt x="48" y="29"/>
                    </a:lnTo>
                    <a:lnTo>
                      <a:pt x="40" y="48"/>
                    </a:lnTo>
                    <a:lnTo>
                      <a:pt x="32" y="69"/>
                    </a:lnTo>
                    <a:lnTo>
                      <a:pt x="25" y="90"/>
                    </a:lnTo>
                    <a:lnTo>
                      <a:pt x="18" y="112"/>
                    </a:lnTo>
                    <a:lnTo>
                      <a:pt x="10" y="131"/>
                    </a:lnTo>
                    <a:lnTo>
                      <a:pt x="0" y="149"/>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77" name="Freeform 27"/>
              <p:cNvSpPr>
                <a:spLocks/>
              </p:cNvSpPr>
              <p:nvPr/>
            </p:nvSpPr>
            <p:spPr bwMode="auto">
              <a:xfrm>
                <a:off x="2615" y="3512"/>
                <a:ext cx="1" cy="1"/>
              </a:xfrm>
              <a:custGeom>
                <a:avLst/>
                <a:gdLst>
                  <a:gd name="T0" fmla="*/ 0 w 1"/>
                  <a:gd name="T1" fmla="*/ 1 h 2"/>
                  <a:gd name="T2" fmla="*/ 0 w 1"/>
                  <a:gd name="T3" fmla="*/ 1 h 2"/>
                  <a:gd name="T4" fmla="*/ 1 w 1"/>
                  <a:gd name="T5" fmla="*/ 0 h 2"/>
                  <a:gd name="T6" fmla="*/ 1 w 1"/>
                  <a:gd name="T7" fmla="*/ 0 h 2"/>
                  <a:gd name="T8" fmla="*/ 1 w 1"/>
                  <a:gd name="T9" fmla="*/ 0 h 2"/>
                  <a:gd name="T10" fmla="*/ 1 w 1"/>
                  <a:gd name="T11" fmla="*/ 0 h 2"/>
                  <a:gd name="T12" fmla="*/ 1 w 1"/>
                  <a:gd name="T13" fmla="*/ 0 h 2"/>
                  <a:gd name="T14" fmla="*/ 0 w 1"/>
                  <a:gd name="T15" fmla="*/ 0 h 2"/>
                  <a:gd name="T16" fmla="*/ 0 w 1"/>
                  <a:gd name="T17" fmla="*/ 1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
                  <a:gd name="T28" fmla="*/ 0 h 2"/>
                  <a:gd name="T29" fmla="*/ 1 w 1"/>
                  <a:gd name="T30" fmla="*/ 2 h 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 h="2">
                    <a:moveTo>
                      <a:pt x="0" y="2"/>
                    </a:moveTo>
                    <a:lnTo>
                      <a:pt x="0" y="2"/>
                    </a:lnTo>
                    <a:lnTo>
                      <a:pt x="1" y="0"/>
                    </a:lnTo>
                    <a:lnTo>
                      <a:pt x="0" y="0"/>
                    </a:lnTo>
                    <a:lnTo>
                      <a:pt x="0" y="2"/>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78" name="Freeform 28"/>
              <p:cNvSpPr>
                <a:spLocks/>
              </p:cNvSpPr>
              <p:nvPr/>
            </p:nvSpPr>
            <p:spPr bwMode="auto">
              <a:xfrm>
                <a:off x="2833" y="3455"/>
                <a:ext cx="77" cy="153"/>
              </a:xfrm>
              <a:custGeom>
                <a:avLst/>
                <a:gdLst>
                  <a:gd name="T0" fmla="*/ 0 w 155"/>
                  <a:gd name="T1" fmla="*/ 0 h 307"/>
                  <a:gd name="T2" fmla="*/ 0 w 155"/>
                  <a:gd name="T3" fmla="*/ 0 h 307"/>
                  <a:gd name="T4" fmla="*/ 0 w 155"/>
                  <a:gd name="T5" fmla="*/ 0 h 307"/>
                  <a:gd name="T6" fmla="*/ 0 w 155"/>
                  <a:gd name="T7" fmla="*/ 0 h 307"/>
                  <a:gd name="T8" fmla="*/ 0 w 155"/>
                  <a:gd name="T9" fmla="*/ 0 h 307"/>
                  <a:gd name="T10" fmla="*/ 0 w 155"/>
                  <a:gd name="T11" fmla="*/ 0 h 307"/>
                  <a:gd name="T12" fmla="*/ 0 w 155"/>
                  <a:gd name="T13" fmla="*/ 0 h 307"/>
                  <a:gd name="T14" fmla="*/ 0 w 155"/>
                  <a:gd name="T15" fmla="*/ 0 h 307"/>
                  <a:gd name="T16" fmla="*/ 0 w 155"/>
                  <a:gd name="T17" fmla="*/ 0 h 307"/>
                  <a:gd name="T18" fmla="*/ 0 w 155"/>
                  <a:gd name="T19" fmla="*/ 0 h 307"/>
                  <a:gd name="T20" fmla="*/ 0 w 155"/>
                  <a:gd name="T21" fmla="*/ 0 h 307"/>
                  <a:gd name="T22" fmla="*/ 0 w 155"/>
                  <a:gd name="T23" fmla="*/ 0 h 307"/>
                  <a:gd name="T24" fmla="*/ 0 w 155"/>
                  <a:gd name="T25" fmla="*/ 0 h 307"/>
                  <a:gd name="T26" fmla="*/ 0 w 155"/>
                  <a:gd name="T27" fmla="*/ 0 h 307"/>
                  <a:gd name="T28" fmla="*/ 0 w 155"/>
                  <a:gd name="T29" fmla="*/ 0 h 307"/>
                  <a:gd name="T30" fmla="*/ 0 w 155"/>
                  <a:gd name="T31" fmla="*/ 0 h 307"/>
                  <a:gd name="T32" fmla="*/ 0 w 155"/>
                  <a:gd name="T33" fmla="*/ 0 h 307"/>
                  <a:gd name="T34" fmla="*/ 0 w 155"/>
                  <a:gd name="T35" fmla="*/ 0 h 307"/>
                  <a:gd name="T36" fmla="*/ 0 w 155"/>
                  <a:gd name="T37" fmla="*/ 0 h 307"/>
                  <a:gd name="T38" fmla="*/ 0 w 155"/>
                  <a:gd name="T39" fmla="*/ 0 h 307"/>
                  <a:gd name="T40" fmla="*/ 0 w 155"/>
                  <a:gd name="T41" fmla="*/ 0 h 307"/>
                  <a:gd name="T42" fmla="*/ 0 w 155"/>
                  <a:gd name="T43" fmla="*/ 0 h 307"/>
                  <a:gd name="T44" fmla="*/ 0 w 155"/>
                  <a:gd name="T45" fmla="*/ 0 h 307"/>
                  <a:gd name="T46" fmla="*/ 0 w 155"/>
                  <a:gd name="T47" fmla="*/ 0 h 307"/>
                  <a:gd name="T48" fmla="*/ 0 w 155"/>
                  <a:gd name="T49" fmla="*/ 0 h 307"/>
                  <a:gd name="T50" fmla="*/ 0 w 155"/>
                  <a:gd name="T51" fmla="*/ 0 h 307"/>
                  <a:gd name="T52" fmla="*/ 0 w 155"/>
                  <a:gd name="T53" fmla="*/ 0 h 307"/>
                  <a:gd name="T54" fmla="*/ 0 w 155"/>
                  <a:gd name="T55" fmla="*/ 0 h 307"/>
                  <a:gd name="T56" fmla="*/ 0 w 155"/>
                  <a:gd name="T57" fmla="*/ 0 h 307"/>
                  <a:gd name="T58" fmla="*/ 0 w 155"/>
                  <a:gd name="T59" fmla="*/ 0 h 307"/>
                  <a:gd name="T60" fmla="*/ 0 w 155"/>
                  <a:gd name="T61" fmla="*/ 0 h 307"/>
                  <a:gd name="T62" fmla="*/ 0 w 155"/>
                  <a:gd name="T63" fmla="*/ 0 h 307"/>
                  <a:gd name="T64" fmla="*/ 0 w 155"/>
                  <a:gd name="T65" fmla="*/ 0 h 307"/>
                  <a:gd name="T66" fmla="*/ 0 w 155"/>
                  <a:gd name="T67" fmla="*/ 0 h 307"/>
                  <a:gd name="T68" fmla="*/ 0 w 155"/>
                  <a:gd name="T69" fmla="*/ 0 h 307"/>
                  <a:gd name="T70" fmla="*/ 0 w 155"/>
                  <a:gd name="T71" fmla="*/ 0 h 307"/>
                  <a:gd name="T72" fmla="*/ 0 w 155"/>
                  <a:gd name="T73" fmla="*/ 0 h 3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5"/>
                  <a:gd name="T112" fmla="*/ 0 h 307"/>
                  <a:gd name="T113" fmla="*/ 155 w 155"/>
                  <a:gd name="T114" fmla="*/ 307 h 30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5" h="307">
                    <a:moveTo>
                      <a:pt x="0" y="304"/>
                    </a:moveTo>
                    <a:lnTo>
                      <a:pt x="8" y="307"/>
                    </a:lnTo>
                    <a:lnTo>
                      <a:pt x="19" y="305"/>
                    </a:lnTo>
                    <a:lnTo>
                      <a:pt x="29" y="302"/>
                    </a:lnTo>
                    <a:lnTo>
                      <a:pt x="41" y="299"/>
                    </a:lnTo>
                    <a:lnTo>
                      <a:pt x="51" y="293"/>
                    </a:lnTo>
                    <a:lnTo>
                      <a:pt x="61" y="288"/>
                    </a:lnTo>
                    <a:lnTo>
                      <a:pt x="72" y="284"/>
                    </a:lnTo>
                    <a:lnTo>
                      <a:pt x="80" y="280"/>
                    </a:lnTo>
                    <a:lnTo>
                      <a:pt x="81" y="278"/>
                    </a:lnTo>
                    <a:lnTo>
                      <a:pt x="82" y="275"/>
                    </a:lnTo>
                    <a:lnTo>
                      <a:pt x="83" y="273"/>
                    </a:lnTo>
                    <a:lnTo>
                      <a:pt x="84" y="271"/>
                    </a:lnTo>
                    <a:lnTo>
                      <a:pt x="79" y="272"/>
                    </a:lnTo>
                    <a:lnTo>
                      <a:pt x="72" y="274"/>
                    </a:lnTo>
                    <a:lnTo>
                      <a:pt x="64" y="275"/>
                    </a:lnTo>
                    <a:lnTo>
                      <a:pt x="57" y="278"/>
                    </a:lnTo>
                    <a:lnTo>
                      <a:pt x="51" y="279"/>
                    </a:lnTo>
                    <a:lnTo>
                      <a:pt x="46" y="279"/>
                    </a:lnTo>
                    <a:lnTo>
                      <a:pt x="43" y="277"/>
                    </a:lnTo>
                    <a:lnTo>
                      <a:pt x="42" y="272"/>
                    </a:lnTo>
                    <a:lnTo>
                      <a:pt x="46" y="235"/>
                    </a:lnTo>
                    <a:lnTo>
                      <a:pt x="57" y="199"/>
                    </a:lnTo>
                    <a:lnTo>
                      <a:pt x="72" y="165"/>
                    </a:lnTo>
                    <a:lnTo>
                      <a:pt x="89" y="130"/>
                    </a:lnTo>
                    <a:lnTo>
                      <a:pt x="107" y="97"/>
                    </a:lnTo>
                    <a:lnTo>
                      <a:pt x="125" y="64"/>
                    </a:lnTo>
                    <a:lnTo>
                      <a:pt x="141" y="31"/>
                    </a:lnTo>
                    <a:lnTo>
                      <a:pt x="155" y="0"/>
                    </a:lnTo>
                    <a:lnTo>
                      <a:pt x="149" y="3"/>
                    </a:lnTo>
                    <a:lnTo>
                      <a:pt x="133" y="20"/>
                    </a:lnTo>
                    <a:lnTo>
                      <a:pt x="107" y="49"/>
                    </a:lnTo>
                    <a:lnTo>
                      <a:pt x="80" y="88"/>
                    </a:lnTo>
                    <a:lnTo>
                      <a:pt x="50" y="135"/>
                    </a:lnTo>
                    <a:lnTo>
                      <a:pt x="26" y="188"/>
                    </a:lnTo>
                    <a:lnTo>
                      <a:pt x="7" y="246"/>
                    </a:lnTo>
                    <a:lnTo>
                      <a:pt x="0" y="304"/>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79" name="Freeform 29"/>
              <p:cNvSpPr>
                <a:spLocks/>
              </p:cNvSpPr>
              <p:nvPr/>
            </p:nvSpPr>
            <p:spPr bwMode="auto">
              <a:xfrm>
                <a:off x="2641" y="3456"/>
                <a:ext cx="14" cy="121"/>
              </a:xfrm>
              <a:custGeom>
                <a:avLst/>
                <a:gdLst>
                  <a:gd name="T0" fmla="*/ 0 w 26"/>
                  <a:gd name="T1" fmla="*/ 0 h 243"/>
                  <a:gd name="T2" fmla="*/ 1 w 26"/>
                  <a:gd name="T3" fmla="*/ 0 h 243"/>
                  <a:gd name="T4" fmla="*/ 1 w 26"/>
                  <a:gd name="T5" fmla="*/ 0 h 243"/>
                  <a:gd name="T6" fmla="*/ 1 w 26"/>
                  <a:gd name="T7" fmla="*/ 0 h 243"/>
                  <a:gd name="T8" fmla="*/ 1 w 26"/>
                  <a:gd name="T9" fmla="*/ 0 h 243"/>
                  <a:gd name="T10" fmla="*/ 1 w 26"/>
                  <a:gd name="T11" fmla="*/ 0 h 243"/>
                  <a:gd name="T12" fmla="*/ 1 w 26"/>
                  <a:gd name="T13" fmla="*/ 0 h 243"/>
                  <a:gd name="T14" fmla="*/ 1 w 26"/>
                  <a:gd name="T15" fmla="*/ 0 h 243"/>
                  <a:gd name="T16" fmla="*/ 1 w 26"/>
                  <a:gd name="T17" fmla="*/ 0 h 243"/>
                  <a:gd name="T18" fmla="*/ 1 w 26"/>
                  <a:gd name="T19" fmla="*/ 0 h 243"/>
                  <a:gd name="T20" fmla="*/ 1 w 26"/>
                  <a:gd name="T21" fmla="*/ 0 h 243"/>
                  <a:gd name="T22" fmla="*/ 1 w 26"/>
                  <a:gd name="T23" fmla="*/ 0 h 243"/>
                  <a:gd name="T24" fmla="*/ 1 w 26"/>
                  <a:gd name="T25" fmla="*/ 0 h 243"/>
                  <a:gd name="T26" fmla="*/ 1 w 26"/>
                  <a:gd name="T27" fmla="*/ 0 h 243"/>
                  <a:gd name="T28" fmla="*/ 1 w 26"/>
                  <a:gd name="T29" fmla="*/ 0 h 243"/>
                  <a:gd name="T30" fmla="*/ 1 w 26"/>
                  <a:gd name="T31" fmla="*/ 0 h 243"/>
                  <a:gd name="T32" fmla="*/ 0 w 26"/>
                  <a:gd name="T33" fmla="*/ 0 h 2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243"/>
                  <a:gd name="T53" fmla="*/ 26 w 26"/>
                  <a:gd name="T54" fmla="*/ 243 h 2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243">
                    <a:moveTo>
                      <a:pt x="0" y="243"/>
                    </a:moveTo>
                    <a:lnTo>
                      <a:pt x="15" y="217"/>
                    </a:lnTo>
                    <a:lnTo>
                      <a:pt x="23" y="188"/>
                    </a:lnTo>
                    <a:lnTo>
                      <a:pt x="26" y="158"/>
                    </a:lnTo>
                    <a:lnTo>
                      <a:pt x="26" y="126"/>
                    </a:lnTo>
                    <a:lnTo>
                      <a:pt x="25" y="94"/>
                    </a:lnTo>
                    <a:lnTo>
                      <a:pt x="23" y="61"/>
                    </a:lnTo>
                    <a:lnTo>
                      <a:pt x="23" y="29"/>
                    </a:lnTo>
                    <a:lnTo>
                      <a:pt x="25" y="0"/>
                    </a:lnTo>
                    <a:lnTo>
                      <a:pt x="12" y="26"/>
                    </a:lnTo>
                    <a:lnTo>
                      <a:pt x="5" y="55"/>
                    </a:lnTo>
                    <a:lnTo>
                      <a:pt x="3" y="85"/>
                    </a:lnTo>
                    <a:lnTo>
                      <a:pt x="3" y="116"/>
                    </a:lnTo>
                    <a:lnTo>
                      <a:pt x="4" y="148"/>
                    </a:lnTo>
                    <a:lnTo>
                      <a:pt x="5" y="180"/>
                    </a:lnTo>
                    <a:lnTo>
                      <a:pt x="4" y="211"/>
                    </a:lnTo>
                    <a:lnTo>
                      <a:pt x="0" y="243"/>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80" name="Freeform 30"/>
              <p:cNvSpPr>
                <a:spLocks/>
              </p:cNvSpPr>
              <p:nvPr/>
            </p:nvSpPr>
            <p:spPr bwMode="auto">
              <a:xfrm>
                <a:off x="2877" y="3451"/>
                <a:ext cx="71" cy="112"/>
              </a:xfrm>
              <a:custGeom>
                <a:avLst/>
                <a:gdLst>
                  <a:gd name="T0" fmla="*/ 0 w 142"/>
                  <a:gd name="T1" fmla="*/ 0 h 225"/>
                  <a:gd name="T2" fmla="*/ 1 w 142"/>
                  <a:gd name="T3" fmla="*/ 0 h 225"/>
                  <a:gd name="T4" fmla="*/ 1 w 142"/>
                  <a:gd name="T5" fmla="*/ 0 h 225"/>
                  <a:gd name="T6" fmla="*/ 1 w 142"/>
                  <a:gd name="T7" fmla="*/ 0 h 225"/>
                  <a:gd name="T8" fmla="*/ 1 w 142"/>
                  <a:gd name="T9" fmla="*/ 0 h 225"/>
                  <a:gd name="T10" fmla="*/ 1 w 142"/>
                  <a:gd name="T11" fmla="*/ 0 h 225"/>
                  <a:gd name="T12" fmla="*/ 1 w 142"/>
                  <a:gd name="T13" fmla="*/ 0 h 225"/>
                  <a:gd name="T14" fmla="*/ 1 w 142"/>
                  <a:gd name="T15" fmla="*/ 0 h 225"/>
                  <a:gd name="T16" fmla="*/ 1 w 142"/>
                  <a:gd name="T17" fmla="*/ 0 h 225"/>
                  <a:gd name="T18" fmla="*/ 1 w 142"/>
                  <a:gd name="T19" fmla="*/ 0 h 225"/>
                  <a:gd name="T20" fmla="*/ 1 w 142"/>
                  <a:gd name="T21" fmla="*/ 0 h 225"/>
                  <a:gd name="T22" fmla="*/ 1 w 142"/>
                  <a:gd name="T23" fmla="*/ 0 h 225"/>
                  <a:gd name="T24" fmla="*/ 1 w 142"/>
                  <a:gd name="T25" fmla="*/ 0 h 225"/>
                  <a:gd name="T26" fmla="*/ 1 w 142"/>
                  <a:gd name="T27" fmla="*/ 0 h 225"/>
                  <a:gd name="T28" fmla="*/ 1 w 142"/>
                  <a:gd name="T29" fmla="*/ 0 h 225"/>
                  <a:gd name="T30" fmla="*/ 1 w 142"/>
                  <a:gd name="T31" fmla="*/ 0 h 225"/>
                  <a:gd name="T32" fmla="*/ 0 w 142"/>
                  <a:gd name="T33" fmla="*/ 0 h 2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2"/>
                  <a:gd name="T52" fmla="*/ 0 h 225"/>
                  <a:gd name="T53" fmla="*/ 142 w 142"/>
                  <a:gd name="T54" fmla="*/ 225 h 2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2" h="225">
                    <a:moveTo>
                      <a:pt x="0" y="225"/>
                    </a:moveTo>
                    <a:lnTo>
                      <a:pt x="26" y="213"/>
                    </a:lnTo>
                    <a:lnTo>
                      <a:pt x="50" y="193"/>
                    </a:lnTo>
                    <a:lnTo>
                      <a:pt x="68" y="165"/>
                    </a:lnTo>
                    <a:lnTo>
                      <a:pt x="84" y="132"/>
                    </a:lnTo>
                    <a:lnTo>
                      <a:pt x="98" y="96"/>
                    </a:lnTo>
                    <a:lnTo>
                      <a:pt x="112" y="60"/>
                    </a:lnTo>
                    <a:lnTo>
                      <a:pt x="126" y="28"/>
                    </a:lnTo>
                    <a:lnTo>
                      <a:pt x="142" y="0"/>
                    </a:lnTo>
                    <a:lnTo>
                      <a:pt x="112" y="22"/>
                    </a:lnTo>
                    <a:lnTo>
                      <a:pt x="89" y="48"/>
                    </a:lnTo>
                    <a:lnTo>
                      <a:pt x="70" y="76"/>
                    </a:lnTo>
                    <a:lnTo>
                      <a:pt x="55" y="107"/>
                    </a:lnTo>
                    <a:lnTo>
                      <a:pt x="43" y="139"/>
                    </a:lnTo>
                    <a:lnTo>
                      <a:pt x="30" y="170"/>
                    </a:lnTo>
                    <a:lnTo>
                      <a:pt x="16" y="198"/>
                    </a:lnTo>
                    <a:lnTo>
                      <a:pt x="0" y="225"/>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81" name="Freeform 31"/>
              <p:cNvSpPr>
                <a:spLocks/>
              </p:cNvSpPr>
              <p:nvPr/>
            </p:nvSpPr>
            <p:spPr bwMode="auto">
              <a:xfrm>
                <a:off x="2368" y="3379"/>
                <a:ext cx="64" cy="104"/>
              </a:xfrm>
              <a:custGeom>
                <a:avLst/>
                <a:gdLst>
                  <a:gd name="T0" fmla="*/ 1 w 128"/>
                  <a:gd name="T1" fmla="*/ 0 h 209"/>
                  <a:gd name="T2" fmla="*/ 1 w 128"/>
                  <a:gd name="T3" fmla="*/ 0 h 209"/>
                  <a:gd name="T4" fmla="*/ 1 w 128"/>
                  <a:gd name="T5" fmla="*/ 0 h 209"/>
                  <a:gd name="T6" fmla="*/ 1 w 128"/>
                  <a:gd name="T7" fmla="*/ 0 h 209"/>
                  <a:gd name="T8" fmla="*/ 1 w 128"/>
                  <a:gd name="T9" fmla="*/ 0 h 209"/>
                  <a:gd name="T10" fmla="*/ 1 w 128"/>
                  <a:gd name="T11" fmla="*/ 0 h 209"/>
                  <a:gd name="T12" fmla="*/ 1 w 128"/>
                  <a:gd name="T13" fmla="*/ 0 h 209"/>
                  <a:gd name="T14" fmla="*/ 1 w 128"/>
                  <a:gd name="T15" fmla="*/ 0 h 209"/>
                  <a:gd name="T16" fmla="*/ 0 w 128"/>
                  <a:gd name="T17" fmla="*/ 0 h 209"/>
                  <a:gd name="T18" fmla="*/ 1 w 128"/>
                  <a:gd name="T19" fmla="*/ 0 h 209"/>
                  <a:gd name="T20" fmla="*/ 1 w 128"/>
                  <a:gd name="T21" fmla="*/ 0 h 209"/>
                  <a:gd name="T22" fmla="*/ 1 w 128"/>
                  <a:gd name="T23" fmla="*/ 0 h 209"/>
                  <a:gd name="T24" fmla="*/ 1 w 128"/>
                  <a:gd name="T25" fmla="*/ 0 h 209"/>
                  <a:gd name="T26" fmla="*/ 1 w 128"/>
                  <a:gd name="T27" fmla="*/ 0 h 209"/>
                  <a:gd name="T28" fmla="*/ 1 w 128"/>
                  <a:gd name="T29" fmla="*/ 0 h 209"/>
                  <a:gd name="T30" fmla="*/ 1 w 128"/>
                  <a:gd name="T31" fmla="*/ 0 h 209"/>
                  <a:gd name="T32" fmla="*/ 1 w 128"/>
                  <a:gd name="T33" fmla="*/ 0 h 2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209"/>
                  <a:gd name="T53" fmla="*/ 128 w 128"/>
                  <a:gd name="T54" fmla="*/ 209 h 20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209">
                    <a:moveTo>
                      <a:pt x="128" y="209"/>
                    </a:moveTo>
                    <a:lnTo>
                      <a:pt x="104" y="193"/>
                    </a:lnTo>
                    <a:lnTo>
                      <a:pt x="85" y="171"/>
                    </a:lnTo>
                    <a:lnTo>
                      <a:pt x="67" y="144"/>
                    </a:lnTo>
                    <a:lnTo>
                      <a:pt x="55" y="116"/>
                    </a:lnTo>
                    <a:lnTo>
                      <a:pt x="42" y="86"/>
                    </a:lnTo>
                    <a:lnTo>
                      <a:pt x="29" y="56"/>
                    </a:lnTo>
                    <a:lnTo>
                      <a:pt x="15" y="27"/>
                    </a:lnTo>
                    <a:lnTo>
                      <a:pt x="0" y="0"/>
                    </a:lnTo>
                    <a:lnTo>
                      <a:pt x="27" y="15"/>
                    </a:lnTo>
                    <a:lnTo>
                      <a:pt x="48" y="36"/>
                    </a:lnTo>
                    <a:lnTo>
                      <a:pt x="64" y="63"/>
                    </a:lnTo>
                    <a:lnTo>
                      <a:pt x="76" y="91"/>
                    </a:lnTo>
                    <a:lnTo>
                      <a:pt x="87" y="122"/>
                    </a:lnTo>
                    <a:lnTo>
                      <a:pt x="98" y="152"/>
                    </a:lnTo>
                    <a:lnTo>
                      <a:pt x="112" y="182"/>
                    </a:lnTo>
                    <a:lnTo>
                      <a:pt x="128" y="209"/>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82" name="Freeform 32"/>
              <p:cNvSpPr>
                <a:spLocks/>
              </p:cNvSpPr>
              <p:nvPr/>
            </p:nvSpPr>
            <p:spPr bwMode="auto">
              <a:xfrm>
                <a:off x="2679" y="3425"/>
                <a:ext cx="233" cy="195"/>
              </a:xfrm>
              <a:custGeom>
                <a:avLst/>
                <a:gdLst>
                  <a:gd name="T0" fmla="*/ 1 w 466"/>
                  <a:gd name="T1" fmla="*/ 0 h 391"/>
                  <a:gd name="T2" fmla="*/ 1 w 466"/>
                  <a:gd name="T3" fmla="*/ 0 h 391"/>
                  <a:gd name="T4" fmla="*/ 1 w 466"/>
                  <a:gd name="T5" fmla="*/ 0 h 391"/>
                  <a:gd name="T6" fmla="*/ 1 w 466"/>
                  <a:gd name="T7" fmla="*/ 0 h 391"/>
                  <a:gd name="T8" fmla="*/ 1 w 466"/>
                  <a:gd name="T9" fmla="*/ 0 h 391"/>
                  <a:gd name="T10" fmla="*/ 1 w 466"/>
                  <a:gd name="T11" fmla="*/ 0 h 391"/>
                  <a:gd name="T12" fmla="*/ 1 w 466"/>
                  <a:gd name="T13" fmla="*/ 0 h 391"/>
                  <a:gd name="T14" fmla="*/ 1 w 466"/>
                  <a:gd name="T15" fmla="*/ 0 h 391"/>
                  <a:gd name="T16" fmla="*/ 1 w 466"/>
                  <a:gd name="T17" fmla="*/ 0 h 391"/>
                  <a:gd name="T18" fmla="*/ 1 w 466"/>
                  <a:gd name="T19" fmla="*/ 0 h 391"/>
                  <a:gd name="T20" fmla="*/ 1 w 466"/>
                  <a:gd name="T21" fmla="*/ 0 h 391"/>
                  <a:gd name="T22" fmla="*/ 1 w 466"/>
                  <a:gd name="T23" fmla="*/ 0 h 391"/>
                  <a:gd name="T24" fmla="*/ 1 w 466"/>
                  <a:gd name="T25" fmla="*/ 0 h 391"/>
                  <a:gd name="T26" fmla="*/ 1 w 466"/>
                  <a:gd name="T27" fmla="*/ 0 h 391"/>
                  <a:gd name="T28" fmla="*/ 1 w 466"/>
                  <a:gd name="T29" fmla="*/ 0 h 391"/>
                  <a:gd name="T30" fmla="*/ 1 w 466"/>
                  <a:gd name="T31" fmla="*/ 0 h 391"/>
                  <a:gd name="T32" fmla="*/ 1 w 466"/>
                  <a:gd name="T33" fmla="*/ 0 h 391"/>
                  <a:gd name="T34" fmla="*/ 1 w 466"/>
                  <a:gd name="T35" fmla="*/ 0 h 391"/>
                  <a:gd name="T36" fmla="*/ 1 w 466"/>
                  <a:gd name="T37" fmla="*/ 0 h 391"/>
                  <a:gd name="T38" fmla="*/ 1 w 466"/>
                  <a:gd name="T39" fmla="*/ 0 h 391"/>
                  <a:gd name="T40" fmla="*/ 1 w 466"/>
                  <a:gd name="T41" fmla="*/ 0 h 391"/>
                  <a:gd name="T42" fmla="*/ 1 w 466"/>
                  <a:gd name="T43" fmla="*/ 0 h 391"/>
                  <a:gd name="T44" fmla="*/ 1 w 466"/>
                  <a:gd name="T45" fmla="*/ 0 h 391"/>
                  <a:gd name="T46" fmla="*/ 1 w 466"/>
                  <a:gd name="T47" fmla="*/ 0 h 391"/>
                  <a:gd name="T48" fmla="*/ 1 w 466"/>
                  <a:gd name="T49" fmla="*/ 0 h 391"/>
                  <a:gd name="T50" fmla="*/ 1 w 466"/>
                  <a:gd name="T51" fmla="*/ 0 h 391"/>
                  <a:gd name="T52" fmla="*/ 1 w 466"/>
                  <a:gd name="T53" fmla="*/ 0 h 391"/>
                  <a:gd name="T54" fmla="*/ 1 w 466"/>
                  <a:gd name="T55" fmla="*/ 0 h 391"/>
                  <a:gd name="T56" fmla="*/ 1 w 466"/>
                  <a:gd name="T57" fmla="*/ 0 h 391"/>
                  <a:gd name="T58" fmla="*/ 1 w 466"/>
                  <a:gd name="T59" fmla="*/ 0 h 391"/>
                  <a:gd name="T60" fmla="*/ 1 w 466"/>
                  <a:gd name="T61" fmla="*/ 0 h 391"/>
                  <a:gd name="T62" fmla="*/ 1 w 466"/>
                  <a:gd name="T63" fmla="*/ 0 h 391"/>
                  <a:gd name="T64" fmla="*/ 1 w 466"/>
                  <a:gd name="T65" fmla="*/ 0 h 391"/>
                  <a:gd name="T66" fmla="*/ 1 w 466"/>
                  <a:gd name="T67" fmla="*/ 0 h 391"/>
                  <a:gd name="T68" fmla="*/ 1 w 466"/>
                  <a:gd name="T69" fmla="*/ 0 h 391"/>
                  <a:gd name="T70" fmla="*/ 1 w 466"/>
                  <a:gd name="T71" fmla="*/ 0 h 3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66"/>
                  <a:gd name="T109" fmla="*/ 0 h 391"/>
                  <a:gd name="T110" fmla="*/ 466 w 466"/>
                  <a:gd name="T111" fmla="*/ 391 h 39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66" h="391">
                    <a:moveTo>
                      <a:pt x="466" y="0"/>
                    </a:moveTo>
                    <a:lnTo>
                      <a:pt x="444" y="10"/>
                    </a:lnTo>
                    <a:lnTo>
                      <a:pt x="424" y="21"/>
                    </a:lnTo>
                    <a:lnTo>
                      <a:pt x="404" y="33"/>
                    </a:lnTo>
                    <a:lnTo>
                      <a:pt x="384" y="45"/>
                    </a:lnTo>
                    <a:lnTo>
                      <a:pt x="367" y="59"/>
                    </a:lnTo>
                    <a:lnTo>
                      <a:pt x="350" y="73"/>
                    </a:lnTo>
                    <a:lnTo>
                      <a:pt x="334" y="89"/>
                    </a:lnTo>
                    <a:lnTo>
                      <a:pt x="319" y="105"/>
                    </a:lnTo>
                    <a:lnTo>
                      <a:pt x="304" y="121"/>
                    </a:lnTo>
                    <a:lnTo>
                      <a:pt x="290" y="140"/>
                    </a:lnTo>
                    <a:lnTo>
                      <a:pt x="277" y="158"/>
                    </a:lnTo>
                    <a:lnTo>
                      <a:pt x="265" y="177"/>
                    </a:lnTo>
                    <a:lnTo>
                      <a:pt x="253" y="196"/>
                    </a:lnTo>
                    <a:lnTo>
                      <a:pt x="242" y="217"/>
                    </a:lnTo>
                    <a:lnTo>
                      <a:pt x="231" y="238"/>
                    </a:lnTo>
                    <a:lnTo>
                      <a:pt x="222" y="258"/>
                    </a:lnTo>
                    <a:lnTo>
                      <a:pt x="214" y="285"/>
                    </a:lnTo>
                    <a:lnTo>
                      <a:pt x="209" y="314"/>
                    </a:lnTo>
                    <a:lnTo>
                      <a:pt x="206" y="342"/>
                    </a:lnTo>
                    <a:lnTo>
                      <a:pt x="200" y="370"/>
                    </a:lnTo>
                    <a:lnTo>
                      <a:pt x="186" y="350"/>
                    </a:lnTo>
                    <a:lnTo>
                      <a:pt x="172" y="330"/>
                    </a:lnTo>
                    <a:lnTo>
                      <a:pt x="159" y="311"/>
                    </a:lnTo>
                    <a:lnTo>
                      <a:pt x="145" y="292"/>
                    </a:lnTo>
                    <a:lnTo>
                      <a:pt x="131" y="272"/>
                    </a:lnTo>
                    <a:lnTo>
                      <a:pt x="117" y="254"/>
                    </a:lnTo>
                    <a:lnTo>
                      <a:pt x="104" y="235"/>
                    </a:lnTo>
                    <a:lnTo>
                      <a:pt x="91" y="216"/>
                    </a:lnTo>
                    <a:lnTo>
                      <a:pt x="78" y="197"/>
                    </a:lnTo>
                    <a:lnTo>
                      <a:pt x="65" y="178"/>
                    </a:lnTo>
                    <a:lnTo>
                      <a:pt x="53" y="158"/>
                    </a:lnTo>
                    <a:lnTo>
                      <a:pt x="41" y="139"/>
                    </a:lnTo>
                    <a:lnTo>
                      <a:pt x="30" y="119"/>
                    </a:lnTo>
                    <a:lnTo>
                      <a:pt x="19" y="98"/>
                    </a:lnTo>
                    <a:lnTo>
                      <a:pt x="9" y="78"/>
                    </a:lnTo>
                    <a:lnTo>
                      <a:pt x="0" y="56"/>
                    </a:lnTo>
                    <a:lnTo>
                      <a:pt x="2" y="80"/>
                    </a:lnTo>
                    <a:lnTo>
                      <a:pt x="5" y="104"/>
                    </a:lnTo>
                    <a:lnTo>
                      <a:pt x="11" y="127"/>
                    </a:lnTo>
                    <a:lnTo>
                      <a:pt x="18" y="149"/>
                    </a:lnTo>
                    <a:lnTo>
                      <a:pt x="26" y="170"/>
                    </a:lnTo>
                    <a:lnTo>
                      <a:pt x="36" y="190"/>
                    </a:lnTo>
                    <a:lnTo>
                      <a:pt x="47" y="211"/>
                    </a:lnTo>
                    <a:lnTo>
                      <a:pt x="60" y="231"/>
                    </a:lnTo>
                    <a:lnTo>
                      <a:pt x="73" y="250"/>
                    </a:lnTo>
                    <a:lnTo>
                      <a:pt x="88" y="270"/>
                    </a:lnTo>
                    <a:lnTo>
                      <a:pt x="103" y="289"/>
                    </a:lnTo>
                    <a:lnTo>
                      <a:pt x="119" y="309"/>
                    </a:lnTo>
                    <a:lnTo>
                      <a:pt x="138" y="329"/>
                    </a:lnTo>
                    <a:lnTo>
                      <a:pt x="155" y="349"/>
                    </a:lnTo>
                    <a:lnTo>
                      <a:pt x="174" y="370"/>
                    </a:lnTo>
                    <a:lnTo>
                      <a:pt x="193" y="391"/>
                    </a:lnTo>
                    <a:lnTo>
                      <a:pt x="201" y="382"/>
                    </a:lnTo>
                    <a:lnTo>
                      <a:pt x="210" y="372"/>
                    </a:lnTo>
                    <a:lnTo>
                      <a:pt x="217" y="363"/>
                    </a:lnTo>
                    <a:lnTo>
                      <a:pt x="221" y="353"/>
                    </a:lnTo>
                    <a:lnTo>
                      <a:pt x="231" y="318"/>
                    </a:lnTo>
                    <a:lnTo>
                      <a:pt x="245" y="284"/>
                    </a:lnTo>
                    <a:lnTo>
                      <a:pt x="261" y="250"/>
                    </a:lnTo>
                    <a:lnTo>
                      <a:pt x="281" y="218"/>
                    </a:lnTo>
                    <a:lnTo>
                      <a:pt x="300" y="187"/>
                    </a:lnTo>
                    <a:lnTo>
                      <a:pt x="322" y="157"/>
                    </a:lnTo>
                    <a:lnTo>
                      <a:pt x="344" y="129"/>
                    </a:lnTo>
                    <a:lnTo>
                      <a:pt x="366" y="104"/>
                    </a:lnTo>
                    <a:lnTo>
                      <a:pt x="387" y="81"/>
                    </a:lnTo>
                    <a:lnTo>
                      <a:pt x="406" y="60"/>
                    </a:lnTo>
                    <a:lnTo>
                      <a:pt x="425" y="42"/>
                    </a:lnTo>
                    <a:lnTo>
                      <a:pt x="440" y="27"/>
                    </a:lnTo>
                    <a:lnTo>
                      <a:pt x="452" y="14"/>
                    </a:lnTo>
                    <a:lnTo>
                      <a:pt x="462" y="6"/>
                    </a:lnTo>
                    <a:lnTo>
                      <a:pt x="466" y="2"/>
                    </a:lnTo>
                    <a:lnTo>
                      <a:pt x="466" y="0"/>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83" name="Freeform 33"/>
              <p:cNvSpPr>
                <a:spLocks/>
              </p:cNvSpPr>
              <p:nvPr/>
            </p:nvSpPr>
            <p:spPr bwMode="auto">
              <a:xfrm>
                <a:off x="2460" y="3309"/>
                <a:ext cx="204" cy="172"/>
              </a:xfrm>
              <a:custGeom>
                <a:avLst/>
                <a:gdLst>
                  <a:gd name="T0" fmla="*/ 0 w 408"/>
                  <a:gd name="T1" fmla="*/ 0 h 343"/>
                  <a:gd name="T2" fmla="*/ 1 w 408"/>
                  <a:gd name="T3" fmla="*/ 1 h 343"/>
                  <a:gd name="T4" fmla="*/ 1 w 408"/>
                  <a:gd name="T5" fmla="*/ 1 h 343"/>
                  <a:gd name="T6" fmla="*/ 1 w 408"/>
                  <a:gd name="T7" fmla="*/ 1 h 343"/>
                  <a:gd name="T8" fmla="*/ 1 w 408"/>
                  <a:gd name="T9" fmla="*/ 1 h 343"/>
                  <a:gd name="T10" fmla="*/ 1 w 408"/>
                  <a:gd name="T11" fmla="*/ 1 h 343"/>
                  <a:gd name="T12" fmla="*/ 1 w 408"/>
                  <a:gd name="T13" fmla="*/ 1 h 343"/>
                  <a:gd name="T14" fmla="*/ 1 w 408"/>
                  <a:gd name="T15" fmla="*/ 1 h 343"/>
                  <a:gd name="T16" fmla="*/ 1 w 408"/>
                  <a:gd name="T17" fmla="*/ 1 h 343"/>
                  <a:gd name="T18" fmla="*/ 1 w 408"/>
                  <a:gd name="T19" fmla="*/ 1 h 343"/>
                  <a:gd name="T20" fmla="*/ 1 w 408"/>
                  <a:gd name="T21" fmla="*/ 1 h 343"/>
                  <a:gd name="T22" fmla="*/ 1 w 408"/>
                  <a:gd name="T23" fmla="*/ 1 h 343"/>
                  <a:gd name="T24" fmla="*/ 1 w 408"/>
                  <a:gd name="T25" fmla="*/ 1 h 343"/>
                  <a:gd name="T26" fmla="*/ 1 w 408"/>
                  <a:gd name="T27" fmla="*/ 1 h 343"/>
                  <a:gd name="T28" fmla="*/ 1 w 408"/>
                  <a:gd name="T29" fmla="*/ 1 h 343"/>
                  <a:gd name="T30" fmla="*/ 1 w 408"/>
                  <a:gd name="T31" fmla="*/ 1 h 343"/>
                  <a:gd name="T32" fmla="*/ 1 w 408"/>
                  <a:gd name="T33" fmla="*/ 1 h 343"/>
                  <a:gd name="T34" fmla="*/ 1 w 408"/>
                  <a:gd name="T35" fmla="*/ 1 h 343"/>
                  <a:gd name="T36" fmla="*/ 1 w 408"/>
                  <a:gd name="T37" fmla="*/ 1 h 343"/>
                  <a:gd name="T38" fmla="*/ 1 w 408"/>
                  <a:gd name="T39" fmla="*/ 1 h 343"/>
                  <a:gd name="T40" fmla="*/ 1 w 408"/>
                  <a:gd name="T41" fmla="*/ 1 h 343"/>
                  <a:gd name="T42" fmla="*/ 1 w 408"/>
                  <a:gd name="T43" fmla="*/ 1 h 343"/>
                  <a:gd name="T44" fmla="*/ 1 w 408"/>
                  <a:gd name="T45" fmla="*/ 1 h 343"/>
                  <a:gd name="T46" fmla="*/ 1 w 408"/>
                  <a:gd name="T47" fmla="*/ 1 h 343"/>
                  <a:gd name="T48" fmla="*/ 1 w 408"/>
                  <a:gd name="T49" fmla="*/ 1 h 343"/>
                  <a:gd name="T50" fmla="*/ 1 w 408"/>
                  <a:gd name="T51" fmla="*/ 1 h 343"/>
                  <a:gd name="T52" fmla="*/ 1 w 408"/>
                  <a:gd name="T53" fmla="*/ 1 h 343"/>
                  <a:gd name="T54" fmla="*/ 1 w 408"/>
                  <a:gd name="T55" fmla="*/ 1 h 343"/>
                  <a:gd name="T56" fmla="*/ 1 w 408"/>
                  <a:gd name="T57" fmla="*/ 1 h 343"/>
                  <a:gd name="T58" fmla="*/ 1 w 408"/>
                  <a:gd name="T59" fmla="*/ 1 h 343"/>
                  <a:gd name="T60" fmla="*/ 1 w 408"/>
                  <a:gd name="T61" fmla="*/ 1 h 343"/>
                  <a:gd name="T62" fmla="*/ 1 w 408"/>
                  <a:gd name="T63" fmla="*/ 1 h 343"/>
                  <a:gd name="T64" fmla="*/ 1 w 408"/>
                  <a:gd name="T65" fmla="*/ 1 h 343"/>
                  <a:gd name="T66" fmla="*/ 1 w 408"/>
                  <a:gd name="T67" fmla="*/ 1 h 343"/>
                  <a:gd name="T68" fmla="*/ 1 w 408"/>
                  <a:gd name="T69" fmla="*/ 1 h 343"/>
                  <a:gd name="T70" fmla="*/ 1 w 408"/>
                  <a:gd name="T71" fmla="*/ 1 h 343"/>
                  <a:gd name="T72" fmla="*/ 1 w 408"/>
                  <a:gd name="T73" fmla="*/ 1 h 343"/>
                  <a:gd name="T74" fmla="*/ 1 w 408"/>
                  <a:gd name="T75" fmla="*/ 1 h 343"/>
                  <a:gd name="T76" fmla="*/ 1 w 408"/>
                  <a:gd name="T77" fmla="*/ 1 h 343"/>
                  <a:gd name="T78" fmla="*/ 1 w 408"/>
                  <a:gd name="T79" fmla="*/ 1 h 343"/>
                  <a:gd name="T80" fmla="*/ 1 w 408"/>
                  <a:gd name="T81" fmla="*/ 1 h 343"/>
                  <a:gd name="T82" fmla="*/ 1 w 408"/>
                  <a:gd name="T83" fmla="*/ 1 h 343"/>
                  <a:gd name="T84" fmla="*/ 1 w 408"/>
                  <a:gd name="T85" fmla="*/ 1 h 343"/>
                  <a:gd name="T86" fmla="*/ 1 w 408"/>
                  <a:gd name="T87" fmla="*/ 1 h 343"/>
                  <a:gd name="T88" fmla="*/ 1 w 408"/>
                  <a:gd name="T89" fmla="*/ 1 h 343"/>
                  <a:gd name="T90" fmla="*/ 1 w 408"/>
                  <a:gd name="T91" fmla="*/ 1 h 343"/>
                  <a:gd name="T92" fmla="*/ 1 w 408"/>
                  <a:gd name="T93" fmla="*/ 1 h 343"/>
                  <a:gd name="T94" fmla="*/ 1 w 408"/>
                  <a:gd name="T95" fmla="*/ 1 h 343"/>
                  <a:gd name="T96" fmla="*/ 1 w 408"/>
                  <a:gd name="T97" fmla="*/ 1 h 343"/>
                  <a:gd name="T98" fmla="*/ 1 w 408"/>
                  <a:gd name="T99" fmla="*/ 1 h 343"/>
                  <a:gd name="T100" fmla="*/ 1 w 408"/>
                  <a:gd name="T101" fmla="*/ 1 h 343"/>
                  <a:gd name="T102" fmla="*/ 1 w 408"/>
                  <a:gd name="T103" fmla="*/ 1 h 343"/>
                  <a:gd name="T104" fmla="*/ 1 w 408"/>
                  <a:gd name="T105" fmla="*/ 1 h 343"/>
                  <a:gd name="T106" fmla="*/ 1 w 408"/>
                  <a:gd name="T107" fmla="*/ 1 h 343"/>
                  <a:gd name="T108" fmla="*/ 1 w 408"/>
                  <a:gd name="T109" fmla="*/ 1 h 343"/>
                  <a:gd name="T110" fmla="*/ 0 w 408"/>
                  <a:gd name="T111" fmla="*/ 1 h 343"/>
                  <a:gd name="T112" fmla="*/ 0 w 408"/>
                  <a:gd name="T113" fmla="*/ 0 h 3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8"/>
                  <a:gd name="T172" fmla="*/ 0 h 343"/>
                  <a:gd name="T173" fmla="*/ 408 w 408"/>
                  <a:gd name="T174" fmla="*/ 343 h 3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8" h="343">
                    <a:moveTo>
                      <a:pt x="0" y="0"/>
                    </a:moveTo>
                    <a:lnTo>
                      <a:pt x="18" y="8"/>
                    </a:lnTo>
                    <a:lnTo>
                      <a:pt x="37" y="16"/>
                    </a:lnTo>
                    <a:lnTo>
                      <a:pt x="53" y="24"/>
                    </a:lnTo>
                    <a:lnTo>
                      <a:pt x="69" y="32"/>
                    </a:lnTo>
                    <a:lnTo>
                      <a:pt x="84" y="41"/>
                    </a:lnTo>
                    <a:lnTo>
                      <a:pt x="99" y="51"/>
                    </a:lnTo>
                    <a:lnTo>
                      <a:pt x="113" y="61"/>
                    </a:lnTo>
                    <a:lnTo>
                      <a:pt x="127" y="72"/>
                    </a:lnTo>
                    <a:lnTo>
                      <a:pt x="138" y="85"/>
                    </a:lnTo>
                    <a:lnTo>
                      <a:pt x="150" y="99"/>
                    </a:lnTo>
                    <a:lnTo>
                      <a:pt x="161" y="115"/>
                    </a:lnTo>
                    <a:lnTo>
                      <a:pt x="171" y="132"/>
                    </a:lnTo>
                    <a:lnTo>
                      <a:pt x="182" y="151"/>
                    </a:lnTo>
                    <a:lnTo>
                      <a:pt x="191" y="171"/>
                    </a:lnTo>
                    <a:lnTo>
                      <a:pt x="199" y="195"/>
                    </a:lnTo>
                    <a:lnTo>
                      <a:pt x="207" y="220"/>
                    </a:lnTo>
                    <a:lnTo>
                      <a:pt x="214" y="245"/>
                    </a:lnTo>
                    <a:lnTo>
                      <a:pt x="219" y="268"/>
                    </a:lnTo>
                    <a:lnTo>
                      <a:pt x="222" y="291"/>
                    </a:lnTo>
                    <a:lnTo>
                      <a:pt x="226" y="314"/>
                    </a:lnTo>
                    <a:lnTo>
                      <a:pt x="250" y="280"/>
                    </a:lnTo>
                    <a:lnTo>
                      <a:pt x="275" y="243"/>
                    </a:lnTo>
                    <a:lnTo>
                      <a:pt x="301" y="207"/>
                    </a:lnTo>
                    <a:lnTo>
                      <a:pt x="326" y="169"/>
                    </a:lnTo>
                    <a:lnTo>
                      <a:pt x="350" y="131"/>
                    </a:lnTo>
                    <a:lnTo>
                      <a:pt x="372" y="92"/>
                    </a:lnTo>
                    <a:lnTo>
                      <a:pt x="392" y="53"/>
                    </a:lnTo>
                    <a:lnTo>
                      <a:pt x="408" y="14"/>
                    </a:lnTo>
                    <a:lnTo>
                      <a:pt x="403" y="56"/>
                    </a:lnTo>
                    <a:lnTo>
                      <a:pt x="393" y="98"/>
                    </a:lnTo>
                    <a:lnTo>
                      <a:pt x="378" y="139"/>
                    </a:lnTo>
                    <a:lnTo>
                      <a:pt x="357" y="178"/>
                    </a:lnTo>
                    <a:lnTo>
                      <a:pt x="332" y="218"/>
                    </a:lnTo>
                    <a:lnTo>
                      <a:pt x="302" y="257"/>
                    </a:lnTo>
                    <a:lnTo>
                      <a:pt x="268" y="295"/>
                    </a:lnTo>
                    <a:lnTo>
                      <a:pt x="231" y="332"/>
                    </a:lnTo>
                    <a:lnTo>
                      <a:pt x="221" y="338"/>
                    </a:lnTo>
                    <a:lnTo>
                      <a:pt x="214" y="343"/>
                    </a:lnTo>
                    <a:lnTo>
                      <a:pt x="207" y="343"/>
                    </a:lnTo>
                    <a:lnTo>
                      <a:pt x="203" y="340"/>
                    </a:lnTo>
                    <a:lnTo>
                      <a:pt x="195" y="307"/>
                    </a:lnTo>
                    <a:lnTo>
                      <a:pt x="184" y="275"/>
                    </a:lnTo>
                    <a:lnTo>
                      <a:pt x="171" y="244"/>
                    </a:lnTo>
                    <a:lnTo>
                      <a:pt x="155" y="213"/>
                    </a:lnTo>
                    <a:lnTo>
                      <a:pt x="139" y="183"/>
                    </a:lnTo>
                    <a:lnTo>
                      <a:pt x="122" y="155"/>
                    </a:lnTo>
                    <a:lnTo>
                      <a:pt x="103" y="128"/>
                    </a:lnTo>
                    <a:lnTo>
                      <a:pt x="85" y="104"/>
                    </a:lnTo>
                    <a:lnTo>
                      <a:pt x="68" y="81"/>
                    </a:lnTo>
                    <a:lnTo>
                      <a:pt x="50" y="60"/>
                    </a:lnTo>
                    <a:lnTo>
                      <a:pt x="35" y="41"/>
                    </a:lnTo>
                    <a:lnTo>
                      <a:pt x="23" y="26"/>
                    </a:lnTo>
                    <a:lnTo>
                      <a:pt x="12" y="15"/>
                    </a:lnTo>
                    <a:lnTo>
                      <a:pt x="4" y="6"/>
                    </a:lnTo>
                    <a:lnTo>
                      <a:pt x="0" y="1"/>
                    </a:lnTo>
                    <a:lnTo>
                      <a:pt x="0" y="0"/>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84" name="Freeform 34"/>
              <p:cNvSpPr>
                <a:spLocks/>
              </p:cNvSpPr>
              <p:nvPr/>
            </p:nvSpPr>
            <p:spPr bwMode="auto">
              <a:xfrm>
                <a:off x="2609" y="3493"/>
                <a:ext cx="32" cy="106"/>
              </a:xfrm>
              <a:custGeom>
                <a:avLst/>
                <a:gdLst>
                  <a:gd name="T0" fmla="*/ 0 w 65"/>
                  <a:gd name="T1" fmla="*/ 1 h 211"/>
                  <a:gd name="T2" fmla="*/ 0 w 65"/>
                  <a:gd name="T3" fmla="*/ 1 h 211"/>
                  <a:gd name="T4" fmla="*/ 0 w 65"/>
                  <a:gd name="T5" fmla="*/ 1 h 211"/>
                  <a:gd name="T6" fmla="*/ 0 w 65"/>
                  <a:gd name="T7" fmla="*/ 1 h 211"/>
                  <a:gd name="T8" fmla="*/ 0 w 65"/>
                  <a:gd name="T9" fmla="*/ 1 h 211"/>
                  <a:gd name="T10" fmla="*/ 0 w 65"/>
                  <a:gd name="T11" fmla="*/ 1 h 211"/>
                  <a:gd name="T12" fmla="*/ 0 w 65"/>
                  <a:gd name="T13" fmla="*/ 1 h 211"/>
                  <a:gd name="T14" fmla="*/ 0 w 65"/>
                  <a:gd name="T15" fmla="*/ 1 h 211"/>
                  <a:gd name="T16" fmla="*/ 0 w 65"/>
                  <a:gd name="T17" fmla="*/ 1 h 211"/>
                  <a:gd name="T18" fmla="*/ 0 w 65"/>
                  <a:gd name="T19" fmla="*/ 1 h 211"/>
                  <a:gd name="T20" fmla="*/ 0 w 65"/>
                  <a:gd name="T21" fmla="*/ 1 h 211"/>
                  <a:gd name="T22" fmla="*/ 0 w 65"/>
                  <a:gd name="T23" fmla="*/ 1 h 211"/>
                  <a:gd name="T24" fmla="*/ 0 w 65"/>
                  <a:gd name="T25" fmla="*/ 0 h 211"/>
                  <a:gd name="T26" fmla="*/ 0 w 65"/>
                  <a:gd name="T27" fmla="*/ 1 h 211"/>
                  <a:gd name="T28" fmla="*/ 0 w 65"/>
                  <a:gd name="T29" fmla="*/ 1 h 211"/>
                  <a:gd name="T30" fmla="*/ 0 w 65"/>
                  <a:gd name="T31" fmla="*/ 1 h 211"/>
                  <a:gd name="T32" fmla="*/ 0 w 65"/>
                  <a:gd name="T33" fmla="*/ 1 h 211"/>
                  <a:gd name="T34" fmla="*/ 0 w 65"/>
                  <a:gd name="T35" fmla="*/ 1 h 211"/>
                  <a:gd name="T36" fmla="*/ 0 w 65"/>
                  <a:gd name="T37" fmla="*/ 1 h 211"/>
                  <a:gd name="T38" fmla="*/ 0 w 65"/>
                  <a:gd name="T39" fmla="*/ 1 h 211"/>
                  <a:gd name="T40" fmla="*/ 0 w 65"/>
                  <a:gd name="T41" fmla="*/ 1 h 2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11"/>
                  <a:gd name="T65" fmla="*/ 65 w 65"/>
                  <a:gd name="T66" fmla="*/ 211 h 2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11">
                    <a:moveTo>
                      <a:pt x="37" y="211"/>
                    </a:moveTo>
                    <a:lnTo>
                      <a:pt x="47" y="210"/>
                    </a:lnTo>
                    <a:lnTo>
                      <a:pt x="56" y="208"/>
                    </a:lnTo>
                    <a:lnTo>
                      <a:pt x="61" y="204"/>
                    </a:lnTo>
                    <a:lnTo>
                      <a:pt x="65" y="202"/>
                    </a:lnTo>
                    <a:lnTo>
                      <a:pt x="59" y="179"/>
                    </a:lnTo>
                    <a:lnTo>
                      <a:pt x="52" y="157"/>
                    </a:lnTo>
                    <a:lnTo>
                      <a:pt x="43" y="134"/>
                    </a:lnTo>
                    <a:lnTo>
                      <a:pt x="34" y="111"/>
                    </a:lnTo>
                    <a:lnTo>
                      <a:pt x="24" y="87"/>
                    </a:lnTo>
                    <a:lnTo>
                      <a:pt x="15" y="60"/>
                    </a:lnTo>
                    <a:lnTo>
                      <a:pt x="7" y="31"/>
                    </a:lnTo>
                    <a:lnTo>
                      <a:pt x="1" y="0"/>
                    </a:lnTo>
                    <a:lnTo>
                      <a:pt x="0" y="7"/>
                    </a:lnTo>
                    <a:lnTo>
                      <a:pt x="0" y="23"/>
                    </a:lnTo>
                    <a:lnTo>
                      <a:pt x="1" y="46"/>
                    </a:lnTo>
                    <a:lnTo>
                      <a:pt x="5" y="76"/>
                    </a:lnTo>
                    <a:lnTo>
                      <a:pt x="9" y="110"/>
                    </a:lnTo>
                    <a:lnTo>
                      <a:pt x="16" y="144"/>
                    </a:lnTo>
                    <a:lnTo>
                      <a:pt x="26" y="179"/>
                    </a:lnTo>
                    <a:lnTo>
                      <a:pt x="37" y="211"/>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85" name="Freeform 35"/>
              <p:cNvSpPr>
                <a:spLocks/>
              </p:cNvSpPr>
              <p:nvPr/>
            </p:nvSpPr>
            <p:spPr bwMode="auto">
              <a:xfrm>
                <a:off x="2468" y="3433"/>
                <a:ext cx="169" cy="176"/>
              </a:xfrm>
              <a:custGeom>
                <a:avLst/>
                <a:gdLst>
                  <a:gd name="T0" fmla="*/ 0 w 339"/>
                  <a:gd name="T1" fmla="*/ 1 h 351"/>
                  <a:gd name="T2" fmla="*/ 0 w 339"/>
                  <a:gd name="T3" fmla="*/ 1 h 351"/>
                  <a:gd name="T4" fmla="*/ 0 w 339"/>
                  <a:gd name="T5" fmla="*/ 1 h 351"/>
                  <a:gd name="T6" fmla="*/ 0 w 339"/>
                  <a:gd name="T7" fmla="*/ 1 h 351"/>
                  <a:gd name="T8" fmla="*/ 0 w 339"/>
                  <a:gd name="T9" fmla="*/ 1 h 351"/>
                  <a:gd name="T10" fmla="*/ 0 w 339"/>
                  <a:gd name="T11" fmla="*/ 1 h 351"/>
                  <a:gd name="T12" fmla="*/ 0 w 339"/>
                  <a:gd name="T13" fmla="*/ 1 h 351"/>
                  <a:gd name="T14" fmla="*/ 0 w 339"/>
                  <a:gd name="T15" fmla="*/ 1 h 351"/>
                  <a:gd name="T16" fmla="*/ 0 w 339"/>
                  <a:gd name="T17" fmla="*/ 1 h 351"/>
                  <a:gd name="T18" fmla="*/ 0 w 339"/>
                  <a:gd name="T19" fmla="*/ 1 h 351"/>
                  <a:gd name="T20" fmla="*/ 0 w 339"/>
                  <a:gd name="T21" fmla="*/ 1 h 351"/>
                  <a:gd name="T22" fmla="*/ 0 w 339"/>
                  <a:gd name="T23" fmla="*/ 1 h 351"/>
                  <a:gd name="T24" fmla="*/ 0 w 339"/>
                  <a:gd name="T25" fmla="*/ 1 h 351"/>
                  <a:gd name="T26" fmla="*/ 0 w 339"/>
                  <a:gd name="T27" fmla="*/ 1 h 351"/>
                  <a:gd name="T28" fmla="*/ 0 w 339"/>
                  <a:gd name="T29" fmla="*/ 1 h 351"/>
                  <a:gd name="T30" fmla="*/ 0 w 339"/>
                  <a:gd name="T31" fmla="*/ 1 h 351"/>
                  <a:gd name="T32" fmla="*/ 0 w 339"/>
                  <a:gd name="T33" fmla="*/ 1 h 351"/>
                  <a:gd name="T34" fmla="*/ 0 w 339"/>
                  <a:gd name="T35" fmla="*/ 1 h 351"/>
                  <a:gd name="T36" fmla="*/ 0 w 339"/>
                  <a:gd name="T37" fmla="*/ 1 h 351"/>
                  <a:gd name="T38" fmla="*/ 0 w 339"/>
                  <a:gd name="T39" fmla="*/ 1 h 351"/>
                  <a:gd name="T40" fmla="*/ 0 w 339"/>
                  <a:gd name="T41" fmla="*/ 1 h 351"/>
                  <a:gd name="T42" fmla="*/ 0 w 339"/>
                  <a:gd name="T43" fmla="*/ 1 h 351"/>
                  <a:gd name="T44" fmla="*/ 0 w 339"/>
                  <a:gd name="T45" fmla="*/ 1 h 351"/>
                  <a:gd name="T46" fmla="*/ 0 w 339"/>
                  <a:gd name="T47" fmla="*/ 1 h 351"/>
                  <a:gd name="T48" fmla="*/ 0 w 339"/>
                  <a:gd name="T49" fmla="*/ 1 h 351"/>
                  <a:gd name="T50" fmla="*/ 0 w 339"/>
                  <a:gd name="T51" fmla="*/ 1 h 351"/>
                  <a:gd name="T52" fmla="*/ 0 w 339"/>
                  <a:gd name="T53" fmla="*/ 1 h 351"/>
                  <a:gd name="T54" fmla="*/ 0 w 339"/>
                  <a:gd name="T55" fmla="*/ 1 h 351"/>
                  <a:gd name="T56" fmla="*/ 0 w 339"/>
                  <a:gd name="T57" fmla="*/ 1 h 351"/>
                  <a:gd name="T58" fmla="*/ 0 w 339"/>
                  <a:gd name="T59" fmla="*/ 1 h 351"/>
                  <a:gd name="T60" fmla="*/ 0 w 339"/>
                  <a:gd name="T61" fmla="*/ 1 h 351"/>
                  <a:gd name="T62" fmla="*/ 0 w 339"/>
                  <a:gd name="T63" fmla="*/ 1 h 351"/>
                  <a:gd name="T64" fmla="*/ 0 w 339"/>
                  <a:gd name="T65" fmla="*/ 1 h 351"/>
                  <a:gd name="T66" fmla="*/ 0 w 339"/>
                  <a:gd name="T67" fmla="*/ 1 h 351"/>
                  <a:gd name="T68" fmla="*/ 0 w 339"/>
                  <a:gd name="T69" fmla="*/ 1 h 3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9"/>
                  <a:gd name="T106" fmla="*/ 0 h 351"/>
                  <a:gd name="T107" fmla="*/ 339 w 339"/>
                  <a:gd name="T108" fmla="*/ 351 h 3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9" h="351">
                    <a:moveTo>
                      <a:pt x="146" y="223"/>
                    </a:moveTo>
                    <a:lnTo>
                      <a:pt x="137" y="190"/>
                    </a:lnTo>
                    <a:lnTo>
                      <a:pt x="126" y="153"/>
                    </a:lnTo>
                    <a:lnTo>
                      <a:pt x="113" y="115"/>
                    </a:lnTo>
                    <a:lnTo>
                      <a:pt x="99" y="78"/>
                    </a:lnTo>
                    <a:lnTo>
                      <a:pt x="86" y="46"/>
                    </a:lnTo>
                    <a:lnTo>
                      <a:pt x="75" y="20"/>
                    </a:lnTo>
                    <a:lnTo>
                      <a:pt x="66" y="3"/>
                    </a:lnTo>
                    <a:lnTo>
                      <a:pt x="59" y="0"/>
                    </a:lnTo>
                    <a:lnTo>
                      <a:pt x="52" y="43"/>
                    </a:lnTo>
                    <a:lnTo>
                      <a:pt x="44" y="87"/>
                    </a:lnTo>
                    <a:lnTo>
                      <a:pt x="36" y="131"/>
                    </a:lnTo>
                    <a:lnTo>
                      <a:pt x="28" y="175"/>
                    </a:lnTo>
                    <a:lnTo>
                      <a:pt x="21" y="218"/>
                    </a:lnTo>
                    <a:lnTo>
                      <a:pt x="13" y="262"/>
                    </a:lnTo>
                    <a:lnTo>
                      <a:pt x="6" y="307"/>
                    </a:lnTo>
                    <a:lnTo>
                      <a:pt x="0" y="351"/>
                    </a:lnTo>
                    <a:lnTo>
                      <a:pt x="38" y="337"/>
                    </a:lnTo>
                    <a:lnTo>
                      <a:pt x="43" y="307"/>
                    </a:lnTo>
                    <a:lnTo>
                      <a:pt x="46" y="277"/>
                    </a:lnTo>
                    <a:lnTo>
                      <a:pt x="52" y="248"/>
                    </a:lnTo>
                    <a:lnTo>
                      <a:pt x="56" y="218"/>
                    </a:lnTo>
                    <a:lnTo>
                      <a:pt x="61" y="190"/>
                    </a:lnTo>
                    <a:lnTo>
                      <a:pt x="67" y="160"/>
                    </a:lnTo>
                    <a:lnTo>
                      <a:pt x="71" y="131"/>
                    </a:lnTo>
                    <a:lnTo>
                      <a:pt x="77" y="101"/>
                    </a:lnTo>
                    <a:lnTo>
                      <a:pt x="82" y="125"/>
                    </a:lnTo>
                    <a:lnTo>
                      <a:pt x="86" y="148"/>
                    </a:lnTo>
                    <a:lnTo>
                      <a:pt x="92" y="171"/>
                    </a:lnTo>
                    <a:lnTo>
                      <a:pt x="98" y="194"/>
                    </a:lnTo>
                    <a:lnTo>
                      <a:pt x="104" y="217"/>
                    </a:lnTo>
                    <a:lnTo>
                      <a:pt x="109" y="240"/>
                    </a:lnTo>
                    <a:lnTo>
                      <a:pt x="115" y="263"/>
                    </a:lnTo>
                    <a:lnTo>
                      <a:pt x="122" y="286"/>
                    </a:lnTo>
                    <a:lnTo>
                      <a:pt x="127" y="284"/>
                    </a:lnTo>
                    <a:lnTo>
                      <a:pt x="131" y="282"/>
                    </a:lnTo>
                    <a:lnTo>
                      <a:pt x="136" y="279"/>
                    </a:lnTo>
                    <a:lnTo>
                      <a:pt x="140" y="277"/>
                    </a:lnTo>
                    <a:lnTo>
                      <a:pt x="145" y="275"/>
                    </a:lnTo>
                    <a:lnTo>
                      <a:pt x="150" y="271"/>
                    </a:lnTo>
                    <a:lnTo>
                      <a:pt x="154" y="269"/>
                    </a:lnTo>
                    <a:lnTo>
                      <a:pt x="159" y="267"/>
                    </a:lnTo>
                    <a:lnTo>
                      <a:pt x="164" y="259"/>
                    </a:lnTo>
                    <a:lnTo>
                      <a:pt x="177" y="238"/>
                    </a:lnTo>
                    <a:lnTo>
                      <a:pt x="196" y="208"/>
                    </a:lnTo>
                    <a:lnTo>
                      <a:pt x="220" y="172"/>
                    </a:lnTo>
                    <a:lnTo>
                      <a:pt x="248" y="136"/>
                    </a:lnTo>
                    <a:lnTo>
                      <a:pt x="278" y="99"/>
                    </a:lnTo>
                    <a:lnTo>
                      <a:pt x="309" y="68"/>
                    </a:lnTo>
                    <a:lnTo>
                      <a:pt x="339" y="45"/>
                    </a:lnTo>
                    <a:lnTo>
                      <a:pt x="324" y="50"/>
                    </a:lnTo>
                    <a:lnTo>
                      <a:pt x="309" y="57"/>
                    </a:lnTo>
                    <a:lnTo>
                      <a:pt x="294" y="65"/>
                    </a:lnTo>
                    <a:lnTo>
                      <a:pt x="280" y="74"/>
                    </a:lnTo>
                    <a:lnTo>
                      <a:pt x="266" y="84"/>
                    </a:lnTo>
                    <a:lnTo>
                      <a:pt x="252" y="94"/>
                    </a:lnTo>
                    <a:lnTo>
                      <a:pt x="240" y="106"/>
                    </a:lnTo>
                    <a:lnTo>
                      <a:pt x="227" y="116"/>
                    </a:lnTo>
                    <a:lnTo>
                      <a:pt x="214" y="129"/>
                    </a:lnTo>
                    <a:lnTo>
                      <a:pt x="203" y="141"/>
                    </a:lnTo>
                    <a:lnTo>
                      <a:pt x="191" y="154"/>
                    </a:lnTo>
                    <a:lnTo>
                      <a:pt x="181" y="168"/>
                    </a:lnTo>
                    <a:lnTo>
                      <a:pt x="172" y="180"/>
                    </a:lnTo>
                    <a:lnTo>
                      <a:pt x="162" y="194"/>
                    </a:lnTo>
                    <a:lnTo>
                      <a:pt x="154" y="209"/>
                    </a:lnTo>
                    <a:lnTo>
                      <a:pt x="146" y="223"/>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86" name="Freeform 36"/>
              <p:cNvSpPr>
                <a:spLocks/>
              </p:cNvSpPr>
              <p:nvPr/>
            </p:nvSpPr>
            <p:spPr bwMode="auto">
              <a:xfrm>
                <a:off x="2372" y="3369"/>
                <a:ext cx="93" cy="174"/>
              </a:xfrm>
              <a:custGeom>
                <a:avLst/>
                <a:gdLst>
                  <a:gd name="T0" fmla="*/ 0 w 187"/>
                  <a:gd name="T1" fmla="*/ 0 h 349"/>
                  <a:gd name="T2" fmla="*/ 0 w 187"/>
                  <a:gd name="T3" fmla="*/ 0 h 349"/>
                  <a:gd name="T4" fmla="*/ 0 w 187"/>
                  <a:gd name="T5" fmla="*/ 0 h 349"/>
                  <a:gd name="T6" fmla="*/ 0 w 187"/>
                  <a:gd name="T7" fmla="*/ 0 h 349"/>
                  <a:gd name="T8" fmla="*/ 0 w 187"/>
                  <a:gd name="T9" fmla="*/ 0 h 349"/>
                  <a:gd name="T10" fmla="*/ 0 w 187"/>
                  <a:gd name="T11" fmla="*/ 0 h 349"/>
                  <a:gd name="T12" fmla="*/ 0 w 187"/>
                  <a:gd name="T13" fmla="*/ 0 h 349"/>
                  <a:gd name="T14" fmla="*/ 0 w 187"/>
                  <a:gd name="T15" fmla="*/ 0 h 349"/>
                  <a:gd name="T16" fmla="*/ 0 w 187"/>
                  <a:gd name="T17" fmla="*/ 0 h 349"/>
                  <a:gd name="T18" fmla="*/ 0 w 187"/>
                  <a:gd name="T19" fmla="*/ 0 h 349"/>
                  <a:gd name="T20" fmla="*/ 0 w 187"/>
                  <a:gd name="T21" fmla="*/ 0 h 349"/>
                  <a:gd name="T22" fmla="*/ 0 w 187"/>
                  <a:gd name="T23" fmla="*/ 0 h 349"/>
                  <a:gd name="T24" fmla="*/ 0 w 187"/>
                  <a:gd name="T25" fmla="*/ 0 h 349"/>
                  <a:gd name="T26" fmla="*/ 0 w 187"/>
                  <a:gd name="T27" fmla="*/ 0 h 349"/>
                  <a:gd name="T28" fmla="*/ 0 w 187"/>
                  <a:gd name="T29" fmla="*/ 0 h 349"/>
                  <a:gd name="T30" fmla="*/ 0 w 187"/>
                  <a:gd name="T31" fmla="*/ 0 h 349"/>
                  <a:gd name="T32" fmla="*/ 0 w 187"/>
                  <a:gd name="T33" fmla="*/ 0 h 349"/>
                  <a:gd name="T34" fmla="*/ 0 w 187"/>
                  <a:gd name="T35" fmla="*/ 0 h 349"/>
                  <a:gd name="T36" fmla="*/ 0 w 187"/>
                  <a:gd name="T37" fmla="*/ 0 h 349"/>
                  <a:gd name="T38" fmla="*/ 0 w 187"/>
                  <a:gd name="T39" fmla="*/ 0 h 349"/>
                  <a:gd name="T40" fmla="*/ 0 w 187"/>
                  <a:gd name="T41" fmla="*/ 0 h 349"/>
                  <a:gd name="T42" fmla="*/ 0 w 187"/>
                  <a:gd name="T43" fmla="*/ 0 h 349"/>
                  <a:gd name="T44" fmla="*/ 0 w 187"/>
                  <a:gd name="T45" fmla="*/ 0 h 349"/>
                  <a:gd name="T46" fmla="*/ 0 w 187"/>
                  <a:gd name="T47" fmla="*/ 0 h 349"/>
                  <a:gd name="T48" fmla="*/ 0 w 187"/>
                  <a:gd name="T49" fmla="*/ 0 h 349"/>
                  <a:gd name="T50" fmla="*/ 0 w 187"/>
                  <a:gd name="T51" fmla="*/ 0 h 349"/>
                  <a:gd name="T52" fmla="*/ 0 w 187"/>
                  <a:gd name="T53" fmla="*/ 0 h 349"/>
                  <a:gd name="T54" fmla="*/ 0 w 187"/>
                  <a:gd name="T55" fmla="*/ 0 h 349"/>
                  <a:gd name="T56" fmla="*/ 0 w 187"/>
                  <a:gd name="T57" fmla="*/ 0 h 349"/>
                  <a:gd name="T58" fmla="*/ 0 w 187"/>
                  <a:gd name="T59" fmla="*/ 0 h 349"/>
                  <a:gd name="T60" fmla="*/ 0 w 187"/>
                  <a:gd name="T61" fmla="*/ 0 h 349"/>
                  <a:gd name="T62" fmla="*/ 0 w 187"/>
                  <a:gd name="T63" fmla="*/ 0 h 349"/>
                  <a:gd name="T64" fmla="*/ 0 w 187"/>
                  <a:gd name="T65" fmla="*/ 0 h 349"/>
                  <a:gd name="T66" fmla="*/ 0 w 187"/>
                  <a:gd name="T67" fmla="*/ 0 h 349"/>
                  <a:gd name="T68" fmla="*/ 0 w 187"/>
                  <a:gd name="T69" fmla="*/ 0 h 349"/>
                  <a:gd name="T70" fmla="*/ 0 w 187"/>
                  <a:gd name="T71" fmla="*/ 0 h 349"/>
                  <a:gd name="T72" fmla="*/ 0 w 187"/>
                  <a:gd name="T73" fmla="*/ 0 h 349"/>
                  <a:gd name="T74" fmla="*/ 0 w 187"/>
                  <a:gd name="T75" fmla="*/ 0 h 349"/>
                  <a:gd name="T76" fmla="*/ 0 w 187"/>
                  <a:gd name="T77" fmla="*/ 0 h 349"/>
                  <a:gd name="T78" fmla="*/ 0 w 187"/>
                  <a:gd name="T79" fmla="*/ 0 h 349"/>
                  <a:gd name="T80" fmla="*/ 0 w 187"/>
                  <a:gd name="T81" fmla="*/ 0 h 349"/>
                  <a:gd name="T82" fmla="*/ 0 w 187"/>
                  <a:gd name="T83" fmla="*/ 0 h 349"/>
                  <a:gd name="T84" fmla="*/ 0 w 187"/>
                  <a:gd name="T85" fmla="*/ 0 h 349"/>
                  <a:gd name="T86" fmla="*/ 0 w 187"/>
                  <a:gd name="T87" fmla="*/ 0 h 349"/>
                  <a:gd name="T88" fmla="*/ 0 w 187"/>
                  <a:gd name="T89" fmla="*/ 0 h 349"/>
                  <a:gd name="T90" fmla="*/ 0 w 187"/>
                  <a:gd name="T91" fmla="*/ 0 h 349"/>
                  <a:gd name="T92" fmla="*/ 0 w 187"/>
                  <a:gd name="T93" fmla="*/ 0 h 349"/>
                  <a:gd name="T94" fmla="*/ 0 w 187"/>
                  <a:gd name="T95" fmla="*/ 0 h 349"/>
                  <a:gd name="T96" fmla="*/ 0 w 187"/>
                  <a:gd name="T97" fmla="*/ 0 h 34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7"/>
                  <a:gd name="T148" fmla="*/ 0 h 349"/>
                  <a:gd name="T149" fmla="*/ 187 w 187"/>
                  <a:gd name="T150" fmla="*/ 349 h 34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7" h="349">
                    <a:moveTo>
                      <a:pt x="0" y="220"/>
                    </a:moveTo>
                    <a:lnTo>
                      <a:pt x="25" y="217"/>
                    </a:lnTo>
                    <a:lnTo>
                      <a:pt x="48" y="218"/>
                    </a:lnTo>
                    <a:lnTo>
                      <a:pt x="68" y="225"/>
                    </a:lnTo>
                    <a:lnTo>
                      <a:pt x="87" y="235"/>
                    </a:lnTo>
                    <a:lnTo>
                      <a:pt x="104" y="247"/>
                    </a:lnTo>
                    <a:lnTo>
                      <a:pt x="120" y="262"/>
                    </a:lnTo>
                    <a:lnTo>
                      <a:pt x="134" y="279"/>
                    </a:lnTo>
                    <a:lnTo>
                      <a:pt x="146" y="298"/>
                    </a:lnTo>
                    <a:lnTo>
                      <a:pt x="141" y="265"/>
                    </a:lnTo>
                    <a:lnTo>
                      <a:pt x="138" y="229"/>
                    </a:lnTo>
                    <a:lnTo>
                      <a:pt x="132" y="191"/>
                    </a:lnTo>
                    <a:lnTo>
                      <a:pt x="127" y="153"/>
                    </a:lnTo>
                    <a:lnTo>
                      <a:pt x="121" y="115"/>
                    </a:lnTo>
                    <a:lnTo>
                      <a:pt x="115" y="76"/>
                    </a:lnTo>
                    <a:lnTo>
                      <a:pt x="108" y="38"/>
                    </a:lnTo>
                    <a:lnTo>
                      <a:pt x="100" y="0"/>
                    </a:lnTo>
                    <a:lnTo>
                      <a:pt x="104" y="4"/>
                    </a:lnTo>
                    <a:lnTo>
                      <a:pt x="110" y="11"/>
                    </a:lnTo>
                    <a:lnTo>
                      <a:pt x="116" y="18"/>
                    </a:lnTo>
                    <a:lnTo>
                      <a:pt x="120" y="27"/>
                    </a:lnTo>
                    <a:lnTo>
                      <a:pt x="126" y="35"/>
                    </a:lnTo>
                    <a:lnTo>
                      <a:pt x="130" y="43"/>
                    </a:lnTo>
                    <a:lnTo>
                      <a:pt x="133" y="50"/>
                    </a:lnTo>
                    <a:lnTo>
                      <a:pt x="134" y="56"/>
                    </a:lnTo>
                    <a:lnTo>
                      <a:pt x="143" y="93"/>
                    </a:lnTo>
                    <a:lnTo>
                      <a:pt x="151" y="130"/>
                    </a:lnTo>
                    <a:lnTo>
                      <a:pt x="159" y="165"/>
                    </a:lnTo>
                    <a:lnTo>
                      <a:pt x="168" y="202"/>
                    </a:lnTo>
                    <a:lnTo>
                      <a:pt x="174" y="239"/>
                    </a:lnTo>
                    <a:lnTo>
                      <a:pt x="180" y="275"/>
                    </a:lnTo>
                    <a:lnTo>
                      <a:pt x="184" y="312"/>
                    </a:lnTo>
                    <a:lnTo>
                      <a:pt x="187" y="349"/>
                    </a:lnTo>
                    <a:lnTo>
                      <a:pt x="170" y="344"/>
                    </a:lnTo>
                    <a:lnTo>
                      <a:pt x="154" y="337"/>
                    </a:lnTo>
                    <a:lnTo>
                      <a:pt x="140" y="328"/>
                    </a:lnTo>
                    <a:lnTo>
                      <a:pt x="128" y="316"/>
                    </a:lnTo>
                    <a:lnTo>
                      <a:pt x="117" y="304"/>
                    </a:lnTo>
                    <a:lnTo>
                      <a:pt x="106" y="290"/>
                    </a:lnTo>
                    <a:lnTo>
                      <a:pt x="97" y="275"/>
                    </a:lnTo>
                    <a:lnTo>
                      <a:pt x="87" y="261"/>
                    </a:lnTo>
                    <a:lnTo>
                      <a:pt x="80" y="254"/>
                    </a:lnTo>
                    <a:lnTo>
                      <a:pt x="68" y="247"/>
                    </a:lnTo>
                    <a:lnTo>
                      <a:pt x="53" y="240"/>
                    </a:lnTo>
                    <a:lnTo>
                      <a:pt x="39" y="233"/>
                    </a:lnTo>
                    <a:lnTo>
                      <a:pt x="25" y="228"/>
                    </a:lnTo>
                    <a:lnTo>
                      <a:pt x="12" y="223"/>
                    </a:lnTo>
                    <a:lnTo>
                      <a:pt x="4" y="221"/>
                    </a:lnTo>
                    <a:lnTo>
                      <a:pt x="0" y="220"/>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87" name="Freeform 37"/>
              <p:cNvSpPr>
                <a:spLocks/>
              </p:cNvSpPr>
              <p:nvPr/>
            </p:nvSpPr>
            <p:spPr bwMode="auto">
              <a:xfrm>
                <a:off x="2947" y="3349"/>
                <a:ext cx="152" cy="197"/>
              </a:xfrm>
              <a:custGeom>
                <a:avLst/>
                <a:gdLst>
                  <a:gd name="T0" fmla="*/ 0 w 305"/>
                  <a:gd name="T1" fmla="*/ 1 h 392"/>
                  <a:gd name="T2" fmla="*/ 0 w 305"/>
                  <a:gd name="T3" fmla="*/ 1 h 392"/>
                  <a:gd name="T4" fmla="*/ 0 w 305"/>
                  <a:gd name="T5" fmla="*/ 1 h 392"/>
                  <a:gd name="T6" fmla="*/ 0 w 305"/>
                  <a:gd name="T7" fmla="*/ 1 h 392"/>
                  <a:gd name="T8" fmla="*/ 0 w 305"/>
                  <a:gd name="T9" fmla="*/ 1 h 392"/>
                  <a:gd name="T10" fmla="*/ 0 w 305"/>
                  <a:gd name="T11" fmla="*/ 1 h 392"/>
                  <a:gd name="T12" fmla="*/ 0 w 305"/>
                  <a:gd name="T13" fmla="*/ 1 h 392"/>
                  <a:gd name="T14" fmla="*/ 0 w 305"/>
                  <a:gd name="T15" fmla="*/ 1 h 392"/>
                  <a:gd name="T16" fmla="*/ 0 w 305"/>
                  <a:gd name="T17" fmla="*/ 1 h 392"/>
                  <a:gd name="T18" fmla="*/ 0 w 305"/>
                  <a:gd name="T19" fmla="*/ 1 h 392"/>
                  <a:gd name="T20" fmla="*/ 0 w 305"/>
                  <a:gd name="T21" fmla="*/ 1 h 392"/>
                  <a:gd name="T22" fmla="*/ 0 w 305"/>
                  <a:gd name="T23" fmla="*/ 1 h 392"/>
                  <a:gd name="T24" fmla="*/ 0 w 305"/>
                  <a:gd name="T25" fmla="*/ 1 h 392"/>
                  <a:gd name="T26" fmla="*/ 0 w 305"/>
                  <a:gd name="T27" fmla="*/ 1 h 392"/>
                  <a:gd name="T28" fmla="*/ 0 w 305"/>
                  <a:gd name="T29" fmla="*/ 1 h 392"/>
                  <a:gd name="T30" fmla="*/ 0 w 305"/>
                  <a:gd name="T31" fmla="*/ 1 h 392"/>
                  <a:gd name="T32" fmla="*/ 0 w 305"/>
                  <a:gd name="T33" fmla="*/ 0 h 392"/>
                  <a:gd name="T34" fmla="*/ 0 w 305"/>
                  <a:gd name="T35" fmla="*/ 1 h 392"/>
                  <a:gd name="T36" fmla="*/ 0 w 305"/>
                  <a:gd name="T37" fmla="*/ 1 h 392"/>
                  <a:gd name="T38" fmla="*/ 0 w 305"/>
                  <a:gd name="T39" fmla="*/ 1 h 392"/>
                  <a:gd name="T40" fmla="*/ 0 w 305"/>
                  <a:gd name="T41" fmla="*/ 1 h 392"/>
                  <a:gd name="T42" fmla="*/ 0 w 305"/>
                  <a:gd name="T43" fmla="*/ 1 h 392"/>
                  <a:gd name="T44" fmla="*/ 0 w 305"/>
                  <a:gd name="T45" fmla="*/ 1 h 392"/>
                  <a:gd name="T46" fmla="*/ 0 w 305"/>
                  <a:gd name="T47" fmla="*/ 1 h 392"/>
                  <a:gd name="T48" fmla="*/ 0 w 305"/>
                  <a:gd name="T49" fmla="*/ 1 h 392"/>
                  <a:gd name="T50" fmla="*/ 0 w 305"/>
                  <a:gd name="T51" fmla="*/ 1 h 392"/>
                  <a:gd name="T52" fmla="*/ 0 w 305"/>
                  <a:gd name="T53" fmla="*/ 1 h 392"/>
                  <a:gd name="T54" fmla="*/ 0 w 305"/>
                  <a:gd name="T55" fmla="*/ 1 h 392"/>
                  <a:gd name="T56" fmla="*/ 0 w 305"/>
                  <a:gd name="T57" fmla="*/ 1 h 392"/>
                  <a:gd name="T58" fmla="*/ 0 w 305"/>
                  <a:gd name="T59" fmla="*/ 1 h 392"/>
                  <a:gd name="T60" fmla="*/ 0 w 305"/>
                  <a:gd name="T61" fmla="*/ 1 h 392"/>
                  <a:gd name="T62" fmla="*/ 0 w 305"/>
                  <a:gd name="T63" fmla="*/ 1 h 392"/>
                  <a:gd name="T64" fmla="*/ 0 w 305"/>
                  <a:gd name="T65" fmla="*/ 1 h 392"/>
                  <a:gd name="T66" fmla="*/ 0 w 305"/>
                  <a:gd name="T67" fmla="*/ 1 h 392"/>
                  <a:gd name="T68" fmla="*/ 0 w 305"/>
                  <a:gd name="T69" fmla="*/ 1 h 392"/>
                  <a:gd name="T70" fmla="*/ 0 w 305"/>
                  <a:gd name="T71" fmla="*/ 1 h 392"/>
                  <a:gd name="T72" fmla="*/ 0 w 305"/>
                  <a:gd name="T73" fmla="*/ 1 h 392"/>
                  <a:gd name="T74" fmla="*/ 0 w 305"/>
                  <a:gd name="T75" fmla="*/ 1 h 392"/>
                  <a:gd name="T76" fmla="*/ 0 w 305"/>
                  <a:gd name="T77" fmla="*/ 1 h 392"/>
                  <a:gd name="T78" fmla="*/ 0 w 305"/>
                  <a:gd name="T79" fmla="*/ 1 h 392"/>
                  <a:gd name="T80" fmla="*/ 0 w 305"/>
                  <a:gd name="T81" fmla="*/ 1 h 392"/>
                  <a:gd name="T82" fmla="*/ 0 w 305"/>
                  <a:gd name="T83" fmla="*/ 1 h 392"/>
                  <a:gd name="T84" fmla="*/ 0 w 305"/>
                  <a:gd name="T85" fmla="*/ 1 h 392"/>
                  <a:gd name="T86" fmla="*/ 0 w 305"/>
                  <a:gd name="T87" fmla="*/ 1 h 392"/>
                  <a:gd name="T88" fmla="*/ 0 w 305"/>
                  <a:gd name="T89" fmla="*/ 1 h 392"/>
                  <a:gd name="T90" fmla="*/ 0 w 305"/>
                  <a:gd name="T91" fmla="*/ 1 h 392"/>
                  <a:gd name="T92" fmla="*/ 0 w 305"/>
                  <a:gd name="T93" fmla="*/ 1 h 392"/>
                  <a:gd name="T94" fmla="*/ 0 w 305"/>
                  <a:gd name="T95" fmla="*/ 1 h 392"/>
                  <a:gd name="T96" fmla="*/ 0 w 305"/>
                  <a:gd name="T97" fmla="*/ 1 h 392"/>
                  <a:gd name="T98" fmla="*/ 0 w 305"/>
                  <a:gd name="T99" fmla="*/ 1 h 392"/>
                  <a:gd name="T100" fmla="*/ 0 w 305"/>
                  <a:gd name="T101" fmla="*/ 1 h 392"/>
                  <a:gd name="T102" fmla="*/ 0 w 305"/>
                  <a:gd name="T103" fmla="*/ 1 h 392"/>
                  <a:gd name="T104" fmla="*/ 0 w 305"/>
                  <a:gd name="T105" fmla="*/ 1 h 392"/>
                  <a:gd name="T106" fmla="*/ 0 w 305"/>
                  <a:gd name="T107" fmla="*/ 1 h 392"/>
                  <a:gd name="T108" fmla="*/ 0 w 305"/>
                  <a:gd name="T109" fmla="*/ 1 h 39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05"/>
                  <a:gd name="T166" fmla="*/ 0 h 392"/>
                  <a:gd name="T167" fmla="*/ 305 w 305"/>
                  <a:gd name="T168" fmla="*/ 392 h 39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05" h="392">
                    <a:moveTo>
                      <a:pt x="88" y="385"/>
                    </a:moveTo>
                    <a:lnTo>
                      <a:pt x="91" y="377"/>
                    </a:lnTo>
                    <a:lnTo>
                      <a:pt x="99" y="354"/>
                    </a:lnTo>
                    <a:lnTo>
                      <a:pt x="112" y="321"/>
                    </a:lnTo>
                    <a:lnTo>
                      <a:pt x="127" y="283"/>
                    </a:lnTo>
                    <a:lnTo>
                      <a:pt x="143" y="242"/>
                    </a:lnTo>
                    <a:lnTo>
                      <a:pt x="159" y="207"/>
                    </a:lnTo>
                    <a:lnTo>
                      <a:pt x="172" y="178"/>
                    </a:lnTo>
                    <a:lnTo>
                      <a:pt x="182" y="161"/>
                    </a:lnTo>
                    <a:lnTo>
                      <a:pt x="192" y="149"/>
                    </a:lnTo>
                    <a:lnTo>
                      <a:pt x="207" y="128"/>
                    </a:lnTo>
                    <a:lnTo>
                      <a:pt x="226" y="103"/>
                    </a:lnTo>
                    <a:lnTo>
                      <a:pt x="248" y="74"/>
                    </a:lnTo>
                    <a:lnTo>
                      <a:pt x="269" y="47"/>
                    </a:lnTo>
                    <a:lnTo>
                      <a:pt x="287" y="23"/>
                    </a:lnTo>
                    <a:lnTo>
                      <a:pt x="300" y="5"/>
                    </a:lnTo>
                    <a:lnTo>
                      <a:pt x="305" y="0"/>
                    </a:lnTo>
                    <a:lnTo>
                      <a:pt x="286" y="10"/>
                    </a:lnTo>
                    <a:lnTo>
                      <a:pt x="269" y="23"/>
                    </a:lnTo>
                    <a:lnTo>
                      <a:pt x="252" y="38"/>
                    </a:lnTo>
                    <a:lnTo>
                      <a:pt x="235" y="54"/>
                    </a:lnTo>
                    <a:lnTo>
                      <a:pt x="219" y="71"/>
                    </a:lnTo>
                    <a:lnTo>
                      <a:pt x="203" y="88"/>
                    </a:lnTo>
                    <a:lnTo>
                      <a:pt x="188" y="108"/>
                    </a:lnTo>
                    <a:lnTo>
                      <a:pt x="173" y="126"/>
                    </a:lnTo>
                    <a:lnTo>
                      <a:pt x="162" y="141"/>
                    </a:lnTo>
                    <a:lnTo>
                      <a:pt x="151" y="156"/>
                    </a:lnTo>
                    <a:lnTo>
                      <a:pt x="141" y="171"/>
                    </a:lnTo>
                    <a:lnTo>
                      <a:pt x="132" y="185"/>
                    </a:lnTo>
                    <a:lnTo>
                      <a:pt x="124" y="199"/>
                    </a:lnTo>
                    <a:lnTo>
                      <a:pt x="114" y="213"/>
                    </a:lnTo>
                    <a:lnTo>
                      <a:pt x="108" y="226"/>
                    </a:lnTo>
                    <a:lnTo>
                      <a:pt x="99" y="241"/>
                    </a:lnTo>
                    <a:lnTo>
                      <a:pt x="91" y="186"/>
                    </a:lnTo>
                    <a:lnTo>
                      <a:pt x="85" y="120"/>
                    </a:lnTo>
                    <a:lnTo>
                      <a:pt x="79" y="69"/>
                    </a:lnTo>
                    <a:lnTo>
                      <a:pt x="73" y="52"/>
                    </a:lnTo>
                    <a:lnTo>
                      <a:pt x="58" y="82"/>
                    </a:lnTo>
                    <a:lnTo>
                      <a:pt x="45" y="115"/>
                    </a:lnTo>
                    <a:lnTo>
                      <a:pt x="34" y="149"/>
                    </a:lnTo>
                    <a:lnTo>
                      <a:pt x="25" y="184"/>
                    </a:lnTo>
                    <a:lnTo>
                      <a:pt x="17" y="221"/>
                    </a:lnTo>
                    <a:lnTo>
                      <a:pt x="10" y="256"/>
                    </a:lnTo>
                    <a:lnTo>
                      <a:pt x="5" y="291"/>
                    </a:lnTo>
                    <a:lnTo>
                      <a:pt x="0" y="323"/>
                    </a:lnTo>
                    <a:lnTo>
                      <a:pt x="40" y="309"/>
                    </a:lnTo>
                    <a:lnTo>
                      <a:pt x="44" y="276"/>
                    </a:lnTo>
                    <a:lnTo>
                      <a:pt x="49" y="242"/>
                    </a:lnTo>
                    <a:lnTo>
                      <a:pt x="56" y="209"/>
                    </a:lnTo>
                    <a:lnTo>
                      <a:pt x="65" y="176"/>
                    </a:lnTo>
                    <a:lnTo>
                      <a:pt x="63" y="215"/>
                    </a:lnTo>
                    <a:lnTo>
                      <a:pt x="61" y="260"/>
                    </a:lnTo>
                    <a:lnTo>
                      <a:pt x="59" y="316"/>
                    </a:lnTo>
                    <a:lnTo>
                      <a:pt x="58" y="392"/>
                    </a:lnTo>
                    <a:lnTo>
                      <a:pt x="88" y="385"/>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88" name="Freeform 38"/>
              <p:cNvSpPr>
                <a:spLocks/>
              </p:cNvSpPr>
              <p:nvPr/>
            </p:nvSpPr>
            <p:spPr bwMode="auto">
              <a:xfrm>
                <a:off x="3106" y="3291"/>
                <a:ext cx="141" cy="232"/>
              </a:xfrm>
              <a:custGeom>
                <a:avLst/>
                <a:gdLst>
                  <a:gd name="T0" fmla="*/ 0 w 284"/>
                  <a:gd name="T1" fmla="*/ 1 h 464"/>
                  <a:gd name="T2" fmla="*/ 0 w 284"/>
                  <a:gd name="T3" fmla="*/ 1 h 464"/>
                  <a:gd name="T4" fmla="*/ 0 w 284"/>
                  <a:gd name="T5" fmla="*/ 1 h 464"/>
                  <a:gd name="T6" fmla="*/ 0 w 284"/>
                  <a:gd name="T7" fmla="*/ 1 h 464"/>
                  <a:gd name="T8" fmla="*/ 0 w 284"/>
                  <a:gd name="T9" fmla="*/ 1 h 464"/>
                  <a:gd name="T10" fmla="*/ 0 w 284"/>
                  <a:gd name="T11" fmla="*/ 1 h 464"/>
                  <a:gd name="T12" fmla="*/ 0 w 284"/>
                  <a:gd name="T13" fmla="*/ 1 h 464"/>
                  <a:gd name="T14" fmla="*/ 0 w 284"/>
                  <a:gd name="T15" fmla="*/ 1 h 464"/>
                  <a:gd name="T16" fmla="*/ 0 w 284"/>
                  <a:gd name="T17" fmla="*/ 1 h 464"/>
                  <a:gd name="T18" fmla="*/ 0 w 284"/>
                  <a:gd name="T19" fmla="*/ 1 h 464"/>
                  <a:gd name="T20" fmla="*/ 0 w 284"/>
                  <a:gd name="T21" fmla="*/ 1 h 464"/>
                  <a:gd name="T22" fmla="*/ 0 w 284"/>
                  <a:gd name="T23" fmla="*/ 1 h 464"/>
                  <a:gd name="T24" fmla="*/ 0 w 284"/>
                  <a:gd name="T25" fmla="*/ 1 h 464"/>
                  <a:gd name="T26" fmla="*/ 0 w 284"/>
                  <a:gd name="T27" fmla="*/ 1 h 464"/>
                  <a:gd name="T28" fmla="*/ 0 w 284"/>
                  <a:gd name="T29" fmla="*/ 1 h 464"/>
                  <a:gd name="T30" fmla="*/ 0 w 284"/>
                  <a:gd name="T31" fmla="*/ 1 h 464"/>
                  <a:gd name="T32" fmla="*/ 0 w 284"/>
                  <a:gd name="T33" fmla="*/ 1 h 464"/>
                  <a:gd name="T34" fmla="*/ 0 w 284"/>
                  <a:gd name="T35" fmla="*/ 1 h 464"/>
                  <a:gd name="T36" fmla="*/ 0 w 284"/>
                  <a:gd name="T37" fmla="*/ 1 h 464"/>
                  <a:gd name="T38" fmla="*/ 0 w 284"/>
                  <a:gd name="T39" fmla="*/ 1 h 464"/>
                  <a:gd name="T40" fmla="*/ 0 w 284"/>
                  <a:gd name="T41" fmla="*/ 1 h 464"/>
                  <a:gd name="T42" fmla="*/ 0 w 284"/>
                  <a:gd name="T43" fmla="*/ 1 h 464"/>
                  <a:gd name="T44" fmla="*/ 0 w 284"/>
                  <a:gd name="T45" fmla="*/ 0 h 464"/>
                  <a:gd name="T46" fmla="*/ 0 w 284"/>
                  <a:gd name="T47" fmla="*/ 1 h 464"/>
                  <a:gd name="T48" fmla="*/ 0 w 284"/>
                  <a:gd name="T49" fmla="*/ 1 h 464"/>
                  <a:gd name="T50" fmla="*/ 0 w 284"/>
                  <a:gd name="T51" fmla="*/ 1 h 464"/>
                  <a:gd name="T52" fmla="*/ 0 w 284"/>
                  <a:gd name="T53" fmla="*/ 1 h 464"/>
                  <a:gd name="T54" fmla="*/ 0 w 284"/>
                  <a:gd name="T55" fmla="*/ 1 h 464"/>
                  <a:gd name="T56" fmla="*/ 0 w 284"/>
                  <a:gd name="T57" fmla="*/ 1 h 464"/>
                  <a:gd name="T58" fmla="*/ 0 w 284"/>
                  <a:gd name="T59" fmla="*/ 1 h 464"/>
                  <a:gd name="T60" fmla="*/ 0 w 284"/>
                  <a:gd name="T61" fmla="*/ 1 h 464"/>
                  <a:gd name="T62" fmla="*/ 0 w 284"/>
                  <a:gd name="T63" fmla="*/ 1 h 464"/>
                  <a:gd name="T64" fmla="*/ 0 w 284"/>
                  <a:gd name="T65" fmla="*/ 1 h 464"/>
                  <a:gd name="T66" fmla="*/ 0 w 284"/>
                  <a:gd name="T67" fmla="*/ 1 h 464"/>
                  <a:gd name="T68" fmla="*/ 0 w 284"/>
                  <a:gd name="T69" fmla="*/ 1 h 464"/>
                  <a:gd name="T70" fmla="*/ 0 w 284"/>
                  <a:gd name="T71" fmla="*/ 1 h 464"/>
                  <a:gd name="T72" fmla="*/ 0 w 284"/>
                  <a:gd name="T73" fmla="*/ 1 h 464"/>
                  <a:gd name="T74" fmla="*/ 0 w 284"/>
                  <a:gd name="T75" fmla="*/ 1 h 464"/>
                  <a:gd name="T76" fmla="*/ 0 w 284"/>
                  <a:gd name="T77" fmla="*/ 1 h 464"/>
                  <a:gd name="T78" fmla="*/ 0 w 284"/>
                  <a:gd name="T79" fmla="*/ 1 h 464"/>
                  <a:gd name="T80" fmla="*/ 0 w 284"/>
                  <a:gd name="T81" fmla="*/ 1 h 4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4"/>
                  <a:gd name="T124" fmla="*/ 0 h 464"/>
                  <a:gd name="T125" fmla="*/ 284 w 284"/>
                  <a:gd name="T126" fmla="*/ 464 h 46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4" h="464">
                    <a:moveTo>
                      <a:pt x="0" y="378"/>
                    </a:moveTo>
                    <a:lnTo>
                      <a:pt x="14" y="367"/>
                    </a:lnTo>
                    <a:lnTo>
                      <a:pt x="32" y="354"/>
                    </a:lnTo>
                    <a:lnTo>
                      <a:pt x="49" y="337"/>
                    </a:lnTo>
                    <a:lnTo>
                      <a:pt x="68" y="320"/>
                    </a:lnTo>
                    <a:lnTo>
                      <a:pt x="87" y="302"/>
                    </a:lnTo>
                    <a:lnTo>
                      <a:pt x="104" y="286"/>
                    </a:lnTo>
                    <a:lnTo>
                      <a:pt x="120" y="271"/>
                    </a:lnTo>
                    <a:lnTo>
                      <a:pt x="133" y="258"/>
                    </a:lnTo>
                    <a:lnTo>
                      <a:pt x="131" y="284"/>
                    </a:lnTo>
                    <a:lnTo>
                      <a:pt x="125" y="321"/>
                    </a:lnTo>
                    <a:lnTo>
                      <a:pt x="119" y="356"/>
                    </a:lnTo>
                    <a:lnTo>
                      <a:pt x="116" y="378"/>
                    </a:lnTo>
                    <a:lnTo>
                      <a:pt x="120" y="375"/>
                    </a:lnTo>
                    <a:lnTo>
                      <a:pt x="126" y="372"/>
                    </a:lnTo>
                    <a:lnTo>
                      <a:pt x="131" y="370"/>
                    </a:lnTo>
                    <a:lnTo>
                      <a:pt x="136" y="367"/>
                    </a:lnTo>
                    <a:lnTo>
                      <a:pt x="141" y="365"/>
                    </a:lnTo>
                    <a:lnTo>
                      <a:pt x="147" y="362"/>
                    </a:lnTo>
                    <a:lnTo>
                      <a:pt x="151" y="359"/>
                    </a:lnTo>
                    <a:lnTo>
                      <a:pt x="156" y="357"/>
                    </a:lnTo>
                    <a:lnTo>
                      <a:pt x="158" y="349"/>
                    </a:lnTo>
                    <a:lnTo>
                      <a:pt x="163" y="333"/>
                    </a:lnTo>
                    <a:lnTo>
                      <a:pt x="169" y="316"/>
                    </a:lnTo>
                    <a:lnTo>
                      <a:pt x="172" y="306"/>
                    </a:lnTo>
                    <a:lnTo>
                      <a:pt x="178" y="326"/>
                    </a:lnTo>
                    <a:lnTo>
                      <a:pt x="182" y="346"/>
                    </a:lnTo>
                    <a:lnTo>
                      <a:pt x="189" y="366"/>
                    </a:lnTo>
                    <a:lnTo>
                      <a:pt x="195" y="386"/>
                    </a:lnTo>
                    <a:lnTo>
                      <a:pt x="201" y="405"/>
                    </a:lnTo>
                    <a:lnTo>
                      <a:pt x="207" y="425"/>
                    </a:lnTo>
                    <a:lnTo>
                      <a:pt x="212" y="445"/>
                    </a:lnTo>
                    <a:lnTo>
                      <a:pt x="218" y="464"/>
                    </a:lnTo>
                    <a:lnTo>
                      <a:pt x="224" y="462"/>
                    </a:lnTo>
                    <a:lnTo>
                      <a:pt x="230" y="458"/>
                    </a:lnTo>
                    <a:lnTo>
                      <a:pt x="235" y="456"/>
                    </a:lnTo>
                    <a:lnTo>
                      <a:pt x="241" y="454"/>
                    </a:lnTo>
                    <a:lnTo>
                      <a:pt x="247" y="451"/>
                    </a:lnTo>
                    <a:lnTo>
                      <a:pt x="253" y="448"/>
                    </a:lnTo>
                    <a:lnTo>
                      <a:pt x="259" y="446"/>
                    </a:lnTo>
                    <a:lnTo>
                      <a:pt x="264" y="443"/>
                    </a:lnTo>
                    <a:lnTo>
                      <a:pt x="276" y="378"/>
                    </a:lnTo>
                    <a:lnTo>
                      <a:pt x="276" y="311"/>
                    </a:lnTo>
                    <a:lnTo>
                      <a:pt x="271" y="243"/>
                    </a:lnTo>
                    <a:lnTo>
                      <a:pt x="272" y="176"/>
                    </a:lnTo>
                    <a:lnTo>
                      <a:pt x="284" y="0"/>
                    </a:lnTo>
                    <a:lnTo>
                      <a:pt x="267" y="45"/>
                    </a:lnTo>
                    <a:lnTo>
                      <a:pt x="255" y="93"/>
                    </a:lnTo>
                    <a:lnTo>
                      <a:pt x="249" y="142"/>
                    </a:lnTo>
                    <a:lnTo>
                      <a:pt x="247" y="191"/>
                    </a:lnTo>
                    <a:lnTo>
                      <a:pt x="246" y="242"/>
                    </a:lnTo>
                    <a:lnTo>
                      <a:pt x="246" y="293"/>
                    </a:lnTo>
                    <a:lnTo>
                      <a:pt x="244" y="342"/>
                    </a:lnTo>
                    <a:lnTo>
                      <a:pt x="239" y="390"/>
                    </a:lnTo>
                    <a:lnTo>
                      <a:pt x="232" y="366"/>
                    </a:lnTo>
                    <a:lnTo>
                      <a:pt x="224" y="335"/>
                    </a:lnTo>
                    <a:lnTo>
                      <a:pt x="215" y="302"/>
                    </a:lnTo>
                    <a:lnTo>
                      <a:pt x="206" y="267"/>
                    </a:lnTo>
                    <a:lnTo>
                      <a:pt x="197" y="235"/>
                    </a:lnTo>
                    <a:lnTo>
                      <a:pt x="191" y="206"/>
                    </a:lnTo>
                    <a:lnTo>
                      <a:pt x="185" y="185"/>
                    </a:lnTo>
                    <a:lnTo>
                      <a:pt x="182" y="175"/>
                    </a:lnTo>
                    <a:lnTo>
                      <a:pt x="177" y="180"/>
                    </a:lnTo>
                    <a:lnTo>
                      <a:pt x="171" y="187"/>
                    </a:lnTo>
                    <a:lnTo>
                      <a:pt x="163" y="195"/>
                    </a:lnTo>
                    <a:lnTo>
                      <a:pt x="156" y="205"/>
                    </a:lnTo>
                    <a:lnTo>
                      <a:pt x="148" y="215"/>
                    </a:lnTo>
                    <a:lnTo>
                      <a:pt x="142" y="225"/>
                    </a:lnTo>
                    <a:lnTo>
                      <a:pt x="138" y="233"/>
                    </a:lnTo>
                    <a:lnTo>
                      <a:pt x="135" y="240"/>
                    </a:lnTo>
                    <a:lnTo>
                      <a:pt x="123" y="248"/>
                    </a:lnTo>
                    <a:lnTo>
                      <a:pt x="109" y="256"/>
                    </a:lnTo>
                    <a:lnTo>
                      <a:pt x="96" y="264"/>
                    </a:lnTo>
                    <a:lnTo>
                      <a:pt x="83" y="272"/>
                    </a:lnTo>
                    <a:lnTo>
                      <a:pt x="70" y="281"/>
                    </a:lnTo>
                    <a:lnTo>
                      <a:pt x="58" y="289"/>
                    </a:lnTo>
                    <a:lnTo>
                      <a:pt x="45" y="299"/>
                    </a:lnTo>
                    <a:lnTo>
                      <a:pt x="34" y="310"/>
                    </a:lnTo>
                    <a:lnTo>
                      <a:pt x="38" y="241"/>
                    </a:lnTo>
                    <a:lnTo>
                      <a:pt x="34" y="174"/>
                    </a:lnTo>
                    <a:lnTo>
                      <a:pt x="26" y="123"/>
                    </a:lnTo>
                    <a:lnTo>
                      <a:pt x="21" y="104"/>
                    </a:lnTo>
                    <a:lnTo>
                      <a:pt x="0" y="378"/>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89" name="Freeform 39"/>
              <p:cNvSpPr>
                <a:spLocks/>
              </p:cNvSpPr>
              <p:nvPr/>
            </p:nvSpPr>
            <p:spPr bwMode="auto">
              <a:xfrm>
                <a:off x="3004" y="3333"/>
                <a:ext cx="103" cy="73"/>
              </a:xfrm>
              <a:custGeom>
                <a:avLst/>
                <a:gdLst>
                  <a:gd name="T0" fmla="*/ 1 w 206"/>
                  <a:gd name="T1" fmla="*/ 1 h 145"/>
                  <a:gd name="T2" fmla="*/ 1 w 206"/>
                  <a:gd name="T3" fmla="*/ 1 h 145"/>
                  <a:gd name="T4" fmla="*/ 1 w 206"/>
                  <a:gd name="T5" fmla="*/ 1 h 145"/>
                  <a:gd name="T6" fmla="*/ 1 w 206"/>
                  <a:gd name="T7" fmla="*/ 1 h 145"/>
                  <a:gd name="T8" fmla="*/ 1 w 206"/>
                  <a:gd name="T9" fmla="*/ 1 h 145"/>
                  <a:gd name="T10" fmla="*/ 1 w 206"/>
                  <a:gd name="T11" fmla="*/ 1 h 145"/>
                  <a:gd name="T12" fmla="*/ 1 w 206"/>
                  <a:gd name="T13" fmla="*/ 1 h 145"/>
                  <a:gd name="T14" fmla="*/ 1 w 206"/>
                  <a:gd name="T15" fmla="*/ 1 h 145"/>
                  <a:gd name="T16" fmla="*/ 1 w 206"/>
                  <a:gd name="T17" fmla="*/ 0 h 145"/>
                  <a:gd name="T18" fmla="*/ 1 w 206"/>
                  <a:gd name="T19" fmla="*/ 1 h 145"/>
                  <a:gd name="T20" fmla="*/ 1 w 206"/>
                  <a:gd name="T21" fmla="*/ 1 h 145"/>
                  <a:gd name="T22" fmla="*/ 1 w 206"/>
                  <a:gd name="T23" fmla="*/ 1 h 145"/>
                  <a:gd name="T24" fmla="*/ 1 w 206"/>
                  <a:gd name="T25" fmla="*/ 1 h 145"/>
                  <a:gd name="T26" fmla="*/ 1 w 206"/>
                  <a:gd name="T27" fmla="*/ 1 h 145"/>
                  <a:gd name="T28" fmla="*/ 1 w 206"/>
                  <a:gd name="T29" fmla="*/ 1 h 145"/>
                  <a:gd name="T30" fmla="*/ 1 w 206"/>
                  <a:gd name="T31" fmla="*/ 1 h 145"/>
                  <a:gd name="T32" fmla="*/ 1 w 206"/>
                  <a:gd name="T33" fmla="*/ 1 h 145"/>
                  <a:gd name="T34" fmla="*/ 0 w 206"/>
                  <a:gd name="T35" fmla="*/ 1 h 145"/>
                  <a:gd name="T36" fmla="*/ 1 w 206"/>
                  <a:gd name="T37" fmla="*/ 1 h 1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6"/>
                  <a:gd name="T58" fmla="*/ 0 h 145"/>
                  <a:gd name="T59" fmla="*/ 206 w 206"/>
                  <a:gd name="T60" fmla="*/ 145 h 14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6" h="145">
                    <a:moveTo>
                      <a:pt x="39" y="132"/>
                    </a:moveTo>
                    <a:lnTo>
                      <a:pt x="54" y="109"/>
                    </a:lnTo>
                    <a:lnTo>
                      <a:pt x="72" y="90"/>
                    </a:lnTo>
                    <a:lnTo>
                      <a:pt x="92" y="73"/>
                    </a:lnTo>
                    <a:lnTo>
                      <a:pt x="115" y="58"/>
                    </a:lnTo>
                    <a:lnTo>
                      <a:pt x="138" y="44"/>
                    </a:lnTo>
                    <a:lnTo>
                      <a:pt x="161" y="30"/>
                    </a:lnTo>
                    <a:lnTo>
                      <a:pt x="184" y="16"/>
                    </a:lnTo>
                    <a:lnTo>
                      <a:pt x="206" y="0"/>
                    </a:lnTo>
                    <a:lnTo>
                      <a:pt x="167" y="14"/>
                    </a:lnTo>
                    <a:lnTo>
                      <a:pt x="142" y="27"/>
                    </a:lnTo>
                    <a:lnTo>
                      <a:pt x="119" y="39"/>
                    </a:lnTo>
                    <a:lnTo>
                      <a:pt x="95" y="53"/>
                    </a:lnTo>
                    <a:lnTo>
                      <a:pt x="73" y="68"/>
                    </a:lnTo>
                    <a:lnTo>
                      <a:pt x="51" y="84"/>
                    </a:lnTo>
                    <a:lnTo>
                      <a:pt x="32" y="102"/>
                    </a:lnTo>
                    <a:lnTo>
                      <a:pt x="15" y="122"/>
                    </a:lnTo>
                    <a:lnTo>
                      <a:pt x="0" y="145"/>
                    </a:lnTo>
                    <a:lnTo>
                      <a:pt x="39" y="132"/>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90" name="Freeform 40"/>
              <p:cNvSpPr>
                <a:spLocks/>
              </p:cNvSpPr>
              <p:nvPr/>
            </p:nvSpPr>
            <p:spPr bwMode="auto">
              <a:xfrm>
                <a:off x="2735" y="3259"/>
                <a:ext cx="62" cy="230"/>
              </a:xfrm>
              <a:custGeom>
                <a:avLst/>
                <a:gdLst>
                  <a:gd name="T0" fmla="*/ 0 w 125"/>
                  <a:gd name="T1" fmla="*/ 1 h 458"/>
                  <a:gd name="T2" fmla="*/ 0 w 125"/>
                  <a:gd name="T3" fmla="*/ 1 h 458"/>
                  <a:gd name="T4" fmla="*/ 0 w 125"/>
                  <a:gd name="T5" fmla="*/ 1 h 458"/>
                  <a:gd name="T6" fmla="*/ 0 w 125"/>
                  <a:gd name="T7" fmla="*/ 1 h 458"/>
                  <a:gd name="T8" fmla="*/ 0 w 125"/>
                  <a:gd name="T9" fmla="*/ 0 h 458"/>
                  <a:gd name="T10" fmla="*/ 0 w 125"/>
                  <a:gd name="T11" fmla="*/ 1 h 458"/>
                  <a:gd name="T12" fmla="*/ 0 w 125"/>
                  <a:gd name="T13" fmla="*/ 1 h 458"/>
                  <a:gd name="T14" fmla="*/ 0 w 125"/>
                  <a:gd name="T15" fmla="*/ 1 h 458"/>
                  <a:gd name="T16" fmla="*/ 0 w 125"/>
                  <a:gd name="T17" fmla="*/ 1 h 458"/>
                  <a:gd name="T18" fmla="*/ 0 w 125"/>
                  <a:gd name="T19" fmla="*/ 1 h 458"/>
                  <a:gd name="T20" fmla="*/ 0 w 125"/>
                  <a:gd name="T21" fmla="*/ 1 h 458"/>
                  <a:gd name="T22" fmla="*/ 0 w 125"/>
                  <a:gd name="T23" fmla="*/ 1 h 458"/>
                  <a:gd name="T24" fmla="*/ 0 w 125"/>
                  <a:gd name="T25" fmla="*/ 1 h 458"/>
                  <a:gd name="T26" fmla="*/ 0 w 125"/>
                  <a:gd name="T27" fmla="*/ 1 h 458"/>
                  <a:gd name="T28" fmla="*/ 0 w 125"/>
                  <a:gd name="T29" fmla="*/ 1 h 458"/>
                  <a:gd name="T30" fmla="*/ 0 w 125"/>
                  <a:gd name="T31" fmla="*/ 1 h 458"/>
                  <a:gd name="T32" fmla="*/ 0 w 125"/>
                  <a:gd name="T33" fmla="*/ 1 h 458"/>
                  <a:gd name="T34" fmla="*/ 0 w 125"/>
                  <a:gd name="T35" fmla="*/ 1 h 458"/>
                  <a:gd name="T36" fmla="*/ 0 w 125"/>
                  <a:gd name="T37" fmla="*/ 1 h 458"/>
                  <a:gd name="T38" fmla="*/ 0 w 125"/>
                  <a:gd name="T39" fmla="*/ 1 h 458"/>
                  <a:gd name="T40" fmla="*/ 0 w 125"/>
                  <a:gd name="T41" fmla="*/ 1 h 458"/>
                  <a:gd name="T42" fmla="*/ 0 w 125"/>
                  <a:gd name="T43" fmla="*/ 1 h 458"/>
                  <a:gd name="T44" fmla="*/ 0 w 125"/>
                  <a:gd name="T45" fmla="*/ 1 h 458"/>
                  <a:gd name="T46" fmla="*/ 0 w 125"/>
                  <a:gd name="T47" fmla="*/ 1 h 458"/>
                  <a:gd name="T48" fmla="*/ 0 w 125"/>
                  <a:gd name="T49" fmla="*/ 1 h 458"/>
                  <a:gd name="T50" fmla="*/ 0 w 125"/>
                  <a:gd name="T51" fmla="*/ 1 h 458"/>
                  <a:gd name="T52" fmla="*/ 0 w 125"/>
                  <a:gd name="T53" fmla="*/ 1 h 458"/>
                  <a:gd name="T54" fmla="*/ 0 w 125"/>
                  <a:gd name="T55" fmla="*/ 1 h 458"/>
                  <a:gd name="T56" fmla="*/ 0 w 125"/>
                  <a:gd name="T57" fmla="*/ 1 h 458"/>
                  <a:gd name="T58" fmla="*/ 0 w 125"/>
                  <a:gd name="T59" fmla="*/ 1 h 458"/>
                  <a:gd name="T60" fmla="*/ 0 w 125"/>
                  <a:gd name="T61" fmla="*/ 1 h 458"/>
                  <a:gd name="T62" fmla="*/ 0 w 125"/>
                  <a:gd name="T63" fmla="*/ 1 h 458"/>
                  <a:gd name="T64" fmla="*/ 0 w 125"/>
                  <a:gd name="T65" fmla="*/ 1 h 458"/>
                  <a:gd name="T66" fmla="*/ 0 w 125"/>
                  <a:gd name="T67" fmla="*/ 1 h 458"/>
                  <a:gd name="T68" fmla="*/ 0 w 125"/>
                  <a:gd name="T69" fmla="*/ 1 h 458"/>
                  <a:gd name="T70" fmla="*/ 0 w 125"/>
                  <a:gd name="T71" fmla="*/ 1 h 458"/>
                  <a:gd name="T72" fmla="*/ 0 w 125"/>
                  <a:gd name="T73" fmla="*/ 1 h 458"/>
                  <a:gd name="T74" fmla="*/ 0 w 125"/>
                  <a:gd name="T75" fmla="*/ 1 h 458"/>
                  <a:gd name="T76" fmla="*/ 0 w 125"/>
                  <a:gd name="T77" fmla="*/ 1 h 458"/>
                  <a:gd name="T78" fmla="*/ 0 w 125"/>
                  <a:gd name="T79" fmla="*/ 1 h 458"/>
                  <a:gd name="T80" fmla="*/ 0 w 125"/>
                  <a:gd name="T81" fmla="*/ 1 h 458"/>
                  <a:gd name="T82" fmla="*/ 0 w 125"/>
                  <a:gd name="T83" fmla="*/ 1 h 458"/>
                  <a:gd name="T84" fmla="*/ 0 w 125"/>
                  <a:gd name="T85" fmla="*/ 1 h 458"/>
                  <a:gd name="T86" fmla="*/ 0 w 125"/>
                  <a:gd name="T87" fmla="*/ 1 h 458"/>
                  <a:gd name="T88" fmla="*/ 0 w 125"/>
                  <a:gd name="T89" fmla="*/ 1 h 458"/>
                  <a:gd name="T90" fmla="*/ 0 w 125"/>
                  <a:gd name="T91" fmla="*/ 1 h 458"/>
                  <a:gd name="T92" fmla="*/ 0 w 125"/>
                  <a:gd name="T93" fmla="*/ 1 h 458"/>
                  <a:gd name="T94" fmla="*/ 0 w 125"/>
                  <a:gd name="T95" fmla="*/ 1 h 458"/>
                  <a:gd name="T96" fmla="*/ 0 w 125"/>
                  <a:gd name="T97" fmla="*/ 1 h 458"/>
                  <a:gd name="T98" fmla="*/ 0 w 125"/>
                  <a:gd name="T99" fmla="*/ 1 h 458"/>
                  <a:gd name="T100" fmla="*/ 0 w 125"/>
                  <a:gd name="T101" fmla="*/ 1 h 458"/>
                  <a:gd name="T102" fmla="*/ 0 w 125"/>
                  <a:gd name="T103" fmla="*/ 1 h 458"/>
                  <a:gd name="T104" fmla="*/ 0 w 125"/>
                  <a:gd name="T105" fmla="*/ 1 h 458"/>
                  <a:gd name="T106" fmla="*/ 0 w 125"/>
                  <a:gd name="T107" fmla="*/ 1 h 458"/>
                  <a:gd name="T108" fmla="*/ 0 w 125"/>
                  <a:gd name="T109" fmla="*/ 1 h 458"/>
                  <a:gd name="T110" fmla="*/ 0 w 125"/>
                  <a:gd name="T111" fmla="*/ 1 h 458"/>
                  <a:gd name="T112" fmla="*/ 0 w 125"/>
                  <a:gd name="T113" fmla="*/ 1 h 458"/>
                  <a:gd name="T114" fmla="*/ 0 w 125"/>
                  <a:gd name="T115" fmla="*/ 1 h 458"/>
                  <a:gd name="T116" fmla="*/ 0 w 125"/>
                  <a:gd name="T117" fmla="*/ 1 h 458"/>
                  <a:gd name="T118" fmla="*/ 0 w 125"/>
                  <a:gd name="T119" fmla="*/ 1 h 458"/>
                  <a:gd name="T120" fmla="*/ 0 w 125"/>
                  <a:gd name="T121" fmla="*/ 1 h 458"/>
                  <a:gd name="T122" fmla="*/ 0 w 125"/>
                  <a:gd name="T123" fmla="*/ 1 h 4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
                  <a:gd name="T187" fmla="*/ 0 h 458"/>
                  <a:gd name="T188" fmla="*/ 125 w 125"/>
                  <a:gd name="T189" fmla="*/ 458 h 4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 h="458">
                    <a:moveTo>
                      <a:pt x="117" y="42"/>
                    </a:moveTo>
                    <a:lnTo>
                      <a:pt x="111" y="30"/>
                    </a:lnTo>
                    <a:lnTo>
                      <a:pt x="104" y="16"/>
                    </a:lnTo>
                    <a:lnTo>
                      <a:pt x="96" y="4"/>
                    </a:lnTo>
                    <a:lnTo>
                      <a:pt x="94" y="0"/>
                    </a:lnTo>
                    <a:lnTo>
                      <a:pt x="91" y="1"/>
                    </a:lnTo>
                    <a:lnTo>
                      <a:pt x="87" y="2"/>
                    </a:lnTo>
                    <a:lnTo>
                      <a:pt x="80" y="4"/>
                    </a:lnTo>
                    <a:lnTo>
                      <a:pt x="72" y="8"/>
                    </a:lnTo>
                    <a:lnTo>
                      <a:pt x="63" y="13"/>
                    </a:lnTo>
                    <a:lnTo>
                      <a:pt x="55" y="16"/>
                    </a:lnTo>
                    <a:lnTo>
                      <a:pt x="48" y="22"/>
                    </a:lnTo>
                    <a:lnTo>
                      <a:pt x="43" y="28"/>
                    </a:lnTo>
                    <a:lnTo>
                      <a:pt x="21" y="79"/>
                    </a:lnTo>
                    <a:lnTo>
                      <a:pt x="7" y="131"/>
                    </a:lnTo>
                    <a:lnTo>
                      <a:pt x="2" y="185"/>
                    </a:lnTo>
                    <a:lnTo>
                      <a:pt x="0" y="239"/>
                    </a:lnTo>
                    <a:lnTo>
                      <a:pt x="2" y="295"/>
                    </a:lnTo>
                    <a:lnTo>
                      <a:pt x="5" y="349"/>
                    </a:lnTo>
                    <a:lnTo>
                      <a:pt x="6" y="404"/>
                    </a:lnTo>
                    <a:lnTo>
                      <a:pt x="5" y="458"/>
                    </a:lnTo>
                    <a:lnTo>
                      <a:pt x="35" y="447"/>
                    </a:lnTo>
                    <a:lnTo>
                      <a:pt x="34" y="380"/>
                    </a:lnTo>
                    <a:lnTo>
                      <a:pt x="30" y="312"/>
                    </a:lnTo>
                    <a:lnTo>
                      <a:pt x="26" y="244"/>
                    </a:lnTo>
                    <a:lnTo>
                      <a:pt x="22" y="177"/>
                    </a:lnTo>
                    <a:lnTo>
                      <a:pt x="26" y="156"/>
                    </a:lnTo>
                    <a:lnTo>
                      <a:pt x="29" y="136"/>
                    </a:lnTo>
                    <a:lnTo>
                      <a:pt x="33" y="113"/>
                    </a:lnTo>
                    <a:lnTo>
                      <a:pt x="37" y="91"/>
                    </a:lnTo>
                    <a:lnTo>
                      <a:pt x="43" y="70"/>
                    </a:lnTo>
                    <a:lnTo>
                      <a:pt x="50" y="51"/>
                    </a:lnTo>
                    <a:lnTo>
                      <a:pt x="59" y="33"/>
                    </a:lnTo>
                    <a:lnTo>
                      <a:pt x="72" y="19"/>
                    </a:lnTo>
                    <a:lnTo>
                      <a:pt x="83" y="31"/>
                    </a:lnTo>
                    <a:lnTo>
                      <a:pt x="93" y="46"/>
                    </a:lnTo>
                    <a:lnTo>
                      <a:pt x="99" y="63"/>
                    </a:lnTo>
                    <a:lnTo>
                      <a:pt x="103" y="84"/>
                    </a:lnTo>
                    <a:lnTo>
                      <a:pt x="103" y="107"/>
                    </a:lnTo>
                    <a:lnTo>
                      <a:pt x="99" y="132"/>
                    </a:lnTo>
                    <a:lnTo>
                      <a:pt x="94" y="159"/>
                    </a:lnTo>
                    <a:lnTo>
                      <a:pt x="84" y="188"/>
                    </a:lnTo>
                    <a:lnTo>
                      <a:pt x="82" y="185"/>
                    </a:lnTo>
                    <a:lnTo>
                      <a:pt x="78" y="182"/>
                    </a:lnTo>
                    <a:lnTo>
                      <a:pt x="72" y="178"/>
                    </a:lnTo>
                    <a:lnTo>
                      <a:pt x="66" y="176"/>
                    </a:lnTo>
                    <a:lnTo>
                      <a:pt x="59" y="173"/>
                    </a:lnTo>
                    <a:lnTo>
                      <a:pt x="55" y="170"/>
                    </a:lnTo>
                    <a:lnTo>
                      <a:pt x="50" y="169"/>
                    </a:lnTo>
                    <a:lnTo>
                      <a:pt x="49" y="168"/>
                    </a:lnTo>
                    <a:lnTo>
                      <a:pt x="56" y="181"/>
                    </a:lnTo>
                    <a:lnTo>
                      <a:pt x="65" y="196"/>
                    </a:lnTo>
                    <a:lnTo>
                      <a:pt x="72" y="207"/>
                    </a:lnTo>
                    <a:lnTo>
                      <a:pt x="74" y="212"/>
                    </a:lnTo>
                    <a:lnTo>
                      <a:pt x="79" y="211"/>
                    </a:lnTo>
                    <a:lnTo>
                      <a:pt x="88" y="206"/>
                    </a:lnTo>
                    <a:lnTo>
                      <a:pt x="98" y="200"/>
                    </a:lnTo>
                    <a:lnTo>
                      <a:pt x="104" y="196"/>
                    </a:lnTo>
                    <a:lnTo>
                      <a:pt x="118" y="160"/>
                    </a:lnTo>
                    <a:lnTo>
                      <a:pt x="125" y="122"/>
                    </a:lnTo>
                    <a:lnTo>
                      <a:pt x="124" y="83"/>
                    </a:lnTo>
                    <a:lnTo>
                      <a:pt x="117" y="42"/>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91" name="Freeform 41"/>
              <p:cNvSpPr>
                <a:spLocks/>
              </p:cNvSpPr>
              <p:nvPr/>
            </p:nvSpPr>
            <p:spPr bwMode="auto">
              <a:xfrm>
                <a:off x="2763" y="3210"/>
                <a:ext cx="59" cy="191"/>
              </a:xfrm>
              <a:custGeom>
                <a:avLst/>
                <a:gdLst>
                  <a:gd name="T0" fmla="*/ 1 w 117"/>
                  <a:gd name="T1" fmla="*/ 1 h 381"/>
                  <a:gd name="T2" fmla="*/ 1 w 117"/>
                  <a:gd name="T3" fmla="*/ 1 h 381"/>
                  <a:gd name="T4" fmla="*/ 1 w 117"/>
                  <a:gd name="T5" fmla="*/ 1 h 381"/>
                  <a:gd name="T6" fmla="*/ 1 w 117"/>
                  <a:gd name="T7" fmla="*/ 1 h 381"/>
                  <a:gd name="T8" fmla="*/ 1 w 117"/>
                  <a:gd name="T9" fmla="*/ 1 h 381"/>
                  <a:gd name="T10" fmla="*/ 1 w 117"/>
                  <a:gd name="T11" fmla="*/ 1 h 381"/>
                  <a:gd name="T12" fmla="*/ 1 w 117"/>
                  <a:gd name="T13" fmla="*/ 1 h 381"/>
                  <a:gd name="T14" fmla="*/ 1 w 117"/>
                  <a:gd name="T15" fmla="*/ 1 h 381"/>
                  <a:gd name="T16" fmla="*/ 1 w 117"/>
                  <a:gd name="T17" fmla="*/ 1 h 381"/>
                  <a:gd name="T18" fmla="*/ 1 w 117"/>
                  <a:gd name="T19" fmla="*/ 0 h 381"/>
                  <a:gd name="T20" fmla="*/ 1 w 117"/>
                  <a:gd name="T21" fmla="*/ 0 h 381"/>
                  <a:gd name="T22" fmla="*/ 1 w 117"/>
                  <a:gd name="T23" fmla="*/ 1 h 381"/>
                  <a:gd name="T24" fmla="*/ 1 w 117"/>
                  <a:gd name="T25" fmla="*/ 1 h 381"/>
                  <a:gd name="T26" fmla="*/ 1 w 117"/>
                  <a:gd name="T27" fmla="*/ 1 h 381"/>
                  <a:gd name="T28" fmla="*/ 1 w 117"/>
                  <a:gd name="T29" fmla="*/ 1 h 381"/>
                  <a:gd name="T30" fmla="*/ 1 w 117"/>
                  <a:gd name="T31" fmla="*/ 1 h 381"/>
                  <a:gd name="T32" fmla="*/ 1 w 117"/>
                  <a:gd name="T33" fmla="*/ 1 h 381"/>
                  <a:gd name="T34" fmla="*/ 1 w 117"/>
                  <a:gd name="T35" fmla="*/ 1 h 381"/>
                  <a:gd name="T36" fmla="*/ 1 w 117"/>
                  <a:gd name="T37" fmla="*/ 1 h 381"/>
                  <a:gd name="T38" fmla="*/ 1 w 117"/>
                  <a:gd name="T39" fmla="*/ 1 h 381"/>
                  <a:gd name="T40" fmla="*/ 1 w 117"/>
                  <a:gd name="T41" fmla="*/ 1 h 381"/>
                  <a:gd name="T42" fmla="*/ 1 w 117"/>
                  <a:gd name="T43" fmla="*/ 1 h 381"/>
                  <a:gd name="T44" fmla="*/ 1 w 117"/>
                  <a:gd name="T45" fmla="*/ 1 h 381"/>
                  <a:gd name="T46" fmla="*/ 1 w 117"/>
                  <a:gd name="T47" fmla="*/ 1 h 381"/>
                  <a:gd name="T48" fmla="*/ 1 w 117"/>
                  <a:gd name="T49" fmla="*/ 1 h 381"/>
                  <a:gd name="T50" fmla="*/ 1 w 117"/>
                  <a:gd name="T51" fmla="*/ 1 h 381"/>
                  <a:gd name="T52" fmla="*/ 1 w 117"/>
                  <a:gd name="T53" fmla="*/ 1 h 381"/>
                  <a:gd name="T54" fmla="*/ 1 w 117"/>
                  <a:gd name="T55" fmla="*/ 1 h 381"/>
                  <a:gd name="T56" fmla="*/ 1 w 117"/>
                  <a:gd name="T57" fmla="*/ 1 h 381"/>
                  <a:gd name="T58" fmla="*/ 1 w 117"/>
                  <a:gd name="T59" fmla="*/ 1 h 381"/>
                  <a:gd name="T60" fmla="*/ 1 w 117"/>
                  <a:gd name="T61" fmla="*/ 1 h 381"/>
                  <a:gd name="T62" fmla="*/ 1 w 117"/>
                  <a:gd name="T63" fmla="*/ 1 h 381"/>
                  <a:gd name="T64" fmla="*/ 1 w 117"/>
                  <a:gd name="T65" fmla="*/ 1 h 381"/>
                  <a:gd name="T66" fmla="*/ 0 w 117"/>
                  <a:gd name="T67" fmla="*/ 1 h 381"/>
                  <a:gd name="T68" fmla="*/ 1 w 117"/>
                  <a:gd name="T69" fmla="*/ 1 h 381"/>
                  <a:gd name="T70" fmla="*/ 1 w 117"/>
                  <a:gd name="T71" fmla="*/ 1 h 381"/>
                  <a:gd name="T72" fmla="*/ 1 w 117"/>
                  <a:gd name="T73" fmla="*/ 1 h 381"/>
                  <a:gd name="T74" fmla="*/ 1 w 117"/>
                  <a:gd name="T75" fmla="*/ 1 h 381"/>
                  <a:gd name="T76" fmla="*/ 1 w 117"/>
                  <a:gd name="T77" fmla="*/ 1 h 381"/>
                  <a:gd name="T78" fmla="*/ 1 w 117"/>
                  <a:gd name="T79" fmla="*/ 1 h 381"/>
                  <a:gd name="T80" fmla="*/ 1 w 117"/>
                  <a:gd name="T81" fmla="*/ 1 h 381"/>
                  <a:gd name="T82" fmla="*/ 1 w 117"/>
                  <a:gd name="T83" fmla="*/ 1 h 381"/>
                  <a:gd name="T84" fmla="*/ 1 w 117"/>
                  <a:gd name="T85" fmla="*/ 1 h 381"/>
                  <a:gd name="T86" fmla="*/ 1 w 117"/>
                  <a:gd name="T87" fmla="*/ 1 h 381"/>
                  <a:gd name="T88" fmla="*/ 1 w 117"/>
                  <a:gd name="T89" fmla="*/ 1 h 381"/>
                  <a:gd name="T90" fmla="*/ 1 w 117"/>
                  <a:gd name="T91" fmla="*/ 1 h 381"/>
                  <a:gd name="T92" fmla="*/ 1 w 117"/>
                  <a:gd name="T93" fmla="*/ 1 h 381"/>
                  <a:gd name="T94" fmla="*/ 1 w 117"/>
                  <a:gd name="T95" fmla="*/ 1 h 381"/>
                  <a:gd name="T96" fmla="*/ 1 w 117"/>
                  <a:gd name="T97" fmla="*/ 1 h 381"/>
                  <a:gd name="T98" fmla="*/ 1 w 117"/>
                  <a:gd name="T99" fmla="*/ 1 h 3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7"/>
                  <a:gd name="T151" fmla="*/ 0 h 381"/>
                  <a:gd name="T152" fmla="*/ 117 w 117"/>
                  <a:gd name="T153" fmla="*/ 381 h 3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7" h="381">
                    <a:moveTo>
                      <a:pt x="112" y="76"/>
                    </a:moveTo>
                    <a:lnTo>
                      <a:pt x="110" y="64"/>
                    </a:lnTo>
                    <a:lnTo>
                      <a:pt x="107" y="53"/>
                    </a:lnTo>
                    <a:lnTo>
                      <a:pt x="104" y="42"/>
                    </a:lnTo>
                    <a:lnTo>
                      <a:pt x="98" y="32"/>
                    </a:lnTo>
                    <a:lnTo>
                      <a:pt x="92" y="23"/>
                    </a:lnTo>
                    <a:lnTo>
                      <a:pt x="84" y="14"/>
                    </a:lnTo>
                    <a:lnTo>
                      <a:pt x="74" y="7"/>
                    </a:lnTo>
                    <a:lnTo>
                      <a:pt x="63" y="1"/>
                    </a:lnTo>
                    <a:lnTo>
                      <a:pt x="55" y="0"/>
                    </a:lnTo>
                    <a:lnTo>
                      <a:pt x="46" y="0"/>
                    </a:lnTo>
                    <a:lnTo>
                      <a:pt x="37" y="1"/>
                    </a:lnTo>
                    <a:lnTo>
                      <a:pt x="26" y="3"/>
                    </a:lnTo>
                    <a:lnTo>
                      <a:pt x="17" y="7"/>
                    </a:lnTo>
                    <a:lnTo>
                      <a:pt x="9" y="10"/>
                    </a:lnTo>
                    <a:lnTo>
                      <a:pt x="3" y="14"/>
                    </a:lnTo>
                    <a:lnTo>
                      <a:pt x="1" y="16"/>
                    </a:lnTo>
                    <a:lnTo>
                      <a:pt x="4" y="15"/>
                    </a:lnTo>
                    <a:lnTo>
                      <a:pt x="14" y="14"/>
                    </a:lnTo>
                    <a:lnTo>
                      <a:pt x="26" y="14"/>
                    </a:lnTo>
                    <a:lnTo>
                      <a:pt x="41" y="16"/>
                    </a:lnTo>
                    <a:lnTo>
                      <a:pt x="57" y="24"/>
                    </a:lnTo>
                    <a:lnTo>
                      <a:pt x="72" y="38"/>
                    </a:lnTo>
                    <a:lnTo>
                      <a:pt x="84" y="59"/>
                    </a:lnTo>
                    <a:lnTo>
                      <a:pt x="91" y="90"/>
                    </a:lnTo>
                    <a:lnTo>
                      <a:pt x="94" y="124"/>
                    </a:lnTo>
                    <a:lnTo>
                      <a:pt x="97" y="159"/>
                    </a:lnTo>
                    <a:lnTo>
                      <a:pt x="98" y="192"/>
                    </a:lnTo>
                    <a:lnTo>
                      <a:pt x="95" y="226"/>
                    </a:lnTo>
                    <a:lnTo>
                      <a:pt x="90" y="259"/>
                    </a:lnTo>
                    <a:lnTo>
                      <a:pt x="78" y="292"/>
                    </a:lnTo>
                    <a:lnTo>
                      <a:pt x="62" y="326"/>
                    </a:lnTo>
                    <a:lnTo>
                      <a:pt x="40" y="360"/>
                    </a:lnTo>
                    <a:lnTo>
                      <a:pt x="0" y="380"/>
                    </a:lnTo>
                    <a:lnTo>
                      <a:pt x="14" y="381"/>
                    </a:lnTo>
                    <a:lnTo>
                      <a:pt x="26" y="379"/>
                    </a:lnTo>
                    <a:lnTo>
                      <a:pt x="40" y="372"/>
                    </a:lnTo>
                    <a:lnTo>
                      <a:pt x="52" y="365"/>
                    </a:lnTo>
                    <a:lnTo>
                      <a:pt x="62" y="356"/>
                    </a:lnTo>
                    <a:lnTo>
                      <a:pt x="71" y="348"/>
                    </a:lnTo>
                    <a:lnTo>
                      <a:pt x="77" y="340"/>
                    </a:lnTo>
                    <a:lnTo>
                      <a:pt x="82" y="334"/>
                    </a:lnTo>
                    <a:lnTo>
                      <a:pt x="97" y="298"/>
                    </a:lnTo>
                    <a:lnTo>
                      <a:pt x="108" y="265"/>
                    </a:lnTo>
                    <a:lnTo>
                      <a:pt x="114" y="232"/>
                    </a:lnTo>
                    <a:lnTo>
                      <a:pt x="117" y="201"/>
                    </a:lnTo>
                    <a:lnTo>
                      <a:pt x="117" y="170"/>
                    </a:lnTo>
                    <a:lnTo>
                      <a:pt x="116" y="139"/>
                    </a:lnTo>
                    <a:lnTo>
                      <a:pt x="114" y="108"/>
                    </a:lnTo>
                    <a:lnTo>
                      <a:pt x="112" y="76"/>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92" name="Freeform 42"/>
              <p:cNvSpPr>
                <a:spLocks/>
              </p:cNvSpPr>
              <p:nvPr/>
            </p:nvSpPr>
            <p:spPr bwMode="auto">
              <a:xfrm>
                <a:off x="2774" y="3407"/>
                <a:ext cx="14" cy="101"/>
              </a:xfrm>
              <a:custGeom>
                <a:avLst/>
                <a:gdLst>
                  <a:gd name="T0" fmla="*/ 0 w 29"/>
                  <a:gd name="T1" fmla="*/ 0 h 202"/>
                  <a:gd name="T2" fmla="*/ 0 w 29"/>
                  <a:gd name="T3" fmla="*/ 1 h 202"/>
                  <a:gd name="T4" fmla="*/ 0 w 29"/>
                  <a:gd name="T5" fmla="*/ 1 h 202"/>
                  <a:gd name="T6" fmla="*/ 0 w 29"/>
                  <a:gd name="T7" fmla="*/ 1 h 202"/>
                  <a:gd name="T8" fmla="*/ 0 w 29"/>
                  <a:gd name="T9" fmla="*/ 1 h 202"/>
                  <a:gd name="T10" fmla="*/ 0 w 29"/>
                  <a:gd name="T11" fmla="*/ 1 h 202"/>
                  <a:gd name="T12" fmla="*/ 0 w 29"/>
                  <a:gd name="T13" fmla="*/ 1 h 202"/>
                  <a:gd name="T14" fmla="*/ 0 w 29"/>
                  <a:gd name="T15" fmla="*/ 1 h 202"/>
                  <a:gd name="T16" fmla="*/ 0 w 29"/>
                  <a:gd name="T17" fmla="*/ 1 h 202"/>
                  <a:gd name="T18" fmla="*/ 0 w 29"/>
                  <a:gd name="T19" fmla="*/ 1 h 202"/>
                  <a:gd name="T20" fmla="*/ 0 w 29"/>
                  <a:gd name="T21" fmla="*/ 0 h 2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202"/>
                  <a:gd name="T35" fmla="*/ 29 w 29"/>
                  <a:gd name="T36" fmla="*/ 202 h 2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202">
                    <a:moveTo>
                      <a:pt x="29" y="0"/>
                    </a:moveTo>
                    <a:lnTo>
                      <a:pt x="23" y="57"/>
                    </a:lnTo>
                    <a:lnTo>
                      <a:pt x="19" y="107"/>
                    </a:lnTo>
                    <a:lnTo>
                      <a:pt x="20" y="153"/>
                    </a:lnTo>
                    <a:lnTo>
                      <a:pt x="27" y="201"/>
                    </a:lnTo>
                    <a:lnTo>
                      <a:pt x="2" y="202"/>
                    </a:lnTo>
                    <a:lnTo>
                      <a:pt x="0" y="151"/>
                    </a:lnTo>
                    <a:lnTo>
                      <a:pt x="0" y="108"/>
                    </a:lnTo>
                    <a:lnTo>
                      <a:pt x="1" y="66"/>
                    </a:lnTo>
                    <a:lnTo>
                      <a:pt x="4" y="18"/>
                    </a:lnTo>
                    <a:lnTo>
                      <a:pt x="29" y="0"/>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93" name="Freeform 43"/>
              <p:cNvSpPr>
                <a:spLocks/>
              </p:cNvSpPr>
              <p:nvPr/>
            </p:nvSpPr>
            <p:spPr bwMode="auto">
              <a:xfrm>
                <a:off x="2735" y="3175"/>
                <a:ext cx="17" cy="100"/>
              </a:xfrm>
              <a:custGeom>
                <a:avLst/>
                <a:gdLst>
                  <a:gd name="T0" fmla="*/ 0 w 35"/>
                  <a:gd name="T1" fmla="*/ 0 h 200"/>
                  <a:gd name="T2" fmla="*/ 0 w 35"/>
                  <a:gd name="T3" fmla="*/ 1 h 200"/>
                  <a:gd name="T4" fmla="*/ 0 w 35"/>
                  <a:gd name="T5" fmla="*/ 1 h 200"/>
                  <a:gd name="T6" fmla="*/ 0 w 35"/>
                  <a:gd name="T7" fmla="*/ 1 h 200"/>
                  <a:gd name="T8" fmla="*/ 0 w 35"/>
                  <a:gd name="T9" fmla="*/ 1 h 200"/>
                  <a:gd name="T10" fmla="*/ 0 w 35"/>
                  <a:gd name="T11" fmla="*/ 1 h 200"/>
                  <a:gd name="T12" fmla="*/ 0 w 35"/>
                  <a:gd name="T13" fmla="*/ 1 h 200"/>
                  <a:gd name="T14" fmla="*/ 0 w 35"/>
                  <a:gd name="T15" fmla="*/ 1 h 200"/>
                  <a:gd name="T16" fmla="*/ 0 w 35"/>
                  <a:gd name="T17" fmla="*/ 1 h 200"/>
                  <a:gd name="T18" fmla="*/ 0 w 35"/>
                  <a:gd name="T19" fmla="*/ 1 h 200"/>
                  <a:gd name="T20" fmla="*/ 0 w 35"/>
                  <a:gd name="T21" fmla="*/ 0 h 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
                  <a:gd name="T34" fmla="*/ 0 h 200"/>
                  <a:gd name="T35" fmla="*/ 35 w 35"/>
                  <a:gd name="T36" fmla="*/ 200 h 2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 h="200">
                    <a:moveTo>
                      <a:pt x="35" y="0"/>
                    </a:moveTo>
                    <a:lnTo>
                      <a:pt x="28" y="39"/>
                    </a:lnTo>
                    <a:lnTo>
                      <a:pt x="28" y="77"/>
                    </a:lnTo>
                    <a:lnTo>
                      <a:pt x="28" y="117"/>
                    </a:lnTo>
                    <a:lnTo>
                      <a:pt x="22" y="165"/>
                    </a:lnTo>
                    <a:lnTo>
                      <a:pt x="0" y="200"/>
                    </a:lnTo>
                    <a:lnTo>
                      <a:pt x="8" y="141"/>
                    </a:lnTo>
                    <a:lnTo>
                      <a:pt x="8" y="92"/>
                    </a:lnTo>
                    <a:lnTo>
                      <a:pt x="6" y="49"/>
                    </a:lnTo>
                    <a:lnTo>
                      <a:pt x="12" y="8"/>
                    </a:lnTo>
                    <a:lnTo>
                      <a:pt x="35" y="0"/>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94" name="Freeform 44"/>
              <p:cNvSpPr>
                <a:spLocks/>
              </p:cNvSpPr>
              <p:nvPr/>
            </p:nvSpPr>
            <p:spPr bwMode="auto">
              <a:xfrm>
                <a:off x="3009" y="3412"/>
                <a:ext cx="204" cy="172"/>
              </a:xfrm>
              <a:custGeom>
                <a:avLst/>
                <a:gdLst>
                  <a:gd name="T0" fmla="*/ 1 w 408"/>
                  <a:gd name="T1" fmla="*/ 0 h 343"/>
                  <a:gd name="T2" fmla="*/ 1 w 408"/>
                  <a:gd name="T3" fmla="*/ 1 h 343"/>
                  <a:gd name="T4" fmla="*/ 1 w 408"/>
                  <a:gd name="T5" fmla="*/ 1 h 343"/>
                  <a:gd name="T6" fmla="*/ 1 w 408"/>
                  <a:gd name="T7" fmla="*/ 1 h 343"/>
                  <a:gd name="T8" fmla="*/ 1 w 408"/>
                  <a:gd name="T9" fmla="*/ 1 h 343"/>
                  <a:gd name="T10" fmla="*/ 1 w 408"/>
                  <a:gd name="T11" fmla="*/ 1 h 343"/>
                  <a:gd name="T12" fmla="*/ 1 w 408"/>
                  <a:gd name="T13" fmla="*/ 1 h 343"/>
                  <a:gd name="T14" fmla="*/ 1 w 408"/>
                  <a:gd name="T15" fmla="*/ 1 h 343"/>
                  <a:gd name="T16" fmla="*/ 1 w 408"/>
                  <a:gd name="T17" fmla="*/ 1 h 343"/>
                  <a:gd name="T18" fmla="*/ 1 w 408"/>
                  <a:gd name="T19" fmla="*/ 1 h 343"/>
                  <a:gd name="T20" fmla="*/ 1 w 408"/>
                  <a:gd name="T21" fmla="*/ 1 h 343"/>
                  <a:gd name="T22" fmla="*/ 1 w 408"/>
                  <a:gd name="T23" fmla="*/ 1 h 343"/>
                  <a:gd name="T24" fmla="*/ 1 w 408"/>
                  <a:gd name="T25" fmla="*/ 1 h 343"/>
                  <a:gd name="T26" fmla="*/ 1 w 408"/>
                  <a:gd name="T27" fmla="*/ 1 h 343"/>
                  <a:gd name="T28" fmla="*/ 1 w 408"/>
                  <a:gd name="T29" fmla="*/ 1 h 343"/>
                  <a:gd name="T30" fmla="*/ 1 w 408"/>
                  <a:gd name="T31" fmla="*/ 1 h 343"/>
                  <a:gd name="T32" fmla="*/ 1 w 408"/>
                  <a:gd name="T33" fmla="*/ 1 h 343"/>
                  <a:gd name="T34" fmla="*/ 1 w 408"/>
                  <a:gd name="T35" fmla="*/ 1 h 343"/>
                  <a:gd name="T36" fmla="*/ 1 w 408"/>
                  <a:gd name="T37" fmla="*/ 1 h 343"/>
                  <a:gd name="T38" fmla="*/ 1 w 408"/>
                  <a:gd name="T39" fmla="*/ 1 h 343"/>
                  <a:gd name="T40" fmla="*/ 1 w 408"/>
                  <a:gd name="T41" fmla="*/ 1 h 343"/>
                  <a:gd name="T42" fmla="*/ 1 w 408"/>
                  <a:gd name="T43" fmla="*/ 1 h 343"/>
                  <a:gd name="T44" fmla="*/ 1 w 408"/>
                  <a:gd name="T45" fmla="*/ 1 h 343"/>
                  <a:gd name="T46" fmla="*/ 1 w 408"/>
                  <a:gd name="T47" fmla="*/ 1 h 343"/>
                  <a:gd name="T48" fmla="*/ 1 w 408"/>
                  <a:gd name="T49" fmla="*/ 1 h 343"/>
                  <a:gd name="T50" fmla="*/ 1 w 408"/>
                  <a:gd name="T51" fmla="*/ 1 h 343"/>
                  <a:gd name="T52" fmla="*/ 1 w 408"/>
                  <a:gd name="T53" fmla="*/ 1 h 343"/>
                  <a:gd name="T54" fmla="*/ 1 w 408"/>
                  <a:gd name="T55" fmla="*/ 1 h 343"/>
                  <a:gd name="T56" fmla="*/ 0 w 408"/>
                  <a:gd name="T57" fmla="*/ 1 h 343"/>
                  <a:gd name="T58" fmla="*/ 1 w 408"/>
                  <a:gd name="T59" fmla="*/ 1 h 343"/>
                  <a:gd name="T60" fmla="*/ 1 w 408"/>
                  <a:gd name="T61" fmla="*/ 1 h 343"/>
                  <a:gd name="T62" fmla="*/ 1 w 408"/>
                  <a:gd name="T63" fmla="*/ 1 h 343"/>
                  <a:gd name="T64" fmla="*/ 1 w 408"/>
                  <a:gd name="T65" fmla="*/ 1 h 343"/>
                  <a:gd name="T66" fmla="*/ 1 w 408"/>
                  <a:gd name="T67" fmla="*/ 1 h 343"/>
                  <a:gd name="T68" fmla="*/ 1 w 408"/>
                  <a:gd name="T69" fmla="*/ 1 h 343"/>
                  <a:gd name="T70" fmla="*/ 1 w 408"/>
                  <a:gd name="T71" fmla="*/ 1 h 343"/>
                  <a:gd name="T72" fmla="*/ 1 w 408"/>
                  <a:gd name="T73" fmla="*/ 1 h 343"/>
                  <a:gd name="T74" fmla="*/ 1 w 408"/>
                  <a:gd name="T75" fmla="*/ 1 h 343"/>
                  <a:gd name="T76" fmla="*/ 1 w 408"/>
                  <a:gd name="T77" fmla="*/ 1 h 343"/>
                  <a:gd name="T78" fmla="*/ 1 w 408"/>
                  <a:gd name="T79" fmla="*/ 1 h 343"/>
                  <a:gd name="T80" fmla="*/ 1 w 408"/>
                  <a:gd name="T81" fmla="*/ 1 h 343"/>
                  <a:gd name="T82" fmla="*/ 1 w 408"/>
                  <a:gd name="T83" fmla="*/ 1 h 343"/>
                  <a:gd name="T84" fmla="*/ 1 w 408"/>
                  <a:gd name="T85" fmla="*/ 1 h 343"/>
                  <a:gd name="T86" fmla="*/ 1 w 408"/>
                  <a:gd name="T87" fmla="*/ 1 h 343"/>
                  <a:gd name="T88" fmla="*/ 1 w 408"/>
                  <a:gd name="T89" fmla="*/ 1 h 343"/>
                  <a:gd name="T90" fmla="*/ 1 w 408"/>
                  <a:gd name="T91" fmla="*/ 1 h 343"/>
                  <a:gd name="T92" fmla="*/ 1 w 408"/>
                  <a:gd name="T93" fmla="*/ 1 h 343"/>
                  <a:gd name="T94" fmla="*/ 1 w 408"/>
                  <a:gd name="T95" fmla="*/ 1 h 343"/>
                  <a:gd name="T96" fmla="*/ 1 w 408"/>
                  <a:gd name="T97" fmla="*/ 1 h 343"/>
                  <a:gd name="T98" fmla="*/ 1 w 408"/>
                  <a:gd name="T99" fmla="*/ 1 h 343"/>
                  <a:gd name="T100" fmla="*/ 1 w 408"/>
                  <a:gd name="T101" fmla="*/ 1 h 343"/>
                  <a:gd name="T102" fmla="*/ 1 w 408"/>
                  <a:gd name="T103" fmla="*/ 1 h 343"/>
                  <a:gd name="T104" fmla="*/ 1 w 408"/>
                  <a:gd name="T105" fmla="*/ 1 h 343"/>
                  <a:gd name="T106" fmla="*/ 1 w 408"/>
                  <a:gd name="T107" fmla="*/ 1 h 343"/>
                  <a:gd name="T108" fmla="*/ 1 w 408"/>
                  <a:gd name="T109" fmla="*/ 1 h 343"/>
                  <a:gd name="T110" fmla="*/ 1 w 408"/>
                  <a:gd name="T111" fmla="*/ 1 h 343"/>
                  <a:gd name="T112" fmla="*/ 1 w 408"/>
                  <a:gd name="T113" fmla="*/ 0 h 3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8"/>
                  <a:gd name="T172" fmla="*/ 0 h 343"/>
                  <a:gd name="T173" fmla="*/ 408 w 408"/>
                  <a:gd name="T174" fmla="*/ 343 h 3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8" h="343">
                    <a:moveTo>
                      <a:pt x="408" y="0"/>
                    </a:moveTo>
                    <a:lnTo>
                      <a:pt x="389" y="8"/>
                    </a:lnTo>
                    <a:lnTo>
                      <a:pt x="372" y="16"/>
                    </a:lnTo>
                    <a:lnTo>
                      <a:pt x="355" y="24"/>
                    </a:lnTo>
                    <a:lnTo>
                      <a:pt x="339" y="32"/>
                    </a:lnTo>
                    <a:lnTo>
                      <a:pt x="324" y="41"/>
                    </a:lnTo>
                    <a:lnTo>
                      <a:pt x="309" y="51"/>
                    </a:lnTo>
                    <a:lnTo>
                      <a:pt x="295" y="61"/>
                    </a:lnTo>
                    <a:lnTo>
                      <a:pt x="282" y="73"/>
                    </a:lnTo>
                    <a:lnTo>
                      <a:pt x="269" y="85"/>
                    </a:lnTo>
                    <a:lnTo>
                      <a:pt x="258" y="99"/>
                    </a:lnTo>
                    <a:lnTo>
                      <a:pt x="248" y="115"/>
                    </a:lnTo>
                    <a:lnTo>
                      <a:pt x="237" y="131"/>
                    </a:lnTo>
                    <a:lnTo>
                      <a:pt x="227" y="151"/>
                    </a:lnTo>
                    <a:lnTo>
                      <a:pt x="218" y="172"/>
                    </a:lnTo>
                    <a:lnTo>
                      <a:pt x="210" y="193"/>
                    </a:lnTo>
                    <a:lnTo>
                      <a:pt x="201" y="219"/>
                    </a:lnTo>
                    <a:lnTo>
                      <a:pt x="195" y="245"/>
                    </a:lnTo>
                    <a:lnTo>
                      <a:pt x="189" y="268"/>
                    </a:lnTo>
                    <a:lnTo>
                      <a:pt x="185" y="291"/>
                    </a:lnTo>
                    <a:lnTo>
                      <a:pt x="183" y="314"/>
                    </a:lnTo>
                    <a:lnTo>
                      <a:pt x="159" y="280"/>
                    </a:lnTo>
                    <a:lnTo>
                      <a:pt x="133" y="243"/>
                    </a:lnTo>
                    <a:lnTo>
                      <a:pt x="108" y="207"/>
                    </a:lnTo>
                    <a:lnTo>
                      <a:pt x="83" y="169"/>
                    </a:lnTo>
                    <a:lnTo>
                      <a:pt x="59" y="131"/>
                    </a:lnTo>
                    <a:lnTo>
                      <a:pt x="36" y="92"/>
                    </a:lnTo>
                    <a:lnTo>
                      <a:pt x="16" y="53"/>
                    </a:lnTo>
                    <a:lnTo>
                      <a:pt x="0" y="14"/>
                    </a:lnTo>
                    <a:lnTo>
                      <a:pt x="4" y="56"/>
                    </a:lnTo>
                    <a:lnTo>
                      <a:pt x="15" y="98"/>
                    </a:lnTo>
                    <a:lnTo>
                      <a:pt x="31" y="139"/>
                    </a:lnTo>
                    <a:lnTo>
                      <a:pt x="52" y="179"/>
                    </a:lnTo>
                    <a:lnTo>
                      <a:pt x="77" y="218"/>
                    </a:lnTo>
                    <a:lnTo>
                      <a:pt x="106" y="257"/>
                    </a:lnTo>
                    <a:lnTo>
                      <a:pt x="139" y="295"/>
                    </a:lnTo>
                    <a:lnTo>
                      <a:pt x="176" y="332"/>
                    </a:lnTo>
                    <a:lnTo>
                      <a:pt x="187" y="339"/>
                    </a:lnTo>
                    <a:lnTo>
                      <a:pt x="195" y="343"/>
                    </a:lnTo>
                    <a:lnTo>
                      <a:pt x="200" y="343"/>
                    </a:lnTo>
                    <a:lnTo>
                      <a:pt x="205" y="340"/>
                    </a:lnTo>
                    <a:lnTo>
                      <a:pt x="213" y="308"/>
                    </a:lnTo>
                    <a:lnTo>
                      <a:pt x="223" y="275"/>
                    </a:lnTo>
                    <a:lnTo>
                      <a:pt x="236" y="244"/>
                    </a:lnTo>
                    <a:lnTo>
                      <a:pt x="252" y="213"/>
                    </a:lnTo>
                    <a:lnTo>
                      <a:pt x="268" y="183"/>
                    </a:lnTo>
                    <a:lnTo>
                      <a:pt x="287" y="155"/>
                    </a:lnTo>
                    <a:lnTo>
                      <a:pt x="304" y="128"/>
                    </a:lnTo>
                    <a:lnTo>
                      <a:pt x="322" y="104"/>
                    </a:lnTo>
                    <a:lnTo>
                      <a:pt x="341" y="81"/>
                    </a:lnTo>
                    <a:lnTo>
                      <a:pt x="357" y="60"/>
                    </a:lnTo>
                    <a:lnTo>
                      <a:pt x="372" y="41"/>
                    </a:lnTo>
                    <a:lnTo>
                      <a:pt x="386" y="27"/>
                    </a:lnTo>
                    <a:lnTo>
                      <a:pt x="396" y="15"/>
                    </a:lnTo>
                    <a:lnTo>
                      <a:pt x="403" y="6"/>
                    </a:lnTo>
                    <a:lnTo>
                      <a:pt x="408" y="1"/>
                    </a:lnTo>
                    <a:lnTo>
                      <a:pt x="408" y="0"/>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70764" name="Text Box 45"/>
            <p:cNvSpPr txBox="1">
              <a:spLocks noChangeArrowheads="1"/>
            </p:cNvSpPr>
            <p:nvPr/>
          </p:nvSpPr>
          <p:spPr bwMode="auto">
            <a:xfrm rot="189621">
              <a:off x="1381" y="1797"/>
              <a:ext cx="521"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b="1">
                  <a:solidFill>
                    <a:srgbClr val="800000"/>
                  </a:solidFill>
                  <a:latin typeface="Arial" charset="0"/>
                  <a:cs typeface="Arial" charset="0"/>
                </a:rPr>
                <a:t>Known</a:t>
              </a:r>
            </a:p>
            <a:p>
              <a:pPr algn="ctr" eaLnBrk="1" hangingPunct="1"/>
              <a:r>
                <a:rPr lang="en-US" sz="1200" b="1">
                  <a:solidFill>
                    <a:srgbClr val="800000"/>
                  </a:solidFill>
                  <a:latin typeface="Arial" charset="0"/>
                  <a:cs typeface="Arial" charset="0"/>
                </a:rPr>
                <a:t>Source 1</a:t>
              </a:r>
            </a:p>
          </p:txBody>
        </p:sp>
      </p:grpSp>
      <p:grpSp>
        <p:nvGrpSpPr>
          <p:cNvPr id="70662" name="Group 46"/>
          <p:cNvGrpSpPr>
            <a:grpSpLocks/>
          </p:cNvGrpSpPr>
          <p:nvPr/>
        </p:nvGrpSpPr>
        <p:grpSpPr bwMode="auto">
          <a:xfrm>
            <a:off x="1476375" y="1776413"/>
            <a:ext cx="1223963" cy="1292225"/>
            <a:chOff x="1247" y="1706"/>
            <a:chExt cx="771" cy="814"/>
          </a:xfrm>
        </p:grpSpPr>
        <p:grpSp>
          <p:nvGrpSpPr>
            <p:cNvPr id="70731" name="Group 47"/>
            <p:cNvGrpSpPr>
              <a:grpSpLocks/>
            </p:cNvGrpSpPr>
            <p:nvPr/>
          </p:nvGrpSpPr>
          <p:grpSpPr bwMode="auto">
            <a:xfrm>
              <a:off x="1247" y="1706"/>
              <a:ext cx="771" cy="814"/>
              <a:chOff x="2245" y="2523"/>
              <a:chExt cx="1143" cy="1132"/>
            </a:xfrm>
          </p:grpSpPr>
          <p:sp>
            <p:nvSpPr>
              <p:cNvPr id="70733" name="AutoShape 48"/>
              <p:cNvSpPr>
                <a:spLocks noChangeAspect="1" noChangeArrowheads="1" noTextEdit="1"/>
              </p:cNvSpPr>
              <p:nvPr/>
            </p:nvSpPr>
            <p:spPr bwMode="auto">
              <a:xfrm>
                <a:off x="2245" y="2523"/>
                <a:ext cx="1143" cy="11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0734" name="Freeform 49"/>
              <p:cNvSpPr>
                <a:spLocks/>
              </p:cNvSpPr>
              <p:nvPr/>
            </p:nvSpPr>
            <p:spPr bwMode="auto">
              <a:xfrm>
                <a:off x="2245" y="3379"/>
                <a:ext cx="1143" cy="276"/>
              </a:xfrm>
              <a:custGeom>
                <a:avLst/>
                <a:gdLst>
                  <a:gd name="T0" fmla="*/ 1 w 2286"/>
                  <a:gd name="T1" fmla="*/ 0 h 553"/>
                  <a:gd name="T2" fmla="*/ 2 w 2286"/>
                  <a:gd name="T3" fmla="*/ 1 h 553"/>
                  <a:gd name="T4" fmla="*/ 2 w 2286"/>
                  <a:gd name="T5" fmla="*/ 1 h 553"/>
                  <a:gd name="T6" fmla="*/ 2 w 2286"/>
                  <a:gd name="T7" fmla="*/ 1 h 553"/>
                  <a:gd name="T8" fmla="*/ 3 w 2286"/>
                  <a:gd name="T9" fmla="*/ 1 h 553"/>
                  <a:gd name="T10" fmla="*/ 3 w 2286"/>
                  <a:gd name="T11" fmla="*/ 1 h 553"/>
                  <a:gd name="T12" fmla="*/ 3 w 2286"/>
                  <a:gd name="T13" fmla="*/ 1 h 553"/>
                  <a:gd name="T14" fmla="*/ 3 w 2286"/>
                  <a:gd name="T15" fmla="*/ 1 h 553"/>
                  <a:gd name="T16" fmla="*/ 3 w 2286"/>
                  <a:gd name="T17" fmla="*/ 1 h 553"/>
                  <a:gd name="T18" fmla="*/ 4 w 2286"/>
                  <a:gd name="T19" fmla="*/ 1 h 553"/>
                  <a:gd name="T20" fmla="*/ 4 w 2286"/>
                  <a:gd name="T21" fmla="*/ 0 h 553"/>
                  <a:gd name="T22" fmla="*/ 4 w 2286"/>
                  <a:gd name="T23" fmla="*/ 0 h 553"/>
                  <a:gd name="T24" fmla="*/ 5 w 2286"/>
                  <a:gd name="T25" fmla="*/ 0 h 553"/>
                  <a:gd name="T26" fmla="*/ 5 w 2286"/>
                  <a:gd name="T27" fmla="*/ 0 h 553"/>
                  <a:gd name="T28" fmla="*/ 5 w 2286"/>
                  <a:gd name="T29" fmla="*/ 0 h 553"/>
                  <a:gd name="T30" fmla="*/ 5 w 2286"/>
                  <a:gd name="T31" fmla="*/ 0 h 553"/>
                  <a:gd name="T32" fmla="*/ 5 w 2286"/>
                  <a:gd name="T33" fmla="*/ 0 h 553"/>
                  <a:gd name="T34" fmla="*/ 5 w 2286"/>
                  <a:gd name="T35" fmla="*/ 0 h 553"/>
                  <a:gd name="T36" fmla="*/ 5 w 2286"/>
                  <a:gd name="T37" fmla="*/ 0 h 553"/>
                  <a:gd name="T38" fmla="*/ 4 w 2286"/>
                  <a:gd name="T39" fmla="*/ 0 h 553"/>
                  <a:gd name="T40" fmla="*/ 4 w 2286"/>
                  <a:gd name="T41" fmla="*/ 0 h 553"/>
                  <a:gd name="T42" fmla="*/ 4 w 2286"/>
                  <a:gd name="T43" fmla="*/ 0 h 553"/>
                  <a:gd name="T44" fmla="*/ 3 w 2286"/>
                  <a:gd name="T45" fmla="*/ 0 h 553"/>
                  <a:gd name="T46" fmla="*/ 3 w 2286"/>
                  <a:gd name="T47" fmla="*/ 0 h 553"/>
                  <a:gd name="T48" fmla="*/ 3 w 2286"/>
                  <a:gd name="T49" fmla="*/ 0 h 553"/>
                  <a:gd name="T50" fmla="*/ 3 w 2286"/>
                  <a:gd name="T51" fmla="*/ 0 h 553"/>
                  <a:gd name="T52" fmla="*/ 3 w 2286"/>
                  <a:gd name="T53" fmla="*/ 0 h 553"/>
                  <a:gd name="T54" fmla="*/ 2 w 2286"/>
                  <a:gd name="T55" fmla="*/ 0 h 553"/>
                  <a:gd name="T56" fmla="*/ 2 w 2286"/>
                  <a:gd name="T57" fmla="*/ 0 h 553"/>
                  <a:gd name="T58" fmla="*/ 2 w 2286"/>
                  <a:gd name="T59" fmla="*/ 0 h 553"/>
                  <a:gd name="T60" fmla="*/ 2 w 2286"/>
                  <a:gd name="T61" fmla="*/ 0 h 553"/>
                  <a:gd name="T62" fmla="*/ 1 w 2286"/>
                  <a:gd name="T63" fmla="*/ 0 h 553"/>
                  <a:gd name="T64" fmla="*/ 1 w 2286"/>
                  <a:gd name="T65" fmla="*/ 0 h 553"/>
                  <a:gd name="T66" fmla="*/ 1 w 2286"/>
                  <a:gd name="T67" fmla="*/ 0 h 553"/>
                  <a:gd name="T68" fmla="*/ 1 w 2286"/>
                  <a:gd name="T69" fmla="*/ 0 h 553"/>
                  <a:gd name="T70" fmla="*/ 1 w 2286"/>
                  <a:gd name="T71" fmla="*/ 0 h 553"/>
                  <a:gd name="T72" fmla="*/ 1 w 2286"/>
                  <a:gd name="T73" fmla="*/ 0 h 553"/>
                  <a:gd name="T74" fmla="*/ 1 w 2286"/>
                  <a:gd name="T75" fmla="*/ 0 h 553"/>
                  <a:gd name="T76" fmla="*/ 1 w 2286"/>
                  <a:gd name="T77" fmla="*/ 0 h 553"/>
                  <a:gd name="T78" fmla="*/ 1 w 2286"/>
                  <a:gd name="T79" fmla="*/ 0 h 553"/>
                  <a:gd name="T80" fmla="*/ 1 w 2286"/>
                  <a:gd name="T81" fmla="*/ 0 h 553"/>
                  <a:gd name="T82" fmla="*/ 1 w 2286"/>
                  <a:gd name="T83" fmla="*/ 0 h 553"/>
                  <a:gd name="T84" fmla="*/ 1 w 2286"/>
                  <a:gd name="T85" fmla="*/ 0 h 5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86"/>
                  <a:gd name="T130" fmla="*/ 0 h 553"/>
                  <a:gd name="T131" fmla="*/ 2286 w 2286"/>
                  <a:gd name="T132" fmla="*/ 553 h 5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86" h="553">
                    <a:moveTo>
                      <a:pt x="414" y="490"/>
                    </a:moveTo>
                    <a:lnTo>
                      <a:pt x="452" y="497"/>
                    </a:lnTo>
                    <a:lnTo>
                      <a:pt x="491" y="503"/>
                    </a:lnTo>
                    <a:lnTo>
                      <a:pt x="531" y="510"/>
                    </a:lnTo>
                    <a:lnTo>
                      <a:pt x="573" y="516"/>
                    </a:lnTo>
                    <a:lnTo>
                      <a:pt x="615" y="522"/>
                    </a:lnTo>
                    <a:lnTo>
                      <a:pt x="659" y="528"/>
                    </a:lnTo>
                    <a:lnTo>
                      <a:pt x="703" y="532"/>
                    </a:lnTo>
                    <a:lnTo>
                      <a:pt x="749" y="537"/>
                    </a:lnTo>
                    <a:lnTo>
                      <a:pt x="795" y="540"/>
                    </a:lnTo>
                    <a:lnTo>
                      <a:pt x="843" y="544"/>
                    </a:lnTo>
                    <a:lnTo>
                      <a:pt x="891" y="546"/>
                    </a:lnTo>
                    <a:lnTo>
                      <a:pt x="940" y="548"/>
                    </a:lnTo>
                    <a:lnTo>
                      <a:pt x="990" y="551"/>
                    </a:lnTo>
                    <a:lnTo>
                      <a:pt x="1040" y="552"/>
                    </a:lnTo>
                    <a:lnTo>
                      <a:pt x="1091" y="553"/>
                    </a:lnTo>
                    <a:lnTo>
                      <a:pt x="1143" y="553"/>
                    </a:lnTo>
                    <a:lnTo>
                      <a:pt x="1190" y="553"/>
                    </a:lnTo>
                    <a:lnTo>
                      <a:pt x="1236" y="552"/>
                    </a:lnTo>
                    <a:lnTo>
                      <a:pt x="1282" y="551"/>
                    </a:lnTo>
                    <a:lnTo>
                      <a:pt x="1329" y="550"/>
                    </a:lnTo>
                    <a:lnTo>
                      <a:pt x="1373" y="547"/>
                    </a:lnTo>
                    <a:lnTo>
                      <a:pt x="1417" y="545"/>
                    </a:lnTo>
                    <a:lnTo>
                      <a:pt x="1461" y="543"/>
                    </a:lnTo>
                    <a:lnTo>
                      <a:pt x="1504" y="539"/>
                    </a:lnTo>
                    <a:lnTo>
                      <a:pt x="1546" y="536"/>
                    </a:lnTo>
                    <a:lnTo>
                      <a:pt x="1588" y="531"/>
                    </a:lnTo>
                    <a:lnTo>
                      <a:pt x="1628" y="528"/>
                    </a:lnTo>
                    <a:lnTo>
                      <a:pt x="1667" y="522"/>
                    </a:lnTo>
                    <a:lnTo>
                      <a:pt x="1706" y="517"/>
                    </a:lnTo>
                    <a:lnTo>
                      <a:pt x="1744" y="512"/>
                    </a:lnTo>
                    <a:lnTo>
                      <a:pt x="1781" y="506"/>
                    </a:lnTo>
                    <a:lnTo>
                      <a:pt x="1817" y="500"/>
                    </a:lnTo>
                    <a:lnTo>
                      <a:pt x="1869" y="490"/>
                    </a:lnTo>
                    <a:lnTo>
                      <a:pt x="1918" y="479"/>
                    </a:lnTo>
                    <a:lnTo>
                      <a:pt x="1966" y="469"/>
                    </a:lnTo>
                    <a:lnTo>
                      <a:pt x="2011" y="456"/>
                    </a:lnTo>
                    <a:lnTo>
                      <a:pt x="2052" y="445"/>
                    </a:lnTo>
                    <a:lnTo>
                      <a:pt x="2090" y="431"/>
                    </a:lnTo>
                    <a:lnTo>
                      <a:pt x="2126" y="418"/>
                    </a:lnTo>
                    <a:lnTo>
                      <a:pt x="2158" y="403"/>
                    </a:lnTo>
                    <a:lnTo>
                      <a:pt x="2187" y="389"/>
                    </a:lnTo>
                    <a:lnTo>
                      <a:pt x="2212" y="375"/>
                    </a:lnTo>
                    <a:lnTo>
                      <a:pt x="2234" y="360"/>
                    </a:lnTo>
                    <a:lnTo>
                      <a:pt x="2253" y="343"/>
                    </a:lnTo>
                    <a:lnTo>
                      <a:pt x="2268" y="327"/>
                    </a:lnTo>
                    <a:lnTo>
                      <a:pt x="2278" y="310"/>
                    </a:lnTo>
                    <a:lnTo>
                      <a:pt x="2284" y="294"/>
                    </a:lnTo>
                    <a:lnTo>
                      <a:pt x="2286" y="277"/>
                    </a:lnTo>
                    <a:lnTo>
                      <a:pt x="2284" y="257"/>
                    </a:lnTo>
                    <a:lnTo>
                      <a:pt x="2274" y="237"/>
                    </a:lnTo>
                    <a:lnTo>
                      <a:pt x="2261" y="219"/>
                    </a:lnTo>
                    <a:lnTo>
                      <a:pt x="2241" y="201"/>
                    </a:lnTo>
                    <a:lnTo>
                      <a:pt x="2217" y="182"/>
                    </a:lnTo>
                    <a:lnTo>
                      <a:pt x="2188" y="165"/>
                    </a:lnTo>
                    <a:lnTo>
                      <a:pt x="2155" y="148"/>
                    </a:lnTo>
                    <a:lnTo>
                      <a:pt x="2117" y="132"/>
                    </a:lnTo>
                    <a:lnTo>
                      <a:pt x="2074" y="117"/>
                    </a:lnTo>
                    <a:lnTo>
                      <a:pt x="2028" y="102"/>
                    </a:lnTo>
                    <a:lnTo>
                      <a:pt x="1977" y="88"/>
                    </a:lnTo>
                    <a:lnTo>
                      <a:pt x="1923" y="74"/>
                    </a:lnTo>
                    <a:lnTo>
                      <a:pt x="1865" y="62"/>
                    </a:lnTo>
                    <a:lnTo>
                      <a:pt x="1806" y="51"/>
                    </a:lnTo>
                    <a:lnTo>
                      <a:pt x="1741" y="41"/>
                    </a:lnTo>
                    <a:lnTo>
                      <a:pt x="1674" y="31"/>
                    </a:lnTo>
                    <a:lnTo>
                      <a:pt x="1644" y="28"/>
                    </a:lnTo>
                    <a:lnTo>
                      <a:pt x="1613" y="24"/>
                    </a:lnTo>
                    <a:lnTo>
                      <a:pt x="1582" y="21"/>
                    </a:lnTo>
                    <a:lnTo>
                      <a:pt x="1551" y="19"/>
                    </a:lnTo>
                    <a:lnTo>
                      <a:pt x="1519" y="15"/>
                    </a:lnTo>
                    <a:lnTo>
                      <a:pt x="1486" y="13"/>
                    </a:lnTo>
                    <a:lnTo>
                      <a:pt x="1454" y="11"/>
                    </a:lnTo>
                    <a:lnTo>
                      <a:pt x="1421" y="8"/>
                    </a:lnTo>
                    <a:lnTo>
                      <a:pt x="1387" y="6"/>
                    </a:lnTo>
                    <a:lnTo>
                      <a:pt x="1353" y="5"/>
                    </a:lnTo>
                    <a:lnTo>
                      <a:pt x="1319" y="4"/>
                    </a:lnTo>
                    <a:lnTo>
                      <a:pt x="1285" y="3"/>
                    </a:lnTo>
                    <a:lnTo>
                      <a:pt x="1249" y="1"/>
                    </a:lnTo>
                    <a:lnTo>
                      <a:pt x="1214" y="0"/>
                    </a:lnTo>
                    <a:lnTo>
                      <a:pt x="1179" y="0"/>
                    </a:lnTo>
                    <a:lnTo>
                      <a:pt x="1143" y="0"/>
                    </a:lnTo>
                    <a:lnTo>
                      <a:pt x="1095" y="0"/>
                    </a:lnTo>
                    <a:lnTo>
                      <a:pt x="1046" y="1"/>
                    </a:lnTo>
                    <a:lnTo>
                      <a:pt x="999" y="3"/>
                    </a:lnTo>
                    <a:lnTo>
                      <a:pt x="952" y="4"/>
                    </a:lnTo>
                    <a:lnTo>
                      <a:pt x="906" y="6"/>
                    </a:lnTo>
                    <a:lnTo>
                      <a:pt x="860" y="8"/>
                    </a:lnTo>
                    <a:lnTo>
                      <a:pt x="815" y="12"/>
                    </a:lnTo>
                    <a:lnTo>
                      <a:pt x="771" y="15"/>
                    </a:lnTo>
                    <a:lnTo>
                      <a:pt x="727" y="19"/>
                    </a:lnTo>
                    <a:lnTo>
                      <a:pt x="684" y="23"/>
                    </a:lnTo>
                    <a:lnTo>
                      <a:pt x="643" y="28"/>
                    </a:lnTo>
                    <a:lnTo>
                      <a:pt x="601" y="32"/>
                    </a:lnTo>
                    <a:lnTo>
                      <a:pt x="562" y="38"/>
                    </a:lnTo>
                    <a:lnTo>
                      <a:pt x="523" y="44"/>
                    </a:lnTo>
                    <a:lnTo>
                      <a:pt x="485" y="50"/>
                    </a:lnTo>
                    <a:lnTo>
                      <a:pt x="448" y="57"/>
                    </a:lnTo>
                    <a:lnTo>
                      <a:pt x="399" y="67"/>
                    </a:lnTo>
                    <a:lnTo>
                      <a:pt x="350" y="77"/>
                    </a:lnTo>
                    <a:lnTo>
                      <a:pt x="305" y="88"/>
                    </a:lnTo>
                    <a:lnTo>
                      <a:pt x="263" y="99"/>
                    </a:lnTo>
                    <a:lnTo>
                      <a:pt x="224" y="112"/>
                    </a:lnTo>
                    <a:lnTo>
                      <a:pt x="187" y="125"/>
                    </a:lnTo>
                    <a:lnTo>
                      <a:pt x="152" y="138"/>
                    </a:lnTo>
                    <a:lnTo>
                      <a:pt x="122" y="152"/>
                    </a:lnTo>
                    <a:lnTo>
                      <a:pt x="94" y="166"/>
                    </a:lnTo>
                    <a:lnTo>
                      <a:pt x="70" y="181"/>
                    </a:lnTo>
                    <a:lnTo>
                      <a:pt x="48" y="196"/>
                    </a:lnTo>
                    <a:lnTo>
                      <a:pt x="31" y="211"/>
                    </a:lnTo>
                    <a:lnTo>
                      <a:pt x="18" y="227"/>
                    </a:lnTo>
                    <a:lnTo>
                      <a:pt x="8" y="243"/>
                    </a:lnTo>
                    <a:lnTo>
                      <a:pt x="2" y="259"/>
                    </a:lnTo>
                    <a:lnTo>
                      <a:pt x="0" y="277"/>
                    </a:lnTo>
                    <a:lnTo>
                      <a:pt x="2" y="293"/>
                    </a:lnTo>
                    <a:lnTo>
                      <a:pt x="7" y="309"/>
                    </a:lnTo>
                    <a:lnTo>
                      <a:pt x="16" y="324"/>
                    </a:lnTo>
                    <a:lnTo>
                      <a:pt x="29" y="339"/>
                    </a:lnTo>
                    <a:lnTo>
                      <a:pt x="45" y="354"/>
                    </a:lnTo>
                    <a:lnTo>
                      <a:pt x="65" y="369"/>
                    </a:lnTo>
                    <a:lnTo>
                      <a:pt x="86" y="383"/>
                    </a:lnTo>
                    <a:lnTo>
                      <a:pt x="112" y="396"/>
                    </a:lnTo>
                    <a:lnTo>
                      <a:pt x="141" y="410"/>
                    </a:lnTo>
                    <a:lnTo>
                      <a:pt x="172" y="423"/>
                    </a:lnTo>
                    <a:lnTo>
                      <a:pt x="206" y="436"/>
                    </a:lnTo>
                    <a:lnTo>
                      <a:pt x="243" y="447"/>
                    </a:lnTo>
                    <a:lnTo>
                      <a:pt x="282" y="459"/>
                    </a:lnTo>
                    <a:lnTo>
                      <a:pt x="324" y="469"/>
                    </a:lnTo>
                    <a:lnTo>
                      <a:pt x="368" y="479"/>
                    </a:lnTo>
                    <a:lnTo>
                      <a:pt x="414" y="490"/>
                    </a:lnTo>
                    <a:close/>
                  </a:path>
                </a:pathLst>
              </a:custGeom>
              <a:solidFill>
                <a:srgbClr val="B5F4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35" name="Freeform 50"/>
              <p:cNvSpPr>
                <a:spLocks/>
              </p:cNvSpPr>
              <p:nvPr/>
            </p:nvSpPr>
            <p:spPr bwMode="auto">
              <a:xfrm>
                <a:off x="2754" y="2525"/>
                <a:ext cx="159" cy="995"/>
              </a:xfrm>
              <a:custGeom>
                <a:avLst/>
                <a:gdLst>
                  <a:gd name="T0" fmla="*/ 1 w 318"/>
                  <a:gd name="T1" fmla="*/ 4 h 1990"/>
                  <a:gd name="T2" fmla="*/ 1 w 318"/>
                  <a:gd name="T3" fmla="*/ 4 h 1990"/>
                  <a:gd name="T4" fmla="*/ 1 w 318"/>
                  <a:gd name="T5" fmla="*/ 1 h 1990"/>
                  <a:gd name="T6" fmla="*/ 1 w 318"/>
                  <a:gd name="T7" fmla="*/ 1 h 1990"/>
                  <a:gd name="T8" fmla="*/ 1 w 318"/>
                  <a:gd name="T9" fmla="*/ 0 h 1990"/>
                  <a:gd name="T10" fmla="*/ 0 w 318"/>
                  <a:gd name="T11" fmla="*/ 4 h 1990"/>
                  <a:gd name="T12" fmla="*/ 1 w 318"/>
                  <a:gd name="T13" fmla="*/ 4 h 1990"/>
                  <a:gd name="T14" fmla="*/ 0 60000 65536"/>
                  <a:gd name="T15" fmla="*/ 0 60000 65536"/>
                  <a:gd name="T16" fmla="*/ 0 60000 65536"/>
                  <a:gd name="T17" fmla="*/ 0 60000 65536"/>
                  <a:gd name="T18" fmla="*/ 0 60000 65536"/>
                  <a:gd name="T19" fmla="*/ 0 60000 65536"/>
                  <a:gd name="T20" fmla="*/ 0 60000 65536"/>
                  <a:gd name="T21" fmla="*/ 0 w 318"/>
                  <a:gd name="T22" fmla="*/ 0 h 1990"/>
                  <a:gd name="T23" fmla="*/ 318 w 318"/>
                  <a:gd name="T24" fmla="*/ 1990 h 19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8" h="1990">
                    <a:moveTo>
                      <a:pt x="154" y="1990"/>
                    </a:moveTo>
                    <a:lnTo>
                      <a:pt x="238" y="1966"/>
                    </a:lnTo>
                    <a:lnTo>
                      <a:pt x="318" y="50"/>
                    </a:lnTo>
                    <a:lnTo>
                      <a:pt x="238" y="7"/>
                    </a:lnTo>
                    <a:lnTo>
                      <a:pt x="81" y="0"/>
                    </a:lnTo>
                    <a:lnTo>
                      <a:pt x="0" y="1990"/>
                    </a:lnTo>
                    <a:lnTo>
                      <a:pt x="154" y="1990"/>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36" name="Freeform 51"/>
              <p:cNvSpPr>
                <a:spLocks/>
              </p:cNvSpPr>
              <p:nvPr/>
            </p:nvSpPr>
            <p:spPr bwMode="auto">
              <a:xfrm>
                <a:off x="2711" y="2523"/>
                <a:ext cx="163" cy="997"/>
              </a:xfrm>
              <a:custGeom>
                <a:avLst/>
                <a:gdLst>
                  <a:gd name="T0" fmla="*/ 1 w 325"/>
                  <a:gd name="T1" fmla="*/ 4 h 1993"/>
                  <a:gd name="T2" fmla="*/ 1 w 325"/>
                  <a:gd name="T3" fmla="*/ 4 h 1993"/>
                  <a:gd name="T4" fmla="*/ 1 w 325"/>
                  <a:gd name="T5" fmla="*/ 1 h 1993"/>
                  <a:gd name="T6" fmla="*/ 1 w 325"/>
                  <a:gd name="T7" fmla="*/ 0 h 1993"/>
                  <a:gd name="T8" fmla="*/ 0 w 325"/>
                  <a:gd name="T9" fmla="*/ 4 h 1993"/>
                  <a:gd name="T10" fmla="*/ 1 w 325"/>
                  <a:gd name="T11" fmla="*/ 4 h 1993"/>
                  <a:gd name="T12" fmla="*/ 0 60000 65536"/>
                  <a:gd name="T13" fmla="*/ 0 60000 65536"/>
                  <a:gd name="T14" fmla="*/ 0 60000 65536"/>
                  <a:gd name="T15" fmla="*/ 0 60000 65536"/>
                  <a:gd name="T16" fmla="*/ 0 60000 65536"/>
                  <a:gd name="T17" fmla="*/ 0 60000 65536"/>
                  <a:gd name="T18" fmla="*/ 0 w 325"/>
                  <a:gd name="T19" fmla="*/ 0 h 1993"/>
                  <a:gd name="T20" fmla="*/ 325 w 325"/>
                  <a:gd name="T21" fmla="*/ 1993 h 1993"/>
                </a:gdLst>
                <a:ahLst/>
                <a:cxnLst>
                  <a:cxn ang="T12">
                    <a:pos x="T0" y="T1"/>
                  </a:cxn>
                  <a:cxn ang="T13">
                    <a:pos x="T2" y="T3"/>
                  </a:cxn>
                  <a:cxn ang="T14">
                    <a:pos x="T4" y="T5"/>
                  </a:cxn>
                  <a:cxn ang="T15">
                    <a:pos x="T6" y="T7"/>
                  </a:cxn>
                  <a:cxn ang="T16">
                    <a:pos x="T8" y="T9"/>
                  </a:cxn>
                  <a:cxn ang="T17">
                    <a:pos x="T10" y="T11"/>
                  </a:cxn>
                </a:cxnLst>
                <a:rect l="T18" t="T19" r="T20" b="T21"/>
                <a:pathLst>
                  <a:path w="325" h="1993">
                    <a:moveTo>
                      <a:pt x="240" y="1993"/>
                    </a:moveTo>
                    <a:lnTo>
                      <a:pt x="241" y="1993"/>
                    </a:lnTo>
                    <a:lnTo>
                      <a:pt x="325" y="10"/>
                    </a:lnTo>
                    <a:lnTo>
                      <a:pt x="87" y="0"/>
                    </a:lnTo>
                    <a:lnTo>
                      <a:pt x="0" y="1993"/>
                    </a:lnTo>
                    <a:lnTo>
                      <a:pt x="240" y="1993"/>
                    </a:lnTo>
                    <a:close/>
                  </a:path>
                </a:pathLst>
              </a:custGeom>
              <a:solidFill>
                <a:srgbClr val="EFC9A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37" name="Freeform 52"/>
              <p:cNvSpPr>
                <a:spLocks/>
              </p:cNvSpPr>
              <p:nvPr/>
            </p:nvSpPr>
            <p:spPr bwMode="auto">
              <a:xfrm>
                <a:off x="2322" y="2592"/>
                <a:ext cx="1042" cy="597"/>
              </a:xfrm>
              <a:custGeom>
                <a:avLst/>
                <a:gdLst>
                  <a:gd name="T0" fmla="*/ 3 w 2085"/>
                  <a:gd name="T1" fmla="*/ 2 h 1195"/>
                  <a:gd name="T2" fmla="*/ 4 w 2085"/>
                  <a:gd name="T3" fmla="*/ 0 h 1195"/>
                  <a:gd name="T4" fmla="*/ 3 w 2085"/>
                  <a:gd name="T5" fmla="*/ 0 h 1195"/>
                  <a:gd name="T6" fmla="*/ 0 w 2085"/>
                  <a:gd name="T7" fmla="*/ 0 h 1195"/>
                  <a:gd name="T8" fmla="*/ 0 w 2085"/>
                  <a:gd name="T9" fmla="*/ 2 h 1195"/>
                  <a:gd name="T10" fmla="*/ 0 w 2085"/>
                  <a:gd name="T11" fmla="*/ 2 h 1195"/>
                  <a:gd name="T12" fmla="*/ 3 w 2085"/>
                  <a:gd name="T13" fmla="*/ 2 h 1195"/>
                  <a:gd name="T14" fmla="*/ 0 60000 65536"/>
                  <a:gd name="T15" fmla="*/ 0 60000 65536"/>
                  <a:gd name="T16" fmla="*/ 0 60000 65536"/>
                  <a:gd name="T17" fmla="*/ 0 60000 65536"/>
                  <a:gd name="T18" fmla="*/ 0 60000 65536"/>
                  <a:gd name="T19" fmla="*/ 0 60000 65536"/>
                  <a:gd name="T20" fmla="*/ 0 60000 65536"/>
                  <a:gd name="T21" fmla="*/ 0 w 2085"/>
                  <a:gd name="T22" fmla="*/ 0 h 1195"/>
                  <a:gd name="T23" fmla="*/ 2085 w 2085"/>
                  <a:gd name="T24" fmla="*/ 1195 h 11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5" h="1195">
                    <a:moveTo>
                      <a:pt x="2031" y="1195"/>
                    </a:moveTo>
                    <a:lnTo>
                      <a:pt x="2085" y="85"/>
                    </a:lnTo>
                    <a:lnTo>
                      <a:pt x="2042" y="37"/>
                    </a:lnTo>
                    <a:lnTo>
                      <a:pt x="93" y="0"/>
                    </a:lnTo>
                    <a:lnTo>
                      <a:pt x="0" y="1096"/>
                    </a:lnTo>
                    <a:lnTo>
                      <a:pt x="38" y="1110"/>
                    </a:lnTo>
                    <a:lnTo>
                      <a:pt x="2031" y="1195"/>
                    </a:lnTo>
                    <a:close/>
                  </a:path>
                </a:pathLst>
              </a:custGeom>
              <a:solidFill>
                <a:srgbClr val="A5A5A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38" name="Freeform 53"/>
              <p:cNvSpPr>
                <a:spLocks/>
              </p:cNvSpPr>
              <p:nvPr/>
            </p:nvSpPr>
            <p:spPr bwMode="auto">
              <a:xfrm>
                <a:off x="2322" y="2567"/>
                <a:ext cx="1021" cy="615"/>
              </a:xfrm>
              <a:custGeom>
                <a:avLst/>
                <a:gdLst>
                  <a:gd name="T0" fmla="*/ 4 w 2042"/>
                  <a:gd name="T1" fmla="*/ 3 h 1228"/>
                  <a:gd name="T2" fmla="*/ 4 w 2042"/>
                  <a:gd name="T3" fmla="*/ 1 h 1228"/>
                  <a:gd name="T4" fmla="*/ 1 w 2042"/>
                  <a:gd name="T5" fmla="*/ 0 h 1228"/>
                  <a:gd name="T6" fmla="*/ 0 w 2042"/>
                  <a:gd name="T7" fmla="*/ 3 h 1228"/>
                  <a:gd name="T8" fmla="*/ 4 w 2042"/>
                  <a:gd name="T9" fmla="*/ 3 h 1228"/>
                  <a:gd name="T10" fmla="*/ 0 60000 65536"/>
                  <a:gd name="T11" fmla="*/ 0 60000 65536"/>
                  <a:gd name="T12" fmla="*/ 0 60000 65536"/>
                  <a:gd name="T13" fmla="*/ 0 60000 65536"/>
                  <a:gd name="T14" fmla="*/ 0 60000 65536"/>
                  <a:gd name="T15" fmla="*/ 0 w 2042"/>
                  <a:gd name="T16" fmla="*/ 0 h 1228"/>
                  <a:gd name="T17" fmla="*/ 2042 w 2042"/>
                  <a:gd name="T18" fmla="*/ 1228 h 1228"/>
                </a:gdLst>
                <a:ahLst/>
                <a:cxnLst>
                  <a:cxn ang="T10">
                    <a:pos x="T0" y="T1"/>
                  </a:cxn>
                  <a:cxn ang="T11">
                    <a:pos x="T2" y="T3"/>
                  </a:cxn>
                  <a:cxn ang="T12">
                    <a:pos x="T4" y="T5"/>
                  </a:cxn>
                  <a:cxn ang="T13">
                    <a:pos x="T6" y="T7"/>
                  </a:cxn>
                  <a:cxn ang="T14">
                    <a:pos x="T8" y="T9"/>
                  </a:cxn>
                </a:cxnLst>
                <a:rect l="T15" t="T16" r="T17" b="T18"/>
                <a:pathLst>
                  <a:path w="2042" h="1228">
                    <a:moveTo>
                      <a:pt x="1994" y="1228"/>
                    </a:moveTo>
                    <a:lnTo>
                      <a:pt x="2042" y="85"/>
                    </a:lnTo>
                    <a:lnTo>
                      <a:pt x="50" y="0"/>
                    </a:lnTo>
                    <a:lnTo>
                      <a:pt x="0" y="1144"/>
                    </a:lnTo>
                    <a:lnTo>
                      <a:pt x="1994" y="1228"/>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39" name="Freeform 54"/>
              <p:cNvSpPr>
                <a:spLocks/>
              </p:cNvSpPr>
              <p:nvPr/>
            </p:nvSpPr>
            <p:spPr bwMode="auto">
              <a:xfrm>
                <a:off x="2352" y="2596"/>
                <a:ext cx="962" cy="558"/>
              </a:xfrm>
              <a:custGeom>
                <a:avLst/>
                <a:gdLst>
                  <a:gd name="T0" fmla="*/ 4 w 1924"/>
                  <a:gd name="T1" fmla="*/ 2 h 1117"/>
                  <a:gd name="T2" fmla="*/ 4 w 1924"/>
                  <a:gd name="T3" fmla="*/ 0 h 1117"/>
                  <a:gd name="T4" fmla="*/ 1 w 1924"/>
                  <a:gd name="T5" fmla="*/ 0 h 1117"/>
                  <a:gd name="T6" fmla="*/ 0 w 1924"/>
                  <a:gd name="T7" fmla="*/ 2 h 1117"/>
                  <a:gd name="T8" fmla="*/ 4 w 1924"/>
                  <a:gd name="T9" fmla="*/ 2 h 1117"/>
                  <a:gd name="T10" fmla="*/ 0 60000 65536"/>
                  <a:gd name="T11" fmla="*/ 0 60000 65536"/>
                  <a:gd name="T12" fmla="*/ 0 60000 65536"/>
                  <a:gd name="T13" fmla="*/ 0 60000 65536"/>
                  <a:gd name="T14" fmla="*/ 0 60000 65536"/>
                  <a:gd name="T15" fmla="*/ 0 w 1924"/>
                  <a:gd name="T16" fmla="*/ 0 h 1117"/>
                  <a:gd name="T17" fmla="*/ 1924 w 1924"/>
                  <a:gd name="T18" fmla="*/ 1117 h 1117"/>
                </a:gdLst>
                <a:ahLst/>
                <a:cxnLst>
                  <a:cxn ang="T10">
                    <a:pos x="T0" y="T1"/>
                  </a:cxn>
                  <a:cxn ang="T11">
                    <a:pos x="T2" y="T3"/>
                  </a:cxn>
                  <a:cxn ang="T12">
                    <a:pos x="T4" y="T5"/>
                  </a:cxn>
                  <a:cxn ang="T13">
                    <a:pos x="T6" y="T7"/>
                  </a:cxn>
                  <a:cxn ang="T14">
                    <a:pos x="T8" y="T9"/>
                  </a:cxn>
                </a:cxnLst>
                <a:rect l="T15" t="T16" r="T17" b="T18"/>
                <a:pathLst>
                  <a:path w="1924" h="1117">
                    <a:moveTo>
                      <a:pt x="1881" y="1117"/>
                    </a:moveTo>
                    <a:lnTo>
                      <a:pt x="1924" y="80"/>
                    </a:lnTo>
                    <a:lnTo>
                      <a:pt x="45" y="0"/>
                    </a:lnTo>
                    <a:lnTo>
                      <a:pt x="0" y="1037"/>
                    </a:lnTo>
                    <a:lnTo>
                      <a:pt x="1881" y="1117"/>
                    </a:lnTo>
                    <a:close/>
                  </a:path>
                </a:pathLst>
              </a:custGeom>
              <a:solidFill>
                <a:srgbClr val="F2CC0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40" name="Freeform 55"/>
              <p:cNvSpPr>
                <a:spLocks/>
              </p:cNvSpPr>
              <p:nvPr/>
            </p:nvSpPr>
            <p:spPr bwMode="auto">
              <a:xfrm>
                <a:off x="2381" y="2622"/>
                <a:ext cx="903" cy="506"/>
              </a:xfrm>
              <a:custGeom>
                <a:avLst/>
                <a:gdLst>
                  <a:gd name="T0" fmla="*/ 3 w 1807"/>
                  <a:gd name="T1" fmla="*/ 2 h 1011"/>
                  <a:gd name="T2" fmla="*/ 3 w 1807"/>
                  <a:gd name="T3" fmla="*/ 1 h 1011"/>
                  <a:gd name="T4" fmla="*/ 0 w 1807"/>
                  <a:gd name="T5" fmla="*/ 0 h 1011"/>
                  <a:gd name="T6" fmla="*/ 0 w 1807"/>
                  <a:gd name="T7" fmla="*/ 2 h 1011"/>
                  <a:gd name="T8" fmla="*/ 3 w 1807"/>
                  <a:gd name="T9" fmla="*/ 2 h 1011"/>
                  <a:gd name="T10" fmla="*/ 0 60000 65536"/>
                  <a:gd name="T11" fmla="*/ 0 60000 65536"/>
                  <a:gd name="T12" fmla="*/ 0 60000 65536"/>
                  <a:gd name="T13" fmla="*/ 0 60000 65536"/>
                  <a:gd name="T14" fmla="*/ 0 60000 65536"/>
                  <a:gd name="T15" fmla="*/ 0 w 1807"/>
                  <a:gd name="T16" fmla="*/ 0 h 1011"/>
                  <a:gd name="T17" fmla="*/ 1807 w 1807"/>
                  <a:gd name="T18" fmla="*/ 1011 h 1011"/>
                </a:gdLst>
                <a:ahLst/>
                <a:cxnLst>
                  <a:cxn ang="T10">
                    <a:pos x="T0" y="T1"/>
                  </a:cxn>
                  <a:cxn ang="T11">
                    <a:pos x="T2" y="T3"/>
                  </a:cxn>
                  <a:cxn ang="T12">
                    <a:pos x="T4" y="T5"/>
                  </a:cxn>
                  <a:cxn ang="T13">
                    <a:pos x="T6" y="T7"/>
                  </a:cxn>
                  <a:cxn ang="T14">
                    <a:pos x="T8" y="T9"/>
                  </a:cxn>
                </a:cxnLst>
                <a:rect l="T15" t="T16" r="T17" b="T18"/>
                <a:pathLst>
                  <a:path w="1807" h="1011">
                    <a:moveTo>
                      <a:pt x="1767" y="1011"/>
                    </a:moveTo>
                    <a:lnTo>
                      <a:pt x="1807" y="75"/>
                    </a:lnTo>
                    <a:lnTo>
                      <a:pt x="40" y="0"/>
                    </a:lnTo>
                    <a:lnTo>
                      <a:pt x="0" y="936"/>
                    </a:lnTo>
                    <a:lnTo>
                      <a:pt x="1767" y="1011"/>
                    </a:lnTo>
                    <a:close/>
                  </a:path>
                </a:pathLst>
              </a:custGeom>
              <a:solidFill>
                <a:srgbClr val="B7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41" name="Freeform 56"/>
              <p:cNvSpPr>
                <a:spLocks/>
              </p:cNvSpPr>
              <p:nvPr/>
            </p:nvSpPr>
            <p:spPr bwMode="auto">
              <a:xfrm>
                <a:off x="2392" y="2628"/>
                <a:ext cx="882" cy="494"/>
              </a:xfrm>
              <a:custGeom>
                <a:avLst/>
                <a:gdLst>
                  <a:gd name="T0" fmla="*/ 4 w 1764"/>
                  <a:gd name="T1" fmla="*/ 2 h 988"/>
                  <a:gd name="T2" fmla="*/ 4 w 1764"/>
                  <a:gd name="T3" fmla="*/ 1 h 988"/>
                  <a:gd name="T4" fmla="*/ 1 w 1764"/>
                  <a:gd name="T5" fmla="*/ 0 h 988"/>
                  <a:gd name="T6" fmla="*/ 0 w 1764"/>
                  <a:gd name="T7" fmla="*/ 2 h 988"/>
                  <a:gd name="T8" fmla="*/ 4 w 1764"/>
                  <a:gd name="T9" fmla="*/ 2 h 988"/>
                  <a:gd name="T10" fmla="*/ 0 60000 65536"/>
                  <a:gd name="T11" fmla="*/ 0 60000 65536"/>
                  <a:gd name="T12" fmla="*/ 0 60000 65536"/>
                  <a:gd name="T13" fmla="*/ 0 60000 65536"/>
                  <a:gd name="T14" fmla="*/ 0 60000 65536"/>
                  <a:gd name="T15" fmla="*/ 0 w 1764"/>
                  <a:gd name="T16" fmla="*/ 0 h 988"/>
                  <a:gd name="T17" fmla="*/ 1764 w 1764"/>
                  <a:gd name="T18" fmla="*/ 988 h 988"/>
                </a:gdLst>
                <a:ahLst/>
                <a:cxnLst>
                  <a:cxn ang="T10">
                    <a:pos x="T0" y="T1"/>
                  </a:cxn>
                  <a:cxn ang="T11">
                    <a:pos x="T2" y="T3"/>
                  </a:cxn>
                  <a:cxn ang="T12">
                    <a:pos x="T4" y="T5"/>
                  </a:cxn>
                  <a:cxn ang="T13">
                    <a:pos x="T6" y="T7"/>
                  </a:cxn>
                  <a:cxn ang="T14">
                    <a:pos x="T8" y="T9"/>
                  </a:cxn>
                </a:cxnLst>
                <a:rect l="T15" t="T16" r="T17" b="T18"/>
                <a:pathLst>
                  <a:path w="1764" h="988">
                    <a:moveTo>
                      <a:pt x="1725" y="988"/>
                    </a:moveTo>
                    <a:lnTo>
                      <a:pt x="1764" y="73"/>
                    </a:lnTo>
                    <a:lnTo>
                      <a:pt x="39" y="0"/>
                    </a:lnTo>
                    <a:lnTo>
                      <a:pt x="0" y="914"/>
                    </a:lnTo>
                    <a:lnTo>
                      <a:pt x="1725" y="988"/>
                    </a:lnTo>
                    <a:close/>
                  </a:path>
                </a:pathLst>
              </a:custGeom>
              <a:solidFill>
                <a:srgbClr val="BA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42" name="Freeform 57"/>
              <p:cNvSpPr>
                <a:spLocks/>
              </p:cNvSpPr>
              <p:nvPr/>
            </p:nvSpPr>
            <p:spPr bwMode="auto">
              <a:xfrm>
                <a:off x="2402" y="2634"/>
                <a:ext cx="861" cy="481"/>
              </a:xfrm>
              <a:custGeom>
                <a:avLst/>
                <a:gdLst>
                  <a:gd name="T0" fmla="*/ 4 w 1721"/>
                  <a:gd name="T1" fmla="*/ 1 h 964"/>
                  <a:gd name="T2" fmla="*/ 4 w 1721"/>
                  <a:gd name="T3" fmla="*/ 0 h 964"/>
                  <a:gd name="T4" fmla="*/ 1 w 1721"/>
                  <a:gd name="T5" fmla="*/ 0 h 964"/>
                  <a:gd name="T6" fmla="*/ 0 w 1721"/>
                  <a:gd name="T7" fmla="*/ 1 h 964"/>
                  <a:gd name="T8" fmla="*/ 4 w 1721"/>
                  <a:gd name="T9" fmla="*/ 1 h 964"/>
                  <a:gd name="T10" fmla="*/ 0 60000 65536"/>
                  <a:gd name="T11" fmla="*/ 0 60000 65536"/>
                  <a:gd name="T12" fmla="*/ 0 60000 65536"/>
                  <a:gd name="T13" fmla="*/ 0 60000 65536"/>
                  <a:gd name="T14" fmla="*/ 0 60000 65536"/>
                  <a:gd name="T15" fmla="*/ 0 w 1721"/>
                  <a:gd name="T16" fmla="*/ 0 h 964"/>
                  <a:gd name="T17" fmla="*/ 1721 w 1721"/>
                  <a:gd name="T18" fmla="*/ 964 h 964"/>
                </a:gdLst>
                <a:ahLst/>
                <a:cxnLst>
                  <a:cxn ang="T10">
                    <a:pos x="T0" y="T1"/>
                  </a:cxn>
                  <a:cxn ang="T11">
                    <a:pos x="T2" y="T3"/>
                  </a:cxn>
                  <a:cxn ang="T12">
                    <a:pos x="T4" y="T5"/>
                  </a:cxn>
                  <a:cxn ang="T13">
                    <a:pos x="T6" y="T7"/>
                  </a:cxn>
                  <a:cxn ang="T14">
                    <a:pos x="T8" y="T9"/>
                  </a:cxn>
                </a:cxnLst>
                <a:rect l="T15" t="T16" r="T17" b="T18"/>
                <a:pathLst>
                  <a:path w="1721" h="964">
                    <a:moveTo>
                      <a:pt x="1683" y="964"/>
                    </a:moveTo>
                    <a:lnTo>
                      <a:pt x="1721" y="73"/>
                    </a:lnTo>
                    <a:lnTo>
                      <a:pt x="38" y="0"/>
                    </a:lnTo>
                    <a:lnTo>
                      <a:pt x="0" y="893"/>
                    </a:lnTo>
                    <a:lnTo>
                      <a:pt x="1683" y="964"/>
                    </a:lnTo>
                    <a:close/>
                  </a:path>
                </a:pathLst>
              </a:custGeom>
              <a:solidFill>
                <a:srgbClr val="BF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43" name="Freeform 58"/>
              <p:cNvSpPr>
                <a:spLocks/>
              </p:cNvSpPr>
              <p:nvPr/>
            </p:nvSpPr>
            <p:spPr bwMode="auto">
              <a:xfrm>
                <a:off x="2413" y="2640"/>
                <a:ext cx="840" cy="470"/>
              </a:xfrm>
              <a:custGeom>
                <a:avLst/>
                <a:gdLst>
                  <a:gd name="T0" fmla="*/ 4 w 1679"/>
                  <a:gd name="T1" fmla="*/ 2 h 939"/>
                  <a:gd name="T2" fmla="*/ 4 w 1679"/>
                  <a:gd name="T3" fmla="*/ 1 h 939"/>
                  <a:gd name="T4" fmla="*/ 1 w 1679"/>
                  <a:gd name="T5" fmla="*/ 0 h 939"/>
                  <a:gd name="T6" fmla="*/ 0 w 1679"/>
                  <a:gd name="T7" fmla="*/ 2 h 939"/>
                  <a:gd name="T8" fmla="*/ 4 w 1679"/>
                  <a:gd name="T9" fmla="*/ 2 h 939"/>
                  <a:gd name="T10" fmla="*/ 0 60000 65536"/>
                  <a:gd name="T11" fmla="*/ 0 60000 65536"/>
                  <a:gd name="T12" fmla="*/ 0 60000 65536"/>
                  <a:gd name="T13" fmla="*/ 0 60000 65536"/>
                  <a:gd name="T14" fmla="*/ 0 60000 65536"/>
                  <a:gd name="T15" fmla="*/ 0 w 1679"/>
                  <a:gd name="T16" fmla="*/ 0 h 939"/>
                  <a:gd name="T17" fmla="*/ 1679 w 1679"/>
                  <a:gd name="T18" fmla="*/ 939 h 939"/>
                </a:gdLst>
                <a:ahLst/>
                <a:cxnLst>
                  <a:cxn ang="T10">
                    <a:pos x="T0" y="T1"/>
                  </a:cxn>
                  <a:cxn ang="T11">
                    <a:pos x="T2" y="T3"/>
                  </a:cxn>
                  <a:cxn ang="T12">
                    <a:pos x="T4" y="T5"/>
                  </a:cxn>
                  <a:cxn ang="T13">
                    <a:pos x="T6" y="T7"/>
                  </a:cxn>
                  <a:cxn ang="T14">
                    <a:pos x="T8" y="T9"/>
                  </a:cxn>
                </a:cxnLst>
                <a:rect l="T15" t="T16" r="T17" b="T18"/>
                <a:pathLst>
                  <a:path w="1679" h="939">
                    <a:moveTo>
                      <a:pt x="1642" y="939"/>
                    </a:moveTo>
                    <a:lnTo>
                      <a:pt x="1679" y="69"/>
                    </a:lnTo>
                    <a:lnTo>
                      <a:pt x="37" y="0"/>
                    </a:lnTo>
                    <a:lnTo>
                      <a:pt x="0" y="869"/>
                    </a:lnTo>
                    <a:lnTo>
                      <a:pt x="1642" y="939"/>
                    </a:lnTo>
                    <a:close/>
                  </a:path>
                </a:pathLst>
              </a:custGeom>
              <a:solidFill>
                <a:srgbClr val="C1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44" name="Freeform 59"/>
              <p:cNvSpPr>
                <a:spLocks/>
              </p:cNvSpPr>
              <p:nvPr/>
            </p:nvSpPr>
            <p:spPr bwMode="auto">
              <a:xfrm>
                <a:off x="2565" y="3511"/>
                <a:ext cx="37" cy="74"/>
              </a:xfrm>
              <a:custGeom>
                <a:avLst/>
                <a:gdLst>
                  <a:gd name="T0" fmla="*/ 0 w 74"/>
                  <a:gd name="T1" fmla="*/ 0 h 149"/>
                  <a:gd name="T2" fmla="*/ 1 w 74"/>
                  <a:gd name="T3" fmla="*/ 0 h 149"/>
                  <a:gd name="T4" fmla="*/ 1 w 74"/>
                  <a:gd name="T5" fmla="*/ 0 h 149"/>
                  <a:gd name="T6" fmla="*/ 1 w 74"/>
                  <a:gd name="T7" fmla="*/ 0 h 149"/>
                  <a:gd name="T8" fmla="*/ 1 w 74"/>
                  <a:gd name="T9" fmla="*/ 0 h 149"/>
                  <a:gd name="T10" fmla="*/ 1 w 74"/>
                  <a:gd name="T11" fmla="*/ 0 h 149"/>
                  <a:gd name="T12" fmla="*/ 1 w 74"/>
                  <a:gd name="T13" fmla="*/ 0 h 149"/>
                  <a:gd name="T14" fmla="*/ 1 w 74"/>
                  <a:gd name="T15" fmla="*/ 0 h 149"/>
                  <a:gd name="T16" fmla="*/ 1 w 74"/>
                  <a:gd name="T17" fmla="*/ 0 h 149"/>
                  <a:gd name="T18" fmla="*/ 1 w 74"/>
                  <a:gd name="T19" fmla="*/ 0 h 149"/>
                  <a:gd name="T20" fmla="*/ 1 w 74"/>
                  <a:gd name="T21" fmla="*/ 0 h 149"/>
                  <a:gd name="T22" fmla="*/ 1 w 74"/>
                  <a:gd name="T23" fmla="*/ 0 h 149"/>
                  <a:gd name="T24" fmla="*/ 1 w 74"/>
                  <a:gd name="T25" fmla="*/ 0 h 149"/>
                  <a:gd name="T26" fmla="*/ 1 w 74"/>
                  <a:gd name="T27" fmla="*/ 0 h 149"/>
                  <a:gd name="T28" fmla="*/ 1 w 74"/>
                  <a:gd name="T29" fmla="*/ 0 h 149"/>
                  <a:gd name="T30" fmla="*/ 1 w 74"/>
                  <a:gd name="T31" fmla="*/ 0 h 149"/>
                  <a:gd name="T32" fmla="*/ 1 w 74"/>
                  <a:gd name="T33" fmla="*/ 0 h 149"/>
                  <a:gd name="T34" fmla="*/ 0 w 74"/>
                  <a:gd name="T35" fmla="*/ 0 h 1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4"/>
                  <a:gd name="T55" fmla="*/ 0 h 149"/>
                  <a:gd name="T56" fmla="*/ 74 w 74"/>
                  <a:gd name="T57" fmla="*/ 149 h 1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4" h="149">
                    <a:moveTo>
                      <a:pt x="0" y="149"/>
                    </a:moveTo>
                    <a:lnTo>
                      <a:pt x="27" y="143"/>
                    </a:lnTo>
                    <a:lnTo>
                      <a:pt x="34" y="127"/>
                    </a:lnTo>
                    <a:lnTo>
                      <a:pt x="41" y="110"/>
                    </a:lnTo>
                    <a:lnTo>
                      <a:pt x="48" y="91"/>
                    </a:lnTo>
                    <a:lnTo>
                      <a:pt x="53" y="73"/>
                    </a:lnTo>
                    <a:lnTo>
                      <a:pt x="59" y="54"/>
                    </a:lnTo>
                    <a:lnTo>
                      <a:pt x="65" y="36"/>
                    </a:lnTo>
                    <a:lnTo>
                      <a:pt x="70" y="17"/>
                    </a:lnTo>
                    <a:lnTo>
                      <a:pt x="74" y="0"/>
                    </a:lnTo>
                    <a:lnTo>
                      <a:pt x="59" y="13"/>
                    </a:lnTo>
                    <a:lnTo>
                      <a:pt x="48" y="29"/>
                    </a:lnTo>
                    <a:lnTo>
                      <a:pt x="40" y="48"/>
                    </a:lnTo>
                    <a:lnTo>
                      <a:pt x="32" y="69"/>
                    </a:lnTo>
                    <a:lnTo>
                      <a:pt x="25" y="90"/>
                    </a:lnTo>
                    <a:lnTo>
                      <a:pt x="18" y="112"/>
                    </a:lnTo>
                    <a:lnTo>
                      <a:pt x="10" y="131"/>
                    </a:lnTo>
                    <a:lnTo>
                      <a:pt x="0" y="149"/>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45" name="Freeform 60"/>
              <p:cNvSpPr>
                <a:spLocks/>
              </p:cNvSpPr>
              <p:nvPr/>
            </p:nvSpPr>
            <p:spPr bwMode="auto">
              <a:xfrm>
                <a:off x="2615" y="3512"/>
                <a:ext cx="1" cy="1"/>
              </a:xfrm>
              <a:custGeom>
                <a:avLst/>
                <a:gdLst>
                  <a:gd name="T0" fmla="*/ 0 w 1"/>
                  <a:gd name="T1" fmla="*/ 1 h 2"/>
                  <a:gd name="T2" fmla="*/ 0 w 1"/>
                  <a:gd name="T3" fmla="*/ 1 h 2"/>
                  <a:gd name="T4" fmla="*/ 1 w 1"/>
                  <a:gd name="T5" fmla="*/ 0 h 2"/>
                  <a:gd name="T6" fmla="*/ 1 w 1"/>
                  <a:gd name="T7" fmla="*/ 0 h 2"/>
                  <a:gd name="T8" fmla="*/ 1 w 1"/>
                  <a:gd name="T9" fmla="*/ 0 h 2"/>
                  <a:gd name="T10" fmla="*/ 1 w 1"/>
                  <a:gd name="T11" fmla="*/ 0 h 2"/>
                  <a:gd name="T12" fmla="*/ 1 w 1"/>
                  <a:gd name="T13" fmla="*/ 0 h 2"/>
                  <a:gd name="T14" fmla="*/ 0 w 1"/>
                  <a:gd name="T15" fmla="*/ 0 h 2"/>
                  <a:gd name="T16" fmla="*/ 0 w 1"/>
                  <a:gd name="T17" fmla="*/ 1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
                  <a:gd name="T28" fmla="*/ 0 h 2"/>
                  <a:gd name="T29" fmla="*/ 1 w 1"/>
                  <a:gd name="T30" fmla="*/ 2 h 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 h="2">
                    <a:moveTo>
                      <a:pt x="0" y="2"/>
                    </a:moveTo>
                    <a:lnTo>
                      <a:pt x="0" y="2"/>
                    </a:lnTo>
                    <a:lnTo>
                      <a:pt x="1" y="0"/>
                    </a:lnTo>
                    <a:lnTo>
                      <a:pt x="0" y="0"/>
                    </a:lnTo>
                    <a:lnTo>
                      <a:pt x="0" y="2"/>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46" name="Freeform 61"/>
              <p:cNvSpPr>
                <a:spLocks/>
              </p:cNvSpPr>
              <p:nvPr/>
            </p:nvSpPr>
            <p:spPr bwMode="auto">
              <a:xfrm>
                <a:off x="2833" y="3455"/>
                <a:ext cx="77" cy="153"/>
              </a:xfrm>
              <a:custGeom>
                <a:avLst/>
                <a:gdLst>
                  <a:gd name="T0" fmla="*/ 0 w 155"/>
                  <a:gd name="T1" fmla="*/ 0 h 307"/>
                  <a:gd name="T2" fmla="*/ 0 w 155"/>
                  <a:gd name="T3" fmla="*/ 0 h 307"/>
                  <a:gd name="T4" fmla="*/ 0 w 155"/>
                  <a:gd name="T5" fmla="*/ 0 h 307"/>
                  <a:gd name="T6" fmla="*/ 0 w 155"/>
                  <a:gd name="T7" fmla="*/ 0 h 307"/>
                  <a:gd name="T8" fmla="*/ 0 w 155"/>
                  <a:gd name="T9" fmla="*/ 0 h 307"/>
                  <a:gd name="T10" fmla="*/ 0 w 155"/>
                  <a:gd name="T11" fmla="*/ 0 h 307"/>
                  <a:gd name="T12" fmla="*/ 0 w 155"/>
                  <a:gd name="T13" fmla="*/ 0 h 307"/>
                  <a:gd name="T14" fmla="*/ 0 w 155"/>
                  <a:gd name="T15" fmla="*/ 0 h 307"/>
                  <a:gd name="T16" fmla="*/ 0 w 155"/>
                  <a:gd name="T17" fmla="*/ 0 h 307"/>
                  <a:gd name="T18" fmla="*/ 0 w 155"/>
                  <a:gd name="T19" fmla="*/ 0 h 307"/>
                  <a:gd name="T20" fmla="*/ 0 w 155"/>
                  <a:gd name="T21" fmla="*/ 0 h 307"/>
                  <a:gd name="T22" fmla="*/ 0 w 155"/>
                  <a:gd name="T23" fmla="*/ 0 h 307"/>
                  <a:gd name="T24" fmla="*/ 0 w 155"/>
                  <a:gd name="T25" fmla="*/ 0 h 307"/>
                  <a:gd name="T26" fmla="*/ 0 w 155"/>
                  <a:gd name="T27" fmla="*/ 0 h 307"/>
                  <a:gd name="T28" fmla="*/ 0 w 155"/>
                  <a:gd name="T29" fmla="*/ 0 h 307"/>
                  <a:gd name="T30" fmla="*/ 0 w 155"/>
                  <a:gd name="T31" fmla="*/ 0 h 307"/>
                  <a:gd name="T32" fmla="*/ 0 w 155"/>
                  <a:gd name="T33" fmla="*/ 0 h 307"/>
                  <a:gd name="T34" fmla="*/ 0 w 155"/>
                  <a:gd name="T35" fmla="*/ 0 h 307"/>
                  <a:gd name="T36" fmla="*/ 0 w 155"/>
                  <a:gd name="T37" fmla="*/ 0 h 307"/>
                  <a:gd name="T38" fmla="*/ 0 w 155"/>
                  <a:gd name="T39" fmla="*/ 0 h 307"/>
                  <a:gd name="T40" fmla="*/ 0 w 155"/>
                  <a:gd name="T41" fmla="*/ 0 h 307"/>
                  <a:gd name="T42" fmla="*/ 0 w 155"/>
                  <a:gd name="T43" fmla="*/ 0 h 307"/>
                  <a:gd name="T44" fmla="*/ 0 w 155"/>
                  <a:gd name="T45" fmla="*/ 0 h 307"/>
                  <a:gd name="T46" fmla="*/ 0 w 155"/>
                  <a:gd name="T47" fmla="*/ 0 h 307"/>
                  <a:gd name="T48" fmla="*/ 0 w 155"/>
                  <a:gd name="T49" fmla="*/ 0 h 307"/>
                  <a:gd name="T50" fmla="*/ 0 w 155"/>
                  <a:gd name="T51" fmla="*/ 0 h 307"/>
                  <a:gd name="T52" fmla="*/ 0 w 155"/>
                  <a:gd name="T53" fmla="*/ 0 h 307"/>
                  <a:gd name="T54" fmla="*/ 0 w 155"/>
                  <a:gd name="T55" fmla="*/ 0 h 307"/>
                  <a:gd name="T56" fmla="*/ 0 w 155"/>
                  <a:gd name="T57" fmla="*/ 0 h 307"/>
                  <a:gd name="T58" fmla="*/ 0 w 155"/>
                  <a:gd name="T59" fmla="*/ 0 h 307"/>
                  <a:gd name="T60" fmla="*/ 0 w 155"/>
                  <a:gd name="T61" fmla="*/ 0 h 307"/>
                  <a:gd name="T62" fmla="*/ 0 w 155"/>
                  <a:gd name="T63" fmla="*/ 0 h 307"/>
                  <a:gd name="T64" fmla="*/ 0 w 155"/>
                  <a:gd name="T65" fmla="*/ 0 h 307"/>
                  <a:gd name="T66" fmla="*/ 0 w 155"/>
                  <a:gd name="T67" fmla="*/ 0 h 307"/>
                  <a:gd name="T68" fmla="*/ 0 w 155"/>
                  <a:gd name="T69" fmla="*/ 0 h 307"/>
                  <a:gd name="T70" fmla="*/ 0 w 155"/>
                  <a:gd name="T71" fmla="*/ 0 h 307"/>
                  <a:gd name="T72" fmla="*/ 0 w 155"/>
                  <a:gd name="T73" fmla="*/ 0 h 3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5"/>
                  <a:gd name="T112" fmla="*/ 0 h 307"/>
                  <a:gd name="T113" fmla="*/ 155 w 155"/>
                  <a:gd name="T114" fmla="*/ 307 h 30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5" h="307">
                    <a:moveTo>
                      <a:pt x="0" y="304"/>
                    </a:moveTo>
                    <a:lnTo>
                      <a:pt x="8" y="307"/>
                    </a:lnTo>
                    <a:lnTo>
                      <a:pt x="19" y="305"/>
                    </a:lnTo>
                    <a:lnTo>
                      <a:pt x="29" y="302"/>
                    </a:lnTo>
                    <a:lnTo>
                      <a:pt x="41" y="299"/>
                    </a:lnTo>
                    <a:lnTo>
                      <a:pt x="51" y="293"/>
                    </a:lnTo>
                    <a:lnTo>
                      <a:pt x="61" y="288"/>
                    </a:lnTo>
                    <a:lnTo>
                      <a:pt x="72" y="284"/>
                    </a:lnTo>
                    <a:lnTo>
                      <a:pt x="80" y="280"/>
                    </a:lnTo>
                    <a:lnTo>
                      <a:pt x="81" y="278"/>
                    </a:lnTo>
                    <a:lnTo>
                      <a:pt x="82" y="275"/>
                    </a:lnTo>
                    <a:lnTo>
                      <a:pt x="83" y="273"/>
                    </a:lnTo>
                    <a:lnTo>
                      <a:pt x="84" y="271"/>
                    </a:lnTo>
                    <a:lnTo>
                      <a:pt x="79" y="272"/>
                    </a:lnTo>
                    <a:lnTo>
                      <a:pt x="72" y="274"/>
                    </a:lnTo>
                    <a:lnTo>
                      <a:pt x="64" y="275"/>
                    </a:lnTo>
                    <a:lnTo>
                      <a:pt x="57" y="278"/>
                    </a:lnTo>
                    <a:lnTo>
                      <a:pt x="51" y="279"/>
                    </a:lnTo>
                    <a:lnTo>
                      <a:pt x="46" y="279"/>
                    </a:lnTo>
                    <a:lnTo>
                      <a:pt x="43" y="277"/>
                    </a:lnTo>
                    <a:lnTo>
                      <a:pt x="42" y="272"/>
                    </a:lnTo>
                    <a:lnTo>
                      <a:pt x="46" y="235"/>
                    </a:lnTo>
                    <a:lnTo>
                      <a:pt x="57" y="199"/>
                    </a:lnTo>
                    <a:lnTo>
                      <a:pt x="72" y="165"/>
                    </a:lnTo>
                    <a:lnTo>
                      <a:pt x="89" y="130"/>
                    </a:lnTo>
                    <a:lnTo>
                      <a:pt x="107" y="97"/>
                    </a:lnTo>
                    <a:lnTo>
                      <a:pt x="125" y="64"/>
                    </a:lnTo>
                    <a:lnTo>
                      <a:pt x="141" y="31"/>
                    </a:lnTo>
                    <a:lnTo>
                      <a:pt x="155" y="0"/>
                    </a:lnTo>
                    <a:lnTo>
                      <a:pt x="149" y="3"/>
                    </a:lnTo>
                    <a:lnTo>
                      <a:pt x="133" y="20"/>
                    </a:lnTo>
                    <a:lnTo>
                      <a:pt x="107" y="49"/>
                    </a:lnTo>
                    <a:lnTo>
                      <a:pt x="80" y="88"/>
                    </a:lnTo>
                    <a:lnTo>
                      <a:pt x="50" y="135"/>
                    </a:lnTo>
                    <a:lnTo>
                      <a:pt x="26" y="188"/>
                    </a:lnTo>
                    <a:lnTo>
                      <a:pt x="7" y="246"/>
                    </a:lnTo>
                    <a:lnTo>
                      <a:pt x="0" y="304"/>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47" name="Freeform 62"/>
              <p:cNvSpPr>
                <a:spLocks/>
              </p:cNvSpPr>
              <p:nvPr/>
            </p:nvSpPr>
            <p:spPr bwMode="auto">
              <a:xfrm>
                <a:off x="2641" y="3456"/>
                <a:ext cx="14" cy="121"/>
              </a:xfrm>
              <a:custGeom>
                <a:avLst/>
                <a:gdLst>
                  <a:gd name="T0" fmla="*/ 0 w 26"/>
                  <a:gd name="T1" fmla="*/ 0 h 243"/>
                  <a:gd name="T2" fmla="*/ 1 w 26"/>
                  <a:gd name="T3" fmla="*/ 0 h 243"/>
                  <a:gd name="T4" fmla="*/ 1 w 26"/>
                  <a:gd name="T5" fmla="*/ 0 h 243"/>
                  <a:gd name="T6" fmla="*/ 1 w 26"/>
                  <a:gd name="T7" fmla="*/ 0 h 243"/>
                  <a:gd name="T8" fmla="*/ 1 w 26"/>
                  <a:gd name="T9" fmla="*/ 0 h 243"/>
                  <a:gd name="T10" fmla="*/ 1 w 26"/>
                  <a:gd name="T11" fmla="*/ 0 h 243"/>
                  <a:gd name="T12" fmla="*/ 1 w 26"/>
                  <a:gd name="T13" fmla="*/ 0 h 243"/>
                  <a:gd name="T14" fmla="*/ 1 w 26"/>
                  <a:gd name="T15" fmla="*/ 0 h 243"/>
                  <a:gd name="T16" fmla="*/ 1 w 26"/>
                  <a:gd name="T17" fmla="*/ 0 h 243"/>
                  <a:gd name="T18" fmla="*/ 1 w 26"/>
                  <a:gd name="T19" fmla="*/ 0 h 243"/>
                  <a:gd name="T20" fmla="*/ 1 w 26"/>
                  <a:gd name="T21" fmla="*/ 0 h 243"/>
                  <a:gd name="T22" fmla="*/ 1 w 26"/>
                  <a:gd name="T23" fmla="*/ 0 h 243"/>
                  <a:gd name="T24" fmla="*/ 1 w 26"/>
                  <a:gd name="T25" fmla="*/ 0 h 243"/>
                  <a:gd name="T26" fmla="*/ 1 w 26"/>
                  <a:gd name="T27" fmla="*/ 0 h 243"/>
                  <a:gd name="T28" fmla="*/ 1 w 26"/>
                  <a:gd name="T29" fmla="*/ 0 h 243"/>
                  <a:gd name="T30" fmla="*/ 1 w 26"/>
                  <a:gd name="T31" fmla="*/ 0 h 243"/>
                  <a:gd name="T32" fmla="*/ 0 w 26"/>
                  <a:gd name="T33" fmla="*/ 0 h 2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243"/>
                  <a:gd name="T53" fmla="*/ 26 w 26"/>
                  <a:gd name="T54" fmla="*/ 243 h 2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243">
                    <a:moveTo>
                      <a:pt x="0" y="243"/>
                    </a:moveTo>
                    <a:lnTo>
                      <a:pt x="15" y="217"/>
                    </a:lnTo>
                    <a:lnTo>
                      <a:pt x="23" y="188"/>
                    </a:lnTo>
                    <a:lnTo>
                      <a:pt x="26" y="158"/>
                    </a:lnTo>
                    <a:lnTo>
                      <a:pt x="26" y="126"/>
                    </a:lnTo>
                    <a:lnTo>
                      <a:pt x="25" y="94"/>
                    </a:lnTo>
                    <a:lnTo>
                      <a:pt x="23" y="61"/>
                    </a:lnTo>
                    <a:lnTo>
                      <a:pt x="23" y="29"/>
                    </a:lnTo>
                    <a:lnTo>
                      <a:pt x="25" y="0"/>
                    </a:lnTo>
                    <a:lnTo>
                      <a:pt x="12" y="26"/>
                    </a:lnTo>
                    <a:lnTo>
                      <a:pt x="5" y="55"/>
                    </a:lnTo>
                    <a:lnTo>
                      <a:pt x="3" y="85"/>
                    </a:lnTo>
                    <a:lnTo>
                      <a:pt x="3" y="116"/>
                    </a:lnTo>
                    <a:lnTo>
                      <a:pt x="4" y="148"/>
                    </a:lnTo>
                    <a:lnTo>
                      <a:pt x="5" y="180"/>
                    </a:lnTo>
                    <a:lnTo>
                      <a:pt x="4" y="211"/>
                    </a:lnTo>
                    <a:lnTo>
                      <a:pt x="0" y="243"/>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48" name="Freeform 63"/>
              <p:cNvSpPr>
                <a:spLocks/>
              </p:cNvSpPr>
              <p:nvPr/>
            </p:nvSpPr>
            <p:spPr bwMode="auto">
              <a:xfrm>
                <a:off x="2877" y="3451"/>
                <a:ext cx="71" cy="112"/>
              </a:xfrm>
              <a:custGeom>
                <a:avLst/>
                <a:gdLst>
                  <a:gd name="T0" fmla="*/ 0 w 142"/>
                  <a:gd name="T1" fmla="*/ 0 h 225"/>
                  <a:gd name="T2" fmla="*/ 1 w 142"/>
                  <a:gd name="T3" fmla="*/ 0 h 225"/>
                  <a:gd name="T4" fmla="*/ 1 w 142"/>
                  <a:gd name="T5" fmla="*/ 0 h 225"/>
                  <a:gd name="T6" fmla="*/ 1 w 142"/>
                  <a:gd name="T7" fmla="*/ 0 h 225"/>
                  <a:gd name="T8" fmla="*/ 1 w 142"/>
                  <a:gd name="T9" fmla="*/ 0 h 225"/>
                  <a:gd name="T10" fmla="*/ 1 w 142"/>
                  <a:gd name="T11" fmla="*/ 0 h 225"/>
                  <a:gd name="T12" fmla="*/ 1 w 142"/>
                  <a:gd name="T13" fmla="*/ 0 h 225"/>
                  <a:gd name="T14" fmla="*/ 1 w 142"/>
                  <a:gd name="T15" fmla="*/ 0 h 225"/>
                  <a:gd name="T16" fmla="*/ 1 w 142"/>
                  <a:gd name="T17" fmla="*/ 0 h 225"/>
                  <a:gd name="T18" fmla="*/ 1 w 142"/>
                  <a:gd name="T19" fmla="*/ 0 h 225"/>
                  <a:gd name="T20" fmla="*/ 1 w 142"/>
                  <a:gd name="T21" fmla="*/ 0 h 225"/>
                  <a:gd name="T22" fmla="*/ 1 w 142"/>
                  <a:gd name="T23" fmla="*/ 0 h 225"/>
                  <a:gd name="T24" fmla="*/ 1 w 142"/>
                  <a:gd name="T25" fmla="*/ 0 h 225"/>
                  <a:gd name="T26" fmla="*/ 1 w 142"/>
                  <a:gd name="T27" fmla="*/ 0 h 225"/>
                  <a:gd name="T28" fmla="*/ 1 w 142"/>
                  <a:gd name="T29" fmla="*/ 0 h 225"/>
                  <a:gd name="T30" fmla="*/ 1 w 142"/>
                  <a:gd name="T31" fmla="*/ 0 h 225"/>
                  <a:gd name="T32" fmla="*/ 0 w 142"/>
                  <a:gd name="T33" fmla="*/ 0 h 2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2"/>
                  <a:gd name="T52" fmla="*/ 0 h 225"/>
                  <a:gd name="T53" fmla="*/ 142 w 142"/>
                  <a:gd name="T54" fmla="*/ 225 h 2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2" h="225">
                    <a:moveTo>
                      <a:pt x="0" y="225"/>
                    </a:moveTo>
                    <a:lnTo>
                      <a:pt x="26" y="213"/>
                    </a:lnTo>
                    <a:lnTo>
                      <a:pt x="50" y="193"/>
                    </a:lnTo>
                    <a:lnTo>
                      <a:pt x="68" y="165"/>
                    </a:lnTo>
                    <a:lnTo>
                      <a:pt x="84" y="132"/>
                    </a:lnTo>
                    <a:lnTo>
                      <a:pt x="98" y="96"/>
                    </a:lnTo>
                    <a:lnTo>
                      <a:pt x="112" y="60"/>
                    </a:lnTo>
                    <a:lnTo>
                      <a:pt x="126" y="28"/>
                    </a:lnTo>
                    <a:lnTo>
                      <a:pt x="142" y="0"/>
                    </a:lnTo>
                    <a:lnTo>
                      <a:pt x="112" y="22"/>
                    </a:lnTo>
                    <a:lnTo>
                      <a:pt x="89" y="48"/>
                    </a:lnTo>
                    <a:lnTo>
                      <a:pt x="70" y="76"/>
                    </a:lnTo>
                    <a:lnTo>
                      <a:pt x="55" y="107"/>
                    </a:lnTo>
                    <a:lnTo>
                      <a:pt x="43" y="139"/>
                    </a:lnTo>
                    <a:lnTo>
                      <a:pt x="30" y="170"/>
                    </a:lnTo>
                    <a:lnTo>
                      <a:pt x="16" y="198"/>
                    </a:lnTo>
                    <a:lnTo>
                      <a:pt x="0" y="225"/>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49" name="Freeform 64"/>
              <p:cNvSpPr>
                <a:spLocks/>
              </p:cNvSpPr>
              <p:nvPr/>
            </p:nvSpPr>
            <p:spPr bwMode="auto">
              <a:xfrm>
                <a:off x="2368" y="3379"/>
                <a:ext cx="64" cy="104"/>
              </a:xfrm>
              <a:custGeom>
                <a:avLst/>
                <a:gdLst>
                  <a:gd name="T0" fmla="*/ 1 w 128"/>
                  <a:gd name="T1" fmla="*/ 0 h 209"/>
                  <a:gd name="T2" fmla="*/ 1 w 128"/>
                  <a:gd name="T3" fmla="*/ 0 h 209"/>
                  <a:gd name="T4" fmla="*/ 1 w 128"/>
                  <a:gd name="T5" fmla="*/ 0 h 209"/>
                  <a:gd name="T6" fmla="*/ 1 w 128"/>
                  <a:gd name="T7" fmla="*/ 0 h 209"/>
                  <a:gd name="T8" fmla="*/ 1 w 128"/>
                  <a:gd name="T9" fmla="*/ 0 h 209"/>
                  <a:gd name="T10" fmla="*/ 1 w 128"/>
                  <a:gd name="T11" fmla="*/ 0 h 209"/>
                  <a:gd name="T12" fmla="*/ 1 w 128"/>
                  <a:gd name="T13" fmla="*/ 0 h 209"/>
                  <a:gd name="T14" fmla="*/ 1 w 128"/>
                  <a:gd name="T15" fmla="*/ 0 h 209"/>
                  <a:gd name="T16" fmla="*/ 0 w 128"/>
                  <a:gd name="T17" fmla="*/ 0 h 209"/>
                  <a:gd name="T18" fmla="*/ 1 w 128"/>
                  <a:gd name="T19" fmla="*/ 0 h 209"/>
                  <a:gd name="T20" fmla="*/ 1 w 128"/>
                  <a:gd name="T21" fmla="*/ 0 h 209"/>
                  <a:gd name="T22" fmla="*/ 1 w 128"/>
                  <a:gd name="T23" fmla="*/ 0 h 209"/>
                  <a:gd name="T24" fmla="*/ 1 w 128"/>
                  <a:gd name="T25" fmla="*/ 0 h 209"/>
                  <a:gd name="T26" fmla="*/ 1 w 128"/>
                  <a:gd name="T27" fmla="*/ 0 h 209"/>
                  <a:gd name="T28" fmla="*/ 1 w 128"/>
                  <a:gd name="T29" fmla="*/ 0 h 209"/>
                  <a:gd name="T30" fmla="*/ 1 w 128"/>
                  <a:gd name="T31" fmla="*/ 0 h 209"/>
                  <a:gd name="T32" fmla="*/ 1 w 128"/>
                  <a:gd name="T33" fmla="*/ 0 h 2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209"/>
                  <a:gd name="T53" fmla="*/ 128 w 128"/>
                  <a:gd name="T54" fmla="*/ 209 h 20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209">
                    <a:moveTo>
                      <a:pt x="128" y="209"/>
                    </a:moveTo>
                    <a:lnTo>
                      <a:pt x="104" y="193"/>
                    </a:lnTo>
                    <a:lnTo>
                      <a:pt x="85" y="171"/>
                    </a:lnTo>
                    <a:lnTo>
                      <a:pt x="67" y="144"/>
                    </a:lnTo>
                    <a:lnTo>
                      <a:pt x="55" y="116"/>
                    </a:lnTo>
                    <a:lnTo>
                      <a:pt x="42" y="86"/>
                    </a:lnTo>
                    <a:lnTo>
                      <a:pt x="29" y="56"/>
                    </a:lnTo>
                    <a:lnTo>
                      <a:pt x="15" y="27"/>
                    </a:lnTo>
                    <a:lnTo>
                      <a:pt x="0" y="0"/>
                    </a:lnTo>
                    <a:lnTo>
                      <a:pt x="27" y="15"/>
                    </a:lnTo>
                    <a:lnTo>
                      <a:pt x="48" y="36"/>
                    </a:lnTo>
                    <a:lnTo>
                      <a:pt x="64" y="63"/>
                    </a:lnTo>
                    <a:lnTo>
                      <a:pt x="76" y="91"/>
                    </a:lnTo>
                    <a:lnTo>
                      <a:pt x="87" y="122"/>
                    </a:lnTo>
                    <a:lnTo>
                      <a:pt x="98" y="152"/>
                    </a:lnTo>
                    <a:lnTo>
                      <a:pt x="112" y="182"/>
                    </a:lnTo>
                    <a:lnTo>
                      <a:pt x="128" y="209"/>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50" name="Freeform 65"/>
              <p:cNvSpPr>
                <a:spLocks/>
              </p:cNvSpPr>
              <p:nvPr/>
            </p:nvSpPr>
            <p:spPr bwMode="auto">
              <a:xfrm>
                <a:off x="2679" y="3425"/>
                <a:ext cx="233" cy="195"/>
              </a:xfrm>
              <a:custGeom>
                <a:avLst/>
                <a:gdLst>
                  <a:gd name="T0" fmla="*/ 1 w 466"/>
                  <a:gd name="T1" fmla="*/ 0 h 391"/>
                  <a:gd name="T2" fmla="*/ 1 w 466"/>
                  <a:gd name="T3" fmla="*/ 0 h 391"/>
                  <a:gd name="T4" fmla="*/ 1 w 466"/>
                  <a:gd name="T5" fmla="*/ 0 h 391"/>
                  <a:gd name="T6" fmla="*/ 1 w 466"/>
                  <a:gd name="T7" fmla="*/ 0 h 391"/>
                  <a:gd name="T8" fmla="*/ 1 w 466"/>
                  <a:gd name="T9" fmla="*/ 0 h 391"/>
                  <a:gd name="T10" fmla="*/ 1 w 466"/>
                  <a:gd name="T11" fmla="*/ 0 h 391"/>
                  <a:gd name="T12" fmla="*/ 1 w 466"/>
                  <a:gd name="T13" fmla="*/ 0 h 391"/>
                  <a:gd name="T14" fmla="*/ 1 w 466"/>
                  <a:gd name="T15" fmla="*/ 0 h 391"/>
                  <a:gd name="T16" fmla="*/ 1 w 466"/>
                  <a:gd name="T17" fmla="*/ 0 h 391"/>
                  <a:gd name="T18" fmla="*/ 1 w 466"/>
                  <a:gd name="T19" fmla="*/ 0 h 391"/>
                  <a:gd name="T20" fmla="*/ 1 w 466"/>
                  <a:gd name="T21" fmla="*/ 0 h 391"/>
                  <a:gd name="T22" fmla="*/ 1 w 466"/>
                  <a:gd name="T23" fmla="*/ 0 h 391"/>
                  <a:gd name="T24" fmla="*/ 1 w 466"/>
                  <a:gd name="T25" fmla="*/ 0 h 391"/>
                  <a:gd name="T26" fmla="*/ 1 w 466"/>
                  <a:gd name="T27" fmla="*/ 0 h 391"/>
                  <a:gd name="T28" fmla="*/ 1 w 466"/>
                  <a:gd name="T29" fmla="*/ 0 h 391"/>
                  <a:gd name="T30" fmla="*/ 1 w 466"/>
                  <a:gd name="T31" fmla="*/ 0 h 391"/>
                  <a:gd name="T32" fmla="*/ 1 w 466"/>
                  <a:gd name="T33" fmla="*/ 0 h 391"/>
                  <a:gd name="T34" fmla="*/ 1 w 466"/>
                  <a:gd name="T35" fmla="*/ 0 h 391"/>
                  <a:gd name="T36" fmla="*/ 1 w 466"/>
                  <a:gd name="T37" fmla="*/ 0 h 391"/>
                  <a:gd name="T38" fmla="*/ 1 w 466"/>
                  <a:gd name="T39" fmla="*/ 0 h 391"/>
                  <a:gd name="T40" fmla="*/ 1 w 466"/>
                  <a:gd name="T41" fmla="*/ 0 h 391"/>
                  <a:gd name="T42" fmla="*/ 1 w 466"/>
                  <a:gd name="T43" fmla="*/ 0 h 391"/>
                  <a:gd name="T44" fmla="*/ 1 w 466"/>
                  <a:gd name="T45" fmla="*/ 0 h 391"/>
                  <a:gd name="T46" fmla="*/ 1 w 466"/>
                  <a:gd name="T47" fmla="*/ 0 h 391"/>
                  <a:gd name="T48" fmla="*/ 1 w 466"/>
                  <a:gd name="T49" fmla="*/ 0 h 391"/>
                  <a:gd name="T50" fmla="*/ 1 w 466"/>
                  <a:gd name="T51" fmla="*/ 0 h 391"/>
                  <a:gd name="T52" fmla="*/ 1 w 466"/>
                  <a:gd name="T53" fmla="*/ 0 h 391"/>
                  <a:gd name="T54" fmla="*/ 1 w 466"/>
                  <a:gd name="T55" fmla="*/ 0 h 391"/>
                  <a:gd name="T56" fmla="*/ 1 w 466"/>
                  <a:gd name="T57" fmla="*/ 0 h 391"/>
                  <a:gd name="T58" fmla="*/ 1 w 466"/>
                  <a:gd name="T59" fmla="*/ 0 h 391"/>
                  <a:gd name="T60" fmla="*/ 1 w 466"/>
                  <a:gd name="T61" fmla="*/ 0 h 391"/>
                  <a:gd name="T62" fmla="*/ 1 w 466"/>
                  <a:gd name="T63" fmla="*/ 0 h 391"/>
                  <a:gd name="T64" fmla="*/ 1 w 466"/>
                  <a:gd name="T65" fmla="*/ 0 h 391"/>
                  <a:gd name="T66" fmla="*/ 1 w 466"/>
                  <a:gd name="T67" fmla="*/ 0 h 391"/>
                  <a:gd name="T68" fmla="*/ 1 w 466"/>
                  <a:gd name="T69" fmla="*/ 0 h 391"/>
                  <a:gd name="T70" fmla="*/ 1 w 466"/>
                  <a:gd name="T71" fmla="*/ 0 h 3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66"/>
                  <a:gd name="T109" fmla="*/ 0 h 391"/>
                  <a:gd name="T110" fmla="*/ 466 w 466"/>
                  <a:gd name="T111" fmla="*/ 391 h 39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66" h="391">
                    <a:moveTo>
                      <a:pt x="466" y="0"/>
                    </a:moveTo>
                    <a:lnTo>
                      <a:pt x="444" y="10"/>
                    </a:lnTo>
                    <a:lnTo>
                      <a:pt x="424" y="21"/>
                    </a:lnTo>
                    <a:lnTo>
                      <a:pt x="404" y="33"/>
                    </a:lnTo>
                    <a:lnTo>
                      <a:pt x="384" y="45"/>
                    </a:lnTo>
                    <a:lnTo>
                      <a:pt x="367" y="59"/>
                    </a:lnTo>
                    <a:lnTo>
                      <a:pt x="350" y="73"/>
                    </a:lnTo>
                    <a:lnTo>
                      <a:pt x="334" y="89"/>
                    </a:lnTo>
                    <a:lnTo>
                      <a:pt x="319" y="105"/>
                    </a:lnTo>
                    <a:lnTo>
                      <a:pt x="304" y="121"/>
                    </a:lnTo>
                    <a:lnTo>
                      <a:pt x="290" y="140"/>
                    </a:lnTo>
                    <a:lnTo>
                      <a:pt x="277" y="158"/>
                    </a:lnTo>
                    <a:lnTo>
                      <a:pt x="265" y="177"/>
                    </a:lnTo>
                    <a:lnTo>
                      <a:pt x="253" y="196"/>
                    </a:lnTo>
                    <a:lnTo>
                      <a:pt x="242" y="217"/>
                    </a:lnTo>
                    <a:lnTo>
                      <a:pt x="231" y="238"/>
                    </a:lnTo>
                    <a:lnTo>
                      <a:pt x="222" y="258"/>
                    </a:lnTo>
                    <a:lnTo>
                      <a:pt x="214" y="285"/>
                    </a:lnTo>
                    <a:lnTo>
                      <a:pt x="209" y="314"/>
                    </a:lnTo>
                    <a:lnTo>
                      <a:pt x="206" y="342"/>
                    </a:lnTo>
                    <a:lnTo>
                      <a:pt x="200" y="370"/>
                    </a:lnTo>
                    <a:lnTo>
                      <a:pt x="186" y="350"/>
                    </a:lnTo>
                    <a:lnTo>
                      <a:pt x="172" y="330"/>
                    </a:lnTo>
                    <a:lnTo>
                      <a:pt x="159" y="311"/>
                    </a:lnTo>
                    <a:lnTo>
                      <a:pt x="145" y="292"/>
                    </a:lnTo>
                    <a:lnTo>
                      <a:pt x="131" y="272"/>
                    </a:lnTo>
                    <a:lnTo>
                      <a:pt x="117" y="254"/>
                    </a:lnTo>
                    <a:lnTo>
                      <a:pt x="104" y="235"/>
                    </a:lnTo>
                    <a:lnTo>
                      <a:pt x="91" y="216"/>
                    </a:lnTo>
                    <a:lnTo>
                      <a:pt x="78" y="197"/>
                    </a:lnTo>
                    <a:lnTo>
                      <a:pt x="65" y="178"/>
                    </a:lnTo>
                    <a:lnTo>
                      <a:pt x="53" y="158"/>
                    </a:lnTo>
                    <a:lnTo>
                      <a:pt x="41" y="139"/>
                    </a:lnTo>
                    <a:lnTo>
                      <a:pt x="30" y="119"/>
                    </a:lnTo>
                    <a:lnTo>
                      <a:pt x="19" y="98"/>
                    </a:lnTo>
                    <a:lnTo>
                      <a:pt x="9" y="78"/>
                    </a:lnTo>
                    <a:lnTo>
                      <a:pt x="0" y="56"/>
                    </a:lnTo>
                    <a:lnTo>
                      <a:pt x="2" y="80"/>
                    </a:lnTo>
                    <a:lnTo>
                      <a:pt x="5" y="104"/>
                    </a:lnTo>
                    <a:lnTo>
                      <a:pt x="11" y="127"/>
                    </a:lnTo>
                    <a:lnTo>
                      <a:pt x="18" y="149"/>
                    </a:lnTo>
                    <a:lnTo>
                      <a:pt x="26" y="170"/>
                    </a:lnTo>
                    <a:lnTo>
                      <a:pt x="36" y="190"/>
                    </a:lnTo>
                    <a:lnTo>
                      <a:pt x="47" y="211"/>
                    </a:lnTo>
                    <a:lnTo>
                      <a:pt x="60" y="231"/>
                    </a:lnTo>
                    <a:lnTo>
                      <a:pt x="73" y="250"/>
                    </a:lnTo>
                    <a:lnTo>
                      <a:pt x="88" y="270"/>
                    </a:lnTo>
                    <a:lnTo>
                      <a:pt x="103" y="289"/>
                    </a:lnTo>
                    <a:lnTo>
                      <a:pt x="119" y="309"/>
                    </a:lnTo>
                    <a:lnTo>
                      <a:pt x="138" y="329"/>
                    </a:lnTo>
                    <a:lnTo>
                      <a:pt x="155" y="349"/>
                    </a:lnTo>
                    <a:lnTo>
                      <a:pt x="174" y="370"/>
                    </a:lnTo>
                    <a:lnTo>
                      <a:pt x="193" y="391"/>
                    </a:lnTo>
                    <a:lnTo>
                      <a:pt x="201" y="382"/>
                    </a:lnTo>
                    <a:lnTo>
                      <a:pt x="210" y="372"/>
                    </a:lnTo>
                    <a:lnTo>
                      <a:pt x="217" y="363"/>
                    </a:lnTo>
                    <a:lnTo>
                      <a:pt x="221" y="353"/>
                    </a:lnTo>
                    <a:lnTo>
                      <a:pt x="231" y="318"/>
                    </a:lnTo>
                    <a:lnTo>
                      <a:pt x="245" y="284"/>
                    </a:lnTo>
                    <a:lnTo>
                      <a:pt x="261" y="250"/>
                    </a:lnTo>
                    <a:lnTo>
                      <a:pt x="281" y="218"/>
                    </a:lnTo>
                    <a:lnTo>
                      <a:pt x="300" y="187"/>
                    </a:lnTo>
                    <a:lnTo>
                      <a:pt x="322" y="157"/>
                    </a:lnTo>
                    <a:lnTo>
                      <a:pt x="344" y="129"/>
                    </a:lnTo>
                    <a:lnTo>
                      <a:pt x="366" y="104"/>
                    </a:lnTo>
                    <a:lnTo>
                      <a:pt x="387" y="81"/>
                    </a:lnTo>
                    <a:lnTo>
                      <a:pt x="406" y="60"/>
                    </a:lnTo>
                    <a:lnTo>
                      <a:pt x="425" y="42"/>
                    </a:lnTo>
                    <a:lnTo>
                      <a:pt x="440" y="27"/>
                    </a:lnTo>
                    <a:lnTo>
                      <a:pt x="452" y="14"/>
                    </a:lnTo>
                    <a:lnTo>
                      <a:pt x="462" y="6"/>
                    </a:lnTo>
                    <a:lnTo>
                      <a:pt x="466" y="2"/>
                    </a:lnTo>
                    <a:lnTo>
                      <a:pt x="466" y="0"/>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51" name="Freeform 66"/>
              <p:cNvSpPr>
                <a:spLocks/>
              </p:cNvSpPr>
              <p:nvPr/>
            </p:nvSpPr>
            <p:spPr bwMode="auto">
              <a:xfrm>
                <a:off x="2460" y="3309"/>
                <a:ext cx="204" cy="172"/>
              </a:xfrm>
              <a:custGeom>
                <a:avLst/>
                <a:gdLst>
                  <a:gd name="T0" fmla="*/ 0 w 408"/>
                  <a:gd name="T1" fmla="*/ 0 h 343"/>
                  <a:gd name="T2" fmla="*/ 1 w 408"/>
                  <a:gd name="T3" fmla="*/ 1 h 343"/>
                  <a:gd name="T4" fmla="*/ 1 w 408"/>
                  <a:gd name="T5" fmla="*/ 1 h 343"/>
                  <a:gd name="T6" fmla="*/ 1 w 408"/>
                  <a:gd name="T7" fmla="*/ 1 h 343"/>
                  <a:gd name="T8" fmla="*/ 1 w 408"/>
                  <a:gd name="T9" fmla="*/ 1 h 343"/>
                  <a:gd name="T10" fmla="*/ 1 w 408"/>
                  <a:gd name="T11" fmla="*/ 1 h 343"/>
                  <a:gd name="T12" fmla="*/ 1 w 408"/>
                  <a:gd name="T13" fmla="*/ 1 h 343"/>
                  <a:gd name="T14" fmla="*/ 1 w 408"/>
                  <a:gd name="T15" fmla="*/ 1 h 343"/>
                  <a:gd name="T16" fmla="*/ 1 w 408"/>
                  <a:gd name="T17" fmla="*/ 1 h 343"/>
                  <a:gd name="T18" fmla="*/ 1 w 408"/>
                  <a:gd name="T19" fmla="*/ 1 h 343"/>
                  <a:gd name="T20" fmla="*/ 1 w 408"/>
                  <a:gd name="T21" fmla="*/ 1 h 343"/>
                  <a:gd name="T22" fmla="*/ 1 w 408"/>
                  <a:gd name="T23" fmla="*/ 1 h 343"/>
                  <a:gd name="T24" fmla="*/ 1 w 408"/>
                  <a:gd name="T25" fmla="*/ 1 h 343"/>
                  <a:gd name="T26" fmla="*/ 1 w 408"/>
                  <a:gd name="T27" fmla="*/ 1 h 343"/>
                  <a:gd name="T28" fmla="*/ 1 w 408"/>
                  <a:gd name="T29" fmla="*/ 1 h 343"/>
                  <a:gd name="T30" fmla="*/ 1 w 408"/>
                  <a:gd name="T31" fmla="*/ 1 h 343"/>
                  <a:gd name="T32" fmla="*/ 1 w 408"/>
                  <a:gd name="T33" fmla="*/ 1 h 343"/>
                  <a:gd name="T34" fmla="*/ 1 w 408"/>
                  <a:gd name="T35" fmla="*/ 1 h 343"/>
                  <a:gd name="T36" fmla="*/ 1 w 408"/>
                  <a:gd name="T37" fmla="*/ 1 h 343"/>
                  <a:gd name="T38" fmla="*/ 1 w 408"/>
                  <a:gd name="T39" fmla="*/ 1 h 343"/>
                  <a:gd name="T40" fmla="*/ 1 w 408"/>
                  <a:gd name="T41" fmla="*/ 1 h 343"/>
                  <a:gd name="T42" fmla="*/ 1 w 408"/>
                  <a:gd name="T43" fmla="*/ 1 h 343"/>
                  <a:gd name="T44" fmla="*/ 1 w 408"/>
                  <a:gd name="T45" fmla="*/ 1 h 343"/>
                  <a:gd name="T46" fmla="*/ 1 w 408"/>
                  <a:gd name="T47" fmla="*/ 1 h 343"/>
                  <a:gd name="T48" fmla="*/ 1 w 408"/>
                  <a:gd name="T49" fmla="*/ 1 h 343"/>
                  <a:gd name="T50" fmla="*/ 1 w 408"/>
                  <a:gd name="T51" fmla="*/ 1 h 343"/>
                  <a:gd name="T52" fmla="*/ 1 w 408"/>
                  <a:gd name="T53" fmla="*/ 1 h 343"/>
                  <a:gd name="T54" fmla="*/ 1 w 408"/>
                  <a:gd name="T55" fmla="*/ 1 h 343"/>
                  <a:gd name="T56" fmla="*/ 1 w 408"/>
                  <a:gd name="T57" fmla="*/ 1 h 343"/>
                  <a:gd name="T58" fmla="*/ 1 w 408"/>
                  <a:gd name="T59" fmla="*/ 1 h 343"/>
                  <a:gd name="T60" fmla="*/ 1 w 408"/>
                  <a:gd name="T61" fmla="*/ 1 h 343"/>
                  <a:gd name="T62" fmla="*/ 1 w 408"/>
                  <a:gd name="T63" fmla="*/ 1 h 343"/>
                  <a:gd name="T64" fmla="*/ 1 w 408"/>
                  <a:gd name="T65" fmla="*/ 1 h 343"/>
                  <a:gd name="T66" fmla="*/ 1 w 408"/>
                  <a:gd name="T67" fmla="*/ 1 h 343"/>
                  <a:gd name="T68" fmla="*/ 1 w 408"/>
                  <a:gd name="T69" fmla="*/ 1 h 343"/>
                  <a:gd name="T70" fmla="*/ 1 w 408"/>
                  <a:gd name="T71" fmla="*/ 1 h 343"/>
                  <a:gd name="T72" fmla="*/ 1 w 408"/>
                  <a:gd name="T73" fmla="*/ 1 h 343"/>
                  <a:gd name="T74" fmla="*/ 1 w 408"/>
                  <a:gd name="T75" fmla="*/ 1 h 343"/>
                  <a:gd name="T76" fmla="*/ 1 w 408"/>
                  <a:gd name="T77" fmla="*/ 1 h 343"/>
                  <a:gd name="T78" fmla="*/ 1 w 408"/>
                  <a:gd name="T79" fmla="*/ 1 h 343"/>
                  <a:gd name="T80" fmla="*/ 1 w 408"/>
                  <a:gd name="T81" fmla="*/ 1 h 343"/>
                  <a:gd name="T82" fmla="*/ 1 w 408"/>
                  <a:gd name="T83" fmla="*/ 1 h 343"/>
                  <a:gd name="T84" fmla="*/ 1 w 408"/>
                  <a:gd name="T85" fmla="*/ 1 h 343"/>
                  <a:gd name="T86" fmla="*/ 1 w 408"/>
                  <a:gd name="T87" fmla="*/ 1 h 343"/>
                  <a:gd name="T88" fmla="*/ 1 w 408"/>
                  <a:gd name="T89" fmla="*/ 1 h 343"/>
                  <a:gd name="T90" fmla="*/ 1 w 408"/>
                  <a:gd name="T91" fmla="*/ 1 h 343"/>
                  <a:gd name="T92" fmla="*/ 1 w 408"/>
                  <a:gd name="T93" fmla="*/ 1 h 343"/>
                  <a:gd name="T94" fmla="*/ 1 w 408"/>
                  <a:gd name="T95" fmla="*/ 1 h 343"/>
                  <a:gd name="T96" fmla="*/ 1 w 408"/>
                  <a:gd name="T97" fmla="*/ 1 h 343"/>
                  <a:gd name="T98" fmla="*/ 1 w 408"/>
                  <a:gd name="T99" fmla="*/ 1 h 343"/>
                  <a:gd name="T100" fmla="*/ 1 w 408"/>
                  <a:gd name="T101" fmla="*/ 1 h 343"/>
                  <a:gd name="T102" fmla="*/ 1 w 408"/>
                  <a:gd name="T103" fmla="*/ 1 h 343"/>
                  <a:gd name="T104" fmla="*/ 1 w 408"/>
                  <a:gd name="T105" fmla="*/ 1 h 343"/>
                  <a:gd name="T106" fmla="*/ 1 w 408"/>
                  <a:gd name="T107" fmla="*/ 1 h 343"/>
                  <a:gd name="T108" fmla="*/ 1 w 408"/>
                  <a:gd name="T109" fmla="*/ 1 h 343"/>
                  <a:gd name="T110" fmla="*/ 0 w 408"/>
                  <a:gd name="T111" fmla="*/ 1 h 343"/>
                  <a:gd name="T112" fmla="*/ 0 w 408"/>
                  <a:gd name="T113" fmla="*/ 0 h 3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8"/>
                  <a:gd name="T172" fmla="*/ 0 h 343"/>
                  <a:gd name="T173" fmla="*/ 408 w 408"/>
                  <a:gd name="T174" fmla="*/ 343 h 3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8" h="343">
                    <a:moveTo>
                      <a:pt x="0" y="0"/>
                    </a:moveTo>
                    <a:lnTo>
                      <a:pt x="18" y="8"/>
                    </a:lnTo>
                    <a:lnTo>
                      <a:pt x="37" y="16"/>
                    </a:lnTo>
                    <a:lnTo>
                      <a:pt x="53" y="24"/>
                    </a:lnTo>
                    <a:lnTo>
                      <a:pt x="69" y="32"/>
                    </a:lnTo>
                    <a:lnTo>
                      <a:pt x="84" y="41"/>
                    </a:lnTo>
                    <a:lnTo>
                      <a:pt x="99" y="51"/>
                    </a:lnTo>
                    <a:lnTo>
                      <a:pt x="113" y="61"/>
                    </a:lnTo>
                    <a:lnTo>
                      <a:pt x="127" y="72"/>
                    </a:lnTo>
                    <a:lnTo>
                      <a:pt x="138" y="85"/>
                    </a:lnTo>
                    <a:lnTo>
                      <a:pt x="150" y="99"/>
                    </a:lnTo>
                    <a:lnTo>
                      <a:pt x="161" y="115"/>
                    </a:lnTo>
                    <a:lnTo>
                      <a:pt x="171" y="132"/>
                    </a:lnTo>
                    <a:lnTo>
                      <a:pt x="182" y="151"/>
                    </a:lnTo>
                    <a:lnTo>
                      <a:pt x="191" y="171"/>
                    </a:lnTo>
                    <a:lnTo>
                      <a:pt x="199" y="195"/>
                    </a:lnTo>
                    <a:lnTo>
                      <a:pt x="207" y="220"/>
                    </a:lnTo>
                    <a:lnTo>
                      <a:pt x="214" y="245"/>
                    </a:lnTo>
                    <a:lnTo>
                      <a:pt x="219" y="268"/>
                    </a:lnTo>
                    <a:lnTo>
                      <a:pt x="222" y="291"/>
                    </a:lnTo>
                    <a:lnTo>
                      <a:pt x="226" y="314"/>
                    </a:lnTo>
                    <a:lnTo>
                      <a:pt x="250" y="280"/>
                    </a:lnTo>
                    <a:lnTo>
                      <a:pt x="275" y="243"/>
                    </a:lnTo>
                    <a:lnTo>
                      <a:pt x="301" y="207"/>
                    </a:lnTo>
                    <a:lnTo>
                      <a:pt x="326" y="169"/>
                    </a:lnTo>
                    <a:lnTo>
                      <a:pt x="350" y="131"/>
                    </a:lnTo>
                    <a:lnTo>
                      <a:pt x="372" y="92"/>
                    </a:lnTo>
                    <a:lnTo>
                      <a:pt x="392" y="53"/>
                    </a:lnTo>
                    <a:lnTo>
                      <a:pt x="408" y="14"/>
                    </a:lnTo>
                    <a:lnTo>
                      <a:pt x="403" y="56"/>
                    </a:lnTo>
                    <a:lnTo>
                      <a:pt x="393" y="98"/>
                    </a:lnTo>
                    <a:lnTo>
                      <a:pt x="378" y="139"/>
                    </a:lnTo>
                    <a:lnTo>
                      <a:pt x="357" y="178"/>
                    </a:lnTo>
                    <a:lnTo>
                      <a:pt x="332" y="218"/>
                    </a:lnTo>
                    <a:lnTo>
                      <a:pt x="302" y="257"/>
                    </a:lnTo>
                    <a:lnTo>
                      <a:pt x="268" y="295"/>
                    </a:lnTo>
                    <a:lnTo>
                      <a:pt x="231" y="332"/>
                    </a:lnTo>
                    <a:lnTo>
                      <a:pt x="221" y="338"/>
                    </a:lnTo>
                    <a:lnTo>
                      <a:pt x="214" y="343"/>
                    </a:lnTo>
                    <a:lnTo>
                      <a:pt x="207" y="343"/>
                    </a:lnTo>
                    <a:lnTo>
                      <a:pt x="203" y="340"/>
                    </a:lnTo>
                    <a:lnTo>
                      <a:pt x="195" y="307"/>
                    </a:lnTo>
                    <a:lnTo>
                      <a:pt x="184" y="275"/>
                    </a:lnTo>
                    <a:lnTo>
                      <a:pt x="171" y="244"/>
                    </a:lnTo>
                    <a:lnTo>
                      <a:pt x="155" y="213"/>
                    </a:lnTo>
                    <a:lnTo>
                      <a:pt x="139" y="183"/>
                    </a:lnTo>
                    <a:lnTo>
                      <a:pt x="122" y="155"/>
                    </a:lnTo>
                    <a:lnTo>
                      <a:pt x="103" y="128"/>
                    </a:lnTo>
                    <a:lnTo>
                      <a:pt x="85" y="104"/>
                    </a:lnTo>
                    <a:lnTo>
                      <a:pt x="68" y="81"/>
                    </a:lnTo>
                    <a:lnTo>
                      <a:pt x="50" y="60"/>
                    </a:lnTo>
                    <a:lnTo>
                      <a:pt x="35" y="41"/>
                    </a:lnTo>
                    <a:lnTo>
                      <a:pt x="23" y="26"/>
                    </a:lnTo>
                    <a:lnTo>
                      <a:pt x="12" y="15"/>
                    </a:lnTo>
                    <a:lnTo>
                      <a:pt x="4" y="6"/>
                    </a:lnTo>
                    <a:lnTo>
                      <a:pt x="0" y="1"/>
                    </a:lnTo>
                    <a:lnTo>
                      <a:pt x="0" y="0"/>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52" name="Freeform 67"/>
              <p:cNvSpPr>
                <a:spLocks/>
              </p:cNvSpPr>
              <p:nvPr/>
            </p:nvSpPr>
            <p:spPr bwMode="auto">
              <a:xfrm>
                <a:off x="2609" y="3493"/>
                <a:ext cx="32" cy="106"/>
              </a:xfrm>
              <a:custGeom>
                <a:avLst/>
                <a:gdLst>
                  <a:gd name="T0" fmla="*/ 0 w 65"/>
                  <a:gd name="T1" fmla="*/ 1 h 211"/>
                  <a:gd name="T2" fmla="*/ 0 w 65"/>
                  <a:gd name="T3" fmla="*/ 1 h 211"/>
                  <a:gd name="T4" fmla="*/ 0 w 65"/>
                  <a:gd name="T5" fmla="*/ 1 h 211"/>
                  <a:gd name="T6" fmla="*/ 0 w 65"/>
                  <a:gd name="T7" fmla="*/ 1 h 211"/>
                  <a:gd name="T8" fmla="*/ 0 w 65"/>
                  <a:gd name="T9" fmla="*/ 1 h 211"/>
                  <a:gd name="T10" fmla="*/ 0 w 65"/>
                  <a:gd name="T11" fmla="*/ 1 h 211"/>
                  <a:gd name="T12" fmla="*/ 0 w 65"/>
                  <a:gd name="T13" fmla="*/ 1 h 211"/>
                  <a:gd name="T14" fmla="*/ 0 w 65"/>
                  <a:gd name="T15" fmla="*/ 1 h 211"/>
                  <a:gd name="T16" fmla="*/ 0 w 65"/>
                  <a:gd name="T17" fmla="*/ 1 h 211"/>
                  <a:gd name="T18" fmla="*/ 0 w 65"/>
                  <a:gd name="T19" fmla="*/ 1 h 211"/>
                  <a:gd name="T20" fmla="*/ 0 w 65"/>
                  <a:gd name="T21" fmla="*/ 1 h 211"/>
                  <a:gd name="T22" fmla="*/ 0 w 65"/>
                  <a:gd name="T23" fmla="*/ 1 h 211"/>
                  <a:gd name="T24" fmla="*/ 0 w 65"/>
                  <a:gd name="T25" fmla="*/ 0 h 211"/>
                  <a:gd name="T26" fmla="*/ 0 w 65"/>
                  <a:gd name="T27" fmla="*/ 1 h 211"/>
                  <a:gd name="T28" fmla="*/ 0 w 65"/>
                  <a:gd name="T29" fmla="*/ 1 h 211"/>
                  <a:gd name="T30" fmla="*/ 0 w 65"/>
                  <a:gd name="T31" fmla="*/ 1 h 211"/>
                  <a:gd name="T32" fmla="*/ 0 w 65"/>
                  <a:gd name="T33" fmla="*/ 1 h 211"/>
                  <a:gd name="T34" fmla="*/ 0 w 65"/>
                  <a:gd name="T35" fmla="*/ 1 h 211"/>
                  <a:gd name="T36" fmla="*/ 0 w 65"/>
                  <a:gd name="T37" fmla="*/ 1 h 211"/>
                  <a:gd name="T38" fmla="*/ 0 w 65"/>
                  <a:gd name="T39" fmla="*/ 1 h 211"/>
                  <a:gd name="T40" fmla="*/ 0 w 65"/>
                  <a:gd name="T41" fmla="*/ 1 h 2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11"/>
                  <a:gd name="T65" fmla="*/ 65 w 65"/>
                  <a:gd name="T66" fmla="*/ 211 h 2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11">
                    <a:moveTo>
                      <a:pt x="37" y="211"/>
                    </a:moveTo>
                    <a:lnTo>
                      <a:pt x="47" y="210"/>
                    </a:lnTo>
                    <a:lnTo>
                      <a:pt x="56" y="208"/>
                    </a:lnTo>
                    <a:lnTo>
                      <a:pt x="61" y="204"/>
                    </a:lnTo>
                    <a:lnTo>
                      <a:pt x="65" y="202"/>
                    </a:lnTo>
                    <a:lnTo>
                      <a:pt x="59" y="179"/>
                    </a:lnTo>
                    <a:lnTo>
                      <a:pt x="52" y="157"/>
                    </a:lnTo>
                    <a:lnTo>
                      <a:pt x="43" y="134"/>
                    </a:lnTo>
                    <a:lnTo>
                      <a:pt x="34" y="111"/>
                    </a:lnTo>
                    <a:lnTo>
                      <a:pt x="24" y="87"/>
                    </a:lnTo>
                    <a:lnTo>
                      <a:pt x="15" y="60"/>
                    </a:lnTo>
                    <a:lnTo>
                      <a:pt x="7" y="31"/>
                    </a:lnTo>
                    <a:lnTo>
                      <a:pt x="1" y="0"/>
                    </a:lnTo>
                    <a:lnTo>
                      <a:pt x="0" y="7"/>
                    </a:lnTo>
                    <a:lnTo>
                      <a:pt x="0" y="23"/>
                    </a:lnTo>
                    <a:lnTo>
                      <a:pt x="1" y="46"/>
                    </a:lnTo>
                    <a:lnTo>
                      <a:pt x="5" y="76"/>
                    </a:lnTo>
                    <a:lnTo>
                      <a:pt x="9" y="110"/>
                    </a:lnTo>
                    <a:lnTo>
                      <a:pt x="16" y="144"/>
                    </a:lnTo>
                    <a:lnTo>
                      <a:pt x="26" y="179"/>
                    </a:lnTo>
                    <a:lnTo>
                      <a:pt x="37" y="211"/>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53" name="Freeform 68"/>
              <p:cNvSpPr>
                <a:spLocks/>
              </p:cNvSpPr>
              <p:nvPr/>
            </p:nvSpPr>
            <p:spPr bwMode="auto">
              <a:xfrm>
                <a:off x="2468" y="3433"/>
                <a:ext cx="169" cy="176"/>
              </a:xfrm>
              <a:custGeom>
                <a:avLst/>
                <a:gdLst>
                  <a:gd name="T0" fmla="*/ 0 w 339"/>
                  <a:gd name="T1" fmla="*/ 1 h 351"/>
                  <a:gd name="T2" fmla="*/ 0 w 339"/>
                  <a:gd name="T3" fmla="*/ 1 h 351"/>
                  <a:gd name="T4" fmla="*/ 0 w 339"/>
                  <a:gd name="T5" fmla="*/ 1 h 351"/>
                  <a:gd name="T6" fmla="*/ 0 w 339"/>
                  <a:gd name="T7" fmla="*/ 1 h 351"/>
                  <a:gd name="T8" fmla="*/ 0 w 339"/>
                  <a:gd name="T9" fmla="*/ 1 h 351"/>
                  <a:gd name="T10" fmla="*/ 0 w 339"/>
                  <a:gd name="T11" fmla="*/ 1 h 351"/>
                  <a:gd name="T12" fmla="*/ 0 w 339"/>
                  <a:gd name="T13" fmla="*/ 1 h 351"/>
                  <a:gd name="T14" fmla="*/ 0 w 339"/>
                  <a:gd name="T15" fmla="*/ 1 h 351"/>
                  <a:gd name="T16" fmla="*/ 0 w 339"/>
                  <a:gd name="T17" fmla="*/ 1 h 351"/>
                  <a:gd name="T18" fmla="*/ 0 w 339"/>
                  <a:gd name="T19" fmla="*/ 1 h 351"/>
                  <a:gd name="T20" fmla="*/ 0 w 339"/>
                  <a:gd name="T21" fmla="*/ 1 h 351"/>
                  <a:gd name="T22" fmla="*/ 0 w 339"/>
                  <a:gd name="T23" fmla="*/ 1 h 351"/>
                  <a:gd name="T24" fmla="*/ 0 w 339"/>
                  <a:gd name="T25" fmla="*/ 1 h 351"/>
                  <a:gd name="T26" fmla="*/ 0 w 339"/>
                  <a:gd name="T27" fmla="*/ 1 h 351"/>
                  <a:gd name="T28" fmla="*/ 0 w 339"/>
                  <a:gd name="T29" fmla="*/ 1 h 351"/>
                  <a:gd name="T30" fmla="*/ 0 w 339"/>
                  <a:gd name="T31" fmla="*/ 1 h 351"/>
                  <a:gd name="T32" fmla="*/ 0 w 339"/>
                  <a:gd name="T33" fmla="*/ 1 h 351"/>
                  <a:gd name="T34" fmla="*/ 0 w 339"/>
                  <a:gd name="T35" fmla="*/ 1 h 351"/>
                  <a:gd name="T36" fmla="*/ 0 w 339"/>
                  <a:gd name="T37" fmla="*/ 1 h 351"/>
                  <a:gd name="T38" fmla="*/ 0 w 339"/>
                  <a:gd name="T39" fmla="*/ 1 h 351"/>
                  <a:gd name="T40" fmla="*/ 0 w 339"/>
                  <a:gd name="T41" fmla="*/ 1 h 351"/>
                  <a:gd name="T42" fmla="*/ 0 w 339"/>
                  <a:gd name="T43" fmla="*/ 1 h 351"/>
                  <a:gd name="T44" fmla="*/ 0 w 339"/>
                  <a:gd name="T45" fmla="*/ 1 h 351"/>
                  <a:gd name="T46" fmla="*/ 0 w 339"/>
                  <a:gd name="T47" fmla="*/ 1 h 351"/>
                  <a:gd name="T48" fmla="*/ 0 w 339"/>
                  <a:gd name="T49" fmla="*/ 1 h 351"/>
                  <a:gd name="T50" fmla="*/ 0 w 339"/>
                  <a:gd name="T51" fmla="*/ 1 h 351"/>
                  <a:gd name="T52" fmla="*/ 0 w 339"/>
                  <a:gd name="T53" fmla="*/ 1 h 351"/>
                  <a:gd name="T54" fmla="*/ 0 w 339"/>
                  <a:gd name="T55" fmla="*/ 1 h 351"/>
                  <a:gd name="T56" fmla="*/ 0 w 339"/>
                  <a:gd name="T57" fmla="*/ 1 h 351"/>
                  <a:gd name="T58" fmla="*/ 0 w 339"/>
                  <a:gd name="T59" fmla="*/ 1 h 351"/>
                  <a:gd name="T60" fmla="*/ 0 w 339"/>
                  <a:gd name="T61" fmla="*/ 1 h 351"/>
                  <a:gd name="T62" fmla="*/ 0 w 339"/>
                  <a:gd name="T63" fmla="*/ 1 h 351"/>
                  <a:gd name="T64" fmla="*/ 0 w 339"/>
                  <a:gd name="T65" fmla="*/ 1 h 351"/>
                  <a:gd name="T66" fmla="*/ 0 w 339"/>
                  <a:gd name="T67" fmla="*/ 1 h 351"/>
                  <a:gd name="T68" fmla="*/ 0 w 339"/>
                  <a:gd name="T69" fmla="*/ 1 h 3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9"/>
                  <a:gd name="T106" fmla="*/ 0 h 351"/>
                  <a:gd name="T107" fmla="*/ 339 w 339"/>
                  <a:gd name="T108" fmla="*/ 351 h 3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9" h="351">
                    <a:moveTo>
                      <a:pt x="146" y="223"/>
                    </a:moveTo>
                    <a:lnTo>
                      <a:pt x="137" y="190"/>
                    </a:lnTo>
                    <a:lnTo>
                      <a:pt x="126" y="153"/>
                    </a:lnTo>
                    <a:lnTo>
                      <a:pt x="113" y="115"/>
                    </a:lnTo>
                    <a:lnTo>
                      <a:pt x="99" y="78"/>
                    </a:lnTo>
                    <a:lnTo>
                      <a:pt x="86" y="46"/>
                    </a:lnTo>
                    <a:lnTo>
                      <a:pt x="75" y="20"/>
                    </a:lnTo>
                    <a:lnTo>
                      <a:pt x="66" y="3"/>
                    </a:lnTo>
                    <a:lnTo>
                      <a:pt x="59" y="0"/>
                    </a:lnTo>
                    <a:lnTo>
                      <a:pt x="52" y="43"/>
                    </a:lnTo>
                    <a:lnTo>
                      <a:pt x="44" y="87"/>
                    </a:lnTo>
                    <a:lnTo>
                      <a:pt x="36" y="131"/>
                    </a:lnTo>
                    <a:lnTo>
                      <a:pt x="28" y="175"/>
                    </a:lnTo>
                    <a:lnTo>
                      <a:pt x="21" y="218"/>
                    </a:lnTo>
                    <a:lnTo>
                      <a:pt x="13" y="262"/>
                    </a:lnTo>
                    <a:lnTo>
                      <a:pt x="6" y="307"/>
                    </a:lnTo>
                    <a:lnTo>
                      <a:pt x="0" y="351"/>
                    </a:lnTo>
                    <a:lnTo>
                      <a:pt x="38" y="337"/>
                    </a:lnTo>
                    <a:lnTo>
                      <a:pt x="43" y="307"/>
                    </a:lnTo>
                    <a:lnTo>
                      <a:pt x="46" y="277"/>
                    </a:lnTo>
                    <a:lnTo>
                      <a:pt x="52" y="248"/>
                    </a:lnTo>
                    <a:lnTo>
                      <a:pt x="56" y="218"/>
                    </a:lnTo>
                    <a:lnTo>
                      <a:pt x="61" y="190"/>
                    </a:lnTo>
                    <a:lnTo>
                      <a:pt x="67" y="160"/>
                    </a:lnTo>
                    <a:lnTo>
                      <a:pt x="71" y="131"/>
                    </a:lnTo>
                    <a:lnTo>
                      <a:pt x="77" y="101"/>
                    </a:lnTo>
                    <a:lnTo>
                      <a:pt x="82" y="125"/>
                    </a:lnTo>
                    <a:lnTo>
                      <a:pt x="86" y="148"/>
                    </a:lnTo>
                    <a:lnTo>
                      <a:pt x="92" y="171"/>
                    </a:lnTo>
                    <a:lnTo>
                      <a:pt x="98" y="194"/>
                    </a:lnTo>
                    <a:lnTo>
                      <a:pt x="104" y="217"/>
                    </a:lnTo>
                    <a:lnTo>
                      <a:pt x="109" y="240"/>
                    </a:lnTo>
                    <a:lnTo>
                      <a:pt x="115" y="263"/>
                    </a:lnTo>
                    <a:lnTo>
                      <a:pt x="122" y="286"/>
                    </a:lnTo>
                    <a:lnTo>
                      <a:pt x="127" y="284"/>
                    </a:lnTo>
                    <a:lnTo>
                      <a:pt x="131" y="282"/>
                    </a:lnTo>
                    <a:lnTo>
                      <a:pt x="136" y="279"/>
                    </a:lnTo>
                    <a:lnTo>
                      <a:pt x="140" y="277"/>
                    </a:lnTo>
                    <a:lnTo>
                      <a:pt x="145" y="275"/>
                    </a:lnTo>
                    <a:lnTo>
                      <a:pt x="150" y="271"/>
                    </a:lnTo>
                    <a:lnTo>
                      <a:pt x="154" y="269"/>
                    </a:lnTo>
                    <a:lnTo>
                      <a:pt x="159" y="267"/>
                    </a:lnTo>
                    <a:lnTo>
                      <a:pt x="164" y="259"/>
                    </a:lnTo>
                    <a:lnTo>
                      <a:pt x="177" y="238"/>
                    </a:lnTo>
                    <a:lnTo>
                      <a:pt x="196" y="208"/>
                    </a:lnTo>
                    <a:lnTo>
                      <a:pt x="220" y="172"/>
                    </a:lnTo>
                    <a:lnTo>
                      <a:pt x="248" y="136"/>
                    </a:lnTo>
                    <a:lnTo>
                      <a:pt x="278" y="99"/>
                    </a:lnTo>
                    <a:lnTo>
                      <a:pt x="309" y="68"/>
                    </a:lnTo>
                    <a:lnTo>
                      <a:pt x="339" y="45"/>
                    </a:lnTo>
                    <a:lnTo>
                      <a:pt x="324" y="50"/>
                    </a:lnTo>
                    <a:lnTo>
                      <a:pt x="309" y="57"/>
                    </a:lnTo>
                    <a:lnTo>
                      <a:pt x="294" y="65"/>
                    </a:lnTo>
                    <a:lnTo>
                      <a:pt x="280" y="74"/>
                    </a:lnTo>
                    <a:lnTo>
                      <a:pt x="266" y="84"/>
                    </a:lnTo>
                    <a:lnTo>
                      <a:pt x="252" y="94"/>
                    </a:lnTo>
                    <a:lnTo>
                      <a:pt x="240" y="106"/>
                    </a:lnTo>
                    <a:lnTo>
                      <a:pt x="227" y="116"/>
                    </a:lnTo>
                    <a:lnTo>
                      <a:pt x="214" y="129"/>
                    </a:lnTo>
                    <a:lnTo>
                      <a:pt x="203" y="141"/>
                    </a:lnTo>
                    <a:lnTo>
                      <a:pt x="191" y="154"/>
                    </a:lnTo>
                    <a:lnTo>
                      <a:pt x="181" y="168"/>
                    </a:lnTo>
                    <a:lnTo>
                      <a:pt x="172" y="180"/>
                    </a:lnTo>
                    <a:lnTo>
                      <a:pt x="162" y="194"/>
                    </a:lnTo>
                    <a:lnTo>
                      <a:pt x="154" y="209"/>
                    </a:lnTo>
                    <a:lnTo>
                      <a:pt x="146" y="223"/>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54" name="Freeform 69"/>
              <p:cNvSpPr>
                <a:spLocks/>
              </p:cNvSpPr>
              <p:nvPr/>
            </p:nvSpPr>
            <p:spPr bwMode="auto">
              <a:xfrm>
                <a:off x="2372" y="3369"/>
                <a:ext cx="93" cy="174"/>
              </a:xfrm>
              <a:custGeom>
                <a:avLst/>
                <a:gdLst>
                  <a:gd name="T0" fmla="*/ 0 w 187"/>
                  <a:gd name="T1" fmla="*/ 0 h 349"/>
                  <a:gd name="T2" fmla="*/ 0 w 187"/>
                  <a:gd name="T3" fmla="*/ 0 h 349"/>
                  <a:gd name="T4" fmla="*/ 0 w 187"/>
                  <a:gd name="T5" fmla="*/ 0 h 349"/>
                  <a:gd name="T6" fmla="*/ 0 w 187"/>
                  <a:gd name="T7" fmla="*/ 0 h 349"/>
                  <a:gd name="T8" fmla="*/ 0 w 187"/>
                  <a:gd name="T9" fmla="*/ 0 h 349"/>
                  <a:gd name="T10" fmla="*/ 0 w 187"/>
                  <a:gd name="T11" fmla="*/ 0 h 349"/>
                  <a:gd name="T12" fmla="*/ 0 w 187"/>
                  <a:gd name="T13" fmla="*/ 0 h 349"/>
                  <a:gd name="T14" fmla="*/ 0 w 187"/>
                  <a:gd name="T15" fmla="*/ 0 h 349"/>
                  <a:gd name="T16" fmla="*/ 0 w 187"/>
                  <a:gd name="T17" fmla="*/ 0 h 349"/>
                  <a:gd name="T18" fmla="*/ 0 w 187"/>
                  <a:gd name="T19" fmla="*/ 0 h 349"/>
                  <a:gd name="T20" fmla="*/ 0 w 187"/>
                  <a:gd name="T21" fmla="*/ 0 h 349"/>
                  <a:gd name="T22" fmla="*/ 0 w 187"/>
                  <a:gd name="T23" fmla="*/ 0 h 349"/>
                  <a:gd name="T24" fmla="*/ 0 w 187"/>
                  <a:gd name="T25" fmla="*/ 0 h 349"/>
                  <a:gd name="T26" fmla="*/ 0 w 187"/>
                  <a:gd name="T27" fmla="*/ 0 h 349"/>
                  <a:gd name="T28" fmla="*/ 0 w 187"/>
                  <a:gd name="T29" fmla="*/ 0 h 349"/>
                  <a:gd name="T30" fmla="*/ 0 w 187"/>
                  <a:gd name="T31" fmla="*/ 0 h 349"/>
                  <a:gd name="T32" fmla="*/ 0 w 187"/>
                  <a:gd name="T33" fmla="*/ 0 h 349"/>
                  <a:gd name="T34" fmla="*/ 0 w 187"/>
                  <a:gd name="T35" fmla="*/ 0 h 349"/>
                  <a:gd name="T36" fmla="*/ 0 w 187"/>
                  <a:gd name="T37" fmla="*/ 0 h 349"/>
                  <a:gd name="T38" fmla="*/ 0 w 187"/>
                  <a:gd name="T39" fmla="*/ 0 h 349"/>
                  <a:gd name="T40" fmla="*/ 0 w 187"/>
                  <a:gd name="T41" fmla="*/ 0 h 349"/>
                  <a:gd name="T42" fmla="*/ 0 w 187"/>
                  <a:gd name="T43" fmla="*/ 0 h 349"/>
                  <a:gd name="T44" fmla="*/ 0 w 187"/>
                  <a:gd name="T45" fmla="*/ 0 h 349"/>
                  <a:gd name="T46" fmla="*/ 0 w 187"/>
                  <a:gd name="T47" fmla="*/ 0 h 349"/>
                  <a:gd name="T48" fmla="*/ 0 w 187"/>
                  <a:gd name="T49" fmla="*/ 0 h 349"/>
                  <a:gd name="T50" fmla="*/ 0 w 187"/>
                  <a:gd name="T51" fmla="*/ 0 h 349"/>
                  <a:gd name="T52" fmla="*/ 0 w 187"/>
                  <a:gd name="T53" fmla="*/ 0 h 349"/>
                  <a:gd name="T54" fmla="*/ 0 w 187"/>
                  <a:gd name="T55" fmla="*/ 0 h 349"/>
                  <a:gd name="T56" fmla="*/ 0 w 187"/>
                  <a:gd name="T57" fmla="*/ 0 h 349"/>
                  <a:gd name="T58" fmla="*/ 0 w 187"/>
                  <a:gd name="T59" fmla="*/ 0 h 349"/>
                  <a:gd name="T60" fmla="*/ 0 w 187"/>
                  <a:gd name="T61" fmla="*/ 0 h 349"/>
                  <a:gd name="T62" fmla="*/ 0 w 187"/>
                  <a:gd name="T63" fmla="*/ 0 h 349"/>
                  <a:gd name="T64" fmla="*/ 0 w 187"/>
                  <a:gd name="T65" fmla="*/ 0 h 349"/>
                  <a:gd name="T66" fmla="*/ 0 w 187"/>
                  <a:gd name="T67" fmla="*/ 0 h 349"/>
                  <a:gd name="T68" fmla="*/ 0 w 187"/>
                  <a:gd name="T69" fmla="*/ 0 h 349"/>
                  <a:gd name="T70" fmla="*/ 0 w 187"/>
                  <a:gd name="T71" fmla="*/ 0 h 349"/>
                  <a:gd name="T72" fmla="*/ 0 w 187"/>
                  <a:gd name="T73" fmla="*/ 0 h 349"/>
                  <a:gd name="T74" fmla="*/ 0 w 187"/>
                  <a:gd name="T75" fmla="*/ 0 h 349"/>
                  <a:gd name="T76" fmla="*/ 0 w 187"/>
                  <a:gd name="T77" fmla="*/ 0 h 349"/>
                  <a:gd name="T78" fmla="*/ 0 w 187"/>
                  <a:gd name="T79" fmla="*/ 0 h 349"/>
                  <a:gd name="T80" fmla="*/ 0 w 187"/>
                  <a:gd name="T81" fmla="*/ 0 h 349"/>
                  <a:gd name="T82" fmla="*/ 0 w 187"/>
                  <a:gd name="T83" fmla="*/ 0 h 349"/>
                  <a:gd name="T84" fmla="*/ 0 w 187"/>
                  <a:gd name="T85" fmla="*/ 0 h 349"/>
                  <a:gd name="T86" fmla="*/ 0 w 187"/>
                  <a:gd name="T87" fmla="*/ 0 h 349"/>
                  <a:gd name="T88" fmla="*/ 0 w 187"/>
                  <a:gd name="T89" fmla="*/ 0 h 349"/>
                  <a:gd name="T90" fmla="*/ 0 w 187"/>
                  <a:gd name="T91" fmla="*/ 0 h 349"/>
                  <a:gd name="T92" fmla="*/ 0 w 187"/>
                  <a:gd name="T93" fmla="*/ 0 h 349"/>
                  <a:gd name="T94" fmla="*/ 0 w 187"/>
                  <a:gd name="T95" fmla="*/ 0 h 349"/>
                  <a:gd name="T96" fmla="*/ 0 w 187"/>
                  <a:gd name="T97" fmla="*/ 0 h 34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7"/>
                  <a:gd name="T148" fmla="*/ 0 h 349"/>
                  <a:gd name="T149" fmla="*/ 187 w 187"/>
                  <a:gd name="T150" fmla="*/ 349 h 34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7" h="349">
                    <a:moveTo>
                      <a:pt x="0" y="220"/>
                    </a:moveTo>
                    <a:lnTo>
                      <a:pt x="25" y="217"/>
                    </a:lnTo>
                    <a:lnTo>
                      <a:pt x="48" y="218"/>
                    </a:lnTo>
                    <a:lnTo>
                      <a:pt x="68" y="225"/>
                    </a:lnTo>
                    <a:lnTo>
                      <a:pt x="87" y="235"/>
                    </a:lnTo>
                    <a:lnTo>
                      <a:pt x="104" y="247"/>
                    </a:lnTo>
                    <a:lnTo>
                      <a:pt x="120" y="262"/>
                    </a:lnTo>
                    <a:lnTo>
                      <a:pt x="134" y="279"/>
                    </a:lnTo>
                    <a:lnTo>
                      <a:pt x="146" y="298"/>
                    </a:lnTo>
                    <a:lnTo>
                      <a:pt x="141" y="265"/>
                    </a:lnTo>
                    <a:lnTo>
                      <a:pt x="138" y="229"/>
                    </a:lnTo>
                    <a:lnTo>
                      <a:pt x="132" y="191"/>
                    </a:lnTo>
                    <a:lnTo>
                      <a:pt x="127" y="153"/>
                    </a:lnTo>
                    <a:lnTo>
                      <a:pt x="121" y="115"/>
                    </a:lnTo>
                    <a:lnTo>
                      <a:pt x="115" y="76"/>
                    </a:lnTo>
                    <a:lnTo>
                      <a:pt x="108" y="38"/>
                    </a:lnTo>
                    <a:lnTo>
                      <a:pt x="100" y="0"/>
                    </a:lnTo>
                    <a:lnTo>
                      <a:pt x="104" y="4"/>
                    </a:lnTo>
                    <a:lnTo>
                      <a:pt x="110" y="11"/>
                    </a:lnTo>
                    <a:lnTo>
                      <a:pt x="116" y="18"/>
                    </a:lnTo>
                    <a:lnTo>
                      <a:pt x="120" y="27"/>
                    </a:lnTo>
                    <a:lnTo>
                      <a:pt x="126" y="35"/>
                    </a:lnTo>
                    <a:lnTo>
                      <a:pt x="130" y="43"/>
                    </a:lnTo>
                    <a:lnTo>
                      <a:pt x="133" y="50"/>
                    </a:lnTo>
                    <a:lnTo>
                      <a:pt x="134" y="56"/>
                    </a:lnTo>
                    <a:lnTo>
                      <a:pt x="143" y="93"/>
                    </a:lnTo>
                    <a:lnTo>
                      <a:pt x="151" y="130"/>
                    </a:lnTo>
                    <a:lnTo>
                      <a:pt x="159" y="165"/>
                    </a:lnTo>
                    <a:lnTo>
                      <a:pt x="168" y="202"/>
                    </a:lnTo>
                    <a:lnTo>
                      <a:pt x="174" y="239"/>
                    </a:lnTo>
                    <a:lnTo>
                      <a:pt x="180" y="275"/>
                    </a:lnTo>
                    <a:lnTo>
                      <a:pt x="184" y="312"/>
                    </a:lnTo>
                    <a:lnTo>
                      <a:pt x="187" y="349"/>
                    </a:lnTo>
                    <a:lnTo>
                      <a:pt x="170" y="344"/>
                    </a:lnTo>
                    <a:lnTo>
                      <a:pt x="154" y="337"/>
                    </a:lnTo>
                    <a:lnTo>
                      <a:pt x="140" y="328"/>
                    </a:lnTo>
                    <a:lnTo>
                      <a:pt x="128" y="316"/>
                    </a:lnTo>
                    <a:lnTo>
                      <a:pt x="117" y="304"/>
                    </a:lnTo>
                    <a:lnTo>
                      <a:pt x="106" y="290"/>
                    </a:lnTo>
                    <a:lnTo>
                      <a:pt x="97" y="275"/>
                    </a:lnTo>
                    <a:lnTo>
                      <a:pt x="87" y="261"/>
                    </a:lnTo>
                    <a:lnTo>
                      <a:pt x="80" y="254"/>
                    </a:lnTo>
                    <a:lnTo>
                      <a:pt x="68" y="247"/>
                    </a:lnTo>
                    <a:lnTo>
                      <a:pt x="53" y="240"/>
                    </a:lnTo>
                    <a:lnTo>
                      <a:pt x="39" y="233"/>
                    </a:lnTo>
                    <a:lnTo>
                      <a:pt x="25" y="228"/>
                    </a:lnTo>
                    <a:lnTo>
                      <a:pt x="12" y="223"/>
                    </a:lnTo>
                    <a:lnTo>
                      <a:pt x="4" y="221"/>
                    </a:lnTo>
                    <a:lnTo>
                      <a:pt x="0" y="220"/>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55" name="Freeform 70"/>
              <p:cNvSpPr>
                <a:spLocks/>
              </p:cNvSpPr>
              <p:nvPr/>
            </p:nvSpPr>
            <p:spPr bwMode="auto">
              <a:xfrm>
                <a:off x="2947" y="3349"/>
                <a:ext cx="152" cy="197"/>
              </a:xfrm>
              <a:custGeom>
                <a:avLst/>
                <a:gdLst>
                  <a:gd name="T0" fmla="*/ 0 w 305"/>
                  <a:gd name="T1" fmla="*/ 1 h 392"/>
                  <a:gd name="T2" fmla="*/ 0 w 305"/>
                  <a:gd name="T3" fmla="*/ 1 h 392"/>
                  <a:gd name="T4" fmla="*/ 0 w 305"/>
                  <a:gd name="T5" fmla="*/ 1 h 392"/>
                  <a:gd name="T6" fmla="*/ 0 w 305"/>
                  <a:gd name="T7" fmla="*/ 1 h 392"/>
                  <a:gd name="T8" fmla="*/ 0 w 305"/>
                  <a:gd name="T9" fmla="*/ 1 h 392"/>
                  <a:gd name="T10" fmla="*/ 0 w 305"/>
                  <a:gd name="T11" fmla="*/ 1 h 392"/>
                  <a:gd name="T12" fmla="*/ 0 w 305"/>
                  <a:gd name="T13" fmla="*/ 1 h 392"/>
                  <a:gd name="T14" fmla="*/ 0 w 305"/>
                  <a:gd name="T15" fmla="*/ 1 h 392"/>
                  <a:gd name="T16" fmla="*/ 0 w 305"/>
                  <a:gd name="T17" fmla="*/ 1 h 392"/>
                  <a:gd name="T18" fmla="*/ 0 w 305"/>
                  <a:gd name="T19" fmla="*/ 1 h 392"/>
                  <a:gd name="T20" fmla="*/ 0 w 305"/>
                  <a:gd name="T21" fmla="*/ 1 h 392"/>
                  <a:gd name="T22" fmla="*/ 0 w 305"/>
                  <a:gd name="T23" fmla="*/ 1 h 392"/>
                  <a:gd name="T24" fmla="*/ 0 w 305"/>
                  <a:gd name="T25" fmla="*/ 1 h 392"/>
                  <a:gd name="T26" fmla="*/ 0 w 305"/>
                  <a:gd name="T27" fmla="*/ 1 h 392"/>
                  <a:gd name="T28" fmla="*/ 0 w 305"/>
                  <a:gd name="T29" fmla="*/ 1 h 392"/>
                  <a:gd name="T30" fmla="*/ 0 w 305"/>
                  <a:gd name="T31" fmla="*/ 1 h 392"/>
                  <a:gd name="T32" fmla="*/ 0 w 305"/>
                  <a:gd name="T33" fmla="*/ 0 h 392"/>
                  <a:gd name="T34" fmla="*/ 0 w 305"/>
                  <a:gd name="T35" fmla="*/ 1 h 392"/>
                  <a:gd name="T36" fmla="*/ 0 w 305"/>
                  <a:gd name="T37" fmla="*/ 1 h 392"/>
                  <a:gd name="T38" fmla="*/ 0 w 305"/>
                  <a:gd name="T39" fmla="*/ 1 h 392"/>
                  <a:gd name="T40" fmla="*/ 0 w 305"/>
                  <a:gd name="T41" fmla="*/ 1 h 392"/>
                  <a:gd name="T42" fmla="*/ 0 w 305"/>
                  <a:gd name="T43" fmla="*/ 1 h 392"/>
                  <a:gd name="T44" fmla="*/ 0 w 305"/>
                  <a:gd name="T45" fmla="*/ 1 h 392"/>
                  <a:gd name="T46" fmla="*/ 0 w 305"/>
                  <a:gd name="T47" fmla="*/ 1 h 392"/>
                  <a:gd name="T48" fmla="*/ 0 w 305"/>
                  <a:gd name="T49" fmla="*/ 1 h 392"/>
                  <a:gd name="T50" fmla="*/ 0 w 305"/>
                  <a:gd name="T51" fmla="*/ 1 h 392"/>
                  <a:gd name="T52" fmla="*/ 0 w 305"/>
                  <a:gd name="T53" fmla="*/ 1 h 392"/>
                  <a:gd name="T54" fmla="*/ 0 w 305"/>
                  <a:gd name="T55" fmla="*/ 1 h 392"/>
                  <a:gd name="T56" fmla="*/ 0 w 305"/>
                  <a:gd name="T57" fmla="*/ 1 h 392"/>
                  <a:gd name="T58" fmla="*/ 0 w 305"/>
                  <a:gd name="T59" fmla="*/ 1 h 392"/>
                  <a:gd name="T60" fmla="*/ 0 w 305"/>
                  <a:gd name="T61" fmla="*/ 1 h 392"/>
                  <a:gd name="T62" fmla="*/ 0 w 305"/>
                  <a:gd name="T63" fmla="*/ 1 h 392"/>
                  <a:gd name="T64" fmla="*/ 0 w 305"/>
                  <a:gd name="T65" fmla="*/ 1 h 392"/>
                  <a:gd name="T66" fmla="*/ 0 w 305"/>
                  <a:gd name="T67" fmla="*/ 1 h 392"/>
                  <a:gd name="T68" fmla="*/ 0 w 305"/>
                  <a:gd name="T69" fmla="*/ 1 h 392"/>
                  <a:gd name="T70" fmla="*/ 0 w 305"/>
                  <a:gd name="T71" fmla="*/ 1 h 392"/>
                  <a:gd name="T72" fmla="*/ 0 w 305"/>
                  <a:gd name="T73" fmla="*/ 1 h 392"/>
                  <a:gd name="T74" fmla="*/ 0 w 305"/>
                  <a:gd name="T75" fmla="*/ 1 h 392"/>
                  <a:gd name="T76" fmla="*/ 0 w 305"/>
                  <a:gd name="T77" fmla="*/ 1 h 392"/>
                  <a:gd name="T78" fmla="*/ 0 w 305"/>
                  <a:gd name="T79" fmla="*/ 1 h 392"/>
                  <a:gd name="T80" fmla="*/ 0 w 305"/>
                  <a:gd name="T81" fmla="*/ 1 h 392"/>
                  <a:gd name="T82" fmla="*/ 0 w 305"/>
                  <a:gd name="T83" fmla="*/ 1 h 392"/>
                  <a:gd name="T84" fmla="*/ 0 w 305"/>
                  <a:gd name="T85" fmla="*/ 1 h 392"/>
                  <a:gd name="T86" fmla="*/ 0 w 305"/>
                  <a:gd name="T87" fmla="*/ 1 h 392"/>
                  <a:gd name="T88" fmla="*/ 0 w 305"/>
                  <a:gd name="T89" fmla="*/ 1 h 392"/>
                  <a:gd name="T90" fmla="*/ 0 w 305"/>
                  <a:gd name="T91" fmla="*/ 1 h 392"/>
                  <a:gd name="T92" fmla="*/ 0 w 305"/>
                  <a:gd name="T93" fmla="*/ 1 h 392"/>
                  <a:gd name="T94" fmla="*/ 0 w 305"/>
                  <a:gd name="T95" fmla="*/ 1 h 392"/>
                  <a:gd name="T96" fmla="*/ 0 w 305"/>
                  <a:gd name="T97" fmla="*/ 1 h 392"/>
                  <a:gd name="T98" fmla="*/ 0 w 305"/>
                  <a:gd name="T99" fmla="*/ 1 h 392"/>
                  <a:gd name="T100" fmla="*/ 0 w 305"/>
                  <a:gd name="T101" fmla="*/ 1 h 392"/>
                  <a:gd name="T102" fmla="*/ 0 w 305"/>
                  <a:gd name="T103" fmla="*/ 1 h 392"/>
                  <a:gd name="T104" fmla="*/ 0 w 305"/>
                  <a:gd name="T105" fmla="*/ 1 h 392"/>
                  <a:gd name="T106" fmla="*/ 0 w 305"/>
                  <a:gd name="T107" fmla="*/ 1 h 392"/>
                  <a:gd name="T108" fmla="*/ 0 w 305"/>
                  <a:gd name="T109" fmla="*/ 1 h 39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05"/>
                  <a:gd name="T166" fmla="*/ 0 h 392"/>
                  <a:gd name="T167" fmla="*/ 305 w 305"/>
                  <a:gd name="T168" fmla="*/ 392 h 39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05" h="392">
                    <a:moveTo>
                      <a:pt x="88" y="385"/>
                    </a:moveTo>
                    <a:lnTo>
                      <a:pt x="91" y="377"/>
                    </a:lnTo>
                    <a:lnTo>
                      <a:pt x="99" y="354"/>
                    </a:lnTo>
                    <a:lnTo>
                      <a:pt x="112" y="321"/>
                    </a:lnTo>
                    <a:lnTo>
                      <a:pt x="127" y="283"/>
                    </a:lnTo>
                    <a:lnTo>
                      <a:pt x="143" y="242"/>
                    </a:lnTo>
                    <a:lnTo>
                      <a:pt x="159" y="207"/>
                    </a:lnTo>
                    <a:lnTo>
                      <a:pt x="172" y="178"/>
                    </a:lnTo>
                    <a:lnTo>
                      <a:pt x="182" y="161"/>
                    </a:lnTo>
                    <a:lnTo>
                      <a:pt x="192" y="149"/>
                    </a:lnTo>
                    <a:lnTo>
                      <a:pt x="207" y="128"/>
                    </a:lnTo>
                    <a:lnTo>
                      <a:pt x="226" y="103"/>
                    </a:lnTo>
                    <a:lnTo>
                      <a:pt x="248" y="74"/>
                    </a:lnTo>
                    <a:lnTo>
                      <a:pt x="269" y="47"/>
                    </a:lnTo>
                    <a:lnTo>
                      <a:pt x="287" y="23"/>
                    </a:lnTo>
                    <a:lnTo>
                      <a:pt x="300" y="5"/>
                    </a:lnTo>
                    <a:lnTo>
                      <a:pt x="305" y="0"/>
                    </a:lnTo>
                    <a:lnTo>
                      <a:pt x="286" y="10"/>
                    </a:lnTo>
                    <a:lnTo>
                      <a:pt x="269" y="23"/>
                    </a:lnTo>
                    <a:lnTo>
                      <a:pt x="252" y="38"/>
                    </a:lnTo>
                    <a:lnTo>
                      <a:pt x="235" y="54"/>
                    </a:lnTo>
                    <a:lnTo>
                      <a:pt x="219" y="71"/>
                    </a:lnTo>
                    <a:lnTo>
                      <a:pt x="203" y="88"/>
                    </a:lnTo>
                    <a:lnTo>
                      <a:pt x="188" y="108"/>
                    </a:lnTo>
                    <a:lnTo>
                      <a:pt x="173" y="126"/>
                    </a:lnTo>
                    <a:lnTo>
                      <a:pt x="162" y="141"/>
                    </a:lnTo>
                    <a:lnTo>
                      <a:pt x="151" y="156"/>
                    </a:lnTo>
                    <a:lnTo>
                      <a:pt x="141" y="171"/>
                    </a:lnTo>
                    <a:lnTo>
                      <a:pt x="132" y="185"/>
                    </a:lnTo>
                    <a:lnTo>
                      <a:pt x="124" y="199"/>
                    </a:lnTo>
                    <a:lnTo>
                      <a:pt x="114" y="213"/>
                    </a:lnTo>
                    <a:lnTo>
                      <a:pt x="108" y="226"/>
                    </a:lnTo>
                    <a:lnTo>
                      <a:pt x="99" y="241"/>
                    </a:lnTo>
                    <a:lnTo>
                      <a:pt x="91" y="186"/>
                    </a:lnTo>
                    <a:lnTo>
                      <a:pt x="85" y="120"/>
                    </a:lnTo>
                    <a:lnTo>
                      <a:pt x="79" y="69"/>
                    </a:lnTo>
                    <a:lnTo>
                      <a:pt x="73" y="52"/>
                    </a:lnTo>
                    <a:lnTo>
                      <a:pt x="58" y="82"/>
                    </a:lnTo>
                    <a:lnTo>
                      <a:pt x="45" y="115"/>
                    </a:lnTo>
                    <a:lnTo>
                      <a:pt x="34" y="149"/>
                    </a:lnTo>
                    <a:lnTo>
                      <a:pt x="25" y="184"/>
                    </a:lnTo>
                    <a:lnTo>
                      <a:pt x="17" y="221"/>
                    </a:lnTo>
                    <a:lnTo>
                      <a:pt x="10" y="256"/>
                    </a:lnTo>
                    <a:lnTo>
                      <a:pt x="5" y="291"/>
                    </a:lnTo>
                    <a:lnTo>
                      <a:pt x="0" y="323"/>
                    </a:lnTo>
                    <a:lnTo>
                      <a:pt x="40" y="309"/>
                    </a:lnTo>
                    <a:lnTo>
                      <a:pt x="44" y="276"/>
                    </a:lnTo>
                    <a:lnTo>
                      <a:pt x="49" y="242"/>
                    </a:lnTo>
                    <a:lnTo>
                      <a:pt x="56" y="209"/>
                    </a:lnTo>
                    <a:lnTo>
                      <a:pt x="65" y="176"/>
                    </a:lnTo>
                    <a:lnTo>
                      <a:pt x="63" y="215"/>
                    </a:lnTo>
                    <a:lnTo>
                      <a:pt x="61" y="260"/>
                    </a:lnTo>
                    <a:lnTo>
                      <a:pt x="59" y="316"/>
                    </a:lnTo>
                    <a:lnTo>
                      <a:pt x="58" y="392"/>
                    </a:lnTo>
                    <a:lnTo>
                      <a:pt x="88" y="385"/>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56" name="Freeform 71"/>
              <p:cNvSpPr>
                <a:spLocks/>
              </p:cNvSpPr>
              <p:nvPr/>
            </p:nvSpPr>
            <p:spPr bwMode="auto">
              <a:xfrm>
                <a:off x="3106" y="3291"/>
                <a:ext cx="141" cy="232"/>
              </a:xfrm>
              <a:custGeom>
                <a:avLst/>
                <a:gdLst>
                  <a:gd name="T0" fmla="*/ 0 w 284"/>
                  <a:gd name="T1" fmla="*/ 1 h 464"/>
                  <a:gd name="T2" fmla="*/ 0 w 284"/>
                  <a:gd name="T3" fmla="*/ 1 h 464"/>
                  <a:gd name="T4" fmla="*/ 0 w 284"/>
                  <a:gd name="T5" fmla="*/ 1 h 464"/>
                  <a:gd name="T6" fmla="*/ 0 w 284"/>
                  <a:gd name="T7" fmla="*/ 1 h 464"/>
                  <a:gd name="T8" fmla="*/ 0 w 284"/>
                  <a:gd name="T9" fmla="*/ 1 h 464"/>
                  <a:gd name="T10" fmla="*/ 0 w 284"/>
                  <a:gd name="T11" fmla="*/ 1 h 464"/>
                  <a:gd name="T12" fmla="*/ 0 w 284"/>
                  <a:gd name="T13" fmla="*/ 1 h 464"/>
                  <a:gd name="T14" fmla="*/ 0 w 284"/>
                  <a:gd name="T15" fmla="*/ 1 h 464"/>
                  <a:gd name="T16" fmla="*/ 0 w 284"/>
                  <a:gd name="T17" fmla="*/ 1 h 464"/>
                  <a:gd name="T18" fmla="*/ 0 w 284"/>
                  <a:gd name="T19" fmla="*/ 1 h 464"/>
                  <a:gd name="T20" fmla="*/ 0 w 284"/>
                  <a:gd name="T21" fmla="*/ 1 h 464"/>
                  <a:gd name="T22" fmla="*/ 0 w 284"/>
                  <a:gd name="T23" fmla="*/ 1 h 464"/>
                  <a:gd name="T24" fmla="*/ 0 w 284"/>
                  <a:gd name="T25" fmla="*/ 1 h 464"/>
                  <a:gd name="T26" fmla="*/ 0 w 284"/>
                  <a:gd name="T27" fmla="*/ 1 h 464"/>
                  <a:gd name="T28" fmla="*/ 0 w 284"/>
                  <a:gd name="T29" fmla="*/ 1 h 464"/>
                  <a:gd name="T30" fmla="*/ 0 w 284"/>
                  <a:gd name="T31" fmla="*/ 1 h 464"/>
                  <a:gd name="T32" fmla="*/ 0 w 284"/>
                  <a:gd name="T33" fmla="*/ 1 h 464"/>
                  <a:gd name="T34" fmla="*/ 0 w 284"/>
                  <a:gd name="T35" fmla="*/ 1 h 464"/>
                  <a:gd name="T36" fmla="*/ 0 w 284"/>
                  <a:gd name="T37" fmla="*/ 1 h 464"/>
                  <a:gd name="T38" fmla="*/ 0 w 284"/>
                  <a:gd name="T39" fmla="*/ 1 h 464"/>
                  <a:gd name="T40" fmla="*/ 0 w 284"/>
                  <a:gd name="T41" fmla="*/ 1 h 464"/>
                  <a:gd name="T42" fmla="*/ 0 w 284"/>
                  <a:gd name="T43" fmla="*/ 1 h 464"/>
                  <a:gd name="T44" fmla="*/ 0 w 284"/>
                  <a:gd name="T45" fmla="*/ 0 h 464"/>
                  <a:gd name="T46" fmla="*/ 0 w 284"/>
                  <a:gd name="T47" fmla="*/ 1 h 464"/>
                  <a:gd name="T48" fmla="*/ 0 w 284"/>
                  <a:gd name="T49" fmla="*/ 1 h 464"/>
                  <a:gd name="T50" fmla="*/ 0 w 284"/>
                  <a:gd name="T51" fmla="*/ 1 h 464"/>
                  <a:gd name="T52" fmla="*/ 0 w 284"/>
                  <a:gd name="T53" fmla="*/ 1 h 464"/>
                  <a:gd name="T54" fmla="*/ 0 w 284"/>
                  <a:gd name="T55" fmla="*/ 1 h 464"/>
                  <a:gd name="T56" fmla="*/ 0 w 284"/>
                  <a:gd name="T57" fmla="*/ 1 h 464"/>
                  <a:gd name="T58" fmla="*/ 0 w 284"/>
                  <a:gd name="T59" fmla="*/ 1 h 464"/>
                  <a:gd name="T60" fmla="*/ 0 w 284"/>
                  <a:gd name="T61" fmla="*/ 1 h 464"/>
                  <a:gd name="T62" fmla="*/ 0 w 284"/>
                  <a:gd name="T63" fmla="*/ 1 h 464"/>
                  <a:gd name="T64" fmla="*/ 0 w 284"/>
                  <a:gd name="T65" fmla="*/ 1 h 464"/>
                  <a:gd name="T66" fmla="*/ 0 w 284"/>
                  <a:gd name="T67" fmla="*/ 1 h 464"/>
                  <a:gd name="T68" fmla="*/ 0 w 284"/>
                  <a:gd name="T69" fmla="*/ 1 h 464"/>
                  <a:gd name="T70" fmla="*/ 0 w 284"/>
                  <a:gd name="T71" fmla="*/ 1 h 464"/>
                  <a:gd name="T72" fmla="*/ 0 w 284"/>
                  <a:gd name="T73" fmla="*/ 1 h 464"/>
                  <a:gd name="T74" fmla="*/ 0 w 284"/>
                  <a:gd name="T75" fmla="*/ 1 h 464"/>
                  <a:gd name="T76" fmla="*/ 0 w 284"/>
                  <a:gd name="T77" fmla="*/ 1 h 464"/>
                  <a:gd name="T78" fmla="*/ 0 w 284"/>
                  <a:gd name="T79" fmla="*/ 1 h 464"/>
                  <a:gd name="T80" fmla="*/ 0 w 284"/>
                  <a:gd name="T81" fmla="*/ 1 h 4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4"/>
                  <a:gd name="T124" fmla="*/ 0 h 464"/>
                  <a:gd name="T125" fmla="*/ 284 w 284"/>
                  <a:gd name="T126" fmla="*/ 464 h 46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4" h="464">
                    <a:moveTo>
                      <a:pt x="0" y="378"/>
                    </a:moveTo>
                    <a:lnTo>
                      <a:pt x="14" y="367"/>
                    </a:lnTo>
                    <a:lnTo>
                      <a:pt x="32" y="354"/>
                    </a:lnTo>
                    <a:lnTo>
                      <a:pt x="49" y="337"/>
                    </a:lnTo>
                    <a:lnTo>
                      <a:pt x="68" y="320"/>
                    </a:lnTo>
                    <a:lnTo>
                      <a:pt x="87" y="302"/>
                    </a:lnTo>
                    <a:lnTo>
                      <a:pt x="104" y="286"/>
                    </a:lnTo>
                    <a:lnTo>
                      <a:pt x="120" y="271"/>
                    </a:lnTo>
                    <a:lnTo>
                      <a:pt x="133" y="258"/>
                    </a:lnTo>
                    <a:lnTo>
                      <a:pt x="131" y="284"/>
                    </a:lnTo>
                    <a:lnTo>
                      <a:pt x="125" y="321"/>
                    </a:lnTo>
                    <a:lnTo>
                      <a:pt x="119" y="356"/>
                    </a:lnTo>
                    <a:lnTo>
                      <a:pt x="116" y="378"/>
                    </a:lnTo>
                    <a:lnTo>
                      <a:pt x="120" y="375"/>
                    </a:lnTo>
                    <a:lnTo>
                      <a:pt x="126" y="372"/>
                    </a:lnTo>
                    <a:lnTo>
                      <a:pt x="131" y="370"/>
                    </a:lnTo>
                    <a:lnTo>
                      <a:pt x="136" y="367"/>
                    </a:lnTo>
                    <a:lnTo>
                      <a:pt x="141" y="365"/>
                    </a:lnTo>
                    <a:lnTo>
                      <a:pt x="147" y="362"/>
                    </a:lnTo>
                    <a:lnTo>
                      <a:pt x="151" y="359"/>
                    </a:lnTo>
                    <a:lnTo>
                      <a:pt x="156" y="357"/>
                    </a:lnTo>
                    <a:lnTo>
                      <a:pt x="158" y="349"/>
                    </a:lnTo>
                    <a:lnTo>
                      <a:pt x="163" y="333"/>
                    </a:lnTo>
                    <a:lnTo>
                      <a:pt x="169" y="316"/>
                    </a:lnTo>
                    <a:lnTo>
                      <a:pt x="172" y="306"/>
                    </a:lnTo>
                    <a:lnTo>
                      <a:pt x="178" y="326"/>
                    </a:lnTo>
                    <a:lnTo>
                      <a:pt x="182" y="346"/>
                    </a:lnTo>
                    <a:lnTo>
                      <a:pt x="189" y="366"/>
                    </a:lnTo>
                    <a:lnTo>
                      <a:pt x="195" y="386"/>
                    </a:lnTo>
                    <a:lnTo>
                      <a:pt x="201" y="405"/>
                    </a:lnTo>
                    <a:lnTo>
                      <a:pt x="207" y="425"/>
                    </a:lnTo>
                    <a:lnTo>
                      <a:pt x="212" y="445"/>
                    </a:lnTo>
                    <a:lnTo>
                      <a:pt x="218" y="464"/>
                    </a:lnTo>
                    <a:lnTo>
                      <a:pt x="224" y="462"/>
                    </a:lnTo>
                    <a:lnTo>
                      <a:pt x="230" y="458"/>
                    </a:lnTo>
                    <a:lnTo>
                      <a:pt x="235" y="456"/>
                    </a:lnTo>
                    <a:lnTo>
                      <a:pt x="241" y="454"/>
                    </a:lnTo>
                    <a:lnTo>
                      <a:pt x="247" y="451"/>
                    </a:lnTo>
                    <a:lnTo>
                      <a:pt x="253" y="448"/>
                    </a:lnTo>
                    <a:lnTo>
                      <a:pt x="259" y="446"/>
                    </a:lnTo>
                    <a:lnTo>
                      <a:pt x="264" y="443"/>
                    </a:lnTo>
                    <a:lnTo>
                      <a:pt x="276" y="378"/>
                    </a:lnTo>
                    <a:lnTo>
                      <a:pt x="276" y="311"/>
                    </a:lnTo>
                    <a:lnTo>
                      <a:pt x="271" y="243"/>
                    </a:lnTo>
                    <a:lnTo>
                      <a:pt x="272" y="176"/>
                    </a:lnTo>
                    <a:lnTo>
                      <a:pt x="284" y="0"/>
                    </a:lnTo>
                    <a:lnTo>
                      <a:pt x="267" y="45"/>
                    </a:lnTo>
                    <a:lnTo>
                      <a:pt x="255" y="93"/>
                    </a:lnTo>
                    <a:lnTo>
                      <a:pt x="249" y="142"/>
                    </a:lnTo>
                    <a:lnTo>
                      <a:pt x="247" y="191"/>
                    </a:lnTo>
                    <a:lnTo>
                      <a:pt x="246" y="242"/>
                    </a:lnTo>
                    <a:lnTo>
                      <a:pt x="246" y="293"/>
                    </a:lnTo>
                    <a:lnTo>
                      <a:pt x="244" y="342"/>
                    </a:lnTo>
                    <a:lnTo>
                      <a:pt x="239" y="390"/>
                    </a:lnTo>
                    <a:lnTo>
                      <a:pt x="232" y="366"/>
                    </a:lnTo>
                    <a:lnTo>
                      <a:pt x="224" y="335"/>
                    </a:lnTo>
                    <a:lnTo>
                      <a:pt x="215" y="302"/>
                    </a:lnTo>
                    <a:lnTo>
                      <a:pt x="206" y="267"/>
                    </a:lnTo>
                    <a:lnTo>
                      <a:pt x="197" y="235"/>
                    </a:lnTo>
                    <a:lnTo>
                      <a:pt x="191" y="206"/>
                    </a:lnTo>
                    <a:lnTo>
                      <a:pt x="185" y="185"/>
                    </a:lnTo>
                    <a:lnTo>
                      <a:pt x="182" y="175"/>
                    </a:lnTo>
                    <a:lnTo>
                      <a:pt x="177" y="180"/>
                    </a:lnTo>
                    <a:lnTo>
                      <a:pt x="171" y="187"/>
                    </a:lnTo>
                    <a:lnTo>
                      <a:pt x="163" y="195"/>
                    </a:lnTo>
                    <a:lnTo>
                      <a:pt x="156" y="205"/>
                    </a:lnTo>
                    <a:lnTo>
                      <a:pt x="148" y="215"/>
                    </a:lnTo>
                    <a:lnTo>
                      <a:pt x="142" y="225"/>
                    </a:lnTo>
                    <a:lnTo>
                      <a:pt x="138" y="233"/>
                    </a:lnTo>
                    <a:lnTo>
                      <a:pt x="135" y="240"/>
                    </a:lnTo>
                    <a:lnTo>
                      <a:pt x="123" y="248"/>
                    </a:lnTo>
                    <a:lnTo>
                      <a:pt x="109" y="256"/>
                    </a:lnTo>
                    <a:lnTo>
                      <a:pt x="96" y="264"/>
                    </a:lnTo>
                    <a:lnTo>
                      <a:pt x="83" y="272"/>
                    </a:lnTo>
                    <a:lnTo>
                      <a:pt x="70" y="281"/>
                    </a:lnTo>
                    <a:lnTo>
                      <a:pt x="58" y="289"/>
                    </a:lnTo>
                    <a:lnTo>
                      <a:pt x="45" y="299"/>
                    </a:lnTo>
                    <a:lnTo>
                      <a:pt x="34" y="310"/>
                    </a:lnTo>
                    <a:lnTo>
                      <a:pt x="38" y="241"/>
                    </a:lnTo>
                    <a:lnTo>
                      <a:pt x="34" y="174"/>
                    </a:lnTo>
                    <a:lnTo>
                      <a:pt x="26" y="123"/>
                    </a:lnTo>
                    <a:lnTo>
                      <a:pt x="21" y="104"/>
                    </a:lnTo>
                    <a:lnTo>
                      <a:pt x="0" y="378"/>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57" name="Freeform 72"/>
              <p:cNvSpPr>
                <a:spLocks/>
              </p:cNvSpPr>
              <p:nvPr/>
            </p:nvSpPr>
            <p:spPr bwMode="auto">
              <a:xfrm>
                <a:off x="3004" y="3333"/>
                <a:ext cx="103" cy="73"/>
              </a:xfrm>
              <a:custGeom>
                <a:avLst/>
                <a:gdLst>
                  <a:gd name="T0" fmla="*/ 1 w 206"/>
                  <a:gd name="T1" fmla="*/ 1 h 145"/>
                  <a:gd name="T2" fmla="*/ 1 w 206"/>
                  <a:gd name="T3" fmla="*/ 1 h 145"/>
                  <a:gd name="T4" fmla="*/ 1 w 206"/>
                  <a:gd name="T5" fmla="*/ 1 h 145"/>
                  <a:gd name="T6" fmla="*/ 1 w 206"/>
                  <a:gd name="T7" fmla="*/ 1 h 145"/>
                  <a:gd name="T8" fmla="*/ 1 w 206"/>
                  <a:gd name="T9" fmla="*/ 1 h 145"/>
                  <a:gd name="T10" fmla="*/ 1 w 206"/>
                  <a:gd name="T11" fmla="*/ 1 h 145"/>
                  <a:gd name="T12" fmla="*/ 1 w 206"/>
                  <a:gd name="T13" fmla="*/ 1 h 145"/>
                  <a:gd name="T14" fmla="*/ 1 w 206"/>
                  <a:gd name="T15" fmla="*/ 1 h 145"/>
                  <a:gd name="T16" fmla="*/ 1 w 206"/>
                  <a:gd name="T17" fmla="*/ 0 h 145"/>
                  <a:gd name="T18" fmla="*/ 1 w 206"/>
                  <a:gd name="T19" fmla="*/ 1 h 145"/>
                  <a:gd name="T20" fmla="*/ 1 w 206"/>
                  <a:gd name="T21" fmla="*/ 1 h 145"/>
                  <a:gd name="T22" fmla="*/ 1 w 206"/>
                  <a:gd name="T23" fmla="*/ 1 h 145"/>
                  <a:gd name="T24" fmla="*/ 1 w 206"/>
                  <a:gd name="T25" fmla="*/ 1 h 145"/>
                  <a:gd name="T26" fmla="*/ 1 w 206"/>
                  <a:gd name="T27" fmla="*/ 1 h 145"/>
                  <a:gd name="T28" fmla="*/ 1 w 206"/>
                  <a:gd name="T29" fmla="*/ 1 h 145"/>
                  <a:gd name="T30" fmla="*/ 1 w 206"/>
                  <a:gd name="T31" fmla="*/ 1 h 145"/>
                  <a:gd name="T32" fmla="*/ 1 w 206"/>
                  <a:gd name="T33" fmla="*/ 1 h 145"/>
                  <a:gd name="T34" fmla="*/ 0 w 206"/>
                  <a:gd name="T35" fmla="*/ 1 h 145"/>
                  <a:gd name="T36" fmla="*/ 1 w 206"/>
                  <a:gd name="T37" fmla="*/ 1 h 1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6"/>
                  <a:gd name="T58" fmla="*/ 0 h 145"/>
                  <a:gd name="T59" fmla="*/ 206 w 206"/>
                  <a:gd name="T60" fmla="*/ 145 h 14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6" h="145">
                    <a:moveTo>
                      <a:pt x="39" y="132"/>
                    </a:moveTo>
                    <a:lnTo>
                      <a:pt x="54" y="109"/>
                    </a:lnTo>
                    <a:lnTo>
                      <a:pt x="72" y="90"/>
                    </a:lnTo>
                    <a:lnTo>
                      <a:pt x="92" y="73"/>
                    </a:lnTo>
                    <a:lnTo>
                      <a:pt x="115" y="58"/>
                    </a:lnTo>
                    <a:lnTo>
                      <a:pt x="138" y="44"/>
                    </a:lnTo>
                    <a:lnTo>
                      <a:pt x="161" y="30"/>
                    </a:lnTo>
                    <a:lnTo>
                      <a:pt x="184" y="16"/>
                    </a:lnTo>
                    <a:lnTo>
                      <a:pt x="206" y="0"/>
                    </a:lnTo>
                    <a:lnTo>
                      <a:pt x="167" y="14"/>
                    </a:lnTo>
                    <a:lnTo>
                      <a:pt x="142" y="27"/>
                    </a:lnTo>
                    <a:lnTo>
                      <a:pt x="119" y="39"/>
                    </a:lnTo>
                    <a:lnTo>
                      <a:pt x="95" y="53"/>
                    </a:lnTo>
                    <a:lnTo>
                      <a:pt x="73" y="68"/>
                    </a:lnTo>
                    <a:lnTo>
                      <a:pt x="51" y="84"/>
                    </a:lnTo>
                    <a:lnTo>
                      <a:pt x="32" y="102"/>
                    </a:lnTo>
                    <a:lnTo>
                      <a:pt x="15" y="122"/>
                    </a:lnTo>
                    <a:lnTo>
                      <a:pt x="0" y="145"/>
                    </a:lnTo>
                    <a:lnTo>
                      <a:pt x="39" y="132"/>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58" name="Freeform 73"/>
              <p:cNvSpPr>
                <a:spLocks/>
              </p:cNvSpPr>
              <p:nvPr/>
            </p:nvSpPr>
            <p:spPr bwMode="auto">
              <a:xfrm>
                <a:off x="2735" y="3259"/>
                <a:ext cx="62" cy="230"/>
              </a:xfrm>
              <a:custGeom>
                <a:avLst/>
                <a:gdLst>
                  <a:gd name="T0" fmla="*/ 0 w 125"/>
                  <a:gd name="T1" fmla="*/ 1 h 458"/>
                  <a:gd name="T2" fmla="*/ 0 w 125"/>
                  <a:gd name="T3" fmla="*/ 1 h 458"/>
                  <a:gd name="T4" fmla="*/ 0 w 125"/>
                  <a:gd name="T5" fmla="*/ 1 h 458"/>
                  <a:gd name="T6" fmla="*/ 0 w 125"/>
                  <a:gd name="T7" fmla="*/ 1 h 458"/>
                  <a:gd name="T8" fmla="*/ 0 w 125"/>
                  <a:gd name="T9" fmla="*/ 0 h 458"/>
                  <a:gd name="T10" fmla="*/ 0 w 125"/>
                  <a:gd name="T11" fmla="*/ 1 h 458"/>
                  <a:gd name="T12" fmla="*/ 0 w 125"/>
                  <a:gd name="T13" fmla="*/ 1 h 458"/>
                  <a:gd name="T14" fmla="*/ 0 w 125"/>
                  <a:gd name="T15" fmla="*/ 1 h 458"/>
                  <a:gd name="T16" fmla="*/ 0 w 125"/>
                  <a:gd name="T17" fmla="*/ 1 h 458"/>
                  <a:gd name="T18" fmla="*/ 0 w 125"/>
                  <a:gd name="T19" fmla="*/ 1 h 458"/>
                  <a:gd name="T20" fmla="*/ 0 w 125"/>
                  <a:gd name="T21" fmla="*/ 1 h 458"/>
                  <a:gd name="T22" fmla="*/ 0 w 125"/>
                  <a:gd name="T23" fmla="*/ 1 h 458"/>
                  <a:gd name="T24" fmla="*/ 0 w 125"/>
                  <a:gd name="T25" fmla="*/ 1 h 458"/>
                  <a:gd name="T26" fmla="*/ 0 w 125"/>
                  <a:gd name="T27" fmla="*/ 1 h 458"/>
                  <a:gd name="T28" fmla="*/ 0 w 125"/>
                  <a:gd name="T29" fmla="*/ 1 h 458"/>
                  <a:gd name="T30" fmla="*/ 0 w 125"/>
                  <a:gd name="T31" fmla="*/ 1 h 458"/>
                  <a:gd name="T32" fmla="*/ 0 w 125"/>
                  <a:gd name="T33" fmla="*/ 1 h 458"/>
                  <a:gd name="T34" fmla="*/ 0 w 125"/>
                  <a:gd name="T35" fmla="*/ 1 h 458"/>
                  <a:gd name="T36" fmla="*/ 0 w 125"/>
                  <a:gd name="T37" fmla="*/ 1 h 458"/>
                  <a:gd name="T38" fmla="*/ 0 w 125"/>
                  <a:gd name="T39" fmla="*/ 1 h 458"/>
                  <a:gd name="T40" fmla="*/ 0 w 125"/>
                  <a:gd name="T41" fmla="*/ 1 h 458"/>
                  <a:gd name="T42" fmla="*/ 0 w 125"/>
                  <a:gd name="T43" fmla="*/ 1 h 458"/>
                  <a:gd name="T44" fmla="*/ 0 w 125"/>
                  <a:gd name="T45" fmla="*/ 1 h 458"/>
                  <a:gd name="T46" fmla="*/ 0 w 125"/>
                  <a:gd name="T47" fmla="*/ 1 h 458"/>
                  <a:gd name="T48" fmla="*/ 0 w 125"/>
                  <a:gd name="T49" fmla="*/ 1 h 458"/>
                  <a:gd name="T50" fmla="*/ 0 w 125"/>
                  <a:gd name="T51" fmla="*/ 1 h 458"/>
                  <a:gd name="T52" fmla="*/ 0 w 125"/>
                  <a:gd name="T53" fmla="*/ 1 h 458"/>
                  <a:gd name="T54" fmla="*/ 0 w 125"/>
                  <a:gd name="T55" fmla="*/ 1 h 458"/>
                  <a:gd name="T56" fmla="*/ 0 w 125"/>
                  <a:gd name="T57" fmla="*/ 1 h 458"/>
                  <a:gd name="T58" fmla="*/ 0 w 125"/>
                  <a:gd name="T59" fmla="*/ 1 h 458"/>
                  <a:gd name="T60" fmla="*/ 0 w 125"/>
                  <a:gd name="T61" fmla="*/ 1 h 458"/>
                  <a:gd name="T62" fmla="*/ 0 w 125"/>
                  <a:gd name="T63" fmla="*/ 1 h 458"/>
                  <a:gd name="T64" fmla="*/ 0 w 125"/>
                  <a:gd name="T65" fmla="*/ 1 h 458"/>
                  <a:gd name="T66" fmla="*/ 0 w 125"/>
                  <a:gd name="T67" fmla="*/ 1 h 458"/>
                  <a:gd name="T68" fmla="*/ 0 w 125"/>
                  <a:gd name="T69" fmla="*/ 1 h 458"/>
                  <a:gd name="T70" fmla="*/ 0 w 125"/>
                  <a:gd name="T71" fmla="*/ 1 h 458"/>
                  <a:gd name="T72" fmla="*/ 0 w 125"/>
                  <a:gd name="T73" fmla="*/ 1 h 458"/>
                  <a:gd name="T74" fmla="*/ 0 w 125"/>
                  <a:gd name="T75" fmla="*/ 1 h 458"/>
                  <a:gd name="T76" fmla="*/ 0 w 125"/>
                  <a:gd name="T77" fmla="*/ 1 h 458"/>
                  <a:gd name="T78" fmla="*/ 0 w 125"/>
                  <a:gd name="T79" fmla="*/ 1 h 458"/>
                  <a:gd name="T80" fmla="*/ 0 w 125"/>
                  <a:gd name="T81" fmla="*/ 1 h 458"/>
                  <a:gd name="T82" fmla="*/ 0 w 125"/>
                  <a:gd name="T83" fmla="*/ 1 h 458"/>
                  <a:gd name="T84" fmla="*/ 0 w 125"/>
                  <a:gd name="T85" fmla="*/ 1 h 458"/>
                  <a:gd name="T86" fmla="*/ 0 w 125"/>
                  <a:gd name="T87" fmla="*/ 1 h 458"/>
                  <a:gd name="T88" fmla="*/ 0 w 125"/>
                  <a:gd name="T89" fmla="*/ 1 h 458"/>
                  <a:gd name="T90" fmla="*/ 0 w 125"/>
                  <a:gd name="T91" fmla="*/ 1 h 458"/>
                  <a:gd name="T92" fmla="*/ 0 w 125"/>
                  <a:gd name="T93" fmla="*/ 1 h 458"/>
                  <a:gd name="T94" fmla="*/ 0 w 125"/>
                  <a:gd name="T95" fmla="*/ 1 h 458"/>
                  <a:gd name="T96" fmla="*/ 0 w 125"/>
                  <a:gd name="T97" fmla="*/ 1 h 458"/>
                  <a:gd name="T98" fmla="*/ 0 w 125"/>
                  <a:gd name="T99" fmla="*/ 1 h 458"/>
                  <a:gd name="T100" fmla="*/ 0 w 125"/>
                  <a:gd name="T101" fmla="*/ 1 h 458"/>
                  <a:gd name="T102" fmla="*/ 0 w 125"/>
                  <a:gd name="T103" fmla="*/ 1 h 458"/>
                  <a:gd name="T104" fmla="*/ 0 w 125"/>
                  <a:gd name="T105" fmla="*/ 1 h 458"/>
                  <a:gd name="T106" fmla="*/ 0 w 125"/>
                  <a:gd name="T107" fmla="*/ 1 h 458"/>
                  <a:gd name="T108" fmla="*/ 0 w 125"/>
                  <a:gd name="T109" fmla="*/ 1 h 458"/>
                  <a:gd name="T110" fmla="*/ 0 w 125"/>
                  <a:gd name="T111" fmla="*/ 1 h 458"/>
                  <a:gd name="T112" fmla="*/ 0 w 125"/>
                  <a:gd name="T113" fmla="*/ 1 h 458"/>
                  <a:gd name="T114" fmla="*/ 0 w 125"/>
                  <a:gd name="T115" fmla="*/ 1 h 458"/>
                  <a:gd name="T116" fmla="*/ 0 w 125"/>
                  <a:gd name="T117" fmla="*/ 1 h 458"/>
                  <a:gd name="T118" fmla="*/ 0 w 125"/>
                  <a:gd name="T119" fmla="*/ 1 h 458"/>
                  <a:gd name="T120" fmla="*/ 0 w 125"/>
                  <a:gd name="T121" fmla="*/ 1 h 458"/>
                  <a:gd name="T122" fmla="*/ 0 w 125"/>
                  <a:gd name="T123" fmla="*/ 1 h 4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
                  <a:gd name="T187" fmla="*/ 0 h 458"/>
                  <a:gd name="T188" fmla="*/ 125 w 125"/>
                  <a:gd name="T189" fmla="*/ 458 h 4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 h="458">
                    <a:moveTo>
                      <a:pt x="117" y="42"/>
                    </a:moveTo>
                    <a:lnTo>
                      <a:pt x="111" y="30"/>
                    </a:lnTo>
                    <a:lnTo>
                      <a:pt x="104" y="16"/>
                    </a:lnTo>
                    <a:lnTo>
                      <a:pt x="96" y="4"/>
                    </a:lnTo>
                    <a:lnTo>
                      <a:pt x="94" y="0"/>
                    </a:lnTo>
                    <a:lnTo>
                      <a:pt x="91" y="1"/>
                    </a:lnTo>
                    <a:lnTo>
                      <a:pt x="87" y="2"/>
                    </a:lnTo>
                    <a:lnTo>
                      <a:pt x="80" y="4"/>
                    </a:lnTo>
                    <a:lnTo>
                      <a:pt x="72" y="8"/>
                    </a:lnTo>
                    <a:lnTo>
                      <a:pt x="63" y="13"/>
                    </a:lnTo>
                    <a:lnTo>
                      <a:pt x="55" y="16"/>
                    </a:lnTo>
                    <a:lnTo>
                      <a:pt x="48" y="22"/>
                    </a:lnTo>
                    <a:lnTo>
                      <a:pt x="43" y="28"/>
                    </a:lnTo>
                    <a:lnTo>
                      <a:pt x="21" y="79"/>
                    </a:lnTo>
                    <a:lnTo>
                      <a:pt x="7" y="131"/>
                    </a:lnTo>
                    <a:lnTo>
                      <a:pt x="2" y="185"/>
                    </a:lnTo>
                    <a:lnTo>
                      <a:pt x="0" y="239"/>
                    </a:lnTo>
                    <a:lnTo>
                      <a:pt x="2" y="295"/>
                    </a:lnTo>
                    <a:lnTo>
                      <a:pt x="5" y="349"/>
                    </a:lnTo>
                    <a:lnTo>
                      <a:pt x="6" y="404"/>
                    </a:lnTo>
                    <a:lnTo>
                      <a:pt x="5" y="458"/>
                    </a:lnTo>
                    <a:lnTo>
                      <a:pt x="35" y="447"/>
                    </a:lnTo>
                    <a:lnTo>
                      <a:pt x="34" y="380"/>
                    </a:lnTo>
                    <a:lnTo>
                      <a:pt x="30" y="312"/>
                    </a:lnTo>
                    <a:lnTo>
                      <a:pt x="26" y="244"/>
                    </a:lnTo>
                    <a:lnTo>
                      <a:pt x="22" y="177"/>
                    </a:lnTo>
                    <a:lnTo>
                      <a:pt x="26" y="156"/>
                    </a:lnTo>
                    <a:lnTo>
                      <a:pt x="29" y="136"/>
                    </a:lnTo>
                    <a:lnTo>
                      <a:pt x="33" y="113"/>
                    </a:lnTo>
                    <a:lnTo>
                      <a:pt x="37" y="91"/>
                    </a:lnTo>
                    <a:lnTo>
                      <a:pt x="43" y="70"/>
                    </a:lnTo>
                    <a:lnTo>
                      <a:pt x="50" y="51"/>
                    </a:lnTo>
                    <a:lnTo>
                      <a:pt x="59" y="33"/>
                    </a:lnTo>
                    <a:lnTo>
                      <a:pt x="72" y="19"/>
                    </a:lnTo>
                    <a:lnTo>
                      <a:pt x="83" y="31"/>
                    </a:lnTo>
                    <a:lnTo>
                      <a:pt x="93" y="46"/>
                    </a:lnTo>
                    <a:lnTo>
                      <a:pt x="99" y="63"/>
                    </a:lnTo>
                    <a:lnTo>
                      <a:pt x="103" y="84"/>
                    </a:lnTo>
                    <a:lnTo>
                      <a:pt x="103" y="107"/>
                    </a:lnTo>
                    <a:lnTo>
                      <a:pt x="99" y="132"/>
                    </a:lnTo>
                    <a:lnTo>
                      <a:pt x="94" y="159"/>
                    </a:lnTo>
                    <a:lnTo>
                      <a:pt x="84" y="188"/>
                    </a:lnTo>
                    <a:lnTo>
                      <a:pt x="82" y="185"/>
                    </a:lnTo>
                    <a:lnTo>
                      <a:pt x="78" y="182"/>
                    </a:lnTo>
                    <a:lnTo>
                      <a:pt x="72" y="178"/>
                    </a:lnTo>
                    <a:lnTo>
                      <a:pt x="66" y="176"/>
                    </a:lnTo>
                    <a:lnTo>
                      <a:pt x="59" y="173"/>
                    </a:lnTo>
                    <a:lnTo>
                      <a:pt x="55" y="170"/>
                    </a:lnTo>
                    <a:lnTo>
                      <a:pt x="50" y="169"/>
                    </a:lnTo>
                    <a:lnTo>
                      <a:pt x="49" y="168"/>
                    </a:lnTo>
                    <a:lnTo>
                      <a:pt x="56" y="181"/>
                    </a:lnTo>
                    <a:lnTo>
                      <a:pt x="65" y="196"/>
                    </a:lnTo>
                    <a:lnTo>
                      <a:pt x="72" y="207"/>
                    </a:lnTo>
                    <a:lnTo>
                      <a:pt x="74" y="212"/>
                    </a:lnTo>
                    <a:lnTo>
                      <a:pt x="79" y="211"/>
                    </a:lnTo>
                    <a:lnTo>
                      <a:pt x="88" y="206"/>
                    </a:lnTo>
                    <a:lnTo>
                      <a:pt x="98" y="200"/>
                    </a:lnTo>
                    <a:lnTo>
                      <a:pt x="104" y="196"/>
                    </a:lnTo>
                    <a:lnTo>
                      <a:pt x="118" y="160"/>
                    </a:lnTo>
                    <a:lnTo>
                      <a:pt x="125" y="122"/>
                    </a:lnTo>
                    <a:lnTo>
                      <a:pt x="124" y="83"/>
                    </a:lnTo>
                    <a:lnTo>
                      <a:pt x="117" y="42"/>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59" name="Freeform 74"/>
              <p:cNvSpPr>
                <a:spLocks/>
              </p:cNvSpPr>
              <p:nvPr/>
            </p:nvSpPr>
            <p:spPr bwMode="auto">
              <a:xfrm>
                <a:off x="2763" y="3210"/>
                <a:ext cx="59" cy="191"/>
              </a:xfrm>
              <a:custGeom>
                <a:avLst/>
                <a:gdLst>
                  <a:gd name="T0" fmla="*/ 1 w 117"/>
                  <a:gd name="T1" fmla="*/ 1 h 381"/>
                  <a:gd name="T2" fmla="*/ 1 w 117"/>
                  <a:gd name="T3" fmla="*/ 1 h 381"/>
                  <a:gd name="T4" fmla="*/ 1 w 117"/>
                  <a:gd name="T5" fmla="*/ 1 h 381"/>
                  <a:gd name="T6" fmla="*/ 1 w 117"/>
                  <a:gd name="T7" fmla="*/ 1 h 381"/>
                  <a:gd name="T8" fmla="*/ 1 w 117"/>
                  <a:gd name="T9" fmla="*/ 1 h 381"/>
                  <a:gd name="T10" fmla="*/ 1 w 117"/>
                  <a:gd name="T11" fmla="*/ 1 h 381"/>
                  <a:gd name="T12" fmla="*/ 1 w 117"/>
                  <a:gd name="T13" fmla="*/ 1 h 381"/>
                  <a:gd name="T14" fmla="*/ 1 w 117"/>
                  <a:gd name="T15" fmla="*/ 1 h 381"/>
                  <a:gd name="T16" fmla="*/ 1 w 117"/>
                  <a:gd name="T17" fmla="*/ 1 h 381"/>
                  <a:gd name="T18" fmla="*/ 1 w 117"/>
                  <a:gd name="T19" fmla="*/ 0 h 381"/>
                  <a:gd name="T20" fmla="*/ 1 w 117"/>
                  <a:gd name="T21" fmla="*/ 0 h 381"/>
                  <a:gd name="T22" fmla="*/ 1 w 117"/>
                  <a:gd name="T23" fmla="*/ 1 h 381"/>
                  <a:gd name="T24" fmla="*/ 1 w 117"/>
                  <a:gd name="T25" fmla="*/ 1 h 381"/>
                  <a:gd name="T26" fmla="*/ 1 w 117"/>
                  <a:gd name="T27" fmla="*/ 1 h 381"/>
                  <a:gd name="T28" fmla="*/ 1 w 117"/>
                  <a:gd name="T29" fmla="*/ 1 h 381"/>
                  <a:gd name="T30" fmla="*/ 1 w 117"/>
                  <a:gd name="T31" fmla="*/ 1 h 381"/>
                  <a:gd name="T32" fmla="*/ 1 w 117"/>
                  <a:gd name="T33" fmla="*/ 1 h 381"/>
                  <a:gd name="T34" fmla="*/ 1 w 117"/>
                  <a:gd name="T35" fmla="*/ 1 h 381"/>
                  <a:gd name="T36" fmla="*/ 1 w 117"/>
                  <a:gd name="T37" fmla="*/ 1 h 381"/>
                  <a:gd name="T38" fmla="*/ 1 w 117"/>
                  <a:gd name="T39" fmla="*/ 1 h 381"/>
                  <a:gd name="T40" fmla="*/ 1 w 117"/>
                  <a:gd name="T41" fmla="*/ 1 h 381"/>
                  <a:gd name="T42" fmla="*/ 1 w 117"/>
                  <a:gd name="T43" fmla="*/ 1 h 381"/>
                  <a:gd name="T44" fmla="*/ 1 w 117"/>
                  <a:gd name="T45" fmla="*/ 1 h 381"/>
                  <a:gd name="T46" fmla="*/ 1 w 117"/>
                  <a:gd name="T47" fmla="*/ 1 h 381"/>
                  <a:gd name="T48" fmla="*/ 1 w 117"/>
                  <a:gd name="T49" fmla="*/ 1 h 381"/>
                  <a:gd name="T50" fmla="*/ 1 w 117"/>
                  <a:gd name="T51" fmla="*/ 1 h 381"/>
                  <a:gd name="T52" fmla="*/ 1 w 117"/>
                  <a:gd name="T53" fmla="*/ 1 h 381"/>
                  <a:gd name="T54" fmla="*/ 1 w 117"/>
                  <a:gd name="T55" fmla="*/ 1 h 381"/>
                  <a:gd name="T56" fmla="*/ 1 w 117"/>
                  <a:gd name="T57" fmla="*/ 1 h 381"/>
                  <a:gd name="T58" fmla="*/ 1 w 117"/>
                  <a:gd name="T59" fmla="*/ 1 h 381"/>
                  <a:gd name="T60" fmla="*/ 1 w 117"/>
                  <a:gd name="T61" fmla="*/ 1 h 381"/>
                  <a:gd name="T62" fmla="*/ 1 w 117"/>
                  <a:gd name="T63" fmla="*/ 1 h 381"/>
                  <a:gd name="T64" fmla="*/ 1 w 117"/>
                  <a:gd name="T65" fmla="*/ 1 h 381"/>
                  <a:gd name="T66" fmla="*/ 0 w 117"/>
                  <a:gd name="T67" fmla="*/ 1 h 381"/>
                  <a:gd name="T68" fmla="*/ 1 w 117"/>
                  <a:gd name="T69" fmla="*/ 1 h 381"/>
                  <a:gd name="T70" fmla="*/ 1 w 117"/>
                  <a:gd name="T71" fmla="*/ 1 h 381"/>
                  <a:gd name="T72" fmla="*/ 1 w 117"/>
                  <a:gd name="T73" fmla="*/ 1 h 381"/>
                  <a:gd name="T74" fmla="*/ 1 w 117"/>
                  <a:gd name="T75" fmla="*/ 1 h 381"/>
                  <a:gd name="T76" fmla="*/ 1 w 117"/>
                  <a:gd name="T77" fmla="*/ 1 h 381"/>
                  <a:gd name="T78" fmla="*/ 1 w 117"/>
                  <a:gd name="T79" fmla="*/ 1 h 381"/>
                  <a:gd name="T80" fmla="*/ 1 w 117"/>
                  <a:gd name="T81" fmla="*/ 1 h 381"/>
                  <a:gd name="T82" fmla="*/ 1 w 117"/>
                  <a:gd name="T83" fmla="*/ 1 h 381"/>
                  <a:gd name="T84" fmla="*/ 1 w 117"/>
                  <a:gd name="T85" fmla="*/ 1 h 381"/>
                  <a:gd name="T86" fmla="*/ 1 w 117"/>
                  <a:gd name="T87" fmla="*/ 1 h 381"/>
                  <a:gd name="T88" fmla="*/ 1 w 117"/>
                  <a:gd name="T89" fmla="*/ 1 h 381"/>
                  <a:gd name="T90" fmla="*/ 1 w 117"/>
                  <a:gd name="T91" fmla="*/ 1 h 381"/>
                  <a:gd name="T92" fmla="*/ 1 w 117"/>
                  <a:gd name="T93" fmla="*/ 1 h 381"/>
                  <a:gd name="T94" fmla="*/ 1 w 117"/>
                  <a:gd name="T95" fmla="*/ 1 h 381"/>
                  <a:gd name="T96" fmla="*/ 1 w 117"/>
                  <a:gd name="T97" fmla="*/ 1 h 381"/>
                  <a:gd name="T98" fmla="*/ 1 w 117"/>
                  <a:gd name="T99" fmla="*/ 1 h 3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7"/>
                  <a:gd name="T151" fmla="*/ 0 h 381"/>
                  <a:gd name="T152" fmla="*/ 117 w 117"/>
                  <a:gd name="T153" fmla="*/ 381 h 3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7" h="381">
                    <a:moveTo>
                      <a:pt x="112" y="76"/>
                    </a:moveTo>
                    <a:lnTo>
                      <a:pt x="110" y="64"/>
                    </a:lnTo>
                    <a:lnTo>
                      <a:pt x="107" y="53"/>
                    </a:lnTo>
                    <a:lnTo>
                      <a:pt x="104" y="42"/>
                    </a:lnTo>
                    <a:lnTo>
                      <a:pt x="98" y="32"/>
                    </a:lnTo>
                    <a:lnTo>
                      <a:pt x="92" y="23"/>
                    </a:lnTo>
                    <a:lnTo>
                      <a:pt x="84" y="14"/>
                    </a:lnTo>
                    <a:lnTo>
                      <a:pt x="74" y="7"/>
                    </a:lnTo>
                    <a:lnTo>
                      <a:pt x="63" y="1"/>
                    </a:lnTo>
                    <a:lnTo>
                      <a:pt x="55" y="0"/>
                    </a:lnTo>
                    <a:lnTo>
                      <a:pt x="46" y="0"/>
                    </a:lnTo>
                    <a:lnTo>
                      <a:pt x="37" y="1"/>
                    </a:lnTo>
                    <a:lnTo>
                      <a:pt x="26" y="3"/>
                    </a:lnTo>
                    <a:lnTo>
                      <a:pt x="17" y="7"/>
                    </a:lnTo>
                    <a:lnTo>
                      <a:pt x="9" y="10"/>
                    </a:lnTo>
                    <a:lnTo>
                      <a:pt x="3" y="14"/>
                    </a:lnTo>
                    <a:lnTo>
                      <a:pt x="1" y="16"/>
                    </a:lnTo>
                    <a:lnTo>
                      <a:pt x="4" y="15"/>
                    </a:lnTo>
                    <a:lnTo>
                      <a:pt x="14" y="14"/>
                    </a:lnTo>
                    <a:lnTo>
                      <a:pt x="26" y="14"/>
                    </a:lnTo>
                    <a:lnTo>
                      <a:pt x="41" y="16"/>
                    </a:lnTo>
                    <a:lnTo>
                      <a:pt x="57" y="24"/>
                    </a:lnTo>
                    <a:lnTo>
                      <a:pt x="72" y="38"/>
                    </a:lnTo>
                    <a:lnTo>
                      <a:pt x="84" y="59"/>
                    </a:lnTo>
                    <a:lnTo>
                      <a:pt x="91" y="90"/>
                    </a:lnTo>
                    <a:lnTo>
                      <a:pt x="94" y="124"/>
                    </a:lnTo>
                    <a:lnTo>
                      <a:pt x="97" y="159"/>
                    </a:lnTo>
                    <a:lnTo>
                      <a:pt x="98" y="192"/>
                    </a:lnTo>
                    <a:lnTo>
                      <a:pt x="95" y="226"/>
                    </a:lnTo>
                    <a:lnTo>
                      <a:pt x="90" y="259"/>
                    </a:lnTo>
                    <a:lnTo>
                      <a:pt x="78" y="292"/>
                    </a:lnTo>
                    <a:lnTo>
                      <a:pt x="62" y="326"/>
                    </a:lnTo>
                    <a:lnTo>
                      <a:pt x="40" y="360"/>
                    </a:lnTo>
                    <a:lnTo>
                      <a:pt x="0" y="380"/>
                    </a:lnTo>
                    <a:lnTo>
                      <a:pt x="14" y="381"/>
                    </a:lnTo>
                    <a:lnTo>
                      <a:pt x="26" y="379"/>
                    </a:lnTo>
                    <a:lnTo>
                      <a:pt x="40" y="372"/>
                    </a:lnTo>
                    <a:lnTo>
                      <a:pt x="52" y="365"/>
                    </a:lnTo>
                    <a:lnTo>
                      <a:pt x="62" y="356"/>
                    </a:lnTo>
                    <a:lnTo>
                      <a:pt x="71" y="348"/>
                    </a:lnTo>
                    <a:lnTo>
                      <a:pt x="77" y="340"/>
                    </a:lnTo>
                    <a:lnTo>
                      <a:pt x="82" y="334"/>
                    </a:lnTo>
                    <a:lnTo>
                      <a:pt x="97" y="298"/>
                    </a:lnTo>
                    <a:lnTo>
                      <a:pt x="108" y="265"/>
                    </a:lnTo>
                    <a:lnTo>
                      <a:pt x="114" y="232"/>
                    </a:lnTo>
                    <a:lnTo>
                      <a:pt x="117" y="201"/>
                    </a:lnTo>
                    <a:lnTo>
                      <a:pt x="117" y="170"/>
                    </a:lnTo>
                    <a:lnTo>
                      <a:pt x="116" y="139"/>
                    </a:lnTo>
                    <a:lnTo>
                      <a:pt x="114" y="108"/>
                    </a:lnTo>
                    <a:lnTo>
                      <a:pt x="112" y="76"/>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60" name="Freeform 75"/>
              <p:cNvSpPr>
                <a:spLocks/>
              </p:cNvSpPr>
              <p:nvPr/>
            </p:nvSpPr>
            <p:spPr bwMode="auto">
              <a:xfrm>
                <a:off x="2774" y="3407"/>
                <a:ext cx="14" cy="101"/>
              </a:xfrm>
              <a:custGeom>
                <a:avLst/>
                <a:gdLst>
                  <a:gd name="T0" fmla="*/ 0 w 29"/>
                  <a:gd name="T1" fmla="*/ 0 h 202"/>
                  <a:gd name="T2" fmla="*/ 0 w 29"/>
                  <a:gd name="T3" fmla="*/ 1 h 202"/>
                  <a:gd name="T4" fmla="*/ 0 w 29"/>
                  <a:gd name="T5" fmla="*/ 1 h 202"/>
                  <a:gd name="T6" fmla="*/ 0 w 29"/>
                  <a:gd name="T7" fmla="*/ 1 h 202"/>
                  <a:gd name="T8" fmla="*/ 0 w 29"/>
                  <a:gd name="T9" fmla="*/ 1 h 202"/>
                  <a:gd name="T10" fmla="*/ 0 w 29"/>
                  <a:gd name="T11" fmla="*/ 1 h 202"/>
                  <a:gd name="T12" fmla="*/ 0 w 29"/>
                  <a:gd name="T13" fmla="*/ 1 h 202"/>
                  <a:gd name="T14" fmla="*/ 0 w 29"/>
                  <a:gd name="T15" fmla="*/ 1 h 202"/>
                  <a:gd name="T16" fmla="*/ 0 w 29"/>
                  <a:gd name="T17" fmla="*/ 1 h 202"/>
                  <a:gd name="T18" fmla="*/ 0 w 29"/>
                  <a:gd name="T19" fmla="*/ 1 h 202"/>
                  <a:gd name="T20" fmla="*/ 0 w 29"/>
                  <a:gd name="T21" fmla="*/ 0 h 2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202"/>
                  <a:gd name="T35" fmla="*/ 29 w 29"/>
                  <a:gd name="T36" fmla="*/ 202 h 2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202">
                    <a:moveTo>
                      <a:pt x="29" y="0"/>
                    </a:moveTo>
                    <a:lnTo>
                      <a:pt x="23" y="57"/>
                    </a:lnTo>
                    <a:lnTo>
                      <a:pt x="19" y="107"/>
                    </a:lnTo>
                    <a:lnTo>
                      <a:pt x="20" y="153"/>
                    </a:lnTo>
                    <a:lnTo>
                      <a:pt x="27" y="201"/>
                    </a:lnTo>
                    <a:lnTo>
                      <a:pt x="2" y="202"/>
                    </a:lnTo>
                    <a:lnTo>
                      <a:pt x="0" y="151"/>
                    </a:lnTo>
                    <a:lnTo>
                      <a:pt x="0" y="108"/>
                    </a:lnTo>
                    <a:lnTo>
                      <a:pt x="1" y="66"/>
                    </a:lnTo>
                    <a:lnTo>
                      <a:pt x="4" y="18"/>
                    </a:lnTo>
                    <a:lnTo>
                      <a:pt x="29" y="0"/>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61" name="Freeform 76"/>
              <p:cNvSpPr>
                <a:spLocks/>
              </p:cNvSpPr>
              <p:nvPr/>
            </p:nvSpPr>
            <p:spPr bwMode="auto">
              <a:xfrm>
                <a:off x="2735" y="3175"/>
                <a:ext cx="17" cy="100"/>
              </a:xfrm>
              <a:custGeom>
                <a:avLst/>
                <a:gdLst>
                  <a:gd name="T0" fmla="*/ 0 w 35"/>
                  <a:gd name="T1" fmla="*/ 0 h 200"/>
                  <a:gd name="T2" fmla="*/ 0 w 35"/>
                  <a:gd name="T3" fmla="*/ 1 h 200"/>
                  <a:gd name="T4" fmla="*/ 0 w 35"/>
                  <a:gd name="T5" fmla="*/ 1 h 200"/>
                  <a:gd name="T6" fmla="*/ 0 w 35"/>
                  <a:gd name="T7" fmla="*/ 1 h 200"/>
                  <a:gd name="T8" fmla="*/ 0 w 35"/>
                  <a:gd name="T9" fmla="*/ 1 h 200"/>
                  <a:gd name="T10" fmla="*/ 0 w 35"/>
                  <a:gd name="T11" fmla="*/ 1 h 200"/>
                  <a:gd name="T12" fmla="*/ 0 w 35"/>
                  <a:gd name="T13" fmla="*/ 1 h 200"/>
                  <a:gd name="T14" fmla="*/ 0 w 35"/>
                  <a:gd name="T15" fmla="*/ 1 h 200"/>
                  <a:gd name="T16" fmla="*/ 0 w 35"/>
                  <a:gd name="T17" fmla="*/ 1 h 200"/>
                  <a:gd name="T18" fmla="*/ 0 w 35"/>
                  <a:gd name="T19" fmla="*/ 1 h 200"/>
                  <a:gd name="T20" fmla="*/ 0 w 35"/>
                  <a:gd name="T21" fmla="*/ 0 h 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
                  <a:gd name="T34" fmla="*/ 0 h 200"/>
                  <a:gd name="T35" fmla="*/ 35 w 35"/>
                  <a:gd name="T36" fmla="*/ 200 h 2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 h="200">
                    <a:moveTo>
                      <a:pt x="35" y="0"/>
                    </a:moveTo>
                    <a:lnTo>
                      <a:pt x="28" y="39"/>
                    </a:lnTo>
                    <a:lnTo>
                      <a:pt x="28" y="77"/>
                    </a:lnTo>
                    <a:lnTo>
                      <a:pt x="28" y="117"/>
                    </a:lnTo>
                    <a:lnTo>
                      <a:pt x="22" y="165"/>
                    </a:lnTo>
                    <a:lnTo>
                      <a:pt x="0" y="200"/>
                    </a:lnTo>
                    <a:lnTo>
                      <a:pt x="8" y="141"/>
                    </a:lnTo>
                    <a:lnTo>
                      <a:pt x="8" y="92"/>
                    </a:lnTo>
                    <a:lnTo>
                      <a:pt x="6" y="49"/>
                    </a:lnTo>
                    <a:lnTo>
                      <a:pt x="12" y="8"/>
                    </a:lnTo>
                    <a:lnTo>
                      <a:pt x="35" y="0"/>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62" name="Freeform 77"/>
              <p:cNvSpPr>
                <a:spLocks/>
              </p:cNvSpPr>
              <p:nvPr/>
            </p:nvSpPr>
            <p:spPr bwMode="auto">
              <a:xfrm>
                <a:off x="3009" y="3412"/>
                <a:ext cx="204" cy="172"/>
              </a:xfrm>
              <a:custGeom>
                <a:avLst/>
                <a:gdLst>
                  <a:gd name="T0" fmla="*/ 1 w 408"/>
                  <a:gd name="T1" fmla="*/ 0 h 343"/>
                  <a:gd name="T2" fmla="*/ 1 w 408"/>
                  <a:gd name="T3" fmla="*/ 1 h 343"/>
                  <a:gd name="T4" fmla="*/ 1 w 408"/>
                  <a:gd name="T5" fmla="*/ 1 h 343"/>
                  <a:gd name="T6" fmla="*/ 1 w 408"/>
                  <a:gd name="T7" fmla="*/ 1 h 343"/>
                  <a:gd name="T8" fmla="*/ 1 w 408"/>
                  <a:gd name="T9" fmla="*/ 1 h 343"/>
                  <a:gd name="T10" fmla="*/ 1 w 408"/>
                  <a:gd name="T11" fmla="*/ 1 h 343"/>
                  <a:gd name="T12" fmla="*/ 1 w 408"/>
                  <a:gd name="T13" fmla="*/ 1 h 343"/>
                  <a:gd name="T14" fmla="*/ 1 w 408"/>
                  <a:gd name="T15" fmla="*/ 1 h 343"/>
                  <a:gd name="T16" fmla="*/ 1 w 408"/>
                  <a:gd name="T17" fmla="*/ 1 h 343"/>
                  <a:gd name="T18" fmla="*/ 1 w 408"/>
                  <a:gd name="T19" fmla="*/ 1 h 343"/>
                  <a:gd name="T20" fmla="*/ 1 w 408"/>
                  <a:gd name="T21" fmla="*/ 1 h 343"/>
                  <a:gd name="T22" fmla="*/ 1 w 408"/>
                  <a:gd name="T23" fmla="*/ 1 h 343"/>
                  <a:gd name="T24" fmla="*/ 1 w 408"/>
                  <a:gd name="T25" fmla="*/ 1 h 343"/>
                  <a:gd name="T26" fmla="*/ 1 w 408"/>
                  <a:gd name="T27" fmla="*/ 1 h 343"/>
                  <a:gd name="T28" fmla="*/ 1 w 408"/>
                  <a:gd name="T29" fmla="*/ 1 h 343"/>
                  <a:gd name="T30" fmla="*/ 1 w 408"/>
                  <a:gd name="T31" fmla="*/ 1 h 343"/>
                  <a:gd name="T32" fmla="*/ 1 w 408"/>
                  <a:gd name="T33" fmla="*/ 1 h 343"/>
                  <a:gd name="T34" fmla="*/ 1 w 408"/>
                  <a:gd name="T35" fmla="*/ 1 h 343"/>
                  <a:gd name="T36" fmla="*/ 1 w 408"/>
                  <a:gd name="T37" fmla="*/ 1 h 343"/>
                  <a:gd name="T38" fmla="*/ 1 w 408"/>
                  <a:gd name="T39" fmla="*/ 1 h 343"/>
                  <a:gd name="T40" fmla="*/ 1 w 408"/>
                  <a:gd name="T41" fmla="*/ 1 h 343"/>
                  <a:gd name="T42" fmla="*/ 1 w 408"/>
                  <a:gd name="T43" fmla="*/ 1 h 343"/>
                  <a:gd name="T44" fmla="*/ 1 w 408"/>
                  <a:gd name="T45" fmla="*/ 1 h 343"/>
                  <a:gd name="T46" fmla="*/ 1 w 408"/>
                  <a:gd name="T47" fmla="*/ 1 h 343"/>
                  <a:gd name="T48" fmla="*/ 1 w 408"/>
                  <a:gd name="T49" fmla="*/ 1 h 343"/>
                  <a:gd name="T50" fmla="*/ 1 w 408"/>
                  <a:gd name="T51" fmla="*/ 1 h 343"/>
                  <a:gd name="T52" fmla="*/ 1 w 408"/>
                  <a:gd name="T53" fmla="*/ 1 h 343"/>
                  <a:gd name="T54" fmla="*/ 1 w 408"/>
                  <a:gd name="T55" fmla="*/ 1 h 343"/>
                  <a:gd name="T56" fmla="*/ 0 w 408"/>
                  <a:gd name="T57" fmla="*/ 1 h 343"/>
                  <a:gd name="T58" fmla="*/ 1 w 408"/>
                  <a:gd name="T59" fmla="*/ 1 h 343"/>
                  <a:gd name="T60" fmla="*/ 1 w 408"/>
                  <a:gd name="T61" fmla="*/ 1 h 343"/>
                  <a:gd name="T62" fmla="*/ 1 w 408"/>
                  <a:gd name="T63" fmla="*/ 1 h 343"/>
                  <a:gd name="T64" fmla="*/ 1 w 408"/>
                  <a:gd name="T65" fmla="*/ 1 h 343"/>
                  <a:gd name="T66" fmla="*/ 1 w 408"/>
                  <a:gd name="T67" fmla="*/ 1 h 343"/>
                  <a:gd name="T68" fmla="*/ 1 w 408"/>
                  <a:gd name="T69" fmla="*/ 1 h 343"/>
                  <a:gd name="T70" fmla="*/ 1 w 408"/>
                  <a:gd name="T71" fmla="*/ 1 h 343"/>
                  <a:gd name="T72" fmla="*/ 1 w 408"/>
                  <a:gd name="T73" fmla="*/ 1 h 343"/>
                  <a:gd name="T74" fmla="*/ 1 w 408"/>
                  <a:gd name="T75" fmla="*/ 1 h 343"/>
                  <a:gd name="T76" fmla="*/ 1 w 408"/>
                  <a:gd name="T77" fmla="*/ 1 h 343"/>
                  <a:gd name="T78" fmla="*/ 1 w 408"/>
                  <a:gd name="T79" fmla="*/ 1 h 343"/>
                  <a:gd name="T80" fmla="*/ 1 w 408"/>
                  <a:gd name="T81" fmla="*/ 1 h 343"/>
                  <a:gd name="T82" fmla="*/ 1 w 408"/>
                  <a:gd name="T83" fmla="*/ 1 h 343"/>
                  <a:gd name="T84" fmla="*/ 1 w 408"/>
                  <a:gd name="T85" fmla="*/ 1 h 343"/>
                  <a:gd name="T86" fmla="*/ 1 w 408"/>
                  <a:gd name="T87" fmla="*/ 1 h 343"/>
                  <a:gd name="T88" fmla="*/ 1 w 408"/>
                  <a:gd name="T89" fmla="*/ 1 h 343"/>
                  <a:gd name="T90" fmla="*/ 1 w 408"/>
                  <a:gd name="T91" fmla="*/ 1 h 343"/>
                  <a:gd name="T92" fmla="*/ 1 w 408"/>
                  <a:gd name="T93" fmla="*/ 1 h 343"/>
                  <a:gd name="T94" fmla="*/ 1 w 408"/>
                  <a:gd name="T95" fmla="*/ 1 h 343"/>
                  <a:gd name="T96" fmla="*/ 1 w 408"/>
                  <a:gd name="T97" fmla="*/ 1 h 343"/>
                  <a:gd name="T98" fmla="*/ 1 w 408"/>
                  <a:gd name="T99" fmla="*/ 1 h 343"/>
                  <a:gd name="T100" fmla="*/ 1 w 408"/>
                  <a:gd name="T101" fmla="*/ 1 h 343"/>
                  <a:gd name="T102" fmla="*/ 1 w 408"/>
                  <a:gd name="T103" fmla="*/ 1 h 343"/>
                  <a:gd name="T104" fmla="*/ 1 w 408"/>
                  <a:gd name="T105" fmla="*/ 1 h 343"/>
                  <a:gd name="T106" fmla="*/ 1 w 408"/>
                  <a:gd name="T107" fmla="*/ 1 h 343"/>
                  <a:gd name="T108" fmla="*/ 1 w 408"/>
                  <a:gd name="T109" fmla="*/ 1 h 343"/>
                  <a:gd name="T110" fmla="*/ 1 w 408"/>
                  <a:gd name="T111" fmla="*/ 1 h 343"/>
                  <a:gd name="T112" fmla="*/ 1 w 408"/>
                  <a:gd name="T113" fmla="*/ 0 h 3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8"/>
                  <a:gd name="T172" fmla="*/ 0 h 343"/>
                  <a:gd name="T173" fmla="*/ 408 w 408"/>
                  <a:gd name="T174" fmla="*/ 343 h 3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8" h="343">
                    <a:moveTo>
                      <a:pt x="408" y="0"/>
                    </a:moveTo>
                    <a:lnTo>
                      <a:pt x="389" y="8"/>
                    </a:lnTo>
                    <a:lnTo>
                      <a:pt x="372" y="16"/>
                    </a:lnTo>
                    <a:lnTo>
                      <a:pt x="355" y="24"/>
                    </a:lnTo>
                    <a:lnTo>
                      <a:pt x="339" y="32"/>
                    </a:lnTo>
                    <a:lnTo>
                      <a:pt x="324" y="41"/>
                    </a:lnTo>
                    <a:lnTo>
                      <a:pt x="309" y="51"/>
                    </a:lnTo>
                    <a:lnTo>
                      <a:pt x="295" y="61"/>
                    </a:lnTo>
                    <a:lnTo>
                      <a:pt x="282" y="73"/>
                    </a:lnTo>
                    <a:lnTo>
                      <a:pt x="269" y="85"/>
                    </a:lnTo>
                    <a:lnTo>
                      <a:pt x="258" y="99"/>
                    </a:lnTo>
                    <a:lnTo>
                      <a:pt x="248" y="115"/>
                    </a:lnTo>
                    <a:lnTo>
                      <a:pt x="237" y="131"/>
                    </a:lnTo>
                    <a:lnTo>
                      <a:pt x="227" y="151"/>
                    </a:lnTo>
                    <a:lnTo>
                      <a:pt x="218" y="172"/>
                    </a:lnTo>
                    <a:lnTo>
                      <a:pt x="210" y="193"/>
                    </a:lnTo>
                    <a:lnTo>
                      <a:pt x="201" y="219"/>
                    </a:lnTo>
                    <a:lnTo>
                      <a:pt x="195" y="245"/>
                    </a:lnTo>
                    <a:lnTo>
                      <a:pt x="189" y="268"/>
                    </a:lnTo>
                    <a:lnTo>
                      <a:pt x="185" y="291"/>
                    </a:lnTo>
                    <a:lnTo>
                      <a:pt x="183" y="314"/>
                    </a:lnTo>
                    <a:lnTo>
                      <a:pt x="159" y="280"/>
                    </a:lnTo>
                    <a:lnTo>
                      <a:pt x="133" y="243"/>
                    </a:lnTo>
                    <a:lnTo>
                      <a:pt x="108" y="207"/>
                    </a:lnTo>
                    <a:lnTo>
                      <a:pt x="83" y="169"/>
                    </a:lnTo>
                    <a:lnTo>
                      <a:pt x="59" y="131"/>
                    </a:lnTo>
                    <a:lnTo>
                      <a:pt x="36" y="92"/>
                    </a:lnTo>
                    <a:lnTo>
                      <a:pt x="16" y="53"/>
                    </a:lnTo>
                    <a:lnTo>
                      <a:pt x="0" y="14"/>
                    </a:lnTo>
                    <a:lnTo>
                      <a:pt x="4" y="56"/>
                    </a:lnTo>
                    <a:lnTo>
                      <a:pt x="15" y="98"/>
                    </a:lnTo>
                    <a:lnTo>
                      <a:pt x="31" y="139"/>
                    </a:lnTo>
                    <a:lnTo>
                      <a:pt x="52" y="179"/>
                    </a:lnTo>
                    <a:lnTo>
                      <a:pt x="77" y="218"/>
                    </a:lnTo>
                    <a:lnTo>
                      <a:pt x="106" y="257"/>
                    </a:lnTo>
                    <a:lnTo>
                      <a:pt x="139" y="295"/>
                    </a:lnTo>
                    <a:lnTo>
                      <a:pt x="176" y="332"/>
                    </a:lnTo>
                    <a:lnTo>
                      <a:pt x="187" y="339"/>
                    </a:lnTo>
                    <a:lnTo>
                      <a:pt x="195" y="343"/>
                    </a:lnTo>
                    <a:lnTo>
                      <a:pt x="200" y="343"/>
                    </a:lnTo>
                    <a:lnTo>
                      <a:pt x="205" y="340"/>
                    </a:lnTo>
                    <a:lnTo>
                      <a:pt x="213" y="308"/>
                    </a:lnTo>
                    <a:lnTo>
                      <a:pt x="223" y="275"/>
                    </a:lnTo>
                    <a:lnTo>
                      <a:pt x="236" y="244"/>
                    </a:lnTo>
                    <a:lnTo>
                      <a:pt x="252" y="213"/>
                    </a:lnTo>
                    <a:lnTo>
                      <a:pt x="268" y="183"/>
                    </a:lnTo>
                    <a:lnTo>
                      <a:pt x="287" y="155"/>
                    </a:lnTo>
                    <a:lnTo>
                      <a:pt x="304" y="128"/>
                    </a:lnTo>
                    <a:lnTo>
                      <a:pt x="322" y="104"/>
                    </a:lnTo>
                    <a:lnTo>
                      <a:pt x="341" y="81"/>
                    </a:lnTo>
                    <a:lnTo>
                      <a:pt x="357" y="60"/>
                    </a:lnTo>
                    <a:lnTo>
                      <a:pt x="372" y="41"/>
                    </a:lnTo>
                    <a:lnTo>
                      <a:pt x="386" y="27"/>
                    </a:lnTo>
                    <a:lnTo>
                      <a:pt x="396" y="15"/>
                    </a:lnTo>
                    <a:lnTo>
                      <a:pt x="403" y="6"/>
                    </a:lnTo>
                    <a:lnTo>
                      <a:pt x="408" y="1"/>
                    </a:lnTo>
                    <a:lnTo>
                      <a:pt x="408" y="0"/>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70732" name="Text Box 78"/>
            <p:cNvSpPr txBox="1">
              <a:spLocks noChangeArrowheads="1"/>
            </p:cNvSpPr>
            <p:nvPr/>
          </p:nvSpPr>
          <p:spPr bwMode="auto">
            <a:xfrm rot="189621">
              <a:off x="1381" y="1797"/>
              <a:ext cx="521"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b="1">
                  <a:solidFill>
                    <a:srgbClr val="800000"/>
                  </a:solidFill>
                  <a:latin typeface="Arial" charset="0"/>
                  <a:cs typeface="Arial" charset="0"/>
                </a:rPr>
                <a:t>Known</a:t>
              </a:r>
            </a:p>
            <a:p>
              <a:pPr algn="ctr" eaLnBrk="1" hangingPunct="1"/>
              <a:r>
                <a:rPr lang="en-US" sz="1200" b="1">
                  <a:solidFill>
                    <a:srgbClr val="800000"/>
                  </a:solidFill>
                  <a:latin typeface="Arial" charset="0"/>
                  <a:cs typeface="Arial" charset="0"/>
                </a:rPr>
                <a:t>Source 2</a:t>
              </a:r>
            </a:p>
          </p:txBody>
        </p:sp>
      </p:grpSp>
      <p:grpSp>
        <p:nvGrpSpPr>
          <p:cNvPr id="70663" name="Group 79"/>
          <p:cNvGrpSpPr>
            <a:grpSpLocks/>
          </p:cNvGrpSpPr>
          <p:nvPr/>
        </p:nvGrpSpPr>
        <p:grpSpPr bwMode="auto">
          <a:xfrm>
            <a:off x="2627313" y="1776413"/>
            <a:ext cx="1223962" cy="1292225"/>
            <a:chOff x="1247" y="1706"/>
            <a:chExt cx="771" cy="814"/>
          </a:xfrm>
        </p:grpSpPr>
        <p:grpSp>
          <p:nvGrpSpPr>
            <p:cNvPr id="70699" name="Group 80"/>
            <p:cNvGrpSpPr>
              <a:grpSpLocks/>
            </p:cNvGrpSpPr>
            <p:nvPr/>
          </p:nvGrpSpPr>
          <p:grpSpPr bwMode="auto">
            <a:xfrm>
              <a:off x="1247" y="1706"/>
              <a:ext cx="771" cy="814"/>
              <a:chOff x="2245" y="2523"/>
              <a:chExt cx="1143" cy="1132"/>
            </a:xfrm>
          </p:grpSpPr>
          <p:sp>
            <p:nvSpPr>
              <p:cNvPr id="70701" name="AutoShape 81"/>
              <p:cNvSpPr>
                <a:spLocks noChangeAspect="1" noChangeArrowheads="1" noTextEdit="1"/>
              </p:cNvSpPr>
              <p:nvPr/>
            </p:nvSpPr>
            <p:spPr bwMode="auto">
              <a:xfrm>
                <a:off x="2245" y="2523"/>
                <a:ext cx="1143" cy="11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0702" name="Freeform 82"/>
              <p:cNvSpPr>
                <a:spLocks/>
              </p:cNvSpPr>
              <p:nvPr/>
            </p:nvSpPr>
            <p:spPr bwMode="auto">
              <a:xfrm>
                <a:off x="2245" y="3379"/>
                <a:ext cx="1143" cy="276"/>
              </a:xfrm>
              <a:custGeom>
                <a:avLst/>
                <a:gdLst>
                  <a:gd name="T0" fmla="*/ 1 w 2286"/>
                  <a:gd name="T1" fmla="*/ 0 h 553"/>
                  <a:gd name="T2" fmla="*/ 2 w 2286"/>
                  <a:gd name="T3" fmla="*/ 1 h 553"/>
                  <a:gd name="T4" fmla="*/ 2 w 2286"/>
                  <a:gd name="T5" fmla="*/ 1 h 553"/>
                  <a:gd name="T6" fmla="*/ 2 w 2286"/>
                  <a:gd name="T7" fmla="*/ 1 h 553"/>
                  <a:gd name="T8" fmla="*/ 3 w 2286"/>
                  <a:gd name="T9" fmla="*/ 1 h 553"/>
                  <a:gd name="T10" fmla="*/ 3 w 2286"/>
                  <a:gd name="T11" fmla="*/ 1 h 553"/>
                  <a:gd name="T12" fmla="*/ 3 w 2286"/>
                  <a:gd name="T13" fmla="*/ 1 h 553"/>
                  <a:gd name="T14" fmla="*/ 3 w 2286"/>
                  <a:gd name="T15" fmla="*/ 1 h 553"/>
                  <a:gd name="T16" fmla="*/ 3 w 2286"/>
                  <a:gd name="T17" fmla="*/ 1 h 553"/>
                  <a:gd name="T18" fmla="*/ 4 w 2286"/>
                  <a:gd name="T19" fmla="*/ 1 h 553"/>
                  <a:gd name="T20" fmla="*/ 4 w 2286"/>
                  <a:gd name="T21" fmla="*/ 0 h 553"/>
                  <a:gd name="T22" fmla="*/ 4 w 2286"/>
                  <a:gd name="T23" fmla="*/ 0 h 553"/>
                  <a:gd name="T24" fmla="*/ 5 w 2286"/>
                  <a:gd name="T25" fmla="*/ 0 h 553"/>
                  <a:gd name="T26" fmla="*/ 5 w 2286"/>
                  <a:gd name="T27" fmla="*/ 0 h 553"/>
                  <a:gd name="T28" fmla="*/ 5 w 2286"/>
                  <a:gd name="T29" fmla="*/ 0 h 553"/>
                  <a:gd name="T30" fmla="*/ 5 w 2286"/>
                  <a:gd name="T31" fmla="*/ 0 h 553"/>
                  <a:gd name="T32" fmla="*/ 5 w 2286"/>
                  <a:gd name="T33" fmla="*/ 0 h 553"/>
                  <a:gd name="T34" fmla="*/ 5 w 2286"/>
                  <a:gd name="T35" fmla="*/ 0 h 553"/>
                  <a:gd name="T36" fmla="*/ 5 w 2286"/>
                  <a:gd name="T37" fmla="*/ 0 h 553"/>
                  <a:gd name="T38" fmla="*/ 4 w 2286"/>
                  <a:gd name="T39" fmla="*/ 0 h 553"/>
                  <a:gd name="T40" fmla="*/ 4 w 2286"/>
                  <a:gd name="T41" fmla="*/ 0 h 553"/>
                  <a:gd name="T42" fmla="*/ 4 w 2286"/>
                  <a:gd name="T43" fmla="*/ 0 h 553"/>
                  <a:gd name="T44" fmla="*/ 3 w 2286"/>
                  <a:gd name="T45" fmla="*/ 0 h 553"/>
                  <a:gd name="T46" fmla="*/ 3 w 2286"/>
                  <a:gd name="T47" fmla="*/ 0 h 553"/>
                  <a:gd name="T48" fmla="*/ 3 w 2286"/>
                  <a:gd name="T49" fmla="*/ 0 h 553"/>
                  <a:gd name="T50" fmla="*/ 3 w 2286"/>
                  <a:gd name="T51" fmla="*/ 0 h 553"/>
                  <a:gd name="T52" fmla="*/ 3 w 2286"/>
                  <a:gd name="T53" fmla="*/ 0 h 553"/>
                  <a:gd name="T54" fmla="*/ 2 w 2286"/>
                  <a:gd name="T55" fmla="*/ 0 h 553"/>
                  <a:gd name="T56" fmla="*/ 2 w 2286"/>
                  <a:gd name="T57" fmla="*/ 0 h 553"/>
                  <a:gd name="T58" fmla="*/ 2 w 2286"/>
                  <a:gd name="T59" fmla="*/ 0 h 553"/>
                  <a:gd name="T60" fmla="*/ 2 w 2286"/>
                  <a:gd name="T61" fmla="*/ 0 h 553"/>
                  <a:gd name="T62" fmla="*/ 1 w 2286"/>
                  <a:gd name="T63" fmla="*/ 0 h 553"/>
                  <a:gd name="T64" fmla="*/ 1 w 2286"/>
                  <a:gd name="T65" fmla="*/ 0 h 553"/>
                  <a:gd name="T66" fmla="*/ 1 w 2286"/>
                  <a:gd name="T67" fmla="*/ 0 h 553"/>
                  <a:gd name="T68" fmla="*/ 1 w 2286"/>
                  <a:gd name="T69" fmla="*/ 0 h 553"/>
                  <a:gd name="T70" fmla="*/ 1 w 2286"/>
                  <a:gd name="T71" fmla="*/ 0 h 553"/>
                  <a:gd name="T72" fmla="*/ 1 w 2286"/>
                  <a:gd name="T73" fmla="*/ 0 h 553"/>
                  <a:gd name="T74" fmla="*/ 1 w 2286"/>
                  <a:gd name="T75" fmla="*/ 0 h 553"/>
                  <a:gd name="T76" fmla="*/ 1 w 2286"/>
                  <a:gd name="T77" fmla="*/ 0 h 553"/>
                  <a:gd name="T78" fmla="*/ 1 w 2286"/>
                  <a:gd name="T79" fmla="*/ 0 h 553"/>
                  <a:gd name="T80" fmla="*/ 1 w 2286"/>
                  <a:gd name="T81" fmla="*/ 0 h 553"/>
                  <a:gd name="T82" fmla="*/ 1 w 2286"/>
                  <a:gd name="T83" fmla="*/ 0 h 553"/>
                  <a:gd name="T84" fmla="*/ 1 w 2286"/>
                  <a:gd name="T85" fmla="*/ 0 h 5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86"/>
                  <a:gd name="T130" fmla="*/ 0 h 553"/>
                  <a:gd name="T131" fmla="*/ 2286 w 2286"/>
                  <a:gd name="T132" fmla="*/ 553 h 5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86" h="553">
                    <a:moveTo>
                      <a:pt x="414" y="490"/>
                    </a:moveTo>
                    <a:lnTo>
                      <a:pt x="452" y="497"/>
                    </a:lnTo>
                    <a:lnTo>
                      <a:pt x="491" y="503"/>
                    </a:lnTo>
                    <a:lnTo>
                      <a:pt x="531" y="510"/>
                    </a:lnTo>
                    <a:lnTo>
                      <a:pt x="573" y="516"/>
                    </a:lnTo>
                    <a:lnTo>
                      <a:pt x="615" y="522"/>
                    </a:lnTo>
                    <a:lnTo>
                      <a:pt x="659" y="528"/>
                    </a:lnTo>
                    <a:lnTo>
                      <a:pt x="703" y="532"/>
                    </a:lnTo>
                    <a:lnTo>
                      <a:pt x="749" y="537"/>
                    </a:lnTo>
                    <a:lnTo>
                      <a:pt x="795" y="540"/>
                    </a:lnTo>
                    <a:lnTo>
                      <a:pt x="843" y="544"/>
                    </a:lnTo>
                    <a:lnTo>
                      <a:pt x="891" y="546"/>
                    </a:lnTo>
                    <a:lnTo>
                      <a:pt x="940" y="548"/>
                    </a:lnTo>
                    <a:lnTo>
                      <a:pt x="990" y="551"/>
                    </a:lnTo>
                    <a:lnTo>
                      <a:pt x="1040" y="552"/>
                    </a:lnTo>
                    <a:lnTo>
                      <a:pt x="1091" y="553"/>
                    </a:lnTo>
                    <a:lnTo>
                      <a:pt x="1143" y="553"/>
                    </a:lnTo>
                    <a:lnTo>
                      <a:pt x="1190" y="553"/>
                    </a:lnTo>
                    <a:lnTo>
                      <a:pt x="1236" y="552"/>
                    </a:lnTo>
                    <a:lnTo>
                      <a:pt x="1282" y="551"/>
                    </a:lnTo>
                    <a:lnTo>
                      <a:pt x="1329" y="550"/>
                    </a:lnTo>
                    <a:lnTo>
                      <a:pt x="1373" y="547"/>
                    </a:lnTo>
                    <a:lnTo>
                      <a:pt x="1417" y="545"/>
                    </a:lnTo>
                    <a:lnTo>
                      <a:pt x="1461" y="543"/>
                    </a:lnTo>
                    <a:lnTo>
                      <a:pt x="1504" y="539"/>
                    </a:lnTo>
                    <a:lnTo>
                      <a:pt x="1546" y="536"/>
                    </a:lnTo>
                    <a:lnTo>
                      <a:pt x="1588" y="531"/>
                    </a:lnTo>
                    <a:lnTo>
                      <a:pt x="1628" y="528"/>
                    </a:lnTo>
                    <a:lnTo>
                      <a:pt x="1667" y="522"/>
                    </a:lnTo>
                    <a:lnTo>
                      <a:pt x="1706" y="517"/>
                    </a:lnTo>
                    <a:lnTo>
                      <a:pt x="1744" y="512"/>
                    </a:lnTo>
                    <a:lnTo>
                      <a:pt x="1781" y="506"/>
                    </a:lnTo>
                    <a:lnTo>
                      <a:pt x="1817" y="500"/>
                    </a:lnTo>
                    <a:lnTo>
                      <a:pt x="1869" y="490"/>
                    </a:lnTo>
                    <a:lnTo>
                      <a:pt x="1918" y="479"/>
                    </a:lnTo>
                    <a:lnTo>
                      <a:pt x="1966" y="469"/>
                    </a:lnTo>
                    <a:lnTo>
                      <a:pt x="2011" y="456"/>
                    </a:lnTo>
                    <a:lnTo>
                      <a:pt x="2052" y="445"/>
                    </a:lnTo>
                    <a:lnTo>
                      <a:pt x="2090" y="431"/>
                    </a:lnTo>
                    <a:lnTo>
                      <a:pt x="2126" y="418"/>
                    </a:lnTo>
                    <a:lnTo>
                      <a:pt x="2158" y="403"/>
                    </a:lnTo>
                    <a:lnTo>
                      <a:pt x="2187" y="389"/>
                    </a:lnTo>
                    <a:lnTo>
                      <a:pt x="2212" y="375"/>
                    </a:lnTo>
                    <a:lnTo>
                      <a:pt x="2234" y="360"/>
                    </a:lnTo>
                    <a:lnTo>
                      <a:pt x="2253" y="343"/>
                    </a:lnTo>
                    <a:lnTo>
                      <a:pt x="2268" y="327"/>
                    </a:lnTo>
                    <a:lnTo>
                      <a:pt x="2278" y="310"/>
                    </a:lnTo>
                    <a:lnTo>
                      <a:pt x="2284" y="294"/>
                    </a:lnTo>
                    <a:lnTo>
                      <a:pt x="2286" y="277"/>
                    </a:lnTo>
                    <a:lnTo>
                      <a:pt x="2284" y="257"/>
                    </a:lnTo>
                    <a:lnTo>
                      <a:pt x="2274" y="237"/>
                    </a:lnTo>
                    <a:lnTo>
                      <a:pt x="2261" y="219"/>
                    </a:lnTo>
                    <a:lnTo>
                      <a:pt x="2241" y="201"/>
                    </a:lnTo>
                    <a:lnTo>
                      <a:pt x="2217" y="182"/>
                    </a:lnTo>
                    <a:lnTo>
                      <a:pt x="2188" y="165"/>
                    </a:lnTo>
                    <a:lnTo>
                      <a:pt x="2155" y="148"/>
                    </a:lnTo>
                    <a:lnTo>
                      <a:pt x="2117" y="132"/>
                    </a:lnTo>
                    <a:lnTo>
                      <a:pt x="2074" y="117"/>
                    </a:lnTo>
                    <a:lnTo>
                      <a:pt x="2028" y="102"/>
                    </a:lnTo>
                    <a:lnTo>
                      <a:pt x="1977" y="88"/>
                    </a:lnTo>
                    <a:lnTo>
                      <a:pt x="1923" y="74"/>
                    </a:lnTo>
                    <a:lnTo>
                      <a:pt x="1865" y="62"/>
                    </a:lnTo>
                    <a:lnTo>
                      <a:pt x="1806" y="51"/>
                    </a:lnTo>
                    <a:lnTo>
                      <a:pt x="1741" y="41"/>
                    </a:lnTo>
                    <a:lnTo>
                      <a:pt x="1674" y="31"/>
                    </a:lnTo>
                    <a:lnTo>
                      <a:pt x="1644" y="28"/>
                    </a:lnTo>
                    <a:lnTo>
                      <a:pt x="1613" y="24"/>
                    </a:lnTo>
                    <a:lnTo>
                      <a:pt x="1582" y="21"/>
                    </a:lnTo>
                    <a:lnTo>
                      <a:pt x="1551" y="19"/>
                    </a:lnTo>
                    <a:lnTo>
                      <a:pt x="1519" y="15"/>
                    </a:lnTo>
                    <a:lnTo>
                      <a:pt x="1486" y="13"/>
                    </a:lnTo>
                    <a:lnTo>
                      <a:pt x="1454" y="11"/>
                    </a:lnTo>
                    <a:lnTo>
                      <a:pt x="1421" y="8"/>
                    </a:lnTo>
                    <a:lnTo>
                      <a:pt x="1387" y="6"/>
                    </a:lnTo>
                    <a:lnTo>
                      <a:pt x="1353" y="5"/>
                    </a:lnTo>
                    <a:lnTo>
                      <a:pt x="1319" y="4"/>
                    </a:lnTo>
                    <a:lnTo>
                      <a:pt x="1285" y="3"/>
                    </a:lnTo>
                    <a:lnTo>
                      <a:pt x="1249" y="1"/>
                    </a:lnTo>
                    <a:lnTo>
                      <a:pt x="1214" y="0"/>
                    </a:lnTo>
                    <a:lnTo>
                      <a:pt x="1179" y="0"/>
                    </a:lnTo>
                    <a:lnTo>
                      <a:pt x="1143" y="0"/>
                    </a:lnTo>
                    <a:lnTo>
                      <a:pt x="1095" y="0"/>
                    </a:lnTo>
                    <a:lnTo>
                      <a:pt x="1046" y="1"/>
                    </a:lnTo>
                    <a:lnTo>
                      <a:pt x="999" y="3"/>
                    </a:lnTo>
                    <a:lnTo>
                      <a:pt x="952" y="4"/>
                    </a:lnTo>
                    <a:lnTo>
                      <a:pt x="906" y="6"/>
                    </a:lnTo>
                    <a:lnTo>
                      <a:pt x="860" y="8"/>
                    </a:lnTo>
                    <a:lnTo>
                      <a:pt x="815" y="12"/>
                    </a:lnTo>
                    <a:lnTo>
                      <a:pt x="771" y="15"/>
                    </a:lnTo>
                    <a:lnTo>
                      <a:pt x="727" y="19"/>
                    </a:lnTo>
                    <a:lnTo>
                      <a:pt x="684" y="23"/>
                    </a:lnTo>
                    <a:lnTo>
                      <a:pt x="643" y="28"/>
                    </a:lnTo>
                    <a:lnTo>
                      <a:pt x="601" y="32"/>
                    </a:lnTo>
                    <a:lnTo>
                      <a:pt x="562" y="38"/>
                    </a:lnTo>
                    <a:lnTo>
                      <a:pt x="523" y="44"/>
                    </a:lnTo>
                    <a:lnTo>
                      <a:pt x="485" y="50"/>
                    </a:lnTo>
                    <a:lnTo>
                      <a:pt x="448" y="57"/>
                    </a:lnTo>
                    <a:lnTo>
                      <a:pt x="399" y="67"/>
                    </a:lnTo>
                    <a:lnTo>
                      <a:pt x="350" y="77"/>
                    </a:lnTo>
                    <a:lnTo>
                      <a:pt x="305" y="88"/>
                    </a:lnTo>
                    <a:lnTo>
                      <a:pt x="263" y="99"/>
                    </a:lnTo>
                    <a:lnTo>
                      <a:pt x="224" y="112"/>
                    </a:lnTo>
                    <a:lnTo>
                      <a:pt x="187" y="125"/>
                    </a:lnTo>
                    <a:lnTo>
                      <a:pt x="152" y="138"/>
                    </a:lnTo>
                    <a:lnTo>
                      <a:pt x="122" y="152"/>
                    </a:lnTo>
                    <a:lnTo>
                      <a:pt x="94" y="166"/>
                    </a:lnTo>
                    <a:lnTo>
                      <a:pt x="70" y="181"/>
                    </a:lnTo>
                    <a:lnTo>
                      <a:pt x="48" y="196"/>
                    </a:lnTo>
                    <a:lnTo>
                      <a:pt x="31" y="211"/>
                    </a:lnTo>
                    <a:lnTo>
                      <a:pt x="18" y="227"/>
                    </a:lnTo>
                    <a:lnTo>
                      <a:pt x="8" y="243"/>
                    </a:lnTo>
                    <a:lnTo>
                      <a:pt x="2" y="259"/>
                    </a:lnTo>
                    <a:lnTo>
                      <a:pt x="0" y="277"/>
                    </a:lnTo>
                    <a:lnTo>
                      <a:pt x="2" y="293"/>
                    </a:lnTo>
                    <a:lnTo>
                      <a:pt x="7" y="309"/>
                    </a:lnTo>
                    <a:lnTo>
                      <a:pt x="16" y="324"/>
                    </a:lnTo>
                    <a:lnTo>
                      <a:pt x="29" y="339"/>
                    </a:lnTo>
                    <a:lnTo>
                      <a:pt x="45" y="354"/>
                    </a:lnTo>
                    <a:lnTo>
                      <a:pt x="65" y="369"/>
                    </a:lnTo>
                    <a:lnTo>
                      <a:pt x="86" y="383"/>
                    </a:lnTo>
                    <a:lnTo>
                      <a:pt x="112" y="396"/>
                    </a:lnTo>
                    <a:lnTo>
                      <a:pt x="141" y="410"/>
                    </a:lnTo>
                    <a:lnTo>
                      <a:pt x="172" y="423"/>
                    </a:lnTo>
                    <a:lnTo>
                      <a:pt x="206" y="436"/>
                    </a:lnTo>
                    <a:lnTo>
                      <a:pt x="243" y="447"/>
                    </a:lnTo>
                    <a:lnTo>
                      <a:pt x="282" y="459"/>
                    </a:lnTo>
                    <a:lnTo>
                      <a:pt x="324" y="469"/>
                    </a:lnTo>
                    <a:lnTo>
                      <a:pt x="368" y="479"/>
                    </a:lnTo>
                    <a:lnTo>
                      <a:pt x="414" y="490"/>
                    </a:lnTo>
                    <a:close/>
                  </a:path>
                </a:pathLst>
              </a:custGeom>
              <a:solidFill>
                <a:srgbClr val="B5F4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03" name="Freeform 83"/>
              <p:cNvSpPr>
                <a:spLocks/>
              </p:cNvSpPr>
              <p:nvPr/>
            </p:nvSpPr>
            <p:spPr bwMode="auto">
              <a:xfrm>
                <a:off x="2754" y="2525"/>
                <a:ext cx="159" cy="995"/>
              </a:xfrm>
              <a:custGeom>
                <a:avLst/>
                <a:gdLst>
                  <a:gd name="T0" fmla="*/ 1 w 318"/>
                  <a:gd name="T1" fmla="*/ 4 h 1990"/>
                  <a:gd name="T2" fmla="*/ 1 w 318"/>
                  <a:gd name="T3" fmla="*/ 4 h 1990"/>
                  <a:gd name="T4" fmla="*/ 1 w 318"/>
                  <a:gd name="T5" fmla="*/ 1 h 1990"/>
                  <a:gd name="T6" fmla="*/ 1 w 318"/>
                  <a:gd name="T7" fmla="*/ 1 h 1990"/>
                  <a:gd name="T8" fmla="*/ 1 w 318"/>
                  <a:gd name="T9" fmla="*/ 0 h 1990"/>
                  <a:gd name="T10" fmla="*/ 0 w 318"/>
                  <a:gd name="T11" fmla="*/ 4 h 1990"/>
                  <a:gd name="T12" fmla="*/ 1 w 318"/>
                  <a:gd name="T13" fmla="*/ 4 h 1990"/>
                  <a:gd name="T14" fmla="*/ 0 60000 65536"/>
                  <a:gd name="T15" fmla="*/ 0 60000 65536"/>
                  <a:gd name="T16" fmla="*/ 0 60000 65536"/>
                  <a:gd name="T17" fmla="*/ 0 60000 65536"/>
                  <a:gd name="T18" fmla="*/ 0 60000 65536"/>
                  <a:gd name="T19" fmla="*/ 0 60000 65536"/>
                  <a:gd name="T20" fmla="*/ 0 60000 65536"/>
                  <a:gd name="T21" fmla="*/ 0 w 318"/>
                  <a:gd name="T22" fmla="*/ 0 h 1990"/>
                  <a:gd name="T23" fmla="*/ 318 w 318"/>
                  <a:gd name="T24" fmla="*/ 1990 h 19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8" h="1990">
                    <a:moveTo>
                      <a:pt x="154" y="1990"/>
                    </a:moveTo>
                    <a:lnTo>
                      <a:pt x="238" y="1966"/>
                    </a:lnTo>
                    <a:lnTo>
                      <a:pt x="318" y="50"/>
                    </a:lnTo>
                    <a:lnTo>
                      <a:pt x="238" y="7"/>
                    </a:lnTo>
                    <a:lnTo>
                      <a:pt x="81" y="0"/>
                    </a:lnTo>
                    <a:lnTo>
                      <a:pt x="0" y="1990"/>
                    </a:lnTo>
                    <a:lnTo>
                      <a:pt x="154" y="1990"/>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04" name="Freeform 84"/>
              <p:cNvSpPr>
                <a:spLocks/>
              </p:cNvSpPr>
              <p:nvPr/>
            </p:nvSpPr>
            <p:spPr bwMode="auto">
              <a:xfrm>
                <a:off x="2711" y="2523"/>
                <a:ext cx="163" cy="997"/>
              </a:xfrm>
              <a:custGeom>
                <a:avLst/>
                <a:gdLst>
                  <a:gd name="T0" fmla="*/ 1 w 325"/>
                  <a:gd name="T1" fmla="*/ 4 h 1993"/>
                  <a:gd name="T2" fmla="*/ 1 w 325"/>
                  <a:gd name="T3" fmla="*/ 4 h 1993"/>
                  <a:gd name="T4" fmla="*/ 1 w 325"/>
                  <a:gd name="T5" fmla="*/ 1 h 1993"/>
                  <a:gd name="T6" fmla="*/ 1 w 325"/>
                  <a:gd name="T7" fmla="*/ 0 h 1993"/>
                  <a:gd name="T8" fmla="*/ 0 w 325"/>
                  <a:gd name="T9" fmla="*/ 4 h 1993"/>
                  <a:gd name="T10" fmla="*/ 1 w 325"/>
                  <a:gd name="T11" fmla="*/ 4 h 1993"/>
                  <a:gd name="T12" fmla="*/ 0 60000 65536"/>
                  <a:gd name="T13" fmla="*/ 0 60000 65536"/>
                  <a:gd name="T14" fmla="*/ 0 60000 65536"/>
                  <a:gd name="T15" fmla="*/ 0 60000 65536"/>
                  <a:gd name="T16" fmla="*/ 0 60000 65536"/>
                  <a:gd name="T17" fmla="*/ 0 60000 65536"/>
                  <a:gd name="T18" fmla="*/ 0 w 325"/>
                  <a:gd name="T19" fmla="*/ 0 h 1993"/>
                  <a:gd name="T20" fmla="*/ 325 w 325"/>
                  <a:gd name="T21" fmla="*/ 1993 h 1993"/>
                </a:gdLst>
                <a:ahLst/>
                <a:cxnLst>
                  <a:cxn ang="T12">
                    <a:pos x="T0" y="T1"/>
                  </a:cxn>
                  <a:cxn ang="T13">
                    <a:pos x="T2" y="T3"/>
                  </a:cxn>
                  <a:cxn ang="T14">
                    <a:pos x="T4" y="T5"/>
                  </a:cxn>
                  <a:cxn ang="T15">
                    <a:pos x="T6" y="T7"/>
                  </a:cxn>
                  <a:cxn ang="T16">
                    <a:pos x="T8" y="T9"/>
                  </a:cxn>
                  <a:cxn ang="T17">
                    <a:pos x="T10" y="T11"/>
                  </a:cxn>
                </a:cxnLst>
                <a:rect l="T18" t="T19" r="T20" b="T21"/>
                <a:pathLst>
                  <a:path w="325" h="1993">
                    <a:moveTo>
                      <a:pt x="240" y="1993"/>
                    </a:moveTo>
                    <a:lnTo>
                      <a:pt x="241" y="1993"/>
                    </a:lnTo>
                    <a:lnTo>
                      <a:pt x="325" y="10"/>
                    </a:lnTo>
                    <a:lnTo>
                      <a:pt x="87" y="0"/>
                    </a:lnTo>
                    <a:lnTo>
                      <a:pt x="0" y="1993"/>
                    </a:lnTo>
                    <a:lnTo>
                      <a:pt x="240" y="1993"/>
                    </a:lnTo>
                    <a:close/>
                  </a:path>
                </a:pathLst>
              </a:custGeom>
              <a:solidFill>
                <a:srgbClr val="EFC9A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05" name="Freeform 85"/>
              <p:cNvSpPr>
                <a:spLocks/>
              </p:cNvSpPr>
              <p:nvPr/>
            </p:nvSpPr>
            <p:spPr bwMode="auto">
              <a:xfrm>
                <a:off x="2322" y="2592"/>
                <a:ext cx="1042" cy="597"/>
              </a:xfrm>
              <a:custGeom>
                <a:avLst/>
                <a:gdLst>
                  <a:gd name="T0" fmla="*/ 3 w 2085"/>
                  <a:gd name="T1" fmla="*/ 2 h 1195"/>
                  <a:gd name="T2" fmla="*/ 4 w 2085"/>
                  <a:gd name="T3" fmla="*/ 0 h 1195"/>
                  <a:gd name="T4" fmla="*/ 3 w 2085"/>
                  <a:gd name="T5" fmla="*/ 0 h 1195"/>
                  <a:gd name="T6" fmla="*/ 0 w 2085"/>
                  <a:gd name="T7" fmla="*/ 0 h 1195"/>
                  <a:gd name="T8" fmla="*/ 0 w 2085"/>
                  <a:gd name="T9" fmla="*/ 2 h 1195"/>
                  <a:gd name="T10" fmla="*/ 0 w 2085"/>
                  <a:gd name="T11" fmla="*/ 2 h 1195"/>
                  <a:gd name="T12" fmla="*/ 3 w 2085"/>
                  <a:gd name="T13" fmla="*/ 2 h 1195"/>
                  <a:gd name="T14" fmla="*/ 0 60000 65536"/>
                  <a:gd name="T15" fmla="*/ 0 60000 65536"/>
                  <a:gd name="T16" fmla="*/ 0 60000 65536"/>
                  <a:gd name="T17" fmla="*/ 0 60000 65536"/>
                  <a:gd name="T18" fmla="*/ 0 60000 65536"/>
                  <a:gd name="T19" fmla="*/ 0 60000 65536"/>
                  <a:gd name="T20" fmla="*/ 0 60000 65536"/>
                  <a:gd name="T21" fmla="*/ 0 w 2085"/>
                  <a:gd name="T22" fmla="*/ 0 h 1195"/>
                  <a:gd name="T23" fmla="*/ 2085 w 2085"/>
                  <a:gd name="T24" fmla="*/ 1195 h 11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5" h="1195">
                    <a:moveTo>
                      <a:pt x="2031" y="1195"/>
                    </a:moveTo>
                    <a:lnTo>
                      <a:pt x="2085" y="85"/>
                    </a:lnTo>
                    <a:lnTo>
                      <a:pt x="2042" y="37"/>
                    </a:lnTo>
                    <a:lnTo>
                      <a:pt x="93" y="0"/>
                    </a:lnTo>
                    <a:lnTo>
                      <a:pt x="0" y="1096"/>
                    </a:lnTo>
                    <a:lnTo>
                      <a:pt x="38" y="1110"/>
                    </a:lnTo>
                    <a:lnTo>
                      <a:pt x="2031" y="1195"/>
                    </a:lnTo>
                    <a:close/>
                  </a:path>
                </a:pathLst>
              </a:custGeom>
              <a:solidFill>
                <a:srgbClr val="A5A5A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06" name="Freeform 86"/>
              <p:cNvSpPr>
                <a:spLocks/>
              </p:cNvSpPr>
              <p:nvPr/>
            </p:nvSpPr>
            <p:spPr bwMode="auto">
              <a:xfrm>
                <a:off x="2322" y="2567"/>
                <a:ext cx="1021" cy="615"/>
              </a:xfrm>
              <a:custGeom>
                <a:avLst/>
                <a:gdLst>
                  <a:gd name="T0" fmla="*/ 4 w 2042"/>
                  <a:gd name="T1" fmla="*/ 3 h 1228"/>
                  <a:gd name="T2" fmla="*/ 4 w 2042"/>
                  <a:gd name="T3" fmla="*/ 1 h 1228"/>
                  <a:gd name="T4" fmla="*/ 1 w 2042"/>
                  <a:gd name="T5" fmla="*/ 0 h 1228"/>
                  <a:gd name="T6" fmla="*/ 0 w 2042"/>
                  <a:gd name="T7" fmla="*/ 3 h 1228"/>
                  <a:gd name="T8" fmla="*/ 4 w 2042"/>
                  <a:gd name="T9" fmla="*/ 3 h 1228"/>
                  <a:gd name="T10" fmla="*/ 0 60000 65536"/>
                  <a:gd name="T11" fmla="*/ 0 60000 65536"/>
                  <a:gd name="T12" fmla="*/ 0 60000 65536"/>
                  <a:gd name="T13" fmla="*/ 0 60000 65536"/>
                  <a:gd name="T14" fmla="*/ 0 60000 65536"/>
                  <a:gd name="T15" fmla="*/ 0 w 2042"/>
                  <a:gd name="T16" fmla="*/ 0 h 1228"/>
                  <a:gd name="T17" fmla="*/ 2042 w 2042"/>
                  <a:gd name="T18" fmla="*/ 1228 h 1228"/>
                </a:gdLst>
                <a:ahLst/>
                <a:cxnLst>
                  <a:cxn ang="T10">
                    <a:pos x="T0" y="T1"/>
                  </a:cxn>
                  <a:cxn ang="T11">
                    <a:pos x="T2" y="T3"/>
                  </a:cxn>
                  <a:cxn ang="T12">
                    <a:pos x="T4" y="T5"/>
                  </a:cxn>
                  <a:cxn ang="T13">
                    <a:pos x="T6" y="T7"/>
                  </a:cxn>
                  <a:cxn ang="T14">
                    <a:pos x="T8" y="T9"/>
                  </a:cxn>
                </a:cxnLst>
                <a:rect l="T15" t="T16" r="T17" b="T18"/>
                <a:pathLst>
                  <a:path w="2042" h="1228">
                    <a:moveTo>
                      <a:pt x="1994" y="1228"/>
                    </a:moveTo>
                    <a:lnTo>
                      <a:pt x="2042" y="85"/>
                    </a:lnTo>
                    <a:lnTo>
                      <a:pt x="50" y="0"/>
                    </a:lnTo>
                    <a:lnTo>
                      <a:pt x="0" y="1144"/>
                    </a:lnTo>
                    <a:lnTo>
                      <a:pt x="1994" y="1228"/>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07" name="Freeform 87"/>
              <p:cNvSpPr>
                <a:spLocks/>
              </p:cNvSpPr>
              <p:nvPr/>
            </p:nvSpPr>
            <p:spPr bwMode="auto">
              <a:xfrm>
                <a:off x="2352" y="2596"/>
                <a:ext cx="962" cy="558"/>
              </a:xfrm>
              <a:custGeom>
                <a:avLst/>
                <a:gdLst>
                  <a:gd name="T0" fmla="*/ 4 w 1924"/>
                  <a:gd name="T1" fmla="*/ 2 h 1117"/>
                  <a:gd name="T2" fmla="*/ 4 w 1924"/>
                  <a:gd name="T3" fmla="*/ 0 h 1117"/>
                  <a:gd name="T4" fmla="*/ 1 w 1924"/>
                  <a:gd name="T5" fmla="*/ 0 h 1117"/>
                  <a:gd name="T6" fmla="*/ 0 w 1924"/>
                  <a:gd name="T7" fmla="*/ 2 h 1117"/>
                  <a:gd name="T8" fmla="*/ 4 w 1924"/>
                  <a:gd name="T9" fmla="*/ 2 h 1117"/>
                  <a:gd name="T10" fmla="*/ 0 60000 65536"/>
                  <a:gd name="T11" fmla="*/ 0 60000 65536"/>
                  <a:gd name="T12" fmla="*/ 0 60000 65536"/>
                  <a:gd name="T13" fmla="*/ 0 60000 65536"/>
                  <a:gd name="T14" fmla="*/ 0 60000 65536"/>
                  <a:gd name="T15" fmla="*/ 0 w 1924"/>
                  <a:gd name="T16" fmla="*/ 0 h 1117"/>
                  <a:gd name="T17" fmla="*/ 1924 w 1924"/>
                  <a:gd name="T18" fmla="*/ 1117 h 1117"/>
                </a:gdLst>
                <a:ahLst/>
                <a:cxnLst>
                  <a:cxn ang="T10">
                    <a:pos x="T0" y="T1"/>
                  </a:cxn>
                  <a:cxn ang="T11">
                    <a:pos x="T2" y="T3"/>
                  </a:cxn>
                  <a:cxn ang="T12">
                    <a:pos x="T4" y="T5"/>
                  </a:cxn>
                  <a:cxn ang="T13">
                    <a:pos x="T6" y="T7"/>
                  </a:cxn>
                  <a:cxn ang="T14">
                    <a:pos x="T8" y="T9"/>
                  </a:cxn>
                </a:cxnLst>
                <a:rect l="T15" t="T16" r="T17" b="T18"/>
                <a:pathLst>
                  <a:path w="1924" h="1117">
                    <a:moveTo>
                      <a:pt x="1881" y="1117"/>
                    </a:moveTo>
                    <a:lnTo>
                      <a:pt x="1924" y="80"/>
                    </a:lnTo>
                    <a:lnTo>
                      <a:pt x="45" y="0"/>
                    </a:lnTo>
                    <a:lnTo>
                      <a:pt x="0" y="1037"/>
                    </a:lnTo>
                    <a:lnTo>
                      <a:pt x="1881" y="1117"/>
                    </a:lnTo>
                    <a:close/>
                  </a:path>
                </a:pathLst>
              </a:custGeom>
              <a:solidFill>
                <a:srgbClr val="F2CC0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08" name="Freeform 88"/>
              <p:cNvSpPr>
                <a:spLocks/>
              </p:cNvSpPr>
              <p:nvPr/>
            </p:nvSpPr>
            <p:spPr bwMode="auto">
              <a:xfrm>
                <a:off x="2381" y="2622"/>
                <a:ext cx="903" cy="506"/>
              </a:xfrm>
              <a:custGeom>
                <a:avLst/>
                <a:gdLst>
                  <a:gd name="T0" fmla="*/ 3 w 1807"/>
                  <a:gd name="T1" fmla="*/ 2 h 1011"/>
                  <a:gd name="T2" fmla="*/ 3 w 1807"/>
                  <a:gd name="T3" fmla="*/ 1 h 1011"/>
                  <a:gd name="T4" fmla="*/ 0 w 1807"/>
                  <a:gd name="T5" fmla="*/ 0 h 1011"/>
                  <a:gd name="T6" fmla="*/ 0 w 1807"/>
                  <a:gd name="T7" fmla="*/ 2 h 1011"/>
                  <a:gd name="T8" fmla="*/ 3 w 1807"/>
                  <a:gd name="T9" fmla="*/ 2 h 1011"/>
                  <a:gd name="T10" fmla="*/ 0 60000 65536"/>
                  <a:gd name="T11" fmla="*/ 0 60000 65536"/>
                  <a:gd name="T12" fmla="*/ 0 60000 65536"/>
                  <a:gd name="T13" fmla="*/ 0 60000 65536"/>
                  <a:gd name="T14" fmla="*/ 0 60000 65536"/>
                  <a:gd name="T15" fmla="*/ 0 w 1807"/>
                  <a:gd name="T16" fmla="*/ 0 h 1011"/>
                  <a:gd name="T17" fmla="*/ 1807 w 1807"/>
                  <a:gd name="T18" fmla="*/ 1011 h 1011"/>
                </a:gdLst>
                <a:ahLst/>
                <a:cxnLst>
                  <a:cxn ang="T10">
                    <a:pos x="T0" y="T1"/>
                  </a:cxn>
                  <a:cxn ang="T11">
                    <a:pos x="T2" y="T3"/>
                  </a:cxn>
                  <a:cxn ang="T12">
                    <a:pos x="T4" y="T5"/>
                  </a:cxn>
                  <a:cxn ang="T13">
                    <a:pos x="T6" y="T7"/>
                  </a:cxn>
                  <a:cxn ang="T14">
                    <a:pos x="T8" y="T9"/>
                  </a:cxn>
                </a:cxnLst>
                <a:rect l="T15" t="T16" r="T17" b="T18"/>
                <a:pathLst>
                  <a:path w="1807" h="1011">
                    <a:moveTo>
                      <a:pt x="1767" y="1011"/>
                    </a:moveTo>
                    <a:lnTo>
                      <a:pt x="1807" y="75"/>
                    </a:lnTo>
                    <a:lnTo>
                      <a:pt x="40" y="0"/>
                    </a:lnTo>
                    <a:lnTo>
                      <a:pt x="0" y="936"/>
                    </a:lnTo>
                    <a:lnTo>
                      <a:pt x="1767" y="1011"/>
                    </a:lnTo>
                    <a:close/>
                  </a:path>
                </a:pathLst>
              </a:custGeom>
              <a:solidFill>
                <a:srgbClr val="B7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09" name="Freeform 89"/>
              <p:cNvSpPr>
                <a:spLocks/>
              </p:cNvSpPr>
              <p:nvPr/>
            </p:nvSpPr>
            <p:spPr bwMode="auto">
              <a:xfrm>
                <a:off x="2392" y="2628"/>
                <a:ext cx="882" cy="494"/>
              </a:xfrm>
              <a:custGeom>
                <a:avLst/>
                <a:gdLst>
                  <a:gd name="T0" fmla="*/ 4 w 1764"/>
                  <a:gd name="T1" fmla="*/ 2 h 988"/>
                  <a:gd name="T2" fmla="*/ 4 w 1764"/>
                  <a:gd name="T3" fmla="*/ 1 h 988"/>
                  <a:gd name="T4" fmla="*/ 1 w 1764"/>
                  <a:gd name="T5" fmla="*/ 0 h 988"/>
                  <a:gd name="T6" fmla="*/ 0 w 1764"/>
                  <a:gd name="T7" fmla="*/ 2 h 988"/>
                  <a:gd name="T8" fmla="*/ 4 w 1764"/>
                  <a:gd name="T9" fmla="*/ 2 h 988"/>
                  <a:gd name="T10" fmla="*/ 0 60000 65536"/>
                  <a:gd name="T11" fmla="*/ 0 60000 65536"/>
                  <a:gd name="T12" fmla="*/ 0 60000 65536"/>
                  <a:gd name="T13" fmla="*/ 0 60000 65536"/>
                  <a:gd name="T14" fmla="*/ 0 60000 65536"/>
                  <a:gd name="T15" fmla="*/ 0 w 1764"/>
                  <a:gd name="T16" fmla="*/ 0 h 988"/>
                  <a:gd name="T17" fmla="*/ 1764 w 1764"/>
                  <a:gd name="T18" fmla="*/ 988 h 988"/>
                </a:gdLst>
                <a:ahLst/>
                <a:cxnLst>
                  <a:cxn ang="T10">
                    <a:pos x="T0" y="T1"/>
                  </a:cxn>
                  <a:cxn ang="T11">
                    <a:pos x="T2" y="T3"/>
                  </a:cxn>
                  <a:cxn ang="T12">
                    <a:pos x="T4" y="T5"/>
                  </a:cxn>
                  <a:cxn ang="T13">
                    <a:pos x="T6" y="T7"/>
                  </a:cxn>
                  <a:cxn ang="T14">
                    <a:pos x="T8" y="T9"/>
                  </a:cxn>
                </a:cxnLst>
                <a:rect l="T15" t="T16" r="T17" b="T18"/>
                <a:pathLst>
                  <a:path w="1764" h="988">
                    <a:moveTo>
                      <a:pt x="1725" y="988"/>
                    </a:moveTo>
                    <a:lnTo>
                      <a:pt x="1764" y="73"/>
                    </a:lnTo>
                    <a:lnTo>
                      <a:pt x="39" y="0"/>
                    </a:lnTo>
                    <a:lnTo>
                      <a:pt x="0" y="914"/>
                    </a:lnTo>
                    <a:lnTo>
                      <a:pt x="1725" y="988"/>
                    </a:lnTo>
                    <a:close/>
                  </a:path>
                </a:pathLst>
              </a:custGeom>
              <a:solidFill>
                <a:srgbClr val="BA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10" name="Freeform 90"/>
              <p:cNvSpPr>
                <a:spLocks/>
              </p:cNvSpPr>
              <p:nvPr/>
            </p:nvSpPr>
            <p:spPr bwMode="auto">
              <a:xfrm>
                <a:off x="2402" y="2634"/>
                <a:ext cx="861" cy="481"/>
              </a:xfrm>
              <a:custGeom>
                <a:avLst/>
                <a:gdLst>
                  <a:gd name="T0" fmla="*/ 4 w 1721"/>
                  <a:gd name="T1" fmla="*/ 1 h 964"/>
                  <a:gd name="T2" fmla="*/ 4 w 1721"/>
                  <a:gd name="T3" fmla="*/ 0 h 964"/>
                  <a:gd name="T4" fmla="*/ 1 w 1721"/>
                  <a:gd name="T5" fmla="*/ 0 h 964"/>
                  <a:gd name="T6" fmla="*/ 0 w 1721"/>
                  <a:gd name="T7" fmla="*/ 1 h 964"/>
                  <a:gd name="T8" fmla="*/ 4 w 1721"/>
                  <a:gd name="T9" fmla="*/ 1 h 964"/>
                  <a:gd name="T10" fmla="*/ 0 60000 65536"/>
                  <a:gd name="T11" fmla="*/ 0 60000 65536"/>
                  <a:gd name="T12" fmla="*/ 0 60000 65536"/>
                  <a:gd name="T13" fmla="*/ 0 60000 65536"/>
                  <a:gd name="T14" fmla="*/ 0 60000 65536"/>
                  <a:gd name="T15" fmla="*/ 0 w 1721"/>
                  <a:gd name="T16" fmla="*/ 0 h 964"/>
                  <a:gd name="T17" fmla="*/ 1721 w 1721"/>
                  <a:gd name="T18" fmla="*/ 964 h 964"/>
                </a:gdLst>
                <a:ahLst/>
                <a:cxnLst>
                  <a:cxn ang="T10">
                    <a:pos x="T0" y="T1"/>
                  </a:cxn>
                  <a:cxn ang="T11">
                    <a:pos x="T2" y="T3"/>
                  </a:cxn>
                  <a:cxn ang="T12">
                    <a:pos x="T4" y="T5"/>
                  </a:cxn>
                  <a:cxn ang="T13">
                    <a:pos x="T6" y="T7"/>
                  </a:cxn>
                  <a:cxn ang="T14">
                    <a:pos x="T8" y="T9"/>
                  </a:cxn>
                </a:cxnLst>
                <a:rect l="T15" t="T16" r="T17" b="T18"/>
                <a:pathLst>
                  <a:path w="1721" h="964">
                    <a:moveTo>
                      <a:pt x="1683" y="964"/>
                    </a:moveTo>
                    <a:lnTo>
                      <a:pt x="1721" y="73"/>
                    </a:lnTo>
                    <a:lnTo>
                      <a:pt x="38" y="0"/>
                    </a:lnTo>
                    <a:lnTo>
                      <a:pt x="0" y="893"/>
                    </a:lnTo>
                    <a:lnTo>
                      <a:pt x="1683" y="964"/>
                    </a:lnTo>
                    <a:close/>
                  </a:path>
                </a:pathLst>
              </a:custGeom>
              <a:solidFill>
                <a:srgbClr val="BF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11" name="Freeform 91"/>
              <p:cNvSpPr>
                <a:spLocks/>
              </p:cNvSpPr>
              <p:nvPr/>
            </p:nvSpPr>
            <p:spPr bwMode="auto">
              <a:xfrm>
                <a:off x="2413" y="2640"/>
                <a:ext cx="840" cy="470"/>
              </a:xfrm>
              <a:custGeom>
                <a:avLst/>
                <a:gdLst>
                  <a:gd name="T0" fmla="*/ 4 w 1679"/>
                  <a:gd name="T1" fmla="*/ 2 h 939"/>
                  <a:gd name="T2" fmla="*/ 4 w 1679"/>
                  <a:gd name="T3" fmla="*/ 1 h 939"/>
                  <a:gd name="T4" fmla="*/ 1 w 1679"/>
                  <a:gd name="T5" fmla="*/ 0 h 939"/>
                  <a:gd name="T6" fmla="*/ 0 w 1679"/>
                  <a:gd name="T7" fmla="*/ 2 h 939"/>
                  <a:gd name="T8" fmla="*/ 4 w 1679"/>
                  <a:gd name="T9" fmla="*/ 2 h 939"/>
                  <a:gd name="T10" fmla="*/ 0 60000 65536"/>
                  <a:gd name="T11" fmla="*/ 0 60000 65536"/>
                  <a:gd name="T12" fmla="*/ 0 60000 65536"/>
                  <a:gd name="T13" fmla="*/ 0 60000 65536"/>
                  <a:gd name="T14" fmla="*/ 0 60000 65536"/>
                  <a:gd name="T15" fmla="*/ 0 w 1679"/>
                  <a:gd name="T16" fmla="*/ 0 h 939"/>
                  <a:gd name="T17" fmla="*/ 1679 w 1679"/>
                  <a:gd name="T18" fmla="*/ 939 h 939"/>
                </a:gdLst>
                <a:ahLst/>
                <a:cxnLst>
                  <a:cxn ang="T10">
                    <a:pos x="T0" y="T1"/>
                  </a:cxn>
                  <a:cxn ang="T11">
                    <a:pos x="T2" y="T3"/>
                  </a:cxn>
                  <a:cxn ang="T12">
                    <a:pos x="T4" y="T5"/>
                  </a:cxn>
                  <a:cxn ang="T13">
                    <a:pos x="T6" y="T7"/>
                  </a:cxn>
                  <a:cxn ang="T14">
                    <a:pos x="T8" y="T9"/>
                  </a:cxn>
                </a:cxnLst>
                <a:rect l="T15" t="T16" r="T17" b="T18"/>
                <a:pathLst>
                  <a:path w="1679" h="939">
                    <a:moveTo>
                      <a:pt x="1642" y="939"/>
                    </a:moveTo>
                    <a:lnTo>
                      <a:pt x="1679" y="69"/>
                    </a:lnTo>
                    <a:lnTo>
                      <a:pt x="37" y="0"/>
                    </a:lnTo>
                    <a:lnTo>
                      <a:pt x="0" y="869"/>
                    </a:lnTo>
                    <a:lnTo>
                      <a:pt x="1642" y="939"/>
                    </a:lnTo>
                    <a:close/>
                  </a:path>
                </a:pathLst>
              </a:custGeom>
              <a:solidFill>
                <a:srgbClr val="C1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12" name="Freeform 92"/>
              <p:cNvSpPr>
                <a:spLocks/>
              </p:cNvSpPr>
              <p:nvPr/>
            </p:nvSpPr>
            <p:spPr bwMode="auto">
              <a:xfrm>
                <a:off x="2565" y="3511"/>
                <a:ext cx="37" cy="74"/>
              </a:xfrm>
              <a:custGeom>
                <a:avLst/>
                <a:gdLst>
                  <a:gd name="T0" fmla="*/ 0 w 74"/>
                  <a:gd name="T1" fmla="*/ 0 h 149"/>
                  <a:gd name="T2" fmla="*/ 1 w 74"/>
                  <a:gd name="T3" fmla="*/ 0 h 149"/>
                  <a:gd name="T4" fmla="*/ 1 w 74"/>
                  <a:gd name="T5" fmla="*/ 0 h 149"/>
                  <a:gd name="T6" fmla="*/ 1 w 74"/>
                  <a:gd name="T7" fmla="*/ 0 h 149"/>
                  <a:gd name="T8" fmla="*/ 1 w 74"/>
                  <a:gd name="T9" fmla="*/ 0 h 149"/>
                  <a:gd name="T10" fmla="*/ 1 w 74"/>
                  <a:gd name="T11" fmla="*/ 0 h 149"/>
                  <a:gd name="T12" fmla="*/ 1 w 74"/>
                  <a:gd name="T13" fmla="*/ 0 h 149"/>
                  <a:gd name="T14" fmla="*/ 1 w 74"/>
                  <a:gd name="T15" fmla="*/ 0 h 149"/>
                  <a:gd name="T16" fmla="*/ 1 w 74"/>
                  <a:gd name="T17" fmla="*/ 0 h 149"/>
                  <a:gd name="T18" fmla="*/ 1 w 74"/>
                  <a:gd name="T19" fmla="*/ 0 h 149"/>
                  <a:gd name="T20" fmla="*/ 1 w 74"/>
                  <a:gd name="T21" fmla="*/ 0 h 149"/>
                  <a:gd name="T22" fmla="*/ 1 w 74"/>
                  <a:gd name="T23" fmla="*/ 0 h 149"/>
                  <a:gd name="T24" fmla="*/ 1 w 74"/>
                  <a:gd name="T25" fmla="*/ 0 h 149"/>
                  <a:gd name="T26" fmla="*/ 1 w 74"/>
                  <a:gd name="T27" fmla="*/ 0 h 149"/>
                  <a:gd name="T28" fmla="*/ 1 w 74"/>
                  <a:gd name="T29" fmla="*/ 0 h 149"/>
                  <a:gd name="T30" fmla="*/ 1 w 74"/>
                  <a:gd name="T31" fmla="*/ 0 h 149"/>
                  <a:gd name="T32" fmla="*/ 1 w 74"/>
                  <a:gd name="T33" fmla="*/ 0 h 149"/>
                  <a:gd name="T34" fmla="*/ 0 w 74"/>
                  <a:gd name="T35" fmla="*/ 0 h 1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4"/>
                  <a:gd name="T55" fmla="*/ 0 h 149"/>
                  <a:gd name="T56" fmla="*/ 74 w 74"/>
                  <a:gd name="T57" fmla="*/ 149 h 1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4" h="149">
                    <a:moveTo>
                      <a:pt x="0" y="149"/>
                    </a:moveTo>
                    <a:lnTo>
                      <a:pt x="27" y="143"/>
                    </a:lnTo>
                    <a:lnTo>
                      <a:pt x="34" y="127"/>
                    </a:lnTo>
                    <a:lnTo>
                      <a:pt x="41" y="110"/>
                    </a:lnTo>
                    <a:lnTo>
                      <a:pt x="48" y="91"/>
                    </a:lnTo>
                    <a:lnTo>
                      <a:pt x="53" y="73"/>
                    </a:lnTo>
                    <a:lnTo>
                      <a:pt x="59" y="54"/>
                    </a:lnTo>
                    <a:lnTo>
                      <a:pt x="65" y="36"/>
                    </a:lnTo>
                    <a:lnTo>
                      <a:pt x="70" y="17"/>
                    </a:lnTo>
                    <a:lnTo>
                      <a:pt x="74" y="0"/>
                    </a:lnTo>
                    <a:lnTo>
                      <a:pt x="59" y="13"/>
                    </a:lnTo>
                    <a:lnTo>
                      <a:pt x="48" y="29"/>
                    </a:lnTo>
                    <a:lnTo>
                      <a:pt x="40" y="48"/>
                    </a:lnTo>
                    <a:lnTo>
                      <a:pt x="32" y="69"/>
                    </a:lnTo>
                    <a:lnTo>
                      <a:pt x="25" y="90"/>
                    </a:lnTo>
                    <a:lnTo>
                      <a:pt x="18" y="112"/>
                    </a:lnTo>
                    <a:lnTo>
                      <a:pt x="10" y="131"/>
                    </a:lnTo>
                    <a:lnTo>
                      <a:pt x="0" y="149"/>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13" name="Freeform 93"/>
              <p:cNvSpPr>
                <a:spLocks/>
              </p:cNvSpPr>
              <p:nvPr/>
            </p:nvSpPr>
            <p:spPr bwMode="auto">
              <a:xfrm>
                <a:off x="2615" y="3512"/>
                <a:ext cx="1" cy="1"/>
              </a:xfrm>
              <a:custGeom>
                <a:avLst/>
                <a:gdLst>
                  <a:gd name="T0" fmla="*/ 0 w 1"/>
                  <a:gd name="T1" fmla="*/ 1 h 2"/>
                  <a:gd name="T2" fmla="*/ 0 w 1"/>
                  <a:gd name="T3" fmla="*/ 1 h 2"/>
                  <a:gd name="T4" fmla="*/ 1 w 1"/>
                  <a:gd name="T5" fmla="*/ 0 h 2"/>
                  <a:gd name="T6" fmla="*/ 1 w 1"/>
                  <a:gd name="T7" fmla="*/ 0 h 2"/>
                  <a:gd name="T8" fmla="*/ 1 w 1"/>
                  <a:gd name="T9" fmla="*/ 0 h 2"/>
                  <a:gd name="T10" fmla="*/ 1 w 1"/>
                  <a:gd name="T11" fmla="*/ 0 h 2"/>
                  <a:gd name="T12" fmla="*/ 1 w 1"/>
                  <a:gd name="T13" fmla="*/ 0 h 2"/>
                  <a:gd name="T14" fmla="*/ 0 w 1"/>
                  <a:gd name="T15" fmla="*/ 0 h 2"/>
                  <a:gd name="T16" fmla="*/ 0 w 1"/>
                  <a:gd name="T17" fmla="*/ 1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
                  <a:gd name="T28" fmla="*/ 0 h 2"/>
                  <a:gd name="T29" fmla="*/ 1 w 1"/>
                  <a:gd name="T30" fmla="*/ 2 h 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 h="2">
                    <a:moveTo>
                      <a:pt x="0" y="2"/>
                    </a:moveTo>
                    <a:lnTo>
                      <a:pt x="0" y="2"/>
                    </a:lnTo>
                    <a:lnTo>
                      <a:pt x="1" y="0"/>
                    </a:lnTo>
                    <a:lnTo>
                      <a:pt x="0" y="0"/>
                    </a:lnTo>
                    <a:lnTo>
                      <a:pt x="0" y="2"/>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14" name="Freeform 94"/>
              <p:cNvSpPr>
                <a:spLocks/>
              </p:cNvSpPr>
              <p:nvPr/>
            </p:nvSpPr>
            <p:spPr bwMode="auto">
              <a:xfrm>
                <a:off x="2833" y="3455"/>
                <a:ext cx="77" cy="153"/>
              </a:xfrm>
              <a:custGeom>
                <a:avLst/>
                <a:gdLst>
                  <a:gd name="T0" fmla="*/ 0 w 155"/>
                  <a:gd name="T1" fmla="*/ 0 h 307"/>
                  <a:gd name="T2" fmla="*/ 0 w 155"/>
                  <a:gd name="T3" fmla="*/ 0 h 307"/>
                  <a:gd name="T4" fmla="*/ 0 w 155"/>
                  <a:gd name="T5" fmla="*/ 0 h 307"/>
                  <a:gd name="T6" fmla="*/ 0 w 155"/>
                  <a:gd name="T7" fmla="*/ 0 h 307"/>
                  <a:gd name="T8" fmla="*/ 0 w 155"/>
                  <a:gd name="T9" fmla="*/ 0 h 307"/>
                  <a:gd name="T10" fmla="*/ 0 w 155"/>
                  <a:gd name="T11" fmla="*/ 0 h 307"/>
                  <a:gd name="T12" fmla="*/ 0 w 155"/>
                  <a:gd name="T13" fmla="*/ 0 h 307"/>
                  <a:gd name="T14" fmla="*/ 0 w 155"/>
                  <a:gd name="T15" fmla="*/ 0 h 307"/>
                  <a:gd name="T16" fmla="*/ 0 w 155"/>
                  <a:gd name="T17" fmla="*/ 0 h 307"/>
                  <a:gd name="T18" fmla="*/ 0 w 155"/>
                  <a:gd name="T19" fmla="*/ 0 h 307"/>
                  <a:gd name="T20" fmla="*/ 0 w 155"/>
                  <a:gd name="T21" fmla="*/ 0 h 307"/>
                  <a:gd name="T22" fmla="*/ 0 w 155"/>
                  <a:gd name="T23" fmla="*/ 0 h 307"/>
                  <a:gd name="T24" fmla="*/ 0 w 155"/>
                  <a:gd name="T25" fmla="*/ 0 h 307"/>
                  <a:gd name="T26" fmla="*/ 0 w 155"/>
                  <a:gd name="T27" fmla="*/ 0 h 307"/>
                  <a:gd name="T28" fmla="*/ 0 w 155"/>
                  <a:gd name="T29" fmla="*/ 0 h 307"/>
                  <a:gd name="T30" fmla="*/ 0 w 155"/>
                  <a:gd name="T31" fmla="*/ 0 h 307"/>
                  <a:gd name="T32" fmla="*/ 0 w 155"/>
                  <a:gd name="T33" fmla="*/ 0 h 307"/>
                  <a:gd name="T34" fmla="*/ 0 w 155"/>
                  <a:gd name="T35" fmla="*/ 0 h 307"/>
                  <a:gd name="T36" fmla="*/ 0 w 155"/>
                  <a:gd name="T37" fmla="*/ 0 h 307"/>
                  <a:gd name="T38" fmla="*/ 0 w 155"/>
                  <a:gd name="T39" fmla="*/ 0 h 307"/>
                  <a:gd name="T40" fmla="*/ 0 w 155"/>
                  <a:gd name="T41" fmla="*/ 0 h 307"/>
                  <a:gd name="T42" fmla="*/ 0 w 155"/>
                  <a:gd name="T43" fmla="*/ 0 h 307"/>
                  <a:gd name="T44" fmla="*/ 0 w 155"/>
                  <a:gd name="T45" fmla="*/ 0 h 307"/>
                  <a:gd name="T46" fmla="*/ 0 w 155"/>
                  <a:gd name="T47" fmla="*/ 0 h 307"/>
                  <a:gd name="T48" fmla="*/ 0 w 155"/>
                  <a:gd name="T49" fmla="*/ 0 h 307"/>
                  <a:gd name="T50" fmla="*/ 0 w 155"/>
                  <a:gd name="T51" fmla="*/ 0 h 307"/>
                  <a:gd name="T52" fmla="*/ 0 w 155"/>
                  <a:gd name="T53" fmla="*/ 0 h 307"/>
                  <a:gd name="T54" fmla="*/ 0 w 155"/>
                  <a:gd name="T55" fmla="*/ 0 h 307"/>
                  <a:gd name="T56" fmla="*/ 0 w 155"/>
                  <a:gd name="T57" fmla="*/ 0 h 307"/>
                  <a:gd name="T58" fmla="*/ 0 w 155"/>
                  <a:gd name="T59" fmla="*/ 0 h 307"/>
                  <a:gd name="T60" fmla="*/ 0 w 155"/>
                  <a:gd name="T61" fmla="*/ 0 h 307"/>
                  <a:gd name="T62" fmla="*/ 0 w 155"/>
                  <a:gd name="T63" fmla="*/ 0 h 307"/>
                  <a:gd name="T64" fmla="*/ 0 w 155"/>
                  <a:gd name="T65" fmla="*/ 0 h 307"/>
                  <a:gd name="T66" fmla="*/ 0 w 155"/>
                  <a:gd name="T67" fmla="*/ 0 h 307"/>
                  <a:gd name="T68" fmla="*/ 0 w 155"/>
                  <a:gd name="T69" fmla="*/ 0 h 307"/>
                  <a:gd name="T70" fmla="*/ 0 w 155"/>
                  <a:gd name="T71" fmla="*/ 0 h 307"/>
                  <a:gd name="T72" fmla="*/ 0 w 155"/>
                  <a:gd name="T73" fmla="*/ 0 h 3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5"/>
                  <a:gd name="T112" fmla="*/ 0 h 307"/>
                  <a:gd name="T113" fmla="*/ 155 w 155"/>
                  <a:gd name="T114" fmla="*/ 307 h 30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5" h="307">
                    <a:moveTo>
                      <a:pt x="0" y="304"/>
                    </a:moveTo>
                    <a:lnTo>
                      <a:pt x="8" y="307"/>
                    </a:lnTo>
                    <a:lnTo>
                      <a:pt x="19" y="305"/>
                    </a:lnTo>
                    <a:lnTo>
                      <a:pt x="29" y="302"/>
                    </a:lnTo>
                    <a:lnTo>
                      <a:pt x="41" y="299"/>
                    </a:lnTo>
                    <a:lnTo>
                      <a:pt x="51" y="293"/>
                    </a:lnTo>
                    <a:lnTo>
                      <a:pt x="61" y="288"/>
                    </a:lnTo>
                    <a:lnTo>
                      <a:pt x="72" y="284"/>
                    </a:lnTo>
                    <a:lnTo>
                      <a:pt x="80" y="280"/>
                    </a:lnTo>
                    <a:lnTo>
                      <a:pt x="81" y="278"/>
                    </a:lnTo>
                    <a:lnTo>
                      <a:pt x="82" y="275"/>
                    </a:lnTo>
                    <a:lnTo>
                      <a:pt x="83" y="273"/>
                    </a:lnTo>
                    <a:lnTo>
                      <a:pt x="84" y="271"/>
                    </a:lnTo>
                    <a:lnTo>
                      <a:pt x="79" y="272"/>
                    </a:lnTo>
                    <a:lnTo>
                      <a:pt x="72" y="274"/>
                    </a:lnTo>
                    <a:lnTo>
                      <a:pt x="64" y="275"/>
                    </a:lnTo>
                    <a:lnTo>
                      <a:pt x="57" y="278"/>
                    </a:lnTo>
                    <a:lnTo>
                      <a:pt x="51" y="279"/>
                    </a:lnTo>
                    <a:lnTo>
                      <a:pt x="46" y="279"/>
                    </a:lnTo>
                    <a:lnTo>
                      <a:pt x="43" y="277"/>
                    </a:lnTo>
                    <a:lnTo>
                      <a:pt x="42" y="272"/>
                    </a:lnTo>
                    <a:lnTo>
                      <a:pt x="46" y="235"/>
                    </a:lnTo>
                    <a:lnTo>
                      <a:pt x="57" y="199"/>
                    </a:lnTo>
                    <a:lnTo>
                      <a:pt x="72" y="165"/>
                    </a:lnTo>
                    <a:lnTo>
                      <a:pt x="89" y="130"/>
                    </a:lnTo>
                    <a:lnTo>
                      <a:pt x="107" y="97"/>
                    </a:lnTo>
                    <a:lnTo>
                      <a:pt x="125" y="64"/>
                    </a:lnTo>
                    <a:lnTo>
                      <a:pt x="141" y="31"/>
                    </a:lnTo>
                    <a:lnTo>
                      <a:pt x="155" y="0"/>
                    </a:lnTo>
                    <a:lnTo>
                      <a:pt x="149" y="3"/>
                    </a:lnTo>
                    <a:lnTo>
                      <a:pt x="133" y="20"/>
                    </a:lnTo>
                    <a:lnTo>
                      <a:pt x="107" y="49"/>
                    </a:lnTo>
                    <a:lnTo>
                      <a:pt x="80" y="88"/>
                    </a:lnTo>
                    <a:lnTo>
                      <a:pt x="50" y="135"/>
                    </a:lnTo>
                    <a:lnTo>
                      <a:pt x="26" y="188"/>
                    </a:lnTo>
                    <a:lnTo>
                      <a:pt x="7" y="246"/>
                    </a:lnTo>
                    <a:lnTo>
                      <a:pt x="0" y="304"/>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15" name="Freeform 95"/>
              <p:cNvSpPr>
                <a:spLocks/>
              </p:cNvSpPr>
              <p:nvPr/>
            </p:nvSpPr>
            <p:spPr bwMode="auto">
              <a:xfrm>
                <a:off x="2641" y="3456"/>
                <a:ext cx="14" cy="121"/>
              </a:xfrm>
              <a:custGeom>
                <a:avLst/>
                <a:gdLst>
                  <a:gd name="T0" fmla="*/ 0 w 26"/>
                  <a:gd name="T1" fmla="*/ 0 h 243"/>
                  <a:gd name="T2" fmla="*/ 1 w 26"/>
                  <a:gd name="T3" fmla="*/ 0 h 243"/>
                  <a:gd name="T4" fmla="*/ 1 w 26"/>
                  <a:gd name="T5" fmla="*/ 0 h 243"/>
                  <a:gd name="T6" fmla="*/ 1 w 26"/>
                  <a:gd name="T7" fmla="*/ 0 h 243"/>
                  <a:gd name="T8" fmla="*/ 1 w 26"/>
                  <a:gd name="T9" fmla="*/ 0 h 243"/>
                  <a:gd name="T10" fmla="*/ 1 w 26"/>
                  <a:gd name="T11" fmla="*/ 0 h 243"/>
                  <a:gd name="T12" fmla="*/ 1 w 26"/>
                  <a:gd name="T13" fmla="*/ 0 h 243"/>
                  <a:gd name="T14" fmla="*/ 1 w 26"/>
                  <a:gd name="T15" fmla="*/ 0 h 243"/>
                  <a:gd name="T16" fmla="*/ 1 w 26"/>
                  <a:gd name="T17" fmla="*/ 0 h 243"/>
                  <a:gd name="T18" fmla="*/ 1 w 26"/>
                  <a:gd name="T19" fmla="*/ 0 h 243"/>
                  <a:gd name="T20" fmla="*/ 1 w 26"/>
                  <a:gd name="T21" fmla="*/ 0 h 243"/>
                  <a:gd name="T22" fmla="*/ 1 w 26"/>
                  <a:gd name="T23" fmla="*/ 0 h 243"/>
                  <a:gd name="T24" fmla="*/ 1 w 26"/>
                  <a:gd name="T25" fmla="*/ 0 h 243"/>
                  <a:gd name="T26" fmla="*/ 1 w 26"/>
                  <a:gd name="T27" fmla="*/ 0 h 243"/>
                  <a:gd name="T28" fmla="*/ 1 w 26"/>
                  <a:gd name="T29" fmla="*/ 0 h 243"/>
                  <a:gd name="T30" fmla="*/ 1 w 26"/>
                  <a:gd name="T31" fmla="*/ 0 h 243"/>
                  <a:gd name="T32" fmla="*/ 0 w 26"/>
                  <a:gd name="T33" fmla="*/ 0 h 2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243"/>
                  <a:gd name="T53" fmla="*/ 26 w 26"/>
                  <a:gd name="T54" fmla="*/ 243 h 2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243">
                    <a:moveTo>
                      <a:pt x="0" y="243"/>
                    </a:moveTo>
                    <a:lnTo>
                      <a:pt x="15" y="217"/>
                    </a:lnTo>
                    <a:lnTo>
                      <a:pt x="23" y="188"/>
                    </a:lnTo>
                    <a:lnTo>
                      <a:pt x="26" y="158"/>
                    </a:lnTo>
                    <a:lnTo>
                      <a:pt x="26" y="126"/>
                    </a:lnTo>
                    <a:lnTo>
                      <a:pt x="25" y="94"/>
                    </a:lnTo>
                    <a:lnTo>
                      <a:pt x="23" y="61"/>
                    </a:lnTo>
                    <a:lnTo>
                      <a:pt x="23" y="29"/>
                    </a:lnTo>
                    <a:lnTo>
                      <a:pt x="25" y="0"/>
                    </a:lnTo>
                    <a:lnTo>
                      <a:pt x="12" y="26"/>
                    </a:lnTo>
                    <a:lnTo>
                      <a:pt x="5" y="55"/>
                    </a:lnTo>
                    <a:lnTo>
                      <a:pt x="3" y="85"/>
                    </a:lnTo>
                    <a:lnTo>
                      <a:pt x="3" y="116"/>
                    </a:lnTo>
                    <a:lnTo>
                      <a:pt x="4" y="148"/>
                    </a:lnTo>
                    <a:lnTo>
                      <a:pt x="5" y="180"/>
                    </a:lnTo>
                    <a:lnTo>
                      <a:pt x="4" y="211"/>
                    </a:lnTo>
                    <a:lnTo>
                      <a:pt x="0" y="243"/>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16" name="Freeform 96"/>
              <p:cNvSpPr>
                <a:spLocks/>
              </p:cNvSpPr>
              <p:nvPr/>
            </p:nvSpPr>
            <p:spPr bwMode="auto">
              <a:xfrm>
                <a:off x="2877" y="3451"/>
                <a:ext cx="71" cy="112"/>
              </a:xfrm>
              <a:custGeom>
                <a:avLst/>
                <a:gdLst>
                  <a:gd name="T0" fmla="*/ 0 w 142"/>
                  <a:gd name="T1" fmla="*/ 0 h 225"/>
                  <a:gd name="T2" fmla="*/ 1 w 142"/>
                  <a:gd name="T3" fmla="*/ 0 h 225"/>
                  <a:gd name="T4" fmla="*/ 1 w 142"/>
                  <a:gd name="T5" fmla="*/ 0 h 225"/>
                  <a:gd name="T6" fmla="*/ 1 w 142"/>
                  <a:gd name="T7" fmla="*/ 0 h 225"/>
                  <a:gd name="T8" fmla="*/ 1 w 142"/>
                  <a:gd name="T9" fmla="*/ 0 h 225"/>
                  <a:gd name="T10" fmla="*/ 1 w 142"/>
                  <a:gd name="T11" fmla="*/ 0 h 225"/>
                  <a:gd name="T12" fmla="*/ 1 w 142"/>
                  <a:gd name="T13" fmla="*/ 0 h 225"/>
                  <a:gd name="T14" fmla="*/ 1 w 142"/>
                  <a:gd name="T15" fmla="*/ 0 h 225"/>
                  <a:gd name="T16" fmla="*/ 1 w 142"/>
                  <a:gd name="T17" fmla="*/ 0 h 225"/>
                  <a:gd name="T18" fmla="*/ 1 w 142"/>
                  <a:gd name="T19" fmla="*/ 0 h 225"/>
                  <a:gd name="T20" fmla="*/ 1 w 142"/>
                  <a:gd name="T21" fmla="*/ 0 h 225"/>
                  <a:gd name="T22" fmla="*/ 1 w 142"/>
                  <a:gd name="T23" fmla="*/ 0 h 225"/>
                  <a:gd name="T24" fmla="*/ 1 w 142"/>
                  <a:gd name="T25" fmla="*/ 0 h 225"/>
                  <a:gd name="T26" fmla="*/ 1 w 142"/>
                  <a:gd name="T27" fmla="*/ 0 h 225"/>
                  <a:gd name="T28" fmla="*/ 1 w 142"/>
                  <a:gd name="T29" fmla="*/ 0 h 225"/>
                  <a:gd name="T30" fmla="*/ 1 w 142"/>
                  <a:gd name="T31" fmla="*/ 0 h 225"/>
                  <a:gd name="T32" fmla="*/ 0 w 142"/>
                  <a:gd name="T33" fmla="*/ 0 h 2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2"/>
                  <a:gd name="T52" fmla="*/ 0 h 225"/>
                  <a:gd name="T53" fmla="*/ 142 w 142"/>
                  <a:gd name="T54" fmla="*/ 225 h 2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2" h="225">
                    <a:moveTo>
                      <a:pt x="0" y="225"/>
                    </a:moveTo>
                    <a:lnTo>
                      <a:pt x="26" y="213"/>
                    </a:lnTo>
                    <a:lnTo>
                      <a:pt x="50" y="193"/>
                    </a:lnTo>
                    <a:lnTo>
                      <a:pt x="68" y="165"/>
                    </a:lnTo>
                    <a:lnTo>
                      <a:pt x="84" y="132"/>
                    </a:lnTo>
                    <a:lnTo>
                      <a:pt x="98" y="96"/>
                    </a:lnTo>
                    <a:lnTo>
                      <a:pt x="112" y="60"/>
                    </a:lnTo>
                    <a:lnTo>
                      <a:pt x="126" y="28"/>
                    </a:lnTo>
                    <a:lnTo>
                      <a:pt x="142" y="0"/>
                    </a:lnTo>
                    <a:lnTo>
                      <a:pt x="112" y="22"/>
                    </a:lnTo>
                    <a:lnTo>
                      <a:pt x="89" y="48"/>
                    </a:lnTo>
                    <a:lnTo>
                      <a:pt x="70" y="76"/>
                    </a:lnTo>
                    <a:lnTo>
                      <a:pt x="55" y="107"/>
                    </a:lnTo>
                    <a:lnTo>
                      <a:pt x="43" y="139"/>
                    </a:lnTo>
                    <a:lnTo>
                      <a:pt x="30" y="170"/>
                    </a:lnTo>
                    <a:lnTo>
                      <a:pt x="16" y="198"/>
                    </a:lnTo>
                    <a:lnTo>
                      <a:pt x="0" y="225"/>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17" name="Freeform 97"/>
              <p:cNvSpPr>
                <a:spLocks/>
              </p:cNvSpPr>
              <p:nvPr/>
            </p:nvSpPr>
            <p:spPr bwMode="auto">
              <a:xfrm>
                <a:off x="2368" y="3379"/>
                <a:ext cx="64" cy="104"/>
              </a:xfrm>
              <a:custGeom>
                <a:avLst/>
                <a:gdLst>
                  <a:gd name="T0" fmla="*/ 1 w 128"/>
                  <a:gd name="T1" fmla="*/ 0 h 209"/>
                  <a:gd name="T2" fmla="*/ 1 w 128"/>
                  <a:gd name="T3" fmla="*/ 0 h 209"/>
                  <a:gd name="T4" fmla="*/ 1 w 128"/>
                  <a:gd name="T5" fmla="*/ 0 h 209"/>
                  <a:gd name="T6" fmla="*/ 1 w 128"/>
                  <a:gd name="T7" fmla="*/ 0 h 209"/>
                  <a:gd name="T8" fmla="*/ 1 w 128"/>
                  <a:gd name="T9" fmla="*/ 0 h 209"/>
                  <a:gd name="T10" fmla="*/ 1 w 128"/>
                  <a:gd name="T11" fmla="*/ 0 h 209"/>
                  <a:gd name="T12" fmla="*/ 1 w 128"/>
                  <a:gd name="T13" fmla="*/ 0 h 209"/>
                  <a:gd name="T14" fmla="*/ 1 w 128"/>
                  <a:gd name="T15" fmla="*/ 0 h 209"/>
                  <a:gd name="T16" fmla="*/ 0 w 128"/>
                  <a:gd name="T17" fmla="*/ 0 h 209"/>
                  <a:gd name="T18" fmla="*/ 1 w 128"/>
                  <a:gd name="T19" fmla="*/ 0 h 209"/>
                  <a:gd name="T20" fmla="*/ 1 w 128"/>
                  <a:gd name="T21" fmla="*/ 0 h 209"/>
                  <a:gd name="T22" fmla="*/ 1 w 128"/>
                  <a:gd name="T23" fmla="*/ 0 h 209"/>
                  <a:gd name="T24" fmla="*/ 1 w 128"/>
                  <a:gd name="T25" fmla="*/ 0 h 209"/>
                  <a:gd name="T26" fmla="*/ 1 w 128"/>
                  <a:gd name="T27" fmla="*/ 0 h 209"/>
                  <a:gd name="T28" fmla="*/ 1 w 128"/>
                  <a:gd name="T29" fmla="*/ 0 h 209"/>
                  <a:gd name="T30" fmla="*/ 1 w 128"/>
                  <a:gd name="T31" fmla="*/ 0 h 209"/>
                  <a:gd name="T32" fmla="*/ 1 w 128"/>
                  <a:gd name="T33" fmla="*/ 0 h 2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209"/>
                  <a:gd name="T53" fmla="*/ 128 w 128"/>
                  <a:gd name="T54" fmla="*/ 209 h 20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209">
                    <a:moveTo>
                      <a:pt x="128" y="209"/>
                    </a:moveTo>
                    <a:lnTo>
                      <a:pt x="104" y="193"/>
                    </a:lnTo>
                    <a:lnTo>
                      <a:pt x="85" y="171"/>
                    </a:lnTo>
                    <a:lnTo>
                      <a:pt x="67" y="144"/>
                    </a:lnTo>
                    <a:lnTo>
                      <a:pt x="55" y="116"/>
                    </a:lnTo>
                    <a:lnTo>
                      <a:pt x="42" y="86"/>
                    </a:lnTo>
                    <a:lnTo>
                      <a:pt x="29" y="56"/>
                    </a:lnTo>
                    <a:lnTo>
                      <a:pt x="15" y="27"/>
                    </a:lnTo>
                    <a:lnTo>
                      <a:pt x="0" y="0"/>
                    </a:lnTo>
                    <a:lnTo>
                      <a:pt x="27" y="15"/>
                    </a:lnTo>
                    <a:lnTo>
                      <a:pt x="48" y="36"/>
                    </a:lnTo>
                    <a:lnTo>
                      <a:pt x="64" y="63"/>
                    </a:lnTo>
                    <a:lnTo>
                      <a:pt x="76" y="91"/>
                    </a:lnTo>
                    <a:lnTo>
                      <a:pt x="87" y="122"/>
                    </a:lnTo>
                    <a:lnTo>
                      <a:pt x="98" y="152"/>
                    </a:lnTo>
                    <a:lnTo>
                      <a:pt x="112" y="182"/>
                    </a:lnTo>
                    <a:lnTo>
                      <a:pt x="128" y="209"/>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18" name="Freeform 98"/>
              <p:cNvSpPr>
                <a:spLocks/>
              </p:cNvSpPr>
              <p:nvPr/>
            </p:nvSpPr>
            <p:spPr bwMode="auto">
              <a:xfrm>
                <a:off x="2679" y="3425"/>
                <a:ext cx="233" cy="195"/>
              </a:xfrm>
              <a:custGeom>
                <a:avLst/>
                <a:gdLst>
                  <a:gd name="T0" fmla="*/ 1 w 466"/>
                  <a:gd name="T1" fmla="*/ 0 h 391"/>
                  <a:gd name="T2" fmla="*/ 1 w 466"/>
                  <a:gd name="T3" fmla="*/ 0 h 391"/>
                  <a:gd name="T4" fmla="*/ 1 w 466"/>
                  <a:gd name="T5" fmla="*/ 0 h 391"/>
                  <a:gd name="T6" fmla="*/ 1 w 466"/>
                  <a:gd name="T7" fmla="*/ 0 h 391"/>
                  <a:gd name="T8" fmla="*/ 1 w 466"/>
                  <a:gd name="T9" fmla="*/ 0 h 391"/>
                  <a:gd name="T10" fmla="*/ 1 w 466"/>
                  <a:gd name="T11" fmla="*/ 0 h 391"/>
                  <a:gd name="T12" fmla="*/ 1 w 466"/>
                  <a:gd name="T13" fmla="*/ 0 h 391"/>
                  <a:gd name="T14" fmla="*/ 1 w 466"/>
                  <a:gd name="T15" fmla="*/ 0 h 391"/>
                  <a:gd name="T16" fmla="*/ 1 w 466"/>
                  <a:gd name="T17" fmla="*/ 0 h 391"/>
                  <a:gd name="T18" fmla="*/ 1 w 466"/>
                  <a:gd name="T19" fmla="*/ 0 h 391"/>
                  <a:gd name="T20" fmla="*/ 1 w 466"/>
                  <a:gd name="T21" fmla="*/ 0 h 391"/>
                  <a:gd name="T22" fmla="*/ 1 w 466"/>
                  <a:gd name="T23" fmla="*/ 0 h 391"/>
                  <a:gd name="T24" fmla="*/ 1 w 466"/>
                  <a:gd name="T25" fmla="*/ 0 h 391"/>
                  <a:gd name="T26" fmla="*/ 1 w 466"/>
                  <a:gd name="T27" fmla="*/ 0 h 391"/>
                  <a:gd name="T28" fmla="*/ 1 w 466"/>
                  <a:gd name="T29" fmla="*/ 0 h 391"/>
                  <a:gd name="T30" fmla="*/ 1 w 466"/>
                  <a:gd name="T31" fmla="*/ 0 h 391"/>
                  <a:gd name="T32" fmla="*/ 1 w 466"/>
                  <a:gd name="T33" fmla="*/ 0 h 391"/>
                  <a:gd name="T34" fmla="*/ 1 w 466"/>
                  <a:gd name="T35" fmla="*/ 0 h 391"/>
                  <a:gd name="T36" fmla="*/ 1 w 466"/>
                  <a:gd name="T37" fmla="*/ 0 h 391"/>
                  <a:gd name="T38" fmla="*/ 1 w 466"/>
                  <a:gd name="T39" fmla="*/ 0 h 391"/>
                  <a:gd name="T40" fmla="*/ 1 w 466"/>
                  <a:gd name="T41" fmla="*/ 0 h 391"/>
                  <a:gd name="T42" fmla="*/ 1 w 466"/>
                  <a:gd name="T43" fmla="*/ 0 h 391"/>
                  <a:gd name="T44" fmla="*/ 1 w 466"/>
                  <a:gd name="T45" fmla="*/ 0 h 391"/>
                  <a:gd name="T46" fmla="*/ 1 w 466"/>
                  <a:gd name="T47" fmla="*/ 0 h 391"/>
                  <a:gd name="T48" fmla="*/ 1 w 466"/>
                  <a:gd name="T49" fmla="*/ 0 h 391"/>
                  <a:gd name="T50" fmla="*/ 1 w 466"/>
                  <a:gd name="T51" fmla="*/ 0 h 391"/>
                  <a:gd name="T52" fmla="*/ 1 w 466"/>
                  <a:gd name="T53" fmla="*/ 0 h 391"/>
                  <a:gd name="T54" fmla="*/ 1 w 466"/>
                  <a:gd name="T55" fmla="*/ 0 h 391"/>
                  <a:gd name="T56" fmla="*/ 1 w 466"/>
                  <a:gd name="T57" fmla="*/ 0 h 391"/>
                  <a:gd name="T58" fmla="*/ 1 w 466"/>
                  <a:gd name="T59" fmla="*/ 0 h 391"/>
                  <a:gd name="T60" fmla="*/ 1 w 466"/>
                  <a:gd name="T61" fmla="*/ 0 h 391"/>
                  <a:gd name="T62" fmla="*/ 1 w 466"/>
                  <a:gd name="T63" fmla="*/ 0 h 391"/>
                  <a:gd name="T64" fmla="*/ 1 w 466"/>
                  <a:gd name="T65" fmla="*/ 0 h 391"/>
                  <a:gd name="T66" fmla="*/ 1 w 466"/>
                  <a:gd name="T67" fmla="*/ 0 h 391"/>
                  <a:gd name="T68" fmla="*/ 1 w 466"/>
                  <a:gd name="T69" fmla="*/ 0 h 391"/>
                  <a:gd name="T70" fmla="*/ 1 w 466"/>
                  <a:gd name="T71" fmla="*/ 0 h 3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66"/>
                  <a:gd name="T109" fmla="*/ 0 h 391"/>
                  <a:gd name="T110" fmla="*/ 466 w 466"/>
                  <a:gd name="T111" fmla="*/ 391 h 39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66" h="391">
                    <a:moveTo>
                      <a:pt x="466" y="0"/>
                    </a:moveTo>
                    <a:lnTo>
                      <a:pt x="444" y="10"/>
                    </a:lnTo>
                    <a:lnTo>
                      <a:pt x="424" y="21"/>
                    </a:lnTo>
                    <a:lnTo>
                      <a:pt x="404" y="33"/>
                    </a:lnTo>
                    <a:lnTo>
                      <a:pt x="384" y="45"/>
                    </a:lnTo>
                    <a:lnTo>
                      <a:pt x="367" y="59"/>
                    </a:lnTo>
                    <a:lnTo>
                      <a:pt x="350" y="73"/>
                    </a:lnTo>
                    <a:lnTo>
                      <a:pt x="334" y="89"/>
                    </a:lnTo>
                    <a:lnTo>
                      <a:pt x="319" y="105"/>
                    </a:lnTo>
                    <a:lnTo>
                      <a:pt x="304" y="121"/>
                    </a:lnTo>
                    <a:lnTo>
                      <a:pt x="290" y="140"/>
                    </a:lnTo>
                    <a:lnTo>
                      <a:pt x="277" y="158"/>
                    </a:lnTo>
                    <a:lnTo>
                      <a:pt x="265" y="177"/>
                    </a:lnTo>
                    <a:lnTo>
                      <a:pt x="253" y="196"/>
                    </a:lnTo>
                    <a:lnTo>
                      <a:pt x="242" y="217"/>
                    </a:lnTo>
                    <a:lnTo>
                      <a:pt x="231" y="238"/>
                    </a:lnTo>
                    <a:lnTo>
                      <a:pt x="222" y="258"/>
                    </a:lnTo>
                    <a:lnTo>
                      <a:pt x="214" y="285"/>
                    </a:lnTo>
                    <a:lnTo>
                      <a:pt x="209" y="314"/>
                    </a:lnTo>
                    <a:lnTo>
                      <a:pt x="206" y="342"/>
                    </a:lnTo>
                    <a:lnTo>
                      <a:pt x="200" y="370"/>
                    </a:lnTo>
                    <a:lnTo>
                      <a:pt x="186" y="350"/>
                    </a:lnTo>
                    <a:lnTo>
                      <a:pt x="172" y="330"/>
                    </a:lnTo>
                    <a:lnTo>
                      <a:pt x="159" y="311"/>
                    </a:lnTo>
                    <a:lnTo>
                      <a:pt x="145" y="292"/>
                    </a:lnTo>
                    <a:lnTo>
                      <a:pt x="131" y="272"/>
                    </a:lnTo>
                    <a:lnTo>
                      <a:pt x="117" y="254"/>
                    </a:lnTo>
                    <a:lnTo>
                      <a:pt x="104" y="235"/>
                    </a:lnTo>
                    <a:lnTo>
                      <a:pt x="91" y="216"/>
                    </a:lnTo>
                    <a:lnTo>
                      <a:pt x="78" y="197"/>
                    </a:lnTo>
                    <a:lnTo>
                      <a:pt x="65" y="178"/>
                    </a:lnTo>
                    <a:lnTo>
                      <a:pt x="53" y="158"/>
                    </a:lnTo>
                    <a:lnTo>
                      <a:pt x="41" y="139"/>
                    </a:lnTo>
                    <a:lnTo>
                      <a:pt x="30" y="119"/>
                    </a:lnTo>
                    <a:lnTo>
                      <a:pt x="19" y="98"/>
                    </a:lnTo>
                    <a:lnTo>
                      <a:pt x="9" y="78"/>
                    </a:lnTo>
                    <a:lnTo>
                      <a:pt x="0" y="56"/>
                    </a:lnTo>
                    <a:lnTo>
                      <a:pt x="2" y="80"/>
                    </a:lnTo>
                    <a:lnTo>
                      <a:pt x="5" y="104"/>
                    </a:lnTo>
                    <a:lnTo>
                      <a:pt x="11" y="127"/>
                    </a:lnTo>
                    <a:lnTo>
                      <a:pt x="18" y="149"/>
                    </a:lnTo>
                    <a:lnTo>
                      <a:pt x="26" y="170"/>
                    </a:lnTo>
                    <a:lnTo>
                      <a:pt x="36" y="190"/>
                    </a:lnTo>
                    <a:lnTo>
                      <a:pt x="47" y="211"/>
                    </a:lnTo>
                    <a:lnTo>
                      <a:pt x="60" y="231"/>
                    </a:lnTo>
                    <a:lnTo>
                      <a:pt x="73" y="250"/>
                    </a:lnTo>
                    <a:lnTo>
                      <a:pt x="88" y="270"/>
                    </a:lnTo>
                    <a:lnTo>
                      <a:pt x="103" y="289"/>
                    </a:lnTo>
                    <a:lnTo>
                      <a:pt x="119" y="309"/>
                    </a:lnTo>
                    <a:lnTo>
                      <a:pt x="138" y="329"/>
                    </a:lnTo>
                    <a:lnTo>
                      <a:pt x="155" y="349"/>
                    </a:lnTo>
                    <a:lnTo>
                      <a:pt x="174" y="370"/>
                    </a:lnTo>
                    <a:lnTo>
                      <a:pt x="193" y="391"/>
                    </a:lnTo>
                    <a:lnTo>
                      <a:pt x="201" y="382"/>
                    </a:lnTo>
                    <a:lnTo>
                      <a:pt x="210" y="372"/>
                    </a:lnTo>
                    <a:lnTo>
                      <a:pt x="217" y="363"/>
                    </a:lnTo>
                    <a:lnTo>
                      <a:pt x="221" y="353"/>
                    </a:lnTo>
                    <a:lnTo>
                      <a:pt x="231" y="318"/>
                    </a:lnTo>
                    <a:lnTo>
                      <a:pt x="245" y="284"/>
                    </a:lnTo>
                    <a:lnTo>
                      <a:pt x="261" y="250"/>
                    </a:lnTo>
                    <a:lnTo>
                      <a:pt x="281" y="218"/>
                    </a:lnTo>
                    <a:lnTo>
                      <a:pt x="300" y="187"/>
                    </a:lnTo>
                    <a:lnTo>
                      <a:pt x="322" y="157"/>
                    </a:lnTo>
                    <a:lnTo>
                      <a:pt x="344" y="129"/>
                    </a:lnTo>
                    <a:lnTo>
                      <a:pt x="366" y="104"/>
                    </a:lnTo>
                    <a:lnTo>
                      <a:pt x="387" y="81"/>
                    </a:lnTo>
                    <a:lnTo>
                      <a:pt x="406" y="60"/>
                    </a:lnTo>
                    <a:lnTo>
                      <a:pt x="425" y="42"/>
                    </a:lnTo>
                    <a:lnTo>
                      <a:pt x="440" y="27"/>
                    </a:lnTo>
                    <a:lnTo>
                      <a:pt x="452" y="14"/>
                    </a:lnTo>
                    <a:lnTo>
                      <a:pt x="462" y="6"/>
                    </a:lnTo>
                    <a:lnTo>
                      <a:pt x="466" y="2"/>
                    </a:lnTo>
                    <a:lnTo>
                      <a:pt x="466" y="0"/>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19" name="Freeform 99"/>
              <p:cNvSpPr>
                <a:spLocks/>
              </p:cNvSpPr>
              <p:nvPr/>
            </p:nvSpPr>
            <p:spPr bwMode="auto">
              <a:xfrm>
                <a:off x="2460" y="3309"/>
                <a:ext cx="204" cy="172"/>
              </a:xfrm>
              <a:custGeom>
                <a:avLst/>
                <a:gdLst>
                  <a:gd name="T0" fmla="*/ 0 w 408"/>
                  <a:gd name="T1" fmla="*/ 0 h 343"/>
                  <a:gd name="T2" fmla="*/ 1 w 408"/>
                  <a:gd name="T3" fmla="*/ 1 h 343"/>
                  <a:gd name="T4" fmla="*/ 1 w 408"/>
                  <a:gd name="T5" fmla="*/ 1 h 343"/>
                  <a:gd name="T6" fmla="*/ 1 w 408"/>
                  <a:gd name="T7" fmla="*/ 1 h 343"/>
                  <a:gd name="T8" fmla="*/ 1 w 408"/>
                  <a:gd name="T9" fmla="*/ 1 h 343"/>
                  <a:gd name="T10" fmla="*/ 1 w 408"/>
                  <a:gd name="T11" fmla="*/ 1 h 343"/>
                  <a:gd name="T12" fmla="*/ 1 w 408"/>
                  <a:gd name="T13" fmla="*/ 1 h 343"/>
                  <a:gd name="T14" fmla="*/ 1 w 408"/>
                  <a:gd name="T15" fmla="*/ 1 h 343"/>
                  <a:gd name="T16" fmla="*/ 1 w 408"/>
                  <a:gd name="T17" fmla="*/ 1 h 343"/>
                  <a:gd name="T18" fmla="*/ 1 w 408"/>
                  <a:gd name="T19" fmla="*/ 1 h 343"/>
                  <a:gd name="T20" fmla="*/ 1 w 408"/>
                  <a:gd name="T21" fmla="*/ 1 h 343"/>
                  <a:gd name="T22" fmla="*/ 1 w 408"/>
                  <a:gd name="T23" fmla="*/ 1 h 343"/>
                  <a:gd name="T24" fmla="*/ 1 w 408"/>
                  <a:gd name="T25" fmla="*/ 1 h 343"/>
                  <a:gd name="T26" fmla="*/ 1 w 408"/>
                  <a:gd name="T27" fmla="*/ 1 h 343"/>
                  <a:gd name="T28" fmla="*/ 1 w 408"/>
                  <a:gd name="T29" fmla="*/ 1 h 343"/>
                  <a:gd name="T30" fmla="*/ 1 w 408"/>
                  <a:gd name="T31" fmla="*/ 1 h 343"/>
                  <a:gd name="T32" fmla="*/ 1 w 408"/>
                  <a:gd name="T33" fmla="*/ 1 h 343"/>
                  <a:gd name="T34" fmla="*/ 1 w 408"/>
                  <a:gd name="T35" fmla="*/ 1 h 343"/>
                  <a:gd name="T36" fmla="*/ 1 w 408"/>
                  <a:gd name="T37" fmla="*/ 1 h 343"/>
                  <a:gd name="T38" fmla="*/ 1 w 408"/>
                  <a:gd name="T39" fmla="*/ 1 h 343"/>
                  <a:gd name="T40" fmla="*/ 1 w 408"/>
                  <a:gd name="T41" fmla="*/ 1 h 343"/>
                  <a:gd name="T42" fmla="*/ 1 w 408"/>
                  <a:gd name="T43" fmla="*/ 1 h 343"/>
                  <a:gd name="T44" fmla="*/ 1 w 408"/>
                  <a:gd name="T45" fmla="*/ 1 h 343"/>
                  <a:gd name="T46" fmla="*/ 1 w 408"/>
                  <a:gd name="T47" fmla="*/ 1 h 343"/>
                  <a:gd name="T48" fmla="*/ 1 w 408"/>
                  <a:gd name="T49" fmla="*/ 1 h 343"/>
                  <a:gd name="T50" fmla="*/ 1 w 408"/>
                  <a:gd name="T51" fmla="*/ 1 h 343"/>
                  <a:gd name="T52" fmla="*/ 1 w 408"/>
                  <a:gd name="T53" fmla="*/ 1 h 343"/>
                  <a:gd name="T54" fmla="*/ 1 w 408"/>
                  <a:gd name="T55" fmla="*/ 1 h 343"/>
                  <a:gd name="T56" fmla="*/ 1 w 408"/>
                  <a:gd name="T57" fmla="*/ 1 h 343"/>
                  <a:gd name="T58" fmla="*/ 1 w 408"/>
                  <a:gd name="T59" fmla="*/ 1 h 343"/>
                  <a:gd name="T60" fmla="*/ 1 w 408"/>
                  <a:gd name="T61" fmla="*/ 1 h 343"/>
                  <a:gd name="T62" fmla="*/ 1 w 408"/>
                  <a:gd name="T63" fmla="*/ 1 h 343"/>
                  <a:gd name="T64" fmla="*/ 1 w 408"/>
                  <a:gd name="T65" fmla="*/ 1 h 343"/>
                  <a:gd name="T66" fmla="*/ 1 w 408"/>
                  <a:gd name="T67" fmla="*/ 1 h 343"/>
                  <a:gd name="T68" fmla="*/ 1 w 408"/>
                  <a:gd name="T69" fmla="*/ 1 h 343"/>
                  <a:gd name="T70" fmla="*/ 1 w 408"/>
                  <a:gd name="T71" fmla="*/ 1 h 343"/>
                  <a:gd name="T72" fmla="*/ 1 w 408"/>
                  <a:gd name="T73" fmla="*/ 1 h 343"/>
                  <a:gd name="T74" fmla="*/ 1 w 408"/>
                  <a:gd name="T75" fmla="*/ 1 h 343"/>
                  <a:gd name="T76" fmla="*/ 1 w 408"/>
                  <a:gd name="T77" fmla="*/ 1 h 343"/>
                  <a:gd name="T78" fmla="*/ 1 w 408"/>
                  <a:gd name="T79" fmla="*/ 1 h 343"/>
                  <a:gd name="T80" fmla="*/ 1 w 408"/>
                  <a:gd name="T81" fmla="*/ 1 h 343"/>
                  <a:gd name="T82" fmla="*/ 1 w 408"/>
                  <a:gd name="T83" fmla="*/ 1 h 343"/>
                  <a:gd name="T84" fmla="*/ 1 w 408"/>
                  <a:gd name="T85" fmla="*/ 1 h 343"/>
                  <a:gd name="T86" fmla="*/ 1 w 408"/>
                  <a:gd name="T87" fmla="*/ 1 h 343"/>
                  <a:gd name="T88" fmla="*/ 1 w 408"/>
                  <a:gd name="T89" fmla="*/ 1 h 343"/>
                  <a:gd name="T90" fmla="*/ 1 w 408"/>
                  <a:gd name="T91" fmla="*/ 1 h 343"/>
                  <a:gd name="T92" fmla="*/ 1 w 408"/>
                  <a:gd name="T93" fmla="*/ 1 h 343"/>
                  <a:gd name="T94" fmla="*/ 1 w 408"/>
                  <a:gd name="T95" fmla="*/ 1 h 343"/>
                  <a:gd name="T96" fmla="*/ 1 w 408"/>
                  <a:gd name="T97" fmla="*/ 1 h 343"/>
                  <a:gd name="T98" fmla="*/ 1 w 408"/>
                  <a:gd name="T99" fmla="*/ 1 h 343"/>
                  <a:gd name="T100" fmla="*/ 1 w 408"/>
                  <a:gd name="T101" fmla="*/ 1 h 343"/>
                  <a:gd name="T102" fmla="*/ 1 w 408"/>
                  <a:gd name="T103" fmla="*/ 1 h 343"/>
                  <a:gd name="T104" fmla="*/ 1 w 408"/>
                  <a:gd name="T105" fmla="*/ 1 h 343"/>
                  <a:gd name="T106" fmla="*/ 1 w 408"/>
                  <a:gd name="T107" fmla="*/ 1 h 343"/>
                  <a:gd name="T108" fmla="*/ 1 w 408"/>
                  <a:gd name="T109" fmla="*/ 1 h 343"/>
                  <a:gd name="T110" fmla="*/ 0 w 408"/>
                  <a:gd name="T111" fmla="*/ 1 h 343"/>
                  <a:gd name="T112" fmla="*/ 0 w 408"/>
                  <a:gd name="T113" fmla="*/ 0 h 3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8"/>
                  <a:gd name="T172" fmla="*/ 0 h 343"/>
                  <a:gd name="T173" fmla="*/ 408 w 408"/>
                  <a:gd name="T174" fmla="*/ 343 h 3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8" h="343">
                    <a:moveTo>
                      <a:pt x="0" y="0"/>
                    </a:moveTo>
                    <a:lnTo>
                      <a:pt x="18" y="8"/>
                    </a:lnTo>
                    <a:lnTo>
                      <a:pt x="37" y="16"/>
                    </a:lnTo>
                    <a:lnTo>
                      <a:pt x="53" y="24"/>
                    </a:lnTo>
                    <a:lnTo>
                      <a:pt x="69" y="32"/>
                    </a:lnTo>
                    <a:lnTo>
                      <a:pt x="84" y="41"/>
                    </a:lnTo>
                    <a:lnTo>
                      <a:pt x="99" y="51"/>
                    </a:lnTo>
                    <a:lnTo>
                      <a:pt x="113" y="61"/>
                    </a:lnTo>
                    <a:lnTo>
                      <a:pt x="127" y="72"/>
                    </a:lnTo>
                    <a:lnTo>
                      <a:pt x="138" y="85"/>
                    </a:lnTo>
                    <a:lnTo>
                      <a:pt x="150" y="99"/>
                    </a:lnTo>
                    <a:lnTo>
                      <a:pt x="161" y="115"/>
                    </a:lnTo>
                    <a:lnTo>
                      <a:pt x="171" y="132"/>
                    </a:lnTo>
                    <a:lnTo>
                      <a:pt x="182" y="151"/>
                    </a:lnTo>
                    <a:lnTo>
                      <a:pt x="191" y="171"/>
                    </a:lnTo>
                    <a:lnTo>
                      <a:pt x="199" y="195"/>
                    </a:lnTo>
                    <a:lnTo>
                      <a:pt x="207" y="220"/>
                    </a:lnTo>
                    <a:lnTo>
                      <a:pt x="214" y="245"/>
                    </a:lnTo>
                    <a:lnTo>
                      <a:pt x="219" y="268"/>
                    </a:lnTo>
                    <a:lnTo>
                      <a:pt x="222" y="291"/>
                    </a:lnTo>
                    <a:lnTo>
                      <a:pt x="226" y="314"/>
                    </a:lnTo>
                    <a:lnTo>
                      <a:pt x="250" y="280"/>
                    </a:lnTo>
                    <a:lnTo>
                      <a:pt x="275" y="243"/>
                    </a:lnTo>
                    <a:lnTo>
                      <a:pt x="301" y="207"/>
                    </a:lnTo>
                    <a:lnTo>
                      <a:pt x="326" y="169"/>
                    </a:lnTo>
                    <a:lnTo>
                      <a:pt x="350" y="131"/>
                    </a:lnTo>
                    <a:lnTo>
                      <a:pt x="372" y="92"/>
                    </a:lnTo>
                    <a:lnTo>
                      <a:pt x="392" y="53"/>
                    </a:lnTo>
                    <a:lnTo>
                      <a:pt x="408" y="14"/>
                    </a:lnTo>
                    <a:lnTo>
                      <a:pt x="403" y="56"/>
                    </a:lnTo>
                    <a:lnTo>
                      <a:pt x="393" y="98"/>
                    </a:lnTo>
                    <a:lnTo>
                      <a:pt x="378" y="139"/>
                    </a:lnTo>
                    <a:lnTo>
                      <a:pt x="357" y="178"/>
                    </a:lnTo>
                    <a:lnTo>
                      <a:pt x="332" y="218"/>
                    </a:lnTo>
                    <a:lnTo>
                      <a:pt x="302" y="257"/>
                    </a:lnTo>
                    <a:lnTo>
                      <a:pt x="268" y="295"/>
                    </a:lnTo>
                    <a:lnTo>
                      <a:pt x="231" y="332"/>
                    </a:lnTo>
                    <a:lnTo>
                      <a:pt x="221" y="338"/>
                    </a:lnTo>
                    <a:lnTo>
                      <a:pt x="214" y="343"/>
                    </a:lnTo>
                    <a:lnTo>
                      <a:pt x="207" y="343"/>
                    </a:lnTo>
                    <a:lnTo>
                      <a:pt x="203" y="340"/>
                    </a:lnTo>
                    <a:lnTo>
                      <a:pt x="195" y="307"/>
                    </a:lnTo>
                    <a:lnTo>
                      <a:pt x="184" y="275"/>
                    </a:lnTo>
                    <a:lnTo>
                      <a:pt x="171" y="244"/>
                    </a:lnTo>
                    <a:lnTo>
                      <a:pt x="155" y="213"/>
                    </a:lnTo>
                    <a:lnTo>
                      <a:pt x="139" y="183"/>
                    </a:lnTo>
                    <a:lnTo>
                      <a:pt x="122" y="155"/>
                    </a:lnTo>
                    <a:lnTo>
                      <a:pt x="103" y="128"/>
                    </a:lnTo>
                    <a:lnTo>
                      <a:pt x="85" y="104"/>
                    </a:lnTo>
                    <a:lnTo>
                      <a:pt x="68" y="81"/>
                    </a:lnTo>
                    <a:lnTo>
                      <a:pt x="50" y="60"/>
                    </a:lnTo>
                    <a:lnTo>
                      <a:pt x="35" y="41"/>
                    </a:lnTo>
                    <a:lnTo>
                      <a:pt x="23" y="26"/>
                    </a:lnTo>
                    <a:lnTo>
                      <a:pt x="12" y="15"/>
                    </a:lnTo>
                    <a:lnTo>
                      <a:pt x="4" y="6"/>
                    </a:lnTo>
                    <a:lnTo>
                      <a:pt x="0" y="1"/>
                    </a:lnTo>
                    <a:lnTo>
                      <a:pt x="0" y="0"/>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20" name="Freeform 100"/>
              <p:cNvSpPr>
                <a:spLocks/>
              </p:cNvSpPr>
              <p:nvPr/>
            </p:nvSpPr>
            <p:spPr bwMode="auto">
              <a:xfrm>
                <a:off x="2609" y="3493"/>
                <a:ext cx="32" cy="106"/>
              </a:xfrm>
              <a:custGeom>
                <a:avLst/>
                <a:gdLst>
                  <a:gd name="T0" fmla="*/ 0 w 65"/>
                  <a:gd name="T1" fmla="*/ 1 h 211"/>
                  <a:gd name="T2" fmla="*/ 0 w 65"/>
                  <a:gd name="T3" fmla="*/ 1 h 211"/>
                  <a:gd name="T4" fmla="*/ 0 w 65"/>
                  <a:gd name="T5" fmla="*/ 1 h 211"/>
                  <a:gd name="T6" fmla="*/ 0 w 65"/>
                  <a:gd name="T7" fmla="*/ 1 h 211"/>
                  <a:gd name="T8" fmla="*/ 0 w 65"/>
                  <a:gd name="T9" fmla="*/ 1 h 211"/>
                  <a:gd name="T10" fmla="*/ 0 w 65"/>
                  <a:gd name="T11" fmla="*/ 1 h 211"/>
                  <a:gd name="T12" fmla="*/ 0 w 65"/>
                  <a:gd name="T13" fmla="*/ 1 h 211"/>
                  <a:gd name="T14" fmla="*/ 0 w 65"/>
                  <a:gd name="T15" fmla="*/ 1 h 211"/>
                  <a:gd name="T16" fmla="*/ 0 w 65"/>
                  <a:gd name="T17" fmla="*/ 1 h 211"/>
                  <a:gd name="T18" fmla="*/ 0 w 65"/>
                  <a:gd name="T19" fmla="*/ 1 h 211"/>
                  <a:gd name="T20" fmla="*/ 0 w 65"/>
                  <a:gd name="T21" fmla="*/ 1 h 211"/>
                  <a:gd name="T22" fmla="*/ 0 w 65"/>
                  <a:gd name="T23" fmla="*/ 1 h 211"/>
                  <a:gd name="T24" fmla="*/ 0 w 65"/>
                  <a:gd name="T25" fmla="*/ 0 h 211"/>
                  <a:gd name="T26" fmla="*/ 0 w 65"/>
                  <a:gd name="T27" fmla="*/ 1 h 211"/>
                  <a:gd name="T28" fmla="*/ 0 w 65"/>
                  <a:gd name="T29" fmla="*/ 1 h 211"/>
                  <a:gd name="T30" fmla="*/ 0 w 65"/>
                  <a:gd name="T31" fmla="*/ 1 h 211"/>
                  <a:gd name="T32" fmla="*/ 0 w 65"/>
                  <a:gd name="T33" fmla="*/ 1 h 211"/>
                  <a:gd name="T34" fmla="*/ 0 w 65"/>
                  <a:gd name="T35" fmla="*/ 1 h 211"/>
                  <a:gd name="T36" fmla="*/ 0 w 65"/>
                  <a:gd name="T37" fmla="*/ 1 h 211"/>
                  <a:gd name="T38" fmla="*/ 0 w 65"/>
                  <a:gd name="T39" fmla="*/ 1 h 211"/>
                  <a:gd name="T40" fmla="*/ 0 w 65"/>
                  <a:gd name="T41" fmla="*/ 1 h 2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11"/>
                  <a:gd name="T65" fmla="*/ 65 w 65"/>
                  <a:gd name="T66" fmla="*/ 211 h 2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11">
                    <a:moveTo>
                      <a:pt x="37" y="211"/>
                    </a:moveTo>
                    <a:lnTo>
                      <a:pt x="47" y="210"/>
                    </a:lnTo>
                    <a:lnTo>
                      <a:pt x="56" y="208"/>
                    </a:lnTo>
                    <a:lnTo>
                      <a:pt x="61" y="204"/>
                    </a:lnTo>
                    <a:lnTo>
                      <a:pt x="65" y="202"/>
                    </a:lnTo>
                    <a:lnTo>
                      <a:pt x="59" y="179"/>
                    </a:lnTo>
                    <a:lnTo>
                      <a:pt x="52" y="157"/>
                    </a:lnTo>
                    <a:lnTo>
                      <a:pt x="43" y="134"/>
                    </a:lnTo>
                    <a:lnTo>
                      <a:pt x="34" y="111"/>
                    </a:lnTo>
                    <a:lnTo>
                      <a:pt x="24" y="87"/>
                    </a:lnTo>
                    <a:lnTo>
                      <a:pt x="15" y="60"/>
                    </a:lnTo>
                    <a:lnTo>
                      <a:pt x="7" y="31"/>
                    </a:lnTo>
                    <a:lnTo>
                      <a:pt x="1" y="0"/>
                    </a:lnTo>
                    <a:lnTo>
                      <a:pt x="0" y="7"/>
                    </a:lnTo>
                    <a:lnTo>
                      <a:pt x="0" y="23"/>
                    </a:lnTo>
                    <a:lnTo>
                      <a:pt x="1" y="46"/>
                    </a:lnTo>
                    <a:lnTo>
                      <a:pt x="5" y="76"/>
                    </a:lnTo>
                    <a:lnTo>
                      <a:pt x="9" y="110"/>
                    </a:lnTo>
                    <a:lnTo>
                      <a:pt x="16" y="144"/>
                    </a:lnTo>
                    <a:lnTo>
                      <a:pt x="26" y="179"/>
                    </a:lnTo>
                    <a:lnTo>
                      <a:pt x="37" y="211"/>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21" name="Freeform 101"/>
              <p:cNvSpPr>
                <a:spLocks/>
              </p:cNvSpPr>
              <p:nvPr/>
            </p:nvSpPr>
            <p:spPr bwMode="auto">
              <a:xfrm>
                <a:off x="2468" y="3433"/>
                <a:ext cx="169" cy="176"/>
              </a:xfrm>
              <a:custGeom>
                <a:avLst/>
                <a:gdLst>
                  <a:gd name="T0" fmla="*/ 0 w 339"/>
                  <a:gd name="T1" fmla="*/ 1 h 351"/>
                  <a:gd name="T2" fmla="*/ 0 w 339"/>
                  <a:gd name="T3" fmla="*/ 1 h 351"/>
                  <a:gd name="T4" fmla="*/ 0 w 339"/>
                  <a:gd name="T5" fmla="*/ 1 h 351"/>
                  <a:gd name="T6" fmla="*/ 0 w 339"/>
                  <a:gd name="T7" fmla="*/ 1 h 351"/>
                  <a:gd name="T8" fmla="*/ 0 w 339"/>
                  <a:gd name="T9" fmla="*/ 1 h 351"/>
                  <a:gd name="T10" fmla="*/ 0 w 339"/>
                  <a:gd name="T11" fmla="*/ 1 h 351"/>
                  <a:gd name="T12" fmla="*/ 0 w 339"/>
                  <a:gd name="T13" fmla="*/ 1 h 351"/>
                  <a:gd name="T14" fmla="*/ 0 w 339"/>
                  <a:gd name="T15" fmla="*/ 1 h 351"/>
                  <a:gd name="T16" fmla="*/ 0 w 339"/>
                  <a:gd name="T17" fmla="*/ 1 h 351"/>
                  <a:gd name="T18" fmla="*/ 0 w 339"/>
                  <a:gd name="T19" fmla="*/ 1 h 351"/>
                  <a:gd name="T20" fmla="*/ 0 w 339"/>
                  <a:gd name="T21" fmla="*/ 1 h 351"/>
                  <a:gd name="T22" fmla="*/ 0 w 339"/>
                  <a:gd name="T23" fmla="*/ 1 h 351"/>
                  <a:gd name="T24" fmla="*/ 0 w 339"/>
                  <a:gd name="T25" fmla="*/ 1 h 351"/>
                  <a:gd name="T26" fmla="*/ 0 w 339"/>
                  <a:gd name="T27" fmla="*/ 1 h 351"/>
                  <a:gd name="T28" fmla="*/ 0 w 339"/>
                  <a:gd name="T29" fmla="*/ 1 h 351"/>
                  <a:gd name="T30" fmla="*/ 0 w 339"/>
                  <a:gd name="T31" fmla="*/ 1 h 351"/>
                  <a:gd name="T32" fmla="*/ 0 w 339"/>
                  <a:gd name="T33" fmla="*/ 1 h 351"/>
                  <a:gd name="T34" fmla="*/ 0 w 339"/>
                  <a:gd name="T35" fmla="*/ 1 h 351"/>
                  <a:gd name="T36" fmla="*/ 0 w 339"/>
                  <a:gd name="T37" fmla="*/ 1 h 351"/>
                  <a:gd name="T38" fmla="*/ 0 w 339"/>
                  <a:gd name="T39" fmla="*/ 1 h 351"/>
                  <a:gd name="T40" fmla="*/ 0 w 339"/>
                  <a:gd name="T41" fmla="*/ 1 h 351"/>
                  <a:gd name="T42" fmla="*/ 0 w 339"/>
                  <a:gd name="T43" fmla="*/ 1 h 351"/>
                  <a:gd name="T44" fmla="*/ 0 w 339"/>
                  <a:gd name="T45" fmla="*/ 1 h 351"/>
                  <a:gd name="T46" fmla="*/ 0 w 339"/>
                  <a:gd name="T47" fmla="*/ 1 h 351"/>
                  <a:gd name="T48" fmla="*/ 0 w 339"/>
                  <a:gd name="T49" fmla="*/ 1 h 351"/>
                  <a:gd name="T50" fmla="*/ 0 w 339"/>
                  <a:gd name="T51" fmla="*/ 1 h 351"/>
                  <a:gd name="T52" fmla="*/ 0 w 339"/>
                  <a:gd name="T53" fmla="*/ 1 h 351"/>
                  <a:gd name="T54" fmla="*/ 0 w 339"/>
                  <a:gd name="T55" fmla="*/ 1 h 351"/>
                  <a:gd name="T56" fmla="*/ 0 w 339"/>
                  <a:gd name="T57" fmla="*/ 1 h 351"/>
                  <a:gd name="T58" fmla="*/ 0 w 339"/>
                  <a:gd name="T59" fmla="*/ 1 h 351"/>
                  <a:gd name="T60" fmla="*/ 0 w 339"/>
                  <a:gd name="T61" fmla="*/ 1 h 351"/>
                  <a:gd name="T62" fmla="*/ 0 w 339"/>
                  <a:gd name="T63" fmla="*/ 1 h 351"/>
                  <a:gd name="T64" fmla="*/ 0 w 339"/>
                  <a:gd name="T65" fmla="*/ 1 h 351"/>
                  <a:gd name="T66" fmla="*/ 0 w 339"/>
                  <a:gd name="T67" fmla="*/ 1 h 351"/>
                  <a:gd name="T68" fmla="*/ 0 w 339"/>
                  <a:gd name="T69" fmla="*/ 1 h 3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9"/>
                  <a:gd name="T106" fmla="*/ 0 h 351"/>
                  <a:gd name="T107" fmla="*/ 339 w 339"/>
                  <a:gd name="T108" fmla="*/ 351 h 3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9" h="351">
                    <a:moveTo>
                      <a:pt x="146" y="223"/>
                    </a:moveTo>
                    <a:lnTo>
                      <a:pt x="137" y="190"/>
                    </a:lnTo>
                    <a:lnTo>
                      <a:pt x="126" y="153"/>
                    </a:lnTo>
                    <a:lnTo>
                      <a:pt x="113" y="115"/>
                    </a:lnTo>
                    <a:lnTo>
                      <a:pt x="99" y="78"/>
                    </a:lnTo>
                    <a:lnTo>
                      <a:pt x="86" y="46"/>
                    </a:lnTo>
                    <a:lnTo>
                      <a:pt x="75" y="20"/>
                    </a:lnTo>
                    <a:lnTo>
                      <a:pt x="66" y="3"/>
                    </a:lnTo>
                    <a:lnTo>
                      <a:pt x="59" y="0"/>
                    </a:lnTo>
                    <a:lnTo>
                      <a:pt x="52" y="43"/>
                    </a:lnTo>
                    <a:lnTo>
                      <a:pt x="44" y="87"/>
                    </a:lnTo>
                    <a:lnTo>
                      <a:pt x="36" y="131"/>
                    </a:lnTo>
                    <a:lnTo>
                      <a:pt x="28" y="175"/>
                    </a:lnTo>
                    <a:lnTo>
                      <a:pt x="21" y="218"/>
                    </a:lnTo>
                    <a:lnTo>
                      <a:pt x="13" y="262"/>
                    </a:lnTo>
                    <a:lnTo>
                      <a:pt x="6" y="307"/>
                    </a:lnTo>
                    <a:lnTo>
                      <a:pt x="0" y="351"/>
                    </a:lnTo>
                    <a:lnTo>
                      <a:pt x="38" y="337"/>
                    </a:lnTo>
                    <a:lnTo>
                      <a:pt x="43" y="307"/>
                    </a:lnTo>
                    <a:lnTo>
                      <a:pt x="46" y="277"/>
                    </a:lnTo>
                    <a:lnTo>
                      <a:pt x="52" y="248"/>
                    </a:lnTo>
                    <a:lnTo>
                      <a:pt x="56" y="218"/>
                    </a:lnTo>
                    <a:lnTo>
                      <a:pt x="61" y="190"/>
                    </a:lnTo>
                    <a:lnTo>
                      <a:pt x="67" y="160"/>
                    </a:lnTo>
                    <a:lnTo>
                      <a:pt x="71" y="131"/>
                    </a:lnTo>
                    <a:lnTo>
                      <a:pt x="77" y="101"/>
                    </a:lnTo>
                    <a:lnTo>
                      <a:pt x="82" y="125"/>
                    </a:lnTo>
                    <a:lnTo>
                      <a:pt x="86" y="148"/>
                    </a:lnTo>
                    <a:lnTo>
                      <a:pt x="92" y="171"/>
                    </a:lnTo>
                    <a:lnTo>
                      <a:pt x="98" y="194"/>
                    </a:lnTo>
                    <a:lnTo>
                      <a:pt x="104" y="217"/>
                    </a:lnTo>
                    <a:lnTo>
                      <a:pt x="109" y="240"/>
                    </a:lnTo>
                    <a:lnTo>
                      <a:pt x="115" y="263"/>
                    </a:lnTo>
                    <a:lnTo>
                      <a:pt x="122" y="286"/>
                    </a:lnTo>
                    <a:lnTo>
                      <a:pt x="127" y="284"/>
                    </a:lnTo>
                    <a:lnTo>
                      <a:pt x="131" y="282"/>
                    </a:lnTo>
                    <a:lnTo>
                      <a:pt x="136" y="279"/>
                    </a:lnTo>
                    <a:lnTo>
                      <a:pt x="140" y="277"/>
                    </a:lnTo>
                    <a:lnTo>
                      <a:pt x="145" y="275"/>
                    </a:lnTo>
                    <a:lnTo>
                      <a:pt x="150" y="271"/>
                    </a:lnTo>
                    <a:lnTo>
                      <a:pt x="154" y="269"/>
                    </a:lnTo>
                    <a:lnTo>
                      <a:pt x="159" y="267"/>
                    </a:lnTo>
                    <a:lnTo>
                      <a:pt x="164" y="259"/>
                    </a:lnTo>
                    <a:lnTo>
                      <a:pt x="177" y="238"/>
                    </a:lnTo>
                    <a:lnTo>
                      <a:pt x="196" y="208"/>
                    </a:lnTo>
                    <a:lnTo>
                      <a:pt x="220" y="172"/>
                    </a:lnTo>
                    <a:lnTo>
                      <a:pt x="248" y="136"/>
                    </a:lnTo>
                    <a:lnTo>
                      <a:pt x="278" y="99"/>
                    </a:lnTo>
                    <a:lnTo>
                      <a:pt x="309" y="68"/>
                    </a:lnTo>
                    <a:lnTo>
                      <a:pt x="339" y="45"/>
                    </a:lnTo>
                    <a:lnTo>
                      <a:pt x="324" y="50"/>
                    </a:lnTo>
                    <a:lnTo>
                      <a:pt x="309" y="57"/>
                    </a:lnTo>
                    <a:lnTo>
                      <a:pt x="294" y="65"/>
                    </a:lnTo>
                    <a:lnTo>
                      <a:pt x="280" y="74"/>
                    </a:lnTo>
                    <a:lnTo>
                      <a:pt x="266" y="84"/>
                    </a:lnTo>
                    <a:lnTo>
                      <a:pt x="252" y="94"/>
                    </a:lnTo>
                    <a:lnTo>
                      <a:pt x="240" y="106"/>
                    </a:lnTo>
                    <a:lnTo>
                      <a:pt x="227" y="116"/>
                    </a:lnTo>
                    <a:lnTo>
                      <a:pt x="214" y="129"/>
                    </a:lnTo>
                    <a:lnTo>
                      <a:pt x="203" y="141"/>
                    </a:lnTo>
                    <a:lnTo>
                      <a:pt x="191" y="154"/>
                    </a:lnTo>
                    <a:lnTo>
                      <a:pt x="181" y="168"/>
                    </a:lnTo>
                    <a:lnTo>
                      <a:pt x="172" y="180"/>
                    </a:lnTo>
                    <a:lnTo>
                      <a:pt x="162" y="194"/>
                    </a:lnTo>
                    <a:lnTo>
                      <a:pt x="154" y="209"/>
                    </a:lnTo>
                    <a:lnTo>
                      <a:pt x="146" y="223"/>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22" name="Freeform 102"/>
              <p:cNvSpPr>
                <a:spLocks/>
              </p:cNvSpPr>
              <p:nvPr/>
            </p:nvSpPr>
            <p:spPr bwMode="auto">
              <a:xfrm>
                <a:off x="2372" y="3369"/>
                <a:ext cx="93" cy="174"/>
              </a:xfrm>
              <a:custGeom>
                <a:avLst/>
                <a:gdLst>
                  <a:gd name="T0" fmla="*/ 0 w 187"/>
                  <a:gd name="T1" fmla="*/ 0 h 349"/>
                  <a:gd name="T2" fmla="*/ 0 w 187"/>
                  <a:gd name="T3" fmla="*/ 0 h 349"/>
                  <a:gd name="T4" fmla="*/ 0 w 187"/>
                  <a:gd name="T5" fmla="*/ 0 h 349"/>
                  <a:gd name="T6" fmla="*/ 0 w 187"/>
                  <a:gd name="T7" fmla="*/ 0 h 349"/>
                  <a:gd name="T8" fmla="*/ 0 w 187"/>
                  <a:gd name="T9" fmla="*/ 0 h 349"/>
                  <a:gd name="T10" fmla="*/ 0 w 187"/>
                  <a:gd name="T11" fmla="*/ 0 h 349"/>
                  <a:gd name="T12" fmla="*/ 0 w 187"/>
                  <a:gd name="T13" fmla="*/ 0 h 349"/>
                  <a:gd name="T14" fmla="*/ 0 w 187"/>
                  <a:gd name="T15" fmla="*/ 0 h 349"/>
                  <a:gd name="T16" fmla="*/ 0 w 187"/>
                  <a:gd name="T17" fmla="*/ 0 h 349"/>
                  <a:gd name="T18" fmla="*/ 0 w 187"/>
                  <a:gd name="T19" fmla="*/ 0 h 349"/>
                  <a:gd name="T20" fmla="*/ 0 w 187"/>
                  <a:gd name="T21" fmla="*/ 0 h 349"/>
                  <a:gd name="T22" fmla="*/ 0 w 187"/>
                  <a:gd name="T23" fmla="*/ 0 h 349"/>
                  <a:gd name="T24" fmla="*/ 0 w 187"/>
                  <a:gd name="T25" fmla="*/ 0 h 349"/>
                  <a:gd name="T26" fmla="*/ 0 w 187"/>
                  <a:gd name="T27" fmla="*/ 0 h 349"/>
                  <a:gd name="T28" fmla="*/ 0 w 187"/>
                  <a:gd name="T29" fmla="*/ 0 h 349"/>
                  <a:gd name="T30" fmla="*/ 0 w 187"/>
                  <a:gd name="T31" fmla="*/ 0 h 349"/>
                  <a:gd name="T32" fmla="*/ 0 w 187"/>
                  <a:gd name="T33" fmla="*/ 0 h 349"/>
                  <a:gd name="T34" fmla="*/ 0 w 187"/>
                  <a:gd name="T35" fmla="*/ 0 h 349"/>
                  <a:gd name="T36" fmla="*/ 0 w 187"/>
                  <a:gd name="T37" fmla="*/ 0 h 349"/>
                  <a:gd name="T38" fmla="*/ 0 w 187"/>
                  <a:gd name="T39" fmla="*/ 0 h 349"/>
                  <a:gd name="T40" fmla="*/ 0 w 187"/>
                  <a:gd name="T41" fmla="*/ 0 h 349"/>
                  <a:gd name="T42" fmla="*/ 0 w 187"/>
                  <a:gd name="T43" fmla="*/ 0 h 349"/>
                  <a:gd name="T44" fmla="*/ 0 w 187"/>
                  <a:gd name="T45" fmla="*/ 0 h 349"/>
                  <a:gd name="T46" fmla="*/ 0 w 187"/>
                  <a:gd name="T47" fmla="*/ 0 h 349"/>
                  <a:gd name="T48" fmla="*/ 0 w 187"/>
                  <a:gd name="T49" fmla="*/ 0 h 349"/>
                  <a:gd name="T50" fmla="*/ 0 w 187"/>
                  <a:gd name="T51" fmla="*/ 0 h 349"/>
                  <a:gd name="T52" fmla="*/ 0 w 187"/>
                  <a:gd name="T53" fmla="*/ 0 h 349"/>
                  <a:gd name="T54" fmla="*/ 0 w 187"/>
                  <a:gd name="T55" fmla="*/ 0 h 349"/>
                  <a:gd name="T56" fmla="*/ 0 w 187"/>
                  <a:gd name="T57" fmla="*/ 0 h 349"/>
                  <a:gd name="T58" fmla="*/ 0 w 187"/>
                  <a:gd name="T59" fmla="*/ 0 h 349"/>
                  <a:gd name="T60" fmla="*/ 0 w 187"/>
                  <a:gd name="T61" fmla="*/ 0 h 349"/>
                  <a:gd name="T62" fmla="*/ 0 w 187"/>
                  <a:gd name="T63" fmla="*/ 0 h 349"/>
                  <a:gd name="T64" fmla="*/ 0 w 187"/>
                  <a:gd name="T65" fmla="*/ 0 h 349"/>
                  <a:gd name="T66" fmla="*/ 0 w 187"/>
                  <a:gd name="T67" fmla="*/ 0 h 349"/>
                  <a:gd name="T68" fmla="*/ 0 w 187"/>
                  <a:gd name="T69" fmla="*/ 0 h 349"/>
                  <a:gd name="T70" fmla="*/ 0 w 187"/>
                  <a:gd name="T71" fmla="*/ 0 h 349"/>
                  <a:gd name="T72" fmla="*/ 0 w 187"/>
                  <a:gd name="T73" fmla="*/ 0 h 349"/>
                  <a:gd name="T74" fmla="*/ 0 w 187"/>
                  <a:gd name="T75" fmla="*/ 0 h 349"/>
                  <a:gd name="T76" fmla="*/ 0 w 187"/>
                  <a:gd name="T77" fmla="*/ 0 h 349"/>
                  <a:gd name="T78" fmla="*/ 0 w 187"/>
                  <a:gd name="T79" fmla="*/ 0 h 349"/>
                  <a:gd name="T80" fmla="*/ 0 w 187"/>
                  <a:gd name="T81" fmla="*/ 0 h 349"/>
                  <a:gd name="T82" fmla="*/ 0 w 187"/>
                  <a:gd name="T83" fmla="*/ 0 h 349"/>
                  <a:gd name="T84" fmla="*/ 0 w 187"/>
                  <a:gd name="T85" fmla="*/ 0 h 349"/>
                  <a:gd name="T86" fmla="*/ 0 w 187"/>
                  <a:gd name="T87" fmla="*/ 0 h 349"/>
                  <a:gd name="T88" fmla="*/ 0 w 187"/>
                  <a:gd name="T89" fmla="*/ 0 h 349"/>
                  <a:gd name="T90" fmla="*/ 0 w 187"/>
                  <a:gd name="T91" fmla="*/ 0 h 349"/>
                  <a:gd name="T92" fmla="*/ 0 w 187"/>
                  <a:gd name="T93" fmla="*/ 0 h 349"/>
                  <a:gd name="T94" fmla="*/ 0 w 187"/>
                  <a:gd name="T95" fmla="*/ 0 h 349"/>
                  <a:gd name="T96" fmla="*/ 0 w 187"/>
                  <a:gd name="T97" fmla="*/ 0 h 34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7"/>
                  <a:gd name="T148" fmla="*/ 0 h 349"/>
                  <a:gd name="T149" fmla="*/ 187 w 187"/>
                  <a:gd name="T150" fmla="*/ 349 h 34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7" h="349">
                    <a:moveTo>
                      <a:pt x="0" y="220"/>
                    </a:moveTo>
                    <a:lnTo>
                      <a:pt x="25" y="217"/>
                    </a:lnTo>
                    <a:lnTo>
                      <a:pt x="48" y="218"/>
                    </a:lnTo>
                    <a:lnTo>
                      <a:pt x="68" y="225"/>
                    </a:lnTo>
                    <a:lnTo>
                      <a:pt x="87" y="235"/>
                    </a:lnTo>
                    <a:lnTo>
                      <a:pt x="104" y="247"/>
                    </a:lnTo>
                    <a:lnTo>
                      <a:pt x="120" y="262"/>
                    </a:lnTo>
                    <a:lnTo>
                      <a:pt x="134" y="279"/>
                    </a:lnTo>
                    <a:lnTo>
                      <a:pt x="146" y="298"/>
                    </a:lnTo>
                    <a:lnTo>
                      <a:pt x="141" y="265"/>
                    </a:lnTo>
                    <a:lnTo>
                      <a:pt x="138" y="229"/>
                    </a:lnTo>
                    <a:lnTo>
                      <a:pt x="132" y="191"/>
                    </a:lnTo>
                    <a:lnTo>
                      <a:pt x="127" y="153"/>
                    </a:lnTo>
                    <a:lnTo>
                      <a:pt x="121" y="115"/>
                    </a:lnTo>
                    <a:lnTo>
                      <a:pt x="115" y="76"/>
                    </a:lnTo>
                    <a:lnTo>
                      <a:pt x="108" y="38"/>
                    </a:lnTo>
                    <a:lnTo>
                      <a:pt x="100" y="0"/>
                    </a:lnTo>
                    <a:lnTo>
                      <a:pt x="104" y="4"/>
                    </a:lnTo>
                    <a:lnTo>
                      <a:pt x="110" y="11"/>
                    </a:lnTo>
                    <a:lnTo>
                      <a:pt x="116" y="18"/>
                    </a:lnTo>
                    <a:lnTo>
                      <a:pt x="120" y="27"/>
                    </a:lnTo>
                    <a:lnTo>
                      <a:pt x="126" y="35"/>
                    </a:lnTo>
                    <a:lnTo>
                      <a:pt x="130" y="43"/>
                    </a:lnTo>
                    <a:lnTo>
                      <a:pt x="133" y="50"/>
                    </a:lnTo>
                    <a:lnTo>
                      <a:pt x="134" y="56"/>
                    </a:lnTo>
                    <a:lnTo>
                      <a:pt x="143" y="93"/>
                    </a:lnTo>
                    <a:lnTo>
                      <a:pt x="151" y="130"/>
                    </a:lnTo>
                    <a:lnTo>
                      <a:pt x="159" y="165"/>
                    </a:lnTo>
                    <a:lnTo>
                      <a:pt x="168" y="202"/>
                    </a:lnTo>
                    <a:lnTo>
                      <a:pt x="174" y="239"/>
                    </a:lnTo>
                    <a:lnTo>
                      <a:pt x="180" y="275"/>
                    </a:lnTo>
                    <a:lnTo>
                      <a:pt x="184" y="312"/>
                    </a:lnTo>
                    <a:lnTo>
                      <a:pt x="187" y="349"/>
                    </a:lnTo>
                    <a:lnTo>
                      <a:pt x="170" y="344"/>
                    </a:lnTo>
                    <a:lnTo>
                      <a:pt x="154" y="337"/>
                    </a:lnTo>
                    <a:lnTo>
                      <a:pt x="140" y="328"/>
                    </a:lnTo>
                    <a:lnTo>
                      <a:pt x="128" y="316"/>
                    </a:lnTo>
                    <a:lnTo>
                      <a:pt x="117" y="304"/>
                    </a:lnTo>
                    <a:lnTo>
                      <a:pt x="106" y="290"/>
                    </a:lnTo>
                    <a:lnTo>
                      <a:pt x="97" y="275"/>
                    </a:lnTo>
                    <a:lnTo>
                      <a:pt x="87" y="261"/>
                    </a:lnTo>
                    <a:lnTo>
                      <a:pt x="80" y="254"/>
                    </a:lnTo>
                    <a:lnTo>
                      <a:pt x="68" y="247"/>
                    </a:lnTo>
                    <a:lnTo>
                      <a:pt x="53" y="240"/>
                    </a:lnTo>
                    <a:lnTo>
                      <a:pt x="39" y="233"/>
                    </a:lnTo>
                    <a:lnTo>
                      <a:pt x="25" y="228"/>
                    </a:lnTo>
                    <a:lnTo>
                      <a:pt x="12" y="223"/>
                    </a:lnTo>
                    <a:lnTo>
                      <a:pt x="4" y="221"/>
                    </a:lnTo>
                    <a:lnTo>
                      <a:pt x="0" y="220"/>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23" name="Freeform 103"/>
              <p:cNvSpPr>
                <a:spLocks/>
              </p:cNvSpPr>
              <p:nvPr/>
            </p:nvSpPr>
            <p:spPr bwMode="auto">
              <a:xfrm>
                <a:off x="2947" y="3349"/>
                <a:ext cx="152" cy="197"/>
              </a:xfrm>
              <a:custGeom>
                <a:avLst/>
                <a:gdLst>
                  <a:gd name="T0" fmla="*/ 0 w 305"/>
                  <a:gd name="T1" fmla="*/ 1 h 392"/>
                  <a:gd name="T2" fmla="*/ 0 w 305"/>
                  <a:gd name="T3" fmla="*/ 1 h 392"/>
                  <a:gd name="T4" fmla="*/ 0 w 305"/>
                  <a:gd name="T5" fmla="*/ 1 h 392"/>
                  <a:gd name="T6" fmla="*/ 0 w 305"/>
                  <a:gd name="T7" fmla="*/ 1 h 392"/>
                  <a:gd name="T8" fmla="*/ 0 w 305"/>
                  <a:gd name="T9" fmla="*/ 1 h 392"/>
                  <a:gd name="T10" fmla="*/ 0 w 305"/>
                  <a:gd name="T11" fmla="*/ 1 h 392"/>
                  <a:gd name="T12" fmla="*/ 0 w 305"/>
                  <a:gd name="T13" fmla="*/ 1 h 392"/>
                  <a:gd name="T14" fmla="*/ 0 w 305"/>
                  <a:gd name="T15" fmla="*/ 1 h 392"/>
                  <a:gd name="T16" fmla="*/ 0 w 305"/>
                  <a:gd name="T17" fmla="*/ 1 h 392"/>
                  <a:gd name="T18" fmla="*/ 0 w 305"/>
                  <a:gd name="T19" fmla="*/ 1 h 392"/>
                  <a:gd name="T20" fmla="*/ 0 w 305"/>
                  <a:gd name="T21" fmla="*/ 1 h 392"/>
                  <a:gd name="T22" fmla="*/ 0 w 305"/>
                  <a:gd name="T23" fmla="*/ 1 h 392"/>
                  <a:gd name="T24" fmla="*/ 0 w 305"/>
                  <a:gd name="T25" fmla="*/ 1 h 392"/>
                  <a:gd name="T26" fmla="*/ 0 w 305"/>
                  <a:gd name="T27" fmla="*/ 1 h 392"/>
                  <a:gd name="T28" fmla="*/ 0 w 305"/>
                  <a:gd name="T29" fmla="*/ 1 h 392"/>
                  <a:gd name="T30" fmla="*/ 0 w 305"/>
                  <a:gd name="T31" fmla="*/ 1 h 392"/>
                  <a:gd name="T32" fmla="*/ 0 w 305"/>
                  <a:gd name="T33" fmla="*/ 0 h 392"/>
                  <a:gd name="T34" fmla="*/ 0 w 305"/>
                  <a:gd name="T35" fmla="*/ 1 h 392"/>
                  <a:gd name="T36" fmla="*/ 0 w 305"/>
                  <a:gd name="T37" fmla="*/ 1 h 392"/>
                  <a:gd name="T38" fmla="*/ 0 w 305"/>
                  <a:gd name="T39" fmla="*/ 1 h 392"/>
                  <a:gd name="T40" fmla="*/ 0 w 305"/>
                  <a:gd name="T41" fmla="*/ 1 h 392"/>
                  <a:gd name="T42" fmla="*/ 0 w 305"/>
                  <a:gd name="T43" fmla="*/ 1 h 392"/>
                  <a:gd name="T44" fmla="*/ 0 w 305"/>
                  <a:gd name="T45" fmla="*/ 1 h 392"/>
                  <a:gd name="T46" fmla="*/ 0 w 305"/>
                  <a:gd name="T47" fmla="*/ 1 h 392"/>
                  <a:gd name="T48" fmla="*/ 0 w 305"/>
                  <a:gd name="T49" fmla="*/ 1 h 392"/>
                  <a:gd name="T50" fmla="*/ 0 w 305"/>
                  <a:gd name="T51" fmla="*/ 1 h 392"/>
                  <a:gd name="T52" fmla="*/ 0 w 305"/>
                  <a:gd name="T53" fmla="*/ 1 h 392"/>
                  <a:gd name="T54" fmla="*/ 0 w 305"/>
                  <a:gd name="T55" fmla="*/ 1 h 392"/>
                  <a:gd name="T56" fmla="*/ 0 w 305"/>
                  <a:gd name="T57" fmla="*/ 1 h 392"/>
                  <a:gd name="T58" fmla="*/ 0 w 305"/>
                  <a:gd name="T59" fmla="*/ 1 h 392"/>
                  <a:gd name="T60" fmla="*/ 0 w 305"/>
                  <a:gd name="T61" fmla="*/ 1 h 392"/>
                  <a:gd name="T62" fmla="*/ 0 w 305"/>
                  <a:gd name="T63" fmla="*/ 1 h 392"/>
                  <a:gd name="T64" fmla="*/ 0 w 305"/>
                  <a:gd name="T65" fmla="*/ 1 h 392"/>
                  <a:gd name="T66" fmla="*/ 0 w 305"/>
                  <a:gd name="T67" fmla="*/ 1 h 392"/>
                  <a:gd name="T68" fmla="*/ 0 w 305"/>
                  <a:gd name="T69" fmla="*/ 1 h 392"/>
                  <a:gd name="T70" fmla="*/ 0 w 305"/>
                  <a:gd name="T71" fmla="*/ 1 h 392"/>
                  <a:gd name="T72" fmla="*/ 0 w 305"/>
                  <a:gd name="T73" fmla="*/ 1 h 392"/>
                  <a:gd name="T74" fmla="*/ 0 w 305"/>
                  <a:gd name="T75" fmla="*/ 1 h 392"/>
                  <a:gd name="T76" fmla="*/ 0 w 305"/>
                  <a:gd name="T77" fmla="*/ 1 h 392"/>
                  <a:gd name="T78" fmla="*/ 0 w 305"/>
                  <a:gd name="T79" fmla="*/ 1 h 392"/>
                  <a:gd name="T80" fmla="*/ 0 w 305"/>
                  <a:gd name="T81" fmla="*/ 1 h 392"/>
                  <a:gd name="T82" fmla="*/ 0 w 305"/>
                  <a:gd name="T83" fmla="*/ 1 h 392"/>
                  <a:gd name="T84" fmla="*/ 0 w 305"/>
                  <a:gd name="T85" fmla="*/ 1 h 392"/>
                  <a:gd name="T86" fmla="*/ 0 w 305"/>
                  <a:gd name="T87" fmla="*/ 1 h 392"/>
                  <a:gd name="T88" fmla="*/ 0 w 305"/>
                  <a:gd name="T89" fmla="*/ 1 h 392"/>
                  <a:gd name="T90" fmla="*/ 0 w 305"/>
                  <a:gd name="T91" fmla="*/ 1 h 392"/>
                  <a:gd name="T92" fmla="*/ 0 w 305"/>
                  <a:gd name="T93" fmla="*/ 1 h 392"/>
                  <a:gd name="T94" fmla="*/ 0 w 305"/>
                  <a:gd name="T95" fmla="*/ 1 h 392"/>
                  <a:gd name="T96" fmla="*/ 0 w 305"/>
                  <a:gd name="T97" fmla="*/ 1 h 392"/>
                  <a:gd name="T98" fmla="*/ 0 w 305"/>
                  <a:gd name="T99" fmla="*/ 1 h 392"/>
                  <a:gd name="T100" fmla="*/ 0 w 305"/>
                  <a:gd name="T101" fmla="*/ 1 h 392"/>
                  <a:gd name="T102" fmla="*/ 0 w 305"/>
                  <a:gd name="T103" fmla="*/ 1 h 392"/>
                  <a:gd name="T104" fmla="*/ 0 w 305"/>
                  <a:gd name="T105" fmla="*/ 1 h 392"/>
                  <a:gd name="T106" fmla="*/ 0 w 305"/>
                  <a:gd name="T107" fmla="*/ 1 h 392"/>
                  <a:gd name="T108" fmla="*/ 0 w 305"/>
                  <a:gd name="T109" fmla="*/ 1 h 39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05"/>
                  <a:gd name="T166" fmla="*/ 0 h 392"/>
                  <a:gd name="T167" fmla="*/ 305 w 305"/>
                  <a:gd name="T168" fmla="*/ 392 h 39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05" h="392">
                    <a:moveTo>
                      <a:pt x="88" y="385"/>
                    </a:moveTo>
                    <a:lnTo>
                      <a:pt x="91" y="377"/>
                    </a:lnTo>
                    <a:lnTo>
                      <a:pt x="99" y="354"/>
                    </a:lnTo>
                    <a:lnTo>
                      <a:pt x="112" y="321"/>
                    </a:lnTo>
                    <a:lnTo>
                      <a:pt x="127" y="283"/>
                    </a:lnTo>
                    <a:lnTo>
                      <a:pt x="143" y="242"/>
                    </a:lnTo>
                    <a:lnTo>
                      <a:pt x="159" y="207"/>
                    </a:lnTo>
                    <a:lnTo>
                      <a:pt x="172" y="178"/>
                    </a:lnTo>
                    <a:lnTo>
                      <a:pt x="182" y="161"/>
                    </a:lnTo>
                    <a:lnTo>
                      <a:pt x="192" y="149"/>
                    </a:lnTo>
                    <a:lnTo>
                      <a:pt x="207" y="128"/>
                    </a:lnTo>
                    <a:lnTo>
                      <a:pt x="226" y="103"/>
                    </a:lnTo>
                    <a:lnTo>
                      <a:pt x="248" y="74"/>
                    </a:lnTo>
                    <a:lnTo>
                      <a:pt x="269" y="47"/>
                    </a:lnTo>
                    <a:lnTo>
                      <a:pt x="287" y="23"/>
                    </a:lnTo>
                    <a:lnTo>
                      <a:pt x="300" y="5"/>
                    </a:lnTo>
                    <a:lnTo>
                      <a:pt x="305" y="0"/>
                    </a:lnTo>
                    <a:lnTo>
                      <a:pt x="286" y="10"/>
                    </a:lnTo>
                    <a:lnTo>
                      <a:pt x="269" y="23"/>
                    </a:lnTo>
                    <a:lnTo>
                      <a:pt x="252" y="38"/>
                    </a:lnTo>
                    <a:lnTo>
                      <a:pt x="235" y="54"/>
                    </a:lnTo>
                    <a:lnTo>
                      <a:pt x="219" y="71"/>
                    </a:lnTo>
                    <a:lnTo>
                      <a:pt x="203" y="88"/>
                    </a:lnTo>
                    <a:lnTo>
                      <a:pt x="188" y="108"/>
                    </a:lnTo>
                    <a:lnTo>
                      <a:pt x="173" y="126"/>
                    </a:lnTo>
                    <a:lnTo>
                      <a:pt x="162" y="141"/>
                    </a:lnTo>
                    <a:lnTo>
                      <a:pt x="151" y="156"/>
                    </a:lnTo>
                    <a:lnTo>
                      <a:pt x="141" y="171"/>
                    </a:lnTo>
                    <a:lnTo>
                      <a:pt x="132" y="185"/>
                    </a:lnTo>
                    <a:lnTo>
                      <a:pt x="124" y="199"/>
                    </a:lnTo>
                    <a:lnTo>
                      <a:pt x="114" y="213"/>
                    </a:lnTo>
                    <a:lnTo>
                      <a:pt x="108" y="226"/>
                    </a:lnTo>
                    <a:lnTo>
                      <a:pt x="99" y="241"/>
                    </a:lnTo>
                    <a:lnTo>
                      <a:pt x="91" y="186"/>
                    </a:lnTo>
                    <a:lnTo>
                      <a:pt x="85" y="120"/>
                    </a:lnTo>
                    <a:lnTo>
                      <a:pt x="79" y="69"/>
                    </a:lnTo>
                    <a:lnTo>
                      <a:pt x="73" y="52"/>
                    </a:lnTo>
                    <a:lnTo>
                      <a:pt x="58" y="82"/>
                    </a:lnTo>
                    <a:lnTo>
                      <a:pt x="45" y="115"/>
                    </a:lnTo>
                    <a:lnTo>
                      <a:pt x="34" y="149"/>
                    </a:lnTo>
                    <a:lnTo>
                      <a:pt x="25" y="184"/>
                    </a:lnTo>
                    <a:lnTo>
                      <a:pt x="17" y="221"/>
                    </a:lnTo>
                    <a:lnTo>
                      <a:pt x="10" y="256"/>
                    </a:lnTo>
                    <a:lnTo>
                      <a:pt x="5" y="291"/>
                    </a:lnTo>
                    <a:lnTo>
                      <a:pt x="0" y="323"/>
                    </a:lnTo>
                    <a:lnTo>
                      <a:pt x="40" y="309"/>
                    </a:lnTo>
                    <a:lnTo>
                      <a:pt x="44" y="276"/>
                    </a:lnTo>
                    <a:lnTo>
                      <a:pt x="49" y="242"/>
                    </a:lnTo>
                    <a:lnTo>
                      <a:pt x="56" y="209"/>
                    </a:lnTo>
                    <a:lnTo>
                      <a:pt x="65" y="176"/>
                    </a:lnTo>
                    <a:lnTo>
                      <a:pt x="63" y="215"/>
                    </a:lnTo>
                    <a:lnTo>
                      <a:pt x="61" y="260"/>
                    </a:lnTo>
                    <a:lnTo>
                      <a:pt x="59" y="316"/>
                    </a:lnTo>
                    <a:lnTo>
                      <a:pt x="58" y="392"/>
                    </a:lnTo>
                    <a:lnTo>
                      <a:pt x="88" y="385"/>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24" name="Freeform 104"/>
              <p:cNvSpPr>
                <a:spLocks/>
              </p:cNvSpPr>
              <p:nvPr/>
            </p:nvSpPr>
            <p:spPr bwMode="auto">
              <a:xfrm>
                <a:off x="3106" y="3291"/>
                <a:ext cx="141" cy="232"/>
              </a:xfrm>
              <a:custGeom>
                <a:avLst/>
                <a:gdLst>
                  <a:gd name="T0" fmla="*/ 0 w 284"/>
                  <a:gd name="T1" fmla="*/ 1 h 464"/>
                  <a:gd name="T2" fmla="*/ 0 w 284"/>
                  <a:gd name="T3" fmla="*/ 1 h 464"/>
                  <a:gd name="T4" fmla="*/ 0 w 284"/>
                  <a:gd name="T5" fmla="*/ 1 h 464"/>
                  <a:gd name="T6" fmla="*/ 0 w 284"/>
                  <a:gd name="T7" fmla="*/ 1 h 464"/>
                  <a:gd name="T8" fmla="*/ 0 w 284"/>
                  <a:gd name="T9" fmla="*/ 1 h 464"/>
                  <a:gd name="T10" fmla="*/ 0 w 284"/>
                  <a:gd name="T11" fmla="*/ 1 h 464"/>
                  <a:gd name="T12" fmla="*/ 0 w 284"/>
                  <a:gd name="T13" fmla="*/ 1 h 464"/>
                  <a:gd name="T14" fmla="*/ 0 w 284"/>
                  <a:gd name="T15" fmla="*/ 1 h 464"/>
                  <a:gd name="T16" fmla="*/ 0 w 284"/>
                  <a:gd name="T17" fmla="*/ 1 h 464"/>
                  <a:gd name="T18" fmla="*/ 0 w 284"/>
                  <a:gd name="T19" fmla="*/ 1 h 464"/>
                  <a:gd name="T20" fmla="*/ 0 w 284"/>
                  <a:gd name="T21" fmla="*/ 1 h 464"/>
                  <a:gd name="T22" fmla="*/ 0 w 284"/>
                  <a:gd name="T23" fmla="*/ 1 h 464"/>
                  <a:gd name="T24" fmla="*/ 0 w 284"/>
                  <a:gd name="T25" fmla="*/ 1 h 464"/>
                  <a:gd name="T26" fmla="*/ 0 w 284"/>
                  <a:gd name="T27" fmla="*/ 1 h 464"/>
                  <a:gd name="T28" fmla="*/ 0 w 284"/>
                  <a:gd name="T29" fmla="*/ 1 h 464"/>
                  <a:gd name="T30" fmla="*/ 0 w 284"/>
                  <a:gd name="T31" fmla="*/ 1 h 464"/>
                  <a:gd name="T32" fmla="*/ 0 w 284"/>
                  <a:gd name="T33" fmla="*/ 1 h 464"/>
                  <a:gd name="T34" fmla="*/ 0 w 284"/>
                  <a:gd name="T35" fmla="*/ 1 h 464"/>
                  <a:gd name="T36" fmla="*/ 0 w 284"/>
                  <a:gd name="T37" fmla="*/ 1 h 464"/>
                  <a:gd name="T38" fmla="*/ 0 w 284"/>
                  <a:gd name="T39" fmla="*/ 1 h 464"/>
                  <a:gd name="T40" fmla="*/ 0 w 284"/>
                  <a:gd name="T41" fmla="*/ 1 h 464"/>
                  <a:gd name="T42" fmla="*/ 0 w 284"/>
                  <a:gd name="T43" fmla="*/ 1 h 464"/>
                  <a:gd name="T44" fmla="*/ 0 w 284"/>
                  <a:gd name="T45" fmla="*/ 0 h 464"/>
                  <a:gd name="T46" fmla="*/ 0 w 284"/>
                  <a:gd name="T47" fmla="*/ 1 h 464"/>
                  <a:gd name="T48" fmla="*/ 0 w 284"/>
                  <a:gd name="T49" fmla="*/ 1 h 464"/>
                  <a:gd name="T50" fmla="*/ 0 w 284"/>
                  <a:gd name="T51" fmla="*/ 1 h 464"/>
                  <a:gd name="T52" fmla="*/ 0 w 284"/>
                  <a:gd name="T53" fmla="*/ 1 h 464"/>
                  <a:gd name="T54" fmla="*/ 0 w 284"/>
                  <a:gd name="T55" fmla="*/ 1 h 464"/>
                  <a:gd name="T56" fmla="*/ 0 w 284"/>
                  <a:gd name="T57" fmla="*/ 1 h 464"/>
                  <a:gd name="T58" fmla="*/ 0 w 284"/>
                  <a:gd name="T59" fmla="*/ 1 h 464"/>
                  <a:gd name="T60" fmla="*/ 0 w 284"/>
                  <a:gd name="T61" fmla="*/ 1 h 464"/>
                  <a:gd name="T62" fmla="*/ 0 w 284"/>
                  <a:gd name="T63" fmla="*/ 1 h 464"/>
                  <a:gd name="T64" fmla="*/ 0 w 284"/>
                  <a:gd name="T65" fmla="*/ 1 h 464"/>
                  <a:gd name="T66" fmla="*/ 0 w 284"/>
                  <a:gd name="T67" fmla="*/ 1 h 464"/>
                  <a:gd name="T68" fmla="*/ 0 w 284"/>
                  <a:gd name="T69" fmla="*/ 1 h 464"/>
                  <a:gd name="T70" fmla="*/ 0 w 284"/>
                  <a:gd name="T71" fmla="*/ 1 h 464"/>
                  <a:gd name="T72" fmla="*/ 0 w 284"/>
                  <a:gd name="T73" fmla="*/ 1 h 464"/>
                  <a:gd name="T74" fmla="*/ 0 w 284"/>
                  <a:gd name="T75" fmla="*/ 1 h 464"/>
                  <a:gd name="T76" fmla="*/ 0 w 284"/>
                  <a:gd name="T77" fmla="*/ 1 h 464"/>
                  <a:gd name="T78" fmla="*/ 0 w 284"/>
                  <a:gd name="T79" fmla="*/ 1 h 464"/>
                  <a:gd name="T80" fmla="*/ 0 w 284"/>
                  <a:gd name="T81" fmla="*/ 1 h 4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4"/>
                  <a:gd name="T124" fmla="*/ 0 h 464"/>
                  <a:gd name="T125" fmla="*/ 284 w 284"/>
                  <a:gd name="T126" fmla="*/ 464 h 46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4" h="464">
                    <a:moveTo>
                      <a:pt x="0" y="378"/>
                    </a:moveTo>
                    <a:lnTo>
                      <a:pt x="14" y="367"/>
                    </a:lnTo>
                    <a:lnTo>
                      <a:pt x="32" y="354"/>
                    </a:lnTo>
                    <a:lnTo>
                      <a:pt x="49" y="337"/>
                    </a:lnTo>
                    <a:lnTo>
                      <a:pt x="68" y="320"/>
                    </a:lnTo>
                    <a:lnTo>
                      <a:pt x="87" y="302"/>
                    </a:lnTo>
                    <a:lnTo>
                      <a:pt x="104" y="286"/>
                    </a:lnTo>
                    <a:lnTo>
                      <a:pt x="120" y="271"/>
                    </a:lnTo>
                    <a:lnTo>
                      <a:pt x="133" y="258"/>
                    </a:lnTo>
                    <a:lnTo>
                      <a:pt x="131" y="284"/>
                    </a:lnTo>
                    <a:lnTo>
                      <a:pt x="125" y="321"/>
                    </a:lnTo>
                    <a:lnTo>
                      <a:pt x="119" y="356"/>
                    </a:lnTo>
                    <a:lnTo>
                      <a:pt x="116" y="378"/>
                    </a:lnTo>
                    <a:lnTo>
                      <a:pt x="120" y="375"/>
                    </a:lnTo>
                    <a:lnTo>
                      <a:pt x="126" y="372"/>
                    </a:lnTo>
                    <a:lnTo>
                      <a:pt x="131" y="370"/>
                    </a:lnTo>
                    <a:lnTo>
                      <a:pt x="136" y="367"/>
                    </a:lnTo>
                    <a:lnTo>
                      <a:pt x="141" y="365"/>
                    </a:lnTo>
                    <a:lnTo>
                      <a:pt x="147" y="362"/>
                    </a:lnTo>
                    <a:lnTo>
                      <a:pt x="151" y="359"/>
                    </a:lnTo>
                    <a:lnTo>
                      <a:pt x="156" y="357"/>
                    </a:lnTo>
                    <a:lnTo>
                      <a:pt x="158" y="349"/>
                    </a:lnTo>
                    <a:lnTo>
                      <a:pt x="163" y="333"/>
                    </a:lnTo>
                    <a:lnTo>
                      <a:pt x="169" y="316"/>
                    </a:lnTo>
                    <a:lnTo>
                      <a:pt x="172" y="306"/>
                    </a:lnTo>
                    <a:lnTo>
                      <a:pt x="178" y="326"/>
                    </a:lnTo>
                    <a:lnTo>
                      <a:pt x="182" y="346"/>
                    </a:lnTo>
                    <a:lnTo>
                      <a:pt x="189" y="366"/>
                    </a:lnTo>
                    <a:lnTo>
                      <a:pt x="195" y="386"/>
                    </a:lnTo>
                    <a:lnTo>
                      <a:pt x="201" y="405"/>
                    </a:lnTo>
                    <a:lnTo>
                      <a:pt x="207" y="425"/>
                    </a:lnTo>
                    <a:lnTo>
                      <a:pt x="212" y="445"/>
                    </a:lnTo>
                    <a:lnTo>
                      <a:pt x="218" y="464"/>
                    </a:lnTo>
                    <a:lnTo>
                      <a:pt x="224" y="462"/>
                    </a:lnTo>
                    <a:lnTo>
                      <a:pt x="230" y="458"/>
                    </a:lnTo>
                    <a:lnTo>
                      <a:pt x="235" y="456"/>
                    </a:lnTo>
                    <a:lnTo>
                      <a:pt x="241" y="454"/>
                    </a:lnTo>
                    <a:lnTo>
                      <a:pt x="247" y="451"/>
                    </a:lnTo>
                    <a:lnTo>
                      <a:pt x="253" y="448"/>
                    </a:lnTo>
                    <a:lnTo>
                      <a:pt x="259" y="446"/>
                    </a:lnTo>
                    <a:lnTo>
                      <a:pt x="264" y="443"/>
                    </a:lnTo>
                    <a:lnTo>
                      <a:pt x="276" y="378"/>
                    </a:lnTo>
                    <a:lnTo>
                      <a:pt x="276" y="311"/>
                    </a:lnTo>
                    <a:lnTo>
                      <a:pt x="271" y="243"/>
                    </a:lnTo>
                    <a:lnTo>
                      <a:pt x="272" y="176"/>
                    </a:lnTo>
                    <a:lnTo>
                      <a:pt x="284" y="0"/>
                    </a:lnTo>
                    <a:lnTo>
                      <a:pt x="267" y="45"/>
                    </a:lnTo>
                    <a:lnTo>
                      <a:pt x="255" y="93"/>
                    </a:lnTo>
                    <a:lnTo>
                      <a:pt x="249" y="142"/>
                    </a:lnTo>
                    <a:lnTo>
                      <a:pt x="247" y="191"/>
                    </a:lnTo>
                    <a:lnTo>
                      <a:pt x="246" y="242"/>
                    </a:lnTo>
                    <a:lnTo>
                      <a:pt x="246" y="293"/>
                    </a:lnTo>
                    <a:lnTo>
                      <a:pt x="244" y="342"/>
                    </a:lnTo>
                    <a:lnTo>
                      <a:pt x="239" y="390"/>
                    </a:lnTo>
                    <a:lnTo>
                      <a:pt x="232" y="366"/>
                    </a:lnTo>
                    <a:lnTo>
                      <a:pt x="224" y="335"/>
                    </a:lnTo>
                    <a:lnTo>
                      <a:pt x="215" y="302"/>
                    </a:lnTo>
                    <a:lnTo>
                      <a:pt x="206" y="267"/>
                    </a:lnTo>
                    <a:lnTo>
                      <a:pt x="197" y="235"/>
                    </a:lnTo>
                    <a:lnTo>
                      <a:pt x="191" y="206"/>
                    </a:lnTo>
                    <a:lnTo>
                      <a:pt x="185" y="185"/>
                    </a:lnTo>
                    <a:lnTo>
                      <a:pt x="182" y="175"/>
                    </a:lnTo>
                    <a:lnTo>
                      <a:pt x="177" y="180"/>
                    </a:lnTo>
                    <a:lnTo>
                      <a:pt x="171" y="187"/>
                    </a:lnTo>
                    <a:lnTo>
                      <a:pt x="163" y="195"/>
                    </a:lnTo>
                    <a:lnTo>
                      <a:pt x="156" y="205"/>
                    </a:lnTo>
                    <a:lnTo>
                      <a:pt x="148" y="215"/>
                    </a:lnTo>
                    <a:lnTo>
                      <a:pt x="142" y="225"/>
                    </a:lnTo>
                    <a:lnTo>
                      <a:pt x="138" y="233"/>
                    </a:lnTo>
                    <a:lnTo>
                      <a:pt x="135" y="240"/>
                    </a:lnTo>
                    <a:lnTo>
                      <a:pt x="123" y="248"/>
                    </a:lnTo>
                    <a:lnTo>
                      <a:pt x="109" y="256"/>
                    </a:lnTo>
                    <a:lnTo>
                      <a:pt x="96" y="264"/>
                    </a:lnTo>
                    <a:lnTo>
                      <a:pt x="83" y="272"/>
                    </a:lnTo>
                    <a:lnTo>
                      <a:pt x="70" y="281"/>
                    </a:lnTo>
                    <a:lnTo>
                      <a:pt x="58" y="289"/>
                    </a:lnTo>
                    <a:lnTo>
                      <a:pt x="45" y="299"/>
                    </a:lnTo>
                    <a:lnTo>
                      <a:pt x="34" y="310"/>
                    </a:lnTo>
                    <a:lnTo>
                      <a:pt x="38" y="241"/>
                    </a:lnTo>
                    <a:lnTo>
                      <a:pt x="34" y="174"/>
                    </a:lnTo>
                    <a:lnTo>
                      <a:pt x="26" y="123"/>
                    </a:lnTo>
                    <a:lnTo>
                      <a:pt x="21" y="104"/>
                    </a:lnTo>
                    <a:lnTo>
                      <a:pt x="0" y="378"/>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25" name="Freeform 105"/>
              <p:cNvSpPr>
                <a:spLocks/>
              </p:cNvSpPr>
              <p:nvPr/>
            </p:nvSpPr>
            <p:spPr bwMode="auto">
              <a:xfrm>
                <a:off x="3004" y="3333"/>
                <a:ext cx="103" cy="73"/>
              </a:xfrm>
              <a:custGeom>
                <a:avLst/>
                <a:gdLst>
                  <a:gd name="T0" fmla="*/ 1 w 206"/>
                  <a:gd name="T1" fmla="*/ 1 h 145"/>
                  <a:gd name="T2" fmla="*/ 1 w 206"/>
                  <a:gd name="T3" fmla="*/ 1 h 145"/>
                  <a:gd name="T4" fmla="*/ 1 w 206"/>
                  <a:gd name="T5" fmla="*/ 1 h 145"/>
                  <a:gd name="T6" fmla="*/ 1 w 206"/>
                  <a:gd name="T7" fmla="*/ 1 h 145"/>
                  <a:gd name="T8" fmla="*/ 1 w 206"/>
                  <a:gd name="T9" fmla="*/ 1 h 145"/>
                  <a:gd name="T10" fmla="*/ 1 w 206"/>
                  <a:gd name="T11" fmla="*/ 1 h 145"/>
                  <a:gd name="T12" fmla="*/ 1 w 206"/>
                  <a:gd name="T13" fmla="*/ 1 h 145"/>
                  <a:gd name="T14" fmla="*/ 1 w 206"/>
                  <a:gd name="T15" fmla="*/ 1 h 145"/>
                  <a:gd name="T16" fmla="*/ 1 w 206"/>
                  <a:gd name="T17" fmla="*/ 0 h 145"/>
                  <a:gd name="T18" fmla="*/ 1 w 206"/>
                  <a:gd name="T19" fmla="*/ 1 h 145"/>
                  <a:gd name="T20" fmla="*/ 1 w 206"/>
                  <a:gd name="T21" fmla="*/ 1 h 145"/>
                  <a:gd name="T22" fmla="*/ 1 w 206"/>
                  <a:gd name="T23" fmla="*/ 1 h 145"/>
                  <a:gd name="T24" fmla="*/ 1 w 206"/>
                  <a:gd name="T25" fmla="*/ 1 h 145"/>
                  <a:gd name="T26" fmla="*/ 1 w 206"/>
                  <a:gd name="T27" fmla="*/ 1 h 145"/>
                  <a:gd name="T28" fmla="*/ 1 w 206"/>
                  <a:gd name="T29" fmla="*/ 1 h 145"/>
                  <a:gd name="T30" fmla="*/ 1 w 206"/>
                  <a:gd name="T31" fmla="*/ 1 h 145"/>
                  <a:gd name="T32" fmla="*/ 1 w 206"/>
                  <a:gd name="T33" fmla="*/ 1 h 145"/>
                  <a:gd name="T34" fmla="*/ 0 w 206"/>
                  <a:gd name="T35" fmla="*/ 1 h 145"/>
                  <a:gd name="T36" fmla="*/ 1 w 206"/>
                  <a:gd name="T37" fmla="*/ 1 h 1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6"/>
                  <a:gd name="T58" fmla="*/ 0 h 145"/>
                  <a:gd name="T59" fmla="*/ 206 w 206"/>
                  <a:gd name="T60" fmla="*/ 145 h 14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6" h="145">
                    <a:moveTo>
                      <a:pt x="39" y="132"/>
                    </a:moveTo>
                    <a:lnTo>
                      <a:pt x="54" y="109"/>
                    </a:lnTo>
                    <a:lnTo>
                      <a:pt x="72" y="90"/>
                    </a:lnTo>
                    <a:lnTo>
                      <a:pt x="92" y="73"/>
                    </a:lnTo>
                    <a:lnTo>
                      <a:pt x="115" y="58"/>
                    </a:lnTo>
                    <a:lnTo>
                      <a:pt x="138" y="44"/>
                    </a:lnTo>
                    <a:lnTo>
                      <a:pt x="161" y="30"/>
                    </a:lnTo>
                    <a:lnTo>
                      <a:pt x="184" y="16"/>
                    </a:lnTo>
                    <a:lnTo>
                      <a:pt x="206" y="0"/>
                    </a:lnTo>
                    <a:lnTo>
                      <a:pt x="167" y="14"/>
                    </a:lnTo>
                    <a:lnTo>
                      <a:pt x="142" y="27"/>
                    </a:lnTo>
                    <a:lnTo>
                      <a:pt x="119" y="39"/>
                    </a:lnTo>
                    <a:lnTo>
                      <a:pt x="95" y="53"/>
                    </a:lnTo>
                    <a:lnTo>
                      <a:pt x="73" y="68"/>
                    </a:lnTo>
                    <a:lnTo>
                      <a:pt x="51" y="84"/>
                    </a:lnTo>
                    <a:lnTo>
                      <a:pt x="32" y="102"/>
                    </a:lnTo>
                    <a:lnTo>
                      <a:pt x="15" y="122"/>
                    </a:lnTo>
                    <a:lnTo>
                      <a:pt x="0" y="145"/>
                    </a:lnTo>
                    <a:lnTo>
                      <a:pt x="39" y="132"/>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26" name="Freeform 106"/>
              <p:cNvSpPr>
                <a:spLocks/>
              </p:cNvSpPr>
              <p:nvPr/>
            </p:nvSpPr>
            <p:spPr bwMode="auto">
              <a:xfrm>
                <a:off x="2735" y="3259"/>
                <a:ext cx="62" cy="230"/>
              </a:xfrm>
              <a:custGeom>
                <a:avLst/>
                <a:gdLst>
                  <a:gd name="T0" fmla="*/ 0 w 125"/>
                  <a:gd name="T1" fmla="*/ 1 h 458"/>
                  <a:gd name="T2" fmla="*/ 0 w 125"/>
                  <a:gd name="T3" fmla="*/ 1 h 458"/>
                  <a:gd name="T4" fmla="*/ 0 w 125"/>
                  <a:gd name="T5" fmla="*/ 1 h 458"/>
                  <a:gd name="T6" fmla="*/ 0 w 125"/>
                  <a:gd name="T7" fmla="*/ 1 h 458"/>
                  <a:gd name="T8" fmla="*/ 0 w 125"/>
                  <a:gd name="T9" fmla="*/ 0 h 458"/>
                  <a:gd name="T10" fmla="*/ 0 w 125"/>
                  <a:gd name="T11" fmla="*/ 1 h 458"/>
                  <a:gd name="T12" fmla="*/ 0 w 125"/>
                  <a:gd name="T13" fmla="*/ 1 h 458"/>
                  <a:gd name="T14" fmla="*/ 0 w 125"/>
                  <a:gd name="T15" fmla="*/ 1 h 458"/>
                  <a:gd name="T16" fmla="*/ 0 w 125"/>
                  <a:gd name="T17" fmla="*/ 1 h 458"/>
                  <a:gd name="T18" fmla="*/ 0 w 125"/>
                  <a:gd name="T19" fmla="*/ 1 h 458"/>
                  <a:gd name="T20" fmla="*/ 0 w 125"/>
                  <a:gd name="T21" fmla="*/ 1 h 458"/>
                  <a:gd name="T22" fmla="*/ 0 w 125"/>
                  <a:gd name="T23" fmla="*/ 1 h 458"/>
                  <a:gd name="T24" fmla="*/ 0 w 125"/>
                  <a:gd name="T25" fmla="*/ 1 h 458"/>
                  <a:gd name="T26" fmla="*/ 0 w 125"/>
                  <a:gd name="T27" fmla="*/ 1 h 458"/>
                  <a:gd name="T28" fmla="*/ 0 w 125"/>
                  <a:gd name="T29" fmla="*/ 1 h 458"/>
                  <a:gd name="T30" fmla="*/ 0 w 125"/>
                  <a:gd name="T31" fmla="*/ 1 h 458"/>
                  <a:gd name="T32" fmla="*/ 0 w 125"/>
                  <a:gd name="T33" fmla="*/ 1 h 458"/>
                  <a:gd name="T34" fmla="*/ 0 w 125"/>
                  <a:gd name="T35" fmla="*/ 1 h 458"/>
                  <a:gd name="T36" fmla="*/ 0 w 125"/>
                  <a:gd name="T37" fmla="*/ 1 h 458"/>
                  <a:gd name="T38" fmla="*/ 0 w 125"/>
                  <a:gd name="T39" fmla="*/ 1 h 458"/>
                  <a:gd name="T40" fmla="*/ 0 w 125"/>
                  <a:gd name="T41" fmla="*/ 1 h 458"/>
                  <a:gd name="T42" fmla="*/ 0 w 125"/>
                  <a:gd name="T43" fmla="*/ 1 h 458"/>
                  <a:gd name="T44" fmla="*/ 0 w 125"/>
                  <a:gd name="T45" fmla="*/ 1 h 458"/>
                  <a:gd name="T46" fmla="*/ 0 w 125"/>
                  <a:gd name="T47" fmla="*/ 1 h 458"/>
                  <a:gd name="T48" fmla="*/ 0 w 125"/>
                  <a:gd name="T49" fmla="*/ 1 h 458"/>
                  <a:gd name="T50" fmla="*/ 0 w 125"/>
                  <a:gd name="T51" fmla="*/ 1 h 458"/>
                  <a:gd name="T52" fmla="*/ 0 w 125"/>
                  <a:gd name="T53" fmla="*/ 1 h 458"/>
                  <a:gd name="T54" fmla="*/ 0 w 125"/>
                  <a:gd name="T55" fmla="*/ 1 h 458"/>
                  <a:gd name="T56" fmla="*/ 0 w 125"/>
                  <a:gd name="T57" fmla="*/ 1 h 458"/>
                  <a:gd name="T58" fmla="*/ 0 w 125"/>
                  <a:gd name="T59" fmla="*/ 1 h 458"/>
                  <a:gd name="T60" fmla="*/ 0 w 125"/>
                  <a:gd name="T61" fmla="*/ 1 h 458"/>
                  <a:gd name="T62" fmla="*/ 0 w 125"/>
                  <a:gd name="T63" fmla="*/ 1 h 458"/>
                  <a:gd name="T64" fmla="*/ 0 w 125"/>
                  <a:gd name="T65" fmla="*/ 1 h 458"/>
                  <a:gd name="T66" fmla="*/ 0 w 125"/>
                  <a:gd name="T67" fmla="*/ 1 h 458"/>
                  <a:gd name="T68" fmla="*/ 0 w 125"/>
                  <a:gd name="T69" fmla="*/ 1 h 458"/>
                  <a:gd name="T70" fmla="*/ 0 w 125"/>
                  <a:gd name="T71" fmla="*/ 1 h 458"/>
                  <a:gd name="T72" fmla="*/ 0 w 125"/>
                  <a:gd name="T73" fmla="*/ 1 h 458"/>
                  <a:gd name="T74" fmla="*/ 0 w 125"/>
                  <a:gd name="T75" fmla="*/ 1 h 458"/>
                  <a:gd name="T76" fmla="*/ 0 w 125"/>
                  <a:gd name="T77" fmla="*/ 1 h 458"/>
                  <a:gd name="T78" fmla="*/ 0 w 125"/>
                  <a:gd name="T79" fmla="*/ 1 h 458"/>
                  <a:gd name="T80" fmla="*/ 0 w 125"/>
                  <a:gd name="T81" fmla="*/ 1 h 458"/>
                  <a:gd name="T82" fmla="*/ 0 w 125"/>
                  <a:gd name="T83" fmla="*/ 1 h 458"/>
                  <a:gd name="T84" fmla="*/ 0 w 125"/>
                  <a:gd name="T85" fmla="*/ 1 h 458"/>
                  <a:gd name="T86" fmla="*/ 0 w 125"/>
                  <a:gd name="T87" fmla="*/ 1 h 458"/>
                  <a:gd name="T88" fmla="*/ 0 w 125"/>
                  <a:gd name="T89" fmla="*/ 1 h 458"/>
                  <a:gd name="T90" fmla="*/ 0 w 125"/>
                  <a:gd name="T91" fmla="*/ 1 h 458"/>
                  <a:gd name="T92" fmla="*/ 0 w 125"/>
                  <a:gd name="T93" fmla="*/ 1 h 458"/>
                  <a:gd name="T94" fmla="*/ 0 w 125"/>
                  <a:gd name="T95" fmla="*/ 1 h 458"/>
                  <a:gd name="T96" fmla="*/ 0 w 125"/>
                  <a:gd name="T97" fmla="*/ 1 h 458"/>
                  <a:gd name="T98" fmla="*/ 0 w 125"/>
                  <a:gd name="T99" fmla="*/ 1 h 458"/>
                  <a:gd name="T100" fmla="*/ 0 w 125"/>
                  <a:gd name="T101" fmla="*/ 1 h 458"/>
                  <a:gd name="T102" fmla="*/ 0 w 125"/>
                  <a:gd name="T103" fmla="*/ 1 h 458"/>
                  <a:gd name="T104" fmla="*/ 0 w 125"/>
                  <a:gd name="T105" fmla="*/ 1 h 458"/>
                  <a:gd name="T106" fmla="*/ 0 w 125"/>
                  <a:gd name="T107" fmla="*/ 1 h 458"/>
                  <a:gd name="T108" fmla="*/ 0 w 125"/>
                  <a:gd name="T109" fmla="*/ 1 h 458"/>
                  <a:gd name="T110" fmla="*/ 0 w 125"/>
                  <a:gd name="T111" fmla="*/ 1 h 458"/>
                  <a:gd name="T112" fmla="*/ 0 w 125"/>
                  <a:gd name="T113" fmla="*/ 1 h 458"/>
                  <a:gd name="T114" fmla="*/ 0 w 125"/>
                  <a:gd name="T115" fmla="*/ 1 h 458"/>
                  <a:gd name="T116" fmla="*/ 0 w 125"/>
                  <a:gd name="T117" fmla="*/ 1 h 458"/>
                  <a:gd name="T118" fmla="*/ 0 w 125"/>
                  <a:gd name="T119" fmla="*/ 1 h 458"/>
                  <a:gd name="T120" fmla="*/ 0 w 125"/>
                  <a:gd name="T121" fmla="*/ 1 h 458"/>
                  <a:gd name="T122" fmla="*/ 0 w 125"/>
                  <a:gd name="T123" fmla="*/ 1 h 4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
                  <a:gd name="T187" fmla="*/ 0 h 458"/>
                  <a:gd name="T188" fmla="*/ 125 w 125"/>
                  <a:gd name="T189" fmla="*/ 458 h 4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 h="458">
                    <a:moveTo>
                      <a:pt x="117" y="42"/>
                    </a:moveTo>
                    <a:lnTo>
                      <a:pt x="111" y="30"/>
                    </a:lnTo>
                    <a:lnTo>
                      <a:pt x="104" y="16"/>
                    </a:lnTo>
                    <a:lnTo>
                      <a:pt x="96" y="4"/>
                    </a:lnTo>
                    <a:lnTo>
                      <a:pt x="94" y="0"/>
                    </a:lnTo>
                    <a:lnTo>
                      <a:pt x="91" y="1"/>
                    </a:lnTo>
                    <a:lnTo>
                      <a:pt x="87" y="2"/>
                    </a:lnTo>
                    <a:lnTo>
                      <a:pt x="80" y="4"/>
                    </a:lnTo>
                    <a:lnTo>
                      <a:pt x="72" y="8"/>
                    </a:lnTo>
                    <a:lnTo>
                      <a:pt x="63" y="13"/>
                    </a:lnTo>
                    <a:lnTo>
                      <a:pt x="55" y="16"/>
                    </a:lnTo>
                    <a:lnTo>
                      <a:pt x="48" y="22"/>
                    </a:lnTo>
                    <a:lnTo>
                      <a:pt x="43" y="28"/>
                    </a:lnTo>
                    <a:lnTo>
                      <a:pt x="21" y="79"/>
                    </a:lnTo>
                    <a:lnTo>
                      <a:pt x="7" y="131"/>
                    </a:lnTo>
                    <a:lnTo>
                      <a:pt x="2" y="185"/>
                    </a:lnTo>
                    <a:lnTo>
                      <a:pt x="0" y="239"/>
                    </a:lnTo>
                    <a:lnTo>
                      <a:pt x="2" y="295"/>
                    </a:lnTo>
                    <a:lnTo>
                      <a:pt x="5" y="349"/>
                    </a:lnTo>
                    <a:lnTo>
                      <a:pt x="6" y="404"/>
                    </a:lnTo>
                    <a:lnTo>
                      <a:pt x="5" y="458"/>
                    </a:lnTo>
                    <a:lnTo>
                      <a:pt x="35" y="447"/>
                    </a:lnTo>
                    <a:lnTo>
                      <a:pt x="34" y="380"/>
                    </a:lnTo>
                    <a:lnTo>
                      <a:pt x="30" y="312"/>
                    </a:lnTo>
                    <a:lnTo>
                      <a:pt x="26" y="244"/>
                    </a:lnTo>
                    <a:lnTo>
                      <a:pt x="22" y="177"/>
                    </a:lnTo>
                    <a:lnTo>
                      <a:pt x="26" y="156"/>
                    </a:lnTo>
                    <a:lnTo>
                      <a:pt x="29" y="136"/>
                    </a:lnTo>
                    <a:lnTo>
                      <a:pt x="33" y="113"/>
                    </a:lnTo>
                    <a:lnTo>
                      <a:pt x="37" y="91"/>
                    </a:lnTo>
                    <a:lnTo>
                      <a:pt x="43" y="70"/>
                    </a:lnTo>
                    <a:lnTo>
                      <a:pt x="50" y="51"/>
                    </a:lnTo>
                    <a:lnTo>
                      <a:pt x="59" y="33"/>
                    </a:lnTo>
                    <a:lnTo>
                      <a:pt x="72" y="19"/>
                    </a:lnTo>
                    <a:lnTo>
                      <a:pt x="83" y="31"/>
                    </a:lnTo>
                    <a:lnTo>
                      <a:pt x="93" y="46"/>
                    </a:lnTo>
                    <a:lnTo>
                      <a:pt x="99" y="63"/>
                    </a:lnTo>
                    <a:lnTo>
                      <a:pt x="103" y="84"/>
                    </a:lnTo>
                    <a:lnTo>
                      <a:pt x="103" y="107"/>
                    </a:lnTo>
                    <a:lnTo>
                      <a:pt x="99" y="132"/>
                    </a:lnTo>
                    <a:lnTo>
                      <a:pt x="94" y="159"/>
                    </a:lnTo>
                    <a:lnTo>
                      <a:pt x="84" y="188"/>
                    </a:lnTo>
                    <a:lnTo>
                      <a:pt x="82" y="185"/>
                    </a:lnTo>
                    <a:lnTo>
                      <a:pt x="78" y="182"/>
                    </a:lnTo>
                    <a:lnTo>
                      <a:pt x="72" y="178"/>
                    </a:lnTo>
                    <a:lnTo>
                      <a:pt x="66" y="176"/>
                    </a:lnTo>
                    <a:lnTo>
                      <a:pt x="59" y="173"/>
                    </a:lnTo>
                    <a:lnTo>
                      <a:pt x="55" y="170"/>
                    </a:lnTo>
                    <a:lnTo>
                      <a:pt x="50" y="169"/>
                    </a:lnTo>
                    <a:lnTo>
                      <a:pt x="49" y="168"/>
                    </a:lnTo>
                    <a:lnTo>
                      <a:pt x="56" y="181"/>
                    </a:lnTo>
                    <a:lnTo>
                      <a:pt x="65" y="196"/>
                    </a:lnTo>
                    <a:lnTo>
                      <a:pt x="72" y="207"/>
                    </a:lnTo>
                    <a:lnTo>
                      <a:pt x="74" y="212"/>
                    </a:lnTo>
                    <a:lnTo>
                      <a:pt x="79" y="211"/>
                    </a:lnTo>
                    <a:lnTo>
                      <a:pt x="88" y="206"/>
                    </a:lnTo>
                    <a:lnTo>
                      <a:pt x="98" y="200"/>
                    </a:lnTo>
                    <a:lnTo>
                      <a:pt x="104" y="196"/>
                    </a:lnTo>
                    <a:lnTo>
                      <a:pt x="118" y="160"/>
                    </a:lnTo>
                    <a:lnTo>
                      <a:pt x="125" y="122"/>
                    </a:lnTo>
                    <a:lnTo>
                      <a:pt x="124" y="83"/>
                    </a:lnTo>
                    <a:lnTo>
                      <a:pt x="117" y="42"/>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27" name="Freeform 107"/>
              <p:cNvSpPr>
                <a:spLocks/>
              </p:cNvSpPr>
              <p:nvPr/>
            </p:nvSpPr>
            <p:spPr bwMode="auto">
              <a:xfrm>
                <a:off x="2763" y="3210"/>
                <a:ext cx="59" cy="191"/>
              </a:xfrm>
              <a:custGeom>
                <a:avLst/>
                <a:gdLst>
                  <a:gd name="T0" fmla="*/ 1 w 117"/>
                  <a:gd name="T1" fmla="*/ 1 h 381"/>
                  <a:gd name="T2" fmla="*/ 1 w 117"/>
                  <a:gd name="T3" fmla="*/ 1 h 381"/>
                  <a:gd name="T4" fmla="*/ 1 w 117"/>
                  <a:gd name="T5" fmla="*/ 1 h 381"/>
                  <a:gd name="T6" fmla="*/ 1 w 117"/>
                  <a:gd name="T7" fmla="*/ 1 h 381"/>
                  <a:gd name="T8" fmla="*/ 1 w 117"/>
                  <a:gd name="T9" fmla="*/ 1 h 381"/>
                  <a:gd name="T10" fmla="*/ 1 w 117"/>
                  <a:gd name="T11" fmla="*/ 1 h 381"/>
                  <a:gd name="T12" fmla="*/ 1 w 117"/>
                  <a:gd name="T13" fmla="*/ 1 h 381"/>
                  <a:gd name="T14" fmla="*/ 1 w 117"/>
                  <a:gd name="T15" fmla="*/ 1 h 381"/>
                  <a:gd name="T16" fmla="*/ 1 w 117"/>
                  <a:gd name="T17" fmla="*/ 1 h 381"/>
                  <a:gd name="T18" fmla="*/ 1 w 117"/>
                  <a:gd name="T19" fmla="*/ 0 h 381"/>
                  <a:gd name="T20" fmla="*/ 1 w 117"/>
                  <a:gd name="T21" fmla="*/ 0 h 381"/>
                  <a:gd name="T22" fmla="*/ 1 w 117"/>
                  <a:gd name="T23" fmla="*/ 1 h 381"/>
                  <a:gd name="T24" fmla="*/ 1 w 117"/>
                  <a:gd name="T25" fmla="*/ 1 h 381"/>
                  <a:gd name="T26" fmla="*/ 1 w 117"/>
                  <a:gd name="T27" fmla="*/ 1 h 381"/>
                  <a:gd name="T28" fmla="*/ 1 w 117"/>
                  <a:gd name="T29" fmla="*/ 1 h 381"/>
                  <a:gd name="T30" fmla="*/ 1 w 117"/>
                  <a:gd name="T31" fmla="*/ 1 h 381"/>
                  <a:gd name="T32" fmla="*/ 1 w 117"/>
                  <a:gd name="T33" fmla="*/ 1 h 381"/>
                  <a:gd name="T34" fmla="*/ 1 w 117"/>
                  <a:gd name="T35" fmla="*/ 1 h 381"/>
                  <a:gd name="T36" fmla="*/ 1 w 117"/>
                  <a:gd name="T37" fmla="*/ 1 h 381"/>
                  <a:gd name="T38" fmla="*/ 1 w 117"/>
                  <a:gd name="T39" fmla="*/ 1 h 381"/>
                  <a:gd name="T40" fmla="*/ 1 w 117"/>
                  <a:gd name="T41" fmla="*/ 1 h 381"/>
                  <a:gd name="T42" fmla="*/ 1 w 117"/>
                  <a:gd name="T43" fmla="*/ 1 h 381"/>
                  <a:gd name="T44" fmla="*/ 1 w 117"/>
                  <a:gd name="T45" fmla="*/ 1 h 381"/>
                  <a:gd name="T46" fmla="*/ 1 w 117"/>
                  <a:gd name="T47" fmla="*/ 1 h 381"/>
                  <a:gd name="T48" fmla="*/ 1 w 117"/>
                  <a:gd name="T49" fmla="*/ 1 h 381"/>
                  <a:gd name="T50" fmla="*/ 1 w 117"/>
                  <a:gd name="T51" fmla="*/ 1 h 381"/>
                  <a:gd name="T52" fmla="*/ 1 w 117"/>
                  <a:gd name="T53" fmla="*/ 1 h 381"/>
                  <a:gd name="T54" fmla="*/ 1 w 117"/>
                  <a:gd name="T55" fmla="*/ 1 h 381"/>
                  <a:gd name="T56" fmla="*/ 1 w 117"/>
                  <a:gd name="T57" fmla="*/ 1 h 381"/>
                  <a:gd name="T58" fmla="*/ 1 w 117"/>
                  <a:gd name="T59" fmla="*/ 1 h 381"/>
                  <a:gd name="T60" fmla="*/ 1 w 117"/>
                  <a:gd name="T61" fmla="*/ 1 h 381"/>
                  <a:gd name="T62" fmla="*/ 1 w 117"/>
                  <a:gd name="T63" fmla="*/ 1 h 381"/>
                  <a:gd name="T64" fmla="*/ 1 w 117"/>
                  <a:gd name="T65" fmla="*/ 1 h 381"/>
                  <a:gd name="T66" fmla="*/ 0 w 117"/>
                  <a:gd name="T67" fmla="*/ 1 h 381"/>
                  <a:gd name="T68" fmla="*/ 1 w 117"/>
                  <a:gd name="T69" fmla="*/ 1 h 381"/>
                  <a:gd name="T70" fmla="*/ 1 w 117"/>
                  <a:gd name="T71" fmla="*/ 1 h 381"/>
                  <a:gd name="T72" fmla="*/ 1 w 117"/>
                  <a:gd name="T73" fmla="*/ 1 h 381"/>
                  <a:gd name="T74" fmla="*/ 1 w 117"/>
                  <a:gd name="T75" fmla="*/ 1 h 381"/>
                  <a:gd name="T76" fmla="*/ 1 w 117"/>
                  <a:gd name="T77" fmla="*/ 1 h 381"/>
                  <a:gd name="T78" fmla="*/ 1 w 117"/>
                  <a:gd name="T79" fmla="*/ 1 h 381"/>
                  <a:gd name="T80" fmla="*/ 1 w 117"/>
                  <a:gd name="T81" fmla="*/ 1 h 381"/>
                  <a:gd name="T82" fmla="*/ 1 w 117"/>
                  <a:gd name="T83" fmla="*/ 1 h 381"/>
                  <a:gd name="T84" fmla="*/ 1 w 117"/>
                  <a:gd name="T85" fmla="*/ 1 h 381"/>
                  <a:gd name="T86" fmla="*/ 1 w 117"/>
                  <a:gd name="T87" fmla="*/ 1 h 381"/>
                  <a:gd name="T88" fmla="*/ 1 w 117"/>
                  <a:gd name="T89" fmla="*/ 1 h 381"/>
                  <a:gd name="T90" fmla="*/ 1 w 117"/>
                  <a:gd name="T91" fmla="*/ 1 h 381"/>
                  <a:gd name="T92" fmla="*/ 1 w 117"/>
                  <a:gd name="T93" fmla="*/ 1 h 381"/>
                  <a:gd name="T94" fmla="*/ 1 w 117"/>
                  <a:gd name="T95" fmla="*/ 1 h 381"/>
                  <a:gd name="T96" fmla="*/ 1 w 117"/>
                  <a:gd name="T97" fmla="*/ 1 h 381"/>
                  <a:gd name="T98" fmla="*/ 1 w 117"/>
                  <a:gd name="T99" fmla="*/ 1 h 3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7"/>
                  <a:gd name="T151" fmla="*/ 0 h 381"/>
                  <a:gd name="T152" fmla="*/ 117 w 117"/>
                  <a:gd name="T153" fmla="*/ 381 h 3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7" h="381">
                    <a:moveTo>
                      <a:pt x="112" y="76"/>
                    </a:moveTo>
                    <a:lnTo>
                      <a:pt x="110" y="64"/>
                    </a:lnTo>
                    <a:lnTo>
                      <a:pt x="107" y="53"/>
                    </a:lnTo>
                    <a:lnTo>
                      <a:pt x="104" y="42"/>
                    </a:lnTo>
                    <a:lnTo>
                      <a:pt x="98" y="32"/>
                    </a:lnTo>
                    <a:lnTo>
                      <a:pt x="92" y="23"/>
                    </a:lnTo>
                    <a:lnTo>
                      <a:pt x="84" y="14"/>
                    </a:lnTo>
                    <a:lnTo>
                      <a:pt x="74" y="7"/>
                    </a:lnTo>
                    <a:lnTo>
                      <a:pt x="63" y="1"/>
                    </a:lnTo>
                    <a:lnTo>
                      <a:pt x="55" y="0"/>
                    </a:lnTo>
                    <a:lnTo>
                      <a:pt x="46" y="0"/>
                    </a:lnTo>
                    <a:lnTo>
                      <a:pt x="37" y="1"/>
                    </a:lnTo>
                    <a:lnTo>
                      <a:pt x="26" y="3"/>
                    </a:lnTo>
                    <a:lnTo>
                      <a:pt x="17" y="7"/>
                    </a:lnTo>
                    <a:lnTo>
                      <a:pt x="9" y="10"/>
                    </a:lnTo>
                    <a:lnTo>
                      <a:pt x="3" y="14"/>
                    </a:lnTo>
                    <a:lnTo>
                      <a:pt x="1" y="16"/>
                    </a:lnTo>
                    <a:lnTo>
                      <a:pt x="4" y="15"/>
                    </a:lnTo>
                    <a:lnTo>
                      <a:pt x="14" y="14"/>
                    </a:lnTo>
                    <a:lnTo>
                      <a:pt x="26" y="14"/>
                    </a:lnTo>
                    <a:lnTo>
                      <a:pt x="41" y="16"/>
                    </a:lnTo>
                    <a:lnTo>
                      <a:pt x="57" y="24"/>
                    </a:lnTo>
                    <a:lnTo>
                      <a:pt x="72" y="38"/>
                    </a:lnTo>
                    <a:lnTo>
                      <a:pt x="84" y="59"/>
                    </a:lnTo>
                    <a:lnTo>
                      <a:pt x="91" y="90"/>
                    </a:lnTo>
                    <a:lnTo>
                      <a:pt x="94" y="124"/>
                    </a:lnTo>
                    <a:lnTo>
                      <a:pt x="97" y="159"/>
                    </a:lnTo>
                    <a:lnTo>
                      <a:pt x="98" y="192"/>
                    </a:lnTo>
                    <a:lnTo>
                      <a:pt x="95" y="226"/>
                    </a:lnTo>
                    <a:lnTo>
                      <a:pt x="90" y="259"/>
                    </a:lnTo>
                    <a:lnTo>
                      <a:pt x="78" y="292"/>
                    </a:lnTo>
                    <a:lnTo>
                      <a:pt x="62" y="326"/>
                    </a:lnTo>
                    <a:lnTo>
                      <a:pt x="40" y="360"/>
                    </a:lnTo>
                    <a:lnTo>
                      <a:pt x="0" y="380"/>
                    </a:lnTo>
                    <a:lnTo>
                      <a:pt x="14" y="381"/>
                    </a:lnTo>
                    <a:lnTo>
                      <a:pt x="26" y="379"/>
                    </a:lnTo>
                    <a:lnTo>
                      <a:pt x="40" y="372"/>
                    </a:lnTo>
                    <a:lnTo>
                      <a:pt x="52" y="365"/>
                    </a:lnTo>
                    <a:lnTo>
                      <a:pt x="62" y="356"/>
                    </a:lnTo>
                    <a:lnTo>
                      <a:pt x="71" y="348"/>
                    </a:lnTo>
                    <a:lnTo>
                      <a:pt x="77" y="340"/>
                    </a:lnTo>
                    <a:lnTo>
                      <a:pt x="82" y="334"/>
                    </a:lnTo>
                    <a:lnTo>
                      <a:pt x="97" y="298"/>
                    </a:lnTo>
                    <a:lnTo>
                      <a:pt x="108" y="265"/>
                    </a:lnTo>
                    <a:lnTo>
                      <a:pt x="114" y="232"/>
                    </a:lnTo>
                    <a:lnTo>
                      <a:pt x="117" y="201"/>
                    </a:lnTo>
                    <a:lnTo>
                      <a:pt x="117" y="170"/>
                    </a:lnTo>
                    <a:lnTo>
                      <a:pt x="116" y="139"/>
                    </a:lnTo>
                    <a:lnTo>
                      <a:pt x="114" y="108"/>
                    </a:lnTo>
                    <a:lnTo>
                      <a:pt x="112" y="76"/>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28" name="Freeform 108"/>
              <p:cNvSpPr>
                <a:spLocks/>
              </p:cNvSpPr>
              <p:nvPr/>
            </p:nvSpPr>
            <p:spPr bwMode="auto">
              <a:xfrm>
                <a:off x="2774" y="3407"/>
                <a:ext cx="14" cy="101"/>
              </a:xfrm>
              <a:custGeom>
                <a:avLst/>
                <a:gdLst>
                  <a:gd name="T0" fmla="*/ 0 w 29"/>
                  <a:gd name="T1" fmla="*/ 0 h 202"/>
                  <a:gd name="T2" fmla="*/ 0 w 29"/>
                  <a:gd name="T3" fmla="*/ 1 h 202"/>
                  <a:gd name="T4" fmla="*/ 0 w 29"/>
                  <a:gd name="T5" fmla="*/ 1 h 202"/>
                  <a:gd name="T6" fmla="*/ 0 w 29"/>
                  <a:gd name="T7" fmla="*/ 1 h 202"/>
                  <a:gd name="T8" fmla="*/ 0 w 29"/>
                  <a:gd name="T9" fmla="*/ 1 h 202"/>
                  <a:gd name="T10" fmla="*/ 0 w 29"/>
                  <a:gd name="T11" fmla="*/ 1 h 202"/>
                  <a:gd name="T12" fmla="*/ 0 w 29"/>
                  <a:gd name="T13" fmla="*/ 1 h 202"/>
                  <a:gd name="T14" fmla="*/ 0 w 29"/>
                  <a:gd name="T15" fmla="*/ 1 h 202"/>
                  <a:gd name="T16" fmla="*/ 0 w 29"/>
                  <a:gd name="T17" fmla="*/ 1 h 202"/>
                  <a:gd name="T18" fmla="*/ 0 w 29"/>
                  <a:gd name="T19" fmla="*/ 1 h 202"/>
                  <a:gd name="T20" fmla="*/ 0 w 29"/>
                  <a:gd name="T21" fmla="*/ 0 h 2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202"/>
                  <a:gd name="T35" fmla="*/ 29 w 29"/>
                  <a:gd name="T36" fmla="*/ 202 h 2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202">
                    <a:moveTo>
                      <a:pt x="29" y="0"/>
                    </a:moveTo>
                    <a:lnTo>
                      <a:pt x="23" y="57"/>
                    </a:lnTo>
                    <a:lnTo>
                      <a:pt x="19" y="107"/>
                    </a:lnTo>
                    <a:lnTo>
                      <a:pt x="20" y="153"/>
                    </a:lnTo>
                    <a:lnTo>
                      <a:pt x="27" y="201"/>
                    </a:lnTo>
                    <a:lnTo>
                      <a:pt x="2" y="202"/>
                    </a:lnTo>
                    <a:lnTo>
                      <a:pt x="0" y="151"/>
                    </a:lnTo>
                    <a:lnTo>
                      <a:pt x="0" y="108"/>
                    </a:lnTo>
                    <a:lnTo>
                      <a:pt x="1" y="66"/>
                    </a:lnTo>
                    <a:lnTo>
                      <a:pt x="4" y="18"/>
                    </a:lnTo>
                    <a:lnTo>
                      <a:pt x="29" y="0"/>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29" name="Freeform 109"/>
              <p:cNvSpPr>
                <a:spLocks/>
              </p:cNvSpPr>
              <p:nvPr/>
            </p:nvSpPr>
            <p:spPr bwMode="auto">
              <a:xfrm>
                <a:off x="2735" y="3175"/>
                <a:ext cx="17" cy="100"/>
              </a:xfrm>
              <a:custGeom>
                <a:avLst/>
                <a:gdLst>
                  <a:gd name="T0" fmla="*/ 0 w 35"/>
                  <a:gd name="T1" fmla="*/ 0 h 200"/>
                  <a:gd name="T2" fmla="*/ 0 w 35"/>
                  <a:gd name="T3" fmla="*/ 1 h 200"/>
                  <a:gd name="T4" fmla="*/ 0 w 35"/>
                  <a:gd name="T5" fmla="*/ 1 h 200"/>
                  <a:gd name="T6" fmla="*/ 0 w 35"/>
                  <a:gd name="T7" fmla="*/ 1 h 200"/>
                  <a:gd name="T8" fmla="*/ 0 w 35"/>
                  <a:gd name="T9" fmla="*/ 1 h 200"/>
                  <a:gd name="T10" fmla="*/ 0 w 35"/>
                  <a:gd name="T11" fmla="*/ 1 h 200"/>
                  <a:gd name="T12" fmla="*/ 0 w 35"/>
                  <a:gd name="T13" fmla="*/ 1 h 200"/>
                  <a:gd name="T14" fmla="*/ 0 w 35"/>
                  <a:gd name="T15" fmla="*/ 1 h 200"/>
                  <a:gd name="T16" fmla="*/ 0 w 35"/>
                  <a:gd name="T17" fmla="*/ 1 h 200"/>
                  <a:gd name="T18" fmla="*/ 0 w 35"/>
                  <a:gd name="T19" fmla="*/ 1 h 200"/>
                  <a:gd name="T20" fmla="*/ 0 w 35"/>
                  <a:gd name="T21" fmla="*/ 0 h 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
                  <a:gd name="T34" fmla="*/ 0 h 200"/>
                  <a:gd name="T35" fmla="*/ 35 w 35"/>
                  <a:gd name="T36" fmla="*/ 200 h 2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 h="200">
                    <a:moveTo>
                      <a:pt x="35" y="0"/>
                    </a:moveTo>
                    <a:lnTo>
                      <a:pt x="28" y="39"/>
                    </a:lnTo>
                    <a:lnTo>
                      <a:pt x="28" y="77"/>
                    </a:lnTo>
                    <a:lnTo>
                      <a:pt x="28" y="117"/>
                    </a:lnTo>
                    <a:lnTo>
                      <a:pt x="22" y="165"/>
                    </a:lnTo>
                    <a:lnTo>
                      <a:pt x="0" y="200"/>
                    </a:lnTo>
                    <a:lnTo>
                      <a:pt x="8" y="141"/>
                    </a:lnTo>
                    <a:lnTo>
                      <a:pt x="8" y="92"/>
                    </a:lnTo>
                    <a:lnTo>
                      <a:pt x="6" y="49"/>
                    </a:lnTo>
                    <a:lnTo>
                      <a:pt x="12" y="8"/>
                    </a:lnTo>
                    <a:lnTo>
                      <a:pt x="35" y="0"/>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730" name="Freeform 110"/>
              <p:cNvSpPr>
                <a:spLocks/>
              </p:cNvSpPr>
              <p:nvPr/>
            </p:nvSpPr>
            <p:spPr bwMode="auto">
              <a:xfrm>
                <a:off x="3009" y="3412"/>
                <a:ext cx="204" cy="172"/>
              </a:xfrm>
              <a:custGeom>
                <a:avLst/>
                <a:gdLst>
                  <a:gd name="T0" fmla="*/ 1 w 408"/>
                  <a:gd name="T1" fmla="*/ 0 h 343"/>
                  <a:gd name="T2" fmla="*/ 1 w 408"/>
                  <a:gd name="T3" fmla="*/ 1 h 343"/>
                  <a:gd name="T4" fmla="*/ 1 w 408"/>
                  <a:gd name="T5" fmla="*/ 1 h 343"/>
                  <a:gd name="T6" fmla="*/ 1 w 408"/>
                  <a:gd name="T7" fmla="*/ 1 h 343"/>
                  <a:gd name="T8" fmla="*/ 1 w 408"/>
                  <a:gd name="T9" fmla="*/ 1 h 343"/>
                  <a:gd name="T10" fmla="*/ 1 w 408"/>
                  <a:gd name="T11" fmla="*/ 1 h 343"/>
                  <a:gd name="T12" fmla="*/ 1 w 408"/>
                  <a:gd name="T13" fmla="*/ 1 h 343"/>
                  <a:gd name="T14" fmla="*/ 1 w 408"/>
                  <a:gd name="T15" fmla="*/ 1 h 343"/>
                  <a:gd name="T16" fmla="*/ 1 w 408"/>
                  <a:gd name="T17" fmla="*/ 1 h 343"/>
                  <a:gd name="T18" fmla="*/ 1 w 408"/>
                  <a:gd name="T19" fmla="*/ 1 h 343"/>
                  <a:gd name="T20" fmla="*/ 1 w 408"/>
                  <a:gd name="T21" fmla="*/ 1 h 343"/>
                  <a:gd name="T22" fmla="*/ 1 w 408"/>
                  <a:gd name="T23" fmla="*/ 1 h 343"/>
                  <a:gd name="T24" fmla="*/ 1 w 408"/>
                  <a:gd name="T25" fmla="*/ 1 h 343"/>
                  <a:gd name="T26" fmla="*/ 1 w 408"/>
                  <a:gd name="T27" fmla="*/ 1 h 343"/>
                  <a:gd name="T28" fmla="*/ 1 w 408"/>
                  <a:gd name="T29" fmla="*/ 1 h 343"/>
                  <a:gd name="T30" fmla="*/ 1 w 408"/>
                  <a:gd name="T31" fmla="*/ 1 h 343"/>
                  <a:gd name="T32" fmla="*/ 1 w 408"/>
                  <a:gd name="T33" fmla="*/ 1 h 343"/>
                  <a:gd name="T34" fmla="*/ 1 w 408"/>
                  <a:gd name="T35" fmla="*/ 1 h 343"/>
                  <a:gd name="T36" fmla="*/ 1 w 408"/>
                  <a:gd name="T37" fmla="*/ 1 h 343"/>
                  <a:gd name="T38" fmla="*/ 1 w 408"/>
                  <a:gd name="T39" fmla="*/ 1 h 343"/>
                  <a:gd name="T40" fmla="*/ 1 w 408"/>
                  <a:gd name="T41" fmla="*/ 1 h 343"/>
                  <a:gd name="T42" fmla="*/ 1 w 408"/>
                  <a:gd name="T43" fmla="*/ 1 h 343"/>
                  <a:gd name="T44" fmla="*/ 1 w 408"/>
                  <a:gd name="T45" fmla="*/ 1 h 343"/>
                  <a:gd name="T46" fmla="*/ 1 w 408"/>
                  <a:gd name="T47" fmla="*/ 1 h 343"/>
                  <a:gd name="T48" fmla="*/ 1 w 408"/>
                  <a:gd name="T49" fmla="*/ 1 h 343"/>
                  <a:gd name="T50" fmla="*/ 1 w 408"/>
                  <a:gd name="T51" fmla="*/ 1 h 343"/>
                  <a:gd name="T52" fmla="*/ 1 w 408"/>
                  <a:gd name="T53" fmla="*/ 1 h 343"/>
                  <a:gd name="T54" fmla="*/ 1 w 408"/>
                  <a:gd name="T55" fmla="*/ 1 h 343"/>
                  <a:gd name="T56" fmla="*/ 0 w 408"/>
                  <a:gd name="T57" fmla="*/ 1 h 343"/>
                  <a:gd name="T58" fmla="*/ 1 w 408"/>
                  <a:gd name="T59" fmla="*/ 1 h 343"/>
                  <a:gd name="T60" fmla="*/ 1 w 408"/>
                  <a:gd name="T61" fmla="*/ 1 h 343"/>
                  <a:gd name="T62" fmla="*/ 1 w 408"/>
                  <a:gd name="T63" fmla="*/ 1 h 343"/>
                  <a:gd name="T64" fmla="*/ 1 w 408"/>
                  <a:gd name="T65" fmla="*/ 1 h 343"/>
                  <a:gd name="T66" fmla="*/ 1 w 408"/>
                  <a:gd name="T67" fmla="*/ 1 h 343"/>
                  <a:gd name="T68" fmla="*/ 1 w 408"/>
                  <a:gd name="T69" fmla="*/ 1 h 343"/>
                  <a:gd name="T70" fmla="*/ 1 w 408"/>
                  <a:gd name="T71" fmla="*/ 1 h 343"/>
                  <a:gd name="T72" fmla="*/ 1 w 408"/>
                  <a:gd name="T73" fmla="*/ 1 h 343"/>
                  <a:gd name="T74" fmla="*/ 1 w 408"/>
                  <a:gd name="T75" fmla="*/ 1 h 343"/>
                  <a:gd name="T76" fmla="*/ 1 w 408"/>
                  <a:gd name="T77" fmla="*/ 1 h 343"/>
                  <a:gd name="T78" fmla="*/ 1 w 408"/>
                  <a:gd name="T79" fmla="*/ 1 h 343"/>
                  <a:gd name="T80" fmla="*/ 1 w 408"/>
                  <a:gd name="T81" fmla="*/ 1 h 343"/>
                  <a:gd name="T82" fmla="*/ 1 w 408"/>
                  <a:gd name="T83" fmla="*/ 1 h 343"/>
                  <a:gd name="T84" fmla="*/ 1 w 408"/>
                  <a:gd name="T85" fmla="*/ 1 h 343"/>
                  <a:gd name="T86" fmla="*/ 1 w 408"/>
                  <a:gd name="T87" fmla="*/ 1 h 343"/>
                  <a:gd name="T88" fmla="*/ 1 w 408"/>
                  <a:gd name="T89" fmla="*/ 1 h 343"/>
                  <a:gd name="T90" fmla="*/ 1 w 408"/>
                  <a:gd name="T91" fmla="*/ 1 h 343"/>
                  <a:gd name="T92" fmla="*/ 1 w 408"/>
                  <a:gd name="T93" fmla="*/ 1 h 343"/>
                  <a:gd name="T94" fmla="*/ 1 w 408"/>
                  <a:gd name="T95" fmla="*/ 1 h 343"/>
                  <a:gd name="T96" fmla="*/ 1 w 408"/>
                  <a:gd name="T97" fmla="*/ 1 h 343"/>
                  <a:gd name="T98" fmla="*/ 1 w 408"/>
                  <a:gd name="T99" fmla="*/ 1 h 343"/>
                  <a:gd name="T100" fmla="*/ 1 w 408"/>
                  <a:gd name="T101" fmla="*/ 1 h 343"/>
                  <a:gd name="T102" fmla="*/ 1 w 408"/>
                  <a:gd name="T103" fmla="*/ 1 h 343"/>
                  <a:gd name="T104" fmla="*/ 1 w 408"/>
                  <a:gd name="T105" fmla="*/ 1 h 343"/>
                  <a:gd name="T106" fmla="*/ 1 w 408"/>
                  <a:gd name="T107" fmla="*/ 1 h 343"/>
                  <a:gd name="T108" fmla="*/ 1 w 408"/>
                  <a:gd name="T109" fmla="*/ 1 h 343"/>
                  <a:gd name="T110" fmla="*/ 1 w 408"/>
                  <a:gd name="T111" fmla="*/ 1 h 343"/>
                  <a:gd name="T112" fmla="*/ 1 w 408"/>
                  <a:gd name="T113" fmla="*/ 0 h 3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8"/>
                  <a:gd name="T172" fmla="*/ 0 h 343"/>
                  <a:gd name="T173" fmla="*/ 408 w 408"/>
                  <a:gd name="T174" fmla="*/ 343 h 3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8" h="343">
                    <a:moveTo>
                      <a:pt x="408" y="0"/>
                    </a:moveTo>
                    <a:lnTo>
                      <a:pt x="389" y="8"/>
                    </a:lnTo>
                    <a:lnTo>
                      <a:pt x="372" y="16"/>
                    </a:lnTo>
                    <a:lnTo>
                      <a:pt x="355" y="24"/>
                    </a:lnTo>
                    <a:lnTo>
                      <a:pt x="339" y="32"/>
                    </a:lnTo>
                    <a:lnTo>
                      <a:pt x="324" y="41"/>
                    </a:lnTo>
                    <a:lnTo>
                      <a:pt x="309" y="51"/>
                    </a:lnTo>
                    <a:lnTo>
                      <a:pt x="295" y="61"/>
                    </a:lnTo>
                    <a:lnTo>
                      <a:pt x="282" y="73"/>
                    </a:lnTo>
                    <a:lnTo>
                      <a:pt x="269" y="85"/>
                    </a:lnTo>
                    <a:lnTo>
                      <a:pt x="258" y="99"/>
                    </a:lnTo>
                    <a:lnTo>
                      <a:pt x="248" y="115"/>
                    </a:lnTo>
                    <a:lnTo>
                      <a:pt x="237" y="131"/>
                    </a:lnTo>
                    <a:lnTo>
                      <a:pt x="227" y="151"/>
                    </a:lnTo>
                    <a:lnTo>
                      <a:pt x="218" y="172"/>
                    </a:lnTo>
                    <a:lnTo>
                      <a:pt x="210" y="193"/>
                    </a:lnTo>
                    <a:lnTo>
                      <a:pt x="201" y="219"/>
                    </a:lnTo>
                    <a:lnTo>
                      <a:pt x="195" y="245"/>
                    </a:lnTo>
                    <a:lnTo>
                      <a:pt x="189" y="268"/>
                    </a:lnTo>
                    <a:lnTo>
                      <a:pt x="185" y="291"/>
                    </a:lnTo>
                    <a:lnTo>
                      <a:pt x="183" y="314"/>
                    </a:lnTo>
                    <a:lnTo>
                      <a:pt x="159" y="280"/>
                    </a:lnTo>
                    <a:lnTo>
                      <a:pt x="133" y="243"/>
                    </a:lnTo>
                    <a:lnTo>
                      <a:pt x="108" y="207"/>
                    </a:lnTo>
                    <a:lnTo>
                      <a:pt x="83" y="169"/>
                    </a:lnTo>
                    <a:lnTo>
                      <a:pt x="59" y="131"/>
                    </a:lnTo>
                    <a:lnTo>
                      <a:pt x="36" y="92"/>
                    </a:lnTo>
                    <a:lnTo>
                      <a:pt x="16" y="53"/>
                    </a:lnTo>
                    <a:lnTo>
                      <a:pt x="0" y="14"/>
                    </a:lnTo>
                    <a:lnTo>
                      <a:pt x="4" y="56"/>
                    </a:lnTo>
                    <a:lnTo>
                      <a:pt x="15" y="98"/>
                    </a:lnTo>
                    <a:lnTo>
                      <a:pt x="31" y="139"/>
                    </a:lnTo>
                    <a:lnTo>
                      <a:pt x="52" y="179"/>
                    </a:lnTo>
                    <a:lnTo>
                      <a:pt x="77" y="218"/>
                    </a:lnTo>
                    <a:lnTo>
                      <a:pt x="106" y="257"/>
                    </a:lnTo>
                    <a:lnTo>
                      <a:pt x="139" y="295"/>
                    </a:lnTo>
                    <a:lnTo>
                      <a:pt x="176" y="332"/>
                    </a:lnTo>
                    <a:lnTo>
                      <a:pt x="187" y="339"/>
                    </a:lnTo>
                    <a:lnTo>
                      <a:pt x="195" y="343"/>
                    </a:lnTo>
                    <a:lnTo>
                      <a:pt x="200" y="343"/>
                    </a:lnTo>
                    <a:lnTo>
                      <a:pt x="205" y="340"/>
                    </a:lnTo>
                    <a:lnTo>
                      <a:pt x="213" y="308"/>
                    </a:lnTo>
                    <a:lnTo>
                      <a:pt x="223" y="275"/>
                    </a:lnTo>
                    <a:lnTo>
                      <a:pt x="236" y="244"/>
                    </a:lnTo>
                    <a:lnTo>
                      <a:pt x="252" y="213"/>
                    </a:lnTo>
                    <a:lnTo>
                      <a:pt x="268" y="183"/>
                    </a:lnTo>
                    <a:lnTo>
                      <a:pt x="287" y="155"/>
                    </a:lnTo>
                    <a:lnTo>
                      <a:pt x="304" y="128"/>
                    </a:lnTo>
                    <a:lnTo>
                      <a:pt x="322" y="104"/>
                    </a:lnTo>
                    <a:lnTo>
                      <a:pt x="341" y="81"/>
                    </a:lnTo>
                    <a:lnTo>
                      <a:pt x="357" y="60"/>
                    </a:lnTo>
                    <a:lnTo>
                      <a:pt x="372" y="41"/>
                    </a:lnTo>
                    <a:lnTo>
                      <a:pt x="386" y="27"/>
                    </a:lnTo>
                    <a:lnTo>
                      <a:pt x="396" y="15"/>
                    </a:lnTo>
                    <a:lnTo>
                      <a:pt x="403" y="6"/>
                    </a:lnTo>
                    <a:lnTo>
                      <a:pt x="408" y="1"/>
                    </a:lnTo>
                    <a:lnTo>
                      <a:pt x="408" y="0"/>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70700" name="Text Box 111"/>
            <p:cNvSpPr txBox="1">
              <a:spLocks noChangeArrowheads="1"/>
            </p:cNvSpPr>
            <p:nvPr/>
          </p:nvSpPr>
          <p:spPr bwMode="auto">
            <a:xfrm rot="189621">
              <a:off x="1381" y="1797"/>
              <a:ext cx="521"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b="1">
                  <a:solidFill>
                    <a:srgbClr val="800000"/>
                  </a:solidFill>
                  <a:latin typeface="Arial" charset="0"/>
                  <a:cs typeface="Arial" charset="0"/>
                </a:rPr>
                <a:t>Known</a:t>
              </a:r>
            </a:p>
            <a:p>
              <a:pPr algn="ctr" eaLnBrk="1" hangingPunct="1"/>
              <a:r>
                <a:rPr lang="en-US" sz="1200" b="1">
                  <a:solidFill>
                    <a:srgbClr val="800000"/>
                  </a:solidFill>
                  <a:latin typeface="Arial" charset="0"/>
                  <a:cs typeface="Arial" charset="0"/>
                </a:rPr>
                <a:t>Source 3</a:t>
              </a:r>
            </a:p>
          </p:txBody>
        </p:sp>
      </p:grpSp>
      <p:grpSp>
        <p:nvGrpSpPr>
          <p:cNvPr id="70664" name="Group 113"/>
          <p:cNvGrpSpPr>
            <a:grpSpLocks/>
          </p:cNvGrpSpPr>
          <p:nvPr/>
        </p:nvGrpSpPr>
        <p:grpSpPr bwMode="auto">
          <a:xfrm>
            <a:off x="6013450" y="3998913"/>
            <a:ext cx="1222375" cy="1230312"/>
            <a:chOff x="3923" y="2383"/>
            <a:chExt cx="770" cy="775"/>
          </a:xfrm>
        </p:grpSpPr>
        <p:grpSp>
          <p:nvGrpSpPr>
            <p:cNvPr id="70668" name="Group 114"/>
            <p:cNvGrpSpPr>
              <a:grpSpLocks/>
            </p:cNvGrpSpPr>
            <p:nvPr/>
          </p:nvGrpSpPr>
          <p:grpSpPr bwMode="auto">
            <a:xfrm>
              <a:off x="3923" y="2383"/>
              <a:ext cx="770" cy="775"/>
              <a:chOff x="567" y="2160"/>
              <a:chExt cx="907" cy="905"/>
            </a:xfrm>
          </p:grpSpPr>
          <p:sp>
            <p:nvSpPr>
              <p:cNvPr id="70670" name="AutoShape 115"/>
              <p:cNvSpPr>
                <a:spLocks noChangeAspect="1" noChangeArrowheads="1" noTextEdit="1"/>
              </p:cNvSpPr>
              <p:nvPr/>
            </p:nvSpPr>
            <p:spPr bwMode="auto">
              <a:xfrm>
                <a:off x="567" y="2160"/>
                <a:ext cx="907" cy="9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0671" name="Freeform 116"/>
              <p:cNvSpPr>
                <a:spLocks/>
              </p:cNvSpPr>
              <p:nvPr/>
            </p:nvSpPr>
            <p:spPr bwMode="auto">
              <a:xfrm>
                <a:off x="567" y="2843"/>
                <a:ext cx="907" cy="222"/>
              </a:xfrm>
              <a:custGeom>
                <a:avLst/>
                <a:gdLst>
                  <a:gd name="T0" fmla="*/ 0 w 2721"/>
                  <a:gd name="T1" fmla="*/ 0 h 665"/>
                  <a:gd name="T2" fmla="*/ 0 w 2721"/>
                  <a:gd name="T3" fmla="*/ 0 h 665"/>
                  <a:gd name="T4" fmla="*/ 0 w 2721"/>
                  <a:gd name="T5" fmla="*/ 0 h 665"/>
                  <a:gd name="T6" fmla="*/ 0 w 2721"/>
                  <a:gd name="T7" fmla="*/ 0 h 665"/>
                  <a:gd name="T8" fmla="*/ 0 w 2721"/>
                  <a:gd name="T9" fmla="*/ 0 h 665"/>
                  <a:gd name="T10" fmla="*/ 0 w 2721"/>
                  <a:gd name="T11" fmla="*/ 0 h 665"/>
                  <a:gd name="T12" fmla="*/ 0 w 2721"/>
                  <a:gd name="T13" fmla="*/ 0 h 665"/>
                  <a:gd name="T14" fmla="*/ 0 w 2721"/>
                  <a:gd name="T15" fmla="*/ 0 h 665"/>
                  <a:gd name="T16" fmla="*/ 0 w 2721"/>
                  <a:gd name="T17" fmla="*/ 0 h 665"/>
                  <a:gd name="T18" fmla="*/ 0 w 2721"/>
                  <a:gd name="T19" fmla="*/ 0 h 665"/>
                  <a:gd name="T20" fmla="*/ 0 w 2721"/>
                  <a:gd name="T21" fmla="*/ 0 h 665"/>
                  <a:gd name="T22" fmla="*/ 0 w 2721"/>
                  <a:gd name="T23" fmla="*/ 0 h 665"/>
                  <a:gd name="T24" fmla="*/ 0 w 2721"/>
                  <a:gd name="T25" fmla="*/ 0 h 665"/>
                  <a:gd name="T26" fmla="*/ 0 w 2721"/>
                  <a:gd name="T27" fmla="*/ 0 h 665"/>
                  <a:gd name="T28" fmla="*/ 0 w 2721"/>
                  <a:gd name="T29" fmla="*/ 0 h 665"/>
                  <a:gd name="T30" fmla="*/ 0 w 2721"/>
                  <a:gd name="T31" fmla="*/ 0 h 665"/>
                  <a:gd name="T32" fmla="*/ 0 w 2721"/>
                  <a:gd name="T33" fmla="*/ 0 h 665"/>
                  <a:gd name="T34" fmla="*/ 0 w 2721"/>
                  <a:gd name="T35" fmla="*/ 0 h 665"/>
                  <a:gd name="T36" fmla="*/ 0 w 2721"/>
                  <a:gd name="T37" fmla="*/ 0 h 665"/>
                  <a:gd name="T38" fmla="*/ 0 w 2721"/>
                  <a:gd name="T39" fmla="*/ 0 h 665"/>
                  <a:gd name="T40" fmla="*/ 0 w 2721"/>
                  <a:gd name="T41" fmla="*/ 0 h 665"/>
                  <a:gd name="T42" fmla="*/ 0 w 2721"/>
                  <a:gd name="T43" fmla="*/ 0 h 665"/>
                  <a:gd name="T44" fmla="*/ 0 w 2721"/>
                  <a:gd name="T45" fmla="*/ 0 h 665"/>
                  <a:gd name="T46" fmla="*/ 0 w 2721"/>
                  <a:gd name="T47" fmla="*/ 0 h 665"/>
                  <a:gd name="T48" fmla="*/ 0 w 2721"/>
                  <a:gd name="T49" fmla="*/ 0 h 665"/>
                  <a:gd name="T50" fmla="*/ 0 w 2721"/>
                  <a:gd name="T51" fmla="*/ 0 h 665"/>
                  <a:gd name="T52" fmla="*/ 0 w 2721"/>
                  <a:gd name="T53" fmla="*/ 0 h 665"/>
                  <a:gd name="T54" fmla="*/ 0 w 2721"/>
                  <a:gd name="T55" fmla="*/ 0 h 665"/>
                  <a:gd name="T56" fmla="*/ 0 w 2721"/>
                  <a:gd name="T57" fmla="*/ 0 h 665"/>
                  <a:gd name="T58" fmla="*/ 0 w 2721"/>
                  <a:gd name="T59" fmla="*/ 0 h 665"/>
                  <a:gd name="T60" fmla="*/ 0 w 2721"/>
                  <a:gd name="T61" fmla="*/ 0 h 665"/>
                  <a:gd name="T62" fmla="*/ 0 w 2721"/>
                  <a:gd name="T63" fmla="*/ 0 h 665"/>
                  <a:gd name="T64" fmla="*/ 0 w 2721"/>
                  <a:gd name="T65" fmla="*/ 0 h 665"/>
                  <a:gd name="T66" fmla="*/ 0 w 2721"/>
                  <a:gd name="T67" fmla="*/ 0 h 665"/>
                  <a:gd name="T68" fmla="*/ 0 w 2721"/>
                  <a:gd name="T69" fmla="*/ 0 h 665"/>
                  <a:gd name="T70" fmla="*/ 0 w 2721"/>
                  <a:gd name="T71" fmla="*/ 0 h 665"/>
                  <a:gd name="T72" fmla="*/ 0 w 2721"/>
                  <a:gd name="T73" fmla="*/ 0 h 665"/>
                  <a:gd name="T74" fmla="*/ 0 w 2721"/>
                  <a:gd name="T75" fmla="*/ 0 h 665"/>
                  <a:gd name="T76" fmla="*/ 0 w 2721"/>
                  <a:gd name="T77" fmla="*/ 0 h 665"/>
                  <a:gd name="T78" fmla="*/ 0 w 2721"/>
                  <a:gd name="T79" fmla="*/ 0 h 665"/>
                  <a:gd name="T80" fmla="*/ 0 w 2721"/>
                  <a:gd name="T81" fmla="*/ 0 h 665"/>
                  <a:gd name="T82" fmla="*/ 0 w 2721"/>
                  <a:gd name="T83" fmla="*/ 0 h 665"/>
                  <a:gd name="T84" fmla="*/ 0 w 2721"/>
                  <a:gd name="T85" fmla="*/ 0 h 66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21"/>
                  <a:gd name="T130" fmla="*/ 0 h 665"/>
                  <a:gd name="T131" fmla="*/ 2721 w 2721"/>
                  <a:gd name="T132" fmla="*/ 665 h 66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21" h="665">
                    <a:moveTo>
                      <a:pt x="2228" y="589"/>
                    </a:moveTo>
                    <a:lnTo>
                      <a:pt x="2182" y="597"/>
                    </a:lnTo>
                    <a:lnTo>
                      <a:pt x="2136" y="606"/>
                    </a:lnTo>
                    <a:lnTo>
                      <a:pt x="2088" y="614"/>
                    </a:lnTo>
                    <a:lnTo>
                      <a:pt x="2038" y="621"/>
                    </a:lnTo>
                    <a:lnTo>
                      <a:pt x="1988" y="628"/>
                    </a:lnTo>
                    <a:lnTo>
                      <a:pt x="1936" y="633"/>
                    </a:lnTo>
                    <a:lnTo>
                      <a:pt x="1883" y="639"/>
                    </a:lnTo>
                    <a:lnTo>
                      <a:pt x="1829" y="644"/>
                    </a:lnTo>
                    <a:lnTo>
                      <a:pt x="1774" y="650"/>
                    </a:lnTo>
                    <a:lnTo>
                      <a:pt x="1718" y="654"/>
                    </a:lnTo>
                    <a:lnTo>
                      <a:pt x="1660" y="657"/>
                    </a:lnTo>
                    <a:lnTo>
                      <a:pt x="1601" y="659"/>
                    </a:lnTo>
                    <a:lnTo>
                      <a:pt x="1542" y="662"/>
                    </a:lnTo>
                    <a:lnTo>
                      <a:pt x="1483" y="664"/>
                    </a:lnTo>
                    <a:lnTo>
                      <a:pt x="1423" y="665"/>
                    </a:lnTo>
                    <a:lnTo>
                      <a:pt x="1361" y="665"/>
                    </a:lnTo>
                    <a:lnTo>
                      <a:pt x="1305" y="665"/>
                    </a:lnTo>
                    <a:lnTo>
                      <a:pt x="1250" y="664"/>
                    </a:lnTo>
                    <a:lnTo>
                      <a:pt x="1195" y="662"/>
                    </a:lnTo>
                    <a:lnTo>
                      <a:pt x="1140" y="661"/>
                    </a:lnTo>
                    <a:lnTo>
                      <a:pt x="1087" y="658"/>
                    </a:lnTo>
                    <a:lnTo>
                      <a:pt x="1035" y="655"/>
                    </a:lnTo>
                    <a:lnTo>
                      <a:pt x="983" y="653"/>
                    </a:lnTo>
                    <a:lnTo>
                      <a:pt x="931" y="648"/>
                    </a:lnTo>
                    <a:lnTo>
                      <a:pt x="881" y="644"/>
                    </a:lnTo>
                    <a:lnTo>
                      <a:pt x="832" y="639"/>
                    </a:lnTo>
                    <a:lnTo>
                      <a:pt x="783" y="635"/>
                    </a:lnTo>
                    <a:lnTo>
                      <a:pt x="736" y="628"/>
                    </a:lnTo>
                    <a:lnTo>
                      <a:pt x="690" y="622"/>
                    </a:lnTo>
                    <a:lnTo>
                      <a:pt x="644" y="615"/>
                    </a:lnTo>
                    <a:lnTo>
                      <a:pt x="600" y="608"/>
                    </a:lnTo>
                    <a:lnTo>
                      <a:pt x="558" y="601"/>
                    </a:lnTo>
                    <a:lnTo>
                      <a:pt x="496" y="589"/>
                    </a:lnTo>
                    <a:lnTo>
                      <a:pt x="437" y="577"/>
                    </a:lnTo>
                    <a:lnTo>
                      <a:pt x="381" y="564"/>
                    </a:lnTo>
                    <a:lnTo>
                      <a:pt x="328" y="549"/>
                    </a:lnTo>
                    <a:lnTo>
                      <a:pt x="278" y="534"/>
                    </a:lnTo>
                    <a:lnTo>
                      <a:pt x="233" y="519"/>
                    </a:lnTo>
                    <a:lnTo>
                      <a:pt x="191" y="502"/>
                    </a:lnTo>
                    <a:lnTo>
                      <a:pt x="152" y="485"/>
                    </a:lnTo>
                    <a:lnTo>
                      <a:pt x="118" y="469"/>
                    </a:lnTo>
                    <a:lnTo>
                      <a:pt x="88" y="449"/>
                    </a:lnTo>
                    <a:lnTo>
                      <a:pt x="62" y="431"/>
                    </a:lnTo>
                    <a:lnTo>
                      <a:pt x="40" y="412"/>
                    </a:lnTo>
                    <a:lnTo>
                      <a:pt x="22" y="393"/>
                    </a:lnTo>
                    <a:lnTo>
                      <a:pt x="10" y="373"/>
                    </a:lnTo>
                    <a:lnTo>
                      <a:pt x="3" y="354"/>
                    </a:lnTo>
                    <a:lnTo>
                      <a:pt x="0" y="333"/>
                    </a:lnTo>
                    <a:lnTo>
                      <a:pt x="4" y="310"/>
                    </a:lnTo>
                    <a:lnTo>
                      <a:pt x="14" y="286"/>
                    </a:lnTo>
                    <a:lnTo>
                      <a:pt x="30" y="263"/>
                    </a:lnTo>
                    <a:lnTo>
                      <a:pt x="53" y="241"/>
                    </a:lnTo>
                    <a:lnTo>
                      <a:pt x="82" y="219"/>
                    </a:lnTo>
                    <a:lnTo>
                      <a:pt x="117" y="198"/>
                    </a:lnTo>
                    <a:lnTo>
                      <a:pt x="156" y="179"/>
                    </a:lnTo>
                    <a:lnTo>
                      <a:pt x="203" y="159"/>
                    </a:lnTo>
                    <a:lnTo>
                      <a:pt x="252" y="140"/>
                    </a:lnTo>
                    <a:lnTo>
                      <a:pt x="308" y="122"/>
                    </a:lnTo>
                    <a:lnTo>
                      <a:pt x="369" y="105"/>
                    </a:lnTo>
                    <a:lnTo>
                      <a:pt x="433" y="90"/>
                    </a:lnTo>
                    <a:lnTo>
                      <a:pt x="502" y="76"/>
                    </a:lnTo>
                    <a:lnTo>
                      <a:pt x="573" y="63"/>
                    </a:lnTo>
                    <a:lnTo>
                      <a:pt x="650" y="50"/>
                    </a:lnTo>
                    <a:lnTo>
                      <a:pt x="729" y="39"/>
                    </a:lnTo>
                    <a:lnTo>
                      <a:pt x="765" y="35"/>
                    </a:lnTo>
                    <a:lnTo>
                      <a:pt x="802" y="31"/>
                    </a:lnTo>
                    <a:lnTo>
                      <a:pt x="838" y="27"/>
                    </a:lnTo>
                    <a:lnTo>
                      <a:pt x="876" y="23"/>
                    </a:lnTo>
                    <a:lnTo>
                      <a:pt x="913" y="20"/>
                    </a:lnTo>
                    <a:lnTo>
                      <a:pt x="951" y="16"/>
                    </a:lnTo>
                    <a:lnTo>
                      <a:pt x="991" y="13"/>
                    </a:lnTo>
                    <a:lnTo>
                      <a:pt x="1031" y="10"/>
                    </a:lnTo>
                    <a:lnTo>
                      <a:pt x="1071" y="9"/>
                    </a:lnTo>
                    <a:lnTo>
                      <a:pt x="1110" y="6"/>
                    </a:lnTo>
                    <a:lnTo>
                      <a:pt x="1151" y="5"/>
                    </a:lnTo>
                    <a:lnTo>
                      <a:pt x="1193" y="3"/>
                    </a:lnTo>
                    <a:lnTo>
                      <a:pt x="1234" y="2"/>
                    </a:lnTo>
                    <a:lnTo>
                      <a:pt x="1276" y="0"/>
                    </a:lnTo>
                    <a:lnTo>
                      <a:pt x="1319" y="0"/>
                    </a:lnTo>
                    <a:lnTo>
                      <a:pt x="1361" y="0"/>
                    </a:lnTo>
                    <a:lnTo>
                      <a:pt x="1419" y="0"/>
                    </a:lnTo>
                    <a:lnTo>
                      <a:pt x="1476" y="2"/>
                    </a:lnTo>
                    <a:lnTo>
                      <a:pt x="1533" y="3"/>
                    </a:lnTo>
                    <a:lnTo>
                      <a:pt x="1589" y="5"/>
                    </a:lnTo>
                    <a:lnTo>
                      <a:pt x="1644" y="7"/>
                    </a:lnTo>
                    <a:lnTo>
                      <a:pt x="1698" y="11"/>
                    </a:lnTo>
                    <a:lnTo>
                      <a:pt x="1752" y="14"/>
                    </a:lnTo>
                    <a:lnTo>
                      <a:pt x="1804" y="18"/>
                    </a:lnTo>
                    <a:lnTo>
                      <a:pt x="1856" y="24"/>
                    </a:lnTo>
                    <a:lnTo>
                      <a:pt x="1907" y="29"/>
                    </a:lnTo>
                    <a:lnTo>
                      <a:pt x="1956" y="35"/>
                    </a:lnTo>
                    <a:lnTo>
                      <a:pt x="2004" y="40"/>
                    </a:lnTo>
                    <a:lnTo>
                      <a:pt x="2052" y="47"/>
                    </a:lnTo>
                    <a:lnTo>
                      <a:pt x="2097" y="54"/>
                    </a:lnTo>
                    <a:lnTo>
                      <a:pt x="2143" y="61"/>
                    </a:lnTo>
                    <a:lnTo>
                      <a:pt x="2186" y="69"/>
                    </a:lnTo>
                    <a:lnTo>
                      <a:pt x="2245" y="82"/>
                    </a:lnTo>
                    <a:lnTo>
                      <a:pt x="2303" y="94"/>
                    </a:lnTo>
                    <a:lnTo>
                      <a:pt x="2356" y="107"/>
                    </a:lnTo>
                    <a:lnTo>
                      <a:pt x="2407" y="121"/>
                    </a:lnTo>
                    <a:lnTo>
                      <a:pt x="2454" y="136"/>
                    </a:lnTo>
                    <a:lnTo>
                      <a:pt x="2499" y="151"/>
                    </a:lnTo>
                    <a:lnTo>
                      <a:pt x="2539" y="168"/>
                    </a:lnTo>
                    <a:lnTo>
                      <a:pt x="2576" y="184"/>
                    </a:lnTo>
                    <a:lnTo>
                      <a:pt x="2609" y="201"/>
                    </a:lnTo>
                    <a:lnTo>
                      <a:pt x="2637" y="219"/>
                    </a:lnTo>
                    <a:lnTo>
                      <a:pt x="2662" y="237"/>
                    </a:lnTo>
                    <a:lnTo>
                      <a:pt x="2683" y="255"/>
                    </a:lnTo>
                    <a:lnTo>
                      <a:pt x="2699" y="274"/>
                    </a:lnTo>
                    <a:lnTo>
                      <a:pt x="2711" y="293"/>
                    </a:lnTo>
                    <a:lnTo>
                      <a:pt x="2718" y="313"/>
                    </a:lnTo>
                    <a:lnTo>
                      <a:pt x="2721" y="333"/>
                    </a:lnTo>
                    <a:lnTo>
                      <a:pt x="2718" y="353"/>
                    </a:lnTo>
                    <a:lnTo>
                      <a:pt x="2713" y="371"/>
                    </a:lnTo>
                    <a:lnTo>
                      <a:pt x="2702" y="390"/>
                    </a:lnTo>
                    <a:lnTo>
                      <a:pt x="2687" y="408"/>
                    </a:lnTo>
                    <a:lnTo>
                      <a:pt x="2668" y="426"/>
                    </a:lnTo>
                    <a:lnTo>
                      <a:pt x="2644" y="443"/>
                    </a:lnTo>
                    <a:lnTo>
                      <a:pt x="2618" y="461"/>
                    </a:lnTo>
                    <a:lnTo>
                      <a:pt x="2588" y="477"/>
                    </a:lnTo>
                    <a:lnTo>
                      <a:pt x="2554" y="492"/>
                    </a:lnTo>
                    <a:lnTo>
                      <a:pt x="2517" y="509"/>
                    </a:lnTo>
                    <a:lnTo>
                      <a:pt x="2476" y="523"/>
                    </a:lnTo>
                    <a:lnTo>
                      <a:pt x="2432" y="538"/>
                    </a:lnTo>
                    <a:lnTo>
                      <a:pt x="2385" y="552"/>
                    </a:lnTo>
                    <a:lnTo>
                      <a:pt x="2336" y="564"/>
                    </a:lnTo>
                    <a:lnTo>
                      <a:pt x="2282" y="577"/>
                    </a:lnTo>
                    <a:lnTo>
                      <a:pt x="2228" y="589"/>
                    </a:lnTo>
                    <a:close/>
                  </a:path>
                </a:pathLst>
              </a:custGeom>
              <a:solidFill>
                <a:srgbClr val="C1EF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672" name="Freeform 117"/>
              <p:cNvSpPr>
                <a:spLocks/>
              </p:cNvSpPr>
              <p:nvPr/>
            </p:nvSpPr>
            <p:spPr bwMode="auto">
              <a:xfrm>
                <a:off x="945" y="2161"/>
                <a:ext cx="125" cy="795"/>
              </a:xfrm>
              <a:custGeom>
                <a:avLst/>
                <a:gdLst>
                  <a:gd name="T0" fmla="*/ 0 w 374"/>
                  <a:gd name="T1" fmla="*/ 0 h 2385"/>
                  <a:gd name="T2" fmla="*/ 0 w 374"/>
                  <a:gd name="T3" fmla="*/ 0 h 2385"/>
                  <a:gd name="T4" fmla="*/ 0 w 374"/>
                  <a:gd name="T5" fmla="*/ 0 h 2385"/>
                  <a:gd name="T6" fmla="*/ 0 w 374"/>
                  <a:gd name="T7" fmla="*/ 0 h 2385"/>
                  <a:gd name="T8" fmla="*/ 0 w 374"/>
                  <a:gd name="T9" fmla="*/ 0 h 2385"/>
                  <a:gd name="T10" fmla="*/ 0 w 374"/>
                  <a:gd name="T11" fmla="*/ 0 h 2385"/>
                  <a:gd name="T12" fmla="*/ 0 w 374"/>
                  <a:gd name="T13" fmla="*/ 0 h 2385"/>
                  <a:gd name="T14" fmla="*/ 0 60000 65536"/>
                  <a:gd name="T15" fmla="*/ 0 60000 65536"/>
                  <a:gd name="T16" fmla="*/ 0 60000 65536"/>
                  <a:gd name="T17" fmla="*/ 0 60000 65536"/>
                  <a:gd name="T18" fmla="*/ 0 60000 65536"/>
                  <a:gd name="T19" fmla="*/ 0 60000 65536"/>
                  <a:gd name="T20" fmla="*/ 0 60000 65536"/>
                  <a:gd name="T21" fmla="*/ 0 w 374"/>
                  <a:gd name="T22" fmla="*/ 0 h 2385"/>
                  <a:gd name="T23" fmla="*/ 374 w 374"/>
                  <a:gd name="T24" fmla="*/ 2385 h 23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4" h="2385">
                    <a:moveTo>
                      <a:pt x="189" y="2385"/>
                    </a:moveTo>
                    <a:lnTo>
                      <a:pt x="89" y="2356"/>
                    </a:lnTo>
                    <a:lnTo>
                      <a:pt x="0" y="75"/>
                    </a:lnTo>
                    <a:lnTo>
                      <a:pt x="89" y="8"/>
                    </a:lnTo>
                    <a:lnTo>
                      <a:pt x="276" y="0"/>
                    </a:lnTo>
                    <a:lnTo>
                      <a:pt x="374" y="2377"/>
                    </a:lnTo>
                    <a:lnTo>
                      <a:pt x="189" y="2385"/>
                    </a:lnTo>
                    <a:close/>
                  </a:path>
                </a:pathLst>
              </a:custGeom>
              <a:solidFill>
                <a:srgbClr val="7F26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673" name="Freeform 118"/>
              <p:cNvSpPr>
                <a:spLocks/>
              </p:cNvSpPr>
              <p:nvPr/>
            </p:nvSpPr>
            <p:spPr bwMode="auto">
              <a:xfrm>
                <a:off x="975" y="2160"/>
                <a:ext cx="130" cy="796"/>
              </a:xfrm>
              <a:custGeom>
                <a:avLst/>
                <a:gdLst>
                  <a:gd name="T0" fmla="*/ 0 w 389"/>
                  <a:gd name="T1" fmla="*/ 0 h 2389"/>
                  <a:gd name="T2" fmla="*/ 0 w 389"/>
                  <a:gd name="T3" fmla="*/ 0 h 2389"/>
                  <a:gd name="T4" fmla="*/ 0 w 389"/>
                  <a:gd name="T5" fmla="*/ 0 h 2389"/>
                  <a:gd name="T6" fmla="*/ 0 w 389"/>
                  <a:gd name="T7" fmla="*/ 0 h 2389"/>
                  <a:gd name="T8" fmla="*/ 0 w 389"/>
                  <a:gd name="T9" fmla="*/ 0 h 2389"/>
                  <a:gd name="T10" fmla="*/ 0 w 389"/>
                  <a:gd name="T11" fmla="*/ 0 h 2389"/>
                  <a:gd name="T12" fmla="*/ 0 60000 65536"/>
                  <a:gd name="T13" fmla="*/ 0 60000 65536"/>
                  <a:gd name="T14" fmla="*/ 0 60000 65536"/>
                  <a:gd name="T15" fmla="*/ 0 60000 65536"/>
                  <a:gd name="T16" fmla="*/ 0 60000 65536"/>
                  <a:gd name="T17" fmla="*/ 0 60000 65536"/>
                  <a:gd name="T18" fmla="*/ 0 w 389"/>
                  <a:gd name="T19" fmla="*/ 0 h 2389"/>
                  <a:gd name="T20" fmla="*/ 389 w 389"/>
                  <a:gd name="T21" fmla="*/ 2389 h 2389"/>
                </a:gdLst>
                <a:ahLst/>
                <a:cxnLst>
                  <a:cxn ang="T12">
                    <a:pos x="T0" y="T1"/>
                  </a:cxn>
                  <a:cxn ang="T13">
                    <a:pos x="T2" y="T3"/>
                  </a:cxn>
                  <a:cxn ang="T14">
                    <a:pos x="T4" y="T5"/>
                  </a:cxn>
                  <a:cxn ang="T15">
                    <a:pos x="T6" y="T7"/>
                  </a:cxn>
                  <a:cxn ang="T16">
                    <a:pos x="T8" y="T9"/>
                  </a:cxn>
                  <a:cxn ang="T17">
                    <a:pos x="T10" y="T11"/>
                  </a:cxn>
                </a:cxnLst>
                <a:rect l="T18" t="T19" r="T20" b="T21"/>
                <a:pathLst>
                  <a:path w="389" h="2389">
                    <a:moveTo>
                      <a:pt x="103" y="2389"/>
                    </a:moveTo>
                    <a:lnTo>
                      <a:pt x="100" y="2389"/>
                    </a:lnTo>
                    <a:lnTo>
                      <a:pt x="0" y="12"/>
                    </a:lnTo>
                    <a:lnTo>
                      <a:pt x="282" y="0"/>
                    </a:lnTo>
                    <a:lnTo>
                      <a:pt x="389" y="2376"/>
                    </a:lnTo>
                    <a:lnTo>
                      <a:pt x="103" y="2389"/>
                    </a:lnTo>
                    <a:close/>
                  </a:path>
                </a:pathLst>
              </a:custGeom>
              <a:solidFill>
                <a:srgbClr val="D1B2A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674" name="Freeform 119"/>
              <p:cNvSpPr>
                <a:spLocks/>
              </p:cNvSpPr>
              <p:nvPr/>
            </p:nvSpPr>
            <p:spPr bwMode="auto">
              <a:xfrm>
                <a:off x="586" y="2215"/>
                <a:ext cx="826" cy="477"/>
              </a:xfrm>
              <a:custGeom>
                <a:avLst/>
                <a:gdLst>
                  <a:gd name="T0" fmla="*/ 0 w 2480"/>
                  <a:gd name="T1" fmla="*/ 0 h 1433"/>
                  <a:gd name="T2" fmla="*/ 0 w 2480"/>
                  <a:gd name="T3" fmla="*/ 0 h 1433"/>
                  <a:gd name="T4" fmla="*/ 0 w 2480"/>
                  <a:gd name="T5" fmla="*/ 0 h 1433"/>
                  <a:gd name="T6" fmla="*/ 0 w 2480"/>
                  <a:gd name="T7" fmla="*/ 0 h 1433"/>
                  <a:gd name="T8" fmla="*/ 0 w 2480"/>
                  <a:gd name="T9" fmla="*/ 0 h 1433"/>
                  <a:gd name="T10" fmla="*/ 0 w 2480"/>
                  <a:gd name="T11" fmla="*/ 0 h 1433"/>
                  <a:gd name="T12" fmla="*/ 0 w 2480"/>
                  <a:gd name="T13" fmla="*/ 0 h 1433"/>
                  <a:gd name="T14" fmla="*/ 0 60000 65536"/>
                  <a:gd name="T15" fmla="*/ 0 60000 65536"/>
                  <a:gd name="T16" fmla="*/ 0 60000 65536"/>
                  <a:gd name="T17" fmla="*/ 0 60000 65536"/>
                  <a:gd name="T18" fmla="*/ 0 60000 65536"/>
                  <a:gd name="T19" fmla="*/ 0 60000 65536"/>
                  <a:gd name="T20" fmla="*/ 0 60000 65536"/>
                  <a:gd name="T21" fmla="*/ 0 w 2480"/>
                  <a:gd name="T22" fmla="*/ 0 h 1433"/>
                  <a:gd name="T23" fmla="*/ 2480 w 2480"/>
                  <a:gd name="T24" fmla="*/ 1433 h 14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80" h="1433">
                    <a:moveTo>
                      <a:pt x="65" y="1433"/>
                    </a:moveTo>
                    <a:lnTo>
                      <a:pt x="0" y="101"/>
                    </a:lnTo>
                    <a:lnTo>
                      <a:pt x="51" y="45"/>
                    </a:lnTo>
                    <a:lnTo>
                      <a:pt x="2372" y="0"/>
                    </a:lnTo>
                    <a:lnTo>
                      <a:pt x="2480" y="1313"/>
                    </a:lnTo>
                    <a:lnTo>
                      <a:pt x="2435" y="1331"/>
                    </a:lnTo>
                    <a:lnTo>
                      <a:pt x="65" y="1433"/>
                    </a:lnTo>
                    <a:close/>
                  </a:path>
                </a:pathLst>
              </a:custGeom>
              <a:solidFill>
                <a:srgbClr val="7F26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675" name="Freeform 120"/>
              <p:cNvSpPr>
                <a:spLocks/>
              </p:cNvSpPr>
              <p:nvPr/>
            </p:nvSpPr>
            <p:spPr bwMode="auto">
              <a:xfrm>
                <a:off x="603" y="2195"/>
                <a:ext cx="809" cy="491"/>
              </a:xfrm>
              <a:custGeom>
                <a:avLst/>
                <a:gdLst>
                  <a:gd name="T0" fmla="*/ 0 w 2429"/>
                  <a:gd name="T1" fmla="*/ 0 h 1473"/>
                  <a:gd name="T2" fmla="*/ 0 w 2429"/>
                  <a:gd name="T3" fmla="*/ 0 h 1473"/>
                  <a:gd name="T4" fmla="*/ 0 w 2429"/>
                  <a:gd name="T5" fmla="*/ 0 h 1473"/>
                  <a:gd name="T6" fmla="*/ 0 w 2429"/>
                  <a:gd name="T7" fmla="*/ 0 h 1473"/>
                  <a:gd name="T8" fmla="*/ 0 w 2429"/>
                  <a:gd name="T9" fmla="*/ 0 h 1473"/>
                  <a:gd name="T10" fmla="*/ 0 60000 65536"/>
                  <a:gd name="T11" fmla="*/ 0 60000 65536"/>
                  <a:gd name="T12" fmla="*/ 0 60000 65536"/>
                  <a:gd name="T13" fmla="*/ 0 60000 65536"/>
                  <a:gd name="T14" fmla="*/ 0 60000 65536"/>
                  <a:gd name="T15" fmla="*/ 0 w 2429"/>
                  <a:gd name="T16" fmla="*/ 0 h 1473"/>
                  <a:gd name="T17" fmla="*/ 2429 w 2429"/>
                  <a:gd name="T18" fmla="*/ 1473 h 1473"/>
                </a:gdLst>
                <a:ahLst/>
                <a:cxnLst>
                  <a:cxn ang="T10">
                    <a:pos x="T0" y="T1"/>
                  </a:cxn>
                  <a:cxn ang="T11">
                    <a:pos x="T2" y="T3"/>
                  </a:cxn>
                  <a:cxn ang="T12">
                    <a:pos x="T4" y="T5"/>
                  </a:cxn>
                  <a:cxn ang="T13">
                    <a:pos x="T6" y="T7"/>
                  </a:cxn>
                  <a:cxn ang="T14">
                    <a:pos x="T8" y="T9"/>
                  </a:cxn>
                </a:cxnLst>
                <a:rect l="T15" t="T16" r="T17" b="T18"/>
                <a:pathLst>
                  <a:path w="2429" h="1473">
                    <a:moveTo>
                      <a:pt x="57" y="1473"/>
                    </a:moveTo>
                    <a:lnTo>
                      <a:pt x="0" y="103"/>
                    </a:lnTo>
                    <a:lnTo>
                      <a:pt x="2371" y="0"/>
                    </a:lnTo>
                    <a:lnTo>
                      <a:pt x="2429" y="1371"/>
                    </a:lnTo>
                    <a:lnTo>
                      <a:pt x="57" y="1473"/>
                    </a:lnTo>
                    <a:close/>
                  </a:path>
                </a:pathLst>
              </a:custGeom>
              <a:solidFill>
                <a:srgbClr val="F2CC0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676" name="Freeform 121"/>
              <p:cNvSpPr>
                <a:spLocks/>
              </p:cNvSpPr>
              <p:nvPr/>
            </p:nvSpPr>
            <p:spPr bwMode="auto">
              <a:xfrm>
                <a:off x="626" y="2218"/>
                <a:ext cx="763" cy="446"/>
              </a:xfrm>
              <a:custGeom>
                <a:avLst/>
                <a:gdLst>
                  <a:gd name="T0" fmla="*/ 0 w 2289"/>
                  <a:gd name="T1" fmla="*/ 0 h 1340"/>
                  <a:gd name="T2" fmla="*/ 0 w 2289"/>
                  <a:gd name="T3" fmla="*/ 0 h 1340"/>
                  <a:gd name="T4" fmla="*/ 0 w 2289"/>
                  <a:gd name="T5" fmla="*/ 0 h 1340"/>
                  <a:gd name="T6" fmla="*/ 0 w 2289"/>
                  <a:gd name="T7" fmla="*/ 0 h 1340"/>
                  <a:gd name="T8" fmla="*/ 0 w 2289"/>
                  <a:gd name="T9" fmla="*/ 0 h 1340"/>
                  <a:gd name="T10" fmla="*/ 0 60000 65536"/>
                  <a:gd name="T11" fmla="*/ 0 60000 65536"/>
                  <a:gd name="T12" fmla="*/ 0 60000 65536"/>
                  <a:gd name="T13" fmla="*/ 0 60000 65536"/>
                  <a:gd name="T14" fmla="*/ 0 60000 65536"/>
                  <a:gd name="T15" fmla="*/ 0 w 2289"/>
                  <a:gd name="T16" fmla="*/ 0 h 1340"/>
                  <a:gd name="T17" fmla="*/ 2289 w 2289"/>
                  <a:gd name="T18" fmla="*/ 1340 h 1340"/>
                </a:gdLst>
                <a:ahLst/>
                <a:cxnLst>
                  <a:cxn ang="T10">
                    <a:pos x="T0" y="T1"/>
                  </a:cxn>
                  <a:cxn ang="T11">
                    <a:pos x="T2" y="T3"/>
                  </a:cxn>
                  <a:cxn ang="T12">
                    <a:pos x="T4" y="T5"/>
                  </a:cxn>
                  <a:cxn ang="T13">
                    <a:pos x="T6" y="T7"/>
                  </a:cxn>
                  <a:cxn ang="T14">
                    <a:pos x="T8" y="T9"/>
                  </a:cxn>
                </a:cxnLst>
                <a:rect l="T15" t="T16" r="T17" b="T18"/>
                <a:pathLst>
                  <a:path w="2289" h="1340">
                    <a:moveTo>
                      <a:pt x="52" y="1340"/>
                    </a:moveTo>
                    <a:lnTo>
                      <a:pt x="0" y="96"/>
                    </a:lnTo>
                    <a:lnTo>
                      <a:pt x="2237" y="0"/>
                    </a:lnTo>
                    <a:lnTo>
                      <a:pt x="2289" y="1245"/>
                    </a:lnTo>
                    <a:lnTo>
                      <a:pt x="52" y="1340"/>
                    </a:lnTo>
                    <a:close/>
                  </a:path>
                </a:pathLst>
              </a:custGeom>
              <a:solidFill>
                <a:srgbClr val="0035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677" name="Freeform 122"/>
              <p:cNvSpPr>
                <a:spLocks/>
              </p:cNvSpPr>
              <p:nvPr/>
            </p:nvSpPr>
            <p:spPr bwMode="auto">
              <a:xfrm>
                <a:off x="649" y="2239"/>
                <a:ext cx="717" cy="405"/>
              </a:xfrm>
              <a:custGeom>
                <a:avLst/>
                <a:gdLst>
                  <a:gd name="T0" fmla="*/ 0 w 2149"/>
                  <a:gd name="T1" fmla="*/ 0 h 1215"/>
                  <a:gd name="T2" fmla="*/ 0 w 2149"/>
                  <a:gd name="T3" fmla="*/ 0 h 1215"/>
                  <a:gd name="T4" fmla="*/ 0 w 2149"/>
                  <a:gd name="T5" fmla="*/ 0 h 1215"/>
                  <a:gd name="T6" fmla="*/ 0 w 2149"/>
                  <a:gd name="T7" fmla="*/ 0 h 1215"/>
                  <a:gd name="T8" fmla="*/ 0 w 2149"/>
                  <a:gd name="T9" fmla="*/ 0 h 1215"/>
                  <a:gd name="T10" fmla="*/ 0 60000 65536"/>
                  <a:gd name="T11" fmla="*/ 0 60000 65536"/>
                  <a:gd name="T12" fmla="*/ 0 60000 65536"/>
                  <a:gd name="T13" fmla="*/ 0 60000 65536"/>
                  <a:gd name="T14" fmla="*/ 0 60000 65536"/>
                  <a:gd name="T15" fmla="*/ 0 w 2149"/>
                  <a:gd name="T16" fmla="*/ 0 h 1215"/>
                  <a:gd name="T17" fmla="*/ 2149 w 2149"/>
                  <a:gd name="T18" fmla="*/ 1215 h 1215"/>
                </a:gdLst>
                <a:ahLst/>
                <a:cxnLst>
                  <a:cxn ang="T10">
                    <a:pos x="T0" y="T1"/>
                  </a:cxn>
                  <a:cxn ang="T11">
                    <a:pos x="T2" y="T3"/>
                  </a:cxn>
                  <a:cxn ang="T12">
                    <a:pos x="T4" y="T5"/>
                  </a:cxn>
                  <a:cxn ang="T13">
                    <a:pos x="T6" y="T7"/>
                  </a:cxn>
                  <a:cxn ang="T14">
                    <a:pos x="T8" y="T9"/>
                  </a:cxn>
                </a:cxnLst>
                <a:rect l="T15" t="T16" r="T17" b="T18"/>
                <a:pathLst>
                  <a:path w="2149" h="1215">
                    <a:moveTo>
                      <a:pt x="46" y="1215"/>
                    </a:moveTo>
                    <a:lnTo>
                      <a:pt x="0" y="91"/>
                    </a:lnTo>
                    <a:lnTo>
                      <a:pt x="2103" y="0"/>
                    </a:lnTo>
                    <a:lnTo>
                      <a:pt x="2149" y="1124"/>
                    </a:lnTo>
                    <a:lnTo>
                      <a:pt x="46" y="1215"/>
                    </a:lnTo>
                    <a:close/>
                  </a:path>
                </a:pathLst>
              </a:custGeom>
              <a:solidFill>
                <a:srgbClr val="B7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678" name="Freeform 123"/>
              <p:cNvSpPr>
                <a:spLocks/>
              </p:cNvSpPr>
              <p:nvPr/>
            </p:nvSpPr>
            <p:spPr bwMode="auto">
              <a:xfrm>
                <a:off x="657" y="2244"/>
                <a:ext cx="700" cy="395"/>
              </a:xfrm>
              <a:custGeom>
                <a:avLst/>
                <a:gdLst>
                  <a:gd name="T0" fmla="*/ 0 w 2100"/>
                  <a:gd name="T1" fmla="*/ 0 h 1185"/>
                  <a:gd name="T2" fmla="*/ 0 w 2100"/>
                  <a:gd name="T3" fmla="*/ 0 h 1185"/>
                  <a:gd name="T4" fmla="*/ 0 w 2100"/>
                  <a:gd name="T5" fmla="*/ 0 h 1185"/>
                  <a:gd name="T6" fmla="*/ 0 w 2100"/>
                  <a:gd name="T7" fmla="*/ 0 h 1185"/>
                  <a:gd name="T8" fmla="*/ 0 w 2100"/>
                  <a:gd name="T9" fmla="*/ 0 h 1185"/>
                  <a:gd name="T10" fmla="*/ 0 60000 65536"/>
                  <a:gd name="T11" fmla="*/ 0 60000 65536"/>
                  <a:gd name="T12" fmla="*/ 0 60000 65536"/>
                  <a:gd name="T13" fmla="*/ 0 60000 65536"/>
                  <a:gd name="T14" fmla="*/ 0 60000 65536"/>
                  <a:gd name="T15" fmla="*/ 0 w 2100"/>
                  <a:gd name="T16" fmla="*/ 0 h 1185"/>
                  <a:gd name="T17" fmla="*/ 2100 w 2100"/>
                  <a:gd name="T18" fmla="*/ 1185 h 1185"/>
                </a:gdLst>
                <a:ahLst/>
                <a:cxnLst>
                  <a:cxn ang="T10">
                    <a:pos x="T0" y="T1"/>
                  </a:cxn>
                  <a:cxn ang="T11">
                    <a:pos x="T2" y="T3"/>
                  </a:cxn>
                  <a:cxn ang="T12">
                    <a:pos x="T4" y="T5"/>
                  </a:cxn>
                  <a:cxn ang="T13">
                    <a:pos x="T6" y="T7"/>
                  </a:cxn>
                  <a:cxn ang="T14">
                    <a:pos x="T8" y="T9"/>
                  </a:cxn>
                </a:cxnLst>
                <a:rect l="T15" t="T16" r="T17" b="T18"/>
                <a:pathLst>
                  <a:path w="2100" h="1185">
                    <a:moveTo>
                      <a:pt x="47" y="1185"/>
                    </a:moveTo>
                    <a:lnTo>
                      <a:pt x="0" y="88"/>
                    </a:lnTo>
                    <a:lnTo>
                      <a:pt x="2054" y="0"/>
                    </a:lnTo>
                    <a:lnTo>
                      <a:pt x="2100" y="1098"/>
                    </a:lnTo>
                    <a:lnTo>
                      <a:pt x="47" y="1185"/>
                    </a:lnTo>
                    <a:close/>
                  </a:path>
                </a:pathLst>
              </a:custGeom>
              <a:solidFill>
                <a:srgbClr val="BA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679" name="Freeform 124"/>
              <p:cNvSpPr>
                <a:spLocks/>
              </p:cNvSpPr>
              <p:nvPr/>
            </p:nvSpPr>
            <p:spPr bwMode="auto">
              <a:xfrm>
                <a:off x="666" y="2248"/>
                <a:ext cx="683" cy="386"/>
              </a:xfrm>
              <a:custGeom>
                <a:avLst/>
                <a:gdLst>
                  <a:gd name="T0" fmla="*/ 0 w 2048"/>
                  <a:gd name="T1" fmla="*/ 0 h 1157"/>
                  <a:gd name="T2" fmla="*/ 0 w 2048"/>
                  <a:gd name="T3" fmla="*/ 0 h 1157"/>
                  <a:gd name="T4" fmla="*/ 0 w 2048"/>
                  <a:gd name="T5" fmla="*/ 0 h 1157"/>
                  <a:gd name="T6" fmla="*/ 0 w 2048"/>
                  <a:gd name="T7" fmla="*/ 0 h 1157"/>
                  <a:gd name="T8" fmla="*/ 0 w 2048"/>
                  <a:gd name="T9" fmla="*/ 0 h 1157"/>
                  <a:gd name="T10" fmla="*/ 0 60000 65536"/>
                  <a:gd name="T11" fmla="*/ 0 60000 65536"/>
                  <a:gd name="T12" fmla="*/ 0 60000 65536"/>
                  <a:gd name="T13" fmla="*/ 0 60000 65536"/>
                  <a:gd name="T14" fmla="*/ 0 60000 65536"/>
                  <a:gd name="T15" fmla="*/ 0 w 2048"/>
                  <a:gd name="T16" fmla="*/ 0 h 1157"/>
                  <a:gd name="T17" fmla="*/ 2048 w 2048"/>
                  <a:gd name="T18" fmla="*/ 1157 h 1157"/>
                </a:gdLst>
                <a:ahLst/>
                <a:cxnLst>
                  <a:cxn ang="T10">
                    <a:pos x="T0" y="T1"/>
                  </a:cxn>
                  <a:cxn ang="T11">
                    <a:pos x="T2" y="T3"/>
                  </a:cxn>
                  <a:cxn ang="T12">
                    <a:pos x="T4" y="T5"/>
                  </a:cxn>
                  <a:cxn ang="T13">
                    <a:pos x="T6" y="T7"/>
                  </a:cxn>
                  <a:cxn ang="T14">
                    <a:pos x="T8" y="T9"/>
                  </a:cxn>
                </a:cxnLst>
                <a:rect l="T15" t="T16" r="T17" b="T18"/>
                <a:pathLst>
                  <a:path w="2048" h="1157">
                    <a:moveTo>
                      <a:pt x="46" y="1157"/>
                    </a:moveTo>
                    <a:lnTo>
                      <a:pt x="0" y="86"/>
                    </a:lnTo>
                    <a:lnTo>
                      <a:pt x="2003" y="0"/>
                    </a:lnTo>
                    <a:lnTo>
                      <a:pt x="2048" y="1071"/>
                    </a:lnTo>
                    <a:lnTo>
                      <a:pt x="46" y="1157"/>
                    </a:lnTo>
                    <a:close/>
                  </a:path>
                </a:pathLst>
              </a:custGeom>
              <a:solidFill>
                <a:srgbClr val="BF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680" name="Freeform 125"/>
              <p:cNvSpPr>
                <a:spLocks/>
              </p:cNvSpPr>
              <p:nvPr/>
            </p:nvSpPr>
            <p:spPr bwMode="auto">
              <a:xfrm>
                <a:off x="1191" y="2950"/>
                <a:ext cx="29" cy="59"/>
              </a:xfrm>
              <a:custGeom>
                <a:avLst/>
                <a:gdLst>
                  <a:gd name="T0" fmla="*/ 0 w 88"/>
                  <a:gd name="T1" fmla="*/ 0 h 178"/>
                  <a:gd name="T2" fmla="*/ 0 w 88"/>
                  <a:gd name="T3" fmla="*/ 0 h 178"/>
                  <a:gd name="T4" fmla="*/ 0 w 88"/>
                  <a:gd name="T5" fmla="*/ 0 h 178"/>
                  <a:gd name="T6" fmla="*/ 0 w 88"/>
                  <a:gd name="T7" fmla="*/ 0 h 178"/>
                  <a:gd name="T8" fmla="*/ 0 w 88"/>
                  <a:gd name="T9" fmla="*/ 0 h 178"/>
                  <a:gd name="T10" fmla="*/ 0 w 88"/>
                  <a:gd name="T11" fmla="*/ 0 h 178"/>
                  <a:gd name="T12" fmla="*/ 0 w 88"/>
                  <a:gd name="T13" fmla="*/ 0 h 178"/>
                  <a:gd name="T14" fmla="*/ 0 w 88"/>
                  <a:gd name="T15" fmla="*/ 0 h 178"/>
                  <a:gd name="T16" fmla="*/ 0 w 88"/>
                  <a:gd name="T17" fmla="*/ 0 h 178"/>
                  <a:gd name="T18" fmla="*/ 0 w 88"/>
                  <a:gd name="T19" fmla="*/ 0 h 178"/>
                  <a:gd name="T20" fmla="*/ 0 w 88"/>
                  <a:gd name="T21" fmla="*/ 0 h 178"/>
                  <a:gd name="T22" fmla="*/ 0 w 88"/>
                  <a:gd name="T23" fmla="*/ 0 h 178"/>
                  <a:gd name="T24" fmla="*/ 0 w 88"/>
                  <a:gd name="T25" fmla="*/ 0 h 178"/>
                  <a:gd name="T26" fmla="*/ 0 w 88"/>
                  <a:gd name="T27" fmla="*/ 0 h 178"/>
                  <a:gd name="T28" fmla="*/ 0 w 88"/>
                  <a:gd name="T29" fmla="*/ 0 h 178"/>
                  <a:gd name="T30" fmla="*/ 0 w 88"/>
                  <a:gd name="T31" fmla="*/ 0 h 178"/>
                  <a:gd name="T32" fmla="*/ 0 w 88"/>
                  <a:gd name="T33" fmla="*/ 0 h 178"/>
                  <a:gd name="T34" fmla="*/ 0 w 88"/>
                  <a:gd name="T35" fmla="*/ 0 h 1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78"/>
                  <a:gd name="T56" fmla="*/ 88 w 88"/>
                  <a:gd name="T57" fmla="*/ 178 h 17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78">
                    <a:moveTo>
                      <a:pt x="88" y="178"/>
                    </a:moveTo>
                    <a:lnTo>
                      <a:pt x="56" y="171"/>
                    </a:lnTo>
                    <a:lnTo>
                      <a:pt x="48" y="152"/>
                    </a:lnTo>
                    <a:lnTo>
                      <a:pt x="40" y="131"/>
                    </a:lnTo>
                    <a:lnTo>
                      <a:pt x="32" y="109"/>
                    </a:lnTo>
                    <a:lnTo>
                      <a:pt x="25" y="87"/>
                    </a:lnTo>
                    <a:lnTo>
                      <a:pt x="18" y="63"/>
                    </a:lnTo>
                    <a:lnTo>
                      <a:pt x="11" y="41"/>
                    </a:lnTo>
                    <a:lnTo>
                      <a:pt x="6" y="20"/>
                    </a:lnTo>
                    <a:lnTo>
                      <a:pt x="0" y="0"/>
                    </a:lnTo>
                    <a:lnTo>
                      <a:pt x="18" y="15"/>
                    </a:lnTo>
                    <a:lnTo>
                      <a:pt x="32" y="34"/>
                    </a:lnTo>
                    <a:lnTo>
                      <a:pt x="43" y="58"/>
                    </a:lnTo>
                    <a:lnTo>
                      <a:pt x="51" y="82"/>
                    </a:lnTo>
                    <a:lnTo>
                      <a:pt x="59" y="107"/>
                    </a:lnTo>
                    <a:lnTo>
                      <a:pt x="67" y="134"/>
                    </a:lnTo>
                    <a:lnTo>
                      <a:pt x="77" y="157"/>
                    </a:lnTo>
                    <a:lnTo>
                      <a:pt x="88" y="178"/>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681" name="Freeform 126"/>
              <p:cNvSpPr>
                <a:spLocks/>
              </p:cNvSpPr>
              <p:nvPr/>
            </p:nvSpPr>
            <p:spPr bwMode="auto">
              <a:xfrm>
                <a:off x="941" y="3002"/>
                <a:ext cx="1" cy="1"/>
              </a:xfrm>
              <a:custGeom>
                <a:avLst/>
                <a:gdLst>
                  <a:gd name="T0" fmla="*/ 0 w 2"/>
                  <a:gd name="T1" fmla="*/ 0 h 1"/>
                  <a:gd name="T2" fmla="*/ 1 w 2"/>
                  <a:gd name="T3" fmla="*/ 0 h 1"/>
                  <a:gd name="T4" fmla="*/ 1 w 2"/>
                  <a:gd name="T5" fmla="*/ 0 h 1"/>
                  <a:gd name="T6" fmla="*/ 1 w 2"/>
                  <a:gd name="T7" fmla="*/ 0 h 1"/>
                  <a:gd name="T8" fmla="*/ 1 w 2"/>
                  <a:gd name="T9" fmla="*/ 1 h 1"/>
                  <a:gd name="T10" fmla="*/ 1 w 2"/>
                  <a:gd name="T11" fmla="*/ 1 h 1"/>
                  <a:gd name="T12" fmla="*/ 1 w 2"/>
                  <a:gd name="T13" fmla="*/ 1 h 1"/>
                  <a:gd name="T14" fmla="*/ 1 w 2"/>
                  <a:gd name="T15" fmla="*/ 1 h 1"/>
                  <a:gd name="T16" fmla="*/ 1 w 2"/>
                  <a:gd name="T17" fmla="*/ 1 h 1"/>
                  <a:gd name="T18" fmla="*/ 1 w 2"/>
                  <a:gd name="T19" fmla="*/ 0 h 1"/>
                  <a:gd name="T20" fmla="*/ 1 w 2"/>
                  <a:gd name="T21" fmla="*/ 0 h 1"/>
                  <a:gd name="T22" fmla="*/ 1 w 2"/>
                  <a:gd name="T23" fmla="*/ 0 h 1"/>
                  <a:gd name="T24" fmla="*/ 0 w 2"/>
                  <a:gd name="T25" fmla="*/ 0 h 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
                  <a:gd name="T40" fmla="*/ 0 h 1"/>
                  <a:gd name="T41" fmla="*/ 2 w 2"/>
                  <a:gd name="T42" fmla="*/ 1 h 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 h="1">
                    <a:moveTo>
                      <a:pt x="0" y="0"/>
                    </a:moveTo>
                    <a:lnTo>
                      <a:pt x="1" y="0"/>
                    </a:lnTo>
                    <a:lnTo>
                      <a:pt x="2" y="1"/>
                    </a:lnTo>
                    <a:lnTo>
                      <a:pt x="1" y="0"/>
                    </a:lnTo>
                    <a:lnTo>
                      <a:pt x="0" y="0"/>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682" name="Freeform 127"/>
              <p:cNvSpPr>
                <a:spLocks/>
              </p:cNvSpPr>
              <p:nvPr/>
            </p:nvSpPr>
            <p:spPr bwMode="auto">
              <a:xfrm>
                <a:off x="950" y="2896"/>
                <a:ext cx="61" cy="122"/>
              </a:xfrm>
              <a:custGeom>
                <a:avLst/>
                <a:gdLst>
                  <a:gd name="T0" fmla="*/ 0 w 182"/>
                  <a:gd name="T1" fmla="*/ 0 h 366"/>
                  <a:gd name="T2" fmla="*/ 0 w 182"/>
                  <a:gd name="T3" fmla="*/ 0 h 366"/>
                  <a:gd name="T4" fmla="*/ 0 w 182"/>
                  <a:gd name="T5" fmla="*/ 0 h 366"/>
                  <a:gd name="T6" fmla="*/ 0 w 182"/>
                  <a:gd name="T7" fmla="*/ 0 h 366"/>
                  <a:gd name="T8" fmla="*/ 0 w 182"/>
                  <a:gd name="T9" fmla="*/ 0 h 366"/>
                  <a:gd name="T10" fmla="*/ 0 w 182"/>
                  <a:gd name="T11" fmla="*/ 0 h 366"/>
                  <a:gd name="T12" fmla="*/ 0 w 182"/>
                  <a:gd name="T13" fmla="*/ 0 h 366"/>
                  <a:gd name="T14" fmla="*/ 0 w 182"/>
                  <a:gd name="T15" fmla="*/ 0 h 366"/>
                  <a:gd name="T16" fmla="*/ 0 w 182"/>
                  <a:gd name="T17" fmla="*/ 0 h 366"/>
                  <a:gd name="T18" fmla="*/ 0 w 182"/>
                  <a:gd name="T19" fmla="*/ 0 h 366"/>
                  <a:gd name="T20" fmla="*/ 0 w 182"/>
                  <a:gd name="T21" fmla="*/ 0 h 366"/>
                  <a:gd name="T22" fmla="*/ 0 w 182"/>
                  <a:gd name="T23" fmla="*/ 0 h 366"/>
                  <a:gd name="T24" fmla="*/ 0 w 182"/>
                  <a:gd name="T25" fmla="*/ 0 h 366"/>
                  <a:gd name="T26" fmla="*/ 0 w 182"/>
                  <a:gd name="T27" fmla="*/ 0 h 366"/>
                  <a:gd name="T28" fmla="*/ 0 w 182"/>
                  <a:gd name="T29" fmla="*/ 0 h 366"/>
                  <a:gd name="T30" fmla="*/ 0 w 182"/>
                  <a:gd name="T31" fmla="*/ 0 h 366"/>
                  <a:gd name="T32" fmla="*/ 0 w 182"/>
                  <a:gd name="T33" fmla="*/ 0 h 366"/>
                  <a:gd name="T34" fmla="*/ 0 w 182"/>
                  <a:gd name="T35" fmla="*/ 0 h 366"/>
                  <a:gd name="T36" fmla="*/ 0 w 182"/>
                  <a:gd name="T37" fmla="*/ 0 h 366"/>
                  <a:gd name="T38" fmla="*/ 0 w 182"/>
                  <a:gd name="T39" fmla="*/ 0 h 366"/>
                  <a:gd name="T40" fmla="*/ 0 w 182"/>
                  <a:gd name="T41" fmla="*/ 0 h 366"/>
                  <a:gd name="T42" fmla="*/ 0 w 182"/>
                  <a:gd name="T43" fmla="*/ 0 h 366"/>
                  <a:gd name="T44" fmla="*/ 0 w 182"/>
                  <a:gd name="T45" fmla="*/ 0 h 366"/>
                  <a:gd name="T46" fmla="*/ 0 w 182"/>
                  <a:gd name="T47" fmla="*/ 0 h 366"/>
                  <a:gd name="T48" fmla="*/ 0 w 182"/>
                  <a:gd name="T49" fmla="*/ 0 h 366"/>
                  <a:gd name="T50" fmla="*/ 0 w 182"/>
                  <a:gd name="T51" fmla="*/ 0 h 366"/>
                  <a:gd name="T52" fmla="*/ 0 w 182"/>
                  <a:gd name="T53" fmla="*/ 0 h 366"/>
                  <a:gd name="T54" fmla="*/ 0 w 182"/>
                  <a:gd name="T55" fmla="*/ 0 h 366"/>
                  <a:gd name="T56" fmla="*/ 0 w 182"/>
                  <a:gd name="T57" fmla="*/ 0 h 366"/>
                  <a:gd name="T58" fmla="*/ 0 w 182"/>
                  <a:gd name="T59" fmla="*/ 0 h 366"/>
                  <a:gd name="T60" fmla="*/ 0 w 182"/>
                  <a:gd name="T61" fmla="*/ 0 h 366"/>
                  <a:gd name="T62" fmla="*/ 0 w 182"/>
                  <a:gd name="T63" fmla="*/ 0 h 366"/>
                  <a:gd name="T64" fmla="*/ 0 w 182"/>
                  <a:gd name="T65" fmla="*/ 0 h 366"/>
                  <a:gd name="T66" fmla="*/ 0 w 182"/>
                  <a:gd name="T67" fmla="*/ 0 h 366"/>
                  <a:gd name="T68" fmla="*/ 0 w 182"/>
                  <a:gd name="T69" fmla="*/ 0 h 366"/>
                  <a:gd name="T70" fmla="*/ 0 w 182"/>
                  <a:gd name="T71" fmla="*/ 0 h 366"/>
                  <a:gd name="T72" fmla="*/ 0 w 182"/>
                  <a:gd name="T73" fmla="*/ 0 h 36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2"/>
                  <a:gd name="T112" fmla="*/ 0 h 366"/>
                  <a:gd name="T113" fmla="*/ 182 w 182"/>
                  <a:gd name="T114" fmla="*/ 366 h 36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2" h="366">
                    <a:moveTo>
                      <a:pt x="182" y="363"/>
                    </a:moveTo>
                    <a:lnTo>
                      <a:pt x="172" y="366"/>
                    </a:lnTo>
                    <a:lnTo>
                      <a:pt x="160" y="365"/>
                    </a:lnTo>
                    <a:lnTo>
                      <a:pt x="148" y="362"/>
                    </a:lnTo>
                    <a:lnTo>
                      <a:pt x="135" y="356"/>
                    </a:lnTo>
                    <a:lnTo>
                      <a:pt x="122" y="351"/>
                    </a:lnTo>
                    <a:lnTo>
                      <a:pt x="109" y="344"/>
                    </a:lnTo>
                    <a:lnTo>
                      <a:pt x="98" y="338"/>
                    </a:lnTo>
                    <a:lnTo>
                      <a:pt x="89" y="334"/>
                    </a:lnTo>
                    <a:lnTo>
                      <a:pt x="87" y="332"/>
                    </a:lnTo>
                    <a:lnTo>
                      <a:pt x="86" y="329"/>
                    </a:lnTo>
                    <a:lnTo>
                      <a:pt x="85" y="326"/>
                    </a:lnTo>
                    <a:lnTo>
                      <a:pt x="83" y="323"/>
                    </a:lnTo>
                    <a:lnTo>
                      <a:pt x="90" y="325"/>
                    </a:lnTo>
                    <a:lnTo>
                      <a:pt x="98" y="327"/>
                    </a:lnTo>
                    <a:lnTo>
                      <a:pt x="108" y="330"/>
                    </a:lnTo>
                    <a:lnTo>
                      <a:pt x="116" y="333"/>
                    </a:lnTo>
                    <a:lnTo>
                      <a:pt x="123" y="334"/>
                    </a:lnTo>
                    <a:lnTo>
                      <a:pt x="129" y="334"/>
                    </a:lnTo>
                    <a:lnTo>
                      <a:pt x="133" y="332"/>
                    </a:lnTo>
                    <a:lnTo>
                      <a:pt x="134" y="326"/>
                    </a:lnTo>
                    <a:lnTo>
                      <a:pt x="129" y="282"/>
                    </a:lnTo>
                    <a:lnTo>
                      <a:pt x="116" y="239"/>
                    </a:lnTo>
                    <a:lnTo>
                      <a:pt x="98" y="198"/>
                    </a:lnTo>
                    <a:lnTo>
                      <a:pt x="78" y="156"/>
                    </a:lnTo>
                    <a:lnTo>
                      <a:pt x="56" y="115"/>
                    </a:lnTo>
                    <a:lnTo>
                      <a:pt x="35" y="76"/>
                    </a:lnTo>
                    <a:lnTo>
                      <a:pt x="16" y="37"/>
                    </a:lnTo>
                    <a:lnTo>
                      <a:pt x="0" y="0"/>
                    </a:lnTo>
                    <a:lnTo>
                      <a:pt x="7" y="3"/>
                    </a:lnTo>
                    <a:lnTo>
                      <a:pt x="26" y="23"/>
                    </a:lnTo>
                    <a:lnTo>
                      <a:pt x="55" y="58"/>
                    </a:lnTo>
                    <a:lnTo>
                      <a:pt x="89" y="105"/>
                    </a:lnTo>
                    <a:lnTo>
                      <a:pt x="123" y="160"/>
                    </a:lnTo>
                    <a:lnTo>
                      <a:pt x="153" y="224"/>
                    </a:lnTo>
                    <a:lnTo>
                      <a:pt x="174" y="293"/>
                    </a:lnTo>
                    <a:lnTo>
                      <a:pt x="182" y="363"/>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683" name="Freeform 128"/>
              <p:cNvSpPr>
                <a:spLocks/>
              </p:cNvSpPr>
              <p:nvPr/>
            </p:nvSpPr>
            <p:spPr bwMode="auto">
              <a:xfrm>
                <a:off x="1149" y="2906"/>
                <a:ext cx="10" cy="97"/>
              </a:xfrm>
              <a:custGeom>
                <a:avLst/>
                <a:gdLst>
                  <a:gd name="T0" fmla="*/ 0 w 32"/>
                  <a:gd name="T1" fmla="*/ 0 h 291"/>
                  <a:gd name="T2" fmla="*/ 0 w 32"/>
                  <a:gd name="T3" fmla="*/ 0 h 291"/>
                  <a:gd name="T4" fmla="*/ 0 w 32"/>
                  <a:gd name="T5" fmla="*/ 0 h 291"/>
                  <a:gd name="T6" fmla="*/ 0 w 32"/>
                  <a:gd name="T7" fmla="*/ 0 h 291"/>
                  <a:gd name="T8" fmla="*/ 0 w 32"/>
                  <a:gd name="T9" fmla="*/ 0 h 291"/>
                  <a:gd name="T10" fmla="*/ 0 w 32"/>
                  <a:gd name="T11" fmla="*/ 0 h 291"/>
                  <a:gd name="T12" fmla="*/ 0 w 32"/>
                  <a:gd name="T13" fmla="*/ 0 h 291"/>
                  <a:gd name="T14" fmla="*/ 0 w 32"/>
                  <a:gd name="T15" fmla="*/ 0 h 291"/>
                  <a:gd name="T16" fmla="*/ 0 w 32"/>
                  <a:gd name="T17" fmla="*/ 0 h 291"/>
                  <a:gd name="T18" fmla="*/ 0 w 32"/>
                  <a:gd name="T19" fmla="*/ 0 h 291"/>
                  <a:gd name="T20" fmla="*/ 0 w 32"/>
                  <a:gd name="T21" fmla="*/ 0 h 291"/>
                  <a:gd name="T22" fmla="*/ 0 w 32"/>
                  <a:gd name="T23" fmla="*/ 0 h 291"/>
                  <a:gd name="T24" fmla="*/ 0 w 32"/>
                  <a:gd name="T25" fmla="*/ 0 h 291"/>
                  <a:gd name="T26" fmla="*/ 0 w 32"/>
                  <a:gd name="T27" fmla="*/ 0 h 291"/>
                  <a:gd name="T28" fmla="*/ 0 w 32"/>
                  <a:gd name="T29" fmla="*/ 0 h 291"/>
                  <a:gd name="T30" fmla="*/ 0 w 32"/>
                  <a:gd name="T31" fmla="*/ 0 h 291"/>
                  <a:gd name="T32" fmla="*/ 0 w 32"/>
                  <a:gd name="T33" fmla="*/ 0 h 2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
                  <a:gd name="T52" fmla="*/ 0 h 291"/>
                  <a:gd name="T53" fmla="*/ 32 w 32"/>
                  <a:gd name="T54" fmla="*/ 291 h 29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 h="291">
                    <a:moveTo>
                      <a:pt x="32" y="291"/>
                    </a:moveTo>
                    <a:lnTo>
                      <a:pt x="14" y="261"/>
                    </a:lnTo>
                    <a:lnTo>
                      <a:pt x="4" y="227"/>
                    </a:lnTo>
                    <a:lnTo>
                      <a:pt x="0" y="189"/>
                    </a:lnTo>
                    <a:lnTo>
                      <a:pt x="0" y="152"/>
                    </a:lnTo>
                    <a:lnTo>
                      <a:pt x="1" y="112"/>
                    </a:lnTo>
                    <a:lnTo>
                      <a:pt x="4" y="73"/>
                    </a:lnTo>
                    <a:lnTo>
                      <a:pt x="4" y="36"/>
                    </a:lnTo>
                    <a:lnTo>
                      <a:pt x="1" y="0"/>
                    </a:lnTo>
                    <a:lnTo>
                      <a:pt x="16" y="32"/>
                    </a:lnTo>
                    <a:lnTo>
                      <a:pt x="25" y="66"/>
                    </a:lnTo>
                    <a:lnTo>
                      <a:pt x="29" y="102"/>
                    </a:lnTo>
                    <a:lnTo>
                      <a:pt x="29" y="139"/>
                    </a:lnTo>
                    <a:lnTo>
                      <a:pt x="26" y="178"/>
                    </a:lnTo>
                    <a:lnTo>
                      <a:pt x="26" y="217"/>
                    </a:lnTo>
                    <a:lnTo>
                      <a:pt x="26" y="254"/>
                    </a:lnTo>
                    <a:lnTo>
                      <a:pt x="32" y="291"/>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684" name="Freeform 129"/>
              <p:cNvSpPr>
                <a:spLocks/>
              </p:cNvSpPr>
              <p:nvPr/>
            </p:nvSpPr>
            <p:spPr bwMode="auto">
              <a:xfrm>
                <a:off x="917" y="2902"/>
                <a:ext cx="56" cy="90"/>
              </a:xfrm>
              <a:custGeom>
                <a:avLst/>
                <a:gdLst>
                  <a:gd name="T0" fmla="*/ 0 w 168"/>
                  <a:gd name="T1" fmla="*/ 0 h 269"/>
                  <a:gd name="T2" fmla="*/ 0 w 168"/>
                  <a:gd name="T3" fmla="*/ 0 h 269"/>
                  <a:gd name="T4" fmla="*/ 0 w 168"/>
                  <a:gd name="T5" fmla="*/ 0 h 269"/>
                  <a:gd name="T6" fmla="*/ 0 w 168"/>
                  <a:gd name="T7" fmla="*/ 0 h 269"/>
                  <a:gd name="T8" fmla="*/ 0 w 168"/>
                  <a:gd name="T9" fmla="*/ 0 h 269"/>
                  <a:gd name="T10" fmla="*/ 0 w 168"/>
                  <a:gd name="T11" fmla="*/ 0 h 269"/>
                  <a:gd name="T12" fmla="*/ 0 w 168"/>
                  <a:gd name="T13" fmla="*/ 0 h 269"/>
                  <a:gd name="T14" fmla="*/ 0 w 168"/>
                  <a:gd name="T15" fmla="*/ 0 h 269"/>
                  <a:gd name="T16" fmla="*/ 0 w 168"/>
                  <a:gd name="T17" fmla="*/ 0 h 269"/>
                  <a:gd name="T18" fmla="*/ 0 w 168"/>
                  <a:gd name="T19" fmla="*/ 0 h 269"/>
                  <a:gd name="T20" fmla="*/ 0 w 168"/>
                  <a:gd name="T21" fmla="*/ 0 h 269"/>
                  <a:gd name="T22" fmla="*/ 0 w 168"/>
                  <a:gd name="T23" fmla="*/ 0 h 269"/>
                  <a:gd name="T24" fmla="*/ 0 w 168"/>
                  <a:gd name="T25" fmla="*/ 0 h 269"/>
                  <a:gd name="T26" fmla="*/ 0 w 168"/>
                  <a:gd name="T27" fmla="*/ 0 h 269"/>
                  <a:gd name="T28" fmla="*/ 0 w 168"/>
                  <a:gd name="T29" fmla="*/ 0 h 269"/>
                  <a:gd name="T30" fmla="*/ 0 w 168"/>
                  <a:gd name="T31" fmla="*/ 0 h 269"/>
                  <a:gd name="T32" fmla="*/ 0 w 168"/>
                  <a:gd name="T33" fmla="*/ 0 h 2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8"/>
                  <a:gd name="T52" fmla="*/ 0 h 269"/>
                  <a:gd name="T53" fmla="*/ 168 w 168"/>
                  <a:gd name="T54" fmla="*/ 269 h 2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8" h="269">
                    <a:moveTo>
                      <a:pt x="168" y="269"/>
                    </a:moveTo>
                    <a:lnTo>
                      <a:pt x="135" y="255"/>
                    </a:lnTo>
                    <a:lnTo>
                      <a:pt x="109" y="231"/>
                    </a:lnTo>
                    <a:lnTo>
                      <a:pt x="87" y="197"/>
                    </a:lnTo>
                    <a:lnTo>
                      <a:pt x="68" y="157"/>
                    </a:lnTo>
                    <a:lnTo>
                      <a:pt x="52" y="115"/>
                    </a:lnTo>
                    <a:lnTo>
                      <a:pt x="35" y="72"/>
                    </a:lnTo>
                    <a:lnTo>
                      <a:pt x="19" y="33"/>
                    </a:lnTo>
                    <a:lnTo>
                      <a:pt x="0" y="0"/>
                    </a:lnTo>
                    <a:lnTo>
                      <a:pt x="35" y="26"/>
                    </a:lnTo>
                    <a:lnTo>
                      <a:pt x="63" y="57"/>
                    </a:lnTo>
                    <a:lnTo>
                      <a:pt x="85" y="91"/>
                    </a:lnTo>
                    <a:lnTo>
                      <a:pt x="101" y="128"/>
                    </a:lnTo>
                    <a:lnTo>
                      <a:pt x="116" y="166"/>
                    </a:lnTo>
                    <a:lnTo>
                      <a:pt x="131" y="203"/>
                    </a:lnTo>
                    <a:lnTo>
                      <a:pt x="148" y="238"/>
                    </a:lnTo>
                    <a:lnTo>
                      <a:pt x="168" y="269"/>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685" name="Freeform 130"/>
              <p:cNvSpPr>
                <a:spLocks/>
              </p:cNvSpPr>
              <p:nvPr/>
            </p:nvSpPr>
            <p:spPr bwMode="auto">
              <a:xfrm>
                <a:off x="1325" y="2844"/>
                <a:ext cx="51" cy="84"/>
              </a:xfrm>
              <a:custGeom>
                <a:avLst/>
                <a:gdLst>
                  <a:gd name="T0" fmla="*/ 0 w 153"/>
                  <a:gd name="T1" fmla="*/ 0 h 250"/>
                  <a:gd name="T2" fmla="*/ 0 w 153"/>
                  <a:gd name="T3" fmla="*/ 0 h 250"/>
                  <a:gd name="T4" fmla="*/ 0 w 153"/>
                  <a:gd name="T5" fmla="*/ 0 h 250"/>
                  <a:gd name="T6" fmla="*/ 0 w 153"/>
                  <a:gd name="T7" fmla="*/ 0 h 250"/>
                  <a:gd name="T8" fmla="*/ 0 w 153"/>
                  <a:gd name="T9" fmla="*/ 0 h 250"/>
                  <a:gd name="T10" fmla="*/ 0 w 153"/>
                  <a:gd name="T11" fmla="*/ 0 h 250"/>
                  <a:gd name="T12" fmla="*/ 0 w 153"/>
                  <a:gd name="T13" fmla="*/ 0 h 250"/>
                  <a:gd name="T14" fmla="*/ 0 w 153"/>
                  <a:gd name="T15" fmla="*/ 0 h 250"/>
                  <a:gd name="T16" fmla="*/ 0 w 153"/>
                  <a:gd name="T17" fmla="*/ 0 h 250"/>
                  <a:gd name="T18" fmla="*/ 0 w 153"/>
                  <a:gd name="T19" fmla="*/ 0 h 250"/>
                  <a:gd name="T20" fmla="*/ 0 w 153"/>
                  <a:gd name="T21" fmla="*/ 0 h 250"/>
                  <a:gd name="T22" fmla="*/ 0 w 153"/>
                  <a:gd name="T23" fmla="*/ 0 h 250"/>
                  <a:gd name="T24" fmla="*/ 0 w 153"/>
                  <a:gd name="T25" fmla="*/ 0 h 250"/>
                  <a:gd name="T26" fmla="*/ 0 w 153"/>
                  <a:gd name="T27" fmla="*/ 0 h 250"/>
                  <a:gd name="T28" fmla="*/ 0 w 153"/>
                  <a:gd name="T29" fmla="*/ 0 h 250"/>
                  <a:gd name="T30" fmla="*/ 0 w 153"/>
                  <a:gd name="T31" fmla="*/ 0 h 250"/>
                  <a:gd name="T32" fmla="*/ 0 w 153"/>
                  <a:gd name="T33" fmla="*/ 0 h 2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3"/>
                  <a:gd name="T52" fmla="*/ 0 h 250"/>
                  <a:gd name="T53" fmla="*/ 153 w 153"/>
                  <a:gd name="T54" fmla="*/ 250 h 2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3" h="250">
                    <a:moveTo>
                      <a:pt x="0" y="250"/>
                    </a:moveTo>
                    <a:lnTo>
                      <a:pt x="29" y="231"/>
                    </a:lnTo>
                    <a:lnTo>
                      <a:pt x="53" y="203"/>
                    </a:lnTo>
                    <a:lnTo>
                      <a:pt x="73" y="173"/>
                    </a:lnTo>
                    <a:lnTo>
                      <a:pt x="90" y="137"/>
                    </a:lnTo>
                    <a:lnTo>
                      <a:pt x="103" y="101"/>
                    </a:lnTo>
                    <a:lnTo>
                      <a:pt x="118" y="65"/>
                    </a:lnTo>
                    <a:lnTo>
                      <a:pt x="135" y="31"/>
                    </a:lnTo>
                    <a:lnTo>
                      <a:pt x="153" y="0"/>
                    </a:lnTo>
                    <a:lnTo>
                      <a:pt x="121" y="18"/>
                    </a:lnTo>
                    <a:lnTo>
                      <a:pt x="96" y="43"/>
                    </a:lnTo>
                    <a:lnTo>
                      <a:pt x="79" y="75"/>
                    </a:lnTo>
                    <a:lnTo>
                      <a:pt x="64" y="109"/>
                    </a:lnTo>
                    <a:lnTo>
                      <a:pt x="50" y="147"/>
                    </a:lnTo>
                    <a:lnTo>
                      <a:pt x="36" y="183"/>
                    </a:lnTo>
                    <a:lnTo>
                      <a:pt x="21" y="218"/>
                    </a:lnTo>
                    <a:lnTo>
                      <a:pt x="0" y="250"/>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686" name="Freeform 131"/>
              <p:cNvSpPr>
                <a:spLocks/>
              </p:cNvSpPr>
              <p:nvPr/>
            </p:nvSpPr>
            <p:spPr bwMode="auto">
              <a:xfrm>
                <a:off x="1141" y="2788"/>
                <a:ext cx="162" cy="137"/>
              </a:xfrm>
              <a:custGeom>
                <a:avLst/>
                <a:gdLst>
                  <a:gd name="T0" fmla="*/ 0 w 485"/>
                  <a:gd name="T1" fmla="*/ 0 h 411"/>
                  <a:gd name="T2" fmla="*/ 0 w 485"/>
                  <a:gd name="T3" fmla="*/ 0 h 411"/>
                  <a:gd name="T4" fmla="*/ 0 w 485"/>
                  <a:gd name="T5" fmla="*/ 0 h 411"/>
                  <a:gd name="T6" fmla="*/ 0 w 485"/>
                  <a:gd name="T7" fmla="*/ 0 h 411"/>
                  <a:gd name="T8" fmla="*/ 0 w 485"/>
                  <a:gd name="T9" fmla="*/ 0 h 411"/>
                  <a:gd name="T10" fmla="*/ 0 w 485"/>
                  <a:gd name="T11" fmla="*/ 0 h 411"/>
                  <a:gd name="T12" fmla="*/ 0 w 485"/>
                  <a:gd name="T13" fmla="*/ 0 h 411"/>
                  <a:gd name="T14" fmla="*/ 0 w 485"/>
                  <a:gd name="T15" fmla="*/ 0 h 411"/>
                  <a:gd name="T16" fmla="*/ 0 w 485"/>
                  <a:gd name="T17" fmla="*/ 0 h 411"/>
                  <a:gd name="T18" fmla="*/ 0 w 485"/>
                  <a:gd name="T19" fmla="*/ 0 h 411"/>
                  <a:gd name="T20" fmla="*/ 0 w 485"/>
                  <a:gd name="T21" fmla="*/ 0 h 411"/>
                  <a:gd name="T22" fmla="*/ 0 w 485"/>
                  <a:gd name="T23" fmla="*/ 0 h 411"/>
                  <a:gd name="T24" fmla="*/ 0 w 485"/>
                  <a:gd name="T25" fmla="*/ 0 h 411"/>
                  <a:gd name="T26" fmla="*/ 0 w 485"/>
                  <a:gd name="T27" fmla="*/ 0 h 411"/>
                  <a:gd name="T28" fmla="*/ 0 w 485"/>
                  <a:gd name="T29" fmla="*/ 0 h 411"/>
                  <a:gd name="T30" fmla="*/ 0 w 485"/>
                  <a:gd name="T31" fmla="*/ 0 h 411"/>
                  <a:gd name="T32" fmla="*/ 0 w 485"/>
                  <a:gd name="T33" fmla="*/ 0 h 411"/>
                  <a:gd name="T34" fmla="*/ 0 w 485"/>
                  <a:gd name="T35" fmla="*/ 0 h 411"/>
                  <a:gd name="T36" fmla="*/ 0 w 485"/>
                  <a:gd name="T37" fmla="*/ 0 h 411"/>
                  <a:gd name="T38" fmla="*/ 0 w 485"/>
                  <a:gd name="T39" fmla="*/ 0 h 411"/>
                  <a:gd name="T40" fmla="*/ 0 w 485"/>
                  <a:gd name="T41" fmla="*/ 0 h 411"/>
                  <a:gd name="T42" fmla="*/ 0 w 485"/>
                  <a:gd name="T43" fmla="*/ 0 h 411"/>
                  <a:gd name="T44" fmla="*/ 0 w 485"/>
                  <a:gd name="T45" fmla="*/ 0 h 411"/>
                  <a:gd name="T46" fmla="*/ 0 w 485"/>
                  <a:gd name="T47" fmla="*/ 0 h 411"/>
                  <a:gd name="T48" fmla="*/ 0 w 485"/>
                  <a:gd name="T49" fmla="*/ 0 h 411"/>
                  <a:gd name="T50" fmla="*/ 0 w 485"/>
                  <a:gd name="T51" fmla="*/ 0 h 411"/>
                  <a:gd name="T52" fmla="*/ 0 w 485"/>
                  <a:gd name="T53" fmla="*/ 0 h 411"/>
                  <a:gd name="T54" fmla="*/ 0 w 485"/>
                  <a:gd name="T55" fmla="*/ 0 h 411"/>
                  <a:gd name="T56" fmla="*/ 0 w 485"/>
                  <a:gd name="T57" fmla="*/ 0 h 411"/>
                  <a:gd name="T58" fmla="*/ 0 w 485"/>
                  <a:gd name="T59" fmla="*/ 0 h 411"/>
                  <a:gd name="T60" fmla="*/ 0 w 485"/>
                  <a:gd name="T61" fmla="*/ 0 h 411"/>
                  <a:gd name="T62" fmla="*/ 0 w 485"/>
                  <a:gd name="T63" fmla="*/ 0 h 411"/>
                  <a:gd name="T64" fmla="*/ 0 w 485"/>
                  <a:gd name="T65" fmla="*/ 0 h 411"/>
                  <a:gd name="T66" fmla="*/ 0 w 485"/>
                  <a:gd name="T67" fmla="*/ 0 h 411"/>
                  <a:gd name="T68" fmla="*/ 0 w 485"/>
                  <a:gd name="T69" fmla="*/ 0 h 411"/>
                  <a:gd name="T70" fmla="*/ 0 w 485"/>
                  <a:gd name="T71" fmla="*/ 0 h 411"/>
                  <a:gd name="T72" fmla="*/ 0 w 485"/>
                  <a:gd name="T73" fmla="*/ 0 h 411"/>
                  <a:gd name="T74" fmla="*/ 0 w 485"/>
                  <a:gd name="T75" fmla="*/ 0 h 411"/>
                  <a:gd name="T76" fmla="*/ 0 w 485"/>
                  <a:gd name="T77" fmla="*/ 0 h 411"/>
                  <a:gd name="T78" fmla="*/ 0 w 485"/>
                  <a:gd name="T79" fmla="*/ 0 h 411"/>
                  <a:gd name="T80" fmla="*/ 0 w 485"/>
                  <a:gd name="T81" fmla="*/ 0 h 411"/>
                  <a:gd name="T82" fmla="*/ 0 w 485"/>
                  <a:gd name="T83" fmla="*/ 0 h 411"/>
                  <a:gd name="T84" fmla="*/ 0 w 485"/>
                  <a:gd name="T85" fmla="*/ 0 h 411"/>
                  <a:gd name="T86" fmla="*/ 0 w 485"/>
                  <a:gd name="T87" fmla="*/ 0 h 411"/>
                  <a:gd name="T88" fmla="*/ 0 w 485"/>
                  <a:gd name="T89" fmla="*/ 0 h 411"/>
                  <a:gd name="T90" fmla="*/ 0 w 485"/>
                  <a:gd name="T91" fmla="*/ 0 h 411"/>
                  <a:gd name="T92" fmla="*/ 0 w 485"/>
                  <a:gd name="T93" fmla="*/ 0 h 411"/>
                  <a:gd name="T94" fmla="*/ 0 w 485"/>
                  <a:gd name="T95" fmla="*/ 0 h 411"/>
                  <a:gd name="T96" fmla="*/ 0 w 485"/>
                  <a:gd name="T97" fmla="*/ 0 h 411"/>
                  <a:gd name="T98" fmla="*/ 0 w 485"/>
                  <a:gd name="T99" fmla="*/ 0 h 411"/>
                  <a:gd name="T100" fmla="*/ 0 w 485"/>
                  <a:gd name="T101" fmla="*/ 0 h 411"/>
                  <a:gd name="T102" fmla="*/ 0 w 485"/>
                  <a:gd name="T103" fmla="*/ 0 h 411"/>
                  <a:gd name="T104" fmla="*/ 0 w 485"/>
                  <a:gd name="T105" fmla="*/ 0 h 411"/>
                  <a:gd name="T106" fmla="*/ 0 w 485"/>
                  <a:gd name="T107" fmla="*/ 0 h 411"/>
                  <a:gd name="T108" fmla="*/ 0 w 485"/>
                  <a:gd name="T109" fmla="*/ 0 h 411"/>
                  <a:gd name="T110" fmla="*/ 0 w 485"/>
                  <a:gd name="T111" fmla="*/ 0 h 411"/>
                  <a:gd name="T112" fmla="*/ 0 w 485"/>
                  <a:gd name="T113" fmla="*/ 0 h 4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5"/>
                  <a:gd name="T172" fmla="*/ 0 h 411"/>
                  <a:gd name="T173" fmla="*/ 485 w 485"/>
                  <a:gd name="T174" fmla="*/ 411 h 41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5" h="411">
                    <a:moveTo>
                      <a:pt x="485" y="0"/>
                    </a:moveTo>
                    <a:lnTo>
                      <a:pt x="463" y="9"/>
                    </a:lnTo>
                    <a:lnTo>
                      <a:pt x="441" y="19"/>
                    </a:lnTo>
                    <a:lnTo>
                      <a:pt x="422" y="29"/>
                    </a:lnTo>
                    <a:lnTo>
                      <a:pt x="403" y="38"/>
                    </a:lnTo>
                    <a:lnTo>
                      <a:pt x="385" y="49"/>
                    </a:lnTo>
                    <a:lnTo>
                      <a:pt x="367" y="60"/>
                    </a:lnTo>
                    <a:lnTo>
                      <a:pt x="351" y="73"/>
                    </a:lnTo>
                    <a:lnTo>
                      <a:pt x="336" y="87"/>
                    </a:lnTo>
                    <a:lnTo>
                      <a:pt x="321" y="102"/>
                    </a:lnTo>
                    <a:lnTo>
                      <a:pt x="307" y="118"/>
                    </a:lnTo>
                    <a:lnTo>
                      <a:pt x="293" y="138"/>
                    </a:lnTo>
                    <a:lnTo>
                      <a:pt x="281" y="157"/>
                    </a:lnTo>
                    <a:lnTo>
                      <a:pt x="269" y="181"/>
                    </a:lnTo>
                    <a:lnTo>
                      <a:pt x="258" y="205"/>
                    </a:lnTo>
                    <a:lnTo>
                      <a:pt x="248" y="232"/>
                    </a:lnTo>
                    <a:lnTo>
                      <a:pt x="239" y="262"/>
                    </a:lnTo>
                    <a:lnTo>
                      <a:pt x="230" y="294"/>
                    </a:lnTo>
                    <a:lnTo>
                      <a:pt x="225" y="322"/>
                    </a:lnTo>
                    <a:lnTo>
                      <a:pt x="221" y="349"/>
                    </a:lnTo>
                    <a:lnTo>
                      <a:pt x="217" y="377"/>
                    </a:lnTo>
                    <a:lnTo>
                      <a:pt x="188" y="335"/>
                    </a:lnTo>
                    <a:lnTo>
                      <a:pt x="158" y="291"/>
                    </a:lnTo>
                    <a:lnTo>
                      <a:pt x="128" y="248"/>
                    </a:lnTo>
                    <a:lnTo>
                      <a:pt x="97" y="203"/>
                    </a:lnTo>
                    <a:lnTo>
                      <a:pt x="69" y="157"/>
                    </a:lnTo>
                    <a:lnTo>
                      <a:pt x="43" y="110"/>
                    </a:lnTo>
                    <a:lnTo>
                      <a:pt x="19" y="63"/>
                    </a:lnTo>
                    <a:lnTo>
                      <a:pt x="0" y="16"/>
                    </a:lnTo>
                    <a:lnTo>
                      <a:pt x="6" y="67"/>
                    </a:lnTo>
                    <a:lnTo>
                      <a:pt x="18" y="117"/>
                    </a:lnTo>
                    <a:lnTo>
                      <a:pt x="36" y="167"/>
                    </a:lnTo>
                    <a:lnTo>
                      <a:pt x="60" y="214"/>
                    </a:lnTo>
                    <a:lnTo>
                      <a:pt x="91" y="261"/>
                    </a:lnTo>
                    <a:lnTo>
                      <a:pt x="126" y="308"/>
                    </a:lnTo>
                    <a:lnTo>
                      <a:pt x="166" y="353"/>
                    </a:lnTo>
                    <a:lnTo>
                      <a:pt x="210" y="398"/>
                    </a:lnTo>
                    <a:lnTo>
                      <a:pt x="222" y="406"/>
                    </a:lnTo>
                    <a:lnTo>
                      <a:pt x="232" y="410"/>
                    </a:lnTo>
                    <a:lnTo>
                      <a:pt x="239" y="411"/>
                    </a:lnTo>
                    <a:lnTo>
                      <a:pt x="244" y="407"/>
                    </a:lnTo>
                    <a:lnTo>
                      <a:pt x="254" y="369"/>
                    </a:lnTo>
                    <a:lnTo>
                      <a:pt x="266" y="330"/>
                    </a:lnTo>
                    <a:lnTo>
                      <a:pt x="281" y="293"/>
                    </a:lnTo>
                    <a:lnTo>
                      <a:pt x="300" y="255"/>
                    </a:lnTo>
                    <a:lnTo>
                      <a:pt x="319" y="219"/>
                    </a:lnTo>
                    <a:lnTo>
                      <a:pt x="341" y="186"/>
                    </a:lnTo>
                    <a:lnTo>
                      <a:pt x="362" y="153"/>
                    </a:lnTo>
                    <a:lnTo>
                      <a:pt x="384" y="124"/>
                    </a:lnTo>
                    <a:lnTo>
                      <a:pt x="406" y="96"/>
                    </a:lnTo>
                    <a:lnTo>
                      <a:pt x="425" y="71"/>
                    </a:lnTo>
                    <a:lnTo>
                      <a:pt x="443" y="49"/>
                    </a:lnTo>
                    <a:lnTo>
                      <a:pt x="459" y="31"/>
                    </a:lnTo>
                    <a:lnTo>
                      <a:pt x="472" y="18"/>
                    </a:lnTo>
                    <a:lnTo>
                      <a:pt x="480" y="7"/>
                    </a:lnTo>
                    <a:lnTo>
                      <a:pt x="485" y="1"/>
                    </a:lnTo>
                    <a:lnTo>
                      <a:pt x="485" y="0"/>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687" name="Freeform 132"/>
              <p:cNvSpPr>
                <a:spLocks/>
              </p:cNvSpPr>
              <p:nvPr/>
            </p:nvSpPr>
            <p:spPr bwMode="auto">
              <a:xfrm>
                <a:off x="1160" y="2936"/>
                <a:ext cx="25" cy="84"/>
              </a:xfrm>
              <a:custGeom>
                <a:avLst/>
                <a:gdLst>
                  <a:gd name="T0" fmla="*/ 0 w 77"/>
                  <a:gd name="T1" fmla="*/ 0 h 253"/>
                  <a:gd name="T2" fmla="*/ 0 w 77"/>
                  <a:gd name="T3" fmla="*/ 0 h 253"/>
                  <a:gd name="T4" fmla="*/ 0 w 77"/>
                  <a:gd name="T5" fmla="*/ 0 h 253"/>
                  <a:gd name="T6" fmla="*/ 0 w 77"/>
                  <a:gd name="T7" fmla="*/ 0 h 253"/>
                  <a:gd name="T8" fmla="*/ 0 w 77"/>
                  <a:gd name="T9" fmla="*/ 0 h 253"/>
                  <a:gd name="T10" fmla="*/ 0 w 77"/>
                  <a:gd name="T11" fmla="*/ 0 h 253"/>
                  <a:gd name="T12" fmla="*/ 0 w 77"/>
                  <a:gd name="T13" fmla="*/ 0 h 253"/>
                  <a:gd name="T14" fmla="*/ 0 w 77"/>
                  <a:gd name="T15" fmla="*/ 0 h 253"/>
                  <a:gd name="T16" fmla="*/ 0 w 77"/>
                  <a:gd name="T17" fmla="*/ 0 h 253"/>
                  <a:gd name="T18" fmla="*/ 0 w 77"/>
                  <a:gd name="T19" fmla="*/ 0 h 253"/>
                  <a:gd name="T20" fmla="*/ 0 w 77"/>
                  <a:gd name="T21" fmla="*/ 0 h 253"/>
                  <a:gd name="T22" fmla="*/ 0 w 77"/>
                  <a:gd name="T23" fmla="*/ 0 h 253"/>
                  <a:gd name="T24" fmla="*/ 0 w 77"/>
                  <a:gd name="T25" fmla="*/ 0 h 253"/>
                  <a:gd name="T26" fmla="*/ 0 w 77"/>
                  <a:gd name="T27" fmla="*/ 0 h 253"/>
                  <a:gd name="T28" fmla="*/ 0 w 77"/>
                  <a:gd name="T29" fmla="*/ 0 h 253"/>
                  <a:gd name="T30" fmla="*/ 0 w 77"/>
                  <a:gd name="T31" fmla="*/ 0 h 253"/>
                  <a:gd name="T32" fmla="*/ 0 w 77"/>
                  <a:gd name="T33" fmla="*/ 0 h 253"/>
                  <a:gd name="T34" fmla="*/ 0 w 77"/>
                  <a:gd name="T35" fmla="*/ 0 h 253"/>
                  <a:gd name="T36" fmla="*/ 0 w 77"/>
                  <a:gd name="T37" fmla="*/ 0 h 253"/>
                  <a:gd name="T38" fmla="*/ 0 w 77"/>
                  <a:gd name="T39" fmla="*/ 0 h 253"/>
                  <a:gd name="T40" fmla="*/ 0 w 77"/>
                  <a:gd name="T41" fmla="*/ 0 h 2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7"/>
                  <a:gd name="T64" fmla="*/ 0 h 253"/>
                  <a:gd name="T65" fmla="*/ 77 w 77"/>
                  <a:gd name="T66" fmla="*/ 253 h 25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7" h="253">
                    <a:moveTo>
                      <a:pt x="31" y="253"/>
                    </a:moveTo>
                    <a:lnTo>
                      <a:pt x="19" y="251"/>
                    </a:lnTo>
                    <a:lnTo>
                      <a:pt x="9" y="248"/>
                    </a:lnTo>
                    <a:lnTo>
                      <a:pt x="4" y="244"/>
                    </a:lnTo>
                    <a:lnTo>
                      <a:pt x="0" y="240"/>
                    </a:lnTo>
                    <a:lnTo>
                      <a:pt x="5" y="213"/>
                    </a:lnTo>
                    <a:lnTo>
                      <a:pt x="15" y="186"/>
                    </a:lnTo>
                    <a:lnTo>
                      <a:pt x="25" y="160"/>
                    </a:lnTo>
                    <a:lnTo>
                      <a:pt x="36" y="132"/>
                    </a:lnTo>
                    <a:lnTo>
                      <a:pt x="48" y="102"/>
                    </a:lnTo>
                    <a:lnTo>
                      <a:pt x="59" y="72"/>
                    </a:lnTo>
                    <a:lnTo>
                      <a:pt x="68" y="37"/>
                    </a:lnTo>
                    <a:lnTo>
                      <a:pt x="75" y="0"/>
                    </a:lnTo>
                    <a:lnTo>
                      <a:pt x="77" y="7"/>
                    </a:lnTo>
                    <a:lnTo>
                      <a:pt x="75" y="26"/>
                    </a:lnTo>
                    <a:lnTo>
                      <a:pt x="74" y="55"/>
                    </a:lnTo>
                    <a:lnTo>
                      <a:pt x="70" y="90"/>
                    </a:lnTo>
                    <a:lnTo>
                      <a:pt x="64" y="130"/>
                    </a:lnTo>
                    <a:lnTo>
                      <a:pt x="56" y="172"/>
                    </a:lnTo>
                    <a:lnTo>
                      <a:pt x="45" y="214"/>
                    </a:lnTo>
                    <a:lnTo>
                      <a:pt x="31" y="253"/>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688" name="Freeform 133"/>
              <p:cNvSpPr>
                <a:spLocks/>
              </p:cNvSpPr>
              <p:nvPr/>
            </p:nvSpPr>
            <p:spPr bwMode="auto">
              <a:xfrm>
                <a:off x="1163" y="2887"/>
                <a:ext cx="134" cy="141"/>
              </a:xfrm>
              <a:custGeom>
                <a:avLst/>
                <a:gdLst>
                  <a:gd name="T0" fmla="*/ 0 w 404"/>
                  <a:gd name="T1" fmla="*/ 0 h 422"/>
                  <a:gd name="T2" fmla="*/ 0 w 404"/>
                  <a:gd name="T3" fmla="*/ 0 h 422"/>
                  <a:gd name="T4" fmla="*/ 0 w 404"/>
                  <a:gd name="T5" fmla="*/ 0 h 422"/>
                  <a:gd name="T6" fmla="*/ 0 w 404"/>
                  <a:gd name="T7" fmla="*/ 0 h 422"/>
                  <a:gd name="T8" fmla="*/ 0 w 404"/>
                  <a:gd name="T9" fmla="*/ 0 h 422"/>
                  <a:gd name="T10" fmla="*/ 0 w 404"/>
                  <a:gd name="T11" fmla="*/ 0 h 422"/>
                  <a:gd name="T12" fmla="*/ 0 w 404"/>
                  <a:gd name="T13" fmla="*/ 0 h 422"/>
                  <a:gd name="T14" fmla="*/ 0 w 404"/>
                  <a:gd name="T15" fmla="*/ 0 h 422"/>
                  <a:gd name="T16" fmla="*/ 0 w 404"/>
                  <a:gd name="T17" fmla="*/ 0 h 422"/>
                  <a:gd name="T18" fmla="*/ 0 w 404"/>
                  <a:gd name="T19" fmla="*/ 0 h 422"/>
                  <a:gd name="T20" fmla="*/ 0 w 404"/>
                  <a:gd name="T21" fmla="*/ 0 h 422"/>
                  <a:gd name="T22" fmla="*/ 0 w 404"/>
                  <a:gd name="T23" fmla="*/ 0 h 422"/>
                  <a:gd name="T24" fmla="*/ 0 w 404"/>
                  <a:gd name="T25" fmla="*/ 0 h 422"/>
                  <a:gd name="T26" fmla="*/ 0 w 404"/>
                  <a:gd name="T27" fmla="*/ 0 h 422"/>
                  <a:gd name="T28" fmla="*/ 0 w 404"/>
                  <a:gd name="T29" fmla="*/ 0 h 422"/>
                  <a:gd name="T30" fmla="*/ 0 w 404"/>
                  <a:gd name="T31" fmla="*/ 0 h 422"/>
                  <a:gd name="T32" fmla="*/ 0 w 404"/>
                  <a:gd name="T33" fmla="*/ 0 h 422"/>
                  <a:gd name="T34" fmla="*/ 0 w 404"/>
                  <a:gd name="T35" fmla="*/ 0 h 422"/>
                  <a:gd name="T36" fmla="*/ 0 w 404"/>
                  <a:gd name="T37" fmla="*/ 0 h 422"/>
                  <a:gd name="T38" fmla="*/ 0 w 404"/>
                  <a:gd name="T39" fmla="*/ 0 h 422"/>
                  <a:gd name="T40" fmla="*/ 0 w 404"/>
                  <a:gd name="T41" fmla="*/ 0 h 422"/>
                  <a:gd name="T42" fmla="*/ 0 w 404"/>
                  <a:gd name="T43" fmla="*/ 0 h 422"/>
                  <a:gd name="T44" fmla="*/ 0 w 404"/>
                  <a:gd name="T45" fmla="*/ 0 h 422"/>
                  <a:gd name="T46" fmla="*/ 0 w 404"/>
                  <a:gd name="T47" fmla="*/ 0 h 422"/>
                  <a:gd name="T48" fmla="*/ 0 w 404"/>
                  <a:gd name="T49" fmla="*/ 0 h 422"/>
                  <a:gd name="T50" fmla="*/ 0 w 404"/>
                  <a:gd name="T51" fmla="*/ 0 h 422"/>
                  <a:gd name="T52" fmla="*/ 0 w 404"/>
                  <a:gd name="T53" fmla="*/ 0 h 422"/>
                  <a:gd name="T54" fmla="*/ 0 w 404"/>
                  <a:gd name="T55" fmla="*/ 0 h 422"/>
                  <a:gd name="T56" fmla="*/ 0 w 404"/>
                  <a:gd name="T57" fmla="*/ 0 h 422"/>
                  <a:gd name="T58" fmla="*/ 0 w 404"/>
                  <a:gd name="T59" fmla="*/ 0 h 422"/>
                  <a:gd name="T60" fmla="*/ 0 w 404"/>
                  <a:gd name="T61" fmla="*/ 0 h 422"/>
                  <a:gd name="T62" fmla="*/ 0 w 404"/>
                  <a:gd name="T63" fmla="*/ 0 h 422"/>
                  <a:gd name="T64" fmla="*/ 0 w 404"/>
                  <a:gd name="T65" fmla="*/ 0 h 422"/>
                  <a:gd name="T66" fmla="*/ 0 w 404"/>
                  <a:gd name="T67" fmla="*/ 0 h 422"/>
                  <a:gd name="T68" fmla="*/ 0 w 404"/>
                  <a:gd name="T69" fmla="*/ 0 h 42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4"/>
                  <a:gd name="T106" fmla="*/ 0 h 422"/>
                  <a:gd name="T107" fmla="*/ 404 w 404"/>
                  <a:gd name="T108" fmla="*/ 422 h 42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4" h="422">
                    <a:moveTo>
                      <a:pt x="228" y="269"/>
                    </a:moveTo>
                    <a:lnTo>
                      <a:pt x="239" y="229"/>
                    </a:lnTo>
                    <a:lnTo>
                      <a:pt x="253" y="185"/>
                    </a:lnTo>
                    <a:lnTo>
                      <a:pt x="268" y="139"/>
                    </a:lnTo>
                    <a:lnTo>
                      <a:pt x="284" y="95"/>
                    </a:lnTo>
                    <a:lnTo>
                      <a:pt x="299" y="56"/>
                    </a:lnTo>
                    <a:lnTo>
                      <a:pt x="313" y="25"/>
                    </a:lnTo>
                    <a:lnTo>
                      <a:pt x="324" y="5"/>
                    </a:lnTo>
                    <a:lnTo>
                      <a:pt x="332" y="0"/>
                    </a:lnTo>
                    <a:lnTo>
                      <a:pt x="340" y="52"/>
                    </a:lnTo>
                    <a:lnTo>
                      <a:pt x="350" y="105"/>
                    </a:lnTo>
                    <a:lnTo>
                      <a:pt x="360" y="157"/>
                    </a:lnTo>
                    <a:lnTo>
                      <a:pt x="369" y="211"/>
                    </a:lnTo>
                    <a:lnTo>
                      <a:pt x="379" y="264"/>
                    </a:lnTo>
                    <a:lnTo>
                      <a:pt x="388" y="316"/>
                    </a:lnTo>
                    <a:lnTo>
                      <a:pt x="397" y="369"/>
                    </a:lnTo>
                    <a:lnTo>
                      <a:pt x="404" y="422"/>
                    </a:lnTo>
                    <a:lnTo>
                      <a:pt x="357" y="405"/>
                    </a:lnTo>
                    <a:lnTo>
                      <a:pt x="351" y="369"/>
                    </a:lnTo>
                    <a:lnTo>
                      <a:pt x="347" y="334"/>
                    </a:lnTo>
                    <a:lnTo>
                      <a:pt x="340" y="298"/>
                    </a:lnTo>
                    <a:lnTo>
                      <a:pt x="335" y="264"/>
                    </a:lnTo>
                    <a:lnTo>
                      <a:pt x="329" y="228"/>
                    </a:lnTo>
                    <a:lnTo>
                      <a:pt x="323" y="193"/>
                    </a:lnTo>
                    <a:lnTo>
                      <a:pt x="317" y="157"/>
                    </a:lnTo>
                    <a:lnTo>
                      <a:pt x="310" y="123"/>
                    </a:lnTo>
                    <a:lnTo>
                      <a:pt x="305" y="150"/>
                    </a:lnTo>
                    <a:lnTo>
                      <a:pt x="299" y="178"/>
                    </a:lnTo>
                    <a:lnTo>
                      <a:pt x="292" y="207"/>
                    </a:lnTo>
                    <a:lnTo>
                      <a:pt x="287" y="235"/>
                    </a:lnTo>
                    <a:lnTo>
                      <a:pt x="280" y="262"/>
                    </a:lnTo>
                    <a:lnTo>
                      <a:pt x="272" y="290"/>
                    </a:lnTo>
                    <a:lnTo>
                      <a:pt x="265" y="317"/>
                    </a:lnTo>
                    <a:lnTo>
                      <a:pt x="257" y="345"/>
                    </a:lnTo>
                    <a:lnTo>
                      <a:pt x="251" y="342"/>
                    </a:lnTo>
                    <a:lnTo>
                      <a:pt x="246" y="340"/>
                    </a:lnTo>
                    <a:lnTo>
                      <a:pt x="240" y="337"/>
                    </a:lnTo>
                    <a:lnTo>
                      <a:pt x="235" y="333"/>
                    </a:lnTo>
                    <a:lnTo>
                      <a:pt x="229" y="330"/>
                    </a:lnTo>
                    <a:lnTo>
                      <a:pt x="224" y="327"/>
                    </a:lnTo>
                    <a:lnTo>
                      <a:pt x="218" y="324"/>
                    </a:lnTo>
                    <a:lnTo>
                      <a:pt x="213" y="322"/>
                    </a:lnTo>
                    <a:lnTo>
                      <a:pt x="213" y="320"/>
                    </a:lnTo>
                    <a:lnTo>
                      <a:pt x="207" y="311"/>
                    </a:lnTo>
                    <a:lnTo>
                      <a:pt x="192" y="286"/>
                    </a:lnTo>
                    <a:lnTo>
                      <a:pt x="169" y="250"/>
                    </a:lnTo>
                    <a:lnTo>
                      <a:pt x="140" y="208"/>
                    </a:lnTo>
                    <a:lnTo>
                      <a:pt x="107" y="163"/>
                    </a:lnTo>
                    <a:lnTo>
                      <a:pt x="73" y="120"/>
                    </a:lnTo>
                    <a:lnTo>
                      <a:pt x="36" y="83"/>
                    </a:lnTo>
                    <a:lnTo>
                      <a:pt x="0" y="55"/>
                    </a:lnTo>
                    <a:lnTo>
                      <a:pt x="18" y="62"/>
                    </a:lnTo>
                    <a:lnTo>
                      <a:pt x="36" y="70"/>
                    </a:lnTo>
                    <a:lnTo>
                      <a:pt x="53" y="80"/>
                    </a:lnTo>
                    <a:lnTo>
                      <a:pt x="70" y="91"/>
                    </a:lnTo>
                    <a:lnTo>
                      <a:pt x="87" y="102"/>
                    </a:lnTo>
                    <a:lnTo>
                      <a:pt x="103" y="114"/>
                    </a:lnTo>
                    <a:lnTo>
                      <a:pt x="118" y="127"/>
                    </a:lnTo>
                    <a:lnTo>
                      <a:pt x="133" y="141"/>
                    </a:lnTo>
                    <a:lnTo>
                      <a:pt x="147" y="156"/>
                    </a:lnTo>
                    <a:lnTo>
                      <a:pt x="161" y="170"/>
                    </a:lnTo>
                    <a:lnTo>
                      <a:pt x="175" y="186"/>
                    </a:lnTo>
                    <a:lnTo>
                      <a:pt x="187" y="201"/>
                    </a:lnTo>
                    <a:lnTo>
                      <a:pt x="198" y="218"/>
                    </a:lnTo>
                    <a:lnTo>
                      <a:pt x="209" y="235"/>
                    </a:lnTo>
                    <a:lnTo>
                      <a:pt x="218" y="253"/>
                    </a:lnTo>
                    <a:lnTo>
                      <a:pt x="228" y="269"/>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689" name="Freeform 134"/>
              <p:cNvSpPr>
                <a:spLocks/>
              </p:cNvSpPr>
              <p:nvPr/>
            </p:nvSpPr>
            <p:spPr bwMode="auto">
              <a:xfrm>
                <a:off x="1299" y="2836"/>
                <a:ext cx="74" cy="140"/>
              </a:xfrm>
              <a:custGeom>
                <a:avLst/>
                <a:gdLst>
                  <a:gd name="T0" fmla="*/ 0 w 221"/>
                  <a:gd name="T1" fmla="*/ 0 h 419"/>
                  <a:gd name="T2" fmla="*/ 0 w 221"/>
                  <a:gd name="T3" fmla="*/ 0 h 419"/>
                  <a:gd name="T4" fmla="*/ 0 w 221"/>
                  <a:gd name="T5" fmla="*/ 0 h 419"/>
                  <a:gd name="T6" fmla="*/ 0 w 221"/>
                  <a:gd name="T7" fmla="*/ 0 h 419"/>
                  <a:gd name="T8" fmla="*/ 0 w 221"/>
                  <a:gd name="T9" fmla="*/ 0 h 419"/>
                  <a:gd name="T10" fmla="*/ 0 w 221"/>
                  <a:gd name="T11" fmla="*/ 0 h 419"/>
                  <a:gd name="T12" fmla="*/ 0 w 221"/>
                  <a:gd name="T13" fmla="*/ 0 h 419"/>
                  <a:gd name="T14" fmla="*/ 0 w 221"/>
                  <a:gd name="T15" fmla="*/ 0 h 419"/>
                  <a:gd name="T16" fmla="*/ 0 w 221"/>
                  <a:gd name="T17" fmla="*/ 0 h 419"/>
                  <a:gd name="T18" fmla="*/ 0 w 221"/>
                  <a:gd name="T19" fmla="*/ 0 h 419"/>
                  <a:gd name="T20" fmla="*/ 0 w 221"/>
                  <a:gd name="T21" fmla="*/ 0 h 419"/>
                  <a:gd name="T22" fmla="*/ 0 w 221"/>
                  <a:gd name="T23" fmla="*/ 0 h 419"/>
                  <a:gd name="T24" fmla="*/ 0 w 221"/>
                  <a:gd name="T25" fmla="*/ 0 h 419"/>
                  <a:gd name="T26" fmla="*/ 0 w 221"/>
                  <a:gd name="T27" fmla="*/ 0 h 419"/>
                  <a:gd name="T28" fmla="*/ 0 w 221"/>
                  <a:gd name="T29" fmla="*/ 0 h 419"/>
                  <a:gd name="T30" fmla="*/ 0 w 221"/>
                  <a:gd name="T31" fmla="*/ 0 h 419"/>
                  <a:gd name="T32" fmla="*/ 0 w 221"/>
                  <a:gd name="T33" fmla="*/ 0 h 419"/>
                  <a:gd name="T34" fmla="*/ 0 w 221"/>
                  <a:gd name="T35" fmla="*/ 0 h 419"/>
                  <a:gd name="T36" fmla="*/ 0 w 221"/>
                  <a:gd name="T37" fmla="*/ 0 h 419"/>
                  <a:gd name="T38" fmla="*/ 0 w 221"/>
                  <a:gd name="T39" fmla="*/ 0 h 419"/>
                  <a:gd name="T40" fmla="*/ 0 w 221"/>
                  <a:gd name="T41" fmla="*/ 0 h 419"/>
                  <a:gd name="T42" fmla="*/ 0 w 221"/>
                  <a:gd name="T43" fmla="*/ 0 h 419"/>
                  <a:gd name="T44" fmla="*/ 0 w 221"/>
                  <a:gd name="T45" fmla="*/ 0 h 419"/>
                  <a:gd name="T46" fmla="*/ 0 w 221"/>
                  <a:gd name="T47" fmla="*/ 0 h 419"/>
                  <a:gd name="T48" fmla="*/ 0 w 221"/>
                  <a:gd name="T49" fmla="*/ 0 h 419"/>
                  <a:gd name="T50" fmla="*/ 0 w 221"/>
                  <a:gd name="T51" fmla="*/ 0 h 419"/>
                  <a:gd name="T52" fmla="*/ 0 w 221"/>
                  <a:gd name="T53" fmla="*/ 0 h 419"/>
                  <a:gd name="T54" fmla="*/ 0 w 221"/>
                  <a:gd name="T55" fmla="*/ 0 h 419"/>
                  <a:gd name="T56" fmla="*/ 0 w 221"/>
                  <a:gd name="T57" fmla="*/ 0 h 419"/>
                  <a:gd name="T58" fmla="*/ 0 w 221"/>
                  <a:gd name="T59" fmla="*/ 0 h 419"/>
                  <a:gd name="T60" fmla="*/ 0 w 221"/>
                  <a:gd name="T61" fmla="*/ 0 h 419"/>
                  <a:gd name="T62" fmla="*/ 0 w 221"/>
                  <a:gd name="T63" fmla="*/ 0 h 419"/>
                  <a:gd name="T64" fmla="*/ 0 w 221"/>
                  <a:gd name="T65" fmla="*/ 0 h 419"/>
                  <a:gd name="T66" fmla="*/ 0 w 221"/>
                  <a:gd name="T67" fmla="*/ 0 h 419"/>
                  <a:gd name="T68" fmla="*/ 0 w 221"/>
                  <a:gd name="T69" fmla="*/ 0 h 419"/>
                  <a:gd name="T70" fmla="*/ 0 w 221"/>
                  <a:gd name="T71" fmla="*/ 0 h 419"/>
                  <a:gd name="T72" fmla="*/ 0 w 221"/>
                  <a:gd name="T73" fmla="*/ 0 h 419"/>
                  <a:gd name="T74" fmla="*/ 0 w 221"/>
                  <a:gd name="T75" fmla="*/ 0 h 419"/>
                  <a:gd name="T76" fmla="*/ 0 w 221"/>
                  <a:gd name="T77" fmla="*/ 0 h 419"/>
                  <a:gd name="T78" fmla="*/ 0 w 221"/>
                  <a:gd name="T79" fmla="*/ 0 h 419"/>
                  <a:gd name="T80" fmla="*/ 0 w 221"/>
                  <a:gd name="T81" fmla="*/ 0 h 419"/>
                  <a:gd name="T82" fmla="*/ 0 w 221"/>
                  <a:gd name="T83" fmla="*/ 0 h 419"/>
                  <a:gd name="T84" fmla="*/ 0 w 221"/>
                  <a:gd name="T85" fmla="*/ 0 h 419"/>
                  <a:gd name="T86" fmla="*/ 0 w 221"/>
                  <a:gd name="T87" fmla="*/ 0 h 419"/>
                  <a:gd name="T88" fmla="*/ 0 w 221"/>
                  <a:gd name="T89" fmla="*/ 0 h 419"/>
                  <a:gd name="T90" fmla="*/ 0 w 221"/>
                  <a:gd name="T91" fmla="*/ 0 h 419"/>
                  <a:gd name="T92" fmla="*/ 0 w 221"/>
                  <a:gd name="T93" fmla="*/ 0 h 419"/>
                  <a:gd name="T94" fmla="*/ 0 w 221"/>
                  <a:gd name="T95" fmla="*/ 0 h 419"/>
                  <a:gd name="T96" fmla="*/ 0 w 221"/>
                  <a:gd name="T97" fmla="*/ 0 h 41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21"/>
                  <a:gd name="T148" fmla="*/ 0 h 419"/>
                  <a:gd name="T149" fmla="*/ 221 w 221"/>
                  <a:gd name="T150" fmla="*/ 419 h 41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21" h="419">
                    <a:moveTo>
                      <a:pt x="221" y="264"/>
                    </a:moveTo>
                    <a:lnTo>
                      <a:pt x="192" y="261"/>
                    </a:lnTo>
                    <a:lnTo>
                      <a:pt x="166" y="263"/>
                    </a:lnTo>
                    <a:lnTo>
                      <a:pt x="142" y="270"/>
                    </a:lnTo>
                    <a:lnTo>
                      <a:pt x="118" y="282"/>
                    </a:lnTo>
                    <a:lnTo>
                      <a:pt x="98" y="297"/>
                    </a:lnTo>
                    <a:lnTo>
                      <a:pt x="80" y="315"/>
                    </a:lnTo>
                    <a:lnTo>
                      <a:pt x="63" y="336"/>
                    </a:lnTo>
                    <a:lnTo>
                      <a:pt x="48" y="358"/>
                    </a:lnTo>
                    <a:lnTo>
                      <a:pt x="54" y="318"/>
                    </a:lnTo>
                    <a:lnTo>
                      <a:pt x="59" y="275"/>
                    </a:lnTo>
                    <a:lnTo>
                      <a:pt x="65" y="230"/>
                    </a:lnTo>
                    <a:lnTo>
                      <a:pt x="72" y="184"/>
                    </a:lnTo>
                    <a:lnTo>
                      <a:pt x="78" y="138"/>
                    </a:lnTo>
                    <a:lnTo>
                      <a:pt x="85" y="91"/>
                    </a:lnTo>
                    <a:lnTo>
                      <a:pt x="94" y="46"/>
                    </a:lnTo>
                    <a:lnTo>
                      <a:pt x="103" y="0"/>
                    </a:lnTo>
                    <a:lnTo>
                      <a:pt x="98" y="6"/>
                    </a:lnTo>
                    <a:lnTo>
                      <a:pt x="91" y="13"/>
                    </a:lnTo>
                    <a:lnTo>
                      <a:pt x="85" y="22"/>
                    </a:lnTo>
                    <a:lnTo>
                      <a:pt x="78" y="32"/>
                    </a:lnTo>
                    <a:lnTo>
                      <a:pt x="73" y="43"/>
                    </a:lnTo>
                    <a:lnTo>
                      <a:pt x="68" y="53"/>
                    </a:lnTo>
                    <a:lnTo>
                      <a:pt x="63" y="61"/>
                    </a:lnTo>
                    <a:lnTo>
                      <a:pt x="62" y="68"/>
                    </a:lnTo>
                    <a:lnTo>
                      <a:pt x="51" y="112"/>
                    </a:lnTo>
                    <a:lnTo>
                      <a:pt x="41" y="156"/>
                    </a:lnTo>
                    <a:lnTo>
                      <a:pt x="32" y="199"/>
                    </a:lnTo>
                    <a:lnTo>
                      <a:pt x="24" y="243"/>
                    </a:lnTo>
                    <a:lnTo>
                      <a:pt x="15" y="288"/>
                    </a:lnTo>
                    <a:lnTo>
                      <a:pt x="9" y="331"/>
                    </a:lnTo>
                    <a:lnTo>
                      <a:pt x="4" y="375"/>
                    </a:lnTo>
                    <a:lnTo>
                      <a:pt x="0" y="419"/>
                    </a:lnTo>
                    <a:lnTo>
                      <a:pt x="21" y="413"/>
                    </a:lnTo>
                    <a:lnTo>
                      <a:pt x="40" y="405"/>
                    </a:lnTo>
                    <a:lnTo>
                      <a:pt x="55" y="394"/>
                    </a:lnTo>
                    <a:lnTo>
                      <a:pt x="70" y="380"/>
                    </a:lnTo>
                    <a:lnTo>
                      <a:pt x="84" y="365"/>
                    </a:lnTo>
                    <a:lnTo>
                      <a:pt x="96" y="348"/>
                    </a:lnTo>
                    <a:lnTo>
                      <a:pt x="107" y="331"/>
                    </a:lnTo>
                    <a:lnTo>
                      <a:pt x="120" y="314"/>
                    </a:lnTo>
                    <a:lnTo>
                      <a:pt x="128" y="306"/>
                    </a:lnTo>
                    <a:lnTo>
                      <a:pt x="142" y="297"/>
                    </a:lnTo>
                    <a:lnTo>
                      <a:pt x="158" y="289"/>
                    </a:lnTo>
                    <a:lnTo>
                      <a:pt x="176" y="281"/>
                    </a:lnTo>
                    <a:lnTo>
                      <a:pt x="192" y="274"/>
                    </a:lnTo>
                    <a:lnTo>
                      <a:pt x="207" y="268"/>
                    </a:lnTo>
                    <a:lnTo>
                      <a:pt x="217" y="266"/>
                    </a:lnTo>
                    <a:lnTo>
                      <a:pt x="221" y="264"/>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690" name="Freeform 135"/>
              <p:cNvSpPr>
                <a:spLocks/>
              </p:cNvSpPr>
              <p:nvPr/>
            </p:nvSpPr>
            <p:spPr bwMode="auto">
              <a:xfrm>
                <a:off x="796" y="2820"/>
                <a:ext cx="121" cy="157"/>
              </a:xfrm>
              <a:custGeom>
                <a:avLst/>
                <a:gdLst>
                  <a:gd name="T0" fmla="*/ 0 w 362"/>
                  <a:gd name="T1" fmla="*/ 0 h 471"/>
                  <a:gd name="T2" fmla="*/ 0 w 362"/>
                  <a:gd name="T3" fmla="*/ 0 h 471"/>
                  <a:gd name="T4" fmla="*/ 0 w 362"/>
                  <a:gd name="T5" fmla="*/ 0 h 471"/>
                  <a:gd name="T6" fmla="*/ 0 w 362"/>
                  <a:gd name="T7" fmla="*/ 0 h 471"/>
                  <a:gd name="T8" fmla="*/ 0 w 362"/>
                  <a:gd name="T9" fmla="*/ 0 h 471"/>
                  <a:gd name="T10" fmla="*/ 0 w 362"/>
                  <a:gd name="T11" fmla="*/ 0 h 471"/>
                  <a:gd name="T12" fmla="*/ 0 w 362"/>
                  <a:gd name="T13" fmla="*/ 0 h 471"/>
                  <a:gd name="T14" fmla="*/ 0 w 362"/>
                  <a:gd name="T15" fmla="*/ 0 h 471"/>
                  <a:gd name="T16" fmla="*/ 0 w 362"/>
                  <a:gd name="T17" fmla="*/ 0 h 471"/>
                  <a:gd name="T18" fmla="*/ 0 w 362"/>
                  <a:gd name="T19" fmla="*/ 0 h 471"/>
                  <a:gd name="T20" fmla="*/ 0 w 362"/>
                  <a:gd name="T21" fmla="*/ 0 h 471"/>
                  <a:gd name="T22" fmla="*/ 0 w 362"/>
                  <a:gd name="T23" fmla="*/ 0 h 471"/>
                  <a:gd name="T24" fmla="*/ 0 w 362"/>
                  <a:gd name="T25" fmla="*/ 0 h 471"/>
                  <a:gd name="T26" fmla="*/ 0 w 362"/>
                  <a:gd name="T27" fmla="*/ 0 h 471"/>
                  <a:gd name="T28" fmla="*/ 0 w 362"/>
                  <a:gd name="T29" fmla="*/ 0 h 471"/>
                  <a:gd name="T30" fmla="*/ 0 w 362"/>
                  <a:gd name="T31" fmla="*/ 0 h 471"/>
                  <a:gd name="T32" fmla="*/ 0 w 362"/>
                  <a:gd name="T33" fmla="*/ 0 h 471"/>
                  <a:gd name="T34" fmla="*/ 0 w 362"/>
                  <a:gd name="T35" fmla="*/ 0 h 471"/>
                  <a:gd name="T36" fmla="*/ 0 w 362"/>
                  <a:gd name="T37" fmla="*/ 0 h 471"/>
                  <a:gd name="T38" fmla="*/ 0 w 362"/>
                  <a:gd name="T39" fmla="*/ 0 h 471"/>
                  <a:gd name="T40" fmla="*/ 0 w 362"/>
                  <a:gd name="T41" fmla="*/ 0 h 471"/>
                  <a:gd name="T42" fmla="*/ 0 w 362"/>
                  <a:gd name="T43" fmla="*/ 0 h 471"/>
                  <a:gd name="T44" fmla="*/ 0 w 362"/>
                  <a:gd name="T45" fmla="*/ 0 h 471"/>
                  <a:gd name="T46" fmla="*/ 0 w 362"/>
                  <a:gd name="T47" fmla="*/ 0 h 471"/>
                  <a:gd name="T48" fmla="*/ 0 w 362"/>
                  <a:gd name="T49" fmla="*/ 0 h 471"/>
                  <a:gd name="T50" fmla="*/ 0 w 362"/>
                  <a:gd name="T51" fmla="*/ 0 h 471"/>
                  <a:gd name="T52" fmla="*/ 0 w 362"/>
                  <a:gd name="T53" fmla="*/ 0 h 471"/>
                  <a:gd name="T54" fmla="*/ 0 w 362"/>
                  <a:gd name="T55" fmla="*/ 0 h 471"/>
                  <a:gd name="T56" fmla="*/ 0 w 362"/>
                  <a:gd name="T57" fmla="*/ 0 h 471"/>
                  <a:gd name="T58" fmla="*/ 0 w 362"/>
                  <a:gd name="T59" fmla="*/ 0 h 471"/>
                  <a:gd name="T60" fmla="*/ 0 w 362"/>
                  <a:gd name="T61" fmla="*/ 0 h 471"/>
                  <a:gd name="T62" fmla="*/ 0 w 362"/>
                  <a:gd name="T63" fmla="*/ 0 h 471"/>
                  <a:gd name="T64" fmla="*/ 0 w 362"/>
                  <a:gd name="T65" fmla="*/ 0 h 471"/>
                  <a:gd name="T66" fmla="*/ 0 w 362"/>
                  <a:gd name="T67" fmla="*/ 0 h 471"/>
                  <a:gd name="T68" fmla="*/ 0 w 362"/>
                  <a:gd name="T69" fmla="*/ 0 h 471"/>
                  <a:gd name="T70" fmla="*/ 0 w 362"/>
                  <a:gd name="T71" fmla="*/ 0 h 471"/>
                  <a:gd name="T72" fmla="*/ 0 w 362"/>
                  <a:gd name="T73" fmla="*/ 0 h 471"/>
                  <a:gd name="T74" fmla="*/ 0 w 362"/>
                  <a:gd name="T75" fmla="*/ 0 h 471"/>
                  <a:gd name="T76" fmla="*/ 0 w 362"/>
                  <a:gd name="T77" fmla="*/ 0 h 471"/>
                  <a:gd name="T78" fmla="*/ 0 w 362"/>
                  <a:gd name="T79" fmla="*/ 0 h 471"/>
                  <a:gd name="T80" fmla="*/ 0 w 362"/>
                  <a:gd name="T81" fmla="*/ 0 h 471"/>
                  <a:gd name="T82" fmla="*/ 0 w 362"/>
                  <a:gd name="T83" fmla="*/ 0 h 471"/>
                  <a:gd name="T84" fmla="*/ 0 w 362"/>
                  <a:gd name="T85" fmla="*/ 0 h 471"/>
                  <a:gd name="T86" fmla="*/ 0 w 362"/>
                  <a:gd name="T87" fmla="*/ 0 h 471"/>
                  <a:gd name="T88" fmla="*/ 0 w 362"/>
                  <a:gd name="T89" fmla="*/ 0 h 471"/>
                  <a:gd name="T90" fmla="*/ 0 w 362"/>
                  <a:gd name="T91" fmla="*/ 0 h 471"/>
                  <a:gd name="T92" fmla="*/ 0 w 362"/>
                  <a:gd name="T93" fmla="*/ 0 h 471"/>
                  <a:gd name="T94" fmla="*/ 0 w 362"/>
                  <a:gd name="T95" fmla="*/ 0 h 471"/>
                  <a:gd name="T96" fmla="*/ 0 w 362"/>
                  <a:gd name="T97" fmla="*/ 0 h 471"/>
                  <a:gd name="T98" fmla="*/ 0 w 362"/>
                  <a:gd name="T99" fmla="*/ 0 h 471"/>
                  <a:gd name="T100" fmla="*/ 0 w 362"/>
                  <a:gd name="T101" fmla="*/ 0 h 471"/>
                  <a:gd name="T102" fmla="*/ 0 w 362"/>
                  <a:gd name="T103" fmla="*/ 0 h 471"/>
                  <a:gd name="T104" fmla="*/ 0 w 362"/>
                  <a:gd name="T105" fmla="*/ 0 h 471"/>
                  <a:gd name="T106" fmla="*/ 0 w 362"/>
                  <a:gd name="T107" fmla="*/ 0 h 471"/>
                  <a:gd name="T108" fmla="*/ 0 w 362"/>
                  <a:gd name="T109" fmla="*/ 0 h 47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62"/>
                  <a:gd name="T166" fmla="*/ 0 h 471"/>
                  <a:gd name="T167" fmla="*/ 362 w 362"/>
                  <a:gd name="T168" fmla="*/ 471 h 47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62" h="471">
                    <a:moveTo>
                      <a:pt x="259" y="462"/>
                    </a:moveTo>
                    <a:lnTo>
                      <a:pt x="255" y="452"/>
                    </a:lnTo>
                    <a:lnTo>
                      <a:pt x="246" y="425"/>
                    </a:lnTo>
                    <a:lnTo>
                      <a:pt x="230" y="384"/>
                    </a:lnTo>
                    <a:lnTo>
                      <a:pt x="211" y="339"/>
                    </a:lnTo>
                    <a:lnTo>
                      <a:pt x="192" y="292"/>
                    </a:lnTo>
                    <a:lnTo>
                      <a:pt x="174" y="249"/>
                    </a:lnTo>
                    <a:lnTo>
                      <a:pt x="158" y="214"/>
                    </a:lnTo>
                    <a:lnTo>
                      <a:pt x="147" y="194"/>
                    </a:lnTo>
                    <a:lnTo>
                      <a:pt x="136" y="180"/>
                    </a:lnTo>
                    <a:lnTo>
                      <a:pt x="118" y="155"/>
                    </a:lnTo>
                    <a:lnTo>
                      <a:pt x="93" y="125"/>
                    </a:lnTo>
                    <a:lnTo>
                      <a:pt x="67" y="90"/>
                    </a:lnTo>
                    <a:lnTo>
                      <a:pt x="43" y="57"/>
                    </a:lnTo>
                    <a:lnTo>
                      <a:pt x="21" y="28"/>
                    </a:lnTo>
                    <a:lnTo>
                      <a:pt x="6" y="7"/>
                    </a:lnTo>
                    <a:lnTo>
                      <a:pt x="0" y="0"/>
                    </a:lnTo>
                    <a:lnTo>
                      <a:pt x="22" y="13"/>
                    </a:lnTo>
                    <a:lnTo>
                      <a:pt x="43" y="28"/>
                    </a:lnTo>
                    <a:lnTo>
                      <a:pt x="63" y="46"/>
                    </a:lnTo>
                    <a:lnTo>
                      <a:pt x="84" y="64"/>
                    </a:lnTo>
                    <a:lnTo>
                      <a:pt x="103" y="85"/>
                    </a:lnTo>
                    <a:lnTo>
                      <a:pt x="121" y="107"/>
                    </a:lnTo>
                    <a:lnTo>
                      <a:pt x="139" y="129"/>
                    </a:lnTo>
                    <a:lnTo>
                      <a:pt x="156" y="152"/>
                    </a:lnTo>
                    <a:lnTo>
                      <a:pt x="170" y="170"/>
                    </a:lnTo>
                    <a:lnTo>
                      <a:pt x="182" y="188"/>
                    </a:lnTo>
                    <a:lnTo>
                      <a:pt x="195" y="205"/>
                    </a:lnTo>
                    <a:lnTo>
                      <a:pt x="206" y="221"/>
                    </a:lnTo>
                    <a:lnTo>
                      <a:pt x="215" y="238"/>
                    </a:lnTo>
                    <a:lnTo>
                      <a:pt x="226" y="255"/>
                    </a:lnTo>
                    <a:lnTo>
                      <a:pt x="235" y="273"/>
                    </a:lnTo>
                    <a:lnTo>
                      <a:pt x="244" y="290"/>
                    </a:lnTo>
                    <a:lnTo>
                      <a:pt x="254" y="224"/>
                    </a:lnTo>
                    <a:lnTo>
                      <a:pt x="262" y="145"/>
                    </a:lnTo>
                    <a:lnTo>
                      <a:pt x="269" y="83"/>
                    </a:lnTo>
                    <a:lnTo>
                      <a:pt x="276" y="64"/>
                    </a:lnTo>
                    <a:lnTo>
                      <a:pt x="293" y="100"/>
                    </a:lnTo>
                    <a:lnTo>
                      <a:pt x="309" y="138"/>
                    </a:lnTo>
                    <a:lnTo>
                      <a:pt x="322" y="180"/>
                    </a:lnTo>
                    <a:lnTo>
                      <a:pt x="333" y="221"/>
                    </a:lnTo>
                    <a:lnTo>
                      <a:pt x="343" y="266"/>
                    </a:lnTo>
                    <a:lnTo>
                      <a:pt x="351" y="308"/>
                    </a:lnTo>
                    <a:lnTo>
                      <a:pt x="357" y="350"/>
                    </a:lnTo>
                    <a:lnTo>
                      <a:pt x="362" y="389"/>
                    </a:lnTo>
                    <a:lnTo>
                      <a:pt x="315" y="372"/>
                    </a:lnTo>
                    <a:lnTo>
                      <a:pt x="310" y="331"/>
                    </a:lnTo>
                    <a:lnTo>
                      <a:pt x="304" y="290"/>
                    </a:lnTo>
                    <a:lnTo>
                      <a:pt x="296" y="252"/>
                    </a:lnTo>
                    <a:lnTo>
                      <a:pt x="285" y="212"/>
                    </a:lnTo>
                    <a:lnTo>
                      <a:pt x="288" y="259"/>
                    </a:lnTo>
                    <a:lnTo>
                      <a:pt x="291" y="313"/>
                    </a:lnTo>
                    <a:lnTo>
                      <a:pt x="292" y="380"/>
                    </a:lnTo>
                    <a:lnTo>
                      <a:pt x="293" y="471"/>
                    </a:lnTo>
                    <a:lnTo>
                      <a:pt x="259" y="462"/>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691" name="Freeform 136"/>
              <p:cNvSpPr>
                <a:spLocks/>
              </p:cNvSpPr>
              <p:nvPr/>
            </p:nvSpPr>
            <p:spPr bwMode="auto">
              <a:xfrm>
                <a:off x="679" y="2773"/>
                <a:ext cx="112" cy="186"/>
              </a:xfrm>
              <a:custGeom>
                <a:avLst/>
                <a:gdLst>
                  <a:gd name="T0" fmla="*/ 0 w 336"/>
                  <a:gd name="T1" fmla="*/ 0 h 558"/>
                  <a:gd name="T2" fmla="*/ 0 w 336"/>
                  <a:gd name="T3" fmla="*/ 0 h 558"/>
                  <a:gd name="T4" fmla="*/ 0 w 336"/>
                  <a:gd name="T5" fmla="*/ 0 h 558"/>
                  <a:gd name="T6" fmla="*/ 0 w 336"/>
                  <a:gd name="T7" fmla="*/ 0 h 558"/>
                  <a:gd name="T8" fmla="*/ 0 w 336"/>
                  <a:gd name="T9" fmla="*/ 0 h 558"/>
                  <a:gd name="T10" fmla="*/ 0 w 336"/>
                  <a:gd name="T11" fmla="*/ 0 h 558"/>
                  <a:gd name="T12" fmla="*/ 0 w 336"/>
                  <a:gd name="T13" fmla="*/ 0 h 558"/>
                  <a:gd name="T14" fmla="*/ 0 w 336"/>
                  <a:gd name="T15" fmla="*/ 0 h 558"/>
                  <a:gd name="T16" fmla="*/ 0 w 336"/>
                  <a:gd name="T17" fmla="*/ 0 h 558"/>
                  <a:gd name="T18" fmla="*/ 0 w 336"/>
                  <a:gd name="T19" fmla="*/ 0 h 558"/>
                  <a:gd name="T20" fmla="*/ 0 w 336"/>
                  <a:gd name="T21" fmla="*/ 0 h 558"/>
                  <a:gd name="T22" fmla="*/ 0 w 336"/>
                  <a:gd name="T23" fmla="*/ 0 h 558"/>
                  <a:gd name="T24" fmla="*/ 0 w 336"/>
                  <a:gd name="T25" fmla="*/ 0 h 558"/>
                  <a:gd name="T26" fmla="*/ 0 w 336"/>
                  <a:gd name="T27" fmla="*/ 0 h 558"/>
                  <a:gd name="T28" fmla="*/ 0 w 336"/>
                  <a:gd name="T29" fmla="*/ 0 h 558"/>
                  <a:gd name="T30" fmla="*/ 0 w 336"/>
                  <a:gd name="T31" fmla="*/ 0 h 558"/>
                  <a:gd name="T32" fmla="*/ 0 w 336"/>
                  <a:gd name="T33" fmla="*/ 0 h 558"/>
                  <a:gd name="T34" fmla="*/ 0 w 336"/>
                  <a:gd name="T35" fmla="*/ 0 h 558"/>
                  <a:gd name="T36" fmla="*/ 0 w 336"/>
                  <a:gd name="T37" fmla="*/ 0 h 558"/>
                  <a:gd name="T38" fmla="*/ 0 w 336"/>
                  <a:gd name="T39" fmla="*/ 0 h 558"/>
                  <a:gd name="T40" fmla="*/ 0 w 336"/>
                  <a:gd name="T41" fmla="*/ 0 h 558"/>
                  <a:gd name="T42" fmla="*/ 0 w 336"/>
                  <a:gd name="T43" fmla="*/ 0 h 558"/>
                  <a:gd name="T44" fmla="*/ 0 w 336"/>
                  <a:gd name="T45" fmla="*/ 0 h 558"/>
                  <a:gd name="T46" fmla="*/ 0 w 336"/>
                  <a:gd name="T47" fmla="*/ 0 h 558"/>
                  <a:gd name="T48" fmla="*/ 0 w 336"/>
                  <a:gd name="T49" fmla="*/ 0 h 558"/>
                  <a:gd name="T50" fmla="*/ 0 w 336"/>
                  <a:gd name="T51" fmla="*/ 0 h 558"/>
                  <a:gd name="T52" fmla="*/ 0 w 336"/>
                  <a:gd name="T53" fmla="*/ 0 h 558"/>
                  <a:gd name="T54" fmla="*/ 0 w 336"/>
                  <a:gd name="T55" fmla="*/ 0 h 558"/>
                  <a:gd name="T56" fmla="*/ 0 w 336"/>
                  <a:gd name="T57" fmla="*/ 0 h 558"/>
                  <a:gd name="T58" fmla="*/ 0 w 336"/>
                  <a:gd name="T59" fmla="*/ 0 h 558"/>
                  <a:gd name="T60" fmla="*/ 0 w 336"/>
                  <a:gd name="T61" fmla="*/ 0 h 558"/>
                  <a:gd name="T62" fmla="*/ 0 w 336"/>
                  <a:gd name="T63" fmla="*/ 0 h 558"/>
                  <a:gd name="T64" fmla="*/ 0 w 336"/>
                  <a:gd name="T65" fmla="*/ 0 h 558"/>
                  <a:gd name="T66" fmla="*/ 0 w 336"/>
                  <a:gd name="T67" fmla="*/ 0 h 558"/>
                  <a:gd name="T68" fmla="*/ 0 w 336"/>
                  <a:gd name="T69" fmla="*/ 0 h 558"/>
                  <a:gd name="T70" fmla="*/ 0 w 336"/>
                  <a:gd name="T71" fmla="*/ 0 h 558"/>
                  <a:gd name="T72" fmla="*/ 0 w 336"/>
                  <a:gd name="T73" fmla="*/ 0 h 558"/>
                  <a:gd name="T74" fmla="*/ 0 w 336"/>
                  <a:gd name="T75" fmla="*/ 0 h 558"/>
                  <a:gd name="T76" fmla="*/ 0 w 336"/>
                  <a:gd name="T77" fmla="*/ 0 h 558"/>
                  <a:gd name="T78" fmla="*/ 0 w 336"/>
                  <a:gd name="T79" fmla="*/ 0 h 558"/>
                  <a:gd name="T80" fmla="*/ 0 w 336"/>
                  <a:gd name="T81" fmla="*/ 0 h 5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6"/>
                  <a:gd name="T124" fmla="*/ 0 h 558"/>
                  <a:gd name="T125" fmla="*/ 336 w 336"/>
                  <a:gd name="T126" fmla="*/ 558 h 5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6" h="558">
                    <a:moveTo>
                      <a:pt x="336" y="455"/>
                    </a:moveTo>
                    <a:lnTo>
                      <a:pt x="319" y="442"/>
                    </a:lnTo>
                    <a:lnTo>
                      <a:pt x="300" y="426"/>
                    </a:lnTo>
                    <a:lnTo>
                      <a:pt x="278" y="406"/>
                    </a:lnTo>
                    <a:lnTo>
                      <a:pt x="256" y="386"/>
                    </a:lnTo>
                    <a:lnTo>
                      <a:pt x="233" y="363"/>
                    </a:lnTo>
                    <a:lnTo>
                      <a:pt x="212" y="344"/>
                    </a:lnTo>
                    <a:lnTo>
                      <a:pt x="193" y="326"/>
                    </a:lnTo>
                    <a:lnTo>
                      <a:pt x="178" y="311"/>
                    </a:lnTo>
                    <a:lnTo>
                      <a:pt x="182" y="343"/>
                    </a:lnTo>
                    <a:lnTo>
                      <a:pt x="188" y="386"/>
                    </a:lnTo>
                    <a:lnTo>
                      <a:pt x="194" y="427"/>
                    </a:lnTo>
                    <a:lnTo>
                      <a:pt x="199" y="453"/>
                    </a:lnTo>
                    <a:lnTo>
                      <a:pt x="193" y="450"/>
                    </a:lnTo>
                    <a:lnTo>
                      <a:pt x="186" y="448"/>
                    </a:lnTo>
                    <a:lnTo>
                      <a:pt x="181" y="445"/>
                    </a:lnTo>
                    <a:lnTo>
                      <a:pt x="175" y="442"/>
                    </a:lnTo>
                    <a:lnTo>
                      <a:pt x="168" y="439"/>
                    </a:lnTo>
                    <a:lnTo>
                      <a:pt x="163" y="435"/>
                    </a:lnTo>
                    <a:lnTo>
                      <a:pt x="156" y="432"/>
                    </a:lnTo>
                    <a:lnTo>
                      <a:pt x="151" y="430"/>
                    </a:lnTo>
                    <a:lnTo>
                      <a:pt x="148" y="420"/>
                    </a:lnTo>
                    <a:lnTo>
                      <a:pt x="142" y="401"/>
                    </a:lnTo>
                    <a:lnTo>
                      <a:pt x="136" y="380"/>
                    </a:lnTo>
                    <a:lnTo>
                      <a:pt x="133" y="369"/>
                    </a:lnTo>
                    <a:lnTo>
                      <a:pt x="126" y="392"/>
                    </a:lnTo>
                    <a:lnTo>
                      <a:pt x="119" y="416"/>
                    </a:lnTo>
                    <a:lnTo>
                      <a:pt x="112" y="439"/>
                    </a:lnTo>
                    <a:lnTo>
                      <a:pt x="105" y="463"/>
                    </a:lnTo>
                    <a:lnTo>
                      <a:pt x="99" y="488"/>
                    </a:lnTo>
                    <a:lnTo>
                      <a:pt x="90" y="511"/>
                    </a:lnTo>
                    <a:lnTo>
                      <a:pt x="83" y="535"/>
                    </a:lnTo>
                    <a:lnTo>
                      <a:pt x="77" y="558"/>
                    </a:lnTo>
                    <a:lnTo>
                      <a:pt x="70" y="555"/>
                    </a:lnTo>
                    <a:lnTo>
                      <a:pt x="63" y="551"/>
                    </a:lnTo>
                    <a:lnTo>
                      <a:pt x="56" y="549"/>
                    </a:lnTo>
                    <a:lnTo>
                      <a:pt x="49" y="546"/>
                    </a:lnTo>
                    <a:lnTo>
                      <a:pt x="42" y="543"/>
                    </a:lnTo>
                    <a:lnTo>
                      <a:pt x="35" y="539"/>
                    </a:lnTo>
                    <a:lnTo>
                      <a:pt x="29" y="536"/>
                    </a:lnTo>
                    <a:lnTo>
                      <a:pt x="22" y="533"/>
                    </a:lnTo>
                    <a:lnTo>
                      <a:pt x="8" y="455"/>
                    </a:lnTo>
                    <a:lnTo>
                      <a:pt x="9" y="374"/>
                    </a:lnTo>
                    <a:lnTo>
                      <a:pt x="14" y="292"/>
                    </a:lnTo>
                    <a:lnTo>
                      <a:pt x="12" y="211"/>
                    </a:lnTo>
                    <a:lnTo>
                      <a:pt x="0" y="0"/>
                    </a:lnTo>
                    <a:lnTo>
                      <a:pt x="20" y="55"/>
                    </a:lnTo>
                    <a:lnTo>
                      <a:pt x="33" y="112"/>
                    </a:lnTo>
                    <a:lnTo>
                      <a:pt x="40" y="171"/>
                    </a:lnTo>
                    <a:lnTo>
                      <a:pt x="42" y="231"/>
                    </a:lnTo>
                    <a:lnTo>
                      <a:pt x="44" y="292"/>
                    </a:lnTo>
                    <a:lnTo>
                      <a:pt x="44" y="352"/>
                    </a:lnTo>
                    <a:lnTo>
                      <a:pt x="46" y="410"/>
                    </a:lnTo>
                    <a:lnTo>
                      <a:pt x="52" y="468"/>
                    </a:lnTo>
                    <a:lnTo>
                      <a:pt x="60" y="439"/>
                    </a:lnTo>
                    <a:lnTo>
                      <a:pt x="70" y="403"/>
                    </a:lnTo>
                    <a:lnTo>
                      <a:pt x="81" y="363"/>
                    </a:lnTo>
                    <a:lnTo>
                      <a:pt x="93" y="322"/>
                    </a:lnTo>
                    <a:lnTo>
                      <a:pt x="103" y="283"/>
                    </a:lnTo>
                    <a:lnTo>
                      <a:pt x="111" y="249"/>
                    </a:lnTo>
                    <a:lnTo>
                      <a:pt x="118" y="224"/>
                    </a:lnTo>
                    <a:lnTo>
                      <a:pt x="120" y="211"/>
                    </a:lnTo>
                    <a:lnTo>
                      <a:pt x="127" y="216"/>
                    </a:lnTo>
                    <a:lnTo>
                      <a:pt x="134" y="224"/>
                    </a:lnTo>
                    <a:lnTo>
                      <a:pt x="144" y="235"/>
                    </a:lnTo>
                    <a:lnTo>
                      <a:pt x="152" y="246"/>
                    </a:lnTo>
                    <a:lnTo>
                      <a:pt x="162" y="258"/>
                    </a:lnTo>
                    <a:lnTo>
                      <a:pt x="168" y="271"/>
                    </a:lnTo>
                    <a:lnTo>
                      <a:pt x="173" y="280"/>
                    </a:lnTo>
                    <a:lnTo>
                      <a:pt x="175" y="289"/>
                    </a:lnTo>
                    <a:lnTo>
                      <a:pt x="192" y="298"/>
                    </a:lnTo>
                    <a:lnTo>
                      <a:pt x="207" y="308"/>
                    </a:lnTo>
                    <a:lnTo>
                      <a:pt x="223" y="318"/>
                    </a:lnTo>
                    <a:lnTo>
                      <a:pt x="238" y="327"/>
                    </a:lnTo>
                    <a:lnTo>
                      <a:pt x="253" y="339"/>
                    </a:lnTo>
                    <a:lnTo>
                      <a:pt x="269" y="348"/>
                    </a:lnTo>
                    <a:lnTo>
                      <a:pt x="284" y="361"/>
                    </a:lnTo>
                    <a:lnTo>
                      <a:pt x="297" y="373"/>
                    </a:lnTo>
                    <a:lnTo>
                      <a:pt x="292" y="289"/>
                    </a:lnTo>
                    <a:lnTo>
                      <a:pt x="297" y="209"/>
                    </a:lnTo>
                    <a:lnTo>
                      <a:pt x="307" y="149"/>
                    </a:lnTo>
                    <a:lnTo>
                      <a:pt x="312" y="126"/>
                    </a:lnTo>
                    <a:lnTo>
                      <a:pt x="336" y="455"/>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692" name="Freeform 137"/>
              <p:cNvSpPr>
                <a:spLocks/>
              </p:cNvSpPr>
              <p:nvPr/>
            </p:nvSpPr>
            <p:spPr bwMode="auto">
              <a:xfrm>
                <a:off x="790" y="2807"/>
                <a:ext cx="81" cy="59"/>
              </a:xfrm>
              <a:custGeom>
                <a:avLst/>
                <a:gdLst>
                  <a:gd name="T0" fmla="*/ 0 w 244"/>
                  <a:gd name="T1" fmla="*/ 0 h 176"/>
                  <a:gd name="T2" fmla="*/ 0 w 244"/>
                  <a:gd name="T3" fmla="*/ 0 h 176"/>
                  <a:gd name="T4" fmla="*/ 0 w 244"/>
                  <a:gd name="T5" fmla="*/ 0 h 176"/>
                  <a:gd name="T6" fmla="*/ 0 w 244"/>
                  <a:gd name="T7" fmla="*/ 0 h 176"/>
                  <a:gd name="T8" fmla="*/ 0 w 244"/>
                  <a:gd name="T9" fmla="*/ 0 h 176"/>
                  <a:gd name="T10" fmla="*/ 0 w 244"/>
                  <a:gd name="T11" fmla="*/ 0 h 176"/>
                  <a:gd name="T12" fmla="*/ 0 w 244"/>
                  <a:gd name="T13" fmla="*/ 0 h 176"/>
                  <a:gd name="T14" fmla="*/ 0 w 244"/>
                  <a:gd name="T15" fmla="*/ 0 h 176"/>
                  <a:gd name="T16" fmla="*/ 0 w 244"/>
                  <a:gd name="T17" fmla="*/ 0 h 176"/>
                  <a:gd name="T18" fmla="*/ 0 w 244"/>
                  <a:gd name="T19" fmla="*/ 0 h 176"/>
                  <a:gd name="T20" fmla="*/ 0 w 244"/>
                  <a:gd name="T21" fmla="*/ 0 h 176"/>
                  <a:gd name="T22" fmla="*/ 0 w 244"/>
                  <a:gd name="T23" fmla="*/ 0 h 176"/>
                  <a:gd name="T24" fmla="*/ 0 w 244"/>
                  <a:gd name="T25" fmla="*/ 0 h 176"/>
                  <a:gd name="T26" fmla="*/ 0 w 244"/>
                  <a:gd name="T27" fmla="*/ 0 h 176"/>
                  <a:gd name="T28" fmla="*/ 0 w 244"/>
                  <a:gd name="T29" fmla="*/ 0 h 176"/>
                  <a:gd name="T30" fmla="*/ 0 w 244"/>
                  <a:gd name="T31" fmla="*/ 0 h 176"/>
                  <a:gd name="T32" fmla="*/ 0 w 244"/>
                  <a:gd name="T33" fmla="*/ 0 h 176"/>
                  <a:gd name="T34" fmla="*/ 0 w 244"/>
                  <a:gd name="T35" fmla="*/ 0 h 176"/>
                  <a:gd name="T36" fmla="*/ 0 w 244"/>
                  <a:gd name="T37" fmla="*/ 0 h 1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4"/>
                  <a:gd name="T58" fmla="*/ 0 h 176"/>
                  <a:gd name="T59" fmla="*/ 244 w 244"/>
                  <a:gd name="T60" fmla="*/ 176 h 1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4" h="176">
                    <a:moveTo>
                      <a:pt x="199" y="159"/>
                    </a:moveTo>
                    <a:lnTo>
                      <a:pt x="181" y="132"/>
                    </a:lnTo>
                    <a:lnTo>
                      <a:pt x="159" y="109"/>
                    </a:lnTo>
                    <a:lnTo>
                      <a:pt x="134" y="89"/>
                    </a:lnTo>
                    <a:lnTo>
                      <a:pt x="108" y="71"/>
                    </a:lnTo>
                    <a:lnTo>
                      <a:pt x="81" y="54"/>
                    </a:lnTo>
                    <a:lnTo>
                      <a:pt x="52" y="38"/>
                    </a:lnTo>
                    <a:lnTo>
                      <a:pt x="25" y="20"/>
                    </a:lnTo>
                    <a:lnTo>
                      <a:pt x="0" y="0"/>
                    </a:lnTo>
                    <a:lnTo>
                      <a:pt x="45" y="18"/>
                    </a:lnTo>
                    <a:lnTo>
                      <a:pt x="74" y="33"/>
                    </a:lnTo>
                    <a:lnTo>
                      <a:pt x="101" y="49"/>
                    </a:lnTo>
                    <a:lnTo>
                      <a:pt x="130" y="65"/>
                    </a:lnTo>
                    <a:lnTo>
                      <a:pt x="158" y="83"/>
                    </a:lnTo>
                    <a:lnTo>
                      <a:pt x="184" y="103"/>
                    </a:lnTo>
                    <a:lnTo>
                      <a:pt x="207" y="123"/>
                    </a:lnTo>
                    <a:lnTo>
                      <a:pt x="227" y="148"/>
                    </a:lnTo>
                    <a:lnTo>
                      <a:pt x="244" y="176"/>
                    </a:lnTo>
                    <a:lnTo>
                      <a:pt x="199" y="159"/>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693" name="Freeform 138"/>
              <p:cNvSpPr>
                <a:spLocks/>
              </p:cNvSpPr>
              <p:nvPr/>
            </p:nvSpPr>
            <p:spPr bwMode="auto">
              <a:xfrm>
                <a:off x="1018" y="2749"/>
                <a:ext cx="49" cy="183"/>
              </a:xfrm>
              <a:custGeom>
                <a:avLst/>
                <a:gdLst>
                  <a:gd name="T0" fmla="*/ 0 w 147"/>
                  <a:gd name="T1" fmla="*/ 0 h 550"/>
                  <a:gd name="T2" fmla="*/ 0 w 147"/>
                  <a:gd name="T3" fmla="*/ 0 h 550"/>
                  <a:gd name="T4" fmla="*/ 0 w 147"/>
                  <a:gd name="T5" fmla="*/ 0 h 550"/>
                  <a:gd name="T6" fmla="*/ 0 w 147"/>
                  <a:gd name="T7" fmla="*/ 0 h 550"/>
                  <a:gd name="T8" fmla="*/ 0 w 147"/>
                  <a:gd name="T9" fmla="*/ 0 h 550"/>
                  <a:gd name="T10" fmla="*/ 0 w 147"/>
                  <a:gd name="T11" fmla="*/ 0 h 550"/>
                  <a:gd name="T12" fmla="*/ 0 w 147"/>
                  <a:gd name="T13" fmla="*/ 0 h 550"/>
                  <a:gd name="T14" fmla="*/ 0 w 147"/>
                  <a:gd name="T15" fmla="*/ 0 h 550"/>
                  <a:gd name="T16" fmla="*/ 0 w 147"/>
                  <a:gd name="T17" fmla="*/ 0 h 550"/>
                  <a:gd name="T18" fmla="*/ 0 w 147"/>
                  <a:gd name="T19" fmla="*/ 0 h 550"/>
                  <a:gd name="T20" fmla="*/ 0 w 147"/>
                  <a:gd name="T21" fmla="*/ 0 h 550"/>
                  <a:gd name="T22" fmla="*/ 0 w 147"/>
                  <a:gd name="T23" fmla="*/ 0 h 550"/>
                  <a:gd name="T24" fmla="*/ 0 w 147"/>
                  <a:gd name="T25" fmla="*/ 0 h 550"/>
                  <a:gd name="T26" fmla="*/ 0 w 147"/>
                  <a:gd name="T27" fmla="*/ 0 h 550"/>
                  <a:gd name="T28" fmla="*/ 0 w 147"/>
                  <a:gd name="T29" fmla="*/ 0 h 550"/>
                  <a:gd name="T30" fmla="*/ 0 w 147"/>
                  <a:gd name="T31" fmla="*/ 0 h 550"/>
                  <a:gd name="T32" fmla="*/ 0 w 147"/>
                  <a:gd name="T33" fmla="*/ 0 h 550"/>
                  <a:gd name="T34" fmla="*/ 0 w 147"/>
                  <a:gd name="T35" fmla="*/ 0 h 550"/>
                  <a:gd name="T36" fmla="*/ 0 w 147"/>
                  <a:gd name="T37" fmla="*/ 0 h 550"/>
                  <a:gd name="T38" fmla="*/ 0 w 147"/>
                  <a:gd name="T39" fmla="*/ 0 h 550"/>
                  <a:gd name="T40" fmla="*/ 0 w 147"/>
                  <a:gd name="T41" fmla="*/ 0 h 550"/>
                  <a:gd name="T42" fmla="*/ 0 w 147"/>
                  <a:gd name="T43" fmla="*/ 0 h 550"/>
                  <a:gd name="T44" fmla="*/ 0 w 147"/>
                  <a:gd name="T45" fmla="*/ 0 h 550"/>
                  <a:gd name="T46" fmla="*/ 0 w 147"/>
                  <a:gd name="T47" fmla="*/ 0 h 550"/>
                  <a:gd name="T48" fmla="*/ 0 w 147"/>
                  <a:gd name="T49" fmla="*/ 0 h 550"/>
                  <a:gd name="T50" fmla="*/ 0 w 147"/>
                  <a:gd name="T51" fmla="*/ 0 h 550"/>
                  <a:gd name="T52" fmla="*/ 0 w 147"/>
                  <a:gd name="T53" fmla="*/ 0 h 550"/>
                  <a:gd name="T54" fmla="*/ 0 w 147"/>
                  <a:gd name="T55" fmla="*/ 0 h 550"/>
                  <a:gd name="T56" fmla="*/ 0 w 147"/>
                  <a:gd name="T57" fmla="*/ 0 h 550"/>
                  <a:gd name="T58" fmla="*/ 0 w 147"/>
                  <a:gd name="T59" fmla="*/ 0 h 550"/>
                  <a:gd name="T60" fmla="*/ 0 w 147"/>
                  <a:gd name="T61" fmla="*/ 0 h 550"/>
                  <a:gd name="T62" fmla="*/ 0 w 147"/>
                  <a:gd name="T63" fmla="*/ 0 h 550"/>
                  <a:gd name="T64" fmla="*/ 0 w 147"/>
                  <a:gd name="T65" fmla="*/ 0 h 550"/>
                  <a:gd name="T66" fmla="*/ 0 w 147"/>
                  <a:gd name="T67" fmla="*/ 0 h 550"/>
                  <a:gd name="T68" fmla="*/ 0 w 147"/>
                  <a:gd name="T69" fmla="*/ 0 h 550"/>
                  <a:gd name="T70" fmla="*/ 0 w 147"/>
                  <a:gd name="T71" fmla="*/ 0 h 550"/>
                  <a:gd name="T72" fmla="*/ 0 w 147"/>
                  <a:gd name="T73" fmla="*/ 0 h 550"/>
                  <a:gd name="T74" fmla="*/ 0 w 147"/>
                  <a:gd name="T75" fmla="*/ 0 h 550"/>
                  <a:gd name="T76" fmla="*/ 0 w 147"/>
                  <a:gd name="T77" fmla="*/ 0 h 550"/>
                  <a:gd name="T78" fmla="*/ 0 w 147"/>
                  <a:gd name="T79" fmla="*/ 0 h 550"/>
                  <a:gd name="T80" fmla="*/ 0 w 147"/>
                  <a:gd name="T81" fmla="*/ 0 h 550"/>
                  <a:gd name="T82" fmla="*/ 0 w 147"/>
                  <a:gd name="T83" fmla="*/ 0 h 550"/>
                  <a:gd name="T84" fmla="*/ 0 w 147"/>
                  <a:gd name="T85" fmla="*/ 0 h 550"/>
                  <a:gd name="T86" fmla="*/ 0 w 147"/>
                  <a:gd name="T87" fmla="*/ 0 h 550"/>
                  <a:gd name="T88" fmla="*/ 0 w 147"/>
                  <a:gd name="T89" fmla="*/ 0 h 550"/>
                  <a:gd name="T90" fmla="*/ 0 w 147"/>
                  <a:gd name="T91" fmla="*/ 0 h 550"/>
                  <a:gd name="T92" fmla="*/ 0 w 147"/>
                  <a:gd name="T93" fmla="*/ 0 h 550"/>
                  <a:gd name="T94" fmla="*/ 0 w 147"/>
                  <a:gd name="T95" fmla="*/ 0 h 550"/>
                  <a:gd name="T96" fmla="*/ 0 w 147"/>
                  <a:gd name="T97" fmla="*/ 0 h 550"/>
                  <a:gd name="T98" fmla="*/ 0 w 147"/>
                  <a:gd name="T99" fmla="*/ 0 h 550"/>
                  <a:gd name="T100" fmla="*/ 0 w 147"/>
                  <a:gd name="T101" fmla="*/ 0 h 550"/>
                  <a:gd name="T102" fmla="*/ 0 w 147"/>
                  <a:gd name="T103" fmla="*/ 0 h 550"/>
                  <a:gd name="T104" fmla="*/ 0 w 147"/>
                  <a:gd name="T105" fmla="*/ 0 h 550"/>
                  <a:gd name="T106" fmla="*/ 0 w 147"/>
                  <a:gd name="T107" fmla="*/ 0 h 550"/>
                  <a:gd name="T108" fmla="*/ 0 w 147"/>
                  <a:gd name="T109" fmla="*/ 0 h 550"/>
                  <a:gd name="T110" fmla="*/ 0 w 147"/>
                  <a:gd name="T111" fmla="*/ 0 h 550"/>
                  <a:gd name="T112" fmla="*/ 0 w 147"/>
                  <a:gd name="T113" fmla="*/ 0 h 550"/>
                  <a:gd name="T114" fmla="*/ 0 w 147"/>
                  <a:gd name="T115" fmla="*/ 0 h 550"/>
                  <a:gd name="T116" fmla="*/ 0 w 147"/>
                  <a:gd name="T117" fmla="*/ 0 h 550"/>
                  <a:gd name="T118" fmla="*/ 0 w 147"/>
                  <a:gd name="T119" fmla="*/ 0 h 550"/>
                  <a:gd name="T120" fmla="*/ 0 w 147"/>
                  <a:gd name="T121" fmla="*/ 0 h 550"/>
                  <a:gd name="T122" fmla="*/ 0 w 147"/>
                  <a:gd name="T123" fmla="*/ 0 h 55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7"/>
                  <a:gd name="T187" fmla="*/ 0 h 550"/>
                  <a:gd name="T188" fmla="*/ 147 w 147"/>
                  <a:gd name="T189" fmla="*/ 550 h 55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7" h="550">
                    <a:moveTo>
                      <a:pt x="137" y="51"/>
                    </a:moveTo>
                    <a:lnTo>
                      <a:pt x="130" y="34"/>
                    </a:lnTo>
                    <a:lnTo>
                      <a:pt x="122" y="19"/>
                    </a:lnTo>
                    <a:lnTo>
                      <a:pt x="112" y="5"/>
                    </a:lnTo>
                    <a:lnTo>
                      <a:pt x="110" y="0"/>
                    </a:lnTo>
                    <a:lnTo>
                      <a:pt x="107" y="1"/>
                    </a:lnTo>
                    <a:lnTo>
                      <a:pt x="101" y="3"/>
                    </a:lnTo>
                    <a:lnTo>
                      <a:pt x="93" y="5"/>
                    </a:lnTo>
                    <a:lnTo>
                      <a:pt x="84" y="9"/>
                    </a:lnTo>
                    <a:lnTo>
                      <a:pt x="73" y="15"/>
                    </a:lnTo>
                    <a:lnTo>
                      <a:pt x="64" y="19"/>
                    </a:lnTo>
                    <a:lnTo>
                      <a:pt x="56" y="26"/>
                    </a:lnTo>
                    <a:lnTo>
                      <a:pt x="51" y="33"/>
                    </a:lnTo>
                    <a:lnTo>
                      <a:pt x="25" y="94"/>
                    </a:lnTo>
                    <a:lnTo>
                      <a:pt x="8" y="157"/>
                    </a:lnTo>
                    <a:lnTo>
                      <a:pt x="1" y="221"/>
                    </a:lnTo>
                    <a:lnTo>
                      <a:pt x="0" y="287"/>
                    </a:lnTo>
                    <a:lnTo>
                      <a:pt x="3" y="352"/>
                    </a:lnTo>
                    <a:lnTo>
                      <a:pt x="5" y="418"/>
                    </a:lnTo>
                    <a:lnTo>
                      <a:pt x="7" y="485"/>
                    </a:lnTo>
                    <a:lnTo>
                      <a:pt x="5" y="550"/>
                    </a:lnTo>
                    <a:lnTo>
                      <a:pt x="41" y="536"/>
                    </a:lnTo>
                    <a:lnTo>
                      <a:pt x="40" y="454"/>
                    </a:lnTo>
                    <a:lnTo>
                      <a:pt x="36" y="374"/>
                    </a:lnTo>
                    <a:lnTo>
                      <a:pt x="30" y="293"/>
                    </a:lnTo>
                    <a:lnTo>
                      <a:pt x="26" y="213"/>
                    </a:lnTo>
                    <a:lnTo>
                      <a:pt x="30" y="188"/>
                    </a:lnTo>
                    <a:lnTo>
                      <a:pt x="34" y="163"/>
                    </a:lnTo>
                    <a:lnTo>
                      <a:pt x="38" y="135"/>
                    </a:lnTo>
                    <a:lnTo>
                      <a:pt x="44" y="109"/>
                    </a:lnTo>
                    <a:lnTo>
                      <a:pt x="51" y="84"/>
                    </a:lnTo>
                    <a:lnTo>
                      <a:pt x="59" y="61"/>
                    </a:lnTo>
                    <a:lnTo>
                      <a:pt x="71" y="40"/>
                    </a:lnTo>
                    <a:lnTo>
                      <a:pt x="85" y="23"/>
                    </a:lnTo>
                    <a:lnTo>
                      <a:pt x="99" y="37"/>
                    </a:lnTo>
                    <a:lnTo>
                      <a:pt x="110" y="55"/>
                    </a:lnTo>
                    <a:lnTo>
                      <a:pt x="116" y="76"/>
                    </a:lnTo>
                    <a:lnTo>
                      <a:pt x="121" y="101"/>
                    </a:lnTo>
                    <a:lnTo>
                      <a:pt x="121" y="128"/>
                    </a:lnTo>
                    <a:lnTo>
                      <a:pt x="116" y="159"/>
                    </a:lnTo>
                    <a:lnTo>
                      <a:pt x="110" y="190"/>
                    </a:lnTo>
                    <a:lnTo>
                      <a:pt x="99" y="225"/>
                    </a:lnTo>
                    <a:lnTo>
                      <a:pt x="96" y="222"/>
                    </a:lnTo>
                    <a:lnTo>
                      <a:pt x="90" y="218"/>
                    </a:lnTo>
                    <a:lnTo>
                      <a:pt x="84" y="214"/>
                    </a:lnTo>
                    <a:lnTo>
                      <a:pt x="77" y="210"/>
                    </a:lnTo>
                    <a:lnTo>
                      <a:pt x="68" y="207"/>
                    </a:lnTo>
                    <a:lnTo>
                      <a:pt x="63" y="204"/>
                    </a:lnTo>
                    <a:lnTo>
                      <a:pt x="58" y="202"/>
                    </a:lnTo>
                    <a:lnTo>
                      <a:pt x="56" y="202"/>
                    </a:lnTo>
                    <a:lnTo>
                      <a:pt x="64" y="217"/>
                    </a:lnTo>
                    <a:lnTo>
                      <a:pt x="75" y="235"/>
                    </a:lnTo>
                    <a:lnTo>
                      <a:pt x="84" y="248"/>
                    </a:lnTo>
                    <a:lnTo>
                      <a:pt x="88" y="254"/>
                    </a:lnTo>
                    <a:lnTo>
                      <a:pt x="92" y="251"/>
                    </a:lnTo>
                    <a:lnTo>
                      <a:pt x="103" y="246"/>
                    </a:lnTo>
                    <a:lnTo>
                      <a:pt x="115" y="240"/>
                    </a:lnTo>
                    <a:lnTo>
                      <a:pt x="122" y="235"/>
                    </a:lnTo>
                    <a:lnTo>
                      <a:pt x="140" y="190"/>
                    </a:lnTo>
                    <a:lnTo>
                      <a:pt x="147" y="145"/>
                    </a:lnTo>
                    <a:lnTo>
                      <a:pt x="145" y="98"/>
                    </a:lnTo>
                    <a:lnTo>
                      <a:pt x="137" y="51"/>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694" name="Freeform 139"/>
              <p:cNvSpPr>
                <a:spLocks/>
              </p:cNvSpPr>
              <p:nvPr/>
            </p:nvSpPr>
            <p:spPr bwMode="auto">
              <a:xfrm>
                <a:off x="1040" y="2709"/>
                <a:ext cx="47" cy="152"/>
              </a:xfrm>
              <a:custGeom>
                <a:avLst/>
                <a:gdLst>
                  <a:gd name="T0" fmla="*/ 0 w 140"/>
                  <a:gd name="T1" fmla="*/ 0 h 457"/>
                  <a:gd name="T2" fmla="*/ 0 w 140"/>
                  <a:gd name="T3" fmla="*/ 0 h 457"/>
                  <a:gd name="T4" fmla="*/ 0 w 140"/>
                  <a:gd name="T5" fmla="*/ 0 h 457"/>
                  <a:gd name="T6" fmla="*/ 0 w 140"/>
                  <a:gd name="T7" fmla="*/ 0 h 457"/>
                  <a:gd name="T8" fmla="*/ 0 w 140"/>
                  <a:gd name="T9" fmla="*/ 0 h 457"/>
                  <a:gd name="T10" fmla="*/ 0 w 140"/>
                  <a:gd name="T11" fmla="*/ 0 h 457"/>
                  <a:gd name="T12" fmla="*/ 0 w 140"/>
                  <a:gd name="T13" fmla="*/ 0 h 457"/>
                  <a:gd name="T14" fmla="*/ 0 w 140"/>
                  <a:gd name="T15" fmla="*/ 0 h 457"/>
                  <a:gd name="T16" fmla="*/ 0 w 140"/>
                  <a:gd name="T17" fmla="*/ 0 h 457"/>
                  <a:gd name="T18" fmla="*/ 0 w 140"/>
                  <a:gd name="T19" fmla="*/ 0 h 457"/>
                  <a:gd name="T20" fmla="*/ 0 w 140"/>
                  <a:gd name="T21" fmla="*/ 0 h 457"/>
                  <a:gd name="T22" fmla="*/ 0 w 140"/>
                  <a:gd name="T23" fmla="*/ 0 h 457"/>
                  <a:gd name="T24" fmla="*/ 0 w 140"/>
                  <a:gd name="T25" fmla="*/ 0 h 457"/>
                  <a:gd name="T26" fmla="*/ 0 w 140"/>
                  <a:gd name="T27" fmla="*/ 0 h 457"/>
                  <a:gd name="T28" fmla="*/ 0 w 140"/>
                  <a:gd name="T29" fmla="*/ 0 h 457"/>
                  <a:gd name="T30" fmla="*/ 0 w 140"/>
                  <a:gd name="T31" fmla="*/ 0 h 457"/>
                  <a:gd name="T32" fmla="*/ 0 w 140"/>
                  <a:gd name="T33" fmla="*/ 0 h 457"/>
                  <a:gd name="T34" fmla="*/ 0 w 140"/>
                  <a:gd name="T35" fmla="*/ 0 h 457"/>
                  <a:gd name="T36" fmla="*/ 0 w 140"/>
                  <a:gd name="T37" fmla="*/ 0 h 457"/>
                  <a:gd name="T38" fmla="*/ 0 w 140"/>
                  <a:gd name="T39" fmla="*/ 0 h 457"/>
                  <a:gd name="T40" fmla="*/ 0 w 140"/>
                  <a:gd name="T41" fmla="*/ 0 h 457"/>
                  <a:gd name="T42" fmla="*/ 0 w 140"/>
                  <a:gd name="T43" fmla="*/ 0 h 457"/>
                  <a:gd name="T44" fmla="*/ 0 w 140"/>
                  <a:gd name="T45" fmla="*/ 0 h 457"/>
                  <a:gd name="T46" fmla="*/ 0 w 140"/>
                  <a:gd name="T47" fmla="*/ 0 h 457"/>
                  <a:gd name="T48" fmla="*/ 0 w 140"/>
                  <a:gd name="T49" fmla="*/ 0 h 457"/>
                  <a:gd name="T50" fmla="*/ 0 w 140"/>
                  <a:gd name="T51" fmla="*/ 0 h 457"/>
                  <a:gd name="T52" fmla="*/ 0 w 140"/>
                  <a:gd name="T53" fmla="*/ 0 h 457"/>
                  <a:gd name="T54" fmla="*/ 0 w 140"/>
                  <a:gd name="T55" fmla="*/ 0 h 457"/>
                  <a:gd name="T56" fmla="*/ 0 w 140"/>
                  <a:gd name="T57" fmla="*/ 0 h 457"/>
                  <a:gd name="T58" fmla="*/ 0 w 140"/>
                  <a:gd name="T59" fmla="*/ 0 h 457"/>
                  <a:gd name="T60" fmla="*/ 0 w 140"/>
                  <a:gd name="T61" fmla="*/ 0 h 457"/>
                  <a:gd name="T62" fmla="*/ 0 w 140"/>
                  <a:gd name="T63" fmla="*/ 0 h 457"/>
                  <a:gd name="T64" fmla="*/ 0 w 140"/>
                  <a:gd name="T65" fmla="*/ 0 h 457"/>
                  <a:gd name="T66" fmla="*/ 0 w 140"/>
                  <a:gd name="T67" fmla="*/ 0 h 457"/>
                  <a:gd name="T68" fmla="*/ 0 w 140"/>
                  <a:gd name="T69" fmla="*/ 0 h 457"/>
                  <a:gd name="T70" fmla="*/ 0 w 140"/>
                  <a:gd name="T71" fmla="*/ 0 h 457"/>
                  <a:gd name="T72" fmla="*/ 0 w 140"/>
                  <a:gd name="T73" fmla="*/ 0 h 457"/>
                  <a:gd name="T74" fmla="*/ 0 w 140"/>
                  <a:gd name="T75" fmla="*/ 0 h 457"/>
                  <a:gd name="T76" fmla="*/ 0 w 140"/>
                  <a:gd name="T77" fmla="*/ 0 h 457"/>
                  <a:gd name="T78" fmla="*/ 0 w 140"/>
                  <a:gd name="T79" fmla="*/ 0 h 457"/>
                  <a:gd name="T80" fmla="*/ 0 w 140"/>
                  <a:gd name="T81" fmla="*/ 0 h 457"/>
                  <a:gd name="T82" fmla="*/ 0 w 140"/>
                  <a:gd name="T83" fmla="*/ 0 h 457"/>
                  <a:gd name="T84" fmla="*/ 0 w 140"/>
                  <a:gd name="T85" fmla="*/ 0 h 457"/>
                  <a:gd name="T86" fmla="*/ 0 w 140"/>
                  <a:gd name="T87" fmla="*/ 0 h 457"/>
                  <a:gd name="T88" fmla="*/ 0 w 140"/>
                  <a:gd name="T89" fmla="*/ 0 h 457"/>
                  <a:gd name="T90" fmla="*/ 0 w 140"/>
                  <a:gd name="T91" fmla="*/ 0 h 457"/>
                  <a:gd name="T92" fmla="*/ 0 w 140"/>
                  <a:gd name="T93" fmla="*/ 0 h 457"/>
                  <a:gd name="T94" fmla="*/ 0 w 140"/>
                  <a:gd name="T95" fmla="*/ 0 h 457"/>
                  <a:gd name="T96" fmla="*/ 0 w 140"/>
                  <a:gd name="T97" fmla="*/ 0 h 457"/>
                  <a:gd name="T98" fmla="*/ 0 w 140"/>
                  <a:gd name="T99" fmla="*/ 0 h 45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0"/>
                  <a:gd name="T151" fmla="*/ 0 h 457"/>
                  <a:gd name="T152" fmla="*/ 140 w 140"/>
                  <a:gd name="T153" fmla="*/ 457 h 45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0" h="457">
                    <a:moveTo>
                      <a:pt x="133" y="91"/>
                    </a:moveTo>
                    <a:lnTo>
                      <a:pt x="131" y="77"/>
                    </a:lnTo>
                    <a:lnTo>
                      <a:pt x="127" y="64"/>
                    </a:lnTo>
                    <a:lnTo>
                      <a:pt x="123" y="50"/>
                    </a:lnTo>
                    <a:lnTo>
                      <a:pt x="118" y="37"/>
                    </a:lnTo>
                    <a:lnTo>
                      <a:pt x="109" y="26"/>
                    </a:lnTo>
                    <a:lnTo>
                      <a:pt x="100" y="17"/>
                    </a:lnTo>
                    <a:lnTo>
                      <a:pt x="89" y="8"/>
                    </a:lnTo>
                    <a:lnTo>
                      <a:pt x="77" y="1"/>
                    </a:lnTo>
                    <a:lnTo>
                      <a:pt x="67" y="0"/>
                    </a:lnTo>
                    <a:lnTo>
                      <a:pt x="56" y="0"/>
                    </a:lnTo>
                    <a:lnTo>
                      <a:pt x="44" y="1"/>
                    </a:lnTo>
                    <a:lnTo>
                      <a:pt x="31" y="4"/>
                    </a:lnTo>
                    <a:lnTo>
                      <a:pt x="20" y="7"/>
                    </a:lnTo>
                    <a:lnTo>
                      <a:pt x="11" y="11"/>
                    </a:lnTo>
                    <a:lnTo>
                      <a:pt x="4" y="15"/>
                    </a:lnTo>
                    <a:lnTo>
                      <a:pt x="1" y="18"/>
                    </a:lnTo>
                    <a:lnTo>
                      <a:pt x="5" y="17"/>
                    </a:lnTo>
                    <a:lnTo>
                      <a:pt x="16" y="15"/>
                    </a:lnTo>
                    <a:lnTo>
                      <a:pt x="31" y="15"/>
                    </a:lnTo>
                    <a:lnTo>
                      <a:pt x="49" y="19"/>
                    </a:lnTo>
                    <a:lnTo>
                      <a:pt x="68" y="28"/>
                    </a:lnTo>
                    <a:lnTo>
                      <a:pt x="86" y="44"/>
                    </a:lnTo>
                    <a:lnTo>
                      <a:pt x="100" y="70"/>
                    </a:lnTo>
                    <a:lnTo>
                      <a:pt x="108" y="108"/>
                    </a:lnTo>
                    <a:lnTo>
                      <a:pt x="112" y="149"/>
                    </a:lnTo>
                    <a:lnTo>
                      <a:pt x="115" y="191"/>
                    </a:lnTo>
                    <a:lnTo>
                      <a:pt x="116" y="231"/>
                    </a:lnTo>
                    <a:lnTo>
                      <a:pt x="114" y="271"/>
                    </a:lnTo>
                    <a:lnTo>
                      <a:pt x="107" y="311"/>
                    </a:lnTo>
                    <a:lnTo>
                      <a:pt x="93" y="351"/>
                    </a:lnTo>
                    <a:lnTo>
                      <a:pt x="74" y="391"/>
                    </a:lnTo>
                    <a:lnTo>
                      <a:pt x="48" y="432"/>
                    </a:lnTo>
                    <a:lnTo>
                      <a:pt x="0" y="456"/>
                    </a:lnTo>
                    <a:lnTo>
                      <a:pt x="16" y="457"/>
                    </a:lnTo>
                    <a:lnTo>
                      <a:pt x="31" y="455"/>
                    </a:lnTo>
                    <a:lnTo>
                      <a:pt x="48" y="446"/>
                    </a:lnTo>
                    <a:lnTo>
                      <a:pt x="61" y="438"/>
                    </a:lnTo>
                    <a:lnTo>
                      <a:pt x="74" y="427"/>
                    </a:lnTo>
                    <a:lnTo>
                      <a:pt x="85" y="416"/>
                    </a:lnTo>
                    <a:lnTo>
                      <a:pt x="92" y="406"/>
                    </a:lnTo>
                    <a:lnTo>
                      <a:pt x="97" y="399"/>
                    </a:lnTo>
                    <a:lnTo>
                      <a:pt x="115" y="356"/>
                    </a:lnTo>
                    <a:lnTo>
                      <a:pt x="129" y="316"/>
                    </a:lnTo>
                    <a:lnTo>
                      <a:pt x="135" y="278"/>
                    </a:lnTo>
                    <a:lnTo>
                      <a:pt x="140" y="240"/>
                    </a:lnTo>
                    <a:lnTo>
                      <a:pt x="140" y="203"/>
                    </a:lnTo>
                    <a:lnTo>
                      <a:pt x="138" y="167"/>
                    </a:lnTo>
                    <a:lnTo>
                      <a:pt x="135" y="130"/>
                    </a:lnTo>
                    <a:lnTo>
                      <a:pt x="133" y="91"/>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695" name="Freeform 140"/>
              <p:cNvSpPr>
                <a:spLocks/>
              </p:cNvSpPr>
              <p:nvPr/>
            </p:nvSpPr>
            <p:spPr bwMode="auto">
              <a:xfrm>
                <a:off x="1049" y="2866"/>
                <a:ext cx="11" cy="82"/>
              </a:xfrm>
              <a:custGeom>
                <a:avLst/>
                <a:gdLst>
                  <a:gd name="T0" fmla="*/ 0 w 34"/>
                  <a:gd name="T1" fmla="*/ 0 h 244"/>
                  <a:gd name="T2" fmla="*/ 0 w 34"/>
                  <a:gd name="T3" fmla="*/ 0 h 244"/>
                  <a:gd name="T4" fmla="*/ 0 w 34"/>
                  <a:gd name="T5" fmla="*/ 0 h 244"/>
                  <a:gd name="T6" fmla="*/ 0 w 34"/>
                  <a:gd name="T7" fmla="*/ 0 h 244"/>
                  <a:gd name="T8" fmla="*/ 0 w 34"/>
                  <a:gd name="T9" fmla="*/ 0 h 244"/>
                  <a:gd name="T10" fmla="*/ 0 w 34"/>
                  <a:gd name="T11" fmla="*/ 0 h 244"/>
                  <a:gd name="T12" fmla="*/ 0 w 34"/>
                  <a:gd name="T13" fmla="*/ 0 h 244"/>
                  <a:gd name="T14" fmla="*/ 0 w 34"/>
                  <a:gd name="T15" fmla="*/ 0 h 244"/>
                  <a:gd name="T16" fmla="*/ 0 w 34"/>
                  <a:gd name="T17" fmla="*/ 0 h 244"/>
                  <a:gd name="T18" fmla="*/ 0 w 34"/>
                  <a:gd name="T19" fmla="*/ 0 h 244"/>
                  <a:gd name="T20" fmla="*/ 0 w 34"/>
                  <a:gd name="T21" fmla="*/ 0 h 2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
                  <a:gd name="T34" fmla="*/ 0 h 244"/>
                  <a:gd name="T35" fmla="*/ 34 w 34"/>
                  <a:gd name="T36" fmla="*/ 244 h 2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 h="244">
                    <a:moveTo>
                      <a:pt x="34" y="0"/>
                    </a:moveTo>
                    <a:lnTo>
                      <a:pt x="27" y="68"/>
                    </a:lnTo>
                    <a:lnTo>
                      <a:pt x="23" y="128"/>
                    </a:lnTo>
                    <a:lnTo>
                      <a:pt x="24" y="183"/>
                    </a:lnTo>
                    <a:lnTo>
                      <a:pt x="33" y="241"/>
                    </a:lnTo>
                    <a:lnTo>
                      <a:pt x="3" y="244"/>
                    </a:lnTo>
                    <a:lnTo>
                      <a:pt x="0" y="181"/>
                    </a:lnTo>
                    <a:lnTo>
                      <a:pt x="0" y="129"/>
                    </a:lnTo>
                    <a:lnTo>
                      <a:pt x="1" y="79"/>
                    </a:lnTo>
                    <a:lnTo>
                      <a:pt x="5" y="23"/>
                    </a:lnTo>
                    <a:lnTo>
                      <a:pt x="34" y="0"/>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696" name="Freeform 141"/>
              <p:cNvSpPr>
                <a:spLocks/>
              </p:cNvSpPr>
              <p:nvPr/>
            </p:nvSpPr>
            <p:spPr bwMode="auto">
              <a:xfrm>
                <a:off x="1018" y="2681"/>
                <a:ext cx="14" cy="80"/>
              </a:xfrm>
              <a:custGeom>
                <a:avLst/>
                <a:gdLst>
                  <a:gd name="T0" fmla="*/ 0 w 42"/>
                  <a:gd name="T1" fmla="*/ 0 h 239"/>
                  <a:gd name="T2" fmla="*/ 0 w 42"/>
                  <a:gd name="T3" fmla="*/ 0 h 239"/>
                  <a:gd name="T4" fmla="*/ 0 w 42"/>
                  <a:gd name="T5" fmla="*/ 0 h 239"/>
                  <a:gd name="T6" fmla="*/ 0 w 42"/>
                  <a:gd name="T7" fmla="*/ 0 h 239"/>
                  <a:gd name="T8" fmla="*/ 0 w 42"/>
                  <a:gd name="T9" fmla="*/ 0 h 239"/>
                  <a:gd name="T10" fmla="*/ 0 w 42"/>
                  <a:gd name="T11" fmla="*/ 0 h 239"/>
                  <a:gd name="T12" fmla="*/ 0 w 42"/>
                  <a:gd name="T13" fmla="*/ 0 h 239"/>
                  <a:gd name="T14" fmla="*/ 0 w 42"/>
                  <a:gd name="T15" fmla="*/ 0 h 239"/>
                  <a:gd name="T16" fmla="*/ 0 w 42"/>
                  <a:gd name="T17" fmla="*/ 0 h 239"/>
                  <a:gd name="T18" fmla="*/ 0 w 42"/>
                  <a:gd name="T19" fmla="*/ 0 h 239"/>
                  <a:gd name="T20" fmla="*/ 0 w 42"/>
                  <a:gd name="T21" fmla="*/ 0 h 2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
                  <a:gd name="T34" fmla="*/ 0 h 239"/>
                  <a:gd name="T35" fmla="*/ 42 w 42"/>
                  <a:gd name="T36" fmla="*/ 239 h 2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 h="239">
                    <a:moveTo>
                      <a:pt x="42" y="0"/>
                    </a:moveTo>
                    <a:lnTo>
                      <a:pt x="34" y="47"/>
                    </a:lnTo>
                    <a:lnTo>
                      <a:pt x="33" y="92"/>
                    </a:lnTo>
                    <a:lnTo>
                      <a:pt x="33" y="141"/>
                    </a:lnTo>
                    <a:lnTo>
                      <a:pt x="26" y="197"/>
                    </a:lnTo>
                    <a:lnTo>
                      <a:pt x="0" y="239"/>
                    </a:lnTo>
                    <a:lnTo>
                      <a:pt x="10" y="168"/>
                    </a:lnTo>
                    <a:lnTo>
                      <a:pt x="10" y="110"/>
                    </a:lnTo>
                    <a:lnTo>
                      <a:pt x="7" y="59"/>
                    </a:lnTo>
                    <a:lnTo>
                      <a:pt x="14" y="9"/>
                    </a:lnTo>
                    <a:lnTo>
                      <a:pt x="42" y="0"/>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697" name="Freeform 142"/>
              <p:cNvSpPr>
                <a:spLocks/>
              </p:cNvSpPr>
              <p:nvPr/>
            </p:nvSpPr>
            <p:spPr bwMode="auto">
              <a:xfrm>
                <a:off x="706" y="2871"/>
                <a:ext cx="162" cy="136"/>
              </a:xfrm>
              <a:custGeom>
                <a:avLst/>
                <a:gdLst>
                  <a:gd name="T0" fmla="*/ 0 w 485"/>
                  <a:gd name="T1" fmla="*/ 0 h 410"/>
                  <a:gd name="T2" fmla="*/ 0 w 485"/>
                  <a:gd name="T3" fmla="*/ 0 h 410"/>
                  <a:gd name="T4" fmla="*/ 0 w 485"/>
                  <a:gd name="T5" fmla="*/ 0 h 410"/>
                  <a:gd name="T6" fmla="*/ 0 w 485"/>
                  <a:gd name="T7" fmla="*/ 0 h 410"/>
                  <a:gd name="T8" fmla="*/ 0 w 485"/>
                  <a:gd name="T9" fmla="*/ 0 h 410"/>
                  <a:gd name="T10" fmla="*/ 0 w 485"/>
                  <a:gd name="T11" fmla="*/ 0 h 410"/>
                  <a:gd name="T12" fmla="*/ 0 w 485"/>
                  <a:gd name="T13" fmla="*/ 0 h 410"/>
                  <a:gd name="T14" fmla="*/ 0 w 485"/>
                  <a:gd name="T15" fmla="*/ 0 h 410"/>
                  <a:gd name="T16" fmla="*/ 0 w 485"/>
                  <a:gd name="T17" fmla="*/ 0 h 410"/>
                  <a:gd name="T18" fmla="*/ 0 w 485"/>
                  <a:gd name="T19" fmla="*/ 0 h 410"/>
                  <a:gd name="T20" fmla="*/ 0 w 485"/>
                  <a:gd name="T21" fmla="*/ 0 h 410"/>
                  <a:gd name="T22" fmla="*/ 0 w 485"/>
                  <a:gd name="T23" fmla="*/ 0 h 410"/>
                  <a:gd name="T24" fmla="*/ 0 w 485"/>
                  <a:gd name="T25" fmla="*/ 0 h 410"/>
                  <a:gd name="T26" fmla="*/ 0 w 485"/>
                  <a:gd name="T27" fmla="*/ 0 h 410"/>
                  <a:gd name="T28" fmla="*/ 0 w 485"/>
                  <a:gd name="T29" fmla="*/ 0 h 410"/>
                  <a:gd name="T30" fmla="*/ 0 w 485"/>
                  <a:gd name="T31" fmla="*/ 0 h 410"/>
                  <a:gd name="T32" fmla="*/ 0 w 485"/>
                  <a:gd name="T33" fmla="*/ 0 h 410"/>
                  <a:gd name="T34" fmla="*/ 0 w 485"/>
                  <a:gd name="T35" fmla="*/ 0 h 410"/>
                  <a:gd name="T36" fmla="*/ 0 w 485"/>
                  <a:gd name="T37" fmla="*/ 0 h 410"/>
                  <a:gd name="T38" fmla="*/ 0 w 485"/>
                  <a:gd name="T39" fmla="*/ 0 h 410"/>
                  <a:gd name="T40" fmla="*/ 0 w 485"/>
                  <a:gd name="T41" fmla="*/ 0 h 410"/>
                  <a:gd name="T42" fmla="*/ 0 w 485"/>
                  <a:gd name="T43" fmla="*/ 0 h 410"/>
                  <a:gd name="T44" fmla="*/ 0 w 485"/>
                  <a:gd name="T45" fmla="*/ 0 h 410"/>
                  <a:gd name="T46" fmla="*/ 0 w 485"/>
                  <a:gd name="T47" fmla="*/ 0 h 410"/>
                  <a:gd name="T48" fmla="*/ 0 w 485"/>
                  <a:gd name="T49" fmla="*/ 0 h 410"/>
                  <a:gd name="T50" fmla="*/ 0 w 485"/>
                  <a:gd name="T51" fmla="*/ 0 h 410"/>
                  <a:gd name="T52" fmla="*/ 0 w 485"/>
                  <a:gd name="T53" fmla="*/ 0 h 410"/>
                  <a:gd name="T54" fmla="*/ 0 w 485"/>
                  <a:gd name="T55" fmla="*/ 0 h 410"/>
                  <a:gd name="T56" fmla="*/ 0 w 485"/>
                  <a:gd name="T57" fmla="*/ 0 h 410"/>
                  <a:gd name="T58" fmla="*/ 0 w 485"/>
                  <a:gd name="T59" fmla="*/ 0 h 410"/>
                  <a:gd name="T60" fmla="*/ 0 w 485"/>
                  <a:gd name="T61" fmla="*/ 0 h 410"/>
                  <a:gd name="T62" fmla="*/ 0 w 485"/>
                  <a:gd name="T63" fmla="*/ 0 h 410"/>
                  <a:gd name="T64" fmla="*/ 0 w 485"/>
                  <a:gd name="T65" fmla="*/ 0 h 410"/>
                  <a:gd name="T66" fmla="*/ 0 w 485"/>
                  <a:gd name="T67" fmla="*/ 0 h 410"/>
                  <a:gd name="T68" fmla="*/ 0 w 485"/>
                  <a:gd name="T69" fmla="*/ 0 h 410"/>
                  <a:gd name="T70" fmla="*/ 0 w 485"/>
                  <a:gd name="T71" fmla="*/ 0 h 410"/>
                  <a:gd name="T72" fmla="*/ 0 w 485"/>
                  <a:gd name="T73" fmla="*/ 0 h 410"/>
                  <a:gd name="T74" fmla="*/ 0 w 485"/>
                  <a:gd name="T75" fmla="*/ 0 h 410"/>
                  <a:gd name="T76" fmla="*/ 0 w 485"/>
                  <a:gd name="T77" fmla="*/ 0 h 410"/>
                  <a:gd name="T78" fmla="*/ 0 w 485"/>
                  <a:gd name="T79" fmla="*/ 0 h 410"/>
                  <a:gd name="T80" fmla="*/ 0 w 485"/>
                  <a:gd name="T81" fmla="*/ 0 h 410"/>
                  <a:gd name="T82" fmla="*/ 0 w 485"/>
                  <a:gd name="T83" fmla="*/ 0 h 410"/>
                  <a:gd name="T84" fmla="*/ 0 w 485"/>
                  <a:gd name="T85" fmla="*/ 0 h 410"/>
                  <a:gd name="T86" fmla="*/ 0 w 485"/>
                  <a:gd name="T87" fmla="*/ 0 h 410"/>
                  <a:gd name="T88" fmla="*/ 0 w 485"/>
                  <a:gd name="T89" fmla="*/ 0 h 410"/>
                  <a:gd name="T90" fmla="*/ 0 w 485"/>
                  <a:gd name="T91" fmla="*/ 0 h 410"/>
                  <a:gd name="T92" fmla="*/ 0 w 485"/>
                  <a:gd name="T93" fmla="*/ 0 h 410"/>
                  <a:gd name="T94" fmla="*/ 0 w 485"/>
                  <a:gd name="T95" fmla="*/ 0 h 410"/>
                  <a:gd name="T96" fmla="*/ 0 w 485"/>
                  <a:gd name="T97" fmla="*/ 0 h 410"/>
                  <a:gd name="T98" fmla="*/ 0 w 485"/>
                  <a:gd name="T99" fmla="*/ 0 h 410"/>
                  <a:gd name="T100" fmla="*/ 0 w 485"/>
                  <a:gd name="T101" fmla="*/ 0 h 410"/>
                  <a:gd name="T102" fmla="*/ 0 w 485"/>
                  <a:gd name="T103" fmla="*/ 0 h 410"/>
                  <a:gd name="T104" fmla="*/ 0 w 485"/>
                  <a:gd name="T105" fmla="*/ 0 h 410"/>
                  <a:gd name="T106" fmla="*/ 0 w 485"/>
                  <a:gd name="T107" fmla="*/ 0 h 410"/>
                  <a:gd name="T108" fmla="*/ 0 w 485"/>
                  <a:gd name="T109" fmla="*/ 0 h 410"/>
                  <a:gd name="T110" fmla="*/ 0 w 485"/>
                  <a:gd name="T111" fmla="*/ 0 h 410"/>
                  <a:gd name="T112" fmla="*/ 0 w 485"/>
                  <a:gd name="T113" fmla="*/ 0 h 41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5"/>
                  <a:gd name="T172" fmla="*/ 0 h 410"/>
                  <a:gd name="T173" fmla="*/ 485 w 485"/>
                  <a:gd name="T174" fmla="*/ 410 h 41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5" h="410">
                    <a:moveTo>
                      <a:pt x="0" y="0"/>
                    </a:moveTo>
                    <a:lnTo>
                      <a:pt x="22" y="10"/>
                    </a:lnTo>
                    <a:lnTo>
                      <a:pt x="42" y="19"/>
                    </a:lnTo>
                    <a:lnTo>
                      <a:pt x="63" y="29"/>
                    </a:lnTo>
                    <a:lnTo>
                      <a:pt x="82" y="39"/>
                    </a:lnTo>
                    <a:lnTo>
                      <a:pt x="100" y="50"/>
                    </a:lnTo>
                    <a:lnTo>
                      <a:pt x="118" y="61"/>
                    </a:lnTo>
                    <a:lnTo>
                      <a:pt x="134" y="73"/>
                    </a:lnTo>
                    <a:lnTo>
                      <a:pt x="149" y="87"/>
                    </a:lnTo>
                    <a:lnTo>
                      <a:pt x="164" y="102"/>
                    </a:lnTo>
                    <a:lnTo>
                      <a:pt x="178" y="119"/>
                    </a:lnTo>
                    <a:lnTo>
                      <a:pt x="192" y="138"/>
                    </a:lnTo>
                    <a:lnTo>
                      <a:pt x="204" y="157"/>
                    </a:lnTo>
                    <a:lnTo>
                      <a:pt x="215" y="181"/>
                    </a:lnTo>
                    <a:lnTo>
                      <a:pt x="226" y="206"/>
                    </a:lnTo>
                    <a:lnTo>
                      <a:pt x="237" y="232"/>
                    </a:lnTo>
                    <a:lnTo>
                      <a:pt x="246" y="262"/>
                    </a:lnTo>
                    <a:lnTo>
                      <a:pt x="255" y="293"/>
                    </a:lnTo>
                    <a:lnTo>
                      <a:pt x="260" y="322"/>
                    </a:lnTo>
                    <a:lnTo>
                      <a:pt x="264" y="349"/>
                    </a:lnTo>
                    <a:lnTo>
                      <a:pt x="268" y="377"/>
                    </a:lnTo>
                    <a:lnTo>
                      <a:pt x="297" y="336"/>
                    </a:lnTo>
                    <a:lnTo>
                      <a:pt x="327" y="291"/>
                    </a:lnTo>
                    <a:lnTo>
                      <a:pt x="357" y="247"/>
                    </a:lnTo>
                    <a:lnTo>
                      <a:pt x="388" y="203"/>
                    </a:lnTo>
                    <a:lnTo>
                      <a:pt x="416" y="156"/>
                    </a:lnTo>
                    <a:lnTo>
                      <a:pt x="442" y="110"/>
                    </a:lnTo>
                    <a:lnTo>
                      <a:pt x="466" y="63"/>
                    </a:lnTo>
                    <a:lnTo>
                      <a:pt x="485" y="17"/>
                    </a:lnTo>
                    <a:lnTo>
                      <a:pt x="479" y="68"/>
                    </a:lnTo>
                    <a:lnTo>
                      <a:pt x="467" y="117"/>
                    </a:lnTo>
                    <a:lnTo>
                      <a:pt x="448" y="167"/>
                    </a:lnTo>
                    <a:lnTo>
                      <a:pt x="423" y="214"/>
                    </a:lnTo>
                    <a:lnTo>
                      <a:pt x="393" y="261"/>
                    </a:lnTo>
                    <a:lnTo>
                      <a:pt x="359" y="308"/>
                    </a:lnTo>
                    <a:lnTo>
                      <a:pt x="319" y="354"/>
                    </a:lnTo>
                    <a:lnTo>
                      <a:pt x="275" y="398"/>
                    </a:lnTo>
                    <a:lnTo>
                      <a:pt x="263" y="406"/>
                    </a:lnTo>
                    <a:lnTo>
                      <a:pt x="253" y="410"/>
                    </a:lnTo>
                    <a:lnTo>
                      <a:pt x="246" y="410"/>
                    </a:lnTo>
                    <a:lnTo>
                      <a:pt x="241" y="406"/>
                    </a:lnTo>
                    <a:lnTo>
                      <a:pt x="231" y="367"/>
                    </a:lnTo>
                    <a:lnTo>
                      <a:pt x="219" y="329"/>
                    </a:lnTo>
                    <a:lnTo>
                      <a:pt x="204" y="291"/>
                    </a:lnTo>
                    <a:lnTo>
                      <a:pt x="185" y="256"/>
                    </a:lnTo>
                    <a:lnTo>
                      <a:pt x="166" y="220"/>
                    </a:lnTo>
                    <a:lnTo>
                      <a:pt x="144" y="185"/>
                    </a:lnTo>
                    <a:lnTo>
                      <a:pt x="123" y="153"/>
                    </a:lnTo>
                    <a:lnTo>
                      <a:pt x="101" y="124"/>
                    </a:lnTo>
                    <a:lnTo>
                      <a:pt x="79" y="97"/>
                    </a:lnTo>
                    <a:lnTo>
                      <a:pt x="60" y="72"/>
                    </a:lnTo>
                    <a:lnTo>
                      <a:pt x="42" y="50"/>
                    </a:lnTo>
                    <a:lnTo>
                      <a:pt x="26" y="32"/>
                    </a:lnTo>
                    <a:lnTo>
                      <a:pt x="13" y="18"/>
                    </a:lnTo>
                    <a:lnTo>
                      <a:pt x="5" y="7"/>
                    </a:lnTo>
                    <a:lnTo>
                      <a:pt x="0" y="1"/>
                    </a:lnTo>
                    <a:lnTo>
                      <a:pt x="0" y="0"/>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698" name="Freeform 143"/>
              <p:cNvSpPr>
                <a:spLocks/>
              </p:cNvSpPr>
              <p:nvPr/>
            </p:nvSpPr>
            <p:spPr bwMode="auto">
              <a:xfrm>
                <a:off x="953" y="2861"/>
                <a:ext cx="185" cy="157"/>
              </a:xfrm>
              <a:custGeom>
                <a:avLst/>
                <a:gdLst>
                  <a:gd name="T0" fmla="*/ 0 w 554"/>
                  <a:gd name="T1" fmla="*/ 0 h 470"/>
                  <a:gd name="T2" fmla="*/ 0 w 554"/>
                  <a:gd name="T3" fmla="*/ 0 h 470"/>
                  <a:gd name="T4" fmla="*/ 0 w 554"/>
                  <a:gd name="T5" fmla="*/ 0 h 470"/>
                  <a:gd name="T6" fmla="*/ 0 w 554"/>
                  <a:gd name="T7" fmla="*/ 0 h 470"/>
                  <a:gd name="T8" fmla="*/ 0 w 554"/>
                  <a:gd name="T9" fmla="*/ 0 h 470"/>
                  <a:gd name="T10" fmla="*/ 0 w 554"/>
                  <a:gd name="T11" fmla="*/ 0 h 470"/>
                  <a:gd name="T12" fmla="*/ 0 w 554"/>
                  <a:gd name="T13" fmla="*/ 0 h 470"/>
                  <a:gd name="T14" fmla="*/ 0 w 554"/>
                  <a:gd name="T15" fmla="*/ 0 h 470"/>
                  <a:gd name="T16" fmla="*/ 0 w 554"/>
                  <a:gd name="T17" fmla="*/ 0 h 470"/>
                  <a:gd name="T18" fmla="*/ 0 w 554"/>
                  <a:gd name="T19" fmla="*/ 0 h 470"/>
                  <a:gd name="T20" fmla="*/ 0 w 554"/>
                  <a:gd name="T21" fmla="*/ 0 h 470"/>
                  <a:gd name="T22" fmla="*/ 0 w 554"/>
                  <a:gd name="T23" fmla="*/ 0 h 470"/>
                  <a:gd name="T24" fmla="*/ 0 w 554"/>
                  <a:gd name="T25" fmla="*/ 0 h 470"/>
                  <a:gd name="T26" fmla="*/ 0 w 554"/>
                  <a:gd name="T27" fmla="*/ 0 h 470"/>
                  <a:gd name="T28" fmla="*/ 0 w 554"/>
                  <a:gd name="T29" fmla="*/ 0 h 470"/>
                  <a:gd name="T30" fmla="*/ 0 w 554"/>
                  <a:gd name="T31" fmla="*/ 0 h 470"/>
                  <a:gd name="T32" fmla="*/ 0 w 554"/>
                  <a:gd name="T33" fmla="*/ 0 h 470"/>
                  <a:gd name="T34" fmla="*/ 0 w 554"/>
                  <a:gd name="T35" fmla="*/ 0 h 470"/>
                  <a:gd name="T36" fmla="*/ 0 w 554"/>
                  <a:gd name="T37" fmla="*/ 0 h 470"/>
                  <a:gd name="T38" fmla="*/ 0 w 554"/>
                  <a:gd name="T39" fmla="*/ 0 h 470"/>
                  <a:gd name="T40" fmla="*/ 0 w 554"/>
                  <a:gd name="T41" fmla="*/ 0 h 470"/>
                  <a:gd name="T42" fmla="*/ 0 w 554"/>
                  <a:gd name="T43" fmla="*/ 0 h 470"/>
                  <a:gd name="T44" fmla="*/ 0 w 554"/>
                  <a:gd name="T45" fmla="*/ 0 h 470"/>
                  <a:gd name="T46" fmla="*/ 0 w 554"/>
                  <a:gd name="T47" fmla="*/ 0 h 470"/>
                  <a:gd name="T48" fmla="*/ 0 w 554"/>
                  <a:gd name="T49" fmla="*/ 0 h 470"/>
                  <a:gd name="T50" fmla="*/ 0 w 554"/>
                  <a:gd name="T51" fmla="*/ 0 h 470"/>
                  <a:gd name="T52" fmla="*/ 0 w 554"/>
                  <a:gd name="T53" fmla="*/ 0 h 470"/>
                  <a:gd name="T54" fmla="*/ 0 w 554"/>
                  <a:gd name="T55" fmla="*/ 0 h 470"/>
                  <a:gd name="T56" fmla="*/ 0 w 554"/>
                  <a:gd name="T57" fmla="*/ 0 h 470"/>
                  <a:gd name="T58" fmla="*/ 0 w 554"/>
                  <a:gd name="T59" fmla="*/ 0 h 470"/>
                  <a:gd name="T60" fmla="*/ 0 w 554"/>
                  <a:gd name="T61" fmla="*/ 0 h 470"/>
                  <a:gd name="T62" fmla="*/ 0 w 554"/>
                  <a:gd name="T63" fmla="*/ 0 h 470"/>
                  <a:gd name="T64" fmla="*/ 0 w 554"/>
                  <a:gd name="T65" fmla="*/ 0 h 470"/>
                  <a:gd name="T66" fmla="*/ 0 w 554"/>
                  <a:gd name="T67" fmla="*/ 0 h 470"/>
                  <a:gd name="T68" fmla="*/ 0 w 554"/>
                  <a:gd name="T69" fmla="*/ 0 h 470"/>
                  <a:gd name="T70" fmla="*/ 0 w 554"/>
                  <a:gd name="T71" fmla="*/ 0 h 4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54"/>
                  <a:gd name="T109" fmla="*/ 0 h 470"/>
                  <a:gd name="T110" fmla="*/ 554 w 554"/>
                  <a:gd name="T111" fmla="*/ 470 h 4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54" h="470">
                    <a:moveTo>
                      <a:pt x="0" y="0"/>
                    </a:moveTo>
                    <a:lnTo>
                      <a:pt x="26" y="12"/>
                    </a:lnTo>
                    <a:lnTo>
                      <a:pt x="51" y="25"/>
                    </a:lnTo>
                    <a:lnTo>
                      <a:pt x="74" y="39"/>
                    </a:lnTo>
                    <a:lnTo>
                      <a:pt x="96" y="54"/>
                    </a:lnTo>
                    <a:lnTo>
                      <a:pt x="118" y="70"/>
                    </a:lnTo>
                    <a:lnTo>
                      <a:pt x="139" y="88"/>
                    </a:lnTo>
                    <a:lnTo>
                      <a:pt x="158" y="106"/>
                    </a:lnTo>
                    <a:lnTo>
                      <a:pt x="176" y="126"/>
                    </a:lnTo>
                    <a:lnTo>
                      <a:pt x="192" y="146"/>
                    </a:lnTo>
                    <a:lnTo>
                      <a:pt x="209" y="167"/>
                    </a:lnTo>
                    <a:lnTo>
                      <a:pt x="224" y="189"/>
                    </a:lnTo>
                    <a:lnTo>
                      <a:pt x="239" y="213"/>
                    </a:lnTo>
                    <a:lnTo>
                      <a:pt x="253" y="236"/>
                    </a:lnTo>
                    <a:lnTo>
                      <a:pt x="265" y="260"/>
                    </a:lnTo>
                    <a:lnTo>
                      <a:pt x="277" y="285"/>
                    </a:lnTo>
                    <a:lnTo>
                      <a:pt x="288" y="309"/>
                    </a:lnTo>
                    <a:lnTo>
                      <a:pt x="299" y="343"/>
                    </a:lnTo>
                    <a:lnTo>
                      <a:pt x="303" y="377"/>
                    </a:lnTo>
                    <a:lnTo>
                      <a:pt x="307" y="412"/>
                    </a:lnTo>
                    <a:lnTo>
                      <a:pt x="314" y="445"/>
                    </a:lnTo>
                    <a:lnTo>
                      <a:pt x="331" y="420"/>
                    </a:lnTo>
                    <a:lnTo>
                      <a:pt x="347" y="396"/>
                    </a:lnTo>
                    <a:lnTo>
                      <a:pt x="364" y="373"/>
                    </a:lnTo>
                    <a:lnTo>
                      <a:pt x="381" y="349"/>
                    </a:lnTo>
                    <a:lnTo>
                      <a:pt x="398" y="327"/>
                    </a:lnTo>
                    <a:lnTo>
                      <a:pt x="414" y="304"/>
                    </a:lnTo>
                    <a:lnTo>
                      <a:pt x="431" y="282"/>
                    </a:lnTo>
                    <a:lnTo>
                      <a:pt x="446" y="258"/>
                    </a:lnTo>
                    <a:lnTo>
                      <a:pt x="461" y="236"/>
                    </a:lnTo>
                    <a:lnTo>
                      <a:pt x="476" y="213"/>
                    </a:lnTo>
                    <a:lnTo>
                      <a:pt x="491" y="189"/>
                    </a:lnTo>
                    <a:lnTo>
                      <a:pt x="505" y="166"/>
                    </a:lnTo>
                    <a:lnTo>
                      <a:pt x="518" y="142"/>
                    </a:lnTo>
                    <a:lnTo>
                      <a:pt x="531" y="117"/>
                    </a:lnTo>
                    <a:lnTo>
                      <a:pt x="543" y="92"/>
                    </a:lnTo>
                    <a:lnTo>
                      <a:pt x="554" y="66"/>
                    </a:lnTo>
                    <a:lnTo>
                      <a:pt x="551" y="97"/>
                    </a:lnTo>
                    <a:lnTo>
                      <a:pt x="547" y="124"/>
                    </a:lnTo>
                    <a:lnTo>
                      <a:pt x="540" y="152"/>
                    </a:lnTo>
                    <a:lnTo>
                      <a:pt x="532" y="178"/>
                    </a:lnTo>
                    <a:lnTo>
                      <a:pt x="523" y="204"/>
                    </a:lnTo>
                    <a:lnTo>
                      <a:pt x="510" y="229"/>
                    </a:lnTo>
                    <a:lnTo>
                      <a:pt x="498" y="253"/>
                    </a:lnTo>
                    <a:lnTo>
                      <a:pt x="483" y="278"/>
                    </a:lnTo>
                    <a:lnTo>
                      <a:pt x="466" y="301"/>
                    </a:lnTo>
                    <a:lnTo>
                      <a:pt x="449" y="325"/>
                    </a:lnTo>
                    <a:lnTo>
                      <a:pt x="431" y="348"/>
                    </a:lnTo>
                    <a:lnTo>
                      <a:pt x="410" y="372"/>
                    </a:lnTo>
                    <a:lnTo>
                      <a:pt x="390" y="395"/>
                    </a:lnTo>
                    <a:lnTo>
                      <a:pt x="368" y="420"/>
                    </a:lnTo>
                    <a:lnTo>
                      <a:pt x="346" y="445"/>
                    </a:lnTo>
                    <a:lnTo>
                      <a:pt x="322" y="470"/>
                    </a:lnTo>
                    <a:lnTo>
                      <a:pt x="313" y="457"/>
                    </a:lnTo>
                    <a:lnTo>
                      <a:pt x="303" y="446"/>
                    </a:lnTo>
                    <a:lnTo>
                      <a:pt x="295" y="435"/>
                    </a:lnTo>
                    <a:lnTo>
                      <a:pt x="291" y="424"/>
                    </a:lnTo>
                    <a:lnTo>
                      <a:pt x="279" y="381"/>
                    </a:lnTo>
                    <a:lnTo>
                      <a:pt x="262" y="341"/>
                    </a:lnTo>
                    <a:lnTo>
                      <a:pt x="243" y="300"/>
                    </a:lnTo>
                    <a:lnTo>
                      <a:pt x="220" y="261"/>
                    </a:lnTo>
                    <a:lnTo>
                      <a:pt x="196" y="224"/>
                    </a:lnTo>
                    <a:lnTo>
                      <a:pt x="170" y="189"/>
                    </a:lnTo>
                    <a:lnTo>
                      <a:pt x="144" y="156"/>
                    </a:lnTo>
                    <a:lnTo>
                      <a:pt x="120" y="124"/>
                    </a:lnTo>
                    <a:lnTo>
                      <a:pt x="94" y="97"/>
                    </a:lnTo>
                    <a:lnTo>
                      <a:pt x="70" y="72"/>
                    </a:lnTo>
                    <a:lnTo>
                      <a:pt x="50" y="50"/>
                    </a:lnTo>
                    <a:lnTo>
                      <a:pt x="30" y="32"/>
                    </a:lnTo>
                    <a:lnTo>
                      <a:pt x="17" y="18"/>
                    </a:lnTo>
                    <a:lnTo>
                      <a:pt x="6" y="7"/>
                    </a:lnTo>
                    <a:lnTo>
                      <a:pt x="0" y="1"/>
                    </a:lnTo>
                    <a:lnTo>
                      <a:pt x="0" y="0"/>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70669" name="Text Box 144"/>
            <p:cNvSpPr txBox="1">
              <a:spLocks noChangeArrowheads="1"/>
            </p:cNvSpPr>
            <p:nvPr/>
          </p:nvSpPr>
          <p:spPr bwMode="auto">
            <a:xfrm rot="-216738">
              <a:off x="4051" y="2462"/>
              <a:ext cx="521"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b="1">
                  <a:solidFill>
                    <a:srgbClr val="080808"/>
                  </a:solidFill>
                  <a:latin typeface="Arial" charset="0"/>
                  <a:cs typeface="Arial" charset="0"/>
                </a:rPr>
                <a:t>New</a:t>
              </a:r>
            </a:p>
            <a:p>
              <a:pPr algn="ctr" eaLnBrk="1" hangingPunct="1"/>
              <a:r>
                <a:rPr lang="en-US" sz="1200" b="1">
                  <a:solidFill>
                    <a:srgbClr val="080808"/>
                  </a:solidFill>
                  <a:latin typeface="Arial" charset="0"/>
                  <a:cs typeface="Arial" charset="0"/>
                </a:rPr>
                <a:t>Source 4</a:t>
              </a:r>
            </a:p>
          </p:txBody>
        </p:sp>
      </p:grpSp>
      <p:sp>
        <p:nvSpPr>
          <p:cNvPr id="70665" name="Rectangle 145"/>
          <p:cNvSpPr>
            <a:spLocks noChangeArrowheads="1"/>
          </p:cNvSpPr>
          <p:nvPr/>
        </p:nvSpPr>
        <p:spPr bwMode="auto">
          <a:xfrm>
            <a:off x="4932363" y="5337175"/>
            <a:ext cx="35274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eaLnBrk="1" hangingPunct="1"/>
            <a:r>
              <a:rPr lang="en-US" sz="2000" b="1">
                <a:latin typeface="Arial" charset="0"/>
                <a:cs typeface="Arial" charset="0"/>
              </a:rPr>
              <a:t>source4( $zip1, $zip2, dist)</a:t>
            </a:r>
          </a:p>
        </p:txBody>
      </p:sp>
      <p:sp>
        <p:nvSpPr>
          <p:cNvPr id="92306" name="Rectangle 146"/>
          <p:cNvSpPr>
            <a:spLocks noChangeArrowheads="1"/>
          </p:cNvSpPr>
          <p:nvPr/>
        </p:nvSpPr>
        <p:spPr bwMode="auto">
          <a:xfrm>
            <a:off x="3924300" y="3719513"/>
            <a:ext cx="5041900" cy="1354137"/>
          </a:xfrm>
          <a:prstGeom prst="rect">
            <a:avLst/>
          </a:prstGeom>
          <a:solidFill>
            <a:schemeClr val="bg1"/>
          </a:solidFill>
          <a:ln w="9525">
            <a:solidFill>
              <a:schemeClr val="tx1"/>
            </a:solidFill>
            <a:miter lim="800000"/>
            <a:headEnd/>
            <a:tailEnd/>
          </a:ln>
        </p:spPr>
        <p:txBody>
          <a:bodyPr>
            <a:spAutoFit/>
          </a:bodyPr>
          <a:lstStyle/>
          <a:p>
            <a:pPr eaLnBrk="1" hangingPunct="1"/>
            <a:r>
              <a:rPr lang="en-US" sz="1600" b="1">
                <a:latin typeface="Arial" charset="0"/>
                <a:cs typeface="Arial" charset="0"/>
              </a:rPr>
              <a:t>source4($zip1, $zip2, dist):-</a:t>
            </a:r>
          </a:p>
          <a:p>
            <a:pPr eaLnBrk="1" hangingPunct="1"/>
            <a:r>
              <a:rPr lang="en-US" sz="1600" b="1">
                <a:latin typeface="Arial" charset="0"/>
                <a:cs typeface="Arial" charset="0"/>
              </a:rPr>
              <a:t>    source1(zip1, lat1, long1), </a:t>
            </a:r>
          </a:p>
          <a:p>
            <a:pPr eaLnBrk="1" hangingPunct="1"/>
            <a:r>
              <a:rPr lang="en-US" sz="1600" b="1">
                <a:latin typeface="Arial" charset="0"/>
                <a:cs typeface="Arial" charset="0"/>
              </a:rPr>
              <a:t>    source1(zip2, lat2, long2),</a:t>
            </a:r>
          </a:p>
          <a:p>
            <a:pPr eaLnBrk="1" hangingPunct="1"/>
            <a:r>
              <a:rPr lang="en-US" sz="1600" b="1">
                <a:latin typeface="Arial" charset="0"/>
                <a:cs typeface="Arial" charset="0"/>
              </a:rPr>
              <a:t>    source2(lat1, long1, lat2, long2, dist2),</a:t>
            </a:r>
          </a:p>
          <a:p>
            <a:pPr eaLnBrk="1" hangingPunct="1"/>
            <a:r>
              <a:rPr lang="en-US" sz="1600" b="1">
                <a:latin typeface="Arial" charset="0"/>
                <a:cs typeface="Arial" charset="0"/>
              </a:rPr>
              <a:t>    source3(dist2, dist).</a:t>
            </a:r>
          </a:p>
        </p:txBody>
      </p:sp>
      <p:sp>
        <p:nvSpPr>
          <p:cNvPr id="92307" name="Rectangle 147"/>
          <p:cNvSpPr>
            <a:spLocks noChangeArrowheads="1"/>
          </p:cNvSpPr>
          <p:nvPr/>
        </p:nvSpPr>
        <p:spPr bwMode="auto">
          <a:xfrm>
            <a:off x="3924300" y="5194300"/>
            <a:ext cx="5037138" cy="1354138"/>
          </a:xfrm>
          <a:prstGeom prst="rect">
            <a:avLst/>
          </a:prstGeom>
          <a:solidFill>
            <a:schemeClr val="folHlink"/>
          </a:solidFill>
          <a:ln w="9525">
            <a:solidFill>
              <a:schemeClr val="tx1"/>
            </a:solidFill>
            <a:miter lim="800000"/>
            <a:headEnd/>
            <a:tailEnd/>
          </a:ln>
        </p:spPr>
        <p:txBody>
          <a:bodyPr>
            <a:spAutoFit/>
          </a:bodyPr>
          <a:lstStyle/>
          <a:p>
            <a:pPr eaLnBrk="1" hangingPunct="1"/>
            <a:r>
              <a:rPr lang="en-US" sz="1600" b="1">
                <a:solidFill>
                  <a:schemeClr val="bg1"/>
                </a:solidFill>
                <a:latin typeface="Arial" charset="0"/>
                <a:cs typeface="Arial" charset="0"/>
              </a:rPr>
              <a:t>source4($zip1, $zip2, dist):-</a:t>
            </a:r>
          </a:p>
          <a:p>
            <a:pPr eaLnBrk="1" hangingPunct="1"/>
            <a:r>
              <a:rPr lang="en-US" sz="1600" b="1">
                <a:solidFill>
                  <a:schemeClr val="bg1"/>
                </a:solidFill>
                <a:latin typeface="Arial" charset="0"/>
                <a:cs typeface="Arial" charset="0"/>
              </a:rPr>
              <a:t>    centroid(zip1, lat1, long1), </a:t>
            </a:r>
          </a:p>
          <a:p>
            <a:pPr eaLnBrk="1" hangingPunct="1"/>
            <a:r>
              <a:rPr lang="en-US" sz="1600" b="1">
                <a:solidFill>
                  <a:schemeClr val="bg1"/>
                </a:solidFill>
                <a:latin typeface="Arial" charset="0"/>
                <a:cs typeface="Arial" charset="0"/>
              </a:rPr>
              <a:t>    centroid(zip2, lat2, long2),</a:t>
            </a:r>
          </a:p>
          <a:p>
            <a:pPr eaLnBrk="1" hangingPunct="1"/>
            <a:r>
              <a:rPr lang="en-US" sz="1600" b="1">
                <a:solidFill>
                  <a:schemeClr val="bg1"/>
                </a:solidFill>
                <a:latin typeface="Arial" charset="0"/>
                <a:cs typeface="Arial" charset="0"/>
              </a:rPr>
              <a:t>    greatCircleDist(lat1, long1, lat2, long2, dist2),</a:t>
            </a:r>
          </a:p>
          <a:p>
            <a:pPr eaLnBrk="1" hangingPunct="1"/>
            <a:r>
              <a:rPr lang="en-US" sz="1600" b="1">
                <a:solidFill>
                  <a:schemeClr val="bg1"/>
                </a:solidFill>
                <a:latin typeface="Arial" charset="0"/>
                <a:cs typeface="Arial" charset="0"/>
              </a:rPr>
              <a:t>    convertKm2Mi(dist1, dist2).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3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3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06" grpId="0" animBg="1"/>
      <p:bldP spid="9230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Date Placeholder 4"/>
          <p:cNvSpPr txBox="1">
            <a:spLocks noGrp="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2C267048-87D5-BE45-BB05-56CA6E90513C}" type="datetime1">
              <a:rPr lang="en-US" sz="1200" b="1">
                <a:solidFill>
                  <a:srgbClr val="898989"/>
                </a:solidFill>
                <a:latin typeface="Arial" charset="0"/>
                <a:cs typeface="Arial" charset="0"/>
              </a:rPr>
              <a:pPr eaLnBrk="1" hangingPunct="1"/>
              <a:t>4/10/19</a:t>
            </a:fld>
            <a:endParaRPr lang="en-US" sz="1200" b="1">
              <a:solidFill>
                <a:srgbClr val="898989"/>
              </a:solidFill>
              <a:latin typeface="Arial" charset="0"/>
              <a:cs typeface="Arial" charset="0"/>
            </a:endParaRPr>
          </a:p>
        </p:txBody>
      </p:sp>
      <p:sp>
        <p:nvSpPr>
          <p:cNvPr id="72706" name="Rectangle 2"/>
          <p:cNvSpPr>
            <a:spLocks noGrp="1" noChangeArrowheads="1"/>
          </p:cNvSpPr>
          <p:nvPr>
            <p:ph type="title" idx="4294967295"/>
          </p:nvPr>
        </p:nvSpPr>
        <p:spPr>
          <a:xfrm>
            <a:off x="0" y="0"/>
            <a:ext cx="7391400" cy="1008063"/>
          </a:xfrm>
        </p:spPr>
        <p:txBody>
          <a:bodyPr/>
          <a:lstStyle/>
          <a:p>
            <a:pPr eaLnBrk="1" hangingPunct="1"/>
            <a:r>
              <a:rPr lang="en-US" sz="2800">
                <a:latin typeface="Tahoma" charset="0"/>
                <a:cs typeface="ＭＳ Ｐゴシック" charset="0"/>
              </a:rPr>
              <a:t>Invoke and Compare the Definition</a:t>
            </a:r>
          </a:p>
        </p:txBody>
      </p:sp>
      <p:sp>
        <p:nvSpPr>
          <p:cNvPr id="125955" name="Rectangle 3"/>
          <p:cNvSpPr>
            <a:spLocks noGrp="1" noChangeArrowheads="1"/>
          </p:cNvSpPr>
          <p:nvPr>
            <p:ph type="body" sz="half" idx="4294967295"/>
          </p:nvPr>
        </p:nvSpPr>
        <p:spPr>
          <a:xfrm>
            <a:off x="179388" y="1600200"/>
            <a:ext cx="3744912" cy="2549525"/>
          </a:xfrm>
        </p:spPr>
        <p:txBody>
          <a:bodyPr/>
          <a:lstStyle/>
          <a:p>
            <a:pPr eaLnBrk="1" hangingPunct="1">
              <a:lnSpc>
                <a:spcPct val="90000"/>
              </a:lnSpc>
            </a:pPr>
            <a:r>
              <a:rPr lang="en-US">
                <a:latin typeface="Tahoma" charset="0"/>
                <a:cs typeface="ＭＳ Ｐゴシック" charset="0"/>
              </a:rPr>
              <a:t>Step 1: classify input &amp; output semantic types</a:t>
            </a:r>
          </a:p>
          <a:p>
            <a:pPr eaLnBrk="1" hangingPunct="1">
              <a:lnSpc>
                <a:spcPct val="90000"/>
              </a:lnSpc>
            </a:pPr>
            <a:r>
              <a:rPr lang="en-US">
                <a:latin typeface="Tahoma" charset="0"/>
                <a:cs typeface="ＭＳ Ｐゴシック" charset="0"/>
              </a:rPr>
              <a:t>Step 2: generate plausible definitions</a:t>
            </a:r>
          </a:p>
          <a:p>
            <a:pPr eaLnBrk="1" hangingPunct="1"/>
            <a:r>
              <a:rPr lang="en-US">
                <a:latin typeface="Tahoma" charset="0"/>
                <a:cs typeface="ＭＳ Ｐゴシック" charset="0"/>
              </a:rPr>
              <a:t>Step 3: invoke service &amp; compare output</a:t>
            </a:r>
          </a:p>
          <a:p>
            <a:pPr eaLnBrk="1" hangingPunct="1"/>
            <a:endParaRPr lang="en-US" sz="2000">
              <a:latin typeface="Tahoma" charset="0"/>
              <a:cs typeface="ＭＳ Ｐゴシック" charset="0"/>
            </a:endParaRPr>
          </a:p>
        </p:txBody>
      </p:sp>
      <p:sp>
        <p:nvSpPr>
          <p:cNvPr id="72708" name="Rectangle 105"/>
          <p:cNvSpPr>
            <a:spLocks noChangeArrowheads="1"/>
          </p:cNvSpPr>
          <p:nvPr/>
        </p:nvSpPr>
        <p:spPr bwMode="auto">
          <a:xfrm>
            <a:off x="3924300" y="1631950"/>
            <a:ext cx="5219700" cy="1474788"/>
          </a:xfrm>
          <a:prstGeom prst="rect">
            <a:avLst/>
          </a:prstGeom>
          <a:solidFill>
            <a:schemeClr val="bg1"/>
          </a:solidFill>
          <a:ln w="9525">
            <a:solidFill>
              <a:schemeClr val="tx1"/>
            </a:solidFill>
            <a:miter lim="800000"/>
            <a:headEnd/>
            <a:tailEnd/>
          </a:ln>
        </p:spPr>
        <p:txBody>
          <a:bodyPr>
            <a:spAutoFit/>
          </a:bodyPr>
          <a:lstStyle/>
          <a:p>
            <a:pPr eaLnBrk="1" hangingPunct="1"/>
            <a:r>
              <a:rPr lang="en-US" b="1">
                <a:latin typeface="Arial" charset="0"/>
                <a:cs typeface="Arial" charset="0"/>
              </a:rPr>
              <a:t>source4($zip1, $zip2, dist):-</a:t>
            </a:r>
          </a:p>
          <a:p>
            <a:pPr eaLnBrk="1" hangingPunct="1"/>
            <a:r>
              <a:rPr lang="en-US" b="1">
                <a:latin typeface="Arial" charset="0"/>
                <a:cs typeface="Arial" charset="0"/>
              </a:rPr>
              <a:t>    source1(zip1, lat1, long1), </a:t>
            </a:r>
          </a:p>
          <a:p>
            <a:pPr eaLnBrk="1" hangingPunct="1"/>
            <a:r>
              <a:rPr lang="en-US" b="1">
                <a:latin typeface="Arial" charset="0"/>
                <a:cs typeface="Arial" charset="0"/>
              </a:rPr>
              <a:t>    source1(zip2, lat2, long2),</a:t>
            </a:r>
          </a:p>
          <a:p>
            <a:pPr eaLnBrk="1" hangingPunct="1"/>
            <a:r>
              <a:rPr lang="en-US" b="1">
                <a:latin typeface="Arial" charset="0"/>
                <a:cs typeface="Arial" charset="0"/>
              </a:rPr>
              <a:t>    source2(lat1, long1, lat2, long2, dist2),</a:t>
            </a:r>
          </a:p>
          <a:p>
            <a:pPr eaLnBrk="1" hangingPunct="1"/>
            <a:r>
              <a:rPr lang="en-US" b="1">
                <a:latin typeface="Arial" charset="0"/>
                <a:cs typeface="Arial" charset="0"/>
              </a:rPr>
              <a:t>    source3(dist2, dist).</a:t>
            </a:r>
          </a:p>
        </p:txBody>
      </p:sp>
      <p:sp>
        <p:nvSpPr>
          <p:cNvPr id="72709" name="Rectangle 106"/>
          <p:cNvSpPr>
            <a:spLocks noChangeArrowheads="1"/>
          </p:cNvSpPr>
          <p:nvPr/>
        </p:nvSpPr>
        <p:spPr bwMode="auto">
          <a:xfrm>
            <a:off x="3924300" y="3106738"/>
            <a:ext cx="5219700" cy="1477962"/>
          </a:xfrm>
          <a:prstGeom prst="rect">
            <a:avLst/>
          </a:prstGeom>
          <a:solidFill>
            <a:schemeClr val="folHlink"/>
          </a:solidFill>
          <a:ln w="9525">
            <a:solidFill>
              <a:schemeClr val="tx1"/>
            </a:solidFill>
            <a:miter lim="800000"/>
            <a:headEnd/>
            <a:tailEnd/>
          </a:ln>
        </p:spPr>
        <p:txBody>
          <a:bodyPr>
            <a:spAutoFit/>
          </a:bodyPr>
          <a:lstStyle/>
          <a:p>
            <a:pPr eaLnBrk="1" hangingPunct="1"/>
            <a:r>
              <a:rPr lang="en-US" b="1">
                <a:solidFill>
                  <a:schemeClr val="bg1"/>
                </a:solidFill>
                <a:latin typeface="Arial" charset="0"/>
                <a:cs typeface="Arial" charset="0"/>
              </a:rPr>
              <a:t>source4($zip1, $zip2, dist):-</a:t>
            </a:r>
          </a:p>
          <a:p>
            <a:pPr eaLnBrk="1" hangingPunct="1"/>
            <a:r>
              <a:rPr lang="en-US" b="1">
                <a:solidFill>
                  <a:schemeClr val="bg1"/>
                </a:solidFill>
                <a:latin typeface="Arial" charset="0"/>
                <a:cs typeface="Arial" charset="0"/>
              </a:rPr>
              <a:t>   centroid(zip1, lat1, long1), </a:t>
            </a:r>
          </a:p>
          <a:p>
            <a:pPr eaLnBrk="1" hangingPunct="1"/>
            <a:r>
              <a:rPr lang="en-US" b="1">
                <a:solidFill>
                  <a:schemeClr val="bg1"/>
                </a:solidFill>
                <a:latin typeface="Arial" charset="0"/>
                <a:cs typeface="Arial" charset="0"/>
              </a:rPr>
              <a:t>   centroid(zip2, lat2, long2),</a:t>
            </a:r>
          </a:p>
          <a:p>
            <a:pPr eaLnBrk="1" hangingPunct="1"/>
            <a:r>
              <a:rPr lang="en-US" b="1">
                <a:solidFill>
                  <a:schemeClr val="bg1"/>
                </a:solidFill>
                <a:latin typeface="Arial" charset="0"/>
                <a:cs typeface="Arial" charset="0"/>
              </a:rPr>
              <a:t>   greatCircleDist(lat1, long1, lat2, long2,dist2),</a:t>
            </a:r>
          </a:p>
          <a:p>
            <a:pPr eaLnBrk="1" hangingPunct="1"/>
            <a:r>
              <a:rPr lang="en-US" b="1">
                <a:solidFill>
                  <a:schemeClr val="bg1"/>
                </a:solidFill>
                <a:latin typeface="Arial" charset="0"/>
                <a:cs typeface="Arial" charset="0"/>
              </a:rPr>
              <a:t>   convertKm2Mi(dist1, dist2).</a:t>
            </a:r>
          </a:p>
        </p:txBody>
      </p:sp>
      <p:graphicFrame>
        <p:nvGraphicFramePr>
          <p:cNvPr id="126059" name="Group 107"/>
          <p:cNvGraphicFramePr>
            <a:graphicFrameLocks noGrp="1"/>
          </p:cNvGraphicFramePr>
          <p:nvPr/>
        </p:nvGraphicFramePr>
        <p:xfrm>
          <a:off x="468313" y="4659313"/>
          <a:ext cx="3816350" cy="1573212"/>
        </p:xfrm>
        <a:graphic>
          <a:graphicData uri="http://schemas.openxmlformats.org/drawingml/2006/table">
            <a:tbl>
              <a:tblPr/>
              <a:tblGrid>
                <a:gridCol w="720725">
                  <a:extLst>
                    <a:ext uri="{9D8B030D-6E8A-4147-A177-3AD203B41FA5}">
                      <a16:colId xmlns:a16="http://schemas.microsoft.com/office/drawing/2014/main" val="20000"/>
                    </a:ext>
                  </a:extLst>
                </a:gridCol>
                <a:gridCol w="792162">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5946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1" i="0" u="none" strike="noStrike" cap="none" normalizeH="0" baseline="0">
                          <a:ln>
                            <a:noFill/>
                          </a:ln>
                          <a:solidFill>
                            <a:schemeClr val="tx1"/>
                          </a:solidFill>
                          <a:effectLst>
                            <a:outerShdw blurRad="38100" dist="38100" dir="2700000" algn="tl">
                              <a:srgbClr val="FFFFFF"/>
                            </a:outerShdw>
                          </a:effectLst>
                          <a:latin typeface="Arial" charset="0"/>
                          <a:ea typeface="ＭＳ Ｐゴシック" charset="0"/>
                          <a:cs typeface="Arial" charset="0"/>
                        </a:rPr>
                        <a:t>$zip1</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1" i="0" u="none" strike="noStrike" cap="none" normalizeH="0" baseline="0">
                          <a:ln>
                            <a:noFill/>
                          </a:ln>
                          <a:solidFill>
                            <a:schemeClr val="tx1"/>
                          </a:solidFill>
                          <a:effectLst>
                            <a:outerShdw blurRad="38100" dist="38100" dir="2700000" algn="tl">
                              <a:srgbClr val="FFFFFF"/>
                            </a:outerShdw>
                          </a:effectLst>
                          <a:latin typeface="Arial" charset="0"/>
                          <a:ea typeface="ＭＳ Ｐゴシック" charset="0"/>
                          <a:cs typeface="Arial" charset="0"/>
                        </a:rPr>
                        <a:t>$zip2</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1" i="0" u="none" strike="noStrike" cap="none" normalizeH="0" baseline="0">
                          <a:ln>
                            <a:noFill/>
                          </a:ln>
                          <a:solidFill>
                            <a:schemeClr val="tx1"/>
                          </a:solidFill>
                          <a:effectLst>
                            <a:outerShdw blurRad="38100" dist="38100" dir="2700000" algn="tl">
                              <a:srgbClr val="FFFFFF"/>
                            </a:outerShdw>
                          </a:effectLst>
                          <a:latin typeface="Arial" charset="0"/>
                          <a:ea typeface="ＭＳ Ｐゴシック" charset="0"/>
                          <a:cs typeface="Arial" charset="0"/>
                        </a:rPr>
                        <a:t>dist </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1" i="1" u="none" strike="noStrike" cap="none" normalizeH="0" baseline="0">
                          <a:ln>
                            <a:noFill/>
                          </a:ln>
                          <a:solidFill>
                            <a:schemeClr val="tx1"/>
                          </a:solidFill>
                          <a:effectLst>
                            <a:outerShdw blurRad="38100" dist="38100" dir="2700000" algn="tl">
                              <a:srgbClr val="FFFFFF"/>
                            </a:outerShdw>
                          </a:effectLst>
                          <a:latin typeface="Arial" charset="0"/>
                          <a:ea typeface="ＭＳ Ｐゴシック" charset="0"/>
                          <a:cs typeface="Arial" charset="0"/>
                        </a:rPr>
                        <a:t>(actual)</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1" i="0" u="none" strike="noStrike" cap="none" normalizeH="0" baseline="0">
                          <a:ln>
                            <a:noFill/>
                          </a:ln>
                          <a:solidFill>
                            <a:schemeClr val="tx1"/>
                          </a:solidFill>
                          <a:effectLst>
                            <a:outerShdw blurRad="38100" dist="38100" dir="2700000" algn="tl">
                              <a:srgbClr val="FFFFFF"/>
                            </a:outerShdw>
                          </a:effectLst>
                          <a:latin typeface="Arial" charset="0"/>
                          <a:ea typeface="ＭＳ Ｐゴシック" charset="0"/>
                          <a:cs typeface="Arial" charset="0"/>
                        </a:rPr>
                        <a:t>dist </a:t>
                      </a:r>
                      <a:r>
                        <a:rPr kumimoji="0" lang="en-US" sz="1500" b="1" i="1" u="none" strike="noStrike" cap="none" normalizeH="0" baseline="0">
                          <a:ln>
                            <a:noFill/>
                          </a:ln>
                          <a:solidFill>
                            <a:schemeClr val="tx1"/>
                          </a:solidFill>
                          <a:effectLst>
                            <a:outerShdw blurRad="38100" dist="38100" dir="2700000" algn="tl">
                              <a:srgbClr val="FFFFFF"/>
                            </a:outerShdw>
                          </a:effectLst>
                          <a:latin typeface="Arial" charset="0"/>
                          <a:ea typeface="ＭＳ Ｐゴシック" charset="0"/>
                          <a:cs typeface="Arial" charset="0"/>
                        </a:rPr>
                        <a:t>(predicted)</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2016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0" i="0" u="none" strike="noStrike" cap="none" normalizeH="0" baseline="0">
                          <a:ln>
                            <a:noFill/>
                          </a:ln>
                          <a:solidFill>
                            <a:schemeClr val="tx1"/>
                          </a:solidFill>
                          <a:effectLst/>
                          <a:latin typeface="Tahoma" charset="0"/>
                          <a:ea typeface="ＭＳ Ｐゴシック" charset="0"/>
                          <a:cs typeface="Arial" charset="0"/>
                        </a:rPr>
                        <a:t>80210</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0" i="0" u="none" strike="noStrike" cap="none" normalizeH="0" baseline="0">
                          <a:ln>
                            <a:noFill/>
                          </a:ln>
                          <a:solidFill>
                            <a:schemeClr val="tx1"/>
                          </a:solidFill>
                          <a:effectLst/>
                          <a:latin typeface="Tahoma" charset="0"/>
                          <a:ea typeface="ＭＳ Ｐゴシック" charset="0"/>
                          <a:cs typeface="Arial" charset="0"/>
                        </a:rPr>
                        <a:t>90266</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0" i="0" u="none" strike="noStrike" cap="none" normalizeH="0" baseline="0">
                          <a:ln>
                            <a:noFill/>
                          </a:ln>
                          <a:solidFill>
                            <a:schemeClr val="tx1"/>
                          </a:solidFill>
                          <a:effectLst/>
                          <a:latin typeface="Tahoma" charset="0"/>
                          <a:ea typeface="ＭＳ Ｐゴシック" charset="0"/>
                          <a:cs typeface="Arial" charset="0"/>
                        </a:rPr>
                        <a:t>842.37</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0" i="0" u="none" strike="noStrike" cap="none" normalizeH="0" baseline="0">
                          <a:ln>
                            <a:noFill/>
                          </a:ln>
                          <a:solidFill>
                            <a:schemeClr val="tx1"/>
                          </a:solidFill>
                          <a:effectLst/>
                          <a:latin typeface="Tahoma" charset="0"/>
                          <a:ea typeface="ＭＳ Ｐゴシック" charset="0"/>
                          <a:cs typeface="Arial" charset="0"/>
                        </a:rPr>
                        <a:t>843.65</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32016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0" i="0" u="none" strike="noStrike" cap="none" normalizeH="0" baseline="0">
                          <a:ln>
                            <a:noFill/>
                          </a:ln>
                          <a:solidFill>
                            <a:schemeClr val="tx1"/>
                          </a:solidFill>
                          <a:effectLst/>
                          <a:latin typeface="Tahoma" charset="0"/>
                          <a:ea typeface="ＭＳ Ｐゴシック" charset="0"/>
                          <a:cs typeface="Arial" charset="0"/>
                        </a:rPr>
                        <a:t>60601</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pt-BR" sz="1500" b="0" i="0" u="none" strike="noStrike" cap="none" normalizeH="0" baseline="0">
                          <a:ln>
                            <a:noFill/>
                          </a:ln>
                          <a:solidFill>
                            <a:schemeClr val="tx1"/>
                          </a:solidFill>
                          <a:effectLst/>
                          <a:latin typeface="Tahoma" charset="0"/>
                          <a:ea typeface="ＭＳ Ｐゴシック" charset="0"/>
                          <a:cs typeface="Arial" charset="0"/>
                        </a:rPr>
                        <a:t>15201</a:t>
                      </a:r>
                      <a:endParaRPr kumimoji="0" lang="en-US" sz="1500" b="0" i="0" u="none" strike="noStrike" cap="none" normalizeH="0" baseline="0">
                        <a:ln>
                          <a:noFill/>
                        </a:ln>
                        <a:solidFill>
                          <a:schemeClr val="tx1"/>
                        </a:solidFill>
                        <a:effectLst/>
                        <a:latin typeface="Tahoma" charset="0"/>
                        <a:ea typeface="ＭＳ Ｐゴシック" charset="0"/>
                        <a:cs typeface="Arial" charset="0"/>
                      </a:endParaRP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0" i="0" u="none" strike="noStrike" cap="none" normalizeH="0" baseline="0">
                          <a:ln>
                            <a:noFill/>
                          </a:ln>
                          <a:solidFill>
                            <a:schemeClr val="tx1"/>
                          </a:solidFill>
                          <a:effectLst/>
                          <a:latin typeface="Tahoma" charset="0"/>
                          <a:ea typeface="ＭＳ Ｐゴシック" charset="0"/>
                          <a:cs typeface="Arial" charset="0"/>
                        </a:rPr>
                        <a:t>410.31</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0" i="0" u="none" strike="noStrike" cap="none" normalizeH="0" baseline="0">
                          <a:ln>
                            <a:noFill/>
                          </a:ln>
                          <a:solidFill>
                            <a:schemeClr val="tx1"/>
                          </a:solidFill>
                          <a:effectLst/>
                          <a:latin typeface="Tahoma" charset="0"/>
                          <a:ea typeface="ＭＳ Ｐゴシック" charset="0"/>
                          <a:cs typeface="Arial" charset="0"/>
                        </a:rPr>
                        <a:t>410.83</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2"/>
                  </a:ext>
                </a:extLst>
              </a:tr>
              <a:tr h="33827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0" i="0" u="none" strike="noStrike" cap="none" normalizeH="0" baseline="0">
                          <a:ln>
                            <a:noFill/>
                          </a:ln>
                          <a:solidFill>
                            <a:schemeClr val="tx1"/>
                          </a:solidFill>
                          <a:effectLst/>
                          <a:latin typeface="Tahoma" charset="0"/>
                          <a:ea typeface="ＭＳ Ｐゴシック" charset="0"/>
                          <a:cs typeface="Arial" charset="0"/>
                        </a:rPr>
                        <a:t>10005</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pt-BR" sz="1500" b="0" i="0" u="none" strike="noStrike" cap="none" normalizeH="0" baseline="0">
                          <a:ln>
                            <a:noFill/>
                          </a:ln>
                          <a:solidFill>
                            <a:schemeClr val="tx1"/>
                          </a:solidFill>
                          <a:effectLst/>
                          <a:latin typeface="Tahoma" charset="0"/>
                          <a:ea typeface="ＭＳ Ｐゴシック" charset="0"/>
                          <a:cs typeface="Arial" charset="0"/>
                        </a:rPr>
                        <a:t>35555</a:t>
                      </a:r>
                      <a:endParaRPr kumimoji="0" lang="en-US" sz="1500" b="0" i="0" u="none" strike="noStrike" cap="none" normalizeH="0" baseline="0">
                        <a:ln>
                          <a:noFill/>
                        </a:ln>
                        <a:solidFill>
                          <a:schemeClr val="tx1"/>
                        </a:solidFill>
                        <a:effectLst/>
                        <a:latin typeface="Tahoma" charset="0"/>
                        <a:ea typeface="ＭＳ Ｐゴシック" charset="0"/>
                        <a:cs typeface="Arial" charset="0"/>
                      </a:endParaRP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0" i="0" u="none" strike="noStrike" cap="none" normalizeH="0" baseline="0">
                          <a:ln>
                            <a:noFill/>
                          </a:ln>
                          <a:solidFill>
                            <a:schemeClr val="tx1"/>
                          </a:solidFill>
                          <a:effectLst/>
                          <a:latin typeface="Tahoma" charset="0"/>
                          <a:ea typeface="ＭＳ Ｐゴシック" charset="0"/>
                          <a:cs typeface="Arial" charset="0"/>
                        </a:rPr>
                        <a:t>899.50</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0" i="0" u="none" strike="noStrike" cap="none" normalizeH="0" baseline="0">
                          <a:ln>
                            <a:noFill/>
                          </a:ln>
                          <a:solidFill>
                            <a:schemeClr val="tx1"/>
                          </a:solidFill>
                          <a:effectLst/>
                          <a:latin typeface="Tahoma" charset="0"/>
                          <a:ea typeface="ＭＳ Ｐゴシック" charset="0"/>
                          <a:cs typeface="Arial" charset="0"/>
                        </a:rPr>
                        <a:t>899.21</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bl>
          </a:graphicData>
        </a:graphic>
      </p:graphicFrame>
      <p:grpSp>
        <p:nvGrpSpPr>
          <p:cNvPr id="2" name="Group 134"/>
          <p:cNvGrpSpPr>
            <a:grpSpLocks/>
          </p:cNvGrpSpPr>
          <p:nvPr/>
        </p:nvGrpSpPr>
        <p:grpSpPr bwMode="auto">
          <a:xfrm>
            <a:off x="2557463" y="3933825"/>
            <a:ext cx="1016000" cy="711200"/>
            <a:chOff x="1632" y="2192"/>
            <a:chExt cx="640" cy="448"/>
          </a:xfrm>
        </p:grpSpPr>
        <p:grpSp>
          <p:nvGrpSpPr>
            <p:cNvPr id="72738" name="Group 135"/>
            <p:cNvGrpSpPr>
              <a:grpSpLocks/>
            </p:cNvGrpSpPr>
            <p:nvPr/>
          </p:nvGrpSpPr>
          <p:grpSpPr bwMode="auto">
            <a:xfrm rot="10800000">
              <a:off x="1632" y="2400"/>
              <a:ext cx="624" cy="240"/>
              <a:chOff x="1296" y="3552"/>
              <a:chExt cx="624" cy="240"/>
            </a:xfrm>
          </p:grpSpPr>
          <p:sp>
            <p:nvSpPr>
              <p:cNvPr id="72740" name="Line 136"/>
              <p:cNvSpPr>
                <a:spLocks noChangeShapeType="1"/>
              </p:cNvSpPr>
              <p:nvPr/>
            </p:nvSpPr>
            <p:spPr bwMode="auto">
              <a:xfrm flipH="1" flipV="1">
                <a:off x="1920" y="3552"/>
                <a:ext cx="0" cy="240"/>
              </a:xfrm>
              <a:prstGeom prst="line">
                <a:avLst/>
              </a:prstGeom>
              <a:noFill/>
              <a:ln w="38100">
                <a:solidFill>
                  <a:srgbClr val="8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72741" name="Line 137"/>
              <p:cNvSpPr>
                <a:spLocks noChangeShapeType="1"/>
              </p:cNvSpPr>
              <p:nvPr/>
            </p:nvSpPr>
            <p:spPr bwMode="auto">
              <a:xfrm flipH="1" flipV="1">
                <a:off x="1296" y="3552"/>
                <a:ext cx="0" cy="240"/>
              </a:xfrm>
              <a:prstGeom prst="line">
                <a:avLst/>
              </a:prstGeom>
              <a:noFill/>
              <a:ln w="38100">
                <a:solidFill>
                  <a:srgbClr val="8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72742" name="Line 138"/>
              <p:cNvSpPr>
                <a:spLocks noChangeShapeType="1"/>
              </p:cNvSpPr>
              <p:nvPr/>
            </p:nvSpPr>
            <p:spPr bwMode="auto">
              <a:xfrm>
                <a:off x="1296" y="3792"/>
                <a:ext cx="624" cy="0"/>
              </a:xfrm>
              <a:prstGeom prst="line">
                <a:avLst/>
              </a:prstGeom>
              <a:noFill/>
              <a:ln w="38100">
                <a:solidFill>
                  <a:srgbClr val="8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72739" name="Text Box 139"/>
            <p:cNvSpPr txBox="1">
              <a:spLocks noChangeArrowheads="1"/>
            </p:cNvSpPr>
            <p:nvPr/>
          </p:nvSpPr>
          <p:spPr bwMode="auto">
            <a:xfrm>
              <a:off x="1680" y="2192"/>
              <a:ext cx="592"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a:solidFill>
                    <a:srgbClr val="800000"/>
                  </a:solidFill>
                  <a:latin typeface="Arial" charset="0"/>
                  <a:cs typeface="Arial" charset="0"/>
                </a:rPr>
                <a:t>match</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95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126059"/>
                                        </p:tgtEl>
                                        <p:attrNameLst>
                                          <p:attrName>style.visibility</p:attrName>
                                        </p:attrNameLst>
                                      </p:cBhvr>
                                      <p:to>
                                        <p:strVal val="visible"/>
                                      </p:to>
                                    </p:set>
                                    <p:anim calcmode="lin" valueType="num">
                                      <p:cBhvr additive="base">
                                        <p:cTn id="11" dur="500" fill="hold"/>
                                        <p:tgtEl>
                                          <p:spTgt spid="126059"/>
                                        </p:tgtEl>
                                        <p:attrNameLst>
                                          <p:attrName>ppt_x</p:attrName>
                                        </p:attrNameLst>
                                      </p:cBhvr>
                                      <p:tavLst>
                                        <p:tav tm="0">
                                          <p:val>
                                            <p:strVal val="#ppt_x"/>
                                          </p:val>
                                        </p:tav>
                                        <p:tav tm="100000">
                                          <p:val>
                                            <p:strVal val="#ppt_x"/>
                                          </p:val>
                                        </p:tav>
                                      </p:tavLst>
                                    </p:anim>
                                    <p:anim calcmode="lin" valueType="num">
                                      <p:cBhvr additive="base">
                                        <p:cTn id="12" dur="500" fill="hold"/>
                                        <p:tgtEl>
                                          <p:spTgt spid="126059"/>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85"/>
          <p:cNvSpPr>
            <a:spLocks noGrp="1" noChangeArrowheads="1"/>
          </p:cNvSpPr>
          <p:nvPr>
            <p:ph type="title" idx="4294967295"/>
          </p:nvPr>
        </p:nvSpPr>
        <p:spPr/>
        <p:txBody>
          <a:bodyPr/>
          <a:lstStyle/>
          <a:p>
            <a:pPr eaLnBrk="1" hangingPunct="1"/>
            <a:r>
              <a:rPr lang="en-US" dirty="0">
                <a:latin typeface="Tahoma" charset="0"/>
                <a:cs typeface="ＭＳ Ｐゴシック" charset="0"/>
              </a:rPr>
              <a:t>Mediators Require Source Descriptions</a:t>
            </a:r>
          </a:p>
        </p:txBody>
      </p:sp>
      <p:sp>
        <p:nvSpPr>
          <p:cNvPr id="35843" name="Rectangle 3"/>
          <p:cNvSpPr>
            <a:spLocks noGrp="1" noChangeArrowheads="1"/>
          </p:cNvSpPr>
          <p:nvPr>
            <p:ph type="body" idx="1"/>
          </p:nvPr>
        </p:nvSpPr>
        <p:spPr/>
        <p:txBody>
          <a:bodyPr/>
          <a:lstStyle/>
          <a:p>
            <a:pPr eaLnBrk="1" hangingPunct="1">
              <a:lnSpc>
                <a:spcPct val="90000"/>
              </a:lnSpc>
            </a:pPr>
            <a:r>
              <a:rPr lang="en-US" sz="2600">
                <a:latin typeface="Tahoma" charset="0"/>
                <a:cs typeface="ＭＳ Ｐゴシック" charset="0"/>
              </a:rPr>
              <a:t>New service =&gt; no source definition!</a:t>
            </a:r>
          </a:p>
          <a:p>
            <a:pPr eaLnBrk="1" hangingPunct="1">
              <a:lnSpc>
                <a:spcPct val="90000"/>
              </a:lnSpc>
            </a:pPr>
            <a:r>
              <a:rPr lang="en-US" sz="2600">
                <a:latin typeface="Tahoma" charset="0"/>
                <a:cs typeface="ＭＳ Ｐゴシック" charset="0"/>
              </a:rPr>
              <a:t>Can we discover a definition automatically?</a:t>
            </a:r>
          </a:p>
        </p:txBody>
      </p:sp>
      <p:sp>
        <p:nvSpPr>
          <p:cNvPr id="20484" name="Slide Number Placeholder 5"/>
          <p:cNvSpPr>
            <a:spLocks noGrp="1"/>
          </p:cNvSpPr>
          <p:nvPr>
            <p:ph type="sldNum" sz="quarter" idx="4294967295"/>
          </p:nvPr>
        </p:nvSpPr>
        <p:spPr bwMode="auto">
          <a:xfrm>
            <a:off x="7477125" y="6245225"/>
            <a:ext cx="1666875" cy="4762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fld id="{403A72A1-86EB-3A42-9B07-5FA7EABA88DB}" type="slidenum">
              <a:rPr lang="en-US" sz="1200">
                <a:solidFill>
                  <a:srgbClr val="898989"/>
                </a:solidFill>
              </a:rPr>
              <a:pPr/>
              <a:t>4</a:t>
            </a:fld>
            <a:endParaRPr lang="en-US" sz="1200">
              <a:solidFill>
                <a:srgbClr val="898989"/>
              </a:solidFill>
            </a:endParaRPr>
          </a:p>
        </p:txBody>
      </p:sp>
      <p:sp>
        <p:nvSpPr>
          <p:cNvPr id="35850" name="AutoShape 10"/>
          <p:cNvSpPr>
            <a:spLocks noChangeArrowheads="1"/>
          </p:cNvSpPr>
          <p:nvPr/>
        </p:nvSpPr>
        <p:spPr bwMode="auto">
          <a:xfrm rot="1138141">
            <a:off x="3995738" y="4365625"/>
            <a:ext cx="2360612" cy="388938"/>
          </a:xfrm>
          <a:prstGeom prst="rightArrow">
            <a:avLst>
              <a:gd name="adj1" fmla="val 54324"/>
              <a:gd name="adj2" fmla="val 136617"/>
            </a:avLst>
          </a:prstGeom>
          <a:solidFill>
            <a:srgbClr val="CCFFCC"/>
          </a:solidFill>
          <a:ln w="9525">
            <a:solidFill>
              <a:schemeClr val="tx1"/>
            </a:solidFill>
            <a:miter lim="800000"/>
            <a:headEnd/>
            <a:tailEnd/>
          </a:ln>
        </p:spPr>
        <p:txBody>
          <a:bodyPr wrap="none" anchor="ctr"/>
          <a:lstStyle/>
          <a:p>
            <a:pPr algn="ctr" eaLnBrk="1" hangingPunct="1"/>
            <a:r>
              <a:rPr lang="en-US" sz="1400">
                <a:solidFill>
                  <a:schemeClr val="bg2"/>
                </a:solidFill>
                <a:latin typeface="Arial" charset="0"/>
              </a:rPr>
              <a:t>Reformulated Query</a:t>
            </a:r>
          </a:p>
        </p:txBody>
      </p:sp>
      <p:grpSp>
        <p:nvGrpSpPr>
          <p:cNvPr id="2" name="Group 18"/>
          <p:cNvGrpSpPr>
            <a:grpSpLocks/>
          </p:cNvGrpSpPr>
          <p:nvPr/>
        </p:nvGrpSpPr>
        <p:grpSpPr bwMode="auto">
          <a:xfrm>
            <a:off x="228600" y="3373438"/>
            <a:ext cx="2057400" cy="1323975"/>
            <a:chOff x="144" y="2784"/>
            <a:chExt cx="1296" cy="834"/>
          </a:xfrm>
        </p:grpSpPr>
        <p:sp>
          <p:nvSpPr>
            <p:cNvPr id="20661" name="AutoShape 19"/>
            <p:cNvSpPr>
              <a:spLocks noChangeArrowheads="1"/>
            </p:cNvSpPr>
            <p:nvPr/>
          </p:nvSpPr>
          <p:spPr bwMode="auto">
            <a:xfrm>
              <a:off x="960" y="2784"/>
              <a:ext cx="480" cy="288"/>
            </a:xfrm>
            <a:prstGeom prst="rightArrow">
              <a:avLst>
                <a:gd name="adj1" fmla="val 50000"/>
                <a:gd name="adj2" fmla="val 41667"/>
              </a:avLst>
            </a:prstGeom>
            <a:solidFill>
              <a:srgbClr val="FFFFCC"/>
            </a:solidFill>
            <a:ln w="9525">
              <a:solidFill>
                <a:schemeClr val="tx1"/>
              </a:solidFill>
              <a:miter lim="800000"/>
              <a:headEnd/>
              <a:tailEnd/>
            </a:ln>
          </p:spPr>
          <p:txBody>
            <a:bodyPr wrap="none" anchor="ctr"/>
            <a:lstStyle/>
            <a:p>
              <a:pPr algn="ctr" eaLnBrk="1" hangingPunct="1"/>
              <a:r>
                <a:rPr lang="en-US" sz="1400">
                  <a:solidFill>
                    <a:schemeClr val="bg2"/>
                  </a:solidFill>
                  <a:latin typeface="Arial" charset="0"/>
                </a:rPr>
                <a:t>Query</a:t>
              </a:r>
            </a:p>
          </p:txBody>
        </p:sp>
        <p:sp>
          <p:nvSpPr>
            <p:cNvPr id="20662" name="Text Box 20"/>
            <p:cNvSpPr txBox="1">
              <a:spLocks noChangeArrowheads="1"/>
            </p:cNvSpPr>
            <p:nvPr/>
          </p:nvSpPr>
          <p:spPr bwMode="auto">
            <a:xfrm>
              <a:off x="144" y="3024"/>
              <a:ext cx="1263" cy="5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r>
                <a:rPr lang="en-US" sz="1400">
                  <a:latin typeface="Arial" charset="0"/>
                </a:rPr>
                <a:t>SELECT MIN(price) </a:t>
              </a:r>
            </a:p>
            <a:p>
              <a:r>
                <a:rPr lang="en-US" sz="1400">
                  <a:latin typeface="Arial" charset="0"/>
                </a:rPr>
                <a:t>FROM flight</a:t>
              </a:r>
            </a:p>
            <a:p>
              <a:r>
                <a:rPr lang="en-US" sz="1400">
                  <a:latin typeface="Arial" charset="0"/>
                </a:rPr>
                <a:t>WHERE depart=</a:t>
              </a:r>
              <a:r>
                <a:rPr lang="ja-JP" altLang="en-US" sz="1400">
                  <a:latin typeface="Arial" charset="0"/>
                </a:rPr>
                <a:t>“</a:t>
              </a:r>
              <a:r>
                <a:rPr lang="en-US" altLang="ja-JP" sz="1400">
                  <a:latin typeface="Arial" charset="0"/>
                </a:rPr>
                <a:t>LAX</a:t>
              </a:r>
              <a:r>
                <a:rPr lang="ja-JP" altLang="en-US" sz="1400">
                  <a:latin typeface="Arial" charset="0"/>
                </a:rPr>
                <a:t>”</a:t>
              </a:r>
              <a:r>
                <a:rPr lang="en-US" altLang="ja-JP" sz="1400">
                  <a:latin typeface="Arial" charset="0"/>
                </a:rPr>
                <a:t> </a:t>
              </a:r>
            </a:p>
            <a:p>
              <a:r>
                <a:rPr lang="en-US" sz="1400">
                  <a:latin typeface="Arial" charset="0"/>
                </a:rPr>
                <a:t>AND arrive=</a:t>
              </a:r>
              <a:r>
                <a:rPr lang="ja-JP" altLang="en-US" sz="1400">
                  <a:latin typeface="Arial" charset="0"/>
                </a:rPr>
                <a:t>“</a:t>
              </a:r>
              <a:r>
                <a:rPr lang="en-US" altLang="ja-JP" sz="1400">
                  <a:latin typeface="Arial" charset="0"/>
                </a:rPr>
                <a:t>MXP</a:t>
              </a:r>
              <a:r>
                <a:rPr lang="ja-JP" altLang="en-US" sz="1400">
                  <a:latin typeface="Arial" charset="0"/>
                </a:rPr>
                <a:t>”</a:t>
              </a:r>
              <a:endParaRPr lang="en-US" sz="1400">
                <a:latin typeface="Arial" charset="0"/>
              </a:endParaRPr>
            </a:p>
          </p:txBody>
        </p:sp>
      </p:grpSp>
      <p:grpSp>
        <p:nvGrpSpPr>
          <p:cNvPr id="3" name="Group 21"/>
          <p:cNvGrpSpPr>
            <a:grpSpLocks/>
          </p:cNvGrpSpPr>
          <p:nvPr/>
        </p:nvGrpSpPr>
        <p:grpSpPr bwMode="auto">
          <a:xfrm>
            <a:off x="4278313" y="3140075"/>
            <a:ext cx="2525712" cy="1071563"/>
            <a:chOff x="2634" y="2685"/>
            <a:chExt cx="1591" cy="675"/>
          </a:xfrm>
        </p:grpSpPr>
        <p:sp>
          <p:nvSpPr>
            <p:cNvPr id="20657" name="AutoShape 22"/>
            <p:cNvSpPr>
              <a:spLocks noChangeArrowheads="1"/>
            </p:cNvSpPr>
            <p:nvPr/>
          </p:nvSpPr>
          <p:spPr bwMode="auto">
            <a:xfrm rot="-625699">
              <a:off x="2638" y="2808"/>
              <a:ext cx="1490" cy="246"/>
            </a:xfrm>
            <a:prstGeom prst="rightArrow">
              <a:avLst>
                <a:gd name="adj1" fmla="val 54324"/>
                <a:gd name="adj2" fmla="val 136337"/>
              </a:avLst>
            </a:prstGeom>
            <a:solidFill>
              <a:schemeClr val="accent1"/>
            </a:solidFill>
            <a:ln w="9525">
              <a:solidFill>
                <a:schemeClr val="tx1"/>
              </a:solidFill>
              <a:miter lim="800000"/>
              <a:headEnd/>
              <a:tailEnd/>
            </a:ln>
          </p:spPr>
          <p:txBody>
            <a:bodyPr wrap="none" anchor="ctr"/>
            <a:lstStyle/>
            <a:p>
              <a:pPr algn="ctr" eaLnBrk="1" hangingPunct="1"/>
              <a:r>
                <a:rPr lang="en-US" sz="1400">
                  <a:latin typeface="Arial" charset="0"/>
                </a:rPr>
                <a:t>Reformulated Query</a:t>
              </a:r>
            </a:p>
          </p:txBody>
        </p:sp>
        <p:sp>
          <p:nvSpPr>
            <p:cNvPr id="20658" name="AutoShape 23"/>
            <p:cNvSpPr>
              <a:spLocks noChangeArrowheads="1"/>
            </p:cNvSpPr>
            <p:nvPr/>
          </p:nvSpPr>
          <p:spPr bwMode="auto">
            <a:xfrm>
              <a:off x="2643" y="2976"/>
              <a:ext cx="1533" cy="245"/>
            </a:xfrm>
            <a:prstGeom prst="rightArrow">
              <a:avLst>
                <a:gd name="adj1" fmla="val 54324"/>
                <a:gd name="adj2" fmla="val 140844"/>
              </a:avLst>
            </a:prstGeom>
            <a:solidFill>
              <a:schemeClr val="accent1"/>
            </a:solidFill>
            <a:ln w="9525">
              <a:solidFill>
                <a:schemeClr val="tx1"/>
              </a:solidFill>
              <a:miter lim="800000"/>
              <a:headEnd/>
              <a:tailEnd/>
            </a:ln>
          </p:spPr>
          <p:txBody>
            <a:bodyPr wrap="none" anchor="ctr"/>
            <a:lstStyle/>
            <a:p>
              <a:pPr algn="ctr" eaLnBrk="1" hangingPunct="1"/>
              <a:r>
                <a:rPr lang="en-US" sz="1400">
                  <a:latin typeface="Arial" charset="0"/>
                </a:rPr>
                <a:t>Reformulated Query</a:t>
              </a:r>
            </a:p>
          </p:txBody>
        </p:sp>
        <p:sp>
          <p:nvSpPr>
            <p:cNvPr id="20659" name="Text Box 24"/>
            <p:cNvSpPr txBox="1">
              <a:spLocks noChangeArrowheads="1"/>
            </p:cNvSpPr>
            <p:nvPr/>
          </p:nvSpPr>
          <p:spPr bwMode="auto">
            <a:xfrm rot="-630178">
              <a:off x="2640" y="2685"/>
              <a:ext cx="1286"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r>
                <a:rPr lang="en-US" sz="1300">
                  <a:latin typeface="Arial" charset="0"/>
                </a:rPr>
                <a:t>lowestFare(</a:t>
              </a:r>
              <a:r>
                <a:rPr lang="ja-JP" altLang="en-US" sz="1300">
                  <a:latin typeface="Arial" charset="0"/>
                </a:rPr>
                <a:t>“</a:t>
              </a:r>
              <a:r>
                <a:rPr lang="en-US" altLang="ja-JP" sz="1300">
                  <a:latin typeface="Arial" charset="0"/>
                </a:rPr>
                <a:t>LAX</a:t>
              </a:r>
              <a:r>
                <a:rPr lang="ja-JP" altLang="en-US" sz="1300">
                  <a:latin typeface="Arial" charset="0"/>
                </a:rPr>
                <a:t>”</a:t>
              </a:r>
              <a:r>
                <a:rPr lang="en-US" altLang="ja-JP" sz="1300">
                  <a:latin typeface="Arial" charset="0"/>
                </a:rPr>
                <a:t>,</a:t>
              </a:r>
              <a:r>
                <a:rPr lang="ja-JP" altLang="en-US" sz="1300">
                  <a:latin typeface="Arial" charset="0"/>
                </a:rPr>
                <a:t>“</a:t>
              </a:r>
              <a:r>
                <a:rPr lang="en-US" altLang="ja-JP" sz="1300">
                  <a:latin typeface="Arial" charset="0"/>
                </a:rPr>
                <a:t>MXP</a:t>
              </a:r>
              <a:r>
                <a:rPr lang="ja-JP" altLang="en-US" sz="1300">
                  <a:latin typeface="Arial" charset="0"/>
                </a:rPr>
                <a:t>”</a:t>
              </a:r>
              <a:r>
                <a:rPr lang="en-US" altLang="ja-JP" sz="1300">
                  <a:latin typeface="Arial" charset="0"/>
                </a:rPr>
                <a:t>)</a:t>
              </a:r>
              <a:endParaRPr lang="en-US" sz="1300">
                <a:latin typeface="Arial" charset="0"/>
              </a:endParaRPr>
            </a:p>
          </p:txBody>
        </p:sp>
        <p:sp>
          <p:nvSpPr>
            <p:cNvPr id="20660" name="Text Box 25"/>
            <p:cNvSpPr txBox="1">
              <a:spLocks noChangeArrowheads="1"/>
            </p:cNvSpPr>
            <p:nvPr/>
          </p:nvSpPr>
          <p:spPr bwMode="auto">
            <a:xfrm>
              <a:off x="2634" y="3187"/>
              <a:ext cx="1591"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r>
                <a:rPr lang="en-US" sz="1200">
                  <a:latin typeface="Arial" charset="0"/>
                </a:rPr>
                <a:t>calcPrice(</a:t>
              </a:r>
              <a:r>
                <a:rPr lang="ja-JP" altLang="en-US" sz="1200">
                  <a:latin typeface="Arial" charset="0"/>
                </a:rPr>
                <a:t>“</a:t>
              </a:r>
              <a:r>
                <a:rPr lang="en-US" altLang="ja-JP" sz="1200">
                  <a:latin typeface="Arial" charset="0"/>
                </a:rPr>
                <a:t>LAX</a:t>
              </a:r>
              <a:r>
                <a:rPr lang="ja-JP" altLang="en-US" sz="1200">
                  <a:latin typeface="Arial" charset="0"/>
                </a:rPr>
                <a:t>”</a:t>
              </a:r>
              <a:r>
                <a:rPr lang="en-US" altLang="ja-JP" sz="1200">
                  <a:latin typeface="Arial" charset="0"/>
                </a:rPr>
                <a:t>,</a:t>
              </a:r>
              <a:r>
                <a:rPr lang="ja-JP" altLang="en-US" sz="1200">
                  <a:latin typeface="Arial" charset="0"/>
                </a:rPr>
                <a:t>“</a:t>
              </a:r>
              <a:r>
                <a:rPr lang="en-US" altLang="ja-JP" sz="1200">
                  <a:latin typeface="Arial" charset="0"/>
                </a:rPr>
                <a:t>MXP</a:t>
              </a:r>
              <a:r>
                <a:rPr lang="ja-JP" altLang="en-US" sz="1200">
                  <a:latin typeface="Arial" charset="0"/>
                </a:rPr>
                <a:t>”</a:t>
              </a:r>
              <a:r>
                <a:rPr lang="en-US" altLang="ja-JP" sz="1200">
                  <a:latin typeface="Arial" charset="0"/>
                </a:rPr>
                <a:t>,</a:t>
              </a:r>
              <a:r>
                <a:rPr lang="ja-JP" altLang="en-US" sz="1200">
                  <a:latin typeface="Arial" charset="0"/>
                </a:rPr>
                <a:t>”</a:t>
              </a:r>
              <a:r>
                <a:rPr lang="en-US" altLang="ja-JP" sz="1200">
                  <a:latin typeface="Arial" charset="0"/>
                </a:rPr>
                <a:t>economy</a:t>
              </a:r>
              <a:r>
                <a:rPr lang="ja-JP" altLang="en-US" sz="1200">
                  <a:latin typeface="Arial" charset="0"/>
                </a:rPr>
                <a:t>”</a:t>
              </a:r>
              <a:r>
                <a:rPr lang="en-US" altLang="ja-JP" sz="1200">
                  <a:latin typeface="Arial" charset="0"/>
                </a:rPr>
                <a:t>)</a:t>
              </a:r>
              <a:endParaRPr lang="en-US" sz="1200">
                <a:latin typeface="Arial" charset="0"/>
              </a:endParaRPr>
            </a:p>
          </p:txBody>
        </p:sp>
      </p:grpSp>
      <p:grpSp>
        <p:nvGrpSpPr>
          <p:cNvPr id="20488" name="Group 27"/>
          <p:cNvGrpSpPr>
            <a:grpSpLocks/>
          </p:cNvGrpSpPr>
          <p:nvPr/>
        </p:nvGrpSpPr>
        <p:grpSpPr bwMode="auto">
          <a:xfrm>
            <a:off x="6734175" y="2781300"/>
            <a:ext cx="1223963" cy="1292225"/>
            <a:chOff x="1247" y="1706"/>
            <a:chExt cx="771" cy="814"/>
          </a:xfrm>
        </p:grpSpPr>
        <p:grpSp>
          <p:nvGrpSpPr>
            <p:cNvPr id="20625" name="Group 28"/>
            <p:cNvGrpSpPr>
              <a:grpSpLocks/>
            </p:cNvGrpSpPr>
            <p:nvPr/>
          </p:nvGrpSpPr>
          <p:grpSpPr bwMode="auto">
            <a:xfrm>
              <a:off x="1247" y="1706"/>
              <a:ext cx="771" cy="814"/>
              <a:chOff x="2245" y="2523"/>
              <a:chExt cx="1143" cy="1132"/>
            </a:xfrm>
          </p:grpSpPr>
          <p:sp>
            <p:nvSpPr>
              <p:cNvPr id="20627" name="AutoShape 29"/>
              <p:cNvSpPr>
                <a:spLocks noChangeAspect="1" noChangeArrowheads="1" noTextEdit="1"/>
              </p:cNvSpPr>
              <p:nvPr/>
            </p:nvSpPr>
            <p:spPr bwMode="auto">
              <a:xfrm>
                <a:off x="2245" y="2523"/>
                <a:ext cx="1143" cy="11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0628" name="Freeform 30"/>
              <p:cNvSpPr>
                <a:spLocks/>
              </p:cNvSpPr>
              <p:nvPr/>
            </p:nvSpPr>
            <p:spPr bwMode="auto">
              <a:xfrm>
                <a:off x="2245" y="3379"/>
                <a:ext cx="1143" cy="276"/>
              </a:xfrm>
              <a:custGeom>
                <a:avLst/>
                <a:gdLst>
                  <a:gd name="T0" fmla="*/ 31 w 2286"/>
                  <a:gd name="T1" fmla="*/ 31 h 553"/>
                  <a:gd name="T2" fmla="*/ 39 w 2286"/>
                  <a:gd name="T3" fmla="*/ 32 h 553"/>
                  <a:gd name="T4" fmla="*/ 47 w 2286"/>
                  <a:gd name="T5" fmla="*/ 33 h 553"/>
                  <a:gd name="T6" fmla="*/ 56 w 2286"/>
                  <a:gd name="T7" fmla="*/ 34 h 553"/>
                  <a:gd name="T8" fmla="*/ 65 w 2286"/>
                  <a:gd name="T9" fmla="*/ 34 h 553"/>
                  <a:gd name="T10" fmla="*/ 75 w 2286"/>
                  <a:gd name="T11" fmla="*/ 34 h 553"/>
                  <a:gd name="T12" fmla="*/ 84 w 2286"/>
                  <a:gd name="T13" fmla="*/ 34 h 553"/>
                  <a:gd name="T14" fmla="*/ 92 w 2286"/>
                  <a:gd name="T15" fmla="*/ 33 h 553"/>
                  <a:gd name="T16" fmla="*/ 100 w 2286"/>
                  <a:gd name="T17" fmla="*/ 33 h 553"/>
                  <a:gd name="T18" fmla="*/ 107 w 2286"/>
                  <a:gd name="T19" fmla="*/ 32 h 553"/>
                  <a:gd name="T20" fmla="*/ 114 w 2286"/>
                  <a:gd name="T21" fmla="*/ 31 h 553"/>
                  <a:gd name="T22" fmla="*/ 123 w 2286"/>
                  <a:gd name="T23" fmla="*/ 29 h 553"/>
                  <a:gd name="T24" fmla="*/ 131 w 2286"/>
                  <a:gd name="T25" fmla="*/ 26 h 553"/>
                  <a:gd name="T26" fmla="*/ 137 w 2286"/>
                  <a:gd name="T27" fmla="*/ 24 h 553"/>
                  <a:gd name="T28" fmla="*/ 141 w 2286"/>
                  <a:gd name="T29" fmla="*/ 21 h 553"/>
                  <a:gd name="T30" fmla="*/ 143 w 2286"/>
                  <a:gd name="T31" fmla="*/ 18 h 553"/>
                  <a:gd name="T32" fmla="*/ 143 w 2286"/>
                  <a:gd name="T33" fmla="*/ 14 h 553"/>
                  <a:gd name="T34" fmla="*/ 139 w 2286"/>
                  <a:gd name="T35" fmla="*/ 11 h 553"/>
                  <a:gd name="T36" fmla="*/ 133 w 2286"/>
                  <a:gd name="T37" fmla="*/ 8 h 553"/>
                  <a:gd name="T38" fmla="*/ 124 w 2286"/>
                  <a:gd name="T39" fmla="*/ 5 h 553"/>
                  <a:gd name="T40" fmla="*/ 113 w 2286"/>
                  <a:gd name="T41" fmla="*/ 3 h 553"/>
                  <a:gd name="T42" fmla="*/ 103 w 2286"/>
                  <a:gd name="T43" fmla="*/ 1 h 553"/>
                  <a:gd name="T44" fmla="*/ 97 w 2286"/>
                  <a:gd name="T45" fmla="*/ 1 h 553"/>
                  <a:gd name="T46" fmla="*/ 91 w 2286"/>
                  <a:gd name="T47" fmla="*/ 0 h 553"/>
                  <a:gd name="T48" fmla="*/ 85 w 2286"/>
                  <a:gd name="T49" fmla="*/ 0 h 553"/>
                  <a:gd name="T50" fmla="*/ 79 w 2286"/>
                  <a:gd name="T51" fmla="*/ 0 h 553"/>
                  <a:gd name="T52" fmla="*/ 72 w 2286"/>
                  <a:gd name="T53" fmla="*/ 0 h 553"/>
                  <a:gd name="T54" fmla="*/ 63 w 2286"/>
                  <a:gd name="T55" fmla="*/ 0 h 553"/>
                  <a:gd name="T56" fmla="*/ 54 w 2286"/>
                  <a:gd name="T57" fmla="*/ 0 h 553"/>
                  <a:gd name="T58" fmla="*/ 46 w 2286"/>
                  <a:gd name="T59" fmla="*/ 1 h 553"/>
                  <a:gd name="T60" fmla="*/ 38 w 2286"/>
                  <a:gd name="T61" fmla="*/ 2 h 553"/>
                  <a:gd name="T62" fmla="*/ 31 w 2286"/>
                  <a:gd name="T63" fmla="*/ 3 h 553"/>
                  <a:gd name="T64" fmla="*/ 22 w 2286"/>
                  <a:gd name="T65" fmla="*/ 4 h 553"/>
                  <a:gd name="T66" fmla="*/ 14 w 2286"/>
                  <a:gd name="T67" fmla="*/ 7 h 553"/>
                  <a:gd name="T68" fmla="*/ 8 w 2286"/>
                  <a:gd name="T69" fmla="*/ 9 h 553"/>
                  <a:gd name="T70" fmla="*/ 3 w 2286"/>
                  <a:gd name="T71" fmla="*/ 12 h 553"/>
                  <a:gd name="T72" fmla="*/ 1 w 2286"/>
                  <a:gd name="T73" fmla="*/ 15 h 553"/>
                  <a:gd name="T74" fmla="*/ 1 w 2286"/>
                  <a:gd name="T75" fmla="*/ 18 h 553"/>
                  <a:gd name="T76" fmla="*/ 2 w 2286"/>
                  <a:gd name="T77" fmla="*/ 21 h 553"/>
                  <a:gd name="T78" fmla="*/ 6 w 2286"/>
                  <a:gd name="T79" fmla="*/ 23 h 553"/>
                  <a:gd name="T80" fmla="*/ 11 w 2286"/>
                  <a:gd name="T81" fmla="*/ 26 h 553"/>
                  <a:gd name="T82" fmla="*/ 18 w 2286"/>
                  <a:gd name="T83" fmla="*/ 28 h 553"/>
                  <a:gd name="T84" fmla="*/ 26 w 2286"/>
                  <a:gd name="T85" fmla="*/ 30 h 5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86"/>
                  <a:gd name="T130" fmla="*/ 0 h 553"/>
                  <a:gd name="T131" fmla="*/ 2286 w 2286"/>
                  <a:gd name="T132" fmla="*/ 553 h 5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86" h="553">
                    <a:moveTo>
                      <a:pt x="414" y="490"/>
                    </a:moveTo>
                    <a:lnTo>
                      <a:pt x="452" y="497"/>
                    </a:lnTo>
                    <a:lnTo>
                      <a:pt x="491" y="503"/>
                    </a:lnTo>
                    <a:lnTo>
                      <a:pt x="531" y="510"/>
                    </a:lnTo>
                    <a:lnTo>
                      <a:pt x="573" y="516"/>
                    </a:lnTo>
                    <a:lnTo>
                      <a:pt x="615" y="522"/>
                    </a:lnTo>
                    <a:lnTo>
                      <a:pt x="659" y="528"/>
                    </a:lnTo>
                    <a:lnTo>
                      <a:pt x="703" y="532"/>
                    </a:lnTo>
                    <a:lnTo>
                      <a:pt x="749" y="537"/>
                    </a:lnTo>
                    <a:lnTo>
                      <a:pt x="795" y="540"/>
                    </a:lnTo>
                    <a:lnTo>
                      <a:pt x="843" y="544"/>
                    </a:lnTo>
                    <a:lnTo>
                      <a:pt x="891" y="546"/>
                    </a:lnTo>
                    <a:lnTo>
                      <a:pt x="940" y="548"/>
                    </a:lnTo>
                    <a:lnTo>
                      <a:pt x="990" y="551"/>
                    </a:lnTo>
                    <a:lnTo>
                      <a:pt x="1040" y="552"/>
                    </a:lnTo>
                    <a:lnTo>
                      <a:pt x="1091" y="553"/>
                    </a:lnTo>
                    <a:lnTo>
                      <a:pt x="1143" y="553"/>
                    </a:lnTo>
                    <a:lnTo>
                      <a:pt x="1190" y="553"/>
                    </a:lnTo>
                    <a:lnTo>
                      <a:pt x="1236" y="552"/>
                    </a:lnTo>
                    <a:lnTo>
                      <a:pt x="1282" y="551"/>
                    </a:lnTo>
                    <a:lnTo>
                      <a:pt x="1329" y="550"/>
                    </a:lnTo>
                    <a:lnTo>
                      <a:pt x="1373" y="547"/>
                    </a:lnTo>
                    <a:lnTo>
                      <a:pt x="1417" y="545"/>
                    </a:lnTo>
                    <a:lnTo>
                      <a:pt x="1461" y="543"/>
                    </a:lnTo>
                    <a:lnTo>
                      <a:pt x="1504" y="539"/>
                    </a:lnTo>
                    <a:lnTo>
                      <a:pt x="1546" y="536"/>
                    </a:lnTo>
                    <a:lnTo>
                      <a:pt x="1588" y="531"/>
                    </a:lnTo>
                    <a:lnTo>
                      <a:pt x="1628" y="528"/>
                    </a:lnTo>
                    <a:lnTo>
                      <a:pt x="1667" y="522"/>
                    </a:lnTo>
                    <a:lnTo>
                      <a:pt x="1706" y="517"/>
                    </a:lnTo>
                    <a:lnTo>
                      <a:pt x="1744" y="512"/>
                    </a:lnTo>
                    <a:lnTo>
                      <a:pt x="1781" y="506"/>
                    </a:lnTo>
                    <a:lnTo>
                      <a:pt x="1817" y="500"/>
                    </a:lnTo>
                    <a:lnTo>
                      <a:pt x="1869" y="490"/>
                    </a:lnTo>
                    <a:lnTo>
                      <a:pt x="1918" y="479"/>
                    </a:lnTo>
                    <a:lnTo>
                      <a:pt x="1966" y="469"/>
                    </a:lnTo>
                    <a:lnTo>
                      <a:pt x="2011" y="456"/>
                    </a:lnTo>
                    <a:lnTo>
                      <a:pt x="2052" y="445"/>
                    </a:lnTo>
                    <a:lnTo>
                      <a:pt x="2090" y="431"/>
                    </a:lnTo>
                    <a:lnTo>
                      <a:pt x="2126" y="418"/>
                    </a:lnTo>
                    <a:lnTo>
                      <a:pt x="2158" y="403"/>
                    </a:lnTo>
                    <a:lnTo>
                      <a:pt x="2187" y="389"/>
                    </a:lnTo>
                    <a:lnTo>
                      <a:pt x="2212" y="375"/>
                    </a:lnTo>
                    <a:lnTo>
                      <a:pt x="2234" y="360"/>
                    </a:lnTo>
                    <a:lnTo>
                      <a:pt x="2253" y="343"/>
                    </a:lnTo>
                    <a:lnTo>
                      <a:pt x="2268" y="327"/>
                    </a:lnTo>
                    <a:lnTo>
                      <a:pt x="2278" y="310"/>
                    </a:lnTo>
                    <a:lnTo>
                      <a:pt x="2284" y="294"/>
                    </a:lnTo>
                    <a:lnTo>
                      <a:pt x="2286" y="277"/>
                    </a:lnTo>
                    <a:lnTo>
                      <a:pt x="2284" y="257"/>
                    </a:lnTo>
                    <a:lnTo>
                      <a:pt x="2274" y="237"/>
                    </a:lnTo>
                    <a:lnTo>
                      <a:pt x="2261" y="219"/>
                    </a:lnTo>
                    <a:lnTo>
                      <a:pt x="2241" y="201"/>
                    </a:lnTo>
                    <a:lnTo>
                      <a:pt x="2217" y="182"/>
                    </a:lnTo>
                    <a:lnTo>
                      <a:pt x="2188" y="165"/>
                    </a:lnTo>
                    <a:lnTo>
                      <a:pt x="2155" y="148"/>
                    </a:lnTo>
                    <a:lnTo>
                      <a:pt x="2117" y="132"/>
                    </a:lnTo>
                    <a:lnTo>
                      <a:pt x="2074" y="117"/>
                    </a:lnTo>
                    <a:lnTo>
                      <a:pt x="2028" y="102"/>
                    </a:lnTo>
                    <a:lnTo>
                      <a:pt x="1977" y="88"/>
                    </a:lnTo>
                    <a:lnTo>
                      <a:pt x="1923" y="74"/>
                    </a:lnTo>
                    <a:lnTo>
                      <a:pt x="1865" y="62"/>
                    </a:lnTo>
                    <a:lnTo>
                      <a:pt x="1806" y="51"/>
                    </a:lnTo>
                    <a:lnTo>
                      <a:pt x="1741" y="41"/>
                    </a:lnTo>
                    <a:lnTo>
                      <a:pt x="1674" y="31"/>
                    </a:lnTo>
                    <a:lnTo>
                      <a:pt x="1644" y="28"/>
                    </a:lnTo>
                    <a:lnTo>
                      <a:pt x="1613" y="24"/>
                    </a:lnTo>
                    <a:lnTo>
                      <a:pt x="1582" y="21"/>
                    </a:lnTo>
                    <a:lnTo>
                      <a:pt x="1551" y="19"/>
                    </a:lnTo>
                    <a:lnTo>
                      <a:pt x="1519" y="15"/>
                    </a:lnTo>
                    <a:lnTo>
                      <a:pt x="1486" y="13"/>
                    </a:lnTo>
                    <a:lnTo>
                      <a:pt x="1454" y="11"/>
                    </a:lnTo>
                    <a:lnTo>
                      <a:pt x="1421" y="8"/>
                    </a:lnTo>
                    <a:lnTo>
                      <a:pt x="1387" y="6"/>
                    </a:lnTo>
                    <a:lnTo>
                      <a:pt x="1353" y="5"/>
                    </a:lnTo>
                    <a:lnTo>
                      <a:pt x="1319" y="4"/>
                    </a:lnTo>
                    <a:lnTo>
                      <a:pt x="1285" y="3"/>
                    </a:lnTo>
                    <a:lnTo>
                      <a:pt x="1249" y="1"/>
                    </a:lnTo>
                    <a:lnTo>
                      <a:pt x="1214" y="0"/>
                    </a:lnTo>
                    <a:lnTo>
                      <a:pt x="1179" y="0"/>
                    </a:lnTo>
                    <a:lnTo>
                      <a:pt x="1143" y="0"/>
                    </a:lnTo>
                    <a:lnTo>
                      <a:pt x="1095" y="0"/>
                    </a:lnTo>
                    <a:lnTo>
                      <a:pt x="1046" y="1"/>
                    </a:lnTo>
                    <a:lnTo>
                      <a:pt x="999" y="3"/>
                    </a:lnTo>
                    <a:lnTo>
                      <a:pt x="952" y="4"/>
                    </a:lnTo>
                    <a:lnTo>
                      <a:pt x="906" y="6"/>
                    </a:lnTo>
                    <a:lnTo>
                      <a:pt x="860" y="8"/>
                    </a:lnTo>
                    <a:lnTo>
                      <a:pt x="815" y="12"/>
                    </a:lnTo>
                    <a:lnTo>
                      <a:pt x="771" y="15"/>
                    </a:lnTo>
                    <a:lnTo>
                      <a:pt x="727" y="19"/>
                    </a:lnTo>
                    <a:lnTo>
                      <a:pt x="684" y="23"/>
                    </a:lnTo>
                    <a:lnTo>
                      <a:pt x="643" y="28"/>
                    </a:lnTo>
                    <a:lnTo>
                      <a:pt x="601" y="32"/>
                    </a:lnTo>
                    <a:lnTo>
                      <a:pt x="562" y="38"/>
                    </a:lnTo>
                    <a:lnTo>
                      <a:pt x="523" y="44"/>
                    </a:lnTo>
                    <a:lnTo>
                      <a:pt x="485" y="50"/>
                    </a:lnTo>
                    <a:lnTo>
                      <a:pt x="448" y="57"/>
                    </a:lnTo>
                    <a:lnTo>
                      <a:pt x="399" y="67"/>
                    </a:lnTo>
                    <a:lnTo>
                      <a:pt x="350" y="77"/>
                    </a:lnTo>
                    <a:lnTo>
                      <a:pt x="305" y="88"/>
                    </a:lnTo>
                    <a:lnTo>
                      <a:pt x="263" y="99"/>
                    </a:lnTo>
                    <a:lnTo>
                      <a:pt x="224" y="112"/>
                    </a:lnTo>
                    <a:lnTo>
                      <a:pt x="187" y="125"/>
                    </a:lnTo>
                    <a:lnTo>
                      <a:pt x="152" y="138"/>
                    </a:lnTo>
                    <a:lnTo>
                      <a:pt x="122" y="152"/>
                    </a:lnTo>
                    <a:lnTo>
                      <a:pt x="94" y="166"/>
                    </a:lnTo>
                    <a:lnTo>
                      <a:pt x="70" y="181"/>
                    </a:lnTo>
                    <a:lnTo>
                      <a:pt x="48" y="196"/>
                    </a:lnTo>
                    <a:lnTo>
                      <a:pt x="31" y="211"/>
                    </a:lnTo>
                    <a:lnTo>
                      <a:pt x="18" y="227"/>
                    </a:lnTo>
                    <a:lnTo>
                      <a:pt x="8" y="243"/>
                    </a:lnTo>
                    <a:lnTo>
                      <a:pt x="2" y="259"/>
                    </a:lnTo>
                    <a:lnTo>
                      <a:pt x="0" y="277"/>
                    </a:lnTo>
                    <a:lnTo>
                      <a:pt x="2" y="293"/>
                    </a:lnTo>
                    <a:lnTo>
                      <a:pt x="7" y="309"/>
                    </a:lnTo>
                    <a:lnTo>
                      <a:pt x="16" y="324"/>
                    </a:lnTo>
                    <a:lnTo>
                      <a:pt x="29" y="339"/>
                    </a:lnTo>
                    <a:lnTo>
                      <a:pt x="45" y="354"/>
                    </a:lnTo>
                    <a:lnTo>
                      <a:pt x="65" y="369"/>
                    </a:lnTo>
                    <a:lnTo>
                      <a:pt x="86" y="383"/>
                    </a:lnTo>
                    <a:lnTo>
                      <a:pt x="112" y="396"/>
                    </a:lnTo>
                    <a:lnTo>
                      <a:pt x="141" y="410"/>
                    </a:lnTo>
                    <a:lnTo>
                      <a:pt x="172" y="423"/>
                    </a:lnTo>
                    <a:lnTo>
                      <a:pt x="206" y="436"/>
                    </a:lnTo>
                    <a:lnTo>
                      <a:pt x="243" y="447"/>
                    </a:lnTo>
                    <a:lnTo>
                      <a:pt x="282" y="459"/>
                    </a:lnTo>
                    <a:lnTo>
                      <a:pt x="324" y="469"/>
                    </a:lnTo>
                    <a:lnTo>
                      <a:pt x="368" y="479"/>
                    </a:lnTo>
                    <a:lnTo>
                      <a:pt x="414" y="490"/>
                    </a:lnTo>
                    <a:close/>
                  </a:path>
                </a:pathLst>
              </a:custGeom>
              <a:solidFill>
                <a:srgbClr val="B5F4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29" name="Freeform 31"/>
              <p:cNvSpPr>
                <a:spLocks/>
              </p:cNvSpPr>
              <p:nvPr/>
            </p:nvSpPr>
            <p:spPr bwMode="auto">
              <a:xfrm>
                <a:off x="2754" y="2525"/>
                <a:ext cx="159" cy="995"/>
              </a:xfrm>
              <a:custGeom>
                <a:avLst/>
                <a:gdLst>
                  <a:gd name="T0" fmla="*/ 10 w 318"/>
                  <a:gd name="T1" fmla="*/ 125 h 1990"/>
                  <a:gd name="T2" fmla="*/ 15 w 318"/>
                  <a:gd name="T3" fmla="*/ 123 h 1990"/>
                  <a:gd name="T4" fmla="*/ 20 w 318"/>
                  <a:gd name="T5" fmla="*/ 4 h 1990"/>
                  <a:gd name="T6" fmla="*/ 15 w 318"/>
                  <a:gd name="T7" fmla="*/ 1 h 1990"/>
                  <a:gd name="T8" fmla="*/ 6 w 318"/>
                  <a:gd name="T9" fmla="*/ 0 h 1990"/>
                  <a:gd name="T10" fmla="*/ 0 w 318"/>
                  <a:gd name="T11" fmla="*/ 125 h 1990"/>
                  <a:gd name="T12" fmla="*/ 10 w 318"/>
                  <a:gd name="T13" fmla="*/ 125 h 1990"/>
                  <a:gd name="T14" fmla="*/ 0 60000 65536"/>
                  <a:gd name="T15" fmla="*/ 0 60000 65536"/>
                  <a:gd name="T16" fmla="*/ 0 60000 65536"/>
                  <a:gd name="T17" fmla="*/ 0 60000 65536"/>
                  <a:gd name="T18" fmla="*/ 0 60000 65536"/>
                  <a:gd name="T19" fmla="*/ 0 60000 65536"/>
                  <a:gd name="T20" fmla="*/ 0 60000 65536"/>
                  <a:gd name="T21" fmla="*/ 0 w 318"/>
                  <a:gd name="T22" fmla="*/ 0 h 1990"/>
                  <a:gd name="T23" fmla="*/ 318 w 318"/>
                  <a:gd name="T24" fmla="*/ 1990 h 19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8" h="1990">
                    <a:moveTo>
                      <a:pt x="154" y="1990"/>
                    </a:moveTo>
                    <a:lnTo>
                      <a:pt x="238" y="1966"/>
                    </a:lnTo>
                    <a:lnTo>
                      <a:pt x="318" y="50"/>
                    </a:lnTo>
                    <a:lnTo>
                      <a:pt x="238" y="7"/>
                    </a:lnTo>
                    <a:lnTo>
                      <a:pt x="81" y="0"/>
                    </a:lnTo>
                    <a:lnTo>
                      <a:pt x="0" y="1990"/>
                    </a:lnTo>
                    <a:lnTo>
                      <a:pt x="154" y="1990"/>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30" name="Freeform 32"/>
              <p:cNvSpPr>
                <a:spLocks/>
              </p:cNvSpPr>
              <p:nvPr/>
            </p:nvSpPr>
            <p:spPr bwMode="auto">
              <a:xfrm>
                <a:off x="2711" y="2523"/>
                <a:ext cx="163" cy="997"/>
              </a:xfrm>
              <a:custGeom>
                <a:avLst/>
                <a:gdLst>
                  <a:gd name="T0" fmla="*/ 15 w 325"/>
                  <a:gd name="T1" fmla="*/ 125 h 1993"/>
                  <a:gd name="T2" fmla="*/ 16 w 325"/>
                  <a:gd name="T3" fmla="*/ 125 h 1993"/>
                  <a:gd name="T4" fmla="*/ 21 w 325"/>
                  <a:gd name="T5" fmla="*/ 1 h 1993"/>
                  <a:gd name="T6" fmla="*/ 6 w 325"/>
                  <a:gd name="T7" fmla="*/ 0 h 1993"/>
                  <a:gd name="T8" fmla="*/ 0 w 325"/>
                  <a:gd name="T9" fmla="*/ 125 h 1993"/>
                  <a:gd name="T10" fmla="*/ 15 w 325"/>
                  <a:gd name="T11" fmla="*/ 125 h 1993"/>
                  <a:gd name="T12" fmla="*/ 0 60000 65536"/>
                  <a:gd name="T13" fmla="*/ 0 60000 65536"/>
                  <a:gd name="T14" fmla="*/ 0 60000 65536"/>
                  <a:gd name="T15" fmla="*/ 0 60000 65536"/>
                  <a:gd name="T16" fmla="*/ 0 60000 65536"/>
                  <a:gd name="T17" fmla="*/ 0 60000 65536"/>
                  <a:gd name="T18" fmla="*/ 0 w 325"/>
                  <a:gd name="T19" fmla="*/ 0 h 1993"/>
                  <a:gd name="T20" fmla="*/ 325 w 325"/>
                  <a:gd name="T21" fmla="*/ 1993 h 1993"/>
                </a:gdLst>
                <a:ahLst/>
                <a:cxnLst>
                  <a:cxn ang="T12">
                    <a:pos x="T0" y="T1"/>
                  </a:cxn>
                  <a:cxn ang="T13">
                    <a:pos x="T2" y="T3"/>
                  </a:cxn>
                  <a:cxn ang="T14">
                    <a:pos x="T4" y="T5"/>
                  </a:cxn>
                  <a:cxn ang="T15">
                    <a:pos x="T6" y="T7"/>
                  </a:cxn>
                  <a:cxn ang="T16">
                    <a:pos x="T8" y="T9"/>
                  </a:cxn>
                  <a:cxn ang="T17">
                    <a:pos x="T10" y="T11"/>
                  </a:cxn>
                </a:cxnLst>
                <a:rect l="T18" t="T19" r="T20" b="T21"/>
                <a:pathLst>
                  <a:path w="325" h="1993">
                    <a:moveTo>
                      <a:pt x="240" y="1993"/>
                    </a:moveTo>
                    <a:lnTo>
                      <a:pt x="241" y="1993"/>
                    </a:lnTo>
                    <a:lnTo>
                      <a:pt x="325" y="10"/>
                    </a:lnTo>
                    <a:lnTo>
                      <a:pt x="87" y="0"/>
                    </a:lnTo>
                    <a:lnTo>
                      <a:pt x="0" y="1993"/>
                    </a:lnTo>
                    <a:lnTo>
                      <a:pt x="240" y="1993"/>
                    </a:lnTo>
                    <a:close/>
                  </a:path>
                </a:pathLst>
              </a:custGeom>
              <a:solidFill>
                <a:srgbClr val="EFC9A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31" name="Freeform 33"/>
              <p:cNvSpPr>
                <a:spLocks/>
              </p:cNvSpPr>
              <p:nvPr/>
            </p:nvSpPr>
            <p:spPr bwMode="auto">
              <a:xfrm>
                <a:off x="2322" y="2592"/>
                <a:ext cx="1042" cy="597"/>
              </a:xfrm>
              <a:custGeom>
                <a:avLst/>
                <a:gdLst>
                  <a:gd name="T0" fmla="*/ 126 w 2085"/>
                  <a:gd name="T1" fmla="*/ 74 h 1195"/>
                  <a:gd name="T2" fmla="*/ 130 w 2085"/>
                  <a:gd name="T3" fmla="*/ 5 h 1195"/>
                  <a:gd name="T4" fmla="*/ 127 w 2085"/>
                  <a:gd name="T5" fmla="*/ 2 h 1195"/>
                  <a:gd name="T6" fmla="*/ 5 w 2085"/>
                  <a:gd name="T7" fmla="*/ 0 h 1195"/>
                  <a:gd name="T8" fmla="*/ 0 w 2085"/>
                  <a:gd name="T9" fmla="*/ 68 h 1195"/>
                  <a:gd name="T10" fmla="*/ 2 w 2085"/>
                  <a:gd name="T11" fmla="*/ 69 h 1195"/>
                  <a:gd name="T12" fmla="*/ 126 w 2085"/>
                  <a:gd name="T13" fmla="*/ 74 h 1195"/>
                  <a:gd name="T14" fmla="*/ 0 60000 65536"/>
                  <a:gd name="T15" fmla="*/ 0 60000 65536"/>
                  <a:gd name="T16" fmla="*/ 0 60000 65536"/>
                  <a:gd name="T17" fmla="*/ 0 60000 65536"/>
                  <a:gd name="T18" fmla="*/ 0 60000 65536"/>
                  <a:gd name="T19" fmla="*/ 0 60000 65536"/>
                  <a:gd name="T20" fmla="*/ 0 60000 65536"/>
                  <a:gd name="T21" fmla="*/ 0 w 2085"/>
                  <a:gd name="T22" fmla="*/ 0 h 1195"/>
                  <a:gd name="T23" fmla="*/ 2085 w 2085"/>
                  <a:gd name="T24" fmla="*/ 1195 h 11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5" h="1195">
                    <a:moveTo>
                      <a:pt x="2031" y="1195"/>
                    </a:moveTo>
                    <a:lnTo>
                      <a:pt x="2085" y="85"/>
                    </a:lnTo>
                    <a:lnTo>
                      <a:pt x="2042" y="37"/>
                    </a:lnTo>
                    <a:lnTo>
                      <a:pt x="93" y="0"/>
                    </a:lnTo>
                    <a:lnTo>
                      <a:pt x="0" y="1096"/>
                    </a:lnTo>
                    <a:lnTo>
                      <a:pt x="38" y="1110"/>
                    </a:lnTo>
                    <a:lnTo>
                      <a:pt x="2031" y="1195"/>
                    </a:lnTo>
                    <a:close/>
                  </a:path>
                </a:pathLst>
              </a:custGeom>
              <a:solidFill>
                <a:srgbClr val="A5A5A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32" name="Freeform 34"/>
              <p:cNvSpPr>
                <a:spLocks/>
              </p:cNvSpPr>
              <p:nvPr/>
            </p:nvSpPr>
            <p:spPr bwMode="auto">
              <a:xfrm>
                <a:off x="2322" y="2567"/>
                <a:ext cx="1021" cy="615"/>
              </a:xfrm>
              <a:custGeom>
                <a:avLst/>
                <a:gdLst>
                  <a:gd name="T0" fmla="*/ 125 w 2042"/>
                  <a:gd name="T1" fmla="*/ 77 h 1228"/>
                  <a:gd name="T2" fmla="*/ 128 w 2042"/>
                  <a:gd name="T3" fmla="*/ 6 h 1228"/>
                  <a:gd name="T4" fmla="*/ 4 w 2042"/>
                  <a:gd name="T5" fmla="*/ 0 h 1228"/>
                  <a:gd name="T6" fmla="*/ 0 w 2042"/>
                  <a:gd name="T7" fmla="*/ 72 h 1228"/>
                  <a:gd name="T8" fmla="*/ 125 w 2042"/>
                  <a:gd name="T9" fmla="*/ 77 h 1228"/>
                  <a:gd name="T10" fmla="*/ 0 60000 65536"/>
                  <a:gd name="T11" fmla="*/ 0 60000 65536"/>
                  <a:gd name="T12" fmla="*/ 0 60000 65536"/>
                  <a:gd name="T13" fmla="*/ 0 60000 65536"/>
                  <a:gd name="T14" fmla="*/ 0 60000 65536"/>
                  <a:gd name="T15" fmla="*/ 0 w 2042"/>
                  <a:gd name="T16" fmla="*/ 0 h 1228"/>
                  <a:gd name="T17" fmla="*/ 2042 w 2042"/>
                  <a:gd name="T18" fmla="*/ 1228 h 1228"/>
                </a:gdLst>
                <a:ahLst/>
                <a:cxnLst>
                  <a:cxn ang="T10">
                    <a:pos x="T0" y="T1"/>
                  </a:cxn>
                  <a:cxn ang="T11">
                    <a:pos x="T2" y="T3"/>
                  </a:cxn>
                  <a:cxn ang="T12">
                    <a:pos x="T4" y="T5"/>
                  </a:cxn>
                  <a:cxn ang="T13">
                    <a:pos x="T6" y="T7"/>
                  </a:cxn>
                  <a:cxn ang="T14">
                    <a:pos x="T8" y="T9"/>
                  </a:cxn>
                </a:cxnLst>
                <a:rect l="T15" t="T16" r="T17" b="T18"/>
                <a:pathLst>
                  <a:path w="2042" h="1228">
                    <a:moveTo>
                      <a:pt x="1994" y="1228"/>
                    </a:moveTo>
                    <a:lnTo>
                      <a:pt x="2042" y="85"/>
                    </a:lnTo>
                    <a:lnTo>
                      <a:pt x="50" y="0"/>
                    </a:lnTo>
                    <a:lnTo>
                      <a:pt x="0" y="1144"/>
                    </a:lnTo>
                    <a:lnTo>
                      <a:pt x="1994" y="1228"/>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33" name="Freeform 35"/>
              <p:cNvSpPr>
                <a:spLocks/>
              </p:cNvSpPr>
              <p:nvPr/>
            </p:nvSpPr>
            <p:spPr bwMode="auto">
              <a:xfrm>
                <a:off x="2352" y="2596"/>
                <a:ext cx="962" cy="558"/>
              </a:xfrm>
              <a:custGeom>
                <a:avLst/>
                <a:gdLst>
                  <a:gd name="T0" fmla="*/ 118 w 1924"/>
                  <a:gd name="T1" fmla="*/ 69 h 1117"/>
                  <a:gd name="T2" fmla="*/ 121 w 1924"/>
                  <a:gd name="T3" fmla="*/ 5 h 1117"/>
                  <a:gd name="T4" fmla="*/ 3 w 1924"/>
                  <a:gd name="T5" fmla="*/ 0 h 1117"/>
                  <a:gd name="T6" fmla="*/ 0 w 1924"/>
                  <a:gd name="T7" fmla="*/ 64 h 1117"/>
                  <a:gd name="T8" fmla="*/ 118 w 1924"/>
                  <a:gd name="T9" fmla="*/ 69 h 1117"/>
                  <a:gd name="T10" fmla="*/ 0 60000 65536"/>
                  <a:gd name="T11" fmla="*/ 0 60000 65536"/>
                  <a:gd name="T12" fmla="*/ 0 60000 65536"/>
                  <a:gd name="T13" fmla="*/ 0 60000 65536"/>
                  <a:gd name="T14" fmla="*/ 0 60000 65536"/>
                  <a:gd name="T15" fmla="*/ 0 w 1924"/>
                  <a:gd name="T16" fmla="*/ 0 h 1117"/>
                  <a:gd name="T17" fmla="*/ 1924 w 1924"/>
                  <a:gd name="T18" fmla="*/ 1117 h 1117"/>
                </a:gdLst>
                <a:ahLst/>
                <a:cxnLst>
                  <a:cxn ang="T10">
                    <a:pos x="T0" y="T1"/>
                  </a:cxn>
                  <a:cxn ang="T11">
                    <a:pos x="T2" y="T3"/>
                  </a:cxn>
                  <a:cxn ang="T12">
                    <a:pos x="T4" y="T5"/>
                  </a:cxn>
                  <a:cxn ang="T13">
                    <a:pos x="T6" y="T7"/>
                  </a:cxn>
                  <a:cxn ang="T14">
                    <a:pos x="T8" y="T9"/>
                  </a:cxn>
                </a:cxnLst>
                <a:rect l="T15" t="T16" r="T17" b="T18"/>
                <a:pathLst>
                  <a:path w="1924" h="1117">
                    <a:moveTo>
                      <a:pt x="1881" y="1117"/>
                    </a:moveTo>
                    <a:lnTo>
                      <a:pt x="1924" y="80"/>
                    </a:lnTo>
                    <a:lnTo>
                      <a:pt x="45" y="0"/>
                    </a:lnTo>
                    <a:lnTo>
                      <a:pt x="0" y="1037"/>
                    </a:lnTo>
                    <a:lnTo>
                      <a:pt x="1881" y="1117"/>
                    </a:lnTo>
                    <a:close/>
                  </a:path>
                </a:pathLst>
              </a:custGeom>
              <a:solidFill>
                <a:srgbClr val="F2CC0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34" name="Freeform 36"/>
              <p:cNvSpPr>
                <a:spLocks/>
              </p:cNvSpPr>
              <p:nvPr/>
            </p:nvSpPr>
            <p:spPr bwMode="auto">
              <a:xfrm>
                <a:off x="2381" y="2622"/>
                <a:ext cx="903" cy="506"/>
              </a:xfrm>
              <a:custGeom>
                <a:avLst/>
                <a:gdLst>
                  <a:gd name="T0" fmla="*/ 110 w 1807"/>
                  <a:gd name="T1" fmla="*/ 64 h 1011"/>
                  <a:gd name="T2" fmla="*/ 112 w 1807"/>
                  <a:gd name="T3" fmla="*/ 5 h 1011"/>
                  <a:gd name="T4" fmla="*/ 2 w 1807"/>
                  <a:gd name="T5" fmla="*/ 0 h 1011"/>
                  <a:gd name="T6" fmla="*/ 0 w 1807"/>
                  <a:gd name="T7" fmla="*/ 59 h 1011"/>
                  <a:gd name="T8" fmla="*/ 110 w 1807"/>
                  <a:gd name="T9" fmla="*/ 64 h 1011"/>
                  <a:gd name="T10" fmla="*/ 0 60000 65536"/>
                  <a:gd name="T11" fmla="*/ 0 60000 65536"/>
                  <a:gd name="T12" fmla="*/ 0 60000 65536"/>
                  <a:gd name="T13" fmla="*/ 0 60000 65536"/>
                  <a:gd name="T14" fmla="*/ 0 60000 65536"/>
                  <a:gd name="T15" fmla="*/ 0 w 1807"/>
                  <a:gd name="T16" fmla="*/ 0 h 1011"/>
                  <a:gd name="T17" fmla="*/ 1807 w 1807"/>
                  <a:gd name="T18" fmla="*/ 1011 h 1011"/>
                </a:gdLst>
                <a:ahLst/>
                <a:cxnLst>
                  <a:cxn ang="T10">
                    <a:pos x="T0" y="T1"/>
                  </a:cxn>
                  <a:cxn ang="T11">
                    <a:pos x="T2" y="T3"/>
                  </a:cxn>
                  <a:cxn ang="T12">
                    <a:pos x="T4" y="T5"/>
                  </a:cxn>
                  <a:cxn ang="T13">
                    <a:pos x="T6" y="T7"/>
                  </a:cxn>
                  <a:cxn ang="T14">
                    <a:pos x="T8" y="T9"/>
                  </a:cxn>
                </a:cxnLst>
                <a:rect l="T15" t="T16" r="T17" b="T18"/>
                <a:pathLst>
                  <a:path w="1807" h="1011">
                    <a:moveTo>
                      <a:pt x="1767" y="1011"/>
                    </a:moveTo>
                    <a:lnTo>
                      <a:pt x="1807" y="75"/>
                    </a:lnTo>
                    <a:lnTo>
                      <a:pt x="40" y="0"/>
                    </a:lnTo>
                    <a:lnTo>
                      <a:pt x="0" y="936"/>
                    </a:lnTo>
                    <a:lnTo>
                      <a:pt x="1767" y="1011"/>
                    </a:lnTo>
                    <a:close/>
                  </a:path>
                </a:pathLst>
              </a:custGeom>
              <a:solidFill>
                <a:srgbClr val="B7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35" name="Freeform 37"/>
              <p:cNvSpPr>
                <a:spLocks/>
              </p:cNvSpPr>
              <p:nvPr/>
            </p:nvSpPr>
            <p:spPr bwMode="auto">
              <a:xfrm>
                <a:off x="2392" y="2628"/>
                <a:ext cx="882" cy="494"/>
              </a:xfrm>
              <a:custGeom>
                <a:avLst/>
                <a:gdLst>
                  <a:gd name="T0" fmla="*/ 108 w 1764"/>
                  <a:gd name="T1" fmla="*/ 62 h 988"/>
                  <a:gd name="T2" fmla="*/ 111 w 1764"/>
                  <a:gd name="T3" fmla="*/ 5 h 988"/>
                  <a:gd name="T4" fmla="*/ 3 w 1764"/>
                  <a:gd name="T5" fmla="*/ 0 h 988"/>
                  <a:gd name="T6" fmla="*/ 0 w 1764"/>
                  <a:gd name="T7" fmla="*/ 58 h 988"/>
                  <a:gd name="T8" fmla="*/ 108 w 1764"/>
                  <a:gd name="T9" fmla="*/ 62 h 988"/>
                  <a:gd name="T10" fmla="*/ 0 60000 65536"/>
                  <a:gd name="T11" fmla="*/ 0 60000 65536"/>
                  <a:gd name="T12" fmla="*/ 0 60000 65536"/>
                  <a:gd name="T13" fmla="*/ 0 60000 65536"/>
                  <a:gd name="T14" fmla="*/ 0 60000 65536"/>
                  <a:gd name="T15" fmla="*/ 0 w 1764"/>
                  <a:gd name="T16" fmla="*/ 0 h 988"/>
                  <a:gd name="T17" fmla="*/ 1764 w 1764"/>
                  <a:gd name="T18" fmla="*/ 988 h 988"/>
                </a:gdLst>
                <a:ahLst/>
                <a:cxnLst>
                  <a:cxn ang="T10">
                    <a:pos x="T0" y="T1"/>
                  </a:cxn>
                  <a:cxn ang="T11">
                    <a:pos x="T2" y="T3"/>
                  </a:cxn>
                  <a:cxn ang="T12">
                    <a:pos x="T4" y="T5"/>
                  </a:cxn>
                  <a:cxn ang="T13">
                    <a:pos x="T6" y="T7"/>
                  </a:cxn>
                  <a:cxn ang="T14">
                    <a:pos x="T8" y="T9"/>
                  </a:cxn>
                </a:cxnLst>
                <a:rect l="T15" t="T16" r="T17" b="T18"/>
                <a:pathLst>
                  <a:path w="1764" h="988">
                    <a:moveTo>
                      <a:pt x="1725" y="988"/>
                    </a:moveTo>
                    <a:lnTo>
                      <a:pt x="1764" y="73"/>
                    </a:lnTo>
                    <a:lnTo>
                      <a:pt x="39" y="0"/>
                    </a:lnTo>
                    <a:lnTo>
                      <a:pt x="0" y="914"/>
                    </a:lnTo>
                    <a:lnTo>
                      <a:pt x="1725" y="988"/>
                    </a:lnTo>
                    <a:close/>
                  </a:path>
                </a:pathLst>
              </a:custGeom>
              <a:solidFill>
                <a:srgbClr val="BA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36" name="Freeform 38"/>
              <p:cNvSpPr>
                <a:spLocks/>
              </p:cNvSpPr>
              <p:nvPr/>
            </p:nvSpPr>
            <p:spPr bwMode="auto">
              <a:xfrm>
                <a:off x="2402" y="2634"/>
                <a:ext cx="861" cy="481"/>
              </a:xfrm>
              <a:custGeom>
                <a:avLst/>
                <a:gdLst>
                  <a:gd name="T0" fmla="*/ 106 w 1721"/>
                  <a:gd name="T1" fmla="*/ 60 h 964"/>
                  <a:gd name="T2" fmla="*/ 108 w 1721"/>
                  <a:gd name="T3" fmla="*/ 4 h 964"/>
                  <a:gd name="T4" fmla="*/ 3 w 1721"/>
                  <a:gd name="T5" fmla="*/ 0 h 964"/>
                  <a:gd name="T6" fmla="*/ 0 w 1721"/>
                  <a:gd name="T7" fmla="*/ 55 h 964"/>
                  <a:gd name="T8" fmla="*/ 106 w 1721"/>
                  <a:gd name="T9" fmla="*/ 60 h 964"/>
                  <a:gd name="T10" fmla="*/ 0 60000 65536"/>
                  <a:gd name="T11" fmla="*/ 0 60000 65536"/>
                  <a:gd name="T12" fmla="*/ 0 60000 65536"/>
                  <a:gd name="T13" fmla="*/ 0 60000 65536"/>
                  <a:gd name="T14" fmla="*/ 0 60000 65536"/>
                  <a:gd name="T15" fmla="*/ 0 w 1721"/>
                  <a:gd name="T16" fmla="*/ 0 h 964"/>
                  <a:gd name="T17" fmla="*/ 1721 w 1721"/>
                  <a:gd name="T18" fmla="*/ 964 h 964"/>
                </a:gdLst>
                <a:ahLst/>
                <a:cxnLst>
                  <a:cxn ang="T10">
                    <a:pos x="T0" y="T1"/>
                  </a:cxn>
                  <a:cxn ang="T11">
                    <a:pos x="T2" y="T3"/>
                  </a:cxn>
                  <a:cxn ang="T12">
                    <a:pos x="T4" y="T5"/>
                  </a:cxn>
                  <a:cxn ang="T13">
                    <a:pos x="T6" y="T7"/>
                  </a:cxn>
                  <a:cxn ang="T14">
                    <a:pos x="T8" y="T9"/>
                  </a:cxn>
                </a:cxnLst>
                <a:rect l="T15" t="T16" r="T17" b="T18"/>
                <a:pathLst>
                  <a:path w="1721" h="964">
                    <a:moveTo>
                      <a:pt x="1683" y="964"/>
                    </a:moveTo>
                    <a:lnTo>
                      <a:pt x="1721" y="73"/>
                    </a:lnTo>
                    <a:lnTo>
                      <a:pt x="38" y="0"/>
                    </a:lnTo>
                    <a:lnTo>
                      <a:pt x="0" y="893"/>
                    </a:lnTo>
                    <a:lnTo>
                      <a:pt x="1683" y="964"/>
                    </a:lnTo>
                    <a:close/>
                  </a:path>
                </a:pathLst>
              </a:custGeom>
              <a:solidFill>
                <a:srgbClr val="BF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37" name="Freeform 39"/>
              <p:cNvSpPr>
                <a:spLocks/>
              </p:cNvSpPr>
              <p:nvPr/>
            </p:nvSpPr>
            <p:spPr bwMode="auto">
              <a:xfrm>
                <a:off x="2413" y="2640"/>
                <a:ext cx="840" cy="470"/>
              </a:xfrm>
              <a:custGeom>
                <a:avLst/>
                <a:gdLst>
                  <a:gd name="T0" fmla="*/ 103 w 1679"/>
                  <a:gd name="T1" fmla="*/ 59 h 939"/>
                  <a:gd name="T2" fmla="*/ 105 w 1679"/>
                  <a:gd name="T3" fmla="*/ 5 h 939"/>
                  <a:gd name="T4" fmla="*/ 3 w 1679"/>
                  <a:gd name="T5" fmla="*/ 0 h 939"/>
                  <a:gd name="T6" fmla="*/ 0 w 1679"/>
                  <a:gd name="T7" fmla="*/ 55 h 939"/>
                  <a:gd name="T8" fmla="*/ 103 w 1679"/>
                  <a:gd name="T9" fmla="*/ 59 h 939"/>
                  <a:gd name="T10" fmla="*/ 0 60000 65536"/>
                  <a:gd name="T11" fmla="*/ 0 60000 65536"/>
                  <a:gd name="T12" fmla="*/ 0 60000 65536"/>
                  <a:gd name="T13" fmla="*/ 0 60000 65536"/>
                  <a:gd name="T14" fmla="*/ 0 60000 65536"/>
                  <a:gd name="T15" fmla="*/ 0 w 1679"/>
                  <a:gd name="T16" fmla="*/ 0 h 939"/>
                  <a:gd name="T17" fmla="*/ 1679 w 1679"/>
                  <a:gd name="T18" fmla="*/ 939 h 939"/>
                </a:gdLst>
                <a:ahLst/>
                <a:cxnLst>
                  <a:cxn ang="T10">
                    <a:pos x="T0" y="T1"/>
                  </a:cxn>
                  <a:cxn ang="T11">
                    <a:pos x="T2" y="T3"/>
                  </a:cxn>
                  <a:cxn ang="T12">
                    <a:pos x="T4" y="T5"/>
                  </a:cxn>
                  <a:cxn ang="T13">
                    <a:pos x="T6" y="T7"/>
                  </a:cxn>
                  <a:cxn ang="T14">
                    <a:pos x="T8" y="T9"/>
                  </a:cxn>
                </a:cxnLst>
                <a:rect l="T15" t="T16" r="T17" b="T18"/>
                <a:pathLst>
                  <a:path w="1679" h="939">
                    <a:moveTo>
                      <a:pt x="1642" y="939"/>
                    </a:moveTo>
                    <a:lnTo>
                      <a:pt x="1679" y="69"/>
                    </a:lnTo>
                    <a:lnTo>
                      <a:pt x="37" y="0"/>
                    </a:lnTo>
                    <a:lnTo>
                      <a:pt x="0" y="869"/>
                    </a:lnTo>
                    <a:lnTo>
                      <a:pt x="1642" y="939"/>
                    </a:lnTo>
                    <a:close/>
                  </a:path>
                </a:pathLst>
              </a:custGeom>
              <a:solidFill>
                <a:srgbClr val="C1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38" name="Freeform 40"/>
              <p:cNvSpPr>
                <a:spLocks/>
              </p:cNvSpPr>
              <p:nvPr/>
            </p:nvSpPr>
            <p:spPr bwMode="auto">
              <a:xfrm>
                <a:off x="2565" y="3511"/>
                <a:ext cx="37" cy="74"/>
              </a:xfrm>
              <a:custGeom>
                <a:avLst/>
                <a:gdLst>
                  <a:gd name="T0" fmla="*/ 0 w 74"/>
                  <a:gd name="T1" fmla="*/ 9 h 149"/>
                  <a:gd name="T2" fmla="*/ 2 w 74"/>
                  <a:gd name="T3" fmla="*/ 8 h 149"/>
                  <a:gd name="T4" fmla="*/ 3 w 74"/>
                  <a:gd name="T5" fmla="*/ 7 h 149"/>
                  <a:gd name="T6" fmla="*/ 3 w 74"/>
                  <a:gd name="T7" fmla="*/ 6 h 149"/>
                  <a:gd name="T8" fmla="*/ 3 w 74"/>
                  <a:gd name="T9" fmla="*/ 5 h 149"/>
                  <a:gd name="T10" fmla="*/ 4 w 74"/>
                  <a:gd name="T11" fmla="*/ 4 h 149"/>
                  <a:gd name="T12" fmla="*/ 4 w 74"/>
                  <a:gd name="T13" fmla="*/ 3 h 149"/>
                  <a:gd name="T14" fmla="*/ 5 w 74"/>
                  <a:gd name="T15" fmla="*/ 2 h 149"/>
                  <a:gd name="T16" fmla="*/ 5 w 74"/>
                  <a:gd name="T17" fmla="*/ 1 h 149"/>
                  <a:gd name="T18" fmla="*/ 5 w 74"/>
                  <a:gd name="T19" fmla="*/ 0 h 149"/>
                  <a:gd name="T20" fmla="*/ 4 w 74"/>
                  <a:gd name="T21" fmla="*/ 0 h 149"/>
                  <a:gd name="T22" fmla="*/ 3 w 74"/>
                  <a:gd name="T23" fmla="*/ 1 h 149"/>
                  <a:gd name="T24" fmla="*/ 3 w 74"/>
                  <a:gd name="T25" fmla="*/ 3 h 149"/>
                  <a:gd name="T26" fmla="*/ 2 w 74"/>
                  <a:gd name="T27" fmla="*/ 4 h 149"/>
                  <a:gd name="T28" fmla="*/ 2 w 74"/>
                  <a:gd name="T29" fmla="*/ 5 h 149"/>
                  <a:gd name="T30" fmla="*/ 2 w 74"/>
                  <a:gd name="T31" fmla="*/ 7 h 149"/>
                  <a:gd name="T32" fmla="*/ 1 w 74"/>
                  <a:gd name="T33" fmla="*/ 8 h 149"/>
                  <a:gd name="T34" fmla="*/ 0 w 74"/>
                  <a:gd name="T35" fmla="*/ 9 h 1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4"/>
                  <a:gd name="T55" fmla="*/ 0 h 149"/>
                  <a:gd name="T56" fmla="*/ 74 w 74"/>
                  <a:gd name="T57" fmla="*/ 149 h 1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4" h="149">
                    <a:moveTo>
                      <a:pt x="0" y="149"/>
                    </a:moveTo>
                    <a:lnTo>
                      <a:pt x="27" y="143"/>
                    </a:lnTo>
                    <a:lnTo>
                      <a:pt x="34" y="127"/>
                    </a:lnTo>
                    <a:lnTo>
                      <a:pt x="41" y="110"/>
                    </a:lnTo>
                    <a:lnTo>
                      <a:pt x="48" y="91"/>
                    </a:lnTo>
                    <a:lnTo>
                      <a:pt x="53" y="73"/>
                    </a:lnTo>
                    <a:lnTo>
                      <a:pt x="59" y="54"/>
                    </a:lnTo>
                    <a:lnTo>
                      <a:pt x="65" y="36"/>
                    </a:lnTo>
                    <a:lnTo>
                      <a:pt x="70" y="17"/>
                    </a:lnTo>
                    <a:lnTo>
                      <a:pt x="74" y="0"/>
                    </a:lnTo>
                    <a:lnTo>
                      <a:pt x="59" y="13"/>
                    </a:lnTo>
                    <a:lnTo>
                      <a:pt x="48" y="29"/>
                    </a:lnTo>
                    <a:lnTo>
                      <a:pt x="40" y="48"/>
                    </a:lnTo>
                    <a:lnTo>
                      <a:pt x="32" y="69"/>
                    </a:lnTo>
                    <a:lnTo>
                      <a:pt x="25" y="90"/>
                    </a:lnTo>
                    <a:lnTo>
                      <a:pt x="18" y="112"/>
                    </a:lnTo>
                    <a:lnTo>
                      <a:pt x="10" y="131"/>
                    </a:lnTo>
                    <a:lnTo>
                      <a:pt x="0" y="149"/>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39" name="Freeform 41"/>
              <p:cNvSpPr>
                <a:spLocks/>
              </p:cNvSpPr>
              <p:nvPr/>
            </p:nvSpPr>
            <p:spPr bwMode="auto">
              <a:xfrm>
                <a:off x="2615" y="3512"/>
                <a:ext cx="1" cy="1"/>
              </a:xfrm>
              <a:custGeom>
                <a:avLst/>
                <a:gdLst>
                  <a:gd name="T0" fmla="*/ 0 w 1"/>
                  <a:gd name="T1" fmla="*/ 1 h 2"/>
                  <a:gd name="T2" fmla="*/ 0 w 1"/>
                  <a:gd name="T3" fmla="*/ 1 h 2"/>
                  <a:gd name="T4" fmla="*/ 1 w 1"/>
                  <a:gd name="T5" fmla="*/ 0 h 2"/>
                  <a:gd name="T6" fmla="*/ 1 w 1"/>
                  <a:gd name="T7" fmla="*/ 0 h 2"/>
                  <a:gd name="T8" fmla="*/ 1 w 1"/>
                  <a:gd name="T9" fmla="*/ 0 h 2"/>
                  <a:gd name="T10" fmla="*/ 1 w 1"/>
                  <a:gd name="T11" fmla="*/ 0 h 2"/>
                  <a:gd name="T12" fmla="*/ 1 w 1"/>
                  <a:gd name="T13" fmla="*/ 0 h 2"/>
                  <a:gd name="T14" fmla="*/ 0 w 1"/>
                  <a:gd name="T15" fmla="*/ 0 h 2"/>
                  <a:gd name="T16" fmla="*/ 0 w 1"/>
                  <a:gd name="T17" fmla="*/ 1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
                  <a:gd name="T28" fmla="*/ 0 h 2"/>
                  <a:gd name="T29" fmla="*/ 1 w 1"/>
                  <a:gd name="T30" fmla="*/ 2 h 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 h="2">
                    <a:moveTo>
                      <a:pt x="0" y="2"/>
                    </a:moveTo>
                    <a:lnTo>
                      <a:pt x="0" y="2"/>
                    </a:lnTo>
                    <a:lnTo>
                      <a:pt x="1" y="0"/>
                    </a:lnTo>
                    <a:lnTo>
                      <a:pt x="0" y="0"/>
                    </a:lnTo>
                    <a:lnTo>
                      <a:pt x="0" y="2"/>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40" name="Freeform 42"/>
              <p:cNvSpPr>
                <a:spLocks/>
              </p:cNvSpPr>
              <p:nvPr/>
            </p:nvSpPr>
            <p:spPr bwMode="auto">
              <a:xfrm>
                <a:off x="2833" y="3455"/>
                <a:ext cx="77" cy="153"/>
              </a:xfrm>
              <a:custGeom>
                <a:avLst/>
                <a:gdLst>
                  <a:gd name="T0" fmla="*/ 0 w 155"/>
                  <a:gd name="T1" fmla="*/ 19 h 307"/>
                  <a:gd name="T2" fmla="*/ 0 w 155"/>
                  <a:gd name="T3" fmla="*/ 19 h 307"/>
                  <a:gd name="T4" fmla="*/ 1 w 155"/>
                  <a:gd name="T5" fmla="*/ 19 h 307"/>
                  <a:gd name="T6" fmla="*/ 1 w 155"/>
                  <a:gd name="T7" fmla="*/ 18 h 307"/>
                  <a:gd name="T8" fmla="*/ 2 w 155"/>
                  <a:gd name="T9" fmla="*/ 18 h 307"/>
                  <a:gd name="T10" fmla="*/ 3 w 155"/>
                  <a:gd name="T11" fmla="*/ 18 h 307"/>
                  <a:gd name="T12" fmla="*/ 3 w 155"/>
                  <a:gd name="T13" fmla="*/ 18 h 307"/>
                  <a:gd name="T14" fmla="*/ 4 w 155"/>
                  <a:gd name="T15" fmla="*/ 17 h 307"/>
                  <a:gd name="T16" fmla="*/ 5 w 155"/>
                  <a:gd name="T17" fmla="*/ 17 h 307"/>
                  <a:gd name="T18" fmla="*/ 5 w 155"/>
                  <a:gd name="T19" fmla="*/ 17 h 307"/>
                  <a:gd name="T20" fmla="*/ 5 w 155"/>
                  <a:gd name="T21" fmla="*/ 17 h 307"/>
                  <a:gd name="T22" fmla="*/ 5 w 155"/>
                  <a:gd name="T23" fmla="*/ 17 h 307"/>
                  <a:gd name="T24" fmla="*/ 5 w 155"/>
                  <a:gd name="T25" fmla="*/ 16 h 307"/>
                  <a:gd name="T26" fmla="*/ 4 w 155"/>
                  <a:gd name="T27" fmla="*/ 17 h 307"/>
                  <a:gd name="T28" fmla="*/ 4 w 155"/>
                  <a:gd name="T29" fmla="*/ 17 h 307"/>
                  <a:gd name="T30" fmla="*/ 4 w 155"/>
                  <a:gd name="T31" fmla="*/ 17 h 307"/>
                  <a:gd name="T32" fmla="*/ 3 w 155"/>
                  <a:gd name="T33" fmla="*/ 17 h 307"/>
                  <a:gd name="T34" fmla="*/ 3 w 155"/>
                  <a:gd name="T35" fmla="*/ 17 h 307"/>
                  <a:gd name="T36" fmla="*/ 2 w 155"/>
                  <a:gd name="T37" fmla="*/ 17 h 307"/>
                  <a:gd name="T38" fmla="*/ 2 w 155"/>
                  <a:gd name="T39" fmla="*/ 17 h 307"/>
                  <a:gd name="T40" fmla="*/ 2 w 155"/>
                  <a:gd name="T41" fmla="*/ 17 h 307"/>
                  <a:gd name="T42" fmla="*/ 2 w 155"/>
                  <a:gd name="T43" fmla="*/ 14 h 307"/>
                  <a:gd name="T44" fmla="*/ 3 w 155"/>
                  <a:gd name="T45" fmla="*/ 12 h 307"/>
                  <a:gd name="T46" fmla="*/ 4 w 155"/>
                  <a:gd name="T47" fmla="*/ 10 h 307"/>
                  <a:gd name="T48" fmla="*/ 5 w 155"/>
                  <a:gd name="T49" fmla="*/ 8 h 307"/>
                  <a:gd name="T50" fmla="*/ 6 w 155"/>
                  <a:gd name="T51" fmla="*/ 6 h 307"/>
                  <a:gd name="T52" fmla="*/ 7 w 155"/>
                  <a:gd name="T53" fmla="*/ 4 h 307"/>
                  <a:gd name="T54" fmla="*/ 8 w 155"/>
                  <a:gd name="T55" fmla="*/ 1 h 307"/>
                  <a:gd name="T56" fmla="*/ 9 w 155"/>
                  <a:gd name="T57" fmla="*/ 0 h 307"/>
                  <a:gd name="T58" fmla="*/ 9 w 155"/>
                  <a:gd name="T59" fmla="*/ 0 h 307"/>
                  <a:gd name="T60" fmla="*/ 8 w 155"/>
                  <a:gd name="T61" fmla="*/ 1 h 307"/>
                  <a:gd name="T62" fmla="*/ 6 w 155"/>
                  <a:gd name="T63" fmla="*/ 3 h 307"/>
                  <a:gd name="T64" fmla="*/ 5 w 155"/>
                  <a:gd name="T65" fmla="*/ 5 h 307"/>
                  <a:gd name="T66" fmla="*/ 3 w 155"/>
                  <a:gd name="T67" fmla="*/ 8 h 307"/>
                  <a:gd name="T68" fmla="*/ 1 w 155"/>
                  <a:gd name="T69" fmla="*/ 11 h 307"/>
                  <a:gd name="T70" fmla="*/ 0 w 155"/>
                  <a:gd name="T71" fmla="*/ 15 h 307"/>
                  <a:gd name="T72" fmla="*/ 0 w 155"/>
                  <a:gd name="T73" fmla="*/ 19 h 3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5"/>
                  <a:gd name="T112" fmla="*/ 0 h 307"/>
                  <a:gd name="T113" fmla="*/ 155 w 155"/>
                  <a:gd name="T114" fmla="*/ 307 h 30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5" h="307">
                    <a:moveTo>
                      <a:pt x="0" y="304"/>
                    </a:moveTo>
                    <a:lnTo>
                      <a:pt x="8" y="307"/>
                    </a:lnTo>
                    <a:lnTo>
                      <a:pt x="19" y="305"/>
                    </a:lnTo>
                    <a:lnTo>
                      <a:pt x="29" y="302"/>
                    </a:lnTo>
                    <a:lnTo>
                      <a:pt x="41" y="299"/>
                    </a:lnTo>
                    <a:lnTo>
                      <a:pt x="51" y="293"/>
                    </a:lnTo>
                    <a:lnTo>
                      <a:pt x="61" y="288"/>
                    </a:lnTo>
                    <a:lnTo>
                      <a:pt x="72" y="284"/>
                    </a:lnTo>
                    <a:lnTo>
                      <a:pt x="80" y="280"/>
                    </a:lnTo>
                    <a:lnTo>
                      <a:pt x="81" y="278"/>
                    </a:lnTo>
                    <a:lnTo>
                      <a:pt x="82" y="275"/>
                    </a:lnTo>
                    <a:lnTo>
                      <a:pt x="83" y="273"/>
                    </a:lnTo>
                    <a:lnTo>
                      <a:pt x="84" y="271"/>
                    </a:lnTo>
                    <a:lnTo>
                      <a:pt x="79" y="272"/>
                    </a:lnTo>
                    <a:lnTo>
                      <a:pt x="72" y="274"/>
                    </a:lnTo>
                    <a:lnTo>
                      <a:pt x="64" y="275"/>
                    </a:lnTo>
                    <a:lnTo>
                      <a:pt x="57" y="278"/>
                    </a:lnTo>
                    <a:lnTo>
                      <a:pt x="51" y="279"/>
                    </a:lnTo>
                    <a:lnTo>
                      <a:pt x="46" y="279"/>
                    </a:lnTo>
                    <a:lnTo>
                      <a:pt x="43" y="277"/>
                    </a:lnTo>
                    <a:lnTo>
                      <a:pt x="42" y="272"/>
                    </a:lnTo>
                    <a:lnTo>
                      <a:pt x="46" y="235"/>
                    </a:lnTo>
                    <a:lnTo>
                      <a:pt x="57" y="199"/>
                    </a:lnTo>
                    <a:lnTo>
                      <a:pt x="72" y="165"/>
                    </a:lnTo>
                    <a:lnTo>
                      <a:pt x="89" y="130"/>
                    </a:lnTo>
                    <a:lnTo>
                      <a:pt x="107" y="97"/>
                    </a:lnTo>
                    <a:lnTo>
                      <a:pt x="125" y="64"/>
                    </a:lnTo>
                    <a:lnTo>
                      <a:pt x="141" y="31"/>
                    </a:lnTo>
                    <a:lnTo>
                      <a:pt x="155" y="0"/>
                    </a:lnTo>
                    <a:lnTo>
                      <a:pt x="149" y="3"/>
                    </a:lnTo>
                    <a:lnTo>
                      <a:pt x="133" y="20"/>
                    </a:lnTo>
                    <a:lnTo>
                      <a:pt x="107" y="49"/>
                    </a:lnTo>
                    <a:lnTo>
                      <a:pt x="80" y="88"/>
                    </a:lnTo>
                    <a:lnTo>
                      <a:pt x="50" y="135"/>
                    </a:lnTo>
                    <a:lnTo>
                      <a:pt x="26" y="188"/>
                    </a:lnTo>
                    <a:lnTo>
                      <a:pt x="7" y="246"/>
                    </a:lnTo>
                    <a:lnTo>
                      <a:pt x="0" y="304"/>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41" name="Freeform 43"/>
              <p:cNvSpPr>
                <a:spLocks/>
              </p:cNvSpPr>
              <p:nvPr/>
            </p:nvSpPr>
            <p:spPr bwMode="auto">
              <a:xfrm>
                <a:off x="2641" y="3456"/>
                <a:ext cx="14" cy="121"/>
              </a:xfrm>
              <a:custGeom>
                <a:avLst/>
                <a:gdLst>
                  <a:gd name="T0" fmla="*/ 0 w 26"/>
                  <a:gd name="T1" fmla="*/ 15 h 243"/>
                  <a:gd name="T2" fmla="*/ 1 w 26"/>
                  <a:gd name="T3" fmla="*/ 13 h 243"/>
                  <a:gd name="T4" fmla="*/ 2 w 26"/>
                  <a:gd name="T5" fmla="*/ 11 h 243"/>
                  <a:gd name="T6" fmla="*/ 2 w 26"/>
                  <a:gd name="T7" fmla="*/ 9 h 243"/>
                  <a:gd name="T8" fmla="*/ 2 w 26"/>
                  <a:gd name="T9" fmla="*/ 7 h 243"/>
                  <a:gd name="T10" fmla="*/ 2 w 26"/>
                  <a:gd name="T11" fmla="*/ 5 h 243"/>
                  <a:gd name="T12" fmla="*/ 2 w 26"/>
                  <a:gd name="T13" fmla="*/ 3 h 243"/>
                  <a:gd name="T14" fmla="*/ 2 w 26"/>
                  <a:gd name="T15" fmla="*/ 1 h 243"/>
                  <a:gd name="T16" fmla="*/ 2 w 26"/>
                  <a:gd name="T17" fmla="*/ 0 h 243"/>
                  <a:gd name="T18" fmla="*/ 1 w 26"/>
                  <a:gd name="T19" fmla="*/ 1 h 243"/>
                  <a:gd name="T20" fmla="*/ 1 w 26"/>
                  <a:gd name="T21" fmla="*/ 3 h 243"/>
                  <a:gd name="T22" fmla="*/ 1 w 26"/>
                  <a:gd name="T23" fmla="*/ 5 h 243"/>
                  <a:gd name="T24" fmla="*/ 1 w 26"/>
                  <a:gd name="T25" fmla="*/ 7 h 243"/>
                  <a:gd name="T26" fmla="*/ 1 w 26"/>
                  <a:gd name="T27" fmla="*/ 9 h 243"/>
                  <a:gd name="T28" fmla="*/ 1 w 26"/>
                  <a:gd name="T29" fmla="*/ 11 h 243"/>
                  <a:gd name="T30" fmla="*/ 1 w 26"/>
                  <a:gd name="T31" fmla="*/ 13 h 243"/>
                  <a:gd name="T32" fmla="*/ 0 w 26"/>
                  <a:gd name="T33" fmla="*/ 15 h 2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243"/>
                  <a:gd name="T53" fmla="*/ 26 w 26"/>
                  <a:gd name="T54" fmla="*/ 243 h 2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243">
                    <a:moveTo>
                      <a:pt x="0" y="243"/>
                    </a:moveTo>
                    <a:lnTo>
                      <a:pt x="15" y="217"/>
                    </a:lnTo>
                    <a:lnTo>
                      <a:pt x="23" y="188"/>
                    </a:lnTo>
                    <a:lnTo>
                      <a:pt x="26" y="158"/>
                    </a:lnTo>
                    <a:lnTo>
                      <a:pt x="26" y="126"/>
                    </a:lnTo>
                    <a:lnTo>
                      <a:pt x="25" y="94"/>
                    </a:lnTo>
                    <a:lnTo>
                      <a:pt x="23" y="61"/>
                    </a:lnTo>
                    <a:lnTo>
                      <a:pt x="23" y="29"/>
                    </a:lnTo>
                    <a:lnTo>
                      <a:pt x="25" y="0"/>
                    </a:lnTo>
                    <a:lnTo>
                      <a:pt x="12" y="26"/>
                    </a:lnTo>
                    <a:lnTo>
                      <a:pt x="5" y="55"/>
                    </a:lnTo>
                    <a:lnTo>
                      <a:pt x="3" y="85"/>
                    </a:lnTo>
                    <a:lnTo>
                      <a:pt x="3" y="116"/>
                    </a:lnTo>
                    <a:lnTo>
                      <a:pt x="4" y="148"/>
                    </a:lnTo>
                    <a:lnTo>
                      <a:pt x="5" y="180"/>
                    </a:lnTo>
                    <a:lnTo>
                      <a:pt x="4" y="211"/>
                    </a:lnTo>
                    <a:lnTo>
                      <a:pt x="0" y="243"/>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42" name="Freeform 44"/>
              <p:cNvSpPr>
                <a:spLocks/>
              </p:cNvSpPr>
              <p:nvPr/>
            </p:nvSpPr>
            <p:spPr bwMode="auto">
              <a:xfrm>
                <a:off x="2877" y="3451"/>
                <a:ext cx="71" cy="112"/>
              </a:xfrm>
              <a:custGeom>
                <a:avLst/>
                <a:gdLst>
                  <a:gd name="T0" fmla="*/ 0 w 142"/>
                  <a:gd name="T1" fmla="*/ 14 h 225"/>
                  <a:gd name="T2" fmla="*/ 2 w 142"/>
                  <a:gd name="T3" fmla="*/ 13 h 225"/>
                  <a:gd name="T4" fmla="*/ 4 w 142"/>
                  <a:gd name="T5" fmla="*/ 12 h 225"/>
                  <a:gd name="T6" fmla="*/ 5 w 142"/>
                  <a:gd name="T7" fmla="*/ 10 h 225"/>
                  <a:gd name="T8" fmla="*/ 6 w 142"/>
                  <a:gd name="T9" fmla="*/ 8 h 225"/>
                  <a:gd name="T10" fmla="*/ 7 w 142"/>
                  <a:gd name="T11" fmla="*/ 6 h 225"/>
                  <a:gd name="T12" fmla="*/ 7 w 142"/>
                  <a:gd name="T13" fmla="*/ 3 h 225"/>
                  <a:gd name="T14" fmla="*/ 8 w 142"/>
                  <a:gd name="T15" fmla="*/ 1 h 225"/>
                  <a:gd name="T16" fmla="*/ 9 w 142"/>
                  <a:gd name="T17" fmla="*/ 0 h 225"/>
                  <a:gd name="T18" fmla="*/ 7 w 142"/>
                  <a:gd name="T19" fmla="*/ 1 h 225"/>
                  <a:gd name="T20" fmla="*/ 6 w 142"/>
                  <a:gd name="T21" fmla="*/ 3 h 225"/>
                  <a:gd name="T22" fmla="*/ 5 w 142"/>
                  <a:gd name="T23" fmla="*/ 4 h 225"/>
                  <a:gd name="T24" fmla="*/ 4 w 142"/>
                  <a:gd name="T25" fmla="*/ 6 h 225"/>
                  <a:gd name="T26" fmla="*/ 3 w 142"/>
                  <a:gd name="T27" fmla="*/ 8 h 225"/>
                  <a:gd name="T28" fmla="*/ 2 w 142"/>
                  <a:gd name="T29" fmla="*/ 10 h 225"/>
                  <a:gd name="T30" fmla="*/ 1 w 142"/>
                  <a:gd name="T31" fmla="*/ 12 h 225"/>
                  <a:gd name="T32" fmla="*/ 0 w 142"/>
                  <a:gd name="T33" fmla="*/ 14 h 2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2"/>
                  <a:gd name="T52" fmla="*/ 0 h 225"/>
                  <a:gd name="T53" fmla="*/ 142 w 142"/>
                  <a:gd name="T54" fmla="*/ 225 h 2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2" h="225">
                    <a:moveTo>
                      <a:pt x="0" y="225"/>
                    </a:moveTo>
                    <a:lnTo>
                      <a:pt x="26" y="213"/>
                    </a:lnTo>
                    <a:lnTo>
                      <a:pt x="50" y="193"/>
                    </a:lnTo>
                    <a:lnTo>
                      <a:pt x="68" y="165"/>
                    </a:lnTo>
                    <a:lnTo>
                      <a:pt x="84" y="132"/>
                    </a:lnTo>
                    <a:lnTo>
                      <a:pt x="98" y="96"/>
                    </a:lnTo>
                    <a:lnTo>
                      <a:pt x="112" y="60"/>
                    </a:lnTo>
                    <a:lnTo>
                      <a:pt x="126" y="28"/>
                    </a:lnTo>
                    <a:lnTo>
                      <a:pt x="142" y="0"/>
                    </a:lnTo>
                    <a:lnTo>
                      <a:pt x="112" y="22"/>
                    </a:lnTo>
                    <a:lnTo>
                      <a:pt x="89" y="48"/>
                    </a:lnTo>
                    <a:lnTo>
                      <a:pt x="70" y="76"/>
                    </a:lnTo>
                    <a:lnTo>
                      <a:pt x="55" y="107"/>
                    </a:lnTo>
                    <a:lnTo>
                      <a:pt x="43" y="139"/>
                    </a:lnTo>
                    <a:lnTo>
                      <a:pt x="30" y="170"/>
                    </a:lnTo>
                    <a:lnTo>
                      <a:pt x="16" y="198"/>
                    </a:lnTo>
                    <a:lnTo>
                      <a:pt x="0" y="225"/>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43" name="Freeform 45"/>
              <p:cNvSpPr>
                <a:spLocks/>
              </p:cNvSpPr>
              <p:nvPr/>
            </p:nvSpPr>
            <p:spPr bwMode="auto">
              <a:xfrm>
                <a:off x="2368" y="3379"/>
                <a:ext cx="64" cy="104"/>
              </a:xfrm>
              <a:custGeom>
                <a:avLst/>
                <a:gdLst>
                  <a:gd name="T0" fmla="*/ 8 w 128"/>
                  <a:gd name="T1" fmla="*/ 13 h 209"/>
                  <a:gd name="T2" fmla="*/ 7 w 128"/>
                  <a:gd name="T3" fmla="*/ 12 h 209"/>
                  <a:gd name="T4" fmla="*/ 6 w 128"/>
                  <a:gd name="T5" fmla="*/ 10 h 209"/>
                  <a:gd name="T6" fmla="*/ 5 w 128"/>
                  <a:gd name="T7" fmla="*/ 9 h 209"/>
                  <a:gd name="T8" fmla="*/ 4 w 128"/>
                  <a:gd name="T9" fmla="*/ 7 h 209"/>
                  <a:gd name="T10" fmla="*/ 3 w 128"/>
                  <a:gd name="T11" fmla="*/ 5 h 209"/>
                  <a:gd name="T12" fmla="*/ 2 w 128"/>
                  <a:gd name="T13" fmla="*/ 3 h 209"/>
                  <a:gd name="T14" fmla="*/ 1 w 128"/>
                  <a:gd name="T15" fmla="*/ 1 h 209"/>
                  <a:gd name="T16" fmla="*/ 0 w 128"/>
                  <a:gd name="T17" fmla="*/ 0 h 209"/>
                  <a:gd name="T18" fmla="*/ 2 w 128"/>
                  <a:gd name="T19" fmla="*/ 0 h 209"/>
                  <a:gd name="T20" fmla="*/ 3 w 128"/>
                  <a:gd name="T21" fmla="*/ 2 h 209"/>
                  <a:gd name="T22" fmla="*/ 4 w 128"/>
                  <a:gd name="T23" fmla="*/ 3 h 209"/>
                  <a:gd name="T24" fmla="*/ 5 w 128"/>
                  <a:gd name="T25" fmla="*/ 5 h 209"/>
                  <a:gd name="T26" fmla="*/ 6 w 128"/>
                  <a:gd name="T27" fmla="*/ 7 h 209"/>
                  <a:gd name="T28" fmla="*/ 7 w 128"/>
                  <a:gd name="T29" fmla="*/ 9 h 209"/>
                  <a:gd name="T30" fmla="*/ 7 w 128"/>
                  <a:gd name="T31" fmla="*/ 11 h 209"/>
                  <a:gd name="T32" fmla="*/ 8 w 128"/>
                  <a:gd name="T33" fmla="*/ 13 h 2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209"/>
                  <a:gd name="T53" fmla="*/ 128 w 128"/>
                  <a:gd name="T54" fmla="*/ 209 h 20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209">
                    <a:moveTo>
                      <a:pt x="128" y="209"/>
                    </a:moveTo>
                    <a:lnTo>
                      <a:pt x="104" y="193"/>
                    </a:lnTo>
                    <a:lnTo>
                      <a:pt x="85" y="171"/>
                    </a:lnTo>
                    <a:lnTo>
                      <a:pt x="67" y="144"/>
                    </a:lnTo>
                    <a:lnTo>
                      <a:pt x="55" y="116"/>
                    </a:lnTo>
                    <a:lnTo>
                      <a:pt x="42" y="86"/>
                    </a:lnTo>
                    <a:lnTo>
                      <a:pt x="29" y="56"/>
                    </a:lnTo>
                    <a:lnTo>
                      <a:pt x="15" y="27"/>
                    </a:lnTo>
                    <a:lnTo>
                      <a:pt x="0" y="0"/>
                    </a:lnTo>
                    <a:lnTo>
                      <a:pt x="27" y="15"/>
                    </a:lnTo>
                    <a:lnTo>
                      <a:pt x="48" y="36"/>
                    </a:lnTo>
                    <a:lnTo>
                      <a:pt x="64" y="63"/>
                    </a:lnTo>
                    <a:lnTo>
                      <a:pt x="76" y="91"/>
                    </a:lnTo>
                    <a:lnTo>
                      <a:pt x="87" y="122"/>
                    </a:lnTo>
                    <a:lnTo>
                      <a:pt x="98" y="152"/>
                    </a:lnTo>
                    <a:lnTo>
                      <a:pt x="112" y="182"/>
                    </a:lnTo>
                    <a:lnTo>
                      <a:pt x="128" y="209"/>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44" name="Freeform 46"/>
              <p:cNvSpPr>
                <a:spLocks/>
              </p:cNvSpPr>
              <p:nvPr/>
            </p:nvSpPr>
            <p:spPr bwMode="auto">
              <a:xfrm>
                <a:off x="2679" y="3425"/>
                <a:ext cx="233" cy="195"/>
              </a:xfrm>
              <a:custGeom>
                <a:avLst/>
                <a:gdLst>
                  <a:gd name="T0" fmla="*/ 28 w 466"/>
                  <a:gd name="T1" fmla="*/ 0 h 391"/>
                  <a:gd name="T2" fmla="*/ 26 w 466"/>
                  <a:gd name="T3" fmla="*/ 2 h 391"/>
                  <a:gd name="T4" fmla="*/ 23 w 466"/>
                  <a:gd name="T5" fmla="*/ 3 h 391"/>
                  <a:gd name="T6" fmla="*/ 21 w 466"/>
                  <a:gd name="T7" fmla="*/ 5 h 391"/>
                  <a:gd name="T8" fmla="*/ 19 w 466"/>
                  <a:gd name="T9" fmla="*/ 7 h 391"/>
                  <a:gd name="T10" fmla="*/ 18 w 466"/>
                  <a:gd name="T11" fmla="*/ 9 h 391"/>
                  <a:gd name="T12" fmla="*/ 16 w 466"/>
                  <a:gd name="T13" fmla="*/ 12 h 391"/>
                  <a:gd name="T14" fmla="*/ 15 w 466"/>
                  <a:gd name="T15" fmla="*/ 14 h 391"/>
                  <a:gd name="T16" fmla="*/ 14 w 466"/>
                  <a:gd name="T17" fmla="*/ 17 h 391"/>
                  <a:gd name="T18" fmla="*/ 13 w 466"/>
                  <a:gd name="T19" fmla="*/ 21 h 391"/>
                  <a:gd name="T20" fmla="*/ 12 w 466"/>
                  <a:gd name="T21" fmla="*/ 21 h 391"/>
                  <a:gd name="T22" fmla="*/ 10 w 466"/>
                  <a:gd name="T23" fmla="*/ 19 h 391"/>
                  <a:gd name="T24" fmla="*/ 9 w 466"/>
                  <a:gd name="T25" fmla="*/ 17 h 391"/>
                  <a:gd name="T26" fmla="*/ 7 w 466"/>
                  <a:gd name="T27" fmla="*/ 14 h 391"/>
                  <a:gd name="T28" fmla="*/ 5 w 466"/>
                  <a:gd name="T29" fmla="*/ 12 h 391"/>
                  <a:gd name="T30" fmla="*/ 4 w 466"/>
                  <a:gd name="T31" fmla="*/ 9 h 391"/>
                  <a:gd name="T32" fmla="*/ 2 w 466"/>
                  <a:gd name="T33" fmla="*/ 7 h 391"/>
                  <a:gd name="T34" fmla="*/ 1 w 466"/>
                  <a:gd name="T35" fmla="*/ 4 h 391"/>
                  <a:gd name="T36" fmla="*/ 1 w 466"/>
                  <a:gd name="T37" fmla="*/ 5 h 391"/>
                  <a:gd name="T38" fmla="*/ 1 w 466"/>
                  <a:gd name="T39" fmla="*/ 7 h 391"/>
                  <a:gd name="T40" fmla="*/ 2 w 466"/>
                  <a:gd name="T41" fmla="*/ 10 h 391"/>
                  <a:gd name="T42" fmla="*/ 3 w 466"/>
                  <a:gd name="T43" fmla="*/ 13 h 391"/>
                  <a:gd name="T44" fmla="*/ 5 w 466"/>
                  <a:gd name="T45" fmla="*/ 15 h 391"/>
                  <a:gd name="T46" fmla="*/ 7 w 466"/>
                  <a:gd name="T47" fmla="*/ 18 h 391"/>
                  <a:gd name="T48" fmla="*/ 9 w 466"/>
                  <a:gd name="T49" fmla="*/ 20 h 391"/>
                  <a:gd name="T50" fmla="*/ 11 w 466"/>
                  <a:gd name="T51" fmla="*/ 23 h 391"/>
                  <a:gd name="T52" fmla="*/ 13 w 466"/>
                  <a:gd name="T53" fmla="*/ 23 h 391"/>
                  <a:gd name="T54" fmla="*/ 14 w 466"/>
                  <a:gd name="T55" fmla="*/ 22 h 391"/>
                  <a:gd name="T56" fmla="*/ 15 w 466"/>
                  <a:gd name="T57" fmla="*/ 19 h 391"/>
                  <a:gd name="T58" fmla="*/ 17 w 466"/>
                  <a:gd name="T59" fmla="*/ 15 h 391"/>
                  <a:gd name="T60" fmla="*/ 19 w 466"/>
                  <a:gd name="T61" fmla="*/ 11 h 391"/>
                  <a:gd name="T62" fmla="*/ 22 w 466"/>
                  <a:gd name="T63" fmla="*/ 8 h 391"/>
                  <a:gd name="T64" fmla="*/ 25 w 466"/>
                  <a:gd name="T65" fmla="*/ 5 h 391"/>
                  <a:gd name="T66" fmla="*/ 27 w 466"/>
                  <a:gd name="T67" fmla="*/ 2 h 391"/>
                  <a:gd name="T68" fmla="*/ 29 w 466"/>
                  <a:gd name="T69" fmla="*/ 0 h 391"/>
                  <a:gd name="T70" fmla="*/ 30 w 466"/>
                  <a:gd name="T71" fmla="*/ 0 h 3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66"/>
                  <a:gd name="T109" fmla="*/ 0 h 391"/>
                  <a:gd name="T110" fmla="*/ 466 w 466"/>
                  <a:gd name="T111" fmla="*/ 391 h 39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66" h="391">
                    <a:moveTo>
                      <a:pt x="466" y="0"/>
                    </a:moveTo>
                    <a:lnTo>
                      <a:pt x="444" y="10"/>
                    </a:lnTo>
                    <a:lnTo>
                      <a:pt x="424" y="21"/>
                    </a:lnTo>
                    <a:lnTo>
                      <a:pt x="404" y="33"/>
                    </a:lnTo>
                    <a:lnTo>
                      <a:pt x="384" y="45"/>
                    </a:lnTo>
                    <a:lnTo>
                      <a:pt x="367" y="59"/>
                    </a:lnTo>
                    <a:lnTo>
                      <a:pt x="350" y="73"/>
                    </a:lnTo>
                    <a:lnTo>
                      <a:pt x="334" y="89"/>
                    </a:lnTo>
                    <a:lnTo>
                      <a:pt x="319" y="105"/>
                    </a:lnTo>
                    <a:lnTo>
                      <a:pt x="304" y="121"/>
                    </a:lnTo>
                    <a:lnTo>
                      <a:pt x="290" y="140"/>
                    </a:lnTo>
                    <a:lnTo>
                      <a:pt x="277" y="158"/>
                    </a:lnTo>
                    <a:lnTo>
                      <a:pt x="265" y="177"/>
                    </a:lnTo>
                    <a:lnTo>
                      <a:pt x="253" y="196"/>
                    </a:lnTo>
                    <a:lnTo>
                      <a:pt x="242" y="217"/>
                    </a:lnTo>
                    <a:lnTo>
                      <a:pt x="231" y="238"/>
                    </a:lnTo>
                    <a:lnTo>
                      <a:pt x="222" y="258"/>
                    </a:lnTo>
                    <a:lnTo>
                      <a:pt x="214" y="285"/>
                    </a:lnTo>
                    <a:lnTo>
                      <a:pt x="209" y="314"/>
                    </a:lnTo>
                    <a:lnTo>
                      <a:pt x="206" y="342"/>
                    </a:lnTo>
                    <a:lnTo>
                      <a:pt x="200" y="370"/>
                    </a:lnTo>
                    <a:lnTo>
                      <a:pt x="186" y="350"/>
                    </a:lnTo>
                    <a:lnTo>
                      <a:pt x="172" y="330"/>
                    </a:lnTo>
                    <a:lnTo>
                      <a:pt x="159" y="311"/>
                    </a:lnTo>
                    <a:lnTo>
                      <a:pt x="145" y="292"/>
                    </a:lnTo>
                    <a:lnTo>
                      <a:pt x="131" y="272"/>
                    </a:lnTo>
                    <a:lnTo>
                      <a:pt x="117" y="254"/>
                    </a:lnTo>
                    <a:lnTo>
                      <a:pt x="104" y="235"/>
                    </a:lnTo>
                    <a:lnTo>
                      <a:pt x="91" y="216"/>
                    </a:lnTo>
                    <a:lnTo>
                      <a:pt x="78" y="197"/>
                    </a:lnTo>
                    <a:lnTo>
                      <a:pt x="65" y="178"/>
                    </a:lnTo>
                    <a:lnTo>
                      <a:pt x="53" y="158"/>
                    </a:lnTo>
                    <a:lnTo>
                      <a:pt x="41" y="139"/>
                    </a:lnTo>
                    <a:lnTo>
                      <a:pt x="30" y="119"/>
                    </a:lnTo>
                    <a:lnTo>
                      <a:pt x="19" y="98"/>
                    </a:lnTo>
                    <a:lnTo>
                      <a:pt x="9" y="78"/>
                    </a:lnTo>
                    <a:lnTo>
                      <a:pt x="0" y="56"/>
                    </a:lnTo>
                    <a:lnTo>
                      <a:pt x="2" y="80"/>
                    </a:lnTo>
                    <a:lnTo>
                      <a:pt x="5" y="104"/>
                    </a:lnTo>
                    <a:lnTo>
                      <a:pt x="11" y="127"/>
                    </a:lnTo>
                    <a:lnTo>
                      <a:pt x="18" y="149"/>
                    </a:lnTo>
                    <a:lnTo>
                      <a:pt x="26" y="170"/>
                    </a:lnTo>
                    <a:lnTo>
                      <a:pt x="36" y="190"/>
                    </a:lnTo>
                    <a:lnTo>
                      <a:pt x="47" y="211"/>
                    </a:lnTo>
                    <a:lnTo>
                      <a:pt x="60" y="231"/>
                    </a:lnTo>
                    <a:lnTo>
                      <a:pt x="73" y="250"/>
                    </a:lnTo>
                    <a:lnTo>
                      <a:pt x="88" y="270"/>
                    </a:lnTo>
                    <a:lnTo>
                      <a:pt x="103" y="289"/>
                    </a:lnTo>
                    <a:lnTo>
                      <a:pt x="119" y="309"/>
                    </a:lnTo>
                    <a:lnTo>
                      <a:pt x="138" y="329"/>
                    </a:lnTo>
                    <a:lnTo>
                      <a:pt x="155" y="349"/>
                    </a:lnTo>
                    <a:lnTo>
                      <a:pt x="174" y="370"/>
                    </a:lnTo>
                    <a:lnTo>
                      <a:pt x="193" y="391"/>
                    </a:lnTo>
                    <a:lnTo>
                      <a:pt x="201" y="382"/>
                    </a:lnTo>
                    <a:lnTo>
                      <a:pt x="210" y="372"/>
                    </a:lnTo>
                    <a:lnTo>
                      <a:pt x="217" y="363"/>
                    </a:lnTo>
                    <a:lnTo>
                      <a:pt x="221" y="353"/>
                    </a:lnTo>
                    <a:lnTo>
                      <a:pt x="231" y="318"/>
                    </a:lnTo>
                    <a:lnTo>
                      <a:pt x="245" y="284"/>
                    </a:lnTo>
                    <a:lnTo>
                      <a:pt x="261" y="250"/>
                    </a:lnTo>
                    <a:lnTo>
                      <a:pt x="281" y="218"/>
                    </a:lnTo>
                    <a:lnTo>
                      <a:pt x="300" y="187"/>
                    </a:lnTo>
                    <a:lnTo>
                      <a:pt x="322" y="157"/>
                    </a:lnTo>
                    <a:lnTo>
                      <a:pt x="344" y="129"/>
                    </a:lnTo>
                    <a:lnTo>
                      <a:pt x="366" y="104"/>
                    </a:lnTo>
                    <a:lnTo>
                      <a:pt x="387" y="81"/>
                    </a:lnTo>
                    <a:lnTo>
                      <a:pt x="406" y="60"/>
                    </a:lnTo>
                    <a:lnTo>
                      <a:pt x="425" y="42"/>
                    </a:lnTo>
                    <a:lnTo>
                      <a:pt x="440" y="27"/>
                    </a:lnTo>
                    <a:lnTo>
                      <a:pt x="452" y="14"/>
                    </a:lnTo>
                    <a:lnTo>
                      <a:pt x="462" y="6"/>
                    </a:lnTo>
                    <a:lnTo>
                      <a:pt x="466" y="2"/>
                    </a:lnTo>
                    <a:lnTo>
                      <a:pt x="466" y="0"/>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45" name="Freeform 47"/>
              <p:cNvSpPr>
                <a:spLocks/>
              </p:cNvSpPr>
              <p:nvPr/>
            </p:nvSpPr>
            <p:spPr bwMode="auto">
              <a:xfrm>
                <a:off x="2460" y="3309"/>
                <a:ext cx="204" cy="172"/>
              </a:xfrm>
              <a:custGeom>
                <a:avLst/>
                <a:gdLst>
                  <a:gd name="T0" fmla="*/ 0 w 408"/>
                  <a:gd name="T1" fmla="*/ 0 h 343"/>
                  <a:gd name="T2" fmla="*/ 2 w 408"/>
                  <a:gd name="T3" fmla="*/ 1 h 343"/>
                  <a:gd name="T4" fmla="*/ 3 w 408"/>
                  <a:gd name="T5" fmla="*/ 1 h 343"/>
                  <a:gd name="T6" fmla="*/ 4 w 408"/>
                  <a:gd name="T7" fmla="*/ 2 h 343"/>
                  <a:gd name="T8" fmla="*/ 5 w 408"/>
                  <a:gd name="T9" fmla="*/ 2 h 343"/>
                  <a:gd name="T10" fmla="*/ 6 w 408"/>
                  <a:gd name="T11" fmla="*/ 3 h 343"/>
                  <a:gd name="T12" fmla="*/ 7 w 408"/>
                  <a:gd name="T13" fmla="*/ 4 h 343"/>
                  <a:gd name="T14" fmla="*/ 8 w 408"/>
                  <a:gd name="T15" fmla="*/ 4 h 343"/>
                  <a:gd name="T16" fmla="*/ 8 w 408"/>
                  <a:gd name="T17" fmla="*/ 5 h 343"/>
                  <a:gd name="T18" fmla="*/ 9 w 408"/>
                  <a:gd name="T19" fmla="*/ 6 h 343"/>
                  <a:gd name="T20" fmla="*/ 10 w 408"/>
                  <a:gd name="T21" fmla="*/ 7 h 343"/>
                  <a:gd name="T22" fmla="*/ 11 w 408"/>
                  <a:gd name="T23" fmla="*/ 8 h 343"/>
                  <a:gd name="T24" fmla="*/ 11 w 408"/>
                  <a:gd name="T25" fmla="*/ 9 h 343"/>
                  <a:gd name="T26" fmla="*/ 12 w 408"/>
                  <a:gd name="T27" fmla="*/ 10 h 343"/>
                  <a:gd name="T28" fmla="*/ 12 w 408"/>
                  <a:gd name="T29" fmla="*/ 11 h 343"/>
                  <a:gd name="T30" fmla="*/ 13 w 408"/>
                  <a:gd name="T31" fmla="*/ 13 h 343"/>
                  <a:gd name="T32" fmla="*/ 13 w 408"/>
                  <a:gd name="T33" fmla="*/ 14 h 343"/>
                  <a:gd name="T34" fmla="*/ 14 w 408"/>
                  <a:gd name="T35" fmla="*/ 16 h 343"/>
                  <a:gd name="T36" fmla="*/ 14 w 408"/>
                  <a:gd name="T37" fmla="*/ 17 h 343"/>
                  <a:gd name="T38" fmla="*/ 14 w 408"/>
                  <a:gd name="T39" fmla="*/ 19 h 343"/>
                  <a:gd name="T40" fmla="*/ 15 w 408"/>
                  <a:gd name="T41" fmla="*/ 20 h 343"/>
                  <a:gd name="T42" fmla="*/ 16 w 408"/>
                  <a:gd name="T43" fmla="*/ 18 h 343"/>
                  <a:gd name="T44" fmla="*/ 18 w 408"/>
                  <a:gd name="T45" fmla="*/ 16 h 343"/>
                  <a:gd name="T46" fmla="*/ 19 w 408"/>
                  <a:gd name="T47" fmla="*/ 13 h 343"/>
                  <a:gd name="T48" fmla="*/ 21 w 408"/>
                  <a:gd name="T49" fmla="*/ 11 h 343"/>
                  <a:gd name="T50" fmla="*/ 22 w 408"/>
                  <a:gd name="T51" fmla="*/ 9 h 343"/>
                  <a:gd name="T52" fmla="*/ 24 w 408"/>
                  <a:gd name="T53" fmla="*/ 6 h 343"/>
                  <a:gd name="T54" fmla="*/ 25 w 408"/>
                  <a:gd name="T55" fmla="*/ 4 h 343"/>
                  <a:gd name="T56" fmla="*/ 26 w 408"/>
                  <a:gd name="T57" fmla="*/ 1 h 343"/>
                  <a:gd name="T58" fmla="*/ 26 w 408"/>
                  <a:gd name="T59" fmla="*/ 4 h 343"/>
                  <a:gd name="T60" fmla="*/ 25 w 408"/>
                  <a:gd name="T61" fmla="*/ 7 h 343"/>
                  <a:gd name="T62" fmla="*/ 24 w 408"/>
                  <a:gd name="T63" fmla="*/ 9 h 343"/>
                  <a:gd name="T64" fmla="*/ 23 w 408"/>
                  <a:gd name="T65" fmla="*/ 12 h 343"/>
                  <a:gd name="T66" fmla="*/ 21 w 408"/>
                  <a:gd name="T67" fmla="*/ 14 h 343"/>
                  <a:gd name="T68" fmla="*/ 19 w 408"/>
                  <a:gd name="T69" fmla="*/ 17 h 343"/>
                  <a:gd name="T70" fmla="*/ 17 w 408"/>
                  <a:gd name="T71" fmla="*/ 19 h 343"/>
                  <a:gd name="T72" fmla="*/ 15 w 408"/>
                  <a:gd name="T73" fmla="*/ 21 h 343"/>
                  <a:gd name="T74" fmla="*/ 14 w 408"/>
                  <a:gd name="T75" fmla="*/ 22 h 343"/>
                  <a:gd name="T76" fmla="*/ 14 w 408"/>
                  <a:gd name="T77" fmla="*/ 22 h 343"/>
                  <a:gd name="T78" fmla="*/ 13 w 408"/>
                  <a:gd name="T79" fmla="*/ 22 h 343"/>
                  <a:gd name="T80" fmla="*/ 13 w 408"/>
                  <a:gd name="T81" fmla="*/ 22 h 343"/>
                  <a:gd name="T82" fmla="*/ 13 w 408"/>
                  <a:gd name="T83" fmla="*/ 20 h 343"/>
                  <a:gd name="T84" fmla="*/ 12 w 408"/>
                  <a:gd name="T85" fmla="*/ 18 h 343"/>
                  <a:gd name="T86" fmla="*/ 11 w 408"/>
                  <a:gd name="T87" fmla="*/ 16 h 343"/>
                  <a:gd name="T88" fmla="*/ 10 w 408"/>
                  <a:gd name="T89" fmla="*/ 14 h 343"/>
                  <a:gd name="T90" fmla="*/ 9 w 408"/>
                  <a:gd name="T91" fmla="*/ 12 h 343"/>
                  <a:gd name="T92" fmla="*/ 8 w 408"/>
                  <a:gd name="T93" fmla="*/ 10 h 343"/>
                  <a:gd name="T94" fmla="*/ 7 w 408"/>
                  <a:gd name="T95" fmla="*/ 8 h 343"/>
                  <a:gd name="T96" fmla="*/ 6 w 408"/>
                  <a:gd name="T97" fmla="*/ 7 h 343"/>
                  <a:gd name="T98" fmla="*/ 5 w 408"/>
                  <a:gd name="T99" fmla="*/ 6 h 343"/>
                  <a:gd name="T100" fmla="*/ 4 w 408"/>
                  <a:gd name="T101" fmla="*/ 4 h 343"/>
                  <a:gd name="T102" fmla="*/ 3 w 408"/>
                  <a:gd name="T103" fmla="*/ 3 h 343"/>
                  <a:gd name="T104" fmla="*/ 2 w 408"/>
                  <a:gd name="T105" fmla="*/ 2 h 343"/>
                  <a:gd name="T106" fmla="*/ 1 w 408"/>
                  <a:gd name="T107" fmla="*/ 1 h 343"/>
                  <a:gd name="T108" fmla="*/ 1 w 408"/>
                  <a:gd name="T109" fmla="*/ 1 h 343"/>
                  <a:gd name="T110" fmla="*/ 0 w 408"/>
                  <a:gd name="T111" fmla="*/ 1 h 343"/>
                  <a:gd name="T112" fmla="*/ 0 w 408"/>
                  <a:gd name="T113" fmla="*/ 0 h 3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8"/>
                  <a:gd name="T172" fmla="*/ 0 h 343"/>
                  <a:gd name="T173" fmla="*/ 408 w 408"/>
                  <a:gd name="T174" fmla="*/ 343 h 3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8" h="343">
                    <a:moveTo>
                      <a:pt x="0" y="0"/>
                    </a:moveTo>
                    <a:lnTo>
                      <a:pt x="18" y="8"/>
                    </a:lnTo>
                    <a:lnTo>
                      <a:pt x="37" y="16"/>
                    </a:lnTo>
                    <a:lnTo>
                      <a:pt x="53" y="24"/>
                    </a:lnTo>
                    <a:lnTo>
                      <a:pt x="69" y="32"/>
                    </a:lnTo>
                    <a:lnTo>
                      <a:pt x="84" y="41"/>
                    </a:lnTo>
                    <a:lnTo>
                      <a:pt x="99" y="51"/>
                    </a:lnTo>
                    <a:lnTo>
                      <a:pt x="113" y="61"/>
                    </a:lnTo>
                    <a:lnTo>
                      <a:pt x="127" y="72"/>
                    </a:lnTo>
                    <a:lnTo>
                      <a:pt x="138" y="85"/>
                    </a:lnTo>
                    <a:lnTo>
                      <a:pt x="150" y="99"/>
                    </a:lnTo>
                    <a:lnTo>
                      <a:pt x="161" y="115"/>
                    </a:lnTo>
                    <a:lnTo>
                      <a:pt x="171" y="132"/>
                    </a:lnTo>
                    <a:lnTo>
                      <a:pt x="182" y="151"/>
                    </a:lnTo>
                    <a:lnTo>
                      <a:pt x="191" y="171"/>
                    </a:lnTo>
                    <a:lnTo>
                      <a:pt x="199" y="195"/>
                    </a:lnTo>
                    <a:lnTo>
                      <a:pt x="207" y="220"/>
                    </a:lnTo>
                    <a:lnTo>
                      <a:pt x="214" y="245"/>
                    </a:lnTo>
                    <a:lnTo>
                      <a:pt x="219" y="268"/>
                    </a:lnTo>
                    <a:lnTo>
                      <a:pt x="222" y="291"/>
                    </a:lnTo>
                    <a:lnTo>
                      <a:pt x="226" y="314"/>
                    </a:lnTo>
                    <a:lnTo>
                      <a:pt x="250" y="280"/>
                    </a:lnTo>
                    <a:lnTo>
                      <a:pt x="275" y="243"/>
                    </a:lnTo>
                    <a:lnTo>
                      <a:pt x="301" y="207"/>
                    </a:lnTo>
                    <a:lnTo>
                      <a:pt x="326" y="169"/>
                    </a:lnTo>
                    <a:lnTo>
                      <a:pt x="350" y="131"/>
                    </a:lnTo>
                    <a:lnTo>
                      <a:pt x="372" y="92"/>
                    </a:lnTo>
                    <a:lnTo>
                      <a:pt x="392" y="53"/>
                    </a:lnTo>
                    <a:lnTo>
                      <a:pt x="408" y="14"/>
                    </a:lnTo>
                    <a:lnTo>
                      <a:pt x="403" y="56"/>
                    </a:lnTo>
                    <a:lnTo>
                      <a:pt x="393" y="98"/>
                    </a:lnTo>
                    <a:lnTo>
                      <a:pt x="378" y="139"/>
                    </a:lnTo>
                    <a:lnTo>
                      <a:pt x="357" y="178"/>
                    </a:lnTo>
                    <a:lnTo>
                      <a:pt x="332" y="218"/>
                    </a:lnTo>
                    <a:lnTo>
                      <a:pt x="302" y="257"/>
                    </a:lnTo>
                    <a:lnTo>
                      <a:pt x="268" y="295"/>
                    </a:lnTo>
                    <a:lnTo>
                      <a:pt x="231" y="332"/>
                    </a:lnTo>
                    <a:lnTo>
                      <a:pt x="221" y="338"/>
                    </a:lnTo>
                    <a:lnTo>
                      <a:pt x="214" y="343"/>
                    </a:lnTo>
                    <a:lnTo>
                      <a:pt x="207" y="343"/>
                    </a:lnTo>
                    <a:lnTo>
                      <a:pt x="203" y="340"/>
                    </a:lnTo>
                    <a:lnTo>
                      <a:pt x="195" y="307"/>
                    </a:lnTo>
                    <a:lnTo>
                      <a:pt x="184" y="275"/>
                    </a:lnTo>
                    <a:lnTo>
                      <a:pt x="171" y="244"/>
                    </a:lnTo>
                    <a:lnTo>
                      <a:pt x="155" y="213"/>
                    </a:lnTo>
                    <a:lnTo>
                      <a:pt x="139" y="183"/>
                    </a:lnTo>
                    <a:lnTo>
                      <a:pt x="122" y="155"/>
                    </a:lnTo>
                    <a:lnTo>
                      <a:pt x="103" y="128"/>
                    </a:lnTo>
                    <a:lnTo>
                      <a:pt x="85" y="104"/>
                    </a:lnTo>
                    <a:lnTo>
                      <a:pt x="68" y="81"/>
                    </a:lnTo>
                    <a:lnTo>
                      <a:pt x="50" y="60"/>
                    </a:lnTo>
                    <a:lnTo>
                      <a:pt x="35" y="41"/>
                    </a:lnTo>
                    <a:lnTo>
                      <a:pt x="23" y="26"/>
                    </a:lnTo>
                    <a:lnTo>
                      <a:pt x="12" y="15"/>
                    </a:lnTo>
                    <a:lnTo>
                      <a:pt x="4" y="6"/>
                    </a:lnTo>
                    <a:lnTo>
                      <a:pt x="0" y="1"/>
                    </a:lnTo>
                    <a:lnTo>
                      <a:pt x="0" y="0"/>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46" name="Freeform 48"/>
              <p:cNvSpPr>
                <a:spLocks/>
              </p:cNvSpPr>
              <p:nvPr/>
            </p:nvSpPr>
            <p:spPr bwMode="auto">
              <a:xfrm>
                <a:off x="2609" y="3493"/>
                <a:ext cx="32" cy="106"/>
              </a:xfrm>
              <a:custGeom>
                <a:avLst/>
                <a:gdLst>
                  <a:gd name="T0" fmla="*/ 2 w 65"/>
                  <a:gd name="T1" fmla="*/ 14 h 211"/>
                  <a:gd name="T2" fmla="*/ 2 w 65"/>
                  <a:gd name="T3" fmla="*/ 14 h 211"/>
                  <a:gd name="T4" fmla="*/ 3 w 65"/>
                  <a:gd name="T5" fmla="*/ 13 h 211"/>
                  <a:gd name="T6" fmla="*/ 3 w 65"/>
                  <a:gd name="T7" fmla="*/ 13 h 211"/>
                  <a:gd name="T8" fmla="*/ 4 w 65"/>
                  <a:gd name="T9" fmla="*/ 13 h 211"/>
                  <a:gd name="T10" fmla="*/ 3 w 65"/>
                  <a:gd name="T11" fmla="*/ 12 h 211"/>
                  <a:gd name="T12" fmla="*/ 3 w 65"/>
                  <a:gd name="T13" fmla="*/ 10 h 211"/>
                  <a:gd name="T14" fmla="*/ 2 w 65"/>
                  <a:gd name="T15" fmla="*/ 9 h 211"/>
                  <a:gd name="T16" fmla="*/ 2 w 65"/>
                  <a:gd name="T17" fmla="*/ 7 h 211"/>
                  <a:gd name="T18" fmla="*/ 1 w 65"/>
                  <a:gd name="T19" fmla="*/ 6 h 211"/>
                  <a:gd name="T20" fmla="*/ 0 w 65"/>
                  <a:gd name="T21" fmla="*/ 4 h 211"/>
                  <a:gd name="T22" fmla="*/ 0 w 65"/>
                  <a:gd name="T23" fmla="*/ 2 h 211"/>
                  <a:gd name="T24" fmla="*/ 0 w 65"/>
                  <a:gd name="T25" fmla="*/ 0 h 211"/>
                  <a:gd name="T26" fmla="*/ 0 w 65"/>
                  <a:gd name="T27" fmla="*/ 1 h 211"/>
                  <a:gd name="T28" fmla="*/ 0 w 65"/>
                  <a:gd name="T29" fmla="*/ 2 h 211"/>
                  <a:gd name="T30" fmla="*/ 0 w 65"/>
                  <a:gd name="T31" fmla="*/ 3 h 211"/>
                  <a:gd name="T32" fmla="*/ 0 w 65"/>
                  <a:gd name="T33" fmla="*/ 5 h 211"/>
                  <a:gd name="T34" fmla="*/ 0 w 65"/>
                  <a:gd name="T35" fmla="*/ 7 h 211"/>
                  <a:gd name="T36" fmla="*/ 1 w 65"/>
                  <a:gd name="T37" fmla="*/ 9 h 211"/>
                  <a:gd name="T38" fmla="*/ 1 w 65"/>
                  <a:gd name="T39" fmla="*/ 12 h 211"/>
                  <a:gd name="T40" fmla="*/ 2 w 65"/>
                  <a:gd name="T41" fmla="*/ 14 h 2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11"/>
                  <a:gd name="T65" fmla="*/ 65 w 65"/>
                  <a:gd name="T66" fmla="*/ 211 h 2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11">
                    <a:moveTo>
                      <a:pt x="37" y="211"/>
                    </a:moveTo>
                    <a:lnTo>
                      <a:pt x="47" y="210"/>
                    </a:lnTo>
                    <a:lnTo>
                      <a:pt x="56" y="208"/>
                    </a:lnTo>
                    <a:lnTo>
                      <a:pt x="61" y="204"/>
                    </a:lnTo>
                    <a:lnTo>
                      <a:pt x="65" y="202"/>
                    </a:lnTo>
                    <a:lnTo>
                      <a:pt x="59" y="179"/>
                    </a:lnTo>
                    <a:lnTo>
                      <a:pt x="52" y="157"/>
                    </a:lnTo>
                    <a:lnTo>
                      <a:pt x="43" y="134"/>
                    </a:lnTo>
                    <a:lnTo>
                      <a:pt x="34" y="111"/>
                    </a:lnTo>
                    <a:lnTo>
                      <a:pt x="24" y="87"/>
                    </a:lnTo>
                    <a:lnTo>
                      <a:pt x="15" y="60"/>
                    </a:lnTo>
                    <a:lnTo>
                      <a:pt x="7" y="31"/>
                    </a:lnTo>
                    <a:lnTo>
                      <a:pt x="1" y="0"/>
                    </a:lnTo>
                    <a:lnTo>
                      <a:pt x="0" y="7"/>
                    </a:lnTo>
                    <a:lnTo>
                      <a:pt x="0" y="23"/>
                    </a:lnTo>
                    <a:lnTo>
                      <a:pt x="1" y="46"/>
                    </a:lnTo>
                    <a:lnTo>
                      <a:pt x="5" y="76"/>
                    </a:lnTo>
                    <a:lnTo>
                      <a:pt x="9" y="110"/>
                    </a:lnTo>
                    <a:lnTo>
                      <a:pt x="16" y="144"/>
                    </a:lnTo>
                    <a:lnTo>
                      <a:pt x="26" y="179"/>
                    </a:lnTo>
                    <a:lnTo>
                      <a:pt x="37" y="211"/>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47" name="Freeform 49"/>
              <p:cNvSpPr>
                <a:spLocks/>
              </p:cNvSpPr>
              <p:nvPr/>
            </p:nvSpPr>
            <p:spPr bwMode="auto">
              <a:xfrm>
                <a:off x="2468" y="3433"/>
                <a:ext cx="169" cy="176"/>
              </a:xfrm>
              <a:custGeom>
                <a:avLst/>
                <a:gdLst>
                  <a:gd name="T0" fmla="*/ 8 w 339"/>
                  <a:gd name="T1" fmla="*/ 12 h 351"/>
                  <a:gd name="T2" fmla="*/ 7 w 339"/>
                  <a:gd name="T3" fmla="*/ 8 h 351"/>
                  <a:gd name="T4" fmla="*/ 5 w 339"/>
                  <a:gd name="T5" fmla="*/ 3 h 351"/>
                  <a:gd name="T6" fmla="*/ 4 w 339"/>
                  <a:gd name="T7" fmla="*/ 1 h 351"/>
                  <a:gd name="T8" fmla="*/ 3 w 339"/>
                  <a:gd name="T9" fmla="*/ 3 h 351"/>
                  <a:gd name="T10" fmla="*/ 2 w 339"/>
                  <a:gd name="T11" fmla="*/ 9 h 351"/>
                  <a:gd name="T12" fmla="*/ 1 w 339"/>
                  <a:gd name="T13" fmla="*/ 14 h 351"/>
                  <a:gd name="T14" fmla="*/ 0 w 339"/>
                  <a:gd name="T15" fmla="*/ 20 h 351"/>
                  <a:gd name="T16" fmla="*/ 2 w 339"/>
                  <a:gd name="T17" fmla="*/ 22 h 351"/>
                  <a:gd name="T18" fmla="*/ 2 w 339"/>
                  <a:gd name="T19" fmla="*/ 18 h 351"/>
                  <a:gd name="T20" fmla="*/ 3 w 339"/>
                  <a:gd name="T21" fmla="*/ 14 h 351"/>
                  <a:gd name="T22" fmla="*/ 4 w 339"/>
                  <a:gd name="T23" fmla="*/ 10 h 351"/>
                  <a:gd name="T24" fmla="*/ 4 w 339"/>
                  <a:gd name="T25" fmla="*/ 7 h 351"/>
                  <a:gd name="T26" fmla="*/ 5 w 339"/>
                  <a:gd name="T27" fmla="*/ 10 h 351"/>
                  <a:gd name="T28" fmla="*/ 6 w 339"/>
                  <a:gd name="T29" fmla="*/ 13 h 351"/>
                  <a:gd name="T30" fmla="*/ 6 w 339"/>
                  <a:gd name="T31" fmla="*/ 15 h 351"/>
                  <a:gd name="T32" fmla="*/ 7 w 339"/>
                  <a:gd name="T33" fmla="*/ 18 h 351"/>
                  <a:gd name="T34" fmla="*/ 8 w 339"/>
                  <a:gd name="T35" fmla="*/ 18 h 351"/>
                  <a:gd name="T36" fmla="*/ 8 w 339"/>
                  <a:gd name="T37" fmla="*/ 18 h 351"/>
                  <a:gd name="T38" fmla="*/ 9 w 339"/>
                  <a:gd name="T39" fmla="*/ 17 h 351"/>
                  <a:gd name="T40" fmla="*/ 9 w 339"/>
                  <a:gd name="T41" fmla="*/ 17 h 351"/>
                  <a:gd name="T42" fmla="*/ 9 w 339"/>
                  <a:gd name="T43" fmla="*/ 17 h 351"/>
                  <a:gd name="T44" fmla="*/ 9 w 339"/>
                  <a:gd name="T45" fmla="*/ 17 h 351"/>
                  <a:gd name="T46" fmla="*/ 11 w 339"/>
                  <a:gd name="T47" fmla="*/ 15 h 351"/>
                  <a:gd name="T48" fmla="*/ 13 w 339"/>
                  <a:gd name="T49" fmla="*/ 11 h 351"/>
                  <a:gd name="T50" fmla="*/ 17 w 339"/>
                  <a:gd name="T51" fmla="*/ 7 h 351"/>
                  <a:gd name="T52" fmla="*/ 21 w 339"/>
                  <a:gd name="T53" fmla="*/ 3 h 351"/>
                  <a:gd name="T54" fmla="*/ 19 w 339"/>
                  <a:gd name="T55" fmla="*/ 4 h 351"/>
                  <a:gd name="T56" fmla="*/ 17 w 339"/>
                  <a:gd name="T57" fmla="*/ 5 h 351"/>
                  <a:gd name="T58" fmla="*/ 15 w 339"/>
                  <a:gd name="T59" fmla="*/ 6 h 351"/>
                  <a:gd name="T60" fmla="*/ 14 w 339"/>
                  <a:gd name="T61" fmla="*/ 8 h 351"/>
                  <a:gd name="T62" fmla="*/ 12 w 339"/>
                  <a:gd name="T63" fmla="*/ 9 h 351"/>
                  <a:gd name="T64" fmla="*/ 11 w 339"/>
                  <a:gd name="T65" fmla="*/ 11 h 351"/>
                  <a:gd name="T66" fmla="*/ 10 w 339"/>
                  <a:gd name="T67" fmla="*/ 13 h 351"/>
                  <a:gd name="T68" fmla="*/ 9 w 339"/>
                  <a:gd name="T69" fmla="*/ 14 h 3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9"/>
                  <a:gd name="T106" fmla="*/ 0 h 351"/>
                  <a:gd name="T107" fmla="*/ 339 w 339"/>
                  <a:gd name="T108" fmla="*/ 351 h 3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9" h="351">
                    <a:moveTo>
                      <a:pt x="146" y="223"/>
                    </a:moveTo>
                    <a:lnTo>
                      <a:pt x="137" y="190"/>
                    </a:lnTo>
                    <a:lnTo>
                      <a:pt x="126" y="153"/>
                    </a:lnTo>
                    <a:lnTo>
                      <a:pt x="113" y="115"/>
                    </a:lnTo>
                    <a:lnTo>
                      <a:pt x="99" y="78"/>
                    </a:lnTo>
                    <a:lnTo>
                      <a:pt x="86" y="46"/>
                    </a:lnTo>
                    <a:lnTo>
                      <a:pt x="75" y="20"/>
                    </a:lnTo>
                    <a:lnTo>
                      <a:pt x="66" y="3"/>
                    </a:lnTo>
                    <a:lnTo>
                      <a:pt x="59" y="0"/>
                    </a:lnTo>
                    <a:lnTo>
                      <a:pt x="52" y="43"/>
                    </a:lnTo>
                    <a:lnTo>
                      <a:pt x="44" y="87"/>
                    </a:lnTo>
                    <a:lnTo>
                      <a:pt x="36" y="131"/>
                    </a:lnTo>
                    <a:lnTo>
                      <a:pt x="28" y="175"/>
                    </a:lnTo>
                    <a:lnTo>
                      <a:pt x="21" y="218"/>
                    </a:lnTo>
                    <a:lnTo>
                      <a:pt x="13" y="262"/>
                    </a:lnTo>
                    <a:lnTo>
                      <a:pt x="6" y="307"/>
                    </a:lnTo>
                    <a:lnTo>
                      <a:pt x="0" y="351"/>
                    </a:lnTo>
                    <a:lnTo>
                      <a:pt x="38" y="337"/>
                    </a:lnTo>
                    <a:lnTo>
                      <a:pt x="43" y="307"/>
                    </a:lnTo>
                    <a:lnTo>
                      <a:pt x="46" y="277"/>
                    </a:lnTo>
                    <a:lnTo>
                      <a:pt x="52" y="248"/>
                    </a:lnTo>
                    <a:lnTo>
                      <a:pt x="56" y="218"/>
                    </a:lnTo>
                    <a:lnTo>
                      <a:pt x="61" y="190"/>
                    </a:lnTo>
                    <a:lnTo>
                      <a:pt x="67" y="160"/>
                    </a:lnTo>
                    <a:lnTo>
                      <a:pt x="71" y="131"/>
                    </a:lnTo>
                    <a:lnTo>
                      <a:pt x="77" y="101"/>
                    </a:lnTo>
                    <a:lnTo>
                      <a:pt x="82" y="125"/>
                    </a:lnTo>
                    <a:lnTo>
                      <a:pt x="86" y="148"/>
                    </a:lnTo>
                    <a:lnTo>
                      <a:pt x="92" y="171"/>
                    </a:lnTo>
                    <a:lnTo>
                      <a:pt x="98" y="194"/>
                    </a:lnTo>
                    <a:lnTo>
                      <a:pt x="104" y="217"/>
                    </a:lnTo>
                    <a:lnTo>
                      <a:pt x="109" y="240"/>
                    </a:lnTo>
                    <a:lnTo>
                      <a:pt x="115" y="263"/>
                    </a:lnTo>
                    <a:lnTo>
                      <a:pt x="122" y="286"/>
                    </a:lnTo>
                    <a:lnTo>
                      <a:pt x="127" y="284"/>
                    </a:lnTo>
                    <a:lnTo>
                      <a:pt x="131" y="282"/>
                    </a:lnTo>
                    <a:lnTo>
                      <a:pt x="136" y="279"/>
                    </a:lnTo>
                    <a:lnTo>
                      <a:pt x="140" y="277"/>
                    </a:lnTo>
                    <a:lnTo>
                      <a:pt x="145" y="275"/>
                    </a:lnTo>
                    <a:lnTo>
                      <a:pt x="150" y="271"/>
                    </a:lnTo>
                    <a:lnTo>
                      <a:pt x="154" y="269"/>
                    </a:lnTo>
                    <a:lnTo>
                      <a:pt x="159" y="267"/>
                    </a:lnTo>
                    <a:lnTo>
                      <a:pt x="164" y="259"/>
                    </a:lnTo>
                    <a:lnTo>
                      <a:pt x="177" y="238"/>
                    </a:lnTo>
                    <a:lnTo>
                      <a:pt x="196" y="208"/>
                    </a:lnTo>
                    <a:lnTo>
                      <a:pt x="220" y="172"/>
                    </a:lnTo>
                    <a:lnTo>
                      <a:pt x="248" y="136"/>
                    </a:lnTo>
                    <a:lnTo>
                      <a:pt x="278" y="99"/>
                    </a:lnTo>
                    <a:lnTo>
                      <a:pt x="309" y="68"/>
                    </a:lnTo>
                    <a:lnTo>
                      <a:pt x="339" y="45"/>
                    </a:lnTo>
                    <a:lnTo>
                      <a:pt x="324" y="50"/>
                    </a:lnTo>
                    <a:lnTo>
                      <a:pt x="309" y="57"/>
                    </a:lnTo>
                    <a:lnTo>
                      <a:pt x="294" y="65"/>
                    </a:lnTo>
                    <a:lnTo>
                      <a:pt x="280" y="74"/>
                    </a:lnTo>
                    <a:lnTo>
                      <a:pt x="266" y="84"/>
                    </a:lnTo>
                    <a:lnTo>
                      <a:pt x="252" y="94"/>
                    </a:lnTo>
                    <a:lnTo>
                      <a:pt x="240" y="106"/>
                    </a:lnTo>
                    <a:lnTo>
                      <a:pt x="227" y="116"/>
                    </a:lnTo>
                    <a:lnTo>
                      <a:pt x="214" y="129"/>
                    </a:lnTo>
                    <a:lnTo>
                      <a:pt x="203" y="141"/>
                    </a:lnTo>
                    <a:lnTo>
                      <a:pt x="191" y="154"/>
                    </a:lnTo>
                    <a:lnTo>
                      <a:pt x="181" y="168"/>
                    </a:lnTo>
                    <a:lnTo>
                      <a:pt x="172" y="180"/>
                    </a:lnTo>
                    <a:lnTo>
                      <a:pt x="162" y="194"/>
                    </a:lnTo>
                    <a:lnTo>
                      <a:pt x="154" y="209"/>
                    </a:lnTo>
                    <a:lnTo>
                      <a:pt x="146" y="223"/>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48" name="Freeform 50"/>
              <p:cNvSpPr>
                <a:spLocks/>
              </p:cNvSpPr>
              <p:nvPr/>
            </p:nvSpPr>
            <p:spPr bwMode="auto">
              <a:xfrm>
                <a:off x="2372" y="3369"/>
                <a:ext cx="93" cy="174"/>
              </a:xfrm>
              <a:custGeom>
                <a:avLst/>
                <a:gdLst>
                  <a:gd name="T0" fmla="*/ 0 w 187"/>
                  <a:gd name="T1" fmla="*/ 13 h 349"/>
                  <a:gd name="T2" fmla="*/ 1 w 187"/>
                  <a:gd name="T3" fmla="*/ 13 h 349"/>
                  <a:gd name="T4" fmla="*/ 3 w 187"/>
                  <a:gd name="T5" fmla="*/ 13 h 349"/>
                  <a:gd name="T6" fmla="*/ 4 w 187"/>
                  <a:gd name="T7" fmla="*/ 14 h 349"/>
                  <a:gd name="T8" fmla="*/ 5 w 187"/>
                  <a:gd name="T9" fmla="*/ 14 h 349"/>
                  <a:gd name="T10" fmla="*/ 6 w 187"/>
                  <a:gd name="T11" fmla="*/ 15 h 349"/>
                  <a:gd name="T12" fmla="*/ 7 w 187"/>
                  <a:gd name="T13" fmla="*/ 16 h 349"/>
                  <a:gd name="T14" fmla="*/ 8 w 187"/>
                  <a:gd name="T15" fmla="*/ 17 h 349"/>
                  <a:gd name="T16" fmla="*/ 9 w 187"/>
                  <a:gd name="T17" fmla="*/ 18 h 349"/>
                  <a:gd name="T18" fmla="*/ 8 w 187"/>
                  <a:gd name="T19" fmla="*/ 16 h 349"/>
                  <a:gd name="T20" fmla="*/ 8 w 187"/>
                  <a:gd name="T21" fmla="*/ 14 h 349"/>
                  <a:gd name="T22" fmla="*/ 8 w 187"/>
                  <a:gd name="T23" fmla="*/ 11 h 349"/>
                  <a:gd name="T24" fmla="*/ 7 w 187"/>
                  <a:gd name="T25" fmla="*/ 9 h 349"/>
                  <a:gd name="T26" fmla="*/ 7 w 187"/>
                  <a:gd name="T27" fmla="*/ 7 h 349"/>
                  <a:gd name="T28" fmla="*/ 7 w 187"/>
                  <a:gd name="T29" fmla="*/ 4 h 349"/>
                  <a:gd name="T30" fmla="*/ 6 w 187"/>
                  <a:gd name="T31" fmla="*/ 2 h 349"/>
                  <a:gd name="T32" fmla="*/ 6 w 187"/>
                  <a:gd name="T33" fmla="*/ 0 h 349"/>
                  <a:gd name="T34" fmla="*/ 6 w 187"/>
                  <a:gd name="T35" fmla="*/ 0 h 349"/>
                  <a:gd name="T36" fmla="*/ 6 w 187"/>
                  <a:gd name="T37" fmla="*/ 0 h 349"/>
                  <a:gd name="T38" fmla="*/ 7 w 187"/>
                  <a:gd name="T39" fmla="*/ 1 h 349"/>
                  <a:gd name="T40" fmla="*/ 7 w 187"/>
                  <a:gd name="T41" fmla="*/ 1 h 349"/>
                  <a:gd name="T42" fmla="*/ 7 w 187"/>
                  <a:gd name="T43" fmla="*/ 2 h 349"/>
                  <a:gd name="T44" fmla="*/ 8 w 187"/>
                  <a:gd name="T45" fmla="*/ 2 h 349"/>
                  <a:gd name="T46" fmla="*/ 8 w 187"/>
                  <a:gd name="T47" fmla="*/ 3 h 349"/>
                  <a:gd name="T48" fmla="*/ 8 w 187"/>
                  <a:gd name="T49" fmla="*/ 3 h 349"/>
                  <a:gd name="T50" fmla="*/ 8 w 187"/>
                  <a:gd name="T51" fmla="*/ 5 h 349"/>
                  <a:gd name="T52" fmla="*/ 9 w 187"/>
                  <a:gd name="T53" fmla="*/ 8 h 349"/>
                  <a:gd name="T54" fmla="*/ 9 w 187"/>
                  <a:gd name="T55" fmla="*/ 10 h 349"/>
                  <a:gd name="T56" fmla="*/ 10 w 187"/>
                  <a:gd name="T57" fmla="*/ 12 h 349"/>
                  <a:gd name="T58" fmla="*/ 10 w 187"/>
                  <a:gd name="T59" fmla="*/ 14 h 349"/>
                  <a:gd name="T60" fmla="*/ 11 w 187"/>
                  <a:gd name="T61" fmla="*/ 17 h 349"/>
                  <a:gd name="T62" fmla="*/ 11 w 187"/>
                  <a:gd name="T63" fmla="*/ 19 h 349"/>
                  <a:gd name="T64" fmla="*/ 11 w 187"/>
                  <a:gd name="T65" fmla="*/ 21 h 349"/>
                  <a:gd name="T66" fmla="*/ 10 w 187"/>
                  <a:gd name="T67" fmla="*/ 21 h 349"/>
                  <a:gd name="T68" fmla="*/ 9 w 187"/>
                  <a:gd name="T69" fmla="*/ 21 h 349"/>
                  <a:gd name="T70" fmla="*/ 8 w 187"/>
                  <a:gd name="T71" fmla="*/ 20 h 349"/>
                  <a:gd name="T72" fmla="*/ 8 w 187"/>
                  <a:gd name="T73" fmla="*/ 19 h 349"/>
                  <a:gd name="T74" fmla="*/ 7 w 187"/>
                  <a:gd name="T75" fmla="*/ 19 h 349"/>
                  <a:gd name="T76" fmla="*/ 6 w 187"/>
                  <a:gd name="T77" fmla="*/ 18 h 349"/>
                  <a:gd name="T78" fmla="*/ 6 w 187"/>
                  <a:gd name="T79" fmla="*/ 17 h 349"/>
                  <a:gd name="T80" fmla="*/ 5 w 187"/>
                  <a:gd name="T81" fmla="*/ 16 h 349"/>
                  <a:gd name="T82" fmla="*/ 5 w 187"/>
                  <a:gd name="T83" fmla="*/ 15 h 349"/>
                  <a:gd name="T84" fmla="*/ 4 w 187"/>
                  <a:gd name="T85" fmla="*/ 15 h 349"/>
                  <a:gd name="T86" fmla="*/ 3 w 187"/>
                  <a:gd name="T87" fmla="*/ 15 h 349"/>
                  <a:gd name="T88" fmla="*/ 2 w 187"/>
                  <a:gd name="T89" fmla="*/ 14 h 349"/>
                  <a:gd name="T90" fmla="*/ 1 w 187"/>
                  <a:gd name="T91" fmla="*/ 14 h 349"/>
                  <a:gd name="T92" fmla="*/ 0 w 187"/>
                  <a:gd name="T93" fmla="*/ 13 h 349"/>
                  <a:gd name="T94" fmla="*/ 0 w 187"/>
                  <a:gd name="T95" fmla="*/ 13 h 349"/>
                  <a:gd name="T96" fmla="*/ 0 w 187"/>
                  <a:gd name="T97" fmla="*/ 13 h 34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7"/>
                  <a:gd name="T148" fmla="*/ 0 h 349"/>
                  <a:gd name="T149" fmla="*/ 187 w 187"/>
                  <a:gd name="T150" fmla="*/ 349 h 34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7" h="349">
                    <a:moveTo>
                      <a:pt x="0" y="220"/>
                    </a:moveTo>
                    <a:lnTo>
                      <a:pt x="25" y="217"/>
                    </a:lnTo>
                    <a:lnTo>
                      <a:pt x="48" y="218"/>
                    </a:lnTo>
                    <a:lnTo>
                      <a:pt x="68" y="225"/>
                    </a:lnTo>
                    <a:lnTo>
                      <a:pt x="87" y="235"/>
                    </a:lnTo>
                    <a:lnTo>
                      <a:pt x="104" y="247"/>
                    </a:lnTo>
                    <a:lnTo>
                      <a:pt x="120" y="262"/>
                    </a:lnTo>
                    <a:lnTo>
                      <a:pt x="134" y="279"/>
                    </a:lnTo>
                    <a:lnTo>
                      <a:pt x="146" y="298"/>
                    </a:lnTo>
                    <a:lnTo>
                      <a:pt x="141" y="265"/>
                    </a:lnTo>
                    <a:lnTo>
                      <a:pt x="138" y="229"/>
                    </a:lnTo>
                    <a:lnTo>
                      <a:pt x="132" y="191"/>
                    </a:lnTo>
                    <a:lnTo>
                      <a:pt x="127" y="153"/>
                    </a:lnTo>
                    <a:lnTo>
                      <a:pt x="121" y="115"/>
                    </a:lnTo>
                    <a:lnTo>
                      <a:pt x="115" y="76"/>
                    </a:lnTo>
                    <a:lnTo>
                      <a:pt x="108" y="38"/>
                    </a:lnTo>
                    <a:lnTo>
                      <a:pt x="100" y="0"/>
                    </a:lnTo>
                    <a:lnTo>
                      <a:pt x="104" y="4"/>
                    </a:lnTo>
                    <a:lnTo>
                      <a:pt x="110" y="11"/>
                    </a:lnTo>
                    <a:lnTo>
                      <a:pt x="116" y="18"/>
                    </a:lnTo>
                    <a:lnTo>
                      <a:pt x="120" y="27"/>
                    </a:lnTo>
                    <a:lnTo>
                      <a:pt x="126" y="35"/>
                    </a:lnTo>
                    <a:lnTo>
                      <a:pt x="130" y="43"/>
                    </a:lnTo>
                    <a:lnTo>
                      <a:pt x="133" y="50"/>
                    </a:lnTo>
                    <a:lnTo>
                      <a:pt x="134" y="56"/>
                    </a:lnTo>
                    <a:lnTo>
                      <a:pt x="143" y="93"/>
                    </a:lnTo>
                    <a:lnTo>
                      <a:pt x="151" y="130"/>
                    </a:lnTo>
                    <a:lnTo>
                      <a:pt x="159" y="165"/>
                    </a:lnTo>
                    <a:lnTo>
                      <a:pt x="168" y="202"/>
                    </a:lnTo>
                    <a:lnTo>
                      <a:pt x="174" y="239"/>
                    </a:lnTo>
                    <a:lnTo>
                      <a:pt x="180" y="275"/>
                    </a:lnTo>
                    <a:lnTo>
                      <a:pt x="184" y="312"/>
                    </a:lnTo>
                    <a:lnTo>
                      <a:pt x="187" y="349"/>
                    </a:lnTo>
                    <a:lnTo>
                      <a:pt x="170" y="344"/>
                    </a:lnTo>
                    <a:lnTo>
                      <a:pt x="154" y="337"/>
                    </a:lnTo>
                    <a:lnTo>
                      <a:pt x="140" y="328"/>
                    </a:lnTo>
                    <a:lnTo>
                      <a:pt x="128" y="316"/>
                    </a:lnTo>
                    <a:lnTo>
                      <a:pt x="117" y="304"/>
                    </a:lnTo>
                    <a:lnTo>
                      <a:pt x="106" y="290"/>
                    </a:lnTo>
                    <a:lnTo>
                      <a:pt x="97" y="275"/>
                    </a:lnTo>
                    <a:lnTo>
                      <a:pt x="87" y="261"/>
                    </a:lnTo>
                    <a:lnTo>
                      <a:pt x="80" y="254"/>
                    </a:lnTo>
                    <a:lnTo>
                      <a:pt x="68" y="247"/>
                    </a:lnTo>
                    <a:lnTo>
                      <a:pt x="53" y="240"/>
                    </a:lnTo>
                    <a:lnTo>
                      <a:pt x="39" y="233"/>
                    </a:lnTo>
                    <a:lnTo>
                      <a:pt x="25" y="228"/>
                    </a:lnTo>
                    <a:lnTo>
                      <a:pt x="12" y="223"/>
                    </a:lnTo>
                    <a:lnTo>
                      <a:pt x="4" y="221"/>
                    </a:lnTo>
                    <a:lnTo>
                      <a:pt x="0" y="220"/>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49" name="Freeform 51"/>
              <p:cNvSpPr>
                <a:spLocks/>
              </p:cNvSpPr>
              <p:nvPr/>
            </p:nvSpPr>
            <p:spPr bwMode="auto">
              <a:xfrm>
                <a:off x="2947" y="3349"/>
                <a:ext cx="152" cy="197"/>
              </a:xfrm>
              <a:custGeom>
                <a:avLst/>
                <a:gdLst>
                  <a:gd name="T0" fmla="*/ 5 w 305"/>
                  <a:gd name="T1" fmla="*/ 25 h 392"/>
                  <a:gd name="T2" fmla="*/ 5 w 305"/>
                  <a:gd name="T3" fmla="*/ 24 h 392"/>
                  <a:gd name="T4" fmla="*/ 6 w 305"/>
                  <a:gd name="T5" fmla="*/ 23 h 392"/>
                  <a:gd name="T6" fmla="*/ 7 w 305"/>
                  <a:gd name="T7" fmla="*/ 21 h 392"/>
                  <a:gd name="T8" fmla="*/ 7 w 305"/>
                  <a:gd name="T9" fmla="*/ 18 h 392"/>
                  <a:gd name="T10" fmla="*/ 8 w 305"/>
                  <a:gd name="T11" fmla="*/ 16 h 392"/>
                  <a:gd name="T12" fmla="*/ 9 w 305"/>
                  <a:gd name="T13" fmla="*/ 13 h 392"/>
                  <a:gd name="T14" fmla="*/ 10 w 305"/>
                  <a:gd name="T15" fmla="*/ 12 h 392"/>
                  <a:gd name="T16" fmla="*/ 11 w 305"/>
                  <a:gd name="T17" fmla="*/ 11 h 392"/>
                  <a:gd name="T18" fmla="*/ 12 w 305"/>
                  <a:gd name="T19" fmla="*/ 10 h 392"/>
                  <a:gd name="T20" fmla="*/ 12 w 305"/>
                  <a:gd name="T21" fmla="*/ 8 h 392"/>
                  <a:gd name="T22" fmla="*/ 14 w 305"/>
                  <a:gd name="T23" fmla="*/ 7 h 392"/>
                  <a:gd name="T24" fmla="*/ 15 w 305"/>
                  <a:gd name="T25" fmla="*/ 5 h 392"/>
                  <a:gd name="T26" fmla="*/ 16 w 305"/>
                  <a:gd name="T27" fmla="*/ 3 h 392"/>
                  <a:gd name="T28" fmla="*/ 17 w 305"/>
                  <a:gd name="T29" fmla="*/ 2 h 392"/>
                  <a:gd name="T30" fmla="*/ 18 w 305"/>
                  <a:gd name="T31" fmla="*/ 1 h 392"/>
                  <a:gd name="T32" fmla="*/ 19 w 305"/>
                  <a:gd name="T33" fmla="*/ 0 h 392"/>
                  <a:gd name="T34" fmla="*/ 17 w 305"/>
                  <a:gd name="T35" fmla="*/ 1 h 392"/>
                  <a:gd name="T36" fmla="*/ 16 w 305"/>
                  <a:gd name="T37" fmla="*/ 2 h 392"/>
                  <a:gd name="T38" fmla="*/ 15 w 305"/>
                  <a:gd name="T39" fmla="*/ 3 h 392"/>
                  <a:gd name="T40" fmla="*/ 14 w 305"/>
                  <a:gd name="T41" fmla="*/ 4 h 392"/>
                  <a:gd name="T42" fmla="*/ 13 w 305"/>
                  <a:gd name="T43" fmla="*/ 5 h 392"/>
                  <a:gd name="T44" fmla="*/ 12 w 305"/>
                  <a:gd name="T45" fmla="*/ 6 h 392"/>
                  <a:gd name="T46" fmla="*/ 11 w 305"/>
                  <a:gd name="T47" fmla="*/ 7 h 392"/>
                  <a:gd name="T48" fmla="*/ 10 w 305"/>
                  <a:gd name="T49" fmla="*/ 8 h 392"/>
                  <a:gd name="T50" fmla="*/ 10 w 305"/>
                  <a:gd name="T51" fmla="*/ 9 h 392"/>
                  <a:gd name="T52" fmla="*/ 9 w 305"/>
                  <a:gd name="T53" fmla="*/ 10 h 392"/>
                  <a:gd name="T54" fmla="*/ 8 w 305"/>
                  <a:gd name="T55" fmla="*/ 11 h 392"/>
                  <a:gd name="T56" fmla="*/ 8 w 305"/>
                  <a:gd name="T57" fmla="*/ 12 h 392"/>
                  <a:gd name="T58" fmla="*/ 7 w 305"/>
                  <a:gd name="T59" fmla="*/ 13 h 392"/>
                  <a:gd name="T60" fmla="*/ 7 w 305"/>
                  <a:gd name="T61" fmla="*/ 14 h 392"/>
                  <a:gd name="T62" fmla="*/ 6 w 305"/>
                  <a:gd name="T63" fmla="*/ 15 h 392"/>
                  <a:gd name="T64" fmla="*/ 6 w 305"/>
                  <a:gd name="T65" fmla="*/ 16 h 392"/>
                  <a:gd name="T66" fmla="*/ 5 w 305"/>
                  <a:gd name="T67" fmla="*/ 12 h 392"/>
                  <a:gd name="T68" fmla="*/ 5 w 305"/>
                  <a:gd name="T69" fmla="*/ 8 h 392"/>
                  <a:gd name="T70" fmla="*/ 4 w 305"/>
                  <a:gd name="T71" fmla="*/ 5 h 392"/>
                  <a:gd name="T72" fmla="*/ 4 w 305"/>
                  <a:gd name="T73" fmla="*/ 4 h 392"/>
                  <a:gd name="T74" fmla="*/ 3 w 305"/>
                  <a:gd name="T75" fmla="*/ 6 h 392"/>
                  <a:gd name="T76" fmla="*/ 2 w 305"/>
                  <a:gd name="T77" fmla="*/ 8 h 392"/>
                  <a:gd name="T78" fmla="*/ 2 w 305"/>
                  <a:gd name="T79" fmla="*/ 10 h 392"/>
                  <a:gd name="T80" fmla="*/ 1 w 305"/>
                  <a:gd name="T81" fmla="*/ 12 h 392"/>
                  <a:gd name="T82" fmla="*/ 1 w 305"/>
                  <a:gd name="T83" fmla="*/ 14 h 392"/>
                  <a:gd name="T84" fmla="*/ 0 w 305"/>
                  <a:gd name="T85" fmla="*/ 17 h 392"/>
                  <a:gd name="T86" fmla="*/ 0 w 305"/>
                  <a:gd name="T87" fmla="*/ 19 h 392"/>
                  <a:gd name="T88" fmla="*/ 0 w 305"/>
                  <a:gd name="T89" fmla="*/ 21 h 392"/>
                  <a:gd name="T90" fmla="*/ 2 w 305"/>
                  <a:gd name="T91" fmla="*/ 20 h 392"/>
                  <a:gd name="T92" fmla="*/ 2 w 305"/>
                  <a:gd name="T93" fmla="*/ 18 h 392"/>
                  <a:gd name="T94" fmla="*/ 3 w 305"/>
                  <a:gd name="T95" fmla="*/ 16 h 392"/>
                  <a:gd name="T96" fmla="*/ 3 w 305"/>
                  <a:gd name="T97" fmla="*/ 14 h 392"/>
                  <a:gd name="T98" fmla="*/ 4 w 305"/>
                  <a:gd name="T99" fmla="*/ 11 h 392"/>
                  <a:gd name="T100" fmla="*/ 3 w 305"/>
                  <a:gd name="T101" fmla="*/ 14 h 392"/>
                  <a:gd name="T102" fmla="*/ 3 w 305"/>
                  <a:gd name="T103" fmla="*/ 17 h 392"/>
                  <a:gd name="T104" fmla="*/ 3 w 305"/>
                  <a:gd name="T105" fmla="*/ 20 h 392"/>
                  <a:gd name="T106" fmla="*/ 3 w 305"/>
                  <a:gd name="T107" fmla="*/ 25 h 392"/>
                  <a:gd name="T108" fmla="*/ 5 w 305"/>
                  <a:gd name="T109" fmla="*/ 25 h 39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05"/>
                  <a:gd name="T166" fmla="*/ 0 h 392"/>
                  <a:gd name="T167" fmla="*/ 305 w 305"/>
                  <a:gd name="T168" fmla="*/ 392 h 39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05" h="392">
                    <a:moveTo>
                      <a:pt x="88" y="385"/>
                    </a:moveTo>
                    <a:lnTo>
                      <a:pt x="91" y="377"/>
                    </a:lnTo>
                    <a:lnTo>
                      <a:pt x="99" y="354"/>
                    </a:lnTo>
                    <a:lnTo>
                      <a:pt x="112" y="321"/>
                    </a:lnTo>
                    <a:lnTo>
                      <a:pt x="127" y="283"/>
                    </a:lnTo>
                    <a:lnTo>
                      <a:pt x="143" y="242"/>
                    </a:lnTo>
                    <a:lnTo>
                      <a:pt x="159" y="207"/>
                    </a:lnTo>
                    <a:lnTo>
                      <a:pt x="172" y="178"/>
                    </a:lnTo>
                    <a:lnTo>
                      <a:pt x="182" y="161"/>
                    </a:lnTo>
                    <a:lnTo>
                      <a:pt x="192" y="149"/>
                    </a:lnTo>
                    <a:lnTo>
                      <a:pt x="207" y="128"/>
                    </a:lnTo>
                    <a:lnTo>
                      <a:pt x="226" y="103"/>
                    </a:lnTo>
                    <a:lnTo>
                      <a:pt x="248" y="74"/>
                    </a:lnTo>
                    <a:lnTo>
                      <a:pt x="269" y="47"/>
                    </a:lnTo>
                    <a:lnTo>
                      <a:pt x="287" y="23"/>
                    </a:lnTo>
                    <a:lnTo>
                      <a:pt x="300" y="5"/>
                    </a:lnTo>
                    <a:lnTo>
                      <a:pt x="305" y="0"/>
                    </a:lnTo>
                    <a:lnTo>
                      <a:pt x="286" y="10"/>
                    </a:lnTo>
                    <a:lnTo>
                      <a:pt x="269" y="23"/>
                    </a:lnTo>
                    <a:lnTo>
                      <a:pt x="252" y="38"/>
                    </a:lnTo>
                    <a:lnTo>
                      <a:pt x="235" y="54"/>
                    </a:lnTo>
                    <a:lnTo>
                      <a:pt x="219" y="71"/>
                    </a:lnTo>
                    <a:lnTo>
                      <a:pt x="203" y="88"/>
                    </a:lnTo>
                    <a:lnTo>
                      <a:pt x="188" y="108"/>
                    </a:lnTo>
                    <a:lnTo>
                      <a:pt x="173" y="126"/>
                    </a:lnTo>
                    <a:lnTo>
                      <a:pt x="162" y="141"/>
                    </a:lnTo>
                    <a:lnTo>
                      <a:pt x="151" y="156"/>
                    </a:lnTo>
                    <a:lnTo>
                      <a:pt x="141" y="171"/>
                    </a:lnTo>
                    <a:lnTo>
                      <a:pt x="132" y="185"/>
                    </a:lnTo>
                    <a:lnTo>
                      <a:pt x="124" y="199"/>
                    </a:lnTo>
                    <a:lnTo>
                      <a:pt x="114" y="213"/>
                    </a:lnTo>
                    <a:lnTo>
                      <a:pt x="108" y="226"/>
                    </a:lnTo>
                    <a:lnTo>
                      <a:pt x="99" y="241"/>
                    </a:lnTo>
                    <a:lnTo>
                      <a:pt x="91" y="186"/>
                    </a:lnTo>
                    <a:lnTo>
                      <a:pt x="85" y="120"/>
                    </a:lnTo>
                    <a:lnTo>
                      <a:pt x="79" y="69"/>
                    </a:lnTo>
                    <a:lnTo>
                      <a:pt x="73" y="52"/>
                    </a:lnTo>
                    <a:lnTo>
                      <a:pt x="58" y="82"/>
                    </a:lnTo>
                    <a:lnTo>
                      <a:pt x="45" y="115"/>
                    </a:lnTo>
                    <a:lnTo>
                      <a:pt x="34" y="149"/>
                    </a:lnTo>
                    <a:lnTo>
                      <a:pt x="25" y="184"/>
                    </a:lnTo>
                    <a:lnTo>
                      <a:pt x="17" y="221"/>
                    </a:lnTo>
                    <a:lnTo>
                      <a:pt x="10" y="256"/>
                    </a:lnTo>
                    <a:lnTo>
                      <a:pt x="5" y="291"/>
                    </a:lnTo>
                    <a:lnTo>
                      <a:pt x="0" y="323"/>
                    </a:lnTo>
                    <a:lnTo>
                      <a:pt x="40" y="309"/>
                    </a:lnTo>
                    <a:lnTo>
                      <a:pt x="44" y="276"/>
                    </a:lnTo>
                    <a:lnTo>
                      <a:pt x="49" y="242"/>
                    </a:lnTo>
                    <a:lnTo>
                      <a:pt x="56" y="209"/>
                    </a:lnTo>
                    <a:lnTo>
                      <a:pt x="65" y="176"/>
                    </a:lnTo>
                    <a:lnTo>
                      <a:pt x="63" y="215"/>
                    </a:lnTo>
                    <a:lnTo>
                      <a:pt x="61" y="260"/>
                    </a:lnTo>
                    <a:lnTo>
                      <a:pt x="59" y="316"/>
                    </a:lnTo>
                    <a:lnTo>
                      <a:pt x="58" y="392"/>
                    </a:lnTo>
                    <a:lnTo>
                      <a:pt x="88" y="385"/>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50" name="Freeform 52"/>
              <p:cNvSpPr>
                <a:spLocks/>
              </p:cNvSpPr>
              <p:nvPr/>
            </p:nvSpPr>
            <p:spPr bwMode="auto">
              <a:xfrm>
                <a:off x="3106" y="3291"/>
                <a:ext cx="141" cy="232"/>
              </a:xfrm>
              <a:custGeom>
                <a:avLst/>
                <a:gdLst>
                  <a:gd name="T0" fmla="*/ 0 w 284"/>
                  <a:gd name="T1" fmla="*/ 23 h 464"/>
                  <a:gd name="T2" fmla="*/ 3 w 284"/>
                  <a:gd name="T3" fmla="*/ 22 h 464"/>
                  <a:gd name="T4" fmla="*/ 5 w 284"/>
                  <a:gd name="T5" fmla="*/ 19 h 464"/>
                  <a:gd name="T6" fmla="*/ 7 w 284"/>
                  <a:gd name="T7" fmla="*/ 17 h 464"/>
                  <a:gd name="T8" fmla="*/ 8 w 284"/>
                  <a:gd name="T9" fmla="*/ 18 h 464"/>
                  <a:gd name="T10" fmla="*/ 7 w 284"/>
                  <a:gd name="T11" fmla="*/ 23 h 464"/>
                  <a:gd name="T12" fmla="*/ 7 w 284"/>
                  <a:gd name="T13" fmla="*/ 24 h 464"/>
                  <a:gd name="T14" fmla="*/ 8 w 284"/>
                  <a:gd name="T15" fmla="*/ 24 h 464"/>
                  <a:gd name="T16" fmla="*/ 8 w 284"/>
                  <a:gd name="T17" fmla="*/ 23 h 464"/>
                  <a:gd name="T18" fmla="*/ 9 w 284"/>
                  <a:gd name="T19" fmla="*/ 23 h 464"/>
                  <a:gd name="T20" fmla="*/ 9 w 284"/>
                  <a:gd name="T21" fmla="*/ 22 h 464"/>
                  <a:gd name="T22" fmla="*/ 10 w 284"/>
                  <a:gd name="T23" fmla="*/ 20 h 464"/>
                  <a:gd name="T24" fmla="*/ 11 w 284"/>
                  <a:gd name="T25" fmla="*/ 21 h 464"/>
                  <a:gd name="T26" fmla="*/ 11 w 284"/>
                  <a:gd name="T27" fmla="*/ 23 h 464"/>
                  <a:gd name="T28" fmla="*/ 12 w 284"/>
                  <a:gd name="T29" fmla="*/ 26 h 464"/>
                  <a:gd name="T30" fmla="*/ 13 w 284"/>
                  <a:gd name="T31" fmla="*/ 28 h 464"/>
                  <a:gd name="T32" fmla="*/ 13 w 284"/>
                  <a:gd name="T33" fmla="*/ 29 h 464"/>
                  <a:gd name="T34" fmla="*/ 14 w 284"/>
                  <a:gd name="T35" fmla="*/ 29 h 464"/>
                  <a:gd name="T36" fmla="*/ 15 w 284"/>
                  <a:gd name="T37" fmla="*/ 29 h 464"/>
                  <a:gd name="T38" fmla="*/ 16 w 284"/>
                  <a:gd name="T39" fmla="*/ 28 h 464"/>
                  <a:gd name="T40" fmla="*/ 17 w 284"/>
                  <a:gd name="T41" fmla="*/ 24 h 464"/>
                  <a:gd name="T42" fmla="*/ 16 w 284"/>
                  <a:gd name="T43" fmla="*/ 16 h 464"/>
                  <a:gd name="T44" fmla="*/ 17 w 284"/>
                  <a:gd name="T45" fmla="*/ 0 h 464"/>
                  <a:gd name="T46" fmla="*/ 15 w 284"/>
                  <a:gd name="T47" fmla="*/ 6 h 464"/>
                  <a:gd name="T48" fmla="*/ 15 w 284"/>
                  <a:gd name="T49" fmla="*/ 12 h 464"/>
                  <a:gd name="T50" fmla="*/ 15 w 284"/>
                  <a:gd name="T51" fmla="*/ 19 h 464"/>
                  <a:gd name="T52" fmla="*/ 14 w 284"/>
                  <a:gd name="T53" fmla="*/ 25 h 464"/>
                  <a:gd name="T54" fmla="*/ 13 w 284"/>
                  <a:gd name="T55" fmla="*/ 21 h 464"/>
                  <a:gd name="T56" fmla="*/ 12 w 284"/>
                  <a:gd name="T57" fmla="*/ 17 h 464"/>
                  <a:gd name="T58" fmla="*/ 11 w 284"/>
                  <a:gd name="T59" fmla="*/ 13 h 464"/>
                  <a:gd name="T60" fmla="*/ 11 w 284"/>
                  <a:gd name="T61" fmla="*/ 11 h 464"/>
                  <a:gd name="T62" fmla="*/ 10 w 284"/>
                  <a:gd name="T63" fmla="*/ 12 h 464"/>
                  <a:gd name="T64" fmla="*/ 9 w 284"/>
                  <a:gd name="T65" fmla="*/ 13 h 464"/>
                  <a:gd name="T66" fmla="*/ 8 w 284"/>
                  <a:gd name="T67" fmla="*/ 15 h 464"/>
                  <a:gd name="T68" fmla="*/ 8 w 284"/>
                  <a:gd name="T69" fmla="*/ 15 h 464"/>
                  <a:gd name="T70" fmla="*/ 6 w 284"/>
                  <a:gd name="T71" fmla="*/ 16 h 464"/>
                  <a:gd name="T72" fmla="*/ 5 w 284"/>
                  <a:gd name="T73" fmla="*/ 17 h 464"/>
                  <a:gd name="T74" fmla="*/ 3 w 284"/>
                  <a:gd name="T75" fmla="*/ 19 h 464"/>
                  <a:gd name="T76" fmla="*/ 2 w 284"/>
                  <a:gd name="T77" fmla="*/ 20 h 464"/>
                  <a:gd name="T78" fmla="*/ 2 w 284"/>
                  <a:gd name="T79" fmla="*/ 11 h 464"/>
                  <a:gd name="T80" fmla="*/ 1 w 284"/>
                  <a:gd name="T81" fmla="*/ 7 h 4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4"/>
                  <a:gd name="T124" fmla="*/ 0 h 464"/>
                  <a:gd name="T125" fmla="*/ 284 w 284"/>
                  <a:gd name="T126" fmla="*/ 464 h 46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4" h="464">
                    <a:moveTo>
                      <a:pt x="0" y="378"/>
                    </a:moveTo>
                    <a:lnTo>
                      <a:pt x="14" y="367"/>
                    </a:lnTo>
                    <a:lnTo>
                      <a:pt x="32" y="354"/>
                    </a:lnTo>
                    <a:lnTo>
                      <a:pt x="49" y="337"/>
                    </a:lnTo>
                    <a:lnTo>
                      <a:pt x="68" y="320"/>
                    </a:lnTo>
                    <a:lnTo>
                      <a:pt x="87" y="302"/>
                    </a:lnTo>
                    <a:lnTo>
                      <a:pt x="104" y="286"/>
                    </a:lnTo>
                    <a:lnTo>
                      <a:pt x="120" y="271"/>
                    </a:lnTo>
                    <a:lnTo>
                      <a:pt x="133" y="258"/>
                    </a:lnTo>
                    <a:lnTo>
                      <a:pt x="131" y="284"/>
                    </a:lnTo>
                    <a:lnTo>
                      <a:pt x="125" y="321"/>
                    </a:lnTo>
                    <a:lnTo>
                      <a:pt x="119" y="356"/>
                    </a:lnTo>
                    <a:lnTo>
                      <a:pt x="116" y="378"/>
                    </a:lnTo>
                    <a:lnTo>
                      <a:pt x="120" y="375"/>
                    </a:lnTo>
                    <a:lnTo>
                      <a:pt x="126" y="372"/>
                    </a:lnTo>
                    <a:lnTo>
                      <a:pt x="131" y="370"/>
                    </a:lnTo>
                    <a:lnTo>
                      <a:pt x="136" y="367"/>
                    </a:lnTo>
                    <a:lnTo>
                      <a:pt x="141" y="365"/>
                    </a:lnTo>
                    <a:lnTo>
                      <a:pt x="147" y="362"/>
                    </a:lnTo>
                    <a:lnTo>
                      <a:pt x="151" y="359"/>
                    </a:lnTo>
                    <a:lnTo>
                      <a:pt x="156" y="357"/>
                    </a:lnTo>
                    <a:lnTo>
                      <a:pt x="158" y="349"/>
                    </a:lnTo>
                    <a:lnTo>
                      <a:pt x="163" y="333"/>
                    </a:lnTo>
                    <a:lnTo>
                      <a:pt x="169" y="316"/>
                    </a:lnTo>
                    <a:lnTo>
                      <a:pt x="172" y="306"/>
                    </a:lnTo>
                    <a:lnTo>
                      <a:pt x="178" y="326"/>
                    </a:lnTo>
                    <a:lnTo>
                      <a:pt x="182" y="346"/>
                    </a:lnTo>
                    <a:lnTo>
                      <a:pt x="189" y="366"/>
                    </a:lnTo>
                    <a:lnTo>
                      <a:pt x="195" y="386"/>
                    </a:lnTo>
                    <a:lnTo>
                      <a:pt x="201" y="405"/>
                    </a:lnTo>
                    <a:lnTo>
                      <a:pt x="207" y="425"/>
                    </a:lnTo>
                    <a:lnTo>
                      <a:pt x="212" y="445"/>
                    </a:lnTo>
                    <a:lnTo>
                      <a:pt x="218" y="464"/>
                    </a:lnTo>
                    <a:lnTo>
                      <a:pt x="224" y="462"/>
                    </a:lnTo>
                    <a:lnTo>
                      <a:pt x="230" y="458"/>
                    </a:lnTo>
                    <a:lnTo>
                      <a:pt x="235" y="456"/>
                    </a:lnTo>
                    <a:lnTo>
                      <a:pt x="241" y="454"/>
                    </a:lnTo>
                    <a:lnTo>
                      <a:pt x="247" y="451"/>
                    </a:lnTo>
                    <a:lnTo>
                      <a:pt x="253" y="448"/>
                    </a:lnTo>
                    <a:lnTo>
                      <a:pt x="259" y="446"/>
                    </a:lnTo>
                    <a:lnTo>
                      <a:pt x="264" y="443"/>
                    </a:lnTo>
                    <a:lnTo>
                      <a:pt x="276" y="378"/>
                    </a:lnTo>
                    <a:lnTo>
                      <a:pt x="276" y="311"/>
                    </a:lnTo>
                    <a:lnTo>
                      <a:pt x="271" y="243"/>
                    </a:lnTo>
                    <a:lnTo>
                      <a:pt x="272" y="176"/>
                    </a:lnTo>
                    <a:lnTo>
                      <a:pt x="284" y="0"/>
                    </a:lnTo>
                    <a:lnTo>
                      <a:pt x="267" y="45"/>
                    </a:lnTo>
                    <a:lnTo>
                      <a:pt x="255" y="93"/>
                    </a:lnTo>
                    <a:lnTo>
                      <a:pt x="249" y="142"/>
                    </a:lnTo>
                    <a:lnTo>
                      <a:pt x="247" y="191"/>
                    </a:lnTo>
                    <a:lnTo>
                      <a:pt x="246" y="242"/>
                    </a:lnTo>
                    <a:lnTo>
                      <a:pt x="246" y="293"/>
                    </a:lnTo>
                    <a:lnTo>
                      <a:pt x="244" y="342"/>
                    </a:lnTo>
                    <a:lnTo>
                      <a:pt x="239" y="390"/>
                    </a:lnTo>
                    <a:lnTo>
                      <a:pt x="232" y="366"/>
                    </a:lnTo>
                    <a:lnTo>
                      <a:pt x="224" y="335"/>
                    </a:lnTo>
                    <a:lnTo>
                      <a:pt x="215" y="302"/>
                    </a:lnTo>
                    <a:lnTo>
                      <a:pt x="206" y="267"/>
                    </a:lnTo>
                    <a:lnTo>
                      <a:pt x="197" y="235"/>
                    </a:lnTo>
                    <a:lnTo>
                      <a:pt x="191" y="206"/>
                    </a:lnTo>
                    <a:lnTo>
                      <a:pt x="185" y="185"/>
                    </a:lnTo>
                    <a:lnTo>
                      <a:pt x="182" y="175"/>
                    </a:lnTo>
                    <a:lnTo>
                      <a:pt x="177" y="180"/>
                    </a:lnTo>
                    <a:lnTo>
                      <a:pt x="171" y="187"/>
                    </a:lnTo>
                    <a:lnTo>
                      <a:pt x="163" y="195"/>
                    </a:lnTo>
                    <a:lnTo>
                      <a:pt x="156" y="205"/>
                    </a:lnTo>
                    <a:lnTo>
                      <a:pt x="148" y="215"/>
                    </a:lnTo>
                    <a:lnTo>
                      <a:pt x="142" y="225"/>
                    </a:lnTo>
                    <a:lnTo>
                      <a:pt x="138" y="233"/>
                    </a:lnTo>
                    <a:lnTo>
                      <a:pt x="135" y="240"/>
                    </a:lnTo>
                    <a:lnTo>
                      <a:pt x="123" y="248"/>
                    </a:lnTo>
                    <a:lnTo>
                      <a:pt x="109" y="256"/>
                    </a:lnTo>
                    <a:lnTo>
                      <a:pt x="96" y="264"/>
                    </a:lnTo>
                    <a:lnTo>
                      <a:pt x="83" y="272"/>
                    </a:lnTo>
                    <a:lnTo>
                      <a:pt x="70" y="281"/>
                    </a:lnTo>
                    <a:lnTo>
                      <a:pt x="58" y="289"/>
                    </a:lnTo>
                    <a:lnTo>
                      <a:pt x="45" y="299"/>
                    </a:lnTo>
                    <a:lnTo>
                      <a:pt x="34" y="310"/>
                    </a:lnTo>
                    <a:lnTo>
                      <a:pt x="38" y="241"/>
                    </a:lnTo>
                    <a:lnTo>
                      <a:pt x="34" y="174"/>
                    </a:lnTo>
                    <a:lnTo>
                      <a:pt x="26" y="123"/>
                    </a:lnTo>
                    <a:lnTo>
                      <a:pt x="21" y="104"/>
                    </a:lnTo>
                    <a:lnTo>
                      <a:pt x="0" y="378"/>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51" name="Freeform 53"/>
              <p:cNvSpPr>
                <a:spLocks/>
              </p:cNvSpPr>
              <p:nvPr/>
            </p:nvSpPr>
            <p:spPr bwMode="auto">
              <a:xfrm>
                <a:off x="3004" y="3333"/>
                <a:ext cx="103" cy="73"/>
              </a:xfrm>
              <a:custGeom>
                <a:avLst/>
                <a:gdLst>
                  <a:gd name="T0" fmla="*/ 3 w 206"/>
                  <a:gd name="T1" fmla="*/ 9 h 145"/>
                  <a:gd name="T2" fmla="*/ 4 w 206"/>
                  <a:gd name="T3" fmla="*/ 7 h 145"/>
                  <a:gd name="T4" fmla="*/ 5 w 206"/>
                  <a:gd name="T5" fmla="*/ 6 h 145"/>
                  <a:gd name="T6" fmla="*/ 6 w 206"/>
                  <a:gd name="T7" fmla="*/ 5 h 145"/>
                  <a:gd name="T8" fmla="*/ 8 w 206"/>
                  <a:gd name="T9" fmla="*/ 4 h 145"/>
                  <a:gd name="T10" fmla="*/ 9 w 206"/>
                  <a:gd name="T11" fmla="*/ 3 h 145"/>
                  <a:gd name="T12" fmla="*/ 11 w 206"/>
                  <a:gd name="T13" fmla="*/ 2 h 145"/>
                  <a:gd name="T14" fmla="*/ 12 w 206"/>
                  <a:gd name="T15" fmla="*/ 1 h 145"/>
                  <a:gd name="T16" fmla="*/ 13 w 206"/>
                  <a:gd name="T17" fmla="*/ 0 h 145"/>
                  <a:gd name="T18" fmla="*/ 11 w 206"/>
                  <a:gd name="T19" fmla="*/ 1 h 145"/>
                  <a:gd name="T20" fmla="*/ 9 w 206"/>
                  <a:gd name="T21" fmla="*/ 2 h 145"/>
                  <a:gd name="T22" fmla="*/ 8 w 206"/>
                  <a:gd name="T23" fmla="*/ 3 h 145"/>
                  <a:gd name="T24" fmla="*/ 6 w 206"/>
                  <a:gd name="T25" fmla="*/ 4 h 145"/>
                  <a:gd name="T26" fmla="*/ 5 w 206"/>
                  <a:gd name="T27" fmla="*/ 5 h 145"/>
                  <a:gd name="T28" fmla="*/ 4 w 206"/>
                  <a:gd name="T29" fmla="*/ 6 h 145"/>
                  <a:gd name="T30" fmla="*/ 2 w 206"/>
                  <a:gd name="T31" fmla="*/ 7 h 145"/>
                  <a:gd name="T32" fmla="*/ 1 w 206"/>
                  <a:gd name="T33" fmla="*/ 8 h 145"/>
                  <a:gd name="T34" fmla="*/ 0 w 206"/>
                  <a:gd name="T35" fmla="*/ 10 h 145"/>
                  <a:gd name="T36" fmla="*/ 3 w 206"/>
                  <a:gd name="T37" fmla="*/ 9 h 1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6"/>
                  <a:gd name="T58" fmla="*/ 0 h 145"/>
                  <a:gd name="T59" fmla="*/ 206 w 206"/>
                  <a:gd name="T60" fmla="*/ 145 h 14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6" h="145">
                    <a:moveTo>
                      <a:pt x="39" y="132"/>
                    </a:moveTo>
                    <a:lnTo>
                      <a:pt x="54" y="109"/>
                    </a:lnTo>
                    <a:lnTo>
                      <a:pt x="72" y="90"/>
                    </a:lnTo>
                    <a:lnTo>
                      <a:pt x="92" y="73"/>
                    </a:lnTo>
                    <a:lnTo>
                      <a:pt x="115" y="58"/>
                    </a:lnTo>
                    <a:lnTo>
                      <a:pt x="138" y="44"/>
                    </a:lnTo>
                    <a:lnTo>
                      <a:pt x="161" y="30"/>
                    </a:lnTo>
                    <a:lnTo>
                      <a:pt x="184" y="16"/>
                    </a:lnTo>
                    <a:lnTo>
                      <a:pt x="206" y="0"/>
                    </a:lnTo>
                    <a:lnTo>
                      <a:pt x="167" y="14"/>
                    </a:lnTo>
                    <a:lnTo>
                      <a:pt x="142" y="27"/>
                    </a:lnTo>
                    <a:lnTo>
                      <a:pt x="119" y="39"/>
                    </a:lnTo>
                    <a:lnTo>
                      <a:pt x="95" y="53"/>
                    </a:lnTo>
                    <a:lnTo>
                      <a:pt x="73" y="68"/>
                    </a:lnTo>
                    <a:lnTo>
                      <a:pt x="51" y="84"/>
                    </a:lnTo>
                    <a:lnTo>
                      <a:pt x="32" y="102"/>
                    </a:lnTo>
                    <a:lnTo>
                      <a:pt x="15" y="122"/>
                    </a:lnTo>
                    <a:lnTo>
                      <a:pt x="0" y="145"/>
                    </a:lnTo>
                    <a:lnTo>
                      <a:pt x="39" y="132"/>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52" name="Freeform 54"/>
              <p:cNvSpPr>
                <a:spLocks/>
              </p:cNvSpPr>
              <p:nvPr/>
            </p:nvSpPr>
            <p:spPr bwMode="auto">
              <a:xfrm>
                <a:off x="2735" y="3259"/>
                <a:ext cx="62" cy="230"/>
              </a:xfrm>
              <a:custGeom>
                <a:avLst/>
                <a:gdLst>
                  <a:gd name="T0" fmla="*/ 7 w 125"/>
                  <a:gd name="T1" fmla="*/ 3 h 458"/>
                  <a:gd name="T2" fmla="*/ 6 w 125"/>
                  <a:gd name="T3" fmla="*/ 2 h 458"/>
                  <a:gd name="T4" fmla="*/ 6 w 125"/>
                  <a:gd name="T5" fmla="*/ 1 h 458"/>
                  <a:gd name="T6" fmla="*/ 6 w 125"/>
                  <a:gd name="T7" fmla="*/ 1 h 458"/>
                  <a:gd name="T8" fmla="*/ 5 w 125"/>
                  <a:gd name="T9" fmla="*/ 0 h 458"/>
                  <a:gd name="T10" fmla="*/ 5 w 125"/>
                  <a:gd name="T11" fmla="*/ 1 h 458"/>
                  <a:gd name="T12" fmla="*/ 5 w 125"/>
                  <a:gd name="T13" fmla="*/ 1 h 458"/>
                  <a:gd name="T14" fmla="*/ 5 w 125"/>
                  <a:gd name="T15" fmla="*/ 1 h 458"/>
                  <a:gd name="T16" fmla="*/ 4 w 125"/>
                  <a:gd name="T17" fmla="*/ 1 h 458"/>
                  <a:gd name="T18" fmla="*/ 3 w 125"/>
                  <a:gd name="T19" fmla="*/ 1 h 458"/>
                  <a:gd name="T20" fmla="*/ 3 w 125"/>
                  <a:gd name="T21" fmla="*/ 1 h 458"/>
                  <a:gd name="T22" fmla="*/ 3 w 125"/>
                  <a:gd name="T23" fmla="*/ 2 h 458"/>
                  <a:gd name="T24" fmla="*/ 2 w 125"/>
                  <a:gd name="T25" fmla="*/ 2 h 458"/>
                  <a:gd name="T26" fmla="*/ 1 w 125"/>
                  <a:gd name="T27" fmla="*/ 5 h 458"/>
                  <a:gd name="T28" fmla="*/ 0 w 125"/>
                  <a:gd name="T29" fmla="*/ 9 h 458"/>
                  <a:gd name="T30" fmla="*/ 0 w 125"/>
                  <a:gd name="T31" fmla="*/ 12 h 458"/>
                  <a:gd name="T32" fmla="*/ 0 w 125"/>
                  <a:gd name="T33" fmla="*/ 15 h 458"/>
                  <a:gd name="T34" fmla="*/ 0 w 125"/>
                  <a:gd name="T35" fmla="*/ 19 h 458"/>
                  <a:gd name="T36" fmla="*/ 0 w 125"/>
                  <a:gd name="T37" fmla="*/ 22 h 458"/>
                  <a:gd name="T38" fmla="*/ 0 w 125"/>
                  <a:gd name="T39" fmla="*/ 26 h 458"/>
                  <a:gd name="T40" fmla="*/ 0 w 125"/>
                  <a:gd name="T41" fmla="*/ 29 h 458"/>
                  <a:gd name="T42" fmla="*/ 2 w 125"/>
                  <a:gd name="T43" fmla="*/ 28 h 458"/>
                  <a:gd name="T44" fmla="*/ 2 w 125"/>
                  <a:gd name="T45" fmla="*/ 24 h 458"/>
                  <a:gd name="T46" fmla="*/ 1 w 125"/>
                  <a:gd name="T47" fmla="*/ 20 h 458"/>
                  <a:gd name="T48" fmla="*/ 1 w 125"/>
                  <a:gd name="T49" fmla="*/ 16 h 458"/>
                  <a:gd name="T50" fmla="*/ 1 w 125"/>
                  <a:gd name="T51" fmla="*/ 12 h 458"/>
                  <a:gd name="T52" fmla="*/ 1 w 125"/>
                  <a:gd name="T53" fmla="*/ 10 h 458"/>
                  <a:gd name="T54" fmla="*/ 1 w 125"/>
                  <a:gd name="T55" fmla="*/ 9 h 458"/>
                  <a:gd name="T56" fmla="*/ 2 w 125"/>
                  <a:gd name="T57" fmla="*/ 8 h 458"/>
                  <a:gd name="T58" fmla="*/ 2 w 125"/>
                  <a:gd name="T59" fmla="*/ 6 h 458"/>
                  <a:gd name="T60" fmla="*/ 2 w 125"/>
                  <a:gd name="T61" fmla="*/ 5 h 458"/>
                  <a:gd name="T62" fmla="*/ 3 w 125"/>
                  <a:gd name="T63" fmla="*/ 4 h 458"/>
                  <a:gd name="T64" fmla="*/ 3 w 125"/>
                  <a:gd name="T65" fmla="*/ 3 h 458"/>
                  <a:gd name="T66" fmla="*/ 4 w 125"/>
                  <a:gd name="T67" fmla="*/ 2 h 458"/>
                  <a:gd name="T68" fmla="*/ 5 w 125"/>
                  <a:gd name="T69" fmla="*/ 2 h 458"/>
                  <a:gd name="T70" fmla="*/ 5 w 125"/>
                  <a:gd name="T71" fmla="*/ 3 h 458"/>
                  <a:gd name="T72" fmla="*/ 6 w 125"/>
                  <a:gd name="T73" fmla="*/ 4 h 458"/>
                  <a:gd name="T74" fmla="*/ 6 w 125"/>
                  <a:gd name="T75" fmla="*/ 6 h 458"/>
                  <a:gd name="T76" fmla="*/ 6 w 125"/>
                  <a:gd name="T77" fmla="*/ 7 h 458"/>
                  <a:gd name="T78" fmla="*/ 6 w 125"/>
                  <a:gd name="T79" fmla="*/ 9 h 458"/>
                  <a:gd name="T80" fmla="*/ 5 w 125"/>
                  <a:gd name="T81" fmla="*/ 10 h 458"/>
                  <a:gd name="T82" fmla="*/ 5 w 125"/>
                  <a:gd name="T83" fmla="*/ 12 h 458"/>
                  <a:gd name="T84" fmla="*/ 5 w 125"/>
                  <a:gd name="T85" fmla="*/ 12 h 458"/>
                  <a:gd name="T86" fmla="*/ 4 w 125"/>
                  <a:gd name="T87" fmla="*/ 12 h 458"/>
                  <a:gd name="T88" fmla="*/ 4 w 125"/>
                  <a:gd name="T89" fmla="*/ 12 h 458"/>
                  <a:gd name="T90" fmla="*/ 4 w 125"/>
                  <a:gd name="T91" fmla="*/ 11 h 458"/>
                  <a:gd name="T92" fmla="*/ 3 w 125"/>
                  <a:gd name="T93" fmla="*/ 11 h 458"/>
                  <a:gd name="T94" fmla="*/ 3 w 125"/>
                  <a:gd name="T95" fmla="*/ 11 h 458"/>
                  <a:gd name="T96" fmla="*/ 3 w 125"/>
                  <a:gd name="T97" fmla="*/ 11 h 458"/>
                  <a:gd name="T98" fmla="*/ 3 w 125"/>
                  <a:gd name="T99" fmla="*/ 11 h 458"/>
                  <a:gd name="T100" fmla="*/ 3 w 125"/>
                  <a:gd name="T101" fmla="*/ 12 h 458"/>
                  <a:gd name="T102" fmla="*/ 4 w 125"/>
                  <a:gd name="T103" fmla="*/ 13 h 458"/>
                  <a:gd name="T104" fmla="*/ 4 w 125"/>
                  <a:gd name="T105" fmla="*/ 13 h 458"/>
                  <a:gd name="T106" fmla="*/ 4 w 125"/>
                  <a:gd name="T107" fmla="*/ 14 h 458"/>
                  <a:gd name="T108" fmla="*/ 4 w 125"/>
                  <a:gd name="T109" fmla="*/ 14 h 458"/>
                  <a:gd name="T110" fmla="*/ 5 w 125"/>
                  <a:gd name="T111" fmla="*/ 13 h 458"/>
                  <a:gd name="T112" fmla="*/ 6 w 125"/>
                  <a:gd name="T113" fmla="*/ 13 h 458"/>
                  <a:gd name="T114" fmla="*/ 6 w 125"/>
                  <a:gd name="T115" fmla="*/ 13 h 458"/>
                  <a:gd name="T116" fmla="*/ 7 w 125"/>
                  <a:gd name="T117" fmla="*/ 10 h 458"/>
                  <a:gd name="T118" fmla="*/ 7 w 125"/>
                  <a:gd name="T119" fmla="*/ 8 h 458"/>
                  <a:gd name="T120" fmla="*/ 7 w 125"/>
                  <a:gd name="T121" fmla="*/ 6 h 458"/>
                  <a:gd name="T122" fmla="*/ 7 w 125"/>
                  <a:gd name="T123" fmla="*/ 3 h 4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
                  <a:gd name="T187" fmla="*/ 0 h 458"/>
                  <a:gd name="T188" fmla="*/ 125 w 125"/>
                  <a:gd name="T189" fmla="*/ 458 h 4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 h="458">
                    <a:moveTo>
                      <a:pt x="117" y="42"/>
                    </a:moveTo>
                    <a:lnTo>
                      <a:pt x="111" y="30"/>
                    </a:lnTo>
                    <a:lnTo>
                      <a:pt x="104" y="16"/>
                    </a:lnTo>
                    <a:lnTo>
                      <a:pt x="96" y="4"/>
                    </a:lnTo>
                    <a:lnTo>
                      <a:pt x="94" y="0"/>
                    </a:lnTo>
                    <a:lnTo>
                      <a:pt x="91" y="1"/>
                    </a:lnTo>
                    <a:lnTo>
                      <a:pt x="87" y="2"/>
                    </a:lnTo>
                    <a:lnTo>
                      <a:pt x="80" y="4"/>
                    </a:lnTo>
                    <a:lnTo>
                      <a:pt x="72" y="8"/>
                    </a:lnTo>
                    <a:lnTo>
                      <a:pt x="63" y="13"/>
                    </a:lnTo>
                    <a:lnTo>
                      <a:pt x="55" y="16"/>
                    </a:lnTo>
                    <a:lnTo>
                      <a:pt x="48" y="22"/>
                    </a:lnTo>
                    <a:lnTo>
                      <a:pt x="43" y="28"/>
                    </a:lnTo>
                    <a:lnTo>
                      <a:pt x="21" y="79"/>
                    </a:lnTo>
                    <a:lnTo>
                      <a:pt x="7" y="131"/>
                    </a:lnTo>
                    <a:lnTo>
                      <a:pt x="2" y="185"/>
                    </a:lnTo>
                    <a:lnTo>
                      <a:pt x="0" y="239"/>
                    </a:lnTo>
                    <a:lnTo>
                      <a:pt x="2" y="295"/>
                    </a:lnTo>
                    <a:lnTo>
                      <a:pt x="5" y="349"/>
                    </a:lnTo>
                    <a:lnTo>
                      <a:pt x="6" y="404"/>
                    </a:lnTo>
                    <a:lnTo>
                      <a:pt x="5" y="458"/>
                    </a:lnTo>
                    <a:lnTo>
                      <a:pt x="35" y="447"/>
                    </a:lnTo>
                    <a:lnTo>
                      <a:pt x="34" y="380"/>
                    </a:lnTo>
                    <a:lnTo>
                      <a:pt x="30" y="312"/>
                    </a:lnTo>
                    <a:lnTo>
                      <a:pt x="26" y="244"/>
                    </a:lnTo>
                    <a:lnTo>
                      <a:pt x="22" y="177"/>
                    </a:lnTo>
                    <a:lnTo>
                      <a:pt x="26" y="156"/>
                    </a:lnTo>
                    <a:lnTo>
                      <a:pt x="29" y="136"/>
                    </a:lnTo>
                    <a:lnTo>
                      <a:pt x="33" y="113"/>
                    </a:lnTo>
                    <a:lnTo>
                      <a:pt x="37" y="91"/>
                    </a:lnTo>
                    <a:lnTo>
                      <a:pt x="43" y="70"/>
                    </a:lnTo>
                    <a:lnTo>
                      <a:pt x="50" y="51"/>
                    </a:lnTo>
                    <a:lnTo>
                      <a:pt x="59" y="33"/>
                    </a:lnTo>
                    <a:lnTo>
                      <a:pt x="72" y="19"/>
                    </a:lnTo>
                    <a:lnTo>
                      <a:pt x="83" y="31"/>
                    </a:lnTo>
                    <a:lnTo>
                      <a:pt x="93" y="46"/>
                    </a:lnTo>
                    <a:lnTo>
                      <a:pt x="99" y="63"/>
                    </a:lnTo>
                    <a:lnTo>
                      <a:pt x="103" y="84"/>
                    </a:lnTo>
                    <a:lnTo>
                      <a:pt x="103" y="107"/>
                    </a:lnTo>
                    <a:lnTo>
                      <a:pt x="99" y="132"/>
                    </a:lnTo>
                    <a:lnTo>
                      <a:pt x="94" y="159"/>
                    </a:lnTo>
                    <a:lnTo>
                      <a:pt x="84" y="188"/>
                    </a:lnTo>
                    <a:lnTo>
                      <a:pt x="82" y="185"/>
                    </a:lnTo>
                    <a:lnTo>
                      <a:pt x="78" y="182"/>
                    </a:lnTo>
                    <a:lnTo>
                      <a:pt x="72" y="178"/>
                    </a:lnTo>
                    <a:lnTo>
                      <a:pt x="66" y="176"/>
                    </a:lnTo>
                    <a:lnTo>
                      <a:pt x="59" y="173"/>
                    </a:lnTo>
                    <a:lnTo>
                      <a:pt x="55" y="170"/>
                    </a:lnTo>
                    <a:lnTo>
                      <a:pt x="50" y="169"/>
                    </a:lnTo>
                    <a:lnTo>
                      <a:pt x="49" y="168"/>
                    </a:lnTo>
                    <a:lnTo>
                      <a:pt x="56" y="181"/>
                    </a:lnTo>
                    <a:lnTo>
                      <a:pt x="65" y="196"/>
                    </a:lnTo>
                    <a:lnTo>
                      <a:pt x="72" y="207"/>
                    </a:lnTo>
                    <a:lnTo>
                      <a:pt x="74" y="212"/>
                    </a:lnTo>
                    <a:lnTo>
                      <a:pt x="79" y="211"/>
                    </a:lnTo>
                    <a:lnTo>
                      <a:pt x="88" y="206"/>
                    </a:lnTo>
                    <a:lnTo>
                      <a:pt x="98" y="200"/>
                    </a:lnTo>
                    <a:lnTo>
                      <a:pt x="104" y="196"/>
                    </a:lnTo>
                    <a:lnTo>
                      <a:pt x="118" y="160"/>
                    </a:lnTo>
                    <a:lnTo>
                      <a:pt x="125" y="122"/>
                    </a:lnTo>
                    <a:lnTo>
                      <a:pt x="124" y="83"/>
                    </a:lnTo>
                    <a:lnTo>
                      <a:pt x="117" y="42"/>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53" name="Freeform 55"/>
              <p:cNvSpPr>
                <a:spLocks/>
              </p:cNvSpPr>
              <p:nvPr/>
            </p:nvSpPr>
            <p:spPr bwMode="auto">
              <a:xfrm>
                <a:off x="2763" y="3210"/>
                <a:ext cx="59" cy="191"/>
              </a:xfrm>
              <a:custGeom>
                <a:avLst/>
                <a:gdLst>
                  <a:gd name="T0" fmla="*/ 7 w 117"/>
                  <a:gd name="T1" fmla="*/ 5 h 381"/>
                  <a:gd name="T2" fmla="*/ 7 w 117"/>
                  <a:gd name="T3" fmla="*/ 4 h 381"/>
                  <a:gd name="T4" fmla="*/ 7 w 117"/>
                  <a:gd name="T5" fmla="*/ 4 h 381"/>
                  <a:gd name="T6" fmla="*/ 7 w 117"/>
                  <a:gd name="T7" fmla="*/ 3 h 381"/>
                  <a:gd name="T8" fmla="*/ 7 w 117"/>
                  <a:gd name="T9" fmla="*/ 2 h 381"/>
                  <a:gd name="T10" fmla="*/ 6 w 117"/>
                  <a:gd name="T11" fmla="*/ 2 h 381"/>
                  <a:gd name="T12" fmla="*/ 6 w 117"/>
                  <a:gd name="T13" fmla="*/ 1 h 381"/>
                  <a:gd name="T14" fmla="*/ 5 w 117"/>
                  <a:gd name="T15" fmla="*/ 1 h 381"/>
                  <a:gd name="T16" fmla="*/ 4 w 117"/>
                  <a:gd name="T17" fmla="*/ 1 h 381"/>
                  <a:gd name="T18" fmla="*/ 4 w 117"/>
                  <a:gd name="T19" fmla="*/ 0 h 381"/>
                  <a:gd name="T20" fmla="*/ 3 w 117"/>
                  <a:gd name="T21" fmla="*/ 0 h 381"/>
                  <a:gd name="T22" fmla="*/ 3 w 117"/>
                  <a:gd name="T23" fmla="*/ 1 h 381"/>
                  <a:gd name="T24" fmla="*/ 2 w 117"/>
                  <a:gd name="T25" fmla="*/ 1 h 381"/>
                  <a:gd name="T26" fmla="*/ 2 w 117"/>
                  <a:gd name="T27" fmla="*/ 1 h 381"/>
                  <a:gd name="T28" fmla="*/ 1 w 117"/>
                  <a:gd name="T29" fmla="*/ 1 h 381"/>
                  <a:gd name="T30" fmla="*/ 1 w 117"/>
                  <a:gd name="T31" fmla="*/ 1 h 381"/>
                  <a:gd name="T32" fmla="*/ 1 w 117"/>
                  <a:gd name="T33" fmla="*/ 1 h 381"/>
                  <a:gd name="T34" fmla="*/ 1 w 117"/>
                  <a:gd name="T35" fmla="*/ 1 h 381"/>
                  <a:gd name="T36" fmla="*/ 1 w 117"/>
                  <a:gd name="T37" fmla="*/ 1 h 381"/>
                  <a:gd name="T38" fmla="*/ 2 w 117"/>
                  <a:gd name="T39" fmla="*/ 1 h 381"/>
                  <a:gd name="T40" fmla="*/ 3 w 117"/>
                  <a:gd name="T41" fmla="*/ 1 h 381"/>
                  <a:gd name="T42" fmla="*/ 4 w 117"/>
                  <a:gd name="T43" fmla="*/ 2 h 381"/>
                  <a:gd name="T44" fmla="*/ 5 w 117"/>
                  <a:gd name="T45" fmla="*/ 3 h 381"/>
                  <a:gd name="T46" fmla="*/ 6 w 117"/>
                  <a:gd name="T47" fmla="*/ 4 h 381"/>
                  <a:gd name="T48" fmla="*/ 6 w 117"/>
                  <a:gd name="T49" fmla="*/ 6 h 381"/>
                  <a:gd name="T50" fmla="*/ 6 w 117"/>
                  <a:gd name="T51" fmla="*/ 8 h 381"/>
                  <a:gd name="T52" fmla="*/ 7 w 117"/>
                  <a:gd name="T53" fmla="*/ 10 h 381"/>
                  <a:gd name="T54" fmla="*/ 7 w 117"/>
                  <a:gd name="T55" fmla="*/ 12 h 381"/>
                  <a:gd name="T56" fmla="*/ 6 w 117"/>
                  <a:gd name="T57" fmla="*/ 15 h 381"/>
                  <a:gd name="T58" fmla="*/ 6 w 117"/>
                  <a:gd name="T59" fmla="*/ 17 h 381"/>
                  <a:gd name="T60" fmla="*/ 5 w 117"/>
                  <a:gd name="T61" fmla="*/ 19 h 381"/>
                  <a:gd name="T62" fmla="*/ 4 w 117"/>
                  <a:gd name="T63" fmla="*/ 21 h 381"/>
                  <a:gd name="T64" fmla="*/ 3 w 117"/>
                  <a:gd name="T65" fmla="*/ 23 h 381"/>
                  <a:gd name="T66" fmla="*/ 0 w 117"/>
                  <a:gd name="T67" fmla="*/ 24 h 381"/>
                  <a:gd name="T68" fmla="*/ 1 w 117"/>
                  <a:gd name="T69" fmla="*/ 24 h 381"/>
                  <a:gd name="T70" fmla="*/ 2 w 117"/>
                  <a:gd name="T71" fmla="*/ 24 h 381"/>
                  <a:gd name="T72" fmla="*/ 3 w 117"/>
                  <a:gd name="T73" fmla="*/ 24 h 381"/>
                  <a:gd name="T74" fmla="*/ 4 w 117"/>
                  <a:gd name="T75" fmla="*/ 23 h 381"/>
                  <a:gd name="T76" fmla="*/ 4 w 117"/>
                  <a:gd name="T77" fmla="*/ 23 h 381"/>
                  <a:gd name="T78" fmla="*/ 5 w 117"/>
                  <a:gd name="T79" fmla="*/ 22 h 381"/>
                  <a:gd name="T80" fmla="*/ 5 w 117"/>
                  <a:gd name="T81" fmla="*/ 22 h 381"/>
                  <a:gd name="T82" fmla="*/ 6 w 117"/>
                  <a:gd name="T83" fmla="*/ 21 h 381"/>
                  <a:gd name="T84" fmla="*/ 7 w 117"/>
                  <a:gd name="T85" fmla="*/ 19 h 381"/>
                  <a:gd name="T86" fmla="*/ 7 w 117"/>
                  <a:gd name="T87" fmla="*/ 17 h 381"/>
                  <a:gd name="T88" fmla="*/ 8 w 117"/>
                  <a:gd name="T89" fmla="*/ 15 h 381"/>
                  <a:gd name="T90" fmla="*/ 8 w 117"/>
                  <a:gd name="T91" fmla="*/ 13 h 381"/>
                  <a:gd name="T92" fmla="*/ 8 w 117"/>
                  <a:gd name="T93" fmla="*/ 11 h 381"/>
                  <a:gd name="T94" fmla="*/ 8 w 117"/>
                  <a:gd name="T95" fmla="*/ 9 h 381"/>
                  <a:gd name="T96" fmla="*/ 8 w 117"/>
                  <a:gd name="T97" fmla="*/ 7 h 381"/>
                  <a:gd name="T98" fmla="*/ 7 w 117"/>
                  <a:gd name="T99" fmla="*/ 5 h 3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7"/>
                  <a:gd name="T151" fmla="*/ 0 h 381"/>
                  <a:gd name="T152" fmla="*/ 117 w 117"/>
                  <a:gd name="T153" fmla="*/ 381 h 3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7" h="381">
                    <a:moveTo>
                      <a:pt x="112" y="76"/>
                    </a:moveTo>
                    <a:lnTo>
                      <a:pt x="110" y="64"/>
                    </a:lnTo>
                    <a:lnTo>
                      <a:pt x="107" y="53"/>
                    </a:lnTo>
                    <a:lnTo>
                      <a:pt x="104" y="42"/>
                    </a:lnTo>
                    <a:lnTo>
                      <a:pt x="98" y="32"/>
                    </a:lnTo>
                    <a:lnTo>
                      <a:pt x="92" y="23"/>
                    </a:lnTo>
                    <a:lnTo>
                      <a:pt x="84" y="14"/>
                    </a:lnTo>
                    <a:lnTo>
                      <a:pt x="74" y="7"/>
                    </a:lnTo>
                    <a:lnTo>
                      <a:pt x="63" y="1"/>
                    </a:lnTo>
                    <a:lnTo>
                      <a:pt x="55" y="0"/>
                    </a:lnTo>
                    <a:lnTo>
                      <a:pt x="46" y="0"/>
                    </a:lnTo>
                    <a:lnTo>
                      <a:pt x="37" y="1"/>
                    </a:lnTo>
                    <a:lnTo>
                      <a:pt x="26" y="3"/>
                    </a:lnTo>
                    <a:lnTo>
                      <a:pt x="17" y="7"/>
                    </a:lnTo>
                    <a:lnTo>
                      <a:pt x="9" y="10"/>
                    </a:lnTo>
                    <a:lnTo>
                      <a:pt x="3" y="14"/>
                    </a:lnTo>
                    <a:lnTo>
                      <a:pt x="1" y="16"/>
                    </a:lnTo>
                    <a:lnTo>
                      <a:pt x="4" y="15"/>
                    </a:lnTo>
                    <a:lnTo>
                      <a:pt x="14" y="14"/>
                    </a:lnTo>
                    <a:lnTo>
                      <a:pt x="26" y="14"/>
                    </a:lnTo>
                    <a:lnTo>
                      <a:pt x="41" y="16"/>
                    </a:lnTo>
                    <a:lnTo>
                      <a:pt x="57" y="24"/>
                    </a:lnTo>
                    <a:lnTo>
                      <a:pt x="72" y="38"/>
                    </a:lnTo>
                    <a:lnTo>
                      <a:pt x="84" y="59"/>
                    </a:lnTo>
                    <a:lnTo>
                      <a:pt x="91" y="90"/>
                    </a:lnTo>
                    <a:lnTo>
                      <a:pt x="94" y="124"/>
                    </a:lnTo>
                    <a:lnTo>
                      <a:pt x="97" y="159"/>
                    </a:lnTo>
                    <a:lnTo>
                      <a:pt x="98" y="192"/>
                    </a:lnTo>
                    <a:lnTo>
                      <a:pt x="95" y="226"/>
                    </a:lnTo>
                    <a:lnTo>
                      <a:pt x="90" y="259"/>
                    </a:lnTo>
                    <a:lnTo>
                      <a:pt x="78" y="292"/>
                    </a:lnTo>
                    <a:lnTo>
                      <a:pt x="62" y="326"/>
                    </a:lnTo>
                    <a:lnTo>
                      <a:pt x="40" y="360"/>
                    </a:lnTo>
                    <a:lnTo>
                      <a:pt x="0" y="380"/>
                    </a:lnTo>
                    <a:lnTo>
                      <a:pt x="14" y="381"/>
                    </a:lnTo>
                    <a:lnTo>
                      <a:pt x="26" y="379"/>
                    </a:lnTo>
                    <a:lnTo>
                      <a:pt x="40" y="372"/>
                    </a:lnTo>
                    <a:lnTo>
                      <a:pt x="52" y="365"/>
                    </a:lnTo>
                    <a:lnTo>
                      <a:pt x="62" y="356"/>
                    </a:lnTo>
                    <a:lnTo>
                      <a:pt x="71" y="348"/>
                    </a:lnTo>
                    <a:lnTo>
                      <a:pt x="77" y="340"/>
                    </a:lnTo>
                    <a:lnTo>
                      <a:pt x="82" y="334"/>
                    </a:lnTo>
                    <a:lnTo>
                      <a:pt x="97" y="298"/>
                    </a:lnTo>
                    <a:lnTo>
                      <a:pt x="108" y="265"/>
                    </a:lnTo>
                    <a:lnTo>
                      <a:pt x="114" y="232"/>
                    </a:lnTo>
                    <a:lnTo>
                      <a:pt x="117" y="201"/>
                    </a:lnTo>
                    <a:lnTo>
                      <a:pt x="117" y="170"/>
                    </a:lnTo>
                    <a:lnTo>
                      <a:pt x="116" y="139"/>
                    </a:lnTo>
                    <a:lnTo>
                      <a:pt x="114" y="108"/>
                    </a:lnTo>
                    <a:lnTo>
                      <a:pt x="112" y="76"/>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54" name="Freeform 56"/>
              <p:cNvSpPr>
                <a:spLocks/>
              </p:cNvSpPr>
              <p:nvPr/>
            </p:nvSpPr>
            <p:spPr bwMode="auto">
              <a:xfrm>
                <a:off x="2774" y="3407"/>
                <a:ext cx="14" cy="101"/>
              </a:xfrm>
              <a:custGeom>
                <a:avLst/>
                <a:gdLst>
                  <a:gd name="T0" fmla="*/ 1 w 29"/>
                  <a:gd name="T1" fmla="*/ 0 h 202"/>
                  <a:gd name="T2" fmla="*/ 1 w 29"/>
                  <a:gd name="T3" fmla="*/ 4 h 202"/>
                  <a:gd name="T4" fmla="*/ 1 w 29"/>
                  <a:gd name="T5" fmla="*/ 7 h 202"/>
                  <a:gd name="T6" fmla="*/ 1 w 29"/>
                  <a:gd name="T7" fmla="*/ 10 h 202"/>
                  <a:gd name="T8" fmla="*/ 1 w 29"/>
                  <a:gd name="T9" fmla="*/ 13 h 202"/>
                  <a:gd name="T10" fmla="*/ 0 w 29"/>
                  <a:gd name="T11" fmla="*/ 13 h 202"/>
                  <a:gd name="T12" fmla="*/ 0 w 29"/>
                  <a:gd name="T13" fmla="*/ 10 h 202"/>
                  <a:gd name="T14" fmla="*/ 0 w 29"/>
                  <a:gd name="T15" fmla="*/ 7 h 202"/>
                  <a:gd name="T16" fmla="*/ 0 w 29"/>
                  <a:gd name="T17" fmla="*/ 5 h 202"/>
                  <a:gd name="T18" fmla="*/ 0 w 29"/>
                  <a:gd name="T19" fmla="*/ 2 h 202"/>
                  <a:gd name="T20" fmla="*/ 1 w 29"/>
                  <a:gd name="T21" fmla="*/ 0 h 2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202"/>
                  <a:gd name="T35" fmla="*/ 29 w 29"/>
                  <a:gd name="T36" fmla="*/ 202 h 2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202">
                    <a:moveTo>
                      <a:pt x="29" y="0"/>
                    </a:moveTo>
                    <a:lnTo>
                      <a:pt x="23" y="57"/>
                    </a:lnTo>
                    <a:lnTo>
                      <a:pt x="19" y="107"/>
                    </a:lnTo>
                    <a:lnTo>
                      <a:pt x="20" y="153"/>
                    </a:lnTo>
                    <a:lnTo>
                      <a:pt x="27" y="201"/>
                    </a:lnTo>
                    <a:lnTo>
                      <a:pt x="2" y="202"/>
                    </a:lnTo>
                    <a:lnTo>
                      <a:pt x="0" y="151"/>
                    </a:lnTo>
                    <a:lnTo>
                      <a:pt x="0" y="108"/>
                    </a:lnTo>
                    <a:lnTo>
                      <a:pt x="1" y="66"/>
                    </a:lnTo>
                    <a:lnTo>
                      <a:pt x="4" y="18"/>
                    </a:lnTo>
                    <a:lnTo>
                      <a:pt x="29" y="0"/>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55" name="Freeform 57"/>
              <p:cNvSpPr>
                <a:spLocks/>
              </p:cNvSpPr>
              <p:nvPr/>
            </p:nvSpPr>
            <p:spPr bwMode="auto">
              <a:xfrm>
                <a:off x="2735" y="3175"/>
                <a:ext cx="17" cy="100"/>
              </a:xfrm>
              <a:custGeom>
                <a:avLst/>
                <a:gdLst>
                  <a:gd name="T0" fmla="*/ 2 w 35"/>
                  <a:gd name="T1" fmla="*/ 0 h 200"/>
                  <a:gd name="T2" fmla="*/ 1 w 35"/>
                  <a:gd name="T3" fmla="*/ 3 h 200"/>
                  <a:gd name="T4" fmla="*/ 1 w 35"/>
                  <a:gd name="T5" fmla="*/ 5 h 200"/>
                  <a:gd name="T6" fmla="*/ 1 w 35"/>
                  <a:gd name="T7" fmla="*/ 8 h 200"/>
                  <a:gd name="T8" fmla="*/ 1 w 35"/>
                  <a:gd name="T9" fmla="*/ 11 h 200"/>
                  <a:gd name="T10" fmla="*/ 0 w 35"/>
                  <a:gd name="T11" fmla="*/ 13 h 200"/>
                  <a:gd name="T12" fmla="*/ 0 w 35"/>
                  <a:gd name="T13" fmla="*/ 9 h 200"/>
                  <a:gd name="T14" fmla="*/ 0 w 35"/>
                  <a:gd name="T15" fmla="*/ 6 h 200"/>
                  <a:gd name="T16" fmla="*/ 0 w 35"/>
                  <a:gd name="T17" fmla="*/ 4 h 200"/>
                  <a:gd name="T18" fmla="*/ 0 w 35"/>
                  <a:gd name="T19" fmla="*/ 1 h 200"/>
                  <a:gd name="T20" fmla="*/ 2 w 35"/>
                  <a:gd name="T21" fmla="*/ 0 h 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
                  <a:gd name="T34" fmla="*/ 0 h 200"/>
                  <a:gd name="T35" fmla="*/ 35 w 35"/>
                  <a:gd name="T36" fmla="*/ 200 h 2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 h="200">
                    <a:moveTo>
                      <a:pt x="35" y="0"/>
                    </a:moveTo>
                    <a:lnTo>
                      <a:pt x="28" y="39"/>
                    </a:lnTo>
                    <a:lnTo>
                      <a:pt x="28" y="77"/>
                    </a:lnTo>
                    <a:lnTo>
                      <a:pt x="28" y="117"/>
                    </a:lnTo>
                    <a:lnTo>
                      <a:pt x="22" y="165"/>
                    </a:lnTo>
                    <a:lnTo>
                      <a:pt x="0" y="200"/>
                    </a:lnTo>
                    <a:lnTo>
                      <a:pt x="8" y="141"/>
                    </a:lnTo>
                    <a:lnTo>
                      <a:pt x="8" y="92"/>
                    </a:lnTo>
                    <a:lnTo>
                      <a:pt x="6" y="49"/>
                    </a:lnTo>
                    <a:lnTo>
                      <a:pt x="12" y="8"/>
                    </a:lnTo>
                    <a:lnTo>
                      <a:pt x="35" y="0"/>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56" name="Freeform 58"/>
              <p:cNvSpPr>
                <a:spLocks/>
              </p:cNvSpPr>
              <p:nvPr/>
            </p:nvSpPr>
            <p:spPr bwMode="auto">
              <a:xfrm>
                <a:off x="3009" y="3412"/>
                <a:ext cx="204" cy="172"/>
              </a:xfrm>
              <a:custGeom>
                <a:avLst/>
                <a:gdLst>
                  <a:gd name="T0" fmla="*/ 26 w 408"/>
                  <a:gd name="T1" fmla="*/ 0 h 343"/>
                  <a:gd name="T2" fmla="*/ 25 w 408"/>
                  <a:gd name="T3" fmla="*/ 1 h 343"/>
                  <a:gd name="T4" fmla="*/ 24 w 408"/>
                  <a:gd name="T5" fmla="*/ 1 h 343"/>
                  <a:gd name="T6" fmla="*/ 23 w 408"/>
                  <a:gd name="T7" fmla="*/ 2 h 343"/>
                  <a:gd name="T8" fmla="*/ 22 w 408"/>
                  <a:gd name="T9" fmla="*/ 2 h 343"/>
                  <a:gd name="T10" fmla="*/ 21 w 408"/>
                  <a:gd name="T11" fmla="*/ 3 h 343"/>
                  <a:gd name="T12" fmla="*/ 20 w 408"/>
                  <a:gd name="T13" fmla="*/ 4 h 343"/>
                  <a:gd name="T14" fmla="*/ 19 w 408"/>
                  <a:gd name="T15" fmla="*/ 4 h 343"/>
                  <a:gd name="T16" fmla="*/ 18 w 408"/>
                  <a:gd name="T17" fmla="*/ 5 h 343"/>
                  <a:gd name="T18" fmla="*/ 17 w 408"/>
                  <a:gd name="T19" fmla="*/ 6 h 343"/>
                  <a:gd name="T20" fmla="*/ 17 w 408"/>
                  <a:gd name="T21" fmla="*/ 7 h 343"/>
                  <a:gd name="T22" fmla="*/ 16 w 408"/>
                  <a:gd name="T23" fmla="*/ 8 h 343"/>
                  <a:gd name="T24" fmla="*/ 15 w 408"/>
                  <a:gd name="T25" fmla="*/ 9 h 343"/>
                  <a:gd name="T26" fmla="*/ 15 w 408"/>
                  <a:gd name="T27" fmla="*/ 10 h 343"/>
                  <a:gd name="T28" fmla="*/ 14 w 408"/>
                  <a:gd name="T29" fmla="*/ 11 h 343"/>
                  <a:gd name="T30" fmla="*/ 14 w 408"/>
                  <a:gd name="T31" fmla="*/ 13 h 343"/>
                  <a:gd name="T32" fmla="*/ 13 w 408"/>
                  <a:gd name="T33" fmla="*/ 14 h 343"/>
                  <a:gd name="T34" fmla="*/ 13 w 408"/>
                  <a:gd name="T35" fmla="*/ 16 h 343"/>
                  <a:gd name="T36" fmla="*/ 12 w 408"/>
                  <a:gd name="T37" fmla="*/ 17 h 343"/>
                  <a:gd name="T38" fmla="*/ 12 w 408"/>
                  <a:gd name="T39" fmla="*/ 19 h 343"/>
                  <a:gd name="T40" fmla="*/ 12 w 408"/>
                  <a:gd name="T41" fmla="*/ 20 h 343"/>
                  <a:gd name="T42" fmla="*/ 10 w 408"/>
                  <a:gd name="T43" fmla="*/ 18 h 343"/>
                  <a:gd name="T44" fmla="*/ 9 w 408"/>
                  <a:gd name="T45" fmla="*/ 16 h 343"/>
                  <a:gd name="T46" fmla="*/ 7 w 408"/>
                  <a:gd name="T47" fmla="*/ 13 h 343"/>
                  <a:gd name="T48" fmla="*/ 6 w 408"/>
                  <a:gd name="T49" fmla="*/ 11 h 343"/>
                  <a:gd name="T50" fmla="*/ 4 w 408"/>
                  <a:gd name="T51" fmla="*/ 9 h 343"/>
                  <a:gd name="T52" fmla="*/ 3 w 408"/>
                  <a:gd name="T53" fmla="*/ 6 h 343"/>
                  <a:gd name="T54" fmla="*/ 1 w 408"/>
                  <a:gd name="T55" fmla="*/ 4 h 343"/>
                  <a:gd name="T56" fmla="*/ 0 w 408"/>
                  <a:gd name="T57" fmla="*/ 1 h 343"/>
                  <a:gd name="T58" fmla="*/ 1 w 408"/>
                  <a:gd name="T59" fmla="*/ 4 h 343"/>
                  <a:gd name="T60" fmla="*/ 1 w 408"/>
                  <a:gd name="T61" fmla="*/ 7 h 343"/>
                  <a:gd name="T62" fmla="*/ 2 w 408"/>
                  <a:gd name="T63" fmla="*/ 9 h 343"/>
                  <a:gd name="T64" fmla="*/ 4 w 408"/>
                  <a:gd name="T65" fmla="*/ 12 h 343"/>
                  <a:gd name="T66" fmla="*/ 5 w 408"/>
                  <a:gd name="T67" fmla="*/ 14 h 343"/>
                  <a:gd name="T68" fmla="*/ 7 w 408"/>
                  <a:gd name="T69" fmla="*/ 17 h 343"/>
                  <a:gd name="T70" fmla="*/ 9 w 408"/>
                  <a:gd name="T71" fmla="*/ 19 h 343"/>
                  <a:gd name="T72" fmla="*/ 11 w 408"/>
                  <a:gd name="T73" fmla="*/ 21 h 343"/>
                  <a:gd name="T74" fmla="*/ 12 w 408"/>
                  <a:gd name="T75" fmla="*/ 22 h 343"/>
                  <a:gd name="T76" fmla="*/ 13 w 408"/>
                  <a:gd name="T77" fmla="*/ 22 h 343"/>
                  <a:gd name="T78" fmla="*/ 13 w 408"/>
                  <a:gd name="T79" fmla="*/ 22 h 343"/>
                  <a:gd name="T80" fmla="*/ 13 w 408"/>
                  <a:gd name="T81" fmla="*/ 22 h 343"/>
                  <a:gd name="T82" fmla="*/ 14 w 408"/>
                  <a:gd name="T83" fmla="*/ 20 h 343"/>
                  <a:gd name="T84" fmla="*/ 14 w 408"/>
                  <a:gd name="T85" fmla="*/ 18 h 343"/>
                  <a:gd name="T86" fmla="*/ 15 w 408"/>
                  <a:gd name="T87" fmla="*/ 16 h 343"/>
                  <a:gd name="T88" fmla="*/ 16 w 408"/>
                  <a:gd name="T89" fmla="*/ 14 h 343"/>
                  <a:gd name="T90" fmla="*/ 17 w 408"/>
                  <a:gd name="T91" fmla="*/ 12 h 343"/>
                  <a:gd name="T92" fmla="*/ 18 w 408"/>
                  <a:gd name="T93" fmla="*/ 10 h 343"/>
                  <a:gd name="T94" fmla="*/ 19 w 408"/>
                  <a:gd name="T95" fmla="*/ 8 h 343"/>
                  <a:gd name="T96" fmla="*/ 21 w 408"/>
                  <a:gd name="T97" fmla="*/ 7 h 343"/>
                  <a:gd name="T98" fmla="*/ 22 w 408"/>
                  <a:gd name="T99" fmla="*/ 6 h 343"/>
                  <a:gd name="T100" fmla="*/ 23 w 408"/>
                  <a:gd name="T101" fmla="*/ 4 h 343"/>
                  <a:gd name="T102" fmla="*/ 24 w 408"/>
                  <a:gd name="T103" fmla="*/ 3 h 343"/>
                  <a:gd name="T104" fmla="*/ 25 w 408"/>
                  <a:gd name="T105" fmla="*/ 2 h 343"/>
                  <a:gd name="T106" fmla="*/ 25 w 408"/>
                  <a:gd name="T107" fmla="*/ 1 h 343"/>
                  <a:gd name="T108" fmla="*/ 26 w 408"/>
                  <a:gd name="T109" fmla="*/ 1 h 343"/>
                  <a:gd name="T110" fmla="*/ 26 w 408"/>
                  <a:gd name="T111" fmla="*/ 1 h 343"/>
                  <a:gd name="T112" fmla="*/ 26 w 408"/>
                  <a:gd name="T113" fmla="*/ 0 h 3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8"/>
                  <a:gd name="T172" fmla="*/ 0 h 343"/>
                  <a:gd name="T173" fmla="*/ 408 w 408"/>
                  <a:gd name="T174" fmla="*/ 343 h 3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8" h="343">
                    <a:moveTo>
                      <a:pt x="408" y="0"/>
                    </a:moveTo>
                    <a:lnTo>
                      <a:pt x="389" y="8"/>
                    </a:lnTo>
                    <a:lnTo>
                      <a:pt x="372" y="16"/>
                    </a:lnTo>
                    <a:lnTo>
                      <a:pt x="355" y="24"/>
                    </a:lnTo>
                    <a:lnTo>
                      <a:pt x="339" y="32"/>
                    </a:lnTo>
                    <a:lnTo>
                      <a:pt x="324" y="41"/>
                    </a:lnTo>
                    <a:lnTo>
                      <a:pt x="309" y="51"/>
                    </a:lnTo>
                    <a:lnTo>
                      <a:pt x="295" y="61"/>
                    </a:lnTo>
                    <a:lnTo>
                      <a:pt x="282" y="73"/>
                    </a:lnTo>
                    <a:lnTo>
                      <a:pt x="269" y="85"/>
                    </a:lnTo>
                    <a:lnTo>
                      <a:pt x="258" y="99"/>
                    </a:lnTo>
                    <a:lnTo>
                      <a:pt x="248" y="115"/>
                    </a:lnTo>
                    <a:lnTo>
                      <a:pt x="237" y="131"/>
                    </a:lnTo>
                    <a:lnTo>
                      <a:pt x="227" y="151"/>
                    </a:lnTo>
                    <a:lnTo>
                      <a:pt x="218" y="172"/>
                    </a:lnTo>
                    <a:lnTo>
                      <a:pt x="210" y="193"/>
                    </a:lnTo>
                    <a:lnTo>
                      <a:pt x="201" y="219"/>
                    </a:lnTo>
                    <a:lnTo>
                      <a:pt x="195" y="245"/>
                    </a:lnTo>
                    <a:lnTo>
                      <a:pt x="189" y="268"/>
                    </a:lnTo>
                    <a:lnTo>
                      <a:pt x="185" y="291"/>
                    </a:lnTo>
                    <a:lnTo>
                      <a:pt x="183" y="314"/>
                    </a:lnTo>
                    <a:lnTo>
                      <a:pt x="159" y="280"/>
                    </a:lnTo>
                    <a:lnTo>
                      <a:pt x="133" y="243"/>
                    </a:lnTo>
                    <a:lnTo>
                      <a:pt x="108" y="207"/>
                    </a:lnTo>
                    <a:lnTo>
                      <a:pt x="83" y="169"/>
                    </a:lnTo>
                    <a:lnTo>
                      <a:pt x="59" y="131"/>
                    </a:lnTo>
                    <a:lnTo>
                      <a:pt x="36" y="92"/>
                    </a:lnTo>
                    <a:lnTo>
                      <a:pt x="16" y="53"/>
                    </a:lnTo>
                    <a:lnTo>
                      <a:pt x="0" y="14"/>
                    </a:lnTo>
                    <a:lnTo>
                      <a:pt x="4" y="56"/>
                    </a:lnTo>
                    <a:lnTo>
                      <a:pt x="15" y="98"/>
                    </a:lnTo>
                    <a:lnTo>
                      <a:pt x="31" y="139"/>
                    </a:lnTo>
                    <a:lnTo>
                      <a:pt x="52" y="179"/>
                    </a:lnTo>
                    <a:lnTo>
                      <a:pt x="77" y="218"/>
                    </a:lnTo>
                    <a:lnTo>
                      <a:pt x="106" y="257"/>
                    </a:lnTo>
                    <a:lnTo>
                      <a:pt x="139" y="295"/>
                    </a:lnTo>
                    <a:lnTo>
                      <a:pt x="176" y="332"/>
                    </a:lnTo>
                    <a:lnTo>
                      <a:pt x="187" y="339"/>
                    </a:lnTo>
                    <a:lnTo>
                      <a:pt x="195" y="343"/>
                    </a:lnTo>
                    <a:lnTo>
                      <a:pt x="200" y="343"/>
                    </a:lnTo>
                    <a:lnTo>
                      <a:pt x="205" y="340"/>
                    </a:lnTo>
                    <a:lnTo>
                      <a:pt x="213" y="308"/>
                    </a:lnTo>
                    <a:lnTo>
                      <a:pt x="223" y="275"/>
                    </a:lnTo>
                    <a:lnTo>
                      <a:pt x="236" y="244"/>
                    </a:lnTo>
                    <a:lnTo>
                      <a:pt x="252" y="213"/>
                    </a:lnTo>
                    <a:lnTo>
                      <a:pt x="268" y="183"/>
                    </a:lnTo>
                    <a:lnTo>
                      <a:pt x="287" y="155"/>
                    </a:lnTo>
                    <a:lnTo>
                      <a:pt x="304" y="128"/>
                    </a:lnTo>
                    <a:lnTo>
                      <a:pt x="322" y="104"/>
                    </a:lnTo>
                    <a:lnTo>
                      <a:pt x="341" y="81"/>
                    </a:lnTo>
                    <a:lnTo>
                      <a:pt x="357" y="60"/>
                    </a:lnTo>
                    <a:lnTo>
                      <a:pt x="372" y="41"/>
                    </a:lnTo>
                    <a:lnTo>
                      <a:pt x="386" y="27"/>
                    </a:lnTo>
                    <a:lnTo>
                      <a:pt x="396" y="15"/>
                    </a:lnTo>
                    <a:lnTo>
                      <a:pt x="403" y="6"/>
                    </a:lnTo>
                    <a:lnTo>
                      <a:pt x="408" y="1"/>
                    </a:lnTo>
                    <a:lnTo>
                      <a:pt x="408" y="0"/>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20626" name="Text Box 59"/>
            <p:cNvSpPr txBox="1">
              <a:spLocks noChangeArrowheads="1"/>
            </p:cNvSpPr>
            <p:nvPr/>
          </p:nvSpPr>
          <p:spPr bwMode="auto">
            <a:xfrm rot="189621">
              <a:off x="1296" y="1797"/>
              <a:ext cx="684"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b="1">
                  <a:latin typeface="Arial" charset="0"/>
                </a:rPr>
                <a:t>Orbitz Flight</a:t>
              </a:r>
            </a:p>
            <a:p>
              <a:pPr algn="ctr" eaLnBrk="1" hangingPunct="1"/>
              <a:r>
                <a:rPr lang="en-US" sz="1200" b="1">
                  <a:latin typeface="Arial" charset="0"/>
                </a:rPr>
                <a:t>Search</a:t>
              </a:r>
            </a:p>
          </p:txBody>
        </p:sp>
      </p:grpSp>
      <p:grpSp>
        <p:nvGrpSpPr>
          <p:cNvPr id="20489" name="Group 60"/>
          <p:cNvGrpSpPr>
            <a:grpSpLocks/>
          </p:cNvGrpSpPr>
          <p:nvPr/>
        </p:nvGrpSpPr>
        <p:grpSpPr bwMode="auto">
          <a:xfrm>
            <a:off x="6805613" y="3502025"/>
            <a:ext cx="1223962" cy="1292225"/>
            <a:chOff x="1247" y="1706"/>
            <a:chExt cx="771" cy="814"/>
          </a:xfrm>
        </p:grpSpPr>
        <p:grpSp>
          <p:nvGrpSpPr>
            <p:cNvPr id="20593" name="Group 61"/>
            <p:cNvGrpSpPr>
              <a:grpSpLocks/>
            </p:cNvGrpSpPr>
            <p:nvPr/>
          </p:nvGrpSpPr>
          <p:grpSpPr bwMode="auto">
            <a:xfrm>
              <a:off x="1247" y="1706"/>
              <a:ext cx="771" cy="814"/>
              <a:chOff x="2245" y="2523"/>
              <a:chExt cx="1143" cy="1132"/>
            </a:xfrm>
          </p:grpSpPr>
          <p:sp>
            <p:nvSpPr>
              <p:cNvPr id="20595" name="AutoShape 62"/>
              <p:cNvSpPr>
                <a:spLocks noChangeAspect="1" noChangeArrowheads="1" noTextEdit="1"/>
              </p:cNvSpPr>
              <p:nvPr/>
            </p:nvSpPr>
            <p:spPr bwMode="auto">
              <a:xfrm>
                <a:off x="2245" y="2523"/>
                <a:ext cx="1143" cy="11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0596" name="Freeform 63"/>
              <p:cNvSpPr>
                <a:spLocks/>
              </p:cNvSpPr>
              <p:nvPr/>
            </p:nvSpPr>
            <p:spPr bwMode="auto">
              <a:xfrm>
                <a:off x="2245" y="3379"/>
                <a:ext cx="1143" cy="276"/>
              </a:xfrm>
              <a:custGeom>
                <a:avLst/>
                <a:gdLst>
                  <a:gd name="T0" fmla="*/ 31 w 2286"/>
                  <a:gd name="T1" fmla="*/ 31 h 553"/>
                  <a:gd name="T2" fmla="*/ 39 w 2286"/>
                  <a:gd name="T3" fmla="*/ 32 h 553"/>
                  <a:gd name="T4" fmla="*/ 47 w 2286"/>
                  <a:gd name="T5" fmla="*/ 33 h 553"/>
                  <a:gd name="T6" fmla="*/ 56 w 2286"/>
                  <a:gd name="T7" fmla="*/ 34 h 553"/>
                  <a:gd name="T8" fmla="*/ 65 w 2286"/>
                  <a:gd name="T9" fmla="*/ 34 h 553"/>
                  <a:gd name="T10" fmla="*/ 75 w 2286"/>
                  <a:gd name="T11" fmla="*/ 34 h 553"/>
                  <a:gd name="T12" fmla="*/ 84 w 2286"/>
                  <a:gd name="T13" fmla="*/ 34 h 553"/>
                  <a:gd name="T14" fmla="*/ 92 w 2286"/>
                  <a:gd name="T15" fmla="*/ 33 h 553"/>
                  <a:gd name="T16" fmla="*/ 100 w 2286"/>
                  <a:gd name="T17" fmla="*/ 33 h 553"/>
                  <a:gd name="T18" fmla="*/ 107 w 2286"/>
                  <a:gd name="T19" fmla="*/ 32 h 553"/>
                  <a:gd name="T20" fmla="*/ 114 w 2286"/>
                  <a:gd name="T21" fmla="*/ 31 h 553"/>
                  <a:gd name="T22" fmla="*/ 123 w 2286"/>
                  <a:gd name="T23" fmla="*/ 29 h 553"/>
                  <a:gd name="T24" fmla="*/ 131 w 2286"/>
                  <a:gd name="T25" fmla="*/ 26 h 553"/>
                  <a:gd name="T26" fmla="*/ 137 w 2286"/>
                  <a:gd name="T27" fmla="*/ 24 h 553"/>
                  <a:gd name="T28" fmla="*/ 141 w 2286"/>
                  <a:gd name="T29" fmla="*/ 21 h 553"/>
                  <a:gd name="T30" fmla="*/ 143 w 2286"/>
                  <a:gd name="T31" fmla="*/ 18 h 553"/>
                  <a:gd name="T32" fmla="*/ 143 w 2286"/>
                  <a:gd name="T33" fmla="*/ 14 h 553"/>
                  <a:gd name="T34" fmla="*/ 139 w 2286"/>
                  <a:gd name="T35" fmla="*/ 11 h 553"/>
                  <a:gd name="T36" fmla="*/ 133 w 2286"/>
                  <a:gd name="T37" fmla="*/ 8 h 553"/>
                  <a:gd name="T38" fmla="*/ 124 w 2286"/>
                  <a:gd name="T39" fmla="*/ 5 h 553"/>
                  <a:gd name="T40" fmla="*/ 113 w 2286"/>
                  <a:gd name="T41" fmla="*/ 3 h 553"/>
                  <a:gd name="T42" fmla="*/ 103 w 2286"/>
                  <a:gd name="T43" fmla="*/ 1 h 553"/>
                  <a:gd name="T44" fmla="*/ 97 w 2286"/>
                  <a:gd name="T45" fmla="*/ 1 h 553"/>
                  <a:gd name="T46" fmla="*/ 91 w 2286"/>
                  <a:gd name="T47" fmla="*/ 0 h 553"/>
                  <a:gd name="T48" fmla="*/ 85 w 2286"/>
                  <a:gd name="T49" fmla="*/ 0 h 553"/>
                  <a:gd name="T50" fmla="*/ 79 w 2286"/>
                  <a:gd name="T51" fmla="*/ 0 h 553"/>
                  <a:gd name="T52" fmla="*/ 72 w 2286"/>
                  <a:gd name="T53" fmla="*/ 0 h 553"/>
                  <a:gd name="T54" fmla="*/ 63 w 2286"/>
                  <a:gd name="T55" fmla="*/ 0 h 553"/>
                  <a:gd name="T56" fmla="*/ 54 w 2286"/>
                  <a:gd name="T57" fmla="*/ 0 h 553"/>
                  <a:gd name="T58" fmla="*/ 46 w 2286"/>
                  <a:gd name="T59" fmla="*/ 1 h 553"/>
                  <a:gd name="T60" fmla="*/ 38 w 2286"/>
                  <a:gd name="T61" fmla="*/ 2 h 553"/>
                  <a:gd name="T62" fmla="*/ 31 w 2286"/>
                  <a:gd name="T63" fmla="*/ 3 h 553"/>
                  <a:gd name="T64" fmla="*/ 22 w 2286"/>
                  <a:gd name="T65" fmla="*/ 4 h 553"/>
                  <a:gd name="T66" fmla="*/ 14 w 2286"/>
                  <a:gd name="T67" fmla="*/ 7 h 553"/>
                  <a:gd name="T68" fmla="*/ 8 w 2286"/>
                  <a:gd name="T69" fmla="*/ 9 h 553"/>
                  <a:gd name="T70" fmla="*/ 3 w 2286"/>
                  <a:gd name="T71" fmla="*/ 12 h 553"/>
                  <a:gd name="T72" fmla="*/ 1 w 2286"/>
                  <a:gd name="T73" fmla="*/ 15 h 553"/>
                  <a:gd name="T74" fmla="*/ 1 w 2286"/>
                  <a:gd name="T75" fmla="*/ 18 h 553"/>
                  <a:gd name="T76" fmla="*/ 2 w 2286"/>
                  <a:gd name="T77" fmla="*/ 21 h 553"/>
                  <a:gd name="T78" fmla="*/ 6 w 2286"/>
                  <a:gd name="T79" fmla="*/ 23 h 553"/>
                  <a:gd name="T80" fmla="*/ 11 w 2286"/>
                  <a:gd name="T81" fmla="*/ 26 h 553"/>
                  <a:gd name="T82" fmla="*/ 18 w 2286"/>
                  <a:gd name="T83" fmla="*/ 28 h 553"/>
                  <a:gd name="T84" fmla="*/ 26 w 2286"/>
                  <a:gd name="T85" fmla="*/ 30 h 5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86"/>
                  <a:gd name="T130" fmla="*/ 0 h 553"/>
                  <a:gd name="T131" fmla="*/ 2286 w 2286"/>
                  <a:gd name="T132" fmla="*/ 553 h 5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86" h="553">
                    <a:moveTo>
                      <a:pt x="414" y="490"/>
                    </a:moveTo>
                    <a:lnTo>
                      <a:pt x="452" y="497"/>
                    </a:lnTo>
                    <a:lnTo>
                      <a:pt x="491" y="503"/>
                    </a:lnTo>
                    <a:lnTo>
                      <a:pt x="531" y="510"/>
                    </a:lnTo>
                    <a:lnTo>
                      <a:pt x="573" y="516"/>
                    </a:lnTo>
                    <a:lnTo>
                      <a:pt x="615" y="522"/>
                    </a:lnTo>
                    <a:lnTo>
                      <a:pt x="659" y="528"/>
                    </a:lnTo>
                    <a:lnTo>
                      <a:pt x="703" y="532"/>
                    </a:lnTo>
                    <a:lnTo>
                      <a:pt x="749" y="537"/>
                    </a:lnTo>
                    <a:lnTo>
                      <a:pt x="795" y="540"/>
                    </a:lnTo>
                    <a:lnTo>
                      <a:pt x="843" y="544"/>
                    </a:lnTo>
                    <a:lnTo>
                      <a:pt x="891" y="546"/>
                    </a:lnTo>
                    <a:lnTo>
                      <a:pt x="940" y="548"/>
                    </a:lnTo>
                    <a:lnTo>
                      <a:pt x="990" y="551"/>
                    </a:lnTo>
                    <a:lnTo>
                      <a:pt x="1040" y="552"/>
                    </a:lnTo>
                    <a:lnTo>
                      <a:pt x="1091" y="553"/>
                    </a:lnTo>
                    <a:lnTo>
                      <a:pt x="1143" y="553"/>
                    </a:lnTo>
                    <a:lnTo>
                      <a:pt x="1190" y="553"/>
                    </a:lnTo>
                    <a:lnTo>
                      <a:pt x="1236" y="552"/>
                    </a:lnTo>
                    <a:lnTo>
                      <a:pt x="1282" y="551"/>
                    </a:lnTo>
                    <a:lnTo>
                      <a:pt x="1329" y="550"/>
                    </a:lnTo>
                    <a:lnTo>
                      <a:pt x="1373" y="547"/>
                    </a:lnTo>
                    <a:lnTo>
                      <a:pt x="1417" y="545"/>
                    </a:lnTo>
                    <a:lnTo>
                      <a:pt x="1461" y="543"/>
                    </a:lnTo>
                    <a:lnTo>
                      <a:pt x="1504" y="539"/>
                    </a:lnTo>
                    <a:lnTo>
                      <a:pt x="1546" y="536"/>
                    </a:lnTo>
                    <a:lnTo>
                      <a:pt x="1588" y="531"/>
                    </a:lnTo>
                    <a:lnTo>
                      <a:pt x="1628" y="528"/>
                    </a:lnTo>
                    <a:lnTo>
                      <a:pt x="1667" y="522"/>
                    </a:lnTo>
                    <a:lnTo>
                      <a:pt x="1706" y="517"/>
                    </a:lnTo>
                    <a:lnTo>
                      <a:pt x="1744" y="512"/>
                    </a:lnTo>
                    <a:lnTo>
                      <a:pt x="1781" y="506"/>
                    </a:lnTo>
                    <a:lnTo>
                      <a:pt x="1817" y="500"/>
                    </a:lnTo>
                    <a:lnTo>
                      <a:pt x="1869" y="490"/>
                    </a:lnTo>
                    <a:lnTo>
                      <a:pt x="1918" y="479"/>
                    </a:lnTo>
                    <a:lnTo>
                      <a:pt x="1966" y="469"/>
                    </a:lnTo>
                    <a:lnTo>
                      <a:pt x="2011" y="456"/>
                    </a:lnTo>
                    <a:lnTo>
                      <a:pt x="2052" y="445"/>
                    </a:lnTo>
                    <a:lnTo>
                      <a:pt x="2090" y="431"/>
                    </a:lnTo>
                    <a:lnTo>
                      <a:pt x="2126" y="418"/>
                    </a:lnTo>
                    <a:lnTo>
                      <a:pt x="2158" y="403"/>
                    </a:lnTo>
                    <a:lnTo>
                      <a:pt x="2187" y="389"/>
                    </a:lnTo>
                    <a:lnTo>
                      <a:pt x="2212" y="375"/>
                    </a:lnTo>
                    <a:lnTo>
                      <a:pt x="2234" y="360"/>
                    </a:lnTo>
                    <a:lnTo>
                      <a:pt x="2253" y="343"/>
                    </a:lnTo>
                    <a:lnTo>
                      <a:pt x="2268" y="327"/>
                    </a:lnTo>
                    <a:lnTo>
                      <a:pt x="2278" y="310"/>
                    </a:lnTo>
                    <a:lnTo>
                      <a:pt x="2284" y="294"/>
                    </a:lnTo>
                    <a:lnTo>
                      <a:pt x="2286" y="277"/>
                    </a:lnTo>
                    <a:lnTo>
                      <a:pt x="2284" y="257"/>
                    </a:lnTo>
                    <a:lnTo>
                      <a:pt x="2274" y="237"/>
                    </a:lnTo>
                    <a:lnTo>
                      <a:pt x="2261" y="219"/>
                    </a:lnTo>
                    <a:lnTo>
                      <a:pt x="2241" y="201"/>
                    </a:lnTo>
                    <a:lnTo>
                      <a:pt x="2217" y="182"/>
                    </a:lnTo>
                    <a:lnTo>
                      <a:pt x="2188" y="165"/>
                    </a:lnTo>
                    <a:lnTo>
                      <a:pt x="2155" y="148"/>
                    </a:lnTo>
                    <a:lnTo>
                      <a:pt x="2117" y="132"/>
                    </a:lnTo>
                    <a:lnTo>
                      <a:pt x="2074" y="117"/>
                    </a:lnTo>
                    <a:lnTo>
                      <a:pt x="2028" y="102"/>
                    </a:lnTo>
                    <a:lnTo>
                      <a:pt x="1977" y="88"/>
                    </a:lnTo>
                    <a:lnTo>
                      <a:pt x="1923" y="74"/>
                    </a:lnTo>
                    <a:lnTo>
                      <a:pt x="1865" y="62"/>
                    </a:lnTo>
                    <a:lnTo>
                      <a:pt x="1806" y="51"/>
                    </a:lnTo>
                    <a:lnTo>
                      <a:pt x="1741" y="41"/>
                    </a:lnTo>
                    <a:lnTo>
                      <a:pt x="1674" y="31"/>
                    </a:lnTo>
                    <a:lnTo>
                      <a:pt x="1644" y="28"/>
                    </a:lnTo>
                    <a:lnTo>
                      <a:pt x="1613" y="24"/>
                    </a:lnTo>
                    <a:lnTo>
                      <a:pt x="1582" y="21"/>
                    </a:lnTo>
                    <a:lnTo>
                      <a:pt x="1551" y="19"/>
                    </a:lnTo>
                    <a:lnTo>
                      <a:pt x="1519" y="15"/>
                    </a:lnTo>
                    <a:lnTo>
                      <a:pt x="1486" y="13"/>
                    </a:lnTo>
                    <a:lnTo>
                      <a:pt x="1454" y="11"/>
                    </a:lnTo>
                    <a:lnTo>
                      <a:pt x="1421" y="8"/>
                    </a:lnTo>
                    <a:lnTo>
                      <a:pt x="1387" y="6"/>
                    </a:lnTo>
                    <a:lnTo>
                      <a:pt x="1353" y="5"/>
                    </a:lnTo>
                    <a:lnTo>
                      <a:pt x="1319" y="4"/>
                    </a:lnTo>
                    <a:lnTo>
                      <a:pt x="1285" y="3"/>
                    </a:lnTo>
                    <a:lnTo>
                      <a:pt x="1249" y="1"/>
                    </a:lnTo>
                    <a:lnTo>
                      <a:pt x="1214" y="0"/>
                    </a:lnTo>
                    <a:lnTo>
                      <a:pt x="1179" y="0"/>
                    </a:lnTo>
                    <a:lnTo>
                      <a:pt x="1143" y="0"/>
                    </a:lnTo>
                    <a:lnTo>
                      <a:pt x="1095" y="0"/>
                    </a:lnTo>
                    <a:lnTo>
                      <a:pt x="1046" y="1"/>
                    </a:lnTo>
                    <a:lnTo>
                      <a:pt x="999" y="3"/>
                    </a:lnTo>
                    <a:lnTo>
                      <a:pt x="952" y="4"/>
                    </a:lnTo>
                    <a:lnTo>
                      <a:pt x="906" y="6"/>
                    </a:lnTo>
                    <a:lnTo>
                      <a:pt x="860" y="8"/>
                    </a:lnTo>
                    <a:lnTo>
                      <a:pt x="815" y="12"/>
                    </a:lnTo>
                    <a:lnTo>
                      <a:pt x="771" y="15"/>
                    </a:lnTo>
                    <a:lnTo>
                      <a:pt x="727" y="19"/>
                    </a:lnTo>
                    <a:lnTo>
                      <a:pt x="684" y="23"/>
                    </a:lnTo>
                    <a:lnTo>
                      <a:pt x="643" y="28"/>
                    </a:lnTo>
                    <a:lnTo>
                      <a:pt x="601" y="32"/>
                    </a:lnTo>
                    <a:lnTo>
                      <a:pt x="562" y="38"/>
                    </a:lnTo>
                    <a:lnTo>
                      <a:pt x="523" y="44"/>
                    </a:lnTo>
                    <a:lnTo>
                      <a:pt x="485" y="50"/>
                    </a:lnTo>
                    <a:lnTo>
                      <a:pt x="448" y="57"/>
                    </a:lnTo>
                    <a:lnTo>
                      <a:pt x="399" y="67"/>
                    </a:lnTo>
                    <a:lnTo>
                      <a:pt x="350" y="77"/>
                    </a:lnTo>
                    <a:lnTo>
                      <a:pt x="305" y="88"/>
                    </a:lnTo>
                    <a:lnTo>
                      <a:pt x="263" y="99"/>
                    </a:lnTo>
                    <a:lnTo>
                      <a:pt x="224" y="112"/>
                    </a:lnTo>
                    <a:lnTo>
                      <a:pt x="187" y="125"/>
                    </a:lnTo>
                    <a:lnTo>
                      <a:pt x="152" y="138"/>
                    </a:lnTo>
                    <a:lnTo>
                      <a:pt x="122" y="152"/>
                    </a:lnTo>
                    <a:lnTo>
                      <a:pt x="94" y="166"/>
                    </a:lnTo>
                    <a:lnTo>
                      <a:pt x="70" y="181"/>
                    </a:lnTo>
                    <a:lnTo>
                      <a:pt x="48" y="196"/>
                    </a:lnTo>
                    <a:lnTo>
                      <a:pt x="31" y="211"/>
                    </a:lnTo>
                    <a:lnTo>
                      <a:pt x="18" y="227"/>
                    </a:lnTo>
                    <a:lnTo>
                      <a:pt x="8" y="243"/>
                    </a:lnTo>
                    <a:lnTo>
                      <a:pt x="2" y="259"/>
                    </a:lnTo>
                    <a:lnTo>
                      <a:pt x="0" y="277"/>
                    </a:lnTo>
                    <a:lnTo>
                      <a:pt x="2" y="293"/>
                    </a:lnTo>
                    <a:lnTo>
                      <a:pt x="7" y="309"/>
                    </a:lnTo>
                    <a:lnTo>
                      <a:pt x="16" y="324"/>
                    </a:lnTo>
                    <a:lnTo>
                      <a:pt x="29" y="339"/>
                    </a:lnTo>
                    <a:lnTo>
                      <a:pt x="45" y="354"/>
                    </a:lnTo>
                    <a:lnTo>
                      <a:pt x="65" y="369"/>
                    </a:lnTo>
                    <a:lnTo>
                      <a:pt x="86" y="383"/>
                    </a:lnTo>
                    <a:lnTo>
                      <a:pt x="112" y="396"/>
                    </a:lnTo>
                    <a:lnTo>
                      <a:pt x="141" y="410"/>
                    </a:lnTo>
                    <a:lnTo>
                      <a:pt x="172" y="423"/>
                    </a:lnTo>
                    <a:lnTo>
                      <a:pt x="206" y="436"/>
                    </a:lnTo>
                    <a:lnTo>
                      <a:pt x="243" y="447"/>
                    </a:lnTo>
                    <a:lnTo>
                      <a:pt x="282" y="459"/>
                    </a:lnTo>
                    <a:lnTo>
                      <a:pt x="324" y="469"/>
                    </a:lnTo>
                    <a:lnTo>
                      <a:pt x="368" y="479"/>
                    </a:lnTo>
                    <a:lnTo>
                      <a:pt x="414" y="490"/>
                    </a:lnTo>
                    <a:close/>
                  </a:path>
                </a:pathLst>
              </a:custGeom>
              <a:solidFill>
                <a:srgbClr val="B5F4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97" name="Freeform 64"/>
              <p:cNvSpPr>
                <a:spLocks/>
              </p:cNvSpPr>
              <p:nvPr/>
            </p:nvSpPr>
            <p:spPr bwMode="auto">
              <a:xfrm>
                <a:off x="2754" y="2525"/>
                <a:ext cx="159" cy="995"/>
              </a:xfrm>
              <a:custGeom>
                <a:avLst/>
                <a:gdLst>
                  <a:gd name="T0" fmla="*/ 10 w 318"/>
                  <a:gd name="T1" fmla="*/ 125 h 1990"/>
                  <a:gd name="T2" fmla="*/ 15 w 318"/>
                  <a:gd name="T3" fmla="*/ 123 h 1990"/>
                  <a:gd name="T4" fmla="*/ 20 w 318"/>
                  <a:gd name="T5" fmla="*/ 4 h 1990"/>
                  <a:gd name="T6" fmla="*/ 15 w 318"/>
                  <a:gd name="T7" fmla="*/ 1 h 1990"/>
                  <a:gd name="T8" fmla="*/ 6 w 318"/>
                  <a:gd name="T9" fmla="*/ 0 h 1990"/>
                  <a:gd name="T10" fmla="*/ 0 w 318"/>
                  <a:gd name="T11" fmla="*/ 125 h 1990"/>
                  <a:gd name="T12" fmla="*/ 10 w 318"/>
                  <a:gd name="T13" fmla="*/ 125 h 1990"/>
                  <a:gd name="T14" fmla="*/ 0 60000 65536"/>
                  <a:gd name="T15" fmla="*/ 0 60000 65536"/>
                  <a:gd name="T16" fmla="*/ 0 60000 65536"/>
                  <a:gd name="T17" fmla="*/ 0 60000 65536"/>
                  <a:gd name="T18" fmla="*/ 0 60000 65536"/>
                  <a:gd name="T19" fmla="*/ 0 60000 65536"/>
                  <a:gd name="T20" fmla="*/ 0 60000 65536"/>
                  <a:gd name="T21" fmla="*/ 0 w 318"/>
                  <a:gd name="T22" fmla="*/ 0 h 1990"/>
                  <a:gd name="T23" fmla="*/ 318 w 318"/>
                  <a:gd name="T24" fmla="*/ 1990 h 19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8" h="1990">
                    <a:moveTo>
                      <a:pt x="154" y="1990"/>
                    </a:moveTo>
                    <a:lnTo>
                      <a:pt x="238" y="1966"/>
                    </a:lnTo>
                    <a:lnTo>
                      <a:pt x="318" y="50"/>
                    </a:lnTo>
                    <a:lnTo>
                      <a:pt x="238" y="7"/>
                    </a:lnTo>
                    <a:lnTo>
                      <a:pt x="81" y="0"/>
                    </a:lnTo>
                    <a:lnTo>
                      <a:pt x="0" y="1990"/>
                    </a:lnTo>
                    <a:lnTo>
                      <a:pt x="154" y="1990"/>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98" name="Freeform 65"/>
              <p:cNvSpPr>
                <a:spLocks/>
              </p:cNvSpPr>
              <p:nvPr/>
            </p:nvSpPr>
            <p:spPr bwMode="auto">
              <a:xfrm>
                <a:off x="2711" y="2523"/>
                <a:ext cx="163" cy="997"/>
              </a:xfrm>
              <a:custGeom>
                <a:avLst/>
                <a:gdLst>
                  <a:gd name="T0" fmla="*/ 15 w 325"/>
                  <a:gd name="T1" fmla="*/ 125 h 1993"/>
                  <a:gd name="T2" fmla="*/ 16 w 325"/>
                  <a:gd name="T3" fmla="*/ 125 h 1993"/>
                  <a:gd name="T4" fmla="*/ 21 w 325"/>
                  <a:gd name="T5" fmla="*/ 1 h 1993"/>
                  <a:gd name="T6" fmla="*/ 6 w 325"/>
                  <a:gd name="T7" fmla="*/ 0 h 1993"/>
                  <a:gd name="T8" fmla="*/ 0 w 325"/>
                  <a:gd name="T9" fmla="*/ 125 h 1993"/>
                  <a:gd name="T10" fmla="*/ 15 w 325"/>
                  <a:gd name="T11" fmla="*/ 125 h 1993"/>
                  <a:gd name="T12" fmla="*/ 0 60000 65536"/>
                  <a:gd name="T13" fmla="*/ 0 60000 65536"/>
                  <a:gd name="T14" fmla="*/ 0 60000 65536"/>
                  <a:gd name="T15" fmla="*/ 0 60000 65536"/>
                  <a:gd name="T16" fmla="*/ 0 60000 65536"/>
                  <a:gd name="T17" fmla="*/ 0 60000 65536"/>
                  <a:gd name="T18" fmla="*/ 0 w 325"/>
                  <a:gd name="T19" fmla="*/ 0 h 1993"/>
                  <a:gd name="T20" fmla="*/ 325 w 325"/>
                  <a:gd name="T21" fmla="*/ 1993 h 1993"/>
                </a:gdLst>
                <a:ahLst/>
                <a:cxnLst>
                  <a:cxn ang="T12">
                    <a:pos x="T0" y="T1"/>
                  </a:cxn>
                  <a:cxn ang="T13">
                    <a:pos x="T2" y="T3"/>
                  </a:cxn>
                  <a:cxn ang="T14">
                    <a:pos x="T4" y="T5"/>
                  </a:cxn>
                  <a:cxn ang="T15">
                    <a:pos x="T6" y="T7"/>
                  </a:cxn>
                  <a:cxn ang="T16">
                    <a:pos x="T8" y="T9"/>
                  </a:cxn>
                  <a:cxn ang="T17">
                    <a:pos x="T10" y="T11"/>
                  </a:cxn>
                </a:cxnLst>
                <a:rect l="T18" t="T19" r="T20" b="T21"/>
                <a:pathLst>
                  <a:path w="325" h="1993">
                    <a:moveTo>
                      <a:pt x="240" y="1993"/>
                    </a:moveTo>
                    <a:lnTo>
                      <a:pt x="241" y="1993"/>
                    </a:lnTo>
                    <a:lnTo>
                      <a:pt x="325" y="10"/>
                    </a:lnTo>
                    <a:lnTo>
                      <a:pt x="87" y="0"/>
                    </a:lnTo>
                    <a:lnTo>
                      <a:pt x="0" y="1993"/>
                    </a:lnTo>
                    <a:lnTo>
                      <a:pt x="240" y="1993"/>
                    </a:lnTo>
                    <a:close/>
                  </a:path>
                </a:pathLst>
              </a:custGeom>
              <a:solidFill>
                <a:srgbClr val="EFC9A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99" name="Freeform 66"/>
              <p:cNvSpPr>
                <a:spLocks/>
              </p:cNvSpPr>
              <p:nvPr/>
            </p:nvSpPr>
            <p:spPr bwMode="auto">
              <a:xfrm>
                <a:off x="2322" y="2592"/>
                <a:ext cx="1042" cy="597"/>
              </a:xfrm>
              <a:custGeom>
                <a:avLst/>
                <a:gdLst>
                  <a:gd name="T0" fmla="*/ 126 w 2085"/>
                  <a:gd name="T1" fmla="*/ 74 h 1195"/>
                  <a:gd name="T2" fmla="*/ 130 w 2085"/>
                  <a:gd name="T3" fmla="*/ 5 h 1195"/>
                  <a:gd name="T4" fmla="*/ 127 w 2085"/>
                  <a:gd name="T5" fmla="*/ 2 h 1195"/>
                  <a:gd name="T6" fmla="*/ 5 w 2085"/>
                  <a:gd name="T7" fmla="*/ 0 h 1195"/>
                  <a:gd name="T8" fmla="*/ 0 w 2085"/>
                  <a:gd name="T9" fmla="*/ 68 h 1195"/>
                  <a:gd name="T10" fmla="*/ 2 w 2085"/>
                  <a:gd name="T11" fmla="*/ 69 h 1195"/>
                  <a:gd name="T12" fmla="*/ 126 w 2085"/>
                  <a:gd name="T13" fmla="*/ 74 h 1195"/>
                  <a:gd name="T14" fmla="*/ 0 60000 65536"/>
                  <a:gd name="T15" fmla="*/ 0 60000 65536"/>
                  <a:gd name="T16" fmla="*/ 0 60000 65536"/>
                  <a:gd name="T17" fmla="*/ 0 60000 65536"/>
                  <a:gd name="T18" fmla="*/ 0 60000 65536"/>
                  <a:gd name="T19" fmla="*/ 0 60000 65536"/>
                  <a:gd name="T20" fmla="*/ 0 60000 65536"/>
                  <a:gd name="T21" fmla="*/ 0 w 2085"/>
                  <a:gd name="T22" fmla="*/ 0 h 1195"/>
                  <a:gd name="T23" fmla="*/ 2085 w 2085"/>
                  <a:gd name="T24" fmla="*/ 1195 h 11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5" h="1195">
                    <a:moveTo>
                      <a:pt x="2031" y="1195"/>
                    </a:moveTo>
                    <a:lnTo>
                      <a:pt x="2085" y="85"/>
                    </a:lnTo>
                    <a:lnTo>
                      <a:pt x="2042" y="37"/>
                    </a:lnTo>
                    <a:lnTo>
                      <a:pt x="93" y="0"/>
                    </a:lnTo>
                    <a:lnTo>
                      <a:pt x="0" y="1096"/>
                    </a:lnTo>
                    <a:lnTo>
                      <a:pt x="38" y="1110"/>
                    </a:lnTo>
                    <a:lnTo>
                      <a:pt x="2031" y="1195"/>
                    </a:lnTo>
                    <a:close/>
                  </a:path>
                </a:pathLst>
              </a:custGeom>
              <a:solidFill>
                <a:srgbClr val="A5A5A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00" name="Freeform 67"/>
              <p:cNvSpPr>
                <a:spLocks/>
              </p:cNvSpPr>
              <p:nvPr/>
            </p:nvSpPr>
            <p:spPr bwMode="auto">
              <a:xfrm>
                <a:off x="2322" y="2567"/>
                <a:ext cx="1021" cy="615"/>
              </a:xfrm>
              <a:custGeom>
                <a:avLst/>
                <a:gdLst>
                  <a:gd name="T0" fmla="*/ 125 w 2042"/>
                  <a:gd name="T1" fmla="*/ 77 h 1228"/>
                  <a:gd name="T2" fmla="*/ 128 w 2042"/>
                  <a:gd name="T3" fmla="*/ 6 h 1228"/>
                  <a:gd name="T4" fmla="*/ 4 w 2042"/>
                  <a:gd name="T5" fmla="*/ 0 h 1228"/>
                  <a:gd name="T6" fmla="*/ 0 w 2042"/>
                  <a:gd name="T7" fmla="*/ 72 h 1228"/>
                  <a:gd name="T8" fmla="*/ 125 w 2042"/>
                  <a:gd name="T9" fmla="*/ 77 h 1228"/>
                  <a:gd name="T10" fmla="*/ 0 60000 65536"/>
                  <a:gd name="T11" fmla="*/ 0 60000 65536"/>
                  <a:gd name="T12" fmla="*/ 0 60000 65536"/>
                  <a:gd name="T13" fmla="*/ 0 60000 65536"/>
                  <a:gd name="T14" fmla="*/ 0 60000 65536"/>
                  <a:gd name="T15" fmla="*/ 0 w 2042"/>
                  <a:gd name="T16" fmla="*/ 0 h 1228"/>
                  <a:gd name="T17" fmla="*/ 2042 w 2042"/>
                  <a:gd name="T18" fmla="*/ 1228 h 1228"/>
                </a:gdLst>
                <a:ahLst/>
                <a:cxnLst>
                  <a:cxn ang="T10">
                    <a:pos x="T0" y="T1"/>
                  </a:cxn>
                  <a:cxn ang="T11">
                    <a:pos x="T2" y="T3"/>
                  </a:cxn>
                  <a:cxn ang="T12">
                    <a:pos x="T4" y="T5"/>
                  </a:cxn>
                  <a:cxn ang="T13">
                    <a:pos x="T6" y="T7"/>
                  </a:cxn>
                  <a:cxn ang="T14">
                    <a:pos x="T8" y="T9"/>
                  </a:cxn>
                </a:cxnLst>
                <a:rect l="T15" t="T16" r="T17" b="T18"/>
                <a:pathLst>
                  <a:path w="2042" h="1228">
                    <a:moveTo>
                      <a:pt x="1994" y="1228"/>
                    </a:moveTo>
                    <a:lnTo>
                      <a:pt x="2042" y="85"/>
                    </a:lnTo>
                    <a:lnTo>
                      <a:pt x="50" y="0"/>
                    </a:lnTo>
                    <a:lnTo>
                      <a:pt x="0" y="1144"/>
                    </a:lnTo>
                    <a:lnTo>
                      <a:pt x="1994" y="1228"/>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01" name="Freeform 68"/>
              <p:cNvSpPr>
                <a:spLocks/>
              </p:cNvSpPr>
              <p:nvPr/>
            </p:nvSpPr>
            <p:spPr bwMode="auto">
              <a:xfrm>
                <a:off x="2352" y="2596"/>
                <a:ext cx="962" cy="558"/>
              </a:xfrm>
              <a:custGeom>
                <a:avLst/>
                <a:gdLst>
                  <a:gd name="T0" fmla="*/ 118 w 1924"/>
                  <a:gd name="T1" fmla="*/ 69 h 1117"/>
                  <a:gd name="T2" fmla="*/ 121 w 1924"/>
                  <a:gd name="T3" fmla="*/ 5 h 1117"/>
                  <a:gd name="T4" fmla="*/ 3 w 1924"/>
                  <a:gd name="T5" fmla="*/ 0 h 1117"/>
                  <a:gd name="T6" fmla="*/ 0 w 1924"/>
                  <a:gd name="T7" fmla="*/ 64 h 1117"/>
                  <a:gd name="T8" fmla="*/ 118 w 1924"/>
                  <a:gd name="T9" fmla="*/ 69 h 1117"/>
                  <a:gd name="T10" fmla="*/ 0 60000 65536"/>
                  <a:gd name="T11" fmla="*/ 0 60000 65536"/>
                  <a:gd name="T12" fmla="*/ 0 60000 65536"/>
                  <a:gd name="T13" fmla="*/ 0 60000 65536"/>
                  <a:gd name="T14" fmla="*/ 0 60000 65536"/>
                  <a:gd name="T15" fmla="*/ 0 w 1924"/>
                  <a:gd name="T16" fmla="*/ 0 h 1117"/>
                  <a:gd name="T17" fmla="*/ 1924 w 1924"/>
                  <a:gd name="T18" fmla="*/ 1117 h 1117"/>
                </a:gdLst>
                <a:ahLst/>
                <a:cxnLst>
                  <a:cxn ang="T10">
                    <a:pos x="T0" y="T1"/>
                  </a:cxn>
                  <a:cxn ang="T11">
                    <a:pos x="T2" y="T3"/>
                  </a:cxn>
                  <a:cxn ang="T12">
                    <a:pos x="T4" y="T5"/>
                  </a:cxn>
                  <a:cxn ang="T13">
                    <a:pos x="T6" y="T7"/>
                  </a:cxn>
                  <a:cxn ang="T14">
                    <a:pos x="T8" y="T9"/>
                  </a:cxn>
                </a:cxnLst>
                <a:rect l="T15" t="T16" r="T17" b="T18"/>
                <a:pathLst>
                  <a:path w="1924" h="1117">
                    <a:moveTo>
                      <a:pt x="1881" y="1117"/>
                    </a:moveTo>
                    <a:lnTo>
                      <a:pt x="1924" y="80"/>
                    </a:lnTo>
                    <a:lnTo>
                      <a:pt x="45" y="0"/>
                    </a:lnTo>
                    <a:lnTo>
                      <a:pt x="0" y="1037"/>
                    </a:lnTo>
                    <a:lnTo>
                      <a:pt x="1881" y="1117"/>
                    </a:lnTo>
                    <a:close/>
                  </a:path>
                </a:pathLst>
              </a:custGeom>
              <a:solidFill>
                <a:srgbClr val="F2CC0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02" name="Freeform 69"/>
              <p:cNvSpPr>
                <a:spLocks/>
              </p:cNvSpPr>
              <p:nvPr/>
            </p:nvSpPr>
            <p:spPr bwMode="auto">
              <a:xfrm>
                <a:off x="2381" y="2622"/>
                <a:ext cx="903" cy="506"/>
              </a:xfrm>
              <a:custGeom>
                <a:avLst/>
                <a:gdLst>
                  <a:gd name="T0" fmla="*/ 110 w 1807"/>
                  <a:gd name="T1" fmla="*/ 64 h 1011"/>
                  <a:gd name="T2" fmla="*/ 112 w 1807"/>
                  <a:gd name="T3" fmla="*/ 5 h 1011"/>
                  <a:gd name="T4" fmla="*/ 2 w 1807"/>
                  <a:gd name="T5" fmla="*/ 0 h 1011"/>
                  <a:gd name="T6" fmla="*/ 0 w 1807"/>
                  <a:gd name="T7" fmla="*/ 59 h 1011"/>
                  <a:gd name="T8" fmla="*/ 110 w 1807"/>
                  <a:gd name="T9" fmla="*/ 64 h 1011"/>
                  <a:gd name="T10" fmla="*/ 0 60000 65536"/>
                  <a:gd name="T11" fmla="*/ 0 60000 65536"/>
                  <a:gd name="T12" fmla="*/ 0 60000 65536"/>
                  <a:gd name="T13" fmla="*/ 0 60000 65536"/>
                  <a:gd name="T14" fmla="*/ 0 60000 65536"/>
                  <a:gd name="T15" fmla="*/ 0 w 1807"/>
                  <a:gd name="T16" fmla="*/ 0 h 1011"/>
                  <a:gd name="T17" fmla="*/ 1807 w 1807"/>
                  <a:gd name="T18" fmla="*/ 1011 h 1011"/>
                </a:gdLst>
                <a:ahLst/>
                <a:cxnLst>
                  <a:cxn ang="T10">
                    <a:pos x="T0" y="T1"/>
                  </a:cxn>
                  <a:cxn ang="T11">
                    <a:pos x="T2" y="T3"/>
                  </a:cxn>
                  <a:cxn ang="T12">
                    <a:pos x="T4" y="T5"/>
                  </a:cxn>
                  <a:cxn ang="T13">
                    <a:pos x="T6" y="T7"/>
                  </a:cxn>
                  <a:cxn ang="T14">
                    <a:pos x="T8" y="T9"/>
                  </a:cxn>
                </a:cxnLst>
                <a:rect l="T15" t="T16" r="T17" b="T18"/>
                <a:pathLst>
                  <a:path w="1807" h="1011">
                    <a:moveTo>
                      <a:pt x="1767" y="1011"/>
                    </a:moveTo>
                    <a:lnTo>
                      <a:pt x="1807" y="75"/>
                    </a:lnTo>
                    <a:lnTo>
                      <a:pt x="40" y="0"/>
                    </a:lnTo>
                    <a:lnTo>
                      <a:pt x="0" y="936"/>
                    </a:lnTo>
                    <a:lnTo>
                      <a:pt x="1767" y="1011"/>
                    </a:lnTo>
                    <a:close/>
                  </a:path>
                </a:pathLst>
              </a:custGeom>
              <a:solidFill>
                <a:srgbClr val="B7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03" name="Freeform 70"/>
              <p:cNvSpPr>
                <a:spLocks/>
              </p:cNvSpPr>
              <p:nvPr/>
            </p:nvSpPr>
            <p:spPr bwMode="auto">
              <a:xfrm>
                <a:off x="2392" y="2628"/>
                <a:ext cx="882" cy="494"/>
              </a:xfrm>
              <a:custGeom>
                <a:avLst/>
                <a:gdLst>
                  <a:gd name="T0" fmla="*/ 108 w 1764"/>
                  <a:gd name="T1" fmla="*/ 62 h 988"/>
                  <a:gd name="T2" fmla="*/ 111 w 1764"/>
                  <a:gd name="T3" fmla="*/ 5 h 988"/>
                  <a:gd name="T4" fmla="*/ 3 w 1764"/>
                  <a:gd name="T5" fmla="*/ 0 h 988"/>
                  <a:gd name="T6" fmla="*/ 0 w 1764"/>
                  <a:gd name="T7" fmla="*/ 58 h 988"/>
                  <a:gd name="T8" fmla="*/ 108 w 1764"/>
                  <a:gd name="T9" fmla="*/ 62 h 988"/>
                  <a:gd name="T10" fmla="*/ 0 60000 65536"/>
                  <a:gd name="T11" fmla="*/ 0 60000 65536"/>
                  <a:gd name="T12" fmla="*/ 0 60000 65536"/>
                  <a:gd name="T13" fmla="*/ 0 60000 65536"/>
                  <a:gd name="T14" fmla="*/ 0 60000 65536"/>
                  <a:gd name="T15" fmla="*/ 0 w 1764"/>
                  <a:gd name="T16" fmla="*/ 0 h 988"/>
                  <a:gd name="T17" fmla="*/ 1764 w 1764"/>
                  <a:gd name="T18" fmla="*/ 988 h 988"/>
                </a:gdLst>
                <a:ahLst/>
                <a:cxnLst>
                  <a:cxn ang="T10">
                    <a:pos x="T0" y="T1"/>
                  </a:cxn>
                  <a:cxn ang="T11">
                    <a:pos x="T2" y="T3"/>
                  </a:cxn>
                  <a:cxn ang="T12">
                    <a:pos x="T4" y="T5"/>
                  </a:cxn>
                  <a:cxn ang="T13">
                    <a:pos x="T6" y="T7"/>
                  </a:cxn>
                  <a:cxn ang="T14">
                    <a:pos x="T8" y="T9"/>
                  </a:cxn>
                </a:cxnLst>
                <a:rect l="T15" t="T16" r="T17" b="T18"/>
                <a:pathLst>
                  <a:path w="1764" h="988">
                    <a:moveTo>
                      <a:pt x="1725" y="988"/>
                    </a:moveTo>
                    <a:lnTo>
                      <a:pt x="1764" y="73"/>
                    </a:lnTo>
                    <a:lnTo>
                      <a:pt x="39" y="0"/>
                    </a:lnTo>
                    <a:lnTo>
                      <a:pt x="0" y="914"/>
                    </a:lnTo>
                    <a:lnTo>
                      <a:pt x="1725" y="988"/>
                    </a:lnTo>
                    <a:close/>
                  </a:path>
                </a:pathLst>
              </a:custGeom>
              <a:solidFill>
                <a:srgbClr val="BA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04" name="Freeform 71"/>
              <p:cNvSpPr>
                <a:spLocks/>
              </p:cNvSpPr>
              <p:nvPr/>
            </p:nvSpPr>
            <p:spPr bwMode="auto">
              <a:xfrm>
                <a:off x="2402" y="2634"/>
                <a:ext cx="861" cy="481"/>
              </a:xfrm>
              <a:custGeom>
                <a:avLst/>
                <a:gdLst>
                  <a:gd name="T0" fmla="*/ 106 w 1721"/>
                  <a:gd name="T1" fmla="*/ 60 h 964"/>
                  <a:gd name="T2" fmla="*/ 108 w 1721"/>
                  <a:gd name="T3" fmla="*/ 4 h 964"/>
                  <a:gd name="T4" fmla="*/ 3 w 1721"/>
                  <a:gd name="T5" fmla="*/ 0 h 964"/>
                  <a:gd name="T6" fmla="*/ 0 w 1721"/>
                  <a:gd name="T7" fmla="*/ 55 h 964"/>
                  <a:gd name="T8" fmla="*/ 106 w 1721"/>
                  <a:gd name="T9" fmla="*/ 60 h 964"/>
                  <a:gd name="T10" fmla="*/ 0 60000 65536"/>
                  <a:gd name="T11" fmla="*/ 0 60000 65536"/>
                  <a:gd name="T12" fmla="*/ 0 60000 65536"/>
                  <a:gd name="T13" fmla="*/ 0 60000 65536"/>
                  <a:gd name="T14" fmla="*/ 0 60000 65536"/>
                  <a:gd name="T15" fmla="*/ 0 w 1721"/>
                  <a:gd name="T16" fmla="*/ 0 h 964"/>
                  <a:gd name="T17" fmla="*/ 1721 w 1721"/>
                  <a:gd name="T18" fmla="*/ 964 h 964"/>
                </a:gdLst>
                <a:ahLst/>
                <a:cxnLst>
                  <a:cxn ang="T10">
                    <a:pos x="T0" y="T1"/>
                  </a:cxn>
                  <a:cxn ang="T11">
                    <a:pos x="T2" y="T3"/>
                  </a:cxn>
                  <a:cxn ang="T12">
                    <a:pos x="T4" y="T5"/>
                  </a:cxn>
                  <a:cxn ang="T13">
                    <a:pos x="T6" y="T7"/>
                  </a:cxn>
                  <a:cxn ang="T14">
                    <a:pos x="T8" y="T9"/>
                  </a:cxn>
                </a:cxnLst>
                <a:rect l="T15" t="T16" r="T17" b="T18"/>
                <a:pathLst>
                  <a:path w="1721" h="964">
                    <a:moveTo>
                      <a:pt x="1683" y="964"/>
                    </a:moveTo>
                    <a:lnTo>
                      <a:pt x="1721" y="73"/>
                    </a:lnTo>
                    <a:lnTo>
                      <a:pt x="38" y="0"/>
                    </a:lnTo>
                    <a:lnTo>
                      <a:pt x="0" y="893"/>
                    </a:lnTo>
                    <a:lnTo>
                      <a:pt x="1683" y="964"/>
                    </a:lnTo>
                    <a:close/>
                  </a:path>
                </a:pathLst>
              </a:custGeom>
              <a:solidFill>
                <a:srgbClr val="BF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05" name="Freeform 72"/>
              <p:cNvSpPr>
                <a:spLocks/>
              </p:cNvSpPr>
              <p:nvPr/>
            </p:nvSpPr>
            <p:spPr bwMode="auto">
              <a:xfrm>
                <a:off x="2413" y="2640"/>
                <a:ext cx="840" cy="470"/>
              </a:xfrm>
              <a:custGeom>
                <a:avLst/>
                <a:gdLst>
                  <a:gd name="T0" fmla="*/ 103 w 1679"/>
                  <a:gd name="T1" fmla="*/ 59 h 939"/>
                  <a:gd name="T2" fmla="*/ 105 w 1679"/>
                  <a:gd name="T3" fmla="*/ 5 h 939"/>
                  <a:gd name="T4" fmla="*/ 3 w 1679"/>
                  <a:gd name="T5" fmla="*/ 0 h 939"/>
                  <a:gd name="T6" fmla="*/ 0 w 1679"/>
                  <a:gd name="T7" fmla="*/ 55 h 939"/>
                  <a:gd name="T8" fmla="*/ 103 w 1679"/>
                  <a:gd name="T9" fmla="*/ 59 h 939"/>
                  <a:gd name="T10" fmla="*/ 0 60000 65536"/>
                  <a:gd name="T11" fmla="*/ 0 60000 65536"/>
                  <a:gd name="T12" fmla="*/ 0 60000 65536"/>
                  <a:gd name="T13" fmla="*/ 0 60000 65536"/>
                  <a:gd name="T14" fmla="*/ 0 60000 65536"/>
                  <a:gd name="T15" fmla="*/ 0 w 1679"/>
                  <a:gd name="T16" fmla="*/ 0 h 939"/>
                  <a:gd name="T17" fmla="*/ 1679 w 1679"/>
                  <a:gd name="T18" fmla="*/ 939 h 939"/>
                </a:gdLst>
                <a:ahLst/>
                <a:cxnLst>
                  <a:cxn ang="T10">
                    <a:pos x="T0" y="T1"/>
                  </a:cxn>
                  <a:cxn ang="T11">
                    <a:pos x="T2" y="T3"/>
                  </a:cxn>
                  <a:cxn ang="T12">
                    <a:pos x="T4" y="T5"/>
                  </a:cxn>
                  <a:cxn ang="T13">
                    <a:pos x="T6" y="T7"/>
                  </a:cxn>
                  <a:cxn ang="T14">
                    <a:pos x="T8" y="T9"/>
                  </a:cxn>
                </a:cxnLst>
                <a:rect l="T15" t="T16" r="T17" b="T18"/>
                <a:pathLst>
                  <a:path w="1679" h="939">
                    <a:moveTo>
                      <a:pt x="1642" y="939"/>
                    </a:moveTo>
                    <a:lnTo>
                      <a:pt x="1679" y="69"/>
                    </a:lnTo>
                    <a:lnTo>
                      <a:pt x="37" y="0"/>
                    </a:lnTo>
                    <a:lnTo>
                      <a:pt x="0" y="869"/>
                    </a:lnTo>
                    <a:lnTo>
                      <a:pt x="1642" y="939"/>
                    </a:lnTo>
                    <a:close/>
                  </a:path>
                </a:pathLst>
              </a:custGeom>
              <a:solidFill>
                <a:srgbClr val="C1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06" name="Freeform 73"/>
              <p:cNvSpPr>
                <a:spLocks/>
              </p:cNvSpPr>
              <p:nvPr/>
            </p:nvSpPr>
            <p:spPr bwMode="auto">
              <a:xfrm>
                <a:off x="2565" y="3511"/>
                <a:ext cx="37" cy="74"/>
              </a:xfrm>
              <a:custGeom>
                <a:avLst/>
                <a:gdLst>
                  <a:gd name="T0" fmla="*/ 0 w 74"/>
                  <a:gd name="T1" fmla="*/ 9 h 149"/>
                  <a:gd name="T2" fmla="*/ 2 w 74"/>
                  <a:gd name="T3" fmla="*/ 8 h 149"/>
                  <a:gd name="T4" fmla="*/ 3 w 74"/>
                  <a:gd name="T5" fmla="*/ 7 h 149"/>
                  <a:gd name="T6" fmla="*/ 3 w 74"/>
                  <a:gd name="T7" fmla="*/ 6 h 149"/>
                  <a:gd name="T8" fmla="*/ 3 w 74"/>
                  <a:gd name="T9" fmla="*/ 5 h 149"/>
                  <a:gd name="T10" fmla="*/ 4 w 74"/>
                  <a:gd name="T11" fmla="*/ 4 h 149"/>
                  <a:gd name="T12" fmla="*/ 4 w 74"/>
                  <a:gd name="T13" fmla="*/ 3 h 149"/>
                  <a:gd name="T14" fmla="*/ 5 w 74"/>
                  <a:gd name="T15" fmla="*/ 2 h 149"/>
                  <a:gd name="T16" fmla="*/ 5 w 74"/>
                  <a:gd name="T17" fmla="*/ 1 h 149"/>
                  <a:gd name="T18" fmla="*/ 5 w 74"/>
                  <a:gd name="T19" fmla="*/ 0 h 149"/>
                  <a:gd name="T20" fmla="*/ 4 w 74"/>
                  <a:gd name="T21" fmla="*/ 0 h 149"/>
                  <a:gd name="T22" fmla="*/ 3 w 74"/>
                  <a:gd name="T23" fmla="*/ 1 h 149"/>
                  <a:gd name="T24" fmla="*/ 3 w 74"/>
                  <a:gd name="T25" fmla="*/ 3 h 149"/>
                  <a:gd name="T26" fmla="*/ 2 w 74"/>
                  <a:gd name="T27" fmla="*/ 4 h 149"/>
                  <a:gd name="T28" fmla="*/ 2 w 74"/>
                  <a:gd name="T29" fmla="*/ 5 h 149"/>
                  <a:gd name="T30" fmla="*/ 2 w 74"/>
                  <a:gd name="T31" fmla="*/ 7 h 149"/>
                  <a:gd name="T32" fmla="*/ 1 w 74"/>
                  <a:gd name="T33" fmla="*/ 8 h 149"/>
                  <a:gd name="T34" fmla="*/ 0 w 74"/>
                  <a:gd name="T35" fmla="*/ 9 h 1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4"/>
                  <a:gd name="T55" fmla="*/ 0 h 149"/>
                  <a:gd name="T56" fmla="*/ 74 w 74"/>
                  <a:gd name="T57" fmla="*/ 149 h 1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4" h="149">
                    <a:moveTo>
                      <a:pt x="0" y="149"/>
                    </a:moveTo>
                    <a:lnTo>
                      <a:pt x="27" y="143"/>
                    </a:lnTo>
                    <a:lnTo>
                      <a:pt x="34" y="127"/>
                    </a:lnTo>
                    <a:lnTo>
                      <a:pt x="41" y="110"/>
                    </a:lnTo>
                    <a:lnTo>
                      <a:pt x="48" y="91"/>
                    </a:lnTo>
                    <a:lnTo>
                      <a:pt x="53" y="73"/>
                    </a:lnTo>
                    <a:lnTo>
                      <a:pt x="59" y="54"/>
                    </a:lnTo>
                    <a:lnTo>
                      <a:pt x="65" y="36"/>
                    </a:lnTo>
                    <a:lnTo>
                      <a:pt x="70" y="17"/>
                    </a:lnTo>
                    <a:lnTo>
                      <a:pt x="74" y="0"/>
                    </a:lnTo>
                    <a:lnTo>
                      <a:pt x="59" y="13"/>
                    </a:lnTo>
                    <a:lnTo>
                      <a:pt x="48" y="29"/>
                    </a:lnTo>
                    <a:lnTo>
                      <a:pt x="40" y="48"/>
                    </a:lnTo>
                    <a:lnTo>
                      <a:pt x="32" y="69"/>
                    </a:lnTo>
                    <a:lnTo>
                      <a:pt x="25" y="90"/>
                    </a:lnTo>
                    <a:lnTo>
                      <a:pt x="18" y="112"/>
                    </a:lnTo>
                    <a:lnTo>
                      <a:pt x="10" y="131"/>
                    </a:lnTo>
                    <a:lnTo>
                      <a:pt x="0" y="149"/>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07" name="Freeform 74"/>
              <p:cNvSpPr>
                <a:spLocks/>
              </p:cNvSpPr>
              <p:nvPr/>
            </p:nvSpPr>
            <p:spPr bwMode="auto">
              <a:xfrm>
                <a:off x="2615" y="3512"/>
                <a:ext cx="1" cy="1"/>
              </a:xfrm>
              <a:custGeom>
                <a:avLst/>
                <a:gdLst>
                  <a:gd name="T0" fmla="*/ 0 w 1"/>
                  <a:gd name="T1" fmla="*/ 1 h 2"/>
                  <a:gd name="T2" fmla="*/ 0 w 1"/>
                  <a:gd name="T3" fmla="*/ 1 h 2"/>
                  <a:gd name="T4" fmla="*/ 1 w 1"/>
                  <a:gd name="T5" fmla="*/ 0 h 2"/>
                  <a:gd name="T6" fmla="*/ 1 w 1"/>
                  <a:gd name="T7" fmla="*/ 0 h 2"/>
                  <a:gd name="T8" fmla="*/ 1 w 1"/>
                  <a:gd name="T9" fmla="*/ 0 h 2"/>
                  <a:gd name="T10" fmla="*/ 1 w 1"/>
                  <a:gd name="T11" fmla="*/ 0 h 2"/>
                  <a:gd name="T12" fmla="*/ 1 w 1"/>
                  <a:gd name="T13" fmla="*/ 0 h 2"/>
                  <a:gd name="T14" fmla="*/ 0 w 1"/>
                  <a:gd name="T15" fmla="*/ 0 h 2"/>
                  <a:gd name="T16" fmla="*/ 0 w 1"/>
                  <a:gd name="T17" fmla="*/ 1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
                  <a:gd name="T28" fmla="*/ 0 h 2"/>
                  <a:gd name="T29" fmla="*/ 1 w 1"/>
                  <a:gd name="T30" fmla="*/ 2 h 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 h="2">
                    <a:moveTo>
                      <a:pt x="0" y="2"/>
                    </a:moveTo>
                    <a:lnTo>
                      <a:pt x="0" y="2"/>
                    </a:lnTo>
                    <a:lnTo>
                      <a:pt x="1" y="0"/>
                    </a:lnTo>
                    <a:lnTo>
                      <a:pt x="0" y="0"/>
                    </a:lnTo>
                    <a:lnTo>
                      <a:pt x="0" y="2"/>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08" name="Freeform 75"/>
              <p:cNvSpPr>
                <a:spLocks/>
              </p:cNvSpPr>
              <p:nvPr/>
            </p:nvSpPr>
            <p:spPr bwMode="auto">
              <a:xfrm>
                <a:off x="2833" y="3455"/>
                <a:ext cx="77" cy="153"/>
              </a:xfrm>
              <a:custGeom>
                <a:avLst/>
                <a:gdLst>
                  <a:gd name="T0" fmla="*/ 0 w 155"/>
                  <a:gd name="T1" fmla="*/ 19 h 307"/>
                  <a:gd name="T2" fmla="*/ 0 w 155"/>
                  <a:gd name="T3" fmla="*/ 19 h 307"/>
                  <a:gd name="T4" fmla="*/ 1 w 155"/>
                  <a:gd name="T5" fmla="*/ 19 h 307"/>
                  <a:gd name="T6" fmla="*/ 1 w 155"/>
                  <a:gd name="T7" fmla="*/ 18 h 307"/>
                  <a:gd name="T8" fmla="*/ 2 w 155"/>
                  <a:gd name="T9" fmla="*/ 18 h 307"/>
                  <a:gd name="T10" fmla="*/ 3 w 155"/>
                  <a:gd name="T11" fmla="*/ 18 h 307"/>
                  <a:gd name="T12" fmla="*/ 3 w 155"/>
                  <a:gd name="T13" fmla="*/ 18 h 307"/>
                  <a:gd name="T14" fmla="*/ 4 w 155"/>
                  <a:gd name="T15" fmla="*/ 17 h 307"/>
                  <a:gd name="T16" fmla="*/ 5 w 155"/>
                  <a:gd name="T17" fmla="*/ 17 h 307"/>
                  <a:gd name="T18" fmla="*/ 5 w 155"/>
                  <a:gd name="T19" fmla="*/ 17 h 307"/>
                  <a:gd name="T20" fmla="*/ 5 w 155"/>
                  <a:gd name="T21" fmla="*/ 17 h 307"/>
                  <a:gd name="T22" fmla="*/ 5 w 155"/>
                  <a:gd name="T23" fmla="*/ 17 h 307"/>
                  <a:gd name="T24" fmla="*/ 5 w 155"/>
                  <a:gd name="T25" fmla="*/ 16 h 307"/>
                  <a:gd name="T26" fmla="*/ 4 w 155"/>
                  <a:gd name="T27" fmla="*/ 17 h 307"/>
                  <a:gd name="T28" fmla="*/ 4 w 155"/>
                  <a:gd name="T29" fmla="*/ 17 h 307"/>
                  <a:gd name="T30" fmla="*/ 4 w 155"/>
                  <a:gd name="T31" fmla="*/ 17 h 307"/>
                  <a:gd name="T32" fmla="*/ 3 w 155"/>
                  <a:gd name="T33" fmla="*/ 17 h 307"/>
                  <a:gd name="T34" fmla="*/ 3 w 155"/>
                  <a:gd name="T35" fmla="*/ 17 h 307"/>
                  <a:gd name="T36" fmla="*/ 2 w 155"/>
                  <a:gd name="T37" fmla="*/ 17 h 307"/>
                  <a:gd name="T38" fmla="*/ 2 w 155"/>
                  <a:gd name="T39" fmla="*/ 17 h 307"/>
                  <a:gd name="T40" fmla="*/ 2 w 155"/>
                  <a:gd name="T41" fmla="*/ 17 h 307"/>
                  <a:gd name="T42" fmla="*/ 2 w 155"/>
                  <a:gd name="T43" fmla="*/ 14 h 307"/>
                  <a:gd name="T44" fmla="*/ 3 w 155"/>
                  <a:gd name="T45" fmla="*/ 12 h 307"/>
                  <a:gd name="T46" fmla="*/ 4 w 155"/>
                  <a:gd name="T47" fmla="*/ 10 h 307"/>
                  <a:gd name="T48" fmla="*/ 5 w 155"/>
                  <a:gd name="T49" fmla="*/ 8 h 307"/>
                  <a:gd name="T50" fmla="*/ 6 w 155"/>
                  <a:gd name="T51" fmla="*/ 6 h 307"/>
                  <a:gd name="T52" fmla="*/ 7 w 155"/>
                  <a:gd name="T53" fmla="*/ 4 h 307"/>
                  <a:gd name="T54" fmla="*/ 8 w 155"/>
                  <a:gd name="T55" fmla="*/ 1 h 307"/>
                  <a:gd name="T56" fmla="*/ 9 w 155"/>
                  <a:gd name="T57" fmla="*/ 0 h 307"/>
                  <a:gd name="T58" fmla="*/ 9 w 155"/>
                  <a:gd name="T59" fmla="*/ 0 h 307"/>
                  <a:gd name="T60" fmla="*/ 8 w 155"/>
                  <a:gd name="T61" fmla="*/ 1 h 307"/>
                  <a:gd name="T62" fmla="*/ 6 w 155"/>
                  <a:gd name="T63" fmla="*/ 3 h 307"/>
                  <a:gd name="T64" fmla="*/ 5 w 155"/>
                  <a:gd name="T65" fmla="*/ 5 h 307"/>
                  <a:gd name="T66" fmla="*/ 3 w 155"/>
                  <a:gd name="T67" fmla="*/ 8 h 307"/>
                  <a:gd name="T68" fmla="*/ 1 w 155"/>
                  <a:gd name="T69" fmla="*/ 11 h 307"/>
                  <a:gd name="T70" fmla="*/ 0 w 155"/>
                  <a:gd name="T71" fmla="*/ 15 h 307"/>
                  <a:gd name="T72" fmla="*/ 0 w 155"/>
                  <a:gd name="T73" fmla="*/ 19 h 3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5"/>
                  <a:gd name="T112" fmla="*/ 0 h 307"/>
                  <a:gd name="T113" fmla="*/ 155 w 155"/>
                  <a:gd name="T114" fmla="*/ 307 h 30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5" h="307">
                    <a:moveTo>
                      <a:pt x="0" y="304"/>
                    </a:moveTo>
                    <a:lnTo>
                      <a:pt x="8" y="307"/>
                    </a:lnTo>
                    <a:lnTo>
                      <a:pt x="19" y="305"/>
                    </a:lnTo>
                    <a:lnTo>
                      <a:pt x="29" y="302"/>
                    </a:lnTo>
                    <a:lnTo>
                      <a:pt x="41" y="299"/>
                    </a:lnTo>
                    <a:lnTo>
                      <a:pt x="51" y="293"/>
                    </a:lnTo>
                    <a:lnTo>
                      <a:pt x="61" y="288"/>
                    </a:lnTo>
                    <a:lnTo>
                      <a:pt x="72" y="284"/>
                    </a:lnTo>
                    <a:lnTo>
                      <a:pt x="80" y="280"/>
                    </a:lnTo>
                    <a:lnTo>
                      <a:pt x="81" y="278"/>
                    </a:lnTo>
                    <a:lnTo>
                      <a:pt x="82" y="275"/>
                    </a:lnTo>
                    <a:lnTo>
                      <a:pt x="83" y="273"/>
                    </a:lnTo>
                    <a:lnTo>
                      <a:pt x="84" y="271"/>
                    </a:lnTo>
                    <a:lnTo>
                      <a:pt x="79" y="272"/>
                    </a:lnTo>
                    <a:lnTo>
                      <a:pt x="72" y="274"/>
                    </a:lnTo>
                    <a:lnTo>
                      <a:pt x="64" y="275"/>
                    </a:lnTo>
                    <a:lnTo>
                      <a:pt x="57" y="278"/>
                    </a:lnTo>
                    <a:lnTo>
                      <a:pt x="51" y="279"/>
                    </a:lnTo>
                    <a:lnTo>
                      <a:pt x="46" y="279"/>
                    </a:lnTo>
                    <a:lnTo>
                      <a:pt x="43" y="277"/>
                    </a:lnTo>
                    <a:lnTo>
                      <a:pt x="42" y="272"/>
                    </a:lnTo>
                    <a:lnTo>
                      <a:pt x="46" y="235"/>
                    </a:lnTo>
                    <a:lnTo>
                      <a:pt x="57" y="199"/>
                    </a:lnTo>
                    <a:lnTo>
                      <a:pt x="72" y="165"/>
                    </a:lnTo>
                    <a:lnTo>
                      <a:pt x="89" y="130"/>
                    </a:lnTo>
                    <a:lnTo>
                      <a:pt x="107" y="97"/>
                    </a:lnTo>
                    <a:lnTo>
                      <a:pt x="125" y="64"/>
                    </a:lnTo>
                    <a:lnTo>
                      <a:pt x="141" y="31"/>
                    </a:lnTo>
                    <a:lnTo>
                      <a:pt x="155" y="0"/>
                    </a:lnTo>
                    <a:lnTo>
                      <a:pt x="149" y="3"/>
                    </a:lnTo>
                    <a:lnTo>
                      <a:pt x="133" y="20"/>
                    </a:lnTo>
                    <a:lnTo>
                      <a:pt x="107" y="49"/>
                    </a:lnTo>
                    <a:lnTo>
                      <a:pt x="80" y="88"/>
                    </a:lnTo>
                    <a:lnTo>
                      <a:pt x="50" y="135"/>
                    </a:lnTo>
                    <a:lnTo>
                      <a:pt x="26" y="188"/>
                    </a:lnTo>
                    <a:lnTo>
                      <a:pt x="7" y="246"/>
                    </a:lnTo>
                    <a:lnTo>
                      <a:pt x="0" y="304"/>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09" name="Freeform 76"/>
              <p:cNvSpPr>
                <a:spLocks/>
              </p:cNvSpPr>
              <p:nvPr/>
            </p:nvSpPr>
            <p:spPr bwMode="auto">
              <a:xfrm>
                <a:off x="2641" y="3456"/>
                <a:ext cx="14" cy="121"/>
              </a:xfrm>
              <a:custGeom>
                <a:avLst/>
                <a:gdLst>
                  <a:gd name="T0" fmla="*/ 0 w 26"/>
                  <a:gd name="T1" fmla="*/ 15 h 243"/>
                  <a:gd name="T2" fmla="*/ 1 w 26"/>
                  <a:gd name="T3" fmla="*/ 13 h 243"/>
                  <a:gd name="T4" fmla="*/ 2 w 26"/>
                  <a:gd name="T5" fmla="*/ 11 h 243"/>
                  <a:gd name="T6" fmla="*/ 2 w 26"/>
                  <a:gd name="T7" fmla="*/ 9 h 243"/>
                  <a:gd name="T8" fmla="*/ 2 w 26"/>
                  <a:gd name="T9" fmla="*/ 7 h 243"/>
                  <a:gd name="T10" fmla="*/ 2 w 26"/>
                  <a:gd name="T11" fmla="*/ 5 h 243"/>
                  <a:gd name="T12" fmla="*/ 2 w 26"/>
                  <a:gd name="T13" fmla="*/ 3 h 243"/>
                  <a:gd name="T14" fmla="*/ 2 w 26"/>
                  <a:gd name="T15" fmla="*/ 1 h 243"/>
                  <a:gd name="T16" fmla="*/ 2 w 26"/>
                  <a:gd name="T17" fmla="*/ 0 h 243"/>
                  <a:gd name="T18" fmla="*/ 1 w 26"/>
                  <a:gd name="T19" fmla="*/ 1 h 243"/>
                  <a:gd name="T20" fmla="*/ 1 w 26"/>
                  <a:gd name="T21" fmla="*/ 3 h 243"/>
                  <a:gd name="T22" fmla="*/ 1 w 26"/>
                  <a:gd name="T23" fmla="*/ 5 h 243"/>
                  <a:gd name="T24" fmla="*/ 1 w 26"/>
                  <a:gd name="T25" fmla="*/ 7 h 243"/>
                  <a:gd name="T26" fmla="*/ 1 w 26"/>
                  <a:gd name="T27" fmla="*/ 9 h 243"/>
                  <a:gd name="T28" fmla="*/ 1 w 26"/>
                  <a:gd name="T29" fmla="*/ 11 h 243"/>
                  <a:gd name="T30" fmla="*/ 1 w 26"/>
                  <a:gd name="T31" fmla="*/ 13 h 243"/>
                  <a:gd name="T32" fmla="*/ 0 w 26"/>
                  <a:gd name="T33" fmla="*/ 15 h 2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243"/>
                  <a:gd name="T53" fmla="*/ 26 w 26"/>
                  <a:gd name="T54" fmla="*/ 243 h 2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243">
                    <a:moveTo>
                      <a:pt x="0" y="243"/>
                    </a:moveTo>
                    <a:lnTo>
                      <a:pt x="15" y="217"/>
                    </a:lnTo>
                    <a:lnTo>
                      <a:pt x="23" y="188"/>
                    </a:lnTo>
                    <a:lnTo>
                      <a:pt x="26" y="158"/>
                    </a:lnTo>
                    <a:lnTo>
                      <a:pt x="26" y="126"/>
                    </a:lnTo>
                    <a:lnTo>
                      <a:pt x="25" y="94"/>
                    </a:lnTo>
                    <a:lnTo>
                      <a:pt x="23" y="61"/>
                    </a:lnTo>
                    <a:lnTo>
                      <a:pt x="23" y="29"/>
                    </a:lnTo>
                    <a:lnTo>
                      <a:pt x="25" y="0"/>
                    </a:lnTo>
                    <a:lnTo>
                      <a:pt x="12" y="26"/>
                    </a:lnTo>
                    <a:lnTo>
                      <a:pt x="5" y="55"/>
                    </a:lnTo>
                    <a:lnTo>
                      <a:pt x="3" y="85"/>
                    </a:lnTo>
                    <a:lnTo>
                      <a:pt x="3" y="116"/>
                    </a:lnTo>
                    <a:lnTo>
                      <a:pt x="4" y="148"/>
                    </a:lnTo>
                    <a:lnTo>
                      <a:pt x="5" y="180"/>
                    </a:lnTo>
                    <a:lnTo>
                      <a:pt x="4" y="211"/>
                    </a:lnTo>
                    <a:lnTo>
                      <a:pt x="0" y="243"/>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10" name="Freeform 77"/>
              <p:cNvSpPr>
                <a:spLocks/>
              </p:cNvSpPr>
              <p:nvPr/>
            </p:nvSpPr>
            <p:spPr bwMode="auto">
              <a:xfrm>
                <a:off x="2877" y="3451"/>
                <a:ext cx="71" cy="112"/>
              </a:xfrm>
              <a:custGeom>
                <a:avLst/>
                <a:gdLst>
                  <a:gd name="T0" fmla="*/ 0 w 142"/>
                  <a:gd name="T1" fmla="*/ 14 h 225"/>
                  <a:gd name="T2" fmla="*/ 2 w 142"/>
                  <a:gd name="T3" fmla="*/ 13 h 225"/>
                  <a:gd name="T4" fmla="*/ 4 w 142"/>
                  <a:gd name="T5" fmla="*/ 12 h 225"/>
                  <a:gd name="T6" fmla="*/ 5 w 142"/>
                  <a:gd name="T7" fmla="*/ 10 h 225"/>
                  <a:gd name="T8" fmla="*/ 6 w 142"/>
                  <a:gd name="T9" fmla="*/ 8 h 225"/>
                  <a:gd name="T10" fmla="*/ 7 w 142"/>
                  <a:gd name="T11" fmla="*/ 6 h 225"/>
                  <a:gd name="T12" fmla="*/ 7 w 142"/>
                  <a:gd name="T13" fmla="*/ 3 h 225"/>
                  <a:gd name="T14" fmla="*/ 8 w 142"/>
                  <a:gd name="T15" fmla="*/ 1 h 225"/>
                  <a:gd name="T16" fmla="*/ 9 w 142"/>
                  <a:gd name="T17" fmla="*/ 0 h 225"/>
                  <a:gd name="T18" fmla="*/ 7 w 142"/>
                  <a:gd name="T19" fmla="*/ 1 h 225"/>
                  <a:gd name="T20" fmla="*/ 6 w 142"/>
                  <a:gd name="T21" fmla="*/ 3 h 225"/>
                  <a:gd name="T22" fmla="*/ 5 w 142"/>
                  <a:gd name="T23" fmla="*/ 4 h 225"/>
                  <a:gd name="T24" fmla="*/ 4 w 142"/>
                  <a:gd name="T25" fmla="*/ 6 h 225"/>
                  <a:gd name="T26" fmla="*/ 3 w 142"/>
                  <a:gd name="T27" fmla="*/ 8 h 225"/>
                  <a:gd name="T28" fmla="*/ 2 w 142"/>
                  <a:gd name="T29" fmla="*/ 10 h 225"/>
                  <a:gd name="T30" fmla="*/ 1 w 142"/>
                  <a:gd name="T31" fmla="*/ 12 h 225"/>
                  <a:gd name="T32" fmla="*/ 0 w 142"/>
                  <a:gd name="T33" fmla="*/ 14 h 2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2"/>
                  <a:gd name="T52" fmla="*/ 0 h 225"/>
                  <a:gd name="T53" fmla="*/ 142 w 142"/>
                  <a:gd name="T54" fmla="*/ 225 h 2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2" h="225">
                    <a:moveTo>
                      <a:pt x="0" y="225"/>
                    </a:moveTo>
                    <a:lnTo>
                      <a:pt x="26" y="213"/>
                    </a:lnTo>
                    <a:lnTo>
                      <a:pt x="50" y="193"/>
                    </a:lnTo>
                    <a:lnTo>
                      <a:pt x="68" y="165"/>
                    </a:lnTo>
                    <a:lnTo>
                      <a:pt x="84" y="132"/>
                    </a:lnTo>
                    <a:lnTo>
                      <a:pt x="98" y="96"/>
                    </a:lnTo>
                    <a:lnTo>
                      <a:pt x="112" y="60"/>
                    </a:lnTo>
                    <a:lnTo>
                      <a:pt x="126" y="28"/>
                    </a:lnTo>
                    <a:lnTo>
                      <a:pt x="142" y="0"/>
                    </a:lnTo>
                    <a:lnTo>
                      <a:pt x="112" y="22"/>
                    </a:lnTo>
                    <a:lnTo>
                      <a:pt x="89" y="48"/>
                    </a:lnTo>
                    <a:lnTo>
                      <a:pt x="70" y="76"/>
                    </a:lnTo>
                    <a:lnTo>
                      <a:pt x="55" y="107"/>
                    </a:lnTo>
                    <a:lnTo>
                      <a:pt x="43" y="139"/>
                    </a:lnTo>
                    <a:lnTo>
                      <a:pt x="30" y="170"/>
                    </a:lnTo>
                    <a:lnTo>
                      <a:pt x="16" y="198"/>
                    </a:lnTo>
                    <a:lnTo>
                      <a:pt x="0" y="225"/>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11" name="Freeform 78"/>
              <p:cNvSpPr>
                <a:spLocks/>
              </p:cNvSpPr>
              <p:nvPr/>
            </p:nvSpPr>
            <p:spPr bwMode="auto">
              <a:xfrm>
                <a:off x="2368" y="3379"/>
                <a:ext cx="64" cy="104"/>
              </a:xfrm>
              <a:custGeom>
                <a:avLst/>
                <a:gdLst>
                  <a:gd name="T0" fmla="*/ 8 w 128"/>
                  <a:gd name="T1" fmla="*/ 13 h 209"/>
                  <a:gd name="T2" fmla="*/ 7 w 128"/>
                  <a:gd name="T3" fmla="*/ 12 h 209"/>
                  <a:gd name="T4" fmla="*/ 6 w 128"/>
                  <a:gd name="T5" fmla="*/ 10 h 209"/>
                  <a:gd name="T6" fmla="*/ 5 w 128"/>
                  <a:gd name="T7" fmla="*/ 9 h 209"/>
                  <a:gd name="T8" fmla="*/ 4 w 128"/>
                  <a:gd name="T9" fmla="*/ 7 h 209"/>
                  <a:gd name="T10" fmla="*/ 3 w 128"/>
                  <a:gd name="T11" fmla="*/ 5 h 209"/>
                  <a:gd name="T12" fmla="*/ 2 w 128"/>
                  <a:gd name="T13" fmla="*/ 3 h 209"/>
                  <a:gd name="T14" fmla="*/ 1 w 128"/>
                  <a:gd name="T15" fmla="*/ 1 h 209"/>
                  <a:gd name="T16" fmla="*/ 0 w 128"/>
                  <a:gd name="T17" fmla="*/ 0 h 209"/>
                  <a:gd name="T18" fmla="*/ 2 w 128"/>
                  <a:gd name="T19" fmla="*/ 0 h 209"/>
                  <a:gd name="T20" fmla="*/ 3 w 128"/>
                  <a:gd name="T21" fmla="*/ 2 h 209"/>
                  <a:gd name="T22" fmla="*/ 4 w 128"/>
                  <a:gd name="T23" fmla="*/ 3 h 209"/>
                  <a:gd name="T24" fmla="*/ 5 w 128"/>
                  <a:gd name="T25" fmla="*/ 5 h 209"/>
                  <a:gd name="T26" fmla="*/ 6 w 128"/>
                  <a:gd name="T27" fmla="*/ 7 h 209"/>
                  <a:gd name="T28" fmla="*/ 7 w 128"/>
                  <a:gd name="T29" fmla="*/ 9 h 209"/>
                  <a:gd name="T30" fmla="*/ 7 w 128"/>
                  <a:gd name="T31" fmla="*/ 11 h 209"/>
                  <a:gd name="T32" fmla="*/ 8 w 128"/>
                  <a:gd name="T33" fmla="*/ 13 h 2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209"/>
                  <a:gd name="T53" fmla="*/ 128 w 128"/>
                  <a:gd name="T54" fmla="*/ 209 h 20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209">
                    <a:moveTo>
                      <a:pt x="128" y="209"/>
                    </a:moveTo>
                    <a:lnTo>
                      <a:pt x="104" y="193"/>
                    </a:lnTo>
                    <a:lnTo>
                      <a:pt x="85" y="171"/>
                    </a:lnTo>
                    <a:lnTo>
                      <a:pt x="67" y="144"/>
                    </a:lnTo>
                    <a:lnTo>
                      <a:pt x="55" y="116"/>
                    </a:lnTo>
                    <a:lnTo>
                      <a:pt x="42" y="86"/>
                    </a:lnTo>
                    <a:lnTo>
                      <a:pt x="29" y="56"/>
                    </a:lnTo>
                    <a:lnTo>
                      <a:pt x="15" y="27"/>
                    </a:lnTo>
                    <a:lnTo>
                      <a:pt x="0" y="0"/>
                    </a:lnTo>
                    <a:lnTo>
                      <a:pt x="27" y="15"/>
                    </a:lnTo>
                    <a:lnTo>
                      <a:pt x="48" y="36"/>
                    </a:lnTo>
                    <a:lnTo>
                      <a:pt x="64" y="63"/>
                    </a:lnTo>
                    <a:lnTo>
                      <a:pt x="76" y="91"/>
                    </a:lnTo>
                    <a:lnTo>
                      <a:pt x="87" y="122"/>
                    </a:lnTo>
                    <a:lnTo>
                      <a:pt x="98" y="152"/>
                    </a:lnTo>
                    <a:lnTo>
                      <a:pt x="112" y="182"/>
                    </a:lnTo>
                    <a:lnTo>
                      <a:pt x="128" y="209"/>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12" name="Freeform 79"/>
              <p:cNvSpPr>
                <a:spLocks/>
              </p:cNvSpPr>
              <p:nvPr/>
            </p:nvSpPr>
            <p:spPr bwMode="auto">
              <a:xfrm>
                <a:off x="2679" y="3425"/>
                <a:ext cx="233" cy="195"/>
              </a:xfrm>
              <a:custGeom>
                <a:avLst/>
                <a:gdLst>
                  <a:gd name="T0" fmla="*/ 28 w 466"/>
                  <a:gd name="T1" fmla="*/ 0 h 391"/>
                  <a:gd name="T2" fmla="*/ 26 w 466"/>
                  <a:gd name="T3" fmla="*/ 2 h 391"/>
                  <a:gd name="T4" fmla="*/ 23 w 466"/>
                  <a:gd name="T5" fmla="*/ 3 h 391"/>
                  <a:gd name="T6" fmla="*/ 21 w 466"/>
                  <a:gd name="T7" fmla="*/ 5 h 391"/>
                  <a:gd name="T8" fmla="*/ 19 w 466"/>
                  <a:gd name="T9" fmla="*/ 7 h 391"/>
                  <a:gd name="T10" fmla="*/ 18 w 466"/>
                  <a:gd name="T11" fmla="*/ 9 h 391"/>
                  <a:gd name="T12" fmla="*/ 16 w 466"/>
                  <a:gd name="T13" fmla="*/ 12 h 391"/>
                  <a:gd name="T14" fmla="*/ 15 w 466"/>
                  <a:gd name="T15" fmla="*/ 14 h 391"/>
                  <a:gd name="T16" fmla="*/ 14 w 466"/>
                  <a:gd name="T17" fmla="*/ 17 h 391"/>
                  <a:gd name="T18" fmla="*/ 13 w 466"/>
                  <a:gd name="T19" fmla="*/ 21 h 391"/>
                  <a:gd name="T20" fmla="*/ 12 w 466"/>
                  <a:gd name="T21" fmla="*/ 21 h 391"/>
                  <a:gd name="T22" fmla="*/ 10 w 466"/>
                  <a:gd name="T23" fmla="*/ 19 h 391"/>
                  <a:gd name="T24" fmla="*/ 9 w 466"/>
                  <a:gd name="T25" fmla="*/ 17 h 391"/>
                  <a:gd name="T26" fmla="*/ 7 w 466"/>
                  <a:gd name="T27" fmla="*/ 14 h 391"/>
                  <a:gd name="T28" fmla="*/ 5 w 466"/>
                  <a:gd name="T29" fmla="*/ 12 h 391"/>
                  <a:gd name="T30" fmla="*/ 4 w 466"/>
                  <a:gd name="T31" fmla="*/ 9 h 391"/>
                  <a:gd name="T32" fmla="*/ 2 w 466"/>
                  <a:gd name="T33" fmla="*/ 7 h 391"/>
                  <a:gd name="T34" fmla="*/ 1 w 466"/>
                  <a:gd name="T35" fmla="*/ 4 h 391"/>
                  <a:gd name="T36" fmla="*/ 1 w 466"/>
                  <a:gd name="T37" fmla="*/ 5 h 391"/>
                  <a:gd name="T38" fmla="*/ 1 w 466"/>
                  <a:gd name="T39" fmla="*/ 7 h 391"/>
                  <a:gd name="T40" fmla="*/ 2 w 466"/>
                  <a:gd name="T41" fmla="*/ 10 h 391"/>
                  <a:gd name="T42" fmla="*/ 3 w 466"/>
                  <a:gd name="T43" fmla="*/ 13 h 391"/>
                  <a:gd name="T44" fmla="*/ 5 w 466"/>
                  <a:gd name="T45" fmla="*/ 15 h 391"/>
                  <a:gd name="T46" fmla="*/ 7 w 466"/>
                  <a:gd name="T47" fmla="*/ 18 h 391"/>
                  <a:gd name="T48" fmla="*/ 9 w 466"/>
                  <a:gd name="T49" fmla="*/ 20 h 391"/>
                  <a:gd name="T50" fmla="*/ 11 w 466"/>
                  <a:gd name="T51" fmla="*/ 23 h 391"/>
                  <a:gd name="T52" fmla="*/ 13 w 466"/>
                  <a:gd name="T53" fmla="*/ 23 h 391"/>
                  <a:gd name="T54" fmla="*/ 14 w 466"/>
                  <a:gd name="T55" fmla="*/ 22 h 391"/>
                  <a:gd name="T56" fmla="*/ 15 w 466"/>
                  <a:gd name="T57" fmla="*/ 19 h 391"/>
                  <a:gd name="T58" fmla="*/ 17 w 466"/>
                  <a:gd name="T59" fmla="*/ 15 h 391"/>
                  <a:gd name="T60" fmla="*/ 19 w 466"/>
                  <a:gd name="T61" fmla="*/ 11 h 391"/>
                  <a:gd name="T62" fmla="*/ 22 w 466"/>
                  <a:gd name="T63" fmla="*/ 8 h 391"/>
                  <a:gd name="T64" fmla="*/ 25 w 466"/>
                  <a:gd name="T65" fmla="*/ 5 h 391"/>
                  <a:gd name="T66" fmla="*/ 27 w 466"/>
                  <a:gd name="T67" fmla="*/ 2 h 391"/>
                  <a:gd name="T68" fmla="*/ 29 w 466"/>
                  <a:gd name="T69" fmla="*/ 0 h 391"/>
                  <a:gd name="T70" fmla="*/ 30 w 466"/>
                  <a:gd name="T71" fmla="*/ 0 h 3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66"/>
                  <a:gd name="T109" fmla="*/ 0 h 391"/>
                  <a:gd name="T110" fmla="*/ 466 w 466"/>
                  <a:gd name="T111" fmla="*/ 391 h 39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66" h="391">
                    <a:moveTo>
                      <a:pt x="466" y="0"/>
                    </a:moveTo>
                    <a:lnTo>
                      <a:pt x="444" y="10"/>
                    </a:lnTo>
                    <a:lnTo>
                      <a:pt x="424" y="21"/>
                    </a:lnTo>
                    <a:lnTo>
                      <a:pt x="404" y="33"/>
                    </a:lnTo>
                    <a:lnTo>
                      <a:pt x="384" y="45"/>
                    </a:lnTo>
                    <a:lnTo>
                      <a:pt x="367" y="59"/>
                    </a:lnTo>
                    <a:lnTo>
                      <a:pt x="350" y="73"/>
                    </a:lnTo>
                    <a:lnTo>
                      <a:pt x="334" y="89"/>
                    </a:lnTo>
                    <a:lnTo>
                      <a:pt x="319" y="105"/>
                    </a:lnTo>
                    <a:lnTo>
                      <a:pt x="304" y="121"/>
                    </a:lnTo>
                    <a:lnTo>
                      <a:pt x="290" y="140"/>
                    </a:lnTo>
                    <a:lnTo>
                      <a:pt x="277" y="158"/>
                    </a:lnTo>
                    <a:lnTo>
                      <a:pt x="265" y="177"/>
                    </a:lnTo>
                    <a:lnTo>
                      <a:pt x="253" y="196"/>
                    </a:lnTo>
                    <a:lnTo>
                      <a:pt x="242" y="217"/>
                    </a:lnTo>
                    <a:lnTo>
                      <a:pt x="231" y="238"/>
                    </a:lnTo>
                    <a:lnTo>
                      <a:pt x="222" y="258"/>
                    </a:lnTo>
                    <a:lnTo>
                      <a:pt x="214" y="285"/>
                    </a:lnTo>
                    <a:lnTo>
                      <a:pt x="209" y="314"/>
                    </a:lnTo>
                    <a:lnTo>
                      <a:pt x="206" y="342"/>
                    </a:lnTo>
                    <a:lnTo>
                      <a:pt x="200" y="370"/>
                    </a:lnTo>
                    <a:lnTo>
                      <a:pt x="186" y="350"/>
                    </a:lnTo>
                    <a:lnTo>
                      <a:pt x="172" y="330"/>
                    </a:lnTo>
                    <a:lnTo>
                      <a:pt x="159" y="311"/>
                    </a:lnTo>
                    <a:lnTo>
                      <a:pt x="145" y="292"/>
                    </a:lnTo>
                    <a:lnTo>
                      <a:pt x="131" y="272"/>
                    </a:lnTo>
                    <a:lnTo>
                      <a:pt x="117" y="254"/>
                    </a:lnTo>
                    <a:lnTo>
                      <a:pt x="104" y="235"/>
                    </a:lnTo>
                    <a:lnTo>
                      <a:pt x="91" y="216"/>
                    </a:lnTo>
                    <a:lnTo>
                      <a:pt x="78" y="197"/>
                    </a:lnTo>
                    <a:lnTo>
                      <a:pt x="65" y="178"/>
                    </a:lnTo>
                    <a:lnTo>
                      <a:pt x="53" y="158"/>
                    </a:lnTo>
                    <a:lnTo>
                      <a:pt x="41" y="139"/>
                    </a:lnTo>
                    <a:lnTo>
                      <a:pt x="30" y="119"/>
                    </a:lnTo>
                    <a:lnTo>
                      <a:pt x="19" y="98"/>
                    </a:lnTo>
                    <a:lnTo>
                      <a:pt x="9" y="78"/>
                    </a:lnTo>
                    <a:lnTo>
                      <a:pt x="0" y="56"/>
                    </a:lnTo>
                    <a:lnTo>
                      <a:pt x="2" y="80"/>
                    </a:lnTo>
                    <a:lnTo>
                      <a:pt x="5" y="104"/>
                    </a:lnTo>
                    <a:lnTo>
                      <a:pt x="11" y="127"/>
                    </a:lnTo>
                    <a:lnTo>
                      <a:pt x="18" y="149"/>
                    </a:lnTo>
                    <a:lnTo>
                      <a:pt x="26" y="170"/>
                    </a:lnTo>
                    <a:lnTo>
                      <a:pt x="36" y="190"/>
                    </a:lnTo>
                    <a:lnTo>
                      <a:pt x="47" y="211"/>
                    </a:lnTo>
                    <a:lnTo>
                      <a:pt x="60" y="231"/>
                    </a:lnTo>
                    <a:lnTo>
                      <a:pt x="73" y="250"/>
                    </a:lnTo>
                    <a:lnTo>
                      <a:pt x="88" y="270"/>
                    </a:lnTo>
                    <a:lnTo>
                      <a:pt x="103" y="289"/>
                    </a:lnTo>
                    <a:lnTo>
                      <a:pt x="119" y="309"/>
                    </a:lnTo>
                    <a:lnTo>
                      <a:pt x="138" y="329"/>
                    </a:lnTo>
                    <a:lnTo>
                      <a:pt x="155" y="349"/>
                    </a:lnTo>
                    <a:lnTo>
                      <a:pt x="174" y="370"/>
                    </a:lnTo>
                    <a:lnTo>
                      <a:pt x="193" y="391"/>
                    </a:lnTo>
                    <a:lnTo>
                      <a:pt x="201" y="382"/>
                    </a:lnTo>
                    <a:lnTo>
                      <a:pt x="210" y="372"/>
                    </a:lnTo>
                    <a:lnTo>
                      <a:pt x="217" y="363"/>
                    </a:lnTo>
                    <a:lnTo>
                      <a:pt x="221" y="353"/>
                    </a:lnTo>
                    <a:lnTo>
                      <a:pt x="231" y="318"/>
                    </a:lnTo>
                    <a:lnTo>
                      <a:pt x="245" y="284"/>
                    </a:lnTo>
                    <a:lnTo>
                      <a:pt x="261" y="250"/>
                    </a:lnTo>
                    <a:lnTo>
                      <a:pt x="281" y="218"/>
                    </a:lnTo>
                    <a:lnTo>
                      <a:pt x="300" y="187"/>
                    </a:lnTo>
                    <a:lnTo>
                      <a:pt x="322" y="157"/>
                    </a:lnTo>
                    <a:lnTo>
                      <a:pt x="344" y="129"/>
                    </a:lnTo>
                    <a:lnTo>
                      <a:pt x="366" y="104"/>
                    </a:lnTo>
                    <a:lnTo>
                      <a:pt x="387" y="81"/>
                    </a:lnTo>
                    <a:lnTo>
                      <a:pt x="406" y="60"/>
                    </a:lnTo>
                    <a:lnTo>
                      <a:pt x="425" y="42"/>
                    </a:lnTo>
                    <a:lnTo>
                      <a:pt x="440" y="27"/>
                    </a:lnTo>
                    <a:lnTo>
                      <a:pt x="452" y="14"/>
                    </a:lnTo>
                    <a:lnTo>
                      <a:pt x="462" y="6"/>
                    </a:lnTo>
                    <a:lnTo>
                      <a:pt x="466" y="2"/>
                    </a:lnTo>
                    <a:lnTo>
                      <a:pt x="466" y="0"/>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13" name="Freeform 80"/>
              <p:cNvSpPr>
                <a:spLocks/>
              </p:cNvSpPr>
              <p:nvPr/>
            </p:nvSpPr>
            <p:spPr bwMode="auto">
              <a:xfrm>
                <a:off x="2460" y="3309"/>
                <a:ext cx="204" cy="172"/>
              </a:xfrm>
              <a:custGeom>
                <a:avLst/>
                <a:gdLst>
                  <a:gd name="T0" fmla="*/ 0 w 408"/>
                  <a:gd name="T1" fmla="*/ 0 h 343"/>
                  <a:gd name="T2" fmla="*/ 2 w 408"/>
                  <a:gd name="T3" fmla="*/ 1 h 343"/>
                  <a:gd name="T4" fmla="*/ 3 w 408"/>
                  <a:gd name="T5" fmla="*/ 1 h 343"/>
                  <a:gd name="T6" fmla="*/ 4 w 408"/>
                  <a:gd name="T7" fmla="*/ 2 h 343"/>
                  <a:gd name="T8" fmla="*/ 5 w 408"/>
                  <a:gd name="T9" fmla="*/ 2 h 343"/>
                  <a:gd name="T10" fmla="*/ 6 w 408"/>
                  <a:gd name="T11" fmla="*/ 3 h 343"/>
                  <a:gd name="T12" fmla="*/ 7 w 408"/>
                  <a:gd name="T13" fmla="*/ 4 h 343"/>
                  <a:gd name="T14" fmla="*/ 8 w 408"/>
                  <a:gd name="T15" fmla="*/ 4 h 343"/>
                  <a:gd name="T16" fmla="*/ 8 w 408"/>
                  <a:gd name="T17" fmla="*/ 5 h 343"/>
                  <a:gd name="T18" fmla="*/ 9 w 408"/>
                  <a:gd name="T19" fmla="*/ 6 h 343"/>
                  <a:gd name="T20" fmla="*/ 10 w 408"/>
                  <a:gd name="T21" fmla="*/ 7 h 343"/>
                  <a:gd name="T22" fmla="*/ 11 w 408"/>
                  <a:gd name="T23" fmla="*/ 8 h 343"/>
                  <a:gd name="T24" fmla="*/ 11 w 408"/>
                  <a:gd name="T25" fmla="*/ 9 h 343"/>
                  <a:gd name="T26" fmla="*/ 12 w 408"/>
                  <a:gd name="T27" fmla="*/ 10 h 343"/>
                  <a:gd name="T28" fmla="*/ 12 w 408"/>
                  <a:gd name="T29" fmla="*/ 11 h 343"/>
                  <a:gd name="T30" fmla="*/ 13 w 408"/>
                  <a:gd name="T31" fmla="*/ 13 h 343"/>
                  <a:gd name="T32" fmla="*/ 13 w 408"/>
                  <a:gd name="T33" fmla="*/ 14 h 343"/>
                  <a:gd name="T34" fmla="*/ 14 w 408"/>
                  <a:gd name="T35" fmla="*/ 16 h 343"/>
                  <a:gd name="T36" fmla="*/ 14 w 408"/>
                  <a:gd name="T37" fmla="*/ 17 h 343"/>
                  <a:gd name="T38" fmla="*/ 14 w 408"/>
                  <a:gd name="T39" fmla="*/ 19 h 343"/>
                  <a:gd name="T40" fmla="*/ 15 w 408"/>
                  <a:gd name="T41" fmla="*/ 20 h 343"/>
                  <a:gd name="T42" fmla="*/ 16 w 408"/>
                  <a:gd name="T43" fmla="*/ 18 h 343"/>
                  <a:gd name="T44" fmla="*/ 18 w 408"/>
                  <a:gd name="T45" fmla="*/ 16 h 343"/>
                  <a:gd name="T46" fmla="*/ 19 w 408"/>
                  <a:gd name="T47" fmla="*/ 13 h 343"/>
                  <a:gd name="T48" fmla="*/ 21 w 408"/>
                  <a:gd name="T49" fmla="*/ 11 h 343"/>
                  <a:gd name="T50" fmla="*/ 22 w 408"/>
                  <a:gd name="T51" fmla="*/ 9 h 343"/>
                  <a:gd name="T52" fmla="*/ 24 w 408"/>
                  <a:gd name="T53" fmla="*/ 6 h 343"/>
                  <a:gd name="T54" fmla="*/ 25 w 408"/>
                  <a:gd name="T55" fmla="*/ 4 h 343"/>
                  <a:gd name="T56" fmla="*/ 26 w 408"/>
                  <a:gd name="T57" fmla="*/ 1 h 343"/>
                  <a:gd name="T58" fmla="*/ 26 w 408"/>
                  <a:gd name="T59" fmla="*/ 4 h 343"/>
                  <a:gd name="T60" fmla="*/ 25 w 408"/>
                  <a:gd name="T61" fmla="*/ 7 h 343"/>
                  <a:gd name="T62" fmla="*/ 24 w 408"/>
                  <a:gd name="T63" fmla="*/ 9 h 343"/>
                  <a:gd name="T64" fmla="*/ 23 w 408"/>
                  <a:gd name="T65" fmla="*/ 12 h 343"/>
                  <a:gd name="T66" fmla="*/ 21 w 408"/>
                  <a:gd name="T67" fmla="*/ 14 h 343"/>
                  <a:gd name="T68" fmla="*/ 19 w 408"/>
                  <a:gd name="T69" fmla="*/ 17 h 343"/>
                  <a:gd name="T70" fmla="*/ 17 w 408"/>
                  <a:gd name="T71" fmla="*/ 19 h 343"/>
                  <a:gd name="T72" fmla="*/ 15 w 408"/>
                  <a:gd name="T73" fmla="*/ 21 h 343"/>
                  <a:gd name="T74" fmla="*/ 14 w 408"/>
                  <a:gd name="T75" fmla="*/ 22 h 343"/>
                  <a:gd name="T76" fmla="*/ 14 w 408"/>
                  <a:gd name="T77" fmla="*/ 22 h 343"/>
                  <a:gd name="T78" fmla="*/ 13 w 408"/>
                  <a:gd name="T79" fmla="*/ 22 h 343"/>
                  <a:gd name="T80" fmla="*/ 13 w 408"/>
                  <a:gd name="T81" fmla="*/ 22 h 343"/>
                  <a:gd name="T82" fmla="*/ 13 w 408"/>
                  <a:gd name="T83" fmla="*/ 20 h 343"/>
                  <a:gd name="T84" fmla="*/ 12 w 408"/>
                  <a:gd name="T85" fmla="*/ 18 h 343"/>
                  <a:gd name="T86" fmla="*/ 11 w 408"/>
                  <a:gd name="T87" fmla="*/ 16 h 343"/>
                  <a:gd name="T88" fmla="*/ 10 w 408"/>
                  <a:gd name="T89" fmla="*/ 14 h 343"/>
                  <a:gd name="T90" fmla="*/ 9 w 408"/>
                  <a:gd name="T91" fmla="*/ 12 h 343"/>
                  <a:gd name="T92" fmla="*/ 8 w 408"/>
                  <a:gd name="T93" fmla="*/ 10 h 343"/>
                  <a:gd name="T94" fmla="*/ 7 w 408"/>
                  <a:gd name="T95" fmla="*/ 8 h 343"/>
                  <a:gd name="T96" fmla="*/ 6 w 408"/>
                  <a:gd name="T97" fmla="*/ 7 h 343"/>
                  <a:gd name="T98" fmla="*/ 5 w 408"/>
                  <a:gd name="T99" fmla="*/ 6 h 343"/>
                  <a:gd name="T100" fmla="*/ 4 w 408"/>
                  <a:gd name="T101" fmla="*/ 4 h 343"/>
                  <a:gd name="T102" fmla="*/ 3 w 408"/>
                  <a:gd name="T103" fmla="*/ 3 h 343"/>
                  <a:gd name="T104" fmla="*/ 2 w 408"/>
                  <a:gd name="T105" fmla="*/ 2 h 343"/>
                  <a:gd name="T106" fmla="*/ 1 w 408"/>
                  <a:gd name="T107" fmla="*/ 1 h 343"/>
                  <a:gd name="T108" fmla="*/ 1 w 408"/>
                  <a:gd name="T109" fmla="*/ 1 h 343"/>
                  <a:gd name="T110" fmla="*/ 0 w 408"/>
                  <a:gd name="T111" fmla="*/ 1 h 343"/>
                  <a:gd name="T112" fmla="*/ 0 w 408"/>
                  <a:gd name="T113" fmla="*/ 0 h 3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8"/>
                  <a:gd name="T172" fmla="*/ 0 h 343"/>
                  <a:gd name="T173" fmla="*/ 408 w 408"/>
                  <a:gd name="T174" fmla="*/ 343 h 3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8" h="343">
                    <a:moveTo>
                      <a:pt x="0" y="0"/>
                    </a:moveTo>
                    <a:lnTo>
                      <a:pt x="18" y="8"/>
                    </a:lnTo>
                    <a:lnTo>
                      <a:pt x="37" y="16"/>
                    </a:lnTo>
                    <a:lnTo>
                      <a:pt x="53" y="24"/>
                    </a:lnTo>
                    <a:lnTo>
                      <a:pt x="69" y="32"/>
                    </a:lnTo>
                    <a:lnTo>
                      <a:pt x="84" y="41"/>
                    </a:lnTo>
                    <a:lnTo>
                      <a:pt x="99" y="51"/>
                    </a:lnTo>
                    <a:lnTo>
                      <a:pt x="113" y="61"/>
                    </a:lnTo>
                    <a:lnTo>
                      <a:pt x="127" y="72"/>
                    </a:lnTo>
                    <a:lnTo>
                      <a:pt x="138" y="85"/>
                    </a:lnTo>
                    <a:lnTo>
                      <a:pt x="150" y="99"/>
                    </a:lnTo>
                    <a:lnTo>
                      <a:pt x="161" y="115"/>
                    </a:lnTo>
                    <a:lnTo>
                      <a:pt x="171" y="132"/>
                    </a:lnTo>
                    <a:lnTo>
                      <a:pt x="182" y="151"/>
                    </a:lnTo>
                    <a:lnTo>
                      <a:pt x="191" y="171"/>
                    </a:lnTo>
                    <a:lnTo>
                      <a:pt x="199" y="195"/>
                    </a:lnTo>
                    <a:lnTo>
                      <a:pt x="207" y="220"/>
                    </a:lnTo>
                    <a:lnTo>
                      <a:pt x="214" y="245"/>
                    </a:lnTo>
                    <a:lnTo>
                      <a:pt x="219" y="268"/>
                    </a:lnTo>
                    <a:lnTo>
                      <a:pt x="222" y="291"/>
                    </a:lnTo>
                    <a:lnTo>
                      <a:pt x="226" y="314"/>
                    </a:lnTo>
                    <a:lnTo>
                      <a:pt x="250" y="280"/>
                    </a:lnTo>
                    <a:lnTo>
                      <a:pt x="275" y="243"/>
                    </a:lnTo>
                    <a:lnTo>
                      <a:pt x="301" y="207"/>
                    </a:lnTo>
                    <a:lnTo>
                      <a:pt x="326" y="169"/>
                    </a:lnTo>
                    <a:lnTo>
                      <a:pt x="350" y="131"/>
                    </a:lnTo>
                    <a:lnTo>
                      <a:pt x="372" y="92"/>
                    </a:lnTo>
                    <a:lnTo>
                      <a:pt x="392" y="53"/>
                    </a:lnTo>
                    <a:lnTo>
                      <a:pt x="408" y="14"/>
                    </a:lnTo>
                    <a:lnTo>
                      <a:pt x="403" y="56"/>
                    </a:lnTo>
                    <a:lnTo>
                      <a:pt x="393" y="98"/>
                    </a:lnTo>
                    <a:lnTo>
                      <a:pt x="378" y="139"/>
                    </a:lnTo>
                    <a:lnTo>
                      <a:pt x="357" y="178"/>
                    </a:lnTo>
                    <a:lnTo>
                      <a:pt x="332" y="218"/>
                    </a:lnTo>
                    <a:lnTo>
                      <a:pt x="302" y="257"/>
                    </a:lnTo>
                    <a:lnTo>
                      <a:pt x="268" y="295"/>
                    </a:lnTo>
                    <a:lnTo>
                      <a:pt x="231" y="332"/>
                    </a:lnTo>
                    <a:lnTo>
                      <a:pt x="221" y="338"/>
                    </a:lnTo>
                    <a:lnTo>
                      <a:pt x="214" y="343"/>
                    </a:lnTo>
                    <a:lnTo>
                      <a:pt x="207" y="343"/>
                    </a:lnTo>
                    <a:lnTo>
                      <a:pt x="203" y="340"/>
                    </a:lnTo>
                    <a:lnTo>
                      <a:pt x="195" y="307"/>
                    </a:lnTo>
                    <a:lnTo>
                      <a:pt x="184" y="275"/>
                    </a:lnTo>
                    <a:lnTo>
                      <a:pt x="171" y="244"/>
                    </a:lnTo>
                    <a:lnTo>
                      <a:pt x="155" y="213"/>
                    </a:lnTo>
                    <a:lnTo>
                      <a:pt x="139" y="183"/>
                    </a:lnTo>
                    <a:lnTo>
                      <a:pt x="122" y="155"/>
                    </a:lnTo>
                    <a:lnTo>
                      <a:pt x="103" y="128"/>
                    </a:lnTo>
                    <a:lnTo>
                      <a:pt x="85" y="104"/>
                    </a:lnTo>
                    <a:lnTo>
                      <a:pt x="68" y="81"/>
                    </a:lnTo>
                    <a:lnTo>
                      <a:pt x="50" y="60"/>
                    </a:lnTo>
                    <a:lnTo>
                      <a:pt x="35" y="41"/>
                    </a:lnTo>
                    <a:lnTo>
                      <a:pt x="23" y="26"/>
                    </a:lnTo>
                    <a:lnTo>
                      <a:pt x="12" y="15"/>
                    </a:lnTo>
                    <a:lnTo>
                      <a:pt x="4" y="6"/>
                    </a:lnTo>
                    <a:lnTo>
                      <a:pt x="0" y="1"/>
                    </a:lnTo>
                    <a:lnTo>
                      <a:pt x="0" y="0"/>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14" name="Freeform 81"/>
              <p:cNvSpPr>
                <a:spLocks/>
              </p:cNvSpPr>
              <p:nvPr/>
            </p:nvSpPr>
            <p:spPr bwMode="auto">
              <a:xfrm>
                <a:off x="2609" y="3493"/>
                <a:ext cx="32" cy="106"/>
              </a:xfrm>
              <a:custGeom>
                <a:avLst/>
                <a:gdLst>
                  <a:gd name="T0" fmla="*/ 2 w 65"/>
                  <a:gd name="T1" fmla="*/ 14 h 211"/>
                  <a:gd name="T2" fmla="*/ 2 w 65"/>
                  <a:gd name="T3" fmla="*/ 14 h 211"/>
                  <a:gd name="T4" fmla="*/ 3 w 65"/>
                  <a:gd name="T5" fmla="*/ 13 h 211"/>
                  <a:gd name="T6" fmla="*/ 3 w 65"/>
                  <a:gd name="T7" fmla="*/ 13 h 211"/>
                  <a:gd name="T8" fmla="*/ 4 w 65"/>
                  <a:gd name="T9" fmla="*/ 13 h 211"/>
                  <a:gd name="T10" fmla="*/ 3 w 65"/>
                  <a:gd name="T11" fmla="*/ 12 h 211"/>
                  <a:gd name="T12" fmla="*/ 3 w 65"/>
                  <a:gd name="T13" fmla="*/ 10 h 211"/>
                  <a:gd name="T14" fmla="*/ 2 w 65"/>
                  <a:gd name="T15" fmla="*/ 9 h 211"/>
                  <a:gd name="T16" fmla="*/ 2 w 65"/>
                  <a:gd name="T17" fmla="*/ 7 h 211"/>
                  <a:gd name="T18" fmla="*/ 1 w 65"/>
                  <a:gd name="T19" fmla="*/ 6 h 211"/>
                  <a:gd name="T20" fmla="*/ 0 w 65"/>
                  <a:gd name="T21" fmla="*/ 4 h 211"/>
                  <a:gd name="T22" fmla="*/ 0 w 65"/>
                  <a:gd name="T23" fmla="*/ 2 h 211"/>
                  <a:gd name="T24" fmla="*/ 0 w 65"/>
                  <a:gd name="T25" fmla="*/ 0 h 211"/>
                  <a:gd name="T26" fmla="*/ 0 w 65"/>
                  <a:gd name="T27" fmla="*/ 1 h 211"/>
                  <a:gd name="T28" fmla="*/ 0 w 65"/>
                  <a:gd name="T29" fmla="*/ 2 h 211"/>
                  <a:gd name="T30" fmla="*/ 0 w 65"/>
                  <a:gd name="T31" fmla="*/ 3 h 211"/>
                  <a:gd name="T32" fmla="*/ 0 w 65"/>
                  <a:gd name="T33" fmla="*/ 5 h 211"/>
                  <a:gd name="T34" fmla="*/ 0 w 65"/>
                  <a:gd name="T35" fmla="*/ 7 h 211"/>
                  <a:gd name="T36" fmla="*/ 1 w 65"/>
                  <a:gd name="T37" fmla="*/ 9 h 211"/>
                  <a:gd name="T38" fmla="*/ 1 w 65"/>
                  <a:gd name="T39" fmla="*/ 12 h 211"/>
                  <a:gd name="T40" fmla="*/ 2 w 65"/>
                  <a:gd name="T41" fmla="*/ 14 h 2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11"/>
                  <a:gd name="T65" fmla="*/ 65 w 65"/>
                  <a:gd name="T66" fmla="*/ 211 h 2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11">
                    <a:moveTo>
                      <a:pt x="37" y="211"/>
                    </a:moveTo>
                    <a:lnTo>
                      <a:pt x="47" y="210"/>
                    </a:lnTo>
                    <a:lnTo>
                      <a:pt x="56" y="208"/>
                    </a:lnTo>
                    <a:lnTo>
                      <a:pt x="61" y="204"/>
                    </a:lnTo>
                    <a:lnTo>
                      <a:pt x="65" y="202"/>
                    </a:lnTo>
                    <a:lnTo>
                      <a:pt x="59" y="179"/>
                    </a:lnTo>
                    <a:lnTo>
                      <a:pt x="52" y="157"/>
                    </a:lnTo>
                    <a:lnTo>
                      <a:pt x="43" y="134"/>
                    </a:lnTo>
                    <a:lnTo>
                      <a:pt x="34" y="111"/>
                    </a:lnTo>
                    <a:lnTo>
                      <a:pt x="24" y="87"/>
                    </a:lnTo>
                    <a:lnTo>
                      <a:pt x="15" y="60"/>
                    </a:lnTo>
                    <a:lnTo>
                      <a:pt x="7" y="31"/>
                    </a:lnTo>
                    <a:lnTo>
                      <a:pt x="1" y="0"/>
                    </a:lnTo>
                    <a:lnTo>
                      <a:pt x="0" y="7"/>
                    </a:lnTo>
                    <a:lnTo>
                      <a:pt x="0" y="23"/>
                    </a:lnTo>
                    <a:lnTo>
                      <a:pt x="1" y="46"/>
                    </a:lnTo>
                    <a:lnTo>
                      <a:pt x="5" y="76"/>
                    </a:lnTo>
                    <a:lnTo>
                      <a:pt x="9" y="110"/>
                    </a:lnTo>
                    <a:lnTo>
                      <a:pt x="16" y="144"/>
                    </a:lnTo>
                    <a:lnTo>
                      <a:pt x="26" y="179"/>
                    </a:lnTo>
                    <a:lnTo>
                      <a:pt x="37" y="211"/>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15" name="Freeform 82"/>
              <p:cNvSpPr>
                <a:spLocks/>
              </p:cNvSpPr>
              <p:nvPr/>
            </p:nvSpPr>
            <p:spPr bwMode="auto">
              <a:xfrm>
                <a:off x="2468" y="3433"/>
                <a:ext cx="169" cy="176"/>
              </a:xfrm>
              <a:custGeom>
                <a:avLst/>
                <a:gdLst>
                  <a:gd name="T0" fmla="*/ 8 w 339"/>
                  <a:gd name="T1" fmla="*/ 12 h 351"/>
                  <a:gd name="T2" fmla="*/ 7 w 339"/>
                  <a:gd name="T3" fmla="*/ 8 h 351"/>
                  <a:gd name="T4" fmla="*/ 5 w 339"/>
                  <a:gd name="T5" fmla="*/ 3 h 351"/>
                  <a:gd name="T6" fmla="*/ 4 w 339"/>
                  <a:gd name="T7" fmla="*/ 1 h 351"/>
                  <a:gd name="T8" fmla="*/ 3 w 339"/>
                  <a:gd name="T9" fmla="*/ 3 h 351"/>
                  <a:gd name="T10" fmla="*/ 2 w 339"/>
                  <a:gd name="T11" fmla="*/ 9 h 351"/>
                  <a:gd name="T12" fmla="*/ 1 w 339"/>
                  <a:gd name="T13" fmla="*/ 14 h 351"/>
                  <a:gd name="T14" fmla="*/ 0 w 339"/>
                  <a:gd name="T15" fmla="*/ 20 h 351"/>
                  <a:gd name="T16" fmla="*/ 2 w 339"/>
                  <a:gd name="T17" fmla="*/ 22 h 351"/>
                  <a:gd name="T18" fmla="*/ 2 w 339"/>
                  <a:gd name="T19" fmla="*/ 18 h 351"/>
                  <a:gd name="T20" fmla="*/ 3 w 339"/>
                  <a:gd name="T21" fmla="*/ 14 h 351"/>
                  <a:gd name="T22" fmla="*/ 4 w 339"/>
                  <a:gd name="T23" fmla="*/ 10 h 351"/>
                  <a:gd name="T24" fmla="*/ 4 w 339"/>
                  <a:gd name="T25" fmla="*/ 7 h 351"/>
                  <a:gd name="T26" fmla="*/ 5 w 339"/>
                  <a:gd name="T27" fmla="*/ 10 h 351"/>
                  <a:gd name="T28" fmla="*/ 6 w 339"/>
                  <a:gd name="T29" fmla="*/ 13 h 351"/>
                  <a:gd name="T30" fmla="*/ 6 w 339"/>
                  <a:gd name="T31" fmla="*/ 15 h 351"/>
                  <a:gd name="T32" fmla="*/ 7 w 339"/>
                  <a:gd name="T33" fmla="*/ 18 h 351"/>
                  <a:gd name="T34" fmla="*/ 8 w 339"/>
                  <a:gd name="T35" fmla="*/ 18 h 351"/>
                  <a:gd name="T36" fmla="*/ 8 w 339"/>
                  <a:gd name="T37" fmla="*/ 18 h 351"/>
                  <a:gd name="T38" fmla="*/ 9 w 339"/>
                  <a:gd name="T39" fmla="*/ 17 h 351"/>
                  <a:gd name="T40" fmla="*/ 9 w 339"/>
                  <a:gd name="T41" fmla="*/ 17 h 351"/>
                  <a:gd name="T42" fmla="*/ 9 w 339"/>
                  <a:gd name="T43" fmla="*/ 17 h 351"/>
                  <a:gd name="T44" fmla="*/ 9 w 339"/>
                  <a:gd name="T45" fmla="*/ 17 h 351"/>
                  <a:gd name="T46" fmla="*/ 11 w 339"/>
                  <a:gd name="T47" fmla="*/ 15 h 351"/>
                  <a:gd name="T48" fmla="*/ 13 w 339"/>
                  <a:gd name="T49" fmla="*/ 11 h 351"/>
                  <a:gd name="T50" fmla="*/ 17 w 339"/>
                  <a:gd name="T51" fmla="*/ 7 h 351"/>
                  <a:gd name="T52" fmla="*/ 21 w 339"/>
                  <a:gd name="T53" fmla="*/ 3 h 351"/>
                  <a:gd name="T54" fmla="*/ 19 w 339"/>
                  <a:gd name="T55" fmla="*/ 4 h 351"/>
                  <a:gd name="T56" fmla="*/ 17 w 339"/>
                  <a:gd name="T57" fmla="*/ 5 h 351"/>
                  <a:gd name="T58" fmla="*/ 15 w 339"/>
                  <a:gd name="T59" fmla="*/ 6 h 351"/>
                  <a:gd name="T60" fmla="*/ 14 w 339"/>
                  <a:gd name="T61" fmla="*/ 8 h 351"/>
                  <a:gd name="T62" fmla="*/ 12 w 339"/>
                  <a:gd name="T63" fmla="*/ 9 h 351"/>
                  <a:gd name="T64" fmla="*/ 11 w 339"/>
                  <a:gd name="T65" fmla="*/ 11 h 351"/>
                  <a:gd name="T66" fmla="*/ 10 w 339"/>
                  <a:gd name="T67" fmla="*/ 13 h 351"/>
                  <a:gd name="T68" fmla="*/ 9 w 339"/>
                  <a:gd name="T69" fmla="*/ 14 h 3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9"/>
                  <a:gd name="T106" fmla="*/ 0 h 351"/>
                  <a:gd name="T107" fmla="*/ 339 w 339"/>
                  <a:gd name="T108" fmla="*/ 351 h 3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9" h="351">
                    <a:moveTo>
                      <a:pt x="146" y="223"/>
                    </a:moveTo>
                    <a:lnTo>
                      <a:pt x="137" y="190"/>
                    </a:lnTo>
                    <a:lnTo>
                      <a:pt x="126" y="153"/>
                    </a:lnTo>
                    <a:lnTo>
                      <a:pt x="113" y="115"/>
                    </a:lnTo>
                    <a:lnTo>
                      <a:pt x="99" y="78"/>
                    </a:lnTo>
                    <a:lnTo>
                      <a:pt x="86" y="46"/>
                    </a:lnTo>
                    <a:lnTo>
                      <a:pt x="75" y="20"/>
                    </a:lnTo>
                    <a:lnTo>
                      <a:pt x="66" y="3"/>
                    </a:lnTo>
                    <a:lnTo>
                      <a:pt x="59" y="0"/>
                    </a:lnTo>
                    <a:lnTo>
                      <a:pt x="52" y="43"/>
                    </a:lnTo>
                    <a:lnTo>
                      <a:pt x="44" y="87"/>
                    </a:lnTo>
                    <a:lnTo>
                      <a:pt x="36" y="131"/>
                    </a:lnTo>
                    <a:lnTo>
                      <a:pt x="28" y="175"/>
                    </a:lnTo>
                    <a:lnTo>
                      <a:pt x="21" y="218"/>
                    </a:lnTo>
                    <a:lnTo>
                      <a:pt x="13" y="262"/>
                    </a:lnTo>
                    <a:lnTo>
                      <a:pt x="6" y="307"/>
                    </a:lnTo>
                    <a:lnTo>
                      <a:pt x="0" y="351"/>
                    </a:lnTo>
                    <a:lnTo>
                      <a:pt x="38" y="337"/>
                    </a:lnTo>
                    <a:lnTo>
                      <a:pt x="43" y="307"/>
                    </a:lnTo>
                    <a:lnTo>
                      <a:pt x="46" y="277"/>
                    </a:lnTo>
                    <a:lnTo>
                      <a:pt x="52" y="248"/>
                    </a:lnTo>
                    <a:lnTo>
                      <a:pt x="56" y="218"/>
                    </a:lnTo>
                    <a:lnTo>
                      <a:pt x="61" y="190"/>
                    </a:lnTo>
                    <a:lnTo>
                      <a:pt x="67" y="160"/>
                    </a:lnTo>
                    <a:lnTo>
                      <a:pt x="71" y="131"/>
                    </a:lnTo>
                    <a:lnTo>
                      <a:pt x="77" y="101"/>
                    </a:lnTo>
                    <a:lnTo>
                      <a:pt x="82" y="125"/>
                    </a:lnTo>
                    <a:lnTo>
                      <a:pt x="86" y="148"/>
                    </a:lnTo>
                    <a:lnTo>
                      <a:pt x="92" y="171"/>
                    </a:lnTo>
                    <a:lnTo>
                      <a:pt x="98" y="194"/>
                    </a:lnTo>
                    <a:lnTo>
                      <a:pt x="104" y="217"/>
                    </a:lnTo>
                    <a:lnTo>
                      <a:pt x="109" y="240"/>
                    </a:lnTo>
                    <a:lnTo>
                      <a:pt x="115" y="263"/>
                    </a:lnTo>
                    <a:lnTo>
                      <a:pt x="122" y="286"/>
                    </a:lnTo>
                    <a:lnTo>
                      <a:pt x="127" y="284"/>
                    </a:lnTo>
                    <a:lnTo>
                      <a:pt x="131" y="282"/>
                    </a:lnTo>
                    <a:lnTo>
                      <a:pt x="136" y="279"/>
                    </a:lnTo>
                    <a:lnTo>
                      <a:pt x="140" y="277"/>
                    </a:lnTo>
                    <a:lnTo>
                      <a:pt x="145" y="275"/>
                    </a:lnTo>
                    <a:lnTo>
                      <a:pt x="150" y="271"/>
                    </a:lnTo>
                    <a:lnTo>
                      <a:pt x="154" y="269"/>
                    </a:lnTo>
                    <a:lnTo>
                      <a:pt x="159" y="267"/>
                    </a:lnTo>
                    <a:lnTo>
                      <a:pt x="164" y="259"/>
                    </a:lnTo>
                    <a:lnTo>
                      <a:pt x="177" y="238"/>
                    </a:lnTo>
                    <a:lnTo>
                      <a:pt x="196" y="208"/>
                    </a:lnTo>
                    <a:lnTo>
                      <a:pt x="220" y="172"/>
                    </a:lnTo>
                    <a:lnTo>
                      <a:pt x="248" y="136"/>
                    </a:lnTo>
                    <a:lnTo>
                      <a:pt x="278" y="99"/>
                    </a:lnTo>
                    <a:lnTo>
                      <a:pt x="309" y="68"/>
                    </a:lnTo>
                    <a:lnTo>
                      <a:pt x="339" y="45"/>
                    </a:lnTo>
                    <a:lnTo>
                      <a:pt x="324" y="50"/>
                    </a:lnTo>
                    <a:lnTo>
                      <a:pt x="309" y="57"/>
                    </a:lnTo>
                    <a:lnTo>
                      <a:pt x="294" y="65"/>
                    </a:lnTo>
                    <a:lnTo>
                      <a:pt x="280" y="74"/>
                    </a:lnTo>
                    <a:lnTo>
                      <a:pt x="266" y="84"/>
                    </a:lnTo>
                    <a:lnTo>
                      <a:pt x="252" y="94"/>
                    </a:lnTo>
                    <a:lnTo>
                      <a:pt x="240" y="106"/>
                    </a:lnTo>
                    <a:lnTo>
                      <a:pt x="227" y="116"/>
                    </a:lnTo>
                    <a:lnTo>
                      <a:pt x="214" y="129"/>
                    </a:lnTo>
                    <a:lnTo>
                      <a:pt x="203" y="141"/>
                    </a:lnTo>
                    <a:lnTo>
                      <a:pt x="191" y="154"/>
                    </a:lnTo>
                    <a:lnTo>
                      <a:pt x="181" y="168"/>
                    </a:lnTo>
                    <a:lnTo>
                      <a:pt x="172" y="180"/>
                    </a:lnTo>
                    <a:lnTo>
                      <a:pt x="162" y="194"/>
                    </a:lnTo>
                    <a:lnTo>
                      <a:pt x="154" y="209"/>
                    </a:lnTo>
                    <a:lnTo>
                      <a:pt x="146" y="223"/>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16" name="Freeform 83"/>
              <p:cNvSpPr>
                <a:spLocks/>
              </p:cNvSpPr>
              <p:nvPr/>
            </p:nvSpPr>
            <p:spPr bwMode="auto">
              <a:xfrm>
                <a:off x="2372" y="3369"/>
                <a:ext cx="93" cy="174"/>
              </a:xfrm>
              <a:custGeom>
                <a:avLst/>
                <a:gdLst>
                  <a:gd name="T0" fmla="*/ 0 w 187"/>
                  <a:gd name="T1" fmla="*/ 13 h 349"/>
                  <a:gd name="T2" fmla="*/ 1 w 187"/>
                  <a:gd name="T3" fmla="*/ 13 h 349"/>
                  <a:gd name="T4" fmla="*/ 3 w 187"/>
                  <a:gd name="T5" fmla="*/ 13 h 349"/>
                  <a:gd name="T6" fmla="*/ 4 w 187"/>
                  <a:gd name="T7" fmla="*/ 14 h 349"/>
                  <a:gd name="T8" fmla="*/ 5 w 187"/>
                  <a:gd name="T9" fmla="*/ 14 h 349"/>
                  <a:gd name="T10" fmla="*/ 6 w 187"/>
                  <a:gd name="T11" fmla="*/ 15 h 349"/>
                  <a:gd name="T12" fmla="*/ 7 w 187"/>
                  <a:gd name="T13" fmla="*/ 16 h 349"/>
                  <a:gd name="T14" fmla="*/ 8 w 187"/>
                  <a:gd name="T15" fmla="*/ 17 h 349"/>
                  <a:gd name="T16" fmla="*/ 9 w 187"/>
                  <a:gd name="T17" fmla="*/ 18 h 349"/>
                  <a:gd name="T18" fmla="*/ 8 w 187"/>
                  <a:gd name="T19" fmla="*/ 16 h 349"/>
                  <a:gd name="T20" fmla="*/ 8 w 187"/>
                  <a:gd name="T21" fmla="*/ 14 h 349"/>
                  <a:gd name="T22" fmla="*/ 8 w 187"/>
                  <a:gd name="T23" fmla="*/ 11 h 349"/>
                  <a:gd name="T24" fmla="*/ 7 w 187"/>
                  <a:gd name="T25" fmla="*/ 9 h 349"/>
                  <a:gd name="T26" fmla="*/ 7 w 187"/>
                  <a:gd name="T27" fmla="*/ 7 h 349"/>
                  <a:gd name="T28" fmla="*/ 7 w 187"/>
                  <a:gd name="T29" fmla="*/ 4 h 349"/>
                  <a:gd name="T30" fmla="*/ 6 w 187"/>
                  <a:gd name="T31" fmla="*/ 2 h 349"/>
                  <a:gd name="T32" fmla="*/ 6 w 187"/>
                  <a:gd name="T33" fmla="*/ 0 h 349"/>
                  <a:gd name="T34" fmla="*/ 6 w 187"/>
                  <a:gd name="T35" fmla="*/ 0 h 349"/>
                  <a:gd name="T36" fmla="*/ 6 w 187"/>
                  <a:gd name="T37" fmla="*/ 0 h 349"/>
                  <a:gd name="T38" fmla="*/ 7 w 187"/>
                  <a:gd name="T39" fmla="*/ 1 h 349"/>
                  <a:gd name="T40" fmla="*/ 7 w 187"/>
                  <a:gd name="T41" fmla="*/ 1 h 349"/>
                  <a:gd name="T42" fmla="*/ 7 w 187"/>
                  <a:gd name="T43" fmla="*/ 2 h 349"/>
                  <a:gd name="T44" fmla="*/ 8 w 187"/>
                  <a:gd name="T45" fmla="*/ 2 h 349"/>
                  <a:gd name="T46" fmla="*/ 8 w 187"/>
                  <a:gd name="T47" fmla="*/ 3 h 349"/>
                  <a:gd name="T48" fmla="*/ 8 w 187"/>
                  <a:gd name="T49" fmla="*/ 3 h 349"/>
                  <a:gd name="T50" fmla="*/ 8 w 187"/>
                  <a:gd name="T51" fmla="*/ 5 h 349"/>
                  <a:gd name="T52" fmla="*/ 9 w 187"/>
                  <a:gd name="T53" fmla="*/ 8 h 349"/>
                  <a:gd name="T54" fmla="*/ 9 w 187"/>
                  <a:gd name="T55" fmla="*/ 10 h 349"/>
                  <a:gd name="T56" fmla="*/ 10 w 187"/>
                  <a:gd name="T57" fmla="*/ 12 h 349"/>
                  <a:gd name="T58" fmla="*/ 10 w 187"/>
                  <a:gd name="T59" fmla="*/ 14 h 349"/>
                  <a:gd name="T60" fmla="*/ 11 w 187"/>
                  <a:gd name="T61" fmla="*/ 17 h 349"/>
                  <a:gd name="T62" fmla="*/ 11 w 187"/>
                  <a:gd name="T63" fmla="*/ 19 h 349"/>
                  <a:gd name="T64" fmla="*/ 11 w 187"/>
                  <a:gd name="T65" fmla="*/ 21 h 349"/>
                  <a:gd name="T66" fmla="*/ 10 w 187"/>
                  <a:gd name="T67" fmla="*/ 21 h 349"/>
                  <a:gd name="T68" fmla="*/ 9 w 187"/>
                  <a:gd name="T69" fmla="*/ 21 h 349"/>
                  <a:gd name="T70" fmla="*/ 8 w 187"/>
                  <a:gd name="T71" fmla="*/ 20 h 349"/>
                  <a:gd name="T72" fmla="*/ 8 w 187"/>
                  <a:gd name="T73" fmla="*/ 19 h 349"/>
                  <a:gd name="T74" fmla="*/ 7 w 187"/>
                  <a:gd name="T75" fmla="*/ 19 h 349"/>
                  <a:gd name="T76" fmla="*/ 6 w 187"/>
                  <a:gd name="T77" fmla="*/ 18 h 349"/>
                  <a:gd name="T78" fmla="*/ 6 w 187"/>
                  <a:gd name="T79" fmla="*/ 17 h 349"/>
                  <a:gd name="T80" fmla="*/ 5 w 187"/>
                  <a:gd name="T81" fmla="*/ 16 h 349"/>
                  <a:gd name="T82" fmla="*/ 5 w 187"/>
                  <a:gd name="T83" fmla="*/ 15 h 349"/>
                  <a:gd name="T84" fmla="*/ 4 w 187"/>
                  <a:gd name="T85" fmla="*/ 15 h 349"/>
                  <a:gd name="T86" fmla="*/ 3 w 187"/>
                  <a:gd name="T87" fmla="*/ 15 h 349"/>
                  <a:gd name="T88" fmla="*/ 2 w 187"/>
                  <a:gd name="T89" fmla="*/ 14 h 349"/>
                  <a:gd name="T90" fmla="*/ 1 w 187"/>
                  <a:gd name="T91" fmla="*/ 14 h 349"/>
                  <a:gd name="T92" fmla="*/ 0 w 187"/>
                  <a:gd name="T93" fmla="*/ 13 h 349"/>
                  <a:gd name="T94" fmla="*/ 0 w 187"/>
                  <a:gd name="T95" fmla="*/ 13 h 349"/>
                  <a:gd name="T96" fmla="*/ 0 w 187"/>
                  <a:gd name="T97" fmla="*/ 13 h 34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7"/>
                  <a:gd name="T148" fmla="*/ 0 h 349"/>
                  <a:gd name="T149" fmla="*/ 187 w 187"/>
                  <a:gd name="T150" fmla="*/ 349 h 34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7" h="349">
                    <a:moveTo>
                      <a:pt x="0" y="220"/>
                    </a:moveTo>
                    <a:lnTo>
                      <a:pt x="25" y="217"/>
                    </a:lnTo>
                    <a:lnTo>
                      <a:pt x="48" y="218"/>
                    </a:lnTo>
                    <a:lnTo>
                      <a:pt x="68" y="225"/>
                    </a:lnTo>
                    <a:lnTo>
                      <a:pt x="87" y="235"/>
                    </a:lnTo>
                    <a:lnTo>
                      <a:pt x="104" y="247"/>
                    </a:lnTo>
                    <a:lnTo>
                      <a:pt x="120" y="262"/>
                    </a:lnTo>
                    <a:lnTo>
                      <a:pt x="134" y="279"/>
                    </a:lnTo>
                    <a:lnTo>
                      <a:pt x="146" y="298"/>
                    </a:lnTo>
                    <a:lnTo>
                      <a:pt x="141" y="265"/>
                    </a:lnTo>
                    <a:lnTo>
                      <a:pt x="138" y="229"/>
                    </a:lnTo>
                    <a:lnTo>
                      <a:pt x="132" y="191"/>
                    </a:lnTo>
                    <a:lnTo>
                      <a:pt x="127" y="153"/>
                    </a:lnTo>
                    <a:lnTo>
                      <a:pt x="121" y="115"/>
                    </a:lnTo>
                    <a:lnTo>
                      <a:pt x="115" y="76"/>
                    </a:lnTo>
                    <a:lnTo>
                      <a:pt x="108" y="38"/>
                    </a:lnTo>
                    <a:lnTo>
                      <a:pt x="100" y="0"/>
                    </a:lnTo>
                    <a:lnTo>
                      <a:pt x="104" y="4"/>
                    </a:lnTo>
                    <a:lnTo>
                      <a:pt x="110" y="11"/>
                    </a:lnTo>
                    <a:lnTo>
                      <a:pt x="116" y="18"/>
                    </a:lnTo>
                    <a:lnTo>
                      <a:pt x="120" y="27"/>
                    </a:lnTo>
                    <a:lnTo>
                      <a:pt x="126" y="35"/>
                    </a:lnTo>
                    <a:lnTo>
                      <a:pt x="130" y="43"/>
                    </a:lnTo>
                    <a:lnTo>
                      <a:pt x="133" y="50"/>
                    </a:lnTo>
                    <a:lnTo>
                      <a:pt x="134" y="56"/>
                    </a:lnTo>
                    <a:lnTo>
                      <a:pt x="143" y="93"/>
                    </a:lnTo>
                    <a:lnTo>
                      <a:pt x="151" y="130"/>
                    </a:lnTo>
                    <a:lnTo>
                      <a:pt x="159" y="165"/>
                    </a:lnTo>
                    <a:lnTo>
                      <a:pt x="168" y="202"/>
                    </a:lnTo>
                    <a:lnTo>
                      <a:pt x="174" y="239"/>
                    </a:lnTo>
                    <a:lnTo>
                      <a:pt x="180" y="275"/>
                    </a:lnTo>
                    <a:lnTo>
                      <a:pt x="184" y="312"/>
                    </a:lnTo>
                    <a:lnTo>
                      <a:pt x="187" y="349"/>
                    </a:lnTo>
                    <a:lnTo>
                      <a:pt x="170" y="344"/>
                    </a:lnTo>
                    <a:lnTo>
                      <a:pt x="154" y="337"/>
                    </a:lnTo>
                    <a:lnTo>
                      <a:pt x="140" y="328"/>
                    </a:lnTo>
                    <a:lnTo>
                      <a:pt x="128" y="316"/>
                    </a:lnTo>
                    <a:lnTo>
                      <a:pt x="117" y="304"/>
                    </a:lnTo>
                    <a:lnTo>
                      <a:pt x="106" y="290"/>
                    </a:lnTo>
                    <a:lnTo>
                      <a:pt x="97" y="275"/>
                    </a:lnTo>
                    <a:lnTo>
                      <a:pt x="87" y="261"/>
                    </a:lnTo>
                    <a:lnTo>
                      <a:pt x="80" y="254"/>
                    </a:lnTo>
                    <a:lnTo>
                      <a:pt x="68" y="247"/>
                    </a:lnTo>
                    <a:lnTo>
                      <a:pt x="53" y="240"/>
                    </a:lnTo>
                    <a:lnTo>
                      <a:pt x="39" y="233"/>
                    </a:lnTo>
                    <a:lnTo>
                      <a:pt x="25" y="228"/>
                    </a:lnTo>
                    <a:lnTo>
                      <a:pt x="12" y="223"/>
                    </a:lnTo>
                    <a:lnTo>
                      <a:pt x="4" y="221"/>
                    </a:lnTo>
                    <a:lnTo>
                      <a:pt x="0" y="220"/>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17" name="Freeform 84"/>
              <p:cNvSpPr>
                <a:spLocks/>
              </p:cNvSpPr>
              <p:nvPr/>
            </p:nvSpPr>
            <p:spPr bwMode="auto">
              <a:xfrm>
                <a:off x="2947" y="3349"/>
                <a:ext cx="152" cy="197"/>
              </a:xfrm>
              <a:custGeom>
                <a:avLst/>
                <a:gdLst>
                  <a:gd name="T0" fmla="*/ 5 w 305"/>
                  <a:gd name="T1" fmla="*/ 25 h 392"/>
                  <a:gd name="T2" fmla="*/ 5 w 305"/>
                  <a:gd name="T3" fmla="*/ 24 h 392"/>
                  <a:gd name="T4" fmla="*/ 6 w 305"/>
                  <a:gd name="T5" fmla="*/ 23 h 392"/>
                  <a:gd name="T6" fmla="*/ 7 w 305"/>
                  <a:gd name="T7" fmla="*/ 21 h 392"/>
                  <a:gd name="T8" fmla="*/ 7 w 305"/>
                  <a:gd name="T9" fmla="*/ 18 h 392"/>
                  <a:gd name="T10" fmla="*/ 8 w 305"/>
                  <a:gd name="T11" fmla="*/ 16 h 392"/>
                  <a:gd name="T12" fmla="*/ 9 w 305"/>
                  <a:gd name="T13" fmla="*/ 13 h 392"/>
                  <a:gd name="T14" fmla="*/ 10 w 305"/>
                  <a:gd name="T15" fmla="*/ 12 h 392"/>
                  <a:gd name="T16" fmla="*/ 11 w 305"/>
                  <a:gd name="T17" fmla="*/ 11 h 392"/>
                  <a:gd name="T18" fmla="*/ 12 w 305"/>
                  <a:gd name="T19" fmla="*/ 10 h 392"/>
                  <a:gd name="T20" fmla="*/ 12 w 305"/>
                  <a:gd name="T21" fmla="*/ 8 h 392"/>
                  <a:gd name="T22" fmla="*/ 14 w 305"/>
                  <a:gd name="T23" fmla="*/ 7 h 392"/>
                  <a:gd name="T24" fmla="*/ 15 w 305"/>
                  <a:gd name="T25" fmla="*/ 5 h 392"/>
                  <a:gd name="T26" fmla="*/ 16 w 305"/>
                  <a:gd name="T27" fmla="*/ 3 h 392"/>
                  <a:gd name="T28" fmla="*/ 17 w 305"/>
                  <a:gd name="T29" fmla="*/ 2 h 392"/>
                  <a:gd name="T30" fmla="*/ 18 w 305"/>
                  <a:gd name="T31" fmla="*/ 1 h 392"/>
                  <a:gd name="T32" fmla="*/ 19 w 305"/>
                  <a:gd name="T33" fmla="*/ 0 h 392"/>
                  <a:gd name="T34" fmla="*/ 17 w 305"/>
                  <a:gd name="T35" fmla="*/ 1 h 392"/>
                  <a:gd name="T36" fmla="*/ 16 w 305"/>
                  <a:gd name="T37" fmla="*/ 2 h 392"/>
                  <a:gd name="T38" fmla="*/ 15 w 305"/>
                  <a:gd name="T39" fmla="*/ 3 h 392"/>
                  <a:gd name="T40" fmla="*/ 14 w 305"/>
                  <a:gd name="T41" fmla="*/ 4 h 392"/>
                  <a:gd name="T42" fmla="*/ 13 w 305"/>
                  <a:gd name="T43" fmla="*/ 5 h 392"/>
                  <a:gd name="T44" fmla="*/ 12 w 305"/>
                  <a:gd name="T45" fmla="*/ 6 h 392"/>
                  <a:gd name="T46" fmla="*/ 11 w 305"/>
                  <a:gd name="T47" fmla="*/ 7 h 392"/>
                  <a:gd name="T48" fmla="*/ 10 w 305"/>
                  <a:gd name="T49" fmla="*/ 8 h 392"/>
                  <a:gd name="T50" fmla="*/ 10 w 305"/>
                  <a:gd name="T51" fmla="*/ 9 h 392"/>
                  <a:gd name="T52" fmla="*/ 9 w 305"/>
                  <a:gd name="T53" fmla="*/ 10 h 392"/>
                  <a:gd name="T54" fmla="*/ 8 w 305"/>
                  <a:gd name="T55" fmla="*/ 11 h 392"/>
                  <a:gd name="T56" fmla="*/ 8 w 305"/>
                  <a:gd name="T57" fmla="*/ 12 h 392"/>
                  <a:gd name="T58" fmla="*/ 7 w 305"/>
                  <a:gd name="T59" fmla="*/ 13 h 392"/>
                  <a:gd name="T60" fmla="*/ 7 w 305"/>
                  <a:gd name="T61" fmla="*/ 14 h 392"/>
                  <a:gd name="T62" fmla="*/ 6 w 305"/>
                  <a:gd name="T63" fmla="*/ 15 h 392"/>
                  <a:gd name="T64" fmla="*/ 6 w 305"/>
                  <a:gd name="T65" fmla="*/ 16 h 392"/>
                  <a:gd name="T66" fmla="*/ 5 w 305"/>
                  <a:gd name="T67" fmla="*/ 12 h 392"/>
                  <a:gd name="T68" fmla="*/ 5 w 305"/>
                  <a:gd name="T69" fmla="*/ 8 h 392"/>
                  <a:gd name="T70" fmla="*/ 4 w 305"/>
                  <a:gd name="T71" fmla="*/ 5 h 392"/>
                  <a:gd name="T72" fmla="*/ 4 w 305"/>
                  <a:gd name="T73" fmla="*/ 4 h 392"/>
                  <a:gd name="T74" fmla="*/ 3 w 305"/>
                  <a:gd name="T75" fmla="*/ 6 h 392"/>
                  <a:gd name="T76" fmla="*/ 2 w 305"/>
                  <a:gd name="T77" fmla="*/ 8 h 392"/>
                  <a:gd name="T78" fmla="*/ 2 w 305"/>
                  <a:gd name="T79" fmla="*/ 10 h 392"/>
                  <a:gd name="T80" fmla="*/ 1 w 305"/>
                  <a:gd name="T81" fmla="*/ 12 h 392"/>
                  <a:gd name="T82" fmla="*/ 1 w 305"/>
                  <a:gd name="T83" fmla="*/ 14 h 392"/>
                  <a:gd name="T84" fmla="*/ 0 w 305"/>
                  <a:gd name="T85" fmla="*/ 17 h 392"/>
                  <a:gd name="T86" fmla="*/ 0 w 305"/>
                  <a:gd name="T87" fmla="*/ 19 h 392"/>
                  <a:gd name="T88" fmla="*/ 0 w 305"/>
                  <a:gd name="T89" fmla="*/ 21 h 392"/>
                  <a:gd name="T90" fmla="*/ 2 w 305"/>
                  <a:gd name="T91" fmla="*/ 20 h 392"/>
                  <a:gd name="T92" fmla="*/ 2 w 305"/>
                  <a:gd name="T93" fmla="*/ 18 h 392"/>
                  <a:gd name="T94" fmla="*/ 3 w 305"/>
                  <a:gd name="T95" fmla="*/ 16 h 392"/>
                  <a:gd name="T96" fmla="*/ 3 w 305"/>
                  <a:gd name="T97" fmla="*/ 14 h 392"/>
                  <a:gd name="T98" fmla="*/ 4 w 305"/>
                  <a:gd name="T99" fmla="*/ 11 h 392"/>
                  <a:gd name="T100" fmla="*/ 3 w 305"/>
                  <a:gd name="T101" fmla="*/ 14 h 392"/>
                  <a:gd name="T102" fmla="*/ 3 w 305"/>
                  <a:gd name="T103" fmla="*/ 17 h 392"/>
                  <a:gd name="T104" fmla="*/ 3 w 305"/>
                  <a:gd name="T105" fmla="*/ 20 h 392"/>
                  <a:gd name="T106" fmla="*/ 3 w 305"/>
                  <a:gd name="T107" fmla="*/ 25 h 392"/>
                  <a:gd name="T108" fmla="*/ 5 w 305"/>
                  <a:gd name="T109" fmla="*/ 25 h 39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05"/>
                  <a:gd name="T166" fmla="*/ 0 h 392"/>
                  <a:gd name="T167" fmla="*/ 305 w 305"/>
                  <a:gd name="T168" fmla="*/ 392 h 39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05" h="392">
                    <a:moveTo>
                      <a:pt x="88" y="385"/>
                    </a:moveTo>
                    <a:lnTo>
                      <a:pt x="91" y="377"/>
                    </a:lnTo>
                    <a:lnTo>
                      <a:pt x="99" y="354"/>
                    </a:lnTo>
                    <a:lnTo>
                      <a:pt x="112" y="321"/>
                    </a:lnTo>
                    <a:lnTo>
                      <a:pt x="127" y="283"/>
                    </a:lnTo>
                    <a:lnTo>
                      <a:pt x="143" y="242"/>
                    </a:lnTo>
                    <a:lnTo>
                      <a:pt x="159" y="207"/>
                    </a:lnTo>
                    <a:lnTo>
                      <a:pt x="172" y="178"/>
                    </a:lnTo>
                    <a:lnTo>
                      <a:pt x="182" y="161"/>
                    </a:lnTo>
                    <a:lnTo>
                      <a:pt x="192" y="149"/>
                    </a:lnTo>
                    <a:lnTo>
                      <a:pt x="207" y="128"/>
                    </a:lnTo>
                    <a:lnTo>
                      <a:pt x="226" y="103"/>
                    </a:lnTo>
                    <a:lnTo>
                      <a:pt x="248" y="74"/>
                    </a:lnTo>
                    <a:lnTo>
                      <a:pt x="269" y="47"/>
                    </a:lnTo>
                    <a:lnTo>
                      <a:pt x="287" y="23"/>
                    </a:lnTo>
                    <a:lnTo>
                      <a:pt x="300" y="5"/>
                    </a:lnTo>
                    <a:lnTo>
                      <a:pt x="305" y="0"/>
                    </a:lnTo>
                    <a:lnTo>
                      <a:pt x="286" y="10"/>
                    </a:lnTo>
                    <a:lnTo>
                      <a:pt x="269" y="23"/>
                    </a:lnTo>
                    <a:lnTo>
                      <a:pt x="252" y="38"/>
                    </a:lnTo>
                    <a:lnTo>
                      <a:pt x="235" y="54"/>
                    </a:lnTo>
                    <a:lnTo>
                      <a:pt x="219" y="71"/>
                    </a:lnTo>
                    <a:lnTo>
                      <a:pt x="203" y="88"/>
                    </a:lnTo>
                    <a:lnTo>
                      <a:pt x="188" y="108"/>
                    </a:lnTo>
                    <a:lnTo>
                      <a:pt x="173" y="126"/>
                    </a:lnTo>
                    <a:lnTo>
                      <a:pt x="162" y="141"/>
                    </a:lnTo>
                    <a:lnTo>
                      <a:pt x="151" y="156"/>
                    </a:lnTo>
                    <a:lnTo>
                      <a:pt x="141" y="171"/>
                    </a:lnTo>
                    <a:lnTo>
                      <a:pt x="132" y="185"/>
                    </a:lnTo>
                    <a:lnTo>
                      <a:pt x="124" y="199"/>
                    </a:lnTo>
                    <a:lnTo>
                      <a:pt x="114" y="213"/>
                    </a:lnTo>
                    <a:lnTo>
                      <a:pt x="108" y="226"/>
                    </a:lnTo>
                    <a:lnTo>
                      <a:pt x="99" y="241"/>
                    </a:lnTo>
                    <a:lnTo>
                      <a:pt x="91" y="186"/>
                    </a:lnTo>
                    <a:lnTo>
                      <a:pt x="85" y="120"/>
                    </a:lnTo>
                    <a:lnTo>
                      <a:pt x="79" y="69"/>
                    </a:lnTo>
                    <a:lnTo>
                      <a:pt x="73" y="52"/>
                    </a:lnTo>
                    <a:lnTo>
                      <a:pt x="58" y="82"/>
                    </a:lnTo>
                    <a:lnTo>
                      <a:pt x="45" y="115"/>
                    </a:lnTo>
                    <a:lnTo>
                      <a:pt x="34" y="149"/>
                    </a:lnTo>
                    <a:lnTo>
                      <a:pt x="25" y="184"/>
                    </a:lnTo>
                    <a:lnTo>
                      <a:pt x="17" y="221"/>
                    </a:lnTo>
                    <a:lnTo>
                      <a:pt x="10" y="256"/>
                    </a:lnTo>
                    <a:lnTo>
                      <a:pt x="5" y="291"/>
                    </a:lnTo>
                    <a:lnTo>
                      <a:pt x="0" y="323"/>
                    </a:lnTo>
                    <a:lnTo>
                      <a:pt x="40" y="309"/>
                    </a:lnTo>
                    <a:lnTo>
                      <a:pt x="44" y="276"/>
                    </a:lnTo>
                    <a:lnTo>
                      <a:pt x="49" y="242"/>
                    </a:lnTo>
                    <a:lnTo>
                      <a:pt x="56" y="209"/>
                    </a:lnTo>
                    <a:lnTo>
                      <a:pt x="65" y="176"/>
                    </a:lnTo>
                    <a:lnTo>
                      <a:pt x="63" y="215"/>
                    </a:lnTo>
                    <a:lnTo>
                      <a:pt x="61" y="260"/>
                    </a:lnTo>
                    <a:lnTo>
                      <a:pt x="59" y="316"/>
                    </a:lnTo>
                    <a:lnTo>
                      <a:pt x="58" y="392"/>
                    </a:lnTo>
                    <a:lnTo>
                      <a:pt x="88" y="385"/>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18" name="Freeform 85"/>
              <p:cNvSpPr>
                <a:spLocks/>
              </p:cNvSpPr>
              <p:nvPr/>
            </p:nvSpPr>
            <p:spPr bwMode="auto">
              <a:xfrm>
                <a:off x="3106" y="3291"/>
                <a:ext cx="141" cy="232"/>
              </a:xfrm>
              <a:custGeom>
                <a:avLst/>
                <a:gdLst>
                  <a:gd name="T0" fmla="*/ 0 w 284"/>
                  <a:gd name="T1" fmla="*/ 23 h 464"/>
                  <a:gd name="T2" fmla="*/ 3 w 284"/>
                  <a:gd name="T3" fmla="*/ 22 h 464"/>
                  <a:gd name="T4" fmla="*/ 5 w 284"/>
                  <a:gd name="T5" fmla="*/ 19 h 464"/>
                  <a:gd name="T6" fmla="*/ 7 w 284"/>
                  <a:gd name="T7" fmla="*/ 17 h 464"/>
                  <a:gd name="T8" fmla="*/ 8 w 284"/>
                  <a:gd name="T9" fmla="*/ 18 h 464"/>
                  <a:gd name="T10" fmla="*/ 7 w 284"/>
                  <a:gd name="T11" fmla="*/ 23 h 464"/>
                  <a:gd name="T12" fmla="*/ 7 w 284"/>
                  <a:gd name="T13" fmla="*/ 24 h 464"/>
                  <a:gd name="T14" fmla="*/ 8 w 284"/>
                  <a:gd name="T15" fmla="*/ 24 h 464"/>
                  <a:gd name="T16" fmla="*/ 8 w 284"/>
                  <a:gd name="T17" fmla="*/ 23 h 464"/>
                  <a:gd name="T18" fmla="*/ 9 w 284"/>
                  <a:gd name="T19" fmla="*/ 23 h 464"/>
                  <a:gd name="T20" fmla="*/ 9 w 284"/>
                  <a:gd name="T21" fmla="*/ 22 h 464"/>
                  <a:gd name="T22" fmla="*/ 10 w 284"/>
                  <a:gd name="T23" fmla="*/ 20 h 464"/>
                  <a:gd name="T24" fmla="*/ 11 w 284"/>
                  <a:gd name="T25" fmla="*/ 21 h 464"/>
                  <a:gd name="T26" fmla="*/ 11 w 284"/>
                  <a:gd name="T27" fmla="*/ 23 h 464"/>
                  <a:gd name="T28" fmla="*/ 12 w 284"/>
                  <a:gd name="T29" fmla="*/ 26 h 464"/>
                  <a:gd name="T30" fmla="*/ 13 w 284"/>
                  <a:gd name="T31" fmla="*/ 28 h 464"/>
                  <a:gd name="T32" fmla="*/ 13 w 284"/>
                  <a:gd name="T33" fmla="*/ 29 h 464"/>
                  <a:gd name="T34" fmla="*/ 14 w 284"/>
                  <a:gd name="T35" fmla="*/ 29 h 464"/>
                  <a:gd name="T36" fmla="*/ 15 w 284"/>
                  <a:gd name="T37" fmla="*/ 29 h 464"/>
                  <a:gd name="T38" fmla="*/ 16 w 284"/>
                  <a:gd name="T39" fmla="*/ 28 h 464"/>
                  <a:gd name="T40" fmla="*/ 17 w 284"/>
                  <a:gd name="T41" fmla="*/ 24 h 464"/>
                  <a:gd name="T42" fmla="*/ 16 w 284"/>
                  <a:gd name="T43" fmla="*/ 16 h 464"/>
                  <a:gd name="T44" fmla="*/ 17 w 284"/>
                  <a:gd name="T45" fmla="*/ 0 h 464"/>
                  <a:gd name="T46" fmla="*/ 15 w 284"/>
                  <a:gd name="T47" fmla="*/ 6 h 464"/>
                  <a:gd name="T48" fmla="*/ 15 w 284"/>
                  <a:gd name="T49" fmla="*/ 12 h 464"/>
                  <a:gd name="T50" fmla="*/ 15 w 284"/>
                  <a:gd name="T51" fmla="*/ 19 h 464"/>
                  <a:gd name="T52" fmla="*/ 14 w 284"/>
                  <a:gd name="T53" fmla="*/ 25 h 464"/>
                  <a:gd name="T54" fmla="*/ 13 w 284"/>
                  <a:gd name="T55" fmla="*/ 21 h 464"/>
                  <a:gd name="T56" fmla="*/ 12 w 284"/>
                  <a:gd name="T57" fmla="*/ 17 h 464"/>
                  <a:gd name="T58" fmla="*/ 11 w 284"/>
                  <a:gd name="T59" fmla="*/ 13 h 464"/>
                  <a:gd name="T60" fmla="*/ 11 w 284"/>
                  <a:gd name="T61" fmla="*/ 11 h 464"/>
                  <a:gd name="T62" fmla="*/ 10 w 284"/>
                  <a:gd name="T63" fmla="*/ 12 h 464"/>
                  <a:gd name="T64" fmla="*/ 9 w 284"/>
                  <a:gd name="T65" fmla="*/ 13 h 464"/>
                  <a:gd name="T66" fmla="*/ 8 w 284"/>
                  <a:gd name="T67" fmla="*/ 15 h 464"/>
                  <a:gd name="T68" fmla="*/ 8 w 284"/>
                  <a:gd name="T69" fmla="*/ 15 h 464"/>
                  <a:gd name="T70" fmla="*/ 6 w 284"/>
                  <a:gd name="T71" fmla="*/ 16 h 464"/>
                  <a:gd name="T72" fmla="*/ 5 w 284"/>
                  <a:gd name="T73" fmla="*/ 17 h 464"/>
                  <a:gd name="T74" fmla="*/ 3 w 284"/>
                  <a:gd name="T75" fmla="*/ 19 h 464"/>
                  <a:gd name="T76" fmla="*/ 2 w 284"/>
                  <a:gd name="T77" fmla="*/ 20 h 464"/>
                  <a:gd name="T78" fmla="*/ 2 w 284"/>
                  <a:gd name="T79" fmla="*/ 11 h 464"/>
                  <a:gd name="T80" fmla="*/ 1 w 284"/>
                  <a:gd name="T81" fmla="*/ 7 h 4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4"/>
                  <a:gd name="T124" fmla="*/ 0 h 464"/>
                  <a:gd name="T125" fmla="*/ 284 w 284"/>
                  <a:gd name="T126" fmla="*/ 464 h 46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4" h="464">
                    <a:moveTo>
                      <a:pt x="0" y="378"/>
                    </a:moveTo>
                    <a:lnTo>
                      <a:pt x="14" y="367"/>
                    </a:lnTo>
                    <a:lnTo>
                      <a:pt x="32" y="354"/>
                    </a:lnTo>
                    <a:lnTo>
                      <a:pt x="49" y="337"/>
                    </a:lnTo>
                    <a:lnTo>
                      <a:pt x="68" y="320"/>
                    </a:lnTo>
                    <a:lnTo>
                      <a:pt x="87" y="302"/>
                    </a:lnTo>
                    <a:lnTo>
                      <a:pt x="104" y="286"/>
                    </a:lnTo>
                    <a:lnTo>
                      <a:pt x="120" y="271"/>
                    </a:lnTo>
                    <a:lnTo>
                      <a:pt x="133" y="258"/>
                    </a:lnTo>
                    <a:lnTo>
                      <a:pt x="131" y="284"/>
                    </a:lnTo>
                    <a:lnTo>
                      <a:pt x="125" y="321"/>
                    </a:lnTo>
                    <a:lnTo>
                      <a:pt x="119" y="356"/>
                    </a:lnTo>
                    <a:lnTo>
                      <a:pt x="116" y="378"/>
                    </a:lnTo>
                    <a:lnTo>
                      <a:pt x="120" y="375"/>
                    </a:lnTo>
                    <a:lnTo>
                      <a:pt x="126" y="372"/>
                    </a:lnTo>
                    <a:lnTo>
                      <a:pt x="131" y="370"/>
                    </a:lnTo>
                    <a:lnTo>
                      <a:pt x="136" y="367"/>
                    </a:lnTo>
                    <a:lnTo>
                      <a:pt x="141" y="365"/>
                    </a:lnTo>
                    <a:lnTo>
                      <a:pt x="147" y="362"/>
                    </a:lnTo>
                    <a:lnTo>
                      <a:pt x="151" y="359"/>
                    </a:lnTo>
                    <a:lnTo>
                      <a:pt x="156" y="357"/>
                    </a:lnTo>
                    <a:lnTo>
                      <a:pt x="158" y="349"/>
                    </a:lnTo>
                    <a:lnTo>
                      <a:pt x="163" y="333"/>
                    </a:lnTo>
                    <a:lnTo>
                      <a:pt x="169" y="316"/>
                    </a:lnTo>
                    <a:lnTo>
                      <a:pt x="172" y="306"/>
                    </a:lnTo>
                    <a:lnTo>
                      <a:pt x="178" y="326"/>
                    </a:lnTo>
                    <a:lnTo>
                      <a:pt x="182" y="346"/>
                    </a:lnTo>
                    <a:lnTo>
                      <a:pt x="189" y="366"/>
                    </a:lnTo>
                    <a:lnTo>
                      <a:pt x="195" y="386"/>
                    </a:lnTo>
                    <a:lnTo>
                      <a:pt x="201" y="405"/>
                    </a:lnTo>
                    <a:lnTo>
                      <a:pt x="207" y="425"/>
                    </a:lnTo>
                    <a:lnTo>
                      <a:pt x="212" y="445"/>
                    </a:lnTo>
                    <a:lnTo>
                      <a:pt x="218" y="464"/>
                    </a:lnTo>
                    <a:lnTo>
                      <a:pt x="224" y="462"/>
                    </a:lnTo>
                    <a:lnTo>
                      <a:pt x="230" y="458"/>
                    </a:lnTo>
                    <a:lnTo>
                      <a:pt x="235" y="456"/>
                    </a:lnTo>
                    <a:lnTo>
                      <a:pt x="241" y="454"/>
                    </a:lnTo>
                    <a:lnTo>
                      <a:pt x="247" y="451"/>
                    </a:lnTo>
                    <a:lnTo>
                      <a:pt x="253" y="448"/>
                    </a:lnTo>
                    <a:lnTo>
                      <a:pt x="259" y="446"/>
                    </a:lnTo>
                    <a:lnTo>
                      <a:pt x="264" y="443"/>
                    </a:lnTo>
                    <a:lnTo>
                      <a:pt x="276" y="378"/>
                    </a:lnTo>
                    <a:lnTo>
                      <a:pt x="276" y="311"/>
                    </a:lnTo>
                    <a:lnTo>
                      <a:pt x="271" y="243"/>
                    </a:lnTo>
                    <a:lnTo>
                      <a:pt x="272" y="176"/>
                    </a:lnTo>
                    <a:lnTo>
                      <a:pt x="284" y="0"/>
                    </a:lnTo>
                    <a:lnTo>
                      <a:pt x="267" y="45"/>
                    </a:lnTo>
                    <a:lnTo>
                      <a:pt x="255" y="93"/>
                    </a:lnTo>
                    <a:lnTo>
                      <a:pt x="249" y="142"/>
                    </a:lnTo>
                    <a:lnTo>
                      <a:pt x="247" y="191"/>
                    </a:lnTo>
                    <a:lnTo>
                      <a:pt x="246" y="242"/>
                    </a:lnTo>
                    <a:lnTo>
                      <a:pt x="246" y="293"/>
                    </a:lnTo>
                    <a:lnTo>
                      <a:pt x="244" y="342"/>
                    </a:lnTo>
                    <a:lnTo>
                      <a:pt x="239" y="390"/>
                    </a:lnTo>
                    <a:lnTo>
                      <a:pt x="232" y="366"/>
                    </a:lnTo>
                    <a:lnTo>
                      <a:pt x="224" y="335"/>
                    </a:lnTo>
                    <a:lnTo>
                      <a:pt x="215" y="302"/>
                    </a:lnTo>
                    <a:lnTo>
                      <a:pt x="206" y="267"/>
                    </a:lnTo>
                    <a:lnTo>
                      <a:pt x="197" y="235"/>
                    </a:lnTo>
                    <a:lnTo>
                      <a:pt x="191" y="206"/>
                    </a:lnTo>
                    <a:lnTo>
                      <a:pt x="185" y="185"/>
                    </a:lnTo>
                    <a:lnTo>
                      <a:pt x="182" y="175"/>
                    </a:lnTo>
                    <a:lnTo>
                      <a:pt x="177" y="180"/>
                    </a:lnTo>
                    <a:lnTo>
                      <a:pt x="171" y="187"/>
                    </a:lnTo>
                    <a:lnTo>
                      <a:pt x="163" y="195"/>
                    </a:lnTo>
                    <a:lnTo>
                      <a:pt x="156" y="205"/>
                    </a:lnTo>
                    <a:lnTo>
                      <a:pt x="148" y="215"/>
                    </a:lnTo>
                    <a:lnTo>
                      <a:pt x="142" y="225"/>
                    </a:lnTo>
                    <a:lnTo>
                      <a:pt x="138" y="233"/>
                    </a:lnTo>
                    <a:lnTo>
                      <a:pt x="135" y="240"/>
                    </a:lnTo>
                    <a:lnTo>
                      <a:pt x="123" y="248"/>
                    </a:lnTo>
                    <a:lnTo>
                      <a:pt x="109" y="256"/>
                    </a:lnTo>
                    <a:lnTo>
                      <a:pt x="96" y="264"/>
                    </a:lnTo>
                    <a:lnTo>
                      <a:pt x="83" y="272"/>
                    </a:lnTo>
                    <a:lnTo>
                      <a:pt x="70" y="281"/>
                    </a:lnTo>
                    <a:lnTo>
                      <a:pt x="58" y="289"/>
                    </a:lnTo>
                    <a:lnTo>
                      <a:pt x="45" y="299"/>
                    </a:lnTo>
                    <a:lnTo>
                      <a:pt x="34" y="310"/>
                    </a:lnTo>
                    <a:lnTo>
                      <a:pt x="38" y="241"/>
                    </a:lnTo>
                    <a:lnTo>
                      <a:pt x="34" y="174"/>
                    </a:lnTo>
                    <a:lnTo>
                      <a:pt x="26" y="123"/>
                    </a:lnTo>
                    <a:lnTo>
                      <a:pt x="21" y="104"/>
                    </a:lnTo>
                    <a:lnTo>
                      <a:pt x="0" y="378"/>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19" name="Freeform 86"/>
              <p:cNvSpPr>
                <a:spLocks/>
              </p:cNvSpPr>
              <p:nvPr/>
            </p:nvSpPr>
            <p:spPr bwMode="auto">
              <a:xfrm>
                <a:off x="3004" y="3333"/>
                <a:ext cx="103" cy="73"/>
              </a:xfrm>
              <a:custGeom>
                <a:avLst/>
                <a:gdLst>
                  <a:gd name="T0" fmla="*/ 3 w 206"/>
                  <a:gd name="T1" fmla="*/ 9 h 145"/>
                  <a:gd name="T2" fmla="*/ 4 w 206"/>
                  <a:gd name="T3" fmla="*/ 7 h 145"/>
                  <a:gd name="T4" fmla="*/ 5 w 206"/>
                  <a:gd name="T5" fmla="*/ 6 h 145"/>
                  <a:gd name="T6" fmla="*/ 6 w 206"/>
                  <a:gd name="T7" fmla="*/ 5 h 145"/>
                  <a:gd name="T8" fmla="*/ 8 w 206"/>
                  <a:gd name="T9" fmla="*/ 4 h 145"/>
                  <a:gd name="T10" fmla="*/ 9 w 206"/>
                  <a:gd name="T11" fmla="*/ 3 h 145"/>
                  <a:gd name="T12" fmla="*/ 11 w 206"/>
                  <a:gd name="T13" fmla="*/ 2 h 145"/>
                  <a:gd name="T14" fmla="*/ 12 w 206"/>
                  <a:gd name="T15" fmla="*/ 1 h 145"/>
                  <a:gd name="T16" fmla="*/ 13 w 206"/>
                  <a:gd name="T17" fmla="*/ 0 h 145"/>
                  <a:gd name="T18" fmla="*/ 11 w 206"/>
                  <a:gd name="T19" fmla="*/ 1 h 145"/>
                  <a:gd name="T20" fmla="*/ 9 w 206"/>
                  <a:gd name="T21" fmla="*/ 2 h 145"/>
                  <a:gd name="T22" fmla="*/ 8 w 206"/>
                  <a:gd name="T23" fmla="*/ 3 h 145"/>
                  <a:gd name="T24" fmla="*/ 6 w 206"/>
                  <a:gd name="T25" fmla="*/ 4 h 145"/>
                  <a:gd name="T26" fmla="*/ 5 w 206"/>
                  <a:gd name="T27" fmla="*/ 5 h 145"/>
                  <a:gd name="T28" fmla="*/ 4 w 206"/>
                  <a:gd name="T29" fmla="*/ 6 h 145"/>
                  <a:gd name="T30" fmla="*/ 2 w 206"/>
                  <a:gd name="T31" fmla="*/ 7 h 145"/>
                  <a:gd name="T32" fmla="*/ 1 w 206"/>
                  <a:gd name="T33" fmla="*/ 8 h 145"/>
                  <a:gd name="T34" fmla="*/ 0 w 206"/>
                  <a:gd name="T35" fmla="*/ 10 h 145"/>
                  <a:gd name="T36" fmla="*/ 3 w 206"/>
                  <a:gd name="T37" fmla="*/ 9 h 1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6"/>
                  <a:gd name="T58" fmla="*/ 0 h 145"/>
                  <a:gd name="T59" fmla="*/ 206 w 206"/>
                  <a:gd name="T60" fmla="*/ 145 h 14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6" h="145">
                    <a:moveTo>
                      <a:pt x="39" y="132"/>
                    </a:moveTo>
                    <a:lnTo>
                      <a:pt x="54" y="109"/>
                    </a:lnTo>
                    <a:lnTo>
                      <a:pt x="72" y="90"/>
                    </a:lnTo>
                    <a:lnTo>
                      <a:pt x="92" y="73"/>
                    </a:lnTo>
                    <a:lnTo>
                      <a:pt x="115" y="58"/>
                    </a:lnTo>
                    <a:lnTo>
                      <a:pt x="138" y="44"/>
                    </a:lnTo>
                    <a:lnTo>
                      <a:pt x="161" y="30"/>
                    </a:lnTo>
                    <a:lnTo>
                      <a:pt x="184" y="16"/>
                    </a:lnTo>
                    <a:lnTo>
                      <a:pt x="206" y="0"/>
                    </a:lnTo>
                    <a:lnTo>
                      <a:pt x="167" y="14"/>
                    </a:lnTo>
                    <a:lnTo>
                      <a:pt x="142" y="27"/>
                    </a:lnTo>
                    <a:lnTo>
                      <a:pt x="119" y="39"/>
                    </a:lnTo>
                    <a:lnTo>
                      <a:pt x="95" y="53"/>
                    </a:lnTo>
                    <a:lnTo>
                      <a:pt x="73" y="68"/>
                    </a:lnTo>
                    <a:lnTo>
                      <a:pt x="51" y="84"/>
                    </a:lnTo>
                    <a:lnTo>
                      <a:pt x="32" y="102"/>
                    </a:lnTo>
                    <a:lnTo>
                      <a:pt x="15" y="122"/>
                    </a:lnTo>
                    <a:lnTo>
                      <a:pt x="0" y="145"/>
                    </a:lnTo>
                    <a:lnTo>
                      <a:pt x="39" y="132"/>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20" name="Freeform 87"/>
              <p:cNvSpPr>
                <a:spLocks/>
              </p:cNvSpPr>
              <p:nvPr/>
            </p:nvSpPr>
            <p:spPr bwMode="auto">
              <a:xfrm>
                <a:off x="2735" y="3259"/>
                <a:ext cx="62" cy="230"/>
              </a:xfrm>
              <a:custGeom>
                <a:avLst/>
                <a:gdLst>
                  <a:gd name="T0" fmla="*/ 7 w 125"/>
                  <a:gd name="T1" fmla="*/ 3 h 458"/>
                  <a:gd name="T2" fmla="*/ 6 w 125"/>
                  <a:gd name="T3" fmla="*/ 2 h 458"/>
                  <a:gd name="T4" fmla="*/ 6 w 125"/>
                  <a:gd name="T5" fmla="*/ 1 h 458"/>
                  <a:gd name="T6" fmla="*/ 6 w 125"/>
                  <a:gd name="T7" fmla="*/ 1 h 458"/>
                  <a:gd name="T8" fmla="*/ 5 w 125"/>
                  <a:gd name="T9" fmla="*/ 0 h 458"/>
                  <a:gd name="T10" fmla="*/ 5 w 125"/>
                  <a:gd name="T11" fmla="*/ 1 h 458"/>
                  <a:gd name="T12" fmla="*/ 5 w 125"/>
                  <a:gd name="T13" fmla="*/ 1 h 458"/>
                  <a:gd name="T14" fmla="*/ 5 w 125"/>
                  <a:gd name="T15" fmla="*/ 1 h 458"/>
                  <a:gd name="T16" fmla="*/ 4 w 125"/>
                  <a:gd name="T17" fmla="*/ 1 h 458"/>
                  <a:gd name="T18" fmla="*/ 3 w 125"/>
                  <a:gd name="T19" fmla="*/ 1 h 458"/>
                  <a:gd name="T20" fmla="*/ 3 w 125"/>
                  <a:gd name="T21" fmla="*/ 1 h 458"/>
                  <a:gd name="T22" fmla="*/ 3 w 125"/>
                  <a:gd name="T23" fmla="*/ 2 h 458"/>
                  <a:gd name="T24" fmla="*/ 2 w 125"/>
                  <a:gd name="T25" fmla="*/ 2 h 458"/>
                  <a:gd name="T26" fmla="*/ 1 w 125"/>
                  <a:gd name="T27" fmla="*/ 5 h 458"/>
                  <a:gd name="T28" fmla="*/ 0 w 125"/>
                  <a:gd name="T29" fmla="*/ 9 h 458"/>
                  <a:gd name="T30" fmla="*/ 0 w 125"/>
                  <a:gd name="T31" fmla="*/ 12 h 458"/>
                  <a:gd name="T32" fmla="*/ 0 w 125"/>
                  <a:gd name="T33" fmla="*/ 15 h 458"/>
                  <a:gd name="T34" fmla="*/ 0 w 125"/>
                  <a:gd name="T35" fmla="*/ 19 h 458"/>
                  <a:gd name="T36" fmla="*/ 0 w 125"/>
                  <a:gd name="T37" fmla="*/ 22 h 458"/>
                  <a:gd name="T38" fmla="*/ 0 w 125"/>
                  <a:gd name="T39" fmla="*/ 26 h 458"/>
                  <a:gd name="T40" fmla="*/ 0 w 125"/>
                  <a:gd name="T41" fmla="*/ 29 h 458"/>
                  <a:gd name="T42" fmla="*/ 2 w 125"/>
                  <a:gd name="T43" fmla="*/ 28 h 458"/>
                  <a:gd name="T44" fmla="*/ 2 w 125"/>
                  <a:gd name="T45" fmla="*/ 24 h 458"/>
                  <a:gd name="T46" fmla="*/ 1 w 125"/>
                  <a:gd name="T47" fmla="*/ 20 h 458"/>
                  <a:gd name="T48" fmla="*/ 1 w 125"/>
                  <a:gd name="T49" fmla="*/ 16 h 458"/>
                  <a:gd name="T50" fmla="*/ 1 w 125"/>
                  <a:gd name="T51" fmla="*/ 12 h 458"/>
                  <a:gd name="T52" fmla="*/ 1 w 125"/>
                  <a:gd name="T53" fmla="*/ 10 h 458"/>
                  <a:gd name="T54" fmla="*/ 1 w 125"/>
                  <a:gd name="T55" fmla="*/ 9 h 458"/>
                  <a:gd name="T56" fmla="*/ 2 w 125"/>
                  <a:gd name="T57" fmla="*/ 8 h 458"/>
                  <a:gd name="T58" fmla="*/ 2 w 125"/>
                  <a:gd name="T59" fmla="*/ 6 h 458"/>
                  <a:gd name="T60" fmla="*/ 2 w 125"/>
                  <a:gd name="T61" fmla="*/ 5 h 458"/>
                  <a:gd name="T62" fmla="*/ 3 w 125"/>
                  <a:gd name="T63" fmla="*/ 4 h 458"/>
                  <a:gd name="T64" fmla="*/ 3 w 125"/>
                  <a:gd name="T65" fmla="*/ 3 h 458"/>
                  <a:gd name="T66" fmla="*/ 4 w 125"/>
                  <a:gd name="T67" fmla="*/ 2 h 458"/>
                  <a:gd name="T68" fmla="*/ 5 w 125"/>
                  <a:gd name="T69" fmla="*/ 2 h 458"/>
                  <a:gd name="T70" fmla="*/ 5 w 125"/>
                  <a:gd name="T71" fmla="*/ 3 h 458"/>
                  <a:gd name="T72" fmla="*/ 6 w 125"/>
                  <a:gd name="T73" fmla="*/ 4 h 458"/>
                  <a:gd name="T74" fmla="*/ 6 w 125"/>
                  <a:gd name="T75" fmla="*/ 6 h 458"/>
                  <a:gd name="T76" fmla="*/ 6 w 125"/>
                  <a:gd name="T77" fmla="*/ 7 h 458"/>
                  <a:gd name="T78" fmla="*/ 6 w 125"/>
                  <a:gd name="T79" fmla="*/ 9 h 458"/>
                  <a:gd name="T80" fmla="*/ 5 w 125"/>
                  <a:gd name="T81" fmla="*/ 10 h 458"/>
                  <a:gd name="T82" fmla="*/ 5 w 125"/>
                  <a:gd name="T83" fmla="*/ 12 h 458"/>
                  <a:gd name="T84" fmla="*/ 5 w 125"/>
                  <a:gd name="T85" fmla="*/ 12 h 458"/>
                  <a:gd name="T86" fmla="*/ 4 w 125"/>
                  <a:gd name="T87" fmla="*/ 12 h 458"/>
                  <a:gd name="T88" fmla="*/ 4 w 125"/>
                  <a:gd name="T89" fmla="*/ 12 h 458"/>
                  <a:gd name="T90" fmla="*/ 4 w 125"/>
                  <a:gd name="T91" fmla="*/ 11 h 458"/>
                  <a:gd name="T92" fmla="*/ 3 w 125"/>
                  <a:gd name="T93" fmla="*/ 11 h 458"/>
                  <a:gd name="T94" fmla="*/ 3 w 125"/>
                  <a:gd name="T95" fmla="*/ 11 h 458"/>
                  <a:gd name="T96" fmla="*/ 3 w 125"/>
                  <a:gd name="T97" fmla="*/ 11 h 458"/>
                  <a:gd name="T98" fmla="*/ 3 w 125"/>
                  <a:gd name="T99" fmla="*/ 11 h 458"/>
                  <a:gd name="T100" fmla="*/ 3 w 125"/>
                  <a:gd name="T101" fmla="*/ 12 h 458"/>
                  <a:gd name="T102" fmla="*/ 4 w 125"/>
                  <a:gd name="T103" fmla="*/ 13 h 458"/>
                  <a:gd name="T104" fmla="*/ 4 w 125"/>
                  <a:gd name="T105" fmla="*/ 13 h 458"/>
                  <a:gd name="T106" fmla="*/ 4 w 125"/>
                  <a:gd name="T107" fmla="*/ 14 h 458"/>
                  <a:gd name="T108" fmla="*/ 4 w 125"/>
                  <a:gd name="T109" fmla="*/ 14 h 458"/>
                  <a:gd name="T110" fmla="*/ 5 w 125"/>
                  <a:gd name="T111" fmla="*/ 13 h 458"/>
                  <a:gd name="T112" fmla="*/ 6 w 125"/>
                  <a:gd name="T113" fmla="*/ 13 h 458"/>
                  <a:gd name="T114" fmla="*/ 6 w 125"/>
                  <a:gd name="T115" fmla="*/ 13 h 458"/>
                  <a:gd name="T116" fmla="*/ 7 w 125"/>
                  <a:gd name="T117" fmla="*/ 10 h 458"/>
                  <a:gd name="T118" fmla="*/ 7 w 125"/>
                  <a:gd name="T119" fmla="*/ 8 h 458"/>
                  <a:gd name="T120" fmla="*/ 7 w 125"/>
                  <a:gd name="T121" fmla="*/ 6 h 458"/>
                  <a:gd name="T122" fmla="*/ 7 w 125"/>
                  <a:gd name="T123" fmla="*/ 3 h 4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
                  <a:gd name="T187" fmla="*/ 0 h 458"/>
                  <a:gd name="T188" fmla="*/ 125 w 125"/>
                  <a:gd name="T189" fmla="*/ 458 h 4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 h="458">
                    <a:moveTo>
                      <a:pt x="117" y="42"/>
                    </a:moveTo>
                    <a:lnTo>
                      <a:pt x="111" y="30"/>
                    </a:lnTo>
                    <a:lnTo>
                      <a:pt x="104" y="16"/>
                    </a:lnTo>
                    <a:lnTo>
                      <a:pt x="96" y="4"/>
                    </a:lnTo>
                    <a:lnTo>
                      <a:pt x="94" y="0"/>
                    </a:lnTo>
                    <a:lnTo>
                      <a:pt x="91" y="1"/>
                    </a:lnTo>
                    <a:lnTo>
                      <a:pt x="87" y="2"/>
                    </a:lnTo>
                    <a:lnTo>
                      <a:pt x="80" y="4"/>
                    </a:lnTo>
                    <a:lnTo>
                      <a:pt x="72" y="8"/>
                    </a:lnTo>
                    <a:lnTo>
                      <a:pt x="63" y="13"/>
                    </a:lnTo>
                    <a:lnTo>
                      <a:pt x="55" y="16"/>
                    </a:lnTo>
                    <a:lnTo>
                      <a:pt x="48" y="22"/>
                    </a:lnTo>
                    <a:lnTo>
                      <a:pt x="43" y="28"/>
                    </a:lnTo>
                    <a:lnTo>
                      <a:pt x="21" y="79"/>
                    </a:lnTo>
                    <a:lnTo>
                      <a:pt x="7" y="131"/>
                    </a:lnTo>
                    <a:lnTo>
                      <a:pt x="2" y="185"/>
                    </a:lnTo>
                    <a:lnTo>
                      <a:pt x="0" y="239"/>
                    </a:lnTo>
                    <a:lnTo>
                      <a:pt x="2" y="295"/>
                    </a:lnTo>
                    <a:lnTo>
                      <a:pt x="5" y="349"/>
                    </a:lnTo>
                    <a:lnTo>
                      <a:pt x="6" y="404"/>
                    </a:lnTo>
                    <a:lnTo>
                      <a:pt x="5" y="458"/>
                    </a:lnTo>
                    <a:lnTo>
                      <a:pt x="35" y="447"/>
                    </a:lnTo>
                    <a:lnTo>
                      <a:pt x="34" y="380"/>
                    </a:lnTo>
                    <a:lnTo>
                      <a:pt x="30" y="312"/>
                    </a:lnTo>
                    <a:lnTo>
                      <a:pt x="26" y="244"/>
                    </a:lnTo>
                    <a:lnTo>
                      <a:pt x="22" y="177"/>
                    </a:lnTo>
                    <a:lnTo>
                      <a:pt x="26" y="156"/>
                    </a:lnTo>
                    <a:lnTo>
                      <a:pt x="29" y="136"/>
                    </a:lnTo>
                    <a:lnTo>
                      <a:pt x="33" y="113"/>
                    </a:lnTo>
                    <a:lnTo>
                      <a:pt x="37" y="91"/>
                    </a:lnTo>
                    <a:lnTo>
                      <a:pt x="43" y="70"/>
                    </a:lnTo>
                    <a:lnTo>
                      <a:pt x="50" y="51"/>
                    </a:lnTo>
                    <a:lnTo>
                      <a:pt x="59" y="33"/>
                    </a:lnTo>
                    <a:lnTo>
                      <a:pt x="72" y="19"/>
                    </a:lnTo>
                    <a:lnTo>
                      <a:pt x="83" y="31"/>
                    </a:lnTo>
                    <a:lnTo>
                      <a:pt x="93" y="46"/>
                    </a:lnTo>
                    <a:lnTo>
                      <a:pt x="99" y="63"/>
                    </a:lnTo>
                    <a:lnTo>
                      <a:pt x="103" y="84"/>
                    </a:lnTo>
                    <a:lnTo>
                      <a:pt x="103" y="107"/>
                    </a:lnTo>
                    <a:lnTo>
                      <a:pt x="99" y="132"/>
                    </a:lnTo>
                    <a:lnTo>
                      <a:pt x="94" y="159"/>
                    </a:lnTo>
                    <a:lnTo>
                      <a:pt x="84" y="188"/>
                    </a:lnTo>
                    <a:lnTo>
                      <a:pt x="82" y="185"/>
                    </a:lnTo>
                    <a:lnTo>
                      <a:pt x="78" y="182"/>
                    </a:lnTo>
                    <a:lnTo>
                      <a:pt x="72" y="178"/>
                    </a:lnTo>
                    <a:lnTo>
                      <a:pt x="66" y="176"/>
                    </a:lnTo>
                    <a:lnTo>
                      <a:pt x="59" y="173"/>
                    </a:lnTo>
                    <a:lnTo>
                      <a:pt x="55" y="170"/>
                    </a:lnTo>
                    <a:lnTo>
                      <a:pt x="50" y="169"/>
                    </a:lnTo>
                    <a:lnTo>
                      <a:pt x="49" y="168"/>
                    </a:lnTo>
                    <a:lnTo>
                      <a:pt x="56" y="181"/>
                    </a:lnTo>
                    <a:lnTo>
                      <a:pt x="65" y="196"/>
                    </a:lnTo>
                    <a:lnTo>
                      <a:pt x="72" y="207"/>
                    </a:lnTo>
                    <a:lnTo>
                      <a:pt x="74" y="212"/>
                    </a:lnTo>
                    <a:lnTo>
                      <a:pt x="79" y="211"/>
                    </a:lnTo>
                    <a:lnTo>
                      <a:pt x="88" y="206"/>
                    </a:lnTo>
                    <a:lnTo>
                      <a:pt x="98" y="200"/>
                    </a:lnTo>
                    <a:lnTo>
                      <a:pt x="104" y="196"/>
                    </a:lnTo>
                    <a:lnTo>
                      <a:pt x="118" y="160"/>
                    </a:lnTo>
                    <a:lnTo>
                      <a:pt x="125" y="122"/>
                    </a:lnTo>
                    <a:lnTo>
                      <a:pt x="124" y="83"/>
                    </a:lnTo>
                    <a:lnTo>
                      <a:pt x="117" y="42"/>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21" name="Freeform 88"/>
              <p:cNvSpPr>
                <a:spLocks/>
              </p:cNvSpPr>
              <p:nvPr/>
            </p:nvSpPr>
            <p:spPr bwMode="auto">
              <a:xfrm>
                <a:off x="2763" y="3210"/>
                <a:ext cx="59" cy="191"/>
              </a:xfrm>
              <a:custGeom>
                <a:avLst/>
                <a:gdLst>
                  <a:gd name="T0" fmla="*/ 7 w 117"/>
                  <a:gd name="T1" fmla="*/ 5 h 381"/>
                  <a:gd name="T2" fmla="*/ 7 w 117"/>
                  <a:gd name="T3" fmla="*/ 4 h 381"/>
                  <a:gd name="T4" fmla="*/ 7 w 117"/>
                  <a:gd name="T5" fmla="*/ 4 h 381"/>
                  <a:gd name="T6" fmla="*/ 7 w 117"/>
                  <a:gd name="T7" fmla="*/ 3 h 381"/>
                  <a:gd name="T8" fmla="*/ 7 w 117"/>
                  <a:gd name="T9" fmla="*/ 2 h 381"/>
                  <a:gd name="T10" fmla="*/ 6 w 117"/>
                  <a:gd name="T11" fmla="*/ 2 h 381"/>
                  <a:gd name="T12" fmla="*/ 6 w 117"/>
                  <a:gd name="T13" fmla="*/ 1 h 381"/>
                  <a:gd name="T14" fmla="*/ 5 w 117"/>
                  <a:gd name="T15" fmla="*/ 1 h 381"/>
                  <a:gd name="T16" fmla="*/ 4 w 117"/>
                  <a:gd name="T17" fmla="*/ 1 h 381"/>
                  <a:gd name="T18" fmla="*/ 4 w 117"/>
                  <a:gd name="T19" fmla="*/ 0 h 381"/>
                  <a:gd name="T20" fmla="*/ 3 w 117"/>
                  <a:gd name="T21" fmla="*/ 0 h 381"/>
                  <a:gd name="T22" fmla="*/ 3 w 117"/>
                  <a:gd name="T23" fmla="*/ 1 h 381"/>
                  <a:gd name="T24" fmla="*/ 2 w 117"/>
                  <a:gd name="T25" fmla="*/ 1 h 381"/>
                  <a:gd name="T26" fmla="*/ 2 w 117"/>
                  <a:gd name="T27" fmla="*/ 1 h 381"/>
                  <a:gd name="T28" fmla="*/ 1 w 117"/>
                  <a:gd name="T29" fmla="*/ 1 h 381"/>
                  <a:gd name="T30" fmla="*/ 1 w 117"/>
                  <a:gd name="T31" fmla="*/ 1 h 381"/>
                  <a:gd name="T32" fmla="*/ 1 w 117"/>
                  <a:gd name="T33" fmla="*/ 1 h 381"/>
                  <a:gd name="T34" fmla="*/ 1 w 117"/>
                  <a:gd name="T35" fmla="*/ 1 h 381"/>
                  <a:gd name="T36" fmla="*/ 1 w 117"/>
                  <a:gd name="T37" fmla="*/ 1 h 381"/>
                  <a:gd name="T38" fmla="*/ 2 w 117"/>
                  <a:gd name="T39" fmla="*/ 1 h 381"/>
                  <a:gd name="T40" fmla="*/ 3 w 117"/>
                  <a:gd name="T41" fmla="*/ 1 h 381"/>
                  <a:gd name="T42" fmla="*/ 4 w 117"/>
                  <a:gd name="T43" fmla="*/ 2 h 381"/>
                  <a:gd name="T44" fmla="*/ 5 w 117"/>
                  <a:gd name="T45" fmla="*/ 3 h 381"/>
                  <a:gd name="T46" fmla="*/ 6 w 117"/>
                  <a:gd name="T47" fmla="*/ 4 h 381"/>
                  <a:gd name="T48" fmla="*/ 6 w 117"/>
                  <a:gd name="T49" fmla="*/ 6 h 381"/>
                  <a:gd name="T50" fmla="*/ 6 w 117"/>
                  <a:gd name="T51" fmla="*/ 8 h 381"/>
                  <a:gd name="T52" fmla="*/ 7 w 117"/>
                  <a:gd name="T53" fmla="*/ 10 h 381"/>
                  <a:gd name="T54" fmla="*/ 7 w 117"/>
                  <a:gd name="T55" fmla="*/ 12 h 381"/>
                  <a:gd name="T56" fmla="*/ 6 w 117"/>
                  <a:gd name="T57" fmla="*/ 15 h 381"/>
                  <a:gd name="T58" fmla="*/ 6 w 117"/>
                  <a:gd name="T59" fmla="*/ 17 h 381"/>
                  <a:gd name="T60" fmla="*/ 5 w 117"/>
                  <a:gd name="T61" fmla="*/ 19 h 381"/>
                  <a:gd name="T62" fmla="*/ 4 w 117"/>
                  <a:gd name="T63" fmla="*/ 21 h 381"/>
                  <a:gd name="T64" fmla="*/ 3 w 117"/>
                  <a:gd name="T65" fmla="*/ 23 h 381"/>
                  <a:gd name="T66" fmla="*/ 0 w 117"/>
                  <a:gd name="T67" fmla="*/ 24 h 381"/>
                  <a:gd name="T68" fmla="*/ 1 w 117"/>
                  <a:gd name="T69" fmla="*/ 24 h 381"/>
                  <a:gd name="T70" fmla="*/ 2 w 117"/>
                  <a:gd name="T71" fmla="*/ 24 h 381"/>
                  <a:gd name="T72" fmla="*/ 3 w 117"/>
                  <a:gd name="T73" fmla="*/ 24 h 381"/>
                  <a:gd name="T74" fmla="*/ 4 w 117"/>
                  <a:gd name="T75" fmla="*/ 23 h 381"/>
                  <a:gd name="T76" fmla="*/ 4 w 117"/>
                  <a:gd name="T77" fmla="*/ 23 h 381"/>
                  <a:gd name="T78" fmla="*/ 5 w 117"/>
                  <a:gd name="T79" fmla="*/ 22 h 381"/>
                  <a:gd name="T80" fmla="*/ 5 w 117"/>
                  <a:gd name="T81" fmla="*/ 22 h 381"/>
                  <a:gd name="T82" fmla="*/ 6 w 117"/>
                  <a:gd name="T83" fmla="*/ 21 h 381"/>
                  <a:gd name="T84" fmla="*/ 7 w 117"/>
                  <a:gd name="T85" fmla="*/ 19 h 381"/>
                  <a:gd name="T86" fmla="*/ 7 w 117"/>
                  <a:gd name="T87" fmla="*/ 17 h 381"/>
                  <a:gd name="T88" fmla="*/ 8 w 117"/>
                  <a:gd name="T89" fmla="*/ 15 h 381"/>
                  <a:gd name="T90" fmla="*/ 8 w 117"/>
                  <a:gd name="T91" fmla="*/ 13 h 381"/>
                  <a:gd name="T92" fmla="*/ 8 w 117"/>
                  <a:gd name="T93" fmla="*/ 11 h 381"/>
                  <a:gd name="T94" fmla="*/ 8 w 117"/>
                  <a:gd name="T95" fmla="*/ 9 h 381"/>
                  <a:gd name="T96" fmla="*/ 8 w 117"/>
                  <a:gd name="T97" fmla="*/ 7 h 381"/>
                  <a:gd name="T98" fmla="*/ 7 w 117"/>
                  <a:gd name="T99" fmla="*/ 5 h 3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7"/>
                  <a:gd name="T151" fmla="*/ 0 h 381"/>
                  <a:gd name="T152" fmla="*/ 117 w 117"/>
                  <a:gd name="T153" fmla="*/ 381 h 3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7" h="381">
                    <a:moveTo>
                      <a:pt x="112" y="76"/>
                    </a:moveTo>
                    <a:lnTo>
                      <a:pt x="110" y="64"/>
                    </a:lnTo>
                    <a:lnTo>
                      <a:pt x="107" y="53"/>
                    </a:lnTo>
                    <a:lnTo>
                      <a:pt x="104" y="42"/>
                    </a:lnTo>
                    <a:lnTo>
                      <a:pt x="98" y="32"/>
                    </a:lnTo>
                    <a:lnTo>
                      <a:pt x="92" y="23"/>
                    </a:lnTo>
                    <a:lnTo>
                      <a:pt x="84" y="14"/>
                    </a:lnTo>
                    <a:lnTo>
                      <a:pt x="74" y="7"/>
                    </a:lnTo>
                    <a:lnTo>
                      <a:pt x="63" y="1"/>
                    </a:lnTo>
                    <a:lnTo>
                      <a:pt x="55" y="0"/>
                    </a:lnTo>
                    <a:lnTo>
                      <a:pt x="46" y="0"/>
                    </a:lnTo>
                    <a:lnTo>
                      <a:pt x="37" y="1"/>
                    </a:lnTo>
                    <a:lnTo>
                      <a:pt x="26" y="3"/>
                    </a:lnTo>
                    <a:lnTo>
                      <a:pt x="17" y="7"/>
                    </a:lnTo>
                    <a:lnTo>
                      <a:pt x="9" y="10"/>
                    </a:lnTo>
                    <a:lnTo>
                      <a:pt x="3" y="14"/>
                    </a:lnTo>
                    <a:lnTo>
                      <a:pt x="1" y="16"/>
                    </a:lnTo>
                    <a:lnTo>
                      <a:pt x="4" y="15"/>
                    </a:lnTo>
                    <a:lnTo>
                      <a:pt x="14" y="14"/>
                    </a:lnTo>
                    <a:lnTo>
                      <a:pt x="26" y="14"/>
                    </a:lnTo>
                    <a:lnTo>
                      <a:pt x="41" y="16"/>
                    </a:lnTo>
                    <a:lnTo>
                      <a:pt x="57" y="24"/>
                    </a:lnTo>
                    <a:lnTo>
                      <a:pt x="72" y="38"/>
                    </a:lnTo>
                    <a:lnTo>
                      <a:pt x="84" y="59"/>
                    </a:lnTo>
                    <a:lnTo>
                      <a:pt x="91" y="90"/>
                    </a:lnTo>
                    <a:lnTo>
                      <a:pt x="94" y="124"/>
                    </a:lnTo>
                    <a:lnTo>
                      <a:pt x="97" y="159"/>
                    </a:lnTo>
                    <a:lnTo>
                      <a:pt x="98" y="192"/>
                    </a:lnTo>
                    <a:lnTo>
                      <a:pt x="95" y="226"/>
                    </a:lnTo>
                    <a:lnTo>
                      <a:pt x="90" y="259"/>
                    </a:lnTo>
                    <a:lnTo>
                      <a:pt x="78" y="292"/>
                    </a:lnTo>
                    <a:lnTo>
                      <a:pt x="62" y="326"/>
                    </a:lnTo>
                    <a:lnTo>
                      <a:pt x="40" y="360"/>
                    </a:lnTo>
                    <a:lnTo>
                      <a:pt x="0" y="380"/>
                    </a:lnTo>
                    <a:lnTo>
                      <a:pt x="14" y="381"/>
                    </a:lnTo>
                    <a:lnTo>
                      <a:pt x="26" y="379"/>
                    </a:lnTo>
                    <a:lnTo>
                      <a:pt x="40" y="372"/>
                    </a:lnTo>
                    <a:lnTo>
                      <a:pt x="52" y="365"/>
                    </a:lnTo>
                    <a:lnTo>
                      <a:pt x="62" y="356"/>
                    </a:lnTo>
                    <a:lnTo>
                      <a:pt x="71" y="348"/>
                    </a:lnTo>
                    <a:lnTo>
                      <a:pt x="77" y="340"/>
                    </a:lnTo>
                    <a:lnTo>
                      <a:pt x="82" y="334"/>
                    </a:lnTo>
                    <a:lnTo>
                      <a:pt x="97" y="298"/>
                    </a:lnTo>
                    <a:lnTo>
                      <a:pt x="108" y="265"/>
                    </a:lnTo>
                    <a:lnTo>
                      <a:pt x="114" y="232"/>
                    </a:lnTo>
                    <a:lnTo>
                      <a:pt x="117" y="201"/>
                    </a:lnTo>
                    <a:lnTo>
                      <a:pt x="117" y="170"/>
                    </a:lnTo>
                    <a:lnTo>
                      <a:pt x="116" y="139"/>
                    </a:lnTo>
                    <a:lnTo>
                      <a:pt x="114" y="108"/>
                    </a:lnTo>
                    <a:lnTo>
                      <a:pt x="112" y="76"/>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22" name="Freeform 89"/>
              <p:cNvSpPr>
                <a:spLocks/>
              </p:cNvSpPr>
              <p:nvPr/>
            </p:nvSpPr>
            <p:spPr bwMode="auto">
              <a:xfrm>
                <a:off x="2774" y="3407"/>
                <a:ext cx="14" cy="101"/>
              </a:xfrm>
              <a:custGeom>
                <a:avLst/>
                <a:gdLst>
                  <a:gd name="T0" fmla="*/ 1 w 29"/>
                  <a:gd name="T1" fmla="*/ 0 h 202"/>
                  <a:gd name="T2" fmla="*/ 1 w 29"/>
                  <a:gd name="T3" fmla="*/ 4 h 202"/>
                  <a:gd name="T4" fmla="*/ 1 w 29"/>
                  <a:gd name="T5" fmla="*/ 7 h 202"/>
                  <a:gd name="T6" fmla="*/ 1 w 29"/>
                  <a:gd name="T7" fmla="*/ 10 h 202"/>
                  <a:gd name="T8" fmla="*/ 1 w 29"/>
                  <a:gd name="T9" fmla="*/ 13 h 202"/>
                  <a:gd name="T10" fmla="*/ 0 w 29"/>
                  <a:gd name="T11" fmla="*/ 13 h 202"/>
                  <a:gd name="T12" fmla="*/ 0 w 29"/>
                  <a:gd name="T13" fmla="*/ 10 h 202"/>
                  <a:gd name="T14" fmla="*/ 0 w 29"/>
                  <a:gd name="T15" fmla="*/ 7 h 202"/>
                  <a:gd name="T16" fmla="*/ 0 w 29"/>
                  <a:gd name="T17" fmla="*/ 5 h 202"/>
                  <a:gd name="T18" fmla="*/ 0 w 29"/>
                  <a:gd name="T19" fmla="*/ 2 h 202"/>
                  <a:gd name="T20" fmla="*/ 1 w 29"/>
                  <a:gd name="T21" fmla="*/ 0 h 2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202"/>
                  <a:gd name="T35" fmla="*/ 29 w 29"/>
                  <a:gd name="T36" fmla="*/ 202 h 2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202">
                    <a:moveTo>
                      <a:pt x="29" y="0"/>
                    </a:moveTo>
                    <a:lnTo>
                      <a:pt x="23" y="57"/>
                    </a:lnTo>
                    <a:lnTo>
                      <a:pt x="19" y="107"/>
                    </a:lnTo>
                    <a:lnTo>
                      <a:pt x="20" y="153"/>
                    </a:lnTo>
                    <a:lnTo>
                      <a:pt x="27" y="201"/>
                    </a:lnTo>
                    <a:lnTo>
                      <a:pt x="2" y="202"/>
                    </a:lnTo>
                    <a:lnTo>
                      <a:pt x="0" y="151"/>
                    </a:lnTo>
                    <a:lnTo>
                      <a:pt x="0" y="108"/>
                    </a:lnTo>
                    <a:lnTo>
                      <a:pt x="1" y="66"/>
                    </a:lnTo>
                    <a:lnTo>
                      <a:pt x="4" y="18"/>
                    </a:lnTo>
                    <a:lnTo>
                      <a:pt x="29" y="0"/>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23" name="Freeform 90"/>
              <p:cNvSpPr>
                <a:spLocks/>
              </p:cNvSpPr>
              <p:nvPr/>
            </p:nvSpPr>
            <p:spPr bwMode="auto">
              <a:xfrm>
                <a:off x="2735" y="3175"/>
                <a:ext cx="17" cy="100"/>
              </a:xfrm>
              <a:custGeom>
                <a:avLst/>
                <a:gdLst>
                  <a:gd name="T0" fmla="*/ 2 w 35"/>
                  <a:gd name="T1" fmla="*/ 0 h 200"/>
                  <a:gd name="T2" fmla="*/ 1 w 35"/>
                  <a:gd name="T3" fmla="*/ 3 h 200"/>
                  <a:gd name="T4" fmla="*/ 1 w 35"/>
                  <a:gd name="T5" fmla="*/ 5 h 200"/>
                  <a:gd name="T6" fmla="*/ 1 w 35"/>
                  <a:gd name="T7" fmla="*/ 8 h 200"/>
                  <a:gd name="T8" fmla="*/ 1 w 35"/>
                  <a:gd name="T9" fmla="*/ 11 h 200"/>
                  <a:gd name="T10" fmla="*/ 0 w 35"/>
                  <a:gd name="T11" fmla="*/ 13 h 200"/>
                  <a:gd name="T12" fmla="*/ 0 w 35"/>
                  <a:gd name="T13" fmla="*/ 9 h 200"/>
                  <a:gd name="T14" fmla="*/ 0 w 35"/>
                  <a:gd name="T15" fmla="*/ 6 h 200"/>
                  <a:gd name="T16" fmla="*/ 0 w 35"/>
                  <a:gd name="T17" fmla="*/ 4 h 200"/>
                  <a:gd name="T18" fmla="*/ 0 w 35"/>
                  <a:gd name="T19" fmla="*/ 1 h 200"/>
                  <a:gd name="T20" fmla="*/ 2 w 35"/>
                  <a:gd name="T21" fmla="*/ 0 h 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
                  <a:gd name="T34" fmla="*/ 0 h 200"/>
                  <a:gd name="T35" fmla="*/ 35 w 35"/>
                  <a:gd name="T36" fmla="*/ 200 h 2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 h="200">
                    <a:moveTo>
                      <a:pt x="35" y="0"/>
                    </a:moveTo>
                    <a:lnTo>
                      <a:pt x="28" y="39"/>
                    </a:lnTo>
                    <a:lnTo>
                      <a:pt x="28" y="77"/>
                    </a:lnTo>
                    <a:lnTo>
                      <a:pt x="28" y="117"/>
                    </a:lnTo>
                    <a:lnTo>
                      <a:pt x="22" y="165"/>
                    </a:lnTo>
                    <a:lnTo>
                      <a:pt x="0" y="200"/>
                    </a:lnTo>
                    <a:lnTo>
                      <a:pt x="8" y="141"/>
                    </a:lnTo>
                    <a:lnTo>
                      <a:pt x="8" y="92"/>
                    </a:lnTo>
                    <a:lnTo>
                      <a:pt x="6" y="49"/>
                    </a:lnTo>
                    <a:lnTo>
                      <a:pt x="12" y="8"/>
                    </a:lnTo>
                    <a:lnTo>
                      <a:pt x="35" y="0"/>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24" name="Freeform 91"/>
              <p:cNvSpPr>
                <a:spLocks/>
              </p:cNvSpPr>
              <p:nvPr/>
            </p:nvSpPr>
            <p:spPr bwMode="auto">
              <a:xfrm>
                <a:off x="3009" y="3412"/>
                <a:ext cx="204" cy="172"/>
              </a:xfrm>
              <a:custGeom>
                <a:avLst/>
                <a:gdLst>
                  <a:gd name="T0" fmla="*/ 26 w 408"/>
                  <a:gd name="T1" fmla="*/ 0 h 343"/>
                  <a:gd name="T2" fmla="*/ 25 w 408"/>
                  <a:gd name="T3" fmla="*/ 1 h 343"/>
                  <a:gd name="T4" fmla="*/ 24 w 408"/>
                  <a:gd name="T5" fmla="*/ 1 h 343"/>
                  <a:gd name="T6" fmla="*/ 23 w 408"/>
                  <a:gd name="T7" fmla="*/ 2 h 343"/>
                  <a:gd name="T8" fmla="*/ 22 w 408"/>
                  <a:gd name="T9" fmla="*/ 2 h 343"/>
                  <a:gd name="T10" fmla="*/ 21 w 408"/>
                  <a:gd name="T11" fmla="*/ 3 h 343"/>
                  <a:gd name="T12" fmla="*/ 20 w 408"/>
                  <a:gd name="T13" fmla="*/ 4 h 343"/>
                  <a:gd name="T14" fmla="*/ 19 w 408"/>
                  <a:gd name="T15" fmla="*/ 4 h 343"/>
                  <a:gd name="T16" fmla="*/ 18 w 408"/>
                  <a:gd name="T17" fmla="*/ 5 h 343"/>
                  <a:gd name="T18" fmla="*/ 17 w 408"/>
                  <a:gd name="T19" fmla="*/ 6 h 343"/>
                  <a:gd name="T20" fmla="*/ 17 w 408"/>
                  <a:gd name="T21" fmla="*/ 7 h 343"/>
                  <a:gd name="T22" fmla="*/ 16 w 408"/>
                  <a:gd name="T23" fmla="*/ 8 h 343"/>
                  <a:gd name="T24" fmla="*/ 15 w 408"/>
                  <a:gd name="T25" fmla="*/ 9 h 343"/>
                  <a:gd name="T26" fmla="*/ 15 w 408"/>
                  <a:gd name="T27" fmla="*/ 10 h 343"/>
                  <a:gd name="T28" fmla="*/ 14 w 408"/>
                  <a:gd name="T29" fmla="*/ 11 h 343"/>
                  <a:gd name="T30" fmla="*/ 14 w 408"/>
                  <a:gd name="T31" fmla="*/ 13 h 343"/>
                  <a:gd name="T32" fmla="*/ 13 w 408"/>
                  <a:gd name="T33" fmla="*/ 14 h 343"/>
                  <a:gd name="T34" fmla="*/ 13 w 408"/>
                  <a:gd name="T35" fmla="*/ 16 h 343"/>
                  <a:gd name="T36" fmla="*/ 12 w 408"/>
                  <a:gd name="T37" fmla="*/ 17 h 343"/>
                  <a:gd name="T38" fmla="*/ 12 w 408"/>
                  <a:gd name="T39" fmla="*/ 19 h 343"/>
                  <a:gd name="T40" fmla="*/ 12 w 408"/>
                  <a:gd name="T41" fmla="*/ 20 h 343"/>
                  <a:gd name="T42" fmla="*/ 10 w 408"/>
                  <a:gd name="T43" fmla="*/ 18 h 343"/>
                  <a:gd name="T44" fmla="*/ 9 w 408"/>
                  <a:gd name="T45" fmla="*/ 16 h 343"/>
                  <a:gd name="T46" fmla="*/ 7 w 408"/>
                  <a:gd name="T47" fmla="*/ 13 h 343"/>
                  <a:gd name="T48" fmla="*/ 6 w 408"/>
                  <a:gd name="T49" fmla="*/ 11 h 343"/>
                  <a:gd name="T50" fmla="*/ 4 w 408"/>
                  <a:gd name="T51" fmla="*/ 9 h 343"/>
                  <a:gd name="T52" fmla="*/ 3 w 408"/>
                  <a:gd name="T53" fmla="*/ 6 h 343"/>
                  <a:gd name="T54" fmla="*/ 1 w 408"/>
                  <a:gd name="T55" fmla="*/ 4 h 343"/>
                  <a:gd name="T56" fmla="*/ 0 w 408"/>
                  <a:gd name="T57" fmla="*/ 1 h 343"/>
                  <a:gd name="T58" fmla="*/ 1 w 408"/>
                  <a:gd name="T59" fmla="*/ 4 h 343"/>
                  <a:gd name="T60" fmla="*/ 1 w 408"/>
                  <a:gd name="T61" fmla="*/ 7 h 343"/>
                  <a:gd name="T62" fmla="*/ 2 w 408"/>
                  <a:gd name="T63" fmla="*/ 9 h 343"/>
                  <a:gd name="T64" fmla="*/ 4 w 408"/>
                  <a:gd name="T65" fmla="*/ 12 h 343"/>
                  <a:gd name="T66" fmla="*/ 5 w 408"/>
                  <a:gd name="T67" fmla="*/ 14 h 343"/>
                  <a:gd name="T68" fmla="*/ 7 w 408"/>
                  <a:gd name="T69" fmla="*/ 17 h 343"/>
                  <a:gd name="T70" fmla="*/ 9 w 408"/>
                  <a:gd name="T71" fmla="*/ 19 h 343"/>
                  <a:gd name="T72" fmla="*/ 11 w 408"/>
                  <a:gd name="T73" fmla="*/ 21 h 343"/>
                  <a:gd name="T74" fmla="*/ 12 w 408"/>
                  <a:gd name="T75" fmla="*/ 22 h 343"/>
                  <a:gd name="T76" fmla="*/ 13 w 408"/>
                  <a:gd name="T77" fmla="*/ 22 h 343"/>
                  <a:gd name="T78" fmla="*/ 13 w 408"/>
                  <a:gd name="T79" fmla="*/ 22 h 343"/>
                  <a:gd name="T80" fmla="*/ 13 w 408"/>
                  <a:gd name="T81" fmla="*/ 22 h 343"/>
                  <a:gd name="T82" fmla="*/ 14 w 408"/>
                  <a:gd name="T83" fmla="*/ 20 h 343"/>
                  <a:gd name="T84" fmla="*/ 14 w 408"/>
                  <a:gd name="T85" fmla="*/ 18 h 343"/>
                  <a:gd name="T86" fmla="*/ 15 w 408"/>
                  <a:gd name="T87" fmla="*/ 16 h 343"/>
                  <a:gd name="T88" fmla="*/ 16 w 408"/>
                  <a:gd name="T89" fmla="*/ 14 h 343"/>
                  <a:gd name="T90" fmla="*/ 17 w 408"/>
                  <a:gd name="T91" fmla="*/ 12 h 343"/>
                  <a:gd name="T92" fmla="*/ 18 w 408"/>
                  <a:gd name="T93" fmla="*/ 10 h 343"/>
                  <a:gd name="T94" fmla="*/ 19 w 408"/>
                  <a:gd name="T95" fmla="*/ 8 h 343"/>
                  <a:gd name="T96" fmla="*/ 21 w 408"/>
                  <a:gd name="T97" fmla="*/ 7 h 343"/>
                  <a:gd name="T98" fmla="*/ 22 w 408"/>
                  <a:gd name="T99" fmla="*/ 6 h 343"/>
                  <a:gd name="T100" fmla="*/ 23 w 408"/>
                  <a:gd name="T101" fmla="*/ 4 h 343"/>
                  <a:gd name="T102" fmla="*/ 24 w 408"/>
                  <a:gd name="T103" fmla="*/ 3 h 343"/>
                  <a:gd name="T104" fmla="*/ 25 w 408"/>
                  <a:gd name="T105" fmla="*/ 2 h 343"/>
                  <a:gd name="T106" fmla="*/ 25 w 408"/>
                  <a:gd name="T107" fmla="*/ 1 h 343"/>
                  <a:gd name="T108" fmla="*/ 26 w 408"/>
                  <a:gd name="T109" fmla="*/ 1 h 343"/>
                  <a:gd name="T110" fmla="*/ 26 w 408"/>
                  <a:gd name="T111" fmla="*/ 1 h 343"/>
                  <a:gd name="T112" fmla="*/ 26 w 408"/>
                  <a:gd name="T113" fmla="*/ 0 h 3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8"/>
                  <a:gd name="T172" fmla="*/ 0 h 343"/>
                  <a:gd name="T173" fmla="*/ 408 w 408"/>
                  <a:gd name="T174" fmla="*/ 343 h 3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8" h="343">
                    <a:moveTo>
                      <a:pt x="408" y="0"/>
                    </a:moveTo>
                    <a:lnTo>
                      <a:pt x="389" y="8"/>
                    </a:lnTo>
                    <a:lnTo>
                      <a:pt x="372" y="16"/>
                    </a:lnTo>
                    <a:lnTo>
                      <a:pt x="355" y="24"/>
                    </a:lnTo>
                    <a:lnTo>
                      <a:pt x="339" y="32"/>
                    </a:lnTo>
                    <a:lnTo>
                      <a:pt x="324" y="41"/>
                    </a:lnTo>
                    <a:lnTo>
                      <a:pt x="309" y="51"/>
                    </a:lnTo>
                    <a:lnTo>
                      <a:pt x="295" y="61"/>
                    </a:lnTo>
                    <a:lnTo>
                      <a:pt x="282" y="73"/>
                    </a:lnTo>
                    <a:lnTo>
                      <a:pt x="269" y="85"/>
                    </a:lnTo>
                    <a:lnTo>
                      <a:pt x="258" y="99"/>
                    </a:lnTo>
                    <a:lnTo>
                      <a:pt x="248" y="115"/>
                    </a:lnTo>
                    <a:lnTo>
                      <a:pt x="237" y="131"/>
                    </a:lnTo>
                    <a:lnTo>
                      <a:pt x="227" y="151"/>
                    </a:lnTo>
                    <a:lnTo>
                      <a:pt x="218" y="172"/>
                    </a:lnTo>
                    <a:lnTo>
                      <a:pt x="210" y="193"/>
                    </a:lnTo>
                    <a:lnTo>
                      <a:pt x="201" y="219"/>
                    </a:lnTo>
                    <a:lnTo>
                      <a:pt x="195" y="245"/>
                    </a:lnTo>
                    <a:lnTo>
                      <a:pt x="189" y="268"/>
                    </a:lnTo>
                    <a:lnTo>
                      <a:pt x="185" y="291"/>
                    </a:lnTo>
                    <a:lnTo>
                      <a:pt x="183" y="314"/>
                    </a:lnTo>
                    <a:lnTo>
                      <a:pt x="159" y="280"/>
                    </a:lnTo>
                    <a:lnTo>
                      <a:pt x="133" y="243"/>
                    </a:lnTo>
                    <a:lnTo>
                      <a:pt x="108" y="207"/>
                    </a:lnTo>
                    <a:lnTo>
                      <a:pt x="83" y="169"/>
                    </a:lnTo>
                    <a:lnTo>
                      <a:pt x="59" y="131"/>
                    </a:lnTo>
                    <a:lnTo>
                      <a:pt x="36" y="92"/>
                    </a:lnTo>
                    <a:lnTo>
                      <a:pt x="16" y="53"/>
                    </a:lnTo>
                    <a:lnTo>
                      <a:pt x="0" y="14"/>
                    </a:lnTo>
                    <a:lnTo>
                      <a:pt x="4" y="56"/>
                    </a:lnTo>
                    <a:lnTo>
                      <a:pt x="15" y="98"/>
                    </a:lnTo>
                    <a:lnTo>
                      <a:pt x="31" y="139"/>
                    </a:lnTo>
                    <a:lnTo>
                      <a:pt x="52" y="179"/>
                    </a:lnTo>
                    <a:lnTo>
                      <a:pt x="77" y="218"/>
                    </a:lnTo>
                    <a:lnTo>
                      <a:pt x="106" y="257"/>
                    </a:lnTo>
                    <a:lnTo>
                      <a:pt x="139" y="295"/>
                    </a:lnTo>
                    <a:lnTo>
                      <a:pt x="176" y="332"/>
                    </a:lnTo>
                    <a:lnTo>
                      <a:pt x="187" y="339"/>
                    </a:lnTo>
                    <a:lnTo>
                      <a:pt x="195" y="343"/>
                    </a:lnTo>
                    <a:lnTo>
                      <a:pt x="200" y="343"/>
                    </a:lnTo>
                    <a:lnTo>
                      <a:pt x="205" y="340"/>
                    </a:lnTo>
                    <a:lnTo>
                      <a:pt x="213" y="308"/>
                    </a:lnTo>
                    <a:lnTo>
                      <a:pt x="223" y="275"/>
                    </a:lnTo>
                    <a:lnTo>
                      <a:pt x="236" y="244"/>
                    </a:lnTo>
                    <a:lnTo>
                      <a:pt x="252" y="213"/>
                    </a:lnTo>
                    <a:lnTo>
                      <a:pt x="268" y="183"/>
                    </a:lnTo>
                    <a:lnTo>
                      <a:pt x="287" y="155"/>
                    </a:lnTo>
                    <a:lnTo>
                      <a:pt x="304" y="128"/>
                    </a:lnTo>
                    <a:lnTo>
                      <a:pt x="322" y="104"/>
                    </a:lnTo>
                    <a:lnTo>
                      <a:pt x="341" y="81"/>
                    </a:lnTo>
                    <a:lnTo>
                      <a:pt x="357" y="60"/>
                    </a:lnTo>
                    <a:lnTo>
                      <a:pt x="372" y="41"/>
                    </a:lnTo>
                    <a:lnTo>
                      <a:pt x="386" y="27"/>
                    </a:lnTo>
                    <a:lnTo>
                      <a:pt x="396" y="15"/>
                    </a:lnTo>
                    <a:lnTo>
                      <a:pt x="403" y="6"/>
                    </a:lnTo>
                    <a:lnTo>
                      <a:pt x="408" y="1"/>
                    </a:lnTo>
                    <a:lnTo>
                      <a:pt x="408" y="0"/>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20594" name="Text Box 92"/>
            <p:cNvSpPr txBox="1">
              <a:spLocks noChangeArrowheads="1"/>
            </p:cNvSpPr>
            <p:nvPr/>
          </p:nvSpPr>
          <p:spPr bwMode="auto">
            <a:xfrm rot="189621">
              <a:off x="1446" y="1799"/>
              <a:ext cx="46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b="1">
                  <a:latin typeface="Arial" charset="0"/>
                </a:rPr>
                <a:t>United</a:t>
              </a:r>
            </a:p>
            <a:p>
              <a:pPr algn="ctr" eaLnBrk="1" hangingPunct="1"/>
              <a:r>
                <a:rPr lang="en-US" sz="1200" b="1">
                  <a:latin typeface="Arial" charset="0"/>
                </a:rPr>
                <a:t>Airlines</a:t>
              </a:r>
            </a:p>
          </p:txBody>
        </p:sp>
      </p:grpSp>
      <p:grpSp>
        <p:nvGrpSpPr>
          <p:cNvPr id="20490" name="Group 93"/>
          <p:cNvGrpSpPr>
            <a:grpSpLocks/>
          </p:cNvGrpSpPr>
          <p:nvPr/>
        </p:nvGrpSpPr>
        <p:grpSpPr bwMode="auto">
          <a:xfrm>
            <a:off x="6877050" y="4221163"/>
            <a:ext cx="1223963" cy="1292225"/>
            <a:chOff x="1247" y="1706"/>
            <a:chExt cx="771" cy="814"/>
          </a:xfrm>
        </p:grpSpPr>
        <p:grpSp>
          <p:nvGrpSpPr>
            <p:cNvPr id="20561" name="Group 94"/>
            <p:cNvGrpSpPr>
              <a:grpSpLocks/>
            </p:cNvGrpSpPr>
            <p:nvPr/>
          </p:nvGrpSpPr>
          <p:grpSpPr bwMode="auto">
            <a:xfrm>
              <a:off x="1247" y="1706"/>
              <a:ext cx="771" cy="814"/>
              <a:chOff x="2245" y="2523"/>
              <a:chExt cx="1143" cy="1132"/>
            </a:xfrm>
          </p:grpSpPr>
          <p:sp>
            <p:nvSpPr>
              <p:cNvPr id="20563" name="AutoShape 95"/>
              <p:cNvSpPr>
                <a:spLocks noChangeAspect="1" noChangeArrowheads="1" noTextEdit="1"/>
              </p:cNvSpPr>
              <p:nvPr/>
            </p:nvSpPr>
            <p:spPr bwMode="auto">
              <a:xfrm>
                <a:off x="2245" y="2523"/>
                <a:ext cx="1143" cy="11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0564" name="Freeform 96"/>
              <p:cNvSpPr>
                <a:spLocks/>
              </p:cNvSpPr>
              <p:nvPr/>
            </p:nvSpPr>
            <p:spPr bwMode="auto">
              <a:xfrm>
                <a:off x="2245" y="3379"/>
                <a:ext cx="1143" cy="276"/>
              </a:xfrm>
              <a:custGeom>
                <a:avLst/>
                <a:gdLst>
                  <a:gd name="T0" fmla="*/ 31 w 2286"/>
                  <a:gd name="T1" fmla="*/ 31 h 553"/>
                  <a:gd name="T2" fmla="*/ 39 w 2286"/>
                  <a:gd name="T3" fmla="*/ 32 h 553"/>
                  <a:gd name="T4" fmla="*/ 47 w 2286"/>
                  <a:gd name="T5" fmla="*/ 33 h 553"/>
                  <a:gd name="T6" fmla="*/ 56 w 2286"/>
                  <a:gd name="T7" fmla="*/ 34 h 553"/>
                  <a:gd name="T8" fmla="*/ 65 w 2286"/>
                  <a:gd name="T9" fmla="*/ 34 h 553"/>
                  <a:gd name="T10" fmla="*/ 75 w 2286"/>
                  <a:gd name="T11" fmla="*/ 34 h 553"/>
                  <a:gd name="T12" fmla="*/ 84 w 2286"/>
                  <a:gd name="T13" fmla="*/ 34 h 553"/>
                  <a:gd name="T14" fmla="*/ 92 w 2286"/>
                  <a:gd name="T15" fmla="*/ 33 h 553"/>
                  <a:gd name="T16" fmla="*/ 100 w 2286"/>
                  <a:gd name="T17" fmla="*/ 33 h 553"/>
                  <a:gd name="T18" fmla="*/ 107 w 2286"/>
                  <a:gd name="T19" fmla="*/ 32 h 553"/>
                  <a:gd name="T20" fmla="*/ 114 w 2286"/>
                  <a:gd name="T21" fmla="*/ 31 h 553"/>
                  <a:gd name="T22" fmla="*/ 123 w 2286"/>
                  <a:gd name="T23" fmla="*/ 29 h 553"/>
                  <a:gd name="T24" fmla="*/ 131 w 2286"/>
                  <a:gd name="T25" fmla="*/ 26 h 553"/>
                  <a:gd name="T26" fmla="*/ 137 w 2286"/>
                  <a:gd name="T27" fmla="*/ 24 h 553"/>
                  <a:gd name="T28" fmla="*/ 141 w 2286"/>
                  <a:gd name="T29" fmla="*/ 21 h 553"/>
                  <a:gd name="T30" fmla="*/ 143 w 2286"/>
                  <a:gd name="T31" fmla="*/ 18 h 553"/>
                  <a:gd name="T32" fmla="*/ 143 w 2286"/>
                  <a:gd name="T33" fmla="*/ 14 h 553"/>
                  <a:gd name="T34" fmla="*/ 139 w 2286"/>
                  <a:gd name="T35" fmla="*/ 11 h 553"/>
                  <a:gd name="T36" fmla="*/ 133 w 2286"/>
                  <a:gd name="T37" fmla="*/ 8 h 553"/>
                  <a:gd name="T38" fmla="*/ 124 w 2286"/>
                  <a:gd name="T39" fmla="*/ 5 h 553"/>
                  <a:gd name="T40" fmla="*/ 113 w 2286"/>
                  <a:gd name="T41" fmla="*/ 3 h 553"/>
                  <a:gd name="T42" fmla="*/ 103 w 2286"/>
                  <a:gd name="T43" fmla="*/ 1 h 553"/>
                  <a:gd name="T44" fmla="*/ 97 w 2286"/>
                  <a:gd name="T45" fmla="*/ 1 h 553"/>
                  <a:gd name="T46" fmla="*/ 91 w 2286"/>
                  <a:gd name="T47" fmla="*/ 0 h 553"/>
                  <a:gd name="T48" fmla="*/ 85 w 2286"/>
                  <a:gd name="T49" fmla="*/ 0 h 553"/>
                  <a:gd name="T50" fmla="*/ 79 w 2286"/>
                  <a:gd name="T51" fmla="*/ 0 h 553"/>
                  <a:gd name="T52" fmla="*/ 72 w 2286"/>
                  <a:gd name="T53" fmla="*/ 0 h 553"/>
                  <a:gd name="T54" fmla="*/ 63 w 2286"/>
                  <a:gd name="T55" fmla="*/ 0 h 553"/>
                  <a:gd name="T56" fmla="*/ 54 w 2286"/>
                  <a:gd name="T57" fmla="*/ 0 h 553"/>
                  <a:gd name="T58" fmla="*/ 46 w 2286"/>
                  <a:gd name="T59" fmla="*/ 1 h 553"/>
                  <a:gd name="T60" fmla="*/ 38 w 2286"/>
                  <a:gd name="T61" fmla="*/ 2 h 553"/>
                  <a:gd name="T62" fmla="*/ 31 w 2286"/>
                  <a:gd name="T63" fmla="*/ 3 h 553"/>
                  <a:gd name="T64" fmla="*/ 22 w 2286"/>
                  <a:gd name="T65" fmla="*/ 4 h 553"/>
                  <a:gd name="T66" fmla="*/ 14 w 2286"/>
                  <a:gd name="T67" fmla="*/ 7 h 553"/>
                  <a:gd name="T68" fmla="*/ 8 w 2286"/>
                  <a:gd name="T69" fmla="*/ 9 h 553"/>
                  <a:gd name="T70" fmla="*/ 3 w 2286"/>
                  <a:gd name="T71" fmla="*/ 12 h 553"/>
                  <a:gd name="T72" fmla="*/ 1 w 2286"/>
                  <a:gd name="T73" fmla="*/ 15 h 553"/>
                  <a:gd name="T74" fmla="*/ 1 w 2286"/>
                  <a:gd name="T75" fmla="*/ 18 h 553"/>
                  <a:gd name="T76" fmla="*/ 2 w 2286"/>
                  <a:gd name="T77" fmla="*/ 21 h 553"/>
                  <a:gd name="T78" fmla="*/ 6 w 2286"/>
                  <a:gd name="T79" fmla="*/ 23 h 553"/>
                  <a:gd name="T80" fmla="*/ 11 w 2286"/>
                  <a:gd name="T81" fmla="*/ 26 h 553"/>
                  <a:gd name="T82" fmla="*/ 18 w 2286"/>
                  <a:gd name="T83" fmla="*/ 28 h 553"/>
                  <a:gd name="T84" fmla="*/ 26 w 2286"/>
                  <a:gd name="T85" fmla="*/ 30 h 5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86"/>
                  <a:gd name="T130" fmla="*/ 0 h 553"/>
                  <a:gd name="T131" fmla="*/ 2286 w 2286"/>
                  <a:gd name="T132" fmla="*/ 553 h 5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86" h="553">
                    <a:moveTo>
                      <a:pt x="414" y="490"/>
                    </a:moveTo>
                    <a:lnTo>
                      <a:pt x="452" y="497"/>
                    </a:lnTo>
                    <a:lnTo>
                      <a:pt x="491" y="503"/>
                    </a:lnTo>
                    <a:lnTo>
                      <a:pt x="531" y="510"/>
                    </a:lnTo>
                    <a:lnTo>
                      <a:pt x="573" y="516"/>
                    </a:lnTo>
                    <a:lnTo>
                      <a:pt x="615" y="522"/>
                    </a:lnTo>
                    <a:lnTo>
                      <a:pt x="659" y="528"/>
                    </a:lnTo>
                    <a:lnTo>
                      <a:pt x="703" y="532"/>
                    </a:lnTo>
                    <a:lnTo>
                      <a:pt x="749" y="537"/>
                    </a:lnTo>
                    <a:lnTo>
                      <a:pt x="795" y="540"/>
                    </a:lnTo>
                    <a:lnTo>
                      <a:pt x="843" y="544"/>
                    </a:lnTo>
                    <a:lnTo>
                      <a:pt x="891" y="546"/>
                    </a:lnTo>
                    <a:lnTo>
                      <a:pt x="940" y="548"/>
                    </a:lnTo>
                    <a:lnTo>
                      <a:pt x="990" y="551"/>
                    </a:lnTo>
                    <a:lnTo>
                      <a:pt x="1040" y="552"/>
                    </a:lnTo>
                    <a:lnTo>
                      <a:pt x="1091" y="553"/>
                    </a:lnTo>
                    <a:lnTo>
                      <a:pt x="1143" y="553"/>
                    </a:lnTo>
                    <a:lnTo>
                      <a:pt x="1190" y="553"/>
                    </a:lnTo>
                    <a:lnTo>
                      <a:pt x="1236" y="552"/>
                    </a:lnTo>
                    <a:lnTo>
                      <a:pt x="1282" y="551"/>
                    </a:lnTo>
                    <a:lnTo>
                      <a:pt x="1329" y="550"/>
                    </a:lnTo>
                    <a:lnTo>
                      <a:pt x="1373" y="547"/>
                    </a:lnTo>
                    <a:lnTo>
                      <a:pt x="1417" y="545"/>
                    </a:lnTo>
                    <a:lnTo>
                      <a:pt x="1461" y="543"/>
                    </a:lnTo>
                    <a:lnTo>
                      <a:pt x="1504" y="539"/>
                    </a:lnTo>
                    <a:lnTo>
                      <a:pt x="1546" y="536"/>
                    </a:lnTo>
                    <a:lnTo>
                      <a:pt x="1588" y="531"/>
                    </a:lnTo>
                    <a:lnTo>
                      <a:pt x="1628" y="528"/>
                    </a:lnTo>
                    <a:lnTo>
                      <a:pt x="1667" y="522"/>
                    </a:lnTo>
                    <a:lnTo>
                      <a:pt x="1706" y="517"/>
                    </a:lnTo>
                    <a:lnTo>
                      <a:pt x="1744" y="512"/>
                    </a:lnTo>
                    <a:lnTo>
                      <a:pt x="1781" y="506"/>
                    </a:lnTo>
                    <a:lnTo>
                      <a:pt x="1817" y="500"/>
                    </a:lnTo>
                    <a:lnTo>
                      <a:pt x="1869" y="490"/>
                    </a:lnTo>
                    <a:lnTo>
                      <a:pt x="1918" y="479"/>
                    </a:lnTo>
                    <a:lnTo>
                      <a:pt x="1966" y="469"/>
                    </a:lnTo>
                    <a:lnTo>
                      <a:pt x="2011" y="456"/>
                    </a:lnTo>
                    <a:lnTo>
                      <a:pt x="2052" y="445"/>
                    </a:lnTo>
                    <a:lnTo>
                      <a:pt x="2090" y="431"/>
                    </a:lnTo>
                    <a:lnTo>
                      <a:pt x="2126" y="418"/>
                    </a:lnTo>
                    <a:lnTo>
                      <a:pt x="2158" y="403"/>
                    </a:lnTo>
                    <a:lnTo>
                      <a:pt x="2187" y="389"/>
                    </a:lnTo>
                    <a:lnTo>
                      <a:pt x="2212" y="375"/>
                    </a:lnTo>
                    <a:lnTo>
                      <a:pt x="2234" y="360"/>
                    </a:lnTo>
                    <a:lnTo>
                      <a:pt x="2253" y="343"/>
                    </a:lnTo>
                    <a:lnTo>
                      <a:pt x="2268" y="327"/>
                    </a:lnTo>
                    <a:lnTo>
                      <a:pt x="2278" y="310"/>
                    </a:lnTo>
                    <a:lnTo>
                      <a:pt x="2284" y="294"/>
                    </a:lnTo>
                    <a:lnTo>
                      <a:pt x="2286" y="277"/>
                    </a:lnTo>
                    <a:lnTo>
                      <a:pt x="2284" y="257"/>
                    </a:lnTo>
                    <a:lnTo>
                      <a:pt x="2274" y="237"/>
                    </a:lnTo>
                    <a:lnTo>
                      <a:pt x="2261" y="219"/>
                    </a:lnTo>
                    <a:lnTo>
                      <a:pt x="2241" y="201"/>
                    </a:lnTo>
                    <a:lnTo>
                      <a:pt x="2217" y="182"/>
                    </a:lnTo>
                    <a:lnTo>
                      <a:pt x="2188" y="165"/>
                    </a:lnTo>
                    <a:lnTo>
                      <a:pt x="2155" y="148"/>
                    </a:lnTo>
                    <a:lnTo>
                      <a:pt x="2117" y="132"/>
                    </a:lnTo>
                    <a:lnTo>
                      <a:pt x="2074" y="117"/>
                    </a:lnTo>
                    <a:lnTo>
                      <a:pt x="2028" y="102"/>
                    </a:lnTo>
                    <a:lnTo>
                      <a:pt x="1977" y="88"/>
                    </a:lnTo>
                    <a:lnTo>
                      <a:pt x="1923" y="74"/>
                    </a:lnTo>
                    <a:lnTo>
                      <a:pt x="1865" y="62"/>
                    </a:lnTo>
                    <a:lnTo>
                      <a:pt x="1806" y="51"/>
                    </a:lnTo>
                    <a:lnTo>
                      <a:pt x="1741" y="41"/>
                    </a:lnTo>
                    <a:lnTo>
                      <a:pt x="1674" y="31"/>
                    </a:lnTo>
                    <a:lnTo>
                      <a:pt x="1644" y="28"/>
                    </a:lnTo>
                    <a:lnTo>
                      <a:pt x="1613" y="24"/>
                    </a:lnTo>
                    <a:lnTo>
                      <a:pt x="1582" y="21"/>
                    </a:lnTo>
                    <a:lnTo>
                      <a:pt x="1551" y="19"/>
                    </a:lnTo>
                    <a:lnTo>
                      <a:pt x="1519" y="15"/>
                    </a:lnTo>
                    <a:lnTo>
                      <a:pt x="1486" y="13"/>
                    </a:lnTo>
                    <a:lnTo>
                      <a:pt x="1454" y="11"/>
                    </a:lnTo>
                    <a:lnTo>
                      <a:pt x="1421" y="8"/>
                    </a:lnTo>
                    <a:lnTo>
                      <a:pt x="1387" y="6"/>
                    </a:lnTo>
                    <a:lnTo>
                      <a:pt x="1353" y="5"/>
                    </a:lnTo>
                    <a:lnTo>
                      <a:pt x="1319" y="4"/>
                    </a:lnTo>
                    <a:lnTo>
                      <a:pt x="1285" y="3"/>
                    </a:lnTo>
                    <a:lnTo>
                      <a:pt x="1249" y="1"/>
                    </a:lnTo>
                    <a:lnTo>
                      <a:pt x="1214" y="0"/>
                    </a:lnTo>
                    <a:lnTo>
                      <a:pt x="1179" y="0"/>
                    </a:lnTo>
                    <a:lnTo>
                      <a:pt x="1143" y="0"/>
                    </a:lnTo>
                    <a:lnTo>
                      <a:pt x="1095" y="0"/>
                    </a:lnTo>
                    <a:lnTo>
                      <a:pt x="1046" y="1"/>
                    </a:lnTo>
                    <a:lnTo>
                      <a:pt x="999" y="3"/>
                    </a:lnTo>
                    <a:lnTo>
                      <a:pt x="952" y="4"/>
                    </a:lnTo>
                    <a:lnTo>
                      <a:pt x="906" y="6"/>
                    </a:lnTo>
                    <a:lnTo>
                      <a:pt x="860" y="8"/>
                    </a:lnTo>
                    <a:lnTo>
                      <a:pt x="815" y="12"/>
                    </a:lnTo>
                    <a:lnTo>
                      <a:pt x="771" y="15"/>
                    </a:lnTo>
                    <a:lnTo>
                      <a:pt x="727" y="19"/>
                    </a:lnTo>
                    <a:lnTo>
                      <a:pt x="684" y="23"/>
                    </a:lnTo>
                    <a:lnTo>
                      <a:pt x="643" y="28"/>
                    </a:lnTo>
                    <a:lnTo>
                      <a:pt x="601" y="32"/>
                    </a:lnTo>
                    <a:lnTo>
                      <a:pt x="562" y="38"/>
                    </a:lnTo>
                    <a:lnTo>
                      <a:pt x="523" y="44"/>
                    </a:lnTo>
                    <a:lnTo>
                      <a:pt x="485" y="50"/>
                    </a:lnTo>
                    <a:lnTo>
                      <a:pt x="448" y="57"/>
                    </a:lnTo>
                    <a:lnTo>
                      <a:pt x="399" y="67"/>
                    </a:lnTo>
                    <a:lnTo>
                      <a:pt x="350" y="77"/>
                    </a:lnTo>
                    <a:lnTo>
                      <a:pt x="305" y="88"/>
                    </a:lnTo>
                    <a:lnTo>
                      <a:pt x="263" y="99"/>
                    </a:lnTo>
                    <a:lnTo>
                      <a:pt x="224" y="112"/>
                    </a:lnTo>
                    <a:lnTo>
                      <a:pt x="187" y="125"/>
                    </a:lnTo>
                    <a:lnTo>
                      <a:pt x="152" y="138"/>
                    </a:lnTo>
                    <a:lnTo>
                      <a:pt x="122" y="152"/>
                    </a:lnTo>
                    <a:lnTo>
                      <a:pt x="94" y="166"/>
                    </a:lnTo>
                    <a:lnTo>
                      <a:pt x="70" y="181"/>
                    </a:lnTo>
                    <a:lnTo>
                      <a:pt x="48" y="196"/>
                    </a:lnTo>
                    <a:lnTo>
                      <a:pt x="31" y="211"/>
                    </a:lnTo>
                    <a:lnTo>
                      <a:pt x="18" y="227"/>
                    </a:lnTo>
                    <a:lnTo>
                      <a:pt x="8" y="243"/>
                    </a:lnTo>
                    <a:lnTo>
                      <a:pt x="2" y="259"/>
                    </a:lnTo>
                    <a:lnTo>
                      <a:pt x="0" y="277"/>
                    </a:lnTo>
                    <a:lnTo>
                      <a:pt x="2" y="293"/>
                    </a:lnTo>
                    <a:lnTo>
                      <a:pt x="7" y="309"/>
                    </a:lnTo>
                    <a:lnTo>
                      <a:pt x="16" y="324"/>
                    </a:lnTo>
                    <a:lnTo>
                      <a:pt x="29" y="339"/>
                    </a:lnTo>
                    <a:lnTo>
                      <a:pt x="45" y="354"/>
                    </a:lnTo>
                    <a:lnTo>
                      <a:pt x="65" y="369"/>
                    </a:lnTo>
                    <a:lnTo>
                      <a:pt x="86" y="383"/>
                    </a:lnTo>
                    <a:lnTo>
                      <a:pt x="112" y="396"/>
                    </a:lnTo>
                    <a:lnTo>
                      <a:pt x="141" y="410"/>
                    </a:lnTo>
                    <a:lnTo>
                      <a:pt x="172" y="423"/>
                    </a:lnTo>
                    <a:lnTo>
                      <a:pt x="206" y="436"/>
                    </a:lnTo>
                    <a:lnTo>
                      <a:pt x="243" y="447"/>
                    </a:lnTo>
                    <a:lnTo>
                      <a:pt x="282" y="459"/>
                    </a:lnTo>
                    <a:lnTo>
                      <a:pt x="324" y="469"/>
                    </a:lnTo>
                    <a:lnTo>
                      <a:pt x="368" y="479"/>
                    </a:lnTo>
                    <a:lnTo>
                      <a:pt x="414" y="490"/>
                    </a:lnTo>
                    <a:close/>
                  </a:path>
                </a:pathLst>
              </a:custGeom>
              <a:solidFill>
                <a:srgbClr val="B5F4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65" name="Freeform 97"/>
              <p:cNvSpPr>
                <a:spLocks/>
              </p:cNvSpPr>
              <p:nvPr/>
            </p:nvSpPr>
            <p:spPr bwMode="auto">
              <a:xfrm>
                <a:off x="2754" y="2525"/>
                <a:ext cx="159" cy="995"/>
              </a:xfrm>
              <a:custGeom>
                <a:avLst/>
                <a:gdLst>
                  <a:gd name="T0" fmla="*/ 10 w 318"/>
                  <a:gd name="T1" fmla="*/ 125 h 1990"/>
                  <a:gd name="T2" fmla="*/ 15 w 318"/>
                  <a:gd name="T3" fmla="*/ 123 h 1990"/>
                  <a:gd name="T4" fmla="*/ 20 w 318"/>
                  <a:gd name="T5" fmla="*/ 4 h 1990"/>
                  <a:gd name="T6" fmla="*/ 15 w 318"/>
                  <a:gd name="T7" fmla="*/ 1 h 1990"/>
                  <a:gd name="T8" fmla="*/ 6 w 318"/>
                  <a:gd name="T9" fmla="*/ 0 h 1990"/>
                  <a:gd name="T10" fmla="*/ 0 w 318"/>
                  <a:gd name="T11" fmla="*/ 125 h 1990"/>
                  <a:gd name="T12" fmla="*/ 10 w 318"/>
                  <a:gd name="T13" fmla="*/ 125 h 1990"/>
                  <a:gd name="T14" fmla="*/ 0 60000 65536"/>
                  <a:gd name="T15" fmla="*/ 0 60000 65536"/>
                  <a:gd name="T16" fmla="*/ 0 60000 65536"/>
                  <a:gd name="T17" fmla="*/ 0 60000 65536"/>
                  <a:gd name="T18" fmla="*/ 0 60000 65536"/>
                  <a:gd name="T19" fmla="*/ 0 60000 65536"/>
                  <a:gd name="T20" fmla="*/ 0 60000 65536"/>
                  <a:gd name="T21" fmla="*/ 0 w 318"/>
                  <a:gd name="T22" fmla="*/ 0 h 1990"/>
                  <a:gd name="T23" fmla="*/ 318 w 318"/>
                  <a:gd name="T24" fmla="*/ 1990 h 19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8" h="1990">
                    <a:moveTo>
                      <a:pt x="154" y="1990"/>
                    </a:moveTo>
                    <a:lnTo>
                      <a:pt x="238" y="1966"/>
                    </a:lnTo>
                    <a:lnTo>
                      <a:pt x="318" y="50"/>
                    </a:lnTo>
                    <a:lnTo>
                      <a:pt x="238" y="7"/>
                    </a:lnTo>
                    <a:lnTo>
                      <a:pt x="81" y="0"/>
                    </a:lnTo>
                    <a:lnTo>
                      <a:pt x="0" y="1990"/>
                    </a:lnTo>
                    <a:lnTo>
                      <a:pt x="154" y="1990"/>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66" name="Freeform 98"/>
              <p:cNvSpPr>
                <a:spLocks/>
              </p:cNvSpPr>
              <p:nvPr/>
            </p:nvSpPr>
            <p:spPr bwMode="auto">
              <a:xfrm>
                <a:off x="2711" y="2523"/>
                <a:ext cx="163" cy="997"/>
              </a:xfrm>
              <a:custGeom>
                <a:avLst/>
                <a:gdLst>
                  <a:gd name="T0" fmla="*/ 15 w 325"/>
                  <a:gd name="T1" fmla="*/ 125 h 1993"/>
                  <a:gd name="T2" fmla="*/ 16 w 325"/>
                  <a:gd name="T3" fmla="*/ 125 h 1993"/>
                  <a:gd name="T4" fmla="*/ 21 w 325"/>
                  <a:gd name="T5" fmla="*/ 1 h 1993"/>
                  <a:gd name="T6" fmla="*/ 6 w 325"/>
                  <a:gd name="T7" fmla="*/ 0 h 1993"/>
                  <a:gd name="T8" fmla="*/ 0 w 325"/>
                  <a:gd name="T9" fmla="*/ 125 h 1993"/>
                  <a:gd name="T10" fmla="*/ 15 w 325"/>
                  <a:gd name="T11" fmla="*/ 125 h 1993"/>
                  <a:gd name="T12" fmla="*/ 0 60000 65536"/>
                  <a:gd name="T13" fmla="*/ 0 60000 65536"/>
                  <a:gd name="T14" fmla="*/ 0 60000 65536"/>
                  <a:gd name="T15" fmla="*/ 0 60000 65536"/>
                  <a:gd name="T16" fmla="*/ 0 60000 65536"/>
                  <a:gd name="T17" fmla="*/ 0 60000 65536"/>
                  <a:gd name="T18" fmla="*/ 0 w 325"/>
                  <a:gd name="T19" fmla="*/ 0 h 1993"/>
                  <a:gd name="T20" fmla="*/ 325 w 325"/>
                  <a:gd name="T21" fmla="*/ 1993 h 1993"/>
                </a:gdLst>
                <a:ahLst/>
                <a:cxnLst>
                  <a:cxn ang="T12">
                    <a:pos x="T0" y="T1"/>
                  </a:cxn>
                  <a:cxn ang="T13">
                    <a:pos x="T2" y="T3"/>
                  </a:cxn>
                  <a:cxn ang="T14">
                    <a:pos x="T4" y="T5"/>
                  </a:cxn>
                  <a:cxn ang="T15">
                    <a:pos x="T6" y="T7"/>
                  </a:cxn>
                  <a:cxn ang="T16">
                    <a:pos x="T8" y="T9"/>
                  </a:cxn>
                  <a:cxn ang="T17">
                    <a:pos x="T10" y="T11"/>
                  </a:cxn>
                </a:cxnLst>
                <a:rect l="T18" t="T19" r="T20" b="T21"/>
                <a:pathLst>
                  <a:path w="325" h="1993">
                    <a:moveTo>
                      <a:pt x="240" y="1993"/>
                    </a:moveTo>
                    <a:lnTo>
                      <a:pt x="241" y="1993"/>
                    </a:lnTo>
                    <a:lnTo>
                      <a:pt x="325" y="10"/>
                    </a:lnTo>
                    <a:lnTo>
                      <a:pt x="87" y="0"/>
                    </a:lnTo>
                    <a:lnTo>
                      <a:pt x="0" y="1993"/>
                    </a:lnTo>
                    <a:lnTo>
                      <a:pt x="240" y="1993"/>
                    </a:lnTo>
                    <a:close/>
                  </a:path>
                </a:pathLst>
              </a:custGeom>
              <a:solidFill>
                <a:srgbClr val="EFC9A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67" name="Freeform 99"/>
              <p:cNvSpPr>
                <a:spLocks/>
              </p:cNvSpPr>
              <p:nvPr/>
            </p:nvSpPr>
            <p:spPr bwMode="auto">
              <a:xfrm>
                <a:off x="2322" y="2592"/>
                <a:ext cx="1042" cy="597"/>
              </a:xfrm>
              <a:custGeom>
                <a:avLst/>
                <a:gdLst>
                  <a:gd name="T0" fmla="*/ 126 w 2085"/>
                  <a:gd name="T1" fmla="*/ 74 h 1195"/>
                  <a:gd name="T2" fmla="*/ 130 w 2085"/>
                  <a:gd name="T3" fmla="*/ 5 h 1195"/>
                  <a:gd name="T4" fmla="*/ 127 w 2085"/>
                  <a:gd name="T5" fmla="*/ 2 h 1195"/>
                  <a:gd name="T6" fmla="*/ 5 w 2085"/>
                  <a:gd name="T7" fmla="*/ 0 h 1195"/>
                  <a:gd name="T8" fmla="*/ 0 w 2085"/>
                  <a:gd name="T9" fmla="*/ 68 h 1195"/>
                  <a:gd name="T10" fmla="*/ 2 w 2085"/>
                  <a:gd name="T11" fmla="*/ 69 h 1195"/>
                  <a:gd name="T12" fmla="*/ 126 w 2085"/>
                  <a:gd name="T13" fmla="*/ 74 h 1195"/>
                  <a:gd name="T14" fmla="*/ 0 60000 65536"/>
                  <a:gd name="T15" fmla="*/ 0 60000 65536"/>
                  <a:gd name="T16" fmla="*/ 0 60000 65536"/>
                  <a:gd name="T17" fmla="*/ 0 60000 65536"/>
                  <a:gd name="T18" fmla="*/ 0 60000 65536"/>
                  <a:gd name="T19" fmla="*/ 0 60000 65536"/>
                  <a:gd name="T20" fmla="*/ 0 60000 65536"/>
                  <a:gd name="T21" fmla="*/ 0 w 2085"/>
                  <a:gd name="T22" fmla="*/ 0 h 1195"/>
                  <a:gd name="T23" fmla="*/ 2085 w 2085"/>
                  <a:gd name="T24" fmla="*/ 1195 h 11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5" h="1195">
                    <a:moveTo>
                      <a:pt x="2031" y="1195"/>
                    </a:moveTo>
                    <a:lnTo>
                      <a:pt x="2085" y="85"/>
                    </a:lnTo>
                    <a:lnTo>
                      <a:pt x="2042" y="37"/>
                    </a:lnTo>
                    <a:lnTo>
                      <a:pt x="93" y="0"/>
                    </a:lnTo>
                    <a:lnTo>
                      <a:pt x="0" y="1096"/>
                    </a:lnTo>
                    <a:lnTo>
                      <a:pt x="38" y="1110"/>
                    </a:lnTo>
                    <a:lnTo>
                      <a:pt x="2031" y="1195"/>
                    </a:lnTo>
                    <a:close/>
                  </a:path>
                </a:pathLst>
              </a:custGeom>
              <a:solidFill>
                <a:srgbClr val="A5A5A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68" name="Freeform 100"/>
              <p:cNvSpPr>
                <a:spLocks/>
              </p:cNvSpPr>
              <p:nvPr/>
            </p:nvSpPr>
            <p:spPr bwMode="auto">
              <a:xfrm>
                <a:off x="2322" y="2567"/>
                <a:ext cx="1021" cy="615"/>
              </a:xfrm>
              <a:custGeom>
                <a:avLst/>
                <a:gdLst>
                  <a:gd name="T0" fmla="*/ 125 w 2042"/>
                  <a:gd name="T1" fmla="*/ 77 h 1228"/>
                  <a:gd name="T2" fmla="*/ 128 w 2042"/>
                  <a:gd name="T3" fmla="*/ 6 h 1228"/>
                  <a:gd name="T4" fmla="*/ 4 w 2042"/>
                  <a:gd name="T5" fmla="*/ 0 h 1228"/>
                  <a:gd name="T6" fmla="*/ 0 w 2042"/>
                  <a:gd name="T7" fmla="*/ 72 h 1228"/>
                  <a:gd name="T8" fmla="*/ 125 w 2042"/>
                  <a:gd name="T9" fmla="*/ 77 h 1228"/>
                  <a:gd name="T10" fmla="*/ 0 60000 65536"/>
                  <a:gd name="T11" fmla="*/ 0 60000 65536"/>
                  <a:gd name="T12" fmla="*/ 0 60000 65536"/>
                  <a:gd name="T13" fmla="*/ 0 60000 65536"/>
                  <a:gd name="T14" fmla="*/ 0 60000 65536"/>
                  <a:gd name="T15" fmla="*/ 0 w 2042"/>
                  <a:gd name="T16" fmla="*/ 0 h 1228"/>
                  <a:gd name="T17" fmla="*/ 2042 w 2042"/>
                  <a:gd name="T18" fmla="*/ 1228 h 1228"/>
                </a:gdLst>
                <a:ahLst/>
                <a:cxnLst>
                  <a:cxn ang="T10">
                    <a:pos x="T0" y="T1"/>
                  </a:cxn>
                  <a:cxn ang="T11">
                    <a:pos x="T2" y="T3"/>
                  </a:cxn>
                  <a:cxn ang="T12">
                    <a:pos x="T4" y="T5"/>
                  </a:cxn>
                  <a:cxn ang="T13">
                    <a:pos x="T6" y="T7"/>
                  </a:cxn>
                  <a:cxn ang="T14">
                    <a:pos x="T8" y="T9"/>
                  </a:cxn>
                </a:cxnLst>
                <a:rect l="T15" t="T16" r="T17" b="T18"/>
                <a:pathLst>
                  <a:path w="2042" h="1228">
                    <a:moveTo>
                      <a:pt x="1994" y="1228"/>
                    </a:moveTo>
                    <a:lnTo>
                      <a:pt x="2042" y="85"/>
                    </a:lnTo>
                    <a:lnTo>
                      <a:pt x="50" y="0"/>
                    </a:lnTo>
                    <a:lnTo>
                      <a:pt x="0" y="1144"/>
                    </a:lnTo>
                    <a:lnTo>
                      <a:pt x="1994" y="1228"/>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69" name="Freeform 101"/>
              <p:cNvSpPr>
                <a:spLocks/>
              </p:cNvSpPr>
              <p:nvPr/>
            </p:nvSpPr>
            <p:spPr bwMode="auto">
              <a:xfrm>
                <a:off x="2352" y="2596"/>
                <a:ext cx="962" cy="558"/>
              </a:xfrm>
              <a:custGeom>
                <a:avLst/>
                <a:gdLst>
                  <a:gd name="T0" fmla="*/ 118 w 1924"/>
                  <a:gd name="T1" fmla="*/ 69 h 1117"/>
                  <a:gd name="T2" fmla="*/ 121 w 1924"/>
                  <a:gd name="T3" fmla="*/ 5 h 1117"/>
                  <a:gd name="T4" fmla="*/ 3 w 1924"/>
                  <a:gd name="T5" fmla="*/ 0 h 1117"/>
                  <a:gd name="T6" fmla="*/ 0 w 1924"/>
                  <a:gd name="T7" fmla="*/ 64 h 1117"/>
                  <a:gd name="T8" fmla="*/ 118 w 1924"/>
                  <a:gd name="T9" fmla="*/ 69 h 1117"/>
                  <a:gd name="T10" fmla="*/ 0 60000 65536"/>
                  <a:gd name="T11" fmla="*/ 0 60000 65536"/>
                  <a:gd name="T12" fmla="*/ 0 60000 65536"/>
                  <a:gd name="T13" fmla="*/ 0 60000 65536"/>
                  <a:gd name="T14" fmla="*/ 0 60000 65536"/>
                  <a:gd name="T15" fmla="*/ 0 w 1924"/>
                  <a:gd name="T16" fmla="*/ 0 h 1117"/>
                  <a:gd name="T17" fmla="*/ 1924 w 1924"/>
                  <a:gd name="T18" fmla="*/ 1117 h 1117"/>
                </a:gdLst>
                <a:ahLst/>
                <a:cxnLst>
                  <a:cxn ang="T10">
                    <a:pos x="T0" y="T1"/>
                  </a:cxn>
                  <a:cxn ang="T11">
                    <a:pos x="T2" y="T3"/>
                  </a:cxn>
                  <a:cxn ang="T12">
                    <a:pos x="T4" y="T5"/>
                  </a:cxn>
                  <a:cxn ang="T13">
                    <a:pos x="T6" y="T7"/>
                  </a:cxn>
                  <a:cxn ang="T14">
                    <a:pos x="T8" y="T9"/>
                  </a:cxn>
                </a:cxnLst>
                <a:rect l="T15" t="T16" r="T17" b="T18"/>
                <a:pathLst>
                  <a:path w="1924" h="1117">
                    <a:moveTo>
                      <a:pt x="1881" y="1117"/>
                    </a:moveTo>
                    <a:lnTo>
                      <a:pt x="1924" y="80"/>
                    </a:lnTo>
                    <a:lnTo>
                      <a:pt x="45" y="0"/>
                    </a:lnTo>
                    <a:lnTo>
                      <a:pt x="0" y="1037"/>
                    </a:lnTo>
                    <a:lnTo>
                      <a:pt x="1881" y="1117"/>
                    </a:lnTo>
                    <a:close/>
                  </a:path>
                </a:pathLst>
              </a:custGeom>
              <a:solidFill>
                <a:srgbClr val="F2CC0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70" name="Freeform 102"/>
              <p:cNvSpPr>
                <a:spLocks/>
              </p:cNvSpPr>
              <p:nvPr/>
            </p:nvSpPr>
            <p:spPr bwMode="auto">
              <a:xfrm>
                <a:off x="2381" y="2622"/>
                <a:ext cx="903" cy="506"/>
              </a:xfrm>
              <a:custGeom>
                <a:avLst/>
                <a:gdLst>
                  <a:gd name="T0" fmla="*/ 110 w 1807"/>
                  <a:gd name="T1" fmla="*/ 64 h 1011"/>
                  <a:gd name="T2" fmla="*/ 112 w 1807"/>
                  <a:gd name="T3" fmla="*/ 5 h 1011"/>
                  <a:gd name="T4" fmla="*/ 2 w 1807"/>
                  <a:gd name="T5" fmla="*/ 0 h 1011"/>
                  <a:gd name="T6" fmla="*/ 0 w 1807"/>
                  <a:gd name="T7" fmla="*/ 59 h 1011"/>
                  <a:gd name="T8" fmla="*/ 110 w 1807"/>
                  <a:gd name="T9" fmla="*/ 64 h 1011"/>
                  <a:gd name="T10" fmla="*/ 0 60000 65536"/>
                  <a:gd name="T11" fmla="*/ 0 60000 65536"/>
                  <a:gd name="T12" fmla="*/ 0 60000 65536"/>
                  <a:gd name="T13" fmla="*/ 0 60000 65536"/>
                  <a:gd name="T14" fmla="*/ 0 60000 65536"/>
                  <a:gd name="T15" fmla="*/ 0 w 1807"/>
                  <a:gd name="T16" fmla="*/ 0 h 1011"/>
                  <a:gd name="T17" fmla="*/ 1807 w 1807"/>
                  <a:gd name="T18" fmla="*/ 1011 h 1011"/>
                </a:gdLst>
                <a:ahLst/>
                <a:cxnLst>
                  <a:cxn ang="T10">
                    <a:pos x="T0" y="T1"/>
                  </a:cxn>
                  <a:cxn ang="T11">
                    <a:pos x="T2" y="T3"/>
                  </a:cxn>
                  <a:cxn ang="T12">
                    <a:pos x="T4" y="T5"/>
                  </a:cxn>
                  <a:cxn ang="T13">
                    <a:pos x="T6" y="T7"/>
                  </a:cxn>
                  <a:cxn ang="T14">
                    <a:pos x="T8" y="T9"/>
                  </a:cxn>
                </a:cxnLst>
                <a:rect l="T15" t="T16" r="T17" b="T18"/>
                <a:pathLst>
                  <a:path w="1807" h="1011">
                    <a:moveTo>
                      <a:pt x="1767" y="1011"/>
                    </a:moveTo>
                    <a:lnTo>
                      <a:pt x="1807" y="75"/>
                    </a:lnTo>
                    <a:lnTo>
                      <a:pt x="40" y="0"/>
                    </a:lnTo>
                    <a:lnTo>
                      <a:pt x="0" y="936"/>
                    </a:lnTo>
                    <a:lnTo>
                      <a:pt x="1767" y="1011"/>
                    </a:lnTo>
                    <a:close/>
                  </a:path>
                </a:pathLst>
              </a:custGeom>
              <a:solidFill>
                <a:srgbClr val="B7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71" name="Freeform 103"/>
              <p:cNvSpPr>
                <a:spLocks/>
              </p:cNvSpPr>
              <p:nvPr/>
            </p:nvSpPr>
            <p:spPr bwMode="auto">
              <a:xfrm>
                <a:off x="2392" y="2628"/>
                <a:ext cx="882" cy="494"/>
              </a:xfrm>
              <a:custGeom>
                <a:avLst/>
                <a:gdLst>
                  <a:gd name="T0" fmla="*/ 108 w 1764"/>
                  <a:gd name="T1" fmla="*/ 62 h 988"/>
                  <a:gd name="T2" fmla="*/ 111 w 1764"/>
                  <a:gd name="T3" fmla="*/ 5 h 988"/>
                  <a:gd name="T4" fmla="*/ 3 w 1764"/>
                  <a:gd name="T5" fmla="*/ 0 h 988"/>
                  <a:gd name="T6" fmla="*/ 0 w 1764"/>
                  <a:gd name="T7" fmla="*/ 58 h 988"/>
                  <a:gd name="T8" fmla="*/ 108 w 1764"/>
                  <a:gd name="T9" fmla="*/ 62 h 988"/>
                  <a:gd name="T10" fmla="*/ 0 60000 65536"/>
                  <a:gd name="T11" fmla="*/ 0 60000 65536"/>
                  <a:gd name="T12" fmla="*/ 0 60000 65536"/>
                  <a:gd name="T13" fmla="*/ 0 60000 65536"/>
                  <a:gd name="T14" fmla="*/ 0 60000 65536"/>
                  <a:gd name="T15" fmla="*/ 0 w 1764"/>
                  <a:gd name="T16" fmla="*/ 0 h 988"/>
                  <a:gd name="T17" fmla="*/ 1764 w 1764"/>
                  <a:gd name="T18" fmla="*/ 988 h 988"/>
                </a:gdLst>
                <a:ahLst/>
                <a:cxnLst>
                  <a:cxn ang="T10">
                    <a:pos x="T0" y="T1"/>
                  </a:cxn>
                  <a:cxn ang="T11">
                    <a:pos x="T2" y="T3"/>
                  </a:cxn>
                  <a:cxn ang="T12">
                    <a:pos x="T4" y="T5"/>
                  </a:cxn>
                  <a:cxn ang="T13">
                    <a:pos x="T6" y="T7"/>
                  </a:cxn>
                  <a:cxn ang="T14">
                    <a:pos x="T8" y="T9"/>
                  </a:cxn>
                </a:cxnLst>
                <a:rect l="T15" t="T16" r="T17" b="T18"/>
                <a:pathLst>
                  <a:path w="1764" h="988">
                    <a:moveTo>
                      <a:pt x="1725" y="988"/>
                    </a:moveTo>
                    <a:lnTo>
                      <a:pt x="1764" y="73"/>
                    </a:lnTo>
                    <a:lnTo>
                      <a:pt x="39" y="0"/>
                    </a:lnTo>
                    <a:lnTo>
                      <a:pt x="0" y="914"/>
                    </a:lnTo>
                    <a:lnTo>
                      <a:pt x="1725" y="988"/>
                    </a:lnTo>
                    <a:close/>
                  </a:path>
                </a:pathLst>
              </a:custGeom>
              <a:solidFill>
                <a:srgbClr val="BA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72" name="Freeform 104"/>
              <p:cNvSpPr>
                <a:spLocks/>
              </p:cNvSpPr>
              <p:nvPr/>
            </p:nvSpPr>
            <p:spPr bwMode="auto">
              <a:xfrm>
                <a:off x="2402" y="2634"/>
                <a:ext cx="861" cy="481"/>
              </a:xfrm>
              <a:custGeom>
                <a:avLst/>
                <a:gdLst>
                  <a:gd name="T0" fmla="*/ 106 w 1721"/>
                  <a:gd name="T1" fmla="*/ 60 h 964"/>
                  <a:gd name="T2" fmla="*/ 108 w 1721"/>
                  <a:gd name="T3" fmla="*/ 4 h 964"/>
                  <a:gd name="T4" fmla="*/ 3 w 1721"/>
                  <a:gd name="T5" fmla="*/ 0 h 964"/>
                  <a:gd name="T6" fmla="*/ 0 w 1721"/>
                  <a:gd name="T7" fmla="*/ 55 h 964"/>
                  <a:gd name="T8" fmla="*/ 106 w 1721"/>
                  <a:gd name="T9" fmla="*/ 60 h 964"/>
                  <a:gd name="T10" fmla="*/ 0 60000 65536"/>
                  <a:gd name="T11" fmla="*/ 0 60000 65536"/>
                  <a:gd name="T12" fmla="*/ 0 60000 65536"/>
                  <a:gd name="T13" fmla="*/ 0 60000 65536"/>
                  <a:gd name="T14" fmla="*/ 0 60000 65536"/>
                  <a:gd name="T15" fmla="*/ 0 w 1721"/>
                  <a:gd name="T16" fmla="*/ 0 h 964"/>
                  <a:gd name="T17" fmla="*/ 1721 w 1721"/>
                  <a:gd name="T18" fmla="*/ 964 h 964"/>
                </a:gdLst>
                <a:ahLst/>
                <a:cxnLst>
                  <a:cxn ang="T10">
                    <a:pos x="T0" y="T1"/>
                  </a:cxn>
                  <a:cxn ang="T11">
                    <a:pos x="T2" y="T3"/>
                  </a:cxn>
                  <a:cxn ang="T12">
                    <a:pos x="T4" y="T5"/>
                  </a:cxn>
                  <a:cxn ang="T13">
                    <a:pos x="T6" y="T7"/>
                  </a:cxn>
                  <a:cxn ang="T14">
                    <a:pos x="T8" y="T9"/>
                  </a:cxn>
                </a:cxnLst>
                <a:rect l="T15" t="T16" r="T17" b="T18"/>
                <a:pathLst>
                  <a:path w="1721" h="964">
                    <a:moveTo>
                      <a:pt x="1683" y="964"/>
                    </a:moveTo>
                    <a:lnTo>
                      <a:pt x="1721" y="73"/>
                    </a:lnTo>
                    <a:lnTo>
                      <a:pt x="38" y="0"/>
                    </a:lnTo>
                    <a:lnTo>
                      <a:pt x="0" y="893"/>
                    </a:lnTo>
                    <a:lnTo>
                      <a:pt x="1683" y="964"/>
                    </a:lnTo>
                    <a:close/>
                  </a:path>
                </a:pathLst>
              </a:custGeom>
              <a:solidFill>
                <a:srgbClr val="BF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73" name="Freeform 105"/>
              <p:cNvSpPr>
                <a:spLocks/>
              </p:cNvSpPr>
              <p:nvPr/>
            </p:nvSpPr>
            <p:spPr bwMode="auto">
              <a:xfrm>
                <a:off x="2413" y="2640"/>
                <a:ext cx="840" cy="470"/>
              </a:xfrm>
              <a:custGeom>
                <a:avLst/>
                <a:gdLst>
                  <a:gd name="T0" fmla="*/ 103 w 1679"/>
                  <a:gd name="T1" fmla="*/ 59 h 939"/>
                  <a:gd name="T2" fmla="*/ 105 w 1679"/>
                  <a:gd name="T3" fmla="*/ 5 h 939"/>
                  <a:gd name="T4" fmla="*/ 3 w 1679"/>
                  <a:gd name="T5" fmla="*/ 0 h 939"/>
                  <a:gd name="T6" fmla="*/ 0 w 1679"/>
                  <a:gd name="T7" fmla="*/ 55 h 939"/>
                  <a:gd name="T8" fmla="*/ 103 w 1679"/>
                  <a:gd name="T9" fmla="*/ 59 h 939"/>
                  <a:gd name="T10" fmla="*/ 0 60000 65536"/>
                  <a:gd name="T11" fmla="*/ 0 60000 65536"/>
                  <a:gd name="T12" fmla="*/ 0 60000 65536"/>
                  <a:gd name="T13" fmla="*/ 0 60000 65536"/>
                  <a:gd name="T14" fmla="*/ 0 60000 65536"/>
                  <a:gd name="T15" fmla="*/ 0 w 1679"/>
                  <a:gd name="T16" fmla="*/ 0 h 939"/>
                  <a:gd name="T17" fmla="*/ 1679 w 1679"/>
                  <a:gd name="T18" fmla="*/ 939 h 939"/>
                </a:gdLst>
                <a:ahLst/>
                <a:cxnLst>
                  <a:cxn ang="T10">
                    <a:pos x="T0" y="T1"/>
                  </a:cxn>
                  <a:cxn ang="T11">
                    <a:pos x="T2" y="T3"/>
                  </a:cxn>
                  <a:cxn ang="T12">
                    <a:pos x="T4" y="T5"/>
                  </a:cxn>
                  <a:cxn ang="T13">
                    <a:pos x="T6" y="T7"/>
                  </a:cxn>
                  <a:cxn ang="T14">
                    <a:pos x="T8" y="T9"/>
                  </a:cxn>
                </a:cxnLst>
                <a:rect l="T15" t="T16" r="T17" b="T18"/>
                <a:pathLst>
                  <a:path w="1679" h="939">
                    <a:moveTo>
                      <a:pt x="1642" y="939"/>
                    </a:moveTo>
                    <a:lnTo>
                      <a:pt x="1679" y="69"/>
                    </a:lnTo>
                    <a:lnTo>
                      <a:pt x="37" y="0"/>
                    </a:lnTo>
                    <a:lnTo>
                      <a:pt x="0" y="869"/>
                    </a:lnTo>
                    <a:lnTo>
                      <a:pt x="1642" y="939"/>
                    </a:lnTo>
                    <a:close/>
                  </a:path>
                </a:pathLst>
              </a:custGeom>
              <a:solidFill>
                <a:srgbClr val="C1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74" name="Freeform 106"/>
              <p:cNvSpPr>
                <a:spLocks/>
              </p:cNvSpPr>
              <p:nvPr/>
            </p:nvSpPr>
            <p:spPr bwMode="auto">
              <a:xfrm>
                <a:off x="2565" y="3511"/>
                <a:ext cx="37" cy="74"/>
              </a:xfrm>
              <a:custGeom>
                <a:avLst/>
                <a:gdLst>
                  <a:gd name="T0" fmla="*/ 0 w 74"/>
                  <a:gd name="T1" fmla="*/ 9 h 149"/>
                  <a:gd name="T2" fmla="*/ 2 w 74"/>
                  <a:gd name="T3" fmla="*/ 8 h 149"/>
                  <a:gd name="T4" fmla="*/ 3 w 74"/>
                  <a:gd name="T5" fmla="*/ 7 h 149"/>
                  <a:gd name="T6" fmla="*/ 3 w 74"/>
                  <a:gd name="T7" fmla="*/ 6 h 149"/>
                  <a:gd name="T8" fmla="*/ 3 w 74"/>
                  <a:gd name="T9" fmla="*/ 5 h 149"/>
                  <a:gd name="T10" fmla="*/ 4 w 74"/>
                  <a:gd name="T11" fmla="*/ 4 h 149"/>
                  <a:gd name="T12" fmla="*/ 4 w 74"/>
                  <a:gd name="T13" fmla="*/ 3 h 149"/>
                  <a:gd name="T14" fmla="*/ 5 w 74"/>
                  <a:gd name="T15" fmla="*/ 2 h 149"/>
                  <a:gd name="T16" fmla="*/ 5 w 74"/>
                  <a:gd name="T17" fmla="*/ 1 h 149"/>
                  <a:gd name="T18" fmla="*/ 5 w 74"/>
                  <a:gd name="T19" fmla="*/ 0 h 149"/>
                  <a:gd name="T20" fmla="*/ 4 w 74"/>
                  <a:gd name="T21" fmla="*/ 0 h 149"/>
                  <a:gd name="T22" fmla="*/ 3 w 74"/>
                  <a:gd name="T23" fmla="*/ 1 h 149"/>
                  <a:gd name="T24" fmla="*/ 3 w 74"/>
                  <a:gd name="T25" fmla="*/ 3 h 149"/>
                  <a:gd name="T26" fmla="*/ 2 w 74"/>
                  <a:gd name="T27" fmla="*/ 4 h 149"/>
                  <a:gd name="T28" fmla="*/ 2 w 74"/>
                  <a:gd name="T29" fmla="*/ 5 h 149"/>
                  <a:gd name="T30" fmla="*/ 2 w 74"/>
                  <a:gd name="T31" fmla="*/ 7 h 149"/>
                  <a:gd name="T32" fmla="*/ 1 w 74"/>
                  <a:gd name="T33" fmla="*/ 8 h 149"/>
                  <a:gd name="T34" fmla="*/ 0 w 74"/>
                  <a:gd name="T35" fmla="*/ 9 h 1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4"/>
                  <a:gd name="T55" fmla="*/ 0 h 149"/>
                  <a:gd name="T56" fmla="*/ 74 w 74"/>
                  <a:gd name="T57" fmla="*/ 149 h 1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4" h="149">
                    <a:moveTo>
                      <a:pt x="0" y="149"/>
                    </a:moveTo>
                    <a:lnTo>
                      <a:pt x="27" y="143"/>
                    </a:lnTo>
                    <a:lnTo>
                      <a:pt x="34" y="127"/>
                    </a:lnTo>
                    <a:lnTo>
                      <a:pt x="41" y="110"/>
                    </a:lnTo>
                    <a:lnTo>
                      <a:pt x="48" y="91"/>
                    </a:lnTo>
                    <a:lnTo>
                      <a:pt x="53" y="73"/>
                    </a:lnTo>
                    <a:lnTo>
                      <a:pt x="59" y="54"/>
                    </a:lnTo>
                    <a:lnTo>
                      <a:pt x="65" y="36"/>
                    </a:lnTo>
                    <a:lnTo>
                      <a:pt x="70" y="17"/>
                    </a:lnTo>
                    <a:lnTo>
                      <a:pt x="74" y="0"/>
                    </a:lnTo>
                    <a:lnTo>
                      <a:pt x="59" y="13"/>
                    </a:lnTo>
                    <a:lnTo>
                      <a:pt x="48" y="29"/>
                    </a:lnTo>
                    <a:lnTo>
                      <a:pt x="40" y="48"/>
                    </a:lnTo>
                    <a:lnTo>
                      <a:pt x="32" y="69"/>
                    </a:lnTo>
                    <a:lnTo>
                      <a:pt x="25" y="90"/>
                    </a:lnTo>
                    <a:lnTo>
                      <a:pt x="18" y="112"/>
                    </a:lnTo>
                    <a:lnTo>
                      <a:pt x="10" y="131"/>
                    </a:lnTo>
                    <a:lnTo>
                      <a:pt x="0" y="149"/>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75" name="Freeform 107"/>
              <p:cNvSpPr>
                <a:spLocks/>
              </p:cNvSpPr>
              <p:nvPr/>
            </p:nvSpPr>
            <p:spPr bwMode="auto">
              <a:xfrm>
                <a:off x="2615" y="3512"/>
                <a:ext cx="1" cy="1"/>
              </a:xfrm>
              <a:custGeom>
                <a:avLst/>
                <a:gdLst>
                  <a:gd name="T0" fmla="*/ 0 w 1"/>
                  <a:gd name="T1" fmla="*/ 1 h 2"/>
                  <a:gd name="T2" fmla="*/ 0 w 1"/>
                  <a:gd name="T3" fmla="*/ 1 h 2"/>
                  <a:gd name="T4" fmla="*/ 1 w 1"/>
                  <a:gd name="T5" fmla="*/ 0 h 2"/>
                  <a:gd name="T6" fmla="*/ 1 w 1"/>
                  <a:gd name="T7" fmla="*/ 0 h 2"/>
                  <a:gd name="T8" fmla="*/ 1 w 1"/>
                  <a:gd name="T9" fmla="*/ 0 h 2"/>
                  <a:gd name="T10" fmla="*/ 1 w 1"/>
                  <a:gd name="T11" fmla="*/ 0 h 2"/>
                  <a:gd name="T12" fmla="*/ 1 w 1"/>
                  <a:gd name="T13" fmla="*/ 0 h 2"/>
                  <a:gd name="T14" fmla="*/ 0 w 1"/>
                  <a:gd name="T15" fmla="*/ 0 h 2"/>
                  <a:gd name="T16" fmla="*/ 0 w 1"/>
                  <a:gd name="T17" fmla="*/ 1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
                  <a:gd name="T28" fmla="*/ 0 h 2"/>
                  <a:gd name="T29" fmla="*/ 1 w 1"/>
                  <a:gd name="T30" fmla="*/ 2 h 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 h="2">
                    <a:moveTo>
                      <a:pt x="0" y="2"/>
                    </a:moveTo>
                    <a:lnTo>
                      <a:pt x="0" y="2"/>
                    </a:lnTo>
                    <a:lnTo>
                      <a:pt x="1" y="0"/>
                    </a:lnTo>
                    <a:lnTo>
                      <a:pt x="0" y="0"/>
                    </a:lnTo>
                    <a:lnTo>
                      <a:pt x="0" y="2"/>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76" name="Freeform 108"/>
              <p:cNvSpPr>
                <a:spLocks/>
              </p:cNvSpPr>
              <p:nvPr/>
            </p:nvSpPr>
            <p:spPr bwMode="auto">
              <a:xfrm>
                <a:off x="2833" y="3455"/>
                <a:ext cx="77" cy="153"/>
              </a:xfrm>
              <a:custGeom>
                <a:avLst/>
                <a:gdLst>
                  <a:gd name="T0" fmla="*/ 0 w 155"/>
                  <a:gd name="T1" fmla="*/ 19 h 307"/>
                  <a:gd name="T2" fmla="*/ 0 w 155"/>
                  <a:gd name="T3" fmla="*/ 19 h 307"/>
                  <a:gd name="T4" fmla="*/ 1 w 155"/>
                  <a:gd name="T5" fmla="*/ 19 h 307"/>
                  <a:gd name="T6" fmla="*/ 1 w 155"/>
                  <a:gd name="T7" fmla="*/ 18 h 307"/>
                  <a:gd name="T8" fmla="*/ 2 w 155"/>
                  <a:gd name="T9" fmla="*/ 18 h 307"/>
                  <a:gd name="T10" fmla="*/ 3 w 155"/>
                  <a:gd name="T11" fmla="*/ 18 h 307"/>
                  <a:gd name="T12" fmla="*/ 3 w 155"/>
                  <a:gd name="T13" fmla="*/ 18 h 307"/>
                  <a:gd name="T14" fmla="*/ 4 w 155"/>
                  <a:gd name="T15" fmla="*/ 17 h 307"/>
                  <a:gd name="T16" fmla="*/ 5 w 155"/>
                  <a:gd name="T17" fmla="*/ 17 h 307"/>
                  <a:gd name="T18" fmla="*/ 5 w 155"/>
                  <a:gd name="T19" fmla="*/ 17 h 307"/>
                  <a:gd name="T20" fmla="*/ 5 w 155"/>
                  <a:gd name="T21" fmla="*/ 17 h 307"/>
                  <a:gd name="T22" fmla="*/ 5 w 155"/>
                  <a:gd name="T23" fmla="*/ 17 h 307"/>
                  <a:gd name="T24" fmla="*/ 5 w 155"/>
                  <a:gd name="T25" fmla="*/ 16 h 307"/>
                  <a:gd name="T26" fmla="*/ 4 w 155"/>
                  <a:gd name="T27" fmla="*/ 17 h 307"/>
                  <a:gd name="T28" fmla="*/ 4 w 155"/>
                  <a:gd name="T29" fmla="*/ 17 h 307"/>
                  <a:gd name="T30" fmla="*/ 4 w 155"/>
                  <a:gd name="T31" fmla="*/ 17 h 307"/>
                  <a:gd name="T32" fmla="*/ 3 w 155"/>
                  <a:gd name="T33" fmla="*/ 17 h 307"/>
                  <a:gd name="T34" fmla="*/ 3 w 155"/>
                  <a:gd name="T35" fmla="*/ 17 h 307"/>
                  <a:gd name="T36" fmla="*/ 2 w 155"/>
                  <a:gd name="T37" fmla="*/ 17 h 307"/>
                  <a:gd name="T38" fmla="*/ 2 w 155"/>
                  <a:gd name="T39" fmla="*/ 17 h 307"/>
                  <a:gd name="T40" fmla="*/ 2 w 155"/>
                  <a:gd name="T41" fmla="*/ 17 h 307"/>
                  <a:gd name="T42" fmla="*/ 2 w 155"/>
                  <a:gd name="T43" fmla="*/ 14 h 307"/>
                  <a:gd name="T44" fmla="*/ 3 w 155"/>
                  <a:gd name="T45" fmla="*/ 12 h 307"/>
                  <a:gd name="T46" fmla="*/ 4 w 155"/>
                  <a:gd name="T47" fmla="*/ 10 h 307"/>
                  <a:gd name="T48" fmla="*/ 5 w 155"/>
                  <a:gd name="T49" fmla="*/ 8 h 307"/>
                  <a:gd name="T50" fmla="*/ 6 w 155"/>
                  <a:gd name="T51" fmla="*/ 6 h 307"/>
                  <a:gd name="T52" fmla="*/ 7 w 155"/>
                  <a:gd name="T53" fmla="*/ 4 h 307"/>
                  <a:gd name="T54" fmla="*/ 8 w 155"/>
                  <a:gd name="T55" fmla="*/ 1 h 307"/>
                  <a:gd name="T56" fmla="*/ 9 w 155"/>
                  <a:gd name="T57" fmla="*/ 0 h 307"/>
                  <a:gd name="T58" fmla="*/ 9 w 155"/>
                  <a:gd name="T59" fmla="*/ 0 h 307"/>
                  <a:gd name="T60" fmla="*/ 8 w 155"/>
                  <a:gd name="T61" fmla="*/ 1 h 307"/>
                  <a:gd name="T62" fmla="*/ 6 w 155"/>
                  <a:gd name="T63" fmla="*/ 3 h 307"/>
                  <a:gd name="T64" fmla="*/ 5 w 155"/>
                  <a:gd name="T65" fmla="*/ 5 h 307"/>
                  <a:gd name="T66" fmla="*/ 3 w 155"/>
                  <a:gd name="T67" fmla="*/ 8 h 307"/>
                  <a:gd name="T68" fmla="*/ 1 w 155"/>
                  <a:gd name="T69" fmla="*/ 11 h 307"/>
                  <a:gd name="T70" fmla="*/ 0 w 155"/>
                  <a:gd name="T71" fmla="*/ 15 h 307"/>
                  <a:gd name="T72" fmla="*/ 0 w 155"/>
                  <a:gd name="T73" fmla="*/ 19 h 3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5"/>
                  <a:gd name="T112" fmla="*/ 0 h 307"/>
                  <a:gd name="T113" fmla="*/ 155 w 155"/>
                  <a:gd name="T114" fmla="*/ 307 h 30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5" h="307">
                    <a:moveTo>
                      <a:pt x="0" y="304"/>
                    </a:moveTo>
                    <a:lnTo>
                      <a:pt x="8" y="307"/>
                    </a:lnTo>
                    <a:lnTo>
                      <a:pt x="19" y="305"/>
                    </a:lnTo>
                    <a:lnTo>
                      <a:pt x="29" y="302"/>
                    </a:lnTo>
                    <a:lnTo>
                      <a:pt x="41" y="299"/>
                    </a:lnTo>
                    <a:lnTo>
                      <a:pt x="51" y="293"/>
                    </a:lnTo>
                    <a:lnTo>
                      <a:pt x="61" y="288"/>
                    </a:lnTo>
                    <a:lnTo>
                      <a:pt x="72" y="284"/>
                    </a:lnTo>
                    <a:lnTo>
                      <a:pt x="80" y="280"/>
                    </a:lnTo>
                    <a:lnTo>
                      <a:pt x="81" y="278"/>
                    </a:lnTo>
                    <a:lnTo>
                      <a:pt x="82" y="275"/>
                    </a:lnTo>
                    <a:lnTo>
                      <a:pt x="83" y="273"/>
                    </a:lnTo>
                    <a:lnTo>
                      <a:pt x="84" y="271"/>
                    </a:lnTo>
                    <a:lnTo>
                      <a:pt x="79" y="272"/>
                    </a:lnTo>
                    <a:lnTo>
                      <a:pt x="72" y="274"/>
                    </a:lnTo>
                    <a:lnTo>
                      <a:pt x="64" y="275"/>
                    </a:lnTo>
                    <a:lnTo>
                      <a:pt x="57" y="278"/>
                    </a:lnTo>
                    <a:lnTo>
                      <a:pt x="51" y="279"/>
                    </a:lnTo>
                    <a:lnTo>
                      <a:pt x="46" y="279"/>
                    </a:lnTo>
                    <a:lnTo>
                      <a:pt x="43" y="277"/>
                    </a:lnTo>
                    <a:lnTo>
                      <a:pt x="42" y="272"/>
                    </a:lnTo>
                    <a:lnTo>
                      <a:pt x="46" y="235"/>
                    </a:lnTo>
                    <a:lnTo>
                      <a:pt x="57" y="199"/>
                    </a:lnTo>
                    <a:lnTo>
                      <a:pt x="72" y="165"/>
                    </a:lnTo>
                    <a:lnTo>
                      <a:pt x="89" y="130"/>
                    </a:lnTo>
                    <a:lnTo>
                      <a:pt x="107" y="97"/>
                    </a:lnTo>
                    <a:lnTo>
                      <a:pt x="125" y="64"/>
                    </a:lnTo>
                    <a:lnTo>
                      <a:pt x="141" y="31"/>
                    </a:lnTo>
                    <a:lnTo>
                      <a:pt x="155" y="0"/>
                    </a:lnTo>
                    <a:lnTo>
                      <a:pt x="149" y="3"/>
                    </a:lnTo>
                    <a:lnTo>
                      <a:pt x="133" y="20"/>
                    </a:lnTo>
                    <a:lnTo>
                      <a:pt x="107" y="49"/>
                    </a:lnTo>
                    <a:lnTo>
                      <a:pt x="80" y="88"/>
                    </a:lnTo>
                    <a:lnTo>
                      <a:pt x="50" y="135"/>
                    </a:lnTo>
                    <a:lnTo>
                      <a:pt x="26" y="188"/>
                    </a:lnTo>
                    <a:lnTo>
                      <a:pt x="7" y="246"/>
                    </a:lnTo>
                    <a:lnTo>
                      <a:pt x="0" y="304"/>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77" name="Freeform 109"/>
              <p:cNvSpPr>
                <a:spLocks/>
              </p:cNvSpPr>
              <p:nvPr/>
            </p:nvSpPr>
            <p:spPr bwMode="auto">
              <a:xfrm>
                <a:off x="2641" y="3456"/>
                <a:ext cx="14" cy="121"/>
              </a:xfrm>
              <a:custGeom>
                <a:avLst/>
                <a:gdLst>
                  <a:gd name="T0" fmla="*/ 0 w 26"/>
                  <a:gd name="T1" fmla="*/ 15 h 243"/>
                  <a:gd name="T2" fmla="*/ 1 w 26"/>
                  <a:gd name="T3" fmla="*/ 13 h 243"/>
                  <a:gd name="T4" fmla="*/ 2 w 26"/>
                  <a:gd name="T5" fmla="*/ 11 h 243"/>
                  <a:gd name="T6" fmla="*/ 2 w 26"/>
                  <a:gd name="T7" fmla="*/ 9 h 243"/>
                  <a:gd name="T8" fmla="*/ 2 w 26"/>
                  <a:gd name="T9" fmla="*/ 7 h 243"/>
                  <a:gd name="T10" fmla="*/ 2 w 26"/>
                  <a:gd name="T11" fmla="*/ 5 h 243"/>
                  <a:gd name="T12" fmla="*/ 2 w 26"/>
                  <a:gd name="T13" fmla="*/ 3 h 243"/>
                  <a:gd name="T14" fmla="*/ 2 w 26"/>
                  <a:gd name="T15" fmla="*/ 1 h 243"/>
                  <a:gd name="T16" fmla="*/ 2 w 26"/>
                  <a:gd name="T17" fmla="*/ 0 h 243"/>
                  <a:gd name="T18" fmla="*/ 1 w 26"/>
                  <a:gd name="T19" fmla="*/ 1 h 243"/>
                  <a:gd name="T20" fmla="*/ 1 w 26"/>
                  <a:gd name="T21" fmla="*/ 3 h 243"/>
                  <a:gd name="T22" fmla="*/ 1 w 26"/>
                  <a:gd name="T23" fmla="*/ 5 h 243"/>
                  <a:gd name="T24" fmla="*/ 1 w 26"/>
                  <a:gd name="T25" fmla="*/ 7 h 243"/>
                  <a:gd name="T26" fmla="*/ 1 w 26"/>
                  <a:gd name="T27" fmla="*/ 9 h 243"/>
                  <a:gd name="T28" fmla="*/ 1 w 26"/>
                  <a:gd name="T29" fmla="*/ 11 h 243"/>
                  <a:gd name="T30" fmla="*/ 1 w 26"/>
                  <a:gd name="T31" fmla="*/ 13 h 243"/>
                  <a:gd name="T32" fmla="*/ 0 w 26"/>
                  <a:gd name="T33" fmla="*/ 15 h 2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243"/>
                  <a:gd name="T53" fmla="*/ 26 w 26"/>
                  <a:gd name="T54" fmla="*/ 243 h 2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243">
                    <a:moveTo>
                      <a:pt x="0" y="243"/>
                    </a:moveTo>
                    <a:lnTo>
                      <a:pt x="15" y="217"/>
                    </a:lnTo>
                    <a:lnTo>
                      <a:pt x="23" y="188"/>
                    </a:lnTo>
                    <a:lnTo>
                      <a:pt x="26" y="158"/>
                    </a:lnTo>
                    <a:lnTo>
                      <a:pt x="26" y="126"/>
                    </a:lnTo>
                    <a:lnTo>
                      <a:pt x="25" y="94"/>
                    </a:lnTo>
                    <a:lnTo>
                      <a:pt x="23" y="61"/>
                    </a:lnTo>
                    <a:lnTo>
                      <a:pt x="23" y="29"/>
                    </a:lnTo>
                    <a:lnTo>
                      <a:pt x="25" y="0"/>
                    </a:lnTo>
                    <a:lnTo>
                      <a:pt x="12" y="26"/>
                    </a:lnTo>
                    <a:lnTo>
                      <a:pt x="5" y="55"/>
                    </a:lnTo>
                    <a:lnTo>
                      <a:pt x="3" y="85"/>
                    </a:lnTo>
                    <a:lnTo>
                      <a:pt x="3" y="116"/>
                    </a:lnTo>
                    <a:lnTo>
                      <a:pt x="4" y="148"/>
                    </a:lnTo>
                    <a:lnTo>
                      <a:pt x="5" y="180"/>
                    </a:lnTo>
                    <a:lnTo>
                      <a:pt x="4" y="211"/>
                    </a:lnTo>
                    <a:lnTo>
                      <a:pt x="0" y="243"/>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78" name="Freeform 110"/>
              <p:cNvSpPr>
                <a:spLocks/>
              </p:cNvSpPr>
              <p:nvPr/>
            </p:nvSpPr>
            <p:spPr bwMode="auto">
              <a:xfrm>
                <a:off x="2877" y="3451"/>
                <a:ext cx="71" cy="112"/>
              </a:xfrm>
              <a:custGeom>
                <a:avLst/>
                <a:gdLst>
                  <a:gd name="T0" fmla="*/ 0 w 142"/>
                  <a:gd name="T1" fmla="*/ 14 h 225"/>
                  <a:gd name="T2" fmla="*/ 2 w 142"/>
                  <a:gd name="T3" fmla="*/ 13 h 225"/>
                  <a:gd name="T4" fmla="*/ 4 w 142"/>
                  <a:gd name="T5" fmla="*/ 12 h 225"/>
                  <a:gd name="T6" fmla="*/ 5 w 142"/>
                  <a:gd name="T7" fmla="*/ 10 h 225"/>
                  <a:gd name="T8" fmla="*/ 6 w 142"/>
                  <a:gd name="T9" fmla="*/ 8 h 225"/>
                  <a:gd name="T10" fmla="*/ 7 w 142"/>
                  <a:gd name="T11" fmla="*/ 6 h 225"/>
                  <a:gd name="T12" fmla="*/ 7 w 142"/>
                  <a:gd name="T13" fmla="*/ 3 h 225"/>
                  <a:gd name="T14" fmla="*/ 8 w 142"/>
                  <a:gd name="T15" fmla="*/ 1 h 225"/>
                  <a:gd name="T16" fmla="*/ 9 w 142"/>
                  <a:gd name="T17" fmla="*/ 0 h 225"/>
                  <a:gd name="T18" fmla="*/ 7 w 142"/>
                  <a:gd name="T19" fmla="*/ 1 h 225"/>
                  <a:gd name="T20" fmla="*/ 6 w 142"/>
                  <a:gd name="T21" fmla="*/ 3 h 225"/>
                  <a:gd name="T22" fmla="*/ 5 w 142"/>
                  <a:gd name="T23" fmla="*/ 4 h 225"/>
                  <a:gd name="T24" fmla="*/ 4 w 142"/>
                  <a:gd name="T25" fmla="*/ 6 h 225"/>
                  <a:gd name="T26" fmla="*/ 3 w 142"/>
                  <a:gd name="T27" fmla="*/ 8 h 225"/>
                  <a:gd name="T28" fmla="*/ 2 w 142"/>
                  <a:gd name="T29" fmla="*/ 10 h 225"/>
                  <a:gd name="T30" fmla="*/ 1 w 142"/>
                  <a:gd name="T31" fmla="*/ 12 h 225"/>
                  <a:gd name="T32" fmla="*/ 0 w 142"/>
                  <a:gd name="T33" fmla="*/ 14 h 2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2"/>
                  <a:gd name="T52" fmla="*/ 0 h 225"/>
                  <a:gd name="T53" fmla="*/ 142 w 142"/>
                  <a:gd name="T54" fmla="*/ 225 h 2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2" h="225">
                    <a:moveTo>
                      <a:pt x="0" y="225"/>
                    </a:moveTo>
                    <a:lnTo>
                      <a:pt x="26" y="213"/>
                    </a:lnTo>
                    <a:lnTo>
                      <a:pt x="50" y="193"/>
                    </a:lnTo>
                    <a:lnTo>
                      <a:pt x="68" y="165"/>
                    </a:lnTo>
                    <a:lnTo>
                      <a:pt x="84" y="132"/>
                    </a:lnTo>
                    <a:lnTo>
                      <a:pt x="98" y="96"/>
                    </a:lnTo>
                    <a:lnTo>
                      <a:pt x="112" y="60"/>
                    </a:lnTo>
                    <a:lnTo>
                      <a:pt x="126" y="28"/>
                    </a:lnTo>
                    <a:lnTo>
                      <a:pt x="142" y="0"/>
                    </a:lnTo>
                    <a:lnTo>
                      <a:pt x="112" y="22"/>
                    </a:lnTo>
                    <a:lnTo>
                      <a:pt x="89" y="48"/>
                    </a:lnTo>
                    <a:lnTo>
                      <a:pt x="70" y="76"/>
                    </a:lnTo>
                    <a:lnTo>
                      <a:pt x="55" y="107"/>
                    </a:lnTo>
                    <a:lnTo>
                      <a:pt x="43" y="139"/>
                    </a:lnTo>
                    <a:lnTo>
                      <a:pt x="30" y="170"/>
                    </a:lnTo>
                    <a:lnTo>
                      <a:pt x="16" y="198"/>
                    </a:lnTo>
                    <a:lnTo>
                      <a:pt x="0" y="225"/>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79" name="Freeform 111"/>
              <p:cNvSpPr>
                <a:spLocks/>
              </p:cNvSpPr>
              <p:nvPr/>
            </p:nvSpPr>
            <p:spPr bwMode="auto">
              <a:xfrm>
                <a:off x="2368" y="3379"/>
                <a:ext cx="64" cy="104"/>
              </a:xfrm>
              <a:custGeom>
                <a:avLst/>
                <a:gdLst>
                  <a:gd name="T0" fmla="*/ 8 w 128"/>
                  <a:gd name="T1" fmla="*/ 13 h 209"/>
                  <a:gd name="T2" fmla="*/ 7 w 128"/>
                  <a:gd name="T3" fmla="*/ 12 h 209"/>
                  <a:gd name="T4" fmla="*/ 6 w 128"/>
                  <a:gd name="T5" fmla="*/ 10 h 209"/>
                  <a:gd name="T6" fmla="*/ 5 w 128"/>
                  <a:gd name="T7" fmla="*/ 9 h 209"/>
                  <a:gd name="T8" fmla="*/ 4 w 128"/>
                  <a:gd name="T9" fmla="*/ 7 h 209"/>
                  <a:gd name="T10" fmla="*/ 3 w 128"/>
                  <a:gd name="T11" fmla="*/ 5 h 209"/>
                  <a:gd name="T12" fmla="*/ 2 w 128"/>
                  <a:gd name="T13" fmla="*/ 3 h 209"/>
                  <a:gd name="T14" fmla="*/ 1 w 128"/>
                  <a:gd name="T15" fmla="*/ 1 h 209"/>
                  <a:gd name="T16" fmla="*/ 0 w 128"/>
                  <a:gd name="T17" fmla="*/ 0 h 209"/>
                  <a:gd name="T18" fmla="*/ 2 w 128"/>
                  <a:gd name="T19" fmla="*/ 0 h 209"/>
                  <a:gd name="T20" fmla="*/ 3 w 128"/>
                  <a:gd name="T21" fmla="*/ 2 h 209"/>
                  <a:gd name="T22" fmla="*/ 4 w 128"/>
                  <a:gd name="T23" fmla="*/ 3 h 209"/>
                  <a:gd name="T24" fmla="*/ 5 w 128"/>
                  <a:gd name="T25" fmla="*/ 5 h 209"/>
                  <a:gd name="T26" fmla="*/ 6 w 128"/>
                  <a:gd name="T27" fmla="*/ 7 h 209"/>
                  <a:gd name="T28" fmla="*/ 7 w 128"/>
                  <a:gd name="T29" fmla="*/ 9 h 209"/>
                  <a:gd name="T30" fmla="*/ 7 w 128"/>
                  <a:gd name="T31" fmla="*/ 11 h 209"/>
                  <a:gd name="T32" fmla="*/ 8 w 128"/>
                  <a:gd name="T33" fmla="*/ 13 h 2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209"/>
                  <a:gd name="T53" fmla="*/ 128 w 128"/>
                  <a:gd name="T54" fmla="*/ 209 h 20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209">
                    <a:moveTo>
                      <a:pt x="128" y="209"/>
                    </a:moveTo>
                    <a:lnTo>
                      <a:pt x="104" y="193"/>
                    </a:lnTo>
                    <a:lnTo>
                      <a:pt x="85" y="171"/>
                    </a:lnTo>
                    <a:lnTo>
                      <a:pt x="67" y="144"/>
                    </a:lnTo>
                    <a:lnTo>
                      <a:pt x="55" y="116"/>
                    </a:lnTo>
                    <a:lnTo>
                      <a:pt x="42" y="86"/>
                    </a:lnTo>
                    <a:lnTo>
                      <a:pt x="29" y="56"/>
                    </a:lnTo>
                    <a:lnTo>
                      <a:pt x="15" y="27"/>
                    </a:lnTo>
                    <a:lnTo>
                      <a:pt x="0" y="0"/>
                    </a:lnTo>
                    <a:lnTo>
                      <a:pt x="27" y="15"/>
                    </a:lnTo>
                    <a:lnTo>
                      <a:pt x="48" y="36"/>
                    </a:lnTo>
                    <a:lnTo>
                      <a:pt x="64" y="63"/>
                    </a:lnTo>
                    <a:lnTo>
                      <a:pt x="76" y="91"/>
                    </a:lnTo>
                    <a:lnTo>
                      <a:pt x="87" y="122"/>
                    </a:lnTo>
                    <a:lnTo>
                      <a:pt x="98" y="152"/>
                    </a:lnTo>
                    <a:lnTo>
                      <a:pt x="112" y="182"/>
                    </a:lnTo>
                    <a:lnTo>
                      <a:pt x="128" y="209"/>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80" name="Freeform 112"/>
              <p:cNvSpPr>
                <a:spLocks/>
              </p:cNvSpPr>
              <p:nvPr/>
            </p:nvSpPr>
            <p:spPr bwMode="auto">
              <a:xfrm>
                <a:off x="2679" y="3425"/>
                <a:ext cx="233" cy="195"/>
              </a:xfrm>
              <a:custGeom>
                <a:avLst/>
                <a:gdLst>
                  <a:gd name="T0" fmla="*/ 28 w 466"/>
                  <a:gd name="T1" fmla="*/ 0 h 391"/>
                  <a:gd name="T2" fmla="*/ 26 w 466"/>
                  <a:gd name="T3" fmla="*/ 2 h 391"/>
                  <a:gd name="T4" fmla="*/ 23 w 466"/>
                  <a:gd name="T5" fmla="*/ 3 h 391"/>
                  <a:gd name="T6" fmla="*/ 21 w 466"/>
                  <a:gd name="T7" fmla="*/ 5 h 391"/>
                  <a:gd name="T8" fmla="*/ 19 w 466"/>
                  <a:gd name="T9" fmla="*/ 7 h 391"/>
                  <a:gd name="T10" fmla="*/ 18 w 466"/>
                  <a:gd name="T11" fmla="*/ 9 h 391"/>
                  <a:gd name="T12" fmla="*/ 16 w 466"/>
                  <a:gd name="T13" fmla="*/ 12 h 391"/>
                  <a:gd name="T14" fmla="*/ 15 w 466"/>
                  <a:gd name="T15" fmla="*/ 14 h 391"/>
                  <a:gd name="T16" fmla="*/ 14 w 466"/>
                  <a:gd name="T17" fmla="*/ 17 h 391"/>
                  <a:gd name="T18" fmla="*/ 13 w 466"/>
                  <a:gd name="T19" fmla="*/ 21 h 391"/>
                  <a:gd name="T20" fmla="*/ 12 w 466"/>
                  <a:gd name="T21" fmla="*/ 21 h 391"/>
                  <a:gd name="T22" fmla="*/ 10 w 466"/>
                  <a:gd name="T23" fmla="*/ 19 h 391"/>
                  <a:gd name="T24" fmla="*/ 9 w 466"/>
                  <a:gd name="T25" fmla="*/ 17 h 391"/>
                  <a:gd name="T26" fmla="*/ 7 w 466"/>
                  <a:gd name="T27" fmla="*/ 14 h 391"/>
                  <a:gd name="T28" fmla="*/ 5 w 466"/>
                  <a:gd name="T29" fmla="*/ 12 h 391"/>
                  <a:gd name="T30" fmla="*/ 4 w 466"/>
                  <a:gd name="T31" fmla="*/ 9 h 391"/>
                  <a:gd name="T32" fmla="*/ 2 w 466"/>
                  <a:gd name="T33" fmla="*/ 7 h 391"/>
                  <a:gd name="T34" fmla="*/ 1 w 466"/>
                  <a:gd name="T35" fmla="*/ 4 h 391"/>
                  <a:gd name="T36" fmla="*/ 1 w 466"/>
                  <a:gd name="T37" fmla="*/ 5 h 391"/>
                  <a:gd name="T38" fmla="*/ 1 w 466"/>
                  <a:gd name="T39" fmla="*/ 7 h 391"/>
                  <a:gd name="T40" fmla="*/ 2 w 466"/>
                  <a:gd name="T41" fmla="*/ 10 h 391"/>
                  <a:gd name="T42" fmla="*/ 3 w 466"/>
                  <a:gd name="T43" fmla="*/ 13 h 391"/>
                  <a:gd name="T44" fmla="*/ 5 w 466"/>
                  <a:gd name="T45" fmla="*/ 15 h 391"/>
                  <a:gd name="T46" fmla="*/ 7 w 466"/>
                  <a:gd name="T47" fmla="*/ 18 h 391"/>
                  <a:gd name="T48" fmla="*/ 9 w 466"/>
                  <a:gd name="T49" fmla="*/ 20 h 391"/>
                  <a:gd name="T50" fmla="*/ 11 w 466"/>
                  <a:gd name="T51" fmla="*/ 23 h 391"/>
                  <a:gd name="T52" fmla="*/ 13 w 466"/>
                  <a:gd name="T53" fmla="*/ 23 h 391"/>
                  <a:gd name="T54" fmla="*/ 14 w 466"/>
                  <a:gd name="T55" fmla="*/ 22 h 391"/>
                  <a:gd name="T56" fmla="*/ 15 w 466"/>
                  <a:gd name="T57" fmla="*/ 19 h 391"/>
                  <a:gd name="T58" fmla="*/ 17 w 466"/>
                  <a:gd name="T59" fmla="*/ 15 h 391"/>
                  <a:gd name="T60" fmla="*/ 19 w 466"/>
                  <a:gd name="T61" fmla="*/ 11 h 391"/>
                  <a:gd name="T62" fmla="*/ 22 w 466"/>
                  <a:gd name="T63" fmla="*/ 8 h 391"/>
                  <a:gd name="T64" fmla="*/ 25 w 466"/>
                  <a:gd name="T65" fmla="*/ 5 h 391"/>
                  <a:gd name="T66" fmla="*/ 27 w 466"/>
                  <a:gd name="T67" fmla="*/ 2 h 391"/>
                  <a:gd name="T68" fmla="*/ 29 w 466"/>
                  <a:gd name="T69" fmla="*/ 0 h 391"/>
                  <a:gd name="T70" fmla="*/ 30 w 466"/>
                  <a:gd name="T71" fmla="*/ 0 h 3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66"/>
                  <a:gd name="T109" fmla="*/ 0 h 391"/>
                  <a:gd name="T110" fmla="*/ 466 w 466"/>
                  <a:gd name="T111" fmla="*/ 391 h 39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66" h="391">
                    <a:moveTo>
                      <a:pt x="466" y="0"/>
                    </a:moveTo>
                    <a:lnTo>
                      <a:pt x="444" y="10"/>
                    </a:lnTo>
                    <a:lnTo>
                      <a:pt x="424" y="21"/>
                    </a:lnTo>
                    <a:lnTo>
                      <a:pt x="404" y="33"/>
                    </a:lnTo>
                    <a:lnTo>
                      <a:pt x="384" y="45"/>
                    </a:lnTo>
                    <a:lnTo>
                      <a:pt x="367" y="59"/>
                    </a:lnTo>
                    <a:lnTo>
                      <a:pt x="350" y="73"/>
                    </a:lnTo>
                    <a:lnTo>
                      <a:pt x="334" y="89"/>
                    </a:lnTo>
                    <a:lnTo>
                      <a:pt x="319" y="105"/>
                    </a:lnTo>
                    <a:lnTo>
                      <a:pt x="304" y="121"/>
                    </a:lnTo>
                    <a:lnTo>
                      <a:pt x="290" y="140"/>
                    </a:lnTo>
                    <a:lnTo>
                      <a:pt x="277" y="158"/>
                    </a:lnTo>
                    <a:lnTo>
                      <a:pt x="265" y="177"/>
                    </a:lnTo>
                    <a:lnTo>
                      <a:pt x="253" y="196"/>
                    </a:lnTo>
                    <a:lnTo>
                      <a:pt x="242" y="217"/>
                    </a:lnTo>
                    <a:lnTo>
                      <a:pt x="231" y="238"/>
                    </a:lnTo>
                    <a:lnTo>
                      <a:pt x="222" y="258"/>
                    </a:lnTo>
                    <a:lnTo>
                      <a:pt x="214" y="285"/>
                    </a:lnTo>
                    <a:lnTo>
                      <a:pt x="209" y="314"/>
                    </a:lnTo>
                    <a:lnTo>
                      <a:pt x="206" y="342"/>
                    </a:lnTo>
                    <a:lnTo>
                      <a:pt x="200" y="370"/>
                    </a:lnTo>
                    <a:lnTo>
                      <a:pt x="186" y="350"/>
                    </a:lnTo>
                    <a:lnTo>
                      <a:pt x="172" y="330"/>
                    </a:lnTo>
                    <a:lnTo>
                      <a:pt x="159" y="311"/>
                    </a:lnTo>
                    <a:lnTo>
                      <a:pt x="145" y="292"/>
                    </a:lnTo>
                    <a:lnTo>
                      <a:pt x="131" y="272"/>
                    </a:lnTo>
                    <a:lnTo>
                      <a:pt x="117" y="254"/>
                    </a:lnTo>
                    <a:lnTo>
                      <a:pt x="104" y="235"/>
                    </a:lnTo>
                    <a:lnTo>
                      <a:pt x="91" y="216"/>
                    </a:lnTo>
                    <a:lnTo>
                      <a:pt x="78" y="197"/>
                    </a:lnTo>
                    <a:lnTo>
                      <a:pt x="65" y="178"/>
                    </a:lnTo>
                    <a:lnTo>
                      <a:pt x="53" y="158"/>
                    </a:lnTo>
                    <a:lnTo>
                      <a:pt x="41" y="139"/>
                    </a:lnTo>
                    <a:lnTo>
                      <a:pt x="30" y="119"/>
                    </a:lnTo>
                    <a:lnTo>
                      <a:pt x="19" y="98"/>
                    </a:lnTo>
                    <a:lnTo>
                      <a:pt x="9" y="78"/>
                    </a:lnTo>
                    <a:lnTo>
                      <a:pt x="0" y="56"/>
                    </a:lnTo>
                    <a:lnTo>
                      <a:pt x="2" y="80"/>
                    </a:lnTo>
                    <a:lnTo>
                      <a:pt x="5" y="104"/>
                    </a:lnTo>
                    <a:lnTo>
                      <a:pt x="11" y="127"/>
                    </a:lnTo>
                    <a:lnTo>
                      <a:pt x="18" y="149"/>
                    </a:lnTo>
                    <a:lnTo>
                      <a:pt x="26" y="170"/>
                    </a:lnTo>
                    <a:lnTo>
                      <a:pt x="36" y="190"/>
                    </a:lnTo>
                    <a:lnTo>
                      <a:pt x="47" y="211"/>
                    </a:lnTo>
                    <a:lnTo>
                      <a:pt x="60" y="231"/>
                    </a:lnTo>
                    <a:lnTo>
                      <a:pt x="73" y="250"/>
                    </a:lnTo>
                    <a:lnTo>
                      <a:pt x="88" y="270"/>
                    </a:lnTo>
                    <a:lnTo>
                      <a:pt x="103" y="289"/>
                    </a:lnTo>
                    <a:lnTo>
                      <a:pt x="119" y="309"/>
                    </a:lnTo>
                    <a:lnTo>
                      <a:pt x="138" y="329"/>
                    </a:lnTo>
                    <a:lnTo>
                      <a:pt x="155" y="349"/>
                    </a:lnTo>
                    <a:lnTo>
                      <a:pt x="174" y="370"/>
                    </a:lnTo>
                    <a:lnTo>
                      <a:pt x="193" y="391"/>
                    </a:lnTo>
                    <a:lnTo>
                      <a:pt x="201" y="382"/>
                    </a:lnTo>
                    <a:lnTo>
                      <a:pt x="210" y="372"/>
                    </a:lnTo>
                    <a:lnTo>
                      <a:pt x="217" y="363"/>
                    </a:lnTo>
                    <a:lnTo>
                      <a:pt x="221" y="353"/>
                    </a:lnTo>
                    <a:lnTo>
                      <a:pt x="231" y="318"/>
                    </a:lnTo>
                    <a:lnTo>
                      <a:pt x="245" y="284"/>
                    </a:lnTo>
                    <a:lnTo>
                      <a:pt x="261" y="250"/>
                    </a:lnTo>
                    <a:lnTo>
                      <a:pt x="281" y="218"/>
                    </a:lnTo>
                    <a:lnTo>
                      <a:pt x="300" y="187"/>
                    </a:lnTo>
                    <a:lnTo>
                      <a:pt x="322" y="157"/>
                    </a:lnTo>
                    <a:lnTo>
                      <a:pt x="344" y="129"/>
                    </a:lnTo>
                    <a:lnTo>
                      <a:pt x="366" y="104"/>
                    </a:lnTo>
                    <a:lnTo>
                      <a:pt x="387" y="81"/>
                    </a:lnTo>
                    <a:lnTo>
                      <a:pt x="406" y="60"/>
                    </a:lnTo>
                    <a:lnTo>
                      <a:pt x="425" y="42"/>
                    </a:lnTo>
                    <a:lnTo>
                      <a:pt x="440" y="27"/>
                    </a:lnTo>
                    <a:lnTo>
                      <a:pt x="452" y="14"/>
                    </a:lnTo>
                    <a:lnTo>
                      <a:pt x="462" y="6"/>
                    </a:lnTo>
                    <a:lnTo>
                      <a:pt x="466" y="2"/>
                    </a:lnTo>
                    <a:lnTo>
                      <a:pt x="466" y="0"/>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81" name="Freeform 113"/>
              <p:cNvSpPr>
                <a:spLocks/>
              </p:cNvSpPr>
              <p:nvPr/>
            </p:nvSpPr>
            <p:spPr bwMode="auto">
              <a:xfrm>
                <a:off x="2460" y="3309"/>
                <a:ext cx="204" cy="172"/>
              </a:xfrm>
              <a:custGeom>
                <a:avLst/>
                <a:gdLst>
                  <a:gd name="T0" fmla="*/ 0 w 408"/>
                  <a:gd name="T1" fmla="*/ 0 h 343"/>
                  <a:gd name="T2" fmla="*/ 2 w 408"/>
                  <a:gd name="T3" fmla="*/ 1 h 343"/>
                  <a:gd name="T4" fmla="*/ 3 w 408"/>
                  <a:gd name="T5" fmla="*/ 1 h 343"/>
                  <a:gd name="T6" fmla="*/ 4 w 408"/>
                  <a:gd name="T7" fmla="*/ 2 h 343"/>
                  <a:gd name="T8" fmla="*/ 5 w 408"/>
                  <a:gd name="T9" fmla="*/ 2 h 343"/>
                  <a:gd name="T10" fmla="*/ 6 w 408"/>
                  <a:gd name="T11" fmla="*/ 3 h 343"/>
                  <a:gd name="T12" fmla="*/ 7 w 408"/>
                  <a:gd name="T13" fmla="*/ 4 h 343"/>
                  <a:gd name="T14" fmla="*/ 8 w 408"/>
                  <a:gd name="T15" fmla="*/ 4 h 343"/>
                  <a:gd name="T16" fmla="*/ 8 w 408"/>
                  <a:gd name="T17" fmla="*/ 5 h 343"/>
                  <a:gd name="T18" fmla="*/ 9 w 408"/>
                  <a:gd name="T19" fmla="*/ 6 h 343"/>
                  <a:gd name="T20" fmla="*/ 10 w 408"/>
                  <a:gd name="T21" fmla="*/ 7 h 343"/>
                  <a:gd name="T22" fmla="*/ 11 w 408"/>
                  <a:gd name="T23" fmla="*/ 8 h 343"/>
                  <a:gd name="T24" fmla="*/ 11 w 408"/>
                  <a:gd name="T25" fmla="*/ 9 h 343"/>
                  <a:gd name="T26" fmla="*/ 12 w 408"/>
                  <a:gd name="T27" fmla="*/ 10 h 343"/>
                  <a:gd name="T28" fmla="*/ 12 w 408"/>
                  <a:gd name="T29" fmla="*/ 11 h 343"/>
                  <a:gd name="T30" fmla="*/ 13 w 408"/>
                  <a:gd name="T31" fmla="*/ 13 h 343"/>
                  <a:gd name="T32" fmla="*/ 13 w 408"/>
                  <a:gd name="T33" fmla="*/ 14 h 343"/>
                  <a:gd name="T34" fmla="*/ 14 w 408"/>
                  <a:gd name="T35" fmla="*/ 16 h 343"/>
                  <a:gd name="T36" fmla="*/ 14 w 408"/>
                  <a:gd name="T37" fmla="*/ 17 h 343"/>
                  <a:gd name="T38" fmla="*/ 14 w 408"/>
                  <a:gd name="T39" fmla="*/ 19 h 343"/>
                  <a:gd name="T40" fmla="*/ 15 w 408"/>
                  <a:gd name="T41" fmla="*/ 20 h 343"/>
                  <a:gd name="T42" fmla="*/ 16 w 408"/>
                  <a:gd name="T43" fmla="*/ 18 h 343"/>
                  <a:gd name="T44" fmla="*/ 18 w 408"/>
                  <a:gd name="T45" fmla="*/ 16 h 343"/>
                  <a:gd name="T46" fmla="*/ 19 w 408"/>
                  <a:gd name="T47" fmla="*/ 13 h 343"/>
                  <a:gd name="T48" fmla="*/ 21 w 408"/>
                  <a:gd name="T49" fmla="*/ 11 h 343"/>
                  <a:gd name="T50" fmla="*/ 22 w 408"/>
                  <a:gd name="T51" fmla="*/ 9 h 343"/>
                  <a:gd name="T52" fmla="*/ 24 w 408"/>
                  <a:gd name="T53" fmla="*/ 6 h 343"/>
                  <a:gd name="T54" fmla="*/ 25 w 408"/>
                  <a:gd name="T55" fmla="*/ 4 h 343"/>
                  <a:gd name="T56" fmla="*/ 26 w 408"/>
                  <a:gd name="T57" fmla="*/ 1 h 343"/>
                  <a:gd name="T58" fmla="*/ 26 w 408"/>
                  <a:gd name="T59" fmla="*/ 4 h 343"/>
                  <a:gd name="T60" fmla="*/ 25 w 408"/>
                  <a:gd name="T61" fmla="*/ 7 h 343"/>
                  <a:gd name="T62" fmla="*/ 24 w 408"/>
                  <a:gd name="T63" fmla="*/ 9 h 343"/>
                  <a:gd name="T64" fmla="*/ 23 w 408"/>
                  <a:gd name="T65" fmla="*/ 12 h 343"/>
                  <a:gd name="T66" fmla="*/ 21 w 408"/>
                  <a:gd name="T67" fmla="*/ 14 h 343"/>
                  <a:gd name="T68" fmla="*/ 19 w 408"/>
                  <a:gd name="T69" fmla="*/ 17 h 343"/>
                  <a:gd name="T70" fmla="*/ 17 w 408"/>
                  <a:gd name="T71" fmla="*/ 19 h 343"/>
                  <a:gd name="T72" fmla="*/ 15 w 408"/>
                  <a:gd name="T73" fmla="*/ 21 h 343"/>
                  <a:gd name="T74" fmla="*/ 14 w 408"/>
                  <a:gd name="T75" fmla="*/ 22 h 343"/>
                  <a:gd name="T76" fmla="*/ 14 w 408"/>
                  <a:gd name="T77" fmla="*/ 22 h 343"/>
                  <a:gd name="T78" fmla="*/ 13 w 408"/>
                  <a:gd name="T79" fmla="*/ 22 h 343"/>
                  <a:gd name="T80" fmla="*/ 13 w 408"/>
                  <a:gd name="T81" fmla="*/ 22 h 343"/>
                  <a:gd name="T82" fmla="*/ 13 w 408"/>
                  <a:gd name="T83" fmla="*/ 20 h 343"/>
                  <a:gd name="T84" fmla="*/ 12 w 408"/>
                  <a:gd name="T85" fmla="*/ 18 h 343"/>
                  <a:gd name="T86" fmla="*/ 11 w 408"/>
                  <a:gd name="T87" fmla="*/ 16 h 343"/>
                  <a:gd name="T88" fmla="*/ 10 w 408"/>
                  <a:gd name="T89" fmla="*/ 14 h 343"/>
                  <a:gd name="T90" fmla="*/ 9 w 408"/>
                  <a:gd name="T91" fmla="*/ 12 h 343"/>
                  <a:gd name="T92" fmla="*/ 8 w 408"/>
                  <a:gd name="T93" fmla="*/ 10 h 343"/>
                  <a:gd name="T94" fmla="*/ 7 w 408"/>
                  <a:gd name="T95" fmla="*/ 8 h 343"/>
                  <a:gd name="T96" fmla="*/ 6 w 408"/>
                  <a:gd name="T97" fmla="*/ 7 h 343"/>
                  <a:gd name="T98" fmla="*/ 5 w 408"/>
                  <a:gd name="T99" fmla="*/ 6 h 343"/>
                  <a:gd name="T100" fmla="*/ 4 w 408"/>
                  <a:gd name="T101" fmla="*/ 4 h 343"/>
                  <a:gd name="T102" fmla="*/ 3 w 408"/>
                  <a:gd name="T103" fmla="*/ 3 h 343"/>
                  <a:gd name="T104" fmla="*/ 2 w 408"/>
                  <a:gd name="T105" fmla="*/ 2 h 343"/>
                  <a:gd name="T106" fmla="*/ 1 w 408"/>
                  <a:gd name="T107" fmla="*/ 1 h 343"/>
                  <a:gd name="T108" fmla="*/ 1 w 408"/>
                  <a:gd name="T109" fmla="*/ 1 h 343"/>
                  <a:gd name="T110" fmla="*/ 0 w 408"/>
                  <a:gd name="T111" fmla="*/ 1 h 343"/>
                  <a:gd name="T112" fmla="*/ 0 w 408"/>
                  <a:gd name="T113" fmla="*/ 0 h 3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8"/>
                  <a:gd name="T172" fmla="*/ 0 h 343"/>
                  <a:gd name="T173" fmla="*/ 408 w 408"/>
                  <a:gd name="T174" fmla="*/ 343 h 3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8" h="343">
                    <a:moveTo>
                      <a:pt x="0" y="0"/>
                    </a:moveTo>
                    <a:lnTo>
                      <a:pt x="18" y="8"/>
                    </a:lnTo>
                    <a:lnTo>
                      <a:pt x="37" y="16"/>
                    </a:lnTo>
                    <a:lnTo>
                      <a:pt x="53" y="24"/>
                    </a:lnTo>
                    <a:lnTo>
                      <a:pt x="69" y="32"/>
                    </a:lnTo>
                    <a:lnTo>
                      <a:pt x="84" y="41"/>
                    </a:lnTo>
                    <a:lnTo>
                      <a:pt x="99" y="51"/>
                    </a:lnTo>
                    <a:lnTo>
                      <a:pt x="113" y="61"/>
                    </a:lnTo>
                    <a:lnTo>
                      <a:pt x="127" y="72"/>
                    </a:lnTo>
                    <a:lnTo>
                      <a:pt x="138" y="85"/>
                    </a:lnTo>
                    <a:lnTo>
                      <a:pt x="150" y="99"/>
                    </a:lnTo>
                    <a:lnTo>
                      <a:pt x="161" y="115"/>
                    </a:lnTo>
                    <a:lnTo>
                      <a:pt x="171" y="132"/>
                    </a:lnTo>
                    <a:lnTo>
                      <a:pt x="182" y="151"/>
                    </a:lnTo>
                    <a:lnTo>
                      <a:pt x="191" y="171"/>
                    </a:lnTo>
                    <a:lnTo>
                      <a:pt x="199" y="195"/>
                    </a:lnTo>
                    <a:lnTo>
                      <a:pt x="207" y="220"/>
                    </a:lnTo>
                    <a:lnTo>
                      <a:pt x="214" y="245"/>
                    </a:lnTo>
                    <a:lnTo>
                      <a:pt x="219" y="268"/>
                    </a:lnTo>
                    <a:lnTo>
                      <a:pt x="222" y="291"/>
                    </a:lnTo>
                    <a:lnTo>
                      <a:pt x="226" y="314"/>
                    </a:lnTo>
                    <a:lnTo>
                      <a:pt x="250" y="280"/>
                    </a:lnTo>
                    <a:lnTo>
                      <a:pt x="275" y="243"/>
                    </a:lnTo>
                    <a:lnTo>
                      <a:pt x="301" y="207"/>
                    </a:lnTo>
                    <a:lnTo>
                      <a:pt x="326" y="169"/>
                    </a:lnTo>
                    <a:lnTo>
                      <a:pt x="350" y="131"/>
                    </a:lnTo>
                    <a:lnTo>
                      <a:pt x="372" y="92"/>
                    </a:lnTo>
                    <a:lnTo>
                      <a:pt x="392" y="53"/>
                    </a:lnTo>
                    <a:lnTo>
                      <a:pt x="408" y="14"/>
                    </a:lnTo>
                    <a:lnTo>
                      <a:pt x="403" y="56"/>
                    </a:lnTo>
                    <a:lnTo>
                      <a:pt x="393" y="98"/>
                    </a:lnTo>
                    <a:lnTo>
                      <a:pt x="378" y="139"/>
                    </a:lnTo>
                    <a:lnTo>
                      <a:pt x="357" y="178"/>
                    </a:lnTo>
                    <a:lnTo>
                      <a:pt x="332" y="218"/>
                    </a:lnTo>
                    <a:lnTo>
                      <a:pt x="302" y="257"/>
                    </a:lnTo>
                    <a:lnTo>
                      <a:pt x="268" y="295"/>
                    </a:lnTo>
                    <a:lnTo>
                      <a:pt x="231" y="332"/>
                    </a:lnTo>
                    <a:lnTo>
                      <a:pt x="221" y="338"/>
                    </a:lnTo>
                    <a:lnTo>
                      <a:pt x="214" y="343"/>
                    </a:lnTo>
                    <a:lnTo>
                      <a:pt x="207" y="343"/>
                    </a:lnTo>
                    <a:lnTo>
                      <a:pt x="203" y="340"/>
                    </a:lnTo>
                    <a:lnTo>
                      <a:pt x="195" y="307"/>
                    </a:lnTo>
                    <a:lnTo>
                      <a:pt x="184" y="275"/>
                    </a:lnTo>
                    <a:lnTo>
                      <a:pt x="171" y="244"/>
                    </a:lnTo>
                    <a:lnTo>
                      <a:pt x="155" y="213"/>
                    </a:lnTo>
                    <a:lnTo>
                      <a:pt x="139" y="183"/>
                    </a:lnTo>
                    <a:lnTo>
                      <a:pt x="122" y="155"/>
                    </a:lnTo>
                    <a:lnTo>
                      <a:pt x="103" y="128"/>
                    </a:lnTo>
                    <a:lnTo>
                      <a:pt x="85" y="104"/>
                    </a:lnTo>
                    <a:lnTo>
                      <a:pt x="68" y="81"/>
                    </a:lnTo>
                    <a:lnTo>
                      <a:pt x="50" y="60"/>
                    </a:lnTo>
                    <a:lnTo>
                      <a:pt x="35" y="41"/>
                    </a:lnTo>
                    <a:lnTo>
                      <a:pt x="23" y="26"/>
                    </a:lnTo>
                    <a:lnTo>
                      <a:pt x="12" y="15"/>
                    </a:lnTo>
                    <a:lnTo>
                      <a:pt x="4" y="6"/>
                    </a:lnTo>
                    <a:lnTo>
                      <a:pt x="0" y="1"/>
                    </a:lnTo>
                    <a:lnTo>
                      <a:pt x="0" y="0"/>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82" name="Freeform 114"/>
              <p:cNvSpPr>
                <a:spLocks/>
              </p:cNvSpPr>
              <p:nvPr/>
            </p:nvSpPr>
            <p:spPr bwMode="auto">
              <a:xfrm>
                <a:off x="2609" y="3493"/>
                <a:ext cx="32" cy="106"/>
              </a:xfrm>
              <a:custGeom>
                <a:avLst/>
                <a:gdLst>
                  <a:gd name="T0" fmla="*/ 2 w 65"/>
                  <a:gd name="T1" fmla="*/ 14 h 211"/>
                  <a:gd name="T2" fmla="*/ 2 w 65"/>
                  <a:gd name="T3" fmla="*/ 14 h 211"/>
                  <a:gd name="T4" fmla="*/ 3 w 65"/>
                  <a:gd name="T5" fmla="*/ 13 h 211"/>
                  <a:gd name="T6" fmla="*/ 3 w 65"/>
                  <a:gd name="T7" fmla="*/ 13 h 211"/>
                  <a:gd name="T8" fmla="*/ 4 w 65"/>
                  <a:gd name="T9" fmla="*/ 13 h 211"/>
                  <a:gd name="T10" fmla="*/ 3 w 65"/>
                  <a:gd name="T11" fmla="*/ 12 h 211"/>
                  <a:gd name="T12" fmla="*/ 3 w 65"/>
                  <a:gd name="T13" fmla="*/ 10 h 211"/>
                  <a:gd name="T14" fmla="*/ 2 w 65"/>
                  <a:gd name="T15" fmla="*/ 9 h 211"/>
                  <a:gd name="T16" fmla="*/ 2 w 65"/>
                  <a:gd name="T17" fmla="*/ 7 h 211"/>
                  <a:gd name="T18" fmla="*/ 1 w 65"/>
                  <a:gd name="T19" fmla="*/ 6 h 211"/>
                  <a:gd name="T20" fmla="*/ 0 w 65"/>
                  <a:gd name="T21" fmla="*/ 4 h 211"/>
                  <a:gd name="T22" fmla="*/ 0 w 65"/>
                  <a:gd name="T23" fmla="*/ 2 h 211"/>
                  <a:gd name="T24" fmla="*/ 0 w 65"/>
                  <a:gd name="T25" fmla="*/ 0 h 211"/>
                  <a:gd name="T26" fmla="*/ 0 w 65"/>
                  <a:gd name="T27" fmla="*/ 1 h 211"/>
                  <a:gd name="T28" fmla="*/ 0 w 65"/>
                  <a:gd name="T29" fmla="*/ 2 h 211"/>
                  <a:gd name="T30" fmla="*/ 0 w 65"/>
                  <a:gd name="T31" fmla="*/ 3 h 211"/>
                  <a:gd name="T32" fmla="*/ 0 w 65"/>
                  <a:gd name="T33" fmla="*/ 5 h 211"/>
                  <a:gd name="T34" fmla="*/ 0 w 65"/>
                  <a:gd name="T35" fmla="*/ 7 h 211"/>
                  <a:gd name="T36" fmla="*/ 1 w 65"/>
                  <a:gd name="T37" fmla="*/ 9 h 211"/>
                  <a:gd name="T38" fmla="*/ 1 w 65"/>
                  <a:gd name="T39" fmla="*/ 12 h 211"/>
                  <a:gd name="T40" fmla="*/ 2 w 65"/>
                  <a:gd name="T41" fmla="*/ 14 h 2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11"/>
                  <a:gd name="T65" fmla="*/ 65 w 65"/>
                  <a:gd name="T66" fmla="*/ 211 h 2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11">
                    <a:moveTo>
                      <a:pt x="37" y="211"/>
                    </a:moveTo>
                    <a:lnTo>
                      <a:pt x="47" y="210"/>
                    </a:lnTo>
                    <a:lnTo>
                      <a:pt x="56" y="208"/>
                    </a:lnTo>
                    <a:lnTo>
                      <a:pt x="61" y="204"/>
                    </a:lnTo>
                    <a:lnTo>
                      <a:pt x="65" y="202"/>
                    </a:lnTo>
                    <a:lnTo>
                      <a:pt x="59" y="179"/>
                    </a:lnTo>
                    <a:lnTo>
                      <a:pt x="52" y="157"/>
                    </a:lnTo>
                    <a:lnTo>
                      <a:pt x="43" y="134"/>
                    </a:lnTo>
                    <a:lnTo>
                      <a:pt x="34" y="111"/>
                    </a:lnTo>
                    <a:lnTo>
                      <a:pt x="24" y="87"/>
                    </a:lnTo>
                    <a:lnTo>
                      <a:pt x="15" y="60"/>
                    </a:lnTo>
                    <a:lnTo>
                      <a:pt x="7" y="31"/>
                    </a:lnTo>
                    <a:lnTo>
                      <a:pt x="1" y="0"/>
                    </a:lnTo>
                    <a:lnTo>
                      <a:pt x="0" y="7"/>
                    </a:lnTo>
                    <a:lnTo>
                      <a:pt x="0" y="23"/>
                    </a:lnTo>
                    <a:lnTo>
                      <a:pt x="1" y="46"/>
                    </a:lnTo>
                    <a:lnTo>
                      <a:pt x="5" y="76"/>
                    </a:lnTo>
                    <a:lnTo>
                      <a:pt x="9" y="110"/>
                    </a:lnTo>
                    <a:lnTo>
                      <a:pt x="16" y="144"/>
                    </a:lnTo>
                    <a:lnTo>
                      <a:pt x="26" y="179"/>
                    </a:lnTo>
                    <a:lnTo>
                      <a:pt x="37" y="211"/>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83" name="Freeform 115"/>
              <p:cNvSpPr>
                <a:spLocks/>
              </p:cNvSpPr>
              <p:nvPr/>
            </p:nvSpPr>
            <p:spPr bwMode="auto">
              <a:xfrm>
                <a:off x="2468" y="3433"/>
                <a:ext cx="169" cy="176"/>
              </a:xfrm>
              <a:custGeom>
                <a:avLst/>
                <a:gdLst>
                  <a:gd name="T0" fmla="*/ 8 w 339"/>
                  <a:gd name="T1" fmla="*/ 12 h 351"/>
                  <a:gd name="T2" fmla="*/ 7 w 339"/>
                  <a:gd name="T3" fmla="*/ 8 h 351"/>
                  <a:gd name="T4" fmla="*/ 5 w 339"/>
                  <a:gd name="T5" fmla="*/ 3 h 351"/>
                  <a:gd name="T6" fmla="*/ 4 w 339"/>
                  <a:gd name="T7" fmla="*/ 1 h 351"/>
                  <a:gd name="T8" fmla="*/ 3 w 339"/>
                  <a:gd name="T9" fmla="*/ 3 h 351"/>
                  <a:gd name="T10" fmla="*/ 2 w 339"/>
                  <a:gd name="T11" fmla="*/ 9 h 351"/>
                  <a:gd name="T12" fmla="*/ 1 w 339"/>
                  <a:gd name="T13" fmla="*/ 14 h 351"/>
                  <a:gd name="T14" fmla="*/ 0 w 339"/>
                  <a:gd name="T15" fmla="*/ 20 h 351"/>
                  <a:gd name="T16" fmla="*/ 2 w 339"/>
                  <a:gd name="T17" fmla="*/ 22 h 351"/>
                  <a:gd name="T18" fmla="*/ 2 w 339"/>
                  <a:gd name="T19" fmla="*/ 18 h 351"/>
                  <a:gd name="T20" fmla="*/ 3 w 339"/>
                  <a:gd name="T21" fmla="*/ 14 h 351"/>
                  <a:gd name="T22" fmla="*/ 4 w 339"/>
                  <a:gd name="T23" fmla="*/ 10 h 351"/>
                  <a:gd name="T24" fmla="*/ 4 w 339"/>
                  <a:gd name="T25" fmla="*/ 7 h 351"/>
                  <a:gd name="T26" fmla="*/ 5 w 339"/>
                  <a:gd name="T27" fmla="*/ 10 h 351"/>
                  <a:gd name="T28" fmla="*/ 6 w 339"/>
                  <a:gd name="T29" fmla="*/ 13 h 351"/>
                  <a:gd name="T30" fmla="*/ 6 w 339"/>
                  <a:gd name="T31" fmla="*/ 15 h 351"/>
                  <a:gd name="T32" fmla="*/ 7 w 339"/>
                  <a:gd name="T33" fmla="*/ 18 h 351"/>
                  <a:gd name="T34" fmla="*/ 8 w 339"/>
                  <a:gd name="T35" fmla="*/ 18 h 351"/>
                  <a:gd name="T36" fmla="*/ 8 w 339"/>
                  <a:gd name="T37" fmla="*/ 18 h 351"/>
                  <a:gd name="T38" fmla="*/ 9 w 339"/>
                  <a:gd name="T39" fmla="*/ 17 h 351"/>
                  <a:gd name="T40" fmla="*/ 9 w 339"/>
                  <a:gd name="T41" fmla="*/ 17 h 351"/>
                  <a:gd name="T42" fmla="*/ 9 w 339"/>
                  <a:gd name="T43" fmla="*/ 17 h 351"/>
                  <a:gd name="T44" fmla="*/ 9 w 339"/>
                  <a:gd name="T45" fmla="*/ 17 h 351"/>
                  <a:gd name="T46" fmla="*/ 11 w 339"/>
                  <a:gd name="T47" fmla="*/ 15 h 351"/>
                  <a:gd name="T48" fmla="*/ 13 w 339"/>
                  <a:gd name="T49" fmla="*/ 11 h 351"/>
                  <a:gd name="T50" fmla="*/ 17 w 339"/>
                  <a:gd name="T51" fmla="*/ 7 h 351"/>
                  <a:gd name="T52" fmla="*/ 21 w 339"/>
                  <a:gd name="T53" fmla="*/ 3 h 351"/>
                  <a:gd name="T54" fmla="*/ 19 w 339"/>
                  <a:gd name="T55" fmla="*/ 4 h 351"/>
                  <a:gd name="T56" fmla="*/ 17 w 339"/>
                  <a:gd name="T57" fmla="*/ 5 h 351"/>
                  <a:gd name="T58" fmla="*/ 15 w 339"/>
                  <a:gd name="T59" fmla="*/ 6 h 351"/>
                  <a:gd name="T60" fmla="*/ 14 w 339"/>
                  <a:gd name="T61" fmla="*/ 8 h 351"/>
                  <a:gd name="T62" fmla="*/ 12 w 339"/>
                  <a:gd name="T63" fmla="*/ 9 h 351"/>
                  <a:gd name="T64" fmla="*/ 11 w 339"/>
                  <a:gd name="T65" fmla="*/ 11 h 351"/>
                  <a:gd name="T66" fmla="*/ 10 w 339"/>
                  <a:gd name="T67" fmla="*/ 13 h 351"/>
                  <a:gd name="T68" fmla="*/ 9 w 339"/>
                  <a:gd name="T69" fmla="*/ 14 h 3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9"/>
                  <a:gd name="T106" fmla="*/ 0 h 351"/>
                  <a:gd name="T107" fmla="*/ 339 w 339"/>
                  <a:gd name="T108" fmla="*/ 351 h 3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9" h="351">
                    <a:moveTo>
                      <a:pt x="146" y="223"/>
                    </a:moveTo>
                    <a:lnTo>
                      <a:pt x="137" y="190"/>
                    </a:lnTo>
                    <a:lnTo>
                      <a:pt x="126" y="153"/>
                    </a:lnTo>
                    <a:lnTo>
                      <a:pt x="113" y="115"/>
                    </a:lnTo>
                    <a:lnTo>
                      <a:pt x="99" y="78"/>
                    </a:lnTo>
                    <a:lnTo>
                      <a:pt x="86" y="46"/>
                    </a:lnTo>
                    <a:lnTo>
                      <a:pt x="75" y="20"/>
                    </a:lnTo>
                    <a:lnTo>
                      <a:pt x="66" y="3"/>
                    </a:lnTo>
                    <a:lnTo>
                      <a:pt x="59" y="0"/>
                    </a:lnTo>
                    <a:lnTo>
                      <a:pt x="52" y="43"/>
                    </a:lnTo>
                    <a:lnTo>
                      <a:pt x="44" y="87"/>
                    </a:lnTo>
                    <a:lnTo>
                      <a:pt x="36" y="131"/>
                    </a:lnTo>
                    <a:lnTo>
                      <a:pt x="28" y="175"/>
                    </a:lnTo>
                    <a:lnTo>
                      <a:pt x="21" y="218"/>
                    </a:lnTo>
                    <a:lnTo>
                      <a:pt x="13" y="262"/>
                    </a:lnTo>
                    <a:lnTo>
                      <a:pt x="6" y="307"/>
                    </a:lnTo>
                    <a:lnTo>
                      <a:pt x="0" y="351"/>
                    </a:lnTo>
                    <a:lnTo>
                      <a:pt x="38" y="337"/>
                    </a:lnTo>
                    <a:lnTo>
                      <a:pt x="43" y="307"/>
                    </a:lnTo>
                    <a:lnTo>
                      <a:pt x="46" y="277"/>
                    </a:lnTo>
                    <a:lnTo>
                      <a:pt x="52" y="248"/>
                    </a:lnTo>
                    <a:lnTo>
                      <a:pt x="56" y="218"/>
                    </a:lnTo>
                    <a:lnTo>
                      <a:pt x="61" y="190"/>
                    </a:lnTo>
                    <a:lnTo>
                      <a:pt x="67" y="160"/>
                    </a:lnTo>
                    <a:lnTo>
                      <a:pt x="71" y="131"/>
                    </a:lnTo>
                    <a:lnTo>
                      <a:pt x="77" y="101"/>
                    </a:lnTo>
                    <a:lnTo>
                      <a:pt x="82" y="125"/>
                    </a:lnTo>
                    <a:lnTo>
                      <a:pt x="86" y="148"/>
                    </a:lnTo>
                    <a:lnTo>
                      <a:pt x="92" y="171"/>
                    </a:lnTo>
                    <a:lnTo>
                      <a:pt x="98" y="194"/>
                    </a:lnTo>
                    <a:lnTo>
                      <a:pt x="104" y="217"/>
                    </a:lnTo>
                    <a:lnTo>
                      <a:pt x="109" y="240"/>
                    </a:lnTo>
                    <a:lnTo>
                      <a:pt x="115" y="263"/>
                    </a:lnTo>
                    <a:lnTo>
                      <a:pt x="122" y="286"/>
                    </a:lnTo>
                    <a:lnTo>
                      <a:pt x="127" y="284"/>
                    </a:lnTo>
                    <a:lnTo>
                      <a:pt x="131" y="282"/>
                    </a:lnTo>
                    <a:lnTo>
                      <a:pt x="136" y="279"/>
                    </a:lnTo>
                    <a:lnTo>
                      <a:pt x="140" y="277"/>
                    </a:lnTo>
                    <a:lnTo>
                      <a:pt x="145" y="275"/>
                    </a:lnTo>
                    <a:lnTo>
                      <a:pt x="150" y="271"/>
                    </a:lnTo>
                    <a:lnTo>
                      <a:pt x="154" y="269"/>
                    </a:lnTo>
                    <a:lnTo>
                      <a:pt x="159" y="267"/>
                    </a:lnTo>
                    <a:lnTo>
                      <a:pt x="164" y="259"/>
                    </a:lnTo>
                    <a:lnTo>
                      <a:pt x="177" y="238"/>
                    </a:lnTo>
                    <a:lnTo>
                      <a:pt x="196" y="208"/>
                    </a:lnTo>
                    <a:lnTo>
                      <a:pt x="220" y="172"/>
                    </a:lnTo>
                    <a:lnTo>
                      <a:pt x="248" y="136"/>
                    </a:lnTo>
                    <a:lnTo>
                      <a:pt x="278" y="99"/>
                    </a:lnTo>
                    <a:lnTo>
                      <a:pt x="309" y="68"/>
                    </a:lnTo>
                    <a:lnTo>
                      <a:pt x="339" y="45"/>
                    </a:lnTo>
                    <a:lnTo>
                      <a:pt x="324" y="50"/>
                    </a:lnTo>
                    <a:lnTo>
                      <a:pt x="309" y="57"/>
                    </a:lnTo>
                    <a:lnTo>
                      <a:pt x="294" y="65"/>
                    </a:lnTo>
                    <a:lnTo>
                      <a:pt x="280" y="74"/>
                    </a:lnTo>
                    <a:lnTo>
                      <a:pt x="266" y="84"/>
                    </a:lnTo>
                    <a:lnTo>
                      <a:pt x="252" y="94"/>
                    </a:lnTo>
                    <a:lnTo>
                      <a:pt x="240" y="106"/>
                    </a:lnTo>
                    <a:lnTo>
                      <a:pt x="227" y="116"/>
                    </a:lnTo>
                    <a:lnTo>
                      <a:pt x="214" y="129"/>
                    </a:lnTo>
                    <a:lnTo>
                      <a:pt x="203" y="141"/>
                    </a:lnTo>
                    <a:lnTo>
                      <a:pt x="191" y="154"/>
                    </a:lnTo>
                    <a:lnTo>
                      <a:pt x="181" y="168"/>
                    </a:lnTo>
                    <a:lnTo>
                      <a:pt x="172" y="180"/>
                    </a:lnTo>
                    <a:lnTo>
                      <a:pt x="162" y="194"/>
                    </a:lnTo>
                    <a:lnTo>
                      <a:pt x="154" y="209"/>
                    </a:lnTo>
                    <a:lnTo>
                      <a:pt x="146" y="223"/>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84" name="Freeform 116"/>
              <p:cNvSpPr>
                <a:spLocks/>
              </p:cNvSpPr>
              <p:nvPr/>
            </p:nvSpPr>
            <p:spPr bwMode="auto">
              <a:xfrm>
                <a:off x="2372" y="3369"/>
                <a:ext cx="93" cy="174"/>
              </a:xfrm>
              <a:custGeom>
                <a:avLst/>
                <a:gdLst>
                  <a:gd name="T0" fmla="*/ 0 w 187"/>
                  <a:gd name="T1" fmla="*/ 13 h 349"/>
                  <a:gd name="T2" fmla="*/ 1 w 187"/>
                  <a:gd name="T3" fmla="*/ 13 h 349"/>
                  <a:gd name="T4" fmla="*/ 3 w 187"/>
                  <a:gd name="T5" fmla="*/ 13 h 349"/>
                  <a:gd name="T6" fmla="*/ 4 w 187"/>
                  <a:gd name="T7" fmla="*/ 14 h 349"/>
                  <a:gd name="T8" fmla="*/ 5 w 187"/>
                  <a:gd name="T9" fmla="*/ 14 h 349"/>
                  <a:gd name="T10" fmla="*/ 6 w 187"/>
                  <a:gd name="T11" fmla="*/ 15 h 349"/>
                  <a:gd name="T12" fmla="*/ 7 w 187"/>
                  <a:gd name="T13" fmla="*/ 16 h 349"/>
                  <a:gd name="T14" fmla="*/ 8 w 187"/>
                  <a:gd name="T15" fmla="*/ 17 h 349"/>
                  <a:gd name="T16" fmla="*/ 9 w 187"/>
                  <a:gd name="T17" fmla="*/ 18 h 349"/>
                  <a:gd name="T18" fmla="*/ 8 w 187"/>
                  <a:gd name="T19" fmla="*/ 16 h 349"/>
                  <a:gd name="T20" fmla="*/ 8 w 187"/>
                  <a:gd name="T21" fmla="*/ 14 h 349"/>
                  <a:gd name="T22" fmla="*/ 8 w 187"/>
                  <a:gd name="T23" fmla="*/ 11 h 349"/>
                  <a:gd name="T24" fmla="*/ 7 w 187"/>
                  <a:gd name="T25" fmla="*/ 9 h 349"/>
                  <a:gd name="T26" fmla="*/ 7 w 187"/>
                  <a:gd name="T27" fmla="*/ 7 h 349"/>
                  <a:gd name="T28" fmla="*/ 7 w 187"/>
                  <a:gd name="T29" fmla="*/ 4 h 349"/>
                  <a:gd name="T30" fmla="*/ 6 w 187"/>
                  <a:gd name="T31" fmla="*/ 2 h 349"/>
                  <a:gd name="T32" fmla="*/ 6 w 187"/>
                  <a:gd name="T33" fmla="*/ 0 h 349"/>
                  <a:gd name="T34" fmla="*/ 6 w 187"/>
                  <a:gd name="T35" fmla="*/ 0 h 349"/>
                  <a:gd name="T36" fmla="*/ 6 w 187"/>
                  <a:gd name="T37" fmla="*/ 0 h 349"/>
                  <a:gd name="T38" fmla="*/ 7 w 187"/>
                  <a:gd name="T39" fmla="*/ 1 h 349"/>
                  <a:gd name="T40" fmla="*/ 7 w 187"/>
                  <a:gd name="T41" fmla="*/ 1 h 349"/>
                  <a:gd name="T42" fmla="*/ 7 w 187"/>
                  <a:gd name="T43" fmla="*/ 2 h 349"/>
                  <a:gd name="T44" fmla="*/ 8 w 187"/>
                  <a:gd name="T45" fmla="*/ 2 h 349"/>
                  <a:gd name="T46" fmla="*/ 8 w 187"/>
                  <a:gd name="T47" fmla="*/ 3 h 349"/>
                  <a:gd name="T48" fmla="*/ 8 w 187"/>
                  <a:gd name="T49" fmla="*/ 3 h 349"/>
                  <a:gd name="T50" fmla="*/ 8 w 187"/>
                  <a:gd name="T51" fmla="*/ 5 h 349"/>
                  <a:gd name="T52" fmla="*/ 9 w 187"/>
                  <a:gd name="T53" fmla="*/ 8 h 349"/>
                  <a:gd name="T54" fmla="*/ 9 w 187"/>
                  <a:gd name="T55" fmla="*/ 10 h 349"/>
                  <a:gd name="T56" fmla="*/ 10 w 187"/>
                  <a:gd name="T57" fmla="*/ 12 h 349"/>
                  <a:gd name="T58" fmla="*/ 10 w 187"/>
                  <a:gd name="T59" fmla="*/ 14 h 349"/>
                  <a:gd name="T60" fmla="*/ 11 w 187"/>
                  <a:gd name="T61" fmla="*/ 17 h 349"/>
                  <a:gd name="T62" fmla="*/ 11 w 187"/>
                  <a:gd name="T63" fmla="*/ 19 h 349"/>
                  <a:gd name="T64" fmla="*/ 11 w 187"/>
                  <a:gd name="T65" fmla="*/ 21 h 349"/>
                  <a:gd name="T66" fmla="*/ 10 w 187"/>
                  <a:gd name="T67" fmla="*/ 21 h 349"/>
                  <a:gd name="T68" fmla="*/ 9 w 187"/>
                  <a:gd name="T69" fmla="*/ 21 h 349"/>
                  <a:gd name="T70" fmla="*/ 8 w 187"/>
                  <a:gd name="T71" fmla="*/ 20 h 349"/>
                  <a:gd name="T72" fmla="*/ 8 w 187"/>
                  <a:gd name="T73" fmla="*/ 19 h 349"/>
                  <a:gd name="T74" fmla="*/ 7 w 187"/>
                  <a:gd name="T75" fmla="*/ 19 h 349"/>
                  <a:gd name="T76" fmla="*/ 6 w 187"/>
                  <a:gd name="T77" fmla="*/ 18 h 349"/>
                  <a:gd name="T78" fmla="*/ 6 w 187"/>
                  <a:gd name="T79" fmla="*/ 17 h 349"/>
                  <a:gd name="T80" fmla="*/ 5 w 187"/>
                  <a:gd name="T81" fmla="*/ 16 h 349"/>
                  <a:gd name="T82" fmla="*/ 5 w 187"/>
                  <a:gd name="T83" fmla="*/ 15 h 349"/>
                  <a:gd name="T84" fmla="*/ 4 w 187"/>
                  <a:gd name="T85" fmla="*/ 15 h 349"/>
                  <a:gd name="T86" fmla="*/ 3 w 187"/>
                  <a:gd name="T87" fmla="*/ 15 h 349"/>
                  <a:gd name="T88" fmla="*/ 2 w 187"/>
                  <a:gd name="T89" fmla="*/ 14 h 349"/>
                  <a:gd name="T90" fmla="*/ 1 w 187"/>
                  <a:gd name="T91" fmla="*/ 14 h 349"/>
                  <a:gd name="T92" fmla="*/ 0 w 187"/>
                  <a:gd name="T93" fmla="*/ 13 h 349"/>
                  <a:gd name="T94" fmla="*/ 0 w 187"/>
                  <a:gd name="T95" fmla="*/ 13 h 349"/>
                  <a:gd name="T96" fmla="*/ 0 w 187"/>
                  <a:gd name="T97" fmla="*/ 13 h 34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7"/>
                  <a:gd name="T148" fmla="*/ 0 h 349"/>
                  <a:gd name="T149" fmla="*/ 187 w 187"/>
                  <a:gd name="T150" fmla="*/ 349 h 34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7" h="349">
                    <a:moveTo>
                      <a:pt x="0" y="220"/>
                    </a:moveTo>
                    <a:lnTo>
                      <a:pt x="25" y="217"/>
                    </a:lnTo>
                    <a:lnTo>
                      <a:pt x="48" y="218"/>
                    </a:lnTo>
                    <a:lnTo>
                      <a:pt x="68" y="225"/>
                    </a:lnTo>
                    <a:lnTo>
                      <a:pt x="87" y="235"/>
                    </a:lnTo>
                    <a:lnTo>
                      <a:pt x="104" y="247"/>
                    </a:lnTo>
                    <a:lnTo>
                      <a:pt x="120" y="262"/>
                    </a:lnTo>
                    <a:lnTo>
                      <a:pt x="134" y="279"/>
                    </a:lnTo>
                    <a:lnTo>
                      <a:pt x="146" y="298"/>
                    </a:lnTo>
                    <a:lnTo>
                      <a:pt x="141" y="265"/>
                    </a:lnTo>
                    <a:lnTo>
                      <a:pt x="138" y="229"/>
                    </a:lnTo>
                    <a:lnTo>
                      <a:pt x="132" y="191"/>
                    </a:lnTo>
                    <a:lnTo>
                      <a:pt x="127" y="153"/>
                    </a:lnTo>
                    <a:lnTo>
                      <a:pt x="121" y="115"/>
                    </a:lnTo>
                    <a:lnTo>
                      <a:pt x="115" y="76"/>
                    </a:lnTo>
                    <a:lnTo>
                      <a:pt x="108" y="38"/>
                    </a:lnTo>
                    <a:lnTo>
                      <a:pt x="100" y="0"/>
                    </a:lnTo>
                    <a:lnTo>
                      <a:pt x="104" y="4"/>
                    </a:lnTo>
                    <a:lnTo>
                      <a:pt x="110" y="11"/>
                    </a:lnTo>
                    <a:lnTo>
                      <a:pt x="116" y="18"/>
                    </a:lnTo>
                    <a:lnTo>
                      <a:pt x="120" y="27"/>
                    </a:lnTo>
                    <a:lnTo>
                      <a:pt x="126" y="35"/>
                    </a:lnTo>
                    <a:lnTo>
                      <a:pt x="130" y="43"/>
                    </a:lnTo>
                    <a:lnTo>
                      <a:pt x="133" y="50"/>
                    </a:lnTo>
                    <a:lnTo>
                      <a:pt x="134" y="56"/>
                    </a:lnTo>
                    <a:lnTo>
                      <a:pt x="143" y="93"/>
                    </a:lnTo>
                    <a:lnTo>
                      <a:pt x="151" y="130"/>
                    </a:lnTo>
                    <a:lnTo>
                      <a:pt x="159" y="165"/>
                    </a:lnTo>
                    <a:lnTo>
                      <a:pt x="168" y="202"/>
                    </a:lnTo>
                    <a:lnTo>
                      <a:pt x="174" y="239"/>
                    </a:lnTo>
                    <a:lnTo>
                      <a:pt x="180" y="275"/>
                    </a:lnTo>
                    <a:lnTo>
                      <a:pt x="184" y="312"/>
                    </a:lnTo>
                    <a:lnTo>
                      <a:pt x="187" y="349"/>
                    </a:lnTo>
                    <a:lnTo>
                      <a:pt x="170" y="344"/>
                    </a:lnTo>
                    <a:lnTo>
                      <a:pt x="154" y="337"/>
                    </a:lnTo>
                    <a:lnTo>
                      <a:pt x="140" y="328"/>
                    </a:lnTo>
                    <a:lnTo>
                      <a:pt x="128" y="316"/>
                    </a:lnTo>
                    <a:lnTo>
                      <a:pt x="117" y="304"/>
                    </a:lnTo>
                    <a:lnTo>
                      <a:pt x="106" y="290"/>
                    </a:lnTo>
                    <a:lnTo>
                      <a:pt x="97" y="275"/>
                    </a:lnTo>
                    <a:lnTo>
                      <a:pt x="87" y="261"/>
                    </a:lnTo>
                    <a:lnTo>
                      <a:pt x="80" y="254"/>
                    </a:lnTo>
                    <a:lnTo>
                      <a:pt x="68" y="247"/>
                    </a:lnTo>
                    <a:lnTo>
                      <a:pt x="53" y="240"/>
                    </a:lnTo>
                    <a:lnTo>
                      <a:pt x="39" y="233"/>
                    </a:lnTo>
                    <a:lnTo>
                      <a:pt x="25" y="228"/>
                    </a:lnTo>
                    <a:lnTo>
                      <a:pt x="12" y="223"/>
                    </a:lnTo>
                    <a:lnTo>
                      <a:pt x="4" y="221"/>
                    </a:lnTo>
                    <a:lnTo>
                      <a:pt x="0" y="220"/>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85" name="Freeform 117"/>
              <p:cNvSpPr>
                <a:spLocks/>
              </p:cNvSpPr>
              <p:nvPr/>
            </p:nvSpPr>
            <p:spPr bwMode="auto">
              <a:xfrm>
                <a:off x="2947" y="3349"/>
                <a:ext cx="152" cy="197"/>
              </a:xfrm>
              <a:custGeom>
                <a:avLst/>
                <a:gdLst>
                  <a:gd name="T0" fmla="*/ 5 w 305"/>
                  <a:gd name="T1" fmla="*/ 25 h 392"/>
                  <a:gd name="T2" fmla="*/ 5 w 305"/>
                  <a:gd name="T3" fmla="*/ 24 h 392"/>
                  <a:gd name="T4" fmla="*/ 6 w 305"/>
                  <a:gd name="T5" fmla="*/ 23 h 392"/>
                  <a:gd name="T6" fmla="*/ 7 w 305"/>
                  <a:gd name="T7" fmla="*/ 21 h 392"/>
                  <a:gd name="T8" fmla="*/ 7 w 305"/>
                  <a:gd name="T9" fmla="*/ 18 h 392"/>
                  <a:gd name="T10" fmla="*/ 8 w 305"/>
                  <a:gd name="T11" fmla="*/ 16 h 392"/>
                  <a:gd name="T12" fmla="*/ 9 w 305"/>
                  <a:gd name="T13" fmla="*/ 13 h 392"/>
                  <a:gd name="T14" fmla="*/ 10 w 305"/>
                  <a:gd name="T15" fmla="*/ 12 h 392"/>
                  <a:gd name="T16" fmla="*/ 11 w 305"/>
                  <a:gd name="T17" fmla="*/ 11 h 392"/>
                  <a:gd name="T18" fmla="*/ 12 w 305"/>
                  <a:gd name="T19" fmla="*/ 10 h 392"/>
                  <a:gd name="T20" fmla="*/ 12 w 305"/>
                  <a:gd name="T21" fmla="*/ 8 h 392"/>
                  <a:gd name="T22" fmla="*/ 14 w 305"/>
                  <a:gd name="T23" fmla="*/ 7 h 392"/>
                  <a:gd name="T24" fmla="*/ 15 w 305"/>
                  <a:gd name="T25" fmla="*/ 5 h 392"/>
                  <a:gd name="T26" fmla="*/ 16 w 305"/>
                  <a:gd name="T27" fmla="*/ 3 h 392"/>
                  <a:gd name="T28" fmla="*/ 17 w 305"/>
                  <a:gd name="T29" fmla="*/ 2 h 392"/>
                  <a:gd name="T30" fmla="*/ 18 w 305"/>
                  <a:gd name="T31" fmla="*/ 1 h 392"/>
                  <a:gd name="T32" fmla="*/ 19 w 305"/>
                  <a:gd name="T33" fmla="*/ 0 h 392"/>
                  <a:gd name="T34" fmla="*/ 17 w 305"/>
                  <a:gd name="T35" fmla="*/ 1 h 392"/>
                  <a:gd name="T36" fmla="*/ 16 w 305"/>
                  <a:gd name="T37" fmla="*/ 2 h 392"/>
                  <a:gd name="T38" fmla="*/ 15 w 305"/>
                  <a:gd name="T39" fmla="*/ 3 h 392"/>
                  <a:gd name="T40" fmla="*/ 14 w 305"/>
                  <a:gd name="T41" fmla="*/ 4 h 392"/>
                  <a:gd name="T42" fmla="*/ 13 w 305"/>
                  <a:gd name="T43" fmla="*/ 5 h 392"/>
                  <a:gd name="T44" fmla="*/ 12 w 305"/>
                  <a:gd name="T45" fmla="*/ 6 h 392"/>
                  <a:gd name="T46" fmla="*/ 11 w 305"/>
                  <a:gd name="T47" fmla="*/ 7 h 392"/>
                  <a:gd name="T48" fmla="*/ 10 w 305"/>
                  <a:gd name="T49" fmla="*/ 8 h 392"/>
                  <a:gd name="T50" fmla="*/ 10 w 305"/>
                  <a:gd name="T51" fmla="*/ 9 h 392"/>
                  <a:gd name="T52" fmla="*/ 9 w 305"/>
                  <a:gd name="T53" fmla="*/ 10 h 392"/>
                  <a:gd name="T54" fmla="*/ 8 w 305"/>
                  <a:gd name="T55" fmla="*/ 11 h 392"/>
                  <a:gd name="T56" fmla="*/ 8 w 305"/>
                  <a:gd name="T57" fmla="*/ 12 h 392"/>
                  <a:gd name="T58" fmla="*/ 7 w 305"/>
                  <a:gd name="T59" fmla="*/ 13 h 392"/>
                  <a:gd name="T60" fmla="*/ 7 w 305"/>
                  <a:gd name="T61" fmla="*/ 14 h 392"/>
                  <a:gd name="T62" fmla="*/ 6 w 305"/>
                  <a:gd name="T63" fmla="*/ 15 h 392"/>
                  <a:gd name="T64" fmla="*/ 6 w 305"/>
                  <a:gd name="T65" fmla="*/ 16 h 392"/>
                  <a:gd name="T66" fmla="*/ 5 w 305"/>
                  <a:gd name="T67" fmla="*/ 12 h 392"/>
                  <a:gd name="T68" fmla="*/ 5 w 305"/>
                  <a:gd name="T69" fmla="*/ 8 h 392"/>
                  <a:gd name="T70" fmla="*/ 4 w 305"/>
                  <a:gd name="T71" fmla="*/ 5 h 392"/>
                  <a:gd name="T72" fmla="*/ 4 w 305"/>
                  <a:gd name="T73" fmla="*/ 4 h 392"/>
                  <a:gd name="T74" fmla="*/ 3 w 305"/>
                  <a:gd name="T75" fmla="*/ 6 h 392"/>
                  <a:gd name="T76" fmla="*/ 2 w 305"/>
                  <a:gd name="T77" fmla="*/ 8 h 392"/>
                  <a:gd name="T78" fmla="*/ 2 w 305"/>
                  <a:gd name="T79" fmla="*/ 10 h 392"/>
                  <a:gd name="T80" fmla="*/ 1 w 305"/>
                  <a:gd name="T81" fmla="*/ 12 h 392"/>
                  <a:gd name="T82" fmla="*/ 1 w 305"/>
                  <a:gd name="T83" fmla="*/ 14 h 392"/>
                  <a:gd name="T84" fmla="*/ 0 w 305"/>
                  <a:gd name="T85" fmla="*/ 17 h 392"/>
                  <a:gd name="T86" fmla="*/ 0 w 305"/>
                  <a:gd name="T87" fmla="*/ 19 h 392"/>
                  <a:gd name="T88" fmla="*/ 0 w 305"/>
                  <a:gd name="T89" fmla="*/ 21 h 392"/>
                  <a:gd name="T90" fmla="*/ 2 w 305"/>
                  <a:gd name="T91" fmla="*/ 20 h 392"/>
                  <a:gd name="T92" fmla="*/ 2 w 305"/>
                  <a:gd name="T93" fmla="*/ 18 h 392"/>
                  <a:gd name="T94" fmla="*/ 3 w 305"/>
                  <a:gd name="T95" fmla="*/ 16 h 392"/>
                  <a:gd name="T96" fmla="*/ 3 w 305"/>
                  <a:gd name="T97" fmla="*/ 14 h 392"/>
                  <a:gd name="T98" fmla="*/ 4 w 305"/>
                  <a:gd name="T99" fmla="*/ 11 h 392"/>
                  <a:gd name="T100" fmla="*/ 3 w 305"/>
                  <a:gd name="T101" fmla="*/ 14 h 392"/>
                  <a:gd name="T102" fmla="*/ 3 w 305"/>
                  <a:gd name="T103" fmla="*/ 17 h 392"/>
                  <a:gd name="T104" fmla="*/ 3 w 305"/>
                  <a:gd name="T105" fmla="*/ 20 h 392"/>
                  <a:gd name="T106" fmla="*/ 3 w 305"/>
                  <a:gd name="T107" fmla="*/ 25 h 392"/>
                  <a:gd name="T108" fmla="*/ 5 w 305"/>
                  <a:gd name="T109" fmla="*/ 25 h 39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05"/>
                  <a:gd name="T166" fmla="*/ 0 h 392"/>
                  <a:gd name="T167" fmla="*/ 305 w 305"/>
                  <a:gd name="T168" fmla="*/ 392 h 39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05" h="392">
                    <a:moveTo>
                      <a:pt x="88" y="385"/>
                    </a:moveTo>
                    <a:lnTo>
                      <a:pt x="91" y="377"/>
                    </a:lnTo>
                    <a:lnTo>
                      <a:pt x="99" y="354"/>
                    </a:lnTo>
                    <a:lnTo>
                      <a:pt x="112" y="321"/>
                    </a:lnTo>
                    <a:lnTo>
                      <a:pt x="127" y="283"/>
                    </a:lnTo>
                    <a:lnTo>
                      <a:pt x="143" y="242"/>
                    </a:lnTo>
                    <a:lnTo>
                      <a:pt x="159" y="207"/>
                    </a:lnTo>
                    <a:lnTo>
                      <a:pt x="172" y="178"/>
                    </a:lnTo>
                    <a:lnTo>
                      <a:pt x="182" y="161"/>
                    </a:lnTo>
                    <a:lnTo>
                      <a:pt x="192" y="149"/>
                    </a:lnTo>
                    <a:lnTo>
                      <a:pt x="207" y="128"/>
                    </a:lnTo>
                    <a:lnTo>
                      <a:pt x="226" y="103"/>
                    </a:lnTo>
                    <a:lnTo>
                      <a:pt x="248" y="74"/>
                    </a:lnTo>
                    <a:lnTo>
                      <a:pt x="269" y="47"/>
                    </a:lnTo>
                    <a:lnTo>
                      <a:pt x="287" y="23"/>
                    </a:lnTo>
                    <a:lnTo>
                      <a:pt x="300" y="5"/>
                    </a:lnTo>
                    <a:lnTo>
                      <a:pt x="305" y="0"/>
                    </a:lnTo>
                    <a:lnTo>
                      <a:pt x="286" y="10"/>
                    </a:lnTo>
                    <a:lnTo>
                      <a:pt x="269" y="23"/>
                    </a:lnTo>
                    <a:lnTo>
                      <a:pt x="252" y="38"/>
                    </a:lnTo>
                    <a:lnTo>
                      <a:pt x="235" y="54"/>
                    </a:lnTo>
                    <a:lnTo>
                      <a:pt x="219" y="71"/>
                    </a:lnTo>
                    <a:lnTo>
                      <a:pt x="203" y="88"/>
                    </a:lnTo>
                    <a:lnTo>
                      <a:pt x="188" y="108"/>
                    </a:lnTo>
                    <a:lnTo>
                      <a:pt x="173" y="126"/>
                    </a:lnTo>
                    <a:lnTo>
                      <a:pt x="162" y="141"/>
                    </a:lnTo>
                    <a:lnTo>
                      <a:pt x="151" y="156"/>
                    </a:lnTo>
                    <a:lnTo>
                      <a:pt x="141" y="171"/>
                    </a:lnTo>
                    <a:lnTo>
                      <a:pt x="132" y="185"/>
                    </a:lnTo>
                    <a:lnTo>
                      <a:pt x="124" y="199"/>
                    </a:lnTo>
                    <a:lnTo>
                      <a:pt x="114" y="213"/>
                    </a:lnTo>
                    <a:lnTo>
                      <a:pt x="108" y="226"/>
                    </a:lnTo>
                    <a:lnTo>
                      <a:pt x="99" y="241"/>
                    </a:lnTo>
                    <a:lnTo>
                      <a:pt x="91" y="186"/>
                    </a:lnTo>
                    <a:lnTo>
                      <a:pt x="85" y="120"/>
                    </a:lnTo>
                    <a:lnTo>
                      <a:pt x="79" y="69"/>
                    </a:lnTo>
                    <a:lnTo>
                      <a:pt x="73" y="52"/>
                    </a:lnTo>
                    <a:lnTo>
                      <a:pt x="58" y="82"/>
                    </a:lnTo>
                    <a:lnTo>
                      <a:pt x="45" y="115"/>
                    </a:lnTo>
                    <a:lnTo>
                      <a:pt x="34" y="149"/>
                    </a:lnTo>
                    <a:lnTo>
                      <a:pt x="25" y="184"/>
                    </a:lnTo>
                    <a:lnTo>
                      <a:pt x="17" y="221"/>
                    </a:lnTo>
                    <a:lnTo>
                      <a:pt x="10" y="256"/>
                    </a:lnTo>
                    <a:lnTo>
                      <a:pt x="5" y="291"/>
                    </a:lnTo>
                    <a:lnTo>
                      <a:pt x="0" y="323"/>
                    </a:lnTo>
                    <a:lnTo>
                      <a:pt x="40" y="309"/>
                    </a:lnTo>
                    <a:lnTo>
                      <a:pt x="44" y="276"/>
                    </a:lnTo>
                    <a:lnTo>
                      <a:pt x="49" y="242"/>
                    </a:lnTo>
                    <a:lnTo>
                      <a:pt x="56" y="209"/>
                    </a:lnTo>
                    <a:lnTo>
                      <a:pt x="65" y="176"/>
                    </a:lnTo>
                    <a:lnTo>
                      <a:pt x="63" y="215"/>
                    </a:lnTo>
                    <a:lnTo>
                      <a:pt x="61" y="260"/>
                    </a:lnTo>
                    <a:lnTo>
                      <a:pt x="59" y="316"/>
                    </a:lnTo>
                    <a:lnTo>
                      <a:pt x="58" y="392"/>
                    </a:lnTo>
                    <a:lnTo>
                      <a:pt x="88" y="385"/>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86" name="Freeform 118"/>
              <p:cNvSpPr>
                <a:spLocks/>
              </p:cNvSpPr>
              <p:nvPr/>
            </p:nvSpPr>
            <p:spPr bwMode="auto">
              <a:xfrm>
                <a:off x="3106" y="3291"/>
                <a:ext cx="141" cy="232"/>
              </a:xfrm>
              <a:custGeom>
                <a:avLst/>
                <a:gdLst>
                  <a:gd name="T0" fmla="*/ 0 w 284"/>
                  <a:gd name="T1" fmla="*/ 23 h 464"/>
                  <a:gd name="T2" fmla="*/ 3 w 284"/>
                  <a:gd name="T3" fmla="*/ 22 h 464"/>
                  <a:gd name="T4" fmla="*/ 5 w 284"/>
                  <a:gd name="T5" fmla="*/ 19 h 464"/>
                  <a:gd name="T6" fmla="*/ 7 w 284"/>
                  <a:gd name="T7" fmla="*/ 17 h 464"/>
                  <a:gd name="T8" fmla="*/ 8 w 284"/>
                  <a:gd name="T9" fmla="*/ 18 h 464"/>
                  <a:gd name="T10" fmla="*/ 7 w 284"/>
                  <a:gd name="T11" fmla="*/ 23 h 464"/>
                  <a:gd name="T12" fmla="*/ 7 w 284"/>
                  <a:gd name="T13" fmla="*/ 24 h 464"/>
                  <a:gd name="T14" fmla="*/ 8 w 284"/>
                  <a:gd name="T15" fmla="*/ 24 h 464"/>
                  <a:gd name="T16" fmla="*/ 8 w 284"/>
                  <a:gd name="T17" fmla="*/ 23 h 464"/>
                  <a:gd name="T18" fmla="*/ 9 w 284"/>
                  <a:gd name="T19" fmla="*/ 23 h 464"/>
                  <a:gd name="T20" fmla="*/ 9 w 284"/>
                  <a:gd name="T21" fmla="*/ 22 h 464"/>
                  <a:gd name="T22" fmla="*/ 10 w 284"/>
                  <a:gd name="T23" fmla="*/ 20 h 464"/>
                  <a:gd name="T24" fmla="*/ 11 w 284"/>
                  <a:gd name="T25" fmla="*/ 21 h 464"/>
                  <a:gd name="T26" fmla="*/ 11 w 284"/>
                  <a:gd name="T27" fmla="*/ 23 h 464"/>
                  <a:gd name="T28" fmla="*/ 12 w 284"/>
                  <a:gd name="T29" fmla="*/ 26 h 464"/>
                  <a:gd name="T30" fmla="*/ 13 w 284"/>
                  <a:gd name="T31" fmla="*/ 28 h 464"/>
                  <a:gd name="T32" fmla="*/ 13 w 284"/>
                  <a:gd name="T33" fmla="*/ 29 h 464"/>
                  <a:gd name="T34" fmla="*/ 14 w 284"/>
                  <a:gd name="T35" fmla="*/ 29 h 464"/>
                  <a:gd name="T36" fmla="*/ 15 w 284"/>
                  <a:gd name="T37" fmla="*/ 29 h 464"/>
                  <a:gd name="T38" fmla="*/ 16 w 284"/>
                  <a:gd name="T39" fmla="*/ 28 h 464"/>
                  <a:gd name="T40" fmla="*/ 17 w 284"/>
                  <a:gd name="T41" fmla="*/ 24 h 464"/>
                  <a:gd name="T42" fmla="*/ 16 w 284"/>
                  <a:gd name="T43" fmla="*/ 16 h 464"/>
                  <a:gd name="T44" fmla="*/ 17 w 284"/>
                  <a:gd name="T45" fmla="*/ 0 h 464"/>
                  <a:gd name="T46" fmla="*/ 15 w 284"/>
                  <a:gd name="T47" fmla="*/ 6 h 464"/>
                  <a:gd name="T48" fmla="*/ 15 w 284"/>
                  <a:gd name="T49" fmla="*/ 12 h 464"/>
                  <a:gd name="T50" fmla="*/ 15 w 284"/>
                  <a:gd name="T51" fmla="*/ 19 h 464"/>
                  <a:gd name="T52" fmla="*/ 14 w 284"/>
                  <a:gd name="T53" fmla="*/ 25 h 464"/>
                  <a:gd name="T54" fmla="*/ 13 w 284"/>
                  <a:gd name="T55" fmla="*/ 21 h 464"/>
                  <a:gd name="T56" fmla="*/ 12 w 284"/>
                  <a:gd name="T57" fmla="*/ 17 h 464"/>
                  <a:gd name="T58" fmla="*/ 11 w 284"/>
                  <a:gd name="T59" fmla="*/ 13 h 464"/>
                  <a:gd name="T60" fmla="*/ 11 w 284"/>
                  <a:gd name="T61" fmla="*/ 11 h 464"/>
                  <a:gd name="T62" fmla="*/ 10 w 284"/>
                  <a:gd name="T63" fmla="*/ 12 h 464"/>
                  <a:gd name="T64" fmla="*/ 9 w 284"/>
                  <a:gd name="T65" fmla="*/ 13 h 464"/>
                  <a:gd name="T66" fmla="*/ 8 w 284"/>
                  <a:gd name="T67" fmla="*/ 15 h 464"/>
                  <a:gd name="T68" fmla="*/ 8 w 284"/>
                  <a:gd name="T69" fmla="*/ 15 h 464"/>
                  <a:gd name="T70" fmla="*/ 6 w 284"/>
                  <a:gd name="T71" fmla="*/ 16 h 464"/>
                  <a:gd name="T72" fmla="*/ 5 w 284"/>
                  <a:gd name="T73" fmla="*/ 17 h 464"/>
                  <a:gd name="T74" fmla="*/ 3 w 284"/>
                  <a:gd name="T75" fmla="*/ 19 h 464"/>
                  <a:gd name="T76" fmla="*/ 2 w 284"/>
                  <a:gd name="T77" fmla="*/ 20 h 464"/>
                  <a:gd name="T78" fmla="*/ 2 w 284"/>
                  <a:gd name="T79" fmla="*/ 11 h 464"/>
                  <a:gd name="T80" fmla="*/ 1 w 284"/>
                  <a:gd name="T81" fmla="*/ 7 h 4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4"/>
                  <a:gd name="T124" fmla="*/ 0 h 464"/>
                  <a:gd name="T125" fmla="*/ 284 w 284"/>
                  <a:gd name="T126" fmla="*/ 464 h 46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4" h="464">
                    <a:moveTo>
                      <a:pt x="0" y="378"/>
                    </a:moveTo>
                    <a:lnTo>
                      <a:pt x="14" y="367"/>
                    </a:lnTo>
                    <a:lnTo>
                      <a:pt x="32" y="354"/>
                    </a:lnTo>
                    <a:lnTo>
                      <a:pt x="49" y="337"/>
                    </a:lnTo>
                    <a:lnTo>
                      <a:pt x="68" y="320"/>
                    </a:lnTo>
                    <a:lnTo>
                      <a:pt x="87" y="302"/>
                    </a:lnTo>
                    <a:lnTo>
                      <a:pt x="104" y="286"/>
                    </a:lnTo>
                    <a:lnTo>
                      <a:pt x="120" y="271"/>
                    </a:lnTo>
                    <a:lnTo>
                      <a:pt x="133" y="258"/>
                    </a:lnTo>
                    <a:lnTo>
                      <a:pt x="131" y="284"/>
                    </a:lnTo>
                    <a:lnTo>
                      <a:pt x="125" y="321"/>
                    </a:lnTo>
                    <a:lnTo>
                      <a:pt x="119" y="356"/>
                    </a:lnTo>
                    <a:lnTo>
                      <a:pt x="116" y="378"/>
                    </a:lnTo>
                    <a:lnTo>
                      <a:pt x="120" y="375"/>
                    </a:lnTo>
                    <a:lnTo>
                      <a:pt x="126" y="372"/>
                    </a:lnTo>
                    <a:lnTo>
                      <a:pt x="131" y="370"/>
                    </a:lnTo>
                    <a:lnTo>
                      <a:pt x="136" y="367"/>
                    </a:lnTo>
                    <a:lnTo>
                      <a:pt x="141" y="365"/>
                    </a:lnTo>
                    <a:lnTo>
                      <a:pt x="147" y="362"/>
                    </a:lnTo>
                    <a:lnTo>
                      <a:pt x="151" y="359"/>
                    </a:lnTo>
                    <a:lnTo>
                      <a:pt x="156" y="357"/>
                    </a:lnTo>
                    <a:lnTo>
                      <a:pt x="158" y="349"/>
                    </a:lnTo>
                    <a:lnTo>
                      <a:pt x="163" y="333"/>
                    </a:lnTo>
                    <a:lnTo>
                      <a:pt x="169" y="316"/>
                    </a:lnTo>
                    <a:lnTo>
                      <a:pt x="172" y="306"/>
                    </a:lnTo>
                    <a:lnTo>
                      <a:pt x="178" y="326"/>
                    </a:lnTo>
                    <a:lnTo>
                      <a:pt x="182" y="346"/>
                    </a:lnTo>
                    <a:lnTo>
                      <a:pt x="189" y="366"/>
                    </a:lnTo>
                    <a:lnTo>
                      <a:pt x="195" y="386"/>
                    </a:lnTo>
                    <a:lnTo>
                      <a:pt x="201" y="405"/>
                    </a:lnTo>
                    <a:lnTo>
                      <a:pt x="207" y="425"/>
                    </a:lnTo>
                    <a:lnTo>
                      <a:pt x="212" y="445"/>
                    </a:lnTo>
                    <a:lnTo>
                      <a:pt x="218" y="464"/>
                    </a:lnTo>
                    <a:lnTo>
                      <a:pt x="224" y="462"/>
                    </a:lnTo>
                    <a:lnTo>
                      <a:pt x="230" y="458"/>
                    </a:lnTo>
                    <a:lnTo>
                      <a:pt x="235" y="456"/>
                    </a:lnTo>
                    <a:lnTo>
                      <a:pt x="241" y="454"/>
                    </a:lnTo>
                    <a:lnTo>
                      <a:pt x="247" y="451"/>
                    </a:lnTo>
                    <a:lnTo>
                      <a:pt x="253" y="448"/>
                    </a:lnTo>
                    <a:lnTo>
                      <a:pt x="259" y="446"/>
                    </a:lnTo>
                    <a:lnTo>
                      <a:pt x="264" y="443"/>
                    </a:lnTo>
                    <a:lnTo>
                      <a:pt x="276" y="378"/>
                    </a:lnTo>
                    <a:lnTo>
                      <a:pt x="276" y="311"/>
                    </a:lnTo>
                    <a:lnTo>
                      <a:pt x="271" y="243"/>
                    </a:lnTo>
                    <a:lnTo>
                      <a:pt x="272" y="176"/>
                    </a:lnTo>
                    <a:lnTo>
                      <a:pt x="284" y="0"/>
                    </a:lnTo>
                    <a:lnTo>
                      <a:pt x="267" y="45"/>
                    </a:lnTo>
                    <a:lnTo>
                      <a:pt x="255" y="93"/>
                    </a:lnTo>
                    <a:lnTo>
                      <a:pt x="249" y="142"/>
                    </a:lnTo>
                    <a:lnTo>
                      <a:pt x="247" y="191"/>
                    </a:lnTo>
                    <a:lnTo>
                      <a:pt x="246" y="242"/>
                    </a:lnTo>
                    <a:lnTo>
                      <a:pt x="246" y="293"/>
                    </a:lnTo>
                    <a:lnTo>
                      <a:pt x="244" y="342"/>
                    </a:lnTo>
                    <a:lnTo>
                      <a:pt x="239" y="390"/>
                    </a:lnTo>
                    <a:lnTo>
                      <a:pt x="232" y="366"/>
                    </a:lnTo>
                    <a:lnTo>
                      <a:pt x="224" y="335"/>
                    </a:lnTo>
                    <a:lnTo>
                      <a:pt x="215" y="302"/>
                    </a:lnTo>
                    <a:lnTo>
                      <a:pt x="206" y="267"/>
                    </a:lnTo>
                    <a:lnTo>
                      <a:pt x="197" y="235"/>
                    </a:lnTo>
                    <a:lnTo>
                      <a:pt x="191" y="206"/>
                    </a:lnTo>
                    <a:lnTo>
                      <a:pt x="185" y="185"/>
                    </a:lnTo>
                    <a:lnTo>
                      <a:pt x="182" y="175"/>
                    </a:lnTo>
                    <a:lnTo>
                      <a:pt x="177" y="180"/>
                    </a:lnTo>
                    <a:lnTo>
                      <a:pt x="171" y="187"/>
                    </a:lnTo>
                    <a:lnTo>
                      <a:pt x="163" y="195"/>
                    </a:lnTo>
                    <a:lnTo>
                      <a:pt x="156" y="205"/>
                    </a:lnTo>
                    <a:lnTo>
                      <a:pt x="148" y="215"/>
                    </a:lnTo>
                    <a:lnTo>
                      <a:pt x="142" y="225"/>
                    </a:lnTo>
                    <a:lnTo>
                      <a:pt x="138" y="233"/>
                    </a:lnTo>
                    <a:lnTo>
                      <a:pt x="135" y="240"/>
                    </a:lnTo>
                    <a:lnTo>
                      <a:pt x="123" y="248"/>
                    </a:lnTo>
                    <a:lnTo>
                      <a:pt x="109" y="256"/>
                    </a:lnTo>
                    <a:lnTo>
                      <a:pt x="96" y="264"/>
                    </a:lnTo>
                    <a:lnTo>
                      <a:pt x="83" y="272"/>
                    </a:lnTo>
                    <a:lnTo>
                      <a:pt x="70" y="281"/>
                    </a:lnTo>
                    <a:lnTo>
                      <a:pt x="58" y="289"/>
                    </a:lnTo>
                    <a:lnTo>
                      <a:pt x="45" y="299"/>
                    </a:lnTo>
                    <a:lnTo>
                      <a:pt x="34" y="310"/>
                    </a:lnTo>
                    <a:lnTo>
                      <a:pt x="38" y="241"/>
                    </a:lnTo>
                    <a:lnTo>
                      <a:pt x="34" y="174"/>
                    </a:lnTo>
                    <a:lnTo>
                      <a:pt x="26" y="123"/>
                    </a:lnTo>
                    <a:lnTo>
                      <a:pt x="21" y="104"/>
                    </a:lnTo>
                    <a:lnTo>
                      <a:pt x="0" y="378"/>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87" name="Freeform 119"/>
              <p:cNvSpPr>
                <a:spLocks/>
              </p:cNvSpPr>
              <p:nvPr/>
            </p:nvSpPr>
            <p:spPr bwMode="auto">
              <a:xfrm>
                <a:off x="3004" y="3333"/>
                <a:ext cx="103" cy="73"/>
              </a:xfrm>
              <a:custGeom>
                <a:avLst/>
                <a:gdLst>
                  <a:gd name="T0" fmla="*/ 3 w 206"/>
                  <a:gd name="T1" fmla="*/ 9 h 145"/>
                  <a:gd name="T2" fmla="*/ 4 w 206"/>
                  <a:gd name="T3" fmla="*/ 7 h 145"/>
                  <a:gd name="T4" fmla="*/ 5 w 206"/>
                  <a:gd name="T5" fmla="*/ 6 h 145"/>
                  <a:gd name="T6" fmla="*/ 6 w 206"/>
                  <a:gd name="T7" fmla="*/ 5 h 145"/>
                  <a:gd name="T8" fmla="*/ 8 w 206"/>
                  <a:gd name="T9" fmla="*/ 4 h 145"/>
                  <a:gd name="T10" fmla="*/ 9 w 206"/>
                  <a:gd name="T11" fmla="*/ 3 h 145"/>
                  <a:gd name="T12" fmla="*/ 11 w 206"/>
                  <a:gd name="T13" fmla="*/ 2 h 145"/>
                  <a:gd name="T14" fmla="*/ 12 w 206"/>
                  <a:gd name="T15" fmla="*/ 1 h 145"/>
                  <a:gd name="T16" fmla="*/ 13 w 206"/>
                  <a:gd name="T17" fmla="*/ 0 h 145"/>
                  <a:gd name="T18" fmla="*/ 11 w 206"/>
                  <a:gd name="T19" fmla="*/ 1 h 145"/>
                  <a:gd name="T20" fmla="*/ 9 w 206"/>
                  <a:gd name="T21" fmla="*/ 2 h 145"/>
                  <a:gd name="T22" fmla="*/ 8 w 206"/>
                  <a:gd name="T23" fmla="*/ 3 h 145"/>
                  <a:gd name="T24" fmla="*/ 6 w 206"/>
                  <a:gd name="T25" fmla="*/ 4 h 145"/>
                  <a:gd name="T26" fmla="*/ 5 w 206"/>
                  <a:gd name="T27" fmla="*/ 5 h 145"/>
                  <a:gd name="T28" fmla="*/ 4 w 206"/>
                  <a:gd name="T29" fmla="*/ 6 h 145"/>
                  <a:gd name="T30" fmla="*/ 2 w 206"/>
                  <a:gd name="T31" fmla="*/ 7 h 145"/>
                  <a:gd name="T32" fmla="*/ 1 w 206"/>
                  <a:gd name="T33" fmla="*/ 8 h 145"/>
                  <a:gd name="T34" fmla="*/ 0 w 206"/>
                  <a:gd name="T35" fmla="*/ 10 h 145"/>
                  <a:gd name="T36" fmla="*/ 3 w 206"/>
                  <a:gd name="T37" fmla="*/ 9 h 1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6"/>
                  <a:gd name="T58" fmla="*/ 0 h 145"/>
                  <a:gd name="T59" fmla="*/ 206 w 206"/>
                  <a:gd name="T60" fmla="*/ 145 h 14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6" h="145">
                    <a:moveTo>
                      <a:pt x="39" y="132"/>
                    </a:moveTo>
                    <a:lnTo>
                      <a:pt x="54" y="109"/>
                    </a:lnTo>
                    <a:lnTo>
                      <a:pt x="72" y="90"/>
                    </a:lnTo>
                    <a:lnTo>
                      <a:pt x="92" y="73"/>
                    </a:lnTo>
                    <a:lnTo>
                      <a:pt x="115" y="58"/>
                    </a:lnTo>
                    <a:lnTo>
                      <a:pt x="138" y="44"/>
                    </a:lnTo>
                    <a:lnTo>
                      <a:pt x="161" y="30"/>
                    </a:lnTo>
                    <a:lnTo>
                      <a:pt x="184" y="16"/>
                    </a:lnTo>
                    <a:lnTo>
                      <a:pt x="206" y="0"/>
                    </a:lnTo>
                    <a:lnTo>
                      <a:pt x="167" y="14"/>
                    </a:lnTo>
                    <a:lnTo>
                      <a:pt x="142" y="27"/>
                    </a:lnTo>
                    <a:lnTo>
                      <a:pt x="119" y="39"/>
                    </a:lnTo>
                    <a:lnTo>
                      <a:pt x="95" y="53"/>
                    </a:lnTo>
                    <a:lnTo>
                      <a:pt x="73" y="68"/>
                    </a:lnTo>
                    <a:lnTo>
                      <a:pt x="51" y="84"/>
                    </a:lnTo>
                    <a:lnTo>
                      <a:pt x="32" y="102"/>
                    </a:lnTo>
                    <a:lnTo>
                      <a:pt x="15" y="122"/>
                    </a:lnTo>
                    <a:lnTo>
                      <a:pt x="0" y="145"/>
                    </a:lnTo>
                    <a:lnTo>
                      <a:pt x="39" y="132"/>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88" name="Freeform 120"/>
              <p:cNvSpPr>
                <a:spLocks/>
              </p:cNvSpPr>
              <p:nvPr/>
            </p:nvSpPr>
            <p:spPr bwMode="auto">
              <a:xfrm>
                <a:off x="2735" y="3259"/>
                <a:ext cx="62" cy="230"/>
              </a:xfrm>
              <a:custGeom>
                <a:avLst/>
                <a:gdLst>
                  <a:gd name="T0" fmla="*/ 7 w 125"/>
                  <a:gd name="T1" fmla="*/ 3 h 458"/>
                  <a:gd name="T2" fmla="*/ 6 w 125"/>
                  <a:gd name="T3" fmla="*/ 2 h 458"/>
                  <a:gd name="T4" fmla="*/ 6 w 125"/>
                  <a:gd name="T5" fmla="*/ 1 h 458"/>
                  <a:gd name="T6" fmla="*/ 6 w 125"/>
                  <a:gd name="T7" fmla="*/ 1 h 458"/>
                  <a:gd name="T8" fmla="*/ 5 w 125"/>
                  <a:gd name="T9" fmla="*/ 0 h 458"/>
                  <a:gd name="T10" fmla="*/ 5 w 125"/>
                  <a:gd name="T11" fmla="*/ 1 h 458"/>
                  <a:gd name="T12" fmla="*/ 5 w 125"/>
                  <a:gd name="T13" fmla="*/ 1 h 458"/>
                  <a:gd name="T14" fmla="*/ 5 w 125"/>
                  <a:gd name="T15" fmla="*/ 1 h 458"/>
                  <a:gd name="T16" fmla="*/ 4 w 125"/>
                  <a:gd name="T17" fmla="*/ 1 h 458"/>
                  <a:gd name="T18" fmla="*/ 3 w 125"/>
                  <a:gd name="T19" fmla="*/ 1 h 458"/>
                  <a:gd name="T20" fmla="*/ 3 w 125"/>
                  <a:gd name="T21" fmla="*/ 1 h 458"/>
                  <a:gd name="T22" fmla="*/ 3 w 125"/>
                  <a:gd name="T23" fmla="*/ 2 h 458"/>
                  <a:gd name="T24" fmla="*/ 2 w 125"/>
                  <a:gd name="T25" fmla="*/ 2 h 458"/>
                  <a:gd name="T26" fmla="*/ 1 w 125"/>
                  <a:gd name="T27" fmla="*/ 5 h 458"/>
                  <a:gd name="T28" fmla="*/ 0 w 125"/>
                  <a:gd name="T29" fmla="*/ 9 h 458"/>
                  <a:gd name="T30" fmla="*/ 0 w 125"/>
                  <a:gd name="T31" fmla="*/ 12 h 458"/>
                  <a:gd name="T32" fmla="*/ 0 w 125"/>
                  <a:gd name="T33" fmla="*/ 15 h 458"/>
                  <a:gd name="T34" fmla="*/ 0 w 125"/>
                  <a:gd name="T35" fmla="*/ 19 h 458"/>
                  <a:gd name="T36" fmla="*/ 0 w 125"/>
                  <a:gd name="T37" fmla="*/ 22 h 458"/>
                  <a:gd name="T38" fmla="*/ 0 w 125"/>
                  <a:gd name="T39" fmla="*/ 26 h 458"/>
                  <a:gd name="T40" fmla="*/ 0 w 125"/>
                  <a:gd name="T41" fmla="*/ 29 h 458"/>
                  <a:gd name="T42" fmla="*/ 2 w 125"/>
                  <a:gd name="T43" fmla="*/ 28 h 458"/>
                  <a:gd name="T44" fmla="*/ 2 w 125"/>
                  <a:gd name="T45" fmla="*/ 24 h 458"/>
                  <a:gd name="T46" fmla="*/ 1 w 125"/>
                  <a:gd name="T47" fmla="*/ 20 h 458"/>
                  <a:gd name="T48" fmla="*/ 1 w 125"/>
                  <a:gd name="T49" fmla="*/ 16 h 458"/>
                  <a:gd name="T50" fmla="*/ 1 w 125"/>
                  <a:gd name="T51" fmla="*/ 12 h 458"/>
                  <a:gd name="T52" fmla="*/ 1 w 125"/>
                  <a:gd name="T53" fmla="*/ 10 h 458"/>
                  <a:gd name="T54" fmla="*/ 1 w 125"/>
                  <a:gd name="T55" fmla="*/ 9 h 458"/>
                  <a:gd name="T56" fmla="*/ 2 w 125"/>
                  <a:gd name="T57" fmla="*/ 8 h 458"/>
                  <a:gd name="T58" fmla="*/ 2 w 125"/>
                  <a:gd name="T59" fmla="*/ 6 h 458"/>
                  <a:gd name="T60" fmla="*/ 2 w 125"/>
                  <a:gd name="T61" fmla="*/ 5 h 458"/>
                  <a:gd name="T62" fmla="*/ 3 w 125"/>
                  <a:gd name="T63" fmla="*/ 4 h 458"/>
                  <a:gd name="T64" fmla="*/ 3 w 125"/>
                  <a:gd name="T65" fmla="*/ 3 h 458"/>
                  <a:gd name="T66" fmla="*/ 4 w 125"/>
                  <a:gd name="T67" fmla="*/ 2 h 458"/>
                  <a:gd name="T68" fmla="*/ 5 w 125"/>
                  <a:gd name="T69" fmla="*/ 2 h 458"/>
                  <a:gd name="T70" fmla="*/ 5 w 125"/>
                  <a:gd name="T71" fmla="*/ 3 h 458"/>
                  <a:gd name="T72" fmla="*/ 6 w 125"/>
                  <a:gd name="T73" fmla="*/ 4 h 458"/>
                  <a:gd name="T74" fmla="*/ 6 w 125"/>
                  <a:gd name="T75" fmla="*/ 6 h 458"/>
                  <a:gd name="T76" fmla="*/ 6 w 125"/>
                  <a:gd name="T77" fmla="*/ 7 h 458"/>
                  <a:gd name="T78" fmla="*/ 6 w 125"/>
                  <a:gd name="T79" fmla="*/ 9 h 458"/>
                  <a:gd name="T80" fmla="*/ 5 w 125"/>
                  <a:gd name="T81" fmla="*/ 10 h 458"/>
                  <a:gd name="T82" fmla="*/ 5 w 125"/>
                  <a:gd name="T83" fmla="*/ 12 h 458"/>
                  <a:gd name="T84" fmla="*/ 5 w 125"/>
                  <a:gd name="T85" fmla="*/ 12 h 458"/>
                  <a:gd name="T86" fmla="*/ 4 w 125"/>
                  <a:gd name="T87" fmla="*/ 12 h 458"/>
                  <a:gd name="T88" fmla="*/ 4 w 125"/>
                  <a:gd name="T89" fmla="*/ 12 h 458"/>
                  <a:gd name="T90" fmla="*/ 4 w 125"/>
                  <a:gd name="T91" fmla="*/ 11 h 458"/>
                  <a:gd name="T92" fmla="*/ 3 w 125"/>
                  <a:gd name="T93" fmla="*/ 11 h 458"/>
                  <a:gd name="T94" fmla="*/ 3 w 125"/>
                  <a:gd name="T95" fmla="*/ 11 h 458"/>
                  <a:gd name="T96" fmla="*/ 3 w 125"/>
                  <a:gd name="T97" fmla="*/ 11 h 458"/>
                  <a:gd name="T98" fmla="*/ 3 w 125"/>
                  <a:gd name="T99" fmla="*/ 11 h 458"/>
                  <a:gd name="T100" fmla="*/ 3 w 125"/>
                  <a:gd name="T101" fmla="*/ 12 h 458"/>
                  <a:gd name="T102" fmla="*/ 4 w 125"/>
                  <a:gd name="T103" fmla="*/ 13 h 458"/>
                  <a:gd name="T104" fmla="*/ 4 w 125"/>
                  <a:gd name="T105" fmla="*/ 13 h 458"/>
                  <a:gd name="T106" fmla="*/ 4 w 125"/>
                  <a:gd name="T107" fmla="*/ 14 h 458"/>
                  <a:gd name="T108" fmla="*/ 4 w 125"/>
                  <a:gd name="T109" fmla="*/ 14 h 458"/>
                  <a:gd name="T110" fmla="*/ 5 w 125"/>
                  <a:gd name="T111" fmla="*/ 13 h 458"/>
                  <a:gd name="T112" fmla="*/ 6 w 125"/>
                  <a:gd name="T113" fmla="*/ 13 h 458"/>
                  <a:gd name="T114" fmla="*/ 6 w 125"/>
                  <a:gd name="T115" fmla="*/ 13 h 458"/>
                  <a:gd name="T116" fmla="*/ 7 w 125"/>
                  <a:gd name="T117" fmla="*/ 10 h 458"/>
                  <a:gd name="T118" fmla="*/ 7 w 125"/>
                  <a:gd name="T119" fmla="*/ 8 h 458"/>
                  <a:gd name="T120" fmla="*/ 7 w 125"/>
                  <a:gd name="T121" fmla="*/ 6 h 458"/>
                  <a:gd name="T122" fmla="*/ 7 w 125"/>
                  <a:gd name="T123" fmla="*/ 3 h 4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
                  <a:gd name="T187" fmla="*/ 0 h 458"/>
                  <a:gd name="T188" fmla="*/ 125 w 125"/>
                  <a:gd name="T189" fmla="*/ 458 h 4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 h="458">
                    <a:moveTo>
                      <a:pt x="117" y="42"/>
                    </a:moveTo>
                    <a:lnTo>
                      <a:pt x="111" y="30"/>
                    </a:lnTo>
                    <a:lnTo>
                      <a:pt x="104" y="16"/>
                    </a:lnTo>
                    <a:lnTo>
                      <a:pt x="96" y="4"/>
                    </a:lnTo>
                    <a:lnTo>
                      <a:pt x="94" y="0"/>
                    </a:lnTo>
                    <a:lnTo>
                      <a:pt x="91" y="1"/>
                    </a:lnTo>
                    <a:lnTo>
                      <a:pt x="87" y="2"/>
                    </a:lnTo>
                    <a:lnTo>
                      <a:pt x="80" y="4"/>
                    </a:lnTo>
                    <a:lnTo>
                      <a:pt x="72" y="8"/>
                    </a:lnTo>
                    <a:lnTo>
                      <a:pt x="63" y="13"/>
                    </a:lnTo>
                    <a:lnTo>
                      <a:pt x="55" y="16"/>
                    </a:lnTo>
                    <a:lnTo>
                      <a:pt x="48" y="22"/>
                    </a:lnTo>
                    <a:lnTo>
                      <a:pt x="43" y="28"/>
                    </a:lnTo>
                    <a:lnTo>
                      <a:pt x="21" y="79"/>
                    </a:lnTo>
                    <a:lnTo>
                      <a:pt x="7" y="131"/>
                    </a:lnTo>
                    <a:lnTo>
                      <a:pt x="2" y="185"/>
                    </a:lnTo>
                    <a:lnTo>
                      <a:pt x="0" y="239"/>
                    </a:lnTo>
                    <a:lnTo>
                      <a:pt x="2" y="295"/>
                    </a:lnTo>
                    <a:lnTo>
                      <a:pt x="5" y="349"/>
                    </a:lnTo>
                    <a:lnTo>
                      <a:pt x="6" y="404"/>
                    </a:lnTo>
                    <a:lnTo>
                      <a:pt x="5" y="458"/>
                    </a:lnTo>
                    <a:lnTo>
                      <a:pt x="35" y="447"/>
                    </a:lnTo>
                    <a:lnTo>
                      <a:pt x="34" y="380"/>
                    </a:lnTo>
                    <a:lnTo>
                      <a:pt x="30" y="312"/>
                    </a:lnTo>
                    <a:lnTo>
                      <a:pt x="26" y="244"/>
                    </a:lnTo>
                    <a:lnTo>
                      <a:pt x="22" y="177"/>
                    </a:lnTo>
                    <a:lnTo>
                      <a:pt x="26" y="156"/>
                    </a:lnTo>
                    <a:lnTo>
                      <a:pt x="29" y="136"/>
                    </a:lnTo>
                    <a:lnTo>
                      <a:pt x="33" y="113"/>
                    </a:lnTo>
                    <a:lnTo>
                      <a:pt x="37" y="91"/>
                    </a:lnTo>
                    <a:lnTo>
                      <a:pt x="43" y="70"/>
                    </a:lnTo>
                    <a:lnTo>
                      <a:pt x="50" y="51"/>
                    </a:lnTo>
                    <a:lnTo>
                      <a:pt x="59" y="33"/>
                    </a:lnTo>
                    <a:lnTo>
                      <a:pt x="72" y="19"/>
                    </a:lnTo>
                    <a:lnTo>
                      <a:pt x="83" y="31"/>
                    </a:lnTo>
                    <a:lnTo>
                      <a:pt x="93" y="46"/>
                    </a:lnTo>
                    <a:lnTo>
                      <a:pt x="99" y="63"/>
                    </a:lnTo>
                    <a:lnTo>
                      <a:pt x="103" y="84"/>
                    </a:lnTo>
                    <a:lnTo>
                      <a:pt x="103" y="107"/>
                    </a:lnTo>
                    <a:lnTo>
                      <a:pt x="99" y="132"/>
                    </a:lnTo>
                    <a:lnTo>
                      <a:pt x="94" y="159"/>
                    </a:lnTo>
                    <a:lnTo>
                      <a:pt x="84" y="188"/>
                    </a:lnTo>
                    <a:lnTo>
                      <a:pt x="82" y="185"/>
                    </a:lnTo>
                    <a:lnTo>
                      <a:pt x="78" y="182"/>
                    </a:lnTo>
                    <a:lnTo>
                      <a:pt x="72" y="178"/>
                    </a:lnTo>
                    <a:lnTo>
                      <a:pt x="66" y="176"/>
                    </a:lnTo>
                    <a:lnTo>
                      <a:pt x="59" y="173"/>
                    </a:lnTo>
                    <a:lnTo>
                      <a:pt x="55" y="170"/>
                    </a:lnTo>
                    <a:lnTo>
                      <a:pt x="50" y="169"/>
                    </a:lnTo>
                    <a:lnTo>
                      <a:pt x="49" y="168"/>
                    </a:lnTo>
                    <a:lnTo>
                      <a:pt x="56" y="181"/>
                    </a:lnTo>
                    <a:lnTo>
                      <a:pt x="65" y="196"/>
                    </a:lnTo>
                    <a:lnTo>
                      <a:pt x="72" y="207"/>
                    </a:lnTo>
                    <a:lnTo>
                      <a:pt x="74" y="212"/>
                    </a:lnTo>
                    <a:lnTo>
                      <a:pt x="79" y="211"/>
                    </a:lnTo>
                    <a:lnTo>
                      <a:pt x="88" y="206"/>
                    </a:lnTo>
                    <a:lnTo>
                      <a:pt x="98" y="200"/>
                    </a:lnTo>
                    <a:lnTo>
                      <a:pt x="104" y="196"/>
                    </a:lnTo>
                    <a:lnTo>
                      <a:pt x="118" y="160"/>
                    </a:lnTo>
                    <a:lnTo>
                      <a:pt x="125" y="122"/>
                    </a:lnTo>
                    <a:lnTo>
                      <a:pt x="124" y="83"/>
                    </a:lnTo>
                    <a:lnTo>
                      <a:pt x="117" y="42"/>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89" name="Freeform 121"/>
              <p:cNvSpPr>
                <a:spLocks/>
              </p:cNvSpPr>
              <p:nvPr/>
            </p:nvSpPr>
            <p:spPr bwMode="auto">
              <a:xfrm>
                <a:off x="2763" y="3210"/>
                <a:ext cx="59" cy="191"/>
              </a:xfrm>
              <a:custGeom>
                <a:avLst/>
                <a:gdLst>
                  <a:gd name="T0" fmla="*/ 7 w 117"/>
                  <a:gd name="T1" fmla="*/ 5 h 381"/>
                  <a:gd name="T2" fmla="*/ 7 w 117"/>
                  <a:gd name="T3" fmla="*/ 4 h 381"/>
                  <a:gd name="T4" fmla="*/ 7 w 117"/>
                  <a:gd name="T5" fmla="*/ 4 h 381"/>
                  <a:gd name="T6" fmla="*/ 7 w 117"/>
                  <a:gd name="T7" fmla="*/ 3 h 381"/>
                  <a:gd name="T8" fmla="*/ 7 w 117"/>
                  <a:gd name="T9" fmla="*/ 2 h 381"/>
                  <a:gd name="T10" fmla="*/ 6 w 117"/>
                  <a:gd name="T11" fmla="*/ 2 h 381"/>
                  <a:gd name="T12" fmla="*/ 6 w 117"/>
                  <a:gd name="T13" fmla="*/ 1 h 381"/>
                  <a:gd name="T14" fmla="*/ 5 w 117"/>
                  <a:gd name="T15" fmla="*/ 1 h 381"/>
                  <a:gd name="T16" fmla="*/ 4 w 117"/>
                  <a:gd name="T17" fmla="*/ 1 h 381"/>
                  <a:gd name="T18" fmla="*/ 4 w 117"/>
                  <a:gd name="T19" fmla="*/ 0 h 381"/>
                  <a:gd name="T20" fmla="*/ 3 w 117"/>
                  <a:gd name="T21" fmla="*/ 0 h 381"/>
                  <a:gd name="T22" fmla="*/ 3 w 117"/>
                  <a:gd name="T23" fmla="*/ 1 h 381"/>
                  <a:gd name="T24" fmla="*/ 2 w 117"/>
                  <a:gd name="T25" fmla="*/ 1 h 381"/>
                  <a:gd name="T26" fmla="*/ 2 w 117"/>
                  <a:gd name="T27" fmla="*/ 1 h 381"/>
                  <a:gd name="T28" fmla="*/ 1 w 117"/>
                  <a:gd name="T29" fmla="*/ 1 h 381"/>
                  <a:gd name="T30" fmla="*/ 1 w 117"/>
                  <a:gd name="T31" fmla="*/ 1 h 381"/>
                  <a:gd name="T32" fmla="*/ 1 w 117"/>
                  <a:gd name="T33" fmla="*/ 1 h 381"/>
                  <a:gd name="T34" fmla="*/ 1 w 117"/>
                  <a:gd name="T35" fmla="*/ 1 h 381"/>
                  <a:gd name="T36" fmla="*/ 1 w 117"/>
                  <a:gd name="T37" fmla="*/ 1 h 381"/>
                  <a:gd name="T38" fmla="*/ 2 w 117"/>
                  <a:gd name="T39" fmla="*/ 1 h 381"/>
                  <a:gd name="T40" fmla="*/ 3 w 117"/>
                  <a:gd name="T41" fmla="*/ 1 h 381"/>
                  <a:gd name="T42" fmla="*/ 4 w 117"/>
                  <a:gd name="T43" fmla="*/ 2 h 381"/>
                  <a:gd name="T44" fmla="*/ 5 w 117"/>
                  <a:gd name="T45" fmla="*/ 3 h 381"/>
                  <a:gd name="T46" fmla="*/ 6 w 117"/>
                  <a:gd name="T47" fmla="*/ 4 h 381"/>
                  <a:gd name="T48" fmla="*/ 6 w 117"/>
                  <a:gd name="T49" fmla="*/ 6 h 381"/>
                  <a:gd name="T50" fmla="*/ 6 w 117"/>
                  <a:gd name="T51" fmla="*/ 8 h 381"/>
                  <a:gd name="T52" fmla="*/ 7 w 117"/>
                  <a:gd name="T53" fmla="*/ 10 h 381"/>
                  <a:gd name="T54" fmla="*/ 7 w 117"/>
                  <a:gd name="T55" fmla="*/ 12 h 381"/>
                  <a:gd name="T56" fmla="*/ 6 w 117"/>
                  <a:gd name="T57" fmla="*/ 15 h 381"/>
                  <a:gd name="T58" fmla="*/ 6 w 117"/>
                  <a:gd name="T59" fmla="*/ 17 h 381"/>
                  <a:gd name="T60" fmla="*/ 5 w 117"/>
                  <a:gd name="T61" fmla="*/ 19 h 381"/>
                  <a:gd name="T62" fmla="*/ 4 w 117"/>
                  <a:gd name="T63" fmla="*/ 21 h 381"/>
                  <a:gd name="T64" fmla="*/ 3 w 117"/>
                  <a:gd name="T65" fmla="*/ 23 h 381"/>
                  <a:gd name="T66" fmla="*/ 0 w 117"/>
                  <a:gd name="T67" fmla="*/ 24 h 381"/>
                  <a:gd name="T68" fmla="*/ 1 w 117"/>
                  <a:gd name="T69" fmla="*/ 24 h 381"/>
                  <a:gd name="T70" fmla="*/ 2 w 117"/>
                  <a:gd name="T71" fmla="*/ 24 h 381"/>
                  <a:gd name="T72" fmla="*/ 3 w 117"/>
                  <a:gd name="T73" fmla="*/ 24 h 381"/>
                  <a:gd name="T74" fmla="*/ 4 w 117"/>
                  <a:gd name="T75" fmla="*/ 23 h 381"/>
                  <a:gd name="T76" fmla="*/ 4 w 117"/>
                  <a:gd name="T77" fmla="*/ 23 h 381"/>
                  <a:gd name="T78" fmla="*/ 5 w 117"/>
                  <a:gd name="T79" fmla="*/ 22 h 381"/>
                  <a:gd name="T80" fmla="*/ 5 w 117"/>
                  <a:gd name="T81" fmla="*/ 22 h 381"/>
                  <a:gd name="T82" fmla="*/ 6 w 117"/>
                  <a:gd name="T83" fmla="*/ 21 h 381"/>
                  <a:gd name="T84" fmla="*/ 7 w 117"/>
                  <a:gd name="T85" fmla="*/ 19 h 381"/>
                  <a:gd name="T86" fmla="*/ 7 w 117"/>
                  <a:gd name="T87" fmla="*/ 17 h 381"/>
                  <a:gd name="T88" fmla="*/ 8 w 117"/>
                  <a:gd name="T89" fmla="*/ 15 h 381"/>
                  <a:gd name="T90" fmla="*/ 8 w 117"/>
                  <a:gd name="T91" fmla="*/ 13 h 381"/>
                  <a:gd name="T92" fmla="*/ 8 w 117"/>
                  <a:gd name="T93" fmla="*/ 11 h 381"/>
                  <a:gd name="T94" fmla="*/ 8 w 117"/>
                  <a:gd name="T95" fmla="*/ 9 h 381"/>
                  <a:gd name="T96" fmla="*/ 8 w 117"/>
                  <a:gd name="T97" fmla="*/ 7 h 381"/>
                  <a:gd name="T98" fmla="*/ 7 w 117"/>
                  <a:gd name="T99" fmla="*/ 5 h 3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7"/>
                  <a:gd name="T151" fmla="*/ 0 h 381"/>
                  <a:gd name="T152" fmla="*/ 117 w 117"/>
                  <a:gd name="T153" fmla="*/ 381 h 3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7" h="381">
                    <a:moveTo>
                      <a:pt x="112" y="76"/>
                    </a:moveTo>
                    <a:lnTo>
                      <a:pt x="110" y="64"/>
                    </a:lnTo>
                    <a:lnTo>
                      <a:pt x="107" y="53"/>
                    </a:lnTo>
                    <a:lnTo>
                      <a:pt x="104" y="42"/>
                    </a:lnTo>
                    <a:lnTo>
                      <a:pt x="98" y="32"/>
                    </a:lnTo>
                    <a:lnTo>
                      <a:pt x="92" y="23"/>
                    </a:lnTo>
                    <a:lnTo>
                      <a:pt x="84" y="14"/>
                    </a:lnTo>
                    <a:lnTo>
                      <a:pt x="74" y="7"/>
                    </a:lnTo>
                    <a:lnTo>
                      <a:pt x="63" y="1"/>
                    </a:lnTo>
                    <a:lnTo>
                      <a:pt x="55" y="0"/>
                    </a:lnTo>
                    <a:lnTo>
                      <a:pt x="46" y="0"/>
                    </a:lnTo>
                    <a:lnTo>
                      <a:pt x="37" y="1"/>
                    </a:lnTo>
                    <a:lnTo>
                      <a:pt x="26" y="3"/>
                    </a:lnTo>
                    <a:lnTo>
                      <a:pt x="17" y="7"/>
                    </a:lnTo>
                    <a:lnTo>
                      <a:pt x="9" y="10"/>
                    </a:lnTo>
                    <a:lnTo>
                      <a:pt x="3" y="14"/>
                    </a:lnTo>
                    <a:lnTo>
                      <a:pt x="1" y="16"/>
                    </a:lnTo>
                    <a:lnTo>
                      <a:pt x="4" y="15"/>
                    </a:lnTo>
                    <a:lnTo>
                      <a:pt x="14" y="14"/>
                    </a:lnTo>
                    <a:lnTo>
                      <a:pt x="26" y="14"/>
                    </a:lnTo>
                    <a:lnTo>
                      <a:pt x="41" y="16"/>
                    </a:lnTo>
                    <a:lnTo>
                      <a:pt x="57" y="24"/>
                    </a:lnTo>
                    <a:lnTo>
                      <a:pt x="72" y="38"/>
                    </a:lnTo>
                    <a:lnTo>
                      <a:pt x="84" y="59"/>
                    </a:lnTo>
                    <a:lnTo>
                      <a:pt x="91" y="90"/>
                    </a:lnTo>
                    <a:lnTo>
                      <a:pt x="94" y="124"/>
                    </a:lnTo>
                    <a:lnTo>
                      <a:pt x="97" y="159"/>
                    </a:lnTo>
                    <a:lnTo>
                      <a:pt x="98" y="192"/>
                    </a:lnTo>
                    <a:lnTo>
                      <a:pt x="95" y="226"/>
                    </a:lnTo>
                    <a:lnTo>
                      <a:pt x="90" y="259"/>
                    </a:lnTo>
                    <a:lnTo>
                      <a:pt x="78" y="292"/>
                    </a:lnTo>
                    <a:lnTo>
                      <a:pt x="62" y="326"/>
                    </a:lnTo>
                    <a:lnTo>
                      <a:pt x="40" y="360"/>
                    </a:lnTo>
                    <a:lnTo>
                      <a:pt x="0" y="380"/>
                    </a:lnTo>
                    <a:lnTo>
                      <a:pt x="14" y="381"/>
                    </a:lnTo>
                    <a:lnTo>
                      <a:pt x="26" y="379"/>
                    </a:lnTo>
                    <a:lnTo>
                      <a:pt x="40" y="372"/>
                    </a:lnTo>
                    <a:lnTo>
                      <a:pt x="52" y="365"/>
                    </a:lnTo>
                    <a:lnTo>
                      <a:pt x="62" y="356"/>
                    </a:lnTo>
                    <a:lnTo>
                      <a:pt x="71" y="348"/>
                    </a:lnTo>
                    <a:lnTo>
                      <a:pt x="77" y="340"/>
                    </a:lnTo>
                    <a:lnTo>
                      <a:pt x="82" y="334"/>
                    </a:lnTo>
                    <a:lnTo>
                      <a:pt x="97" y="298"/>
                    </a:lnTo>
                    <a:lnTo>
                      <a:pt x="108" y="265"/>
                    </a:lnTo>
                    <a:lnTo>
                      <a:pt x="114" y="232"/>
                    </a:lnTo>
                    <a:lnTo>
                      <a:pt x="117" y="201"/>
                    </a:lnTo>
                    <a:lnTo>
                      <a:pt x="117" y="170"/>
                    </a:lnTo>
                    <a:lnTo>
                      <a:pt x="116" y="139"/>
                    </a:lnTo>
                    <a:lnTo>
                      <a:pt x="114" y="108"/>
                    </a:lnTo>
                    <a:lnTo>
                      <a:pt x="112" y="76"/>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90" name="Freeform 122"/>
              <p:cNvSpPr>
                <a:spLocks/>
              </p:cNvSpPr>
              <p:nvPr/>
            </p:nvSpPr>
            <p:spPr bwMode="auto">
              <a:xfrm>
                <a:off x="2774" y="3407"/>
                <a:ext cx="14" cy="101"/>
              </a:xfrm>
              <a:custGeom>
                <a:avLst/>
                <a:gdLst>
                  <a:gd name="T0" fmla="*/ 1 w 29"/>
                  <a:gd name="T1" fmla="*/ 0 h 202"/>
                  <a:gd name="T2" fmla="*/ 1 w 29"/>
                  <a:gd name="T3" fmla="*/ 4 h 202"/>
                  <a:gd name="T4" fmla="*/ 1 w 29"/>
                  <a:gd name="T5" fmla="*/ 7 h 202"/>
                  <a:gd name="T6" fmla="*/ 1 w 29"/>
                  <a:gd name="T7" fmla="*/ 10 h 202"/>
                  <a:gd name="T8" fmla="*/ 1 w 29"/>
                  <a:gd name="T9" fmla="*/ 13 h 202"/>
                  <a:gd name="T10" fmla="*/ 0 w 29"/>
                  <a:gd name="T11" fmla="*/ 13 h 202"/>
                  <a:gd name="T12" fmla="*/ 0 w 29"/>
                  <a:gd name="T13" fmla="*/ 10 h 202"/>
                  <a:gd name="T14" fmla="*/ 0 w 29"/>
                  <a:gd name="T15" fmla="*/ 7 h 202"/>
                  <a:gd name="T16" fmla="*/ 0 w 29"/>
                  <a:gd name="T17" fmla="*/ 5 h 202"/>
                  <a:gd name="T18" fmla="*/ 0 w 29"/>
                  <a:gd name="T19" fmla="*/ 2 h 202"/>
                  <a:gd name="T20" fmla="*/ 1 w 29"/>
                  <a:gd name="T21" fmla="*/ 0 h 2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202"/>
                  <a:gd name="T35" fmla="*/ 29 w 29"/>
                  <a:gd name="T36" fmla="*/ 202 h 2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202">
                    <a:moveTo>
                      <a:pt x="29" y="0"/>
                    </a:moveTo>
                    <a:lnTo>
                      <a:pt x="23" y="57"/>
                    </a:lnTo>
                    <a:lnTo>
                      <a:pt x="19" y="107"/>
                    </a:lnTo>
                    <a:lnTo>
                      <a:pt x="20" y="153"/>
                    </a:lnTo>
                    <a:lnTo>
                      <a:pt x="27" y="201"/>
                    </a:lnTo>
                    <a:lnTo>
                      <a:pt x="2" y="202"/>
                    </a:lnTo>
                    <a:lnTo>
                      <a:pt x="0" y="151"/>
                    </a:lnTo>
                    <a:lnTo>
                      <a:pt x="0" y="108"/>
                    </a:lnTo>
                    <a:lnTo>
                      <a:pt x="1" y="66"/>
                    </a:lnTo>
                    <a:lnTo>
                      <a:pt x="4" y="18"/>
                    </a:lnTo>
                    <a:lnTo>
                      <a:pt x="29" y="0"/>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91" name="Freeform 123"/>
              <p:cNvSpPr>
                <a:spLocks/>
              </p:cNvSpPr>
              <p:nvPr/>
            </p:nvSpPr>
            <p:spPr bwMode="auto">
              <a:xfrm>
                <a:off x="2735" y="3175"/>
                <a:ext cx="17" cy="100"/>
              </a:xfrm>
              <a:custGeom>
                <a:avLst/>
                <a:gdLst>
                  <a:gd name="T0" fmla="*/ 2 w 35"/>
                  <a:gd name="T1" fmla="*/ 0 h 200"/>
                  <a:gd name="T2" fmla="*/ 1 w 35"/>
                  <a:gd name="T3" fmla="*/ 3 h 200"/>
                  <a:gd name="T4" fmla="*/ 1 w 35"/>
                  <a:gd name="T5" fmla="*/ 5 h 200"/>
                  <a:gd name="T6" fmla="*/ 1 w 35"/>
                  <a:gd name="T7" fmla="*/ 8 h 200"/>
                  <a:gd name="T8" fmla="*/ 1 w 35"/>
                  <a:gd name="T9" fmla="*/ 11 h 200"/>
                  <a:gd name="T10" fmla="*/ 0 w 35"/>
                  <a:gd name="T11" fmla="*/ 13 h 200"/>
                  <a:gd name="T12" fmla="*/ 0 w 35"/>
                  <a:gd name="T13" fmla="*/ 9 h 200"/>
                  <a:gd name="T14" fmla="*/ 0 w 35"/>
                  <a:gd name="T15" fmla="*/ 6 h 200"/>
                  <a:gd name="T16" fmla="*/ 0 w 35"/>
                  <a:gd name="T17" fmla="*/ 4 h 200"/>
                  <a:gd name="T18" fmla="*/ 0 w 35"/>
                  <a:gd name="T19" fmla="*/ 1 h 200"/>
                  <a:gd name="T20" fmla="*/ 2 w 35"/>
                  <a:gd name="T21" fmla="*/ 0 h 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
                  <a:gd name="T34" fmla="*/ 0 h 200"/>
                  <a:gd name="T35" fmla="*/ 35 w 35"/>
                  <a:gd name="T36" fmla="*/ 200 h 2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 h="200">
                    <a:moveTo>
                      <a:pt x="35" y="0"/>
                    </a:moveTo>
                    <a:lnTo>
                      <a:pt x="28" y="39"/>
                    </a:lnTo>
                    <a:lnTo>
                      <a:pt x="28" y="77"/>
                    </a:lnTo>
                    <a:lnTo>
                      <a:pt x="28" y="117"/>
                    </a:lnTo>
                    <a:lnTo>
                      <a:pt x="22" y="165"/>
                    </a:lnTo>
                    <a:lnTo>
                      <a:pt x="0" y="200"/>
                    </a:lnTo>
                    <a:lnTo>
                      <a:pt x="8" y="141"/>
                    </a:lnTo>
                    <a:lnTo>
                      <a:pt x="8" y="92"/>
                    </a:lnTo>
                    <a:lnTo>
                      <a:pt x="6" y="49"/>
                    </a:lnTo>
                    <a:lnTo>
                      <a:pt x="12" y="8"/>
                    </a:lnTo>
                    <a:lnTo>
                      <a:pt x="35" y="0"/>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92" name="Freeform 124"/>
              <p:cNvSpPr>
                <a:spLocks/>
              </p:cNvSpPr>
              <p:nvPr/>
            </p:nvSpPr>
            <p:spPr bwMode="auto">
              <a:xfrm>
                <a:off x="3009" y="3412"/>
                <a:ext cx="204" cy="172"/>
              </a:xfrm>
              <a:custGeom>
                <a:avLst/>
                <a:gdLst>
                  <a:gd name="T0" fmla="*/ 26 w 408"/>
                  <a:gd name="T1" fmla="*/ 0 h 343"/>
                  <a:gd name="T2" fmla="*/ 25 w 408"/>
                  <a:gd name="T3" fmla="*/ 1 h 343"/>
                  <a:gd name="T4" fmla="*/ 24 w 408"/>
                  <a:gd name="T5" fmla="*/ 1 h 343"/>
                  <a:gd name="T6" fmla="*/ 23 w 408"/>
                  <a:gd name="T7" fmla="*/ 2 h 343"/>
                  <a:gd name="T8" fmla="*/ 22 w 408"/>
                  <a:gd name="T9" fmla="*/ 2 h 343"/>
                  <a:gd name="T10" fmla="*/ 21 w 408"/>
                  <a:gd name="T11" fmla="*/ 3 h 343"/>
                  <a:gd name="T12" fmla="*/ 20 w 408"/>
                  <a:gd name="T13" fmla="*/ 4 h 343"/>
                  <a:gd name="T14" fmla="*/ 19 w 408"/>
                  <a:gd name="T15" fmla="*/ 4 h 343"/>
                  <a:gd name="T16" fmla="*/ 18 w 408"/>
                  <a:gd name="T17" fmla="*/ 5 h 343"/>
                  <a:gd name="T18" fmla="*/ 17 w 408"/>
                  <a:gd name="T19" fmla="*/ 6 h 343"/>
                  <a:gd name="T20" fmla="*/ 17 w 408"/>
                  <a:gd name="T21" fmla="*/ 7 h 343"/>
                  <a:gd name="T22" fmla="*/ 16 w 408"/>
                  <a:gd name="T23" fmla="*/ 8 h 343"/>
                  <a:gd name="T24" fmla="*/ 15 w 408"/>
                  <a:gd name="T25" fmla="*/ 9 h 343"/>
                  <a:gd name="T26" fmla="*/ 15 w 408"/>
                  <a:gd name="T27" fmla="*/ 10 h 343"/>
                  <a:gd name="T28" fmla="*/ 14 w 408"/>
                  <a:gd name="T29" fmla="*/ 11 h 343"/>
                  <a:gd name="T30" fmla="*/ 14 w 408"/>
                  <a:gd name="T31" fmla="*/ 13 h 343"/>
                  <a:gd name="T32" fmla="*/ 13 w 408"/>
                  <a:gd name="T33" fmla="*/ 14 h 343"/>
                  <a:gd name="T34" fmla="*/ 13 w 408"/>
                  <a:gd name="T35" fmla="*/ 16 h 343"/>
                  <a:gd name="T36" fmla="*/ 12 w 408"/>
                  <a:gd name="T37" fmla="*/ 17 h 343"/>
                  <a:gd name="T38" fmla="*/ 12 w 408"/>
                  <a:gd name="T39" fmla="*/ 19 h 343"/>
                  <a:gd name="T40" fmla="*/ 12 w 408"/>
                  <a:gd name="T41" fmla="*/ 20 h 343"/>
                  <a:gd name="T42" fmla="*/ 10 w 408"/>
                  <a:gd name="T43" fmla="*/ 18 h 343"/>
                  <a:gd name="T44" fmla="*/ 9 w 408"/>
                  <a:gd name="T45" fmla="*/ 16 h 343"/>
                  <a:gd name="T46" fmla="*/ 7 w 408"/>
                  <a:gd name="T47" fmla="*/ 13 h 343"/>
                  <a:gd name="T48" fmla="*/ 6 w 408"/>
                  <a:gd name="T49" fmla="*/ 11 h 343"/>
                  <a:gd name="T50" fmla="*/ 4 w 408"/>
                  <a:gd name="T51" fmla="*/ 9 h 343"/>
                  <a:gd name="T52" fmla="*/ 3 w 408"/>
                  <a:gd name="T53" fmla="*/ 6 h 343"/>
                  <a:gd name="T54" fmla="*/ 1 w 408"/>
                  <a:gd name="T55" fmla="*/ 4 h 343"/>
                  <a:gd name="T56" fmla="*/ 0 w 408"/>
                  <a:gd name="T57" fmla="*/ 1 h 343"/>
                  <a:gd name="T58" fmla="*/ 1 w 408"/>
                  <a:gd name="T59" fmla="*/ 4 h 343"/>
                  <a:gd name="T60" fmla="*/ 1 w 408"/>
                  <a:gd name="T61" fmla="*/ 7 h 343"/>
                  <a:gd name="T62" fmla="*/ 2 w 408"/>
                  <a:gd name="T63" fmla="*/ 9 h 343"/>
                  <a:gd name="T64" fmla="*/ 4 w 408"/>
                  <a:gd name="T65" fmla="*/ 12 h 343"/>
                  <a:gd name="T66" fmla="*/ 5 w 408"/>
                  <a:gd name="T67" fmla="*/ 14 h 343"/>
                  <a:gd name="T68" fmla="*/ 7 w 408"/>
                  <a:gd name="T69" fmla="*/ 17 h 343"/>
                  <a:gd name="T70" fmla="*/ 9 w 408"/>
                  <a:gd name="T71" fmla="*/ 19 h 343"/>
                  <a:gd name="T72" fmla="*/ 11 w 408"/>
                  <a:gd name="T73" fmla="*/ 21 h 343"/>
                  <a:gd name="T74" fmla="*/ 12 w 408"/>
                  <a:gd name="T75" fmla="*/ 22 h 343"/>
                  <a:gd name="T76" fmla="*/ 13 w 408"/>
                  <a:gd name="T77" fmla="*/ 22 h 343"/>
                  <a:gd name="T78" fmla="*/ 13 w 408"/>
                  <a:gd name="T79" fmla="*/ 22 h 343"/>
                  <a:gd name="T80" fmla="*/ 13 w 408"/>
                  <a:gd name="T81" fmla="*/ 22 h 343"/>
                  <a:gd name="T82" fmla="*/ 14 w 408"/>
                  <a:gd name="T83" fmla="*/ 20 h 343"/>
                  <a:gd name="T84" fmla="*/ 14 w 408"/>
                  <a:gd name="T85" fmla="*/ 18 h 343"/>
                  <a:gd name="T86" fmla="*/ 15 w 408"/>
                  <a:gd name="T87" fmla="*/ 16 h 343"/>
                  <a:gd name="T88" fmla="*/ 16 w 408"/>
                  <a:gd name="T89" fmla="*/ 14 h 343"/>
                  <a:gd name="T90" fmla="*/ 17 w 408"/>
                  <a:gd name="T91" fmla="*/ 12 h 343"/>
                  <a:gd name="T92" fmla="*/ 18 w 408"/>
                  <a:gd name="T93" fmla="*/ 10 h 343"/>
                  <a:gd name="T94" fmla="*/ 19 w 408"/>
                  <a:gd name="T95" fmla="*/ 8 h 343"/>
                  <a:gd name="T96" fmla="*/ 21 w 408"/>
                  <a:gd name="T97" fmla="*/ 7 h 343"/>
                  <a:gd name="T98" fmla="*/ 22 w 408"/>
                  <a:gd name="T99" fmla="*/ 6 h 343"/>
                  <a:gd name="T100" fmla="*/ 23 w 408"/>
                  <a:gd name="T101" fmla="*/ 4 h 343"/>
                  <a:gd name="T102" fmla="*/ 24 w 408"/>
                  <a:gd name="T103" fmla="*/ 3 h 343"/>
                  <a:gd name="T104" fmla="*/ 25 w 408"/>
                  <a:gd name="T105" fmla="*/ 2 h 343"/>
                  <a:gd name="T106" fmla="*/ 25 w 408"/>
                  <a:gd name="T107" fmla="*/ 1 h 343"/>
                  <a:gd name="T108" fmla="*/ 26 w 408"/>
                  <a:gd name="T109" fmla="*/ 1 h 343"/>
                  <a:gd name="T110" fmla="*/ 26 w 408"/>
                  <a:gd name="T111" fmla="*/ 1 h 343"/>
                  <a:gd name="T112" fmla="*/ 26 w 408"/>
                  <a:gd name="T113" fmla="*/ 0 h 3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8"/>
                  <a:gd name="T172" fmla="*/ 0 h 343"/>
                  <a:gd name="T173" fmla="*/ 408 w 408"/>
                  <a:gd name="T174" fmla="*/ 343 h 3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8" h="343">
                    <a:moveTo>
                      <a:pt x="408" y="0"/>
                    </a:moveTo>
                    <a:lnTo>
                      <a:pt x="389" y="8"/>
                    </a:lnTo>
                    <a:lnTo>
                      <a:pt x="372" y="16"/>
                    </a:lnTo>
                    <a:lnTo>
                      <a:pt x="355" y="24"/>
                    </a:lnTo>
                    <a:lnTo>
                      <a:pt x="339" y="32"/>
                    </a:lnTo>
                    <a:lnTo>
                      <a:pt x="324" y="41"/>
                    </a:lnTo>
                    <a:lnTo>
                      <a:pt x="309" y="51"/>
                    </a:lnTo>
                    <a:lnTo>
                      <a:pt x="295" y="61"/>
                    </a:lnTo>
                    <a:lnTo>
                      <a:pt x="282" y="73"/>
                    </a:lnTo>
                    <a:lnTo>
                      <a:pt x="269" y="85"/>
                    </a:lnTo>
                    <a:lnTo>
                      <a:pt x="258" y="99"/>
                    </a:lnTo>
                    <a:lnTo>
                      <a:pt x="248" y="115"/>
                    </a:lnTo>
                    <a:lnTo>
                      <a:pt x="237" y="131"/>
                    </a:lnTo>
                    <a:lnTo>
                      <a:pt x="227" y="151"/>
                    </a:lnTo>
                    <a:lnTo>
                      <a:pt x="218" y="172"/>
                    </a:lnTo>
                    <a:lnTo>
                      <a:pt x="210" y="193"/>
                    </a:lnTo>
                    <a:lnTo>
                      <a:pt x="201" y="219"/>
                    </a:lnTo>
                    <a:lnTo>
                      <a:pt x="195" y="245"/>
                    </a:lnTo>
                    <a:lnTo>
                      <a:pt x="189" y="268"/>
                    </a:lnTo>
                    <a:lnTo>
                      <a:pt x="185" y="291"/>
                    </a:lnTo>
                    <a:lnTo>
                      <a:pt x="183" y="314"/>
                    </a:lnTo>
                    <a:lnTo>
                      <a:pt x="159" y="280"/>
                    </a:lnTo>
                    <a:lnTo>
                      <a:pt x="133" y="243"/>
                    </a:lnTo>
                    <a:lnTo>
                      <a:pt x="108" y="207"/>
                    </a:lnTo>
                    <a:lnTo>
                      <a:pt x="83" y="169"/>
                    </a:lnTo>
                    <a:lnTo>
                      <a:pt x="59" y="131"/>
                    </a:lnTo>
                    <a:lnTo>
                      <a:pt x="36" y="92"/>
                    </a:lnTo>
                    <a:lnTo>
                      <a:pt x="16" y="53"/>
                    </a:lnTo>
                    <a:lnTo>
                      <a:pt x="0" y="14"/>
                    </a:lnTo>
                    <a:lnTo>
                      <a:pt x="4" y="56"/>
                    </a:lnTo>
                    <a:lnTo>
                      <a:pt x="15" y="98"/>
                    </a:lnTo>
                    <a:lnTo>
                      <a:pt x="31" y="139"/>
                    </a:lnTo>
                    <a:lnTo>
                      <a:pt x="52" y="179"/>
                    </a:lnTo>
                    <a:lnTo>
                      <a:pt x="77" y="218"/>
                    </a:lnTo>
                    <a:lnTo>
                      <a:pt x="106" y="257"/>
                    </a:lnTo>
                    <a:lnTo>
                      <a:pt x="139" y="295"/>
                    </a:lnTo>
                    <a:lnTo>
                      <a:pt x="176" y="332"/>
                    </a:lnTo>
                    <a:lnTo>
                      <a:pt x="187" y="339"/>
                    </a:lnTo>
                    <a:lnTo>
                      <a:pt x="195" y="343"/>
                    </a:lnTo>
                    <a:lnTo>
                      <a:pt x="200" y="343"/>
                    </a:lnTo>
                    <a:lnTo>
                      <a:pt x="205" y="340"/>
                    </a:lnTo>
                    <a:lnTo>
                      <a:pt x="213" y="308"/>
                    </a:lnTo>
                    <a:lnTo>
                      <a:pt x="223" y="275"/>
                    </a:lnTo>
                    <a:lnTo>
                      <a:pt x="236" y="244"/>
                    </a:lnTo>
                    <a:lnTo>
                      <a:pt x="252" y="213"/>
                    </a:lnTo>
                    <a:lnTo>
                      <a:pt x="268" y="183"/>
                    </a:lnTo>
                    <a:lnTo>
                      <a:pt x="287" y="155"/>
                    </a:lnTo>
                    <a:lnTo>
                      <a:pt x="304" y="128"/>
                    </a:lnTo>
                    <a:lnTo>
                      <a:pt x="322" y="104"/>
                    </a:lnTo>
                    <a:lnTo>
                      <a:pt x="341" y="81"/>
                    </a:lnTo>
                    <a:lnTo>
                      <a:pt x="357" y="60"/>
                    </a:lnTo>
                    <a:lnTo>
                      <a:pt x="372" y="41"/>
                    </a:lnTo>
                    <a:lnTo>
                      <a:pt x="386" y="27"/>
                    </a:lnTo>
                    <a:lnTo>
                      <a:pt x="396" y="15"/>
                    </a:lnTo>
                    <a:lnTo>
                      <a:pt x="403" y="6"/>
                    </a:lnTo>
                    <a:lnTo>
                      <a:pt x="408" y="1"/>
                    </a:lnTo>
                    <a:lnTo>
                      <a:pt x="408" y="0"/>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20562" name="Text Box 125"/>
            <p:cNvSpPr txBox="1">
              <a:spLocks noChangeArrowheads="1"/>
            </p:cNvSpPr>
            <p:nvPr/>
          </p:nvSpPr>
          <p:spPr bwMode="auto">
            <a:xfrm rot="189621">
              <a:off x="1381" y="1797"/>
              <a:ext cx="505"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b="1">
                  <a:latin typeface="Arial" charset="0"/>
                </a:rPr>
                <a:t>Qantas</a:t>
              </a:r>
            </a:p>
            <a:p>
              <a:pPr algn="ctr" eaLnBrk="1" hangingPunct="1"/>
              <a:r>
                <a:rPr lang="en-US" sz="1200" b="1">
                  <a:latin typeface="Arial" charset="0"/>
                </a:rPr>
                <a:t>Specials</a:t>
              </a:r>
            </a:p>
          </p:txBody>
        </p:sp>
      </p:grpSp>
      <p:grpSp>
        <p:nvGrpSpPr>
          <p:cNvPr id="10" name="Group 193"/>
          <p:cNvGrpSpPr>
            <a:grpSpLocks/>
          </p:cNvGrpSpPr>
          <p:nvPr/>
        </p:nvGrpSpPr>
        <p:grpSpPr bwMode="auto">
          <a:xfrm>
            <a:off x="6302375" y="4797425"/>
            <a:ext cx="1222375" cy="1230313"/>
            <a:chOff x="4106" y="3339"/>
            <a:chExt cx="770" cy="775"/>
          </a:xfrm>
        </p:grpSpPr>
        <p:grpSp>
          <p:nvGrpSpPr>
            <p:cNvPr id="20530" name="Group 127"/>
            <p:cNvGrpSpPr>
              <a:grpSpLocks/>
            </p:cNvGrpSpPr>
            <p:nvPr/>
          </p:nvGrpSpPr>
          <p:grpSpPr bwMode="auto">
            <a:xfrm>
              <a:off x="4106" y="3339"/>
              <a:ext cx="770" cy="775"/>
              <a:chOff x="567" y="2160"/>
              <a:chExt cx="907" cy="905"/>
            </a:xfrm>
          </p:grpSpPr>
          <p:sp>
            <p:nvSpPr>
              <p:cNvPr id="20532" name="AutoShape 128"/>
              <p:cNvSpPr>
                <a:spLocks noChangeAspect="1" noChangeArrowheads="1" noTextEdit="1"/>
              </p:cNvSpPr>
              <p:nvPr/>
            </p:nvSpPr>
            <p:spPr bwMode="auto">
              <a:xfrm>
                <a:off x="567" y="2160"/>
                <a:ext cx="907" cy="9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0533" name="Freeform 129"/>
              <p:cNvSpPr>
                <a:spLocks/>
              </p:cNvSpPr>
              <p:nvPr/>
            </p:nvSpPr>
            <p:spPr bwMode="auto">
              <a:xfrm>
                <a:off x="567" y="2843"/>
                <a:ext cx="907" cy="222"/>
              </a:xfrm>
              <a:custGeom>
                <a:avLst/>
                <a:gdLst>
                  <a:gd name="T0" fmla="*/ 26 w 2721"/>
                  <a:gd name="T1" fmla="*/ 7 h 665"/>
                  <a:gd name="T2" fmla="*/ 25 w 2721"/>
                  <a:gd name="T3" fmla="*/ 8 h 665"/>
                  <a:gd name="T4" fmla="*/ 23 w 2721"/>
                  <a:gd name="T5" fmla="*/ 8 h 665"/>
                  <a:gd name="T6" fmla="*/ 20 w 2721"/>
                  <a:gd name="T7" fmla="*/ 8 h 665"/>
                  <a:gd name="T8" fmla="*/ 18 w 2721"/>
                  <a:gd name="T9" fmla="*/ 8 h 665"/>
                  <a:gd name="T10" fmla="*/ 16 w 2721"/>
                  <a:gd name="T11" fmla="*/ 8 h 665"/>
                  <a:gd name="T12" fmla="*/ 14 w 2721"/>
                  <a:gd name="T13" fmla="*/ 8 h 665"/>
                  <a:gd name="T14" fmla="*/ 12 w 2721"/>
                  <a:gd name="T15" fmla="*/ 8 h 665"/>
                  <a:gd name="T16" fmla="*/ 10 w 2721"/>
                  <a:gd name="T17" fmla="*/ 8 h 665"/>
                  <a:gd name="T18" fmla="*/ 9 w 2721"/>
                  <a:gd name="T19" fmla="*/ 8 h 665"/>
                  <a:gd name="T20" fmla="*/ 7 w 2721"/>
                  <a:gd name="T21" fmla="*/ 7 h 665"/>
                  <a:gd name="T22" fmla="*/ 5 w 2721"/>
                  <a:gd name="T23" fmla="*/ 7 h 665"/>
                  <a:gd name="T24" fmla="*/ 3 w 2721"/>
                  <a:gd name="T25" fmla="*/ 6 h 665"/>
                  <a:gd name="T26" fmla="*/ 1 w 2721"/>
                  <a:gd name="T27" fmla="*/ 6 h 665"/>
                  <a:gd name="T28" fmla="*/ 0 w 2721"/>
                  <a:gd name="T29" fmla="*/ 5 h 665"/>
                  <a:gd name="T30" fmla="*/ 0 w 2721"/>
                  <a:gd name="T31" fmla="*/ 4 h 665"/>
                  <a:gd name="T32" fmla="*/ 0 w 2721"/>
                  <a:gd name="T33" fmla="*/ 4 h 665"/>
                  <a:gd name="T34" fmla="*/ 1 w 2721"/>
                  <a:gd name="T35" fmla="*/ 3 h 665"/>
                  <a:gd name="T36" fmla="*/ 3 w 2721"/>
                  <a:gd name="T37" fmla="*/ 2 h 665"/>
                  <a:gd name="T38" fmla="*/ 5 w 2721"/>
                  <a:gd name="T39" fmla="*/ 1 h 665"/>
                  <a:gd name="T40" fmla="*/ 7 w 2721"/>
                  <a:gd name="T41" fmla="*/ 1 h 665"/>
                  <a:gd name="T42" fmla="*/ 9 w 2721"/>
                  <a:gd name="T43" fmla="*/ 0 h 665"/>
                  <a:gd name="T44" fmla="*/ 11 w 2721"/>
                  <a:gd name="T45" fmla="*/ 0 h 665"/>
                  <a:gd name="T46" fmla="*/ 12 w 2721"/>
                  <a:gd name="T47" fmla="*/ 0 h 665"/>
                  <a:gd name="T48" fmla="*/ 14 w 2721"/>
                  <a:gd name="T49" fmla="*/ 0 h 665"/>
                  <a:gd name="T50" fmla="*/ 15 w 2721"/>
                  <a:gd name="T51" fmla="*/ 0 h 665"/>
                  <a:gd name="T52" fmla="*/ 17 w 2721"/>
                  <a:gd name="T53" fmla="*/ 0 h 665"/>
                  <a:gd name="T54" fmla="*/ 19 w 2721"/>
                  <a:gd name="T55" fmla="*/ 0 h 665"/>
                  <a:gd name="T56" fmla="*/ 21 w 2721"/>
                  <a:gd name="T57" fmla="*/ 0 h 665"/>
                  <a:gd name="T58" fmla="*/ 23 w 2721"/>
                  <a:gd name="T59" fmla="*/ 0 h 665"/>
                  <a:gd name="T60" fmla="*/ 25 w 2721"/>
                  <a:gd name="T61" fmla="*/ 0 h 665"/>
                  <a:gd name="T62" fmla="*/ 26 w 2721"/>
                  <a:gd name="T63" fmla="*/ 1 h 665"/>
                  <a:gd name="T64" fmla="*/ 28 w 2721"/>
                  <a:gd name="T65" fmla="*/ 1 h 665"/>
                  <a:gd name="T66" fmla="*/ 30 w 2721"/>
                  <a:gd name="T67" fmla="*/ 2 h 665"/>
                  <a:gd name="T68" fmla="*/ 32 w 2721"/>
                  <a:gd name="T69" fmla="*/ 2 h 665"/>
                  <a:gd name="T70" fmla="*/ 33 w 2721"/>
                  <a:gd name="T71" fmla="*/ 3 h 665"/>
                  <a:gd name="T72" fmla="*/ 33 w 2721"/>
                  <a:gd name="T73" fmla="*/ 4 h 665"/>
                  <a:gd name="T74" fmla="*/ 34 w 2721"/>
                  <a:gd name="T75" fmla="*/ 4 h 665"/>
                  <a:gd name="T76" fmla="*/ 33 w 2721"/>
                  <a:gd name="T77" fmla="*/ 5 h 665"/>
                  <a:gd name="T78" fmla="*/ 32 w 2721"/>
                  <a:gd name="T79" fmla="*/ 6 h 665"/>
                  <a:gd name="T80" fmla="*/ 31 w 2721"/>
                  <a:gd name="T81" fmla="*/ 6 h 665"/>
                  <a:gd name="T82" fmla="*/ 29 w 2721"/>
                  <a:gd name="T83" fmla="*/ 7 h 665"/>
                  <a:gd name="T84" fmla="*/ 28 w 2721"/>
                  <a:gd name="T85" fmla="*/ 7 h 66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21"/>
                  <a:gd name="T130" fmla="*/ 0 h 665"/>
                  <a:gd name="T131" fmla="*/ 2721 w 2721"/>
                  <a:gd name="T132" fmla="*/ 665 h 66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21" h="665">
                    <a:moveTo>
                      <a:pt x="2228" y="589"/>
                    </a:moveTo>
                    <a:lnTo>
                      <a:pt x="2182" y="597"/>
                    </a:lnTo>
                    <a:lnTo>
                      <a:pt x="2136" y="606"/>
                    </a:lnTo>
                    <a:lnTo>
                      <a:pt x="2088" y="614"/>
                    </a:lnTo>
                    <a:lnTo>
                      <a:pt x="2038" y="621"/>
                    </a:lnTo>
                    <a:lnTo>
                      <a:pt x="1988" y="628"/>
                    </a:lnTo>
                    <a:lnTo>
                      <a:pt x="1936" y="633"/>
                    </a:lnTo>
                    <a:lnTo>
                      <a:pt x="1883" y="639"/>
                    </a:lnTo>
                    <a:lnTo>
                      <a:pt x="1829" y="644"/>
                    </a:lnTo>
                    <a:lnTo>
                      <a:pt x="1774" y="650"/>
                    </a:lnTo>
                    <a:lnTo>
                      <a:pt x="1718" y="654"/>
                    </a:lnTo>
                    <a:lnTo>
                      <a:pt x="1660" y="657"/>
                    </a:lnTo>
                    <a:lnTo>
                      <a:pt x="1601" y="659"/>
                    </a:lnTo>
                    <a:lnTo>
                      <a:pt x="1542" y="662"/>
                    </a:lnTo>
                    <a:lnTo>
                      <a:pt x="1483" y="664"/>
                    </a:lnTo>
                    <a:lnTo>
                      <a:pt x="1423" y="665"/>
                    </a:lnTo>
                    <a:lnTo>
                      <a:pt x="1361" y="665"/>
                    </a:lnTo>
                    <a:lnTo>
                      <a:pt x="1305" y="665"/>
                    </a:lnTo>
                    <a:lnTo>
                      <a:pt x="1250" y="664"/>
                    </a:lnTo>
                    <a:lnTo>
                      <a:pt x="1195" y="662"/>
                    </a:lnTo>
                    <a:lnTo>
                      <a:pt x="1140" y="661"/>
                    </a:lnTo>
                    <a:lnTo>
                      <a:pt x="1087" y="658"/>
                    </a:lnTo>
                    <a:lnTo>
                      <a:pt x="1035" y="655"/>
                    </a:lnTo>
                    <a:lnTo>
                      <a:pt x="983" y="653"/>
                    </a:lnTo>
                    <a:lnTo>
                      <a:pt x="931" y="648"/>
                    </a:lnTo>
                    <a:lnTo>
                      <a:pt x="881" y="644"/>
                    </a:lnTo>
                    <a:lnTo>
                      <a:pt x="832" y="639"/>
                    </a:lnTo>
                    <a:lnTo>
                      <a:pt x="783" y="635"/>
                    </a:lnTo>
                    <a:lnTo>
                      <a:pt x="736" y="628"/>
                    </a:lnTo>
                    <a:lnTo>
                      <a:pt x="690" y="622"/>
                    </a:lnTo>
                    <a:lnTo>
                      <a:pt x="644" y="615"/>
                    </a:lnTo>
                    <a:lnTo>
                      <a:pt x="600" y="608"/>
                    </a:lnTo>
                    <a:lnTo>
                      <a:pt x="558" y="601"/>
                    </a:lnTo>
                    <a:lnTo>
                      <a:pt x="496" y="589"/>
                    </a:lnTo>
                    <a:lnTo>
                      <a:pt x="437" y="577"/>
                    </a:lnTo>
                    <a:lnTo>
                      <a:pt x="381" y="564"/>
                    </a:lnTo>
                    <a:lnTo>
                      <a:pt x="328" y="549"/>
                    </a:lnTo>
                    <a:lnTo>
                      <a:pt x="278" y="534"/>
                    </a:lnTo>
                    <a:lnTo>
                      <a:pt x="233" y="519"/>
                    </a:lnTo>
                    <a:lnTo>
                      <a:pt x="191" y="502"/>
                    </a:lnTo>
                    <a:lnTo>
                      <a:pt x="152" y="485"/>
                    </a:lnTo>
                    <a:lnTo>
                      <a:pt x="118" y="469"/>
                    </a:lnTo>
                    <a:lnTo>
                      <a:pt x="88" y="449"/>
                    </a:lnTo>
                    <a:lnTo>
                      <a:pt x="62" y="431"/>
                    </a:lnTo>
                    <a:lnTo>
                      <a:pt x="40" y="412"/>
                    </a:lnTo>
                    <a:lnTo>
                      <a:pt x="22" y="393"/>
                    </a:lnTo>
                    <a:lnTo>
                      <a:pt x="10" y="373"/>
                    </a:lnTo>
                    <a:lnTo>
                      <a:pt x="3" y="354"/>
                    </a:lnTo>
                    <a:lnTo>
                      <a:pt x="0" y="333"/>
                    </a:lnTo>
                    <a:lnTo>
                      <a:pt x="4" y="310"/>
                    </a:lnTo>
                    <a:lnTo>
                      <a:pt x="14" y="286"/>
                    </a:lnTo>
                    <a:lnTo>
                      <a:pt x="30" y="263"/>
                    </a:lnTo>
                    <a:lnTo>
                      <a:pt x="53" y="241"/>
                    </a:lnTo>
                    <a:lnTo>
                      <a:pt x="82" y="219"/>
                    </a:lnTo>
                    <a:lnTo>
                      <a:pt x="117" y="198"/>
                    </a:lnTo>
                    <a:lnTo>
                      <a:pt x="156" y="179"/>
                    </a:lnTo>
                    <a:lnTo>
                      <a:pt x="203" y="159"/>
                    </a:lnTo>
                    <a:lnTo>
                      <a:pt x="252" y="140"/>
                    </a:lnTo>
                    <a:lnTo>
                      <a:pt x="308" y="122"/>
                    </a:lnTo>
                    <a:lnTo>
                      <a:pt x="369" y="105"/>
                    </a:lnTo>
                    <a:lnTo>
                      <a:pt x="433" y="90"/>
                    </a:lnTo>
                    <a:lnTo>
                      <a:pt x="502" y="76"/>
                    </a:lnTo>
                    <a:lnTo>
                      <a:pt x="573" y="63"/>
                    </a:lnTo>
                    <a:lnTo>
                      <a:pt x="650" y="50"/>
                    </a:lnTo>
                    <a:lnTo>
                      <a:pt x="729" y="39"/>
                    </a:lnTo>
                    <a:lnTo>
                      <a:pt x="765" y="35"/>
                    </a:lnTo>
                    <a:lnTo>
                      <a:pt x="802" y="31"/>
                    </a:lnTo>
                    <a:lnTo>
                      <a:pt x="838" y="27"/>
                    </a:lnTo>
                    <a:lnTo>
                      <a:pt x="876" y="23"/>
                    </a:lnTo>
                    <a:lnTo>
                      <a:pt x="913" y="20"/>
                    </a:lnTo>
                    <a:lnTo>
                      <a:pt x="951" y="16"/>
                    </a:lnTo>
                    <a:lnTo>
                      <a:pt x="991" y="13"/>
                    </a:lnTo>
                    <a:lnTo>
                      <a:pt x="1031" y="10"/>
                    </a:lnTo>
                    <a:lnTo>
                      <a:pt x="1071" y="9"/>
                    </a:lnTo>
                    <a:lnTo>
                      <a:pt x="1110" y="6"/>
                    </a:lnTo>
                    <a:lnTo>
                      <a:pt x="1151" y="5"/>
                    </a:lnTo>
                    <a:lnTo>
                      <a:pt x="1193" y="3"/>
                    </a:lnTo>
                    <a:lnTo>
                      <a:pt x="1234" y="2"/>
                    </a:lnTo>
                    <a:lnTo>
                      <a:pt x="1276" y="0"/>
                    </a:lnTo>
                    <a:lnTo>
                      <a:pt x="1319" y="0"/>
                    </a:lnTo>
                    <a:lnTo>
                      <a:pt x="1361" y="0"/>
                    </a:lnTo>
                    <a:lnTo>
                      <a:pt x="1419" y="0"/>
                    </a:lnTo>
                    <a:lnTo>
                      <a:pt x="1476" y="2"/>
                    </a:lnTo>
                    <a:lnTo>
                      <a:pt x="1533" y="3"/>
                    </a:lnTo>
                    <a:lnTo>
                      <a:pt x="1589" y="5"/>
                    </a:lnTo>
                    <a:lnTo>
                      <a:pt x="1644" y="7"/>
                    </a:lnTo>
                    <a:lnTo>
                      <a:pt x="1698" y="11"/>
                    </a:lnTo>
                    <a:lnTo>
                      <a:pt x="1752" y="14"/>
                    </a:lnTo>
                    <a:lnTo>
                      <a:pt x="1804" y="18"/>
                    </a:lnTo>
                    <a:lnTo>
                      <a:pt x="1856" y="24"/>
                    </a:lnTo>
                    <a:lnTo>
                      <a:pt x="1907" y="29"/>
                    </a:lnTo>
                    <a:lnTo>
                      <a:pt x="1956" y="35"/>
                    </a:lnTo>
                    <a:lnTo>
                      <a:pt x="2004" y="40"/>
                    </a:lnTo>
                    <a:lnTo>
                      <a:pt x="2052" y="47"/>
                    </a:lnTo>
                    <a:lnTo>
                      <a:pt x="2097" y="54"/>
                    </a:lnTo>
                    <a:lnTo>
                      <a:pt x="2143" y="61"/>
                    </a:lnTo>
                    <a:lnTo>
                      <a:pt x="2186" y="69"/>
                    </a:lnTo>
                    <a:lnTo>
                      <a:pt x="2245" y="82"/>
                    </a:lnTo>
                    <a:lnTo>
                      <a:pt x="2303" y="94"/>
                    </a:lnTo>
                    <a:lnTo>
                      <a:pt x="2356" y="107"/>
                    </a:lnTo>
                    <a:lnTo>
                      <a:pt x="2407" y="121"/>
                    </a:lnTo>
                    <a:lnTo>
                      <a:pt x="2454" y="136"/>
                    </a:lnTo>
                    <a:lnTo>
                      <a:pt x="2499" y="151"/>
                    </a:lnTo>
                    <a:lnTo>
                      <a:pt x="2539" y="168"/>
                    </a:lnTo>
                    <a:lnTo>
                      <a:pt x="2576" y="184"/>
                    </a:lnTo>
                    <a:lnTo>
                      <a:pt x="2609" y="201"/>
                    </a:lnTo>
                    <a:lnTo>
                      <a:pt x="2637" y="219"/>
                    </a:lnTo>
                    <a:lnTo>
                      <a:pt x="2662" y="237"/>
                    </a:lnTo>
                    <a:lnTo>
                      <a:pt x="2683" y="255"/>
                    </a:lnTo>
                    <a:lnTo>
                      <a:pt x="2699" y="274"/>
                    </a:lnTo>
                    <a:lnTo>
                      <a:pt x="2711" y="293"/>
                    </a:lnTo>
                    <a:lnTo>
                      <a:pt x="2718" y="313"/>
                    </a:lnTo>
                    <a:lnTo>
                      <a:pt x="2721" y="333"/>
                    </a:lnTo>
                    <a:lnTo>
                      <a:pt x="2718" y="353"/>
                    </a:lnTo>
                    <a:lnTo>
                      <a:pt x="2713" y="371"/>
                    </a:lnTo>
                    <a:lnTo>
                      <a:pt x="2702" y="390"/>
                    </a:lnTo>
                    <a:lnTo>
                      <a:pt x="2687" y="408"/>
                    </a:lnTo>
                    <a:lnTo>
                      <a:pt x="2668" y="426"/>
                    </a:lnTo>
                    <a:lnTo>
                      <a:pt x="2644" y="443"/>
                    </a:lnTo>
                    <a:lnTo>
                      <a:pt x="2618" y="461"/>
                    </a:lnTo>
                    <a:lnTo>
                      <a:pt x="2588" y="477"/>
                    </a:lnTo>
                    <a:lnTo>
                      <a:pt x="2554" y="492"/>
                    </a:lnTo>
                    <a:lnTo>
                      <a:pt x="2517" y="509"/>
                    </a:lnTo>
                    <a:lnTo>
                      <a:pt x="2476" y="523"/>
                    </a:lnTo>
                    <a:lnTo>
                      <a:pt x="2432" y="538"/>
                    </a:lnTo>
                    <a:lnTo>
                      <a:pt x="2385" y="552"/>
                    </a:lnTo>
                    <a:lnTo>
                      <a:pt x="2336" y="564"/>
                    </a:lnTo>
                    <a:lnTo>
                      <a:pt x="2282" y="577"/>
                    </a:lnTo>
                    <a:lnTo>
                      <a:pt x="2228" y="589"/>
                    </a:lnTo>
                    <a:close/>
                  </a:path>
                </a:pathLst>
              </a:custGeom>
              <a:solidFill>
                <a:srgbClr val="C1EF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34" name="Freeform 130"/>
              <p:cNvSpPr>
                <a:spLocks/>
              </p:cNvSpPr>
              <p:nvPr/>
            </p:nvSpPr>
            <p:spPr bwMode="auto">
              <a:xfrm>
                <a:off x="945" y="2161"/>
                <a:ext cx="125" cy="795"/>
              </a:xfrm>
              <a:custGeom>
                <a:avLst/>
                <a:gdLst>
                  <a:gd name="T0" fmla="*/ 2 w 374"/>
                  <a:gd name="T1" fmla="*/ 29 h 2385"/>
                  <a:gd name="T2" fmla="*/ 1 w 374"/>
                  <a:gd name="T3" fmla="*/ 29 h 2385"/>
                  <a:gd name="T4" fmla="*/ 0 w 374"/>
                  <a:gd name="T5" fmla="*/ 1 h 2385"/>
                  <a:gd name="T6" fmla="*/ 1 w 374"/>
                  <a:gd name="T7" fmla="*/ 0 h 2385"/>
                  <a:gd name="T8" fmla="*/ 3 w 374"/>
                  <a:gd name="T9" fmla="*/ 0 h 2385"/>
                  <a:gd name="T10" fmla="*/ 5 w 374"/>
                  <a:gd name="T11" fmla="*/ 29 h 2385"/>
                  <a:gd name="T12" fmla="*/ 2 w 374"/>
                  <a:gd name="T13" fmla="*/ 29 h 2385"/>
                  <a:gd name="T14" fmla="*/ 0 60000 65536"/>
                  <a:gd name="T15" fmla="*/ 0 60000 65536"/>
                  <a:gd name="T16" fmla="*/ 0 60000 65536"/>
                  <a:gd name="T17" fmla="*/ 0 60000 65536"/>
                  <a:gd name="T18" fmla="*/ 0 60000 65536"/>
                  <a:gd name="T19" fmla="*/ 0 60000 65536"/>
                  <a:gd name="T20" fmla="*/ 0 60000 65536"/>
                  <a:gd name="T21" fmla="*/ 0 w 374"/>
                  <a:gd name="T22" fmla="*/ 0 h 2385"/>
                  <a:gd name="T23" fmla="*/ 374 w 374"/>
                  <a:gd name="T24" fmla="*/ 2385 h 23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4" h="2385">
                    <a:moveTo>
                      <a:pt x="189" y="2385"/>
                    </a:moveTo>
                    <a:lnTo>
                      <a:pt x="89" y="2356"/>
                    </a:lnTo>
                    <a:lnTo>
                      <a:pt x="0" y="75"/>
                    </a:lnTo>
                    <a:lnTo>
                      <a:pt x="89" y="8"/>
                    </a:lnTo>
                    <a:lnTo>
                      <a:pt x="276" y="0"/>
                    </a:lnTo>
                    <a:lnTo>
                      <a:pt x="374" y="2377"/>
                    </a:lnTo>
                    <a:lnTo>
                      <a:pt x="189" y="2385"/>
                    </a:lnTo>
                    <a:close/>
                  </a:path>
                </a:pathLst>
              </a:custGeom>
              <a:solidFill>
                <a:srgbClr val="7F26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35" name="Freeform 131"/>
              <p:cNvSpPr>
                <a:spLocks/>
              </p:cNvSpPr>
              <p:nvPr/>
            </p:nvSpPr>
            <p:spPr bwMode="auto">
              <a:xfrm>
                <a:off x="975" y="2160"/>
                <a:ext cx="130" cy="796"/>
              </a:xfrm>
              <a:custGeom>
                <a:avLst/>
                <a:gdLst>
                  <a:gd name="T0" fmla="*/ 1 w 389"/>
                  <a:gd name="T1" fmla="*/ 29 h 2389"/>
                  <a:gd name="T2" fmla="*/ 1 w 389"/>
                  <a:gd name="T3" fmla="*/ 29 h 2389"/>
                  <a:gd name="T4" fmla="*/ 0 w 389"/>
                  <a:gd name="T5" fmla="*/ 0 h 2389"/>
                  <a:gd name="T6" fmla="*/ 3 w 389"/>
                  <a:gd name="T7" fmla="*/ 0 h 2389"/>
                  <a:gd name="T8" fmla="*/ 5 w 389"/>
                  <a:gd name="T9" fmla="*/ 29 h 2389"/>
                  <a:gd name="T10" fmla="*/ 1 w 389"/>
                  <a:gd name="T11" fmla="*/ 29 h 2389"/>
                  <a:gd name="T12" fmla="*/ 0 60000 65536"/>
                  <a:gd name="T13" fmla="*/ 0 60000 65536"/>
                  <a:gd name="T14" fmla="*/ 0 60000 65536"/>
                  <a:gd name="T15" fmla="*/ 0 60000 65536"/>
                  <a:gd name="T16" fmla="*/ 0 60000 65536"/>
                  <a:gd name="T17" fmla="*/ 0 60000 65536"/>
                  <a:gd name="T18" fmla="*/ 0 w 389"/>
                  <a:gd name="T19" fmla="*/ 0 h 2389"/>
                  <a:gd name="T20" fmla="*/ 389 w 389"/>
                  <a:gd name="T21" fmla="*/ 2389 h 2389"/>
                </a:gdLst>
                <a:ahLst/>
                <a:cxnLst>
                  <a:cxn ang="T12">
                    <a:pos x="T0" y="T1"/>
                  </a:cxn>
                  <a:cxn ang="T13">
                    <a:pos x="T2" y="T3"/>
                  </a:cxn>
                  <a:cxn ang="T14">
                    <a:pos x="T4" y="T5"/>
                  </a:cxn>
                  <a:cxn ang="T15">
                    <a:pos x="T6" y="T7"/>
                  </a:cxn>
                  <a:cxn ang="T16">
                    <a:pos x="T8" y="T9"/>
                  </a:cxn>
                  <a:cxn ang="T17">
                    <a:pos x="T10" y="T11"/>
                  </a:cxn>
                </a:cxnLst>
                <a:rect l="T18" t="T19" r="T20" b="T21"/>
                <a:pathLst>
                  <a:path w="389" h="2389">
                    <a:moveTo>
                      <a:pt x="103" y="2389"/>
                    </a:moveTo>
                    <a:lnTo>
                      <a:pt x="100" y="2389"/>
                    </a:lnTo>
                    <a:lnTo>
                      <a:pt x="0" y="12"/>
                    </a:lnTo>
                    <a:lnTo>
                      <a:pt x="282" y="0"/>
                    </a:lnTo>
                    <a:lnTo>
                      <a:pt x="389" y="2376"/>
                    </a:lnTo>
                    <a:lnTo>
                      <a:pt x="103" y="2389"/>
                    </a:lnTo>
                    <a:close/>
                  </a:path>
                </a:pathLst>
              </a:custGeom>
              <a:solidFill>
                <a:srgbClr val="D1B2A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36" name="Freeform 132"/>
              <p:cNvSpPr>
                <a:spLocks/>
              </p:cNvSpPr>
              <p:nvPr/>
            </p:nvSpPr>
            <p:spPr bwMode="auto">
              <a:xfrm>
                <a:off x="586" y="2215"/>
                <a:ext cx="826" cy="477"/>
              </a:xfrm>
              <a:custGeom>
                <a:avLst/>
                <a:gdLst>
                  <a:gd name="T0" fmla="*/ 1 w 2480"/>
                  <a:gd name="T1" fmla="*/ 18 h 1433"/>
                  <a:gd name="T2" fmla="*/ 0 w 2480"/>
                  <a:gd name="T3" fmla="*/ 1 h 1433"/>
                  <a:gd name="T4" fmla="*/ 1 w 2480"/>
                  <a:gd name="T5" fmla="*/ 1 h 1433"/>
                  <a:gd name="T6" fmla="*/ 29 w 2480"/>
                  <a:gd name="T7" fmla="*/ 0 h 1433"/>
                  <a:gd name="T8" fmla="*/ 31 w 2480"/>
                  <a:gd name="T9" fmla="*/ 16 h 1433"/>
                  <a:gd name="T10" fmla="*/ 30 w 2480"/>
                  <a:gd name="T11" fmla="*/ 16 h 1433"/>
                  <a:gd name="T12" fmla="*/ 1 w 2480"/>
                  <a:gd name="T13" fmla="*/ 18 h 1433"/>
                  <a:gd name="T14" fmla="*/ 0 60000 65536"/>
                  <a:gd name="T15" fmla="*/ 0 60000 65536"/>
                  <a:gd name="T16" fmla="*/ 0 60000 65536"/>
                  <a:gd name="T17" fmla="*/ 0 60000 65536"/>
                  <a:gd name="T18" fmla="*/ 0 60000 65536"/>
                  <a:gd name="T19" fmla="*/ 0 60000 65536"/>
                  <a:gd name="T20" fmla="*/ 0 60000 65536"/>
                  <a:gd name="T21" fmla="*/ 0 w 2480"/>
                  <a:gd name="T22" fmla="*/ 0 h 1433"/>
                  <a:gd name="T23" fmla="*/ 2480 w 2480"/>
                  <a:gd name="T24" fmla="*/ 1433 h 14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80" h="1433">
                    <a:moveTo>
                      <a:pt x="65" y="1433"/>
                    </a:moveTo>
                    <a:lnTo>
                      <a:pt x="0" y="101"/>
                    </a:lnTo>
                    <a:lnTo>
                      <a:pt x="51" y="45"/>
                    </a:lnTo>
                    <a:lnTo>
                      <a:pt x="2372" y="0"/>
                    </a:lnTo>
                    <a:lnTo>
                      <a:pt x="2480" y="1313"/>
                    </a:lnTo>
                    <a:lnTo>
                      <a:pt x="2435" y="1331"/>
                    </a:lnTo>
                    <a:lnTo>
                      <a:pt x="65" y="1433"/>
                    </a:lnTo>
                    <a:close/>
                  </a:path>
                </a:pathLst>
              </a:custGeom>
              <a:solidFill>
                <a:srgbClr val="7F26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37" name="Freeform 133"/>
              <p:cNvSpPr>
                <a:spLocks/>
              </p:cNvSpPr>
              <p:nvPr/>
            </p:nvSpPr>
            <p:spPr bwMode="auto">
              <a:xfrm>
                <a:off x="603" y="2195"/>
                <a:ext cx="809" cy="491"/>
              </a:xfrm>
              <a:custGeom>
                <a:avLst/>
                <a:gdLst>
                  <a:gd name="T0" fmla="*/ 1 w 2429"/>
                  <a:gd name="T1" fmla="*/ 18 h 1473"/>
                  <a:gd name="T2" fmla="*/ 0 w 2429"/>
                  <a:gd name="T3" fmla="*/ 1 h 1473"/>
                  <a:gd name="T4" fmla="*/ 29 w 2429"/>
                  <a:gd name="T5" fmla="*/ 0 h 1473"/>
                  <a:gd name="T6" fmla="*/ 30 w 2429"/>
                  <a:gd name="T7" fmla="*/ 17 h 1473"/>
                  <a:gd name="T8" fmla="*/ 1 w 2429"/>
                  <a:gd name="T9" fmla="*/ 18 h 1473"/>
                  <a:gd name="T10" fmla="*/ 0 60000 65536"/>
                  <a:gd name="T11" fmla="*/ 0 60000 65536"/>
                  <a:gd name="T12" fmla="*/ 0 60000 65536"/>
                  <a:gd name="T13" fmla="*/ 0 60000 65536"/>
                  <a:gd name="T14" fmla="*/ 0 60000 65536"/>
                  <a:gd name="T15" fmla="*/ 0 w 2429"/>
                  <a:gd name="T16" fmla="*/ 0 h 1473"/>
                  <a:gd name="T17" fmla="*/ 2429 w 2429"/>
                  <a:gd name="T18" fmla="*/ 1473 h 1473"/>
                </a:gdLst>
                <a:ahLst/>
                <a:cxnLst>
                  <a:cxn ang="T10">
                    <a:pos x="T0" y="T1"/>
                  </a:cxn>
                  <a:cxn ang="T11">
                    <a:pos x="T2" y="T3"/>
                  </a:cxn>
                  <a:cxn ang="T12">
                    <a:pos x="T4" y="T5"/>
                  </a:cxn>
                  <a:cxn ang="T13">
                    <a:pos x="T6" y="T7"/>
                  </a:cxn>
                  <a:cxn ang="T14">
                    <a:pos x="T8" y="T9"/>
                  </a:cxn>
                </a:cxnLst>
                <a:rect l="T15" t="T16" r="T17" b="T18"/>
                <a:pathLst>
                  <a:path w="2429" h="1473">
                    <a:moveTo>
                      <a:pt x="57" y="1473"/>
                    </a:moveTo>
                    <a:lnTo>
                      <a:pt x="0" y="103"/>
                    </a:lnTo>
                    <a:lnTo>
                      <a:pt x="2371" y="0"/>
                    </a:lnTo>
                    <a:lnTo>
                      <a:pt x="2429" y="1371"/>
                    </a:lnTo>
                    <a:lnTo>
                      <a:pt x="57" y="1473"/>
                    </a:lnTo>
                    <a:close/>
                  </a:path>
                </a:pathLst>
              </a:custGeom>
              <a:solidFill>
                <a:srgbClr val="F2CC0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38" name="Freeform 134"/>
              <p:cNvSpPr>
                <a:spLocks/>
              </p:cNvSpPr>
              <p:nvPr/>
            </p:nvSpPr>
            <p:spPr bwMode="auto">
              <a:xfrm>
                <a:off x="626" y="2218"/>
                <a:ext cx="763" cy="446"/>
              </a:xfrm>
              <a:custGeom>
                <a:avLst/>
                <a:gdLst>
                  <a:gd name="T0" fmla="*/ 1 w 2289"/>
                  <a:gd name="T1" fmla="*/ 16 h 1340"/>
                  <a:gd name="T2" fmla="*/ 0 w 2289"/>
                  <a:gd name="T3" fmla="*/ 1 h 1340"/>
                  <a:gd name="T4" fmla="*/ 28 w 2289"/>
                  <a:gd name="T5" fmla="*/ 0 h 1340"/>
                  <a:gd name="T6" fmla="*/ 28 w 2289"/>
                  <a:gd name="T7" fmla="*/ 15 h 1340"/>
                  <a:gd name="T8" fmla="*/ 1 w 2289"/>
                  <a:gd name="T9" fmla="*/ 16 h 1340"/>
                  <a:gd name="T10" fmla="*/ 0 60000 65536"/>
                  <a:gd name="T11" fmla="*/ 0 60000 65536"/>
                  <a:gd name="T12" fmla="*/ 0 60000 65536"/>
                  <a:gd name="T13" fmla="*/ 0 60000 65536"/>
                  <a:gd name="T14" fmla="*/ 0 60000 65536"/>
                  <a:gd name="T15" fmla="*/ 0 w 2289"/>
                  <a:gd name="T16" fmla="*/ 0 h 1340"/>
                  <a:gd name="T17" fmla="*/ 2289 w 2289"/>
                  <a:gd name="T18" fmla="*/ 1340 h 1340"/>
                </a:gdLst>
                <a:ahLst/>
                <a:cxnLst>
                  <a:cxn ang="T10">
                    <a:pos x="T0" y="T1"/>
                  </a:cxn>
                  <a:cxn ang="T11">
                    <a:pos x="T2" y="T3"/>
                  </a:cxn>
                  <a:cxn ang="T12">
                    <a:pos x="T4" y="T5"/>
                  </a:cxn>
                  <a:cxn ang="T13">
                    <a:pos x="T6" y="T7"/>
                  </a:cxn>
                  <a:cxn ang="T14">
                    <a:pos x="T8" y="T9"/>
                  </a:cxn>
                </a:cxnLst>
                <a:rect l="T15" t="T16" r="T17" b="T18"/>
                <a:pathLst>
                  <a:path w="2289" h="1340">
                    <a:moveTo>
                      <a:pt x="52" y="1340"/>
                    </a:moveTo>
                    <a:lnTo>
                      <a:pt x="0" y="96"/>
                    </a:lnTo>
                    <a:lnTo>
                      <a:pt x="2237" y="0"/>
                    </a:lnTo>
                    <a:lnTo>
                      <a:pt x="2289" y="1245"/>
                    </a:lnTo>
                    <a:lnTo>
                      <a:pt x="52" y="1340"/>
                    </a:lnTo>
                    <a:close/>
                  </a:path>
                </a:pathLst>
              </a:custGeom>
              <a:solidFill>
                <a:srgbClr val="0035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39" name="Freeform 135"/>
              <p:cNvSpPr>
                <a:spLocks/>
              </p:cNvSpPr>
              <p:nvPr/>
            </p:nvSpPr>
            <p:spPr bwMode="auto">
              <a:xfrm>
                <a:off x="649" y="2239"/>
                <a:ext cx="717" cy="405"/>
              </a:xfrm>
              <a:custGeom>
                <a:avLst/>
                <a:gdLst>
                  <a:gd name="T0" fmla="*/ 1 w 2149"/>
                  <a:gd name="T1" fmla="*/ 15 h 1215"/>
                  <a:gd name="T2" fmla="*/ 0 w 2149"/>
                  <a:gd name="T3" fmla="*/ 1 h 1215"/>
                  <a:gd name="T4" fmla="*/ 26 w 2149"/>
                  <a:gd name="T5" fmla="*/ 0 h 1215"/>
                  <a:gd name="T6" fmla="*/ 27 w 2149"/>
                  <a:gd name="T7" fmla="*/ 14 h 1215"/>
                  <a:gd name="T8" fmla="*/ 1 w 2149"/>
                  <a:gd name="T9" fmla="*/ 15 h 1215"/>
                  <a:gd name="T10" fmla="*/ 0 60000 65536"/>
                  <a:gd name="T11" fmla="*/ 0 60000 65536"/>
                  <a:gd name="T12" fmla="*/ 0 60000 65536"/>
                  <a:gd name="T13" fmla="*/ 0 60000 65536"/>
                  <a:gd name="T14" fmla="*/ 0 60000 65536"/>
                  <a:gd name="T15" fmla="*/ 0 w 2149"/>
                  <a:gd name="T16" fmla="*/ 0 h 1215"/>
                  <a:gd name="T17" fmla="*/ 2149 w 2149"/>
                  <a:gd name="T18" fmla="*/ 1215 h 1215"/>
                </a:gdLst>
                <a:ahLst/>
                <a:cxnLst>
                  <a:cxn ang="T10">
                    <a:pos x="T0" y="T1"/>
                  </a:cxn>
                  <a:cxn ang="T11">
                    <a:pos x="T2" y="T3"/>
                  </a:cxn>
                  <a:cxn ang="T12">
                    <a:pos x="T4" y="T5"/>
                  </a:cxn>
                  <a:cxn ang="T13">
                    <a:pos x="T6" y="T7"/>
                  </a:cxn>
                  <a:cxn ang="T14">
                    <a:pos x="T8" y="T9"/>
                  </a:cxn>
                </a:cxnLst>
                <a:rect l="T15" t="T16" r="T17" b="T18"/>
                <a:pathLst>
                  <a:path w="2149" h="1215">
                    <a:moveTo>
                      <a:pt x="46" y="1215"/>
                    </a:moveTo>
                    <a:lnTo>
                      <a:pt x="0" y="91"/>
                    </a:lnTo>
                    <a:lnTo>
                      <a:pt x="2103" y="0"/>
                    </a:lnTo>
                    <a:lnTo>
                      <a:pt x="2149" y="1124"/>
                    </a:lnTo>
                    <a:lnTo>
                      <a:pt x="46" y="1215"/>
                    </a:lnTo>
                    <a:close/>
                  </a:path>
                </a:pathLst>
              </a:custGeom>
              <a:solidFill>
                <a:srgbClr val="B7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40" name="Freeform 136"/>
              <p:cNvSpPr>
                <a:spLocks/>
              </p:cNvSpPr>
              <p:nvPr/>
            </p:nvSpPr>
            <p:spPr bwMode="auto">
              <a:xfrm>
                <a:off x="657" y="2244"/>
                <a:ext cx="700" cy="395"/>
              </a:xfrm>
              <a:custGeom>
                <a:avLst/>
                <a:gdLst>
                  <a:gd name="T0" fmla="*/ 1 w 2100"/>
                  <a:gd name="T1" fmla="*/ 15 h 1185"/>
                  <a:gd name="T2" fmla="*/ 0 w 2100"/>
                  <a:gd name="T3" fmla="*/ 1 h 1185"/>
                  <a:gd name="T4" fmla="*/ 25 w 2100"/>
                  <a:gd name="T5" fmla="*/ 0 h 1185"/>
                  <a:gd name="T6" fmla="*/ 26 w 2100"/>
                  <a:gd name="T7" fmla="*/ 14 h 1185"/>
                  <a:gd name="T8" fmla="*/ 1 w 2100"/>
                  <a:gd name="T9" fmla="*/ 15 h 1185"/>
                  <a:gd name="T10" fmla="*/ 0 60000 65536"/>
                  <a:gd name="T11" fmla="*/ 0 60000 65536"/>
                  <a:gd name="T12" fmla="*/ 0 60000 65536"/>
                  <a:gd name="T13" fmla="*/ 0 60000 65536"/>
                  <a:gd name="T14" fmla="*/ 0 60000 65536"/>
                  <a:gd name="T15" fmla="*/ 0 w 2100"/>
                  <a:gd name="T16" fmla="*/ 0 h 1185"/>
                  <a:gd name="T17" fmla="*/ 2100 w 2100"/>
                  <a:gd name="T18" fmla="*/ 1185 h 1185"/>
                </a:gdLst>
                <a:ahLst/>
                <a:cxnLst>
                  <a:cxn ang="T10">
                    <a:pos x="T0" y="T1"/>
                  </a:cxn>
                  <a:cxn ang="T11">
                    <a:pos x="T2" y="T3"/>
                  </a:cxn>
                  <a:cxn ang="T12">
                    <a:pos x="T4" y="T5"/>
                  </a:cxn>
                  <a:cxn ang="T13">
                    <a:pos x="T6" y="T7"/>
                  </a:cxn>
                  <a:cxn ang="T14">
                    <a:pos x="T8" y="T9"/>
                  </a:cxn>
                </a:cxnLst>
                <a:rect l="T15" t="T16" r="T17" b="T18"/>
                <a:pathLst>
                  <a:path w="2100" h="1185">
                    <a:moveTo>
                      <a:pt x="47" y="1185"/>
                    </a:moveTo>
                    <a:lnTo>
                      <a:pt x="0" y="88"/>
                    </a:lnTo>
                    <a:lnTo>
                      <a:pt x="2054" y="0"/>
                    </a:lnTo>
                    <a:lnTo>
                      <a:pt x="2100" y="1098"/>
                    </a:lnTo>
                    <a:lnTo>
                      <a:pt x="47" y="1185"/>
                    </a:lnTo>
                    <a:close/>
                  </a:path>
                </a:pathLst>
              </a:custGeom>
              <a:solidFill>
                <a:srgbClr val="BA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41" name="Freeform 137"/>
              <p:cNvSpPr>
                <a:spLocks/>
              </p:cNvSpPr>
              <p:nvPr/>
            </p:nvSpPr>
            <p:spPr bwMode="auto">
              <a:xfrm>
                <a:off x="666" y="2248"/>
                <a:ext cx="683" cy="386"/>
              </a:xfrm>
              <a:custGeom>
                <a:avLst/>
                <a:gdLst>
                  <a:gd name="T0" fmla="*/ 1 w 2048"/>
                  <a:gd name="T1" fmla="*/ 14 h 1157"/>
                  <a:gd name="T2" fmla="*/ 0 w 2048"/>
                  <a:gd name="T3" fmla="*/ 1 h 1157"/>
                  <a:gd name="T4" fmla="*/ 25 w 2048"/>
                  <a:gd name="T5" fmla="*/ 0 h 1157"/>
                  <a:gd name="T6" fmla="*/ 25 w 2048"/>
                  <a:gd name="T7" fmla="*/ 13 h 1157"/>
                  <a:gd name="T8" fmla="*/ 1 w 2048"/>
                  <a:gd name="T9" fmla="*/ 14 h 1157"/>
                  <a:gd name="T10" fmla="*/ 0 60000 65536"/>
                  <a:gd name="T11" fmla="*/ 0 60000 65536"/>
                  <a:gd name="T12" fmla="*/ 0 60000 65536"/>
                  <a:gd name="T13" fmla="*/ 0 60000 65536"/>
                  <a:gd name="T14" fmla="*/ 0 60000 65536"/>
                  <a:gd name="T15" fmla="*/ 0 w 2048"/>
                  <a:gd name="T16" fmla="*/ 0 h 1157"/>
                  <a:gd name="T17" fmla="*/ 2048 w 2048"/>
                  <a:gd name="T18" fmla="*/ 1157 h 1157"/>
                </a:gdLst>
                <a:ahLst/>
                <a:cxnLst>
                  <a:cxn ang="T10">
                    <a:pos x="T0" y="T1"/>
                  </a:cxn>
                  <a:cxn ang="T11">
                    <a:pos x="T2" y="T3"/>
                  </a:cxn>
                  <a:cxn ang="T12">
                    <a:pos x="T4" y="T5"/>
                  </a:cxn>
                  <a:cxn ang="T13">
                    <a:pos x="T6" y="T7"/>
                  </a:cxn>
                  <a:cxn ang="T14">
                    <a:pos x="T8" y="T9"/>
                  </a:cxn>
                </a:cxnLst>
                <a:rect l="T15" t="T16" r="T17" b="T18"/>
                <a:pathLst>
                  <a:path w="2048" h="1157">
                    <a:moveTo>
                      <a:pt x="46" y="1157"/>
                    </a:moveTo>
                    <a:lnTo>
                      <a:pt x="0" y="86"/>
                    </a:lnTo>
                    <a:lnTo>
                      <a:pt x="2003" y="0"/>
                    </a:lnTo>
                    <a:lnTo>
                      <a:pt x="2048" y="1071"/>
                    </a:lnTo>
                    <a:lnTo>
                      <a:pt x="46" y="1157"/>
                    </a:lnTo>
                    <a:close/>
                  </a:path>
                </a:pathLst>
              </a:custGeom>
              <a:solidFill>
                <a:srgbClr val="BF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42" name="Freeform 138"/>
              <p:cNvSpPr>
                <a:spLocks/>
              </p:cNvSpPr>
              <p:nvPr/>
            </p:nvSpPr>
            <p:spPr bwMode="auto">
              <a:xfrm>
                <a:off x="1191" y="2950"/>
                <a:ext cx="29" cy="59"/>
              </a:xfrm>
              <a:custGeom>
                <a:avLst/>
                <a:gdLst>
                  <a:gd name="T0" fmla="*/ 1 w 88"/>
                  <a:gd name="T1" fmla="*/ 2 h 178"/>
                  <a:gd name="T2" fmla="*/ 1 w 88"/>
                  <a:gd name="T3" fmla="*/ 2 h 178"/>
                  <a:gd name="T4" fmla="*/ 1 w 88"/>
                  <a:gd name="T5" fmla="*/ 2 h 178"/>
                  <a:gd name="T6" fmla="*/ 0 w 88"/>
                  <a:gd name="T7" fmla="*/ 2 h 178"/>
                  <a:gd name="T8" fmla="*/ 0 w 88"/>
                  <a:gd name="T9" fmla="*/ 1 h 178"/>
                  <a:gd name="T10" fmla="*/ 0 w 88"/>
                  <a:gd name="T11" fmla="*/ 1 h 178"/>
                  <a:gd name="T12" fmla="*/ 0 w 88"/>
                  <a:gd name="T13" fmla="*/ 1 h 178"/>
                  <a:gd name="T14" fmla="*/ 0 w 88"/>
                  <a:gd name="T15" fmla="*/ 1 h 178"/>
                  <a:gd name="T16" fmla="*/ 0 w 88"/>
                  <a:gd name="T17" fmla="*/ 0 h 178"/>
                  <a:gd name="T18" fmla="*/ 0 w 88"/>
                  <a:gd name="T19" fmla="*/ 0 h 178"/>
                  <a:gd name="T20" fmla="*/ 0 w 88"/>
                  <a:gd name="T21" fmla="*/ 0 h 178"/>
                  <a:gd name="T22" fmla="*/ 0 w 88"/>
                  <a:gd name="T23" fmla="*/ 0 h 178"/>
                  <a:gd name="T24" fmla="*/ 1 w 88"/>
                  <a:gd name="T25" fmla="*/ 1 h 178"/>
                  <a:gd name="T26" fmla="*/ 1 w 88"/>
                  <a:gd name="T27" fmla="*/ 1 h 178"/>
                  <a:gd name="T28" fmla="*/ 1 w 88"/>
                  <a:gd name="T29" fmla="*/ 1 h 178"/>
                  <a:gd name="T30" fmla="*/ 1 w 88"/>
                  <a:gd name="T31" fmla="*/ 2 h 178"/>
                  <a:gd name="T32" fmla="*/ 1 w 88"/>
                  <a:gd name="T33" fmla="*/ 2 h 178"/>
                  <a:gd name="T34" fmla="*/ 1 w 88"/>
                  <a:gd name="T35" fmla="*/ 2 h 1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78"/>
                  <a:gd name="T56" fmla="*/ 88 w 88"/>
                  <a:gd name="T57" fmla="*/ 178 h 17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78">
                    <a:moveTo>
                      <a:pt x="88" y="178"/>
                    </a:moveTo>
                    <a:lnTo>
                      <a:pt x="56" y="171"/>
                    </a:lnTo>
                    <a:lnTo>
                      <a:pt x="48" y="152"/>
                    </a:lnTo>
                    <a:lnTo>
                      <a:pt x="40" y="131"/>
                    </a:lnTo>
                    <a:lnTo>
                      <a:pt x="32" y="109"/>
                    </a:lnTo>
                    <a:lnTo>
                      <a:pt x="25" y="87"/>
                    </a:lnTo>
                    <a:lnTo>
                      <a:pt x="18" y="63"/>
                    </a:lnTo>
                    <a:lnTo>
                      <a:pt x="11" y="41"/>
                    </a:lnTo>
                    <a:lnTo>
                      <a:pt x="6" y="20"/>
                    </a:lnTo>
                    <a:lnTo>
                      <a:pt x="0" y="0"/>
                    </a:lnTo>
                    <a:lnTo>
                      <a:pt x="18" y="15"/>
                    </a:lnTo>
                    <a:lnTo>
                      <a:pt x="32" y="34"/>
                    </a:lnTo>
                    <a:lnTo>
                      <a:pt x="43" y="58"/>
                    </a:lnTo>
                    <a:lnTo>
                      <a:pt x="51" y="82"/>
                    </a:lnTo>
                    <a:lnTo>
                      <a:pt x="59" y="107"/>
                    </a:lnTo>
                    <a:lnTo>
                      <a:pt x="67" y="134"/>
                    </a:lnTo>
                    <a:lnTo>
                      <a:pt x="77" y="157"/>
                    </a:lnTo>
                    <a:lnTo>
                      <a:pt x="88" y="178"/>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43" name="Freeform 139"/>
              <p:cNvSpPr>
                <a:spLocks/>
              </p:cNvSpPr>
              <p:nvPr/>
            </p:nvSpPr>
            <p:spPr bwMode="auto">
              <a:xfrm>
                <a:off x="941" y="3002"/>
                <a:ext cx="1" cy="1"/>
              </a:xfrm>
              <a:custGeom>
                <a:avLst/>
                <a:gdLst>
                  <a:gd name="T0" fmla="*/ 0 w 2"/>
                  <a:gd name="T1" fmla="*/ 0 h 1"/>
                  <a:gd name="T2" fmla="*/ 1 w 2"/>
                  <a:gd name="T3" fmla="*/ 0 h 1"/>
                  <a:gd name="T4" fmla="*/ 1 w 2"/>
                  <a:gd name="T5" fmla="*/ 0 h 1"/>
                  <a:gd name="T6" fmla="*/ 1 w 2"/>
                  <a:gd name="T7" fmla="*/ 0 h 1"/>
                  <a:gd name="T8" fmla="*/ 1 w 2"/>
                  <a:gd name="T9" fmla="*/ 1 h 1"/>
                  <a:gd name="T10" fmla="*/ 1 w 2"/>
                  <a:gd name="T11" fmla="*/ 1 h 1"/>
                  <a:gd name="T12" fmla="*/ 1 w 2"/>
                  <a:gd name="T13" fmla="*/ 1 h 1"/>
                  <a:gd name="T14" fmla="*/ 1 w 2"/>
                  <a:gd name="T15" fmla="*/ 1 h 1"/>
                  <a:gd name="T16" fmla="*/ 1 w 2"/>
                  <a:gd name="T17" fmla="*/ 1 h 1"/>
                  <a:gd name="T18" fmla="*/ 1 w 2"/>
                  <a:gd name="T19" fmla="*/ 0 h 1"/>
                  <a:gd name="T20" fmla="*/ 1 w 2"/>
                  <a:gd name="T21" fmla="*/ 0 h 1"/>
                  <a:gd name="T22" fmla="*/ 1 w 2"/>
                  <a:gd name="T23" fmla="*/ 0 h 1"/>
                  <a:gd name="T24" fmla="*/ 0 w 2"/>
                  <a:gd name="T25" fmla="*/ 0 h 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
                  <a:gd name="T40" fmla="*/ 0 h 1"/>
                  <a:gd name="T41" fmla="*/ 2 w 2"/>
                  <a:gd name="T42" fmla="*/ 1 h 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 h="1">
                    <a:moveTo>
                      <a:pt x="0" y="0"/>
                    </a:moveTo>
                    <a:lnTo>
                      <a:pt x="1" y="0"/>
                    </a:lnTo>
                    <a:lnTo>
                      <a:pt x="2" y="1"/>
                    </a:lnTo>
                    <a:lnTo>
                      <a:pt x="1" y="0"/>
                    </a:lnTo>
                    <a:lnTo>
                      <a:pt x="0" y="0"/>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44" name="Freeform 140"/>
              <p:cNvSpPr>
                <a:spLocks/>
              </p:cNvSpPr>
              <p:nvPr/>
            </p:nvSpPr>
            <p:spPr bwMode="auto">
              <a:xfrm>
                <a:off x="950" y="2896"/>
                <a:ext cx="61" cy="122"/>
              </a:xfrm>
              <a:custGeom>
                <a:avLst/>
                <a:gdLst>
                  <a:gd name="T0" fmla="*/ 2 w 182"/>
                  <a:gd name="T1" fmla="*/ 4 h 366"/>
                  <a:gd name="T2" fmla="*/ 2 w 182"/>
                  <a:gd name="T3" fmla="*/ 5 h 366"/>
                  <a:gd name="T4" fmla="*/ 2 w 182"/>
                  <a:gd name="T5" fmla="*/ 5 h 366"/>
                  <a:gd name="T6" fmla="*/ 2 w 182"/>
                  <a:gd name="T7" fmla="*/ 4 h 366"/>
                  <a:gd name="T8" fmla="*/ 2 w 182"/>
                  <a:gd name="T9" fmla="*/ 4 h 366"/>
                  <a:gd name="T10" fmla="*/ 2 w 182"/>
                  <a:gd name="T11" fmla="*/ 4 h 366"/>
                  <a:gd name="T12" fmla="*/ 1 w 182"/>
                  <a:gd name="T13" fmla="*/ 4 h 366"/>
                  <a:gd name="T14" fmla="*/ 1 w 182"/>
                  <a:gd name="T15" fmla="*/ 4 h 366"/>
                  <a:gd name="T16" fmla="*/ 1 w 182"/>
                  <a:gd name="T17" fmla="*/ 4 h 366"/>
                  <a:gd name="T18" fmla="*/ 1 w 182"/>
                  <a:gd name="T19" fmla="*/ 4 h 366"/>
                  <a:gd name="T20" fmla="*/ 1 w 182"/>
                  <a:gd name="T21" fmla="*/ 4 h 366"/>
                  <a:gd name="T22" fmla="*/ 1 w 182"/>
                  <a:gd name="T23" fmla="*/ 4 h 366"/>
                  <a:gd name="T24" fmla="*/ 1 w 182"/>
                  <a:gd name="T25" fmla="*/ 4 h 366"/>
                  <a:gd name="T26" fmla="*/ 1 w 182"/>
                  <a:gd name="T27" fmla="*/ 4 h 366"/>
                  <a:gd name="T28" fmla="*/ 1 w 182"/>
                  <a:gd name="T29" fmla="*/ 4 h 366"/>
                  <a:gd name="T30" fmla="*/ 1 w 182"/>
                  <a:gd name="T31" fmla="*/ 4 h 366"/>
                  <a:gd name="T32" fmla="*/ 1 w 182"/>
                  <a:gd name="T33" fmla="*/ 4 h 366"/>
                  <a:gd name="T34" fmla="*/ 2 w 182"/>
                  <a:gd name="T35" fmla="*/ 4 h 366"/>
                  <a:gd name="T36" fmla="*/ 2 w 182"/>
                  <a:gd name="T37" fmla="*/ 4 h 366"/>
                  <a:gd name="T38" fmla="*/ 2 w 182"/>
                  <a:gd name="T39" fmla="*/ 4 h 366"/>
                  <a:gd name="T40" fmla="*/ 2 w 182"/>
                  <a:gd name="T41" fmla="*/ 4 h 366"/>
                  <a:gd name="T42" fmla="*/ 2 w 182"/>
                  <a:gd name="T43" fmla="*/ 3 h 366"/>
                  <a:gd name="T44" fmla="*/ 1 w 182"/>
                  <a:gd name="T45" fmla="*/ 3 h 366"/>
                  <a:gd name="T46" fmla="*/ 1 w 182"/>
                  <a:gd name="T47" fmla="*/ 2 h 366"/>
                  <a:gd name="T48" fmla="*/ 1 w 182"/>
                  <a:gd name="T49" fmla="*/ 2 h 366"/>
                  <a:gd name="T50" fmla="*/ 1 w 182"/>
                  <a:gd name="T51" fmla="*/ 1 h 366"/>
                  <a:gd name="T52" fmla="*/ 0 w 182"/>
                  <a:gd name="T53" fmla="*/ 1 h 366"/>
                  <a:gd name="T54" fmla="*/ 0 w 182"/>
                  <a:gd name="T55" fmla="*/ 0 h 366"/>
                  <a:gd name="T56" fmla="*/ 0 w 182"/>
                  <a:gd name="T57" fmla="*/ 0 h 366"/>
                  <a:gd name="T58" fmla="*/ 0 w 182"/>
                  <a:gd name="T59" fmla="*/ 0 h 366"/>
                  <a:gd name="T60" fmla="*/ 0 w 182"/>
                  <a:gd name="T61" fmla="*/ 0 h 366"/>
                  <a:gd name="T62" fmla="*/ 1 w 182"/>
                  <a:gd name="T63" fmla="*/ 1 h 366"/>
                  <a:gd name="T64" fmla="*/ 1 w 182"/>
                  <a:gd name="T65" fmla="*/ 1 h 366"/>
                  <a:gd name="T66" fmla="*/ 2 w 182"/>
                  <a:gd name="T67" fmla="*/ 2 h 366"/>
                  <a:gd name="T68" fmla="*/ 2 w 182"/>
                  <a:gd name="T69" fmla="*/ 3 h 366"/>
                  <a:gd name="T70" fmla="*/ 2 w 182"/>
                  <a:gd name="T71" fmla="*/ 4 h 366"/>
                  <a:gd name="T72" fmla="*/ 2 w 182"/>
                  <a:gd name="T73" fmla="*/ 4 h 36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2"/>
                  <a:gd name="T112" fmla="*/ 0 h 366"/>
                  <a:gd name="T113" fmla="*/ 182 w 182"/>
                  <a:gd name="T114" fmla="*/ 366 h 36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2" h="366">
                    <a:moveTo>
                      <a:pt x="182" y="363"/>
                    </a:moveTo>
                    <a:lnTo>
                      <a:pt x="172" y="366"/>
                    </a:lnTo>
                    <a:lnTo>
                      <a:pt x="160" y="365"/>
                    </a:lnTo>
                    <a:lnTo>
                      <a:pt x="148" y="362"/>
                    </a:lnTo>
                    <a:lnTo>
                      <a:pt x="135" y="356"/>
                    </a:lnTo>
                    <a:lnTo>
                      <a:pt x="122" y="351"/>
                    </a:lnTo>
                    <a:lnTo>
                      <a:pt x="109" y="344"/>
                    </a:lnTo>
                    <a:lnTo>
                      <a:pt x="98" y="338"/>
                    </a:lnTo>
                    <a:lnTo>
                      <a:pt x="89" y="334"/>
                    </a:lnTo>
                    <a:lnTo>
                      <a:pt x="87" y="332"/>
                    </a:lnTo>
                    <a:lnTo>
                      <a:pt x="86" y="329"/>
                    </a:lnTo>
                    <a:lnTo>
                      <a:pt x="85" y="326"/>
                    </a:lnTo>
                    <a:lnTo>
                      <a:pt x="83" y="323"/>
                    </a:lnTo>
                    <a:lnTo>
                      <a:pt x="90" y="325"/>
                    </a:lnTo>
                    <a:lnTo>
                      <a:pt x="98" y="327"/>
                    </a:lnTo>
                    <a:lnTo>
                      <a:pt x="108" y="330"/>
                    </a:lnTo>
                    <a:lnTo>
                      <a:pt x="116" y="333"/>
                    </a:lnTo>
                    <a:lnTo>
                      <a:pt x="123" y="334"/>
                    </a:lnTo>
                    <a:lnTo>
                      <a:pt x="129" y="334"/>
                    </a:lnTo>
                    <a:lnTo>
                      <a:pt x="133" y="332"/>
                    </a:lnTo>
                    <a:lnTo>
                      <a:pt x="134" y="326"/>
                    </a:lnTo>
                    <a:lnTo>
                      <a:pt x="129" y="282"/>
                    </a:lnTo>
                    <a:lnTo>
                      <a:pt x="116" y="239"/>
                    </a:lnTo>
                    <a:lnTo>
                      <a:pt x="98" y="198"/>
                    </a:lnTo>
                    <a:lnTo>
                      <a:pt x="78" y="156"/>
                    </a:lnTo>
                    <a:lnTo>
                      <a:pt x="56" y="115"/>
                    </a:lnTo>
                    <a:lnTo>
                      <a:pt x="35" y="76"/>
                    </a:lnTo>
                    <a:lnTo>
                      <a:pt x="16" y="37"/>
                    </a:lnTo>
                    <a:lnTo>
                      <a:pt x="0" y="0"/>
                    </a:lnTo>
                    <a:lnTo>
                      <a:pt x="7" y="3"/>
                    </a:lnTo>
                    <a:lnTo>
                      <a:pt x="26" y="23"/>
                    </a:lnTo>
                    <a:lnTo>
                      <a:pt x="55" y="58"/>
                    </a:lnTo>
                    <a:lnTo>
                      <a:pt x="89" y="105"/>
                    </a:lnTo>
                    <a:lnTo>
                      <a:pt x="123" y="160"/>
                    </a:lnTo>
                    <a:lnTo>
                      <a:pt x="153" y="224"/>
                    </a:lnTo>
                    <a:lnTo>
                      <a:pt x="174" y="293"/>
                    </a:lnTo>
                    <a:lnTo>
                      <a:pt x="182" y="363"/>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45" name="Freeform 141"/>
              <p:cNvSpPr>
                <a:spLocks/>
              </p:cNvSpPr>
              <p:nvPr/>
            </p:nvSpPr>
            <p:spPr bwMode="auto">
              <a:xfrm>
                <a:off x="1149" y="2906"/>
                <a:ext cx="10" cy="97"/>
              </a:xfrm>
              <a:custGeom>
                <a:avLst/>
                <a:gdLst>
                  <a:gd name="T0" fmla="*/ 0 w 32"/>
                  <a:gd name="T1" fmla="*/ 4 h 291"/>
                  <a:gd name="T2" fmla="*/ 0 w 32"/>
                  <a:gd name="T3" fmla="*/ 3 h 291"/>
                  <a:gd name="T4" fmla="*/ 0 w 32"/>
                  <a:gd name="T5" fmla="*/ 3 h 291"/>
                  <a:gd name="T6" fmla="*/ 0 w 32"/>
                  <a:gd name="T7" fmla="*/ 2 h 291"/>
                  <a:gd name="T8" fmla="*/ 0 w 32"/>
                  <a:gd name="T9" fmla="*/ 2 h 291"/>
                  <a:gd name="T10" fmla="*/ 0 w 32"/>
                  <a:gd name="T11" fmla="*/ 1 h 291"/>
                  <a:gd name="T12" fmla="*/ 0 w 32"/>
                  <a:gd name="T13" fmla="*/ 1 h 291"/>
                  <a:gd name="T14" fmla="*/ 0 w 32"/>
                  <a:gd name="T15" fmla="*/ 0 h 291"/>
                  <a:gd name="T16" fmla="*/ 0 w 32"/>
                  <a:gd name="T17" fmla="*/ 0 h 291"/>
                  <a:gd name="T18" fmla="*/ 0 w 32"/>
                  <a:gd name="T19" fmla="*/ 0 h 291"/>
                  <a:gd name="T20" fmla="*/ 0 w 32"/>
                  <a:gd name="T21" fmla="*/ 1 h 291"/>
                  <a:gd name="T22" fmla="*/ 0 w 32"/>
                  <a:gd name="T23" fmla="*/ 1 h 291"/>
                  <a:gd name="T24" fmla="*/ 0 w 32"/>
                  <a:gd name="T25" fmla="*/ 2 h 291"/>
                  <a:gd name="T26" fmla="*/ 0 w 32"/>
                  <a:gd name="T27" fmla="*/ 2 h 291"/>
                  <a:gd name="T28" fmla="*/ 0 w 32"/>
                  <a:gd name="T29" fmla="*/ 3 h 291"/>
                  <a:gd name="T30" fmla="*/ 0 w 32"/>
                  <a:gd name="T31" fmla="*/ 3 h 291"/>
                  <a:gd name="T32" fmla="*/ 0 w 32"/>
                  <a:gd name="T33" fmla="*/ 4 h 2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
                  <a:gd name="T52" fmla="*/ 0 h 291"/>
                  <a:gd name="T53" fmla="*/ 32 w 32"/>
                  <a:gd name="T54" fmla="*/ 291 h 29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 h="291">
                    <a:moveTo>
                      <a:pt x="32" y="291"/>
                    </a:moveTo>
                    <a:lnTo>
                      <a:pt x="14" y="261"/>
                    </a:lnTo>
                    <a:lnTo>
                      <a:pt x="4" y="227"/>
                    </a:lnTo>
                    <a:lnTo>
                      <a:pt x="0" y="189"/>
                    </a:lnTo>
                    <a:lnTo>
                      <a:pt x="0" y="152"/>
                    </a:lnTo>
                    <a:lnTo>
                      <a:pt x="1" y="112"/>
                    </a:lnTo>
                    <a:lnTo>
                      <a:pt x="4" y="73"/>
                    </a:lnTo>
                    <a:lnTo>
                      <a:pt x="4" y="36"/>
                    </a:lnTo>
                    <a:lnTo>
                      <a:pt x="1" y="0"/>
                    </a:lnTo>
                    <a:lnTo>
                      <a:pt x="16" y="32"/>
                    </a:lnTo>
                    <a:lnTo>
                      <a:pt x="25" y="66"/>
                    </a:lnTo>
                    <a:lnTo>
                      <a:pt x="29" y="102"/>
                    </a:lnTo>
                    <a:lnTo>
                      <a:pt x="29" y="139"/>
                    </a:lnTo>
                    <a:lnTo>
                      <a:pt x="26" y="178"/>
                    </a:lnTo>
                    <a:lnTo>
                      <a:pt x="26" y="217"/>
                    </a:lnTo>
                    <a:lnTo>
                      <a:pt x="26" y="254"/>
                    </a:lnTo>
                    <a:lnTo>
                      <a:pt x="32" y="291"/>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46" name="Freeform 142"/>
              <p:cNvSpPr>
                <a:spLocks/>
              </p:cNvSpPr>
              <p:nvPr/>
            </p:nvSpPr>
            <p:spPr bwMode="auto">
              <a:xfrm>
                <a:off x="917" y="2902"/>
                <a:ext cx="56" cy="90"/>
              </a:xfrm>
              <a:custGeom>
                <a:avLst/>
                <a:gdLst>
                  <a:gd name="T0" fmla="*/ 2 w 168"/>
                  <a:gd name="T1" fmla="*/ 3 h 269"/>
                  <a:gd name="T2" fmla="*/ 2 w 168"/>
                  <a:gd name="T3" fmla="*/ 3 h 269"/>
                  <a:gd name="T4" fmla="*/ 1 w 168"/>
                  <a:gd name="T5" fmla="*/ 3 h 269"/>
                  <a:gd name="T6" fmla="*/ 1 w 168"/>
                  <a:gd name="T7" fmla="*/ 2 h 269"/>
                  <a:gd name="T8" fmla="*/ 1 w 168"/>
                  <a:gd name="T9" fmla="*/ 2 h 269"/>
                  <a:gd name="T10" fmla="*/ 1 w 168"/>
                  <a:gd name="T11" fmla="*/ 1 h 269"/>
                  <a:gd name="T12" fmla="*/ 0 w 168"/>
                  <a:gd name="T13" fmla="*/ 1 h 269"/>
                  <a:gd name="T14" fmla="*/ 0 w 168"/>
                  <a:gd name="T15" fmla="*/ 0 h 269"/>
                  <a:gd name="T16" fmla="*/ 0 w 168"/>
                  <a:gd name="T17" fmla="*/ 0 h 269"/>
                  <a:gd name="T18" fmla="*/ 0 w 168"/>
                  <a:gd name="T19" fmla="*/ 0 h 269"/>
                  <a:gd name="T20" fmla="*/ 1 w 168"/>
                  <a:gd name="T21" fmla="*/ 1 h 269"/>
                  <a:gd name="T22" fmla="*/ 1 w 168"/>
                  <a:gd name="T23" fmla="*/ 1 h 269"/>
                  <a:gd name="T24" fmla="*/ 1 w 168"/>
                  <a:gd name="T25" fmla="*/ 2 h 269"/>
                  <a:gd name="T26" fmla="*/ 1 w 168"/>
                  <a:gd name="T27" fmla="*/ 2 h 269"/>
                  <a:gd name="T28" fmla="*/ 2 w 168"/>
                  <a:gd name="T29" fmla="*/ 3 h 269"/>
                  <a:gd name="T30" fmla="*/ 2 w 168"/>
                  <a:gd name="T31" fmla="*/ 3 h 269"/>
                  <a:gd name="T32" fmla="*/ 2 w 168"/>
                  <a:gd name="T33" fmla="*/ 3 h 2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8"/>
                  <a:gd name="T52" fmla="*/ 0 h 269"/>
                  <a:gd name="T53" fmla="*/ 168 w 168"/>
                  <a:gd name="T54" fmla="*/ 269 h 2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8" h="269">
                    <a:moveTo>
                      <a:pt x="168" y="269"/>
                    </a:moveTo>
                    <a:lnTo>
                      <a:pt x="135" y="255"/>
                    </a:lnTo>
                    <a:lnTo>
                      <a:pt x="109" y="231"/>
                    </a:lnTo>
                    <a:lnTo>
                      <a:pt x="87" y="197"/>
                    </a:lnTo>
                    <a:lnTo>
                      <a:pt x="68" y="157"/>
                    </a:lnTo>
                    <a:lnTo>
                      <a:pt x="52" y="115"/>
                    </a:lnTo>
                    <a:lnTo>
                      <a:pt x="35" y="72"/>
                    </a:lnTo>
                    <a:lnTo>
                      <a:pt x="19" y="33"/>
                    </a:lnTo>
                    <a:lnTo>
                      <a:pt x="0" y="0"/>
                    </a:lnTo>
                    <a:lnTo>
                      <a:pt x="35" y="26"/>
                    </a:lnTo>
                    <a:lnTo>
                      <a:pt x="63" y="57"/>
                    </a:lnTo>
                    <a:lnTo>
                      <a:pt x="85" y="91"/>
                    </a:lnTo>
                    <a:lnTo>
                      <a:pt x="101" y="128"/>
                    </a:lnTo>
                    <a:lnTo>
                      <a:pt x="116" y="166"/>
                    </a:lnTo>
                    <a:lnTo>
                      <a:pt x="131" y="203"/>
                    </a:lnTo>
                    <a:lnTo>
                      <a:pt x="148" y="238"/>
                    </a:lnTo>
                    <a:lnTo>
                      <a:pt x="168" y="269"/>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47" name="Freeform 143"/>
              <p:cNvSpPr>
                <a:spLocks/>
              </p:cNvSpPr>
              <p:nvPr/>
            </p:nvSpPr>
            <p:spPr bwMode="auto">
              <a:xfrm>
                <a:off x="1325" y="2844"/>
                <a:ext cx="51" cy="84"/>
              </a:xfrm>
              <a:custGeom>
                <a:avLst/>
                <a:gdLst>
                  <a:gd name="T0" fmla="*/ 0 w 153"/>
                  <a:gd name="T1" fmla="*/ 3 h 250"/>
                  <a:gd name="T2" fmla="*/ 0 w 153"/>
                  <a:gd name="T3" fmla="*/ 3 h 250"/>
                  <a:gd name="T4" fmla="*/ 1 w 153"/>
                  <a:gd name="T5" fmla="*/ 3 h 250"/>
                  <a:gd name="T6" fmla="*/ 1 w 153"/>
                  <a:gd name="T7" fmla="*/ 2 h 250"/>
                  <a:gd name="T8" fmla="*/ 1 w 153"/>
                  <a:gd name="T9" fmla="*/ 2 h 250"/>
                  <a:gd name="T10" fmla="*/ 1 w 153"/>
                  <a:gd name="T11" fmla="*/ 1 h 250"/>
                  <a:gd name="T12" fmla="*/ 1 w 153"/>
                  <a:gd name="T13" fmla="*/ 1 h 250"/>
                  <a:gd name="T14" fmla="*/ 2 w 153"/>
                  <a:gd name="T15" fmla="*/ 0 h 250"/>
                  <a:gd name="T16" fmla="*/ 2 w 153"/>
                  <a:gd name="T17" fmla="*/ 0 h 250"/>
                  <a:gd name="T18" fmla="*/ 1 w 153"/>
                  <a:gd name="T19" fmla="*/ 0 h 250"/>
                  <a:gd name="T20" fmla="*/ 1 w 153"/>
                  <a:gd name="T21" fmla="*/ 1 h 250"/>
                  <a:gd name="T22" fmla="*/ 1 w 153"/>
                  <a:gd name="T23" fmla="*/ 1 h 250"/>
                  <a:gd name="T24" fmla="*/ 1 w 153"/>
                  <a:gd name="T25" fmla="*/ 1 h 250"/>
                  <a:gd name="T26" fmla="*/ 1 w 153"/>
                  <a:gd name="T27" fmla="*/ 2 h 250"/>
                  <a:gd name="T28" fmla="*/ 0 w 153"/>
                  <a:gd name="T29" fmla="*/ 2 h 250"/>
                  <a:gd name="T30" fmla="*/ 0 w 153"/>
                  <a:gd name="T31" fmla="*/ 3 h 250"/>
                  <a:gd name="T32" fmla="*/ 0 w 153"/>
                  <a:gd name="T33" fmla="*/ 3 h 2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3"/>
                  <a:gd name="T52" fmla="*/ 0 h 250"/>
                  <a:gd name="T53" fmla="*/ 153 w 153"/>
                  <a:gd name="T54" fmla="*/ 250 h 2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3" h="250">
                    <a:moveTo>
                      <a:pt x="0" y="250"/>
                    </a:moveTo>
                    <a:lnTo>
                      <a:pt x="29" y="231"/>
                    </a:lnTo>
                    <a:lnTo>
                      <a:pt x="53" y="203"/>
                    </a:lnTo>
                    <a:lnTo>
                      <a:pt x="73" y="173"/>
                    </a:lnTo>
                    <a:lnTo>
                      <a:pt x="90" y="137"/>
                    </a:lnTo>
                    <a:lnTo>
                      <a:pt x="103" y="101"/>
                    </a:lnTo>
                    <a:lnTo>
                      <a:pt x="118" y="65"/>
                    </a:lnTo>
                    <a:lnTo>
                      <a:pt x="135" y="31"/>
                    </a:lnTo>
                    <a:lnTo>
                      <a:pt x="153" y="0"/>
                    </a:lnTo>
                    <a:lnTo>
                      <a:pt x="121" y="18"/>
                    </a:lnTo>
                    <a:lnTo>
                      <a:pt x="96" y="43"/>
                    </a:lnTo>
                    <a:lnTo>
                      <a:pt x="79" y="75"/>
                    </a:lnTo>
                    <a:lnTo>
                      <a:pt x="64" y="109"/>
                    </a:lnTo>
                    <a:lnTo>
                      <a:pt x="50" y="147"/>
                    </a:lnTo>
                    <a:lnTo>
                      <a:pt x="36" y="183"/>
                    </a:lnTo>
                    <a:lnTo>
                      <a:pt x="21" y="218"/>
                    </a:lnTo>
                    <a:lnTo>
                      <a:pt x="0" y="250"/>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48" name="Freeform 144"/>
              <p:cNvSpPr>
                <a:spLocks/>
              </p:cNvSpPr>
              <p:nvPr/>
            </p:nvSpPr>
            <p:spPr bwMode="auto">
              <a:xfrm>
                <a:off x="1141" y="2788"/>
                <a:ext cx="162" cy="137"/>
              </a:xfrm>
              <a:custGeom>
                <a:avLst/>
                <a:gdLst>
                  <a:gd name="T0" fmla="*/ 6 w 485"/>
                  <a:gd name="T1" fmla="*/ 0 h 411"/>
                  <a:gd name="T2" fmla="*/ 6 w 485"/>
                  <a:gd name="T3" fmla="*/ 0 h 411"/>
                  <a:gd name="T4" fmla="*/ 5 w 485"/>
                  <a:gd name="T5" fmla="*/ 0 h 411"/>
                  <a:gd name="T6" fmla="*/ 5 w 485"/>
                  <a:gd name="T7" fmla="*/ 0 h 411"/>
                  <a:gd name="T8" fmla="*/ 5 w 485"/>
                  <a:gd name="T9" fmla="*/ 0 h 411"/>
                  <a:gd name="T10" fmla="*/ 5 w 485"/>
                  <a:gd name="T11" fmla="*/ 1 h 411"/>
                  <a:gd name="T12" fmla="*/ 5 w 485"/>
                  <a:gd name="T13" fmla="*/ 1 h 411"/>
                  <a:gd name="T14" fmla="*/ 4 w 485"/>
                  <a:gd name="T15" fmla="*/ 1 h 411"/>
                  <a:gd name="T16" fmla="*/ 4 w 485"/>
                  <a:gd name="T17" fmla="*/ 1 h 411"/>
                  <a:gd name="T18" fmla="*/ 4 w 485"/>
                  <a:gd name="T19" fmla="*/ 1 h 411"/>
                  <a:gd name="T20" fmla="*/ 4 w 485"/>
                  <a:gd name="T21" fmla="*/ 1 h 411"/>
                  <a:gd name="T22" fmla="*/ 4 w 485"/>
                  <a:gd name="T23" fmla="*/ 2 h 411"/>
                  <a:gd name="T24" fmla="*/ 3 w 485"/>
                  <a:gd name="T25" fmla="*/ 2 h 411"/>
                  <a:gd name="T26" fmla="*/ 3 w 485"/>
                  <a:gd name="T27" fmla="*/ 2 h 411"/>
                  <a:gd name="T28" fmla="*/ 3 w 485"/>
                  <a:gd name="T29" fmla="*/ 3 h 411"/>
                  <a:gd name="T30" fmla="*/ 3 w 485"/>
                  <a:gd name="T31" fmla="*/ 3 h 411"/>
                  <a:gd name="T32" fmla="*/ 3 w 485"/>
                  <a:gd name="T33" fmla="*/ 3 h 411"/>
                  <a:gd name="T34" fmla="*/ 3 w 485"/>
                  <a:gd name="T35" fmla="*/ 4 h 411"/>
                  <a:gd name="T36" fmla="*/ 3 w 485"/>
                  <a:gd name="T37" fmla="*/ 4 h 411"/>
                  <a:gd name="T38" fmla="*/ 3 w 485"/>
                  <a:gd name="T39" fmla="*/ 4 h 411"/>
                  <a:gd name="T40" fmla="*/ 3 w 485"/>
                  <a:gd name="T41" fmla="*/ 5 h 411"/>
                  <a:gd name="T42" fmla="*/ 2 w 485"/>
                  <a:gd name="T43" fmla="*/ 4 h 411"/>
                  <a:gd name="T44" fmla="*/ 2 w 485"/>
                  <a:gd name="T45" fmla="*/ 4 h 411"/>
                  <a:gd name="T46" fmla="*/ 2 w 485"/>
                  <a:gd name="T47" fmla="*/ 3 h 411"/>
                  <a:gd name="T48" fmla="*/ 1 w 485"/>
                  <a:gd name="T49" fmla="*/ 3 h 411"/>
                  <a:gd name="T50" fmla="*/ 1 w 485"/>
                  <a:gd name="T51" fmla="*/ 2 h 411"/>
                  <a:gd name="T52" fmla="*/ 1 w 485"/>
                  <a:gd name="T53" fmla="*/ 1 h 411"/>
                  <a:gd name="T54" fmla="*/ 0 w 485"/>
                  <a:gd name="T55" fmla="*/ 1 h 411"/>
                  <a:gd name="T56" fmla="*/ 0 w 485"/>
                  <a:gd name="T57" fmla="*/ 0 h 411"/>
                  <a:gd name="T58" fmla="*/ 0 w 485"/>
                  <a:gd name="T59" fmla="*/ 1 h 411"/>
                  <a:gd name="T60" fmla="*/ 0 w 485"/>
                  <a:gd name="T61" fmla="*/ 1 h 411"/>
                  <a:gd name="T62" fmla="*/ 0 w 485"/>
                  <a:gd name="T63" fmla="*/ 2 h 411"/>
                  <a:gd name="T64" fmla="*/ 1 w 485"/>
                  <a:gd name="T65" fmla="*/ 3 h 411"/>
                  <a:gd name="T66" fmla="*/ 1 w 485"/>
                  <a:gd name="T67" fmla="*/ 3 h 411"/>
                  <a:gd name="T68" fmla="*/ 2 w 485"/>
                  <a:gd name="T69" fmla="*/ 4 h 411"/>
                  <a:gd name="T70" fmla="*/ 2 w 485"/>
                  <a:gd name="T71" fmla="*/ 4 h 411"/>
                  <a:gd name="T72" fmla="*/ 3 w 485"/>
                  <a:gd name="T73" fmla="*/ 5 h 411"/>
                  <a:gd name="T74" fmla="*/ 3 w 485"/>
                  <a:gd name="T75" fmla="*/ 5 h 411"/>
                  <a:gd name="T76" fmla="*/ 3 w 485"/>
                  <a:gd name="T77" fmla="*/ 5 h 411"/>
                  <a:gd name="T78" fmla="*/ 3 w 485"/>
                  <a:gd name="T79" fmla="*/ 5 h 411"/>
                  <a:gd name="T80" fmla="*/ 3 w 485"/>
                  <a:gd name="T81" fmla="*/ 5 h 411"/>
                  <a:gd name="T82" fmla="*/ 3 w 485"/>
                  <a:gd name="T83" fmla="*/ 5 h 411"/>
                  <a:gd name="T84" fmla="*/ 3 w 485"/>
                  <a:gd name="T85" fmla="*/ 4 h 411"/>
                  <a:gd name="T86" fmla="*/ 3 w 485"/>
                  <a:gd name="T87" fmla="*/ 4 h 411"/>
                  <a:gd name="T88" fmla="*/ 4 w 485"/>
                  <a:gd name="T89" fmla="*/ 3 h 411"/>
                  <a:gd name="T90" fmla="*/ 4 w 485"/>
                  <a:gd name="T91" fmla="*/ 3 h 411"/>
                  <a:gd name="T92" fmla="*/ 4 w 485"/>
                  <a:gd name="T93" fmla="*/ 2 h 411"/>
                  <a:gd name="T94" fmla="*/ 4 w 485"/>
                  <a:gd name="T95" fmla="*/ 2 h 411"/>
                  <a:gd name="T96" fmla="*/ 5 w 485"/>
                  <a:gd name="T97" fmla="*/ 2 h 411"/>
                  <a:gd name="T98" fmla="*/ 5 w 485"/>
                  <a:gd name="T99" fmla="*/ 1 h 411"/>
                  <a:gd name="T100" fmla="*/ 5 w 485"/>
                  <a:gd name="T101" fmla="*/ 1 h 411"/>
                  <a:gd name="T102" fmla="*/ 5 w 485"/>
                  <a:gd name="T103" fmla="*/ 1 h 411"/>
                  <a:gd name="T104" fmla="*/ 6 w 485"/>
                  <a:gd name="T105" fmla="*/ 0 h 411"/>
                  <a:gd name="T106" fmla="*/ 6 w 485"/>
                  <a:gd name="T107" fmla="*/ 0 h 411"/>
                  <a:gd name="T108" fmla="*/ 6 w 485"/>
                  <a:gd name="T109" fmla="*/ 0 h 411"/>
                  <a:gd name="T110" fmla="*/ 6 w 485"/>
                  <a:gd name="T111" fmla="*/ 0 h 411"/>
                  <a:gd name="T112" fmla="*/ 6 w 485"/>
                  <a:gd name="T113" fmla="*/ 0 h 4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5"/>
                  <a:gd name="T172" fmla="*/ 0 h 411"/>
                  <a:gd name="T173" fmla="*/ 485 w 485"/>
                  <a:gd name="T174" fmla="*/ 411 h 41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5" h="411">
                    <a:moveTo>
                      <a:pt x="485" y="0"/>
                    </a:moveTo>
                    <a:lnTo>
                      <a:pt x="463" y="9"/>
                    </a:lnTo>
                    <a:lnTo>
                      <a:pt x="441" y="19"/>
                    </a:lnTo>
                    <a:lnTo>
                      <a:pt x="422" y="29"/>
                    </a:lnTo>
                    <a:lnTo>
                      <a:pt x="403" y="38"/>
                    </a:lnTo>
                    <a:lnTo>
                      <a:pt x="385" y="49"/>
                    </a:lnTo>
                    <a:lnTo>
                      <a:pt x="367" y="60"/>
                    </a:lnTo>
                    <a:lnTo>
                      <a:pt x="351" y="73"/>
                    </a:lnTo>
                    <a:lnTo>
                      <a:pt x="336" y="87"/>
                    </a:lnTo>
                    <a:lnTo>
                      <a:pt x="321" y="102"/>
                    </a:lnTo>
                    <a:lnTo>
                      <a:pt x="307" y="118"/>
                    </a:lnTo>
                    <a:lnTo>
                      <a:pt x="293" y="138"/>
                    </a:lnTo>
                    <a:lnTo>
                      <a:pt x="281" y="157"/>
                    </a:lnTo>
                    <a:lnTo>
                      <a:pt x="269" y="181"/>
                    </a:lnTo>
                    <a:lnTo>
                      <a:pt x="258" y="205"/>
                    </a:lnTo>
                    <a:lnTo>
                      <a:pt x="248" y="232"/>
                    </a:lnTo>
                    <a:lnTo>
                      <a:pt x="239" y="262"/>
                    </a:lnTo>
                    <a:lnTo>
                      <a:pt x="230" y="294"/>
                    </a:lnTo>
                    <a:lnTo>
                      <a:pt x="225" y="322"/>
                    </a:lnTo>
                    <a:lnTo>
                      <a:pt x="221" y="349"/>
                    </a:lnTo>
                    <a:lnTo>
                      <a:pt x="217" y="377"/>
                    </a:lnTo>
                    <a:lnTo>
                      <a:pt x="188" y="335"/>
                    </a:lnTo>
                    <a:lnTo>
                      <a:pt x="158" y="291"/>
                    </a:lnTo>
                    <a:lnTo>
                      <a:pt x="128" y="248"/>
                    </a:lnTo>
                    <a:lnTo>
                      <a:pt x="97" y="203"/>
                    </a:lnTo>
                    <a:lnTo>
                      <a:pt x="69" y="157"/>
                    </a:lnTo>
                    <a:lnTo>
                      <a:pt x="43" y="110"/>
                    </a:lnTo>
                    <a:lnTo>
                      <a:pt x="19" y="63"/>
                    </a:lnTo>
                    <a:lnTo>
                      <a:pt x="0" y="16"/>
                    </a:lnTo>
                    <a:lnTo>
                      <a:pt x="6" y="67"/>
                    </a:lnTo>
                    <a:lnTo>
                      <a:pt x="18" y="117"/>
                    </a:lnTo>
                    <a:lnTo>
                      <a:pt x="36" y="167"/>
                    </a:lnTo>
                    <a:lnTo>
                      <a:pt x="60" y="214"/>
                    </a:lnTo>
                    <a:lnTo>
                      <a:pt x="91" y="261"/>
                    </a:lnTo>
                    <a:lnTo>
                      <a:pt x="126" y="308"/>
                    </a:lnTo>
                    <a:lnTo>
                      <a:pt x="166" y="353"/>
                    </a:lnTo>
                    <a:lnTo>
                      <a:pt x="210" y="398"/>
                    </a:lnTo>
                    <a:lnTo>
                      <a:pt x="222" y="406"/>
                    </a:lnTo>
                    <a:lnTo>
                      <a:pt x="232" y="410"/>
                    </a:lnTo>
                    <a:lnTo>
                      <a:pt x="239" y="411"/>
                    </a:lnTo>
                    <a:lnTo>
                      <a:pt x="244" y="407"/>
                    </a:lnTo>
                    <a:lnTo>
                      <a:pt x="254" y="369"/>
                    </a:lnTo>
                    <a:lnTo>
                      <a:pt x="266" y="330"/>
                    </a:lnTo>
                    <a:lnTo>
                      <a:pt x="281" y="293"/>
                    </a:lnTo>
                    <a:lnTo>
                      <a:pt x="300" y="255"/>
                    </a:lnTo>
                    <a:lnTo>
                      <a:pt x="319" y="219"/>
                    </a:lnTo>
                    <a:lnTo>
                      <a:pt x="341" y="186"/>
                    </a:lnTo>
                    <a:lnTo>
                      <a:pt x="362" y="153"/>
                    </a:lnTo>
                    <a:lnTo>
                      <a:pt x="384" y="124"/>
                    </a:lnTo>
                    <a:lnTo>
                      <a:pt x="406" y="96"/>
                    </a:lnTo>
                    <a:lnTo>
                      <a:pt x="425" y="71"/>
                    </a:lnTo>
                    <a:lnTo>
                      <a:pt x="443" y="49"/>
                    </a:lnTo>
                    <a:lnTo>
                      <a:pt x="459" y="31"/>
                    </a:lnTo>
                    <a:lnTo>
                      <a:pt x="472" y="18"/>
                    </a:lnTo>
                    <a:lnTo>
                      <a:pt x="480" y="7"/>
                    </a:lnTo>
                    <a:lnTo>
                      <a:pt x="485" y="1"/>
                    </a:lnTo>
                    <a:lnTo>
                      <a:pt x="485" y="0"/>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49" name="Freeform 145"/>
              <p:cNvSpPr>
                <a:spLocks/>
              </p:cNvSpPr>
              <p:nvPr/>
            </p:nvSpPr>
            <p:spPr bwMode="auto">
              <a:xfrm>
                <a:off x="1160" y="2936"/>
                <a:ext cx="25" cy="84"/>
              </a:xfrm>
              <a:custGeom>
                <a:avLst/>
                <a:gdLst>
                  <a:gd name="T0" fmla="*/ 0 w 77"/>
                  <a:gd name="T1" fmla="*/ 3 h 253"/>
                  <a:gd name="T2" fmla="*/ 0 w 77"/>
                  <a:gd name="T3" fmla="*/ 3 h 253"/>
                  <a:gd name="T4" fmla="*/ 0 w 77"/>
                  <a:gd name="T5" fmla="*/ 3 h 253"/>
                  <a:gd name="T6" fmla="*/ 0 w 77"/>
                  <a:gd name="T7" fmla="*/ 3 h 253"/>
                  <a:gd name="T8" fmla="*/ 0 w 77"/>
                  <a:gd name="T9" fmla="*/ 3 h 253"/>
                  <a:gd name="T10" fmla="*/ 0 w 77"/>
                  <a:gd name="T11" fmla="*/ 3 h 253"/>
                  <a:gd name="T12" fmla="*/ 0 w 77"/>
                  <a:gd name="T13" fmla="*/ 2 h 253"/>
                  <a:gd name="T14" fmla="*/ 0 w 77"/>
                  <a:gd name="T15" fmla="*/ 2 h 253"/>
                  <a:gd name="T16" fmla="*/ 0 w 77"/>
                  <a:gd name="T17" fmla="*/ 2 h 253"/>
                  <a:gd name="T18" fmla="*/ 1 w 77"/>
                  <a:gd name="T19" fmla="*/ 1 h 253"/>
                  <a:gd name="T20" fmla="*/ 1 w 77"/>
                  <a:gd name="T21" fmla="*/ 1 h 253"/>
                  <a:gd name="T22" fmla="*/ 1 w 77"/>
                  <a:gd name="T23" fmla="*/ 0 h 253"/>
                  <a:gd name="T24" fmla="*/ 1 w 77"/>
                  <a:gd name="T25" fmla="*/ 0 h 253"/>
                  <a:gd name="T26" fmla="*/ 1 w 77"/>
                  <a:gd name="T27" fmla="*/ 0 h 253"/>
                  <a:gd name="T28" fmla="*/ 1 w 77"/>
                  <a:gd name="T29" fmla="*/ 0 h 253"/>
                  <a:gd name="T30" fmla="*/ 1 w 77"/>
                  <a:gd name="T31" fmla="*/ 1 h 253"/>
                  <a:gd name="T32" fmla="*/ 1 w 77"/>
                  <a:gd name="T33" fmla="*/ 1 h 253"/>
                  <a:gd name="T34" fmla="*/ 1 w 77"/>
                  <a:gd name="T35" fmla="*/ 2 h 253"/>
                  <a:gd name="T36" fmla="*/ 1 w 77"/>
                  <a:gd name="T37" fmla="*/ 2 h 253"/>
                  <a:gd name="T38" fmla="*/ 1 w 77"/>
                  <a:gd name="T39" fmla="*/ 3 h 253"/>
                  <a:gd name="T40" fmla="*/ 0 w 77"/>
                  <a:gd name="T41" fmla="*/ 3 h 2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7"/>
                  <a:gd name="T64" fmla="*/ 0 h 253"/>
                  <a:gd name="T65" fmla="*/ 77 w 77"/>
                  <a:gd name="T66" fmla="*/ 253 h 25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7" h="253">
                    <a:moveTo>
                      <a:pt x="31" y="253"/>
                    </a:moveTo>
                    <a:lnTo>
                      <a:pt x="19" y="251"/>
                    </a:lnTo>
                    <a:lnTo>
                      <a:pt x="9" y="248"/>
                    </a:lnTo>
                    <a:lnTo>
                      <a:pt x="4" y="244"/>
                    </a:lnTo>
                    <a:lnTo>
                      <a:pt x="0" y="240"/>
                    </a:lnTo>
                    <a:lnTo>
                      <a:pt x="5" y="213"/>
                    </a:lnTo>
                    <a:lnTo>
                      <a:pt x="15" y="186"/>
                    </a:lnTo>
                    <a:lnTo>
                      <a:pt x="25" y="160"/>
                    </a:lnTo>
                    <a:lnTo>
                      <a:pt x="36" y="132"/>
                    </a:lnTo>
                    <a:lnTo>
                      <a:pt x="48" y="102"/>
                    </a:lnTo>
                    <a:lnTo>
                      <a:pt x="59" y="72"/>
                    </a:lnTo>
                    <a:lnTo>
                      <a:pt x="68" y="37"/>
                    </a:lnTo>
                    <a:lnTo>
                      <a:pt x="75" y="0"/>
                    </a:lnTo>
                    <a:lnTo>
                      <a:pt x="77" y="7"/>
                    </a:lnTo>
                    <a:lnTo>
                      <a:pt x="75" y="26"/>
                    </a:lnTo>
                    <a:lnTo>
                      <a:pt x="74" y="55"/>
                    </a:lnTo>
                    <a:lnTo>
                      <a:pt x="70" y="90"/>
                    </a:lnTo>
                    <a:lnTo>
                      <a:pt x="64" y="130"/>
                    </a:lnTo>
                    <a:lnTo>
                      <a:pt x="56" y="172"/>
                    </a:lnTo>
                    <a:lnTo>
                      <a:pt x="45" y="214"/>
                    </a:lnTo>
                    <a:lnTo>
                      <a:pt x="31" y="253"/>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50" name="Freeform 146"/>
              <p:cNvSpPr>
                <a:spLocks/>
              </p:cNvSpPr>
              <p:nvPr/>
            </p:nvSpPr>
            <p:spPr bwMode="auto">
              <a:xfrm>
                <a:off x="1163" y="2887"/>
                <a:ext cx="134" cy="141"/>
              </a:xfrm>
              <a:custGeom>
                <a:avLst/>
                <a:gdLst>
                  <a:gd name="T0" fmla="*/ 3 w 404"/>
                  <a:gd name="T1" fmla="*/ 3 h 422"/>
                  <a:gd name="T2" fmla="*/ 3 w 404"/>
                  <a:gd name="T3" fmla="*/ 2 h 422"/>
                  <a:gd name="T4" fmla="*/ 4 w 404"/>
                  <a:gd name="T5" fmla="*/ 1 h 422"/>
                  <a:gd name="T6" fmla="*/ 4 w 404"/>
                  <a:gd name="T7" fmla="*/ 0 h 422"/>
                  <a:gd name="T8" fmla="*/ 4 w 404"/>
                  <a:gd name="T9" fmla="*/ 1 h 422"/>
                  <a:gd name="T10" fmla="*/ 4 w 404"/>
                  <a:gd name="T11" fmla="*/ 2 h 422"/>
                  <a:gd name="T12" fmla="*/ 5 w 404"/>
                  <a:gd name="T13" fmla="*/ 3 h 422"/>
                  <a:gd name="T14" fmla="*/ 5 w 404"/>
                  <a:gd name="T15" fmla="*/ 5 h 422"/>
                  <a:gd name="T16" fmla="*/ 4 w 404"/>
                  <a:gd name="T17" fmla="*/ 5 h 422"/>
                  <a:gd name="T18" fmla="*/ 4 w 404"/>
                  <a:gd name="T19" fmla="*/ 4 h 422"/>
                  <a:gd name="T20" fmla="*/ 4 w 404"/>
                  <a:gd name="T21" fmla="*/ 3 h 422"/>
                  <a:gd name="T22" fmla="*/ 4 w 404"/>
                  <a:gd name="T23" fmla="*/ 2 h 422"/>
                  <a:gd name="T24" fmla="*/ 4 w 404"/>
                  <a:gd name="T25" fmla="*/ 2 h 422"/>
                  <a:gd name="T26" fmla="*/ 4 w 404"/>
                  <a:gd name="T27" fmla="*/ 2 h 422"/>
                  <a:gd name="T28" fmla="*/ 4 w 404"/>
                  <a:gd name="T29" fmla="*/ 3 h 422"/>
                  <a:gd name="T30" fmla="*/ 3 w 404"/>
                  <a:gd name="T31" fmla="*/ 4 h 422"/>
                  <a:gd name="T32" fmla="*/ 3 w 404"/>
                  <a:gd name="T33" fmla="*/ 4 h 422"/>
                  <a:gd name="T34" fmla="*/ 3 w 404"/>
                  <a:gd name="T35" fmla="*/ 4 h 422"/>
                  <a:gd name="T36" fmla="*/ 3 w 404"/>
                  <a:gd name="T37" fmla="*/ 4 h 422"/>
                  <a:gd name="T38" fmla="*/ 3 w 404"/>
                  <a:gd name="T39" fmla="*/ 4 h 422"/>
                  <a:gd name="T40" fmla="*/ 3 w 404"/>
                  <a:gd name="T41" fmla="*/ 4 h 422"/>
                  <a:gd name="T42" fmla="*/ 3 w 404"/>
                  <a:gd name="T43" fmla="*/ 4 h 422"/>
                  <a:gd name="T44" fmla="*/ 3 w 404"/>
                  <a:gd name="T45" fmla="*/ 4 h 422"/>
                  <a:gd name="T46" fmla="*/ 2 w 404"/>
                  <a:gd name="T47" fmla="*/ 4 h 422"/>
                  <a:gd name="T48" fmla="*/ 2 w 404"/>
                  <a:gd name="T49" fmla="*/ 3 h 422"/>
                  <a:gd name="T50" fmla="*/ 1 w 404"/>
                  <a:gd name="T51" fmla="*/ 1 h 422"/>
                  <a:gd name="T52" fmla="*/ 0 w 404"/>
                  <a:gd name="T53" fmla="*/ 1 h 422"/>
                  <a:gd name="T54" fmla="*/ 0 w 404"/>
                  <a:gd name="T55" fmla="*/ 1 h 422"/>
                  <a:gd name="T56" fmla="*/ 1 w 404"/>
                  <a:gd name="T57" fmla="*/ 1 h 422"/>
                  <a:gd name="T58" fmla="*/ 1 w 404"/>
                  <a:gd name="T59" fmla="*/ 1 h 422"/>
                  <a:gd name="T60" fmla="*/ 2 w 404"/>
                  <a:gd name="T61" fmla="*/ 2 h 422"/>
                  <a:gd name="T62" fmla="*/ 2 w 404"/>
                  <a:gd name="T63" fmla="*/ 2 h 422"/>
                  <a:gd name="T64" fmla="*/ 2 w 404"/>
                  <a:gd name="T65" fmla="*/ 2 h 422"/>
                  <a:gd name="T66" fmla="*/ 3 w 404"/>
                  <a:gd name="T67" fmla="*/ 3 h 422"/>
                  <a:gd name="T68" fmla="*/ 3 w 404"/>
                  <a:gd name="T69" fmla="*/ 3 h 42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4"/>
                  <a:gd name="T106" fmla="*/ 0 h 422"/>
                  <a:gd name="T107" fmla="*/ 404 w 404"/>
                  <a:gd name="T108" fmla="*/ 422 h 42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4" h="422">
                    <a:moveTo>
                      <a:pt x="228" y="269"/>
                    </a:moveTo>
                    <a:lnTo>
                      <a:pt x="239" y="229"/>
                    </a:lnTo>
                    <a:lnTo>
                      <a:pt x="253" y="185"/>
                    </a:lnTo>
                    <a:lnTo>
                      <a:pt x="268" y="139"/>
                    </a:lnTo>
                    <a:lnTo>
                      <a:pt x="284" y="95"/>
                    </a:lnTo>
                    <a:lnTo>
                      <a:pt x="299" y="56"/>
                    </a:lnTo>
                    <a:lnTo>
                      <a:pt x="313" y="25"/>
                    </a:lnTo>
                    <a:lnTo>
                      <a:pt x="324" y="5"/>
                    </a:lnTo>
                    <a:lnTo>
                      <a:pt x="332" y="0"/>
                    </a:lnTo>
                    <a:lnTo>
                      <a:pt x="340" y="52"/>
                    </a:lnTo>
                    <a:lnTo>
                      <a:pt x="350" y="105"/>
                    </a:lnTo>
                    <a:lnTo>
                      <a:pt x="360" y="157"/>
                    </a:lnTo>
                    <a:lnTo>
                      <a:pt x="369" y="211"/>
                    </a:lnTo>
                    <a:lnTo>
                      <a:pt x="379" y="264"/>
                    </a:lnTo>
                    <a:lnTo>
                      <a:pt x="388" y="316"/>
                    </a:lnTo>
                    <a:lnTo>
                      <a:pt x="397" y="369"/>
                    </a:lnTo>
                    <a:lnTo>
                      <a:pt x="404" y="422"/>
                    </a:lnTo>
                    <a:lnTo>
                      <a:pt x="357" y="405"/>
                    </a:lnTo>
                    <a:lnTo>
                      <a:pt x="351" y="369"/>
                    </a:lnTo>
                    <a:lnTo>
                      <a:pt x="347" y="334"/>
                    </a:lnTo>
                    <a:lnTo>
                      <a:pt x="340" y="298"/>
                    </a:lnTo>
                    <a:lnTo>
                      <a:pt x="335" y="264"/>
                    </a:lnTo>
                    <a:lnTo>
                      <a:pt x="329" y="228"/>
                    </a:lnTo>
                    <a:lnTo>
                      <a:pt x="323" y="193"/>
                    </a:lnTo>
                    <a:lnTo>
                      <a:pt x="317" y="157"/>
                    </a:lnTo>
                    <a:lnTo>
                      <a:pt x="310" y="123"/>
                    </a:lnTo>
                    <a:lnTo>
                      <a:pt x="305" y="150"/>
                    </a:lnTo>
                    <a:lnTo>
                      <a:pt x="299" y="178"/>
                    </a:lnTo>
                    <a:lnTo>
                      <a:pt x="292" y="207"/>
                    </a:lnTo>
                    <a:lnTo>
                      <a:pt x="287" y="235"/>
                    </a:lnTo>
                    <a:lnTo>
                      <a:pt x="280" y="262"/>
                    </a:lnTo>
                    <a:lnTo>
                      <a:pt x="272" y="290"/>
                    </a:lnTo>
                    <a:lnTo>
                      <a:pt x="265" y="317"/>
                    </a:lnTo>
                    <a:lnTo>
                      <a:pt x="257" y="345"/>
                    </a:lnTo>
                    <a:lnTo>
                      <a:pt x="251" y="342"/>
                    </a:lnTo>
                    <a:lnTo>
                      <a:pt x="246" y="340"/>
                    </a:lnTo>
                    <a:lnTo>
                      <a:pt x="240" y="337"/>
                    </a:lnTo>
                    <a:lnTo>
                      <a:pt x="235" y="333"/>
                    </a:lnTo>
                    <a:lnTo>
                      <a:pt x="229" y="330"/>
                    </a:lnTo>
                    <a:lnTo>
                      <a:pt x="224" y="327"/>
                    </a:lnTo>
                    <a:lnTo>
                      <a:pt x="218" y="324"/>
                    </a:lnTo>
                    <a:lnTo>
                      <a:pt x="213" y="322"/>
                    </a:lnTo>
                    <a:lnTo>
                      <a:pt x="213" y="320"/>
                    </a:lnTo>
                    <a:lnTo>
                      <a:pt x="207" y="311"/>
                    </a:lnTo>
                    <a:lnTo>
                      <a:pt x="192" y="286"/>
                    </a:lnTo>
                    <a:lnTo>
                      <a:pt x="169" y="250"/>
                    </a:lnTo>
                    <a:lnTo>
                      <a:pt x="140" y="208"/>
                    </a:lnTo>
                    <a:lnTo>
                      <a:pt x="107" y="163"/>
                    </a:lnTo>
                    <a:lnTo>
                      <a:pt x="73" y="120"/>
                    </a:lnTo>
                    <a:lnTo>
                      <a:pt x="36" y="83"/>
                    </a:lnTo>
                    <a:lnTo>
                      <a:pt x="0" y="55"/>
                    </a:lnTo>
                    <a:lnTo>
                      <a:pt x="18" y="62"/>
                    </a:lnTo>
                    <a:lnTo>
                      <a:pt x="36" y="70"/>
                    </a:lnTo>
                    <a:lnTo>
                      <a:pt x="53" y="80"/>
                    </a:lnTo>
                    <a:lnTo>
                      <a:pt x="70" y="91"/>
                    </a:lnTo>
                    <a:lnTo>
                      <a:pt x="87" y="102"/>
                    </a:lnTo>
                    <a:lnTo>
                      <a:pt x="103" y="114"/>
                    </a:lnTo>
                    <a:lnTo>
                      <a:pt x="118" y="127"/>
                    </a:lnTo>
                    <a:lnTo>
                      <a:pt x="133" y="141"/>
                    </a:lnTo>
                    <a:lnTo>
                      <a:pt x="147" y="156"/>
                    </a:lnTo>
                    <a:lnTo>
                      <a:pt x="161" y="170"/>
                    </a:lnTo>
                    <a:lnTo>
                      <a:pt x="175" y="186"/>
                    </a:lnTo>
                    <a:lnTo>
                      <a:pt x="187" y="201"/>
                    </a:lnTo>
                    <a:lnTo>
                      <a:pt x="198" y="218"/>
                    </a:lnTo>
                    <a:lnTo>
                      <a:pt x="209" y="235"/>
                    </a:lnTo>
                    <a:lnTo>
                      <a:pt x="218" y="253"/>
                    </a:lnTo>
                    <a:lnTo>
                      <a:pt x="228" y="269"/>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51" name="Freeform 147"/>
              <p:cNvSpPr>
                <a:spLocks/>
              </p:cNvSpPr>
              <p:nvPr/>
            </p:nvSpPr>
            <p:spPr bwMode="auto">
              <a:xfrm>
                <a:off x="1299" y="2836"/>
                <a:ext cx="74" cy="140"/>
              </a:xfrm>
              <a:custGeom>
                <a:avLst/>
                <a:gdLst>
                  <a:gd name="T0" fmla="*/ 3 w 221"/>
                  <a:gd name="T1" fmla="*/ 3 h 419"/>
                  <a:gd name="T2" fmla="*/ 2 w 221"/>
                  <a:gd name="T3" fmla="*/ 3 h 419"/>
                  <a:gd name="T4" fmla="*/ 2 w 221"/>
                  <a:gd name="T5" fmla="*/ 3 h 419"/>
                  <a:gd name="T6" fmla="*/ 2 w 221"/>
                  <a:gd name="T7" fmla="*/ 3 h 419"/>
                  <a:gd name="T8" fmla="*/ 1 w 221"/>
                  <a:gd name="T9" fmla="*/ 3 h 419"/>
                  <a:gd name="T10" fmla="*/ 1 w 221"/>
                  <a:gd name="T11" fmla="*/ 4 h 419"/>
                  <a:gd name="T12" fmla="*/ 1 w 221"/>
                  <a:gd name="T13" fmla="*/ 4 h 419"/>
                  <a:gd name="T14" fmla="*/ 1 w 221"/>
                  <a:gd name="T15" fmla="*/ 4 h 419"/>
                  <a:gd name="T16" fmla="*/ 1 w 221"/>
                  <a:gd name="T17" fmla="*/ 4 h 419"/>
                  <a:gd name="T18" fmla="*/ 1 w 221"/>
                  <a:gd name="T19" fmla="*/ 4 h 419"/>
                  <a:gd name="T20" fmla="*/ 1 w 221"/>
                  <a:gd name="T21" fmla="*/ 3 h 419"/>
                  <a:gd name="T22" fmla="*/ 1 w 221"/>
                  <a:gd name="T23" fmla="*/ 3 h 419"/>
                  <a:gd name="T24" fmla="*/ 1 w 221"/>
                  <a:gd name="T25" fmla="*/ 2 h 419"/>
                  <a:gd name="T26" fmla="*/ 1 w 221"/>
                  <a:gd name="T27" fmla="*/ 2 h 419"/>
                  <a:gd name="T28" fmla="*/ 1 w 221"/>
                  <a:gd name="T29" fmla="*/ 1 h 419"/>
                  <a:gd name="T30" fmla="*/ 1 w 221"/>
                  <a:gd name="T31" fmla="*/ 1 h 419"/>
                  <a:gd name="T32" fmla="*/ 1 w 221"/>
                  <a:gd name="T33" fmla="*/ 0 h 419"/>
                  <a:gd name="T34" fmla="*/ 1 w 221"/>
                  <a:gd name="T35" fmla="*/ 0 h 419"/>
                  <a:gd name="T36" fmla="*/ 1 w 221"/>
                  <a:gd name="T37" fmla="*/ 0 h 419"/>
                  <a:gd name="T38" fmla="*/ 1 w 221"/>
                  <a:gd name="T39" fmla="*/ 0 h 419"/>
                  <a:gd name="T40" fmla="*/ 1 w 221"/>
                  <a:gd name="T41" fmla="*/ 0 h 419"/>
                  <a:gd name="T42" fmla="*/ 1 w 221"/>
                  <a:gd name="T43" fmla="*/ 1 h 419"/>
                  <a:gd name="T44" fmla="*/ 1 w 221"/>
                  <a:gd name="T45" fmla="*/ 1 h 419"/>
                  <a:gd name="T46" fmla="*/ 1 w 221"/>
                  <a:gd name="T47" fmla="*/ 1 h 419"/>
                  <a:gd name="T48" fmla="*/ 1 w 221"/>
                  <a:gd name="T49" fmla="*/ 1 h 419"/>
                  <a:gd name="T50" fmla="*/ 1 w 221"/>
                  <a:gd name="T51" fmla="*/ 1 h 419"/>
                  <a:gd name="T52" fmla="*/ 1 w 221"/>
                  <a:gd name="T53" fmla="*/ 2 h 419"/>
                  <a:gd name="T54" fmla="*/ 0 w 221"/>
                  <a:gd name="T55" fmla="*/ 2 h 419"/>
                  <a:gd name="T56" fmla="*/ 0 w 221"/>
                  <a:gd name="T57" fmla="*/ 3 h 419"/>
                  <a:gd name="T58" fmla="*/ 0 w 221"/>
                  <a:gd name="T59" fmla="*/ 4 h 419"/>
                  <a:gd name="T60" fmla="*/ 0 w 221"/>
                  <a:gd name="T61" fmla="*/ 4 h 419"/>
                  <a:gd name="T62" fmla="*/ 0 w 221"/>
                  <a:gd name="T63" fmla="*/ 5 h 419"/>
                  <a:gd name="T64" fmla="*/ 0 w 221"/>
                  <a:gd name="T65" fmla="*/ 5 h 419"/>
                  <a:gd name="T66" fmla="*/ 0 w 221"/>
                  <a:gd name="T67" fmla="*/ 5 h 419"/>
                  <a:gd name="T68" fmla="*/ 0 w 221"/>
                  <a:gd name="T69" fmla="*/ 5 h 419"/>
                  <a:gd name="T70" fmla="*/ 1 w 221"/>
                  <a:gd name="T71" fmla="*/ 5 h 419"/>
                  <a:gd name="T72" fmla="*/ 1 w 221"/>
                  <a:gd name="T73" fmla="*/ 5 h 419"/>
                  <a:gd name="T74" fmla="*/ 1 w 221"/>
                  <a:gd name="T75" fmla="*/ 5 h 419"/>
                  <a:gd name="T76" fmla="*/ 1 w 221"/>
                  <a:gd name="T77" fmla="*/ 4 h 419"/>
                  <a:gd name="T78" fmla="*/ 1 w 221"/>
                  <a:gd name="T79" fmla="*/ 4 h 419"/>
                  <a:gd name="T80" fmla="*/ 1 w 221"/>
                  <a:gd name="T81" fmla="*/ 4 h 419"/>
                  <a:gd name="T82" fmla="*/ 2 w 221"/>
                  <a:gd name="T83" fmla="*/ 4 h 419"/>
                  <a:gd name="T84" fmla="*/ 2 w 221"/>
                  <a:gd name="T85" fmla="*/ 4 h 419"/>
                  <a:gd name="T86" fmla="*/ 2 w 221"/>
                  <a:gd name="T87" fmla="*/ 4 h 419"/>
                  <a:gd name="T88" fmla="*/ 2 w 221"/>
                  <a:gd name="T89" fmla="*/ 3 h 419"/>
                  <a:gd name="T90" fmla="*/ 2 w 221"/>
                  <a:gd name="T91" fmla="*/ 3 h 419"/>
                  <a:gd name="T92" fmla="*/ 3 w 221"/>
                  <a:gd name="T93" fmla="*/ 3 h 419"/>
                  <a:gd name="T94" fmla="*/ 3 w 221"/>
                  <a:gd name="T95" fmla="*/ 3 h 419"/>
                  <a:gd name="T96" fmla="*/ 3 w 221"/>
                  <a:gd name="T97" fmla="*/ 3 h 41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21"/>
                  <a:gd name="T148" fmla="*/ 0 h 419"/>
                  <a:gd name="T149" fmla="*/ 221 w 221"/>
                  <a:gd name="T150" fmla="*/ 419 h 41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21" h="419">
                    <a:moveTo>
                      <a:pt x="221" y="264"/>
                    </a:moveTo>
                    <a:lnTo>
                      <a:pt x="192" y="261"/>
                    </a:lnTo>
                    <a:lnTo>
                      <a:pt x="166" y="263"/>
                    </a:lnTo>
                    <a:lnTo>
                      <a:pt x="142" y="270"/>
                    </a:lnTo>
                    <a:lnTo>
                      <a:pt x="118" y="282"/>
                    </a:lnTo>
                    <a:lnTo>
                      <a:pt x="98" y="297"/>
                    </a:lnTo>
                    <a:lnTo>
                      <a:pt x="80" y="315"/>
                    </a:lnTo>
                    <a:lnTo>
                      <a:pt x="63" y="336"/>
                    </a:lnTo>
                    <a:lnTo>
                      <a:pt x="48" y="358"/>
                    </a:lnTo>
                    <a:lnTo>
                      <a:pt x="54" y="318"/>
                    </a:lnTo>
                    <a:lnTo>
                      <a:pt x="59" y="275"/>
                    </a:lnTo>
                    <a:lnTo>
                      <a:pt x="65" y="230"/>
                    </a:lnTo>
                    <a:lnTo>
                      <a:pt x="72" y="184"/>
                    </a:lnTo>
                    <a:lnTo>
                      <a:pt x="78" y="138"/>
                    </a:lnTo>
                    <a:lnTo>
                      <a:pt x="85" y="91"/>
                    </a:lnTo>
                    <a:lnTo>
                      <a:pt x="94" y="46"/>
                    </a:lnTo>
                    <a:lnTo>
                      <a:pt x="103" y="0"/>
                    </a:lnTo>
                    <a:lnTo>
                      <a:pt x="98" y="6"/>
                    </a:lnTo>
                    <a:lnTo>
                      <a:pt x="91" y="13"/>
                    </a:lnTo>
                    <a:lnTo>
                      <a:pt x="85" y="22"/>
                    </a:lnTo>
                    <a:lnTo>
                      <a:pt x="78" y="32"/>
                    </a:lnTo>
                    <a:lnTo>
                      <a:pt x="73" y="43"/>
                    </a:lnTo>
                    <a:lnTo>
                      <a:pt x="68" y="53"/>
                    </a:lnTo>
                    <a:lnTo>
                      <a:pt x="63" y="61"/>
                    </a:lnTo>
                    <a:lnTo>
                      <a:pt x="62" y="68"/>
                    </a:lnTo>
                    <a:lnTo>
                      <a:pt x="51" y="112"/>
                    </a:lnTo>
                    <a:lnTo>
                      <a:pt x="41" y="156"/>
                    </a:lnTo>
                    <a:lnTo>
                      <a:pt x="32" y="199"/>
                    </a:lnTo>
                    <a:lnTo>
                      <a:pt x="24" y="243"/>
                    </a:lnTo>
                    <a:lnTo>
                      <a:pt x="15" y="288"/>
                    </a:lnTo>
                    <a:lnTo>
                      <a:pt x="9" y="331"/>
                    </a:lnTo>
                    <a:lnTo>
                      <a:pt x="4" y="375"/>
                    </a:lnTo>
                    <a:lnTo>
                      <a:pt x="0" y="419"/>
                    </a:lnTo>
                    <a:lnTo>
                      <a:pt x="21" y="413"/>
                    </a:lnTo>
                    <a:lnTo>
                      <a:pt x="40" y="405"/>
                    </a:lnTo>
                    <a:lnTo>
                      <a:pt x="55" y="394"/>
                    </a:lnTo>
                    <a:lnTo>
                      <a:pt x="70" y="380"/>
                    </a:lnTo>
                    <a:lnTo>
                      <a:pt x="84" y="365"/>
                    </a:lnTo>
                    <a:lnTo>
                      <a:pt x="96" y="348"/>
                    </a:lnTo>
                    <a:lnTo>
                      <a:pt x="107" y="331"/>
                    </a:lnTo>
                    <a:lnTo>
                      <a:pt x="120" y="314"/>
                    </a:lnTo>
                    <a:lnTo>
                      <a:pt x="128" y="306"/>
                    </a:lnTo>
                    <a:lnTo>
                      <a:pt x="142" y="297"/>
                    </a:lnTo>
                    <a:lnTo>
                      <a:pt x="158" y="289"/>
                    </a:lnTo>
                    <a:lnTo>
                      <a:pt x="176" y="281"/>
                    </a:lnTo>
                    <a:lnTo>
                      <a:pt x="192" y="274"/>
                    </a:lnTo>
                    <a:lnTo>
                      <a:pt x="207" y="268"/>
                    </a:lnTo>
                    <a:lnTo>
                      <a:pt x="217" y="266"/>
                    </a:lnTo>
                    <a:lnTo>
                      <a:pt x="221" y="264"/>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52" name="Freeform 148"/>
              <p:cNvSpPr>
                <a:spLocks/>
              </p:cNvSpPr>
              <p:nvPr/>
            </p:nvSpPr>
            <p:spPr bwMode="auto">
              <a:xfrm>
                <a:off x="796" y="2820"/>
                <a:ext cx="121" cy="157"/>
              </a:xfrm>
              <a:custGeom>
                <a:avLst/>
                <a:gdLst>
                  <a:gd name="T0" fmla="*/ 3 w 362"/>
                  <a:gd name="T1" fmla="*/ 6 h 471"/>
                  <a:gd name="T2" fmla="*/ 3 w 362"/>
                  <a:gd name="T3" fmla="*/ 6 h 471"/>
                  <a:gd name="T4" fmla="*/ 3 w 362"/>
                  <a:gd name="T5" fmla="*/ 5 h 471"/>
                  <a:gd name="T6" fmla="*/ 3 w 362"/>
                  <a:gd name="T7" fmla="*/ 5 h 471"/>
                  <a:gd name="T8" fmla="*/ 3 w 362"/>
                  <a:gd name="T9" fmla="*/ 4 h 471"/>
                  <a:gd name="T10" fmla="*/ 2 w 362"/>
                  <a:gd name="T11" fmla="*/ 4 h 471"/>
                  <a:gd name="T12" fmla="*/ 2 w 362"/>
                  <a:gd name="T13" fmla="*/ 3 h 471"/>
                  <a:gd name="T14" fmla="*/ 2 w 362"/>
                  <a:gd name="T15" fmla="*/ 3 h 471"/>
                  <a:gd name="T16" fmla="*/ 2 w 362"/>
                  <a:gd name="T17" fmla="*/ 2 h 471"/>
                  <a:gd name="T18" fmla="*/ 2 w 362"/>
                  <a:gd name="T19" fmla="*/ 2 h 471"/>
                  <a:gd name="T20" fmla="*/ 1 w 362"/>
                  <a:gd name="T21" fmla="*/ 2 h 471"/>
                  <a:gd name="T22" fmla="*/ 1 w 362"/>
                  <a:gd name="T23" fmla="*/ 2 h 471"/>
                  <a:gd name="T24" fmla="*/ 1 w 362"/>
                  <a:gd name="T25" fmla="*/ 1 h 471"/>
                  <a:gd name="T26" fmla="*/ 1 w 362"/>
                  <a:gd name="T27" fmla="*/ 1 h 471"/>
                  <a:gd name="T28" fmla="*/ 0 w 362"/>
                  <a:gd name="T29" fmla="*/ 0 h 471"/>
                  <a:gd name="T30" fmla="*/ 0 w 362"/>
                  <a:gd name="T31" fmla="*/ 0 h 471"/>
                  <a:gd name="T32" fmla="*/ 0 w 362"/>
                  <a:gd name="T33" fmla="*/ 0 h 471"/>
                  <a:gd name="T34" fmla="*/ 0 w 362"/>
                  <a:gd name="T35" fmla="*/ 0 h 471"/>
                  <a:gd name="T36" fmla="*/ 1 w 362"/>
                  <a:gd name="T37" fmla="*/ 0 h 471"/>
                  <a:gd name="T38" fmla="*/ 1 w 362"/>
                  <a:gd name="T39" fmla="*/ 1 h 471"/>
                  <a:gd name="T40" fmla="*/ 1 w 362"/>
                  <a:gd name="T41" fmla="*/ 1 h 471"/>
                  <a:gd name="T42" fmla="*/ 1 w 362"/>
                  <a:gd name="T43" fmla="*/ 1 h 471"/>
                  <a:gd name="T44" fmla="*/ 1 w 362"/>
                  <a:gd name="T45" fmla="*/ 1 h 471"/>
                  <a:gd name="T46" fmla="*/ 2 w 362"/>
                  <a:gd name="T47" fmla="*/ 2 h 471"/>
                  <a:gd name="T48" fmla="*/ 2 w 362"/>
                  <a:gd name="T49" fmla="*/ 2 h 471"/>
                  <a:gd name="T50" fmla="*/ 2 w 362"/>
                  <a:gd name="T51" fmla="*/ 2 h 471"/>
                  <a:gd name="T52" fmla="*/ 2 w 362"/>
                  <a:gd name="T53" fmla="*/ 2 h 471"/>
                  <a:gd name="T54" fmla="*/ 2 w 362"/>
                  <a:gd name="T55" fmla="*/ 3 h 471"/>
                  <a:gd name="T56" fmla="*/ 3 w 362"/>
                  <a:gd name="T57" fmla="*/ 3 h 471"/>
                  <a:gd name="T58" fmla="*/ 3 w 362"/>
                  <a:gd name="T59" fmla="*/ 3 h 471"/>
                  <a:gd name="T60" fmla="*/ 3 w 362"/>
                  <a:gd name="T61" fmla="*/ 3 h 471"/>
                  <a:gd name="T62" fmla="*/ 3 w 362"/>
                  <a:gd name="T63" fmla="*/ 3 h 471"/>
                  <a:gd name="T64" fmla="*/ 3 w 362"/>
                  <a:gd name="T65" fmla="*/ 4 h 471"/>
                  <a:gd name="T66" fmla="*/ 3 w 362"/>
                  <a:gd name="T67" fmla="*/ 3 h 471"/>
                  <a:gd name="T68" fmla="*/ 3 w 362"/>
                  <a:gd name="T69" fmla="*/ 2 h 471"/>
                  <a:gd name="T70" fmla="*/ 3 w 362"/>
                  <a:gd name="T71" fmla="*/ 1 h 471"/>
                  <a:gd name="T72" fmla="*/ 3 w 362"/>
                  <a:gd name="T73" fmla="*/ 1 h 471"/>
                  <a:gd name="T74" fmla="*/ 4 w 362"/>
                  <a:gd name="T75" fmla="*/ 1 h 471"/>
                  <a:gd name="T76" fmla="*/ 4 w 362"/>
                  <a:gd name="T77" fmla="*/ 2 h 471"/>
                  <a:gd name="T78" fmla="*/ 4 w 362"/>
                  <a:gd name="T79" fmla="*/ 2 h 471"/>
                  <a:gd name="T80" fmla="*/ 4 w 362"/>
                  <a:gd name="T81" fmla="*/ 3 h 471"/>
                  <a:gd name="T82" fmla="*/ 4 w 362"/>
                  <a:gd name="T83" fmla="*/ 3 h 471"/>
                  <a:gd name="T84" fmla="*/ 4 w 362"/>
                  <a:gd name="T85" fmla="*/ 4 h 471"/>
                  <a:gd name="T86" fmla="*/ 4 w 362"/>
                  <a:gd name="T87" fmla="*/ 4 h 471"/>
                  <a:gd name="T88" fmla="*/ 4 w 362"/>
                  <a:gd name="T89" fmla="*/ 5 h 471"/>
                  <a:gd name="T90" fmla="*/ 4 w 362"/>
                  <a:gd name="T91" fmla="*/ 5 h 471"/>
                  <a:gd name="T92" fmla="*/ 4 w 362"/>
                  <a:gd name="T93" fmla="*/ 4 h 471"/>
                  <a:gd name="T94" fmla="*/ 4 w 362"/>
                  <a:gd name="T95" fmla="*/ 4 h 471"/>
                  <a:gd name="T96" fmla="*/ 4 w 362"/>
                  <a:gd name="T97" fmla="*/ 3 h 471"/>
                  <a:gd name="T98" fmla="*/ 4 w 362"/>
                  <a:gd name="T99" fmla="*/ 3 h 471"/>
                  <a:gd name="T100" fmla="*/ 4 w 362"/>
                  <a:gd name="T101" fmla="*/ 3 h 471"/>
                  <a:gd name="T102" fmla="*/ 4 w 362"/>
                  <a:gd name="T103" fmla="*/ 4 h 471"/>
                  <a:gd name="T104" fmla="*/ 4 w 362"/>
                  <a:gd name="T105" fmla="*/ 5 h 471"/>
                  <a:gd name="T106" fmla="*/ 4 w 362"/>
                  <a:gd name="T107" fmla="*/ 6 h 471"/>
                  <a:gd name="T108" fmla="*/ 3 w 362"/>
                  <a:gd name="T109" fmla="*/ 6 h 47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62"/>
                  <a:gd name="T166" fmla="*/ 0 h 471"/>
                  <a:gd name="T167" fmla="*/ 362 w 362"/>
                  <a:gd name="T168" fmla="*/ 471 h 47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62" h="471">
                    <a:moveTo>
                      <a:pt x="259" y="462"/>
                    </a:moveTo>
                    <a:lnTo>
                      <a:pt x="255" y="452"/>
                    </a:lnTo>
                    <a:lnTo>
                      <a:pt x="246" y="425"/>
                    </a:lnTo>
                    <a:lnTo>
                      <a:pt x="230" y="384"/>
                    </a:lnTo>
                    <a:lnTo>
                      <a:pt x="211" y="339"/>
                    </a:lnTo>
                    <a:lnTo>
                      <a:pt x="192" y="292"/>
                    </a:lnTo>
                    <a:lnTo>
                      <a:pt x="174" y="249"/>
                    </a:lnTo>
                    <a:lnTo>
                      <a:pt x="158" y="214"/>
                    </a:lnTo>
                    <a:lnTo>
                      <a:pt x="147" y="194"/>
                    </a:lnTo>
                    <a:lnTo>
                      <a:pt x="136" y="180"/>
                    </a:lnTo>
                    <a:lnTo>
                      <a:pt x="118" y="155"/>
                    </a:lnTo>
                    <a:lnTo>
                      <a:pt x="93" y="125"/>
                    </a:lnTo>
                    <a:lnTo>
                      <a:pt x="67" y="90"/>
                    </a:lnTo>
                    <a:lnTo>
                      <a:pt x="43" y="57"/>
                    </a:lnTo>
                    <a:lnTo>
                      <a:pt x="21" y="28"/>
                    </a:lnTo>
                    <a:lnTo>
                      <a:pt x="6" y="7"/>
                    </a:lnTo>
                    <a:lnTo>
                      <a:pt x="0" y="0"/>
                    </a:lnTo>
                    <a:lnTo>
                      <a:pt x="22" y="13"/>
                    </a:lnTo>
                    <a:lnTo>
                      <a:pt x="43" y="28"/>
                    </a:lnTo>
                    <a:lnTo>
                      <a:pt x="63" y="46"/>
                    </a:lnTo>
                    <a:lnTo>
                      <a:pt x="84" y="64"/>
                    </a:lnTo>
                    <a:lnTo>
                      <a:pt x="103" y="85"/>
                    </a:lnTo>
                    <a:lnTo>
                      <a:pt x="121" y="107"/>
                    </a:lnTo>
                    <a:lnTo>
                      <a:pt x="139" y="129"/>
                    </a:lnTo>
                    <a:lnTo>
                      <a:pt x="156" y="152"/>
                    </a:lnTo>
                    <a:lnTo>
                      <a:pt x="170" y="170"/>
                    </a:lnTo>
                    <a:lnTo>
                      <a:pt x="182" y="188"/>
                    </a:lnTo>
                    <a:lnTo>
                      <a:pt x="195" y="205"/>
                    </a:lnTo>
                    <a:lnTo>
                      <a:pt x="206" y="221"/>
                    </a:lnTo>
                    <a:lnTo>
                      <a:pt x="215" y="238"/>
                    </a:lnTo>
                    <a:lnTo>
                      <a:pt x="226" y="255"/>
                    </a:lnTo>
                    <a:lnTo>
                      <a:pt x="235" y="273"/>
                    </a:lnTo>
                    <a:lnTo>
                      <a:pt x="244" y="290"/>
                    </a:lnTo>
                    <a:lnTo>
                      <a:pt x="254" y="224"/>
                    </a:lnTo>
                    <a:lnTo>
                      <a:pt x="262" y="145"/>
                    </a:lnTo>
                    <a:lnTo>
                      <a:pt x="269" y="83"/>
                    </a:lnTo>
                    <a:lnTo>
                      <a:pt x="276" y="64"/>
                    </a:lnTo>
                    <a:lnTo>
                      <a:pt x="293" y="100"/>
                    </a:lnTo>
                    <a:lnTo>
                      <a:pt x="309" y="138"/>
                    </a:lnTo>
                    <a:lnTo>
                      <a:pt x="322" y="180"/>
                    </a:lnTo>
                    <a:lnTo>
                      <a:pt x="333" y="221"/>
                    </a:lnTo>
                    <a:lnTo>
                      <a:pt x="343" y="266"/>
                    </a:lnTo>
                    <a:lnTo>
                      <a:pt x="351" y="308"/>
                    </a:lnTo>
                    <a:lnTo>
                      <a:pt x="357" y="350"/>
                    </a:lnTo>
                    <a:lnTo>
                      <a:pt x="362" y="389"/>
                    </a:lnTo>
                    <a:lnTo>
                      <a:pt x="315" y="372"/>
                    </a:lnTo>
                    <a:lnTo>
                      <a:pt x="310" y="331"/>
                    </a:lnTo>
                    <a:lnTo>
                      <a:pt x="304" y="290"/>
                    </a:lnTo>
                    <a:lnTo>
                      <a:pt x="296" y="252"/>
                    </a:lnTo>
                    <a:lnTo>
                      <a:pt x="285" y="212"/>
                    </a:lnTo>
                    <a:lnTo>
                      <a:pt x="288" y="259"/>
                    </a:lnTo>
                    <a:lnTo>
                      <a:pt x="291" y="313"/>
                    </a:lnTo>
                    <a:lnTo>
                      <a:pt x="292" y="380"/>
                    </a:lnTo>
                    <a:lnTo>
                      <a:pt x="293" y="471"/>
                    </a:lnTo>
                    <a:lnTo>
                      <a:pt x="259" y="462"/>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53" name="Freeform 149"/>
              <p:cNvSpPr>
                <a:spLocks/>
              </p:cNvSpPr>
              <p:nvPr/>
            </p:nvSpPr>
            <p:spPr bwMode="auto">
              <a:xfrm>
                <a:off x="679" y="2773"/>
                <a:ext cx="112" cy="186"/>
              </a:xfrm>
              <a:custGeom>
                <a:avLst/>
                <a:gdLst>
                  <a:gd name="T0" fmla="*/ 4 w 336"/>
                  <a:gd name="T1" fmla="*/ 5 h 558"/>
                  <a:gd name="T2" fmla="*/ 3 w 336"/>
                  <a:gd name="T3" fmla="*/ 5 h 558"/>
                  <a:gd name="T4" fmla="*/ 3 w 336"/>
                  <a:gd name="T5" fmla="*/ 4 h 558"/>
                  <a:gd name="T6" fmla="*/ 2 w 336"/>
                  <a:gd name="T7" fmla="*/ 4 h 558"/>
                  <a:gd name="T8" fmla="*/ 2 w 336"/>
                  <a:gd name="T9" fmla="*/ 4 h 558"/>
                  <a:gd name="T10" fmla="*/ 2 w 336"/>
                  <a:gd name="T11" fmla="*/ 5 h 558"/>
                  <a:gd name="T12" fmla="*/ 2 w 336"/>
                  <a:gd name="T13" fmla="*/ 6 h 558"/>
                  <a:gd name="T14" fmla="*/ 2 w 336"/>
                  <a:gd name="T15" fmla="*/ 5 h 558"/>
                  <a:gd name="T16" fmla="*/ 2 w 336"/>
                  <a:gd name="T17" fmla="*/ 5 h 558"/>
                  <a:gd name="T18" fmla="*/ 2 w 336"/>
                  <a:gd name="T19" fmla="*/ 5 h 558"/>
                  <a:gd name="T20" fmla="*/ 2 w 336"/>
                  <a:gd name="T21" fmla="*/ 5 h 558"/>
                  <a:gd name="T22" fmla="*/ 2 w 336"/>
                  <a:gd name="T23" fmla="*/ 5 h 558"/>
                  <a:gd name="T24" fmla="*/ 2 w 336"/>
                  <a:gd name="T25" fmla="*/ 5 h 558"/>
                  <a:gd name="T26" fmla="*/ 1 w 336"/>
                  <a:gd name="T27" fmla="*/ 5 h 558"/>
                  <a:gd name="T28" fmla="*/ 1 w 336"/>
                  <a:gd name="T29" fmla="*/ 6 h 558"/>
                  <a:gd name="T30" fmla="*/ 1 w 336"/>
                  <a:gd name="T31" fmla="*/ 7 h 558"/>
                  <a:gd name="T32" fmla="*/ 1 w 336"/>
                  <a:gd name="T33" fmla="*/ 7 h 558"/>
                  <a:gd name="T34" fmla="*/ 1 w 336"/>
                  <a:gd name="T35" fmla="*/ 7 h 558"/>
                  <a:gd name="T36" fmla="*/ 1 w 336"/>
                  <a:gd name="T37" fmla="*/ 7 h 558"/>
                  <a:gd name="T38" fmla="*/ 0 w 336"/>
                  <a:gd name="T39" fmla="*/ 7 h 558"/>
                  <a:gd name="T40" fmla="*/ 0 w 336"/>
                  <a:gd name="T41" fmla="*/ 6 h 558"/>
                  <a:gd name="T42" fmla="*/ 0 w 336"/>
                  <a:gd name="T43" fmla="*/ 4 h 558"/>
                  <a:gd name="T44" fmla="*/ 0 w 336"/>
                  <a:gd name="T45" fmla="*/ 0 h 558"/>
                  <a:gd name="T46" fmla="*/ 0 w 336"/>
                  <a:gd name="T47" fmla="*/ 1 h 558"/>
                  <a:gd name="T48" fmla="*/ 1 w 336"/>
                  <a:gd name="T49" fmla="*/ 3 h 558"/>
                  <a:gd name="T50" fmla="*/ 1 w 336"/>
                  <a:gd name="T51" fmla="*/ 4 h 558"/>
                  <a:gd name="T52" fmla="*/ 1 w 336"/>
                  <a:gd name="T53" fmla="*/ 6 h 558"/>
                  <a:gd name="T54" fmla="*/ 1 w 336"/>
                  <a:gd name="T55" fmla="*/ 5 h 558"/>
                  <a:gd name="T56" fmla="*/ 1 w 336"/>
                  <a:gd name="T57" fmla="*/ 4 h 558"/>
                  <a:gd name="T58" fmla="*/ 1 w 336"/>
                  <a:gd name="T59" fmla="*/ 3 h 558"/>
                  <a:gd name="T60" fmla="*/ 1 w 336"/>
                  <a:gd name="T61" fmla="*/ 3 h 558"/>
                  <a:gd name="T62" fmla="*/ 2 w 336"/>
                  <a:gd name="T63" fmla="*/ 3 h 558"/>
                  <a:gd name="T64" fmla="*/ 2 w 336"/>
                  <a:gd name="T65" fmla="*/ 3 h 558"/>
                  <a:gd name="T66" fmla="*/ 2 w 336"/>
                  <a:gd name="T67" fmla="*/ 3 h 558"/>
                  <a:gd name="T68" fmla="*/ 2 w 336"/>
                  <a:gd name="T69" fmla="*/ 4 h 558"/>
                  <a:gd name="T70" fmla="*/ 3 w 336"/>
                  <a:gd name="T71" fmla="*/ 4 h 558"/>
                  <a:gd name="T72" fmla="*/ 3 w 336"/>
                  <a:gd name="T73" fmla="*/ 4 h 558"/>
                  <a:gd name="T74" fmla="*/ 3 w 336"/>
                  <a:gd name="T75" fmla="*/ 4 h 558"/>
                  <a:gd name="T76" fmla="*/ 4 w 336"/>
                  <a:gd name="T77" fmla="*/ 5 h 558"/>
                  <a:gd name="T78" fmla="*/ 4 w 336"/>
                  <a:gd name="T79" fmla="*/ 3 h 558"/>
                  <a:gd name="T80" fmla="*/ 4 w 336"/>
                  <a:gd name="T81" fmla="*/ 2 h 5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6"/>
                  <a:gd name="T124" fmla="*/ 0 h 558"/>
                  <a:gd name="T125" fmla="*/ 336 w 336"/>
                  <a:gd name="T126" fmla="*/ 558 h 5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6" h="558">
                    <a:moveTo>
                      <a:pt x="336" y="455"/>
                    </a:moveTo>
                    <a:lnTo>
                      <a:pt x="319" y="442"/>
                    </a:lnTo>
                    <a:lnTo>
                      <a:pt x="300" y="426"/>
                    </a:lnTo>
                    <a:lnTo>
                      <a:pt x="278" y="406"/>
                    </a:lnTo>
                    <a:lnTo>
                      <a:pt x="256" y="386"/>
                    </a:lnTo>
                    <a:lnTo>
                      <a:pt x="233" y="363"/>
                    </a:lnTo>
                    <a:lnTo>
                      <a:pt x="212" y="344"/>
                    </a:lnTo>
                    <a:lnTo>
                      <a:pt x="193" y="326"/>
                    </a:lnTo>
                    <a:lnTo>
                      <a:pt x="178" y="311"/>
                    </a:lnTo>
                    <a:lnTo>
                      <a:pt x="182" y="343"/>
                    </a:lnTo>
                    <a:lnTo>
                      <a:pt x="188" y="386"/>
                    </a:lnTo>
                    <a:lnTo>
                      <a:pt x="194" y="427"/>
                    </a:lnTo>
                    <a:lnTo>
                      <a:pt x="199" y="453"/>
                    </a:lnTo>
                    <a:lnTo>
                      <a:pt x="193" y="450"/>
                    </a:lnTo>
                    <a:lnTo>
                      <a:pt x="186" y="448"/>
                    </a:lnTo>
                    <a:lnTo>
                      <a:pt x="181" y="445"/>
                    </a:lnTo>
                    <a:lnTo>
                      <a:pt x="175" y="442"/>
                    </a:lnTo>
                    <a:lnTo>
                      <a:pt x="168" y="439"/>
                    </a:lnTo>
                    <a:lnTo>
                      <a:pt x="163" y="435"/>
                    </a:lnTo>
                    <a:lnTo>
                      <a:pt x="156" y="432"/>
                    </a:lnTo>
                    <a:lnTo>
                      <a:pt x="151" y="430"/>
                    </a:lnTo>
                    <a:lnTo>
                      <a:pt x="148" y="420"/>
                    </a:lnTo>
                    <a:lnTo>
                      <a:pt x="142" y="401"/>
                    </a:lnTo>
                    <a:lnTo>
                      <a:pt x="136" y="380"/>
                    </a:lnTo>
                    <a:lnTo>
                      <a:pt x="133" y="369"/>
                    </a:lnTo>
                    <a:lnTo>
                      <a:pt x="126" y="392"/>
                    </a:lnTo>
                    <a:lnTo>
                      <a:pt x="119" y="416"/>
                    </a:lnTo>
                    <a:lnTo>
                      <a:pt x="112" y="439"/>
                    </a:lnTo>
                    <a:lnTo>
                      <a:pt x="105" y="463"/>
                    </a:lnTo>
                    <a:lnTo>
                      <a:pt x="99" y="488"/>
                    </a:lnTo>
                    <a:lnTo>
                      <a:pt x="90" y="511"/>
                    </a:lnTo>
                    <a:lnTo>
                      <a:pt x="83" y="535"/>
                    </a:lnTo>
                    <a:lnTo>
                      <a:pt x="77" y="558"/>
                    </a:lnTo>
                    <a:lnTo>
                      <a:pt x="70" y="555"/>
                    </a:lnTo>
                    <a:lnTo>
                      <a:pt x="63" y="551"/>
                    </a:lnTo>
                    <a:lnTo>
                      <a:pt x="56" y="549"/>
                    </a:lnTo>
                    <a:lnTo>
                      <a:pt x="49" y="546"/>
                    </a:lnTo>
                    <a:lnTo>
                      <a:pt x="42" y="543"/>
                    </a:lnTo>
                    <a:lnTo>
                      <a:pt x="35" y="539"/>
                    </a:lnTo>
                    <a:lnTo>
                      <a:pt x="29" y="536"/>
                    </a:lnTo>
                    <a:lnTo>
                      <a:pt x="22" y="533"/>
                    </a:lnTo>
                    <a:lnTo>
                      <a:pt x="8" y="455"/>
                    </a:lnTo>
                    <a:lnTo>
                      <a:pt x="9" y="374"/>
                    </a:lnTo>
                    <a:lnTo>
                      <a:pt x="14" y="292"/>
                    </a:lnTo>
                    <a:lnTo>
                      <a:pt x="12" y="211"/>
                    </a:lnTo>
                    <a:lnTo>
                      <a:pt x="0" y="0"/>
                    </a:lnTo>
                    <a:lnTo>
                      <a:pt x="20" y="55"/>
                    </a:lnTo>
                    <a:lnTo>
                      <a:pt x="33" y="112"/>
                    </a:lnTo>
                    <a:lnTo>
                      <a:pt x="40" y="171"/>
                    </a:lnTo>
                    <a:lnTo>
                      <a:pt x="42" y="231"/>
                    </a:lnTo>
                    <a:lnTo>
                      <a:pt x="44" y="292"/>
                    </a:lnTo>
                    <a:lnTo>
                      <a:pt x="44" y="352"/>
                    </a:lnTo>
                    <a:lnTo>
                      <a:pt x="46" y="410"/>
                    </a:lnTo>
                    <a:lnTo>
                      <a:pt x="52" y="468"/>
                    </a:lnTo>
                    <a:lnTo>
                      <a:pt x="60" y="439"/>
                    </a:lnTo>
                    <a:lnTo>
                      <a:pt x="70" y="403"/>
                    </a:lnTo>
                    <a:lnTo>
                      <a:pt x="81" y="363"/>
                    </a:lnTo>
                    <a:lnTo>
                      <a:pt x="93" y="322"/>
                    </a:lnTo>
                    <a:lnTo>
                      <a:pt x="103" y="283"/>
                    </a:lnTo>
                    <a:lnTo>
                      <a:pt x="111" y="249"/>
                    </a:lnTo>
                    <a:lnTo>
                      <a:pt x="118" y="224"/>
                    </a:lnTo>
                    <a:lnTo>
                      <a:pt x="120" y="211"/>
                    </a:lnTo>
                    <a:lnTo>
                      <a:pt x="127" y="216"/>
                    </a:lnTo>
                    <a:lnTo>
                      <a:pt x="134" y="224"/>
                    </a:lnTo>
                    <a:lnTo>
                      <a:pt x="144" y="235"/>
                    </a:lnTo>
                    <a:lnTo>
                      <a:pt x="152" y="246"/>
                    </a:lnTo>
                    <a:lnTo>
                      <a:pt x="162" y="258"/>
                    </a:lnTo>
                    <a:lnTo>
                      <a:pt x="168" y="271"/>
                    </a:lnTo>
                    <a:lnTo>
                      <a:pt x="173" y="280"/>
                    </a:lnTo>
                    <a:lnTo>
                      <a:pt x="175" y="289"/>
                    </a:lnTo>
                    <a:lnTo>
                      <a:pt x="192" y="298"/>
                    </a:lnTo>
                    <a:lnTo>
                      <a:pt x="207" y="308"/>
                    </a:lnTo>
                    <a:lnTo>
                      <a:pt x="223" y="318"/>
                    </a:lnTo>
                    <a:lnTo>
                      <a:pt x="238" y="327"/>
                    </a:lnTo>
                    <a:lnTo>
                      <a:pt x="253" y="339"/>
                    </a:lnTo>
                    <a:lnTo>
                      <a:pt x="269" y="348"/>
                    </a:lnTo>
                    <a:lnTo>
                      <a:pt x="284" y="361"/>
                    </a:lnTo>
                    <a:lnTo>
                      <a:pt x="297" y="373"/>
                    </a:lnTo>
                    <a:lnTo>
                      <a:pt x="292" y="289"/>
                    </a:lnTo>
                    <a:lnTo>
                      <a:pt x="297" y="209"/>
                    </a:lnTo>
                    <a:lnTo>
                      <a:pt x="307" y="149"/>
                    </a:lnTo>
                    <a:lnTo>
                      <a:pt x="312" y="126"/>
                    </a:lnTo>
                    <a:lnTo>
                      <a:pt x="336" y="455"/>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54" name="Freeform 150"/>
              <p:cNvSpPr>
                <a:spLocks/>
              </p:cNvSpPr>
              <p:nvPr/>
            </p:nvSpPr>
            <p:spPr bwMode="auto">
              <a:xfrm>
                <a:off x="790" y="2807"/>
                <a:ext cx="81" cy="59"/>
              </a:xfrm>
              <a:custGeom>
                <a:avLst/>
                <a:gdLst>
                  <a:gd name="T0" fmla="*/ 2 w 244"/>
                  <a:gd name="T1" fmla="*/ 2 h 176"/>
                  <a:gd name="T2" fmla="*/ 2 w 244"/>
                  <a:gd name="T3" fmla="*/ 2 h 176"/>
                  <a:gd name="T4" fmla="*/ 2 w 244"/>
                  <a:gd name="T5" fmla="*/ 1 h 176"/>
                  <a:gd name="T6" fmla="*/ 2 w 244"/>
                  <a:gd name="T7" fmla="*/ 1 h 176"/>
                  <a:gd name="T8" fmla="*/ 1 w 244"/>
                  <a:gd name="T9" fmla="*/ 1 h 176"/>
                  <a:gd name="T10" fmla="*/ 1 w 244"/>
                  <a:gd name="T11" fmla="*/ 1 h 176"/>
                  <a:gd name="T12" fmla="*/ 1 w 244"/>
                  <a:gd name="T13" fmla="*/ 0 h 176"/>
                  <a:gd name="T14" fmla="*/ 0 w 244"/>
                  <a:gd name="T15" fmla="*/ 0 h 176"/>
                  <a:gd name="T16" fmla="*/ 0 w 244"/>
                  <a:gd name="T17" fmla="*/ 0 h 176"/>
                  <a:gd name="T18" fmla="*/ 1 w 244"/>
                  <a:gd name="T19" fmla="*/ 0 h 176"/>
                  <a:gd name="T20" fmla="*/ 1 w 244"/>
                  <a:gd name="T21" fmla="*/ 0 h 176"/>
                  <a:gd name="T22" fmla="*/ 1 w 244"/>
                  <a:gd name="T23" fmla="*/ 1 h 176"/>
                  <a:gd name="T24" fmla="*/ 2 w 244"/>
                  <a:gd name="T25" fmla="*/ 1 h 176"/>
                  <a:gd name="T26" fmla="*/ 2 w 244"/>
                  <a:gd name="T27" fmla="*/ 1 h 176"/>
                  <a:gd name="T28" fmla="*/ 2 w 244"/>
                  <a:gd name="T29" fmla="*/ 1 h 176"/>
                  <a:gd name="T30" fmla="*/ 3 w 244"/>
                  <a:gd name="T31" fmla="*/ 2 h 176"/>
                  <a:gd name="T32" fmla="*/ 3 w 244"/>
                  <a:gd name="T33" fmla="*/ 2 h 176"/>
                  <a:gd name="T34" fmla="*/ 3 w 244"/>
                  <a:gd name="T35" fmla="*/ 2 h 176"/>
                  <a:gd name="T36" fmla="*/ 2 w 244"/>
                  <a:gd name="T37" fmla="*/ 2 h 1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4"/>
                  <a:gd name="T58" fmla="*/ 0 h 176"/>
                  <a:gd name="T59" fmla="*/ 244 w 244"/>
                  <a:gd name="T60" fmla="*/ 176 h 1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4" h="176">
                    <a:moveTo>
                      <a:pt x="199" y="159"/>
                    </a:moveTo>
                    <a:lnTo>
                      <a:pt x="181" y="132"/>
                    </a:lnTo>
                    <a:lnTo>
                      <a:pt x="159" y="109"/>
                    </a:lnTo>
                    <a:lnTo>
                      <a:pt x="134" y="89"/>
                    </a:lnTo>
                    <a:lnTo>
                      <a:pt x="108" y="71"/>
                    </a:lnTo>
                    <a:lnTo>
                      <a:pt x="81" y="54"/>
                    </a:lnTo>
                    <a:lnTo>
                      <a:pt x="52" y="38"/>
                    </a:lnTo>
                    <a:lnTo>
                      <a:pt x="25" y="20"/>
                    </a:lnTo>
                    <a:lnTo>
                      <a:pt x="0" y="0"/>
                    </a:lnTo>
                    <a:lnTo>
                      <a:pt x="45" y="18"/>
                    </a:lnTo>
                    <a:lnTo>
                      <a:pt x="74" y="33"/>
                    </a:lnTo>
                    <a:lnTo>
                      <a:pt x="101" y="49"/>
                    </a:lnTo>
                    <a:lnTo>
                      <a:pt x="130" y="65"/>
                    </a:lnTo>
                    <a:lnTo>
                      <a:pt x="158" y="83"/>
                    </a:lnTo>
                    <a:lnTo>
                      <a:pt x="184" y="103"/>
                    </a:lnTo>
                    <a:lnTo>
                      <a:pt x="207" y="123"/>
                    </a:lnTo>
                    <a:lnTo>
                      <a:pt x="227" y="148"/>
                    </a:lnTo>
                    <a:lnTo>
                      <a:pt x="244" y="176"/>
                    </a:lnTo>
                    <a:lnTo>
                      <a:pt x="199" y="159"/>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55" name="Freeform 151"/>
              <p:cNvSpPr>
                <a:spLocks/>
              </p:cNvSpPr>
              <p:nvPr/>
            </p:nvSpPr>
            <p:spPr bwMode="auto">
              <a:xfrm>
                <a:off x="1018" y="2749"/>
                <a:ext cx="49" cy="183"/>
              </a:xfrm>
              <a:custGeom>
                <a:avLst/>
                <a:gdLst>
                  <a:gd name="T0" fmla="*/ 2 w 147"/>
                  <a:gd name="T1" fmla="*/ 1 h 550"/>
                  <a:gd name="T2" fmla="*/ 2 w 147"/>
                  <a:gd name="T3" fmla="*/ 0 h 550"/>
                  <a:gd name="T4" fmla="*/ 2 w 147"/>
                  <a:gd name="T5" fmla="*/ 0 h 550"/>
                  <a:gd name="T6" fmla="*/ 1 w 147"/>
                  <a:gd name="T7" fmla="*/ 0 h 550"/>
                  <a:gd name="T8" fmla="*/ 1 w 147"/>
                  <a:gd name="T9" fmla="*/ 0 h 550"/>
                  <a:gd name="T10" fmla="*/ 1 w 147"/>
                  <a:gd name="T11" fmla="*/ 0 h 550"/>
                  <a:gd name="T12" fmla="*/ 1 w 147"/>
                  <a:gd name="T13" fmla="*/ 0 h 550"/>
                  <a:gd name="T14" fmla="*/ 1 w 147"/>
                  <a:gd name="T15" fmla="*/ 0 h 550"/>
                  <a:gd name="T16" fmla="*/ 1 w 147"/>
                  <a:gd name="T17" fmla="*/ 0 h 550"/>
                  <a:gd name="T18" fmla="*/ 1 w 147"/>
                  <a:gd name="T19" fmla="*/ 0 h 550"/>
                  <a:gd name="T20" fmla="*/ 1 w 147"/>
                  <a:gd name="T21" fmla="*/ 0 h 550"/>
                  <a:gd name="T22" fmla="*/ 1 w 147"/>
                  <a:gd name="T23" fmla="*/ 0 h 550"/>
                  <a:gd name="T24" fmla="*/ 1 w 147"/>
                  <a:gd name="T25" fmla="*/ 0 h 550"/>
                  <a:gd name="T26" fmla="*/ 0 w 147"/>
                  <a:gd name="T27" fmla="*/ 1 h 550"/>
                  <a:gd name="T28" fmla="*/ 0 w 147"/>
                  <a:gd name="T29" fmla="*/ 2 h 550"/>
                  <a:gd name="T30" fmla="*/ 0 w 147"/>
                  <a:gd name="T31" fmla="*/ 3 h 550"/>
                  <a:gd name="T32" fmla="*/ 0 w 147"/>
                  <a:gd name="T33" fmla="*/ 4 h 550"/>
                  <a:gd name="T34" fmla="*/ 0 w 147"/>
                  <a:gd name="T35" fmla="*/ 4 h 550"/>
                  <a:gd name="T36" fmla="*/ 0 w 147"/>
                  <a:gd name="T37" fmla="*/ 5 h 550"/>
                  <a:gd name="T38" fmla="*/ 0 w 147"/>
                  <a:gd name="T39" fmla="*/ 6 h 550"/>
                  <a:gd name="T40" fmla="*/ 0 w 147"/>
                  <a:gd name="T41" fmla="*/ 7 h 550"/>
                  <a:gd name="T42" fmla="*/ 1 w 147"/>
                  <a:gd name="T43" fmla="*/ 7 h 550"/>
                  <a:gd name="T44" fmla="*/ 0 w 147"/>
                  <a:gd name="T45" fmla="*/ 6 h 550"/>
                  <a:gd name="T46" fmla="*/ 0 w 147"/>
                  <a:gd name="T47" fmla="*/ 5 h 550"/>
                  <a:gd name="T48" fmla="*/ 0 w 147"/>
                  <a:gd name="T49" fmla="*/ 4 h 550"/>
                  <a:gd name="T50" fmla="*/ 0 w 147"/>
                  <a:gd name="T51" fmla="*/ 3 h 550"/>
                  <a:gd name="T52" fmla="*/ 0 w 147"/>
                  <a:gd name="T53" fmla="*/ 2 h 550"/>
                  <a:gd name="T54" fmla="*/ 0 w 147"/>
                  <a:gd name="T55" fmla="*/ 2 h 550"/>
                  <a:gd name="T56" fmla="*/ 0 w 147"/>
                  <a:gd name="T57" fmla="*/ 2 h 550"/>
                  <a:gd name="T58" fmla="*/ 1 w 147"/>
                  <a:gd name="T59" fmla="*/ 1 h 550"/>
                  <a:gd name="T60" fmla="*/ 1 w 147"/>
                  <a:gd name="T61" fmla="*/ 1 h 550"/>
                  <a:gd name="T62" fmla="*/ 1 w 147"/>
                  <a:gd name="T63" fmla="*/ 1 h 550"/>
                  <a:gd name="T64" fmla="*/ 1 w 147"/>
                  <a:gd name="T65" fmla="*/ 0 h 550"/>
                  <a:gd name="T66" fmla="*/ 1 w 147"/>
                  <a:gd name="T67" fmla="*/ 0 h 550"/>
                  <a:gd name="T68" fmla="*/ 1 w 147"/>
                  <a:gd name="T69" fmla="*/ 0 h 550"/>
                  <a:gd name="T70" fmla="*/ 1 w 147"/>
                  <a:gd name="T71" fmla="*/ 1 h 550"/>
                  <a:gd name="T72" fmla="*/ 1 w 147"/>
                  <a:gd name="T73" fmla="*/ 1 h 550"/>
                  <a:gd name="T74" fmla="*/ 1 w 147"/>
                  <a:gd name="T75" fmla="*/ 1 h 550"/>
                  <a:gd name="T76" fmla="*/ 1 w 147"/>
                  <a:gd name="T77" fmla="*/ 2 h 550"/>
                  <a:gd name="T78" fmla="*/ 1 w 147"/>
                  <a:gd name="T79" fmla="*/ 2 h 550"/>
                  <a:gd name="T80" fmla="*/ 1 w 147"/>
                  <a:gd name="T81" fmla="*/ 2 h 550"/>
                  <a:gd name="T82" fmla="*/ 1 w 147"/>
                  <a:gd name="T83" fmla="*/ 3 h 550"/>
                  <a:gd name="T84" fmla="*/ 1 w 147"/>
                  <a:gd name="T85" fmla="*/ 3 h 550"/>
                  <a:gd name="T86" fmla="*/ 1 w 147"/>
                  <a:gd name="T87" fmla="*/ 3 h 550"/>
                  <a:gd name="T88" fmla="*/ 1 w 147"/>
                  <a:gd name="T89" fmla="*/ 3 h 550"/>
                  <a:gd name="T90" fmla="*/ 1 w 147"/>
                  <a:gd name="T91" fmla="*/ 3 h 550"/>
                  <a:gd name="T92" fmla="*/ 1 w 147"/>
                  <a:gd name="T93" fmla="*/ 3 h 550"/>
                  <a:gd name="T94" fmla="*/ 1 w 147"/>
                  <a:gd name="T95" fmla="*/ 3 h 550"/>
                  <a:gd name="T96" fmla="*/ 1 w 147"/>
                  <a:gd name="T97" fmla="*/ 2 h 550"/>
                  <a:gd name="T98" fmla="*/ 1 w 147"/>
                  <a:gd name="T99" fmla="*/ 2 h 550"/>
                  <a:gd name="T100" fmla="*/ 1 w 147"/>
                  <a:gd name="T101" fmla="*/ 3 h 550"/>
                  <a:gd name="T102" fmla="*/ 1 w 147"/>
                  <a:gd name="T103" fmla="*/ 3 h 550"/>
                  <a:gd name="T104" fmla="*/ 1 w 147"/>
                  <a:gd name="T105" fmla="*/ 3 h 550"/>
                  <a:gd name="T106" fmla="*/ 1 w 147"/>
                  <a:gd name="T107" fmla="*/ 3 h 550"/>
                  <a:gd name="T108" fmla="*/ 1 w 147"/>
                  <a:gd name="T109" fmla="*/ 3 h 550"/>
                  <a:gd name="T110" fmla="*/ 1 w 147"/>
                  <a:gd name="T111" fmla="*/ 3 h 550"/>
                  <a:gd name="T112" fmla="*/ 1 w 147"/>
                  <a:gd name="T113" fmla="*/ 3 h 550"/>
                  <a:gd name="T114" fmla="*/ 2 w 147"/>
                  <a:gd name="T115" fmla="*/ 3 h 550"/>
                  <a:gd name="T116" fmla="*/ 2 w 147"/>
                  <a:gd name="T117" fmla="*/ 2 h 550"/>
                  <a:gd name="T118" fmla="*/ 2 w 147"/>
                  <a:gd name="T119" fmla="*/ 2 h 550"/>
                  <a:gd name="T120" fmla="*/ 2 w 147"/>
                  <a:gd name="T121" fmla="*/ 1 h 550"/>
                  <a:gd name="T122" fmla="*/ 2 w 147"/>
                  <a:gd name="T123" fmla="*/ 1 h 55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7"/>
                  <a:gd name="T187" fmla="*/ 0 h 550"/>
                  <a:gd name="T188" fmla="*/ 147 w 147"/>
                  <a:gd name="T189" fmla="*/ 550 h 55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7" h="550">
                    <a:moveTo>
                      <a:pt x="137" y="51"/>
                    </a:moveTo>
                    <a:lnTo>
                      <a:pt x="130" y="34"/>
                    </a:lnTo>
                    <a:lnTo>
                      <a:pt x="122" y="19"/>
                    </a:lnTo>
                    <a:lnTo>
                      <a:pt x="112" y="5"/>
                    </a:lnTo>
                    <a:lnTo>
                      <a:pt x="110" y="0"/>
                    </a:lnTo>
                    <a:lnTo>
                      <a:pt x="107" y="1"/>
                    </a:lnTo>
                    <a:lnTo>
                      <a:pt x="101" y="3"/>
                    </a:lnTo>
                    <a:lnTo>
                      <a:pt x="93" y="5"/>
                    </a:lnTo>
                    <a:lnTo>
                      <a:pt x="84" y="9"/>
                    </a:lnTo>
                    <a:lnTo>
                      <a:pt x="73" y="15"/>
                    </a:lnTo>
                    <a:lnTo>
                      <a:pt x="64" y="19"/>
                    </a:lnTo>
                    <a:lnTo>
                      <a:pt x="56" y="26"/>
                    </a:lnTo>
                    <a:lnTo>
                      <a:pt x="51" y="33"/>
                    </a:lnTo>
                    <a:lnTo>
                      <a:pt x="25" y="94"/>
                    </a:lnTo>
                    <a:lnTo>
                      <a:pt x="8" y="157"/>
                    </a:lnTo>
                    <a:lnTo>
                      <a:pt x="1" y="221"/>
                    </a:lnTo>
                    <a:lnTo>
                      <a:pt x="0" y="287"/>
                    </a:lnTo>
                    <a:lnTo>
                      <a:pt x="3" y="352"/>
                    </a:lnTo>
                    <a:lnTo>
                      <a:pt x="5" y="418"/>
                    </a:lnTo>
                    <a:lnTo>
                      <a:pt x="7" y="485"/>
                    </a:lnTo>
                    <a:lnTo>
                      <a:pt x="5" y="550"/>
                    </a:lnTo>
                    <a:lnTo>
                      <a:pt x="41" y="536"/>
                    </a:lnTo>
                    <a:lnTo>
                      <a:pt x="40" y="454"/>
                    </a:lnTo>
                    <a:lnTo>
                      <a:pt x="36" y="374"/>
                    </a:lnTo>
                    <a:lnTo>
                      <a:pt x="30" y="293"/>
                    </a:lnTo>
                    <a:lnTo>
                      <a:pt x="26" y="213"/>
                    </a:lnTo>
                    <a:lnTo>
                      <a:pt x="30" y="188"/>
                    </a:lnTo>
                    <a:lnTo>
                      <a:pt x="34" y="163"/>
                    </a:lnTo>
                    <a:lnTo>
                      <a:pt x="38" y="135"/>
                    </a:lnTo>
                    <a:lnTo>
                      <a:pt x="44" y="109"/>
                    </a:lnTo>
                    <a:lnTo>
                      <a:pt x="51" y="84"/>
                    </a:lnTo>
                    <a:lnTo>
                      <a:pt x="59" y="61"/>
                    </a:lnTo>
                    <a:lnTo>
                      <a:pt x="71" y="40"/>
                    </a:lnTo>
                    <a:lnTo>
                      <a:pt x="85" y="23"/>
                    </a:lnTo>
                    <a:lnTo>
                      <a:pt x="99" y="37"/>
                    </a:lnTo>
                    <a:lnTo>
                      <a:pt x="110" y="55"/>
                    </a:lnTo>
                    <a:lnTo>
                      <a:pt x="116" y="76"/>
                    </a:lnTo>
                    <a:lnTo>
                      <a:pt x="121" y="101"/>
                    </a:lnTo>
                    <a:lnTo>
                      <a:pt x="121" y="128"/>
                    </a:lnTo>
                    <a:lnTo>
                      <a:pt x="116" y="159"/>
                    </a:lnTo>
                    <a:lnTo>
                      <a:pt x="110" y="190"/>
                    </a:lnTo>
                    <a:lnTo>
                      <a:pt x="99" y="225"/>
                    </a:lnTo>
                    <a:lnTo>
                      <a:pt x="96" y="222"/>
                    </a:lnTo>
                    <a:lnTo>
                      <a:pt x="90" y="218"/>
                    </a:lnTo>
                    <a:lnTo>
                      <a:pt x="84" y="214"/>
                    </a:lnTo>
                    <a:lnTo>
                      <a:pt x="77" y="210"/>
                    </a:lnTo>
                    <a:lnTo>
                      <a:pt x="68" y="207"/>
                    </a:lnTo>
                    <a:lnTo>
                      <a:pt x="63" y="204"/>
                    </a:lnTo>
                    <a:lnTo>
                      <a:pt x="58" y="202"/>
                    </a:lnTo>
                    <a:lnTo>
                      <a:pt x="56" y="202"/>
                    </a:lnTo>
                    <a:lnTo>
                      <a:pt x="64" y="217"/>
                    </a:lnTo>
                    <a:lnTo>
                      <a:pt x="75" y="235"/>
                    </a:lnTo>
                    <a:lnTo>
                      <a:pt x="84" y="248"/>
                    </a:lnTo>
                    <a:lnTo>
                      <a:pt x="88" y="254"/>
                    </a:lnTo>
                    <a:lnTo>
                      <a:pt x="92" y="251"/>
                    </a:lnTo>
                    <a:lnTo>
                      <a:pt x="103" y="246"/>
                    </a:lnTo>
                    <a:lnTo>
                      <a:pt x="115" y="240"/>
                    </a:lnTo>
                    <a:lnTo>
                      <a:pt x="122" y="235"/>
                    </a:lnTo>
                    <a:lnTo>
                      <a:pt x="140" y="190"/>
                    </a:lnTo>
                    <a:lnTo>
                      <a:pt x="147" y="145"/>
                    </a:lnTo>
                    <a:lnTo>
                      <a:pt x="145" y="98"/>
                    </a:lnTo>
                    <a:lnTo>
                      <a:pt x="137" y="51"/>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56" name="Freeform 152"/>
              <p:cNvSpPr>
                <a:spLocks/>
              </p:cNvSpPr>
              <p:nvPr/>
            </p:nvSpPr>
            <p:spPr bwMode="auto">
              <a:xfrm>
                <a:off x="1040" y="2709"/>
                <a:ext cx="47" cy="152"/>
              </a:xfrm>
              <a:custGeom>
                <a:avLst/>
                <a:gdLst>
                  <a:gd name="T0" fmla="*/ 2 w 140"/>
                  <a:gd name="T1" fmla="*/ 1 h 457"/>
                  <a:gd name="T2" fmla="*/ 2 w 140"/>
                  <a:gd name="T3" fmla="*/ 1 h 457"/>
                  <a:gd name="T4" fmla="*/ 2 w 140"/>
                  <a:gd name="T5" fmla="*/ 1 h 457"/>
                  <a:gd name="T6" fmla="*/ 2 w 140"/>
                  <a:gd name="T7" fmla="*/ 1 h 457"/>
                  <a:gd name="T8" fmla="*/ 1 w 140"/>
                  <a:gd name="T9" fmla="*/ 0 h 457"/>
                  <a:gd name="T10" fmla="*/ 1 w 140"/>
                  <a:gd name="T11" fmla="*/ 0 h 457"/>
                  <a:gd name="T12" fmla="*/ 1 w 140"/>
                  <a:gd name="T13" fmla="*/ 0 h 457"/>
                  <a:gd name="T14" fmla="*/ 1 w 140"/>
                  <a:gd name="T15" fmla="*/ 0 h 457"/>
                  <a:gd name="T16" fmla="*/ 1 w 140"/>
                  <a:gd name="T17" fmla="*/ 0 h 457"/>
                  <a:gd name="T18" fmla="*/ 1 w 140"/>
                  <a:gd name="T19" fmla="*/ 0 h 457"/>
                  <a:gd name="T20" fmla="*/ 1 w 140"/>
                  <a:gd name="T21" fmla="*/ 0 h 457"/>
                  <a:gd name="T22" fmla="*/ 1 w 140"/>
                  <a:gd name="T23" fmla="*/ 0 h 457"/>
                  <a:gd name="T24" fmla="*/ 0 w 140"/>
                  <a:gd name="T25" fmla="*/ 0 h 457"/>
                  <a:gd name="T26" fmla="*/ 0 w 140"/>
                  <a:gd name="T27" fmla="*/ 0 h 457"/>
                  <a:gd name="T28" fmla="*/ 0 w 140"/>
                  <a:gd name="T29" fmla="*/ 0 h 457"/>
                  <a:gd name="T30" fmla="*/ 0 w 140"/>
                  <a:gd name="T31" fmla="*/ 0 h 457"/>
                  <a:gd name="T32" fmla="*/ 0 w 140"/>
                  <a:gd name="T33" fmla="*/ 0 h 457"/>
                  <a:gd name="T34" fmla="*/ 0 w 140"/>
                  <a:gd name="T35" fmla="*/ 0 h 457"/>
                  <a:gd name="T36" fmla="*/ 0 w 140"/>
                  <a:gd name="T37" fmla="*/ 0 h 457"/>
                  <a:gd name="T38" fmla="*/ 0 w 140"/>
                  <a:gd name="T39" fmla="*/ 0 h 457"/>
                  <a:gd name="T40" fmla="*/ 1 w 140"/>
                  <a:gd name="T41" fmla="*/ 0 h 457"/>
                  <a:gd name="T42" fmla="*/ 1 w 140"/>
                  <a:gd name="T43" fmla="*/ 0 h 457"/>
                  <a:gd name="T44" fmla="*/ 1 w 140"/>
                  <a:gd name="T45" fmla="*/ 1 h 457"/>
                  <a:gd name="T46" fmla="*/ 1 w 140"/>
                  <a:gd name="T47" fmla="*/ 1 h 457"/>
                  <a:gd name="T48" fmla="*/ 1 w 140"/>
                  <a:gd name="T49" fmla="*/ 1 h 457"/>
                  <a:gd name="T50" fmla="*/ 1 w 140"/>
                  <a:gd name="T51" fmla="*/ 2 h 457"/>
                  <a:gd name="T52" fmla="*/ 1 w 140"/>
                  <a:gd name="T53" fmla="*/ 2 h 457"/>
                  <a:gd name="T54" fmla="*/ 1 w 140"/>
                  <a:gd name="T55" fmla="*/ 3 h 457"/>
                  <a:gd name="T56" fmla="*/ 1 w 140"/>
                  <a:gd name="T57" fmla="*/ 3 h 457"/>
                  <a:gd name="T58" fmla="*/ 1 w 140"/>
                  <a:gd name="T59" fmla="*/ 4 h 457"/>
                  <a:gd name="T60" fmla="*/ 1 w 140"/>
                  <a:gd name="T61" fmla="*/ 4 h 457"/>
                  <a:gd name="T62" fmla="*/ 1 w 140"/>
                  <a:gd name="T63" fmla="*/ 5 h 457"/>
                  <a:gd name="T64" fmla="*/ 1 w 140"/>
                  <a:gd name="T65" fmla="*/ 5 h 457"/>
                  <a:gd name="T66" fmla="*/ 0 w 140"/>
                  <a:gd name="T67" fmla="*/ 6 h 457"/>
                  <a:gd name="T68" fmla="*/ 0 w 140"/>
                  <a:gd name="T69" fmla="*/ 6 h 457"/>
                  <a:gd name="T70" fmla="*/ 0 w 140"/>
                  <a:gd name="T71" fmla="*/ 6 h 457"/>
                  <a:gd name="T72" fmla="*/ 1 w 140"/>
                  <a:gd name="T73" fmla="*/ 5 h 457"/>
                  <a:gd name="T74" fmla="*/ 1 w 140"/>
                  <a:gd name="T75" fmla="*/ 5 h 457"/>
                  <a:gd name="T76" fmla="*/ 1 w 140"/>
                  <a:gd name="T77" fmla="*/ 5 h 457"/>
                  <a:gd name="T78" fmla="*/ 1 w 140"/>
                  <a:gd name="T79" fmla="*/ 5 h 457"/>
                  <a:gd name="T80" fmla="*/ 1 w 140"/>
                  <a:gd name="T81" fmla="*/ 5 h 457"/>
                  <a:gd name="T82" fmla="*/ 1 w 140"/>
                  <a:gd name="T83" fmla="*/ 5 h 457"/>
                  <a:gd name="T84" fmla="*/ 1 w 140"/>
                  <a:gd name="T85" fmla="*/ 4 h 457"/>
                  <a:gd name="T86" fmla="*/ 2 w 140"/>
                  <a:gd name="T87" fmla="*/ 4 h 457"/>
                  <a:gd name="T88" fmla="*/ 2 w 140"/>
                  <a:gd name="T89" fmla="*/ 3 h 457"/>
                  <a:gd name="T90" fmla="*/ 2 w 140"/>
                  <a:gd name="T91" fmla="*/ 3 h 457"/>
                  <a:gd name="T92" fmla="*/ 2 w 140"/>
                  <a:gd name="T93" fmla="*/ 3 h 457"/>
                  <a:gd name="T94" fmla="*/ 2 w 140"/>
                  <a:gd name="T95" fmla="*/ 2 h 457"/>
                  <a:gd name="T96" fmla="*/ 2 w 140"/>
                  <a:gd name="T97" fmla="*/ 2 h 457"/>
                  <a:gd name="T98" fmla="*/ 2 w 140"/>
                  <a:gd name="T99" fmla="*/ 1 h 45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0"/>
                  <a:gd name="T151" fmla="*/ 0 h 457"/>
                  <a:gd name="T152" fmla="*/ 140 w 140"/>
                  <a:gd name="T153" fmla="*/ 457 h 45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0" h="457">
                    <a:moveTo>
                      <a:pt x="133" y="91"/>
                    </a:moveTo>
                    <a:lnTo>
                      <a:pt x="131" y="77"/>
                    </a:lnTo>
                    <a:lnTo>
                      <a:pt x="127" y="64"/>
                    </a:lnTo>
                    <a:lnTo>
                      <a:pt x="123" y="50"/>
                    </a:lnTo>
                    <a:lnTo>
                      <a:pt x="118" y="37"/>
                    </a:lnTo>
                    <a:lnTo>
                      <a:pt x="109" y="26"/>
                    </a:lnTo>
                    <a:lnTo>
                      <a:pt x="100" y="17"/>
                    </a:lnTo>
                    <a:lnTo>
                      <a:pt x="89" y="8"/>
                    </a:lnTo>
                    <a:lnTo>
                      <a:pt x="77" y="1"/>
                    </a:lnTo>
                    <a:lnTo>
                      <a:pt x="67" y="0"/>
                    </a:lnTo>
                    <a:lnTo>
                      <a:pt x="56" y="0"/>
                    </a:lnTo>
                    <a:lnTo>
                      <a:pt x="44" y="1"/>
                    </a:lnTo>
                    <a:lnTo>
                      <a:pt x="31" y="4"/>
                    </a:lnTo>
                    <a:lnTo>
                      <a:pt x="20" y="7"/>
                    </a:lnTo>
                    <a:lnTo>
                      <a:pt x="11" y="11"/>
                    </a:lnTo>
                    <a:lnTo>
                      <a:pt x="4" y="15"/>
                    </a:lnTo>
                    <a:lnTo>
                      <a:pt x="1" y="18"/>
                    </a:lnTo>
                    <a:lnTo>
                      <a:pt x="5" y="17"/>
                    </a:lnTo>
                    <a:lnTo>
                      <a:pt x="16" y="15"/>
                    </a:lnTo>
                    <a:lnTo>
                      <a:pt x="31" y="15"/>
                    </a:lnTo>
                    <a:lnTo>
                      <a:pt x="49" y="19"/>
                    </a:lnTo>
                    <a:lnTo>
                      <a:pt x="68" y="28"/>
                    </a:lnTo>
                    <a:lnTo>
                      <a:pt x="86" y="44"/>
                    </a:lnTo>
                    <a:lnTo>
                      <a:pt x="100" y="70"/>
                    </a:lnTo>
                    <a:lnTo>
                      <a:pt x="108" y="108"/>
                    </a:lnTo>
                    <a:lnTo>
                      <a:pt x="112" y="149"/>
                    </a:lnTo>
                    <a:lnTo>
                      <a:pt x="115" y="191"/>
                    </a:lnTo>
                    <a:lnTo>
                      <a:pt x="116" y="231"/>
                    </a:lnTo>
                    <a:lnTo>
                      <a:pt x="114" y="271"/>
                    </a:lnTo>
                    <a:lnTo>
                      <a:pt x="107" y="311"/>
                    </a:lnTo>
                    <a:lnTo>
                      <a:pt x="93" y="351"/>
                    </a:lnTo>
                    <a:lnTo>
                      <a:pt x="74" y="391"/>
                    </a:lnTo>
                    <a:lnTo>
                      <a:pt x="48" y="432"/>
                    </a:lnTo>
                    <a:lnTo>
                      <a:pt x="0" y="456"/>
                    </a:lnTo>
                    <a:lnTo>
                      <a:pt x="16" y="457"/>
                    </a:lnTo>
                    <a:lnTo>
                      <a:pt x="31" y="455"/>
                    </a:lnTo>
                    <a:lnTo>
                      <a:pt x="48" y="446"/>
                    </a:lnTo>
                    <a:lnTo>
                      <a:pt x="61" y="438"/>
                    </a:lnTo>
                    <a:lnTo>
                      <a:pt x="74" y="427"/>
                    </a:lnTo>
                    <a:lnTo>
                      <a:pt x="85" y="416"/>
                    </a:lnTo>
                    <a:lnTo>
                      <a:pt x="92" y="406"/>
                    </a:lnTo>
                    <a:lnTo>
                      <a:pt x="97" y="399"/>
                    </a:lnTo>
                    <a:lnTo>
                      <a:pt x="115" y="356"/>
                    </a:lnTo>
                    <a:lnTo>
                      <a:pt x="129" y="316"/>
                    </a:lnTo>
                    <a:lnTo>
                      <a:pt x="135" y="278"/>
                    </a:lnTo>
                    <a:lnTo>
                      <a:pt x="140" y="240"/>
                    </a:lnTo>
                    <a:lnTo>
                      <a:pt x="140" y="203"/>
                    </a:lnTo>
                    <a:lnTo>
                      <a:pt x="138" y="167"/>
                    </a:lnTo>
                    <a:lnTo>
                      <a:pt x="135" y="130"/>
                    </a:lnTo>
                    <a:lnTo>
                      <a:pt x="133" y="91"/>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57" name="Freeform 153"/>
              <p:cNvSpPr>
                <a:spLocks/>
              </p:cNvSpPr>
              <p:nvPr/>
            </p:nvSpPr>
            <p:spPr bwMode="auto">
              <a:xfrm>
                <a:off x="1049" y="2866"/>
                <a:ext cx="11" cy="82"/>
              </a:xfrm>
              <a:custGeom>
                <a:avLst/>
                <a:gdLst>
                  <a:gd name="T0" fmla="*/ 0 w 34"/>
                  <a:gd name="T1" fmla="*/ 0 h 244"/>
                  <a:gd name="T2" fmla="*/ 0 w 34"/>
                  <a:gd name="T3" fmla="*/ 1 h 244"/>
                  <a:gd name="T4" fmla="*/ 0 w 34"/>
                  <a:gd name="T5" fmla="*/ 2 h 244"/>
                  <a:gd name="T6" fmla="*/ 0 w 34"/>
                  <a:gd name="T7" fmla="*/ 2 h 244"/>
                  <a:gd name="T8" fmla="*/ 0 w 34"/>
                  <a:gd name="T9" fmla="*/ 3 h 244"/>
                  <a:gd name="T10" fmla="*/ 0 w 34"/>
                  <a:gd name="T11" fmla="*/ 3 h 244"/>
                  <a:gd name="T12" fmla="*/ 0 w 34"/>
                  <a:gd name="T13" fmla="*/ 2 h 244"/>
                  <a:gd name="T14" fmla="*/ 0 w 34"/>
                  <a:gd name="T15" fmla="*/ 2 h 244"/>
                  <a:gd name="T16" fmla="*/ 0 w 34"/>
                  <a:gd name="T17" fmla="*/ 1 h 244"/>
                  <a:gd name="T18" fmla="*/ 0 w 34"/>
                  <a:gd name="T19" fmla="*/ 0 h 244"/>
                  <a:gd name="T20" fmla="*/ 0 w 34"/>
                  <a:gd name="T21" fmla="*/ 0 h 2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
                  <a:gd name="T34" fmla="*/ 0 h 244"/>
                  <a:gd name="T35" fmla="*/ 34 w 34"/>
                  <a:gd name="T36" fmla="*/ 244 h 2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 h="244">
                    <a:moveTo>
                      <a:pt x="34" y="0"/>
                    </a:moveTo>
                    <a:lnTo>
                      <a:pt x="27" y="68"/>
                    </a:lnTo>
                    <a:lnTo>
                      <a:pt x="23" y="128"/>
                    </a:lnTo>
                    <a:lnTo>
                      <a:pt x="24" y="183"/>
                    </a:lnTo>
                    <a:lnTo>
                      <a:pt x="33" y="241"/>
                    </a:lnTo>
                    <a:lnTo>
                      <a:pt x="3" y="244"/>
                    </a:lnTo>
                    <a:lnTo>
                      <a:pt x="0" y="181"/>
                    </a:lnTo>
                    <a:lnTo>
                      <a:pt x="0" y="129"/>
                    </a:lnTo>
                    <a:lnTo>
                      <a:pt x="1" y="79"/>
                    </a:lnTo>
                    <a:lnTo>
                      <a:pt x="5" y="23"/>
                    </a:lnTo>
                    <a:lnTo>
                      <a:pt x="34" y="0"/>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58" name="Freeform 154"/>
              <p:cNvSpPr>
                <a:spLocks/>
              </p:cNvSpPr>
              <p:nvPr/>
            </p:nvSpPr>
            <p:spPr bwMode="auto">
              <a:xfrm>
                <a:off x="1018" y="2681"/>
                <a:ext cx="14" cy="80"/>
              </a:xfrm>
              <a:custGeom>
                <a:avLst/>
                <a:gdLst>
                  <a:gd name="T0" fmla="*/ 1 w 42"/>
                  <a:gd name="T1" fmla="*/ 0 h 239"/>
                  <a:gd name="T2" fmla="*/ 0 w 42"/>
                  <a:gd name="T3" fmla="*/ 1 h 239"/>
                  <a:gd name="T4" fmla="*/ 0 w 42"/>
                  <a:gd name="T5" fmla="*/ 1 h 239"/>
                  <a:gd name="T6" fmla="*/ 0 w 42"/>
                  <a:gd name="T7" fmla="*/ 2 h 239"/>
                  <a:gd name="T8" fmla="*/ 0 w 42"/>
                  <a:gd name="T9" fmla="*/ 2 h 239"/>
                  <a:gd name="T10" fmla="*/ 0 w 42"/>
                  <a:gd name="T11" fmla="*/ 3 h 239"/>
                  <a:gd name="T12" fmla="*/ 0 w 42"/>
                  <a:gd name="T13" fmla="*/ 2 h 239"/>
                  <a:gd name="T14" fmla="*/ 0 w 42"/>
                  <a:gd name="T15" fmla="*/ 1 h 239"/>
                  <a:gd name="T16" fmla="*/ 0 w 42"/>
                  <a:gd name="T17" fmla="*/ 1 h 239"/>
                  <a:gd name="T18" fmla="*/ 0 w 42"/>
                  <a:gd name="T19" fmla="*/ 0 h 239"/>
                  <a:gd name="T20" fmla="*/ 1 w 42"/>
                  <a:gd name="T21" fmla="*/ 0 h 2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
                  <a:gd name="T34" fmla="*/ 0 h 239"/>
                  <a:gd name="T35" fmla="*/ 42 w 42"/>
                  <a:gd name="T36" fmla="*/ 239 h 2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 h="239">
                    <a:moveTo>
                      <a:pt x="42" y="0"/>
                    </a:moveTo>
                    <a:lnTo>
                      <a:pt x="34" y="47"/>
                    </a:lnTo>
                    <a:lnTo>
                      <a:pt x="33" y="92"/>
                    </a:lnTo>
                    <a:lnTo>
                      <a:pt x="33" y="141"/>
                    </a:lnTo>
                    <a:lnTo>
                      <a:pt x="26" y="197"/>
                    </a:lnTo>
                    <a:lnTo>
                      <a:pt x="0" y="239"/>
                    </a:lnTo>
                    <a:lnTo>
                      <a:pt x="10" y="168"/>
                    </a:lnTo>
                    <a:lnTo>
                      <a:pt x="10" y="110"/>
                    </a:lnTo>
                    <a:lnTo>
                      <a:pt x="7" y="59"/>
                    </a:lnTo>
                    <a:lnTo>
                      <a:pt x="14" y="9"/>
                    </a:lnTo>
                    <a:lnTo>
                      <a:pt x="42" y="0"/>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59" name="Freeform 155"/>
              <p:cNvSpPr>
                <a:spLocks/>
              </p:cNvSpPr>
              <p:nvPr/>
            </p:nvSpPr>
            <p:spPr bwMode="auto">
              <a:xfrm>
                <a:off x="706" y="2871"/>
                <a:ext cx="162" cy="136"/>
              </a:xfrm>
              <a:custGeom>
                <a:avLst/>
                <a:gdLst>
                  <a:gd name="T0" fmla="*/ 0 w 485"/>
                  <a:gd name="T1" fmla="*/ 0 h 410"/>
                  <a:gd name="T2" fmla="*/ 0 w 485"/>
                  <a:gd name="T3" fmla="*/ 0 h 410"/>
                  <a:gd name="T4" fmla="*/ 1 w 485"/>
                  <a:gd name="T5" fmla="*/ 0 h 410"/>
                  <a:gd name="T6" fmla="*/ 1 w 485"/>
                  <a:gd name="T7" fmla="*/ 0 h 410"/>
                  <a:gd name="T8" fmla="*/ 1 w 485"/>
                  <a:gd name="T9" fmla="*/ 0 h 410"/>
                  <a:gd name="T10" fmla="*/ 1 w 485"/>
                  <a:gd name="T11" fmla="*/ 1 h 410"/>
                  <a:gd name="T12" fmla="*/ 1 w 485"/>
                  <a:gd name="T13" fmla="*/ 1 h 410"/>
                  <a:gd name="T14" fmla="*/ 2 w 485"/>
                  <a:gd name="T15" fmla="*/ 1 h 410"/>
                  <a:gd name="T16" fmla="*/ 2 w 485"/>
                  <a:gd name="T17" fmla="*/ 1 h 410"/>
                  <a:gd name="T18" fmla="*/ 2 w 485"/>
                  <a:gd name="T19" fmla="*/ 1 h 410"/>
                  <a:gd name="T20" fmla="*/ 2 w 485"/>
                  <a:gd name="T21" fmla="*/ 1 h 410"/>
                  <a:gd name="T22" fmla="*/ 2 w 485"/>
                  <a:gd name="T23" fmla="*/ 2 h 410"/>
                  <a:gd name="T24" fmla="*/ 3 w 485"/>
                  <a:gd name="T25" fmla="*/ 2 h 410"/>
                  <a:gd name="T26" fmla="*/ 3 w 485"/>
                  <a:gd name="T27" fmla="*/ 2 h 410"/>
                  <a:gd name="T28" fmla="*/ 3 w 485"/>
                  <a:gd name="T29" fmla="*/ 3 h 410"/>
                  <a:gd name="T30" fmla="*/ 3 w 485"/>
                  <a:gd name="T31" fmla="*/ 3 h 410"/>
                  <a:gd name="T32" fmla="*/ 3 w 485"/>
                  <a:gd name="T33" fmla="*/ 3 h 410"/>
                  <a:gd name="T34" fmla="*/ 3 w 485"/>
                  <a:gd name="T35" fmla="*/ 4 h 410"/>
                  <a:gd name="T36" fmla="*/ 3 w 485"/>
                  <a:gd name="T37" fmla="*/ 4 h 410"/>
                  <a:gd name="T38" fmla="*/ 3 w 485"/>
                  <a:gd name="T39" fmla="*/ 4 h 410"/>
                  <a:gd name="T40" fmla="*/ 3 w 485"/>
                  <a:gd name="T41" fmla="*/ 5 h 410"/>
                  <a:gd name="T42" fmla="*/ 4 w 485"/>
                  <a:gd name="T43" fmla="*/ 4 h 410"/>
                  <a:gd name="T44" fmla="*/ 4 w 485"/>
                  <a:gd name="T45" fmla="*/ 4 h 410"/>
                  <a:gd name="T46" fmla="*/ 4 w 485"/>
                  <a:gd name="T47" fmla="*/ 3 h 410"/>
                  <a:gd name="T48" fmla="*/ 5 w 485"/>
                  <a:gd name="T49" fmla="*/ 2 h 410"/>
                  <a:gd name="T50" fmla="*/ 5 w 485"/>
                  <a:gd name="T51" fmla="*/ 2 h 410"/>
                  <a:gd name="T52" fmla="*/ 5 w 485"/>
                  <a:gd name="T53" fmla="*/ 1 h 410"/>
                  <a:gd name="T54" fmla="*/ 6 w 485"/>
                  <a:gd name="T55" fmla="*/ 1 h 410"/>
                  <a:gd name="T56" fmla="*/ 6 w 485"/>
                  <a:gd name="T57" fmla="*/ 0 h 410"/>
                  <a:gd name="T58" fmla="*/ 6 w 485"/>
                  <a:gd name="T59" fmla="*/ 1 h 410"/>
                  <a:gd name="T60" fmla="*/ 6 w 485"/>
                  <a:gd name="T61" fmla="*/ 1 h 410"/>
                  <a:gd name="T62" fmla="*/ 6 w 485"/>
                  <a:gd name="T63" fmla="*/ 2 h 410"/>
                  <a:gd name="T64" fmla="*/ 5 w 485"/>
                  <a:gd name="T65" fmla="*/ 3 h 410"/>
                  <a:gd name="T66" fmla="*/ 5 w 485"/>
                  <a:gd name="T67" fmla="*/ 3 h 410"/>
                  <a:gd name="T68" fmla="*/ 4 w 485"/>
                  <a:gd name="T69" fmla="*/ 4 h 410"/>
                  <a:gd name="T70" fmla="*/ 4 w 485"/>
                  <a:gd name="T71" fmla="*/ 4 h 410"/>
                  <a:gd name="T72" fmla="*/ 3 w 485"/>
                  <a:gd name="T73" fmla="*/ 5 h 410"/>
                  <a:gd name="T74" fmla="*/ 3 w 485"/>
                  <a:gd name="T75" fmla="*/ 5 h 410"/>
                  <a:gd name="T76" fmla="*/ 3 w 485"/>
                  <a:gd name="T77" fmla="*/ 5 h 410"/>
                  <a:gd name="T78" fmla="*/ 3 w 485"/>
                  <a:gd name="T79" fmla="*/ 5 h 410"/>
                  <a:gd name="T80" fmla="*/ 3 w 485"/>
                  <a:gd name="T81" fmla="*/ 5 h 410"/>
                  <a:gd name="T82" fmla="*/ 3 w 485"/>
                  <a:gd name="T83" fmla="*/ 4 h 410"/>
                  <a:gd name="T84" fmla="*/ 3 w 485"/>
                  <a:gd name="T85" fmla="*/ 4 h 410"/>
                  <a:gd name="T86" fmla="*/ 3 w 485"/>
                  <a:gd name="T87" fmla="*/ 4 h 410"/>
                  <a:gd name="T88" fmla="*/ 2 w 485"/>
                  <a:gd name="T89" fmla="*/ 3 h 410"/>
                  <a:gd name="T90" fmla="*/ 2 w 485"/>
                  <a:gd name="T91" fmla="*/ 3 h 410"/>
                  <a:gd name="T92" fmla="*/ 2 w 485"/>
                  <a:gd name="T93" fmla="*/ 2 h 410"/>
                  <a:gd name="T94" fmla="*/ 2 w 485"/>
                  <a:gd name="T95" fmla="*/ 2 h 410"/>
                  <a:gd name="T96" fmla="*/ 1 w 485"/>
                  <a:gd name="T97" fmla="*/ 2 h 410"/>
                  <a:gd name="T98" fmla="*/ 1 w 485"/>
                  <a:gd name="T99" fmla="*/ 1 h 410"/>
                  <a:gd name="T100" fmla="*/ 1 w 485"/>
                  <a:gd name="T101" fmla="*/ 1 h 410"/>
                  <a:gd name="T102" fmla="*/ 1 w 485"/>
                  <a:gd name="T103" fmla="*/ 1 h 410"/>
                  <a:gd name="T104" fmla="*/ 0 w 485"/>
                  <a:gd name="T105" fmla="*/ 0 h 410"/>
                  <a:gd name="T106" fmla="*/ 0 w 485"/>
                  <a:gd name="T107" fmla="*/ 0 h 410"/>
                  <a:gd name="T108" fmla="*/ 0 w 485"/>
                  <a:gd name="T109" fmla="*/ 0 h 410"/>
                  <a:gd name="T110" fmla="*/ 0 w 485"/>
                  <a:gd name="T111" fmla="*/ 0 h 410"/>
                  <a:gd name="T112" fmla="*/ 0 w 485"/>
                  <a:gd name="T113" fmla="*/ 0 h 41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5"/>
                  <a:gd name="T172" fmla="*/ 0 h 410"/>
                  <a:gd name="T173" fmla="*/ 485 w 485"/>
                  <a:gd name="T174" fmla="*/ 410 h 41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5" h="410">
                    <a:moveTo>
                      <a:pt x="0" y="0"/>
                    </a:moveTo>
                    <a:lnTo>
                      <a:pt x="22" y="10"/>
                    </a:lnTo>
                    <a:lnTo>
                      <a:pt x="42" y="19"/>
                    </a:lnTo>
                    <a:lnTo>
                      <a:pt x="63" y="29"/>
                    </a:lnTo>
                    <a:lnTo>
                      <a:pt x="82" y="39"/>
                    </a:lnTo>
                    <a:lnTo>
                      <a:pt x="100" y="50"/>
                    </a:lnTo>
                    <a:lnTo>
                      <a:pt x="118" y="61"/>
                    </a:lnTo>
                    <a:lnTo>
                      <a:pt x="134" y="73"/>
                    </a:lnTo>
                    <a:lnTo>
                      <a:pt x="149" y="87"/>
                    </a:lnTo>
                    <a:lnTo>
                      <a:pt x="164" y="102"/>
                    </a:lnTo>
                    <a:lnTo>
                      <a:pt x="178" y="119"/>
                    </a:lnTo>
                    <a:lnTo>
                      <a:pt x="192" y="138"/>
                    </a:lnTo>
                    <a:lnTo>
                      <a:pt x="204" y="157"/>
                    </a:lnTo>
                    <a:lnTo>
                      <a:pt x="215" y="181"/>
                    </a:lnTo>
                    <a:lnTo>
                      <a:pt x="226" y="206"/>
                    </a:lnTo>
                    <a:lnTo>
                      <a:pt x="237" y="232"/>
                    </a:lnTo>
                    <a:lnTo>
                      <a:pt x="246" y="262"/>
                    </a:lnTo>
                    <a:lnTo>
                      <a:pt x="255" y="293"/>
                    </a:lnTo>
                    <a:lnTo>
                      <a:pt x="260" y="322"/>
                    </a:lnTo>
                    <a:lnTo>
                      <a:pt x="264" y="349"/>
                    </a:lnTo>
                    <a:lnTo>
                      <a:pt x="268" y="377"/>
                    </a:lnTo>
                    <a:lnTo>
                      <a:pt x="297" y="336"/>
                    </a:lnTo>
                    <a:lnTo>
                      <a:pt x="327" y="291"/>
                    </a:lnTo>
                    <a:lnTo>
                      <a:pt x="357" y="247"/>
                    </a:lnTo>
                    <a:lnTo>
                      <a:pt x="388" y="203"/>
                    </a:lnTo>
                    <a:lnTo>
                      <a:pt x="416" y="156"/>
                    </a:lnTo>
                    <a:lnTo>
                      <a:pt x="442" y="110"/>
                    </a:lnTo>
                    <a:lnTo>
                      <a:pt x="466" y="63"/>
                    </a:lnTo>
                    <a:lnTo>
                      <a:pt x="485" y="17"/>
                    </a:lnTo>
                    <a:lnTo>
                      <a:pt x="479" y="68"/>
                    </a:lnTo>
                    <a:lnTo>
                      <a:pt x="467" y="117"/>
                    </a:lnTo>
                    <a:lnTo>
                      <a:pt x="448" y="167"/>
                    </a:lnTo>
                    <a:lnTo>
                      <a:pt x="423" y="214"/>
                    </a:lnTo>
                    <a:lnTo>
                      <a:pt x="393" y="261"/>
                    </a:lnTo>
                    <a:lnTo>
                      <a:pt x="359" y="308"/>
                    </a:lnTo>
                    <a:lnTo>
                      <a:pt x="319" y="354"/>
                    </a:lnTo>
                    <a:lnTo>
                      <a:pt x="275" y="398"/>
                    </a:lnTo>
                    <a:lnTo>
                      <a:pt x="263" y="406"/>
                    </a:lnTo>
                    <a:lnTo>
                      <a:pt x="253" y="410"/>
                    </a:lnTo>
                    <a:lnTo>
                      <a:pt x="246" y="410"/>
                    </a:lnTo>
                    <a:lnTo>
                      <a:pt x="241" y="406"/>
                    </a:lnTo>
                    <a:lnTo>
                      <a:pt x="231" y="367"/>
                    </a:lnTo>
                    <a:lnTo>
                      <a:pt x="219" y="329"/>
                    </a:lnTo>
                    <a:lnTo>
                      <a:pt x="204" y="291"/>
                    </a:lnTo>
                    <a:lnTo>
                      <a:pt x="185" y="256"/>
                    </a:lnTo>
                    <a:lnTo>
                      <a:pt x="166" y="220"/>
                    </a:lnTo>
                    <a:lnTo>
                      <a:pt x="144" y="185"/>
                    </a:lnTo>
                    <a:lnTo>
                      <a:pt x="123" y="153"/>
                    </a:lnTo>
                    <a:lnTo>
                      <a:pt x="101" y="124"/>
                    </a:lnTo>
                    <a:lnTo>
                      <a:pt x="79" y="97"/>
                    </a:lnTo>
                    <a:lnTo>
                      <a:pt x="60" y="72"/>
                    </a:lnTo>
                    <a:lnTo>
                      <a:pt x="42" y="50"/>
                    </a:lnTo>
                    <a:lnTo>
                      <a:pt x="26" y="32"/>
                    </a:lnTo>
                    <a:lnTo>
                      <a:pt x="13" y="18"/>
                    </a:lnTo>
                    <a:lnTo>
                      <a:pt x="5" y="7"/>
                    </a:lnTo>
                    <a:lnTo>
                      <a:pt x="0" y="1"/>
                    </a:lnTo>
                    <a:lnTo>
                      <a:pt x="0" y="0"/>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60" name="Freeform 156"/>
              <p:cNvSpPr>
                <a:spLocks/>
              </p:cNvSpPr>
              <p:nvPr/>
            </p:nvSpPr>
            <p:spPr bwMode="auto">
              <a:xfrm>
                <a:off x="953" y="2861"/>
                <a:ext cx="185" cy="157"/>
              </a:xfrm>
              <a:custGeom>
                <a:avLst/>
                <a:gdLst>
                  <a:gd name="T0" fmla="*/ 0 w 554"/>
                  <a:gd name="T1" fmla="*/ 0 h 470"/>
                  <a:gd name="T2" fmla="*/ 1 w 554"/>
                  <a:gd name="T3" fmla="*/ 0 h 470"/>
                  <a:gd name="T4" fmla="*/ 1 w 554"/>
                  <a:gd name="T5" fmla="*/ 1 h 470"/>
                  <a:gd name="T6" fmla="*/ 2 w 554"/>
                  <a:gd name="T7" fmla="*/ 1 h 470"/>
                  <a:gd name="T8" fmla="*/ 2 w 554"/>
                  <a:gd name="T9" fmla="*/ 2 h 470"/>
                  <a:gd name="T10" fmla="*/ 3 w 554"/>
                  <a:gd name="T11" fmla="*/ 2 h 470"/>
                  <a:gd name="T12" fmla="*/ 3 w 554"/>
                  <a:gd name="T13" fmla="*/ 3 h 470"/>
                  <a:gd name="T14" fmla="*/ 3 w 554"/>
                  <a:gd name="T15" fmla="*/ 4 h 470"/>
                  <a:gd name="T16" fmla="*/ 4 w 554"/>
                  <a:gd name="T17" fmla="*/ 4 h 470"/>
                  <a:gd name="T18" fmla="*/ 4 w 554"/>
                  <a:gd name="T19" fmla="*/ 5 h 470"/>
                  <a:gd name="T20" fmla="*/ 4 w 554"/>
                  <a:gd name="T21" fmla="*/ 5 h 470"/>
                  <a:gd name="T22" fmla="*/ 5 w 554"/>
                  <a:gd name="T23" fmla="*/ 5 h 470"/>
                  <a:gd name="T24" fmla="*/ 5 w 554"/>
                  <a:gd name="T25" fmla="*/ 4 h 470"/>
                  <a:gd name="T26" fmla="*/ 5 w 554"/>
                  <a:gd name="T27" fmla="*/ 3 h 470"/>
                  <a:gd name="T28" fmla="*/ 6 w 554"/>
                  <a:gd name="T29" fmla="*/ 3 h 470"/>
                  <a:gd name="T30" fmla="*/ 6 w 554"/>
                  <a:gd name="T31" fmla="*/ 2 h 470"/>
                  <a:gd name="T32" fmla="*/ 6 w 554"/>
                  <a:gd name="T33" fmla="*/ 2 h 470"/>
                  <a:gd name="T34" fmla="*/ 7 w 554"/>
                  <a:gd name="T35" fmla="*/ 1 h 470"/>
                  <a:gd name="T36" fmla="*/ 7 w 554"/>
                  <a:gd name="T37" fmla="*/ 1 h 470"/>
                  <a:gd name="T38" fmla="*/ 7 w 554"/>
                  <a:gd name="T39" fmla="*/ 2 h 470"/>
                  <a:gd name="T40" fmla="*/ 6 w 554"/>
                  <a:gd name="T41" fmla="*/ 3 h 470"/>
                  <a:gd name="T42" fmla="*/ 6 w 554"/>
                  <a:gd name="T43" fmla="*/ 3 h 470"/>
                  <a:gd name="T44" fmla="*/ 6 w 554"/>
                  <a:gd name="T45" fmla="*/ 4 h 470"/>
                  <a:gd name="T46" fmla="*/ 5 w 554"/>
                  <a:gd name="T47" fmla="*/ 4 h 470"/>
                  <a:gd name="T48" fmla="*/ 5 w 554"/>
                  <a:gd name="T49" fmla="*/ 5 h 470"/>
                  <a:gd name="T50" fmla="*/ 4 w 554"/>
                  <a:gd name="T51" fmla="*/ 6 h 470"/>
                  <a:gd name="T52" fmla="*/ 4 w 554"/>
                  <a:gd name="T53" fmla="*/ 6 h 470"/>
                  <a:gd name="T54" fmla="*/ 4 w 554"/>
                  <a:gd name="T55" fmla="*/ 5 h 470"/>
                  <a:gd name="T56" fmla="*/ 3 w 554"/>
                  <a:gd name="T57" fmla="*/ 5 h 470"/>
                  <a:gd name="T58" fmla="*/ 3 w 554"/>
                  <a:gd name="T59" fmla="*/ 4 h 470"/>
                  <a:gd name="T60" fmla="*/ 2 w 554"/>
                  <a:gd name="T61" fmla="*/ 3 h 470"/>
                  <a:gd name="T62" fmla="*/ 2 w 554"/>
                  <a:gd name="T63" fmla="*/ 2 h 470"/>
                  <a:gd name="T64" fmla="*/ 1 w 554"/>
                  <a:gd name="T65" fmla="*/ 1 h 470"/>
                  <a:gd name="T66" fmla="*/ 1 w 554"/>
                  <a:gd name="T67" fmla="*/ 1 h 470"/>
                  <a:gd name="T68" fmla="*/ 0 w 554"/>
                  <a:gd name="T69" fmla="*/ 0 h 470"/>
                  <a:gd name="T70" fmla="*/ 0 w 554"/>
                  <a:gd name="T71" fmla="*/ 0 h 4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54"/>
                  <a:gd name="T109" fmla="*/ 0 h 470"/>
                  <a:gd name="T110" fmla="*/ 554 w 554"/>
                  <a:gd name="T111" fmla="*/ 470 h 4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54" h="470">
                    <a:moveTo>
                      <a:pt x="0" y="0"/>
                    </a:moveTo>
                    <a:lnTo>
                      <a:pt x="26" y="12"/>
                    </a:lnTo>
                    <a:lnTo>
                      <a:pt x="51" y="25"/>
                    </a:lnTo>
                    <a:lnTo>
                      <a:pt x="74" y="39"/>
                    </a:lnTo>
                    <a:lnTo>
                      <a:pt x="96" y="54"/>
                    </a:lnTo>
                    <a:lnTo>
                      <a:pt x="118" y="70"/>
                    </a:lnTo>
                    <a:lnTo>
                      <a:pt x="139" y="88"/>
                    </a:lnTo>
                    <a:lnTo>
                      <a:pt x="158" y="106"/>
                    </a:lnTo>
                    <a:lnTo>
                      <a:pt x="176" y="126"/>
                    </a:lnTo>
                    <a:lnTo>
                      <a:pt x="192" y="146"/>
                    </a:lnTo>
                    <a:lnTo>
                      <a:pt x="209" y="167"/>
                    </a:lnTo>
                    <a:lnTo>
                      <a:pt x="224" y="189"/>
                    </a:lnTo>
                    <a:lnTo>
                      <a:pt x="239" y="213"/>
                    </a:lnTo>
                    <a:lnTo>
                      <a:pt x="253" y="236"/>
                    </a:lnTo>
                    <a:lnTo>
                      <a:pt x="265" y="260"/>
                    </a:lnTo>
                    <a:lnTo>
                      <a:pt x="277" y="285"/>
                    </a:lnTo>
                    <a:lnTo>
                      <a:pt x="288" y="309"/>
                    </a:lnTo>
                    <a:lnTo>
                      <a:pt x="299" y="343"/>
                    </a:lnTo>
                    <a:lnTo>
                      <a:pt x="303" y="377"/>
                    </a:lnTo>
                    <a:lnTo>
                      <a:pt x="307" y="412"/>
                    </a:lnTo>
                    <a:lnTo>
                      <a:pt x="314" y="445"/>
                    </a:lnTo>
                    <a:lnTo>
                      <a:pt x="331" y="420"/>
                    </a:lnTo>
                    <a:lnTo>
                      <a:pt x="347" y="396"/>
                    </a:lnTo>
                    <a:lnTo>
                      <a:pt x="364" y="373"/>
                    </a:lnTo>
                    <a:lnTo>
                      <a:pt x="381" y="349"/>
                    </a:lnTo>
                    <a:lnTo>
                      <a:pt x="398" y="327"/>
                    </a:lnTo>
                    <a:lnTo>
                      <a:pt x="414" y="304"/>
                    </a:lnTo>
                    <a:lnTo>
                      <a:pt x="431" y="282"/>
                    </a:lnTo>
                    <a:lnTo>
                      <a:pt x="446" y="258"/>
                    </a:lnTo>
                    <a:lnTo>
                      <a:pt x="461" y="236"/>
                    </a:lnTo>
                    <a:lnTo>
                      <a:pt x="476" y="213"/>
                    </a:lnTo>
                    <a:lnTo>
                      <a:pt x="491" y="189"/>
                    </a:lnTo>
                    <a:lnTo>
                      <a:pt x="505" y="166"/>
                    </a:lnTo>
                    <a:lnTo>
                      <a:pt x="518" y="142"/>
                    </a:lnTo>
                    <a:lnTo>
                      <a:pt x="531" y="117"/>
                    </a:lnTo>
                    <a:lnTo>
                      <a:pt x="543" y="92"/>
                    </a:lnTo>
                    <a:lnTo>
                      <a:pt x="554" y="66"/>
                    </a:lnTo>
                    <a:lnTo>
                      <a:pt x="551" y="97"/>
                    </a:lnTo>
                    <a:lnTo>
                      <a:pt x="547" y="124"/>
                    </a:lnTo>
                    <a:lnTo>
                      <a:pt x="540" y="152"/>
                    </a:lnTo>
                    <a:lnTo>
                      <a:pt x="532" y="178"/>
                    </a:lnTo>
                    <a:lnTo>
                      <a:pt x="523" y="204"/>
                    </a:lnTo>
                    <a:lnTo>
                      <a:pt x="510" y="229"/>
                    </a:lnTo>
                    <a:lnTo>
                      <a:pt x="498" y="253"/>
                    </a:lnTo>
                    <a:lnTo>
                      <a:pt x="483" y="278"/>
                    </a:lnTo>
                    <a:lnTo>
                      <a:pt x="466" y="301"/>
                    </a:lnTo>
                    <a:lnTo>
                      <a:pt x="449" y="325"/>
                    </a:lnTo>
                    <a:lnTo>
                      <a:pt x="431" y="348"/>
                    </a:lnTo>
                    <a:lnTo>
                      <a:pt x="410" y="372"/>
                    </a:lnTo>
                    <a:lnTo>
                      <a:pt x="390" y="395"/>
                    </a:lnTo>
                    <a:lnTo>
                      <a:pt x="368" y="420"/>
                    </a:lnTo>
                    <a:lnTo>
                      <a:pt x="346" y="445"/>
                    </a:lnTo>
                    <a:lnTo>
                      <a:pt x="322" y="470"/>
                    </a:lnTo>
                    <a:lnTo>
                      <a:pt x="313" y="457"/>
                    </a:lnTo>
                    <a:lnTo>
                      <a:pt x="303" y="446"/>
                    </a:lnTo>
                    <a:lnTo>
                      <a:pt x="295" y="435"/>
                    </a:lnTo>
                    <a:lnTo>
                      <a:pt x="291" y="424"/>
                    </a:lnTo>
                    <a:lnTo>
                      <a:pt x="279" y="381"/>
                    </a:lnTo>
                    <a:lnTo>
                      <a:pt x="262" y="341"/>
                    </a:lnTo>
                    <a:lnTo>
                      <a:pt x="243" y="300"/>
                    </a:lnTo>
                    <a:lnTo>
                      <a:pt x="220" y="261"/>
                    </a:lnTo>
                    <a:lnTo>
                      <a:pt x="196" y="224"/>
                    </a:lnTo>
                    <a:lnTo>
                      <a:pt x="170" y="189"/>
                    </a:lnTo>
                    <a:lnTo>
                      <a:pt x="144" y="156"/>
                    </a:lnTo>
                    <a:lnTo>
                      <a:pt x="120" y="124"/>
                    </a:lnTo>
                    <a:lnTo>
                      <a:pt x="94" y="97"/>
                    </a:lnTo>
                    <a:lnTo>
                      <a:pt x="70" y="72"/>
                    </a:lnTo>
                    <a:lnTo>
                      <a:pt x="50" y="50"/>
                    </a:lnTo>
                    <a:lnTo>
                      <a:pt x="30" y="32"/>
                    </a:lnTo>
                    <a:lnTo>
                      <a:pt x="17" y="18"/>
                    </a:lnTo>
                    <a:lnTo>
                      <a:pt x="6" y="7"/>
                    </a:lnTo>
                    <a:lnTo>
                      <a:pt x="0" y="1"/>
                    </a:lnTo>
                    <a:lnTo>
                      <a:pt x="0" y="0"/>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20531" name="Text Box 157"/>
            <p:cNvSpPr txBox="1">
              <a:spLocks noChangeArrowheads="1"/>
            </p:cNvSpPr>
            <p:nvPr/>
          </p:nvSpPr>
          <p:spPr bwMode="auto">
            <a:xfrm rot="-216738">
              <a:off x="4272" y="3484"/>
              <a:ext cx="431"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b="1">
                  <a:solidFill>
                    <a:srgbClr val="080808"/>
                  </a:solidFill>
                  <a:latin typeface="Arial" charset="0"/>
                </a:rPr>
                <a:t>Alitalia</a:t>
              </a:r>
            </a:p>
          </p:txBody>
        </p:sp>
      </p:grpSp>
      <p:grpSp>
        <p:nvGrpSpPr>
          <p:cNvPr id="12" name="Group 192"/>
          <p:cNvGrpSpPr>
            <a:grpSpLocks/>
          </p:cNvGrpSpPr>
          <p:nvPr/>
        </p:nvGrpSpPr>
        <p:grpSpPr bwMode="auto">
          <a:xfrm>
            <a:off x="2555875" y="4437063"/>
            <a:ext cx="1584325" cy="1368425"/>
            <a:chOff x="1610" y="3021"/>
            <a:chExt cx="998" cy="862"/>
          </a:xfrm>
        </p:grpSpPr>
        <p:sp>
          <p:nvSpPr>
            <p:cNvPr id="20528" name="Rectangle 6"/>
            <p:cNvSpPr>
              <a:spLocks noChangeArrowheads="1"/>
            </p:cNvSpPr>
            <p:nvPr/>
          </p:nvSpPr>
          <p:spPr bwMode="auto">
            <a:xfrm>
              <a:off x="1610" y="3339"/>
              <a:ext cx="998" cy="544"/>
            </a:xfrm>
            <a:prstGeom prst="rect">
              <a:avLst/>
            </a:prstGeom>
            <a:solidFill>
              <a:srgbClr val="FFCC99"/>
            </a:solidFill>
            <a:ln w="9525">
              <a:solidFill>
                <a:schemeClr val="tx1"/>
              </a:solidFill>
              <a:miter lim="800000"/>
              <a:headEnd/>
              <a:tailEnd/>
            </a:ln>
          </p:spPr>
          <p:txBody>
            <a:bodyPr wrap="none" anchor="ctr"/>
            <a:lstStyle/>
            <a:p>
              <a:pPr eaLnBrk="1" hangingPunct="1"/>
              <a:r>
                <a:rPr lang="en-US" sz="1200">
                  <a:latin typeface="Arial" charset="0"/>
                </a:rPr>
                <a:t>Source Definitions:</a:t>
              </a:r>
            </a:p>
            <a:p>
              <a:pPr eaLnBrk="1" hangingPunct="1">
                <a:buFontTx/>
                <a:buChar char="-"/>
              </a:pPr>
              <a:r>
                <a:rPr lang="en-US" sz="1200">
                  <a:latin typeface="Arial" charset="0"/>
                </a:rPr>
                <a:t> Orbitz Flight Search</a:t>
              </a:r>
            </a:p>
            <a:p>
              <a:pPr eaLnBrk="1" hangingPunct="1">
                <a:buFontTx/>
                <a:buChar char="-"/>
              </a:pPr>
              <a:r>
                <a:rPr lang="en-US" sz="1200">
                  <a:latin typeface="Arial" charset="0"/>
                </a:rPr>
                <a:t> United Airlines</a:t>
              </a:r>
            </a:p>
            <a:p>
              <a:pPr eaLnBrk="1" hangingPunct="1"/>
              <a:r>
                <a:rPr lang="en-US" sz="1200">
                  <a:latin typeface="Arial" charset="0"/>
                </a:rPr>
                <a:t>- Qantas Specials</a:t>
              </a:r>
            </a:p>
          </p:txBody>
        </p:sp>
        <p:sp>
          <p:nvSpPr>
            <p:cNvPr id="20529" name="AutoShape 191"/>
            <p:cNvSpPr>
              <a:spLocks noChangeArrowheads="1"/>
            </p:cNvSpPr>
            <p:nvPr/>
          </p:nvSpPr>
          <p:spPr bwMode="auto">
            <a:xfrm>
              <a:off x="1973" y="3021"/>
              <a:ext cx="272" cy="318"/>
            </a:xfrm>
            <a:prstGeom prst="upArrow">
              <a:avLst>
                <a:gd name="adj1" fmla="val 37500"/>
                <a:gd name="adj2" fmla="val 29412"/>
              </a:avLst>
            </a:prstGeom>
            <a:solidFill>
              <a:srgbClr val="FFCC99"/>
            </a:solidFill>
            <a:ln w="9525">
              <a:solidFill>
                <a:schemeClr val="tx1"/>
              </a:solidFill>
              <a:miter lim="800000"/>
              <a:headEnd/>
              <a:tailEnd/>
            </a:ln>
          </p:spPr>
          <p:txBody>
            <a:bodyPr vert="eaVert" wrap="none" anchor="ctr"/>
            <a:lstStyle/>
            <a:p>
              <a:endParaRPr lang="en-US"/>
            </a:p>
          </p:txBody>
        </p:sp>
      </p:grpSp>
      <p:grpSp>
        <p:nvGrpSpPr>
          <p:cNvPr id="20493" name="Group 194"/>
          <p:cNvGrpSpPr>
            <a:grpSpLocks/>
          </p:cNvGrpSpPr>
          <p:nvPr/>
        </p:nvGrpSpPr>
        <p:grpSpPr bwMode="auto">
          <a:xfrm>
            <a:off x="2484438" y="3140075"/>
            <a:ext cx="1657350" cy="1152525"/>
            <a:chOff x="657" y="2568"/>
            <a:chExt cx="1044" cy="726"/>
          </a:xfrm>
        </p:grpSpPr>
        <p:sp>
          <p:nvSpPr>
            <p:cNvPr id="20495" name="Oval 195"/>
            <p:cNvSpPr>
              <a:spLocks noChangeArrowheads="1"/>
            </p:cNvSpPr>
            <p:nvPr/>
          </p:nvSpPr>
          <p:spPr bwMode="auto">
            <a:xfrm>
              <a:off x="657" y="2568"/>
              <a:ext cx="1044" cy="726"/>
            </a:xfrm>
            <a:prstGeom prst="ellipse">
              <a:avLst/>
            </a:prstGeom>
            <a:solidFill>
              <a:srgbClr val="DDDDDD"/>
            </a:solidFill>
            <a:ln w="9525">
              <a:solidFill>
                <a:srgbClr val="080808"/>
              </a:solidFill>
              <a:round/>
              <a:headEnd/>
              <a:tailEnd/>
            </a:ln>
          </p:spPr>
          <p:txBody>
            <a:bodyPr wrap="none" anchor="ctr"/>
            <a:lstStyle/>
            <a:p>
              <a:pPr algn="ctr"/>
              <a:endParaRPr lang="it-IT"/>
            </a:p>
          </p:txBody>
        </p:sp>
        <p:grpSp>
          <p:nvGrpSpPr>
            <p:cNvPr id="20496" name="Group 196"/>
            <p:cNvGrpSpPr>
              <a:grpSpLocks/>
            </p:cNvGrpSpPr>
            <p:nvPr/>
          </p:nvGrpSpPr>
          <p:grpSpPr bwMode="auto">
            <a:xfrm>
              <a:off x="884" y="2886"/>
              <a:ext cx="590" cy="323"/>
              <a:chOff x="567" y="2840"/>
              <a:chExt cx="816" cy="504"/>
            </a:xfrm>
          </p:grpSpPr>
          <p:grpSp>
            <p:nvGrpSpPr>
              <p:cNvPr id="20498" name="Group 197"/>
              <p:cNvGrpSpPr>
                <a:grpSpLocks/>
              </p:cNvGrpSpPr>
              <p:nvPr/>
            </p:nvGrpSpPr>
            <p:grpSpPr bwMode="auto">
              <a:xfrm>
                <a:off x="716" y="2840"/>
                <a:ext cx="486" cy="483"/>
                <a:chOff x="1473" y="2713"/>
                <a:chExt cx="314" cy="388"/>
              </a:xfrm>
            </p:grpSpPr>
            <p:sp>
              <p:nvSpPr>
                <p:cNvPr id="20522" name="Freeform 198"/>
                <p:cNvSpPr>
                  <a:spLocks/>
                </p:cNvSpPr>
                <p:nvPr/>
              </p:nvSpPr>
              <p:spPr bwMode="auto">
                <a:xfrm>
                  <a:off x="1553" y="2714"/>
                  <a:ext cx="103" cy="86"/>
                </a:xfrm>
                <a:custGeom>
                  <a:avLst/>
                  <a:gdLst>
                    <a:gd name="T0" fmla="*/ 1 w 310"/>
                    <a:gd name="T1" fmla="*/ 1 h 256"/>
                    <a:gd name="T2" fmla="*/ 2 w 310"/>
                    <a:gd name="T3" fmla="*/ 1 h 256"/>
                    <a:gd name="T4" fmla="*/ 2 w 310"/>
                    <a:gd name="T5" fmla="*/ 0 h 256"/>
                    <a:gd name="T6" fmla="*/ 2 w 310"/>
                    <a:gd name="T7" fmla="*/ 0 h 256"/>
                    <a:gd name="T8" fmla="*/ 3 w 310"/>
                    <a:gd name="T9" fmla="*/ 0 h 256"/>
                    <a:gd name="T10" fmla="*/ 3 w 310"/>
                    <a:gd name="T11" fmla="*/ 0 h 256"/>
                    <a:gd name="T12" fmla="*/ 3 w 310"/>
                    <a:gd name="T13" fmla="*/ 0 h 256"/>
                    <a:gd name="T14" fmla="*/ 4 w 310"/>
                    <a:gd name="T15" fmla="*/ 1 h 256"/>
                    <a:gd name="T16" fmla="*/ 4 w 310"/>
                    <a:gd name="T17" fmla="*/ 1 h 256"/>
                    <a:gd name="T18" fmla="*/ 4 w 310"/>
                    <a:gd name="T19" fmla="*/ 2 h 256"/>
                    <a:gd name="T20" fmla="*/ 4 w 310"/>
                    <a:gd name="T21" fmla="*/ 2 h 256"/>
                    <a:gd name="T22" fmla="*/ 3 w 310"/>
                    <a:gd name="T23" fmla="*/ 3 h 256"/>
                    <a:gd name="T24" fmla="*/ 3 w 310"/>
                    <a:gd name="T25" fmla="*/ 3 h 256"/>
                    <a:gd name="T26" fmla="*/ 2 w 310"/>
                    <a:gd name="T27" fmla="*/ 3 h 256"/>
                    <a:gd name="T28" fmla="*/ 2 w 310"/>
                    <a:gd name="T29" fmla="*/ 3 h 256"/>
                    <a:gd name="T30" fmla="*/ 2 w 310"/>
                    <a:gd name="T31" fmla="*/ 3 h 256"/>
                    <a:gd name="T32" fmla="*/ 2 w 310"/>
                    <a:gd name="T33" fmla="*/ 3 h 256"/>
                    <a:gd name="T34" fmla="*/ 1 w 310"/>
                    <a:gd name="T35" fmla="*/ 2 h 256"/>
                    <a:gd name="T36" fmla="*/ 1 w 310"/>
                    <a:gd name="T37" fmla="*/ 2 h 256"/>
                    <a:gd name="T38" fmla="*/ 1 w 310"/>
                    <a:gd name="T39" fmla="*/ 2 h 256"/>
                    <a:gd name="T40" fmla="*/ 1 w 310"/>
                    <a:gd name="T41" fmla="*/ 2 h 256"/>
                    <a:gd name="T42" fmla="*/ 0 w 310"/>
                    <a:gd name="T43" fmla="*/ 2 h 256"/>
                    <a:gd name="T44" fmla="*/ 0 w 310"/>
                    <a:gd name="T45" fmla="*/ 1 h 256"/>
                    <a:gd name="T46" fmla="*/ 0 w 310"/>
                    <a:gd name="T47" fmla="*/ 1 h 256"/>
                    <a:gd name="T48" fmla="*/ 0 w 310"/>
                    <a:gd name="T49" fmla="*/ 1 h 256"/>
                    <a:gd name="T50" fmla="*/ 1 w 310"/>
                    <a:gd name="T51" fmla="*/ 1 h 256"/>
                    <a:gd name="T52" fmla="*/ 1 w 310"/>
                    <a:gd name="T53" fmla="*/ 1 h 2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10"/>
                    <a:gd name="T82" fmla="*/ 0 h 256"/>
                    <a:gd name="T83" fmla="*/ 310 w 310"/>
                    <a:gd name="T84" fmla="*/ 256 h 2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10" h="256">
                      <a:moveTo>
                        <a:pt x="113" y="98"/>
                      </a:moveTo>
                      <a:lnTo>
                        <a:pt x="138" y="47"/>
                      </a:lnTo>
                      <a:lnTo>
                        <a:pt x="167" y="17"/>
                      </a:lnTo>
                      <a:lnTo>
                        <a:pt x="191" y="4"/>
                      </a:lnTo>
                      <a:lnTo>
                        <a:pt x="222" y="0"/>
                      </a:lnTo>
                      <a:lnTo>
                        <a:pt x="258" y="5"/>
                      </a:lnTo>
                      <a:lnTo>
                        <a:pt x="283" y="25"/>
                      </a:lnTo>
                      <a:lnTo>
                        <a:pt x="305" y="53"/>
                      </a:lnTo>
                      <a:lnTo>
                        <a:pt x="310" y="86"/>
                      </a:lnTo>
                      <a:lnTo>
                        <a:pt x="305" y="141"/>
                      </a:lnTo>
                      <a:lnTo>
                        <a:pt x="286" y="188"/>
                      </a:lnTo>
                      <a:lnTo>
                        <a:pt x="261" y="221"/>
                      </a:lnTo>
                      <a:lnTo>
                        <a:pt x="230" y="246"/>
                      </a:lnTo>
                      <a:lnTo>
                        <a:pt x="200" y="256"/>
                      </a:lnTo>
                      <a:lnTo>
                        <a:pt x="175" y="252"/>
                      </a:lnTo>
                      <a:lnTo>
                        <a:pt x="150" y="239"/>
                      </a:lnTo>
                      <a:lnTo>
                        <a:pt x="132" y="221"/>
                      </a:lnTo>
                      <a:lnTo>
                        <a:pt x="119" y="191"/>
                      </a:lnTo>
                      <a:lnTo>
                        <a:pt x="110" y="160"/>
                      </a:lnTo>
                      <a:lnTo>
                        <a:pt x="107" y="133"/>
                      </a:lnTo>
                      <a:lnTo>
                        <a:pt x="45" y="121"/>
                      </a:lnTo>
                      <a:lnTo>
                        <a:pt x="18" y="123"/>
                      </a:lnTo>
                      <a:lnTo>
                        <a:pt x="0" y="105"/>
                      </a:lnTo>
                      <a:lnTo>
                        <a:pt x="5" y="90"/>
                      </a:lnTo>
                      <a:lnTo>
                        <a:pt x="32" y="80"/>
                      </a:lnTo>
                      <a:lnTo>
                        <a:pt x="80" y="103"/>
                      </a:lnTo>
                      <a:lnTo>
                        <a:pt x="113" y="9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23" name="Freeform 199"/>
                <p:cNvSpPr>
                  <a:spLocks/>
                </p:cNvSpPr>
                <p:nvPr/>
              </p:nvSpPr>
              <p:spPr bwMode="auto">
                <a:xfrm>
                  <a:off x="1583" y="2811"/>
                  <a:ext cx="69" cy="146"/>
                </a:xfrm>
                <a:custGeom>
                  <a:avLst/>
                  <a:gdLst>
                    <a:gd name="T0" fmla="*/ 1 w 206"/>
                    <a:gd name="T1" fmla="*/ 2 h 439"/>
                    <a:gd name="T2" fmla="*/ 1 w 206"/>
                    <a:gd name="T3" fmla="*/ 1 h 439"/>
                    <a:gd name="T4" fmla="*/ 1 w 206"/>
                    <a:gd name="T5" fmla="*/ 1 h 439"/>
                    <a:gd name="T6" fmla="*/ 1 w 206"/>
                    <a:gd name="T7" fmla="*/ 0 h 439"/>
                    <a:gd name="T8" fmla="*/ 1 w 206"/>
                    <a:gd name="T9" fmla="*/ 0 h 439"/>
                    <a:gd name="T10" fmla="*/ 2 w 206"/>
                    <a:gd name="T11" fmla="*/ 0 h 439"/>
                    <a:gd name="T12" fmla="*/ 2 w 206"/>
                    <a:gd name="T13" fmla="*/ 0 h 439"/>
                    <a:gd name="T14" fmla="*/ 2 w 206"/>
                    <a:gd name="T15" fmla="*/ 1 h 439"/>
                    <a:gd name="T16" fmla="*/ 2 w 206"/>
                    <a:gd name="T17" fmla="*/ 1 h 439"/>
                    <a:gd name="T18" fmla="*/ 3 w 206"/>
                    <a:gd name="T19" fmla="*/ 2 h 439"/>
                    <a:gd name="T20" fmla="*/ 2 w 206"/>
                    <a:gd name="T21" fmla="*/ 2 h 439"/>
                    <a:gd name="T22" fmla="*/ 2 w 206"/>
                    <a:gd name="T23" fmla="*/ 3 h 439"/>
                    <a:gd name="T24" fmla="*/ 2 w 206"/>
                    <a:gd name="T25" fmla="*/ 4 h 439"/>
                    <a:gd name="T26" fmla="*/ 2 w 206"/>
                    <a:gd name="T27" fmla="*/ 4 h 439"/>
                    <a:gd name="T28" fmla="*/ 2 w 206"/>
                    <a:gd name="T29" fmla="*/ 5 h 439"/>
                    <a:gd name="T30" fmla="*/ 2 w 206"/>
                    <a:gd name="T31" fmla="*/ 5 h 439"/>
                    <a:gd name="T32" fmla="*/ 2 w 206"/>
                    <a:gd name="T33" fmla="*/ 5 h 439"/>
                    <a:gd name="T34" fmla="*/ 2 w 206"/>
                    <a:gd name="T35" fmla="*/ 5 h 439"/>
                    <a:gd name="T36" fmla="*/ 2 w 206"/>
                    <a:gd name="T37" fmla="*/ 5 h 439"/>
                    <a:gd name="T38" fmla="*/ 1 w 206"/>
                    <a:gd name="T39" fmla="*/ 5 h 439"/>
                    <a:gd name="T40" fmla="*/ 1 w 206"/>
                    <a:gd name="T41" fmla="*/ 5 h 439"/>
                    <a:gd name="T42" fmla="*/ 0 w 206"/>
                    <a:gd name="T43" fmla="*/ 5 h 439"/>
                    <a:gd name="T44" fmla="*/ 0 w 206"/>
                    <a:gd name="T45" fmla="*/ 5 h 439"/>
                    <a:gd name="T46" fmla="*/ 0 w 206"/>
                    <a:gd name="T47" fmla="*/ 4 h 439"/>
                    <a:gd name="T48" fmla="*/ 0 w 206"/>
                    <a:gd name="T49" fmla="*/ 4 h 439"/>
                    <a:gd name="T50" fmla="*/ 0 w 206"/>
                    <a:gd name="T51" fmla="*/ 3 h 439"/>
                    <a:gd name="T52" fmla="*/ 0 w 206"/>
                    <a:gd name="T53" fmla="*/ 2 h 439"/>
                    <a:gd name="T54" fmla="*/ 1 w 206"/>
                    <a:gd name="T55" fmla="*/ 2 h 43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06"/>
                    <a:gd name="T85" fmla="*/ 0 h 439"/>
                    <a:gd name="T86" fmla="*/ 206 w 206"/>
                    <a:gd name="T87" fmla="*/ 439 h 43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06" h="439">
                      <a:moveTo>
                        <a:pt x="50" y="158"/>
                      </a:moveTo>
                      <a:lnTo>
                        <a:pt x="58" y="107"/>
                      </a:lnTo>
                      <a:lnTo>
                        <a:pt x="62" y="55"/>
                      </a:lnTo>
                      <a:lnTo>
                        <a:pt x="81" y="25"/>
                      </a:lnTo>
                      <a:lnTo>
                        <a:pt x="119" y="0"/>
                      </a:lnTo>
                      <a:lnTo>
                        <a:pt x="158" y="0"/>
                      </a:lnTo>
                      <a:lnTo>
                        <a:pt x="176" y="18"/>
                      </a:lnTo>
                      <a:lnTo>
                        <a:pt x="189" y="48"/>
                      </a:lnTo>
                      <a:lnTo>
                        <a:pt x="201" y="79"/>
                      </a:lnTo>
                      <a:lnTo>
                        <a:pt x="206" y="132"/>
                      </a:lnTo>
                      <a:lnTo>
                        <a:pt x="199" y="201"/>
                      </a:lnTo>
                      <a:lnTo>
                        <a:pt x="181" y="251"/>
                      </a:lnTo>
                      <a:lnTo>
                        <a:pt x="174" y="297"/>
                      </a:lnTo>
                      <a:lnTo>
                        <a:pt x="187" y="333"/>
                      </a:lnTo>
                      <a:lnTo>
                        <a:pt x="193" y="370"/>
                      </a:lnTo>
                      <a:lnTo>
                        <a:pt x="187" y="403"/>
                      </a:lnTo>
                      <a:lnTo>
                        <a:pt x="174" y="419"/>
                      </a:lnTo>
                      <a:lnTo>
                        <a:pt x="158" y="434"/>
                      </a:lnTo>
                      <a:lnTo>
                        <a:pt x="133" y="439"/>
                      </a:lnTo>
                      <a:lnTo>
                        <a:pt x="89" y="439"/>
                      </a:lnTo>
                      <a:lnTo>
                        <a:pt x="50" y="431"/>
                      </a:lnTo>
                      <a:lnTo>
                        <a:pt x="33" y="407"/>
                      </a:lnTo>
                      <a:lnTo>
                        <a:pt x="15" y="383"/>
                      </a:lnTo>
                      <a:lnTo>
                        <a:pt x="2" y="346"/>
                      </a:lnTo>
                      <a:lnTo>
                        <a:pt x="0" y="291"/>
                      </a:lnTo>
                      <a:lnTo>
                        <a:pt x="7" y="244"/>
                      </a:lnTo>
                      <a:lnTo>
                        <a:pt x="33" y="201"/>
                      </a:lnTo>
                      <a:lnTo>
                        <a:pt x="50" y="15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24" name="Freeform 200"/>
                <p:cNvSpPr>
                  <a:spLocks/>
                </p:cNvSpPr>
                <p:nvPr/>
              </p:nvSpPr>
              <p:spPr bwMode="auto">
                <a:xfrm>
                  <a:off x="1473" y="2713"/>
                  <a:ext cx="126" cy="115"/>
                </a:xfrm>
                <a:custGeom>
                  <a:avLst/>
                  <a:gdLst>
                    <a:gd name="T0" fmla="*/ 4 w 380"/>
                    <a:gd name="T1" fmla="*/ 3 h 347"/>
                    <a:gd name="T2" fmla="*/ 5 w 380"/>
                    <a:gd name="T3" fmla="*/ 4 h 347"/>
                    <a:gd name="T4" fmla="*/ 5 w 380"/>
                    <a:gd name="T5" fmla="*/ 4 h 347"/>
                    <a:gd name="T6" fmla="*/ 4 w 380"/>
                    <a:gd name="T7" fmla="*/ 4 h 347"/>
                    <a:gd name="T8" fmla="*/ 4 w 380"/>
                    <a:gd name="T9" fmla="*/ 4 h 347"/>
                    <a:gd name="T10" fmla="*/ 4 w 380"/>
                    <a:gd name="T11" fmla="*/ 4 h 347"/>
                    <a:gd name="T12" fmla="*/ 3 w 380"/>
                    <a:gd name="T13" fmla="*/ 3 h 347"/>
                    <a:gd name="T14" fmla="*/ 2 w 380"/>
                    <a:gd name="T15" fmla="*/ 3 h 347"/>
                    <a:gd name="T16" fmla="*/ 1 w 380"/>
                    <a:gd name="T17" fmla="*/ 2 h 347"/>
                    <a:gd name="T18" fmla="*/ 0 w 380"/>
                    <a:gd name="T19" fmla="*/ 2 h 347"/>
                    <a:gd name="T20" fmla="*/ 0 w 380"/>
                    <a:gd name="T21" fmla="*/ 2 h 347"/>
                    <a:gd name="T22" fmla="*/ 0 w 380"/>
                    <a:gd name="T23" fmla="*/ 2 h 347"/>
                    <a:gd name="T24" fmla="*/ 0 w 380"/>
                    <a:gd name="T25" fmla="*/ 1 h 347"/>
                    <a:gd name="T26" fmla="*/ 1 w 380"/>
                    <a:gd name="T27" fmla="*/ 1 h 347"/>
                    <a:gd name="T28" fmla="*/ 1 w 380"/>
                    <a:gd name="T29" fmla="*/ 1 h 347"/>
                    <a:gd name="T30" fmla="*/ 1 w 380"/>
                    <a:gd name="T31" fmla="*/ 1 h 347"/>
                    <a:gd name="T32" fmla="*/ 1 w 380"/>
                    <a:gd name="T33" fmla="*/ 0 h 347"/>
                    <a:gd name="T34" fmla="*/ 1 w 380"/>
                    <a:gd name="T35" fmla="*/ 0 h 347"/>
                    <a:gd name="T36" fmla="*/ 2 w 380"/>
                    <a:gd name="T37" fmla="*/ 0 h 347"/>
                    <a:gd name="T38" fmla="*/ 2 w 380"/>
                    <a:gd name="T39" fmla="*/ 0 h 347"/>
                    <a:gd name="T40" fmla="*/ 1 w 380"/>
                    <a:gd name="T41" fmla="*/ 1 h 347"/>
                    <a:gd name="T42" fmla="*/ 1 w 380"/>
                    <a:gd name="T43" fmla="*/ 1 h 347"/>
                    <a:gd name="T44" fmla="*/ 1 w 380"/>
                    <a:gd name="T45" fmla="*/ 2 h 347"/>
                    <a:gd name="T46" fmla="*/ 1 w 380"/>
                    <a:gd name="T47" fmla="*/ 2 h 347"/>
                    <a:gd name="T48" fmla="*/ 1 w 380"/>
                    <a:gd name="T49" fmla="*/ 2 h 347"/>
                    <a:gd name="T50" fmla="*/ 1 w 380"/>
                    <a:gd name="T51" fmla="*/ 2 h 347"/>
                    <a:gd name="T52" fmla="*/ 2 w 380"/>
                    <a:gd name="T53" fmla="*/ 2 h 347"/>
                    <a:gd name="T54" fmla="*/ 3 w 380"/>
                    <a:gd name="T55" fmla="*/ 3 h 347"/>
                    <a:gd name="T56" fmla="*/ 4 w 380"/>
                    <a:gd name="T57" fmla="*/ 3 h 34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80"/>
                    <a:gd name="T88" fmla="*/ 0 h 347"/>
                    <a:gd name="T89" fmla="*/ 380 w 380"/>
                    <a:gd name="T90" fmla="*/ 347 h 34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80" h="347">
                      <a:moveTo>
                        <a:pt x="326" y="279"/>
                      </a:moveTo>
                      <a:lnTo>
                        <a:pt x="374" y="302"/>
                      </a:lnTo>
                      <a:lnTo>
                        <a:pt x="380" y="321"/>
                      </a:lnTo>
                      <a:lnTo>
                        <a:pt x="367" y="342"/>
                      </a:lnTo>
                      <a:lnTo>
                        <a:pt x="345" y="347"/>
                      </a:lnTo>
                      <a:lnTo>
                        <a:pt x="294" y="310"/>
                      </a:lnTo>
                      <a:lnTo>
                        <a:pt x="218" y="256"/>
                      </a:lnTo>
                      <a:lnTo>
                        <a:pt x="172" y="231"/>
                      </a:lnTo>
                      <a:lnTo>
                        <a:pt x="94" y="202"/>
                      </a:lnTo>
                      <a:lnTo>
                        <a:pt x="28" y="184"/>
                      </a:lnTo>
                      <a:lnTo>
                        <a:pt x="5" y="167"/>
                      </a:lnTo>
                      <a:lnTo>
                        <a:pt x="0" y="147"/>
                      </a:lnTo>
                      <a:lnTo>
                        <a:pt x="16" y="121"/>
                      </a:lnTo>
                      <a:lnTo>
                        <a:pt x="45" y="114"/>
                      </a:lnTo>
                      <a:lnTo>
                        <a:pt x="75" y="94"/>
                      </a:lnTo>
                      <a:lnTo>
                        <a:pt x="104" y="61"/>
                      </a:lnTo>
                      <a:lnTo>
                        <a:pt x="108" y="18"/>
                      </a:lnTo>
                      <a:lnTo>
                        <a:pt x="108" y="0"/>
                      </a:lnTo>
                      <a:lnTo>
                        <a:pt x="131" y="0"/>
                      </a:lnTo>
                      <a:lnTo>
                        <a:pt x="134" y="28"/>
                      </a:lnTo>
                      <a:lnTo>
                        <a:pt x="118" y="71"/>
                      </a:lnTo>
                      <a:lnTo>
                        <a:pt x="88" y="109"/>
                      </a:lnTo>
                      <a:lnTo>
                        <a:pt x="57" y="139"/>
                      </a:lnTo>
                      <a:lnTo>
                        <a:pt x="48" y="157"/>
                      </a:lnTo>
                      <a:lnTo>
                        <a:pt x="69" y="172"/>
                      </a:lnTo>
                      <a:lnTo>
                        <a:pt x="122" y="180"/>
                      </a:lnTo>
                      <a:lnTo>
                        <a:pt x="190" y="196"/>
                      </a:lnTo>
                      <a:lnTo>
                        <a:pt x="261" y="236"/>
                      </a:lnTo>
                      <a:lnTo>
                        <a:pt x="326" y="27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25" name="Freeform 201"/>
                <p:cNvSpPr>
                  <a:spLocks/>
                </p:cNvSpPr>
                <p:nvPr/>
              </p:nvSpPr>
              <p:spPr bwMode="auto">
                <a:xfrm>
                  <a:off x="1649" y="2743"/>
                  <a:ext cx="138" cy="89"/>
                </a:xfrm>
                <a:custGeom>
                  <a:avLst/>
                  <a:gdLst>
                    <a:gd name="T0" fmla="*/ 1 w 416"/>
                    <a:gd name="T1" fmla="*/ 3 h 267"/>
                    <a:gd name="T2" fmla="*/ 0 w 416"/>
                    <a:gd name="T3" fmla="*/ 3 h 267"/>
                    <a:gd name="T4" fmla="*/ 0 w 416"/>
                    <a:gd name="T5" fmla="*/ 3 h 267"/>
                    <a:gd name="T6" fmla="*/ 0 w 416"/>
                    <a:gd name="T7" fmla="*/ 3 h 267"/>
                    <a:gd name="T8" fmla="*/ 0 w 416"/>
                    <a:gd name="T9" fmla="*/ 3 h 267"/>
                    <a:gd name="T10" fmla="*/ 1 w 416"/>
                    <a:gd name="T11" fmla="*/ 3 h 267"/>
                    <a:gd name="T12" fmla="*/ 2 w 416"/>
                    <a:gd name="T13" fmla="*/ 3 h 267"/>
                    <a:gd name="T14" fmla="*/ 3 w 416"/>
                    <a:gd name="T15" fmla="*/ 3 h 267"/>
                    <a:gd name="T16" fmla="*/ 4 w 416"/>
                    <a:gd name="T17" fmla="*/ 3 h 267"/>
                    <a:gd name="T18" fmla="*/ 5 w 416"/>
                    <a:gd name="T19" fmla="*/ 3 h 267"/>
                    <a:gd name="T20" fmla="*/ 5 w 416"/>
                    <a:gd name="T21" fmla="*/ 2 h 267"/>
                    <a:gd name="T22" fmla="*/ 5 w 416"/>
                    <a:gd name="T23" fmla="*/ 2 h 267"/>
                    <a:gd name="T24" fmla="*/ 5 w 416"/>
                    <a:gd name="T25" fmla="*/ 2 h 267"/>
                    <a:gd name="T26" fmla="*/ 5 w 416"/>
                    <a:gd name="T27" fmla="*/ 2 h 267"/>
                    <a:gd name="T28" fmla="*/ 4 w 416"/>
                    <a:gd name="T29" fmla="*/ 1 h 267"/>
                    <a:gd name="T30" fmla="*/ 4 w 416"/>
                    <a:gd name="T31" fmla="*/ 1 h 267"/>
                    <a:gd name="T32" fmla="*/ 4 w 416"/>
                    <a:gd name="T33" fmla="*/ 0 h 267"/>
                    <a:gd name="T34" fmla="*/ 4 w 416"/>
                    <a:gd name="T35" fmla="*/ 0 h 267"/>
                    <a:gd name="T36" fmla="*/ 4 w 416"/>
                    <a:gd name="T37" fmla="*/ 0 h 267"/>
                    <a:gd name="T38" fmla="*/ 4 w 416"/>
                    <a:gd name="T39" fmla="*/ 0 h 267"/>
                    <a:gd name="T40" fmla="*/ 4 w 416"/>
                    <a:gd name="T41" fmla="*/ 1 h 267"/>
                    <a:gd name="T42" fmla="*/ 4 w 416"/>
                    <a:gd name="T43" fmla="*/ 1 h 267"/>
                    <a:gd name="T44" fmla="*/ 4 w 416"/>
                    <a:gd name="T45" fmla="*/ 2 h 267"/>
                    <a:gd name="T46" fmla="*/ 4 w 416"/>
                    <a:gd name="T47" fmla="*/ 2 h 267"/>
                    <a:gd name="T48" fmla="*/ 4 w 416"/>
                    <a:gd name="T49" fmla="*/ 2 h 267"/>
                    <a:gd name="T50" fmla="*/ 4 w 416"/>
                    <a:gd name="T51" fmla="*/ 2 h 267"/>
                    <a:gd name="T52" fmla="*/ 3 w 416"/>
                    <a:gd name="T53" fmla="*/ 2 h 267"/>
                    <a:gd name="T54" fmla="*/ 2 w 416"/>
                    <a:gd name="T55" fmla="*/ 2 h 267"/>
                    <a:gd name="T56" fmla="*/ 1 w 416"/>
                    <a:gd name="T57" fmla="*/ 3 h 2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6"/>
                    <a:gd name="T88" fmla="*/ 0 h 267"/>
                    <a:gd name="T89" fmla="*/ 416 w 416"/>
                    <a:gd name="T90" fmla="*/ 267 h 26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6" h="267">
                      <a:moveTo>
                        <a:pt x="63" y="205"/>
                      </a:moveTo>
                      <a:lnTo>
                        <a:pt x="12" y="212"/>
                      </a:lnTo>
                      <a:lnTo>
                        <a:pt x="0" y="230"/>
                      </a:lnTo>
                      <a:lnTo>
                        <a:pt x="5" y="257"/>
                      </a:lnTo>
                      <a:lnTo>
                        <a:pt x="25" y="267"/>
                      </a:lnTo>
                      <a:lnTo>
                        <a:pt x="83" y="247"/>
                      </a:lnTo>
                      <a:lnTo>
                        <a:pt x="173" y="215"/>
                      </a:lnTo>
                      <a:lnTo>
                        <a:pt x="226" y="210"/>
                      </a:lnTo>
                      <a:lnTo>
                        <a:pt x="307" y="205"/>
                      </a:lnTo>
                      <a:lnTo>
                        <a:pt x="377" y="210"/>
                      </a:lnTo>
                      <a:lnTo>
                        <a:pt x="406" y="202"/>
                      </a:lnTo>
                      <a:lnTo>
                        <a:pt x="416" y="183"/>
                      </a:lnTo>
                      <a:lnTo>
                        <a:pt x="410" y="152"/>
                      </a:lnTo>
                      <a:lnTo>
                        <a:pt x="383" y="135"/>
                      </a:lnTo>
                      <a:lnTo>
                        <a:pt x="360" y="107"/>
                      </a:lnTo>
                      <a:lnTo>
                        <a:pt x="345" y="67"/>
                      </a:lnTo>
                      <a:lnTo>
                        <a:pt x="353" y="22"/>
                      </a:lnTo>
                      <a:lnTo>
                        <a:pt x="357" y="7"/>
                      </a:lnTo>
                      <a:lnTo>
                        <a:pt x="338" y="0"/>
                      </a:lnTo>
                      <a:lnTo>
                        <a:pt x="324" y="24"/>
                      </a:lnTo>
                      <a:lnTo>
                        <a:pt x="327" y="74"/>
                      </a:lnTo>
                      <a:lnTo>
                        <a:pt x="342" y="117"/>
                      </a:lnTo>
                      <a:lnTo>
                        <a:pt x="365" y="157"/>
                      </a:lnTo>
                      <a:lnTo>
                        <a:pt x="365" y="175"/>
                      </a:lnTo>
                      <a:lnTo>
                        <a:pt x="342" y="183"/>
                      </a:lnTo>
                      <a:lnTo>
                        <a:pt x="287" y="177"/>
                      </a:lnTo>
                      <a:lnTo>
                        <a:pt x="220" y="170"/>
                      </a:lnTo>
                      <a:lnTo>
                        <a:pt x="139" y="187"/>
                      </a:lnTo>
                      <a:lnTo>
                        <a:pt x="63" y="20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26" name="Freeform 202"/>
                <p:cNvSpPr>
                  <a:spLocks/>
                </p:cNvSpPr>
                <p:nvPr/>
              </p:nvSpPr>
              <p:spPr bwMode="auto">
                <a:xfrm>
                  <a:off x="1619" y="2940"/>
                  <a:ext cx="80" cy="157"/>
                </a:xfrm>
                <a:custGeom>
                  <a:avLst/>
                  <a:gdLst>
                    <a:gd name="T0" fmla="*/ 0 w 242"/>
                    <a:gd name="T1" fmla="*/ 0 h 471"/>
                    <a:gd name="T2" fmla="*/ 1 w 242"/>
                    <a:gd name="T3" fmla="*/ 0 h 471"/>
                    <a:gd name="T4" fmla="*/ 1 w 242"/>
                    <a:gd name="T5" fmla="*/ 0 h 471"/>
                    <a:gd name="T6" fmla="*/ 1 w 242"/>
                    <a:gd name="T7" fmla="*/ 1 h 471"/>
                    <a:gd name="T8" fmla="*/ 2 w 242"/>
                    <a:gd name="T9" fmla="*/ 2 h 471"/>
                    <a:gd name="T10" fmla="*/ 2 w 242"/>
                    <a:gd name="T11" fmla="*/ 2 h 471"/>
                    <a:gd name="T12" fmla="*/ 2 w 242"/>
                    <a:gd name="T13" fmla="*/ 2 h 471"/>
                    <a:gd name="T14" fmla="*/ 2 w 242"/>
                    <a:gd name="T15" fmla="*/ 3 h 471"/>
                    <a:gd name="T16" fmla="*/ 2 w 242"/>
                    <a:gd name="T17" fmla="*/ 4 h 471"/>
                    <a:gd name="T18" fmla="*/ 1 w 242"/>
                    <a:gd name="T19" fmla="*/ 5 h 471"/>
                    <a:gd name="T20" fmla="*/ 2 w 242"/>
                    <a:gd name="T21" fmla="*/ 5 h 471"/>
                    <a:gd name="T22" fmla="*/ 2 w 242"/>
                    <a:gd name="T23" fmla="*/ 5 h 471"/>
                    <a:gd name="T24" fmla="*/ 2 w 242"/>
                    <a:gd name="T25" fmla="*/ 5 h 471"/>
                    <a:gd name="T26" fmla="*/ 3 w 242"/>
                    <a:gd name="T27" fmla="*/ 5 h 471"/>
                    <a:gd name="T28" fmla="*/ 3 w 242"/>
                    <a:gd name="T29" fmla="*/ 6 h 471"/>
                    <a:gd name="T30" fmla="*/ 2 w 242"/>
                    <a:gd name="T31" fmla="*/ 6 h 471"/>
                    <a:gd name="T32" fmla="*/ 2 w 242"/>
                    <a:gd name="T33" fmla="*/ 6 h 471"/>
                    <a:gd name="T34" fmla="*/ 2 w 242"/>
                    <a:gd name="T35" fmla="*/ 5 h 471"/>
                    <a:gd name="T36" fmla="*/ 1 w 242"/>
                    <a:gd name="T37" fmla="*/ 5 h 471"/>
                    <a:gd name="T38" fmla="*/ 1 w 242"/>
                    <a:gd name="T39" fmla="*/ 5 h 471"/>
                    <a:gd name="T40" fmla="*/ 1 w 242"/>
                    <a:gd name="T41" fmla="*/ 5 h 471"/>
                    <a:gd name="T42" fmla="*/ 1 w 242"/>
                    <a:gd name="T43" fmla="*/ 4 h 471"/>
                    <a:gd name="T44" fmla="*/ 1 w 242"/>
                    <a:gd name="T45" fmla="*/ 4 h 471"/>
                    <a:gd name="T46" fmla="*/ 1 w 242"/>
                    <a:gd name="T47" fmla="*/ 4 h 471"/>
                    <a:gd name="T48" fmla="*/ 2 w 242"/>
                    <a:gd name="T49" fmla="*/ 3 h 471"/>
                    <a:gd name="T50" fmla="*/ 2 w 242"/>
                    <a:gd name="T51" fmla="*/ 3 h 471"/>
                    <a:gd name="T52" fmla="*/ 2 w 242"/>
                    <a:gd name="T53" fmla="*/ 2 h 471"/>
                    <a:gd name="T54" fmla="*/ 1 w 242"/>
                    <a:gd name="T55" fmla="*/ 2 h 471"/>
                    <a:gd name="T56" fmla="*/ 1 w 242"/>
                    <a:gd name="T57" fmla="*/ 1 h 471"/>
                    <a:gd name="T58" fmla="*/ 0 w 242"/>
                    <a:gd name="T59" fmla="*/ 1 h 471"/>
                    <a:gd name="T60" fmla="*/ 0 w 242"/>
                    <a:gd name="T61" fmla="*/ 0 h 471"/>
                    <a:gd name="T62" fmla="*/ 0 w 242"/>
                    <a:gd name="T63" fmla="*/ 0 h 4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42"/>
                    <a:gd name="T97" fmla="*/ 0 h 471"/>
                    <a:gd name="T98" fmla="*/ 242 w 242"/>
                    <a:gd name="T99" fmla="*/ 471 h 47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42" h="471">
                      <a:moveTo>
                        <a:pt x="15" y="0"/>
                      </a:moveTo>
                      <a:lnTo>
                        <a:pt x="43" y="0"/>
                      </a:lnTo>
                      <a:lnTo>
                        <a:pt x="65" y="18"/>
                      </a:lnTo>
                      <a:lnTo>
                        <a:pt x="100" y="72"/>
                      </a:lnTo>
                      <a:lnTo>
                        <a:pt x="145" y="133"/>
                      </a:lnTo>
                      <a:lnTo>
                        <a:pt x="175" y="176"/>
                      </a:lnTo>
                      <a:lnTo>
                        <a:pt x="182" y="199"/>
                      </a:lnTo>
                      <a:lnTo>
                        <a:pt x="176" y="228"/>
                      </a:lnTo>
                      <a:lnTo>
                        <a:pt x="143" y="302"/>
                      </a:lnTo>
                      <a:lnTo>
                        <a:pt x="112" y="376"/>
                      </a:lnTo>
                      <a:lnTo>
                        <a:pt x="125" y="391"/>
                      </a:lnTo>
                      <a:lnTo>
                        <a:pt x="158" y="412"/>
                      </a:lnTo>
                      <a:lnTo>
                        <a:pt x="205" y="422"/>
                      </a:lnTo>
                      <a:lnTo>
                        <a:pt x="242" y="428"/>
                      </a:lnTo>
                      <a:lnTo>
                        <a:pt x="240" y="447"/>
                      </a:lnTo>
                      <a:lnTo>
                        <a:pt x="180" y="471"/>
                      </a:lnTo>
                      <a:lnTo>
                        <a:pt x="162" y="465"/>
                      </a:lnTo>
                      <a:lnTo>
                        <a:pt x="125" y="442"/>
                      </a:lnTo>
                      <a:lnTo>
                        <a:pt x="93" y="412"/>
                      </a:lnTo>
                      <a:lnTo>
                        <a:pt x="68" y="394"/>
                      </a:lnTo>
                      <a:lnTo>
                        <a:pt x="56" y="376"/>
                      </a:lnTo>
                      <a:lnTo>
                        <a:pt x="71" y="345"/>
                      </a:lnTo>
                      <a:lnTo>
                        <a:pt x="93" y="327"/>
                      </a:lnTo>
                      <a:lnTo>
                        <a:pt x="118" y="291"/>
                      </a:lnTo>
                      <a:lnTo>
                        <a:pt x="143" y="248"/>
                      </a:lnTo>
                      <a:lnTo>
                        <a:pt x="152" y="206"/>
                      </a:lnTo>
                      <a:lnTo>
                        <a:pt x="139" y="181"/>
                      </a:lnTo>
                      <a:lnTo>
                        <a:pt x="106" y="149"/>
                      </a:lnTo>
                      <a:lnTo>
                        <a:pt x="52" y="100"/>
                      </a:lnTo>
                      <a:lnTo>
                        <a:pt x="19" y="66"/>
                      </a:lnTo>
                      <a:lnTo>
                        <a:pt x="0" y="33"/>
                      </a:lnTo>
                      <a:lnTo>
                        <a:pt x="15"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27" name="Freeform 203"/>
                <p:cNvSpPr>
                  <a:spLocks/>
                </p:cNvSpPr>
                <p:nvPr/>
              </p:nvSpPr>
              <p:spPr bwMode="auto">
                <a:xfrm>
                  <a:off x="1532" y="2938"/>
                  <a:ext cx="84" cy="163"/>
                </a:xfrm>
                <a:custGeom>
                  <a:avLst/>
                  <a:gdLst>
                    <a:gd name="T0" fmla="*/ 2 w 253"/>
                    <a:gd name="T1" fmla="*/ 1 h 489"/>
                    <a:gd name="T2" fmla="*/ 2 w 253"/>
                    <a:gd name="T3" fmla="*/ 0 h 489"/>
                    <a:gd name="T4" fmla="*/ 3 w 253"/>
                    <a:gd name="T5" fmla="*/ 0 h 489"/>
                    <a:gd name="T6" fmla="*/ 3 w 253"/>
                    <a:gd name="T7" fmla="*/ 0 h 489"/>
                    <a:gd name="T8" fmla="*/ 3 w 253"/>
                    <a:gd name="T9" fmla="*/ 1 h 489"/>
                    <a:gd name="T10" fmla="*/ 3 w 253"/>
                    <a:gd name="T11" fmla="*/ 1 h 489"/>
                    <a:gd name="T12" fmla="*/ 2 w 253"/>
                    <a:gd name="T13" fmla="*/ 1 h 489"/>
                    <a:gd name="T14" fmla="*/ 2 w 253"/>
                    <a:gd name="T15" fmla="*/ 2 h 489"/>
                    <a:gd name="T16" fmla="*/ 2 w 253"/>
                    <a:gd name="T17" fmla="*/ 2 h 489"/>
                    <a:gd name="T18" fmla="*/ 1 w 253"/>
                    <a:gd name="T19" fmla="*/ 3 h 489"/>
                    <a:gd name="T20" fmla="*/ 1 w 253"/>
                    <a:gd name="T21" fmla="*/ 3 h 489"/>
                    <a:gd name="T22" fmla="*/ 2 w 253"/>
                    <a:gd name="T23" fmla="*/ 4 h 489"/>
                    <a:gd name="T24" fmla="*/ 2 w 253"/>
                    <a:gd name="T25" fmla="*/ 5 h 489"/>
                    <a:gd name="T26" fmla="*/ 2 w 253"/>
                    <a:gd name="T27" fmla="*/ 5 h 489"/>
                    <a:gd name="T28" fmla="*/ 2 w 253"/>
                    <a:gd name="T29" fmla="*/ 5 h 489"/>
                    <a:gd name="T30" fmla="*/ 2 w 253"/>
                    <a:gd name="T31" fmla="*/ 6 h 489"/>
                    <a:gd name="T32" fmla="*/ 2 w 253"/>
                    <a:gd name="T33" fmla="*/ 6 h 489"/>
                    <a:gd name="T34" fmla="*/ 2 w 253"/>
                    <a:gd name="T35" fmla="*/ 6 h 489"/>
                    <a:gd name="T36" fmla="*/ 1 w 253"/>
                    <a:gd name="T37" fmla="*/ 6 h 489"/>
                    <a:gd name="T38" fmla="*/ 1 w 253"/>
                    <a:gd name="T39" fmla="*/ 6 h 489"/>
                    <a:gd name="T40" fmla="*/ 1 w 253"/>
                    <a:gd name="T41" fmla="*/ 6 h 489"/>
                    <a:gd name="T42" fmla="*/ 0 w 253"/>
                    <a:gd name="T43" fmla="*/ 6 h 489"/>
                    <a:gd name="T44" fmla="*/ 0 w 253"/>
                    <a:gd name="T45" fmla="*/ 6 h 489"/>
                    <a:gd name="T46" fmla="*/ 0 w 253"/>
                    <a:gd name="T47" fmla="*/ 5 h 489"/>
                    <a:gd name="T48" fmla="*/ 1 w 253"/>
                    <a:gd name="T49" fmla="*/ 5 h 489"/>
                    <a:gd name="T50" fmla="*/ 1 w 253"/>
                    <a:gd name="T51" fmla="*/ 5 h 489"/>
                    <a:gd name="T52" fmla="*/ 2 w 253"/>
                    <a:gd name="T53" fmla="*/ 5 h 489"/>
                    <a:gd name="T54" fmla="*/ 2 w 253"/>
                    <a:gd name="T55" fmla="*/ 5 h 489"/>
                    <a:gd name="T56" fmla="*/ 1 w 253"/>
                    <a:gd name="T57" fmla="*/ 4 h 489"/>
                    <a:gd name="T58" fmla="*/ 1 w 253"/>
                    <a:gd name="T59" fmla="*/ 3 h 489"/>
                    <a:gd name="T60" fmla="*/ 1 w 253"/>
                    <a:gd name="T61" fmla="*/ 3 h 489"/>
                    <a:gd name="T62" fmla="*/ 1 w 253"/>
                    <a:gd name="T63" fmla="*/ 2 h 489"/>
                    <a:gd name="T64" fmla="*/ 1 w 253"/>
                    <a:gd name="T65" fmla="*/ 1 h 489"/>
                    <a:gd name="T66" fmla="*/ 2 w 253"/>
                    <a:gd name="T67" fmla="*/ 1 h 489"/>
                    <a:gd name="T68" fmla="*/ 2 w 253"/>
                    <a:gd name="T69" fmla="*/ 1 h 48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3"/>
                    <a:gd name="T106" fmla="*/ 0 h 489"/>
                    <a:gd name="T107" fmla="*/ 253 w 253"/>
                    <a:gd name="T108" fmla="*/ 489 h 48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3" h="489">
                      <a:moveTo>
                        <a:pt x="165" y="48"/>
                      </a:moveTo>
                      <a:lnTo>
                        <a:pt x="203" y="0"/>
                      </a:lnTo>
                      <a:lnTo>
                        <a:pt x="236" y="0"/>
                      </a:lnTo>
                      <a:lnTo>
                        <a:pt x="253" y="30"/>
                      </a:lnTo>
                      <a:lnTo>
                        <a:pt x="240" y="67"/>
                      </a:lnTo>
                      <a:lnTo>
                        <a:pt x="210" y="87"/>
                      </a:lnTo>
                      <a:lnTo>
                        <a:pt x="174" y="115"/>
                      </a:lnTo>
                      <a:lnTo>
                        <a:pt x="143" y="148"/>
                      </a:lnTo>
                      <a:lnTo>
                        <a:pt x="122" y="189"/>
                      </a:lnTo>
                      <a:lnTo>
                        <a:pt x="112" y="244"/>
                      </a:lnTo>
                      <a:lnTo>
                        <a:pt x="116" y="280"/>
                      </a:lnTo>
                      <a:lnTo>
                        <a:pt x="128" y="329"/>
                      </a:lnTo>
                      <a:lnTo>
                        <a:pt x="147" y="384"/>
                      </a:lnTo>
                      <a:lnTo>
                        <a:pt x="155" y="416"/>
                      </a:lnTo>
                      <a:lnTo>
                        <a:pt x="168" y="433"/>
                      </a:lnTo>
                      <a:lnTo>
                        <a:pt x="180" y="451"/>
                      </a:lnTo>
                      <a:lnTo>
                        <a:pt x="178" y="464"/>
                      </a:lnTo>
                      <a:lnTo>
                        <a:pt x="162" y="469"/>
                      </a:lnTo>
                      <a:lnTo>
                        <a:pt x="118" y="469"/>
                      </a:lnTo>
                      <a:lnTo>
                        <a:pt x="75" y="474"/>
                      </a:lnTo>
                      <a:lnTo>
                        <a:pt x="43" y="489"/>
                      </a:lnTo>
                      <a:lnTo>
                        <a:pt x="18" y="487"/>
                      </a:lnTo>
                      <a:lnTo>
                        <a:pt x="0" y="458"/>
                      </a:lnTo>
                      <a:lnTo>
                        <a:pt x="5" y="433"/>
                      </a:lnTo>
                      <a:lnTo>
                        <a:pt x="43" y="433"/>
                      </a:lnTo>
                      <a:lnTo>
                        <a:pt x="98" y="434"/>
                      </a:lnTo>
                      <a:lnTo>
                        <a:pt x="135" y="434"/>
                      </a:lnTo>
                      <a:lnTo>
                        <a:pt x="122" y="397"/>
                      </a:lnTo>
                      <a:lnTo>
                        <a:pt x="103" y="331"/>
                      </a:lnTo>
                      <a:lnTo>
                        <a:pt x="78" y="262"/>
                      </a:lnTo>
                      <a:lnTo>
                        <a:pt x="78" y="213"/>
                      </a:lnTo>
                      <a:lnTo>
                        <a:pt x="91" y="155"/>
                      </a:lnTo>
                      <a:lnTo>
                        <a:pt x="118" y="105"/>
                      </a:lnTo>
                      <a:lnTo>
                        <a:pt x="153" y="67"/>
                      </a:lnTo>
                      <a:lnTo>
                        <a:pt x="165" y="4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20499" name="Group 204"/>
              <p:cNvGrpSpPr>
                <a:grpSpLocks/>
              </p:cNvGrpSpPr>
              <p:nvPr/>
            </p:nvGrpSpPr>
            <p:grpSpPr bwMode="auto">
              <a:xfrm>
                <a:off x="567" y="2931"/>
                <a:ext cx="191" cy="388"/>
                <a:chOff x="1155" y="2503"/>
                <a:chExt cx="273" cy="595"/>
              </a:xfrm>
            </p:grpSpPr>
            <p:grpSp>
              <p:nvGrpSpPr>
                <p:cNvPr id="20511" name="Group 205"/>
                <p:cNvGrpSpPr>
                  <a:grpSpLocks/>
                </p:cNvGrpSpPr>
                <p:nvPr/>
              </p:nvGrpSpPr>
              <p:grpSpPr bwMode="auto">
                <a:xfrm>
                  <a:off x="1162" y="2649"/>
                  <a:ext cx="266" cy="449"/>
                  <a:chOff x="1162" y="2649"/>
                  <a:chExt cx="266" cy="449"/>
                </a:xfrm>
              </p:grpSpPr>
              <p:sp>
                <p:nvSpPr>
                  <p:cNvPr id="20516" name="Freeform 206"/>
                  <p:cNvSpPr>
                    <a:spLocks/>
                  </p:cNvSpPr>
                  <p:nvPr/>
                </p:nvSpPr>
                <p:spPr bwMode="auto">
                  <a:xfrm>
                    <a:off x="1318" y="2649"/>
                    <a:ext cx="110" cy="102"/>
                  </a:xfrm>
                  <a:custGeom>
                    <a:avLst/>
                    <a:gdLst>
                      <a:gd name="T0" fmla="*/ 3 w 331"/>
                      <a:gd name="T1" fmla="*/ 3 h 305"/>
                      <a:gd name="T2" fmla="*/ 3 w 331"/>
                      <a:gd name="T3" fmla="*/ 2 h 305"/>
                      <a:gd name="T4" fmla="*/ 3 w 331"/>
                      <a:gd name="T5" fmla="*/ 1 h 305"/>
                      <a:gd name="T6" fmla="*/ 3 w 331"/>
                      <a:gd name="T7" fmla="*/ 1 h 305"/>
                      <a:gd name="T8" fmla="*/ 3 w 331"/>
                      <a:gd name="T9" fmla="*/ 0 h 305"/>
                      <a:gd name="T10" fmla="*/ 2 w 331"/>
                      <a:gd name="T11" fmla="*/ 0 h 305"/>
                      <a:gd name="T12" fmla="*/ 2 w 331"/>
                      <a:gd name="T13" fmla="*/ 0 h 305"/>
                      <a:gd name="T14" fmla="*/ 2 w 331"/>
                      <a:gd name="T15" fmla="*/ 0 h 305"/>
                      <a:gd name="T16" fmla="*/ 1 w 331"/>
                      <a:gd name="T17" fmla="*/ 0 h 305"/>
                      <a:gd name="T18" fmla="*/ 1 w 331"/>
                      <a:gd name="T19" fmla="*/ 0 h 305"/>
                      <a:gd name="T20" fmla="*/ 1 w 331"/>
                      <a:gd name="T21" fmla="*/ 1 h 305"/>
                      <a:gd name="T22" fmla="*/ 0 w 331"/>
                      <a:gd name="T23" fmla="*/ 1 h 305"/>
                      <a:gd name="T24" fmla="*/ 0 w 331"/>
                      <a:gd name="T25" fmla="*/ 2 h 305"/>
                      <a:gd name="T26" fmla="*/ 0 w 331"/>
                      <a:gd name="T27" fmla="*/ 3 h 305"/>
                      <a:gd name="T28" fmla="*/ 0 w 331"/>
                      <a:gd name="T29" fmla="*/ 3 h 305"/>
                      <a:gd name="T30" fmla="*/ 1 w 331"/>
                      <a:gd name="T31" fmla="*/ 3 h 305"/>
                      <a:gd name="T32" fmla="*/ 1 w 331"/>
                      <a:gd name="T33" fmla="*/ 3 h 305"/>
                      <a:gd name="T34" fmla="*/ 2 w 331"/>
                      <a:gd name="T35" fmla="*/ 3 h 305"/>
                      <a:gd name="T36" fmla="*/ 2 w 331"/>
                      <a:gd name="T37" fmla="*/ 3 h 305"/>
                      <a:gd name="T38" fmla="*/ 2 w 331"/>
                      <a:gd name="T39" fmla="*/ 3 h 305"/>
                      <a:gd name="T40" fmla="*/ 3 w 331"/>
                      <a:gd name="T41" fmla="*/ 3 h 305"/>
                      <a:gd name="T42" fmla="*/ 3 w 331"/>
                      <a:gd name="T43" fmla="*/ 3 h 305"/>
                      <a:gd name="T44" fmla="*/ 4 w 331"/>
                      <a:gd name="T45" fmla="*/ 4 h 305"/>
                      <a:gd name="T46" fmla="*/ 4 w 331"/>
                      <a:gd name="T47" fmla="*/ 4 h 305"/>
                      <a:gd name="T48" fmla="*/ 4 w 331"/>
                      <a:gd name="T49" fmla="*/ 4 h 305"/>
                      <a:gd name="T50" fmla="*/ 4 w 331"/>
                      <a:gd name="T51" fmla="*/ 3 h 305"/>
                      <a:gd name="T52" fmla="*/ 4 w 331"/>
                      <a:gd name="T53" fmla="*/ 3 h 305"/>
                      <a:gd name="T54" fmla="*/ 3 w 331"/>
                      <a:gd name="T55" fmla="*/ 3 h 30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31"/>
                      <a:gd name="T85" fmla="*/ 0 h 305"/>
                      <a:gd name="T86" fmla="*/ 331 w 331"/>
                      <a:gd name="T87" fmla="*/ 305 h 30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31" h="305">
                        <a:moveTo>
                          <a:pt x="217" y="211"/>
                        </a:moveTo>
                        <a:lnTo>
                          <a:pt x="242" y="142"/>
                        </a:lnTo>
                        <a:lnTo>
                          <a:pt x="244" y="98"/>
                        </a:lnTo>
                        <a:lnTo>
                          <a:pt x="238" y="58"/>
                        </a:lnTo>
                        <a:lnTo>
                          <a:pt x="225" y="31"/>
                        </a:lnTo>
                        <a:lnTo>
                          <a:pt x="200" y="9"/>
                        </a:lnTo>
                        <a:lnTo>
                          <a:pt x="163" y="0"/>
                        </a:lnTo>
                        <a:lnTo>
                          <a:pt x="129" y="3"/>
                        </a:lnTo>
                        <a:lnTo>
                          <a:pt x="99" y="14"/>
                        </a:lnTo>
                        <a:lnTo>
                          <a:pt x="69" y="38"/>
                        </a:lnTo>
                        <a:lnTo>
                          <a:pt x="44" y="65"/>
                        </a:lnTo>
                        <a:lnTo>
                          <a:pt x="17" y="118"/>
                        </a:lnTo>
                        <a:lnTo>
                          <a:pt x="0" y="162"/>
                        </a:lnTo>
                        <a:lnTo>
                          <a:pt x="0" y="211"/>
                        </a:lnTo>
                        <a:lnTo>
                          <a:pt x="17" y="250"/>
                        </a:lnTo>
                        <a:lnTo>
                          <a:pt x="54" y="270"/>
                        </a:lnTo>
                        <a:lnTo>
                          <a:pt x="86" y="273"/>
                        </a:lnTo>
                        <a:lnTo>
                          <a:pt x="129" y="264"/>
                        </a:lnTo>
                        <a:lnTo>
                          <a:pt x="161" y="250"/>
                        </a:lnTo>
                        <a:lnTo>
                          <a:pt x="194" y="237"/>
                        </a:lnTo>
                        <a:lnTo>
                          <a:pt x="235" y="246"/>
                        </a:lnTo>
                        <a:lnTo>
                          <a:pt x="279" y="277"/>
                        </a:lnTo>
                        <a:lnTo>
                          <a:pt x="294" y="299"/>
                        </a:lnTo>
                        <a:lnTo>
                          <a:pt x="311" y="305"/>
                        </a:lnTo>
                        <a:lnTo>
                          <a:pt x="331" y="294"/>
                        </a:lnTo>
                        <a:lnTo>
                          <a:pt x="329" y="264"/>
                        </a:lnTo>
                        <a:lnTo>
                          <a:pt x="285" y="246"/>
                        </a:lnTo>
                        <a:lnTo>
                          <a:pt x="217" y="21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17" name="Freeform 207"/>
                  <p:cNvSpPr>
                    <a:spLocks/>
                  </p:cNvSpPr>
                  <p:nvPr/>
                </p:nvSpPr>
                <p:spPr bwMode="auto">
                  <a:xfrm>
                    <a:off x="1244" y="2751"/>
                    <a:ext cx="102" cy="183"/>
                  </a:xfrm>
                  <a:custGeom>
                    <a:avLst/>
                    <a:gdLst>
                      <a:gd name="T0" fmla="*/ 1 w 305"/>
                      <a:gd name="T1" fmla="*/ 1 h 549"/>
                      <a:gd name="T2" fmla="*/ 2 w 305"/>
                      <a:gd name="T3" fmla="*/ 0 h 549"/>
                      <a:gd name="T4" fmla="*/ 3 w 305"/>
                      <a:gd name="T5" fmla="*/ 0 h 549"/>
                      <a:gd name="T6" fmla="*/ 3 w 305"/>
                      <a:gd name="T7" fmla="*/ 0 h 549"/>
                      <a:gd name="T8" fmla="*/ 3 w 305"/>
                      <a:gd name="T9" fmla="*/ 0 h 549"/>
                      <a:gd name="T10" fmla="*/ 4 w 305"/>
                      <a:gd name="T11" fmla="*/ 0 h 549"/>
                      <a:gd name="T12" fmla="*/ 4 w 305"/>
                      <a:gd name="T13" fmla="*/ 1 h 549"/>
                      <a:gd name="T14" fmla="*/ 4 w 305"/>
                      <a:gd name="T15" fmla="*/ 1 h 549"/>
                      <a:gd name="T16" fmla="*/ 3 w 305"/>
                      <a:gd name="T17" fmla="*/ 2 h 549"/>
                      <a:gd name="T18" fmla="*/ 3 w 305"/>
                      <a:gd name="T19" fmla="*/ 3 h 549"/>
                      <a:gd name="T20" fmla="*/ 2 w 305"/>
                      <a:gd name="T21" fmla="*/ 3 h 549"/>
                      <a:gd name="T22" fmla="*/ 2 w 305"/>
                      <a:gd name="T23" fmla="*/ 4 h 549"/>
                      <a:gd name="T24" fmla="*/ 2 w 305"/>
                      <a:gd name="T25" fmla="*/ 4 h 549"/>
                      <a:gd name="T26" fmla="*/ 2 w 305"/>
                      <a:gd name="T27" fmla="*/ 4 h 549"/>
                      <a:gd name="T28" fmla="*/ 3 w 305"/>
                      <a:gd name="T29" fmla="*/ 5 h 549"/>
                      <a:gd name="T30" fmla="*/ 3 w 305"/>
                      <a:gd name="T31" fmla="*/ 5 h 549"/>
                      <a:gd name="T32" fmla="*/ 3 w 305"/>
                      <a:gd name="T33" fmla="*/ 6 h 549"/>
                      <a:gd name="T34" fmla="*/ 3 w 305"/>
                      <a:gd name="T35" fmla="*/ 6 h 549"/>
                      <a:gd name="T36" fmla="*/ 3 w 305"/>
                      <a:gd name="T37" fmla="*/ 7 h 549"/>
                      <a:gd name="T38" fmla="*/ 2 w 305"/>
                      <a:gd name="T39" fmla="*/ 7 h 549"/>
                      <a:gd name="T40" fmla="*/ 1 w 305"/>
                      <a:gd name="T41" fmla="*/ 7 h 549"/>
                      <a:gd name="T42" fmla="*/ 1 w 305"/>
                      <a:gd name="T43" fmla="*/ 6 h 549"/>
                      <a:gd name="T44" fmla="*/ 1 w 305"/>
                      <a:gd name="T45" fmla="*/ 6 h 549"/>
                      <a:gd name="T46" fmla="*/ 0 w 305"/>
                      <a:gd name="T47" fmla="*/ 5 h 549"/>
                      <a:gd name="T48" fmla="*/ 0 w 305"/>
                      <a:gd name="T49" fmla="*/ 5 h 549"/>
                      <a:gd name="T50" fmla="*/ 0 w 305"/>
                      <a:gd name="T51" fmla="*/ 4 h 549"/>
                      <a:gd name="T52" fmla="*/ 0 w 305"/>
                      <a:gd name="T53" fmla="*/ 3 h 549"/>
                      <a:gd name="T54" fmla="*/ 0 w 305"/>
                      <a:gd name="T55" fmla="*/ 3 h 549"/>
                      <a:gd name="T56" fmla="*/ 1 w 305"/>
                      <a:gd name="T57" fmla="*/ 2 h 549"/>
                      <a:gd name="T58" fmla="*/ 1 w 305"/>
                      <a:gd name="T59" fmla="*/ 1 h 549"/>
                      <a:gd name="T60" fmla="*/ 1 w 305"/>
                      <a:gd name="T61" fmla="*/ 1 h 54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05"/>
                      <a:gd name="T94" fmla="*/ 0 h 549"/>
                      <a:gd name="T95" fmla="*/ 305 w 305"/>
                      <a:gd name="T96" fmla="*/ 549 h 54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05" h="549">
                        <a:moveTo>
                          <a:pt x="99" y="77"/>
                        </a:moveTo>
                        <a:lnTo>
                          <a:pt x="154" y="31"/>
                        </a:lnTo>
                        <a:lnTo>
                          <a:pt x="218" y="5"/>
                        </a:lnTo>
                        <a:lnTo>
                          <a:pt x="247" y="0"/>
                        </a:lnTo>
                        <a:lnTo>
                          <a:pt x="272" y="7"/>
                        </a:lnTo>
                        <a:lnTo>
                          <a:pt x="297" y="24"/>
                        </a:lnTo>
                        <a:lnTo>
                          <a:pt x="305" y="50"/>
                        </a:lnTo>
                        <a:lnTo>
                          <a:pt x="299" y="91"/>
                        </a:lnTo>
                        <a:lnTo>
                          <a:pt x="268" y="153"/>
                        </a:lnTo>
                        <a:lnTo>
                          <a:pt x="225" y="206"/>
                        </a:lnTo>
                        <a:lnTo>
                          <a:pt x="200" y="243"/>
                        </a:lnTo>
                        <a:lnTo>
                          <a:pt x="182" y="285"/>
                        </a:lnTo>
                        <a:lnTo>
                          <a:pt x="185" y="320"/>
                        </a:lnTo>
                        <a:lnTo>
                          <a:pt x="200" y="363"/>
                        </a:lnTo>
                        <a:lnTo>
                          <a:pt x="235" y="395"/>
                        </a:lnTo>
                        <a:lnTo>
                          <a:pt x="243" y="430"/>
                        </a:lnTo>
                        <a:lnTo>
                          <a:pt x="249" y="468"/>
                        </a:lnTo>
                        <a:lnTo>
                          <a:pt x="229" y="518"/>
                        </a:lnTo>
                        <a:lnTo>
                          <a:pt x="205" y="537"/>
                        </a:lnTo>
                        <a:lnTo>
                          <a:pt x="154" y="549"/>
                        </a:lnTo>
                        <a:lnTo>
                          <a:pt x="119" y="549"/>
                        </a:lnTo>
                        <a:lnTo>
                          <a:pt x="80" y="526"/>
                        </a:lnTo>
                        <a:lnTo>
                          <a:pt x="43" y="480"/>
                        </a:lnTo>
                        <a:lnTo>
                          <a:pt x="18" y="435"/>
                        </a:lnTo>
                        <a:lnTo>
                          <a:pt x="2" y="371"/>
                        </a:lnTo>
                        <a:lnTo>
                          <a:pt x="0" y="327"/>
                        </a:lnTo>
                        <a:lnTo>
                          <a:pt x="2" y="273"/>
                        </a:lnTo>
                        <a:lnTo>
                          <a:pt x="20" y="217"/>
                        </a:lnTo>
                        <a:lnTo>
                          <a:pt x="49" y="153"/>
                        </a:lnTo>
                        <a:lnTo>
                          <a:pt x="74" y="110"/>
                        </a:lnTo>
                        <a:lnTo>
                          <a:pt x="99" y="7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18" name="Freeform 208"/>
                  <p:cNvSpPr>
                    <a:spLocks/>
                  </p:cNvSpPr>
                  <p:nvPr/>
                </p:nvSpPr>
                <p:spPr bwMode="auto">
                  <a:xfrm>
                    <a:off x="1189" y="2699"/>
                    <a:ext cx="172" cy="138"/>
                  </a:xfrm>
                  <a:custGeom>
                    <a:avLst/>
                    <a:gdLst>
                      <a:gd name="T0" fmla="*/ 6 w 518"/>
                      <a:gd name="T1" fmla="*/ 3 h 415"/>
                      <a:gd name="T2" fmla="*/ 6 w 518"/>
                      <a:gd name="T3" fmla="*/ 3 h 415"/>
                      <a:gd name="T4" fmla="*/ 6 w 518"/>
                      <a:gd name="T5" fmla="*/ 3 h 415"/>
                      <a:gd name="T6" fmla="*/ 6 w 518"/>
                      <a:gd name="T7" fmla="*/ 4 h 415"/>
                      <a:gd name="T8" fmla="*/ 5 w 518"/>
                      <a:gd name="T9" fmla="*/ 4 h 415"/>
                      <a:gd name="T10" fmla="*/ 5 w 518"/>
                      <a:gd name="T11" fmla="*/ 5 h 415"/>
                      <a:gd name="T12" fmla="*/ 4 w 518"/>
                      <a:gd name="T13" fmla="*/ 5 h 415"/>
                      <a:gd name="T14" fmla="*/ 3 w 518"/>
                      <a:gd name="T15" fmla="*/ 5 h 415"/>
                      <a:gd name="T16" fmla="*/ 2 w 518"/>
                      <a:gd name="T17" fmla="*/ 5 h 415"/>
                      <a:gd name="T18" fmla="*/ 2 w 518"/>
                      <a:gd name="T19" fmla="*/ 4 h 415"/>
                      <a:gd name="T20" fmla="*/ 1 w 518"/>
                      <a:gd name="T21" fmla="*/ 3 h 415"/>
                      <a:gd name="T22" fmla="*/ 1 w 518"/>
                      <a:gd name="T23" fmla="*/ 2 h 415"/>
                      <a:gd name="T24" fmla="*/ 0 w 518"/>
                      <a:gd name="T25" fmla="*/ 2 h 415"/>
                      <a:gd name="T26" fmla="*/ 0 w 518"/>
                      <a:gd name="T27" fmla="*/ 2 h 415"/>
                      <a:gd name="T28" fmla="*/ 0 w 518"/>
                      <a:gd name="T29" fmla="*/ 1 h 415"/>
                      <a:gd name="T30" fmla="*/ 0 w 518"/>
                      <a:gd name="T31" fmla="*/ 0 h 415"/>
                      <a:gd name="T32" fmla="*/ 1 w 518"/>
                      <a:gd name="T33" fmla="*/ 0 h 415"/>
                      <a:gd name="T34" fmla="*/ 1 w 518"/>
                      <a:gd name="T35" fmla="*/ 0 h 415"/>
                      <a:gd name="T36" fmla="*/ 1 w 518"/>
                      <a:gd name="T37" fmla="*/ 1 h 415"/>
                      <a:gd name="T38" fmla="*/ 1 w 518"/>
                      <a:gd name="T39" fmla="*/ 1 h 415"/>
                      <a:gd name="T40" fmla="*/ 1 w 518"/>
                      <a:gd name="T41" fmla="*/ 2 h 415"/>
                      <a:gd name="T42" fmla="*/ 1 w 518"/>
                      <a:gd name="T43" fmla="*/ 3 h 415"/>
                      <a:gd name="T44" fmla="*/ 2 w 518"/>
                      <a:gd name="T45" fmla="*/ 3 h 415"/>
                      <a:gd name="T46" fmla="*/ 2 w 518"/>
                      <a:gd name="T47" fmla="*/ 4 h 415"/>
                      <a:gd name="T48" fmla="*/ 3 w 518"/>
                      <a:gd name="T49" fmla="*/ 4 h 415"/>
                      <a:gd name="T50" fmla="*/ 3 w 518"/>
                      <a:gd name="T51" fmla="*/ 4 h 415"/>
                      <a:gd name="T52" fmla="*/ 4 w 518"/>
                      <a:gd name="T53" fmla="*/ 4 h 415"/>
                      <a:gd name="T54" fmla="*/ 5 w 518"/>
                      <a:gd name="T55" fmla="*/ 4 h 415"/>
                      <a:gd name="T56" fmla="*/ 5 w 518"/>
                      <a:gd name="T57" fmla="*/ 3 h 415"/>
                      <a:gd name="T58" fmla="*/ 6 w 518"/>
                      <a:gd name="T59" fmla="*/ 3 h 41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18"/>
                      <a:gd name="T91" fmla="*/ 0 h 415"/>
                      <a:gd name="T92" fmla="*/ 518 w 518"/>
                      <a:gd name="T93" fmla="*/ 415 h 41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18" h="415">
                        <a:moveTo>
                          <a:pt x="451" y="216"/>
                        </a:moveTo>
                        <a:lnTo>
                          <a:pt x="488" y="209"/>
                        </a:lnTo>
                        <a:lnTo>
                          <a:pt x="518" y="231"/>
                        </a:lnTo>
                        <a:lnTo>
                          <a:pt x="506" y="286"/>
                        </a:lnTo>
                        <a:lnTo>
                          <a:pt x="445" y="364"/>
                        </a:lnTo>
                        <a:lnTo>
                          <a:pt x="366" y="400"/>
                        </a:lnTo>
                        <a:lnTo>
                          <a:pt x="293" y="415"/>
                        </a:lnTo>
                        <a:lnTo>
                          <a:pt x="238" y="413"/>
                        </a:lnTo>
                        <a:lnTo>
                          <a:pt x="195" y="386"/>
                        </a:lnTo>
                        <a:lnTo>
                          <a:pt x="145" y="331"/>
                        </a:lnTo>
                        <a:lnTo>
                          <a:pt x="92" y="244"/>
                        </a:lnTo>
                        <a:lnTo>
                          <a:pt x="55" y="161"/>
                        </a:lnTo>
                        <a:lnTo>
                          <a:pt x="37" y="152"/>
                        </a:lnTo>
                        <a:lnTo>
                          <a:pt x="6" y="133"/>
                        </a:lnTo>
                        <a:lnTo>
                          <a:pt x="0" y="82"/>
                        </a:lnTo>
                        <a:lnTo>
                          <a:pt x="18" y="37"/>
                        </a:lnTo>
                        <a:lnTo>
                          <a:pt x="54" y="0"/>
                        </a:lnTo>
                        <a:lnTo>
                          <a:pt x="77" y="11"/>
                        </a:lnTo>
                        <a:lnTo>
                          <a:pt x="85" y="50"/>
                        </a:lnTo>
                        <a:lnTo>
                          <a:pt x="84" y="96"/>
                        </a:lnTo>
                        <a:lnTo>
                          <a:pt x="90" y="154"/>
                        </a:lnTo>
                        <a:lnTo>
                          <a:pt x="108" y="212"/>
                        </a:lnTo>
                        <a:lnTo>
                          <a:pt x="133" y="264"/>
                        </a:lnTo>
                        <a:lnTo>
                          <a:pt x="169" y="312"/>
                        </a:lnTo>
                        <a:lnTo>
                          <a:pt x="212" y="345"/>
                        </a:lnTo>
                        <a:lnTo>
                          <a:pt x="263" y="360"/>
                        </a:lnTo>
                        <a:lnTo>
                          <a:pt x="335" y="353"/>
                        </a:lnTo>
                        <a:lnTo>
                          <a:pt x="403" y="326"/>
                        </a:lnTo>
                        <a:lnTo>
                          <a:pt x="444" y="269"/>
                        </a:lnTo>
                        <a:lnTo>
                          <a:pt x="451" y="2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19" name="Freeform 209"/>
                  <p:cNvSpPr>
                    <a:spLocks/>
                  </p:cNvSpPr>
                  <p:nvPr/>
                </p:nvSpPr>
                <p:spPr bwMode="auto">
                  <a:xfrm>
                    <a:off x="1175" y="2742"/>
                    <a:ext cx="141" cy="97"/>
                  </a:xfrm>
                  <a:custGeom>
                    <a:avLst/>
                    <a:gdLst>
                      <a:gd name="T0" fmla="*/ 4 w 422"/>
                      <a:gd name="T1" fmla="*/ 1 h 292"/>
                      <a:gd name="T2" fmla="*/ 5 w 422"/>
                      <a:gd name="T3" fmla="*/ 0 h 292"/>
                      <a:gd name="T4" fmla="*/ 5 w 422"/>
                      <a:gd name="T5" fmla="*/ 0 h 292"/>
                      <a:gd name="T6" fmla="*/ 5 w 422"/>
                      <a:gd name="T7" fmla="*/ 0 h 292"/>
                      <a:gd name="T8" fmla="*/ 5 w 422"/>
                      <a:gd name="T9" fmla="*/ 1 h 292"/>
                      <a:gd name="T10" fmla="*/ 4 w 422"/>
                      <a:gd name="T11" fmla="*/ 2 h 292"/>
                      <a:gd name="T12" fmla="*/ 3 w 422"/>
                      <a:gd name="T13" fmla="*/ 2 h 292"/>
                      <a:gd name="T14" fmla="*/ 3 w 422"/>
                      <a:gd name="T15" fmla="*/ 3 h 292"/>
                      <a:gd name="T16" fmla="*/ 2 w 422"/>
                      <a:gd name="T17" fmla="*/ 4 h 292"/>
                      <a:gd name="T18" fmla="*/ 2 w 422"/>
                      <a:gd name="T19" fmla="*/ 3 h 292"/>
                      <a:gd name="T20" fmla="*/ 1 w 422"/>
                      <a:gd name="T21" fmla="*/ 2 h 292"/>
                      <a:gd name="T22" fmla="*/ 1 w 422"/>
                      <a:gd name="T23" fmla="*/ 2 h 292"/>
                      <a:gd name="T24" fmla="*/ 1 w 422"/>
                      <a:gd name="T25" fmla="*/ 1 h 292"/>
                      <a:gd name="T26" fmla="*/ 0 w 422"/>
                      <a:gd name="T27" fmla="*/ 1 h 292"/>
                      <a:gd name="T28" fmla="*/ 0 w 422"/>
                      <a:gd name="T29" fmla="*/ 1 h 292"/>
                      <a:gd name="T30" fmla="*/ 0 w 422"/>
                      <a:gd name="T31" fmla="*/ 0 h 292"/>
                      <a:gd name="T32" fmla="*/ 0 w 422"/>
                      <a:gd name="T33" fmla="*/ 0 h 292"/>
                      <a:gd name="T34" fmla="*/ 1 w 422"/>
                      <a:gd name="T35" fmla="*/ 0 h 292"/>
                      <a:gd name="T36" fmla="*/ 1 w 422"/>
                      <a:gd name="T37" fmla="*/ 1 h 292"/>
                      <a:gd name="T38" fmla="*/ 1 w 422"/>
                      <a:gd name="T39" fmla="*/ 1 h 292"/>
                      <a:gd name="T40" fmla="*/ 2 w 422"/>
                      <a:gd name="T41" fmla="*/ 2 h 292"/>
                      <a:gd name="T42" fmla="*/ 2 w 422"/>
                      <a:gd name="T43" fmla="*/ 3 h 292"/>
                      <a:gd name="T44" fmla="*/ 2 w 422"/>
                      <a:gd name="T45" fmla="*/ 3 h 292"/>
                      <a:gd name="T46" fmla="*/ 3 w 422"/>
                      <a:gd name="T47" fmla="*/ 2 h 292"/>
                      <a:gd name="T48" fmla="*/ 3 w 422"/>
                      <a:gd name="T49" fmla="*/ 1 h 292"/>
                      <a:gd name="T50" fmla="*/ 4 w 422"/>
                      <a:gd name="T51" fmla="*/ 1 h 2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2"/>
                      <a:gd name="T79" fmla="*/ 0 h 292"/>
                      <a:gd name="T80" fmla="*/ 422 w 422"/>
                      <a:gd name="T81" fmla="*/ 292 h 29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2" h="292">
                        <a:moveTo>
                          <a:pt x="316" y="52"/>
                        </a:moveTo>
                        <a:lnTo>
                          <a:pt x="367" y="19"/>
                        </a:lnTo>
                        <a:lnTo>
                          <a:pt x="408" y="14"/>
                        </a:lnTo>
                        <a:lnTo>
                          <a:pt x="422" y="35"/>
                        </a:lnTo>
                        <a:lnTo>
                          <a:pt x="398" y="78"/>
                        </a:lnTo>
                        <a:lnTo>
                          <a:pt x="310" y="137"/>
                        </a:lnTo>
                        <a:lnTo>
                          <a:pt x="273" y="185"/>
                        </a:lnTo>
                        <a:lnTo>
                          <a:pt x="230" y="257"/>
                        </a:lnTo>
                        <a:lnTo>
                          <a:pt x="189" y="292"/>
                        </a:lnTo>
                        <a:lnTo>
                          <a:pt x="163" y="268"/>
                        </a:lnTo>
                        <a:lnTo>
                          <a:pt x="121" y="202"/>
                        </a:lnTo>
                        <a:lnTo>
                          <a:pt x="79" y="132"/>
                        </a:lnTo>
                        <a:lnTo>
                          <a:pt x="53" y="98"/>
                        </a:lnTo>
                        <a:lnTo>
                          <a:pt x="30" y="94"/>
                        </a:lnTo>
                        <a:lnTo>
                          <a:pt x="0" y="78"/>
                        </a:lnTo>
                        <a:lnTo>
                          <a:pt x="12" y="28"/>
                        </a:lnTo>
                        <a:lnTo>
                          <a:pt x="37" y="0"/>
                        </a:lnTo>
                        <a:lnTo>
                          <a:pt x="78" y="14"/>
                        </a:lnTo>
                        <a:lnTo>
                          <a:pt x="85" y="74"/>
                        </a:lnTo>
                        <a:lnTo>
                          <a:pt x="101" y="113"/>
                        </a:lnTo>
                        <a:lnTo>
                          <a:pt x="134" y="172"/>
                        </a:lnTo>
                        <a:lnTo>
                          <a:pt x="169" y="224"/>
                        </a:lnTo>
                        <a:lnTo>
                          <a:pt x="189" y="231"/>
                        </a:lnTo>
                        <a:lnTo>
                          <a:pt x="232" y="165"/>
                        </a:lnTo>
                        <a:lnTo>
                          <a:pt x="267" y="98"/>
                        </a:lnTo>
                        <a:lnTo>
                          <a:pt x="316" y="5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20" name="Freeform 210"/>
                  <p:cNvSpPr>
                    <a:spLocks/>
                  </p:cNvSpPr>
                  <p:nvPr/>
                </p:nvSpPr>
                <p:spPr bwMode="auto">
                  <a:xfrm>
                    <a:off x="1219" y="2912"/>
                    <a:ext cx="70" cy="186"/>
                  </a:xfrm>
                  <a:custGeom>
                    <a:avLst/>
                    <a:gdLst>
                      <a:gd name="T0" fmla="*/ 2 w 212"/>
                      <a:gd name="T1" fmla="*/ 0 h 558"/>
                      <a:gd name="T2" fmla="*/ 3 w 212"/>
                      <a:gd name="T3" fmla="*/ 0 h 558"/>
                      <a:gd name="T4" fmla="*/ 3 w 212"/>
                      <a:gd name="T5" fmla="*/ 1 h 558"/>
                      <a:gd name="T6" fmla="*/ 2 w 212"/>
                      <a:gd name="T7" fmla="*/ 1 h 558"/>
                      <a:gd name="T8" fmla="*/ 2 w 212"/>
                      <a:gd name="T9" fmla="*/ 1 h 558"/>
                      <a:gd name="T10" fmla="*/ 2 w 212"/>
                      <a:gd name="T11" fmla="*/ 2 h 558"/>
                      <a:gd name="T12" fmla="*/ 1 w 212"/>
                      <a:gd name="T13" fmla="*/ 2 h 558"/>
                      <a:gd name="T14" fmla="*/ 1 w 212"/>
                      <a:gd name="T15" fmla="*/ 3 h 558"/>
                      <a:gd name="T16" fmla="*/ 1 w 212"/>
                      <a:gd name="T17" fmla="*/ 4 h 558"/>
                      <a:gd name="T18" fmla="*/ 1 w 212"/>
                      <a:gd name="T19" fmla="*/ 4 h 558"/>
                      <a:gd name="T20" fmla="*/ 2 w 212"/>
                      <a:gd name="T21" fmla="*/ 5 h 558"/>
                      <a:gd name="T22" fmla="*/ 2 w 212"/>
                      <a:gd name="T23" fmla="*/ 6 h 558"/>
                      <a:gd name="T24" fmla="*/ 2 w 212"/>
                      <a:gd name="T25" fmla="*/ 6 h 558"/>
                      <a:gd name="T26" fmla="*/ 2 w 212"/>
                      <a:gd name="T27" fmla="*/ 7 h 558"/>
                      <a:gd name="T28" fmla="*/ 2 w 212"/>
                      <a:gd name="T29" fmla="*/ 7 h 558"/>
                      <a:gd name="T30" fmla="*/ 2 w 212"/>
                      <a:gd name="T31" fmla="*/ 7 h 558"/>
                      <a:gd name="T32" fmla="*/ 1 w 212"/>
                      <a:gd name="T33" fmla="*/ 7 h 558"/>
                      <a:gd name="T34" fmla="*/ 1 w 212"/>
                      <a:gd name="T35" fmla="*/ 7 h 558"/>
                      <a:gd name="T36" fmla="*/ 0 w 212"/>
                      <a:gd name="T37" fmla="*/ 7 h 558"/>
                      <a:gd name="T38" fmla="*/ 0 w 212"/>
                      <a:gd name="T39" fmla="*/ 7 h 558"/>
                      <a:gd name="T40" fmla="*/ 0 w 212"/>
                      <a:gd name="T41" fmla="*/ 6 h 558"/>
                      <a:gd name="T42" fmla="*/ 1 w 212"/>
                      <a:gd name="T43" fmla="*/ 6 h 558"/>
                      <a:gd name="T44" fmla="*/ 1 w 212"/>
                      <a:gd name="T45" fmla="*/ 6 h 558"/>
                      <a:gd name="T46" fmla="*/ 1 w 212"/>
                      <a:gd name="T47" fmla="*/ 6 h 558"/>
                      <a:gd name="T48" fmla="*/ 2 w 212"/>
                      <a:gd name="T49" fmla="*/ 6 h 558"/>
                      <a:gd name="T50" fmla="*/ 2 w 212"/>
                      <a:gd name="T51" fmla="*/ 6 h 558"/>
                      <a:gd name="T52" fmla="*/ 2 w 212"/>
                      <a:gd name="T53" fmla="*/ 6 h 558"/>
                      <a:gd name="T54" fmla="*/ 1 w 212"/>
                      <a:gd name="T55" fmla="*/ 5 h 558"/>
                      <a:gd name="T56" fmla="*/ 1 w 212"/>
                      <a:gd name="T57" fmla="*/ 5 h 558"/>
                      <a:gd name="T58" fmla="*/ 1 w 212"/>
                      <a:gd name="T59" fmla="*/ 4 h 558"/>
                      <a:gd name="T60" fmla="*/ 1 w 212"/>
                      <a:gd name="T61" fmla="*/ 3 h 558"/>
                      <a:gd name="T62" fmla="*/ 1 w 212"/>
                      <a:gd name="T63" fmla="*/ 2 h 558"/>
                      <a:gd name="T64" fmla="*/ 1 w 212"/>
                      <a:gd name="T65" fmla="*/ 1 h 558"/>
                      <a:gd name="T66" fmla="*/ 1 w 212"/>
                      <a:gd name="T67" fmla="*/ 1 h 558"/>
                      <a:gd name="T68" fmla="*/ 2 w 212"/>
                      <a:gd name="T69" fmla="*/ 0 h 558"/>
                      <a:gd name="T70" fmla="*/ 2 w 212"/>
                      <a:gd name="T71" fmla="*/ 0 h 558"/>
                      <a:gd name="T72" fmla="*/ 2 w 212"/>
                      <a:gd name="T73" fmla="*/ 0 h 55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12"/>
                      <a:gd name="T112" fmla="*/ 0 h 558"/>
                      <a:gd name="T113" fmla="*/ 212 w 212"/>
                      <a:gd name="T114" fmla="*/ 558 h 55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12" h="558">
                        <a:moveTo>
                          <a:pt x="198" y="0"/>
                        </a:moveTo>
                        <a:lnTo>
                          <a:pt x="212" y="17"/>
                        </a:lnTo>
                        <a:lnTo>
                          <a:pt x="212" y="45"/>
                        </a:lnTo>
                        <a:lnTo>
                          <a:pt x="194" y="69"/>
                        </a:lnTo>
                        <a:lnTo>
                          <a:pt x="167" y="107"/>
                        </a:lnTo>
                        <a:lnTo>
                          <a:pt x="135" y="148"/>
                        </a:lnTo>
                        <a:lnTo>
                          <a:pt x="113" y="184"/>
                        </a:lnTo>
                        <a:lnTo>
                          <a:pt x="100" y="230"/>
                        </a:lnTo>
                        <a:lnTo>
                          <a:pt x="100" y="295"/>
                        </a:lnTo>
                        <a:lnTo>
                          <a:pt x="120" y="352"/>
                        </a:lnTo>
                        <a:lnTo>
                          <a:pt x="144" y="414"/>
                        </a:lnTo>
                        <a:lnTo>
                          <a:pt x="179" y="474"/>
                        </a:lnTo>
                        <a:lnTo>
                          <a:pt x="192" y="510"/>
                        </a:lnTo>
                        <a:lnTo>
                          <a:pt x="187" y="551"/>
                        </a:lnTo>
                        <a:lnTo>
                          <a:pt x="160" y="558"/>
                        </a:lnTo>
                        <a:lnTo>
                          <a:pt x="132" y="551"/>
                        </a:lnTo>
                        <a:lnTo>
                          <a:pt x="99" y="543"/>
                        </a:lnTo>
                        <a:lnTo>
                          <a:pt x="52" y="545"/>
                        </a:lnTo>
                        <a:lnTo>
                          <a:pt x="5" y="551"/>
                        </a:lnTo>
                        <a:lnTo>
                          <a:pt x="0" y="539"/>
                        </a:lnTo>
                        <a:lnTo>
                          <a:pt x="2" y="519"/>
                        </a:lnTo>
                        <a:lnTo>
                          <a:pt x="43" y="498"/>
                        </a:lnTo>
                        <a:lnTo>
                          <a:pt x="74" y="498"/>
                        </a:lnTo>
                        <a:lnTo>
                          <a:pt x="105" y="507"/>
                        </a:lnTo>
                        <a:lnTo>
                          <a:pt x="142" y="524"/>
                        </a:lnTo>
                        <a:lnTo>
                          <a:pt x="155" y="519"/>
                        </a:lnTo>
                        <a:lnTo>
                          <a:pt x="155" y="498"/>
                        </a:lnTo>
                        <a:lnTo>
                          <a:pt x="120" y="443"/>
                        </a:lnTo>
                        <a:lnTo>
                          <a:pt x="88" y="385"/>
                        </a:lnTo>
                        <a:lnTo>
                          <a:pt x="57" y="321"/>
                        </a:lnTo>
                        <a:lnTo>
                          <a:pt x="43" y="256"/>
                        </a:lnTo>
                        <a:lnTo>
                          <a:pt x="49" y="192"/>
                        </a:lnTo>
                        <a:lnTo>
                          <a:pt x="82" y="115"/>
                        </a:lnTo>
                        <a:lnTo>
                          <a:pt x="117" y="57"/>
                        </a:lnTo>
                        <a:lnTo>
                          <a:pt x="148" y="12"/>
                        </a:lnTo>
                        <a:lnTo>
                          <a:pt x="173" y="0"/>
                        </a:lnTo>
                        <a:lnTo>
                          <a:pt x="19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21" name="Freeform 211"/>
                  <p:cNvSpPr>
                    <a:spLocks/>
                  </p:cNvSpPr>
                  <p:nvPr/>
                </p:nvSpPr>
                <p:spPr bwMode="auto">
                  <a:xfrm>
                    <a:off x="1162" y="2903"/>
                    <a:ext cx="163" cy="138"/>
                  </a:xfrm>
                  <a:custGeom>
                    <a:avLst/>
                    <a:gdLst>
                      <a:gd name="T0" fmla="*/ 5 w 488"/>
                      <a:gd name="T1" fmla="*/ 0 h 415"/>
                      <a:gd name="T2" fmla="*/ 6 w 488"/>
                      <a:gd name="T3" fmla="*/ 0 h 415"/>
                      <a:gd name="T4" fmla="*/ 6 w 488"/>
                      <a:gd name="T5" fmla="*/ 0 h 415"/>
                      <a:gd name="T6" fmla="*/ 6 w 488"/>
                      <a:gd name="T7" fmla="*/ 1 h 415"/>
                      <a:gd name="T8" fmla="*/ 5 w 488"/>
                      <a:gd name="T9" fmla="*/ 1 h 415"/>
                      <a:gd name="T10" fmla="*/ 4 w 488"/>
                      <a:gd name="T11" fmla="*/ 2 h 415"/>
                      <a:gd name="T12" fmla="*/ 3 w 488"/>
                      <a:gd name="T13" fmla="*/ 2 h 415"/>
                      <a:gd name="T14" fmla="*/ 2 w 488"/>
                      <a:gd name="T15" fmla="*/ 2 h 415"/>
                      <a:gd name="T16" fmla="*/ 1 w 488"/>
                      <a:gd name="T17" fmla="*/ 2 h 415"/>
                      <a:gd name="T18" fmla="*/ 1 w 488"/>
                      <a:gd name="T19" fmla="*/ 2 h 415"/>
                      <a:gd name="T20" fmla="*/ 1 w 488"/>
                      <a:gd name="T21" fmla="*/ 2 h 415"/>
                      <a:gd name="T22" fmla="*/ 1 w 488"/>
                      <a:gd name="T23" fmla="*/ 3 h 415"/>
                      <a:gd name="T24" fmla="*/ 2 w 488"/>
                      <a:gd name="T25" fmla="*/ 3 h 415"/>
                      <a:gd name="T26" fmla="*/ 3 w 488"/>
                      <a:gd name="T27" fmla="*/ 4 h 415"/>
                      <a:gd name="T28" fmla="*/ 4 w 488"/>
                      <a:gd name="T29" fmla="*/ 4 h 415"/>
                      <a:gd name="T30" fmla="*/ 4 w 488"/>
                      <a:gd name="T31" fmla="*/ 4 h 415"/>
                      <a:gd name="T32" fmla="*/ 4 w 488"/>
                      <a:gd name="T33" fmla="*/ 5 h 415"/>
                      <a:gd name="T34" fmla="*/ 4 w 488"/>
                      <a:gd name="T35" fmla="*/ 5 h 415"/>
                      <a:gd name="T36" fmla="*/ 3 w 488"/>
                      <a:gd name="T37" fmla="*/ 5 h 415"/>
                      <a:gd name="T38" fmla="*/ 2 w 488"/>
                      <a:gd name="T39" fmla="*/ 5 h 415"/>
                      <a:gd name="T40" fmla="*/ 2 w 488"/>
                      <a:gd name="T41" fmla="*/ 5 h 415"/>
                      <a:gd name="T42" fmla="*/ 2 w 488"/>
                      <a:gd name="T43" fmla="*/ 5 h 415"/>
                      <a:gd name="T44" fmla="*/ 2 w 488"/>
                      <a:gd name="T45" fmla="*/ 5 h 415"/>
                      <a:gd name="T46" fmla="*/ 2 w 488"/>
                      <a:gd name="T47" fmla="*/ 5 h 415"/>
                      <a:gd name="T48" fmla="*/ 3 w 488"/>
                      <a:gd name="T49" fmla="*/ 5 h 415"/>
                      <a:gd name="T50" fmla="*/ 3 w 488"/>
                      <a:gd name="T51" fmla="*/ 5 h 415"/>
                      <a:gd name="T52" fmla="*/ 3 w 488"/>
                      <a:gd name="T53" fmla="*/ 5 h 415"/>
                      <a:gd name="T54" fmla="*/ 2 w 488"/>
                      <a:gd name="T55" fmla="*/ 4 h 415"/>
                      <a:gd name="T56" fmla="*/ 2 w 488"/>
                      <a:gd name="T57" fmla="*/ 4 h 415"/>
                      <a:gd name="T58" fmla="*/ 0 w 488"/>
                      <a:gd name="T59" fmla="*/ 3 h 415"/>
                      <a:gd name="T60" fmla="*/ 0 w 488"/>
                      <a:gd name="T61" fmla="*/ 3 h 415"/>
                      <a:gd name="T62" fmla="*/ 0 w 488"/>
                      <a:gd name="T63" fmla="*/ 2 h 415"/>
                      <a:gd name="T64" fmla="*/ 0 w 488"/>
                      <a:gd name="T65" fmla="*/ 2 h 415"/>
                      <a:gd name="T66" fmla="*/ 0 w 488"/>
                      <a:gd name="T67" fmla="*/ 2 h 415"/>
                      <a:gd name="T68" fmla="*/ 1 w 488"/>
                      <a:gd name="T69" fmla="*/ 1 h 415"/>
                      <a:gd name="T70" fmla="*/ 2 w 488"/>
                      <a:gd name="T71" fmla="*/ 1 h 415"/>
                      <a:gd name="T72" fmla="*/ 2 w 488"/>
                      <a:gd name="T73" fmla="*/ 1 h 415"/>
                      <a:gd name="T74" fmla="*/ 3 w 488"/>
                      <a:gd name="T75" fmla="*/ 1 h 415"/>
                      <a:gd name="T76" fmla="*/ 4 w 488"/>
                      <a:gd name="T77" fmla="*/ 1 h 415"/>
                      <a:gd name="T78" fmla="*/ 4 w 488"/>
                      <a:gd name="T79" fmla="*/ 0 h 415"/>
                      <a:gd name="T80" fmla="*/ 5 w 488"/>
                      <a:gd name="T81" fmla="*/ 0 h 41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88"/>
                      <a:gd name="T124" fmla="*/ 0 h 415"/>
                      <a:gd name="T125" fmla="*/ 488 w 488"/>
                      <a:gd name="T126" fmla="*/ 415 h 41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88" h="415">
                        <a:moveTo>
                          <a:pt x="416" y="12"/>
                        </a:moveTo>
                        <a:lnTo>
                          <a:pt x="459" y="0"/>
                        </a:lnTo>
                        <a:lnTo>
                          <a:pt x="477" y="14"/>
                        </a:lnTo>
                        <a:lnTo>
                          <a:pt x="488" y="54"/>
                        </a:lnTo>
                        <a:lnTo>
                          <a:pt x="390" y="118"/>
                        </a:lnTo>
                        <a:lnTo>
                          <a:pt x="307" y="137"/>
                        </a:lnTo>
                        <a:lnTo>
                          <a:pt x="225" y="154"/>
                        </a:lnTo>
                        <a:lnTo>
                          <a:pt x="154" y="161"/>
                        </a:lnTo>
                        <a:lnTo>
                          <a:pt x="85" y="157"/>
                        </a:lnTo>
                        <a:lnTo>
                          <a:pt x="64" y="168"/>
                        </a:lnTo>
                        <a:lnTo>
                          <a:pt x="61" y="199"/>
                        </a:lnTo>
                        <a:lnTo>
                          <a:pt x="92" y="225"/>
                        </a:lnTo>
                        <a:lnTo>
                          <a:pt x="143" y="266"/>
                        </a:lnTo>
                        <a:lnTo>
                          <a:pt x="209" y="316"/>
                        </a:lnTo>
                        <a:lnTo>
                          <a:pt x="286" y="358"/>
                        </a:lnTo>
                        <a:lnTo>
                          <a:pt x="307" y="363"/>
                        </a:lnTo>
                        <a:lnTo>
                          <a:pt x="317" y="377"/>
                        </a:lnTo>
                        <a:lnTo>
                          <a:pt x="294" y="401"/>
                        </a:lnTo>
                        <a:lnTo>
                          <a:pt x="246" y="413"/>
                        </a:lnTo>
                        <a:lnTo>
                          <a:pt x="179" y="415"/>
                        </a:lnTo>
                        <a:lnTo>
                          <a:pt x="140" y="408"/>
                        </a:lnTo>
                        <a:lnTo>
                          <a:pt x="135" y="380"/>
                        </a:lnTo>
                        <a:lnTo>
                          <a:pt x="148" y="368"/>
                        </a:lnTo>
                        <a:lnTo>
                          <a:pt x="179" y="380"/>
                        </a:lnTo>
                        <a:lnTo>
                          <a:pt x="215" y="382"/>
                        </a:lnTo>
                        <a:lnTo>
                          <a:pt x="246" y="380"/>
                        </a:lnTo>
                        <a:lnTo>
                          <a:pt x="256" y="370"/>
                        </a:lnTo>
                        <a:lnTo>
                          <a:pt x="197" y="342"/>
                        </a:lnTo>
                        <a:lnTo>
                          <a:pt x="125" y="299"/>
                        </a:lnTo>
                        <a:lnTo>
                          <a:pt x="36" y="239"/>
                        </a:lnTo>
                        <a:lnTo>
                          <a:pt x="8" y="215"/>
                        </a:lnTo>
                        <a:lnTo>
                          <a:pt x="0" y="180"/>
                        </a:lnTo>
                        <a:lnTo>
                          <a:pt x="6" y="157"/>
                        </a:lnTo>
                        <a:lnTo>
                          <a:pt x="26" y="131"/>
                        </a:lnTo>
                        <a:lnTo>
                          <a:pt x="57" y="111"/>
                        </a:lnTo>
                        <a:lnTo>
                          <a:pt x="122" y="97"/>
                        </a:lnTo>
                        <a:lnTo>
                          <a:pt x="171" y="85"/>
                        </a:lnTo>
                        <a:lnTo>
                          <a:pt x="227" y="73"/>
                        </a:lnTo>
                        <a:lnTo>
                          <a:pt x="283" y="57"/>
                        </a:lnTo>
                        <a:lnTo>
                          <a:pt x="347" y="32"/>
                        </a:lnTo>
                        <a:lnTo>
                          <a:pt x="416" y="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20512" name="Group 212"/>
                <p:cNvGrpSpPr>
                  <a:grpSpLocks/>
                </p:cNvGrpSpPr>
                <p:nvPr/>
              </p:nvGrpSpPr>
              <p:grpSpPr bwMode="auto">
                <a:xfrm>
                  <a:off x="1155" y="2503"/>
                  <a:ext cx="220" cy="310"/>
                  <a:chOff x="1155" y="2503"/>
                  <a:chExt cx="220" cy="310"/>
                </a:xfrm>
              </p:grpSpPr>
              <p:sp>
                <p:nvSpPr>
                  <p:cNvPr id="20513" name="Freeform 213"/>
                  <p:cNvSpPr>
                    <a:spLocks/>
                  </p:cNvSpPr>
                  <p:nvPr/>
                </p:nvSpPr>
                <p:spPr bwMode="auto">
                  <a:xfrm>
                    <a:off x="1155" y="2579"/>
                    <a:ext cx="136" cy="234"/>
                  </a:xfrm>
                  <a:custGeom>
                    <a:avLst/>
                    <a:gdLst>
                      <a:gd name="T0" fmla="*/ 1 w 408"/>
                      <a:gd name="T1" fmla="*/ 7 h 703"/>
                      <a:gd name="T2" fmla="*/ 1 w 408"/>
                      <a:gd name="T3" fmla="*/ 8 h 703"/>
                      <a:gd name="T4" fmla="*/ 0 w 408"/>
                      <a:gd name="T5" fmla="*/ 8 h 703"/>
                      <a:gd name="T6" fmla="*/ 0 w 408"/>
                      <a:gd name="T7" fmla="*/ 9 h 703"/>
                      <a:gd name="T8" fmla="*/ 1 w 408"/>
                      <a:gd name="T9" fmla="*/ 9 h 703"/>
                      <a:gd name="T10" fmla="*/ 1 w 408"/>
                      <a:gd name="T11" fmla="*/ 7 h 703"/>
                      <a:gd name="T12" fmla="*/ 2 w 408"/>
                      <a:gd name="T13" fmla="*/ 6 h 703"/>
                      <a:gd name="T14" fmla="*/ 4 w 408"/>
                      <a:gd name="T15" fmla="*/ 3 h 703"/>
                      <a:gd name="T16" fmla="*/ 5 w 408"/>
                      <a:gd name="T17" fmla="*/ 1 h 703"/>
                      <a:gd name="T18" fmla="*/ 5 w 408"/>
                      <a:gd name="T19" fmla="*/ 0 h 703"/>
                      <a:gd name="T20" fmla="*/ 5 w 408"/>
                      <a:gd name="T21" fmla="*/ 0 h 703"/>
                      <a:gd name="T22" fmla="*/ 4 w 408"/>
                      <a:gd name="T23" fmla="*/ 1 h 703"/>
                      <a:gd name="T24" fmla="*/ 4 w 408"/>
                      <a:gd name="T25" fmla="*/ 2 h 703"/>
                      <a:gd name="T26" fmla="*/ 3 w 408"/>
                      <a:gd name="T27" fmla="*/ 3 h 703"/>
                      <a:gd name="T28" fmla="*/ 3 w 408"/>
                      <a:gd name="T29" fmla="*/ 5 h 703"/>
                      <a:gd name="T30" fmla="*/ 2 w 408"/>
                      <a:gd name="T31" fmla="*/ 6 h 703"/>
                      <a:gd name="T32" fmla="*/ 1 w 408"/>
                      <a:gd name="T33" fmla="*/ 7 h 70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8"/>
                      <a:gd name="T52" fmla="*/ 0 h 703"/>
                      <a:gd name="T53" fmla="*/ 408 w 408"/>
                      <a:gd name="T54" fmla="*/ 703 h 70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8" h="703">
                        <a:moveTo>
                          <a:pt x="86" y="560"/>
                        </a:moveTo>
                        <a:lnTo>
                          <a:pt x="47" y="619"/>
                        </a:lnTo>
                        <a:lnTo>
                          <a:pt x="0" y="677"/>
                        </a:lnTo>
                        <a:lnTo>
                          <a:pt x="12" y="694"/>
                        </a:lnTo>
                        <a:lnTo>
                          <a:pt x="47" y="703"/>
                        </a:lnTo>
                        <a:lnTo>
                          <a:pt x="109" y="599"/>
                        </a:lnTo>
                        <a:lnTo>
                          <a:pt x="182" y="472"/>
                        </a:lnTo>
                        <a:lnTo>
                          <a:pt x="288" y="272"/>
                        </a:lnTo>
                        <a:lnTo>
                          <a:pt x="373" y="102"/>
                        </a:lnTo>
                        <a:lnTo>
                          <a:pt x="408" y="10"/>
                        </a:lnTo>
                        <a:lnTo>
                          <a:pt x="367" y="0"/>
                        </a:lnTo>
                        <a:lnTo>
                          <a:pt x="355" y="65"/>
                        </a:lnTo>
                        <a:lnTo>
                          <a:pt x="329" y="139"/>
                        </a:lnTo>
                        <a:lnTo>
                          <a:pt x="276" y="241"/>
                        </a:lnTo>
                        <a:lnTo>
                          <a:pt x="206" y="375"/>
                        </a:lnTo>
                        <a:lnTo>
                          <a:pt x="134" y="486"/>
                        </a:lnTo>
                        <a:lnTo>
                          <a:pt x="86" y="5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14" name="Freeform 214"/>
                  <p:cNvSpPr>
                    <a:spLocks/>
                  </p:cNvSpPr>
                  <p:nvPr/>
                </p:nvSpPr>
                <p:spPr bwMode="auto">
                  <a:xfrm>
                    <a:off x="1196" y="2503"/>
                    <a:ext cx="179" cy="104"/>
                  </a:xfrm>
                  <a:custGeom>
                    <a:avLst/>
                    <a:gdLst>
                      <a:gd name="T0" fmla="*/ 1 w 537"/>
                      <a:gd name="T1" fmla="*/ 3 h 310"/>
                      <a:gd name="T2" fmla="*/ 3 w 537"/>
                      <a:gd name="T3" fmla="*/ 3 h 310"/>
                      <a:gd name="T4" fmla="*/ 4 w 537"/>
                      <a:gd name="T5" fmla="*/ 3 h 310"/>
                      <a:gd name="T6" fmla="*/ 5 w 537"/>
                      <a:gd name="T7" fmla="*/ 4 h 310"/>
                      <a:gd name="T8" fmla="*/ 6 w 537"/>
                      <a:gd name="T9" fmla="*/ 3 h 310"/>
                      <a:gd name="T10" fmla="*/ 6 w 537"/>
                      <a:gd name="T11" fmla="*/ 3 h 310"/>
                      <a:gd name="T12" fmla="*/ 6 w 537"/>
                      <a:gd name="T13" fmla="*/ 2 h 310"/>
                      <a:gd name="T14" fmla="*/ 6 w 537"/>
                      <a:gd name="T15" fmla="*/ 2 h 310"/>
                      <a:gd name="T16" fmla="*/ 6 w 537"/>
                      <a:gd name="T17" fmla="*/ 1 h 310"/>
                      <a:gd name="T18" fmla="*/ 5 w 537"/>
                      <a:gd name="T19" fmla="*/ 1 h 310"/>
                      <a:gd name="T20" fmla="*/ 3 w 537"/>
                      <a:gd name="T21" fmla="*/ 0 h 310"/>
                      <a:gd name="T22" fmla="*/ 2 w 537"/>
                      <a:gd name="T23" fmla="*/ 0 h 310"/>
                      <a:gd name="T24" fmla="*/ 2 w 537"/>
                      <a:gd name="T25" fmla="*/ 0 h 310"/>
                      <a:gd name="T26" fmla="*/ 2 w 537"/>
                      <a:gd name="T27" fmla="*/ 1 h 310"/>
                      <a:gd name="T28" fmla="*/ 2 w 537"/>
                      <a:gd name="T29" fmla="*/ 2 h 310"/>
                      <a:gd name="T30" fmla="*/ 1 w 537"/>
                      <a:gd name="T31" fmla="*/ 2 h 310"/>
                      <a:gd name="T32" fmla="*/ 1 w 537"/>
                      <a:gd name="T33" fmla="*/ 2 h 310"/>
                      <a:gd name="T34" fmla="*/ 2 w 537"/>
                      <a:gd name="T35" fmla="*/ 1 h 310"/>
                      <a:gd name="T36" fmla="*/ 1 w 537"/>
                      <a:gd name="T37" fmla="*/ 1 h 310"/>
                      <a:gd name="T38" fmla="*/ 1 w 537"/>
                      <a:gd name="T39" fmla="*/ 1 h 310"/>
                      <a:gd name="T40" fmla="*/ 1 w 537"/>
                      <a:gd name="T41" fmla="*/ 1 h 310"/>
                      <a:gd name="T42" fmla="*/ 0 w 537"/>
                      <a:gd name="T43" fmla="*/ 1 h 310"/>
                      <a:gd name="T44" fmla="*/ 0 w 537"/>
                      <a:gd name="T45" fmla="*/ 1 h 310"/>
                      <a:gd name="T46" fmla="*/ 0 w 537"/>
                      <a:gd name="T47" fmla="*/ 2 h 310"/>
                      <a:gd name="T48" fmla="*/ 1 w 537"/>
                      <a:gd name="T49" fmla="*/ 2 h 310"/>
                      <a:gd name="T50" fmla="*/ 1 w 537"/>
                      <a:gd name="T51" fmla="*/ 2 h 310"/>
                      <a:gd name="T52" fmla="*/ 1 w 537"/>
                      <a:gd name="T53" fmla="*/ 2 h 310"/>
                      <a:gd name="T54" fmla="*/ 1 w 537"/>
                      <a:gd name="T55" fmla="*/ 2 h 310"/>
                      <a:gd name="T56" fmla="*/ 1 w 537"/>
                      <a:gd name="T57" fmla="*/ 3 h 310"/>
                      <a:gd name="T58" fmla="*/ 0 w 537"/>
                      <a:gd name="T59" fmla="*/ 3 h 310"/>
                      <a:gd name="T60" fmla="*/ 0 w 537"/>
                      <a:gd name="T61" fmla="*/ 2 h 310"/>
                      <a:gd name="T62" fmla="*/ 0 w 537"/>
                      <a:gd name="T63" fmla="*/ 2 h 310"/>
                      <a:gd name="T64" fmla="*/ 0 w 537"/>
                      <a:gd name="T65" fmla="*/ 1 h 310"/>
                      <a:gd name="T66" fmla="*/ 0 w 537"/>
                      <a:gd name="T67" fmla="*/ 1 h 310"/>
                      <a:gd name="T68" fmla="*/ 1 w 537"/>
                      <a:gd name="T69" fmla="*/ 0 h 310"/>
                      <a:gd name="T70" fmla="*/ 1 w 537"/>
                      <a:gd name="T71" fmla="*/ 0 h 310"/>
                      <a:gd name="T72" fmla="*/ 2 w 537"/>
                      <a:gd name="T73" fmla="*/ 0 h 310"/>
                      <a:gd name="T74" fmla="*/ 3 w 537"/>
                      <a:gd name="T75" fmla="*/ 0 h 310"/>
                      <a:gd name="T76" fmla="*/ 3 w 537"/>
                      <a:gd name="T77" fmla="*/ 0 h 310"/>
                      <a:gd name="T78" fmla="*/ 4 w 537"/>
                      <a:gd name="T79" fmla="*/ 0 h 310"/>
                      <a:gd name="T80" fmla="*/ 5 w 537"/>
                      <a:gd name="T81" fmla="*/ 1 h 310"/>
                      <a:gd name="T82" fmla="*/ 6 w 537"/>
                      <a:gd name="T83" fmla="*/ 1 h 310"/>
                      <a:gd name="T84" fmla="*/ 6 w 537"/>
                      <a:gd name="T85" fmla="*/ 1 h 310"/>
                      <a:gd name="T86" fmla="*/ 7 w 537"/>
                      <a:gd name="T87" fmla="*/ 2 h 310"/>
                      <a:gd name="T88" fmla="*/ 7 w 537"/>
                      <a:gd name="T89" fmla="*/ 2 h 310"/>
                      <a:gd name="T90" fmla="*/ 7 w 537"/>
                      <a:gd name="T91" fmla="*/ 3 h 310"/>
                      <a:gd name="T92" fmla="*/ 6 w 537"/>
                      <a:gd name="T93" fmla="*/ 3 h 310"/>
                      <a:gd name="T94" fmla="*/ 6 w 537"/>
                      <a:gd name="T95" fmla="*/ 4 h 310"/>
                      <a:gd name="T96" fmla="*/ 5 w 537"/>
                      <a:gd name="T97" fmla="*/ 4 h 310"/>
                      <a:gd name="T98" fmla="*/ 5 w 537"/>
                      <a:gd name="T99" fmla="*/ 4 h 310"/>
                      <a:gd name="T100" fmla="*/ 4 w 537"/>
                      <a:gd name="T101" fmla="*/ 3 h 310"/>
                      <a:gd name="T102" fmla="*/ 3 w 537"/>
                      <a:gd name="T103" fmla="*/ 3 h 310"/>
                      <a:gd name="T104" fmla="*/ 2 w 537"/>
                      <a:gd name="T105" fmla="*/ 3 h 310"/>
                      <a:gd name="T106" fmla="*/ 2 w 537"/>
                      <a:gd name="T107" fmla="*/ 3 h 310"/>
                      <a:gd name="T108" fmla="*/ 1 w 537"/>
                      <a:gd name="T109" fmla="*/ 3 h 310"/>
                      <a:gd name="T110" fmla="*/ 1 w 537"/>
                      <a:gd name="T111" fmla="*/ 3 h 3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37"/>
                      <a:gd name="T169" fmla="*/ 0 h 310"/>
                      <a:gd name="T170" fmla="*/ 537 w 537"/>
                      <a:gd name="T171" fmla="*/ 310 h 31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37" h="310">
                        <a:moveTo>
                          <a:pt x="103" y="219"/>
                        </a:moveTo>
                        <a:lnTo>
                          <a:pt x="245" y="225"/>
                        </a:lnTo>
                        <a:lnTo>
                          <a:pt x="340" y="251"/>
                        </a:lnTo>
                        <a:lnTo>
                          <a:pt x="438" y="284"/>
                        </a:lnTo>
                        <a:lnTo>
                          <a:pt x="474" y="272"/>
                        </a:lnTo>
                        <a:lnTo>
                          <a:pt x="511" y="227"/>
                        </a:lnTo>
                        <a:lnTo>
                          <a:pt x="519" y="187"/>
                        </a:lnTo>
                        <a:lnTo>
                          <a:pt x="517" y="142"/>
                        </a:lnTo>
                        <a:lnTo>
                          <a:pt x="501" y="109"/>
                        </a:lnTo>
                        <a:lnTo>
                          <a:pt x="376" y="63"/>
                        </a:lnTo>
                        <a:lnTo>
                          <a:pt x="258" y="26"/>
                        </a:lnTo>
                        <a:lnTo>
                          <a:pt x="154" y="19"/>
                        </a:lnTo>
                        <a:lnTo>
                          <a:pt x="122" y="26"/>
                        </a:lnTo>
                        <a:lnTo>
                          <a:pt x="146" y="63"/>
                        </a:lnTo>
                        <a:lnTo>
                          <a:pt x="146" y="137"/>
                        </a:lnTo>
                        <a:lnTo>
                          <a:pt x="118" y="187"/>
                        </a:lnTo>
                        <a:lnTo>
                          <a:pt x="118" y="147"/>
                        </a:lnTo>
                        <a:lnTo>
                          <a:pt x="128" y="95"/>
                        </a:lnTo>
                        <a:lnTo>
                          <a:pt x="115" y="65"/>
                        </a:lnTo>
                        <a:lnTo>
                          <a:pt x="93" y="43"/>
                        </a:lnTo>
                        <a:lnTo>
                          <a:pt x="73" y="45"/>
                        </a:lnTo>
                        <a:lnTo>
                          <a:pt x="38" y="76"/>
                        </a:lnTo>
                        <a:lnTo>
                          <a:pt x="26" y="116"/>
                        </a:lnTo>
                        <a:lnTo>
                          <a:pt x="26" y="163"/>
                        </a:lnTo>
                        <a:lnTo>
                          <a:pt x="44" y="199"/>
                        </a:lnTo>
                        <a:lnTo>
                          <a:pt x="73" y="199"/>
                        </a:lnTo>
                        <a:lnTo>
                          <a:pt x="97" y="194"/>
                        </a:lnTo>
                        <a:lnTo>
                          <a:pt x="105" y="189"/>
                        </a:lnTo>
                        <a:lnTo>
                          <a:pt x="79" y="238"/>
                        </a:lnTo>
                        <a:lnTo>
                          <a:pt x="31" y="219"/>
                        </a:lnTo>
                        <a:lnTo>
                          <a:pt x="6" y="187"/>
                        </a:lnTo>
                        <a:lnTo>
                          <a:pt x="0" y="142"/>
                        </a:lnTo>
                        <a:lnTo>
                          <a:pt x="12" y="95"/>
                        </a:lnTo>
                        <a:lnTo>
                          <a:pt x="31" y="50"/>
                        </a:lnTo>
                        <a:lnTo>
                          <a:pt x="67" y="24"/>
                        </a:lnTo>
                        <a:lnTo>
                          <a:pt x="112" y="7"/>
                        </a:lnTo>
                        <a:lnTo>
                          <a:pt x="158" y="0"/>
                        </a:lnTo>
                        <a:lnTo>
                          <a:pt x="215" y="0"/>
                        </a:lnTo>
                        <a:lnTo>
                          <a:pt x="276" y="7"/>
                        </a:lnTo>
                        <a:lnTo>
                          <a:pt x="335" y="19"/>
                        </a:lnTo>
                        <a:lnTo>
                          <a:pt x="409" y="50"/>
                        </a:lnTo>
                        <a:lnTo>
                          <a:pt x="481" y="71"/>
                        </a:lnTo>
                        <a:lnTo>
                          <a:pt x="525" y="95"/>
                        </a:lnTo>
                        <a:lnTo>
                          <a:pt x="531" y="130"/>
                        </a:lnTo>
                        <a:lnTo>
                          <a:pt x="537" y="173"/>
                        </a:lnTo>
                        <a:lnTo>
                          <a:pt x="529" y="220"/>
                        </a:lnTo>
                        <a:lnTo>
                          <a:pt x="511" y="260"/>
                        </a:lnTo>
                        <a:lnTo>
                          <a:pt x="481" y="290"/>
                        </a:lnTo>
                        <a:lnTo>
                          <a:pt x="434" y="310"/>
                        </a:lnTo>
                        <a:lnTo>
                          <a:pt x="389" y="303"/>
                        </a:lnTo>
                        <a:lnTo>
                          <a:pt x="312" y="272"/>
                        </a:lnTo>
                        <a:lnTo>
                          <a:pt x="256" y="245"/>
                        </a:lnTo>
                        <a:lnTo>
                          <a:pt x="190" y="238"/>
                        </a:lnTo>
                        <a:lnTo>
                          <a:pt x="122" y="241"/>
                        </a:lnTo>
                        <a:lnTo>
                          <a:pt x="87" y="241"/>
                        </a:lnTo>
                        <a:lnTo>
                          <a:pt x="103" y="21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15" name="Freeform 215"/>
                  <p:cNvSpPr>
                    <a:spLocks/>
                  </p:cNvSpPr>
                  <p:nvPr/>
                </p:nvSpPr>
                <p:spPr bwMode="auto">
                  <a:xfrm>
                    <a:off x="1220" y="2555"/>
                    <a:ext cx="22" cy="29"/>
                  </a:xfrm>
                  <a:custGeom>
                    <a:avLst/>
                    <a:gdLst>
                      <a:gd name="T0" fmla="*/ 0 w 64"/>
                      <a:gd name="T1" fmla="*/ 1 h 87"/>
                      <a:gd name="T2" fmla="*/ 1 w 64"/>
                      <a:gd name="T3" fmla="*/ 0 h 87"/>
                      <a:gd name="T4" fmla="*/ 1 w 64"/>
                      <a:gd name="T5" fmla="*/ 1 h 87"/>
                      <a:gd name="T6" fmla="*/ 0 w 64"/>
                      <a:gd name="T7" fmla="*/ 1 h 87"/>
                      <a:gd name="T8" fmla="*/ 0 w 64"/>
                      <a:gd name="T9" fmla="*/ 1 h 87"/>
                      <a:gd name="T10" fmla="*/ 0 60000 65536"/>
                      <a:gd name="T11" fmla="*/ 0 60000 65536"/>
                      <a:gd name="T12" fmla="*/ 0 60000 65536"/>
                      <a:gd name="T13" fmla="*/ 0 60000 65536"/>
                      <a:gd name="T14" fmla="*/ 0 60000 65536"/>
                      <a:gd name="T15" fmla="*/ 0 w 64"/>
                      <a:gd name="T16" fmla="*/ 0 h 87"/>
                      <a:gd name="T17" fmla="*/ 64 w 64"/>
                      <a:gd name="T18" fmla="*/ 87 h 87"/>
                    </a:gdLst>
                    <a:ahLst/>
                    <a:cxnLst>
                      <a:cxn ang="T10">
                        <a:pos x="T0" y="T1"/>
                      </a:cxn>
                      <a:cxn ang="T11">
                        <a:pos x="T2" y="T3"/>
                      </a:cxn>
                      <a:cxn ang="T12">
                        <a:pos x="T4" y="T5"/>
                      </a:cxn>
                      <a:cxn ang="T13">
                        <a:pos x="T6" y="T7"/>
                      </a:cxn>
                      <a:cxn ang="T14">
                        <a:pos x="T8" y="T9"/>
                      </a:cxn>
                    </a:cxnLst>
                    <a:rect l="T15" t="T16" r="T17" b="T18"/>
                    <a:pathLst>
                      <a:path w="64" h="87">
                        <a:moveTo>
                          <a:pt x="0" y="55"/>
                        </a:moveTo>
                        <a:lnTo>
                          <a:pt x="50" y="0"/>
                        </a:lnTo>
                        <a:lnTo>
                          <a:pt x="64" y="80"/>
                        </a:lnTo>
                        <a:lnTo>
                          <a:pt x="0" y="87"/>
                        </a:lnTo>
                        <a:lnTo>
                          <a:pt x="0" y="5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grpSp>
            <p:nvGrpSpPr>
              <p:cNvPr id="20500" name="Group 216"/>
              <p:cNvGrpSpPr>
                <a:grpSpLocks/>
              </p:cNvGrpSpPr>
              <p:nvPr/>
            </p:nvGrpSpPr>
            <p:grpSpPr bwMode="auto">
              <a:xfrm>
                <a:off x="1156" y="2976"/>
                <a:ext cx="227" cy="368"/>
                <a:chOff x="1798" y="2601"/>
                <a:chExt cx="312" cy="513"/>
              </a:xfrm>
            </p:grpSpPr>
            <p:grpSp>
              <p:nvGrpSpPr>
                <p:cNvPr id="20501" name="Group 217"/>
                <p:cNvGrpSpPr>
                  <a:grpSpLocks/>
                </p:cNvGrpSpPr>
                <p:nvPr/>
              </p:nvGrpSpPr>
              <p:grpSpPr bwMode="auto">
                <a:xfrm>
                  <a:off x="1912" y="2601"/>
                  <a:ext cx="198" cy="280"/>
                  <a:chOff x="1912" y="2601"/>
                  <a:chExt cx="198" cy="280"/>
                </a:xfrm>
              </p:grpSpPr>
              <p:sp>
                <p:nvSpPr>
                  <p:cNvPr id="20509" name="Freeform 218"/>
                  <p:cNvSpPr>
                    <a:spLocks/>
                  </p:cNvSpPr>
                  <p:nvPr/>
                </p:nvSpPr>
                <p:spPr bwMode="auto">
                  <a:xfrm>
                    <a:off x="2042" y="2780"/>
                    <a:ext cx="68" cy="101"/>
                  </a:xfrm>
                  <a:custGeom>
                    <a:avLst/>
                    <a:gdLst>
                      <a:gd name="T0" fmla="*/ 1 w 203"/>
                      <a:gd name="T1" fmla="*/ 0 h 304"/>
                      <a:gd name="T2" fmla="*/ 1 w 203"/>
                      <a:gd name="T3" fmla="*/ 1 h 304"/>
                      <a:gd name="T4" fmla="*/ 1 w 203"/>
                      <a:gd name="T5" fmla="*/ 2 h 304"/>
                      <a:gd name="T6" fmla="*/ 1 w 203"/>
                      <a:gd name="T7" fmla="*/ 2 h 304"/>
                      <a:gd name="T8" fmla="*/ 2 w 203"/>
                      <a:gd name="T9" fmla="*/ 2 h 304"/>
                      <a:gd name="T10" fmla="*/ 2 w 203"/>
                      <a:gd name="T11" fmla="*/ 2 h 304"/>
                      <a:gd name="T12" fmla="*/ 2 w 203"/>
                      <a:gd name="T13" fmla="*/ 2 h 304"/>
                      <a:gd name="T14" fmla="*/ 2 w 203"/>
                      <a:gd name="T15" fmla="*/ 1 h 304"/>
                      <a:gd name="T16" fmla="*/ 2 w 203"/>
                      <a:gd name="T17" fmla="*/ 1 h 304"/>
                      <a:gd name="T18" fmla="*/ 2 w 203"/>
                      <a:gd name="T19" fmla="*/ 0 h 304"/>
                      <a:gd name="T20" fmla="*/ 1 w 203"/>
                      <a:gd name="T21" fmla="*/ 0 h 304"/>
                      <a:gd name="T22" fmla="*/ 1 w 203"/>
                      <a:gd name="T23" fmla="*/ 0 h 304"/>
                      <a:gd name="T24" fmla="*/ 1 w 203"/>
                      <a:gd name="T25" fmla="*/ 0 h 304"/>
                      <a:gd name="T26" fmla="*/ 1 w 203"/>
                      <a:gd name="T27" fmla="*/ 0 h 304"/>
                      <a:gd name="T28" fmla="*/ 2 w 203"/>
                      <a:gd name="T29" fmla="*/ 0 h 304"/>
                      <a:gd name="T30" fmla="*/ 2 w 203"/>
                      <a:gd name="T31" fmla="*/ 0 h 304"/>
                      <a:gd name="T32" fmla="*/ 2 w 203"/>
                      <a:gd name="T33" fmla="*/ 1 h 304"/>
                      <a:gd name="T34" fmla="*/ 3 w 203"/>
                      <a:gd name="T35" fmla="*/ 1 h 304"/>
                      <a:gd name="T36" fmla="*/ 3 w 203"/>
                      <a:gd name="T37" fmla="*/ 2 h 304"/>
                      <a:gd name="T38" fmla="*/ 2 w 203"/>
                      <a:gd name="T39" fmla="*/ 2 h 304"/>
                      <a:gd name="T40" fmla="*/ 2 w 203"/>
                      <a:gd name="T41" fmla="*/ 3 h 304"/>
                      <a:gd name="T42" fmla="*/ 2 w 203"/>
                      <a:gd name="T43" fmla="*/ 3 h 304"/>
                      <a:gd name="T44" fmla="*/ 2 w 203"/>
                      <a:gd name="T45" fmla="*/ 3 h 304"/>
                      <a:gd name="T46" fmla="*/ 2 w 203"/>
                      <a:gd name="T47" fmla="*/ 3 h 304"/>
                      <a:gd name="T48" fmla="*/ 2 w 203"/>
                      <a:gd name="T49" fmla="*/ 4 h 304"/>
                      <a:gd name="T50" fmla="*/ 2 w 203"/>
                      <a:gd name="T51" fmla="*/ 4 h 304"/>
                      <a:gd name="T52" fmla="*/ 1 w 203"/>
                      <a:gd name="T53" fmla="*/ 3 h 304"/>
                      <a:gd name="T54" fmla="*/ 1 w 203"/>
                      <a:gd name="T55" fmla="*/ 3 h 304"/>
                      <a:gd name="T56" fmla="*/ 1 w 203"/>
                      <a:gd name="T57" fmla="*/ 2 h 304"/>
                      <a:gd name="T58" fmla="*/ 0 w 203"/>
                      <a:gd name="T59" fmla="*/ 1 h 304"/>
                      <a:gd name="T60" fmla="*/ 0 w 203"/>
                      <a:gd name="T61" fmla="*/ 1 h 304"/>
                      <a:gd name="T62" fmla="*/ 1 w 203"/>
                      <a:gd name="T63" fmla="*/ 0 h 30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3"/>
                      <a:gd name="T97" fmla="*/ 0 h 304"/>
                      <a:gd name="T98" fmla="*/ 203 w 203"/>
                      <a:gd name="T99" fmla="*/ 304 h 30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3" h="304">
                        <a:moveTo>
                          <a:pt x="41" y="30"/>
                        </a:moveTo>
                        <a:lnTo>
                          <a:pt x="62" y="83"/>
                        </a:lnTo>
                        <a:lnTo>
                          <a:pt x="96" y="128"/>
                        </a:lnTo>
                        <a:lnTo>
                          <a:pt x="118" y="169"/>
                        </a:lnTo>
                        <a:lnTo>
                          <a:pt x="148" y="200"/>
                        </a:lnTo>
                        <a:lnTo>
                          <a:pt x="165" y="165"/>
                        </a:lnTo>
                        <a:lnTo>
                          <a:pt x="177" y="128"/>
                        </a:lnTo>
                        <a:lnTo>
                          <a:pt x="169" y="77"/>
                        </a:lnTo>
                        <a:lnTo>
                          <a:pt x="160" y="49"/>
                        </a:lnTo>
                        <a:lnTo>
                          <a:pt x="143" y="26"/>
                        </a:lnTo>
                        <a:lnTo>
                          <a:pt x="106" y="14"/>
                        </a:lnTo>
                        <a:lnTo>
                          <a:pt x="69" y="14"/>
                        </a:lnTo>
                        <a:lnTo>
                          <a:pt x="57" y="12"/>
                        </a:lnTo>
                        <a:lnTo>
                          <a:pt x="79" y="0"/>
                        </a:lnTo>
                        <a:lnTo>
                          <a:pt x="129" y="3"/>
                        </a:lnTo>
                        <a:lnTo>
                          <a:pt x="160" y="18"/>
                        </a:lnTo>
                        <a:lnTo>
                          <a:pt x="186" y="41"/>
                        </a:lnTo>
                        <a:lnTo>
                          <a:pt x="203" y="94"/>
                        </a:lnTo>
                        <a:lnTo>
                          <a:pt x="203" y="134"/>
                        </a:lnTo>
                        <a:lnTo>
                          <a:pt x="191" y="182"/>
                        </a:lnTo>
                        <a:lnTo>
                          <a:pt x="163" y="218"/>
                        </a:lnTo>
                        <a:lnTo>
                          <a:pt x="171" y="235"/>
                        </a:lnTo>
                        <a:lnTo>
                          <a:pt x="197" y="248"/>
                        </a:lnTo>
                        <a:lnTo>
                          <a:pt x="197" y="281"/>
                        </a:lnTo>
                        <a:lnTo>
                          <a:pt x="165" y="304"/>
                        </a:lnTo>
                        <a:lnTo>
                          <a:pt x="135" y="299"/>
                        </a:lnTo>
                        <a:lnTo>
                          <a:pt x="120" y="264"/>
                        </a:lnTo>
                        <a:lnTo>
                          <a:pt x="120" y="241"/>
                        </a:lnTo>
                        <a:lnTo>
                          <a:pt x="86" y="177"/>
                        </a:lnTo>
                        <a:lnTo>
                          <a:pt x="40" y="104"/>
                        </a:lnTo>
                        <a:lnTo>
                          <a:pt x="0" y="43"/>
                        </a:lnTo>
                        <a:lnTo>
                          <a:pt x="41" y="3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10" name="Freeform 219"/>
                  <p:cNvSpPr>
                    <a:spLocks/>
                  </p:cNvSpPr>
                  <p:nvPr/>
                </p:nvSpPr>
                <p:spPr bwMode="auto">
                  <a:xfrm>
                    <a:off x="1912" y="2601"/>
                    <a:ext cx="146" cy="199"/>
                  </a:xfrm>
                  <a:custGeom>
                    <a:avLst/>
                    <a:gdLst>
                      <a:gd name="T0" fmla="*/ 5 w 440"/>
                      <a:gd name="T1" fmla="*/ 7 h 595"/>
                      <a:gd name="T2" fmla="*/ 4 w 440"/>
                      <a:gd name="T3" fmla="*/ 5 h 595"/>
                      <a:gd name="T4" fmla="*/ 3 w 440"/>
                      <a:gd name="T5" fmla="*/ 4 h 595"/>
                      <a:gd name="T6" fmla="*/ 2 w 440"/>
                      <a:gd name="T7" fmla="*/ 2 h 595"/>
                      <a:gd name="T8" fmla="*/ 1 w 440"/>
                      <a:gd name="T9" fmla="*/ 1 h 595"/>
                      <a:gd name="T10" fmla="*/ 0 w 440"/>
                      <a:gd name="T11" fmla="*/ 0 h 595"/>
                      <a:gd name="T12" fmla="*/ 1 w 440"/>
                      <a:gd name="T13" fmla="*/ 0 h 595"/>
                      <a:gd name="T14" fmla="*/ 2 w 440"/>
                      <a:gd name="T15" fmla="*/ 1 h 595"/>
                      <a:gd name="T16" fmla="*/ 3 w 440"/>
                      <a:gd name="T17" fmla="*/ 2 h 595"/>
                      <a:gd name="T18" fmla="*/ 4 w 440"/>
                      <a:gd name="T19" fmla="*/ 4 h 595"/>
                      <a:gd name="T20" fmla="*/ 5 w 440"/>
                      <a:gd name="T21" fmla="*/ 5 h 595"/>
                      <a:gd name="T22" fmla="*/ 5 w 440"/>
                      <a:gd name="T23" fmla="*/ 6 h 595"/>
                      <a:gd name="T24" fmla="*/ 5 w 440"/>
                      <a:gd name="T25" fmla="*/ 7 h 595"/>
                      <a:gd name="T26" fmla="*/ 5 w 440"/>
                      <a:gd name="T27" fmla="*/ 7 h 595"/>
                      <a:gd name="T28" fmla="*/ 5 w 440"/>
                      <a:gd name="T29" fmla="*/ 7 h 595"/>
                      <a:gd name="T30" fmla="*/ 5 w 440"/>
                      <a:gd name="T31" fmla="*/ 6 h 595"/>
                      <a:gd name="T32" fmla="*/ 4 w 440"/>
                      <a:gd name="T33" fmla="*/ 5 h 595"/>
                      <a:gd name="T34" fmla="*/ 4 w 440"/>
                      <a:gd name="T35" fmla="*/ 4 h 595"/>
                      <a:gd name="T36" fmla="*/ 3 w 440"/>
                      <a:gd name="T37" fmla="*/ 3 h 595"/>
                      <a:gd name="T38" fmla="*/ 3 w 440"/>
                      <a:gd name="T39" fmla="*/ 2 h 595"/>
                      <a:gd name="T40" fmla="*/ 2 w 440"/>
                      <a:gd name="T41" fmla="*/ 1 h 595"/>
                      <a:gd name="T42" fmla="*/ 1 w 440"/>
                      <a:gd name="T43" fmla="*/ 1 h 595"/>
                      <a:gd name="T44" fmla="*/ 0 w 440"/>
                      <a:gd name="T45" fmla="*/ 0 h 595"/>
                      <a:gd name="T46" fmla="*/ 1 w 440"/>
                      <a:gd name="T47" fmla="*/ 1 h 595"/>
                      <a:gd name="T48" fmla="*/ 2 w 440"/>
                      <a:gd name="T49" fmla="*/ 2 h 595"/>
                      <a:gd name="T50" fmla="*/ 3 w 440"/>
                      <a:gd name="T51" fmla="*/ 3 h 595"/>
                      <a:gd name="T52" fmla="*/ 4 w 440"/>
                      <a:gd name="T53" fmla="*/ 4 h 595"/>
                      <a:gd name="T54" fmla="*/ 4 w 440"/>
                      <a:gd name="T55" fmla="*/ 5 h 595"/>
                      <a:gd name="T56" fmla="*/ 5 w 440"/>
                      <a:gd name="T57" fmla="*/ 6 h 595"/>
                      <a:gd name="T58" fmla="*/ 5 w 440"/>
                      <a:gd name="T59" fmla="*/ 7 h 595"/>
                      <a:gd name="T60" fmla="*/ 5 w 440"/>
                      <a:gd name="T61" fmla="*/ 7 h 59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40"/>
                      <a:gd name="T94" fmla="*/ 0 h 595"/>
                      <a:gd name="T95" fmla="*/ 440 w 440"/>
                      <a:gd name="T96" fmla="*/ 595 h 59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40" h="595">
                        <a:moveTo>
                          <a:pt x="401" y="590"/>
                        </a:moveTo>
                        <a:lnTo>
                          <a:pt x="330" y="427"/>
                        </a:lnTo>
                        <a:lnTo>
                          <a:pt x="253" y="294"/>
                        </a:lnTo>
                        <a:lnTo>
                          <a:pt x="166" y="168"/>
                        </a:lnTo>
                        <a:lnTo>
                          <a:pt x="93" y="79"/>
                        </a:lnTo>
                        <a:lnTo>
                          <a:pt x="0" y="0"/>
                        </a:lnTo>
                        <a:lnTo>
                          <a:pt x="51" y="10"/>
                        </a:lnTo>
                        <a:lnTo>
                          <a:pt x="181" y="85"/>
                        </a:lnTo>
                        <a:lnTo>
                          <a:pt x="270" y="179"/>
                        </a:lnTo>
                        <a:lnTo>
                          <a:pt x="341" y="285"/>
                        </a:lnTo>
                        <a:lnTo>
                          <a:pt x="396" y="411"/>
                        </a:lnTo>
                        <a:lnTo>
                          <a:pt x="433" y="503"/>
                        </a:lnTo>
                        <a:lnTo>
                          <a:pt x="440" y="560"/>
                        </a:lnTo>
                        <a:lnTo>
                          <a:pt x="440" y="595"/>
                        </a:lnTo>
                        <a:lnTo>
                          <a:pt x="433" y="554"/>
                        </a:lnTo>
                        <a:lnTo>
                          <a:pt x="401" y="464"/>
                        </a:lnTo>
                        <a:lnTo>
                          <a:pt x="357" y="365"/>
                        </a:lnTo>
                        <a:lnTo>
                          <a:pt x="319" y="288"/>
                        </a:lnTo>
                        <a:lnTo>
                          <a:pt x="268" y="203"/>
                        </a:lnTo>
                        <a:lnTo>
                          <a:pt x="210" y="137"/>
                        </a:lnTo>
                        <a:lnTo>
                          <a:pt x="154" y="90"/>
                        </a:lnTo>
                        <a:lnTo>
                          <a:pt x="104" y="56"/>
                        </a:lnTo>
                        <a:lnTo>
                          <a:pt x="38" y="16"/>
                        </a:lnTo>
                        <a:lnTo>
                          <a:pt x="104" y="73"/>
                        </a:lnTo>
                        <a:lnTo>
                          <a:pt x="166" y="143"/>
                        </a:lnTo>
                        <a:lnTo>
                          <a:pt x="226" y="224"/>
                        </a:lnTo>
                        <a:lnTo>
                          <a:pt x="291" y="323"/>
                        </a:lnTo>
                        <a:lnTo>
                          <a:pt x="339" y="405"/>
                        </a:lnTo>
                        <a:lnTo>
                          <a:pt x="380" y="491"/>
                        </a:lnTo>
                        <a:lnTo>
                          <a:pt x="422" y="595"/>
                        </a:lnTo>
                        <a:lnTo>
                          <a:pt x="401" y="59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20502" name="Group 220"/>
                <p:cNvGrpSpPr>
                  <a:grpSpLocks/>
                </p:cNvGrpSpPr>
                <p:nvPr/>
              </p:nvGrpSpPr>
              <p:grpSpPr bwMode="auto">
                <a:xfrm>
                  <a:off x="1798" y="2675"/>
                  <a:ext cx="286" cy="439"/>
                  <a:chOff x="1798" y="2675"/>
                  <a:chExt cx="286" cy="439"/>
                </a:xfrm>
              </p:grpSpPr>
              <p:sp>
                <p:nvSpPr>
                  <p:cNvPr id="20503" name="Freeform 221"/>
                  <p:cNvSpPr>
                    <a:spLocks/>
                  </p:cNvSpPr>
                  <p:nvPr/>
                </p:nvSpPr>
                <p:spPr bwMode="auto">
                  <a:xfrm>
                    <a:off x="1798" y="2675"/>
                    <a:ext cx="136" cy="97"/>
                  </a:xfrm>
                  <a:custGeom>
                    <a:avLst/>
                    <a:gdLst>
                      <a:gd name="T0" fmla="*/ 2 w 408"/>
                      <a:gd name="T1" fmla="*/ 2 h 290"/>
                      <a:gd name="T2" fmla="*/ 2 w 408"/>
                      <a:gd name="T3" fmla="*/ 2 h 290"/>
                      <a:gd name="T4" fmla="*/ 2 w 408"/>
                      <a:gd name="T5" fmla="*/ 1 h 290"/>
                      <a:gd name="T6" fmla="*/ 2 w 408"/>
                      <a:gd name="T7" fmla="*/ 1 h 290"/>
                      <a:gd name="T8" fmla="*/ 2 w 408"/>
                      <a:gd name="T9" fmla="*/ 0 h 290"/>
                      <a:gd name="T10" fmla="*/ 3 w 408"/>
                      <a:gd name="T11" fmla="*/ 0 h 290"/>
                      <a:gd name="T12" fmla="*/ 3 w 408"/>
                      <a:gd name="T13" fmla="*/ 0 h 290"/>
                      <a:gd name="T14" fmla="*/ 4 w 408"/>
                      <a:gd name="T15" fmla="*/ 0 h 290"/>
                      <a:gd name="T16" fmla="*/ 4 w 408"/>
                      <a:gd name="T17" fmla="*/ 0 h 290"/>
                      <a:gd name="T18" fmla="*/ 5 w 408"/>
                      <a:gd name="T19" fmla="*/ 1 h 290"/>
                      <a:gd name="T20" fmla="*/ 5 w 408"/>
                      <a:gd name="T21" fmla="*/ 1 h 290"/>
                      <a:gd name="T22" fmla="*/ 5 w 408"/>
                      <a:gd name="T23" fmla="*/ 2 h 290"/>
                      <a:gd name="T24" fmla="*/ 5 w 408"/>
                      <a:gd name="T25" fmla="*/ 3 h 290"/>
                      <a:gd name="T26" fmla="*/ 5 w 408"/>
                      <a:gd name="T27" fmla="*/ 3 h 290"/>
                      <a:gd name="T28" fmla="*/ 5 w 408"/>
                      <a:gd name="T29" fmla="*/ 3 h 290"/>
                      <a:gd name="T30" fmla="*/ 4 w 408"/>
                      <a:gd name="T31" fmla="*/ 4 h 290"/>
                      <a:gd name="T32" fmla="*/ 4 w 408"/>
                      <a:gd name="T33" fmla="*/ 4 h 290"/>
                      <a:gd name="T34" fmla="*/ 3 w 408"/>
                      <a:gd name="T35" fmla="*/ 4 h 290"/>
                      <a:gd name="T36" fmla="*/ 3 w 408"/>
                      <a:gd name="T37" fmla="*/ 3 h 290"/>
                      <a:gd name="T38" fmla="*/ 3 w 408"/>
                      <a:gd name="T39" fmla="*/ 3 h 290"/>
                      <a:gd name="T40" fmla="*/ 2 w 408"/>
                      <a:gd name="T41" fmla="*/ 3 h 290"/>
                      <a:gd name="T42" fmla="*/ 2 w 408"/>
                      <a:gd name="T43" fmla="*/ 3 h 290"/>
                      <a:gd name="T44" fmla="*/ 1 w 408"/>
                      <a:gd name="T45" fmla="*/ 3 h 290"/>
                      <a:gd name="T46" fmla="*/ 1 w 408"/>
                      <a:gd name="T47" fmla="*/ 3 h 290"/>
                      <a:gd name="T48" fmla="*/ 1 w 408"/>
                      <a:gd name="T49" fmla="*/ 3 h 290"/>
                      <a:gd name="T50" fmla="*/ 0 w 408"/>
                      <a:gd name="T51" fmla="*/ 3 h 290"/>
                      <a:gd name="T52" fmla="*/ 0 w 408"/>
                      <a:gd name="T53" fmla="*/ 3 h 290"/>
                      <a:gd name="T54" fmla="*/ 0 w 408"/>
                      <a:gd name="T55" fmla="*/ 2 h 290"/>
                      <a:gd name="T56" fmla="*/ 1 w 408"/>
                      <a:gd name="T57" fmla="*/ 2 h 290"/>
                      <a:gd name="T58" fmla="*/ 2 w 408"/>
                      <a:gd name="T59" fmla="*/ 2 h 29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8"/>
                      <a:gd name="T91" fmla="*/ 0 h 290"/>
                      <a:gd name="T92" fmla="*/ 408 w 408"/>
                      <a:gd name="T93" fmla="*/ 290 h 29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8" h="290">
                        <a:moveTo>
                          <a:pt x="195" y="182"/>
                        </a:moveTo>
                        <a:lnTo>
                          <a:pt x="177" y="155"/>
                        </a:lnTo>
                        <a:lnTo>
                          <a:pt x="166" y="112"/>
                        </a:lnTo>
                        <a:lnTo>
                          <a:pt x="166" y="67"/>
                        </a:lnTo>
                        <a:lnTo>
                          <a:pt x="183" y="32"/>
                        </a:lnTo>
                        <a:lnTo>
                          <a:pt x="216" y="8"/>
                        </a:lnTo>
                        <a:lnTo>
                          <a:pt x="265" y="0"/>
                        </a:lnTo>
                        <a:lnTo>
                          <a:pt x="310" y="12"/>
                        </a:lnTo>
                        <a:lnTo>
                          <a:pt x="343" y="35"/>
                        </a:lnTo>
                        <a:lnTo>
                          <a:pt x="376" y="78"/>
                        </a:lnTo>
                        <a:lnTo>
                          <a:pt x="396" y="120"/>
                        </a:lnTo>
                        <a:lnTo>
                          <a:pt x="404" y="166"/>
                        </a:lnTo>
                        <a:lnTo>
                          <a:pt x="408" y="212"/>
                        </a:lnTo>
                        <a:lnTo>
                          <a:pt x="402" y="241"/>
                        </a:lnTo>
                        <a:lnTo>
                          <a:pt x="386" y="271"/>
                        </a:lnTo>
                        <a:lnTo>
                          <a:pt x="358" y="287"/>
                        </a:lnTo>
                        <a:lnTo>
                          <a:pt x="325" y="290"/>
                        </a:lnTo>
                        <a:lnTo>
                          <a:pt x="277" y="287"/>
                        </a:lnTo>
                        <a:lnTo>
                          <a:pt x="237" y="270"/>
                        </a:lnTo>
                        <a:lnTo>
                          <a:pt x="210" y="235"/>
                        </a:lnTo>
                        <a:lnTo>
                          <a:pt x="189" y="214"/>
                        </a:lnTo>
                        <a:lnTo>
                          <a:pt x="151" y="206"/>
                        </a:lnTo>
                        <a:lnTo>
                          <a:pt x="100" y="207"/>
                        </a:lnTo>
                        <a:lnTo>
                          <a:pt x="68" y="214"/>
                        </a:lnTo>
                        <a:lnTo>
                          <a:pt x="47" y="225"/>
                        </a:lnTo>
                        <a:lnTo>
                          <a:pt x="17" y="223"/>
                        </a:lnTo>
                        <a:lnTo>
                          <a:pt x="0" y="206"/>
                        </a:lnTo>
                        <a:lnTo>
                          <a:pt x="19" y="185"/>
                        </a:lnTo>
                        <a:lnTo>
                          <a:pt x="51" y="182"/>
                        </a:lnTo>
                        <a:lnTo>
                          <a:pt x="195" y="18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04" name="Freeform 222"/>
                  <p:cNvSpPr>
                    <a:spLocks/>
                  </p:cNvSpPr>
                  <p:nvPr/>
                </p:nvSpPr>
                <p:spPr bwMode="auto">
                  <a:xfrm>
                    <a:off x="1899" y="2783"/>
                    <a:ext cx="80" cy="168"/>
                  </a:xfrm>
                  <a:custGeom>
                    <a:avLst/>
                    <a:gdLst>
                      <a:gd name="T0" fmla="*/ 0 w 242"/>
                      <a:gd name="T1" fmla="*/ 0 h 506"/>
                      <a:gd name="T2" fmla="*/ 1 w 242"/>
                      <a:gd name="T3" fmla="*/ 0 h 506"/>
                      <a:gd name="T4" fmla="*/ 1 w 242"/>
                      <a:gd name="T5" fmla="*/ 0 h 506"/>
                      <a:gd name="T6" fmla="*/ 1 w 242"/>
                      <a:gd name="T7" fmla="*/ 0 h 506"/>
                      <a:gd name="T8" fmla="*/ 2 w 242"/>
                      <a:gd name="T9" fmla="*/ 0 h 506"/>
                      <a:gd name="T10" fmla="*/ 2 w 242"/>
                      <a:gd name="T11" fmla="*/ 1 h 506"/>
                      <a:gd name="T12" fmla="*/ 3 w 242"/>
                      <a:gd name="T13" fmla="*/ 2 h 506"/>
                      <a:gd name="T14" fmla="*/ 3 w 242"/>
                      <a:gd name="T15" fmla="*/ 3 h 506"/>
                      <a:gd name="T16" fmla="*/ 3 w 242"/>
                      <a:gd name="T17" fmla="*/ 4 h 506"/>
                      <a:gd name="T18" fmla="*/ 3 w 242"/>
                      <a:gd name="T19" fmla="*/ 5 h 506"/>
                      <a:gd name="T20" fmla="*/ 2 w 242"/>
                      <a:gd name="T21" fmla="*/ 5 h 506"/>
                      <a:gd name="T22" fmla="*/ 2 w 242"/>
                      <a:gd name="T23" fmla="*/ 6 h 506"/>
                      <a:gd name="T24" fmla="*/ 2 w 242"/>
                      <a:gd name="T25" fmla="*/ 6 h 506"/>
                      <a:gd name="T26" fmla="*/ 1 w 242"/>
                      <a:gd name="T27" fmla="*/ 6 h 506"/>
                      <a:gd name="T28" fmla="*/ 1 w 242"/>
                      <a:gd name="T29" fmla="*/ 6 h 506"/>
                      <a:gd name="T30" fmla="*/ 0 w 242"/>
                      <a:gd name="T31" fmla="*/ 6 h 506"/>
                      <a:gd name="T32" fmla="*/ 0 w 242"/>
                      <a:gd name="T33" fmla="*/ 6 h 506"/>
                      <a:gd name="T34" fmla="*/ 0 w 242"/>
                      <a:gd name="T35" fmla="*/ 5 h 506"/>
                      <a:gd name="T36" fmla="*/ 0 w 242"/>
                      <a:gd name="T37" fmla="*/ 5 h 506"/>
                      <a:gd name="T38" fmla="*/ 0 w 242"/>
                      <a:gd name="T39" fmla="*/ 4 h 506"/>
                      <a:gd name="T40" fmla="*/ 1 w 242"/>
                      <a:gd name="T41" fmla="*/ 4 h 506"/>
                      <a:gd name="T42" fmla="*/ 1 w 242"/>
                      <a:gd name="T43" fmla="*/ 3 h 506"/>
                      <a:gd name="T44" fmla="*/ 0 w 242"/>
                      <a:gd name="T45" fmla="*/ 2 h 506"/>
                      <a:gd name="T46" fmla="*/ 0 w 242"/>
                      <a:gd name="T47" fmla="*/ 2 h 506"/>
                      <a:gd name="T48" fmla="*/ 0 w 242"/>
                      <a:gd name="T49" fmla="*/ 2 h 506"/>
                      <a:gd name="T50" fmla="*/ 0 w 242"/>
                      <a:gd name="T51" fmla="*/ 1 h 506"/>
                      <a:gd name="T52" fmla="*/ 0 w 242"/>
                      <a:gd name="T53" fmla="*/ 0 h 50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42"/>
                      <a:gd name="T82" fmla="*/ 0 h 506"/>
                      <a:gd name="T83" fmla="*/ 242 w 242"/>
                      <a:gd name="T84" fmla="*/ 506 h 50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42" h="506">
                        <a:moveTo>
                          <a:pt x="26" y="38"/>
                        </a:moveTo>
                        <a:lnTo>
                          <a:pt x="41" y="12"/>
                        </a:lnTo>
                        <a:lnTo>
                          <a:pt x="77" y="0"/>
                        </a:lnTo>
                        <a:lnTo>
                          <a:pt x="118" y="6"/>
                        </a:lnTo>
                        <a:lnTo>
                          <a:pt x="166" y="38"/>
                        </a:lnTo>
                        <a:lnTo>
                          <a:pt x="202" y="92"/>
                        </a:lnTo>
                        <a:lnTo>
                          <a:pt x="230" y="168"/>
                        </a:lnTo>
                        <a:lnTo>
                          <a:pt x="242" y="240"/>
                        </a:lnTo>
                        <a:lnTo>
                          <a:pt x="240" y="313"/>
                        </a:lnTo>
                        <a:lnTo>
                          <a:pt x="230" y="378"/>
                        </a:lnTo>
                        <a:lnTo>
                          <a:pt x="206" y="426"/>
                        </a:lnTo>
                        <a:lnTo>
                          <a:pt x="175" y="474"/>
                        </a:lnTo>
                        <a:lnTo>
                          <a:pt x="135" y="495"/>
                        </a:lnTo>
                        <a:lnTo>
                          <a:pt x="98" y="506"/>
                        </a:lnTo>
                        <a:lnTo>
                          <a:pt x="54" y="496"/>
                        </a:lnTo>
                        <a:lnTo>
                          <a:pt x="23" y="485"/>
                        </a:lnTo>
                        <a:lnTo>
                          <a:pt x="7" y="453"/>
                        </a:lnTo>
                        <a:lnTo>
                          <a:pt x="0" y="409"/>
                        </a:lnTo>
                        <a:lnTo>
                          <a:pt x="7" y="366"/>
                        </a:lnTo>
                        <a:lnTo>
                          <a:pt x="31" y="321"/>
                        </a:lnTo>
                        <a:lnTo>
                          <a:pt x="43" y="286"/>
                        </a:lnTo>
                        <a:lnTo>
                          <a:pt x="47" y="250"/>
                        </a:lnTo>
                        <a:lnTo>
                          <a:pt x="33" y="199"/>
                        </a:lnTo>
                        <a:lnTo>
                          <a:pt x="17" y="170"/>
                        </a:lnTo>
                        <a:lnTo>
                          <a:pt x="7" y="127"/>
                        </a:lnTo>
                        <a:lnTo>
                          <a:pt x="3" y="82"/>
                        </a:lnTo>
                        <a:lnTo>
                          <a:pt x="26" y="3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05" name="Freeform 223"/>
                  <p:cNvSpPr>
                    <a:spLocks/>
                  </p:cNvSpPr>
                  <p:nvPr/>
                </p:nvSpPr>
                <p:spPr bwMode="auto">
                  <a:xfrm>
                    <a:off x="1935" y="2782"/>
                    <a:ext cx="149" cy="113"/>
                  </a:xfrm>
                  <a:custGeom>
                    <a:avLst/>
                    <a:gdLst>
                      <a:gd name="T0" fmla="*/ 0 w 449"/>
                      <a:gd name="T1" fmla="*/ 0 h 341"/>
                      <a:gd name="T2" fmla="*/ 0 w 449"/>
                      <a:gd name="T3" fmla="*/ 0 h 341"/>
                      <a:gd name="T4" fmla="*/ 1 w 449"/>
                      <a:gd name="T5" fmla="*/ 0 h 341"/>
                      <a:gd name="T6" fmla="*/ 1 w 449"/>
                      <a:gd name="T7" fmla="*/ 0 h 341"/>
                      <a:gd name="T8" fmla="*/ 2 w 449"/>
                      <a:gd name="T9" fmla="*/ 0 h 341"/>
                      <a:gd name="T10" fmla="*/ 2 w 449"/>
                      <a:gd name="T11" fmla="*/ 1 h 341"/>
                      <a:gd name="T12" fmla="*/ 3 w 449"/>
                      <a:gd name="T13" fmla="*/ 2 h 341"/>
                      <a:gd name="T14" fmla="*/ 3 w 449"/>
                      <a:gd name="T15" fmla="*/ 2 h 341"/>
                      <a:gd name="T16" fmla="*/ 3 w 449"/>
                      <a:gd name="T17" fmla="*/ 3 h 341"/>
                      <a:gd name="T18" fmla="*/ 4 w 449"/>
                      <a:gd name="T19" fmla="*/ 3 h 341"/>
                      <a:gd name="T20" fmla="*/ 4 w 449"/>
                      <a:gd name="T21" fmla="*/ 3 h 341"/>
                      <a:gd name="T22" fmla="*/ 4 w 449"/>
                      <a:gd name="T23" fmla="*/ 3 h 341"/>
                      <a:gd name="T24" fmla="*/ 4 w 449"/>
                      <a:gd name="T25" fmla="*/ 2 h 341"/>
                      <a:gd name="T26" fmla="*/ 4 w 449"/>
                      <a:gd name="T27" fmla="*/ 1 h 341"/>
                      <a:gd name="T28" fmla="*/ 4 w 449"/>
                      <a:gd name="T29" fmla="*/ 1 h 341"/>
                      <a:gd name="T30" fmla="*/ 5 w 449"/>
                      <a:gd name="T31" fmla="*/ 1 h 341"/>
                      <a:gd name="T32" fmla="*/ 5 w 449"/>
                      <a:gd name="T33" fmla="*/ 1 h 341"/>
                      <a:gd name="T34" fmla="*/ 5 w 449"/>
                      <a:gd name="T35" fmla="*/ 1 h 341"/>
                      <a:gd name="T36" fmla="*/ 5 w 449"/>
                      <a:gd name="T37" fmla="*/ 1 h 341"/>
                      <a:gd name="T38" fmla="*/ 5 w 449"/>
                      <a:gd name="T39" fmla="*/ 2 h 341"/>
                      <a:gd name="T40" fmla="*/ 5 w 449"/>
                      <a:gd name="T41" fmla="*/ 2 h 341"/>
                      <a:gd name="T42" fmla="*/ 5 w 449"/>
                      <a:gd name="T43" fmla="*/ 2 h 341"/>
                      <a:gd name="T44" fmla="*/ 5 w 449"/>
                      <a:gd name="T45" fmla="*/ 3 h 341"/>
                      <a:gd name="T46" fmla="*/ 4 w 449"/>
                      <a:gd name="T47" fmla="*/ 4 h 341"/>
                      <a:gd name="T48" fmla="*/ 4 w 449"/>
                      <a:gd name="T49" fmla="*/ 4 h 341"/>
                      <a:gd name="T50" fmla="*/ 4 w 449"/>
                      <a:gd name="T51" fmla="*/ 4 h 341"/>
                      <a:gd name="T52" fmla="*/ 4 w 449"/>
                      <a:gd name="T53" fmla="*/ 4 h 341"/>
                      <a:gd name="T54" fmla="*/ 4 w 449"/>
                      <a:gd name="T55" fmla="*/ 4 h 341"/>
                      <a:gd name="T56" fmla="*/ 3 w 449"/>
                      <a:gd name="T57" fmla="*/ 3 h 341"/>
                      <a:gd name="T58" fmla="*/ 2 w 449"/>
                      <a:gd name="T59" fmla="*/ 3 h 341"/>
                      <a:gd name="T60" fmla="*/ 2 w 449"/>
                      <a:gd name="T61" fmla="*/ 2 h 341"/>
                      <a:gd name="T62" fmla="*/ 1 w 449"/>
                      <a:gd name="T63" fmla="*/ 1 h 341"/>
                      <a:gd name="T64" fmla="*/ 1 w 449"/>
                      <a:gd name="T65" fmla="*/ 1 h 341"/>
                      <a:gd name="T66" fmla="*/ 1 w 449"/>
                      <a:gd name="T67" fmla="*/ 1 h 341"/>
                      <a:gd name="T68" fmla="*/ 0 w 449"/>
                      <a:gd name="T69" fmla="*/ 1 h 341"/>
                      <a:gd name="T70" fmla="*/ 0 w 449"/>
                      <a:gd name="T71" fmla="*/ 0 h 3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49"/>
                      <a:gd name="T109" fmla="*/ 0 h 341"/>
                      <a:gd name="T110" fmla="*/ 449 w 449"/>
                      <a:gd name="T111" fmla="*/ 341 h 3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49" h="341">
                        <a:moveTo>
                          <a:pt x="0" y="24"/>
                        </a:moveTo>
                        <a:lnTo>
                          <a:pt x="18" y="6"/>
                        </a:lnTo>
                        <a:lnTo>
                          <a:pt x="41" y="0"/>
                        </a:lnTo>
                        <a:lnTo>
                          <a:pt x="78" y="2"/>
                        </a:lnTo>
                        <a:lnTo>
                          <a:pt x="131" y="24"/>
                        </a:lnTo>
                        <a:lnTo>
                          <a:pt x="170" y="80"/>
                        </a:lnTo>
                        <a:lnTo>
                          <a:pt x="205" y="147"/>
                        </a:lnTo>
                        <a:lnTo>
                          <a:pt x="235" y="198"/>
                        </a:lnTo>
                        <a:lnTo>
                          <a:pt x="268" y="235"/>
                        </a:lnTo>
                        <a:lnTo>
                          <a:pt x="301" y="264"/>
                        </a:lnTo>
                        <a:lnTo>
                          <a:pt x="323" y="277"/>
                        </a:lnTo>
                        <a:lnTo>
                          <a:pt x="350" y="227"/>
                        </a:lnTo>
                        <a:lnTo>
                          <a:pt x="363" y="176"/>
                        </a:lnTo>
                        <a:lnTo>
                          <a:pt x="366" y="122"/>
                        </a:lnTo>
                        <a:lnTo>
                          <a:pt x="363" y="77"/>
                        </a:lnTo>
                        <a:lnTo>
                          <a:pt x="380" y="53"/>
                        </a:lnTo>
                        <a:lnTo>
                          <a:pt x="396" y="41"/>
                        </a:lnTo>
                        <a:lnTo>
                          <a:pt x="428" y="53"/>
                        </a:lnTo>
                        <a:lnTo>
                          <a:pt x="445" y="88"/>
                        </a:lnTo>
                        <a:lnTo>
                          <a:pt x="449" y="133"/>
                        </a:lnTo>
                        <a:lnTo>
                          <a:pt x="440" y="163"/>
                        </a:lnTo>
                        <a:lnTo>
                          <a:pt x="396" y="198"/>
                        </a:lnTo>
                        <a:lnTo>
                          <a:pt x="374" y="239"/>
                        </a:lnTo>
                        <a:lnTo>
                          <a:pt x="356" y="306"/>
                        </a:lnTo>
                        <a:lnTo>
                          <a:pt x="339" y="330"/>
                        </a:lnTo>
                        <a:lnTo>
                          <a:pt x="318" y="341"/>
                        </a:lnTo>
                        <a:lnTo>
                          <a:pt x="301" y="339"/>
                        </a:lnTo>
                        <a:lnTo>
                          <a:pt x="285" y="317"/>
                        </a:lnTo>
                        <a:lnTo>
                          <a:pt x="243" y="256"/>
                        </a:lnTo>
                        <a:lnTo>
                          <a:pt x="202" y="206"/>
                        </a:lnTo>
                        <a:lnTo>
                          <a:pt x="158" y="141"/>
                        </a:lnTo>
                        <a:lnTo>
                          <a:pt x="110" y="104"/>
                        </a:lnTo>
                        <a:lnTo>
                          <a:pt x="77" y="80"/>
                        </a:lnTo>
                        <a:lnTo>
                          <a:pt x="41" y="59"/>
                        </a:lnTo>
                        <a:lnTo>
                          <a:pt x="11" y="41"/>
                        </a:lnTo>
                        <a:lnTo>
                          <a:pt x="0"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06" name="Freeform 224"/>
                  <p:cNvSpPr>
                    <a:spLocks/>
                  </p:cNvSpPr>
                  <p:nvPr/>
                </p:nvSpPr>
                <p:spPr bwMode="auto">
                  <a:xfrm>
                    <a:off x="1887" y="2795"/>
                    <a:ext cx="197" cy="96"/>
                  </a:xfrm>
                  <a:custGeom>
                    <a:avLst/>
                    <a:gdLst>
                      <a:gd name="T0" fmla="*/ 1 w 590"/>
                      <a:gd name="T1" fmla="*/ 1 h 290"/>
                      <a:gd name="T2" fmla="*/ 0 w 590"/>
                      <a:gd name="T3" fmla="*/ 1 h 290"/>
                      <a:gd name="T4" fmla="*/ 0 w 590"/>
                      <a:gd name="T5" fmla="*/ 1 h 290"/>
                      <a:gd name="T6" fmla="*/ 0 w 590"/>
                      <a:gd name="T7" fmla="*/ 1 h 290"/>
                      <a:gd name="T8" fmla="*/ 0 w 590"/>
                      <a:gd name="T9" fmla="*/ 2 h 290"/>
                      <a:gd name="T10" fmla="*/ 1 w 590"/>
                      <a:gd name="T11" fmla="*/ 2 h 290"/>
                      <a:gd name="T12" fmla="*/ 3 w 590"/>
                      <a:gd name="T13" fmla="*/ 3 h 290"/>
                      <a:gd name="T14" fmla="*/ 3 w 590"/>
                      <a:gd name="T15" fmla="*/ 4 h 290"/>
                      <a:gd name="T16" fmla="*/ 4 w 590"/>
                      <a:gd name="T17" fmla="*/ 3 h 290"/>
                      <a:gd name="T18" fmla="*/ 5 w 590"/>
                      <a:gd name="T19" fmla="*/ 3 h 290"/>
                      <a:gd name="T20" fmla="*/ 6 w 590"/>
                      <a:gd name="T21" fmla="*/ 2 h 290"/>
                      <a:gd name="T22" fmla="*/ 7 w 590"/>
                      <a:gd name="T23" fmla="*/ 1 h 290"/>
                      <a:gd name="T24" fmla="*/ 7 w 590"/>
                      <a:gd name="T25" fmla="*/ 1 h 290"/>
                      <a:gd name="T26" fmla="*/ 7 w 590"/>
                      <a:gd name="T27" fmla="*/ 1 h 290"/>
                      <a:gd name="T28" fmla="*/ 7 w 590"/>
                      <a:gd name="T29" fmla="*/ 0 h 290"/>
                      <a:gd name="T30" fmla="*/ 6 w 590"/>
                      <a:gd name="T31" fmla="*/ 0 h 290"/>
                      <a:gd name="T32" fmla="*/ 6 w 590"/>
                      <a:gd name="T33" fmla="*/ 0 h 290"/>
                      <a:gd name="T34" fmla="*/ 6 w 590"/>
                      <a:gd name="T35" fmla="*/ 1 h 290"/>
                      <a:gd name="T36" fmla="*/ 6 w 590"/>
                      <a:gd name="T37" fmla="*/ 2 h 290"/>
                      <a:gd name="T38" fmla="*/ 5 w 590"/>
                      <a:gd name="T39" fmla="*/ 2 h 290"/>
                      <a:gd name="T40" fmla="*/ 4 w 590"/>
                      <a:gd name="T41" fmla="*/ 2 h 290"/>
                      <a:gd name="T42" fmla="*/ 4 w 590"/>
                      <a:gd name="T43" fmla="*/ 3 h 290"/>
                      <a:gd name="T44" fmla="*/ 3 w 590"/>
                      <a:gd name="T45" fmla="*/ 3 h 290"/>
                      <a:gd name="T46" fmla="*/ 3 w 590"/>
                      <a:gd name="T47" fmla="*/ 3 h 290"/>
                      <a:gd name="T48" fmla="*/ 2 w 590"/>
                      <a:gd name="T49" fmla="*/ 2 h 290"/>
                      <a:gd name="T50" fmla="*/ 2 w 590"/>
                      <a:gd name="T51" fmla="*/ 2 h 290"/>
                      <a:gd name="T52" fmla="*/ 1 w 590"/>
                      <a:gd name="T53" fmla="*/ 1 h 290"/>
                      <a:gd name="T54" fmla="*/ 1 w 590"/>
                      <a:gd name="T55" fmla="*/ 1 h 29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90"/>
                      <a:gd name="T85" fmla="*/ 0 h 290"/>
                      <a:gd name="T86" fmla="*/ 590 w 590"/>
                      <a:gd name="T87" fmla="*/ 290 h 29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90" h="290">
                        <a:moveTo>
                          <a:pt x="60" y="65"/>
                        </a:moveTo>
                        <a:lnTo>
                          <a:pt x="31" y="46"/>
                        </a:lnTo>
                        <a:lnTo>
                          <a:pt x="4" y="69"/>
                        </a:lnTo>
                        <a:lnTo>
                          <a:pt x="0" y="107"/>
                        </a:lnTo>
                        <a:lnTo>
                          <a:pt x="31" y="148"/>
                        </a:lnTo>
                        <a:lnTo>
                          <a:pt x="88" y="183"/>
                        </a:lnTo>
                        <a:lnTo>
                          <a:pt x="206" y="264"/>
                        </a:lnTo>
                        <a:lnTo>
                          <a:pt x="251" y="290"/>
                        </a:lnTo>
                        <a:lnTo>
                          <a:pt x="300" y="272"/>
                        </a:lnTo>
                        <a:lnTo>
                          <a:pt x="383" y="218"/>
                        </a:lnTo>
                        <a:lnTo>
                          <a:pt x="490" y="148"/>
                        </a:lnTo>
                        <a:lnTo>
                          <a:pt x="545" y="122"/>
                        </a:lnTo>
                        <a:lnTo>
                          <a:pt x="584" y="107"/>
                        </a:lnTo>
                        <a:lnTo>
                          <a:pt x="590" y="59"/>
                        </a:lnTo>
                        <a:lnTo>
                          <a:pt x="557" y="0"/>
                        </a:lnTo>
                        <a:lnTo>
                          <a:pt x="513" y="6"/>
                        </a:lnTo>
                        <a:lnTo>
                          <a:pt x="502" y="40"/>
                        </a:lnTo>
                        <a:lnTo>
                          <a:pt x="497" y="83"/>
                        </a:lnTo>
                        <a:lnTo>
                          <a:pt x="464" y="125"/>
                        </a:lnTo>
                        <a:lnTo>
                          <a:pt x="393" y="164"/>
                        </a:lnTo>
                        <a:lnTo>
                          <a:pt x="342" y="195"/>
                        </a:lnTo>
                        <a:lnTo>
                          <a:pt x="296" y="217"/>
                        </a:lnTo>
                        <a:lnTo>
                          <a:pt x="257" y="223"/>
                        </a:lnTo>
                        <a:lnTo>
                          <a:pt x="224" y="211"/>
                        </a:lnTo>
                        <a:lnTo>
                          <a:pt x="189" y="199"/>
                        </a:lnTo>
                        <a:lnTo>
                          <a:pt x="124" y="160"/>
                        </a:lnTo>
                        <a:lnTo>
                          <a:pt x="77" y="104"/>
                        </a:lnTo>
                        <a:lnTo>
                          <a:pt x="60" y="6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07" name="Freeform 225"/>
                  <p:cNvSpPr>
                    <a:spLocks/>
                  </p:cNvSpPr>
                  <p:nvPr/>
                </p:nvSpPr>
                <p:spPr bwMode="auto">
                  <a:xfrm>
                    <a:off x="1930" y="2920"/>
                    <a:ext cx="83" cy="194"/>
                  </a:xfrm>
                  <a:custGeom>
                    <a:avLst/>
                    <a:gdLst>
                      <a:gd name="T0" fmla="*/ 0 w 248"/>
                      <a:gd name="T1" fmla="*/ 0 h 580"/>
                      <a:gd name="T2" fmla="*/ 1 w 248"/>
                      <a:gd name="T3" fmla="*/ 0 h 580"/>
                      <a:gd name="T4" fmla="*/ 1 w 248"/>
                      <a:gd name="T5" fmla="*/ 0 h 580"/>
                      <a:gd name="T6" fmla="*/ 2 w 248"/>
                      <a:gd name="T7" fmla="*/ 1 h 580"/>
                      <a:gd name="T8" fmla="*/ 3 w 248"/>
                      <a:gd name="T9" fmla="*/ 2 h 580"/>
                      <a:gd name="T10" fmla="*/ 3 w 248"/>
                      <a:gd name="T11" fmla="*/ 3 h 580"/>
                      <a:gd name="T12" fmla="*/ 3 w 248"/>
                      <a:gd name="T13" fmla="*/ 3 h 580"/>
                      <a:gd name="T14" fmla="*/ 2 w 248"/>
                      <a:gd name="T15" fmla="*/ 4 h 580"/>
                      <a:gd name="T16" fmla="*/ 2 w 248"/>
                      <a:gd name="T17" fmla="*/ 5 h 580"/>
                      <a:gd name="T18" fmla="*/ 1 w 248"/>
                      <a:gd name="T19" fmla="*/ 6 h 580"/>
                      <a:gd name="T20" fmla="*/ 1 w 248"/>
                      <a:gd name="T21" fmla="*/ 6 h 580"/>
                      <a:gd name="T22" fmla="*/ 2 w 248"/>
                      <a:gd name="T23" fmla="*/ 6 h 580"/>
                      <a:gd name="T24" fmla="*/ 3 w 248"/>
                      <a:gd name="T25" fmla="*/ 6 h 580"/>
                      <a:gd name="T26" fmla="*/ 3 w 248"/>
                      <a:gd name="T27" fmla="*/ 7 h 580"/>
                      <a:gd name="T28" fmla="*/ 3 w 248"/>
                      <a:gd name="T29" fmla="*/ 7 h 580"/>
                      <a:gd name="T30" fmla="*/ 3 w 248"/>
                      <a:gd name="T31" fmla="*/ 7 h 580"/>
                      <a:gd name="T32" fmla="*/ 2 w 248"/>
                      <a:gd name="T33" fmla="*/ 7 h 580"/>
                      <a:gd name="T34" fmla="*/ 2 w 248"/>
                      <a:gd name="T35" fmla="*/ 7 h 580"/>
                      <a:gd name="T36" fmla="*/ 2 w 248"/>
                      <a:gd name="T37" fmla="*/ 7 h 580"/>
                      <a:gd name="T38" fmla="*/ 2 w 248"/>
                      <a:gd name="T39" fmla="*/ 7 h 580"/>
                      <a:gd name="T40" fmla="*/ 1 w 248"/>
                      <a:gd name="T41" fmla="*/ 7 h 580"/>
                      <a:gd name="T42" fmla="*/ 1 w 248"/>
                      <a:gd name="T43" fmla="*/ 7 h 580"/>
                      <a:gd name="T44" fmla="*/ 1 w 248"/>
                      <a:gd name="T45" fmla="*/ 6 h 580"/>
                      <a:gd name="T46" fmla="*/ 1 w 248"/>
                      <a:gd name="T47" fmla="*/ 6 h 580"/>
                      <a:gd name="T48" fmla="*/ 1 w 248"/>
                      <a:gd name="T49" fmla="*/ 6 h 580"/>
                      <a:gd name="T50" fmla="*/ 1 w 248"/>
                      <a:gd name="T51" fmla="*/ 5 h 580"/>
                      <a:gd name="T52" fmla="*/ 1 w 248"/>
                      <a:gd name="T53" fmla="*/ 5 h 580"/>
                      <a:gd name="T54" fmla="*/ 2 w 248"/>
                      <a:gd name="T55" fmla="*/ 4 h 580"/>
                      <a:gd name="T56" fmla="*/ 2 w 248"/>
                      <a:gd name="T57" fmla="*/ 3 h 580"/>
                      <a:gd name="T58" fmla="*/ 2 w 248"/>
                      <a:gd name="T59" fmla="*/ 3 h 580"/>
                      <a:gd name="T60" fmla="*/ 2 w 248"/>
                      <a:gd name="T61" fmla="*/ 2 h 580"/>
                      <a:gd name="T62" fmla="*/ 1 w 248"/>
                      <a:gd name="T63" fmla="*/ 2 h 580"/>
                      <a:gd name="T64" fmla="*/ 1 w 248"/>
                      <a:gd name="T65" fmla="*/ 1 h 580"/>
                      <a:gd name="T66" fmla="*/ 0 w 248"/>
                      <a:gd name="T67" fmla="*/ 1 h 580"/>
                      <a:gd name="T68" fmla="*/ 0 w 248"/>
                      <a:gd name="T69" fmla="*/ 1 h 580"/>
                      <a:gd name="T70" fmla="*/ 0 w 248"/>
                      <a:gd name="T71" fmla="*/ 0 h 580"/>
                      <a:gd name="T72" fmla="*/ 0 w 248"/>
                      <a:gd name="T73" fmla="*/ 0 h 58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48"/>
                      <a:gd name="T112" fmla="*/ 0 h 580"/>
                      <a:gd name="T113" fmla="*/ 248 w 248"/>
                      <a:gd name="T114" fmla="*/ 580 h 58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48" h="580">
                        <a:moveTo>
                          <a:pt x="15" y="0"/>
                        </a:moveTo>
                        <a:lnTo>
                          <a:pt x="59" y="5"/>
                        </a:lnTo>
                        <a:lnTo>
                          <a:pt x="78" y="24"/>
                        </a:lnTo>
                        <a:lnTo>
                          <a:pt x="161" y="116"/>
                        </a:lnTo>
                        <a:lnTo>
                          <a:pt x="220" y="197"/>
                        </a:lnTo>
                        <a:lnTo>
                          <a:pt x="237" y="232"/>
                        </a:lnTo>
                        <a:lnTo>
                          <a:pt x="225" y="268"/>
                        </a:lnTo>
                        <a:lnTo>
                          <a:pt x="193" y="344"/>
                        </a:lnTo>
                        <a:lnTo>
                          <a:pt x="132" y="429"/>
                        </a:lnTo>
                        <a:lnTo>
                          <a:pt x="111" y="472"/>
                        </a:lnTo>
                        <a:lnTo>
                          <a:pt x="117" y="489"/>
                        </a:lnTo>
                        <a:lnTo>
                          <a:pt x="140" y="496"/>
                        </a:lnTo>
                        <a:lnTo>
                          <a:pt x="220" y="516"/>
                        </a:lnTo>
                        <a:lnTo>
                          <a:pt x="239" y="523"/>
                        </a:lnTo>
                        <a:lnTo>
                          <a:pt x="248" y="536"/>
                        </a:lnTo>
                        <a:lnTo>
                          <a:pt x="233" y="557"/>
                        </a:lnTo>
                        <a:lnTo>
                          <a:pt x="193" y="580"/>
                        </a:lnTo>
                        <a:lnTo>
                          <a:pt x="170" y="575"/>
                        </a:lnTo>
                        <a:lnTo>
                          <a:pt x="155" y="557"/>
                        </a:lnTo>
                        <a:lnTo>
                          <a:pt x="134" y="540"/>
                        </a:lnTo>
                        <a:lnTo>
                          <a:pt x="99" y="524"/>
                        </a:lnTo>
                        <a:lnTo>
                          <a:pt x="65" y="524"/>
                        </a:lnTo>
                        <a:lnTo>
                          <a:pt x="48" y="512"/>
                        </a:lnTo>
                        <a:lnTo>
                          <a:pt x="43" y="501"/>
                        </a:lnTo>
                        <a:lnTo>
                          <a:pt x="54" y="466"/>
                        </a:lnTo>
                        <a:lnTo>
                          <a:pt x="88" y="437"/>
                        </a:lnTo>
                        <a:lnTo>
                          <a:pt x="120" y="390"/>
                        </a:lnTo>
                        <a:lnTo>
                          <a:pt x="155" y="327"/>
                        </a:lnTo>
                        <a:lnTo>
                          <a:pt x="178" y="257"/>
                        </a:lnTo>
                        <a:lnTo>
                          <a:pt x="181" y="222"/>
                        </a:lnTo>
                        <a:lnTo>
                          <a:pt x="164" y="193"/>
                        </a:lnTo>
                        <a:lnTo>
                          <a:pt x="111" y="141"/>
                        </a:lnTo>
                        <a:lnTo>
                          <a:pt x="56" y="106"/>
                        </a:lnTo>
                        <a:lnTo>
                          <a:pt x="12" y="71"/>
                        </a:lnTo>
                        <a:lnTo>
                          <a:pt x="0" y="43"/>
                        </a:lnTo>
                        <a:lnTo>
                          <a:pt x="0" y="19"/>
                        </a:lnTo>
                        <a:lnTo>
                          <a:pt x="15"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08" name="Freeform 226"/>
                  <p:cNvSpPr>
                    <a:spLocks/>
                  </p:cNvSpPr>
                  <p:nvPr/>
                </p:nvSpPr>
                <p:spPr bwMode="auto">
                  <a:xfrm>
                    <a:off x="1865" y="2921"/>
                    <a:ext cx="70" cy="186"/>
                  </a:xfrm>
                  <a:custGeom>
                    <a:avLst/>
                    <a:gdLst>
                      <a:gd name="T0" fmla="*/ 1 w 209"/>
                      <a:gd name="T1" fmla="*/ 1 h 558"/>
                      <a:gd name="T2" fmla="*/ 2 w 209"/>
                      <a:gd name="T3" fmla="*/ 0 h 558"/>
                      <a:gd name="T4" fmla="*/ 2 w 209"/>
                      <a:gd name="T5" fmla="*/ 0 h 558"/>
                      <a:gd name="T6" fmla="*/ 3 w 209"/>
                      <a:gd name="T7" fmla="*/ 0 h 558"/>
                      <a:gd name="T8" fmla="*/ 2 w 209"/>
                      <a:gd name="T9" fmla="*/ 1 h 558"/>
                      <a:gd name="T10" fmla="*/ 2 w 209"/>
                      <a:gd name="T11" fmla="*/ 1 h 558"/>
                      <a:gd name="T12" fmla="*/ 2 w 209"/>
                      <a:gd name="T13" fmla="*/ 1 h 558"/>
                      <a:gd name="T14" fmla="*/ 1 w 209"/>
                      <a:gd name="T15" fmla="*/ 2 h 558"/>
                      <a:gd name="T16" fmla="*/ 1 w 209"/>
                      <a:gd name="T17" fmla="*/ 3 h 558"/>
                      <a:gd name="T18" fmla="*/ 1 w 209"/>
                      <a:gd name="T19" fmla="*/ 3 h 558"/>
                      <a:gd name="T20" fmla="*/ 1 w 209"/>
                      <a:gd name="T21" fmla="*/ 4 h 558"/>
                      <a:gd name="T22" fmla="*/ 2 w 209"/>
                      <a:gd name="T23" fmla="*/ 5 h 558"/>
                      <a:gd name="T24" fmla="*/ 2 w 209"/>
                      <a:gd name="T25" fmla="*/ 6 h 558"/>
                      <a:gd name="T26" fmla="*/ 2 w 209"/>
                      <a:gd name="T27" fmla="*/ 6 h 558"/>
                      <a:gd name="T28" fmla="*/ 2 w 209"/>
                      <a:gd name="T29" fmla="*/ 6 h 558"/>
                      <a:gd name="T30" fmla="*/ 2 w 209"/>
                      <a:gd name="T31" fmla="*/ 7 h 558"/>
                      <a:gd name="T32" fmla="*/ 2 w 209"/>
                      <a:gd name="T33" fmla="*/ 6 h 558"/>
                      <a:gd name="T34" fmla="*/ 1 w 209"/>
                      <a:gd name="T35" fmla="*/ 7 h 558"/>
                      <a:gd name="T36" fmla="*/ 1 w 209"/>
                      <a:gd name="T37" fmla="*/ 7 h 558"/>
                      <a:gd name="T38" fmla="*/ 0 w 209"/>
                      <a:gd name="T39" fmla="*/ 7 h 558"/>
                      <a:gd name="T40" fmla="*/ 0 w 209"/>
                      <a:gd name="T41" fmla="*/ 7 h 558"/>
                      <a:gd name="T42" fmla="*/ 0 w 209"/>
                      <a:gd name="T43" fmla="*/ 6 h 558"/>
                      <a:gd name="T44" fmla="*/ 1 w 209"/>
                      <a:gd name="T45" fmla="*/ 6 h 558"/>
                      <a:gd name="T46" fmla="*/ 1 w 209"/>
                      <a:gd name="T47" fmla="*/ 6 h 558"/>
                      <a:gd name="T48" fmla="*/ 2 w 209"/>
                      <a:gd name="T49" fmla="*/ 6 h 558"/>
                      <a:gd name="T50" fmla="*/ 2 w 209"/>
                      <a:gd name="T51" fmla="*/ 6 h 558"/>
                      <a:gd name="T52" fmla="*/ 2 w 209"/>
                      <a:gd name="T53" fmla="*/ 5 h 558"/>
                      <a:gd name="T54" fmla="*/ 1 w 209"/>
                      <a:gd name="T55" fmla="*/ 4 h 558"/>
                      <a:gd name="T56" fmla="*/ 0 w 209"/>
                      <a:gd name="T57" fmla="*/ 4 h 558"/>
                      <a:gd name="T58" fmla="*/ 0 w 209"/>
                      <a:gd name="T59" fmla="*/ 3 h 558"/>
                      <a:gd name="T60" fmla="*/ 0 w 209"/>
                      <a:gd name="T61" fmla="*/ 2 h 558"/>
                      <a:gd name="T62" fmla="*/ 0 w 209"/>
                      <a:gd name="T63" fmla="*/ 2 h 558"/>
                      <a:gd name="T64" fmla="*/ 0 w 209"/>
                      <a:gd name="T65" fmla="*/ 2 h 558"/>
                      <a:gd name="T66" fmla="*/ 1 w 209"/>
                      <a:gd name="T67" fmla="*/ 1 h 55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09"/>
                      <a:gd name="T103" fmla="*/ 0 h 558"/>
                      <a:gd name="T104" fmla="*/ 209 w 209"/>
                      <a:gd name="T105" fmla="*/ 558 h 55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09" h="558">
                        <a:moveTo>
                          <a:pt x="73" y="81"/>
                        </a:moveTo>
                        <a:lnTo>
                          <a:pt x="136" y="10"/>
                        </a:lnTo>
                        <a:lnTo>
                          <a:pt x="169" y="0"/>
                        </a:lnTo>
                        <a:lnTo>
                          <a:pt x="209" y="21"/>
                        </a:lnTo>
                        <a:lnTo>
                          <a:pt x="194" y="51"/>
                        </a:lnTo>
                        <a:lnTo>
                          <a:pt x="172" y="68"/>
                        </a:lnTo>
                        <a:lnTo>
                          <a:pt x="121" y="105"/>
                        </a:lnTo>
                        <a:lnTo>
                          <a:pt x="76" y="155"/>
                        </a:lnTo>
                        <a:lnTo>
                          <a:pt x="47" y="203"/>
                        </a:lnTo>
                        <a:lnTo>
                          <a:pt x="51" y="227"/>
                        </a:lnTo>
                        <a:lnTo>
                          <a:pt x="81" y="303"/>
                        </a:lnTo>
                        <a:lnTo>
                          <a:pt x="138" y="399"/>
                        </a:lnTo>
                        <a:lnTo>
                          <a:pt x="183" y="463"/>
                        </a:lnTo>
                        <a:lnTo>
                          <a:pt x="194" y="487"/>
                        </a:lnTo>
                        <a:lnTo>
                          <a:pt x="200" y="509"/>
                        </a:lnTo>
                        <a:lnTo>
                          <a:pt x="172" y="527"/>
                        </a:lnTo>
                        <a:lnTo>
                          <a:pt x="141" y="521"/>
                        </a:lnTo>
                        <a:lnTo>
                          <a:pt x="98" y="527"/>
                        </a:lnTo>
                        <a:lnTo>
                          <a:pt x="45" y="558"/>
                        </a:lnTo>
                        <a:lnTo>
                          <a:pt x="22" y="552"/>
                        </a:lnTo>
                        <a:lnTo>
                          <a:pt x="11" y="527"/>
                        </a:lnTo>
                        <a:lnTo>
                          <a:pt x="22" y="498"/>
                        </a:lnTo>
                        <a:lnTo>
                          <a:pt x="56" y="492"/>
                        </a:lnTo>
                        <a:lnTo>
                          <a:pt x="115" y="488"/>
                        </a:lnTo>
                        <a:lnTo>
                          <a:pt x="149" y="482"/>
                        </a:lnTo>
                        <a:lnTo>
                          <a:pt x="149" y="463"/>
                        </a:lnTo>
                        <a:lnTo>
                          <a:pt x="124" y="419"/>
                        </a:lnTo>
                        <a:lnTo>
                          <a:pt x="81" y="360"/>
                        </a:lnTo>
                        <a:lnTo>
                          <a:pt x="34" y="295"/>
                        </a:lnTo>
                        <a:lnTo>
                          <a:pt x="11" y="242"/>
                        </a:lnTo>
                        <a:lnTo>
                          <a:pt x="0" y="192"/>
                        </a:lnTo>
                        <a:lnTo>
                          <a:pt x="6" y="160"/>
                        </a:lnTo>
                        <a:lnTo>
                          <a:pt x="25" y="132"/>
                        </a:lnTo>
                        <a:lnTo>
                          <a:pt x="73" y="8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grpSp>
        <p:sp>
          <p:nvSpPr>
            <p:cNvPr id="20497" name="Text Box 227"/>
            <p:cNvSpPr txBox="1">
              <a:spLocks noChangeArrowheads="1"/>
            </p:cNvSpPr>
            <p:nvPr/>
          </p:nvSpPr>
          <p:spPr bwMode="auto">
            <a:xfrm>
              <a:off x="849" y="2609"/>
              <a:ext cx="67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r>
                <a:rPr lang="en-US" sz="1800">
                  <a:solidFill>
                    <a:srgbClr val="080808"/>
                  </a:solidFill>
                </a:rPr>
                <a:t>Mediator</a:t>
              </a:r>
            </a:p>
          </p:txBody>
        </p:sp>
      </p:grpSp>
      <p:sp>
        <p:nvSpPr>
          <p:cNvPr id="36071" name="Freeform 231"/>
          <p:cNvSpPr>
            <a:spLocks/>
          </p:cNvSpPr>
          <p:nvPr/>
        </p:nvSpPr>
        <p:spPr bwMode="auto">
          <a:xfrm>
            <a:off x="3276600" y="5229225"/>
            <a:ext cx="3024188" cy="1042988"/>
          </a:xfrm>
          <a:custGeom>
            <a:avLst/>
            <a:gdLst>
              <a:gd name="T0" fmla="*/ 2147483647 w 1859"/>
              <a:gd name="T1" fmla="*/ 0 h 657"/>
              <a:gd name="T2" fmla="*/ 2147483647 w 1859"/>
              <a:gd name="T3" fmla="*/ 2147483647 h 657"/>
              <a:gd name="T4" fmla="*/ 0 w 1859"/>
              <a:gd name="T5" fmla="*/ 2147483647 h 657"/>
              <a:gd name="T6" fmla="*/ 0 60000 65536"/>
              <a:gd name="T7" fmla="*/ 0 60000 65536"/>
              <a:gd name="T8" fmla="*/ 0 60000 65536"/>
              <a:gd name="T9" fmla="*/ 0 w 1859"/>
              <a:gd name="T10" fmla="*/ 0 h 657"/>
              <a:gd name="T11" fmla="*/ 1859 w 1859"/>
              <a:gd name="T12" fmla="*/ 657 h 657"/>
            </a:gdLst>
            <a:ahLst/>
            <a:cxnLst>
              <a:cxn ang="T6">
                <a:pos x="T0" y="T1"/>
              </a:cxn>
              <a:cxn ang="T7">
                <a:pos x="T2" y="T3"/>
              </a:cxn>
              <a:cxn ang="T8">
                <a:pos x="T4" y="T5"/>
              </a:cxn>
            </a:cxnLst>
            <a:rect l="T9" t="T10" r="T11" b="T12"/>
            <a:pathLst>
              <a:path w="1859" h="657">
                <a:moveTo>
                  <a:pt x="1859" y="0"/>
                </a:moveTo>
                <a:cubicBezTo>
                  <a:pt x="1538" y="260"/>
                  <a:pt x="1217" y="521"/>
                  <a:pt x="907" y="589"/>
                </a:cubicBezTo>
                <a:cubicBezTo>
                  <a:pt x="597" y="657"/>
                  <a:pt x="298" y="532"/>
                  <a:pt x="0" y="408"/>
                </a:cubicBezTo>
              </a:path>
            </a:pathLst>
          </a:custGeom>
          <a:noFill/>
          <a:ln w="28575">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2"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1+#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36071"/>
                                        </p:tgtEl>
                                        <p:attrNameLst>
                                          <p:attrName>style.visibility</p:attrName>
                                        </p:attrNameLst>
                                      </p:cBhvr>
                                      <p:to>
                                        <p:strVal val="visible"/>
                                      </p:to>
                                    </p:set>
                                    <p:animEffect transition="in" filter="wipe(right)">
                                      <p:cBhvr>
                                        <p:cTn id="30" dur="500"/>
                                        <p:tgtEl>
                                          <p:spTgt spid="36071"/>
                                        </p:tgtEl>
                                      </p:cBhvr>
                                    </p:animEffect>
                                  </p:childTnLst>
                                </p:cTn>
                              </p:par>
                              <p:par>
                                <p:cTn id="31" presetID="1" presetClass="entr" presetSubtype="0" fill="hold" nodeType="withEffect">
                                  <p:stCondLst>
                                    <p:cond delay="0"/>
                                  </p:stCondLst>
                                  <p:childTnLst>
                                    <p:set>
                                      <p:cBhvr>
                                        <p:cTn id="32"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5850"/>
                                        </p:tgtEl>
                                        <p:attrNameLst>
                                          <p:attrName>style.visibility</p:attrName>
                                        </p:attrNameLst>
                                      </p:cBhvr>
                                      <p:to>
                                        <p:strVal val="visible"/>
                                      </p:to>
                                    </p:set>
                                    <p:animEffect transition="in" filter="wipe(left)">
                                      <p:cBhvr>
                                        <p:cTn id="37" dur="500"/>
                                        <p:tgtEl>
                                          <p:spTgt spid="35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0" grpId="0" animBg="1"/>
      <p:bldP spid="3607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r>
              <a:rPr lang="en-US"/>
              <a:t>Example of a Learned Source Model for Weather Domain</a:t>
            </a:r>
          </a:p>
        </p:txBody>
      </p:sp>
      <p:sp>
        <p:nvSpPr>
          <p:cNvPr id="49154" name="Content Placeholder 5"/>
          <p:cNvSpPr>
            <a:spLocks noGrp="1"/>
          </p:cNvSpPr>
          <p:nvPr>
            <p:ph idx="1"/>
          </p:nvPr>
        </p:nvSpPr>
        <p:spPr>
          <a:xfrm>
            <a:off x="381000" y="1639888"/>
            <a:ext cx="8458200" cy="4379912"/>
          </a:xfrm>
        </p:spPr>
        <p:txBody>
          <a:bodyPr/>
          <a:lstStyle/>
          <a:p>
            <a:r>
              <a:rPr lang="en-US" dirty="0"/>
              <a:t>Given a set of known sources and their  descriptions</a:t>
            </a:r>
          </a:p>
          <a:p>
            <a:pPr lvl="1"/>
            <a:r>
              <a:rPr lang="en-US" dirty="0" err="1"/>
              <a:t>wunderground</a:t>
            </a:r>
            <a:r>
              <a:rPr lang="en-US" dirty="0"/>
              <a:t>($Z,CS,T,F0,S0,Hu0,WS0,WD0,P0,V0) :- </a:t>
            </a:r>
            <a:br>
              <a:rPr lang="en-US" dirty="0"/>
            </a:br>
            <a:r>
              <a:rPr lang="en-US" dirty="0"/>
              <a:t>   weather(0,Z,CS,D,T,F0,_,_,S0,Hu0,P0,WS0,WD0,V0)</a:t>
            </a:r>
          </a:p>
          <a:p>
            <a:pPr lvl="1"/>
            <a:r>
              <a:rPr lang="en-US" dirty="0"/>
              <a:t>convertC2F(C,F) :- centigrade2farenheit(C,F)</a:t>
            </a:r>
          </a:p>
          <a:p>
            <a:r>
              <a:rPr lang="en-US" dirty="0"/>
              <a:t>Learn a description of a new source in terms of the known sources</a:t>
            </a:r>
          </a:p>
          <a:p>
            <a:pPr lvl="1"/>
            <a:r>
              <a:rPr lang="en-US" dirty="0" err="1"/>
              <a:t>unisys</a:t>
            </a:r>
            <a:r>
              <a:rPr lang="en-US"/>
              <a:t>($Z,CS,T,F0,C0,S0,Hu0,WS0,WD0,P0,V0) :-          		</a:t>
            </a:r>
            <a:r>
              <a:rPr lang="en-US" dirty="0" err="1"/>
              <a:t>wunderground</a:t>
            </a:r>
            <a:r>
              <a:rPr lang="en-US" dirty="0"/>
              <a:t>(Z,CS,T,F0,S0,Hu0,WS0,WD0,P0,V0),</a:t>
            </a:r>
            <a:br>
              <a:rPr lang="en-US" dirty="0"/>
            </a:br>
            <a:r>
              <a:rPr lang="en-US" dirty="0"/>
              <a:t>  convertC2F(C0,F0)</a:t>
            </a:r>
          </a:p>
          <a:p>
            <a:pPr lvl="1">
              <a:buFont typeface="Wingdings" pitchFamily="2" charset="2"/>
              <a:buNone/>
            </a:pPr>
            <a:endParaRPr lang="en-US" dirty="0"/>
          </a:p>
          <a:p>
            <a:endParaRPr lang="en-US" dirty="0"/>
          </a:p>
        </p:txBody>
      </p:sp>
    </p:spTree>
    <p:extLst>
      <p:ext uri="{BB962C8B-B14F-4D97-AF65-F5344CB8AC3E}">
        <p14:creationId xmlns:p14="http://schemas.microsoft.com/office/powerpoint/2010/main" val="38372260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idx="4294967295"/>
          </p:nvPr>
        </p:nvSpPr>
        <p:spPr/>
        <p:txBody>
          <a:bodyPr/>
          <a:lstStyle/>
          <a:p>
            <a:pPr eaLnBrk="1" hangingPunct="1"/>
            <a:r>
              <a:rPr lang="en-US">
                <a:latin typeface="Tahoma" charset="0"/>
                <a:cs typeface="ＭＳ Ｐゴシック" charset="0"/>
              </a:rPr>
              <a:t>Background Source Descriptions</a:t>
            </a:r>
          </a:p>
        </p:txBody>
      </p:sp>
      <p:sp>
        <p:nvSpPr>
          <p:cNvPr id="74754" name="Rectangle 3"/>
          <p:cNvSpPr>
            <a:spLocks noGrp="1" noChangeArrowheads="1"/>
          </p:cNvSpPr>
          <p:nvPr>
            <p:ph type="body" idx="4294967295"/>
          </p:nvPr>
        </p:nvSpPr>
        <p:spPr/>
        <p:txBody>
          <a:bodyPr/>
          <a:lstStyle/>
          <a:p>
            <a:pPr eaLnBrk="1" hangingPunct="1">
              <a:lnSpc>
                <a:spcPct val="90000"/>
              </a:lnSpc>
              <a:buFontTx/>
              <a:buNone/>
            </a:pPr>
            <a:r>
              <a:rPr lang="en-US" sz="2000">
                <a:latin typeface="Tahoma" charset="0"/>
                <a:cs typeface="Tahoma" charset="0"/>
              </a:rPr>
              <a:t>wunderground( $Z,CS,T,F0,C0,S0,Hu0,WS0,WD0,P0,V0,FL1,FH1,S1,</a:t>
            </a:r>
          </a:p>
          <a:p>
            <a:pPr eaLnBrk="1" hangingPunct="1">
              <a:lnSpc>
                <a:spcPct val="90000"/>
              </a:lnSpc>
              <a:buFontTx/>
              <a:buNone/>
            </a:pPr>
            <a:r>
              <a:rPr lang="en-US" sz="2000">
                <a:latin typeface="Tahoma" charset="0"/>
                <a:cs typeface="Tahoma" charset="0"/>
              </a:rPr>
              <a:t>                         FL2,FH2, S2,FL3,FH3,S3,FL4,FH4,S4,FL5,FH5,S5):-</a:t>
            </a:r>
          </a:p>
          <a:p>
            <a:pPr eaLnBrk="1" hangingPunct="1">
              <a:lnSpc>
                <a:spcPct val="90000"/>
              </a:lnSpc>
              <a:buFontTx/>
              <a:buNone/>
            </a:pPr>
            <a:r>
              <a:rPr lang="en-US" sz="2000">
                <a:latin typeface="Tahoma" charset="0"/>
                <a:cs typeface="Tahoma" charset="0"/>
              </a:rPr>
              <a:t>    Weather(_w0),hasForecastDay(_w0,0),hasZIP(_w0,Z),</a:t>
            </a:r>
            <a:br>
              <a:rPr lang="en-US" sz="2000">
                <a:latin typeface="Tahoma" charset="0"/>
                <a:cs typeface="Tahoma" charset="0"/>
              </a:rPr>
            </a:br>
            <a:r>
              <a:rPr lang="en-US" sz="2000">
                <a:latin typeface="Tahoma" charset="0"/>
                <a:cs typeface="Tahoma" charset="0"/>
              </a:rPr>
              <a:t>   hasCityState(_w0,CS),hasTimeWZone(_w0,T),</a:t>
            </a:r>
            <a:br>
              <a:rPr lang="en-US" sz="2000">
                <a:latin typeface="Tahoma" charset="0"/>
                <a:cs typeface="Tahoma" charset="0"/>
              </a:rPr>
            </a:br>
            <a:r>
              <a:rPr lang="en-US" sz="2000">
                <a:latin typeface="Tahoma" charset="0"/>
                <a:cs typeface="Tahoma" charset="0"/>
              </a:rPr>
              <a:t>   hasCurrentTemperatureFarenheit(_w0,F0),</a:t>
            </a:r>
            <a:br>
              <a:rPr lang="en-US" sz="2000">
                <a:latin typeface="Tahoma" charset="0"/>
                <a:cs typeface="Tahoma" charset="0"/>
              </a:rPr>
            </a:br>
            <a:r>
              <a:rPr lang="en-US" sz="2000">
                <a:latin typeface="Tahoma" charset="0"/>
                <a:cs typeface="Tahoma" charset="0"/>
              </a:rPr>
              <a:t>   hasCurrentTemperatureCentigrade(_w0,C0),</a:t>
            </a:r>
            <a:br>
              <a:rPr lang="en-US" sz="2000">
                <a:latin typeface="Tahoma" charset="0"/>
                <a:cs typeface="Tahoma" charset="0"/>
              </a:rPr>
            </a:br>
            <a:r>
              <a:rPr lang="en-US" sz="2000">
                <a:latin typeface="Tahoma" charset="0"/>
                <a:cs typeface="Tahoma" charset="0"/>
              </a:rPr>
              <a:t>   hasSkyConditions(_w0,S0),hasHumidity(_w0,Hu0),</a:t>
            </a:r>
            <a:br>
              <a:rPr lang="en-US" sz="2000">
                <a:latin typeface="Tahoma" charset="0"/>
                <a:cs typeface="Tahoma" charset="0"/>
              </a:rPr>
            </a:br>
            <a:r>
              <a:rPr lang="en-US" sz="2000">
                <a:latin typeface="Tahoma" charset="0"/>
                <a:cs typeface="Tahoma" charset="0"/>
              </a:rPr>
              <a:t>   hasPressure(_w0,P0), hasWindSpeed(_w0,_ws1),</a:t>
            </a:r>
            <a:br>
              <a:rPr lang="en-US" sz="2000">
                <a:latin typeface="Tahoma" charset="0"/>
                <a:cs typeface="Tahoma" charset="0"/>
              </a:rPr>
            </a:br>
            <a:r>
              <a:rPr lang="en-US" sz="2000">
                <a:latin typeface="Tahoma" charset="0"/>
                <a:cs typeface="Tahoma" charset="0"/>
              </a:rPr>
              <a:t>   WindSpeed(_ws1), hasWindSpeedInMPH(_ws1,WS0), </a:t>
            </a:r>
            <a:br>
              <a:rPr lang="en-US" sz="2000">
                <a:latin typeface="Tahoma" charset="0"/>
                <a:cs typeface="Tahoma" charset="0"/>
              </a:rPr>
            </a:br>
            <a:r>
              <a:rPr lang="en-US" sz="2000">
                <a:latin typeface="Tahoma" charset="0"/>
                <a:cs typeface="Tahoma" charset="0"/>
              </a:rPr>
              <a:t>   hasWindDir(_ws1,WD0), hasVisibilityInMi(_w0,V0),</a:t>
            </a:r>
            <a:br>
              <a:rPr lang="en-US" sz="2000">
                <a:latin typeface="Tahoma" charset="0"/>
                <a:cs typeface="Tahoma" charset="0"/>
              </a:rPr>
            </a:br>
            <a:r>
              <a:rPr lang="en-US" sz="2000">
                <a:latin typeface="Tahoma" charset="0"/>
                <a:cs typeface="Tahoma" charset="0"/>
              </a:rPr>
              <a:t>Weather(_w1), hasForecastDay(_w1,1), hasZIP(_w1,Z),</a:t>
            </a:r>
            <a:br>
              <a:rPr lang="en-US" sz="2000">
                <a:latin typeface="Tahoma" charset="0"/>
                <a:cs typeface="Tahoma" charset="0"/>
              </a:rPr>
            </a:br>
            <a:r>
              <a:rPr lang="en-US" sz="2000">
                <a:latin typeface="Tahoma" charset="0"/>
                <a:cs typeface="Tahoma" charset="0"/>
              </a:rPr>
              <a:t>   hasCityState(_w1,CS), hasLowTemperatureFarenheit(_w1,FL1),</a:t>
            </a:r>
            <a:br>
              <a:rPr lang="en-US" sz="2000">
                <a:latin typeface="Tahoma" charset="0"/>
                <a:cs typeface="Tahoma" charset="0"/>
              </a:rPr>
            </a:br>
            <a:r>
              <a:rPr lang="en-US" sz="2000">
                <a:latin typeface="Tahoma" charset="0"/>
                <a:cs typeface="Tahoma" charset="0"/>
              </a:rPr>
              <a:t>   hasHighTemperatureFarenheit(_w1,FH1), hasSkyConditions(_w1,S1), </a:t>
            </a:r>
            <a:br>
              <a:rPr lang="en-US" sz="2000">
                <a:latin typeface="Tahoma" charset="0"/>
                <a:cs typeface="Tahoma" charset="0"/>
              </a:rPr>
            </a:br>
            <a:r>
              <a:rPr lang="en-US" sz="2000">
                <a:latin typeface="Tahoma" charset="0"/>
                <a:cs typeface="Tahoma" charset="0"/>
              </a:rPr>
              <a:t>…</a:t>
            </a:r>
          </a:p>
          <a:p>
            <a:pPr eaLnBrk="1" hangingPunct="1">
              <a:lnSpc>
                <a:spcPct val="90000"/>
              </a:lnSpc>
              <a:buFontTx/>
              <a:buNone/>
            </a:pPr>
            <a:endParaRPr lang="en-US" sz="2000">
              <a:latin typeface="Tahoma" charset="0"/>
              <a:cs typeface="Tahoma" charset="0"/>
            </a:endParaRPr>
          </a:p>
          <a:p>
            <a:pPr eaLnBrk="1" hangingPunct="1">
              <a:lnSpc>
                <a:spcPct val="90000"/>
              </a:lnSpc>
              <a:buFontTx/>
              <a:buNone/>
            </a:pPr>
            <a:r>
              <a:rPr lang="en-US" sz="2000">
                <a:latin typeface="Tahoma" charset="0"/>
                <a:cs typeface="Tahoma" charset="0"/>
              </a:rPr>
              <a:t>convertC2F($C,F) :- centigrade2farenheit(C,F)</a:t>
            </a:r>
          </a:p>
          <a:p>
            <a:pPr eaLnBrk="1" hangingPunct="1">
              <a:lnSpc>
                <a:spcPct val="90000"/>
              </a:lnSpc>
              <a:buFontTx/>
              <a:buNone/>
            </a:pPr>
            <a:endParaRPr lang="en-US" sz="2000">
              <a:latin typeface="Tahoma" charset="0"/>
              <a:cs typeface="Tahoma" charset="0"/>
            </a:endParaRPr>
          </a:p>
          <a:p>
            <a:pPr eaLnBrk="1" hangingPunct="1">
              <a:lnSpc>
                <a:spcPct val="90000"/>
              </a:lnSpc>
              <a:buFontTx/>
              <a:buNone/>
            </a:pPr>
            <a:endParaRPr lang="en-US" sz="2000">
              <a:latin typeface="Tahoma" charset="0"/>
              <a:cs typeface="Tahoma"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p:txBody>
          <a:bodyPr/>
          <a:lstStyle/>
          <a:p>
            <a:pPr eaLnBrk="1" hangingPunct="1"/>
            <a:r>
              <a:rPr lang="en-US">
                <a:latin typeface="Tahoma" charset="0"/>
                <a:cs typeface="ＭＳ Ｐゴシック" charset="0"/>
              </a:rPr>
              <a:t>Target explained </a:t>
            </a:r>
            <a:br>
              <a:rPr lang="en-US">
                <a:latin typeface="Tahoma" charset="0"/>
                <a:cs typeface="ＭＳ Ｐゴシック" charset="0"/>
              </a:rPr>
            </a:br>
            <a:r>
              <a:rPr lang="en-US">
                <a:latin typeface="Tahoma" charset="0"/>
                <a:cs typeface="ＭＳ Ｐゴシック" charset="0"/>
              </a:rPr>
              <a:t>using background sources</a:t>
            </a:r>
          </a:p>
        </p:txBody>
      </p:sp>
      <p:sp>
        <p:nvSpPr>
          <p:cNvPr id="75778" name="Rectangle 3"/>
          <p:cNvSpPr>
            <a:spLocks noGrp="1" noChangeArrowheads="1"/>
          </p:cNvSpPr>
          <p:nvPr>
            <p:ph type="body" idx="4294967295"/>
          </p:nvPr>
        </p:nvSpPr>
        <p:spPr/>
        <p:txBody>
          <a:bodyPr/>
          <a:lstStyle/>
          <a:p>
            <a:pPr eaLnBrk="1" hangingPunct="1">
              <a:buFontTx/>
              <a:buNone/>
            </a:pPr>
            <a:r>
              <a:rPr lang="en-US" sz="2000">
                <a:latin typeface="Tahoma" charset="0"/>
                <a:cs typeface="ＭＳ Ｐゴシック" charset="0"/>
              </a:rPr>
              <a:t>unisys($Z,_,_,_,_,_,_,_,F9,_,C,_,F13,F14,Hu,_,F17,_,_,_,_,S22,_,S24,</a:t>
            </a:r>
            <a:br>
              <a:rPr lang="en-US" sz="2000">
                <a:latin typeface="Tahoma" charset="0"/>
                <a:cs typeface="ＭＳ Ｐゴシック" charset="0"/>
              </a:rPr>
            </a:br>
            <a:r>
              <a:rPr lang="en-US" sz="2000">
                <a:latin typeface="Tahoma" charset="0"/>
                <a:cs typeface="ＭＳ Ｐゴシック" charset="0"/>
              </a:rPr>
              <a:t>       _,_,_,_,_,_,_,_,_,_,S35,S36,_,_,_,_,_,_,_,_,_) :-</a:t>
            </a:r>
          </a:p>
          <a:p>
            <a:pPr eaLnBrk="1" hangingPunct="1">
              <a:buFontTx/>
              <a:buNone/>
            </a:pPr>
            <a:r>
              <a:rPr lang="en-US" sz="2000">
                <a:latin typeface="Tahoma" charset="0"/>
                <a:cs typeface="ＭＳ Ｐゴシック" charset="0"/>
              </a:rPr>
              <a:t>      wunderground(Z,_,_,F9,_,Hu,_,_,_,_,F14,F17,S24,_,_,S22,_,_,</a:t>
            </a:r>
            <a:br>
              <a:rPr lang="en-US" sz="2000">
                <a:latin typeface="Tahoma" charset="0"/>
                <a:cs typeface="ＭＳ Ｐゴシック" charset="0"/>
              </a:rPr>
            </a:br>
            <a:r>
              <a:rPr lang="en-US" sz="2000">
                <a:latin typeface="Tahoma" charset="0"/>
                <a:cs typeface="ＭＳ Ｐゴシック" charset="0"/>
              </a:rPr>
              <a:t>                         S35,_,_,S36,F13,_,_),</a:t>
            </a:r>
            <a:br>
              <a:rPr lang="en-US" sz="2000">
                <a:latin typeface="Tahoma" charset="0"/>
                <a:cs typeface="ＭＳ Ｐゴシック" charset="0"/>
              </a:rPr>
            </a:br>
            <a:r>
              <a:rPr lang="en-US" sz="2000">
                <a:latin typeface="Tahoma" charset="0"/>
                <a:cs typeface="ＭＳ Ｐゴシック" charset="0"/>
              </a:rPr>
              <a:t> convertC2F(C,F9)</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idx="4294967295"/>
          </p:nvPr>
        </p:nvSpPr>
        <p:spPr/>
        <p:txBody>
          <a:bodyPr/>
          <a:lstStyle/>
          <a:p>
            <a:pPr eaLnBrk="1" hangingPunct="1"/>
            <a:r>
              <a:rPr lang="en-US">
                <a:latin typeface="Tahoma" charset="0"/>
                <a:cs typeface="ＭＳ Ｐゴシック" charset="0"/>
              </a:rPr>
              <a:t>Experimental Evaluation</a:t>
            </a:r>
          </a:p>
        </p:txBody>
      </p:sp>
      <p:sp>
        <p:nvSpPr>
          <p:cNvPr id="76802" name="Vertical Text Placeholder 4"/>
          <p:cNvSpPr>
            <a:spLocks noGrp="1"/>
          </p:cNvSpPr>
          <p:nvPr>
            <p:ph idx="4294967295"/>
          </p:nvPr>
        </p:nvSpPr>
        <p:spPr/>
        <p:txBody>
          <a:bodyPr/>
          <a:lstStyle/>
          <a:p>
            <a:pPr eaLnBrk="1" hangingPunct="1"/>
            <a:r>
              <a:rPr lang="en-US">
                <a:latin typeface="Tahoma" charset="0"/>
                <a:cs typeface="ＭＳ Ｐゴシック" charset="0"/>
              </a:rPr>
              <a:t>Experiments in 5 domains</a:t>
            </a:r>
          </a:p>
          <a:p>
            <a:pPr lvl="1" eaLnBrk="1" hangingPunct="1"/>
            <a:r>
              <a:rPr lang="en-US">
                <a:latin typeface="Tahoma" charset="0"/>
              </a:rPr>
              <a:t>Flight – lookup the current status of a flight</a:t>
            </a:r>
          </a:p>
          <a:p>
            <a:pPr lvl="1" eaLnBrk="1" hangingPunct="1"/>
            <a:r>
              <a:rPr lang="en-US">
                <a:latin typeface="Tahoma" charset="0"/>
              </a:rPr>
              <a:t>Geospatial – map streeet addresses into lat/long coordinates</a:t>
            </a:r>
          </a:p>
          <a:p>
            <a:pPr lvl="1" eaLnBrk="1" hangingPunct="1"/>
            <a:r>
              <a:rPr lang="en-US">
                <a:latin typeface="Tahoma" charset="0"/>
              </a:rPr>
              <a:t>Weather – find the current and forecasted weather</a:t>
            </a:r>
          </a:p>
          <a:p>
            <a:pPr lvl="1" eaLnBrk="1" hangingPunct="1"/>
            <a:r>
              <a:rPr lang="en-US">
                <a:latin typeface="Tahoma" charset="0"/>
              </a:rPr>
              <a:t>Currency – convert between various currencies</a:t>
            </a:r>
          </a:p>
          <a:p>
            <a:pPr lvl="1" eaLnBrk="1" hangingPunct="1"/>
            <a:r>
              <a:rPr lang="en-US">
                <a:latin typeface="Tahoma" charset="0"/>
              </a:rPr>
              <a:t>Mutual Funds – look up current data on a mutual fund</a:t>
            </a:r>
            <a:br>
              <a:rPr lang="en-US">
                <a:latin typeface="Tahoma" charset="0"/>
              </a:rPr>
            </a:br>
            <a:endParaRPr lang="en-US">
              <a:latin typeface="Tahoma" charset="0"/>
            </a:endParaRPr>
          </a:p>
          <a:p>
            <a:pPr eaLnBrk="1" hangingPunct="1"/>
            <a:r>
              <a:rPr lang="en-US">
                <a:latin typeface="Tahoma" charset="0"/>
                <a:cs typeface="ＭＳ Ｐゴシック" charset="0"/>
              </a:rPr>
              <a:t>Evaluation:</a:t>
            </a:r>
          </a:p>
          <a:p>
            <a:pPr lvl="1" eaLnBrk="1" hangingPunct="1"/>
            <a:r>
              <a:rPr lang="en-US">
                <a:latin typeface="Tahoma" charset="0"/>
              </a:rPr>
              <a:t>1) Can the system correctly learn a model for those sources that perform the same task</a:t>
            </a:r>
          </a:p>
          <a:p>
            <a:pPr lvl="1" eaLnBrk="1" hangingPunct="1"/>
            <a:r>
              <a:rPr lang="en-US">
                <a:latin typeface="Tahoma" charset="0"/>
              </a:rPr>
              <a:t>2) What is the precision and recall of the attributes in the model</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3" name="Picture 1" descr="moscow-larg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12" y="1419572"/>
            <a:ext cx="9161463" cy="445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9874" name="TextBox 2"/>
          <p:cNvSpPr txBox="1">
            <a:spLocks noChangeArrowheads="1"/>
          </p:cNvSpPr>
          <p:nvPr/>
        </p:nvSpPr>
        <p:spPr bwMode="auto">
          <a:xfrm>
            <a:off x="1619250" y="6013028"/>
            <a:ext cx="666115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r>
              <a:rPr lang="en-US" sz="1800" dirty="0"/>
              <a:t>[Edward </a:t>
            </a:r>
            <a:r>
              <a:rPr lang="en-US" sz="1800" dirty="0" err="1"/>
              <a:t>Tufte</a:t>
            </a:r>
            <a:r>
              <a:rPr lang="en-US" sz="1800" dirty="0"/>
              <a:t>, </a:t>
            </a:r>
            <a:r>
              <a:rPr lang="en-US" sz="1800" i="1" dirty="0"/>
              <a:t>The Visual Display of Quantitative Information </a:t>
            </a:r>
            <a:r>
              <a:rPr lang="en-US" sz="1800" dirty="0"/>
              <a:t>]</a:t>
            </a:r>
          </a:p>
        </p:txBody>
      </p:sp>
      <p:sp>
        <p:nvSpPr>
          <p:cNvPr id="2" name="Rectangle 1"/>
          <p:cNvSpPr/>
          <p:nvPr/>
        </p:nvSpPr>
        <p:spPr bwMode="auto">
          <a:xfrm>
            <a:off x="539552" y="1412776"/>
            <a:ext cx="6264696" cy="115212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4"/>
          <p:cNvSpPr>
            <a:spLocks noGrp="1"/>
          </p:cNvSpPr>
          <p:nvPr>
            <p:ph type="title" idx="4294967295"/>
          </p:nvPr>
        </p:nvSpPr>
        <p:spPr/>
        <p:txBody>
          <a:bodyPr/>
          <a:lstStyle/>
          <a:p>
            <a:pPr eaLnBrk="1" hangingPunct="1"/>
            <a:r>
              <a:rPr lang="en-US">
                <a:latin typeface="Tahoma" charset="0"/>
                <a:cs typeface="ＭＳ Ｐゴシック" charset="0"/>
              </a:rPr>
              <a:t>Candidate Sources after Each Step</a:t>
            </a:r>
          </a:p>
        </p:txBody>
      </p:sp>
      <p:pic>
        <p:nvPicPr>
          <p:cNvPr id="77826" name="Picture 4" descr="URL-Counts.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914400"/>
            <a:ext cx="8382000" cy="565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782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2300" y="6223000"/>
            <a:ext cx="901700" cy="63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idx="4294967295"/>
          </p:nvPr>
        </p:nvSpPr>
        <p:spPr/>
        <p:txBody>
          <a:bodyPr/>
          <a:lstStyle/>
          <a:p>
            <a:pPr eaLnBrk="1" hangingPunct="1"/>
            <a:r>
              <a:rPr lang="en-US">
                <a:latin typeface="Tahoma" charset="0"/>
                <a:cs typeface="ＭＳ Ｐゴシック" charset="0"/>
              </a:rPr>
              <a:t>Evaluation of the Models</a:t>
            </a:r>
          </a:p>
        </p:txBody>
      </p:sp>
      <p:pic>
        <p:nvPicPr>
          <p:cNvPr id="2" name="Picture 1" descr="Screen Shot 2015-03-06 at 21.07.3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2060848"/>
            <a:ext cx="8115646" cy="3409671"/>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pPr eaLnBrk="1" hangingPunct="1"/>
            <a:r>
              <a:rPr lang="en-US">
                <a:latin typeface="Tahoma" charset="0"/>
                <a:cs typeface="ＭＳ Ｐゴシック" charset="0"/>
              </a:rPr>
              <a:t>Conclusions</a:t>
            </a:r>
          </a:p>
        </p:txBody>
      </p:sp>
      <p:sp>
        <p:nvSpPr>
          <p:cNvPr id="108547" name="Rectangle 3"/>
          <p:cNvSpPr>
            <a:spLocks noGrp="1" noChangeArrowheads="1"/>
          </p:cNvSpPr>
          <p:nvPr>
            <p:ph idx="1"/>
          </p:nvPr>
        </p:nvSpPr>
        <p:spPr>
          <a:xfrm>
            <a:off x="879475" y="1557338"/>
            <a:ext cx="7940675" cy="4679950"/>
          </a:xfrm>
        </p:spPr>
        <p:txBody>
          <a:bodyPr/>
          <a:lstStyle/>
          <a:p>
            <a:pPr marL="457200" indent="-457200" eaLnBrk="1" hangingPunct="1">
              <a:lnSpc>
                <a:spcPct val="80000"/>
              </a:lnSpc>
            </a:pPr>
            <a:r>
              <a:rPr lang="en-US" sz="2800">
                <a:latin typeface="Tahoma" charset="0"/>
                <a:cs typeface="ＭＳ Ｐゴシック" charset="0"/>
              </a:rPr>
              <a:t>Integrated approach to learning:</a:t>
            </a:r>
          </a:p>
          <a:p>
            <a:pPr marL="838200" lvl="1" indent="-381000" eaLnBrk="1" hangingPunct="1">
              <a:lnSpc>
                <a:spcPct val="80000"/>
              </a:lnSpc>
            </a:pPr>
            <a:r>
              <a:rPr lang="en-US" sz="2400" i="1">
                <a:latin typeface="Tahoma" charset="0"/>
              </a:rPr>
              <a:t>How to invoke a web service</a:t>
            </a:r>
          </a:p>
          <a:p>
            <a:pPr marL="838200" lvl="1" indent="-381000" eaLnBrk="1" hangingPunct="1">
              <a:lnSpc>
                <a:spcPct val="80000"/>
              </a:lnSpc>
            </a:pPr>
            <a:r>
              <a:rPr lang="en-US" sz="2400" i="1">
                <a:latin typeface="Tahoma" charset="0"/>
              </a:rPr>
              <a:t>The semantic types of the output</a:t>
            </a:r>
          </a:p>
          <a:p>
            <a:pPr marL="838200" lvl="1" indent="-381000" eaLnBrk="1" hangingPunct="1">
              <a:lnSpc>
                <a:spcPct val="80000"/>
              </a:lnSpc>
            </a:pPr>
            <a:r>
              <a:rPr lang="en-US" sz="2400" i="1">
                <a:latin typeface="Tahoma" charset="0"/>
              </a:rPr>
              <a:t>A definition of what the service does</a:t>
            </a:r>
          </a:p>
          <a:p>
            <a:pPr marL="838200" lvl="1" indent="-381000" eaLnBrk="1" hangingPunct="1">
              <a:lnSpc>
                <a:spcPct val="80000"/>
              </a:lnSpc>
            </a:pPr>
            <a:endParaRPr lang="en-US" sz="2400" i="1">
              <a:latin typeface="Tahoma" charset="0"/>
            </a:endParaRPr>
          </a:p>
          <a:p>
            <a:pPr marL="457200" indent="-457200" eaLnBrk="1" hangingPunct="1">
              <a:lnSpc>
                <a:spcPct val="80000"/>
              </a:lnSpc>
            </a:pPr>
            <a:r>
              <a:rPr lang="en-US" sz="2800">
                <a:latin typeface="Tahoma" charset="0"/>
                <a:cs typeface="ＭＳ Ｐゴシック" charset="0"/>
              </a:rPr>
              <a:t>Provides an approach to generate source descriptions for the Semantic Web</a:t>
            </a:r>
          </a:p>
          <a:p>
            <a:pPr marL="838200" lvl="1" indent="-381000" eaLnBrk="1" hangingPunct="1">
              <a:lnSpc>
                <a:spcPct val="80000"/>
              </a:lnSpc>
            </a:pPr>
            <a:r>
              <a:rPr lang="en-US" sz="2400">
                <a:latin typeface="Tahoma" charset="0"/>
              </a:rPr>
              <a:t>Little motivation for providers to annotate services</a:t>
            </a:r>
          </a:p>
          <a:p>
            <a:pPr marL="838200" lvl="1" indent="-381000" eaLnBrk="1" hangingPunct="1">
              <a:lnSpc>
                <a:spcPct val="80000"/>
              </a:lnSpc>
            </a:pPr>
            <a:r>
              <a:rPr lang="en-US" sz="2400">
                <a:latin typeface="Tahoma" charset="0"/>
              </a:rPr>
              <a:t>Instead we generate metadata automatically</a:t>
            </a:r>
            <a:br>
              <a:rPr lang="en-US" sz="2400">
                <a:latin typeface="Tahoma" charset="0"/>
              </a:rPr>
            </a:br>
            <a:endParaRPr lang="en-US" sz="2400">
              <a:latin typeface="Tahoma" charset="0"/>
            </a:endParaRPr>
          </a:p>
          <a:p>
            <a:pPr marL="457200" indent="-457200" eaLnBrk="1" hangingPunct="1">
              <a:lnSpc>
                <a:spcPct val="80000"/>
              </a:lnSpc>
            </a:pPr>
            <a:r>
              <a:rPr lang="en-US" sz="2800">
                <a:latin typeface="Tahoma" charset="0"/>
                <a:cs typeface="ＭＳ Ｐゴシック" charset="0"/>
              </a:rPr>
              <a:t>Also provides an approach to automatically discover new sources of data</a:t>
            </a:r>
          </a:p>
        </p:txBody>
      </p:sp>
      <p:sp>
        <p:nvSpPr>
          <p:cNvPr id="82948" name="Slide Number Placeholder 5"/>
          <p:cNvSpPr>
            <a:spLocks noGrp="1"/>
          </p:cNvSpPr>
          <p:nvPr>
            <p:ph type="sldNum" sz="quarter" idx="4294967295"/>
          </p:nvPr>
        </p:nvSpPr>
        <p:spPr bwMode="auto">
          <a:xfrm>
            <a:off x="7477125" y="6245225"/>
            <a:ext cx="1666875" cy="4762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fld id="{B3849EA6-281B-4F41-9AF4-8421AD0C0A58}" type="slidenum">
              <a:rPr lang="en-US" sz="1200">
                <a:solidFill>
                  <a:srgbClr val="898989"/>
                </a:solidFill>
              </a:rPr>
              <a:pPr/>
              <a:t>47</a:t>
            </a:fld>
            <a:endParaRPr 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854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8547">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854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85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sz="half" idx="1"/>
          </p:nvPr>
        </p:nvSpPr>
        <p:spPr>
          <a:xfrm>
            <a:off x="179388" y="3975100"/>
            <a:ext cx="3816350" cy="1111250"/>
          </a:xfrm>
        </p:spPr>
        <p:txBody>
          <a:bodyPr/>
          <a:lstStyle/>
          <a:p>
            <a:pPr eaLnBrk="1" hangingPunct="1">
              <a:lnSpc>
                <a:spcPct val="90000"/>
              </a:lnSpc>
            </a:pPr>
            <a:r>
              <a:rPr lang="en-US">
                <a:latin typeface="Tahoma" charset="0"/>
                <a:cs typeface="ＭＳ Ｐゴシック" charset="0"/>
              </a:rPr>
              <a:t>Step 1: classify input &amp; output semantic types</a:t>
            </a:r>
          </a:p>
        </p:txBody>
      </p:sp>
      <p:sp>
        <p:nvSpPr>
          <p:cNvPr id="22531" name="Slide Number Placeholder 6"/>
          <p:cNvSpPr>
            <a:spLocks noGrp="1"/>
          </p:cNvSpPr>
          <p:nvPr>
            <p:ph type="sldNum" sz="quarter" idx="4294967295"/>
          </p:nvPr>
        </p:nvSpPr>
        <p:spPr bwMode="auto">
          <a:xfrm>
            <a:off x="7477125" y="6245225"/>
            <a:ext cx="1666875" cy="4762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fld id="{9FB0DE25-446C-BB4A-BCF1-6E7C979868F3}" type="slidenum">
              <a:rPr lang="en-US" sz="1200">
                <a:solidFill>
                  <a:srgbClr val="898989"/>
                </a:solidFill>
              </a:rPr>
              <a:pPr/>
              <a:t>5</a:t>
            </a:fld>
            <a:endParaRPr lang="en-US" sz="1200">
              <a:solidFill>
                <a:srgbClr val="898989"/>
              </a:solidFill>
            </a:endParaRPr>
          </a:p>
        </p:txBody>
      </p:sp>
      <p:grpSp>
        <p:nvGrpSpPr>
          <p:cNvPr id="2" name="Group 12"/>
          <p:cNvGrpSpPr>
            <a:grpSpLocks/>
          </p:cNvGrpSpPr>
          <p:nvPr/>
        </p:nvGrpSpPr>
        <p:grpSpPr bwMode="auto">
          <a:xfrm>
            <a:off x="4356100" y="4622800"/>
            <a:ext cx="2667000" cy="823913"/>
            <a:chOff x="3072" y="3273"/>
            <a:chExt cx="1680" cy="519"/>
          </a:xfrm>
        </p:grpSpPr>
        <p:sp>
          <p:nvSpPr>
            <p:cNvPr id="22671" name="Rectangle 13"/>
            <p:cNvSpPr>
              <a:spLocks noChangeArrowheads="1"/>
            </p:cNvSpPr>
            <p:nvPr/>
          </p:nvSpPr>
          <p:spPr bwMode="auto">
            <a:xfrm>
              <a:off x="3072" y="3273"/>
              <a:ext cx="768" cy="255"/>
            </a:xfrm>
            <a:prstGeom prst="rect">
              <a:avLst/>
            </a:prstGeom>
            <a:solidFill>
              <a:schemeClr val="accent2"/>
            </a:solidFill>
            <a:ln w="38100">
              <a:solidFill>
                <a:schemeClr val="folHlink"/>
              </a:solidFill>
              <a:miter lim="800000"/>
              <a:headEnd/>
              <a:tailEnd/>
            </a:ln>
          </p:spPr>
          <p:txBody>
            <a:bodyPr>
              <a:spAutoFit/>
            </a:bodyPr>
            <a:lstStyle/>
            <a:p>
              <a:pPr algn="ctr" eaLnBrk="1" hangingPunct="1">
                <a:spcBef>
                  <a:spcPct val="50000"/>
                </a:spcBef>
              </a:pPr>
              <a:r>
                <a:rPr lang="en-US" b="1">
                  <a:solidFill>
                    <a:schemeClr val="folHlink"/>
                  </a:solidFill>
                  <a:latin typeface="Arial" charset="0"/>
                </a:rPr>
                <a:t>zipcode</a:t>
              </a:r>
            </a:p>
          </p:txBody>
        </p:sp>
        <p:sp>
          <p:nvSpPr>
            <p:cNvPr id="22672" name="Line 14"/>
            <p:cNvSpPr>
              <a:spLocks noChangeShapeType="1"/>
            </p:cNvSpPr>
            <p:nvPr/>
          </p:nvSpPr>
          <p:spPr bwMode="auto">
            <a:xfrm>
              <a:off x="3504" y="3504"/>
              <a:ext cx="432" cy="288"/>
            </a:xfrm>
            <a:prstGeom prst="line">
              <a:avLst/>
            </a:prstGeom>
            <a:noFill/>
            <a:ln w="38100">
              <a:solidFill>
                <a:schemeClr val="folHlink"/>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2673" name="Line 15"/>
            <p:cNvSpPr>
              <a:spLocks noChangeShapeType="1"/>
            </p:cNvSpPr>
            <p:nvPr/>
          </p:nvSpPr>
          <p:spPr bwMode="auto">
            <a:xfrm>
              <a:off x="3504" y="3504"/>
              <a:ext cx="1248" cy="288"/>
            </a:xfrm>
            <a:prstGeom prst="line">
              <a:avLst/>
            </a:prstGeom>
            <a:noFill/>
            <a:ln w="38100">
              <a:solidFill>
                <a:schemeClr val="folHlink"/>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grpSp>
        <p:nvGrpSpPr>
          <p:cNvPr id="3" name="Group 17"/>
          <p:cNvGrpSpPr>
            <a:grpSpLocks/>
          </p:cNvGrpSpPr>
          <p:nvPr/>
        </p:nvGrpSpPr>
        <p:grpSpPr bwMode="auto">
          <a:xfrm>
            <a:off x="7524750" y="4603754"/>
            <a:ext cx="1295400" cy="949326"/>
            <a:chOff x="2995612" y="1872"/>
            <a:chExt cx="1295400" cy="598"/>
          </a:xfrm>
        </p:grpSpPr>
        <p:sp>
          <p:nvSpPr>
            <p:cNvPr id="22669" name="Rectangle 18"/>
            <p:cNvSpPr>
              <a:spLocks noChangeArrowheads="1"/>
            </p:cNvSpPr>
            <p:nvPr/>
          </p:nvSpPr>
          <p:spPr bwMode="auto">
            <a:xfrm>
              <a:off x="2995612" y="1872"/>
              <a:ext cx="1295400" cy="267"/>
            </a:xfrm>
            <a:prstGeom prst="rect">
              <a:avLst/>
            </a:prstGeom>
            <a:solidFill>
              <a:srgbClr val="66FFFF"/>
            </a:solidFill>
            <a:ln w="57150">
              <a:solidFill>
                <a:schemeClr val="bg1"/>
              </a:solidFill>
              <a:miter lim="800000"/>
              <a:headEnd/>
              <a:tailEnd/>
            </a:ln>
          </p:spPr>
          <p:txBody>
            <a:bodyPr>
              <a:spAutoFit/>
            </a:bodyPr>
            <a:lstStyle/>
            <a:p>
              <a:pPr algn="ctr" eaLnBrk="1" hangingPunct="1">
                <a:spcBef>
                  <a:spcPct val="50000"/>
                </a:spcBef>
              </a:pPr>
              <a:r>
                <a:rPr lang="en-US" b="1" dirty="0">
                  <a:solidFill>
                    <a:schemeClr val="bg2"/>
                  </a:solidFill>
                  <a:latin typeface="Arial" charset="0"/>
                </a:rPr>
                <a:t>distance</a:t>
              </a:r>
            </a:p>
          </p:txBody>
        </p:sp>
        <p:sp>
          <p:nvSpPr>
            <p:cNvPr id="22670" name="Line 19"/>
            <p:cNvSpPr>
              <a:spLocks noChangeShapeType="1"/>
            </p:cNvSpPr>
            <p:nvPr/>
          </p:nvSpPr>
          <p:spPr bwMode="auto">
            <a:xfrm>
              <a:off x="3643262" y="2125"/>
              <a:ext cx="0" cy="345"/>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sp>
        <p:nvSpPr>
          <p:cNvPr id="38933" name="Rectangle 21"/>
          <p:cNvSpPr>
            <a:spLocks noChangeArrowheads="1"/>
          </p:cNvSpPr>
          <p:nvPr/>
        </p:nvSpPr>
        <p:spPr bwMode="auto">
          <a:xfrm>
            <a:off x="3995738" y="1484313"/>
            <a:ext cx="5003800" cy="1984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atin typeface="Arial" charset="0"/>
              </a:rPr>
              <a:t>source1($zip, lat, long) :- </a:t>
            </a:r>
          </a:p>
          <a:p>
            <a:r>
              <a:rPr lang="en-US">
                <a:latin typeface="Arial" charset="0"/>
              </a:rPr>
              <a:t>    centroid(zip, lat, long).</a:t>
            </a:r>
          </a:p>
          <a:p>
            <a:endParaRPr lang="en-US" sz="800">
              <a:latin typeface="Arial" charset="0"/>
            </a:endParaRPr>
          </a:p>
          <a:p>
            <a:r>
              <a:rPr lang="en-US">
                <a:latin typeface="Arial" charset="0"/>
              </a:rPr>
              <a:t>source2($lat1, $long1, $lat2, $long2, dist) :- </a:t>
            </a:r>
          </a:p>
          <a:p>
            <a:r>
              <a:rPr lang="en-US">
                <a:latin typeface="Arial" charset="0"/>
              </a:rPr>
              <a:t>    greatCircleDist(lat1, long1, lat2, long2, dist).</a:t>
            </a:r>
          </a:p>
          <a:p>
            <a:endParaRPr lang="en-US" sz="800">
              <a:latin typeface="Arial" charset="0"/>
            </a:endParaRPr>
          </a:p>
          <a:p>
            <a:r>
              <a:rPr lang="en-US">
                <a:latin typeface="Arial" charset="0"/>
              </a:rPr>
              <a:t>source3($dist1, dist2) :- </a:t>
            </a:r>
          </a:p>
          <a:p>
            <a:r>
              <a:rPr lang="en-US">
                <a:latin typeface="Arial" charset="0"/>
              </a:rPr>
              <a:t>    convertKm2Mi(dist1, dist2).</a:t>
            </a:r>
          </a:p>
        </p:txBody>
      </p:sp>
      <p:grpSp>
        <p:nvGrpSpPr>
          <p:cNvPr id="22535" name="Group 22"/>
          <p:cNvGrpSpPr>
            <a:grpSpLocks/>
          </p:cNvGrpSpPr>
          <p:nvPr/>
        </p:nvGrpSpPr>
        <p:grpSpPr bwMode="auto">
          <a:xfrm>
            <a:off x="323850" y="1776413"/>
            <a:ext cx="1223963" cy="1292225"/>
            <a:chOff x="1247" y="1706"/>
            <a:chExt cx="771" cy="814"/>
          </a:xfrm>
        </p:grpSpPr>
        <p:grpSp>
          <p:nvGrpSpPr>
            <p:cNvPr id="22637" name="Group 23"/>
            <p:cNvGrpSpPr>
              <a:grpSpLocks/>
            </p:cNvGrpSpPr>
            <p:nvPr/>
          </p:nvGrpSpPr>
          <p:grpSpPr bwMode="auto">
            <a:xfrm>
              <a:off x="1247" y="1706"/>
              <a:ext cx="771" cy="814"/>
              <a:chOff x="2245" y="2523"/>
              <a:chExt cx="1143" cy="1132"/>
            </a:xfrm>
          </p:grpSpPr>
          <p:sp>
            <p:nvSpPr>
              <p:cNvPr id="22639" name="AutoShape 24"/>
              <p:cNvSpPr>
                <a:spLocks noChangeAspect="1" noChangeArrowheads="1" noTextEdit="1"/>
              </p:cNvSpPr>
              <p:nvPr/>
            </p:nvSpPr>
            <p:spPr bwMode="auto">
              <a:xfrm>
                <a:off x="2245" y="2523"/>
                <a:ext cx="1143" cy="11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2640" name="Freeform 25"/>
              <p:cNvSpPr>
                <a:spLocks/>
              </p:cNvSpPr>
              <p:nvPr/>
            </p:nvSpPr>
            <p:spPr bwMode="auto">
              <a:xfrm>
                <a:off x="2245" y="3379"/>
                <a:ext cx="1143" cy="276"/>
              </a:xfrm>
              <a:custGeom>
                <a:avLst/>
                <a:gdLst>
                  <a:gd name="T0" fmla="*/ 31 w 2286"/>
                  <a:gd name="T1" fmla="*/ 31 h 553"/>
                  <a:gd name="T2" fmla="*/ 39 w 2286"/>
                  <a:gd name="T3" fmla="*/ 32 h 553"/>
                  <a:gd name="T4" fmla="*/ 47 w 2286"/>
                  <a:gd name="T5" fmla="*/ 33 h 553"/>
                  <a:gd name="T6" fmla="*/ 56 w 2286"/>
                  <a:gd name="T7" fmla="*/ 34 h 553"/>
                  <a:gd name="T8" fmla="*/ 65 w 2286"/>
                  <a:gd name="T9" fmla="*/ 34 h 553"/>
                  <a:gd name="T10" fmla="*/ 75 w 2286"/>
                  <a:gd name="T11" fmla="*/ 34 h 553"/>
                  <a:gd name="T12" fmla="*/ 84 w 2286"/>
                  <a:gd name="T13" fmla="*/ 34 h 553"/>
                  <a:gd name="T14" fmla="*/ 92 w 2286"/>
                  <a:gd name="T15" fmla="*/ 33 h 553"/>
                  <a:gd name="T16" fmla="*/ 100 w 2286"/>
                  <a:gd name="T17" fmla="*/ 33 h 553"/>
                  <a:gd name="T18" fmla="*/ 107 w 2286"/>
                  <a:gd name="T19" fmla="*/ 32 h 553"/>
                  <a:gd name="T20" fmla="*/ 114 w 2286"/>
                  <a:gd name="T21" fmla="*/ 31 h 553"/>
                  <a:gd name="T22" fmla="*/ 123 w 2286"/>
                  <a:gd name="T23" fmla="*/ 29 h 553"/>
                  <a:gd name="T24" fmla="*/ 131 w 2286"/>
                  <a:gd name="T25" fmla="*/ 26 h 553"/>
                  <a:gd name="T26" fmla="*/ 137 w 2286"/>
                  <a:gd name="T27" fmla="*/ 24 h 553"/>
                  <a:gd name="T28" fmla="*/ 141 w 2286"/>
                  <a:gd name="T29" fmla="*/ 21 h 553"/>
                  <a:gd name="T30" fmla="*/ 143 w 2286"/>
                  <a:gd name="T31" fmla="*/ 18 h 553"/>
                  <a:gd name="T32" fmla="*/ 143 w 2286"/>
                  <a:gd name="T33" fmla="*/ 14 h 553"/>
                  <a:gd name="T34" fmla="*/ 139 w 2286"/>
                  <a:gd name="T35" fmla="*/ 11 h 553"/>
                  <a:gd name="T36" fmla="*/ 133 w 2286"/>
                  <a:gd name="T37" fmla="*/ 8 h 553"/>
                  <a:gd name="T38" fmla="*/ 124 w 2286"/>
                  <a:gd name="T39" fmla="*/ 5 h 553"/>
                  <a:gd name="T40" fmla="*/ 113 w 2286"/>
                  <a:gd name="T41" fmla="*/ 3 h 553"/>
                  <a:gd name="T42" fmla="*/ 103 w 2286"/>
                  <a:gd name="T43" fmla="*/ 1 h 553"/>
                  <a:gd name="T44" fmla="*/ 97 w 2286"/>
                  <a:gd name="T45" fmla="*/ 1 h 553"/>
                  <a:gd name="T46" fmla="*/ 91 w 2286"/>
                  <a:gd name="T47" fmla="*/ 0 h 553"/>
                  <a:gd name="T48" fmla="*/ 85 w 2286"/>
                  <a:gd name="T49" fmla="*/ 0 h 553"/>
                  <a:gd name="T50" fmla="*/ 79 w 2286"/>
                  <a:gd name="T51" fmla="*/ 0 h 553"/>
                  <a:gd name="T52" fmla="*/ 72 w 2286"/>
                  <a:gd name="T53" fmla="*/ 0 h 553"/>
                  <a:gd name="T54" fmla="*/ 63 w 2286"/>
                  <a:gd name="T55" fmla="*/ 0 h 553"/>
                  <a:gd name="T56" fmla="*/ 54 w 2286"/>
                  <a:gd name="T57" fmla="*/ 0 h 553"/>
                  <a:gd name="T58" fmla="*/ 46 w 2286"/>
                  <a:gd name="T59" fmla="*/ 1 h 553"/>
                  <a:gd name="T60" fmla="*/ 38 w 2286"/>
                  <a:gd name="T61" fmla="*/ 2 h 553"/>
                  <a:gd name="T62" fmla="*/ 31 w 2286"/>
                  <a:gd name="T63" fmla="*/ 3 h 553"/>
                  <a:gd name="T64" fmla="*/ 22 w 2286"/>
                  <a:gd name="T65" fmla="*/ 4 h 553"/>
                  <a:gd name="T66" fmla="*/ 14 w 2286"/>
                  <a:gd name="T67" fmla="*/ 7 h 553"/>
                  <a:gd name="T68" fmla="*/ 8 w 2286"/>
                  <a:gd name="T69" fmla="*/ 9 h 553"/>
                  <a:gd name="T70" fmla="*/ 3 w 2286"/>
                  <a:gd name="T71" fmla="*/ 12 h 553"/>
                  <a:gd name="T72" fmla="*/ 1 w 2286"/>
                  <a:gd name="T73" fmla="*/ 15 h 553"/>
                  <a:gd name="T74" fmla="*/ 1 w 2286"/>
                  <a:gd name="T75" fmla="*/ 18 h 553"/>
                  <a:gd name="T76" fmla="*/ 2 w 2286"/>
                  <a:gd name="T77" fmla="*/ 21 h 553"/>
                  <a:gd name="T78" fmla="*/ 6 w 2286"/>
                  <a:gd name="T79" fmla="*/ 23 h 553"/>
                  <a:gd name="T80" fmla="*/ 11 w 2286"/>
                  <a:gd name="T81" fmla="*/ 26 h 553"/>
                  <a:gd name="T82" fmla="*/ 18 w 2286"/>
                  <a:gd name="T83" fmla="*/ 28 h 553"/>
                  <a:gd name="T84" fmla="*/ 26 w 2286"/>
                  <a:gd name="T85" fmla="*/ 30 h 5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86"/>
                  <a:gd name="T130" fmla="*/ 0 h 553"/>
                  <a:gd name="T131" fmla="*/ 2286 w 2286"/>
                  <a:gd name="T132" fmla="*/ 553 h 5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86" h="553">
                    <a:moveTo>
                      <a:pt x="414" y="490"/>
                    </a:moveTo>
                    <a:lnTo>
                      <a:pt x="452" y="497"/>
                    </a:lnTo>
                    <a:lnTo>
                      <a:pt x="491" y="503"/>
                    </a:lnTo>
                    <a:lnTo>
                      <a:pt x="531" y="510"/>
                    </a:lnTo>
                    <a:lnTo>
                      <a:pt x="573" y="516"/>
                    </a:lnTo>
                    <a:lnTo>
                      <a:pt x="615" y="522"/>
                    </a:lnTo>
                    <a:lnTo>
                      <a:pt x="659" y="528"/>
                    </a:lnTo>
                    <a:lnTo>
                      <a:pt x="703" y="532"/>
                    </a:lnTo>
                    <a:lnTo>
                      <a:pt x="749" y="537"/>
                    </a:lnTo>
                    <a:lnTo>
                      <a:pt x="795" y="540"/>
                    </a:lnTo>
                    <a:lnTo>
                      <a:pt x="843" y="544"/>
                    </a:lnTo>
                    <a:lnTo>
                      <a:pt x="891" y="546"/>
                    </a:lnTo>
                    <a:lnTo>
                      <a:pt x="940" y="548"/>
                    </a:lnTo>
                    <a:lnTo>
                      <a:pt x="990" y="551"/>
                    </a:lnTo>
                    <a:lnTo>
                      <a:pt x="1040" y="552"/>
                    </a:lnTo>
                    <a:lnTo>
                      <a:pt x="1091" y="553"/>
                    </a:lnTo>
                    <a:lnTo>
                      <a:pt x="1143" y="553"/>
                    </a:lnTo>
                    <a:lnTo>
                      <a:pt x="1190" y="553"/>
                    </a:lnTo>
                    <a:lnTo>
                      <a:pt x="1236" y="552"/>
                    </a:lnTo>
                    <a:lnTo>
                      <a:pt x="1282" y="551"/>
                    </a:lnTo>
                    <a:lnTo>
                      <a:pt x="1329" y="550"/>
                    </a:lnTo>
                    <a:lnTo>
                      <a:pt x="1373" y="547"/>
                    </a:lnTo>
                    <a:lnTo>
                      <a:pt x="1417" y="545"/>
                    </a:lnTo>
                    <a:lnTo>
                      <a:pt x="1461" y="543"/>
                    </a:lnTo>
                    <a:lnTo>
                      <a:pt x="1504" y="539"/>
                    </a:lnTo>
                    <a:lnTo>
                      <a:pt x="1546" y="536"/>
                    </a:lnTo>
                    <a:lnTo>
                      <a:pt x="1588" y="531"/>
                    </a:lnTo>
                    <a:lnTo>
                      <a:pt x="1628" y="528"/>
                    </a:lnTo>
                    <a:lnTo>
                      <a:pt x="1667" y="522"/>
                    </a:lnTo>
                    <a:lnTo>
                      <a:pt x="1706" y="517"/>
                    </a:lnTo>
                    <a:lnTo>
                      <a:pt x="1744" y="512"/>
                    </a:lnTo>
                    <a:lnTo>
                      <a:pt x="1781" y="506"/>
                    </a:lnTo>
                    <a:lnTo>
                      <a:pt x="1817" y="500"/>
                    </a:lnTo>
                    <a:lnTo>
                      <a:pt x="1869" y="490"/>
                    </a:lnTo>
                    <a:lnTo>
                      <a:pt x="1918" y="479"/>
                    </a:lnTo>
                    <a:lnTo>
                      <a:pt x="1966" y="469"/>
                    </a:lnTo>
                    <a:lnTo>
                      <a:pt x="2011" y="456"/>
                    </a:lnTo>
                    <a:lnTo>
                      <a:pt x="2052" y="445"/>
                    </a:lnTo>
                    <a:lnTo>
                      <a:pt x="2090" y="431"/>
                    </a:lnTo>
                    <a:lnTo>
                      <a:pt x="2126" y="418"/>
                    </a:lnTo>
                    <a:lnTo>
                      <a:pt x="2158" y="403"/>
                    </a:lnTo>
                    <a:lnTo>
                      <a:pt x="2187" y="389"/>
                    </a:lnTo>
                    <a:lnTo>
                      <a:pt x="2212" y="375"/>
                    </a:lnTo>
                    <a:lnTo>
                      <a:pt x="2234" y="360"/>
                    </a:lnTo>
                    <a:lnTo>
                      <a:pt x="2253" y="343"/>
                    </a:lnTo>
                    <a:lnTo>
                      <a:pt x="2268" y="327"/>
                    </a:lnTo>
                    <a:lnTo>
                      <a:pt x="2278" y="310"/>
                    </a:lnTo>
                    <a:lnTo>
                      <a:pt x="2284" y="294"/>
                    </a:lnTo>
                    <a:lnTo>
                      <a:pt x="2286" y="277"/>
                    </a:lnTo>
                    <a:lnTo>
                      <a:pt x="2284" y="257"/>
                    </a:lnTo>
                    <a:lnTo>
                      <a:pt x="2274" y="237"/>
                    </a:lnTo>
                    <a:lnTo>
                      <a:pt x="2261" y="219"/>
                    </a:lnTo>
                    <a:lnTo>
                      <a:pt x="2241" y="201"/>
                    </a:lnTo>
                    <a:lnTo>
                      <a:pt x="2217" y="182"/>
                    </a:lnTo>
                    <a:lnTo>
                      <a:pt x="2188" y="165"/>
                    </a:lnTo>
                    <a:lnTo>
                      <a:pt x="2155" y="148"/>
                    </a:lnTo>
                    <a:lnTo>
                      <a:pt x="2117" y="132"/>
                    </a:lnTo>
                    <a:lnTo>
                      <a:pt x="2074" y="117"/>
                    </a:lnTo>
                    <a:lnTo>
                      <a:pt x="2028" y="102"/>
                    </a:lnTo>
                    <a:lnTo>
                      <a:pt x="1977" y="88"/>
                    </a:lnTo>
                    <a:lnTo>
                      <a:pt x="1923" y="74"/>
                    </a:lnTo>
                    <a:lnTo>
                      <a:pt x="1865" y="62"/>
                    </a:lnTo>
                    <a:lnTo>
                      <a:pt x="1806" y="51"/>
                    </a:lnTo>
                    <a:lnTo>
                      <a:pt x="1741" y="41"/>
                    </a:lnTo>
                    <a:lnTo>
                      <a:pt x="1674" y="31"/>
                    </a:lnTo>
                    <a:lnTo>
                      <a:pt x="1644" y="28"/>
                    </a:lnTo>
                    <a:lnTo>
                      <a:pt x="1613" y="24"/>
                    </a:lnTo>
                    <a:lnTo>
                      <a:pt x="1582" y="21"/>
                    </a:lnTo>
                    <a:lnTo>
                      <a:pt x="1551" y="19"/>
                    </a:lnTo>
                    <a:lnTo>
                      <a:pt x="1519" y="15"/>
                    </a:lnTo>
                    <a:lnTo>
                      <a:pt x="1486" y="13"/>
                    </a:lnTo>
                    <a:lnTo>
                      <a:pt x="1454" y="11"/>
                    </a:lnTo>
                    <a:lnTo>
                      <a:pt x="1421" y="8"/>
                    </a:lnTo>
                    <a:lnTo>
                      <a:pt x="1387" y="6"/>
                    </a:lnTo>
                    <a:lnTo>
                      <a:pt x="1353" y="5"/>
                    </a:lnTo>
                    <a:lnTo>
                      <a:pt x="1319" y="4"/>
                    </a:lnTo>
                    <a:lnTo>
                      <a:pt x="1285" y="3"/>
                    </a:lnTo>
                    <a:lnTo>
                      <a:pt x="1249" y="1"/>
                    </a:lnTo>
                    <a:lnTo>
                      <a:pt x="1214" y="0"/>
                    </a:lnTo>
                    <a:lnTo>
                      <a:pt x="1179" y="0"/>
                    </a:lnTo>
                    <a:lnTo>
                      <a:pt x="1143" y="0"/>
                    </a:lnTo>
                    <a:lnTo>
                      <a:pt x="1095" y="0"/>
                    </a:lnTo>
                    <a:lnTo>
                      <a:pt x="1046" y="1"/>
                    </a:lnTo>
                    <a:lnTo>
                      <a:pt x="999" y="3"/>
                    </a:lnTo>
                    <a:lnTo>
                      <a:pt x="952" y="4"/>
                    </a:lnTo>
                    <a:lnTo>
                      <a:pt x="906" y="6"/>
                    </a:lnTo>
                    <a:lnTo>
                      <a:pt x="860" y="8"/>
                    </a:lnTo>
                    <a:lnTo>
                      <a:pt x="815" y="12"/>
                    </a:lnTo>
                    <a:lnTo>
                      <a:pt x="771" y="15"/>
                    </a:lnTo>
                    <a:lnTo>
                      <a:pt x="727" y="19"/>
                    </a:lnTo>
                    <a:lnTo>
                      <a:pt x="684" y="23"/>
                    </a:lnTo>
                    <a:lnTo>
                      <a:pt x="643" y="28"/>
                    </a:lnTo>
                    <a:lnTo>
                      <a:pt x="601" y="32"/>
                    </a:lnTo>
                    <a:lnTo>
                      <a:pt x="562" y="38"/>
                    </a:lnTo>
                    <a:lnTo>
                      <a:pt x="523" y="44"/>
                    </a:lnTo>
                    <a:lnTo>
                      <a:pt x="485" y="50"/>
                    </a:lnTo>
                    <a:lnTo>
                      <a:pt x="448" y="57"/>
                    </a:lnTo>
                    <a:lnTo>
                      <a:pt x="399" y="67"/>
                    </a:lnTo>
                    <a:lnTo>
                      <a:pt x="350" y="77"/>
                    </a:lnTo>
                    <a:lnTo>
                      <a:pt x="305" y="88"/>
                    </a:lnTo>
                    <a:lnTo>
                      <a:pt x="263" y="99"/>
                    </a:lnTo>
                    <a:lnTo>
                      <a:pt x="224" y="112"/>
                    </a:lnTo>
                    <a:lnTo>
                      <a:pt x="187" y="125"/>
                    </a:lnTo>
                    <a:lnTo>
                      <a:pt x="152" y="138"/>
                    </a:lnTo>
                    <a:lnTo>
                      <a:pt x="122" y="152"/>
                    </a:lnTo>
                    <a:lnTo>
                      <a:pt x="94" y="166"/>
                    </a:lnTo>
                    <a:lnTo>
                      <a:pt x="70" y="181"/>
                    </a:lnTo>
                    <a:lnTo>
                      <a:pt x="48" y="196"/>
                    </a:lnTo>
                    <a:lnTo>
                      <a:pt x="31" y="211"/>
                    </a:lnTo>
                    <a:lnTo>
                      <a:pt x="18" y="227"/>
                    </a:lnTo>
                    <a:lnTo>
                      <a:pt x="8" y="243"/>
                    </a:lnTo>
                    <a:lnTo>
                      <a:pt x="2" y="259"/>
                    </a:lnTo>
                    <a:lnTo>
                      <a:pt x="0" y="277"/>
                    </a:lnTo>
                    <a:lnTo>
                      <a:pt x="2" y="293"/>
                    </a:lnTo>
                    <a:lnTo>
                      <a:pt x="7" y="309"/>
                    </a:lnTo>
                    <a:lnTo>
                      <a:pt x="16" y="324"/>
                    </a:lnTo>
                    <a:lnTo>
                      <a:pt x="29" y="339"/>
                    </a:lnTo>
                    <a:lnTo>
                      <a:pt x="45" y="354"/>
                    </a:lnTo>
                    <a:lnTo>
                      <a:pt x="65" y="369"/>
                    </a:lnTo>
                    <a:lnTo>
                      <a:pt x="86" y="383"/>
                    </a:lnTo>
                    <a:lnTo>
                      <a:pt x="112" y="396"/>
                    </a:lnTo>
                    <a:lnTo>
                      <a:pt x="141" y="410"/>
                    </a:lnTo>
                    <a:lnTo>
                      <a:pt x="172" y="423"/>
                    </a:lnTo>
                    <a:lnTo>
                      <a:pt x="206" y="436"/>
                    </a:lnTo>
                    <a:lnTo>
                      <a:pt x="243" y="447"/>
                    </a:lnTo>
                    <a:lnTo>
                      <a:pt x="282" y="459"/>
                    </a:lnTo>
                    <a:lnTo>
                      <a:pt x="324" y="469"/>
                    </a:lnTo>
                    <a:lnTo>
                      <a:pt x="368" y="479"/>
                    </a:lnTo>
                    <a:lnTo>
                      <a:pt x="414" y="490"/>
                    </a:lnTo>
                    <a:close/>
                  </a:path>
                </a:pathLst>
              </a:custGeom>
              <a:solidFill>
                <a:srgbClr val="B5F4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41" name="Freeform 26"/>
              <p:cNvSpPr>
                <a:spLocks/>
              </p:cNvSpPr>
              <p:nvPr/>
            </p:nvSpPr>
            <p:spPr bwMode="auto">
              <a:xfrm>
                <a:off x="2754" y="2525"/>
                <a:ext cx="159" cy="995"/>
              </a:xfrm>
              <a:custGeom>
                <a:avLst/>
                <a:gdLst>
                  <a:gd name="T0" fmla="*/ 10 w 318"/>
                  <a:gd name="T1" fmla="*/ 125 h 1990"/>
                  <a:gd name="T2" fmla="*/ 15 w 318"/>
                  <a:gd name="T3" fmla="*/ 123 h 1990"/>
                  <a:gd name="T4" fmla="*/ 20 w 318"/>
                  <a:gd name="T5" fmla="*/ 4 h 1990"/>
                  <a:gd name="T6" fmla="*/ 15 w 318"/>
                  <a:gd name="T7" fmla="*/ 1 h 1990"/>
                  <a:gd name="T8" fmla="*/ 6 w 318"/>
                  <a:gd name="T9" fmla="*/ 0 h 1990"/>
                  <a:gd name="T10" fmla="*/ 0 w 318"/>
                  <a:gd name="T11" fmla="*/ 125 h 1990"/>
                  <a:gd name="T12" fmla="*/ 10 w 318"/>
                  <a:gd name="T13" fmla="*/ 125 h 1990"/>
                  <a:gd name="T14" fmla="*/ 0 60000 65536"/>
                  <a:gd name="T15" fmla="*/ 0 60000 65536"/>
                  <a:gd name="T16" fmla="*/ 0 60000 65536"/>
                  <a:gd name="T17" fmla="*/ 0 60000 65536"/>
                  <a:gd name="T18" fmla="*/ 0 60000 65536"/>
                  <a:gd name="T19" fmla="*/ 0 60000 65536"/>
                  <a:gd name="T20" fmla="*/ 0 60000 65536"/>
                  <a:gd name="T21" fmla="*/ 0 w 318"/>
                  <a:gd name="T22" fmla="*/ 0 h 1990"/>
                  <a:gd name="T23" fmla="*/ 318 w 318"/>
                  <a:gd name="T24" fmla="*/ 1990 h 19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8" h="1990">
                    <a:moveTo>
                      <a:pt x="154" y="1990"/>
                    </a:moveTo>
                    <a:lnTo>
                      <a:pt x="238" y="1966"/>
                    </a:lnTo>
                    <a:lnTo>
                      <a:pt x="318" y="50"/>
                    </a:lnTo>
                    <a:lnTo>
                      <a:pt x="238" y="7"/>
                    </a:lnTo>
                    <a:lnTo>
                      <a:pt x="81" y="0"/>
                    </a:lnTo>
                    <a:lnTo>
                      <a:pt x="0" y="1990"/>
                    </a:lnTo>
                    <a:lnTo>
                      <a:pt x="154" y="1990"/>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42" name="Freeform 27"/>
              <p:cNvSpPr>
                <a:spLocks/>
              </p:cNvSpPr>
              <p:nvPr/>
            </p:nvSpPr>
            <p:spPr bwMode="auto">
              <a:xfrm>
                <a:off x="2711" y="2523"/>
                <a:ext cx="163" cy="997"/>
              </a:xfrm>
              <a:custGeom>
                <a:avLst/>
                <a:gdLst>
                  <a:gd name="T0" fmla="*/ 15 w 325"/>
                  <a:gd name="T1" fmla="*/ 125 h 1993"/>
                  <a:gd name="T2" fmla="*/ 16 w 325"/>
                  <a:gd name="T3" fmla="*/ 125 h 1993"/>
                  <a:gd name="T4" fmla="*/ 21 w 325"/>
                  <a:gd name="T5" fmla="*/ 1 h 1993"/>
                  <a:gd name="T6" fmla="*/ 6 w 325"/>
                  <a:gd name="T7" fmla="*/ 0 h 1993"/>
                  <a:gd name="T8" fmla="*/ 0 w 325"/>
                  <a:gd name="T9" fmla="*/ 125 h 1993"/>
                  <a:gd name="T10" fmla="*/ 15 w 325"/>
                  <a:gd name="T11" fmla="*/ 125 h 1993"/>
                  <a:gd name="T12" fmla="*/ 0 60000 65536"/>
                  <a:gd name="T13" fmla="*/ 0 60000 65536"/>
                  <a:gd name="T14" fmla="*/ 0 60000 65536"/>
                  <a:gd name="T15" fmla="*/ 0 60000 65536"/>
                  <a:gd name="T16" fmla="*/ 0 60000 65536"/>
                  <a:gd name="T17" fmla="*/ 0 60000 65536"/>
                  <a:gd name="T18" fmla="*/ 0 w 325"/>
                  <a:gd name="T19" fmla="*/ 0 h 1993"/>
                  <a:gd name="T20" fmla="*/ 325 w 325"/>
                  <a:gd name="T21" fmla="*/ 1993 h 1993"/>
                </a:gdLst>
                <a:ahLst/>
                <a:cxnLst>
                  <a:cxn ang="T12">
                    <a:pos x="T0" y="T1"/>
                  </a:cxn>
                  <a:cxn ang="T13">
                    <a:pos x="T2" y="T3"/>
                  </a:cxn>
                  <a:cxn ang="T14">
                    <a:pos x="T4" y="T5"/>
                  </a:cxn>
                  <a:cxn ang="T15">
                    <a:pos x="T6" y="T7"/>
                  </a:cxn>
                  <a:cxn ang="T16">
                    <a:pos x="T8" y="T9"/>
                  </a:cxn>
                  <a:cxn ang="T17">
                    <a:pos x="T10" y="T11"/>
                  </a:cxn>
                </a:cxnLst>
                <a:rect l="T18" t="T19" r="T20" b="T21"/>
                <a:pathLst>
                  <a:path w="325" h="1993">
                    <a:moveTo>
                      <a:pt x="240" y="1993"/>
                    </a:moveTo>
                    <a:lnTo>
                      <a:pt x="241" y="1993"/>
                    </a:lnTo>
                    <a:lnTo>
                      <a:pt x="325" y="10"/>
                    </a:lnTo>
                    <a:lnTo>
                      <a:pt x="87" y="0"/>
                    </a:lnTo>
                    <a:lnTo>
                      <a:pt x="0" y="1993"/>
                    </a:lnTo>
                    <a:lnTo>
                      <a:pt x="240" y="1993"/>
                    </a:lnTo>
                    <a:close/>
                  </a:path>
                </a:pathLst>
              </a:custGeom>
              <a:solidFill>
                <a:srgbClr val="EFC9A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43" name="Freeform 28"/>
              <p:cNvSpPr>
                <a:spLocks/>
              </p:cNvSpPr>
              <p:nvPr/>
            </p:nvSpPr>
            <p:spPr bwMode="auto">
              <a:xfrm>
                <a:off x="2322" y="2592"/>
                <a:ext cx="1042" cy="597"/>
              </a:xfrm>
              <a:custGeom>
                <a:avLst/>
                <a:gdLst>
                  <a:gd name="T0" fmla="*/ 126 w 2085"/>
                  <a:gd name="T1" fmla="*/ 74 h 1195"/>
                  <a:gd name="T2" fmla="*/ 130 w 2085"/>
                  <a:gd name="T3" fmla="*/ 5 h 1195"/>
                  <a:gd name="T4" fmla="*/ 127 w 2085"/>
                  <a:gd name="T5" fmla="*/ 2 h 1195"/>
                  <a:gd name="T6" fmla="*/ 5 w 2085"/>
                  <a:gd name="T7" fmla="*/ 0 h 1195"/>
                  <a:gd name="T8" fmla="*/ 0 w 2085"/>
                  <a:gd name="T9" fmla="*/ 68 h 1195"/>
                  <a:gd name="T10" fmla="*/ 2 w 2085"/>
                  <a:gd name="T11" fmla="*/ 69 h 1195"/>
                  <a:gd name="T12" fmla="*/ 126 w 2085"/>
                  <a:gd name="T13" fmla="*/ 74 h 1195"/>
                  <a:gd name="T14" fmla="*/ 0 60000 65536"/>
                  <a:gd name="T15" fmla="*/ 0 60000 65536"/>
                  <a:gd name="T16" fmla="*/ 0 60000 65536"/>
                  <a:gd name="T17" fmla="*/ 0 60000 65536"/>
                  <a:gd name="T18" fmla="*/ 0 60000 65536"/>
                  <a:gd name="T19" fmla="*/ 0 60000 65536"/>
                  <a:gd name="T20" fmla="*/ 0 60000 65536"/>
                  <a:gd name="T21" fmla="*/ 0 w 2085"/>
                  <a:gd name="T22" fmla="*/ 0 h 1195"/>
                  <a:gd name="T23" fmla="*/ 2085 w 2085"/>
                  <a:gd name="T24" fmla="*/ 1195 h 11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5" h="1195">
                    <a:moveTo>
                      <a:pt x="2031" y="1195"/>
                    </a:moveTo>
                    <a:lnTo>
                      <a:pt x="2085" y="85"/>
                    </a:lnTo>
                    <a:lnTo>
                      <a:pt x="2042" y="37"/>
                    </a:lnTo>
                    <a:lnTo>
                      <a:pt x="93" y="0"/>
                    </a:lnTo>
                    <a:lnTo>
                      <a:pt x="0" y="1096"/>
                    </a:lnTo>
                    <a:lnTo>
                      <a:pt x="38" y="1110"/>
                    </a:lnTo>
                    <a:lnTo>
                      <a:pt x="2031" y="1195"/>
                    </a:lnTo>
                    <a:close/>
                  </a:path>
                </a:pathLst>
              </a:custGeom>
              <a:solidFill>
                <a:srgbClr val="A5A5A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44" name="Freeform 29"/>
              <p:cNvSpPr>
                <a:spLocks/>
              </p:cNvSpPr>
              <p:nvPr/>
            </p:nvSpPr>
            <p:spPr bwMode="auto">
              <a:xfrm>
                <a:off x="2322" y="2567"/>
                <a:ext cx="1021" cy="615"/>
              </a:xfrm>
              <a:custGeom>
                <a:avLst/>
                <a:gdLst>
                  <a:gd name="T0" fmla="*/ 125 w 2042"/>
                  <a:gd name="T1" fmla="*/ 77 h 1228"/>
                  <a:gd name="T2" fmla="*/ 128 w 2042"/>
                  <a:gd name="T3" fmla="*/ 6 h 1228"/>
                  <a:gd name="T4" fmla="*/ 4 w 2042"/>
                  <a:gd name="T5" fmla="*/ 0 h 1228"/>
                  <a:gd name="T6" fmla="*/ 0 w 2042"/>
                  <a:gd name="T7" fmla="*/ 72 h 1228"/>
                  <a:gd name="T8" fmla="*/ 125 w 2042"/>
                  <a:gd name="T9" fmla="*/ 77 h 1228"/>
                  <a:gd name="T10" fmla="*/ 0 60000 65536"/>
                  <a:gd name="T11" fmla="*/ 0 60000 65536"/>
                  <a:gd name="T12" fmla="*/ 0 60000 65536"/>
                  <a:gd name="T13" fmla="*/ 0 60000 65536"/>
                  <a:gd name="T14" fmla="*/ 0 60000 65536"/>
                  <a:gd name="T15" fmla="*/ 0 w 2042"/>
                  <a:gd name="T16" fmla="*/ 0 h 1228"/>
                  <a:gd name="T17" fmla="*/ 2042 w 2042"/>
                  <a:gd name="T18" fmla="*/ 1228 h 1228"/>
                </a:gdLst>
                <a:ahLst/>
                <a:cxnLst>
                  <a:cxn ang="T10">
                    <a:pos x="T0" y="T1"/>
                  </a:cxn>
                  <a:cxn ang="T11">
                    <a:pos x="T2" y="T3"/>
                  </a:cxn>
                  <a:cxn ang="T12">
                    <a:pos x="T4" y="T5"/>
                  </a:cxn>
                  <a:cxn ang="T13">
                    <a:pos x="T6" y="T7"/>
                  </a:cxn>
                  <a:cxn ang="T14">
                    <a:pos x="T8" y="T9"/>
                  </a:cxn>
                </a:cxnLst>
                <a:rect l="T15" t="T16" r="T17" b="T18"/>
                <a:pathLst>
                  <a:path w="2042" h="1228">
                    <a:moveTo>
                      <a:pt x="1994" y="1228"/>
                    </a:moveTo>
                    <a:lnTo>
                      <a:pt x="2042" y="85"/>
                    </a:lnTo>
                    <a:lnTo>
                      <a:pt x="50" y="0"/>
                    </a:lnTo>
                    <a:lnTo>
                      <a:pt x="0" y="1144"/>
                    </a:lnTo>
                    <a:lnTo>
                      <a:pt x="1994" y="1228"/>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45" name="Freeform 30"/>
              <p:cNvSpPr>
                <a:spLocks/>
              </p:cNvSpPr>
              <p:nvPr/>
            </p:nvSpPr>
            <p:spPr bwMode="auto">
              <a:xfrm>
                <a:off x="2352" y="2596"/>
                <a:ext cx="962" cy="558"/>
              </a:xfrm>
              <a:custGeom>
                <a:avLst/>
                <a:gdLst>
                  <a:gd name="T0" fmla="*/ 118 w 1924"/>
                  <a:gd name="T1" fmla="*/ 69 h 1117"/>
                  <a:gd name="T2" fmla="*/ 121 w 1924"/>
                  <a:gd name="T3" fmla="*/ 5 h 1117"/>
                  <a:gd name="T4" fmla="*/ 3 w 1924"/>
                  <a:gd name="T5" fmla="*/ 0 h 1117"/>
                  <a:gd name="T6" fmla="*/ 0 w 1924"/>
                  <a:gd name="T7" fmla="*/ 64 h 1117"/>
                  <a:gd name="T8" fmla="*/ 118 w 1924"/>
                  <a:gd name="T9" fmla="*/ 69 h 1117"/>
                  <a:gd name="T10" fmla="*/ 0 60000 65536"/>
                  <a:gd name="T11" fmla="*/ 0 60000 65536"/>
                  <a:gd name="T12" fmla="*/ 0 60000 65536"/>
                  <a:gd name="T13" fmla="*/ 0 60000 65536"/>
                  <a:gd name="T14" fmla="*/ 0 60000 65536"/>
                  <a:gd name="T15" fmla="*/ 0 w 1924"/>
                  <a:gd name="T16" fmla="*/ 0 h 1117"/>
                  <a:gd name="T17" fmla="*/ 1924 w 1924"/>
                  <a:gd name="T18" fmla="*/ 1117 h 1117"/>
                </a:gdLst>
                <a:ahLst/>
                <a:cxnLst>
                  <a:cxn ang="T10">
                    <a:pos x="T0" y="T1"/>
                  </a:cxn>
                  <a:cxn ang="T11">
                    <a:pos x="T2" y="T3"/>
                  </a:cxn>
                  <a:cxn ang="T12">
                    <a:pos x="T4" y="T5"/>
                  </a:cxn>
                  <a:cxn ang="T13">
                    <a:pos x="T6" y="T7"/>
                  </a:cxn>
                  <a:cxn ang="T14">
                    <a:pos x="T8" y="T9"/>
                  </a:cxn>
                </a:cxnLst>
                <a:rect l="T15" t="T16" r="T17" b="T18"/>
                <a:pathLst>
                  <a:path w="1924" h="1117">
                    <a:moveTo>
                      <a:pt x="1881" y="1117"/>
                    </a:moveTo>
                    <a:lnTo>
                      <a:pt x="1924" y="80"/>
                    </a:lnTo>
                    <a:lnTo>
                      <a:pt x="45" y="0"/>
                    </a:lnTo>
                    <a:lnTo>
                      <a:pt x="0" y="1037"/>
                    </a:lnTo>
                    <a:lnTo>
                      <a:pt x="1881" y="1117"/>
                    </a:lnTo>
                    <a:close/>
                  </a:path>
                </a:pathLst>
              </a:custGeom>
              <a:solidFill>
                <a:srgbClr val="F2CC0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46" name="Freeform 31"/>
              <p:cNvSpPr>
                <a:spLocks/>
              </p:cNvSpPr>
              <p:nvPr/>
            </p:nvSpPr>
            <p:spPr bwMode="auto">
              <a:xfrm>
                <a:off x="2381" y="2622"/>
                <a:ext cx="903" cy="506"/>
              </a:xfrm>
              <a:custGeom>
                <a:avLst/>
                <a:gdLst>
                  <a:gd name="T0" fmla="*/ 110 w 1807"/>
                  <a:gd name="T1" fmla="*/ 64 h 1011"/>
                  <a:gd name="T2" fmla="*/ 112 w 1807"/>
                  <a:gd name="T3" fmla="*/ 5 h 1011"/>
                  <a:gd name="T4" fmla="*/ 2 w 1807"/>
                  <a:gd name="T5" fmla="*/ 0 h 1011"/>
                  <a:gd name="T6" fmla="*/ 0 w 1807"/>
                  <a:gd name="T7" fmla="*/ 59 h 1011"/>
                  <a:gd name="T8" fmla="*/ 110 w 1807"/>
                  <a:gd name="T9" fmla="*/ 64 h 1011"/>
                  <a:gd name="T10" fmla="*/ 0 60000 65536"/>
                  <a:gd name="T11" fmla="*/ 0 60000 65536"/>
                  <a:gd name="T12" fmla="*/ 0 60000 65536"/>
                  <a:gd name="T13" fmla="*/ 0 60000 65536"/>
                  <a:gd name="T14" fmla="*/ 0 60000 65536"/>
                  <a:gd name="T15" fmla="*/ 0 w 1807"/>
                  <a:gd name="T16" fmla="*/ 0 h 1011"/>
                  <a:gd name="T17" fmla="*/ 1807 w 1807"/>
                  <a:gd name="T18" fmla="*/ 1011 h 1011"/>
                </a:gdLst>
                <a:ahLst/>
                <a:cxnLst>
                  <a:cxn ang="T10">
                    <a:pos x="T0" y="T1"/>
                  </a:cxn>
                  <a:cxn ang="T11">
                    <a:pos x="T2" y="T3"/>
                  </a:cxn>
                  <a:cxn ang="T12">
                    <a:pos x="T4" y="T5"/>
                  </a:cxn>
                  <a:cxn ang="T13">
                    <a:pos x="T6" y="T7"/>
                  </a:cxn>
                  <a:cxn ang="T14">
                    <a:pos x="T8" y="T9"/>
                  </a:cxn>
                </a:cxnLst>
                <a:rect l="T15" t="T16" r="T17" b="T18"/>
                <a:pathLst>
                  <a:path w="1807" h="1011">
                    <a:moveTo>
                      <a:pt x="1767" y="1011"/>
                    </a:moveTo>
                    <a:lnTo>
                      <a:pt x="1807" y="75"/>
                    </a:lnTo>
                    <a:lnTo>
                      <a:pt x="40" y="0"/>
                    </a:lnTo>
                    <a:lnTo>
                      <a:pt x="0" y="936"/>
                    </a:lnTo>
                    <a:lnTo>
                      <a:pt x="1767" y="1011"/>
                    </a:lnTo>
                    <a:close/>
                  </a:path>
                </a:pathLst>
              </a:custGeom>
              <a:solidFill>
                <a:srgbClr val="B7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47" name="Freeform 32"/>
              <p:cNvSpPr>
                <a:spLocks/>
              </p:cNvSpPr>
              <p:nvPr/>
            </p:nvSpPr>
            <p:spPr bwMode="auto">
              <a:xfrm>
                <a:off x="2392" y="2628"/>
                <a:ext cx="882" cy="494"/>
              </a:xfrm>
              <a:custGeom>
                <a:avLst/>
                <a:gdLst>
                  <a:gd name="T0" fmla="*/ 108 w 1764"/>
                  <a:gd name="T1" fmla="*/ 62 h 988"/>
                  <a:gd name="T2" fmla="*/ 111 w 1764"/>
                  <a:gd name="T3" fmla="*/ 5 h 988"/>
                  <a:gd name="T4" fmla="*/ 3 w 1764"/>
                  <a:gd name="T5" fmla="*/ 0 h 988"/>
                  <a:gd name="T6" fmla="*/ 0 w 1764"/>
                  <a:gd name="T7" fmla="*/ 58 h 988"/>
                  <a:gd name="T8" fmla="*/ 108 w 1764"/>
                  <a:gd name="T9" fmla="*/ 62 h 988"/>
                  <a:gd name="T10" fmla="*/ 0 60000 65536"/>
                  <a:gd name="T11" fmla="*/ 0 60000 65536"/>
                  <a:gd name="T12" fmla="*/ 0 60000 65536"/>
                  <a:gd name="T13" fmla="*/ 0 60000 65536"/>
                  <a:gd name="T14" fmla="*/ 0 60000 65536"/>
                  <a:gd name="T15" fmla="*/ 0 w 1764"/>
                  <a:gd name="T16" fmla="*/ 0 h 988"/>
                  <a:gd name="T17" fmla="*/ 1764 w 1764"/>
                  <a:gd name="T18" fmla="*/ 988 h 988"/>
                </a:gdLst>
                <a:ahLst/>
                <a:cxnLst>
                  <a:cxn ang="T10">
                    <a:pos x="T0" y="T1"/>
                  </a:cxn>
                  <a:cxn ang="T11">
                    <a:pos x="T2" y="T3"/>
                  </a:cxn>
                  <a:cxn ang="T12">
                    <a:pos x="T4" y="T5"/>
                  </a:cxn>
                  <a:cxn ang="T13">
                    <a:pos x="T6" y="T7"/>
                  </a:cxn>
                  <a:cxn ang="T14">
                    <a:pos x="T8" y="T9"/>
                  </a:cxn>
                </a:cxnLst>
                <a:rect l="T15" t="T16" r="T17" b="T18"/>
                <a:pathLst>
                  <a:path w="1764" h="988">
                    <a:moveTo>
                      <a:pt x="1725" y="988"/>
                    </a:moveTo>
                    <a:lnTo>
                      <a:pt x="1764" y="73"/>
                    </a:lnTo>
                    <a:lnTo>
                      <a:pt x="39" y="0"/>
                    </a:lnTo>
                    <a:lnTo>
                      <a:pt x="0" y="914"/>
                    </a:lnTo>
                    <a:lnTo>
                      <a:pt x="1725" y="988"/>
                    </a:lnTo>
                    <a:close/>
                  </a:path>
                </a:pathLst>
              </a:custGeom>
              <a:solidFill>
                <a:srgbClr val="BA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48" name="Freeform 33"/>
              <p:cNvSpPr>
                <a:spLocks/>
              </p:cNvSpPr>
              <p:nvPr/>
            </p:nvSpPr>
            <p:spPr bwMode="auto">
              <a:xfrm>
                <a:off x="2402" y="2634"/>
                <a:ext cx="861" cy="481"/>
              </a:xfrm>
              <a:custGeom>
                <a:avLst/>
                <a:gdLst>
                  <a:gd name="T0" fmla="*/ 106 w 1721"/>
                  <a:gd name="T1" fmla="*/ 60 h 964"/>
                  <a:gd name="T2" fmla="*/ 108 w 1721"/>
                  <a:gd name="T3" fmla="*/ 4 h 964"/>
                  <a:gd name="T4" fmla="*/ 3 w 1721"/>
                  <a:gd name="T5" fmla="*/ 0 h 964"/>
                  <a:gd name="T6" fmla="*/ 0 w 1721"/>
                  <a:gd name="T7" fmla="*/ 55 h 964"/>
                  <a:gd name="T8" fmla="*/ 106 w 1721"/>
                  <a:gd name="T9" fmla="*/ 60 h 964"/>
                  <a:gd name="T10" fmla="*/ 0 60000 65536"/>
                  <a:gd name="T11" fmla="*/ 0 60000 65536"/>
                  <a:gd name="T12" fmla="*/ 0 60000 65536"/>
                  <a:gd name="T13" fmla="*/ 0 60000 65536"/>
                  <a:gd name="T14" fmla="*/ 0 60000 65536"/>
                  <a:gd name="T15" fmla="*/ 0 w 1721"/>
                  <a:gd name="T16" fmla="*/ 0 h 964"/>
                  <a:gd name="T17" fmla="*/ 1721 w 1721"/>
                  <a:gd name="T18" fmla="*/ 964 h 964"/>
                </a:gdLst>
                <a:ahLst/>
                <a:cxnLst>
                  <a:cxn ang="T10">
                    <a:pos x="T0" y="T1"/>
                  </a:cxn>
                  <a:cxn ang="T11">
                    <a:pos x="T2" y="T3"/>
                  </a:cxn>
                  <a:cxn ang="T12">
                    <a:pos x="T4" y="T5"/>
                  </a:cxn>
                  <a:cxn ang="T13">
                    <a:pos x="T6" y="T7"/>
                  </a:cxn>
                  <a:cxn ang="T14">
                    <a:pos x="T8" y="T9"/>
                  </a:cxn>
                </a:cxnLst>
                <a:rect l="T15" t="T16" r="T17" b="T18"/>
                <a:pathLst>
                  <a:path w="1721" h="964">
                    <a:moveTo>
                      <a:pt x="1683" y="964"/>
                    </a:moveTo>
                    <a:lnTo>
                      <a:pt x="1721" y="73"/>
                    </a:lnTo>
                    <a:lnTo>
                      <a:pt x="38" y="0"/>
                    </a:lnTo>
                    <a:lnTo>
                      <a:pt x="0" y="893"/>
                    </a:lnTo>
                    <a:lnTo>
                      <a:pt x="1683" y="964"/>
                    </a:lnTo>
                    <a:close/>
                  </a:path>
                </a:pathLst>
              </a:custGeom>
              <a:solidFill>
                <a:srgbClr val="BF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49" name="Freeform 34"/>
              <p:cNvSpPr>
                <a:spLocks/>
              </p:cNvSpPr>
              <p:nvPr/>
            </p:nvSpPr>
            <p:spPr bwMode="auto">
              <a:xfrm>
                <a:off x="2413" y="2640"/>
                <a:ext cx="840" cy="470"/>
              </a:xfrm>
              <a:custGeom>
                <a:avLst/>
                <a:gdLst>
                  <a:gd name="T0" fmla="*/ 103 w 1679"/>
                  <a:gd name="T1" fmla="*/ 59 h 939"/>
                  <a:gd name="T2" fmla="*/ 105 w 1679"/>
                  <a:gd name="T3" fmla="*/ 5 h 939"/>
                  <a:gd name="T4" fmla="*/ 3 w 1679"/>
                  <a:gd name="T5" fmla="*/ 0 h 939"/>
                  <a:gd name="T6" fmla="*/ 0 w 1679"/>
                  <a:gd name="T7" fmla="*/ 55 h 939"/>
                  <a:gd name="T8" fmla="*/ 103 w 1679"/>
                  <a:gd name="T9" fmla="*/ 59 h 939"/>
                  <a:gd name="T10" fmla="*/ 0 60000 65536"/>
                  <a:gd name="T11" fmla="*/ 0 60000 65536"/>
                  <a:gd name="T12" fmla="*/ 0 60000 65536"/>
                  <a:gd name="T13" fmla="*/ 0 60000 65536"/>
                  <a:gd name="T14" fmla="*/ 0 60000 65536"/>
                  <a:gd name="T15" fmla="*/ 0 w 1679"/>
                  <a:gd name="T16" fmla="*/ 0 h 939"/>
                  <a:gd name="T17" fmla="*/ 1679 w 1679"/>
                  <a:gd name="T18" fmla="*/ 939 h 939"/>
                </a:gdLst>
                <a:ahLst/>
                <a:cxnLst>
                  <a:cxn ang="T10">
                    <a:pos x="T0" y="T1"/>
                  </a:cxn>
                  <a:cxn ang="T11">
                    <a:pos x="T2" y="T3"/>
                  </a:cxn>
                  <a:cxn ang="T12">
                    <a:pos x="T4" y="T5"/>
                  </a:cxn>
                  <a:cxn ang="T13">
                    <a:pos x="T6" y="T7"/>
                  </a:cxn>
                  <a:cxn ang="T14">
                    <a:pos x="T8" y="T9"/>
                  </a:cxn>
                </a:cxnLst>
                <a:rect l="T15" t="T16" r="T17" b="T18"/>
                <a:pathLst>
                  <a:path w="1679" h="939">
                    <a:moveTo>
                      <a:pt x="1642" y="939"/>
                    </a:moveTo>
                    <a:lnTo>
                      <a:pt x="1679" y="69"/>
                    </a:lnTo>
                    <a:lnTo>
                      <a:pt x="37" y="0"/>
                    </a:lnTo>
                    <a:lnTo>
                      <a:pt x="0" y="869"/>
                    </a:lnTo>
                    <a:lnTo>
                      <a:pt x="1642" y="939"/>
                    </a:lnTo>
                    <a:close/>
                  </a:path>
                </a:pathLst>
              </a:custGeom>
              <a:solidFill>
                <a:srgbClr val="C1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50" name="Freeform 35"/>
              <p:cNvSpPr>
                <a:spLocks/>
              </p:cNvSpPr>
              <p:nvPr/>
            </p:nvSpPr>
            <p:spPr bwMode="auto">
              <a:xfrm>
                <a:off x="2565" y="3511"/>
                <a:ext cx="37" cy="74"/>
              </a:xfrm>
              <a:custGeom>
                <a:avLst/>
                <a:gdLst>
                  <a:gd name="T0" fmla="*/ 0 w 74"/>
                  <a:gd name="T1" fmla="*/ 9 h 149"/>
                  <a:gd name="T2" fmla="*/ 2 w 74"/>
                  <a:gd name="T3" fmla="*/ 8 h 149"/>
                  <a:gd name="T4" fmla="*/ 3 w 74"/>
                  <a:gd name="T5" fmla="*/ 7 h 149"/>
                  <a:gd name="T6" fmla="*/ 3 w 74"/>
                  <a:gd name="T7" fmla="*/ 6 h 149"/>
                  <a:gd name="T8" fmla="*/ 3 w 74"/>
                  <a:gd name="T9" fmla="*/ 5 h 149"/>
                  <a:gd name="T10" fmla="*/ 4 w 74"/>
                  <a:gd name="T11" fmla="*/ 4 h 149"/>
                  <a:gd name="T12" fmla="*/ 4 w 74"/>
                  <a:gd name="T13" fmla="*/ 3 h 149"/>
                  <a:gd name="T14" fmla="*/ 5 w 74"/>
                  <a:gd name="T15" fmla="*/ 2 h 149"/>
                  <a:gd name="T16" fmla="*/ 5 w 74"/>
                  <a:gd name="T17" fmla="*/ 1 h 149"/>
                  <a:gd name="T18" fmla="*/ 5 w 74"/>
                  <a:gd name="T19" fmla="*/ 0 h 149"/>
                  <a:gd name="T20" fmla="*/ 4 w 74"/>
                  <a:gd name="T21" fmla="*/ 0 h 149"/>
                  <a:gd name="T22" fmla="*/ 3 w 74"/>
                  <a:gd name="T23" fmla="*/ 1 h 149"/>
                  <a:gd name="T24" fmla="*/ 3 w 74"/>
                  <a:gd name="T25" fmla="*/ 3 h 149"/>
                  <a:gd name="T26" fmla="*/ 2 w 74"/>
                  <a:gd name="T27" fmla="*/ 4 h 149"/>
                  <a:gd name="T28" fmla="*/ 2 w 74"/>
                  <a:gd name="T29" fmla="*/ 5 h 149"/>
                  <a:gd name="T30" fmla="*/ 2 w 74"/>
                  <a:gd name="T31" fmla="*/ 7 h 149"/>
                  <a:gd name="T32" fmla="*/ 1 w 74"/>
                  <a:gd name="T33" fmla="*/ 8 h 149"/>
                  <a:gd name="T34" fmla="*/ 0 w 74"/>
                  <a:gd name="T35" fmla="*/ 9 h 1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4"/>
                  <a:gd name="T55" fmla="*/ 0 h 149"/>
                  <a:gd name="T56" fmla="*/ 74 w 74"/>
                  <a:gd name="T57" fmla="*/ 149 h 1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4" h="149">
                    <a:moveTo>
                      <a:pt x="0" y="149"/>
                    </a:moveTo>
                    <a:lnTo>
                      <a:pt x="27" y="143"/>
                    </a:lnTo>
                    <a:lnTo>
                      <a:pt x="34" y="127"/>
                    </a:lnTo>
                    <a:lnTo>
                      <a:pt x="41" y="110"/>
                    </a:lnTo>
                    <a:lnTo>
                      <a:pt x="48" y="91"/>
                    </a:lnTo>
                    <a:lnTo>
                      <a:pt x="53" y="73"/>
                    </a:lnTo>
                    <a:lnTo>
                      <a:pt x="59" y="54"/>
                    </a:lnTo>
                    <a:lnTo>
                      <a:pt x="65" y="36"/>
                    </a:lnTo>
                    <a:lnTo>
                      <a:pt x="70" y="17"/>
                    </a:lnTo>
                    <a:lnTo>
                      <a:pt x="74" y="0"/>
                    </a:lnTo>
                    <a:lnTo>
                      <a:pt x="59" y="13"/>
                    </a:lnTo>
                    <a:lnTo>
                      <a:pt x="48" y="29"/>
                    </a:lnTo>
                    <a:lnTo>
                      <a:pt x="40" y="48"/>
                    </a:lnTo>
                    <a:lnTo>
                      <a:pt x="32" y="69"/>
                    </a:lnTo>
                    <a:lnTo>
                      <a:pt x="25" y="90"/>
                    </a:lnTo>
                    <a:lnTo>
                      <a:pt x="18" y="112"/>
                    </a:lnTo>
                    <a:lnTo>
                      <a:pt x="10" y="131"/>
                    </a:lnTo>
                    <a:lnTo>
                      <a:pt x="0" y="149"/>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51" name="Freeform 36"/>
              <p:cNvSpPr>
                <a:spLocks/>
              </p:cNvSpPr>
              <p:nvPr/>
            </p:nvSpPr>
            <p:spPr bwMode="auto">
              <a:xfrm>
                <a:off x="2615" y="3512"/>
                <a:ext cx="1" cy="1"/>
              </a:xfrm>
              <a:custGeom>
                <a:avLst/>
                <a:gdLst>
                  <a:gd name="T0" fmla="*/ 0 w 1"/>
                  <a:gd name="T1" fmla="*/ 1 h 2"/>
                  <a:gd name="T2" fmla="*/ 0 w 1"/>
                  <a:gd name="T3" fmla="*/ 1 h 2"/>
                  <a:gd name="T4" fmla="*/ 1 w 1"/>
                  <a:gd name="T5" fmla="*/ 0 h 2"/>
                  <a:gd name="T6" fmla="*/ 1 w 1"/>
                  <a:gd name="T7" fmla="*/ 0 h 2"/>
                  <a:gd name="T8" fmla="*/ 1 w 1"/>
                  <a:gd name="T9" fmla="*/ 0 h 2"/>
                  <a:gd name="T10" fmla="*/ 1 w 1"/>
                  <a:gd name="T11" fmla="*/ 0 h 2"/>
                  <a:gd name="T12" fmla="*/ 1 w 1"/>
                  <a:gd name="T13" fmla="*/ 0 h 2"/>
                  <a:gd name="T14" fmla="*/ 0 w 1"/>
                  <a:gd name="T15" fmla="*/ 0 h 2"/>
                  <a:gd name="T16" fmla="*/ 0 w 1"/>
                  <a:gd name="T17" fmla="*/ 1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
                  <a:gd name="T28" fmla="*/ 0 h 2"/>
                  <a:gd name="T29" fmla="*/ 1 w 1"/>
                  <a:gd name="T30" fmla="*/ 2 h 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 h="2">
                    <a:moveTo>
                      <a:pt x="0" y="2"/>
                    </a:moveTo>
                    <a:lnTo>
                      <a:pt x="0" y="2"/>
                    </a:lnTo>
                    <a:lnTo>
                      <a:pt x="1" y="0"/>
                    </a:lnTo>
                    <a:lnTo>
                      <a:pt x="0" y="0"/>
                    </a:lnTo>
                    <a:lnTo>
                      <a:pt x="0" y="2"/>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52" name="Freeform 37"/>
              <p:cNvSpPr>
                <a:spLocks/>
              </p:cNvSpPr>
              <p:nvPr/>
            </p:nvSpPr>
            <p:spPr bwMode="auto">
              <a:xfrm>
                <a:off x="2833" y="3455"/>
                <a:ext cx="77" cy="153"/>
              </a:xfrm>
              <a:custGeom>
                <a:avLst/>
                <a:gdLst>
                  <a:gd name="T0" fmla="*/ 0 w 155"/>
                  <a:gd name="T1" fmla="*/ 19 h 307"/>
                  <a:gd name="T2" fmla="*/ 0 w 155"/>
                  <a:gd name="T3" fmla="*/ 19 h 307"/>
                  <a:gd name="T4" fmla="*/ 1 w 155"/>
                  <a:gd name="T5" fmla="*/ 19 h 307"/>
                  <a:gd name="T6" fmla="*/ 1 w 155"/>
                  <a:gd name="T7" fmla="*/ 18 h 307"/>
                  <a:gd name="T8" fmla="*/ 2 w 155"/>
                  <a:gd name="T9" fmla="*/ 18 h 307"/>
                  <a:gd name="T10" fmla="*/ 3 w 155"/>
                  <a:gd name="T11" fmla="*/ 18 h 307"/>
                  <a:gd name="T12" fmla="*/ 3 w 155"/>
                  <a:gd name="T13" fmla="*/ 18 h 307"/>
                  <a:gd name="T14" fmla="*/ 4 w 155"/>
                  <a:gd name="T15" fmla="*/ 17 h 307"/>
                  <a:gd name="T16" fmla="*/ 5 w 155"/>
                  <a:gd name="T17" fmla="*/ 17 h 307"/>
                  <a:gd name="T18" fmla="*/ 5 w 155"/>
                  <a:gd name="T19" fmla="*/ 17 h 307"/>
                  <a:gd name="T20" fmla="*/ 5 w 155"/>
                  <a:gd name="T21" fmla="*/ 17 h 307"/>
                  <a:gd name="T22" fmla="*/ 5 w 155"/>
                  <a:gd name="T23" fmla="*/ 17 h 307"/>
                  <a:gd name="T24" fmla="*/ 5 w 155"/>
                  <a:gd name="T25" fmla="*/ 16 h 307"/>
                  <a:gd name="T26" fmla="*/ 4 w 155"/>
                  <a:gd name="T27" fmla="*/ 17 h 307"/>
                  <a:gd name="T28" fmla="*/ 4 w 155"/>
                  <a:gd name="T29" fmla="*/ 17 h 307"/>
                  <a:gd name="T30" fmla="*/ 4 w 155"/>
                  <a:gd name="T31" fmla="*/ 17 h 307"/>
                  <a:gd name="T32" fmla="*/ 3 w 155"/>
                  <a:gd name="T33" fmla="*/ 17 h 307"/>
                  <a:gd name="T34" fmla="*/ 3 w 155"/>
                  <a:gd name="T35" fmla="*/ 17 h 307"/>
                  <a:gd name="T36" fmla="*/ 2 w 155"/>
                  <a:gd name="T37" fmla="*/ 17 h 307"/>
                  <a:gd name="T38" fmla="*/ 2 w 155"/>
                  <a:gd name="T39" fmla="*/ 17 h 307"/>
                  <a:gd name="T40" fmla="*/ 2 w 155"/>
                  <a:gd name="T41" fmla="*/ 17 h 307"/>
                  <a:gd name="T42" fmla="*/ 2 w 155"/>
                  <a:gd name="T43" fmla="*/ 14 h 307"/>
                  <a:gd name="T44" fmla="*/ 3 w 155"/>
                  <a:gd name="T45" fmla="*/ 12 h 307"/>
                  <a:gd name="T46" fmla="*/ 4 w 155"/>
                  <a:gd name="T47" fmla="*/ 10 h 307"/>
                  <a:gd name="T48" fmla="*/ 5 w 155"/>
                  <a:gd name="T49" fmla="*/ 8 h 307"/>
                  <a:gd name="T50" fmla="*/ 6 w 155"/>
                  <a:gd name="T51" fmla="*/ 6 h 307"/>
                  <a:gd name="T52" fmla="*/ 7 w 155"/>
                  <a:gd name="T53" fmla="*/ 4 h 307"/>
                  <a:gd name="T54" fmla="*/ 8 w 155"/>
                  <a:gd name="T55" fmla="*/ 1 h 307"/>
                  <a:gd name="T56" fmla="*/ 9 w 155"/>
                  <a:gd name="T57" fmla="*/ 0 h 307"/>
                  <a:gd name="T58" fmla="*/ 9 w 155"/>
                  <a:gd name="T59" fmla="*/ 0 h 307"/>
                  <a:gd name="T60" fmla="*/ 8 w 155"/>
                  <a:gd name="T61" fmla="*/ 1 h 307"/>
                  <a:gd name="T62" fmla="*/ 6 w 155"/>
                  <a:gd name="T63" fmla="*/ 3 h 307"/>
                  <a:gd name="T64" fmla="*/ 5 w 155"/>
                  <a:gd name="T65" fmla="*/ 5 h 307"/>
                  <a:gd name="T66" fmla="*/ 3 w 155"/>
                  <a:gd name="T67" fmla="*/ 8 h 307"/>
                  <a:gd name="T68" fmla="*/ 1 w 155"/>
                  <a:gd name="T69" fmla="*/ 11 h 307"/>
                  <a:gd name="T70" fmla="*/ 0 w 155"/>
                  <a:gd name="T71" fmla="*/ 15 h 307"/>
                  <a:gd name="T72" fmla="*/ 0 w 155"/>
                  <a:gd name="T73" fmla="*/ 19 h 3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5"/>
                  <a:gd name="T112" fmla="*/ 0 h 307"/>
                  <a:gd name="T113" fmla="*/ 155 w 155"/>
                  <a:gd name="T114" fmla="*/ 307 h 30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5" h="307">
                    <a:moveTo>
                      <a:pt x="0" y="304"/>
                    </a:moveTo>
                    <a:lnTo>
                      <a:pt x="8" y="307"/>
                    </a:lnTo>
                    <a:lnTo>
                      <a:pt x="19" y="305"/>
                    </a:lnTo>
                    <a:lnTo>
                      <a:pt x="29" y="302"/>
                    </a:lnTo>
                    <a:lnTo>
                      <a:pt x="41" y="299"/>
                    </a:lnTo>
                    <a:lnTo>
                      <a:pt x="51" y="293"/>
                    </a:lnTo>
                    <a:lnTo>
                      <a:pt x="61" y="288"/>
                    </a:lnTo>
                    <a:lnTo>
                      <a:pt x="72" y="284"/>
                    </a:lnTo>
                    <a:lnTo>
                      <a:pt x="80" y="280"/>
                    </a:lnTo>
                    <a:lnTo>
                      <a:pt x="81" y="278"/>
                    </a:lnTo>
                    <a:lnTo>
                      <a:pt x="82" y="275"/>
                    </a:lnTo>
                    <a:lnTo>
                      <a:pt x="83" y="273"/>
                    </a:lnTo>
                    <a:lnTo>
                      <a:pt x="84" y="271"/>
                    </a:lnTo>
                    <a:lnTo>
                      <a:pt x="79" y="272"/>
                    </a:lnTo>
                    <a:lnTo>
                      <a:pt x="72" y="274"/>
                    </a:lnTo>
                    <a:lnTo>
                      <a:pt x="64" y="275"/>
                    </a:lnTo>
                    <a:lnTo>
                      <a:pt x="57" y="278"/>
                    </a:lnTo>
                    <a:lnTo>
                      <a:pt x="51" y="279"/>
                    </a:lnTo>
                    <a:lnTo>
                      <a:pt x="46" y="279"/>
                    </a:lnTo>
                    <a:lnTo>
                      <a:pt x="43" y="277"/>
                    </a:lnTo>
                    <a:lnTo>
                      <a:pt x="42" y="272"/>
                    </a:lnTo>
                    <a:lnTo>
                      <a:pt x="46" y="235"/>
                    </a:lnTo>
                    <a:lnTo>
                      <a:pt x="57" y="199"/>
                    </a:lnTo>
                    <a:lnTo>
                      <a:pt x="72" y="165"/>
                    </a:lnTo>
                    <a:lnTo>
                      <a:pt x="89" y="130"/>
                    </a:lnTo>
                    <a:lnTo>
                      <a:pt x="107" y="97"/>
                    </a:lnTo>
                    <a:lnTo>
                      <a:pt x="125" y="64"/>
                    </a:lnTo>
                    <a:lnTo>
                      <a:pt x="141" y="31"/>
                    </a:lnTo>
                    <a:lnTo>
                      <a:pt x="155" y="0"/>
                    </a:lnTo>
                    <a:lnTo>
                      <a:pt x="149" y="3"/>
                    </a:lnTo>
                    <a:lnTo>
                      <a:pt x="133" y="20"/>
                    </a:lnTo>
                    <a:lnTo>
                      <a:pt x="107" y="49"/>
                    </a:lnTo>
                    <a:lnTo>
                      <a:pt x="80" y="88"/>
                    </a:lnTo>
                    <a:lnTo>
                      <a:pt x="50" y="135"/>
                    </a:lnTo>
                    <a:lnTo>
                      <a:pt x="26" y="188"/>
                    </a:lnTo>
                    <a:lnTo>
                      <a:pt x="7" y="246"/>
                    </a:lnTo>
                    <a:lnTo>
                      <a:pt x="0" y="304"/>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53" name="Freeform 38"/>
              <p:cNvSpPr>
                <a:spLocks/>
              </p:cNvSpPr>
              <p:nvPr/>
            </p:nvSpPr>
            <p:spPr bwMode="auto">
              <a:xfrm>
                <a:off x="2641" y="3456"/>
                <a:ext cx="14" cy="121"/>
              </a:xfrm>
              <a:custGeom>
                <a:avLst/>
                <a:gdLst>
                  <a:gd name="T0" fmla="*/ 0 w 26"/>
                  <a:gd name="T1" fmla="*/ 15 h 243"/>
                  <a:gd name="T2" fmla="*/ 1 w 26"/>
                  <a:gd name="T3" fmla="*/ 13 h 243"/>
                  <a:gd name="T4" fmla="*/ 2 w 26"/>
                  <a:gd name="T5" fmla="*/ 11 h 243"/>
                  <a:gd name="T6" fmla="*/ 2 w 26"/>
                  <a:gd name="T7" fmla="*/ 9 h 243"/>
                  <a:gd name="T8" fmla="*/ 2 w 26"/>
                  <a:gd name="T9" fmla="*/ 7 h 243"/>
                  <a:gd name="T10" fmla="*/ 2 w 26"/>
                  <a:gd name="T11" fmla="*/ 5 h 243"/>
                  <a:gd name="T12" fmla="*/ 2 w 26"/>
                  <a:gd name="T13" fmla="*/ 3 h 243"/>
                  <a:gd name="T14" fmla="*/ 2 w 26"/>
                  <a:gd name="T15" fmla="*/ 1 h 243"/>
                  <a:gd name="T16" fmla="*/ 2 w 26"/>
                  <a:gd name="T17" fmla="*/ 0 h 243"/>
                  <a:gd name="T18" fmla="*/ 1 w 26"/>
                  <a:gd name="T19" fmla="*/ 1 h 243"/>
                  <a:gd name="T20" fmla="*/ 1 w 26"/>
                  <a:gd name="T21" fmla="*/ 3 h 243"/>
                  <a:gd name="T22" fmla="*/ 1 w 26"/>
                  <a:gd name="T23" fmla="*/ 5 h 243"/>
                  <a:gd name="T24" fmla="*/ 1 w 26"/>
                  <a:gd name="T25" fmla="*/ 7 h 243"/>
                  <a:gd name="T26" fmla="*/ 1 w 26"/>
                  <a:gd name="T27" fmla="*/ 9 h 243"/>
                  <a:gd name="T28" fmla="*/ 1 w 26"/>
                  <a:gd name="T29" fmla="*/ 11 h 243"/>
                  <a:gd name="T30" fmla="*/ 1 w 26"/>
                  <a:gd name="T31" fmla="*/ 13 h 243"/>
                  <a:gd name="T32" fmla="*/ 0 w 26"/>
                  <a:gd name="T33" fmla="*/ 15 h 2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243"/>
                  <a:gd name="T53" fmla="*/ 26 w 26"/>
                  <a:gd name="T54" fmla="*/ 243 h 2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243">
                    <a:moveTo>
                      <a:pt x="0" y="243"/>
                    </a:moveTo>
                    <a:lnTo>
                      <a:pt x="15" y="217"/>
                    </a:lnTo>
                    <a:lnTo>
                      <a:pt x="23" y="188"/>
                    </a:lnTo>
                    <a:lnTo>
                      <a:pt x="26" y="158"/>
                    </a:lnTo>
                    <a:lnTo>
                      <a:pt x="26" y="126"/>
                    </a:lnTo>
                    <a:lnTo>
                      <a:pt x="25" y="94"/>
                    </a:lnTo>
                    <a:lnTo>
                      <a:pt x="23" y="61"/>
                    </a:lnTo>
                    <a:lnTo>
                      <a:pt x="23" y="29"/>
                    </a:lnTo>
                    <a:lnTo>
                      <a:pt x="25" y="0"/>
                    </a:lnTo>
                    <a:lnTo>
                      <a:pt x="12" y="26"/>
                    </a:lnTo>
                    <a:lnTo>
                      <a:pt x="5" y="55"/>
                    </a:lnTo>
                    <a:lnTo>
                      <a:pt x="3" y="85"/>
                    </a:lnTo>
                    <a:lnTo>
                      <a:pt x="3" y="116"/>
                    </a:lnTo>
                    <a:lnTo>
                      <a:pt x="4" y="148"/>
                    </a:lnTo>
                    <a:lnTo>
                      <a:pt x="5" y="180"/>
                    </a:lnTo>
                    <a:lnTo>
                      <a:pt x="4" y="211"/>
                    </a:lnTo>
                    <a:lnTo>
                      <a:pt x="0" y="243"/>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54" name="Freeform 39"/>
              <p:cNvSpPr>
                <a:spLocks/>
              </p:cNvSpPr>
              <p:nvPr/>
            </p:nvSpPr>
            <p:spPr bwMode="auto">
              <a:xfrm>
                <a:off x="2877" y="3451"/>
                <a:ext cx="71" cy="112"/>
              </a:xfrm>
              <a:custGeom>
                <a:avLst/>
                <a:gdLst>
                  <a:gd name="T0" fmla="*/ 0 w 142"/>
                  <a:gd name="T1" fmla="*/ 14 h 225"/>
                  <a:gd name="T2" fmla="*/ 2 w 142"/>
                  <a:gd name="T3" fmla="*/ 13 h 225"/>
                  <a:gd name="T4" fmla="*/ 4 w 142"/>
                  <a:gd name="T5" fmla="*/ 12 h 225"/>
                  <a:gd name="T6" fmla="*/ 5 w 142"/>
                  <a:gd name="T7" fmla="*/ 10 h 225"/>
                  <a:gd name="T8" fmla="*/ 6 w 142"/>
                  <a:gd name="T9" fmla="*/ 8 h 225"/>
                  <a:gd name="T10" fmla="*/ 7 w 142"/>
                  <a:gd name="T11" fmla="*/ 6 h 225"/>
                  <a:gd name="T12" fmla="*/ 7 w 142"/>
                  <a:gd name="T13" fmla="*/ 3 h 225"/>
                  <a:gd name="T14" fmla="*/ 8 w 142"/>
                  <a:gd name="T15" fmla="*/ 1 h 225"/>
                  <a:gd name="T16" fmla="*/ 9 w 142"/>
                  <a:gd name="T17" fmla="*/ 0 h 225"/>
                  <a:gd name="T18" fmla="*/ 7 w 142"/>
                  <a:gd name="T19" fmla="*/ 1 h 225"/>
                  <a:gd name="T20" fmla="*/ 6 w 142"/>
                  <a:gd name="T21" fmla="*/ 3 h 225"/>
                  <a:gd name="T22" fmla="*/ 5 w 142"/>
                  <a:gd name="T23" fmla="*/ 4 h 225"/>
                  <a:gd name="T24" fmla="*/ 4 w 142"/>
                  <a:gd name="T25" fmla="*/ 6 h 225"/>
                  <a:gd name="T26" fmla="*/ 3 w 142"/>
                  <a:gd name="T27" fmla="*/ 8 h 225"/>
                  <a:gd name="T28" fmla="*/ 2 w 142"/>
                  <a:gd name="T29" fmla="*/ 10 h 225"/>
                  <a:gd name="T30" fmla="*/ 1 w 142"/>
                  <a:gd name="T31" fmla="*/ 12 h 225"/>
                  <a:gd name="T32" fmla="*/ 0 w 142"/>
                  <a:gd name="T33" fmla="*/ 14 h 2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2"/>
                  <a:gd name="T52" fmla="*/ 0 h 225"/>
                  <a:gd name="T53" fmla="*/ 142 w 142"/>
                  <a:gd name="T54" fmla="*/ 225 h 2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2" h="225">
                    <a:moveTo>
                      <a:pt x="0" y="225"/>
                    </a:moveTo>
                    <a:lnTo>
                      <a:pt x="26" y="213"/>
                    </a:lnTo>
                    <a:lnTo>
                      <a:pt x="50" y="193"/>
                    </a:lnTo>
                    <a:lnTo>
                      <a:pt x="68" y="165"/>
                    </a:lnTo>
                    <a:lnTo>
                      <a:pt x="84" y="132"/>
                    </a:lnTo>
                    <a:lnTo>
                      <a:pt x="98" y="96"/>
                    </a:lnTo>
                    <a:lnTo>
                      <a:pt x="112" y="60"/>
                    </a:lnTo>
                    <a:lnTo>
                      <a:pt x="126" y="28"/>
                    </a:lnTo>
                    <a:lnTo>
                      <a:pt x="142" y="0"/>
                    </a:lnTo>
                    <a:lnTo>
                      <a:pt x="112" y="22"/>
                    </a:lnTo>
                    <a:lnTo>
                      <a:pt x="89" y="48"/>
                    </a:lnTo>
                    <a:lnTo>
                      <a:pt x="70" y="76"/>
                    </a:lnTo>
                    <a:lnTo>
                      <a:pt x="55" y="107"/>
                    </a:lnTo>
                    <a:lnTo>
                      <a:pt x="43" y="139"/>
                    </a:lnTo>
                    <a:lnTo>
                      <a:pt x="30" y="170"/>
                    </a:lnTo>
                    <a:lnTo>
                      <a:pt x="16" y="198"/>
                    </a:lnTo>
                    <a:lnTo>
                      <a:pt x="0" y="225"/>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55" name="Freeform 40"/>
              <p:cNvSpPr>
                <a:spLocks/>
              </p:cNvSpPr>
              <p:nvPr/>
            </p:nvSpPr>
            <p:spPr bwMode="auto">
              <a:xfrm>
                <a:off x="2368" y="3379"/>
                <a:ext cx="64" cy="104"/>
              </a:xfrm>
              <a:custGeom>
                <a:avLst/>
                <a:gdLst>
                  <a:gd name="T0" fmla="*/ 8 w 128"/>
                  <a:gd name="T1" fmla="*/ 13 h 209"/>
                  <a:gd name="T2" fmla="*/ 7 w 128"/>
                  <a:gd name="T3" fmla="*/ 12 h 209"/>
                  <a:gd name="T4" fmla="*/ 6 w 128"/>
                  <a:gd name="T5" fmla="*/ 10 h 209"/>
                  <a:gd name="T6" fmla="*/ 5 w 128"/>
                  <a:gd name="T7" fmla="*/ 9 h 209"/>
                  <a:gd name="T8" fmla="*/ 4 w 128"/>
                  <a:gd name="T9" fmla="*/ 7 h 209"/>
                  <a:gd name="T10" fmla="*/ 3 w 128"/>
                  <a:gd name="T11" fmla="*/ 5 h 209"/>
                  <a:gd name="T12" fmla="*/ 2 w 128"/>
                  <a:gd name="T13" fmla="*/ 3 h 209"/>
                  <a:gd name="T14" fmla="*/ 1 w 128"/>
                  <a:gd name="T15" fmla="*/ 1 h 209"/>
                  <a:gd name="T16" fmla="*/ 0 w 128"/>
                  <a:gd name="T17" fmla="*/ 0 h 209"/>
                  <a:gd name="T18" fmla="*/ 2 w 128"/>
                  <a:gd name="T19" fmla="*/ 0 h 209"/>
                  <a:gd name="T20" fmla="*/ 3 w 128"/>
                  <a:gd name="T21" fmla="*/ 2 h 209"/>
                  <a:gd name="T22" fmla="*/ 4 w 128"/>
                  <a:gd name="T23" fmla="*/ 3 h 209"/>
                  <a:gd name="T24" fmla="*/ 5 w 128"/>
                  <a:gd name="T25" fmla="*/ 5 h 209"/>
                  <a:gd name="T26" fmla="*/ 6 w 128"/>
                  <a:gd name="T27" fmla="*/ 7 h 209"/>
                  <a:gd name="T28" fmla="*/ 7 w 128"/>
                  <a:gd name="T29" fmla="*/ 9 h 209"/>
                  <a:gd name="T30" fmla="*/ 7 w 128"/>
                  <a:gd name="T31" fmla="*/ 11 h 209"/>
                  <a:gd name="T32" fmla="*/ 8 w 128"/>
                  <a:gd name="T33" fmla="*/ 13 h 2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209"/>
                  <a:gd name="T53" fmla="*/ 128 w 128"/>
                  <a:gd name="T54" fmla="*/ 209 h 20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209">
                    <a:moveTo>
                      <a:pt x="128" y="209"/>
                    </a:moveTo>
                    <a:lnTo>
                      <a:pt x="104" y="193"/>
                    </a:lnTo>
                    <a:lnTo>
                      <a:pt x="85" y="171"/>
                    </a:lnTo>
                    <a:lnTo>
                      <a:pt x="67" y="144"/>
                    </a:lnTo>
                    <a:lnTo>
                      <a:pt x="55" y="116"/>
                    </a:lnTo>
                    <a:lnTo>
                      <a:pt x="42" y="86"/>
                    </a:lnTo>
                    <a:lnTo>
                      <a:pt x="29" y="56"/>
                    </a:lnTo>
                    <a:lnTo>
                      <a:pt x="15" y="27"/>
                    </a:lnTo>
                    <a:lnTo>
                      <a:pt x="0" y="0"/>
                    </a:lnTo>
                    <a:lnTo>
                      <a:pt x="27" y="15"/>
                    </a:lnTo>
                    <a:lnTo>
                      <a:pt x="48" y="36"/>
                    </a:lnTo>
                    <a:lnTo>
                      <a:pt x="64" y="63"/>
                    </a:lnTo>
                    <a:lnTo>
                      <a:pt x="76" y="91"/>
                    </a:lnTo>
                    <a:lnTo>
                      <a:pt x="87" y="122"/>
                    </a:lnTo>
                    <a:lnTo>
                      <a:pt x="98" y="152"/>
                    </a:lnTo>
                    <a:lnTo>
                      <a:pt x="112" y="182"/>
                    </a:lnTo>
                    <a:lnTo>
                      <a:pt x="128" y="209"/>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56" name="Freeform 41"/>
              <p:cNvSpPr>
                <a:spLocks/>
              </p:cNvSpPr>
              <p:nvPr/>
            </p:nvSpPr>
            <p:spPr bwMode="auto">
              <a:xfrm>
                <a:off x="2679" y="3425"/>
                <a:ext cx="233" cy="195"/>
              </a:xfrm>
              <a:custGeom>
                <a:avLst/>
                <a:gdLst>
                  <a:gd name="T0" fmla="*/ 28 w 466"/>
                  <a:gd name="T1" fmla="*/ 0 h 391"/>
                  <a:gd name="T2" fmla="*/ 26 w 466"/>
                  <a:gd name="T3" fmla="*/ 2 h 391"/>
                  <a:gd name="T4" fmla="*/ 23 w 466"/>
                  <a:gd name="T5" fmla="*/ 3 h 391"/>
                  <a:gd name="T6" fmla="*/ 21 w 466"/>
                  <a:gd name="T7" fmla="*/ 5 h 391"/>
                  <a:gd name="T8" fmla="*/ 19 w 466"/>
                  <a:gd name="T9" fmla="*/ 7 h 391"/>
                  <a:gd name="T10" fmla="*/ 18 w 466"/>
                  <a:gd name="T11" fmla="*/ 9 h 391"/>
                  <a:gd name="T12" fmla="*/ 16 w 466"/>
                  <a:gd name="T13" fmla="*/ 12 h 391"/>
                  <a:gd name="T14" fmla="*/ 15 w 466"/>
                  <a:gd name="T15" fmla="*/ 14 h 391"/>
                  <a:gd name="T16" fmla="*/ 14 w 466"/>
                  <a:gd name="T17" fmla="*/ 17 h 391"/>
                  <a:gd name="T18" fmla="*/ 13 w 466"/>
                  <a:gd name="T19" fmla="*/ 21 h 391"/>
                  <a:gd name="T20" fmla="*/ 12 w 466"/>
                  <a:gd name="T21" fmla="*/ 21 h 391"/>
                  <a:gd name="T22" fmla="*/ 10 w 466"/>
                  <a:gd name="T23" fmla="*/ 19 h 391"/>
                  <a:gd name="T24" fmla="*/ 9 w 466"/>
                  <a:gd name="T25" fmla="*/ 17 h 391"/>
                  <a:gd name="T26" fmla="*/ 7 w 466"/>
                  <a:gd name="T27" fmla="*/ 14 h 391"/>
                  <a:gd name="T28" fmla="*/ 5 w 466"/>
                  <a:gd name="T29" fmla="*/ 12 h 391"/>
                  <a:gd name="T30" fmla="*/ 4 w 466"/>
                  <a:gd name="T31" fmla="*/ 9 h 391"/>
                  <a:gd name="T32" fmla="*/ 2 w 466"/>
                  <a:gd name="T33" fmla="*/ 7 h 391"/>
                  <a:gd name="T34" fmla="*/ 1 w 466"/>
                  <a:gd name="T35" fmla="*/ 4 h 391"/>
                  <a:gd name="T36" fmla="*/ 1 w 466"/>
                  <a:gd name="T37" fmla="*/ 5 h 391"/>
                  <a:gd name="T38" fmla="*/ 1 w 466"/>
                  <a:gd name="T39" fmla="*/ 7 h 391"/>
                  <a:gd name="T40" fmla="*/ 2 w 466"/>
                  <a:gd name="T41" fmla="*/ 10 h 391"/>
                  <a:gd name="T42" fmla="*/ 3 w 466"/>
                  <a:gd name="T43" fmla="*/ 13 h 391"/>
                  <a:gd name="T44" fmla="*/ 5 w 466"/>
                  <a:gd name="T45" fmla="*/ 15 h 391"/>
                  <a:gd name="T46" fmla="*/ 7 w 466"/>
                  <a:gd name="T47" fmla="*/ 18 h 391"/>
                  <a:gd name="T48" fmla="*/ 9 w 466"/>
                  <a:gd name="T49" fmla="*/ 20 h 391"/>
                  <a:gd name="T50" fmla="*/ 11 w 466"/>
                  <a:gd name="T51" fmla="*/ 23 h 391"/>
                  <a:gd name="T52" fmla="*/ 13 w 466"/>
                  <a:gd name="T53" fmla="*/ 23 h 391"/>
                  <a:gd name="T54" fmla="*/ 14 w 466"/>
                  <a:gd name="T55" fmla="*/ 22 h 391"/>
                  <a:gd name="T56" fmla="*/ 15 w 466"/>
                  <a:gd name="T57" fmla="*/ 19 h 391"/>
                  <a:gd name="T58" fmla="*/ 17 w 466"/>
                  <a:gd name="T59" fmla="*/ 15 h 391"/>
                  <a:gd name="T60" fmla="*/ 19 w 466"/>
                  <a:gd name="T61" fmla="*/ 11 h 391"/>
                  <a:gd name="T62" fmla="*/ 22 w 466"/>
                  <a:gd name="T63" fmla="*/ 8 h 391"/>
                  <a:gd name="T64" fmla="*/ 25 w 466"/>
                  <a:gd name="T65" fmla="*/ 5 h 391"/>
                  <a:gd name="T66" fmla="*/ 27 w 466"/>
                  <a:gd name="T67" fmla="*/ 2 h 391"/>
                  <a:gd name="T68" fmla="*/ 29 w 466"/>
                  <a:gd name="T69" fmla="*/ 0 h 391"/>
                  <a:gd name="T70" fmla="*/ 30 w 466"/>
                  <a:gd name="T71" fmla="*/ 0 h 3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66"/>
                  <a:gd name="T109" fmla="*/ 0 h 391"/>
                  <a:gd name="T110" fmla="*/ 466 w 466"/>
                  <a:gd name="T111" fmla="*/ 391 h 39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66" h="391">
                    <a:moveTo>
                      <a:pt x="466" y="0"/>
                    </a:moveTo>
                    <a:lnTo>
                      <a:pt x="444" y="10"/>
                    </a:lnTo>
                    <a:lnTo>
                      <a:pt x="424" y="21"/>
                    </a:lnTo>
                    <a:lnTo>
                      <a:pt x="404" y="33"/>
                    </a:lnTo>
                    <a:lnTo>
                      <a:pt x="384" y="45"/>
                    </a:lnTo>
                    <a:lnTo>
                      <a:pt x="367" y="59"/>
                    </a:lnTo>
                    <a:lnTo>
                      <a:pt x="350" y="73"/>
                    </a:lnTo>
                    <a:lnTo>
                      <a:pt x="334" y="89"/>
                    </a:lnTo>
                    <a:lnTo>
                      <a:pt x="319" y="105"/>
                    </a:lnTo>
                    <a:lnTo>
                      <a:pt x="304" y="121"/>
                    </a:lnTo>
                    <a:lnTo>
                      <a:pt x="290" y="140"/>
                    </a:lnTo>
                    <a:lnTo>
                      <a:pt x="277" y="158"/>
                    </a:lnTo>
                    <a:lnTo>
                      <a:pt x="265" y="177"/>
                    </a:lnTo>
                    <a:lnTo>
                      <a:pt x="253" y="196"/>
                    </a:lnTo>
                    <a:lnTo>
                      <a:pt x="242" y="217"/>
                    </a:lnTo>
                    <a:lnTo>
                      <a:pt x="231" y="238"/>
                    </a:lnTo>
                    <a:lnTo>
                      <a:pt x="222" y="258"/>
                    </a:lnTo>
                    <a:lnTo>
                      <a:pt x="214" y="285"/>
                    </a:lnTo>
                    <a:lnTo>
                      <a:pt x="209" y="314"/>
                    </a:lnTo>
                    <a:lnTo>
                      <a:pt x="206" y="342"/>
                    </a:lnTo>
                    <a:lnTo>
                      <a:pt x="200" y="370"/>
                    </a:lnTo>
                    <a:lnTo>
                      <a:pt x="186" y="350"/>
                    </a:lnTo>
                    <a:lnTo>
                      <a:pt x="172" y="330"/>
                    </a:lnTo>
                    <a:lnTo>
                      <a:pt x="159" y="311"/>
                    </a:lnTo>
                    <a:lnTo>
                      <a:pt x="145" y="292"/>
                    </a:lnTo>
                    <a:lnTo>
                      <a:pt x="131" y="272"/>
                    </a:lnTo>
                    <a:lnTo>
                      <a:pt x="117" y="254"/>
                    </a:lnTo>
                    <a:lnTo>
                      <a:pt x="104" y="235"/>
                    </a:lnTo>
                    <a:lnTo>
                      <a:pt x="91" y="216"/>
                    </a:lnTo>
                    <a:lnTo>
                      <a:pt x="78" y="197"/>
                    </a:lnTo>
                    <a:lnTo>
                      <a:pt x="65" y="178"/>
                    </a:lnTo>
                    <a:lnTo>
                      <a:pt x="53" y="158"/>
                    </a:lnTo>
                    <a:lnTo>
                      <a:pt x="41" y="139"/>
                    </a:lnTo>
                    <a:lnTo>
                      <a:pt x="30" y="119"/>
                    </a:lnTo>
                    <a:lnTo>
                      <a:pt x="19" y="98"/>
                    </a:lnTo>
                    <a:lnTo>
                      <a:pt x="9" y="78"/>
                    </a:lnTo>
                    <a:lnTo>
                      <a:pt x="0" y="56"/>
                    </a:lnTo>
                    <a:lnTo>
                      <a:pt x="2" y="80"/>
                    </a:lnTo>
                    <a:lnTo>
                      <a:pt x="5" y="104"/>
                    </a:lnTo>
                    <a:lnTo>
                      <a:pt x="11" y="127"/>
                    </a:lnTo>
                    <a:lnTo>
                      <a:pt x="18" y="149"/>
                    </a:lnTo>
                    <a:lnTo>
                      <a:pt x="26" y="170"/>
                    </a:lnTo>
                    <a:lnTo>
                      <a:pt x="36" y="190"/>
                    </a:lnTo>
                    <a:lnTo>
                      <a:pt x="47" y="211"/>
                    </a:lnTo>
                    <a:lnTo>
                      <a:pt x="60" y="231"/>
                    </a:lnTo>
                    <a:lnTo>
                      <a:pt x="73" y="250"/>
                    </a:lnTo>
                    <a:lnTo>
                      <a:pt x="88" y="270"/>
                    </a:lnTo>
                    <a:lnTo>
                      <a:pt x="103" y="289"/>
                    </a:lnTo>
                    <a:lnTo>
                      <a:pt x="119" y="309"/>
                    </a:lnTo>
                    <a:lnTo>
                      <a:pt x="138" y="329"/>
                    </a:lnTo>
                    <a:lnTo>
                      <a:pt x="155" y="349"/>
                    </a:lnTo>
                    <a:lnTo>
                      <a:pt x="174" y="370"/>
                    </a:lnTo>
                    <a:lnTo>
                      <a:pt x="193" y="391"/>
                    </a:lnTo>
                    <a:lnTo>
                      <a:pt x="201" y="382"/>
                    </a:lnTo>
                    <a:lnTo>
                      <a:pt x="210" y="372"/>
                    </a:lnTo>
                    <a:lnTo>
                      <a:pt x="217" y="363"/>
                    </a:lnTo>
                    <a:lnTo>
                      <a:pt x="221" y="353"/>
                    </a:lnTo>
                    <a:lnTo>
                      <a:pt x="231" y="318"/>
                    </a:lnTo>
                    <a:lnTo>
                      <a:pt x="245" y="284"/>
                    </a:lnTo>
                    <a:lnTo>
                      <a:pt x="261" y="250"/>
                    </a:lnTo>
                    <a:lnTo>
                      <a:pt x="281" y="218"/>
                    </a:lnTo>
                    <a:lnTo>
                      <a:pt x="300" y="187"/>
                    </a:lnTo>
                    <a:lnTo>
                      <a:pt x="322" y="157"/>
                    </a:lnTo>
                    <a:lnTo>
                      <a:pt x="344" y="129"/>
                    </a:lnTo>
                    <a:lnTo>
                      <a:pt x="366" y="104"/>
                    </a:lnTo>
                    <a:lnTo>
                      <a:pt x="387" y="81"/>
                    </a:lnTo>
                    <a:lnTo>
                      <a:pt x="406" y="60"/>
                    </a:lnTo>
                    <a:lnTo>
                      <a:pt x="425" y="42"/>
                    </a:lnTo>
                    <a:lnTo>
                      <a:pt x="440" y="27"/>
                    </a:lnTo>
                    <a:lnTo>
                      <a:pt x="452" y="14"/>
                    </a:lnTo>
                    <a:lnTo>
                      <a:pt x="462" y="6"/>
                    </a:lnTo>
                    <a:lnTo>
                      <a:pt x="466" y="2"/>
                    </a:lnTo>
                    <a:lnTo>
                      <a:pt x="466" y="0"/>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57" name="Freeform 42"/>
              <p:cNvSpPr>
                <a:spLocks/>
              </p:cNvSpPr>
              <p:nvPr/>
            </p:nvSpPr>
            <p:spPr bwMode="auto">
              <a:xfrm>
                <a:off x="2460" y="3309"/>
                <a:ext cx="204" cy="172"/>
              </a:xfrm>
              <a:custGeom>
                <a:avLst/>
                <a:gdLst>
                  <a:gd name="T0" fmla="*/ 0 w 408"/>
                  <a:gd name="T1" fmla="*/ 0 h 343"/>
                  <a:gd name="T2" fmla="*/ 2 w 408"/>
                  <a:gd name="T3" fmla="*/ 1 h 343"/>
                  <a:gd name="T4" fmla="*/ 3 w 408"/>
                  <a:gd name="T5" fmla="*/ 1 h 343"/>
                  <a:gd name="T6" fmla="*/ 4 w 408"/>
                  <a:gd name="T7" fmla="*/ 2 h 343"/>
                  <a:gd name="T8" fmla="*/ 5 w 408"/>
                  <a:gd name="T9" fmla="*/ 2 h 343"/>
                  <a:gd name="T10" fmla="*/ 6 w 408"/>
                  <a:gd name="T11" fmla="*/ 3 h 343"/>
                  <a:gd name="T12" fmla="*/ 7 w 408"/>
                  <a:gd name="T13" fmla="*/ 4 h 343"/>
                  <a:gd name="T14" fmla="*/ 8 w 408"/>
                  <a:gd name="T15" fmla="*/ 4 h 343"/>
                  <a:gd name="T16" fmla="*/ 8 w 408"/>
                  <a:gd name="T17" fmla="*/ 5 h 343"/>
                  <a:gd name="T18" fmla="*/ 9 w 408"/>
                  <a:gd name="T19" fmla="*/ 6 h 343"/>
                  <a:gd name="T20" fmla="*/ 10 w 408"/>
                  <a:gd name="T21" fmla="*/ 7 h 343"/>
                  <a:gd name="T22" fmla="*/ 11 w 408"/>
                  <a:gd name="T23" fmla="*/ 8 h 343"/>
                  <a:gd name="T24" fmla="*/ 11 w 408"/>
                  <a:gd name="T25" fmla="*/ 9 h 343"/>
                  <a:gd name="T26" fmla="*/ 12 w 408"/>
                  <a:gd name="T27" fmla="*/ 10 h 343"/>
                  <a:gd name="T28" fmla="*/ 12 w 408"/>
                  <a:gd name="T29" fmla="*/ 11 h 343"/>
                  <a:gd name="T30" fmla="*/ 13 w 408"/>
                  <a:gd name="T31" fmla="*/ 13 h 343"/>
                  <a:gd name="T32" fmla="*/ 13 w 408"/>
                  <a:gd name="T33" fmla="*/ 14 h 343"/>
                  <a:gd name="T34" fmla="*/ 14 w 408"/>
                  <a:gd name="T35" fmla="*/ 16 h 343"/>
                  <a:gd name="T36" fmla="*/ 14 w 408"/>
                  <a:gd name="T37" fmla="*/ 17 h 343"/>
                  <a:gd name="T38" fmla="*/ 14 w 408"/>
                  <a:gd name="T39" fmla="*/ 19 h 343"/>
                  <a:gd name="T40" fmla="*/ 15 w 408"/>
                  <a:gd name="T41" fmla="*/ 20 h 343"/>
                  <a:gd name="T42" fmla="*/ 16 w 408"/>
                  <a:gd name="T43" fmla="*/ 18 h 343"/>
                  <a:gd name="T44" fmla="*/ 18 w 408"/>
                  <a:gd name="T45" fmla="*/ 16 h 343"/>
                  <a:gd name="T46" fmla="*/ 19 w 408"/>
                  <a:gd name="T47" fmla="*/ 13 h 343"/>
                  <a:gd name="T48" fmla="*/ 21 w 408"/>
                  <a:gd name="T49" fmla="*/ 11 h 343"/>
                  <a:gd name="T50" fmla="*/ 22 w 408"/>
                  <a:gd name="T51" fmla="*/ 9 h 343"/>
                  <a:gd name="T52" fmla="*/ 24 w 408"/>
                  <a:gd name="T53" fmla="*/ 6 h 343"/>
                  <a:gd name="T54" fmla="*/ 25 w 408"/>
                  <a:gd name="T55" fmla="*/ 4 h 343"/>
                  <a:gd name="T56" fmla="*/ 26 w 408"/>
                  <a:gd name="T57" fmla="*/ 1 h 343"/>
                  <a:gd name="T58" fmla="*/ 26 w 408"/>
                  <a:gd name="T59" fmla="*/ 4 h 343"/>
                  <a:gd name="T60" fmla="*/ 25 w 408"/>
                  <a:gd name="T61" fmla="*/ 7 h 343"/>
                  <a:gd name="T62" fmla="*/ 24 w 408"/>
                  <a:gd name="T63" fmla="*/ 9 h 343"/>
                  <a:gd name="T64" fmla="*/ 23 w 408"/>
                  <a:gd name="T65" fmla="*/ 12 h 343"/>
                  <a:gd name="T66" fmla="*/ 21 w 408"/>
                  <a:gd name="T67" fmla="*/ 14 h 343"/>
                  <a:gd name="T68" fmla="*/ 19 w 408"/>
                  <a:gd name="T69" fmla="*/ 17 h 343"/>
                  <a:gd name="T70" fmla="*/ 17 w 408"/>
                  <a:gd name="T71" fmla="*/ 19 h 343"/>
                  <a:gd name="T72" fmla="*/ 15 w 408"/>
                  <a:gd name="T73" fmla="*/ 21 h 343"/>
                  <a:gd name="T74" fmla="*/ 14 w 408"/>
                  <a:gd name="T75" fmla="*/ 22 h 343"/>
                  <a:gd name="T76" fmla="*/ 14 w 408"/>
                  <a:gd name="T77" fmla="*/ 22 h 343"/>
                  <a:gd name="T78" fmla="*/ 13 w 408"/>
                  <a:gd name="T79" fmla="*/ 22 h 343"/>
                  <a:gd name="T80" fmla="*/ 13 w 408"/>
                  <a:gd name="T81" fmla="*/ 22 h 343"/>
                  <a:gd name="T82" fmla="*/ 13 w 408"/>
                  <a:gd name="T83" fmla="*/ 20 h 343"/>
                  <a:gd name="T84" fmla="*/ 12 w 408"/>
                  <a:gd name="T85" fmla="*/ 18 h 343"/>
                  <a:gd name="T86" fmla="*/ 11 w 408"/>
                  <a:gd name="T87" fmla="*/ 16 h 343"/>
                  <a:gd name="T88" fmla="*/ 10 w 408"/>
                  <a:gd name="T89" fmla="*/ 14 h 343"/>
                  <a:gd name="T90" fmla="*/ 9 w 408"/>
                  <a:gd name="T91" fmla="*/ 12 h 343"/>
                  <a:gd name="T92" fmla="*/ 8 w 408"/>
                  <a:gd name="T93" fmla="*/ 10 h 343"/>
                  <a:gd name="T94" fmla="*/ 7 w 408"/>
                  <a:gd name="T95" fmla="*/ 8 h 343"/>
                  <a:gd name="T96" fmla="*/ 6 w 408"/>
                  <a:gd name="T97" fmla="*/ 7 h 343"/>
                  <a:gd name="T98" fmla="*/ 5 w 408"/>
                  <a:gd name="T99" fmla="*/ 6 h 343"/>
                  <a:gd name="T100" fmla="*/ 4 w 408"/>
                  <a:gd name="T101" fmla="*/ 4 h 343"/>
                  <a:gd name="T102" fmla="*/ 3 w 408"/>
                  <a:gd name="T103" fmla="*/ 3 h 343"/>
                  <a:gd name="T104" fmla="*/ 2 w 408"/>
                  <a:gd name="T105" fmla="*/ 2 h 343"/>
                  <a:gd name="T106" fmla="*/ 1 w 408"/>
                  <a:gd name="T107" fmla="*/ 1 h 343"/>
                  <a:gd name="T108" fmla="*/ 1 w 408"/>
                  <a:gd name="T109" fmla="*/ 1 h 343"/>
                  <a:gd name="T110" fmla="*/ 0 w 408"/>
                  <a:gd name="T111" fmla="*/ 1 h 343"/>
                  <a:gd name="T112" fmla="*/ 0 w 408"/>
                  <a:gd name="T113" fmla="*/ 0 h 3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8"/>
                  <a:gd name="T172" fmla="*/ 0 h 343"/>
                  <a:gd name="T173" fmla="*/ 408 w 408"/>
                  <a:gd name="T174" fmla="*/ 343 h 3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8" h="343">
                    <a:moveTo>
                      <a:pt x="0" y="0"/>
                    </a:moveTo>
                    <a:lnTo>
                      <a:pt x="18" y="8"/>
                    </a:lnTo>
                    <a:lnTo>
                      <a:pt x="37" y="16"/>
                    </a:lnTo>
                    <a:lnTo>
                      <a:pt x="53" y="24"/>
                    </a:lnTo>
                    <a:lnTo>
                      <a:pt x="69" y="32"/>
                    </a:lnTo>
                    <a:lnTo>
                      <a:pt x="84" y="41"/>
                    </a:lnTo>
                    <a:lnTo>
                      <a:pt x="99" y="51"/>
                    </a:lnTo>
                    <a:lnTo>
                      <a:pt x="113" y="61"/>
                    </a:lnTo>
                    <a:lnTo>
                      <a:pt x="127" y="72"/>
                    </a:lnTo>
                    <a:lnTo>
                      <a:pt x="138" y="85"/>
                    </a:lnTo>
                    <a:lnTo>
                      <a:pt x="150" y="99"/>
                    </a:lnTo>
                    <a:lnTo>
                      <a:pt x="161" y="115"/>
                    </a:lnTo>
                    <a:lnTo>
                      <a:pt x="171" y="132"/>
                    </a:lnTo>
                    <a:lnTo>
                      <a:pt x="182" y="151"/>
                    </a:lnTo>
                    <a:lnTo>
                      <a:pt x="191" y="171"/>
                    </a:lnTo>
                    <a:lnTo>
                      <a:pt x="199" y="195"/>
                    </a:lnTo>
                    <a:lnTo>
                      <a:pt x="207" y="220"/>
                    </a:lnTo>
                    <a:lnTo>
                      <a:pt x="214" y="245"/>
                    </a:lnTo>
                    <a:lnTo>
                      <a:pt x="219" y="268"/>
                    </a:lnTo>
                    <a:lnTo>
                      <a:pt x="222" y="291"/>
                    </a:lnTo>
                    <a:lnTo>
                      <a:pt x="226" y="314"/>
                    </a:lnTo>
                    <a:lnTo>
                      <a:pt x="250" y="280"/>
                    </a:lnTo>
                    <a:lnTo>
                      <a:pt x="275" y="243"/>
                    </a:lnTo>
                    <a:lnTo>
                      <a:pt x="301" y="207"/>
                    </a:lnTo>
                    <a:lnTo>
                      <a:pt x="326" y="169"/>
                    </a:lnTo>
                    <a:lnTo>
                      <a:pt x="350" y="131"/>
                    </a:lnTo>
                    <a:lnTo>
                      <a:pt x="372" y="92"/>
                    </a:lnTo>
                    <a:lnTo>
                      <a:pt x="392" y="53"/>
                    </a:lnTo>
                    <a:lnTo>
                      <a:pt x="408" y="14"/>
                    </a:lnTo>
                    <a:lnTo>
                      <a:pt x="403" y="56"/>
                    </a:lnTo>
                    <a:lnTo>
                      <a:pt x="393" y="98"/>
                    </a:lnTo>
                    <a:lnTo>
                      <a:pt x="378" y="139"/>
                    </a:lnTo>
                    <a:lnTo>
                      <a:pt x="357" y="178"/>
                    </a:lnTo>
                    <a:lnTo>
                      <a:pt x="332" y="218"/>
                    </a:lnTo>
                    <a:lnTo>
                      <a:pt x="302" y="257"/>
                    </a:lnTo>
                    <a:lnTo>
                      <a:pt x="268" y="295"/>
                    </a:lnTo>
                    <a:lnTo>
                      <a:pt x="231" y="332"/>
                    </a:lnTo>
                    <a:lnTo>
                      <a:pt x="221" y="338"/>
                    </a:lnTo>
                    <a:lnTo>
                      <a:pt x="214" y="343"/>
                    </a:lnTo>
                    <a:lnTo>
                      <a:pt x="207" y="343"/>
                    </a:lnTo>
                    <a:lnTo>
                      <a:pt x="203" y="340"/>
                    </a:lnTo>
                    <a:lnTo>
                      <a:pt x="195" y="307"/>
                    </a:lnTo>
                    <a:lnTo>
                      <a:pt x="184" y="275"/>
                    </a:lnTo>
                    <a:lnTo>
                      <a:pt x="171" y="244"/>
                    </a:lnTo>
                    <a:lnTo>
                      <a:pt x="155" y="213"/>
                    </a:lnTo>
                    <a:lnTo>
                      <a:pt x="139" y="183"/>
                    </a:lnTo>
                    <a:lnTo>
                      <a:pt x="122" y="155"/>
                    </a:lnTo>
                    <a:lnTo>
                      <a:pt x="103" y="128"/>
                    </a:lnTo>
                    <a:lnTo>
                      <a:pt x="85" y="104"/>
                    </a:lnTo>
                    <a:lnTo>
                      <a:pt x="68" y="81"/>
                    </a:lnTo>
                    <a:lnTo>
                      <a:pt x="50" y="60"/>
                    </a:lnTo>
                    <a:lnTo>
                      <a:pt x="35" y="41"/>
                    </a:lnTo>
                    <a:lnTo>
                      <a:pt x="23" y="26"/>
                    </a:lnTo>
                    <a:lnTo>
                      <a:pt x="12" y="15"/>
                    </a:lnTo>
                    <a:lnTo>
                      <a:pt x="4" y="6"/>
                    </a:lnTo>
                    <a:lnTo>
                      <a:pt x="0" y="1"/>
                    </a:lnTo>
                    <a:lnTo>
                      <a:pt x="0" y="0"/>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58" name="Freeform 43"/>
              <p:cNvSpPr>
                <a:spLocks/>
              </p:cNvSpPr>
              <p:nvPr/>
            </p:nvSpPr>
            <p:spPr bwMode="auto">
              <a:xfrm>
                <a:off x="2609" y="3493"/>
                <a:ext cx="32" cy="106"/>
              </a:xfrm>
              <a:custGeom>
                <a:avLst/>
                <a:gdLst>
                  <a:gd name="T0" fmla="*/ 2 w 65"/>
                  <a:gd name="T1" fmla="*/ 14 h 211"/>
                  <a:gd name="T2" fmla="*/ 2 w 65"/>
                  <a:gd name="T3" fmla="*/ 14 h 211"/>
                  <a:gd name="T4" fmla="*/ 3 w 65"/>
                  <a:gd name="T5" fmla="*/ 13 h 211"/>
                  <a:gd name="T6" fmla="*/ 3 w 65"/>
                  <a:gd name="T7" fmla="*/ 13 h 211"/>
                  <a:gd name="T8" fmla="*/ 4 w 65"/>
                  <a:gd name="T9" fmla="*/ 13 h 211"/>
                  <a:gd name="T10" fmla="*/ 3 w 65"/>
                  <a:gd name="T11" fmla="*/ 12 h 211"/>
                  <a:gd name="T12" fmla="*/ 3 w 65"/>
                  <a:gd name="T13" fmla="*/ 10 h 211"/>
                  <a:gd name="T14" fmla="*/ 2 w 65"/>
                  <a:gd name="T15" fmla="*/ 9 h 211"/>
                  <a:gd name="T16" fmla="*/ 2 w 65"/>
                  <a:gd name="T17" fmla="*/ 7 h 211"/>
                  <a:gd name="T18" fmla="*/ 1 w 65"/>
                  <a:gd name="T19" fmla="*/ 6 h 211"/>
                  <a:gd name="T20" fmla="*/ 0 w 65"/>
                  <a:gd name="T21" fmla="*/ 4 h 211"/>
                  <a:gd name="T22" fmla="*/ 0 w 65"/>
                  <a:gd name="T23" fmla="*/ 2 h 211"/>
                  <a:gd name="T24" fmla="*/ 0 w 65"/>
                  <a:gd name="T25" fmla="*/ 0 h 211"/>
                  <a:gd name="T26" fmla="*/ 0 w 65"/>
                  <a:gd name="T27" fmla="*/ 1 h 211"/>
                  <a:gd name="T28" fmla="*/ 0 w 65"/>
                  <a:gd name="T29" fmla="*/ 2 h 211"/>
                  <a:gd name="T30" fmla="*/ 0 w 65"/>
                  <a:gd name="T31" fmla="*/ 3 h 211"/>
                  <a:gd name="T32" fmla="*/ 0 w 65"/>
                  <a:gd name="T33" fmla="*/ 5 h 211"/>
                  <a:gd name="T34" fmla="*/ 0 w 65"/>
                  <a:gd name="T35" fmla="*/ 7 h 211"/>
                  <a:gd name="T36" fmla="*/ 1 w 65"/>
                  <a:gd name="T37" fmla="*/ 9 h 211"/>
                  <a:gd name="T38" fmla="*/ 1 w 65"/>
                  <a:gd name="T39" fmla="*/ 12 h 211"/>
                  <a:gd name="T40" fmla="*/ 2 w 65"/>
                  <a:gd name="T41" fmla="*/ 14 h 2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11"/>
                  <a:gd name="T65" fmla="*/ 65 w 65"/>
                  <a:gd name="T66" fmla="*/ 211 h 2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11">
                    <a:moveTo>
                      <a:pt x="37" y="211"/>
                    </a:moveTo>
                    <a:lnTo>
                      <a:pt x="47" y="210"/>
                    </a:lnTo>
                    <a:lnTo>
                      <a:pt x="56" y="208"/>
                    </a:lnTo>
                    <a:lnTo>
                      <a:pt x="61" y="204"/>
                    </a:lnTo>
                    <a:lnTo>
                      <a:pt x="65" y="202"/>
                    </a:lnTo>
                    <a:lnTo>
                      <a:pt x="59" y="179"/>
                    </a:lnTo>
                    <a:lnTo>
                      <a:pt x="52" y="157"/>
                    </a:lnTo>
                    <a:lnTo>
                      <a:pt x="43" y="134"/>
                    </a:lnTo>
                    <a:lnTo>
                      <a:pt x="34" y="111"/>
                    </a:lnTo>
                    <a:lnTo>
                      <a:pt x="24" y="87"/>
                    </a:lnTo>
                    <a:lnTo>
                      <a:pt x="15" y="60"/>
                    </a:lnTo>
                    <a:lnTo>
                      <a:pt x="7" y="31"/>
                    </a:lnTo>
                    <a:lnTo>
                      <a:pt x="1" y="0"/>
                    </a:lnTo>
                    <a:lnTo>
                      <a:pt x="0" y="7"/>
                    </a:lnTo>
                    <a:lnTo>
                      <a:pt x="0" y="23"/>
                    </a:lnTo>
                    <a:lnTo>
                      <a:pt x="1" y="46"/>
                    </a:lnTo>
                    <a:lnTo>
                      <a:pt x="5" y="76"/>
                    </a:lnTo>
                    <a:lnTo>
                      <a:pt x="9" y="110"/>
                    </a:lnTo>
                    <a:lnTo>
                      <a:pt x="16" y="144"/>
                    </a:lnTo>
                    <a:lnTo>
                      <a:pt x="26" y="179"/>
                    </a:lnTo>
                    <a:lnTo>
                      <a:pt x="37" y="211"/>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59" name="Freeform 44"/>
              <p:cNvSpPr>
                <a:spLocks/>
              </p:cNvSpPr>
              <p:nvPr/>
            </p:nvSpPr>
            <p:spPr bwMode="auto">
              <a:xfrm>
                <a:off x="2468" y="3433"/>
                <a:ext cx="169" cy="176"/>
              </a:xfrm>
              <a:custGeom>
                <a:avLst/>
                <a:gdLst>
                  <a:gd name="T0" fmla="*/ 8 w 339"/>
                  <a:gd name="T1" fmla="*/ 12 h 351"/>
                  <a:gd name="T2" fmla="*/ 7 w 339"/>
                  <a:gd name="T3" fmla="*/ 8 h 351"/>
                  <a:gd name="T4" fmla="*/ 5 w 339"/>
                  <a:gd name="T5" fmla="*/ 3 h 351"/>
                  <a:gd name="T6" fmla="*/ 4 w 339"/>
                  <a:gd name="T7" fmla="*/ 1 h 351"/>
                  <a:gd name="T8" fmla="*/ 3 w 339"/>
                  <a:gd name="T9" fmla="*/ 3 h 351"/>
                  <a:gd name="T10" fmla="*/ 2 w 339"/>
                  <a:gd name="T11" fmla="*/ 9 h 351"/>
                  <a:gd name="T12" fmla="*/ 1 w 339"/>
                  <a:gd name="T13" fmla="*/ 14 h 351"/>
                  <a:gd name="T14" fmla="*/ 0 w 339"/>
                  <a:gd name="T15" fmla="*/ 20 h 351"/>
                  <a:gd name="T16" fmla="*/ 2 w 339"/>
                  <a:gd name="T17" fmla="*/ 22 h 351"/>
                  <a:gd name="T18" fmla="*/ 2 w 339"/>
                  <a:gd name="T19" fmla="*/ 18 h 351"/>
                  <a:gd name="T20" fmla="*/ 3 w 339"/>
                  <a:gd name="T21" fmla="*/ 14 h 351"/>
                  <a:gd name="T22" fmla="*/ 4 w 339"/>
                  <a:gd name="T23" fmla="*/ 10 h 351"/>
                  <a:gd name="T24" fmla="*/ 4 w 339"/>
                  <a:gd name="T25" fmla="*/ 7 h 351"/>
                  <a:gd name="T26" fmla="*/ 5 w 339"/>
                  <a:gd name="T27" fmla="*/ 10 h 351"/>
                  <a:gd name="T28" fmla="*/ 6 w 339"/>
                  <a:gd name="T29" fmla="*/ 13 h 351"/>
                  <a:gd name="T30" fmla="*/ 6 w 339"/>
                  <a:gd name="T31" fmla="*/ 15 h 351"/>
                  <a:gd name="T32" fmla="*/ 7 w 339"/>
                  <a:gd name="T33" fmla="*/ 18 h 351"/>
                  <a:gd name="T34" fmla="*/ 8 w 339"/>
                  <a:gd name="T35" fmla="*/ 18 h 351"/>
                  <a:gd name="T36" fmla="*/ 8 w 339"/>
                  <a:gd name="T37" fmla="*/ 18 h 351"/>
                  <a:gd name="T38" fmla="*/ 9 w 339"/>
                  <a:gd name="T39" fmla="*/ 17 h 351"/>
                  <a:gd name="T40" fmla="*/ 9 w 339"/>
                  <a:gd name="T41" fmla="*/ 17 h 351"/>
                  <a:gd name="T42" fmla="*/ 9 w 339"/>
                  <a:gd name="T43" fmla="*/ 17 h 351"/>
                  <a:gd name="T44" fmla="*/ 9 w 339"/>
                  <a:gd name="T45" fmla="*/ 17 h 351"/>
                  <a:gd name="T46" fmla="*/ 11 w 339"/>
                  <a:gd name="T47" fmla="*/ 15 h 351"/>
                  <a:gd name="T48" fmla="*/ 13 w 339"/>
                  <a:gd name="T49" fmla="*/ 11 h 351"/>
                  <a:gd name="T50" fmla="*/ 17 w 339"/>
                  <a:gd name="T51" fmla="*/ 7 h 351"/>
                  <a:gd name="T52" fmla="*/ 21 w 339"/>
                  <a:gd name="T53" fmla="*/ 3 h 351"/>
                  <a:gd name="T54" fmla="*/ 19 w 339"/>
                  <a:gd name="T55" fmla="*/ 4 h 351"/>
                  <a:gd name="T56" fmla="*/ 17 w 339"/>
                  <a:gd name="T57" fmla="*/ 5 h 351"/>
                  <a:gd name="T58" fmla="*/ 15 w 339"/>
                  <a:gd name="T59" fmla="*/ 6 h 351"/>
                  <a:gd name="T60" fmla="*/ 14 w 339"/>
                  <a:gd name="T61" fmla="*/ 8 h 351"/>
                  <a:gd name="T62" fmla="*/ 12 w 339"/>
                  <a:gd name="T63" fmla="*/ 9 h 351"/>
                  <a:gd name="T64" fmla="*/ 11 w 339"/>
                  <a:gd name="T65" fmla="*/ 11 h 351"/>
                  <a:gd name="T66" fmla="*/ 10 w 339"/>
                  <a:gd name="T67" fmla="*/ 13 h 351"/>
                  <a:gd name="T68" fmla="*/ 9 w 339"/>
                  <a:gd name="T69" fmla="*/ 14 h 3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9"/>
                  <a:gd name="T106" fmla="*/ 0 h 351"/>
                  <a:gd name="T107" fmla="*/ 339 w 339"/>
                  <a:gd name="T108" fmla="*/ 351 h 3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9" h="351">
                    <a:moveTo>
                      <a:pt x="146" y="223"/>
                    </a:moveTo>
                    <a:lnTo>
                      <a:pt x="137" y="190"/>
                    </a:lnTo>
                    <a:lnTo>
                      <a:pt x="126" y="153"/>
                    </a:lnTo>
                    <a:lnTo>
                      <a:pt x="113" y="115"/>
                    </a:lnTo>
                    <a:lnTo>
                      <a:pt x="99" y="78"/>
                    </a:lnTo>
                    <a:lnTo>
                      <a:pt x="86" y="46"/>
                    </a:lnTo>
                    <a:lnTo>
                      <a:pt x="75" y="20"/>
                    </a:lnTo>
                    <a:lnTo>
                      <a:pt x="66" y="3"/>
                    </a:lnTo>
                    <a:lnTo>
                      <a:pt x="59" y="0"/>
                    </a:lnTo>
                    <a:lnTo>
                      <a:pt x="52" y="43"/>
                    </a:lnTo>
                    <a:lnTo>
                      <a:pt x="44" y="87"/>
                    </a:lnTo>
                    <a:lnTo>
                      <a:pt x="36" y="131"/>
                    </a:lnTo>
                    <a:lnTo>
                      <a:pt x="28" y="175"/>
                    </a:lnTo>
                    <a:lnTo>
                      <a:pt x="21" y="218"/>
                    </a:lnTo>
                    <a:lnTo>
                      <a:pt x="13" y="262"/>
                    </a:lnTo>
                    <a:lnTo>
                      <a:pt x="6" y="307"/>
                    </a:lnTo>
                    <a:lnTo>
                      <a:pt x="0" y="351"/>
                    </a:lnTo>
                    <a:lnTo>
                      <a:pt x="38" y="337"/>
                    </a:lnTo>
                    <a:lnTo>
                      <a:pt x="43" y="307"/>
                    </a:lnTo>
                    <a:lnTo>
                      <a:pt x="46" y="277"/>
                    </a:lnTo>
                    <a:lnTo>
                      <a:pt x="52" y="248"/>
                    </a:lnTo>
                    <a:lnTo>
                      <a:pt x="56" y="218"/>
                    </a:lnTo>
                    <a:lnTo>
                      <a:pt x="61" y="190"/>
                    </a:lnTo>
                    <a:lnTo>
                      <a:pt x="67" y="160"/>
                    </a:lnTo>
                    <a:lnTo>
                      <a:pt x="71" y="131"/>
                    </a:lnTo>
                    <a:lnTo>
                      <a:pt x="77" y="101"/>
                    </a:lnTo>
                    <a:lnTo>
                      <a:pt x="82" y="125"/>
                    </a:lnTo>
                    <a:lnTo>
                      <a:pt x="86" y="148"/>
                    </a:lnTo>
                    <a:lnTo>
                      <a:pt x="92" y="171"/>
                    </a:lnTo>
                    <a:lnTo>
                      <a:pt x="98" y="194"/>
                    </a:lnTo>
                    <a:lnTo>
                      <a:pt x="104" y="217"/>
                    </a:lnTo>
                    <a:lnTo>
                      <a:pt x="109" y="240"/>
                    </a:lnTo>
                    <a:lnTo>
                      <a:pt x="115" y="263"/>
                    </a:lnTo>
                    <a:lnTo>
                      <a:pt x="122" y="286"/>
                    </a:lnTo>
                    <a:lnTo>
                      <a:pt x="127" y="284"/>
                    </a:lnTo>
                    <a:lnTo>
                      <a:pt x="131" y="282"/>
                    </a:lnTo>
                    <a:lnTo>
                      <a:pt x="136" y="279"/>
                    </a:lnTo>
                    <a:lnTo>
                      <a:pt x="140" y="277"/>
                    </a:lnTo>
                    <a:lnTo>
                      <a:pt x="145" y="275"/>
                    </a:lnTo>
                    <a:lnTo>
                      <a:pt x="150" y="271"/>
                    </a:lnTo>
                    <a:lnTo>
                      <a:pt x="154" y="269"/>
                    </a:lnTo>
                    <a:lnTo>
                      <a:pt x="159" y="267"/>
                    </a:lnTo>
                    <a:lnTo>
                      <a:pt x="164" y="259"/>
                    </a:lnTo>
                    <a:lnTo>
                      <a:pt x="177" y="238"/>
                    </a:lnTo>
                    <a:lnTo>
                      <a:pt x="196" y="208"/>
                    </a:lnTo>
                    <a:lnTo>
                      <a:pt x="220" y="172"/>
                    </a:lnTo>
                    <a:lnTo>
                      <a:pt x="248" y="136"/>
                    </a:lnTo>
                    <a:lnTo>
                      <a:pt x="278" y="99"/>
                    </a:lnTo>
                    <a:lnTo>
                      <a:pt x="309" y="68"/>
                    </a:lnTo>
                    <a:lnTo>
                      <a:pt x="339" y="45"/>
                    </a:lnTo>
                    <a:lnTo>
                      <a:pt x="324" y="50"/>
                    </a:lnTo>
                    <a:lnTo>
                      <a:pt x="309" y="57"/>
                    </a:lnTo>
                    <a:lnTo>
                      <a:pt x="294" y="65"/>
                    </a:lnTo>
                    <a:lnTo>
                      <a:pt x="280" y="74"/>
                    </a:lnTo>
                    <a:lnTo>
                      <a:pt x="266" y="84"/>
                    </a:lnTo>
                    <a:lnTo>
                      <a:pt x="252" y="94"/>
                    </a:lnTo>
                    <a:lnTo>
                      <a:pt x="240" y="106"/>
                    </a:lnTo>
                    <a:lnTo>
                      <a:pt x="227" y="116"/>
                    </a:lnTo>
                    <a:lnTo>
                      <a:pt x="214" y="129"/>
                    </a:lnTo>
                    <a:lnTo>
                      <a:pt x="203" y="141"/>
                    </a:lnTo>
                    <a:lnTo>
                      <a:pt x="191" y="154"/>
                    </a:lnTo>
                    <a:lnTo>
                      <a:pt x="181" y="168"/>
                    </a:lnTo>
                    <a:lnTo>
                      <a:pt x="172" y="180"/>
                    </a:lnTo>
                    <a:lnTo>
                      <a:pt x="162" y="194"/>
                    </a:lnTo>
                    <a:lnTo>
                      <a:pt x="154" y="209"/>
                    </a:lnTo>
                    <a:lnTo>
                      <a:pt x="146" y="223"/>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60" name="Freeform 45"/>
              <p:cNvSpPr>
                <a:spLocks/>
              </p:cNvSpPr>
              <p:nvPr/>
            </p:nvSpPr>
            <p:spPr bwMode="auto">
              <a:xfrm>
                <a:off x="2372" y="3369"/>
                <a:ext cx="93" cy="174"/>
              </a:xfrm>
              <a:custGeom>
                <a:avLst/>
                <a:gdLst>
                  <a:gd name="T0" fmla="*/ 0 w 187"/>
                  <a:gd name="T1" fmla="*/ 13 h 349"/>
                  <a:gd name="T2" fmla="*/ 1 w 187"/>
                  <a:gd name="T3" fmla="*/ 13 h 349"/>
                  <a:gd name="T4" fmla="*/ 3 w 187"/>
                  <a:gd name="T5" fmla="*/ 13 h 349"/>
                  <a:gd name="T6" fmla="*/ 4 w 187"/>
                  <a:gd name="T7" fmla="*/ 14 h 349"/>
                  <a:gd name="T8" fmla="*/ 5 w 187"/>
                  <a:gd name="T9" fmla="*/ 14 h 349"/>
                  <a:gd name="T10" fmla="*/ 6 w 187"/>
                  <a:gd name="T11" fmla="*/ 15 h 349"/>
                  <a:gd name="T12" fmla="*/ 7 w 187"/>
                  <a:gd name="T13" fmla="*/ 16 h 349"/>
                  <a:gd name="T14" fmla="*/ 8 w 187"/>
                  <a:gd name="T15" fmla="*/ 17 h 349"/>
                  <a:gd name="T16" fmla="*/ 9 w 187"/>
                  <a:gd name="T17" fmla="*/ 18 h 349"/>
                  <a:gd name="T18" fmla="*/ 8 w 187"/>
                  <a:gd name="T19" fmla="*/ 16 h 349"/>
                  <a:gd name="T20" fmla="*/ 8 w 187"/>
                  <a:gd name="T21" fmla="*/ 14 h 349"/>
                  <a:gd name="T22" fmla="*/ 8 w 187"/>
                  <a:gd name="T23" fmla="*/ 11 h 349"/>
                  <a:gd name="T24" fmla="*/ 7 w 187"/>
                  <a:gd name="T25" fmla="*/ 9 h 349"/>
                  <a:gd name="T26" fmla="*/ 7 w 187"/>
                  <a:gd name="T27" fmla="*/ 7 h 349"/>
                  <a:gd name="T28" fmla="*/ 7 w 187"/>
                  <a:gd name="T29" fmla="*/ 4 h 349"/>
                  <a:gd name="T30" fmla="*/ 6 w 187"/>
                  <a:gd name="T31" fmla="*/ 2 h 349"/>
                  <a:gd name="T32" fmla="*/ 6 w 187"/>
                  <a:gd name="T33" fmla="*/ 0 h 349"/>
                  <a:gd name="T34" fmla="*/ 6 w 187"/>
                  <a:gd name="T35" fmla="*/ 0 h 349"/>
                  <a:gd name="T36" fmla="*/ 6 w 187"/>
                  <a:gd name="T37" fmla="*/ 0 h 349"/>
                  <a:gd name="T38" fmla="*/ 7 w 187"/>
                  <a:gd name="T39" fmla="*/ 1 h 349"/>
                  <a:gd name="T40" fmla="*/ 7 w 187"/>
                  <a:gd name="T41" fmla="*/ 1 h 349"/>
                  <a:gd name="T42" fmla="*/ 7 w 187"/>
                  <a:gd name="T43" fmla="*/ 2 h 349"/>
                  <a:gd name="T44" fmla="*/ 8 w 187"/>
                  <a:gd name="T45" fmla="*/ 2 h 349"/>
                  <a:gd name="T46" fmla="*/ 8 w 187"/>
                  <a:gd name="T47" fmla="*/ 3 h 349"/>
                  <a:gd name="T48" fmla="*/ 8 w 187"/>
                  <a:gd name="T49" fmla="*/ 3 h 349"/>
                  <a:gd name="T50" fmla="*/ 8 w 187"/>
                  <a:gd name="T51" fmla="*/ 5 h 349"/>
                  <a:gd name="T52" fmla="*/ 9 w 187"/>
                  <a:gd name="T53" fmla="*/ 8 h 349"/>
                  <a:gd name="T54" fmla="*/ 9 w 187"/>
                  <a:gd name="T55" fmla="*/ 10 h 349"/>
                  <a:gd name="T56" fmla="*/ 10 w 187"/>
                  <a:gd name="T57" fmla="*/ 12 h 349"/>
                  <a:gd name="T58" fmla="*/ 10 w 187"/>
                  <a:gd name="T59" fmla="*/ 14 h 349"/>
                  <a:gd name="T60" fmla="*/ 11 w 187"/>
                  <a:gd name="T61" fmla="*/ 17 h 349"/>
                  <a:gd name="T62" fmla="*/ 11 w 187"/>
                  <a:gd name="T63" fmla="*/ 19 h 349"/>
                  <a:gd name="T64" fmla="*/ 11 w 187"/>
                  <a:gd name="T65" fmla="*/ 21 h 349"/>
                  <a:gd name="T66" fmla="*/ 10 w 187"/>
                  <a:gd name="T67" fmla="*/ 21 h 349"/>
                  <a:gd name="T68" fmla="*/ 9 w 187"/>
                  <a:gd name="T69" fmla="*/ 21 h 349"/>
                  <a:gd name="T70" fmla="*/ 8 w 187"/>
                  <a:gd name="T71" fmla="*/ 20 h 349"/>
                  <a:gd name="T72" fmla="*/ 8 w 187"/>
                  <a:gd name="T73" fmla="*/ 19 h 349"/>
                  <a:gd name="T74" fmla="*/ 7 w 187"/>
                  <a:gd name="T75" fmla="*/ 19 h 349"/>
                  <a:gd name="T76" fmla="*/ 6 w 187"/>
                  <a:gd name="T77" fmla="*/ 18 h 349"/>
                  <a:gd name="T78" fmla="*/ 6 w 187"/>
                  <a:gd name="T79" fmla="*/ 17 h 349"/>
                  <a:gd name="T80" fmla="*/ 5 w 187"/>
                  <a:gd name="T81" fmla="*/ 16 h 349"/>
                  <a:gd name="T82" fmla="*/ 5 w 187"/>
                  <a:gd name="T83" fmla="*/ 15 h 349"/>
                  <a:gd name="T84" fmla="*/ 4 w 187"/>
                  <a:gd name="T85" fmla="*/ 15 h 349"/>
                  <a:gd name="T86" fmla="*/ 3 w 187"/>
                  <a:gd name="T87" fmla="*/ 15 h 349"/>
                  <a:gd name="T88" fmla="*/ 2 w 187"/>
                  <a:gd name="T89" fmla="*/ 14 h 349"/>
                  <a:gd name="T90" fmla="*/ 1 w 187"/>
                  <a:gd name="T91" fmla="*/ 14 h 349"/>
                  <a:gd name="T92" fmla="*/ 0 w 187"/>
                  <a:gd name="T93" fmla="*/ 13 h 349"/>
                  <a:gd name="T94" fmla="*/ 0 w 187"/>
                  <a:gd name="T95" fmla="*/ 13 h 349"/>
                  <a:gd name="T96" fmla="*/ 0 w 187"/>
                  <a:gd name="T97" fmla="*/ 13 h 34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7"/>
                  <a:gd name="T148" fmla="*/ 0 h 349"/>
                  <a:gd name="T149" fmla="*/ 187 w 187"/>
                  <a:gd name="T150" fmla="*/ 349 h 34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7" h="349">
                    <a:moveTo>
                      <a:pt x="0" y="220"/>
                    </a:moveTo>
                    <a:lnTo>
                      <a:pt x="25" y="217"/>
                    </a:lnTo>
                    <a:lnTo>
                      <a:pt x="48" y="218"/>
                    </a:lnTo>
                    <a:lnTo>
                      <a:pt x="68" y="225"/>
                    </a:lnTo>
                    <a:lnTo>
                      <a:pt x="87" y="235"/>
                    </a:lnTo>
                    <a:lnTo>
                      <a:pt x="104" y="247"/>
                    </a:lnTo>
                    <a:lnTo>
                      <a:pt x="120" y="262"/>
                    </a:lnTo>
                    <a:lnTo>
                      <a:pt x="134" y="279"/>
                    </a:lnTo>
                    <a:lnTo>
                      <a:pt x="146" y="298"/>
                    </a:lnTo>
                    <a:lnTo>
                      <a:pt x="141" y="265"/>
                    </a:lnTo>
                    <a:lnTo>
                      <a:pt x="138" y="229"/>
                    </a:lnTo>
                    <a:lnTo>
                      <a:pt x="132" y="191"/>
                    </a:lnTo>
                    <a:lnTo>
                      <a:pt x="127" y="153"/>
                    </a:lnTo>
                    <a:lnTo>
                      <a:pt x="121" y="115"/>
                    </a:lnTo>
                    <a:lnTo>
                      <a:pt x="115" y="76"/>
                    </a:lnTo>
                    <a:lnTo>
                      <a:pt x="108" y="38"/>
                    </a:lnTo>
                    <a:lnTo>
                      <a:pt x="100" y="0"/>
                    </a:lnTo>
                    <a:lnTo>
                      <a:pt x="104" y="4"/>
                    </a:lnTo>
                    <a:lnTo>
                      <a:pt x="110" y="11"/>
                    </a:lnTo>
                    <a:lnTo>
                      <a:pt x="116" y="18"/>
                    </a:lnTo>
                    <a:lnTo>
                      <a:pt x="120" y="27"/>
                    </a:lnTo>
                    <a:lnTo>
                      <a:pt x="126" y="35"/>
                    </a:lnTo>
                    <a:lnTo>
                      <a:pt x="130" y="43"/>
                    </a:lnTo>
                    <a:lnTo>
                      <a:pt x="133" y="50"/>
                    </a:lnTo>
                    <a:lnTo>
                      <a:pt x="134" y="56"/>
                    </a:lnTo>
                    <a:lnTo>
                      <a:pt x="143" y="93"/>
                    </a:lnTo>
                    <a:lnTo>
                      <a:pt x="151" y="130"/>
                    </a:lnTo>
                    <a:lnTo>
                      <a:pt x="159" y="165"/>
                    </a:lnTo>
                    <a:lnTo>
                      <a:pt x="168" y="202"/>
                    </a:lnTo>
                    <a:lnTo>
                      <a:pt x="174" y="239"/>
                    </a:lnTo>
                    <a:lnTo>
                      <a:pt x="180" y="275"/>
                    </a:lnTo>
                    <a:lnTo>
                      <a:pt x="184" y="312"/>
                    </a:lnTo>
                    <a:lnTo>
                      <a:pt x="187" y="349"/>
                    </a:lnTo>
                    <a:lnTo>
                      <a:pt x="170" y="344"/>
                    </a:lnTo>
                    <a:lnTo>
                      <a:pt x="154" y="337"/>
                    </a:lnTo>
                    <a:lnTo>
                      <a:pt x="140" y="328"/>
                    </a:lnTo>
                    <a:lnTo>
                      <a:pt x="128" y="316"/>
                    </a:lnTo>
                    <a:lnTo>
                      <a:pt x="117" y="304"/>
                    </a:lnTo>
                    <a:lnTo>
                      <a:pt x="106" y="290"/>
                    </a:lnTo>
                    <a:lnTo>
                      <a:pt x="97" y="275"/>
                    </a:lnTo>
                    <a:lnTo>
                      <a:pt x="87" y="261"/>
                    </a:lnTo>
                    <a:lnTo>
                      <a:pt x="80" y="254"/>
                    </a:lnTo>
                    <a:lnTo>
                      <a:pt x="68" y="247"/>
                    </a:lnTo>
                    <a:lnTo>
                      <a:pt x="53" y="240"/>
                    </a:lnTo>
                    <a:lnTo>
                      <a:pt x="39" y="233"/>
                    </a:lnTo>
                    <a:lnTo>
                      <a:pt x="25" y="228"/>
                    </a:lnTo>
                    <a:lnTo>
                      <a:pt x="12" y="223"/>
                    </a:lnTo>
                    <a:lnTo>
                      <a:pt x="4" y="221"/>
                    </a:lnTo>
                    <a:lnTo>
                      <a:pt x="0" y="220"/>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61" name="Freeform 46"/>
              <p:cNvSpPr>
                <a:spLocks/>
              </p:cNvSpPr>
              <p:nvPr/>
            </p:nvSpPr>
            <p:spPr bwMode="auto">
              <a:xfrm>
                <a:off x="2947" y="3349"/>
                <a:ext cx="152" cy="197"/>
              </a:xfrm>
              <a:custGeom>
                <a:avLst/>
                <a:gdLst>
                  <a:gd name="T0" fmla="*/ 5 w 305"/>
                  <a:gd name="T1" fmla="*/ 25 h 392"/>
                  <a:gd name="T2" fmla="*/ 5 w 305"/>
                  <a:gd name="T3" fmla="*/ 24 h 392"/>
                  <a:gd name="T4" fmla="*/ 6 w 305"/>
                  <a:gd name="T5" fmla="*/ 23 h 392"/>
                  <a:gd name="T6" fmla="*/ 7 w 305"/>
                  <a:gd name="T7" fmla="*/ 21 h 392"/>
                  <a:gd name="T8" fmla="*/ 7 w 305"/>
                  <a:gd name="T9" fmla="*/ 18 h 392"/>
                  <a:gd name="T10" fmla="*/ 8 w 305"/>
                  <a:gd name="T11" fmla="*/ 16 h 392"/>
                  <a:gd name="T12" fmla="*/ 9 w 305"/>
                  <a:gd name="T13" fmla="*/ 13 h 392"/>
                  <a:gd name="T14" fmla="*/ 10 w 305"/>
                  <a:gd name="T15" fmla="*/ 12 h 392"/>
                  <a:gd name="T16" fmla="*/ 11 w 305"/>
                  <a:gd name="T17" fmla="*/ 11 h 392"/>
                  <a:gd name="T18" fmla="*/ 12 w 305"/>
                  <a:gd name="T19" fmla="*/ 10 h 392"/>
                  <a:gd name="T20" fmla="*/ 12 w 305"/>
                  <a:gd name="T21" fmla="*/ 8 h 392"/>
                  <a:gd name="T22" fmla="*/ 14 w 305"/>
                  <a:gd name="T23" fmla="*/ 7 h 392"/>
                  <a:gd name="T24" fmla="*/ 15 w 305"/>
                  <a:gd name="T25" fmla="*/ 5 h 392"/>
                  <a:gd name="T26" fmla="*/ 16 w 305"/>
                  <a:gd name="T27" fmla="*/ 3 h 392"/>
                  <a:gd name="T28" fmla="*/ 17 w 305"/>
                  <a:gd name="T29" fmla="*/ 2 h 392"/>
                  <a:gd name="T30" fmla="*/ 18 w 305"/>
                  <a:gd name="T31" fmla="*/ 1 h 392"/>
                  <a:gd name="T32" fmla="*/ 19 w 305"/>
                  <a:gd name="T33" fmla="*/ 0 h 392"/>
                  <a:gd name="T34" fmla="*/ 17 w 305"/>
                  <a:gd name="T35" fmla="*/ 1 h 392"/>
                  <a:gd name="T36" fmla="*/ 16 w 305"/>
                  <a:gd name="T37" fmla="*/ 2 h 392"/>
                  <a:gd name="T38" fmla="*/ 15 w 305"/>
                  <a:gd name="T39" fmla="*/ 3 h 392"/>
                  <a:gd name="T40" fmla="*/ 14 w 305"/>
                  <a:gd name="T41" fmla="*/ 4 h 392"/>
                  <a:gd name="T42" fmla="*/ 13 w 305"/>
                  <a:gd name="T43" fmla="*/ 5 h 392"/>
                  <a:gd name="T44" fmla="*/ 12 w 305"/>
                  <a:gd name="T45" fmla="*/ 6 h 392"/>
                  <a:gd name="T46" fmla="*/ 11 w 305"/>
                  <a:gd name="T47" fmla="*/ 7 h 392"/>
                  <a:gd name="T48" fmla="*/ 10 w 305"/>
                  <a:gd name="T49" fmla="*/ 8 h 392"/>
                  <a:gd name="T50" fmla="*/ 10 w 305"/>
                  <a:gd name="T51" fmla="*/ 9 h 392"/>
                  <a:gd name="T52" fmla="*/ 9 w 305"/>
                  <a:gd name="T53" fmla="*/ 10 h 392"/>
                  <a:gd name="T54" fmla="*/ 8 w 305"/>
                  <a:gd name="T55" fmla="*/ 11 h 392"/>
                  <a:gd name="T56" fmla="*/ 8 w 305"/>
                  <a:gd name="T57" fmla="*/ 12 h 392"/>
                  <a:gd name="T58" fmla="*/ 7 w 305"/>
                  <a:gd name="T59" fmla="*/ 13 h 392"/>
                  <a:gd name="T60" fmla="*/ 7 w 305"/>
                  <a:gd name="T61" fmla="*/ 14 h 392"/>
                  <a:gd name="T62" fmla="*/ 6 w 305"/>
                  <a:gd name="T63" fmla="*/ 15 h 392"/>
                  <a:gd name="T64" fmla="*/ 6 w 305"/>
                  <a:gd name="T65" fmla="*/ 16 h 392"/>
                  <a:gd name="T66" fmla="*/ 5 w 305"/>
                  <a:gd name="T67" fmla="*/ 12 h 392"/>
                  <a:gd name="T68" fmla="*/ 5 w 305"/>
                  <a:gd name="T69" fmla="*/ 8 h 392"/>
                  <a:gd name="T70" fmla="*/ 4 w 305"/>
                  <a:gd name="T71" fmla="*/ 5 h 392"/>
                  <a:gd name="T72" fmla="*/ 4 w 305"/>
                  <a:gd name="T73" fmla="*/ 4 h 392"/>
                  <a:gd name="T74" fmla="*/ 3 w 305"/>
                  <a:gd name="T75" fmla="*/ 6 h 392"/>
                  <a:gd name="T76" fmla="*/ 2 w 305"/>
                  <a:gd name="T77" fmla="*/ 8 h 392"/>
                  <a:gd name="T78" fmla="*/ 2 w 305"/>
                  <a:gd name="T79" fmla="*/ 10 h 392"/>
                  <a:gd name="T80" fmla="*/ 1 w 305"/>
                  <a:gd name="T81" fmla="*/ 12 h 392"/>
                  <a:gd name="T82" fmla="*/ 1 w 305"/>
                  <a:gd name="T83" fmla="*/ 14 h 392"/>
                  <a:gd name="T84" fmla="*/ 0 w 305"/>
                  <a:gd name="T85" fmla="*/ 17 h 392"/>
                  <a:gd name="T86" fmla="*/ 0 w 305"/>
                  <a:gd name="T87" fmla="*/ 19 h 392"/>
                  <a:gd name="T88" fmla="*/ 0 w 305"/>
                  <a:gd name="T89" fmla="*/ 21 h 392"/>
                  <a:gd name="T90" fmla="*/ 2 w 305"/>
                  <a:gd name="T91" fmla="*/ 20 h 392"/>
                  <a:gd name="T92" fmla="*/ 2 w 305"/>
                  <a:gd name="T93" fmla="*/ 18 h 392"/>
                  <a:gd name="T94" fmla="*/ 3 w 305"/>
                  <a:gd name="T95" fmla="*/ 16 h 392"/>
                  <a:gd name="T96" fmla="*/ 3 w 305"/>
                  <a:gd name="T97" fmla="*/ 14 h 392"/>
                  <a:gd name="T98" fmla="*/ 4 w 305"/>
                  <a:gd name="T99" fmla="*/ 11 h 392"/>
                  <a:gd name="T100" fmla="*/ 3 w 305"/>
                  <a:gd name="T101" fmla="*/ 14 h 392"/>
                  <a:gd name="T102" fmla="*/ 3 w 305"/>
                  <a:gd name="T103" fmla="*/ 17 h 392"/>
                  <a:gd name="T104" fmla="*/ 3 w 305"/>
                  <a:gd name="T105" fmla="*/ 20 h 392"/>
                  <a:gd name="T106" fmla="*/ 3 w 305"/>
                  <a:gd name="T107" fmla="*/ 25 h 392"/>
                  <a:gd name="T108" fmla="*/ 5 w 305"/>
                  <a:gd name="T109" fmla="*/ 25 h 39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05"/>
                  <a:gd name="T166" fmla="*/ 0 h 392"/>
                  <a:gd name="T167" fmla="*/ 305 w 305"/>
                  <a:gd name="T168" fmla="*/ 392 h 39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05" h="392">
                    <a:moveTo>
                      <a:pt x="88" y="385"/>
                    </a:moveTo>
                    <a:lnTo>
                      <a:pt x="91" y="377"/>
                    </a:lnTo>
                    <a:lnTo>
                      <a:pt x="99" y="354"/>
                    </a:lnTo>
                    <a:lnTo>
                      <a:pt x="112" y="321"/>
                    </a:lnTo>
                    <a:lnTo>
                      <a:pt x="127" y="283"/>
                    </a:lnTo>
                    <a:lnTo>
                      <a:pt x="143" y="242"/>
                    </a:lnTo>
                    <a:lnTo>
                      <a:pt x="159" y="207"/>
                    </a:lnTo>
                    <a:lnTo>
                      <a:pt x="172" y="178"/>
                    </a:lnTo>
                    <a:lnTo>
                      <a:pt x="182" y="161"/>
                    </a:lnTo>
                    <a:lnTo>
                      <a:pt x="192" y="149"/>
                    </a:lnTo>
                    <a:lnTo>
                      <a:pt x="207" y="128"/>
                    </a:lnTo>
                    <a:lnTo>
                      <a:pt x="226" y="103"/>
                    </a:lnTo>
                    <a:lnTo>
                      <a:pt x="248" y="74"/>
                    </a:lnTo>
                    <a:lnTo>
                      <a:pt x="269" y="47"/>
                    </a:lnTo>
                    <a:lnTo>
                      <a:pt x="287" y="23"/>
                    </a:lnTo>
                    <a:lnTo>
                      <a:pt x="300" y="5"/>
                    </a:lnTo>
                    <a:lnTo>
                      <a:pt x="305" y="0"/>
                    </a:lnTo>
                    <a:lnTo>
                      <a:pt x="286" y="10"/>
                    </a:lnTo>
                    <a:lnTo>
                      <a:pt x="269" y="23"/>
                    </a:lnTo>
                    <a:lnTo>
                      <a:pt x="252" y="38"/>
                    </a:lnTo>
                    <a:lnTo>
                      <a:pt x="235" y="54"/>
                    </a:lnTo>
                    <a:lnTo>
                      <a:pt x="219" y="71"/>
                    </a:lnTo>
                    <a:lnTo>
                      <a:pt x="203" y="88"/>
                    </a:lnTo>
                    <a:lnTo>
                      <a:pt x="188" y="108"/>
                    </a:lnTo>
                    <a:lnTo>
                      <a:pt x="173" y="126"/>
                    </a:lnTo>
                    <a:lnTo>
                      <a:pt x="162" y="141"/>
                    </a:lnTo>
                    <a:lnTo>
                      <a:pt x="151" y="156"/>
                    </a:lnTo>
                    <a:lnTo>
                      <a:pt x="141" y="171"/>
                    </a:lnTo>
                    <a:lnTo>
                      <a:pt x="132" y="185"/>
                    </a:lnTo>
                    <a:lnTo>
                      <a:pt x="124" y="199"/>
                    </a:lnTo>
                    <a:lnTo>
                      <a:pt x="114" y="213"/>
                    </a:lnTo>
                    <a:lnTo>
                      <a:pt x="108" y="226"/>
                    </a:lnTo>
                    <a:lnTo>
                      <a:pt x="99" y="241"/>
                    </a:lnTo>
                    <a:lnTo>
                      <a:pt x="91" y="186"/>
                    </a:lnTo>
                    <a:lnTo>
                      <a:pt x="85" y="120"/>
                    </a:lnTo>
                    <a:lnTo>
                      <a:pt x="79" y="69"/>
                    </a:lnTo>
                    <a:lnTo>
                      <a:pt x="73" y="52"/>
                    </a:lnTo>
                    <a:lnTo>
                      <a:pt x="58" y="82"/>
                    </a:lnTo>
                    <a:lnTo>
                      <a:pt x="45" y="115"/>
                    </a:lnTo>
                    <a:lnTo>
                      <a:pt x="34" y="149"/>
                    </a:lnTo>
                    <a:lnTo>
                      <a:pt x="25" y="184"/>
                    </a:lnTo>
                    <a:lnTo>
                      <a:pt x="17" y="221"/>
                    </a:lnTo>
                    <a:lnTo>
                      <a:pt x="10" y="256"/>
                    </a:lnTo>
                    <a:lnTo>
                      <a:pt x="5" y="291"/>
                    </a:lnTo>
                    <a:lnTo>
                      <a:pt x="0" y="323"/>
                    </a:lnTo>
                    <a:lnTo>
                      <a:pt x="40" y="309"/>
                    </a:lnTo>
                    <a:lnTo>
                      <a:pt x="44" y="276"/>
                    </a:lnTo>
                    <a:lnTo>
                      <a:pt x="49" y="242"/>
                    </a:lnTo>
                    <a:lnTo>
                      <a:pt x="56" y="209"/>
                    </a:lnTo>
                    <a:lnTo>
                      <a:pt x="65" y="176"/>
                    </a:lnTo>
                    <a:lnTo>
                      <a:pt x="63" y="215"/>
                    </a:lnTo>
                    <a:lnTo>
                      <a:pt x="61" y="260"/>
                    </a:lnTo>
                    <a:lnTo>
                      <a:pt x="59" y="316"/>
                    </a:lnTo>
                    <a:lnTo>
                      <a:pt x="58" y="392"/>
                    </a:lnTo>
                    <a:lnTo>
                      <a:pt x="88" y="385"/>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62" name="Freeform 47"/>
              <p:cNvSpPr>
                <a:spLocks/>
              </p:cNvSpPr>
              <p:nvPr/>
            </p:nvSpPr>
            <p:spPr bwMode="auto">
              <a:xfrm>
                <a:off x="3106" y="3291"/>
                <a:ext cx="141" cy="232"/>
              </a:xfrm>
              <a:custGeom>
                <a:avLst/>
                <a:gdLst>
                  <a:gd name="T0" fmla="*/ 0 w 284"/>
                  <a:gd name="T1" fmla="*/ 23 h 464"/>
                  <a:gd name="T2" fmla="*/ 3 w 284"/>
                  <a:gd name="T3" fmla="*/ 22 h 464"/>
                  <a:gd name="T4" fmla="*/ 5 w 284"/>
                  <a:gd name="T5" fmla="*/ 19 h 464"/>
                  <a:gd name="T6" fmla="*/ 7 w 284"/>
                  <a:gd name="T7" fmla="*/ 17 h 464"/>
                  <a:gd name="T8" fmla="*/ 8 w 284"/>
                  <a:gd name="T9" fmla="*/ 18 h 464"/>
                  <a:gd name="T10" fmla="*/ 7 w 284"/>
                  <a:gd name="T11" fmla="*/ 23 h 464"/>
                  <a:gd name="T12" fmla="*/ 7 w 284"/>
                  <a:gd name="T13" fmla="*/ 24 h 464"/>
                  <a:gd name="T14" fmla="*/ 8 w 284"/>
                  <a:gd name="T15" fmla="*/ 24 h 464"/>
                  <a:gd name="T16" fmla="*/ 8 w 284"/>
                  <a:gd name="T17" fmla="*/ 23 h 464"/>
                  <a:gd name="T18" fmla="*/ 9 w 284"/>
                  <a:gd name="T19" fmla="*/ 23 h 464"/>
                  <a:gd name="T20" fmla="*/ 9 w 284"/>
                  <a:gd name="T21" fmla="*/ 22 h 464"/>
                  <a:gd name="T22" fmla="*/ 10 w 284"/>
                  <a:gd name="T23" fmla="*/ 20 h 464"/>
                  <a:gd name="T24" fmla="*/ 11 w 284"/>
                  <a:gd name="T25" fmla="*/ 21 h 464"/>
                  <a:gd name="T26" fmla="*/ 11 w 284"/>
                  <a:gd name="T27" fmla="*/ 23 h 464"/>
                  <a:gd name="T28" fmla="*/ 12 w 284"/>
                  <a:gd name="T29" fmla="*/ 26 h 464"/>
                  <a:gd name="T30" fmla="*/ 13 w 284"/>
                  <a:gd name="T31" fmla="*/ 28 h 464"/>
                  <a:gd name="T32" fmla="*/ 13 w 284"/>
                  <a:gd name="T33" fmla="*/ 29 h 464"/>
                  <a:gd name="T34" fmla="*/ 14 w 284"/>
                  <a:gd name="T35" fmla="*/ 29 h 464"/>
                  <a:gd name="T36" fmla="*/ 15 w 284"/>
                  <a:gd name="T37" fmla="*/ 29 h 464"/>
                  <a:gd name="T38" fmla="*/ 16 w 284"/>
                  <a:gd name="T39" fmla="*/ 28 h 464"/>
                  <a:gd name="T40" fmla="*/ 17 w 284"/>
                  <a:gd name="T41" fmla="*/ 24 h 464"/>
                  <a:gd name="T42" fmla="*/ 16 w 284"/>
                  <a:gd name="T43" fmla="*/ 16 h 464"/>
                  <a:gd name="T44" fmla="*/ 17 w 284"/>
                  <a:gd name="T45" fmla="*/ 0 h 464"/>
                  <a:gd name="T46" fmla="*/ 15 w 284"/>
                  <a:gd name="T47" fmla="*/ 6 h 464"/>
                  <a:gd name="T48" fmla="*/ 15 w 284"/>
                  <a:gd name="T49" fmla="*/ 12 h 464"/>
                  <a:gd name="T50" fmla="*/ 15 w 284"/>
                  <a:gd name="T51" fmla="*/ 19 h 464"/>
                  <a:gd name="T52" fmla="*/ 14 w 284"/>
                  <a:gd name="T53" fmla="*/ 25 h 464"/>
                  <a:gd name="T54" fmla="*/ 13 w 284"/>
                  <a:gd name="T55" fmla="*/ 21 h 464"/>
                  <a:gd name="T56" fmla="*/ 12 w 284"/>
                  <a:gd name="T57" fmla="*/ 17 h 464"/>
                  <a:gd name="T58" fmla="*/ 11 w 284"/>
                  <a:gd name="T59" fmla="*/ 13 h 464"/>
                  <a:gd name="T60" fmla="*/ 11 w 284"/>
                  <a:gd name="T61" fmla="*/ 11 h 464"/>
                  <a:gd name="T62" fmla="*/ 10 w 284"/>
                  <a:gd name="T63" fmla="*/ 12 h 464"/>
                  <a:gd name="T64" fmla="*/ 9 w 284"/>
                  <a:gd name="T65" fmla="*/ 13 h 464"/>
                  <a:gd name="T66" fmla="*/ 8 w 284"/>
                  <a:gd name="T67" fmla="*/ 15 h 464"/>
                  <a:gd name="T68" fmla="*/ 8 w 284"/>
                  <a:gd name="T69" fmla="*/ 15 h 464"/>
                  <a:gd name="T70" fmla="*/ 6 w 284"/>
                  <a:gd name="T71" fmla="*/ 16 h 464"/>
                  <a:gd name="T72" fmla="*/ 5 w 284"/>
                  <a:gd name="T73" fmla="*/ 17 h 464"/>
                  <a:gd name="T74" fmla="*/ 3 w 284"/>
                  <a:gd name="T75" fmla="*/ 19 h 464"/>
                  <a:gd name="T76" fmla="*/ 2 w 284"/>
                  <a:gd name="T77" fmla="*/ 20 h 464"/>
                  <a:gd name="T78" fmla="*/ 2 w 284"/>
                  <a:gd name="T79" fmla="*/ 11 h 464"/>
                  <a:gd name="T80" fmla="*/ 1 w 284"/>
                  <a:gd name="T81" fmla="*/ 7 h 4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4"/>
                  <a:gd name="T124" fmla="*/ 0 h 464"/>
                  <a:gd name="T125" fmla="*/ 284 w 284"/>
                  <a:gd name="T126" fmla="*/ 464 h 46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4" h="464">
                    <a:moveTo>
                      <a:pt x="0" y="378"/>
                    </a:moveTo>
                    <a:lnTo>
                      <a:pt x="14" y="367"/>
                    </a:lnTo>
                    <a:lnTo>
                      <a:pt x="32" y="354"/>
                    </a:lnTo>
                    <a:lnTo>
                      <a:pt x="49" y="337"/>
                    </a:lnTo>
                    <a:lnTo>
                      <a:pt x="68" y="320"/>
                    </a:lnTo>
                    <a:lnTo>
                      <a:pt x="87" y="302"/>
                    </a:lnTo>
                    <a:lnTo>
                      <a:pt x="104" y="286"/>
                    </a:lnTo>
                    <a:lnTo>
                      <a:pt x="120" y="271"/>
                    </a:lnTo>
                    <a:lnTo>
                      <a:pt x="133" y="258"/>
                    </a:lnTo>
                    <a:lnTo>
                      <a:pt x="131" y="284"/>
                    </a:lnTo>
                    <a:lnTo>
                      <a:pt x="125" y="321"/>
                    </a:lnTo>
                    <a:lnTo>
                      <a:pt x="119" y="356"/>
                    </a:lnTo>
                    <a:lnTo>
                      <a:pt x="116" y="378"/>
                    </a:lnTo>
                    <a:lnTo>
                      <a:pt x="120" y="375"/>
                    </a:lnTo>
                    <a:lnTo>
                      <a:pt x="126" y="372"/>
                    </a:lnTo>
                    <a:lnTo>
                      <a:pt x="131" y="370"/>
                    </a:lnTo>
                    <a:lnTo>
                      <a:pt x="136" y="367"/>
                    </a:lnTo>
                    <a:lnTo>
                      <a:pt x="141" y="365"/>
                    </a:lnTo>
                    <a:lnTo>
                      <a:pt x="147" y="362"/>
                    </a:lnTo>
                    <a:lnTo>
                      <a:pt x="151" y="359"/>
                    </a:lnTo>
                    <a:lnTo>
                      <a:pt x="156" y="357"/>
                    </a:lnTo>
                    <a:lnTo>
                      <a:pt x="158" y="349"/>
                    </a:lnTo>
                    <a:lnTo>
                      <a:pt x="163" y="333"/>
                    </a:lnTo>
                    <a:lnTo>
                      <a:pt x="169" y="316"/>
                    </a:lnTo>
                    <a:lnTo>
                      <a:pt x="172" y="306"/>
                    </a:lnTo>
                    <a:lnTo>
                      <a:pt x="178" y="326"/>
                    </a:lnTo>
                    <a:lnTo>
                      <a:pt x="182" y="346"/>
                    </a:lnTo>
                    <a:lnTo>
                      <a:pt x="189" y="366"/>
                    </a:lnTo>
                    <a:lnTo>
                      <a:pt x="195" y="386"/>
                    </a:lnTo>
                    <a:lnTo>
                      <a:pt x="201" y="405"/>
                    </a:lnTo>
                    <a:lnTo>
                      <a:pt x="207" y="425"/>
                    </a:lnTo>
                    <a:lnTo>
                      <a:pt x="212" y="445"/>
                    </a:lnTo>
                    <a:lnTo>
                      <a:pt x="218" y="464"/>
                    </a:lnTo>
                    <a:lnTo>
                      <a:pt x="224" y="462"/>
                    </a:lnTo>
                    <a:lnTo>
                      <a:pt x="230" y="458"/>
                    </a:lnTo>
                    <a:lnTo>
                      <a:pt x="235" y="456"/>
                    </a:lnTo>
                    <a:lnTo>
                      <a:pt x="241" y="454"/>
                    </a:lnTo>
                    <a:lnTo>
                      <a:pt x="247" y="451"/>
                    </a:lnTo>
                    <a:lnTo>
                      <a:pt x="253" y="448"/>
                    </a:lnTo>
                    <a:lnTo>
                      <a:pt x="259" y="446"/>
                    </a:lnTo>
                    <a:lnTo>
                      <a:pt x="264" y="443"/>
                    </a:lnTo>
                    <a:lnTo>
                      <a:pt x="276" y="378"/>
                    </a:lnTo>
                    <a:lnTo>
                      <a:pt x="276" y="311"/>
                    </a:lnTo>
                    <a:lnTo>
                      <a:pt x="271" y="243"/>
                    </a:lnTo>
                    <a:lnTo>
                      <a:pt x="272" y="176"/>
                    </a:lnTo>
                    <a:lnTo>
                      <a:pt x="284" y="0"/>
                    </a:lnTo>
                    <a:lnTo>
                      <a:pt x="267" y="45"/>
                    </a:lnTo>
                    <a:lnTo>
                      <a:pt x="255" y="93"/>
                    </a:lnTo>
                    <a:lnTo>
                      <a:pt x="249" y="142"/>
                    </a:lnTo>
                    <a:lnTo>
                      <a:pt x="247" y="191"/>
                    </a:lnTo>
                    <a:lnTo>
                      <a:pt x="246" y="242"/>
                    </a:lnTo>
                    <a:lnTo>
                      <a:pt x="246" y="293"/>
                    </a:lnTo>
                    <a:lnTo>
                      <a:pt x="244" y="342"/>
                    </a:lnTo>
                    <a:lnTo>
                      <a:pt x="239" y="390"/>
                    </a:lnTo>
                    <a:lnTo>
                      <a:pt x="232" y="366"/>
                    </a:lnTo>
                    <a:lnTo>
                      <a:pt x="224" y="335"/>
                    </a:lnTo>
                    <a:lnTo>
                      <a:pt x="215" y="302"/>
                    </a:lnTo>
                    <a:lnTo>
                      <a:pt x="206" y="267"/>
                    </a:lnTo>
                    <a:lnTo>
                      <a:pt x="197" y="235"/>
                    </a:lnTo>
                    <a:lnTo>
                      <a:pt x="191" y="206"/>
                    </a:lnTo>
                    <a:lnTo>
                      <a:pt x="185" y="185"/>
                    </a:lnTo>
                    <a:lnTo>
                      <a:pt x="182" y="175"/>
                    </a:lnTo>
                    <a:lnTo>
                      <a:pt x="177" y="180"/>
                    </a:lnTo>
                    <a:lnTo>
                      <a:pt x="171" y="187"/>
                    </a:lnTo>
                    <a:lnTo>
                      <a:pt x="163" y="195"/>
                    </a:lnTo>
                    <a:lnTo>
                      <a:pt x="156" y="205"/>
                    </a:lnTo>
                    <a:lnTo>
                      <a:pt x="148" y="215"/>
                    </a:lnTo>
                    <a:lnTo>
                      <a:pt x="142" y="225"/>
                    </a:lnTo>
                    <a:lnTo>
                      <a:pt x="138" y="233"/>
                    </a:lnTo>
                    <a:lnTo>
                      <a:pt x="135" y="240"/>
                    </a:lnTo>
                    <a:lnTo>
                      <a:pt x="123" y="248"/>
                    </a:lnTo>
                    <a:lnTo>
                      <a:pt x="109" y="256"/>
                    </a:lnTo>
                    <a:lnTo>
                      <a:pt x="96" y="264"/>
                    </a:lnTo>
                    <a:lnTo>
                      <a:pt x="83" y="272"/>
                    </a:lnTo>
                    <a:lnTo>
                      <a:pt x="70" y="281"/>
                    </a:lnTo>
                    <a:lnTo>
                      <a:pt x="58" y="289"/>
                    </a:lnTo>
                    <a:lnTo>
                      <a:pt x="45" y="299"/>
                    </a:lnTo>
                    <a:lnTo>
                      <a:pt x="34" y="310"/>
                    </a:lnTo>
                    <a:lnTo>
                      <a:pt x="38" y="241"/>
                    </a:lnTo>
                    <a:lnTo>
                      <a:pt x="34" y="174"/>
                    </a:lnTo>
                    <a:lnTo>
                      <a:pt x="26" y="123"/>
                    </a:lnTo>
                    <a:lnTo>
                      <a:pt x="21" y="104"/>
                    </a:lnTo>
                    <a:lnTo>
                      <a:pt x="0" y="378"/>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63" name="Freeform 48"/>
              <p:cNvSpPr>
                <a:spLocks/>
              </p:cNvSpPr>
              <p:nvPr/>
            </p:nvSpPr>
            <p:spPr bwMode="auto">
              <a:xfrm>
                <a:off x="3004" y="3333"/>
                <a:ext cx="103" cy="73"/>
              </a:xfrm>
              <a:custGeom>
                <a:avLst/>
                <a:gdLst>
                  <a:gd name="T0" fmla="*/ 3 w 206"/>
                  <a:gd name="T1" fmla="*/ 9 h 145"/>
                  <a:gd name="T2" fmla="*/ 4 w 206"/>
                  <a:gd name="T3" fmla="*/ 7 h 145"/>
                  <a:gd name="T4" fmla="*/ 5 w 206"/>
                  <a:gd name="T5" fmla="*/ 6 h 145"/>
                  <a:gd name="T6" fmla="*/ 6 w 206"/>
                  <a:gd name="T7" fmla="*/ 5 h 145"/>
                  <a:gd name="T8" fmla="*/ 8 w 206"/>
                  <a:gd name="T9" fmla="*/ 4 h 145"/>
                  <a:gd name="T10" fmla="*/ 9 w 206"/>
                  <a:gd name="T11" fmla="*/ 3 h 145"/>
                  <a:gd name="T12" fmla="*/ 11 w 206"/>
                  <a:gd name="T13" fmla="*/ 2 h 145"/>
                  <a:gd name="T14" fmla="*/ 12 w 206"/>
                  <a:gd name="T15" fmla="*/ 1 h 145"/>
                  <a:gd name="T16" fmla="*/ 13 w 206"/>
                  <a:gd name="T17" fmla="*/ 0 h 145"/>
                  <a:gd name="T18" fmla="*/ 11 w 206"/>
                  <a:gd name="T19" fmla="*/ 1 h 145"/>
                  <a:gd name="T20" fmla="*/ 9 w 206"/>
                  <a:gd name="T21" fmla="*/ 2 h 145"/>
                  <a:gd name="T22" fmla="*/ 8 w 206"/>
                  <a:gd name="T23" fmla="*/ 3 h 145"/>
                  <a:gd name="T24" fmla="*/ 6 w 206"/>
                  <a:gd name="T25" fmla="*/ 4 h 145"/>
                  <a:gd name="T26" fmla="*/ 5 w 206"/>
                  <a:gd name="T27" fmla="*/ 5 h 145"/>
                  <a:gd name="T28" fmla="*/ 4 w 206"/>
                  <a:gd name="T29" fmla="*/ 6 h 145"/>
                  <a:gd name="T30" fmla="*/ 2 w 206"/>
                  <a:gd name="T31" fmla="*/ 7 h 145"/>
                  <a:gd name="T32" fmla="*/ 1 w 206"/>
                  <a:gd name="T33" fmla="*/ 8 h 145"/>
                  <a:gd name="T34" fmla="*/ 0 w 206"/>
                  <a:gd name="T35" fmla="*/ 10 h 145"/>
                  <a:gd name="T36" fmla="*/ 3 w 206"/>
                  <a:gd name="T37" fmla="*/ 9 h 1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6"/>
                  <a:gd name="T58" fmla="*/ 0 h 145"/>
                  <a:gd name="T59" fmla="*/ 206 w 206"/>
                  <a:gd name="T60" fmla="*/ 145 h 14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6" h="145">
                    <a:moveTo>
                      <a:pt x="39" y="132"/>
                    </a:moveTo>
                    <a:lnTo>
                      <a:pt x="54" y="109"/>
                    </a:lnTo>
                    <a:lnTo>
                      <a:pt x="72" y="90"/>
                    </a:lnTo>
                    <a:lnTo>
                      <a:pt x="92" y="73"/>
                    </a:lnTo>
                    <a:lnTo>
                      <a:pt x="115" y="58"/>
                    </a:lnTo>
                    <a:lnTo>
                      <a:pt x="138" y="44"/>
                    </a:lnTo>
                    <a:lnTo>
                      <a:pt x="161" y="30"/>
                    </a:lnTo>
                    <a:lnTo>
                      <a:pt x="184" y="16"/>
                    </a:lnTo>
                    <a:lnTo>
                      <a:pt x="206" y="0"/>
                    </a:lnTo>
                    <a:lnTo>
                      <a:pt x="167" y="14"/>
                    </a:lnTo>
                    <a:lnTo>
                      <a:pt x="142" y="27"/>
                    </a:lnTo>
                    <a:lnTo>
                      <a:pt x="119" y="39"/>
                    </a:lnTo>
                    <a:lnTo>
                      <a:pt x="95" y="53"/>
                    </a:lnTo>
                    <a:lnTo>
                      <a:pt x="73" y="68"/>
                    </a:lnTo>
                    <a:lnTo>
                      <a:pt x="51" y="84"/>
                    </a:lnTo>
                    <a:lnTo>
                      <a:pt x="32" y="102"/>
                    </a:lnTo>
                    <a:lnTo>
                      <a:pt x="15" y="122"/>
                    </a:lnTo>
                    <a:lnTo>
                      <a:pt x="0" y="145"/>
                    </a:lnTo>
                    <a:lnTo>
                      <a:pt x="39" y="132"/>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64" name="Freeform 49"/>
              <p:cNvSpPr>
                <a:spLocks/>
              </p:cNvSpPr>
              <p:nvPr/>
            </p:nvSpPr>
            <p:spPr bwMode="auto">
              <a:xfrm>
                <a:off x="2735" y="3259"/>
                <a:ext cx="62" cy="230"/>
              </a:xfrm>
              <a:custGeom>
                <a:avLst/>
                <a:gdLst>
                  <a:gd name="T0" fmla="*/ 7 w 125"/>
                  <a:gd name="T1" fmla="*/ 3 h 458"/>
                  <a:gd name="T2" fmla="*/ 6 w 125"/>
                  <a:gd name="T3" fmla="*/ 2 h 458"/>
                  <a:gd name="T4" fmla="*/ 6 w 125"/>
                  <a:gd name="T5" fmla="*/ 1 h 458"/>
                  <a:gd name="T6" fmla="*/ 6 w 125"/>
                  <a:gd name="T7" fmla="*/ 1 h 458"/>
                  <a:gd name="T8" fmla="*/ 5 w 125"/>
                  <a:gd name="T9" fmla="*/ 0 h 458"/>
                  <a:gd name="T10" fmla="*/ 5 w 125"/>
                  <a:gd name="T11" fmla="*/ 1 h 458"/>
                  <a:gd name="T12" fmla="*/ 5 w 125"/>
                  <a:gd name="T13" fmla="*/ 1 h 458"/>
                  <a:gd name="T14" fmla="*/ 5 w 125"/>
                  <a:gd name="T15" fmla="*/ 1 h 458"/>
                  <a:gd name="T16" fmla="*/ 4 w 125"/>
                  <a:gd name="T17" fmla="*/ 1 h 458"/>
                  <a:gd name="T18" fmla="*/ 3 w 125"/>
                  <a:gd name="T19" fmla="*/ 1 h 458"/>
                  <a:gd name="T20" fmla="*/ 3 w 125"/>
                  <a:gd name="T21" fmla="*/ 1 h 458"/>
                  <a:gd name="T22" fmla="*/ 3 w 125"/>
                  <a:gd name="T23" fmla="*/ 2 h 458"/>
                  <a:gd name="T24" fmla="*/ 2 w 125"/>
                  <a:gd name="T25" fmla="*/ 2 h 458"/>
                  <a:gd name="T26" fmla="*/ 1 w 125"/>
                  <a:gd name="T27" fmla="*/ 5 h 458"/>
                  <a:gd name="T28" fmla="*/ 0 w 125"/>
                  <a:gd name="T29" fmla="*/ 9 h 458"/>
                  <a:gd name="T30" fmla="*/ 0 w 125"/>
                  <a:gd name="T31" fmla="*/ 12 h 458"/>
                  <a:gd name="T32" fmla="*/ 0 w 125"/>
                  <a:gd name="T33" fmla="*/ 15 h 458"/>
                  <a:gd name="T34" fmla="*/ 0 w 125"/>
                  <a:gd name="T35" fmla="*/ 19 h 458"/>
                  <a:gd name="T36" fmla="*/ 0 w 125"/>
                  <a:gd name="T37" fmla="*/ 22 h 458"/>
                  <a:gd name="T38" fmla="*/ 0 w 125"/>
                  <a:gd name="T39" fmla="*/ 26 h 458"/>
                  <a:gd name="T40" fmla="*/ 0 w 125"/>
                  <a:gd name="T41" fmla="*/ 29 h 458"/>
                  <a:gd name="T42" fmla="*/ 2 w 125"/>
                  <a:gd name="T43" fmla="*/ 28 h 458"/>
                  <a:gd name="T44" fmla="*/ 2 w 125"/>
                  <a:gd name="T45" fmla="*/ 24 h 458"/>
                  <a:gd name="T46" fmla="*/ 1 w 125"/>
                  <a:gd name="T47" fmla="*/ 20 h 458"/>
                  <a:gd name="T48" fmla="*/ 1 w 125"/>
                  <a:gd name="T49" fmla="*/ 16 h 458"/>
                  <a:gd name="T50" fmla="*/ 1 w 125"/>
                  <a:gd name="T51" fmla="*/ 12 h 458"/>
                  <a:gd name="T52" fmla="*/ 1 w 125"/>
                  <a:gd name="T53" fmla="*/ 10 h 458"/>
                  <a:gd name="T54" fmla="*/ 1 w 125"/>
                  <a:gd name="T55" fmla="*/ 9 h 458"/>
                  <a:gd name="T56" fmla="*/ 2 w 125"/>
                  <a:gd name="T57" fmla="*/ 8 h 458"/>
                  <a:gd name="T58" fmla="*/ 2 w 125"/>
                  <a:gd name="T59" fmla="*/ 6 h 458"/>
                  <a:gd name="T60" fmla="*/ 2 w 125"/>
                  <a:gd name="T61" fmla="*/ 5 h 458"/>
                  <a:gd name="T62" fmla="*/ 3 w 125"/>
                  <a:gd name="T63" fmla="*/ 4 h 458"/>
                  <a:gd name="T64" fmla="*/ 3 w 125"/>
                  <a:gd name="T65" fmla="*/ 3 h 458"/>
                  <a:gd name="T66" fmla="*/ 4 w 125"/>
                  <a:gd name="T67" fmla="*/ 2 h 458"/>
                  <a:gd name="T68" fmla="*/ 5 w 125"/>
                  <a:gd name="T69" fmla="*/ 2 h 458"/>
                  <a:gd name="T70" fmla="*/ 5 w 125"/>
                  <a:gd name="T71" fmla="*/ 3 h 458"/>
                  <a:gd name="T72" fmla="*/ 6 w 125"/>
                  <a:gd name="T73" fmla="*/ 4 h 458"/>
                  <a:gd name="T74" fmla="*/ 6 w 125"/>
                  <a:gd name="T75" fmla="*/ 6 h 458"/>
                  <a:gd name="T76" fmla="*/ 6 w 125"/>
                  <a:gd name="T77" fmla="*/ 7 h 458"/>
                  <a:gd name="T78" fmla="*/ 6 w 125"/>
                  <a:gd name="T79" fmla="*/ 9 h 458"/>
                  <a:gd name="T80" fmla="*/ 5 w 125"/>
                  <a:gd name="T81" fmla="*/ 10 h 458"/>
                  <a:gd name="T82" fmla="*/ 5 w 125"/>
                  <a:gd name="T83" fmla="*/ 12 h 458"/>
                  <a:gd name="T84" fmla="*/ 5 w 125"/>
                  <a:gd name="T85" fmla="*/ 12 h 458"/>
                  <a:gd name="T86" fmla="*/ 4 w 125"/>
                  <a:gd name="T87" fmla="*/ 12 h 458"/>
                  <a:gd name="T88" fmla="*/ 4 w 125"/>
                  <a:gd name="T89" fmla="*/ 12 h 458"/>
                  <a:gd name="T90" fmla="*/ 4 w 125"/>
                  <a:gd name="T91" fmla="*/ 11 h 458"/>
                  <a:gd name="T92" fmla="*/ 3 w 125"/>
                  <a:gd name="T93" fmla="*/ 11 h 458"/>
                  <a:gd name="T94" fmla="*/ 3 w 125"/>
                  <a:gd name="T95" fmla="*/ 11 h 458"/>
                  <a:gd name="T96" fmla="*/ 3 w 125"/>
                  <a:gd name="T97" fmla="*/ 11 h 458"/>
                  <a:gd name="T98" fmla="*/ 3 w 125"/>
                  <a:gd name="T99" fmla="*/ 11 h 458"/>
                  <a:gd name="T100" fmla="*/ 3 w 125"/>
                  <a:gd name="T101" fmla="*/ 12 h 458"/>
                  <a:gd name="T102" fmla="*/ 4 w 125"/>
                  <a:gd name="T103" fmla="*/ 13 h 458"/>
                  <a:gd name="T104" fmla="*/ 4 w 125"/>
                  <a:gd name="T105" fmla="*/ 13 h 458"/>
                  <a:gd name="T106" fmla="*/ 4 w 125"/>
                  <a:gd name="T107" fmla="*/ 14 h 458"/>
                  <a:gd name="T108" fmla="*/ 4 w 125"/>
                  <a:gd name="T109" fmla="*/ 14 h 458"/>
                  <a:gd name="T110" fmla="*/ 5 w 125"/>
                  <a:gd name="T111" fmla="*/ 13 h 458"/>
                  <a:gd name="T112" fmla="*/ 6 w 125"/>
                  <a:gd name="T113" fmla="*/ 13 h 458"/>
                  <a:gd name="T114" fmla="*/ 6 w 125"/>
                  <a:gd name="T115" fmla="*/ 13 h 458"/>
                  <a:gd name="T116" fmla="*/ 7 w 125"/>
                  <a:gd name="T117" fmla="*/ 10 h 458"/>
                  <a:gd name="T118" fmla="*/ 7 w 125"/>
                  <a:gd name="T119" fmla="*/ 8 h 458"/>
                  <a:gd name="T120" fmla="*/ 7 w 125"/>
                  <a:gd name="T121" fmla="*/ 6 h 458"/>
                  <a:gd name="T122" fmla="*/ 7 w 125"/>
                  <a:gd name="T123" fmla="*/ 3 h 4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
                  <a:gd name="T187" fmla="*/ 0 h 458"/>
                  <a:gd name="T188" fmla="*/ 125 w 125"/>
                  <a:gd name="T189" fmla="*/ 458 h 4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 h="458">
                    <a:moveTo>
                      <a:pt x="117" y="42"/>
                    </a:moveTo>
                    <a:lnTo>
                      <a:pt x="111" y="30"/>
                    </a:lnTo>
                    <a:lnTo>
                      <a:pt x="104" y="16"/>
                    </a:lnTo>
                    <a:lnTo>
                      <a:pt x="96" y="4"/>
                    </a:lnTo>
                    <a:lnTo>
                      <a:pt x="94" y="0"/>
                    </a:lnTo>
                    <a:lnTo>
                      <a:pt x="91" y="1"/>
                    </a:lnTo>
                    <a:lnTo>
                      <a:pt x="87" y="2"/>
                    </a:lnTo>
                    <a:lnTo>
                      <a:pt x="80" y="4"/>
                    </a:lnTo>
                    <a:lnTo>
                      <a:pt x="72" y="8"/>
                    </a:lnTo>
                    <a:lnTo>
                      <a:pt x="63" y="13"/>
                    </a:lnTo>
                    <a:lnTo>
                      <a:pt x="55" y="16"/>
                    </a:lnTo>
                    <a:lnTo>
                      <a:pt x="48" y="22"/>
                    </a:lnTo>
                    <a:lnTo>
                      <a:pt x="43" y="28"/>
                    </a:lnTo>
                    <a:lnTo>
                      <a:pt x="21" y="79"/>
                    </a:lnTo>
                    <a:lnTo>
                      <a:pt x="7" y="131"/>
                    </a:lnTo>
                    <a:lnTo>
                      <a:pt x="2" y="185"/>
                    </a:lnTo>
                    <a:lnTo>
                      <a:pt x="0" y="239"/>
                    </a:lnTo>
                    <a:lnTo>
                      <a:pt x="2" y="295"/>
                    </a:lnTo>
                    <a:lnTo>
                      <a:pt x="5" y="349"/>
                    </a:lnTo>
                    <a:lnTo>
                      <a:pt x="6" y="404"/>
                    </a:lnTo>
                    <a:lnTo>
                      <a:pt x="5" y="458"/>
                    </a:lnTo>
                    <a:lnTo>
                      <a:pt x="35" y="447"/>
                    </a:lnTo>
                    <a:lnTo>
                      <a:pt x="34" y="380"/>
                    </a:lnTo>
                    <a:lnTo>
                      <a:pt x="30" y="312"/>
                    </a:lnTo>
                    <a:lnTo>
                      <a:pt x="26" y="244"/>
                    </a:lnTo>
                    <a:lnTo>
                      <a:pt x="22" y="177"/>
                    </a:lnTo>
                    <a:lnTo>
                      <a:pt x="26" y="156"/>
                    </a:lnTo>
                    <a:lnTo>
                      <a:pt x="29" y="136"/>
                    </a:lnTo>
                    <a:lnTo>
                      <a:pt x="33" y="113"/>
                    </a:lnTo>
                    <a:lnTo>
                      <a:pt x="37" y="91"/>
                    </a:lnTo>
                    <a:lnTo>
                      <a:pt x="43" y="70"/>
                    </a:lnTo>
                    <a:lnTo>
                      <a:pt x="50" y="51"/>
                    </a:lnTo>
                    <a:lnTo>
                      <a:pt x="59" y="33"/>
                    </a:lnTo>
                    <a:lnTo>
                      <a:pt x="72" y="19"/>
                    </a:lnTo>
                    <a:lnTo>
                      <a:pt x="83" y="31"/>
                    </a:lnTo>
                    <a:lnTo>
                      <a:pt x="93" y="46"/>
                    </a:lnTo>
                    <a:lnTo>
                      <a:pt x="99" y="63"/>
                    </a:lnTo>
                    <a:lnTo>
                      <a:pt x="103" y="84"/>
                    </a:lnTo>
                    <a:lnTo>
                      <a:pt x="103" y="107"/>
                    </a:lnTo>
                    <a:lnTo>
                      <a:pt x="99" y="132"/>
                    </a:lnTo>
                    <a:lnTo>
                      <a:pt x="94" y="159"/>
                    </a:lnTo>
                    <a:lnTo>
                      <a:pt x="84" y="188"/>
                    </a:lnTo>
                    <a:lnTo>
                      <a:pt x="82" y="185"/>
                    </a:lnTo>
                    <a:lnTo>
                      <a:pt x="78" y="182"/>
                    </a:lnTo>
                    <a:lnTo>
                      <a:pt x="72" y="178"/>
                    </a:lnTo>
                    <a:lnTo>
                      <a:pt x="66" y="176"/>
                    </a:lnTo>
                    <a:lnTo>
                      <a:pt x="59" y="173"/>
                    </a:lnTo>
                    <a:lnTo>
                      <a:pt x="55" y="170"/>
                    </a:lnTo>
                    <a:lnTo>
                      <a:pt x="50" y="169"/>
                    </a:lnTo>
                    <a:lnTo>
                      <a:pt x="49" y="168"/>
                    </a:lnTo>
                    <a:lnTo>
                      <a:pt x="56" y="181"/>
                    </a:lnTo>
                    <a:lnTo>
                      <a:pt x="65" y="196"/>
                    </a:lnTo>
                    <a:lnTo>
                      <a:pt x="72" y="207"/>
                    </a:lnTo>
                    <a:lnTo>
                      <a:pt x="74" y="212"/>
                    </a:lnTo>
                    <a:lnTo>
                      <a:pt x="79" y="211"/>
                    </a:lnTo>
                    <a:lnTo>
                      <a:pt x="88" y="206"/>
                    </a:lnTo>
                    <a:lnTo>
                      <a:pt x="98" y="200"/>
                    </a:lnTo>
                    <a:lnTo>
                      <a:pt x="104" y="196"/>
                    </a:lnTo>
                    <a:lnTo>
                      <a:pt x="118" y="160"/>
                    </a:lnTo>
                    <a:lnTo>
                      <a:pt x="125" y="122"/>
                    </a:lnTo>
                    <a:lnTo>
                      <a:pt x="124" y="83"/>
                    </a:lnTo>
                    <a:lnTo>
                      <a:pt x="117" y="42"/>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65" name="Freeform 50"/>
              <p:cNvSpPr>
                <a:spLocks/>
              </p:cNvSpPr>
              <p:nvPr/>
            </p:nvSpPr>
            <p:spPr bwMode="auto">
              <a:xfrm>
                <a:off x="2763" y="3210"/>
                <a:ext cx="59" cy="191"/>
              </a:xfrm>
              <a:custGeom>
                <a:avLst/>
                <a:gdLst>
                  <a:gd name="T0" fmla="*/ 7 w 117"/>
                  <a:gd name="T1" fmla="*/ 5 h 381"/>
                  <a:gd name="T2" fmla="*/ 7 w 117"/>
                  <a:gd name="T3" fmla="*/ 4 h 381"/>
                  <a:gd name="T4" fmla="*/ 7 w 117"/>
                  <a:gd name="T5" fmla="*/ 4 h 381"/>
                  <a:gd name="T6" fmla="*/ 7 w 117"/>
                  <a:gd name="T7" fmla="*/ 3 h 381"/>
                  <a:gd name="T8" fmla="*/ 7 w 117"/>
                  <a:gd name="T9" fmla="*/ 2 h 381"/>
                  <a:gd name="T10" fmla="*/ 6 w 117"/>
                  <a:gd name="T11" fmla="*/ 2 h 381"/>
                  <a:gd name="T12" fmla="*/ 6 w 117"/>
                  <a:gd name="T13" fmla="*/ 1 h 381"/>
                  <a:gd name="T14" fmla="*/ 5 w 117"/>
                  <a:gd name="T15" fmla="*/ 1 h 381"/>
                  <a:gd name="T16" fmla="*/ 4 w 117"/>
                  <a:gd name="T17" fmla="*/ 1 h 381"/>
                  <a:gd name="T18" fmla="*/ 4 w 117"/>
                  <a:gd name="T19" fmla="*/ 0 h 381"/>
                  <a:gd name="T20" fmla="*/ 3 w 117"/>
                  <a:gd name="T21" fmla="*/ 0 h 381"/>
                  <a:gd name="T22" fmla="*/ 3 w 117"/>
                  <a:gd name="T23" fmla="*/ 1 h 381"/>
                  <a:gd name="T24" fmla="*/ 2 w 117"/>
                  <a:gd name="T25" fmla="*/ 1 h 381"/>
                  <a:gd name="T26" fmla="*/ 2 w 117"/>
                  <a:gd name="T27" fmla="*/ 1 h 381"/>
                  <a:gd name="T28" fmla="*/ 1 w 117"/>
                  <a:gd name="T29" fmla="*/ 1 h 381"/>
                  <a:gd name="T30" fmla="*/ 1 w 117"/>
                  <a:gd name="T31" fmla="*/ 1 h 381"/>
                  <a:gd name="T32" fmla="*/ 1 w 117"/>
                  <a:gd name="T33" fmla="*/ 1 h 381"/>
                  <a:gd name="T34" fmla="*/ 1 w 117"/>
                  <a:gd name="T35" fmla="*/ 1 h 381"/>
                  <a:gd name="T36" fmla="*/ 1 w 117"/>
                  <a:gd name="T37" fmla="*/ 1 h 381"/>
                  <a:gd name="T38" fmla="*/ 2 w 117"/>
                  <a:gd name="T39" fmla="*/ 1 h 381"/>
                  <a:gd name="T40" fmla="*/ 3 w 117"/>
                  <a:gd name="T41" fmla="*/ 1 h 381"/>
                  <a:gd name="T42" fmla="*/ 4 w 117"/>
                  <a:gd name="T43" fmla="*/ 2 h 381"/>
                  <a:gd name="T44" fmla="*/ 5 w 117"/>
                  <a:gd name="T45" fmla="*/ 3 h 381"/>
                  <a:gd name="T46" fmla="*/ 6 w 117"/>
                  <a:gd name="T47" fmla="*/ 4 h 381"/>
                  <a:gd name="T48" fmla="*/ 6 w 117"/>
                  <a:gd name="T49" fmla="*/ 6 h 381"/>
                  <a:gd name="T50" fmla="*/ 6 w 117"/>
                  <a:gd name="T51" fmla="*/ 8 h 381"/>
                  <a:gd name="T52" fmla="*/ 7 w 117"/>
                  <a:gd name="T53" fmla="*/ 10 h 381"/>
                  <a:gd name="T54" fmla="*/ 7 w 117"/>
                  <a:gd name="T55" fmla="*/ 12 h 381"/>
                  <a:gd name="T56" fmla="*/ 6 w 117"/>
                  <a:gd name="T57" fmla="*/ 15 h 381"/>
                  <a:gd name="T58" fmla="*/ 6 w 117"/>
                  <a:gd name="T59" fmla="*/ 17 h 381"/>
                  <a:gd name="T60" fmla="*/ 5 w 117"/>
                  <a:gd name="T61" fmla="*/ 19 h 381"/>
                  <a:gd name="T62" fmla="*/ 4 w 117"/>
                  <a:gd name="T63" fmla="*/ 21 h 381"/>
                  <a:gd name="T64" fmla="*/ 3 w 117"/>
                  <a:gd name="T65" fmla="*/ 23 h 381"/>
                  <a:gd name="T66" fmla="*/ 0 w 117"/>
                  <a:gd name="T67" fmla="*/ 24 h 381"/>
                  <a:gd name="T68" fmla="*/ 1 w 117"/>
                  <a:gd name="T69" fmla="*/ 24 h 381"/>
                  <a:gd name="T70" fmla="*/ 2 w 117"/>
                  <a:gd name="T71" fmla="*/ 24 h 381"/>
                  <a:gd name="T72" fmla="*/ 3 w 117"/>
                  <a:gd name="T73" fmla="*/ 24 h 381"/>
                  <a:gd name="T74" fmla="*/ 4 w 117"/>
                  <a:gd name="T75" fmla="*/ 23 h 381"/>
                  <a:gd name="T76" fmla="*/ 4 w 117"/>
                  <a:gd name="T77" fmla="*/ 23 h 381"/>
                  <a:gd name="T78" fmla="*/ 5 w 117"/>
                  <a:gd name="T79" fmla="*/ 22 h 381"/>
                  <a:gd name="T80" fmla="*/ 5 w 117"/>
                  <a:gd name="T81" fmla="*/ 22 h 381"/>
                  <a:gd name="T82" fmla="*/ 6 w 117"/>
                  <a:gd name="T83" fmla="*/ 21 h 381"/>
                  <a:gd name="T84" fmla="*/ 7 w 117"/>
                  <a:gd name="T85" fmla="*/ 19 h 381"/>
                  <a:gd name="T86" fmla="*/ 7 w 117"/>
                  <a:gd name="T87" fmla="*/ 17 h 381"/>
                  <a:gd name="T88" fmla="*/ 8 w 117"/>
                  <a:gd name="T89" fmla="*/ 15 h 381"/>
                  <a:gd name="T90" fmla="*/ 8 w 117"/>
                  <a:gd name="T91" fmla="*/ 13 h 381"/>
                  <a:gd name="T92" fmla="*/ 8 w 117"/>
                  <a:gd name="T93" fmla="*/ 11 h 381"/>
                  <a:gd name="T94" fmla="*/ 8 w 117"/>
                  <a:gd name="T95" fmla="*/ 9 h 381"/>
                  <a:gd name="T96" fmla="*/ 8 w 117"/>
                  <a:gd name="T97" fmla="*/ 7 h 381"/>
                  <a:gd name="T98" fmla="*/ 7 w 117"/>
                  <a:gd name="T99" fmla="*/ 5 h 3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7"/>
                  <a:gd name="T151" fmla="*/ 0 h 381"/>
                  <a:gd name="T152" fmla="*/ 117 w 117"/>
                  <a:gd name="T153" fmla="*/ 381 h 3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7" h="381">
                    <a:moveTo>
                      <a:pt x="112" y="76"/>
                    </a:moveTo>
                    <a:lnTo>
                      <a:pt x="110" y="64"/>
                    </a:lnTo>
                    <a:lnTo>
                      <a:pt x="107" y="53"/>
                    </a:lnTo>
                    <a:lnTo>
                      <a:pt x="104" y="42"/>
                    </a:lnTo>
                    <a:lnTo>
                      <a:pt x="98" y="32"/>
                    </a:lnTo>
                    <a:lnTo>
                      <a:pt x="92" y="23"/>
                    </a:lnTo>
                    <a:lnTo>
                      <a:pt x="84" y="14"/>
                    </a:lnTo>
                    <a:lnTo>
                      <a:pt x="74" y="7"/>
                    </a:lnTo>
                    <a:lnTo>
                      <a:pt x="63" y="1"/>
                    </a:lnTo>
                    <a:lnTo>
                      <a:pt x="55" y="0"/>
                    </a:lnTo>
                    <a:lnTo>
                      <a:pt x="46" y="0"/>
                    </a:lnTo>
                    <a:lnTo>
                      <a:pt x="37" y="1"/>
                    </a:lnTo>
                    <a:lnTo>
                      <a:pt x="26" y="3"/>
                    </a:lnTo>
                    <a:lnTo>
                      <a:pt x="17" y="7"/>
                    </a:lnTo>
                    <a:lnTo>
                      <a:pt x="9" y="10"/>
                    </a:lnTo>
                    <a:lnTo>
                      <a:pt x="3" y="14"/>
                    </a:lnTo>
                    <a:lnTo>
                      <a:pt x="1" y="16"/>
                    </a:lnTo>
                    <a:lnTo>
                      <a:pt x="4" y="15"/>
                    </a:lnTo>
                    <a:lnTo>
                      <a:pt x="14" y="14"/>
                    </a:lnTo>
                    <a:lnTo>
                      <a:pt x="26" y="14"/>
                    </a:lnTo>
                    <a:lnTo>
                      <a:pt x="41" y="16"/>
                    </a:lnTo>
                    <a:lnTo>
                      <a:pt x="57" y="24"/>
                    </a:lnTo>
                    <a:lnTo>
                      <a:pt x="72" y="38"/>
                    </a:lnTo>
                    <a:lnTo>
                      <a:pt x="84" y="59"/>
                    </a:lnTo>
                    <a:lnTo>
                      <a:pt x="91" y="90"/>
                    </a:lnTo>
                    <a:lnTo>
                      <a:pt x="94" y="124"/>
                    </a:lnTo>
                    <a:lnTo>
                      <a:pt x="97" y="159"/>
                    </a:lnTo>
                    <a:lnTo>
                      <a:pt x="98" y="192"/>
                    </a:lnTo>
                    <a:lnTo>
                      <a:pt x="95" y="226"/>
                    </a:lnTo>
                    <a:lnTo>
                      <a:pt x="90" y="259"/>
                    </a:lnTo>
                    <a:lnTo>
                      <a:pt x="78" y="292"/>
                    </a:lnTo>
                    <a:lnTo>
                      <a:pt x="62" y="326"/>
                    </a:lnTo>
                    <a:lnTo>
                      <a:pt x="40" y="360"/>
                    </a:lnTo>
                    <a:lnTo>
                      <a:pt x="0" y="380"/>
                    </a:lnTo>
                    <a:lnTo>
                      <a:pt x="14" y="381"/>
                    </a:lnTo>
                    <a:lnTo>
                      <a:pt x="26" y="379"/>
                    </a:lnTo>
                    <a:lnTo>
                      <a:pt x="40" y="372"/>
                    </a:lnTo>
                    <a:lnTo>
                      <a:pt x="52" y="365"/>
                    </a:lnTo>
                    <a:lnTo>
                      <a:pt x="62" y="356"/>
                    </a:lnTo>
                    <a:lnTo>
                      <a:pt x="71" y="348"/>
                    </a:lnTo>
                    <a:lnTo>
                      <a:pt x="77" y="340"/>
                    </a:lnTo>
                    <a:lnTo>
                      <a:pt x="82" y="334"/>
                    </a:lnTo>
                    <a:lnTo>
                      <a:pt x="97" y="298"/>
                    </a:lnTo>
                    <a:lnTo>
                      <a:pt x="108" y="265"/>
                    </a:lnTo>
                    <a:lnTo>
                      <a:pt x="114" y="232"/>
                    </a:lnTo>
                    <a:lnTo>
                      <a:pt x="117" y="201"/>
                    </a:lnTo>
                    <a:lnTo>
                      <a:pt x="117" y="170"/>
                    </a:lnTo>
                    <a:lnTo>
                      <a:pt x="116" y="139"/>
                    </a:lnTo>
                    <a:lnTo>
                      <a:pt x="114" y="108"/>
                    </a:lnTo>
                    <a:lnTo>
                      <a:pt x="112" y="76"/>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66" name="Freeform 51"/>
              <p:cNvSpPr>
                <a:spLocks/>
              </p:cNvSpPr>
              <p:nvPr/>
            </p:nvSpPr>
            <p:spPr bwMode="auto">
              <a:xfrm>
                <a:off x="2774" y="3407"/>
                <a:ext cx="14" cy="101"/>
              </a:xfrm>
              <a:custGeom>
                <a:avLst/>
                <a:gdLst>
                  <a:gd name="T0" fmla="*/ 1 w 29"/>
                  <a:gd name="T1" fmla="*/ 0 h 202"/>
                  <a:gd name="T2" fmla="*/ 1 w 29"/>
                  <a:gd name="T3" fmla="*/ 4 h 202"/>
                  <a:gd name="T4" fmla="*/ 1 w 29"/>
                  <a:gd name="T5" fmla="*/ 7 h 202"/>
                  <a:gd name="T6" fmla="*/ 1 w 29"/>
                  <a:gd name="T7" fmla="*/ 10 h 202"/>
                  <a:gd name="T8" fmla="*/ 1 w 29"/>
                  <a:gd name="T9" fmla="*/ 13 h 202"/>
                  <a:gd name="T10" fmla="*/ 0 w 29"/>
                  <a:gd name="T11" fmla="*/ 13 h 202"/>
                  <a:gd name="T12" fmla="*/ 0 w 29"/>
                  <a:gd name="T13" fmla="*/ 10 h 202"/>
                  <a:gd name="T14" fmla="*/ 0 w 29"/>
                  <a:gd name="T15" fmla="*/ 7 h 202"/>
                  <a:gd name="T16" fmla="*/ 0 w 29"/>
                  <a:gd name="T17" fmla="*/ 5 h 202"/>
                  <a:gd name="T18" fmla="*/ 0 w 29"/>
                  <a:gd name="T19" fmla="*/ 2 h 202"/>
                  <a:gd name="T20" fmla="*/ 1 w 29"/>
                  <a:gd name="T21" fmla="*/ 0 h 2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202"/>
                  <a:gd name="T35" fmla="*/ 29 w 29"/>
                  <a:gd name="T36" fmla="*/ 202 h 2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202">
                    <a:moveTo>
                      <a:pt x="29" y="0"/>
                    </a:moveTo>
                    <a:lnTo>
                      <a:pt x="23" y="57"/>
                    </a:lnTo>
                    <a:lnTo>
                      <a:pt x="19" y="107"/>
                    </a:lnTo>
                    <a:lnTo>
                      <a:pt x="20" y="153"/>
                    </a:lnTo>
                    <a:lnTo>
                      <a:pt x="27" y="201"/>
                    </a:lnTo>
                    <a:lnTo>
                      <a:pt x="2" y="202"/>
                    </a:lnTo>
                    <a:lnTo>
                      <a:pt x="0" y="151"/>
                    </a:lnTo>
                    <a:lnTo>
                      <a:pt x="0" y="108"/>
                    </a:lnTo>
                    <a:lnTo>
                      <a:pt x="1" y="66"/>
                    </a:lnTo>
                    <a:lnTo>
                      <a:pt x="4" y="18"/>
                    </a:lnTo>
                    <a:lnTo>
                      <a:pt x="29" y="0"/>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67" name="Freeform 52"/>
              <p:cNvSpPr>
                <a:spLocks/>
              </p:cNvSpPr>
              <p:nvPr/>
            </p:nvSpPr>
            <p:spPr bwMode="auto">
              <a:xfrm>
                <a:off x="2735" y="3175"/>
                <a:ext cx="17" cy="100"/>
              </a:xfrm>
              <a:custGeom>
                <a:avLst/>
                <a:gdLst>
                  <a:gd name="T0" fmla="*/ 2 w 35"/>
                  <a:gd name="T1" fmla="*/ 0 h 200"/>
                  <a:gd name="T2" fmla="*/ 1 w 35"/>
                  <a:gd name="T3" fmla="*/ 3 h 200"/>
                  <a:gd name="T4" fmla="*/ 1 w 35"/>
                  <a:gd name="T5" fmla="*/ 5 h 200"/>
                  <a:gd name="T6" fmla="*/ 1 w 35"/>
                  <a:gd name="T7" fmla="*/ 8 h 200"/>
                  <a:gd name="T8" fmla="*/ 1 w 35"/>
                  <a:gd name="T9" fmla="*/ 11 h 200"/>
                  <a:gd name="T10" fmla="*/ 0 w 35"/>
                  <a:gd name="T11" fmla="*/ 13 h 200"/>
                  <a:gd name="T12" fmla="*/ 0 w 35"/>
                  <a:gd name="T13" fmla="*/ 9 h 200"/>
                  <a:gd name="T14" fmla="*/ 0 w 35"/>
                  <a:gd name="T15" fmla="*/ 6 h 200"/>
                  <a:gd name="T16" fmla="*/ 0 w 35"/>
                  <a:gd name="T17" fmla="*/ 4 h 200"/>
                  <a:gd name="T18" fmla="*/ 0 w 35"/>
                  <a:gd name="T19" fmla="*/ 1 h 200"/>
                  <a:gd name="T20" fmla="*/ 2 w 35"/>
                  <a:gd name="T21" fmla="*/ 0 h 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
                  <a:gd name="T34" fmla="*/ 0 h 200"/>
                  <a:gd name="T35" fmla="*/ 35 w 35"/>
                  <a:gd name="T36" fmla="*/ 200 h 2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 h="200">
                    <a:moveTo>
                      <a:pt x="35" y="0"/>
                    </a:moveTo>
                    <a:lnTo>
                      <a:pt x="28" y="39"/>
                    </a:lnTo>
                    <a:lnTo>
                      <a:pt x="28" y="77"/>
                    </a:lnTo>
                    <a:lnTo>
                      <a:pt x="28" y="117"/>
                    </a:lnTo>
                    <a:lnTo>
                      <a:pt x="22" y="165"/>
                    </a:lnTo>
                    <a:lnTo>
                      <a:pt x="0" y="200"/>
                    </a:lnTo>
                    <a:lnTo>
                      <a:pt x="8" y="141"/>
                    </a:lnTo>
                    <a:lnTo>
                      <a:pt x="8" y="92"/>
                    </a:lnTo>
                    <a:lnTo>
                      <a:pt x="6" y="49"/>
                    </a:lnTo>
                    <a:lnTo>
                      <a:pt x="12" y="8"/>
                    </a:lnTo>
                    <a:lnTo>
                      <a:pt x="35" y="0"/>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68" name="Freeform 53"/>
              <p:cNvSpPr>
                <a:spLocks/>
              </p:cNvSpPr>
              <p:nvPr/>
            </p:nvSpPr>
            <p:spPr bwMode="auto">
              <a:xfrm>
                <a:off x="3009" y="3412"/>
                <a:ext cx="204" cy="172"/>
              </a:xfrm>
              <a:custGeom>
                <a:avLst/>
                <a:gdLst>
                  <a:gd name="T0" fmla="*/ 26 w 408"/>
                  <a:gd name="T1" fmla="*/ 0 h 343"/>
                  <a:gd name="T2" fmla="*/ 25 w 408"/>
                  <a:gd name="T3" fmla="*/ 1 h 343"/>
                  <a:gd name="T4" fmla="*/ 24 w 408"/>
                  <a:gd name="T5" fmla="*/ 1 h 343"/>
                  <a:gd name="T6" fmla="*/ 23 w 408"/>
                  <a:gd name="T7" fmla="*/ 2 h 343"/>
                  <a:gd name="T8" fmla="*/ 22 w 408"/>
                  <a:gd name="T9" fmla="*/ 2 h 343"/>
                  <a:gd name="T10" fmla="*/ 21 w 408"/>
                  <a:gd name="T11" fmla="*/ 3 h 343"/>
                  <a:gd name="T12" fmla="*/ 20 w 408"/>
                  <a:gd name="T13" fmla="*/ 4 h 343"/>
                  <a:gd name="T14" fmla="*/ 19 w 408"/>
                  <a:gd name="T15" fmla="*/ 4 h 343"/>
                  <a:gd name="T16" fmla="*/ 18 w 408"/>
                  <a:gd name="T17" fmla="*/ 5 h 343"/>
                  <a:gd name="T18" fmla="*/ 17 w 408"/>
                  <a:gd name="T19" fmla="*/ 6 h 343"/>
                  <a:gd name="T20" fmla="*/ 17 w 408"/>
                  <a:gd name="T21" fmla="*/ 7 h 343"/>
                  <a:gd name="T22" fmla="*/ 16 w 408"/>
                  <a:gd name="T23" fmla="*/ 8 h 343"/>
                  <a:gd name="T24" fmla="*/ 15 w 408"/>
                  <a:gd name="T25" fmla="*/ 9 h 343"/>
                  <a:gd name="T26" fmla="*/ 15 w 408"/>
                  <a:gd name="T27" fmla="*/ 10 h 343"/>
                  <a:gd name="T28" fmla="*/ 14 w 408"/>
                  <a:gd name="T29" fmla="*/ 11 h 343"/>
                  <a:gd name="T30" fmla="*/ 14 w 408"/>
                  <a:gd name="T31" fmla="*/ 13 h 343"/>
                  <a:gd name="T32" fmla="*/ 13 w 408"/>
                  <a:gd name="T33" fmla="*/ 14 h 343"/>
                  <a:gd name="T34" fmla="*/ 13 w 408"/>
                  <a:gd name="T35" fmla="*/ 16 h 343"/>
                  <a:gd name="T36" fmla="*/ 12 w 408"/>
                  <a:gd name="T37" fmla="*/ 17 h 343"/>
                  <a:gd name="T38" fmla="*/ 12 w 408"/>
                  <a:gd name="T39" fmla="*/ 19 h 343"/>
                  <a:gd name="T40" fmla="*/ 12 w 408"/>
                  <a:gd name="T41" fmla="*/ 20 h 343"/>
                  <a:gd name="T42" fmla="*/ 10 w 408"/>
                  <a:gd name="T43" fmla="*/ 18 h 343"/>
                  <a:gd name="T44" fmla="*/ 9 w 408"/>
                  <a:gd name="T45" fmla="*/ 16 h 343"/>
                  <a:gd name="T46" fmla="*/ 7 w 408"/>
                  <a:gd name="T47" fmla="*/ 13 h 343"/>
                  <a:gd name="T48" fmla="*/ 6 w 408"/>
                  <a:gd name="T49" fmla="*/ 11 h 343"/>
                  <a:gd name="T50" fmla="*/ 4 w 408"/>
                  <a:gd name="T51" fmla="*/ 9 h 343"/>
                  <a:gd name="T52" fmla="*/ 3 w 408"/>
                  <a:gd name="T53" fmla="*/ 6 h 343"/>
                  <a:gd name="T54" fmla="*/ 1 w 408"/>
                  <a:gd name="T55" fmla="*/ 4 h 343"/>
                  <a:gd name="T56" fmla="*/ 0 w 408"/>
                  <a:gd name="T57" fmla="*/ 1 h 343"/>
                  <a:gd name="T58" fmla="*/ 1 w 408"/>
                  <a:gd name="T59" fmla="*/ 4 h 343"/>
                  <a:gd name="T60" fmla="*/ 1 w 408"/>
                  <a:gd name="T61" fmla="*/ 7 h 343"/>
                  <a:gd name="T62" fmla="*/ 2 w 408"/>
                  <a:gd name="T63" fmla="*/ 9 h 343"/>
                  <a:gd name="T64" fmla="*/ 4 w 408"/>
                  <a:gd name="T65" fmla="*/ 12 h 343"/>
                  <a:gd name="T66" fmla="*/ 5 w 408"/>
                  <a:gd name="T67" fmla="*/ 14 h 343"/>
                  <a:gd name="T68" fmla="*/ 7 w 408"/>
                  <a:gd name="T69" fmla="*/ 17 h 343"/>
                  <a:gd name="T70" fmla="*/ 9 w 408"/>
                  <a:gd name="T71" fmla="*/ 19 h 343"/>
                  <a:gd name="T72" fmla="*/ 11 w 408"/>
                  <a:gd name="T73" fmla="*/ 21 h 343"/>
                  <a:gd name="T74" fmla="*/ 12 w 408"/>
                  <a:gd name="T75" fmla="*/ 22 h 343"/>
                  <a:gd name="T76" fmla="*/ 13 w 408"/>
                  <a:gd name="T77" fmla="*/ 22 h 343"/>
                  <a:gd name="T78" fmla="*/ 13 w 408"/>
                  <a:gd name="T79" fmla="*/ 22 h 343"/>
                  <a:gd name="T80" fmla="*/ 13 w 408"/>
                  <a:gd name="T81" fmla="*/ 22 h 343"/>
                  <a:gd name="T82" fmla="*/ 14 w 408"/>
                  <a:gd name="T83" fmla="*/ 20 h 343"/>
                  <a:gd name="T84" fmla="*/ 14 w 408"/>
                  <a:gd name="T85" fmla="*/ 18 h 343"/>
                  <a:gd name="T86" fmla="*/ 15 w 408"/>
                  <a:gd name="T87" fmla="*/ 16 h 343"/>
                  <a:gd name="T88" fmla="*/ 16 w 408"/>
                  <a:gd name="T89" fmla="*/ 14 h 343"/>
                  <a:gd name="T90" fmla="*/ 17 w 408"/>
                  <a:gd name="T91" fmla="*/ 12 h 343"/>
                  <a:gd name="T92" fmla="*/ 18 w 408"/>
                  <a:gd name="T93" fmla="*/ 10 h 343"/>
                  <a:gd name="T94" fmla="*/ 19 w 408"/>
                  <a:gd name="T95" fmla="*/ 8 h 343"/>
                  <a:gd name="T96" fmla="*/ 21 w 408"/>
                  <a:gd name="T97" fmla="*/ 7 h 343"/>
                  <a:gd name="T98" fmla="*/ 22 w 408"/>
                  <a:gd name="T99" fmla="*/ 6 h 343"/>
                  <a:gd name="T100" fmla="*/ 23 w 408"/>
                  <a:gd name="T101" fmla="*/ 4 h 343"/>
                  <a:gd name="T102" fmla="*/ 24 w 408"/>
                  <a:gd name="T103" fmla="*/ 3 h 343"/>
                  <a:gd name="T104" fmla="*/ 25 w 408"/>
                  <a:gd name="T105" fmla="*/ 2 h 343"/>
                  <a:gd name="T106" fmla="*/ 25 w 408"/>
                  <a:gd name="T107" fmla="*/ 1 h 343"/>
                  <a:gd name="T108" fmla="*/ 26 w 408"/>
                  <a:gd name="T109" fmla="*/ 1 h 343"/>
                  <a:gd name="T110" fmla="*/ 26 w 408"/>
                  <a:gd name="T111" fmla="*/ 1 h 343"/>
                  <a:gd name="T112" fmla="*/ 26 w 408"/>
                  <a:gd name="T113" fmla="*/ 0 h 3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8"/>
                  <a:gd name="T172" fmla="*/ 0 h 343"/>
                  <a:gd name="T173" fmla="*/ 408 w 408"/>
                  <a:gd name="T174" fmla="*/ 343 h 3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8" h="343">
                    <a:moveTo>
                      <a:pt x="408" y="0"/>
                    </a:moveTo>
                    <a:lnTo>
                      <a:pt x="389" y="8"/>
                    </a:lnTo>
                    <a:lnTo>
                      <a:pt x="372" y="16"/>
                    </a:lnTo>
                    <a:lnTo>
                      <a:pt x="355" y="24"/>
                    </a:lnTo>
                    <a:lnTo>
                      <a:pt x="339" y="32"/>
                    </a:lnTo>
                    <a:lnTo>
                      <a:pt x="324" y="41"/>
                    </a:lnTo>
                    <a:lnTo>
                      <a:pt x="309" y="51"/>
                    </a:lnTo>
                    <a:lnTo>
                      <a:pt x="295" y="61"/>
                    </a:lnTo>
                    <a:lnTo>
                      <a:pt x="282" y="73"/>
                    </a:lnTo>
                    <a:lnTo>
                      <a:pt x="269" y="85"/>
                    </a:lnTo>
                    <a:lnTo>
                      <a:pt x="258" y="99"/>
                    </a:lnTo>
                    <a:lnTo>
                      <a:pt x="248" y="115"/>
                    </a:lnTo>
                    <a:lnTo>
                      <a:pt x="237" y="131"/>
                    </a:lnTo>
                    <a:lnTo>
                      <a:pt x="227" y="151"/>
                    </a:lnTo>
                    <a:lnTo>
                      <a:pt x="218" y="172"/>
                    </a:lnTo>
                    <a:lnTo>
                      <a:pt x="210" y="193"/>
                    </a:lnTo>
                    <a:lnTo>
                      <a:pt x="201" y="219"/>
                    </a:lnTo>
                    <a:lnTo>
                      <a:pt x="195" y="245"/>
                    </a:lnTo>
                    <a:lnTo>
                      <a:pt x="189" y="268"/>
                    </a:lnTo>
                    <a:lnTo>
                      <a:pt x="185" y="291"/>
                    </a:lnTo>
                    <a:lnTo>
                      <a:pt x="183" y="314"/>
                    </a:lnTo>
                    <a:lnTo>
                      <a:pt x="159" y="280"/>
                    </a:lnTo>
                    <a:lnTo>
                      <a:pt x="133" y="243"/>
                    </a:lnTo>
                    <a:lnTo>
                      <a:pt x="108" y="207"/>
                    </a:lnTo>
                    <a:lnTo>
                      <a:pt x="83" y="169"/>
                    </a:lnTo>
                    <a:lnTo>
                      <a:pt x="59" y="131"/>
                    </a:lnTo>
                    <a:lnTo>
                      <a:pt x="36" y="92"/>
                    </a:lnTo>
                    <a:lnTo>
                      <a:pt x="16" y="53"/>
                    </a:lnTo>
                    <a:lnTo>
                      <a:pt x="0" y="14"/>
                    </a:lnTo>
                    <a:lnTo>
                      <a:pt x="4" y="56"/>
                    </a:lnTo>
                    <a:lnTo>
                      <a:pt x="15" y="98"/>
                    </a:lnTo>
                    <a:lnTo>
                      <a:pt x="31" y="139"/>
                    </a:lnTo>
                    <a:lnTo>
                      <a:pt x="52" y="179"/>
                    </a:lnTo>
                    <a:lnTo>
                      <a:pt x="77" y="218"/>
                    </a:lnTo>
                    <a:lnTo>
                      <a:pt x="106" y="257"/>
                    </a:lnTo>
                    <a:lnTo>
                      <a:pt x="139" y="295"/>
                    </a:lnTo>
                    <a:lnTo>
                      <a:pt x="176" y="332"/>
                    </a:lnTo>
                    <a:lnTo>
                      <a:pt x="187" y="339"/>
                    </a:lnTo>
                    <a:lnTo>
                      <a:pt x="195" y="343"/>
                    </a:lnTo>
                    <a:lnTo>
                      <a:pt x="200" y="343"/>
                    </a:lnTo>
                    <a:lnTo>
                      <a:pt x="205" y="340"/>
                    </a:lnTo>
                    <a:lnTo>
                      <a:pt x="213" y="308"/>
                    </a:lnTo>
                    <a:lnTo>
                      <a:pt x="223" y="275"/>
                    </a:lnTo>
                    <a:lnTo>
                      <a:pt x="236" y="244"/>
                    </a:lnTo>
                    <a:lnTo>
                      <a:pt x="252" y="213"/>
                    </a:lnTo>
                    <a:lnTo>
                      <a:pt x="268" y="183"/>
                    </a:lnTo>
                    <a:lnTo>
                      <a:pt x="287" y="155"/>
                    </a:lnTo>
                    <a:lnTo>
                      <a:pt x="304" y="128"/>
                    </a:lnTo>
                    <a:lnTo>
                      <a:pt x="322" y="104"/>
                    </a:lnTo>
                    <a:lnTo>
                      <a:pt x="341" y="81"/>
                    </a:lnTo>
                    <a:lnTo>
                      <a:pt x="357" y="60"/>
                    </a:lnTo>
                    <a:lnTo>
                      <a:pt x="372" y="41"/>
                    </a:lnTo>
                    <a:lnTo>
                      <a:pt x="386" y="27"/>
                    </a:lnTo>
                    <a:lnTo>
                      <a:pt x="396" y="15"/>
                    </a:lnTo>
                    <a:lnTo>
                      <a:pt x="403" y="6"/>
                    </a:lnTo>
                    <a:lnTo>
                      <a:pt x="408" y="1"/>
                    </a:lnTo>
                    <a:lnTo>
                      <a:pt x="408" y="0"/>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22638" name="Text Box 54"/>
            <p:cNvSpPr txBox="1">
              <a:spLocks noChangeArrowheads="1"/>
            </p:cNvSpPr>
            <p:nvPr/>
          </p:nvSpPr>
          <p:spPr bwMode="auto">
            <a:xfrm rot="189621">
              <a:off x="1381" y="1797"/>
              <a:ext cx="521"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b="1">
                  <a:latin typeface="Arial" charset="0"/>
                </a:rPr>
                <a:t>Known</a:t>
              </a:r>
            </a:p>
            <a:p>
              <a:pPr algn="ctr" eaLnBrk="1" hangingPunct="1"/>
              <a:r>
                <a:rPr lang="en-US" sz="1200" b="1">
                  <a:latin typeface="Arial" charset="0"/>
                </a:rPr>
                <a:t>Source 1</a:t>
              </a:r>
            </a:p>
          </p:txBody>
        </p:sp>
      </p:grpSp>
      <p:grpSp>
        <p:nvGrpSpPr>
          <p:cNvPr id="22536" name="Group 55"/>
          <p:cNvGrpSpPr>
            <a:grpSpLocks/>
          </p:cNvGrpSpPr>
          <p:nvPr/>
        </p:nvGrpSpPr>
        <p:grpSpPr bwMode="auto">
          <a:xfrm>
            <a:off x="1476375" y="1773238"/>
            <a:ext cx="1223963" cy="1292225"/>
            <a:chOff x="1247" y="1706"/>
            <a:chExt cx="771" cy="814"/>
          </a:xfrm>
        </p:grpSpPr>
        <p:grpSp>
          <p:nvGrpSpPr>
            <p:cNvPr id="22605" name="Group 56"/>
            <p:cNvGrpSpPr>
              <a:grpSpLocks/>
            </p:cNvGrpSpPr>
            <p:nvPr/>
          </p:nvGrpSpPr>
          <p:grpSpPr bwMode="auto">
            <a:xfrm>
              <a:off x="1247" y="1706"/>
              <a:ext cx="771" cy="814"/>
              <a:chOff x="2245" y="2523"/>
              <a:chExt cx="1143" cy="1132"/>
            </a:xfrm>
          </p:grpSpPr>
          <p:sp>
            <p:nvSpPr>
              <p:cNvPr id="22607" name="AutoShape 57"/>
              <p:cNvSpPr>
                <a:spLocks noChangeAspect="1" noChangeArrowheads="1" noTextEdit="1"/>
              </p:cNvSpPr>
              <p:nvPr/>
            </p:nvSpPr>
            <p:spPr bwMode="auto">
              <a:xfrm>
                <a:off x="2245" y="2523"/>
                <a:ext cx="1143" cy="11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2608" name="Freeform 58"/>
              <p:cNvSpPr>
                <a:spLocks/>
              </p:cNvSpPr>
              <p:nvPr/>
            </p:nvSpPr>
            <p:spPr bwMode="auto">
              <a:xfrm>
                <a:off x="2245" y="3379"/>
                <a:ext cx="1143" cy="276"/>
              </a:xfrm>
              <a:custGeom>
                <a:avLst/>
                <a:gdLst>
                  <a:gd name="T0" fmla="*/ 31 w 2286"/>
                  <a:gd name="T1" fmla="*/ 31 h 553"/>
                  <a:gd name="T2" fmla="*/ 39 w 2286"/>
                  <a:gd name="T3" fmla="*/ 32 h 553"/>
                  <a:gd name="T4" fmla="*/ 47 w 2286"/>
                  <a:gd name="T5" fmla="*/ 33 h 553"/>
                  <a:gd name="T6" fmla="*/ 56 w 2286"/>
                  <a:gd name="T7" fmla="*/ 34 h 553"/>
                  <a:gd name="T8" fmla="*/ 65 w 2286"/>
                  <a:gd name="T9" fmla="*/ 34 h 553"/>
                  <a:gd name="T10" fmla="*/ 75 w 2286"/>
                  <a:gd name="T11" fmla="*/ 34 h 553"/>
                  <a:gd name="T12" fmla="*/ 84 w 2286"/>
                  <a:gd name="T13" fmla="*/ 34 h 553"/>
                  <a:gd name="T14" fmla="*/ 92 w 2286"/>
                  <a:gd name="T15" fmla="*/ 33 h 553"/>
                  <a:gd name="T16" fmla="*/ 100 w 2286"/>
                  <a:gd name="T17" fmla="*/ 33 h 553"/>
                  <a:gd name="T18" fmla="*/ 107 w 2286"/>
                  <a:gd name="T19" fmla="*/ 32 h 553"/>
                  <a:gd name="T20" fmla="*/ 114 w 2286"/>
                  <a:gd name="T21" fmla="*/ 31 h 553"/>
                  <a:gd name="T22" fmla="*/ 123 w 2286"/>
                  <a:gd name="T23" fmla="*/ 29 h 553"/>
                  <a:gd name="T24" fmla="*/ 131 w 2286"/>
                  <a:gd name="T25" fmla="*/ 26 h 553"/>
                  <a:gd name="T26" fmla="*/ 137 w 2286"/>
                  <a:gd name="T27" fmla="*/ 24 h 553"/>
                  <a:gd name="T28" fmla="*/ 141 w 2286"/>
                  <a:gd name="T29" fmla="*/ 21 h 553"/>
                  <a:gd name="T30" fmla="*/ 143 w 2286"/>
                  <a:gd name="T31" fmla="*/ 18 h 553"/>
                  <a:gd name="T32" fmla="*/ 143 w 2286"/>
                  <a:gd name="T33" fmla="*/ 14 h 553"/>
                  <a:gd name="T34" fmla="*/ 139 w 2286"/>
                  <a:gd name="T35" fmla="*/ 11 h 553"/>
                  <a:gd name="T36" fmla="*/ 133 w 2286"/>
                  <a:gd name="T37" fmla="*/ 8 h 553"/>
                  <a:gd name="T38" fmla="*/ 124 w 2286"/>
                  <a:gd name="T39" fmla="*/ 5 h 553"/>
                  <a:gd name="T40" fmla="*/ 113 w 2286"/>
                  <a:gd name="T41" fmla="*/ 3 h 553"/>
                  <a:gd name="T42" fmla="*/ 103 w 2286"/>
                  <a:gd name="T43" fmla="*/ 1 h 553"/>
                  <a:gd name="T44" fmla="*/ 97 w 2286"/>
                  <a:gd name="T45" fmla="*/ 1 h 553"/>
                  <a:gd name="T46" fmla="*/ 91 w 2286"/>
                  <a:gd name="T47" fmla="*/ 0 h 553"/>
                  <a:gd name="T48" fmla="*/ 85 w 2286"/>
                  <a:gd name="T49" fmla="*/ 0 h 553"/>
                  <a:gd name="T50" fmla="*/ 79 w 2286"/>
                  <a:gd name="T51" fmla="*/ 0 h 553"/>
                  <a:gd name="T52" fmla="*/ 72 w 2286"/>
                  <a:gd name="T53" fmla="*/ 0 h 553"/>
                  <a:gd name="T54" fmla="*/ 63 w 2286"/>
                  <a:gd name="T55" fmla="*/ 0 h 553"/>
                  <a:gd name="T56" fmla="*/ 54 w 2286"/>
                  <a:gd name="T57" fmla="*/ 0 h 553"/>
                  <a:gd name="T58" fmla="*/ 46 w 2286"/>
                  <a:gd name="T59" fmla="*/ 1 h 553"/>
                  <a:gd name="T60" fmla="*/ 38 w 2286"/>
                  <a:gd name="T61" fmla="*/ 2 h 553"/>
                  <a:gd name="T62" fmla="*/ 31 w 2286"/>
                  <a:gd name="T63" fmla="*/ 3 h 553"/>
                  <a:gd name="T64" fmla="*/ 22 w 2286"/>
                  <a:gd name="T65" fmla="*/ 4 h 553"/>
                  <a:gd name="T66" fmla="*/ 14 w 2286"/>
                  <a:gd name="T67" fmla="*/ 7 h 553"/>
                  <a:gd name="T68" fmla="*/ 8 w 2286"/>
                  <a:gd name="T69" fmla="*/ 9 h 553"/>
                  <a:gd name="T70" fmla="*/ 3 w 2286"/>
                  <a:gd name="T71" fmla="*/ 12 h 553"/>
                  <a:gd name="T72" fmla="*/ 1 w 2286"/>
                  <a:gd name="T73" fmla="*/ 15 h 553"/>
                  <a:gd name="T74" fmla="*/ 1 w 2286"/>
                  <a:gd name="T75" fmla="*/ 18 h 553"/>
                  <a:gd name="T76" fmla="*/ 2 w 2286"/>
                  <a:gd name="T77" fmla="*/ 21 h 553"/>
                  <a:gd name="T78" fmla="*/ 6 w 2286"/>
                  <a:gd name="T79" fmla="*/ 23 h 553"/>
                  <a:gd name="T80" fmla="*/ 11 w 2286"/>
                  <a:gd name="T81" fmla="*/ 26 h 553"/>
                  <a:gd name="T82" fmla="*/ 18 w 2286"/>
                  <a:gd name="T83" fmla="*/ 28 h 553"/>
                  <a:gd name="T84" fmla="*/ 26 w 2286"/>
                  <a:gd name="T85" fmla="*/ 30 h 5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86"/>
                  <a:gd name="T130" fmla="*/ 0 h 553"/>
                  <a:gd name="T131" fmla="*/ 2286 w 2286"/>
                  <a:gd name="T132" fmla="*/ 553 h 5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86" h="553">
                    <a:moveTo>
                      <a:pt x="414" y="490"/>
                    </a:moveTo>
                    <a:lnTo>
                      <a:pt x="452" y="497"/>
                    </a:lnTo>
                    <a:lnTo>
                      <a:pt x="491" y="503"/>
                    </a:lnTo>
                    <a:lnTo>
                      <a:pt x="531" y="510"/>
                    </a:lnTo>
                    <a:lnTo>
                      <a:pt x="573" y="516"/>
                    </a:lnTo>
                    <a:lnTo>
                      <a:pt x="615" y="522"/>
                    </a:lnTo>
                    <a:lnTo>
                      <a:pt x="659" y="528"/>
                    </a:lnTo>
                    <a:lnTo>
                      <a:pt x="703" y="532"/>
                    </a:lnTo>
                    <a:lnTo>
                      <a:pt x="749" y="537"/>
                    </a:lnTo>
                    <a:lnTo>
                      <a:pt x="795" y="540"/>
                    </a:lnTo>
                    <a:lnTo>
                      <a:pt x="843" y="544"/>
                    </a:lnTo>
                    <a:lnTo>
                      <a:pt x="891" y="546"/>
                    </a:lnTo>
                    <a:lnTo>
                      <a:pt x="940" y="548"/>
                    </a:lnTo>
                    <a:lnTo>
                      <a:pt x="990" y="551"/>
                    </a:lnTo>
                    <a:lnTo>
                      <a:pt x="1040" y="552"/>
                    </a:lnTo>
                    <a:lnTo>
                      <a:pt x="1091" y="553"/>
                    </a:lnTo>
                    <a:lnTo>
                      <a:pt x="1143" y="553"/>
                    </a:lnTo>
                    <a:lnTo>
                      <a:pt x="1190" y="553"/>
                    </a:lnTo>
                    <a:lnTo>
                      <a:pt x="1236" y="552"/>
                    </a:lnTo>
                    <a:lnTo>
                      <a:pt x="1282" y="551"/>
                    </a:lnTo>
                    <a:lnTo>
                      <a:pt x="1329" y="550"/>
                    </a:lnTo>
                    <a:lnTo>
                      <a:pt x="1373" y="547"/>
                    </a:lnTo>
                    <a:lnTo>
                      <a:pt x="1417" y="545"/>
                    </a:lnTo>
                    <a:lnTo>
                      <a:pt x="1461" y="543"/>
                    </a:lnTo>
                    <a:lnTo>
                      <a:pt x="1504" y="539"/>
                    </a:lnTo>
                    <a:lnTo>
                      <a:pt x="1546" y="536"/>
                    </a:lnTo>
                    <a:lnTo>
                      <a:pt x="1588" y="531"/>
                    </a:lnTo>
                    <a:lnTo>
                      <a:pt x="1628" y="528"/>
                    </a:lnTo>
                    <a:lnTo>
                      <a:pt x="1667" y="522"/>
                    </a:lnTo>
                    <a:lnTo>
                      <a:pt x="1706" y="517"/>
                    </a:lnTo>
                    <a:lnTo>
                      <a:pt x="1744" y="512"/>
                    </a:lnTo>
                    <a:lnTo>
                      <a:pt x="1781" y="506"/>
                    </a:lnTo>
                    <a:lnTo>
                      <a:pt x="1817" y="500"/>
                    </a:lnTo>
                    <a:lnTo>
                      <a:pt x="1869" y="490"/>
                    </a:lnTo>
                    <a:lnTo>
                      <a:pt x="1918" y="479"/>
                    </a:lnTo>
                    <a:lnTo>
                      <a:pt x="1966" y="469"/>
                    </a:lnTo>
                    <a:lnTo>
                      <a:pt x="2011" y="456"/>
                    </a:lnTo>
                    <a:lnTo>
                      <a:pt x="2052" y="445"/>
                    </a:lnTo>
                    <a:lnTo>
                      <a:pt x="2090" y="431"/>
                    </a:lnTo>
                    <a:lnTo>
                      <a:pt x="2126" y="418"/>
                    </a:lnTo>
                    <a:lnTo>
                      <a:pt x="2158" y="403"/>
                    </a:lnTo>
                    <a:lnTo>
                      <a:pt x="2187" y="389"/>
                    </a:lnTo>
                    <a:lnTo>
                      <a:pt x="2212" y="375"/>
                    </a:lnTo>
                    <a:lnTo>
                      <a:pt x="2234" y="360"/>
                    </a:lnTo>
                    <a:lnTo>
                      <a:pt x="2253" y="343"/>
                    </a:lnTo>
                    <a:lnTo>
                      <a:pt x="2268" y="327"/>
                    </a:lnTo>
                    <a:lnTo>
                      <a:pt x="2278" y="310"/>
                    </a:lnTo>
                    <a:lnTo>
                      <a:pt x="2284" y="294"/>
                    </a:lnTo>
                    <a:lnTo>
                      <a:pt x="2286" y="277"/>
                    </a:lnTo>
                    <a:lnTo>
                      <a:pt x="2284" y="257"/>
                    </a:lnTo>
                    <a:lnTo>
                      <a:pt x="2274" y="237"/>
                    </a:lnTo>
                    <a:lnTo>
                      <a:pt x="2261" y="219"/>
                    </a:lnTo>
                    <a:lnTo>
                      <a:pt x="2241" y="201"/>
                    </a:lnTo>
                    <a:lnTo>
                      <a:pt x="2217" y="182"/>
                    </a:lnTo>
                    <a:lnTo>
                      <a:pt x="2188" y="165"/>
                    </a:lnTo>
                    <a:lnTo>
                      <a:pt x="2155" y="148"/>
                    </a:lnTo>
                    <a:lnTo>
                      <a:pt x="2117" y="132"/>
                    </a:lnTo>
                    <a:lnTo>
                      <a:pt x="2074" y="117"/>
                    </a:lnTo>
                    <a:lnTo>
                      <a:pt x="2028" y="102"/>
                    </a:lnTo>
                    <a:lnTo>
                      <a:pt x="1977" y="88"/>
                    </a:lnTo>
                    <a:lnTo>
                      <a:pt x="1923" y="74"/>
                    </a:lnTo>
                    <a:lnTo>
                      <a:pt x="1865" y="62"/>
                    </a:lnTo>
                    <a:lnTo>
                      <a:pt x="1806" y="51"/>
                    </a:lnTo>
                    <a:lnTo>
                      <a:pt x="1741" y="41"/>
                    </a:lnTo>
                    <a:lnTo>
                      <a:pt x="1674" y="31"/>
                    </a:lnTo>
                    <a:lnTo>
                      <a:pt x="1644" y="28"/>
                    </a:lnTo>
                    <a:lnTo>
                      <a:pt x="1613" y="24"/>
                    </a:lnTo>
                    <a:lnTo>
                      <a:pt x="1582" y="21"/>
                    </a:lnTo>
                    <a:lnTo>
                      <a:pt x="1551" y="19"/>
                    </a:lnTo>
                    <a:lnTo>
                      <a:pt x="1519" y="15"/>
                    </a:lnTo>
                    <a:lnTo>
                      <a:pt x="1486" y="13"/>
                    </a:lnTo>
                    <a:lnTo>
                      <a:pt x="1454" y="11"/>
                    </a:lnTo>
                    <a:lnTo>
                      <a:pt x="1421" y="8"/>
                    </a:lnTo>
                    <a:lnTo>
                      <a:pt x="1387" y="6"/>
                    </a:lnTo>
                    <a:lnTo>
                      <a:pt x="1353" y="5"/>
                    </a:lnTo>
                    <a:lnTo>
                      <a:pt x="1319" y="4"/>
                    </a:lnTo>
                    <a:lnTo>
                      <a:pt x="1285" y="3"/>
                    </a:lnTo>
                    <a:lnTo>
                      <a:pt x="1249" y="1"/>
                    </a:lnTo>
                    <a:lnTo>
                      <a:pt x="1214" y="0"/>
                    </a:lnTo>
                    <a:lnTo>
                      <a:pt x="1179" y="0"/>
                    </a:lnTo>
                    <a:lnTo>
                      <a:pt x="1143" y="0"/>
                    </a:lnTo>
                    <a:lnTo>
                      <a:pt x="1095" y="0"/>
                    </a:lnTo>
                    <a:lnTo>
                      <a:pt x="1046" y="1"/>
                    </a:lnTo>
                    <a:lnTo>
                      <a:pt x="999" y="3"/>
                    </a:lnTo>
                    <a:lnTo>
                      <a:pt x="952" y="4"/>
                    </a:lnTo>
                    <a:lnTo>
                      <a:pt x="906" y="6"/>
                    </a:lnTo>
                    <a:lnTo>
                      <a:pt x="860" y="8"/>
                    </a:lnTo>
                    <a:lnTo>
                      <a:pt x="815" y="12"/>
                    </a:lnTo>
                    <a:lnTo>
                      <a:pt x="771" y="15"/>
                    </a:lnTo>
                    <a:lnTo>
                      <a:pt x="727" y="19"/>
                    </a:lnTo>
                    <a:lnTo>
                      <a:pt x="684" y="23"/>
                    </a:lnTo>
                    <a:lnTo>
                      <a:pt x="643" y="28"/>
                    </a:lnTo>
                    <a:lnTo>
                      <a:pt x="601" y="32"/>
                    </a:lnTo>
                    <a:lnTo>
                      <a:pt x="562" y="38"/>
                    </a:lnTo>
                    <a:lnTo>
                      <a:pt x="523" y="44"/>
                    </a:lnTo>
                    <a:lnTo>
                      <a:pt x="485" y="50"/>
                    </a:lnTo>
                    <a:lnTo>
                      <a:pt x="448" y="57"/>
                    </a:lnTo>
                    <a:lnTo>
                      <a:pt x="399" y="67"/>
                    </a:lnTo>
                    <a:lnTo>
                      <a:pt x="350" y="77"/>
                    </a:lnTo>
                    <a:lnTo>
                      <a:pt x="305" y="88"/>
                    </a:lnTo>
                    <a:lnTo>
                      <a:pt x="263" y="99"/>
                    </a:lnTo>
                    <a:lnTo>
                      <a:pt x="224" y="112"/>
                    </a:lnTo>
                    <a:lnTo>
                      <a:pt x="187" y="125"/>
                    </a:lnTo>
                    <a:lnTo>
                      <a:pt x="152" y="138"/>
                    </a:lnTo>
                    <a:lnTo>
                      <a:pt x="122" y="152"/>
                    </a:lnTo>
                    <a:lnTo>
                      <a:pt x="94" y="166"/>
                    </a:lnTo>
                    <a:lnTo>
                      <a:pt x="70" y="181"/>
                    </a:lnTo>
                    <a:lnTo>
                      <a:pt x="48" y="196"/>
                    </a:lnTo>
                    <a:lnTo>
                      <a:pt x="31" y="211"/>
                    </a:lnTo>
                    <a:lnTo>
                      <a:pt x="18" y="227"/>
                    </a:lnTo>
                    <a:lnTo>
                      <a:pt x="8" y="243"/>
                    </a:lnTo>
                    <a:lnTo>
                      <a:pt x="2" y="259"/>
                    </a:lnTo>
                    <a:lnTo>
                      <a:pt x="0" y="277"/>
                    </a:lnTo>
                    <a:lnTo>
                      <a:pt x="2" y="293"/>
                    </a:lnTo>
                    <a:lnTo>
                      <a:pt x="7" y="309"/>
                    </a:lnTo>
                    <a:lnTo>
                      <a:pt x="16" y="324"/>
                    </a:lnTo>
                    <a:lnTo>
                      <a:pt x="29" y="339"/>
                    </a:lnTo>
                    <a:lnTo>
                      <a:pt x="45" y="354"/>
                    </a:lnTo>
                    <a:lnTo>
                      <a:pt x="65" y="369"/>
                    </a:lnTo>
                    <a:lnTo>
                      <a:pt x="86" y="383"/>
                    </a:lnTo>
                    <a:lnTo>
                      <a:pt x="112" y="396"/>
                    </a:lnTo>
                    <a:lnTo>
                      <a:pt x="141" y="410"/>
                    </a:lnTo>
                    <a:lnTo>
                      <a:pt x="172" y="423"/>
                    </a:lnTo>
                    <a:lnTo>
                      <a:pt x="206" y="436"/>
                    </a:lnTo>
                    <a:lnTo>
                      <a:pt x="243" y="447"/>
                    </a:lnTo>
                    <a:lnTo>
                      <a:pt x="282" y="459"/>
                    </a:lnTo>
                    <a:lnTo>
                      <a:pt x="324" y="469"/>
                    </a:lnTo>
                    <a:lnTo>
                      <a:pt x="368" y="479"/>
                    </a:lnTo>
                    <a:lnTo>
                      <a:pt x="414" y="490"/>
                    </a:lnTo>
                    <a:close/>
                  </a:path>
                </a:pathLst>
              </a:custGeom>
              <a:solidFill>
                <a:srgbClr val="B5F4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09" name="Freeform 59"/>
              <p:cNvSpPr>
                <a:spLocks/>
              </p:cNvSpPr>
              <p:nvPr/>
            </p:nvSpPr>
            <p:spPr bwMode="auto">
              <a:xfrm>
                <a:off x="2754" y="2525"/>
                <a:ext cx="159" cy="995"/>
              </a:xfrm>
              <a:custGeom>
                <a:avLst/>
                <a:gdLst>
                  <a:gd name="T0" fmla="*/ 10 w 318"/>
                  <a:gd name="T1" fmla="*/ 125 h 1990"/>
                  <a:gd name="T2" fmla="*/ 15 w 318"/>
                  <a:gd name="T3" fmla="*/ 123 h 1990"/>
                  <a:gd name="T4" fmla="*/ 20 w 318"/>
                  <a:gd name="T5" fmla="*/ 4 h 1990"/>
                  <a:gd name="T6" fmla="*/ 15 w 318"/>
                  <a:gd name="T7" fmla="*/ 1 h 1990"/>
                  <a:gd name="T8" fmla="*/ 6 w 318"/>
                  <a:gd name="T9" fmla="*/ 0 h 1990"/>
                  <a:gd name="T10" fmla="*/ 0 w 318"/>
                  <a:gd name="T11" fmla="*/ 125 h 1990"/>
                  <a:gd name="T12" fmla="*/ 10 w 318"/>
                  <a:gd name="T13" fmla="*/ 125 h 1990"/>
                  <a:gd name="T14" fmla="*/ 0 60000 65536"/>
                  <a:gd name="T15" fmla="*/ 0 60000 65536"/>
                  <a:gd name="T16" fmla="*/ 0 60000 65536"/>
                  <a:gd name="T17" fmla="*/ 0 60000 65536"/>
                  <a:gd name="T18" fmla="*/ 0 60000 65536"/>
                  <a:gd name="T19" fmla="*/ 0 60000 65536"/>
                  <a:gd name="T20" fmla="*/ 0 60000 65536"/>
                  <a:gd name="T21" fmla="*/ 0 w 318"/>
                  <a:gd name="T22" fmla="*/ 0 h 1990"/>
                  <a:gd name="T23" fmla="*/ 318 w 318"/>
                  <a:gd name="T24" fmla="*/ 1990 h 19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8" h="1990">
                    <a:moveTo>
                      <a:pt x="154" y="1990"/>
                    </a:moveTo>
                    <a:lnTo>
                      <a:pt x="238" y="1966"/>
                    </a:lnTo>
                    <a:lnTo>
                      <a:pt x="318" y="50"/>
                    </a:lnTo>
                    <a:lnTo>
                      <a:pt x="238" y="7"/>
                    </a:lnTo>
                    <a:lnTo>
                      <a:pt x="81" y="0"/>
                    </a:lnTo>
                    <a:lnTo>
                      <a:pt x="0" y="1990"/>
                    </a:lnTo>
                    <a:lnTo>
                      <a:pt x="154" y="1990"/>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10" name="Freeform 60"/>
              <p:cNvSpPr>
                <a:spLocks/>
              </p:cNvSpPr>
              <p:nvPr/>
            </p:nvSpPr>
            <p:spPr bwMode="auto">
              <a:xfrm>
                <a:off x="2711" y="2523"/>
                <a:ext cx="163" cy="997"/>
              </a:xfrm>
              <a:custGeom>
                <a:avLst/>
                <a:gdLst>
                  <a:gd name="T0" fmla="*/ 15 w 325"/>
                  <a:gd name="T1" fmla="*/ 125 h 1993"/>
                  <a:gd name="T2" fmla="*/ 16 w 325"/>
                  <a:gd name="T3" fmla="*/ 125 h 1993"/>
                  <a:gd name="T4" fmla="*/ 21 w 325"/>
                  <a:gd name="T5" fmla="*/ 1 h 1993"/>
                  <a:gd name="T6" fmla="*/ 6 w 325"/>
                  <a:gd name="T7" fmla="*/ 0 h 1993"/>
                  <a:gd name="T8" fmla="*/ 0 w 325"/>
                  <a:gd name="T9" fmla="*/ 125 h 1993"/>
                  <a:gd name="T10" fmla="*/ 15 w 325"/>
                  <a:gd name="T11" fmla="*/ 125 h 1993"/>
                  <a:gd name="T12" fmla="*/ 0 60000 65536"/>
                  <a:gd name="T13" fmla="*/ 0 60000 65536"/>
                  <a:gd name="T14" fmla="*/ 0 60000 65536"/>
                  <a:gd name="T15" fmla="*/ 0 60000 65536"/>
                  <a:gd name="T16" fmla="*/ 0 60000 65536"/>
                  <a:gd name="T17" fmla="*/ 0 60000 65536"/>
                  <a:gd name="T18" fmla="*/ 0 w 325"/>
                  <a:gd name="T19" fmla="*/ 0 h 1993"/>
                  <a:gd name="T20" fmla="*/ 325 w 325"/>
                  <a:gd name="T21" fmla="*/ 1993 h 1993"/>
                </a:gdLst>
                <a:ahLst/>
                <a:cxnLst>
                  <a:cxn ang="T12">
                    <a:pos x="T0" y="T1"/>
                  </a:cxn>
                  <a:cxn ang="T13">
                    <a:pos x="T2" y="T3"/>
                  </a:cxn>
                  <a:cxn ang="T14">
                    <a:pos x="T4" y="T5"/>
                  </a:cxn>
                  <a:cxn ang="T15">
                    <a:pos x="T6" y="T7"/>
                  </a:cxn>
                  <a:cxn ang="T16">
                    <a:pos x="T8" y="T9"/>
                  </a:cxn>
                  <a:cxn ang="T17">
                    <a:pos x="T10" y="T11"/>
                  </a:cxn>
                </a:cxnLst>
                <a:rect l="T18" t="T19" r="T20" b="T21"/>
                <a:pathLst>
                  <a:path w="325" h="1993">
                    <a:moveTo>
                      <a:pt x="240" y="1993"/>
                    </a:moveTo>
                    <a:lnTo>
                      <a:pt x="241" y="1993"/>
                    </a:lnTo>
                    <a:lnTo>
                      <a:pt x="325" y="10"/>
                    </a:lnTo>
                    <a:lnTo>
                      <a:pt x="87" y="0"/>
                    </a:lnTo>
                    <a:lnTo>
                      <a:pt x="0" y="1993"/>
                    </a:lnTo>
                    <a:lnTo>
                      <a:pt x="240" y="1993"/>
                    </a:lnTo>
                    <a:close/>
                  </a:path>
                </a:pathLst>
              </a:custGeom>
              <a:solidFill>
                <a:srgbClr val="EFC9A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11" name="Freeform 61"/>
              <p:cNvSpPr>
                <a:spLocks/>
              </p:cNvSpPr>
              <p:nvPr/>
            </p:nvSpPr>
            <p:spPr bwMode="auto">
              <a:xfrm>
                <a:off x="2322" y="2592"/>
                <a:ext cx="1042" cy="597"/>
              </a:xfrm>
              <a:custGeom>
                <a:avLst/>
                <a:gdLst>
                  <a:gd name="T0" fmla="*/ 126 w 2085"/>
                  <a:gd name="T1" fmla="*/ 74 h 1195"/>
                  <a:gd name="T2" fmla="*/ 130 w 2085"/>
                  <a:gd name="T3" fmla="*/ 5 h 1195"/>
                  <a:gd name="T4" fmla="*/ 127 w 2085"/>
                  <a:gd name="T5" fmla="*/ 2 h 1195"/>
                  <a:gd name="T6" fmla="*/ 5 w 2085"/>
                  <a:gd name="T7" fmla="*/ 0 h 1195"/>
                  <a:gd name="T8" fmla="*/ 0 w 2085"/>
                  <a:gd name="T9" fmla="*/ 68 h 1195"/>
                  <a:gd name="T10" fmla="*/ 2 w 2085"/>
                  <a:gd name="T11" fmla="*/ 69 h 1195"/>
                  <a:gd name="T12" fmla="*/ 126 w 2085"/>
                  <a:gd name="T13" fmla="*/ 74 h 1195"/>
                  <a:gd name="T14" fmla="*/ 0 60000 65536"/>
                  <a:gd name="T15" fmla="*/ 0 60000 65536"/>
                  <a:gd name="T16" fmla="*/ 0 60000 65536"/>
                  <a:gd name="T17" fmla="*/ 0 60000 65536"/>
                  <a:gd name="T18" fmla="*/ 0 60000 65536"/>
                  <a:gd name="T19" fmla="*/ 0 60000 65536"/>
                  <a:gd name="T20" fmla="*/ 0 60000 65536"/>
                  <a:gd name="T21" fmla="*/ 0 w 2085"/>
                  <a:gd name="T22" fmla="*/ 0 h 1195"/>
                  <a:gd name="T23" fmla="*/ 2085 w 2085"/>
                  <a:gd name="T24" fmla="*/ 1195 h 11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5" h="1195">
                    <a:moveTo>
                      <a:pt x="2031" y="1195"/>
                    </a:moveTo>
                    <a:lnTo>
                      <a:pt x="2085" y="85"/>
                    </a:lnTo>
                    <a:lnTo>
                      <a:pt x="2042" y="37"/>
                    </a:lnTo>
                    <a:lnTo>
                      <a:pt x="93" y="0"/>
                    </a:lnTo>
                    <a:lnTo>
                      <a:pt x="0" y="1096"/>
                    </a:lnTo>
                    <a:lnTo>
                      <a:pt x="38" y="1110"/>
                    </a:lnTo>
                    <a:lnTo>
                      <a:pt x="2031" y="1195"/>
                    </a:lnTo>
                    <a:close/>
                  </a:path>
                </a:pathLst>
              </a:custGeom>
              <a:solidFill>
                <a:srgbClr val="A5A5A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12" name="Freeform 62"/>
              <p:cNvSpPr>
                <a:spLocks/>
              </p:cNvSpPr>
              <p:nvPr/>
            </p:nvSpPr>
            <p:spPr bwMode="auto">
              <a:xfrm>
                <a:off x="2322" y="2567"/>
                <a:ext cx="1021" cy="615"/>
              </a:xfrm>
              <a:custGeom>
                <a:avLst/>
                <a:gdLst>
                  <a:gd name="T0" fmla="*/ 125 w 2042"/>
                  <a:gd name="T1" fmla="*/ 77 h 1228"/>
                  <a:gd name="T2" fmla="*/ 128 w 2042"/>
                  <a:gd name="T3" fmla="*/ 6 h 1228"/>
                  <a:gd name="T4" fmla="*/ 4 w 2042"/>
                  <a:gd name="T5" fmla="*/ 0 h 1228"/>
                  <a:gd name="T6" fmla="*/ 0 w 2042"/>
                  <a:gd name="T7" fmla="*/ 72 h 1228"/>
                  <a:gd name="T8" fmla="*/ 125 w 2042"/>
                  <a:gd name="T9" fmla="*/ 77 h 1228"/>
                  <a:gd name="T10" fmla="*/ 0 60000 65536"/>
                  <a:gd name="T11" fmla="*/ 0 60000 65536"/>
                  <a:gd name="T12" fmla="*/ 0 60000 65536"/>
                  <a:gd name="T13" fmla="*/ 0 60000 65536"/>
                  <a:gd name="T14" fmla="*/ 0 60000 65536"/>
                  <a:gd name="T15" fmla="*/ 0 w 2042"/>
                  <a:gd name="T16" fmla="*/ 0 h 1228"/>
                  <a:gd name="T17" fmla="*/ 2042 w 2042"/>
                  <a:gd name="T18" fmla="*/ 1228 h 1228"/>
                </a:gdLst>
                <a:ahLst/>
                <a:cxnLst>
                  <a:cxn ang="T10">
                    <a:pos x="T0" y="T1"/>
                  </a:cxn>
                  <a:cxn ang="T11">
                    <a:pos x="T2" y="T3"/>
                  </a:cxn>
                  <a:cxn ang="T12">
                    <a:pos x="T4" y="T5"/>
                  </a:cxn>
                  <a:cxn ang="T13">
                    <a:pos x="T6" y="T7"/>
                  </a:cxn>
                  <a:cxn ang="T14">
                    <a:pos x="T8" y="T9"/>
                  </a:cxn>
                </a:cxnLst>
                <a:rect l="T15" t="T16" r="T17" b="T18"/>
                <a:pathLst>
                  <a:path w="2042" h="1228">
                    <a:moveTo>
                      <a:pt x="1994" y="1228"/>
                    </a:moveTo>
                    <a:lnTo>
                      <a:pt x="2042" y="85"/>
                    </a:lnTo>
                    <a:lnTo>
                      <a:pt x="50" y="0"/>
                    </a:lnTo>
                    <a:lnTo>
                      <a:pt x="0" y="1144"/>
                    </a:lnTo>
                    <a:lnTo>
                      <a:pt x="1994" y="1228"/>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13" name="Freeform 63"/>
              <p:cNvSpPr>
                <a:spLocks/>
              </p:cNvSpPr>
              <p:nvPr/>
            </p:nvSpPr>
            <p:spPr bwMode="auto">
              <a:xfrm>
                <a:off x="2352" y="2596"/>
                <a:ext cx="962" cy="558"/>
              </a:xfrm>
              <a:custGeom>
                <a:avLst/>
                <a:gdLst>
                  <a:gd name="T0" fmla="*/ 118 w 1924"/>
                  <a:gd name="T1" fmla="*/ 69 h 1117"/>
                  <a:gd name="T2" fmla="*/ 121 w 1924"/>
                  <a:gd name="T3" fmla="*/ 5 h 1117"/>
                  <a:gd name="T4" fmla="*/ 3 w 1924"/>
                  <a:gd name="T5" fmla="*/ 0 h 1117"/>
                  <a:gd name="T6" fmla="*/ 0 w 1924"/>
                  <a:gd name="T7" fmla="*/ 64 h 1117"/>
                  <a:gd name="T8" fmla="*/ 118 w 1924"/>
                  <a:gd name="T9" fmla="*/ 69 h 1117"/>
                  <a:gd name="T10" fmla="*/ 0 60000 65536"/>
                  <a:gd name="T11" fmla="*/ 0 60000 65536"/>
                  <a:gd name="T12" fmla="*/ 0 60000 65536"/>
                  <a:gd name="T13" fmla="*/ 0 60000 65536"/>
                  <a:gd name="T14" fmla="*/ 0 60000 65536"/>
                  <a:gd name="T15" fmla="*/ 0 w 1924"/>
                  <a:gd name="T16" fmla="*/ 0 h 1117"/>
                  <a:gd name="T17" fmla="*/ 1924 w 1924"/>
                  <a:gd name="T18" fmla="*/ 1117 h 1117"/>
                </a:gdLst>
                <a:ahLst/>
                <a:cxnLst>
                  <a:cxn ang="T10">
                    <a:pos x="T0" y="T1"/>
                  </a:cxn>
                  <a:cxn ang="T11">
                    <a:pos x="T2" y="T3"/>
                  </a:cxn>
                  <a:cxn ang="T12">
                    <a:pos x="T4" y="T5"/>
                  </a:cxn>
                  <a:cxn ang="T13">
                    <a:pos x="T6" y="T7"/>
                  </a:cxn>
                  <a:cxn ang="T14">
                    <a:pos x="T8" y="T9"/>
                  </a:cxn>
                </a:cxnLst>
                <a:rect l="T15" t="T16" r="T17" b="T18"/>
                <a:pathLst>
                  <a:path w="1924" h="1117">
                    <a:moveTo>
                      <a:pt x="1881" y="1117"/>
                    </a:moveTo>
                    <a:lnTo>
                      <a:pt x="1924" y="80"/>
                    </a:lnTo>
                    <a:lnTo>
                      <a:pt x="45" y="0"/>
                    </a:lnTo>
                    <a:lnTo>
                      <a:pt x="0" y="1037"/>
                    </a:lnTo>
                    <a:lnTo>
                      <a:pt x="1881" y="1117"/>
                    </a:lnTo>
                    <a:close/>
                  </a:path>
                </a:pathLst>
              </a:custGeom>
              <a:solidFill>
                <a:srgbClr val="F2CC0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14" name="Freeform 64"/>
              <p:cNvSpPr>
                <a:spLocks/>
              </p:cNvSpPr>
              <p:nvPr/>
            </p:nvSpPr>
            <p:spPr bwMode="auto">
              <a:xfrm>
                <a:off x="2381" y="2622"/>
                <a:ext cx="903" cy="506"/>
              </a:xfrm>
              <a:custGeom>
                <a:avLst/>
                <a:gdLst>
                  <a:gd name="T0" fmla="*/ 110 w 1807"/>
                  <a:gd name="T1" fmla="*/ 64 h 1011"/>
                  <a:gd name="T2" fmla="*/ 112 w 1807"/>
                  <a:gd name="T3" fmla="*/ 5 h 1011"/>
                  <a:gd name="T4" fmla="*/ 2 w 1807"/>
                  <a:gd name="T5" fmla="*/ 0 h 1011"/>
                  <a:gd name="T6" fmla="*/ 0 w 1807"/>
                  <a:gd name="T7" fmla="*/ 59 h 1011"/>
                  <a:gd name="T8" fmla="*/ 110 w 1807"/>
                  <a:gd name="T9" fmla="*/ 64 h 1011"/>
                  <a:gd name="T10" fmla="*/ 0 60000 65536"/>
                  <a:gd name="T11" fmla="*/ 0 60000 65536"/>
                  <a:gd name="T12" fmla="*/ 0 60000 65536"/>
                  <a:gd name="T13" fmla="*/ 0 60000 65536"/>
                  <a:gd name="T14" fmla="*/ 0 60000 65536"/>
                  <a:gd name="T15" fmla="*/ 0 w 1807"/>
                  <a:gd name="T16" fmla="*/ 0 h 1011"/>
                  <a:gd name="T17" fmla="*/ 1807 w 1807"/>
                  <a:gd name="T18" fmla="*/ 1011 h 1011"/>
                </a:gdLst>
                <a:ahLst/>
                <a:cxnLst>
                  <a:cxn ang="T10">
                    <a:pos x="T0" y="T1"/>
                  </a:cxn>
                  <a:cxn ang="T11">
                    <a:pos x="T2" y="T3"/>
                  </a:cxn>
                  <a:cxn ang="T12">
                    <a:pos x="T4" y="T5"/>
                  </a:cxn>
                  <a:cxn ang="T13">
                    <a:pos x="T6" y="T7"/>
                  </a:cxn>
                  <a:cxn ang="T14">
                    <a:pos x="T8" y="T9"/>
                  </a:cxn>
                </a:cxnLst>
                <a:rect l="T15" t="T16" r="T17" b="T18"/>
                <a:pathLst>
                  <a:path w="1807" h="1011">
                    <a:moveTo>
                      <a:pt x="1767" y="1011"/>
                    </a:moveTo>
                    <a:lnTo>
                      <a:pt x="1807" y="75"/>
                    </a:lnTo>
                    <a:lnTo>
                      <a:pt x="40" y="0"/>
                    </a:lnTo>
                    <a:lnTo>
                      <a:pt x="0" y="936"/>
                    </a:lnTo>
                    <a:lnTo>
                      <a:pt x="1767" y="1011"/>
                    </a:lnTo>
                    <a:close/>
                  </a:path>
                </a:pathLst>
              </a:custGeom>
              <a:solidFill>
                <a:srgbClr val="B7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15" name="Freeform 65"/>
              <p:cNvSpPr>
                <a:spLocks/>
              </p:cNvSpPr>
              <p:nvPr/>
            </p:nvSpPr>
            <p:spPr bwMode="auto">
              <a:xfrm>
                <a:off x="2392" y="2628"/>
                <a:ext cx="882" cy="494"/>
              </a:xfrm>
              <a:custGeom>
                <a:avLst/>
                <a:gdLst>
                  <a:gd name="T0" fmla="*/ 108 w 1764"/>
                  <a:gd name="T1" fmla="*/ 62 h 988"/>
                  <a:gd name="T2" fmla="*/ 111 w 1764"/>
                  <a:gd name="T3" fmla="*/ 5 h 988"/>
                  <a:gd name="T4" fmla="*/ 3 w 1764"/>
                  <a:gd name="T5" fmla="*/ 0 h 988"/>
                  <a:gd name="T6" fmla="*/ 0 w 1764"/>
                  <a:gd name="T7" fmla="*/ 58 h 988"/>
                  <a:gd name="T8" fmla="*/ 108 w 1764"/>
                  <a:gd name="T9" fmla="*/ 62 h 988"/>
                  <a:gd name="T10" fmla="*/ 0 60000 65536"/>
                  <a:gd name="T11" fmla="*/ 0 60000 65536"/>
                  <a:gd name="T12" fmla="*/ 0 60000 65536"/>
                  <a:gd name="T13" fmla="*/ 0 60000 65536"/>
                  <a:gd name="T14" fmla="*/ 0 60000 65536"/>
                  <a:gd name="T15" fmla="*/ 0 w 1764"/>
                  <a:gd name="T16" fmla="*/ 0 h 988"/>
                  <a:gd name="T17" fmla="*/ 1764 w 1764"/>
                  <a:gd name="T18" fmla="*/ 988 h 988"/>
                </a:gdLst>
                <a:ahLst/>
                <a:cxnLst>
                  <a:cxn ang="T10">
                    <a:pos x="T0" y="T1"/>
                  </a:cxn>
                  <a:cxn ang="T11">
                    <a:pos x="T2" y="T3"/>
                  </a:cxn>
                  <a:cxn ang="T12">
                    <a:pos x="T4" y="T5"/>
                  </a:cxn>
                  <a:cxn ang="T13">
                    <a:pos x="T6" y="T7"/>
                  </a:cxn>
                  <a:cxn ang="T14">
                    <a:pos x="T8" y="T9"/>
                  </a:cxn>
                </a:cxnLst>
                <a:rect l="T15" t="T16" r="T17" b="T18"/>
                <a:pathLst>
                  <a:path w="1764" h="988">
                    <a:moveTo>
                      <a:pt x="1725" y="988"/>
                    </a:moveTo>
                    <a:lnTo>
                      <a:pt x="1764" y="73"/>
                    </a:lnTo>
                    <a:lnTo>
                      <a:pt x="39" y="0"/>
                    </a:lnTo>
                    <a:lnTo>
                      <a:pt x="0" y="914"/>
                    </a:lnTo>
                    <a:lnTo>
                      <a:pt x="1725" y="988"/>
                    </a:lnTo>
                    <a:close/>
                  </a:path>
                </a:pathLst>
              </a:custGeom>
              <a:solidFill>
                <a:srgbClr val="BA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16" name="Freeform 66"/>
              <p:cNvSpPr>
                <a:spLocks/>
              </p:cNvSpPr>
              <p:nvPr/>
            </p:nvSpPr>
            <p:spPr bwMode="auto">
              <a:xfrm>
                <a:off x="2402" y="2634"/>
                <a:ext cx="861" cy="481"/>
              </a:xfrm>
              <a:custGeom>
                <a:avLst/>
                <a:gdLst>
                  <a:gd name="T0" fmla="*/ 106 w 1721"/>
                  <a:gd name="T1" fmla="*/ 60 h 964"/>
                  <a:gd name="T2" fmla="*/ 108 w 1721"/>
                  <a:gd name="T3" fmla="*/ 4 h 964"/>
                  <a:gd name="T4" fmla="*/ 3 w 1721"/>
                  <a:gd name="T5" fmla="*/ 0 h 964"/>
                  <a:gd name="T6" fmla="*/ 0 w 1721"/>
                  <a:gd name="T7" fmla="*/ 55 h 964"/>
                  <a:gd name="T8" fmla="*/ 106 w 1721"/>
                  <a:gd name="T9" fmla="*/ 60 h 964"/>
                  <a:gd name="T10" fmla="*/ 0 60000 65536"/>
                  <a:gd name="T11" fmla="*/ 0 60000 65536"/>
                  <a:gd name="T12" fmla="*/ 0 60000 65536"/>
                  <a:gd name="T13" fmla="*/ 0 60000 65536"/>
                  <a:gd name="T14" fmla="*/ 0 60000 65536"/>
                  <a:gd name="T15" fmla="*/ 0 w 1721"/>
                  <a:gd name="T16" fmla="*/ 0 h 964"/>
                  <a:gd name="T17" fmla="*/ 1721 w 1721"/>
                  <a:gd name="T18" fmla="*/ 964 h 964"/>
                </a:gdLst>
                <a:ahLst/>
                <a:cxnLst>
                  <a:cxn ang="T10">
                    <a:pos x="T0" y="T1"/>
                  </a:cxn>
                  <a:cxn ang="T11">
                    <a:pos x="T2" y="T3"/>
                  </a:cxn>
                  <a:cxn ang="T12">
                    <a:pos x="T4" y="T5"/>
                  </a:cxn>
                  <a:cxn ang="T13">
                    <a:pos x="T6" y="T7"/>
                  </a:cxn>
                  <a:cxn ang="T14">
                    <a:pos x="T8" y="T9"/>
                  </a:cxn>
                </a:cxnLst>
                <a:rect l="T15" t="T16" r="T17" b="T18"/>
                <a:pathLst>
                  <a:path w="1721" h="964">
                    <a:moveTo>
                      <a:pt x="1683" y="964"/>
                    </a:moveTo>
                    <a:lnTo>
                      <a:pt x="1721" y="73"/>
                    </a:lnTo>
                    <a:lnTo>
                      <a:pt x="38" y="0"/>
                    </a:lnTo>
                    <a:lnTo>
                      <a:pt x="0" y="893"/>
                    </a:lnTo>
                    <a:lnTo>
                      <a:pt x="1683" y="964"/>
                    </a:lnTo>
                    <a:close/>
                  </a:path>
                </a:pathLst>
              </a:custGeom>
              <a:solidFill>
                <a:srgbClr val="BF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17" name="Freeform 67"/>
              <p:cNvSpPr>
                <a:spLocks/>
              </p:cNvSpPr>
              <p:nvPr/>
            </p:nvSpPr>
            <p:spPr bwMode="auto">
              <a:xfrm>
                <a:off x="2413" y="2640"/>
                <a:ext cx="840" cy="470"/>
              </a:xfrm>
              <a:custGeom>
                <a:avLst/>
                <a:gdLst>
                  <a:gd name="T0" fmla="*/ 103 w 1679"/>
                  <a:gd name="T1" fmla="*/ 59 h 939"/>
                  <a:gd name="T2" fmla="*/ 105 w 1679"/>
                  <a:gd name="T3" fmla="*/ 5 h 939"/>
                  <a:gd name="T4" fmla="*/ 3 w 1679"/>
                  <a:gd name="T5" fmla="*/ 0 h 939"/>
                  <a:gd name="T6" fmla="*/ 0 w 1679"/>
                  <a:gd name="T7" fmla="*/ 55 h 939"/>
                  <a:gd name="T8" fmla="*/ 103 w 1679"/>
                  <a:gd name="T9" fmla="*/ 59 h 939"/>
                  <a:gd name="T10" fmla="*/ 0 60000 65536"/>
                  <a:gd name="T11" fmla="*/ 0 60000 65536"/>
                  <a:gd name="T12" fmla="*/ 0 60000 65536"/>
                  <a:gd name="T13" fmla="*/ 0 60000 65536"/>
                  <a:gd name="T14" fmla="*/ 0 60000 65536"/>
                  <a:gd name="T15" fmla="*/ 0 w 1679"/>
                  <a:gd name="T16" fmla="*/ 0 h 939"/>
                  <a:gd name="T17" fmla="*/ 1679 w 1679"/>
                  <a:gd name="T18" fmla="*/ 939 h 939"/>
                </a:gdLst>
                <a:ahLst/>
                <a:cxnLst>
                  <a:cxn ang="T10">
                    <a:pos x="T0" y="T1"/>
                  </a:cxn>
                  <a:cxn ang="T11">
                    <a:pos x="T2" y="T3"/>
                  </a:cxn>
                  <a:cxn ang="T12">
                    <a:pos x="T4" y="T5"/>
                  </a:cxn>
                  <a:cxn ang="T13">
                    <a:pos x="T6" y="T7"/>
                  </a:cxn>
                  <a:cxn ang="T14">
                    <a:pos x="T8" y="T9"/>
                  </a:cxn>
                </a:cxnLst>
                <a:rect l="T15" t="T16" r="T17" b="T18"/>
                <a:pathLst>
                  <a:path w="1679" h="939">
                    <a:moveTo>
                      <a:pt x="1642" y="939"/>
                    </a:moveTo>
                    <a:lnTo>
                      <a:pt x="1679" y="69"/>
                    </a:lnTo>
                    <a:lnTo>
                      <a:pt x="37" y="0"/>
                    </a:lnTo>
                    <a:lnTo>
                      <a:pt x="0" y="869"/>
                    </a:lnTo>
                    <a:lnTo>
                      <a:pt x="1642" y="939"/>
                    </a:lnTo>
                    <a:close/>
                  </a:path>
                </a:pathLst>
              </a:custGeom>
              <a:solidFill>
                <a:srgbClr val="C1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18" name="Freeform 68"/>
              <p:cNvSpPr>
                <a:spLocks/>
              </p:cNvSpPr>
              <p:nvPr/>
            </p:nvSpPr>
            <p:spPr bwMode="auto">
              <a:xfrm>
                <a:off x="2565" y="3511"/>
                <a:ext cx="37" cy="74"/>
              </a:xfrm>
              <a:custGeom>
                <a:avLst/>
                <a:gdLst>
                  <a:gd name="T0" fmla="*/ 0 w 74"/>
                  <a:gd name="T1" fmla="*/ 9 h 149"/>
                  <a:gd name="T2" fmla="*/ 2 w 74"/>
                  <a:gd name="T3" fmla="*/ 8 h 149"/>
                  <a:gd name="T4" fmla="*/ 3 w 74"/>
                  <a:gd name="T5" fmla="*/ 7 h 149"/>
                  <a:gd name="T6" fmla="*/ 3 w 74"/>
                  <a:gd name="T7" fmla="*/ 6 h 149"/>
                  <a:gd name="T8" fmla="*/ 3 w 74"/>
                  <a:gd name="T9" fmla="*/ 5 h 149"/>
                  <a:gd name="T10" fmla="*/ 4 w 74"/>
                  <a:gd name="T11" fmla="*/ 4 h 149"/>
                  <a:gd name="T12" fmla="*/ 4 w 74"/>
                  <a:gd name="T13" fmla="*/ 3 h 149"/>
                  <a:gd name="T14" fmla="*/ 5 w 74"/>
                  <a:gd name="T15" fmla="*/ 2 h 149"/>
                  <a:gd name="T16" fmla="*/ 5 w 74"/>
                  <a:gd name="T17" fmla="*/ 1 h 149"/>
                  <a:gd name="T18" fmla="*/ 5 w 74"/>
                  <a:gd name="T19" fmla="*/ 0 h 149"/>
                  <a:gd name="T20" fmla="*/ 4 w 74"/>
                  <a:gd name="T21" fmla="*/ 0 h 149"/>
                  <a:gd name="T22" fmla="*/ 3 w 74"/>
                  <a:gd name="T23" fmla="*/ 1 h 149"/>
                  <a:gd name="T24" fmla="*/ 3 w 74"/>
                  <a:gd name="T25" fmla="*/ 3 h 149"/>
                  <a:gd name="T26" fmla="*/ 2 w 74"/>
                  <a:gd name="T27" fmla="*/ 4 h 149"/>
                  <a:gd name="T28" fmla="*/ 2 w 74"/>
                  <a:gd name="T29" fmla="*/ 5 h 149"/>
                  <a:gd name="T30" fmla="*/ 2 w 74"/>
                  <a:gd name="T31" fmla="*/ 7 h 149"/>
                  <a:gd name="T32" fmla="*/ 1 w 74"/>
                  <a:gd name="T33" fmla="*/ 8 h 149"/>
                  <a:gd name="T34" fmla="*/ 0 w 74"/>
                  <a:gd name="T35" fmla="*/ 9 h 1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4"/>
                  <a:gd name="T55" fmla="*/ 0 h 149"/>
                  <a:gd name="T56" fmla="*/ 74 w 74"/>
                  <a:gd name="T57" fmla="*/ 149 h 1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4" h="149">
                    <a:moveTo>
                      <a:pt x="0" y="149"/>
                    </a:moveTo>
                    <a:lnTo>
                      <a:pt x="27" y="143"/>
                    </a:lnTo>
                    <a:lnTo>
                      <a:pt x="34" y="127"/>
                    </a:lnTo>
                    <a:lnTo>
                      <a:pt x="41" y="110"/>
                    </a:lnTo>
                    <a:lnTo>
                      <a:pt x="48" y="91"/>
                    </a:lnTo>
                    <a:lnTo>
                      <a:pt x="53" y="73"/>
                    </a:lnTo>
                    <a:lnTo>
                      <a:pt x="59" y="54"/>
                    </a:lnTo>
                    <a:lnTo>
                      <a:pt x="65" y="36"/>
                    </a:lnTo>
                    <a:lnTo>
                      <a:pt x="70" y="17"/>
                    </a:lnTo>
                    <a:lnTo>
                      <a:pt x="74" y="0"/>
                    </a:lnTo>
                    <a:lnTo>
                      <a:pt x="59" y="13"/>
                    </a:lnTo>
                    <a:lnTo>
                      <a:pt x="48" y="29"/>
                    </a:lnTo>
                    <a:lnTo>
                      <a:pt x="40" y="48"/>
                    </a:lnTo>
                    <a:lnTo>
                      <a:pt x="32" y="69"/>
                    </a:lnTo>
                    <a:lnTo>
                      <a:pt x="25" y="90"/>
                    </a:lnTo>
                    <a:lnTo>
                      <a:pt x="18" y="112"/>
                    </a:lnTo>
                    <a:lnTo>
                      <a:pt x="10" y="131"/>
                    </a:lnTo>
                    <a:lnTo>
                      <a:pt x="0" y="149"/>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19" name="Freeform 69"/>
              <p:cNvSpPr>
                <a:spLocks/>
              </p:cNvSpPr>
              <p:nvPr/>
            </p:nvSpPr>
            <p:spPr bwMode="auto">
              <a:xfrm>
                <a:off x="2615" y="3512"/>
                <a:ext cx="1" cy="1"/>
              </a:xfrm>
              <a:custGeom>
                <a:avLst/>
                <a:gdLst>
                  <a:gd name="T0" fmla="*/ 0 w 1"/>
                  <a:gd name="T1" fmla="*/ 1 h 2"/>
                  <a:gd name="T2" fmla="*/ 0 w 1"/>
                  <a:gd name="T3" fmla="*/ 1 h 2"/>
                  <a:gd name="T4" fmla="*/ 1 w 1"/>
                  <a:gd name="T5" fmla="*/ 0 h 2"/>
                  <a:gd name="T6" fmla="*/ 1 w 1"/>
                  <a:gd name="T7" fmla="*/ 0 h 2"/>
                  <a:gd name="T8" fmla="*/ 1 w 1"/>
                  <a:gd name="T9" fmla="*/ 0 h 2"/>
                  <a:gd name="T10" fmla="*/ 1 w 1"/>
                  <a:gd name="T11" fmla="*/ 0 h 2"/>
                  <a:gd name="T12" fmla="*/ 1 w 1"/>
                  <a:gd name="T13" fmla="*/ 0 h 2"/>
                  <a:gd name="T14" fmla="*/ 0 w 1"/>
                  <a:gd name="T15" fmla="*/ 0 h 2"/>
                  <a:gd name="T16" fmla="*/ 0 w 1"/>
                  <a:gd name="T17" fmla="*/ 1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
                  <a:gd name="T28" fmla="*/ 0 h 2"/>
                  <a:gd name="T29" fmla="*/ 1 w 1"/>
                  <a:gd name="T30" fmla="*/ 2 h 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 h="2">
                    <a:moveTo>
                      <a:pt x="0" y="2"/>
                    </a:moveTo>
                    <a:lnTo>
                      <a:pt x="0" y="2"/>
                    </a:lnTo>
                    <a:lnTo>
                      <a:pt x="1" y="0"/>
                    </a:lnTo>
                    <a:lnTo>
                      <a:pt x="0" y="0"/>
                    </a:lnTo>
                    <a:lnTo>
                      <a:pt x="0" y="2"/>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20" name="Freeform 70"/>
              <p:cNvSpPr>
                <a:spLocks/>
              </p:cNvSpPr>
              <p:nvPr/>
            </p:nvSpPr>
            <p:spPr bwMode="auto">
              <a:xfrm>
                <a:off x="2833" y="3455"/>
                <a:ext cx="77" cy="153"/>
              </a:xfrm>
              <a:custGeom>
                <a:avLst/>
                <a:gdLst>
                  <a:gd name="T0" fmla="*/ 0 w 155"/>
                  <a:gd name="T1" fmla="*/ 19 h 307"/>
                  <a:gd name="T2" fmla="*/ 0 w 155"/>
                  <a:gd name="T3" fmla="*/ 19 h 307"/>
                  <a:gd name="T4" fmla="*/ 1 w 155"/>
                  <a:gd name="T5" fmla="*/ 19 h 307"/>
                  <a:gd name="T6" fmla="*/ 1 w 155"/>
                  <a:gd name="T7" fmla="*/ 18 h 307"/>
                  <a:gd name="T8" fmla="*/ 2 w 155"/>
                  <a:gd name="T9" fmla="*/ 18 h 307"/>
                  <a:gd name="T10" fmla="*/ 3 w 155"/>
                  <a:gd name="T11" fmla="*/ 18 h 307"/>
                  <a:gd name="T12" fmla="*/ 3 w 155"/>
                  <a:gd name="T13" fmla="*/ 18 h 307"/>
                  <a:gd name="T14" fmla="*/ 4 w 155"/>
                  <a:gd name="T15" fmla="*/ 17 h 307"/>
                  <a:gd name="T16" fmla="*/ 5 w 155"/>
                  <a:gd name="T17" fmla="*/ 17 h 307"/>
                  <a:gd name="T18" fmla="*/ 5 w 155"/>
                  <a:gd name="T19" fmla="*/ 17 h 307"/>
                  <a:gd name="T20" fmla="*/ 5 w 155"/>
                  <a:gd name="T21" fmla="*/ 17 h 307"/>
                  <a:gd name="T22" fmla="*/ 5 w 155"/>
                  <a:gd name="T23" fmla="*/ 17 h 307"/>
                  <a:gd name="T24" fmla="*/ 5 w 155"/>
                  <a:gd name="T25" fmla="*/ 16 h 307"/>
                  <a:gd name="T26" fmla="*/ 4 w 155"/>
                  <a:gd name="T27" fmla="*/ 17 h 307"/>
                  <a:gd name="T28" fmla="*/ 4 w 155"/>
                  <a:gd name="T29" fmla="*/ 17 h 307"/>
                  <a:gd name="T30" fmla="*/ 4 w 155"/>
                  <a:gd name="T31" fmla="*/ 17 h 307"/>
                  <a:gd name="T32" fmla="*/ 3 w 155"/>
                  <a:gd name="T33" fmla="*/ 17 h 307"/>
                  <a:gd name="T34" fmla="*/ 3 w 155"/>
                  <a:gd name="T35" fmla="*/ 17 h 307"/>
                  <a:gd name="T36" fmla="*/ 2 w 155"/>
                  <a:gd name="T37" fmla="*/ 17 h 307"/>
                  <a:gd name="T38" fmla="*/ 2 w 155"/>
                  <a:gd name="T39" fmla="*/ 17 h 307"/>
                  <a:gd name="T40" fmla="*/ 2 w 155"/>
                  <a:gd name="T41" fmla="*/ 17 h 307"/>
                  <a:gd name="T42" fmla="*/ 2 w 155"/>
                  <a:gd name="T43" fmla="*/ 14 h 307"/>
                  <a:gd name="T44" fmla="*/ 3 w 155"/>
                  <a:gd name="T45" fmla="*/ 12 h 307"/>
                  <a:gd name="T46" fmla="*/ 4 w 155"/>
                  <a:gd name="T47" fmla="*/ 10 h 307"/>
                  <a:gd name="T48" fmla="*/ 5 w 155"/>
                  <a:gd name="T49" fmla="*/ 8 h 307"/>
                  <a:gd name="T50" fmla="*/ 6 w 155"/>
                  <a:gd name="T51" fmla="*/ 6 h 307"/>
                  <a:gd name="T52" fmla="*/ 7 w 155"/>
                  <a:gd name="T53" fmla="*/ 4 h 307"/>
                  <a:gd name="T54" fmla="*/ 8 w 155"/>
                  <a:gd name="T55" fmla="*/ 1 h 307"/>
                  <a:gd name="T56" fmla="*/ 9 w 155"/>
                  <a:gd name="T57" fmla="*/ 0 h 307"/>
                  <a:gd name="T58" fmla="*/ 9 w 155"/>
                  <a:gd name="T59" fmla="*/ 0 h 307"/>
                  <a:gd name="T60" fmla="*/ 8 w 155"/>
                  <a:gd name="T61" fmla="*/ 1 h 307"/>
                  <a:gd name="T62" fmla="*/ 6 w 155"/>
                  <a:gd name="T63" fmla="*/ 3 h 307"/>
                  <a:gd name="T64" fmla="*/ 5 w 155"/>
                  <a:gd name="T65" fmla="*/ 5 h 307"/>
                  <a:gd name="T66" fmla="*/ 3 w 155"/>
                  <a:gd name="T67" fmla="*/ 8 h 307"/>
                  <a:gd name="T68" fmla="*/ 1 w 155"/>
                  <a:gd name="T69" fmla="*/ 11 h 307"/>
                  <a:gd name="T70" fmla="*/ 0 w 155"/>
                  <a:gd name="T71" fmla="*/ 15 h 307"/>
                  <a:gd name="T72" fmla="*/ 0 w 155"/>
                  <a:gd name="T73" fmla="*/ 19 h 3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5"/>
                  <a:gd name="T112" fmla="*/ 0 h 307"/>
                  <a:gd name="T113" fmla="*/ 155 w 155"/>
                  <a:gd name="T114" fmla="*/ 307 h 30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5" h="307">
                    <a:moveTo>
                      <a:pt x="0" y="304"/>
                    </a:moveTo>
                    <a:lnTo>
                      <a:pt x="8" y="307"/>
                    </a:lnTo>
                    <a:lnTo>
                      <a:pt x="19" y="305"/>
                    </a:lnTo>
                    <a:lnTo>
                      <a:pt x="29" y="302"/>
                    </a:lnTo>
                    <a:lnTo>
                      <a:pt x="41" y="299"/>
                    </a:lnTo>
                    <a:lnTo>
                      <a:pt x="51" y="293"/>
                    </a:lnTo>
                    <a:lnTo>
                      <a:pt x="61" y="288"/>
                    </a:lnTo>
                    <a:lnTo>
                      <a:pt x="72" y="284"/>
                    </a:lnTo>
                    <a:lnTo>
                      <a:pt x="80" y="280"/>
                    </a:lnTo>
                    <a:lnTo>
                      <a:pt x="81" y="278"/>
                    </a:lnTo>
                    <a:lnTo>
                      <a:pt x="82" y="275"/>
                    </a:lnTo>
                    <a:lnTo>
                      <a:pt x="83" y="273"/>
                    </a:lnTo>
                    <a:lnTo>
                      <a:pt x="84" y="271"/>
                    </a:lnTo>
                    <a:lnTo>
                      <a:pt x="79" y="272"/>
                    </a:lnTo>
                    <a:lnTo>
                      <a:pt x="72" y="274"/>
                    </a:lnTo>
                    <a:lnTo>
                      <a:pt x="64" y="275"/>
                    </a:lnTo>
                    <a:lnTo>
                      <a:pt x="57" y="278"/>
                    </a:lnTo>
                    <a:lnTo>
                      <a:pt x="51" y="279"/>
                    </a:lnTo>
                    <a:lnTo>
                      <a:pt x="46" y="279"/>
                    </a:lnTo>
                    <a:lnTo>
                      <a:pt x="43" y="277"/>
                    </a:lnTo>
                    <a:lnTo>
                      <a:pt x="42" y="272"/>
                    </a:lnTo>
                    <a:lnTo>
                      <a:pt x="46" y="235"/>
                    </a:lnTo>
                    <a:lnTo>
                      <a:pt x="57" y="199"/>
                    </a:lnTo>
                    <a:lnTo>
                      <a:pt x="72" y="165"/>
                    </a:lnTo>
                    <a:lnTo>
                      <a:pt x="89" y="130"/>
                    </a:lnTo>
                    <a:lnTo>
                      <a:pt x="107" y="97"/>
                    </a:lnTo>
                    <a:lnTo>
                      <a:pt x="125" y="64"/>
                    </a:lnTo>
                    <a:lnTo>
                      <a:pt x="141" y="31"/>
                    </a:lnTo>
                    <a:lnTo>
                      <a:pt x="155" y="0"/>
                    </a:lnTo>
                    <a:lnTo>
                      <a:pt x="149" y="3"/>
                    </a:lnTo>
                    <a:lnTo>
                      <a:pt x="133" y="20"/>
                    </a:lnTo>
                    <a:lnTo>
                      <a:pt x="107" y="49"/>
                    </a:lnTo>
                    <a:lnTo>
                      <a:pt x="80" y="88"/>
                    </a:lnTo>
                    <a:lnTo>
                      <a:pt x="50" y="135"/>
                    </a:lnTo>
                    <a:lnTo>
                      <a:pt x="26" y="188"/>
                    </a:lnTo>
                    <a:lnTo>
                      <a:pt x="7" y="246"/>
                    </a:lnTo>
                    <a:lnTo>
                      <a:pt x="0" y="304"/>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21" name="Freeform 71"/>
              <p:cNvSpPr>
                <a:spLocks/>
              </p:cNvSpPr>
              <p:nvPr/>
            </p:nvSpPr>
            <p:spPr bwMode="auto">
              <a:xfrm>
                <a:off x="2641" y="3456"/>
                <a:ext cx="14" cy="121"/>
              </a:xfrm>
              <a:custGeom>
                <a:avLst/>
                <a:gdLst>
                  <a:gd name="T0" fmla="*/ 0 w 26"/>
                  <a:gd name="T1" fmla="*/ 15 h 243"/>
                  <a:gd name="T2" fmla="*/ 1 w 26"/>
                  <a:gd name="T3" fmla="*/ 13 h 243"/>
                  <a:gd name="T4" fmla="*/ 2 w 26"/>
                  <a:gd name="T5" fmla="*/ 11 h 243"/>
                  <a:gd name="T6" fmla="*/ 2 w 26"/>
                  <a:gd name="T7" fmla="*/ 9 h 243"/>
                  <a:gd name="T8" fmla="*/ 2 w 26"/>
                  <a:gd name="T9" fmla="*/ 7 h 243"/>
                  <a:gd name="T10" fmla="*/ 2 w 26"/>
                  <a:gd name="T11" fmla="*/ 5 h 243"/>
                  <a:gd name="T12" fmla="*/ 2 w 26"/>
                  <a:gd name="T13" fmla="*/ 3 h 243"/>
                  <a:gd name="T14" fmla="*/ 2 w 26"/>
                  <a:gd name="T15" fmla="*/ 1 h 243"/>
                  <a:gd name="T16" fmla="*/ 2 w 26"/>
                  <a:gd name="T17" fmla="*/ 0 h 243"/>
                  <a:gd name="T18" fmla="*/ 1 w 26"/>
                  <a:gd name="T19" fmla="*/ 1 h 243"/>
                  <a:gd name="T20" fmla="*/ 1 w 26"/>
                  <a:gd name="T21" fmla="*/ 3 h 243"/>
                  <a:gd name="T22" fmla="*/ 1 w 26"/>
                  <a:gd name="T23" fmla="*/ 5 h 243"/>
                  <a:gd name="T24" fmla="*/ 1 w 26"/>
                  <a:gd name="T25" fmla="*/ 7 h 243"/>
                  <a:gd name="T26" fmla="*/ 1 w 26"/>
                  <a:gd name="T27" fmla="*/ 9 h 243"/>
                  <a:gd name="T28" fmla="*/ 1 w 26"/>
                  <a:gd name="T29" fmla="*/ 11 h 243"/>
                  <a:gd name="T30" fmla="*/ 1 w 26"/>
                  <a:gd name="T31" fmla="*/ 13 h 243"/>
                  <a:gd name="T32" fmla="*/ 0 w 26"/>
                  <a:gd name="T33" fmla="*/ 15 h 2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243"/>
                  <a:gd name="T53" fmla="*/ 26 w 26"/>
                  <a:gd name="T54" fmla="*/ 243 h 2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243">
                    <a:moveTo>
                      <a:pt x="0" y="243"/>
                    </a:moveTo>
                    <a:lnTo>
                      <a:pt x="15" y="217"/>
                    </a:lnTo>
                    <a:lnTo>
                      <a:pt x="23" y="188"/>
                    </a:lnTo>
                    <a:lnTo>
                      <a:pt x="26" y="158"/>
                    </a:lnTo>
                    <a:lnTo>
                      <a:pt x="26" y="126"/>
                    </a:lnTo>
                    <a:lnTo>
                      <a:pt x="25" y="94"/>
                    </a:lnTo>
                    <a:lnTo>
                      <a:pt x="23" y="61"/>
                    </a:lnTo>
                    <a:lnTo>
                      <a:pt x="23" y="29"/>
                    </a:lnTo>
                    <a:lnTo>
                      <a:pt x="25" y="0"/>
                    </a:lnTo>
                    <a:lnTo>
                      <a:pt x="12" y="26"/>
                    </a:lnTo>
                    <a:lnTo>
                      <a:pt x="5" y="55"/>
                    </a:lnTo>
                    <a:lnTo>
                      <a:pt x="3" y="85"/>
                    </a:lnTo>
                    <a:lnTo>
                      <a:pt x="3" y="116"/>
                    </a:lnTo>
                    <a:lnTo>
                      <a:pt x="4" y="148"/>
                    </a:lnTo>
                    <a:lnTo>
                      <a:pt x="5" y="180"/>
                    </a:lnTo>
                    <a:lnTo>
                      <a:pt x="4" y="211"/>
                    </a:lnTo>
                    <a:lnTo>
                      <a:pt x="0" y="243"/>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22" name="Freeform 72"/>
              <p:cNvSpPr>
                <a:spLocks/>
              </p:cNvSpPr>
              <p:nvPr/>
            </p:nvSpPr>
            <p:spPr bwMode="auto">
              <a:xfrm>
                <a:off x="2877" y="3451"/>
                <a:ext cx="71" cy="112"/>
              </a:xfrm>
              <a:custGeom>
                <a:avLst/>
                <a:gdLst>
                  <a:gd name="T0" fmla="*/ 0 w 142"/>
                  <a:gd name="T1" fmla="*/ 14 h 225"/>
                  <a:gd name="T2" fmla="*/ 2 w 142"/>
                  <a:gd name="T3" fmla="*/ 13 h 225"/>
                  <a:gd name="T4" fmla="*/ 4 w 142"/>
                  <a:gd name="T5" fmla="*/ 12 h 225"/>
                  <a:gd name="T6" fmla="*/ 5 w 142"/>
                  <a:gd name="T7" fmla="*/ 10 h 225"/>
                  <a:gd name="T8" fmla="*/ 6 w 142"/>
                  <a:gd name="T9" fmla="*/ 8 h 225"/>
                  <a:gd name="T10" fmla="*/ 7 w 142"/>
                  <a:gd name="T11" fmla="*/ 6 h 225"/>
                  <a:gd name="T12" fmla="*/ 7 w 142"/>
                  <a:gd name="T13" fmla="*/ 3 h 225"/>
                  <a:gd name="T14" fmla="*/ 8 w 142"/>
                  <a:gd name="T15" fmla="*/ 1 h 225"/>
                  <a:gd name="T16" fmla="*/ 9 w 142"/>
                  <a:gd name="T17" fmla="*/ 0 h 225"/>
                  <a:gd name="T18" fmla="*/ 7 w 142"/>
                  <a:gd name="T19" fmla="*/ 1 h 225"/>
                  <a:gd name="T20" fmla="*/ 6 w 142"/>
                  <a:gd name="T21" fmla="*/ 3 h 225"/>
                  <a:gd name="T22" fmla="*/ 5 w 142"/>
                  <a:gd name="T23" fmla="*/ 4 h 225"/>
                  <a:gd name="T24" fmla="*/ 4 w 142"/>
                  <a:gd name="T25" fmla="*/ 6 h 225"/>
                  <a:gd name="T26" fmla="*/ 3 w 142"/>
                  <a:gd name="T27" fmla="*/ 8 h 225"/>
                  <a:gd name="T28" fmla="*/ 2 w 142"/>
                  <a:gd name="T29" fmla="*/ 10 h 225"/>
                  <a:gd name="T30" fmla="*/ 1 w 142"/>
                  <a:gd name="T31" fmla="*/ 12 h 225"/>
                  <a:gd name="T32" fmla="*/ 0 w 142"/>
                  <a:gd name="T33" fmla="*/ 14 h 2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2"/>
                  <a:gd name="T52" fmla="*/ 0 h 225"/>
                  <a:gd name="T53" fmla="*/ 142 w 142"/>
                  <a:gd name="T54" fmla="*/ 225 h 2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2" h="225">
                    <a:moveTo>
                      <a:pt x="0" y="225"/>
                    </a:moveTo>
                    <a:lnTo>
                      <a:pt x="26" y="213"/>
                    </a:lnTo>
                    <a:lnTo>
                      <a:pt x="50" y="193"/>
                    </a:lnTo>
                    <a:lnTo>
                      <a:pt x="68" y="165"/>
                    </a:lnTo>
                    <a:lnTo>
                      <a:pt x="84" y="132"/>
                    </a:lnTo>
                    <a:lnTo>
                      <a:pt x="98" y="96"/>
                    </a:lnTo>
                    <a:lnTo>
                      <a:pt x="112" y="60"/>
                    </a:lnTo>
                    <a:lnTo>
                      <a:pt x="126" y="28"/>
                    </a:lnTo>
                    <a:lnTo>
                      <a:pt x="142" y="0"/>
                    </a:lnTo>
                    <a:lnTo>
                      <a:pt x="112" y="22"/>
                    </a:lnTo>
                    <a:lnTo>
                      <a:pt x="89" y="48"/>
                    </a:lnTo>
                    <a:lnTo>
                      <a:pt x="70" y="76"/>
                    </a:lnTo>
                    <a:lnTo>
                      <a:pt x="55" y="107"/>
                    </a:lnTo>
                    <a:lnTo>
                      <a:pt x="43" y="139"/>
                    </a:lnTo>
                    <a:lnTo>
                      <a:pt x="30" y="170"/>
                    </a:lnTo>
                    <a:lnTo>
                      <a:pt x="16" y="198"/>
                    </a:lnTo>
                    <a:lnTo>
                      <a:pt x="0" y="225"/>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23" name="Freeform 73"/>
              <p:cNvSpPr>
                <a:spLocks/>
              </p:cNvSpPr>
              <p:nvPr/>
            </p:nvSpPr>
            <p:spPr bwMode="auto">
              <a:xfrm>
                <a:off x="2368" y="3379"/>
                <a:ext cx="64" cy="104"/>
              </a:xfrm>
              <a:custGeom>
                <a:avLst/>
                <a:gdLst>
                  <a:gd name="T0" fmla="*/ 8 w 128"/>
                  <a:gd name="T1" fmla="*/ 13 h 209"/>
                  <a:gd name="T2" fmla="*/ 7 w 128"/>
                  <a:gd name="T3" fmla="*/ 12 h 209"/>
                  <a:gd name="T4" fmla="*/ 6 w 128"/>
                  <a:gd name="T5" fmla="*/ 10 h 209"/>
                  <a:gd name="T6" fmla="*/ 5 w 128"/>
                  <a:gd name="T7" fmla="*/ 9 h 209"/>
                  <a:gd name="T8" fmla="*/ 4 w 128"/>
                  <a:gd name="T9" fmla="*/ 7 h 209"/>
                  <a:gd name="T10" fmla="*/ 3 w 128"/>
                  <a:gd name="T11" fmla="*/ 5 h 209"/>
                  <a:gd name="T12" fmla="*/ 2 w 128"/>
                  <a:gd name="T13" fmla="*/ 3 h 209"/>
                  <a:gd name="T14" fmla="*/ 1 w 128"/>
                  <a:gd name="T15" fmla="*/ 1 h 209"/>
                  <a:gd name="T16" fmla="*/ 0 w 128"/>
                  <a:gd name="T17" fmla="*/ 0 h 209"/>
                  <a:gd name="T18" fmla="*/ 2 w 128"/>
                  <a:gd name="T19" fmla="*/ 0 h 209"/>
                  <a:gd name="T20" fmla="*/ 3 w 128"/>
                  <a:gd name="T21" fmla="*/ 2 h 209"/>
                  <a:gd name="T22" fmla="*/ 4 w 128"/>
                  <a:gd name="T23" fmla="*/ 3 h 209"/>
                  <a:gd name="T24" fmla="*/ 5 w 128"/>
                  <a:gd name="T25" fmla="*/ 5 h 209"/>
                  <a:gd name="T26" fmla="*/ 6 w 128"/>
                  <a:gd name="T27" fmla="*/ 7 h 209"/>
                  <a:gd name="T28" fmla="*/ 7 w 128"/>
                  <a:gd name="T29" fmla="*/ 9 h 209"/>
                  <a:gd name="T30" fmla="*/ 7 w 128"/>
                  <a:gd name="T31" fmla="*/ 11 h 209"/>
                  <a:gd name="T32" fmla="*/ 8 w 128"/>
                  <a:gd name="T33" fmla="*/ 13 h 2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209"/>
                  <a:gd name="T53" fmla="*/ 128 w 128"/>
                  <a:gd name="T54" fmla="*/ 209 h 20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209">
                    <a:moveTo>
                      <a:pt x="128" y="209"/>
                    </a:moveTo>
                    <a:lnTo>
                      <a:pt x="104" y="193"/>
                    </a:lnTo>
                    <a:lnTo>
                      <a:pt x="85" y="171"/>
                    </a:lnTo>
                    <a:lnTo>
                      <a:pt x="67" y="144"/>
                    </a:lnTo>
                    <a:lnTo>
                      <a:pt x="55" y="116"/>
                    </a:lnTo>
                    <a:lnTo>
                      <a:pt x="42" y="86"/>
                    </a:lnTo>
                    <a:lnTo>
                      <a:pt x="29" y="56"/>
                    </a:lnTo>
                    <a:lnTo>
                      <a:pt x="15" y="27"/>
                    </a:lnTo>
                    <a:lnTo>
                      <a:pt x="0" y="0"/>
                    </a:lnTo>
                    <a:lnTo>
                      <a:pt x="27" y="15"/>
                    </a:lnTo>
                    <a:lnTo>
                      <a:pt x="48" y="36"/>
                    </a:lnTo>
                    <a:lnTo>
                      <a:pt x="64" y="63"/>
                    </a:lnTo>
                    <a:lnTo>
                      <a:pt x="76" y="91"/>
                    </a:lnTo>
                    <a:lnTo>
                      <a:pt x="87" y="122"/>
                    </a:lnTo>
                    <a:lnTo>
                      <a:pt x="98" y="152"/>
                    </a:lnTo>
                    <a:lnTo>
                      <a:pt x="112" y="182"/>
                    </a:lnTo>
                    <a:lnTo>
                      <a:pt x="128" y="209"/>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24" name="Freeform 74"/>
              <p:cNvSpPr>
                <a:spLocks/>
              </p:cNvSpPr>
              <p:nvPr/>
            </p:nvSpPr>
            <p:spPr bwMode="auto">
              <a:xfrm>
                <a:off x="2679" y="3425"/>
                <a:ext cx="233" cy="195"/>
              </a:xfrm>
              <a:custGeom>
                <a:avLst/>
                <a:gdLst>
                  <a:gd name="T0" fmla="*/ 28 w 466"/>
                  <a:gd name="T1" fmla="*/ 0 h 391"/>
                  <a:gd name="T2" fmla="*/ 26 w 466"/>
                  <a:gd name="T3" fmla="*/ 2 h 391"/>
                  <a:gd name="T4" fmla="*/ 23 w 466"/>
                  <a:gd name="T5" fmla="*/ 3 h 391"/>
                  <a:gd name="T6" fmla="*/ 21 w 466"/>
                  <a:gd name="T7" fmla="*/ 5 h 391"/>
                  <a:gd name="T8" fmla="*/ 19 w 466"/>
                  <a:gd name="T9" fmla="*/ 7 h 391"/>
                  <a:gd name="T10" fmla="*/ 18 w 466"/>
                  <a:gd name="T11" fmla="*/ 9 h 391"/>
                  <a:gd name="T12" fmla="*/ 16 w 466"/>
                  <a:gd name="T13" fmla="*/ 12 h 391"/>
                  <a:gd name="T14" fmla="*/ 15 w 466"/>
                  <a:gd name="T15" fmla="*/ 14 h 391"/>
                  <a:gd name="T16" fmla="*/ 14 w 466"/>
                  <a:gd name="T17" fmla="*/ 17 h 391"/>
                  <a:gd name="T18" fmla="*/ 13 w 466"/>
                  <a:gd name="T19" fmla="*/ 21 h 391"/>
                  <a:gd name="T20" fmla="*/ 12 w 466"/>
                  <a:gd name="T21" fmla="*/ 21 h 391"/>
                  <a:gd name="T22" fmla="*/ 10 w 466"/>
                  <a:gd name="T23" fmla="*/ 19 h 391"/>
                  <a:gd name="T24" fmla="*/ 9 w 466"/>
                  <a:gd name="T25" fmla="*/ 17 h 391"/>
                  <a:gd name="T26" fmla="*/ 7 w 466"/>
                  <a:gd name="T27" fmla="*/ 14 h 391"/>
                  <a:gd name="T28" fmla="*/ 5 w 466"/>
                  <a:gd name="T29" fmla="*/ 12 h 391"/>
                  <a:gd name="T30" fmla="*/ 4 w 466"/>
                  <a:gd name="T31" fmla="*/ 9 h 391"/>
                  <a:gd name="T32" fmla="*/ 2 w 466"/>
                  <a:gd name="T33" fmla="*/ 7 h 391"/>
                  <a:gd name="T34" fmla="*/ 1 w 466"/>
                  <a:gd name="T35" fmla="*/ 4 h 391"/>
                  <a:gd name="T36" fmla="*/ 1 w 466"/>
                  <a:gd name="T37" fmla="*/ 5 h 391"/>
                  <a:gd name="T38" fmla="*/ 1 w 466"/>
                  <a:gd name="T39" fmla="*/ 7 h 391"/>
                  <a:gd name="T40" fmla="*/ 2 w 466"/>
                  <a:gd name="T41" fmla="*/ 10 h 391"/>
                  <a:gd name="T42" fmla="*/ 3 w 466"/>
                  <a:gd name="T43" fmla="*/ 13 h 391"/>
                  <a:gd name="T44" fmla="*/ 5 w 466"/>
                  <a:gd name="T45" fmla="*/ 15 h 391"/>
                  <a:gd name="T46" fmla="*/ 7 w 466"/>
                  <a:gd name="T47" fmla="*/ 18 h 391"/>
                  <a:gd name="T48" fmla="*/ 9 w 466"/>
                  <a:gd name="T49" fmla="*/ 20 h 391"/>
                  <a:gd name="T50" fmla="*/ 11 w 466"/>
                  <a:gd name="T51" fmla="*/ 23 h 391"/>
                  <a:gd name="T52" fmla="*/ 13 w 466"/>
                  <a:gd name="T53" fmla="*/ 23 h 391"/>
                  <a:gd name="T54" fmla="*/ 14 w 466"/>
                  <a:gd name="T55" fmla="*/ 22 h 391"/>
                  <a:gd name="T56" fmla="*/ 15 w 466"/>
                  <a:gd name="T57" fmla="*/ 19 h 391"/>
                  <a:gd name="T58" fmla="*/ 17 w 466"/>
                  <a:gd name="T59" fmla="*/ 15 h 391"/>
                  <a:gd name="T60" fmla="*/ 19 w 466"/>
                  <a:gd name="T61" fmla="*/ 11 h 391"/>
                  <a:gd name="T62" fmla="*/ 22 w 466"/>
                  <a:gd name="T63" fmla="*/ 8 h 391"/>
                  <a:gd name="T64" fmla="*/ 25 w 466"/>
                  <a:gd name="T65" fmla="*/ 5 h 391"/>
                  <a:gd name="T66" fmla="*/ 27 w 466"/>
                  <a:gd name="T67" fmla="*/ 2 h 391"/>
                  <a:gd name="T68" fmla="*/ 29 w 466"/>
                  <a:gd name="T69" fmla="*/ 0 h 391"/>
                  <a:gd name="T70" fmla="*/ 30 w 466"/>
                  <a:gd name="T71" fmla="*/ 0 h 3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66"/>
                  <a:gd name="T109" fmla="*/ 0 h 391"/>
                  <a:gd name="T110" fmla="*/ 466 w 466"/>
                  <a:gd name="T111" fmla="*/ 391 h 39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66" h="391">
                    <a:moveTo>
                      <a:pt x="466" y="0"/>
                    </a:moveTo>
                    <a:lnTo>
                      <a:pt x="444" y="10"/>
                    </a:lnTo>
                    <a:lnTo>
                      <a:pt x="424" y="21"/>
                    </a:lnTo>
                    <a:lnTo>
                      <a:pt x="404" y="33"/>
                    </a:lnTo>
                    <a:lnTo>
                      <a:pt x="384" y="45"/>
                    </a:lnTo>
                    <a:lnTo>
                      <a:pt x="367" y="59"/>
                    </a:lnTo>
                    <a:lnTo>
                      <a:pt x="350" y="73"/>
                    </a:lnTo>
                    <a:lnTo>
                      <a:pt x="334" y="89"/>
                    </a:lnTo>
                    <a:lnTo>
                      <a:pt x="319" y="105"/>
                    </a:lnTo>
                    <a:lnTo>
                      <a:pt x="304" y="121"/>
                    </a:lnTo>
                    <a:lnTo>
                      <a:pt x="290" y="140"/>
                    </a:lnTo>
                    <a:lnTo>
                      <a:pt x="277" y="158"/>
                    </a:lnTo>
                    <a:lnTo>
                      <a:pt x="265" y="177"/>
                    </a:lnTo>
                    <a:lnTo>
                      <a:pt x="253" y="196"/>
                    </a:lnTo>
                    <a:lnTo>
                      <a:pt x="242" y="217"/>
                    </a:lnTo>
                    <a:lnTo>
                      <a:pt x="231" y="238"/>
                    </a:lnTo>
                    <a:lnTo>
                      <a:pt x="222" y="258"/>
                    </a:lnTo>
                    <a:lnTo>
                      <a:pt x="214" y="285"/>
                    </a:lnTo>
                    <a:lnTo>
                      <a:pt x="209" y="314"/>
                    </a:lnTo>
                    <a:lnTo>
                      <a:pt x="206" y="342"/>
                    </a:lnTo>
                    <a:lnTo>
                      <a:pt x="200" y="370"/>
                    </a:lnTo>
                    <a:lnTo>
                      <a:pt x="186" y="350"/>
                    </a:lnTo>
                    <a:lnTo>
                      <a:pt x="172" y="330"/>
                    </a:lnTo>
                    <a:lnTo>
                      <a:pt x="159" y="311"/>
                    </a:lnTo>
                    <a:lnTo>
                      <a:pt x="145" y="292"/>
                    </a:lnTo>
                    <a:lnTo>
                      <a:pt x="131" y="272"/>
                    </a:lnTo>
                    <a:lnTo>
                      <a:pt x="117" y="254"/>
                    </a:lnTo>
                    <a:lnTo>
                      <a:pt x="104" y="235"/>
                    </a:lnTo>
                    <a:lnTo>
                      <a:pt x="91" y="216"/>
                    </a:lnTo>
                    <a:lnTo>
                      <a:pt x="78" y="197"/>
                    </a:lnTo>
                    <a:lnTo>
                      <a:pt x="65" y="178"/>
                    </a:lnTo>
                    <a:lnTo>
                      <a:pt x="53" y="158"/>
                    </a:lnTo>
                    <a:lnTo>
                      <a:pt x="41" y="139"/>
                    </a:lnTo>
                    <a:lnTo>
                      <a:pt x="30" y="119"/>
                    </a:lnTo>
                    <a:lnTo>
                      <a:pt x="19" y="98"/>
                    </a:lnTo>
                    <a:lnTo>
                      <a:pt x="9" y="78"/>
                    </a:lnTo>
                    <a:lnTo>
                      <a:pt x="0" y="56"/>
                    </a:lnTo>
                    <a:lnTo>
                      <a:pt x="2" y="80"/>
                    </a:lnTo>
                    <a:lnTo>
                      <a:pt x="5" y="104"/>
                    </a:lnTo>
                    <a:lnTo>
                      <a:pt x="11" y="127"/>
                    </a:lnTo>
                    <a:lnTo>
                      <a:pt x="18" y="149"/>
                    </a:lnTo>
                    <a:lnTo>
                      <a:pt x="26" y="170"/>
                    </a:lnTo>
                    <a:lnTo>
                      <a:pt x="36" y="190"/>
                    </a:lnTo>
                    <a:lnTo>
                      <a:pt x="47" y="211"/>
                    </a:lnTo>
                    <a:lnTo>
                      <a:pt x="60" y="231"/>
                    </a:lnTo>
                    <a:lnTo>
                      <a:pt x="73" y="250"/>
                    </a:lnTo>
                    <a:lnTo>
                      <a:pt x="88" y="270"/>
                    </a:lnTo>
                    <a:lnTo>
                      <a:pt x="103" y="289"/>
                    </a:lnTo>
                    <a:lnTo>
                      <a:pt x="119" y="309"/>
                    </a:lnTo>
                    <a:lnTo>
                      <a:pt x="138" y="329"/>
                    </a:lnTo>
                    <a:lnTo>
                      <a:pt x="155" y="349"/>
                    </a:lnTo>
                    <a:lnTo>
                      <a:pt x="174" y="370"/>
                    </a:lnTo>
                    <a:lnTo>
                      <a:pt x="193" y="391"/>
                    </a:lnTo>
                    <a:lnTo>
                      <a:pt x="201" y="382"/>
                    </a:lnTo>
                    <a:lnTo>
                      <a:pt x="210" y="372"/>
                    </a:lnTo>
                    <a:lnTo>
                      <a:pt x="217" y="363"/>
                    </a:lnTo>
                    <a:lnTo>
                      <a:pt x="221" y="353"/>
                    </a:lnTo>
                    <a:lnTo>
                      <a:pt x="231" y="318"/>
                    </a:lnTo>
                    <a:lnTo>
                      <a:pt x="245" y="284"/>
                    </a:lnTo>
                    <a:lnTo>
                      <a:pt x="261" y="250"/>
                    </a:lnTo>
                    <a:lnTo>
                      <a:pt x="281" y="218"/>
                    </a:lnTo>
                    <a:lnTo>
                      <a:pt x="300" y="187"/>
                    </a:lnTo>
                    <a:lnTo>
                      <a:pt x="322" y="157"/>
                    </a:lnTo>
                    <a:lnTo>
                      <a:pt x="344" y="129"/>
                    </a:lnTo>
                    <a:lnTo>
                      <a:pt x="366" y="104"/>
                    </a:lnTo>
                    <a:lnTo>
                      <a:pt x="387" y="81"/>
                    </a:lnTo>
                    <a:lnTo>
                      <a:pt x="406" y="60"/>
                    </a:lnTo>
                    <a:lnTo>
                      <a:pt x="425" y="42"/>
                    </a:lnTo>
                    <a:lnTo>
                      <a:pt x="440" y="27"/>
                    </a:lnTo>
                    <a:lnTo>
                      <a:pt x="452" y="14"/>
                    </a:lnTo>
                    <a:lnTo>
                      <a:pt x="462" y="6"/>
                    </a:lnTo>
                    <a:lnTo>
                      <a:pt x="466" y="2"/>
                    </a:lnTo>
                    <a:lnTo>
                      <a:pt x="466" y="0"/>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25" name="Freeform 75"/>
              <p:cNvSpPr>
                <a:spLocks/>
              </p:cNvSpPr>
              <p:nvPr/>
            </p:nvSpPr>
            <p:spPr bwMode="auto">
              <a:xfrm>
                <a:off x="2460" y="3309"/>
                <a:ext cx="204" cy="172"/>
              </a:xfrm>
              <a:custGeom>
                <a:avLst/>
                <a:gdLst>
                  <a:gd name="T0" fmla="*/ 0 w 408"/>
                  <a:gd name="T1" fmla="*/ 0 h 343"/>
                  <a:gd name="T2" fmla="*/ 2 w 408"/>
                  <a:gd name="T3" fmla="*/ 1 h 343"/>
                  <a:gd name="T4" fmla="*/ 3 w 408"/>
                  <a:gd name="T5" fmla="*/ 1 h 343"/>
                  <a:gd name="T6" fmla="*/ 4 w 408"/>
                  <a:gd name="T7" fmla="*/ 2 h 343"/>
                  <a:gd name="T8" fmla="*/ 5 w 408"/>
                  <a:gd name="T9" fmla="*/ 2 h 343"/>
                  <a:gd name="T10" fmla="*/ 6 w 408"/>
                  <a:gd name="T11" fmla="*/ 3 h 343"/>
                  <a:gd name="T12" fmla="*/ 7 w 408"/>
                  <a:gd name="T13" fmla="*/ 4 h 343"/>
                  <a:gd name="T14" fmla="*/ 8 w 408"/>
                  <a:gd name="T15" fmla="*/ 4 h 343"/>
                  <a:gd name="T16" fmla="*/ 8 w 408"/>
                  <a:gd name="T17" fmla="*/ 5 h 343"/>
                  <a:gd name="T18" fmla="*/ 9 w 408"/>
                  <a:gd name="T19" fmla="*/ 6 h 343"/>
                  <a:gd name="T20" fmla="*/ 10 w 408"/>
                  <a:gd name="T21" fmla="*/ 7 h 343"/>
                  <a:gd name="T22" fmla="*/ 11 w 408"/>
                  <a:gd name="T23" fmla="*/ 8 h 343"/>
                  <a:gd name="T24" fmla="*/ 11 w 408"/>
                  <a:gd name="T25" fmla="*/ 9 h 343"/>
                  <a:gd name="T26" fmla="*/ 12 w 408"/>
                  <a:gd name="T27" fmla="*/ 10 h 343"/>
                  <a:gd name="T28" fmla="*/ 12 w 408"/>
                  <a:gd name="T29" fmla="*/ 11 h 343"/>
                  <a:gd name="T30" fmla="*/ 13 w 408"/>
                  <a:gd name="T31" fmla="*/ 13 h 343"/>
                  <a:gd name="T32" fmla="*/ 13 w 408"/>
                  <a:gd name="T33" fmla="*/ 14 h 343"/>
                  <a:gd name="T34" fmla="*/ 14 w 408"/>
                  <a:gd name="T35" fmla="*/ 16 h 343"/>
                  <a:gd name="T36" fmla="*/ 14 w 408"/>
                  <a:gd name="T37" fmla="*/ 17 h 343"/>
                  <a:gd name="T38" fmla="*/ 14 w 408"/>
                  <a:gd name="T39" fmla="*/ 19 h 343"/>
                  <a:gd name="T40" fmla="*/ 15 w 408"/>
                  <a:gd name="T41" fmla="*/ 20 h 343"/>
                  <a:gd name="T42" fmla="*/ 16 w 408"/>
                  <a:gd name="T43" fmla="*/ 18 h 343"/>
                  <a:gd name="T44" fmla="*/ 18 w 408"/>
                  <a:gd name="T45" fmla="*/ 16 h 343"/>
                  <a:gd name="T46" fmla="*/ 19 w 408"/>
                  <a:gd name="T47" fmla="*/ 13 h 343"/>
                  <a:gd name="T48" fmla="*/ 21 w 408"/>
                  <a:gd name="T49" fmla="*/ 11 h 343"/>
                  <a:gd name="T50" fmla="*/ 22 w 408"/>
                  <a:gd name="T51" fmla="*/ 9 h 343"/>
                  <a:gd name="T52" fmla="*/ 24 w 408"/>
                  <a:gd name="T53" fmla="*/ 6 h 343"/>
                  <a:gd name="T54" fmla="*/ 25 w 408"/>
                  <a:gd name="T55" fmla="*/ 4 h 343"/>
                  <a:gd name="T56" fmla="*/ 26 w 408"/>
                  <a:gd name="T57" fmla="*/ 1 h 343"/>
                  <a:gd name="T58" fmla="*/ 26 w 408"/>
                  <a:gd name="T59" fmla="*/ 4 h 343"/>
                  <a:gd name="T60" fmla="*/ 25 w 408"/>
                  <a:gd name="T61" fmla="*/ 7 h 343"/>
                  <a:gd name="T62" fmla="*/ 24 w 408"/>
                  <a:gd name="T63" fmla="*/ 9 h 343"/>
                  <a:gd name="T64" fmla="*/ 23 w 408"/>
                  <a:gd name="T65" fmla="*/ 12 h 343"/>
                  <a:gd name="T66" fmla="*/ 21 w 408"/>
                  <a:gd name="T67" fmla="*/ 14 h 343"/>
                  <a:gd name="T68" fmla="*/ 19 w 408"/>
                  <a:gd name="T69" fmla="*/ 17 h 343"/>
                  <a:gd name="T70" fmla="*/ 17 w 408"/>
                  <a:gd name="T71" fmla="*/ 19 h 343"/>
                  <a:gd name="T72" fmla="*/ 15 w 408"/>
                  <a:gd name="T73" fmla="*/ 21 h 343"/>
                  <a:gd name="T74" fmla="*/ 14 w 408"/>
                  <a:gd name="T75" fmla="*/ 22 h 343"/>
                  <a:gd name="T76" fmla="*/ 14 w 408"/>
                  <a:gd name="T77" fmla="*/ 22 h 343"/>
                  <a:gd name="T78" fmla="*/ 13 w 408"/>
                  <a:gd name="T79" fmla="*/ 22 h 343"/>
                  <a:gd name="T80" fmla="*/ 13 w 408"/>
                  <a:gd name="T81" fmla="*/ 22 h 343"/>
                  <a:gd name="T82" fmla="*/ 13 w 408"/>
                  <a:gd name="T83" fmla="*/ 20 h 343"/>
                  <a:gd name="T84" fmla="*/ 12 w 408"/>
                  <a:gd name="T85" fmla="*/ 18 h 343"/>
                  <a:gd name="T86" fmla="*/ 11 w 408"/>
                  <a:gd name="T87" fmla="*/ 16 h 343"/>
                  <a:gd name="T88" fmla="*/ 10 w 408"/>
                  <a:gd name="T89" fmla="*/ 14 h 343"/>
                  <a:gd name="T90" fmla="*/ 9 w 408"/>
                  <a:gd name="T91" fmla="*/ 12 h 343"/>
                  <a:gd name="T92" fmla="*/ 8 w 408"/>
                  <a:gd name="T93" fmla="*/ 10 h 343"/>
                  <a:gd name="T94" fmla="*/ 7 w 408"/>
                  <a:gd name="T95" fmla="*/ 8 h 343"/>
                  <a:gd name="T96" fmla="*/ 6 w 408"/>
                  <a:gd name="T97" fmla="*/ 7 h 343"/>
                  <a:gd name="T98" fmla="*/ 5 w 408"/>
                  <a:gd name="T99" fmla="*/ 6 h 343"/>
                  <a:gd name="T100" fmla="*/ 4 w 408"/>
                  <a:gd name="T101" fmla="*/ 4 h 343"/>
                  <a:gd name="T102" fmla="*/ 3 w 408"/>
                  <a:gd name="T103" fmla="*/ 3 h 343"/>
                  <a:gd name="T104" fmla="*/ 2 w 408"/>
                  <a:gd name="T105" fmla="*/ 2 h 343"/>
                  <a:gd name="T106" fmla="*/ 1 w 408"/>
                  <a:gd name="T107" fmla="*/ 1 h 343"/>
                  <a:gd name="T108" fmla="*/ 1 w 408"/>
                  <a:gd name="T109" fmla="*/ 1 h 343"/>
                  <a:gd name="T110" fmla="*/ 0 w 408"/>
                  <a:gd name="T111" fmla="*/ 1 h 343"/>
                  <a:gd name="T112" fmla="*/ 0 w 408"/>
                  <a:gd name="T113" fmla="*/ 0 h 3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8"/>
                  <a:gd name="T172" fmla="*/ 0 h 343"/>
                  <a:gd name="T173" fmla="*/ 408 w 408"/>
                  <a:gd name="T174" fmla="*/ 343 h 3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8" h="343">
                    <a:moveTo>
                      <a:pt x="0" y="0"/>
                    </a:moveTo>
                    <a:lnTo>
                      <a:pt x="18" y="8"/>
                    </a:lnTo>
                    <a:lnTo>
                      <a:pt x="37" y="16"/>
                    </a:lnTo>
                    <a:lnTo>
                      <a:pt x="53" y="24"/>
                    </a:lnTo>
                    <a:lnTo>
                      <a:pt x="69" y="32"/>
                    </a:lnTo>
                    <a:lnTo>
                      <a:pt x="84" y="41"/>
                    </a:lnTo>
                    <a:lnTo>
                      <a:pt x="99" y="51"/>
                    </a:lnTo>
                    <a:lnTo>
                      <a:pt x="113" y="61"/>
                    </a:lnTo>
                    <a:lnTo>
                      <a:pt x="127" y="72"/>
                    </a:lnTo>
                    <a:lnTo>
                      <a:pt x="138" y="85"/>
                    </a:lnTo>
                    <a:lnTo>
                      <a:pt x="150" y="99"/>
                    </a:lnTo>
                    <a:lnTo>
                      <a:pt x="161" y="115"/>
                    </a:lnTo>
                    <a:lnTo>
                      <a:pt x="171" y="132"/>
                    </a:lnTo>
                    <a:lnTo>
                      <a:pt x="182" y="151"/>
                    </a:lnTo>
                    <a:lnTo>
                      <a:pt x="191" y="171"/>
                    </a:lnTo>
                    <a:lnTo>
                      <a:pt x="199" y="195"/>
                    </a:lnTo>
                    <a:lnTo>
                      <a:pt x="207" y="220"/>
                    </a:lnTo>
                    <a:lnTo>
                      <a:pt x="214" y="245"/>
                    </a:lnTo>
                    <a:lnTo>
                      <a:pt x="219" y="268"/>
                    </a:lnTo>
                    <a:lnTo>
                      <a:pt x="222" y="291"/>
                    </a:lnTo>
                    <a:lnTo>
                      <a:pt x="226" y="314"/>
                    </a:lnTo>
                    <a:lnTo>
                      <a:pt x="250" y="280"/>
                    </a:lnTo>
                    <a:lnTo>
                      <a:pt x="275" y="243"/>
                    </a:lnTo>
                    <a:lnTo>
                      <a:pt x="301" y="207"/>
                    </a:lnTo>
                    <a:lnTo>
                      <a:pt x="326" y="169"/>
                    </a:lnTo>
                    <a:lnTo>
                      <a:pt x="350" y="131"/>
                    </a:lnTo>
                    <a:lnTo>
                      <a:pt x="372" y="92"/>
                    </a:lnTo>
                    <a:lnTo>
                      <a:pt x="392" y="53"/>
                    </a:lnTo>
                    <a:lnTo>
                      <a:pt x="408" y="14"/>
                    </a:lnTo>
                    <a:lnTo>
                      <a:pt x="403" y="56"/>
                    </a:lnTo>
                    <a:lnTo>
                      <a:pt x="393" y="98"/>
                    </a:lnTo>
                    <a:lnTo>
                      <a:pt x="378" y="139"/>
                    </a:lnTo>
                    <a:lnTo>
                      <a:pt x="357" y="178"/>
                    </a:lnTo>
                    <a:lnTo>
                      <a:pt x="332" y="218"/>
                    </a:lnTo>
                    <a:lnTo>
                      <a:pt x="302" y="257"/>
                    </a:lnTo>
                    <a:lnTo>
                      <a:pt x="268" y="295"/>
                    </a:lnTo>
                    <a:lnTo>
                      <a:pt x="231" y="332"/>
                    </a:lnTo>
                    <a:lnTo>
                      <a:pt x="221" y="338"/>
                    </a:lnTo>
                    <a:lnTo>
                      <a:pt x="214" y="343"/>
                    </a:lnTo>
                    <a:lnTo>
                      <a:pt x="207" y="343"/>
                    </a:lnTo>
                    <a:lnTo>
                      <a:pt x="203" y="340"/>
                    </a:lnTo>
                    <a:lnTo>
                      <a:pt x="195" y="307"/>
                    </a:lnTo>
                    <a:lnTo>
                      <a:pt x="184" y="275"/>
                    </a:lnTo>
                    <a:lnTo>
                      <a:pt x="171" y="244"/>
                    </a:lnTo>
                    <a:lnTo>
                      <a:pt x="155" y="213"/>
                    </a:lnTo>
                    <a:lnTo>
                      <a:pt x="139" y="183"/>
                    </a:lnTo>
                    <a:lnTo>
                      <a:pt x="122" y="155"/>
                    </a:lnTo>
                    <a:lnTo>
                      <a:pt x="103" y="128"/>
                    </a:lnTo>
                    <a:lnTo>
                      <a:pt x="85" y="104"/>
                    </a:lnTo>
                    <a:lnTo>
                      <a:pt x="68" y="81"/>
                    </a:lnTo>
                    <a:lnTo>
                      <a:pt x="50" y="60"/>
                    </a:lnTo>
                    <a:lnTo>
                      <a:pt x="35" y="41"/>
                    </a:lnTo>
                    <a:lnTo>
                      <a:pt x="23" y="26"/>
                    </a:lnTo>
                    <a:lnTo>
                      <a:pt x="12" y="15"/>
                    </a:lnTo>
                    <a:lnTo>
                      <a:pt x="4" y="6"/>
                    </a:lnTo>
                    <a:lnTo>
                      <a:pt x="0" y="1"/>
                    </a:lnTo>
                    <a:lnTo>
                      <a:pt x="0" y="0"/>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26" name="Freeform 76"/>
              <p:cNvSpPr>
                <a:spLocks/>
              </p:cNvSpPr>
              <p:nvPr/>
            </p:nvSpPr>
            <p:spPr bwMode="auto">
              <a:xfrm>
                <a:off x="2609" y="3493"/>
                <a:ext cx="32" cy="106"/>
              </a:xfrm>
              <a:custGeom>
                <a:avLst/>
                <a:gdLst>
                  <a:gd name="T0" fmla="*/ 2 w 65"/>
                  <a:gd name="T1" fmla="*/ 14 h 211"/>
                  <a:gd name="T2" fmla="*/ 2 w 65"/>
                  <a:gd name="T3" fmla="*/ 14 h 211"/>
                  <a:gd name="T4" fmla="*/ 3 w 65"/>
                  <a:gd name="T5" fmla="*/ 13 h 211"/>
                  <a:gd name="T6" fmla="*/ 3 w 65"/>
                  <a:gd name="T7" fmla="*/ 13 h 211"/>
                  <a:gd name="T8" fmla="*/ 4 w 65"/>
                  <a:gd name="T9" fmla="*/ 13 h 211"/>
                  <a:gd name="T10" fmla="*/ 3 w 65"/>
                  <a:gd name="T11" fmla="*/ 12 h 211"/>
                  <a:gd name="T12" fmla="*/ 3 w 65"/>
                  <a:gd name="T13" fmla="*/ 10 h 211"/>
                  <a:gd name="T14" fmla="*/ 2 w 65"/>
                  <a:gd name="T15" fmla="*/ 9 h 211"/>
                  <a:gd name="T16" fmla="*/ 2 w 65"/>
                  <a:gd name="T17" fmla="*/ 7 h 211"/>
                  <a:gd name="T18" fmla="*/ 1 w 65"/>
                  <a:gd name="T19" fmla="*/ 6 h 211"/>
                  <a:gd name="T20" fmla="*/ 0 w 65"/>
                  <a:gd name="T21" fmla="*/ 4 h 211"/>
                  <a:gd name="T22" fmla="*/ 0 w 65"/>
                  <a:gd name="T23" fmla="*/ 2 h 211"/>
                  <a:gd name="T24" fmla="*/ 0 w 65"/>
                  <a:gd name="T25" fmla="*/ 0 h 211"/>
                  <a:gd name="T26" fmla="*/ 0 w 65"/>
                  <a:gd name="T27" fmla="*/ 1 h 211"/>
                  <a:gd name="T28" fmla="*/ 0 w 65"/>
                  <a:gd name="T29" fmla="*/ 2 h 211"/>
                  <a:gd name="T30" fmla="*/ 0 w 65"/>
                  <a:gd name="T31" fmla="*/ 3 h 211"/>
                  <a:gd name="T32" fmla="*/ 0 w 65"/>
                  <a:gd name="T33" fmla="*/ 5 h 211"/>
                  <a:gd name="T34" fmla="*/ 0 w 65"/>
                  <a:gd name="T35" fmla="*/ 7 h 211"/>
                  <a:gd name="T36" fmla="*/ 1 w 65"/>
                  <a:gd name="T37" fmla="*/ 9 h 211"/>
                  <a:gd name="T38" fmla="*/ 1 w 65"/>
                  <a:gd name="T39" fmla="*/ 12 h 211"/>
                  <a:gd name="T40" fmla="*/ 2 w 65"/>
                  <a:gd name="T41" fmla="*/ 14 h 2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11"/>
                  <a:gd name="T65" fmla="*/ 65 w 65"/>
                  <a:gd name="T66" fmla="*/ 211 h 2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11">
                    <a:moveTo>
                      <a:pt x="37" y="211"/>
                    </a:moveTo>
                    <a:lnTo>
                      <a:pt x="47" y="210"/>
                    </a:lnTo>
                    <a:lnTo>
                      <a:pt x="56" y="208"/>
                    </a:lnTo>
                    <a:lnTo>
                      <a:pt x="61" y="204"/>
                    </a:lnTo>
                    <a:lnTo>
                      <a:pt x="65" y="202"/>
                    </a:lnTo>
                    <a:lnTo>
                      <a:pt x="59" y="179"/>
                    </a:lnTo>
                    <a:lnTo>
                      <a:pt x="52" y="157"/>
                    </a:lnTo>
                    <a:lnTo>
                      <a:pt x="43" y="134"/>
                    </a:lnTo>
                    <a:lnTo>
                      <a:pt x="34" y="111"/>
                    </a:lnTo>
                    <a:lnTo>
                      <a:pt x="24" y="87"/>
                    </a:lnTo>
                    <a:lnTo>
                      <a:pt x="15" y="60"/>
                    </a:lnTo>
                    <a:lnTo>
                      <a:pt x="7" y="31"/>
                    </a:lnTo>
                    <a:lnTo>
                      <a:pt x="1" y="0"/>
                    </a:lnTo>
                    <a:lnTo>
                      <a:pt x="0" y="7"/>
                    </a:lnTo>
                    <a:lnTo>
                      <a:pt x="0" y="23"/>
                    </a:lnTo>
                    <a:lnTo>
                      <a:pt x="1" y="46"/>
                    </a:lnTo>
                    <a:lnTo>
                      <a:pt x="5" y="76"/>
                    </a:lnTo>
                    <a:lnTo>
                      <a:pt x="9" y="110"/>
                    </a:lnTo>
                    <a:lnTo>
                      <a:pt x="16" y="144"/>
                    </a:lnTo>
                    <a:lnTo>
                      <a:pt x="26" y="179"/>
                    </a:lnTo>
                    <a:lnTo>
                      <a:pt x="37" y="211"/>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27" name="Freeform 77"/>
              <p:cNvSpPr>
                <a:spLocks/>
              </p:cNvSpPr>
              <p:nvPr/>
            </p:nvSpPr>
            <p:spPr bwMode="auto">
              <a:xfrm>
                <a:off x="2468" y="3433"/>
                <a:ext cx="169" cy="176"/>
              </a:xfrm>
              <a:custGeom>
                <a:avLst/>
                <a:gdLst>
                  <a:gd name="T0" fmla="*/ 8 w 339"/>
                  <a:gd name="T1" fmla="*/ 12 h 351"/>
                  <a:gd name="T2" fmla="*/ 7 w 339"/>
                  <a:gd name="T3" fmla="*/ 8 h 351"/>
                  <a:gd name="T4" fmla="*/ 5 w 339"/>
                  <a:gd name="T5" fmla="*/ 3 h 351"/>
                  <a:gd name="T6" fmla="*/ 4 w 339"/>
                  <a:gd name="T7" fmla="*/ 1 h 351"/>
                  <a:gd name="T8" fmla="*/ 3 w 339"/>
                  <a:gd name="T9" fmla="*/ 3 h 351"/>
                  <a:gd name="T10" fmla="*/ 2 w 339"/>
                  <a:gd name="T11" fmla="*/ 9 h 351"/>
                  <a:gd name="T12" fmla="*/ 1 w 339"/>
                  <a:gd name="T13" fmla="*/ 14 h 351"/>
                  <a:gd name="T14" fmla="*/ 0 w 339"/>
                  <a:gd name="T15" fmla="*/ 20 h 351"/>
                  <a:gd name="T16" fmla="*/ 2 w 339"/>
                  <a:gd name="T17" fmla="*/ 22 h 351"/>
                  <a:gd name="T18" fmla="*/ 2 w 339"/>
                  <a:gd name="T19" fmla="*/ 18 h 351"/>
                  <a:gd name="T20" fmla="*/ 3 w 339"/>
                  <a:gd name="T21" fmla="*/ 14 h 351"/>
                  <a:gd name="T22" fmla="*/ 4 w 339"/>
                  <a:gd name="T23" fmla="*/ 10 h 351"/>
                  <a:gd name="T24" fmla="*/ 4 w 339"/>
                  <a:gd name="T25" fmla="*/ 7 h 351"/>
                  <a:gd name="T26" fmla="*/ 5 w 339"/>
                  <a:gd name="T27" fmla="*/ 10 h 351"/>
                  <a:gd name="T28" fmla="*/ 6 w 339"/>
                  <a:gd name="T29" fmla="*/ 13 h 351"/>
                  <a:gd name="T30" fmla="*/ 6 w 339"/>
                  <a:gd name="T31" fmla="*/ 15 h 351"/>
                  <a:gd name="T32" fmla="*/ 7 w 339"/>
                  <a:gd name="T33" fmla="*/ 18 h 351"/>
                  <a:gd name="T34" fmla="*/ 8 w 339"/>
                  <a:gd name="T35" fmla="*/ 18 h 351"/>
                  <a:gd name="T36" fmla="*/ 8 w 339"/>
                  <a:gd name="T37" fmla="*/ 18 h 351"/>
                  <a:gd name="T38" fmla="*/ 9 w 339"/>
                  <a:gd name="T39" fmla="*/ 17 h 351"/>
                  <a:gd name="T40" fmla="*/ 9 w 339"/>
                  <a:gd name="T41" fmla="*/ 17 h 351"/>
                  <a:gd name="T42" fmla="*/ 9 w 339"/>
                  <a:gd name="T43" fmla="*/ 17 h 351"/>
                  <a:gd name="T44" fmla="*/ 9 w 339"/>
                  <a:gd name="T45" fmla="*/ 17 h 351"/>
                  <a:gd name="T46" fmla="*/ 11 w 339"/>
                  <a:gd name="T47" fmla="*/ 15 h 351"/>
                  <a:gd name="T48" fmla="*/ 13 w 339"/>
                  <a:gd name="T49" fmla="*/ 11 h 351"/>
                  <a:gd name="T50" fmla="*/ 17 w 339"/>
                  <a:gd name="T51" fmla="*/ 7 h 351"/>
                  <a:gd name="T52" fmla="*/ 21 w 339"/>
                  <a:gd name="T53" fmla="*/ 3 h 351"/>
                  <a:gd name="T54" fmla="*/ 19 w 339"/>
                  <a:gd name="T55" fmla="*/ 4 h 351"/>
                  <a:gd name="T56" fmla="*/ 17 w 339"/>
                  <a:gd name="T57" fmla="*/ 5 h 351"/>
                  <a:gd name="T58" fmla="*/ 15 w 339"/>
                  <a:gd name="T59" fmla="*/ 6 h 351"/>
                  <a:gd name="T60" fmla="*/ 14 w 339"/>
                  <a:gd name="T61" fmla="*/ 8 h 351"/>
                  <a:gd name="T62" fmla="*/ 12 w 339"/>
                  <a:gd name="T63" fmla="*/ 9 h 351"/>
                  <a:gd name="T64" fmla="*/ 11 w 339"/>
                  <a:gd name="T65" fmla="*/ 11 h 351"/>
                  <a:gd name="T66" fmla="*/ 10 w 339"/>
                  <a:gd name="T67" fmla="*/ 13 h 351"/>
                  <a:gd name="T68" fmla="*/ 9 w 339"/>
                  <a:gd name="T69" fmla="*/ 14 h 3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9"/>
                  <a:gd name="T106" fmla="*/ 0 h 351"/>
                  <a:gd name="T107" fmla="*/ 339 w 339"/>
                  <a:gd name="T108" fmla="*/ 351 h 3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9" h="351">
                    <a:moveTo>
                      <a:pt x="146" y="223"/>
                    </a:moveTo>
                    <a:lnTo>
                      <a:pt x="137" y="190"/>
                    </a:lnTo>
                    <a:lnTo>
                      <a:pt x="126" y="153"/>
                    </a:lnTo>
                    <a:lnTo>
                      <a:pt x="113" y="115"/>
                    </a:lnTo>
                    <a:lnTo>
                      <a:pt x="99" y="78"/>
                    </a:lnTo>
                    <a:lnTo>
                      <a:pt x="86" y="46"/>
                    </a:lnTo>
                    <a:lnTo>
                      <a:pt x="75" y="20"/>
                    </a:lnTo>
                    <a:lnTo>
                      <a:pt x="66" y="3"/>
                    </a:lnTo>
                    <a:lnTo>
                      <a:pt x="59" y="0"/>
                    </a:lnTo>
                    <a:lnTo>
                      <a:pt x="52" y="43"/>
                    </a:lnTo>
                    <a:lnTo>
                      <a:pt x="44" y="87"/>
                    </a:lnTo>
                    <a:lnTo>
                      <a:pt x="36" y="131"/>
                    </a:lnTo>
                    <a:lnTo>
                      <a:pt x="28" y="175"/>
                    </a:lnTo>
                    <a:lnTo>
                      <a:pt x="21" y="218"/>
                    </a:lnTo>
                    <a:lnTo>
                      <a:pt x="13" y="262"/>
                    </a:lnTo>
                    <a:lnTo>
                      <a:pt x="6" y="307"/>
                    </a:lnTo>
                    <a:lnTo>
                      <a:pt x="0" y="351"/>
                    </a:lnTo>
                    <a:lnTo>
                      <a:pt x="38" y="337"/>
                    </a:lnTo>
                    <a:lnTo>
                      <a:pt x="43" y="307"/>
                    </a:lnTo>
                    <a:lnTo>
                      <a:pt x="46" y="277"/>
                    </a:lnTo>
                    <a:lnTo>
                      <a:pt x="52" y="248"/>
                    </a:lnTo>
                    <a:lnTo>
                      <a:pt x="56" y="218"/>
                    </a:lnTo>
                    <a:lnTo>
                      <a:pt x="61" y="190"/>
                    </a:lnTo>
                    <a:lnTo>
                      <a:pt x="67" y="160"/>
                    </a:lnTo>
                    <a:lnTo>
                      <a:pt x="71" y="131"/>
                    </a:lnTo>
                    <a:lnTo>
                      <a:pt x="77" y="101"/>
                    </a:lnTo>
                    <a:lnTo>
                      <a:pt x="82" y="125"/>
                    </a:lnTo>
                    <a:lnTo>
                      <a:pt x="86" y="148"/>
                    </a:lnTo>
                    <a:lnTo>
                      <a:pt x="92" y="171"/>
                    </a:lnTo>
                    <a:lnTo>
                      <a:pt x="98" y="194"/>
                    </a:lnTo>
                    <a:lnTo>
                      <a:pt x="104" y="217"/>
                    </a:lnTo>
                    <a:lnTo>
                      <a:pt x="109" y="240"/>
                    </a:lnTo>
                    <a:lnTo>
                      <a:pt x="115" y="263"/>
                    </a:lnTo>
                    <a:lnTo>
                      <a:pt x="122" y="286"/>
                    </a:lnTo>
                    <a:lnTo>
                      <a:pt x="127" y="284"/>
                    </a:lnTo>
                    <a:lnTo>
                      <a:pt x="131" y="282"/>
                    </a:lnTo>
                    <a:lnTo>
                      <a:pt x="136" y="279"/>
                    </a:lnTo>
                    <a:lnTo>
                      <a:pt x="140" y="277"/>
                    </a:lnTo>
                    <a:lnTo>
                      <a:pt x="145" y="275"/>
                    </a:lnTo>
                    <a:lnTo>
                      <a:pt x="150" y="271"/>
                    </a:lnTo>
                    <a:lnTo>
                      <a:pt x="154" y="269"/>
                    </a:lnTo>
                    <a:lnTo>
                      <a:pt x="159" y="267"/>
                    </a:lnTo>
                    <a:lnTo>
                      <a:pt x="164" y="259"/>
                    </a:lnTo>
                    <a:lnTo>
                      <a:pt x="177" y="238"/>
                    </a:lnTo>
                    <a:lnTo>
                      <a:pt x="196" y="208"/>
                    </a:lnTo>
                    <a:lnTo>
                      <a:pt x="220" y="172"/>
                    </a:lnTo>
                    <a:lnTo>
                      <a:pt x="248" y="136"/>
                    </a:lnTo>
                    <a:lnTo>
                      <a:pt x="278" y="99"/>
                    </a:lnTo>
                    <a:lnTo>
                      <a:pt x="309" y="68"/>
                    </a:lnTo>
                    <a:lnTo>
                      <a:pt x="339" y="45"/>
                    </a:lnTo>
                    <a:lnTo>
                      <a:pt x="324" y="50"/>
                    </a:lnTo>
                    <a:lnTo>
                      <a:pt x="309" y="57"/>
                    </a:lnTo>
                    <a:lnTo>
                      <a:pt x="294" y="65"/>
                    </a:lnTo>
                    <a:lnTo>
                      <a:pt x="280" y="74"/>
                    </a:lnTo>
                    <a:lnTo>
                      <a:pt x="266" y="84"/>
                    </a:lnTo>
                    <a:lnTo>
                      <a:pt x="252" y="94"/>
                    </a:lnTo>
                    <a:lnTo>
                      <a:pt x="240" y="106"/>
                    </a:lnTo>
                    <a:lnTo>
                      <a:pt x="227" y="116"/>
                    </a:lnTo>
                    <a:lnTo>
                      <a:pt x="214" y="129"/>
                    </a:lnTo>
                    <a:lnTo>
                      <a:pt x="203" y="141"/>
                    </a:lnTo>
                    <a:lnTo>
                      <a:pt x="191" y="154"/>
                    </a:lnTo>
                    <a:lnTo>
                      <a:pt x="181" y="168"/>
                    </a:lnTo>
                    <a:lnTo>
                      <a:pt x="172" y="180"/>
                    </a:lnTo>
                    <a:lnTo>
                      <a:pt x="162" y="194"/>
                    </a:lnTo>
                    <a:lnTo>
                      <a:pt x="154" y="209"/>
                    </a:lnTo>
                    <a:lnTo>
                      <a:pt x="146" y="223"/>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28" name="Freeform 78"/>
              <p:cNvSpPr>
                <a:spLocks/>
              </p:cNvSpPr>
              <p:nvPr/>
            </p:nvSpPr>
            <p:spPr bwMode="auto">
              <a:xfrm>
                <a:off x="2372" y="3369"/>
                <a:ext cx="93" cy="174"/>
              </a:xfrm>
              <a:custGeom>
                <a:avLst/>
                <a:gdLst>
                  <a:gd name="T0" fmla="*/ 0 w 187"/>
                  <a:gd name="T1" fmla="*/ 13 h 349"/>
                  <a:gd name="T2" fmla="*/ 1 w 187"/>
                  <a:gd name="T3" fmla="*/ 13 h 349"/>
                  <a:gd name="T4" fmla="*/ 3 w 187"/>
                  <a:gd name="T5" fmla="*/ 13 h 349"/>
                  <a:gd name="T6" fmla="*/ 4 w 187"/>
                  <a:gd name="T7" fmla="*/ 14 h 349"/>
                  <a:gd name="T8" fmla="*/ 5 w 187"/>
                  <a:gd name="T9" fmla="*/ 14 h 349"/>
                  <a:gd name="T10" fmla="*/ 6 w 187"/>
                  <a:gd name="T11" fmla="*/ 15 h 349"/>
                  <a:gd name="T12" fmla="*/ 7 w 187"/>
                  <a:gd name="T13" fmla="*/ 16 h 349"/>
                  <a:gd name="T14" fmla="*/ 8 w 187"/>
                  <a:gd name="T15" fmla="*/ 17 h 349"/>
                  <a:gd name="T16" fmla="*/ 9 w 187"/>
                  <a:gd name="T17" fmla="*/ 18 h 349"/>
                  <a:gd name="T18" fmla="*/ 8 w 187"/>
                  <a:gd name="T19" fmla="*/ 16 h 349"/>
                  <a:gd name="T20" fmla="*/ 8 w 187"/>
                  <a:gd name="T21" fmla="*/ 14 h 349"/>
                  <a:gd name="T22" fmla="*/ 8 w 187"/>
                  <a:gd name="T23" fmla="*/ 11 h 349"/>
                  <a:gd name="T24" fmla="*/ 7 w 187"/>
                  <a:gd name="T25" fmla="*/ 9 h 349"/>
                  <a:gd name="T26" fmla="*/ 7 w 187"/>
                  <a:gd name="T27" fmla="*/ 7 h 349"/>
                  <a:gd name="T28" fmla="*/ 7 w 187"/>
                  <a:gd name="T29" fmla="*/ 4 h 349"/>
                  <a:gd name="T30" fmla="*/ 6 w 187"/>
                  <a:gd name="T31" fmla="*/ 2 h 349"/>
                  <a:gd name="T32" fmla="*/ 6 w 187"/>
                  <a:gd name="T33" fmla="*/ 0 h 349"/>
                  <a:gd name="T34" fmla="*/ 6 w 187"/>
                  <a:gd name="T35" fmla="*/ 0 h 349"/>
                  <a:gd name="T36" fmla="*/ 6 w 187"/>
                  <a:gd name="T37" fmla="*/ 0 h 349"/>
                  <a:gd name="T38" fmla="*/ 7 w 187"/>
                  <a:gd name="T39" fmla="*/ 1 h 349"/>
                  <a:gd name="T40" fmla="*/ 7 w 187"/>
                  <a:gd name="T41" fmla="*/ 1 h 349"/>
                  <a:gd name="T42" fmla="*/ 7 w 187"/>
                  <a:gd name="T43" fmla="*/ 2 h 349"/>
                  <a:gd name="T44" fmla="*/ 8 w 187"/>
                  <a:gd name="T45" fmla="*/ 2 h 349"/>
                  <a:gd name="T46" fmla="*/ 8 w 187"/>
                  <a:gd name="T47" fmla="*/ 3 h 349"/>
                  <a:gd name="T48" fmla="*/ 8 w 187"/>
                  <a:gd name="T49" fmla="*/ 3 h 349"/>
                  <a:gd name="T50" fmla="*/ 8 w 187"/>
                  <a:gd name="T51" fmla="*/ 5 h 349"/>
                  <a:gd name="T52" fmla="*/ 9 w 187"/>
                  <a:gd name="T53" fmla="*/ 8 h 349"/>
                  <a:gd name="T54" fmla="*/ 9 w 187"/>
                  <a:gd name="T55" fmla="*/ 10 h 349"/>
                  <a:gd name="T56" fmla="*/ 10 w 187"/>
                  <a:gd name="T57" fmla="*/ 12 h 349"/>
                  <a:gd name="T58" fmla="*/ 10 w 187"/>
                  <a:gd name="T59" fmla="*/ 14 h 349"/>
                  <a:gd name="T60" fmla="*/ 11 w 187"/>
                  <a:gd name="T61" fmla="*/ 17 h 349"/>
                  <a:gd name="T62" fmla="*/ 11 w 187"/>
                  <a:gd name="T63" fmla="*/ 19 h 349"/>
                  <a:gd name="T64" fmla="*/ 11 w 187"/>
                  <a:gd name="T65" fmla="*/ 21 h 349"/>
                  <a:gd name="T66" fmla="*/ 10 w 187"/>
                  <a:gd name="T67" fmla="*/ 21 h 349"/>
                  <a:gd name="T68" fmla="*/ 9 w 187"/>
                  <a:gd name="T69" fmla="*/ 21 h 349"/>
                  <a:gd name="T70" fmla="*/ 8 w 187"/>
                  <a:gd name="T71" fmla="*/ 20 h 349"/>
                  <a:gd name="T72" fmla="*/ 8 w 187"/>
                  <a:gd name="T73" fmla="*/ 19 h 349"/>
                  <a:gd name="T74" fmla="*/ 7 w 187"/>
                  <a:gd name="T75" fmla="*/ 19 h 349"/>
                  <a:gd name="T76" fmla="*/ 6 w 187"/>
                  <a:gd name="T77" fmla="*/ 18 h 349"/>
                  <a:gd name="T78" fmla="*/ 6 w 187"/>
                  <a:gd name="T79" fmla="*/ 17 h 349"/>
                  <a:gd name="T80" fmla="*/ 5 w 187"/>
                  <a:gd name="T81" fmla="*/ 16 h 349"/>
                  <a:gd name="T82" fmla="*/ 5 w 187"/>
                  <a:gd name="T83" fmla="*/ 15 h 349"/>
                  <a:gd name="T84" fmla="*/ 4 w 187"/>
                  <a:gd name="T85" fmla="*/ 15 h 349"/>
                  <a:gd name="T86" fmla="*/ 3 w 187"/>
                  <a:gd name="T87" fmla="*/ 15 h 349"/>
                  <a:gd name="T88" fmla="*/ 2 w 187"/>
                  <a:gd name="T89" fmla="*/ 14 h 349"/>
                  <a:gd name="T90" fmla="*/ 1 w 187"/>
                  <a:gd name="T91" fmla="*/ 14 h 349"/>
                  <a:gd name="T92" fmla="*/ 0 w 187"/>
                  <a:gd name="T93" fmla="*/ 13 h 349"/>
                  <a:gd name="T94" fmla="*/ 0 w 187"/>
                  <a:gd name="T95" fmla="*/ 13 h 349"/>
                  <a:gd name="T96" fmla="*/ 0 w 187"/>
                  <a:gd name="T97" fmla="*/ 13 h 34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7"/>
                  <a:gd name="T148" fmla="*/ 0 h 349"/>
                  <a:gd name="T149" fmla="*/ 187 w 187"/>
                  <a:gd name="T150" fmla="*/ 349 h 34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7" h="349">
                    <a:moveTo>
                      <a:pt x="0" y="220"/>
                    </a:moveTo>
                    <a:lnTo>
                      <a:pt x="25" y="217"/>
                    </a:lnTo>
                    <a:lnTo>
                      <a:pt x="48" y="218"/>
                    </a:lnTo>
                    <a:lnTo>
                      <a:pt x="68" y="225"/>
                    </a:lnTo>
                    <a:lnTo>
                      <a:pt x="87" y="235"/>
                    </a:lnTo>
                    <a:lnTo>
                      <a:pt x="104" y="247"/>
                    </a:lnTo>
                    <a:lnTo>
                      <a:pt x="120" y="262"/>
                    </a:lnTo>
                    <a:lnTo>
                      <a:pt x="134" y="279"/>
                    </a:lnTo>
                    <a:lnTo>
                      <a:pt x="146" y="298"/>
                    </a:lnTo>
                    <a:lnTo>
                      <a:pt x="141" y="265"/>
                    </a:lnTo>
                    <a:lnTo>
                      <a:pt x="138" y="229"/>
                    </a:lnTo>
                    <a:lnTo>
                      <a:pt x="132" y="191"/>
                    </a:lnTo>
                    <a:lnTo>
                      <a:pt x="127" y="153"/>
                    </a:lnTo>
                    <a:lnTo>
                      <a:pt x="121" y="115"/>
                    </a:lnTo>
                    <a:lnTo>
                      <a:pt x="115" y="76"/>
                    </a:lnTo>
                    <a:lnTo>
                      <a:pt x="108" y="38"/>
                    </a:lnTo>
                    <a:lnTo>
                      <a:pt x="100" y="0"/>
                    </a:lnTo>
                    <a:lnTo>
                      <a:pt x="104" y="4"/>
                    </a:lnTo>
                    <a:lnTo>
                      <a:pt x="110" y="11"/>
                    </a:lnTo>
                    <a:lnTo>
                      <a:pt x="116" y="18"/>
                    </a:lnTo>
                    <a:lnTo>
                      <a:pt x="120" y="27"/>
                    </a:lnTo>
                    <a:lnTo>
                      <a:pt x="126" y="35"/>
                    </a:lnTo>
                    <a:lnTo>
                      <a:pt x="130" y="43"/>
                    </a:lnTo>
                    <a:lnTo>
                      <a:pt x="133" y="50"/>
                    </a:lnTo>
                    <a:lnTo>
                      <a:pt x="134" y="56"/>
                    </a:lnTo>
                    <a:lnTo>
                      <a:pt x="143" y="93"/>
                    </a:lnTo>
                    <a:lnTo>
                      <a:pt x="151" y="130"/>
                    </a:lnTo>
                    <a:lnTo>
                      <a:pt x="159" y="165"/>
                    </a:lnTo>
                    <a:lnTo>
                      <a:pt x="168" y="202"/>
                    </a:lnTo>
                    <a:lnTo>
                      <a:pt x="174" y="239"/>
                    </a:lnTo>
                    <a:lnTo>
                      <a:pt x="180" y="275"/>
                    </a:lnTo>
                    <a:lnTo>
                      <a:pt x="184" y="312"/>
                    </a:lnTo>
                    <a:lnTo>
                      <a:pt x="187" y="349"/>
                    </a:lnTo>
                    <a:lnTo>
                      <a:pt x="170" y="344"/>
                    </a:lnTo>
                    <a:lnTo>
                      <a:pt x="154" y="337"/>
                    </a:lnTo>
                    <a:lnTo>
                      <a:pt x="140" y="328"/>
                    </a:lnTo>
                    <a:lnTo>
                      <a:pt x="128" y="316"/>
                    </a:lnTo>
                    <a:lnTo>
                      <a:pt x="117" y="304"/>
                    </a:lnTo>
                    <a:lnTo>
                      <a:pt x="106" y="290"/>
                    </a:lnTo>
                    <a:lnTo>
                      <a:pt x="97" y="275"/>
                    </a:lnTo>
                    <a:lnTo>
                      <a:pt x="87" y="261"/>
                    </a:lnTo>
                    <a:lnTo>
                      <a:pt x="80" y="254"/>
                    </a:lnTo>
                    <a:lnTo>
                      <a:pt x="68" y="247"/>
                    </a:lnTo>
                    <a:lnTo>
                      <a:pt x="53" y="240"/>
                    </a:lnTo>
                    <a:lnTo>
                      <a:pt x="39" y="233"/>
                    </a:lnTo>
                    <a:lnTo>
                      <a:pt x="25" y="228"/>
                    </a:lnTo>
                    <a:lnTo>
                      <a:pt x="12" y="223"/>
                    </a:lnTo>
                    <a:lnTo>
                      <a:pt x="4" y="221"/>
                    </a:lnTo>
                    <a:lnTo>
                      <a:pt x="0" y="220"/>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29" name="Freeform 79"/>
              <p:cNvSpPr>
                <a:spLocks/>
              </p:cNvSpPr>
              <p:nvPr/>
            </p:nvSpPr>
            <p:spPr bwMode="auto">
              <a:xfrm>
                <a:off x="2947" y="3349"/>
                <a:ext cx="152" cy="197"/>
              </a:xfrm>
              <a:custGeom>
                <a:avLst/>
                <a:gdLst>
                  <a:gd name="T0" fmla="*/ 5 w 305"/>
                  <a:gd name="T1" fmla="*/ 25 h 392"/>
                  <a:gd name="T2" fmla="*/ 5 w 305"/>
                  <a:gd name="T3" fmla="*/ 24 h 392"/>
                  <a:gd name="T4" fmla="*/ 6 w 305"/>
                  <a:gd name="T5" fmla="*/ 23 h 392"/>
                  <a:gd name="T6" fmla="*/ 7 w 305"/>
                  <a:gd name="T7" fmla="*/ 21 h 392"/>
                  <a:gd name="T8" fmla="*/ 7 w 305"/>
                  <a:gd name="T9" fmla="*/ 18 h 392"/>
                  <a:gd name="T10" fmla="*/ 8 w 305"/>
                  <a:gd name="T11" fmla="*/ 16 h 392"/>
                  <a:gd name="T12" fmla="*/ 9 w 305"/>
                  <a:gd name="T13" fmla="*/ 13 h 392"/>
                  <a:gd name="T14" fmla="*/ 10 w 305"/>
                  <a:gd name="T15" fmla="*/ 12 h 392"/>
                  <a:gd name="T16" fmla="*/ 11 w 305"/>
                  <a:gd name="T17" fmla="*/ 11 h 392"/>
                  <a:gd name="T18" fmla="*/ 12 w 305"/>
                  <a:gd name="T19" fmla="*/ 10 h 392"/>
                  <a:gd name="T20" fmla="*/ 12 w 305"/>
                  <a:gd name="T21" fmla="*/ 8 h 392"/>
                  <a:gd name="T22" fmla="*/ 14 w 305"/>
                  <a:gd name="T23" fmla="*/ 7 h 392"/>
                  <a:gd name="T24" fmla="*/ 15 w 305"/>
                  <a:gd name="T25" fmla="*/ 5 h 392"/>
                  <a:gd name="T26" fmla="*/ 16 w 305"/>
                  <a:gd name="T27" fmla="*/ 3 h 392"/>
                  <a:gd name="T28" fmla="*/ 17 w 305"/>
                  <a:gd name="T29" fmla="*/ 2 h 392"/>
                  <a:gd name="T30" fmla="*/ 18 w 305"/>
                  <a:gd name="T31" fmla="*/ 1 h 392"/>
                  <a:gd name="T32" fmla="*/ 19 w 305"/>
                  <a:gd name="T33" fmla="*/ 0 h 392"/>
                  <a:gd name="T34" fmla="*/ 17 w 305"/>
                  <a:gd name="T35" fmla="*/ 1 h 392"/>
                  <a:gd name="T36" fmla="*/ 16 w 305"/>
                  <a:gd name="T37" fmla="*/ 2 h 392"/>
                  <a:gd name="T38" fmla="*/ 15 w 305"/>
                  <a:gd name="T39" fmla="*/ 3 h 392"/>
                  <a:gd name="T40" fmla="*/ 14 w 305"/>
                  <a:gd name="T41" fmla="*/ 4 h 392"/>
                  <a:gd name="T42" fmla="*/ 13 w 305"/>
                  <a:gd name="T43" fmla="*/ 5 h 392"/>
                  <a:gd name="T44" fmla="*/ 12 w 305"/>
                  <a:gd name="T45" fmla="*/ 6 h 392"/>
                  <a:gd name="T46" fmla="*/ 11 w 305"/>
                  <a:gd name="T47" fmla="*/ 7 h 392"/>
                  <a:gd name="T48" fmla="*/ 10 w 305"/>
                  <a:gd name="T49" fmla="*/ 8 h 392"/>
                  <a:gd name="T50" fmla="*/ 10 w 305"/>
                  <a:gd name="T51" fmla="*/ 9 h 392"/>
                  <a:gd name="T52" fmla="*/ 9 w 305"/>
                  <a:gd name="T53" fmla="*/ 10 h 392"/>
                  <a:gd name="T54" fmla="*/ 8 w 305"/>
                  <a:gd name="T55" fmla="*/ 11 h 392"/>
                  <a:gd name="T56" fmla="*/ 8 w 305"/>
                  <a:gd name="T57" fmla="*/ 12 h 392"/>
                  <a:gd name="T58" fmla="*/ 7 w 305"/>
                  <a:gd name="T59" fmla="*/ 13 h 392"/>
                  <a:gd name="T60" fmla="*/ 7 w 305"/>
                  <a:gd name="T61" fmla="*/ 14 h 392"/>
                  <a:gd name="T62" fmla="*/ 6 w 305"/>
                  <a:gd name="T63" fmla="*/ 15 h 392"/>
                  <a:gd name="T64" fmla="*/ 6 w 305"/>
                  <a:gd name="T65" fmla="*/ 16 h 392"/>
                  <a:gd name="T66" fmla="*/ 5 w 305"/>
                  <a:gd name="T67" fmla="*/ 12 h 392"/>
                  <a:gd name="T68" fmla="*/ 5 w 305"/>
                  <a:gd name="T69" fmla="*/ 8 h 392"/>
                  <a:gd name="T70" fmla="*/ 4 w 305"/>
                  <a:gd name="T71" fmla="*/ 5 h 392"/>
                  <a:gd name="T72" fmla="*/ 4 w 305"/>
                  <a:gd name="T73" fmla="*/ 4 h 392"/>
                  <a:gd name="T74" fmla="*/ 3 w 305"/>
                  <a:gd name="T75" fmla="*/ 6 h 392"/>
                  <a:gd name="T76" fmla="*/ 2 w 305"/>
                  <a:gd name="T77" fmla="*/ 8 h 392"/>
                  <a:gd name="T78" fmla="*/ 2 w 305"/>
                  <a:gd name="T79" fmla="*/ 10 h 392"/>
                  <a:gd name="T80" fmla="*/ 1 w 305"/>
                  <a:gd name="T81" fmla="*/ 12 h 392"/>
                  <a:gd name="T82" fmla="*/ 1 w 305"/>
                  <a:gd name="T83" fmla="*/ 14 h 392"/>
                  <a:gd name="T84" fmla="*/ 0 w 305"/>
                  <a:gd name="T85" fmla="*/ 17 h 392"/>
                  <a:gd name="T86" fmla="*/ 0 w 305"/>
                  <a:gd name="T87" fmla="*/ 19 h 392"/>
                  <a:gd name="T88" fmla="*/ 0 w 305"/>
                  <a:gd name="T89" fmla="*/ 21 h 392"/>
                  <a:gd name="T90" fmla="*/ 2 w 305"/>
                  <a:gd name="T91" fmla="*/ 20 h 392"/>
                  <a:gd name="T92" fmla="*/ 2 w 305"/>
                  <a:gd name="T93" fmla="*/ 18 h 392"/>
                  <a:gd name="T94" fmla="*/ 3 w 305"/>
                  <a:gd name="T95" fmla="*/ 16 h 392"/>
                  <a:gd name="T96" fmla="*/ 3 w 305"/>
                  <a:gd name="T97" fmla="*/ 14 h 392"/>
                  <a:gd name="T98" fmla="*/ 4 w 305"/>
                  <a:gd name="T99" fmla="*/ 11 h 392"/>
                  <a:gd name="T100" fmla="*/ 3 w 305"/>
                  <a:gd name="T101" fmla="*/ 14 h 392"/>
                  <a:gd name="T102" fmla="*/ 3 w 305"/>
                  <a:gd name="T103" fmla="*/ 17 h 392"/>
                  <a:gd name="T104" fmla="*/ 3 w 305"/>
                  <a:gd name="T105" fmla="*/ 20 h 392"/>
                  <a:gd name="T106" fmla="*/ 3 w 305"/>
                  <a:gd name="T107" fmla="*/ 25 h 392"/>
                  <a:gd name="T108" fmla="*/ 5 w 305"/>
                  <a:gd name="T109" fmla="*/ 25 h 39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05"/>
                  <a:gd name="T166" fmla="*/ 0 h 392"/>
                  <a:gd name="T167" fmla="*/ 305 w 305"/>
                  <a:gd name="T168" fmla="*/ 392 h 39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05" h="392">
                    <a:moveTo>
                      <a:pt x="88" y="385"/>
                    </a:moveTo>
                    <a:lnTo>
                      <a:pt x="91" y="377"/>
                    </a:lnTo>
                    <a:lnTo>
                      <a:pt x="99" y="354"/>
                    </a:lnTo>
                    <a:lnTo>
                      <a:pt x="112" y="321"/>
                    </a:lnTo>
                    <a:lnTo>
                      <a:pt x="127" y="283"/>
                    </a:lnTo>
                    <a:lnTo>
                      <a:pt x="143" y="242"/>
                    </a:lnTo>
                    <a:lnTo>
                      <a:pt x="159" y="207"/>
                    </a:lnTo>
                    <a:lnTo>
                      <a:pt x="172" y="178"/>
                    </a:lnTo>
                    <a:lnTo>
                      <a:pt x="182" y="161"/>
                    </a:lnTo>
                    <a:lnTo>
                      <a:pt x="192" y="149"/>
                    </a:lnTo>
                    <a:lnTo>
                      <a:pt x="207" y="128"/>
                    </a:lnTo>
                    <a:lnTo>
                      <a:pt x="226" y="103"/>
                    </a:lnTo>
                    <a:lnTo>
                      <a:pt x="248" y="74"/>
                    </a:lnTo>
                    <a:lnTo>
                      <a:pt x="269" y="47"/>
                    </a:lnTo>
                    <a:lnTo>
                      <a:pt x="287" y="23"/>
                    </a:lnTo>
                    <a:lnTo>
                      <a:pt x="300" y="5"/>
                    </a:lnTo>
                    <a:lnTo>
                      <a:pt x="305" y="0"/>
                    </a:lnTo>
                    <a:lnTo>
                      <a:pt x="286" y="10"/>
                    </a:lnTo>
                    <a:lnTo>
                      <a:pt x="269" y="23"/>
                    </a:lnTo>
                    <a:lnTo>
                      <a:pt x="252" y="38"/>
                    </a:lnTo>
                    <a:lnTo>
                      <a:pt x="235" y="54"/>
                    </a:lnTo>
                    <a:lnTo>
                      <a:pt x="219" y="71"/>
                    </a:lnTo>
                    <a:lnTo>
                      <a:pt x="203" y="88"/>
                    </a:lnTo>
                    <a:lnTo>
                      <a:pt x="188" y="108"/>
                    </a:lnTo>
                    <a:lnTo>
                      <a:pt x="173" y="126"/>
                    </a:lnTo>
                    <a:lnTo>
                      <a:pt x="162" y="141"/>
                    </a:lnTo>
                    <a:lnTo>
                      <a:pt x="151" y="156"/>
                    </a:lnTo>
                    <a:lnTo>
                      <a:pt x="141" y="171"/>
                    </a:lnTo>
                    <a:lnTo>
                      <a:pt x="132" y="185"/>
                    </a:lnTo>
                    <a:lnTo>
                      <a:pt x="124" y="199"/>
                    </a:lnTo>
                    <a:lnTo>
                      <a:pt x="114" y="213"/>
                    </a:lnTo>
                    <a:lnTo>
                      <a:pt x="108" y="226"/>
                    </a:lnTo>
                    <a:lnTo>
                      <a:pt x="99" y="241"/>
                    </a:lnTo>
                    <a:lnTo>
                      <a:pt x="91" y="186"/>
                    </a:lnTo>
                    <a:lnTo>
                      <a:pt x="85" y="120"/>
                    </a:lnTo>
                    <a:lnTo>
                      <a:pt x="79" y="69"/>
                    </a:lnTo>
                    <a:lnTo>
                      <a:pt x="73" y="52"/>
                    </a:lnTo>
                    <a:lnTo>
                      <a:pt x="58" y="82"/>
                    </a:lnTo>
                    <a:lnTo>
                      <a:pt x="45" y="115"/>
                    </a:lnTo>
                    <a:lnTo>
                      <a:pt x="34" y="149"/>
                    </a:lnTo>
                    <a:lnTo>
                      <a:pt x="25" y="184"/>
                    </a:lnTo>
                    <a:lnTo>
                      <a:pt x="17" y="221"/>
                    </a:lnTo>
                    <a:lnTo>
                      <a:pt x="10" y="256"/>
                    </a:lnTo>
                    <a:lnTo>
                      <a:pt x="5" y="291"/>
                    </a:lnTo>
                    <a:lnTo>
                      <a:pt x="0" y="323"/>
                    </a:lnTo>
                    <a:lnTo>
                      <a:pt x="40" y="309"/>
                    </a:lnTo>
                    <a:lnTo>
                      <a:pt x="44" y="276"/>
                    </a:lnTo>
                    <a:lnTo>
                      <a:pt x="49" y="242"/>
                    </a:lnTo>
                    <a:lnTo>
                      <a:pt x="56" y="209"/>
                    </a:lnTo>
                    <a:lnTo>
                      <a:pt x="65" y="176"/>
                    </a:lnTo>
                    <a:lnTo>
                      <a:pt x="63" y="215"/>
                    </a:lnTo>
                    <a:lnTo>
                      <a:pt x="61" y="260"/>
                    </a:lnTo>
                    <a:lnTo>
                      <a:pt x="59" y="316"/>
                    </a:lnTo>
                    <a:lnTo>
                      <a:pt x="58" y="392"/>
                    </a:lnTo>
                    <a:lnTo>
                      <a:pt x="88" y="385"/>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30" name="Freeform 80"/>
              <p:cNvSpPr>
                <a:spLocks/>
              </p:cNvSpPr>
              <p:nvPr/>
            </p:nvSpPr>
            <p:spPr bwMode="auto">
              <a:xfrm>
                <a:off x="3106" y="3291"/>
                <a:ext cx="141" cy="232"/>
              </a:xfrm>
              <a:custGeom>
                <a:avLst/>
                <a:gdLst>
                  <a:gd name="T0" fmla="*/ 0 w 284"/>
                  <a:gd name="T1" fmla="*/ 23 h 464"/>
                  <a:gd name="T2" fmla="*/ 3 w 284"/>
                  <a:gd name="T3" fmla="*/ 22 h 464"/>
                  <a:gd name="T4" fmla="*/ 5 w 284"/>
                  <a:gd name="T5" fmla="*/ 19 h 464"/>
                  <a:gd name="T6" fmla="*/ 7 w 284"/>
                  <a:gd name="T7" fmla="*/ 17 h 464"/>
                  <a:gd name="T8" fmla="*/ 8 w 284"/>
                  <a:gd name="T9" fmla="*/ 18 h 464"/>
                  <a:gd name="T10" fmla="*/ 7 w 284"/>
                  <a:gd name="T11" fmla="*/ 23 h 464"/>
                  <a:gd name="T12" fmla="*/ 7 w 284"/>
                  <a:gd name="T13" fmla="*/ 24 h 464"/>
                  <a:gd name="T14" fmla="*/ 8 w 284"/>
                  <a:gd name="T15" fmla="*/ 24 h 464"/>
                  <a:gd name="T16" fmla="*/ 8 w 284"/>
                  <a:gd name="T17" fmla="*/ 23 h 464"/>
                  <a:gd name="T18" fmla="*/ 9 w 284"/>
                  <a:gd name="T19" fmla="*/ 23 h 464"/>
                  <a:gd name="T20" fmla="*/ 9 w 284"/>
                  <a:gd name="T21" fmla="*/ 22 h 464"/>
                  <a:gd name="T22" fmla="*/ 10 w 284"/>
                  <a:gd name="T23" fmla="*/ 20 h 464"/>
                  <a:gd name="T24" fmla="*/ 11 w 284"/>
                  <a:gd name="T25" fmla="*/ 21 h 464"/>
                  <a:gd name="T26" fmla="*/ 11 w 284"/>
                  <a:gd name="T27" fmla="*/ 23 h 464"/>
                  <a:gd name="T28" fmla="*/ 12 w 284"/>
                  <a:gd name="T29" fmla="*/ 26 h 464"/>
                  <a:gd name="T30" fmla="*/ 13 w 284"/>
                  <a:gd name="T31" fmla="*/ 28 h 464"/>
                  <a:gd name="T32" fmla="*/ 13 w 284"/>
                  <a:gd name="T33" fmla="*/ 29 h 464"/>
                  <a:gd name="T34" fmla="*/ 14 w 284"/>
                  <a:gd name="T35" fmla="*/ 29 h 464"/>
                  <a:gd name="T36" fmla="*/ 15 w 284"/>
                  <a:gd name="T37" fmla="*/ 29 h 464"/>
                  <a:gd name="T38" fmla="*/ 16 w 284"/>
                  <a:gd name="T39" fmla="*/ 28 h 464"/>
                  <a:gd name="T40" fmla="*/ 17 w 284"/>
                  <a:gd name="T41" fmla="*/ 24 h 464"/>
                  <a:gd name="T42" fmla="*/ 16 w 284"/>
                  <a:gd name="T43" fmla="*/ 16 h 464"/>
                  <a:gd name="T44" fmla="*/ 17 w 284"/>
                  <a:gd name="T45" fmla="*/ 0 h 464"/>
                  <a:gd name="T46" fmla="*/ 15 w 284"/>
                  <a:gd name="T47" fmla="*/ 6 h 464"/>
                  <a:gd name="T48" fmla="*/ 15 w 284"/>
                  <a:gd name="T49" fmla="*/ 12 h 464"/>
                  <a:gd name="T50" fmla="*/ 15 w 284"/>
                  <a:gd name="T51" fmla="*/ 19 h 464"/>
                  <a:gd name="T52" fmla="*/ 14 w 284"/>
                  <a:gd name="T53" fmla="*/ 25 h 464"/>
                  <a:gd name="T54" fmla="*/ 13 w 284"/>
                  <a:gd name="T55" fmla="*/ 21 h 464"/>
                  <a:gd name="T56" fmla="*/ 12 w 284"/>
                  <a:gd name="T57" fmla="*/ 17 h 464"/>
                  <a:gd name="T58" fmla="*/ 11 w 284"/>
                  <a:gd name="T59" fmla="*/ 13 h 464"/>
                  <a:gd name="T60" fmla="*/ 11 w 284"/>
                  <a:gd name="T61" fmla="*/ 11 h 464"/>
                  <a:gd name="T62" fmla="*/ 10 w 284"/>
                  <a:gd name="T63" fmla="*/ 12 h 464"/>
                  <a:gd name="T64" fmla="*/ 9 w 284"/>
                  <a:gd name="T65" fmla="*/ 13 h 464"/>
                  <a:gd name="T66" fmla="*/ 8 w 284"/>
                  <a:gd name="T67" fmla="*/ 15 h 464"/>
                  <a:gd name="T68" fmla="*/ 8 w 284"/>
                  <a:gd name="T69" fmla="*/ 15 h 464"/>
                  <a:gd name="T70" fmla="*/ 6 w 284"/>
                  <a:gd name="T71" fmla="*/ 16 h 464"/>
                  <a:gd name="T72" fmla="*/ 5 w 284"/>
                  <a:gd name="T73" fmla="*/ 17 h 464"/>
                  <a:gd name="T74" fmla="*/ 3 w 284"/>
                  <a:gd name="T75" fmla="*/ 19 h 464"/>
                  <a:gd name="T76" fmla="*/ 2 w 284"/>
                  <a:gd name="T77" fmla="*/ 20 h 464"/>
                  <a:gd name="T78" fmla="*/ 2 w 284"/>
                  <a:gd name="T79" fmla="*/ 11 h 464"/>
                  <a:gd name="T80" fmla="*/ 1 w 284"/>
                  <a:gd name="T81" fmla="*/ 7 h 4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4"/>
                  <a:gd name="T124" fmla="*/ 0 h 464"/>
                  <a:gd name="T125" fmla="*/ 284 w 284"/>
                  <a:gd name="T126" fmla="*/ 464 h 46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4" h="464">
                    <a:moveTo>
                      <a:pt x="0" y="378"/>
                    </a:moveTo>
                    <a:lnTo>
                      <a:pt x="14" y="367"/>
                    </a:lnTo>
                    <a:lnTo>
                      <a:pt x="32" y="354"/>
                    </a:lnTo>
                    <a:lnTo>
                      <a:pt x="49" y="337"/>
                    </a:lnTo>
                    <a:lnTo>
                      <a:pt x="68" y="320"/>
                    </a:lnTo>
                    <a:lnTo>
                      <a:pt x="87" y="302"/>
                    </a:lnTo>
                    <a:lnTo>
                      <a:pt x="104" y="286"/>
                    </a:lnTo>
                    <a:lnTo>
                      <a:pt x="120" y="271"/>
                    </a:lnTo>
                    <a:lnTo>
                      <a:pt x="133" y="258"/>
                    </a:lnTo>
                    <a:lnTo>
                      <a:pt x="131" y="284"/>
                    </a:lnTo>
                    <a:lnTo>
                      <a:pt x="125" y="321"/>
                    </a:lnTo>
                    <a:lnTo>
                      <a:pt x="119" y="356"/>
                    </a:lnTo>
                    <a:lnTo>
                      <a:pt x="116" y="378"/>
                    </a:lnTo>
                    <a:lnTo>
                      <a:pt x="120" y="375"/>
                    </a:lnTo>
                    <a:lnTo>
                      <a:pt x="126" y="372"/>
                    </a:lnTo>
                    <a:lnTo>
                      <a:pt x="131" y="370"/>
                    </a:lnTo>
                    <a:lnTo>
                      <a:pt x="136" y="367"/>
                    </a:lnTo>
                    <a:lnTo>
                      <a:pt x="141" y="365"/>
                    </a:lnTo>
                    <a:lnTo>
                      <a:pt x="147" y="362"/>
                    </a:lnTo>
                    <a:lnTo>
                      <a:pt x="151" y="359"/>
                    </a:lnTo>
                    <a:lnTo>
                      <a:pt x="156" y="357"/>
                    </a:lnTo>
                    <a:lnTo>
                      <a:pt x="158" y="349"/>
                    </a:lnTo>
                    <a:lnTo>
                      <a:pt x="163" y="333"/>
                    </a:lnTo>
                    <a:lnTo>
                      <a:pt x="169" y="316"/>
                    </a:lnTo>
                    <a:lnTo>
                      <a:pt x="172" y="306"/>
                    </a:lnTo>
                    <a:lnTo>
                      <a:pt x="178" y="326"/>
                    </a:lnTo>
                    <a:lnTo>
                      <a:pt x="182" y="346"/>
                    </a:lnTo>
                    <a:lnTo>
                      <a:pt x="189" y="366"/>
                    </a:lnTo>
                    <a:lnTo>
                      <a:pt x="195" y="386"/>
                    </a:lnTo>
                    <a:lnTo>
                      <a:pt x="201" y="405"/>
                    </a:lnTo>
                    <a:lnTo>
                      <a:pt x="207" y="425"/>
                    </a:lnTo>
                    <a:lnTo>
                      <a:pt x="212" y="445"/>
                    </a:lnTo>
                    <a:lnTo>
                      <a:pt x="218" y="464"/>
                    </a:lnTo>
                    <a:lnTo>
                      <a:pt x="224" y="462"/>
                    </a:lnTo>
                    <a:lnTo>
                      <a:pt x="230" y="458"/>
                    </a:lnTo>
                    <a:lnTo>
                      <a:pt x="235" y="456"/>
                    </a:lnTo>
                    <a:lnTo>
                      <a:pt x="241" y="454"/>
                    </a:lnTo>
                    <a:lnTo>
                      <a:pt x="247" y="451"/>
                    </a:lnTo>
                    <a:lnTo>
                      <a:pt x="253" y="448"/>
                    </a:lnTo>
                    <a:lnTo>
                      <a:pt x="259" y="446"/>
                    </a:lnTo>
                    <a:lnTo>
                      <a:pt x="264" y="443"/>
                    </a:lnTo>
                    <a:lnTo>
                      <a:pt x="276" y="378"/>
                    </a:lnTo>
                    <a:lnTo>
                      <a:pt x="276" y="311"/>
                    </a:lnTo>
                    <a:lnTo>
                      <a:pt x="271" y="243"/>
                    </a:lnTo>
                    <a:lnTo>
                      <a:pt x="272" y="176"/>
                    </a:lnTo>
                    <a:lnTo>
                      <a:pt x="284" y="0"/>
                    </a:lnTo>
                    <a:lnTo>
                      <a:pt x="267" y="45"/>
                    </a:lnTo>
                    <a:lnTo>
                      <a:pt x="255" y="93"/>
                    </a:lnTo>
                    <a:lnTo>
                      <a:pt x="249" y="142"/>
                    </a:lnTo>
                    <a:lnTo>
                      <a:pt x="247" y="191"/>
                    </a:lnTo>
                    <a:lnTo>
                      <a:pt x="246" y="242"/>
                    </a:lnTo>
                    <a:lnTo>
                      <a:pt x="246" y="293"/>
                    </a:lnTo>
                    <a:lnTo>
                      <a:pt x="244" y="342"/>
                    </a:lnTo>
                    <a:lnTo>
                      <a:pt x="239" y="390"/>
                    </a:lnTo>
                    <a:lnTo>
                      <a:pt x="232" y="366"/>
                    </a:lnTo>
                    <a:lnTo>
                      <a:pt x="224" y="335"/>
                    </a:lnTo>
                    <a:lnTo>
                      <a:pt x="215" y="302"/>
                    </a:lnTo>
                    <a:lnTo>
                      <a:pt x="206" y="267"/>
                    </a:lnTo>
                    <a:lnTo>
                      <a:pt x="197" y="235"/>
                    </a:lnTo>
                    <a:lnTo>
                      <a:pt x="191" y="206"/>
                    </a:lnTo>
                    <a:lnTo>
                      <a:pt x="185" y="185"/>
                    </a:lnTo>
                    <a:lnTo>
                      <a:pt x="182" y="175"/>
                    </a:lnTo>
                    <a:lnTo>
                      <a:pt x="177" y="180"/>
                    </a:lnTo>
                    <a:lnTo>
                      <a:pt x="171" y="187"/>
                    </a:lnTo>
                    <a:lnTo>
                      <a:pt x="163" y="195"/>
                    </a:lnTo>
                    <a:lnTo>
                      <a:pt x="156" y="205"/>
                    </a:lnTo>
                    <a:lnTo>
                      <a:pt x="148" y="215"/>
                    </a:lnTo>
                    <a:lnTo>
                      <a:pt x="142" y="225"/>
                    </a:lnTo>
                    <a:lnTo>
                      <a:pt x="138" y="233"/>
                    </a:lnTo>
                    <a:lnTo>
                      <a:pt x="135" y="240"/>
                    </a:lnTo>
                    <a:lnTo>
                      <a:pt x="123" y="248"/>
                    </a:lnTo>
                    <a:lnTo>
                      <a:pt x="109" y="256"/>
                    </a:lnTo>
                    <a:lnTo>
                      <a:pt x="96" y="264"/>
                    </a:lnTo>
                    <a:lnTo>
                      <a:pt x="83" y="272"/>
                    </a:lnTo>
                    <a:lnTo>
                      <a:pt x="70" y="281"/>
                    </a:lnTo>
                    <a:lnTo>
                      <a:pt x="58" y="289"/>
                    </a:lnTo>
                    <a:lnTo>
                      <a:pt x="45" y="299"/>
                    </a:lnTo>
                    <a:lnTo>
                      <a:pt x="34" y="310"/>
                    </a:lnTo>
                    <a:lnTo>
                      <a:pt x="38" y="241"/>
                    </a:lnTo>
                    <a:lnTo>
                      <a:pt x="34" y="174"/>
                    </a:lnTo>
                    <a:lnTo>
                      <a:pt x="26" y="123"/>
                    </a:lnTo>
                    <a:lnTo>
                      <a:pt x="21" y="104"/>
                    </a:lnTo>
                    <a:lnTo>
                      <a:pt x="0" y="378"/>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31" name="Freeform 81"/>
              <p:cNvSpPr>
                <a:spLocks/>
              </p:cNvSpPr>
              <p:nvPr/>
            </p:nvSpPr>
            <p:spPr bwMode="auto">
              <a:xfrm>
                <a:off x="3004" y="3333"/>
                <a:ext cx="103" cy="73"/>
              </a:xfrm>
              <a:custGeom>
                <a:avLst/>
                <a:gdLst>
                  <a:gd name="T0" fmla="*/ 3 w 206"/>
                  <a:gd name="T1" fmla="*/ 9 h 145"/>
                  <a:gd name="T2" fmla="*/ 4 w 206"/>
                  <a:gd name="T3" fmla="*/ 7 h 145"/>
                  <a:gd name="T4" fmla="*/ 5 w 206"/>
                  <a:gd name="T5" fmla="*/ 6 h 145"/>
                  <a:gd name="T6" fmla="*/ 6 w 206"/>
                  <a:gd name="T7" fmla="*/ 5 h 145"/>
                  <a:gd name="T8" fmla="*/ 8 w 206"/>
                  <a:gd name="T9" fmla="*/ 4 h 145"/>
                  <a:gd name="T10" fmla="*/ 9 w 206"/>
                  <a:gd name="T11" fmla="*/ 3 h 145"/>
                  <a:gd name="T12" fmla="*/ 11 w 206"/>
                  <a:gd name="T13" fmla="*/ 2 h 145"/>
                  <a:gd name="T14" fmla="*/ 12 w 206"/>
                  <a:gd name="T15" fmla="*/ 1 h 145"/>
                  <a:gd name="T16" fmla="*/ 13 w 206"/>
                  <a:gd name="T17" fmla="*/ 0 h 145"/>
                  <a:gd name="T18" fmla="*/ 11 w 206"/>
                  <a:gd name="T19" fmla="*/ 1 h 145"/>
                  <a:gd name="T20" fmla="*/ 9 w 206"/>
                  <a:gd name="T21" fmla="*/ 2 h 145"/>
                  <a:gd name="T22" fmla="*/ 8 w 206"/>
                  <a:gd name="T23" fmla="*/ 3 h 145"/>
                  <a:gd name="T24" fmla="*/ 6 w 206"/>
                  <a:gd name="T25" fmla="*/ 4 h 145"/>
                  <a:gd name="T26" fmla="*/ 5 w 206"/>
                  <a:gd name="T27" fmla="*/ 5 h 145"/>
                  <a:gd name="T28" fmla="*/ 4 w 206"/>
                  <a:gd name="T29" fmla="*/ 6 h 145"/>
                  <a:gd name="T30" fmla="*/ 2 w 206"/>
                  <a:gd name="T31" fmla="*/ 7 h 145"/>
                  <a:gd name="T32" fmla="*/ 1 w 206"/>
                  <a:gd name="T33" fmla="*/ 8 h 145"/>
                  <a:gd name="T34" fmla="*/ 0 w 206"/>
                  <a:gd name="T35" fmla="*/ 10 h 145"/>
                  <a:gd name="T36" fmla="*/ 3 w 206"/>
                  <a:gd name="T37" fmla="*/ 9 h 1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6"/>
                  <a:gd name="T58" fmla="*/ 0 h 145"/>
                  <a:gd name="T59" fmla="*/ 206 w 206"/>
                  <a:gd name="T60" fmla="*/ 145 h 14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6" h="145">
                    <a:moveTo>
                      <a:pt x="39" y="132"/>
                    </a:moveTo>
                    <a:lnTo>
                      <a:pt x="54" y="109"/>
                    </a:lnTo>
                    <a:lnTo>
                      <a:pt x="72" y="90"/>
                    </a:lnTo>
                    <a:lnTo>
                      <a:pt x="92" y="73"/>
                    </a:lnTo>
                    <a:lnTo>
                      <a:pt x="115" y="58"/>
                    </a:lnTo>
                    <a:lnTo>
                      <a:pt x="138" y="44"/>
                    </a:lnTo>
                    <a:lnTo>
                      <a:pt x="161" y="30"/>
                    </a:lnTo>
                    <a:lnTo>
                      <a:pt x="184" y="16"/>
                    </a:lnTo>
                    <a:lnTo>
                      <a:pt x="206" y="0"/>
                    </a:lnTo>
                    <a:lnTo>
                      <a:pt x="167" y="14"/>
                    </a:lnTo>
                    <a:lnTo>
                      <a:pt x="142" y="27"/>
                    </a:lnTo>
                    <a:lnTo>
                      <a:pt x="119" y="39"/>
                    </a:lnTo>
                    <a:lnTo>
                      <a:pt x="95" y="53"/>
                    </a:lnTo>
                    <a:lnTo>
                      <a:pt x="73" y="68"/>
                    </a:lnTo>
                    <a:lnTo>
                      <a:pt x="51" y="84"/>
                    </a:lnTo>
                    <a:lnTo>
                      <a:pt x="32" y="102"/>
                    </a:lnTo>
                    <a:lnTo>
                      <a:pt x="15" y="122"/>
                    </a:lnTo>
                    <a:lnTo>
                      <a:pt x="0" y="145"/>
                    </a:lnTo>
                    <a:lnTo>
                      <a:pt x="39" y="132"/>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32" name="Freeform 82"/>
              <p:cNvSpPr>
                <a:spLocks/>
              </p:cNvSpPr>
              <p:nvPr/>
            </p:nvSpPr>
            <p:spPr bwMode="auto">
              <a:xfrm>
                <a:off x="2735" y="3259"/>
                <a:ext cx="62" cy="230"/>
              </a:xfrm>
              <a:custGeom>
                <a:avLst/>
                <a:gdLst>
                  <a:gd name="T0" fmla="*/ 7 w 125"/>
                  <a:gd name="T1" fmla="*/ 3 h 458"/>
                  <a:gd name="T2" fmla="*/ 6 w 125"/>
                  <a:gd name="T3" fmla="*/ 2 h 458"/>
                  <a:gd name="T4" fmla="*/ 6 w 125"/>
                  <a:gd name="T5" fmla="*/ 1 h 458"/>
                  <a:gd name="T6" fmla="*/ 6 w 125"/>
                  <a:gd name="T7" fmla="*/ 1 h 458"/>
                  <a:gd name="T8" fmla="*/ 5 w 125"/>
                  <a:gd name="T9" fmla="*/ 0 h 458"/>
                  <a:gd name="T10" fmla="*/ 5 w 125"/>
                  <a:gd name="T11" fmla="*/ 1 h 458"/>
                  <a:gd name="T12" fmla="*/ 5 w 125"/>
                  <a:gd name="T13" fmla="*/ 1 h 458"/>
                  <a:gd name="T14" fmla="*/ 5 w 125"/>
                  <a:gd name="T15" fmla="*/ 1 h 458"/>
                  <a:gd name="T16" fmla="*/ 4 w 125"/>
                  <a:gd name="T17" fmla="*/ 1 h 458"/>
                  <a:gd name="T18" fmla="*/ 3 w 125"/>
                  <a:gd name="T19" fmla="*/ 1 h 458"/>
                  <a:gd name="T20" fmla="*/ 3 w 125"/>
                  <a:gd name="T21" fmla="*/ 1 h 458"/>
                  <a:gd name="T22" fmla="*/ 3 w 125"/>
                  <a:gd name="T23" fmla="*/ 2 h 458"/>
                  <a:gd name="T24" fmla="*/ 2 w 125"/>
                  <a:gd name="T25" fmla="*/ 2 h 458"/>
                  <a:gd name="T26" fmla="*/ 1 w 125"/>
                  <a:gd name="T27" fmla="*/ 5 h 458"/>
                  <a:gd name="T28" fmla="*/ 0 w 125"/>
                  <a:gd name="T29" fmla="*/ 9 h 458"/>
                  <a:gd name="T30" fmla="*/ 0 w 125"/>
                  <a:gd name="T31" fmla="*/ 12 h 458"/>
                  <a:gd name="T32" fmla="*/ 0 w 125"/>
                  <a:gd name="T33" fmla="*/ 15 h 458"/>
                  <a:gd name="T34" fmla="*/ 0 w 125"/>
                  <a:gd name="T35" fmla="*/ 19 h 458"/>
                  <a:gd name="T36" fmla="*/ 0 w 125"/>
                  <a:gd name="T37" fmla="*/ 22 h 458"/>
                  <a:gd name="T38" fmla="*/ 0 w 125"/>
                  <a:gd name="T39" fmla="*/ 26 h 458"/>
                  <a:gd name="T40" fmla="*/ 0 w 125"/>
                  <a:gd name="T41" fmla="*/ 29 h 458"/>
                  <a:gd name="T42" fmla="*/ 2 w 125"/>
                  <a:gd name="T43" fmla="*/ 28 h 458"/>
                  <a:gd name="T44" fmla="*/ 2 w 125"/>
                  <a:gd name="T45" fmla="*/ 24 h 458"/>
                  <a:gd name="T46" fmla="*/ 1 w 125"/>
                  <a:gd name="T47" fmla="*/ 20 h 458"/>
                  <a:gd name="T48" fmla="*/ 1 w 125"/>
                  <a:gd name="T49" fmla="*/ 16 h 458"/>
                  <a:gd name="T50" fmla="*/ 1 w 125"/>
                  <a:gd name="T51" fmla="*/ 12 h 458"/>
                  <a:gd name="T52" fmla="*/ 1 w 125"/>
                  <a:gd name="T53" fmla="*/ 10 h 458"/>
                  <a:gd name="T54" fmla="*/ 1 w 125"/>
                  <a:gd name="T55" fmla="*/ 9 h 458"/>
                  <a:gd name="T56" fmla="*/ 2 w 125"/>
                  <a:gd name="T57" fmla="*/ 8 h 458"/>
                  <a:gd name="T58" fmla="*/ 2 w 125"/>
                  <a:gd name="T59" fmla="*/ 6 h 458"/>
                  <a:gd name="T60" fmla="*/ 2 w 125"/>
                  <a:gd name="T61" fmla="*/ 5 h 458"/>
                  <a:gd name="T62" fmla="*/ 3 w 125"/>
                  <a:gd name="T63" fmla="*/ 4 h 458"/>
                  <a:gd name="T64" fmla="*/ 3 w 125"/>
                  <a:gd name="T65" fmla="*/ 3 h 458"/>
                  <a:gd name="T66" fmla="*/ 4 w 125"/>
                  <a:gd name="T67" fmla="*/ 2 h 458"/>
                  <a:gd name="T68" fmla="*/ 5 w 125"/>
                  <a:gd name="T69" fmla="*/ 2 h 458"/>
                  <a:gd name="T70" fmla="*/ 5 w 125"/>
                  <a:gd name="T71" fmla="*/ 3 h 458"/>
                  <a:gd name="T72" fmla="*/ 6 w 125"/>
                  <a:gd name="T73" fmla="*/ 4 h 458"/>
                  <a:gd name="T74" fmla="*/ 6 w 125"/>
                  <a:gd name="T75" fmla="*/ 6 h 458"/>
                  <a:gd name="T76" fmla="*/ 6 w 125"/>
                  <a:gd name="T77" fmla="*/ 7 h 458"/>
                  <a:gd name="T78" fmla="*/ 6 w 125"/>
                  <a:gd name="T79" fmla="*/ 9 h 458"/>
                  <a:gd name="T80" fmla="*/ 5 w 125"/>
                  <a:gd name="T81" fmla="*/ 10 h 458"/>
                  <a:gd name="T82" fmla="*/ 5 w 125"/>
                  <a:gd name="T83" fmla="*/ 12 h 458"/>
                  <a:gd name="T84" fmla="*/ 5 w 125"/>
                  <a:gd name="T85" fmla="*/ 12 h 458"/>
                  <a:gd name="T86" fmla="*/ 4 w 125"/>
                  <a:gd name="T87" fmla="*/ 12 h 458"/>
                  <a:gd name="T88" fmla="*/ 4 w 125"/>
                  <a:gd name="T89" fmla="*/ 12 h 458"/>
                  <a:gd name="T90" fmla="*/ 4 w 125"/>
                  <a:gd name="T91" fmla="*/ 11 h 458"/>
                  <a:gd name="T92" fmla="*/ 3 w 125"/>
                  <a:gd name="T93" fmla="*/ 11 h 458"/>
                  <a:gd name="T94" fmla="*/ 3 w 125"/>
                  <a:gd name="T95" fmla="*/ 11 h 458"/>
                  <a:gd name="T96" fmla="*/ 3 w 125"/>
                  <a:gd name="T97" fmla="*/ 11 h 458"/>
                  <a:gd name="T98" fmla="*/ 3 w 125"/>
                  <a:gd name="T99" fmla="*/ 11 h 458"/>
                  <a:gd name="T100" fmla="*/ 3 w 125"/>
                  <a:gd name="T101" fmla="*/ 12 h 458"/>
                  <a:gd name="T102" fmla="*/ 4 w 125"/>
                  <a:gd name="T103" fmla="*/ 13 h 458"/>
                  <a:gd name="T104" fmla="*/ 4 w 125"/>
                  <a:gd name="T105" fmla="*/ 13 h 458"/>
                  <a:gd name="T106" fmla="*/ 4 w 125"/>
                  <a:gd name="T107" fmla="*/ 14 h 458"/>
                  <a:gd name="T108" fmla="*/ 4 w 125"/>
                  <a:gd name="T109" fmla="*/ 14 h 458"/>
                  <a:gd name="T110" fmla="*/ 5 w 125"/>
                  <a:gd name="T111" fmla="*/ 13 h 458"/>
                  <a:gd name="T112" fmla="*/ 6 w 125"/>
                  <a:gd name="T113" fmla="*/ 13 h 458"/>
                  <a:gd name="T114" fmla="*/ 6 w 125"/>
                  <a:gd name="T115" fmla="*/ 13 h 458"/>
                  <a:gd name="T116" fmla="*/ 7 w 125"/>
                  <a:gd name="T117" fmla="*/ 10 h 458"/>
                  <a:gd name="T118" fmla="*/ 7 w 125"/>
                  <a:gd name="T119" fmla="*/ 8 h 458"/>
                  <a:gd name="T120" fmla="*/ 7 w 125"/>
                  <a:gd name="T121" fmla="*/ 6 h 458"/>
                  <a:gd name="T122" fmla="*/ 7 w 125"/>
                  <a:gd name="T123" fmla="*/ 3 h 4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
                  <a:gd name="T187" fmla="*/ 0 h 458"/>
                  <a:gd name="T188" fmla="*/ 125 w 125"/>
                  <a:gd name="T189" fmla="*/ 458 h 4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 h="458">
                    <a:moveTo>
                      <a:pt x="117" y="42"/>
                    </a:moveTo>
                    <a:lnTo>
                      <a:pt x="111" y="30"/>
                    </a:lnTo>
                    <a:lnTo>
                      <a:pt x="104" y="16"/>
                    </a:lnTo>
                    <a:lnTo>
                      <a:pt x="96" y="4"/>
                    </a:lnTo>
                    <a:lnTo>
                      <a:pt x="94" y="0"/>
                    </a:lnTo>
                    <a:lnTo>
                      <a:pt x="91" y="1"/>
                    </a:lnTo>
                    <a:lnTo>
                      <a:pt x="87" y="2"/>
                    </a:lnTo>
                    <a:lnTo>
                      <a:pt x="80" y="4"/>
                    </a:lnTo>
                    <a:lnTo>
                      <a:pt x="72" y="8"/>
                    </a:lnTo>
                    <a:lnTo>
                      <a:pt x="63" y="13"/>
                    </a:lnTo>
                    <a:lnTo>
                      <a:pt x="55" y="16"/>
                    </a:lnTo>
                    <a:lnTo>
                      <a:pt x="48" y="22"/>
                    </a:lnTo>
                    <a:lnTo>
                      <a:pt x="43" y="28"/>
                    </a:lnTo>
                    <a:lnTo>
                      <a:pt x="21" y="79"/>
                    </a:lnTo>
                    <a:lnTo>
                      <a:pt x="7" y="131"/>
                    </a:lnTo>
                    <a:lnTo>
                      <a:pt x="2" y="185"/>
                    </a:lnTo>
                    <a:lnTo>
                      <a:pt x="0" y="239"/>
                    </a:lnTo>
                    <a:lnTo>
                      <a:pt x="2" y="295"/>
                    </a:lnTo>
                    <a:lnTo>
                      <a:pt x="5" y="349"/>
                    </a:lnTo>
                    <a:lnTo>
                      <a:pt x="6" y="404"/>
                    </a:lnTo>
                    <a:lnTo>
                      <a:pt x="5" y="458"/>
                    </a:lnTo>
                    <a:lnTo>
                      <a:pt x="35" y="447"/>
                    </a:lnTo>
                    <a:lnTo>
                      <a:pt x="34" y="380"/>
                    </a:lnTo>
                    <a:lnTo>
                      <a:pt x="30" y="312"/>
                    </a:lnTo>
                    <a:lnTo>
                      <a:pt x="26" y="244"/>
                    </a:lnTo>
                    <a:lnTo>
                      <a:pt x="22" y="177"/>
                    </a:lnTo>
                    <a:lnTo>
                      <a:pt x="26" y="156"/>
                    </a:lnTo>
                    <a:lnTo>
                      <a:pt x="29" y="136"/>
                    </a:lnTo>
                    <a:lnTo>
                      <a:pt x="33" y="113"/>
                    </a:lnTo>
                    <a:lnTo>
                      <a:pt x="37" y="91"/>
                    </a:lnTo>
                    <a:lnTo>
                      <a:pt x="43" y="70"/>
                    </a:lnTo>
                    <a:lnTo>
                      <a:pt x="50" y="51"/>
                    </a:lnTo>
                    <a:lnTo>
                      <a:pt x="59" y="33"/>
                    </a:lnTo>
                    <a:lnTo>
                      <a:pt x="72" y="19"/>
                    </a:lnTo>
                    <a:lnTo>
                      <a:pt x="83" y="31"/>
                    </a:lnTo>
                    <a:lnTo>
                      <a:pt x="93" y="46"/>
                    </a:lnTo>
                    <a:lnTo>
                      <a:pt x="99" y="63"/>
                    </a:lnTo>
                    <a:lnTo>
                      <a:pt x="103" y="84"/>
                    </a:lnTo>
                    <a:lnTo>
                      <a:pt x="103" y="107"/>
                    </a:lnTo>
                    <a:lnTo>
                      <a:pt x="99" y="132"/>
                    </a:lnTo>
                    <a:lnTo>
                      <a:pt x="94" y="159"/>
                    </a:lnTo>
                    <a:lnTo>
                      <a:pt x="84" y="188"/>
                    </a:lnTo>
                    <a:lnTo>
                      <a:pt x="82" y="185"/>
                    </a:lnTo>
                    <a:lnTo>
                      <a:pt x="78" y="182"/>
                    </a:lnTo>
                    <a:lnTo>
                      <a:pt x="72" y="178"/>
                    </a:lnTo>
                    <a:lnTo>
                      <a:pt x="66" y="176"/>
                    </a:lnTo>
                    <a:lnTo>
                      <a:pt x="59" y="173"/>
                    </a:lnTo>
                    <a:lnTo>
                      <a:pt x="55" y="170"/>
                    </a:lnTo>
                    <a:lnTo>
                      <a:pt x="50" y="169"/>
                    </a:lnTo>
                    <a:lnTo>
                      <a:pt x="49" y="168"/>
                    </a:lnTo>
                    <a:lnTo>
                      <a:pt x="56" y="181"/>
                    </a:lnTo>
                    <a:lnTo>
                      <a:pt x="65" y="196"/>
                    </a:lnTo>
                    <a:lnTo>
                      <a:pt x="72" y="207"/>
                    </a:lnTo>
                    <a:lnTo>
                      <a:pt x="74" y="212"/>
                    </a:lnTo>
                    <a:lnTo>
                      <a:pt x="79" y="211"/>
                    </a:lnTo>
                    <a:lnTo>
                      <a:pt x="88" y="206"/>
                    </a:lnTo>
                    <a:lnTo>
                      <a:pt x="98" y="200"/>
                    </a:lnTo>
                    <a:lnTo>
                      <a:pt x="104" y="196"/>
                    </a:lnTo>
                    <a:lnTo>
                      <a:pt x="118" y="160"/>
                    </a:lnTo>
                    <a:lnTo>
                      <a:pt x="125" y="122"/>
                    </a:lnTo>
                    <a:lnTo>
                      <a:pt x="124" y="83"/>
                    </a:lnTo>
                    <a:lnTo>
                      <a:pt x="117" y="42"/>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33" name="Freeform 83"/>
              <p:cNvSpPr>
                <a:spLocks/>
              </p:cNvSpPr>
              <p:nvPr/>
            </p:nvSpPr>
            <p:spPr bwMode="auto">
              <a:xfrm>
                <a:off x="2763" y="3210"/>
                <a:ext cx="59" cy="191"/>
              </a:xfrm>
              <a:custGeom>
                <a:avLst/>
                <a:gdLst>
                  <a:gd name="T0" fmla="*/ 7 w 117"/>
                  <a:gd name="T1" fmla="*/ 5 h 381"/>
                  <a:gd name="T2" fmla="*/ 7 w 117"/>
                  <a:gd name="T3" fmla="*/ 4 h 381"/>
                  <a:gd name="T4" fmla="*/ 7 w 117"/>
                  <a:gd name="T5" fmla="*/ 4 h 381"/>
                  <a:gd name="T6" fmla="*/ 7 w 117"/>
                  <a:gd name="T7" fmla="*/ 3 h 381"/>
                  <a:gd name="T8" fmla="*/ 7 w 117"/>
                  <a:gd name="T9" fmla="*/ 2 h 381"/>
                  <a:gd name="T10" fmla="*/ 6 w 117"/>
                  <a:gd name="T11" fmla="*/ 2 h 381"/>
                  <a:gd name="T12" fmla="*/ 6 w 117"/>
                  <a:gd name="T13" fmla="*/ 1 h 381"/>
                  <a:gd name="T14" fmla="*/ 5 w 117"/>
                  <a:gd name="T15" fmla="*/ 1 h 381"/>
                  <a:gd name="T16" fmla="*/ 4 w 117"/>
                  <a:gd name="T17" fmla="*/ 1 h 381"/>
                  <a:gd name="T18" fmla="*/ 4 w 117"/>
                  <a:gd name="T19" fmla="*/ 0 h 381"/>
                  <a:gd name="T20" fmla="*/ 3 w 117"/>
                  <a:gd name="T21" fmla="*/ 0 h 381"/>
                  <a:gd name="T22" fmla="*/ 3 w 117"/>
                  <a:gd name="T23" fmla="*/ 1 h 381"/>
                  <a:gd name="T24" fmla="*/ 2 w 117"/>
                  <a:gd name="T25" fmla="*/ 1 h 381"/>
                  <a:gd name="T26" fmla="*/ 2 w 117"/>
                  <a:gd name="T27" fmla="*/ 1 h 381"/>
                  <a:gd name="T28" fmla="*/ 1 w 117"/>
                  <a:gd name="T29" fmla="*/ 1 h 381"/>
                  <a:gd name="T30" fmla="*/ 1 w 117"/>
                  <a:gd name="T31" fmla="*/ 1 h 381"/>
                  <a:gd name="T32" fmla="*/ 1 w 117"/>
                  <a:gd name="T33" fmla="*/ 1 h 381"/>
                  <a:gd name="T34" fmla="*/ 1 w 117"/>
                  <a:gd name="T35" fmla="*/ 1 h 381"/>
                  <a:gd name="T36" fmla="*/ 1 w 117"/>
                  <a:gd name="T37" fmla="*/ 1 h 381"/>
                  <a:gd name="T38" fmla="*/ 2 w 117"/>
                  <a:gd name="T39" fmla="*/ 1 h 381"/>
                  <a:gd name="T40" fmla="*/ 3 w 117"/>
                  <a:gd name="T41" fmla="*/ 1 h 381"/>
                  <a:gd name="T42" fmla="*/ 4 w 117"/>
                  <a:gd name="T43" fmla="*/ 2 h 381"/>
                  <a:gd name="T44" fmla="*/ 5 w 117"/>
                  <a:gd name="T45" fmla="*/ 3 h 381"/>
                  <a:gd name="T46" fmla="*/ 6 w 117"/>
                  <a:gd name="T47" fmla="*/ 4 h 381"/>
                  <a:gd name="T48" fmla="*/ 6 w 117"/>
                  <a:gd name="T49" fmla="*/ 6 h 381"/>
                  <a:gd name="T50" fmla="*/ 6 w 117"/>
                  <a:gd name="T51" fmla="*/ 8 h 381"/>
                  <a:gd name="T52" fmla="*/ 7 w 117"/>
                  <a:gd name="T53" fmla="*/ 10 h 381"/>
                  <a:gd name="T54" fmla="*/ 7 w 117"/>
                  <a:gd name="T55" fmla="*/ 12 h 381"/>
                  <a:gd name="T56" fmla="*/ 6 w 117"/>
                  <a:gd name="T57" fmla="*/ 15 h 381"/>
                  <a:gd name="T58" fmla="*/ 6 w 117"/>
                  <a:gd name="T59" fmla="*/ 17 h 381"/>
                  <a:gd name="T60" fmla="*/ 5 w 117"/>
                  <a:gd name="T61" fmla="*/ 19 h 381"/>
                  <a:gd name="T62" fmla="*/ 4 w 117"/>
                  <a:gd name="T63" fmla="*/ 21 h 381"/>
                  <a:gd name="T64" fmla="*/ 3 w 117"/>
                  <a:gd name="T65" fmla="*/ 23 h 381"/>
                  <a:gd name="T66" fmla="*/ 0 w 117"/>
                  <a:gd name="T67" fmla="*/ 24 h 381"/>
                  <a:gd name="T68" fmla="*/ 1 w 117"/>
                  <a:gd name="T69" fmla="*/ 24 h 381"/>
                  <a:gd name="T70" fmla="*/ 2 w 117"/>
                  <a:gd name="T71" fmla="*/ 24 h 381"/>
                  <a:gd name="T72" fmla="*/ 3 w 117"/>
                  <a:gd name="T73" fmla="*/ 24 h 381"/>
                  <a:gd name="T74" fmla="*/ 4 w 117"/>
                  <a:gd name="T75" fmla="*/ 23 h 381"/>
                  <a:gd name="T76" fmla="*/ 4 w 117"/>
                  <a:gd name="T77" fmla="*/ 23 h 381"/>
                  <a:gd name="T78" fmla="*/ 5 w 117"/>
                  <a:gd name="T79" fmla="*/ 22 h 381"/>
                  <a:gd name="T80" fmla="*/ 5 w 117"/>
                  <a:gd name="T81" fmla="*/ 22 h 381"/>
                  <a:gd name="T82" fmla="*/ 6 w 117"/>
                  <a:gd name="T83" fmla="*/ 21 h 381"/>
                  <a:gd name="T84" fmla="*/ 7 w 117"/>
                  <a:gd name="T85" fmla="*/ 19 h 381"/>
                  <a:gd name="T86" fmla="*/ 7 w 117"/>
                  <a:gd name="T87" fmla="*/ 17 h 381"/>
                  <a:gd name="T88" fmla="*/ 8 w 117"/>
                  <a:gd name="T89" fmla="*/ 15 h 381"/>
                  <a:gd name="T90" fmla="*/ 8 w 117"/>
                  <a:gd name="T91" fmla="*/ 13 h 381"/>
                  <a:gd name="T92" fmla="*/ 8 w 117"/>
                  <a:gd name="T93" fmla="*/ 11 h 381"/>
                  <a:gd name="T94" fmla="*/ 8 w 117"/>
                  <a:gd name="T95" fmla="*/ 9 h 381"/>
                  <a:gd name="T96" fmla="*/ 8 w 117"/>
                  <a:gd name="T97" fmla="*/ 7 h 381"/>
                  <a:gd name="T98" fmla="*/ 7 w 117"/>
                  <a:gd name="T99" fmla="*/ 5 h 3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7"/>
                  <a:gd name="T151" fmla="*/ 0 h 381"/>
                  <a:gd name="T152" fmla="*/ 117 w 117"/>
                  <a:gd name="T153" fmla="*/ 381 h 3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7" h="381">
                    <a:moveTo>
                      <a:pt x="112" y="76"/>
                    </a:moveTo>
                    <a:lnTo>
                      <a:pt x="110" y="64"/>
                    </a:lnTo>
                    <a:lnTo>
                      <a:pt x="107" y="53"/>
                    </a:lnTo>
                    <a:lnTo>
                      <a:pt x="104" y="42"/>
                    </a:lnTo>
                    <a:lnTo>
                      <a:pt x="98" y="32"/>
                    </a:lnTo>
                    <a:lnTo>
                      <a:pt x="92" y="23"/>
                    </a:lnTo>
                    <a:lnTo>
                      <a:pt x="84" y="14"/>
                    </a:lnTo>
                    <a:lnTo>
                      <a:pt x="74" y="7"/>
                    </a:lnTo>
                    <a:lnTo>
                      <a:pt x="63" y="1"/>
                    </a:lnTo>
                    <a:lnTo>
                      <a:pt x="55" y="0"/>
                    </a:lnTo>
                    <a:lnTo>
                      <a:pt x="46" y="0"/>
                    </a:lnTo>
                    <a:lnTo>
                      <a:pt x="37" y="1"/>
                    </a:lnTo>
                    <a:lnTo>
                      <a:pt x="26" y="3"/>
                    </a:lnTo>
                    <a:lnTo>
                      <a:pt x="17" y="7"/>
                    </a:lnTo>
                    <a:lnTo>
                      <a:pt x="9" y="10"/>
                    </a:lnTo>
                    <a:lnTo>
                      <a:pt x="3" y="14"/>
                    </a:lnTo>
                    <a:lnTo>
                      <a:pt x="1" y="16"/>
                    </a:lnTo>
                    <a:lnTo>
                      <a:pt x="4" y="15"/>
                    </a:lnTo>
                    <a:lnTo>
                      <a:pt x="14" y="14"/>
                    </a:lnTo>
                    <a:lnTo>
                      <a:pt x="26" y="14"/>
                    </a:lnTo>
                    <a:lnTo>
                      <a:pt x="41" y="16"/>
                    </a:lnTo>
                    <a:lnTo>
                      <a:pt x="57" y="24"/>
                    </a:lnTo>
                    <a:lnTo>
                      <a:pt x="72" y="38"/>
                    </a:lnTo>
                    <a:lnTo>
                      <a:pt x="84" y="59"/>
                    </a:lnTo>
                    <a:lnTo>
                      <a:pt x="91" y="90"/>
                    </a:lnTo>
                    <a:lnTo>
                      <a:pt x="94" y="124"/>
                    </a:lnTo>
                    <a:lnTo>
                      <a:pt x="97" y="159"/>
                    </a:lnTo>
                    <a:lnTo>
                      <a:pt x="98" y="192"/>
                    </a:lnTo>
                    <a:lnTo>
                      <a:pt x="95" y="226"/>
                    </a:lnTo>
                    <a:lnTo>
                      <a:pt x="90" y="259"/>
                    </a:lnTo>
                    <a:lnTo>
                      <a:pt x="78" y="292"/>
                    </a:lnTo>
                    <a:lnTo>
                      <a:pt x="62" y="326"/>
                    </a:lnTo>
                    <a:lnTo>
                      <a:pt x="40" y="360"/>
                    </a:lnTo>
                    <a:lnTo>
                      <a:pt x="0" y="380"/>
                    </a:lnTo>
                    <a:lnTo>
                      <a:pt x="14" y="381"/>
                    </a:lnTo>
                    <a:lnTo>
                      <a:pt x="26" y="379"/>
                    </a:lnTo>
                    <a:lnTo>
                      <a:pt x="40" y="372"/>
                    </a:lnTo>
                    <a:lnTo>
                      <a:pt x="52" y="365"/>
                    </a:lnTo>
                    <a:lnTo>
                      <a:pt x="62" y="356"/>
                    </a:lnTo>
                    <a:lnTo>
                      <a:pt x="71" y="348"/>
                    </a:lnTo>
                    <a:lnTo>
                      <a:pt x="77" y="340"/>
                    </a:lnTo>
                    <a:lnTo>
                      <a:pt x="82" y="334"/>
                    </a:lnTo>
                    <a:lnTo>
                      <a:pt x="97" y="298"/>
                    </a:lnTo>
                    <a:lnTo>
                      <a:pt x="108" y="265"/>
                    </a:lnTo>
                    <a:lnTo>
                      <a:pt x="114" y="232"/>
                    </a:lnTo>
                    <a:lnTo>
                      <a:pt x="117" y="201"/>
                    </a:lnTo>
                    <a:lnTo>
                      <a:pt x="117" y="170"/>
                    </a:lnTo>
                    <a:lnTo>
                      <a:pt x="116" y="139"/>
                    </a:lnTo>
                    <a:lnTo>
                      <a:pt x="114" y="108"/>
                    </a:lnTo>
                    <a:lnTo>
                      <a:pt x="112" y="76"/>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34" name="Freeform 84"/>
              <p:cNvSpPr>
                <a:spLocks/>
              </p:cNvSpPr>
              <p:nvPr/>
            </p:nvSpPr>
            <p:spPr bwMode="auto">
              <a:xfrm>
                <a:off x="2774" y="3407"/>
                <a:ext cx="14" cy="101"/>
              </a:xfrm>
              <a:custGeom>
                <a:avLst/>
                <a:gdLst>
                  <a:gd name="T0" fmla="*/ 1 w 29"/>
                  <a:gd name="T1" fmla="*/ 0 h 202"/>
                  <a:gd name="T2" fmla="*/ 1 w 29"/>
                  <a:gd name="T3" fmla="*/ 4 h 202"/>
                  <a:gd name="T4" fmla="*/ 1 w 29"/>
                  <a:gd name="T5" fmla="*/ 7 h 202"/>
                  <a:gd name="T6" fmla="*/ 1 w 29"/>
                  <a:gd name="T7" fmla="*/ 10 h 202"/>
                  <a:gd name="T8" fmla="*/ 1 w 29"/>
                  <a:gd name="T9" fmla="*/ 13 h 202"/>
                  <a:gd name="T10" fmla="*/ 0 w 29"/>
                  <a:gd name="T11" fmla="*/ 13 h 202"/>
                  <a:gd name="T12" fmla="*/ 0 w 29"/>
                  <a:gd name="T13" fmla="*/ 10 h 202"/>
                  <a:gd name="T14" fmla="*/ 0 w 29"/>
                  <a:gd name="T15" fmla="*/ 7 h 202"/>
                  <a:gd name="T16" fmla="*/ 0 w 29"/>
                  <a:gd name="T17" fmla="*/ 5 h 202"/>
                  <a:gd name="T18" fmla="*/ 0 w 29"/>
                  <a:gd name="T19" fmla="*/ 2 h 202"/>
                  <a:gd name="T20" fmla="*/ 1 w 29"/>
                  <a:gd name="T21" fmla="*/ 0 h 2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202"/>
                  <a:gd name="T35" fmla="*/ 29 w 29"/>
                  <a:gd name="T36" fmla="*/ 202 h 2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202">
                    <a:moveTo>
                      <a:pt x="29" y="0"/>
                    </a:moveTo>
                    <a:lnTo>
                      <a:pt x="23" y="57"/>
                    </a:lnTo>
                    <a:lnTo>
                      <a:pt x="19" y="107"/>
                    </a:lnTo>
                    <a:lnTo>
                      <a:pt x="20" y="153"/>
                    </a:lnTo>
                    <a:lnTo>
                      <a:pt x="27" y="201"/>
                    </a:lnTo>
                    <a:lnTo>
                      <a:pt x="2" y="202"/>
                    </a:lnTo>
                    <a:lnTo>
                      <a:pt x="0" y="151"/>
                    </a:lnTo>
                    <a:lnTo>
                      <a:pt x="0" y="108"/>
                    </a:lnTo>
                    <a:lnTo>
                      <a:pt x="1" y="66"/>
                    </a:lnTo>
                    <a:lnTo>
                      <a:pt x="4" y="18"/>
                    </a:lnTo>
                    <a:lnTo>
                      <a:pt x="29" y="0"/>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35" name="Freeform 85"/>
              <p:cNvSpPr>
                <a:spLocks/>
              </p:cNvSpPr>
              <p:nvPr/>
            </p:nvSpPr>
            <p:spPr bwMode="auto">
              <a:xfrm>
                <a:off x="2735" y="3175"/>
                <a:ext cx="17" cy="100"/>
              </a:xfrm>
              <a:custGeom>
                <a:avLst/>
                <a:gdLst>
                  <a:gd name="T0" fmla="*/ 2 w 35"/>
                  <a:gd name="T1" fmla="*/ 0 h 200"/>
                  <a:gd name="T2" fmla="*/ 1 w 35"/>
                  <a:gd name="T3" fmla="*/ 3 h 200"/>
                  <a:gd name="T4" fmla="*/ 1 w 35"/>
                  <a:gd name="T5" fmla="*/ 5 h 200"/>
                  <a:gd name="T6" fmla="*/ 1 w 35"/>
                  <a:gd name="T7" fmla="*/ 8 h 200"/>
                  <a:gd name="T8" fmla="*/ 1 w 35"/>
                  <a:gd name="T9" fmla="*/ 11 h 200"/>
                  <a:gd name="T10" fmla="*/ 0 w 35"/>
                  <a:gd name="T11" fmla="*/ 13 h 200"/>
                  <a:gd name="T12" fmla="*/ 0 w 35"/>
                  <a:gd name="T13" fmla="*/ 9 h 200"/>
                  <a:gd name="T14" fmla="*/ 0 w 35"/>
                  <a:gd name="T15" fmla="*/ 6 h 200"/>
                  <a:gd name="T16" fmla="*/ 0 w 35"/>
                  <a:gd name="T17" fmla="*/ 4 h 200"/>
                  <a:gd name="T18" fmla="*/ 0 w 35"/>
                  <a:gd name="T19" fmla="*/ 1 h 200"/>
                  <a:gd name="T20" fmla="*/ 2 w 35"/>
                  <a:gd name="T21" fmla="*/ 0 h 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
                  <a:gd name="T34" fmla="*/ 0 h 200"/>
                  <a:gd name="T35" fmla="*/ 35 w 35"/>
                  <a:gd name="T36" fmla="*/ 200 h 2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 h="200">
                    <a:moveTo>
                      <a:pt x="35" y="0"/>
                    </a:moveTo>
                    <a:lnTo>
                      <a:pt x="28" y="39"/>
                    </a:lnTo>
                    <a:lnTo>
                      <a:pt x="28" y="77"/>
                    </a:lnTo>
                    <a:lnTo>
                      <a:pt x="28" y="117"/>
                    </a:lnTo>
                    <a:lnTo>
                      <a:pt x="22" y="165"/>
                    </a:lnTo>
                    <a:lnTo>
                      <a:pt x="0" y="200"/>
                    </a:lnTo>
                    <a:lnTo>
                      <a:pt x="8" y="141"/>
                    </a:lnTo>
                    <a:lnTo>
                      <a:pt x="8" y="92"/>
                    </a:lnTo>
                    <a:lnTo>
                      <a:pt x="6" y="49"/>
                    </a:lnTo>
                    <a:lnTo>
                      <a:pt x="12" y="8"/>
                    </a:lnTo>
                    <a:lnTo>
                      <a:pt x="35" y="0"/>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36" name="Freeform 86"/>
              <p:cNvSpPr>
                <a:spLocks/>
              </p:cNvSpPr>
              <p:nvPr/>
            </p:nvSpPr>
            <p:spPr bwMode="auto">
              <a:xfrm>
                <a:off x="3009" y="3412"/>
                <a:ext cx="204" cy="172"/>
              </a:xfrm>
              <a:custGeom>
                <a:avLst/>
                <a:gdLst>
                  <a:gd name="T0" fmla="*/ 26 w 408"/>
                  <a:gd name="T1" fmla="*/ 0 h 343"/>
                  <a:gd name="T2" fmla="*/ 25 w 408"/>
                  <a:gd name="T3" fmla="*/ 1 h 343"/>
                  <a:gd name="T4" fmla="*/ 24 w 408"/>
                  <a:gd name="T5" fmla="*/ 1 h 343"/>
                  <a:gd name="T6" fmla="*/ 23 w 408"/>
                  <a:gd name="T7" fmla="*/ 2 h 343"/>
                  <a:gd name="T8" fmla="*/ 22 w 408"/>
                  <a:gd name="T9" fmla="*/ 2 h 343"/>
                  <a:gd name="T10" fmla="*/ 21 w 408"/>
                  <a:gd name="T11" fmla="*/ 3 h 343"/>
                  <a:gd name="T12" fmla="*/ 20 w 408"/>
                  <a:gd name="T13" fmla="*/ 4 h 343"/>
                  <a:gd name="T14" fmla="*/ 19 w 408"/>
                  <a:gd name="T15" fmla="*/ 4 h 343"/>
                  <a:gd name="T16" fmla="*/ 18 w 408"/>
                  <a:gd name="T17" fmla="*/ 5 h 343"/>
                  <a:gd name="T18" fmla="*/ 17 w 408"/>
                  <a:gd name="T19" fmla="*/ 6 h 343"/>
                  <a:gd name="T20" fmla="*/ 17 w 408"/>
                  <a:gd name="T21" fmla="*/ 7 h 343"/>
                  <a:gd name="T22" fmla="*/ 16 w 408"/>
                  <a:gd name="T23" fmla="*/ 8 h 343"/>
                  <a:gd name="T24" fmla="*/ 15 w 408"/>
                  <a:gd name="T25" fmla="*/ 9 h 343"/>
                  <a:gd name="T26" fmla="*/ 15 w 408"/>
                  <a:gd name="T27" fmla="*/ 10 h 343"/>
                  <a:gd name="T28" fmla="*/ 14 w 408"/>
                  <a:gd name="T29" fmla="*/ 11 h 343"/>
                  <a:gd name="T30" fmla="*/ 14 w 408"/>
                  <a:gd name="T31" fmla="*/ 13 h 343"/>
                  <a:gd name="T32" fmla="*/ 13 w 408"/>
                  <a:gd name="T33" fmla="*/ 14 h 343"/>
                  <a:gd name="T34" fmla="*/ 13 w 408"/>
                  <a:gd name="T35" fmla="*/ 16 h 343"/>
                  <a:gd name="T36" fmla="*/ 12 w 408"/>
                  <a:gd name="T37" fmla="*/ 17 h 343"/>
                  <a:gd name="T38" fmla="*/ 12 w 408"/>
                  <a:gd name="T39" fmla="*/ 19 h 343"/>
                  <a:gd name="T40" fmla="*/ 12 w 408"/>
                  <a:gd name="T41" fmla="*/ 20 h 343"/>
                  <a:gd name="T42" fmla="*/ 10 w 408"/>
                  <a:gd name="T43" fmla="*/ 18 h 343"/>
                  <a:gd name="T44" fmla="*/ 9 w 408"/>
                  <a:gd name="T45" fmla="*/ 16 h 343"/>
                  <a:gd name="T46" fmla="*/ 7 w 408"/>
                  <a:gd name="T47" fmla="*/ 13 h 343"/>
                  <a:gd name="T48" fmla="*/ 6 w 408"/>
                  <a:gd name="T49" fmla="*/ 11 h 343"/>
                  <a:gd name="T50" fmla="*/ 4 w 408"/>
                  <a:gd name="T51" fmla="*/ 9 h 343"/>
                  <a:gd name="T52" fmla="*/ 3 w 408"/>
                  <a:gd name="T53" fmla="*/ 6 h 343"/>
                  <a:gd name="T54" fmla="*/ 1 w 408"/>
                  <a:gd name="T55" fmla="*/ 4 h 343"/>
                  <a:gd name="T56" fmla="*/ 0 w 408"/>
                  <a:gd name="T57" fmla="*/ 1 h 343"/>
                  <a:gd name="T58" fmla="*/ 1 w 408"/>
                  <a:gd name="T59" fmla="*/ 4 h 343"/>
                  <a:gd name="T60" fmla="*/ 1 w 408"/>
                  <a:gd name="T61" fmla="*/ 7 h 343"/>
                  <a:gd name="T62" fmla="*/ 2 w 408"/>
                  <a:gd name="T63" fmla="*/ 9 h 343"/>
                  <a:gd name="T64" fmla="*/ 4 w 408"/>
                  <a:gd name="T65" fmla="*/ 12 h 343"/>
                  <a:gd name="T66" fmla="*/ 5 w 408"/>
                  <a:gd name="T67" fmla="*/ 14 h 343"/>
                  <a:gd name="T68" fmla="*/ 7 w 408"/>
                  <a:gd name="T69" fmla="*/ 17 h 343"/>
                  <a:gd name="T70" fmla="*/ 9 w 408"/>
                  <a:gd name="T71" fmla="*/ 19 h 343"/>
                  <a:gd name="T72" fmla="*/ 11 w 408"/>
                  <a:gd name="T73" fmla="*/ 21 h 343"/>
                  <a:gd name="T74" fmla="*/ 12 w 408"/>
                  <a:gd name="T75" fmla="*/ 22 h 343"/>
                  <a:gd name="T76" fmla="*/ 13 w 408"/>
                  <a:gd name="T77" fmla="*/ 22 h 343"/>
                  <a:gd name="T78" fmla="*/ 13 w 408"/>
                  <a:gd name="T79" fmla="*/ 22 h 343"/>
                  <a:gd name="T80" fmla="*/ 13 w 408"/>
                  <a:gd name="T81" fmla="*/ 22 h 343"/>
                  <a:gd name="T82" fmla="*/ 14 w 408"/>
                  <a:gd name="T83" fmla="*/ 20 h 343"/>
                  <a:gd name="T84" fmla="*/ 14 w 408"/>
                  <a:gd name="T85" fmla="*/ 18 h 343"/>
                  <a:gd name="T86" fmla="*/ 15 w 408"/>
                  <a:gd name="T87" fmla="*/ 16 h 343"/>
                  <a:gd name="T88" fmla="*/ 16 w 408"/>
                  <a:gd name="T89" fmla="*/ 14 h 343"/>
                  <a:gd name="T90" fmla="*/ 17 w 408"/>
                  <a:gd name="T91" fmla="*/ 12 h 343"/>
                  <a:gd name="T92" fmla="*/ 18 w 408"/>
                  <a:gd name="T93" fmla="*/ 10 h 343"/>
                  <a:gd name="T94" fmla="*/ 19 w 408"/>
                  <a:gd name="T95" fmla="*/ 8 h 343"/>
                  <a:gd name="T96" fmla="*/ 21 w 408"/>
                  <a:gd name="T97" fmla="*/ 7 h 343"/>
                  <a:gd name="T98" fmla="*/ 22 w 408"/>
                  <a:gd name="T99" fmla="*/ 6 h 343"/>
                  <a:gd name="T100" fmla="*/ 23 w 408"/>
                  <a:gd name="T101" fmla="*/ 4 h 343"/>
                  <a:gd name="T102" fmla="*/ 24 w 408"/>
                  <a:gd name="T103" fmla="*/ 3 h 343"/>
                  <a:gd name="T104" fmla="*/ 25 w 408"/>
                  <a:gd name="T105" fmla="*/ 2 h 343"/>
                  <a:gd name="T106" fmla="*/ 25 w 408"/>
                  <a:gd name="T107" fmla="*/ 1 h 343"/>
                  <a:gd name="T108" fmla="*/ 26 w 408"/>
                  <a:gd name="T109" fmla="*/ 1 h 343"/>
                  <a:gd name="T110" fmla="*/ 26 w 408"/>
                  <a:gd name="T111" fmla="*/ 1 h 343"/>
                  <a:gd name="T112" fmla="*/ 26 w 408"/>
                  <a:gd name="T113" fmla="*/ 0 h 3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8"/>
                  <a:gd name="T172" fmla="*/ 0 h 343"/>
                  <a:gd name="T173" fmla="*/ 408 w 408"/>
                  <a:gd name="T174" fmla="*/ 343 h 3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8" h="343">
                    <a:moveTo>
                      <a:pt x="408" y="0"/>
                    </a:moveTo>
                    <a:lnTo>
                      <a:pt x="389" y="8"/>
                    </a:lnTo>
                    <a:lnTo>
                      <a:pt x="372" y="16"/>
                    </a:lnTo>
                    <a:lnTo>
                      <a:pt x="355" y="24"/>
                    </a:lnTo>
                    <a:lnTo>
                      <a:pt x="339" y="32"/>
                    </a:lnTo>
                    <a:lnTo>
                      <a:pt x="324" y="41"/>
                    </a:lnTo>
                    <a:lnTo>
                      <a:pt x="309" y="51"/>
                    </a:lnTo>
                    <a:lnTo>
                      <a:pt x="295" y="61"/>
                    </a:lnTo>
                    <a:lnTo>
                      <a:pt x="282" y="73"/>
                    </a:lnTo>
                    <a:lnTo>
                      <a:pt x="269" y="85"/>
                    </a:lnTo>
                    <a:lnTo>
                      <a:pt x="258" y="99"/>
                    </a:lnTo>
                    <a:lnTo>
                      <a:pt x="248" y="115"/>
                    </a:lnTo>
                    <a:lnTo>
                      <a:pt x="237" y="131"/>
                    </a:lnTo>
                    <a:lnTo>
                      <a:pt x="227" y="151"/>
                    </a:lnTo>
                    <a:lnTo>
                      <a:pt x="218" y="172"/>
                    </a:lnTo>
                    <a:lnTo>
                      <a:pt x="210" y="193"/>
                    </a:lnTo>
                    <a:lnTo>
                      <a:pt x="201" y="219"/>
                    </a:lnTo>
                    <a:lnTo>
                      <a:pt x="195" y="245"/>
                    </a:lnTo>
                    <a:lnTo>
                      <a:pt x="189" y="268"/>
                    </a:lnTo>
                    <a:lnTo>
                      <a:pt x="185" y="291"/>
                    </a:lnTo>
                    <a:lnTo>
                      <a:pt x="183" y="314"/>
                    </a:lnTo>
                    <a:lnTo>
                      <a:pt x="159" y="280"/>
                    </a:lnTo>
                    <a:lnTo>
                      <a:pt x="133" y="243"/>
                    </a:lnTo>
                    <a:lnTo>
                      <a:pt x="108" y="207"/>
                    </a:lnTo>
                    <a:lnTo>
                      <a:pt x="83" y="169"/>
                    </a:lnTo>
                    <a:lnTo>
                      <a:pt x="59" y="131"/>
                    </a:lnTo>
                    <a:lnTo>
                      <a:pt x="36" y="92"/>
                    </a:lnTo>
                    <a:lnTo>
                      <a:pt x="16" y="53"/>
                    </a:lnTo>
                    <a:lnTo>
                      <a:pt x="0" y="14"/>
                    </a:lnTo>
                    <a:lnTo>
                      <a:pt x="4" y="56"/>
                    </a:lnTo>
                    <a:lnTo>
                      <a:pt x="15" y="98"/>
                    </a:lnTo>
                    <a:lnTo>
                      <a:pt x="31" y="139"/>
                    </a:lnTo>
                    <a:lnTo>
                      <a:pt x="52" y="179"/>
                    </a:lnTo>
                    <a:lnTo>
                      <a:pt x="77" y="218"/>
                    </a:lnTo>
                    <a:lnTo>
                      <a:pt x="106" y="257"/>
                    </a:lnTo>
                    <a:lnTo>
                      <a:pt x="139" y="295"/>
                    </a:lnTo>
                    <a:lnTo>
                      <a:pt x="176" y="332"/>
                    </a:lnTo>
                    <a:lnTo>
                      <a:pt x="187" y="339"/>
                    </a:lnTo>
                    <a:lnTo>
                      <a:pt x="195" y="343"/>
                    </a:lnTo>
                    <a:lnTo>
                      <a:pt x="200" y="343"/>
                    </a:lnTo>
                    <a:lnTo>
                      <a:pt x="205" y="340"/>
                    </a:lnTo>
                    <a:lnTo>
                      <a:pt x="213" y="308"/>
                    </a:lnTo>
                    <a:lnTo>
                      <a:pt x="223" y="275"/>
                    </a:lnTo>
                    <a:lnTo>
                      <a:pt x="236" y="244"/>
                    </a:lnTo>
                    <a:lnTo>
                      <a:pt x="252" y="213"/>
                    </a:lnTo>
                    <a:lnTo>
                      <a:pt x="268" y="183"/>
                    </a:lnTo>
                    <a:lnTo>
                      <a:pt x="287" y="155"/>
                    </a:lnTo>
                    <a:lnTo>
                      <a:pt x="304" y="128"/>
                    </a:lnTo>
                    <a:lnTo>
                      <a:pt x="322" y="104"/>
                    </a:lnTo>
                    <a:lnTo>
                      <a:pt x="341" y="81"/>
                    </a:lnTo>
                    <a:lnTo>
                      <a:pt x="357" y="60"/>
                    </a:lnTo>
                    <a:lnTo>
                      <a:pt x="372" y="41"/>
                    </a:lnTo>
                    <a:lnTo>
                      <a:pt x="386" y="27"/>
                    </a:lnTo>
                    <a:lnTo>
                      <a:pt x="396" y="15"/>
                    </a:lnTo>
                    <a:lnTo>
                      <a:pt x="403" y="6"/>
                    </a:lnTo>
                    <a:lnTo>
                      <a:pt x="408" y="1"/>
                    </a:lnTo>
                    <a:lnTo>
                      <a:pt x="408" y="0"/>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22606" name="Text Box 87"/>
            <p:cNvSpPr txBox="1">
              <a:spLocks noChangeArrowheads="1"/>
            </p:cNvSpPr>
            <p:nvPr/>
          </p:nvSpPr>
          <p:spPr bwMode="auto">
            <a:xfrm rot="189621">
              <a:off x="1381" y="1797"/>
              <a:ext cx="521"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b="1">
                  <a:latin typeface="Arial" charset="0"/>
                </a:rPr>
                <a:t>Known</a:t>
              </a:r>
            </a:p>
            <a:p>
              <a:pPr algn="ctr" eaLnBrk="1" hangingPunct="1"/>
              <a:r>
                <a:rPr lang="en-US" sz="1200" b="1">
                  <a:latin typeface="Arial" charset="0"/>
                </a:rPr>
                <a:t>Source 2</a:t>
              </a:r>
            </a:p>
          </p:txBody>
        </p:sp>
      </p:grpSp>
      <p:grpSp>
        <p:nvGrpSpPr>
          <p:cNvPr id="22537" name="Group 88"/>
          <p:cNvGrpSpPr>
            <a:grpSpLocks/>
          </p:cNvGrpSpPr>
          <p:nvPr/>
        </p:nvGrpSpPr>
        <p:grpSpPr bwMode="auto">
          <a:xfrm>
            <a:off x="2627313" y="1776413"/>
            <a:ext cx="1223962" cy="1292225"/>
            <a:chOff x="1247" y="1706"/>
            <a:chExt cx="771" cy="814"/>
          </a:xfrm>
        </p:grpSpPr>
        <p:grpSp>
          <p:nvGrpSpPr>
            <p:cNvPr id="22573" name="Group 89"/>
            <p:cNvGrpSpPr>
              <a:grpSpLocks/>
            </p:cNvGrpSpPr>
            <p:nvPr/>
          </p:nvGrpSpPr>
          <p:grpSpPr bwMode="auto">
            <a:xfrm>
              <a:off x="1247" y="1706"/>
              <a:ext cx="771" cy="814"/>
              <a:chOff x="2245" y="2523"/>
              <a:chExt cx="1143" cy="1132"/>
            </a:xfrm>
          </p:grpSpPr>
          <p:sp>
            <p:nvSpPr>
              <p:cNvPr id="22575" name="AutoShape 90"/>
              <p:cNvSpPr>
                <a:spLocks noChangeAspect="1" noChangeArrowheads="1" noTextEdit="1"/>
              </p:cNvSpPr>
              <p:nvPr/>
            </p:nvSpPr>
            <p:spPr bwMode="auto">
              <a:xfrm>
                <a:off x="2245" y="2523"/>
                <a:ext cx="1143" cy="11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2576" name="Freeform 91"/>
              <p:cNvSpPr>
                <a:spLocks/>
              </p:cNvSpPr>
              <p:nvPr/>
            </p:nvSpPr>
            <p:spPr bwMode="auto">
              <a:xfrm>
                <a:off x="2245" y="3379"/>
                <a:ext cx="1143" cy="276"/>
              </a:xfrm>
              <a:custGeom>
                <a:avLst/>
                <a:gdLst>
                  <a:gd name="T0" fmla="*/ 31 w 2286"/>
                  <a:gd name="T1" fmla="*/ 31 h 553"/>
                  <a:gd name="T2" fmla="*/ 39 w 2286"/>
                  <a:gd name="T3" fmla="*/ 32 h 553"/>
                  <a:gd name="T4" fmla="*/ 47 w 2286"/>
                  <a:gd name="T5" fmla="*/ 33 h 553"/>
                  <a:gd name="T6" fmla="*/ 56 w 2286"/>
                  <a:gd name="T7" fmla="*/ 34 h 553"/>
                  <a:gd name="T8" fmla="*/ 65 w 2286"/>
                  <a:gd name="T9" fmla="*/ 34 h 553"/>
                  <a:gd name="T10" fmla="*/ 75 w 2286"/>
                  <a:gd name="T11" fmla="*/ 34 h 553"/>
                  <a:gd name="T12" fmla="*/ 84 w 2286"/>
                  <a:gd name="T13" fmla="*/ 34 h 553"/>
                  <a:gd name="T14" fmla="*/ 92 w 2286"/>
                  <a:gd name="T15" fmla="*/ 33 h 553"/>
                  <a:gd name="T16" fmla="*/ 100 w 2286"/>
                  <a:gd name="T17" fmla="*/ 33 h 553"/>
                  <a:gd name="T18" fmla="*/ 107 w 2286"/>
                  <a:gd name="T19" fmla="*/ 32 h 553"/>
                  <a:gd name="T20" fmla="*/ 114 w 2286"/>
                  <a:gd name="T21" fmla="*/ 31 h 553"/>
                  <a:gd name="T22" fmla="*/ 123 w 2286"/>
                  <a:gd name="T23" fmla="*/ 29 h 553"/>
                  <a:gd name="T24" fmla="*/ 131 w 2286"/>
                  <a:gd name="T25" fmla="*/ 26 h 553"/>
                  <a:gd name="T26" fmla="*/ 137 w 2286"/>
                  <a:gd name="T27" fmla="*/ 24 h 553"/>
                  <a:gd name="T28" fmla="*/ 141 w 2286"/>
                  <a:gd name="T29" fmla="*/ 21 h 553"/>
                  <a:gd name="T30" fmla="*/ 143 w 2286"/>
                  <a:gd name="T31" fmla="*/ 18 h 553"/>
                  <a:gd name="T32" fmla="*/ 143 w 2286"/>
                  <a:gd name="T33" fmla="*/ 14 h 553"/>
                  <a:gd name="T34" fmla="*/ 139 w 2286"/>
                  <a:gd name="T35" fmla="*/ 11 h 553"/>
                  <a:gd name="T36" fmla="*/ 133 w 2286"/>
                  <a:gd name="T37" fmla="*/ 8 h 553"/>
                  <a:gd name="T38" fmla="*/ 124 w 2286"/>
                  <a:gd name="T39" fmla="*/ 5 h 553"/>
                  <a:gd name="T40" fmla="*/ 113 w 2286"/>
                  <a:gd name="T41" fmla="*/ 3 h 553"/>
                  <a:gd name="T42" fmla="*/ 103 w 2286"/>
                  <a:gd name="T43" fmla="*/ 1 h 553"/>
                  <a:gd name="T44" fmla="*/ 97 w 2286"/>
                  <a:gd name="T45" fmla="*/ 1 h 553"/>
                  <a:gd name="T46" fmla="*/ 91 w 2286"/>
                  <a:gd name="T47" fmla="*/ 0 h 553"/>
                  <a:gd name="T48" fmla="*/ 85 w 2286"/>
                  <a:gd name="T49" fmla="*/ 0 h 553"/>
                  <a:gd name="T50" fmla="*/ 79 w 2286"/>
                  <a:gd name="T51" fmla="*/ 0 h 553"/>
                  <a:gd name="T52" fmla="*/ 72 w 2286"/>
                  <a:gd name="T53" fmla="*/ 0 h 553"/>
                  <a:gd name="T54" fmla="*/ 63 w 2286"/>
                  <a:gd name="T55" fmla="*/ 0 h 553"/>
                  <a:gd name="T56" fmla="*/ 54 w 2286"/>
                  <a:gd name="T57" fmla="*/ 0 h 553"/>
                  <a:gd name="T58" fmla="*/ 46 w 2286"/>
                  <a:gd name="T59" fmla="*/ 1 h 553"/>
                  <a:gd name="T60" fmla="*/ 38 w 2286"/>
                  <a:gd name="T61" fmla="*/ 2 h 553"/>
                  <a:gd name="T62" fmla="*/ 31 w 2286"/>
                  <a:gd name="T63" fmla="*/ 3 h 553"/>
                  <a:gd name="T64" fmla="*/ 22 w 2286"/>
                  <a:gd name="T65" fmla="*/ 4 h 553"/>
                  <a:gd name="T66" fmla="*/ 14 w 2286"/>
                  <a:gd name="T67" fmla="*/ 7 h 553"/>
                  <a:gd name="T68" fmla="*/ 8 w 2286"/>
                  <a:gd name="T69" fmla="*/ 9 h 553"/>
                  <a:gd name="T70" fmla="*/ 3 w 2286"/>
                  <a:gd name="T71" fmla="*/ 12 h 553"/>
                  <a:gd name="T72" fmla="*/ 1 w 2286"/>
                  <a:gd name="T73" fmla="*/ 15 h 553"/>
                  <a:gd name="T74" fmla="*/ 1 w 2286"/>
                  <a:gd name="T75" fmla="*/ 18 h 553"/>
                  <a:gd name="T76" fmla="*/ 2 w 2286"/>
                  <a:gd name="T77" fmla="*/ 21 h 553"/>
                  <a:gd name="T78" fmla="*/ 6 w 2286"/>
                  <a:gd name="T79" fmla="*/ 23 h 553"/>
                  <a:gd name="T80" fmla="*/ 11 w 2286"/>
                  <a:gd name="T81" fmla="*/ 26 h 553"/>
                  <a:gd name="T82" fmla="*/ 18 w 2286"/>
                  <a:gd name="T83" fmla="*/ 28 h 553"/>
                  <a:gd name="T84" fmla="*/ 26 w 2286"/>
                  <a:gd name="T85" fmla="*/ 30 h 5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86"/>
                  <a:gd name="T130" fmla="*/ 0 h 553"/>
                  <a:gd name="T131" fmla="*/ 2286 w 2286"/>
                  <a:gd name="T132" fmla="*/ 553 h 5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86" h="553">
                    <a:moveTo>
                      <a:pt x="414" y="490"/>
                    </a:moveTo>
                    <a:lnTo>
                      <a:pt x="452" y="497"/>
                    </a:lnTo>
                    <a:lnTo>
                      <a:pt x="491" y="503"/>
                    </a:lnTo>
                    <a:lnTo>
                      <a:pt x="531" y="510"/>
                    </a:lnTo>
                    <a:lnTo>
                      <a:pt x="573" y="516"/>
                    </a:lnTo>
                    <a:lnTo>
                      <a:pt x="615" y="522"/>
                    </a:lnTo>
                    <a:lnTo>
                      <a:pt x="659" y="528"/>
                    </a:lnTo>
                    <a:lnTo>
                      <a:pt x="703" y="532"/>
                    </a:lnTo>
                    <a:lnTo>
                      <a:pt x="749" y="537"/>
                    </a:lnTo>
                    <a:lnTo>
                      <a:pt x="795" y="540"/>
                    </a:lnTo>
                    <a:lnTo>
                      <a:pt x="843" y="544"/>
                    </a:lnTo>
                    <a:lnTo>
                      <a:pt x="891" y="546"/>
                    </a:lnTo>
                    <a:lnTo>
                      <a:pt x="940" y="548"/>
                    </a:lnTo>
                    <a:lnTo>
                      <a:pt x="990" y="551"/>
                    </a:lnTo>
                    <a:lnTo>
                      <a:pt x="1040" y="552"/>
                    </a:lnTo>
                    <a:lnTo>
                      <a:pt x="1091" y="553"/>
                    </a:lnTo>
                    <a:lnTo>
                      <a:pt x="1143" y="553"/>
                    </a:lnTo>
                    <a:lnTo>
                      <a:pt x="1190" y="553"/>
                    </a:lnTo>
                    <a:lnTo>
                      <a:pt x="1236" y="552"/>
                    </a:lnTo>
                    <a:lnTo>
                      <a:pt x="1282" y="551"/>
                    </a:lnTo>
                    <a:lnTo>
                      <a:pt x="1329" y="550"/>
                    </a:lnTo>
                    <a:lnTo>
                      <a:pt x="1373" y="547"/>
                    </a:lnTo>
                    <a:lnTo>
                      <a:pt x="1417" y="545"/>
                    </a:lnTo>
                    <a:lnTo>
                      <a:pt x="1461" y="543"/>
                    </a:lnTo>
                    <a:lnTo>
                      <a:pt x="1504" y="539"/>
                    </a:lnTo>
                    <a:lnTo>
                      <a:pt x="1546" y="536"/>
                    </a:lnTo>
                    <a:lnTo>
                      <a:pt x="1588" y="531"/>
                    </a:lnTo>
                    <a:lnTo>
                      <a:pt x="1628" y="528"/>
                    </a:lnTo>
                    <a:lnTo>
                      <a:pt x="1667" y="522"/>
                    </a:lnTo>
                    <a:lnTo>
                      <a:pt x="1706" y="517"/>
                    </a:lnTo>
                    <a:lnTo>
                      <a:pt x="1744" y="512"/>
                    </a:lnTo>
                    <a:lnTo>
                      <a:pt x="1781" y="506"/>
                    </a:lnTo>
                    <a:lnTo>
                      <a:pt x="1817" y="500"/>
                    </a:lnTo>
                    <a:lnTo>
                      <a:pt x="1869" y="490"/>
                    </a:lnTo>
                    <a:lnTo>
                      <a:pt x="1918" y="479"/>
                    </a:lnTo>
                    <a:lnTo>
                      <a:pt x="1966" y="469"/>
                    </a:lnTo>
                    <a:lnTo>
                      <a:pt x="2011" y="456"/>
                    </a:lnTo>
                    <a:lnTo>
                      <a:pt x="2052" y="445"/>
                    </a:lnTo>
                    <a:lnTo>
                      <a:pt x="2090" y="431"/>
                    </a:lnTo>
                    <a:lnTo>
                      <a:pt x="2126" y="418"/>
                    </a:lnTo>
                    <a:lnTo>
                      <a:pt x="2158" y="403"/>
                    </a:lnTo>
                    <a:lnTo>
                      <a:pt x="2187" y="389"/>
                    </a:lnTo>
                    <a:lnTo>
                      <a:pt x="2212" y="375"/>
                    </a:lnTo>
                    <a:lnTo>
                      <a:pt x="2234" y="360"/>
                    </a:lnTo>
                    <a:lnTo>
                      <a:pt x="2253" y="343"/>
                    </a:lnTo>
                    <a:lnTo>
                      <a:pt x="2268" y="327"/>
                    </a:lnTo>
                    <a:lnTo>
                      <a:pt x="2278" y="310"/>
                    </a:lnTo>
                    <a:lnTo>
                      <a:pt x="2284" y="294"/>
                    </a:lnTo>
                    <a:lnTo>
                      <a:pt x="2286" y="277"/>
                    </a:lnTo>
                    <a:lnTo>
                      <a:pt x="2284" y="257"/>
                    </a:lnTo>
                    <a:lnTo>
                      <a:pt x="2274" y="237"/>
                    </a:lnTo>
                    <a:lnTo>
                      <a:pt x="2261" y="219"/>
                    </a:lnTo>
                    <a:lnTo>
                      <a:pt x="2241" y="201"/>
                    </a:lnTo>
                    <a:lnTo>
                      <a:pt x="2217" y="182"/>
                    </a:lnTo>
                    <a:lnTo>
                      <a:pt x="2188" y="165"/>
                    </a:lnTo>
                    <a:lnTo>
                      <a:pt x="2155" y="148"/>
                    </a:lnTo>
                    <a:lnTo>
                      <a:pt x="2117" y="132"/>
                    </a:lnTo>
                    <a:lnTo>
                      <a:pt x="2074" y="117"/>
                    </a:lnTo>
                    <a:lnTo>
                      <a:pt x="2028" y="102"/>
                    </a:lnTo>
                    <a:lnTo>
                      <a:pt x="1977" y="88"/>
                    </a:lnTo>
                    <a:lnTo>
                      <a:pt x="1923" y="74"/>
                    </a:lnTo>
                    <a:lnTo>
                      <a:pt x="1865" y="62"/>
                    </a:lnTo>
                    <a:lnTo>
                      <a:pt x="1806" y="51"/>
                    </a:lnTo>
                    <a:lnTo>
                      <a:pt x="1741" y="41"/>
                    </a:lnTo>
                    <a:lnTo>
                      <a:pt x="1674" y="31"/>
                    </a:lnTo>
                    <a:lnTo>
                      <a:pt x="1644" y="28"/>
                    </a:lnTo>
                    <a:lnTo>
                      <a:pt x="1613" y="24"/>
                    </a:lnTo>
                    <a:lnTo>
                      <a:pt x="1582" y="21"/>
                    </a:lnTo>
                    <a:lnTo>
                      <a:pt x="1551" y="19"/>
                    </a:lnTo>
                    <a:lnTo>
                      <a:pt x="1519" y="15"/>
                    </a:lnTo>
                    <a:lnTo>
                      <a:pt x="1486" y="13"/>
                    </a:lnTo>
                    <a:lnTo>
                      <a:pt x="1454" y="11"/>
                    </a:lnTo>
                    <a:lnTo>
                      <a:pt x="1421" y="8"/>
                    </a:lnTo>
                    <a:lnTo>
                      <a:pt x="1387" y="6"/>
                    </a:lnTo>
                    <a:lnTo>
                      <a:pt x="1353" y="5"/>
                    </a:lnTo>
                    <a:lnTo>
                      <a:pt x="1319" y="4"/>
                    </a:lnTo>
                    <a:lnTo>
                      <a:pt x="1285" y="3"/>
                    </a:lnTo>
                    <a:lnTo>
                      <a:pt x="1249" y="1"/>
                    </a:lnTo>
                    <a:lnTo>
                      <a:pt x="1214" y="0"/>
                    </a:lnTo>
                    <a:lnTo>
                      <a:pt x="1179" y="0"/>
                    </a:lnTo>
                    <a:lnTo>
                      <a:pt x="1143" y="0"/>
                    </a:lnTo>
                    <a:lnTo>
                      <a:pt x="1095" y="0"/>
                    </a:lnTo>
                    <a:lnTo>
                      <a:pt x="1046" y="1"/>
                    </a:lnTo>
                    <a:lnTo>
                      <a:pt x="999" y="3"/>
                    </a:lnTo>
                    <a:lnTo>
                      <a:pt x="952" y="4"/>
                    </a:lnTo>
                    <a:lnTo>
                      <a:pt x="906" y="6"/>
                    </a:lnTo>
                    <a:lnTo>
                      <a:pt x="860" y="8"/>
                    </a:lnTo>
                    <a:lnTo>
                      <a:pt x="815" y="12"/>
                    </a:lnTo>
                    <a:lnTo>
                      <a:pt x="771" y="15"/>
                    </a:lnTo>
                    <a:lnTo>
                      <a:pt x="727" y="19"/>
                    </a:lnTo>
                    <a:lnTo>
                      <a:pt x="684" y="23"/>
                    </a:lnTo>
                    <a:lnTo>
                      <a:pt x="643" y="28"/>
                    </a:lnTo>
                    <a:lnTo>
                      <a:pt x="601" y="32"/>
                    </a:lnTo>
                    <a:lnTo>
                      <a:pt x="562" y="38"/>
                    </a:lnTo>
                    <a:lnTo>
                      <a:pt x="523" y="44"/>
                    </a:lnTo>
                    <a:lnTo>
                      <a:pt x="485" y="50"/>
                    </a:lnTo>
                    <a:lnTo>
                      <a:pt x="448" y="57"/>
                    </a:lnTo>
                    <a:lnTo>
                      <a:pt x="399" y="67"/>
                    </a:lnTo>
                    <a:lnTo>
                      <a:pt x="350" y="77"/>
                    </a:lnTo>
                    <a:lnTo>
                      <a:pt x="305" y="88"/>
                    </a:lnTo>
                    <a:lnTo>
                      <a:pt x="263" y="99"/>
                    </a:lnTo>
                    <a:lnTo>
                      <a:pt x="224" y="112"/>
                    </a:lnTo>
                    <a:lnTo>
                      <a:pt x="187" y="125"/>
                    </a:lnTo>
                    <a:lnTo>
                      <a:pt x="152" y="138"/>
                    </a:lnTo>
                    <a:lnTo>
                      <a:pt x="122" y="152"/>
                    </a:lnTo>
                    <a:lnTo>
                      <a:pt x="94" y="166"/>
                    </a:lnTo>
                    <a:lnTo>
                      <a:pt x="70" y="181"/>
                    </a:lnTo>
                    <a:lnTo>
                      <a:pt x="48" y="196"/>
                    </a:lnTo>
                    <a:lnTo>
                      <a:pt x="31" y="211"/>
                    </a:lnTo>
                    <a:lnTo>
                      <a:pt x="18" y="227"/>
                    </a:lnTo>
                    <a:lnTo>
                      <a:pt x="8" y="243"/>
                    </a:lnTo>
                    <a:lnTo>
                      <a:pt x="2" y="259"/>
                    </a:lnTo>
                    <a:lnTo>
                      <a:pt x="0" y="277"/>
                    </a:lnTo>
                    <a:lnTo>
                      <a:pt x="2" y="293"/>
                    </a:lnTo>
                    <a:lnTo>
                      <a:pt x="7" y="309"/>
                    </a:lnTo>
                    <a:lnTo>
                      <a:pt x="16" y="324"/>
                    </a:lnTo>
                    <a:lnTo>
                      <a:pt x="29" y="339"/>
                    </a:lnTo>
                    <a:lnTo>
                      <a:pt x="45" y="354"/>
                    </a:lnTo>
                    <a:lnTo>
                      <a:pt x="65" y="369"/>
                    </a:lnTo>
                    <a:lnTo>
                      <a:pt x="86" y="383"/>
                    </a:lnTo>
                    <a:lnTo>
                      <a:pt x="112" y="396"/>
                    </a:lnTo>
                    <a:lnTo>
                      <a:pt x="141" y="410"/>
                    </a:lnTo>
                    <a:lnTo>
                      <a:pt x="172" y="423"/>
                    </a:lnTo>
                    <a:lnTo>
                      <a:pt x="206" y="436"/>
                    </a:lnTo>
                    <a:lnTo>
                      <a:pt x="243" y="447"/>
                    </a:lnTo>
                    <a:lnTo>
                      <a:pt x="282" y="459"/>
                    </a:lnTo>
                    <a:lnTo>
                      <a:pt x="324" y="469"/>
                    </a:lnTo>
                    <a:lnTo>
                      <a:pt x="368" y="479"/>
                    </a:lnTo>
                    <a:lnTo>
                      <a:pt x="414" y="490"/>
                    </a:lnTo>
                    <a:close/>
                  </a:path>
                </a:pathLst>
              </a:custGeom>
              <a:solidFill>
                <a:srgbClr val="B5F4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77" name="Freeform 92"/>
              <p:cNvSpPr>
                <a:spLocks/>
              </p:cNvSpPr>
              <p:nvPr/>
            </p:nvSpPr>
            <p:spPr bwMode="auto">
              <a:xfrm>
                <a:off x="2754" y="2525"/>
                <a:ext cx="159" cy="995"/>
              </a:xfrm>
              <a:custGeom>
                <a:avLst/>
                <a:gdLst>
                  <a:gd name="T0" fmla="*/ 10 w 318"/>
                  <a:gd name="T1" fmla="*/ 125 h 1990"/>
                  <a:gd name="T2" fmla="*/ 15 w 318"/>
                  <a:gd name="T3" fmla="*/ 123 h 1990"/>
                  <a:gd name="T4" fmla="*/ 20 w 318"/>
                  <a:gd name="T5" fmla="*/ 4 h 1990"/>
                  <a:gd name="T6" fmla="*/ 15 w 318"/>
                  <a:gd name="T7" fmla="*/ 1 h 1990"/>
                  <a:gd name="T8" fmla="*/ 6 w 318"/>
                  <a:gd name="T9" fmla="*/ 0 h 1990"/>
                  <a:gd name="T10" fmla="*/ 0 w 318"/>
                  <a:gd name="T11" fmla="*/ 125 h 1990"/>
                  <a:gd name="T12" fmla="*/ 10 w 318"/>
                  <a:gd name="T13" fmla="*/ 125 h 1990"/>
                  <a:gd name="T14" fmla="*/ 0 60000 65536"/>
                  <a:gd name="T15" fmla="*/ 0 60000 65536"/>
                  <a:gd name="T16" fmla="*/ 0 60000 65536"/>
                  <a:gd name="T17" fmla="*/ 0 60000 65536"/>
                  <a:gd name="T18" fmla="*/ 0 60000 65536"/>
                  <a:gd name="T19" fmla="*/ 0 60000 65536"/>
                  <a:gd name="T20" fmla="*/ 0 60000 65536"/>
                  <a:gd name="T21" fmla="*/ 0 w 318"/>
                  <a:gd name="T22" fmla="*/ 0 h 1990"/>
                  <a:gd name="T23" fmla="*/ 318 w 318"/>
                  <a:gd name="T24" fmla="*/ 1990 h 19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8" h="1990">
                    <a:moveTo>
                      <a:pt x="154" y="1990"/>
                    </a:moveTo>
                    <a:lnTo>
                      <a:pt x="238" y="1966"/>
                    </a:lnTo>
                    <a:lnTo>
                      <a:pt x="318" y="50"/>
                    </a:lnTo>
                    <a:lnTo>
                      <a:pt x="238" y="7"/>
                    </a:lnTo>
                    <a:lnTo>
                      <a:pt x="81" y="0"/>
                    </a:lnTo>
                    <a:lnTo>
                      <a:pt x="0" y="1990"/>
                    </a:lnTo>
                    <a:lnTo>
                      <a:pt x="154" y="1990"/>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78" name="Freeform 93"/>
              <p:cNvSpPr>
                <a:spLocks/>
              </p:cNvSpPr>
              <p:nvPr/>
            </p:nvSpPr>
            <p:spPr bwMode="auto">
              <a:xfrm>
                <a:off x="2711" y="2523"/>
                <a:ext cx="163" cy="997"/>
              </a:xfrm>
              <a:custGeom>
                <a:avLst/>
                <a:gdLst>
                  <a:gd name="T0" fmla="*/ 15 w 325"/>
                  <a:gd name="T1" fmla="*/ 125 h 1993"/>
                  <a:gd name="T2" fmla="*/ 16 w 325"/>
                  <a:gd name="T3" fmla="*/ 125 h 1993"/>
                  <a:gd name="T4" fmla="*/ 21 w 325"/>
                  <a:gd name="T5" fmla="*/ 1 h 1993"/>
                  <a:gd name="T6" fmla="*/ 6 w 325"/>
                  <a:gd name="T7" fmla="*/ 0 h 1993"/>
                  <a:gd name="T8" fmla="*/ 0 w 325"/>
                  <a:gd name="T9" fmla="*/ 125 h 1993"/>
                  <a:gd name="T10" fmla="*/ 15 w 325"/>
                  <a:gd name="T11" fmla="*/ 125 h 1993"/>
                  <a:gd name="T12" fmla="*/ 0 60000 65536"/>
                  <a:gd name="T13" fmla="*/ 0 60000 65536"/>
                  <a:gd name="T14" fmla="*/ 0 60000 65536"/>
                  <a:gd name="T15" fmla="*/ 0 60000 65536"/>
                  <a:gd name="T16" fmla="*/ 0 60000 65536"/>
                  <a:gd name="T17" fmla="*/ 0 60000 65536"/>
                  <a:gd name="T18" fmla="*/ 0 w 325"/>
                  <a:gd name="T19" fmla="*/ 0 h 1993"/>
                  <a:gd name="T20" fmla="*/ 325 w 325"/>
                  <a:gd name="T21" fmla="*/ 1993 h 1993"/>
                </a:gdLst>
                <a:ahLst/>
                <a:cxnLst>
                  <a:cxn ang="T12">
                    <a:pos x="T0" y="T1"/>
                  </a:cxn>
                  <a:cxn ang="T13">
                    <a:pos x="T2" y="T3"/>
                  </a:cxn>
                  <a:cxn ang="T14">
                    <a:pos x="T4" y="T5"/>
                  </a:cxn>
                  <a:cxn ang="T15">
                    <a:pos x="T6" y="T7"/>
                  </a:cxn>
                  <a:cxn ang="T16">
                    <a:pos x="T8" y="T9"/>
                  </a:cxn>
                  <a:cxn ang="T17">
                    <a:pos x="T10" y="T11"/>
                  </a:cxn>
                </a:cxnLst>
                <a:rect l="T18" t="T19" r="T20" b="T21"/>
                <a:pathLst>
                  <a:path w="325" h="1993">
                    <a:moveTo>
                      <a:pt x="240" y="1993"/>
                    </a:moveTo>
                    <a:lnTo>
                      <a:pt x="241" y="1993"/>
                    </a:lnTo>
                    <a:lnTo>
                      <a:pt x="325" y="10"/>
                    </a:lnTo>
                    <a:lnTo>
                      <a:pt x="87" y="0"/>
                    </a:lnTo>
                    <a:lnTo>
                      <a:pt x="0" y="1993"/>
                    </a:lnTo>
                    <a:lnTo>
                      <a:pt x="240" y="1993"/>
                    </a:lnTo>
                    <a:close/>
                  </a:path>
                </a:pathLst>
              </a:custGeom>
              <a:solidFill>
                <a:srgbClr val="EFC9A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79" name="Freeform 94"/>
              <p:cNvSpPr>
                <a:spLocks/>
              </p:cNvSpPr>
              <p:nvPr/>
            </p:nvSpPr>
            <p:spPr bwMode="auto">
              <a:xfrm>
                <a:off x="2322" y="2592"/>
                <a:ext cx="1042" cy="597"/>
              </a:xfrm>
              <a:custGeom>
                <a:avLst/>
                <a:gdLst>
                  <a:gd name="T0" fmla="*/ 126 w 2085"/>
                  <a:gd name="T1" fmla="*/ 74 h 1195"/>
                  <a:gd name="T2" fmla="*/ 130 w 2085"/>
                  <a:gd name="T3" fmla="*/ 5 h 1195"/>
                  <a:gd name="T4" fmla="*/ 127 w 2085"/>
                  <a:gd name="T5" fmla="*/ 2 h 1195"/>
                  <a:gd name="T6" fmla="*/ 5 w 2085"/>
                  <a:gd name="T7" fmla="*/ 0 h 1195"/>
                  <a:gd name="T8" fmla="*/ 0 w 2085"/>
                  <a:gd name="T9" fmla="*/ 68 h 1195"/>
                  <a:gd name="T10" fmla="*/ 2 w 2085"/>
                  <a:gd name="T11" fmla="*/ 69 h 1195"/>
                  <a:gd name="T12" fmla="*/ 126 w 2085"/>
                  <a:gd name="T13" fmla="*/ 74 h 1195"/>
                  <a:gd name="T14" fmla="*/ 0 60000 65536"/>
                  <a:gd name="T15" fmla="*/ 0 60000 65536"/>
                  <a:gd name="T16" fmla="*/ 0 60000 65536"/>
                  <a:gd name="T17" fmla="*/ 0 60000 65536"/>
                  <a:gd name="T18" fmla="*/ 0 60000 65536"/>
                  <a:gd name="T19" fmla="*/ 0 60000 65536"/>
                  <a:gd name="T20" fmla="*/ 0 60000 65536"/>
                  <a:gd name="T21" fmla="*/ 0 w 2085"/>
                  <a:gd name="T22" fmla="*/ 0 h 1195"/>
                  <a:gd name="T23" fmla="*/ 2085 w 2085"/>
                  <a:gd name="T24" fmla="*/ 1195 h 11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5" h="1195">
                    <a:moveTo>
                      <a:pt x="2031" y="1195"/>
                    </a:moveTo>
                    <a:lnTo>
                      <a:pt x="2085" y="85"/>
                    </a:lnTo>
                    <a:lnTo>
                      <a:pt x="2042" y="37"/>
                    </a:lnTo>
                    <a:lnTo>
                      <a:pt x="93" y="0"/>
                    </a:lnTo>
                    <a:lnTo>
                      <a:pt x="0" y="1096"/>
                    </a:lnTo>
                    <a:lnTo>
                      <a:pt x="38" y="1110"/>
                    </a:lnTo>
                    <a:lnTo>
                      <a:pt x="2031" y="1195"/>
                    </a:lnTo>
                    <a:close/>
                  </a:path>
                </a:pathLst>
              </a:custGeom>
              <a:solidFill>
                <a:srgbClr val="A5A5A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80" name="Freeform 95"/>
              <p:cNvSpPr>
                <a:spLocks/>
              </p:cNvSpPr>
              <p:nvPr/>
            </p:nvSpPr>
            <p:spPr bwMode="auto">
              <a:xfrm>
                <a:off x="2322" y="2567"/>
                <a:ext cx="1021" cy="615"/>
              </a:xfrm>
              <a:custGeom>
                <a:avLst/>
                <a:gdLst>
                  <a:gd name="T0" fmla="*/ 125 w 2042"/>
                  <a:gd name="T1" fmla="*/ 77 h 1228"/>
                  <a:gd name="T2" fmla="*/ 128 w 2042"/>
                  <a:gd name="T3" fmla="*/ 6 h 1228"/>
                  <a:gd name="T4" fmla="*/ 4 w 2042"/>
                  <a:gd name="T5" fmla="*/ 0 h 1228"/>
                  <a:gd name="T6" fmla="*/ 0 w 2042"/>
                  <a:gd name="T7" fmla="*/ 72 h 1228"/>
                  <a:gd name="T8" fmla="*/ 125 w 2042"/>
                  <a:gd name="T9" fmla="*/ 77 h 1228"/>
                  <a:gd name="T10" fmla="*/ 0 60000 65536"/>
                  <a:gd name="T11" fmla="*/ 0 60000 65536"/>
                  <a:gd name="T12" fmla="*/ 0 60000 65536"/>
                  <a:gd name="T13" fmla="*/ 0 60000 65536"/>
                  <a:gd name="T14" fmla="*/ 0 60000 65536"/>
                  <a:gd name="T15" fmla="*/ 0 w 2042"/>
                  <a:gd name="T16" fmla="*/ 0 h 1228"/>
                  <a:gd name="T17" fmla="*/ 2042 w 2042"/>
                  <a:gd name="T18" fmla="*/ 1228 h 1228"/>
                </a:gdLst>
                <a:ahLst/>
                <a:cxnLst>
                  <a:cxn ang="T10">
                    <a:pos x="T0" y="T1"/>
                  </a:cxn>
                  <a:cxn ang="T11">
                    <a:pos x="T2" y="T3"/>
                  </a:cxn>
                  <a:cxn ang="T12">
                    <a:pos x="T4" y="T5"/>
                  </a:cxn>
                  <a:cxn ang="T13">
                    <a:pos x="T6" y="T7"/>
                  </a:cxn>
                  <a:cxn ang="T14">
                    <a:pos x="T8" y="T9"/>
                  </a:cxn>
                </a:cxnLst>
                <a:rect l="T15" t="T16" r="T17" b="T18"/>
                <a:pathLst>
                  <a:path w="2042" h="1228">
                    <a:moveTo>
                      <a:pt x="1994" y="1228"/>
                    </a:moveTo>
                    <a:lnTo>
                      <a:pt x="2042" y="85"/>
                    </a:lnTo>
                    <a:lnTo>
                      <a:pt x="50" y="0"/>
                    </a:lnTo>
                    <a:lnTo>
                      <a:pt x="0" y="1144"/>
                    </a:lnTo>
                    <a:lnTo>
                      <a:pt x="1994" y="1228"/>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81" name="Freeform 96"/>
              <p:cNvSpPr>
                <a:spLocks/>
              </p:cNvSpPr>
              <p:nvPr/>
            </p:nvSpPr>
            <p:spPr bwMode="auto">
              <a:xfrm>
                <a:off x="2352" y="2596"/>
                <a:ext cx="962" cy="558"/>
              </a:xfrm>
              <a:custGeom>
                <a:avLst/>
                <a:gdLst>
                  <a:gd name="T0" fmla="*/ 118 w 1924"/>
                  <a:gd name="T1" fmla="*/ 69 h 1117"/>
                  <a:gd name="T2" fmla="*/ 121 w 1924"/>
                  <a:gd name="T3" fmla="*/ 5 h 1117"/>
                  <a:gd name="T4" fmla="*/ 3 w 1924"/>
                  <a:gd name="T5" fmla="*/ 0 h 1117"/>
                  <a:gd name="T6" fmla="*/ 0 w 1924"/>
                  <a:gd name="T7" fmla="*/ 64 h 1117"/>
                  <a:gd name="T8" fmla="*/ 118 w 1924"/>
                  <a:gd name="T9" fmla="*/ 69 h 1117"/>
                  <a:gd name="T10" fmla="*/ 0 60000 65536"/>
                  <a:gd name="T11" fmla="*/ 0 60000 65536"/>
                  <a:gd name="T12" fmla="*/ 0 60000 65536"/>
                  <a:gd name="T13" fmla="*/ 0 60000 65536"/>
                  <a:gd name="T14" fmla="*/ 0 60000 65536"/>
                  <a:gd name="T15" fmla="*/ 0 w 1924"/>
                  <a:gd name="T16" fmla="*/ 0 h 1117"/>
                  <a:gd name="T17" fmla="*/ 1924 w 1924"/>
                  <a:gd name="T18" fmla="*/ 1117 h 1117"/>
                </a:gdLst>
                <a:ahLst/>
                <a:cxnLst>
                  <a:cxn ang="T10">
                    <a:pos x="T0" y="T1"/>
                  </a:cxn>
                  <a:cxn ang="T11">
                    <a:pos x="T2" y="T3"/>
                  </a:cxn>
                  <a:cxn ang="T12">
                    <a:pos x="T4" y="T5"/>
                  </a:cxn>
                  <a:cxn ang="T13">
                    <a:pos x="T6" y="T7"/>
                  </a:cxn>
                  <a:cxn ang="T14">
                    <a:pos x="T8" y="T9"/>
                  </a:cxn>
                </a:cxnLst>
                <a:rect l="T15" t="T16" r="T17" b="T18"/>
                <a:pathLst>
                  <a:path w="1924" h="1117">
                    <a:moveTo>
                      <a:pt x="1881" y="1117"/>
                    </a:moveTo>
                    <a:lnTo>
                      <a:pt x="1924" y="80"/>
                    </a:lnTo>
                    <a:lnTo>
                      <a:pt x="45" y="0"/>
                    </a:lnTo>
                    <a:lnTo>
                      <a:pt x="0" y="1037"/>
                    </a:lnTo>
                    <a:lnTo>
                      <a:pt x="1881" y="1117"/>
                    </a:lnTo>
                    <a:close/>
                  </a:path>
                </a:pathLst>
              </a:custGeom>
              <a:solidFill>
                <a:srgbClr val="F2CC0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82" name="Freeform 97"/>
              <p:cNvSpPr>
                <a:spLocks/>
              </p:cNvSpPr>
              <p:nvPr/>
            </p:nvSpPr>
            <p:spPr bwMode="auto">
              <a:xfrm>
                <a:off x="2381" y="2622"/>
                <a:ext cx="903" cy="506"/>
              </a:xfrm>
              <a:custGeom>
                <a:avLst/>
                <a:gdLst>
                  <a:gd name="T0" fmla="*/ 110 w 1807"/>
                  <a:gd name="T1" fmla="*/ 64 h 1011"/>
                  <a:gd name="T2" fmla="*/ 112 w 1807"/>
                  <a:gd name="T3" fmla="*/ 5 h 1011"/>
                  <a:gd name="T4" fmla="*/ 2 w 1807"/>
                  <a:gd name="T5" fmla="*/ 0 h 1011"/>
                  <a:gd name="T6" fmla="*/ 0 w 1807"/>
                  <a:gd name="T7" fmla="*/ 59 h 1011"/>
                  <a:gd name="T8" fmla="*/ 110 w 1807"/>
                  <a:gd name="T9" fmla="*/ 64 h 1011"/>
                  <a:gd name="T10" fmla="*/ 0 60000 65536"/>
                  <a:gd name="T11" fmla="*/ 0 60000 65536"/>
                  <a:gd name="T12" fmla="*/ 0 60000 65536"/>
                  <a:gd name="T13" fmla="*/ 0 60000 65536"/>
                  <a:gd name="T14" fmla="*/ 0 60000 65536"/>
                  <a:gd name="T15" fmla="*/ 0 w 1807"/>
                  <a:gd name="T16" fmla="*/ 0 h 1011"/>
                  <a:gd name="T17" fmla="*/ 1807 w 1807"/>
                  <a:gd name="T18" fmla="*/ 1011 h 1011"/>
                </a:gdLst>
                <a:ahLst/>
                <a:cxnLst>
                  <a:cxn ang="T10">
                    <a:pos x="T0" y="T1"/>
                  </a:cxn>
                  <a:cxn ang="T11">
                    <a:pos x="T2" y="T3"/>
                  </a:cxn>
                  <a:cxn ang="T12">
                    <a:pos x="T4" y="T5"/>
                  </a:cxn>
                  <a:cxn ang="T13">
                    <a:pos x="T6" y="T7"/>
                  </a:cxn>
                  <a:cxn ang="T14">
                    <a:pos x="T8" y="T9"/>
                  </a:cxn>
                </a:cxnLst>
                <a:rect l="T15" t="T16" r="T17" b="T18"/>
                <a:pathLst>
                  <a:path w="1807" h="1011">
                    <a:moveTo>
                      <a:pt x="1767" y="1011"/>
                    </a:moveTo>
                    <a:lnTo>
                      <a:pt x="1807" y="75"/>
                    </a:lnTo>
                    <a:lnTo>
                      <a:pt x="40" y="0"/>
                    </a:lnTo>
                    <a:lnTo>
                      <a:pt x="0" y="936"/>
                    </a:lnTo>
                    <a:lnTo>
                      <a:pt x="1767" y="1011"/>
                    </a:lnTo>
                    <a:close/>
                  </a:path>
                </a:pathLst>
              </a:custGeom>
              <a:solidFill>
                <a:srgbClr val="B7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83" name="Freeform 98"/>
              <p:cNvSpPr>
                <a:spLocks/>
              </p:cNvSpPr>
              <p:nvPr/>
            </p:nvSpPr>
            <p:spPr bwMode="auto">
              <a:xfrm>
                <a:off x="2392" y="2628"/>
                <a:ext cx="882" cy="494"/>
              </a:xfrm>
              <a:custGeom>
                <a:avLst/>
                <a:gdLst>
                  <a:gd name="T0" fmla="*/ 108 w 1764"/>
                  <a:gd name="T1" fmla="*/ 62 h 988"/>
                  <a:gd name="T2" fmla="*/ 111 w 1764"/>
                  <a:gd name="T3" fmla="*/ 5 h 988"/>
                  <a:gd name="T4" fmla="*/ 3 w 1764"/>
                  <a:gd name="T5" fmla="*/ 0 h 988"/>
                  <a:gd name="T6" fmla="*/ 0 w 1764"/>
                  <a:gd name="T7" fmla="*/ 58 h 988"/>
                  <a:gd name="T8" fmla="*/ 108 w 1764"/>
                  <a:gd name="T9" fmla="*/ 62 h 988"/>
                  <a:gd name="T10" fmla="*/ 0 60000 65536"/>
                  <a:gd name="T11" fmla="*/ 0 60000 65536"/>
                  <a:gd name="T12" fmla="*/ 0 60000 65536"/>
                  <a:gd name="T13" fmla="*/ 0 60000 65536"/>
                  <a:gd name="T14" fmla="*/ 0 60000 65536"/>
                  <a:gd name="T15" fmla="*/ 0 w 1764"/>
                  <a:gd name="T16" fmla="*/ 0 h 988"/>
                  <a:gd name="T17" fmla="*/ 1764 w 1764"/>
                  <a:gd name="T18" fmla="*/ 988 h 988"/>
                </a:gdLst>
                <a:ahLst/>
                <a:cxnLst>
                  <a:cxn ang="T10">
                    <a:pos x="T0" y="T1"/>
                  </a:cxn>
                  <a:cxn ang="T11">
                    <a:pos x="T2" y="T3"/>
                  </a:cxn>
                  <a:cxn ang="T12">
                    <a:pos x="T4" y="T5"/>
                  </a:cxn>
                  <a:cxn ang="T13">
                    <a:pos x="T6" y="T7"/>
                  </a:cxn>
                  <a:cxn ang="T14">
                    <a:pos x="T8" y="T9"/>
                  </a:cxn>
                </a:cxnLst>
                <a:rect l="T15" t="T16" r="T17" b="T18"/>
                <a:pathLst>
                  <a:path w="1764" h="988">
                    <a:moveTo>
                      <a:pt x="1725" y="988"/>
                    </a:moveTo>
                    <a:lnTo>
                      <a:pt x="1764" y="73"/>
                    </a:lnTo>
                    <a:lnTo>
                      <a:pt x="39" y="0"/>
                    </a:lnTo>
                    <a:lnTo>
                      <a:pt x="0" y="914"/>
                    </a:lnTo>
                    <a:lnTo>
                      <a:pt x="1725" y="988"/>
                    </a:lnTo>
                    <a:close/>
                  </a:path>
                </a:pathLst>
              </a:custGeom>
              <a:solidFill>
                <a:srgbClr val="BA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84" name="Freeform 99"/>
              <p:cNvSpPr>
                <a:spLocks/>
              </p:cNvSpPr>
              <p:nvPr/>
            </p:nvSpPr>
            <p:spPr bwMode="auto">
              <a:xfrm>
                <a:off x="2402" y="2634"/>
                <a:ext cx="861" cy="481"/>
              </a:xfrm>
              <a:custGeom>
                <a:avLst/>
                <a:gdLst>
                  <a:gd name="T0" fmla="*/ 106 w 1721"/>
                  <a:gd name="T1" fmla="*/ 60 h 964"/>
                  <a:gd name="T2" fmla="*/ 108 w 1721"/>
                  <a:gd name="T3" fmla="*/ 4 h 964"/>
                  <a:gd name="T4" fmla="*/ 3 w 1721"/>
                  <a:gd name="T5" fmla="*/ 0 h 964"/>
                  <a:gd name="T6" fmla="*/ 0 w 1721"/>
                  <a:gd name="T7" fmla="*/ 55 h 964"/>
                  <a:gd name="T8" fmla="*/ 106 w 1721"/>
                  <a:gd name="T9" fmla="*/ 60 h 964"/>
                  <a:gd name="T10" fmla="*/ 0 60000 65536"/>
                  <a:gd name="T11" fmla="*/ 0 60000 65536"/>
                  <a:gd name="T12" fmla="*/ 0 60000 65536"/>
                  <a:gd name="T13" fmla="*/ 0 60000 65536"/>
                  <a:gd name="T14" fmla="*/ 0 60000 65536"/>
                  <a:gd name="T15" fmla="*/ 0 w 1721"/>
                  <a:gd name="T16" fmla="*/ 0 h 964"/>
                  <a:gd name="T17" fmla="*/ 1721 w 1721"/>
                  <a:gd name="T18" fmla="*/ 964 h 964"/>
                </a:gdLst>
                <a:ahLst/>
                <a:cxnLst>
                  <a:cxn ang="T10">
                    <a:pos x="T0" y="T1"/>
                  </a:cxn>
                  <a:cxn ang="T11">
                    <a:pos x="T2" y="T3"/>
                  </a:cxn>
                  <a:cxn ang="T12">
                    <a:pos x="T4" y="T5"/>
                  </a:cxn>
                  <a:cxn ang="T13">
                    <a:pos x="T6" y="T7"/>
                  </a:cxn>
                  <a:cxn ang="T14">
                    <a:pos x="T8" y="T9"/>
                  </a:cxn>
                </a:cxnLst>
                <a:rect l="T15" t="T16" r="T17" b="T18"/>
                <a:pathLst>
                  <a:path w="1721" h="964">
                    <a:moveTo>
                      <a:pt x="1683" y="964"/>
                    </a:moveTo>
                    <a:lnTo>
                      <a:pt x="1721" y="73"/>
                    </a:lnTo>
                    <a:lnTo>
                      <a:pt x="38" y="0"/>
                    </a:lnTo>
                    <a:lnTo>
                      <a:pt x="0" y="893"/>
                    </a:lnTo>
                    <a:lnTo>
                      <a:pt x="1683" y="964"/>
                    </a:lnTo>
                    <a:close/>
                  </a:path>
                </a:pathLst>
              </a:custGeom>
              <a:solidFill>
                <a:srgbClr val="BF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85" name="Freeform 100"/>
              <p:cNvSpPr>
                <a:spLocks/>
              </p:cNvSpPr>
              <p:nvPr/>
            </p:nvSpPr>
            <p:spPr bwMode="auto">
              <a:xfrm>
                <a:off x="2413" y="2640"/>
                <a:ext cx="840" cy="470"/>
              </a:xfrm>
              <a:custGeom>
                <a:avLst/>
                <a:gdLst>
                  <a:gd name="T0" fmla="*/ 103 w 1679"/>
                  <a:gd name="T1" fmla="*/ 59 h 939"/>
                  <a:gd name="T2" fmla="*/ 105 w 1679"/>
                  <a:gd name="T3" fmla="*/ 5 h 939"/>
                  <a:gd name="T4" fmla="*/ 3 w 1679"/>
                  <a:gd name="T5" fmla="*/ 0 h 939"/>
                  <a:gd name="T6" fmla="*/ 0 w 1679"/>
                  <a:gd name="T7" fmla="*/ 55 h 939"/>
                  <a:gd name="T8" fmla="*/ 103 w 1679"/>
                  <a:gd name="T9" fmla="*/ 59 h 939"/>
                  <a:gd name="T10" fmla="*/ 0 60000 65536"/>
                  <a:gd name="T11" fmla="*/ 0 60000 65536"/>
                  <a:gd name="T12" fmla="*/ 0 60000 65536"/>
                  <a:gd name="T13" fmla="*/ 0 60000 65536"/>
                  <a:gd name="T14" fmla="*/ 0 60000 65536"/>
                  <a:gd name="T15" fmla="*/ 0 w 1679"/>
                  <a:gd name="T16" fmla="*/ 0 h 939"/>
                  <a:gd name="T17" fmla="*/ 1679 w 1679"/>
                  <a:gd name="T18" fmla="*/ 939 h 939"/>
                </a:gdLst>
                <a:ahLst/>
                <a:cxnLst>
                  <a:cxn ang="T10">
                    <a:pos x="T0" y="T1"/>
                  </a:cxn>
                  <a:cxn ang="T11">
                    <a:pos x="T2" y="T3"/>
                  </a:cxn>
                  <a:cxn ang="T12">
                    <a:pos x="T4" y="T5"/>
                  </a:cxn>
                  <a:cxn ang="T13">
                    <a:pos x="T6" y="T7"/>
                  </a:cxn>
                  <a:cxn ang="T14">
                    <a:pos x="T8" y="T9"/>
                  </a:cxn>
                </a:cxnLst>
                <a:rect l="T15" t="T16" r="T17" b="T18"/>
                <a:pathLst>
                  <a:path w="1679" h="939">
                    <a:moveTo>
                      <a:pt x="1642" y="939"/>
                    </a:moveTo>
                    <a:lnTo>
                      <a:pt x="1679" y="69"/>
                    </a:lnTo>
                    <a:lnTo>
                      <a:pt x="37" y="0"/>
                    </a:lnTo>
                    <a:lnTo>
                      <a:pt x="0" y="869"/>
                    </a:lnTo>
                    <a:lnTo>
                      <a:pt x="1642" y="939"/>
                    </a:lnTo>
                    <a:close/>
                  </a:path>
                </a:pathLst>
              </a:custGeom>
              <a:solidFill>
                <a:srgbClr val="C1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86" name="Freeform 101"/>
              <p:cNvSpPr>
                <a:spLocks/>
              </p:cNvSpPr>
              <p:nvPr/>
            </p:nvSpPr>
            <p:spPr bwMode="auto">
              <a:xfrm>
                <a:off x="2565" y="3511"/>
                <a:ext cx="37" cy="74"/>
              </a:xfrm>
              <a:custGeom>
                <a:avLst/>
                <a:gdLst>
                  <a:gd name="T0" fmla="*/ 0 w 74"/>
                  <a:gd name="T1" fmla="*/ 9 h 149"/>
                  <a:gd name="T2" fmla="*/ 2 w 74"/>
                  <a:gd name="T3" fmla="*/ 8 h 149"/>
                  <a:gd name="T4" fmla="*/ 3 w 74"/>
                  <a:gd name="T5" fmla="*/ 7 h 149"/>
                  <a:gd name="T6" fmla="*/ 3 w 74"/>
                  <a:gd name="T7" fmla="*/ 6 h 149"/>
                  <a:gd name="T8" fmla="*/ 3 w 74"/>
                  <a:gd name="T9" fmla="*/ 5 h 149"/>
                  <a:gd name="T10" fmla="*/ 4 w 74"/>
                  <a:gd name="T11" fmla="*/ 4 h 149"/>
                  <a:gd name="T12" fmla="*/ 4 w 74"/>
                  <a:gd name="T13" fmla="*/ 3 h 149"/>
                  <a:gd name="T14" fmla="*/ 5 w 74"/>
                  <a:gd name="T15" fmla="*/ 2 h 149"/>
                  <a:gd name="T16" fmla="*/ 5 w 74"/>
                  <a:gd name="T17" fmla="*/ 1 h 149"/>
                  <a:gd name="T18" fmla="*/ 5 w 74"/>
                  <a:gd name="T19" fmla="*/ 0 h 149"/>
                  <a:gd name="T20" fmla="*/ 4 w 74"/>
                  <a:gd name="T21" fmla="*/ 0 h 149"/>
                  <a:gd name="T22" fmla="*/ 3 w 74"/>
                  <a:gd name="T23" fmla="*/ 1 h 149"/>
                  <a:gd name="T24" fmla="*/ 3 w 74"/>
                  <a:gd name="T25" fmla="*/ 3 h 149"/>
                  <a:gd name="T26" fmla="*/ 2 w 74"/>
                  <a:gd name="T27" fmla="*/ 4 h 149"/>
                  <a:gd name="T28" fmla="*/ 2 w 74"/>
                  <a:gd name="T29" fmla="*/ 5 h 149"/>
                  <a:gd name="T30" fmla="*/ 2 w 74"/>
                  <a:gd name="T31" fmla="*/ 7 h 149"/>
                  <a:gd name="T32" fmla="*/ 1 w 74"/>
                  <a:gd name="T33" fmla="*/ 8 h 149"/>
                  <a:gd name="T34" fmla="*/ 0 w 74"/>
                  <a:gd name="T35" fmla="*/ 9 h 1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4"/>
                  <a:gd name="T55" fmla="*/ 0 h 149"/>
                  <a:gd name="T56" fmla="*/ 74 w 74"/>
                  <a:gd name="T57" fmla="*/ 149 h 1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4" h="149">
                    <a:moveTo>
                      <a:pt x="0" y="149"/>
                    </a:moveTo>
                    <a:lnTo>
                      <a:pt x="27" y="143"/>
                    </a:lnTo>
                    <a:lnTo>
                      <a:pt x="34" y="127"/>
                    </a:lnTo>
                    <a:lnTo>
                      <a:pt x="41" y="110"/>
                    </a:lnTo>
                    <a:lnTo>
                      <a:pt x="48" y="91"/>
                    </a:lnTo>
                    <a:lnTo>
                      <a:pt x="53" y="73"/>
                    </a:lnTo>
                    <a:lnTo>
                      <a:pt x="59" y="54"/>
                    </a:lnTo>
                    <a:lnTo>
                      <a:pt x="65" y="36"/>
                    </a:lnTo>
                    <a:lnTo>
                      <a:pt x="70" y="17"/>
                    </a:lnTo>
                    <a:lnTo>
                      <a:pt x="74" y="0"/>
                    </a:lnTo>
                    <a:lnTo>
                      <a:pt x="59" y="13"/>
                    </a:lnTo>
                    <a:lnTo>
                      <a:pt x="48" y="29"/>
                    </a:lnTo>
                    <a:lnTo>
                      <a:pt x="40" y="48"/>
                    </a:lnTo>
                    <a:lnTo>
                      <a:pt x="32" y="69"/>
                    </a:lnTo>
                    <a:lnTo>
                      <a:pt x="25" y="90"/>
                    </a:lnTo>
                    <a:lnTo>
                      <a:pt x="18" y="112"/>
                    </a:lnTo>
                    <a:lnTo>
                      <a:pt x="10" y="131"/>
                    </a:lnTo>
                    <a:lnTo>
                      <a:pt x="0" y="149"/>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87" name="Freeform 102"/>
              <p:cNvSpPr>
                <a:spLocks/>
              </p:cNvSpPr>
              <p:nvPr/>
            </p:nvSpPr>
            <p:spPr bwMode="auto">
              <a:xfrm>
                <a:off x="2615" y="3512"/>
                <a:ext cx="1" cy="1"/>
              </a:xfrm>
              <a:custGeom>
                <a:avLst/>
                <a:gdLst>
                  <a:gd name="T0" fmla="*/ 0 w 1"/>
                  <a:gd name="T1" fmla="*/ 1 h 2"/>
                  <a:gd name="T2" fmla="*/ 0 w 1"/>
                  <a:gd name="T3" fmla="*/ 1 h 2"/>
                  <a:gd name="T4" fmla="*/ 1 w 1"/>
                  <a:gd name="T5" fmla="*/ 0 h 2"/>
                  <a:gd name="T6" fmla="*/ 1 w 1"/>
                  <a:gd name="T7" fmla="*/ 0 h 2"/>
                  <a:gd name="T8" fmla="*/ 1 w 1"/>
                  <a:gd name="T9" fmla="*/ 0 h 2"/>
                  <a:gd name="T10" fmla="*/ 1 w 1"/>
                  <a:gd name="T11" fmla="*/ 0 h 2"/>
                  <a:gd name="T12" fmla="*/ 1 w 1"/>
                  <a:gd name="T13" fmla="*/ 0 h 2"/>
                  <a:gd name="T14" fmla="*/ 0 w 1"/>
                  <a:gd name="T15" fmla="*/ 0 h 2"/>
                  <a:gd name="T16" fmla="*/ 0 w 1"/>
                  <a:gd name="T17" fmla="*/ 1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
                  <a:gd name="T28" fmla="*/ 0 h 2"/>
                  <a:gd name="T29" fmla="*/ 1 w 1"/>
                  <a:gd name="T30" fmla="*/ 2 h 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 h="2">
                    <a:moveTo>
                      <a:pt x="0" y="2"/>
                    </a:moveTo>
                    <a:lnTo>
                      <a:pt x="0" y="2"/>
                    </a:lnTo>
                    <a:lnTo>
                      <a:pt x="1" y="0"/>
                    </a:lnTo>
                    <a:lnTo>
                      <a:pt x="0" y="0"/>
                    </a:lnTo>
                    <a:lnTo>
                      <a:pt x="0" y="2"/>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88" name="Freeform 103"/>
              <p:cNvSpPr>
                <a:spLocks/>
              </p:cNvSpPr>
              <p:nvPr/>
            </p:nvSpPr>
            <p:spPr bwMode="auto">
              <a:xfrm>
                <a:off x="2833" y="3455"/>
                <a:ext cx="77" cy="153"/>
              </a:xfrm>
              <a:custGeom>
                <a:avLst/>
                <a:gdLst>
                  <a:gd name="T0" fmla="*/ 0 w 155"/>
                  <a:gd name="T1" fmla="*/ 19 h 307"/>
                  <a:gd name="T2" fmla="*/ 0 w 155"/>
                  <a:gd name="T3" fmla="*/ 19 h 307"/>
                  <a:gd name="T4" fmla="*/ 1 w 155"/>
                  <a:gd name="T5" fmla="*/ 19 h 307"/>
                  <a:gd name="T6" fmla="*/ 1 w 155"/>
                  <a:gd name="T7" fmla="*/ 18 h 307"/>
                  <a:gd name="T8" fmla="*/ 2 w 155"/>
                  <a:gd name="T9" fmla="*/ 18 h 307"/>
                  <a:gd name="T10" fmla="*/ 3 w 155"/>
                  <a:gd name="T11" fmla="*/ 18 h 307"/>
                  <a:gd name="T12" fmla="*/ 3 w 155"/>
                  <a:gd name="T13" fmla="*/ 18 h 307"/>
                  <a:gd name="T14" fmla="*/ 4 w 155"/>
                  <a:gd name="T15" fmla="*/ 17 h 307"/>
                  <a:gd name="T16" fmla="*/ 5 w 155"/>
                  <a:gd name="T17" fmla="*/ 17 h 307"/>
                  <a:gd name="T18" fmla="*/ 5 w 155"/>
                  <a:gd name="T19" fmla="*/ 17 h 307"/>
                  <a:gd name="T20" fmla="*/ 5 w 155"/>
                  <a:gd name="T21" fmla="*/ 17 h 307"/>
                  <a:gd name="T22" fmla="*/ 5 w 155"/>
                  <a:gd name="T23" fmla="*/ 17 h 307"/>
                  <a:gd name="T24" fmla="*/ 5 w 155"/>
                  <a:gd name="T25" fmla="*/ 16 h 307"/>
                  <a:gd name="T26" fmla="*/ 4 w 155"/>
                  <a:gd name="T27" fmla="*/ 17 h 307"/>
                  <a:gd name="T28" fmla="*/ 4 w 155"/>
                  <a:gd name="T29" fmla="*/ 17 h 307"/>
                  <a:gd name="T30" fmla="*/ 4 w 155"/>
                  <a:gd name="T31" fmla="*/ 17 h 307"/>
                  <a:gd name="T32" fmla="*/ 3 w 155"/>
                  <a:gd name="T33" fmla="*/ 17 h 307"/>
                  <a:gd name="T34" fmla="*/ 3 w 155"/>
                  <a:gd name="T35" fmla="*/ 17 h 307"/>
                  <a:gd name="T36" fmla="*/ 2 w 155"/>
                  <a:gd name="T37" fmla="*/ 17 h 307"/>
                  <a:gd name="T38" fmla="*/ 2 w 155"/>
                  <a:gd name="T39" fmla="*/ 17 h 307"/>
                  <a:gd name="T40" fmla="*/ 2 w 155"/>
                  <a:gd name="T41" fmla="*/ 17 h 307"/>
                  <a:gd name="T42" fmla="*/ 2 w 155"/>
                  <a:gd name="T43" fmla="*/ 14 h 307"/>
                  <a:gd name="T44" fmla="*/ 3 w 155"/>
                  <a:gd name="T45" fmla="*/ 12 h 307"/>
                  <a:gd name="T46" fmla="*/ 4 w 155"/>
                  <a:gd name="T47" fmla="*/ 10 h 307"/>
                  <a:gd name="T48" fmla="*/ 5 w 155"/>
                  <a:gd name="T49" fmla="*/ 8 h 307"/>
                  <a:gd name="T50" fmla="*/ 6 w 155"/>
                  <a:gd name="T51" fmla="*/ 6 h 307"/>
                  <a:gd name="T52" fmla="*/ 7 w 155"/>
                  <a:gd name="T53" fmla="*/ 4 h 307"/>
                  <a:gd name="T54" fmla="*/ 8 w 155"/>
                  <a:gd name="T55" fmla="*/ 1 h 307"/>
                  <a:gd name="T56" fmla="*/ 9 w 155"/>
                  <a:gd name="T57" fmla="*/ 0 h 307"/>
                  <a:gd name="T58" fmla="*/ 9 w 155"/>
                  <a:gd name="T59" fmla="*/ 0 h 307"/>
                  <a:gd name="T60" fmla="*/ 8 w 155"/>
                  <a:gd name="T61" fmla="*/ 1 h 307"/>
                  <a:gd name="T62" fmla="*/ 6 w 155"/>
                  <a:gd name="T63" fmla="*/ 3 h 307"/>
                  <a:gd name="T64" fmla="*/ 5 w 155"/>
                  <a:gd name="T65" fmla="*/ 5 h 307"/>
                  <a:gd name="T66" fmla="*/ 3 w 155"/>
                  <a:gd name="T67" fmla="*/ 8 h 307"/>
                  <a:gd name="T68" fmla="*/ 1 w 155"/>
                  <a:gd name="T69" fmla="*/ 11 h 307"/>
                  <a:gd name="T70" fmla="*/ 0 w 155"/>
                  <a:gd name="T71" fmla="*/ 15 h 307"/>
                  <a:gd name="T72" fmla="*/ 0 w 155"/>
                  <a:gd name="T73" fmla="*/ 19 h 3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5"/>
                  <a:gd name="T112" fmla="*/ 0 h 307"/>
                  <a:gd name="T113" fmla="*/ 155 w 155"/>
                  <a:gd name="T114" fmla="*/ 307 h 30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5" h="307">
                    <a:moveTo>
                      <a:pt x="0" y="304"/>
                    </a:moveTo>
                    <a:lnTo>
                      <a:pt x="8" y="307"/>
                    </a:lnTo>
                    <a:lnTo>
                      <a:pt x="19" y="305"/>
                    </a:lnTo>
                    <a:lnTo>
                      <a:pt x="29" y="302"/>
                    </a:lnTo>
                    <a:lnTo>
                      <a:pt x="41" y="299"/>
                    </a:lnTo>
                    <a:lnTo>
                      <a:pt x="51" y="293"/>
                    </a:lnTo>
                    <a:lnTo>
                      <a:pt x="61" y="288"/>
                    </a:lnTo>
                    <a:lnTo>
                      <a:pt x="72" y="284"/>
                    </a:lnTo>
                    <a:lnTo>
                      <a:pt x="80" y="280"/>
                    </a:lnTo>
                    <a:lnTo>
                      <a:pt x="81" y="278"/>
                    </a:lnTo>
                    <a:lnTo>
                      <a:pt x="82" y="275"/>
                    </a:lnTo>
                    <a:lnTo>
                      <a:pt x="83" y="273"/>
                    </a:lnTo>
                    <a:lnTo>
                      <a:pt x="84" y="271"/>
                    </a:lnTo>
                    <a:lnTo>
                      <a:pt x="79" y="272"/>
                    </a:lnTo>
                    <a:lnTo>
                      <a:pt x="72" y="274"/>
                    </a:lnTo>
                    <a:lnTo>
                      <a:pt x="64" y="275"/>
                    </a:lnTo>
                    <a:lnTo>
                      <a:pt x="57" y="278"/>
                    </a:lnTo>
                    <a:lnTo>
                      <a:pt x="51" y="279"/>
                    </a:lnTo>
                    <a:lnTo>
                      <a:pt x="46" y="279"/>
                    </a:lnTo>
                    <a:lnTo>
                      <a:pt x="43" y="277"/>
                    </a:lnTo>
                    <a:lnTo>
                      <a:pt x="42" y="272"/>
                    </a:lnTo>
                    <a:lnTo>
                      <a:pt x="46" y="235"/>
                    </a:lnTo>
                    <a:lnTo>
                      <a:pt x="57" y="199"/>
                    </a:lnTo>
                    <a:lnTo>
                      <a:pt x="72" y="165"/>
                    </a:lnTo>
                    <a:lnTo>
                      <a:pt x="89" y="130"/>
                    </a:lnTo>
                    <a:lnTo>
                      <a:pt x="107" y="97"/>
                    </a:lnTo>
                    <a:lnTo>
                      <a:pt x="125" y="64"/>
                    </a:lnTo>
                    <a:lnTo>
                      <a:pt x="141" y="31"/>
                    </a:lnTo>
                    <a:lnTo>
                      <a:pt x="155" y="0"/>
                    </a:lnTo>
                    <a:lnTo>
                      <a:pt x="149" y="3"/>
                    </a:lnTo>
                    <a:lnTo>
                      <a:pt x="133" y="20"/>
                    </a:lnTo>
                    <a:lnTo>
                      <a:pt x="107" y="49"/>
                    </a:lnTo>
                    <a:lnTo>
                      <a:pt x="80" y="88"/>
                    </a:lnTo>
                    <a:lnTo>
                      <a:pt x="50" y="135"/>
                    </a:lnTo>
                    <a:lnTo>
                      <a:pt x="26" y="188"/>
                    </a:lnTo>
                    <a:lnTo>
                      <a:pt x="7" y="246"/>
                    </a:lnTo>
                    <a:lnTo>
                      <a:pt x="0" y="304"/>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89" name="Freeform 104"/>
              <p:cNvSpPr>
                <a:spLocks/>
              </p:cNvSpPr>
              <p:nvPr/>
            </p:nvSpPr>
            <p:spPr bwMode="auto">
              <a:xfrm>
                <a:off x="2641" y="3456"/>
                <a:ext cx="14" cy="121"/>
              </a:xfrm>
              <a:custGeom>
                <a:avLst/>
                <a:gdLst>
                  <a:gd name="T0" fmla="*/ 0 w 26"/>
                  <a:gd name="T1" fmla="*/ 15 h 243"/>
                  <a:gd name="T2" fmla="*/ 1 w 26"/>
                  <a:gd name="T3" fmla="*/ 13 h 243"/>
                  <a:gd name="T4" fmla="*/ 2 w 26"/>
                  <a:gd name="T5" fmla="*/ 11 h 243"/>
                  <a:gd name="T6" fmla="*/ 2 w 26"/>
                  <a:gd name="T7" fmla="*/ 9 h 243"/>
                  <a:gd name="T8" fmla="*/ 2 w 26"/>
                  <a:gd name="T9" fmla="*/ 7 h 243"/>
                  <a:gd name="T10" fmla="*/ 2 w 26"/>
                  <a:gd name="T11" fmla="*/ 5 h 243"/>
                  <a:gd name="T12" fmla="*/ 2 w 26"/>
                  <a:gd name="T13" fmla="*/ 3 h 243"/>
                  <a:gd name="T14" fmla="*/ 2 w 26"/>
                  <a:gd name="T15" fmla="*/ 1 h 243"/>
                  <a:gd name="T16" fmla="*/ 2 w 26"/>
                  <a:gd name="T17" fmla="*/ 0 h 243"/>
                  <a:gd name="T18" fmla="*/ 1 w 26"/>
                  <a:gd name="T19" fmla="*/ 1 h 243"/>
                  <a:gd name="T20" fmla="*/ 1 w 26"/>
                  <a:gd name="T21" fmla="*/ 3 h 243"/>
                  <a:gd name="T22" fmla="*/ 1 w 26"/>
                  <a:gd name="T23" fmla="*/ 5 h 243"/>
                  <a:gd name="T24" fmla="*/ 1 w 26"/>
                  <a:gd name="T25" fmla="*/ 7 h 243"/>
                  <a:gd name="T26" fmla="*/ 1 w 26"/>
                  <a:gd name="T27" fmla="*/ 9 h 243"/>
                  <a:gd name="T28" fmla="*/ 1 w 26"/>
                  <a:gd name="T29" fmla="*/ 11 h 243"/>
                  <a:gd name="T30" fmla="*/ 1 w 26"/>
                  <a:gd name="T31" fmla="*/ 13 h 243"/>
                  <a:gd name="T32" fmla="*/ 0 w 26"/>
                  <a:gd name="T33" fmla="*/ 15 h 2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243"/>
                  <a:gd name="T53" fmla="*/ 26 w 26"/>
                  <a:gd name="T54" fmla="*/ 243 h 2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243">
                    <a:moveTo>
                      <a:pt x="0" y="243"/>
                    </a:moveTo>
                    <a:lnTo>
                      <a:pt x="15" y="217"/>
                    </a:lnTo>
                    <a:lnTo>
                      <a:pt x="23" y="188"/>
                    </a:lnTo>
                    <a:lnTo>
                      <a:pt x="26" y="158"/>
                    </a:lnTo>
                    <a:lnTo>
                      <a:pt x="26" y="126"/>
                    </a:lnTo>
                    <a:lnTo>
                      <a:pt x="25" y="94"/>
                    </a:lnTo>
                    <a:lnTo>
                      <a:pt x="23" y="61"/>
                    </a:lnTo>
                    <a:lnTo>
                      <a:pt x="23" y="29"/>
                    </a:lnTo>
                    <a:lnTo>
                      <a:pt x="25" y="0"/>
                    </a:lnTo>
                    <a:lnTo>
                      <a:pt x="12" y="26"/>
                    </a:lnTo>
                    <a:lnTo>
                      <a:pt x="5" y="55"/>
                    </a:lnTo>
                    <a:lnTo>
                      <a:pt x="3" y="85"/>
                    </a:lnTo>
                    <a:lnTo>
                      <a:pt x="3" y="116"/>
                    </a:lnTo>
                    <a:lnTo>
                      <a:pt x="4" y="148"/>
                    </a:lnTo>
                    <a:lnTo>
                      <a:pt x="5" y="180"/>
                    </a:lnTo>
                    <a:lnTo>
                      <a:pt x="4" y="211"/>
                    </a:lnTo>
                    <a:lnTo>
                      <a:pt x="0" y="243"/>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90" name="Freeform 105"/>
              <p:cNvSpPr>
                <a:spLocks/>
              </p:cNvSpPr>
              <p:nvPr/>
            </p:nvSpPr>
            <p:spPr bwMode="auto">
              <a:xfrm>
                <a:off x="2877" y="3451"/>
                <a:ext cx="71" cy="112"/>
              </a:xfrm>
              <a:custGeom>
                <a:avLst/>
                <a:gdLst>
                  <a:gd name="T0" fmla="*/ 0 w 142"/>
                  <a:gd name="T1" fmla="*/ 14 h 225"/>
                  <a:gd name="T2" fmla="*/ 2 w 142"/>
                  <a:gd name="T3" fmla="*/ 13 h 225"/>
                  <a:gd name="T4" fmla="*/ 4 w 142"/>
                  <a:gd name="T5" fmla="*/ 12 h 225"/>
                  <a:gd name="T6" fmla="*/ 5 w 142"/>
                  <a:gd name="T7" fmla="*/ 10 h 225"/>
                  <a:gd name="T8" fmla="*/ 6 w 142"/>
                  <a:gd name="T9" fmla="*/ 8 h 225"/>
                  <a:gd name="T10" fmla="*/ 7 w 142"/>
                  <a:gd name="T11" fmla="*/ 6 h 225"/>
                  <a:gd name="T12" fmla="*/ 7 w 142"/>
                  <a:gd name="T13" fmla="*/ 3 h 225"/>
                  <a:gd name="T14" fmla="*/ 8 w 142"/>
                  <a:gd name="T15" fmla="*/ 1 h 225"/>
                  <a:gd name="T16" fmla="*/ 9 w 142"/>
                  <a:gd name="T17" fmla="*/ 0 h 225"/>
                  <a:gd name="T18" fmla="*/ 7 w 142"/>
                  <a:gd name="T19" fmla="*/ 1 h 225"/>
                  <a:gd name="T20" fmla="*/ 6 w 142"/>
                  <a:gd name="T21" fmla="*/ 3 h 225"/>
                  <a:gd name="T22" fmla="*/ 5 w 142"/>
                  <a:gd name="T23" fmla="*/ 4 h 225"/>
                  <a:gd name="T24" fmla="*/ 4 w 142"/>
                  <a:gd name="T25" fmla="*/ 6 h 225"/>
                  <a:gd name="T26" fmla="*/ 3 w 142"/>
                  <a:gd name="T27" fmla="*/ 8 h 225"/>
                  <a:gd name="T28" fmla="*/ 2 w 142"/>
                  <a:gd name="T29" fmla="*/ 10 h 225"/>
                  <a:gd name="T30" fmla="*/ 1 w 142"/>
                  <a:gd name="T31" fmla="*/ 12 h 225"/>
                  <a:gd name="T32" fmla="*/ 0 w 142"/>
                  <a:gd name="T33" fmla="*/ 14 h 2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2"/>
                  <a:gd name="T52" fmla="*/ 0 h 225"/>
                  <a:gd name="T53" fmla="*/ 142 w 142"/>
                  <a:gd name="T54" fmla="*/ 225 h 2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2" h="225">
                    <a:moveTo>
                      <a:pt x="0" y="225"/>
                    </a:moveTo>
                    <a:lnTo>
                      <a:pt x="26" y="213"/>
                    </a:lnTo>
                    <a:lnTo>
                      <a:pt x="50" y="193"/>
                    </a:lnTo>
                    <a:lnTo>
                      <a:pt x="68" y="165"/>
                    </a:lnTo>
                    <a:lnTo>
                      <a:pt x="84" y="132"/>
                    </a:lnTo>
                    <a:lnTo>
                      <a:pt x="98" y="96"/>
                    </a:lnTo>
                    <a:lnTo>
                      <a:pt x="112" y="60"/>
                    </a:lnTo>
                    <a:lnTo>
                      <a:pt x="126" y="28"/>
                    </a:lnTo>
                    <a:lnTo>
                      <a:pt x="142" y="0"/>
                    </a:lnTo>
                    <a:lnTo>
                      <a:pt x="112" y="22"/>
                    </a:lnTo>
                    <a:lnTo>
                      <a:pt x="89" y="48"/>
                    </a:lnTo>
                    <a:lnTo>
                      <a:pt x="70" y="76"/>
                    </a:lnTo>
                    <a:lnTo>
                      <a:pt x="55" y="107"/>
                    </a:lnTo>
                    <a:lnTo>
                      <a:pt x="43" y="139"/>
                    </a:lnTo>
                    <a:lnTo>
                      <a:pt x="30" y="170"/>
                    </a:lnTo>
                    <a:lnTo>
                      <a:pt x="16" y="198"/>
                    </a:lnTo>
                    <a:lnTo>
                      <a:pt x="0" y="225"/>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91" name="Freeform 106"/>
              <p:cNvSpPr>
                <a:spLocks/>
              </p:cNvSpPr>
              <p:nvPr/>
            </p:nvSpPr>
            <p:spPr bwMode="auto">
              <a:xfrm>
                <a:off x="2368" y="3379"/>
                <a:ext cx="64" cy="104"/>
              </a:xfrm>
              <a:custGeom>
                <a:avLst/>
                <a:gdLst>
                  <a:gd name="T0" fmla="*/ 8 w 128"/>
                  <a:gd name="T1" fmla="*/ 13 h 209"/>
                  <a:gd name="T2" fmla="*/ 7 w 128"/>
                  <a:gd name="T3" fmla="*/ 12 h 209"/>
                  <a:gd name="T4" fmla="*/ 6 w 128"/>
                  <a:gd name="T5" fmla="*/ 10 h 209"/>
                  <a:gd name="T6" fmla="*/ 5 w 128"/>
                  <a:gd name="T7" fmla="*/ 9 h 209"/>
                  <a:gd name="T8" fmla="*/ 4 w 128"/>
                  <a:gd name="T9" fmla="*/ 7 h 209"/>
                  <a:gd name="T10" fmla="*/ 3 w 128"/>
                  <a:gd name="T11" fmla="*/ 5 h 209"/>
                  <a:gd name="T12" fmla="*/ 2 w 128"/>
                  <a:gd name="T13" fmla="*/ 3 h 209"/>
                  <a:gd name="T14" fmla="*/ 1 w 128"/>
                  <a:gd name="T15" fmla="*/ 1 h 209"/>
                  <a:gd name="T16" fmla="*/ 0 w 128"/>
                  <a:gd name="T17" fmla="*/ 0 h 209"/>
                  <a:gd name="T18" fmla="*/ 2 w 128"/>
                  <a:gd name="T19" fmla="*/ 0 h 209"/>
                  <a:gd name="T20" fmla="*/ 3 w 128"/>
                  <a:gd name="T21" fmla="*/ 2 h 209"/>
                  <a:gd name="T22" fmla="*/ 4 w 128"/>
                  <a:gd name="T23" fmla="*/ 3 h 209"/>
                  <a:gd name="T24" fmla="*/ 5 w 128"/>
                  <a:gd name="T25" fmla="*/ 5 h 209"/>
                  <a:gd name="T26" fmla="*/ 6 w 128"/>
                  <a:gd name="T27" fmla="*/ 7 h 209"/>
                  <a:gd name="T28" fmla="*/ 7 w 128"/>
                  <a:gd name="T29" fmla="*/ 9 h 209"/>
                  <a:gd name="T30" fmla="*/ 7 w 128"/>
                  <a:gd name="T31" fmla="*/ 11 h 209"/>
                  <a:gd name="T32" fmla="*/ 8 w 128"/>
                  <a:gd name="T33" fmla="*/ 13 h 2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209"/>
                  <a:gd name="T53" fmla="*/ 128 w 128"/>
                  <a:gd name="T54" fmla="*/ 209 h 20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209">
                    <a:moveTo>
                      <a:pt x="128" y="209"/>
                    </a:moveTo>
                    <a:lnTo>
                      <a:pt x="104" y="193"/>
                    </a:lnTo>
                    <a:lnTo>
                      <a:pt x="85" y="171"/>
                    </a:lnTo>
                    <a:lnTo>
                      <a:pt x="67" y="144"/>
                    </a:lnTo>
                    <a:lnTo>
                      <a:pt x="55" y="116"/>
                    </a:lnTo>
                    <a:lnTo>
                      <a:pt x="42" y="86"/>
                    </a:lnTo>
                    <a:lnTo>
                      <a:pt x="29" y="56"/>
                    </a:lnTo>
                    <a:lnTo>
                      <a:pt x="15" y="27"/>
                    </a:lnTo>
                    <a:lnTo>
                      <a:pt x="0" y="0"/>
                    </a:lnTo>
                    <a:lnTo>
                      <a:pt x="27" y="15"/>
                    </a:lnTo>
                    <a:lnTo>
                      <a:pt x="48" y="36"/>
                    </a:lnTo>
                    <a:lnTo>
                      <a:pt x="64" y="63"/>
                    </a:lnTo>
                    <a:lnTo>
                      <a:pt x="76" y="91"/>
                    </a:lnTo>
                    <a:lnTo>
                      <a:pt x="87" y="122"/>
                    </a:lnTo>
                    <a:lnTo>
                      <a:pt x="98" y="152"/>
                    </a:lnTo>
                    <a:lnTo>
                      <a:pt x="112" y="182"/>
                    </a:lnTo>
                    <a:lnTo>
                      <a:pt x="128" y="209"/>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92" name="Freeform 107"/>
              <p:cNvSpPr>
                <a:spLocks/>
              </p:cNvSpPr>
              <p:nvPr/>
            </p:nvSpPr>
            <p:spPr bwMode="auto">
              <a:xfrm>
                <a:off x="2679" y="3425"/>
                <a:ext cx="233" cy="195"/>
              </a:xfrm>
              <a:custGeom>
                <a:avLst/>
                <a:gdLst>
                  <a:gd name="T0" fmla="*/ 28 w 466"/>
                  <a:gd name="T1" fmla="*/ 0 h 391"/>
                  <a:gd name="T2" fmla="*/ 26 w 466"/>
                  <a:gd name="T3" fmla="*/ 2 h 391"/>
                  <a:gd name="T4" fmla="*/ 23 w 466"/>
                  <a:gd name="T5" fmla="*/ 3 h 391"/>
                  <a:gd name="T6" fmla="*/ 21 w 466"/>
                  <a:gd name="T7" fmla="*/ 5 h 391"/>
                  <a:gd name="T8" fmla="*/ 19 w 466"/>
                  <a:gd name="T9" fmla="*/ 7 h 391"/>
                  <a:gd name="T10" fmla="*/ 18 w 466"/>
                  <a:gd name="T11" fmla="*/ 9 h 391"/>
                  <a:gd name="T12" fmla="*/ 16 w 466"/>
                  <a:gd name="T13" fmla="*/ 12 h 391"/>
                  <a:gd name="T14" fmla="*/ 15 w 466"/>
                  <a:gd name="T15" fmla="*/ 14 h 391"/>
                  <a:gd name="T16" fmla="*/ 14 w 466"/>
                  <a:gd name="T17" fmla="*/ 17 h 391"/>
                  <a:gd name="T18" fmla="*/ 13 w 466"/>
                  <a:gd name="T19" fmla="*/ 21 h 391"/>
                  <a:gd name="T20" fmla="*/ 12 w 466"/>
                  <a:gd name="T21" fmla="*/ 21 h 391"/>
                  <a:gd name="T22" fmla="*/ 10 w 466"/>
                  <a:gd name="T23" fmla="*/ 19 h 391"/>
                  <a:gd name="T24" fmla="*/ 9 w 466"/>
                  <a:gd name="T25" fmla="*/ 17 h 391"/>
                  <a:gd name="T26" fmla="*/ 7 w 466"/>
                  <a:gd name="T27" fmla="*/ 14 h 391"/>
                  <a:gd name="T28" fmla="*/ 5 w 466"/>
                  <a:gd name="T29" fmla="*/ 12 h 391"/>
                  <a:gd name="T30" fmla="*/ 4 w 466"/>
                  <a:gd name="T31" fmla="*/ 9 h 391"/>
                  <a:gd name="T32" fmla="*/ 2 w 466"/>
                  <a:gd name="T33" fmla="*/ 7 h 391"/>
                  <a:gd name="T34" fmla="*/ 1 w 466"/>
                  <a:gd name="T35" fmla="*/ 4 h 391"/>
                  <a:gd name="T36" fmla="*/ 1 w 466"/>
                  <a:gd name="T37" fmla="*/ 5 h 391"/>
                  <a:gd name="T38" fmla="*/ 1 w 466"/>
                  <a:gd name="T39" fmla="*/ 7 h 391"/>
                  <a:gd name="T40" fmla="*/ 2 w 466"/>
                  <a:gd name="T41" fmla="*/ 10 h 391"/>
                  <a:gd name="T42" fmla="*/ 3 w 466"/>
                  <a:gd name="T43" fmla="*/ 13 h 391"/>
                  <a:gd name="T44" fmla="*/ 5 w 466"/>
                  <a:gd name="T45" fmla="*/ 15 h 391"/>
                  <a:gd name="T46" fmla="*/ 7 w 466"/>
                  <a:gd name="T47" fmla="*/ 18 h 391"/>
                  <a:gd name="T48" fmla="*/ 9 w 466"/>
                  <a:gd name="T49" fmla="*/ 20 h 391"/>
                  <a:gd name="T50" fmla="*/ 11 w 466"/>
                  <a:gd name="T51" fmla="*/ 23 h 391"/>
                  <a:gd name="T52" fmla="*/ 13 w 466"/>
                  <a:gd name="T53" fmla="*/ 23 h 391"/>
                  <a:gd name="T54" fmla="*/ 14 w 466"/>
                  <a:gd name="T55" fmla="*/ 22 h 391"/>
                  <a:gd name="T56" fmla="*/ 15 w 466"/>
                  <a:gd name="T57" fmla="*/ 19 h 391"/>
                  <a:gd name="T58" fmla="*/ 17 w 466"/>
                  <a:gd name="T59" fmla="*/ 15 h 391"/>
                  <a:gd name="T60" fmla="*/ 19 w 466"/>
                  <a:gd name="T61" fmla="*/ 11 h 391"/>
                  <a:gd name="T62" fmla="*/ 22 w 466"/>
                  <a:gd name="T63" fmla="*/ 8 h 391"/>
                  <a:gd name="T64" fmla="*/ 25 w 466"/>
                  <a:gd name="T65" fmla="*/ 5 h 391"/>
                  <a:gd name="T66" fmla="*/ 27 w 466"/>
                  <a:gd name="T67" fmla="*/ 2 h 391"/>
                  <a:gd name="T68" fmla="*/ 29 w 466"/>
                  <a:gd name="T69" fmla="*/ 0 h 391"/>
                  <a:gd name="T70" fmla="*/ 30 w 466"/>
                  <a:gd name="T71" fmla="*/ 0 h 3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66"/>
                  <a:gd name="T109" fmla="*/ 0 h 391"/>
                  <a:gd name="T110" fmla="*/ 466 w 466"/>
                  <a:gd name="T111" fmla="*/ 391 h 39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66" h="391">
                    <a:moveTo>
                      <a:pt x="466" y="0"/>
                    </a:moveTo>
                    <a:lnTo>
                      <a:pt x="444" y="10"/>
                    </a:lnTo>
                    <a:lnTo>
                      <a:pt x="424" y="21"/>
                    </a:lnTo>
                    <a:lnTo>
                      <a:pt x="404" y="33"/>
                    </a:lnTo>
                    <a:lnTo>
                      <a:pt x="384" y="45"/>
                    </a:lnTo>
                    <a:lnTo>
                      <a:pt x="367" y="59"/>
                    </a:lnTo>
                    <a:lnTo>
                      <a:pt x="350" y="73"/>
                    </a:lnTo>
                    <a:lnTo>
                      <a:pt x="334" y="89"/>
                    </a:lnTo>
                    <a:lnTo>
                      <a:pt x="319" y="105"/>
                    </a:lnTo>
                    <a:lnTo>
                      <a:pt x="304" y="121"/>
                    </a:lnTo>
                    <a:lnTo>
                      <a:pt x="290" y="140"/>
                    </a:lnTo>
                    <a:lnTo>
                      <a:pt x="277" y="158"/>
                    </a:lnTo>
                    <a:lnTo>
                      <a:pt x="265" y="177"/>
                    </a:lnTo>
                    <a:lnTo>
                      <a:pt x="253" y="196"/>
                    </a:lnTo>
                    <a:lnTo>
                      <a:pt x="242" y="217"/>
                    </a:lnTo>
                    <a:lnTo>
                      <a:pt x="231" y="238"/>
                    </a:lnTo>
                    <a:lnTo>
                      <a:pt x="222" y="258"/>
                    </a:lnTo>
                    <a:lnTo>
                      <a:pt x="214" y="285"/>
                    </a:lnTo>
                    <a:lnTo>
                      <a:pt x="209" y="314"/>
                    </a:lnTo>
                    <a:lnTo>
                      <a:pt x="206" y="342"/>
                    </a:lnTo>
                    <a:lnTo>
                      <a:pt x="200" y="370"/>
                    </a:lnTo>
                    <a:lnTo>
                      <a:pt x="186" y="350"/>
                    </a:lnTo>
                    <a:lnTo>
                      <a:pt x="172" y="330"/>
                    </a:lnTo>
                    <a:lnTo>
                      <a:pt x="159" y="311"/>
                    </a:lnTo>
                    <a:lnTo>
                      <a:pt x="145" y="292"/>
                    </a:lnTo>
                    <a:lnTo>
                      <a:pt x="131" y="272"/>
                    </a:lnTo>
                    <a:lnTo>
                      <a:pt x="117" y="254"/>
                    </a:lnTo>
                    <a:lnTo>
                      <a:pt x="104" y="235"/>
                    </a:lnTo>
                    <a:lnTo>
                      <a:pt x="91" y="216"/>
                    </a:lnTo>
                    <a:lnTo>
                      <a:pt x="78" y="197"/>
                    </a:lnTo>
                    <a:lnTo>
                      <a:pt x="65" y="178"/>
                    </a:lnTo>
                    <a:lnTo>
                      <a:pt x="53" y="158"/>
                    </a:lnTo>
                    <a:lnTo>
                      <a:pt x="41" y="139"/>
                    </a:lnTo>
                    <a:lnTo>
                      <a:pt x="30" y="119"/>
                    </a:lnTo>
                    <a:lnTo>
                      <a:pt x="19" y="98"/>
                    </a:lnTo>
                    <a:lnTo>
                      <a:pt x="9" y="78"/>
                    </a:lnTo>
                    <a:lnTo>
                      <a:pt x="0" y="56"/>
                    </a:lnTo>
                    <a:lnTo>
                      <a:pt x="2" y="80"/>
                    </a:lnTo>
                    <a:lnTo>
                      <a:pt x="5" y="104"/>
                    </a:lnTo>
                    <a:lnTo>
                      <a:pt x="11" y="127"/>
                    </a:lnTo>
                    <a:lnTo>
                      <a:pt x="18" y="149"/>
                    </a:lnTo>
                    <a:lnTo>
                      <a:pt x="26" y="170"/>
                    </a:lnTo>
                    <a:lnTo>
                      <a:pt x="36" y="190"/>
                    </a:lnTo>
                    <a:lnTo>
                      <a:pt x="47" y="211"/>
                    </a:lnTo>
                    <a:lnTo>
                      <a:pt x="60" y="231"/>
                    </a:lnTo>
                    <a:lnTo>
                      <a:pt x="73" y="250"/>
                    </a:lnTo>
                    <a:lnTo>
                      <a:pt x="88" y="270"/>
                    </a:lnTo>
                    <a:lnTo>
                      <a:pt x="103" y="289"/>
                    </a:lnTo>
                    <a:lnTo>
                      <a:pt x="119" y="309"/>
                    </a:lnTo>
                    <a:lnTo>
                      <a:pt x="138" y="329"/>
                    </a:lnTo>
                    <a:lnTo>
                      <a:pt x="155" y="349"/>
                    </a:lnTo>
                    <a:lnTo>
                      <a:pt x="174" y="370"/>
                    </a:lnTo>
                    <a:lnTo>
                      <a:pt x="193" y="391"/>
                    </a:lnTo>
                    <a:lnTo>
                      <a:pt x="201" y="382"/>
                    </a:lnTo>
                    <a:lnTo>
                      <a:pt x="210" y="372"/>
                    </a:lnTo>
                    <a:lnTo>
                      <a:pt x="217" y="363"/>
                    </a:lnTo>
                    <a:lnTo>
                      <a:pt x="221" y="353"/>
                    </a:lnTo>
                    <a:lnTo>
                      <a:pt x="231" y="318"/>
                    </a:lnTo>
                    <a:lnTo>
                      <a:pt x="245" y="284"/>
                    </a:lnTo>
                    <a:lnTo>
                      <a:pt x="261" y="250"/>
                    </a:lnTo>
                    <a:lnTo>
                      <a:pt x="281" y="218"/>
                    </a:lnTo>
                    <a:lnTo>
                      <a:pt x="300" y="187"/>
                    </a:lnTo>
                    <a:lnTo>
                      <a:pt x="322" y="157"/>
                    </a:lnTo>
                    <a:lnTo>
                      <a:pt x="344" y="129"/>
                    </a:lnTo>
                    <a:lnTo>
                      <a:pt x="366" y="104"/>
                    </a:lnTo>
                    <a:lnTo>
                      <a:pt x="387" y="81"/>
                    </a:lnTo>
                    <a:lnTo>
                      <a:pt x="406" y="60"/>
                    </a:lnTo>
                    <a:lnTo>
                      <a:pt x="425" y="42"/>
                    </a:lnTo>
                    <a:lnTo>
                      <a:pt x="440" y="27"/>
                    </a:lnTo>
                    <a:lnTo>
                      <a:pt x="452" y="14"/>
                    </a:lnTo>
                    <a:lnTo>
                      <a:pt x="462" y="6"/>
                    </a:lnTo>
                    <a:lnTo>
                      <a:pt x="466" y="2"/>
                    </a:lnTo>
                    <a:lnTo>
                      <a:pt x="466" y="0"/>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93" name="Freeform 108"/>
              <p:cNvSpPr>
                <a:spLocks/>
              </p:cNvSpPr>
              <p:nvPr/>
            </p:nvSpPr>
            <p:spPr bwMode="auto">
              <a:xfrm>
                <a:off x="2460" y="3309"/>
                <a:ext cx="204" cy="172"/>
              </a:xfrm>
              <a:custGeom>
                <a:avLst/>
                <a:gdLst>
                  <a:gd name="T0" fmla="*/ 0 w 408"/>
                  <a:gd name="T1" fmla="*/ 0 h 343"/>
                  <a:gd name="T2" fmla="*/ 2 w 408"/>
                  <a:gd name="T3" fmla="*/ 1 h 343"/>
                  <a:gd name="T4" fmla="*/ 3 w 408"/>
                  <a:gd name="T5" fmla="*/ 1 h 343"/>
                  <a:gd name="T6" fmla="*/ 4 w 408"/>
                  <a:gd name="T7" fmla="*/ 2 h 343"/>
                  <a:gd name="T8" fmla="*/ 5 w 408"/>
                  <a:gd name="T9" fmla="*/ 2 h 343"/>
                  <a:gd name="T10" fmla="*/ 6 w 408"/>
                  <a:gd name="T11" fmla="*/ 3 h 343"/>
                  <a:gd name="T12" fmla="*/ 7 w 408"/>
                  <a:gd name="T13" fmla="*/ 4 h 343"/>
                  <a:gd name="T14" fmla="*/ 8 w 408"/>
                  <a:gd name="T15" fmla="*/ 4 h 343"/>
                  <a:gd name="T16" fmla="*/ 8 w 408"/>
                  <a:gd name="T17" fmla="*/ 5 h 343"/>
                  <a:gd name="T18" fmla="*/ 9 w 408"/>
                  <a:gd name="T19" fmla="*/ 6 h 343"/>
                  <a:gd name="T20" fmla="*/ 10 w 408"/>
                  <a:gd name="T21" fmla="*/ 7 h 343"/>
                  <a:gd name="T22" fmla="*/ 11 w 408"/>
                  <a:gd name="T23" fmla="*/ 8 h 343"/>
                  <a:gd name="T24" fmla="*/ 11 w 408"/>
                  <a:gd name="T25" fmla="*/ 9 h 343"/>
                  <a:gd name="T26" fmla="*/ 12 w 408"/>
                  <a:gd name="T27" fmla="*/ 10 h 343"/>
                  <a:gd name="T28" fmla="*/ 12 w 408"/>
                  <a:gd name="T29" fmla="*/ 11 h 343"/>
                  <a:gd name="T30" fmla="*/ 13 w 408"/>
                  <a:gd name="T31" fmla="*/ 13 h 343"/>
                  <a:gd name="T32" fmla="*/ 13 w 408"/>
                  <a:gd name="T33" fmla="*/ 14 h 343"/>
                  <a:gd name="T34" fmla="*/ 14 w 408"/>
                  <a:gd name="T35" fmla="*/ 16 h 343"/>
                  <a:gd name="T36" fmla="*/ 14 w 408"/>
                  <a:gd name="T37" fmla="*/ 17 h 343"/>
                  <a:gd name="T38" fmla="*/ 14 w 408"/>
                  <a:gd name="T39" fmla="*/ 19 h 343"/>
                  <a:gd name="T40" fmla="*/ 15 w 408"/>
                  <a:gd name="T41" fmla="*/ 20 h 343"/>
                  <a:gd name="T42" fmla="*/ 16 w 408"/>
                  <a:gd name="T43" fmla="*/ 18 h 343"/>
                  <a:gd name="T44" fmla="*/ 18 w 408"/>
                  <a:gd name="T45" fmla="*/ 16 h 343"/>
                  <a:gd name="T46" fmla="*/ 19 w 408"/>
                  <a:gd name="T47" fmla="*/ 13 h 343"/>
                  <a:gd name="T48" fmla="*/ 21 w 408"/>
                  <a:gd name="T49" fmla="*/ 11 h 343"/>
                  <a:gd name="T50" fmla="*/ 22 w 408"/>
                  <a:gd name="T51" fmla="*/ 9 h 343"/>
                  <a:gd name="T52" fmla="*/ 24 w 408"/>
                  <a:gd name="T53" fmla="*/ 6 h 343"/>
                  <a:gd name="T54" fmla="*/ 25 w 408"/>
                  <a:gd name="T55" fmla="*/ 4 h 343"/>
                  <a:gd name="T56" fmla="*/ 26 w 408"/>
                  <a:gd name="T57" fmla="*/ 1 h 343"/>
                  <a:gd name="T58" fmla="*/ 26 w 408"/>
                  <a:gd name="T59" fmla="*/ 4 h 343"/>
                  <a:gd name="T60" fmla="*/ 25 w 408"/>
                  <a:gd name="T61" fmla="*/ 7 h 343"/>
                  <a:gd name="T62" fmla="*/ 24 w 408"/>
                  <a:gd name="T63" fmla="*/ 9 h 343"/>
                  <a:gd name="T64" fmla="*/ 23 w 408"/>
                  <a:gd name="T65" fmla="*/ 12 h 343"/>
                  <a:gd name="T66" fmla="*/ 21 w 408"/>
                  <a:gd name="T67" fmla="*/ 14 h 343"/>
                  <a:gd name="T68" fmla="*/ 19 w 408"/>
                  <a:gd name="T69" fmla="*/ 17 h 343"/>
                  <a:gd name="T70" fmla="*/ 17 w 408"/>
                  <a:gd name="T71" fmla="*/ 19 h 343"/>
                  <a:gd name="T72" fmla="*/ 15 w 408"/>
                  <a:gd name="T73" fmla="*/ 21 h 343"/>
                  <a:gd name="T74" fmla="*/ 14 w 408"/>
                  <a:gd name="T75" fmla="*/ 22 h 343"/>
                  <a:gd name="T76" fmla="*/ 14 w 408"/>
                  <a:gd name="T77" fmla="*/ 22 h 343"/>
                  <a:gd name="T78" fmla="*/ 13 w 408"/>
                  <a:gd name="T79" fmla="*/ 22 h 343"/>
                  <a:gd name="T80" fmla="*/ 13 w 408"/>
                  <a:gd name="T81" fmla="*/ 22 h 343"/>
                  <a:gd name="T82" fmla="*/ 13 w 408"/>
                  <a:gd name="T83" fmla="*/ 20 h 343"/>
                  <a:gd name="T84" fmla="*/ 12 w 408"/>
                  <a:gd name="T85" fmla="*/ 18 h 343"/>
                  <a:gd name="T86" fmla="*/ 11 w 408"/>
                  <a:gd name="T87" fmla="*/ 16 h 343"/>
                  <a:gd name="T88" fmla="*/ 10 w 408"/>
                  <a:gd name="T89" fmla="*/ 14 h 343"/>
                  <a:gd name="T90" fmla="*/ 9 w 408"/>
                  <a:gd name="T91" fmla="*/ 12 h 343"/>
                  <a:gd name="T92" fmla="*/ 8 w 408"/>
                  <a:gd name="T93" fmla="*/ 10 h 343"/>
                  <a:gd name="T94" fmla="*/ 7 w 408"/>
                  <a:gd name="T95" fmla="*/ 8 h 343"/>
                  <a:gd name="T96" fmla="*/ 6 w 408"/>
                  <a:gd name="T97" fmla="*/ 7 h 343"/>
                  <a:gd name="T98" fmla="*/ 5 w 408"/>
                  <a:gd name="T99" fmla="*/ 6 h 343"/>
                  <a:gd name="T100" fmla="*/ 4 w 408"/>
                  <a:gd name="T101" fmla="*/ 4 h 343"/>
                  <a:gd name="T102" fmla="*/ 3 w 408"/>
                  <a:gd name="T103" fmla="*/ 3 h 343"/>
                  <a:gd name="T104" fmla="*/ 2 w 408"/>
                  <a:gd name="T105" fmla="*/ 2 h 343"/>
                  <a:gd name="T106" fmla="*/ 1 w 408"/>
                  <a:gd name="T107" fmla="*/ 1 h 343"/>
                  <a:gd name="T108" fmla="*/ 1 w 408"/>
                  <a:gd name="T109" fmla="*/ 1 h 343"/>
                  <a:gd name="T110" fmla="*/ 0 w 408"/>
                  <a:gd name="T111" fmla="*/ 1 h 343"/>
                  <a:gd name="T112" fmla="*/ 0 w 408"/>
                  <a:gd name="T113" fmla="*/ 0 h 3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8"/>
                  <a:gd name="T172" fmla="*/ 0 h 343"/>
                  <a:gd name="T173" fmla="*/ 408 w 408"/>
                  <a:gd name="T174" fmla="*/ 343 h 3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8" h="343">
                    <a:moveTo>
                      <a:pt x="0" y="0"/>
                    </a:moveTo>
                    <a:lnTo>
                      <a:pt x="18" y="8"/>
                    </a:lnTo>
                    <a:lnTo>
                      <a:pt x="37" y="16"/>
                    </a:lnTo>
                    <a:lnTo>
                      <a:pt x="53" y="24"/>
                    </a:lnTo>
                    <a:lnTo>
                      <a:pt x="69" y="32"/>
                    </a:lnTo>
                    <a:lnTo>
                      <a:pt x="84" y="41"/>
                    </a:lnTo>
                    <a:lnTo>
                      <a:pt x="99" y="51"/>
                    </a:lnTo>
                    <a:lnTo>
                      <a:pt x="113" y="61"/>
                    </a:lnTo>
                    <a:lnTo>
                      <a:pt x="127" y="72"/>
                    </a:lnTo>
                    <a:lnTo>
                      <a:pt x="138" y="85"/>
                    </a:lnTo>
                    <a:lnTo>
                      <a:pt x="150" y="99"/>
                    </a:lnTo>
                    <a:lnTo>
                      <a:pt x="161" y="115"/>
                    </a:lnTo>
                    <a:lnTo>
                      <a:pt x="171" y="132"/>
                    </a:lnTo>
                    <a:lnTo>
                      <a:pt x="182" y="151"/>
                    </a:lnTo>
                    <a:lnTo>
                      <a:pt x="191" y="171"/>
                    </a:lnTo>
                    <a:lnTo>
                      <a:pt x="199" y="195"/>
                    </a:lnTo>
                    <a:lnTo>
                      <a:pt x="207" y="220"/>
                    </a:lnTo>
                    <a:lnTo>
                      <a:pt x="214" y="245"/>
                    </a:lnTo>
                    <a:lnTo>
                      <a:pt x="219" y="268"/>
                    </a:lnTo>
                    <a:lnTo>
                      <a:pt x="222" y="291"/>
                    </a:lnTo>
                    <a:lnTo>
                      <a:pt x="226" y="314"/>
                    </a:lnTo>
                    <a:lnTo>
                      <a:pt x="250" y="280"/>
                    </a:lnTo>
                    <a:lnTo>
                      <a:pt x="275" y="243"/>
                    </a:lnTo>
                    <a:lnTo>
                      <a:pt x="301" y="207"/>
                    </a:lnTo>
                    <a:lnTo>
                      <a:pt x="326" y="169"/>
                    </a:lnTo>
                    <a:lnTo>
                      <a:pt x="350" y="131"/>
                    </a:lnTo>
                    <a:lnTo>
                      <a:pt x="372" y="92"/>
                    </a:lnTo>
                    <a:lnTo>
                      <a:pt x="392" y="53"/>
                    </a:lnTo>
                    <a:lnTo>
                      <a:pt x="408" y="14"/>
                    </a:lnTo>
                    <a:lnTo>
                      <a:pt x="403" y="56"/>
                    </a:lnTo>
                    <a:lnTo>
                      <a:pt x="393" y="98"/>
                    </a:lnTo>
                    <a:lnTo>
                      <a:pt x="378" y="139"/>
                    </a:lnTo>
                    <a:lnTo>
                      <a:pt x="357" y="178"/>
                    </a:lnTo>
                    <a:lnTo>
                      <a:pt x="332" y="218"/>
                    </a:lnTo>
                    <a:lnTo>
                      <a:pt x="302" y="257"/>
                    </a:lnTo>
                    <a:lnTo>
                      <a:pt x="268" y="295"/>
                    </a:lnTo>
                    <a:lnTo>
                      <a:pt x="231" y="332"/>
                    </a:lnTo>
                    <a:lnTo>
                      <a:pt x="221" y="338"/>
                    </a:lnTo>
                    <a:lnTo>
                      <a:pt x="214" y="343"/>
                    </a:lnTo>
                    <a:lnTo>
                      <a:pt x="207" y="343"/>
                    </a:lnTo>
                    <a:lnTo>
                      <a:pt x="203" y="340"/>
                    </a:lnTo>
                    <a:lnTo>
                      <a:pt x="195" y="307"/>
                    </a:lnTo>
                    <a:lnTo>
                      <a:pt x="184" y="275"/>
                    </a:lnTo>
                    <a:lnTo>
                      <a:pt x="171" y="244"/>
                    </a:lnTo>
                    <a:lnTo>
                      <a:pt x="155" y="213"/>
                    </a:lnTo>
                    <a:lnTo>
                      <a:pt x="139" y="183"/>
                    </a:lnTo>
                    <a:lnTo>
                      <a:pt x="122" y="155"/>
                    </a:lnTo>
                    <a:lnTo>
                      <a:pt x="103" y="128"/>
                    </a:lnTo>
                    <a:lnTo>
                      <a:pt x="85" y="104"/>
                    </a:lnTo>
                    <a:lnTo>
                      <a:pt x="68" y="81"/>
                    </a:lnTo>
                    <a:lnTo>
                      <a:pt x="50" y="60"/>
                    </a:lnTo>
                    <a:lnTo>
                      <a:pt x="35" y="41"/>
                    </a:lnTo>
                    <a:lnTo>
                      <a:pt x="23" y="26"/>
                    </a:lnTo>
                    <a:lnTo>
                      <a:pt x="12" y="15"/>
                    </a:lnTo>
                    <a:lnTo>
                      <a:pt x="4" y="6"/>
                    </a:lnTo>
                    <a:lnTo>
                      <a:pt x="0" y="1"/>
                    </a:lnTo>
                    <a:lnTo>
                      <a:pt x="0" y="0"/>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94" name="Freeform 109"/>
              <p:cNvSpPr>
                <a:spLocks/>
              </p:cNvSpPr>
              <p:nvPr/>
            </p:nvSpPr>
            <p:spPr bwMode="auto">
              <a:xfrm>
                <a:off x="2609" y="3493"/>
                <a:ext cx="32" cy="106"/>
              </a:xfrm>
              <a:custGeom>
                <a:avLst/>
                <a:gdLst>
                  <a:gd name="T0" fmla="*/ 2 w 65"/>
                  <a:gd name="T1" fmla="*/ 14 h 211"/>
                  <a:gd name="T2" fmla="*/ 2 w 65"/>
                  <a:gd name="T3" fmla="*/ 14 h 211"/>
                  <a:gd name="T4" fmla="*/ 3 w 65"/>
                  <a:gd name="T5" fmla="*/ 13 h 211"/>
                  <a:gd name="T6" fmla="*/ 3 w 65"/>
                  <a:gd name="T7" fmla="*/ 13 h 211"/>
                  <a:gd name="T8" fmla="*/ 4 w 65"/>
                  <a:gd name="T9" fmla="*/ 13 h 211"/>
                  <a:gd name="T10" fmla="*/ 3 w 65"/>
                  <a:gd name="T11" fmla="*/ 12 h 211"/>
                  <a:gd name="T12" fmla="*/ 3 w 65"/>
                  <a:gd name="T13" fmla="*/ 10 h 211"/>
                  <a:gd name="T14" fmla="*/ 2 w 65"/>
                  <a:gd name="T15" fmla="*/ 9 h 211"/>
                  <a:gd name="T16" fmla="*/ 2 w 65"/>
                  <a:gd name="T17" fmla="*/ 7 h 211"/>
                  <a:gd name="T18" fmla="*/ 1 w 65"/>
                  <a:gd name="T19" fmla="*/ 6 h 211"/>
                  <a:gd name="T20" fmla="*/ 0 w 65"/>
                  <a:gd name="T21" fmla="*/ 4 h 211"/>
                  <a:gd name="T22" fmla="*/ 0 w 65"/>
                  <a:gd name="T23" fmla="*/ 2 h 211"/>
                  <a:gd name="T24" fmla="*/ 0 w 65"/>
                  <a:gd name="T25" fmla="*/ 0 h 211"/>
                  <a:gd name="T26" fmla="*/ 0 w 65"/>
                  <a:gd name="T27" fmla="*/ 1 h 211"/>
                  <a:gd name="T28" fmla="*/ 0 w 65"/>
                  <a:gd name="T29" fmla="*/ 2 h 211"/>
                  <a:gd name="T30" fmla="*/ 0 w 65"/>
                  <a:gd name="T31" fmla="*/ 3 h 211"/>
                  <a:gd name="T32" fmla="*/ 0 w 65"/>
                  <a:gd name="T33" fmla="*/ 5 h 211"/>
                  <a:gd name="T34" fmla="*/ 0 w 65"/>
                  <a:gd name="T35" fmla="*/ 7 h 211"/>
                  <a:gd name="T36" fmla="*/ 1 w 65"/>
                  <a:gd name="T37" fmla="*/ 9 h 211"/>
                  <a:gd name="T38" fmla="*/ 1 w 65"/>
                  <a:gd name="T39" fmla="*/ 12 h 211"/>
                  <a:gd name="T40" fmla="*/ 2 w 65"/>
                  <a:gd name="T41" fmla="*/ 14 h 2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11"/>
                  <a:gd name="T65" fmla="*/ 65 w 65"/>
                  <a:gd name="T66" fmla="*/ 211 h 2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11">
                    <a:moveTo>
                      <a:pt x="37" y="211"/>
                    </a:moveTo>
                    <a:lnTo>
                      <a:pt x="47" y="210"/>
                    </a:lnTo>
                    <a:lnTo>
                      <a:pt x="56" y="208"/>
                    </a:lnTo>
                    <a:lnTo>
                      <a:pt x="61" y="204"/>
                    </a:lnTo>
                    <a:lnTo>
                      <a:pt x="65" y="202"/>
                    </a:lnTo>
                    <a:lnTo>
                      <a:pt x="59" y="179"/>
                    </a:lnTo>
                    <a:lnTo>
                      <a:pt x="52" y="157"/>
                    </a:lnTo>
                    <a:lnTo>
                      <a:pt x="43" y="134"/>
                    </a:lnTo>
                    <a:lnTo>
                      <a:pt x="34" y="111"/>
                    </a:lnTo>
                    <a:lnTo>
                      <a:pt x="24" y="87"/>
                    </a:lnTo>
                    <a:lnTo>
                      <a:pt x="15" y="60"/>
                    </a:lnTo>
                    <a:lnTo>
                      <a:pt x="7" y="31"/>
                    </a:lnTo>
                    <a:lnTo>
                      <a:pt x="1" y="0"/>
                    </a:lnTo>
                    <a:lnTo>
                      <a:pt x="0" y="7"/>
                    </a:lnTo>
                    <a:lnTo>
                      <a:pt x="0" y="23"/>
                    </a:lnTo>
                    <a:lnTo>
                      <a:pt x="1" y="46"/>
                    </a:lnTo>
                    <a:lnTo>
                      <a:pt x="5" y="76"/>
                    </a:lnTo>
                    <a:lnTo>
                      <a:pt x="9" y="110"/>
                    </a:lnTo>
                    <a:lnTo>
                      <a:pt x="16" y="144"/>
                    </a:lnTo>
                    <a:lnTo>
                      <a:pt x="26" y="179"/>
                    </a:lnTo>
                    <a:lnTo>
                      <a:pt x="37" y="211"/>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95" name="Freeform 110"/>
              <p:cNvSpPr>
                <a:spLocks/>
              </p:cNvSpPr>
              <p:nvPr/>
            </p:nvSpPr>
            <p:spPr bwMode="auto">
              <a:xfrm>
                <a:off x="2468" y="3433"/>
                <a:ext cx="169" cy="176"/>
              </a:xfrm>
              <a:custGeom>
                <a:avLst/>
                <a:gdLst>
                  <a:gd name="T0" fmla="*/ 8 w 339"/>
                  <a:gd name="T1" fmla="*/ 12 h 351"/>
                  <a:gd name="T2" fmla="*/ 7 w 339"/>
                  <a:gd name="T3" fmla="*/ 8 h 351"/>
                  <a:gd name="T4" fmla="*/ 5 w 339"/>
                  <a:gd name="T5" fmla="*/ 3 h 351"/>
                  <a:gd name="T6" fmla="*/ 4 w 339"/>
                  <a:gd name="T7" fmla="*/ 1 h 351"/>
                  <a:gd name="T8" fmla="*/ 3 w 339"/>
                  <a:gd name="T9" fmla="*/ 3 h 351"/>
                  <a:gd name="T10" fmla="*/ 2 w 339"/>
                  <a:gd name="T11" fmla="*/ 9 h 351"/>
                  <a:gd name="T12" fmla="*/ 1 w 339"/>
                  <a:gd name="T13" fmla="*/ 14 h 351"/>
                  <a:gd name="T14" fmla="*/ 0 w 339"/>
                  <a:gd name="T15" fmla="*/ 20 h 351"/>
                  <a:gd name="T16" fmla="*/ 2 w 339"/>
                  <a:gd name="T17" fmla="*/ 22 h 351"/>
                  <a:gd name="T18" fmla="*/ 2 w 339"/>
                  <a:gd name="T19" fmla="*/ 18 h 351"/>
                  <a:gd name="T20" fmla="*/ 3 w 339"/>
                  <a:gd name="T21" fmla="*/ 14 h 351"/>
                  <a:gd name="T22" fmla="*/ 4 w 339"/>
                  <a:gd name="T23" fmla="*/ 10 h 351"/>
                  <a:gd name="T24" fmla="*/ 4 w 339"/>
                  <a:gd name="T25" fmla="*/ 7 h 351"/>
                  <a:gd name="T26" fmla="*/ 5 w 339"/>
                  <a:gd name="T27" fmla="*/ 10 h 351"/>
                  <a:gd name="T28" fmla="*/ 6 w 339"/>
                  <a:gd name="T29" fmla="*/ 13 h 351"/>
                  <a:gd name="T30" fmla="*/ 6 w 339"/>
                  <a:gd name="T31" fmla="*/ 15 h 351"/>
                  <a:gd name="T32" fmla="*/ 7 w 339"/>
                  <a:gd name="T33" fmla="*/ 18 h 351"/>
                  <a:gd name="T34" fmla="*/ 8 w 339"/>
                  <a:gd name="T35" fmla="*/ 18 h 351"/>
                  <a:gd name="T36" fmla="*/ 8 w 339"/>
                  <a:gd name="T37" fmla="*/ 18 h 351"/>
                  <a:gd name="T38" fmla="*/ 9 w 339"/>
                  <a:gd name="T39" fmla="*/ 17 h 351"/>
                  <a:gd name="T40" fmla="*/ 9 w 339"/>
                  <a:gd name="T41" fmla="*/ 17 h 351"/>
                  <a:gd name="T42" fmla="*/ 9 w 339"/>
                  <a:gd name="T43" fmla="*/ 17 h 351"/>
                  <a:gd name="T44" fmla="*/ 9 w 339"/>
                  <a:gd name="T45" fmla="*/ 17 h 351"/>
                  <a:gd name="T46" fmla="*/ 11 w 339"/>
                  <a:gd name="T47" fmla="*/ 15 h 351"/>
                  <a:gd name="T48" fmla="*/ 13 w 339"/>
                  <a:gd name="T49" fmla="*/ 11 h 351"/>
                  <a:gd name="T50" fmla="*/ 17 w 339"/>
                  <a:gd name="T51" fmla="*/ 7 h 351"/>
                  <a:gd name="T52" fmla="*/ 21 w 339"/>
                  <a:gd name="T53" fmla="*/ 3 h 351"/>
                  <a:gd name="T54" fmla="*/ 19 w 339"/>
                  <a:gd name="T55" fmla="*/ 4 h 351"/>
                  <a:gd name="T56" fmla="*/ 17 w 339"/>
                  <a:gd name="T57" fmla="*/ 5 h 351"/>
                  <a:gd name="T58" fmla="*/ 15 w 339"/>
                  <a:gd name="T59" fmla="*/ 6 h 351"/>
                  <a:gd name="T60" fmla="*/ 14 w 339"/>
                  <a:gd name="T61" fmla="*/ 8 h 351"/>
                  <a:gd name="T62" fmla="*/ 12 w 339"/>
                  <a:gd name="T63" fmla="*/ 9 h 351"/>
                  <a:gd name="T64" fmla="*/ 11 w 339"/>
                  <a:gd name="T65" fmla="*/ 11 h 351"/>
                  <a:gd name="T66" fmla="*/ 10 w 339"/>
                  <a:gd name="T67" fmla="*/ 13 h 351"/>
                  <a:gd name="T68" fmla="*/ 9 w 339"/>
                  <a:gd name="T69" fmla="*/ 14 h 3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9"/>
                  <a:gd name="T106" fmla="*/ 0 h 351"/>
                  <a:gd name="T107" fmla="*/ 339 w 339"/>
                  <a:gd name="T108" fmla="*/ 351 h 3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9" h="351">
                    <a:moveTo>
                      <a:pt x="146" y="223"/>
                    </a:moveTo>
                    <a:lnTo>
                      <a:pt x="137" y="190"/>
                    </a:lnTo>
                    <a:lnTo>
                      <a:pt x="126" y="153"/>
                    </a:lnTo>
                    <a:lnTo>
                      <a:pt x="113" y="115"/>
                    </a:lnTo>
                    <a:lnTo>
                      <a:pt x="99" y="78"/>
                    </a:lnTo>
                    <a:lnTo>
                      <a:pt x="86" y="46"/>
                    </a:lnTo>
                    <a:lnTo>
                      <a:pt x="75" y="20"/>
                    </a:lnTo>
                    <a:lnTo>
                      <a:pt x="66" y="3"/>
                    </a:lnTo>
                    <a:lnTo>
                      <a:pt x="59" y="0"/>
                    </a:lnTo>
                    <a:lnTo>
                      <a:pt x="52" y="43"/>
                    </a:lnTo>
                    <a:lnTo>
                      <a:pt x="44" y="87"/>
                    </a:lnTo>
                    <a:lnTo>
                      <a:pt x="36" y="131"/>
                    </a:lnTo>
                    <a:lnTo>
                      <a:pt x="28" y="175"/>
                    </a:lnTo>
                    <a:lnTo>
                      <a:pt x="21" y="218"/>
                    </a:lnTo>
                    <a:lnTo>
                      <a:pt x="13" y="262"/>
                    </a:lnTo>
                    <a:lnTo>
                      <a:pt x="6" y="307"/>
                    </a:lnTo>
                    <a:lnTo>
                      <a:pt x="0" y="351"/>
                    </a:lnTo>
                    <a:lnTo>
                      <a:pt x="38" y="337"/>
                    </a:lnTo>
                    <a:lnTo>
                      <a:pt x="43" y="307"/>
                    </a:lnTo>
                    <a:lnTo>
                      <a:pt x="46" y="277"/>
                    </a:lnTo>
                    <a:lnTo>
                      <a:pt x="52" y="248"/>
                    </a:lnTo>
                    <a:lnTo>
                      <a:pt x="56" y="218"/>
                    </a:lnTo>
                    <a:lnTo>
                      <a:pt x="61" y="190"/>
                    </a:lnTo>
                    <a:lnTo>
                      <a:pt x="67" y="160"/>
                    </a:lnTo>
                    <a:lnTo>
                      <a:pt x="71" y="131"/>
                    </a:lnTo>
                    <a:lnTo>
                      <a:pt x="77" y="101"/>
                    </a:lnTo>
                    <a:lnTo>
                      <a:pt x="82" y="125"/>
                    </a:lnTo>
                    <a:lnTo>
                      <a:pt x="86" y="148"/>
                    </a:lnTo>
                    <a:lnTo>
                      <a:pt x="92" y="171"/>
                    </a:lnTo>
                    <a:lnTo>
                      <a:pt x="98" y="194"/>
                    </a:lnTo>
                    <a:lnTo>
                      <a:pt x="104" y="217"/>
                    </a:lnTo>
                    <a:lnTo>
                      <a:pt x="109" y="240"/>
                    </a:lnTo>
                    <a:lnTo>
                      <a:pt x="115" y="263"/>
                    </a:lnTo>
                    <a:lnTo>
                      <a:pt x="122" y="286"/>
                    </a:lnTo>
                    <a:lnTo>
                      <a:pt x="127" y="284"/>
                    </a:lnTo>
                    <a:lnTo>
                      <a:pt x="131" y="282"/>
                    </a:lnTo>
                    <a:lnTo>
                      <a:pt x="136" y="279"/>
                    </a:lnTo>
                    <a:lnTo>
                      <a:pt x="140" y="277"/>
                    </a:lnTo>
                    <a:lnTo>
                      <a:pt x="145" y="275"/>
                    </a:lnTo>
                    <a:lnTo>
                      <a:pt x="150" y="271"/>
                    </a:lnTo>
                    <a:lnTo>
                      <a:pt x="154" y="269"/>
                    </a:lnTo>
                    <a:lnTo>
                      <a:pt x="159" y="267"/>
                    </a:lnTo>
                    <a:lnTo>
                      <a:pt x="164" y="259"/>
                    </a:lnTo>
                    <a:lnTo>
                      <a:pt x="177" y="238"/>
                    </a:lnTo>
                    <a:lnTo>
                      <a:pt x="196" y="208"/>
                    </a:lnTo>
                    <a:lnTo>
                      <a:pt x="220" y="172"/>
                    </a:lnTo>
                    <a:lnTo>
                      <a:pt x="248" y="136"/>
                    </a:lnTo>
                    <a:lnTo>
                      <a:pt x="278" y="99"/>
                    </a:lnTo>
                    <a:lnTo>
                      <a:pt x="309" y="68"/>
                    </a:lnTo>
                    <a:lnTo>
                      <a:pt x="339" y="45"/>
                    </a:lnTo>
                    <a:lnTo>
                      <a:pt x="324" y="50"/>
                    </a:lnTo>
                    <a:lnTo>
                      <a:pt x="309" y="57"/>
                    </a:lnTo>
                    <a:lnTo>
                      <a:pt x="294" y="65"/>
                    </a:lnTo>
                    <a:lnTo>
                      <a:pt x="280" y="74"/>
                    </a:lnTo>
                    <a:lnTo>
                      <a:pt x="266" y="84"/>
                    </a:lnTo>
                    <a:lnTo>
                      <a:pt x="252" y="94"/>
                    </a:lnTo>
                    <a:lnTo>
                      <a:pt x="240" y="106"/>
                    </a:lnTo>
                    <a:lnTo>
                      <a:pt x="227" y="116"/>
                    </a:lnTo>
                    <a:lnTo>
                      <a:pt x="214" y="129"/>
                    </a:lnTo>
                    <a:lnTo>
                      <a:pt x="203" y="141"/>
                    </a:lnTo>
                    <a:lnTo>
                      <a:pt x="191" y="154"/>
                    </a:lnTo>
                    <a:lnTo>
                      <a:pt x="181" y="168"/>
                    </a:lnTo>
                    <a:lnTo>
                      <a:pt x="172" y="180"/>
                    </a:lnTo>
                    <a:lnTo>
                      <a:pt x="162" y="194"/>
                    </a:lnTo>
                    <a:lnTo>
                      <a:pt x="154" y="209"/>
                    </a:lnTo>
                    <a:lnTo>
                      <a:pt x="146" y="223"/>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96" name="Freeform 111"/>
              <p:cNvSpPr>
                <a:spLocks/>
              </p:cNvSpPr>
              <p:nvPr/>
            </p:nvSpPr>
            <p:spPr bwMode="auto">
              <a:xfrm>
                <a:off x="2372" y="3369"/>
                <a:ext cx="93" cy="174"/>
              </a:xfrm>
              <a:custGeom>
                <a:avLst/>
                <a:gdLst>
                  <a:gd name="T0" fmla="*/ 0 w 187"/>
                  <a:gd name="T1" fmla="*/ 13 h 349"/>
                  <a:gd name="T2" fmla="*/ 1 w 187"/>
                  <a:gd name="T3" fmla="*/ 13 h 349"/>
                  <a:gd name="T4" fmla="*/ 3 w 187"/>
                  <a:gd name="T5" fmla="*/ 13 h 349"/>
                  <a:gd name="T6" fmla="*/ 4 w 187"/>
                  <a:gd name="T7" fmla="*/ 14 h 349"/>
                  <a:gd name="T8" fmla="*/ 5 w 187"/>
                  <a:gd name="T9" fmla="*/ 14 h 349"/>
                  <a:gd name="T10" fmla="*/ 6 w 187"/>
                  <a:gd name="T11" fmla="*/ 15 h 349"/>
                  <a:gd name="T12" fmla="*/ 7 w 187"/>
                  <a:gd name="T13" fmla="*/ 16 h 349"/>
                  <a:gd name="T14" fmla="*/ 8 w 187"/>
                  <a:gd name="T15" fmla="*/ 17 h 349"/>
                  <a:gd name="T16" fmla="*/ 9 w 187"/>
                  <a:gd name="T17" fmla="*/ 18 h 349"/>
                  <a:gd name="T18" fmla="*/ 8 w 187"/>
                  <a:gd name="T19" fmla="*/ 16 h 349"/>
                  <a:gd name="T20" fmla="*/ 8 w 187"/>
                  <a:gd name="T21" fmla="*/ 14 h 349"/>
                  <a:gd name="T22" fmla="*/ 8 w 187"/>
                  <a:gd name="T23" fmla="*/ 11 h 349"/>
                  <a:gd name="T24" fmla="*/ 7 w 187"/>
                  <a:gd name="T25" fmla="*/ 9 h 349"/>
                  <a:gd name="T26" fmla="*/ 7 w 187"/>
                  <a:gd name="T27" fmla="*/ 7 h 349"/>
                  <a:gd name="T28" fmla="*/ 7 w 187"/>
                  <a:gd name="T29" fmla="*/ 4 h 349"/>
                  <a:gd name="T30" fmla="*/ 6 w 187"/>
                  <a:gd name="T31" fmla="*/ 2 h 349"/>
                  <a:gd name="T32" fmla="*/ 6 w 187"/>
                  <a:gd name="T33" fmla="*/ 0 h 349"/>
                  <a:gd name="T34" fmla="*/ 6 w 187"/>
                  <a:gd name="T35" fmla="*/ 0 h 349"/>
                  <a:gd name="T36" fmla="*/ 6 w 187"/>
                  <a:gd name="T37" fmla="*/ 0 h 349"/>
                  <a:gd name="T38" fmla="*/ 7 w 187"/>
                  <a:gd name="T39" fmla="*/ 1 h 349"/>
                  <a:gd name="T40" fmla="*/ 7 w 187"/>
                  <a:gd name="T41" fmla="*/ 1 h 349"/>
                  <a:gd name="T42" fmla="*/ 7 w 187"/>
                  <a:gd name="T43" fmla="*/ 2 h 349"/>
                  <a:gd name="T44" fmla="*/ 8 w 187"/>
                  <a:gd name="T45" fmla="*/ 2 h 349"/>
                  <a:gd name="T46" fmla="*/ 8 w 187"/>
                  <a:gd name="T47" fmla="*/ 3 h 349"/>
                  <a:gd name="T48" fmla="*/ 8 w 187"/>
                  <a:gd name="T49" fmla="*/ 3 h 349"/>
                  <a:gd name="T50" fmla="*/ 8 w 187"/>
                  <a:gd name="T51" fmla="*/ 5 h 349"/>
                  <a:gd name="T52" fmla="*/ 9 w 187"/>
                  <a:gd name="T53" fmla="*/ 8 h 349"/>
                  <a:gd name="T54" fmla="*/ 9 w 187"/>
                  <a:gd name="T55" fmla="*/ 10 h 349"/>
                  <a:gd name="T56" fmla="*/ 10 w 187"/>
                  <a:gd name="T57" fmla="*/ 12 h 349"/>
                  <a:gd name="T58" fmla="*/ 10 w 187"/>
                  <a:gd name="T59" fmla="*/ 14 h 349"/>
                  <a:gd name="T60" fmla="*/ 11 w 187"/>
                  <a:gd name="T61" fmla="*/ 17 h 349"/>
                  <a:gd name="T62" fmla="*/ 11 w 187"/>
                  <a:gd name="T63" fmla="*/ 19 h 349"/>
                  <a:gd name="T64" fmla="*/ 11 w 187"/>
                  <a:gd name="T65" fmla="*/ 21 h 349"/>
                  <a:gd name="T66" fmla="*/ 10 w 187"/>
                  <a:gd name="T67" fmla="*/ 21 h 349"/>
                  <a:gd name="T68" fmla="*/ 9 w 187"/>
                  <a:gd name="T69" fmla="*/ 21 h 349"/>
                  <a:gd name="T70" fmla="*/ 8 w 187"/>
                  <a:gd name="T71" fmla="*/ 20 h 349"/>
                  <a:gd name="T72" fmla="*/ 8 w 187"/>
                  <a:gd name="T73" fmla="*/ 19 h 349"/>
                  <a:gd name="T74" fmla="*/ 7 w 187"/>
                  <a:gd name="T75" fmla="*/ 19 h 349"/>
                  <a:gd name="T76" fmla="*/ 6 w 187"/>
                  <a:gd name="T77" fmla="*/ 18 h 349"/>
                  <a:gd name="T78" fmla="*/ 6 w 187"/>
                  <a:gd name="T79" fmla="*/ 17 h 349"/>
                  <a:gd name="T80" fmla="*/ 5 w 187"/>
                  <a:gd name="T81" fmla="*/ 16 h 349"/>
                  <a:gd name="T82" fmla="*/ 5 w 187"/>
                  <a:gd name="T83" fmla="*/ 15 h 349"/>
                  <a:gd name="T84" fmla="*/ 4 w 187"/>
                  <a:gd name="T85" fmla="*/ 15 h 349"/>
                  <a:gd name="T86" fmla="*/ 3 w 187"/>
                  <a:gd name="T87" fmla="*/ 15 h 349"/>
                  <a:gd name="T88" fmla="*/ 2 w 187"/>
                  <a:gd name="T89" fmla="*/ 14 h 349"/>
                  <a:gd name="T90" fmla="*/ 1 w 187"/>
                  <a:gd name="T91" fmla="*/ 14 h 349"/>
                  <a:gd name="T92" fmla="*/ 0 w 187"/>
                  <a:gd name="T93" fmla="*/ 13 h 349"/>
                  <a:gd name="T94" fmla="*/ 0 w 187"/>
                  <a:gd name="T95" fmla="*/ 13 h 349"/>
                  <a:gd name="T96" fmla="*/ 0 w 187"/>
                  <a:gd name="T97" fmla="*/ 13 h 34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7"/>
                  <a:gd name="T148" fmla="*/ 0 h 349"/>
                  <a:gd name="T149" fmla="*/ 187 w 187"/>
                  <a:gd name="T150" fmla="*/ 349 h 34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7" h="349">
                    <a:moveTo>
                      <a:pt x="0" y="220"/>
                    </a:moveTo>
                    <a:lnTo>
                      <a:pt x="25" y="217"/>
                    </a:lnTo>
                    <a:lnTo>
                      <a:pt x="48" y="218"/>
                    </a:lnTo>
                    <a:lnTo>
                      <a:pt x="68" y="225"/>
                    </a:lnTo>
                    <a:lnTo>
                      <a:pt x="87" y="235"/>
                    </a:lnTo>
                    <a:lnTo>
                      <a:pt x="104" y="247"/>
                    </a:lnTo>
                    <a:lnTo>
                      <a:pt x="120" y="262"/>
                    </a:lnTo>
                    <a:lnTo>
                      <a:pt x="134" y="279"/>
                    </a:lnTo>
                    <a:lnTo>
                      <a:pt x="146" y="298"/>
                    </a:lnTo>
                    <a:lnTo>
                      <a:pt x="141" y="265"/>
                    </a:lnTo>
                    <a:lnTo>
                      <a:pt x="138" y="229"/>
                    </a:lnTo>
                    <a:lnTo>
                      <a:pt x="132" y="191"/>
                    </a:lnTo>
                    <a:lnTo>
                      <a:pt x="127" y="153"/>
                    </a:lnTo>
                    <a:lnTo>
                      <a:pt x="121" y="115"/>
                    </a:lnTo>
                    <a:lnTo>
                      <a:pt x="115" y="76"/>
                    </a:lnTo>
                    <a:lnTo>
                      <a:pt x="108" y="38"/>
                    </a:lnTo>
                    <a:lnTo>
                      <a:pt x="100" y="0"/>
                    </a:lnTo>
                    <a:lnTo>
                      <a:pt x="104" y="4"/>
                    </a:lnTo>
                    <a:lnTo>
                      <a:pt x="110" y="11"/>
                    </a:lnTo>
                    <a:lnTo>
                      <a:pt x="116" y="18"/>
                    </a:lnTo>
                    <a:lnTo>
                      <a:pt x="120" y="27"/>
                    </a:lnTo>
                    <a:lnTo>
                      <a:pt x="126" y="35"/>
                    </a:lnTo>
                    <a:lnTo>
                      <a:pt x="130" y="43"/>
                    </a:lnTo>
                    <a:lnTo>
                      <a:pt x="133" y="50"/>
                    </a:lnTo>
                    <a:lnTo>
                      <a:pt x="134" y="56"/>
                    </a:lnTo>
                    <a:lnTo>
                      <a:pt x="143" y="93"/>
                    </a:lnTo>
                    <a:lnTo>
                      <a:pt x="151" y="130"/>
                    </a:lnTo>
                    <a:lnTo>
                      <a:pt x="159" y="165"/>
                    </a:lnTo>
                    <a:lnTo>
                      <a:pt x="168" y="202"/>
                    </a:lnTo>
                    <a:lnTo>
                      <a:pt x="174" y="239"/>
                    </a:lnTo>
                    <a:lnTo>
                      <a:pt x="180" y="275"/>
                    </a:lnTo>
                    <a:lnTo>
                      <a:pt x="184" y="312"/>
                    </a:lnTo>
                    <a:lnTo>
                      <a:pt x="187" y="349"/>
                    </a:lnTo>
                    <a:lnTo>
                      <a:pt x="170" y="344"/>
                    </a:lnTo>
                    <a:lnTo>
                      <a:pt x="154" y="337"/>
                    </a:lnTo>
                    <a:lnTo>
                      <a:pt x="140" y="328"/>
                    </a:lnTo>
                    <a:lnTo>
                      <a:pt x="128" y="316"/>
                    </a:lnTo>
                    <a:lnTo>
                      <a:pt x="117" y="304"/>
                    </a:lnTo>
                    <a:lnTo>
                      <a:pt x="106" y="290"/>
                    </a:lnTo>
                    <a:lnTo>
                      <a:pt x="97" y="275"/>
                    </a:lnTo>
                    <a:lnTo>
                      <a:pt x="87" y="261"/>
                    </a:lnTo>
                    <a:lnTo>
                      <a:pt x="80" y="254"/>
                    </a:lnTo>
                    <a:lnTo>
                      <a:pt x="68" y="247"/>
                    </a:lnTo>
                    <a:lnTo>
                      <a:pt x="53" y="240"/>
                    </a:lnTo>
                    <a:lnTo>
                      <a:pt x="39" y="233"/>
                    </a:lnTo>
                    <a:lnTo>
                      <a:pt x="25" y="228"/>
                    </a:lnTo>
                    <a:lnTo>
                      <a:pt x="12" y="223"/>
                    </a:lnTo>
                    <a:lnTo>
                      <a:pt x="4" y="221"/>
                    </a:lnTo>
                    <a:lnTo>
                      <a:pt x="0" y="220"/>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97" name="Freeform 112"/>
              <p:cNvSpPr>
                <a:spLocks/>
              </p:cNvSpPr>
              <p:nvPr/>
            </p:nvSpPr>
            <p:spPr bwMode="auto">
              <a:xfrm>
                <a:off x="2947" y="3349"/>
                <a:ext cx="152" cy="197"/>
              </a:xfrm>
              <a:custGeom>
                <a:avLst/>
                <a:gdLst>
                  <a:gd name="T0" fmla="*/ 5 w 305"/>
                  <a:gd name="T1" fmla="*/ 25 h 392"/>
                  <a:gd name="T2" fmla="*/ 5 w 305"/>
                  <a:gd name="T3" fmla="*/ 24 h 392"/>
                  <a:gd name="T4" fmla="*/ 6 w 305"/>
                  <a:gd name="T5" fmla="*/ 23 h 392"/>
                  <a:gd name="T6" fmla="*/ 7 w 305"/>
                  <a:gd name="T7" fmla="*/ 21 h 392"/>
                  <a:gd name="T8" fmla="*/ 7 w 305"/>
                  <a:gd name="T9" fmla="*/ 18 h 392"/>
                  <a:gd name="T10" fmla="*/ 8 w 305"/>
                  <a:gd name="T11" fmla="*/ 16 h 392"/>
                  <a:gd name="T12" fmla="*/ 9 w 305"/>
                  <a:gd name="T13" fmla="*/ 13 h 392"/>
                  <a:gd name="T14" fmla="*/ 10 w 305"/>
                  <a:gd name="T15" fmla="*/ 12 h 392"/>
                  <a:gd name="T16" fmla="*/ 11 w 305"/>
                  <a:gd name="T17" fmla="*/ 11 h 392"/>
                  <a:gd name="T18" fmla="*/ 12 w 305"/>
                  <a:gd name="T19" fmla="*/ 10 h 392"/>
                  <a:gd name="T20" fmla="*/ 12 w 305"/>
                  <a:gd name="T21" fmla="*/ 8 h 392"/>
                  <a:gd name="T22" fmla="*/ 14 w 305"/>
                  <a:gd name="T23" fmla="*/ 7 h 392"/>
                  <a:gd name="T24" fmla="*/ 15 w 305"/>
                  <a:gd name="T25" fmla="*/ 5 h 392"/>
                  <a:gd name="T26" fmla="*/ 16 w 305"/>
                  <a:gd name="T27" fmla="*/ 3 h 392"/>
                  <a:gd name="T28" fmla="*/ 17 w 305"/>
                  <a:gd name="T29" fmla="*/ 2 h 392"/>
                  <a:gd name="T30" fmla="*/ 18 w 305"/>
                  <a:gd name="T31" fmla="*/ 1 h 392"/>
                  <a:gd name="T32" fmla="*/ 19 w 305"/>
                  <a:gd name="T33" fmla="*/ 0 h 392"/>
                  <a:gd name="T34" fmla="*/ 17 w 305"/>
                  <a:gd name="T35" fmla="*/ 1 h 392"/>
                  <a:gd name="T36" fmla="*/ 16 w 305"/>
                  <a:gd name="T37" fmla="*/ 2 h 392"/>
                  <a:gd name="T38" fmla="*/ 15 w 305"/>
                  <a:gd name="T39" fmla="*/ 3 h 392"/>
                  <a:gd name="T40" fmla="*/ 14 w 305"/>
                  <a:gd name="T41" fmla="*/ 4 h 392"/>
                  <a:gd name="T42" fmla="*/ 13 w 305"/>
                  <a:gd name="T43" fmla="*/ 5 h 392"/>
                  <a:gd name="T44" fmla="*/ 12 w 305"/>
                  <a:gd name="T45" fmla="*/ 6 h 392"/>
                  <a:gd name="T46" fmla="*/ 11 w 305"/>
                  <a:gd name="T47" fmla="*/ 7 h 392"/>
                  <a:gd name="T48" fmla="*/ 10 w 305"/>
                  <a:gd name="T49" fmla="*/ 8 h 392"/>
                  <a:gd name="T50" fmla="*/ 10 w 305"/>
                  <a:gd name="T51" fmla="*/ 9 h 392"/>
                  <a:gd name="T52" fmla="*/ 9 w 305"/>
                  <a:gd name="T53" fmla="*/ 10 h 392"/>
                  <a:gd name="T54" fmla="*/ 8 w 305"/>
                  <a:gd name="T55" fmla="*/ 11 h 392"/>
                  <a:gd name="T56" fmla="*/ 8 w 305"/>
                  <a:gd name="T57" fmla="*/ 12 h 392"/>
                  <a:gd name="T58" fmla="*/ 7 w 305"/>
                  <a:gd name="T59" fmla="*/ 13 h 392"/>
                  <a:gd name="T60" fmla="*/ 7 w 305"/>
                  <a:gd name="T61" fmla="*/ 14 h 392"/>
                  <a:gd name="T62" fmla="*/ 6 w 305"/>
                  <a:gd name="T63" fmla="*/ 15 h 392"/>
                  <a:gd name="T64" fmla="*/ 6 w 305"/>
                  <a:gd name="T65" fmla="*/ 16 h 392"/>
                  <a:gd name="T66" fmla="*/ 5 w 305"/>
                  <a:gd name="T67" fmla="*/ 12 h 392"/>
                  <a:gd name="T68" fmla="*/ 5 w 305"/>
                  <a:gd name="T69" fmla="*/ 8 h 392"/>
                  <a:gd name="T70" fmla="*/ 4 w 305"/>
                  <a:gd name="T71" fmla="*/ 5 h 392"/>
                  <a:gd name="T72" fmla="*/ 4 w 305"/>
                  <a:gd name="T73" fmla="*/ 4 h 392"/>
                  <a:gd name="T74" fmla="*/ 3 w 305"/>
                  <a:gd name="T75" fmla="*/ 6 h 392"/>
                  <a:gd name="T76" fmla="*/ 2 w 305"/>
                  <a:gd name="T77" fmla="*/ 8 h 392"/>
                  <a:gd name="T78" fmla="*/ 2 w 305"/>
                  <a:gd name="T79" fmla="*/ 10 h 392"/>
                  <a:gd name="T80" fmla="*/ 1 w 305"/>
                  <a:gd name="T81" fmla="*/ 12 h 392"/>
                  <a:gd name="T82" fmla="*/ 1 w 305"/>
                  <a:gd name="T83" fmla="*/ 14 h 392"/>
                  <a:gd name="T84" fmla="*/ 0 w 305"/>
                  <a:gd name="T85" fmla="*/ 17 h 392"/>
                  <a:gd name="T86" fmla="*/ 0 w 305"/>
                  <a:gd name="T87" fmla="*/ 19 h 392"/>
                  <a:gd name="T88" fmla="*/ 0 w 305"/>
                  <a:gd name="T89" fmla="*/ 21 h 392"/>
                  <a:gd name="T90" fmla="*/ 2 w 305"/>
                  <a:gd name="T91" fmla="*/ 20 h 392"/>
                  <a:gd name="T92" fmla="*/ 2 w 305"/>
                  <a:gd name="T93" fmla="*/ 18 h 392"/>
                  <a:gd name="T94" fmla="*/ 3 w 305"/>
                  <a:gd name="T95" fmla="*/ 16 h 392"/>
                  <a:gd name="T96" fmla="*/ 3 w 305"/>
                  <a:gd name="T97" fmla="*/ 14 h 392"/>
                  <a:gd name="T98" fmla="*/ 4 w 305"/>
                  <a:gd name="T99" fmla="*/ 11 h 392"/>
                  <a:gd name="T100" fmla="*/ 3 w 305"/>
                  <a:gd name="T101" fmla="*/ 14 h 392"/>
                  <a:gd name="T102" fmla="*/ 3 w 305"/>
                  <a:gd name="T103" fmla="*/ 17 h 392"/>
                  <a:gd name="T104" fmla="*/ 3 w 305"/>
                  <a:gd name="T105" fmla="*/ 20 h 392"/>
                  <a:gd name="T106" fmla="*/ 3 w 305"/>
                  <a:gd name="T107" fmla="*/ 25 h 392"/>
                  <a:gd name="T108" fmla="*/ 5 w 305"/>
                  <a:gd name="T109" fmla="*/ 25 h 39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05"/>
                  <a:gd name="T166" fmla="*/ 0 h 392"/>
                  <a:gd name="T167" fmla="*/ 305 w 305"/>
                  <a:gd name="T168" fmla="*/ 392 h 39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05" h="392">
                    <a:moveTo>
                      <a:pt x="88" y="385"/>
                    </a:moveTo>
                    <a:lnTo>
                      <a:pt x="91" y="377"/>
                    </a:lnTo>
                    <a:lnTo>
                      <a:pt x="99" y="354"/>
                    </a:lnTo>
                    <a:lnTo>
                      <a:pt x="112" y="321"/>
                    </a:lnTo>
                    <a:lnTo>
                      <a:pt x="127" y="283"/>
                    </a:lnTo>
                    <a:lnTo>
                      <a:pt x="143" y="242"/>
                    </a:lnTo>
                    <a:lnTo>
                      <a:pt x="159" y="207"/>
                    </a:lnTo>
                    <a:lnTo>
                      <a:pt x="172" y="178"/>
                    </a:lnTo>
                    <a:lnTo>
                      <a:pt x="182" y="161"/>
                    </a:lnTo>
                    <a:lnTo>
                      <a:pt x="192" y="149"/>
                    </a:lnTo>
                    <a:lnTo>
                      <a:pt x="207" y="128"/>
                    </a:lnTo>
                    <a:lnTo>
                      <a:pt x="226" y="103"/>
                    </a:lnTo>
                    <a:lnTo>
                      <a:pt x="248" y="74"/>
                    </a:lnTo>
                    <a:lnTo>
                      <a:pt x="269" y="47"/>
                    </a:lnTo>
                    <a:lnTo>
                      <a:pt x="287" y="23"/>
                    </a:lnTo>
                    <a:lnTo>
                      <a:pt x="300" y="5"/>
                    </a:lnTo>
                    <a:lnTo>
                      <a:pt x="305" y="0"/>
                    </a:lnTo>
                    <a:lnTo>
                      <a:pt x="286" y="10"/>
                    </a:lnTo>
                    <a:lnTo>
                      <a:pt x="269" y="23"/>
                    </a:lnTo>
                    <a:lnTo>
                      <a:pt x="252" y="38"/>
                    </a:lnTo>
                    <a:lnTo>
                      <a:pt x="235" y="54"/>
                    </a:lnTo>
                    <a:lnTo>
                      <a:pt x="219" y="71"/>
                    </a:lnTo>
                    <a:lnTo>
                      <a:pt x="203" y="88"/>
                    </a:lnTo>
                    <a:lnTo>
                      <a:pt x="188" y="108"/>
                    </a:lnTo>
                    <a:lnTo>
                      <a:pt x="173" y="126"/>
                    </a:lnTo>
                    <a:lnTo>
                      <a:pt x="162" y="141"/>
                    </a:lnTo>
                    <a:lnTo>
                      <a:pt x="151" y="156"/>
                    </a:lnTo>
                    <a:lnTo>
                      <a:pt x="141" y="171"/>
                    </a:lnTo>
                    <a:lnTo>
                      <a:pt x="132" y="185"/>
                    </a:lnTo>
                    <a:lnTo>
                      <a:pt x="124" y="199"/>
                    </a:lnTo>
                    <a:lnTo>
                      <a:pt x="114" y="213"/>
                    </a:lnTo>
                    <a:lnTo>
                      <a:pt x="108" y="226"/>
                    </a:lnTo>
                    <a:lnTo>
                      <a:pt x="99" y="241"/>
                    </a:lnTo>
                    <a:lnTo>
                      <a:pt x="91" y="186"/>
                    </a:lnTo>
                    <a:lnTo>
                      <a:pt x="85" y="120"/>
                    </a:lnTo>
                    <a:lnTo>
                      <a:pt x="79" y="69"/>
                    </a:lnTo>
                    <a:lnTo>
                      <a:pt x="73" y="52"/>
                    </a:lnTo>
                    <a:lnTo>
                      <a:pt x="58" y="82"/>
                    </a:lnTo>
                    <a:lnTo>
                      <a:pt x="45" y="115"/>
                    </a:lnTo>
                    <a:lnTo>
                      <a:pt x="34" y="149"/>
                    </a:lnTo>
                    <a:lnTo>
                      <a:pt x="25" y="184"/>
                    </a:lnTo>
                    <a:lnTo>
                      <a:pt x="17" y="221"/>
                    </a:lnTo>
                    <a:lnTo>
                      <a:pt x="10" y="256"/>
                    </a:lnTo>
                    <a:lnTo>
                      <a:pt x="5" y="291"/>
                    </a:lnTo>
                    <a:lnTo>
                      <a:pt x="0" y="323"/>
                    </a:lnTo>
                    <a:lnTo>
                      <a:pt x="40" y="309"/>
                    </a:lnTo>
                    <a:lnTo>
                      <a:pt x="44" y="276"/>
                    </a:lnTo>
                    <a:lnTo>
                      <a:pt x="49" y="242"/>
                    </a:lnTo>
                    <a:lnTo>
                      <a:pt x="56" y="209"/>
                    </a:lnTo>
                    <a:lnTo>
                      <a:pt x="65" y="176"/>
                    </a:lnTo>
                    <a:lnTo>
                      <a:pt x="63" y="215"/>
                    </a:lnTo>
                    <a:lnTo>
                      <a:pt x="61" y="260"/>
                    </a:lnTo>
                    <a:lnTo>
                      <a:pt x="59" y="316"/>
                    </a:lnTo>
                    <a:lnTo>
                      <a:pt x="58" y="392"/>
                    </a:lnTo>
                    <a:lnTo>
                      <a:pt x="88" y="385"/>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98" name="Freeform 113"/>
              <p:cNvSpPr>
                <a:spLocks/>
              </p:cNvSpPr>
              <p:nvPr/>
            </p:nvSpPr>
            <p:spPr bwMode="auto">
              <a:xfrm>
                <a:off x="3106" y="3291"/>
                <a:ext cx="141" cy="232"/>
              </a:xfrm>
              <a:custGeom>
                <a:avLst/>
                <a:gdLst>
                  <a:gd name="T0" fmla="*/ 0 w 284"/>
                  <a:gd name="T1" fmla="*/ 23 h 464"/>
                  <a:gd name="T2" fmla="*/ 3 w 284"/>
                  <a:gd name="T3" fmla="*/ 22 h 464"/>
                  <a:gd name="T4" fmla="*/ 5 w 284"/>
                  <a:gd name="T5" fmla="*/ 19 h 464"/>
                  <a:gd name="T6" fmla="*/ 7 w 284"/>
                  <a:gd name="T7" fmla="*/ 17 h 464"/>
                  <a:gd name="T8" fmla="*/ 8 w 284"/>
                  <a:gd name="T9" fmla="*/ 18 h 464"/>
                  <a:gd name="T10" fmla="*/ 7 w 284"/>
                  <a:gd name="T11" fmla="*/ 23 h 464"/>
                  <a:gd name="T12" fmla="*/ 7 w 284"/>
                  <a:gd name="T13" fmla="*/ 24 h 464"/>
                  <a:gd name="T14" fmla="*/ 8 w 284"/>
                  <a:gd name="T15" fmla="*/ 24 h 464"/>
                  <a:gd name="T16" fmla="*/ 8 w 284"/>
                  <a:gd name="T17" fmla="*/ 23 h 464"/>
                  <a:gd name="T18" fmla="*/ 9 w 284"/>
                  <a:gd name="T19" fmla="*/ 23 h 464"/>
                  <a:gd name="T20" fmla="*/ 9 w 284"/>
                  <a:gd name="T21" fmla="*/ 22 h 464"/>
                  <a:gd name="T22" fmla="*/ 10 w 284"/>
                  <a:gd name="T23" fmla="*/ 20 h 464"/>
                  <a:gd name="T24" fmla="*/ 11 w 284"/>
                  <a:gd name="T25" fmla="*/ 21 h 464"/>
                  <a:gd name="T26" fmla="*/ 11 w 284"/>
                  <a:gd name="T27" fmla="*/ 23 h 464"/>
                  <a:gd name="T28" fmla="*/ 12 w 284"/>
                  <a:gd name="T29" fmla="*/ 26 h 464"/>
                  <a:gd name="T30" fmla="*/ 13 w 284"/>
                  <a:gd name="T31" fmla="*/ 28 h 464"/>
                  <a:gd name="T32" fmla="*/ 13 w 284"/>
                  <a:gd name="T33" fmla="*/ 29 h 464"/>
                  <a:gd name="T34" fmla="*/ 14 w 284"/>
                  <a:gd name="T35" fmla="*/ 29 h 464"/>
                  <a:gd name="T36" fmla="*/ 15 w 284"/>
                  <a:gd name="T37" fmla="*/ 29 h 464"/>
                  <a:gd name="T38" fmla="*/ 16 w 284"/>
                  <a:gd name="T39" fmla="*/ 28 h 464"/>
                  <a:gd name="T40" fmla="*/ 17 w 284"/>
                  <a:gd name="T41" fmla="*/ 24 h 464"/>
                  <a:gd name="T42" fmla="*/ 16 w 284"/>
                  <a:gd name="T43" fmla="*/ 16 h 464"/>
                  <a:gd name="T44" fmla="*/ 17 w 284"/>
                  <a:gd name="T45" fmla="*/ 0 h 464"/>
                  <a:gd name="T46" fmla="*/ 15 w 284"/>
                  <a:gd name="T47" fmla="*/ 6 h 464"/>
                  <a:gd name="T48" fmla="*/ 15 w 284"/>
                  <a:gd name="T49" fmla="*/ 12 h 464"/>
                  <a:gd name="T50" fmla="*/ 15 w 284"/>
                  <a:gd name="T51" fmla="*/ 19 h 464"/>
                  <a:gd name="T52" fmla="*/ 14 w 284"/>
                  <a:gd name="T53" fmla="*/ 25 h 464"/>
                  <a:gd name="T54" fmla="*/ 13 w 284"/>
                  <a:gd name="T55" fmla="*/ 21 h 464"/>
                  <a:gd name="T56" fmla="*/ 12 w 284"/>
                  <a:gd name="T57" fmla="*/ 17 h 464"/>
                  <a:gd name="T58" fmla="*/ 11 w 284"/>
                  <a:gd name="T59" fmla="*/ 13 h 464"/>
                  <a:gd name="T60" fmla="*/ 11 w 284"/>
                  <a:gd name="T61" fmla="*/ 11 h 464"/>
                  <a:gd name="T62" fmla="*/ 10 w 284"/>
                  <a:gd name="T63" fmla="*/ 12 h 464"/>
                  <a:gd name="T64" fmla="*/ 9 w 284"/>
                  <a:gd name="T65" fmla="*/ 13 h 464"/>
                  <a:gd name="T66" fmla="*/ 8 w 284"/>
                  <a:gd name="T67" fmla="*/ 15 h 464"/>
                  <a:gd name="T68" fmla="*/ 8 w 284"/>
                  <a:gd name="T69" fmla="*/ 15 h 464"/>
                  <a:gd name="T70" fmla="*/ 6 w 284"/>
                  <a:gd name="T71" fmla="*/ 16 h 464"/>
                  <a:gd name="T72" fmla="*/ 5 w 284"/>
                  <a:gd name="T73" fmla="*/ 17 h 464"/>
                  <a:gd name="T74" fmla="*/ 3 w 284"/>
                  <a:gd name="T75" fmla="*/ 19 h 464"/>
                  <a:gd name="T76" fmla="*/ 2 w 284"/>
                  <a:gd name="T77" fmla="*/ 20 h 464"/>
                  <a:gd name="T78" fmla="*/ 2 w 284"/>
                  <a:gd name="T79" fmla="*/ 11 h 464"/>
                  <a:gd name="T80" fmla="*/ 1 w 284"/>
                  <a:gd name="T81" fmla="*/ 7 h 4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4"/>
                  <a:gd name="T124" fmla="*/ 0 h 464"/>
                  <a:gd name="T125" fmla="*/ 284 w 284"/>
                  <a:gd name="T126" fmla="*/ 464 h 46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4" h="464">
                    <a:moveTo>
                      <a:pt x="0" y="378"/>
                    </a:moveTo>
                    <a:lnTo>
                      <a:pt x="14" y="367"/>
                    </a:lnTo>
                    <a:lnTo>
                      <a:pt x="32" y="354"/>
                    </a:lnTo>
                    <a:lnTo>
                      <a:pt x="49" y="337"/>
                    </a:lnTo>
                    <a:lnTo>
                      <a:pt x="68" y="320"/>
                    </a:lnTo>
                    <a:lnTo>
                      <a:pt x="87" y="302"/>
                    </a:lnTo>
                    <a:lnTo>
                      <a:pt x="104" y="286"/>
                    </a:lnTo>
                    <a:lnTo>
                      <a:pt x="120" y="271"/>
                    </a:lnTo>
                    <a:lnTo>
                      <a:pt x="133" y="258"/>
                    </a:lnTo>
                    <a:lnTo>
                      <a:pt x="131" y="284"/>
                    </a:lnTo>
                    <a:lnTo>
                      <a:pt x="125" y="321"/>
                    </a:lnTo>
                    <a:lnTo>
                      <a:pt x="119" y="356"/>
                    </a:lnTo>
                    <a:lnTo>
                      <a:pt x="116" y="378"/>
                    </a:lnTo>
                    <a:lnTo>
                      <a:pt x="120" y="375"/>
                    </a:lnTo>
                    <a:lnTo>
                      <a:pt x="126" y="372"/>
                    </a:lnTo>
                    <a:lnTo>
                      <a:pt x="131" y="370"/>
                    </a:lnTo>
                    <a:lnTo>
                      <a:pt x="136" y="367"/>
                    </a:lnTo>
                    <a:lnTo>
                      <a:pt x="141" y="365"/>
                    </a:lnTo>
                    <a:lnTo>
                      <a:pt x="147" y="362"/>
                    </a:lnTo>
                    <a:lnTo>
                      <a:pt x="151" y="359"/>
                    </a:lnTo>
                    <a:lnTo>
                      <a:pt x="156" y="357"/>
                    </a:lnTo>
                    <a:lnTo>
                      <a:pt x="158" y="349"/>
                    </a:lnTo>
                    <a:lnTo>
                      <a:pt x="163" y="333"/>
                    </a:lnTo>
                    <a:lnTo>
                      <a:pt x="169" y="316"/>
                    </a:lnTo>
                    <a:lnTo>
                      <a:pt x="172" y="306"/>
                    </a:lnTo>
                    <a:lnTo>
                      <a:pt x="178" y="326"/>
                    </a:lnTo>
                    <a:lnTo>
                      <a:pt x="182" y="346"/>
                    </a:lnTo>
                    <a:lnTo>
                      <a:pt x="189" y="366"/>
                    </a:lnTo>
                    <a:lnTo>
                      <a:pt x="195" y="386"/>
                    </a:lnTo>
                    <a:lnTo>
                      <a:pt x="201" y="405"/>
                    </a:lnTo>
                    <a:lnTo>
                      <a:pt x="207" y="425"/>
                    </a:lnTo>
                    <a:lnTo>
                      <a:pt x="212" y="445"/>
                    </a:lnTo>
                    <a:lnTo>
                      <a:pt x="218" y="464"/>
                    </a:lnTo>
                    <a:lnTo>
                      <a:pt x="224" y="462"/>
                    </a:lnTo>
                    <a:lnTo>
                      <a:pt x="230" y="458"/>
                    </a:lnTo>
                    <a:lnTo>
                      <a:pt x="235" y="456"/>
                    </a:lnTo>
                    <a:lnTo>
                      <a:pt x="241" y="454"/>
                    </a:lnTo>
                    <a:lnTo>
                      <a:pt x="247" y="451"/>
                    </a:lnTo>
                    <a:lnTo>
                      <a:pt x="253" y="448"/>
                    </a:lnTo>
                    <a:lnTo>
                      <a:pt x="259" y="446"/>
                    </a:lnTo>
                    <a:lnTo>
                      <a:pt x="264" y="443"/>
                    </a:lnTo>
                    <a:lnTo>
                      <a:pt x="276" y="378"/>
                    </a:lnTo>
                    <a:lnTo>
                      <a:pt x="276" y="311"/>
                    </a:lnTo>
                    <a:lnTo>
                      <a:pt x="271" y="243"/>
                    </a:lnTo>
                    <a:lnTo>
                      <a:pt x="272" y="176"/>
                    </a:lnTo>
                    <a:lnTo>
                      <a:pt x="284" y="0"/>
                    </a:lnTo>
                    <a:lnTo>
                      <a:pt x="267" y="45"/>
                    </a:lnTo>
                    <a:lnTo>
                      <a:pt x="255" y="93"/>
                    </a:lnTo>
                    <a:lnTo>
                      <a:pt x="249" y="142"/>
                    </a:lnTo>
                    <a:lnTo>
                      <a:pt x="247" y="191"/>
                    </a:lnTo>
                    <a:lnTo>
                      <a:pt x="246" y="242"/>
                    </a:lnTo>
                    <a:lnTo>
                      <a:pt x="246" y="293"/>
                    </a:lnTo>
                    <a:lnTo>
                      <a:pt x="244" y="342"/>
                    </a:lnTo>
                    <a:lnTo>
                      <a:pt x="239" y="390"/>
                    </a:lnTo>
                    <a:lnTo>
                      <a:pt x="232" y="366"/>
                    </a:lnTo>
                    <a:lnTo>
                      <a:pt x="224" y="335"/>
                    </a:lnTo>
                    <a:lnTo>
                      <a:pt x="215" y="302"/>
                    </a:lnTo>
                    <a:lnTo>
                      <a:pt x="206" y="267"/>
                    </a:lnTo>
                    <a:lnTo>
                      <a:pt x="197" y="235"/>
                    </a:lnTo>
                    <a:lnTo>
                      <a:pt x="191" y="206"/>
                    </a:lnTo>
                    <a:lnTo>
                      <a:pt x="185" y="185"/>
                    </a:lnTo>
                    <a:lnTo>
                      <a:pt x="182" y="175"/>
                    </a:lnTo>
                    <a:lnTo>
                      <a:pt x="177" y="180"/>
                    </a:lnTo>
                    <a:lnTo>
                      <a:pt x="171" y="187"/>
                    </a:lnTo>
                    <a:lnTo>
                      <a:pt x="163" y="195"/>
                    </a:lnTo>
                    <a:lnTo>
                      <a:pt x="156" y="205"/>
                    </a:lnTo>
                    <a:lnTo>
                      <a:pt x="148" y="215"/>
                    </a:lnTo>
                    <a:lnTo>
                      <a:pt x="142" y="225"/>
                    </a:lnTo>
                    <a:lnTo>
                      <a:pt x="138" y="233"/>
                    </a:lnTo>
                    <a:lnTo>
                      <a:pt x="135" y="240"/>
                    </a:lnTo>
                    <a:lnTo>
                      <a:pt x="123" y="248"/>
                    </a:lnTo>
                    <a:lnTo>
                      <a:pt x="109" y="256"/>
                    </a:lnTo>
                    <a:lnTo>
                      <a:pt x="96" y="264"/>
                    </a:lnTo>
                    <a:lnTo>
                      <a:pt x="83" y="272"/>
                    </a:lnTo>
                    <a:lnTo>
                      <a:pt x="70" y="281"/>
                    </a:lnTo>
                    <a:lnTo>
                      <a:pt x="58" y="289"/>
                    </a:lnTo>
                    <a:lnTo>
                      <a:pt x="45" y="299"/>
                    </a:lnTo>
                    <a:lnTo>
                      <a:pt x="34" y="310"/>
                    </a:lnTo>
                    <a:lnTo>
                      <a:pt x="38" y="241"/>
                    </a:lnTo>
                    <a:lnTo>
                      <a:pt x="34" y="174"/>
                    </a:lnTo>
                    <a:lnTo>
                      <a:pt x="26" y="123"/>
                    </a:lnTo>
                    <a:lnTo>
                      <a:pt x="21" y="104"/>
                    </a:lnTo>
                    <a:lnTo>
                      <a:pt x="0" y="378"/>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99" name="Freeform 114"/>
              <p:cNvSpPr>
                <a:spLocks/>
              </p:cNvSpPr>
              <p:nvPr/>
            </p:nvSpPr>
            <p:spPr bwMode="auto">
              <a:xfrm>
                <a:off x="3004" y="3333"/>
                <a:ext cx="103" cy="73"/>
              </a:xfrm>
              <a:custGeom>
                <a:avLst/>
                <a:gdLst>
                  <a:gd name="T0" fmla="*/ 3 w 206"/>
                  <a:gd name="T1" fmla="*/ 9 h 145"/>
                  <a:gd name="T2" fmla="*/ 4 w 206"/>
                  <a:gd name="T3" fmla="*/ 7 h 145"/>
                  <a:gd name="T4" fmla="*/ 5 w 206"/>
                  <a:gd name="T5" fmla="*/ 6 h 145"/>
                  <a:gd name="T6" fmla="*/ 6 w 206"/>
                  <a:gd name="T7" fmla="*/ 5 h 145"/>
                  <a:gd name="T8" fmla="*/ 8 w 206"/>
                  <a:gd name="T9" fmla="*/ 4 h 145"/>
                  <a:gd name="T10" fmla="*/ 9 w 206"/>
                  <a:gd name="T11" fmla="*/ 3 h 145"/>
                  <a:gd name="T12" fmla="*/ 11 w 206"/>
                  <a:gd name="T13" fmla="*/ 2 h 145"/>
                  <a:gd name="T14" fmla="*/ 12 w 206"/>
                  <a:gd name="T15" fmla="*/ 1 h 145"/>
                  <a:gd name="T16" fmla="*/ 13 w 206"/>
                  <a:gd name="T17" fmla="*/ 0 h 145"/>
                  <a:gd name="T18" fmla="*/ 11 w 206"/>
                  <a:gd name="T19" fmla="*/ 1 h 145"/>
                  <a:gd name="T20" fmla="*/ 9 w 206"/>
                  <a:gd name="T21" fmla="*/ 2 h 145"/>
                  <a:gd name="T22" fmla="*/ 8 w 206"/>
                  <a:gd name="T23" fmla="*/ 3 h 145"/>
                  <a:gd name="T24" fmla="*/ 6 w 206"/>
                  <a:gd name="T25" fmla="*/ 4 h 145"/>
                  <a:gd name="T26" fmla="*/ 5 w 206"/>
                  <a:gd name="T27" fmla="*/ 5 h 145"/>
                  <a:gd name="T28" fmla="*/ 4 w 206"/>
                  <a:gd name="T29" fmla="*/ 6 h 145"/>
                  <a:gd name="T30" fmla="*/ 2 w 206"/>
                  <a:gd name="T31" fmla="*/ 7 h 145"/>
                  <a:gd name="T32" fmla="*/ 1 w 206"/>
                  <a:gd name="T33" fmla="*/ 8 h 145"/>
                  <a:gd name="T34" fmla="*/ 0 w 206"/>
                  <a:gd name="T35" fmla="*/ 10 h 145"/>
                  <a:gd name="T36" fmla="*/ 3 w 206"/>
                  <a:gd name="T37" fmla="*/ 9 h 1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6"/>
                  <a:gd name="T58" fmla="*/ 0 h 145"/>
                  <a:gd name="T59" fmla="*/ 206 w 206"/>
                  <a:gd name="T60" fmla="*/ 145 h 14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6" h="145">
                    <a:moveTo>
                      <a:pt x="39" y="132"/>
                    </a:moveTo>
                    <a:lnTo>
                      <a:pt x="54" y="109"/>
                    </a:lnTo>
                    <a:lnTo>
                      <a:pt x="72" y="90"/>
                    </a:lnTo>
                    <a:lnTo>
                      <a:pt x="92" y="73"/>
                    </a:lnTo>
                    <a:lnTo>
                      <a:pt x="115" y="58"/>
                    </a:lnTo>
                    <a:lnTo>
                      <a:pt x="138" y="44"/>
                    </a:lnTo>
                    <a:lnTo>
                      <a:pt x="161" y="30"/>
                    </a:lnTo>
                    <a:lnTo>
                      <a:pt x="184" y="16"/>
                    </a:lnTo>
                    <a:lnTo>
                      <a:pt x="206" y="0"/>
                    </a:lnTo>
                    <a:lnTo>
                      <a:pt x="167" y="14"/>
                    </a:lnTo>
                    <a:lnTo>
                      <a:pt x="142" y="27"/>
                    </a:lnTo>
                    <a:lnTo>
                      <a:pt x="119" y="39"/>
                    </a:lnTo>
                    <a:lnTo>
                      <a:pt x="95" y="53"/>
                    </a:lnTo>
                    <a:lnTo>
                      <a:pt x="73" y="68"/>
                    </a:lnTo>
                    <a:lnTo>
                      <a:pt x="51" y="84"/>
                    </a:lnTo>
                    <a:lnTo>
                      <a:pt x="32" y="102"/>
                    </a:lnTo>
                    <a:lnTo>
                      <a:pt x="15" y="122"/>
                    </a:lnTo>
                    <a:lnTo>
                      <a:pt x="0" y="145"/>
                    </a:lnTo>
                    <a:lnTo>
                      <a:pt x="39" y="132"/>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00" name="Freeform 115"/>
              <p:cNvSpPr>
                <a:spLocks/>
              </p:cNvSpPr>
              <p:nvPr/>
            </p:nvSpPr>
            <p:spPr bwMode="auto">
              <a:xfrm>
                <a:off x="2735" y="3259"/>
                <a:ext cx="62" cy="230"/>
              </a:xfrm>
              <a:custGeom>
                <a:avLst/>
                <a:gdLst>
                  <a:gd name="T0" fmla="*/ 7 w 125"/>
                  <a:gd name="T1" fmla="*/ 3 h 458"/>
                  <a:gd name="T2" fmla="*/ 6 w 125"/>
                  <a:gd name="T3" fmla="*/ 2 h 458"/>
                  <a:gd name="T4" fmla="*/ 6 w 125"/>
                  <a:gd name="T5" fmla="*/ 1 h 458"/>
                  <a:gd name="T6" fmla="*/ 6 w 125"/>
                  <a:gd name="T7" fmla="*/ 1 h 458"/>
                  <a:gd name="T8" fmla="*/ 5 w 125"/>
                  <a:gd name="T9" fmla="*/ 0 h 458"/>
                  <a:gd name="T10" fmla="*/ 5 w 125"/>
                  <a:gd name="T11" fmla="*/ 1 h 458"/>
                  <a:gd name="T12" fmla="*/ 5 w 125"/>
                  <a:gd name="T13" fmla="*/ 1 h 458"/>
                  <a:gd name="T14" fmla="*/ 5 w 125"/>
                  <a:gd name="T15" fmla="*/ 1 h 458"/>
                  <a:gd name="T16" fmla="*/ 4 w 125"/>
                  <a:gd name="T17" fmla="*/ 1 h 458"/>
                  <a:gd name="T18" fmla="*/ 3 w 125"/>
                  <a:gd name="T19" fmla="*/ 1 h 458"/>
                  <a:gd name="T20" fmla="*/ 3 w 125"/>
                  <a:gd name="T21" fmla="*/ 1 h 458"/>
                  <a:gd name="T22" fmla="*/ 3 w 125"/>
                  <a:gd name="T23" fmla="*/ 2 h 458"/>
                  <a:gd name="T24" fmla="*/ 2 w 125"/>
                  <a:gd name="T25" fmla="*/ 2 h 458"/>
                  <a:gd name="T26" fmla="*/ 1 w 125"/>
                  <a:gd name="T27" fmla="*/ 5 h 458"/>
                  <a:gd name="T28" fmla="*/ 0 w 125"/>
                  <a:gd name="T29" fmla="*/ 9 h 458"/>
                  <a:gd name="T30" fmla="*/ 0 w 125"/>
                  <a:gd name="T31" fmla="*/ 12 h 458"/>
                  <a:gd name="T32" fmla="*/ 0 w 125"/>
                  <a:gd name="T33" fmla="*/ 15 h 458"/>
                  <a:gd name="T34" fmla="*/ 0 w 125"/>
                  <a:gd name="T35" fmla="*/ 19 h 458"/>
                  <a:gd name="T36" fmla="*/ 0 w 125"/>
                  <a:gd name="T37" fmla="*/ 22 h 458"/>
                  <a:gd name="T38" fmla="*/ 0 w 125"/>
                  <a:gd name="T39" fmla="*/ 26 h 458"/>
                  <a:gd name="T40" fmla="*/ 0 w 125"/>
                  <a:gd name="T41" fmla="*/ 29 h 458"/>
                  <a:gd name="T42" fmla="*/ 2 w 125"/>
                  <a:gd name="T43" fmla="*/ 28 h 458"/>
                  <a:gd name="T44" fmla="*/ 2 w 125"/>
                  <a:gd name="T45" fmla="*/ 24 h 458"/>
                  <a:gd name="T46" fmla="*/ 1 w 125"/>
                  <a:gd name="T47" fmla="*/ 20 h 458"/>
                  <a:gd name="T48" fmla="*/ 1 w 125"/>
                  <a:gd name="T49" fmla="*/ 16 h 458"/>
                  <a:gd name="T50" fmla="*/ 1 w 125"/>
                  <a:gd name="T51" fmla="*/ 12 h 458"/>
                  <a:gd name="T52" fmla="*/ 1 w 125"/>
                  <a:gd name="T53" fmla="*/ 10 h 458"/>
                  <a:gd name="T54" fmla="*/ 1 w 125"/>
                  <a:gd name="T55" fmla="*/ 9 h 458"/>
                  <a:gd name="T56" fmla="*/ 2 w 125"/>
                  <a:gd name="T57" fmla="*/ 8 h 458"/>
                  <a:gd name="T58" fmla="*/ 2 w 125"/>
                  <a:gd name="T59" fmla="*/ 6 h 458"/>
                  <a:gd name="T60" fmla="*/ 2 w 125"/>
                  <a:gd name="T61" fmla="*/ 5 h 458"/>
                  <a:gd name="T62" fmla="*/ 3 w 125"/>
                  <a:gd name="T63" fmla="*/ 4 h 458"/>
                  <a:gd name="T64" fmla="*/ 3 w 125"/>
                  <a:gd name="T65" fmla="*/ 3 h 458"/>
                  <a:gd name="T66" fmla="*/ 4 w 125"/>
                  <a:gd name="T67" fmla="*/ 2 h 458"/>
                  <a:gd name="T68" fmla="*/ 5 w 125"/>
                  <a:gd name="T69" fmla="*/ 2 h 458"/>
                  <a:gd name="T70" fmla="*/ 5 w 125"/>
                  <a:gd name="T71" fmla="*/ 3 h 458"/>
                  <a:gd name="T72" fmla="*/ 6 w 125"/>
                  <a:gd name="T73" fmla="*/ 4 h 458"/>
                  <a:gd name="T74" fmla="*/ 6 w 125"/>
                  <a:gd name="T75" fmla="*/ 6 h 458"/>
                  <a:gd name="T76" fmla="*/ 6 w 125"/>
                  <a:gd name="T77" fmla="*/ 7 h 458"/>
                  <a:gd name="T78" fmla="*/ 6 w 125"/>
                  <a:gd name="T79" fmla="*/ 9 h 458"/>
                  <a:gd name="T80" fmla="*/ 5 w 125"/>
                  <a:gd name="T81" fmla="*/ 10 h 458"/>
                  <a:gd name="T82" fmla="*/ 5 w 125"/>
                  <a:gd name="T83" fmla="*/ 12 h 458"/>
                  <a:gd name="T84" fmla="*/ 5 w 125"/>
                  <a:gd name="T85" fmla="*/ 12 h 458"/>
                  <a:gd name="T86" fmla="*/ 4 w 125"/>
                  <a:gd name="T87" fmla="*/ 12 h 458"/>
                  <a:gd name="T88" fmla="*/ 4 w 125"/>
                  <a:gd name="T89" fmla="*/ 12 h 458"/>
                  <a:gd name="T90" fmla="*/ 4 w 125"/>
                  <a:gd name="T91" fmla="*/ 11 h 458"/>
                  <a:gd name="T92" fmla="*/ 3 w 125"/>
                  <a:gd name="T93" fmla="*/ 11 h 458"/>
                  <a:gd name="T94" fmla="*/ 3 w 125"/>
                  <a:gd name="T95" fmla="*/ 11 h 458"/>
                  <a:gd name="T96" fmla="*/ 3 w 125"/>
                  <a:gd name="T97" fmla="*/ 11 h 458"/>
                  <a:gd name="T98" fmla="*/ 3 w 125"/>
                  <a:gd name="T99" fmla="*/ 11 h 458"/>
                  <a:gd name="T100" fmla="*/ 3 w 125"/>
                  <a:gd name="T101" fmla="*/ 12 h 458"/>
                  <a:gd name="T102" fmla="*/ 4 w 125"/>
                  <a:gd name="T103" fmla="*/ 13 h 458"/>
                  <a:gd name="T104" fmla="*/ 4 w 125"/>
                  <a:gd name="T105" fmla="*/ 13 h 458"/>
                  <a:gd name="T106" fmla="*/ 4 w 125"/>
                  <a:gd name="T107" fmla="*/ 14 h 458"/>
                  <a:gd name="T108" fmla="*/ 4 w 125"/>
                  <a:gd name="T109" fmla="*/ 14 h 458"/>
                  <a:gd name="T110" fmla="*/ 5 w 125"/>
                  <a:gd name="T111" fmla="*/ 13 h 458"/>
                  <a:gd name="T112" fmla="*/ 6 w 125"/>
                  <a:gd name="T113" fmla="*/ 13 h 458"/>
                  <a:gd name="T114" fmla="*/ 6 w 125"/>
                  <a:gd name="T115" fmla="*/ 13 h 458"/>
                  <a:gd name="T116" fmla="*/ 7 w 125"/>
                  <a:gd name="T117" fmla="*/ 10 h 458"/>
                  <a:gd name="T118" fmla="*/ 7 w 125"/>
                  <a:gd name="T119" fmla="*/ 8 h 458"/>
                  <a:gd name="T120" fmla="*/ 7 w 125"/>
                  <a:gd name="T121" fmla="*/ 6 h 458"/>
                  <a:gd name="T122" fmla="*/ 7 w 125"/>
                  <a:gd name="T123" fmla="*/ 3 h 4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
                  <a:gd name="T187" fmla="*/ 0 h 458"/>
                  <a:gd name="T188" fmla="*/ 125 w 125"/>
                  <a:gd name="T189" fmla="*/ 458 h 4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 h="458">
                    <a:moveTo>
                      <a:pt x="117" y="42"/>
                    </a:moveTo>
                    <a:lnTo>
                      <a:pt x="111" y="30"/>
                    </a:lnTo>
                    <a:lnTo>
                      <a:pt x="104" y="16"/>
                    </a:lnTo>
                    <a:lnTo>
                      <a:pt x="96" y="4"/>
                    </a:lnTo>
                    <a:lnTo>
                      <a:pt x="94" y="0"/>
                    </a:lnTo>
                    <a:lnTo>
                      <a:pt x="91" y="1"/>
                    </a:lnTo>
                    <a:lnTo>
                      <a:pt x="87" y="2"/>
                    </a:lnTo>
                    <a:lnTo>
                      <a:pt x="80" y="4"/>
                    </a:lnTo>
                    <a:lnTo>
                      <a:pt x="72" y="8"/>
                    </a:lnTo>
                    <a:lnTo>
                      <a:pt x="63" y="13"/>
                    </a:lnTo>
                    <a:lnTo>
                      <a:pt x="55" y="16"/>
                    </a:lnTo>
                    <a:lnTo>
                      <a:pt x="48" y="22"/>
                    </a:lnTo>
                    <a:lnTo>
                      <a:pt x="43" y="28"/>
                    </a:lnTo>
                    <a:lnTo>
                      <a:pt x="21" y="79"/>
                    </a:lnTo>
                    <a:lnTo>
                      <a:pt x="7" y="131"/>
                    </a:lnTo>
                    <a:lnTo>
                      <a:pt x="2" y="185"/>
                    </a:lnTo>
                    <a:lnTo>
                      <a:pt x="0" y="239"/>
                    </a:lnTo>
                    <a:lnTo>
                      <a:pt x="2" y="295"/>
                    </a:lnTo>
                    <a:lnTo>
                      <a:pt x="5" y="349"/>
                    </a:lnTo>
                    <a:lnTo>
                      <a:pt x="6" y="404"/>
                    </a:lnTo>
                    <a:lnTo>
                      <a:pt x="5" y="458"/>
                    </a:lnTo>
                    <a:lnTo>
                      <a:pt x="35" y="447"/>
                    </a:lnTo>
                    <a:lnTo>
                      <a:pt x="34" y="380"/>
                    </a:lnTo>
                    <a:lnTo>
                      <a:pt x="30" y="312"/>
                    </a:lnTo>
                    <a:lnTo>
                      <a:pt x="26" y="244"/>
                    </a:lnTo>
                    <a:lnTo>
                      <a:pt x="22" y="177"/>
                    </a:lnTo>
                    <a:lnTo>
                      <a:pt x="26" y="156"/>
                    </a:lnTo>
                    <a:lnTo>
                      <a:pt x="29" y="136"/>
                    </a:lnTo>
                    <a:lnTo>
                      <a:pt x="33" y="113"/>
                    </a:lnTo>
                    <a:lnTo>
                      <a:pt x="37" y="91"/>
                    </a:lnTo>
                    <a:lnTo>
                      <a:pt x="43" y="70"/>
                    </a:lnTo>
                    <a:lnTo>
                      <a:pt x="50" y="51"/>
                    </a:lnTo>
                    <a:lnTo>
                      <a:pt x="59" y="33"/>
                    </a:lnTo>
                    <a:lnTo>
                      <a:pt x="72" y="19"/>
                    </a:lnTo>
                    <a:lnTo>
                      <a:pt x="83" y="31"/>
                    </a:lnTo>
                    <a:lnTo>
                      <a:pt x="93" y="46"/>
                    </a:lnTo>
                    <a:lnTo>
                      <a:pt x="99" y="63"/>
                    </a:lnTo>
                    <a:lnTo>
                      <a:pt x="103" y="84"/>
                    </a:lnTo>
                    <a:lnTo>
                      <a:pt x="103" y="107"/>
                    </a:lnTo>
                    <a:lnTo>
                      <a:pt x="99" y="132"/>
                    </a:lnTo>
                    <a:lnTo>
                      <a:pt x="94" y="159"/>
                    </a:lnTo>
                    <a:lnTo>
                      <a:pt x="84" y="188"/>
                    </a:lnTo>
                    <a:lnTo>
                      <a:pt x="82" y="185"/>
                    </a:lnTo>
                    <a:lnTo>
                      <a:pt x="78" y="182"/>
                    </a:lnTo>
                    <a:lnTo>
                      <a:pt x="72" y="178"/>
                    </a:lnTo>
                    <a:lnTo>
                      <a:pt x="66" y="176"/>
                    </a:lnTo>
                    <a:lnTo>
                      <a:pt x="59" y="173"/>
                    </a:lnTo>
                    <a:lnTo>
                      <a:pt x="55" y="170"/>
                    </a:lnTo>
                    <a:lnTo>
                      <a:pt x="50" y="169"/>
                    </a:lnTo>
                    <a:lnTo>
                      <a:pt x="49" y="168"/>
                    </a:lnTo>
                    <a:lnTo>
                      <a:pt x="56" y="181"/>
                    </a:lnTo>
                    <a:lnTo>
                      <a:pt x="65" y="196"/>
                    </a:lnTo>
                    <a:lnTo>
                      <a:pt x="72" y="207"/>
                    </a:lnTo>
                    <a:lnTo>
                      <a:pt x="74" y="212"/>
                    </a:lnTo>
                    <a:lnTo>
                      <a:pt x="79" y="211"/>
                    </a:lnTo>
                    <a:lnTo>
                      <a:pt x="88" y="206"/>
                    </a:lnTo>
                    <a:lnTo>
                      <a:pt x="98" y="200"/>
                    </a:lnTo>
                    <a:lnTo>
                      <a:pt x="104" y="196"/>
                    </a:lnTo>
                    <a:lnTo>
                      <a:pt x="118" y="160"/>
                    </a:lnTo>
                    <a:lnTo>
                      <a:pt x="125" y="122"/>
                    </a:lnTo>
                    <a:lnTo>
                      <a:pt x="124" y="83"/>
                    </a:lnTo>
                    <a:lnTo>
                      <a:pt x="117" y="42"/>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01" name="Freeform 116"/>
              <p:cNvSpPr>
                <a:spLocks/>
              </p:cNvSpPr>
              <p:nvPr/>
            </p:nvSpPr>
            <p:spPr bwMode="auto">
              <a:xfrm>
                <a:off x="2763" y="3210"/>
                <a:ext cx="59" cy="191"/>
              </a:xfrm>
              <a:custGeom>
                <a:avLst/>
                <a:gdLst>
                  <a:gd name="T0" fmla="*/ 7 w 117"/>
                  <a:gd name="T1" fmla="*/ 5 h 381"/>
                  <a:gd name="T2" fmla="*/ 7 w 117"/>
                  <a:gd name="T3" fmla="*/ 4 h 381"/>
                  <a:gd name="T4" fmla="*/ 7 w 117"/>
                  <a:gd name="T5" fmla="*/ 4 h 381"/>
                  <a:gd name="T6" fmla="*/ 7 w 117"/>
                  <a:gd name="T7" fmla="*/ 3 h 381"/>
                  <a:gd name="T8" fmla="*/ 7 w 117"/>
                  <a:gd name="T9" fmla="*/ 2 h 381"/>
                  <a:gd name="T10" fmla="*/ 6 w 117"/>
                  <a:gd name="T11" fmla="*/ 2 h 381"/>
                  <a:gd name="T12" fmla="*/ 6 w 117"/>
                  <a:gd name="T13" fmla="*/ 1 h 381"/>
                  <a:gd name="T14" fmla="*/ 5 w 117"/>
                  <a:gd name="T15" fmla="*/ 1 h 381"/>
                  <a:gd name="T16" fmla="*/ 4 w 117"/>
                  <a:gd name="T17" fmla="*/ 1 h 381"/>
                  <a:gd name="T18" fmla="*/ 4 w 117"/>
                  <a:gd name="T19" fmla="*/ 0 h 381"/>
                  <a:gd name="T20" fmla="*/ 3 w 117"/>
                  <a:gd name="T21" fmla="*/ 0 h 381"/>
                  <a:gd name="T22" fmla="*/ 3 w 117"/>
                  <a:gd name="T23" fmla="*/ 1 h 381"/>
                  <a:gd name="T24" fmla="*/ 2 w 117"/>
                  <a:gd name="T25" fmla="*/ 1 h 381"/>
                  <a:gd name="T26" fmla="*/ 2 w 117"/>
                  <a:gd name="T27" fmla="*/ 1 h 381"/>
                  <a:gd name="T28" fmla="*/ 1 w 117"/>
                  <a:gd name="T29" fmla="*/ 1 h 381"/>
                  <a:gd name="T30" fmla="*/ 1 w 117"/>
                  <a:gd name="T31" fmla="*/ 1 h 381"/>
                  <a:gd name="T32" fmla="*/ 1 w 117"/>
                  <a:gd name="T33" fmla="*/ 1 h 381"/>
                  <a:gd name="T34" fmla="*/ 1 w 117"/>
                  <a:gd name="T35" fmla="*/ 1 h 381"/>
                  <a:gd name="T36" fmla="*/ 1 w 117"/>
                  <a:gd name="T37" fmla="*/ 1 h 381"/>
                  <a:gd name="T38" fmla="*/ 2 w 117"/>
                  <a:gd name="T39" fmla="*/ 1 h 381"/>
                  <a:gd name="T40" fmla="*/ 3 w 117"/>
                  <a:gd name="T41" fmla="*/ 1 h 381"/>
                  <a:gd name="T42" fmla="*/ 4 w 117"/>
                  <a:gd name="T43" fmla="*/ 2 h 381"/>
                  <a:gd name="T44" fmla="*/ 5 w 117"/>
                  <a:gd name="T45" fmla="*/ 3 h 381"/>
                  <a:gd name="T46" fmla="*/ 6 w 117"/>
                  <a:gd name="T47" fmla="*/ 4 h 381"/>
                  <a:gd name="T48" fmla="*/ 6 w 117"/>
                  <a:gd name="T49" fmla="*/ 6 h 381"/>
                  <a:gd name="T50" fmla="*/ 6 w 117"/>
                  <a:gd name="T51" fmla="*/ 8 h 381"/>
                  <a:gd name="T52" fmla="*/ 7 w 117"/>
                  <a:gd name="T53" fmla="*/ 10 h 381"/>
                  <a:gd name="T54" fmla="*/ 7 w 117"/>
                  <a:gd name="T55" fmla="*/ 12 h 381"/>
                  <a:gd name="T56" fmla="*/ 6 w 117"/>
                  <a:gd name="T57" fmla="*/ 15 h 381"/>
                  <a:gd name="T58" fmla="*/ 6 w 117"/>
                  <a:gd name="T59" fmla="*/ 17 h 381"/>
                  <a:gd name="T60" fmla="*/ 5 w 117"/>
                  <a:gd name="T61" fmla="*/ 19 h 381"/>
                  <a:gd name="T62" fmla="*/ 4 w 117"/>
                  <a:gd name="T63" fmla="*/ 21 h 381"/>
                  <a:gd name="T64" fmla="*/ 3 w 117"/>
                  <a:gd name="T65" fmla="*/ 23 h 381"/>
                  <a:gd name="T66" fmla="*/ 0 w 117"/>
                  <a:gd name="T67" fmla="*/ 24 h 381"/>
                  <a:gd name="T68" fmla="*/ 1 w 117"/>
                  <a:gd name="T69" fmla="*/ 24 h 381"/>
                  <a:gd name="T70" fmla="*/ 2 w 117"/>
                  <a:gd name="T71" fmla="*/ 24 h 381"/>
                  <a:gd name="T72" fmla="*/ 3 w 117"/>
                  <a:gd name="T73" fmla="*/ 24 h 381"/>
                  <a:gd name="T74" fmla="*/ 4 w 117"/>
                  <a:gd name="T75" fmla="*/ 23 h 381"/>
                  <a:gd name="T76" fmla="*/ 4 w 117"/>
                  <a:gd name="T77" fmla="*/ 23 h 381"/>
                  <a:gd name="T78" fmla="*/ 5 w 117"/>
                  <a:gd name="T79" fmla="*/ 22 h 381"/>
                  <a:gd name="T80" fmla="*/ 5 w 117"/>
                  <a:gd name="T81" fmla="*/ 22 h 381"/>
                  <a:gd name="T82" fmla="*/ 6 w 117"/>
                  <a:gd name="T83" fmla="*/ 21 h 381"/>
                  <a:gd name="T84" fmla="*/ 7 w 117"/>
                  <a:gd name="T85" fmla="*/ 19 h 381"/>
                  <a:gd name="T86" fmla="*/ 7 w 117"/>
                  <a:gd name="T87" fmla="*/ 17 h 381"/>
                  <a:gd name="T88" fmla="*/ 8 w 117"/>
                  <a:gd name="T89" fmla="*/ 15 h 381"/>
                  <a:gd name="T90" fmla="*/ 8 w 117"/>
                  <a:gd name="T91" fmla="*/ 13 h 381"/>
                  <a:gd name="T92" fmla="*/ 8 w 117"/>
                  <a:gd name="T93" fmla="*/ 11 h 381"/>
                  <a:gd name="T94" fmla="*/ 8 w 117"/>
                  <a:gd name="T95" fmla="*/ 9 h 381"/>
                  <a:gd name="T96" fmla="*/ 8 w 117"/>
                  <a:gd name="T97" fmla="*/ 7 h 381"/>
                  <a:gd name="T98" fmla="*/ 7 w 117"/>
                  <a:gd name="T99" fmla="*/ 5 h 3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7"/>
                  <a:gd name="T151" fmla="*/ 0 h 381"/>
                  <a:gd name="T152" fmla="*/ 117 w 117"/>
                  <a:gd name="T153" fmla="*/ 381 h 3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7" h="381">
                    <a:moveTo>
                      <a:pt x="112" y="76"/>
                    </a:moveTo>
                    <a:lnTo>
                      <a:pt x="110" y="64"/>
                    </a:lnTo>
                    <a:lnTo>
                      <a:pt x="107" y="53"/>
                    </a:lnTo>
                    <a:lnTo>
                      <a:pt x="104" y="42"/>
                    </a:lnTo>
                    <a:lnTo>
                      <a:pt x="98" y="32"/>
                    </a:lnTo>
                    <a:lnTo>
                      <a:pt x="92" y="23"/>
                    </a:lnTo>
                    <a:lnTo>
                      <a:pt x="84" y="14"/>
                    </a:lnTo>
                    <a:lnTo>
                      <a:pt x="74" y="7"/>
                    </a:lnTo>
                    <a:lnTo>
                      <a:pt x="63" y="1"/>
                    </a:lnTo>
                    <a:lnTo>
                      <a:pt x="55" y="0"/>
                    </a:lnTo>
                    <a:lnTo>
                      <a:pt x="46" y="0"/>
                    </a:lnTo>
                    <a:lnTo>
                      <a:pt x="37" y="1"/>
                    </a:lnTo>
                    <a:lnTo>
                      <a:pt x="26" y="3"/>
                    </a:lnTo>
                    <a:lnTo>
                      <a:pt x="17" y="7"/>
                    </a:lnTo>
                    <a:lnTo>
                      <a:pt x="9" y="10"/>
                    </a:lnTo>
                    <a:lnTo>
                      <a:pt x="3" y="14"/>
                    </a:lnTo>
                    <a:lnTo>
                      <a:pt x="1" y="16"/>
                    </a:lnTo>
                    <a:lnTo>
                      <a:pt x="4" y="15"/>
                    </a:lnTo>
                    <a:lnTo>
                      <a:pt x="14" y="14"/>
                    </a:lnTo>
                    <a:lnTo>
                      <a:pt x="26" y="14"/>
                    </a:lnTo>
                    <a:lnTo>
                      <a:pt x="41" y="16"/>
                    </a:lnTo>
                    <a:lnTo>
                      <a:pt x="57" y="24"/>
                    </a:lnTo>
                    <a:lnTo>
                      <a:pt x="72" y="38"/>
                    </a:lnTo>
                    <a:lnTo>
                      <a:pt x="84" y="59"/>
                    </a:lnTo>
                    <a:lnTo>
                      <a:pt x="91" y="90"/>
                    </a:lnTo>
                    <a:lnTo>
                      <a:pt x="94" y="124"/>
                    </a:lnTo>
                    <a:lnTo>
                      <a:pt x="97" y="159"/>
                    </a:lnTo>
                    <a:lnTo>
                      <a:pt x="98" y="192"/>
                    </a:lnTo>
                    <a:lnTo>
                      <a:pt x="95" y="226"/>
                    </a:lnTo>
                    <a:lnTo>
                      <a:pt x="90" y="259"/>
                    </a:lnTo>
                    <a:lnTo>
                      <a:pt x="78" y="292"/>
                    </a:lnTo>
                    <a:lnTo>
                      <a:pt x="62" y="326"/>
                    </a:lnTo>
                    <a:lnTo>
                      <a:pt x="40" y="360"/>
                    </a:lnTo>
                    <a:lnTo>
                      <a:pt x="0" y="380"/>
                    </a:lnTo>
                    <a:lnTo>
                      <a:pt x="14" y="381"/>
                    </a:lnTo>
                    <a:lnTo>
                      <a:pt x="26" y="379"/>
                    </a:lnTo>
                    <a:lnTo>
                      <a:pt x="40" y="372"/>
                    </a:lnTo>
                    <a:lnTo>
                      <a:pt x="52" y="365"/>
                    </a:lnTo>
                    <a:lnTo>
                      <a:pt x="62" y="356"/>
                    </a:lnTo>
                    <a:lnTo>
                      <a:pt x="71" y="348"/>
                    </a:lnTo>
                    <a:lnTo>
                      <a:pt x="77" y="340"/>
                    </a:lnTo>
                    <a:lnTo>
                      <a:pt x="82" y="334"/>
                    </a:lnTo>
                    <a:lnTo>
                      <a:pt x="97" y="298"/>
                    </a:lnTo>
                    <a:lnTo>
                      <a:pt x="108" y="265"/>
                    </a:lnTo>
                    <a:lnTo>
                      <a:pt x="114" y="232"/>
                    </a:lnTo>
                    <a:lnTo>
                      <a:pt x="117" y="201"/>
                    </a:lnTo>
                    <a:lnTo>
                      <a:pt x="117" y="170"/>
                    </a:lnTo>
                    <a:lnTo>
                      <a:pt x="116" y="139"/>
                    </a:lnTo>
                    <a:lnTo>
                      <a:pt x="114" y="108"/>
                    </a:lnTo>
                    <a:lnTo>
                      <a:pt x="112" y="76"/>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02" name="Freeform 117"/>
              <p:cNvSpPr>
                <a:spLocks/>
              </p:cNvSpPr>
              <p:nvPr/>
            </p:nvSpPr>
            <p:spPr bwMode="auto">
              <a:xfrm>
                <a:off x="2774" y="3407"/>
                <a:ext cx="14" cy="101"/>
              </a:xfrm>
              <a:custGeom>
                <a:avLst/>
                <a:gdLst>
                  <a:gd name="T0" fmla="*/ 1 w 29"/>
                  <a:gd name="T1" fmla="*/ 0 h 202"/>
                  <a:gd name="T2" fmla="*/ 1 w 29"/>
                  <a:gd name="T3" fmla="*/ 4 h 202"/>
                  <a:gd name="T4" fmla="*/ 1 w 29"/>
                  <a:gd name="T5" fmla="*/ 7 h 202"/>
                  <a:gd name="T6" fmla="*/ 1 w 29"/>
                  <a:gd name="T7" fmla="*/ 10 h 202"/>
                  <a:gd name="T8" fmla="*/ 1 w 29"/>
                  <a:gd name="T9" fmla="*/ 13 h 202"/>
                  <a:gd name="T10" fmla="*/ 0 w 29"/>
                  <a:gd name="T11" fmla="*/ 13 h 202"/>
                  <a:gd name="T12" fmla="*/ 0 w 29"/>
                  <a:gd name="T13" fmla="*/ 10 h 202"/>
                  <a:gd name="T14" fmla="*/ 0 w 29"/>
                  <a:gd name="T15" fmla="*/ 7 h 202"/>
                  <a:gd name="T16" fmla="*/ 0 w 29"/>
                  <a:gd name="T17" fmla="*/ 5 h 202"/>
                  <a:gd name="T18" fmla="*/ 0 w 29"/>
                  <a:gd name="T19" fmla="*/ 2 h 202"/>
                  <a:gd name="T20" fmla="*/ 1 w 29"/>
                  <a:gd name="T21" fmla="*/ 0 h 2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202"/>
                  <a:gd name="T35" fmla="*/ 29 w 29"/>
                  <a:gd name="T36" fmla="*/ 202 h 2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202">
                    <a:moveTo>
                      <a:pt x="29" y="0"/>
                    </a:moveTo>
                    <a:lnTo>
                      <a:pt x="23" y="57"/>
                    </a:lnTo>
                    <a:lnTo>
                      <a:pt x="19" y="107"/>
                    </a:lnTo>
                    <a:lnTo>
                      <a:pt x="20" y="153"/>
                    </a:lnTo>
                    <a:lnTo>
                      <a:pt x="27" y="201"/>
                    </a:lnTo>
                    <a:lnTo>
                      <a:pt x="2" y="202"/>
                    </a:lnTo>
                    <a:lnTo>
                      <a:pt x="0" y="151"/>
                    </a:lnTo>
                    <a:lnTo>
                      <a:pt x="0" y="108"/>
                    </a:lnTo>
                    <a:lnTo>
                      <a:pt x="1" y="66"/>
                    </a:lnTo>
                    <a:lnTo>
                      <a:pt x="4" y="18"/>
                    </a:lnTo>
                    <a:lnTo>
                      <a:pt x="29" y="0"/>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03" name="Freeform 118"/>
              <p:cNvSpPr>
                <a:spLocks/>
              </p:cNvSpPr>
              <p:nvPr/>
            </p:nvSpPr>
            <p:spPr bwMode="auto">
              <a:xfrm>
                <a:off x="2735" y="3175"/>
                <a:ext cx="17" cy="100"/>
              </a:xfrm>
              <a:custGeom>
                <a:avLst/>
                <a:gdLst>
                  <a:gd name="T0" fmla="*/ 2 w 35"/>
                  <a:gd name="T1" fmla="*/ 0 h 200"/>
                  <a:gd name="T2" fmla="*/ 1 w 35"/>
                  <a:gd name="T3" fmla="*/ 3 h 200"/>
                  <a:gd name="T4" fmla="*/ 1 w 35"/>
                  <a:gd name="T5" fmla="*/ 5 h 200"/>
                  <a:gd name="T6" fmla="*/ 1 w 35"/>
                  <a:gd name="T7" fmla="*/ 8 h 200"/>
                  <a:gd name="T8" fmla="*/ 1 w 35"/>
                  <a:gd name="T9" fmla="*/ 11 h 200"/>
                  <a:gd name="T10" fmla="*/ 0 w 35"/>
                  <a:gd name="T11" fmla="*/ 13 h 200"/>
                  <a:gd name="T12" fmla="*/ 0 w 35"/>
                  <a:gd name="T13" fmla="*/ 9 h 200"/>
                  <a:gd name="T14" fmla="*/ 0 w 35"/>
                  <a:gd name="T15" fmla="*/ 6 h 200"/>
                  <a:gd name="T16" fmla="*/ 0 w 35"/>
                  <a:gd name="T17" fmla="*/ 4 h 200"/>
                  <a:gd name="T18" fmla="*/ 0 w 35"/>
                  <a:gd name="T19" fmla="*/ 1 h 200"/>
                  <a:gd name="T20" fmla="*/ 2 w 35"/>
                  <a:gd name="T21" fmla="*/ 0 h 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
                  <a:gd name="T34" fmla="*/ 0 h 200"/>
                  <a:gd name="T35" fmla="*/ 35 w 35"/>
                  <a:gd name="T36" fmla="*/ 200 h 2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 h="200">
                    <a:moveTo>
                      <a:pt x="35" y="0"/>
                    </a:moveTo>
                    <a:lnTo>
                      <a:pt x="28" y="39"/>
                    </a:lnTo>
                    <a:lnTo>
                      <a:pt x="28" y="77"/>
                    </a:lnTo>
                    <a:lnTo>
                      <a:pt x="28" y="117"/>
                    </a:lnTo>
                    <a:lnTo>
                      <a:pt x="22" y="165"/>
                    </a:lnTo>
                    <a:lnTo>
                      <a:pt x="0" y="200"/>
                    </a:lnTo>
                    <a:lnTo>
                      <a:pt x="8" y="141"/>
                    </a:lnTo>
                    <a:lnTo>
                      <a:pt x="8" y="92"/>
                    </a:lnTo>
                    <a:lnTo>
                      <a:pt x="6" y="49"/>
                    </a:lnTo>
                    <a:lnTo>
                      <a:pt x="12" y="8"/>
                    </a:lnTo>
                    <a:lnTo>
                      <a:pt x="35" y="0"/>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04" name="Freeform 119"/>
              <p:cNvSpPr>
                <a:spLocks/>
              </p:cNvSpPr>
              <p:nvPr/>
            </p:nvSpPr>
            <p:spPr bwMode="auto">
              <a:xfrm>
                <a:off x="3009" y="3412"/>
                <a:ext cx="204" cy="172"/>
              </a:xfrm>
              <a:custGeom>
                <a:avLst/>
                <a:gdLst>
                  <a:gd name="T0" fmla="*/ 26 w 408"/>
                  <a:gd name="T1" fmla="*/ 0 h 343"/>
                  <a:gd name="T2" fmla="*/ 25 w 408"/>
                  <a:gd name="T3" fmla="*/ 1 h 343"/>
                  <a:gd name="T4" fmla="*/ 24 w 408"/>
                  <a:gd name="T5" fmla="*/ 1 h 343"/>
                  <a:gd name="T6" fmla="*/ 23 w 408"/>
                  <a:gd name="T7" fmla="*/ 2 h 343"/>
                  <a:gd name="T8" fmla="*/ 22 w 408"/>
                  <a:gd name="T9" fmla="*/ 2 h 343"/>
                  <a:gd name="T10" fmla="*/ 21 w 408"/>
                  <a:gd name="T11" fmla="*/ 3 h 343"/>
                  <a:gd name="T12" fmla="*/ 20 w 408"/>
                  <a:gd name="T13" fmla="*/ 4 h 343"/>
                  <a:gd name="T14" fmla="*/ 19 w 408"/>
                  <a:gd name="T15" fmla="*/ 4 h 343"/>
                  <a:gd name="T16" fmla="*/ 18 w 408"/>
                  <a:gd name="T17" fmla="*/ 5 h 343"/>
                  <a:gd name="T18" fmla="*/ 17 w 408"/>
                  <a:gd name="T19" fmla="*/ 6 h 343"/>
                  <a:gd name="T20" fmla="*/ 17 w 408"/>
                  <a:gd name="T21" fmla="*/ 7 h 343"/>
                  <a:gd name="T22" fmla="*/ 16 w 408"/>
                  <a:gd name="T23" fmla="*/ 8 h 343"/>
                  <a:gd name="T24" fmla="*/ 15 w 408"/>
                  <a:gd name="T25" fmla="*/ 9 h 343"/>
                  <a:gd name="T26" fmla="*/ 15 w 408"/>
                  <a:gd name="T27" fmla="*/ 10 h 343"/>
                  <a:gd name="T28" fmla="*/ 14 w 408"/>
                  <a:gd name="T29" fmla="*/ 11 h 343"/>
                  <a:gd name="T30" fmla="*/ 14 w 408"/>
                  <a:gd name="T31" fmla="*/ 13 h 343"/>
                  <a:gd name="T32" fmla="*/ 13 w 408"/>
                  <a:gd name="T33" fmla="*/ 14 h 343"/>
                  <a:gd name="T34" fmla="*/ 13 w 408"/>
                  <a:gd name="T35" fmla="*/ 16 h 343"/>
                  <a:gd name="T36" fmla="*/ 12 w 408"/>
                  <a:gd name="T37" fmla="*/ 17 h 343"/>
                  <a:gd name="T38" fmla="*/ 12 w 408"/>
                  <a:gd name="T39" fmla="*/ 19 h 343"/>
                  <a:gd name="T40" fmla="*/ 12 w 408"/>
                  <a:gd name="T41" fmla="*/ 20 h 343"/>
                  <a:gd name="T42" fmla="*/ 10 w 408"/>
                  <a:gd name="T43" fmla="*/ 18 h 343"/>
                  <a:gd name="T44" fmla="*/ 9 w 408"/>
                  <a:gd name="T45" fmla="*/ 16 h 343"/>
                  <a:gd name="T46" fmla="*/ 7 w 408"/>
                  <a:gd name="T47" fmla="*/ 13 h 343"/>
                  <a:gd name="T48" fmla="*/ 6 w 408"/>
                  <a:gd name="T49" fmla="*/ 11 h 343"/>
                  <a:gd name="T50" fmla="*/ 4 w 408"/>
                  <a:gd name="T51" fmla="*/ 9 h 343"/>
                  <a:gd name="T52" fmla="*/ 3 w 408"/>
                  <a:gd name="T53" fmla="*/ 6 h 343"/>
                  <a:gd name="T54" fmla="*/ 1 w 408"/>
                  <a:gd name="T55" fmla="*/ 4 h 343"/>
                  <a:gd name="T56" fmla="*/ 0 w 408"/>
                  <a:gd name="T57" fmla="*/ 1 h 343"/>
                  <a:gd name="T58" fmla="*/ 1 w 408"/>
                  <a:gd name="T59" fmla="*/ 4 h 343"/>
                  <a:gd name="T60" fmla="*/ 1 w 408"/>
                  <a:gd name="T61" fmla="*/ 7 h 343"/>
                  <a:gd name="T62" fmla="*/ 2 w 408"/>
                  <a:gd name="T63" fmla="*/ 9 h 343"/>
                  <a:gd name="T64" fmla="*/ 4 w 408"/>
                  <a:gd name="T65" fmla="*/ 12 h 343"/>
                  <a:gd name="T66" fmla="*/ 5 w 408"/>
                  <a:gd name="T67" fmla="*/ 14 h 343"/>
                  <a:gd name="T68" fmla="*/ 7 w 408"/>
                  <a:gd name="T69" fmla="*/ 17 h 343"/>
                  <a:gd name="T70" fmla="*/ 9 w 408"/>
                  <a:gd name="T71" fmla="*/ 19 h 343"/>
                  <a:gd name="T72" fmla="*/ 11 w 408"/>
                  <a:gd name="T73" fmla="*/ 21 h 343"/>
                  <a:gd name="T74" fmla="*/ 12 w 408"/>
                  <a:gd name="T75" fmla="*/ 22 h 343"/>
                  <a:gd name="T76" fmla="*/ 13 w 408"/>
                  <a:gd name="T77" fmla="*/ 22 h 343"/>
                  <a:gd name="T78" fmla="*/ 13 w 408"/>
                  <a:gd name="T79" fmla="*/ 22 h 343"/>
                  <a:gd name="T80" fmla="*/ 13 w 408"/>
                  <a:gd name="T81" fmla="*/ 22 h 343"/>
                  <a:gd name="T82" fmla="*/ 14 w 408"/>
                  <a:gd name="T83" fmla="*/ 20 h 343"/>
                  <a:gd name="T84" fmla="*/ 14 w 408"/>
                  <a:gd name="T85" fmla="*/ 18 h 343"/>
                  <a:gd name="T86" fmla="*/ 15 w 408"/>
                  <a:gd name="T87" fmla="*/ 16 h 343"/>
                  <a:gd name="T88" fmla="*/ 16 w 408"/>
                  <a:gd name="T89" fmla="*/ 14 h 343"/>
                  <a:gd name="T90" fmla="*/ 17 w 408"/>
                  <a:gd name="T91" fmla="*/ 12 h 343"/>
                  <a:gd name="T92" fmla="*/ 18 w 408"/>
                  <a:gd name="T93" fmla="*/ 10 h 343"/>
                  <a:gd name="T94" fmla="*/ 19 w 408"/>
                  <a:gd name="T95" fmla="*/ 8 h 343"/>
                  <a:gd name="T96" fmla="*/ 21 w 408"/>
                  <a:gd name="T97" fmla="*/ 7 h 343"/>
                  <a:gd name="T98" fmla="*/ 22 w 408"/>
                  <a:gd name="T99" fmla="*/ 6 h 343"/>
                  <a:gd name="T100" fmla="*/ 23 w 408"/>
                  <a:gd name="T101" fmla="*/ 4 h 343"/>
                  <a:gd name="T102" fmla="*/ 24 w 408"/>
                  <a:gd name="T103" fmla="*/ 3 h 343"/>
                  <a:gd name="T104" fmla="*/ 25 w 408"/>
                  <a:gd name="T105" fmla="*/ 2 h 343"/>
                  <a:gd name="T106" fmla="*/ 25 w 408"/>
                  <a:gd name="T107" fmla="*/ 1 h 343"/>
                  <a:gd name="T108" fmla="*/ 26 w 408"/>
                  <a:gd name="T109" fmla="*/ 1 h 343"/>
                  <a:gd name="T110" fmla="*/ 26 w 408"/>
                  <a:gd name="T111" fmla="*/ 1 h 343"/>
                  <a:gd name="T112" fmla="*/ 26 w 408"/>
                  <a:gd name="T113" fmla="*/ 0 h 3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8"/>
                  <a:gd name="T172" fmla="*/ 0 h 343"/>
                  <a:gd name="T173" fmla="*/ 408 w 408"/>
                  <a:gd name="T174" fmla="*/ 343 h 3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8" h="343">
                    <a:moveTo>
                      <a:pt x="408" y="0"/>
                    </a:moveTo>
                    <a:lnTo>
                      <a:pt x="389" y="8"/>
                    </a:lnTo>
                    <a:lnTo>
                      <a:pt x="372" y="16"/>
                    </a:lnTo>
                    <a:lnTo>
                      <a:pt x="355" y="24"/>
                    </a:lnTo>
                    <a:lnTo>
                      <a:pt x="339" y="32"/>
                    </a:lnTo>
                    <a:lnTo>
                      <a:pt x="324" y="41"/>
                    </a:lnTo>
                    <a:lnTo>
                      <a:pt x="309" y="51"/>
                    </a:lnTo>
                    <a:lnTo>
                      <a:pt x="295" y="61"/>
                    </a:lnTo>
                    <a:lnTo>
                      <a:pt x="282" y="73"/>
                    </a:lnTo>
                    <a:lnTo>
                      <a:pt x="269" y="85"/>
                    </a:lnTo>
                    <a:lnTo>
                      <a:pt x="258" y="99"/>
                    </a:lnTo>
                    <a:lnTo>
                      <a:pt x="248" y="115"/>
                    </a:lnTo>
                    <a:lnTo>
                      <a:pt x="237" y="131"/>
                    </a:lnTo>
                    <a:lnTo>
                      <a:pt x="227" y="151"/>
                    </a:lnTo>
                    <a:lnTo>
                      <a:pt x="218" y="172"/>
                    </a:lnTo>
                    <a:lnTo>
                      <a:pt x="210" y="193"/>
                    </a:lnTo>
                    <a:lnTo>
                      <a:pt x="201" y="219"/>
                    </a:lnTo>
                    <a:lnTo>
                      <a:pt x="195" y="245"/>
                    </a:lnTo>
                    <a:lnTo>
                      <a:pt x="189" y="268"/>
                    </a:lnTo>
                    <a:lnTo>
                      <a:pt x="185" y="291"/>
                    </a:lnTo>
                    <a:lnTo>
                      <a:pt x="183" y="314"/>
                    </a:lnTo>
                    <a:lnTo>
                      <a:pt x="159" y="280"/>
                    </a:lnTo>
                    <a:lnTo>
                      <a:pt x="133" y="243"/>
                    </a:lnTo>
                    <a:lnTo>
                      <a:pt x="108" y="207"/>
                    </a:lnTo>
                    <a:lnTo>
                      <a:pt x="83" y="169"/>
                    </a:lnTo>
                    <a:lnTo>
                      <a:pt x="59" y="131"/>
                    </a:lnTo>
                    <a:lnTo>
                      <a:pt x="36" y="92"/>
                    </a:lnTo>
                    <a:lnTo>
                      <a:pt x="16" y="53"/>
                    </a:lnTo>
                    <a:lnTo>
                      <a:pt x="0" y="14"/>
                    </a:lnTo>
                    <a:lnTo>
                      <a:pt x="4" y="56"/>
                    </a:lnTo>
                    <a:lnTo>
                      <a:pt x="15" y="98"/>
                    </a:lnTo>
                    <a:lnTo>
                      <a:pt x="31" y="139"/>
                    </a:lnTo>
                    <a:lnTo>
                      <a:pt x="52" y="179"/>
                    </a:lnTo>
                    <a:lnTo>
                      <a:pt x="77" y="218"/>
                    </a:lnTo>
                    <a:lnTo>
                      <a:pt x="106" y="257"/>
                    </a:lnTo>
                    <a:lnTo>
                      <a:pt x="139" y="295"/>
                    </a:lnTo>
                    <a:lnTo>
                      <a:pt x="176" y="332"/>
                    </a:lnTo>
                    <a:lnTo>
                      <a:pt x="187" y="339"/>
                    </a:lnTo>
                    <a:lnTo>
                      <a:pt x="195" y="343"/>
                    </a:lnTo>
                    <a:lnTo>
                      <a:pt x="200" y="343"/>
                    </a:lnTo>
                    <a:lnTo>
                      <a:pt x="205" y="340"/>
                    </a:lnTo>
                    <a:lnTo>
                      <a:pt x="213" y="308"/>
                    </a:lnTo>
                    <a:lnTo>
                      <a:pt x="223" y="275"/>
                    </a:lnTo>
                    <a:lnTo>
                      <a:pt x="236" y="244"/>
                    </a:lnTo>
                    <a:lnTo>
                      <a:pt x="252" y="213"/>
                    </a:lnTo>
                    <a:lnTo>
                      <a:pt x="268" y="183"/>
                    </a:lnTo>
                    <a:lnTo>
                      <a:pt x="287" y="155"/>
                    </a:lnTo>
                    <a:lnTo>
                      <a:pt x="304" y="128"/>
                    </a:lnTo>
                    <a:lnTo>
                      <a:pt x="322" y="104"/>
                    </a:lnTo>
                    <a:lnTo>
                      <a:pt x="341" y="81"/>
                    </a:lnTo>
                    <a:lnTo>
                      <a:pt x="357" y="60"/>
                    </a:lnTo>
                    <a:lnTo>
                      <a:pt x="372" y="41"/>
                    </a:lnTo>
                    <a:lnTo>
                      <a:pt x="386" y="27"/>
                    </a:lnTo>
                    <a:lnTo>
                      <a:pt x="396" y="15"/>
                    </a:lnTo>
                    <a:lnTo>
                      <a:pt x="403" y="6"/>
                    </a:lnTo>
                    <a:lnTo>
                      <a:pt x="408" y="1"/>
                    </a:lnTo>
                    <a:lnTo>
                      <a:pt x="408" y="0"/>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22574" name="Text Box 120"/>
            <p:cNvSpPr txBox="1">
              <a:spLocks noChangeArrowheads="1"/>
            </p:cNvSpPr>
            <p:nvPr/>
          </p:nvSpPr>
          <p:spPr bwMode="auto">
            <a:xfrm rot="189621">
              <a:off x="1381" y="1797"/>
              <a:ext cx="521"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b="1">
                  <a:latin typeface="Arial" charset="0"/>
                </a:rPr>
                <a:t>Known</a:t>
              </a:r>
            </a:p>
            <a:p>
              <a:pPr algn="ctr" eaLnBrk="1" hangingPunct="1"/>
              <a:r>
                <a:rPr lang="en-US" sz="1200" b="1">
                  <a:latin typeface="Arial" charset="0"/>
                </a:rPr>
                <a:t>Source 3</a:t>
              </a:r>
            </a:p>
          </p:txBody>
        </p:sp>
      </p:grpSp>
      <p:grpSp>
        <p:nvGrpSpPr>
          <p:cNvPr id="10" name="Group 157"/>
          <p:cNvGrpSpPr>
            <a:grpSpLocks/>
          </p:cNvGrpSpPr>
          <p:nvPr/>
        </p:nvGrpSpPr>
        <p:grpSpPr bwMode="auto">
          <a:xfrm>
            <a:off x="4211638" y="4005263"/>
            <a:ext cx="4859337" cy="1798637"/>
            <a:chOff x="2653" y="2523"/>
            <a:chExt cx="3061" cy="1133"/>
          </a:xfrm>
        </p:grpSpPr>
        <p:grpSp>
          <p:nvGrpSpPr>
            <p:cNvPr id="22540" name="Group 153"/>
            <p:cNvGrpSpPr>
              <a:grpSpLocks/>
            </p:cNvGrpSpPr>
            <p:nvPr/>
          </p:nvGrpSpPr>
          <p:grpSpPr bwMode="auto">
            <a:xfrm>
              <a:off x="3787" y="2523"/>
              <a:ext cx="770" cy="775"/>
              <a:chOff x="3923" y="2383"/>
              <a:chExt cx="770" cy="775"/>
            </a:xfrm>
          </p:grpSpPr>
          <p:grpSp>
            <p:nvGrpSpPr>
              <p:cNvPr id="22542" name="Group 122"/>
              <p:cNvGrpSpPr>
                <a:grpSpLocks/>
              </p:cNvGrpSpPr>
              <p:nvPr/>
            </p:nvGrpSpPr>
            <p:grpSpPr bwMode="auto">
              <a:xfrm>
                <a:off x="3923" y="2383"/>
                <a:ext cx="770" cy="775"/>
                <a:chOff x="567" y="2160"/>
                <a:chExt cx="907" cy="905"/>
              </a:xfrm>
            </p:grpSpPr>
            <p:sp>
              <p:nvSpPr>
                <p:cNvPr id="22544" name="AutoShape 123"/>
                <p:cNvSpPr>
                  <a:spLocks noChangeAspect="1" noChangeArrowheads="1" noTextEdit="1"/>
                </p:cNvSpPr>
                <p:nvPr/>
              </p:nvSpPr>
              <p:spPr bwMode="auto">
                <a:xfrm>
                  <a:off x="567" y="2160"/>
                  <a:ext cx="907" cy="9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2545" name="Freeform 124"/>
                <p:cNvSpPr>
                  <a:spLocks/>
                </p:cNvSpPr>
                <p:nvPr/>
              </p:nvSpPr>
              <p:spPr bwMode="auto">
                <a:xfrm>
                  <a:off x="567" y="2843"/>
                  <a:ext cx="907" cy="222"/>
                </a:xfrm>
                <a:custGeom>
                  <a:avLst/>
                  <a:gdLst>
                    <a:gd name="T0" fmla="*/ 26 w 2721"/>
                    <a:gd name="T1" fmla="*/ 7 h 665"/>
                    <a:gd name="T2" fmla="*/ 25 w 2721"/>
                    <a:gd name="T3" fmla="*/ 8 h 665"/>
                    <a:gd name="T4" fmla="*/ 23 w 2721"/>
                    <a:gd name="T5" fmla="*/ 8 h 665"/>
                    <a:gd name="T6" fmla="*/ 20 w 2721"/>
                    <a:gd name="T7" fmla="*/ 8 h 665"/>
                    <a:gd name="T8" fmla="*/ 18 w 2721"/>
                    <a:gd name="T9" fmla="*/ 8 h 665"/>
                    <a:gd name="T10" fmla="*/ 16 w 2721"/>
                    <a:gd name="T11" fmla="*/ 8 h 665"/>
                    <a:gd name="T12" fmla="*/ 14 w 2721"/>
                    <a:gd name="T13" fmla="*/ 8 h 665"/>
                    <a:gd name="T14" fmla="*/ 12 w 2721"/>
                    <a:gd name="T15" fmla="*/ 8 h 665"/>
                    <a:gd name="T16" fmla="*/ 10 w 2721"/>
                    <a:gd name="T17" fmla="*/ 8 h 665"/>
                    <a:gd name="T18" fmla="*/ 9 w 2721"/>
                    <a:gd name="T19" fmla="*/ 8 h 665"/>
                    <a:gd name="T20" fmla="*/ 7 w 2721"/>
                    <a:gd name="T21" fmla="*/ 7 h 665"/>
                    <a:gd name="T22" fmla="*/ 5 w 2721"/>
                    <a:gd name="T23" fmla="*/ 7 h 665"/>
                    <a:gd name="T24" fmla="*/ 3 w 2721"/>
                    <a:gd name="T25" fmla="*/ 6 h 665"/>
                    <a:gd name="T26" fmla="*/ 1 w 2721"/>
                    <a:gd name="T27" fmla="*/ 6 h 665"/>
                    <a:gd name="T28" fmla="*/ 0 w 2721"/>
                    <a:gd name="T29" fmla="*/ 5 h 665"/>
                    <a:gd name="T30" fmla="*/ 0 w 2721"/>
                    <a:gd name="T31" fmla="*/ 4 h 665"/>
                    <a:gd name="T32" fmla="*/ 0 w 2721"/>
                    <a:gd name="T33" fmla="*/ 4 h 665"/>
                    <a:gd name="T34" fmla="*/ 1 w 2721"/>
                    <a:gd name="T35" fmla="*/ 3 h 665"/>
                    <a:gd name="T36" fmla="*/ 3 w 2721"/>
                    <a:gd name="T37" fmla="*/ 2 h 665"/>
                    <a:gd name="T38" fmla="*/ 5 w 2721"/>
                    <a:gd name="T39" fmla="*/ 1 h 665"/>
                    <a:gd name="T40" fmla="*/ 7 w 2721"/>
                    <a:gd name="T41" fmla="*/ 1 h 665"/>
                    <a:gd name="T42" fmla="*/ 9 w 2721"/>
                    <a:gd name="T43" fmla="*/ 0 h 665"/>
                    <a:gd name="T44" fmla="*/ 11 w 2721"/>
                    <a:gd name="T45" fmla="*/ 0 h 665"/>
                    <a:gd name="T46" fmla="*/ 12 w 2721"/>
                    <a:gd name="T47" fmla="*/ 0 h 665"/>
                    <a:gd name="T48" fmla="*/ 14 w 2721"/>
                    <a:gd name="T49" fmla="*/ 0 h 665"/>
                    <a:gd name="T50" fmla="*/ 15 w 2721"/>
                    <a:gd name="T51" fmla="*/ 0 h 665"/>
                    <a:gd name="T52" fmla="*/ 17 w 2721"/>
                    <a:gd name="T53" fmla="*/ 0 h 665"/>
                    <a:gd name="T54" fmla="*/ 19 w 2721"/>
                    <a:gd name="T55" fmla="*/ 0 h 665"/>
                    <a:gd name="T56" fmla="*/ 21 w 2721"/>
                    <a:gd name="T57" fmla="*/ 0 h 665"/>
                    <a:gd name="T58" fmla="*/ 23 w 2721"/>
                    <a:gd name="T59" fmla="*/ 0 h 665"/>
                    <a:gd name="T60" fmla="*/ 25 w 2721"/>
                    <a:gd name="T61" fmla="*/ 0 h 665"/>
                    <a:gd name="T62" fmla="*/ 26 w 2721"/>
                    <a:gd name="T63" fmla="*/ 1 h 665"/>
                    <a:gd name="T64" fmla="*/ 28 w 2721"/>
                    <a:gd name="T65" fmla="*/ 1 h 665"/>
                    <a:gd name="T66" fmla="*/ 30 w 2721"/>
                    <a:gd name="T67" fmla="*/ 2 h 665"/>
                    <a:gd name="T68" fmla="*/ 32 w 2721"/>
                    <a:gd name="T69" fmla="*/ 2 h 665"/>
                    <a:gd name="T70" fmla="*/ 33 w 2721"/>
                    <a:gd name="T71" fmla="*/ 3 h 665"/>
                    <a:gd name="T72" fmla="*/ 33 w 2721"/>
                    <a:gd name="T73" fmla="*/ 4 h 665"/>
                    <a:gd name="T74" fmla="*/ 34 w 2721"/>
                    <a:gd name="T75" fmla="*/ 4 h 665"/>
                    <a:gd name="T76" fmla="*/ 33 w 2721"/>
                    <a:gd name="T77" fmla="*/ 5 h 665"/>
                    <a:gd name="T78" fmla="*/ 32 w 2721"/>
                    <a:gd name="T79" fmla="*/ 6 h 665"/>
                    <a:gd name="T80" fmla="*/ 31 w 2721"/>
                    <a:gd name="T81" fmla="*/ 6 h 665"/>
                    <a:gd name="T82" fmla="*/ 29 w 2721"/>
                    <a:gd name="T83" fmla="*/ 7 h 665"/>
                    <a:gd name="T84" fmla="*/ 28 w 2721"/>
                    <a:gd name="T85" fmla="*/ 7 h 66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21"/>
                    <a:gd name="T130" fmla="*/ 0 h 665"/>
                    <a:gd name="T131" fmla="*/ 2721 w 2721"/>
                    <a:gd name="T132" fmla="*/ 665 h 66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21" h="665">
                      <a:moveTo>
                        <a:pt x="2228" y="589"/>
                      </a:moveTo>
                      <a:lnTo>
                        <a:pt x="2182" y="597"/>
                      </a:lnTo>
                      <a:lnTo>
                        <a:pt x="2136" y="606"/>
                      </a:lnTo>
                      <a:lnTo>
                        <a:pt x="2088" y="614"/>
                      </a:lnTo>
                      <a:lnTo>
                        <a:pt x="2038" y="621"/>
                      </a:lnTo>
                      <a:lnTo>
                        <a:pt x="1988" y="628"/>
                      </a:lnTo>
                      <a:lnTo>
                        <a:pt x="1936" y="633"/>
                      </a:lnTo>
                      <a:lnTo>
                        <a:pt x="1883" y="639"/>
                      </a:lnTo>
                      <a:lnTo>
                        <a:pt x="1829" y="644"/>
                      </a:lnTo>
                      <a:lnTo>
                        <a:pt x="1774" y="650"/>
                      </a:lnTo>
                      <a:lnTo>
                        <a:pt x="1718" y="654"/>
                      </a:lnTo>
                      <a:lnTo>
                        <a:pt x="1660" y="657"/>
                      </a:lnTo>
                      <a:lnTo>
                        <a:pt x="1601" y="659"/>
                      </a:lnTo>
                      <a:lnTo>
                        <a:pt x="1542" y="662"/>
                      </a:lnTo>
                      <a:lnTo>
                        <a:pt x="1483" y="664"/>
                      </a:lnTo>
                      <a:lnTo>
                        <a:pt x="1423" y="665"/>
                      </a:lnTo>
                      <a:lnTo>
                        <a:pt x="1361" y="665"/>
                      </a:lnTo>
                      <a:lnTo>
                        <a:pt x="1305" y="665"/>
                      </a:lnTo>
                      <a:lnTo>
                        <a:pt x="1250" y="664"/>
                      </a:lnTo>
                      <a:lnTo>
                        <a:pt x="1195" y="662"/>
                      </a:lnTo>
                      <a:lnTo>
                        <a:pt x="1140" y="661"/>
                      </a:lnTo>
                      <a:lnTo>
                        <a:pt x="1087" y="658"/>
                      </a:lnTo>
                      <a:lnTo>
                        <a:pt x="1035" y="655"/>
                      </a:lnTo>
                      <a:lnTo>
                        <a:pt x="983" y="653"/>
                      </a:lnTo>
                      <a:lnTo>
                        <a:pt x="931" y="648"/>
                      </a:lnTo>
                      <a:lnTo>
                        <a:pt x="881" y="644"/>
                      </a:lnTo>
                      <a:lnTo>
                        <a:pt x="832" y="639"/>
                      </a:lnTo>
                      <a:lnTo>
                        <a:pt x="783" y="635"/>
                      </a:lnTo>
                      <a:lnTo>
                        <a:pt x="736" y="628"/>
                      </a:lnTo>
                      <a:lnTo>
                        <a:pt x="690" y="622"/>
                      </a:lnTo>
                      <a:lnTo>
                        <a:pt x="644" y="615"/>
                      </a:lnTo>
                      <a:lnTo>
                        <a:pt x="600" y="608"/>
                      </a:lnTo>
                      <a:lnTo>
                        <a:pt x="558" y="601"/>
                      </a:lnTo>
                      <a:lnTo>
                        <a:pt x="496" y="589"/>
                      </a:lnTo>
                      <a:lnTo>
                        <a:pt x="437" y="577"/>
                      </a:lnTo>
                      <a:lnTo>
                        <a:pt x="381" y="564"/>
                      </a:lnTo>
                      <a:lnTo>
                        <a:pt x="328" y="549"/>
                      </a:lnTo>
                      <a:lnTo>
                        <a:pt x="278" y="534"/>
                      </a:lnTo>
                      <a:lnTo>
                        <a:pt x="233" y="519"/>
                      </a:lnTo>
                      <a:lnTo>
                        <a:pt x="191" y="502"/>
                      </a:lnTo>
                      <a:lnTo>
                        <a:pt x="152" y="485"/>
                      </a:lnTo>
                      <a:lnTo>
                        <a:pt x="118" y="469"/>
                      </a:lnTo>
                      <a:lnTo>
                        <a:pt x="88" y="449"/>
                      </a:lnTo>
                      <a:lnTo>
                        <a:pt x="62" y="431"/>
                      </a:lnTo>
                      <a:lnTo>
                        <a:pt x="40" y="412"/>
                      </a:lnTo>
                      <a:lnTo>
                        <a:pt x="22" y="393"/>
                      </a:lnTo>
                      <a:lnTo>
                        <a:pt x="10" y="373"/>
                      </a:lnTo>
                      <a:lnTo>
                        <a:pt x="3" y="354"/>
                      </a:lnTo>
                      <a:lnTo>
                        <a:pt x="0" y="333"/>
                      </a:lnTo>
                      <a:lnTo>
                        <a:pt x="4" y="310"/>
                      </a:lnTo>
                      <a:lnTo>
                        <a:pt x="14" y="286"/>
                      </a:lnTo>
                      <a:lnTo>
                        <a:pt x="30" y="263"/>
                      </a:lnTo>
                      <a:lnTo>
                        <a:pt x="53" y="241"/>
                      </a:lnTo>
                      <a:lnTo>
                        <a:pt x="82" y="219"/>
                      </a:lnTo>
                      <a:lnTo>
                        <a:pt x="117" y="198"/>
                      </a:lnTo>
                      <a:lnTo>
                        <a:pt x="156" y="179"/>
                      </a:lnTo>
                      <a:lnTo>
                        <a:pt x="203" y="159"/>
                      </a:lnTo>
                      <a:lnTo>
                        <a:pt x="252" y="140"/>
                      </a:lnTo>
                      <a:lnTo>
                        <a:pt x="308" y="122"/>
                      </a:lnTo>
                      <a:lnTo>
                        <a:pt x="369" y="105"/>
                      </a:lnTo>
                      <a:lnTo>
                        <a:pt x="433" y="90"/>
                      </a:lnTo>
                      <a:lnTo>
                        <a:pt x="502" y="76"/>
                      </a:lnTo>
                      <a:lnTo>
                        <a:pt x="573" y="63"/>
                      </a:lnTo>
                      <a:lnTo>
                        <a:pt x="650" y="50"/>
                      </a:lnTo>
                      <a:lnTo>
                        <a:pt x="729" y="39"/>
                      </a:lnTo>
                      <a:lnTo>
                        <a:pt x="765" y="35"/>
                      </a:lnTo>
                      <a:lnTo>
                        <a:pt x="802" y="31"/>
                      </a:lnTo>
                      <a:lnTo>
                        <a:pt x="838" y="27"/>
                      </a:lnTo>
                      <a:lnTo>
                        <a:pt x="876" y="23"/>
                      </a:lnTo>
                      <a:lnTo>
                        <a:pt x="913" y="20"/>
                      </a:lnTo>
                      <a:lnTo>
                        <a:pt x="951" y="16"/>
                      </a:lnTo>
                      <a:lnTo>
                        <a:pt x="991" y="13"/>
                      </a:lnTo>
                      <a:lnTo>
                        <a:pt x="1031" y="10"/>
                      </a:lnTo>
                      <a:lnTo>
                        <a:pt x="1071" y="9"/>
                      </a:lnTo>
                      <a:lnTo>
                        <a:pt x="1110" y="6"/>
                      </a:lnTo>
                      <a:lnTo>
                        <a:pt x="1151" y="5"/>
                      </a:lnTo>
                      <a:lnTo>
                        <a:pt x="1193" y="3"/>
                      </a:lnTo>
                      <a:lnTo>
                        <a:pt x="1234" y="2"/>
                      </a:lnTo>
                      <a:lnTo>
                        <a:pt x="1276" y="0"/>
                      </a:lnTo>
                      <a:lnTo>
                        <a:pt x="1319" y="0"/>
                      </a:lnTo>
                      <a:lnTo>
                        <a:pt x="1361" y="0"/>
                      </a:lnTo>
                      <a:lnTo>
                        <a:pt x="1419" y="0"/>
                      </a:lnTo>
                      <a:lnTo>
                        <a:pt x="1476" y="2"/>
                      </a:lnTo>
                      <a:lnTo>
                        <a:pt x="1533" y="3"/>
                      </a:lnTo>
                      <a:lnTo>
                        <a:pt x="1589" y="5"/>
                      </a:lnTo>
                      <a:lnTo>
                        <a:pt x="1644" y="7"/>
                      </a:lnTo>
                      <a:lnTo>
                        <a:pt x="1698" y="11"/>
                      </a:lnTo>
                      <a:lnTo>
                        <a:pt x="1752" y="14"/>
                      </a:lnTo>
                      <a:lnTo>
                        <a:pt x="1804" y="18"/>
                      </a:lnTo>
                      <a:lnTo>
                        <a:pt x="1856" y="24"/>
                      </a:lnTo>
                      <a:lnTo>
                        <a:pt x="1907" y="29"/>
                      </a:lnTo>
                      <a:lnTo>
                        <a:pt x="1956" y="35"/>
                      </a:lnTo>
                      <a:lnTo>
                        <a:pt x="2004" y="40"/>
                      </a:lnTo>
                      <a:lnTo>
                        <a:pt x="2052" y="47"/>
                      </a:lnTo>
                      <a:lnTo>
                        <a:pt x="2097" y="54"/>
                      </a:lnTo>
                      <a:lnTo>
                        <a:pt x="2143" y="61"/>
                      </a:lnTo>
                      <a:lnTo>
                        <a:pt x="2186" y="69"/>
                      </a:lnTo>
                      <a:lnTo>
                        <a:pt x="2245" y="82"/>
                      </a:lnTo>
                      <a:lnTo>
                        <a:pt x="2303" y="94"/>
                      </a:lnTo>
                      <a:lnTo>
                        <a:pt x="2356" y="107"/>
                      </a:lnTo>
                      <a:lnTo>
                        <a:pt x="2407" y="121"/>
                      </a:lnTo>
                      <a:lnTo>
                        <a:pt x="2454" y="136"/>
                      </a:lnTo>
                      <a:lnTo>
                        <a:pt x="2499" y="151"/>
                      </a:lnTo>
                      <a:lnTo>
                        <a:pt x="2539" y="168"/>
                      </a:lnTo>
                      <a:lnTo>
                        <a:pt x="2576" y="184"/>
                      </a:lnTo>
                      <a:lnTo>
                        <a:pt x="2609" y="201"/>
                      </a:lnTo>
                      <a:lnTo>
                        <a:pt x="2637" y="219"/>
                      </a:lnTo>
                      <a:lnTo>
                        <a:pt x="2662" y="237"/>
                      </a:lnTo>
                      <a:lnTo>
                        <a:pt x="2683" y="255"/>
                      </a:lnTo>
                      <a:lnTo>
                        <a:pt x="2699" y="274"/>
                      </a:lnTo>
                      <a:lnTo>
                        <a:pt x="2711" y="293"/>
                      </a:lnTo>
                      <a:lnTo>
                        <a:pt x="2718" y="313"/>
                      </a:lnTo>
                      <a:lnTo>
                        <a:pt x="2721" y="333"/>
                      </a:lnTo>
                      <a:lnTo>
                        <a:pt x="2718" y="353"/>
                      </a:lnTo>
                      <a:lnTo>
                        <a:pt x="2713" y="371"/>
                      </a:lnTo>
                      <a:lnTo>
                        <a:pt x="2702" y="390"/>
                      </a:lnTo>
                      <a:lnTo>
                        <a:pt x="2687" y="408"/>
                      </a:lnTo>
                      <a:lnTo>
                        <a:pt x="2668" y="426"/>
                      </a:lnTo>
                      <a:lnTo>
                        <a:pt x="2644" y="443"/>
                      </a:lnTo>
                      <a:lnTo>
                        <a:pt x="2618" y="461"/>
                      </a:lnTo>
                      <a:lnTo>
                        <a:pt x="2588" y="477"/>
                      </a:lnTo>
                      <a:lnTo>
                        <a:pt x="2554" y="492"/>
                      </a:lnTo>
                      <a:lnTo>
                        <a:pt x="2517" y="509"/>
                      </a:lnTo>
                      <a:lnTo>
                        <a:pt x="2476" y="523"/>
                      </a:lnTo>
                      <a:lnTo>
                        <a:pt x="2432" y="538"/>
                      </a:lnTo>
                      <a:lnTo>
                        <a:pt x="2385" y="552"/>
                      </a:lnTo>
                      <a:lnTo>
                        <a:pt x="2336" y="564"/>
                      </a:lnTo>
                      <a:lnTo>
                        <a:pt x="2282" y="577"/>
                      </a:lnTo>
                      <a:lnTo>
                        <a:pt x="2228" y="589"/>
                      </a:lnTo>
                      <a:close/>
                    </a:path>
                  </a:pathLst>
                </a:custGeom>
                <a:solidFill>
                  <a:srgbClr val="C1EF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46" name="Freeform 125"/>
                <p:cNvSpPr>
                  <a:spLocks/>
                </p:cNvSpPr>
                <p:nvPr/>
              </p:nvSpPr>
              <p:spPr bwMode="auto">
                <a:xfrm>
                  <a:off x="945" y="2161"/>
                  <a:ext cx="125" cy="795"/>
                </a:xfrm>
                <a:custGeom>
                  <a:avLst/>
                  <a:gdLst>
                    <a:gd name="T0" fmla="*/ 2 w 374"/>
                    <a:gd name="T1" fmla="*/ 29 h 2385"/>
                    <a:gd name="T2" fmla="*/ 1 w 374"/>
                    <a:gd name="T3" fmla="*/ 29 h 2385"/>
                    <a:gd name="T4" fmla="*/ 0 w 374"/>
                    <a:gd name="T5" fmla="*/ 1 h 2385"/>
                    <a:gd name="T6" fmla="*/ 1 w 374"/>
                    <a:gd name="T7" fmla="*/ 0 h 2385"/>
                    <a:gd name="T8" fmla="*/ 3 w 374"/>
                    <a:gd name="T9" fmla="*/ 0 h 2385"/>
                    <a:gd name="T10" fmla="*/ 5 w 374"/>
                    <a:gd name="T11" fmla="*/ 29 h 2385"/>
                    <a:gd name="T12" fmla="*/ 2 w 374"/>
                    <a:gd name="T13" fmla="*/ 29 h 2385"/>
                    <a:gd name="T14" fmla="*/ 0 60000 65536"/>
                    <a:gd name="T15" fmla="*/ 0 60000 65536"/>
                    <a:gd name="T16" fmla="*/ 0 60000 65536"/>
                    <a:gd name="T17" fmla="*/ 0 60000 65536"/>
                    <a:gd name="T18" fmla="*/ 0 60000 65536"/>
                    <a:gd name="T19" fmla="*/ 0 60000 65536"/>
                    <a:gd name="T20" fmla="*/ 0 60000 65536"/>
                    <a:gd name="T21" fmla="*/ 0 w 374"/>
                    <a:gd name="T22" fmla="*/ 0 h 2385"/>
                    <a:gd name="T23" fmla="*/ 374 w 374"/>
                    <a:gd name="T24" fmla="*/ 2385 h 23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4" h="2385">
                      <a:moveTo>
                        <a:pt x="189" y="2385"/>
                      </a:moveTo>
                      <a:lnTo>
                        <a:pt x="89" y="2356"/>
                      </a:lnTo>
                      <a:lnTo>
                        <a:pt x="0" y="75"/>
                      </a:lnTo>
                      <a:lnTo>
                        <a:pt x="89" y="8"/>
                      </a:lnTo>
                      <a:lnTo>
                        <a:pt x="276" y="0"/>
                      </a:lnTo>
                      <a:lnTo>
                        <a:pt x="374" y="2377"/>
                      </a:lnTo>
                      <a:lnTo>
                        <a:pt x="189" y="2385"/>
                      </a:lnTo>
                      <a:close/>
                    </a:path>
                  </a:pathLst>
                </a:custGeom>
                <a:solidFill>
                  <a:srgbClr val="7F26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47" name="Freeform 126"/>
                <p:cNvSpPr>
                  <a:spLocks/>
                </p:cNvSpPr>
                <p:nvPr/>
              </p:nvSpPr>
              <p:spPr bwMode="auto">
                <a:xfrm>
                  <a:off x="975" y="2160"/>
                  <a:ext cx="130" cy="796"/>
                </a:xfrm>
                <a:custGeom>
                  <a:avLst/>
                  <a:gdLst>
                    <a:gd name="T0" fmla="*/ 1 w 389"/>
                    <a:gd name="T1" fmla="*/ 29 h 2389"/>
                    <a:gd name="T2" fmla="*/ 1 w 389"/>
                    <a:gd name="T3" fmla="*/ 29 h 2389"/>
                    <a:gd name="T4" fmla="*/ 0 w 389"/>
                    <a:gd name="T5" fmla="*/ 0 h 2389"/>
                    <a:gd name="T6" fmla="*/ 3 w 389"/>
                    <a:gd name="T7" fmla="*/ 0 h 2389"/>
                    <a:gd name="T8" fmla="*/ 5 w 389"/>
                    <a:gd name="T9" fmla="*/ 29 h 2389"/>
                    <a:gd name="T10" fmla="*/ 1 w 389"/>
                    <a:gd name="T11" fmla="*/ 29 h 2389"/>
                    <a:gd name="T12" fmla="*/ 0 60000 65536"/>
                    <a:gd name="T13" fmla="*/ 0 60000 65536"/>
                    <a:gd name="T14" fmla="*/ 0 60000 65536"/>
                    <a:gd name="T15" fmla="*/ 0 60000 65536"/>
                    <a:gd name="T16" fmla="*/ 0 60000 65536"/>
                    <a:gd name="T17" fmla="*/ 0 60000 65536"/>
                    <a:gd name="T18" fmla="*/ 0 w 389"/>
                    <a:gd name="T19" fmla="*/ 0 h 2389"/>
                    <a:gd name="T20" fmla="*/ 389 w 389"/>
                    <a:gd name="T21" fmla="*/ 2389 h 2389"/>
                  </a:gdLst>
                  <a:ahLst/>
                  <a:cxnLst>
                    <a:cxn ang="T12">
                      <a:pos x="T0" y="T1"/>
                    </a:cxn>
                    <a:cxn ang="T13">
                      <a:pos x="T2" y="T3"/>
                    </a:cxn>
                    <a:cxn ang="T14">
                      <a:pos x="T4" y="T5"/>
                    </a:cxn>
                    <a:cxn ang="T15">
                      <a:pos x="T6" y="T7"/>
                    </a:cxn>
                    <a:cxn ang="T16">
                      <a:pos x="T8" y="T9"/>
                    </a:cxn>
                    <a:cxn ang="T17">
                      <a:pos x="T10" y="T11"/>
                    </a:cxn>
                  </a:cxnLst>
                  <a:rect l="T18" t="T19" r="T20" b="T21"/>
                  <a:pathLst>
                    <a:path w="389" h="2389">
                      <a:moveTo>
                        <a:pt x="103" y="2389"/>
                      </a:moveTo>
                      <a:lnTo>
                        <a:pt x="100" y="2389"/>
                      </a:lnTo>
                      <a:lnTo>
                        <a:pt x="0" y="12"/>
                      </a:lnTo>
                      <a:lnTo>
                        <a:pt x="282" y="0"/>
                      </a:lnTo>
                      <a:lnTo>
                        <a:pt x="389" y="2376"/>
                      </a:lnTo>
                      <a:lnTo>
                        <a:pt x="103" y="2389"/>
                      </a:lnTo>
                      <a:close/>
                    </a:path>
                  </a:pathLst>
                </a:custGeom>
                <a:solidFill>
                  <a:srgbClr val="D1B2A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48" name="Freeform 127"/>
                <p:cNvSpPr>
                  <a:spLocks/>
                </p:cNvSpPr>
                <p:nvPr/>
              </p:nvSpPr>
              <p:spPr bwMode="auto">
                <a:xfrm>
                  <a:off x="586" y="2215"/>
                  <a:ext cx="826" cy="477"/>
                </a:xfrm>
                <a:custGeom>
                  <a:avLst/>
                  <a:gdLst>
                    <a:gd name="T0" fmla="*/ 1 w 2480"/>
                    <a:gd name="T1" fmla="*/ 18 h 1433"/>
                    <a:gd name="T2" fmla="*/ 0 w 2480"/>
                    <a:gd name="T3" fmla="*/ 1 h 1433"/>
                    <a:gd name="T4" fmla="*/ 1 w 2480"/>
                    <a:gd name="T5" fmla="*/ 1 h 1433"/>
                    <a:gd name="T6" fmla="*/ 29 w 2480"/>
                    <a:gd name="T7" fmla="*/ 0 h 1433"/>
                    <a:gd name="T8" fmla="*/ 31 w 2480"/>
                    <a:gd name="T9" fmla="*/ 16 h 1433"/>
                    <a:gd name="T10" fmla="*/ 30 w 2480"/>
                    <a:gd name="T11" fmla="*/ 16 h 1433"/>
                    <a:gd name="T12" fmla="*/ 1 w 2480"/>
                    <a:gd name="T13" fmla="*/ 18 h 1433"/>
                    <a:gd name="T14" fmla="*/ 0 60000 65536"/>
                    <a:gd name="T15" fmla="*/ 0 60000 65536"/>
                    <a:gd name="T16" fmla="*/ 0 60000 65536"/>
                    <a:gd name="T17" fmla="*/ 0 60000 65536"/>
                    <a:gd name="T18" fmla="*/ 0 60000 65536"/>
                    <a:gd name="T19" fmla="*/ 0 60000 65536"/>
                    <a:gd name="T20" fmla="*/ 0 60000 65536"/>
                    <a:gd name="T21" fmla="*/ 0 w 2480"/>
                    <a:gd name="T22" fmla="*/ 0 h 1433"/>
                    <a:gd name="T23" fmla="*/ 2480 w 2480"/>
                    <a:gd name="T24" fmla="*/ 1433 h 14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80" h="1433">
                      <a:moveTo>
                        <a:pt x="65" y="1433"/>
                      </a:moveTo>
                      <a:lnTo>
                        <a:pt x="0" y="101"/>
                      </a:lnTo>
                      <a:lnTo>
                        <a:pt x="51" y="45"/>
                      </a:lnTo>
                      <a:lnTo>
                        <a:pt x="2372" y="0"/>
                      </a:lnTo>
                      <a:lnTo>
                        <a:pt x="2480" y="1313"/>
                      </a:lnTo>
                      <a:lnTo>
                        <a:pt x="2435" y="1331"/>
                      </a:lnTo>
                      <a:lnTo>
                        <a:pt x="65" y="1433"/>
                      </a:lnTo>
                      <a:close/>
                    </a:path>
                  </a:pathLst>
                </a:custGeom>
                <a:solidFill>
                  <a:srgbClr val="7F26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49" name="Freeform 128"/>
                <p:cNvSpPr>
                  <a:spLocks/>
                </p:cNvSpPr>
                <p:nvPr/>
              </p:nvSpPr>
              <p:spPr bwMode="auto">
                <a:xfrm>
                  <a:off x="603" y="2195"/>
                  <a:ext cx="809" cy="491"/>
                </a:xfrm>
                <a:custGeom>
                  <a:avLst/>
                  <a:gdLst>
                    <a:gd name="T0" fmla="*/ 1 w 2429"/>
                    <a:gd name="T1" fmla="*/ 18 h 1473"/>
                    <a:gd name="T2" fmla="*/ 0 w 2429"/>
                    <a:gd name="T3" fmla="*/ 1 h 1473"/>
                    <a:gd name="T4" fmla="*/ 29 w 2429"/>
                    <a:gd name="T5" fmla="*/ 0 h 1473"/>
                    <a:gd name="T6" fmla="*/ 30 w 2429"/>
                    <a:gd name="T7" fmla="*/ 17 h 1473"/>
                    <a:gd name="T8" fmla="*/ 1 w 2429"/>
                    <a:gd name="T9" fmla="*/ 18 h 1473"/>
                    <a:gd name="T10" fmla="*/ 0 60000 65536"/>
                    <a:gd name="T11" fmla="*/ 0 60000 65536"/>
                    <a:gd name="T12" fmla="*/ 0 60000 65536"/>
                    <a:gd name="T13" fmla="*/ 0 60000 65536"/>
                    <a:gd name="T14" fmla="*/ 0 60000 65536"/>
                    <a:gd name="T15" fmla="*/ 0 w 2429"/>
                    <a:gd name="T16" fmla="*/ 0 h 1473"/>
                    <a:gd name="T17" fmla="*/ 2429 w 2429"/>
                    <a:gd name="T18" fmla="*/ 1473 h 1473"/>
                  </a:gdLst>
                  <a:ahLst/>
                  <a:cxnLst>
                    <a:cxn ang="T10">
                      <a:pos x="T0" y="T1"/>
                    </a:cxn>
                    <a:cxn ang="T11">
                      <a:pos x="T2" y="T3"/>
                    </a:cxn>
                    <a:cxn ang="T12">
                      <a:pos x="T4" y="T5"/>
                    </a:cxn>
                    <a:cxn ang="T13">
                      <a:pos x="T6" y="T7"/>
                    </a:cxn>
                    <a:cxn ang="T14">
                      <a:pos x="T8" y="T9"/>
                    </a:cxn>
                  </a:cxnLst>
                  <a:rect l="T15" t="T16" r="T17" b="T18"/>
                  <a:pathLst>
                    <a:path w="2429" h="1473">
                      <a:moveTo>
                        <a:pt x="57" y="1473"/>
                      </a:moveTo>
                      <a:lnTo>
                        <a:pt x="0" y="103"/>
                      </a:lnTo>
                      <a:lnTo>
                        <a:pt x="2371" y="0"/>
                      </a:lnTo>
                      <a:lnTo>
                        <a:pt x="2429" y="1371"/>
                      </a:lnTo>
                      <a:lnTo>
                        <a:pt x="57" y="1473"/>
                      </a:lnTo>
                      <a:close/>
                    </a:path>
                  </a:pathLst>
                </a:custGeom>
                <a:solidFill>
                  <a:srgbClr val="F2CC0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50" name="Freeform 129"/>
                <p:cNvSpPr>
                  <a:spLocks/>
                </p:cNvSpPr>
                <p:nvPr/>
              </p:nvSpPr>
              <p:spPr bwMode="auto">
                <a:xfrm>
                  <a:off x="626" y="2218"/>
                  <a:ext cx="763" cy="446"/>
                </a:xfrm>
                <a:custGeom>
                  <a:avLst/>
                  <a:gdLst>
                    <a:gd name="T0" fmla="*/ 1 w 2289"/>
                    <a:gd name="T1" fmla="*/ 16 h 1340"/>
                    <a:gd name="T2" fmla="*/ 0 w 2289"/>
                    <a:gd name="T3" fmla="*/ 1 h 1340"/>
                    <a:gd name="T4" fmla="*/ 28 w 2289"/>
                    <a:gd name="T5" fmla="*/ 0 h 1340"/>
                    <a:gd name="T6" fmla="*/ 28 w 2289"/>
                    <a:gd name="T7" fmla="*/ 15 h 1340"/>
                    <a:gd name="T8" fmla="*/ 1 w 2289"/>
                    <a:gd name="T9" fmla="*/ 16 h 1340"/>
                    <a:gd name="T10" fmla="*/ 0 60000 65536"/>
                    <a:gd name="T11" fmla="*/ 0 60000 65536"/>
                    <a:gd name="T12" fmla="*/ 0 60000 65536"/>
                    <a:gd name="T13" fmla="*/ 0 60000 65536"/>
                    <a:gd name="T14" fmla="*/ 0 60000 65536"/>
                    <a:gd name="T15" fmla="*/ 0 w 2289"/>
                    <a:gd name="T16" fmla="*/ 0 h 1340"/>
                    <a:gd name="T17" fmla="*/ 2289 w 2289"/>
                    <a:gd name="T18" fmla="*/ 1340 h 1340"/>
                  </a:gdLst>
                  <a:ahLst/>
                  <a:cxnLst>
                    <a:cxn ang="T10">
                      <a:pos x="T0" y="T1"/>
                    </a:cxn>
                    <a:cxn ang="T11">
                      <a:pos x="T2" y="T3"/>
                    </a:cxn>
                    <a:cxn ang="T12">
                      <a:pos x="T4" y="T5"/>
                    </a:cxn>
                    <a:cxn ang="T13">
                      <a:pos x="T6" y="T7"/>
                    </a:cxn>
                    <a:cxn ang="T14">
                      <a:pos x="T8" y="T9"/>
                    </a:cxn>
                  </a:cxnLst>
                  <a:rect l="T15" t="T16" r="T17" b="T18"/>
                  <a:pathLst>
                    <a:path w="2289" h="1340">
                      <a:moveTo>
                        <a:pt x="52" y="1340"/>
                      </a:moveTo>
                      <a:lnTo>
                        <a:pt x="0" y="96"/>
                      </a:lnTo>
                      <a:lnTo>
                        <a:pt x="2237" y="0"/>
                      </a:lnTo>
                      <a:lnTo>
                        <a:pt x="2289" y="1245"/>
                      </a:lnTo>
                      <a:lnTo>
                        <a:pt x="52" y="1340"/>
                      </a:lnTo>
                      <a:close/>
                    </a:path>
                  </a:pathLst>
                </a:custGeom>
                <a:solidFill>
                  <a:srgbClr val="0035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51" name="Freeform 130"/>
                <p:cNvSpPr>
                  <a:spLocks/>
                </p:cNvSpPr>
                <p:nvPr/>
              </p:nvSpPr>
              <p:spPr bwMode="auto">
                <a:xfrm>
                  <a:off x="649" y="2239"/>
                  <a:ext cx="717" cy="405"/>
                </a:xfrm>
                <a:custGeom>
                  <a:avLst/>
                  <a:gdLst>
                    <a:gd name="T0" fmla="*/ 1 w 2149"/>
                    <a:gd name="T1" fmla="*/ 15 h 1215"/>
                    <a:gd name="T2" fmla="*/ 0 w 2149"/>
                    <a:gd name="T3" fmla="*/ 1 h 1215"/>
                    <a:gd name="T4" fmla="*/ 26 w 2149"/>
                    <a:gd name="T5" fmla="*/ 0 h 1215"/>
                    <a:gd name="T6" fmla="*/ 27 w 2149"/>
                    <a:gd name="T7" fmla="*/ 14 h 1215"/>
                    <a:gd name="T8" fmla="*/ 1 w 2149"/>
                    <a:gd name="T9" fmla="*/ 15 h 1215"/>
                    <a:gd name="T10" fmla="*/ 0 60000 65536"/>
                    <a:gd name="T11" fmla="*/ 0 60000 65536"/>
                    <a:gd name="T12" fmla="*/ 0 60000 65536"/>
                    <a:gd name="T13" fmla="*/ 0 60000 65536"/>
                    <a:gd name="T14" fmla="*/ 0 60000 65536"/>
                    <a:gd name="T15" fmla="*/ 0 w 2149"/>
                    <a:gd name="T16" fmla="*/ 0 h 1215"/>
                    <a:gd name="T17" fmla="*/ 2149 w 2149"/>
                    <a:gd name="T18" fmla="*/ 1215 h 1215"/>
                  </a:gdLst>
                  <a:ahLst/>
                  <a:cxnLst>
                    <a:cxn ang="T10">
                      <a:pos x="T0" y="T1"/>
                    </a:cxn>
                    <a:cxn ang="T11">
                      <a:pos x="T2" y="T3"/>
                    </a:cxn>
                    <a:cxn ang="T12">
                      <a:pos x="T4" y="T5"/>
                    </a:cxn>
                    <a:cxn ang="T13">
                      <a:pos x="T6" y="T7"/>
                    </a:cxn>
                    <a:cxn ang="T14">
                      <a:pos x="T8" y="T9"/>
                    </a:cxn>
                  </a:cxnLst>
                  <a:rect l="T15" t="T16" r="T17" b="T18"/>
                  <a:pathLst>
                    <a:path w="2149" h="1215">
                      <a:moveTo>
                        <a:pt x="46" y="1215"/>
                      </a:moveTo>
                      <a:lnTo>
                        <a:pt x="0" y="91"/>
                      </a:lnTo>
                      <a:lnTo>
                        <a:pt x="2103" y="0"/>
                      </a:lnTo>
                      <a:lnTo>
                        <a:pt x="2149" y="1124"/>
                      </a:lnTo>
                      <a:lnTo>
                        <a:pt x="46" y="1215"/>
                      </a:lnTo>
                      <a:close/>
                    </a:path>
                  </a:pathLst>
                </a:custGeom>
                <a:solidFill>
                  <a:srgbClr val="B7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52" name="Freeform 131"/>
                <p:cNvSpPr>
                  <a:spLocks/>
                </p:cNvSpPr>
                <p:nvPr/>
              </p:nvSpPr>
              <p:spPr bwMode="auto">
                <a:xfrm>
                  <a:off x="657" y="2244"/>
                  <a:ext cx="700" cy="395"/>
                </a:xfrm>
                <a:custGeom>
                  <a:avLst/>
                  <a:gdLst>
                    <a:gd name="T0" fmla="*/ 1 w 2100"/>
                    <a:gd name="T1" fmla="*/ 15 h 1185"/>
                    <a:gd name="T2" fmla="*/ 0 w 2100"/>
                    <a:gd name="T3" fmla="*/ 1 h 1185"/>
                    <a:gd name="T4" fmla="*/ 25 w 2100"/>
                    <a:gd name="T5" fmla="*/ 0 h 1185"/>
                    <a:gd name="T6" fmla="*/ 26 w 2100"/>
                    <a:gd name="T7" fmla="*/ 14 h 1185"/>
                    <a:gd name="T8" fmla="*/ 1 w 2100"/>
                    <a:gd name="T9" fmla="*/ 15 h 1185"/>
                    <a:gd name="T10" fmla="*/ 0 60000 65536"/>
                    <a:gd name="T11" fmla="*/ 0 60000 65536"/>
                    <a:gd name="T12" fmla="*/ 0 60000 65536"/>
                    <a:gd name="T13" fmla="*/ 0 60000 65536"/>
                    <a:gd name="T14" fmla="*/ 0 60000 65536"/>
                    <a:gd name="T15" fmla="*/ 0 w 2100"/>
                    <a:gd name="T16" fmla="*/ 0 h 1185"/>
                    <a:gd name="T17" fmla="*/ 2100 w 2100"/>
                    <a:gd name="T18" fmla="*/ 1185 h 1185"/>
                  </a:gdLst>
                  <a:ahLst/>
                  <a:cxnLst>
                    <a:cxn ang="T10">
                      <a:pos x="T0" y="T1"/>
                    </a:cxn>
                    <a:cxn ang="T11">
                      <a:pos x="T2" y="T3"/>
                    </a:cxn>
                    <a:cxn ang="T12">
                      <a:pos x="T4" y="T5"/>
                    </a:cxn>
                    <a:cxn ang="T13">
                      <a:pos x="T6" y="T7"/>
                    </a:cxn>
                    <a:cxn ang="T14">
                      <a:pos x="T8" y="T9"/>
                    </a:cxn>
                  </a:cxnLst>
                  <a:rect l="T15" t="T16" r="T17" b="T18"/>
                  <a:pathLst>
                    <a:path w="2100" h="1185">
                      <a:moveTo>
                        <a:pt x="47" y="1185"/>
                      </a:moveTo>
                      <a:lnTo>
                        <a:pt x="0" y="88"/>
                      </a:lnTo>
                      <a:lnTo>
                        <a:pt x="2054" y="0"/>
                      </a:lnTo>
                      <a:lnTo>
                        <a:pt x="2100" y="1098"/>
                      </a:lnTo>
                      <a:lnTo>
                        <a:pt x="47" y="1185"/>
                      </a:lnTo>
                      <a:close/>
                    </a:path>
                  </a:pathLst>
                </a:custGeom>
                <a:solidFill>
                  <a:srgbClr val="BA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53" name="Freeform 132"/>
                <p:cNvSpPr>
                  <a:spLocks/>
                </p:cNvSpPr>
                <p:nvPr/>
              </p:nvSpPr>
              <p:spPr bwMode="auto">
                <a:xfrm>
                  <a:off x="666" y="2248"/>
                  <a:ext cx="683" cy="386"/>
                </a:xfrm>
                <a:custGeom>
                  <a:avLst/>
                  <a:gdLst>
                    <a:gd name="T0" fmla="*/ 1 w 2048"/>
                    <a:gd name="T1" fmla="*/ 14 h 1157"/>
                    <a:gd name="T2" fmla="*/ 0 w 2048"/>
                    <a:gd name="T3" fmla="*/ 1 h 1157"/>
                    <a:gd name="T4" fmla="*/ 25 w 2048"/>
                    <a:gd name="T5" fmla="*/ 0 h 1157"/>
                    <a:gd name="T6" fmla="*/ 25 w 2048"/>
                    <a:gd name="T7" fmla="*/ 13 h 1157"/>
                    <a:gd name="T8" fmla="*/ 1 w 2048"/>
                    <a:gd name="T9" fmla="*/ 14 h 1157"/>
                    <a:gd name="T10" fmla="*/ 0 60000 65536"/>
                    <a:gd name="T11" fmla="*/ 0 60000 65536"/>
                    <a:gd name="T12" fmla="*/ 0 60000 65536"/>
                    <a:gd name="T13" fmla="*/ 0 60000 65536"/>
                    <a:gd name="T14" fmla="*/ 0 60000 65536"/>
                    <a:gd name="T15" fmla="*/ 0 w 2048"/>
                    <a:gd name="T16" fmla="*/ 0 h 1157"/>
                    <a:gd name="T17" fmla="*/ 2048 w 2048"/>
                    <a:gd name="T18" fmla="*/ 1157 h 1157"/>
                  </a:gdLst>
                  <a:ahLst/>
                  <a:cxnLst>
                    <a:cxn ang="T10">
                      <a:pos x="T0" y="T1"/>
                    </a:cxn>
                    <a:cxn ang="T11">
                      <a:pos x="T2" y="T3"/>
                    </a:cxn>
                    <a:cxn ang="T12">
                      <a:pos x="T4" y="T5"/>
                    </a:cxn>
                    <a:cxn ang="T13">
                      <a:pos x="T6" y="T7"/>
                    </a:cxn>
                    <a:cxn ang="T14">
                      <a:pos x="T8" y="T9"/>
                    </a:cxn>
                  </a:cxnLst>
                  <a:rect l="T15" t="T16" r="T17" b="T18"/>
                  <a:pathLst>
                    <a:path w="2048" h="1157">
                      <a:moveTo>
                        <a:pt x="46" y="1157"/>
                      </a:moveTo>
                      <a:lnTo>
                        <a:pt x="0" y="86"/>
                      </a:lnTo>
                      <a:lnTo>
                        <a:pt x="2003" y="0"/>
                      </a:lnTo>
                      <a:lnTo>
                        <a:pt x="2048" y="1071"/>
                      </a:lnTo>
                      <a:lnTo>
                        <a:pt x="46" y="1157"/>
                      </a:lnTo>
                      <a:close/>
                    </a:path>
                  </a:pathLst>
                </a:custGeom>
                <a:solidFill>
                  <a:srgbClr val="BF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54" name="Freeform 133"/>
                <p:cNvSpPr>
                  <a:spLocks/>
                </p:cNvSpPr>
                <p:nvPr/>
              </p:nvSpPr>
              <p:spPr bwMode="auto">
                <a:xfrm>
                  <a:off x="1191" y="2950"/>
                  <a:ext cx="29" cy="59"/>
                </a:xfrm>
                <a:custGeom>
                  <a:avLst/>
                  <a:gdLst>
                    <a:gd name="T0" fmla="*/ 1 w 88"/>
                    <a:gd name="T1" fmla="*/ 2 h 178"/>
                    <a:gd name="T2" fmla="*/ 1 w 88"/>
                    <a:gd name="T3" fmla="*/ 2 h 178"/>
                    <a:gd name="T4" fmla="*/ 1 w 88"/>
                    <a:gd name="T5" fmla="*/ 2 h 178"/>
                    <a:gd name="T6" fmla="*/ 0 w 88"/>
                    <a:gd name="T7" fmla="*/ 2 h 178"/>
                    <a:gd name="T8" fmla="*/ 0 w 88"/>
                    <a:gd name="T9" fmla="*/ 1 h 178"/>
                    <a:gd name="T10" fmla="*/ 0 w 88"/>
                    <a:gd name="T11" fmla="*/ 1 h 178"/>
                    <a:gd name="T12" fmla="*/ 0 w 88"/>
                    <a:gd name="T13" fmla="*/ 1 h 178"/>
                    <a:gd name="T14" fmla="*/ 0 w 88"/>
                    <a:gd name="T15" fmla="*/ 1 h 178"/>
                    <a:gd name="T16" fmla="*/ 0 w 88"/>
                    <a:gd name="T17" fmla="*/ 0 h 178"/>
                    <a:gd name="T18" fmla="*/ 0 w 88"/>
                    <a:gd name="T19" fmla="*/ 0 h 178"/>
                    <a:gd name="T20" fmla="*/ 0 w 88"/>
                    <a:gd name="T21" fmla="*/ 0 h 178"/>
                    <a:gd name="T22" fmla="*/ 0 w 88"/>
                    <a:gd name="T23" fmla="*/ 0 h 178"/>
                    <a:gd name="T24" fmla="*/ 1 w 88"/>
                    <a:gd name="T25" fmla="*/ 1 h 178"/>
                    <a:gd name="T26" fmla="*/ 1 w 88"/>
                    <a:gd name="T27" fmla="*/ 1 h 178"/>
                    <a:gd name="T28" fmla="*/ 1 w 88"/>
                    <a:gd name="T29" fmla="*/ 1 h 178"/>
                    <a:gd name="T30" fmla="*/ 1 w 88"/>
                    <a:gd name="T31" fmla="*/ 2 h 178"/>
                    <a:gd name="T32" fmla="*/ 1 w 88"/>
                    <a:gd name="T33" fmla="*/ 2 h 178"/>
                    <a:gd name="T34" fmla="*/ 1 w 88"/>
                    <a:gd name="T35" fmla="*/ 2 h 1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78"/>
                    <a:gd name="T56" fmla="*/ 88 w 88"/>
                    <a:gd name="T57" fmla="*/ 178 h 17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78">
                      <a:moveTo>
                        <a:pt x="88" y="178"/>
                      </a:moveTo>
                      <a:lnTo>
                        <a:pt x="56" y="171"/>
                      </a:lnTo>
                      <a:lnTo>
                        <a:pt x="48" y="152"/>
                      </a:lnTo>
                      <a:lnTo>
                        <a:pt x="40" y="131"/>
                      </a:lnTo>
                      <a:lnTo>
                        <a:pt x="32" y="109"/>
                      </a:lnTo>
                      <a:lnTo>
                        <a:pt x="25" y="87"/>
                      </a:lnTo>
                      <a:lnTo>
                        <a:pt x="18" y="63"/>
                      </a:lnTo>
                      <a:lnTo>
                        <a:pt x="11" y="41"/>
                      </a:lnTo>
                      <a:lnTo>
                        <a:pt x="6" y="20"/>
                      </a:lnTo>
                      <a:lnTo>
                        <a:pt x="0" y="0"/>
                      </a:lnTo>
                      <a:lnTo>
                        <a:pt x="18" y="15"/>
                      </a:lnTo>
                      <a:lnTo>
                        <a:pt x="32" y="34"/>
                      </a:lnTo>
                      <a:lnTo>
                        <a:pt x="43" y="58"/>
                      </a:lnTo>
                      <a:lnTo>
                        <a:pt x="51" y="82"/>
                      </a:lnTo>
                      <a:lnTo>
                        <a:pt x="59" y="107"/>
                      </a:lnTo>
                      <a:lnTo>
                        <a:pt x="67" y="134"/>
                      </a:lnTo>
                      <a:lnTo>
                        <a:pt x="77" y="157"/>
                      </a:lnTo>
                      <a:lnTo>
                        <a:pt x="88" y="178"/>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55" name="Freeform 134"/>
                <p:cNvSpPr>
                  <a:spLocks/>
                </p:cNvSpPr>
                <p:nvPr/>
              </p:nvSpPr>
              <p:spPr bwMode="auto">
                <a:xfrm>
                  <a:off x="941" y="3002"/>
                  <a:ext cx="1" cy="1"/>
                </a:xfrm>
                <a:custGeom>
                  <a:avLst/>
                  <a:gdLst>
                    <a:gd name="T0" fmla="*/ 0 w 2"/>
                    <a:gd name="T1" fmla="*/ 0 h 1"/>
                    <a:gd name="T2" fmla="*/ 1 w 2"/>
                    <a:gd name="T3" fmla="*/ 0 h 1"/>
                    <a:gd name="T4" fmla="*/ 1 w 2"/>
                    <a:gd name="T5" fmla="*/ 0 h 1"/>
                    <a:gd name="T6" fmla="*/ 1 w 2"/>
                    <a:gd name="T7" fmla="*/ 0 h 1"/>
                    <a:gd name="T8" fmla="*/ 1 w 2"/>
                    <a:gd name="T9" fmla="*/ 1 h 1"/>
                    <a:gd name="T10" fmla="*/ 1 w 2"/>
                    <a:gd name="T11" fmla="*/ 1 h 1"/>
                    <a:gd name="T12" fmla="*/ 1 w 2"/>
                    <a:gd name="T13" fmla="*/ 1 h 1"/>
                    <a:gd name="T14" fmla="*/ 1 w 2"/>
                    <a:gd name="T15" fmla="*/ 1 h 1"/>
                    <a:gd name="T16" fmla="*/ 1 w 2"/>
                    <a:gd name="T17" fmla="*/ 1 h 1"/>
                    <a:gd name="T18" fmla="*/ 1 w 2"/>
                    <a:gd name="T19" fmla="*/ 0 h 1"/>
                    <a:gd name="T20" fmla="*/ 1 w 2"/>
                    <a:gd name="T21" fmla="*/ 0 h 1"/>
                    <a:gd name="T22" fmla="*/ 1 w 2"/>
                    <a:gd name="T23" fmla="*/ 0 h 1"/>
                    <a:gd name="T24" fmla="*/ 0 w 2"/>
                    <a:gd name="T25" fmla="*/ 0 h 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
                    <a:gd name="T40" fmla="*/ 0 h 1"/>
                    <a:gd name="T41" fmla="*/ 2 w 2"/>
                    <a:gd name="T42" fmla="*/ 1 h 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 h="1">
                      <a:moveTo>
                        <a:pt x="0" y="0"/>
                      </a:moveTo>
                      <a:lnTo>
                        <a:pt x="1" y="0"/>
                      </a:lnTo>
                      <a:lnTo>
                        <a:pt x="2" y="1"/>
                      </a:lnTo>
                      <a:lnTo>
                        <a:pt x="1" y="0"/>
                      </a:lnTo>
                      <a:lnTo>
                        <a:pt x="0" y="0"/>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56" name="Freeform 135"/>
                <p:cNvSpPr>
                  <a:spLocks/>
                </p:cNvSpPr>
                <p:nvPr/>
              </p:nvSpPr>
              <p:spPr bwMode="auto">
                <a:xfrm>
                  <a:off x="950" y="2896"/>
                  <a:ext cx="61" cy="122"/>
                </a:xfrm>
                <a:custGeom>
                  <a:avLst/>
                  <a:gdLst>
                    <a:gd name="T0" fmla="*/ 2 w 182"/>
                    <a:gd name="T1" fmla="*/ 4 h 366"/>
                    <a:gd name="T2" fmla="*/ 2 w 182"/>
                    <a:gd name="T3" fmla="*/ 5 h 366"/>
                    <a:gd name="T4" fmla="*/ 2 w 182"/>
                    <a:gd name="T5" fmla="*/ 5 h 366"/>
                    <a:gd name="T6" fmla="*/ 2 w 182"/>
                    <a:gd name="T7" fmla="*/ 4 h 366"/>
                    <a:gd name="T8" fmla="*/ 2 w 182"/>
                    <a:gd name="T9" fmla="*/ 4 h 366"/>
                    <a:gd name="T10" fmla="*/ 2 w 182"/>
                    <a:gd name="T11" fmla="*/ 4 h 366"/>
                    <a:gd name="T12" fmla="*/ 1 w 182"/>
                    <a:gd name="T13" fmla="*/ 4 h 366"/>
                    <a:gd name="T14" fmla="*/ 1 w 182"/>
                    <a:gd name="T15" fmla="*/ 4 h 366"/>
                    <a:gd name="T16" fmla="*/ 1 w 182"/>
                    <a:gd name="T17" fmla="*/ 4 h 366"/>
                    <a:gd name="T18" fmla="*/ 1 w 182"/>
                    <a:gd name="T19" fmla="*/ 4 h 366"/>
                    <a:gd name="T20" fmla="*/ 1 w 182"/>
                    <a:gd name="T21" fmla="*/ 4 h 366"/>
                    <a:gd name="T22" fmla="*/ 1 w 182"/>
                    <a:gd name="T23" fmla="*/ 4 h 366"/>
                    <a:gd name="T24" fmla="*/ 1 w 182"/>
                    <a:gd name="T25" fmla="*/ 4 h 366"/>
                    <a:gd name="T26" fmla="*/ 1 w 182"/>
                    <a:gd name="T27" fmla="*/ 4 h 366"/>
                    <a:gd name="T28" fmla="*/ 1 w 182"/>
                    <a:gd name="T29" fmla="*/ 4 h 366"/>
                    <a:gd name="T30" fmla="*/ 1 w 182"/>
                    <a:gd name="T31" fmla="*/ 4 h 366"/>
                    <a:gd name="T32" fmla="*/ 1 w 182"/>
                    <a:gd name="T33" fmla="*/ 4 h 366"/>
                    <a:gd name="T34" fmla="*/ 2 w 182"/>
                    <a:gd name="T35" fmla="*/ 4 h 366"/>
                    <a:gd name="T36" fmla="*/ 2 w 182"/>
                    <a:gd name="T37" fmla="*/ 4 h 366"/>
                    <a:gd name="T38" fmla="*/ 2 w 182"/>
                    <a:gd name="T39" fmla="*/ 4 h 366"/>
                    <a:gd name="T40" fmla="*/ 2 w 182"/>
                    <a:gd name="T41" fmla="*/ 4 h 366"/>
                    <a:gd name="T42" fmla="*/ 2 w 182"/>
                    <a:gd name="T43" fmla="*/ 3 h 366"/>
                    <a:gd name="T44" fmla="*/ 1 w 182"/>
                    <a:gd name="T45" fmla="*/ 3 h 366"/>
                    <a:gd name="T46" fmla="*/ 1 w 182"/>
                    <a:gd name="T47" fmla="*/ 2 h 366"/>
                    <a:gd name="T48" fmla="*/ 1 w 182"/>
                    <a:gd name="T49" fmla="*/ 2 h 366"/>
                    <a:gd name="T50" fmla="*/ 1 w 182"/>
                    <a:gd name="T51" fmla="*/ 1 h 366"/>
                    <a:gd name="T52" fmla="*/ 0 w 182"/>
                    <a:gd name="T53" fmla="*/ 1 h 366"/>
                    <a:gd name="T54" fmla="*/ 0 w 182"/>
                    <a:gd name="T55" fmla="*/ 0 h 366"/>
                    <a:gd name="T56" fmla="*/ 0 w 182"/>
                    <a:gd name="T57" fmla="*/ 0 h 366"/>
                    <a:gd name="T58" fmla="*/ 0 w 182"/>
                    <a:gd name="T59" fmla="*/ 0 h 366"/>
                    <a:gd name="T60" fmla="*/ 0 w 182"/>
                    <a:gd name="T61" fmla="*/ 0 h 366"/>
                    <a:gd name="T62" fmla="*/ 1 w 182"/>
                    <a:gd name="T63" fmla="*/ 1 h 366"/>
                    <a:gd name="T64" fmla="*/ 1 w 182"/>
                    <a:gd name="T65" fmla="*/ 1 h 366"/>
                    <a:gd name="T66" fmla="*/ 2 w 182"/>
                    <a:gd name="T67" fmla="*/ 2 h 366"/>
                    <a:gd name="T68" fmla="*/ 2 w 182"/>
                    <a:gd name="T69" fmla="*/ 3 h 366"/>
                    <a:gd name="T70" fmla="*/ 2 w 182"/>
                    <a:gd name="T71" fmla="*/ 4 h 366"/>
                    <a:gd name="T72" fmla="*/ 2 w 182"/>
                    <a:gd name="T73" fmla="*/ 4 h 36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2"/>
                    <a:gd name="T112" fmla="*/ 0 h 366"/>
                    <a:gd name="T113" fmla="*/ 182 w 182"/>
                    <a:gd name="T114" fmla="*/ 366 h 36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2" h="366">
                      <a:moveTo>
                        <a:pt x="182" y="363"/>
                      </a:moveTo>
                      <a:lnTo>
                        <a:pt x="172" y="366"/>
                      </a:lnTo>
                      <a:lnTo>
                        <a:pt x="160" y="365"/>
                      </a:lnTo>
                      <a:lnTo>
                        <a:pt x="148" y="362"/>
                      </a:lnTo>
                      <a:lnTo>
                        <a:pt x="135" y="356"/>
                      </a:lnTo>
                      <a:lnTo>
                        <a:pt x="122" y="351"/>
                      </a:lnTo>
                      <a:lnTo>
                        <a:pt x="109" y="344"/>
                      </a:lnTo>
                      <a:lnTo>
                        <a:pt x="98" y="338"/>
                      </a:lnTo>
                      <a:lnTo>
                        <a:pt x="89" y="334"/>
                      </a:lnTo>
                      <a:lnTo>
                        <a:pt x="87" y="332"/>
                      </a:lnTo>
                      <a:lnTo>
                        <a:pt x="86" y="329"/>
                      </a:lnTo>
                      <a:lnTo>
                        <a:pt x="85" y="326"/>
                      </a:lnTo>
                      <a:lnTo>
                        <a:pt x="83" y="323"/>
                      </a:lnTo>
                      <a:lnTo>
                        <a:pt x="90" y="325"/>
                      </a:lnTo>
                      <a:lnTo>
                        <a:pt x="98" y="327"/>
                      </a:lnTo>
                      <a:lnTo>
                        <a:pt x="108" y="330"/>
                      </a:lnTo>
                      <a:lnTo>
                        <a:pt x="116" y="333"/>
                      </a:lnTo>
                      <a:lnTo>
                        <a:pt x="123" y="334"/>
                      </a:lnTo>
                      <a:lnTo>
                        <a:pt x="129" y="334"/>
                      </a:lnTo>
                      <a:lnTo>
                        <a:pt x="133" y="332"/>
                      </a:lnTo>
                      <a:lnTo>
                        <a:pt x="134" y="326"/>
                      </a:lnTo>
                      <a:lnTo>
                        <a:pt x="129" y="282"/>
                      </a:lnTo>
                      <a:lnTo>
                        <a:pt x="116" y="239"/>
                      </a:lnTo>
                      <a:lnTo>
                        <a:pt x="98" y="198"/>
                      </a:lnTo>
                      <a:lnTo>
                        <a:pt x="78" y="156"/>
                      </a:lnTo>
                      <a:lnTo>
                        <a:pt x="56" y="115"/>
                      </a:lnTo>
                      <a:lnTo>
                        <a:pt x="35" y="76"/>
                      </a:lnTo>
                      <a:lnTo>
                        <a:pt x="16" y="37"/>
                      </a:lnTo>
                      <a:lnTo>
                        <a:pt x="0" y="0"/>
                      </a:lnTo>
                      <a:lnTo>
                        <a:pt x="7" y="3"/>
                      </a:lnTo>
                      <a:lnTo>
                        <a:pt x="26" y="23"/>
                      </a:lnTo>
                      <a:lnTo>
                        <a:pt x="55" y="58"/>
                      </a:lnTo>
                      <a:lnTo>
                        <a:pt x="89" y="105"/>
                      </a:lnTo>
                      <a:lnTo>
                        <a:pt x="123" y="160"/>
                      </a:lnTo>
                      <a:lnTo>
                        <a:pt x="153" y="224"/>
                      </a:lnTo>
                      <a:lnTo>
                        <a:pt x="174" y="293"/>
                      </a:lnTo>
                      <a:lnTo>
                        <a:pt x="182" y="363"/>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57" name="Freeform 136"/>
                <p:cNvSpPr>
                  <a:spLocks/>
                </p:cNvSpPr>
                <p:nvPr/>
              </p:nvSpPr>
              <p:spPr bwMode="auto">
                <a:xfrm>
                  <a:off x="1149" y="2906"/>
                  <a:ext cx="10" cy="97"/>
                </a:xfrm>
                <a:custGeom>
                  <a:avLst/>
                  <a:gdLst>
                    <a:gd name="T0" fmla="*/ 0 w 32"/>
                    <a:gd name="T1" fmla="*/ 4 h 291"/>
                    <a:gd name="T2" fmla="*/ 0 w 32"/>
                    <a:gd name="T3" fmla="*/ 3 h 291"/>
                    <a:gd name="T4" fmla="*/ 0 w 32"/>
                    <a:gd name="T5" fmla="*/ 3 h 291"/>
                    <a:gd name="T6" fmla="*/ 0 w 32"/>
                    <a:gd name="T7" fmla="*/ 2 h 291"/>
                    <a:gd name="T8" fmla="*/ 0 w 32"/>
                    <a:gd name="T9" fmla="*/ 2 h 291"/>
                    <a:gd name="T10" fmla="*/ 0 w 32"/>
                    <a:gd name="T11" fmla="*/ 1 h 291"/>
                    <a:gd name="T12" fmla="*/ 0 w 32"/>
                    <a:gd name="T13" fmla="*/ 1 h 291"/>
                    <a:gd name="T14" fmla="*/ 0 w 32"/>
                    <a:gd name="T15" fmla="*/ 0 h 291"/>
                    <a:gd name="T16" fmla="*/ 0 w 32"/>
                    <a:gd name="T17" fmla="*/ 0 h 291"/>
                    <a:gd name="T18" fmla="*/ 0 w 32"/>
                    <a:gd name="T19" fmla="*/ 0 h 291"/>
                    <a:gd name="T20" fmla="*/ 0 w 32"/>
                    <a:gd name="T21" fmla="*/ 1 h 291"/>
                    <a:gd name="T22" fmla="*/ 0 w 32"/>
                    <a:gd name="T23" fmla="*/ 1 h 291"/>
                    <a:gd name="T24" fmla="*/ 0 w 32"/>
                    <a:gd name="T25" fmla="*/ 2 h 291"/>
                    <a:gd name="T26" fmla="*/ 0 w 32"/>
                    <a:gd name="T27" fmla="*/ 2 h 291"/>
                    <a:gd name="T28" fmla="*/ 0 w 32"/>
                    <a:gd name="T29" fmla="*/ 3 h 291"/>
                    <a:gd name="T30" fmla="*/ 0 w 32"/>
                    <a:gd name="T31" fmla="*/ 3 h 291"/>
                    <a:gd name="T32" fmla="*/ 0 w 32"/>
                    <a:gd name="T33" fmla="*/ 4 h 2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
                    <a:gd name="T52" fmla="*/ 0 h 291"/>
                    <a:gd name="T53" fmla="*/ 32 w 32"/>
                    <a:gd name="T54" fmla="*/ 291 h 29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 h="291">
                      <a:moveTo>
                        <a:pt x="32" y="291"/>
                      </a:moveTo>
                      <a:lnTo>
                        <a:pt x="14" y="261"/>
                      </a:lnTo>
                      <a:lnTo>
                        <a:pt x="4" y="227"/>
                      </a:lnTo>
                      <a:lnTo>
                        <a:pt x="0" y="189"/>
                      </a:lnTo>
                      <a:lnTo>
                        <a:pt x="0" y="152"/>
                      </a:lnTo>
                      <a:lnTo>
                        <a:pt x="1" y="112"/>
                      </a:lnTo>
                      <a:lnTo>
                        <a:pt x="4" y="73"/>
                      </a:lnTo>
                      <a:lnTo>
                        <a:pt x="4" y="36"/>
                      </a:lnTo>
                      <a:lnTo>
                        <a:pt x="1" y="0"/>
                      </a:lnTo>
                      <a:lnTo>
                        <a:pt x="16" y="32"/>
                      </a:lnTo>
                      <a:lnTo>
                        <a:pt x="25" y="66"/>
                      </a:lnTo>
                      <a:lnTo>
                        <a:pt x="29" y="102"/>
                      </a:lnTo>
                      <a:lnTo>
                        <a:pt x="29" y="139"/>
                      </a:lnTo>
                      <a:lnTo>
                        <a:pt x="26" y="178"/>
                      </a:lnTo>
                      <a:lnTo>
                        <a:pt x="26" y="217"/>
                      </a:lnTo>
                      <a:lnTo>
                        <a:pt x="26" y="254"/>
                      </a:lnTo>
                      <a:lnTo>
                        <a:pt x="32" y="291"/>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58" name="Freeform 137"/>
                <p:cNvSpPr>
                  <a:spLocks/>
                </p:cNvSpPr>
                <p:nvPr/>
              </p:nvSpPr>
              <p:spPr bwMode="auto">
                <a:xfrm>
                  <a:off x="917" y="2902"/>
                  <a:ext cx="56" cy="90"/>
                </a:xfrm>
                <a:custGeom>
                  <a:avLst/>
                  <a:gdLst>
                    <a:gd name="T0" fmla="*/ 2 w 168"/>
                    <a:gd name="T1" fmla="*/ 3 h 269"/>
                    <a:gd name="T2" fmla="*/ 2 w 168"/>
                    <a:gd name="T3" fmla="*/ 3 h 269"/>
                    <a:gd name="T4" fmla="*/ 1 w 168"/>
                    <a:gd name="T5" fmla="*/ 3 h 269"/>
                    <a:gd name="T6" fmla="*/ 1 w 168"/>
                    <a:gd name="T7" fmla="*/ 2 h 269"/>
                    <a:gd name="T8" fmla="*/ 1 w 168"/>
                    <a:gd name="T9" fmla="*/ 2 h 269"/>
                    <a:gd name="T10" fmla="*/ 1 w 168"/>
                    <a:gd name="T11" fmla="*/ 1 h 269"/>
                    <a:gd name="T12" fmla="*/ 0 w 168"/>
                    <a:gd name="T13" fmla="*/ 1 h 269"/>
                    <a:gd name="T14" fmla="*/ 0 w 168"/>
                    <a:gd name="T15" fmla="*/ 0 h 269"/>
                    <a:gd name="T16" fmla="*/ 0 w 168"/>
                    <a:gd name="T17" fmla="*/ 0 h 269"/>
                    <a:gd name="T18" fmla="*/ 0 w 168"/>
                    <a:gd name="T19" fmla="*/ 0 h 269"/>
                    <a:gd name="T20" fmla="*/ 1 w 168"/>
                    <a:gd name="T21" fmla="*/ 1 h 269"/>
                    <a:gd name="T22" fmla="*/ 1 w 168"/>
                    <a:gd name="T23" fmla="*/ 1 h 269"/>
                    <a:gd name="T24" fmla="*/ 1 w 168"/>
                    <a:gd name="T25" fmla="*/ 2 h 269"/>
                    <a:gd name="T26" fmla="*/ 1 w 168"/>
                    <a:gd name="T27" fmla="*/ 2 h 269"/>
                    <a:gd name="T28" fmla="*/ 2 w 168"/>
                    <a:gd name="T29" fmla="*/ 3 h 269"/>
                    <a:gd name="T30" fmla="*/ 2 w 168"/>
                    <a:gd name="T31" fmla="*/ 3 h 269"/>
                    <a:gd name="T32" fmla="*/ 2 w 168"/>
                    <a:gd name="T33" fmla="*/ 3 h 2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8"/>
                    <a:gd name="T52" fmla="*/ 0 h 269"/>
                    <a:gd name="T53" fmla="*/ 168 w 168"/>
                    <a:gd name="T54" fmla="*/ 269 h 2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8" h="269">
                      <a:moveTo>
                        <a:pt x="168" y="269"/>
                      </a:moveTo>
                      <a:lnTo>
                        <a:pt x="135" y="255"/>
                      </a:lnTo>
                      <a:lnTo>
                        <a:pt x="109" y="231"/>
                      </a:lnTo>
                      <a:lnTo>
                        <a:pt x="87" y="197"/>
                      </a:lnTo>
                      <a:lnTo>
                        <a:pt x="68" y="157"/>
                      </a:lnTo>
                      <a:lnTo>
                        <a:pt x="52" y="115"/>
                      </a:lnTo>
                      <a:lnTo>
                        <a:pt x="35" y="72"/>
                      </a:lnTo>
                      <a:lnTo>
                        <a:pt x="19" y="33"/>
                      </a:lnTo>
                      <a:lnTo>
                        <a:pt x="0" y="0"/>
                      </a:lnTo>
                      <a:lnTo>
                        <a:pt x="35" y="26"/>
                      </a:lnTo>
                      <a:lnTo>
                        <a:pt x="63" y="57"/>
                      </a:lnTo>
                      <a:lnTo>
                        <a:pt x="85" y="91"/>
                      </a:lnTo>
                      <a:lnTo>
                        <a:pt x="101" y="128"/>
                      </a:lnTo>
                      <a:lnTo>
                        <a:pt x="116" y="166"/>
                      </a:lnTo>
                      <a:lnTo>
                        <a:pt x="131" y="203"/>
                      </a:lnTo>
                      <a:lnTo>
                        <a:pt x="148" y="238"/>
                      </a:lnTo>
                      <a:lnTo>
                        <a:pt x="168" y="269"/>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59" name="Freeform 138"/>
                <p:cNvSpPr>
                  <a:spLocks/>
                </p:cNvSpPr>
                <p:nvPr/>
              </p:nvSpPr>
              <p:spPr bwMode="auto">
                <a:xfrm>
                  <a:off x="1325" y="2844"/>
                  <a:ext cx="51" cy="84"/>
                </a:xfrm>
                <a:custGeom>
                  <a:avLst/>
                  <a:gdLst>
                    <a:gd name="T0" fmla="*/ 0 w 153"/>
                    <a:gd name="T1" fmla="*/ 3 h 250"/>
                    <a:gd name="T2" fmla="*/ 0 w 153"/>
                    <a:gd name="T3" fmla="*/ 3 h 250"/>
                    <a:gd name="T4" fmla="*/ 1 w 153"/>
                    <a:gd name="T5" fmla="*/ 3 h 250"/>
                    <a:gd name="T6" fmla="*/ 1 w 153"/>
                    <a:gd name="T7" fmla="*/ 2 h 250"/>
                    <a:gd name="T8" fmla="*/ 1 w 153"/>
                    <a:gd name="T9" fmla="*/ 2 h 250"/>
                    <a:gd name="T10" fmla="*/ 1 w 153"/>
                    <a:gd name="T11" fmla="*/ 1 h 250"/>
                    <a:gd name="T12" fmla="*/ 1 w 153"/>
                    <a:gd name="T13" fmla="*/ 1 h 250"/>
                    <a:gd name="T14" fmla="*/ 2 w 153"/>
                    <a:gd name="T15" fmla="*/ 0 h 250"/>
                    <a:gd name="T16" fmla="*/ 2 w 153"/>
                    <a:gd name="T17" fmla="*/ 0 h 250"/>
                    <a:gd name="T18" fmla="*/ 1 w 153"/>
                    <a:gd name="T19" fmla="*/ 0 h 250"/>
                    <a:gd name="T20" fmla="*/ 1 w 153"/>
                    <a:gd name="T21" fmla="*/ 1 h 250"/>
                    <a:gd name="T22" fmla="*/ 1 w 153"/>
                    <a:gd name="T23" fmla="*/ 1 h 250"/>
                    <a:gd name="T24" fmla="*/ 1 w 153"/>
                    <a:gd name="T25" fmla="*/ 1 h 250"/>
                    <a:gd name="T26" fmla="*/ 1 w 153"/>
                    <a:gd name="T27" fmla="*/ 2 h 250"/>
                    <a:gd name="T28" fmla="*/ 0 w 153"/>
                    <a:gd name="T29" fmla="*/ 2 h 250"/>
                    <a:gd name="T30" fmla="*/ 0 w 153"/>
                    <a:gd name="T31" fmla="*/ 3 h 250"/>
                    <a:gd name="T32" fmla="*/ 0 w 153"/>
                    <a:gd name="T33" fmla="*/ 3 h 2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3"/>
                    <a:gd name="T52" fmla="*/ 0 h 250"/>
                    <a:gd name="T53" fmla="*/ 153 w 153"/>
                    <a:gd name="T54" fmla="*/ 250 h 2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3" h="250">
                      <a:moveTo>
                        <a:pt x="0" y="250"/>
                      </a:moveTo>
                      <a:lnTo>
                        <a:pt x="29" y="231"/>
                      </a:lnTo>
                      <a:lnTo>
                        <a:pt x="53" y="203"/>
                      </a:lnTo>
                      <a:lnTo>
                        <a:pt x="73" y="173"/>
                      </a:lnTo>
                      <a:lnTo>
                        <a:pt x="90" y="137"/>
                      </a:lnTo>
                      <a:lnTo>
                        <a:pt x="103" y="101"/>
                      </a:lnTo>
                      <a:lnTo>
                        <a:pt x="118" y="65"/>
                      </a:lnTo>
                      <a:lnTo>
                        <a:pt x="135" y="31"/>
                      </a:lnTo>
                      <a:lnTo>
                        <a:pt x="153" y="0"/>
                      </a:lnTo>
                      <a:lnTo>
                        <a:pt x="121" y="18"/>
                      </a:lnTo>
                      <a:lnTo>
                        <a:pt x="96" y="43"/>
                      </a:lnTo>
                      <a:lnTo>
                        <a:pt x="79" y="75"/>
                      </a:lnTo>
                      <a:lnTo>
                        <a:pt x="64" y="109"/>
                      </a:lnTo>
                      <a:lnTo>
                        <a:pt x="50" y="147"/>
                      </a:lnTo>
                      <a:lnTo>
                        <a:pt x="36" y="183"/>
                      </a:lnTo>
                      <a:lnTo>
                        <a:pt x="21" y="218"/>
                      </a:lnTo>
                      <a:lnTo>
                        <a:pt x="0" y="250"/>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60" name="Freeform 139"/>
                <p:cNvSpPr>
                  <a:spLocks/>
                </p:cNvSpPr>
                <p:nvPr/>
              </p:nvSpPr>
              <p:spPr bwMode="auto">
                <a:xfrm>
                  <a:off x="1141" y="2788"/>
                  <a:ext cx="162" cy="137"/>
                </a:xfrm>
                <a:custGeom>
                  <a:avLst/>
                  <a:gdLst>
                    <a:gd name="T0" fmla="*/ 6 w 485"/>
                    <a:gd name="T1" fmla="*/ 0 h 411"/>
                    <a:gd name="T2" fmla="*/ 6 w 485"/>
                    <a:gd name="T3" fmla="*/ 0 h 411"/>
                    <a:gd name="T4" fmla="*/ 5 w 485"/>
                    <a:gd name="T5" fmla="*/ 0 h 411"/>
                    <a:gd name="T6" fmla="*/ 5 w 485"/>
                    <a:gd name="T7" fmla="*/ 0 h 411"/>
                    <a:gd name="T8" fmla="*/ 5 w 485"/>
                    <a:gd name="T9" fmla="*/ 0 h 411"/>
                    <a:gd name="T10" fmla="*/ 5 w 485"/>
                    <a:gd name="T11" fmla="*/ 1 h 411"/>
                    <a:gd name="T12" fmla="*/ 5 w 485"/>
                    <a:gd name="T13" fmla="*/ 1 h 411"/>
                    <a:gd name="T14" fmla="*/ 4 w 485"/>
                    <a:gd name="T15" fmla="*/ 1 h 411"/>
                    <a:gd name="T16" fmla="*/ 4 w 485"/>
                    <a:gd name="T17" fmla="*/ 1 h 411"/>
                    <a:gd name="T18" fmla="*/ 4 w 485"/>
                    <a:gd name="T19" fmla="*/ 1 h 411"/>
                    <a:gd name="T20" fmla="*/ 4 w 485"/>
                    <a:gd name="T21" fmla="*/ 1 h 411"/>
                    <a:gd name="T22" fmla="*/ 4 w 485"/>
                    <a:gd name="T23" fmla="*/ 2 h 411"/>
                    <a:gd name="T24" fmla="*/ 3 w 485"/>
                    <a:gd name="T25" fmla="*/ 2 h 411"/>
                    <a:gd name="T26" fmla="*/ 3 w 485"/>
                    <a:gd name="T27" fmla="*/ 2 h 411"/>
                    <a:gd name="T28" fmla="*/ 3 w 485"/>
                    <a:gd name="T29" fmla="*/ 3 h 411"/>
                    <a:gd name="T30" fmla="*/ 3 w 485"/>
                    <a:gd name="T31" fmla="*/ 3 h 411"/>
                    <a:gd name="T32" fmla="*/ 3 w 485"/>
                    <a:gd name="T33" fmla="*/ 3 h 411"/>
                    <a:gd name="T34" fmla="*/ 3 w 485"/>
                    <a:gd name="T35" fmla="*/ 4 h 411"/>
                    <a:gd name="T36" fmla="*/ 3 w 485"/>
                    <a:gd name="T37" fmla="*/ 4 h 411"/>
                    <a:gd name="T38" fmla="*/ 3 w 485"/>
                    <a:gd name="T39" fmla="*/ 4 h 411"/>
                    <a:gd name="T40" fmla="*/ 3 w 485"/>
                    <a:gd name="T41" fmla="*/ 5 h 411"/>
                    <a:gd name="T42" fmla="*/ 2 w 485"/>
                    <a:gd name="T43" fmla="*/ 4 h 411"/>
                    <a:gd name="T44" fmla="*/ 2 w 485"/>
                    <a:gd name="T45" fmla="*/ 4 h 411"/>
                    <a:gd name="T46" fmla="*/ 2 w 485"/>
                    <a:gd name="T47" fmla="*/ 3 h 411"/>
                    <a:gd name="T48" fmla="*/ 1 w 485"/>
                    <a:gd name="T49" fmla="*/ 3 h 411"/>
                    <a:gd name="T50" fmla="*/ 1 w 485"/>
                    <a:gd name="T51" fmla="*/ 2 h 411"/>
                    <a:gd name="T52" fmla="*/ 1 w 485"/>
                    <a:gd name="T53" fmla="*/ 1 h 411"/>
                    <a:gd name="T54" fmla="*/ 0 w 485"/>
                    <a:gd name="T55" fmla="*/ 1 h 411"/>
                    <a:gd name="T56" fmla="*/ 0 w 485"/>
                    <a:gd name="T57" fmla="*/ 0 h 411"/>
                    <a:gd name="T58" fmla="*/ 0 w 485"/>
                    <a:gd name="T59" fmla="*/ 1 h 411"/>
                    <a:gd name="T60" fmla="*/ 0 w 485"/>
                    <a:gd name="T61" fmla="*/ 1 h 411"/>
                    <a:gd name="T62" fmla="*/ 0 w 485"/>
                    <a:gd name="T63" fmla="*/ 2 h 411"/>
                    <a:gd name="T64" fmla="*/ 1 w 485"/>
                    <a:gd name="T65" fmla="*/ 3 h 411"/>
                    <a:gd name="T66" fmla="*/ 1 w 485"/>
                    <a:gd name="T67" fmla="*/ 3 h 411"/>
                    <a:gd name="T68" fmla="*/ 2 w 485"/>
                    <a:gd name="T69" fmla="*/ 4 h 411"/>
                    <a:gd name="T70" fmla="*/ 2 w 485"/>
                    <a:gd name="T71" fmla="*/ 4 h 411"/>
                    <a:gd name="T72" fmla="*/ 3 w 485"/>
                    <a:gd name="T73" fmla="*/ 5 h 411"/>
                    <a:gd name="T74" fmla="*/ 3 w 485"/>
                    <a:gd name="T75" fmla="*/ 5 h 411"/>
                    <a:gd name="T76" fmla="*/ 3 w 485"/>
                    <a:gd name="T77" fmla="*/ 5 h 411"/>
                    <a:gd name="T78" fmla="*/ 3 w 485"/>
                    <a:gd name="T79" fmla="*/ 5 h 411"/>
                    <a:gd name="T80" fmla="*/ 3 w 485"/>
                    <a:gd name="T81" fmla="*/ 5 h 411"/>
                    <a:gd name="T82" fmla="*/ 3 w 485"/>
                    <a:gd name="T83" fmla="*/ 5 h 411"/>
                    <a:gd name="T84" fmla="*/ 3 w 485"/>
                    <a:gd name="T85" fmla="*/ 4 h 411"/>
                    <a:gd name="T86" fmla="*/ 3 w 485"/>
                    <a:gd name="T87" fmla="*/ 4 h 411"/>
                    <a:gd name="T88" fmla="*/ 4 w 485"/>
                    <a:gd name="T89" fmla="*/ 3 h 411"/>
                    <a:gd name="T90" fmla="*/ 4 w 485"/>
                    <a:gd name="T91" fmla="*/ 3 h 411"/>
                    <a:gd name="T92" fmla="*/ 4 w 485"/>
                    <a:gd name="T93" fmla="*/ 2 h 411"/>
                    <a:gd name="T94" fmla="*/ 4 w 485"/>
                    <a:gd name="T95" fmla="*/ 2 h 411"/>
                    <a:gd name="T96" fmla="*/ 5 w 485"/>
                    <a:gd name="T97" fmla="*/ 2 h 411"/>
                    <a:gd name="T98" fmla="*/ 5 w 485"/>
                    <a:gd name="T99" fmla="*/ 1 h 411"/>
                    <a:gd name="T100" fmla="*/ 5 w 485"/>
                    <a:gd name="T101" fmla="*/ 1 h 411"/>
                    <a:gd name="T102" fmla="*/ 5 w 485"/>
                    <a:gd name="T103" fmla="*/ 1 h 411"/>
                    <a:gd name="T104" fmla="*/ 6 w 485"/>
                    <a:gd name="T105" fmla="*/ 0 h 411"/>
                    <a:gd name="T106" fmla="*/ 6 w 485"/>
                    <a:gd name="T107" fmla="*/ 0 h 411"/>
                    <a:gd name="T108" fmla="*/ 6 w 485"/>
                    <a:gd name="T109" fmla="*/ 0 h 411"/>
                    <a:gd name="T110" fmla="*/ 6 w 485"/>
                    <a:gd name="T111" fmla="*/ 0 h 411"/>
                    <a:gd name="T112" fmla="*/ 6 w 485"/>
                    <a:gd name="T113" fmla="*/ 0 h 4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5"/>
                    <a:gd name="T172" fmla="*/ 0 h 411"/>
                    <a:gd name="T173" fmla="*/ 485 w 485"/>
                    <a:gd name="T174" fmla="*/ 411 h 41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5" h="411">
                      <a:moveTo>
                        <a:pt x="485" y="0"/>
                      </a:moveTo>
                      <a:lnTo>
                        <a:pt x="463" y="9"/>
                      </a:lnTo>
                      <a:lnTo>
                        <a:pt x="441" y="19"/>
                      </a:lnTo>
                      <a:lnTo>
                        <a:pt x="422" y="29"/>
                      </a:lnTo>
                      <a:lnTo>
                        <a:pt x="403" y="38"/>
                      </a:lnTo>
                      <a:lnTo>
                        <a:pt x="385" y="49"/>
                      </a:lnTo>
                      <a:lnTo>
                        <a:pt x="367" y="60"/>
                      </a:lnTo>
                      <a:lnTo>
                        <a:pt x="351" y="73"/>
                      </a:lnTo>
                      <a:lnTo>
                        <a:pt x="336" y="87"/>
                      </a:lnTo>
                      <a:lnTo>
                        <a:pt x="321" y="102"/>
                      </a:lnTo>
                      <a:lnTo>
                        <a:pt x="307" y="118"/>
                      </a:lnTo>
                      <a:lnTo>
                        <a:pt x="293" y="138"/>
                      </a:lnTo>
                      <a:lnTo>
                        <a:pt x="281" y="157"/>
                      </a:lnTo>
                      <a:lnTo>
                        <a:pt x="269" y="181"/>
                      </a:lnTo>
                      <a:lnTo>
                        <a:pt x="258" y="205"/>
                      </a:lnTo>
                      <a:lnTo>
                        <a:pt x="248" y="232"/>
                      </a:lnTo>
                      <a:lnTo>
                        <a:pt x="239" y="262"/>
                      </a:lnTo>
                      <a:lnTo>
                        <a:pt x="230" y="294"/>
                      </a:lnTo>
                      <a:lnTo>
                        <a:pt x="225" y="322"/>
                      </a:lnTo>
                      <a:lnTo>
                        <a:pt x="221" y="349"/>
                      </a:lnTo>
                      <a:lnTo>
                        <a:pt x="217" y="377"/>
                      </a:lnTo>
                      <a:lnTo>
                        <a:pt x="188" y="335"/>
                      </a:lnTo>
                      <a:lnTo>
                        <a:pt x="158" y="291"/>
                      </a:lnTo>
                      <a:lnTo>
                        <a:pt x="128" y="248"/>
                      </a:lnTo>
                      <a:lnTo>
                        <a:pt x="97" y="203"/>
                      </a:lnTo>
                      <a:lnTo>
                        <a:pt x="69" y="157"/>
                      </a:lnTo>
                      <a:lnTo>
                        <a:pt x="43" y="110"/>
                      </a:lnTo>
                      <a:lnTo>
                        <a:pt x="19" y="63"/>
                      </a:lnTo>
                      <a:lnTo>
                        <a:pt x="0" y="16"/>
                      </a:lnTo>
                      <a:lnTo>
                        <a:pt x="6" y="67"/>
                      </a:lnTo>
                      <a:lnTo>
                        <a:pt x="18" y="117"/>
                      </a:lnTo>
                      <a:lnTo>
                        <a:pt x="36" y="167"/>
                      </a:lnTo>
                      <a:lnTo>
                        <a:pt x="60" y="214"/>
                      </a:lnTo>
                      <a:lnTo>
                        <a:pt x="91" y="261"/>
                      </a:lnTo>
                      <a:lnTo>
                        <a:pt x="126" y="308"/>
                      </a:lnTo>
                      <a:lnTo>
                        <a:pt x="166" y="353"/>
                      </a:lnTo>
                      <a:lnTo>
                        <a:pt x="210" y="398"/>
                      </a:lnTo>
                      <a:lnTo>
                        <a:pt x="222" y="406"/>
                      </a:lnTo>
                      <a:lnTo>
                        <a:pt x="232" y="410"/>
                      </a:lnTo>
                      <a:lnTo>
                        <a:pt x="239" y="411"/>
                      </a:lnTo>
                      <a:lnTo>
                        <a:pt x="244" y="407"/>
                      </a:lnTo>
                      <a:lnTo>
                        <a:pt x="254" y="369"/>
                      </a:lnTo>
                      <a:lnTo>
                        <a:pt x="266" y="330"/>
                      </a:lnTo>
                      <a:lnTo>
                        <a:pt x="281" y="293"/>
                      </a:lnTo>
                      <a:lnTo>
                        <a:pt x="300" y="255"/>
                      </a:lnTo>
                      <a:lnTo>
                        <a:pt x="319" y="219"/>
                      </a:lnTo>
                      <a:lnTo>
                        <a:pt x="341" y="186"/>
                      </a:lnTo>
                      <a:lnTo>
                        <a:pt x="362" y="153"/>
                      </a:lnTo>
                      <a:lnTo>
                        <a:pt x="384" y="124"/>
                      </a:lnTo>
                      <a:lnTo>
                        <a:pt x="406" y="96"/>
                      </a:lnTo>
                      <a:lnTo>
                        <a:pt x="425" y="71"/>
                      </a:lnTo>
                      <a:lnTo>
                        <a:pt x="443" y="49"/>
                      </a:lnTo>
                      <a:lnTo>
                        <a:pt x="459" y="31"/>
                      </a:lnTo>
                      <a:lnTo>
                        <a:pt x="472" y="18"/>
                      </a:lnTo>
                      <a:lnTo>
                        <a:pt x="480" y="7"/>
                      </a:lnTo>
                      <a:lnTo>
                        <a:pt x="485" y="1"/>
                      </a:lnTo>
                      <a:lnTo>
                        <a:pt x="485" y="0"/>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61" name="Freeform 140"/>
                <p:cNvSpPr>
                  <a:spLocks/>
                </p:cNvSpPr>
                <p:nvPr/>
              </p:nvSpPr>
              <p:spPr bwMode="auto">
                <a:xfrm>
                  <a:off x="1160" y="2936"/>
                  <a:ext cx="25" cy="84"/>
                </a:xfrm>
                <a:custGeom>
                  <a:avLst/>
                  <a:gdLst>
                    <a:gd name="T0" fmla="*/ 0 w 77"/>
                    <a:gd name="T1" fmla="*/ 3 h 253"/>
                    <a:gd name="T2" fmla="*/ 0 w 77"/>
                    <a:gd name="T3" fmla="*/ 3 h 253"/>
                    <a:gd name="T4" fmla="*/ 0 w 77"/>
                    <a:gd name="T5" fmla="*/ 3 h 253"/>
                    <a:gd name="T6" fmla="*/ 0 w 77"/>
                    <a:gd name="T7" fmla="*/ 3 h 253"/>
                    <a:gd name="T8" fmla="*/ 0 w 77"/>
                    <a:gd name="T9" fmla="*/ 3 h 253"/>
                    <a:gd name="T10" fmla="*/ 0 w 77"/>
                    <a:gd name="T11" fmla="*/ 3 h 253"/>
                    <a:gd name="T12" fmla="*/ 0 w 77"/>
                    <a:gd name="T13" fmla="*/ 2 h 253"/>
                    <a:gd name="T14" fmla="*/ 0 w 77"/>
                    <a:gd name="T15" fmla="*/ 2 h 253"/>
                    <a:gd name="T16" fmla="*/ 0 w 77"/>
                    <a:gd name="T17" fmla="*/ 2 h 253"/>
                    <a:gd name="T18" fmla="*/ 1 w 77"/>
                    <a:gd name="T19" fmla="*/ 1 h 253"/>
                    <a:gd name="T20" fmla="*/ 1 w 77"/>
                    <a:gd name="T21" fmla="*/ 1 h 253"/>
                    <a:gd name="T22" fmla="*/ 1 w 77"/>
                    <a:gd name="T23" fmla="*/ 0 h 253"/>
                    <a:gd name="T24" fmla="*/ 1 w 77"/>
                    <a:gd name="T25" fmla="*/ 0 h 253"/>
                    <a:gd name="T26" fmla="*/ 1 w 77"/>
                    <a:gd name="T27" fmla="*/ 0 h 253"/>
                    <a:gd name="T28" fmla="*/ 1 w 77"/>
                    <a:gd name="T29" fmla="*/ 0 h 253"/>
                    <a:gd name="T30" fmla="*/ 1 w 77"/>
                    <a:gd name="T31" fmla="*/ 1 h 253"/>
                    <a:gd name="T32" fmla="*/ 1 w 77"/>
                    <a:gd name="T33" fmla="*/ 1 h 253"/>
                    <a:gd name="T34" fmla="*/ 1 w 77"/>
                    <a:gd name="T35" fmla="*/ 2 h 253"/>
                    <a:gd name="T36" fmla="*/ 1 w 77"/>
                    <a:gd name="T37" fmla="*/ 2 h 253"/>
                    <a:gd name="T38" fmla="*/ 1 w 77"/>
                    <a:gd name="T39" fmla="*/ 3 h 253"/>
                    <a:gd name="T40" fmla="*/ 0 w 77"/>
                    <a:gd name="T41" fmla="*/ 3 h 2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7"/>
                    <a:gd name="T64" fmla="*/ 0 h 253"/>
                    <a:gd name="T65" fmla="*/ 77 w 77"/>
                    <a:gd name="T66" fmla="*/ 253 h 25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7" h="253">
                      <a:moveTo>
                        <a:pt x="31" y="253"/>
                      </a:moveTo>
                      <a:lnTo>
                        <a:pt x="19" y="251"/>
                      </a:lnTo>
                      <a:lnTo>
                        <a:pt x="9" y="248"/>
                      </a:lnTo>
                      <a:lnTo>
                        <a:pt x="4" y="244"/>
                      </a:lnTo>
                      <a:lnTo>
                        <a:pt x="0" y="240"/>
                      </a:lnTo>
                      <a:lnTo>
                        <a:pt x="5" y="213"/>
                      </a:lnTo>
                      <a:lnTo>
                        <a:pt x="15" y="186"/>
                      </a:lnTo>
                      <a:lnTo>
                        <a:pt x="25" y="160"/>
                      </a:lnTo>
                      <a:lnTo>
                        <a:pt x="36" y="132"/>
                      </a:lnTo>
                      <a:lnTo>
                        <a:pt x="48" y="102"/>
                      </a:lnTo>
                      <a:lnTo>
                        <a:pt x="59" y="72"/>
                      </a:lnTo>
                      <a:lnTo>
                        <a:pt x="68" y="37"/>
                      </a:lnTo>
                      <a:lnTo>
                        <a:pt x="75" y="0"/>
                      </a:lnTo>
                      <a:lnTo>
                        <a:pt x="77" y="7"/>
                      </a:lnTo>
                      <a:lnTo>
                        <a:pt x="75" y="26"/>
                      </a:lnTo>
                      <a:lnTo>
                        <a:pt x="74" y="55"/>
                      </a:lnTo>
                      <a:lnTo>
                        <a:pt x="70" y="90"/>
                      </a:lnTo>
                      <a:lnTo>
                        <a:pt x="64" y="130"/>
                      </a:lnTo>
                      <a:lnTo>
                        <a:pt x="56" y="172"/>
                      </a:lnTo>
                      <a:lnTo>
                        <a:pt x="45" y="214"/>
                      </a:lnTo>
                      <a:lnTo>
                        <a:pt x="31" y="253"/>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62" name="Freeform 141"/>
                <p:cNvSpPr>
                  <a:spLocks/>
                </p:cNvSpPr>
                <p:nvPr/>
              </p:nvSpPr>
              <p:spPr bwMode="auto">
                <a:xfrm>
                  <a:off x="1163" y="2887"/>
                  <a:ext cx="134" cy="141"/>
                </a:xfrm>
                <a:custGeom>
                  <a:avLst/>
                  <a:gdLst>
                    <a:gd name="T0" fmla="*/ 3 w 404"/>
                    <a:gd name="T1" fmla="*/ 3 h 422"/>
                    <a:gd name="T2" fmla="*/ 3 w 404"/>
                    <a:gd name="T3" fmla="*/ 2 h 422"/>
                    <a:gd name="T4" fmla="*/ 4 w 404"/>
                    <a:gd name="T5" fmla="*/ 1 h 422"/>
                    <a:gd name="T6" fmla="*/ 4 w 404"/>
                    <a:gd name="T7" fmla="*/ 0 h 422"/>
                    <a:gd name="T8" fmla="*/ 4 w 404"/>
                    <a:gd name="T9" fmla="*/ 1 h 422"/>
                    <a:gd name="T10" fmla="*/ 4 w 404"/>
                    <a:gd name="T11" fmla="*/ 2 h 422"/>
                    <a:gd name="T12" fmla="*/ 5 w 404"/>
                    <a:gd name="T13" fmla="*/ 3 h 422"/>
                    <a:gd name="T14" fmla="*/ 5 w 404"/>
                    <a:gd name="T15" fmla="*/ 5 h 422"/>
                    <a:gd name="T16" fmla="*/ 4 w 404"/>
                    <a:gd name="T17" fmla="*/ 5 h 422"/>
                    <a:gd name="T18" fmla="*/ 4 w 404"/>
                    <a:gd name="T19" fmla="*/ 4 h 422"/>
                    <a:gd name="T20" fmla="*/ 4 w 404"/>
                    <a:gd name="T21" fmla="*/ 3 h 422"/>
                    <a:gd name="T22" fmla="*/ 4 w 404"/>
                    <a:gd name="T23" fmla="*/ 2 h 422"/>
                    <a:gd name="T24" fmla="*/ 4 w 404"/>
                    <a:gd name="T25" fmla="*/ 2 h 422"/>
                    <a:gd name="T26" fmla="*/ 4 w 404"/>
                    <a:gd name="T27" fmla="*/ 2 h 422"/>
                    <a:gd name="T28" fmla="*/ 4 w 404"/>
                    <a:gd name="T29" fmla="*/ 3 h 422"/>
                    <a:gd name="T30" fmla="*/ 3 w 404"/>
                    <a:gd name="T31" fmla="*/ 4 h 422"/>
                    <a:gd name="T32" fmla="*/ 3 w 404"/>
                    <a:gd name="T33" fmla="*/ 4 h 422"/>
                    <a:gd name="T34" fmla="*/ 3 w 404"/>
                    <a:gd name="T35" fmla="*/ 4 h 422"/>
                    <a:gd name="T36" fmla="*/ 3 w 404"/>
                    <a:gd name="T37" fmla="*/ 4 h 422"/>
                    <a:gd name="T38" fmla="*/ 3 w 404"/>
                    <a:gd name="T39" fmla="*/ 4 h 422"/>
                    <a:gd name="T40" fmla="*/ 3 w 404"/>
                    <a:gd name="T41" fmla="*/ 4 h 422"/>
                    <a:gd name="T42" fmla="*/ 3 w 404"/>
                    <a:gd name="T43" fmla="*/ 4 h 422"/>
                    <a:gd name="T44" fmla="*/ 3 w 404"/>
                    <a:gd name="T45" fmla="*/ 4 h 422"/>
                    <a:gd name="T46" fmla="*/ 2 w 404"/>
                    <a:gd name="T47" fmla="*/ 4 h 422"/>
                    <a:gd name="T48" fmla="*/ 2 w 404"/>
                    <a:gd name="T49" fmla="*/ 3 h 422"/>
                    <a:gd name="T50" fmla="*/ 1 w 404"/>
                    <a:gd name="T51" fmla="*/ 1 h 422"/>
                    <a:gd name="T52" fmla="*/ 0 w 404"/>
                    <a:gd name="T53" fmla="*/ 1 h 422"/>
                    <a:gd name="T54" fmla="*/ 0 w 404"/>
                    <a:gd name="T55" fmla="*/ 1 h 422"/>
                    <a:gd name="T56" fmla="*/ 1 w 404"/>
                    <a:gd name="T57" fmla="*/ 1 h 422"/>
                    <a:gd name="T58" fmla="*/ 1 w 404"/>
                    <a:gd name="T59" fmla="*/ 1 h 422"/>
                    <a:gd name="T60" fmla="*/ 2 w 404"/>
                    <a:gd name="T61" fmla="*/ 2 h 422"/>
                    <a:gd name="T62" fmla="*/ 2 w 404"/>
                    <a:gd name="T63" fmla="*/ 2 h 422"/>
                    <a:gd name="T64" fmla="*/ 2 w 404"/>
                    <a:gd name="T65" fmla="*/ 2 h 422"/>
                    <a:gd name="T66" fmla="*/ 3 w 404"/>
                    <a:gd name="T67" fmla="*/ 3 h 422"/>
                    <a:gd name="T68" fmla="*/ 3 w 404"/>
                    <a:gd name="T69" fmla="*/ 3 h 42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4"/>
                    <a:gd name="T106" fmla="*/ 0 h 422"/>
                    <a:gd name="T107" fmla="*/ 404 w 404"/>
                    <a:gd name="T108" fmla="*/ 422 h 42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4" h="422">
                      <a:moveTo>
                        <a:pt x="228" y="269"/>
                      </a:moveTo>
                      <a:lnTo>
                        <a:pt x="239" y="229"/>
                      </a:lnTo>
                      <a:lnTo>
                        <a:pt x="253" y="185"/>
                      </a:lnTo>
                      <a:lnTo>
                        <a:pt x="268" y="139"/>
                      </a:lnTo>
                      <a:lnTo>
                        <a:pt x="284" y="95"/>
                      </a:lnTo>
                      <a:lnTo>
                        <a:pt x="299" y="56"/>
                      </a:lnTo>
                      <a:lnTo>
                        <a:pt x="313" y="25"/>
                      </a:lnTo>
                      <a:lnTo>
                        <a:pt x="324" y="5"/>
                      </a:lnTo>
                      <a:lnTo>
                        <a:pt x="332" y="0"/>
                      </a:lnTo>
                      <a:lnTo>
                        <a:pt x="340" y="52"/>
                      </a:lnTo>
                      <a:lnTo>
                        <a:pt x="350" y="105"/>
                      </a:lnTo>
                      <a:lnTo>
                        <a:pt x="360" y="157"/>
                      </a:lnTo>
                      <a:lnTo>
                        <a:pt x="369" y="211"/>
                      </a:lnTo>
                      <a:lnTo>
                        <a:pt x="379" y="264"/>
                      </a:lnTo>
                      <a:lnTo>
                        <a:pt x="388" y="316"/>
                      </a:lnTo>
                      <a:lnTo>
                        <a:pt x="397" y="369"/>
                      </a:lnTo>
                      <a:lnTo>
                        <a:pt x="404" y="422"/>
                      </a:lnTo>
                      <a:lnTo>
                        <a:pt x="357" y="405"/>
                      </a:lnTo>
                      <a:lnTo>
                        <a:pt x="351" y="369"/>
                      </a:lnTo>
                      <a:lnTo>
                        <a:pt x="347" y="334"/>
                      </a:lnTo>
                      <a:lnTo>
                        <a:pt x="340" y="298"/>
                      </a:lnTo>
                      <a:lnTo>
                        <a:pt x="335" y="264"/>
                      </a:lnTo>
                      <a:lnTo>
                        <a:pt x="329" y="228"/>
                      </a:lnTo>
                      <a:lnTo>
                        <a:pt x="323" y="193"/>
                      </a:lnTo>
                      <a:lnTo>
                        <a:pt x="317" y="157"/>
                      </a:lnTo>
                      <a:lnTo>
                        <a:pt x="310" y="123"/>
                      </a:lnTo>
                      <a:lnTo>
                        <a:pt x="305" y="150"/>
                      </a:lnTo>
                      <a:lnTo>
                        <a:pt x="299" y="178"/>
                      </a:lnTo>
                      <a:lnTo>
                        <a:pt x="292" y="207"/>
                      </a:lnTo>
                      <a:lnTo>
                        <a:pt x="287" y="235"/>
                      </a:lnTo>
                      <a:lnTo>
                        <a:pt x="280" y="262"/>
                      </a:lnTo>
                      <a:lnTo>
                        <a:pt x="272" y="290"/>
                      </a:lnTo>
                      <a:lnTo>
                        <a:pt x="265" y="317"/>
                      </a:lnTo>
                      <a:lnTo>
                        <a:pt x="257" y="345"/>
                      </a:lnTo>
                      <a:lnTo>
                        <a:pt x="251" y="342"/>
                      </a:lnTo>
                      <a:lnTo>
                        <a:pt x="246" y="340"/>
                      </a:lnTo>
                      <a:lnTo>
                        <a:pt x="240" y="337"/>
                      </a:lnTo>
                      <a:lnTo>
                        <a:pt x="235" y="333"/>
                      </a:lnTo>
                      <a:lnTo>
                        <a:pt x="229" y="330"/>
                      </a:lnTo>
                      <a:lnTo>
                        <a:pt x="224" y="327"/>
                      </a:lnTo>
                      <a:lnTo>
                        <a:pt x="218" y="324"/>
                      </a:lnTo>
                      <a:lnTo>
                        <a:pt x="213" y="322"/>
                      </a:lnTo>
                      <a:lnTo>
                        <a:pt x="213" y="320"/>
                      </a:lnTo>
                      <a:lnTo>
                        <a:pt x="207" y="311"/>
                      </a:lnTo>
                      <a:lnTo>
                        <a:pt x="192" y="286"/>
                      </a:lnTo>
                      <a:lnTo>
                        <a:pt x="169" y="250"/>
                      </a:lnTo>
                      <a:lnTo>
                        <a:pt x="140" y="208"/>
                      </a:lnTo>
                      <a:lnTo>
                        <a:pt x="107" y="163"/>
                      </a:lnTo>
                      <a:lnTo>
                        <a:pt x="73" y="120"/>
                      </a:lnTo>
                      <a:lnTo>
                        <a:pt x="36" y="83"/>
                      </a:lnTo>
                      <a:lnTo>
                        <a:pt x="0" y="55"/>
                      </a:lnTo>
                      <a:lnTo>
                        <a:pt x="18" y="62"/>
                      </a:lnTo>
                      <a:lnTo>
                        <a:pt x="36" y="70"/>
                      </a:lnTo>
                      <a:lnTo>
                        <a:pt x="53" y="80"/>
                      </a:lnTo>
                      <a:lnTo>
                        <a:pt x="70" y="91"/>
                      </a:lnTo>
                      <a:lnTo>
                        <a:pt x="87" y="102"/>
                      </a:lnTo>
                      <a:lnTo>
                        <a:pt x="103" y="114"/>
                      </a:lnTo>
                      <a:lnTo>
                        <a:pt x="118" y="127"/>
                      </a:lnTo>
                      <a:lnTo>
                        <a:pt x="133" y="141"/>
                      </a:lnTo>
                      <a:lnTo>
                        <a:pt x="147" y="156"/>
                      </a:lnTo>
                      <a:lnTo>
                        <a:pt x="161" y="170"/>
                      </a:lnTo>
                      <a:lnTo>
                        <a:pt x="175" y="186"/>
                      </a:lnTo>
                      <a:lnTo>
                        <a:pt x="187" y="201"/>
                      </a:lnTo>
                      <a:lnTo>
                        <a:pt x="198" y="218"/>
                      </a:lnTo>
                      <a:lnTo>
                        <a:pt x="209" y="235"/>
                      </a:lnTo>
                      <a:lnTo>
                        <a:pt x="218" y="253"/>
                      </a:lnTo>
                      <a:lnTo>
                        <a:pt x="228" y="269"/>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63" name="Freeform 142"/>
                <p:cNvSpPr>
                  <a:spLocks/>
                </p:cNvSpPr>
                <p:nvPr/>
              </p:nvSpPr>
              <p:spPr bwMode="auto">
                <a:xfrm>
                  <a:off x="1299" y="2836"/>
                  <a:ext cx="74" cy="140"/>
                </a:xfrm>
                <a:custGeom>
                  <a:avLst/>
                  <a:gdLst>
                    <a:gd name="T0" fmla="*/ 3 w 221"/>
                    <a:gd name="T1" fmla="*/ 3 h 419"/>
                    <a:gd name="T2" fmla="*/ 2 w 221"/>
                    <a:gd name="T3" fmla="*/ 3 h 419"/>
                    <a:gd name="T4" fmla="*/ 2 w 221"/>
                    <a:gd name="T5" fmla="*/ 3 h 419"/>
                    <a:gd name="T6" fmla="*/ 2 w 221"/>
                    <a:gd name="T7" fmla="*/ 3 h 419"/>
                    <a:gd name="T8" fmla="*/ 1 w 221"/>
                    <a:gd name="T9" fmla="*/ 3 h 419"/>
                    <a:gd name="T10" fmla="*/ 1 w 221"/>
                    <a:gd name="T11" fmla="*/ 4 h 419"/>
                    <a:gd name="T12" fmla="*/ 1 w 221"/>
                    <a:gd name="T13" fmla="*/ 4 h 419"/>
                    <a:gd name="T14" fmla="*/ 1 w 221"/>
                    <a:gd name="T15" fmla="*/ 4 h 419"/>
                    <a:gd name="T16" fmla="*/ 1 w 221"/>
                    <a:gd name="T17" fmla="*/ 4 h 419"/>
                    <a:gd name="T18" fmla="*/ 1 w 221"/>
                    <a:gd name="T19" fmla="*/ 4 h 419"/>
                    <a:gd name="T20" fmla="*/ 1 w 221"/>
                    <a:gd name="T21" fmla="*/ 3 h 419"/>
                    <a:gd name="T22" fmla="*/ 1 w 221"/>
                    <a:gd name="T23" fmla="*/ 3 h 419"/>
                    <a:gd name="T24" fmla="*/ 1 w 221"/>
                    <a:gd name="T25" fmla="*/ 2 h 419"/>
                    <a:gd name="T26" fmla="*/ 1 w 221"/>
                    <a:gd name="T27" fmla="*/ 2 h 419"/>
                    <a:gd name="T28" fmla="*/ 1 w 221"/>
                    <a:gd name="T29" fmla="*/ 1 h 419"/>
                    <a:gd name="T30" fmla="*/ 1 w 221"/>
                    <a:gd name="T31" fmla="*/ 1 h 419"/>
                    <a:gd name="T32" fmla="*/ 1 w 221"/>
                    <a:gd name="T33" fmla="*/ 0 h 419"/>
                    <a:gd name="T34" fmla="*/ 1 w 221"/>
                    <a:gd name="T35" fmla="*/ 0 h 419"/>
                    <a:gd name="T36" fmla="*/ 1 w 221"/>
                    <a:gd name="T37" fmla="*/ 0 h 419"/>
                    <a:gd name="T38" fmla="*/ 1 w 221"/>
                    <a:gd name="T39" fmla="*/ 0 h 419"/>
                    <a:gd name="T40" fmla="*/ 1 w 221"/>
                    <a:gd name="T41" fmla="*/ 0 h 419"/>
                    <a:gd name="T42" fmla="*/ 1 w 221"/>
                    <a:gd name="T43" fmla="*/ 1 h 419"/>
                    <a:gd name="T44" fmla="*/ 1 w 221"/>
                    <a:gd name="T45" fmla="*/ 1 h 419"/>
                    <a:gd name="T46" fmla="*/ 1 w 221"/>
                    <a:gd name="T47" fmla="*/ 1 h 419"/>
                    <a:gd name="T48" fmla="*/ 1 w 221"/>
                    <a:gd name="T49" fmla="*/ 1 h 419"/>
                    <a:gd name="T50" fmla="*/ 1 w 221"/>
                    <a:gd name="T51" fmla="*/ 1 h 419"/>
                    <a:gd name="T52" fmla="*/ 1 w 221"/>
                    <a:gd name="T53" fmla="*/ 2 h 419"/>
                    <a:gd name="T54" fmla="*/ 0 w 221"/>
                    <a:gd name="T55" fmla="*/ 2 h 419"/>
                    <a:gd name="T56" fmla="*/ 0 w 221"/>
                    <a:gd name="T57" fmla="*/ 3 h 419"/>
                    <a:gd name="T58" fmla="*/ 0 w 221"/>
                    <a:gd name="T59" fmla="*/ 4 h 419"/>
                    <a:gd name="T60" fmla="*/ 0 w 221"/>
                    <a:gd name="T61" fmla="*/ 4 h 419"/>
                    <a:gd name="T62" fmla="*/ 0 w 221"/>
                    <a:gd name="T63" fmla="*/ 5 h 419"/>
                    <a:gd name="T64" fmla="*/ 0 w 221"/>
                    <a:gd name="T65" fmla="*/ 5 h 419"/>
                    <a:gd name="T66" fmla="*/ 0 w 221"/>
                    <a:gd name="T67" fmla="*/ 5 h 419"/>
                    <a:gd name="T68" fmla="*/ 0 w 221"/>
                    <a:gd name="T69" fmla="*/ 5 h 419"/>
                    <a:gd name="T70" fmla="*/ 1 w 221"/>
                    <a:gd name="T71" fmla="*/ 5 h 419"/>
                    <a:gd name="T72" fmla="*/ 1 w 221"/>
                    <a:gd name="T73" fmla="*/ 5 h 419"/>
                    <a:gd name="T74" fmla="*/ 1 w 221"/>
                    <a:gd name="T75" fmla="*/ 5 h 419"/>
                    <a:gd name="T76" fmla="*/ 1 w 221"/>
                    <a:gd name="T77" fmla="*/ 4 h 419"/>
                    <a:gd name="T78" fmla="*/ 1 w 221"/>
                    <a:gd name="T79" fmla="*/ 4 h 419"/>
                    <a:gd name="T80" fmla="*/ 1 w 221"/>
                    <a:gd name="T81" fmla="*/ 4 h 419"/>
                    <a:gd name="T82" fmla="*/ 2 w 221"/>
                    <a:gd name="T83" fmla="*/ 4 h 419"/>
                    <a:gd name="T84" fmla="*/ 2 w 221"/>
                    <a:gd name="T85" fmla="*/ 4 h 419"/>
                    <a:gd name="T86" fmla="*/ 2 w 221"/>
                    <a:gd name="T87" fmla="*/ 4 h 419"/>
                    <a:gd name="T88" fmla="*/ 2 w 221"/>
                    <a:gd name="T89" fmla="*/ 3 h 419"/>
                    <a:gd name="T90" fmla="*/ 2 w 221"/>
                    <a:gd name="T91" fmla="*/ 3 h 419"/>
                    <a:gd name="T92" fmla="*/ 3 w 221"/>
                    <a:gd name="T93" fmla="*/ 3 h 419"/>
                    <a:gd name="T94" fmla="*/ 3 w 221"/>
                    <a:gd name="T95" fmla="*/ 3 h 419"/>
                    <a:gd name="T96" fmla="*/ 3 w 221"/>
                    <a:gd name="T97" fmla="*/ 3 h 41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21"/>
                    <a:gd name="T148" fmla="*/ 0 h 419"/>
                    <a:gd name="T149" fmla="*/ 221 w 221"/>
                    <a:gd name="T150" fmla="*/ 419 h 41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21" h="419">
                      <a:moveTo>
                        <a:pt x="221" y="264"/>
                      </a:moveTo>
                      <a:lnTo>
                        <a:pt x="192" y="261"/>
                      </a:lnTo>
                      <a:lnTo>
                        <a:pt x="166" y="263"/>
                      </a:lnTo>
                      <a:lnTo>
                        <a:pt x="142" y="270"/>
                      </a:lnTo>
                      <a:lnTo>
                        <a:pt x="118" y="282"/>
                      </a:lnTo>
                      <a:lnTo>
                        <a:pt x="98" y="297"/>
                      </a:lnTo>
                      <a:lnTo>
                        <a:pt x="80" y="315"/>
                      </a:lnTo>
                      <a:lnTo>
                        <a:pt x="63" y="336"/>
                      </a:lnTo>
                      <a:lnTo>
                        <a:pt x="48" y="358"/>
                      </a:lnTo>
                      <a:lnTo>
                        <a:pt x="54" y="318"/>
                      </a:lnTo>
                      <a:lnTo>
                        <a:pt x="59" y="275"/>
                      </a:lnTo>
                      <a:lnTo>
                        <a:pt x="65" y="230"/>
                      </a:lnTo>
                      <a:lnTo>
                        <a:pt x="72" y="184"/>
                      </a:lnTo>
                      <a:lnTo>
                        <a:pt x="78" y="138"/>
                      </a:lnTo>
                      <a:lnTo>
                        <a:pt x="85" y="91"/>
                      </a:lnTo>
                      <a:lnTo>
                        <a:pt x="94" y="46"/>
                      </a:lnTo>
                      <a:lnTo>
                        <a:pt x="103" y="0"/>
                      </a:lnTo>
                      <a:lnTo>
                        <a:pt x="98" y="6"/>
                      </a:lnTo>
                      <a:lnTo>
                        <a:pt x="91" y="13"/>
                      </a:lnTo>
                      <a:lnTo>
                        <a:pt x="85" y="22"/>
                      </a:lnTo>
                      <a:lnTo>
                        <a:pt x="78" y="32"/>
                      </a:lnTo>
                      <a:lnTo>
                        <a:pt x="73" y="43"/>
                      </a:lnTo>
                      <a:lnTo>
                        <a:pt x="68" y="53"/>
                      </a:lnTo>
                      <a:lnTo>
                        <a:pt x="63" y="61"/>
                      </a:lnTo>
                      <a:lnTo>
                        <a:pt x="62" y="68"/>
                      </a:lnTo>
                      <a:lnTo>
                        <a:pt x="51" y="112"/>
                      </a:lnTo>
                      <a:lnTo>
                        <a:pt x="41" y="156"/>
                      </a:lnTo>
                      <a:lnTo>
                        <a:pt x="32" y="199"/>
                      </a:lnTo>
                      <a:lnTo>
                        <a:pt x="24" y="243"/>
                      </a:lnTo>
                      <a:lnTo>
                        <a:pt x="15" y="288"/>
                      </a:lnTo>
                      <a:lnTo>
                        <a:pt x="9" y="331"/>
                      </a:lnTo>
                      <a:lnTo>
                        <a:pt x="4" y="375"/>
                      </a:lnTo>
                      <a:lnTo>
                        <a:pt x="0" y="419"/>
                      </a:lnTo>
                      <a:lnTo>
                        <a:pt x="21" y="413"/>
                      </a:lnTo>
                      <a:lnTo>
                        <a:pt x="40" y="405"/>
                      </a:lnTo>
                      <a:lnTo>
                        <a:pt x="55" y="394"/>
                      </a:lnTo>
                      <a:lnTo>
                        <a:pt x="70" y="380"/>
                      </a:lnTo>
                      <a:lnTo>
                        <a:pt x="84" y="365"/>
                      </a:lnTo>
                      <a:lnTo>
                        <a:pt x="96" y="348"/>
                      </a:lnTo>
                      <a:lnTo>
                        <a:pt x="107" y="331"/>
                      </a:lnTo>
                      <a:lnTo>
                        <a:pt x="120" y="314"/>
                      </a:lnTo>
                      <a:lnTo>
                        <a:pt x="128" y="306"/>
                      </a:lnTo>
                      <a:lnTo>
                        <a:pt x="142" y="297"/>
                      </a:lnTo>
                      <a:lnTo>
                        <a:pt x="158" y="289"/>
                      </a:lnTo>
                      <a:lnTo>
                        <a:pt x="176" y="281"/>
                      </a:lnTo>
                      <a:lnTo>
                        <a:pt x="192" y="274"/>
                      </a:lnTo>
                      <a:lnTo>
                        <a:pt x="207" y="268"/>
                      </a:lnTo>
                      <a:lnTo>
                        <a:pt x="217" y="266"/>
                      </a:lnTo>
                      <a:lnTo>
                        <a:pt x="221" y="264"/>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64" name="Freeform 143"/>
                <p:cNvSpPr>
                  <a:spLocks/>
                </p:cNvSpPr>
                <p:nvPr/>
              </p:nvSpPr>
              <p:spPr bwMode="auto">
                <a:xfrm>
                  <a:off x="796" y="2820"/>
                  <a:ext cx="121" cy="157"/>
                </a:xfrm>
                <a:custGeom>
                  <a:avLst/>
                  <a:gdLst>
                    <a:gd name="T0" fmla="*/ 3 w 362"/>
                    <a:gd name="T1" fmla="*/ 6 h 471"/>
                    <a:gd name="T2" fmla="*/ 3 w 362"/>
                    <a:gd name="T3" fmla="*/ 6 h 471"/>
                    <a:gd name="T4" fmla="*/ 3 w 362"/>
                    <a:gd name="T5" fmla="*/ 5 h 471"/>
                    <a:gd name="T6" fmla="*/ 3 w 362"/>
                    <a:gd name="T7" fmla="*/ 5 h 471"/>
                    <a:gd name="T8" fmla="*/ 3 w 362"/>
                    <a:gd name="T9" fmla="*/ 4 h 471"/>
                    <a:gd name="T10" fmla="*/ 2 w 362"/>
                    <a:gd name="T11" fmla="*/ 4 h 471"/>
                    <a:gd name="T12" fmla="*/ 2 w 362"/>
                    <a:gd name="T13" fmla="*/ 3 h 471"/>
                    <a:gd name="T14" fmla="*/ 2 w 362"/>
                    <a:gd name="T15" fmla="*/ 3 h 471"/>
                    <a:gd name="T16" fmla="*/ 2 w 362"/>
                    <a:gd name="T17" fmla="*/ 2 h 471"/>
                    <a:gd name="T18" fmla="*/ 2 w 362"/>
                    <a:gd name="T19" fmla="*/ 2 h 471"/>
                    <a:gd name="T20" fmla="*/ 1 w 362"/>
                    <a:gd name="T21" fmla="*/ 2 h 471"/>
                    <a:gd name="T22" fmla="*/ 1 w 362"/>
                    <a:gd name="T23" fmla="*/ 2 h 471"/>
                    <a:gd name="T24" fmla="*/ 1 w 362"/>
                    <a:gd name="T25" fmla="*/ 1 h 471"/>
                    <a:gd name="T26" fmla="*/ 1 w 362"/>
                    <a:gd name="T27" fmla="*/ 1 h 471"/>
                    <a:gd name="T28" fmla="*/ 0 w 362"/>
                    <a:gd name="T29" fmla="*/ 0 h 471"/>
                    <a:gd name="T30" fmla="*/ 0 w 362"/>
                    <a:gd name="T31" fmla="*/ 0 h 471"/>
                    <a:gd name="T32" fmla="*/ 0 w 362"/>
                    <a:gd name="T33" fmla="*/ 0 h 471"/>
                    <a:gd name="T34" fmla="*/ 0 w 362"/>
                    <a:gd name="T35" fmla="*/ 0 h 471"/>
                    <a:gd name="T36" fmla="*/ 1 w 362"/>
                    <a:gd name="T37" fmla="*/ 0 h 471"/>
                    <a:gd name="T38" fmla="*/ 1 w 362"/>
                    <a:gd name="T39" fmla="*/ 1 h 471"/>
                    <a:gd name="T40" fmla="*/ 1 w 362"/>
                    <a:gd name="T41" fmla="*/ 1 h 471"/>
                    <a:gd name="T42" fmla="*/ 1 w 362"/>
                    <a:gd name="T43" fmla="*/ 1 h 471"/>
                    <a:gd name="T44" fmla="*/ 1 w 362"/>
                    <a:gd name="T45" fmla="*/ 1 h 471"/>
                    <a:gd name="T46" fmla="*/ 2 w 362"/>
                    <a:gd name="T47" fmla="*/ 2 h 471"/>
                    <a:gd name="T48" fmla="*/ 2 w 362"/>
                    <a:gd name="T49" fmla="*/ 2 h 471"/>
                    <a:gd name="T50" fmla="*/ 2 w 362"/>
                    <a:gd name="T51" fmla="*/ 2 h 471"/>
                    <a:gd name="T52" fmla="*/ 2 w 362"/>
                    <a:gd name="T53" fmla="*/ 2 h 471"/>
                    <a:gd name="T54" fmla="*/ 2 w 362"/>
                    <a:gd name="T55" fmla="*/ 3 h 471"/>
                    <a:gd name="T56" fmla="*/ 3 w 362"/>
                    <a:gd name="T57" fmla="*/ 3 h 471"/>
                    <a:gd name="T58" fmla="*/ 3 w 362"/>
                    <a:gd name="T59" fmla="*/ 3 h 471"/>
                    <a:gd name="T60" fmla="*/ 3 w 362"/>
                    <a:gd name="T61" fmla="*/ 3 h 471"/>
                    <a:gd name="T62" fmla="*/ 3 w 362"/>
                    <a:gd name="T63" fmla="*/ 3 h 471"/>
                    <a:gd name="T64" fmla="*/ 3 w 362"/>
                    <a:gd name="T65" fmla="*/ 4 h 471"/>
                    <a:gd name="T66" fmla="*/ 3 w 362"/>
                    <a:gd name="T67" fmla="*/ 3 h 471"/>
                    <a:gd name="T68" fmla="*/ 3 w 362"/>
                    <a:gd name="T69" fmla="*/ 2 h 471"/>
                    <a:gd name="T70" fmla="*/ 3 w 362"/>
                    <a:gd name="T71" fmla="*/ 1 h 471"/>
                    <a:gd name="T72" fmla="*/ 3 w 362"/>
                    <a:gd name="T73" fmla="*/ 1 h 471"/>
                    <a:gd name="T74" fmla="*/ 4 w 362"/>
                    <a:gd name="T75" fmla="*/ 1 h 471"/>
                    <a:gd name="T76" fmla="*/ 4 w 362"/>
                    <a:gd name="T77" fmla="*/ 2 h 471"/>
                    <a:gd name="T78" fmla="*/ 4 w 362"/>
                    <a:gd name="T79" fmla="*/ 2 h 471"/>
                    <a:gd name="T80" fmla="*/ 4 w 362"/>
                    <a:gd name="T81" fmla="*/ 3 h 471"/>
                    <a:gd name="T82" fmla="*/ 4 w 362"/>
                    <a:gd name="T83" fmla="*/ 3 h 471"/>
                    <a:gd name="T84" fmla="*/ 4 w 362"/>
                    <a:gd name="T85" fmla="*/ 4 h 471"/>
                    <a:gd name="T86" fmla="*/ 4 w 362"/>
                    <a:gd name="T87" fmla="*/ 4 h 471"/>
                    <a:gd name="T88" fmla="*/ 4 w 362"/>
                    <a:gd name="T89" fmla="*/ 5 h 471"/>
                    <a:gd name="T90" fmla="*/ 4 w 362"/>
                    <a:gd name="T91" fmla="*/ 5 h 471"/>
                    <a:gd name="T92" fmla="*/ 4 w 362"/>
                    <a:gd name="T93" fmla="*/ 4 h 471"/>
                    <a:gd name="T94" fmla="*/ 4 w 362"/>
                    <a:gd name="T95" fmla="*/ 4 h 471"/>
                    <a:gd name="T96" fmla="*/ 4 w 362"/>
                    <a:gd name="T97" fmla="*/ 3 h 471"/>
                    <a:gd name="T98" fmla="*/ 4 w 362"/>
                    <a:gd name="T99" fmla="*/ 3 h 471"/>
                    <a:gd name="T100" fmla="*/ 4 w 362"/>
                    <a:gd name="T101" fmla="*/ 3 h 471"/>
                    <a:gd name="T102" fmla="*/ 4 w 362"/>
                    <a:gd name="T103" fmla="*/ 4 h 471"/>
                    <a:gd name="T104" fmla="*/ 4 w 362"/>
                    <a:gd name="T105" fmla="*/ 5 h 471"/>
                    <a:gd name="T106" fmla="*/ 4 w 362"/>
                    <a:gd name="T107" fmla="*/ 6 h 471"/>
                    <a:gd name="T108" fmla="*/ 3 w 362"/>
                    <a:gd name="T109" fmla="*/ 6 h 47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62"/>
                    <a:gd name="T166" fmla="*/ 0 h 471"/>
                    <a:gd name="T167" fmla="*/ 362 w 362"/>
                    <a:gd name="T168" fmla="*/ 471 h 47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62" h="471">
                      <a:moveTo>
                        <a:pt x="259" y="462"/>
                      </a:moveTo>
                      <a:lnTo>
                        <a:pt x="255" y="452"/>
                      </a:lnTo>
                      <a:lnTo>
                        <a:pt x="246" y="425"/>
                      </a:lnTo>
                      <a:lnTo>
                        <a:pt x="230" y="384"/>
                      </a:lnTo>
                      <a:lnTo>
                        <a:pt x="211" y="339"/>
                      </a:lnTo>
                      <a:lnTo>
                        <a:pt x="192" y="292"/>
                      </a:lnTo>
                      <a:lnTo>
                        <a:pt x="174" y="249"/>
                      </a:lnTo>
                      <a:lnTo>
                        <a:pt x="158" y="214"/>
                      </a:lnTo>
                      <a:lnTo>
                        <a:pt x="147" y="194"/>
                      </a:lnTo>
                      <a:lnTo>
                        <a:pt x="136" y="180"/>
                      </a:lnTo>
                      <a:lnTo>
                        <a:pt x="118" y="155"/>
                      </a:lnTo>
                      <a:lnTo>
                        <a:pt x="93" y="125"/>
                      </a:lnTo>
                      <a:lnTo>
                        <a:pt x="67" y="90"/>
                      </a:lnTo>
                      <a:lnTo>
                        <a:pt x="43" y="57"/>
                      </a:lnTo>
                      <a:lnTo>
                        <a:pt x="21" y="28"/>
                      </a:lnTo>
                      <a:lnTo>
                        <a:pt x="6" y="7"/>
                      </a:lnTo>
                      <a:lnTo>
                        <a:pt x="0" y="0"/>
                      </a:lnTo>
                      <a:lnTo>
                        <a:pt x="22" y="13"/>
                      </a:lnTo>
                      <a:lnTo>
                        <a:pt x="43" y="28"/>
                      </a:lnTo>
                      <a:lnTo>
                        <a:pt x="63" y="46"/>
                      </a:lnTo>
                      <a:lnTo>
                        <a:pt x="84" y="64"/>
                      </a:lnTo>
                      <a:lnTo>
                        <a:pt x="103" y="85"/>
                      </a:lnTo>
                      <a:lnTo>
                        <a:pt x="121" y="107"/>
                      </a:lnTo>
                      <a:lnTo>
                        <a:pt x="139" y="129"/>
                      </a:lnTo>
                      <a:lnTo>
                        <a:pt x="156" y="152"/>
                      </a:lnTo>
                      <a:lnTo>
                        <a:pt x="170" y="170"/>
                      </a:lnTo>
                      <a:lnTo>
                        <a:pt x="182" y="188"/>
                      </a:lnTo>
                      <a:lnTo>
                        <a:pt x="195" y="205"/>
                      </a:lnTo>
                      <a:lnTo>
                        <a:pt x="206" y="221"/>
                      </a:lnTo>
                      <a:lnTo>
                        <a:pt x="215" y="238"/>
                      </a:lnTo>
                      <a:lnTo>
                        <a:pt x="226" y="255"/>
                      </a:lnTo>
                      <a:lnTo>
                        <a:pt x="235" y="273"/>
                      </a:lnTo>
                      <a:lnTo>
                        <a:pt x="244" y="290"/>
                      </a:lnTo>
                      <a:lnTo>
                        <a:pt x="254" y="224"/>
                      </a:lnTo>
                      <a:lnTo>
                        <a:pt x="262" y="145"/>
                      </a:lnTo>
                      <a:lnTo>
                        <a:pt x="269" y="83"/>
                      </a:lnTo>
                      <a:lnTo>
                        <a:pt x="276" y="64"/>
                      </a:lnTo>
                      <a:lnTo>
                        <a:pt x="293" y="100"/>
                      </a:lnTo>
                      <a:lnTo>
                        <a:pt x="309" y="138"/>
                      </a:lnTo>
                      <a:lnTo>
                        <a:pt x="322" y="180"/>
                      </a:lnTo>
                      <a:lnTo>
                        <a:pt x="333" y="221"/>
                      </a:lnTo>
                      <a:lnTo>
                        <a:pt x="343" y="266"/>
                      </a:lnTo>
                      <a:lnTo>
                        <a:pt x="351" y="308"/>
                      </a:lnTo>
                      <a:lnTo>
                        <a:pt x="357" y="350"/>
                      </a:lnTo>
                      <a:lnTo>
                        <a:pt x="362" y="389"/>
                      </a:lnTo>
                      <a:lnTo>
                        <a:pt x="315" y="372"/>
                      </a:lnTo>
                      <a:lnTo>
                        <a:pt x="310" y="331"/>
                      </a:lnTo>
                      <a:lnTo>
                        <a:pt x="304" y="290"/>
                      </a:lnTo>
                      <a:lnTo>
                        <a:pt x="296" y="252"/>
                      </a:lnTo>
                      <a:lnTo>
                        <a:pt x="285" y="212"/>
                      </a:lnTo>
                      <a:lnTo>
                        <a:pt x="288" y="259"/>
                      </a:lnTo>
                      <a:lnTo>
                        <a:pt x="291" y="313"/>
                      </a:lnTo>
                      <a:lnTo>
                        <a:pt x="292" y="380"/>
                      </a:lnTo>
                      <a:lnTo>
                        <a:pt x="293" y="471"/>
                      </a:lnTo>
                      <a:lnTo>
                        <a:pt x="259" y="462"/>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65" name="Freeform 144"/>
                <p:cNvSpPr>
                  <a:spLocks/>
                </p:cNvSpPr>
                <p:nvPr/>
              </p:nvSpPr>
              <p:spPr bwMode="auto">
                <a:xfrm>
                  <a:off x="679" y="2773"/>
                  <a:ext cx="112" cy="186"/>
                </a:xfrm>
                <a:custGeom>
                  <a:avLst/>
                  <a:gdLst>
                    <a:gd name="T0" fmla="*/ 4 w 336"/>
                    <a:gd name="T1" fmla="*/ 5 h 558"/>
                    <a:gd name="T2" fmla="*/ 3 w 336"/>
                    <a:gd name="T3" fmla="*/ 5 h 558"/>
                    <a:gd name="T4" fmla="*/ 3 w 336"/>
                    <a:gd name="T5" fmla="*/ 4 h 558"/>
                    <a:gd name="T6" fmla="*/ 2 w 336"/>
                    <a:gd name="T7" fmla="*/ 4 h 558"/>
                    <a:gd name="T8" fmla="*/ 2 w 336"/>
                    <a:gd name="T9" fmla="*/ 4 h 558"/>
                    <a:gd name="T10" fmla="*/ 2 w 336"/>
                    <a:gd name="T11" fmla="*/ 5 h 558"/>
                    <a:gd name="T12" fmla="*/ 2 w 336"/>
                    <a:gd name="T13" fmla="*/ 6 h 558"/>
                    <a:gd name="T14" fmla="*/ 2 w 336"/>
                    <a:gd name="T15" fmla="*/ 5 h 558"/>
                    <a:gd name="T16" fmla="*/ 2 w 336"/>
                    <a:gd name="T17" fmla="*/ 5 h 558"/>
                    <a:gd name="T18" fmla="*/ 2 w 336"/>
                    <a:gd name="T19" fmla="*/ 5 h 558"/>
                    <a:gd name="T20" fmla="*/ 2 w 336"/>
                    <a:gd name="T21" fmla="*/ 5 h 558"/>
                    <a:gd name="T22" fmla="*/ 2 w 336"/>
                    <a:gd name="T23" fmla="*/ 5 h 558"/>
                    <a:gd name="T24" fmla="*/ 2 w 336"/>
                    <a:gd name="T25" fmla="*/ 5 h 558"/>
                    <a:gd name="T26" fmla="*/ 1 w 336"/>
                    <a:gd name="T27" fmla="*/ 5 h 558"/>
                    <a:gd name="T28" fmla="*/ 1 w 336"/>
                    <a:gd name="T29" fmla="*/ 6 h 558"/>
                    <a:gd name="T30" fmla="*/ 1 w 336"/>
                    <a:gd name="T31" fmla="*/ 7 h 558"/>
                    <a:gd name="T32" fmla="*/ 1 w 336"/>
                    <a:gd name="T33" fmla="*/ 7 h 558"/>
                    <a:gd name="T34" fmla="*/ 1 w 336"/>
                    <a:gd name="T35" fmla="*/ 7 h 558"/>
                    <a:gd name="T36" fmla="*/ 1 w 336"/>
                    <a:gd name="T37" fmla="*/ 7 h 558"/>
                    <a:gd name="T38" fmla="*/ 0 w 336"/>
                    <a:gd name="T39" fmla="*/ 7 h 558"/>
                    <a:gd name="T40" fmla="*/ 0 w 336"/>
                    <a:gd name="T41" fmla="*/ 6 h 558"/>
                    <a:gd name="T42" fmla="*/ 0 w 336"/>
                    <a:gd name="T43" fmla="*/ 4 h 558"/>
                    <a:gd name="T44" fmla="*/ 0 w 336"/>
                    <a:gd name="T45" fmla="*/ 0 h 558"/>
                    <a:gd name="T46" fmla="*/ 0 w 336"/>
                    <a:gd name="T47" fmla="*/ 1 h 558"/>
                    <a:gd name="T48" fmla="*/ 1 w 336"/>
                    <a:gd name="T49" fmla="*/ 3 h 558"/>
                    <a:gd name="T50" fmla="*/ 1 w 336"/>
                    <a:gd name="T51" fmla="*/ 4 h 558"/>
                    <a:gd name="T52" fmla="*/ 1 w 336"/>
                    <a:gd name="T53" fmla="*/ 6 h 558"/>
                    <a:gd name="T54" fmla="*/ 1 w 336"/>
                    <a:gd name="T55" fmla="*/ 5 h 558"/>
                    <a:gd name="T56" fmla="*/ 1 w 336"/>
                    <a:gd name="T57" fmla="*/ 4 h 558"/>
                    <a:gd name="T58" fmla="*/ 1 w 336"/>
                    <a:gd name="T59" fmla="*/ 3 h 558"/>
                    <a:gd name="T60" fmla="*/ 1 w 336"/>
                    <a:gd name="T61" fmla="*/ 3 h 558"/>
                    <a:gd name="T62" fmla="*/ 2 w 336"/>
                    <a:gd name="T63" fmla="*/ 3 h 558"/>
                    <a:gd name="T64" fmla="*/ 2 w 336"/>
                    <a:gd name="T65" fmla="*/ 3 h 558"/>
                    <a:gd name="T66" fmla="*/ 2 w 336"/>
                    <a:gd name="T67" fmla="*/ 3 h 558"/>
                    <a:gd name="T68" fmla="*/ 2 w 336"/>
                    <a:gd name="T69" fmla="*/ 4 h 558"/>
                    <a:gd name="T70" fmla="*/ 3 w 336"/>
                    <a:gd name="T71" fmla="*/ 4 h 558"/>
                    <a:gd name="T72" fmla="*/ 3 w 336"/>
                    <a:gd name="T73" fmla="*/ 4 h 558"/>
                    <a:gd name="T74" fmla="*/ 3 w 336"/>
                    <a:gd name="T75" fmla="*/ 4 h 558"/>
                    <a:gd name="T76" fmla="*/ 4 w 336"/>
                    <a:gd name="T77" fmla="*/ 5 h 558"/>
                    <a:gd name="T78" fmla="*/ 4 w 336"/>
                    <a:gd name="T79" fmla="*/ 3 h 558"/>
                    <a:gd name="T80" fmla="*/ 4 w 336"/>
                    <a:gd name="T81" fmla="*/ 2 h 5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6"/>
                    <a:gd name="T124" fmla="*/ 0 h 558"/>
                    <a:gd name="T125" fmla="*/ 336 w 336"/>
                    <a:gd name="T126" fmla="*/ 558 h 5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6" h="558">
                      <a:moveTo>
                        <a:pt x="336" y="455"/>
                      </a:moveTo>
                      <a:lnTo>
                        <a:pt x="319" y="442"/>
                      </a:lnTo>
                      <a:lnTo>
                        <a:pt x="300" y="426"/>
                      </a:lnTo>
                      <a:lnTo>
                        <a:pt x="278" y="406"/>
                      </a:lnTo>
                      <a:lnTo>
                        <a:pt x="256" y="386"/>
                      </a:lnTo>
                      <a:lnTo>
                        <a:pt x="233" y="363"/>
                      </a:lnTo>
                      <a:lnTo>
                        <a:pt x="212" y="344"/>
                      </a:lnTo>
                      <a:lnTo>
                        <a:pt x="193" y="326"/>
                      </a:lnTo>
                      <a:lnTo>
                        <a:pt x="178" y="311"/>
                      </a:lnTo>
                      <a:lnTo>
                        <a:pt x="182" y="343"/>
                      </a:lnTo>
                      <a:lnTo>
                        <a:pt x="188" y="386"/>
                      </a:lnTo>
                      <a:lnTo>
                        <a:pt x="194" y="427"/>
                      </a:lnTo>
                      <a:lnTo>
                        <a:pt x="199" y="453"/>
                      </a:lnTo>
                      <a:lnTo>
                        <a:pt x="193" y="450"/>
                      </a:lnTo>
                      <a:lnTo>
                        <a:pt x="186" y="448"/>
                      </a:lnTo>
                      <a:lnTo>
                        <a:pt x="181" y="445"/>
                      </a:lnTo>
                      <a:lnTo>
                        <a:pt x="175" y="442"/>
                      </a:lnTo>
                      <a:lnTo>
                        <a:pt x="168" y="439"/>
                      </a:lnTo>
                      <a:lnTo>
                        <a:pt x="163" y="435"/>
                      </a:lnTo>
                      <a:lnTo>
                        <a:pt x="156" y="432"/>
                      </a:lnTo>
                      <a:lnTo>
                        <a:pt x="151" y="430"/>
                      </a:lnTo>
                      <a:lnTo>
                        <a:pt x="148" y="420"/>
                      </a:lnTo>
                      <a:lnTo>
                        <a:pt x="142" y="401"/>
                      </a:lnTo>
                      <a:lnTo>
                        <a:pt x="136" y="380"/>
                      </a:lnTo>
                      <a:lnTo>
                        <a:pt x="133" y="369"/>
                      </a:lnTo>
                      <a:lnTo>
                        <a:pt x="126" y="392"/>
                      </a:lnTo>
                      <a:lnTo>
                        <a:pt x="119" y="416"/>
                      </a:lnTo>
                      <a:lnTo>
                        <a:pt x="112" y="439"/>
                      </a:lnTo>
                      <a:lnTo>
                        <a:pt x="105" y="463"/>
                      </a:lnTo>
                      <a:lnTo>
                        <a:pt x="99" y="488"/>
                      </a:lnTo>
                      <a:lnTo>
                        <a:pt x="90" y="511"/>
                      </a:lnTo>
                      <a:lnTo>
                        <a:pt x="83" y="535"/>
                      </a:lnTo>
                      <a:lnTo>
                        <a:pt x="77" y="558"/>
                      </a:lnTo>
                      <a:lnTo>
                        <a:pt x="70" y="555"/>
                      </a:lnTo>
                      <a:lnTo>
                        <a:pt x="63" y="551"/>
                      </a:lnTo>
                      <a:lnTo>
                        <a:pt x="56" y="549"/>
                      </a:lnTo>
                      <a:lnTo>
                        <a:pt x="49" y="546"/>
                      </a:lnTo>
                      <a:lnTo>
                        <a:pt x="42" y="543"/>
                      </a:lnTo>
                      <a:lnTo>
                        <a:pt x="35" y="539"/>
                      </a:lnTo>
                      <a:lnTo>
                        <a:pt x="29" y="536"/>
                      </a:lnTo>
                      <a:lnTo>
                        <a:pt x="22" y="533"/>
                      </a:lnTo>
                      <a:lnTo>
                        <a:pt x="8" y="455"/>
                      </a:lnTo>
                      <a:lnTo>
                        <a:pt x="9" y="374"/>
                      </a:lnTo>
                      <a:lnTo>
                        <a:pt x="14" y="292"/>
                      </a:lnTo>
                      <a:lnTo>
                        <a:pt x="12" y="211"/>
                      </a:lnTo>
                      <a:lnTo>
                        <a:pt x="0" y="0"/>
                      </a:lnTo>
                      <a:lnTo>
                        <a:pt x="20" y="55"/>
                      </a:lnTo>
                      <a:lnTo>
                        <a:pt x="33" y="112"/>
                      </a:lnTo>
                      <a:lnTo>
                        <a:pt x="40" y="171"/>
                      </a:lnTo>
                      <a:lnTo>
                        <a:pt x="42" y="231"/>
                      </a:lnTo>
                      <a:lnTo>
                        <a:pt x="44" y="292"/>
                      </a:lnTo>
                      <a:lnTo>
                        <a:pt x="44" y="352"/>
                      </a:lnTo>
                      <a:lnTo>
                        <a:pt x="46" y="410"/>
                      </a:lnTo>
                      <a:lnTo>
                        <a:pt x="52" y="468"/>
                      </a:lnTo>
                      <a:lnTo>
                        <a:pt x="60" y="439"/>
                      </a:lnTo>
                      <a:lnTo>
                        <a:pt x="70" y="403"/>
                      </a:lnTo>
                      <a:lnTo>
                        <a:pt x="81" y="363"/>
                      </a:lnTo>
                      <a:lnTo>
                        <a:pt x="93" y="322"/>
                      </a:lnTo>
                      <a:lnTo>
                        <a:pt x="103" y="283"/>
                      </a:lnTo>
                      <a:lnTo>
                        <a:pt x="111" y="249"/>
                      </a:lnTo>
                      <a:lnTo>
                        <a:pt x="118" y="224"/>
                      </a:lnTo>
                      <a:lnTo>
                        <a:pt x="120" y="211"/>
                      </a:lnTo>
                      <a:lnTo>
                        <a:pt x="127" y="216"/>
                      </a:lnTo>
                      <a:lnTo>
                        <a:pt x="134" y="224"/>
                      </a:lnTo>
                      <a:lnTo>
                        <a:pt x="144" y="235"/>
                      </a:lnTo>
                      <a:lnTo>
                        <a:pt x="152" y="246"/>
                      </a:lnTo>
                      <a:lnTo>
                        <a:pt x="162" y="258"/>
                      </a:lnTo>
                      <a:lnTo>
                        <a:pt x="168" y="271"/>
                      </a:lnTo>
                      <a:lnTo>
                        <a:pt x="173" y="280"/>
                      </a:lnTo>
                      <a:lnTo>
                        <a:pt x="175" y="289"/>
                      </a:lnTo>
                      <a:lnTo>
                        <a:pt x="192" y="298"/>
                      </a:lnTo>
                      <a:lnTo>
                        <a:pt x="207" y="308"/>
                      </a:lnTo>
                      <a:lnTo>
                        <a:pt x="223" y="318"/>
                      </a:lnTo>
                      <a:lnTo>
                        <a:pt x="238" y="327"/>
                      </a:lnTo>
                      <a:lnTo>
                        <a:pt x="253" y="339"/>
                      </a:lnTo>
                      <a:lnTo>
                        <a:pt x="269" y="348"/>
                      </a:lnTo>
                      <a:lnTo>
                        <a:pt x="284" y="361"/>
                      </a:lnTo>
                      <a:lnTo>
                        <a:pt x="297" y="373"/>
                      </a:lnTo>
                      <a:lnTo>
                        <a:pt x="292" y="289"/>
                      </a:lnTo>
                      <a:lnTo>
                        <a:pt x="297" y="209"/>
                      </a:lnTo>
                      <a:lnTo>
                        <a:pt x="307" y="149"/>
                      </a:lnTo>
                      <a:lnTo>
                        <a:pt x="312" y="126"/>
                      </a:lnTo>
                      <a:lnTo>
                        <a:pt x="336" y="455"/>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66" name="Freeform 145"/>
                <p:cNvSpPr>
                  <a:spLocks/>
                </p:cNvSpPr>
                <p:nvPr/>
              </p:nvSpPr>
              <p:spPr bwMode="auto">
                <a:xfrm>
                  <a:off x="790" y="2807"/>
                  <a:ext cx="81" cy="59"/>
                </a:xfrm>
                <a:custGeom>
                  <a:avLst/>
                  <a:gdLst>
                    <a:gd name="T0" fmla="*/ 2 w 244"/>
                    <a:gd name="T1" fmla="*/ 2 h 176"/>
                    <a:gd name="T2" fmla="*/ 2 w 244"/>
                    <a:gd name="T3" fmla="*/ 2 h 176"/>
                    <a:gd name="T4" fmla="*/ 2 w 244"/>
                    <a:gd name="T5" fmla="*/ 1 h 176"/>
                    <a:gd name="T6" fmla="*/ 2 w 244"/>
                    <a:gd name="T7" fmla="*/ 1 h 176"/>
                    <a:gd name="T8" fmla="*/ 1 w 244"/>
                    <a:gd name="T9" fmla="*/ 1 h 176"/>
                    <a:gd name="T10" fmla="*/ 1 w 244"/>
                    <a:gd name="T11" fmla="*/ 1 h 176"/>
                    <a:gd name="T12" fmla="*/ 1 w 244"/>
                    <a:gd name="T13" fmla="*/ 0 h 176"/>
                    <a:gd name="T14" fmla="*/ 0 w 244"/>
                    <a:gd name="T15" fmla="*/ 0 h 176"/>
                    <a:gd name="T16" fmla="*/ 0 w 244"/>
                    <a:gd name="T17" fmla="*/ 0 h 176"/>
                    <a:gd name="T18" fmla="*/ 1 w 244"/>
                    <a:gd name="T19" fmla="*/ 0 h 176"/>
                    <a:gd name="T20" fmla="*/ 1 w 244"/>
                    <a:gd name="T21" fmla="*/ 0 h 176"/>
                    <a:gd name="T22" fmla="*/ 1 w 244"/>
                    <a:gd name="T23" fmla="*/ 1 h 176"/>
                    <a:gd name="T24" fmla="*/ 2 w 244"/>
                    <a:gd name="T25" fmla="*/ 1 h 176"/>
                    <a:gd name="T26" fmla="*/ 2 w 244"/>
                    <a:gd name="T27" fmla="*/ 1 h 176"/>
                    <a:gd name="T28" fmla="*/ 2 w 244"/>
                    <a:gd name="T29" fmla="*/ 1 h 176"/>
                    <a:gd name="T30" fmla="*/ 3 w 244"/>
                    <a:gd name="T31" fmla="*/ 2 h 176"/>
                    <a:gd name="T32" fmla="*/ 3 w 244"/>
                    <a:gd name="T33" fmla="*/ 2 h 176"/>
                    <a:gd name="T34" fmla="*/ 3 w 244"/>
                    <a:gd name="T35" fmla="*/ 2 h 176"/>
                    <a:gd name="T36" fmla="*/ 2 w 244"/>
                    <a:gd name="T37" fmla="*/ 2 h 1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4"/>
                    <a:gd name="T58" fmla="*/ 0 h 176"/>
                    <a:gd name="T59" fmla="*/ 244 w 244"/>
                    <a:gd name="T60" fmla="*/ 176 h 1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4" h="176">
                      <a:moveTo>
                        <a:pt x="199" y="159"/>
                      </a:moveTo>
                      <a:lnTo>
                        <a:pt x="181" y="132"/>
                      </a:lnTo>
                      <a:lnTo>
                        <a:pt x="159" y="109"/>
                      </a:lnTo>
                      <a:lnTo>
                        <a:pt x="134" y="89"/>
                      </a:lnTo>
                      <a:lnTo>
                        <a:pt x="108" y="71"/>
                      </a:lnTo>
                      <a:lnTo>
                        <a:pt x="81" y="54"/>
                      </a:lnTo>
                      <a:lnTo>
                        <a:pt x="52" y="38"/>
                      </a:lnTo>
                      <a:lnTo>
                        <a:pt x="25" y="20"/>
                      </a:lnTo>
                      <a:lnTo>
                        <a:pt x="0" y="0"/>
                      </a:lnTo>
                      <a:lnTo>
                        <a:pt x="45" y="18"/>
                      </a:lnTo>
                      <a:lnTo>
                        <a:pt x="74" y="33"/>
                      </a:lnTo>
                      <a:lnTo>
                        <a:pt x="101" y="49"/>
                      </a:lnTo>
                      <a:lnTo>
                        <a:pt x="130" y="65"/>
                      </a:lnTo>
                      <a:lnTo>
                        <a:pt x="158" y="83"/>
                      </a:lnTo>
                      <a:lnTo>
                        <a:pt x="184" y="103"/>
                      </a:lnTo>
                      <a:lnTo>
                        <a:pt x="207" y="123"/>
                      </a:lnTo>
                      <a:lnTo>
                        <a:pt x="227" y="148"/>
                      </a:lnTo>
                      <a:lnTo>
                        <a:pt x="244" y="176"/>
                      </a:lnTo>
                      <a:lnTo>
                        <a:pt x="199" y="159"/>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67" name="Freeform 146"/>
                <p:cNvSpPr>
                  <a:spLocks/>
                </p:cNvSpPr>
                <p:nvPr/>
              </p:nvSpPr>
              <p:spPr bwMode="auto">
                <a:xfrm>
                  <a:off x="1018" y="2749"/>
                  <a:ext cx="49" cy="183"/>
                </a:xfrm>
                <a:custGeom>
                  <a:avLst/>
                  <a:gdLst>
                    <a:gd name="T0" fmla="*/ 2 w 147"/>
                    <a:gd name="T1" fmla="*/ 1 h 550"/>
                    <a:gd name="T2" fmla="*/ 2 w 147"/>
                    <a:gd name="T3" fmla="*/ 0 h 550"/>
                    <a:gd name="T4" fmla="*/ 2 w 147"/>
                    <a:gd name="T5" fmla="*/ 0 h 550"/>
                    <a:gd name="T6" fmla="*/ 1 w 147"/>
                    <a:gd name="T7" fmla="*/ 0 h 550"/>
                    <a:gd name="T8" fmla="*/ 1 w 147"/>
                    <a:gd name="T9" fmla="*/ 0 h 550"/>
                    <a:gd name="T10" fmla="*/ 1 w 147"/>
                    <a:gd name="T11" fmla="*/ 0 h 550"/>
                    <a:gd name="T12" fmla="*/ 1 w 147"/>
                    <a:gd name="T13" fmla="*/ 0 h 550"/>
                    <a:gd name="T14" fmla="*/ 1 w 147"/>
                    <a:gd name="T15" fmla="*/ 0 h 550"/>
                    <a:gd name="T16" fmla="*/ 1 w 147"/>
                    <a:gd name="T17" fmla="*/ 0 h 550"/>
                    <a:gd name="T18" fmla="*/ 1 w 147"/>
                    <a:gd name="T19" fmla="*/ 0 h 550"/>
                    <a:gd name="T20" fmla="*/ 1 w 147"/>
                    <a:gd name="T21" fmla="*/ 0 h 550"/>
                    <a:gd name="T22" fmla="*/ 1 w 147"/>
                    <a:gd name="T23" fmla="*/ 0 h 550"/>
                    <a:gd name="T24" fmla="*/ 1 w 147"/>
                    <a:gd name="T25" fmla="*/ 0 h 550"/>
                    <a:gd name="T26" fmla="*/ 0 w 147"/>
                    <a:gd name="T27" fmla="*/ 1 h 550"/>
                    <a:gd name="T28" fmla="*/ 0 w 147"/>
                    <a:gd name="T29" fmla="*/ 2 h 550"/>
                    <a:gd name="T30" fmla="*/ 0 w 147"/>
                    <a:gd name="T31" fmla="*/ 3 h 550"/>
                    <a:gd name="T32" fmla="*/ 0 w 147"/>
                    <a:gd name="T33" fmla="*/ 4 h 550"/>
                    <a:gd name="T34" fmla="*/ 0 w 147"/>
                    <a:gd name="T35" fmla="*/ 4 h 550"/>
                    <a:gd name="T36" fmla="*/ 0 w 147"/>
                    <a:gd name="T37" fmla="*/ 5 h 550"/>
                    <a:gd name="T38" fmla="*/ 0 w 147"/>
                    <a:gd name="T39" fmla="*/ 6 h 550"/>
                    <a:gd name="T40" fmla="*/ 0 w 147"/>
                    <a:gd name="T41" fmla="*/ 7 h 550"/>
                    <a:gd name="T42" fmla="*/ 1 w 147"/>
                    <a:gd name="T43" fmla="*/ 7 h 550"/>
                    <a:gd name="T44" fmla="*/ 0 w 147"/>
                    <a:gd name="T45" fmla="*/ 6 h 550"/>
                    <a:gd name="T46" fmla="*/ 0 w 147"/>
                    <a:gd name="T47" fmla="*/ 5 h 550"/>
                    <a:gd name="T48" fmla="*/ 0 w 147"/>
                    <a:gd name="T49" fmla="*/ 4 h 550"/>
                    <a:gd name="T50" fmla="*/ 0 w 147"/>
                    <a:gd name="T51" fmla="*/ 3 h 550"/>
                    <a:gd name="T52" fmla="*/ 0 w 147"/>
                    <a:gd name="T53" fmla="*/ 2 h 550"/>
                    <a:gd name="T54" fmla="*/ 0 w 147"/>
                    <a:gd name="T55" fmla="*/ 2 h 550"/>
                    <a:gd name="T56" fmla="*/ 0 w 147"/>
                    <a:gd name="T57" fmla="*/ 2 h 550"/>
                    <a:gd name="T58" fmla="*/ 1 w 147"/>
                    <a:gd name="T59" fmla="*/ 1 h 550"/>
                    <a:gd name="T60" fmla="*/ 1 w 147"/>
                    <a:gd name="T61" fmla="*/ 1 h 550"/>
                    <a:gd name="T62" fmla="*/ 1 w 147"/>
                    <a:gd name="T63" fmla="*/ 1 h 550"/>
                    <a:gd name="T64" fmla="*/ 1 w 147"/>
                    <a:gd name="T65" fmla="*/ 0 h 550"/>
                    <a:gd name="T66" fmla="*/ 1 w 147"/>
                    <a:gd name="T67" fmla="*/ 0 h 550"/>
                    <a:gd name="T68" fmla="*/ 1 w 147"/>
                    <a:gd name="T69" fmla="*/ 0 h 550"/>
                    <a:gd name="T70" fmla="*/ 1 w 147"/>
                    <a:gd name="T71" fmla="*/ 1 h 550"/>
                    <a:gd name="T72" fmla="*/ 1 w 147"/>
                    <a:gd name="T73" fmla="*/ 1 h 550"/>
                    <a:gd name="T74" fmla="*/ 1 w 147"/>
                    <a:gd name="T75" fmla="*/ 1 h 550"/>
                    <a:gd name="T76" fmla="*/ 1 w 147"/>
                    <a:gd name="T77" fmla="*/ 2 h 550"/>
                    <a:gd name="T78" fmla="*/ 1 w 147"/>
                    <a:gd name="T79" fmla="*/ 2 h 550"/>
                    <a:gd name="T80" fmla="*/ 1 w 147"/>
                    <a:gd name="T81" fmla="*/ 2 h 550"/>
                    <a:gd name="T82" fmla="*/ 1 w 147"/>
                    <a:gd name="T83" fmla="*/ 3 h 550"/>
                    <a:gd name="T84" fmla="*/ 1 w 147"/>
                    <a:gd name="T85" fmla="*/ 3 h 550"/>
                    <a:gd name="T86" fmla="*/ 1 w 147"/>
                    <a:gd name="T87" fmla="*/ 3 h 550"/>
                    <a:gd name="T88" fmla="*/ 1 w 147"/>
                    <a:gd name="T89" fmla="*/ 3 h 550"/>
                    <a:gd name="T90" fmla="*/ 1 w 147"/>
                    <a:gd name="T91" fmla="*/ 3 h 550"/>
                    <a:gd name="T92" fmla="*/ 1 w 147"/>
                    <a:gd name="T93" fmla="*/ 3 h 550"/>
                    <a:gd name="T94" fmla="*/ 1 w 147"/>
                    <a:gd name="T95" fmla="*/ 3 h 550"/>
                    <a:gd name="T96" fmla="*/ 1 w 147"/>
                    <a:gd name="T97" fmla="*/ 2 h 550"/>
                    <a:gd name="T98" fmla="*/ 1 w 147"/>
                    <a:gd name="T99" fmla="*/ 2 h 550"/>
                    <a:gd name="T100" fmla="*/ 1 w 147"/>
                    <a:gd name="T101" fmla="*/ 3 h 550"/>
                    <a:gd name="T102" fmla="*/ 1 w 147"/>
                    <a:gd name="T103" fmla="*/ 3 h 550"/>
                    <a:gd name="T104" fmla="*/ 1 w 147"/>
                    <a:gd name="T105" fmla="*/ 3 h 550"/>
                    <a:gd name="T106" fmla="*/ 1 w 147"/>
                    <a:gd name="T107" fmla="*/ 3 h 550"/>
                    <a:gd name="T108" fmla="*/ 1 w 147"/>
                    <a:gd name="T109" fmla="*/ 3 h 550"/>
                    <a:gd name="T110" fmla="*/ 1 w 147"/>
                    <a:gd name="T111" fmla="*/ 3 h 550"/>
                    <a:gd name="T112" fmla="*/ 1 w 147"/>
                    <a:gd name="T113" fmla="*/ 3 h 550"/>
                    <a:gd name="T114" fmla="*/ 2 w 147"/>
                    <a:gd name="T115" fmla="*/ 3 h 550"/>
                    <a:gd name="T116" fmla="*/ 2 w 147"/>
                    <a:gd name="T117" fmla="*/ 2 h 550"/>
                    <a:gd name="T118" fmla="*/ 2 w 147"/>
                    <a:gd name="T119" fmla="*/ 2 h 550"/>
                    <a:gd name="T120" fmla="*/ 2 w 147"/>
                    <a:gd name="T121" fmla="*/ 1 h 550"/>
                    <a:gd name="T122" fmla="*/ 2 w 147"/>
                    <a:gd name="T123" fmla="*/ 1 h 55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7"/>
                    <a:gd name="T187" fmla="*/ 0 h 550"/>
                    <a:gd name="T188" fmla="*/ 147 w 147"/>
                    <a:gd name="T189" fmla="*/ 550 h 55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7" h="550">
                      <a:moveTo>
                        <a:pt x="137" y="51"/>
                      </a:moveTo>
                      <a:lnTo>
                        <a:pt x="130" y="34"/>
                      </a:lnTo>
                      <a:lnTo>
                        <a:pt x="122" y="19"/>
                      </a:lnTo>
                      <a:lnTo>
                        <a:pt x="112" y="5"/>
                      </a:lnTo>
                      <a:lnTo>
                        <a:pt x="110" y="0"/>
                      </a:lnTo>
                      <a:lnTo>
                        <a:pt x="107" y="1"/>
                      </a:lnTo>
                      <a:lnTo>
                        <a:pt x="101" y="3"/>
                      </a:lnTo>
                      <a:lnTo>
                        <a:pt x="93" y="5"/>
                      </a:lnTo>
                      <a:lnTo>
                        <a:pt x="84" y="9"/>
                      </a:lnTo>
                      <a:lnTo>
                        <a:pt x="73" y="15"/>
                      </a:lnTo>
                      <a:lnTo>
                        <a:pt x="64" y="19"/>
                      </a:lnTo>
                      <a:lnTo>
                        <a:pt x="56" y="26"/>
                      </a:lnTo>
                      <a:lnTo>
                        <a:pt x="51" y="33"/>
                      </a:lnTo>
                      <a:lnTo>
                        <a:pt x="25" y="94"/>
                      </a:lnTo>
                      <a:lnTo>
                        <a:pt x="8" y="157"/>
                      </a:lnTo>
                      <a:lnTo>
                        <a:pt x="1" y="221"/>
                      </a:lnTo>
                      <a:lnTo>
                        <a:pt x="0" y="287"/>
                      </a:lnTo>
                      <a:lnTo>
                        <a:pt x="3" y="352"/>
                      </a:lnTo>
                      <a:lnTo>
                        <a:pt x="5" y="418"/>
                      </a:lnTo>
                      <a:lnTo>
                        <a:pt x="7" y="485"/>
                      </a:lnTo>
                      <a:lnTo>
                        <a:pt x="5" y="550"/>
                      </a:lnTo>
                      <a:lnTo>
                        <a:pt x="41" y="536"/>
                      </a:lnTo>
                      <a:lnTo>
                        <a:pt x="40" y="454"/>
                      </a:lnTo>
                      <a:lnTo>
                        <a:pt x="36" y="374"/>
                      </a:lnTo>
                      <a:lnTo>
                        <a:pt x="30" y="293"/>
                      </a:lnTo>
                      <a:lnTo>
                        <a:pt x="26" y="213"/>
                      </a:lnTo>
                      <a:lnTo>
                        <a:pt x="30" y="188"/>
                      </a:lnTo>
                      <a:lnTo>
                        <a:pt x="34" y="163"/>
                      </a:lnTo>
                      <a:lnTo>
                        <a:pt x="38" y="135"/>
                      </a:lnTo>
                      <a:lnTo>
                        <a:pt x="44" y="109"/>
                      </a:lnTo>
                      <a:lnTo>
                        <a:pt x="51" y="84"/>
                      </a:lnTo>
                      <a:lnTo>
                        <a:pt x="59" y="61"/>
                      </a:lnTo>
                      <a:lnTo>
                        <a:pt x="71" y="40"/>
                      </a:lnTo>
                      <a:lnTo>
                        <a:pt x="85" y="23"/>
                      </a:lnTo>
                      <a:lnTo>
                        <a:pt x="99" y="37"/>
                      </a:lnTo>
                      <a:lnTo>
                        <a:pt x="110" y="55"/>
                      </a:lnTo>
                      <a:lnTo>
                        <a:pt x="116" y="76"/>
                      </a:lnTo>
                      <a:lnTo>
                        <a:pt x="121" y="101"/>
                      </a:lnTo>
                      <a:lnTo>
                        <a:pt x="121" y="128"/>
                      </a:lnTo>
                      <a:lnTo>
                        <a:pt x="116" y="159"/>
                      </a:lnTo>
                      <a:lnTo>
                        <a:pt x="110" y="190"/>
                      </a:lnTo>
                      <a:lnTo>
                        <a:pt x="99" y="225"/>
                      </a:lnTo>
                      <a:lnTo>
                        <a:pt x="96" y="222"/>
                      </a:lnTo>
                      <a:lnTo>
                        <a:pt x="90" y="218"/>
                      </a:lnTo>
                      <a:lnTo>
                        <a:pt x="84" y="214"/>
                      </a:lnTo>
                      <a:lnTo>
                        <a:pt x="77" y="210"/>
                      </a:lnTo>
                      <a:lnTo>
                        <a:pt x="68" y="207"/>
                      </a:lnTo>
                      <a:lnTo>
                        <a:pt x="63" y="204"/>
                      </a:lnTo>
                      <a:lnTo>
                        <a:pt x="58" y="202"/>
                      </a:lnTo>
                      <a:lnTo>
                        <a:pt x="56" y="202"/>
                      </a:lnTo>
                      <a:lnTo>
                        <a:pt x="64" y="217"/>
                      </a:lnTo>
                      <a:lnTo>
                        <a:pt x="75" y="235"/>
                      </a:lnTo>
                      <a:lnTo>
                        <a:pt x="84" y="248"/>
                      </a:lnTo>
                      <a:lnTo>
                        <a:pt x="88" y="254"/>
                      </a:lnTo>
                      <a:lnTo>
                        <a:pt x="92" y="251"/>
                      </a:lnTo>
                      <a:lnTo>
                        <a:pt x="103" y="246"/>
                      </a:lnTo>
                      <a:lnTo>
                        <a:pt x="115" y="240"/>
                      </a:lnTo>
                      <a:lnTo>
                        <a:pt x="122" y="235"/>
                      </a:lnTo>
                      <a:lnTo>
                        <a:pt x="140" y="190"/>
                      </a:lnTo>
                      <a:lnTo>
                        <a:pt x="147" y="145"/>
                      </a:lnTo>
                      <a:lnTo>
                        <a:pt x="145" y="98"/>
                      </a:lnTo>
                      <a:lnTo>
                        <a:pt x="137" y="51"/>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68" name="Freeform 147"/>
                <p:cNvSpPr>
                  <a:spLocks/>
                </p:cNvSpPr>
                <p:nvPr/>
              </p:nvSpPr>
              <p:spPr bwMode="auto">
                <a:xfrm>
                  <a:off x="1040" y="2709"/>
                  <a:ext cx="47" cy="152"/>
                </a:xfrm>
                <a:custGeom>
                  <a:avLst/>
                  <a:gdLst>
                    <a:gd name="T0" fmla="*/ 2 w 140"/>
                    <a:gd name="T1" fmla="*/ 1 h 457"/>
                    <a:gd name="T2" fmla="*/ 2 w 140"/>
                    <a:gd name="T3" fmla="*/ 1 h 457"/>
                    <a:gd name="T4" fmla="*/ 2 w 140"/>
                    <a:gd name="T5" fmla="*/ 1 h 457"/>
                    <a:gd name="T6" fmla="*/ 2 w 140"/>
                    <a:gd name="T7" fmla="*/ 1 h 457"/>
                    <a:gd name="T8" fmla="*/ 1 w 140"/>
                    <a:gd name="T9" fmla="*/ 0 h 457"/>
                    <a:gd name="T10" fmla="*/ 1 w 140"/>
                    <a:gd name="T11" fmla="*/ 0 h 457"/>
                    <a:gd name="T12" fmla="*/ 1 w 140"/>
                    <a:gd name="T13" fmla="*/ 0 h 457"/>
                    <a:gd name="T14" fmla="*/ 1 w 140"/>
                    <a:gd name="T15" fmla="*/ 0 h 457"/>
                    <a:gd name="T16" fmla="*/ 1 w 140"/>
                    <a:gd name="T17" fmla="*/ 0 h 457"/>
                    <a:gd name="T18" fmla="*/ 1 w 140"/>
                    <a:gd name="T19" fmla="*/ 0 h 457"/>
                    <a:gd name="T20" fmla="*/ 1 w 140"/>
                    <a:gd name="T21" fmla="*/ 0 h 457"/>
                    <a:gd name="T22" fmla="*/ 1 w 140"/>
                    <a:gd name="T23" fmla="*/ 0 h 457"/>
                    <a:gd name="T24" fmla="*/ 0 w 140"/>
                    <a:gd name="T25" fmla="*/ 0 h 457"/>
                    <a:gd name="T26" fmla="*/ 0 w 140"/>
                    <a:gd name="T27" fmla="*/ 0 h 457"/>
                    <a:gd name="T28" fmla="*/ 0 w 140"/>
                    <a:gd name="T29" fmla="*/ 0 h 457"/>
                    <a:gd name="T30" fmla="*/ 0 w 140"/>
                    <a:gd name="T31" fmla="*/ 0 h 457"/>
                    <a:gd name="T32" fmla="*/ 0 w 140"/>
                    <a:gd name="T33" fmla="*/ 0 h 457"/>
                    <a:gd name="T34" fmla="*/ 0 w 140"/>
                    <a:gd name="T35" fmla="*/ 0 h 457"/>
                    <a:gd name="T36" fmla="*/ 0 w 140"/>
                    <a:gd name="T37" fmla="*/ 0 h 457"/>
                    <a:gd name="T38" fmla="*/ 0 w 140"/>
                    <a:gd name="T39" fmla="*/ 0 h 457"/>
                    <a:gd name="T40" fmla="*/ 1 w 140"/>
                    <a:gd name="T41" fmla="*/ 0 h 457"/>
                    <a:gd name="T42" fmla="*/ 1 w 140"/>
                    <a:gd name="T43" fmla="*/ 0 h 457"/>
                    <a:gd name="T44" fmla="*/ 1 w 140"/>
                    <a:gd name="T45" fmla="*/ 1 h 457"/>
                    <a:gd name="T46" fmla="*/ 1 w 140"/>
                    <a:gd name="T47" fmla="*/ 1 h 457"/>
                    <a:gd name="T48" fmla="*/ 1 w 140"/>
                    <a:gd name="T49" fmla="*/ 1 h 457"/>
                    <a:gd name="T50" fmla="*/ 1 w 140"/>
                    <a:gd name="T51" fmla="*/ 2 h 457"/>
                    <a:gd name="T52" fmla="*/ 1 w 140"/>
                    <a:gd name="T53" fmla="*/ 2 h 457"/>
                    <a:gd name="T54" fmla="*/ 1 w 140"/>
                    <a:gd name="T55" fmla="*/ 3 h 457"/>
                    <a:gd name="T56" fmla="*/ 1 w 140"/>
                    <a:gd name="T57" fmla="*/ 3 h 457"/>
                    <a:gd name="T58" fmla="*/ 1 w 140"/>
                    <a:gd name="T59" fmla="*/ 4 h 457"/>
                    <a:gd name="T60" fmla="*/ 1 w 140"/>
                    <a:gd name="T61" fmla="*/ 4 h 457"/>
                    <a:gd name="T62" fmla="*/ 1 w 140"/>
                    <a:gd name="T63" fmla="*/ 5 h 457"/>
                    <a:gd name="T64" fmla="*/ 1 w 140"/>
                    <a:gd name="T65" fmla="*/ 5 h 457"/>
                    <a:gd name="T66" fmla="*/ 0 w 140"/>
                    <a:gd name="T67" fmla="*/ 6 h 457"/>
                    <a:gd name="T68" fmla="*/ 0 w 140"/>
                    <a:gd name="T69" fmla="*/ 6 h 457"/>
                    <a:gd name="T70" fmla="*/ 0 w 140"/>
                    <a:gd name="T71" fmla="*/ 6 h 457"/>
                    <a:gd name="T72" fmla="*/ 1 w 140"/>
                    <a:gd name="T73" fmla="*/ 5 h 457"/>
                    <a:gd name="T74" fmla="*/ 1 w 140"/>
                    <a:gd name="T75" fmla="*/ 5 h 457"/>
                    <a:gd name="T76" fmla="*/ 1 w 140"/>
                    <a:gd name="T77" fmla="*/ 5 h 457"/>
                    <a:gd name="T78" fmla="*/ 1 w 140"/>
                    <a:gd name="T79" fmla="*/ 5 h 457"/>
                    <a:gd name="T80" fmla="*/ 1 w 140"/>
                    <a:gd name="T81" fmla="*/ 5 h 457"/>
                    <a:gd name="T82" fmla="*/ 1 w 140"/>
                    <a:gd name="T83" fmla="*/ 5 h 457"/>
                    <a:gd name="T84" fmla="*/ 1 w 140"/>
                    <a:gd name="T85" fmla="*/ 4 h 457"/>
                    <a:gd name="T86" fmla="*/ 2 w 140"/>
                    <a:gd name="T87" fmla="*/ 4 h 457"/>
                    <a:gd name="T88" fmla="*/ 2 w 140"/>
                    <a:gd name="T89" fmla="*/ 3 h 457"/>
                    <a:gd name="T90" fmla="*/ 2 w 140"/>
                    <a:gd name="T91" fmla="*/ 3 h 457"/>
                    <a:gd name="T92" fmla="*/ 2 w 140"/>
                    <a:gd name="T93" fmla="*/ 3 h 457"/>
                    <a:gd name="T94" fmla="*/ 2 w 140"/>
                    <a:gd name="T95" fmla="*/ 2 h 457"/>
                    <a:gd name="T96" fmla="*/ 2 w 140"/>
                    <a:gd name="T97" fmla="*/ 2 h 457"/>
                    <a:gd name="T98" fmla="*/ 2 w 140"/>
                    <a:gd name="T99" fmla="*/ 1 h 45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0"/>
                    <a:gd name="T151" fmla="*/ 0 h 457"/>
                    <a:gd name="T152" fmla="*/ 140 w 140"/>
                    <a:gd name="T153" fmla="*/ 457 h 45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0" h="457">
                      <a:moveTo>
                        <a:pt x="133" y="91"/>
                      </a:moveTo>
                      <a:lnTo>
                        <a:pt x="131" y="77"/>
                      </a:lnTo>
                      <a:lnTo>
                        <a:pt x="127" y="64"/>
                      </a:lnTo>
                      <a:lnTo>
                        <a:pt x="123" y="50"/>
                      </a:lnTo>
                      <a:lnTo>
                        <a:pt x="118" y="37"/>
                      </a:lnTo>
                      <a:lnTo>
                        <a:pt x="109" y="26"/>
                      </a:lnTo>
                      <a:lnTo>
                        <a:pt x="100" y="17"/>
                      </a:lnTo>
                      <a:lnTo>
                        <a:pt x="89" y="8"/>
                      </a:lnTo>
                      <a:lnTo>
                        <a:pt x="77" y="1"/>
                      </a:lnTo>
                      <a:lnTo>
                        <a:pt x="67" y="0"/>
                      </a:lnTo>
                      <a:lnTo>
                        <a:pt x="56" y="0"/>
                      </a:lnTo>
                      <a:lnTo>
                        <a:pt x="44" y="1"/>
                      </a:lnTo>
                      <a:lnTo>
                        <a:pt x="31" y="4"/>
                      </a:lnTo>
                      <a:lnTo>
                        <a:pt x="20" y="7"/>
                      </a:lnTo>
                      <a:lnTo>
                        <a:pt x="11" y="11"/>
                      </a:lnTo>
                      <a:lnTo>
                        <a:pt x="4" y="15"/>
                      </a:lnTo>
                      <a:lnTo>
                        <a:pt x="1" y="18"/>
                      </a:lnTo>
                      <a:lnTo>
                        <a:pt x="5" y="17"/>
                      </a:lnTo>
                      <a:lnTo>
                        <a:pt x="16" y="15"/>
                      </a:lnTo>
                      <a:lnTo>
                        <a:pt x="31" y="15"/>
                      </a:lnTo>
                      <a:lnTo>
                        <a:pt x="49" y="19"/>
                      </a:lnTo>
                      <a:lnTo>
                        <a:pt x="68" y="28"/>
                      </a:lnTo>
                      <a:lnTo>
                        <a:pt x="86" y="44"/>
                      </a:lnTo>
                      <a:lnTo>
                        <a:pt x="100" y="70"/>
                      </a:lnTo>
                      <a:lnTo>
                        <a:pt x="108" y="108"/>
                      </a:lnTo>
                      <a:lnTo>
                        <a:pt x="112" y="149"/>
                      </a:lnTo>
                      <a:lnTo>
                        <a:pt x="115" y="191"/>
                      </a:lnTo>
                      <a:lnTo>
                        <a:pt x="116" y="231"/>
                      </a:lnTo>
                      <a:lnTo>
                        <a:pt x="114" y="271"/>
                      </a:lnTo>
                      <a:lnTo>
                        <a:pt x="107" y="311"/>
                      </a:lnTo>
                      <a:lnTo>
                        <a:pt x="93" y="351"/>
                      </a:lnTo>
                      <a:lnTo>
                        <a:pt x="74" y="391"/>
                      </a:lnTo>
                      <a:lnTo>
                        <a:pt x="48" y="432"/>
                      </a:lnTo>
                      <a:lnTo>
                        <a:pt x="0" y="456"/>
                      </a:lnTo>
                      <a:lnTo>
                        <a:pt x="16" y="457"/>
                      </a:lnTo>
                      <a:lnTo>
                        <a:pt x="31" y="455"/>
                      </a:lnTo>
                      <a:lnTo>
                        <a:pt x="48" y="446"/>
                      </a:lnTo>
                      <a:lnTo>
                        <a:pt x="61" y="438"/>
                      </a:lnTo>
                      <a:lnTo>
                        <a:pt x="74" y="427"/>
                      </a:lnTo>
                      <a:lnTo>
                        <a:pt x="85" y="416"/>
                      </a:lnTo>
                      <a:lnTo>
                        <a:pt x="92" y="406"/>
                      </a:lnTo>
                      <a:lnTo>
                        <a:pt x="97" y="399"/>
                      </a:lnTo>
                      <a:lnTo>
                        <a:pt x="115" y="356"/>
                      </a:lnTo>
                      <a:lnTo>
                        <a:pt x="129" y="316"/>
                      </a:lnTo>
                      <a:lnTo>
                        <a:pt x="135" y="278"/>
                      </a:lnTo>
                      <a:lnTo>
                        <a:pt x="140" y="240"/>
                      </a:lnTo>
                      <a:lnTo>
                        <a:pt x="140" y="203"/>
                      </a:lnTo>
                      <a:lnTo>
                        <a:pt x="138" y="167"/>
                      </a:lnTo>
                      <a:lnTo>
                        <a:pt x="135" y="130"/>
                      </a:lnTo>
                      <a:lnTo>
                        <a:pt x="133" y="91"/>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69" name="Freeform 148"/>
                <p:cNvSpPr>
                  <a:spLocks/>
                </p:cNvSpPr>
                <p:nvPr/>
              </p:nvSpPr>
              <p:spPr bwMode="auto">
                <a:xfrm>
                  <a:off x="1049" y="2866"/>
                  <a:ext cx="11" cy="82"/>
                </a:xfrm>
                <a:custGeom>
                  <a:avLst/>
                  <a:gdLst>
                    <a:gd name="T0" fmla="*/ 0 w 34"/>
                    <a:gd name="T1" fmla="*/ 0 h 244"/>
                    <a:gd name="T2" fmla="*/ 0 w 34"/>
                    <a:gd name="T3" fmla="*/ 1 h 244"/>
                    <a:gd name="T4" fmla="*/ 0 w 34"/>
                    <a:gd name="T5" fmla="*/ 2 h 244"/>
                    <a:gd name="T6" fmla="*/ 0 w 34"/>
                    <a:gd name="T7" fmla="*/ 2 h 244"/>
                    <a:gd name="T8" fmla="*/ 0 w 34"/>
                    <a:gd name="T9" fmla="*/ 3 h 244"/>
                    <a:gd name="T10" fmla="*/ 0 w 34"/>
                    <a:gd name="T11" fmla="*/ 3 h 244"/>
                    <a:gd name="T12" fmla="*/ 0 w 34"/>
                    <a:gd name="T13" fmla="*/ 2 h 244"/>
                    <a:gd name="T14" fmla="*/ 0 w 34"/>
                    <a:gd name="T15" fmla="*/ 2 h 244"/>
                    <a:gd name="T16" fmla="*/ 0 w 34"/>
                    <a:gd name="T17" fmla="*/ 1 h 244"/>
                    <a:gd name="T18" fmla="*/ 0 w 34"/>
                    <a:gd name="T19" fmla="*/ 0 h 244"/>
                    <a:gd name="T20" fmla="*/ 0 w 34"/>
                    <a:gd name="T21" fmla="*/ 0 h 2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
                    <a:gd name="T34" fmla="*/ 0 h 244"/>
                    <a:gd name="T35" fmla="*/ 34 w 34"/>
                    <a:gd name="T36" fmla="*/ 244 h 2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 h="244">
                      <a:moveTo>
                        <a:pt x="34" y="0"/>
                      </a:moveTo>
                      <a:lnTo>
                        <a:pt x="27" y="68"/>
                      </a:lnTo>
                      <a:lnTo>
                        <a:pt x="23" y="128"/>
                      </a:lnTo>
                      <a:lnTo>
                        <a:pt x="24" y="183"/>
                      </a:lnTo>
                      <a:lnTo>
                        <a:pt x="33" y="241"/>
                      </a:lnTo>
                      <a:lnTo>
                        <a:pt x="3" y="244"/>
                      </a:lnTo>
                      <a:lnTo>
                        <a:pt x="0" y="181"/>
                      </a:lnTo>
                      <a:lnTo>
                        <a:pt x="0" y="129"/>
                      </a:lnTo>
                      <a:lnTo>
                        <a:pt x="1" y="79"/>
                      </a:lnTo>
                      <a:lnTo>
                        <a:pt x="5" y="23"/>
                      </a:lnTo>
                      <a:lnTo>
                        <a:pt x="34" y="0"/>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70" name="Freeform 149"/>
                <p:cNvSpPr>
                  <a:spLocks/>
                </p:cNvSpPr>
                <p:nvPr/>
              </p:nvSpPr>
              <p:spPr bwMode="auto">
                <a:xfrm>
                  <a:off x="1018" y="2681"/>
                  <a:ext cx="14" cy="80"/>
                </a:xfrm>
                <a:custGeom>
                  <a:avLst/>
                  <a:gdLst>
                    <a:gd name="T0" fmla="*/ 1 w 42"/>
                    <a:gd name="T1" fmla="*/ 0 h 239"/>
                    <a:gd name="T2" fmla="*/ 0 w 42"/>
                    <a:gd name="T3" fmla="*/ 1 h 239"/>
                    <a:gd name="T4" fmla="*/ 0 w 42"/>
                    <a:gd name="T5" fmla="*/ 1 h 239"/>
                    <a:gd name="T6" fmla="*/ 0 w 42"/>
                    <a:gd name="T7" fmla="*/ 2 h 239"/>
                    <a:gd name="T8" fmla="*/ 0 w 42"/>
                    <a:gd name="T9" fmla="*/ 2 h 239"/>
                    <a:gd name="T10" fmla="*/ 0 w 42"/>
                    <a:gd name="T11" fmla="*/ 3 h 239"/>
                    <a:gd name="T12" fmla="*/ 0 w 42"/>
                    <a:gd name="T13" fmla="*/ 2 h 239"/>
                    <a:gd name="T14" fmla="*/ 0 w 42"/>
                    <a:gd name="T15" fmla="*/ 1 h 239"/>
                    <a:gd name="T16" fmla="*/ 0 w 42"/>
                    <a:gd name="T17" fmla="*/ 1 h 239"/>
                    <a:gd name="T18" fmla="*/ 0 w 42"/>
                    <a:gd name="T19" fmla="*/ 0 h 239"/>
                    <a:gd name="T20" fmla="*/ 1 w 42"/>
                    <a:gd name="T21" fmla="*/ 0 h 2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
                    <a:gd name="T34" fmla="*/ 0 h 239"/>
                    <a:gd name="T35" fmla="*/ 42 w 42"/>
                    <a:gd name="T36" fmla="*/ 239 h 2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 h="239">
                      <a:moveTo>
                        <a:pt x="42" y="0"/>
                      </a:moveTo>
                      <a:lnTo>
                        <a:pt x="34" y="47"/>
                      </a:lnTo>
                      <a:lnTo>
                        <a:pt x="33" y="92"/>
                      </a:lnTo>
                      <a:lnTo>
                        <a:pt x="33" y="141"/>
                      </a:lnTo>
                      <a:lnTo>
                        <a:pt x="26" y="197"/>
                      </a:lnTo>
                      <a:lnTo>
                        <a:pt x="0" y="239"/>
                      </a:lnTo>
                      <a:lnTo>
                        <a:pt x="10" y="168"/>
                      </a:lnTo>
                      <a:lnTo>
                        <a:pt x="10" y="110"/>
                      </a:lnTo>
                      <a:lnTo>
                        <a:pt x="7" y="59"/>
                      </a:lnTo>
                      <a:lnTo>
                        <a:pt x="14" y="9"/>
                      </a:lnTo>
                      <a:lnTo>
                        <a:pt x="42" y="0"/>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71" name="Freeform 150"/>
                <p:cNvSpPr>
                  <a:spLocks/>
                </p:cNvSpPr>
                <p:nvPr/>
              </p:nvSpPr>
              <p:spPr bwMode="auto">
                <a:xfrm>
                  <a:off x="706" y="2871"/>
                  <a:ext cx="162" cy="136"/>
                </a:xfrm>
                <a:custGeom>
                  <a:avLst/>
                  <a:gdLst>
                    <a:gd name="T0" fmla="*/ 0 w 485"/>
                    <a:gd name="T1" fmla="*/ 0 h 410"/>
                    <a:gd name="T2" fmla="*/ 0 w 485"/>
                    <a:gd name="T3" fmla="*/ 0 h 410"/>
                    <a:gd name="T4" fmla="*/ 1 w 485"/>
                    <a:gd name="T5" fmla="*/ 0 h 410"/>
                    <a:gd name="T6" fmla="*/ 1 w 485"/>
                    <a:gd name="T7" fmla="*/ 0 h 410"/>
                    <a:gd name="T8" fmla="*/ 1 w 485"/>
                    <a:gd name="T9" fmla="*/ 0 h 410"/>
                    <a:gd name="T10" fmla="*/ 1 w 485"/>
                    <a:gd name="T11" fmla="*/ 1 h 410"/>
                    <a:gd name="T12" fmla="*/ 1 w 485"/>
                    <a:gd name="T13" fmla="*/ 1 h 410"/>
                    <a:gd name="T14" fmla="*/ 2 w 485"/>
                    <a:gd name="T15" fmla="*/ 1 h 410"/>
                    <a:gd name="T16" fmla="*/ 2 w 485"/>
                    <a:gd name="T17" fmla="*/ 1 h 410"/>
                    <a:gd name="T18" fmla="*/ 2 w 485"/>
                    <a:gd name="T19" fmla="*/ 1 h 410"/>
                    <a:gd name="T20" fmla="*/ 2 w 485"/>
                    <a:gd name="T21" fmla="*/ 1 h 410"/>
                    <a:gd name="T22" fmla="*/ 2 w 485"/>
                    <a:gd name="T23" fmla="*/ 2 h 410"/>
                    <a:gd name="T24" fmla="*/ 3 w 485"/>
                    <a:gd name="T25" fmla="*/ 2 h 410"/>
                    <a:gd name="T26" fmla="*/ 3 w 485"/>
                    <a:gd name="T27" fmla="*/ 2 h 410"/>
                    <a:gd name="T28" fmla="*/ 3 w 485"/>
                    <a:gd name="T29" fmla="*/ 3 h 410"/>
                    <a:gd name="T30" fmla="*/ 3 w 485"/>
                    <a:gd name="T31" fmla="*/ 3 h 410"/>
                    <a:gd name="T32" fmla="*/ 3 w 485"/>
                    <a:gd name="T33" fmla="*/ 3 h 410"/>
                    <a:gd name="T34" fmla="*/ 3 w 485"/>
                    <a:gd name="T35" fmla="*/ 4 h 410"/>
                    <a:gd name="T36" fmla="*/ 3 w 485"/>
                    <a:gd name="T37" fmla="*/ 4 h 410"/>
                    <a:gd name="T38" fmla="*/ 3 w 485"/>
                    <a:gd name="T39" fmla="*/ 4 h 410"/>
                    <a:gd name="T40" fmla="*/ 3 w 485"/>
                    <a:gd name="T41" fmla="*/ 5 h 410"/>
                    <a:gd name="T42" fmla="*/ 4 w 485"/>
                    <a:gd name="T43" fmla="*/ 4 h 410"/>
                    <a:gd name="T44" fmla="*/ 4 w 485"/>
                    <a:gd name="T45" fmla="*/ 4 h 410"/>
                    <a:gd name="T46" fmla="*/ 4 w 485"/>
                    <a:gd name="T47" fmla="*/ 3 h 410"/>
                    <a:gd name="T48" fmla="*/ 5 w 485"/>
                    <a:gd name="T49" fmla="*/ 2 h 410"/>
                    <a:gd name="T50" fmla="*/ 5 w 485"/>
                    <a:gd name="T51" fmla="*/ 2 h 410"/>
                    <a:gd name="T52" fmla="*/ 5 w 485"/>
                    <a:gd name="T53" fmla="*/ 1 h 410"/>
                    <a:gd name="T54" fmla="*/ 6 w 485"/>
                    <a:gd name="T55" fmla="*/ 1 h 410"/>
                    <a:gd name="T56" fmla="*/ 6 w 485"/>
                    <a:gd name="T57" fmla="*/ 0 h 410"/>
                    <a:gd name="T58" fmla="*/ 6 w 485"/>
                    <a:gd name="T59" fmla="*/ 1 h 410"/>
                    <a:gd name="T60" fmla="*/ 6 w 485"/>
                    <a:gd name="T61" fmla="*/ 1 h 410"/>
                    <a:gd name="T62" fmla="*/ 6 w 485"/>
                    <a:gd name="T63" fmla="*/ 2 h 410"/>
                    <a:gd name="T64" fmla="*/ 5 w 485"/>
                    <a:gd name="T65" fmla="*/ 3 h 410"/>
                    <a:gd name="T66" fmla="*/ 5 w 485"/>
                    <a:gd name="T67" fmla="*/ 3 h 410"/>
                    <a:gd name="T68" fmla="*/ 4 w 485"/>
                    <a:gd name="T69" fmla="*/ 4 h 410"/>
                    <a:gd name="T70" fmla="*/ 4 w 485"/>
                    <a:gd name="T71" fmla="*/ 4 h 410"/>
                    <a:gd name="T72" fmla="*/ 3 w 485"/>
                    <a:gd name="T73" fmla="*/ 5 h 410"/>
                    <a:gd name="T74" fmla="*/ 3 w 485"/>
                    <a:gd name="T75" fmla="*/ 5 h 410"/>
                    <a:gd name="T76" fmla="*/ 3 w 485"/>
                    <a:gd name="T77" fmla="*/ 5 h 410"/>
                    <a:gd name="T78" fmla="*/ 3 w 485"/>
                    <a:gd name="T79" fmla="*/ 5 h 410"/>
                    <a:gd name="T80" fmla="*/ 3 w 485"/>
                    <a:gd name="T81" fmla="*/ 5 h 410"/>
                    <a:gd name="T82" fmla="*/ 3 w 485"/>
                    <a:gd name="T83" fmla="*/ 4 h 410"/>
                    <a:gd name="T84" fmla="*/ 3 w 485"/>
                    <a:gd name="T85" fmla="*/ 4 h 410"/>
                    <a:gd name="T86" fmla="*/ 3 w 485"/>
                    <a:gd name="T87" fmla="*/ 4 h 410"/>
                    <a:gd name="T88" fmla="*/ 2 w 485"/>
                    <a:gd name="T89" fmla="*/ 3 h 410"/>
                    <a:gd name="T90" fmla="*/ 2 w 485"/>
                    <a:gd name="T91" fmla="*/ 3 h 410"/>
                    <a:gd name="T92" fmla="*/ 2 w 485"/>
                    <a:gd name="T93" fmla="*/ 2 h 410"/>
                    <a:gd name="T94" fmla="*/ 2 w 485"/>
                    <a:gd name="T95" fmla="*/ 2 h 410"/>
                    <a:gd name="T96" fmla="*/ 1 w 485"/>
                    <a:gd name="T97" fmla="*/ 2 h 410"/>
                    <a:gd name="T98" fmla="*/ 1 w 485"/>
                    <a:gd name="T99" fmla="*/ 1 h 410"/>
                    <a:gd name="T100" fmla="*/ 1 w 485"/>
                    <a:gd name="T101" fmla="*/ 1 h 410"/>
                    <a:gd name="T102" fmla="*/ 1 w 485"/>
                    <a:gd name="T103" fmla="*/ 1 h 410"/>
                    <a:gd name="T104" fmla="*/ 0 w 485"/>
                    <a:gd name="T105" fmla="*/ 0 h 410"/>
                    <a:gd name="T106" fmla="*/ 0 w 485"/>
                    <a:gd name="T107" fmla="*/ 0 h 410"/>
                    <a:gd name="T108" fmla="*/ 0 w 485"/>
                    <a:gd name="T109" fmla="*/ 0 h 410"/>
                    <a:gd name="T110" fmla="*/ 0 w 485"/>
                    <a:gd name="T111" fmla="*/ 0 h 410"/>
                    <a:gd name="T112" fmla="*/ 0 w 485"/>
                    <a:gd name="T113" fmla="*/ 0 h 41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5"/>
                    <a:gd name="T172" fmla="*/ 0 h 410"/>
                    <a:gd name="T173" fmla="*/ 485 w 485"/>
                    <a:gd name="T174" fmla="*/ 410 h 41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5" h="410">
                      <a:moveTo>
                        <a:pt x="0" y="0"/>
                      </a:moveTo>
                      <a:lnTo>
                        <a:pt x="22" y="10"/>
                      </a:lnTo>
                      <a:lnTo>
                        <a:pt x="42" y="19"/>
                      </a:lnTo>
                      <a:lnTo>
                        <a:pt x="63" y="29"/>
                      </a:lnTo>
                      <a:lnTo>
                        <a:pt x="82" y="39"/>
                      </a:lnTo>
                      <a:lnTo>
                        <a:pt x="100" y="50"/>
                      </a:lnTo>
                      <a:lnTo>
                        <a:pt x="118" y="61"/>
                      </a:lnTo>
                      <a:lnTo>
                        <a:pt x="134" y="73"/>
                      </a:lnTo>
                      <a:lnTo>
                        <a:pt x="149" y="87"/>
                      </a:lnTo>
                      <a:lnTo>
                        <a:pt x="164" y="102"/>
                      </a:lnTo>
                      <a:lnTo>
                        <a:pt x="178" y="119"/>
                      </a:lnTo>
                      <a:lnTo>
                        <a:pt x="192" y="138"/>
                      </a:lnTo>
                      <a:lnTo>
                        <a:pt x="204" y="157"/>
                      </a:lnTo>
                      <a:lnTo>
                        <a:pt x="215" y="181"/>
                      </a:lnTo>
                      <a:lnTo>
                        <a:pt x="226" y="206"/>
                      </a:lnTo>
                      <a:lnTo>
                        <a:pt x="237" y="232"/>
                      </a:lnTo>
                      <a:lnTo>
                        <a:pt x="246" y="262"/>
                      </a:lnTo>
                      <a:lnTo>
                        <a:pt x="255" y="293"/>
                      </a:lnTo>
                      <a:lnTo>
                        <a:pt x="260" y="322"/>
                      </a:lnTo>
                      <a:lnTo>
                        <a:pt x="264" y="349"/>
                      </a:lnTo>
                      <a:lnTo>
                        <a:pt x="268" y="377"/>
                      </a:lnTo>
                      <a:lnTo>
                        <a:pt x="297" y="336"/>
                      </a:lnTo>
                      <a:lnTo>
                        <a:pt x="327" y="291"/>
                      </a:lnTo>
                      <a:lnTo>
                        <a:pt x="357" y="247"/>
                      </a:lnTo>
                      <a:lnTo>
                        <a:pt x="388" y="203"/>
                      </a:lnTo>
                      <a:lnTo>
                        <a:pt x="416" y="156"/>
                      </a:lnTo>
                      <a:lnTo>
                        <a:pt x="442" y="110"/>
                      </a:lnTo>
                      <a:lnTo>
                        <a:pt x="466" y="63"/>
                      </a:lnTo>
                      <a:lnTo>
                        <a:pt x="485" y="17"/>
                      </a:lnTo>
                      <a:lnTo>
                        <a:pt x="479" y="68"/>
                      </a:lnTo>
                      <a:lnTo>
                        <a:pt x="467" y="117"/>
                      </a:lnTo>
                      <a:lnTo>
                        <a:pt x="448" y="167"/>
                      </a:lnTo>
                      <a:lnTo>
                        <a:pt x="423" y="214"/>
                      </a:lnTo>
                      <a:lnTo>
                        <a:pt x="393" y="261"/>
                      </a:lnTo>
                      <a:lnTo>
                        <a:pt x="359" y="308"/>
                      </a:lnTo>
                      <a:lnTo>
                        <a:pt x="319" y="354"/>
                      </a:lnTo>
                      <a:lnTo>
                        <a:pt x="275" y="398"/>
                      </a:lnTo>
                      <a:lnTo>
                        <a:pt x="263" y="406"/>
                      </a:lnTo>
                      <a:lnTo>
                        <a:pt x="253" y="410"/>
                      </a:lnTo>
                      <a:lnTo>
                        <a:pt x="246" y="410"/>
                      </a:lnTo>
                      <a:lnTo>
                        <a:pt x="241" y="406"/>
                      </a:lnTo>
                      <a:lnTo>
                        <a:pt x="231" y="367"/>
                      </a:lnTo>
                      <a:lnTo>
                        <a:pt x="219" y="329"/>
                      </a:lnTo>
                      <a:lnTo>
                        <a:pt x="204" y="291"/>
                      </a:lnTo>
                      <a:lnTo>
                        <a:pt x="185" y="256"/>
                      </a:lnTo>
                      <a:lnTo>
                        <a:pt x="166" y="220"/>
                      </a:lnTo>
                      <a:lnTo>
                        <a:pt x="144" y="185"/>
                      </a:lnTo>
                      <a:lnTo>
                        <a:pt x="123" y="153"/>
                      </a:lnTo>
                      <a:lnTo>
                        <a:pt x="101" y="124"/>
                      </a:lnTo>
                      <a:lnTo>
                        <a:pt x="79" y="97"/>
                      </a:lnTo>
                      <a:lnTo>
                        <a:pt x="60" y="72"/>
                      </a:lnTo>
                      <a:lnTo>
                        <a:pt x="42" y="50"/>
                      </a:lnTo>
                      <a:lnTo>
                        <a:pt x="26" y="32"/>
                      </a:lnTo>
                      <a:lnTo>
                        <a:pt x="13" y="18"/>
                      </a:lnTo>
                      <a:lnTo>
                        <a:pt x="5" y="7"/>
                      </a:lnTo>
                      <a:lnTo>
                        <a:pt x="0" y="1"/>
                      </a:lnTo>
                      <a:lnTo>
                        <a:pt x="0" y="0"/>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72" name="Freeform 151"/>
                <p:cNvSpPr>
                  <a:spLocks/>
                </p:cNvSpPr>
                <p:nvPr/>
              </p:nvSpPr>
              <p:spPr bwMode="auto">
                <a:xfrm>
                  <a:off x="953" y="2861"/>
                  <a:ext cx="185" cy="157"/>
                </a:xfrm>
                <a:custGeom>
                  <a:avLst/>
                  <a:gdLst>
                    <a:gd name="T0" fmla="*/ 0 w 554"/>
                    <a:gd name="T1" fmla="*/ 0 h 470"/>
                    <a:gd name="T2" fmla="*/ 1 w 554"/>
                    <a:gd name="T3" fmla="*/ 0 h 470"/>
                    <a:gd name="T4" fmla="*/ 1 w 554"/>
                    <a:gd name="T5" fmla="*/ 1 h 470"/>
                    <a:gd name="T6" fmla="*/ 2 w 554"/>
                    <a:gd name="T7" fmla="*/ 1 h 470"/>
                    <a:gd name="T8" fmla="*/ 2 w 554"/>
                    <a:gd name="T9" fmla="*/ 2 h 470"/>
                    <a:gd name="T10" fmla="*/ 3 w 554"/>
                    <a:gd name="T11" fmla="*/ 2 h 470"/>
                    <a:gd name="T12" fmla="*/ 3 w 554"/>
                    <a:gd name="T13" fmla="*/ 3 h 470"/>
                    <a:gd name="T14" fmla="*/ 3 w 554"/>
                    <a:gd name="T15" fmla="*/ 4 h 470"/>
                    <a:gd name="T16" fmla="*/ 4 w 554"/>
                    <a:gd name="T17" fmla="*/ 4 h 470"/>
                    <a:gd name="T18" fmla="*/ 4 w 554"/>
                    <a:gd name="T19" fmla="*/ 5 h 470"/>
                    <a:gd name="T20" fmla="*/ 4 w 554"/>
                    <a:gd name="T21" fmla="*/ 5 h 470"/>
                    <a:gd name="T22" fmla="*/ 5 w 554"/>
                    <a:gd name="T23" fmla="*/ 5 h 470"/>
                    <a:gd name="T24" fmla="*/ 5 w 554"/>
                    <a:gd name="T25" fmla="*/ 4 h 470"/>
                    <a:gd name="T26" fmla="*/ 5 w 554"/>
                    <a:gd name="T27" fmla="*/ 3 h 470"/>
                    <a:gd name="T28" fmla="*/ 6 w 554"/>
                    <a:gd name="T29" fmla="*/ 3 h 470"/>
                    <a:gd name="T30" fmla="*/ 6 w 554"/>
                    <a:gd name="T31" fmla="*/ 2 h 470"/>
                    <a:gd name="T32" fmla="*/ 6 w 554"/>
                    <a:gd name="T33" fmla="*/ 2 h 470"/>
                    <a:gd name="T34" fmla="*/ 7 w 554"/>
                    <a:gd name="T35" fmla="*/ 1 h 470"/>
                    <a:gd name="T36" fmla="*/ 7 w 554"/>
                    <a:gd name="T37" fmla="*/ 1 h 470"/>
                    <a:gd name="T38" fmla="*/ 7 w 554"/>
                    <a:gd name="T39" fmla="*/ 2 h 470"/>
                    <a:gd name="T40" fmla="*/ 6 w 554"/>
                    <a:gd name="T41" fmla="*/ 3 h 470"/>
                    <a:gd name="T42" fmla="*/ 6 w 554"/>
                    <a:gd name="T43" fmla="*/ 3 h 470"/>
                    <a:gd name="T44" fmla="*/ 6 w 554"/>
                    <a:gd name="T45" fmla="*/ 4 h 470"/>
                    <a:gd name="T46" fmla="*/ 5 w 554"/>
                    <a:gd name="T47" fmla="*/ 4 h 470"/>
                    <a:gd name="T48" fmla="*/ 5 w 554"/>
                    <a:gd name="T49" fmla="*/ 5 h 470"/>
                    <a:gd name="T50" fmla="*/ 4 w 554"/>
                    <a:gd name="T51" fmla="*/ 6 h 470"/>
                    <a:gd name="T52" fmla="*/ 4 w 554"/>
                    <a:gd name="T53" fmla="*/ 6 h 470"/>
                    <a:gd name="T54" fmla="*/ 4 w 554"/>
                    <a:gd name="T55" fmla="*/ 5 h 470"/>
                    <a:gd name="T56" fmla="*/ 3 w 554"/>
                    <a:gd name="T57" fmla="*/ 5 h 470"/>
                    <a:gd name="T58" fmla="*/ 3 w 554"/>
                    <a:gd name="T59" fmla="*/ 4 h 470"/>
                    <a:gd name="T60" fmla="*/ 2 w 554"/>
                    <a:gd name="T61" fmla="*/ 3 h 470"/>
                    <a:gd name="T62" fmla="*/ 2 w 554"/>
                    <a:gd name="T63" fmla="*/ 2 h 470"/>
                    <a:gd name="T64" fmla="*/ 1 w 554"/>
                    <a:gd name="T65" fmla="*/ 1 h 470"/>
                    <a:gd name="T66" fmla="*/ 1 w 554"/>
                    <a:gd name="T67" fmla="*/ 1 h 470"/>
                    <a:gd name="T68" fmla="*/ 0 w 554"/>
                    <a:gd name="T69" fmla="*/ 0 h 470"/>
                    <a:gd name="T70" fmla="*/ 0 w 554"/>
                    <a:gd name="T71" fmla="*/ 0 h 4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54"/>
                    <a:gd name="T109" fmla="*/ 0 h 470"/>
                    <a:gd name="T110" fmla="*/ 554 w 554"/>
                    <a:gd name="T111" fmla="*/ 470 h 4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54" h="470">
                      <a:moveTo>
                        <a:pt x="0" y="0"/>
                      </a:moveTo>
                      <a:lnTo>
                        <a:pt x="26" y="12"/>
                      </a:lnTo>
                      <a:lnTo>
                        <a:pt x="51" y="25"/>
                      </a:lnTo>
                      <a:lnTo>
                        <a:pt x="74" y="39"/>
                      </a:lnTo>
                      <a:lnTo>
                        <a:pt x="96" y="54"/>
                      </a:lnTo>
                      <a:lnTo>
                        <a:pt x="118" y="70"/>
                      </a:lnTo>
                      <a:lnTo>
                        <a:pt x="139" y="88"/>
                      </a:lnTo>
                      <a:lnTo>
                        <a:pt x="158" y="106"/>
                      </a:lnTo>
                      <a:lnTo>
                        <a:pt x="176" y="126"/>
                      </a:lnTo>
                      <a:lnTo>
                        <a:pt x="192" y="146"/>
                      </a:lnTo>
                      <a:lnTo>
                        <a:pt x="209" y="167"/>
                      </a:lnTo>
                      <a:lnTo>
                        <a:pt x="224" y="189"/>
                      </a:lnTo>
                      <a:lnTo>
                        <a:pt x="239" y="213"/>
                      </a:lnTo>
                      <a:lnTo>
                        <a:pt x="253" y="236"/>
                      </a:lnTo>
                      <a:lnTo>
                        <a:pt x="265" y="260"/>
                      </a:lnTo>
                      <a:lnTo>
                        <a:pt x="277" y="285"/>
                      </a:lnTo>
                      <a:lnTo>
                        <a:pt x="288" y="309"/>
                      </a:lnTo>
                      <a:lnTo>
                        <a:pt x="299" y="343"/>
                      </a:lnTo>
                      <a:lnTo>
                        <a:pt x="303" y="377"/>
                      </a:lnTo>
                      <a:lnTo>
                        <a:pt x="307" y="412"/>
                      </a:lnTo>
                      <a:lnTo>
                        <a:pt x="314" y="445"/>
                      </a:lnTo>
                      <a:lnTo>
                        <a:pt x="331" y="420"/>
                      </a:lnTo>
                      <a:lnTo>
                        <a:pt x="347" y="396"/>
                      </a:lnTo>
                      <a:lnTo>
                        <a:pt x="364" y="373"/>
                      </a:lnTo>
                      <a:lnTo>
                        <a:pt x="381" y="349"/>
                      </a:lnTo>
                      <a:lnTo>
                        <a:pt x="398" y="327"/>
                      </a:lnTo>
                      <a:lnTo>
                        <a:pt x="414" y="304"/>
                      </a:lnTo>
                      <a:lnTo>
                        <a:pt x="431" y="282"/>
                      </a:lnTo>
                      <a:lnTo>
                        <a:pt x="446" y="258"/>
                      </a:lnTo>
                      <a:lnTo>
                        <a:pt x="461" y="236"/>
                      </a:lnTo>
                      <a:lnTo>
                        <a:pt x="476" y="213"/>
                      </a:lnTo>
                      <a:lnTo>
                        <a:pt x="491" y="189"/>
                      </a:lnTo>
                      <a:lnTo>
                        <a:pt x="505" y="166"/>
                      </a:lnTo>
                      <a:lnTo>
                        <a:pt x="518" y="142"/>
                      </a:lnTo>
                      <a:lnTo>
                        <a:pt x="531" y="117"/>
                      </a:lnTo>
                      <a:lnTo>
                        <a:pt x="543" y="92"/>
                      </a:lnTo>
                      <a:lnTo>
                        <a:pt x="554" y="66"/>
                      </a:lnTo>
                      <a:lnTo>
                        <a:pt x="551" y="97"/>
                      </a:lnTo>
                      <a:lnTo>
                        <a:pt x="547" y="124"/>
                      </a:lnTo>
                      <a:lnTo>
                        <a:pt x="540" y="152"/>
                      </a:lnTo>
                      <a:lnTo>
                        <a:pt x="532" y="178"/>
                      </a:lnTo>
                      <a:lnTo>
                        <a:pt x="523" y="204"/>
                      </a:lnTo>
                      <a:lnTo>
                        <a:pt x="510" y="229"/>
                      </a:lnTo>
                      <a:lnTo>
                        <a:pt x="498" y="253"/>
                      </a:lnTo>
                      <a:lnTo>
                        <a:pt x="483" y="278"/>
                      </a:lnTo>
                      <a:lnTo>
                        <a:pt x="466" y="301"/>
                      </a:lnTo>
                      <a:lnTo>
                        <a:pt x="449" y="325"/>
                      </a:lnTo>
                      <a:lnTo>
                        <a:pt x="431" y="348"/>
                      </a:lnTo>
                      <a:lnTo>
                        <a:pt x="410" y="372"/>
                      </a:lnTo>
                      <a:lnTo>
                        <a:pt x="390" y="395"/>
                      </a:lnTo>
                      <a:lnTo>
                        <a:pt x="368" y="420"/>
                      </a:lnTo>
                      <a:lnTo>
                        <a:pt x="346" y="445"/>
                      </a:lnTo>
                      <a:lnTo>
                        <a:pt x="322" y="470"/>
                      </a:lnTo>
                      <a:lnTo>
                        <a:pt x="313" y="457"/>
                      </a:lnTo>
                      <a:lnTo>
                        <a:pt x="303" y="446"/>
                      </a:lnTo>
                      <a:lnTo>
                        <a:pt x="295" y="435"/>
                      </a:lnTo>
                      <a:lnTo>
                        <a:pt x="291" y="424"/>
                      </a:lnTo>
                      <a:lnTo>
                        <a:pt x="279" y="381"/>
                      </a:lnTo>
                      <a:lnTo>
                        <a:pt x="262" y="341"/>
                      </a:lnTo>
                      <a:lnTo>
                        <a:pt x="243" y="300"/>
                      </a:lnTo>
                      <a:lnTo>
                        <a:pt x="220" y="261"/>
                      </a:lnTo>
                      <a:lnTo>
                        <a:pt x="196" y="224"/>
                      </a:lnTo>
                      <a:lnTo>
                        <a:pt x="170" y="189"/>
                      </a:lnTo>
                      <a:lnTo>
                        <a:pt x="144" y="156"/>
                      </a:lnTo>
                      <a:lnTo>
                        <a:pt x="120" y="124"/>
                      </a:lnTo>
                      <a:lnTo>
                        <a:pt x="94" y="97"/>
                      </a:lnTo>
                      <a:lnTo>
                        <a:pt x="70" y="72"/>
                      </a:lnTo>
                      <a:lnTo>
                        <a:pt x="50" y="50"/>
                      </a:lnTo>
                      <a:lnTo>
                        <a:pt x="30" y="32"/>
                      </a:lnTo>
                      <a:lnTo>
                        <a:pt x="17" y="18"/>
                      </a:lnTo>
                      <a:lnTo>
                        <a:pt x="6" y="7"/>
                      </a:lnTo>
                      <a:lnTo>
                        <a:pt x="0" y="1"/>
                      </a:lnTo>
                      <a:lnTo>
                        <a:pt x="0" y="0"/>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22543" name="Text Box 152"/>
              <p:cNvSpPr txBox="1">
                <a:spLocks noChangeArrowheads="1"/>
              </p:cNvSpPr>
              <p:nvPr/>
            </p:nvSpPr>
            <p:spPr bwMode="auto">
              <a:xfrm rot="-216738">
                <a:off x="4051" y="2462"/>
                <a:ext cx="521"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b="1">
                    <a:solidFill>
                      <a:srgbClr val="080808"/>
                    </a:solidFill>
                    <a:latin typeface="Arial" charset="0"/>
                  </a:rPr>
                  <a:t>New</a:t>
                </a:r>
              </a:p>
              <a:p>
                <a:pPr algn="ctr" eaLnBrk="1" hangingPunct="1"/>
                <a:r>
                  <a:rPr lang="en-US" sz="1200" b="1">
                    <a:solidFill>
                      <a:srgbClr val="080808"/>
                    </a:solidFill>
                    <a:latin typeface="Arial" charset="0"/>
                  </a:rPr>
                  <a:t>Source 4</a:t>
                </a:r>
              </a:p>
            </p:txBody>
          </p:sp>
        </p:grpSp>
        <p:sp>
          <p:nvSpPr>
            <p:cNvPr id="22541" name="Rectangle 154"/>
            <p:cNvSpPr>
              <a:spLocks noChangeArrowheads="1"/>
            </p:cNvSpPr>
            <p:nvPr/>
          </p:nvSpPr>
          <p:spPr bwMode="auto">
            <a:xfrm>
              <a:off x="2653" y="3406"/>
              <a:ext cx="3061"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2000" dirty="0">
                  <a:latin typeface="Arial" charset="0"/>
                </a:rPr>
                <a:t>source4( $</a:t>
              </a:r>
              <a:r>
                <a:rPr lang="en-US" sz="2000" dirty="0" err="1">
                  <a:latin typeface="Arial" charset="0"/>
                </a:rPr>
                <a:t>startZip</a:t>
              </a:r>
              <a:r>
                <a:rPr lang="en-US" sz="2000" dirty="0">
                  <a:latin typeface="Arial" charset="0"/>
                </a:rPr>
                <a:t>, $</a:t>
              </a:r>
              <a:r>
                <a:rPr lang="en-US" sz="2000" dirty="0" err="1">
                  <a:latin typeface="Arial" charset="0"/>
                </a:rPr>
                <a:t>endZip</a:t>
              </a:r>
              <a:r>
                <a:rPr lang="en-US" sz="2000" dirty="0">
                  <a:latin typeface="Arial" charset="0"/>
                </a:rPr>
                <a:t>, separation)</a:t>
              </a:r>
            </a:p>
          </p:txBody>
        </p:sp>
      </p:grpSp>
      <p:sp>
        <p:nvSpPr>
          <p:cNvPr id="22539" name="Title 148"/>
          <p:cNvSpPr>
            <a:spLocks noGrp="1"/>
          </p:cNvSpPr>
          <p:nvPr>
            <p:ph type="title"/>
          </p:nvPr>
        </p:nvSpPr>
        <p:spPr/>
        <p:txBody>
          <a:bodyPr/>
          <a:lstStyle/>
          <a:p>
            <a:pPr eaLnBrk="1" hangingPunct="1"/>
            <a:r>
              <a:rPr lang="en-US">
                <a:latin typeface="Tahoma" charset="0"/>
                <a:cs typeface="ＭＳ Ｐゴシック" charset="0"/>
              </a:rPr>
              <a:t>Inducing Source Definitions by Example</a:t>
            </a:r>
          </a:p>
        </p:txBody>
      </p:sp>
      <p:sp>
        <p:nvSpPr>
          <p:cNvPr id="5" name="TextBox 4"/>
          <p:cNvSpPr txBox="1"/>
          <p:nvPr/>
        </p:nvSpPr>
        <p:spPr>
          <a:xfrm>
            <a:off x="970368" y="6505599"/>
            <a:ext cx="7490064" cy="307777"/>
          </a:xfrm>
          <a:prstGeom prst="rect">
            <a:avLst/>
          </a:prstGeom>
          <a:noFill/>
        </p:spPr>
        <p:txBody>
          <a:bodyPr wrap="none" rtlCol="0">
            <a:spAutoFit/>
          </a:bodyPr>
          <a:lstStyle/>
          <a:p>
            <a:r>
              <a:rPr lang="en-US" sz="1400" dirty="0"/>
              <a:t>[ Web services = Sources with binding patterns. Variables prefixed by $ are input variables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3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3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3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93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893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93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1+#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body" sz="half" idx="1"/>
          </p:nvPr>
        </p:nvSpPr>
        <p:spPr>
          <a:xfrm>
            <a:off x="179388" y="3975100"/>
            <a:ext cx="3816350" cy="2549525"/>
          </a:xfrm>
        </p:spPr>
        <p:txBody>
          <a:bodyPr/>
          <a:lstStyle/>
          <a:p>
            <a:pPr eaLnBrk="1" hangingPunct="1">
              <a:lnSpc>
                <a:spcPct val="90000"/>
              </a:lnSpc>
            </a:pPr>
            <a:r>
              <a:rPr lang="en-US">
                <a:latin typeface="Tahoma" charset="0"/>
                <a:cs typeface="ＭＳ Ｐゴシック" charset="0"/>
              </a:rPr>
              <a:t>Step 1: classify input &amp; output semantic types</a:t>
            </a:r>
          </a:p>
          <a:p>
            <a:pPr eaLnBrk="1" hangingPunct="1">
              <a:lnSpc>
                <a:spcPct val="90000"/>
              </a:lnSpc>
            </a:pPr>
            <a:r>
              <a:rPr lang="en-US">
                <a:latin typeface="Tahoma" charset="0"/>
                <a:cs typeface="ＭＳ Ｐゴシック" charset="0"/>
              </a:rPr>
              <a:t>Step 2: generate plausible definitions</a:t>
            </a:r>
          </a:p>
          <a:p>
            <a:pPr eaLnBrk="1" hangingPunct="1"/>
            <a:endParaRPr lang="en-US" sz="2000">
              <a:latin typeface="Tahoma" charset="0"/>
              <a:cs typeface="ＭＳ Ｐゴシック" charset="0"/>
            </a:endParaRPr>
          </a:p>
        </p:txBody>
      </p:sp>
      <p:sp>
        <p:nvSpPr>
          <p:cNvPr id="24579" name="Slide Number Placeholder 6"/>
          <p:cNvSpPr>
            <a:spLocks noGrp="1"/>
          </p:cNvSpPr>
          <p:nvPr>
            <p:ph type="sldNum" sz="quarter" idx="4294967295"/>
          </p:nvPr>
        </p:nvSpPr>
        <p:spPr bwMode="auto">
          <a:xfrm>
            <a:off x="7477125" y="6245225"/>
            <a:ext cx="1666875" cy="4762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fld id="{497C7694-9B54-BB49-83B0-B62E8F61C401}" type="slidenum">
              <a:rPr lang="en-US" sz="1200">
                <a:solidFill>
                  <a:srgbClr val="898989"/>
                </a:solidFill>
              </a:rPr>
              <a:pPr/>
              <a:t>6</a:t>
            </a:fld>
            <a:endParaRPr lang="en-US" sz="1200">
              <a:solidFill>
                <a:srgbClr val="898989"/>
              </a:solidFill>
            </a:endParaRPr>
          </a:p>
        </p:txBody>
      </p:sp>
      <p:sp>
        <p:nvSpPr>
          <p:cNvPr id="24580" name="Rectangle 12"/>
          <p:cNvSpPr>
            <a:spLocks noChangeArrowheads="1"/>
          </p:cNvSpPr>
          <p:nvPr/>
        </p:nvSpPr>
        <p:spPr bwMode="auto">
          <a:xfrm>
            <a:off x="3995738" y="1484313"/>
            <a:ext cx="5003800" cy="1984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atin typeface="Arial" charset="0"/>
              </a:rPr>
              <a:t>source1($zip, lat, long) :- </a:t>
            </a:r>
          </a:p>
          <a:p>
            <a:r>
              <a:rPr lang="en-US">
                <a:latin typeface="Arial" charset="0"/>
              </a:rPr>
              <a:t>    centroid(zip, lat, long).</a:t>
            </a:r>
          </a:p>
          <a:p>
            <a:endParaRPr lang="en-US" sz="800">
              <a:latin typeface="Arial" charset="0"/>
            </a:endParaRPr>
          </a:p>
          <a:p>
            <a:r>
              <a:rPr lang="en-US">
                <a:latin typeface="Arial" charset="0"/>
              </a:rPr>
              <a:t>source2($lat1, $long1, $lat2, $long2, dist) :- </a:t>
            </a:r>
          </a:p>
          <a:p>
            <a:r>
              <a:rPr lang="en-US">
                <a:latin typeface="Arial" charset="0"/>
              </a:rPr>
              <a:t>    greatCircleDist(lat1, long1, lat2, long2, dist).</a:t>
            </a:r>
          </a:p>
          <a:p>
            <a:endParaRPr lang="en-US" sz="800">
              <a:latin typeface="Arial" charset="0"/>
            </a:endParaRPr>
          </a:p>
          <a:p>
            <a:r>
              <a:rPr lang="en-US">
                <a:latin typeface="Arial" charset="0"/>
              </a:rPr>
              <a:t>source3($dist1, dist2) :- </a:t>
            </a:r>
          </a:p>
          <a:p>
            <a:r>
              <a:rPr lang="en-US">
                <a:latin typeface="Arial" charset="0"/>
              </a:rPr>
              <a:t>    convertKm2Mi(dist1, dist2).</a:t>
            </a:r>
          </a:p>
        </p:txBody>
      </p:sp>
      <p:grpSp>
        <p:nvGrpSpPr>
          <p:cNvPr id="24581" name="Group 13"/>
          <p:cNvGrpSpPr>
            <a:grpSpLocks/>
          </p:cNvGrpSpPr>
          <p:nvPr/>
        </p:nvGrpSpPr>
        <p:grpSpPr bwMode="auto">
          <a:xfrm>
            <a:off x="323850" y="1776413"/>
            <a:ext cx="1223963" cy="1292225"/>
            <a:chOff x="1247" y="1706"/>
            <a:chExt cx="771" cy="814"/>
          </a:xfrm>
        </p:grpSpPr>
        <p:grpSp>
          <p:nvGrpSpPr>
            <p:cNvPr id="24684" name="Group 14"/>
            <p:cNvGrpSpPr>
              <a:grpSpLocks/>
            </p:cNvGrpSpPr>
            <p:nvPr/>
          </p:nvGrpSpPr>
          <p:grpSpPr bwMode="auto">
            <a:xfrm>
              <a:off x="1247" y="1706"/>
              <a:ext cx="771" cy="814"/>
              <a:chOff x="2245" y="2523"/>
              <a:chExt cx="1143" cy="1132"/>
            </a:xfrm>
          </p:grpSpPr>
          <p:sp>
            <p:nvSpPr>
              <p:cNvPr id="24686" name="AutoShape 15"/>
              <p:cNvSpPr>
                <a:spLocks noChangeAspect="1" noChangeArrowheads="1" noTextEdit="1"/>
              </p:cNvSpPr>
              <p:nvPr/>
            </p:nvSpPr>
            <p:spPr bwMode="auto">
              <a:xfrm>
                <a:off x="2245" y="2523"/>
                <a:ext cx="1143" cy="11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4687" name="Freeform 16"/>
              <p:cNvSpPr>
                <a:spLocks/>
              </p:cNvSpPr>
              <p:nvPr/>
            </p:nvSpPr>
            <p:spPr bwMode="auto">
              <a:xfrm>
                <a:off x="2245" y="3379"/>
                <a:ext cx="1143" cy="276"/>
              </a:xfrm>
              <a:custGeom>
                <a:avLst/>
                <a:gdLst>
                  <a:gd name="T0" fmla="*/ 31 w 2286"/>
                  <a:gd name="T1" fmla="*/ 31 h 553"/>
                  <a:gd name="T2" fmla="*/ 39 w 2286"/>
                  <a:gd name="T3" fmla="*/ 32 h 553"/>
                  <a:gd name="T4" fmla="*/ 47 w 2286"/>
                  <a:gd name="T5" fmla="*/ 33 h 553"/>
                  <a:gd name="T6" fmla="*/ 56 w 2286"/>
                  <a:gd name="T7" fmla="*/ 34 h 553"/>
                  <a:gd name="T8" fmla="*/ 65 w 2286"/>
                  <a:gd name="T9" fmla="*/ 34 h 553"/>
                  <a:gd name="T10" fmla="*/ 75 w 2286"/>
                  <a:gd name="T11" fmla="*/ 34 h 553"/>
                  <a:gd name="T12" fmla="*/ 84 w 2286"/>
                  <a:gd name="T13" fmla="*/ 34 h 553"/>
                  <a:gd name="T14" fmla="*/ 92 w 2286"/>
                  <a:gd name="T15" fmla="*/ 33 h 553"/>
                  <a:gd name="T16" fmla="*/ 100 w 2286"/>
                  <a:gd name="T17" fmla="*/ 33 h 553"/>
                  <a:gd name="T18" fmla="*/ 107 w 2286"/>
                  <a:gd name="T19" fmla="*/ 32 h 553"/>
                  <a:gd name="T20" fmla="*/ 114 w 2286"/>
                  <a:gd name="T21" fmla="*/ 31 h 553"/>
                  <a:gd name="T22" fmla="*/ 123 w 2286"/>
                  <a:gd name="T23" fmla="*/ 29 h 553"/>
                  <a:gd name="T24" fmla="*/ 131 w 2286"/>
                  <a:gd name="T25" fmla="*/ 26 h 553"/>
                  <a:gd name="T26" fmla="*/ 137 w 2286"/>
                  <a:gd name="T27" fmla="*/ 24 h 553"/>
                  <a:gd name="T28" fmla="*/ 141 w 2286"/>
                  <a:gd name="T29" fmla="*/ 21 h 553"/>
                  <a:gd name="T30" fmla="*/ 143 w 2286"/>
                  <a:gd name="T31" fmla="*/ 18 h 553"/>
                  <a:gd name="T32" fmla="*/ 143 w 2286"/>
                  <a:gd name="T33" fmla="*/ 14 h 553"/>
                  <a:gd name="T34" fmla="*/ 139 w 2286"/>
                  <a:gd name="T35" fmla="*/ 11 h 553"/>
                  <a:gd name="T36" fmla="*/ 133 w 2286"/>
                  <a:gd name="T37" fmla="*/ 8 h 553"/>
                  <a:gd name="T38" fmla="*/ 124 w 2286"/>
                  <a:gd name="T39" fmla="*/ 5 h 553"/>
                  <a:gd name="T40" fmla="*/ 113 w 2286"/>
                  <a:gd name="T41" fmla="*/ 3 h 553"/>
                  <a:gd name="T42" fmla="*/ 103 w 2286"/>
                  <a:gd name="T43" fmla="*/ 1 h 553"/>
                  <a:gd name="T44" fmla="*/ 97 w 2286"/>
                  <a:gd name="T45" fmla="*/ 1 h 553"/>
                  <a:gd name="T46" fmla="*/ 91 w 2286"/>
                  <a:gd name="T47" fmla="*/ 0 h 553"/>
                  <a:gd name="T48" fmla="*/ 85 w 2286"/>
                  <a:gd name="T49" fmla="*/ 0 h 553"/>
                  <a:gd name="T50" fmla="*/ 79 w 2286"/>
                  <a:gd name="T51" fmla="*/ 0 h 553"/>
                  <a:gd name="T52" fmla="*/ 72 w 2286"/>
                  <a:gd name="T53" fmla="*/ 0 h 553"/>
                  <a:gd name="T54" fmla="*/ 63 w 2286"/>
                  <a:gd name="T55" fmla="*/ 0 h 553"/>
                  <a:gd name="T56" fmla="*/ 54 w 2286"/>
                  <a:gd name="T57" fmla="*/ 0 h 553"/>
                  <a:gd name="T58" fmla="*/ 46 w 2286"/>
                  <a:gd name="T59" fmla="*/ 1 h 553"/>
                  <a:gd name="T60" fmla="*/ 38 w 2286"/>
                  <a:gd name="T61" fmla="*/ 2 h 553"/>
                  <a:gd name="T62" fmla="*/ 31 w 2286"/>
                  <a:gd name="T63" fmla="*/ 3 h 553"/>
                  <a:gd name="T64" fmla="*/ 22 w 2286"/>
                  <a:gd name="T65" fmla="*/ 4 h 553"/>
                  <a:gd name="T66" fmla="*/ 14 w 2286"/>
                  <a:gd name="T67" fmla="*/ 7 h 553"/>
                  <a:gd name="T68" fmla="*/ 8 w 2286"/>
                  <a:gd name="T69" fmla="*/ 9 h 553"/>
                  <a:gd name="T70" fmla="*/ 3 w 2286"/>
                  <a:gd name="T71" fmla="*/ 12 h 553"/>
                  <a:gd name="T72" fmla="*/ 1 w 2286"/>
                  <a:gd name="T73" fmla="*/ 15 h 553"/>
                  <a:gd name="T74" fmla="*/ 1 w 2286"/>
                  <a:gd name="T75" fmla="*/ 18 h 553"/>
                  <a:gd name="T76" fmla="*/ 2 w 2286"/>
                  <a:gd name="T77" fmla="*/ 21 h 553"/>
                  <a:gd name="T78" fmla="*/ 6 w 2286"/>
                  <a:gd name="T79" fmla="*/ 23 h 553"/>
                  <a:gd name="T80" fmla="*/ 11 w 2286"/>
                  <a:gd name="T81" fmla="*/ 26 h 553"/>
                  <a:gd name="T82" fmla="*/ 18 w 2286"/>
                  <a:gd name="T83" fmla="*/ 28 h 553"/>
                  <a:gd name="T84" fmla="*/ 26 w 2286"/>
                  <a:gd name="T85" fmla="*/ 30 h 5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86"/>
                  <a:gd name="T130" fmla="*/ 0 h 553"/>
                  <a:gd name="T131" fmla="*/ 2286 w 2286"/>
                  <a:gd name="T132" fmla="*/ 553 h 5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86" h="553">
                    <a:moveTo>
                      <a:pt x="414" y="490"/>
                    </a:moveTo>
                    <a:lnTo>
                      <a:pt x="452" y="497"/>
                    </a:lnTo>
                    <a:lnTo>
                      <a:pt x="491" y="503"/>
                    </a:lnTo>
                    <a:lnTo>
                      <a:pt x="531" y="510"/>
                    </a:lnTo>
                    <a:lnTo>
                      <a:pt x="573" y="516"/>
                    </a:lnTo>
                    <a:lnTo>
                      <a:pt x="615" y="522"/>
                    </a:lnTo>
                    <a:lnTo>
                      <a:pt x="659" y="528"/>
                    </a:lnTo>
                    <a:lnTo>
                      <a:pt x="703" y="532"/>
                    </a:lnTo>
                    <a:lnTo>
                      <a:pt x="749" y="537"/>
                    </a:lnTo>
                    <a:lnTo>
                      <a:pt x="795" y="540"/>
                    </a:lnTo>
                    <a:lnTo>
                      <a:pt x="843" y="544"/>
                    </a:lnTo>
                    <a:lnTo>
                      <a:pt x="891" y="546"/>
                    </a:lnTo>
                    <a:lnTo>
                      <a:pt x="940" y="548"/>
                    </a:lnTo>
                    <a:lnTo>
                      <a:pt x="990" y="551"/>
                    </a:lnTo>
                    <a:lnTo>
                      <a:pt x="1040" y="552"/>
                    </a:lnTo>
                    <a:lnTo>
                      <a:pt x="1091" y="553"/>
                    </a:lnTo>
                    <a:lnTo>
                      <a:pt x="1143" y="553"/>
                    </a:lnTo>
                    <a:lnTo>
                      <a:pt x="1190" y="553"/>
                    </a:lnTo>
                    <a:lnTo>
                      <a:pt x="1236" y="552"/>
                    </a:lnTo>
                    <a:lnTo>
                      <a:pt x="1282" y="551"/>
                    </a:lnTo>
                    <a:lnTo>
                      <a:pt x="1329" y="550"/>
                    </a:lnTo>
                    <a:lnTo>
                      <a:pt x="1373" y="547"/>
                    </a:lnTo>
                    <a:lnTo>
                      <a:pt x="1417" y="545"/>
                    </a:lnTo>
                    <a:lnTo>
                      <a:pt x="1461" y="543"/>
                    </a:lnTo>
                    <a:lnTo>
                      <a:pt x="1504" y="539"/>
                    </a:lnTo>
                    <a:lnTo>
                      <a:pt x="1546" y="536"/>
                    </a:lnTo>
                    <a:lnTo>
                      <a:pt x="1588" y="531"/>
                    </a:lnTo>
                    <a:lnTo>
                      <a:pt x="1628" y="528"/>
                    </a:lnTo>
                    <a:lnTo>
                      <a:pt x="1667" y="522"/>
                    </a:lnTo>
                    <a:lnTo>
                      <a:pt x="1706" y="517"/>
                    </a:lnTo>
                    <a:lnTo>
                      <a:pt x="1744" y="512"/>
                    </a:lnTo>
                    <a:lnTo>
                      <a:pt x="1781" y="506"/>
                    </a:lnTo>
                    <a:lnTo>
                      <a:pt x="1817" y="500"/>
                    </a:lnTo>
                    <a:lnTo>
                      <a:pt x="1869" y="490"/>
                    </a:lnTo>
                    <a:lnTo>
                      <a:pt x="1918" y="479"/>
                    </a:lnTo>
                    <a:lnTo>
                      <a:pt x="1966" y="469"/>
                    </a:lnTo>
                    <a:lnTo>
                      <a:pt x="2011" y="456"/>
                    </a:lnTo>
                    <a:lnTo>
                      <a:pt x="2052" y="445"/>
                    </a:lnTo>
                    <a:lnTo>
                      <a:pt x="2090" y="431"/>
                    </a:lnTo>
                    <a:lnTo>
                      <a:pt x="2126" y="418"/>
                    </a:lnTo>
                    <a:lnTo>
                      <a:pt x="2158" y="403"/>
                    </a:lnTo>
                    <a:lnTo>
                      <a:pt x="2187" y="389"/>
                    </a:lnTo>
                    <a:lnTo>
                      <a:pt x="2212" y="375"/>
                    </a:lnTo>
                    <a:lnTo>
                      <a:pt x="2234" y="360"/>
                    </a:lnTo>
                    <a:lnTo>
                      <a:pt x="2253" y="343"/>
                    </a:lnTo>
                    <a:lnTo>
                      <a:pt x="2268" y="327"/>
                    </a:lnTo>
                    <a:lnTo>
                      <a:pt x="2278" y="310"/>
                    </a:lnTo>
                    <a:lnTo>
                      <a:pt x="2284" y="294"/>
                    </a:lnTo>
                    <a:lnTo>
                      <a:pt x="2286" y="277"/>
                    </a:lnTo>
                    <a:lnTo>
                      <a:pt x="2284" y="257"/>
                    </a:lnTo>
                    <a:lnTo>
                      <a:pt x="2274" y="237"/>
                    </a:lnTo>
                    <a:lnTo>
                      <a:pt x="2261" y="219"/>
                    </a:lnTo>
                    <a:lnTo>
                      <a:pt x="2241" y="201"/>
                    </a:lnTo>
                    <a:lnTo>
                      <a:pt x="2217" y="182"/>
                    </a:lnTo>
                    <a:lnTo>
                      <a:pt x="2188" y="165"/>
                    </a:lnTo>
                    <a:lnTo>
                      <a:pt x="2155" y="148"/>
                    </a:lnTo>
                    <a:lnTo>
                      <a:pt x="2117" y="132"/>
                    </a:lnTo>
                    <a:lnTo>
                      <a:pt x="2074" y="117"/>
                    </a:lnTo>
                    <a:lnTo>
                      <a:pt x="2028" y="102"/>
                    </a:lnTo>
                    <a:lnTo>
                      <a:pt x="1977" y="88"/>
                    </a:lnTo>
                    <a:lnTo>
                      <a:pt x="1923" y="74"/>
                    </a:lnTo>
                    <a:lnTo>
                      <a:pt x="1865" y="62"/>
                    </a:lnTo>
                    <a:lnTo>
                      <a:pt x="1806" y="51"/>
                    </a:lnTo>
                    <a:lnTo>
                      <a:pt x="1741" y="41"/>
                    </a:lnTo>
                    <a:lnTo>
                      <a:pt x="1674" y="31"/>
                    </a:lnTo>
                    <a:lnTo>
                      <a:pt x="1644" y="28"/>
                    </a:lnTo>
                    <a:lnTo>
                      <a:pt x="1613" y="24"/>
                    </a:lnTo>
                    <a:lnTo>
                      <a:pt x="1582" y="21"/>
                    </a:lnTo>
                    <a:lnTo>
                      <a:pt x="1551" y="19"/>
                    </a:lnTo>
                    <a:lnTo>
                      <a:pt x="1519" y="15"/>
                    </a:lnTo>
                    <a:lnTo>
                      <a:pt x="1486" y="13"/>
                    </a:lnTo>
                    <a:lnTo>
                      <a:pt x="1454" y="11"/>
                    </a:lnTo>
                    <a:lnTo>
                      <a:pt x="1421" y="8"/>
                    </a:lnTo>
                    <a:lnTo>
                      <a:pt x="1387" y="6"/>
                    </a:lnTo>
                    <a:lnTo>
                      <a:pt x="1353" y="5"/>
                    </a:lnTo>
                    <a:lnTo>
                      <a:pt x="1319" y="4"/>
                    </a:lnTo>
                    <a:lnTo>
                      <a:pt x="1285" y="3"/>
                    </a:lnTo>
                    <a:lnTo>
                      <a:pt x="1249" y="1"/>
                    </a:lnTo>
                    <a:lnTo>
                      <a:pt x="1214" y="0"/>
                    </a:lnTo>
                    <a:lnTo>
                      <a:pt x="1179" y="0"/>
                    </a:lnTo>
                    <a:lnTo>
                      <a:pt x="1143" y="0"/>
                    </a:lnTo>
                    <a:lnTo>
                      <a:pt x="1095" y="0"/>
                    </a:lnTo>
                    <a:lnTo>
                      <a:pt x="1046" y="1"/>
                    </a:lnTo>
                    <a:lnTo>
                      <a:pt x="999" y="3"/>
                    </a:lnTo>
                    <a:lnTo>
                      <a:pt x="952" y="4"/>
                    </a:lnTo>
                    <a:lnTo>
                      <a:pt x="906" y="6"/>
                    </a:lnTo>
                    <a:lnTo>
                      <a:pt x="860" y="8"/>
                    </a:lnTo>
                    <a:lnTo>
                      <a:pt x="815" y="12"/>
                    </a:lnTo>
                    <a:lnTo>
                      <a:pt x="771" y="15"/>
                    </a:lnTo>
                    <a:lnTo>
                      <a:pt x="727" y="19"/>
                    </a:lnTo>
                    <a:lnTo>
                      <a:pt x="684" y="23"/>
                    </a:lnTo>
                    <a:lnTo>
                      <a:pt x="643" y="28"/>
                    </a:lnTo>
                    <a:lnTo>
                      <a:pt x="601" y="32"/>
                    </a:lnTo>
                    <a:lnTo>
                      <a:pt x="562" y="38"/>
                    </a:lnTo>
                    <a:lnTo>
                      <a:pt x="523" y="44"/>
                    </a:lnTo>
                    <a:lnTo>
                      <a:pt x="485" y="50"/>
                    </a:lnTo>
                    <a:lnTo>
                      <a:pt x="448" y="57"/>
                    </a:lnTo>
                    <a:lnTo>
                      <a:pt x="399" y="67"/>
                    </a:lnTo>
                    <a:lnTo>
                      <a:pt x="350" y="77"/>
                    </a:lnTo>
                    <a:lnTo>
                      <a:pt x="305" y="88"/>
                    </a:lnTo>
                    <a:lnTo>
                      <a:pt x="263" y="99"/>
                    </a:lnTo>
                    <a:lnTo>
                      <a:pt x="224" y="112"/>
                    </a:lnTo>
                    <a:lnTo>
                      <a:pt x="187" y="125"/>
                    </a:lnTo>
                    <a:lnTo>
                      <a:pt x="152" y="138"/>
                    </a:lnTo>
                    <a:lnTo>
                      <a:pt x="122" y="152"/>
                    </a:lnTo>
                    <a:lnTo>
                      <a:pt x="94" y="166"/>
                    </a:lnTo>
                    <a:lnTo>
                      <a:pt x="70" y="181"/>
                    </a:lnTo>
                    <a:lnTo>
                      <a:pt x="48" y="196"/>
                    </a:lnTo>
                    <a:lnTo>
                      <a:pt x="31" y="211"/>
                    </a:lnTo>
                    <a:lnTo>
                      <a:pt x="18" y="227"/>
                    </a:lnTo>
                    <a:lnTo>
                      <a:pt x="8" y="243"/>
                    </a:lnTo>
                    <a:lnTo>
                      <a:pt x="2" y="259"/>
                    </a:lnTo>
                    <a:lnTo>
                      <a:pt x="0" y="277"/>
                    </a:lnTo>
                    <a:lnTo>
                      <a:pt x="2" y="293"/>
                    </a:lnTo>
                    <a:lnTo>
                      <a:pt x="7" y="309"/>
                    </a:lnTo>
                    <a:lnTo>
                      <a:pt x="16" y="324"/>
                    </a:lnTo>
                    <a:lnTo>
                      <a:pt x="29" y="339"/>
                    </a:lnTo>
                    <a:lnTo>
                      <a:pt x="45" y="354"/>
                    </a:lnTo>
                    <a:lnTo>
                      <a:pt x="65" y="369"/>
                    </a:lnTo>
                    <a:lnTo>
                      <a:pt x="86" y="383"/>
                    </a:lnTo>
                    <a:lnTo>
                      <a:pt x="112" y="396"/>
                    </a:lnTo>
                    <a:lnTo>
                      <a:pt x="141" y="410"/>
                    </a:lnTo>
                    <a:lnTo>
                      <a:pt x="172" y="423"/>
                    </a:lnTo>
                    <a:lnTo>
                      <a:pt x="206" y="436"/>
                    </a:lnTo>
                    <a:lnTo>
                      <a:pt x="243" y="447"/>
                    </a:lnTo>
                    <a:lnTo>
                      <a:pt x="282" y="459"/>
                    </a:lnTo>
                    <a:lnTo>
                      <a:pt x="324" y="469"/>
                    </a:lnTo>
                    <a:lnTo>
                      <a:pt x="368" y="479"/>
                    </a:lnTo>
                    <a:lnTo>
                      <a:pt x="414" y="490"/>
                    </a:lnTo>
                    <a:close/>
                  </a:path>
                </a:pathLst>
              </a:custGeom>
              <a:solidFill>
                <a:srgbClr val="B5F4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88" name="Freeform 17"/>
              <p:cNvSpPr>
                <a:spLocks/>
              </p:cNvSpPr>
              <p:nvPr/>
            </p:nvSpPr>
            <p:spPr bwMode="auto">
              <a:xfrm>
                <a:off x="2754" y="2525"/>
                <a:ext cx="159" cy="995"/>
              </a:xfrm>
              <a:custGeom>
                <a:avLst/>
                <a:gdLst>
                  <a:gd name="T0" fmla="*/ 10 w 318"/>
                  <a:gd name="T1" fmla="*/ 125 h 1990"/>
                  <a:gd name="T2" fmla="*/ 15 w 318"/>
                  <a:gd name="T3" fmla="*/ 123 h 1990"/>
                  <a:gd name="T4" fmla="*/ 20 w 318"/>
                  <a:gd name="T5" fmla="*/ 4 h 1990"/>
                  <a:gd name="T6" fmla="*/ 15 w 318"/>
                  <a:gd name="T7" fmla="*/ 1 h 1990"/>
                  <a:gd name="T8" fmla="*/ 6 w 318"/>
                  <a:gd name="T9" fmla="*/ 0 h 1990"/>
                  <a:gd name="T10" fmla="*/ 0 w 318"/>
                  <a:gd name="T11" fmla="*/ 125 h 1990"/>
                  <a:gd name="T12" fmla="*/ 10 w 318"/>
                  <a:gd name="T13" fmla="*/ 125 h 1990"/>
                  <a:gd name="T14" fmla="*/ 0 60000 65536"/>
                  <a:gd name="T15" fmla="*/ 0 60000 65536"/>
                  <a:gd name="T16" fmla="*/ 0 60000 65536"/>
                  <a:gd name="T17" fmla="*/ 0 60000 65536"/>
                  <a:gd name="T18" fmla="*/ 0 60000 65536"/>
                  <a:gd name="T19" fmla="*/ 0 60000 65536"/>
                  <a:gd name="T20" fmla="*/ 0 60000 65536"/>
                  <a:gd name="T21" fmla="*/ 0 w 318"/>
                  <a:gd name="T22" fmla="*/ 0 h 1990"/>
                  <a:gd name="T23" fmla="*/ 318 w 318"/>
                  <a:gd name="T24" fmla="*/ 1990 h 19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8" h="1990">
                    <a:moveTo>
                      <a:pt x="154" y="1990"/>
                    </a:moveTo>
                    <a:lnTo>
                      <a:pt x="238" y="1966"/>
                    </a:lnTo>
                    <a:lnTo>
                      <a:pt x="318" y="50"/>
                    </a:lnTo>
                    <a:lnTo>
                      <a:pt x="238" y="7"/>
                    </a:lnTo>
                    <a:lnTo>
                      <a:pt x="81" y="0"/>
                    </a:lnTo>
                    <a:lnTo>
                      <a:pt x="0" y="1990"/>
                    </a:lnTo>
                    <a:lnTo>
                      <a:pt x="154" y="1990"/>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89" name="Freeform 18"/>
              <p:cNvSpPr>
                <a:spLocks/>
              </p:cNvSpPr>
              <p:nvPr/>
            </p:nvSpPr>
            <p:spPr bwMode="auto">
              <a:xfrm>
                <a:off x="2711" y="2523"/>
                <a:ext cx="163" cy="997"/>
              </a:xfrm>
              <a:custGeom>
                <a:avLst/>
                <a:gdLst>
                  <a:gd name="T0" fmla="*/ 15 w 325"/>
                  <a:gd name="T1" fmla="*/ 125 h 1993"/>
                  <a:gd name="T2" fmla="*/ 16 w 325"/>
                  <a:gd name="T3" fmla="*/ 125 h 1993"/>
                  <a:gd name="T4" fmla="*/ 21 w 325"/>
                  <a:gd name="T5" fmla="*/ 1 h 1993"/>
                  <a:gd name="T6" fmla="*/ 6 w 325"/>
                  <a:gd name="T7" fmla="*/ 0 h 1993"/>
                  <a:gd name="T8" fmla="*/ 0 w 325"/>
                  <a:gd name="T9" fmla="*/ 125 h 1993"/>
                  <a:gd name="T10" fmla="*/ 15 w 325"/>
                  <a:gd name="T11" fmla="*/ 125 h 1993"/>
                  <a:gd name="T12" fmla="*/ 0 60000 65536"/>
                  <a:gd name="T13" fmla="*/ 0 60000 65536"/>
                  <a:gd name="T14" fmla="*/ 0 60000 65536"/>
                  <a:gd name="T15" fmla="*/ 0 60000 65536"/>
                  <a:gd name="T16" fmla="*/ 0 60000 65536"/>
                  <a:gd name="T17" fmla="*/ 0 60000 65536"/>
                  <a:gd name="T18" fmla="*/ 0 w 325"/>
                  <a:gd name="T19" fmla="*/ 0 h 1993"/>
                  <a:gd name="T20" fmla="*/ 325 w 325"/>
                  <a:gd name="T21" fmla="*/ 1993 h 1993"/>
                </a:gdLst>
                <a:ahLst/>
                <a:cxnLst>
                  <a:cxn ang="T12">
                    <a:pos x="T0" y="T1"/>
                  </a:cxn>
                  <a:cxn ang="T13">
                    <a:pos x="T2" y="T3"/>
                  </a:cxn>
                  <a:cxn ang="T14">
                    <a:pos x="T4" y="T5"/>
                  </a:cxn>
                  <a:cxn ang="T15">
                    <a:pos x="T6" y="T7"/>
                  </a:cxn>
                  <a:cxn ang="T16">
                    <a:pos x="T8" y="T9"/>
                  </a:cxn>
                  <a:cxn ang="T17">
                    <a:pos x="T10" y="T11"/>
                  </a:cxn>
                </a:cxnLst>
                <a:rect l="T18" t="T19" r="T20" b="T21"/>
                <a:pathLst>
                  <a:path w="325" h="1993">
                    <a:moveTo>
                      <a:pt x="240" y="1993"/>
                    </a:moveTo>
                    <a:lnTo>
                      <a:pt x="241" y="1993"/>
                    </a:lnTo>
                    <a:lnTo>
                      <a:pt x="325" y="10"/>
                    </a:lnTo>
                    <a:lnTo>
                      <a:pt x="87" y="0"/>
                    </a:lnTo>
                    <a:lnTo>
                      <a:pt x="0" y="1993"/>
                    </a:lnTo>
                    <a:lnTo>
                      <a:pt x="240" y="1993"/>
                    </a:lnTo>
                    <a:close/>
                  </a:path>
                </a:pathLst>
              </a:custGeom>
              <a:solidFill>
                <a:srgbClr val="EFC9A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90" name="Freeform 19"/>
              <p:cNvSpPr>
                <a:spLocks/>
              </p:cNvSpPr>
              <p:nvPr/>
            </p:nvSpPr>
            <p:spPr bwMode="auto">
              <a:xfrm>
                <a:off x="2322" y="2592"/>
                <a:ext cx="1042" cy="597"/>
              </a:xfrm>
              <a:custGeom>
                <a:avLst/>
                <a:gdLst>
                  <a:gd name="T0" fmla="*/ 126 w 2085"/>
                  <a:gd name="T1" fmla="*/ 74 h 1195"/>
                  <a:gd name="T2" fmla="*/ 130 w 2085"/>
                  <a:gd name="T3" fmla="*/ 5 h 1195"/>
                  <a:gd name="T4" fmla="*/ 127 w 2085"/>
                  <a:gd name="T5" fmla="*/ 2 h 1195"/>
                  <a:gd name="T6" fmla="*/ 5 w 2085"/>
                  <a:gd name="T7" fmla="*/ 0 h 1195"/>
                  <a:gd name="T8" fmla="*/ 0 w 2085"/>
                  <a:gd name="T9" fmla="*/ 68 h 1195"/>
                  <a:gd name="T10" fmla="*/ 2 w 2085"/>
                  <a:gd name="T11" fmla="*/ 69 h 1195"/>
                  <a:gd name="T12" fmla="*/ 126 w 2085"/>
                  <a:gd name="T13" fmla="*/ 74 h 1195"/>
                  <a:gd name="T14" fmla="*/ 0 60000 65536"/>
                  <a:gd name="T15" fmla="*/ 0 60000 65536"/>
                  <a:gd name="T16" fmla="*/ 0 60000 65536"/>
                  <a:gd name="T17" fmla="*/ 0 60000 65536"/>
                  <a:gd name="T18" fmla="*/ 0 60000 65536"/>
                  <a:gd name="T19" fmla="*/ 0 60000 65536"/>
                  <a:gd name="T20" fmla="*/ 0 60000 65536"/>
                  <a:gd name="T21" fmla="*/ 0 w 2085"/>
                  <a:gd name="T22" fmla="*/ 0 h 1195"/>
                  <a:gd name="T23" fmla="*/ 2085 w 2085"/>
                  <a:gd name="T24" fmla="*/ 1195 h 11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5" h="1195">
                    <a:moveTo>
                      <a:pt x="2031" y="1195"/>
                    </a:moveTo>
                    <a:lnTo>
                      <a:pt x="2085" y="85"/>
                    </a:lnTo>
                    <a:lnTo>
                      <a:pt x="2042" y="37"/>
                    </a:lnTo>
                    <a:lnTo>
                      <a:pt x="93" y="0"/>
                    </a:lnTo>
                    <a:lnTo>
                      <a:pt x="0" y="1096"/>
                    </a:lnTo>
                    <a:lnTo>
                      <a:pt x="38" y="1110"/>
                    </a:lnTo>
                    <a:lnTo>
                      <a:pt x="2031" y="1195"/>
                    </a:lnTo>
                    <a:close/>
                  </a:path>
                </a:pathLst>
              </a:custGeom>
              <a:solidFill>
                <a:srgbClr val="A5A5A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91" name="Freeform 20"/>
              <p:cNvSpPr>
                <a:spLocks/>
              </p:cNvSpPr>
              <p:nvPr/>
            </p:nvSpPr>
            <p:spPr bwMode="auto">
              <a:xfrm>
                <a:off x="2322" y="2567"/>
                <a:ext cx="1021" cy="615"/>
              </a:xfrm>
              <a:custGeom>
                <a:avLst/>
                <a:gdLst>
                  <a:gd name="T0" fmla="*/ 125 w 2042"/>
                  <a:gd name="T1" fmla="*/ 77 h 1228"/>
                  <a:gd name="T2" fmla="*/ 128 w 2042"/>
                  <a:gd name="T3" fmla="*/ 6 h 1228"/>
                  <a:gd name="T4" fmla="*/ 4 w 2042"/>
                  <a:gd name="T5" fmla="*/ 0 h 1228"/>
                  <a:gd name="T6" fmla="*/ 0 w 2042"/>
                  <a:gd name="T7" fmla="*/ 72 h 1228"/>
                  <a:gd name="T8" fmla="*/ 125 w 2042"/>
                  <a:gd name="T9" fmla="*/ 77 h 1228"/>
                  <a:gd name="T10" fmla="*/ 0 60000 65536"/>
                  <a:gd name="T11" fmla="*/ 0 60000 65536"/>
                  <a:gd name="T12" fmla="*/ 0 60000 65536"/>
                  <a:gd name="T13" fmla="*/ 0 60000 65536"/>
                  <a:gd name="T14" fmla="*/ 0 60000 65536"/>
                  <a:gd name="T15" fmla="*/ 0 w 2042"/>
                  <a:gd name="T16" fmla="*/ 0 h 1228"/>
                  <a:gd name="T17" fmla="*/ 2042 w 2042"/>
                  <a:gd name="T18" fmla="*/ 1228 h 1228"/>
                </a:gdLst>
                <a:ahLst/>
                <a:cxnLst>
                  <a:cxn ang="T10">
                    <a:pos x="T0" y="T1"/>
                  </a:cxn>
                  <a:cxn ang="T11">
                    <a:pos x="T2" y="T3"/>
                  </a:cxn>
                  <a:cxn ang="T12">
                    <a:pos x="T4" y="T5"/>
                  </a:cxn>
                  <a:cxn ang="T13">
                    <a:pos x="T6" y="T7"/>
                  </a:cxn>
                  <a:cxn ang="T14">
                    <a:pos x="T8" y="T9"/>
                  </a:cxn>
                </a:cxnLst>
                <a:rect l="T15" t="T16" r="T17" b="T18"/>
                <a:pathLst>
                  <a:path w="2042" h="1228">
                    <a:moveTo>
                      <a:pt x="1994" y="1228"/>
                    </a:moveTo>
                    <a:lnTo>
                      <a:pt x="2042" y="85"/>
                    </a:lnTo>
                    <a:lnTo>
                      <a:pt x="50" y="0"/>
                    </a:lnTo>
                    <a:lnTo>
                      <a:pt x="0" y="1144"/>
                    </a:lnTo>
                    <a:lnTo>
                      <a:pt x="1994" y="1228"/>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92" name="Freeform 21"/>
              <p:cNvSpPr>
                <a:spLocks/>
              </p:cNvSpPr>
              <p:nvPr/>
            </p:nvSpPr>
            <p:spPr bwMode="auto">
              <a:xfrm>
                <a:off x="2352" y="2596"/>
                <a:ext cx="962" cy="558"/>
              </a:xfrm>
              <a:custGeom>
                <a:avLst/>
                <a:gdLst>
                  <a:gd name="T0" fmla="*/ 118 w 1924"/>
                  <a:gd name="T1" fmla="*/ 69 h 1117"/>
                  <a:gd name="T2" fmla="*/ 121 w 1924"/>
                  <a:gd name="T3" fmla="*/ 5 h 1117"/>
                  <a:gd name="T4" fmla="*/ 3 w 1924"/>
                  <a:gd name="T5" fmla="*/ 0 h 1117"/>
                  <a:gd name="T6" fmla="*/ 0 w 1924"/>
                  <a:gd name="T7" fmla="*/ 64 h 1117"/>
                  <a:gd name="T8" fmla="*/ 118 w 1924"/>
                  <a:gd name="T9" fmla="*/ 69 h 1117"/>
                  <a:gd name="T10" fmla="*/ 0 60000 65536"/>
                  <a:gd name="T11" fmla="*/ 0 60000 65536"/>
                  <a:gd name="T12" fmla="*/ 0 60000 65536"/>
                  <a:gd name="T13" fmla="*/ 0 60000 65536"/>
                  <a:gd name="T14" fmla="*/ 0 60000 65536"/>
                  <a:gd name="T15" fmla="*/ 0 w 1924"/>
                  <a:gd name="T16" fmla="*/ 0 h 1117"/>
                  <a:gd name="T17" fmla="*/ 1924 w 1924"/>
                  <a:gd name="T18" fmla="*/ 1117 h 1117"/>
                </a:gdLst>
                <a:ahLst/>
                <a:cxnLst>
                  <a:cxn ang="T10">
                    <a:pos x="T0" y="T1"/>
                  </a:cxn>
                  <a:cxn ang="T11">
                    <a:pos x="T2" y="T3"/>
                  </a:cxn>
                  <a:cxn ang="T12">
                    <a:pos x="T4" y="T5"/>
                  </a:cxn>
                  <a:cxn ang="T13">
                    <a:pos x="T6" y="T7"/>
                  </a:cxn>
                  <a:cxn ang="T14">
                    <a:pos x="T8" y="T9"/>
                  </a:cxn>
                </a:cxnLst>
                <a:rect l="T15" t="T16" r="T17" b="T18"/>
                <a:pathLst>
                  <a:path w="1924" h="1117">
                    <a:moveTo>
                      <a:pt x="1881" y="1117"/>
                    </a:moveTo>
                    <a:lnTo>
                      <a:pt x="1924" y="80"/>
                    </a:lnTo>
                    <a:lnTo>
                      <a:pt x="45" y="0"/>
                    </a:lnTo>
                    <a:lnTo>
                      <a:pt x="0" y="1037"/>
                    </a:lnTo>
                    <a:lnTo>
                      <a:pt x="1881" y="1117"/>
                    </a:lnTo>
                    <a:close/>
                  </a:path>
                </a:pathLst>
              </a:custGeom>
              <a:solidFill>
                <a:srgbClr val="F2CC0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93" name="Freeform 22"/>
              <p:cNvSpPr>
                <a:spLocks/>
              </p:cNvSpPr>
              <p:nvPr/>
            </p:nvSpPr>
            <p:spPr bwMode="auto">
              <a:xfrm>
                <a:off x="2381" y="2622"/>
                <a:ext cx="903" cy="506"/>
              </a:xfrm>
              <a:custGeom>
                <a:avLst/>
                <a:gdLst>
                  <a:gd name="T0" fmla="*/ 110 w 1807"/>
                  <a:gd name="T1" fmla="*/ 64 h 1011"/>
                  <a:gd name="T2" fmla="*/ 112 w 1807"/>
                  <a:gd name="T3" fmla="*/ 5 h 1011"/>
                  <a:gd name="T4" fmla="*/ 2 w 1807"/>
                  <a:gd name="T5" fmla="*/ 0 h 1011"/>
                  <a:gd name="T6" fmla="*/ 0 w 1807"/>
                  <a:gd name="T7" fmla="*/ 59 h 1011"/>
                  <a:gd name="T8" fmla="*/ 110 w 1807"/>
                  <a:gd name="T9" fmla="*/ 64 h 1011"/>
                  <a:gd name="T10" fmla="*/ 0 60000 65536"/>
                  <a:gd name="T11" fmla="*/ 0 60000 65536"/>
                  <a:gd name="T12" fmla="*/ 0 60000 65536"/>
                  <a:gd name="T13" fmla="*/ 0 60000 65536"/>
                  <a:gd name="T14" fmla="*/ 0 60000 65536"/>
                  <a:gd name="T15" fmla="*/ 0 w 1807"/>
                  <a:gd name="T16" fmla="*/ 0 h 1011"/>
                  <a:gd name="T17" fmla="*/ 1807 w 1807"/>
                  <a:gd name="T18" fmla="*/ 1011 h 1011"/>
                </a:gdLst>
                <a:ahLst/>
                <a:cxnLst>
                  <a:cxn ang="T10">
                    <a:pos x="T0" y="T1"/>
                  </a:cxn>
                  <a:cxn ang="T11">
                    <a:pos x="T2" y="T3"/>
                  </a:cxn>
                  <a:cxn ang="T12">
                    <a:pos x="T4" y="T5"/>
                  </a:cxn>
                  <a:cxn ang="T13">
                    <a:pos x="T6" y="T7"/>
                  </a:cxn>
                  <a:cxn ang="T14">
                    <a:pos x="T8" y="T9"/>
                  </a:cxn>
                </a:cxnLst>
                <a:rect l="T15" t="T16" r="T17" b="T18"/>
                <a:pathLst>
                  <a:path w="1807" h="1011">
                    <a:moveTo>
                      <a:pt x="1767" y="1011"/>
                    </a:moveTo>
                    <a:lnTo>
                      <a:pt x="1807" y="75"/>
                    </a:lnTo>
                    <a:lnTo>
                      <a:pt x="40" y="0"/>
                    </a:lnTo>
                    <a:lnTo>
                      <a:pt x="0" y="936"/>
                    </a:lnTo>
                    <a:lnTo>
                      <a:pt x="1767" y="1011"/>
                    </a:lnTo>
                    <a:close/>
                  </a:path>
                </a:pathLst>
              </a:custGeom>
              <a:solidFill>
                <a:srgbClr val="B7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94" name="Freeform 23"/>
              <p:cNvSpPr>
                <a:spLocks/>
              </p:cNvSpPr>
              <p:nvPr/>
            </p:nvSpPr>
            <p:spPr bwMode="auto">
              <a:xfrm>
                <a:off x="2392" y="2628"/>
                <a:ext cx="882" cy="494"/>
              </a:xfrm>
              <a:custGeom>
                <a:avLst/>
                <a:gdLst>
                  <a:gd name="T0" fmla="*/ 108 w 1764"/>
                  <a:gd name="T1" fmla="*/ 62 h 988"/>
                  <a:gd name="T2" fmla="*/ 111 w 1764"/>
                  <a:gd name="T3" fmla="*/ 5 h 988"/>
                  <a:gd name="T4" fmla="*/ 3 w 1764"/>
                  <a:gd name="T5" fmla="*/ 0 h 988"/>
                  <a:gd name="T6" fmla="*/ 0 w 1764"/>
                  <a:gd name="T7" fmla="*/ 58 h 988"/>
                  <a:gd name="T8" fmla="*/ 108 w 1764"/>
                  <a:gd name="T9" fmla="*/ 62 h 988"/>
                  <a:gd name="T10" fmla="*/ 0 60000 65536"/>
                  <a:gd name="T11" fmla="*/ 0 60000 65536"/>
                  <a:gd name="T12" fmla="*/ 0 60000 65536"/>
                  <a:gd name="T13" fmla="*/ 0 60000 65536"/>
                  <a:gd name="T14" fmla="*/ 0 60000 65536"/>
                  <a:gd name="T15" fmla="*/ 0 w 1764"/>
                  <a:gd name="T16" fmla="*/ 0 h 988"/>
                  <a:gd name="T17" fmla="*/ 1764 w 1764"/>
                  <a:gd name="T18" fmla="*/ 988 h 988"/>
                </a:gdLst>
                <a:ahLst/>
                <a:cxnLst>
                  <a:cxn ang="T10">
                    <a:pos x="T0" y="T1"/>
                  </a:cxn>
                  <a:cxn ang="T11">
                    <a:pos x="T2" y="T3"/>
                  </a:cxn>
                  <a:cxn ang="T12">
                    <a:pos x="T4" y="T5"/>
                  </a:cxn>
                  <a:cxn ang="T13">
                    <a:pos x="T6" y="T7"/>
                  </a:cxn>
                  <a:cxn ang="T14">
                    <a:pos x="T8" y="T9"/>
                  </a:cxn>
                </a:cxnLst>
                <a:rect l="T15" t="T16" r="T17" b="T18"/>
                <a:pathLst>
                  <a:path w="1764" h="988">
                    <a:moveTo>
                      <a:pt x="1725" y="988"/>
                    </a:moveTo>
                    <a:lnTo>
                      <a:pt x="1764" y="73"/>
                    </a:lnTo>
                    <a:lnTo>
                      <a:pt x="39" y="0"/>
                    </a:lnTo>
                    <a:lnTo>
                      <a:pt x="0" y="914"/>
                    </a:lnTo>
                    <a:lnTo>
                      <a:pt x="1725" y="988"/>
                    </a:lnTo>
                    <a:close/>
                  </a:path>
                </a:pathLst>
              </a:custGeom>
              <a:solidFill>
                <a:srgbClr val="BA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95" name="Freeform 24"/>
              <p:cNvSpPr>
                <a:spLocks/>
              </p:cNvSpPr>
              <p:nvPr/>
            </p:nvSpPr>
            <p:spPr bwMode="auto">
              <a:xfrm>
                <a:off x="2402" y="2634"/>
                <a:ext cx="861" cy="481"/>
              </a:xfrm>
              <a:custGeom>
                <a:avLst/>
                <a:gdLst>
                  <a:gd name="T0" fmla="*/ 106 w 1721"/>
                  <a:gd name="T1" fmla="*/ 60 h 964"/>
                  <a:gd name="T2" fmla="*/ 108 w 1721"/>
                  <a:gd name="T3" fmla="*/ 4 h 964"/>
                  <a:gd name="T4" fmla="*/ 3 w 1721"/>
                  <a:gd name="T5" fmla="*/ 0 h 964"/>
                  <a:gd name="T6" fmla="*/ 0 w 1721"/>
                  <a:gd name="T7" fmla="*/ 55 h 964"/>
                  <a:gd name="T8" fmla="*/ 106 w 1721"/>
                  <a:gd name="T9" fmla="*/ 60 h 964"/>
                  <a:gd name="T10" fmla="*/ 0 60000 65536"/>
                  <a:gd name="T11" fmla="*/ 0 60000 65536"/>
                  <a:gd name="T12" fmla="*/ 0 60000 65536"/>
                  <a:gd name="T13" fmla="*/ 0 60000 65536"/>
                  <a:gd name="T14" fmla="*/ 0 60000 65536"/>
                  <a:gd name="T15" fmla="*/ 0 w 1721"/>
                  <a:gd name="T16" fmla="*/ 0 h 964"/>
                  <a:gd name="T17" fmla="*/ 1721 w 1721"/>
                  <a:gd name="T18" fmla="*/ 964 h 964"/>
                </a:gdLst>
                <a:ahLst/>
                <a:cxnLst>
                  <a:cxn ang="T10">
                    <a:pos x="T0" y="T1"/>
                  </a:cxn>
                  <a:cxn ang="T11">
                    <a:pos x="T2" y="T3"/>
                  </a:cxn>
                  <a:cxn ang="T12">
                    <a:pos x="T4" y="T5"/>
                  </a:cxn>
                  <a:cxn ang="T13">
                    <a:pos x="T6" y="T7"/>
                  </a:cxn>
                  <a:cxn ang="T14">
                    <a:pos x="T8" y="T9"/>
                  </a:cxn>
                </a:cxnLst>
                <a:rect l="T15" t="T16" r="T17" b="T18"/>
                <a:pathLst>
                  <a:path w="1721" h="964">
                    <a:moveTo>
                      <a:pt x="1683" y="964"/>
                    </a:moveTo>
                    <a:lnTo>
                      <a:pt x="1721" y="73"/>
                    </a:lnTo>
                    <a:lnTo>
                      <a:pt x="38" y="0"/>
                    </a:lnTo>
                    <a:lnTo>
                      <a:pt x="0" y="893"/>
                    </a:lnTo>
                    <a:lnTo>
                      <a:pt x="1683" y="964"/>
                    </a:lnTo>
                    <a:close/>
                  </a:path>
                </a:pathLst>
              </a:custGeom>
              <a:solidFill>
                <a:srgbClr val="BF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96" name="Freeform 25"/>
              <p:cNvSpPr>
                <a:spLocks/>
              </p:cNvSpPr>
              <p:nvPr/>
            </p:nvSpPr>
            <p:spPr bwMode="auto">
              <a:xfrm>
                <a:off x="2413" y="2640"/>
                <a:ext cx="840" cy="470"/>
              </a:xfrm>
              <a:custGeom>
                <a:avLst/>
                <a:gdLst>
                  <a:gd name="T0" fmla="*/ 103 w 1679"/>
                  <a:gd name="T1" fmla="*/ 59 h 939"/>
                  <a:gd name="T2" fmla="*/ 105 w 1679"/>
                  <a:gd name="T3" fmla="*/ 5 h 939"/>
                  <a:gd name="T4" fmla="*/ 3 w 1679"/>
                  <a:gd name="T5" fmla="*/ 0 h 939"/>
                  <a:gd name="T6" fmla="*/ 0 w 1679"/>
                  <a:gd name="T7" fmla="*/ 55 h 939"/>
                  <a:gd name="T8" fmla="*/ 103 w 1679"/>
                  <a:gd name="T9" fmla="*/ 59 h 939"/>
                  <a:gd name="T10" fmla="*/ 0 60000 65536"/>
                  <a:gd name="T11" fmla="*/ 0 60000 65536"/>
                  <a:gd name="T12" fmla="*/ 0 60000 65536"/>
                  <a:gd name="T13" fmla="*/ 0 60000 65536"/>
                  <a:gd name="T14" fmla="*/ 0 60000 65536"/>
                  <a:gd name="T15" fmla="*/ 0 w 1679"/>
                  <a:gd name="T16" fmla="*/ 0 h 939"/>
                  <a:gd name="T17" fmla="*/ 1679 w 1679"/>
                  <a:gd name="T18" fmla="*/ 939 h 939"/>
                </a:gdLst>
                <a:ahLst/>
                <a:cxnLst>
                  <a:cxn ang="T10">
                    <a:pos x="T0" y="T1"/>
                  </a:cxn>
                  <a:cxn ang="T11">
                    <a:pos x="T2" y="T3"/>
                  </a:cxn>
                  <a:cxn ang="T12">
                    <a:pos x="T4" y="T5"/>
                  </a:cxn>
                  <a:cxn ang="T13">
                    <a:pos x="T6" y="T7"/>
                  </a:cxn>
                  <a:cxn ang="T14">
                    <a:pos x="T8" y="T9"/>
                  </a:cxn>
                </a:cxnLst>
                <a:rect l="T15" t="T16" r="T17" b="T18"/>
                <a:pathLst>
                  <a:path w="1679" h="939">
                    <a:moveTo>
                      <a:pt x="1642" y="939"/>
                    </a:moveTo>
                    <a:lnTo>
                      <a:pt x="1679" y="69"/>
                    </a:lnTo>
                    <a:lnTo>
                      <a:pt x="37" y="0"/>
                    </a:lnTo>
                    <a:lnTo>
                      <a:pt x="0" y="869"/>
                    </a:lnTo>
                    <a:lnTo>
                      <a:pt x="1642" y="939"/>
                    </a:lnTo>
                    <a:close/>
                  </a:path>
                </a:pathLst>
              </a:custGeom>
              <a:solidFill>
                <a:srgbClr val="C1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97" name="Freeform 26"/>
              <p:cNvSpPr>
                <a:spLocks/>
              </p:cNvSpPr>
              <p:nvPr/>
            </p:nvSpPr>
            <p:spPr bwMode="auto">
              <a:xfrm>
                <a:off x="2565" y="3511"/>
                <a:ext cx="37" cy="74"/>
              </a:xfrm>
              <a:custGeom>
                <a:avLst/>
                <a:gdLst>
                  <a:gd name="T0" fmla="*/ 0 w 74"/>
                  <a:gd name="T1" fmla="*/ 9 h 149"/>
                  <a:gd name="T2" fmla="*/ 2 w 74"/>
                  <a:gd name="T3" fmla="*/ 8 h 149"/>
                  <a:gd name="T4" fmla="*/ 3 w 74"/>
                  <a:gd name="T5" fmla="*/ 7 h 149"/>
                  <a:gd name="T6" fmla="*/ 3 w 74"/>
                  <a:gd name="T7" fmla="*/ 6 h 149"/>
                  <a:gd name="T8" fmla="*/ 3 w 74"/>
                  <a:gd name="T9" fmla="*/ 5 h 149"/>
                  <a:gd name="T10" fmla="*/ 4 w 74"/>
                  <a:gd name="T11" fmla="*/ 4 h 149"/>
                  <a:gd name="T12" fmla="*/ 4 w 74"/>
                  <a:gd name="T13" fmla="*/ 3 h 149"/>
                  <a:gd name="T14" fmla="*/ 5 w 74"/>
                  <a:gd name="T15" fmla="*/ 2 h 149"/>
                  <a:gd name="T16" fmla="*/ 5 w 74"/>
                  <a:gd name="T17" fmla="*/ 1 h 149"/>
                  <a:gd name="T18" fmla="*/ 5 w 74"/>
                  <a:gd name="T19" fmla="*/ 0 h 149"/>
                  <a:gd name="T20" fmla="*/ 4 w 74"/>
                  <a:gd name="T21" fmla="*/ 0 h 149"/>
                  <a:gd name="T22" fmla="*/ 3 w 74"/>
                  <a:gd name="T23" fmla="*/ 1 h 149"/>
                  <a:gd name="T24" fmla="*/ 3 w 74"/>
                  <a:gd name="T25" fmla="*/ 3 h 149"/>
                  <a:gd name="T26" fmla="*/ 2 w 74"/>
                  <a:gd name="T27" fmla="*/ 4 h 149"/>
                  <a:gd name="T28" fmla="*/ 2 w 74"/>
                  <a:gd name="T29" fmla="*/ 5 h 149"/>
                  <a:gd name="T30" fmla="*/ 2 w 74"/>
                  <a:gd name="T31" fmla="*/ 7 h 149"/>
                  <a:gd name="T32" fmla="*/ 1 w 74"/>
                  <a:gd name="T33" fmla="*/ 8 h 149"/>
                  <a:gd name="T34" fmla="*/ 0 w 74"/>
                  <a:gd name="T35" fmla="*/ 9 h 1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4"/>
                  <a:gd name="T55" fmla="*/ 0 h 149"/>
                  <a:gd name="T56" fmla="*/ 74 w 74"/>
                  <a:gd name="T57" fmla="*/ 149 h 1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4" h="149">
                    <a:moveTo>
                      <a:pt x="0" y="149"/>
                    </a:moveTo>
                    <a:lnTo>
                      <a:pt x="27" y="143"/>
                    </a:lnTo>
                    <a:lnTo>
                      <a:pt x="34" y="127"/>
                    </a:lnTo>
                    <a:lnTo>
                      <a:pt x="41" y="110"/>
                    </a:lnTo>
                    <a:lnTo>
                      <a:pt x="48" y="91"/>
                    </a:lnTo>
                    <a:lnTo>
                      <a:pt x="53" y="73"/>
                    </a:lnTo>
                    <a:lnTo>
                      <a:pt x="59" y="54"/>
                    </a:lnTo>
                    <a:lnTo>
                      <a:pt x="65" y="36"/>
                    </a:lnTo>
                    <a:lnTo>
                      <a:pt x="70" y="17"/>
                    </a:lnTo>
                    <a:lnTo>
                      <a:pt x="74" y="0"/>
                    </a:lnTo>
                    <a:lnTo>
                      <a:pt x="59" y="13"/>
                    </a:lnTo>
                    <a:lnTo>
                      <a:pt x="48" y="29"/>
                    </a:lnTo>
                    <a:lnTo>
                      <a:pt x="40" y="48"/>
                    </a:lnTo>
                    <a:lnTo>
                      <a:pt x="32" y="69"/>
                    </a:lnTo>
                    <a:lnTo>
                      <a:pt x="25" y="90"/>
                    </a:lnTo>
                    <a:lnTo>
                      <a:pt x="18" y="112"/>
                    </a:lnTo>
                    <a:lnTo>
                      <a:pt x="10" y="131"/>
                    </a:lnTo>
                    <a:lnTo>
                      <a:pt x="0" y="149"/>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98" name="Freeform 27"/>
              <p:cNvSpPr>
                <a:spLocks/>
              </p:cNvSpPr>
              <p:nvPr/>
            </p:nvSpPr>
            <p:spPr bwMode="auto">
              <a:xfrm>
                <a:off x="2615" y="3512"/>
                <a:ext cx="1" cy="1"/>
              </a:xfrm>
              <a:custGeom>
                <a:avLst/>
                <a:gdLst>
                  <a:gd name="T0" fmla="*/ 0 w 1"/>
                  <a:gd name="T1" fmla="*/ 1 h 2"/>
                  <a:gd name="T2" fmla="*/ 0 w 1"/>
                  <a:gd name="T3" fmla="*/ 1 h 2"/>
                  <a:gd name="T4" fmla="*/ 1 w 1"/>
                  <a:gd name="T5" fmla="*/ 0 h 2"/>
                  <a:gd name="T6" fmla="*/ 1 w 1"/>
                  <a:gd name="T7" fmla="*/ 0 h 2"/>
                  <a:gd name="T8" fmla="*/ 1 w 1"/>
                  <a:gd name="T9" fmla="*/ 0 h 2"/>
                  <a:gd name="T10" fmla="*/ 1 w 1"/>
                  <a:gd name="T11" fmla="*/ 0 h 2"/>
                  <a:gd name="T12" fmla="*/ 1 w 1"/>
                  <a:gd name="T13" fmla="*/ 0 h 2"/>
                  <a:gd name="T14" fmla="*/ 0 w 1"/>
                  <a:gd name="T15" fmla="*/ 0 h 2"/>
                  <a:gd name="T16" fmla="*/ 0 w 1"/>
                  <a:gd name="T17" fmla="*/ 1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
                  <a:gd name="T28" fmla="*/ 0 h 2"/>
                  <a:gd name="T29" fmla="*/ 1 w 1"/>
                  <a:gd name="T30" fmla="*/ 2 h 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 h="2">
                    <a:moveTo>
                      <a:pt x="0" y="2"/>
                    </a:moveTo>
                    <a:lnTo>
                      <a:pt x="0" y="2"/>
                    </a:lnTo>
                    <a:lnTo>
                      <a:pt x="1" y="0"/>
                    </a:lnTo>
                    <a:lnTo>
                      <a:pt x="0" y="0"/>
                    </a:lnTo>
                    <a:lnTo>
                      <a:pt x="0" y="2"/>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99" name="Freeform 28"/>
              <p:cNvSpPr>
                <a:spLocks/>
              </p:cNvSpPr>
              <p:nvPr/>
            </p:nvSpPr>
            <p:spPr bwMode="auto">
              <a:xfrm>
                <a:off x="2833" y="3455"/>
                <a:ext cx="77" cy="153"/>
              </a:xfrm>
              <a:custGeom>
                <a:avLst/>
                <a:gdLst>
                  <a:gd name="T0" fmla="*/ 0 w 155"/>
                  <a:gd name="T1" fmla="*/ 19 h 307"/>
                  <a:gd name="T2" fmla="*/ 0 w 155"/>
                  <a:gd name="T3" fmla="*/ 19 h 307"/>
                  <a:gd name="T4" fmla="*/ 1 w 155"/>
                  <a:gd name="T5" fmla="*/ 19 h 307"/>
                  <a:gd name="T6" fmla="*/ 1 w 155"/>
                  <a:gd name="T7" fmla="*/ 18 h 307"/>
                  <a:gd name="T8" fmla="*/ 2 w 155"/>
                  <a:gd name="T9" fmla="*/ 18 h 307"/>
                  <a:gd name="T10" fmla="*/ 3 w 155"/>
                  <a:gd name="T11" fmla="*/ 18 h 307"/>
                  <a:gd name="T12" fmla="*/ 3 w 155"/>
                  <a:gd name="T13" fmla="*/ 18 h 307"/>
                  <a:gd name="T14" fmla="*/ 4 w 155"/>
                  <a:gd name="T15" fmla="*/ 17 h 307"/>
                  <a:gd name="T16" fmla="*/ 5 w 155"/>
                  <a:gd name="T17" fmla="*/ 17 h 307"/>
                  <a:gd name="T18" fmla="*/ 5 w 155"/>
                  <a:gd name="T19" fmla="*/ 17 h 307"/>
                  <a:gd name="T20" fmla="*/ 5 w 155"/>
                  <a:gd name="T21" fmla="*/ 17 h 307"/>
                  <a:gd name="T22" fmla="*/ 5 w 155"/>
                  <a:gd name="T23" fmla="*/ 17 h 307"/>
                  <a:gd name="T24" fmla="*/ 5 w 155"/>
                  <a:gd name="T25" fmla="*/ 16 h 307"/>
                  <a:gd name="T26" fmla="*/ 4 w 155"/>
                  <a:gd name="T27" fmla="*/ 17 h 307"/>
                  <a:gd name="T28" fmla="*/ 4 w 155"/>
                  <a:gd name="T29" fmla="*/ 17 h 307"/>
                  <a:gd name="T30" fmla="*/ 4 w 155"/>
                  <a:gd name="T31" fmla="*/ 17 h 307"/>
                  <a:gd name="T32" fmla="*/ 3 w 155"/>
                  <a:gd name="T33" fmla="*/ 17 h 307"/>
                  <a:gd name="T34" fmla="*/ 3 w 155"/>
                  <a:gd name="T35" fmla="*/ 17 h 307"/>
                  <a:gd name="T36" fmla="*/ 2 w 155"/>
                  <a:gd name="T37" fmla="*/ 17 h 307"/>
                  <a:gd name="T38" fmla="*/ 2 w 155"/>
                  <a:gd name="T39" fmla="*/ 17 h 307"/>
                  <a:gd name="T40" fmla="*/ 2 w 155"/>
                  <a:gd name="T41" fmla="*/ 17 h 307"/>
                  <a:gd name="T42" fmla="*/ 2 w 155"/>
                  <a:gd name="T43" fmla="*/ 14 h 307"/>
                  <a:gd name="T44" fmla="*/ 3 w 155"/>
                  <a:gd name="T45" fmla="*/ 12 h 307"/>
                  <a:gd name="T46" fmla="*/ 4 w 155"/>
                  <a:gd name="T47" fmla="*/ 10 h 307"/>
                  <a:gd name="T48" fmla="*/ 5 w 155"/>
                  <a:gd name="T49" fmla="*/ 8 h 307"/>
                  <a:gd name="T50" fmla="*/ 6 w 155"/>
                  <a:gd name="T51" fmla="*/ 6 h 307"/>
                  <a:gd name="T52" fmla="*/ 7 w 155"/>
                  <a:gd name="T53" fmla="*/ 4 h 307"/>
                  <a:gd name="T54" fmla="*/ 8 w 155"/>
                  <a:gd name="T55" fmla="*/ 1 h 307"/>
                  <a:gd name="T56" fmla="*/ 9 w 155"/>
                  <a:gd name="T57" fmla="*/ 0 h 307"/>
                  <a:gd name="T58" fmla="*/ 9 w 155"/>
                  <a:gd name="T59" fmla="*/ 0 h 307"/>
                  <a:gd name="T60" fmla="*/ 8 w 155"/>
                  <a:gd name="T61" fmla="*/ 1 h 307"/>
                  <a:gd name="T62" fmla="*/ 6 w 155"/>
                  <a:gd name="T63" fmla="*/ 3 h 307"/>
                  <a:gd name="T64" fmla="*/ 5 w 155"/>
                  <a:gd name="T65" fmla="*/ 5 h 307"/>
                  <a:gd name="T66" fmla="*/ 3 w 155"/>
                  <a:gd name="T67" fmla="*/ 8 h 307"/>
                  <a:gd name="T68" fmla="*/ 1 w 155"/>
                  <a:gd name="T69" fmla="*/ 11 h 307"/>
                  <a:gd name="T70" fmla="*/ 0 w 155"/>
                  <a:gd name="T71" fmla="*/ 15 h 307"/>
                  <a:gd name="T72" fmla="*/ 0 w 155"/>
                  <a:gd name="T73" fmla="*/ 19 h 3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5"/>
                  <a:gd name="T112" fmla="*/ 0 h 307"/>
                  <a:gd name="T113" fmla="*/ 155 w 155"/>
                  <a:gd name="T114" fmla="*/ 307 h 30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5" h="307">
                    <a:moveTo>
                      <a:pt x="0" y="304"/>
                    </a:moveTo>
                    <a:lnTo>
                      <a:pt x="8" y="307"/>
                    </a:lnTo>
                    <a:lnTo>
                      <a:pt x="19" y="305"/>
                    </a:lnTo>
                    <a:lnTo>
                      <a:pt x="29" y="302"/>
                    </a:lnTo>
                    <a:lnTo>
                      <a:pt x="41" y="299"/>
                    </a:lnTo>
                    <a:lnTo>
                      <a:pt x="51" y="293"/>
                    </a:lnTo>
                    <a:lnTo>
                      <a:pt x="61" y="288"/>
                    </a:lnTo>
                    <a:lnTo>
                      <a:pt x="72" y="284"/>
                    </a:lnTo>
                    <a:lnTo>
                      <a:pt x="80" y="280"/>
                    </a:lnTo>
                    <a:lnTo>
                      <a:pt x="81" y="278"/>
                    </a:lnTo>
                    <a:lnTo>
                      <a:pt x="82" y="275"/>
                    </a:lnTo>
                    <a:lnTo>
                      <a:pt x="83" y="273"/>
                    </a:lnTo>
                    <a:lnTo>
                      <a:pt x="84" y="271"/>
                    </a:lnTo>
                    <a:lnTo>
                      <a:pt x="79" y="272"/>
                    </a:lnTo>
                    <a:lnTo>
                      <a:pt x="72" y="274"/>
                    </a:lnTo>
                    <a:lnTo>
                      <a:pt x="64" y="275"/>
                    </a:lnTo>
                    <a:lnTo>
                      <a:pt x="57" y="278"/>
                    </a:lnTo>
                    <a:lnTo>
                      <a:pt x="51" y="279"/>
                    </a:lnTo>
                    <a:lnTo>
                      <a:pt x="46" y="279"/>
                    </a:lnTo>
                    <a:lnTo>
                      <a:pt x="43" y="277"/>
                    </a:lnTo>
                    <a:lnTo>
                      <a:pt x="42" y="272"/>
                    </a:lnTo>
                    <a:lnTo>
                      <a:pt x="46" y="235"/>
                    </a:lnTo>
                    <a:lnTo>
                      <a:pt x="57" y="199"/>
                    </a:lnTo>
                    <a:lnTo>
                      <a:pt x="72" y="165"/>
                    </a:lnTo>
                    <a:lnTo>
                      <a:pt x="89" y="130"/>
                    </a:lnTo>
                    <a:lnTo>
                      <a:pt x="107" y="97"/>
                    </a:lnTo>
                    <a:lnTo>
                      <a:pt x="125" y="64"/>
                    </a:lnTo>
                    <a:lnTo>
                      <a:pt x="141" y="31"/>
                    </a:lnTo>
                    <a:lnTo>
                      <a:pt x="155" y="0"/>
                    </a:lnTo>
                    <a:lnTo>
                      <a:pt x="149" y="3"/>
                    </a:lnTo>
                    <a:lnTo>
                      <a:pt x="133" y="20"/>
                    </a:lnTo>
                    <a:lnTo>
                      <a:pt x="107" y="49"/>
                    </a:lnTo>
                    <a:lnTo>
                      <a:pt x="80" y="88"/>
                    </a:lnTo>
                    <a:lnTo>
                      <a:pt x="50" y="135"/>
                    </a:lnTo>
                    <a:lnTo>
                      <a:pt x="26" y="188"/>
                    </a:lnTo>
                    <a:lnTo>
                      <a:pt x="7" y="246"/>
                    </a:lnTo>
                    <a:lnTo>
                      <a:pt x="0" y="304"/>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700" name="Freeform 29"/>
              <p:cNvSpPr>
                <a:spLocks/>
              </p:cNvSpPr>
              <p:nvPr/>
            </p:nvSpPr>
            <p:spPr bwMode="auto">
              <a:xfrm>
                <a:off x="2641" y="3456"/>
                <a:ext cx="14" cy="121"/>
              </a:xfrm>
              <a:custGeom>
                <a:avLst/>
                <a:gdLst>
                  <a:gd name="T0" fmla="*/ 0 w 26"/>
                  <a:gd name="T1" fmla="*/ 15 h 243"/>
                  <a:gd name="T2" fmla="*/ 1 w 26"/>
                  <a:gd name="T3" fmla="*/ 13 h 243"/>
                  <a:gd name="T4" fmla="*/ 2 w 26"/>
                  <a:gd name="T5" fmla="*/ 11 h 243"/>
                  <a:gd name="T6" fmla="*/ 2 w 26"/>
                  <a:gd name="T7" fmla="*/ 9 h 243"/>
                  <a:gd name="T8" fmla="*/ 2 w 26"/>
                  <a:gd name="T9" fmla="*/ 7 h 243"/>
                  <a:gd name="T10" fmla="*/ 2 w 26"/>
                  <a:gd name="T11" fmla="*/ 5 h 243"/>
                  <a:gd name="T12" fmla="*/ 2 w 26"/>
                  <a:gd name="T13" fmla="*/ 3 h 243"/>
                  <a:gd name="T14" fmla="*/ 2 w 26"/>
                  <a:gd name="T15" fmla="*/ 1 h 243"/>
                  <a:gd name="T16" fmla="*/ 2 w 26"/>
                  <a:gd name="T17" fmla="*/ 0 h 243"/>
                  <a:gd name="T18" fmla="*/ 1 w 26"/>
                  <a:gd name="T19" fmla="*/ 1 h 243"/>
                  <a:gd name="T20" fmla="*/ 1 w 26"/>
                  <a:gd name="T21" fmla="*/ 3 h 243"/>
                  <a:gd name="T22" fmla="*/ 1 w 26"/>
                  <a:gd name="T23" fmla="*/ 5 h 243"/>
                  <a:gd name="T24" fmla="*/ 1 w 26"/>
                  <a:gd name="T25" fmla="*/ 7 h 243"/>
                  <a:gd name="T26" fmla="*/ 1 w 26"/>
                  <a:gd name="T27" fmla="*/ 9 h 243"/>
                  <a:gd name="T28" fmla="*/ 1 w 26"/>
                  <a:gd name="T29" fmla="*/ 11 h 243"/>
                  <a:gd name="T30" fmla="*/ 1 w 26"/>
                  <a:gd name="T31" fmla="*/ 13 h 243"/>
                  <a:gd name="T32" fmla="*/ 0 w 26"/>
                  <a:gd name="T33" fmla="*/ 15 h 2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243"/>
                  <a:gd name="T53" fmla="*/ 26 w 26"/>
                  <a:gd name="T54" fmla="*/ 243 h 2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243">
                    <a:moveTo>
                      <a:pt x="0" y="243"/>
                    </a:moveTo>
                    <a:lnTo>
                      <a:pt x="15" y="217"/>
                    </a:lnTo>
                    <a:lnTo>
                      <a:pt x="23" y="188"/>
                    </a:lnTo>
                    <a:lnTo>
                      <a:pt x="26" y="158"/>
                    </a:lnTo>
                    <a:lnTo>
                      <a:pt x="26" y="126"/>
                    </a:lnTo>
                    <a:lnTo>
                      <a:pt x="25" y="94"/>
                    </a:lnTo>
                    <a:lnTo>
                      <a:pt x="23" y="61"/>
                    </a:lnTo>
                    <a:lnTo>
                      <a:pt x="23" y="29"/>
                    </a:lnTo>
                    <a:lnTo>
                      <a:pt x="25" y="0"/>
                    </a:lnTo>
                    <a:lnTo>
                      <a:pt x="12" y="26"/>
                    </a:lnTo>
                    <a:lnTo>
                      <a:pt x="5" y="55"/>
                    </a:lnTo>
                    <a:lnTo>
                      <a:pt x="3" y="85"/>
                    </a:lnTo>
                    <a:lnTo>
                      <a:pt x="3" y="116"/>
                    </a:lnTo>
                    <a:lnTo>
                      <a:pt x="4" y="148"/>
                    </a:lnTo>
                    <a:lnTo>
                      <a:pt x="5" y="180"/>
                    </a:lnTo>
                    <a:lnTo>
                      <a:pt x="4" y="211"/>
                    </a:lnTo>
                    <a:lnTo>
                      <a:pt x="0" y="243"/>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701" name="Freeform 30"/>
              <p:cNvSpPr>
                <a:spLocks/>
              </p:cNvSpPr>
              <p:nvPr/>
            </p:nvSpPr>
            <p:spPr bwMode="auto">
              <a:xfrm>
                <a:off x="2877" y="3451"/>
                <a:ext cx="71" cy="112"/>
              </a:xfrm>
              <a:custGeom>
                <a:avLst/>
                <a:gdLst>
                  <a:gd name="T0" fmla="*/ 0 w 142"/>
                  <a:gd name="T1" fmla="*/ 14 h 225"/>
                  <a:gd name="T2" fmla="*/ 2 w 142"/>
                  <a:gd name="T3" fmla="*/ 13 h 225"/>
                  <a:gd name="T4" fmla="*/ 4 w 142"/>
                  <a:gd name="T5" fmla="*/ 12 h 225"/>
                  <a:gd name="T6" fmla="*/ 5 w 142"/>
                  <a:gd name="T7" fmla="*/ 10 h 225"/>
                  <a:gd name="T8" fmla="*/ 6 w 142"/>
                  <a:gd name="T9" fmla="*/ 8 h 225"/>
                  <a:gd name="T10" fmla="*/ 7 w 142"/>
                  <a:gd name="T11" fmla="*/ 6 h 225"/>
                  <a:gd name="T12" fmla="*/ 7 w 142"/>
                  <a:gd name="T13" fmla="*/ 3 h 225"/>
                  <a:gd name="T14" fmla="*/ 8 w 142"/>
                  <a:gd name="T15" fmla="*/ 1 h 225"/>
                  <a:gd name="T16" fmla="*/ 9 w 142"/>
                  <a:gd name="T17" fmla="*/ 0 h 225"/>
                  <a:gd name="T18" fmla="*/ 7 w 142"/>
                  <a:gd name="T19" fmla="*/ 1 h 225"/>
                  <a:gd name="T20" fmla="*/ 6 w 142"/>
                  <a:gd name="T21" fmla="*/ 3 h 225"/>
                  <a:gd name="T22" fmla="*/ 5 w 142"/>
                  <a:gd name="T23" fmla="*/ 4 h 225"/>
                  <a:gd name="T24" fmla="*/ 4 w 142"/>
                  <a:gd name="T25" fmla="*/ 6 h 225"/>
                  <a:gd name="T26" fmla="*/ 3 w 142"/>
                  <a:gd name="T27" fmla="*/ 8 h 225"/>
                  <a:gd name="T28" fmla="*/ 2 w 142"/>
                  <a:gd name="T29" fmla="*/ 10 h 225"/>
                  <a:gd name="T30" fmla="*/ 1 w 142"/>
                  <a:gd name="T31" fmla="*/ 12 h 225"/>
                  <a:gd name="T32" fmla="*/ 0 w 142"/>
                  <a:gd name="T33" fmla="*/ 14 h 2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2"/>
                  <a:gd name="T52" fmla="*/ 0 h 225"/>
                  <a:gd name="T53" fmla="*/ 142 w 142"/>
                  <a:gd name="T54" fmla="*/ 225 h 2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2" h="225">
                    <a:moveTo>
                      <a:pt x="0" y="225"/>
                    </a:moveTo>
                    <a:lnTo>
                      <a:pt x="26" y="213"/>
                    </a:lnTo>
                    <a:lnTo>
                      <a:pt x="50" y="193"/>
                    </a:lnTo>
                    <a:lnTo>
                      <a:pt x="68" y="165"/>
                    </a:lnTo>
                    <a:lnTo>
                      <a:pt x="84" y="132"/>
                    </a:lnTo>
                    <a:lnTo>
                      <a:pt x="98" y="96"/>
                    </a:lnTo>
                    <a:lnTo>
                      <a:pt x="112" y="60"/>
                    </a:lnTo>
                    <a:lnTo>
                      <a:pt x="126" y="28"/>
                    </a:lnTo>
                    <a:lnTo>
                      <a:pt x="142" y="0"/>
                    </a:lnTo>
                    <a:lnTo>
                      <a:pt x="112" y="22"/>
                    </a:lnTo>
                    <a:lnTo>
                      <a:pt x="89" y="48"/>
                    </a:lnTo>
                    <a:lnTo>
                      <a:pt x="70" y="76"/>
                    </a:lnTo>
                    <a:lnTo>
                      <a:pt x="55" y="107"/>
                    </a:lnTo>
                    <a:lnTo>
                      <a:pt x="43" y="139"/>
                    </a:lnTo>
                    <a:lnTo>
                      <a:pt x="30" y="170"/>
                    </a:lnTo>
                    <a:lnTo>
                      <a:pt x="16" y="198"/>
                    </a:lnTo>
                    <a:lnTo>
                      <a:pt x="0" y="225"/>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702" name="Freeform 31"/>
              <p:cNvSpPr>
                <a:spLocks/>
              </p:cNvSpPr>
              <p:nvPr/>
            </p:nvSpPr>
            <p:spPr bwMode="auto">
              <a:xfrm>
                <a:off x="2368" y="3379"/>
                <a:ext cx="64" cy="104"/>
              </a:xfrm>
              <a:custGeom>
                <a:avLst/>
                <a:gdLst>
                  <a:gd name="T0" fmla="*/ 8 w 128"/>
                  <a:gd name="T1" fmla="*/ 13 h 209"/>
                  <a:gd name="T2" fmla="*/ 7 w 128"/>
                  <a:gd name="T3" fmla="*/ 12 h 209"/>
                  <a:gd name="T4" fmla="*/ 6 w 128"/>
                  <a:gd name="T5" fmla="*/ 10 h 209"/>
                  <a:gd name="T6" fmla="*/ 5 w 128"/>
                  <a:gd name="T7" fmla="*/ 9 h 209"/>
                  <a:gd name="T8" fmla="*/ 4 w 128"/>
                  <a:gd name="T9" fmla="*/ 7 h 209"/>
                  <a:gd name="T10" fmla="*/ 3 w 128"/>
                  <a:gd name="T11" fmla="*/ 5 h 209"/>
                  <a:gd name="T12" fmla="*/ 2 w 128"/>
                  <a:gd name="T13" fmla="*/ 3 h 209"/>
                  <a:gd name="T14" fmla="*/ 1 w 128"/>
                  <a:gd name="T15" fmla="*/ 1 h 209"/>
                  <a:gd name="T16" fmla="*/ 0 w 128"/>
                  <a:gd name="T17" fmla="*/ 0 h 209"/>
                  <a:gd name="T18" fmla="*/ 2 w 128"/>
                  <a:gd name="T19" fmla="*/ 0 h 209"/>
                  <a:gd name="T20" fmla="*/ 3 w 128"/>
                  <a:gd name="T21" fmla="*/ 2 h 209"/>
                  <a:gd name="T22" fmla="*/ 4 w 128"/>
                  <a:gd name="T23" fmla="*/ 3 h 209"/>
                  <a:gd name="T24" fmla="*/ 5 w 128"/>
                  <a:gd name="T25" fmla="*/ 5 h 209"/>
                  <a:gd name="T26" fmla="*/ 6 w 128"/>
                  <a:gd name="T27" fmla="*/ 7 h 209"/>
                  <a:gd name="T28" fmla="*/ 7 w 128"/>
                  <a:gd name="T29" fmla="*/ 9 h 209"/>
                  <a:gd name="T30" fmla="*/ 7 w 128"/>
                  <a:gd name="T31" fmla="*/ 11 h 209"/>
                  <a:gd name="T32" fmla="*/ 8 w 128"/>
                  <a:gd name="T33" fmla="*/ 13 h 2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209"/>
                  <a:gd name="T53" fmla="*/ 128 w 128"/>
                  <a:gd name="T54" fmla="*/ 209 h 20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209">
                    <a:moveTo>
                      <a:pt x="128" y="209"/>
                    </a:moveTo>
                    <a:lnTo>
                      <a:pt x="104" y="193"/>
                    </a:lnTo>
                    <a:lnTo>
                      <a:pt x="85" y="171"/>
                    </a:lnTo>
                    <a:lnTo>
                      <a:pt x="67" y="144"/>
                    </a:lnTo>
                    <a:lnTo>
                      <a:pt x="55" y="116"/>
                    </a:lnTo>
                    <a:lnTo>
                      <a:pt x="42" y="86"/>
                    </a:lnTo>
                    <a:lnTo>
                      <a:pt x="29" y="56"/>
                    </a:lnTo>
                    <a:lnTo>
                      <a:pt x="15" y="27"/>
                    </a:lnTo>
                    <a:lnTo>
                      <a:pt x="0" y="0"/>
                    </a:lnTo>
                    <a:lnTo>
                      <a:pt x="27" y="15"/>
                    </a:lnTo>
                    <a:lnTo>
                      <a:pt x="48" y="36"/>
                    </a:lnTo>
                    <a:lnTo>
                      <a:pt x="64" y="63"/>
                    </a:lnTo>
                    <a:lnTo>
                      <a:pt x="76" y="91"/>
                    </a:lnTo>
                    <a:lnTo>
                      <a:pt x="87" y="122"/>
                    </a:lnTo>
                    <a:lnTo>
                      <a:pt x="98" y="152"/>
                    </a:lnTo>
                    <a:lnTo>
                      <a:pt x="112" y="182"/>
                    </a:lnTo>
                    <a:lnTo>
                      <a:pt x="128" y="209"/>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703" name="Freeform 32"/>
              <p:cNvSpPr>
                <a:spLocks/>
              </p:cNvSpPr>
              <p:nvPr/>
            </p:nvSpPr>
            <p:spPr bwMode="auto">
              <a:xfrm>
                <a:off x="2679" y="3425"/>
                <a:ext cx="233" cy="195"/>
              </a:xfrm>
              <a:custGeom>
                <a:avLst/>
                <a:gdLst>
                  <a:gd name="T0" fmla="*/ 28 w 466"/>
                  <a:gd name="T1" fmla="*/ 0 h 391"/>
                  <a:gd name="T2" fmla="*/ 26 w 466"/>
                  <a:gd name="T3" fmla="*/ 2 h 391"/>
                  <a:gd name="T4" fmla="*/ 23 w 466"/>
                  <a:gd name="T5" fmla="*/ 3 h 391"/>
                  <a:gd name="T6" fmla="*/ 21 w 466"/>
                  <a:gd name="T7" fmla="*/ 5 h 391"/>
                  <a:gd name="T8" fmla="*/ 19 w 466"/>
                  <a:gd name="T9" fmla="*/ 7 h 391"/>
                  <a:gd name="T10" fmla="*/ 18 w 466"/>
                  <a:gd name="T11" fmla="*/ 9 h 391"/>
                  <a:gd name="T12" fmla="*/ 16 w 466"/>
                  <a:gd name="T13" fmla="*/ 12 h 391"/>
                  <a:gd name="T14" fmla="*/ 15 w 466"/>
                  <a:gd name="T15" fmla="*/ 14 h 391"/>
                  <a:gd name="T16" fmla="*/ 14 w 466"/>
                  <a:gd name="T17" fmla="*/ 17 h 391"/>
                  <a:gd name="T18" fmla="*/ 13 w 466"/>
                  <a:gd name="T19" fmla="*/ 21 h 391"/>
                  <a:gd name="T20" fmla="*/ 12 w 466"/>
                  <a:gd name="T21" fmla="*/ 21 h 391"/>
                  <a:gd name="T22" fmla="*/ 10 w 466"/>
                  <a:gd name="T23" fmla="*/ 19 h 391"/>
                  <a:gd name="T24" fmla="*/ 9 w 466"/>
                  <a:gd name="T25" fmla="*/ 17 h 391"/>
                  <a:gd name="T26" fmla="*/ 7 w 466"/>
                  <a:gd name="T27" fmla="*/ 14 h 391"/>
                  <a:gd name="T28" fmla="*/ 5 w 466"/>
                  <a:gd name="T29" fmla="*/ 12 h 391"/>
                  <a:gd name="T30" fmla="*/ 4 w 466"/>
                  <a:gd name="T31" fmla="*/ 9 h 391"/>
                  <a:gd name="T32" fmla="*/ 2 w 466"/>
                  <a:gd name="T33" fmla="*/ 7 h 391"/>
                  <a:gd name="T34" fmla="*/ 1 w 466"/>
                  <a:gd name="T35" fmla="*/ 4 h 391"/>
                  <a:gd name="T36" fmla="*/ 1 w 466"/>
                  <a:gd name="T37" fmla="*/ 5 h 391"/>
                  <a:gd name="T38" fmla="*/ 1 w 466"/>
                  <a:gd name="T39" fmla="*/ 7 h 391"/>
                  <a:gd name="T40" fmla="*/ 2 w 466"/>
                  <a:gd name="T41" fmla="*/ 10 h 391"/>
                  <a:gd name="T42" fmla="*/ 3 w 466"/>
                  <a:gd name="T43" fmla="*/ 13 h 391"/>
                  <a:gd name="T44" fmla="*/ 5 w 466"/>
                  <a:gd name="T45" fmla="*/ 15 h 391"/>
                  <a:gd name="T46" fmla="*/ 7 w 466"/>
                  <a:gd name="T47" fmla="*/ 18 h 391"/>
                  <a:gd name="T48" fmla="*/ 9 w 466"/>
                  <a:gd name="T49" fmla="*/ 20 h 391"/>
                  <a:gd name="T50" fmla="*/ 11 w 466"/>
                  <a:gd name="T51" fmla="*/ 23 h 391"/>
                  <a:gd name="T52" fmla="*/ 13 w 466"/>
                  <a:gd name="T53" fmla="*/ 23 h 391"/>
                  <a:gd name="T54" fmla="*/ 14 w 466"/>
                  <a:gd name="T55" fmla="*/ 22 h 391"/>
                  <a:gd name="T56" fmla="*/ 15 w 466"/>
                  <a:gd name="T57" fmla="*/ 19 h 391"/>
                  <a:gd name="T58" fmla="*/ 17 w 466"/>
                  <a:gd name="T59" fmla="*/ 15 h 391"/>
                  <a:gd name="T60" fmla="*/ 19 w 466"/>
                  <a:gd name="T61" fmla="*/ 11 h 391"/>
                  <a:gd name="T62" fmla="*/ 22 w 466"/>
                  <a:gd name="T63" fmla="*/ 8 h 391"/>
                  <a:gd name="T64" fmla="*/ 25 w 466"/>
                  <a:gd name="T65" fmla="*/ 5 h 391"/>
                  <a:gd name="T66" fmla="*/ 27 w 466"/>
                  <a:gd name="T67" fmla="*/ 2 h 391"/>
                  <a:gd name="T68" fmla="*/ 29 w 466"/>
                  <a:gd name="T69" fmla="*/ 0 h 391"/>
                  <a:gd name="T70" fmla="*/ 30 w 466"/>
                  <a:gd name="T71" fmla="*/ 0 h 3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66"/>
                  <a:gd name="T109" fmla="*/ 0 h 391"/>
                  <a:gd name="T110" fmla="*/ 466 w 466"/>
                  <a:gd name="T111" fmla="*/ 391 h 39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66" h="391">
                    <a:moveTo>
                      <a:pt x="466" y="0"/>
                    </a:moveTo>
                    <a:lnTo>
                      <a:pt x="444" y="10"/>
                    </a:lnTo>
                    <a:lnTo>
                      <a:pt x="424" y="21"/>
                    </a:lnTo>
                    <a:lnTo>
                      <a:pt x="404" y="33"/>
                    </a:lnTo>
                    <a:lnTo>
                      <a:pt x="384" y="45"/>
                    </a:lnTo>
                    <a:lnTo>
                      <a:pt x="367" y="59"/>
                    </a:lnTo>
                    <a:lnTo>
                      <a:pt x="350" y="73"/>
                    </a:lnTo>
                    <a:lnTo>
                      <a:pt x="334" y="89"/>
                    </a:lnTo>
                    <a:lnTo>
                      <a:pt x="319" y="105"/>
                    </a:lnTo>
                    <a:lnTo>
                      <a:pt x="304" y="121"/>
                    </a:lnTo>
                    <a:lnTo>
                      <a:pt x="290" y="140"/>
                    </a:lnTo>
                    <a:lnTo>
                      <a:pt x="277" y="158"/>
                    </a:lnTo>
                    <a:lnTo>
                      <a:pt x="265" y="177"/>
                    </a:lnTo>
                    <a:lnTo>
                      <a:pt x="253" y="196"/>
                    </a:lnTo>
                    <a:lnTo>
                      <a:pt x="242" y="217"/>
                    </a:lnTo>
                    <a:lnTo>
                      <a:pt x="231" y="238"/>
                    </a:lnTo>
                    <a:lnTo>
                      <a:pt x="222" y="258"/>
                    </a:lnTo>
                    <a:lnTo>
                      <a:pt x="214" y="285"/>
                    </a:lnTo>
                    <a:lnTo>
                      <a:pt x="209" y="314"/>
                    </a:lnTo>
                    <a:lnTo>
                      <a:pt x="206" y="342"/>
                    </a:lnTo>
                    <a:lnTo>
                      <a:pt x="200" y="370"/>
                    </a:lnTo>
                    <a:lnTo>
                      <a:pt x="186" y="350"/>
                    </a:lnTo>
                    <a:lnTo>
                      <a:pt x="172" y="330"/>
                    </a:lnTo>
                    <a:lnTo>
                      <a:pt x="159" y="311"/>
                    </a:lnTo>
                    <a:lnTo>
                      <a:pt x="145" y="292"/>
                    </a:lnTo>
                    <a:lnTo>
                      <a:pt x="131" y="272"/>
                    </a:lnTo>
                    <a:lnTo>
                      <a:pt x="117" y="254"/>
                    </a:lnTo>
                    <a:lnTo>
                      <a:pt x="104" y="235"/>
                    </a:lnTo>
                    <a:lnTo>
                      <a:pt x="91" y="216"/>
                    </a:lnTo>
                    <a:lnTo>
                      <a:pt x="78" y="197"/>
                    </a:lnTo>
                    <a:lnTo>
                      <a:pt x="65" y="178"/>
                    </a:lnTo>
                    <a:lnTo>
                      <a:pt x="53" y="158"/>
                    </a:lnTo>
                    <a:lnTo>
                      <a:pt x="41" y="139"/>
                    </a:lnTo>
                    <a:lnTo>
                      <a:pt x="30" y="119"/>
                    </a:lnTo>
                    <a:lnTo>
                      <a:pt x="19" y="98"/>
                    </a:lnTo>
                    <a:lnTo>
                      <a:pt x="9" y="78"/>
                    </a:lnTo>
                    <a:lnTo>
                      <a:pt x="0" y="56"/>
                    </a:lnTo>
                    <a:lnTo>
                      <a:pt x="2" y="80"/>
                    </a:lnTo>
                    <a:lnTo>
                      <a:pt x="5" y="104"/>
                    </a:lnTo>
                    <a:lnTo>
                      <a:pt x="11" y="127"/>
                    </a:lnTo>
                    <a:lnTo>
                      <a:pt x="18" y="149"/>
                    </a:lnTo>
                    <a:lnTo>
                      <a:pt x="26" y="170"/>
                    </a:lnTo>
                    <a:lnTo>
                      <a:pt x="36" y="190"/>
                    </a:lnTo>
                    <a:lnTo>
                      <a:pt x="47" y="211"/>
                    </a:lnTo>
                    <a:lnTo>
                      <a:pt x="60" y="231"/>
                    </a:lnTo>
                    <a:lnTo>
                      <a:pt x="73" y="250"/>
                    </a:lnTo>
                    <a:lnTo>
                      <a:pt x="88" y="270"/>
                    </a:lnTo>
                    <a:lnTo>
                      <a:pt x="103" y="289"/>
                    </a:lnTo>
                    <a:lnTo>
                      <a:pt x="119" y="309"/>
                    </a:lnTo>
                    <a:lnTo>
                      <a:pt x="138" y="329"/>
                    </a:lnTo>
                    <a:lnTo>
                      <a:pt x="155" y="349"/>
                    </a:lnTo>
                    <a:lnTo>
                      <a:pt x="174" y="370"/>
                    </a:lnTo>
                    <a:lnTo>
                      <a:pt x="193" y="391"/>
                    </a:lnTo>
                    <a:lnTo>
                      <a:pt x="201" y="382"/>
                    </a:lnTo>
                    <a:lnTo>
                      <a:pt x="210" y="372"/>
                    </a:lnTo>
                    <a:lnTo>
                      <a:pt x="217" y="363"/>
                    </a:lnTo>
                    <a:lnTo>
                      <a:pt x="221" y="353"/>
                    </a:lnTo>
                    <a:lnTo>
                      <a:pt x="231" y="318"/>
                    </a:lnTo>
                    <a:lnTo>
                      <a:pt x="245" y="284"/>
                    </a:lnTo>
                    <a:lnTo>
                      <a:pt x="261" y="250"/>
                    </a:lnTo>
                    <a:lnTo>
                      <a:pt x="281" y="218"/>
                    </a:lnTo>
                    <a:lnTo>
                      <a:pt x="300" y="187"/>
                    </a:lnTo>
                    <a:lnTo>
                      <a:pt x="322" y="157"/>
                    </a:lnTo>
                    <a:lnTo>
                      <a:pt x="344" y="129"/>
                    </a:lnTo>
                    <a:lnTo>
                      <a:pt x="366" y="104"/>
                    </a:lnTo>
                    <a:lnTo>
                      <a:pt x="387" y="81"/>
                    </a:lnTo>
                    <a:lnTo>
                      <a:pt x="406" y="60"/>
                    </a:lnTo>
                    <a:lnTo>
                      <a:pt x="425" y="42"/>
                    </a:lnTo>
                    <a:lnTo>
                      <a:pt x="440" y="27"/>
                    </a:lnTo>
                    <a:lnTo>
                      <a:pt x="452" y="14"/>
                    </a:lnTo>
                    <a:lnTo>
                      <a:pt x="462" y="6"/>
                    </a:lnTo>
                    <a:lnTo>
                      <a:pt x="466" y="2"/>
                    </a:lnTo>
                    <a:lnTo>
                      <a:pt x="466" y="0"/>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704" name="Freeform 33"/>
              <p:cNvSpPr>
                <a:spLocks/>
              </p:cNvSpPr>
              <p:nvPr/>
            </p:nvSpPr>
            <p:spPr bwMode="auto">
              <a:xfrm>
                <a:off x="2460" y="3309"/>
                <a:ext cx="204" cy="172"/>
              </a:xfrm>
              <a:custGeom>
                <a:avLst/>
                <a:gdLst>
                  <a:gd name="T0" fmla="*/ 0 w 408"/>
                  <a:gd name="T1" fmla="*/ 0 h 343"/>
                  <a:gd name="T2" fmla="*/ 2 w 408"/>
                  <a:gd name="T3" fmla="*/ 1 h 343"/>
                  <a:gd name="T4" fmla="*/ 3 w 408"/>
                  <a:gd name="T5" fmla="*/ 1 h 343"/>
                  <a:gd name="T6" fmla="*/ 4 w 408"/>
                  <a:gd name="T7" fmla="*/ 2 h 343"/>
                  <a:gd name="T8" fmla="*/ 5 w 408"/>
                  <a:gd name="T9" fmla="*/ 2 h 343"/>
                  <a:gd name="T10" fmla="*/ 6 w 408"/>
                  <a:gd name="T11" fmla="*/ 3 h 343"/>
                  <a:gd name="T12" fmla="*/ 7 w 408"/>
                  <a:gd name="T13" fmla="*/ 4 h 343"/>
                  <a:gd name="T14" fmla="*/ 8 w 408"/>
                  <a:gd name="T15" fmla="*/ 4 h 343"/>
                  <a:gd name="T16" fmla="*/ 8 w 408"/>
                  <a:gd name="T17" fmla="*/ 5 h 343"/>
                  <a:gd name="T18" fmla="*/ 9 w 408"/>
                  <a:gd name="T19" fmla="*/ 6 h 343"/>
                  <a:gd name="T20" fmla="*/ 10 w 408"/>
                  <a:gd name="T21" fmla="*/ 7 h 343"/>
                  <a:gd name="T22" fmla="*/ 11 w 408"/>
                  <a:gd name="T23" fmla="*/ 8 h 343"/>
                  <a:gd name="T24" fmla="*/ 11 w 408"/>
                  <a:gd name="T25" fmla="*/ 9 h 343"/>
                  <a:gd name="T26" fmla="*/ 12 w 408"/>
                  <a:gd name="T27" fmla="*/ 10 h 343"/>
                  <a:gd name="T28" fmla="*/ 12 w 408"/>
                  <a:gd name="T29" fmla="*/ 11 h 343"/>
                  <a:gd name="T30" fmla="*/ 13 w 408"/>
                  <a:gd name="T31" fmla="*/ 13 h 343"/>
                  <a:gd name="T32" fmla="*/ 13 w 408"/>
                  <a:gd name="T33" fmla="*/ 14 h 343"/>
                  <a:gd name="T34" fmla="*/ 14 w 408"/>
                  <a:gd name="T35" fmla="*/ 16 h 343"/>
                  <a:gd name="T36" fmla="*/ 14 w 408"/>
                  <a:gd name="T37" fmla="*/ 17 h 343"/>
                  <a:gd name="T38" fmla="*/ 14 w 408"/>
                  <a:gd name="T39" fmla="*/ 19 h 343"/>
                  <a:gd name="T40" fmla="*/ 15 w 408"/>
                  <a:gd name="T41" fmla="*/ 20 h 343"/>
                  <a:gd name="T42" fmla="*/ 16 w 408"/>
                  <a:gd name="T43" fmla="*/ 18 h 343"/>
                  <a:gd name="T44" fmla="*/ 18 w 408"/>
                  <a:gd name="T45" fmla="*/ 16 h 343"/>
                  <a:gd name="T46" fmla="*/ 19 w 408"/>
                  <a:gd name="T47" fmla="*/ 13 h 343"/>
                  <a:gd name="T48" fmla="*/ 21 w 408"/>
                  <a:gd name="T49" fmla="*/ 11 h 343"/>
                  <a:gd name="T50" fmla="*/ 22 w 408"/>
                  <a:gd name="T51" fmla="*/ 9 h 343"/>
                  <a:gd name="T52" fmla="*/ 24 w 408"/>
                  <a:gd name="T53" fmla="*/ 6 h 343"/>
                  <a:gd name="T54" fmla="*/ 25 w 408"/>
                  <a:gd name="T55" fmla="*/ 4 h 343"/>
                  <a:gd name="T56" fmla="*/ 26 w 408"/>
                  <a:gd name="T57" fmla="*/ 1 h 343"/>
                  <a:gd name="T58" fmla="*/ 26 w 408"/>
                  <a:gd name="T59" fmla="*/ 4 h 343"/>
                  <a:gd name="T60" fmla="*/ 25 w 408"/>
                  <a:gd name="T61" fmla="*/ 7 h 343"/>
                  <a:gd name="T62" fmla="*/ 24 w 408"/>
                  <a:gd name="T63" fmla="*/ 9 h 343"/>
                  <a:gd name="T64" fmla="*/ 23 w 408"/>
                  <a:gd name="T65" fmla="*/ 12 h 343"/>
                  <a:gd name="T66" fmla="*/ 21 w 408"/>
                  <a:gd name="T67" fmla="*/ 14 h 343"/>
                  <a:gd name="T68" fmla="*/ 19 w 408"/>
                  <a:gd name="T69" fmla="*/ 17 h 343"/>
                  <a:gd name="T70" fmla="*/ 17 w 408"/>
                  <a:gd name="T71" fmla="*/ 19 h 343"/>
                  <a:gd name="T72" fmla="*/ 15 w 408"/>
                  <a:gd name="T73" fmla="*/ 21 h 343"/>
                  <a:gd name="T74" fmla="*/ 14 w 408"/>
                  <a:gd name="T75" fmla="*/ 22 h 343"/>
                  <a:gd name="T76" fmla="*/ 14 w 408"/>
                  <a:gd name="T77" fmla="*/ 22 h 343"/>
                  <a:gd name="T78" fmla="*/ 13 w 408"/>
                  <a:gd name="T79" fmla="*/ 22 h 343"/>
                  <a:gd name="T80" fmla="*/ 13 w 408"/>
                  <a:gd name="T81" fmla="*/ 22 h 343"/>
                  <a:gd name="T82" fmla="*/ 13 w 408"/>
                  <a:gd name="T83" fmla="*/ 20 h 343"/>
                  <a:gd name="T84" fmla="*/ 12 w 408"/>
                  <a:gd name="T85" fmla="*/ 18 h 343"/>
                  <a:gd name="T86" fmla="*/ 11 w 408"/>
                  <a:gd name="T87" fmla="*/ 16 h 343"/>
                  <a:gd name="T88" fmla="*/ 10 w 408"/>
                  <a:gd name="T89" fmla="*/ 14 h 343"/>
                  <a:gd name="T90" fmla="*/ 9 w 408"/>
                  <a:gd name="T91" fmla="*/ 12 h 343"/>
                  <a:gd name="T92" fmla="*/ 8 w 408"/>
                  <a:gd name="T93" fmla="*/ 10 h 343"/>
                  <a:gd name="T94" fmla="*/ 7 w 408"/>
                  <a:gd name="T95" fmla="*/ 8 h 343"/>
                  <a:gd name="T96" fmla="*/ 6 w 408"/>
                  <a:gd name="T97" fmla="*/ 7 h 343"/>
                  <a:gd name="T98" fmla="*/ 5 w 408"/>
                  <a:gd name="T99" fmla="*/ 6 h 343"/>
                  <a:gd name="T100" fmla="*/ 4 w 408"/>
                  <a:gd name="T101" fmla="*/ 4 h 343"/>
                  <a:gd name="T102" fmla="*/ 3 w 408"/>
                  <a:gd name="T103" fmla="*/ 3 h 343"/>
                  <a:gd name="T104" fmla="*/ 2 w 408"/>
                  <a:gd name="T105" fmla="*/ 2 h 343"/>
                  <a:gd name="T106" fmla="*/ 1 w 408"/>
                  <a:gd name="T107" fmla="*/ 1 h 343"/>
                  <a:gd name="T108" fmla="*/ 1 w 408"/>
                  <a:gd name="T109" fmla="*/ 1 h 343"/>
                  <a:gd name="T110" fmla="*/ 0 w 408"/>
                  <a:gd name="T111" fmla="*/ 1 h 343"/>
                  <a:gd name="T112" fmla="*/ 0 w 408"/>
                  <a:gd name="T113" fmla="*/ 0 h 3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8"/>
                  <a:gd name="T172" fmla="*/ 0 h 343"/>
                  <a:gd name="T173" fmla="*/ 408 w 408"/>
                  <a:gd name="T174" fmla="*/ 343 h 3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8" h="343">
                    <a:moveTo>
                      <a:pt x="0" y="0"/>
                    </a:moveTo>
                    <a:lnTo>
                      <a:pt x="18" y="8"/>
                    </a:lnTo>
                    <a:lnTo>
                      <a:pt x="37" y="16"/>
                    </a:lnTo>
                    <a:lnTo>
                      <a:pt x="53" y="24"/>
                    </a:lnTo>
                    <a:lnTo>
                      <a:pt x="69" y="32"/>
                    </a:lnTo>
                    <a:lnTo>
                      <a:pt x="84" y="41"/>
                    </a:lnTo>
                    <a:lnTo>
                      <a:pt x="99" y="51"/>
                    </a:lnTo>
                    <a:lnTo>
                      <a:pt x="113" y="61"/>
                    </a:lnTo>
                    <a:lnTo>
                      <a:pt x="127" y="72"/>
                    </a:lnTo>
                    <a:lnTo>
                      <a:pt x="138" y="85"/>
                    </a:lnTo>
                    <a:lnTo>
                      <a:pt x="150" y="99"/>
                    </a:lnTo>
                    <a:lnTo>
                      <a:pt x="161" y="115"/>
                    </a:lnTo>
                    <a:lnTo>
                      <a:pt x="171" y="132"/>
                    </a:lnTo>
                    <a:lnTo>
                      <a:pt x="182" y="151"/>
                    </a:lnTo>
                    <a:lnTo>
                      <a:pt x="191" y="171"/>
                    </a:lnTo>
                    <a:lnTo>
                      <a:pt x="199" y="195"/>
                    </a:lnTo>
                    <a:lnTo>
                      <a:pt x="207" y="220"/>
                    </a:lnTo>
                    <a:lnTo>
                      <a:pt x="214" y="245"/>
                    </a:lnTo>
                    <a:lnTo>
                      <a:pt x="219" y="268"/>
                    </a:lnTo>
                    <a:lnTo>
                      <a:pt x="222" y="291"/>
                    </a:lnTo>
                    <a:lnTo>
                      <a:pt x="226" y="314"/>
                    </a:lnTo>
                    <a:lnTo>
                      <a:pt x="250" y="280"/>
                    </a:lnTo>
                    <a:lnTo>
                      <a:pt x="275" y="243"/>
                    </a:lnTo>
                    <a:lnTo>
                      <a:pt x="301" y="207"/>
                    </a:lnTo>
                    <a:lnTo>
                      <a:pt x="326" y="169"/>
                    </a:lnTo>
                    <a:lnTo>
                      <a:pt x="350" y="131"/>
                    </a:lnTo>
                    <a:lnTo>
                      <a:pt x="372" y="92"/>
                    </a:lnTo>
                    <a:lnTo>
                      <a:pt x="392" y="53"/>
                    </a:lnTo>
                    <a:lnTo>
                      <a:pt x="408" y="14"/>
                    </a:lnTo>
                    <a:lnTo>
                      <a:pt x="403" y="56"/>
                    </a:lnTo>
                    <a:lnTo>
                      <a:pt x="393" y="98"/>
                    </a:lnTo>
                    <a:lnTo>
                      <a:pt x="378" y="139"/>
                    </a:lnTo>
                    <a:lnTo>
                      <a:pt x="357" y="178"/>
                    </a:lnTo>
                    <a:lnTo>
                      <a:pt x="332" y="218"/>
                    </a:lnTo>
                    <a:lnTo>
                      <a:pt x="302" y="257"/>
                    </a:lnTo>
                    <a:lnTo>
                      <a:pt x="268" y="295"/>
                    </a:lnTo>
                    <a:lnTo>
                      <a:pt x="231" y="332"/>
                    </a:lnTo>
                    <a:lnTo>
                      <a:pt x="221" y="338"/>
                    </a:lnTo>
                    <a:lnTo>
                      <a:pt x="214" y="343"/>
                    </a:lnTo>
                    <a:lnTo>
                      <a:pt x="207" y="343"/>
                    </a:lnTo>
                    <a:lnTo>
                      <a:pt x="203" y="340"/>
                    </a:lnTo>
                    <a:lnTo>
                      <a:pt x="195" y="307"/>
                    </a:lnTo>
                    <a:lnTo>
                      <a:pt x="184" y="275"/>
                    </a:lnTo>
                    <a:lnTo>
                      <a:pt x="171" y="244"/>
                    </a:lnTo>
                    <a:lnTo>
                      <a:pt x="155" y="213"/>
                    </a:lnTo>
                    <a:lnTo>
                      <a:pt x="139" y="183"/>
                    </a:lnTo>
                    <a:lnTo>
                      <a:pt x="122" y="155"/>
                    </a:lnTo>
                    <a:lnTo>
                      <a:pt x="103" y="128"/>
                    </a:lnTo>
                    <a:lnTo>
                      <a:pt x="85" y="104"/>
                    </a:lnTo>
                    <a:lnTo>
                      <a:pt x="68" y="81"/>
                    </a:lnTo>
                    <a:lnTo>
                      <a:pt x="50" y="60"/>
                    </a:lnTo>
                    <a:lnTo>
                      <a:pt x="35" y="41"/>
                    </a:lnTo>
                    <a:lnTo>
                      <a:pt x="23" y="26"/>
                    </a:lnTo>
                    <a:lnTo>
                      <a:pt x="12" y="15"/>
                    </a:lnTo>
                    <a:lnTo>
                      <a:pt x="4" y="6"/>
                    </a:lnTo>
                    <a:lnTo>
                      <a:pt x="0" y="1"/>
                    </a:lnTo>
                    <a:lnTo>
                      <a:pt x="0" y="0"/>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705" name="Freeform 34"/>
              <p:cNvSpPr>
                <a:spLocks/>
              </p:cNvSpPr>
              <p:nvPr/>
            </p:nvSpPr>
            <p:spPr bwMode="auto">
              <a:xfrm>
                <a:off x="2609" y="3493"/>
                <a:ext cx="32" cy="106"/>
              </a:xfrm>
              <a:custGeom>
                <a:avLst/>
                <a:gdLst>
                  <a:gd name="T0" fmla="*/ 2 w 65"/>
                  <a:gd name="T1" fmla="*/ 14 h 211"/>
                  <a:gd name="T2" fmla="*/ 2 w 65"/>
                  <a:gd name="T3" fmla="*/ 14 h 211"/>
                  <a:gd name="T4" fmla="*/ 3 w 65"/>
                  <a:gd name="T5" fmla="*/ 13 h 211"/>
                  <a:gd name="T6" fmla="*/ 3 w 65"/>
                  <a:gd name="T7" fmla="*/ 13 h 211"/>
                  <a:gd name="T8" fmla="*/ 4 w 65"/>
                  <a:gd name="T9" fmla="*/ 13 h 211"/>
                  <a:gd name="T10" fmla="*/ 3 w 65"/>
                  <a:gd name="T11" fmla="*/ 12 h 211"/>
                  <a:gd name="T12" fmla="*/ 3 w 65"/>
                  <a:gd name="T13" fmla="*/ 10 h 211"/>
                  <a:gd name="T14" fmla="*/ 2 w 65"/>
                  <a:gd name="T15" fmla="*/ 9 h 211"/>
                  <a:gd name="T16" fmla="*/ 2 w 65"/>
                  <a:gd name="T17" fmla="*/ 7 h 211"/>
                  <a:gd name="T18" fmla="*/ 1 w 65"/>
                  <a:gd name="T19" fmla="*/ 6 h 211"/>
                  <a:gd name="T20" fmla="*/ 0 w 65"/>
                  <a:gd name="T21" fmla="*/ 4 h 211"/>
                  <a:gd name="T22" fmla="*/ 0 w 65"/>
                  <a:gd name="T23" fmla="*/ 2 h 211"/>
                  <a:gd name="T24" fmla="*/ 0 w 65"/>
                  <a:gd name="T25" fmla="*/ 0 h 211"/>
                  <a:gd name="T26" fmla="*/ 0 w 65"/>
                  <a:gd name="T27" fmla="*/ 1 h 211"/>
                  <a:gd name="T28" fmla="*/ 0 w 65"/>
                  <a:gd name="T29" fmla="*/ 2 h 211"/>
                  <a:gd name="T30" fmla="*/ 0 w 65"/>
                  <a:gd name="T31" fmla="*/ 3 h 211"/>
                  <a:gd name="T32" fmla="*/ 0 w 65"/>
                  <a:gd name="T33" fmla="*/ 5 h 211"/>
                  <a:gd name="T34" fmla="*/ 0 w 65"/>
                  <a:gd name="T35" fmla="*/ 7 h 211"/>
                  <a:gd name="T36" fmla="*/ 1 w 65"/>
                  <a:gd name="T37" fmla="*/ 9 h 211"/>
                  <a:gd name="T38" fmla="*/ 1 w 65"/>
                  <a:gd name="T39" fmla="*/ 12 h 211"/>
                  <a:gd name="T40" fmla="*/ 2 w 65"/>
                  <a:gd name="T41" fmla="*/ 14 h 2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11"/>
                  <a:gd name="T65" fmla="*/ 65 w 65"/>
                  <a:gd name="T66" fmla="*/ 211 h 2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11">
                    <a:moveTo>
                      <a:pt x="37" y="211"/>
                    </a:moveTo>
                    <a:lnTo>
                      <a:pt x="47" y="210"/>
                    </a:lnTo>
                    <a:lnTo>
                      <a:pt x="56" y="208"/>
                    </a:lnTo>
                    <a:lnTo>
                      <a:pt x="61" y="204"/>
                    </a:lnTo>
                    <a:lnTo>
                      <a:pt x="65" y="202"/>
                    </a:lnTo>
                    <a:lnTo>
                      <a:pt x="59" y="179"/>
                    </a:lnTo>
                    <a:lnTo>
                      <a:pt x="52" y="157"/>
                    </a:lnTo>
                    <a:lnTo>
                      <a:pt x="43" y="134"/>
                    </a:lnTo>
                    <a:lnTo>
                      <a:pt x="34" y="111"/>
                    </a:lnTo>
                    <a:lnTo>
                      <a:pt x="24" y="87"/>
                    </a:lnTo>
                    <a:lnTo>
                      <a:pt x="15" y="60"/>
                    </a:lnTo>
                    <a:lnTo>
                      <a:pt x="7" y="31"/>
                    </a:lnTo>
                    <a:lnTo>
                      <a:pt x="1" y="0"/>
                    </a:lnTo>
                    <a:lnTo>
                      <a:pt x="0" y="7"/>
                    </a:lnTo>
                    <a:lnTo>
                      <a:pt x="0" y="23"/>
                    </a:lnTo>
                    <a:lnTo>
                      <a:pt x="1" y="46"/>
                    </a:lnTo>
                    <a:lnTo>
                      <a:pt x="5" y="76"/>
                    </a:lnTo>
                    <a:lnTo>
                      <a:pt x="9" y="110"/>
                    </a:lnTo>
                    <a:lnTo>
                      <a:pt x="16" y="144"/>
                    </a:lnTo>
                    <a:lnTo>
                      <a:pt x="26" y="179"/>
                    </a:lnTo>
                    <a:lnTo>
                      <a:pt x="37" y="211"/>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706" name="Freeform 35"/>
              <p:cNvSpPr>
                <a:spLocks/>
              </p:cNvSpPr>
              <p:nvPr/>
            </p:nvSpPr>
            <p:spPr bwMode="auto">
              <a:xfrm>
                <a:off x="2468" y="3433"/>
                <a:ext cx="169" cy="176"/>
              </a:xfrm>
              <a:custGeom>
                <a:avLst/>
                <a:gdLst>
                  <a:gd name="T0" fmla="*/ 8 w 339"/>
                  <a:gd name="T1" fmla="*/ 12 h 351"/>
                  <a:gd name="T2" fmla="*/ 7 w 339"/>
                  <a:gd name="T3" fmla="*/ 8 h 351"/>
                  <a:gd name="T4" fmla="*/ 5 w 339"/>
                  <a:gd name="T5" fmla="*/ 3 h 351"/>
                  <a:gd name="T6" fmla="*/ 4 w 339"/>
                  <a:gd name="T7" fmla="*/ 1 h 351"/>
                  <a:gd name="T8" fmla="*/ 3 w 339"/>
                  <a:gd name="T9" fmla="*/ 3 h 351"/>
                  <a:gd name="T10" fmla="*/ 2 w 339"/>
                  <a:gd name="T11" fmla="*/ 9 h 351"/>
                  <a:gd name="T12" fmla="*/ 1 w 339"/>
                  <a:gd name="T13" fmla="*/ 14 h 351"/>
                  <a:gd name="T14" fmla="*/ 0 w 339"/>
                  <a:gd name="T15" fmla="*/ 20 h 351"/>
                  <a:gd name="T16" fmla="*/ 2 w 339"/>
                  <a:gd name="T17" fmla="*/ 22 h 351"/>
                  <a:gd name="T18" fmla="*/ 2 w 339"/>
                  <a:gd name="T19" fmla="*/ 18 h 351"/>
                  <a:gd name="T20" fmla="*/ 3 w 339"/>
                  <a:gd name="T21" fmla="*/ 14 h 351"/>
                  <a:gd name="T22" fmla="*/ 4 w 339"/>
                  <a:gd name="T23" fmla="*/ 10 h 351"/>
                  <a:gd name="T24" fmla="*/ 4 w 339"/>
                  <a:gd name="T25" fmla="*/ 7 h 351"/>
                  <a:gd name="T26" fmla="*/ 5 w 339"/>
                  <a:gd name="T27" fmla="*/ 10 h 351"/>
                  <a:gd name="T28" fmla="*/ 6 w 339"/>
                  <a:gd name="T29" fmla="*/ 13 h 351"/>
                  <a:gd name="T30" fmla="*/ 6 w 339"/>
                  <a:gd name="T31" fmla="*/ 15 h 351"/>
                  <a:gd name="T32" fmla="*/ 7 w 339"/>
                  <a:gd name="T33" fmla="*/ 18 h 351"/>
                  <a:gd name="T34" fmla="*/ 8 w 339"/>
                  <a:gd name="T35" fmla="*/ 18 h 351"/>
                  <a:gd name="T36" fmla="*/ 8 w 339"/>
                  <a:gd name="T37" fmla="*/ 18 h 351"/>
                  <a:gd name="T38" fmla="*/ 9 w 339"/>
                  <a:gd name="T39" fmla="*/ 17 h 351"/>
                  <a:gd name="T40" fmla="*/ 9 w 339"/>
                  <a:gd name="T41" fmla="*/ 17 h 351"/>
                  <a:gd name="T42" fmla="*/ 9 w 339"/>
                  <a:gd name="T43" fmla="*/ 17 h 351"/>
                  <a:gd name="T44" fmla="*/ 9 w 339"/>
                  <a:gd name="T45" fmla="*/ 17 h 351"/>
                  <a:gd name="T46" fmla="*/ 11 w 339"/>
                  <a:gd name="T47" fmla="*/ 15 h 351"/>
                  <a:gd name="T48" fmla="*/ 13 w 339"/>
                  <a:gd name="T49" fmla="*/ 11 h 351"/>
                  <a:gd name="T50" fmla="*/ 17 w 339"/>
                  <a:gd name="T51" fmla="*/ 7 h 351"/>
                  <a:gd name="T52" fmla="*/ 21 w 339"/>
                  <a:gd name="T53" fmla="*/ 3 h 351"/>
                  <a:gd name="T54" fmla="*/ 19 w 339"/>
                  <a:gd name="T55" fmla="*/ 4 h 351"/>
                  <a:gd name="T56" fmla="*/ 17 w 339"/>
                  <a:gd name="T57" fmla="*/ 5 h 351"/>
                  <a:gd name="T58" fmla="*/ 15 w 339"/>
                  <a:gd name="T59" fmla="*/ 6 h 351"/>
                  <a:gd name="T60" fmla="*/ 14 w 339"/>
                  <a:gd name="T61" fmla="*/ 8 h 351"/>
                  <a:gd name="T62" fmla="*/ 12 w 339"/>
                  <a:gd name="T63" fmla="*/ 9 h 351"/>
                  <a:gd name="T64" fmla="*/ 11 w 339"/>
                  <a:gd name="T65" fmla="*/ 11 h 351"/>
                  <a:gd name="T66" fmla="*/ 10 w 339"/>
                  <a:gd name="T67" fmla="*/ 13 h 351"/>
                  <a:gd name="T68" fmla="*/ 9 w 339"/>
                  <a:gd name="T69" fmla="*/ 14 h 3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9"/>
                  <a:gd name="T106" fmla="*/ 0 h 351"/>
                  <a:gd name="T107" fmla="*/ 339 w 339"/>
                  <a:gd name="T108" fmla="*/ 351 h 3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9" h="351">
                    <a:moveTo>
                      <a:pt x="146" y="223"/>
                    </a:moveTo>
                    <a:lnTo>
                      <a:pt x="137" y="190"/>
                    </a:lnTo>
                    <a:lnTo>
                      <a:pt x="126" y="153"/>
                    </a:lnTo>
                    <a:lnTo>
                      <a:pt x="113" y="115"/>
                    </a:lnTo>
                    <a:lnTo>
                      <a:pt x="99" y="78"/>
                    </a:lnTo>
                    <a:lnTo>
                      <a:pt x="86" y="46"/>
                    </a:lnTo>
                    <a:lnTo>
                      <a:pt x="75" y="20"/>
                    </a:lnTo>
                    <a:lnTo>
                      <a:pt x="66" y="3"/>
                    </a:lnTo>
                    <a:lnTo>
                      <a:pt x="59" y="0"/>
                    </a:lnTo>
                    <a:lnTo>
                      <a:pt x="52" y="43"/>
                    </a:lnTo>
                    <a:lnTo>
                      <a:pt x="44" y="87"/>
                    </a:lnTo>
                    <a:lnTo>
                      <a:pt x="36" y="131"/>
                    </a:lnTo>
                    <a:lnTo>
                      <a:pt x="28" y="175"/>
                    </a:lnTo>
                    <a:lnTo>
                      <a:pt x="21" y="218"/>
                    </a:lnTo>
                    <a:lnTo>
                      <a:pt x="13" y="262"/>
                    </a:lnTo>
                    <a:lnTo>
                      <a:pt x="6" y="307"/>
                    </a:lnTo>
                    <a:lnTo>
                      <a:pt x="0" y="351"/>
                    </a:lnTo>
                    <a:lnTo>
                      <a:pt x="38" y="337"/>
                    </a:lnTo>
                    <a:lnTo>
                      <a:pt x="43" y="307"/>
                    </a:lnTo>
                    <a:lnTo>
                      <a:pt x="46" y="277"/>
                    </a:lnTo>
                    <a:lnTo>
                      <a:pt x="52" y="248"/>
                    </a:lnTo>
                    <a:lnTo>
                      <a:pt x="56" y="218"/>
                    </a:lnTo>
                    <a:lnTo>
                      <a:pt x="61" y="190"/>
                    </a:lnTo>
                    <a:lnTo>
                      <a:pt x="67" y="160"/>
                    </a:lnTo>
                    <a:lnTo>
                      <a:pt x="71" y="131"/>
                    </a:lnTo>
                    <a:lnTo>
                      <a:pt x="77" y="101"/>
                    </a:lnTo>
                    <a:lnTo>
                      <a:pt x="82" y="125"/>
                    </a:lnTo>
                    <a:lnTo>
                      <a:pt x="86" y="148"/>
                    </a:lnTo>
                    <a:lnTo>
                      <a:pt x="92" y="171"/>
                    </a:lnTo>
                    <a:lnTo>
                      <a:pt x="98" y="194"/>
                    </a:lnTo>
                    <a:lnTo>
                      <a:pt x="104" y="217"/>
                    </a:lnTo>
                    <a:lnTo>
                      <a:pt x="109" y="240"/>
                    </a:lnTo>
                    <a:lnTo>
                      <a:pt x="115" y="263"/>
                    </a:lnTo>
                    <a:lnTo>
                      <a:pt x="122" y="286"/>
                    </a:lnTo>
                    <a:lnTo>
                      <a:pt x="127" y="284"/>
                    </a:lnTo>
                    <a:lnTo>
                      <a:pt x="131" y="282"/>
                    </a:lnTo>
                    <a:lnTo>
                      <a:pt x="136" y="279"/>
                    </a:lnTo>
                    <a:lnTo>
                      <a:pt x="140" y="277"/>
                    </a:lnTo>
                    <a:lnTo>
                      <a:pt x="145" y="275"/>
                    </a:lnTo>
                    <a:lnTo>
                      <a:pt x="150" y="271"/>
                    </a:lnTo>
                    <a:lnTo>
                      <a:pt x="154" y="269"/>
                    </a:lnTo>
                    <a:lnTo>
                      <a:pt x="159" y="267"/>
                    </a:lnTo>
                    <a:lnTo>
                      <a:pt x="164" y="259"/>
                    </a:lnTo>
                    <a:lnTo>
                      <a:pt x="177" y="238"/>
                    </a:lnTo>
                    <a:lnTo>
                      <a:pt x="196" y="208"/>
                    </a:lnTo>
                    <a:lnTo>
                      <a:pt x="220" y="172"/>
                    </a:lnTo>
                    <a:lnTo>
                      <a:pt x="248" y="136"/>
                    </a:lnTo>
                    <a:lnTo>
                      <a:pt x="278" y="99"/>
                    </a:lnTo>
                    <a:lnTo>
                      <a:pt x="309" y="68"/>
                    </a:lnTo>
                    <a:lnTo>
                      <a:pt x="339" y="45"/>
                    </a:lnTo>
                    <a:lnTo>
                      <a:pt x="324" y="50"/>
                    </a:lnTo>
                    <a:lnTo>
                      <a:pt x="309" y="57"/>
                    </a:lnTo>
                    <a:lnTo>
                      <a:pt x="294" y="65"/>
                    </a:lnTo>
                    <a:lnTo>
                      <a:pt x="280" y="74"/>
                    </a:lnTo>
                    <a:lnTo>
                      <a:pt x="266" y="84"/>
                    </a:lnTo>
                    <a:lnTo>
                      <a:pt x="252" y="94"/>
                    </a:lnTo>
                    <a:lnTo>
                      <a:pt x="240" y="106"/>
                    </a:lnTo>
                    <a:lnTo>
                      <a:pt x="227" y="116"/>
                    </a:lnTo>
                    <a:lnTo>
                      <a:pt x="214" y="129"/>
                    </a:lnTo>
                    <a:lnTo>
                      <a:pt x="203" y="141"/>
                    </a:lnTo>
                    <a:lnTo>
                      <a:pt x="191" y="154"/>
                    </a:lnTo>
                    <a:lnTo>
                      <a:pt x="181" y="168"/>
                    </a:lnTo>
                    <a:lnTo>
                      <a:pt x="172" y="180"/>
                    </a:lnTo>
                    <a:lnTo>
                      <a:pt x="162" y="194"/>
                    </a:lnTo>
                    <a:lnTo>
                      <a:pt x="154" y="209"/>
                    </a:lnTo>
                    <a:lnTo>
                      <a:pt x="146" y="223"/>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707" name="Freeform 36"/>
              <p:cNvSpPr>
                <a:spLocks/>
              </p:cNvSpPr>
              <p:nvPr/>
            </p:nvSpPr>
            <p:spPr bwMode="auto">
              <a:xfrm>
                <a:off x="2372" y="3369"/>
                <a:ext cx="93" cy="174"/>
              </a:xfrm>
              <a:custGeom>
                <a:avLst/>
                <a:gdLst>
                  <a:gd name="T0" fmla="*/ 0 w 187"/>
                  <a:gd name="T1" fmla="*/ 13 h 349"/>
                  <a:gd name="T2" fmla="*/ 1 w 187"/>
                  <a:gd name="T3" fmla="*/ 13 h 349"/>
                  <a:gd name="T4" fmla="*/ 3 w 187"/>
                  <a:gd name="T5" fmla="*/ 13 h 349"/>
                  <a:gd name="T6" fmla="*/ 4 w 187"/>
                  <a:gd name="T7" fmla="*/ 14 h 349"/>
                  <a:gd name="T8" fmla="*/ 5 w 187"/>
                  <a:gd name="T9" fmla="*/ 14 h 349"/>
                  <a:gd name="T10" fmla="*/ 6 w 187"/>
                  <a:gd name="T11" fmla="*/ 15 h 349"/>
                  <a:gd name="T12" fmla="*/ 7 w 187"/>
                  <a:gd name="T13" fmla="*/ 16 h 349"/>
                  <a:gd name="T14" fmla="*/ 8 w 187"/>
                  <a:gd name="T15" fmla="*/ 17 h 349"/>
                  <a:gd name="T16" fmla="*/ 9 w 187"/>
                  <a:gd name="T17" fmla="*/ 18 h 349"/>
                  <a:gd name="T18" fmla="*/ 8 w 187"/>
                  <a:gd name="T19" fmla="*/ 16 h 349"/>
                  <a:gd name="T20" fmla="*/ 8 w 187"/>
                  <a:gd name="T21" fmla="*/ 14 h 349"/>
                  <a:gd name="T22" fmla="*/ 8 w 187"/>
                  <a:gd name="T23" fmla="*/ 11 h 349"/>
                  <a:gd name="T24" fmla="*/ 7 w 187"/>
                  <a:gd name="T25" fmla="*/ 9 h 349"/>
                  <a:gd name="T26" fmla="*/ 7 w 187"/>
                  <a:gd name="T27" fmla="*/ 7 h 349"/>
                  <a:gd name="T28" fmla="*/ 7 w 187"/>
                  <a:gd name="T29" fmla="*/ 4 h 349"/>
                  <a:gd name="T30" fmla="*/ 6 w 187"/>
                  <a:gd name="T31" fmla="*/ 2 h 349"/>
                  <a:gd name="T32" fmla="*/ 6 w 187"/>
                  <a:gd name="T33" fmla="*/ 0 h 349"/>
                  <a:gd name="T34" fmla="*/ 6 w 187"/>
                  <a:gd name="T35" fmla="*/ 0 h 349"/>
                  <a:gd name="T36" fmla="*/ 6 w 187"/>
                  <a:gd name="T37" fmla="*/ 0 h 349"/>
                  <a:gd name="T38" fmla="*/ 7 w 187"/>
                  <a:gd name="T39" fmla="*/ 1 h 349"/>
                  <a:gd name="T40" fmla="*/ 7 w 187"/>
                  <a:gd name="T41" fmla="*/ 1 h 349"/>
                  <a:gd name="T42" fmla="*/ 7 w 187"/>
                  <a:gd name="T43" fmla="*/ 2 h 349"/>
                  <a:gd name="T44" fmla="*/ 8 w 187"/>
                  <a:gd name="T45" fmla="*/ 2 h 349"/>
                  <a:gd name="T46" fmla="*/ 8 w 187"/>
                  <a:gd name="T47" fmla="*/ 3 h 349"/>
                  <a:gd name="T48" fmla="*/ 8 w 187"/>
                  <a:gd name="T49" fmla="*/ 3 h 349"/>
                  <a:gd name="T50" fmla="*/ 8 w 187"/>
                  <a:gd name="T51" fmla="*/ 5 h 349"/>
                  <a:gd name="T52" fmla="*/ 9 w 187"/>
                  <a:gd name="T53" fmla="*/ 8 h 349"/>
                  <a:gd name="T54" fmla="*/ 9 w 187"/>
                  <a:gd name="T55" fmla="*/ 10 h 349"/>
                  <a:gd name="T56" fmla="*/ 10 w 187"/>
                  <a:gd name="T57" fmla="*/ 12 h 349"/>
                  <a:gd name="T58" fmla="*/ 10 w 187"/>
                  <a:gd name="T59" fmla="*/ 14 h 349"/>
                  <a:gd name="T60" fmla="*/ 11 w 187"/>
                  <a:gd name="T61" fmla="*/ 17 h 349"/>
                  <a:gd name="T62" fmla="*/ 11 w 187"/>
                  <a:gd name="T63" fmla="*/ 19 h 349"/>
                  <a:gd name="T64" fmla="*/ 11 w 187"/>
                  <a:gd name="T65" fmla="*/ 21 h 349"/>
                  <a:gd name="T66" fmla="*/ 10 w 187"/>
                  <a:gd name="T67" fmla="*/ 21 h 349"/>
                  <a:gd name="T68" fmla="*/ 9 w 187"/>
                  <a:gd name="T69" fmla="*/ 21 h 349"/>
                  <a:gd name="T70" fmla="*/ 8 w 187"/>
                  <a:gd name="T71" fmla="*/ 20 h 349"/>
                  <a:gd name="T72" fmla="*/ 8 w 187"/>
                  <a:gd name="T73" fmla="*/ 19 h 349"/>
                  <a:gd name="T74" fmla="*/ 7 w 187"/>
                  <a:gd name="T75" fmla="*/ 19 h 349"/>
                  <a:gd name="T76" fmla="*/ 6 w 187"/>
                  <a:gd name="T77" fmla="*/ 18 h 349"/>
                  <a:gd name="T78" fmla="*/ 6 w 187"/>
                  <a:gd name="T79" fmla="*/ 17 h 349"/>
                  <a:gd name="T80" fmla="*/ 5 w 187"/>
                  <a:gd name="T81" fmla="*/ 16 h 349"/>
                  <a:gd name="T82" fmla="*/ 5 w 187"/>
                  <a:gd name="T83" fmla="*/ 15 h 349"/>
                  <a:gd name="T84" fmla="*/ 4 w 187"/>
                  <a:gd name="T85" fmla="*/ 15 h 349"/>
                  <a:gd name="T86" fmla="*/ 3 w 187"/>
                  <a:gd name="T87" fmla="*/ 15 h 349"/>
                  <a:gd name="T88" fmla="*/ 2 w 187"/>
                  <a:gd name="T89" fmla="*/ 14 h 349"/>
                  <a:gd name="T90" fmla="*/ 1 w 187"/>
                  <a:gd name="T91" fmla="*/ 14 h 349"/>
                  <a:gd name="T92" fmla="*/ 0 w 187"/>
                  <a:gd name="T93" fmla="*/ 13 h 349"/>
                  <a:gd name="T94" fmla="*/ 0 w 187"/>
                  <a:gd name="T95" fmla="*/ 13 h 349"/>
                  <a:gd name="T96" fmla="*/ 0 w 187"/>
                  <a:gd name="T97" fmla="*/ 13 h 34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7"/>
                  <a:gd name="T148" fmla="*/ 0 h 349"/>
                  <a:gd name="T149" fmla="*/ 187 w 187"/>
                  <a:gd name="T150" fmla="*/ 349 h 34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7" h="349">
                    <a:moveTo>
                      <a:pt x="0" y="220"/>
                    </a:moveTo>
                    <a:lnTo>
                      <a:pt x="25" y="217"/>
                    </a:lnTo>
                    <a:lnTo>
                      <a:pt x="48" y="218"/>
                    </a:lnTo>
                    <a:lnTo>
                      <a:pt x="68" y="225"/>
                    </a:lnTo>
                    <a:lnTo>
                      <a:pt x="87" y="235"/>
                    </a:lnTo>
                    <a:lnTo>
                      <a:pt x="104" y="247"/>
                    </a:lnTo>
                    <a:lnTo>
                      <a:pt x="120" y="262"/>
                    </a:lnTo>
                    <a:lnTo>
                      <a:pt x="134" y="279"/>
                    </a:lnTo>
                    <a:lnTo>
                      <a:pt x="146" y="298"/>
                    </a:lnTo>
                    <a:lnTo>
                      <a:pt x="141" y="265"/>
                    </a:lnTo>
                    <a:lnTo>
                      <a:pt x="138" y="229"/>
                    </a:lnTo>
                    <a:lnTo>
                      <a:pt x="132" y="191"/>
                    </a:lnTo>
                    <a:lnTo>
                      <a:pt x="127" y="153"/>
                    </a:lnTo>
                    <a:lnTo>
                      <a:pt x="121" y="115"/>
                    </a:lnTo>
                    <a:lnTo>
                      <a:pt x="115" y="76"/>
                    </a:lnTo>
                    <a:lnTo>
                      <a:pt x="108" y="38"/>
                    </a:lnTo>
                    <a:lnTo>
                      <a:pt x="100" y="0"/>
                    </a:lnTo>
                    <a:lnTo>
                      <a:pt x="104" y="4"/>
                    </a:lnTo>
                    <a:lnTo>
                      <a:pt x="110" y="11"/>
                    </a:lnTo>
                    <a:lnTo>
                      <a:pt x="116" y="18"/>
                    </a:lnTo>
                    <a:lnTo>
                      <a:pt x="120" y="27"/>
                    </a:lnTo>
                    <a:lnTo>
                      <a:pt x="126" y="35"/>
                    </a:lnTo>
                    <a:lnTo>
                      <a:pt x="130" y="43"/>
                    </a:lnTo>
                    <a:lnTo>
                      <a:pt x="133" y="50"/>
                    </a:lnTo>
                    <a:lnTo>
                      <a:pt x="134" y="56"/>
                    </a:lnTo>
                    <a:lnTo>
                      <a:pt x="143" y="93"/>
                    </a:lnTo>
                    <a:lnTo>
                      <a:pt x="151" y="130"/>
                    </a:lnTo>
                    <a:lnTo>
                      <a:pt x="159" y="165"/>
                    </a:lnTo>
                    <a:lnTo>
                      <a:pt x="168" y="202"/>
                    </a:lnTo>
                    <a:lnTo>
                      <a:pt x="174" y="239"/>
                    </a:lnTo>
                    <a:lnTo>
                      <a:pt x="180" y="275"/>
                    </a:lnTo>
                    <a:lnTo>
                      <a:pt x="184" y="312"/>
                    </a:lnTo>
                    <a:lnTo>
                      <a:pt x="187" y="349"/>
                    </a:lnTo>
                    <a:lnTo>
                      <a:pt x="170" y="344"/>
                    </a:lnTo>
                    <a:lnTo>
                      <a:pt x="154" y="337"/>
                    </a:lnTo>
                    <a:lnTo>
                      <a:pt x="140" y="328"/>
                    </a:lnTo>
                    <a:lnTo>
                      <a:pt x="128" y="316"/>
                    </a:lnTo>
                    <a:lnTo>
                      <a:pt x="117" y="304"/>
                    </a:lnTo>
                    <a:lnTo>
                      <a:pt x="106" y="290"/>
                    </a:lnTo>
                    <a:lnTo>
                      <a:pt x="97" y="275"/>
                    </a:lnTo>
                    <a:lnTo>
                      <a:pt x="87" y="261"/>
                    </a:lnTo>
                    <a:lnTo>
                      <a:pt x="80" y="254"/>
                    </a:lnTo>
                    <a:lnTo>
                      <a:pt x="68" y="247"/>
                    </a:lnTo>
                    <a:lnTo>
                      <a:pt x="53" y="240"/>
                    </a:lnTo>
                    <a:lnTo>
                      <a:pt x="39" y="233"/>
                    </a:lnTo>
                    <a:lnTo>
                      <a:pt x="25" y="228"/>
                    </a:lnTo>
                    <a:lnTo>
                      <a:pt x="12" y="223"/>
                    </a:lnTo>
                    <a:lnTo>
                      <a:pt x="4" y="221"/>
                    </a:lnTo>
                    <a:lnTo>
                      <a:pt x="0" y="220"/>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708" name="Freeform 37"/>
              <p:cNvSpPr>
                <a:spLocks/>
              </p:cNvSpPr>
              <p:nvPr/>
            </p:nvSpPr>
            <p:spPr bwMode="auto">
              <a:xfrm>
                <a:off x="2947" y="3349"/>
                <a:ext cx="152" cy="197"/>
              </a:xfrm>
              <a:custGeom>
                <a:avLst/>
                <a:gdLst>
                  <a:gd name="T0" fmla="*/ 5 w 305"/>
                  <a:gd name="T1" fmla="*/ 25 h 392"/>
                  <a:gd name="T2" fmla="*/ 5 w 305"/>
                  <a:gd name="T3" fmla="*/ 24 h 392"/>
                  <a:gd name="T4" fmla="*/ 6 w 305"/>
                  <a:gd name="T5" fmla="*/ 23 h 392"/>
                  <a:gd name="T6" fmla="*/ 7 w 305"/>
                  <a:gd name="T7" fmla="*/ 21 h 392"/>
                  <a:gd name="T8" fmla="*/ 7 w 305"/>
                  <a:gd name="T9" fmla="*/ 18 h 392"/>
                  <a:gd name="T10" fmla="*/ 8 w 305"/>
                  <a:gd name="T11" fmla="*/ 16 h 392"/>
                  <a:gd name="T12" fmla="*/ 9 w 305"/>
                  <a:gd name="T13" fmla="*/ 13 h 392"/>
                  <a:gd name="T14" fmla="*/ 10 w 305"/>
                  <a:gd name="T15" fmla="*/ 12 h 392"/>
                  <a:gd name="T16" fmla="*/ 11 w 305"/>
                  <a:gd name="T17" fmla="*/ 11 h 392"/>
                  <a:gd name="T18" fmla="*/ 12 w 305"/>
                  <a:gd name="T19" fmla="*/ 10 h 392"/>
                  <a:gd name="T20" fmla="*/ 12 w 305"/>
                  <a:gd name="T21" fmla="*/ 8 h 392"/>
                  <a:gd name="T22" fmla="*/ 14 w 305"/>
                  <a:gd name="T23" fmla="*/ 7 h 392"/>
                  <a:gd name="T24" fmla="*/ 15 w 305"/>
                  <a:gd name="T25" fmla="*/ 5 h 392"/>
                  <a:gd name="T26" fmla="*/ 16 w 305"/>
                  <a:gd name="T27" fmla="*/ 3 h 392"/>
                  <a:gd name="T28" fmla="*/ 17 w 305"/>
                  <a:gd name="T29" fmla="*/ 2 h 392"/>
                  <a:gd name="T30" fmla="*/ 18 w 305"/>
                  <a:gd name="T31" fmla="*/ 1 h 392"/>
                  <a:gd name="T32" fmla="*/ 19 w 305"/>
                  <a:gd name="T33" fmla="*/ 0 h 392"/>
                  <a:gd name="T34" fmla="*/ 17 w 305"/>
                  <a:gd name="T35" fmla="*/ 1 h 392"/>
                  <a:gd name="T36" fmla="*/ 16 w 305"/>
                  <a:gd name="T37" fmla="*/ 2 h 392"/>
                  <a:gd name="T38" fmla="*/ 15 w 305"/>
                  <a:gd name="T39" fmla="*/ 3 h 392"/>
                  <a:gd name="T40" fmla="*/ 14 w 305"/>
                  <a:gd name="T41" fmla="*/ 4 h 392"/>
                  <a:gd name="T42" fmla="*/ 13 w 305"/>
                  <a:gd name="T43" fmla="*/ 5 h 392"/>
                  <a:gd name="T44" fmla="*/ 12 w 305"/>
                  <a:gd name="T45" fmla="*/ 6 h 392"/>
                  <a:gd name="T46" fmla="*/ 11 w 305"/>
                  <a:gd name="T47" fmla="*/ 7 h 392"/>
                  <a:gd name="T48" fmla="*/ 10 w 305"/>
                  <a:gd name="T49" fmla="*/ 8 h 392"/>
                  <a:gd name="T50" fmla="*/ 10 w 305"/>
                  <a:gd name="T51" fmla="*/ 9 h 392"/>
                  <a:gd name="T52" fmla="*/ 9 w 305"/>
                  <a:gd name="T53" fmla="*/ 10 h 392"/>
                  <a:gd name="T54" fmla="*/ 8 w 305"/>
                  <a:gd name="T55" fmla="*/ 11 h 392"/>
                  <a:gd name="T56" fmla="*/ 8 w 305"/>
                  <a:gd name="T57" fmla="*/ 12 h 392"/>
                  <a:gd name="T58" fmla="*/ 7 w 305"/>
                  <a:gd name="T59" fmla="*/ 13 h 392"/>
                  <a:gd name="T60" fmla="*/ 7 w 305"/>
                  <a:gd name="T61" fmla="*/ 14 h 392"/>
                  <a:gd name="T62" fmla="*/ 6 w 305"/>
                  <a:gd name="T63" fmla="*/ 15 h 392"/>
                  <a:gd name="T64" fmla="*/ 6 w 305"/>
                  <a:gd name="T65" fmla="*/ 16 h 392"/>
                  <a:gd name="T66" fmla="*/ 5 w 305"/>
                  <a:gd name="T67" fmla="*/ 12 h 392"/>
                  <a:gd name="T68" fmla="*/ 5 w 305"/>
                  <a:gd name="T69" fmla="*/ 8 h 392"/>
                  <a:gd name="T70" fmla="*/ 4 w 305"/>
                  <a:gd name="T71" fmla="*/ 5 h 392"/>
                  <a:gd name="T72" fmla="*/ 4 w 305"/>
                  <a:gd name="T73" fmla="*/ 4 h 392"/>
                  <a:gd name="T74" fmla="*/ 3 w 305"/>
                  <a:gd name="T75" fmla="*/ 6 h 392"/>
                  <a:gd name="T76" fmla="*/ 2 w 305"/>
                  <a:gd name="T77" fmla="*/ 8 h 392"/>
                  <a:gd name="T78" fmla="*/ 2 w 305"/>
                  <a:gd name="T79" fmla="*/ 10 h 392"/>
                  <a:gd name="T80" fmla="*/ 1 w 305"/>
                  <a:gd name="T81" fmla="*/ 12 h 392"/>
                  <a:gd name="T82" fmla="*/ 1 w 305"/>
                  <a:gd name="T83" fmla="*/ 14 h 392"/>
                  <a:gd name="T84" fmla="*/ 0 w 305"/>
                  <a:gd name="T85" fmla="*/ 17 h 392"/>
                  <a:gd name="T86" fmla="*/ 0 w 305"/>
                  <a:gd name="T87" fmla="*/ 19 h 392"/>
                  <a:gd name="T88" fmla="*/ 0 w 305"/>
                  <a:gd name="T89" fmla="*/ 21 h 392"/>
                  <a:gd name="T90" fmla="*/ 2 w 305"/>
                  <a:gd name="T91" fmla="*/ 20 h 392"/>
                  <a:gd name="T92" fmla="*/ 2 w 305"/>
                  <a:gd name="T93" fmla="*/ 18 h 392"/>
                  <a:gd name="T94" fmla="*/ 3 w 305"/>
                  <a:gd name="T95" fmla="*/ 16 h 392"/>
                  <a:gd name="T96" fmla="*/ 3 w 305"/>
                  <a:gd name="T97" fmla="*/ 14 h 392"/>
                  <a:gd name="T98" fmla="*/ 4 w 305"/>
                  <a:gd name="T99" fmla="*/ 11 h 392"/>
                  <a:gd name="T100" fmla="*/ 3 w 305"/>
                  <a:gd name="T101" fmla="*/ 14 h 392"/>
                  <a:gd name="T102" fmla="*/ 3 w 305"/>
                  <a:gd name="T103" fmla="*/ 17 h 392"/>
                  <a:gd name="T104" fmla="*/ 3 w 305"/>
                  <a:gd name="T105" fmla="*/ 20 h 392"/>
                  <a:gd name="T106" fmla="*/ 3 w 305"/>
                  <a:gd name="T107" fmla="*/ 25 h 392"/>
                  <a:gd name="T108" fmla="*/ 5 w 305"/>
                  <a:gd name="T109" fmla="*/ 25 h 39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05"/>
                  <a:gd name="T166" fmla="*/ 0 h 392"/>
                  <a:gd name="T167" fmla="*/ 305 w 305"/>
                  <a:gd name="T168" fmla="*/ 392 h 39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05" h="392">
                    <a:moveTo>
                      <a:pt x="88" y="385"/>
                    </a:moveTo>
                    <a:lnTo>
                      <a:pt x="91" y="377"/>
                    </a:lnTo>
                    <a:lnTo>
                      <a:pt x="99" y="354"/>
                    </a:lnTo>
                    <a:lnTo>
                      <a:pt x="112" y="321"/>
                    </a:lnTo>
                    <a:lnTo>
                      <a:pt x="127" y="283"/>
                    </a:lnTo>
                    <a:lnTo>
                      <a:pt x="143" y="242"/>
                    </a:lnTo>
                    <a:lnTo>
                      <a:pt x="159" y="207"/>
                    </a:lnTo>
                    <a:lnTo>
                      <a:pt x="172" y="178"/>
                    </a:lnTo>
                    <a:lnTo>
                      <a:pt x="182" y="161"/>
                    </a:lnTo>
                    <a:lnTo>
                      <a:pt x="192" y="149"/>
                    </a:lnTo>
                    <a:lnTo>
                      <a:pt x="207" y="128"/>
                    </a:lnTo>
                    <a:lnTo>
                      <a:pt x="226" y="103"/>
                    </a:lnTo>
                    <a:lnTo>
                      <a:pt x="248" y="74"/>
                    </a:lnTo>
                    <a:lnTo>
                      <a:pt x="269" y="47"/>
                    </a:lnTo>
                    <a:lnTo>
                      <a:pt x="287" y="23"/>
                    </a:lnTo>
                    <a:lnTo>
                      <a:pt x="300" y="5"/>
                    </a:lnTo>
                    <a:lnTo>
                      <a:pt x="305" y="0"/>
                    </a:lnTo>
                    <a:lnTo>
                      <a:pt x="286" y="10"/>
                    </a:lnTo>
                    <a:lnTo>
                      <a:pt x="269" y="23"/>
                    </a:lnTo>
                    <a:lnTo>
                      <a:pt x="252" y="38"/>
                    </a:lnTo>
                    <a:lnTo>
                      <a:pt x="235" y="54"/>
                    </a:lnTo>
                    <a:lnTo>
                      <a:pt x="219" y="71"/>
                    </a:lnTo>
                    <a:lnTo>
                      <a:pt x="203" y="88"/>
                    </a:lnTo>
                    <a:lnTo>
                      <a:pt x="188" y="108"/>
                    </a:lnTo>
                    <a:lnTo>
                      <a:pt x="173" y="126"/>
                    </a:lnTo>
                    <a:lnTo>
                      <a:pt x="162" y="141"/>
                    </a:lnTo>
                    <a:lnTo>
                      <a:pt x="151" y="156"/>
                    </a:lnTo>
                    <a:lnTo>
                      <a:pt x="141" y="171"/>
                    </a:lnTo>
                    <a:lnTo>
                      <a:pt x="132" y="185"/>
                    </a:lnTo>
                    <a:lnTo>
                      <a:pt x="124" y="199"/>
                    </a:lnTo>
                    <a:lnTo>
                      <a:pt x="114" y="213"/>
                    </a:lnTo>
                    <a:lnTo>
                      <a:pt x="108" y="226"/>
                    </a:lnTo>
                    <a:lnTo>
                      <a:pt x="99" y="241"/>
                    </a:lnTo>
                    <a:lnTo>
                      <a:pt x="91" y="186"/>
                    </a:lnTo>
                    <a:lnTo>
                      <a:pt x="85" y="120"/>
                    </a:lnTo>
                    <a:lnTo>
                      <a:pt x="79" y="69"/>
                    </a:lnTo>
                    <a:lnTo>
                      <a:pt x="73" y="52"/>
                    </a:lnTo>
                    <a:lnTo>
                      <a:pt x="58" y="82"/>
                    </a:lnTo>
                    <a:lnTo>
                      <a:pt x="45" y="115"/>
                    </a:lnTo>
                    <a:lnTo>
                      <a:pt x="34" y="149"/>
                    </a:lnTo>
                    <a:lnTo>
                      <a:pt x="25" y="184"/>
                    </a:lnTo>
                    <a:lnTo>
                      <a:pt x="17" y="221"/>
                    </a:lnTo>
                    <a:lnTo>
                      <a:pt x="10" y="256"/>
                    </a:lnTo>
                    <a:lnTo>
                      <a:pt x="5" y="291"/>
                    </a:lnTo>
                    <a:lnTo>
                      <a:pt x="0" y="323"/>
                    </a:lnTo>
                    <a:lnTo>
                      <a:pt x="40" y="309"/>
                    </a:lnTo>
                    <a:lnTo>
                      <a:pt x="44" y="276"/>
                    </a:lnTo>
                    <a:lnTo>
                      <a:pt x="49" y="242"/>
                    </a:lnTo>
                    <a:lnTo>
                      <a:pt x="56" y="209"/>
                    </a:lnTo>
                    <a:lnTo>
                      <a:pt x="65" y="176"/>
                    </a:lnTo>
                    <a:lnTo>
                      <a:pt x="63" y="215"/>
                    </a:lnTo>
                    <a:lnTo>
                      <a:pt x="61" y="260"/>
                    </a:lnTo>
                    <a:lnTo>
                      <a:pt x="59" y="316"/>
                    </a:lnTo>
                    <a:lnTo>
                      <a:pt x="58" y="392"/>
                    </a:lnTo>
                    <a:lnTo>
                      <a:pt x="88" y="385"/>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709" name="Freeform 38"/>
              <p:cNvSpPr>
                <a:spLocks/>
              </p:cNvSpPr>
              <p:nvPr/>
            </p:nvSpPr>
            <p:spPr bwMode="auto">
              <a:xfrm>
                <a:off x="3106" y="3291"/>
                <a:ext cx="141" cy="232"/>
              </a:xfrm>
              <a:custGeom>
                <a:avLst/>
                <a:gdLst>
                  <a:gd name="T0" fmla="*/ 0 w 284"/>
                  <a:gd name="T1" fmla="*/ 23 h 464"/>
                  <a:gd name="T2" fmla="*/ 3 w 284"/>
                  <a:gd name="T3" fmla="*/ 22 h 464"/>
                  <a:gd name="T4" fmla="*/ 5 w 284"/>
                  <a:gd name="T5" fmla="*/ 19 h 464"/>
                  <a:gd name="T6" fmla="*/ 7 w 284"/>
                  <a:gd name="T7" fmla="*/ 17 h 464"/>
                  <a:gd name="T8" fmla="*/ 8 w 284"/>
                  <a:gd name="T9" fmla="*/ 18 h 464"/>
                  <a:gd name="T10" fmla="*/ 7 w 284"/>
                  <a:gd name="T11" fmla="*/ 23 h 464"/>
                  <a:gd name="T12" fmla="*/ 7 w 284"/>
                  <a:gd name="T13" fmla="*/ 24 h 464"/>
                  <a:gd name="T14" fmla="*/ 8 w 284"/>
                  <a:gd name="T15" fmla="*/ 24 h 464"/>
                  <a:gd name="T16" fmla="*/ 8 w 284"/>
                  <a:gd name="T17" fmla="*/ 23 h 464"/>
                  <a:gd name="T18" fmla="*/ 9 w 284"/>
                  <a:gd name="T19" fmla="*/ 23 h 464"/>
                  <a:gd name="T20" fmla="*/ 9 w 284"/>
                  <a:gd name="T21" fmla="*/ 22 h 464"/>
                  <a:gd name="T22" fmla="*/ 10 w 284"/>
                  <a:gd name="T23" fmla="*/ 20 h 464"/>
                  <a:gd name="T24" fmla="*/ 11 w 284"/>
                  <a:gd name="T25" fmla="*/ 21 h 464"/>
                  <a:gd name="T26" fmla="*/ 11 w 284"/>
                  <a:gd name="T27" fmla="*/ 23 h 464"/>
                  <a:gd name="T28" fmla="*/ 12 w 284"/>
                  <a:gd name="T29" fmla="*/ 26 h 464"/>
                  <a:gd name="T30" fmla="*/ 13 w 284"/>
                  <a:gd name="T31" fmla="*/ 28 h 464"/>
                  <a:gd name="T32" fmla="*/ 13 w 284"/>
                  <a:gd name="T33" fmla="*/ 29 h 464"/>
                  <a:gd name="T34" fmla="*/ 14 w 284"/>
                  <a:gd name="T35" fmla="*/ 29 h 464"/>
                  <a:gd name="T36" fmla="*/ 15 w 284"/>
                  <a:gd name="T37" fmla="*/ 29 h 464"/>
                  <a:gd name="T38" fmla="*/ 16 w 284"/>
                  <a:gd name="T39" fmla="*/ 28 h 464"/>
                  <a:gd name="T40" fmla="*/ 17 w 284"/>
                  <a:gd name="T41" fmla="*/ 24 h 464"/>
                  <a:gd name="T42" fmla="*/ 16 w 284"/>
                  <a:gd name="T43" fmla="*/ 16 h 464"/>
                  <a:gd name="T44" fmla="*/ 17 w 284"/>
                  <a:gd name="T45" fmla="*/ 0 h 464"/>
                  <a:gd name="T46" fmla="*/ 15 w 284"/>
                  <a:gd name="T47" fmla="*/ 6 h 464"/>
                  <a:gd name="T48" fmla="*/ 15 w 284"/>
                  <a:gd name="T49" fmla="*/ 12 h 464"/>
                  <a:gd name="T50" fmla="*/ 15 w 284"/>
                  <a:gd name="T51" fmla="*/ 19 h 464"/>
                  <a:gd name="T52" fmla="*/ 14 w 284"/>
                  <a:gd name="T53" fmla="*/ 25 h 464"/>
                  <a:gd name="T54" fmla="*/ 13 w 284"/>
                  <a:gd name="T55" fmla="*/ 21 h 464"/>
                  <a:gd name="T56" fmla="*/ 12 w 284"/>
                  <a:gd name="T57" fmla="*/ 17 h 464"/>
                  <a:gd name="T58" fmla="*/ 11 w 284"/>
                  <a:gd name="T59" fmla="*/ 13 h 464"/>
                  <a:gd name="T60" fmla="*/ 11 w 284"/>
                  <a:gd name="T61" fmla="*/ 11 h 464"/>
                  <a:gd name="T62" fmla="*/ 10 w 284"/>
                  <a:gd name="T63" fmla="*/ 12 h 464"/>
                  <a:gd name="T64" fmla="*/ 9 w 284"/>
                  <a:gd name="T65" fmla="*/ 13 h 464"/>
                  <a:gd name="T66" fmla="*/ 8 w 284"/>
                  <a:gd name="T67" fmla="*/ 15 h 464"/>
                  <a:gd name="T68" fmla="*/ 8 w 284"/>
                  <a:gd name="T69" fmla="*/ 15 h 464"/>
                  <a:gd name="T70" fmla="*/ 6 w 284"/>
                  <a:gd name="T71" fmla="*/ 16 h 464"/>
                  <a:gd name="T72" fmla="*/ 5 w 284"/>
                  <a:gd name="T73" fmla="*/ 17 h 464"/>
                  <a:gd name="T74" fmla="*/ 3 w 284"/>
                  <a:gd name="T75" fmla="*/ 19 h 464"/>
                  <a:gd name="T76" fmla="*/ 2 w 284"/>
                  <a:gd name="T77" fmla="*/ 20 h 464"/>
                  <a:gd name="T78" fmla="*/ 2 w 284"/>
                  <a:gd name="T79" fmla="*/ 11 h 464"/>
                  <a:gd name="T80" fmla="*/ 1 w 284"/>
                  <a:gd name="T81" fmla="*/ 7 h 4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4"/>
                  <a:gd name="T124" fmla="*/ 0 h 464"/>
                  <a:gd name="T125" fmla="*/ 284 w 284"/>
                  <a:gd name="T126" fmla="*/ 464 h 46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4" h="464">
                    <a:moveTo>
                      <a:pt x="0" y="378"/>
                    </a:moveTo>
                    <a:lnTo>
                      <a:pt x="14" y="367"/>
                    </a:lnTo>
                    <a:lnTo>
                      <a:pt x="32" y="354"/>
                    </a:lnTo>
                    <a:lnTo>
                      <a:pt x="49" y="337"/>
                    </a:lnTo>
                    <a:lnTo>
                      <a:pt x="68" y="320"/>
                    </a:lnTo>
                    <a:lnTo>
                      <a:pt x="87" y="302"/>
                    </a:lnTo>
                    <a:lnTo>
                      <a:pt x="104" y="286"/>
                    </a:lnTo>
                    <a:lnTo>
                      <a:pt x="120" y="271"/>
                    </a:lnTo>
                    <a:lnTo>
                      <a:pt x="133" y="258"/>
                    </a:lnTo>
                    <a:lnTo>
                      <a:pt x="131" y="284"/>
                    </a:lnTo>
                    <a:lnTo>
                      <a:pt x="125" y="321"/>
                    </a:lnTo>
                    <a:lnTo>
                      <a:pt x="119" y="356"/>
                    </a:lnTo>
                    <a:lnTo>
                      <a:pt x="116" y="378"/>
                    </a:lnTo>
                    <a:lnTo>
                      <a:pt x="120" y="375"/>
                    </a:lnTo>
                    <a:lnTo>
                      <a:pt x="126" y="372"/>
                    </a:lnTo>
                    <a:lnTo>
                      <a:pt x="131" y="370"/>
                    </a:lnTo>
                    <a:lnTo>
                      <a:pt x="136" y="367"/>
                    </a:lnTo>
                    <a:lnTo>
                      <a:pt x="141" y="365"/>
                    </a:lnTo>
                    <a:lnTo>
                      <a:pt x="147" y="362"/>
                    </a:lnTo>
                    <a:lnTo>
                      <a:pt x="151" y="359"/>
                    </a:lnTo>
                    <a:lnTo>
                      <a:pt x="156" y="357"/>
                    </a:lnTo>
                    <a:lnTo>
                      <a:pt x="158" y="349"/>
                    </a:lnTo>
                    <a:lnTo>
                      <a:pt x="163" y="333"/>
                    </a:lnTo>
                    <a:lnTo>
                      <a:pt x="169" y="316"/>
                    </a:lnTo>
                    <a:lnTo>
                      <a:pt x="172" y="306"/>
                    </a:lnTo>
                    <a:lnTo>
                      <a:pt x="178" y="326"/>
                    </a:lnTo>
                    <a:lnTo>
                      <a:pt x="182" y="346"/>
                    </a:lnTo>
                    <a:lnTo>
                      <a:pt x="189" y="366"/>
                    </a:lnTo>
                    <a:lnTo>
                      <a:pt x="195" y="386"/>
                    </a:lnTo>
                    <a:lnTo>
                      <a:pt x="201" y="405"/>
                    </a:lnTo>
                    <a:lnTo>
                      <a:pt x="207" y="425"/>
                    </a:lnTo>
                    <a:lnTo>
                      <a:pt x="212" y="445"/>
                    </a:lnTo>
                    <a:lnTo>
                      <a:pt x="218" y="464"/>
                    </a:lnTo>
                    <a:lnTo>
                      <a:pt x="224" y="462"/>
                    </a:lnTo>
                    <a:lnTo>
                      <a:pt x="230" y="458"/>
                    </a:lnTo>
                    <a:lnTo>
                      <a:pt x="235" y="456"/>
                    </a:lnTo>
                    <a:lnTo>
                      <a:pt x="241" y="454"/>
                    </a:lnTo>
                    <a:lnTo>
                      <a:pt x="247" y="451"/>
                    </a:lnTo>
                    <a:lnTo>
                      <a:pt x="253" y="448"/>
                    </a:lnTo>
                    <a:lnTo>
                      <a:pt x="259" y="446"/>
                    </a:lnTo>
                    <a:lnTo>
                      <a:pt x="264" y="443"/>
                    </a:lnTo>
                    <a:lnTo>
                      <a:pt x="276" y="378"/>
                    </a:lnTo>
                    <a:lnTo>
                      <a:pt x="276" y="311"/>
                    </a:lnTo>
                    <a:lnTo>
                      <a:pt x="271" y="243"/>
                    </a:lnTo>
                    <a:lnTo>
                      <a:pt x="272" y="176"/>
                    </a:lnTo>
                    <a:lnTo>
                      <a:pt x="284" y="0"/>
                    </a:lnTo>
                    <a:lnTo>
                      <a:pt x="267" y="45"/>
                    </a:lnTo>
                    <a:lnTo>
                      <a:pt x="255" y="93"/>
                    </a:lnTo>
                    <a:lnTo>
                      <a:pt x="249" y="142"/>
                    </a:lnTo>
                    <a:lnTo>
                      <a:pt x="247" y="191"/>
                    </a:lnTo>
                    <a:lnTo>
                      <a:pt x="246" y="242"/>
                    </a:lnTo>
                    <a:lnTo>
                      <a:pt x="246" y="293"/>
                    </a:lnTo>
                    <a:lnTo>
                      <a:pt x="244" y="342"/>
                    </a:lnTo>
                    <a:lnTo>
                      <a:pt x="239" y="390"/>
                    </a:lnTo>
                    <a:lnTo>
                      <a:pt x="232" y="366"/>
                    </a:lnTo>
                    <a:lnTo>
                      <a:pt x="224" y="335"/>
                    </a:lnTo>
                    <a:lnTo>
                      <a:pt x="215" y="302"/>
                    </a:lnTo>
                    <a:lnTo>
                      <a:pt x="206" y="267"/>
                    </a:lnTo>
                    <a:lnTo>
                      <a:pt x="197" y="235"/>
                    </a:lnTo>
                    <a:lnTo>
                      <a:pt x="191" y="206"/>
                    </a:lnTo>
                    <a:lnTo>
                      <a:pt x="185" y="185"/>
                    </a:lnTo>
                    <a:lnTo>
                      <a:pt x="182" y="175"/>
                    </a:lnTo>
                    <a:lnTo>
                      <a:pt x="177" y="180"/>
                    </a:lnTo>
                    <a:lnTo>
                      <a:pt x="171" y="187"/>
                    </a:lnTo>
                    <a:lnTo>
                      <a:pt x="163" y="195"/>
                    </a:lnTo>
                    <a:lnTo>
                      <a:pt x="156" y="205"/>
                    </a:lnTo>
                    <a:lnTo>
                      <a:pt x="148" y="215"/>
                    </a:lnTo>
                    <a:lnTo>
                      <a:pt x="142" y="225"/>
                    </a:lnTo>
                    <a:lnTo>
                      <a:pt x="138" y="233"/>
                    </a:lnTo>
                    <a:lnTo>
                      <a:pt x="135" y="240"/>
                    </a:lnTo>
                    <a:lnTo>
                      <a:pt x="123" y="248"/>
                    </a:lnTo>
                    <a:lnTo>
                      <a:pt x="109" y="256"/>
                    </a:lnTo>
                    <a:lnTo>
                      <a:pt x="96" y="264"/>
                    </a:lnTo>
                    <a:lnTo>
                      <a:pt x="83" y="272"/>
                    </a:lnTo>
                    <a:lnTo>
                      <a:pt x="70" y="281"/>
                    </a:lnTo>
                    <a:lnTo>
                      <a:pt x="58" y="289"/>
                    </a:lnTo>
                    <a:lnTo>
                      <a:pt x="45" y="299"/>
                    </a:lnTo>
                    <a:lnTo>
                      <a:pt x="34" y="310"/>
                    </a:lnTo>
                    <a:lnTo>
                      <a:pt x="38" y="241"/>
                    </a:lnTo>
                    <a:lnTo>
                      <a:pt x="34" y="174"/>
                    </a:lnTo>
                    <a:lnTo>
                      <a:pt x="26" y="123"/>
                    </a:lnTo>
                    <a:lnTo>
                      <a:pt x="21" y="104"/>
                    </a:lnTo>
                    <a:lnTo>
                      <a:pt x="0" y="378"/>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710" name="Freeform 39"/>
              <p:cNvSpPr>
                <a:spLocks/>
              </p:cNvSpPr>
              <p:nvPr/>
            </p:nvSpPr>
            <p:spPr bwMode="auto">
              <a:xfrm>
                <a:off x="3004" y="3333"/>
                <a:ext cx="103" cy="73"/>
              </a:xfrm>
              <a:custGeom>
                <a:avLst/>
                <a:gdLst>
                  <a:gd name="T0" fmla="*/ 3 w 206"/>
                  <a:gd name="T1" fmla="*/ 9 h 145"/>
                  <a:gd name="T2" fmla="*/ 4 w 206"/>
                  <a:gd name="T3" fmla="*/ 7 h 145"/>
                  <a:gd name="T4" fmla="*/ 5 w 206"/>
                  <a:gd name="T5" fmla="*/ 6 h 145"/>
                  <a:gd name="T6" fmla="*/ 6 w 206"/>
                  <a:gd name="T7" fmla="*/ 5 h 145"/>
                  <a:gd name="T8" fmla="*/ 8 w 206"/>
                  <a:gd name="T9" fmla="*/ 4 h 145"/>
                  <a:gd name="T10" fmla="*/ 9 w 206"/>
                  <a:gd name="T11" fmla="*/ 3 h 145"/>
                  <a:gd name="T12" fmla="*/ 11 w 206"/>
                  <a:gd name="T13" fmla="*/ 2 h 145"/>
                  <a:gd name="T14" fmla="*/ 12 w 206"/>
                  <a:gd name="T15" fmla="*/ 1 h 145"/>
                  <a:gd name="T16" fmla="*/ 13 w 206"/>
                  <a:gd name="T17" fmla="*/ 0 h 145"/>
                  <a:gd name="T18" fmla="*/ 11 w 206"/>
                  <a:gd name="T19" fmla="*/ 1 h 145"/>
                  <a:gd name="T20" fmla="*/ 9 w 206"/>
                  <a:gd name="T21" fmla="*/ 2 h 145"/>
                  <a:gd name="T22" fmla="*/ 8 w 206"/>
                  <a:gd name="T23" fmla="*/ 3 h 145"/>
                  <a:gd name="T24" fmla="*/ 6 w 206"/>
                  <a:gd name="T25" fmla="*/ 4 h 145"/>
                  <a:gd name="T26" fmla="*/ 5 w 206"/>
                  <a:gd name="T27" fmla="*/ 5 h 145"/>
                  <a:gd name="T28" fmla="*/ 4 w 206"/>
                  <a:gd name="T29" fmla="*/ 6 h 145"/>
                  <a:gd name="T30" fmla="*/ 2 w 206"/>
                  <a:gd name="T31" fmla="*/ 7 h 145"/>
                  <a:gd name="T32" fmla="*/ 1 w 206"/>
                  <a:gd name="T33" fmla="*/ 8 h 145"/>
                  <a:gd name="T34" fmla="*/ 0 w 206"/>
                  <a:gd name="T35" fmla="*/ 10 h 145"/>
                  <a:gd name="T36" fmla="*/ 3 w 206"/>
                  <a:gd name="T37" fmla="*/ 9 h 1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6"/>
                  <a:gd name="T58" fmla="*/ 0 h 145"/>
                  <a:gd name="T59" fmla="*/ 206 w 206"/>
                  <a:gd name="T60" fmla="*/ 145 h 14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6" h="145">
                    <a:moveTo>
                      <a:pt x="39" y="132"/>
                    </a:moveTo>
                    <a:lnTo>
                      <a:pt x="54" y="109"/>
                    </a:lnTo>
                    <a:lnTo>
                      <a:pt x="72" y="90"/>
                    </a:lnTo>
                    <a:lnTo>
                      <a:pt x="92" y="73"/>
                    </a:lnTo>
                    <a:lnTo>
                      <a:pt x="115" y="58"/>
                    </a:lnTo>
                    <a:lnTo>
                      <a:pt x="138" y="44"/>
                    </a:lnTo>
                    <a:lnTo>
                      <a:pt x="161" y="30"/>
                    </a:lnTo>
                    <a:lnTo>
                      <a:pt x="184" y="16"/>
                    </a:lnTo>
                    <a:lnTo>
                      <a:pt x="206" y="0"/>
                    </a:lnTo>
                    <a:lnTo>
                      <a:pt x="167" y="14"/>
                    </a:lnTo>
                    <a:lnTo>
                      <a:pt x="142" y="27"/>
                    </a:lnTo>
                    <a:lnTo>
                      <a:pt x="119" y="39"/>
                    </a:lnTo>
                    <a:lnTo>
                      <a:pt x="95" y="53"/>
                    </a:lnTo>
                    <a:lnTo>
                      <a:pt x="73" y="68"/>
                    </a:lnTo>
                    <a:lnTo>
                      <a:pt x="51" y="84"/>
                    </a:lnTo>
                    <a:lnTo>
                      <a:pt x="32" y="102"/>
                    </a:lnTo>
                    <a:lnTo>
                      <a:pt x="15" y="122"/>
                    </a:lnTo>
                    <a:lnTo>
                      <a:pt x="0" y="145"/>
                    </a:lnTo>
                    <a:lnTo>
                      <a:pt x="39" y="132"/>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711" name="Freeform 40"/>
              <p:cNvSpPr>
                <a:spLocks/>
              </p:cNvSpPr>
              <p:nvPr/>
            </p:nvSpPr>
            <p:spPr bwMode="auto">
              <a:xfrm>
                <a:off x="2735" y="3259"/>
                <a:ext cx="62" cy="230"/>
              </a:xfrm>
              <a:custGeom>
                <a:avLst/>
                <a:gdLst>
                  <a:gd name="T0" fmla="*/ 7 w 125"/>
                  <a:gd name="T1" fmla="*/ 3 h 458"/>
                  <a:gd name="T2" fmla="*/ 6 w 125"/>
                  <a:gd name="T3" fmla="*/ 2 h 458"/>
                  <a:gd name="T4" fmla="*/ 6 w 125"/>
                  <a:gd name="T5" fmla="*/ 1 h 458"/>
                  <a:gd name="T6" fmla="*/ 6 w 125"/>
                  <a:gd name="T7" fmla="*/ 1 h 458"/>
                  <a:gd name="T8" fmla="*/ 5 w 125"/>
                  <a:gd name="T9" fmla="*/ 0 h 458"/>
                  <a:gd name="T10" fmla="*/ 5 w 125"/>
                  <a:gd name="T11" fmla="*/ 1 h 458"/>
                  <a:gd name="T12" fmla="*/ 5 w 125"/>
                  <a:gd name="T13" fmla="*/ 1 h 458"/>
                  <a:gd name="T14" fmla="*/ 5 w 125"/>
                  <a:gd name="T15" fmla="*/ 1 h 458"/>
                  <a:gd name="T16" fmla="*/ 4 w 125"/>
                  <a:gd name="T17" fmla="*/ 1 h 458"/>
                  <a:gd name="T18" fmla="*/ 3 w 125"/>
                  <a:gd name="T19" fmla="*/ 1 h 458"/>
                  <a:gd name="T20" fmla="*/ 3 w 125"/>
                  <a:gd name="T21" fmla="*/ 1 h 458"/>
                  <a:gd name="T22" fmla="*/ 3 w 125"/>
                  <a:gd name="T23" fmla="*/ 2 h 458"/>
                  <a:gd name="T24" fmla="*/ 2 w 125"/>
                  <a:gd name="T25" fmla="*/ 2 h 458"/>
                  <a:gd name="T26" fmla="*/ 1 w 125"/>
                  <a:gd name="T27" fmla="*/ 5 h 458"/>
                  <a:gd name="T28" fmla="*/ 0 w 125"/>
                  <a:gd name="T29" fmla="*/ 9 h 458"/>
                  <a:gd name="T30" fmla="*/ 0 w 125"/>
                  <a:gd name="T31" fmla="*/ 12 h 458"/>
                  <a:gd name="T32" fmla="*/ 0 w 125"/>
                  <a:gd name="T33" fmla="*/ 15 h 458"/>
                  <a:gd name="T34" fmla="*/ 0 w 125"/>
                  <a:gd name="T35" fmla="*/ 19 h 458"/>
                  <a:gd name="T36" fmla="*/ 0 w 125"/>
                  <a:gd name="T37" fmla="*/ 22 h 458"/>
                  <a:gd name="T38" fmla="*/ 0 w 125"/>
                  <a:gd name="T39" fmla="*/ 26 h 458"/>
                  <a:gd name="T40" fmla="*/ 0 w 125"/>
                  <a:gd name="T41" fmla="*/ 29 h 458"/>
                  <a:gd name="T42" fmla="*/ 2 w 125"/>
                  <a:gd name="T43" fmla="*/ 28 h 458"/>
                  <a:gd name="T44" fmla="*/ 2 w 125"/>
                  <a:gd name="T45" fmla="*/ 24 h 458"/>
                  <a:gd name="T46" fmla="*/ 1 w 125"/>
                  <a:gd name="T47" fmla="*/ 20 h 458"/>
                  <a:gd name="T48" fmla="*/ 1 w 125"/>
                  <a:gd name="T49" fmla="*/ 16 h 458"/>
                  <a:gd name="T50" fmla="*/ 1 w 125"/>
                  <a:gd name="T51" fmla="*/ 12 h 458"/>
                  <a:gd name="T52" fmla="*/ 1 w 125"/>
                  <a:gd name="T53" fmla="*/ 10 h 458"/>
                  <a:gd name="T54" fmla="*/ 1 w 125"/>
                  <a:gd name="T55" fmla="*/ 9 h 458"/>
                  <a:gd name="T56" fmla="*/ 2 w 125"/>
                  <a:gd name="T57" fmla="*/ 8 h 458"/>
                  <a:gd name="T58" fmla="*/ 2 w 125"/>
                  <a:gd name="T59" fmla="*/ 6 h 458"/>
                  <a:gd name="T60" fmla="*/ 2 w 125"/>
                  <a:gd name="T61" fmla="*/ 5 h 458"/>
                  <a:gd name="T62" fmla="*/ 3 w 125"/>
                  <a:gd name="T63" fmla="*/ 4 h 458"/>
                  <a:gd name="T64" fmla="*/ 3 w 125"/>
                  <a:gd name="T65" fmla="*/ 3 h 458"/>
                  <a:gd name="T66" fmla="*/ 4 w 125"/>
                  <a:gd name="T67" fmla="*/ 2 h 458"/>
                  <a:gd name="T68" fmla="*/ 5 w 125"/>
                  <a:gd name="T69" fmla="*/ 2 h 458"/>
                  <a:gd name="T70" fmla="*/ 5 w 125"/>
                  <a:gd name="T71" fmla="*/ 3 h 458"/>
                  <a:gd name="T72" fmla="*/ 6 w 125"/>
                  <a:gd name="T73" fmla="*/ 4 h 458"/>
                  <a:gd name="T74" fmla="*/ 6 w 125"/>
                  <a:gd name="T75" fmla="*/ 6 h 458"/>
                  <a:gd name="T76" fmla="*/ 6 w 125"/>
                  <a:gd name="T77" fmla="*/ 7 h 458"/>
                  <a:gd name="T78" fmla="*/ 6 w 125"/>
                  <a:gd name="T79" fmla="*/ 9 h 458"/>
                  <a:gd name="T80" fmla="*/ 5 w 125"/>
                  <a:gd name="T81" fmla="*/ 10 h 458"/>
                  <a:gd name="T82" fmla="*/ 5 w 125"/>
                  <a:gd name="T83" fmla="*/ 12 h 458"/>
                  <a:gd name="T84" fmla="*/ 5 w 125"/>
                  <a:gd name="T85" fmla="*/ 12 h 458"/>
                  <a:gd name="T86" fmla="*/ 4 w 125"/>
                  <a:gd name="T87" fmla="*/ 12 h 458"/>
                  <a:gd name="T88" fmla="*/ 4 w 125"/>
                  <a:gd name="T89" fmla="*/ 12 h 458"/>
                  <a:gd name="T90" fmla="*/ 4 w 125"/>
                  <a:gd name="T91" fmla="*/ 11 h 458"/>
                  <a:gd name="T92" fmla="*/ 3 w 125"/>
                  <a:gd name="T93" fmla="*/ 11 h 458"/>
                  <a:gd name="T94" fmla="*/ 3 w 125"/>
                  <a:gd name="T95" fmla="*/ 11 h 458"/>
                  <a:gd name="T96" fmla="*/ 3 w 125"/>
                  <a:gd name="T97" fmla="*/ 11 h 458"/>
                  <a:gd name="T98" fmla="*/ 3 w 125"/>
                  <a:gd name="T99" fmla="*/ 11 h 458"/>
                  <a:gd name="T100" fmla="*/ 3 w 125"/>
                  <a:gd name="T101" fmla="*/ 12 h 458"/>
                  <a:gd name="T102" fmla="*/ 4 w 125"/>
                  <a:gd name="T103" fmla="*/ 13 h 458"/>
                  <a:gd name="T104" fmla="*/ 4 w 125"/>
                  <a:gd name="T105" fmla="*/ 13 h 458"/>
                  <a:gd name="T106" fmla="*/ 4 w 125"/>
                  <a:gd name="T107" fmla="*/ 14 h 458"/>
                  <a:gd name="T108" fmla="*/ 4 w 125"/>
                  <a:gd name="T109" fmla="*/ 14 h 458"/>
                  <a:gd name="T110" fmla="*/ 5 w 125"/>
                  <a:gd name="T111" fmla="*/ 13 h 458"/>
                  <a:gd name="T112" fmla="*/ 6 w 125"/>
                  <a:gd name="T113" fmla="*/ 13 h 458"/>
                  <a:gd name="T114" fmla="*/ 6 w 125"/>
                  <a:gd name="T115" fmla="*/ 13 h 458"/>
                  <a:gd name="T116" fmla="*/ 7 w 125"/>
                  <a:gd name="T117" fmla="*/ 10 h 458"/>
                  <a:gd name="T118" fmla="*/ 7 w 125"/>
                  <a:gd name="T119" fmla="*/ 8 h 458"/>
                  <a:gd name="T120" fmla="*/ 7 w 125"/>
                  <a:gd name="T121" fmla="*/ 6 h 458"/>
                  <a:gd name="T122" fmla="*/ 7 w 125"/>
                  <a:gd name="T123" fmla="*/ 3 h 4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
                  <a:gd name="T187" fmla="*/ 0 h 458"/>
                  <a:gd name="T188" fmla="*/ 125 w 125"/>
                  <a:gd name="T189" fmla="*/ 458 h 4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 h="458">
                    <a:moveTo>
                      <a:pt x="117" y="42"/>
                    </a:moveTo>
                    <a:lnTo>
                      <a:pt x="111" y="30"/>
                    </a:lnTo>
                    <a:lnTo>
                      <a:pt x="104" y="16"/>
                    </a:lnTo>
                    <a:lnTo>
                      <a:pt x="96" y="4"/>
                    </a:lnTo>
                    <a:lnTo>
                      <a:pt x="94" y="0"/>
                    </a:lnTo>
                    <a:lnTo>
                      <a:pt x="91" y="1"/>
                    </a:lnTo>
                    <a:lnTo>
                      <a:pt x="87" y="2"/>
                    </a:lnTo>
                    <a:lnTo>
                      <a:pt x="80" y="4"/>
                    </a:lnTo>
                    <a:lnTo>
                      <a:pt x="72" y="8"/>
                    </a:lnTo>
                    <a:lnTo>
                      <a:pt x="63" y="13"/>
                    </a:lnTo>
                    <a:lnTo>
                      <a:pt x="55" y="16"/>
                    </a:lnTo>
                    <a:lnTo>
                      <a:pt x="48" y="22"/>
                    </a:lnTo>
                    <a:lnTo>
                      <a:pt x="43" y="28"/>
                    </a:lnTo>
                    <a:lnTo>
                      <a:pt x="21" y="79"/>
                    </a:lnTo>
                    <a:lnTo>
                      <a:pt x="7" y="131"/>
                    </a:lnTo>
                    <a:lnTo>
                      <a:pt x="2" y="185"/>
                    </a:lnTo>
                    <a:lnTo>
                      <a:pt x="0" y="239"/>
                    </a:lnTo>
                    <a:lnTo>
                      <a:pt x="2" y="295"/>
                    </a:lnTo>
                    <a:lnTo>
                      <a:pt x="5" y="349"/>
                    </a:lnTo>
                    <a:lnTo>
                      <a:pt x="6" y="404"/>
                    </a:lnTo>
                    <a:lnTo>
                      <a:pt x="5" y="458"/>
                    </a:lnTo>
                    <a:lnTo>
                      <a:pt x="35" y="447"/>
                    </a:lnTo>
                    <a:lnTo>
                      <a:pt x="34" y="380"/>
                    </a:lnTo>
                    <a:lnTo>
                      <a:pt x="30" y="312"/>
                    </a:lnTo>
                    <a:lnTo>
                      <a:pt x="26" y="244"/>
                    </a:lnTo>
                    <a:lnTo>
                      <a:pt x="22" y="177"/>
                    </a:lnTo>
                    <a:lnTo>
                      <a:pt x="26" y="156"/>
                    </a:lnTo>
                    <a:lnTo>
                      <a:pt x="29" y="136"/>
                    </a:lnTo>
                    <a:lnTo>
                      <a:pt x="33" y="113"/>
                    </a:lnTo>
                    <a:lnTo>
                      <a:pt x="37" y="91"/>
                    </a:lnTo>
                    <a:lnTo>
                      <a:pt x="43" y="70"/>
                    </a:lnTo>
                    <a:lnTo>
                      <a:pt x="50" y="51"/>
                    </a:lnTo>
                    <a:lnTo>
                      <a:pt x="59" y="33"/>
                    </a:lnTo>
                    <a:lnTo>
                      <a:pt x="72" y="19"/>
                    </a:lnTo>
                    <a:lnTo>
                      <a:pt x="83" y="31"/>
                    </a:lnTo>
                    <a:lnTo>
                      <a:pt x="93" y="46"/>
                    </a:lnTo>
                    <a:lnTo>
                      <a:pt x="99" y="63"/>
                    </a:lnTo>
                    <a:lnTo>
                      <a:pt x="103" y="84"/>
                    </a:lnTo>
                    <a:lnTo>
                      <a:pt x="103" y="107"/>
                    </a:lnTo>
                    <a:lnTo>
                      <a:pt x="99" y="132"/>
                    </a:lnTo>
                    <a:lnTo>
                      <a:pt x="94" y="159"/>
                    </a:lnTo>
                    <a:lnTo>
                      <a:pt x="84" y="188"/>
                    </a:lnTo>
                    <a:lnTo>
                      <a:pt x="82" y="185"/>
                    </a:lnTo>
                    <a:lnTo>
                      <a:pt x="78" y="182"/>
                    </a:lnTo>
                    <a:lnTo>
                      <a:pt x="72" y="178"/>
                    </a:lnTo>
                    <a:lnTo>
                      <a:pt x="66" y="176"/>
                    </a:lnTo>
                    <a:lnTo>
                      <a:pt x="59" y="173"/>
                    </a:lnTo>
                    <a:lnTo>
                      <a:pt x="55" y="170"/>
                    </a:lnTo>
                    <a:lnTo>
                      <a:pt x="50" y="169"/>
                    </a:lnTo>
                    <a:lnTo>
                      <a:pt x="49" y="168"/>
                    </a:lnTo>
                    <a:lnTo>
                      <a:pt x="56" y="181"/>
                    </a:lnTo>
                    <a:lnTo>
                      <a:pt x="65" y="196"/>
                    </a:lnTo>
                    <a:lnTo>
                      <a:pt x="72" y="207"/>
                    </a:lnTo>
                    <a:lnTo>
                      <a:pt x="74" y="212"/>
                    </a:lnTo>
                    <a:lnTo>
                      <a:pt x="79" y="211"/>
                    </a:lnTo>
                    <a:lnTo>
                      <a:pt x="88" y="206"/>
                    </a:lnTo>
                    <a:lnTo>
                      <a:pt x="98" y="200"/>
                    </a:lnTo>
                    <a:lnTo>
                      <a:pt x="104" y="196"/>
                    </a:lnTo>
                    <a:lnTo>
                      <a:pt x="118" y="160"/>
                    </a:lnTo>
                    <a:lnTo>
                      <a:pt x="125" y="122"/>
                    </a:lnTo>
                    <a:lnTo>
                      <a:pt x="124" y="83"/>
                    </a:lnTo>
                    <a:lnTo>
                      <a:pt x="117" y="42"/>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712" name="Freeform 41"/>
              <p:cNvSpPr>
                <a:spLocks/>
              </p:cNvSpPr>
              <p:nvPr/>
            </p:nvSpPr>
            <p:spPr bwMode="auto">
              <a:xfrm>
                <a:off x="2763" y="3210"/>
                <a:ext cx="59" cy="191"/>
              </a:xfrm>
              <a:custGeom>
                <a:avLst/>
                <a:gdLst>
                  <a:gd name="T0" fmla="*/ 7 w 117"/>
                  <a:gd name="T1" fmla="*/ 5 h 381"/>
                  <a:gd name="T2" fmla="*/ 7 w 117"/>
                  <a:gd name="T3" fmla="*/ 4 h 381"/>
                  <a:gd name="T4" fmla="*/ 7 w 117"/>
                  <a:gd name="T5" fmla="*/ 4 h 381"/>
                  <a:gd name="T6" fmla="*/ 7 w 117"/>
                  <a:gd name="T7" fmla="*/ 3 h 381"/>
                  <a:gd name="T8" fmla="*/ 7 w 117"/>
                  <a:gd name="T9" fmla="*/ 2 h 381"/>
                  <a:gd name="T10" fmla="*/ 6 w 117"/>
                  <a:gd name="T11" fmla="*/ 2 h 381"/>
                  <a:gd name="T12" fmla="*/ 6 w 117"/>
                  <a:gd name="T13" fmla="*/ 1 h 381"/>
                  <a:gd name="T14" fmla="*/ 5 w 117"/>
                  <a:gd name="T15" fmla="*/ 1 h 381"/>
                  <a:gd name="T16" fmla="*/ 4 w 117"/>
                  <a:gd name="T17" fmla="*/ 1 h 381"/>
                  <a:gd name="T18" fmla="*/ 4 w 117"/>
                  <a:gd name="T19" fmla="*/ 0 h 381"/>
                  <a:gd name="T20" fmla="*/ 3 w 117"/>
                  <a:gd name="T21" fmla="*/ 0 h 381"/>
                  <a:gd name="T22" fmla="*/ 3 w 117"/>
                  <a:gd name="T23" fmla="*/ 1 h 381"/>
                  <a:gd name="T24" fmla="*/ 2 w 117"/>
                  <a:gd name="T25" fmla="*/ 1 h 381"/>
                  <a:gd name="T26" fmla="*/ 2 w 117"/>
                  <a:gd name="T27" fmla="*/ 1 h 381"/>
                  <a:gd name="T28" fmla="*/ 1 w 117"/>
                  <a:gd name="T29" fmla="*/ 1 h 381"/>
                  <a:gd name="T30" fmla="*/ 1 w 117"/>
                  <a:gd name="T31" fmla="*/ 1 h 381"/>
                  <a:gd name="T32" fmla="*/ 1 w 117"/>
                  <a:gd name="T33" fmla="*/ 1 h 381"/>
                  <a:gd name="T34" fmla="*/ 1 w 117"/>
                  <a:gd name="T35" fmla="*/ 1 h 381"/>
                  <a:gd name="T36" fmla="*/ 1 w 117"/>
                  <a:gd name="T37" fmla="*/ 1 h 381"/>
                  <a:gd name="T38" fmla="*/ 2 w 117"/>
                  <a:gd name="T39" fmla="*/ 1 h 381"/>
                  <a:gd name="T40" fmla="*/ 3 w 117"/>
                  <a:gd name="T41" fmla="*/ 1 h 381"/>
                  <a:gd name="T42" fmla="*/ 4 w 117"/>
                  <a:gd name="T43" fmla="*/ 2 h 381"/>
                  <a:gd name="T44" fmla="*/ 5 w 117"/>
                  <a:gd name="T45" fmla="*/ 3 h 381"/>
                  <a:gd name="T46" fmla="*/ 6 w 117"/>
                  <a:gd name="T47" fmla="*/ 4 h 381"/>
                  <a:gd name="T48" fmla="*/ 6 w 117"/>
                  <a:gd name="T49" fmla="*/ 6 h 381"/>
                  <a:gd name="T50" fmla="*/ 6 w 117"/>
                  <a:gd name="T51" fmla="*/ 8 h 381"/>
                  <a:gd name="T52" fmla="*/ 7 w 117"/>
                  <a:gd name="T53" fmla="*/ 10 h 381"/>
                  <a:gd name="T54" fmla="*/ 7 w 117"/>
                  <a:gd name="T55" fmla="*/ 12 h 381"/>
                  <a:gd name="T56" fmla="*/ 6 w 117"/>
                  <a:gd name="T57" fmla="*/ 15 h 381"/>
                  <a:gd name="T58" fmla="*/ 6 w 117"/>
                  <a:gd name="T59" fmla="*/ 17 h 381"/>
                  <a:gd name="T60" fmla="*/ 5 w 117"/>
                  <a:gd name="T61" fmla="*/ 19 h 381"/>
                  <a:gd name="T62" fmla="*/ 4 w 117"/>
                  <a:gd name="T63" fmla="*/ 21 h 381"/>
                  <a:gd name="T64" fmla="*/ 3 w 117"/>
                  <a:gd name="T65" fmla="*/ 23 h 381"/>
                  <a:gd name="T66" fmla="*/ 0 w 117"/>
                  <a:gd name="T67" fmla="*/ 24 h 381"/>
                  <a:gd name="T68" fmla="*/ 1 w 117"/>
                  <a:gd name="T69" fmla="*/ 24 h 381"/>
                  <a:gd name="T70" fmla="*/ 2 w 117"/>
                  <a:gd name="T71" fmla="*/ 24 h 381"/>
                  <a:gd name="T72" fmla="*/ 3 w 117"/>
                  <a:gd name="T73" fmla="*/ 24 h 381"/>
                  <a:gd name="T74" fmla="*/ 4 w 117"/>
                  <a:gd name="T75" fmla="*/ 23 h 381"/>
                  <a:gd name="T76" fmla="*/ 4 w 117"/>
                  <a:gd name="T77" fmla="*/ 23 h 381"/>
                  <a:gd name="T78" fmla="*/ 5 w 117"/>
                  <a:gd name="T79" fmla="*/ 22 h 381"/>
                  <a:gd name="T80" fmla="*/ 5 w 117"/>
                  <a:gd name="T81" fmla="*/ 22 h 381"/>
                  <a:gd name="T82" fmla="*/ 6 w 117"/>
                  <a:gd name="T83" fmla="*/ 21 h 381"/>
                  <a:gd name="T84" fmla="*/ 7 w 117"/>
                  <a:gd name="T85" fmla="*/ 19 h 381"/>
                  <a:gd name="T86" fmla="*/ 7 w 117"/>
                  <a:gd name="T87" fmla="*/ 17 h 381"/>
                  <a:gd name="T88" fmla="*/ 8 w 117"/>
                  <a:gd name="T89" fmla="*/ 15 h 381"/>
                  <a:gd name="T90" fmla="*/ 8 w 117"/>
                  <a:gd name="T91" fmla="*/ 13 h 381"/>
                  <a:gd name="T92" fmla="*/ 8 w 117"/>
                  <a:gd name="T93" fmla="*/ 11 h 381"/>
                  <a:gd name="T94" fmla="*/ 8 w 117"/>
                  <a:gd name="T95" fmla="*/ 9 h 381"/>
                  <a:gd name="T96" fmla="*/ 8 w 117"/>
                  <a:gd name="T97" fmla="*/ 7 h 381"/>
                  <a:gd name="T98" fmla="*/ 7 w 117"/>
                  <a:gd name="T99" fmla="*/ 5 h 3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7"/>
                  <a:gd name="T151" fmla="*/ 0 h 381"/>
                  <a:gd name="T152" fmla="*/ 117 w 117"/>
                  <a:gd name="T153" fmla="*/ 381 h 3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7" h="381">
                    <a:moveTo>
                      <a:pt x="112" y="76"/>
                    </a:moveTo>
                    <a:lnTo>
                      <a:pt x="110" y="64"/>
                    </a:lnTo>
                    <a:lnTo>
                      <a:pt x="107" y="53"/>
                    </a:lnTo>
                    <a:lnTo>
                      <a:pt x="104" y="42"/>
                    </a:lnTo>
                    <a:lnTo>
                      <a:pt x="98" y="32"/>
                    </a:lnTo>
                    <a:lnTo>
                      <a:pt x="92" y="23"/>
                    </a:lnTo>
                    <a:lnTo>
                      <a:pt x="84" y="14"/>
                    </a:lnTo>
                    <a:lnTo>
                      <a:pt x="74" y="7"/>
                    </a:lnTo>
                    <a:lnTo>
                      <a:pt x="63" y="1"/>
                    </a:lnTo>
                    <a:lnTo>
                      <a:pt x="55" y="0"/>
                    </a:lnTo>
                    <a:lnTo>
                      <a:pt x="46" y="0"/>
                    </a:lnTo>
                    <a:lnTo>
                      <a:pt x="37" y="1"/>
                    </a:lnTo>
                    <a:lnTo>
                      <a:pt x="26" y="3"/>
                    </a:lnTo>
                    <a:lnTo>
                      <a:pt x="17" y="7"/>
                    </a:lnTo>
                    <a:lnTo>
                      <a:pt x="9" y="10"/>
                    </a:lnTo>
                    <a:lnTo>
                      <a:pt x="3" y="14"/>
                    </a:lnTo>
                    <a:lnTo>
                      <a:pt x="1" y="16"/>
                    </a:lnTo>
                    <a:lnTo>
                      <a:pt x="4" y="15"/>
                    </a:lnTo>
                    <a:lnTo>
                      <a:pt x="14" y="14"/>
                    </a:lnTo>
                    <a:lnTo>
                      <a:pt x="26" y="14"/>
                    </a:lnTo>
                    <a:lnTo>
                      <a:pt x="41" y="16"/>
                    </a:lnTo>
                    <a:lnTo>
                      <a:pt x="57" y="24"/>
                    </a:lnTo>
                    <a:lnTo>
                      <a:pt x="72" y="38"/>
                    </a:lnTo>
                    <a:lnTo>
                      <a:pt x="84" y="59"/>
                    </a:lnTo>
                    <a:lnTo>
                      <a:pt x="91" y="90"/>
                    </a:lnTo>
                    <a:lnTo>
                      <a:pt x="94" y="124"/>
                    </a:lnTo>
                    <a:lnTo>
                      <a:pt x="97" y="159"/>
                    </a:lnTo>
                    <a:lnTo>
                      <a:pt x="98" y="192"/>
                    </a:lnTo>
                    <a:lnTo>
                      <a:pt x="95" y="226"/>
                    </a:lnTo>
                    <a:lnTo>
                      <a:pt x="90" y="259"/>
                    </a:lnTo>
                    <a:lnTo>
                      <a:pt x="78" y="292"/>
                    </a:lnTo>
                    <a:lnTo>
                      <a:pt x="62" y="326"/>
                    </a:lnTo>
                    <a:lnTo>
                      <a:pt x="40" y="360"/>
                    </a:lnTo>
                    <a:lnTo>
                      <a:pt x="0" y="380"/>
                    </a:lnTo>
                    <a:lnTo>
                      <a:pt x="14" y="381"/>
                    </a:lnTo>
                    <a:lnTo>
                      <a:pt x="26" y="379"/>
                    </a:lnTo>
                    <a:lnTo>
                      <a:pt x="40" y="372"/>
                    </a:lnTo>
                    <a:lnTo>
                      <a:pt x="52" y="365"/>
                    </a:lnTo>
                    <a:lnTo>
                      <a:pt x="62" y="356"/>
                    </a:lnTo>
                    <a:lnTo>
                      <a:pt x="71" y="348"/>
                    </a:lnTo>
                    <a:lnTo>
                      <a:pt x="77" y="340"/>
                    </a:lnTo>
                    <a:lnTo>
                      <a:pt x="82" y="334"/>
                    </a:lnTo>
                    <a:lnTo>
                      <a:pt x="97" y="298"/>
                    </a:lnTo>
                    <a:lnTo>
                      <a:pt x="108" y="265"/>
                    </a:lnTo>
                    <a:lnTo>
                      <a:pt x="114" y="232"/>
                    </a:lnTo>
                    <a:lnTo>
                      <a:pt x="117" y="201"/>
                    </a:lnTo>
                    <a:lnTo>
                      <a:pt x="117" y="170"/>
                    </a:lnTo>
                    <a:lnTo>
                      <a:pt x="116" y="139"/>
                    </a:lnTo>
                    <a:lnTo>
                      <a:pt x="114" y="108"/>
                    </a:lnTo>
                    <a:lnTo>
                      <a:pt x="112" y="76"/>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713" name="Freeform 42"/>
              <p:cNvSpPr>
                <a:spLocks/>
              </p:cNvSpPr>
              <p:nvPr/>
            </p:nvSpPr>
            <p:spPr bwMode="auto">
              <a:xfrm>
                <a:off x="2774" y="3407"/>
                <a:ext cx="14" cy="101"/>
              </a:xfrm>
              <a:custGeom>
                <a:avLst/>
                <a:gdLst>
                  <a:gd name="T0" fmla="*/ 1 w 29"/>
                  <a:gd name="T1" fmla="*/ 0 h 202"/>
                  <a:gd name="T2" fmla="*/ 1 w 29"/>
                  <a:gd name="T3" fmla="*/ 4 h 202"/>
                  <a:gd name="T4" fmla="*/ 1 w 29"/>
                  <a:gd name="T5" fmla="*/ 7 h 202"/>
                  <a:gd name="T6" fmla="*/ 1 w 29"/>
                  <a:gd name="T7" fmla="*/ 10 h 202"/>
                  <a:gd name="T8" fmla="*/ 1 w 29"/>
                  <a:gd name="T9" fmla="*/ 13 h 202"/>
                  <a:gd name="T10" fmla="*/ 0 w 29"/>
                  <a:gd name="T11" fmla="*/ 13 h 202"/>
                  <a:gd name="T12" fmla="*/ 0 w 29"/>
                  <a:gd name="T13" fmla="*/ 10 h 202"/>
                  <a:gd name="T14" fmla="*/ 0 w 29"/>
                  <a:gd name="T15" fmla="*/ 7 h 202"/>
                  <a:gd name="T16" fmla="*/ 0 w 29"/>
                  <a:gd name="T17" fmla="*/ 5 h 202"/>
                  <a:gd name="T18" fmla="*/ 0 w 29"/>
                  <a:gd name="T19" fmla="*/ 2 h 202"/>
                  <a:gd name="T20" fmla="*/ 1 w 29"/>
                  <a:gd name="T21" fmla="*/ 0 h 2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202"/>
                  <a:gd name="T35" fmla="*/ 29 w 29"/>
                  <a:gd name="T36" fmla="*/ 202 h 2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202">
                    <a:moveTo>
                      <a:pt x="29" y="0"/>
                    </a:moveTo>
                    <a:lnTo>
                      <a:pt x="23" y="57"/>
                    </a:lnTo>
                    <a:lnTo>
                      <a:pt x="19" y="107"/>
                    </a:lnTo>
                    <a:lnTo>
                      <a:pt x="20" y="153"/>
                    </a:lnTo>
                    <a:lnTo>
                      <a:pt x="27" y="201"/>
                    </a:lnTo>
                    <a:lnTo>
                      <a:pt x="2" y="202"/>
                    </a:lnTo>
                    <a:lnTo>
                      <a:pt x="0" y="151"/>
                    </a:lnTo>
                    <a:lnTo>
                      <a:pt x="0" y="108"/>
                    </a:lnTo>
                    <a:lnTo>
                      <a:pt x="1" y="66"/>
                    </a:lnTo>
                    <a:lnTo>
                      <a:pt x="4" y="18"/>
                    </a:lnTo>
                    <a:lnTo>
                      <a:pt x="29" y="0"/>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714" name="Freeform 43"/>
              <p:cNvSpPr>
                <a:spLocks/>
              </p:cNvSpPr>
              <p:nvPr/>
            </p:nvSpPr>
            <p:spPr bwMode="auto">
              <a:xfrm>
                <a:off x="2735" y="3175"/>
                <a:ext cx="17" cy="100"/>
              </a:xfrm>
              <a:custGeom>
                <a:avLst/>
                <a:gdLst>
                  <a:gd name="T0" fmla="*/ 2 w 35"/>
                  <a:gd name="T1" fmla="*/ 0 h 200"/>
                  <a:gd name="T2" fmla="*/ 1 w 35"/>
                  <a:gd name="T3" fmla="*/ 3 h 200"/>
                  <a:gd name="T4" fmla="*/ 1 w 35"/>
                  <a:gd name="T5" fmla="*/ 5 h 200"/>
                  <a:gd name="T6" fmla="*/ 1 w 35"/>
                  <a:gd name="T7" fmla="*/ 8 h 200"/>
                  <a:gd name="T8" fmla="*/ 1 w 35"/>
                  <a:gd name="T9" fmla="*/ 11 h 200"/>
                  <a:gd name="T10" fmla="*/ 0 w 35"/>
                  <a:gd name="T11" fmla="*/ 13 h 200"/>
                  <a:gd name="T12" fmla="*/ 0 w 35"/>
                  <a:gd name="T13" fmla="*/ 9 h 200"/>
                  <a:gd name="T14" fmla="*/ 0 w 35"/>
                  <a:gd name="T15" fmla="*/ 6 h 200"/>
                  <a:gd name="T16" fmla="*/ 0 w 35"/>
                  <a:gd name="T17" fmla="*/ 4 h 200"/>
                  <a:gd name="T18" fmla="*/ 0 w 35"/>
                  <a:gd name="T19" fmla="*/ 1 h 200"/>
                  <a:gd name="T20" fmla="*/ 2 w 35"/>
                  <a:gd name="T21" fmla="*/ 0 h 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
                  <a:gd name="T34" fmla="*/ 0 h 200"/>
                  <a:gd name="T35" fmla="*/ 35 w 35"/>
                  <a:gd name="T36" fmla="*/ 200 h 2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 h="200">
                    <a:moveTo>
                      <a:pt x="35" y="0"/>
                    </a:moveTo>
                    <a:lnTo>
                      <a:pt x="28" y="39"/>
                    </a:lnTo>
                    <a:lnTo>
                      <a:pt x="28" y="77"/>
                    </a:lnTo>
                    <a:lnTo>
                      <a:pt x="28" y="117"/>
                    </a:lnTo>
                    <a:lnTo>
                      <a:pt x="22" y="165"/>
                    </a:lnTo>
                    <a:lnTo>
                      <a:pt x="0" y="200"/>
                    </a:lnTo>
                    <a:lnTo>
                      <a:pt x="8" y="141"/>
                    </a:lnTo>
                    <a:lnTo>
                      <a:pt x="8" y="92"/>
                    </a:lnTo>
                    <a:lnTo>
                      <a:pt x="6" y="49"/>
                    </a:lnTo>
                    <a:lnTo>
                      <a:pt x="12" y="8"/>
                    </a:lnTo>
                    <a:lnTo>
                      <a:pt x="35" y="0"/>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715" name="Freeform 44"/>
              <p:cNvSpPr>
                <a:spLocks/>
              </p:cNvSpPr>
              <p:nvPr/>
            </p:nvSpPr>
            <p:spPr bwMode="auto">
              <a:xfrm>
                <a:off x="3009" y="3412"/>
                <a:ext cx="204" cy="172"/>
              </a:xfrm>
              <a:custGeom>
                <a:avLst/>
                <a:gdLst>
                  <a:gd name="T0" fmla="*/ 26 w 408"/>
                  <a:gd name="T1" fmla="*/ 0 h 343"/>
                  <a:gd name="T2" fmla="*/ 25 w 408"/>
                  <a:gd name="T3" fmla="*/ 1 h 343"/>
                  <a:gd name="T4" fmla="*/ 24 w 408"/>
                  <a:gd name="T5" fmla="*/ 1 h 343"/>
                  <a:gd name="T6" fmla="*/ 23 w 408"/>
                  <a:gd name="T7" fmla="*/ 2 h 343"/>
                  <a:gd name="T8" fmla="*/ 22 w 408"/>
                  <a:gd name="T9" fmla="*/ 2 h 343"/>
                  <a:gd name="T10" fmla="*/ 21 w 408"/>
                  <a:gd name="T11" fmla="*/ 3 h 343"/>
                  <a:gd name="T12" fmla="*/ 20 w 408"/>
                  <a:gd name="T13" fmla="*/ 4 h 343"/>
                  <a:gd name="T14" fmla="*/ 19 w 408"/>
                  <a:gd name="T15" fmla="*/ 4 h 343"/>
                  <a:gd name="T16" fmla="*/ 18 w 408"/>
                  <a:gd name="T17" fmla="*/ 5 h 343"/>
                  <a:gd name="T18" fmla="*/ 17 w 408"/>
                  <a:gd name="T19" fmla="*/ 6 h 343"/>
                  <a:gd name="T20" fmla="*/ 17 w 408"/>
                  <a:gd name="T21" fmla="*/ 7 h 343"/>
                  <a:gd name="T22" fmla="*/ 16 w 408"/>
                  <a:gd name="T23" fmla="*/ 8 h 343"/>
                  <a:gd name="T24" fmla="*/ 15 w 408"/>
                  <a:gd name="T25" fmla="*/ 9 h 343"/>
                  <a:gd name="T26" fmla="*/ 15 w 408"/>
                  <a:gd name="T27" fmla="*/ 10 h 343"/>
                  <a:gd name="T28" fmla="*/ 14 w 408"/>
                  <a:gd name="T29" fmla="*/ 11 h 343"/>
                  <a:gd name="T30" fmla="*/ 14 w 408"/>
                  <a:gd name="T31" fmla="*/ 13 h 343"/>
                  <a:gd name="T32" fmla="*/ 13 w 408"/>
                  <a:gd name="T33" fmla="*/ 14 h 343"/>
                  <a:gd name="T34" fmla="*/ 13 w 408"/>
                  <a:gd name="T35" fmla="*/ 16 h 343"/>
                  <a:gd name="T36" fmla="*/ 12 w 408"/>
                  <a:gd name="T37" fmla="*/ 17 h 343"/>
                  <a:gd name="T38" fmla="*/ 12 w 408"/>
                  <a:gd name="T39" fmla="*/ 19 h 343"/>
                  <a:gd name="T40" fmla="*/ 12 w 408"/>
                  <a:gd name="T41" fmla="*/ 20 h 343"/>
                  <a:gd name="T42" fmla="*/ 10 w 408"/>
                  <a:gd name="T43" fmla="*/ 18 h 343"/>
                  <a:gd name="T44" fmla="*/ 9 w 408"/>
                  <a:gd name="T45" fmla="*/ 16 h 343"/>
                  <a:gd name="T46" fmla="*/ 7 w 408"/>
                  <a:gd name="T47" fmla="*/ 13 h 343"/>
                  <a:gd name="T48" fmla="*/ 6 w 408"/>
                  <a:gd name="T49" fmla="*/ 11 h 343"/>
                  <a:gd name="T50" fmla="*/ 4 w 408"/>
                  <a:gd name="T51" fmla="*/ 9 h 343"/>
                  <a:gd name="T52" fmla="*/ 3 w 408"/>
                  <a:gd name="T53" fmla="*/ 6 h 343"/>
                  <a:gd name="T54" fmla="*/ 1 w 408"/>
                  <a:gd name="T55" fmla="*/ 4 h 343"/>
                  <a:gd name="T56" fmla="*/ 0 w 408"/>
                  <a:gd name="T57" fmla="*/ 1 h 343"/>
                  <a:gd name="T58" fmla="*/ 1 w 408"/>
                  <a:gd name="T59" fmla="*/ 4 h 343"/>
                  <a:gd name="T60" fmla="*/ 1 w 408"/>
                  <a:gd name="T61" fmla="*/ 7 h 343"/>
                  <a:gd name="T62" fmla="*/ 2 w 408"/>
                  <a:gd name="T63" fmla="*/ 9 h 343"/>
                  <a:gd name="T64" fmla="*/ 4 w 408"/>
                  <a:gd name="T65" fmla="*/ 12 h 343"/>
                  <a:gd name="T66" fmla="*/ 5 w 408"/>
                  <a:gd name="T67" fmla="*/ 14 h 343"/>
                  <a:gd name="T68" fmla="*/ 7 w 408"/>
                  <a:gd name="T69" fmla="*/ 17 h 343"/>
                  <a:gd name="T70" fmla="*/ 9 w 408"/>
                  <a:gd name="T71" fmla="*/ 19 h 343"/>
                  <a:gd name="T72" fmla="*/ 11 w 408"/>
                  <a:gd name="T73" fmla="*/ 21 h 343"/>
                  <a:gd name="T74" fmla="*/ 12 w 408"/>
                  <a:gd name="T75" fmla="*/ 22 h 343"/>
                  <a:gd name="T76" fmla="*/ 13 w 408"/>
                  <a:gd name="T77" fmla="*/ 22 h 343"/>
                  <a:gd name="T78" fmla="*/ 13 w 408"/>
                  <a:gd name="T79" fmla="*/ 22 h 343"/>
                  <a:gd name="T80" fmla="*/ 13 w 408"/>
                  <a:gd name="T81" fmla="*/ 22 h 343"/>
                  <a:gd name="T82" fmla="*/ 14 w 408"/>
                  <a:gd name="T83" fmla="*/ 20 h 343"/>
                  <a:gd name="T84" fmla="*/ 14 w 408"/>
                  <a:gd name="T85" fmla="*/ 18 h 343"/>
                  <a:gd name="T86" fmla="*/ 15 w 408"/>
                  <a:gd name="T87" fmla="*/ 16 h 343"/>
                  <a:gd name="T88" fmla="*/ 16 w 408"/>
                  <a:gd name="T89" fmla="*/ 14 h 343"/>
                  <a:gd name="T90" fmla="*/ 17 w 408"/>
                  <a:gd name="T91" fmla="*/ 12 h 343"/>
                  <a:gd name="T92" fmla="*/ 18 w 408"/>
                  <a:gd name="T93" fmla="*/ 10 h 343"/>
                  <a:gd name="T94" fmla="*/ 19 w 408"/>
                  <a:gd name="T95" fmla="*/ 8 h 343"/>
                  <a:gd name="T96" fmla="*/ 21 w 408"/>
                  <a:gd name="T97" fmla="*/ 7 h 343"/>
                  <a:gd name="T98" fmla="*/ 22 w 408"/>
                  <a:gd name="T99" fmla="*/ 6 h 343"/>
                  <a:gd name="T100" fmla="*/ 23 w 408"/>
                  <a:gd name="T101" fmla="*/ 4 h 343"/>
                  <a:gd name="T102" fmla="*/ 24 w 408"/>
                  <a:gd name="T103" fmla="*/ 3 h 343"/>
                  <a:gd name="T104" fmla="*/ 25 w 408"/>
                  <a:gd name="T105" fmla="*/ 2 h 343"/>
                  <a:gd name="T106" fmla="*/ 25 w 408"/>
                  <a:gd name="T107" fmla="*/ 1 h 343"/>
                  <a:gd name="T108" fmla="*/ 26 w 408"/>
                  <a:gd name="T109" fmla="*/ 1 h 343"/>
                  <a:gd name="T110" fmla="*/ 26 w 408"/>
                  <a:gd name="T111" fmla="*/ 1 h 343"/>
                  <a:gd name="T112" fmla="*/ 26 w 408"/>
                  <a:gd name="T113" fmla="*/ 0 h 3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8"/>
                  <a:gd name="T172" fmla="*/ 0 h 343"/>
                  <a:gd name="T173" fmla="*/ 408 w 408"/>
                  <a:gd name="T174" fmla="*/ 343 h 3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8" h="343">
                    <a:moveTo>
                      <a:pt x="408" y="0"/>
                    </a:moveTo>
                    <a:lnTo>
                      <a:pt x="389" y="8"/>
                    </a:lnTo>
                    <a:lnTo>
                      <a:pt x="372" y="16"/>
                    </a:lnTo>
                    <a:lnTo>
                      <a:pt x="355" y="24"/>
                    </a:lnTo>
                    <a:lnTo>
                      <a:pt x="339" y="32"/>
                    </a:lnTo>
                    <a:lnTo>
                      <a:pt x="324" y="41"/>
                    </a:lnTo>
                    <a:lnTo>
                      <a:pt x="309" y="51"/>
                    </a:lnTo>
                    <a:lnTo>
                      <a:pt x="295" y="61"/>
                    </a:lnTo>
                    <a:lnTo>
                      <a:pt x="282" y="73"/>
                    </a:lnTo>
                    <a:lnTo>
                      <a:pt x="269" y="85"/>
                    </a:lnTo>
                    <a:lnTo>
                      <a:pt x="258" y="99"/>
                    </a:lnTo>
                    <a:lnTo>
                      <a:pt x="248" y="115"/>
                    </a:lnTo>
                    <a:lnTo>
                      <a:pt x="237" y="131"/>
                    </a:lnTo>
                    <a:lnTo>
                      <a:pt x="227" y="151"/>
                    </a:lnTo>
                    <a:lnTo>
                      <a:pt x="218" y="172"/>
                    </a:lnTo>
                    <a:lnTo>
                      <a:pt x="210" y="193"/>
                    </a:lnTo>
                    <a:lnTo>
                      <a:pt x="201" y="219"/>
                    </a:lnTo>
                    <a:lnTo>
                      <a:pt x="195" y="245"/>
                    </a:lnTo>
                    <a:lnTo>
                      <a:pt x="189" y="268"/>
                    </a:lnTo>
                    <a:lnTo>
                      <a:pt x="185" y="291"/>
                    </a:lnTo>
                    <a:lnTo>
                      <a:pt x="183" y="314"/>
                    </a:lnTo>
                    <a:lnTo>
                      <a:pt x="159" y="280"/>
                    </a:lnTo>
                    <a:lnTo>
                      <a:pt x="133" y="243"/>
                    </a:lnTo>
                    <a:lnTo>
                      <a:pt x="108" y="207"/>
                    </a:lnTo>
                    <a:lnTo>
                      <a:pt x="83" y="169"/>
                    </a:lnTo>
                    <a:lnTo>
                      <a:pt x="59" y="131"/>
                    </a:lnTo>
                    <a:lnTo>
                      <a:pt x="36" y="92"/>
                    </a:lnTo>
                    <a:lnTo>
                      <a:pt x="16" y="53"/>
                    </a:lnTo>
                    <a:lnTo>
                      <a:pt x="0" y="14"/>
                    </a:lnTo>
                    <a:lnTo>
                      <a:pt x="4" y="56"/>
                    </a:lnTo>
                    <a:lnTo>
                      <a:pt x="15" y="98"/>
                    </a:lnTo>
                    <a:lnTo>
                      <a:pt x="31" y="139"/>
                    </a:lnTo>
                    <a:lnTo>
                      <a:pt x="52" y="179"/>
                    </a:lnTo>
                    <a:lnTo>
                      <a:pt x="77" y="218"/>
                    </a:lnTo>
                    <a:lnTo>
                      <a:pt x="106" y="257"/>
                    </a:lnTo>
                    <a:lnTo>
                      <a:pt x="139" y="295"/>
                    </a:lnTo>
                    <a:lnTo>
                      <a:pt x="176" y="332"/>
                    </a:lnTo>
                    <a:lnTo>
                      <a:pt x="187" y="339"/>
                    </a:lnTo>
                    <a:lnTo>
                      <a:pt x="195" y="343"/>
                    </a:lnTo>
                    <a:lnTo>
                      <a:pt x="200" y="343"/>
                    </a:lnTo>
                    <a:lnTo>
                      <a:pt x="205" y="340"/>
                    </a:lnTo>
                    <a:lnTo>
                      <a:pt x="213" y="308"/>
                    </a:lnTo>
                    <a:lnTo>
                      <a:pt x="223" y="275"/>
                    </a:lnTo>
                    <a:lnTo>
                      <a:pt x="236" y="244"/>
                    </a:lnTo>
                    <a:lnTo>
                      <a:pt x="252" y="213"/>
                    </a:lnTo>
                    <a:lnTo>
                      <a:pt x="268" y="183"/>
                    </a:lnTo>
                    <a:lnTo>
                      <a:pt x="287" y="155"/>
                    </a:lnTo>
                    <a:lnTo>
                      <a:pt x="304" y="128"/>
                    </a:lnTo>
                    <a:lnTo>
                      <a:pt x="322" y="104"/>
                    </a:lnTo>
                    <a:lnTo>
                      <a:pt x="341" y="81"/>
                    </a:lnTo>
                    <a:lnTo>
                      <a:pt x="357" y="60"/>
                    </a:lnTo>
                    <a:lnTo>
                      <a:pt x="372" y="41"/>
                    </a:lnTo>
                    <a:lnTo>
                      <a:pt x="386" y="27"/>
                    </a:lnTo>
                    <a:lnTo>
                      <a:pt x="396" y="15"/>
                    </a:lnTo>
                    <a:lnTo>
                      <a:pt x="403" y="6"/>
                    </a:lnTo>
                    <a:lnTo>
                      <a:pt x="408" y="1"/>
                    </a:lnTo>
                    <a:lnTo>
                      <a:pt x="408" y="0"/>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24685" name="Text Box 45"/>
            <p:cNvSpPr txBox="1">
              <a:spLocks noChangeArrowheads="1"/>
            </p:cNvSpPr>
            <p:nvPr/>
          </p:nvSpPr>
          <p:spPr bwMode="auto">
            <a:xfrm rot="189621">
              <a:off x="1381" y="1797"/>
              <a:ext cx="521"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b="1">
                  <a:latin typeface="Arial" charset="0"/>
                </a:rPr>
                <a:t>Known</a:t>
              </a:r>
            </a:p>
            <a:p>
              <a:pPr algn="ctr" eaLnBrk="1" hangingPunct="1"/>
              <a:r>
                <a:rPr lang="en-US" sz="1200" b="1">
                  <a:latin typeface="Arial" charset="0"/>
                </a:rPr>
                <a:t>Source 1</a:t>
              </a:r>
            </a:p>
          </p:txBody>
        </p:sp>
      </p:grpSp>
      <p:grpSp>
        <p:nvGrpSpPr>
          <p:cNvPr id="24582" name="Group 46"/>
          <p:cNvGrpSpPr>
            <a:grpSpLocks/>
          </p:cNvGrpSpPr>
          <p:nvPr/>
        </p:nvGrpSpPr>
        <p:grpSpPr bwMode="auto">
          <a:xfrm>
            <a:off x="1476375" y="1776413"/>
            <a:ext cx="1223963" cy="1292225"/>
            <a:chOff x="1247" y="1706"/>
            <a:chExt cx="771" cy="814"/>
          </a:xfrm>
        </p:grpSpPr>
        <p:grpSp>
          <p:nvGrpSpPr>
            <p:cNvPr id="24652" name="Group 47"/>
            <p:cNvGrpSpPr>
              <a:grpSpLocks/>
            </p:cNvGrpSpPr>
            <p:nvPr/>
          </p:nvGrpSpPr>
          <p:grpSpPr bwMode="auto">
            <a:xfrm>
              <a:off x="1247" y="1706"/>
              <a:ext cx="771" cy="814"/>
              <a:chOff x="2245" y="2523"/>
              <a:chExt cx="1143" cy="1132"/>
            </a:xfrm>
          </p:grpSpPr>
          <p:sp>
            <p:nvSpPr>
              <p:cNvPr id="24654" name="AutoShape 48"/>
              <p:cNvSpPr>
                <a:spLocks noChangeAspect="1" noChangeArrowheads="1" noTextEdit="1"/>
              </p:cNvSpPr>
              <p:nvPr/>
            </p:nvSpPr>
            <p:spPr bwMode="auto">
              <a:xfrm>
                <a:off x="2245" y="2523"/>
                <a:ext cx="1143" cy="11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4655" name="Freeform 49"/>
              <p:cNvSpPr>
                <a:spLocks/>
              </p:cNvSpPr>
              <p:nvPr/>
            </p:nvSpPr>
            <p:spPr bwMode="auto">
              <a:xfrm>
                <a:off x="2245" y="3379"/>
                <a:ext cx="1143" cy="276"/>
              </a:xfrm>
              <a:custGeom>
                <a:avLst/>
                <a:gdLst>
                  <a:gd name="T0" fmla="*/ 31 w 2286"/>
                  <a:gd name="T1" fmla="*/ 31 h 553"/>
                  <a:gd name="T2" fmla="*/ 39 w 2286"/>
                  <a:gd name="T3" fmla="*/ 32 h 553"/>
                  <a:gd name="T4" fmla="*/ 47 w 2286"/>
                  <a:gd name="T5" fmla="*/ 33 h 553"/>
                  <a:gd name="T6" fmla="*/ 56 w 2286"/>
                  <a:gd name="T7" fmla="*/ 34 h 553"/>
                  <a:gd name="T8" fmla="*/ 65 w 2286"/>
                  <a:gd name="T9" fmla="*/ 34 h 553"/>
                  <a:gd name="T10" fmla="*/ 75 w 2286"/>
                  <a:gd name="T11" fmla="*/ 34 h 553"/>
                  <a:gd name="T12" fmla="*/ 84 w 2286"/>
                  <a:gd name="T13" fmla="*/ 34 h 553"/>
                  <a:gd name="T14" fmla="*/ 92 w 2286"/>
                  <a:gd name="T15" fmla="*/ 33 h 553"/>
                  <a:gd name="T16" fmla="*/ 100 w 2286"/>
                  <a:gd name="T17" fmla="*/ 33 h 553"/>
                  <a:gd name="T18" fmla="*/ 107 w 2286"/>
                  <a:gd name="T19" fmla="*/ 32 h 553"/>
                  <a:gd name="T20" fmla="*/ 114 w 2286"/>
                  <a:gd name="T21" fmla="*/ 31 h 553"/>
                  <a:gd name="T22" fmla="*/ 123 w 2286"/>
                  <a:gd name="T23" fmla="*/ 29 h 553"/>
                  <a:gd name="T24" fmla="*/ 131 w 2286"/>
                  <a:gd name="T25" fmla="*/ 26 h 553"/>
                  <a:gd name="T26" fmla="*/ 137 w 2286"/>
                  <a:gd name="T27" fmla="*/ 24 h 553"/>
                  <a:gd name="T28" fmla="*/ 141 w 2286"/>
                  <a:gd name="T29" fmla="*/ 21 h 553"/>
                  <a:gd name="T30" fmla="*/ 143 w 2286"/>
                  <a:gd name="T31" fmla="*/ 18 h 553"/>
                  <a:gd name="T32" fmla="*/ 143 w 2286"/>
                  <a:gd name="T33" fmla="*/ 14 h 553"/>
                  <a:gd name="T34" fmla="*/ 139 w 2286"/>
                  <a:gd name="T35" fmla="*/ 11 h 553"/>
                  <a:gd name="T36" fmla="*/ 133 w 2286"/>
                  <a:gd name="T37" fmla="*/ 8 h 553"/>
                  <a:gd name="T38" fmla="*/ 124 w 2286"/>
                  <a:gd name="T39" fmla="*/ 5 h 553"/>
                  <a:gd name="T40" fmla="*/ 113 w 2286"/>
                  <a:gd name="T41" fmla="*/ 3 h 553"/>
                  <a:gd name="T42" fmla="*/ 103 w 2286"/>
                  <a:gd name="T43" fmla="*/ 1 h 553"/>
                  <a:gd name="T44" fmla="*/ 97 w 2286"/>
                  <a:gd name="T45" fmla="*/ 1 h 553"/>
                  <a:gd name="T46" fmla="*/ 91 w 2286"/>
                  <a:gd name="T47" fmla="*/ 0 h 553"/>
                  <a:gd name="T48" fmla="*/ 85 w 2286"/>
                  <a:gd name="T49" fmla="*/ 0 h 553"/>
                  <a:gd name="T50" fmla="*/ 79 w 2286"/>
                  <a:gd name="T51" fmla="*/ 0 h 553"/>
                  <a:gd name="T52" fmla="*/ 72 w 2286"/>
                  <a:gd name="T53" fmla="*/ 0 h 553"/>
                  <a:gd name="T54" fmla="*/ 63 w 2286"/>
                  <a:gd name="T55" fmla="*/ 0 h 553"/>
                  <a:gd name="T56" fmla="*/ 54 w 2286"/>
                  <a:gd name="T57" fmla="*/ 0 h 553"/>
                  <a:gd name="T58" fmla="*/ 46 w 2286"/>
                  <a:gd name="T59" fmla="*/ 1 h 553"/>
                  <a:gd name="T60" fmla="*/ 38 w 2286"/>
                  <a:gd name="T61" fmla="*/ 2 h 553"/>
                  <a:gd name="T62" fmla="*/ 31 w 2286"/>
                  <a:gd name="T63" fmla="*/ 3 h 553"/>
                  <a:gd name="T64" fmla="*/ 22 w 2286"/>
                  <a:gd name="T65" fmla="*/ 4 h 553"/>
                  <a:gd name="T66" fmla="*/ 14 w 2286"/>
                  <a:gd name="T67" fmla="*/ 7 h 553"/>
                  <a:gd name="T68" fmla="*/ 8 w 2286"/>
                  <a:gd name="T69" fmla="*/ 9 h 553"/>
                  <a:gd name="T70" fmla="*/ 3 w 2286"/>
                  <a:gd name="T71" fmla="*/ 12 h 553"/>
                  <a:gd name="T72" fmla="*/ 1 w 2286"/>
                  <a:gd name="T73" fmla="*/ 15 h 553"/>
                  <a:gd name="T74" fmla="*/ 1 w 2286"/>
                  <a:gd name="T75" fmla="*/ 18 h 553"/>
                  <a:gd name="T76" fmla="*/ 2 w 2286"/>
                  <a:gd name="T77" fmla="*/ 21 h 553"/>
                  <a:gd name="T78" fmla="*/ 6 w 2286"/>
                  <a:gd name="T79" fmla="*/ 23 h 553"/>
                  <a:gd name="T80" fmla="*/ 11 w 2286"/>
                  <a:gd name="T81" fmla="*/ 26 h 553"/>
                  <a:gd name="T82" fmla="*/ 18 w 2286"/>
                  <a:gd name="T83" fmla="*/ 28 h 553"/>
                  <a:gd name="T84" fmla="*/ 26 w 2286"/>
                  <a:gd name="T85" fmla="*/ 30 h 5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86"/>
                  <a:gd name="T130" fmla="*/ 0 h 553"/>
                  <a:gd name="T131" fmla="*/ 2286 w 2286"/>
                  <a:gd name="T132" fmla="*/ 553 h 5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86" h="553">
                    <a:moveTo>
                      <a:pt x="414" y="490"/>
                    </a:moveTo>
                    <a:lnTo>
                      <a:pt x="452" y="497"/>
                    </a:lnTo>
                    <a:lnTo>
                      <a:pt x="491" y="503"/>
                    </a:lnTo>
                    <a:lnTo>
                      <a:pt x="531" y="510"/>
                    </a:lnTo>
                    <a:lnTo>
                      <a:pt x="573" y="516"/>
                    </a:lnTo>
                    <a:lnTo>
                      <a:pt x="615" y="522"/>
                    </a:lnTo>
                    <a:lnTo>
                      <a:pt x="659" y="528"/>
                    </a:lnTo>
                    <a:lnTo>
                      <a:pt x="703" y="532"/>
                    </a:lnTo>
                    <a:lnTo>
                      <a:pt x="749" y="537"/>
                    </a:lnTo>
                    <a:lnTo>
                      <a:pt x="795" y="540"/>
                    </a:lnTo>
                    <a:lnTo>
                      <a:pt x="843" y="544"/>
                    </a:lnTo>
                    <a:lnTo>
                      <a:pt x="891" y="546"/>
                    </a:lnTo>
                    <a:lnTo>
                      <a:pt x="940" y="548"/>
                    </a:lnTo>
                    <a:lnTo>
                      <a:pt x="990" y="551"/>
                    </a:lnTo>
                    <a:lnTo>
                      <a:pt x="1040" y="552"/>
                    </a:lnTo>
                    <a:lnTo>
                      <a:pt x="1091" y="553"/>
                    </a:lnTo>
                    <a:lnTo>
                      <a:pt x="1143" y="553"/>
                    </a:lnTo>
                    <a:lnTo>
                      <a:pt x="1190" y="553"/>
                    </a:lnTo>
                    <a:lnTo>
                      <a:pt x="1236" y="552"/>
                    </a:lnTo>
                    <a:lnTo>
                      <a:pt x="1282" y="551"/>
                    </a:lnTo>
                    <a:lnTo>
                      <a:pt x="1329" y="550"/>
                    </a:lnTo>
                    <a:lnTo>
                      <a:pt x="1373" y="547"/>
                    </a:lnTo>
                    <a:lnTo>
                      <a:pt x="1417" y="545"/>
                    </a:lnTo>
                    <a:lnTo>
                      <a:pt x="1461" y="543"/>
                    </a:lnTo>
                    <a:lnTo>
                      <a:pt x="1504" y="539"/>
                    </a:lnTo>
                    <a:lnTo>
                      <a:pt x="1546" y="536"/>
                    </a:lnTo>
                    <a:lnTo>
                      <a:pt x="1588" y="531"/>
                    </a:lnTo>
                    <a:lnTo>
                      <a:pt x="1628" y="528"/>
                    </a:lnTo>
                    <a:lnTo>
                      <a:pt x="1667" y="522"/>
                    </a:lnTo>
                    <a:lnTo>
                      <a:pt x="1706" y="517"/>
                    </a:lnTo>
                    <a:lnTo>
                      <a:pt x="1744" y="512"/>
                    </a:lnTo>
                    <a:lnTo>
                      <a:pt x="1781" y="506"/>
                    </a:lnTo>
                    <a:lnTo>
                      <a:pt x="1817" y="500"/>
                    </a:lnTo>
                    <a:lnTo>
                      <a:pt x="1869" y="490"/>
                    </a:lnTo>
                    <a:lnTo>
                      <a:pt x="1918" y="479"/>
                    </a:lnTo>
                    <a:lnTo>
                      <a:pt x="1966" y="469"/>
                    </a:lnTo>
                    <a:lnTo>
                      <a:pt x="2011" y="456"/>
                    </a:lnTo>
                    <a:lnTo>
                      <a:pt x="2052" y="445"/>
                    </a:lnTo>
                    <a:lnTo>
                      <a:pt x="2090" y="431"/>
                    </a:lnTo>
                    <a:lnTo>
                      <a:pt x="2126" y="418"/>
                    </a:lnTo>
                    <a:lnTo>
                      <a:pt x="2158" y="403"/>
                    </a:lnTo>
                    <a:lnTo>
                      <a:pt x="2187" y="389"/>
                    </a:lnTo>
                    <a:lnTo>
                      <a:pt x="2212" y="375"/>
                    </a:lnTo>
                    <a:lnTo>
                      <a:pt x="2234" y="360"/>
                    </a:lnTo>
                    <a:lnTo>
                      <a:pt x="2253" y="343"/>
                    </a:lnTo>
                    <a:lnTo>
                      <a:pt x="2268" y="327"/>
                    </a:lnTo>
                    <a:lnTo>
                      <a:pt x="2278" y="310"/>
                    </a:lnTo>
                    <a:lnTo>
                      <a:pt x="2284" y="294"/>
                    </a:lnTo>
                    <a:lnTo>
                      <a:pt x="2286" y="277"/>
                    </a:lnTo>
                    <a:lnTo>
                      <a:pt x="2284" y="257"/>
                    </a:lnTo>
                    <a:lnTo>
                      <a:pt x="2274" y="237"/>
                    </a:lnTo>
                    <a:lnTo>
                      <a:pt x="2261" y="219"/>
                    </a:lnTo>
                    <a:lnTo>
                      <a:pt x="2241" y="201"/>
                    </a:lnTo>
                    <a:lnTo>
                      <a:pt x="2217" y="182"/>
                    </a:lnTo>
                    <a:lnTo>
                      <a:pt x="2188" y="165"/>
                    </a:lnTo>
                    <a:lnTo>
                      <a:pt x="2155" y="148"/>
                    </a:lnTo>
                    <a:lnTo>
                      <a:pt x="2117" y="132"/>
                    </a:lnTo>
                    <a:lnTo>
                      <a:pt x="2074" y="117"/>
                    </a:lnTo>
                    <a:lnTo>
                      <a:pt x="2028" y="102"/>
                    </a:lnTo>
                    <a:lnTo>
                      <a:pt x="1977" y="88"/>
                    </a:lnTo>
                    <a:lnTo>
                      <a:pt x="1923" y="74"/>
                    </a:lnTo>
                    <a:lnTo>
                      <a:pt x="1865" y="62"/>
                    </a:lnTo>
                    <a:lnTo>
                      <a:pt x="1806" y="51"/>
                    </a:lnTo>
                    <a:lnTo>
                      <a:pt x="1741" y="41"/>
                    </a:lnTo>
                    <a:lnTo>
                      <a:pt x="1674" y="31"/>
                    </a:lnTo>
                    <a:lnTo>
                      <a:pt x="1644" y="28"/>
                    </a:lnTo>
                    <a:lnTo>
                      <a:pt x="1613" y="24"/>
                    </a:lnTo>
                    <a:lnTo>
                      <a:pt x="1582" y="21"/>
                    </a:lnTo>
                    <a:lnTo>
                      <a:pt x="1551" y="19"/>
                    </a:lnTo>
                    <a:lnTo>
                      <a:pt x="1519" y="15"/>
                    </a:lnTo>
                    <a:lnTo>
                      <a:pt x="1486" y="13"/>
                    </a:lnTo>
                    <a:lnTo>
                      <a:pt x="1454" y="11"/>
                    </a:lnTo>
                    <a:lnTo>
                      <a:pt x="1421" y="8"/>
                    </a:lnTo>
                    <a:lnTo>
                      <a:pt x="1387" y="6"/>
                    </a:lnTo>
                    <a:lnTo>
                      <a:pt x="1353" y="5"/>
                    </a:lnTo>
                    <a:lnTo>
                      <a:pt x="1319" y="4"/>
                    </a:lnTo>
                    <a:lnTo>
                      <a:pt x="1285" y="3"/>
                    </a:lnTo>
                    <a:lnTo>
                      <a:pt x="1249" y="1"/>
                    </a:lnTo>
                    <a:lnTo>
                      <a:pt x="1214" y="0"/>
                    </a:lnTo>
                    <a:lnTo>
                      <a:pt x="1179" y="0"/>
                    </a:lnTo>
                    <a:lnTo>
                      <a:pt x="1143" y="0"/>
                    </a:lnTo>
                    <a:lnTo>
                      <a:pt x="1095" y="0"/>
                    </a:lnTo>
                    <a:lnTo>
                      <a:pt x="1046" y="1"/>
                    </a:lnTo>
                    <a:lnTo>
                      <a:pt x="999" y="3"/>
                    </a:lnTo>
                    <a:lnTo>
                      <a:pt x="952" y="4"/>
                    </a:lnTo>
                    <a:lnTo>
                      <a:pt x="906" y="6"/>
                    </a:lnTo>
                    <a:lnTo>
                      <a:pt x="860" y="8"/>
                    </a:lnTo>
                    <a:lnTo>
                      <a:pt x="815" y="12"/>
                    </a:lnTo>
                    <a:lnTo>
                      <a:pt x="771" y="15"/>
                    </a:lnTo>
                    <a:lnTo>
                      <a:pt x="727" y="19"/>
                    </a:lnTo>
                    <a:lnTo>
                      <a:pt x="684" y="23"/>
                    </a:lnTo>
                    <a:lnTo>
                      <a:pt x="643" y="28"/>
                    </a:lnTo>
                    <a:lnTo>
                      <a:pt x="601" y="32"/>
                    </a:lnTo>
                    <a:lnTo>
                      <a:pt x="562" y="38"/>
                    </a:lnTo>
                    <a:lnTo>
                      <a:pt x="523" y="44"/>
                    </a:lnTo>
                    <a:lnTo>
                      <a:pt x="485" y="50"/>
                    </a:lnTo>
                    <a:lnTo>
                      <a:pt x="448" y="57"/>
                    </a:lnTo>
                    <a:lnTo>
                      <a:pt x="399" y="67"/>
                    </a:lnTo>
                    <a:lnTo>
                      <a:pt x="350" y="77"/>
                    </a:lnTo>
                    <a:lnTo>
                      <a:pt x="305" y="88"/>
                    </a:lnTo>
                    <a:lnTo>
                      <a:pt x="263" y="99"/>
                    </a:lnTo>
                    <a:lnTo>
                      <a:pt x="224" y="112"/>
                    </a:lnTo>
                    <a:lnTo>
                      <a:pt x="187" y="125"/>
                    </a:lnTo>
                    <a:lnTo>
                      <a:pt x="152" y="138"/>
                    </a:lnTo>
                    <a:lnTo>
                      <a:pt x="122" y="152"/>
                    </a:lnTo>
                    <a:lnTo>
                      <a:pt x="94" y="166"/>
                    </a:lnTo>
                    <a:lnTo>
                      <a:pt x="70" y="181"/>
                    </a:lnTo>
                    <a:lnTo>
                      <a:pt x="48" y="196"/>
                    </a:lnTo>
                    <a:lnTo>
                      <a:pt x="31" y="211"/>
                    </a:lnTo>
                    <a:lnTo>
                      <a:pt x="18" y="227"/>
                    </a:lnTo>
                    <a:lnTo>
                      <a:pt x="8" y="243"/>
                    </a:lnTo>
                    <a:lnTo>
                      <a:pt x="2" y="259"/>
                    </a:lnTo>
                    <a:lnTo>
                      <a:pt x="0" y="277"/>
                    </a:lnTo>
                    <a:lnTo>
                      <a:pt x="2" y="293"/>
                    </a:lnTo>
                    <a:lnTo>
                      <a:pt x="7" y="309"/>
                    </a:lnTo>
                    <a:lnTo>
                      <a:pt x="16" y="324"/>
                    </a:lnTo>
                    <a:lnTo>
                      <a:pt x="29" y="339"/>
                    </a:lnTo>
                    <a:lnTo>
                      <a:pt x="45" y="354"/>
                    </a:lnTo>
                    <a:lnTo>
                      <a:pt x="65" y="369"/>
                    </a:lnTo>
                    <a:lnTo>
                      <a:pt x="86" y="383"/>
                    </a:lnTo>
                    <a:lnTo>
                      <a:pt x="112" y="396"/>
                    </a:lnTo>
                    <a:lnTo>
                      <a:pt x="141" y="410"/>
                    </a:lnTo>
                    <a:lnTo>
                      <a:pt x="172" y="423"/>
                    </a:lnTo>
                    <a:lnTo>
                      <a:pt x="206" y="436"/>
                    </a:lnTo>
                    <a:lnTo>
                      <a:pt x="243" y="447"/>
                    </a:lnTo>
                    <a:lnTo>
                      <a:pt x="282" y="459"/>
                    </a:lnTo>
                    <a:lnTo>
                      <a:pt x="324" y="469"/>
                    </a:lnTo>
                    <a:lnTo>
                      <a:pt x="368" y="479"/>
                    </a:lnTo>
                    <a:lnTo>
                      <a:pt x="414" y="490"/>
                    </a:lnTo>
                    <a:close/>
                  </a:path>
                </a:pathLst>
              </a:custGeom>
              <a:solidFill>
                <a:srgbClr val="B5F4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56" name="Freeform 50"/>
              <p:cNvSpPr>
                <a:spLocks/>
              </p:cNvSpPr>
              <p:nvPr/>
            </p:nvSpPr>
            <p:spPr bwMode="auto">
              <a:xfrm>
                <a:off x="2754" y="2525"/>
                <a:ext cx="159" cy="995"/>
              </a:xfrm>
              <a:custGeom>
                <a:avLst/>
                <a:gdLst>
                  <a:gd name="T0" fmla="*/ 10 w 318"/>
                  <a:gd name="T1" fmla="*/ 125 h 1990"/>
                  <a:gd name="T2" fmla="*/ 15 w 318"/>
                  <a:gd name="T3" fmla="*/ 123 h 1990"/>
                  <a:gd name="T4" fmla="*/ 20 w 318"/>
                  <a:gd name="T5" fmla="*/ 4 h 1990"/>
                  <a:gd name="T6" fmla="*/ 15 w 318"/>
                  <a:gd name="T7" fmla="*/ 1 h 1990"/>
                  <a:gd name="T8" fmla="*/ 6 w 318"/>
                  <a:gd name="T9" fmla="*/ 0 h 1990"/>
                  <a:gd name="T10" fmla="*/ 0 w 318"/>
                  <a:gd name="T11" fmla="*/ 125 h 1990"/>
                  <a:gd name="T12" fmla="*/ 10 w 318"/>
                  <a:gd name="T13" fmla="*/ 125 h 1990"/>
                  <a:gd name="T14" fmla="*/ 0 60000 65536"/>
                  <a:gd name="T15" fmla="*/ 0 60000 65536"/>
                  <a:gd name="T16" fmla="*/ 0 60000 65536"/>
                  <a:gd name="T17" fmla="*/ 0 60000 65536"/>
                  <a:gd name="T18" fmla="*/ 0 60000 65536"/>
                  <a:gd name="T19" fmla="*/ 0 60000 65536"/>
                  <a:gd name="T20" fmla="*/ 0 60000 65536"/>
                  <a:gd name="T21" fmla="*/ 0 w 318"/>
                  <a:gd name="T22" fmla="*/ 0 h 1990"/>
                  <a:gd name="T23" fmla="*/ 318 w 318"/>
                  <a:gd name="T24" fmla="*/ 1990 h 19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8" h="1990">
                    <a:moveTo>
                      <a:pt x="154" y="1990"/>
                    </a:moveTo>
                    <a:lnTo>
                      <a:pt x="238" y="1966"/>
                    </a:lnTo>
                    <a:lnTo>
                      <a:pt x="318" y="50"/>
                    </a:lnTo>
                    <a:lnTo>
                      <a:pt x="238" y="7"/>
                    </a:lnTo>
                    <a:lnTo>
                      <a:pt x="81" y="0"/>
                    </a:lnTo>
                    <a:lnTo>
                      <a:pt x="0" y="1990"/>
                    </a:lnTo>
                    <a:lnTo>
                      <a:pt x="154" y="1990"/>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57" name="Freeform 51"/>
              <p:cNvSpPr>
                <a:spLocks/>
              </p:cNvSpPr>
              <p:nvPr/>
            </p:nvSpPr>
            <p:spPr bwMode="auto">
              <a:xfrm>
                <a:off x="2711" y="2523"/>
                <a:ext cx="163" cy="997"/>
              </a:xfrm>
              <a:custGeom>
                <a:avLst/>
                <a:gdLst>
                  <a:gd name="T0" fmla="*/ 15 w 325"/>
                  <a:gd name="T1" fmla="*/ 125 h 1993"/>
                  <a:gd name="T2" fmla="*/ 16 w 325"/>
                  <a:gd name="T3" fmla="*/ 125 h 1993"/>
                  <a:gd name="T4" fmla="*/ 21 w 325"/>
                  <a:gd name="T5" fmla="*/ 1 h 1993"/>
                  <a:gd name="T6" fmla="*/ 6 w 325"/>
                  <a:gd name="T7" fmla="*/ 0 h 1993"/>
                  <a:gd name="T8" fmla="*/ 0 w 325"/>
                  <a:gd name="T9" fmla="*/ 125 h 1993"/>
                  <a:gd name="T10" fmla="*/ 15 w 325"/>
                  <a:gd name="T11" fmla="*/ 125 h 1993"/>
                  <a:gd name="T12" fmla="*/ 0 60000 65536"/>
                  <a:gd name="T13" fmla="*/ 0 60000 65536"/>
                  <a:gd name="T14" fmla="*/ 0 60000 65536"/>
                  <a:gd name="T15" fmla="*/ 0 60000 65536"/>
                  <a:gd name="T16" fmla="*/ 0 60000 65536"/>
                  <a:gd name="T17" fmla="*/ 0 60000 65536"/>
                  <a:gd name="T18" fmla="*/ 0 w 325"/>
                  <a:gd name="T19" fmla="*/ 0 h 1993"/>
                  <a:gd name="T20" fmla="*/ 325 w 325"/>
                  <a:gd name="T21" fmla="*/ 1993 h 1993"/>
                </a:gdLst>
                <a:ahLst/>
                <a:cxnLst>
                  <a:cxn ang="T12">
                    <a:pos x="T0" y="T1"/>
                  </a:cxn>
                  <a:cxn ang="T13">
                    <a:pos x="T2" y="T3"/>
                  </a:cxn>
                  <a:cxn ang="T14">
                    <a:pos x="T4" y="T5"/>
                  </a:cxn>
                  <a:cxn ang="T15">
                    <a:pos x="T6" y="T7"/>
                  </a:cxn>
                  <a:cxn ang="T16">
                    <a:pos x="T8" y="T9"/>
                  </a:cxn>
                  <a:cxn ang="T17">
                    <a:pos x="T10" y="T11"/>
                  </a:cxn>
                </a:cxnLst>
                <a:rect l="T18" t="T19" r="T20" b="T21"/>
                <a:pathLst>
                  <a:path w="325" h="1993">
                    <a:moveTo>
                      <a:pt x="240" y="1993"/>
                    </a:moveTo>
                    <a:lnTo>
                      <a:pt x="241" y="1993"/>
                    </a:lnTo>
                    <a:lnTo>
                      <a:pt x="325" y="10"/>
                    </a:lnTo>
                    <a:lnTo>
                      <a:pt x="87" y="0"/>
                    </a:lnTo>
                    <a:lnTo>
                      <a:pt x="0" y="1993"/>
                    </a:lnTo>
                    <a:lnTo>
                      <a:pt x="240" y="1993"/>
                    </a:lnTo>
                    <a:close/>
                  </a:path>
                </a:pathLst>
              </a:custGeom>
              <a:solidFill>
                <a:srgbClr val="EFC9A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58" name="Freeform 52"/>
              <p:cNvSpPr>
                <a:spLocks/>
              </p:cNvSpPr>
              <p:nvPr/>
            </p:nvSpPr>
            <p:spPr bwMode="auto">
              <a:xfrm>
                <a:off x="2322" y="2592"/>
                <a:ext cx="1042" cy="597"/>
              </a:xfrm>
              <a:custGeom>
                <a:avLst/>
                <a:gdLst>
                  <a:gd name="T0" fmla="*/ 126 w 2085"/>
                  <a:gd name="T1" fmla="*/ 74 h 1195"/>
                  <a:gd name="T2" fmla="*/ 130 w 2085"/>
                  <a:gd name="T3" fmla="*/ 5 h 1195"/>
                  <a:gd name="T4" fmla="*/ 127 w 2085"/>
                  <a:gd name="T5" fmla="*/ 2 h 1195"/>
                  <a:gd name="T6" fmla="*/ 5 w 2085"/>
                  <a:gd name="T7" fmla="*/ 0 h 1195"/>
                  <a:gd name="T8" fmla="*/ 0 w 2085"/>
                  <a:gd name="T9" fmla="*/ 68 h 1195"/>
                  <a:gd name="T10" fmla="*/ 2 w 2085"/>
                  <a:gd name="T11" fmla="*/ 69 h 1195"/>
                  <a:gd name="T12" fmla="*/ 126 w 2085"/>
                  <a:gd name="T13" fmla="*/ 74 h 1195"/>
                  <a:gd name="T14" fmla="*/ 0 60000 65536"/>
                  <a:gd name="T15" fmla="*/ 0 60000 65536"/>
                  <a:gd name="T16" fmla="*/ 0 60000 65536"/>
                  <a:gd name="T17" fmla="*/ 0 60000 65536"/>
                  <a:gd name="T18" fmla="*/ 0 60000 65536"/>
                  <a:gd name="T19" fmla="*/ 0 60000 65536"/>
                  <a:gd name="T20" fmla="*/ 0 60000 65536"/>
                  <a:gd name="T21" fmla="*/ 0 w 2085"/>
                  <a:gd name="T22" fmla="*/ 0 h 1195"/>
                  <a:gd name="T23" fmla="*/ 2085 w 2085"/>
                  <a:gd name="T24" fmla="*/ 1195 h 11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5" h="1195">
                    <a:moveTo>
                      <a:pt x="2031" y="1195"/>
                    </a:moveTo>
                    <a:lnTo>
                      <a:pt x="2085" y="85"/>
                    </a:lnTo>
                    <a:lnTo>
                      <a:pt x="2042" y="37"/>
                    </a:lnTo>
                    <a:lnTo>
                      <a:pt x="93" y="0"/>
                    </a:lnTo>
                    <a:lnTo>
                      <a:pt x="0" y="1096"/>
                    </a:lnTo>
                    <a:lnTo>
                      <a:pt x="38" y="1110"/>
                    </a:lnTo>
                    <a:lnTo>
                      <a:pt x="2031" y="1195"/>
                    </a:lnTo>
                    <a:close/>
                  </a:path>
                </a:pathLst>
              </a:custGeom>
              <a:solidFill>
                <a:srgbClr val="A5A5A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59" name="Freeform 53"/>
              <p:cNvSpPr>
                <a:spLocks/>
              </p:cNvSpPr>
              <p:nvPr/>
            </p:nvSpPr>
            <p:spPr bwMode="auto">
              <a:xfrm>
                <a:off x="2322" y="2567"/>
                <a:ext cx="1021" cy="615"/>
              </a:xfrm>
              <a:custGeom>
                <a:avLst/>
                <a:gdLst>
                  <a:gd name="T0" fmla="*/ 125 w 2042"/>
                  <a:gd name="T1" fmla="*/ 77 h 1228"/>
                  <a:gd name="T2" fmla="*/ 128 w 2042"/>
                  <a:gd name="T3" fmla="*/ 6 h 1228"/>
                  <a:gd name="T4" fmla="*/ 4 w 2042"/>
                  <a:gd name="T5" fmla="*/ 0 h 1228"/>
                  <a:gd name="T6" fmla="*/ 0 w 2042"/>
                  <a:gd name="T7" fmla="*/ 72 h 1228"/>
                  <a:gd name="T8" fmla="*/ 125 w 2042"/>
                  <a:gd name="T9" fmla="*/ 77 h 1228"/>
                  <a:gd name="T10" fmla="*/ 0 60000 65536"/>
                  <a:gd name="T11" fmla="*/ 0 60000 65536"/>
                  <a:gd name="T12" fmla="*/ 0 60000 65536"/>
                  <a:gd name="T13" fmla="*/ 0 60000 65536"/>
                  <a:gd name="T14" fmla="*/ 0 60000 65536"/>
                  <a:gd name="T15" fmla="*/ 0 w 2042"/>
                  <a:gd name="T16" fmla="*/ 0 h 1228"/>
                  <a:gd name="T17" fmla="*/ 2042 w 2042"/>
                  <a:gd name="T18" fmla="*/ 1228 h 1228"/>
                </a:gdLst>
                <a:ahLst/>
                <a:cxnLst>
                  <a:cxn ang="T10">
                    <a:pos x="T0" y="T1"/>
                  </a:cxn>
                  <a:cxn ang="T11">
                    <a:pos x="T2" y="T3"/>
                  </a:cxn>
                  <a:cxn ang="T12">
                    <a:pos x="T4" y="T5"/>
                  </a:cxn>
                  <a:cxn ang="T13">
                    <a:pos x="T6" y="T7"/>
                  </a:cxn>
                  <a:cxn ang="T14">
                    <a:pos x="T8" y="T9"/>
                  </a:cxn>
                </a:cxnLst>
                <a:rect l="T15" t="T16" r="T17" b="T18"/>
                <a:pathLst>
                  <a:path w="2042" h="1228">
                    <a:moveTo>
                      <a:pt x="1994" y="1228"/>
                    </a:moveTo>
                    <a:lnTo>
                      <a:pt x="2042" y="85"/>
                    </a:lnTo>
                    <a:lnTo>
                      <a:pt x="50" y="0"/>
                    </a:lnTo>
                    <a:lnTo>
                      <a:pt x="0" y="1144"/>
                    </a:lnTo>
                    <a:lnTo>
                      <a:pt x="1994" y="1228"/>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60" name="Freeform 54"/>
              <p:cNvSpPr>
                <a:spLocks/>
              </p:cNvSpPr>
              <p:nvPr/>
            </p:nvSpPr>
            <p:spPr bwMode="auto">
              <a:xfrm>
                <a:off x="2352" y="2596"/>
                <a:ext cx="962" cy="558"/>
              </a:xfrm>
              <a:custGeom>
                <a:avLst/>
                <a:gdLst>
                  <a:gd name="T0" fmla="*/ 118 w 1924"/>
                  <a:gd name="T1" fmla="*/ 69 h 1117"/>
                  <a:gd name="T2" fmla="*/ 121 w 1924"/>
                  <a:gd name="T3" fmla="*/ 5 h 1117"/>
                  <a:gd name="T4" fmla="*/ 3 w 1924"/>
                  <a:gd name="T5" fmla="*/ 0 h 1117"/>
                  <a:gd name="T6" fmla="*/ 0 w 1924"/>
                  <a:gd name="T7" fmla="*/ 64 h 1117"/>
                  <a:gd name="T8" fmla="*/ 118 w 1924"/>
                  <a:gd name="T9" fmla="*/ 69 h 1117"/>
                  <a:gd name="T10" fmla="*/ 0 60000 65536"/>
                  <a:gd name="T11" fmla="*/ 0 60000 65536"/>
                  <a:gd name="T12" fmla="*/ 0 60000 65536"/>
                  <a:gd name="T13" fmla="*/ 0 60000 65536"/>
                  <a:gd name="T14" fmla="*/ 0 60000 65536"/>
                  <a:gd name="T15" fmla="*/ 0 w 1924"/>
                  <a:gd name="T16" fmla="*/ 0 h 1117"/>
                  <a:gd name="T17" fmla="*/ 1924 w 1924"/>
                  <a:gd name="T18" fmla="*/ 1117 h 1117"/>
                </a:gdLst>
                <a:ahLst/>
                <a:cxnLst>
                  <a:cxn ang="T10">
                    <a:pos x="T0" y="T1"/>
                  </a:cxn>
                  <a:cxn ang="T11">
                    <a:pos x="T2" y="T3"/>
                  </a:cxn>
                  <a:cxn ang="T12">
                    <a:pos x="T4" y="T5"/>
                  </a:cxn>
                  <a:cxn ang="T13">
                    <a:pos x="T6" y="T7"/>
                  </a:cxn>
                  <a:cxn ang="T14">
                    <a:pos x="T8" y="T9"/>
                  </a:cxn>
                </a:cxnLst>
                <a:rect l="T15" t="T16" r="T17" b="T18"/>
                <a:pathLst>
                  <a:path w="1924" h="1117">
                    <a:moveTo>
                      <a:pt x="1881" y="1117"/>
                    </a:moveTo>
                    <a:lnTo>
                      <a:pt x="1924" y="80"/>
                    </a:lnTo>
                    <a:lnTo>
                      <a:pt x="45" y="0"/>
                    </a:lnTo>
                    <a:lnTo>
                      <a:pt x="0" y="1037"/>
                    </a:lnTo>
                    <a:lnTo>
                      <a:pt x="1881" y="1117"/>
                    </a:lnTo>
                    <a:close/>
                  </a:path>
                </a:pathLst>
              </a:custGeom>
              <a:solidFill>
                <a:srgbClr val="F2CC0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61" name="Freeform 55"/>
              <p:cNvSpPr>
                <a:spLocks/>
              </p:cNvSpPr>
              <p:nvPr/>
            </p:nvSpPr>
            <p:spPr bwMode="auto">
              <a:xfrm>
                <a:off x="2381" y="2622"/>
                <a:ext cx="903" cy="506"/>
              </a:xfrm>
              <a:custGeom>
                <a:avLst/>
                <a:gdLst>
                  <a:gd name="T0" fmla="*/ 110 w 1807"/>
                  <a:gd name="T1" fmla="*/ 64 h 1011"/>
                  <a:gd name="T2" fmla="*/ 112 w 1807"/>
                  <a:gd name="T3" fmla="*/ 5 h 1011"/>
                  <a:gd name="T4" fmla="*/ 2 w 1807"/>
                  <a:gd name="T5" fmla="*/ 0 h 1011"/>
                  <a:gd name="T6" fmla="*/ 0 w 1807"/>
                  <a:gd name="T7" fmla="*/ 59 h 1011"/>
                  <a:gd name="T8" fmla="*/ 110 w 1807"/>
                  <a:gd name="T9" fmla="*/ 64 h 1011"/>
                  <a:gd name="T10" fmla="*/ 0 60000 65536"/>
                  <a:gd name="T11" fmla="*/ 0 60000 65536"/>
                  <a:gd name="T12" fmla="*/ 0 60000 65536"/>
                  <a:gd name="T13" fmla="*/ 0 60000 65536"/>
                  <a:gd name="T14" fmla="*/ 0 60000 65536"/>
                  <a:gd name="T15" fmla="*/ 0 w 1807"/>
                  <a:gd name="T16" fmla="*/ 0 h 1011"/>
                  <a:gd name="T17" fmla="*/ 1807 w 1807"/>
                  <a:gd name="T18" fmla="*/ 1011 h 1011"/>
                </a:gdLst>
                <a:ahLst/>
                <a:cxnLst>
                  <a:cxn ang="T10">
                    <a:pos x="T0" y="T1"/>
                  </a:cxn>
                  <a:cxn ang="T11">
                    <a:pos x="T2" y="T3"/>
                  </a:cxn>
                  <a:cxn ang="T12">
                    <a:pos x="T4" y="T5"/>
                  </a:cxn>
                  <a:cxn ang="T13">
                    <a:pos x="T6" y="T7"/>
                  </a:cxn>
                  <a:cxn ang="T14">
                    <a:pos x="T8" y="T9"/>
                  </a:cxn>
                </a:cxnLst>
                <a:rect l="T15" t="T16" r="T17" b="T18"/>
                <a:pathLst>
                  <a:path w="1807" h="1011">
                    <a:moveTo>
                      <a:pt x="1767" y="1011"/>
                    </a:moveTo>
                    <a:lnTo>
                      <a:pt x="1807" y="75"/>
                    </a:lnTo>
                    <a:lnTo>
                      <a:pt x="40" y="0"/>
                    </a:lnTo>
                    <a:lnTo>
                      <a:pt x="0" y="936"/>
                    </a:lnTo>
                    <a:lnTo>
                      <a:pt x="1767" y="1011"/>
                    </a:lnTo>
                    <a:close/>
                  </a:path>
                </a:pathLst>
              </a:custGeom>
              <a:solidFill>
                <a:srgbClr val="B7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62" name="Freeform 56"/>
              <p:cNvSpPr>
                <a:spLocks/>
              </p:cNvSpPr>
              <p:nvPr/>
            </p:nvSpPr>
            <p:spPr bwMode="auto">
              <a:xfrm>
                <a:off x="2392" y="2628"/>
                <a:ext cx="882" cy="494"/>
              </a:xfrm>
              <a:custGeom>
                <a:avLst/>
                <a:gdLst>
                  <a:gd name="T0" fmla="*/ 108 w 1764"/>
                  <a:gd name="T1" fmla="*/ 62 h 988"/>
                  <a:gd name="T2" fmla="*/ 111 w 1764"/>
                  <a:gd name="T3" fmla="*/ 5 h 988"/>
                  <a:gd name="T4" fmla="*/ 3 w 1764"/>
                  <a:gd name="T5" fmla="*/ 0 h 988"/>
                  <a:gd name="T6" fmla="*/ 0 w 1764"/>
                  <a:gd name="T7" fmla="*/ 58 h 988"/>
                  <a:gd name="T8" fmla="*/ 108 w 1764"/>
                  <a:gd name="T9" fmla="*/ 62 h 988"/>
                  <a:gd name="T10" fmla="*/ 0 60000 65536"/>
                  <a:gd name="T11" fmla="*/ 0 60000 65536"/>
                  <a:gd name="T12" fmla="*/ 0 60000 65536"/>
                  <a:gd name="T13" fmla="*/ 0 60000 65536"/>
                  <a:gd name="T14" fmla="*/ 0 60000 65536"/>
                  <a:gd name="T15" fmla="*/ 0 w 1764"/>
                  <a:gd name="T16" fmla="*/ 0 h 988"/>
                  <a:gd name="T17" fmla="*/ 1764 w 1764"/>
                  <a:gd name="T18" fmla="*/ 988 h 988"/>
                </a:gdLst>
                <a:ahLst/>
                <a:cxnLst>
                  <a:cxn ang="T10">
                    <a:pos x="T0" y="T1"/>
                  </a:cxn>
                  <a:cxn ang="T11">
                    <a:pos x="T2" y="T3"/>
                  </a:cxn>
                  <a:cxn ang="T12">
                    <a:pos x="T4" y="T5"/>
                  </a:cxn>
                  <a:cxn ang="T13">
                    <a:pos x="T6" y="T7"/>
                  </a:cxn>
                  <a:cxn ang="T14">
                    <a:pos x="T8" y="T9"/>
                  </a:cxn>
                </a:cxnLst>
                <a:rect l="T15" t="T16" r="T17" b="T18"/>
                <a:pathLst>
                  <a:path w="1764" h="988">
                    <a:moveTo>
                      <a:pt x="1725" y="988"/>
                    </a:moveTo>
                    <a:lnTo>
                      <a:pt x="1764" y="73"/>
                    </a:lnTo>
                    <a:lnTo>
                      <a:pt x="39" y="0"/>
                    </a:lnTo>
                    <a:lnTo>
                      <a:pt x="0" y="914"/>
                    </a:lnTo>
                    <a:lnTo>
                      <a:pt x="1725" y="988"/>
                    </a:lnTo>
                    <a:close/>
                  </a:path>
                </a:pathLst>
              </a:custGeom>
              <a:solidFill>
                <a:srgbClr val="BA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63" name="Freeform 57"/>
              <p:cNvSpPr>
                <a:spLocks/>
              </p:cNvSpPr>
              <p:nvPr/>
            </p:nvSpPr>
            <p:spPr bwMode="auto">
              <a:xfrm>
                <a:off x="2402" y="2634"/>
                <a:ext cx="861" cy="481"/>
              </a:xfrm>
              <a:custGeom>
                <a:avLst/>
                <a:gdLst>
                  <a:gd name="T0" fmla="*/ 106 w 1721"/>
                  <a:gd name="T1" fmla="*/ 60 h 964"/>
                  <a:gd name="T2" fmla="*/ 108 w 1721"/>
                  <a:gd name="T3" fmla="*/ 4 h 964"/>
                  <a:gd name="T4" fmla="*/ 3 w 1721"/>
                  <a:gd name="T5" fmla="*/ 0 h 964"/>
                  <a:gd name="T6" fmla="*/ 0 w 1721"/>
                  <a:gd name="T7" fmla="*/ 55 h 964"/>
                  <a:gd name="T8" fmla="*/ 106 w 1721"/>
                  <a:gd name="T9" fmla="*/ 60 h 964"/>
                  <a:gd name="T10" fmla="*/ 0 60000 65536"/>
                  <a:gd name="T11" fmla="*/ 0 60000 65536"/>
                  <a:gd name="T12" fmla="*/ 0 60000 65536"/>
                  <a:gd name="T13" fmla="*/ 0 60000 65536"/>
                  <a:gd name="T14" fmla="*/ 0 60000 65536"/>
                  <a:gd name="T15" fmla="*/ 0 w 1721"/>
                  <a:gd name="T16" fmla="*/ 0 h 964"/>
                  <a:gd name="T17" fmla="*/ 1721 w 1721"/>
                  <a:gd name="T18" fmla="*/ 964 h 964"/>
                </a:gdLst>
                <a:ahLst/>
                <a:cxnLst>
                  <a:cxn ang="T10">
                    <a:pos x="T0" y="T1"/>
                  </a:cxn>
                  <a:cxn ang="T11">
                    <a:pos x="T2" y="T3"/>
                  </a:cxn>
                  <a:cxn ang="T12">
                    <a:pos x="T4" y="T5"/>
                  </a:cxn>
                  <a:cxn ang="T13">
                    <a:pos x="T6" y="T7"/>
                  </a:cxn>
                  <a:cxn ang="T14">
                    <a:pos x="T8" y="T9"/>
                  </a:cxn>
                </a:cxnLst>
                <a:rect l="T15" t="T16" r="T17" b="T18"/>
                <a:pathLst>
                  <a:path w="1721" h="964">
                    <a:moveTo>
                      <a:pt x="1683" y="964"/>
                    </a:moveTo>
                    <a:lnTo>
                      <a:pt x="1721" y="73"/>
                    </a:lnTo>
                    <a:lnTo>
                      <a:pt x="38" y="0"/>
                    </a:lnTo>
                    <a:lnTo>
                      <a:pt x="0" y="893"/>
                    </a:lnTo>
                    <a:lnTo>
                      <a:pt x="1683" y="964"/>
                    </a:lnTo>
                    <a:close/>
                  </a:path>
                </a:pathLst>
              </a:custGeom>
              <a:solidFill>
                <a:srgbClr val="BF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64" name="Freeform 58"/>
              <p:cNvSpPr>
                <a:spLocks/>
              </p:cNvSpPr>
              <p:nvPr/>
            </p:nvSpPr>
            <p:spPr bwMode="auto">
              <a:xfrm>
                <a:off x="2413" y="2640"/>
                <a:ext cx="840" cy="470"/>
              </a:xfrm>
              <a:custGeom>
                <a:avLst/>
                <a:gdLst>
                  <a:gd name="T0" fmla="*/ 103 w 1679"/>
                  <a:gd name="T1" fmla="*/ 59 h 939"/>
                  <a:gd name="T2" fmla="*/ 105 w 1679"/>
                  <a:gd name="T3" fmla="*/ 5 h 939"/>
                  <a:gd name="T4" fmla="*/ 3 w 1679"/>
                  <a:gd name="T5" fmla="*/ 0 h 939"/>
                  <a:gd name="T6" fmla="*/ 0 w 1679"/>
                  <a:gd name="T7" fmla="*/ 55 h 939"/>
                  <a:gd name="T8" fmla="*/ 103 w 1679"/>
                  <a:gd name="T9" fmla="*/ 59 h 939"/>
                  <a:gd name="T10" fmla="*/ 0 60000 65536"/>
                  <a:gd name="T11" fmla="*/ 0 60000 65536"/>
                  <a:gd name="T12" fmla="*/ 0 60000 65536"/>
                  <a:gd name="T13" fmla="*/ 0 60000 65536"/>
                  <a:gd name="T14" fmla="*/ 0 60000 65536"/>
                  <a:gd name="T15" fmla="*/ 0 w 1679"/>
                  <a:gd name="T16" fmla="*/ 0 h 939"/>
                  <a:gd name="T17" fmla="*/ 1679 w 1679"/>
                  <a:gd name="T18" fmla="*/ 939 h 939"/>
                </a:gdLst>
                <a:ahLst/>
                <a:cxnLst>
                  <a:cxn ang="T10">
                    <a:pos x="T0" y="T1"/>
                  </a:cxn>
                  <a:cxn ang="T11">
                    <a:pos x="T2" y="T3"/>
                  </a:cxn>
                  <a:cxn ang="T12">
                    <a:pos x="T4" y="T5"/>
                  </a:cxn>
                  <a:cxn ang="T13">
                    <a:pos x="T6" y="T7"/>
                  </a:cxn>
                  <a:cxn ang="T14">
                    <a:pos x="T8" y="T9"/>
                  </a:cxn>
                </a:cxnLst>
                <a:rect l="T15" t="T16" r="T17" b="T18"/>
                <a:pathLst>
                  <a:path w="1679" h="939">
                    <a:moveTo>
                      <a:pt x="1642" y="939"/>
                    </a:moveTo>
                    <a:lnTo>
                      <a:pt x="1679" y="69"/>
                    </a:lnTo>
                    <a:lnTo>
                      <a:pt x="37" y="0"/>
                    </a:lnTo>
                    <a:lnTo>
                      <a:pt x="0" y="869"/>
                    </a:lnTo>
                    <a:lnTo>
                      <a:pt x="1642" y="939"/>
                    </a:lnTo>
                    <a:close/>
                  </a:path>
                </a:pathLst>
              </a:custGeom>
              <a:solidFill>
                <a:srgbClr val="C1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65" name="Freeform 59"/>
              <p:cNvSpPr>
                <a:spLocks/>
              </p:cNvSpPr>
              <p:nvPr/>
            </p:nvSpPr>
            <p:spPr bwMode="auto">
              <a:xfrm>
                <a:off x="2565" y="3511"/>
                <a:ext cx="37" cy="74"/>
              </a:xfrm>
              <a:custGeom>
                <a:avLst/>
                <a:gdLst>
                  <a:gd name="T0" fmla="*/ 0 w 74"/>
                  <a:gd name="T1" fmla="*/ 9 h 149"/>
                  <a:gd name="T2" fmla="*/ 2 w 74"/>
                  <a:gd name="T3" fmla="*/ 8 h 149"/>
                  <a:gd name="T4" fmla="*/ 3 w 74"/>
                  <a:gd name="T5" fmla="*/ 7 h 149"/>
                  <a:gd name="T6" fmla="*/ 3 w 74"/>
                  <a:gd name="T7" fmla="*/ 6 h 149"/>
                  <a:gd name="T8" fmla="*/ 3 w 74"/>
                  <a:gd name="T9" fmla="*/ 5 h 149"/>
                  <a:gd name="T10" fmla="*/ 4 w 74"/>
                  <a:gd name="T11" fmla="*/ 4 h 149"/>
                  <a:gd name="T12" fmla="*/ 4 w 74"/>
                  <a:gd name="T13" fmla="*/ 3 h 149"/>
                  <a:gd name="T14" fmla="*/ 5 w 74"/>
                  <a:gd name="T15" fmla="*/ 2 h 149"/>
                  <a:gd name="T16" fmla="*/ 5 w 74"/>
                  <a:gd name="T17" fmla="*/ 1 h 149"/>
                  <a:gd name="T18" fmla="*/ 5 w 74"/>
                  <a:gd name="T19" fmla="*/ 0 h 149"/>
                  <a:gd name="T20" fmla="*/ 4 w 74"/>
                  <a:gd name="T21" fmla="*/ 0 h 149"/>
                  <a:gd name="T22" fmla="*/ 3 w 74"/>
                  <a:gd name="T23" fmla="*/ 1 h 149"/>
                  <a:gd name="T24" fmla="*/ 3 w 74"/>
                  <a:gd name="T25" fmla="*/ 3 h 149"/>
                  <a:gd name="T26" fmla="*/ 2 w 74"/>
                  <a:gd name="T27" fmla="*/ 4 h 149"/>
                  <a:gd name="T28" fmla="*/ 2 w 74"/>
                  <a:gd name="T29" fmla="*/ 5 h 149"/>
                  <a:gd name="T30" fmla="*/ 2 w 74"/>
                  <a:gd name="T31" fmla="*/ 7 h 149"/>
                  <a:gd name="T32" fmla="*/ 1 w 74"/>
                  <a:gd name="T33" fmla="*/ 8 h 149"/>
                  <a:gd name="T34" fmla="*/ 0 w 74"/>
                  <a:gd name="T35" fmla="*/ 9 h 1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4"/>
                  <a:gd name="T55" fmla="*/ 0 h 149"/>
                  <a:gd name="T56" fmla="*/ 74 w 74"/>
                  <a:gd name="T57" fmla="*/ 149 h 1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4" h="149">
                    <a:moveTo>
                      <a:pt x="0" y="149"/>
                    </a:moveTo>
                    <a:lnTo>
                      <a:pt x="27" y="143"/>
                    </a:lnTo>
                    <a:lnTo>
                      <a:pt x="34" y="127"/>
                    </a:lnTo>
                    <a:lnTo>
                      <a:pt x="41" y="110"/>
                    </a:lnTo>
                    <a:lnTo>
                      <a:pt x="48" y="91"/>
                    </a:lnTo>
                    <a:lnTo>
                      <a:pt x="53" y="73"/>
                    </a:lnTo>
                    <a:lnTo>
                      <a:pt x="59" y="54"/>
                    </a:lnTo>
                    <a:lnTo>
                      <a:pt x="65" y="36"/>
                    </a:lnTo>
                    <a:lnTo>
                      <a:pt x="70" y="17"/>
                    </a:lnTo>
                    <a:lnTo>
                      <a:pt x="74" y="0"/>
                    </a:lnTo>
                    <a:lnTo>
                      <a:pt x="59" y="13"/>
                    </a:lnTo>
                    <a:lnTo>
                      <a:pt x="48" y="29"/>
                    </a:lnTo>
                    <a:lnTo>
                      <a:pt x="40" y="48"/>
                    </a:lnTo>
                    <a:lnTo>
                      <a:pt x="32" y="69"/>
                    </a:lnTo>
                    <a:lnTo>
                      <a:pt x="25" y="90"/>
                    </a:lnTo>
                    <a:lnTo>
                      <a:pt x="18" y="112"/>
                    </a:lnTo>
                    <a:lnTo>
                      <a:pt x="10" y="131"/>
                    </a:lnTo>
                    <a:lnTo>
                      <a:pt x="0" y="149"/>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66" name="Freeform 60"/>
              <p:cNvSpPr>
                <a:spLocks/>
              </p:cNvSpPr>
              <p:nvPr/>
            </p:nvSpPr>
            <p:spPr bwMode="auto">
              <a:xfrm>
                <a:off x="2615" y="3512"/>
                <a:ext cx="1" cy="1"/>
              </a:xfrm>
              <a:custGeom>
                <a:avLst/>
                <a:gdLst>
                  <a:gd name="T0" fmla="*/ 0 w 1"/>
                  <a:gd name="T1" fmla="*/ 1 h 2"/>
                  <a:gd name="T2" fmla="*/ 0 w 1"/>
                  <a:gd name="T3" fmla="*/ 1 h 2"/>
                  <a:gd name="T4" fmla="*/ 1 w 1"/>
                  <a:gd name="T5" fmla="*/ 0 h 2"/>
                  <a:gd name="T6" fmla="*/ 1 w 1"/>
                  <a:gd name="T7" fmla="*/ 0 h 2"/>
                  <a:gd name="T8" fmla="*/ 1 w 1"/>
                  <a:gd name="T9" fmla="*/ 0 h 2"/>
                  <a:gd name="T10" fmla="*/ 1 w 1"/>
                  <a:gd name="T11" fmla="*/ 0 h 2"/>
                  <a:gd name="T12" fmla="*/ 1 w 1"/>
                  <a:gd name="T13" fmla="*/ 0 h 2"/>
                  <a:gd name="T14" fmla="*/ 0 w 1"/>
                  <a:gd name="T15" fmla="*/ 0 h 2"/>
                  <a:gd name="T16" fmla="*/ 0 w 1"/>
                  <a:gd name="T17" fmla="*/ 1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
                  <a:gd name="T28" fmla="*/ 0 h 2"/>
                  <a:gd name="T29" fmla="*/ 1 w 1"/>
                  <a:gd name="T30" fmla="*/ 2 h 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 h="2">
                    <a:moveTo>
                      <a:pt x="0" y="2"/>
                    </a:moveTo>
                    <a:lnTo>
                      <a:pt x="0" y="2"/>
                    </a:lnTo>
                    <a:lnTo>
                      <a:pt x="1" y="0"/>
                    </a:lnTo>
                    <a:lnTo>
                      <a:pt x="0" y="0"/>
                    </a:lnTo>
                    <a:lnTo>
                      <a:pt x="0" y="2"/>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67" name="Freeform 61"/>
              <p:cNvSpPr>
                <a:spLocks/>
              </p:cNvSpPr>
              <p:nvPr/>
            </p:nvSpPr>
            <p:spPr bwMode="auto">
              <a:xfrm>
                <a:off x="2833" y="3455"/>
                <a:ext cx="77" cy="153"/>
              </a:xfrm>
              <a:custGeom>
                <a:avLst/>
                <a:gdLst>
                  <a:gd name="T0" fmla="*/ 0 w 155"/>
                  <a:gd name="T1" fmla="*/ 19 h 307"/>
                  <a:gd name="T2" fmla="*/ 0 w 155"/>
                  <a:gd name="T3" fmla="*/ 19 h 307"/>
                  <a:gd name="T4" fmla="*/ 1 w 155"/>
                  <a:gd name="T5" fmla="*/ 19 h 307"/>
                  <a:gd name="T6" fmla="*/ 1 w 155"/>
                  <a:gd name="T7" fmla="*/ 18 h 307"/>
                  <a:gd name="T8" fmla="*/ 2 w 155"/>
                  <a:gd name="T9" fmla="*/ 18 h 307"/>
                  <a:gd name="T10" fmla="*/ 3 w 155"/>
                  <a:gd name="T11" fmla="*/ 18 h 307"/>
                  <a:gd name="T12" fmla="*/ 3 w 155"/>
                  <a:gd name="T13" fmla="*/ 18 h 307"/>
                  <a:gd name="T14" fmla="*/ 4 w 155"/>
                  <a:gd name="T15" fmla="*/ 17 h 307"/>
                  <a:gd name="T16" fmla="*/ 5 w 155"/>
                  <a:gd name="T17" fmla="*/ 17 h 307"/>
                  <a:gd name="T18" fmla="*/ 5 w 155"/>
                  <a:gd name="T19" fmla="*/ 17 h 307"/>
                  <a:gd name="T20" fmla="*/ 5 w 155"/>
                  <a:gd name="T21" fmla="*/ 17 h 307"/>
                  <a:gd name="T22" fmla="*/ 5 w 155"/>
                  <a:gd name="T23" fmla="*/ 17 h 307"/>
                  <a:gd name="T24" fmla="*/ 5 w 155"/>
                  <a:gd name="T25" fmla="*/ 16 h 307"/>
                  <a:gd name="T26" fmla="*/ 4 w 155"/>
                  <a:gd name="T27" fmla="*/ 17 h 307"/>
                  <a:gd name="T28" fmla="*/ 4 w 155"/>
                  <a:gd name="T29" fmla="*/ 17 h 307"/>
                  <a:gd name="T30" fmla="*/ 4 w 155"/>
                  <a:gd name="T31" fmla="*/ 17 h 307"/>
                  <a:gd name="T32" fmla="*/ 3 w 155"/>
                  <a:gd name="T33" fmla="*/ 17 h 307"/>
                  <a:gd name="T34" fmla="*/ 3 w 155"/>
                  <a:gd name="T35" fmla="*/ 17 h 307"/>
                  <a:gd name="T36" fmla="*/ 2 w 155"/>
                  <a:gd name="T37" fmla="*/ 17 h 307"/>
                  <a:gd name="T38" fmla="*/ 2 w 155"/>
                  <a:gd name="T39" fmla="*/ 17 h 307"/>
                  <a:gd name="T40" fmla="*/ 2 w 155"/>
                  <a:gd name="T41" fmla="*/ 17 h 307"/>
                  <a:gd name="T42" fmla="*/ 2 w 155"/>
                  <a:gd name="T43" fmla="*/ 14 h 307"/>
                  <a:gd name="T44" fmla="*/ 3 w 155"/>
                  <a:gd name="T45" fmla="*/ 12 h 307"/>
                  <a:gd name="T46" fmla="*/ 4 w 155"/>
                  <a:gd name="T47" fmla="*/ 10 h 307"/>
                  <a:gd name="T48" fmla="*/ 5 w 155"/>
                  <a:gd name="T49" fmla="*/ 8 h 307"/>
                  <a:gd name="T50" fmla="*/ 6 w 155"/>
                  <a:gd name="T51" fmla="*/ 6 h 307"/>
                  <a:gd name="T52" fmla="*/ 7 w 155"/>
                  <a:gd name="T53" fmla="*/ 4 h 307"/>
                  <a:gd name="T54" fmla="*/ 8 w 155"/>
                  <a:gd name="T55" fmla="*/ 1 h 307"/>
                  <a:gd name="T56" fmla="*/ 9 w 155"/>
                  <a:gd name="T57" fmla="*/ 0 h 307"/>
                  <a:gd name="T58" fmla="*/ 9 w 155"/>
                  <a:gd name="T59" fmla="*/ 0 h 307"/>
                  <a:gd name="T60" fmla="*/ 8 w 155"/>
                  <a:gd name="T61" fmla="*/ 1 h 307"/>
                  <a:gd name="T62" fmla="*/ 6 w 155"/>
                  <a:gd name="T63" fmla="*/ 3 h 307"/>
                  <a:gd name="T64" fmla="*/ 5 w 155"/>
                  <a:gd name="T65" fmla="*/ 5 h 307"/>
                  <a:gd name="T66" fmla="*/ 3 w 155"/>
                  <a:gd name="T67" fmla="*/ 8 h 307"/>
                  <a:gd name="T68" fmla="*/ 1 w 155"/>
                  <a:gd name="T69" fmla="*/ 11 h 307"/>
                  <a:gd name="T70" fmla="*/ 0 w 155"/>
                  <a:gd name="T71" fmla="*/ 15 h 307"/>
                  <a:gd name="T72" fmla="*/ 0 w 155"/>
                  <a:gd name="T73" fmla="*/ 19 h 3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5"/>
                  <a:gd name="T112" fmla="*/ 0 h 307"/>
                  <a:gd name="T113" fmla="*/ 155 w 155"/>
                  <a:gd name="T114" fmla="*/ 307 h 30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5" h="307">
                    <a:moveTo>
                      <a:pt x="0" y="304"/>
                    </a:moveTo>
                    <a:lnTo>
                      <a:pt x="8" y="307"/>
                    </a:lnTo>
                    <a:lnTo>
                      <a:pt x="19" y="305"/>
                    </a:lnTo>
                    <a:lnTo>
                      <a:pt x="29" y="302"/>
                    </a:lnTo>
                    <a:lnTo>
                      <a:pt x="41" y="299"/>
                    </a:lnTo>
                    <a:lnTo>
                      <a:pt x="51" y="293"/>
                    </a:lnTo>
                    <a:lnTo>
                      <a:pt x="61" y="288"/>
                    </a:lnTo>
                    <a:lnTo>
                      <a:pt x="72" y="284"/>
                    </a:lnTo>
                    <a:lnTo>
                      <a:pt x="80" y="280"/>
                    </a:lnTo>
                    <a:lnTo>
                      <a:pt x="81" y="278"/>
                    </a:lnTo>
                    <a:lnTo>
                      <a:pt x="82" y="275"/>
                    </a:lnTo>
                    <a:lnTo>
                      <a:pt x="83" y="273"/>
                    </a:lnTo>
                    <a:lnTo>
                      <a:pt x="84" y="271"/>
                    </a:lnTo>
                    <a:lnTo>
                      <a:pt x="79" y="272"/>
                    </a:lnTo>
                    <a:lnTo>
                      <a:pt x="72" y="274"/>
                    </a:lnTo>
                    <a:lnTo>
                      <a:pt x="64" y="275"/>
                    </a:lnTo>
                    <a:lnTo>
                      <a:pt x="57" y="278"/>
                    </a:lnTo>
                    <a:lnTo>
                      <a:pt x="51" y="279"/>
                    </a:lnTo>
                    <a:lnTo>
                      <a:pt x="46" y="279"/>
                    </a:lnTo>
                    <a:lnTo>
                      <a:pt x="43" y="277"/>
                    </a:lnTo>
                    <a:lnTo>
                      <a:pt x="42" y="272"/>
                    </a:lnTo>
                    <a:lnTo>
                      <a:pt x="46" y="235"/>
                    </a:lnTo>
                    <a:lnTo>
                      <a:pt x="57" y="199"/>
                    </a:lnTo>
                    <a:lnTo>
                      <a:pt x="72" y="165"/>
                    </a:lnTo>
                    <a:lnTo>
                      <a:pt x="89" y="130"/>
                    </a:lnTo>
                    <a:lnTo>
                      <a:pt x="107" y="97"/>
                    </a:lnTo>
                    <a:lnTo>
                      <a:pt x="125" y="64"/>
                    </a:lnTo>
                    <a:lnTo>
                      <a:pt x="141" y="31"/>
                    </a:lnTo>
                    <a:lnTo>
                      <a:pt x="155" y="0"/>
                    </a:lnTo>
                    <a:lnTo>
                      <a:pt x="149" y="3"/>
                    </a:lnTo>
                    <a:lnTo>
                      <a:pt x="133" y="20"/>
                    </a:lnTo>
                    <a:lnTo>
                      <a:pt x="107" y="49"/>
                    </a:lnTo>
                    <a:lnTo>
                      <a:pt x="80" y="88"/>
                    </a:lnTo>
                    <a:lnTo>
                      <a:pt x="50" y="135"/>
                    </a:lnTo>
                    <a:lnTo>
                      <a:pt x="26" y="188"/>
                    </a:lnTo>
                    <a:lnTo>
                      <a:pt x="7" y="246"/>
                    </a:lnTo>
                    <a:lnTo>
                      <a:pt x="0" y="304"/>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68" name="Freeform 62"/>
              <p:cNvSpPr>
                <a:spLocks/>
              </p:cNvSpPr>
              <p:nvPr/>
            </p:nvSpPr>
            <p:spPr bwMode="auto">
              <a:xfrm>
                <a:off x="2641" y="3456"/>
                <a:ext cx="14" cy="121"/>
              </a:xfrm>
              <a:custGeom>
                <a:avLst/>
                <a:gdLst>
                  <a:gd name="T0" fmla="*/ 0 w 26"/>
                  <a:gd name="T1" fmla="*/ 15 h 243"/>
                  <a:gd name="T2" fmla="*/ 1 w 26"/>
                  <a:gd name="T3" fmla="*/ 13 h 243"/>
                  <a:gd name="T4" fmla="*/ 2 w 26"/>
                  <a:gd name="T5" fmla="*/ 11 h 243"/>
                  <a:gd name="T6" fmla="*/ 2 w 26"/>
                  <a:gd name="T7" fmla="*/ 9 h 243"/>
                  <a:gd name="T8" fmla="*/ 2 w 26"/>
                  <a:gd name="T9" fmla="*/ 7 h 243"/>
                  <a:gd name="T10" fmla="*/ 2 w 26"/>
                  <a:gd name="T11" fmla="*/ 5 h 243"/>
                  <a:gd name="T12" fmla="*/ 2 w 26"/>
                  <a:gd name="T13" fmla="*/ 3 h 243"/>
                  <a:gd name="T14" fmla="*/ 2 w 26"/>
                  <a:gd name="T15" fmla="*/ 1 h 243"/>
                  <a:gd name="T16" fmla="*/ 2 w 26"/>
                  <a:gd name="T17" fmla="*/ 0 h 243"/>
                  <a:gd name="T18" fmla="*/ 1 w 26"/>
                  <a:gd name="T19" fmla="*/ 1 h 243"/>
                  <a:gd name="T20" fmla="*/ 1 w 26"/>
                  <a:gd name="T21" fmla="*/ 3 h 243"/>
                  <a:gd name="T22" fmla="*/ 1 w 26"/>
                  <a:gd name="T23" fmla="*/ 5 h 243"/>
                  <a:gd name="T24" fmla="*/ 1 w 26"/>
                  <a:gd name="T25" fmla="*/ 7 h 243"/>
                  <a:gd name="T26" fmla="*/ 1 w 26"/>
                  <a:gd name="T27" fmla="*/ 9 h 243"/>
                  <a:gd name="T28" fmla="*/ 1 w 26"/>
                  <a:gd name="T29" fmla="*/ 11 h 243"/>
                  <a:gd name="T30" fmla="*/ 1 w 26"/>
                  <a:gd name="T31" fmla="*/ 13 h 243"/>
                  <a:gd name="T32" fmla="*/ 0 w 26"/>
                  <a:gd name="T33" fmla="*/ 15 h 2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243"/>
                  <a:gd name="T53" fmla="*/ 26 w 26"/>
                  <a:gd name="T54" fmla="*/ 243 h 2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243">
                    <a:moveTo>
                      <a:pt x="0" y="243"/>
                    </a:moveTo>
                    <a:lnTo>
                      <a:pt x="15" y="217"/>
                    </a:lnTo>
                    <a:lnTo>
                      <a:pt x="23" y="188"/>
                    </a:lnTo>
                    <a:lnTo>
                      <a:pt x="26" y="158"/>
                    </a:lnTo>
                    <a:lnTo>
                      <a:pt x="26" y="126"/>
                    </a:lnTo>
                    <a:lnTo>
                      <a:pt x="25" y="94"/>
                    </a:lnTo>
                    <a:lnTo>
                      <a:pt x="23" y="61"/>
                    </a:lnTo>
                    <a:lnTo>
                      <a:pt x="23" y="29"/>
                    </a:lnTo>
                    <a:lnTo>
                      <a:pt x="25" y="0"/>
                    </a:lnTo>
                    <a:lnTo>
                      <a:pt x="12" y="26"/>
                    </a:lnTo>
                    <a:lnTo>
                      <a:pt x="5" y="55"/>
                    </a:lnTo>
                    <a:lnTo>
                      <a:pt x="3" y="85"/>
                    </a:lnTo>
                    <a:lnTo>
                      <a:pt x="3" y="116"/>
                    </a:lnTo>
                    <a:lnTo>
                      <a:pt x="4" y="148"/>
                    </a:lnTo>
                    <a:lnTo>
                      <a:pt x="5" y="180"/>
                    </a:lnTo>
                    <a:lnTo>
                      <a:pt x="4" y="211"/>
                    </a:lnTo>
                    <a:lnTo>
                      <a:pt x="0" y="243"/>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69" name="Freeform 63"/>
              <p:cNvSpPr>
                <a:spLocks/>
              </p:cNvSpPr>
              <p:nvPr/>
            </p:nvSpPr>
            <p:spPr bwMode="auto">
              <a:xfrm>
                <a:off x="2877" y="3451"/>
                <a:ext cx="71" cy="112"/>
              </a:xfrm>
              <a:custGeom>
                <a:avLst/>
                <a:gdLst>
                  <a:gd name="T0" fmla="*/ 0 w 142"/>
                  <a:gd name="T1" fmla="*/ 14 h 225"/>
                  <a:gd name="T2" fmla="*/ 2 w 142"/>
                  <a:gd name="T3" fmla="*/ 13 h 225"/>
                  <a:gd name="T4" fmla="*/ 4 w 142"/>
                  <a:gd name="T5" fmla="*/ 12 h 225"/>
                  <a:gd name="T6" fmla="*/ 5 w 142"/>
                  <a:gd name="T7" fmla="*/ 10 h 225"/>
                  <a:gd name="T8" fmla="*/ 6 w 142"/>
                  <a:gd name="T9" fmla="*/ 8 h 225"/>
                  <a:gd name="T10" fmla="*/ 7 w 142"/>
                  <a:gd name="T11" fmla="*/ 6 h 225"/>
                  <a:gd name="T12" fmla="*/ 7 w 142"/>
                  <a:gd name="T13" fmla="*/ 3 h 225"/>
                  <a:gd name="T14" fmla="*/ 8 w 142"/>
                  <a:gd name="T15" fmla="*/ 1 h 225"/>
                  <a:gd name="T16" fmla="*/ 9 w 142"/>
                  <a:gd name="T17" fmla="*/ 0 h 225"/>
                  <a:gd name="T18" fmla="*/ 7 w 142"/>
                  <a:gd name="T19" fmla="*/ 1 h 225"/>
                  <a:gd name="T20" fmla="*/ 6 w 142"/>
                  <a:gd name="T21" fmla="*/ 3 h 225"/>
                  <a:gd name="T22" fmla="*/ 5 w 142"/>
                  <a:gd name="T23" fmla="*/ 4 h 225"/>
                  <a:gd name="T24" fmla="*/ 4 w 142"/>
                  <a:gd name="T25" fmla="*/ 6 h 225"/>
                  <a:gd name="T26" fmla="*/ 3 w 142"/>
                  <a:gd name="T27" fmla="*/ 8 h 225"/>
                  <a:gd name="T28" fmla="*/ 2 w 142"/>
                  <a:gd name="T29" fmla="*/ 10 h 225"/>
                  <a:gd name="T30" fmla="*/ 1 w 142"/>
                  <a:gd name="T31" fmla="*/ 12 h 225"/>
                  <a:gd name="T32" fmla="*/ 0 w 142"/>
                  <a:gd name="T33" fmla="*/ 14 h 2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2"/>
                  <a:gd name="T52" fmla="*/ 0 h 225"/>
                  <a:gd name="T53" fmla="*/ 142 w 142"/>
                  <a:gd name="T54" fmla="*/ 225 h 2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2" h="225">
                    <a:moveTo>
                      <a:pt x="0" y="225"/>
                    </a:moveTo>
                    <a:lnTo>
                      <a:pt x="26" y="213"/>
                    </a:lnTo>
                    <a:lnTo>
                      <a:pt x="50" y="193"/>
                    </a:lnTo>
                    <a:lnTo>
                      <a:pt x="68" y="165"/>
                    </a:lnTo>
                    <a:lnTo>
                      <a:pt x="84" y="132"/>
                    </a:lnTo>
                    <a:lnTo>
                      <a:pt x="98" y="96"/>
                    </a:lnTo>
                    <a:lnTo>
                      <a:pt x="112" y="60"/>
                    </a:lnTo>
                    <a:lnTo>
                      <a:pt x="126" y="28"/>
                    </a:lnTo>
                    <a:lnTo>
                      <a:pt x="142" y="0"/>
                    </a:lnTo>
                    <a:lnTo>
                      <a:pt x="112" y="22"/>
                    </a:lnTo>
                    <a:lnTo>
                      <a:pt x="89" y="48"/>
                    </a:lnTo>
                    <a:lnTo>
                      <a:pt x="70" y="76"/>
                    </a:lnTo>
                    <a:lnTo>
                      <a:pt x="55" y="107"/>
                    </a:lnTo>
                    <a:lnTo>
                      <a:pt x="43" y="139"/>
                    </a:lnTo>
                    <a:lnTo>
                      <a:pt x="30" y="170"/>
                    </a:lnTo>
                    <a:lnTo>
                      <a:pt x="16" y="198"/>
                    </a:lnTo>
                    <a:lnTo>
                      <a:pt x="0" y="225"/>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70" name="Freeform 64"/>
              <p:cNvSpPr>
                <a:spLocks/>
              </p:cNvSpPr>
              <p:nvPr/>
            </p:nvSpPr>
            <p:spPr bwMode="auto">
              <a:xfrm>
                <a:off x="2368" y="3379"/>
                <a:ext cx="64" cy="104"/>
              </a:xfrm>
              <a:custGeom>
                <a:avLst/>
                <a:gdLst>
                  <a:gd name="T0" fmla="*/ 8 w 128"/>
                  <a:gd name="T1" fmla="*/ 13 h 209"/>
                  <a:gd name="T2" fmla="*/ 7 w 128"/>
                  <a:gd name="T3" fmla="*/ 12 h 209"/>
                  <a:gd name="T4" fmla="*/ 6 w 128"/>
                  <a:gd name="T5" fmla="*/ 10 h 209"/>
                  <a:gd name="T6" fmla="*/ 5 w 128"/>
                  <a:gd name="T7" fmla="*/ 9 h 209"/>
                  <a:gd name="T8" fmla="*/ 4 w 128"/>
                  <a:gd name="T9" fmla="*/ 7 h 209"/>
                  <a:gd name="T10" fmla="*/ 3 w 128"/>
                  <a:gd name="T11" fmla="*/ 5 h 209"/>
                  <a:gd name="T12" fmla="*/ 2 w 128"/>
                  <a:gd name="T13" fmla="*/ 3 h 209"/>
                  <a:gd name="T14" fmla="*/ 1 w 128"/>
                  <a:gd name="T15" fmla="*/ 1 h 209"/>
                  <a:gd name="T16" fmla="*/ 0 w 128"/>
                  <a:gd name="T17" fmla="*/ 0 h 209"/>
                  <a:gd name="T18" fmla="*/ 2 w 128"/>
                  <a:gd name="T19" fmla="*/ 0 h 209"/>
                  <a:gd name="T20" fmla="*/ 3 w 128"/>
                  <a:gd name="T21" fmla="*/ 2 h 209"/>
                  <a:gd name="T22" fmla="*/ 4 w 128"/>
                  <a:gd name="T23" fmla="*/ 3 h 209"/>
                  <a:gd name="T24" fmla="*/ 5 w 128"/>
                  <a:gd name="T25" fmla="*/ 5 h 209"/>
                  <a:gd name="T26" fmla="*/ 6 w 128"/>
                  <a:gd name="T27" fmla="*/ 7 h 209"/>
                  <a:gd name="T28" fmla="*/ 7 w 128"/>
                  <a:gd name="T29" fmla="*/ 9 h 209"/>
                  <a:gd name="T30" fmla="*/ 7 w 128"/>
                  <a:gd name="T31" fmla="*/ 11 h 209"/>
                  <a:gd name="T32" fmla="*/ 8 w 128"/>
                  <a:gd name="T33" fmla="*/ 13 h 2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209"/>
                  <a:gd name="T53" fmla="*/ 128 w 128"/>
                  <a:gd name="T54" fmla="*/ 209 h 20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209">
                    <a:moveTo>
                      <a:pt x="128" y="209"/>
                    </a:moveTo>
                    <a:lnTo>
                      <a:pt x="104" y="193"/>
                    </a:lnTo>
                    <a:lnTo>
                      <a:pt x="85" y="171"/>
                    </a:lnTo>
                    <a:lnTo>
                      <a:pt x="67" y="144"/>
                    </a:lnTo>
                    <a:lnTo>
                      <a:pt x="55" y="116"/>
                    </a:lnTo>
                    <a:lnTo>
                      <a:pt x="42" y="86"/>
                    </a:lnTo>
                    <a:lnTo>
                      <a:pt x="29" y="56"/>
                    </a:lnTo>
                    <a:lnTo>
                      <a:pt x="15" y="27"/>
                    </a:lnTo>
                    <a:lnTo>
                      <a:pt x="0" y="0"/>
                    </a:lnTo>
                    <a:lnTo>
                      <a:pt x="27" y="15"/>
                    </a:lnTo>
                    <a:lnTo>
                      <a:pt x="48" y="36"/>
                    </a:lnTo>
                    <a:lnTo>
                      <a:pt x="64" y="63"/>
                    </a:lnTo>
                    <a:lnTo>
                      <a:pt x="76" y="91"/>
                    </a:lnTo>
                    <a:lnTo>
                      <a:pt x="87" y="122"/>
                    </a:lnTo>
                    <a:lnTo>
                      <a:pt x="98" y="152"/>
                    </a:lnTo>
                    <a:lnTo>
                      <a:pt x="112" y="182"/>
                    </a:lnTo>
                    <a:lnTo>
                      <a:pt x="128" y="209"/>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71" name="Freeform 65"/>
              <p:cNvSpPr>
                <a:spLocks/>
              </p:cNvSpPr>
              <p:nvPr/>
            </p:nvSpPr>
            <p:spPr bwMode="auto">
              <a:xfrm>
                <a:off x="2679" y="3425"/>
                <a:ext cx="233" cy="195"/>
              </a:xfrm>
              <a:custGeom>
                <a:avLst/>
                <a:gdLst>
                  <a:gd name="T0" fmla="*/ 28 w 466"/>
                  <a:gd name="T1" fmla="*/ 0 h 391"/>
                  <a:gd name="T2" fmla="*/ 26 w 466"/>
                  <a:gd name="T3" fmla="*/ 2 h 391"/>
                  <a:gd name="T4" fmla="*/ 23 w 466"/>
                  <a:gd name="T5" fmla="*/ 3 h 391"/>
                  <a:gd name="T6" fmla="*/ 21 w 466"/>
                  <a:gd name="T7" fmla="*/ 5 h 391"/>
                  <a:gd name="T8" fmla="*/ 19 w 466"/>
                  <a:gd name="T9" fmla="*/ 7 h 391"/>
                  <a:gd name="T10" fmla="*/ 18 w 466"/>
                  <a:gd name="T11" fmla="*/ 9 h 391"/>
                  <a:gd name="T12" fmla="*/ 16 w 466"/>
                  <a:gd name="T13" fmla="*/ 12 h 391"/>
                  <a:gd name="T14" fmla="*/ 15 w 466"/>
                  <a:gd name="T15" fmla="*/ 14 h 391"/>
                  <a:gd name="T16" fmla="*/ 14 w 466"/>
                  <a:gd name="T17" fmla="*/ 17 h 391"/>
                  <a:gd name="T18" fmla="*/ 13 w 466"/>
                  <a:gd name="T19" fmla="*/ 21 h 391"/>
                  <a:gd name="T20" fmla="*/ 12 w 466"/>
                  <a:gd name="T21" fmla="*/ 21 h 391"/>
                  <a:gd name="T22" fmla="*/ 10 w 466"/>
                  <a:gd name="T23" fmla="*/ 19 h 391"/>
                  <a:gd name="T24" fmla="*/ 9 w 466"/>
                  <a:gd name="T25" fmla="*/ 17 h 391"/>
                  <a:gd name="T26" fmla="*/ 7 w 466"/>
                  <a:gd name="T27" fmla="*/ 14 h 391"/>
                  <a:gd name="T28" fmla="*/ 5 w 466"/>
                  <a:gd name="T29" fmla="*/ 12 h 391"/>
                  <a:gd name="T30" fmla="*/ 4 w 466"/>
                  <a:gd name="T31" fmla="*/ 9 h 391"/>
                  <a:gd name="T32" fmla="*/ 2 w 466"/>
                  <a:gd name="T33" fmla="*/ 7 h 391"/>
                  <a:gd name="T34" fmla="*/ 1 w 466"/>
                  <a:gd name="T35" fmla="*/ 4 h 391"/>
                  <a:gd name="T36" fmla="*/ 1 w 466"/>
                  <a:gd name="T37" fmla="*/ 5 h 391"/>
                  <a:gd name="T38" fmla="*/ 1 w 466"/>
                  <a:gd name="T39" fmla="*/ 7 h 391"/>
                  <a:gd name="T40" fmla="*/ 2 w 466"/>
                  <a:gd name="T41" fmla="*/ 10 h 391"/>
                  <a:gd name="T42" fmla="*/ 3 w 466"/>
                  <a:gd name="T43" fmla="*/ 13 h 391"/>
                  <a:gd name="T44" fmla="*/ 5 w 466"/>
                  <a:gd name="T45" fmla="*/ 15 h 391"/>
                  <a:gd name="T46" fmla="*/ 7 w 466"/>
                  <a:gd name="T47" fmla="*/ 18 h 391"/>
                  <a:gd name="T48" fmla="*/ 9 w 466"/>
                  <a:gd name="T49" fmla="*/ 20 h 391"/>
                  <a:gd name="T50" fmla="*/ 11 w 466"/>
                  <a:gd name="T51" fmla="*/ 23 h 391"/>
                  <a:gd name="T52" fmla="*/ 13 w 466"/>
                  <a:gd name="T53" fmla="*/ 23 h 391"/>
                  <a:gd name="T54" fmla="*/ 14 w 466"/>
                  <a:gd name="T55" fmla="*/ 22 h 391"/>
                  <a:gd name="T56" fmla="*/ 15 w 466"/>
                  <a:gd name="T57" fmla="*/ 19 h 391"/>
                  <a:gd name="T58" fmla="*/ 17 w 466"/>
                  <a:gd name="T59" fmla="*/ 15 h 391"/>
                  <a:gd name="T60" fmla="*/ 19 w 466"/>
                  <a:gd name="T61" fmla="*/ 11 h 391"/>
                  <a:gd name="T62" fmla="*/ 22 w 466"/>
                  <a:gd name="T63" fmla="*/ 8 h 391"/>
                  <a:gd name="T64" fmla="*/ 25 w 466"/>
                  <a:gd name="T65" fmla="*/ 5 h 391"/>
                  <a:gd name="T66" fmla="*/ 27 w 466"/>
                  <a:gd name="T67" fmla="*/ 2 h 391"/>
                  <a:gd name="T68" fmla="*/ 29 w 466"/>
                  <a:gd name="T69" fmla="*/ 0 h 391"/>
                  <a:gd name="T70" fmla="*/ 30 w 466"/>
                  <a:gd name="T71" fmla="*/ 0 h 3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66"/>
                  <a:gd name="T109" fmla="*/ 0 h 391"/>
                  <a:gd name="T110" fmla="*/ 466 w 466"/>
                  <a:gd name="T111" fmla="*/ 391 h 39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66" h="391">
                    <a:moveTo>
                      <a:pt x="466" y="0"/>
                    </a:moveTo>
                    <a:lnTo>
                      <a:pt x="444" y="10"/>
                    </a:lnTo>
                    <a:lnTo>
                      <a:pt x="424" y="21"/>
                    </a:lnTo>
                    <a:lnTo>
                      <a:pt x="404" y="33"/>
                    </a:lnTo>
                    <a:lnTo>
                      <a:pt x="384" y="45"/>
                    </a:lnTo>
                    <a:lnTo>
                      <a:pt x="367" y="59"/>
                    </a:lnTo>
                    <a:lnTo>
                      <a:pt x="350" y="73"/>
                    </a:lnTo>
                    <a:lnTo>
                      <a:pt x="334" y="89"/>
                    </a:lnTo>
                    <a:lnTo>
                      <a:pt x="319" y="105"/>
                    </a:lnTo>
                    <a:lnTo>
                      <a:pt x="304" y="121"/>
                    </a:lnTo>
                    <a:lnTo>
                      <a:pt x="290" y="140"/>
                    </a:lnTo>
                    <a:lnTo>
                      <a:pt x="277" y="158"/>
                    </a:lnTo>
                    <a:lnTo>
                      <a:pt x="265" y="177"/>
                    </a:lnTo>
                    <a:lnTo>
                      <a:pt x="253" y="196"/>
                    </a:lnTo>
                    <a:lnTo>
                      <a:pt x="242" y="217"/>
                    </a:lnTo>
                    <a:lnTo>
                      <a:pt x="231" y="238"/>
                    </a:lnTo>
                    <a:lnTo>
                      <a:pt x="222" y="258"/>
                    </a:lnTo>
                    <a:lnTo>
                      <a:pt x="214" y="285"/>
                    </a:lnTo>
                    <a:lnTo>
                      <a:pt x="209" y="314"/>
                    </a:lnTo>
                    <a:lnTo>
                      <a:pt x="206" y="342"/>
                    </a:lnTo>
                    <a:lnTo>
                      <a:pt x="200" y="370"/>
                    </a:lnTo>
                    <a:lnTo>
                      <a:pt x="186" y="350"/>
                    </a:lnTo>
                    <a:lnTo>
                      <a:pt x="172" y="330"/>
                    </a:lnTo>
                    <a:lnTo>
                      <a:pt x="159" y="311"/>
                    </a:lnTo>
                    <a:lnTo>
                      <a:pt x="145" y="292"/>
                    </a:lnTo>
                    <a:lnTo>
                      <a:pt x="131" y="272"/>
                    </a:lnTo>
                    <a:lnTo>
                      <a:pt x="117" y="254"/>
                    </a:lnTo>
                    <a:lnTo>
                      <a:pt x="104" y="235"/>
                    </a:lnTo>
                    <a:lnTo>
                      <a:pt x="91" y="216"/>
                    </a:lnTo>
                    <a:lnTo>
                      <a:pt x="78" y="197"/>
                    </a:lnTo>
                    <a:lnTo>
                      <a:pt x="65" y="178"/>
                    </a:lnTo>
                    <a:lnTo>
                      <a:pt x="53" y="158"/>
                    </a:lnTo>
                    <a:lnTo>
                      <a:pt x="41" y="139"/>
                    </a:lnTo>
                    <a:lnTo>
                      <a:pt x="30" y="119"/>
                    </a:lnTo>
                    <a:lnTo>
                      <a:pt x="19" y="98"/>
                    </a:lnTo>
                    <a:lnTo>
                      <a:pt x="9" y="78"/>
                    </a:lnTo>
                    <a:lnTo>
                      <a:pt x="0" y="56"/>
                    </a:lnTo>
                    <a:lnTo>
                      <a:pt x="2" y="80"/>
                    </a:lnTo>
                    <a:lnTo>
                      <a:pt x="5" y="104"/>
                    </a:lnTo>
                    <a:lnTo>
                      <a:pt x="11" y="127"/>
                    </a:lnTo>
                    <a:lnTo>
                      <a:pt x="18" y="149"/>
                    </a:lnTo>
                    <a:lnTo>
                      <a:pt x="26" y="170"/>
                    </a:lnTo>
                    <a:lnTo>
                      <a:pt x="36" y="190"/>
                    </a:lnTo>
                    <a:lnTo>
                      <a:pt x="47" y="211"/>
                    </a:lnTo>
                    <a:lnTo>
                      <a:pt x="60" y="231"/>
                    </a:lnTo>
                    <a:lnTo>
                      <a:pt x="73" y="250"/>
                    </a:lnTo>
                    <a:lnTo>
                      <a:pt x="88" y="270"/>
                    </a:lnTo>
                    <a:lnTo>
                      <a:pt x="103" y="289"/>
                    </a:lnTo>
                    <a:lnTo>
                      <a:pt x="119" y="309"/>
                    </a:lnTo>
                    <a:lnTo>
                      <a:pt x="138" y="329"/>
                    </a:lnTo>
                    <a:lnTo>
                      <a:pt x="155" y="349"/>
                    </a:lnTo>
                    <a:lnTo>
                      <a:pt x="174" y="370"/>
                    </a:lnTo>
                    <a:lnTo>
                      <a:pt x="193" y="391"/>
                    </a:lnTo>
                    <a:lnTo>
                      <a:pt x="201" y="382"/>
                    </a:lnTo>
                    <a:lnTo>
                      <a:pt x="210" y="372"/>
                    </a:lnTo>
                    <a:lnTo>
                      <a:pt x="217" y="363"/>
                    </a:lnTo>
                    <a:lnTo>
                      <a:pt x="221" y="353"/>
                    </a:lnTo>
                    <a:lnTo>
                      <a:pt x="231" y="318"/>
                    </a:lnTo>
                    <a:lnTo>
                      <a:pt x="245" y="284"/>
                    </a:lnTo>
                    <a:lnTo>
                      <a:pt x="261" y="250"/>
                    </a:lnTo>
                    <a:lnTo>
                      <a:pt x="281" y="218"/>
                    </a:lnTo>
                    <a:lnTo>
                      <a:pt x="300" y="187"/>
                    </a:lnTo>
                    <a:lnTo>
                      <a:pt x="322" y="157"/>
                    </a:lnTo>
                    <a:lnTo>
                      <a:pt x="344" y="129"/>
                    </a:lnTo>
                    <a:lnTo>
                      <a:pt x="366" y="104"/>
                    </a:lnTo>
                    <a:lnTo>
                      <a:pt x="387" y="81"/>
                    </a:lnTo>
                    <a:lnTo>
                      <a:pt x="406" y="60"/>
                    </a:lnTo>
                    <a:lnTo>
                      <a:pt x="425" y="42"/>
                    </a:lnTo>
                    <a:lnTo>
                      <a:pt x="440" y="27"/>
                    </a:lnTo>
                    <a:lnTo>
                      <a:pt x="452" y="14"/>
                    </a:lnTo>
                    <a:lnTo>
                      <a:pt x="462" y="6"/>
                    </a:lnTo>
                    <a:lnTo>
                      <a:pt x="466" y="2"/>
                    </a:lnTo>
                    <a:lnTo>
                      <a:pt x="466" y="0"/>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72" name="Freeform 66"/>
              <p:cNvSpPr>
                <a:spLocks/>
              </p:cNvSpPr>
              <p:nvPr/>
            </p:nvSpPr>
            <p:spPr bwMode="auto">
              <a:xfrm>
                <a:off x="2460" y="3309"/>
                <a:ext cx="204" cy="172"/>
              </a:xfrm>
              <a:custGeom>
                <a:avLst/>
                <a:gdLst>
                  <a:gd name="T0" fmla="*/ 0 w 408"/>
                  <a:gd name="T1" fmla="*/ 0 h 343"/>
                  <a:gd name="T2" fmla="*/ 2 w 408"/>
                  <a:gd name="T3" fmla="*/ 1 h 343"/>
                  <a:gd name="T4" fmla="*/ 3 w 408"/>
                  <a:gd name="T5" fmla="*/ 1 h 343"/>
                  <a:gd name="T6" fmla="*/ 4 w 408"/>
                  <a:gd name="T7" fmla="*/ 2 h 343"/>
                  <a:gd name="T8" fmla="*/ 5 w 408"/>
                  <a:gd name="T9" fmla="*/ 2 h 343"/>
                  <a:gd name="T10" fmla="*/ 6 w 408"/>
                  <a:gd name="T11" fmla="*/ 3 h 343"/>
                  <a:gd name="T12" fmla="*/ 7 w 408"/>
                  <a:gd name="T13" fmla="*/ 4 h 343"/>
                  <a:gd name="T14" fmla="*/ 8 w 408"/>
                  <a:gd name="T15" fmla="*/ 4 h 343"/>
                  <a:gd name="T16" fmla="*/ 8 w 408"/>
                  <a:gd name="T17" fmla="*/ 5 h 343"/>
                  <a:gd name="T18" fmla="*/ 9 w 408"/>
                  <a:gd name="T19" fmla="*/ 6 h 343"/>
                  <a:gd name="T20" fmla="*/ 10 w 408"/>
                  <a:gd name="T21" fmla="*/ 7 h 343"/>
                  <a:gd name="T22" fmla="*/ 11 w 408"/>
                  <a:gd name="T23" fmla="*/ 8 h 343"/>
                  <a:gd name="T24" fmla="*/ 11 w 408"/>
                  <a:gd name="T25" fmla="*/ 9 h 343"/>
                  <a:gd name="T26" fmla="*/ 12 w 408"/>
                  <a:gd name="T27" fmla="*/ 10 h 343"/>
                  <a:gd name="T28" fmla="*/ 12 w 408"/>
                  <a:gd name="T29" fmla="*/ 11 h 343"/>
                  <a:gd name="T30" fmla="*/ 13 w 408"/>
                  <a:gd name="T31" fmla="*/ 13 h 343"/>
                  <a:gd name="T32" fmla="*/ 13 w 408"/>
                  <a:gd name="T33" fmla="*/ 14 h 343"/>
                  <a:gd name="T34" fmla="*/ 14 w 408"/>
                  <a:gd name="T35" fmla="*/ 16 h 343"/>
                  <a:gd name="T36" fmla="*/ 14 w 408"/>
                  <a:gd name="T37" fmla="*/ 17 h 343"/>
                  <a:gd name="T38" fmla="*/ 14 w 408"/>
                  <a:gd name="T39" fmla="*/ 19 h 343"/>
                  <a:gd name="T40" fmla="*/ 15 w 408"/>
                  <a:gd name="T41" fmla="*/ 20 h 343"/>
                  <a:gd name="T42" fmla="*/ 16 w 408"/>
                  <a:gd name="T43" fmla="*/ 18 h 343"/>
                  <a:gd name="T44" fmla="*/ 18 w 408"/>
                  <a:gd name="T45" fmla="*/ 16 h 343"/>
                  <a:gd name="T46" fmla="*/ 19 w 408"/>
                  <a:gd name="T47" fmla="*/ 13 h 343"/>
                  <a:gd name="T48" fmla="*/ 21 w 408"/>
                  <a:gd name="T49" fmla="*/ 11 h 343"/>
                  <a:gd name="T50" fmla="*/ 22 w 408"/>
                  <a:gd name="T51" fmla="*/ 9 h 343"/>
                  <a:gd name="T52" fmla="*/ 24 w 408"/>
                  <a:gd name="T53" fmla="*/ 6 h 343"/>
                  <a:gd name="T54" fmla="*/ 25 w 408"/>
                  <a:gd name="T55" fmla="*/ 4 h 343"/>
                  <a:gd name="T56" fmla="*/ 26 w 408"/>
                  <a:gd name="T57" fmla="*/ 1 h 343"/>
                  <a:gd name="T58" fmla="*/ 26 w 408"/>
                  <a:gd name="T59" fmla="*/ 4 h 343"/>
                  <a:gd name="T60" fmla="*/ 25 w 408"/>
                  <a:gd name="T61" fmla="*/ 7 h 343"/>
                  <a:gd name="T62" fmla="*/ 24 w 408"/>
                  <a:gd name="T63" fmla="*/ 9 h 343"/>
                  <a:gd name="T64" fmla="*/ 23 w 408"/>
                  <a:gd name="T65" fmla="*/ 12 h 343"/>
                  <a:gd name="T66" fmla="*/ 21 w 408"/>
                  <a:gd name="T67" fmla="*/ 14 h 343"/>
                  <a:gd name="T68" fmla="*/ 19 w 408"/>
                  <a:gd name="T69" fmla="*/ 17 h 343"/>
                  <a:gd name="T70" fmla="*/ 17 w 408"/>
                  <a:gd name="T71" fmla="*/ 19 h 343"/>
                  <a:gd name="T72" fmla="*/ 15 w 408"/>
                  <a:gd name="T73" fmla="*/ 21 h 343"/>
                  <a:gd name="T74" fmla="*/ 14 w 408"/>
                  <a:gd name="T75" fmla="*/ 22 h 343"/>
                  <a:gd name="T76" fmla="*/ 14 w 408"/>
                  <a:gd name="T77" fmla="*/ 22 h 343"/>
                  <a:gd name="T78" fmla="*/ 13 w 408"/>
                  <a:gd name="T79" fmla="*/ 22 h 343"/>
                  <a:gd name="T80" fmla="*/ 13 w 408"/>
                  <a:gd name="T81" fmla="*/ 22 h 343"/>
                  <a:gd name="T82" fmla="*/ 13 w 408"/>
                  <a:gd name="T83" fmla="*/ 20 h 343"/>
                  <a:gd name="T84" fmla="*/ 12 w 408"/>
                  <a:gd name="T85" fmla="*/ 18 h 343"/>
                  <a:gd name="T86" fmla="*/ 11 w 408"/>
                  <a:gd name="T87" fmla="*/ 16 h 343"/>
                  <a:gd name="T88" fmla="*/ 10 w 408"/>
                  <a:gd name="T89" fmla="*/ 14 h 343"/>
                  <a:gd name="T90" fmla="*/ 9 w 408"/>
                  <a:gd name="T91" fmla="*/ 12 h 343"/>
                  <a:gd name="T92" fmla="*/ 8 w 408"/>
                  <a:gd name="T93" fmla="*/ 10 h 343"/>
                  <a:gd name="T94" fmla="*/ 7 w 408"/>
                  <a:gd name="T95" fmla="*/ 8 h 343"/>
                  <a:gd name="T96" fmla="*/ 6 w 408"/>
                  <a:gd name="T97" fmla="*/ 7 h 343"/>
                  <a:gd name="T98" fmla="*/ 5 w 408"/>
                  <a:gd name="T99" fmla="*/ 6 h 343"/>
                  <a:gd name="T100" fmla="*/ 4 w 408"/>
                  <a:gd name="T101" fmla="*/ 4 h 343"/>
                  <a:gd name="T102" fmla="*/ 3 w 408"/>
                  <a:gd name="T103" fmla="*/ 3 h 343"/>
                  <a:gd name="T104" fmla="*/ 2 w 408"/>
                  <a:gd name="T105" fmla="*/ 2 h 343"/>
                  <a:gd name="T106" fmla="*/ 1 w 408"/>
                  <a:gd name="T107" fmla="*/ 1 h 343"/>
                  <a:gd name="T108" fmla="*/ 1 w 408"/>
                  <a:gd name="T109" fmla="*/ 1 h 343"/>
                  <a:gd name="T110" fmla="*/ 0 w 408"/>
                  <a:gd name="T111" fmla="*/ 1 h 343"/>
                  <a:gd name="T112" fmla="*/ 0 w 408"/>
                  <a:gd name="T113" fmla="*/ 0 h 3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8"/>
                  <a:gd name="T172" fmla="*/ 0 h 343"/>
                  <a:gd name="T173" fmla="*/ 408 w 408"/>
                  <a:gd name="T174" fmla="*/ 343 h 3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8" h="343">
                    <a:moveTo>
                      <a:pt x="0" y="0"/>
                    </a:moveTo>
                    <a:lnTo>
                      <a:pt x="18" y="8"/>
                    </a:lnTo>
                    <a:lnTo>
                      <a:pt x="37" y="16"/>
                    </a:lnTo>
                    <a:lnTo>
                      <a:pt x="53" y="24"/>
                    </a:lnTo>
                    <a:lnTo>
                      <a:pt x="69" y="32"/>
                    </a:lnTo>
                    <a:lnTo>
                      <a:pt x="84" y="41"/>
                    </a:lnTo>
                    <a:lnTo>
                      <a:pt x="99" y="51"/>
                    </a:lnTo>
                    <a:lnTo>
                      <a:pt x="113" y="61"/>
                    </a:lnTo>
                    <a:lnTo>
                      <a:pt x="127" y="72"/>
                    </a:lnTo>
                    <a:lnTo>
                      <a:pt x="138" y="85"/>
                    </a:lnTo>
                    <a:lnTo>
                      <a:pt x="150" y="99"/>
                    </a:lnTo>
                    <a:lnTo>
                      <a:pt x="161" y="115"/>
                    </a:lnTo>
                    <a:lnTo>
                      <a:pt x="171" y="132"/>
                    </a:lnTo>
                    <a:lnTo>
                      <a:pt x="182" y="151"/>
                    </a:lnTo>
                    <a:lnTo>
                      <a:pt x="191" y="171"/>
                    </a:lnTo>
                    <a:lnTo>
                      <a:pt x="199" y="195"/>
                    </a:lnTo>
                    <a:lnTo>
                      <a:pt x="207" y="220"/>
                    </a:lnTo>
                    <a:lnTo>
                      <a:pt x="214" y="245"/>
                    </a:lnTo>
                    <a:lnTo>
                      <a:pt x="219" y="268"/>
                    </a:lnTo>
                    <a:lnTo>
                      <a:pt x="222" y="291"/>
                    </a:lnTo>
                    <a:lnTo>
                      <a:pt x="226" y="314"/>
                    </a:lnTo>
                    <a:lnTo>
                      <a:pt x="250" y="280"/>
                    </a:lnTo>
                    <a:lnTo>
                      <a:pt x="275" y="243"/>
                    </a:lnTo>
                    <a:lnTo>
                      <a:pt x="301" y="207"/>
                    </a:lnTo>
                    <a:lnTo>
                      <a:pt x="326" y="169"/>
                    </a:lnTo>
                    <a:lnTo>
                      <a:pt x="350" y="131"/>
                    </a:lnTo>
                    <a:lnTo>
                      <a:pt x="372" y="92"/>
                    </a:lnTo>
                    <a:lnTo>
                      <a:pt x="392" y="53"/>
                    </a:lnTo>
                    <a:lnTo>
                      <a:pt x="408" y="14"/>
                    </a:lnTo>
                    <a:lnTo>
                      <a:pt x="403" y="56"/>
                    </a:lnTo>
                    <a:lnTo>
                      <a:pt x="393" y="98"/>
                    </a:lnTo>
                    <a:lnTo>
                      <a:pt x="378" y="139"/>
                    </a:lnTo>
                    <a:lnTo>
                      <a:pt x="357" y="178"/>
                    </a:lnTo>
                    <a:lnTo>
                      <a:pt x="332" y="218"/>
                    </a:lnTo>
                    <a:lnTo>
                      <a:pt x="302" y="257"/>
                    </a:lnTo>
                    <a:lnTo>
                      <a:pt x="268" y="295"/>
                    </a:lnTo>
                    <a:lnTo>
                      <a:pt x="231" y="332"/>
                    </a:lnTo>
                    <a:lnTo>
                      <a:pt x="221" y="338"/>
                    </a:lnTo>
                    <a:lnTo>
                      <a:pt x="214" y="343"/>
                    </a:lnTo>
                    <a:lnTo>
                      <a:pt x="207" y="343"/>
                    </a:lnTo>
                    <a:lnTo>
                      <a:pt x="203" y="340"/>
                    </a:lnTo>
                    <a:lnTo>
                      <a:pt x="195" y="307"/>
                    </a:lnTo>
                    <a:lnTo>
                      <a:pt x="184" y="275"/>
                    </a:lnTo>
                    <a:lnTo>
                      <a:pt x="171" y="244"/>
                    </a:lnTo>
                    <a:lnTo>
                      <a:pt x="155" y="213"/>
                    </a:lnTo>
                    <a:lnTo>
                      <a:pt x="139" y="183"/>
                    </a:lnTo>
                    <a:lnTo>
                      <a:pt x="122" y="155"/>
                    </a:lnTo>
                    <a:lnTo>
                      <a:pt x="103" y="128"/>
                    </a:lnTo>
                    <a:lnTo>
                      <a:pt x="85" y="104"/>
                    </a:lnTo>
                    <a:lnTo>
                      <a:pt x="68" y="81"/>
                    </a:lnTo>
                    <a:lnTo>
                      <a:pt x="50" y="60"/>
                    </a:lnTo>
                    <a:lnTo>
                      <a:pt x="35" y="41"/>
                    </a:lnTo>
                    <a:lnTo>
                      <a:pt x="23" y="26"/>
                    </a:lnTo>
                    <a:lnTo>
                      <a:pt x="12" y="15"/>
                    </a:lnTo>
                    <a:lnTo>
                      <a:pt x="4" y="6"/>
                    </a:lnTo>
                    <a:lnTo>
                      <a:pt x="0" y="1"/>
                    </a:lnTo>
                    <a:lnTo>
                      <a:pt x="0" y="0"/>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73" name="Freeform 67"/>
              <p:cNvSpPr>
                <a:spLocks/>
              </p:cNvSpPr>
              <p:nvPr/>
            </p:nvSpPr>
            <p:spPr bwMode="auto">
              <a:xfrm>
                <a:off x="2609" y="3493"/>
                <a:ext cx="32" cy="106"/>
              </a:xfrm>
              <a:custGeom>
                <a:avLst/>
                <a:gdLst>
                  <a:gd name="T0" fmla="*/ 2 w 65"/>
                  <a:gd name="T1" fmla="*/ 14 h 211"/>
                  <a:gd name="T2" fmla="*/ 2 w 65"/>
                  <a:gd name="T3" fmla="*/ 14 h 211"/>
                  <a:gd name="T4" fmla="*/ 3 w 65"/>
                  <a:gd name="T5" fmla="*/ 13 h 211"/>
                  <a:gd name="T6" fmla="*/ 3 w 65"/>
                  <a:gd name="T7" fmla="*/ 13 h 211"/>
                  <a:gd name="T8" fmla="*/ 4 w 65"/>
                  <a:gd name="T9" fmla="*/ 13 h 211"/>
                  <a:gd name="T10" fmla="*/ 3 w 65"/>
                  <a:gd name="T11" fmla="*/ 12 h 211"/>
                  <a:gd name="T12" fmla="*/ 3 w 65"/>
                  <a:gd name="T13" fmla="*/ 10 h 211"/>
                  <a:gd name="T14" fmla="*/ 2 w 65"/>
                  <a:gd name="T15" fmla="*/ 9 h 211"/>
                  <a:gd name="T16" fmla="*/ 2 w 65"/>
                  <a:gd name="T17" fmla="*/ 7 h 211"/>
                  <a:gd name="T18" fmla="*/ 1 w 65"/>
                  <a:gd name="T19" fmla="*/ 6 h 211"/>
                  <a:gd name="T20" fmla="*/ 0 w 65"/>
                  <a:gd name="T21" fmla="*/ 4 h 211"/>
                  <a:gd name="T22" fmla="*/ 0 w 65"/>
                  <a:gd name="T23" fmla="*/ 2 h 211"/>
                  <a:gd name="T24" fmla="*/ 0 w 65"/>
                  <a:gd name="T25" fmla="*/ 0 h 211"/>
                  <a:gd name="T26" fmla="*/ 0 w 65"/>
                  <a:gd name="T27" fmla="*/ 1 h 211"/>
                  <a:gd name="T28" fmla="*/ 0 w 65"/>
                  <a:gd name="T29" fmla="*/ 2 h 211"/>
                  <a:gd name="T30" fmla="*/ 0 w 65"/>
                  <a:gd name="T31" fmla="*/ 3 h 211"/>
                  <a:gd name="T32" fmla="*/ 0 w 65"/>
                  <a:gd name="T33" fmla="*/ 5 h 211"/>
                  <a:gd name="T34" fmla="*/ 0 w 65"/>
                  <a:gd name="T35" fmla="*/ 7 h 211"/>
                  <a:gd name="T36" fmla="*/ 1 w 65"/>
                  <a:gd name="T37" fmla="*/ 9 h 211"/>
                  <a:gd name="T38" fmla="*/ 1 w 65"/>
                  <a:gd name="T39" fmla="*/ 12 h 211"/>
                  <a:gd name="T40" fmla="*/ 2 w 65"/>
                  <a:gd name="T41" fmla="*/ 14 h 2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11"/>
                  <a:gd name="T65" fmla="*/ 65 w 65"/>
                  <a:gd name="T66" fmla="*/ 211 h 2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11">
                    <a:moveTo>
                      <a:pt x="37" y="211"/>
                    </a:moveTo>
                    <a:lnTo>
                      <a:pt x="47" y="210"/>
                    </a:lnTo>
                    <a:lnTo>
                      <a:pt x="56" y="208"/>
                    </a:lnTo>
                    <a:lnTo>
                      <a:pt x="61" y="204"/>
                    </a:lnTo>
                    <a:lnTo>
                      <a:pt x="65" y="202"/>
                    </a:lnTo>
                    <a:lnTo>
                      <a:pt x="59" y="179"/>
                    </a:lnTo>
                    <a:lnTo>
                      <a:pt x="52" y="157"/>
                    </a:lnTo>
                    <a:lnTo>
                      <a:pt x="43" y="134"/>
                    </a:lnTo>
                    <a:lnTo>
                      <a:pt x="34" y="111"/>
                    </a:lnTo>
                    <a:lnTo>
                      <a:pt x="24" y="87"/>
                    </a:lnTo>
                    <a:lnTo>
                      <a:pt x="15" y="60"/>
                    </a:lnTo>
                    <a:lnTo>
                      <a:pt x="7" y="31"/>
                    </a:lnTo>
                    <a:lnTo>
                      <a:pt x="1" y="0"/>
                    </a:lnTo>
                    <a:lnTo>
                      <a:pt x="0" y="7"/>
                    </a:lnTo>
                    <a:lnTo>
                      <a:pt x="0" y="23"/>
                    </a:lnTo>
                    <a:lnTo>
                      <a:pt x="1" y="46"/>
                    </a:lnTo>
                    <a:lnTo>
                      <a:pt x="5" y="76"/>
                    </a:lnTo>
                    <a:lnTo>
                      <a:pt x="9" y="110"/>
                    </a:lnTo>
                    <a:lnTo>
                      <a:pt x="16" y="144"/>
                    </a:lnTo>
                    <a:lnTo>
                      <a:pt x="26" y="179"/>
                    </a:lnTo>
                    <a:lnTo>
                      <a:pt x="37" y="211"/>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74" name="Freeform 68"/>
              <p:cNvSpPr>
                <a:spLocks/>
              </p:cNvSpPr>
              <p:nvPr/>
            </p:nvSpPr>
            <p:spPr bwMode="auto">
              <a:xfrm>
                <a:off x="2468" y="3433"/>
                <a:ext cx="169" cy="176"/>
              </a:xfrm>
              <a:custGeom>
                <a:avLst/>
                <a:gdLst>
                  <a:gd name="T0" fmla="*/ 8 w 339"/>
                  <a:gd name="T1" fmla="*/ 12 h 351"/>
                  <a:gd name="T2" fmla="*/ 7 w 339"/>
                  <a:gd name="T3" fmla="*/ 8 h 351"/>
                  <a:gd name="T4" fmla="*/ 5 w 339"/>
                  <a:gd name="T5" fmla="*/ 3 h 351"/>
                  <a:gd name="T6" fmla="*/ 4 w 339"/>
                  <a:gd name="T7" fmla="*/ 1 h 351"/>
                  <a:gd name="T8" fmla="*/ 3 w 339"/>
                  <a:gd name="T9" fmla="*/ 3 h 351"/>
                  <a:gd name="T10" fmla="*/ 2 w 339"/>
                  <a:gd name="T11" fmla="*/ 9 h 351"/>
                  <a:gd name="T12" fmla="*/ 1 w 339"/>
                  <a:gd name="T13" fmla="*/ 14 h 351"/>
                  <a:gd name="T14" fmla="*/ 0 w 339"/>
                  <a:gd name="T15" fmla="*/ 20 h 351"/>
                  <a:gd name="T16" fmla="*/ 2 w 339"/>
                  <a:gd name="T17" fmla="*/ 22 h 351"/>
                  <a:gd name="T18" fmla="*/ 2 w 339"/>
                  <a:gd name="T19" fmla="*/ 18 h 351"/>
                  <a:gd name="T20" fmla="*/ 3 w 339"/>
                  <a:gd name="T21" fmla="*/ 14 h 351"/>
                  <a:gd name="T22" fmla="*/ 4 w 339"/>
                  <a:gd name="T23" fmla="*/ 10 h 351"/>
                  <a:gd name="T24" fmla="*/ 4 w 339"/>
                  <a:gd name="T25" fmla="*/ 7 h 351"/>
                  <a:gd name="T26" fmla="*/ 5 w 339"/>
                  <a:gd name="T27" fmla="*/ 10 h 351"/>
                  <a:gd name="T28" fmla="*/ 6 w 339"/>
                  <a:gd name="T29" fmla="*/ 13 h 351"/>
                  <a:gd name="T30" fmla="*/ 6 w 339"/>
                  <a:gd name="T31" fmla="*/ 15 h 351"/>
                  <a:gd name="T32" fmla="*/ 7 w 339"/>
                  <a:gd name="T33" fmla="*/ 18 h 351"/>
                  <a:gd name="T34" fmla="*/ 8 w 339"/>
                  <a:gd name="T35" fmla="*/ 18 h 351"/>
                  <a:gd name="T36" fmla="*/ 8 w 339"/>
                  <a:gd name="T37" fmla="*/ 18 h 351"/>
                  <a:gd name="T38" fmla="*/ 9 w 339"/>
                  <a:gd name="T39" fmla="*/ 17 h 351"/>
                  <a:gd name="T40" fmla="*/ 9 w 339"/>
                  <a:gd name="T41" fmla="*/ 17 h 351"/>
                  <a:gd name="T42" fmla="*/ 9 w 339"/>
                  <a:gd name="T43" fmla="*/ 17 h 351"/>
                  <a:gd name="T44" fmla="*/ 9 w 339"/>
                  <a:gd name="T45" fmla="*/ 17 h 351"/>
                  <a:gd name="T46" fmla="*/ 11 w 339"/>
                  <a:gd name="T47" fmla="*/ 15 h 351"/>
                  <a:gd name="T48" fmla="*/ 13 w 339"/>
                  <a:gd name="T49" fmla="*/ 11 h 351"/>
                  <a:gd name="T50" fmla="*/ 17 w 339"/>
                  <a:gd name="T51" fmla="*/ 7 h 351"/>
                  <a:gd name="T52" fmla="*/ 21 w 339"/>
                  <a:gd name="T53" fmla="*/ 3 h 351"/>
                  <a:gd name="T54" fmla="*/ 19 w 339"/>
                  <a:gd name="T55" fmla="*/ 4 h 351"/>
                  <a:gd name="T56" fmla="*/ 17 w 339"/>
                  <a:gd name="T57" fmla="*/ 5 h 351"/>
                  <a:gd name="T58" fmla="*/ 15 w 339"/>
                  <a:gd name="T59" fmla="*/ 6 h 351"/>
                  <a:gd name="T60" fmla="*/ 14 w 339"/>
                  <a:gd name="T61" fmla="*/ 8 h 351"/>
                  <a:gd name="T62" fmla="*/ 12 w 339"/>
                  <a:gd name="T63" fmla="*/ 9 h 351"/>
                  <a:gd name="T64" fmla="*/ 11 w 339"/>
                  <a:gd name="T65" fmla="*/ 11 h 351"/>
                  <a:gd name="T66" fmla="*/ 10 w 339"/>
                  <a:gd name="T67" fmla="*/ 13 h 351"/>
                  <a:gd name="T68" fmla="*/ 9 w 339"/>
                  <a:gd name="T69" fmla="*/ 14 h 3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9"/>
                  <a:gd name="T106" fmla="*/ 0 h 351"/>
                  <a:gd name="T107" fmla="*/ 339 w 339"/>
                  <a:gd name="T108" fmla="*/ 351 h 3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9" h="351">
                    <a:moveTo>
                      <a:pt x="146" y="223"/>
                    </a:moveTo>
                    <a:lnTo>
                      <a:pt x="137" y="190"/>
                    </a:lnTo>
                    <a:lnTo>
                      <a:pt x="126" y="153"/>
                    </a:lnTo>
                    <a:lnTo>
                      <a:pt x="113" y="115"/>
                    </a:lnTo>
                    <a:lnTo>
                      <a:pt x="99" y="78"/>
                    </a:lnTo>
                    <a:lnTo>
                      <a:pt x="86" y="46"/>
                    </a:lnTo>
                    <a:lnTo>
                      <a:pt x="75" y="20"/>
                    </a:lnTo>
                    <a:lnTo>
                      <a:pt x="66" y="3"/>
                    </a:lnTo>
                    <a:lnTo>
                      <a:pt x="59" y="0"/>
                    </a:lnTo>
                    <a:lnTo>
                      <a:pt x="52" y="43"/>
                    </a:lnTo>
                    <a:lnTo>
                      <a:pt x="44" y="87"/>
                    </a:lnTo>
                    <a:lnTo>
                      <a:pt x="36" y="131"/>
                    </a:lnTo>
                    <a:lnTo>
                      <a:pt x="28" y="175"/>
                    </a:lnTo>
                    <a:lnTo>
                      <a:pt x="21" y="218"/>
                    </a:lnTo>
                    <a:lnTo>
                      <a:pt x="13" y="262"/>
                    </a:lnTo>
                    <a:lnTo>
                      <a:pt x="6" y="307"/>
                    </a:lnTo>
                    <a:lnTo>
                      <a:pt x="0" y="351"/>
                    </a:lnTo>
                    <a:lnTo>
                      <a:pt x="38" y="337"/>
                    </a:lnTo>
                    <a:lnTo>
                      <a:pt x="43" y="307"/>
                    </a:lnTo>
                    <a:lnTo>
                      <a:pt x="46" y="277"/>
                    </a:lnTo>
                    <a:lnTo>
                      <a:pt x="52" y="248"/>
                    </a:lnTo>
                    <a:lnTo>
                      <a:pt x="56" y="218"/>
                    </a:lnTo>
                    <a:lnTo>
                      <a:pt x="61" y="190"/>
                    </a:lnTo>
                    <a:lnTo>
                      <a:pt x="67" y="160"/>
                    </a:lnTo>
                    <a:lnTo>
                      <a:pt x="71" y="131"/>
                    </a:lnTo>
                    <a:lnTo>
                      <a:pt x="77" y="101"/>
                    </a:lnTo>
                    <a:lnTo>
                      <a:pt x="82" y="125"/>
                    </a:lnTo>
                    <a:lnTo>
                      <a:pt x="86" y="148"/>
                    </a:lnTo>
                    <a:lnTo>
                      <a:pt x="92" y="171"/>
                    </a:lnTo>
                    <a:lnTo>
                      <a:pt x="98" y="194"/>
                    </a:lnTo>
                    <a:lnTo>
                      <a:pt x="104" y="217"/>
                    </a:lnTo>
                    <a:lnTo>
                      <a:pt x="109" y="240"/>
                    </a:lnTo>
                    <a:lnTo>
                      <a:pt x="115" y="263"/>
                    </a:lnTo>
                    <a:lnTo>
                      <a:pt x="122" y="286"/>
                    </a:lnTo>
                    <a:lnTo>
                      <a:pt x="127" y="284"/>
                    </a:lnTo>
                    <a:lnTo>
                      <a:pt x="131" y="282"/>
                    </a:lnTo>
                    <a:lnTo>
                      <a:pt x="136" y="279"/>
                    </a:lnTo>
                    <a:lnTo>
                      <a:pt x="140" y="277"/>
                    </a:lnTo>
                    <a:lnTo>
                      <a:pt x="145" y="275"/>
                    </a:lnTo>
                    <a:lnTo>
                      <a:pt x="150" y="271"/>
                    </a:lnTo>
                    <a:lnTo>
                      <a:pt x="154" y="269"/>
                    </a:lnTo>
                    <a:lnTo>
                      <a:pt x="159" y="267"/>
                    </a:lnTo>
                    <a:lnTo>
                      <a:pt x="164" y="259"/>
                    </a:lnTo>
                    <a:lnTo>
                      <a:pt x="177" y="238"/>
                    </a:lnTo>
                    <a:lnTo>
                      <a:pt x="196" y="208"/>
                    </a:lnTo>
                    <a:lnTo>
                      <a:pt x="220" y="172"/>
                    </a:lnTo>
                    <a:lnTo>
                      <a:pt x="248" y="136"/>
                    </a:lnTo>
                    <a:lnTo>
                      <a:pt x="278" y="99"/>
                    </a:lnTo>
                    <a:lnTo>
                      <a:pt x="309" y="68"/>
                    </a:lnTo>
                    <a:lnTo>
                      <a:pt x="339" y="45"/>
                    </a:lnTo>
                    <a:lnTo>
                      <a:pt x="324" y="50"/>
                    </a:lnTo>
                    <a:lnTo>
                      <a:pt x="309" y="57"/>
                    </a:lnTo>
                    <a:lnTo>
                      <a:pt x="294" y="65"/>
                    </a:lnTo>
                    <a:lnTo>
                      <a:pt x="280" y="74"/>
                    </a:lnTo>
                    <a:lnTo>
                      <a:pt x="266" y="84"/>
                    </a:lnTo>
                    <a:lnTo>
                      <a:pt x="252" y="94"/>
                    </a:lnTo>
                    <a:lnTo>
                      <a:pt x="240" y="106"/>
                    </a:lnTo>
                    <a:lnTo>
                      <a:pt x="227" y="116"/>
                    </a:lnTo>
                    <a:lnTo>
                      <a:pt x="214" y="129"/>
                    </a:lnTo>
                    <a:lnTo>
                      <a:pt x="203" y="141"/>
                    </a:lnTo>
                    <a:lnTo>
                      <a:pt x="191" y="154"/>
                    </a:lnTo>
                    <a:lnTo>
                      <a:pt x="181" y="168"/>
                    </a:lnTo>
                    <a:lnTo>
                      <a:pt x="172" y="180"/>
                    </a:lnTo>
                    <a:lnTo>
                      <a:pt x="162" y="194"/>
                    </a:lnTo>
                    <a:lnTo>
                      <a:pt x="154" y="209"/>
                    </a:lnTo>
                    <a:lnTo>
                      <a:pt x="146" y="223"/>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75" name="Freeform 69"/>
              <p:cNvSpPr>
                <a:spLocks/>
              </p:cNvSpPr>
              <p:nvPr/>
            </p:nvSpPr>
            <p:spPr bwMode="auto">
              <a:xfrm>
                <a:off x="2372" y="3369"/>
                <a:ext cx="93" cy="174"/>
              </a:xfrm>
              <a:custGeom>
                <a:avLst/>
                <a:gdLst>
                  <a:gd name="T0" fmla="*/ 0 w 187"/>
                  <a:gd name="T1" fmla="*/ 13 h 349"/>
                  <a:gd name="T2" fmla="*/ 1 w 187"/>
                  <a:gd name="T3" fmla="*/ 13 h 349"/>
                  <a:gd name="T4" fmla="*/ 3 w 187"/>
                  <a:gd name="T5" fmla="*/ 13 h 349"/>
                  <a:gd name="T6" fmla="*/ 4 w 187"/>
                  <a:gd name="T7" fmla="*/ 14 h 349"/>
                  <a:gd name="T8" fmla="*/ 5 w 187"/>
                  <a:gd name="T9" fmla="*/ 14 h 349"/>
                  <a:gd name="T10" fmla="*/ 6 w 187"/>
                  <a:gd name="T11" fmla="*/ 15 h 349"/>
                  <a:gd name="T12" fmla="*/ 7 w 187"/>
                  <a:gd name="T13" fmla="*/ 16 h 349"/>
                  <a:gd name="T14" fmla="*/ 8 w 187"/>
                  <a:gd name="T15" fmla="*/ 17 h 349"/>
                  <a:gd name="T16" fmla="*/ 9 w 187"/>
                  <a:gd name="T17" fmla="*/ 18 h 349"/>
                  <a:gd name="T18" fmla="*/ 8 w 187"/>
                  <a:gd name="T19" fmla="*/ 16 h 349"/>
                  <a:gd name="T20" fmla="*/ 8 w 187"/>
                  <a:gd name="T21" fmla="*/ 14 h 349"/>
                  <a:gd name="T22" fmla="*/ 8 w 187"/>
                  <a:gd name="T23" fmla="*/ 11 h 349"/>
                  <a:gd name="T24" fmla="*/ 7 w 187"/>
                  <a:gd name="T25" fmla="*/ 9 h 349"/>
                  <a:gd name="T26" fmla="*/ 7 w 187"/>
                  <a:gd name="T27" fmla="*/ 7 h 349"/>
                  <a:gd name="T28" fmla="*/ 7 w 187"/>
                  <a:gd name="T29" fmla="*/ 4 h 349"/>
                  <a:gd name="T30" fmla="*/ 6 w 187"/>
                  <a:gd name="T31" fmla="*/ 2 h 349"/>
                  <a:gd name="T32" fmla="*/ 6 w 187"/>
                  <a:gd name="T33" fmla="*/ 0 h 349"/>
                  <a:gd name="T34" fmla="*/ 6 w 187"/>
                  <a:gd name="T35" fmla="*/ 0 h 349"/>
                  <a:gd name="T36" fmla="*/ 6 w 187"/>
                  <a:gd name="T37" fmla="*/ 0 h 349"/>
                  <a:gd name="T38" fmla="*/ 7 w 187"/>
                  <a:gd name="T39" fmla="*/ 1 h 349"/>
                  <a:gd name="T40" fmla="*/ 7 w 187"/>
                  <a:gd name="T41" fmla="*/ 1 h 349"/>
                  <a:gd name="T42" fmla="*/ 7 w 187"/>
                  <a:gd name="T43" fmla="*/ 2 h 349"/>
                  <a:gd name="T44" fmla="*/ 8 w 187"/>
                  <a:gd name="T45" fmla="*/ 2 h 349"/>
                  <a:gd name="T46" fmla="*/ 8 w 187"/>
                  <a:gd name="T47" fmla="*/ 3 h 349"/>
                  <a:gd name="T48" fmla="*/ 8 w 187"/>
                  <a:gd name="T49" fmla="*/ 3 h 349"/>
                  <a:gd name="T50" fmla="*/ 8 w 187"/>
                  <a:gd name="T51" fmla="*/ 5 h 349"/>
                  <a:gd name="T52" fmla="*/ 9 w 187"/>
                  <a:gd name="T53" fmla="*/ 8 h 349"/>
                  <a:gd name="T54" fmla="*/ 9 w 187"/>
                  <a:gd name="T55" fmla="*/ 10 h 349"/>
                  <a:gd name="T56" fmla="*/ 10 w 187"/>
                  <a:gd name="T57" fmla="*/ 12 h 349"/>
                  <a:gd name="T58" fmla="*/ 10 w 187"/>
                  <a:gd name="T59" fmla="*/ 14 h 349"/>
                  <a:gd name="T60" fmla="*/ 11 w 187"/>
                  <a:gd name="T61" fmla="*/ 17 h 349"/>
                  <a:gd name="T62" fmla="*/ 11 w 187"/>
                  <a:gd name="T63" fmla="*/ 19 h 349"/>
                  <a:gd name="T64" fmla="*/ 11 w 187"/>
                  <a:gd name="T65" fmla="*/ 21 h 349"/>
                  <a:gd name="T66" fmla="*/ 10 w 187"/>
                  <a:gd name="T67" fmla="*/ 21 h 349"/>
                  <a:gd name="T68" fmla="*/ 9 w 187"/>
                  <a:gd name="T69" fmla="*/ 21 h 349"/>
                  <a:gd name="T70" fmla="*/ 8 w 187"/>
                  <a:gd name="T71" fmla="*/ 20 h 349"/>
                  <a:gd name="T72" fmla="*/ 8 w 187"/>
                  <a:gd name="T73" fmla="*/ 19 h 349"/>
                  <a:gd name="T74" fmla="*/ 7 w 187"/>
                  <a:gd name="T75" fmla="*/ 19 h 349"/>
                  <a:gd name="T76" fmla="*/ 6 w 187"/>
                  <a:gd name="T77" fmla="*/ 18 h 349"/>
                  <a:gd name="T78" fmla="*/ 6 w 187"/>
                  <a:gd name="T79" fmla="*/ 17 h 349"/>
                  <a:gd name="T80" fmla="*/ 5 w 187"/>
                  <a:gd name="T81" fmla="*/ 16 h 349"/>
                  <a:gd name="T82" fmla="*/ 5 w 187"/>
                  <a:gd name="T83" fmla="*/ 15 h 349"/>
                  <a:gd name="T84" fmla="*/ 4 w 187"/>
                  <a:gd name="T85" fmla="*/ 15 h 349"/>
                  <a:gd name="T86" fmla="*/ 3 w 187"/>
                  <a:gd name="T87" fmla="*/ 15 h 349"/>
                  <a:gd name="T88" fmla="*/ 2 w 187"/>
                  <a:gd name="T89" fmla="*/ 14 h 349"/>
                  <a:gd name="T90" fmla="*/ 1 w 187"/>
                  <a:gd name="T91" fmla="*/ 14 h 349"/>
                  <a:gd name="T92" fmla="*/ 0 w 187"/>
                  <a:gd name="T93" fmla="*/ 13 h 349"/>
                  <a:gd name="T94" fmla="*/ 0 w 187"/>
                  <a:gd name="T95" fmla="*/ 13 h 349"/>
                  <a:gd name="T96" fmla="*/ 0 w 187"/>
                  <a:gd name="T97" fmla="*/ 13 h 34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7"/>
                  <a:gd name="T148" fmla="*/ 0 h 349"/>
                  <a:gd name="T149" fmla="*/ 187 w 187"/>
                  <a:gd name="T150" fmla="*/ 349 h 34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7" h="349">
                    <a:moveTo>
                      <a:pt x="0" y="220"/>
                    </a:moveTo>
                    <a:lnTo>
                      <a:pt x="25" y="217"/>
                    </a:lnTo>
                    <a:lnTo>
                      <a:pt x="48" y="218"/>
                    </a:lnTo>
                    <a:lnTo>
                      <a:pt x="68" y="225"/>
                    </a:lnTo>
                    <a:lnTo>
                      <a:pt x="87" y="235"/>
                    </a:lnTo>
                    <a:lnTo>
                      <a:pt x="104" y="247"/>
                    </a:lnTo>
                    <a:lnTo>
                      <a:pt x="120" y="262"/>
                    </a:lnTo>
                    <a:lnTo>
                      <a:pt x="134" y="279"/>
                    </a:lnTo>
                    <a:lnTo>
                      <a:pt x="146" y="298"/>
                    </a:lnTo>
                    <a:lnTo>
                      <a:pt x="141" y="265"/>
                    </a:lnTo>
                    <a:lnTo>
                      <a:pt x="138" y="229"/>
                    </a:lnTo>
                    <a:lnTo>
                      <a:pt x="132" y="191"/>
                    </a:lnTo>
                    <a:lnTo>
                      <a:pt x="127" y="153"/>
                    </a:lnTo>
                    <a:lnTo>
                      <a:pt x="121" y="115"/>
                    </a:lnTo>
                    <a:lnTo>
                      <a:pt x="115" y="76"/>
                    </a:lnTo>
                    <a:lnTo>
                      <a:pt x="108" y="38"/>
                    </a:lnTo>
                    <a:lnTo>
                      <a:pt x="100" y="0"/>
                    </a:lnTo>
                    <a:lnTo>
                      <a:pt x="104" y="4"/>
                    </a:lnTo>
                    <a:lnTo>
                      <a:pt x="110" y="11"/>
                    </a:lnTo>
                    <a:lnTo>
                      <a:pt x="116" y="18"/>
                    </a:lnTo>
                    <a:lnTo>
                      <a:pt x="120" y="27"/>
                    </a:lnTo>
                    <a:lnTo>
                      <a:pt x="126" y="35"/>
                    </a:lnTo>
                    <a:lnTo>
                      <a:pt x="130" y="43"/>
                    </a:lnTo>
                    <a:lnTo>
                      <a:pt x="133" y="50"/>
                    </a:lnTo>
                    <a:lnTo>
                      <a:pt x="134" y="56"/>
                    </a:lnTo>
                    <a:lnTo>
                      <a:pt x="143" y="93"/>
                    </a:lnTo>
                    <a:lnTo>
                      <a:pt x="151" y="130"/>
                    </a:lnTo>
                    <a:lnTo>
                      <a:pt x="159" y="165"/>
                    </a:lnTo>
                    <a:lnTo>
                      <a:pt x="168" y="202"/>
                    </a:lnTo>
                    <a:lnTo>
                      <a:pt x="174" y="239"/>
                    </a:lnTo>
                    <a:lnTo>
                      <a:pt x="180" y="275"/>
                    </a:lnTo>
                    <a:lnTo>
                      <a:pt x="184" y="312"/>
                    </a:lnTo>
                    <a:lnTo>
                      <a:pt x="187" y="349"/>
                    </a:lnTo>
                    <a:lnTo>
                      <a:pt x="170" y="344"/>
                    </a:lnTo>
                    <a:lnTo>
                      <a:pt x="154" y="337"/>
                    </a:lnTo>
                    <a:lnTo>
                      <a:pt x="140" y="328"/>
                    </a:lnTo>
                    <a:lnTo>
                      <a:pt x="128" y="316"/>
                    </a:lnTo>
                    <a:lnTo>
                      <a:pt x="117" y="304"/>
                    </a:lnTo>
                    <a:lnTo>
                      <a:pt x="106" y="290"/>
                    </a:lnTo>
                    <a:lnTo>
                      <a:pt x="97" y="275"/>
                    </a:lnTo>
                    <a:lnTo>
                      <a:pt x="87" y="261"/>
                    </a:lnTo>
                    <a:lnTo>
                      <a:pt x="80" y="254"/>
                    </a:lnTo>
                    <a:lnTo>
                      <a:pt x="68" y="247"/>
                    </a:lnTo>
                    <a:lnTo>
                      <a:pt x="53" y="240"/>
                    </a:lnTo>
                    <a:lnTo>
                      <a:pt x="39" y="233"/>
                    </a:lnTo>
                    <a:lnTo>
                      <a:pt x="25" y="228"/>
                    </a:lnTo>
                    <a:lnTo>
                      <a:pt x="12" y="223"/>
                    </a:lnTo>
                    <a:lnTo>
                      <a:pt x="4" y="221"/>
                    </a:lnTo>
                    <a:lnTo>
                      <a:pt x="0" y="220"/>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76" name="Freeform 70"/>
              <p:cNvSpPr>
                <a:spLocks/>
              </p:cNvSpPr>
              <p:nvPr/>
            </p:nvSpPr>
            <p:spPr bwMode="auto">
              <a:xfrm>
                <a:off x="2947" y="3349"/>
                <a:ext cx="152" cy="197"/>
              </a:xfrm>
              <a:custGeom>
                <a:avLst/>
                <a:gdLst>
                  <a:gd name="T0" fmla="*/ 5 w 305"/>
                  <a:gd name="T1" fmla="*/ 25 h 392"/>
                  <a:gd name="T2" fmla="*/ 5 w 305"/>
                  <a:gd name="T3" fmla="*/ 24 h 392"/>
                  <a:gd name="T4" fmla="*/ 6 w 305"/>
                  <a:gd name="T5" fmla="*/ 23 h 392"/>
                  <a:gd name="T6" fmla="*/ 7 w 305"/>
                  <a:gd name="T7" fmla="*/ 21 h 392"/>
                  <a:gd name="T8" fmla="*/ 7 w 305"/>
                  <a:gd name="T9" fmla="*/ 18 h 392"/>
                  <a:gd name="T10" fmla="*/ 8 w 305"/>
                  <a:gd name="T11" fmla="*/ 16 h 392"/>
                  <a:gd name="T12" fmla="*/ 9 w 305"/>
                  <a:gd name="T13" fmla="*/ 13 h 392"/>
                  <a:gd name="T14" fmla="*/ 10 w 305"/>
                  <a:gd name="T15" fmla="*/ 12 h 392"/>
                  <a:gd name="T16" fmla="*/ 11 w 305"/>
                  <a:gd name="T17" fmla="*/ 11 h 392"/>
                  <a:gd name="T18" fmla="*/ 12 w 305"/>
                  <a:gd name="T19" fmla="*/ 10 h 392"/>
                  <a:gd name="T20" fmla="*/ 12 w 305"/>
                  <a:gd name="T21" fmla="*/ 8 h 392"/>
                  <a:gd name="T22" fmla="*/ 14 w 305"/>
                  <a:gd name="T23" fmla="*/ 7 h 392"/>
                  <a:gd name="T24" fmla="*/ 15 w 305"/>
                  <a:gd name="T25" fmla="*/ 5 h 392"/>
                  <a:gd name="T26" fmla="*/ 16 w 305"/>
                  <a:gd name="T27" fmla="*/ 3 h 392"/>
                  <a:gd name="T28" fmla="*/ 17 w 305"/>
                  <a:gd name="T29" fmla="*/ 2 h 392"/>
                  <a:gd name="T30" fmla="*/ 18 w 305"/>
                  <a:gd name="T31" fmla="*/ 1 h 392"/>
                  <a:gd name="T32" fmla="*/ 19 w 305"/>
                  <a:gd name="T33" fmla="*/ 0 h 392"/>
                  <a:gd name="T34" fmla="*/ 17 w 305"/>
                  <a:gd name="T35" fmla="*/ 1 h 392"/>
                  <a:gd name="T36" fmla="*/ 16 w 305"/>
                  <a:gd name="T37" fmla="*/ 2 h 392"/>
                  <a:gd name="T38" fmla="*/ 15 w 305"/>
                  <a:gd name="T39" fmla="*/ 3 h 392"/>
                  <a:gd name="T40" fmla="*/ 14 w 305"/>
                  <a:gd name="T41" fmla="*/ 4 h 392"/>
                  <a:gd name="T42" fmla="*/ 13 w 305"/>
                  <a:gd name="T43" fmla="*/ 5 h 392"/>
                  <a:gd name="T44" fmla="*/ 12 w 305"/>
                  <a:gd name="T45" fmla="*/ 6 h 392"/>
                  <a:gd name="T46" fmla="*/ 11 w 305"/>
                  <a:gd name="T47" fmla="*/ 7 h 392"/>
                  <a:gd name="T48" fmla="*/ 10 w 305"/>
                  <a:gd name="T49" fmla="*/ 8 h 392"/>
                  <a:gd name="T50" fmla="*/ 10 w 305"/>
                  <a:gd name="T51" fmla="*/ 9 h 392"/>
                  <a:gd name="T52" fmla="*/ 9 w 305"/>
                  <a:gd name="T53" fmla="*/ 10 h 392"/>
                  <a:gd name="T54" fmla="*/ 8 w 305"/>
                  <a:gd name="T55" fmla="*/ 11 h 392"/>
                  <a:gd name="T56" fmla="*/ 8 w 305"/>
                  <a:gd name="T57" fmla="*/ 12 h 392"/>
                  <a:gd name="T58" fmla="*/ 7 w 305"/>
                  <a:gd name="T59" fmla="*/ 13 h 392"/>
                  <a:gd name="T60" fmla="*/ 7 w 305"/>
                  <a:gd name="T61" fmla="*/ 14 h 392"/>
                  <a:gd name="T62" fmla="*/ 6 w 305"/>
                  <a:gd name="T63" fmla="*/ 15 h 392"/>
                  <a:gd name="T64" fmla="*/ 6 w 305"/>
                  <a:gd name="T65" fmla="*/ 16 h 392"/>
                  <a:gd name="T66" fmla="*/ 5 w 305"/>
                  <a:gd name="T67" fmla="*/ 12 h 392"/>
                  <a:gd name="T68" fmla="*/ 5 w 305"/>
                  <a:gd name="T69" fmla="*/ 8 h 392"/>
                  <a:gd name="T70" fmla="*/ 4 w 305"/>
                  <a:gd name="T71" fmla="*/ 5 h 392"/>
                  <a:gd name="T72" fmla="*/ 4 w 305"/>
                  <a:gd name="T73" fmla="*/ 4 h 392"/>
                  <a:gd name="T74" fmla="*/ 3 w 305"/>
                  <a:gd name="T75" fmla="*/ 6 h 392"/>
                  <a:gd name="T76" fmla="*/ 2 w 305"/>
                  <a:gd name="T77" fmla="*/ 8 h 392"/>
                  <a:gd name="T78" fmla="*/ 2 w 305"/>
                  <a:gd name="T79" fmla="*/ 10 h 392"/>
                  <a:gd name="T80" fmla="*/ 1 w 305"/>
                  <a:gd name="T81" fmla="*/ 12 h 392"/>
                  <a:gd name="T82" fmla="*/ 1 w 305"/>
                  <a:gd name="T83" fmla="*/ 14 h 392"/>
                  <a:gd name="T84" fmla="*/ 0 w 305"/>
                  <a:gd name="T85" fmla="*/ 17 h 392"/>
                  <a:gd name="T86" fmla="*/ 0 w 305"/>
                  <a:gd name="T87" fmla="*/ 19 h 392"/>
                  <a:gd name="T88" fmla="*/ 0 w 305"/>
                  <a:gd name="T89" fmla="*/ 21 h 392"/>
                  <a:gd name="T90" fmla="*/ 2 w 305"/>
                  <a:gd name="T91" fmla="*/ 20 h 392"/>
                  <a:gd name="T92" fmla="*/ 2 w 305"/>
                  <a:gd name="T93" fmla="*/ 18 h 392"/>
                  <a:gd name="T94" fmla="*/ 3 w 305"/>
                  <a:gd name="T95" fmla="*/ 16 h 392"/>
                  <a:gd name="T96" fmla="*/ 3 w 305"/>
                  <a:gd name="T97" fmla="*/ 14 h 392"/>
                  <a:gd name="T98" fmla="*/ 4 w 305"/>
                  <a:gd name="T99" fmla="*/ 11 h 392"/>
                  <a:gd name="T100" fmla="*/ 3 w 305"/>
                  <a:gd name="T101" fmla="*/ 14 h 392"/>
                  <a:gd name="T102" fmla="*/ 3 w 305"/>
                  <a:gd name="T103" fmla="*/ 17 h 392"/>
                  <a:gd name="T104" fmla="*/ 3 w 305"/>
                  <a:gd name="T105" fmla="*/ 20 h 392"/>
                  <a:gd name="T106" fmla="*/ 3 w 305"/>
                  <a:gd name="T107" fmla="*/ 25 h 392"/>
                  <a:gd name="T108" fmla="*/ 5 w 305"/>
                  <a:gd name="T109" fmla="*/ 25 h 39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05"/>
                  <a:gd name="T166" fmla="*/ 0 h 392"/>
                  <a:gd name="T167" fmla="*/ 305 w 305"/>
                  <a:gd name="T168" fmla="*/ 392 h 39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05" h="392">
                    <a:moveTo>
                      <a:pt x="88" y="385"/>
                    </a:moveTo>
                    <a:lnTo>
                      <a:pt x="91" y="377"/>
                    </a:lnTo>
                    <a:lnTo>
                      <a:pt x="99" y="354"/>
                    </a:lnTo>
                    <a:lnTo>
                      <a:pt x="112" y="321"/>
                    </a:lnTo>
                    <a:lnTo>
                      <a:pt x="127" y="283"/>
                    </a:lnTo>
                    <a:lnTo>
                      <a:pt x="143" y="242"/>
                    </a:lnTo>
                    <a:lnTo>
                      <a:pt x="159" y="207"/>
                    </a:lnTo>
                    <a:lnTo>
                      <a:pt x="172" y="178"/>
                    </a:lnTo>
                    <a:lnTo>
                      <a:pt x="182" y="161"/>
                    </a:lnTo>
                    <a:lnTo>
                      <a:pt x="192" y="149"/>
                    </a:lnTo>
                    <a:lnTo>
                      <a:pt x="207" y="128"/>
                    </a:lnTo>
                    <a:lnTo>
                      <a:pt x="226" y="103"/>
                    </a:lnTo>
                    <a:lnTo>
                      <a:pt x="248" y="74"/>
                    </a:lnTo>
                    <a:lnTo>
                      <a:pt x="269" y="47"/>
                    </a:lnTo>
                    <a:lnTo>
                      <a:pt x="287" y="23"/>
                    </a:lnTo>
                    <a:lnTo>
                      <a:pt x="300" y="5"/>
                    </a:lnTo>
                    <a:lnTo>
                      <a:pt x="305" y="0"/>
                    </a:lnTo>
                    <a:lnTo>
                      <a:pt x="286" y="10"/>
                    </a:lnTo>
                    <a:lnTo>
                      <a:pt x="269" y="23"/>
                    </a:lnTo>
                    <a:lnTo>
                      <a:pt x="252" y="38"/>
                    </a:lnTo>
                    <a:lnTo>
                      <a:pt x="235" y="54"/>
                    </a:lnTo>
                    <a:lnTo>
                      <a:pt x="219" y="71"/>
                    </a:lnTo>
                    <a:lnTo>
                      <a:pt x="203" y="88"/>
                    </a:lnTo>
                    <a:lnTo>
                      <a:pt x="188" y="108"/>
                    </a:lnTo>
                    <a:lnTo>
                      <a:pt x="173" y="126"/>
                    </a:lnTo>
                    <a:lnTo>
                      <a:pt x="162" y="141"/>
                    </a:lnTo>
                    <a:lnTo>
                      <a:pt x="151" y="156"/>
                    </a:lnTo>
                    <a:lnTo>
                      <a:pt x="141" y="171"/>
                    </a:lnTo>
                    <a:lnTo>
                      <a:pt x="132" y="185"/>
                    </a:lnTo>
                    <a:lnTo>
                      <a:pt x="124" y="199"/>
                    </a:lnTo>
                    <a:lnTo>
                      <a:pt x="114" y="213"/>
                    </a:lnTo>
                    <a:lnTo>
                      <a:pt x="108" y="226"/>
                    </a:lnTo>
                    <a:lnTo>
                      <a:pt x="99" y="241"/>
                    </a:lnTo>
                    <a:lnTo>
                      <a:pt x="91" y="186"/>
                    </a:lnTo>
                    <a:lnTo>
                      <a:pt x="85" y="120"/>
                    </a:lnTo>
                    <a:lnTo>
                      <a:pt x="79" y="69"/>
                    </a:lnTo>
                    <a:lnTo>
                      <a:pt x="73" y="52"/>
                    </a:lnTo>
                    <a:lnTo>
                      <a:pt x="58" y="82"/>
                    </a:lnTo>
                    <a:lnTo>
                      <a:pt x="45" y="115"/>
                    </a:lnTo>
                    <a:lnTo>
                      <a:pt x="34" y="149"/>
                    </a:lnTo>
                    <a:lnTo>
                      <a:pt x="25" y="184"/>
                    </a:lnTo>
                    <a:lnTo>
                      <a:pt x="17" y="221"/>
                    </a:lnTo>
                    <a:lnTo>
                      <a:pt x="10" y="256"/>
                    </a:lnTo>
                    <a:lnTo>
                      <a:pt x="5" y="291"/>
                    </a:lnTo>
                    <a:lnTo>
                      <a:pt x="0" y="323"/>
                    </a:lnTo>
                    <a:lnTo>
                      <a:pt x="40" y="309"/>
                    </a:lnTo>
                    <a:lnTo>
                      <a:pt x="44" y="276"/>
                    </a:lnTo>
                    <a:lnTo>
                      <a:pt x="49" y="242"/>
                    </a:lnTo>
                    <a:lnTo>
                      <a:pt x="56" y="209"/>
                    </a:lnTo>
                    <a:lnTo>
                      <a:pt x="65" y="176"/>
                    </a:lnTo>
                    <a:lnTo>
                      <a:pt x="63" y="215"/>
                    </a:lnTo>
                    <a:lnTo>
                      <a:pt x="61" y="260"/>
                    </a:lnTo>
                    <a:lnTo>
                      <a:pt x="59" y="316"/>
                    </a:lnTo>
                    <a:lnTo>
                      <a:pt x="58" y="392"/>
                    </a:lnTo>
                    <a:lnTo>
                      <a:pt x="88" y="385"/>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77" name="Freeform 71"/>
              <p:cNvSpPr>
                <a:spLocks/>
              </p:cNvSpPr>
              <p:nvPr/>
            </p:nvSpPr>
            <p:spPr bwMode="auto">
              <a:xfrm>
                <a:off x="3106" y="3291"/>
                <a:ext cx="141" cy="232"/>
              </a:xfrm>
              <a:custGeom>
                <a:avLst/>
                <a:gdLst>
                  <a:gd name="T0" fmla="*/ 0 w 284"/>
                  <a:gd name="T1" fmla="*/ 23 h 464"/>
                  <a:gd name="T2" fmla="*/ 3 w 284"/>
                  <a:gd name="T3" fmla="*/ 22 h 464"/>
                  <a:gd name="T4" fmla="*/ 5 w 284"/>
                  <a:gd name="T5" fmla="*/ 19 h 464"/>
                  <a:gd name="T6" fmla="*/ 7 w 284"/>
                  <a:gd name="T7" fmla="*/ 17 h 464"/>
                  <a:gd name="T8" fmla="*/ 8 w 284"/>
                  <a:gd name="T9" fmla="*/ 18 h 464"/>
                  <a:gd name="T10" fmla="*/ 7 w 284"/>
                  <a:gd name="T11" fmla="*/ 23 h 464"/>
                  <a:gd name="T12" fmla="*/ 7 w 284"/>
                  <a:gd name="T13" fmla="*/ 24 h 464"/>
                  <a:gd name="T14" fmla="*/ 8 w 284"/>
                  <a:gd name="T15" fmla="*/ 24 h 464"/>
                  <a:gd name="T16" fmla="*/ 8 w 284"/>
                  <a:gd name="T17" fmla="*/ 23 h 464"/>
                  <a:gd name="T18" fmla="*/ 9 w 284"/>
                  <a:gd name="T19" fmla="*/ 23 h 464"/>
                  <a:gd name="T20" fmla="*/ 9 w 284"/>
                  <a:gd name="T21" fmla="*/ 22 h 464"/>
                  <a:gd name="T22" fmla="*/ 10 w 284"/>
                  <a:gd name="T23" fmla="*/ 20 h 464"/>
                  <a:gd name="T24" fmla="*/ 11 w 284"/>
                  <a:gd name="T25" fmla="*/ 21 h 464"/>
                  <a:gd name="T26" fmla="*/ 11 w 284"/>
                  <a:gd name="T27" fmla="*/ 23 h 464"/>
                  <a:gd name="T28" fmla="*/ 12 w 284"/>
                  <a:gd name="T29" fmla="*/ 26 h 464"/>
                  <a:gd name="T30" fmla="*/ 13 w 284"/>
                  <a:gd name="T31" fmla="*/ 28 h 464"/>
                  <a:gd name="T32" fmla="*/ 13 w 284"/>
                  <a:gd name="T33" fmla="*/ 29 h 464"/>
                  <a:gd name="T34" fmla="*/ 14 w 284"/>
                  <a:gd name="T35" fmla="*/ 29 h 464"/>
                  <a:gd name="T36" fmla="*/ 15 w 284"/>
                  <a:gd name="T37" fmla="*/ 29 h 464"/>
                  <a:gd name="T38" fmla="*/ 16 w 284"/>
                  <a:gd name="T39" fmla="*/ 28 h 464"/>
                  <a:gd name="T40" fmla="*/ 17 w 284"/>
                  <a:gd name="T41" fmla="*/ 24 h 464"/>
                  <a:gd name="T42" fmla="*/ 16 w 284"/>
                  <a:gd name="T43" fmla="*/ 16 h 464"/>
                  <a:gd name="T44" fmla="*/ 17 w 284"/>
                  <a:gd name="T45" fmla="*/ 0 h 464"/>
                  <a:gd name="T46" fmla="*/ 15 w 284"/>
                  <a:gd name="T47" fmla="*/ 6 h 464"/>
                  <a:gd name="T48" fmla="*/ 15 w 284"/>
                  <a:gd name="T49" fmla="*/ 12 h 464"/>
                  <a:gd name="T50" fmla="*/ 15 w 284"/>
                  <a:gd name="T51" fmla="*/ 19 h 464"/>
                  <a:gd name="T52" fmla="*/ 14 w 284"/>
                  <a:gd name="T53" fmla="*/ 25 h 464"/>
                  <a:gd name="T54" fmla="*/ 13 w 284"/>
                  <a:gd name="T55" fmla="*/ 21 h 464"/>
                  <a:gd name="T56" fmla="*/ 12 w 284"/>
                  <a:gd name="T57" fmla="*/ 17 h 464"/>
                  <a:gd name="T58" fmla="*/ 11 w 284"/>
                  <a:gd name="T59" fmla="*/ 13 h 464"/>
                  <a:gd name="T60" fmla="*/ 11 w 284"/>
                  <a:gd name="T61" fmla="*/ 11 h 464"/>
                  <a:gd name="T62" fmla="*/ 10 w 284"/>
                  <a:gd name="T63" fmla="*/ 12 h 464"/>
                  <a:gd name="T64" fmla="*/ 9 w 284"/>
                  <a:gd name="T65" fmla="*/ 13 h 464"/>
                  <a:gd name="T66" fmla="*/ 8 w 284"/>
                  <a:gd name="T67" fmla="*/ 15 h 464"/>
                  <a:gd name="T68" fmla="*/ 8 w 284"/>
                  <a:gd name="T69" fmla="*/ 15 h 464"/>
                  <a:gd name="T70" fmla="*/ 6 w 284"/>
                  <a:gd name="T71" fmla="*/ 16 h 464"/>
                  <a:gd name="T72" fmla="*/ 5 w 284"/>
                  <a:gd name="T73" fmla="*/ 17 h 464"/>
                  <a:gd name="T74" fmla="*/ 3 w 284"/>
                  <a:gd name="T75" fmla="*/ 19 h 464"/>
                  <a:gd name="T76" fmla="*/ 2 w 284"/>
                  <a:gd name="T77" fmla="*/ 20 h 464"/>
                  <a:gd name="T78" fmla="*/ 2 w 284"/>
                  <a:gd name="T79" fmla="*/ 11 h 464"/>
                  <a:gd name="T80" fmla="*/ 1 w 284"/>
                  <a:gd name="T81" fmla="*/ 7 h 4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4"/>
                  <a:gd name="T124" fmla="*/ 0 h 464"/>
                  <a:gd name="T125" fmla="*/ 284 w 284"/>
                  <a:gd name="T126" fmla="*/ 464 h 46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4" h="464">
                    <a:moveTo>
                      <a:pt x="0" y="378"/>
                    </a:moveTo>
                    <a:lnTo>
                      <a:pt x="14" y="367"/>
                    </a:lnTo>
                    <a:lnTo>
                      <a:pt x="32" y="354"/>
                    </a:lnTo>
                    <a:lnTo>
                      <a:pt x="49" y="337"/>
                    </a:lnTo>
                    <a:lnTo>
                      <a:pt x="68" y="320"/>
                    </a:lnTo>
                    <a:lnTo>
                      <a:pt x="87" y="302"/>
                    </a:lnTo>
                    <a:lnTo>
                      <a:pt x="104" y="286"/>
                    </a:lnTo>
                    <a:lnTo>
                      <a:pt x="120" y="271"/>
                    </a:lnTo>
                    <a:lnTo>
                      <a:pt x="133" y="258"/>
                    </a:lnTo>
                    <a:lnTo>
                      <a:pt x="131" y="284"/>
                    </a:lnTo>
                    <a:lnTo>
                      <a:pt x="125" y="321"/>
                    </a:lnTo>
                    <a:lnTo>
                      <a:pt x="119" y="356"/>
                    </a:lnTo>
                    <a:lnTo>
                      <a:pt x="116" y="378"/>
                    </a:lnTo>
                    <a:lnTo>
                      <a:pt x="120" y="375"/>
                    </a:lnTo>
                    <a:lnTo>
                      <a:pt x="126" y="372"/>
                    </a:lnTo>
                    <a:lnTo>
                      <a:pt x="131" y="370"/>
                    </a:lnTo>
                    <a:lnTo>
                      <a:pt x="136" y="367"/>
                    </a:lnTo>
                    <a:lnTo>
                      <a:pt x="141" y="365"/>
                    </a:lnTo>
                    <a:lnTo>
                      <a:pt x="147" y="362"/>
                    </a:lnTo>
                    <a:lnTo>
                      <a:pt x="151" y="359"/>
                    </a:lnTo>
                    <a:lnTo>
                      <a:pt x="156" y="357"/>
                    </a:lnTo>
                    <a:lnTo>
                      <a:pt x="158" y="349"/>
                    </a:lnTo>
                    <a:lnTo>
                      <a:pt x="163" y="333"/>
                    </a:lnTo>
                    <a:lnTo>
                      <a:pt x="169" y="316"/>
                    </a:lnTo>
                    <a:lnTo>
                      <a:pt x="172" y="306"/>
                    </a:lnTo>
                    <a:lnTo>
                      <a:pt x="178" y="326"/>
                    </a:lnTo>
                    <a:lnTo>
                      <a:pt x="182" y="346"/>
                    </a:lnTo>
                    <a:lnTo>
                      <a:pt x="189" y="366"/>
                    </a:lnTo>
                    <a:lnTo>
                      <a:pt x="195" y="386"/>
                    </a:lnTo>
                    <a:lnTo>
                      <a:pt x="201" y="405"/>
                    </a:lnTo>
                    <a:lnTo>
                      <a:pt x="207" y="425"/>
                    </a:lnTo>
                    <a:lnTo>
                      <a:pt x="212" y="445"/>
                    </a:lnTo>
                    <a:lnTo>
                      <a:pt x="218" y="464"/>
                    </a:lnTo>
                    <a:lnTo>
                      <a:pt x="224" y="462"/>
                    </a:lnTo>
                    <a:lnTo>
                      <a:pt x="230" y="458"/>
                    </a:lnTo>
                    <a:lnTo>
                      <a:pt x="235" y="456"/>
                    </a:lnTo>
                    <a:lnTo>
                      <a:pt x="241" y="454"/>
                    </a:lnTo>
                    <a:lnTo>
                      <a:pt x="247" y="451"/>
                    </a:lnTo>
                    <a:lnTo>
                      <a:pt x="253" y="448"/>
                    </a:lnTo>
                    <a:lnTo>
                      <a:pt x="259" y="446"/>
                    </a:lnTo>
                    <a:lnTo>
                      <a:pt x="264" y="443"/>
                    </a:lnTo>
                    <a:lnTo>
                      <a:pt x="276" y="378"/>
                    </a:lnTo>
                    <a:lnTo>
                      <a:pt x="276" y="311"/>
                    </a:lnTo>
                    <a:lnTo>
                      <a:pt x="271" y="243"/>
                    </a:lnTo>
                    <a:lnTo>
                      <a:pt x="272" y="176"/>
                    </a:lnTo>
                    <a:lnTo>
                      <a:pt x="284" y="0"/>
                    </a:lnTo>
                    <a:lnTo>
                      <a:pt x="267" y="45"/>
                    </a:lnTo>
                    <a:lnTo>
                      <a:pt x="255" y="93"/>
                    </a:lnTo>
                    <a:lnTo>
                      <a:pt x="249" y="142"/>
                    </a:lnTo>
                    <a:lnTo>
                      <a:pt x="247" y="191"/>
                    </a:lnTo>
                    <a:lnTo>
                      <a:pt x="246" y="242"/>
                    </a:lnTo>
                    <a:lnTo>
                      <a:pt x="246" y="293"/>
                    </a:lnTo>
                    <a:lnTo>
                      <a:pt x="244" y="342"/>
                    </a:lnTo>
                    <a:lnTo>
                      <a:pt x="239" y="390"/>
                    </a:lnTo>
                    <a:lnTo>
                      <a:pt x="232" y="366"/>
                    </a:lnTo>
                    <a:lnTo>
                      <a:pt x="224" y="335"/>
                    </a:lnTo>
                    <a:lnTo>
                      <a:pt x="215" y="302"/>
                    </a:lnTo>
                    <a:lnTo>
                      <a:pt x="206" y="267"/>
                    </a:lnTo>
                    <a:lnTo>
                      <a:pt x="197" y="235"/>
                    </a:lnTo>
                    <a:lnTo>
                      <a:pt x="191" y="206"/>
                    </a:lnTo>
                    <a:lnTo>
                      <a:pt x="185" y="185"/>
                    </a:lnTo>
                    <a:lnTo>
                      <a:pt x="182" y="175"/>
                    </a:lnTo>
                    <a:lnTo>
                      <a:pt x="177" y="180"/>
                    </a:lnTo>
                    <a:lnTo>
                      <a:pt x="171" y="187"/>
                    </a:lnTo>
                    <a:lnTo>
                      <a:pt x="163" y="195"/>
                    </a:lnTo>
                    <a:lnTo>
                      <a:pt x="156" y="205"/>
                    </a:lnTo>
                    <a:lnTo>
                      <a:pt x="148" y="215"/>
                    </a:lnTo>
                    <a:lnTo>
                      <a:pt x="142" y="225"/>
                    </a:lnTo>
                    <a:lnTo>
                      <a:pt x="138" y="233"/>
                    </a:lnTo>
                    <a:lnTo>
                      <a:pt x="135" y="240"/>
                    </a:lnTo>
                    <a:lnTo>
                      <a:pt x="123" y="248"/>
                    </a:lnTo>
                    <a:lnTo>
                      <a:pt x="109" y="256"/>
                    </a:lnTo>
                    <a:lnTo>
                      <a:pt x="96" y="264"/>
                    </a:lnTo>
                    <a:lnTo>
                      <a:pt x="83" y="272"/>
                    </a:lnTo>
                    <a:lnTo>
                      <a:pt x="70" y="281"/>
                    </a:lnTo>
                    <a:lnTo>
                      <a:pt x="58" y="289"/>
                    </a:lnTo>
                    <a:lnTo>
                      <a:pt x="45" y="299"/>
                    </a:lnTo>
                    <a:lnTo>
                      <a:pt x="34" y="310"/>
                    </a:lnTo>
                    <a:lnTo>
                      <a:pt x="38" y="241"/>
                    </a:lnTo>
                    <a:lnTo>
                      <a:pt x="34" y="174"/>
                    </a:lnTo>
                    <a:lnTo>
                      <a:pt x="26" y="123"/>
                    </a:lnTo>
                    <a:lnTo>
                      <a:pt x="21" y="104"/>
                    </a:lnTo>
                    <a:lnTo>
                      <a:pt x="0" y="378"/>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78" name="Freeform 72"/>
              <p:cNvSpPr>
                <a:spLocks/>
              </p:cNvSpPr>
              <p:nvPr/>
            </p:nvSpPr>
            <p:spPr bwMode="auto">
              <a:xfrm>
                <a:off x="3004" y="3333"/>
                <a:ext cx="103" cy="73"/>
              </a:xfrm>
              <a:custGeom>
                <a:avLst/>
                <a:gdLst>
                  <a:gd name="T0" fmla="*/ 3 w 206"/>
                  <a:gd name="T1" fmla="*/ 9 h 145"/>
                  <a:gd name="T2" fmla="*/ 4 w 206"/>
                  <a:gd name="T3" fmla="*/ 7 h 145"/>
                  <a:gd name="T4" fmla="*/ 5 w 206"/>
                  <a:gd name="T5" fmla="*/ 6 h 145"/>
                  <a:gd name="T6" fmla="*/ 6 w 206"/>
                  <a:gd name="T7" fmla="*/ 5 h 145"/>
                  <a:gd name="T8" fmla="*/ 8 w 206"/>
                  <a:gd name="T9" fmla="*/ 4 h 145"/>
                  <a:gd name="T10" fmla="*/ 9 w 206"/>
                  <a:gd name="T11" fmla="*/ 3 h 145"/>
                  <a:gd name="T12" fmla="*/ 11 w 206"/>
                  <a:gd name="T13" fmla="*/ 2 h 145"/>
                  <a:gd name="T14" fmla="*/ 12 w 206"/>
                  <a:gd name="T15" fmla="*/ 1 h 145"/>
                  <a:gd name="T16" fmla="*/ 13 w 206"/>
                  <a:gd name="T17" fmla="*/ 0 h 145"/>
                  <a:gd name="T18" fmla="*/ 11 w 206"/>
                  <a:gd name="T19" fmla="*/ 1 h 145"/>
                  <a:gd name="T20" fmla="*/ 9 w 206"/>
                  <a:gd name="T21" fmla="*/ 2 h 145"/>
                  <a:gd name="T22" fmla="*/ 8 w 206"/>
                  <a:gd name="T23" fmla="*/ 3 h 145"/>
                  <a:gd name="T24" fmla="*/ 6 w 206"/>
                  <a:gd name="T25" fmla="*/ 4 h 145"/>
                  <a:gd name="T26" fmla="*/ 5 w 206"/>
                  <a:gd name="T27" fmla="*/ 5 h 145"/>
                  <a:gd name="T28" fmla="*/ 4 w 206"/>
                  <a:gd name="T29" fmla="*/ 6 h 145"/>
                  <a:gd name="T30" fmla="*/ 2 w 206"/>
                  <a:gd name="T31" fmla="*/ 7 h 145"/>
                  <a:gd name="T32" fmla="*/ 1 w 206"/>
                  <a:gd name="T33" fmla="*/ 8 h 145"/>
                  <a:gd name="T34" fmla="*/ 0 w 206"/>
                  <a:gd name="T35" fmla="*/ 10 h 145"/>
                  <a:gd name="T36" fmla="*/ 3 w 206"/>
                  <a:gd name="T37" fmla="*/ 9 h 1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6"/>
                  <a:gd name="T58" fmla="*/ 0 h 145"/>
                  <a:gd name="T59" fmla="*/ 206 w 206"/>
                  <a:gd name="T60" fmla="*/ 145 h 14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6" h="145">
                    <a:moveTo>
                      <a:pt x="39" y="132"/>
                    </a:moveTo>
                    <a:lnTo>
                      <a:pt x="54" y="109"/>
                    </a:lnTo>
                    <a:lnTo>
                      <a:pt x="72" y="90"/>
                    </a:lnTo>
                    <a:lnTo>
                      <a:pt x="92" y="73"/>
                    </a:lnTo>
                    <a:lnTo>
                      <a:pt x="115" y="58"/>
                    </a:lnTo>
                    <a:lnTo>
                      <a:pt x="138" y="44"/>
                    </a:lnTo>
                    <a:lnTo>
                      <a:pt x="161" y="30"/>
                    </a:lnTo>
                    <a:lnTo>
                      <a:pt x="184" y="16"/>
                    </a:lnTo>
                    <a:lnTo>
                      <a:pt x="206" y="0"/>
                    </a:lnTo>
                    <a:lnTo>
                      <a:pt x="167" y="14"/>
                    </a:lnTo>
                    <a:lnTo>
                      <a:pt x="142" y="27"/>
                    </a:lnTo>
                    <a:lnTo>
                      <a:pt x="119" y="39"/>
                    </a:lnTo>
                    <a:lnTo>
                      <a:pt x="95" y="53"/>
                    </a:lnTo>
                    <a:lnTo>
                      <a:pt x="73" y="68"/>
                    </a:lnTo>
                    <a:lnTo>
                      <a:pt x="51" y="84"/>
                    </a:lnTo>
                    <a:lnTo>
                      <a:pt x="32" y="102"/>
                    </a:lnTo>
                    <a:lnTo>
                      <a:pt x="15" y="122"/>
                    </a:lnTo>
                    <a:lnTo>
                      <a:pt x="0" y="145"/>
                    </a:lnTo>
                    <a:lnTo>
                      <a:pt x="39" y="132"/>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79" name="Freeform 73"/>
              <p:cNvSpPr>
                <a:spLocks/>
              </p:cNvSpPr>
              <p:nvPr/>
            </p:nvSpPr>
            <p:spPr bwMode="auto">
              <a:xfrm>
                <a:off x="2735" y="3259"/>
                <a:ext cx="62" cy="230"/>
              </a:xfrm>
              <a:custGeom>
                <a:avLst/>
                <a:gdLst>
                  <a:gd name="T0" fmla="*/ 7 w 125"/>
                  <a:gd name="T1" fmla="*/ 3 h 458"/>
                  <a:gd name="T2" fmla="*/ 6 w 125"/>
                  <a:gd name="T3" fmla="*/ 2 h 458"/>
                  <a:gd name="T4" fmla="*/ 6 w 125"/>
                  <a:gd name="T5" fmla="*/ 1 h 458"/>
                  <a:gd name="T6" fmla="*/ 6 w 125"/>
                  <a:gd name="T7" fmla="*/ 1 h 458"/>
                  <a:gd name="T8" fmla="*/ 5 w 125"/>
                  <a:gd name="T9" fmla="*/ 0 h 458"/>
                  <a:gd name="T10" fmla="*/ 5 w 125"/>
                  <a:gd name="T11" fmla="*/ 1 h 458"/>
                  <a:gd name="T12" fmla="*/ 5 w 125"/>
                  <a:gd name="T13" fmla="*/ 1 h 458"/>
                  <a:gd name="T14" fmla="*/ 5 w 125"/>
                  <a:gd name="T15" fmla="*/ 1 h 458"/>
                  <a:gd name="T16" fmla="*/ 4 w 125"/>
                  <a:gd name="T17" fmla="*/ 1 h 458"/>
                  <a:gd name="T18" fmla="*/ 3 w 125"/>
                  <a:gd name="T19" fmla="*/ 1 h 458"/>
                  <a:gd name="T20" fmla="*/ 3 w 125"/>
                  <a:gd name="T21" fmla="*/ 1 h 458"/>
                  <a:gd name="T22" fmla="*/ 3 w 125"/>
                  <a:gd name="T23" fmla="*/ 2 h 458"/>
                  <a:gd name="T24" fmla="*/ 2 w 125"/>
                  <a:gd name="T25" fmla="*/ 2 h 458"/>
                  <a:gd name="T26" fmla="*/ 1 w 125"/>
                  <a:gd name="T27" fmla="*/ 5 h 458"/>
                  <a:gd name="T28" fmla="*/ 0 w 125"/>
                  <a:gd name="T29" fmla="*/ 9 h 458"/>
                  <a:gd name="T30" fmla="*/ 0 w 125"/>
                  <a:gd name="T31" fmla="*/ 12 h 458"/>
                  <a:gd name="T32" fmla="*/ 0 w 125"/>
                  <a:gd name="T33" fmla="*/ 15 h 458"/>
                  <a:gd name="T34" fmla="*/ 0 w 125"/>
                  <a:gd name="T35" fmla="*/ 19 h 458"/>
                  <a:gd name="T36" fmla="*/ 0 w 125"/>
                  <a:gd name="T37" fmla="*/ 22 h 458"/>
                  <a:gd name="T38" fmla="*/ 0 w 125"/>
                  <a:gd name="T39" fmla="*/ 26 h 458"/>
                  <a:gd name="T40" fmla="*/ 0 w 125"/>
                  <a:gd name="T41" fmla="*/ 29 h 458"/>
                  <a:gd name="T42" fmla="*/ 2 w 125"/>
                  <a:gd name="T43" fmla="*/ 28 h 458"/>
                  <a:gd name="T44" fmla="*/ 2 w 125"/>
                  <a:gd name="T45" fmla="*/ 24 h 458"/>
                  <a:gd name="T46" fmla="*/ 1 w 125"/>
                  <a:gd name="T47" fmla="*/ 20 h 458"/>
                  <a:gd name="T48" fmla="*/ 1 w 125"/>
                  <a:gd name="T49" fmla="*/ 16 h 458"/>
                  <a:gd name="T50" fmla="*/ 1 w 125"/>
                  <a:gd name="T51" fmla="*/ 12 h 458"/>
                  <a:gd name="T52" fmla="*/ 1 w 125"/>
                  <a:gd name="T53" fmla="*/ 10 h 458"/>
                  <a:gd name="T54" fmla="*/ 1 w 125"/>
                  <a:gd name="T55" fmla="*/ 9 h 458"/>
                  <a:gd name="T56" fmla="*/ 2 w 125"/>
                  <a:gd name="T57" fmla="*/ 8 h 458"/>
                  <a:gd name="T58" fmla="*/ 2 w 125"/>
                  <a:gd name="T59" fmla="*/ 6 h 458"/>
                  <a:gd name="T60" fmla="*/ 2 w 125"/>
                  <a:gd name="T61" fmla="*/ 5 h 458"/>
                  <a:gd name="T62" fmla="*/ 3 w 125"/>
                  <a:gd name="T63" fmla="*/ 4 h 458"/>
                  <a:gd name="T64" fmla="*/ 3 w 125"/>
                  <a:gd name="T65" fmla="*/ 3 h 458"/>
                  <a:gd name="T66" fmla="*/ 4 w 125"/>
                  <a:gd name="T67" fmla="*/ 2 h 458"/>
                  <a:gd name="T68" fmla="*/ 5 w 125"/>
                  <a:gd name="T69" fmla="*/ 2 h 458"/>
                  <a:gd name="T70" fmla="*/ 5 w 125"/>
                  <a:gd name="T71" fmla="*/ 3 h 458"/>
                  <a:gd name="T72" fmla="*/ 6 w 125"/>
                  <a:gd name="T73" fmla="*/ 4 h 458"/>
                  <a:gd name="T74" fmla="*/ 6 w 125"/>
                  <a:gd name="T75" fmla="*/ 6 h 458"/>
                  <a:gd name="T76" fmla="*/ 6 w 125"/>
                  <a:gd name="T77" fmla="*/ 7 h 458"/>
                  <a:gd name="T78" fmla="*/ 6 w 125"/>
                  <a:gd name="T79" fmla="*/ 9 h 458"/>
                  <a:gd name="T80" fmla="*/ 5 w 125"/>
                  <a:gd name="T81" fmla="*/ 10 h 458"/>
                  <a:gd name="T82" fmla="*/ 5 w 125"/>
                  <a:gd name="T83" fmla="*/ 12 h 458"/>
                  <a:gd name="T84" fmla="*/ 5 w 125"/>
                  <a:gd name="T85" fmla="*/ 12 h 458"/>
                  <a:gd name="T86" fmla="*/ 4 w 125"/>
                  <a:gd name="T87" fmla="*/ 12 h 458"/>
                  <a:gd name="T88" fmla="*/ 4 w 125"/>
                  <a:gd name="T89" fmla="*/ 12 h 458"/>
                  <a:gd name="T90" fmla="*/ 4 w 125"/>
                  <a:gd name="T91" fmla="*/ 11 h 458"/>
                  <a:gd name="T92" fmla="*/ 3 w 125"/>
                  <a:gd name="T93" fmla="*/ 11 h 458"/>
                  <a:gd name="T94" fmla="*/ 3 w 125"/>
                  <a:gd name="T95" fmla="*/ 11 h 458"/>
                  <a:gd name="T96" fmla="*/ 3 w 125"/>
                  <a:gd name="T97" fmla="*/ 11 h 458"/>
                  <a:gd name="T98" fmla="*/ 3 w 125"/>
                  <a:gd name="T99" fmla="*/ 11 h 458"/>
                  <a:gd name="T100" fmla="*/ 3 w 125"/>
                  <a:gd name="T101" fmla="*/ 12 h 458"/>
                  <a:gd name="T102" fmla="*/ 4 w 125"/>
                  <a:gd name="T103" fmla="*/ 13 h 458"/>
                  <a:gd name="T104" fmla="*/ 4 w 125"/>
                  <a:gd name="T105" fmla="*/ 13 h 458"/>
                  <a:gd name="T106" fmla="*/ 4 w 125"/>
                  <a:gd name="T107" fmla="*/ 14 h 458"/>
                  <a:gd name="T108" fmla="*/ 4 w 125"/>
                  <a:gd name="T109" fmla="*/ 14 h 458"/>
                  <a:gd name="T110" fmla="*/ 5 w 125"/>
                  <a:gd name="T111" fmla="*/ 13 h 458"/>
                  <a:gd name="T112" fmla="*/ 6 w 125"/>
                  <a:gd name="T113" fmla="*/ 13 h 458"/>
                  <a:gd name="T114" fmla="*/ 6 w 125"/>
                  <a:gd name="T115" fmla="*/ 13 h 458"/>
                  <a:gd name="T116" fmla="*/ 7 w 125"/>
                  <a:gd name="T117" fmla="*/ 10 h 458"/>
                  <a:gd name="T118" fmla="*/ 7 w 125"/>
                  <a:gd name="T119" fmla="*/ 8 h 458"/>
                  <a:gd name="T120" fmla="*/ 7 w 125"/>
                  <a:gd name="T121" fmla="*/ 6 h 458"/>
                  <a:gd name="T122" fmla="*/ 7 w 125"/>
                  <a:gd name="T123" fmla="*/ 3 h 4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
                  <a:gd name="T187" fmla="*/ 0 h 458"/>
                  <a:gd name="T188" fmla="*/ 125 w 125"/>
                  <a:gd name="T189" fmla="*/ 458 h 4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 h="458">
                    <a:moveTo>
                      <a:pt x="117" y="42"/>
                    </a:moveTo>
                    <a:lnTo>
                      <a:pt x="111" y="30"/>
                    </a:lnTo>
                    <a:lnTo>
                      <a:pt x="104" y="16"/>
                    </a:lnTo>
                    <a:lnTo>
                      <a:pt x="96" y="4"/>
                    </a:lnTo>
                    <a:lnTo>
                      <a:pt x="94" y="0"/>
                    </a:lnTo>
                    <a:lnTo>
                      <a:pt x="91" y="1"/>
                    </a:lnTo>
                    <a:lnTo>
                      <a:pt x="87" y="2"/>
                    </a:lnTo>
                    <a:lnTo>
                      <a:pt x="80" y="4"/>
                    </a:lnTo>
                    <a:lnTo>
                      <a:pt x="72" y="8"/>
                    </a:lnTo>
                    <a:lnTo>
                      <a:pt x="63" y="13"/>
                    </a:lnTo>
                    <a:lnTo>
                      <a:pt x="55" y="16"/>
                    </a:lnTo>
                    <a:lnTo>
                      <a:pt x="48" y="22"/>
                    </a:lnTo>
                    <a:lnTo>
                      <a:pt x="43" y="28"/>
                    </a:lnTo>
                    <a:lnTo>
                      <a:pt x="21" y="79"/>
                    </a:lnTo>
                    <a:lnTo>
                      <a:pt x="7" y="131"/>
                    </a:lnTo>
                    <a:lnTo>
                      <a:pt x="2" y="185"/>
                    </a:lnTo>
                    <a:lnTo>
                      <a:pt x="0" y="239"/>
                    </a:lnTo>
                    <a:lnTo>
                      <a:pt x="2" y="295"/>
                    </a:lnTo>
                    <a:lnTo>
                      <a:pt x="5" y="349"/>
                    </a:lnTo>
                    <a:lnTo>
                      <a:pt x="6" y="404"/>
                    </a:lnTo>
                    <a:lnTo>
                      <a:pt x="5" y="458"/>
                    </a:lnTo>
                    <a:lnTo>
                      <a:pt x="35" y="447"/>
                    </a:lnTo>
                    <a:lnTo>
                      <a:pt x="34" y="380"/>
                    </a:lnTo>
                    <a:lnTo>
                      <a:pt x="30" y="312"/>
                    </a:lnTo>
                    <a:lnTo>
                      <a:pt x="26" y="244"/>
                    </a:lnTo>
                    <a:lnTo>
                      <a:pt x="22" y="177"/>
                    </a:lnTo>
                    <a:lnTo>
                      <a:pt x="26" y="156"/>
                    </a:lnTo>
                    <a:lnTo>
                      <a:pt x="29" y="136"/>
                    </a:lnTo>
                    <a:lnTo>
                      <a:pt x="33" y="113"/>
                    </a:lnTo>
                    <a:lnTo>
                      <a:pt x="37" y="91"/>
                    </a:lnTo>
                    <a:lnTo>
                      <a:pt x="43" y="70"/>
                    </a:lnTo>
                    <a:lnTo>
                      <a:pt x="50" y="51"/>
                    </a:lnTo>
                    <a:lnTo>
                      <a:pt x="59" y="33"/>
                    </a:lnTo>
                    <a:lnTo>
                      <a:pt x="72" y="19"/>
                    </a:lnTo>
                    <a:lnTo>
                      <a:pt x="83" y="31"/>
                    </a:lnTo>
                    <a:lnTo>
                      <a:pt x="93" y="46"/>
                    </a:lnTo>
                    <a:lnTo>
                      <a:pt x="99" y="63"/>
                    </a:lnTo>
                    <a:lnTo>
                      <a:pt x="103" y="84"/>
                    </a:lnTo>
                    <a:lnTo>
                      <a:pt x="103" y="107"/>
                    </a:lnTo>
                    <a:lnTo>
                      <a:pt x="99" y="132"/>
                    </a:lnTo>
                    <a:lnTo>
                      <a:pt x="94" y="159"/>
                    </a:lnTo>
                    <a:lnTo>
                      <a:pt x="84" y="188"/>
                    </a:lnTo>
                    <a:lnTo>
                      <a:pt x="82" y="185"/>
                    </a:lnTo>
                    <a:lnTo>
                      <a:pt x="78" y="182"/>
                    </a:lnTo>
                    <a:lnTo>
                      <a:pt x="72" y="178"/>
                    </a:lnTo>
                    <a:lnTo>
                      <a:pt x="66" y="176"/>
                    </a:lnTo>
                    <a:lnTo>
                      <a:pt x="59" y="173"/>
                    </a:lnTo>
                    <a:lnTo>
                      <a:pt x="55" y="170"/>
                    </a:lnTo>
                    <a:lnTo>
                      <a:pt x="50" y="169"/>
                    </a:lnTo>
                    <a:lnTo>
                      <a:pt x="49" y="168"/>
                    </a:lnTo>
                    <a:lnTo>
                      <a:pt x="56" y="181"/>
                    </a:lnTo>
                    <a:lnTo>
                      <a:pt x="65" y="196"/>
                    </a:lnTo>
                    <a:lnTo>
                      <a:pt x="72" y="207"/>
                    </a:lnTo>
                    <a:lnTo>
                      <a:pt x="74" y="212"/>
                    </a:lnTo>
                    <a:lnTo>
                      <a:pt x="79" y="211"/>
                    </a:lnTo>
                    <a:lnTo>
                      <a:pt x="88" y="206"/>
                    </a:lnTo>
                    <a:lnTo>
                      <a:pt x="98" y="200"/>
                    </a:lnTo>
                    <a:lnTo>
                      <a:pt x="104" y="196"/>
                    </a:lnTo>
                    <a:lnTo>
                      <a:pt x="118" y="160"/>
                    </a:lnTo>
                    <a:lnTo>
                      <a:pt x="125" y="122"/>
                    </a:lnTo>
                    <a:lnTo>
                      <a:pt x="124" y="83"/>
                    </a:lnTo>
                    <a:lnTo>
                      <a:pt x="117" y="42"/>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80" name="Freeform 74"/>
              <p:cNvSpPr>
                <a:spLocks/>
              </p:cNvSpPr>
              <p:nvPr/>
            </p:nvSpPr>
            <p:spPr bwMode="auto">
              <a:xfrm>
                <a:off x="2763" y="3210"/>
                <a:ext cx="59" cy="191"/>
              </a:xfrm>
              <a:custGeom>
                <a:avLst/>
                <a:gdLst>
                  <a:gd name="T0" fmla="*/ 7 w 117"/>
                  <a:gd name="T1" fmla="*/ 5 h 381"/>
                  <a:gd name="T2" fmla="*/ 7 w 117"/>
                  <a:gd name="T3" fmla="*/ 4 h 381"/>
                  <a:gd name="T4" fmla="*/ 7 w 117"/>
                  <a:gd name="T5" fmla="*/ 4 h 381"/>
                  <a:gd name="T6" fmla="*/ 7 w 117"/>
                  <a:gd name="T7" fmla="*/ 3 h 381"/>
                  <a:gd name="T8" fmla="*/ 7 w 117"/>
                  <a:gd name="T9" fmla="*/ 2 h 381"/>
                  <a:gd name="T10" fmla="*/ 6 w 117"/>
                  <a:gd name="T11" fmla="*/ 2 h 381"/>
                  <a:gd name="T12" fmla="*/ 6 w 117"/>
                  <a:gd name="T13" fmla="*/ 1 h 381"/>
                  <a:gd name="T14" fmla="*/ 5 w 117"/>
                  <a:gd name="T15" fmla="*/ 1 h 381"/>
                  <a:gd name="T16" fmla="*/ 4 w 117"/>
                  <a:gd name="T17" fmla="*/ 1 h 381"/>
                  <a:gd name="T18" fmla="*/ 4 w 117"/>
                  <a:gd name="T19" fmla="*/ 0 h 381"/>
                  <a:gd name="T20" fmla="*/ 3 w 117"/>
                  <a:gd name="T21" fmla="*/ 0 h 381"/>
                  <a:gd name="T22" fmla="*/ 3 w 117"/>
                  <a:gd name="T23" fmla="*/ 1 h 381"/>
                  <a:gd name="T24" fmla="*/ 2 w 117"/>
                  <a:gd name="T25" fmla="*/ 1 h 381"/>
                  <a:gd name="T26" fmla="*/ 2 w 117"/>
                  <a:gd name="T27" fmla="*/ 1 h 381"/>
                  <a:gd name="T28" fmla="*/ 1 w 117"/>
                  <a:gd name="T29" fmla="*/ 1 h 381"/>
                  <a:gd name="T30" fmla="*/ 1 w 117"/>
                  <a:gd name="T31" fmla="*/ 1 h 381"/>
                  <a:gd name="T32" fmla="*/ 1 w 117"/>
                  <a:gd name="T33" fmla="*/ 1 h 381"/>
                  <a:gd name="T34" fmla="*/ 1 w 117"/>
                  <a:gd name="T35" fmla="*/ 1 h 381"/>
                  <a:gd name="T36" fmla="*/ 1 w 117"/>
                  <a:gd name="T37" fmla="*/ 1 h 381"/>
                  <a:gd name="T38" fmla="*/ 2 w 117"/>
                  <a:gd name="T39" fmla="*/ 1 h 381"/>
                  <a:gd name="T40" fmla="*/ 3 w 117"/>
                  <a:gd name="T41" fmla="*/ 1 h 381"/>
                  <a:gd name="T42" fmla="*/ 4 w 117"/>
                  <a:gd name="T43" fmla="*/ 2 h 381"/>
                  <a:gd name="T44" fmla="*/ 5 w 117"/>
                  <a:gd name="T45" fmla="*/ 3 h 381"/>
                  <a:gd name="T46" fmla="*/ 6 w 117"/>
                  <a:gd name="T47" fmla="*/ 4 h 381"/>
                  <a:gd name="T48" fmla="*/ 6 w 117"/>
                  <a:gd name="T49" fmla="*/ 6 h 381"/>
                  <a:gd name="T50" fmla="*/ 6 w 117"/>
                  <a:gd name="T51" fmla="*/ 8 h 381"/>
                  <a:gd name="T52" fmla="*/ 7 w 117"/>
                  <a:gd name="T53" fmla="*/ 10 h 381"/>
                  <a:gd name="T54" fmla="*/ 7 w 117"/>
                  <a:gd name="T55" fmla="*/ 12 h 381"/>
                  <a:gd name="T56" fmla="*/ 6 w 117"/>
                  <a:gd name="T57" fmla="*/ 15 h 381"/>
                  <a:gd name="T58" fmla="*/ 6 w 117"/>
                  <a:gd name="T59" fmla="*/ 17 h 381"/>
                  <a:gd name="T60" fmla="*/ 5 w 117"/>
                  <a:gd name="T61" fmla="*/ 19 h 381"/>
                  <a:gd name="T62" fmla="*/ 4 w 117"/>
                  <a:gd name="T63" fmla="*/ 21 h 381"/>
                  <a:gd name="T64" fmla="*/ 3 w 117"/>
                  <a:gd name="T65" fmla="*/ 23 h 381"/>
                  <a:gd name="T66" fmla="*/ 0 w 117"/>
                  <a:gd name="T67" fmla="*/ 24 h 381"/>
                  <a:gd name="T68" fmla="*/ 1 w 117"/>
                  <a:gd name="T69" fmla="*/ 24 h 381"/>
                  <a:gd name="T70" fmla="*/ 2 w 117"/>
                  <a:gd name="T71" fmla="*/ 24 h 381"/>
                  <a:gd name="T72" fmla="*/ 3 w 117"/>
                  <a:gd name="T73" fmla="*/ 24 h 381"/>
                  <a:gd name="T74" fmla="*/ 4 w 117"/>
                  <a:gd name="T75" fmla="*/ 23 h 381"/>
                  <a:gd name="T76" fmla="*/ 4 w 117"/>
                  <a:gd name="T77" fmla="*/ 23 h 381"/>
                  <a:gd name="T78" fmla="*/ 5 w 117"/>
                  <a:gd name="T79" fmla="*/ 22 h 381"/>
                  <a:gd name="T80" fmla="*/ 5 w 117"/>
                  <a:gd name="T81" fmla="*/ 22 h 381"/>
                  <a:gd name="T82" fmla="*/ 6 w 117"/>
                  <a:gd name="T83" fmla="*/ 21 h 381"/>
                  <a:gd name="T84" fmla="*/ 7 w 117"/>
                  <a:gd name="T85" fmla="*/ 19 h 381"/>
                  <a:gd name="T86" fmla="*/ 7 w 117"/>
                  <a:gd name="T87" fmla="*/ 17 h 381"/>
                  <a:gd name="T88" fmla="*/ 8 w 117"/>
                  <a:gd name="T89" fmla="*/ 15 h 381"/>
                  <a:gd name="T90" fmla="*/ 8 w 117"/>
                  <a:gd name="T91" fmla="*/ 13 h 381"/>
                  <a:gd name="T92" fmla="*/ 8 w 117"/>
                  <a:gd name="T93" fmla="*/ 11 h 381"/>
                  <a:gd name="T94" fmla="*/ 8 w 117"/>
                  <a:gd name="T95" fmla="*/ 9 h 381"/>
                  <a:gd name="T96" fmla="*/ 8 w 117"/>
                  <a:gd name="T97" fmla="*/ 7 h 381"/>
                  <a:gd name="T98" fmla="*/ 7 w 117"/>
                  <a:gd name="T99" fmla="*/ 5 h 3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7"/>
                  <a:gd name="T151" fmla="*/ 0 h 381"/>
                  <a:gd name="T152" fmla="*/ 117 w 117"/>
                  <a:gd name="T153" fmla="*/ 381 h 3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7" h="381">
                    <a:moveTo>
                      <a:pt x="112" y="76"/>
                    </a:moveTo>
                    <a:lnTo>
                      <a:pt x="110" y="64"/>
                    </a:lnTo>
                    <a:lnTo>
                      <a:pt x="107" y="53"/>
                    </a:lnTo>
                    <a:lnTo>
                      <a:pt x="104" y="42"/>
                    </a:lnTo>
                    <a:lnTo>
                      <a:pt x="98" y="32"/>
                    </a:lnTo>
                    <a:lnTo>
                      <a:pt x="92" y="23"/>
                    </a:lnTo>
                    <a:lnTo>
                      <a:pt x="84" y="14"/>
                    </a:lnTo>
                    <a:lnTo>
                      <a:pt x="74" y="7"/>
                    </a:lnTo>
                    <a:lnTo>
                      <a:pt x="63" y="1"/>
                    </a:lnTo>
                    <a:lnTo>
                      <a:pt x="55" y="0"/>
                    </a:lnTo>
                    <a:lnTo>
                      <a:pt x="46" y="0"/>
                    </a:lnTo>
                    <a:lnTo>
                      <a:pt x="37" y="1"/>
                    </a:lnTo>
                    <a:lnTo>
                      <a:pt x="26" y="3"/>
                    </a:lnTo>
                    <a:lnTo>
                      <a:pt x="17" y="7"/>
                    </a:lnTo>
                    <a:lnTo>
                      <a:pt x="9" y="10"/>
                    </a:lnTo>
                    <a:lnTo>
                      <a:pt x="3" y="14"/>
                    </a:lnTo>
                    <a:lnTo>
                      <a:pt x="1" y="16"/>
                    </a:lnTo>
                    <a:lnTo>
                      <a:pt x="4" y="15"/>
                    </a:lnTo>
                    <a:lnTo>
                      <a:pt x="14" y="14"/>
                    </a:lnTo>
                    <a:lnTo>
                      <a:pt x="26" y="14"/>
                    </a:lnTo>
                    <a:lnTo>
                      <a:pt x="41" y="16"/>
                    </a:lnTo>
                    <a:lnTo>
                      <a:pt x="57" y="24"/>
                    </a:lnTo>
                    <a:lnTo>
                      <a:pt x="72" y="38"/>
                    </a:lnTo>
                    <a:lnTo>
                      <a:pt x="84" y="59"/>
                    </a:lnTo>
                    <a:lnTo>
                      <a:pt x="91" y="90"/>
                    </a:lnTo>
                    <a:lnTo>
                      <a:pt x="94" y="124"/>
                    </a:lnTo>
                    <a:lnTo>
                      <a:pt x="97" y="159"/>
                    </a:lnTo>
                    <a:lnTo>
                      <a:pt x="98" y="192"/>
                    </a:lnTo>
                    <a:lnTo>
                      <a:pt x="95" y="226"/>
                    </a:lnTo>
                    <a:lnTo>
                      <a:pt x="90" y="259"/>
                    </a:lnTo>
                    <a:lnTo>
                      <a:pt x="78" y="292"/>
                    </a:lnTo>
                    <a:lnTo>
                      <a:pt x="62" y="326"/>
                    </a:lnTo>
                    <a:lnTo>
                      <a:pt x="40" y="360"/>
                    </a:lnTo>
                    <a:lnTo>
                      <a:pt x="0" y="380"/>
                    </a:lnTo>
                    <a:lnTo>
                      <a:pt x="14" y="381"/>
                    </a:lnTo>
                    <a:lnTo>
                      <a:pt x="26" y="379"/>
                    </a:lnTo>
                    <a:lnTo>
                      <a:pt x="40" y="372"/>
                    </a:lnTo>
                    <a:lnTo>
                      <a:pt x="52" y="365"/>
                    </a:lnTo>
                    <a:lnTo>
                      <a:pt x="62" y="356"/>
                    </a:lnTo>
                    <a:lnTo>
                      <a:pt x="71" y="348"/>
                    </a:lnTo>
                    <a:lnTo>
                      <a:pt x="77" y="340"/>
                    </a:lnTo>
                    <a:lnTo>
                      <a:pt x="82" y="334"/>
                    </a:lnTo>
                    <a:lnTo>
                      <a:pt x="97" y="298"/>
                    </a:lnTo>
                    <a:lnTo>
                      <a:pt x="108" y="265"/>
                    </a:lnTo>
                    <a:lnTo>
                      <a:pt x="114" y="232"/>
                    </a:lnTo>
                    <a:lnTo>
                      <a:pt x="117" y="201"/>
                    </a:lnTo>
                    <a:lnTo>
                      <a:pt x="117" y="170"/>
                    </a:lnTo>
                    <a:lnTo>
                      <a:pt x="116" y="139"/>
                    </a:lnTo>
                    <a:lnTo>
                      <a:pt x="114" y="108"/>
                    </a:lnTo>
                    <a:lnTo>
                      <a:pt x="112" y="76"/>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81" name="Freeform 75"/>
              <p:cNvSpPr>
                <a:spLocks/>
              </p:cNvSpPr>
              <p:nvPr/>
            </p:nvSpPr>
            <p:spPr bwMode="auto">
              <a:xfrm>
                <a:off x="2774" y="3407"/>
                <a:ext cx="14" cy="101"/>
              </a:xfrm>
              <a:custGeom>
                <a:avLst/>
                <a:gdLst>
                  <a:gd name="T0" fmla="*/ 1 w 29"/>
                  <a:gd name="T1" fmla="*/ 0 h 202"/>
                  <a:gd name="T2" fmla="*/ 1 w 29"/>
                  <a:gd name="T3" fmla="*/ 4 h 202"/>
                  <a:gd name="T4" fmla="*/ 1 w 29"/>
                  <a:gd name="T5" fmla="*/ 7 h 202"/>
                  <a:gd name="T6" fmla="*/ 1 w 29"/>
                  <a:gd name="T7" fmla="*/ 10 h 202"/>
                  <a:gd name="T8" fmla="*/ 1 w 29"/>
                  <a:gd name="T9" fmla="*/ 13 h 202"/>
                  <a:gd name="T10" fmla="*/ 0 w 29"/>
                  <a:gd name="T11" fmla="*/ 13 h 202"/>
                  <a:gd name="T12" fmla="*/ 0 w 29"/>
                  <a:gd name="T13" fmla="*/ 10 h 202"/>
                  <a:gd name="T14" fmla="*/ 0 w 29"/>
                  <a:gd name="T15" fmla="*/ 7 h 202"/>
                  <a:gd name="T16" fmla="*/ 0 w 29"/>
                  <a:gd name="T17" fmla="*/ 5 h 202"/>
                  <a:gd name="T18" fmla="*/ 0 w 29"/>
                  <a:gd name="T19" fmla="*/ 2 h 202"/>
                  <a:gd name="T20" fmla="*/ 1 w 29"/>
                  <a:gd name="T21" fmla="*/ 0 h 2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202"/>
                  <a:gd name="T35" fmla="*/ 29 w 29"/>
                  <a:gd name="T36" fmla="*/ 202 h 2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202">
                    <a:moveTo>
                      <a:pt x="29" y="0"/>
                    </a:moveTo>
                    <a:lnTo>
                      <a:pt x="23" y="57"/>
                    </a:lnTo>
                    <a:lnTo>
                      <a:pt x="19" y="107"/>
                    </a:lnTo>
                    <a:lnTo>
                      <a:pt x="20" y="153"/>
                    </a:lnTo>
                    <a:lnTo>
                      <a:pt x="27" y="201"/>
                    </a:lnTo>
                    <a:lnTo>
                      <a:pt x="2" y="202"/>
                    </a:lnTo>
                    <a:lnTo>
                      <a:pt x="0" y="151"/>
                    </a:lnTo>
                    <a:lnTo>
                      <a:pt x="0" y="108"/>
                    </a:lnTo>
                    <a:lnTo>
                      <a:pt x="1" y="66"/>
                    </a:lnTo>
                    <a:lnTo>
                      <a:pt x="4" y="18"/>
                    </a:lnTo>
                    <a:lnTo>
                      <a:pt x="29" y="0"/>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82" name="Freeform 76"/>
              <p:cNvSpPr>
                <a:spLocks/>
              </p:cNvSpPr>
              <p:nvPr/>
            </p:nvSpPr>
            <p:spPr bwMode="auto">
              <a:xfrm>
                <a:off x="2735" y="3175"/>
                <a:ext cx="17" cy="100"/>
              </a:xfrm>
              <a:custGeom>
                <a:avLst/>
                <a:gdLst>
                  <a:gd name="T0" fmla="*/ 2 w 35"/>
                  <a:gd name="T1" fmla="*/ 0 h 200"/>
                  <a:gd name="T2" fmla="*/ 1 w 35"/>
                  <a:gd name="T3" fmla="*/ 3 h 200"/>
                  <a:gd name="T4" fmla="*/ 1 w 35"/>
                  <a:gd name="T5" fmla="*/ 5 h 200"/>
                  <a:gd name="T6" fmla="*/ 1 w 35"/>
                  <a:gd name="T7" fmla="*/ 8 h 200"/>
                  <a:gd name="T8" fmla="*/ 1 w 35"/>
                  <a:gd name="T9" fmla="*/ 11 h 200"/>
                  <a:gd name="T10" fmla="*/ 0 w 35"/>
                  <a:gd name="T11" fmla="*/ 13 h 200"/>
                  <a:gd name="T12" fmla="*/ 0 w 35"/>
                  <a:gd name="T13" fmla="*/ 9 h 200"/>
                  <a:gd name="T14" fmla="*/ 0 w 35"/>
                  <a:gd name="T15" fmla="*/ 6 h 200"/>
                  <a:gd name="T16" fmla="*/ 0 w 35"/>
                  <a:gd name="T17" fmla="*/ 4 h 200"/>
                  <a:gd name="T18" fmla="*/ 0 w 35"/>
                  <a:gd name="T19" fmla="*/ 1 h 200"/>
                  <a:gd name="T20" fmla="*/ 2 w 35"/>
                  <a:gd name="T21" fmla="*/ 0 h 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
                  <a:gd name="T34" fmla="*/ 0 h 200"/>
                  <a:gd name="T35" fmla="*/ 35 w 35"/>
                  <a:gd name="T36" fmla="*/ 200 h 2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 h="200">
                    <a:moveTo>
                      <a:pt x="35" y="0"/>
                    </a:moveTo>
                    <a:lnTo>
                      <a:pt x="28" y="39"/>
                    </a:lnTo>
                    <a:lnTo>
                      <a:pt x="28" y="77"/>
                    </a:lnTo>
                    <a:lnTo>
                      <a:pt x="28" y="117"/>
                    </a:lnTo>
                    <a:lnTo>
                      <a:pt x="22" y="165"/>
                    </a:lnTo>
                    <a:lnTo>
                      <a:pt x="0" y="200"/>
                    </a:lnTo>
                    <a:lnTo>
                      <a:pt x="8" y="141"/>
                    </a:lnTo>
                    <a:lnTo>
                      <a:pt x="8" y="92"/>
                    </a:lnTo>
                    <a:lnTo>
                      <a:pt x="6" y="49"/>
                    </a:lnTo>
                    <a:lnTo>
                      <a:pt x="12" y="8"/>
                    </a:lnTo>
                    <a:lnTo>
                      <a:pt x="35" y="0"/>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83" name="Freeform 77"/>
              <p:cNvSpPr>
                <a:spLocks/>
              </p:cNvSpPr>
              <p:nvPr/>
            </p:nvSpPr>
            <p:spPr bwMode="auto">
              <a:xfrm>
                <a:off x="3009" y="3412"/>
                <a:ext cx="204" cy="172"/>
              </a:xfrm>
              <a:custGeom>
                <a:avLst/>
                <a:gdLst>
                  <a:gd name="T0" fmla="*/ 26 w 408"/>
                  <a:gd name="T1" fmla="*/ 0 h 343"/>
                  <a:gd name="T2" fmla="*/ 25 w 408"/>
                  <a:gd name="T3" fmla="*/ 1 h 343"/>
                  <a:gd name="T4" fmla="*/ 24 w 408"/>
                  <a:gd name="T5" fmla="*/ 1 h 343"/>
                  <a:gd name="T6" fmla="*/ 23 w 408"/>
                  <a:gd name="T7" fmla="*/ 2 h 343"/>
                  <a:gd name="T8" fmla="*/ 22 w 408"/>
                  <a:gd name="T9" fmla="*/ 2 h 343"/>
                  <a:gd name="T10" fmla="*/ 21 w 408"/>
                  <a:gd name="T11" fmla="*/ 3 h 343"/>
                  <a:gd name="T12" fmla="*/ 20 w 408"/>
                  <a:gd name="T13" fmla="*/ 4 h 343"/>
                  <a:gd name="T14" fmla="*/ 19 w 408"/>
                  <a:gd name="T15" fmla="*/ 4 h 343"/>
                  <a:gd name="T16" fmla="*/ 18 w 408"/>
                  <a:gd name="T17" fmla="*/ 5 h 343"/>
                  <a:gd name="T18" fmla="*/ 17 w 408"/>
                  <a:gd name="T19" fmla="*/ 6 h 343"/>
                  <a:gd name="T20" fmla="*/ 17 w 408"/>
                  <a:gd name="T21" fmla="*/ 7 h 343"/>
                  <a:gd name="T22" fmla="*/ 16 w 408"/>
                  <a:gd name="T23" fmla="*/ 8 h 343"/>
                  <a:gd name="T24" fmla="*/ 15 w 408"/>
                  <a:gd name="T25" fmla="*/ 9 h 343"/>
                  <a:gd name="T26" fmla="*/ 15 w 408"/>
                  <a:gd name="T27" fmla="*/ 10 h 343"/>
                  <a:gd name="T28" fmla="*/ 14 w 408"/>
                  <a:gd name="T29" fmla="*/ 11 h 343"/>
                  <a:gd name="T30" fmla="*/ 14 w 408"/>
                  <a:gd name="T31" fmla="*/ 13 h 343"/>
                  <a:gd name="T32" fmla="*/ 13 w 408"/>
                  <a:gd name="T33" fmla="*/ 14 h 343"/>
                  <a:gd name="T34" fmla="*/ 13 w 408"/>
                  <a:gd name="T35" fmla="*/ 16 h 343"/>
                  <a:gd name="T36" fmla="*/ 12 w 408"/>
                  <a:gd name="T37" fmla="*/ 17 h 343"/>
                  <a:gd name="T38" fmla="*/ 12 w 408"/>
                  <a:gd name="T39" fmla="*/ 19 h 343"/>
                  <a:gd name="T40" fmla="*/ 12 w 408"/>
                  <a:gd name="T41" fmla="*/ 20 h 343"/>
                  <a:gd name="T42" fmla="*/ 10 w 408"/>
                  <a:gd name="T43" fmla="*/ 18 h 343"/>
                  <a:gd name="T44" fmla="*/ 9 w 408"/>
                  <a:gd name="T45" fmla="*/ 16 h 343"/>
                  <a:gd name="T46" fmla="*/ 7 w 408"/>
                  <a:gd name="T47" fmla="*/ 13 h 343"/>
                  <a:gd name="T48" fmla="*/ 6 w 408"/>
                  <a:gd name="T49" fmla="*/ 11 h 343"/>
                  <a:gd name="T50" fmla="*/ 4 w 408"/>
                  <a:gd name="T51" fmla="*/ 9 h 343"/>
                  <a:gd name="T52" fmla="*/ 3 w 408"/>
                  <a:gd name="T53" fmla="*/ 6 h 343"/>
                  <a:gd name="T54" fmla="*/ 1 w 408"/>
                  <a:gd name="T55" fmla="*/ 4 h 343"/>
                  <a:gd name="T56" fmla="*/ 0 w 408"/>
                  <a:gd name="T57" fmla="*/ 1 h 343"/>
                  <a:gd name="T58" fmla="*/ 1 w 408"/>
                  <a:gd name="T59" fmla="*/ 4 h 343"/>
                  <a:gd name="T60" fmla="*/ 1 w 408"/>
                  <a:gd name="T61" fmla="*/ 7 h 343"/>
                  <a:gd name="T62" fmla="*/ 2 w 408"/>
                  <a:gd name="T63" fmla="*/ 9 h 343"/>
                  <a:gd name="T64" fmla="*/ 4 w 408"/>
                  <a:gd name="T65" fmla="*/ 12 h 343"/>
                  <a:gd name="T66" fmla="*/ 5 w 408"/>
                  <a:gd name="T67" fmla="*/ 14 h 343"/>
                  <a:gd name="T68" fmla="*/ 7 w 408"/>
                  <a:gd name="T69" fmla="*/ 17 h 343"/>
                  <a:gd name="T70" fmla="*/ 9 w 408"/>
                  <a:gd name="T71" fmla="*/ 19 h 343"/>
                  <a:gd name="T72" fmla="*/ 11 w 408"/>
                  <a:gd name="T73" fmla="*/ 21 h 343"/>
                  <a:gd name="T74" fmla="*/ 12 w 408"/>
                  <a:gd name="T75" fmla="*/ 22 h 343"/>
                  <a:gd name="T76" fmla="*/ 13 w 408"/>
                  <a:gd name="T77" fmla="*/ 22 h 343"/>
                  <a:gd name="T78" fmla="*/ 13 w 408"/>
                  <a:gd name="T79" fmla="*/ 22 h 343"/>
                  <a:gd name="T80" fmla="*/ 13 w 408"/>
                  <a:gd name="T81" fmla="*/ 22 h 343"/>
                  <a:gd name="T82" fmla="*/ 14 w 408"/>
                  <a:gd name="T83" fmla="*/ 20 h 343"/>
                  <a:gd name="T84" fmla="*/ 14 w 408"/>
                  <a:gd name="T85" fmla="*/ 18 h 343"/>
                  <a:gd name="T86" fmla="*/ 15 w 408"/>
                  <a:gd name="T87" fmla="*/ 16 h 343"/>
                  <a:gd name="T88" fmla="*/ 16 w 408"/>
                  <a:gd name="T89" fmla="*/ 14 h 343"/>
                  <a:gd name="T90" fmla="*/ 17 w 408"/>
                  <a:gd name="T91" fmla="*/ 12 h 343"/>
                  <a:gd name="T92" fmla="*/ 18 w 408"/>
                  <a:gd name="T93" fmla="*/ 10 h 343"/>
                  <a:gd name="T94" fmla="*/ 19 w 408"/>
                  <a:gd name="T95" fmla="*/ 8 h 343"/>
                  <a:gd name="T96" fmla="*/ 21 w 408"/>
                  <a:gd name="T97" fmla="*/ 7 h 343"/>
                  <a:gd name="T98" fmla="*/ 22 w 408"/>
                  <a:gd name="T99" fmla="*/ 6 h 343"/>
                  <a:gd name="T100" fmla="*/ 23 w 408"/>
                  <a:gd name="T101" fmla="*/ 4 h 343"/>
                  <a:gd name="T102" fmla="*/ 24 w 408"/>
                  <a:gd name="T103" fmla="*/ 3 h 343"/>
                  <a:gd name="T104" fmla="*/ 25 w 408"/>
                  <a:gd name="T105" fmla="*/ 2 h 343"/>
                  <a:gd name="T106" fmla="*/ 25 w 408"/>
                  <a:gd name="T107" fmla="*/ 1 h 343"/>
                  <a:gd name="T108" fmla="*/ 26 w 408"/>
                  <a:gd name="T109" fmla="*/ 1 h 343"/>
                  <a:gd name="T110" fmla="*/ 26 w 408"/>
                  <a:gd name="T111" fmla="*/ 1 h 343"/>
                  <a:gd name="T112" fmla="*/ 26 w 408"/>
                  <a:gd name="T113" fmla="*/ 0 h 3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8"/>
                  <a:gd name="T172" fmla="*/ 0 h 343"/>
                  <a:gd name="T173" fmla="*/ 408 w 408"/>
                  <a:gd name="T174" fmla="*/ 343 h 3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8" h="343">
                    <a:moveTo>
                      <a:pt x="408" y="0"/>
                    </a:moveTo>
                    <a:lnTo>
                      <a:pt x="389" y="8"/>
                    </a:lnTo>
                    <a:lnTo>
                      <a:pt x="372" y="16"/>
                    </a:lnTo>
                    <a:lnTo>
                      <a:pt x="355" y="24"/>
                    </a:lnTo>
                    <a:lnTo>
                      <a:pt x="339" y="32"/>
                    </a:lnTo>
                    <a:lnTo>
                      <a:pt x="324" y="41"/>
                    </a:lnTo>
                    <a:lnTo>
                      <a:pt x="309" y="51"/>
                    </a:lnTo>
                    <a:lnTo>
                      <a:pt x="295" y="61"/>
                    </a:lnTo>
                    <a:lnTo>
                      <a:pt x="282" y="73"/>
                    </a:lnTo>
                    <a:lnTo>
                      <a:pt x="269" y="85"/>
                    </a:lnTo>
                    <a:lnTo>
                      <a:pt x="258" y="99"/>
                    </a:lnTo>
                    <a:lnTo>
                      <a:pt x="248" y="115"/>
                    </a:lnTo>
                    <a:lnTo>
                      <a:pt x="237" y="131"/>
                    </a:lnTo>
                    <a:lnTo>
                      <a:pt x="227" y="151"/>
                    </a:lnTo>
                    <a:lnTo>
                      <a:pt x="218" y="172"/>
                    </a:lnTo>
                    <a:lnTo>
                      <a:pt x="210" y="193"/>
                    </a:lnTo>
                    <a:lnTo>
                      <a:pt x="201" y="219"/>
                    </a:lnTo>
                    <a:lnTo>
                      <a:pt x="195" y="245"/>
                    </a:lnTo>
                    <a:lnTo>
                      <a:pt x="189" y="268"/>
                    </a:lnTo>
                    <a:lnTo>
                      <a:pt x="185" y="291"/>
                    </a:lnTo>
                    <a:lnTo>
                      <a:pt x="183" y="314"/>
                    </a:lnTo>
                    <a:lnTo>
                      <a:pt x="159" y="280"/>
                    </a:lnTo>
                    <a:lnTo>
                      <a:pt x="133" y="243"/>
                    </a:lnTo>
                    <a:lnTo>
                      <a:pt x="108" y="207"/>
                    </a:lnTo>
                    <a:lnTo>
                      <a:pt x="83" y="169"/>
                    </a:lnTo>
                    <a:lnTo>
                      <a:pt x="59" y="131"/>
                    </a:lnTo>
                    <a:lnTo>
                      <a:pt x="36" y="92"/>
                    </a:lnTo>
                    <a:lnTo>
                      <a:pt x="16" y="53"/>
                    </a:lnTo>
                    <a:lnTo>
                      <a:pt x="0" y="14"/>
                    </a:lnTo>
                    <a:lnTo>
                      <a:pt x="4" y="56"/>
                    </a:lnTo>
                    <a:lnTo>
                      <a:pt x="15" y="98"/>
                    </a:lnTo>
                    <a:lnTo>
                      <a:pt x="31" y="139"/>
                    </a:lnTo>
                    <a:lnTo>
                      <a:pt x="52" y="179"/>
                    </a:lnTo>
                    <a:lnTo>
                      <a:pt x="77" y="218"/>
                    </a:lnTo>
                    <a:lnTo>
                      <a:pt x="106" y="257"/>
                    </a:lnTo>
                    <a:lnTo>
                      <a:pt x="139" y="295"/>
                    </a:lnTo>
                    <a:lnTo>
                      <a:pt x="176" y="332"/>
                    </a:lnTo>
                    <a:lnTo>
                      <a:pt x="187" y="339"/>
                    </a:lnTo>
                    <a:lnTo>
                      <a:pt x="195" y="343"/>
                    </a:lnTo>
                    <a:lnTo>
                      <a:pt x="200" y="343"/>
                    </a:lnTo>
                    <a:lnTo>
                      <a:pt x="205" y="340"/>
                    </a:lnTo>
                    <a:lnTo>
                      <a:pt x="213" y="308"/>
                    </a:lnTo>
                    <a:lnTo>
                      <a:pt x="223" y="275"/>
                    </a:lnTo>
                    <a:lnTo>
                      <a:pt x="236" y="244"/>
                    </a:lnTo>
                    <a:lnTo>
                      <a:pt x="252" y="213"/>
                    </a:lnTo>
                    <a:lnTo>
                      <a:pt x="268" y="183"/>
                    </a:lnTo>
                    <a:lnTo>
                      <a:pt x="287" y="155"/>
                    </a:lnTo>
                    <a:lnTo>
                      <a:pt x="304" y="128"/>
                    </a:lnTo>
                    <a:lnTo>
                      <a:pt x="322" y="104"/>
                    </a:lnTo>
                    <a:lnTo>
                      <a:pt x="341" y="81"/>
                    </a:lnTo>
                    <a:lnTo>
                      <a:pt x="357" y="60"/>
                    </a:lnTo>
                    <a:lnTo>
                      <a:pt x="372" y="41"/>
                    </a:lnTo>
                    <a:lnTo>
                      <a:pt x="386" y="27"/>
                    </a:lnTo>
                    <a:lnTo>
                      <a:pt x="396" y="15"/>
                    </a:lnTo>
                    <a:lnTo>
                      <a:pt x="403" y="6"/>
                    </a:lnTo>
                    <a:lnTo>
                      <a:pt x="408" y="1"/>
                    </a:lnTo>
                    <a:lnTo>
                      <a:pt x="408" y="0"/>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24653" name="Text Box 78"/>
            <p:cNvSpPr txBox="1">
              <a:spLocks noChangeArrowheads="1"/>
            </p:cNvSpPr>
            <p:nvPr/>
          </p:nvSpPr>
          <p:spPr bwMode="auto">
            <a:xfrm rot="189621">
              <a:off x="1381" y="1797"/>
              <a:ext cx="521"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b="1">
                  <a:latin typeface="Arial" charset="0"/>
                </a:rPr>
                <a:t>Known</a:t>
              </a:r>
            </a:p>
            <a:p>
              <a:pPr algn="ctr" eaLnBrk="1" hangingPunct="1"/>
              <a:r>
                <a:rPr lang="en-US" sz="1200" b="1">
                  <a:latin typeface="Arial" charset="0"/>
                </a:rPr>
                <a:t>Source 2</a:t>
              </a:r>
            </a:p>
          </p:txBody>
        </p:sp>
      </p:grpSp>
      <p:grpSp>
        <p:nvGrpSpPr>
          <p:cNvPr id="24583" name="Group 79"/>
          <p:cNvGrpSpPr>
            <a:grpSpLocks/>
          </p:cNvGrpSpPr>
          <p:nvPr/>
        </p:nvGrpSpPr>
        <p:grpSpPr bwMode="auto">
          <a:xfrm>
            <a:off x="2627313" y="1776413"/>
            <a:ext cx="1223962" cy="1292225"/>
            <a:chOff x="1247" y="1706"/>
            <a:chExt cx="771" cy="814"/>
          </a:xfrm>
        </p:grpSpPr>
        <p:grpSp>
          <p:nvGrpSpPr>
            <p:cNvPr id="24620" name="Group 80"/>
            <p:cNvGrpSpPr>
              <a:grpSpLocks/>
            </p:cNvGrpSpPr>
            <p:nvPr/>
          </p:nvGrpSpPr>
          <p:grpSpPr bwMode="auto">
            <a:xfrm>
              <a:off x="1247" y="1706"/>
              <a:ext cx="771" cy="814"/>
              <a:chOff x="2245" y="2523"/>
              <a:chExt cx="1143" cy="1132"/>
            </a:xfrm>
          </p:grpSpPr>
          <p:sp>
            <p:nvSpPr>
              <p:cNvPr id="24622" name="AutoShape 81"/>
              <p:cNvSpPr>
                <a:spLocks noChangeAspect="1" noChangeArrowheads="1" noTextEdit="1"/>
              </p:cNvSpPr>
              <p:nvPr/>
            </p:nvSpPr>
            <p:spPr bwMode="auto">
              <a:xfrm>
                <a:off x="2245" y="2523"/>
                <a:ext cx="1143" cy="11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4623" name="Freeform 82"/>
              <p:cNvSpPr>
                <a:spLocks/>
              </p:cNvSpPr>
              <p:nvPr/>
            </p:nvSpPr>
            <p:spPr bwMode="auto">
              <a:xfrm>
                <a:off x="2245" y="3379"/>
                <a:ext cx="1143" cy="276"/>
              </a:xfrm>
              <a:custGeom>
                <a:avLst/>
                <a:gdLst>
                  <a:gd name="T0" fmla="*/ 31 w 2286"/>
                  <a:gd name="T1" fmla="*/ 31 h 553"/>
                  <a:gd name="T2" fmla="*/ 39 w 2286"/>
                  <a:gd name="T3" fmla="*/ 32 h 553"/>
                  <a:gd name="T4" fmla="*/ 47 w 2286"/>
                  <a:gd name="T5" fmla="*/ 33 h 553"/>
                  <a:gd name="T6" fmla="*/ 56 w 2286"/>
                  <a:gd name="T7" fmla="*/ 34 h 553"/>
                  <a:gd name="T8" fmla="*/ 65 w 2286"/>
                  <a:gd name="T9" fmla="*/ 34 h 553"/>
                  <a:gd name="T10" fmla="*/ 75 w 2286"/>
                  <a:gd name="T11" fmla="*/ 34 h 553"/>
                  <a:gd name="T12" fmla="*/ 84 w 2286"/>
                  <a:gd name="T13" fmla="*/ 34 h 553"/>
                  <a:gd name="T14" fmla="*/ 92 w 2286"/>
                  <a:gd name="T15" fmla="*/ 33 h 553"/>
                  <a:gd name="T16" fmla="*/ 100 w 2286"/>
                  <a:gd name="T17" fmla="*/ 33 h 553"/>
                  <a:gd name="T18" fmla="*/ 107 w 2286"/>
                  <a:gd name="T19" fmla="*/ 32 h 553"/>
                  <a:gd name="T20" fmla="*/ 114 w 2286"/>
                  <a:gd name="T21" fmla="*/ 31 h 553"/>
                  <a:gd name="T22" fmla="*/ 123 w 2286"/>
                  <a:gd name="T23" fmla="*/ 29 h 553"/>
                  <a:gd name="T24" fmla="*/ 131 w 2286"/>
                  <a:gd name="T25" fmla="*/ 26 h 553"/>
                  <a:gd name="T26" fmla="*/ 137 w 2286"/>
                  <a:gd name="T27" fmla="*/ 24 h 553"/>
                  <a:gd name="T28" fmla="*/ 141 w 2286"/>
                  <a:gd name="T29" fmla="*/ 21 h 553"/>
                  <a:gd name="T30" fmla="*/ 143 w 2286"/>
                  <a:gd name="T31" fmla="*/ 18 h 553"/>
                  <a:gd name="T32" fmla="*/ 143 w 2286"/>
                  <a:gd name="T33" fmla="*/ 14 h 553"/>
                  <a:gd name="T34" fmla="*/ 139 w 2286"/>
                  <a:gd name="T35" fmla="*/ 11 h 553"/>
                  <a:gd name="T36" fmla="*/ 133 w 2286"/>
                  <a:gd name="T37" fmla="*/ 8 h 553"/>
                  <a:gd name="T38" fmla="*/ 124 w 2286"/>
                  <a:gd name="T39" fmla="*/ 5 h 553"/>
                  <a:gd name="T40" fmla="*/ 113 w 2286"/>
                  <a:gd name="T41" fmla="*/ 3 h 553"/>
                  <a:gd name="T42" fmla="*/ 103 w 2286"/>
                  <a:gd name="T43" fmla="*/ 1 h 553"/>
                  <a:gd name="T44" fmla="*/ 97 w 2286"/>
                  <a:gd name="T45" fmla="*/ 1 h 553"/>
                  <a:gd name="T46" fmla="*/ 91 w 2286"/>
                  <a:gd name="T47" fmla="*/ 0 h 553"/>
                  <a:gd name="T48" fmla="*/ 85 w 2286"/>
                  <a:gd name="T49" fmla="*/ 0 h 553"/>
                  <a:gd name="T50" fmla="*/ 79 w 2286"/>
                  <a:gd name="T51" fmla="*/ 0 h 553"/>
                  <a:gd name="T52" fmla="*/ 72 w 2286"/>
                  <a:gd name="T53" fmla="*/ 0 h 553"/>
                  <a:gd name="T54" fmla="*/ 63 w 2286"/>
                  <a:gd name="T55" fmla="*/ 0 h 553"/>
                  <a:gd name="T56" fmla="*/ 54 w 2286"/>
                  <a:gd name="T57" fmla="*/ 0 h 553"/>
                  <a:gd name="T58" fmla="*/ 46 w 2286"/>
                  <a:gd name="T59" fmla="*/ 1 h 553"/>
                  <a:gd name="T60" fmla="*/ 38 w 2286"/>
                  <a:gd name="T61" fmla="*/ 2 h 553"/>
                  <a:gd name="T62" fmla="*/ 31 w 2286"/>
                  <a:gd name="T63" fmla="*/ 3 h 553"/>
                  <a:gd name="T64" fmla="*/ 22 w 2286"/>
                  <a:gd name="T65" fmla="*/ 4 h 553"/>
                  <a:gd name="T66" fmla="*/ 14 w 2286"/>
                  <a:gd name="T67" fmla="*/ 7 h 553"/>
                  <a:gd name="T68" fmla="*/ 8 w 2286"/>
                  <a:gd name="T69" fmla="*/ 9 h 553"/>
                  <a:gd name="T70" fmla="*/ 3 w 2286"/>
                  <a:gd name="T71" fmla="*/ 12 h 553"/>
                  <a:gd name="T72" fmla="*/ 1 w 2286"/>
                  <a:gd name="T73" fmla="*/ 15 h 553"/>
                  <a:gd name="T74" fmla="*/ 1 w 2286"/>
                  <a:gd name="T75" fmla="*/ 18 h 553"/>
                  <a:gd name="T76" fmla="*/ 2 w 2286"/>
                  <a:gd name="T77" fmla="*/ 21 h 553"/>
                  <a:gd name="T78" fmla="*/ 6 w 2286"/>
                  <a:gd name="T79" fmla="*/ 23 h 553"/>
                  <a:gd name="T80" fmla="*/ 11 w 2286"/>
                  <a:gd name="T81" fmla="*/ 26 h 553"/>
                  <a:gd name="T82" fmla="*/ 18 w 2286"/>
                  <a:gd name="T83" fmla="*/ 28 h 553"/>
                  <a:gd name="T84" fmla="*/ 26 w 2286"/>
                  <a:gd name="T85" fmla="*/ 30 h 5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86"/>
                  <a:gd name="T130" fmla="*/ 0 h 553"/>
                  <a:gd name="T131" fmla="*/ 2286 w 2286"/>
                  <a:gd name="T132" fmla="*/ 553 h 5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86" h="553">
                    <a:moveTo>
                      <a:pt x="414" y="490"/>
                    </a:moveTo>
                    <a:lnTo>
                      <a:pt x="452" y="497"/>
                    </a:lnTo>
                    <a:lnTo>
                      <a:pt x="491" y="503"/>
                    </a:lnTo>
                    <a:lnTo>
                      <a:pt x="531" y="510"/>
                    </a:lnTo>
                    <a:lnTo>
                      <a:pt x="573" y="516"/>
                    </a:lnTo>
                    <a:lnTo>
                      <a:pt x="615" y="522"/>
                    </a:lnTo>
                    <a:lnTo>
                      <a:pt x="659" y="528"/>
                    </a:lnTo>
                    <a:lnTo>
                      <a:pt x="703" y="532"/>
                    </a:lnTo>
                    <a:lnTo>
                      <a:pt x="749" y="537"/>
                    </a:lnTo>
                    <a:lnTo>
                      <a:pt x="795" y="540"/>
                    </a:lnTo>
                    <a:lnTo>
                      <a:pt x="843" y="544"/>
                    </a:lnTo>
                    <a:lnTo>
                      <a:pt x="891" y="546"/>
                    </a:lnTo>
                    <a:lnTo>
                      <a:pt x="940" y="548"/>
                    </a:lnTo>
                    <a:lnTo>
                      <a:pt x="990" y="551"/>
                    </a:lnTo>
                    <a:lnTo>
                      <a:pt x="1040" y="552"/>
                    </a:lnTo>
                    <a:lnTo>
                      <a:pt x="1091" y="553"/>
                    </a:lnTo>
                    <a:lnTo>
                      <a:pt x="1143" y="553"/>
                    </a:lnTo>
                    <a:lnTo>
                      <a:pt x="1190" y="553"/>
                    </a:lnTo>
                    <a:lnTo>
                      <a:pt x="1236" y="552"/>
                    </a:lnTo>
                    <a:lnTo>
                      <a:pt x="1282" y="551"/>
                    </a:lnTo>
                    <a:lnTo>
                      <a:pt x="1329" y="550"/>
                    </a:lnTo>
                    <a:lnTo>
                      <a:pt x="1373" y="547"/>
                    </a:lnTo>
                    <a:lnTo>
                      <a:pt x="1417" y="545"/>
                    </a:lnTo>
                    <a:lnTo>
                      <a:pt x="1461" y="543"/>
                    </a:lnTo>
                    <a:lnTo>
                      <a:pt x="1504" y="539"/>
                    </a:lnTo>
                    <a:lnTo>
                      <a:pt x="1546" y="536"/>
                    </a:lnTo>
                    <a:lnTo>
                      <a:pt x="1588" y="531"/>
                    </a:lnTo>
                    <a:lnTo>
                      <a:pt x="1628" y="528"/>
                    </a:lnTo>
                    <a:lnTo>
                      <a:pt x="1667" y="522"/>
                    </a:lnTo>
                    <a:lnTo>
                      <a:pt x="1706" y="517"/>
                    </a:lnTo>
                    <a:lnTo>
                      <a:pt x="1744" y="512"/>
                    </a:lnTo>
                    <a:lnTo>
                      <a:pt x="1781" y="506"/>
                    </a:lnTo>
                    <a:lnTo>
                      <a:pt x="1817" y="500"/>
                    </a:lnTo>
                    <a:lnTo>
                      <a:pt x="1869" y="490"/>
                    </a:lnTo>
                    <a:lnTo>
                      <a:pt x="1918" y="479"/>
                    </a:lnTo>
                    <a:lnTo>
                      <a:pt x="1966" y="469"/>
                    </a:lnTo>
                    <a:lnTo>
                      <a:pt x="2011" y="456"/>
                    </a:lnTo>
                    <a:lnTo>
                      <a:pt x="2052" y="445"/>
                    </a:lnTo>
                    <a:lnTo>
                      <a:pt x="2090" y="431"/>
                    </a:lnTo>
                    <a:lnTo>
                      <a:pt x="2126" y="418"/>
                    </a:lnTo>
                    <a:lnTo>
                      <a:pt x="2158" y="403"/>
                    </a:lnTo>
                    <a:lnTo>
                      <a:pt x="2187" y="389"/>
                    </a:lnTo>
                    <a:lnTo>
                      <a:pt x="2212" y="375"/>
                    </a:lnTo>
                    <a:lnTo>
                      <a:pt x="2234" y="360"/>
                    </a:lnTo>
                    <a:lnTo>
                      <a:pt x="2253" y="343"/>
                    </a:lnTo>
                    <a:lnTo>
                      <a:pt x="2268" y="327"/>
                    </a:lnTo>
                    <a:lnTo>
                      <a:pt x="2278" y="310"/>
                    </a:lnTo>
                    <a:lnTo>
                      <a:pt x="2284" y="294"/>
                    </a:lnTo>
                    <a:lnTo>
                      <a:pt x="2286" y="277"/>
                    </a:lnTo>
                    <a:lnTo>
                      <a:pt x="2284" y="257"/>
                    </a:lnTo>
                    <a:lnTo>
                      <a:pt x="2274" y="237"/>
                    </a:lnTo>
                    <a:lnTo>
                      <a:pt x="2261" y="219"/>
                    </a:lnTo>
                    <a:lnTo>
                      <a:pt x="2241" y="201"/>
                    </a:lnTo>
                    <a:lnTo>
                      <a:pt x="2217" y="182"/>
                    </a:lnTo>
                    <a:lnTo>
                      <a:pt x="2188" y="165"/>
                    </a:lnTo>
                    <a:lnTo>
                      <a:pt x="2155" y="148"/>
                    </a:lnTo>
                    <a:lnTo>
                      <a:pt x="2117" y="132"/>
                    </a:lnTo>
                    <a:lnTo>
                      <a:pt x="2074" y="117"/>
                    </a:lnTo>
                    <a:lnTo>
                      <a:pt x="2028" y="102"/>
                    </a:lnTo>
                    <a:lnTo>
                      <a:pt x="1977" y="88"/>
                    </a:lnTo>
                    <a:lnTo>
                      <a:pt x="1923" y="74"/>
                    </a:lnTo>
                    <a:lnTo>
                      <a:pt x="1865" y="62"/>
                    </a:lnTo>
                    <a:lnTo>
                      <a:pt x="1806" y="51"/>
                    </a:lnTo>
                    <a:lnTo>
                      <a:pt x="1741" y="41"/>
                    </a:lnTo>
                    <a:lnTo>
                      <a:pt x="1674" y="31"/>
                    </a:lnTo>
                    <a:lnTo>
                      <a:pt x="1644" y="28"/>
                    </a:lnTo>
                    <a:lnTo>
                      <a:pt x="1613" y="24"/>
                    </a:lnTo>
                    <a:lnTo>
                      <a:pt x="1582" y="21"/>
                    </a:lnTo>
                    <a:lnTo>
                      <a:pt x="1551" y="19"/>
                    </a:lnTo>
                    <a:lnTo>
                      <a:pt x="1519" y="15"/>
                    </a:lnTo>
                    <a:lnTo>
                      <a:pt x="1486" y="13"/>
                    </a:lnTo>
                    <a:lnTo>
                      <a:pt x="1454" y="11"/>
                    </a:lnTo>
                    <a:lnTo>
                      <a:pt x="1421" y="8"/>
                    </a:lnTo>
                    <a:lnTo>
                      <a:pt x="1387" y="6"/>
                    </a:lnTo>
                    <a:lnTo>
                      <a:pt x="1353" y="5"/>
                    </a:lnTo>
                    <a:lnTo>
                      <a:pt x="1319" y="4"/>
                    </a:lnTo>
                    <a:lnTo>
                      <a:pt x="1285" y="3"/>
                    </a:lnTo>
                    <a:lnTo>
                      <a:pt x="1249" y="1"/>
                    </a:lnTo>
                    <a:lnTo>
                      <a:pt x="1214" y="0"/>
                    </a:lnTo>
                    <a:lnTo>
                      <a:pt x="1179" y="0"/>
                    </a:lnTo>
                    <a:lnTo>
                      <a:pt x="1143" y="0"/>
                    </a:lnTo>
                    <a:lnTo>
                      <a:pt x="1095" y="0"/>
                    </a:lnTo>
                    <a:lnTo>
                      <a:pt x="1046" y="1"/>
                    </a:lnTo>
                    <a:lnTo>
                      <a:pt x="999" y="3"/>
                    </a:lnTo>
                    <a:lnTo>
                      <a:pt x="952" y="4"/>
                    </a:lnTo>
                    <a:lnTo>
                      <a:pt x="906" y="6"/>
                    </a:lnTo>
                    <a:lnTo>
                      <a:pt x="860" y="8"/>
                    </a:lnTo>
                    <a:lnTo>
                      <a:pt x="815" y="12"/>
                    </a:lnTo>
                    <a:lnTo>
                      <a:pt x="771" y="15"/>
                    </a:lnTo>
                    <a:lnTo>
                      <a:pt x="727" y="19"/>
                    </a:lnTo>
                    <a:lnTo>
                      <a:pt x="684" y="23"/>
                    </a:lnTo>
                    <a:lnTo>
                      <a:pt x="643" y="28"/>
                    </a:lnTo>
                    <a:lnTo>
                      <a:pt x="601" y="32"/>
                    </a:lnTo>
                    <a:lnTo>
                      <a:pt x="562" y="38"/>
                    </a:lnTo>
                    <a:lnTo>
                      <a:pt x="523" y="44"/>
                    </a:lnTo>
                    <a:lnTo>
                      <a:pt x="485" y="50"/>
                    </a:lnTo>
                    <a:lnTo>
                      <a:pt x="448" y="57"/>
                    </a:lnTo>
                    <a:lnTo>
                      <a:pt x="399" y="67"/>
                    </a:lnTo>
                    <a:lnTo>
                      <a:pt x="350" y="77"/>
                    </a:lnTo>
                    <a:lnTo>
                      <a:pt x="305" y="88"/>
                    </a:lnTo>
                    <a:lnTo>
                      <a:pt x="263" y="99"/>
                    </a:lnTo>
                    <a:lnTo>
                      <a:pt x="224" y="112"/>
                    </a:lnTo>
                    <a:lnTo>
                      <a:pt x="187" y="125"/>
                    </a:lnTo>
                    <a:lnTo>
                      <a:pt x="152" y="138"/>
                    </a:lnTo>
                    <a:lnTo>
                      <a:pt x="122" y="152"/>
                    </a:lnTo>
                    <a:lnTo>
                      <a:pt x="94" y="166"/>
                    </a:lnTo>
                    <a:lnTo>
                      <a:pt x="70" y="181"/>
                    </a:lnTo>
                    <a:lnTo>
                      <a:pt x="48" y="196"/>
                    </a:lnTo>
                    <a:lnTo>
                      <a:pt x="31" y="211"/>
                    </a:lnTo>
                    <a:lnTo>
                      <a:pt x="18" y="227"/>
                    </a:lnTo>
                    <a:lnTo>
                      <a:pt x="8" y="243"/>
                    </a:lnTo>
                    <a:lnTo>
                      <a:pt x="2" y="259"/>
                    </a:lnTo>
                    <a:lnTo>
                      <a:pt x="0" y="277"/>
                    </a:lnTo>
                    <a:lnTo>
                      <a:pt x="2" y="293"/>
                    </a:lnTo>
                    <a:lnTo>
                      <a:pt x="7" y="309"/>
                    </a:lnTo>
                    <a:lnTo>
                      <a:pt x="16" y="324"/>
                    </a:lnTo>
                    <a:lnTo>
                      <a:pt x="29" y="339"/>
                    </a:lnTo>
                    <a:lnTo>
                      <a:pt x="45" y="354"/>
                    </a:lnTo>
                    <a:lnTo>
                      <a:pt x="65" y="369"/>
                    </a:lnTo>
                    <a:lnTo>
                      <a:pt x="86" y="383"/>
                    </a:lnTo>
                    <a:lnTo>
                      <a:pt x="112" y="396"/>
                    </a:lnTo>
                    <a:lnTo>
                      <a:pt x="141" y="410"/>
                    </a:lnTo>
                    <a:lnTo>
                      <a:pt x="172" y="423"/>
                    </a:lnTo>
                    <a:lnTo>
                      <a:pt x="206" y="436"/>
                    </a:lnTo>
                    <a:lnTo>
                      <a:pt x="243" y="447"/>
                    </a:lnTo>
                    <a:lnTo>
                      <a:pt x="282" y="459"/>
                    </a:lnTo>
                    <a:lnTo>
                      <a:pt x="324" y="469"/>
                    </a:lnTo>
                    <a:lnTo>
                      <a:pt x="368" y="479"/>
                    </a:lnTo>
                    <a:lnTo>
                      <a:pt x="414" y="490"/>
                    </a:lnTo>
                    <a:close/>
                  </a:path>
                </a:pathLst>
              </a:custGeom>
              <a:solidFill>
                <a:srgbClr val="B5F4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24" name="Freeform 83"/>
              <p:cNvSpPr>
                <a:spLocks/>
              </p:cNvSpPr>
              <p:nvPr/>
            </p:nvSpPr>
            <p:spPr bwMode="auto">
              <a:xfrm>
                <a:off x="2754" y="2525"/>
                <a:ext cx="159" cy="995"/>
              </a:xfrm>
              <a:custGeom>
                <a:avLst/>
                <a:gdLst>
                  <a:gd name="T0" fmla="*/ 10 w 318"/>
                  <a:gd name="T1" fmla="*/ 125 h 1990"/>
                  <a:gd name="T2" fmla="*/ 15 w 318"/>
                  <a:gd name="T3" fmla="*/ 123 h 1990"/>
                  <a:gd name="T4" fmla="*/ 20 w 318"/>
                  <a:gd name="T5" fmla="*/ 4 h 1990"/>
                  <a:gd name="T6" fmla="*/ 15 w 318"/>
                  <a:gd name="T7" fmla="*/ 1 h 1990"/>
                  <a:gd name="T8" fmla="*/ 6 w 318"/>
                  <a:gd name="T9" fmla="*/ 0 h 1990"/>
                  <a:gd name="T10" fmla="*/ 0 w 318"/>
                  <a:gd name="T11" fmla="*/ 125 h 1990"/>
                  <a:gd name="T12" fmla="*/ 10 w 318"/>
                  <a:gd name="T13" fmla="*/ 125 h 1990"/>
                  <a:gd name="T14" fmla="*/ 0 60000 65536"/>
                  <a:gd name="T15" fmla="*/ 0 60000 65536"/>
                  <a:gd name="T16" fmla="*/ 0 60000 65536"/>
                  <a:gd name="T17" fmla="*/ 0 60000 65536"/>
                  <a:gd name="T18" fmla="*/ 0 60000 65536"/>
                  <a:gd name="T19" fmla="*/ 0 60000 65536"/>
                  <a:gd name="T20" fmla="*/ 0 60000 65536"/>
                  <a:gd name="T21" fmla="*/ 0 w 318"/>
                  <a:gd name="T22" fmla="*/ 0 h 1990"/>
                  <a:gd name="T23" fmla="*/ 318 w 318"/>
                  <a:gd name="T24" fmla="*/ 1990 h 19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8" h="1990">
                    <a:moveTo>
                      <a:pt x="154" y="1990"/>
                    </a:moveTo>
                    <a:lnTo>
                      <a:pt x="238" y="1966"/>
                    </a:lnTo>
                    <a:lnTo>
                      <a:pt x="318" y="50"/>
                    </a:lnTo>
                    <a:lnTo>
                      <a:pt x="238" y="7"/>
                    </a:lnTo>
                    <a:lnTo>
                      <a:pt x="81" y="0"/>
                    </a:lnTo>
                    <a:lnTo>
                      <a:pt x="0" y="1990"/>
                    </a:lnTo>
                    <a:lnTo>
                      <a:pt x="154" y="1990"/>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25" name="Freeform 84"/>
              <p:cNvSpPr>
                <a:spLocks/>
              </p:cNvSpPr>
              <p:nvPr/>
            </p:nvSpPr>
            <p:spPr bwMode="auto">
              <a:xfrm>
                <a:off x="2711" y="2523"/>
                <a:ext cx="163" cy="997"/>
              </a:xfrm>
              <a:custGeom>
                <a:avLst/>
                <a:gdLst>
                  <a:gd name="T0" fmla="*/ 15 w 325"/>
                  <a:gd name="T1" fmla="*/ 125 h 1993"/>
                  <a:gd name="T2" fmla="*/ 16 w 325"/>
                  <a:gd name="T3" fmla="*/ 125 h 1993"/>
                  <a:gd name="T4" fmla="*/ 21 w 325"/>
                  <a:gd name="T5" fmla="*/ 1 h 1993"/>
                  <a:gd name="T6" fmla="*/ 6 w 325"/>
                  <a:gd name="T7" fmla="*/ 0 h 1993"/>
                  <a:gd name="T8" fmla="*/ 0 w 325"/>
                  <a:gd name="T9" fmla="*/ 125 h 1993"/>
                  <a:gd name="T10" fmla="*/ 15 w 325"/>
                  <a:gd name="T11" fmla="*/ 125 h 1993"/>
                  <a:gd name="T12" fmla="*/ 0 60000 65536"/>
                  <a:gd name="T13" fmla="*/ 0 60000 65536"/>
                  <a:gd name="T14" fmla="*/ 0 60000 65536"/>
                  <a:gd name="T15" fmla="*/ 0 60000 65536"/>
                  <a:gd name="T16" fmla="*/ 0 60000 65536"/>
                  <a:gd name="T17" fmla="*/ 0 60000 65536"/>
                  <a:gd name="T18" fmla="*/ 0 w 325"/>
                  <a:gd name="T19" fmla="*/ 0 h 1993"/>
                  <a:gd name="T20" fmla="*/ 325 w 325"/>
                  <a:gd name="T21" fmla="*/ 1993 h 1993"/>
                </a:gdLst>
                <a:ahLst/>
                <a:cxnLst>
                  <a:cxn ang="T12">
                    <a:pos x="T0" y="T1"/>
                  </a:cxn>
                  <a:cxn ang="T13">
                    <a:pos x="T2" y="T3"/>
                  </a:cxn>
                  <a:cxn ang="T14">
                    <a:pos x="T4" y="T5"/>
                  </a:cxn>
                  <a:cxn ang="T15">
                    <a:pos x="T6" y="T7"/>
                  </a:cxn>
                  <a:cxn ang="T16">
                    <a:pos x="T8" y="T9"/>
                  </a:cxn>
                  <a:cxn ang="T17">
                    <a:pos x="T10" y="T11"/>
                  </a:cxn>
                </a:cxnLst>
                <a:rect l="T18" t="T19" r="T20" b="T21"/>
                <a:pathLst>
                  <a:path w="325" h="1993">
                    <a:moveTo>
                      <a:pt x="240" y="1993"/>
                    </a:moveTo>
                    <a:lnTo>
                      <a:pt x="241" y="1993"/>
                    </a:lnTo>
                    <a:lnTo>
                      <a:pt x="325" y="10"/>
                    </a:lnTo>
                    <a:lnTo>
                      <a:pt x="87" y="0"/>
                    </a:lnTo>
                    <a:lnTo>
                      <a:pt x="0" y="1993"/>
                    </a:lnTo>
                    <a:lnTo>
                      <a:pt x="240" y="1993"/>
                    </a:lnTo>
                    <a:close/>
                  </a:path>
                </a:pathLst>
              </a:custGeom>
              <a:solidFill>
                <a:srgbClr val="EFC9A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26" name="Freeform 85"/>
              <p:cNvSpPr>
                <a:spLocks/>
              </p:cNvSpPr>
              <p:nvPr/>
            </p:nvSpPr>
            <p:spPr bwMode="auto">
              <a:xfrm>
                <a:off x="2322" y="2592"/>
                <a:ext cx="1042" cy="597"/>
              </a:xfrm>
              <a:custGeom>
                <a:avLst/>
                <a:gdLst>
                  <a:gd name="T0" fmla="*/ 126 w 2085"/>
                  <a:gd name="T1" fmla="*/ 74 h 1195"/>
                  <a:gd name="T2" fmla="*/ 130 w 2085"/>
                  <a:gd name="T3" fmla="*/ 5 h 1195"/>
                  <a:gd name="T4" fmla="*/ 127 w 2085"/>
                  <a:gd name="T5" fmla="*/ 2 h 1195"/>
                  <a:gd name="T6" fmla="*/ 5 w 2085"/>
                  <a:gd name="T7" fmla="*/ 0 h 1195"/>
                  <a:gd name="T8" fmla="*/ 0 w 2085"/>
                  <a:gd name="T9" fmla="*/ 68 h 1195"/>
                  <a:gd name="T10" fmla="*/ 2 w 2085"/>
                  <a:gd name="T11" fmla="*/ 69 h 1195"/>
                  <a:gd name="T12" fmla="*/ 126 w 2085"/>
                  <a:gd name="T13" fmla="*/ 74 h 1195"/>
                  <a:gd name="T14" fmla="*/ 0 60000 65536"/>
                  <a:gd name="T15" fmla="*/ 0 60000 65536"/>
                  <a:gd name="T16" fmla="*/ 0 60000 65536"/>
                  <a:gd name="T17" fmla="*/ 0 60000 65536"/>
                  <a:gd name="T18" fmla="*/ 0 60000 65536"/>
                  <a:gd name="T19" fmla="*/ 0 60000 65536"/>
                  <a:gd name="T20" fmla="*/ 0 60000 65536"/>
                  <a:gd name="T21" fmla="*/ 0 w 2085"/>
                  <a:gd name="T22" fmla="*/ 0 h 1195"/>
                  <a:gd name="T23" fmla="*/ 2085 w 2085"/>
                  <a:gd name="T24" fmla="*/ 1195 h 11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5" h="1195">
                    <a:moveTo>
                      <a:pt x="2031" y="1195"/>
                    </a:moveTo>
                    <a:lnTo>
                      <a:pt x="2085" y="85"/>
                    </a:lnTo>
                    <a:lnTo>
                      <a:pt x="2042" y="37"/>
                    </a:lnTo>
                    <a:lnTo>
                      <a:pt x="93" y="0"/>
                    </a:lnTo>
                    <a:lnTo>
                      <a:pt x="0" y="1096"/>
                    </a:lnTo>
                    <a:lnTo>
                      <a:pt x="38" y="1110"/>
                    </a:lnTo>
                    <a:lnTo>
                      <a:pt x="2031" y="1195"/>
                    </a:lnTo>
                    <a:close/>
                  </a:path>
                </a:pathLst>
              </a:custGeom>
              <a:solidFill>
                <a:srgbClr val="A5A5A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27" name="Freeform 86"/>
              <p:cNvSpPr>
                <a:spLocks/>
              </p:cNvSpPr>
              <p:nvPr/>
            </p:nvSpPr>
            <p:spPr bwMode="auto">
              <a:xfrm>
                <a:off x="2322" y="2567"/>
                <a:ext cx="1021" cy="615"/>
              </a:xfrm>
              <a:custGeom>
                <a:avLst/>
                <a:gdLst>
                  <a:gd name="T0" fmla="*/ 125 w 2042"/>
                  <a:gd name="T1" fmla="*/ 77 h 1228"/>
                  <a:gd name="T2" fmla="*/ 128 w 2042"/>
                  <a:gd name="T3" fmla="*/ 6 h 1228"/>
                  <a:gd name="T4" fmla="*/ 4 w 2042"/>
                  <a:gd name="T5" fmla="*/ 0 h 1228"/>
                  <a:gd name="T6" fmla="*/ 0 w 2042"/>
                  <a:gd name="T7" fmla="*/ 72 h 1228"/>
                  <a:gd name="T8" fmla="*/ 125 w 2042"/>
                  <a:gd name="T9" fmla="*/ 77 h 1228"/>
                  <a:gd name="T10" fmla="*/ 0 60000 65536"/>
                  <a:gd name="T11" fmla="*/ 0 60000 65536"/>
                  <a:gd name="T12" fmla="*/ 0 60000 65536"/>
                  <a:gd name="T13" fmla="*/ 0 60000 65536"/>
                  <a:gd name="T14" fmla="*/ 0 60000 65536"/>
                  <a:gd name="T15" fmla="*/ 0 w 2042"/>
                  <a:gd name="T16" fmla="*/ 0 h 1228"/>
                  <a:gd name="T17" fmla="*/ 2042 w 2042"/>
                  <a:gd name="T18" fmla="*/ 1228 h 1228"/>
                </a:gdLst>
                <a:ahLst/>
                <a:cxnLst>
                  <a:cxn ang="T10">
                    <a:pos x="T0" y="T1"/>
                  </a:cxn>
                  <a:cxn ang="T11">
                    <a:pos x="T2" y="T3"/>
                  </a:cxn>
                  <a:cxn ang="T12">
                    <a:pos x="T4" y="T5"/>
                  </a:cxn>
                  <a:cxn ang="T13">
                    <a:pos x="T6" y="T7"/>
                  </a:cxn>
                  <a:cxn ang="T14">
                    <a:pos x="T8" y="T9"/>
                  </a:cxn>
                </a:cxnLst>
                <a:rect l="T15" t="T16" r="T17" b="T18"/>
                <a:pathLst>
                  <a:path w="2042" h="1228">
                    <a:moveTo>
                      <a:pt x="1994" y="1228"/>
                    </a:moveTo>
                    <a:lnTo>
                      <a:pt x="2042" y="85"/>
                    </a:lnTo>
                    <a:lnTo>
                      <a:pt x="50" y="0"/>
                    </a:lnTo>
                    <a:lnTo>
                      <a:pt x="0" y="1144"/>
                    </a:lnTo>
                    <a:lnTo>
                      <a:pt x="1994" y="1228"/>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28" name="Freeform 87"/>
              <p:cNvSpPr>
                <a:spLocks/>
              </p:cNvSpPr>
              <p:nvPr/>
            </p:nvSpPr>
            <p:spPr bwMode="auto">
              <a:xfrm>
                <a:off x="2352" y="2596"/>
                <a:ext cx="962" cy="558"/>
              </a:xfrm>
              <a:custGeom>
                <a:avLst/>
                <a:gdLst>
                  <a:gd name="T0" fmla="*/ 118 w 1924"/>
                  <a:gd name="T1" fmla="*/ 69 h 1117"/>
                  <a:gd name="T2" fmla="*/ 121 w 1924"/>
                  <a:gd name="T3" fmla="*/ 5 h 1117"/>
                  <a:gd name="T4" fmla="*/ 3 w 1924"/>
                  <a:gd name="T5" fmla="*/ 0 h 1117"/>
                  <a:gd name="T6" fmla="*/ 0 w 1924"/>
                  <a:gd name="T7" fmla="*/ 64 h 1117"/>
                  <a:gd name="T8" fmla="*/ 118 w 1924"/>
                  <a:gd name="T9" fmla="*/ 69 h 1117"/>
                  <a:gd name="T10" fmla="*/ 0 60000 65536"/>
                  <a:gd name="T11" fmla="*/ 0 60000 65536"/>
                  <a:gd name="T12" fmla="*/ 0 60000 65536"/>
                  <a:gd name="T13" fmla="*/ 0 60000 65536"/>
                  <a:gd name="T14" fmla="*/ 0 60000 65536"/>
                  <a:gd name="T15" fmla="*/ 0 w 1924"/>
                  <a:gd name="T16" fmla="*/ 0 h 1117"/>
                  <a:gd name="T17" fmla="*/ 1924 w 1924"/>
                  <a:gd name="T18" fmla="*/ 1117 h 1117"/>
                </a:gdLst>
                <a:ahLst/>
                <a:cxnLst>
                  <a:cxn ang="T10">
                    <a:pos x="T0" y="T1"/>
                  </a:cxn>
                  <a:cxn ang="T11">
                    <a:pos x="T2" y="T3"/>
                  </a:cxn>
                  <a:cxn ang="T12">
                    <a:pos x="T4" y="T5"/>
                  </a:cxn>
                  <a:cxn ang="T13">
                    <a:pos x="T6" y="T7"/>
                  </a:cxn>
                  <a:cxn ang="T14">
                    <a:pos x="T8" y="T9"/>
                  </a:cxn>
                </a:cxnLst>
                <a:rect l="T15" t="T16" r="T17" b="T18"/>
                <a:pathLst>
                  <a:path w="1924" h="1117">
                    <a:moveTo>
                      <a:pt x="1881" y="1117"/>
                    </a:moveTo>
                    <a:lnTo>
                      <a:pt x="1924" y="80"/>
                    </a:lnTo>
                    <a:lnTo>
                      <a:pt x="45" y="0"/>
                    </a:lnTo>
                    <a:lnTo>
                      <a:pt x="0" y="1037"/>
                    </a:lnTo>
                    <a:lnTo>
                      <a:pt x="1881" y="1117"/>
                    </a:lnTo>
                    <a:close/>
                  </a:path>
                </a:pathLst>
              </a:custGeom>
              <a:solidFill>
                <a:srgbClr val="F2CC0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29" name="Freeform 88"/>
              <p:cNvSpPr>
                <a:spLocks/>
              </p:cNvSpPr>
              <p:nvPr/>
            </p:nvSpPr>
            <p:spPr bwMode="auto">
              <a:xfrm>
                <a:off x="2381" y="2622"/>
                <a:ext cx="903" cy="506"/>
              </a:xfrm>
              <a:custGeom>
                <a:avLst/>
                <a:gdLst>
                  <a:gd name="T0" fmla="*/ 110 w 1807"/>
                  <a:gd name="T1" fmla="*/ 64 h 1011"/>
                  <a:gd name="T2" fmla="*/ 112 w 1807"/>
                  <a:gd name="T3" fmla="*/ 5 h 1011"/>
                  <a:gd name="T4" fmla="*/ 2 w 1807"/>
                  <a:gd name="T5" fmla="*/ 0 h 1011"/>
                  <a:gd name="T6" fmla="*/ 0 w 1807"/>
                  <a:gd name="T7" fmla="*/ 59 h 1011"/>
                  <a:gd name="T8" fmla="*/ 110 w 1807"/>
                  <a:gd name="T9" fmla="*/ 64 h 1011"/>
                  <a:gd name="T10" fmla="*/ 0 60000 65536"/>
                  <a:gd name="T11" fmla="*/ 0 60000 65536"/>
                  <a:gd name="T12" fmla="*/ 0 60000 65536"/>
                  <a:gd name="T13" fmla="*/ 0 60000 65536"/>
                  <a:gd name="T14" fmla="*/ 0 60000 65536"/>
                  <a:gd name="T15" fmla="*/ 0 w 1807"/>
                  <a:gd name="T16" fmla="*/ 0 h 1011"/>
                  <a:gd name="T17" fmla="*/ 1807 w 1807"/>
                  <a:gd name="T18" fmla="*/ 1011 h 1011"/>
                </a:gdLst>
                <a:ahLst/>
                <a:cxnLst>
                  <a:cxn ang="T10">
                    <a:pos x="T0" y="T1"/>
                  </a:cxn>
                  <a:cxn ang="T11">
                    <a:pos x="T2" y="T3"/>
                  </a:cxn>
                  <a:cxn ang="T12">
                    <a:pos x="T4" y="T5"/>
                  </a:cxn>
                  <a:cxn ang="T13">
                    <a:pos x="T6" y="T7"/>
                  </a:cxn>
                  <a:cxn ang="T14">
                    <a:pos x="T8" y="T9"/>
                  </a:cxn>
                </a:cxnLst>
                <a:rect l="T15" t="T16" r="T17" b="T18"/>
                <a:pathLst>
                  <a:path w="1807" h="1011">
                    <a:moveTo>
                      <a:pt x="1767" y="1011"/>
                    </a:moveTo>
                    <a:lnTo>
                      <a:pt x="1807" y="75"/>
                    </a:lnTo>
                    <a:lnTo>
                      <a:pt x="40" y="0"/>
                    </a:lnTo>
                    <a:lnTo>
                      <a:pt x="0" y="936"/>
                    </a:lnTo>
                    <a:lnTo>
                      <a:pt x="1767" y="1011"/>
                    </a:lnTo>
                    <a:close/>
                  </a:path>
                </a:pathLst>
              </a:custGeom>
              <a:solidFill>
                <a:srgbClr val="B7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30" name="Freeform 89"/>
              <p:cNvSpPr>
                <a:spLocks/>
              </p:cNvSpPr>
              <p:nvPr/>
            </p:nvSpPr>
            <p:spPr bwMode="auto">
              <a:xfrm>
                <a:off x="2392" y="2628"/>
                <a:ext cx="882" cy="494"/>
              </a:xfrm>
              <a:custGeom>
                <a:avLst/>
                <a:gdLst>
                  <a:gd name="T0" fmla="*/ 108 w 1764"/>
                  <a:gd name="T1" fmla="*/ 62 h 988"/>
                  <a:gd name="T2" fmla="*/ 111 w 1764"/>
                  <a:gd name="T3" fmla="*/ 5 h 988"/>
                  <a:gd name="T4" fmla="*/ 3 w 1764"/>
                  <a:gd name="T5" fmla="*/ 0 h 988"/>
                  <a:gd name="T6" fmla="*/ 0 w 1764"/>
                  <a:gd name="T7" fmla="*/ 58 h 988"/>
                  <a:gd name="T8" fmla="*/ 108 w 1764"/>
                  <a:gd name="T9" fmla="*/ 62 h 988"/>
                  <a:gd name="T10" fmla="*/ 0 60000 65536"/>
                  <a:gd name="T11" fmla="*/ 0 60000 65536"/>
                  <a:gd name="T12" fmla="*/ 0 60000 65536"/>
                  <a:gd name="T13" fmla="*/ 0 60000 65536"/>
                  <a:gd name="T14" fmla="*/ 0 60000 65536"/>
                  <a:gd name="T15" fmla="*/ 0 w 1764"/>
                  <a:gd name="T16" fmla="*/ 0 h 988"/>
                  <a:gd name="T17" fmla="*/ 1764 w 1764"/>
                  <a:gd name="T18" fmla="*/ 988 h 988"/>
                </a:gdLst>
                <a:ahLst/>
                <a:cxnLst>
                  <a:cxn ang="T10">
                    <a:pos x="T0" y="T1"/>
                  </a:cxn>
                  <a:cxn ang="T11">
                    <a:pos x="T2" y="T3"/>
                  </a:cxn>
                  <a:cxn ang="T12">
                    <a:pos x="T4" y="T5"/>
                  </a:cxn>
                  <a:cxn ang="T13">
                    <a:pos x="T6" y="T7"/>
                  </a:cxn>
                  <a:cxn ang="T14">
                    <a:pos x="T8" y="T9"/>
                  </a:cxn>
                </a:cxnLst>
                <a:rect l="T15" t="T16" r="T17" b="T18"/>
                <a:pathLst>
                  <a:path w="1764" h="988">
                    <a:moveTo>
                      <a:pt x="1725" y="988"/>
                    </a:moveTo>
                    <a:lnTo>
                      <a:pt x="1764" y="73"/>
                    </a:lnTo>
                    <a:lnTo>
                      <a:pt x="39" y="0"/>
                    </a:lnTo>
                    <a:lnTo>
                      <a:pt x="0" y="914"/>
                    </a:lnTo>
                    <a:lnTo>
                      <a:pt x="1725" y="988"/>
                    </a:lnTo>
                    <a:close/>
                  </a:path>
                </a:pathLst>
              </a:custGeom>
              <a:solidFill>
                <a:srgbClr val="BA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31" name="Freeform 90"/>
              <p:cNvSpPr>
                <a:spLocks/>
              </p:cNvSpPr>
              <p:nvPr/>
            </p:nvSpPr>
            <p:spPr bwMode="auto">
              <a:xfrm>
                <a:off x="2402" y="2634"/>
                <a:ext cx="861" cy="481"/>
              </a:xfrm>
              <a:custGeom>
                <a:avLst/>
                <a:gdLst>
                  <a:gd name="T0" fmla="*/ 106 w 1721"/>
                  <a:gd name="T1" fmla="*/ 60 h 964"/>
                  <a:gd name="T2" fmla="*/ 108 w 1721"/>
                  <a:gd name="T3" fmla="*/ 4 h 964"/>
                  <a:gd name="T4" fmla="*/ 3 w 1721"/>
                  <a:gd name="T5" fmla="*/ 0 h 964"/>
                  <a:gd name="T6" fmla="*/ 0 w 1721"/>
                  <a:gd name="T7" fmla="*/ 55 h 964"/>
                  <a:gd name="T8" fmla="*/ 106 w 1721"/>
                  <a:gd name="T9" fmla="*/ 60 h 964"/>
                  <a:gd name="T10" fmla="*/ 0 60000 65536"/>
                  <a:gd name="T11" fmla="*/ 0 60000 65536"/>
                  <a:gd name="T12" fmla="*/ 0 60000 65536"/>
                  <a:gd name="T13" fmla="*/ 0 60000 65536"/>
                  <a:gd name="T14" fmla="*/ 0 60000 65536"/>
                  <a:gd name="T15" fmla="*/ 0 w 1721"/>
                  <a:gd name="T16" fmla="*/ 0 h 964"/>
                  <a:gd name="T17" fmla="*/ 1721 w 1721"/>
                  <a:gd name="T18" fmla="*/ 964 h 964"/>
                </a:gdLst>
                <a:ahLst/>
                <a:cxnLst>
                  <a:cxn ang="T10">
                    <a:pos x="T0" y="T1"/>
                  </a:cxn>
                  <a:cxn ang="T11">
                    <a:pos x="T2" y="T3"/>
                  </a:cxn>
                  <a:cxn ang="T12">
                    <a:pos x="T4" y="T5"/>
                  </a:cxn>
                  <a:cxn ang="T13">
                    <a:pos x="T6" y="T7"/>
                  </a:cxn>
                  <a:cxn ang="T14">
                    <a:pos x="T8" y="T9"/>
                  </a:cxn>
                </a:cxnLst>
                <a:rect l="T15" t="T16" r="T17" b="T18"/>
                <a:pathLst>
                  <a:path w="1721" h="964">
                    <a:moveTo>
                      <a:pt x="1683" y="964"/>
                    </a:moveTo>
                    <a:lnTo>
                      <a:pt x="1721" y="73"/>
                    </a:lnTo>
                    <a:lnTo>
                      <a:pt x="38" y="0"/>
                    </a:lnTo>
                    <a:lnTo>
                      <a:pt x="0" y="893"/>
                    </a:lnTo>
                    <a:lnTo>
                      <a:pt x="1683" y="964"/>
                    </a:lnTo>
                    <a:close/>
                  </a:path>
                </a:pathLst>
              </a:custGeom>
              <a:solidFill>
                <a:srgbClr val="BF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32" name="Freeform 91"/>
              <p:cNvSpPr>
                <a:spLocks/>
              </p:cNvSpPr>
              <p:nvPr/>
            </p:nvSpPr>
            <p:spPr bwMode="auto">
              <a:xfrm>
                <a:off x="2413" y="2640"/>
                <a:ext cx="840" cy="470"/>
              </a:xfrm>
              <a:custGeom>
                <a:avLst/>
                <a:gdLst>
                  <a:gd name="T0" fmla="*/ 103 w 1679"/>
                  <a:gd name="T1" fmla="*/ 59 h 939"/>
                  <a:gd name="T2" fmla="*/ 105 w 1679"/>
                  <a:gd name="T3" fmla="*/ 5 h 939"/>
                  <a:gd name="T4" fmla="*/ 3 w 1679"/>
                  <a:gd name="T5" fmla="*/ 0 h 939"/>
                  <a:gd name="T6" fmla="*/ 0 w 1679"/>
                  <a:gd name="T7" fmla="*/ 55 h 939"/>
                  <a:gd name="T8" fmla="*/ 103 w 1679"/>
                  <a:gd name="T9" fmla="*/ 59 h 939"/>
                  <a:gd name="T10" fmla="*/ 0 60000 65536"/>
                  <a:gd name="T11" fmla="*/ 0 60000 65536"/>
                  <a:gd name="T12" fmla="*/ 0 60000 65536"/>
                  <a:gd name="T13" fmla="*/ 0 60000 65536"/>
                  <a:gd name="T14" fmla="*/ 0 60000 65536"/>
                  <a:gd name="T15" fmla="*/ 0 w 1679"/>
                  <a:gd name="T16" fmla="*/ 0 h 939"/>
                  <a:gd name="T17" fmla="*/ 1679 w 1679"/>
                  <a:gd name="T18" fmla="*/ 939 h 939"/>
                </a:gdLst>
                <a:ahLst/>
                <a:cxnLst>
                  <a:cxn ang="T10">
                    <a:pos x="T0" y="T1"/>
                  </a:cxn>
                  <a:cxn ang="T11">
                    <a:pos x="T2" y="T3"/>
                  </a:cxn>
                  <a:cxn ang="T12">
                    <a:pos x="T4" y="T5"/>
                  </a:cxn>
                  <a:cxn ang="T13">
                    <a:pos x="T6" y="T7"/>
                  </a:cxn>
                  <a:cxn ang="T14">
                    <a:pos x="T8" y="T9"/>
                  </a:cxn>
                </a:cxnLst>
                <a:rect l="T15" t="T16" r="T17" b="T18"/>
                <a:pathLst>
                  <a:path w="1679" h="939">
                    <a:moveTo>
                      <a:pt x="1642" y="939"/>
                    </a:moveTo>
                    <a:lnTo>
                      <a:pt x="1679" y="69"/>
                    </a:lnTo>
                    <a:lnTo>
                      <a:pt x="37" y="0"/>
                    </a:lnTo>
                    <a:lnTo>
                      <a:pt x="0" y="869"/>
                    </a:lnTo>
                    <a:lnTo>
                      <a:pt x="1642" y="939"/>
                    </a:lnTo>
                    <a:close/>
                  </a:path>
                </a:pathLst>
              </a:custGeom>
              <a:solidFill>
                <a:srgbClr val="C1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33" name="Freeform 92"/>
              <p:cNvSpPr>
                <a:spLocks/>
              </p:cNvSpPr>
              <p:nvPr/>
            </p:nvSpPr>
            <p:spPr bwMode="auto">
              <a:xfrm>
                <a:off x="2565" y="3511"/>
                <a:ext cx="37" cy="74"/>
              </a:xfrm>
              <a:custGeom>
                <a:avLst/>
                <a:gdLst>
                  <a:gd name="T0" fmla="*/ 0 w 74"/>
                  <a:gd name="T1" fmla="*/ 9 h 149"/>
                  <a:gd name="T2" fmla="*/ 2 w 74"/>
                  <a:gd name="T3" fmla="*/ 8 h 149"/>
                  <a:gd name="T4" fmla="*/ 3 w 74"/>
                  <a:gd name="T5" fmla="*/ 7 h 149"/>
                  <a:gd name="T6" fmla="*/ 3 w 74"/>
                  <a:gd name="T7" fmla="*/ 6 h 149"/>
                  <a:gd name="T8" fmla="*/ 3 w 74"/>
                  <a:gd name="T9" fmla="*/ 5 h 149"/>
                  <a:gd name="T10" fmla="*/ 4 w 74"/>
                  <a:gd name="T11" fmla="*/ 4 h 149"/>
                  <a:gd name="T12" fmla="*/ 4 w 74"/>
                  <a:gd name="T13" fmla="*/ 3 h 149"/>
                  <a:gd name="T14" fmla="*/ 5 w 74"/>
                  <a:gd name="T15" fmla="*/ 2 h 149"/>
                  <a:gd name="T16" fmla="*/ 5 w 74"/>
                  <a:gd name="T17" fmla="*/ 1 h 149"/>
                  <a:gd name="T18" fmla="*/ 5 w 74"/>
                  <a:gd name="T19" fmla="*/ 0 h 149"/>
                  <a:gd name="T20" fmla="*/ 4 w 74"/>
                  <a:gd name="T21" fmla="*/ 0 h 149"/>
                  <a:gd name="T22" fmla="*/ 3 w 74"/>
                  <a:gd name="T23" fmla="*/ 1 h 149"/>
                  <a:gd name="T24" fmla="*/ 3 w 74"/>
                  <a:gd name="T25" fmla="*/ 3 h 149"/>
                  <a:gd name="T26" fmla="*/ 2 w 74"/>
                  <a:gd name="T27" fmla="*/ 4 h 149"/>
                  <a:gd name="T28" fmla="*/ 2 w 74"/>
                  <a:gd name="T29" fmla="*/ 5 h 149"/>
                  <a:gd name="T30" fmla="*/ 2 w 74"/>
                  <a:gd name="T31" fmla="*/ 7 h 149"/>
                  <a:gd name="T32" fmla="*/ 1 w 74"/>
                  <a:gd name="T33" fmla="*/ 8 h 149"/>
                  <a:gd name="T34" fmla="*/ 0 w 74"/>
                  <a:gd name="T35" fmla="*/ 9 h 1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4"/>
                  <a:gd name="T55" fmla="*/ 0 h 149"/>
                  <a:gd name="T56" fmla="*/ 74 w 74"/>
                  <a:gd name="T57" fmla="*/ 149 h 1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4" h="149">
                    <a:moveTo>
                      <a:pt x="0" y="149"/>
                    </a:moveTo>
                    <a:lnTo>
                      <a:pt x="27" y="143"/>
                    </a:lnTo>
                    <a:lnTo>
                      <a:pt x="34" y="127"/>
                    </a:lnTo>
                    <a:lnTo>
                      <a:pt x="41" y="110"/>
                    </a:lnTo>
                    <a:lnTo>
                      <a:pt x="48" y="91"/>
                    </a:lnTo>
                    <a:lnTo>
                      <a:pt x="53" y="73"/>
                    </a:lnTo>
                    <a:lnTo>
                      <a:pt x="59" y="54"/>
                    </a:lnTo>
                    <a:lnTo>
                      <a:pt x="65" y="36"/>
                    </a:lnTo>
                    <a:lnTo>
                      <a:pt x="70" y="17"/>
                    </a:lnTo>
                    <a:lnTo>
                      <a:pt x="74" y="0"/>
                    </a:lnTo>
                    <a:lnTo>
                      <a:pt x="59" y="13"/>
                    </a:lnTo>
                    <a:lnTo>
                      <a:pt x="48" y="29"/>
                    </a:lnTo>
                    <a:lnTo>
                      <a:pt x="40" y="48"/>
                    </a:lnTo>
                    <a:lnTo>
                      <a:pt x="32" y="69"/>
                    </a:lnTo>
                    <a:lnTo>
                      <a:pt x="25" y="90"/>
                    </a:lnTo>
                    <a:lnTo>
                      <a:pt x="18" y="112"/>
                    </a:lnTo>
                    <a:lnTo>
                      <a:pt x="10" y="131"/>
                    </a:lnTo>
                    <a:lnTo>
                      <a:pt x="0" y="149"/>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34" name="Freeform 93"/>
              <p:cNvSpPr>
                <a:spLocks/>
              </p:cNvSpPr>
              <p:nvPr/>
            </p:nvSpPr>
            <p:spPr bwMode="auto">
              <a:xfrm>
                <a:off x="2615" y="3512"/>
                <a:ext cx="1" cy="1"/>
              </a:xfrm>
              <a:custGeom>
                <a:avLst/>
                <a:gdLst>
                  <a:gd name="T0" fmla="*/ 0 w 1"/>
                  <a:gd name="T1" fmla="*/ 1 h 2"/>
                  <a:gd name="T2" fmla="*/ 0 w 1"/>
                  <a:gd name="T3" fmla="*/ 1 h 2"/>
                  <a:gd name="T4" fmla="*/ 1 w 1"/>
                  <a:gd name="T5" fmla="*/ 0 h 2"/>
                  <a:gd name="T6" fmla="*/ 1 w 1"/>
                  <a:gd name="T7" fmla="*/ 0 h 2"/>
                  <a:gd name="T8" fmla="*/ 1 w 1"/>
                  <a:gd name="T9" fmla="*/ 0 h 2"/>
                  <a:gd name="T10" fmla="*/ 1 w 1"/>
                  <a:gd name="T11" fmla="*/ 0 h 2"/>
                  <a:gd name="T12" fmla="*/ 1 w 1"/>
                  <a:gd name="T13" fmla="*/ 0 h 2"/>
                  <a:gd name="T14" fmla="*/ 0 w 1"/>
                  <a:gd name="T15" fmla="*/ 0 h 2"/>
                  <a:gd name="T16" fmla="*/ 0 w 1"/>
                  <a:gd name="T17" fmla="*/ 1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
                  <a:gd name="T28" fmla="*/ 0 h 2"/>
                  <a:gd name="T29" fmla="*/ 1 w 1"/>
                  <a:gd name="T30" fmla="*/ 2 h 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 h="2">
                    <a:moveTo>
                      <a:pt x="0" y="2"/>
                    </a:moveTo>
                    <a:lnTo>
                      <a:pt x="0" y="2"/>
                    </a:lnTo>
                    <a:lnTo>
                      <a:pt x="1" y="0"/>
                    </a:lnTo>
                    <a:lnTo>
                      <a:pt x="0" y="0"/>
                    </a:lnTo>
                    <a:lnTo>
                      <a:pt x="0" y="2"/>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35" name="Freeform 94"/>
              <p:cNvSpPr>
                <a:spLocks/>
              </p:cNvSpPr>
              <p:nvPr/>
            </p:nvSpPr>
            <p:spPr bwMode="auto">
              <a:xfrm>
                <a:off x="2833" y="3455"/>
                <a:ext cx="77" cy="153"/>
              </a:xfrm>
              <a:custGeom>
                <a:avLst/>
                <a:gdLst>
                  <a:gd name="T0" fmla="*/ 0 w 155"/>
                  <a:gd name="T1" fmla="*/ 19 h 307"/>
                  <a:gd name="T2" fmla="*/ 0 w 155"/>
                  <a:gd name="T3" fmla="*/ 19 h 307"/>
                  <a:gd name="T4" fmla="*/ 1 w 155"/>
                  <a:gd name="T5" fmla="*/ 19 h 307"/>
                  <a:gd name="T6" fmla="*/ 1 w 155"/>
                  <a:gd name="T7" fmla="*/ 18 h 307"/>
                  <a:gd name="T8" fmla="*/ 2 w 155"/>
                  <a:gd name="T9" fmla="*/ 18 h 307"/>
                  <a:gd name="T10" fmla="*/ 3 w 155"/>
                  <a:gd name="T11" fmla="*/ 18 h 307"/>
                  <a:gd name="T12" fmla="*/ 3 w 155"/>
                  <a:gd name="T13" fmla="*/ 18 h 307"/>
                  <a:gd name="T14" fmla="*/ 4 w 155"/>
                  <a:gd name="T15" fmla="*/ 17 h 307"/>
                  <a:gd name="T16" fmla="*/ 5 w 155"/>
                  <a:gd name="T17" fmla="*/ 17 h 307"/>
                  <a:gd name="T18" fmla="*/ 5 w 155"/>
                  <a:gd name="T19" fmla="*/ 17 h 307"/>
                  <a:gd name="T20" fmla="*/ 5 w 155"/>
                  <a:gd name="T21" fmla="*/ 17 h 307"/>
                  <a:gd name="T22" fmla="*/ 5 w 155"/>
                  <a:gd name="T23" fmla="*/ 17 h 307"/>
                  <a:gd name="T24" fmla="*/ 5 w 155"/>
                  <a:gd name="T25" fmla="*/ 16 h 307"/>
                  <a:gd name="T26" fmla="*/ 4 w 155"/>
                  <a:gd name="T27" fmla="*/ 17 h 307"/>
                  <a:gd name="T28" fmla="*/ 4 w 155"/>
                  <a:gd name="T29" fmla="*/ 17 h 307"/>
                  <a:gd name="T30" fmla="*/ 4 w 155"/>
                  <a:gd name="T31" fmla="*/ 17 h 307"/>
                  <a:gd name="T32" fmla="*/ 3 w 155"/>
                  <a:gd name="T33" fmla="*/ 17 h 307"/>
                  <a:gd name="T34" fmla="*/ 3 w 155"/>
                  <a:gd name="T35" fmla="*/ 17 h 307"/>
                  <a:gd name="T36" fmla="*/ 2 w 155"/>
                  <a:gd name="T37" fmla="*/ 17 h 307"/>
                  <a:gd name="T38" fmla="*/ 2 w 155"/>
                  <a:gd name="T39" fmla="*/ 17 h 307"/>
                  <a:gd name="T40" fmla="*/ 2 w 155"/>
                  <a:gd name="T41" fmla="*/ 17 h 307"/>
                  <a:gd name="T42" fmla="*/ 2 w 155"/>
                  <a:gd name="T43" fmla="*/ 14 h 307"/>
                  <a:gd name="T44" fmla="*/ 3 w 155"/>
                  <a:gd name="T45" fmla="*/ 12 h 307"/>
                  <a:gd name="T46" fmla="*/ 4 w 155"/>
                  <a:gd name="T47" fmla="*/ 10 h 307"/>
                  <a:gd name="T48" fmla="*/ 5 w 155"/>
                  <a:gd name="T49" fmla="*/ 8 h 307"/>
                  <a:gd name="T50" fmla="*/ 6 w 155"/>
                  <a:gd name="T51" fmla="*/ 6 h 307"/>
                  <a:gd name="T52" fmla="*/ 7 w 155"/>
                  <a:gd name="T53" fmla="*/ 4 h 307"/>
                  <a:gd name="T54" fmla="*/ 8 w 155"/>
                  <a:gd name="T55" fmla="*/ 1 h 307"/>
                  <a:gd name="T56" fmla="*/ 9 w 155"/>
                  <a:gd name="T57" fmla="*/ 0 h 307"/>
                  <a:gd name="T58" fmla="*/ 9 w 155"/>
                  <a:gd name="T59" fmla="*/ 0 h 307"/>
                  <a:gd name="T60" fmla="*/ 8 w 155"/>
                  <a:gd name="T61" fmla="*/ 1 h 307"/>
                  <a:gd name="T62" fmla="*/ 6 w 155"/>
                  <a:gd name="T63" fmla="*/ 3 h 307"/>
                  <a:gd name="T64" fmla="*/ 5 w 155"/>
                  <a:gd name="T65" fmla="*/ 5 h 307"/>
                  <a:gd name="T66" fmla="*/ 3 w 155"/>
                  <a:gd name="T67" fmla="*/ 8 h 307"/>
                  <a:gd name="T68" fmla="*/ 1 w 155"/>
                  <a:gd name="T69" fmla="*/ 11 h 307"/>
                  <a:gd name="T70" fmla="*/ 0 w 155"/>
                  <a:gd name="T71" fmla="*/ 15 h 307"/>
                  <a:gd name="T72" fmla="*/ 0 w 155"/>
                  <a:gd name="T73" fmla="*/ 19 h 3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5"/>
                  <a:gd name="T112" fmla="*/ 0 h 307"/>
                  <a:gd name="T113" fmla="*/ 155 w 155"/>
                  <a:gd name="T114" fmla="*/ 307 h 30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5" h="307">
                    <a:moveTo>
                      <a:pt x="0" y="304"/>
                    </a:moveTo>
                    <a:lnTo>
                      <a:pt x="8" y="307"/>
                    </a:lnTo>
                    <a:lnTo>
                      <a:pt x="19" y="305"/>
                    </a:lnTo>
                    <a:lnTo>
                      <a:pt x="29" y="302"/>
                    </a:lnTo>
                    <a:lnTo>
                      <a:pt x="41" y="299"/>
                    </a:lnTo>
                    <a:lnTo>
                      <a:pt x="51" y="293"/>
                    </a:lnTo>
                    <a:lnTo>
                      <a:pt x="61" y="288"/>
                    </a:lnTo>
                    <a:lnTo>
                      <a:pt x="72" y="284"/>
                    </a:lnTo>
                    <a:lnTo>
                      <a:pt x="80" y="280"/>
                    </a:lnTo>
                    <a:lnTo>
                      <a:pt x="81" y="278"/>
                    </a:lnTo>
                    <a:lnTo>
                      <a:pt x="82" y="275"/>
                    </a:lnTo>
                    <a:lnTo>
                      <a:pt x="83" y="273"/>
                    </a:lnTo>
                    <a:lnTo>
                      <a:pt x="84" y="271"/>
                    </a:lnTo>
                    <a:lnTo>
                      <a:pt x="79" y="272"/>
                    </a:lnTo>
                    <a:lnTo>
                      <a:pt x="72" y="274"/>
                    </a:lnTo>
                    <a:lnTo>
                      <a:pt x="64" y="275"/>
                    </a:lnTo>
                    <a:lnTo>
                      <a:pt x="57" y="278"/>
                    </a:lnTo>
                    <a:lnTo>
                      <a:pt x="51" y="279"/>
                    </a:lnTo>
                    <a:lnTo>
                      <a:pt x="46" y="279"/>
                    </a:lnTo>
                    <a:lnTo>
                      <a:pt x="43" y="277"/>
                    </a:lnTo>
                    <a:lnTo>
                      <a:pt x="42" y="272"/>
                    </a:lnTo>
                    <a:lnTo>
                      <a:pt x="46" y="235"/>
                    </a:lnTo>
                    <a:lnTo>
                      <a:pt x="57" y="199"/>
                    </a:lnTo>
                    <a:lnTo>
                      <a:pt x="72" y="165"/>
                    </a:lnTo>
                    <a:lnTo>
                      <a:pt x="89" y="130"/>
                    </a:lnTo>
                    <a:lnTo>
                      <a:pt x="107" y="97"/>
                    </a:lnTo>
                    <a:lnTo>
                      <a:pt x="125" y="64"/>
                    </a:lnTo>
                    <a:lnTo>
                      <a:pt x="141" y="31"/>
                    </a:lnTo>
                    <a:lnTo>
                      <a:pt x="155" y="0"/>
                    </a:lnTo>
                    <a:lnTo>
                      <a:pt x="149" y="3"/>
                    </a:lnTo>
                    <a:lnTo>
                      <a:pt x="133" y="20"/>
                    </a:lnTo>
                    <a:lnTo>
                      <a:pt x="107" y="49"/>
                    </a:lnTo>
                    <a:lnTo>
                      <a:pt x="80" y="88"/>
                    </a:lnTo>
                    <a:lnTo>
                      <a:pt x="50" y="135"/>
                    </a:lnTo>
                    <a:lnTo>
                      <a:pt x="26" y="188"/>
                    </a:lnTo>
                    <a:lnTo>
                      <a:pt x="7" y="246"/>
                    </a:lnTo>
                    <a:lnTo>
                      <a:pt x="0" y="304"/>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36" name="Freeform 95"/>
              <p:cNvSpPr>
                <a:spLocks/>
              </p:cNvSpPr>
              <p:nvPr/>
            </p:nvSpPr>
            <p:spPr bwMode="auto">
              <a:xfrm>
                <a:off x="2641" y="3456"/>
                <a:ext cx="14" cy="121"/>
              </a:xfrm>
              <a:custGeom>
                <a:avLst/>
                <a:gdLst>
                  <a:gd name="T0" fmla="*/ 0 w 26"/>
                  <a:gd name="T1" fmla="*/ 15 h 243"/>
                  <a:gd name="T2" fmla="*/ 1 w 26"/>
                  <a:gd name="T3" fmla="*/ 13 h 243"/>
                  <a:gd name="T4" fmla="*/ 2 w 26"/>
                  <a:gd name="T5" fmla="*/ 11 h 243"/>
                  <a:gd name="T6" fmla="*/ 2 w 26"/>
                  <a:gd name="T7" fmla="*/ 9 h 243"/>
                  <a:gd name="T8" fmla="*/ 2 w 26"/>
                  <a:gd name="T9" fmla="*/ 7 h 243"/>
                  <a:gd name="T10" fmla="*/ 2 w 26"/>
                  <a:gd name="T11" fmla="*/ 5 h 243"/>
                  <a:gd name="T12" fmla="*/ 2 w 26"/>
                  <a:gd name="T13" fmla="*/ 3 h 243"/>
                  <a:gd name="T14" fmla="*/ 2 w 26"/>
                  <a:gd name="T15" fmla="*/ 1 h 243"/>
                  <a:gd name="T16" fmla="*/ 2 w 26"/>
                  <a:gd name="T17" fmla="*/ 0 h 243"/>
                  <a:gd name="T18" fmla="*/ 1 w 26"/>
                  <a:gd name="T19" fmla="*/ 1 h 243"/>
                  <a:gd name="T20" fmla="*/ 1 w 26"/>
                  <a:gd name="T21" fmla="*/ 3 h 243"/>
                  <a:gd name="T22" fmla="*/ 1 w 26"/>
                  <a:gd name="T23" fmla="*/ 5 h 243"/>
                  <a:gd name="T24" fmla="*/ 1 w 26"/>
                  <a:gd name="T25" fmla="*/ 7 h 243"/>
                  <a:gd name="T26" fmla="*/ 1 w 26"/>
                  <a:gd name="T27" fmla="*/ 9 h 243"/>
                  <a:gd name="T28" fmla="*/ 1 w 26"/>
                  <a:gd name="T29" fmla="*/ 11 h 243"/>
                  <a:gd name="T30" fmla="*/ 1 w 26"/>
                  <a:gd name="T31" fmla="*/ 13 h 243"/>
                  <a:gd name="T32" fmla="*/ 0 w 26"/>
                  <a:gd name="T33" fmla="*/ 15 h 2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243"/>
                  <a:gd name="T53" fmla="*/ 26 w 26"/>
                  <a:gd name="T54" fmla="*/ 243 h 2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243">
                    <a:moveTo>
                      <a:pt x="0" y="243"/>
                    </a:moveTo>
                    <a:lnTo>
                      <a:pt x="15" y="217"/>
                    </a:lnTo>
                    <a:lnTo>
                      <a:pt x="23" y="188"/>
                    </a:lnTo>
                    <a:lnTo>
                      <a:pt x="26" y="158"/>
                    </a:lnTo>
                    <a:lnTo>
                      <a:pt x="26" y="126"/>
                    </a:lnTo>
                    <a:lnTo>
                      <a:pt x="25" y="94"/>
                    </a:lnTo>
                    <a:lnTo>
                      <a:pt x="23" y="61"/>
                    </a:lnTo>
                    <a:lnTo>
                      <a:pt x="23" y="29"/>
                    </a:lnTo>
                    <a:lnTo>
                      <a:pt x="25" y="0"/>
                    </a:lnTo>
                    <a:lnTo>
                      <a:pt x="12" y="26"/>
                    </a:lnTo>
                    <a:lnTo>
                      <a:pt x="5" y="55"/>
                    </a:lnTo>
                    <a:lnTo>
                      <a:pt x="3" y="85"/>
                    </a:lnTo>
                    <a:lnTo>
                      <a:pt x="3" y="116"/>
                    </a:lnTo>
                    <a:lnTo>
                      <a:pt x="4" y="148"/>
                    </a:lnTo>
                    <a:lnTo>
                      <a:pt x="5" y="180"/>
                    </a:lnTo>
                    <a:lnTo>
                      <a:pt x="4" y="211"/>
                    </a:lnTo>
                    <a:lnTo>
                      <a:pt x="0" y="243"/>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37" name="Freeform 96"/>
              <p:cNvSpPr>
                <a:spLocks/>
              </p:cNvSpPr>
              <p:nvPr/>
            </p:nvSpPr>
            <p:spPr bwMode="auto">
              <a:xfrm>
                <a:off x="2877" y="3451"/>
                <a:ext cx="71" cy="112"/>
              </a:xfrm>
              <a:custGeom>
                <a:avLst/>
                <a:gdLst>
                  <a:gd name="T0" fmla="*/ 0 w 142"/>
                  <a:gd name="T1" fmla="*/ 14 h 225"/>
                  <a:gd name="T2" fmla="*/ 2 w 142"/>
                  <a:gd name="T3" fmla="*/ 13 h 225"/>
                  <a:gd name="T4" fmla="*/ 4 w 142"/>
                  <a:gd name="T5" fmla="*/ 12 h 225"/>
                  <a:gd name="T6" fmla="*/ 5 w 142"/>
                  <a:gd name="T7" fmla="*/ 10 h 225"/>
                  <a:gd name="T8" fmla="*/ 6 w 142"/>
                  <a:gd name="T9" fmla="*/ 8 h 225"/>
                  <a:gd name="T10" fmla="*/ 7 w 142"/>
                  <a:gd name="T11" fmla="*/ 6 h 225"/>
                  <a:gd name="T12" fmla="*/ 7 w 142"/>
                  <a:gd name="T13" fmla="*/ 3 h 225"/>
                  <a:gd name="T14" fmla="*/ 8 w 142"/>
                  <a:gd name="T15" fmla="*/ 1 h 225"/>
                  <a:gd name="T16" fmla="*/ 9 w 142"/>
                  <a:gd name="T17" fmla="*/ 0 h 225"/>
                  <a:gd name="T18" fmla="*/ 7 w 142"/>
                  <a:gd name="T19" fmla="*/ 1 h 225"/>
                  <a:gd name="T20" fmla="*/ 6 w 142"/>
                  <a:gd name="T21" fmla="*/ 3 h 225"/>
                  <a:gd name="T22" fmla="*/ 5 w 142"/>
                  <a:gd name="T23" fmla="*/ 4 h 225"/>
                  <a:gd name="T24" fmla="*/ 4 w 142"/>
                  <a:gd name="T25" fmla="*/ 6 h 225"/>
                  <a:gd name="T26" fmla="*/ 3 w 142"/>
                  <a:gd name="T27" fmla="*/ 8 h 225"/>
                  <a:gd name="T28" fmla="*/ 2 w 142"/>
                  <a:gd name="T29" fmla="*/ 10 h 225"/>
                  <a:gd name="T30" fmla="*/ 1 w 142"/>
                  <a:gd name="T31" fmla="*/ 12 h 225"/>
                  <a:gd name="T32" fmla="*/ 0 w 142"/>
                  <a:gd name="T33" fmla="*/ 14 h 2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2"/>
                  <a:gd name="T52" fmla="*/ 0 h 225"/>
                  <a:gd name="T53" fmla="*/ 142 w 142"/>
                  <a:gd name="T54" fmla="*/ 225 h 2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2" h="225">
                    <a:moveTo>
                      <a:pt x="0" y="225"/>
                    </a:moveTo>
                    <a:lnTo>
                      <a:pt x="26" y="213"/>
                    </a:lnTo>
                    <a:lnTo>
                      <a:pt x="50" y="193"/>
                    </a:lnTo>
                    <a:lnTo>
                      <a:pt x="68" y="165"/>
                    </a:lnTo>
                    <a:lnTo>
                      <a:pt x="84" y="132"/>
                    </a:lnTo>
                    <a:lnTo>
                      <a:pt x="98" y="96"/>
                    </a:lnTo>
                    <a:lnTo>
                      <a:pt x="112" y="60"/>
                    </a:lnTo>
                    <a:lnTo>
                      <a:pt x="126" y="28"/>
                    </a:lnTo>
                    <a:lnTo>
                      <a:pt x="142" y="0"/>
                    </a:lnTo>
                    <a:lnTo>
                      <a:pt x="112" y="22"/>
                    </a:lnTo>
                    <a:lnTo>
                      <a:pt x="89" y="48"/>
                    </a:lnTo>
                    <a:lnTo>
                      <a:pt x="70" y="76"/>
                    </a:lnTo>
                    <a:lnTo>
                      <a:pt x="55" y="107"/>
                    </a:lnTo>
                    <a:lnTo>
                      <a:pt x="43" y="139"/>
                    </a:lnTo>
                    <a:lnTo>
                      <a:pt x="30" y="170"/>
                    </a:lnTo>
                    <a:lnTo>
                      <a:pt x="16" y="198"/>
                    </a:lnTo>
                    <a:lnTo>
                      <a:pt x="0" y="225"/>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38" name="Freeform 97"/>
              <p:cNvSpPr>
                <a:spLocks/>
              </p:cNvSpPr>
              <p:nvPr/>
            </p:nvSpPr>
            <p:spPr bwMode="auto">
              <a:xfrm>
                <a:off x="2368" y="3379"/>
                <a:ext cx="64" cy="104"/>
              </a:xfrm>
              <a:custGeom>
                <a:avLst/>
                <a:gdLst>
                  <a:gd name="T0" fmla="*/ 8 w 128"/>
                  <a:gd name="T1" fmla="*/ 13 h 209"/>
                  <a:gd name="T2" fmla="*/ 7 w 128"/>
                  <a:gd name="T3" fmla="*/ 12 h 209"/>
                  <a:gd name="T4" fmla="*/ 6 w 128"/>
                  <a:gd name="T5" fmla="*/ 10 h 209"/>
                  <a:gd name="T6" fmla="*/ 5 w 128"/>
                  <a:gd name="T7" fmla="*/ 9 h 209"/>
                  <a:gd name="T8" fmla="*/ 4 w 128"/>
                  <a:gd name="T9" fmla="*/ 7 h 209"/>
                  <a:gd name="T10" fmla="*/ 3 w 128"/>
                  <a:gd name="T11" fmla="*/ 5 h 209"/>
                  <a:gd name="T12" fmla="*/ 2 w 128"/>
                  <a:gd name="T13" fmla="*/ 3 h 209"/>
                  <a:gd name="T14" fmla="*/ 1 w 128"/>
                  <a:gd name="T15" fmla="*/ 1 h 209"/>
                  <a:gd name="T16" fmla="*/ 0 w 128"/>
                  <a:gd name="T17" fmla="*/ 0 h 209"/>
                  <a:gd name="T18" fmla="*/ 2 w 128"/>
                  <a:gd name="T19" fmla="*/ 0 h 209"/>
                  <a:gd name="T20" fmla="*/ 3 w 128"/>
                  <a:gd name="T21" fmla="*/ 2 h 209"/>
                  <a:gd name="T22" fmla="*/ 4 w 128"/>
                  <a:gd name="T23" fmla="*/ 3 h 209"/>
                  <a:gd name="T24" fmla="*/ 5 w 128"/>
                  <a:gd name="T25" fmla="*/ 5 h 209"/>
                  <a:gd name="T26" fmla="*/ 6 w 128"/>
                  <a:gd name="T27" fmla="*/ 7 h 209"/>
                  <a:gd name="T28" fmla="*/ 7 w 128"/>
                  <a:gd name="T29" fmla="*/ 9 h 209"/>
                  <a:gd name="T30" fmla="*/ 7 w 128"/>
                  <a:gd name="T31" fmla="*/ 11 h 209"/>
                  <a:gd name="T32" fmla="*/ 8 w 128"/>
                  <a:gd name="T33" fmla="*/ 13 h 2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209"/>
                  <a:gd name="T53" fmla="*/ 128 w 128"/>
                  <a:gd name="T54" fmla="*/ 209 h 20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209">
                    <a:moveTo>
                      <a:pt x="128" y="209"/>
                    </a:moveTo>
                    <a:lnTo>
                      <a:pt x="104" y="193"/>
                    </a:lnTo>
                    <a:lnTo>
                      <a:pt x="85" y="171"/>
                    </a:lnTo>
                    <a:lnTo>
                      <a:pt x="67" y="144"/>
                    </a:lnTo>
                    <a:lnTo>
                      <a:pt x="55" y="116"/>
                    </a:lnTo>
                    <a:lnTo>
                      <a:pt x="42" y="86"/>
                    </a:lnTo>
                    <a:lnTo>
                      <a:pt x="29" y="56"/>
                    </a:lnTo>
                    <a:lnTo>
                      <a:pt x="15" y="27"/>
                    </a:lnTo>
                    <a:lnTo>
                      <a:pt x="0" y="0"/>
                    </a:lnTo>
                    <a:lnTo>
                      <a:pt x="27" y="15"/>
                    </a:lnTo>
                    <a:lnTo>
                      <a:pt x="48" y="36"/>
                    </a:lnTo>
                    <a:lnTo>
                      <a:pt x="64" y="63"/>
                    </a:lnTo>
                    <a:lnTo>
                      <a:pt x="76" y="91"/>
                    </a:lnTo>
                    <a:lnTo>
                      <a:pt x="87" y="122"/>
                    </a:lnTo>
                    <a:lnTo>
                      <a:pt x="98" y="152"/>
                    </a:lnTo>
                    <a:lnTo>
                      <a:pt x="112" y="182"/>
                    </a:lnTo>
                    <a:lnTo>
                      <a:pt x="128" y="209"/>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39" name="Freeform 98"/>
              <p:cNvSpPr>
                <a:spLocks/>
              </p:cNvSpPr>
              <p:nvPr/>
            </p:nvSpPr>
            <p:spPr bwMode="auto">
              <a:xfrm>
                <a:off x="2679" y="3425"/>
                <a:ext cx="233" cy="195"/>
              </a:xfrm>
              <a:custGeom>
                <a:avLst/>
                <a:gdLst>
                  <a:gd name="T0" fmla="*/ 28 w 466"/>
                  <a:gd name="T1" fmla="*/ 0 h 391"/>
                  <a:gd name="T2" fmla="*/ 26 w 466"/>
                  <a:gd name="T3" fmla="*/ 2 h 391"/>
                  <a:gd name="T4" fmla="*/ 23 w 466"/>
                  <a:gd name="T5" fmla="*/ 3 h 391"/>
                  <a:gd name="T6" fmla="*/ 21 w 466"/>
                  <a:gd name="T7" fmla="*/ 5 h 391"/>
                  <a:gd name="T8" fmla="*/ 19 w 466"/>
                  <a:gd name="T9" fmla="*/ 7 h 391"/>
                  <a:gd name="T10" fmla="*/ 18 w 466"/>
                  <a:gd name="T11" fmla="*/ 9 h 391"/>
                  <a:gd name="T12" fmla="*/ 16 w 466"/>
                  <a:gd name="T13" fmla="*/ 12 h 391"/>
                  <a:gd name="T14" fmla="*/ 15 w 466"/>
                  <a:gd name="T15" fmla="*/ 14 h 391"/>
                  <a:gd name="T16" fmla="*/ 14 w 466"/>
                  <a:gd name="T17" fmla="*/ 17 h 391"/>
                  <a:gd name="T18" fmla="*/ 13 w 466"/>
                  <a:gd name="T19" fmla="*/ 21 h 391"/>
                  <a:gd name="T20" fmla="*/ 12 w 466"/>
                  <a:gd name="T21" fmla="*/ 21 h 391"/>
                  <a:gd name="T22" fmla="*/ 10 w 466"/>
                  <a:gd name="T23" fmla="*/ 19 h 391"/>
                  <a:gd name="T24" fmla="*/ 9 w 466"/>
                  <a:gd name="T25" fmla="*/ 17 h 391"/>
                  <a:gd name="T26" fmla="*/ 7 w 466"/>
                  <a:gd name="T27" fmla="*/ 14 h 391"/>
                  <a:gd name="T28" fmla="*/ 5 w 466"/>
                  <a:gd name="T29" fmla="*/ 12 h 391"/>
                  <a:gd name="T30" fmla="*/ 4 w 466"/>
                  <a:gd name="T31" fmla="*/ 9 h 391"/>
                  <a:gd name="T32" fmla="*/ 2 w 466"/>
                  <a:gd name="T33" fmla="*/ 7 h 391"/>
                  <a:gd name="T34" fmla="*/ 1 w 466"/>
                  <a:gd name="T35" fmla="*/ 4 h 391"/>
                  <a:gd name="T36" fmla="*/ 1 w 466"/>
                  <a:gd name="T37" fmla="*/ 5 h 391"/>
                  <a:gd name="T38" fmla="*/ 1 w 466"/>
                  <a:gd name="T39" fmla="*/ 7 h 391"/>
                  <a:gd name="T40" fmla="*/ 2 w 466"/>
                  <a:gd name="T41" fmla="*/ 10 h 391"/>
                  <a:gd name="T42" fmla="*/ 3 w 466"/>
                  <a:gd name="T43" fmla="*/ 13 h 391"/>
                  <a:gd name="T44" fmla="*/ 5 w 466"/>
                  <a:gd name="T45" fmla="*/ 15 h 391"/>
                  <a:gd name="T46" fmla="*/ 7 w 466"/>
                  <a:gd name="T47" fmla="*/ 18 h 391"/>
                  <a:gd name="T48" fmla="*/ 9 w 466"/>
                  <a:gd name="T49" fmla="*/ 20 h 391"/>
                  <a:gd name="T50" fmla="*/ 11 w 466"/>
                  <a:gd name="T51" fmla="*/ 23 h 391"/>
                  <a:gd name="T52" fmla="*/ 13 w 466"/>
                  <a:gd name="T53" fmla="*/ 23 h 391"/>
                  <a:gd name="T54" fmla="*/ 14 w 466"/>
                  <a:gd name="T55" fmla="*/ 22 h 391"/>
                  <a:gd name="T56" fmla="*/ 15 w 466"/>
                  <a:gd name="T57" fmla="*/ 19 h 391"/>
                  <a:gd name="T58" fmla="*/ 17 w 466"/>
                  <a:gd name="T59" fmla="*/ 15 h 391"/>
                  <a:gd name="T60" fmla="*/ 19 w 466"/>
                  <a:gd name="T61" fmla="*/ 11 h 391"/>
                  <a:gd name="T62" fmla="*/ 22 w 466"/>
                  <a:gd name="T63" fmla="*/ 8 h 391"/>
                  <a:gd name="T64" fmla="*/ 25 w 466"/>
                  <a:gd name="T65" fmla="*/ 5 h 391"/>
                  <a:gd name="T66" fmla="*/ 27 w 466"/>
                  <a:gd name="T67" fmla="*/ 2 h 391"/>
                  <a:gd name="T68" fmla="*/ 29 w 466"/>
                  <a:gd name="T69" fmla="*/ 0 h 391"/>
                  <a:gd name="T70" fmla="*/ 30 w 466"/>
                  <a:gd name="T71" fmla="*/ 0 h 3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66"/>
                  <a:gd name="T109" fmla="*/ 0 h 391"/>
                  <a:gd name="T110" fmla="*/ 466 w 466"/>
                  <a:gd name="T111" fmla="*/ 391 h 39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66" h="391">
                    <a:moveTo>
                      <a:pt x="466" y="0"/>
                    </a:moveTo>
                    <a:lnTo>
                      <a:pt x="444" y="10"/>
                    </a:lnTo>
                    <a:lnTo>
                      <a:pt x="424" y="21"/>
                    </a:lnTo>
                    <a:lnTo>
                      <a:pt x="404" y="33"/>
                    </a:lnTo>
                    <a:lnTo>
                      <a:pt x="384" y="45"/>
                    </a:lnTo>
                    <a:lnTo>
                      <a:pt x="367" y="59"/>
                    </a:lnTo>
                    <a:lnTo>
                      <a:pt x="350" y="73"/>
                    </a:lnTo>
                    <a:lnTo>
                      <a:pt x="334" y="89"/>
                    </a:lnTo>
                    <a:lnTo>
                      <a:pt x="319" y="105"/>
                    </a:lnTo>
                    <a:lnTo>
                      <a:pt x="304" y="121"/>
                    </a:lnTo>
                    <a:lnTo>
                      <a:pt x="290" y="140"/>
                    </a:lnTo>
                    <a:lnTo>
                      <a:pt x="277" y="158"/>
                    </a:lnTo>
                    <a:lnTo>
                      <a:pt x="265" y="177"/>
                    </a:lnTo>
                    <a:lnTo>
                      <a:pt x="253" y="196"/>
                    </a:lnTo>
                    <a:lnTo>
                      <a:pt x="242" y="217"/>
                    </a:lnTo>
                    <a:lnTo>
                      <a:pt x="231" y="238"/>
                    </a:lnTo>
                    <a:lnTo>
                      <a:pt x="222" y="258"/>
                    </a:lnTo>
                    <a:lnTo>
                      <a:pt x="214" y="285"/>
                    </a:lnTo>
                    <a:lnTo>
                      <a:pt x="209" y="314"/>
                    </a:lnTo>
                    <a:lnTo>
                      <a:pt x="206" y="342"/>
                    </a:lnTo>
                    <a:lnTo>
                      <a:pt x="200" y="370"/>
                    </a:lnTo>
                    <a:lnTo>
                      <a:pt x="186" y="350"/>
                    </a:lnTo>
                    <a:lnTo>
                      <a:pt x="172" y="330"/>
                    </a:lnTo>
                    <a:lnTo>
                      <a:pt x="159" y="311"/>
                    </a:lnTo>
                    <a:lnTo>
                      <a:pt x="145" y="292"/>
                    </a:lnTo>
                    <a:lnTo>
                      <a:pt x="131" y="272"/>
                    </a:lnTo>
                    <a:lnTo>
                      <a:pt x="117" y="254"/>
                    </a:lnTo>
                    <a:lnTo>
                      <a:pt x="104" y="235"/>
                    </a:lnTo>
                    <a:lnTo>
                      <a:pt x="91" y="216"/>
                    </a:lnTo>
                    <a:lnTo>
                      <a:pt x="78" y="197"/>
                    </a:lnTo>
                    <a:lnTo>
                      <a:pt x="65" y="178"/>
                    </a:lnTo>
                    <a:lnTo>
                      <a:pt x="53" y="158"/>
                    </a:lnTo>
                    <a:lnTo>
                      <a:pt x="41" y="139"/>
                    </a:lnTo>
                    <a:lnTo>
                      <a:pt x="30" y="119"/>
                    </a:lnTo>
                    <a:lnTo>
                      <a:pt x="19" y="98"/>
                    </a:lnTo>
                    <a:lnTo>
                      <a:pt x="9" y="78"/>
                    </a:lnTo>
                    <a:lnTo>
                      <a:pt x="0" y="56"/>
                    </a:lnTo>
                    <a:lnTo>
                      <a:pt x="2" y="80"/>
                    </a:lnTo>
                    <a:lnTo>
                      <a:pt x="5" y="104"/>
                    </a:lnTo>
                    <a:lnTo>
                      <a:pt x="11" y="127"/>
                    </a:lnTo>
                    <a:lnTo>
                      <a:pt x="18" y="149"/>
                    </a:lnTo>
                    <a:lnTo>
                      <a:pt x="26" y="170"/>
                    </a:lnTo>
                    <a:lnTo>
                      <a:pt x="36" y="190"/>
                    </a:lnTo>
                    <a:lnTo>
                      <a:pt x="47" y="211"/>
                    </a:lnTo>
                    <a:lnTo>
                      <a:pt x="60" y="231"/>
                    </a:lnTo>
                    <a:lnTo>
                      <a:pt x="73" y="250"/>
                    </a:lnTo>
                    <a:lnTo>
                      <a:pt x="88" y="270"/>
                    </a:lnTo>
                    <a:lnTo>
                      <a:pt x="103" y="289"/>
                    </a:lnTo>
                    <a:lnTo>
                      <a:pt x="119" y="309"/>
                    </a:lnTo>
                    <a:lnTo>
                      <a:pt x="138" y="329"/>
                    </a:lnTo>
                    <a:lnTo>
                      <a:pt x="155" y="349"/>
                    </a:lnTo>
                    <a:lnTo>
                      <a:pt x="174" y="370"/>
                    </a:lnTo>
                    <a:lnTo>
                      <a:pt x="193" y="391"/>
                    </a:lnTo>
                    <a:lnTo>
                      <a:pt x="201" y="382"/>
                    </a:lnTo>
                    <a:lnTo>
                      <a:pt x="210" y="372"/>
                    </a:lnTo>
                    <a:lnTo>
                      <a:pt x="217" y="363"/>
                    </a:lnTo>
                    <a:lnTo>
                      <a:pt x="221" y="353"/>
                    </a:lnTo>
                    <a:lnTo>
                      <a:pt x="231" y="318"/>
                    </a:lnTo>
                    <a:lnTo>
                      <a:pt x="245" y="284"/>
                    </a:lnTo>
                    <a:lnTo>
                      <a:pt x="261" y="250"/>
                    </a:lnTo>
                    <a:lnTo>
                      <a:pt x="281" y="218"/>
                    </a:lnTo>
                    <a:lnTo>
                      <a:pt x="300" y="187"/>
                    </a:lnTo>
                    <a:lnTo>
                      <a:pt x="322" y="157"/>
                    </a:lnTo>
                    <a:lnTo>
                      <a:pt x="344" y="129"/>
                    </a:lnTo>
                    <a:lnTo>
                      <a:pt x="366" y="104"/>
                    </a:lnTo>
                    <a:lnTo>
                      <a:pt x="387" y="81"/>
                    </a:lnTo>
                    <a:lnTo>
                      <a:pt x="406" y="60"/>
                    </a:lnTo>
                    <a:lnTo>
                      <a:pt x="425" y="42"/>
                    </a:lnTo>
                    <a:lnTo>
                      <a:pt x="440" y="27"/>
                    </a:lnTo>
                    <a:lnTo>
                      <a:pt x="452" y="14"/>
                    </a:lnTo>
                    <a:lnTo>
                      <a:pt x="462" y="6"/>
                    </a:lnTo>
                    <a:lnTo>
                      <a:pt x="466" y="2"/>
                    </a:lnTo>
                    <a:lnTo>
                      <a:pt x="466" y="0"/>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40" name="Freeform 99"/>
              <p:cNvSpPr>
                <a:spLocks/>
              </p:cNvSpPr>
              <p:nvPr/>
            </p:nvSpPr>
            <p:spPr bwMode="auto">
              <a:xfrm>
                <a:off x="2460" y="3309"/>
                <a:ext cx="204" cy="172"/>
              </a:xfrm>
              <a:custGeom>
                <a:avLst/>
                <a:gdLst>
                  <a:gd name="T0" fmla="*/ 0 w 408"/>
                  <a:gd name="T1" fmla="*/ 0 h 343"/>
                  <a:gd name="T2" fmla="*/ 2 w 408"/>
                  <a:gd name="T3" fmla="*/ 1 h 343"/>
                  <a:gd name="T4" fmla="*/ 3 w 408"/>
                  <a:gd name="T5" fmla="*/ 1 h 343"/>
                  <a:gd name="T6" fmla="*/ 4 w 408"/>
                  <a:gd name="T7" fmla="*/ 2 h 343"/>
                  <a:gd name="T8" fmla="*/ 5 w 408"/>
                  <a:gd name="T9" fmla="*/ 2 h 343"/>
                  <a:gd name="T10" fmla="*/ 6 w 408"/>
                  <a:gd name="T11" fmla="*/ 3 h 343"/>
                  <a:gd name="T12" fmla="*/ 7 w 408"/>
                  <a:gd name="T13" fmla="*/ 4 h 343"/>
                  <a:gd name="T14" fmla="*/ 8 w 408"/>
                  <a:gd name="T15" fmla="*/ 4 h 343"/>
                  <a:gd name="T16" fmla="*/ 8 w 408"/>
                  <a:gd name="T17" fmla="*/ 5 h 343"/>
                  <a:gd name="T18" fmla="*/ 9 w 408"/>
                  <a:gd name="T19" fmla="*/ 6 h 343"/>
                  <a:gd name="T20" fmla="*/ 10 w 408"/>
                  <a:gd name="T21" fmla="*/ 7 h 343"/>
                  <a:gd name="T22" fmla="*/ 11 w 408"/>
                  <a:gd name="T23" fmla="*/ 8 h 343"/>
                  <a:gd name="T24" fmla="*/ 11 w 408"/>
                  <a:gd name="T25" fmla="*/ 9 h 343"/>
                  <a:gd name="T26" fmla="*/ 12 w 408"/>
                  <a:gd name="T27" fmla="*/ 10 h 343"/>
                  <a:gd name="T28" fmla="*/ 12 w 408"/>
                  <a:gd name="T29" fmla="*/ 11 h 343"/>
                  <a:gd name="T30" fmla="*/ 13 w 408"/>
                  <a:gd name="T31" fmla="*/ 13 h 343"/>
                  <a:gd name="T32" fmla="*/ 13 w 408"/>
                  <a:gd name="T33" fmla="*/ 14 h 343"/>
                  <a:gd name="T34" fmla="*/ 14 w 408"/>
                  <a:gd name="T35" fmla="*/ 16 h 343"/>
                  <a:gd name="T36" fmla="*/ 14 w 408"/>
                  <a:gd name="T37" fmla="*/ 17 h 343"/>
                  <a:gd name="T38" fmla="*/ 14 w 408"/>
                  <a:gd name="T39" fmla="*/ 19 h 343"/>
                  <a:gd name="T40" fmla="*/ 15 w 408"/>
                  <a:gd name="T41" fmla="*/ 20 h 343"/>
                  <a:gd name="T42" fmla="*/ 16 w 408"/>
                  <a:gd name="T43" fmla="*/ 18 h 343"/>
                  <a:gd name="T44" fmla="*/ 18 w 408"/>
                  <a:gd name="T45" fmla="*/ 16 h 343"/>
                  <a:gd name="T46" fmla="*/ 19 w 408"/>
                  <a:gd name="T47" fmla="*/ 13 h 343"/>
                  <a:gd name="T48" fmla="*/ 21 w 408"/>
                  <a:gd name="T49" fmla="*/ 11 h 343"/>
                  <a:gd name="T50" fmla="*/ 22 w 408"/>
                  <a:gd name="T51" fmla="*/ 9 h 343"/>
                  <a:gd name="T52" fmla="*/ 24 w 408"/>
                  <a:gd name="T53" fmla="*/ 6 h 343"/>
                  <a:gd name="T54" fmla="*/ 25 w 408"/>
                  <a:gd name="T55" fmla="*/ 4 h 343"/>
                  <a:gd name="T56" fmla="*/ 26 w 408"/>
                  <a:gd name="T57" fmla="*/ 1 h 343"/>
                  <a:gd name="T58" fmla="*/ 26 w 408"/>
                  <a:gd name="T59" fmla="*/ 4 h 343"/>
                  <a:gd name="T60" fmla="*/ 25 w 408"/>
                  <a:gd name="T61" fmla="*/ 7 h 343"/>
                  <a:gd name="T62" fmla="*/ 24 w 408"/>
                  <a:gd name="T63" fmla="*/ 9 h 343"/>
                  <a:gd name="T64" fmla="*/ 23 w 408"/>
                  <a:gd name="T65" fmla="*/ 12 h 343"/>
                  <a:gd name="T66" fmla="*/ 21 w 408"/>
                  <a:gd name="T67" fmla="*/ 14 h 343"/>
                  <a:gd name="T68" fmla="*/ 19 w 408"/>
                  <a:gd name="T69" fmla="*/ 17 h 343"/>
                  <a:gd name="T70" fmla="*/ 17 w 408"/>
                  <a:gd name="T71" fmla="*/ 19 h 343"/>
                  <a:gd name="T72" fmla="*/ 15 w 408"/>
                  <a:gd name="T73" fmla="*/ 21 h 343"/>
                  <a:gd name="T74" fmla="*/ 14 w 408"/>
                  <a:gd name="T75" fmla="*/ 22 h 343"/>
                  <a:gd name="T76" fmla="*/ 14 w 408"/>
                  <a:gd name="T77" fmla="*/ 22 h 343"/>
                  <a:gd name="T78" fmla="*/ 13 w 408"/>
                  <a:gd name="T79" fmla="*/ 22 h 343"/>
                  <a:gd name="T80" fmla="*/ 13 w 408"/>
                  <a:gd name="T81" fmla="*/ 22 h 343"/>
                  <a:gd name="T82" fmla="*/ 13 w 408"/>
                  <a:gd name="T83" fmla="*/ 20 h 343"/>
                  <a:gd name="T84" fmla="*/ 12 w 408"/>
                  <a:gd name="T85" fmla="*/ 18 h 343"/>
                  <a:gd name="T86" fmla="*/ 11 w 408"/>
                  <a:gd name="T87" fmla="*/ 16 h 343"/>
                  <a:gd name="T88" fmla="*/ 10 w 408"/>
                  <a:gd name="T89" fmla="*/ 14 h 343"/>
                  <a:gd name="T90" fmla="*/ 9 w 408"/>
                  <a:gd name="T91" fmla="*/ 12 h 343"/>
                  <a:gd name="T92" fmla="*/ 8 w 408"/>
                  <a:gd name="T93" fmla="*/ 10 h 343"/>
                  <a:gd name="T94" fmla="*/ 7 w 408"/>
                  <a:gd name="T95" fmla="*/ 8 h 343"/>
                  <a:gd name="T96" fmla="*/ 6 w 408"/>
                  <a:gd name="T97" fmla="*/ 7 h 343"/>
                  <a:gd name="T98" fmla="*/ 5 w 408"/>
                  <a:gd name="T99" fmla="*/ 6 h 343"/>
                  <a:gd name="T100" fmla="*/ 4 w 408"/>
                  <a:gd name="T101" fmla="*/ 4 h 343"/>
                  <a:gd name="T102" fmla="*/ 3 w 408"/>
                  <a:gd name="T103" fmla="*/ 3 h 343"/>
                  <a:gd name="T104" fmla="*/ 2 w 408"/>
                  <a:gd name="T105" fmla="*/ 2 h 343"/>
                  <a:gd name="T106" fmla="*/ 1 w 408"/>
                  <a:gd name="T107" fmla="*/ 1 h 343"/>
                  <a:gd name="T108" fmla="*/ 1 w 408"/>
                  <a:gd name="T109" fmla="*/ 1 h 343"/>
                  <a:gd name="T110" fmla="*/ 0 w 408"/>
                  <a:gd name="T111" fmla="*/ 1 h 343"/>
                  <a:gd name="T112" fmla="*/ 0 w 408"/>
                  <a:gd name="T113" fmla="*/ 0 h 3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8"/>
                  <a:gd name="T172" fmla="*/ 0 h 343"/>
                  <a:gd name="T173" fmla="*/ 408 w 408"/>
                  <a:gd name="T174" fmla="*/ 343 h 3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8" h="343">
                    <a:moveTo>
                      <a:pt x="0" y="0"/>
                    </a:moveTo>
                    <a:lnTo>
                      <a:pt x="18" y="8"/>
                    </a:lnTo>
                    <a:lnTo>
                      <a:pt x="37" y="16"/>
                    </a:lnTo>
                    <a:lnTo>
                      <a:pt x="53" y="24"/>
                    </a:lnTo>
                    <a:lnTo>
                      <a:pt x="69" y="32"/>
                    </a:lnTo>
                    <a:lnTo>
                      <a:pt x="84" y="41"/>
                    </a:lnTo>
                    <a:lnTo>
                      <a:pt x="99" y="51"/>
                    </a:lnTo>
                    <a:lnTo>
                      <a:pt x="113" y="61"/>
                    </a:lnTo>
                    <a:lnTo>
                      <a:pt x="127" y="72"/>
                    </a:lnTo>
                    <a:lnTo>
                      <a:pt x="138" y="85"/>
                    </a:lnTo>
                    <a:lnTo>
                      <a:pt x="150" y="99"/>
                    </a:lnTo>
                    <a:lnTo>
                      <a:pt x="161" y="115"/>
                    </a:lnTo>
                    <a:lnTo>
                      <a:pt x="171" y="132"/>
                    </a:lnTo>
                    <a:lnTo>
                      <a:pt x="182" y="151"/>
                    </a:lnTo>
                    <a:lnTo>
                      <a:pt x="191" y="171"/>
                    </a:lnTo>
                    <a:lnTo>
                      <a:pt x="199" y="195"/>
                    </a:lnTo>
                    <a:lnTo>
                      <a:pt x="207" y="220"/>
                    </a:lnTo>
                    <a:lnTo>
                      <a:pt x="214" y="245"/>
                    </a:lnTo>
                    <a:lnTo>
                      <a:pt x="219" y="268"/>
                    </a:lnTo>
                    <a:lnTo>
                      <a:pt x="222" y="291"/>
                    </a:lnTo>
                    <a:lnTo>
                      <a:pt x="226" y="314"/>
                    </a:lnTo>
                    <a:lnTo>
                      <a:pt x="250" y="280"/>
                    </a:lnTo>
                    <a:lnTo>
                      <a:pt x="275" y="243"/>
                    </a:lnTo>
                    <a:lnTo>
                      <a:pt x="301" y="207"/>
                    </a:lnTo>
                    <a:lnTo>
                      <a:pt x="326" y="169"/>
                    </a:lnTo>
                    <a:lnTo>
                      <a:pt x="350" y="131"/>
                    </a:lnTo>
                    <a:lnTo>
                      <a:pt x="372" y="92"/>
                    </a:lnTo>
                    <a:lnTo>
                      <a:pt x="392" y="53"/>
                    </a:lnTo>
                    <a:lnTo>
                      <a:pt x="408" y="14"/>
                    </a:lnTo>
                    <a:lnTo>
                      <a:pt x="403" y="56"/>
                    </a:lnTo>
                    <a:lnTo>
                      <a:pt x="393" y="98"/>
                    </a:lnTo>
                    <a:lnTo>
                      <a:pt x="378" y="139"/>
                    </a:lnTo>
                    <a:lnTo>
                      <a:pt x="357" y="178"/>
                    </a:lnTo>
                    <a:lnTo>
                      <a:pt x="332" y="218"/>
                    </a:lnTo>
                    <a:lnTo>
                      <a:pt x="302" y="257"/>
                    </a:lnTo>
                    <a:lnTo>
                      <a:pt x="268" y="295"/>
                    </a:lnTo>
                    <a:lnTo>
                      <a:pt x="231" y="332"/>
                    </a:lnTo>
                    <a:lnTo>
                      <a:pt x="221" y="338"/>
                    </a:lnTo>
                    <a:lnTo>
                      <a:pt x="214" y="343"/>
                    </a:lnTo>
                    <a:lnTo>
                      <a:pt x="207" y="343"/>
                    </a:lnTo>
                    <a:lnTo>
                      <a:pt x="203" y="340"/>
                    </a:lnTo>
                    <a:lnTo>
                      <a:pt x="195" y="307"/>
                    </a:lnTo>
                    <a:lnTo>
                      <a:pt x="184" y="275"/>
                    </a:lnTo>
                    <a:lnTo>
                      <a:pt x="171" y="244"/>
                    </a:lnTo>
                    <a:lnTo>
                      <a:pt x="155" y="213"/>
                    </a:lnTo>
                    <a:lnTo>
                      <a:pt x="139" y="183"/>
                    </a:lnTo>
                    <a:lnTo>
                      <a:pt x="122" y="155"/>
                    </a:lnTo>
                    <a:lnTo>
                      <a:pt x="103" y="128"/>
                    </a:lnTo>
                    <a:lnTo>
                      <a:pt x="85" y="104"/>
                    </a:lnTo>
                    <a:lnTo>
                      <a:pt x="68" y="81"/>
                    </a:lnTo>
                    <a:lnTo>
                      <a:pt x="50" y="60"/>
                    </a:lnTo>
                    <a:lnTo>
                      <a:pt x="35" y="41"/>
                    </a:lnTo>
                    <a:lnTo>
                      <a:pt x="23" y="26"/>
                    </a:lnTo>
                    <a:lnTo>
                      <a:pt x="12" y="15"/>
                    </a:lnTo>
                    <a:lnTo>
                      <a:pt x="4" y="6"/>
                    </a:lnTo>
                    <a:lnTo>
                      <a:pt x="0" y="1"/>
                    </a:lnTo>
                    <a:lnTo>
                      <a:pt x="0" y="0"/>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41" name="Freeform 100"/>
              <p:cNvSpPr>
                <a:spLocks/>
              </p:cNvSpPr>
              <p:nvPr/>
            </p:nvSpPr>
            <p:spPr bwMode="auto">
              <a:xfrm>
                <a:off x="2609" y="3493"/>
                <a:ext cx="32" cy="106"/>
              </a:xfrm>
              <a:custGeom>
                <a:avLst/>
                <a:gdLst>
                  <a:gd name="T0" fmla="*/ 2 w 65"/>
                  <a:gd name="T1" fmla="*/ 14 h 211"/>
                  <a:gd name="T2" fmla="*/ 2 w 65"/>
                  <a:gd name="T3" fmla="*/ 14 h 211"/>
                  <a:gd name="T4" fmla="*/ 3 w 65"/>
                  <a:gd name="T5" fmla="*/ 13 h 211"/>
                  <a:gd name="T6" fmla="*/ 3 w 65"/>
                  <a:gd name="T7" fmla="*/ 13 h 211"/>
                  <a:gd name="T8" fmla="*/ 4 w 65"/>
                  <a:gd name="T9" fmla="*/ 13 h 211"/>
                  <a:gd name="T10" fmla="*/ 3 w 65"/>
                  <a:gd name="T11" fmla="*/ 12 h 211"/>
                  <a:gd name="T12" fmla="*/ 3 w 65"/>
                  <a:gd name="T13" fmla="*/ 10 h 211"/>
                  <a:gd name="T14" fmla="*/ 2 w 65"/>
                  <a:gd name="T15" fmla="*/ 9 h 211"/>
                  <a:gd name="T16" fmla="*/ 2 w 65"/>
                  <a:gd name="T17" fmla="*/ 7 h 211"/>
                  <a:gd name="T18" fmla="*/ 1 w 65"/>
                  <a:gd name="T19" fmla="*/ 6 h 211"/>
                  <a:gd name="T20" fmla="*/ 0 w 65"/>
                  <a:gd name="T21" fmla="*/ 4 h 211"/>
                  <a:gd name="T22" fmla="*/ 0 w 65"/>
                  <a:gd name="T23" fmla="*/ 2 h 211"/>
                  <a:gd name="T24" fmla="*/ 0 w 65"/>
                  <a:gd name="T25" fmla="*/ 0 h 211"/>
                  <a:gd name="T26" fmla="*/ 0 w 65"/>
                  <a:gd name="T27" fmla="*/ 1 h 211"/>
                  <a:gd name="T28" fmla="*/ 0 w 65"/>
                  <a:gd name="T29" fmla="*/ 2 h 211"/>
                  <a:gd name="T30" fmla="*/ 0 w 65"/>
                  <a:gd name="T31" fmla="*/ 3 h 211"/>
                  <a:gd name="T32" fmla="*/ 0 w 65"/>
                  <a:gd name="T33" fmla="*/ 5 h 211"/>
                  <a:gd name="T34" fmla="*/ 0 w 65"/>
                  <a:gd name="T35" fmla="*/ 7 h 211"/>
                  <a:gd name="T36" fmla="*/ 1 w 65"/>
                  <a:gd name="T37" fmla="*/ 9 h 211"/>
                  <a:gd name="T38" fmla="*/ 1 w 65"/>
                  <a:gd name="T39" fmla="*/ 12 h 211"/>
                  <a:gd name="T40" fmla="*/ 2 w 65"/>
                  <a:gd name="T41" fmla="*/ 14 h 2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11"/>
                  <a:gd name="T65" fmla="*/ 65 w 65"/>
                  <a:gd name="T66" fmla="*/ 211 h 2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11">
                    <a:moveTo>
                      <a:pt x="37" y="211"/>
                    </a:moveTo>
                    <a:lnTo>
                      <a:pt x="47" y="210"/>
                    </a:lnTo>
                    <a:lnTo>
                      <a:pt x="56" y="208"/>
                    </a:lnTo>
                    <a:lnTo>
                      <a:pt x="61" y="204"/>
                    </a:lnTo>
                    <a:lnTo>
                      <a:pt x="65" y="202"/>
                    </a:lnTo>
                    <a:lnTo>
                      <a:pt x="59" y="179"/>
                    </a:lnTo>
                    <a:lnTo>
                      <a:pt x="52" y="157"/>
                    </a:lnTo>
                    <a:lnTo>
                      <a:pt x="43" y="134"/>
                    </a:lnTo>
                    <a:lnTo>
                      <a:pt x="34" y="111"/>
                    </a:lnTo>
                    <a:lnTo>
                      <a:pt x="24" y="87"/>
                    </a:lnTo>
                    <a:lnTo>
                      <a:pt x="15" y="60"/>
                    </a:lnTo>
                    <a:lnTo>
                      <a:pt x="7" y="31"/>
                    </a:lnTo>
                    <a:lnTo>
                      <a:pt x="1" y="0"/>
                    </a:lnTo>
                    <a:lnTo>
                      <a:pt x="0" y="7"/>
                    </a:lnTo>
                    <a:lnTo>
                      <a:pt x="0" y="23"/>
                    </a:lnTo>
                    <a:lnTo>
                      <a:pt x="1" y="46"/>
                    </a:lnTo>
                    <a:lnTo>
                      <a:pt x="5" y="76"/>
                    </a:lnTo>
                    <a:lnTo>
                      <a:pt x="9" y="110"/>
                    </a:lnTo>
                    <a:lnTo>
                      <a:pt x="16" y="144"/>
                    </a:lnTo>
                    <a:lnTo>
                      <a:pt x="26" y="179"/>
                    </a:lnTo>
                    <a:lnTo>
                      <a:pt x="37" y="211"/>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42" name="Freeform 101"/>
              <p:cNvSpPr>
                <a:spLocks/>
              </p:cNvSpPr>
              <p:nvPr/>
            </p:nvSpPr>
            <p:spPr bwMode="auto">
              <a:xfrm>
                <a:off x="2468" y="3433"/>
                <a:ext cx="169" cy="176"/>
              </a:xfrm>
              <a:custGeom>
                <a:avLst/>
                <a:gdLst>
                  <a:gd name="T0" fmla="*/ 8 w 339"/>
                  <a:gd name="T1" fmla="*/ 12 h 351"/>
                  <a:gd name="T2" fmla="*/ 7 w 339"/>
                  <a:gd name="T3" fmla="*/ 8 h 351"/>
                  <a:gd name="T4" fmla="*/ 5 w 339"/>
                  <a:gd name="T5" fmla="*/ 3 h 351"/>
                  <a:gd name="T6" fmla="*/ 4 w 339"/>
                  <a:gd name="T7" fmla="*/ 1 h 351"/>
                  <a:gd name="T8" fmla="*/ 3 w 339"/>
                  <a:gd name="T9" fmla="*/ 3 h 351"/>
                  <a:gd name="T10" fmla="*/ 2 w 339"/>
                  <a:gd name="T11" fmla="*/ 9 h 351"/>
                  <a:gd name="T12" fmla="*/ 1 w 339"/>
                  <a:gd name="T13" fmla="*/ 14 h 351"/>
                  <a:gd name="T14" fmla="*/ 0 w 339"/>
                  <a:gd name="T15" fmla="*/ 20 h 351"/>
                  <a:gd name="T16" fmla="*/ 2 w 339"/>
                  <a:gd name="T17" fmla="*/ 22 h 351"/>
                  <a:gd name="T18" fmla="*/ 2 w 339"/>
                  <a:gd name="T19" fmla="*/ 18 h 351"/>
                  <a:gd name="T20" fmla="*/ 3 w 339"/>
                  <a:gd name="T21" fmla="*/ 14 h 351"/>
                  <a:gd name="T22" fmla="*/ 4 w 339"/>
                  <a:gd name="T23" fmla="*/ 10 h 351"/>
                  <a:gd name="T24" fmla="*/ 4 w 339"/>
                  <a:gd name="T25" fmla="*/ 7 h 351"/>
                  <a:gd name="T26" fmla="*/ 5 w 339"/>
                  <a:gd name="T27" fmla="*/ 10 h 351"/>
                  <a:gd name="T28" fmla="*/ 6 w 339"/>
                  <a:gd name="T29" fmla="*/ 13 h 351"/>
                  <a:gd name="T30" fmla="*/ 6 w 339"/>
                  <a:gd name="T31" fmla="*/ 15 h 351"/>
                  <a:gd name="T32" fmla="*/ 7 w 339"/>
                  <a:gd name="T33" fmla="*/ 18 h 351"/>
                  <a:gd name="T34" fmla="*/ 8 w 339"/>
                  <a:gd name="T35" fmla="*/ 18 h 351"/>
                  <a:gd name="T36" fmla="*/ 8 w 339"/>
                  <a:gd name="T37" fmla="*/ 18 h 351"/>
                  <a:gd name="T38" fmla="*/ 9 w 339"/>
                  <a:gd name="T39" fmla="*/ 17 h 351"/>
                  <a:gd name="T40" fmla="*/ 9 w 339"/>
                  <a:gd name="T41" fmla="*/ 17 h 351"/>
                  <a:gd name="T42" fmla="*/ 9 w 339"/>
                  <a:gd name="T43" fmla="*/ 17 h 351"/>
                  <a:gd name="T44" fmla="*/ 9 w 339"/>
                  <a:gd name="T45" fmla="*/ 17 h 351"/>
                  <a:gd name="T46" fmla="*/ 11 w 339"/>
                  <a:gd name="T47" fmla="*/ 15 h 351"/>
                  <a:gd name="T48" fmla="*/ 13 w 339"/>
                  <a:gd name="T49" fmla="*/ 11 h 351"/>
                  <a:gd name="T50" fmla="*/ 17 w 339"/>
                  <a:gd name="T51" fmla="*/ 7 h 351"/>
                  <a:gd name="T52" fmla="*/ 21 w 339"/>
                  <a:gd name="T53" fmla="*/ 3 h 351"/>
                  <a:gd name="T54" fmla="*/ 19 w 339"/>
                  <a:gd name="T55" fmla="*/ 4 h 351"/>
                  <a:gd name="T56" fmla="*/ 17 w 339"/>
                  <a:gd name="T57" fmla="*/ 5 h 351"/>
                  <a:gd name="T58" fmla="*/ 15 w 339"/>
                  <a:gd name="T59" fmla="*/ 6 h 351"/>
                  <a:gd name="T60" fmla="*/ 14 w 339"/>
                  <a:gd name="T61" fmla="*/ 8 h 351"/>
                  <a:gd name="T62" fmla="*/ 12 w 339"/>
                  <a:gd name="T63" fmla="*/ 9 h 351"/>
                  <a:gd name="T64" fmla="*/ 11 w 339"/>
                  <a:gd name="T65" fmla="*/ 11 h 351"/>
                  <a:gd name="T66" fmla="*/ 10 w 339"/>
                  <a:gd name="T67" fmla="*/ 13 h 351"/>
                  <a:gd name="T68" fmla="*/ 9 w 339"/>
                  <a:gd name="T69" fmla="*/ 14 h 3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9"/>
                  <a:gd name="T106" fmla="*/ 0 h 351"/>
                  <a:gd name="T107" fmla="*/ 339 w 339"/>
                  <a:gd name="T108" fmla="*/ 351 h 3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9" h="351">
                    <a:moveTo>
                      <a:pt x="146" y="223"/>
                    </a:moveTo>
                    <a:lnTo>
                      <a:pt x="137" y="190"/>
                    </a:lnTo>
                    <a:lnTo>
                      <a:pt x="126" y="153"/>
                    </a:lnTo>
                    <a:lnTo>
                      <a:pt x="113" y="115"/>
                    </a:lnTo>
                    <a:lnTo>
                      <a:pt x="99" y="78"/>
                    </a:lnTo>
                    <a:lnTo>
                      <a:pt x="86" y="46"/>
                    </a:lnTo>
                    <a:lnTo>
                      <a:pt x="75" y="20"/>
                    </a:lnTo>
                    <a:lnTo>
                      <a:pt x="66" y="3"/>
                    </a:lnTo>
                    <a:lnTo>
                      <a:pt x="59" y="0"/>
                    </a:lnTo>
                    <a:lnTo>
                      <a:pt x="52" y="43"/>
                    </a:lnTo>
                    <a:lnTo>
                      <a:pt x="44" y="87"/>
                    </a:lnTo>
                    <a:lnTo>
                      <a:pt x="36" y="131"/>
                    </a:lnTo>
                    <a:lnTo>
                      <a:pt x="28" y="175"/>
                    </a:lnTo>
                    <a:lnTo>
                      <a:pt x="21" y="218"/>
                    </a:lnTo>
                    <a:lnTo>
                      <a:pt x="13" y="262"/>
                    </a:lnTo>
                    <a:lnTo>
                      <a:pt x="6" y="307"/>
                    </a:lnTo>
                    <a:lnTo>
                      <a:pt x="0" y="351"/>
                    </a:lnTo>
                    <a:lnTo>
                      <a:pt x="38" y="337"/>
                    </a:lnTo>
                    <a:lnTo>
                      <a:pt x="43" y="307"/>
                    </a:lnTo>
                    <a:lnTo>
                      <a:pt x="46" y="277"/>
                    </a:lnTo>
                    <a:lnTo>
                      <a:pt x="52" y="248"/>
                    </a:lnTo>
                    <a:lnTo>
                      <a:pt x="56" y="218"/>
                    </a:lnTo>
                    <a:lnTo>
                      <a:pt x="61" y="190"/>
                    </a:lnTo>
                    <a:lnTo>
                      <a:pt x="67" y="160"/>
                    </a:lnTo>
                    <a:lnTo>
                      <a:pt x="71" y="131"/>
                    </a:lnTo>
                    <a:lnTo>
                      <a:pt x="77" y="101"/>
                    </a:lnTo>
                    <a:lnTo>
                      <a:pt x="82" y="125"/>
                    </a:lnTo>
                    <a:lnTo>
                      <a:pt x="86" y="148"/>
                    </a:lnTo>
                    <a:lnTo>
                      <a:pt x="92" y="171"/>
                    </a:lnTo>
                    <a:lnTo>
                      <a:pt x="98" y="194"/>
                    </a:lnTo>
                    <a:lnTo>
                      <a:pt x="104" y="217"/>
                    </a:lnTo>
                    <a:lnTo>
                      <a:pt x="109" y="240"/>
                    </a:lnTo>
                    <a:lnTo>
                      <a:pt x="115" y="263"/>
                    </a:lnTo>
                    <a:lnTo>
                      <a:pt x="122" y="286"/>
                    </a:lnTo>
                    <a:lnTo>
                      <a:pt x="127" y="284"/>
                    </a:lnTo>
                    <a:lnTo>
                      <a:pt x="131" y="282"/>
                    </a:lnTo>
                    <a:lnTo>
                      <a:pt x="136" y="279"/>
                    </a:lnTo>
                    <a:lnTo>
                      <a:pt x="140" y="277"/>
                    </a:lnTo>
                    <a:lnTo>
                      <a:pt x="145" y="275"/>
                    </a:lnTo>
                    <a:lnTo>
                      <a:pt x="150" y="271"/>
                    </a:lnTo>
                    <a:lnTo>
                      <a:pt x="154" y="269"/>
                    </a:lnTo>
                    <a:lnTo>
                      <a:pt x="159" y="267"/>
                    </a:lnTo>
                    <a:lnTo>
                      <a:pt x="164" y="259"/>
                    </a:lnTo>
                    <a:lnTo>
                      <a:pt x="177" y="238"/>
                    </a:lnTo>
                    <a:lnTo>
                      <a:pt x="196" y="208"/>
                    </a:lnTo>
                    <a:lnTo>
                      <a:pt x="220" y="172"/>
                    </a:lnTo>
                    <a:lnTo>
                      <a:pt x="248" y="136"/>
                    </a:lnTo>
                    <a:lnTo>
                      <a:pt x="278" y="99"/>
                    </a:lnTo>
                    <a:lnTo>
                      <a:pt x="309" y="68"/>
                    </a:lnTo>
                    <a:lnTo>
                      <a:pt x="339" y="45"/>
                    </a:lnTo>
                    <a:lnTo>
                      <a:pt x="324" y="50"/>
                    </a:lnTo>
                    <a:lnTo>
                      <a:pt x="309" y="57"/>
                    </a:lnTo>
                    <a:lnTo>
                      <a:pt x="294" y="65"/>
                    </a:lnTo>
                    <a:lnTo>
                      <a:pt x="280" y="74"/>
                    </a:lnTo>
                    <a:lnTo>
                      <a:pt x="266" y="84"/>
                    </a:lnTo>
                    <a:lnTo>
                      <a:pt x="252" y="94"/>
                    </a:lnTo>
                    <a:lnTo>
                      <a:pt x="240" y="106"/>
                    </a:lnTo>
                    <a:lnTo>
                      <a:pt x="227" y="116"/>
                    </a:lnTo>
                    <a:lnTo>
                      <a:pt x="214" y="129"/>
                    </a:lnTo>
                    <a:lnTo>
                      <a:pt x="203" y="141"/>
                    </a:lnTo>
                    <a:lnTo>
                      <a:pt x="191" y="154"/>
                    </a:lnTo>
                    <a:lnTo>
                      <a:pt x="181" y="168"/>
                    </a:lnTo>
                    <a:lnTo>
                      <a:pt x="172" y="180"/>
                    </a:lnTo>
                    <a:lnTo>
                      <a:pt x="162" y="194"/>
                    </a:lnTo>
                    <a:lnTo>
                      <a:pt x="154" y="209"/>
                    </a:lnTo>
                    <a:lnTo>
                      <a:pt x="146" y="223"/>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43" name="Freeform 102"/>
              <p:cNvSpPr>
                <a:spLocks/>
              </p:cNvSpPr>
              <p:nvPr/>
            </p:nvSpPr>
            <p:spPr bwMode="auto">
              <a:xfrm>
                <a:off x="2372" y="3369"/>
                <a:ext cx="93" cy="174"/>
              </a:xfrm>
              <a:custGeom>
                <a:avLst/>
                <a:gdLst>
                  <a:gd name="T0" fmla="*/ 0 w 187"/>
                  <a:gd name="T1" fmla="*/ 13 h 349"/>
                  <a:gd name="T2" fmla="*/ 1 w 187"/>
                  <a:gd name="T3" fmla="*/ 13 h 349"/>
                  <a:gd name="T4" fmla="*/ 3 w 187"/>
                  <a:gd name="T5" fmla="*/ 13 h 349"/>
                  <a:gd name="T6" fmla="*/ 4 w 187"/>
                  <a:gd name="T7" fmla="*/ 14 h 349"/>
                  <a:gd name="T8" fmla="*/ 5 w 187"/>
                  <a:gd name="T9" fmla="*/ 14 h 349"/>
                  <a:gd name="T10" fmla="*/ 6 w 187"/>
                  <a:gd name="T11" fmla="*/ 15 h 349"/>
                  <a:gd name="T12" fmla="*/ 7 w 187"/>
                  <a:gd name="T13" fmla="*/ 16 h 349"/>
                  <a:gd name="T14" fmla="*/ 8 w 187"/>
                  <a:gd name="T15" fmla="*/ 17 h 349"/>
                  <a:gd name="T16" fmla="*/ 9 w 187"/>
                  <a:gd name="T17" fmla="*/ 18 h 349"/>
                  <a:gd name="T18" fmla="*/ 8 w 187"/>
                  <a:gd name="T19" fmla="*/ 16 h 349"/>
                  <a:gd name="T20" fmla="*/ 8 w 187"/>
                  <a:gd name="T21" fmla="*/ 14 h 349"/>
                  <a:gd name="T22" fmla="*/ 8 w 187"/>
                  <a:gd name="T23" fmla="*/ 11 h 349"/>
                  <a:gd name="T24" fmla="*/ 7 w 187"/>
                  <a:gd name="T25" fmla="*/ 9 h 349"/>
                  <a:gd name="T26" fmla="*/ 7 w 187"/>
                  <a:gd name="T27" fmla="*/ 7 h 349"/>
                  <a:gd name="T28" fmla="*/ 7 w 187"/>
                  <a:gd name="T29" fmla="*/ 4 h 349"/>
                  <a:gd name="T30" fmla="*/ 6 w 187"/>
                  <a:gd name="T31" fmla="*/ 2 h 349"/>
                  <a:gd name="T32" fmla="*/ 6 w 187"/>
                  <a:gd name="T33" fmla="*/ 0 h 349"/>
                  <a:gd name="T34" fmla="*/ 6 w 187"/>
                  <a:gd name="T35" fmla="*/ 0 h 349"/>
                  <a:gd name="T36" fmla="*/ 6 w 187"/>
                  <a:gd name="T37" fmla="*/ 0 h 349"/>
                  <a:gd name="T38" fmla="*/ 7 w 187"/>
                  <a:gd name="T39" fmla="*/ 1 h 349"/>
                  <a:gd name="T40" fmla="*/ 7 w 187"/>
                  <a:gd name="T41" fmla="*/ 1 h 349"/>
                  <a:gd name="T42" fmla="*/ 7 w 187"/>
                  <a:gd name="T43" fmla="*/ 2 h 349"/>
                  <a:gd name="T44" fmla="*/ 8 w 187"/>
                  <a:gd name="T45" fmla="*/ 2 h 349"/>
                  <a:gd name="T46" fmla="*/ 8 w 187"/>
                  <a:gd name="T47" fmla="*/ 3 h 349"/>
                  <a:gd name="T48" fmla="*/ 8 w 187"/>
                  <a:gd name="T49" fmla="*/ 3 h 349"/>
                  <a:gd name="T50" fmla="*/ 8 w 187"/>
                  <a:gd name="T51" fmla="*/ 5 h 349"/>
                  <a:gd name="T52" fmla="*/ 9 w 187"/>
                  <a:gd name="T53" fmla="*/ 8 h 349"/>
                  <a:gd name="T54" fmla="*/ 9 w 187"/>
                  <a:gd name="T55" fmla="*/ 10 h 349"/>
                  <a:gd name="T56" fmla="*/ 10 w 187"/>
                  <a:gd name="T57" fmla="*/ 12 h 349"/>
                  <a:gd name="T58" fmla="*/ 10 w 187"/>
                  <a:gd name="T59" fmla="*/ 14 h 349"/>
                  <a:gd name="T60" fmla="*/ 11 w 187"/>
                  <a:gd name="T61" fmla="*/ 17 h 349"/>
                  <a:gd name="T62" fmla="*/ 11 w 187"/>
                  <a:gd name="T63" fmla="*/ 19 h 349"/>
                  <a:gd name="T64" fmla="*/ 11 w 187"/>
                  <a:gd name="T65" fmla="*/ 21 h 349"/>
                  <a:gd name="T66" fmla="*/ 10 w 187"/>
                  <a:gd name="T67" fmla="*/ 21 h 349"/>
                  <a:gd name="T68" fmla="*/ 9 w 187"/>
                  <a:gd name="T69" fmla="*/ 21 h 349"/>
                  <a:gd name="T70" fmla="*/ 8 w 187"/>
                  <a:gd name="T71" fmla="*/ 20 h 349"/>
                  <a:gd name="T72" fmla="*/ 8 w 187"/>
                  <a:gd name="T73" fmla="*/ 19 h 349"/>
                  <a:gd name="T74" fmla="*/ 7 w 187"/>
                  <a:gd name="T75" fmla="*/ 19 h 349"/>
                  <a:gd name="T76" fmla="*/ 6 w 187"/>
                  <a:gd name="T77" fmla="*/ 18 h 349"/>
                  <a:gd name="T78" fmla="*/ 6 w 187"/>
                  <a:gd name="T79" fmla="*/ 17 h 349"/>
                  <a:gd name="T80" fmla="*/ 5 w 187"/>
                  <a:gd name="T81" fmla="*/ 16 h 349"/>
                  <a:gd name="T82" fmla="*/ 5 w 187"/>
                  <a:gd name="T83" fmla="*/ 15 h 349"/>
                  <a:gd name="T84" fmla="*/ 4 w 187"/>
                  <a:gd name="T85" fmla="*/ 15 h 349"/>
                  <a:gd name="T86" fmla="*/ 3 w 187"/>
                  <a:gd name="T87" fmla="*/ 15 h 349"/>
                  <a:gd name="T88" fmla="*/ 2 w 187"/>
                  <a:gd name="T89" fmla="*/ 14 h 349"/>
                  <a:gd name="T90" fmla="*/ 1 w 187"/>
                  <a:gd name="T91" fmla="*/ 14 h 349"/>
                  <a:gd name="T92" fmla="*/ 0 w 187"/>
                  <a:gd name="T93" fmla="*/ 13 h 349"/>
                  <a:gd name="T94" fmla="*/ 0 w 187"/>
                  <a:gd name="T95" fmla="*/ 13 h 349"/>
                  <a:gd name="T96" fmla="*/ 0 w 187"/>
                  <a:gd name="T97" fmla="*/ 13 h 34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7"/>
                  <a:gd name="T148" fmla="*/ 0 h 349"/>
                  <a:gd name="T149" fmla="*/ 187 w 187"/>
                  <a:gd name="T150" fmla="*/ 349 h 34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7" h="349">
                    <a:moveTo>
                      <a:pt x="0" y="220"/>
                    </a:moveTo>
                    <a:lnTo>
                      <a:pt x="25" y="217"/>
                    </a:lnTo>
                    <a:lnTo>
                      <a:pt x="48" y="218"/>
                    </a:lnTo>
                    <a:lnTo>
                      <a:pt x="68" y="225"/>
                    </a:lnTo>
                    <a:lnTo>
                      <a:pt x="87" y="235"/>
                    </a:lnTo>
                    <a:lnTo>
                      <a:pt x="104" y="247"/>
                    </a:lnTo>
                    <a:lnTo>
                      <a:pt x="120" y="262"/>
                    </a:lnTo>
                    <a:lnTo>
                      <a:pt x="134" y="279"/>
                    </a:lnTo>
                    <a:lnTo>
                      <a:pt x="146" y="298"/>
                    </a:lnTo>
                    <a:lnTo>
                      <a:pt x="141" y="265"/>
                    </a:lnTo>
                    <a:lnTo>
                      <a:pt x="138" y="229"/>
                    </a:lnTo>
                    <a:lnTo>
                      <a:pt x="132" y="191"/>
                    </a:lnTo>
                    <a:lnTo>
                      <a:pt x="127" y="153"/>
                    </a:lnTo>
                    <a:lnTo>
                      <a:pt x="121" y="115"/>
                    </a:lnTo>
                    <a:lnTo>
                      <a:pt x="115" y="76"/>
                    </a:lnTo>
                    <a:lnTo>
                      <a:pt x="108" y="38"/>
                    </a:lnTo>
                    <a:lnTo>
                      <a:pt x="100" y="0"/>
                    </a:lnTo>
                    <a:lnTo>
                      <a:pt x="104" y="4"/>
                    </a:lnTo>
                    <a:lnTo>
                      <a:pt x="110" y="11"/>
                    </a:lnTo>
                    <a:lnTo>
                      <a:pt x="116" y="18"/>
                    </a:lnTo>
                    <a:lnTo>
                      <a:pt x="120" y="27"/>
                    </a:lnTo>
                    <a:lnTo>
                      <a:pt x="126" y="35"/>
                    </a:lnTo>
                    <a:lnTo>
                      <a:pt x="130" y="43"/>
                    </a:lnTo>
                    <a:lnTo>
                      <a:pt x="133" y="50"/>
                    </a:lnTo>
                    <a:lnTo>
                      <a:pt x="134" y="56"/>
                    </a:lnTo>
                    <a:lnTo>
                      <a:pt x="143" y="93"/>
                    </a:lnTo>
                    <a:lnTo>
                      <a:pt x="151" y="130"/>
                    </a:lnTo>
                    <a:lnTo>
                      <a:pt x="159" y="165"/>
                    </a:lnTo>
                    <a:lnTo>
                      <a:pt x="168" y="202"/>
                    </a:lnTo>
                    <a:lnTo>
                      <a:pt x="174" y="239"/>
                    </a:lnTo>
                    <a:lnTo>
                      <a:pt x="180" y="275"/>
                    </a:lnTo>
                    <a:lnTo>
                      <a:pt x="184" y="312"/>
                    </a:lnTo>
                    <a:lnTo>
                      <a:pt x="187" y="349"/>
                    </a:lnTo>
                    <a:lnTo>
                      <a:pt x="170" y="344"/>
                    </a:lnTo>
                    <a:lnTo>
                      <a:pt x="154" y="337"/>
                    </a:lnTo>
                    <a:lnTo>
                      <a:pt x="140" y="328"/>
                    </a:lnTo>
                    <a:lnTo>
                      <a:pt x="128" y="316"/>
                    </a:lnTo>
                    <a:lnTo>
                      <a:pt x="117" y="304"/>
                    </a:lnTo>
                    <a:lnTo>
                      <a:pt x="106" y="290"/>
                    </a:lnTo>
                    <a:lnTo>
                      <a:pt x="97" y="275"/>
                    </a:lnTo>
                    <a:lnTo>
                      <a:pt x="87" y="261"/>
                    </a:lnTo>
                    <a:lnTo>
                      <a:pt x="80" y="254"/>
                    </a:lnTo>
                    <a:lnTo>
                      <a:pt x="68" y="247"/>
                    </a:lnTo>
                    <a:lnTo>
                      <a:pt x="53" y="240"/>
                    </a:lnTo>
                    <a:lnTo>
                      <a:pt x="39" y="233"/>
                    </a:lnTo>
                    <a:lnTo>
                      <a:pt x="25" y="228"/>
                    </a:lnTo>
                    <a:lnTo>
                      <a:pt x="12" y="223"/>
                    </a:lnTo>
                    <a:lnTo>
                      <a:pt x="4" y="221"/>
                    </a:lnTo>
                    <a:lnTo>
                      <a:pt x="0" y="220"/>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44" name="Freeform 103"/>
              <p:cNvSpPr>
                <a:spLocks/>
              </p:cNvSpPr>
              <p:nvPr/>
            </p:nvSpPr>
            <p:spPr bwMode="auto">
              <a:xfrm>
                <a:off x="2947" y="3349"/>
                <a:ext cx="152" cy="197"/>
              </a:xfrm>
              <a:custGeom>
                <a:avLst/>
                <a:gdLst>
                  <a:gd name="T0" fmla="*/ 5 w 305"/>
                  <a:gd name="T1" fmla="*/ 25 h 392"/>
                  <a:gd name="T2" fmla="*/ 5 w 305"/>
                  <a:gd name="T3" fmla="*/ 24 h 392"/>
                  <a:gd name="T4" fmla="*/ 6 w 305"/>
                  <a:gd name="T5" fmla="*/ 23 h 392"/>
                  <a:gd name="T6" fmla="*/ 7 w 305"/>
                  <a:gd name="T7" fmla="*/ 21 h 392"/>
                  <a:gd name="T8" fmla="*/ 7 w 305"/>
                  <a:gd name="T9" fmla="*/ 18 h 392"/>
                  <a:gd name="T10" fmla="*/ 8 w 305"/>
                  <a:gd name="T11" fmla="*/ 16 h 392"/>
                  <a:gd name="T12" fmla="*/ 9 w 305"/>
                  <a:gd name="T13" fmla="*/ 13 h 392"/>
                  <a:gd name="T14" fmla="*/ 10 w 305"/>
                  <a:gd name="T15" fmla="*/ 12 h 392"/>
                  <a:gd name="T16" fmla="*/ 11 w 305"/>
                  <a:gd name="T17" fmla="*/ 11 h 392"/>
                  <a:gd name="T18" fmla="*/ 12 w 305"/>
                  <a:gd name="T19" fmla="*/ 10 h 392"/>
                  <a:gd name="T20" fmla="*/ 12 w 305"/>
                  <a:gd name="T21" fmla="*/ 8 h 392"/>
                  <a:gd name="T22" fmla="*/ 14 w 305"/>
                  <a:gd name="T23" fmla="*/ 7 h 392"/>
                  <a:gd name="T24" fmla="*/ 15 w 305"/>
                  <a:gd name="T25" fmla="*/ 5 h 392"/>
                  <a:gd name="T26" fmla="*/ 16 w 305"/>
                  <a:gd name="T27" fmla="*/ 3 h 392"/>
                  <a:gd name="T28" fmla="*/ 17 w 305"/>
                  <a:gd name="T29" fmla="*/ 2 h 392"/>
                  <a:gd name="T30" fmla="*/ 18 w 305"/>
                  <a:gd name="T31" fmla="*/ 1 h 392"/>
                  <a:gd name="T32" fmla="*/ 19 w 305"/>
                  <a:gd name="T33" fmla="*/ 0 h 392"/>
                  <a:gd name="T34" fmla="*/ 17 w 305"/>
                  <a:gd name="T35" fmla="*/ 1 h 392"/>
                  <a:gd name="T36" fmla="*/ 16 w 305"/>
                  <a:gd name="T37" fmla="*/ 2 h 392"/>
                  <a:gd name="T38" fmla="*/ 15 w 305"/>
                  <a:gd name="T39" fmla="*/ 3 h 392"/>
                  <a:gd name="T40" fmla="*/ 14 w 305"/>
                  <a:gd name="T41" fmla="*/ 4 h 392"/>
                  <a:gd name="T42" fmla="*/ 13 w 305"/>
                  <a:gd name="T43" fmla="*/ 5 h 392"/>
                  <a:gd name="T44" fmla="*/ 12 w 305"/>
                  <a:gd name="T45" fmla="*/ 6 h 392"/>
                  <a:gd name="T46" fmla="*/ 11 w 305"/>
                  <a:gd name="T47" fmla="*/ 7 h 392"/>
                  <a:gd name="T48" fmla="*/ 10 w 305"/>
                  <a:gd name="T49" fmla="*/ 8 h 392"/>
                  <a:gd name="T50" fmla="*/ 10 w 305"/>
                  <a:gd name="T51" fmla="*/ 9 h 392"/>
                  <a:gd name="T52" fmla="*/ 9 w 305"/>
                  <a:gd name="T53" fmla="*/ 10 h 392"/>
                  <a:gd name="T54" fmla="*/ 8 w 305"/>
                  <a:gd name="T55" fmla="*/ 11 h 392"/>
                  <a:gd name="T56" fmla="*/ 8 w 305"/>
                  <a:gd name="T57" fmla="*/ 12 h 392"/>
                  <a:gd name="T58" fmla="*/ 7 w 305"/>
                  <a:gd name="T59" fmla="*/ 13 h 392"/>
                  <a:gd name="T60" fmla="*/ 7 w 305"/>
                  <a:gd name="T61" fmla="*/ 14 h 392"/>
                  <a:gd name="T62" fmla="*/ 6 w 305"/>
                  <a:gd name="T63" fmla="*/ 15 h 392"/>
                  <a:gd name="T64" fmla="*/ 6 w 305"/>
                  <a:gd name="T65" fmla="*/ 16 h 392"/>
                  <a:gd name="T66" fmla="*/ 5 w 305"/>
                  <a:gd name="T67" fmla="*/ 12 h 392"/>
                  <a:gd name="T68" fmla="*/ 5 w 305"/>
                  <a:gd name="T69" fmla="*/ 8 h 392"/>
                  <a:gd name="T70" fmla="*/ 4 w 305"/>
                  <a:gd name="T71" fmla="*/ 5 h 392"/>
                  <a:gd name="T72" fmla="*/ 4 w 305"/>
                  <a:gd name="T73" fmla="*/ 4 h 392"/>
                  <a:gd name="T74" fmla="*/ 3 w 305"/>
                  <a:gd name="T75" fmla="*/ 6 h 392"/>
                  <a:gd name="T76" fmla="*/ 2 w 305"/>
                  <a:gd name="T77" fmla="*/ 8 h 392"/>
                  <a:gd name="T78" fmla="*/ 2 w 305"/>
                  <a:gd name="T79" fmla="*/ 10 h 392"/>
                  <a:gd name="T80" fmla="*/ 1 w 305"/>
                  <a:gd name="T81" fmla="*/ 12 h 392"/>
                  <a:gd name="T82" fmla="*/ 1 w 305"/>
                  <a:gd name="T83" fmla="*/ 14 h 392"/>
                  <a:gd name="T84" fmla="*/ 0 w 305"/>
                  <a:gd name="T85" fmla="*/ 17 h 392"/>
                  <a:gd name="T86" fmla="*/ 0 w 305"/>
                  <a:gd name="T87" fmla="*/ 19 h 392"/>
                  <a:gd name="T88" fmla="*/ 0 w 305"/>
                  <a:gd name="T89" fmla="*/ 21 h 392"/>
                  <a:gd name="T90" fmla="*/ 2 w 305"/>
                  <a:gd name="T91" fmla="*/ 20 h 392"/>
                  <a:gd name="T92" fmla="*/ 2 w 305"/>
                  <a:gd name="T93" fmla="*/ 18 h 392"/>
                  <a:gd name="T94" fmla="*/ 3 w 305"/>
                  <a:gd name="T95" fmla="*/ 16 h 392"/>
                  <a:gd name="T96" fmla="*/ 3 w 305"/>
                  <a:gd name="T97" fmla="*/ 14 h 392"/>
                  <a:gd name="T98" fmla="*/ 4 w 305"/>
                  <a:gd name="T99" fmla="*/ 11 h 392"/>
                  <a:gd name="T100" fmla="*/ 3 w 305"/>
                  <a:gd name="T101" fmla="*/ 14 h 392"/>
                  <a:gd name="T102" fmla="*/ 3 w 305"/>
                  <a:gd name="T103" fmla="*/ 17 h 392"/>
                  <a:gd name="T104" fmla="*/ 3 w 305"/>
                  <a:gd name="T105" fmla="*/ 20 h 392"/>
                  <a:gd name="T106" fmla="*/ 3 w 305"/>
                  <a:gd name="T107" fmla="*/ 25 h 392"/>
                  <a:gd name="T108" fmla="*/ 5 w 305"/>
                  <a:gd name="T109" fmla="*/ 25 h 39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05"/>
                  <a:gd name="T166" fmla="*/ 0 h 392"/>
                  <a:gd name="T167" fmla="*/ 305 w 305"/>
                  <a:gd name="T168" fmla="*/ 392 h 39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05" h="392">
                    <a:moveTo>
                      <a:pt x="88" y="385"/>
                    </a:moveTo>
                    <a:lnTo>
                      <a:pt x="91" y="377"/>
                    </a:lnTo>
                    <a:lnTo>
                      <a:pt x="99" y="354"/>
                    </a:lnTo>
                    <a:lnTo>
                      <a:pt x="112" y="321"/>
                    </a:lnTo>
                    <a:lnTo>
                      <a:pt x="127" y="283"/>
                    </a:lnTo>
                    <a:lnTo>
                      <a:pt x="143" y="242"/>
                    </a:lnTo>
                    <a:lnTo>
                      <a:pt x="159" y="207"/>
                    </a:lnTo>
                    <a:lnTo>
                      <a:pt x="172" y="178"/>
                    </a:lnTo>
                    <a:lnTo>
                      <a:pt x="182" y="161"/>
                    </a:lnTo>
                    <a:lnTo>
                      <a:pt x="192" y="149"/>
                    </a:lnTo>
                    <a:lnTo>
                      <a:pt x="207" y="128"/>
                    </a:lnTo>
                    <a:lnTo>
                      <a:pt x="226" y="103"/>
                    </a:lnTo>
                    <a:lnTo>
                      <a:pt x="248" y="74"/>
                    </a:lnTo>
                    <a:lnTo>
                      <a:pt x="269" y="47"/>
                    </a:lnTo>
                    <a:lnTo>
                      <a:pt x="287" y="23"/>
                    </a:lnTo>
                    <a:lnTo>
                      <a:pt x="300" y="5"/>
                    </a:lnTo>
                    <a:lnTo>
                      <a:pt x="305" y="0"/>
                    </a:lnTo>
                    <a:lnTo>
                      <a:pt x="286" y="10"/>
                    </a:lnTo>
                    <a:lnTo>
                      <a:pt x="269" y="23"/>
                    </a:lnTo>
                    <a:lnTo>
                      <a:pt x="252" y="38"/>
                    </a:lnTo>
                    <a:lnTo>
                      <a:pt x="235" y="54"/>
                    </a:lnTo>
                    <a:lnTo>
                      <a:pt x="219" y="71"/>
                    </a:lnTo>
                    <a:lnTo>
                      <a:pt x="203" y="88"/>
                    </a:lnTo>
                    <a:lnTo>
                      <a:pt x="188" y="108"/>
                    </a:lnTo>
                    <a:lnTo>
                      <a:pt x="173" y="126"/>
                    </a:lnTo>
                    <a:lnTo>
                      <a:pt x="162" y="141"/>
                    </a:lnTo>
                    <a:lnTo>
                      <a:pt x="151" y="156"/>
                    </a:lnTo>
                    <a:lnTo>
                      <a:pt x="141" y="171"/>
                    </a:lnTo>
                    <a:lnTo>
                      <a:pt x="132" y="185"/>
                    </a:lnTo>
                    <a:lnTo>
                      <a:pt x="124" y="199"/>
                    </a:lnTo>
                    <a:lnTo>
                      <a:pt x="114" y="213"/>
                    </a:lnTo>
                    <a:lnTo>
                      <a:pt x="108" y="226"/>
                    </a:lnTo>
                    <a:lnTo>
                      <a:pt x="99" y="241"/>
                    </a:lnTo>
                    <a:lnTo>
                      <a:pt x="91" y="186"/>
                    </a:lnTo>
                    <a:lnTo>
                      <a:pt x="85" y="120"/>
                    </a:lnTo>
                    <a:lnTo>
                      <a:pt x="79" y="69"/>
                    </a:lnTo>
                    <a:lnTo>
                      <a:pt x="73" y="52"/>
                    </a:lnTo>
                    <a:lnTo>
                      <a:pt x="58" y="82"/>
                    </a:lnTo>
                    <a:lnTo>
                      <a:pt x="45" y="115"/>
                    </a:lnTo>
                    <a:lnTo>
                      <a:pt x="34" y="149"/>
                    </a:lnTo>
                    <a:lnTo>
                      <a:pt x="25" y="184"/>
                    </a:lnTo>
                    <a:lnTo>
                      <a:pt x="17" y="221"/>
                    </a:lnTo>
                    <a:lnTo>
                      <a:pt x="10" y="256"/>
                    </a:lnTo>
                    <a:lnTo>
                      <a:pt x="5" y="291"/>
                    </a:lnTo>
                    <a:lnTo>
                      <a:pt x="0" y="323"/>
                    </a:lnTo>
                    <a:lnTo>
                      <a:pt x="40" y="309"/>
                    </a:lnTo>
                    <a:lnTo>
                      <a:pt x="44" y="276"/>
                    </a:lnTo>
                    <a:lnTo>
                      <a:pt x="49" y="242"/>
                    </a:lnTo>
                    <a:lnTo>
                      <a:pt x="56" y="209"/>
                    </a:lnTo>
                    <a:lnTo>
                      <a:pt x="65" y="176"/>
                    </a:lnTo>
                    <a:lnTo>
                      <a:pt x="63" y="215"/>
                    </a:lnTo>
                    <a:lnTo>
                      <a:pt x="61" y="260"/>
                    </a:lnTo>
                    <a:lnTo>
                      <a:pt x="59" y="316"/>
                    </a:lnTo>
                    <a:lnTo>
                      <a:pt x="58" y="392"/>
                    </a:lnTo>
                    <a:lnTo>
                      <a:pt x="88" y="385"/>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45" name="Freeform 104"/>
              <p:cNvSpPr>
                <a:spLocks/>
              </p:cNvSpPr>
              <p:nvPr/>
            </p:nvSpPr>
            <p:spPr bwMode="auto">
              <a:xfrm>
                <a:off x="3106" y="3291"/>
                <a:ext cx="141" cy="232"/>
              </a:xfrm>
              <a:custGeom>
                <a:avLst/>
                <a:gdLst>
                  <a:gd name="T0" fmla="*/ 0 w 284"/>
                  <a:gd name="T1" fmla="*/ 23 h 464"/>
                  <a:gd name="T2" fmla="*/ 3 w 284"/>
                  <a:gd name="T3" fmla="*/ 22 h 464"/>
                  <a:gd name="T4" fmla="*/ 5 w 284"/>
                  <a:gd name="T5" fmla="*/ 19 h 464"/>
                  <a:gd name="T6" fmla="*/ 7 w 284"/>
                  <a:gd name="T7" fmla="*/ 17 h 464"/>
                  <a:gd name="T8" fmla="*/ 8 w 284"/>
                  <a:gd name="T9" fmla="*/ 18 h 464"/>
                  <a:gd name="T10" fmla="*/ 7 w 284"/>
                  <a:gd name="T11" fmla="*/ 23 h 464"/>
                  <a:gd name="T12" fmla="*/ 7 w 284"/>
                  <a:gd name="T13" fmla="*/ 24 h 464"/>
                  <a:gd name="T14" fmla="*/ 8 w 284"/>
                  <a:gd name="T15" fmla="*/ 24 h 464"/>
                  <a:gd name="T16" fmla="*/ 8 w 284"/>
                  <a:gd name="T17" fmla="*/ 23 h 464"/>
                  <a:gd name="T18" fmla="*/ 9 w 284"/>
                  <a:gd name="T19" fmla="*/ 23 h 464"/>
                  <a:gd name="T20" fmla="*/ 9 w 284"/>
                  <a:gd name="T21" fmla="*/ 22 h 464"/>
                  <a:gd name="T22" fmla="*/ 10 w 284"/>
                  <a:gd name="T23" fmla="*/ 20 h 464"/>
                  <a:gd name="T24" fmla="*/ 11 w 284"/>
                  <a:gd name="T25" fmla="*/ 21 h 464"/>
                  <a:gd name="T26" fmla="*/ 11 w 284"/>
                  <a:gd name="T27" fmla="*/ 23 h 464"/>
                  <a:gd name="T28" fmla="*/ 12 w 284"/>
                  <a:gd name="T29" fmla="*/ 26 h 464"/>
                  <a:gd name="T30" fmla="*/ 13 w 284"/>
                  <a:gd name="T31" fmla="*/ 28 h 464"/>
                  <a:gd name="T32" fmla="*/ 13 w 284"/>
                  <a:gd name="T33" fmla="*/ 29 h 464"/>
                  <a:gd name="T34" fmla="*/ 14 w 284"/>
                  <a:gd name="T35" fmla="*/ 29 h 464"/>
                  <a:gd name="T36" fmla="*/ 15 w 284"/>
                  <a:gd name="T37" fmla="*/ 29 h 464"/>
                  <a:gd name="T38" fmla="*/ 16 w 284"/>
                  <a:gd name="T39" fmla="*/ 28 h 464"/>
                  <a:gd name="T40" fmla="*/ 17 w 284"/>
                  <a:gd name="T41" fmla="*/ 24 h 464"/>
                  <a:gd name="T42" fmla="*/ 16 w 284"/>
                  <a:gd name="T43" fmla="*/ 16 h 464"/>
                  <a:gd name="T44" fmla="*/ 17 w 284"/>
                  <a:gd name="T45" fmla="*/ 0 h 464"/>
                  <a:gd name="T46" fmla="*/ 15 w 284"/>
                  <a:gd name="T47" fmla="*/ 6 h 464"/>
                  <a:gd name="T48" fmla="*/ 15 w 284"/>
                  <a:gd name="T49" fmla="*/ 12 h 464"/>
                  <a:gd name="T50" fmla="*/ 15 w 284"/>
                  <a:gd name="T51" fmla="*/ 19 h 464"/>
                  <a:gd name="T52" fmla="*/ 14 w 284"/>
                  <a:gd name="T53" fmla="*/ 25 h 464"/>
                  <a:gd name="T54" fmla="*/ 13 w 284"/>
                  <a:gd name="T55" fmla="*/ 21 h 464"/>
                  <a:gd name="T56" fmla="*/ 12 w 284"/>
                  <a:gd name="T57" fmla="*/ 17 h 464"/>
                  <a:gd name="T58" fmla="*/ 11 w 284"/>
                  <a:gd name="T59" fmla="*/ 13 h 464"/>
                  <a:gd name="T60" fmla="*/ 11 w 284"/>
                  <a:gd name="T61" fmla="*/ 11 h 464"/>
                  <a:gd name="T62" fmla="*/ 10 w 284"/>
                  <a:gd name="T63" fmla="*/ 12 h 464"/>
                  <a:gd name="T64" fmla="*/ 9 w 284"/>
                  <a:gd name="T65" fmla="*/ 13 h 464"/>
                  <a:gd name="T66" fmla="*/ 8 w 284"/>
                  <a:gd name="T67" fmla="*/ 15 h 464"/>
                  <a:gd name="T68" fmla="*/ 8 w 284"/>
                  <a:gd name="T69" fmla="*/ 15 h 464"/>
                  <a:gd name="T70" fmla="*/ 6 w 284"/>
                  <a:gd name="T71" fmla="*/ 16 h 464"/>
                  <a:gd name="T72" fmla="*/ 5 w 284"/>
                  <a:gd name="T73" fmla="*/ 17 h 464"/>
                  <a:gd name="T74" fmla="*/ 3 w 284"/>
                  <a:gd name="T75" fmla="*/ 19 h 464"/>
                  <a:gd name="T76" fmla="*/ 2 w 284"/>
                  <a:gd name="T77" fmla="*/ 20 h 464"/>
                  <a:gd name="T78" fmla="*/ 2 w 284"/>
                  <a:gd name="T79" fmla="*/ 11 h 464"/>
                  <a:gd name="T80" fmla="*/ 1 w 284"/>
                  <a:gd name="T81" fmla="*/ 7 h 4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4"/>
                  <a:gd name="T124" fmla="*/ 0 h 464"/>
                  <a:gd name="T125" fmla="*/ 284 w 284"/>
                  <a:gd name="T126" fmla="*/ 464 h 46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4" h="464">
                    <a:moveTo>
                      <a:pt x="0" y="378"/>
                    </a:moveTo>
                    <a:lnTo>
                      <a:pt x="14" y="367"/>
                    </a:lnTo>
                    <a:lnTo>
                      <a:pt x="32" y="354"/>
                    </a:lnTo>
                    <a:lnTo>
                      <a:pt x="49" y="337"/>
                    </a:lnTo>
                    <a:lnTo>
                      <a:pt x="68" y="320"/>
                    </a:lnTo>
                    <a:lnTo>
                      <a:pt x="87" y="302"/>
                    </a:lnTo>
                    <a:lnTo>
                      <a:pt x="104" y="286"/>
                    </a:lnTo>
                    <a:lnTo>
                      <a:pt x="120" y="271"/>
                    </a:lnTo>
                    <a:lnTo>
                      <a:pt x="133" y="258"/>
                    </a:lnTo>
                    <a:lnTo>
                      <a:pt x="131" y="284"/>
                    </a:lnTo>
                    <a:lnTo>
                      <a:pt x="125" y="321"/>
                    </a:lnTo>
                    <a:lnTo>
                      <a:pt x="119" y="356"/>
                    </a:lnTo>
                    <a:lnTo>
                      <a:pt x="116" y="378"/>
                    </a:lnTo>
                    <a:lnTo>
                      <a:pt x="120" y="375"/>
                    </a:lnTo>
                    <a:lnTo>
                      <a:pt x="126" y="372"/>
                    </a:lnTo>
                    <a:lnTo>
                      <a:pt x="131" y="370"/>
                    </a:lnTo>
                    <a:lnTo>
                      <a:pt x="136" y="367"/>
                    </a:lnTo>
                    <a:lnTo>
                      <a:pt x="141" y="365"/>
                    </a:lnTo>
                    <a:lnTo>
                      <a:pt x="147" y="362"/>
                    </a:lnTo>
                    <a:lnTo>
                      <a:pt x="151" y="359"/>
                    </a:lnTo>
                    <a:lnTo>
                      <a:pt x="156" y="357"/>
                    </a:lnTo>
                    <a:lnTo>
                      <a:pt x="158" y="349"/>
                    </a:lnTo>
                    <a:lnTo>
                      <a:pt x="163" y="333"/>
                    </a:lnTo>
                    <a:lnTo>
                      <a:pt x="169" y="316"/>
                    </a:lnTo>
                    <a:lnTo>
                      <a:pt x="172" y="306"/>
                    </a:lnTo>
                    <a:lnTo>
                      <a:pt x="178" y="326"/>
                    </a:lnTo>
                    <a:lnTo>
                      <a:pt x="182" y="346"/>
                    </a:lnTo>
                    <a:lnTo>
                      <a:pt x="189" y="366"/>
                    </a:lnTo>
                    <a:lnTo>
                      <a:pt x="195" y="386"/>
                    </a:lnTo>
                    <a:lnTo>
                      <a:pt x="201" y="405"/>
                    </a:lnTo>
                    <a:lnTo>
                      <a:pt x="207" y="425"/>
                    </a:lnTo>
                    <a:lnTo>
                      <a:pt x="212" y="445"/>
                    </a:lnTo>
                    <a:lnTo>
                      <a:pt x="218" y="464"/>
                    </a:lnTo>
                    <a:lnTo>
                      <a:pt x="224" y="462"/>
                    </a:lnTo>
                    <a:lnTo>
                      <a:pt x="230" y="458"/>
                    </a:lnTo>
                    <a:lnTo>
                      <a:pt x="235" y="456"/>
                    </a:lnTo>
                    <a:lnTo>
                      <a:pt x="241" y="454"/>
                    </a:lnTo>
                    <a:lnTo>
                      <a:pt x="247" y="451"/>
                    </a:lnTo>
                    <a:lnTo>
                      <a:pt x="253" y="448"/>
                    </a:lnTo>
                    <a:lnTo>
                      <a:pt x="259" y="446"/>
                    </a:lnTo>
                    <a:lnTo>
                      <a:pt x="264" y="443"/>
                    </a:lnTo>
                    <a:lnTo>
                      <a:pt x="276" y="378"/>
                    </a:lnTo>
                    <a:lnTo>
                      <a:pt x="276" y="311"/>
                    </a:lnTo>
                    <a:lnTo>
                      <a:pt x="271" y="243"/>
                    </a:lnTo>
                    <a:lnTo>
                      <a:pt x="272" y="176"/>
                    </a:lnTo>
                    <a:lnTo>
                      <a:pt x="284" y="0"/>
                    </a:lnTo>
                    <a:lnTo>
                      <a:pt x="267" y="45"/>
                    </a:lnTo>
                    <a:lnTo>
                      <a:pt x="255" y="93"/>
                    </a:lnTo>
                    <a:lnTo>
                      <a:pt x="249" y="142"/>
                    </a:lnTo>
                    <a:lnTo>
                      <a:pt x="247" y="191"/>
                    </a:lnTo>
                    <a:lnTo>
                      <a:pt x="246" y="242"/>
                    </a:lnTo>
                    <a:lnTo>
                      <a:pt x="246" y="293"/>
                    </a:lnTo>
                    <a:lnTo>
                      <a:pt x="244" y="342"/>
                    </a:lnTo>
                    <a:lnTo>
                      <a:pt x="239" y="390"/>
                    </a:lnTo>
                    <a:lnTo>
                      <a:pt x="232" y="366"/>
                    </a:lnTo>
                    <a:lnTo>
                      <a:pt x="224" y="335"/>
                    </a:lnTo>
                    <a:lnTo>
                      <a:pt x="215" y="302"/>
                    </a:lnTo>
                    <a:lnTo>
                      <a:pt x="206" y="267"/>
                    </a:lnTo>
                    <a:lnTo>
                      <a:pt x="197" y="235"/>
                    </a:lnTo>
                    <a:lnTo>
                      <a:pt x="191" y="206"/>
                    </a:lnTo>
                    <a:lnTo>
                      <a:pt x="185" y="185"/>
                    </a:lnTo>
                    <a:lnTo>
                      <a:pt x="182" y="175"/>
                    </a:lnTo>
                    <a:lnTo>
                      <a:pt x="177" y="180"/>
                    </a:lnTo>
                    <a:lnTo>
                      <a:pt x="171" y="187"/>
                    </a:lnTo>
                    <a:lnTo>
                      <a:pt x="163" y="195"/>
                    </a:lnTo>
                    <a:lnTo>
                      <a:pt x="156" y="205"/>
                    </a:lnTo>
                    <a:lnTo>
                      <a:pt x="148" y="215"/>
                    </a:lnTo>
                    <a:lnTo>
                      <a:pt x="142" y="225"/>
                    </a:lnTo>
                    <a:lnTo>
                      <a:pt x="138" y="233"/>
                    </a:lnTo>
                    <a:lnTo>
                      <a:pt x="135" y="240"/>
                    </a:lnTo>
                    <a:lnTo>
                      <a:pt x="123" y="248"/>
                    </a:lnTo>
                    <a:lnTo>
                      <a:pt x="109" y="256"/>
                    </a:lnTo>
                    <a:lnTo>
                      <a:pt x="96" y="264"/>
                    </a:lnTo>
                    <a:lnTo>
                      <a:pt x="83" y="272"/>
                    </a:lnTo>
                    <a:lnTo>
                      <a:pt x="70" y="281"/>
                    </a:lnTo>
                    <a:lnTo>
                      <a:pt x="58" y="289"/>
                    </a:lnTo>
                    <a:lnTo>
                      <a:pt x="45" y="299"/>
                    </a:lnTo>
                    <a:lnTo>
                      <a:pt x="34" y="310"/>
                    </a:lnTo>
                    <a:lnTo>
                      <a:pt x="38" y="241"/>
                    </a:lnTo>
                    <a:lnTo>
                      <a:pt x="34" y="174"/>
                    </a:lnTo>
                    <a:lnTo>
                      <a:pt x="26" y="123"/>
                    </a:lnTo>
                    <a:lnTo>
                      <a:pt x="21" y="104"/>
                    </a:lnTo>
                    <a:lnTo>
                      <a:pt x="0" y="378"/>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46" name="Freeform 105"/>
              <p:cNvSpPr>
                <a:spLocks/>
              </p:cNvSpPr>
              <p:nvPr/>
            </p:nvSpPr>
            <p:spPr bwMode="auto">
              <a:xfrm>
                <a:off x="3004" y="3333"/>
                <a:ext cx="103" cy="73"/>
              </a:xfrm>
              <a:custGeom>
                <a:avLst/>
                <a:gdLst>
                  <a:gd name="T0" fmla="*/ 3 w 206"/>
                  <a:gd name="T1" fmla="*/ 9 h 145"/>
                  <a:gd name="T2" fmla="*/ 4 w 206"/>
                  <a:gd name="T3" fmla="*/ 7 h 145"/>
                  <a:gd name="T4" fmla="*/ 5 w 206"/>
                  <a:gd name="T5" fmla="*/ 6 h 145"/>
                  <a:gd name="T6" fmla="*/ 6 w 206"/>
                  <a:gd name="T7" fmla="*/ 5 h 145"/>
                  <a:gd name="T8" fmla="*/ 8 w 206"/>
                  <a:gd name="T9" fmla="*/ 4 h 145"/>
                  <a:gd name="T10" fmla="*/ 9 w 206"/>
                  <a:gd name="T11" fmla="*/ 3 h 145"/>
                  <a:gd name="T12" fmla="*/ 11 w 206"/>
                  <a:gd name="T13" fmla="*/ 2 h 145"/>
                  <a:gd name="T14" fmla="*/ 12 w 206"/>
                  <a:gd name="T15" fmla="*/ 1 h 145"/>
                  <a:gd name="T16" fmla="*/ 13 w 206"/>
                  <a:gd name="T17" fmla="*/ 0 h 145"/>
                  <a:gd name="T18" fmla="*/ 11 w 206"/>
                  <a:gd name="T19" fmla="*/ 1 h 145"/>
                  <a:gd name="T20" fmla="*/ 9 w 206"/>
                  <a:gd name="T21" fmla="*/ 2 h 145"/>
                  <a:gd name="T22" fmla="*/ 8 w 206"/>
                  <a:gd name="T23" fmla="*/ 3 h 145"/>
                  <a:gd name="T24" fmla="*/ 6 w 206"/>
                  <a:gd name="T25" fmla="*/ 4 h 145"/>
                  <a:gd name="T26" fmla="*/ 5 w 206"/>
                  <a:gd name="T27" fmla="*/ 5 h 145"/>
                  <a:gd name="T28" fmla="*/ 4 w 206"/>
                  <a:gd name="T29" fmla="*/ 6 h 145"/>
                  <a:gd name="T30" fmla="*/ 2 w 206"/>
                  <a:gd name="T31" fmla="*/ 7 h 145"/>
                  <a:gd name="T32" fmla="*/ 1 w 206"/>
                  <a:gd name="T33" fmla="*/ 8 h 145"/>
                  <a:gd name="T34" fmla="*/ 0 w 206"/>
                  <a:gd name="T35" fmla="*/ 10 h 145"/>
                  <a:gd name="T36" fmla="*/ 3 w 206"/>
                  <a:gd name="T37" fmla="*/ 9 h 1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6"/>
                  <a:gd name="T58" fmla="*/ 0 h 145"/>
                  <a:gd name="T59" fmla="*/ 206 w 206"/>
                  <a:gd name="T60" fmla="*/ 145 h 14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6" h="145">
                    <a:moveTo>
                      <a:pt x="39" y="132"/>
                    </a:moveTo>
                    <a:lnTo>
                      <a:pt x="54" y="109"/>
                    </a:lnTo>
                    <a:lnTo>
                      <a:pt x="72" y="90"/>
                    </a:lnTo>
                    <a:lnTo>
                      <a:pt x="92" y="73"/>
                    </a:lnTo>
                    <a:lnTo>
                      <a:pt x="115" y="58"/>
                    </a:lnTo>
                    <a:lnTo>
                      <a:pt x="138" y="44"/>
                    </a:lnTo>
                    <a:lnTo>
                      <a:pt x="161" y="30"/>
                    </a:lnTo>
                    <a:lnTo>
                      <a:pt x="184" y="16"/>
                    </a:lnTo>
                    <a:lnTo>
                      <a:pt x="206" y="0"/>
                    </a:lnTo>
                    <a:lnTo>
                      <a:pt x="167" y="14"/>
                    </a:lnTo>
                    <a:lnTo>
                      <a:pt x="142" y="27"/>
                    </a:lnTo>
                    <a:lnTo>
                      <a:pt x="119" y="39"/>
                    </a:lnTo>
                    <a:lnTo>
                      <a:pt x="95" y="53"/>
                    </a:lnTo>
                    <a:lnTo>
                      <a:pt x="73" y="68"/>
                    </a:lnTo>
                    <a:lnTo>
                      <a:pt x="51" y="84"/>
                    </a:lnTo>
                    <a:lnTo>
                      <a:pt x="32" y="102"/>
                    </a:lnTo>
                    <a:lnTo>
                      <a:pt x="15" y="122"/>
                    </a:lnTo>
                    <a:lnTo>
                      <a:pt x="0" y="145"/>
                    </a:lnTo>
                    <a:lnTo>
                      <a:pt x="39" y="132"/>
                    </a:lnTo>
                    <a:close/>
                  </a:path>
                </a:pathLst>
              </a:custGeom>
              <a:solidFill>
                <a:srgbClr val="00D82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47" name="Freeform 106"/>
              <p:cNvSpPr>
                <a:spLocks/>
              </p:cNvSpPr>
              <p:nvPr/>
            </p:nvSpPr>
            <p:spPr bwMode="auto">
              <a:xfrm>
                <a:off x="2735" y="3259"/>
                <a:ext cx="62" cy="230"/>
              </a:xfrm>
              <a:custGeom>
                <a:avLst/>
                <a:gdLst>
                  <a:gd name="T0" fmla="*/ 7 w 125"/>
                  <a:gd name="T1" fmla="*/ 3 h 458"/>
                  <a:gd name="T2" fmla="*/ 6 w 125"/>
                  <a:gd name="T3" fmla="*/ 2 h 458"/>
                  <a:gd name="T4" fmla="*/ 6 w 125"/>
                  <a:gd name="T5" fmla="*/ 1 h 458"/>
                  <a:gd name="T6" fmla="*/ 6 w 125"/>
                  <a:gd name="T7" fmla="*/ 1 h 458"/>
                  <a:gd name="T8" fmla="*/ 5 w 125"/>
                  <a:gd name="T9" fmla="*/ 0 h 458"/>
                  <a:gd name="T10" fmla="*/ 5 w 125"/>
                  <a:gd name="T11" fmla="*/ 1 h 458"/>
                  <a:gd name="T12" fmla="*/ 5 w 125"/>
                  <a:gd name="T13" fmla="*/ 1 h 458"/>
                  <a:gd name="T14" fmla="*/ 5 w 125"/>
                  <a:gd name="T15" fmla="*/ 1 h 458"/>
                  <a:gd name="T16" fmla="*/ 4 w 125"/>
                  <a:gd name="T17" fmla="*/ 1 h 458"/>
                  <a:gd name="T18" fmla="*/ 3 w 125"/>
                  <a:gd name="T19" fmla="*/ 1 h 458"/>
                  <a:gd name="T20" fmla="*/ 3 w 125"/>
                  <a:gd name="T21" fmla="*/ 1 h 458"/>
                  <a:gd name="T22" fmla="*/ 3 w 125"/>
                  <a:gd name="T23" fmla="*/ 2 h 458"/>
                  <a:gd name="T24" fmla="*/ 2 w 125"/>
                  <a:gd name="T25" fmla="*/ 2 h 458"/>
                  <a:gd name="T26" fmla="*/ 1 w 125"/>
                  <a:gd name="T27" fmla="*/ 5 h 458"/>
                  <a:gd name="T28" fmla="*/ 0 w 125"/>
                  <a:gd name="T29" fmla="*/ 9 h 458"/>
                  <a:gd name="T30" fmla="*/ 0 w 125"/>
                  <a:gd name="T31" fmla="*/ 12 h 458"/>
                  <a:gd name="T32" fmla="*/ 0 w 125"/>
                  <a:gd name="T33" fmla="*/ 15 h 458"/>
                  <a:gd name="T34" fmla="*/ 0 w 125"/>
                  <a:gd name="T35" fmla="*/ 19 h 458"/>
                  <a:gd name="T36" fmla="*/ 0 w 125"/>
                  <a:gd name="T37" fmla="*/ 22 h 458"/>
                  <a:gd name="T38" fmla="*/ 0 w 125"/>
                  <a:gd name="T39" fmla="*/ 26 h 458"/>
                  <a:gd name="T40" fmla="*/ 0 w 125"/>
                  <a:gd name="T41" fmla="*/ 29 h 458"/>
                  <a:gd name="T42" fmla="*/ 2 w 125"/>
                  <a:gd name="T43" fmla="*/ 28 h 458"/>
                  <a:gd name="T44" fmla="*/ 2 w 125"/>
                  <a:gd name="T45" fmla="*/ 24 h 458"/>
                  <a:gd name="T46" fmla="*/ 1 w 125"/>
                  <a:gd name="T47" fmla="*/ 20 h 458"/>
                  <a:gd name="T48" fmla="*/ 1 w 125"/>
                  <a:gd name="T49" fmla="*/ 16 h 458"/>
                  <a:gd name="T50" fmla="*/ 1 w 125"/>
                  <a:gd name="T51" fmla="*/ 12 h 458"/>
                  <a:gd name="T52" fmla="*/ 1 w 125"/>
                  <a:gd name="T53" fmla="*/ 10 h 458"/>
                  <a:gd name="T54" fmla="*/ 1 w 125"/>
                  <a:gd name="T55" fmla="*/ 9 h 458"/>
                  <a:gd name="T56" fmla="*/ 2 w 125"/>
                  <a:gd name="T57" fmla="*/ 8 h 458"/>
                  <a:gd name="T58" fmla="*/ 2 w 125"/>
                  <a:gd name="T59" fmla="*/ 6 h 458"/>
                  <a:gd name="T60" fmla="*/ 2 w 125"/>
                  <a:gd name="T61" fmla="*/ 5 h 458"/>
                  <a:gd name="T62" fmla="*/ 3 w 125"/>
                  <a:gd name="T63" fmla="*/ 4 h 458"/>
                  <a:gd name="T64" fmla="*/ 3 w 125"/>
                  <a:gd name="T65" fmla="*/ 3 h 458"/>
                  <a:gd name="T66" fmla="*/ 4 w 125"/>
                  <a:gd name="T67" fmla="*/ 2 h 458"/>
                  <a:gd name="T68" fmla="*/ 5 w 125"/>
                  <a:gd name="T69" fmla="*/ 2 h 458"/>
                  <a:gd name="T70" fmla="*/ 5 w 125"/>
                  <a:gd name="T71" fmla="*/ 3 h 458"/>
                  <a:gd name="T72" fmla="*/ 6 w 125"/>
                  <a:gd name="T73" fmla="*/ 4 h 458"/>
                  <a:gd name="T74" fmla="*/ 6 w 125"/>
                  <a:gd name="T75" fmla="*/ 6 h 458"/>
                  <a:gd name="T76" fmla="*/ 6 w 125"/>
                  <a:gd name="T77" fmla="*/ 7 h 458"/>
                  <a:gd name="T78" fmla="*/ 6 w 125"/>
                  <a:gd name="T79" fmla="*/ 9 h 458"/>
                  <a:gd name="T80" fmla="*/ 5 w 125"/>
                  <a:gd name="T81" fmla="*/ 10 h 458"/>
                  <a:gd name="T82" fmla="*/ 5 w 125"/>
                  <a:gd name="T83" fmla="*/ 12 h 458"/>
                  <a:gd name="T84" fmla="*/ 5 w 125"/>
                  <a:gd name="T85" fmla="*/ 12 h 458"/>
                  <a:gd name="T86" fmla="*/ 4 w 125"/>
                  <a:gd name="T87" fmla="*/ 12 h 458"/>
                  <a:gd name="T88" fmla="*/ 4 w 125"/>
                  <a:gd name="T89" fmla="*/ 12 h 458"/>
                  <a:gd name="T90" fmla="*/ 4 w 125"/>
                  <a:gd name="T91" fmla="*/ 11 h 458"/>
                  <a:gd name="T92" fmla="*/ 3 w 125"/>
                  <a:gd name="T93" fmla="*/ 11 h 458"/>
                  <a:gd name="T94" fmla="*/ 3 w 125"/>
                  <a:gd name="T95" fmla="*/ 11 h 458"/>
                  <a:gd name="T96" fmla="*/ 3 w 125"/>
                  <a:gd name="T97" fmla="*/ 11 h 458"/>
                  <a:gd name="T98" fmla="*/ 3 w 125"/>
                  <a:gd name="T99" fmla="*/ 11 h 458"/>
                  <a:gd name="T100" fmla="*/ 3 w 125"/>
                  <a:gd name="T101" fmla="*/ 12 h 458"/>
                  <a:gd name="T102" fmla="*/ 4 w 125"/>
                  <a:gd name="T103" fmla="*/ 13 h 458"/>
                  <a:gd name="T104" fmla="*/ 4 w 125"/>
                  <a:gd name="T105" fmla="*/ 13 h 458"/>
                  <a:gd name="T106" fmla="*/ 4 w 125"/>
                  <a:gd name="T107" fmla="*/ 14 h 458"/>
                  <a:gd name="T108" fmla="*/ 4 w 125"/>
                  <a:gd name="T109" fmla="*/ 14 h 458"/>
                  <a:gd name="T110" fmla="*/ 5 w 125"/>
                  <a:gd name="T111" fmla="*/ 13 h 458"/>
                  <a:gd name="T112" fmla="*/ 6 w 125"/>
                  <a:gd name="T113" fmla="*/ 13 h 458"/>
                  <a:gd name="T114" fmla="*/ 6 w 125"/>
                  <a:gd name="T115" fmla="*/ 13 h 458"/>
                  <a:gd name="T116" fmla="*/ 7 w 125"/>
                  <a:gd name="T117" fmla="*/ 10 h 458"/>
                  <a:gd name="T118" fmla="*/ 7 w 125"/>
                  <a:gd name="T119" fmla="*/ 8 h 458"/>
                  <a:gd name="T120" fmla="*/ 7 w 125"/>
                  <a:gd name="T121" fmla="*/ 6 h 458"/>
                  <a:gd name="T122" fmla="*/ 7 w 125"/>
                  <a:gd name="T123" fmla="*/ 3 h 4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
                  <a:gd name="T187" fmla="*/ 0 h 458"/>
                  <a:gd name="T188" fmla="*/ 125 w 125"/>
                  <a:gd name="T189" fmla="*/ 458 h 4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 h="458">
                    <a:moveTo>
                      <a:pt x="117" y="42"/>
                    </a:moveTo>
                    <a:lnTo>
                      <a:pt x="111" y="30"/>
                    </a:lnTo>
                    <a:lnTo>
                      <a:pt x="104" y="16"/>
                    </a:lnTo>
                    <a:lnTo>
                      <a:pt x="96" y="4"/>
                    </a:lnTo>
                    <a:lnTo>
                      <a:pt x="94" y="0"/>
                    </a:lnTo>
                    <a:lnTo>
                      <a:pt x="91" y="1"/>
                    </a:lnTo>
                    <a:lnTo>
                      <a:pt x="87" y="2"/>
                    </a:lnTo>
                    <a:lnTo>
                      <a:pt x="80" y="4"/>
                    </a:lnTo>
                    <a:lnTo>
                      <a:pt x="72" y="8"/>
                    </a:lnTo>
                    <a:lnTo>
                      <a:pt x="63" y="13"/>
                    </a:lnTo>
                    <a:lnTo>
                      <a:pt x="55" y="16"/>
                    </a:lnTo>
                    <a:lnTo>
                      <a:pt x="48" y="22"/>
                    </a:lnTo>
                    <a:lnTo>
                      <a:pt x="43" y="28"/>
                    </a:lnTo>
                    <a:lnTo>
                      <a:pt x="21" y="79"/>
                    </a:lnTo>
                    <a:lnTo>
                      <a:pt x="7" y="131"/>
                    </a:lnTo>
                    <a:lnTo>
                      <a:pt x="2" y="185"/>
                    </a:lnTo>
                    <a:lnTo>
                      <a:pt x="0" y="239"/>
                    </a:lnTo>
                    <a:lnTo>
                      <a:pt x="2" y="295"/>
                    </a:lnTo>
                    <a:lnTo>
                      <a:pt x="5" y="349"/>
                    </a:lnTo>
                    <a:lnTo>
                      <a:pt x="6" y="404"/>
                    </a:lnTo>
                    <a:lnTo>
                      <a:pt x="5" y="458"/>
                    </a:lnTo>
                    <a:lnTo>
                      <a:pt x="35" y="447"/>
                    </a:lnTo>
                    <a:lnTo>
                      <a:pt x="34" y="380"/>
                    </a:lnTo>
                    <a:lnTo>
                      <a:pt x="30" y="312"/>
                    </a:lnTo>
                    <a:lnTo>
                      <a:pt x="26" y="244"/>
                    </a:lnTo>
                    <a:lnTo>
                      <a:pt x="22" y="177"/>
                    </a:lnTo>
                    <a:lnTo>
                      <a:pt x="26" y="156"/>
                    </a:lnTo>
                    <a:lnTo>
                      <a:pt x="29" y="136"/>
                    </a:lnTo>
                    <a:lnTo>
                      <a:pt x="33" y="113"/>
                    </a:lnTo>
                    <a:lnTo>
                      <a:pt x="37" y="91"/>
                    </a:lnTo>
                    <a:lnTo>
                      <a:pt x="43" y="70"/>
                    </a:lnTo>
                    <a:lnTo>
                      <a:pt x="50" y="51"/>
                    </a:lnTo>
                    <a:lnTo>
                      <a:pt x="59" y="33"/>
                    </a:lnTo>
                    <a:lnTo>
                      <a:pt x="72" y="19"/>
                    </a:lnTo>
                    <a:lnTo>
                      <a:pt x="83" y="31"/>
                    </a:lnTo>
                    <a:lnTo>
                      <a:pt x="93" y="46"/>
                    </a:lnTo>
                    <a:lnTo>
                      <a:pt x="99" y="63"/>
                    </a:lnTo>
                    <a:lnTo>
                      <a:pt x="103" y="84"/>
                    </a:lnTo>
                    <a:lnTo>
                      <a:pt x="103" y="107"/>
                    </a:lnTo>
                    <a:lnTo>
                      <a:pt x="99" y="132"/>
                    </a:lnTo>
                    <a:lnTo>
                      <a:pt x="94" y="159"/>
                    </a:lnTo>
                    <a:lnTo>
                      <a:pt x="84" y="188"/>
                    </a:lnTo>
                    <a:lnTo>
                      <a:pt x="82" y="185"/>
                    </a:lnTo>
                    <a:lnTo>
                      <a:pt x="78" y="182"/>
                    </a:lnTo>
                    <a:lnTo>
                      <a:pt x="72" y="178"/>
                    </a:lnTo>
                    <a:lnTo>
                      <a:pt x="66" y="176"/>
                    </a:lnTo>
                    <a:lnTo>
                      <a:pt x="59" y="173"/>
                    </a:lnTo>
                    <a:lnTo>
                      <a:pt x="55" y="170"/>
                    </a:lnTo>
                    <a:lnTo>
                      <a:pt x="50" y="169"/>
                    </a:lnTo>
                    <a:lnTo>
                      <a:pt x="49" y="168"/>
                    </a:lnTo>
                    <a:lnTo>
                      <a:pt x="56" y="181"/>
                    </a:lnTo>
                    <a:lnTo>
                      <a:pt x="65" y="196"/>
                    </a:lnTo>
                    <a:lnTo>
                      <a:pt x="72" y="207"/>
                    </a:lnTo>
                    <a:lnTo>
                      <a:pt x="74" y="212"/>
                    </a:lnTo>
                    <a:lnTo>
                      <a:pt x="79" y="211"/>
                    </a:lnTo>
                    <a:lnTo>
                      <a:pt x="88" y="206"/>
                    </a:lnTo>
                    <a:lnTo>
                      <a:pt x="98" y="200"/>
                    </a:lnTo>
                    <a:lnTo>
                      <a:pt x="104" y="196"/>
                    </a:lnTo>
                    <a:lnTo>
                      <a:pt x="118" y="160"/>
                    </a:lnTo>
                    <a:lnTo>
                      <a:pt x="125" y="122"/>
                    </a:lnTo>
                    <a:lnTo>
                      <a:pt x="124" y="83"/>
                    </a:lnTo>
                    <a:lnTo>
                      <a:pt x="117" y="42"/>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48" name="Freeform 107"/>
              <p:cNvSpPr>
                <a:spLocks/>
              </p:cNvSpPr>
              <p:nvPr/>
            </p:nvSpPr>
            <p:spPr bwMode="auto">
              <a:xfrm>
                <a:off x="2763" y="3210"/>
                <a:ext cx="59" cy="191"/>
              </a:xfrm>
              <a:custGeom>
                <a:avLst/>
                <a:gdLst>
                  <a:gd name="T0" fmla="*/ 7 w 117"/>
                  <a:gd name="T1" fmla="*/ 5 h 381"/>
                  <a:gd name="T2" fmla="*/ 7 w 117"/>
                  <a:gd name="T3" fmla="*/ 4 h 381"/>
                  <a:gd name="T4" fmla="*/ 7 w 117"/>
                  <a:gd name="T5" fmla="*/ 4 h 381"/>
                  <a:gd name="T6" fmla="*/ 7 w 117"/>
                  <a:gd name="T7" fmla="*/ 3 h 381"/>
                  <a:gd name="T8" fmla="*/ 7 w 117"/>
                  <a:gd name="T9" fmla="*/ 2 h 381"/>
                  <a:gd name="T10" fmla="*/ 6 w 117"/>
                  <a:gd name="T11" fmla="*/ 2 h 381"/>
                  <a:gd name="T12" fmla="*/ 6 w 117"/>
                  <a:gd name="T13" fmla="*/ 1 h 381"/>
                  <a:gd name="T14" fmla="*/ 5 w 117"/>
                  <a:gd name="T15" fmla="*/ 1 h 381"/>
                  <a:gd name="T16" fmla="*/ 4 w 117"/>
                  <a:gd name="T17" fmla="*/ 1 h 381"/>
                  <a:gd name="T18" fmla="*/ 4 w 117"/>
                  <a:gd name="T19" fmla="*/ 0 h 381"/>
                  <a:gd name="T20" fmla="*/ 3 w 117"/>
                  <a:gd name="T21" fmla="*/ 0 h 381"/>
                  <a:gd name="T22" fmla="*/ 3 w 117"/>
                  <a:gd name="T23" fmla="*/ 1 h 381"/>
                  <a:gd name="T24" fmla="*/ 2 w 117"/>
                  <a:gd name="T25" fmla="*/ 1 h 381"/>
                  <a:gd name="T26" fmla="*/ 2 w 117"/>
                  <a:gd name="T27" fmla="*/ 1 h 381"/>
                  <a:gd name="T28" fmla="*/ 1 w 117"/>
                  <a:gd name="T29" fmla="*/ 1 h 381"/>
                  <a:gd name="T30" fmla="*/ 1 w 117"/>
                  <a:gd name="T31" fmla="*/ 1 h 381"/>
                  <a:gd name="T32" fmla="*/ 1 w 117"/>
                  <a:gd name="T33" fmla="*/ 1 h 381"/>
                  <a:gd name="T34" fmla="*/ 1 w 117"/>
                  <a:gd name="T35" fmla="*/ 1 h 381"/>
                  <a:gd name="T36" fmla="*/ 1 w 117"/>
                  <a:gd name="T37" fmla="*/ 1 h 381"/>
                  <a:gd name="T38" fmla="*/ 2 w 117"/>
                  <a:gd name="T39" fmla="*/ 1 h 381"/>
                  <a:gd name="T40" fmla="*/ 3 w 117"/>
                  <a:gd name="T41" fmla="*/ 1 h 381"/>
                  <a:gd name="T42" fmla="*/ 4 w 117"/>
                  <a:gd name="T43" fmla="*/ 2 h 381"/>
                  <a:gd name="T44" fmla="*/ 5 w 117"/>
                  <a:gd name="T45" fmla="*/ 3 h 381"/>
                  <a:gd name="T46" fmla="*/ 6 w 117"/>
                  <a:gd name="T47" fmla="*/ 4 h 381"/>
                  <a:gd name="T48" fmla="*/ 6 w 117"/>
                  <a:gd name="T49" fmla="*/ 6 h 381"/>
                  <a:gd name="T50" fmla="*/ 6 w 117"/>
                  <a:gd name="T51" fmla="*/ 8 h 381"/>
                  <a:gd name="T52" fmla="*/ 7 w 117"/>
                  <a:gd name="T53" fmla="*/ 10 h 381"/>
                  <a:gd name="T54" fmla="*/ 7 w 117"/>
                  <a:gd name="T55" fmla="*/ 12 h 381"/>
                  <a:gd name="T56" fmla="*/ 6 w 117"/>
                  <a:gd name="T57" fmla="*/ 15 h 381"/>
                  <a:gd name="T58" fmla="*/ 6 w 117"/>
                  <a:gd name="T59" fmla="*/ 17 h 381"/>
                  <a:gd name="T60" fmla="*/ 5 w 117"/>
                  <a:gd name="T61" fmla="*/ 19 h 381"/>
                  <a:gd name="T62" fmla="*/ 4 w 117"/>
                  <a:gd name="T63" fmla="*/ 21 h 381"/>
                  <a:gd name="T64" fmla="*/ 3 w 117"/>
                  <a:gd name="T65" fmla="*/ 23 h 381"/>
                  <a:gd name="T66" fmla="*/ 0 w 117"/>
                  <a:gd name="T67" fmla="*/ 24 h 381"/>
                  <a:gd name="T68" fmla="*/ 1 w 117"/>
                  <a:gd name="T69" fmla="*/ 24 h 381"/>
                  <a:gd name="T70" fmla="*/ 2 w 117"/>
                  <a:gd name="T71" fmla="*/ 24 h 381"/>
                  <a:gd name="T72" fmla="*/ 3 w 117"/>
                  <a:gd name="T73" fmla="*/ 24 h 381"/>
                  <a:gd name="T74" fmla="*/ 4 w 117"/>
                  <a:gd name="T75" fmla="*/ 23 h 381"/>
                  <a:gd name="T76" fmla="*/ 4 w 117"/>
                  <a:gd name="T77" fmla="*/ 23 h 381"/>
                  <a:gd name="T78" fmla="*/ 5 w 117"/>
                  <a:gd name="T79" fmla="*/ 22 h 381"/>
                  <a:gd name="T80" fmla="*/ 5 w 117"/>
                  <a:gd name="T81" fmla="*/ 22 h 381"/>
                  <a:gd name="T82" fmla="*/ 6 w 117"/>
                  <a:gd name="T83" fmla="*/ 21 h 381"/>
                  <a:gd name="T84" fmla="*/ 7 w 117"/>
                  <a:gd name="T85" fmla="*/ 19 h 381"/>
                  <a:gd name="T86" fmla="*/ 7 w 117"/>
                  <a:gd name="T87" fmla="*/ 17 h 381"/>
                  <a:gd name="T88" fmla="*/ 8 w 117"/>
                  <a:gd name="T89" fmla="*/ 15 h 381"/>
                  <a:gd name="T90" fmla="*/ 8 w 117"/>
                  <a:gd name="T91" fmla="*/ 13 h 381"/>
                  <a:gd name="T92" fmla="*/ 8 w 117"/>
                  <a:gd name="T93" fmla="*/ 11 h 381"/>
                  <a:gd name="T94" fmla="*/ 8 w 117"/>
                  <a:gd name="T95" fmla="*/ 9 h 381"/>
                  <a:gd name="T96" fmla="*/ 8 w 117"/>
                  <a:gd name="T97" fmla="*/ 7 h 381"/>
                  <a:gd name="T98" fmla="*/ 7 w 117"/>
                  <a:gd name="T99" fmla="*/ 5 h 3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7"/>
                  <a:gd name="T151" fmla="*/ 0 h 381"/>
                  <a:gd name="T152" fmla="*/ 117 w 117"/>
                  <a:gd name="T153" fmla="*/ 381 h 3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7" h="381">
                    <a:moveTo>
                      <a:pt x="112" y="76"/>
                    </a:moveTo>
                    <a:lnTo>
                      <a:pt x="110" y="64"/>
                    </a:lnTo>
                    <a:lnTo>
                      <a:pt x="107" y="53"/>
                    </a:lnTo>
                    <a:lnTo>
                      <a:pt x="104" y="42"/>
                    </a:lnTo>
                    <a:lnTo>
                      <a:pt x="98" y="32"/>
                    </a:lnTo>
                    <a:lnTo>
                      <a:pt x="92" y="23"/>
                    </a:lnTo>
                    <a:lnTo>
                      <a:pt x="84" y="14"/>
                    </a:lnTo>
                    <a:lnTo>
                      <a:pt x="74" y="7"/>
                    </a:lnTo>
                    <a:lnTo>
                      <a:pt x="63" y="1"/>
                    </a:lnTo>
                    <a:lnTo>
                      <a:pt x="55" y="0"/>
                    </a:lnTo>
                    <a:lnTo>
                      <a:pt x="46" y="0"/>
                    </a:lnTo>
                    <a:lnTo>
                      <a:pt x="37" y="1"/>
                    </a:lnTo>
                    <a:lnTo>
                      <a:pt x="26" y="3"/>
                    </a:lnTo>
                    <a:lnTo>
                      <a:pt x="17" y="7"/>
                    </a:lnTo>
                    <a:lnTo>
                      <a:pt x="9" y="10"/>
                    </a:lnTo>
                    <a:lnTo>
                      <a:pt x="3" y="14"/>
                    </a:lnTo>
                    <a:lnTo>
                      <a:pt x="1" y="16"/>
                    </a:lnTo>
                    <a:lnTo>
                      <a:pt x="4" y="15"/>
                    </a:lnTo>
                    <a:lnTo>
                      <a:pt x="14" y="14"/>
                    </a:lnTo>
                    <a:lnTo>
                      <a:pt x="26" y="14"/>
                    </a:lnTo>
                    <a:lnTo>
                      <a:pt x="41" y="16"/>
                    </a:lnTo>
                    <a:lnTo>
                      <a:pt x="57" y="24"/>
                    </a:lnTo>
                    <a:lnTo>
                      <a:pt x="72" y="38"/>
                    </a:lnTo>
                    <a:lnTo>
                      <a:pt x="84" y="59"/>
                    </a:lnTo>
                    <a:lnTo>
                      <a:pt x="91" y="90"/>
                    </a:lnTo>
                    <a:lnTo>
                      <a:pt x="94" y="124"/>
                    </a:lnTo>
                    <a:lnTo>
                      <a:pt x="97" y="159"/>
                    </a:lnTo>
                    <a:lnTo>
                      <a:pt x="98" y="192"/>
                    </a:lnTo>
                    <a:lnTo>
                      <a:pt x="95" y="226"/>
                    </a:lnTo>
                    <a:lnTo>
                      <a:pt x="90" y="259"/>
                    </a:lnTo>
                    <a:lnTo>
                      <a:pt x="78" y="292"/>
                    </a:lnTo>
                    <a:lnTo>
                      <a:pt x="62" y="326"/>
                    </a:lnTo>
                    <a:lnTo>
                      <a:pt x="40" y="360"/>
                    </a:lnTo>
                    <a:lnTo>
                      <a:pt x="0" y="380"/>
                    </a:lnTo>
                    <a:lnTo>
                      <a:pt x="14" y="381"/>
                    </a:lnTo>
                    <a:lnTo>
                      <a:pt x="26" y="379"/>
                    </a:lnTo>
                    <a:lnTo>
                      <a:pt x="40" y="372"/>
                    </a:lnTo>
                    <a:lnTo>
                      <a:pt x="52" y="365"/>
                    </a:lnTo>
                    <a:lnTo>
                      <a:pt x="62" y="356"/>
                    </a:lnTo>
                    <a:lnTo>
                      <a:pt x="71" y="348"/>
                    </a:lnTo>
                    <a:lnTo>
                      <a:pt x="77" y="340"/>
                    </a:lnTo>
                    <a:lnTo>
                      <a:pt x="82" y="334"/>
                    </a:lnTo>
                    <a:lnTo>
                      <a:pt x="97" y="298"/>
                    </a:lnTo>
                    <a:lnTo>
                      <a:pt x="108" y="265"/>
                    </a:lnTo>
                    <a:lnTo>
                      <a:pt x="114" y="232"/>
                    </a:lnTo>
                    <a:lnTo>
                      <a:pt x="117" y="201"/>
                    </a:lnTo>
                    <a:lnTo>
                      <a:pt x="117" y="170"/>
                    </a:lnTo>
                    <a:lnTo>
                      <a:pt x="116" y="139"/>
                    </a:lnTo>
                    <a:lnTo>
                      <a:pt x="114" y="108"/>
                    </a:lnTo>
                    <a:lnTo>
                      <a:pt x="112" y="76"/>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49" name="Freeform 108"/>
              <p:cNvSpPr>
                <a:spLocks/>
              </p:cNvSpPr>
              <p:nvPr/>
            </p:nvSpPr>
            <p:spPr bwMode="auto">
              <a:xfrm>
                <a:off x="2774" y="3407"/>
                <a:ext cx="14" cy="101"/>
              </a:xfrm>
              <a:custGeom>
                <a:avLst/>
                <a:gdLst>
                  <a:gd name="T0" fmla="*/ 1 w 29"/>
                  <a:gd name="T1" fmla="*/ 0 h 202"/>
                  <a:gd name="T2" fmla="*/ 1 w 29"/>
                  <a:gd name="T3" fmla="*/ 4 h 202"/>
                  <a:gd name="T4" fmla="*/ 1 w 29"/>
                  <a:gd name="T5" fmla="*/ 7 h 202"/>
                  <a:gd name="T6" fmla="*/ 1 w 29"/>
                  <a:gd name="T7" fmla="*/ 10 h 202"/>
                  <a:gd name="T8" fmla="*/ 1 w 29"/>
                  <a:gd name="T9" fmla="*/ 13 h 202"/>
                  <a:gd name="T10" fmla="*/ 0 w 29"/>
                  <a:gd name="T11" fmla="*/ 13 h 202"/>
                  <a:gd name="T12" fmla="*/ 0 w 29"/>
                  <a:gd name="T13" fmla="*/ 10 h 202"/>
                  <a:gd name="T14" fmla="*/ 0 w 29"/>
                  <a:gd name="T15" fmla="*/ 7 h 202"/>
                  <a:gd name="T16" fmla="*/ 0 w 29"/>
                  <a:gd name="T17" fmla="*/ 5 h 202"/>
                  <a:gd name="T18" fmla="*/ 0 w 29"/>
                  <a:gd name="T19" fmla="*/ 2 h 202"/>
                  <a:gd name="T20" fmla="*/ 1 w 29"/>
                  <a:gd name="T21" fmla="*/ 0 h 2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202"/>
                  <a:gd name="T35" fmla="*/ 29 w 29"/>
                  <a:gd name="T36" fmla="*/ 202 h 2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202">
                    <a:moveTo>
                      <a:pt x="29" y="0"/>
                    </a:moveTo>
                    <a:lnTo>
                      <a:pt x="23" y="57"/>
                    </a:lnTo>
                    <a:lnTo>
                      <a:pt x="19" y="107"/>
                    </a:lnTo>
                    <a:lnTo>
                      <a:pt x="20" y="153"/>
                    </a:lnTo>
                    <a:lnTo>
                      <a:pt x="27" y="201"/>
                    </a:lnTo>
                    <a:lnTo>
                      <a:pt x="2" y="202"/>
                    </a:lnTo>
                    <a:lnTo>
                      <a:pt x="0" y="151"/>
                    </a:lnTo>
                    <a:lnTo>
                      <a:pt x="0" y="108"/>
                    </a:lnTo>
                    <a:lnTo>
                      <a:pt x="1" y="66"/>
                    </a:lnTo>
                    <a:lnTo>
                      <a:pt x="4" y="18"/>
                    </a:lnTo>
                    <a:lnTo>
                      <a:pt x="29" y="0"/>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50" name="Freeform 109"/>
              <p:cNvSpPr>
                <a:spLocks/>
              </p:cNvSpPr>
              <p:nvPr/>
            </p:nvSpPr>
            <p:spPr bwMode="auto">
              <a:xfrm>
                <a:off x="2735" y="3175"/>
                <a:ext cx="17" cy="100"/>
              </a:xfrm>
              <a:custGeom>
                <a:avLst/>
                <a:gdLst>
                  <a:gd name="T0" fmla="*/ 2 w 35"/>
                  <a:gd name="T1" fmla="*/ 0 h 200"/>
                  <a:gd name="T2" fmla="*/ 1 w 35"/>
                  <a:gd name="T3" fmla="*/ 3 h 200"/>
                  <a:gd name="T4" fmla="*/ 1 w 35"/>
                  <a:gd name="T5" fmla="*/ 5 h 200"/>
                  <a:gd name="T6" fmla="*/ 1 w 35"/>
                  <a:gd name="T7" fmla="*/ 8 h 200"/>
                  <a:gd name="T8" fmla="*/ 1 w 35"/>
                  <a:gd name="T9" fmla="*/ 11 h 200"/>
                  <a:gd name="T10" fmla="*/ 0 w 35"/>
                  <a:gd name="T11" fmla="*/ 13 h 200"/>
                  <a:gd name="T12" fmla="*/ 0 w 35"/>
                  <a:gd name="T13" fmla="*/ 9 h 200"/>
                  <a:gd name="T14" fmla="*/ 0 w 35"/>
                  <a:gd name="T15" fmla="*/ 6 h 200"/>
                  <a:gd name="T16" fmla="*/ 0 w 35"/>
                  <a:gd name="T17" fmla="*/ 4 h 200"/>
                  <a:gd name="T18" fmla="*/ 0 w 35"/>
                  <a:gd name="T19" fmla="*/ 1 h 200"/>
                  <a:gd name="T20" fmla="*/ 2 w 35"/>
                  <a:gd name="T21" fmla="*/ 0 h 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
                  <a:gd name="T34" fmla="*/ 0 h 200"/>
                  <a:gd name="T35" fmla="*/ 35 w 35"/>
                  <a:gd name="T36" fmla="*/ 200 h 2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 h="200">
                    <a:moveTo>
                      <a:pt x="35" y="0"/>
                    </a:moveTo>
                    <a:lnTo>
                      <a:pt x="28" y="39"/>
                    </a:lnTo>
                    <a:lnTo>
                      <a:pt x="28" y="77"/>
                    </a:lnTo>
                    <a:lnTo>
                      <a:pt x="28" y="117"/>
                    </a:lnTo>
                    <a:lnTo>
                      <a:pt x="22" y="165"/>
                    </a:lnTo>
                    <a:lnTo>
                      <a:pt x="0" y="200"/>
                    </a:lnTo>
                    <a:lnTo>
                      <a:pt x="8" y="141"/>
                    </a:lnTo>
                    <a:lnTo>
                      <a:pt x="8" y="92"/>
                    </a:lnTo>
                    <a:lnTo>
                      <a:pt x="6" y="49"/>
                    </a:lnTo>
                    <a:lnTo>
                      <a:pt x="12" y="8"/>
                    </a:lnTo>
                    <a:lnTo>
                      <a:pt x="35" y="0"/>
                    </a:lnTo>
                    <a:close/>
                  </a:path>
                </a:pathLst>
              </a:custGeom>
              <a:solidFill>
                <a:srgbClr val="D18C4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51" name="Freeform 110"/>
              <p:cNvSpPr>
                <a:spLocks/>
              </p:cNvSpPr>
              <p:nvPr/>
            </p:nvSpPr>
            <p:spPr bwMode="auto">
              <a:xfrm>
                <a:off x="3009" y="3412"/>
                <a:ext cx="204" cy="172"/>
              </a:xfrm>
              <a:custGeom>
                <a:avLst/>
                <a:gdLst>
                  <a:gd name="T0" fmla="*/ 26 w 408"/>
                  <a:gd name="T1" fmla="*/ 0 h 343"/>
                  <a:gd name="T2" fmla="*/ 25 w 408"/>
                  <a:gd name="T3" fmla="*/ 1 h 343"/>
                  <a:gd name="T4" fmla="*/ 24 w 408"/>
                  <a:gd name="T5" fmla="*/ 1 h 343"/>
                  <a:gd name="T6" fmla="*/ 23 w 408"/>
                  <a:gd name="T7" fmla="*/ 2 h 343"/>
                  <a:gd name="T8" fmla="*/ 22 w 408"/>
                  <a:gd name="T9" fmla="*/ 2 h 343"/>
                  <a:gd name="T10" fmla="*/ 21 w 408"/>
                  <a:gd name="T11" fmla="*/ 3 h 343"/>
                  <a:gd name="T12" fmla="*/ 20 w 408"/>
                  <a:gd name="T13" fmla="*/ 4 h 343"/>
                  <a:gd name="T14" fmla="*/ 19 w 408"/>
                  <a:gd name="T15" fmla="*/ 4 h 343"/>
                  <a:gd name="T16" fmla="*/ 18 w 408"/>
                  <a:gd name="T17" fmla="*/ 5 h 343"/>
                  <a:gd name="T18" fmla="*/ 17 w 408"/>
                  <a:gd name="T19" fmla="*/ 6 h 343"/>
                  <a:gd name="T20" fmla="*/ 17 w 408"/>
                  <a:gd name="T21" fmla="*/ 7 h 343"/>
                  <a:gd name="T22" fmla="*/ 16 w 408"/>
                  <a:gd name="T23" fmla="*/ 8 h 343"/>
                  <a:gd name="T24" fmla="*/ 15 w 408"/>
                  <a:gd name="T25" fmla="*/ 9 h 343"/>
                  <a:gd name="T26" fmla="*/ 15 w 408"/>
                  <a:gd name="T27" fmla="*/ 10 h 343"/>
                  <a:gd name="T28" fmla="*/ 14 w 408"/>
                  <a:gd name="T29" fmla="*/ 11 h 343"/>
                  <a:gd name="T30" fmla="*/ 14 w 408"/>
                  <a:gd name="T31" fmla="*/ 13 h 343"/>
                  <a:gd name="T32" fmla="*/ 13 w 408"/>
                  <a:gd name="T33" fmla="*/ 14 h 343"/>
                  <a:gd name="T34" fmla="*/ 13 w 408"/>
                  <a:gd name="T35" fmla="*/ 16 h 343"/>
                  <a:gd name="T36" fmla="*/ 12 w 408"/>
                  <a:gd name="T37" fmla="*/ 17 h 343"/>
                  <a:gd name="T38" fmla="*/ 12 w 408"/>
                  <a:gd name="T39" fmla="*/ 19 h 343"/>
                  <a:gd name="T40" fmla="*/ 12 w 408"/>
                  <a:gd name="T41" fmla="*/ 20 h 343"/>
                  <a:gd name="T42" fmla="*/ 10 w 408"/>
                  <a:gd name="T43" fmla="*/ 18 h 343"/>
                  <a:gd name="T44" fmla="*/ 9 w 408"/>
                  <a:gd name="T45" fmla="*/ 16 h 343"/>
                  <a:gd name="T46" fmla="*/ 7 w 408"/>
                  <a:gd name="T47" fmla="*/ 13 h 343"/>
                  <a:gd name="T48" fmla="*/ 6 w 408"/>
                  <a:gd name="T49" fmla="*/ 11 h 343"/>
                  <a:gd name="T50" fmla="*/ 4 w 408"/>
                  <a:gd name="T51" fmla="*/ 9 h 343"/>
                  <a:gd name="T52" fmla="*/ 3 w 408"/>
                  <a:gd name="T53" fmla="*/ 6 h 343"/>
                  <a:gd name="T54" fmla="*/ 1 w 408"/>
                  <a:gd name="T55" fmla="*/ 4 h 343"/>
                  <a:gd name="T56" fmla="*/ 0 w 408"/>
                  <a:gd name="T57" fmla="*/ 1 h 343"/>
                  <a:gd name="T58" fmla="*/ 1 w 408"/>
                  <a:gd name="T59" fmla="*/ 4 h 343"/>
                  <a:gd name="T60" fmla="*/ 1 w 408"/>
                  <a:gd name="T61" fmla="*/ 7 h 343"/>
                  <a:gd name="T62" fmla="*/ 2 w 408"/>
                  <a:gd name="T63" fmla="*/ 9 h 343"/>
                  <a:gd name="T64" fmla="*/ 4 w 408"/>
                  <a:gd name="T65" fmla="*/ 12 h 343"/>
                  <a:gd name="T66" fmla="*/ 5 w 408"/>
                  <a:gd name="T67" fmla="*/ 14 h 343"/>
                  <a:gd name="T68" fmla="*/ 7 w 408"/>
                  <a:gd name="T69" fmla="*/ 17 h 343"/>
                  <a:gd name="T70" fmla="*/ 9 w 408"/>
                  <a:gd name="T71" fmla="*/ 19 h 343"/>
                  <a:gd name="T72" fmla="*/ 11 w 408"/>
                  <a:gd name="T73" fmla="*/ 21 h 343"/>
                  <a:gd name="T74" fmla="*/ 12 w 408"/>
                  <a:gd name="T75" fmla="*/ 22 h 343"/>
                  <a:gd name="T76" fmla="*/ 13 w 408"/>
                  <a:gd name="T77" fmla="*/ 22 h 343"/>
                  <a:gd name="T78" fmla="*/ 13 w 408"/>
                  <a:gd name="T79" fmla="*/ 22 h 343"/>
                  <a:gd name="T80" fmla="*/ 13 w 408"/>
                  <a:gd name="T81" fmla="*/ 22 h 343"/>
                  <a:gd name="T82" fmla="*/ 14 w 408"/>
                  <a:gd name="T83" fmla="*/ 20 h 343"/>
                  <a:gd name="T84" fmla="*/ 14 w 408"/>
                  <a:gd name="T85" fmla="*/ 18 h 343"/>
                  <a:gd name="T86" fmla="*/ 15 w 408"/>
                  <a:gd name="T87" fmla="*/ 16 h 343"/>
                  <a:gd name="T88" fmla="*/ 16 w 408"/>
                  <a:gd name="T89" fmla="*/ 14 h 343"/>
                  <a:gd name="T90" fmla="*/ 17 w 408"/>
                  <a:gd name="T91" fmla="*/ 12 h 343"/>
                  <a:gd name="T92" fmla="*/ 18 w 408"/>
                  <a:gd name="T93" fmla="*/ 10 h 343"/>
                  <a:gd name="T94" fmla="*/ 19 w 408"/>
                  <a:gd name="T95" fmla="*/ 8 h 343"/>
                  <a:gd name="T96" fmla="*/ 21 w 408"/>
                  <a:gd name="T97" fmla="*/ 7 h 343"/>
                  <a:gd name="T98" fmla="*/ 22 w 408"/>
                  <a:gd name="T99" fmla="*/ 6 h 343"/>
                  <a:gd name="T100" fmla="*/ 23 w 408"/>
                  <a:gd name="T101" fmla="*/ 4 h 343"/>
                  <a:gd name="T102" fmla="*/ 24 w 408"/>
                  <a:gd name="T103" fmla="*/ 3 h 343"/>
                  <a:gd name="T104" fmla="*/ 25 w 408"/>
                  <a:gd name="T105" fmla="*/ 2 h 343"/>
                  <a:gd name="T106" fmla="*/ 25 w 408"/>
                  <a:gd name="T107" fmla="*/ 1 h 343"/>
                  <a:gd name="T108" fmla="*/ 26 w 408"/>
                  <a:gd name="T109" fmla="*/ 1 h 343"/>
                  <a:gd name="T110" fmla="*/ 26 w 408"/>
                  <a:gd name="T111" fmla="*/ 1 h 343"/>
                  <a:gd name="T112" fmla="*/ 26 w 408"/>
                  <a:gd name="T113" fmla="*/ 0 h 3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8"/>
                  <a:gd name="T172" fmla="*/ 0 h 343"/>
                  <a:gd name="T173" fmla="*/ 408 w 408"/>
                  <a:gd name="T174" fmla="*/ 343 h 3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8" h="343">
                    <a:moveTo>
                      <a:pt x="408" y="0"/>
                    </a:moveTo>
                    <a:lnTo>
                      <a:pt x="389" y="8"/>
                    </a:lnTo>
                    <a:lnTo>
                      <a:pt x="372" y="16"/>
                    </a:lnTo>
                    <a:lnTo>
                      <a:pt x="355" y="24"/>
                    </a:lnTo>
                    <a:lnTo>
                      <a:pt x="339" y="32"/>
                    </a:lnTo>
                    <a:lnTo>
                      <a:pt x="324" y="41"/>
                    </a:lnTo>
                    <a:lnTo>
                      <a:pt x="309" y="51"/>
                    </a:lnTo>
                    <a:lnTo>
                      <a:pt x="295" y="61"/>
                    </a:lnTo>
                    <a:lnTo>
                      <a:pt x="282" y="73"/>
                    </a:lnTo>
                    <a:lnTo>
                      <a:pt x="269" y="85"/>
                    </a:lnTo>
                    <a:lnTo>
                      <a:pt x="258" y="99"/>
                    </a:lnTo>
                    <a:lnTo>
                      <a:pt x="248" y="115"/>
                    </a:lnTo>
                    <a:lnTo>
                      <a:pt x="237" y="131"/>
                    </a:lnTo>
                    <a:lnTo>
                      <a:pt x="227" y="151"/>
                    </a:lnTo>
                    <a:lnTo>
                      <a:pt x="218" y="172"/>
                    </a:lnTo>
                    <a:lnTo>
                      <a:pt x="210" y="193"/>
                    </a:lnTo>
                    <a:lnTo>
                      <a:pt x="201" y="219"/>
                    </a:lnTo>
                    <a:lnTo>
                      <a:pt x="195" y="245"/>
                    </a:lnTo>
                    <a:lnTo>
                      <a:pt x="189" y="268"/>
                    </a:lnTo>
                    <a:lnTo>
                      <a:pt x="185" y="291"/>
                    </a:lnTo>
                    <a:lnTo>
                      <a:pt x="183" y="314"/>
                    </a:lnTo>
                    <a:lnTo>
                      <a:pt x="159" y="280"/>
                    </a:lnTo>
                    <a:lnTo>
                      <a:pt x="133" y="243"/>
                    </a:lnTo>
                    <a:lnTo>
                      <a:pt x="108" y="207"/>
                    </a:lnTo>
                    <a:lnTo>
                      <a:pt x="83" y="169"/>
                    </a:lnTo>
                    <a:lnTo>
                      <a:pt x="59" y="131"/>
                    </a:lnTo>
                    <a:lnTo>
                      <a:pt x="36" y="92"/>
                    </a:lnTo>
                    <a:lnTo>
                      <a:pt x="16" y="53"/>
                    </a:lnTo>
                    <a:lnTo>
                      <a:pt x="0" y="14"/>
                    </a:lnTo>
                    <a:lnTo>
                      <a:pt x="4" y="56"/>
                    </a:lnTo>
                    <a:lnTo>
                      <a:pt x="15" y="98"/>
                    </a:lnTo>
                    <a:lnTo>
                      <a:pt x="31" y="139"/>
                    </a:lnTo>
                    <a:lnTo>
                      <a:pt x="52" y="179"/>
                    </a:lnTo>
                    <a:lnTo>
                      <a:pt x="77" y="218"/>
                    </a:lnTo>
                    <a:lnTo>
                      <a:pt x="106" y="257"/>
                    </a:lnTo>
                    <a:lnTo>
                      <a:pt x="139" y="295"/>
                    </a:lnTo>
                    <a:lnTo>
                      <a:pt x="176" y="332"/>
                    </a:lnTo>
                    <a:lnTo>
                      <a:pt x="187" y="339"/>
                    </a:lnTo>
                    <a:lnTo>
                      <a:pt x="195" y="343"/>
                    </a:lnTo>
                    <a:lnTo>
                      <a:pt x="200" y="343"/>
                    </a:lnTo>
                    <a:lnTo>
                      <a:pt x="205" y="340"/>
                    </a:lnTo>
                    <a:lnTo>
                      <a:pt x="213" y="308"/>
                    </a:lnTo>
                    <a:lnTo>
                      <a:pt x="223" y="275"/>
                    </a:lnTo>
                    <a:lnTo>
                      <a:pt x="236" y="244"/>
                    </a:lnTo>
                    <a:lnTo>
                      <a:pt x="252" y="213"/>
                    </a:lnTo>
                    <a:lnTo>
                      <a:pt x="268" y="183"/>
                    </a:lnTo>
                    <a:lnTo>
                      <a:pt x="287" y="155"/>
                    </a:lnTo>
                    <a:lnTo>
                      <a:pt x="304" y="128"/>
                    </a:lnTo>
                    <a:lnTo>
                      <a:pt x="322" y="104"/>
                    </a:lnTo>
                    <a:lnTo>
                      <a:pt x="341" y="81"/>
                    </a:lnTo>
                    <a:lnTo>
                      <a:pt x="357" y="60"/>
                    </a:lnTo>
                    <a:lnTo>
                      <a:pt x="372" y="41"/>
                    </a:lnTo>
                    <a:lnTo>
                      <a:pt x="386" y="27"/>
                    </a:lnTo>
                    <a:lnTo>
                      <a:pt x="396" y="15"/>
                    </a:lnTo>
                    <a:lnTo>
                      <a:pt x="403" y="6"/>
                    </a:lnTo>
                    <a:lnTo>
                      <a:pt x="408" y="1"/>
                    </a:lnTo>
                    <a:lnTo>
                      <a:pt x="408" y="0"/>
                    </a:lnTo>
                    <a:close/>
                  </a:path>
                </a:pathLst>
              </a:custGeom>
              <a:solidFill>
                <a:srgbClr val="66FF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24621" name="Text Box 111"/>
            <p:cNvSpPr txBox="1">
              <a:spLocks noChangeArrowheads="1"/>
            </p:cNvSpPr>
            <p:nvPr/>
          </p:nvSpPr>
          <p:spPr bwMode="auto">
            <a:xfrm rot="189621">
              <a:off x="1381" y="1797"/>
              <a:ext cx="521"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b="1">
                  <a:latin typeface="Arial" charset="0"/>
                </a:rPr>
                <a:t>Known</a:t>
              </a:r>
            </a:p>
            <a:p>
              <a:pPr algn="ctr" eaLnBrk="1" hangingPunct="1"/>
              <a:r>
                <a:rPr lang="en-US" sz="1200" b="1">
                  <a:latin typeface="Arial" charset="0"/>
                </a:rPr>
                <a:t>Source 3</a:t>
              </a:r>
            </a:p>
          </p:txBody>
        </p:sp>
      </p:grpSp>
      <p:grpSp>
        <p:nvGrpSpPr>
          <p:cNvPr id="24584" name="Group 113"/>
          <p:cNvGrpSpPr>
            <a:grpSpLocks/>
          </p:cNvGrpSpPr>
          <p:nvPr/>
        </p:nvGrpSpPr>
        <p:grpSpPr bwMode="auto">
          <a:xfrm>
            <a:off x="6013450" y="3998913"/>
            <a:ext cx="1222375" cy="1230312"/>
            <a:chOff x="3923" y="2383"/>
            <a:chExt cx="770" cy="775"/>
          </a:xfrm>
        </p:grpSpPr>
        <p:grpSp>
          <p:nvGrpSpPr>
            <p:cNvPr id="24589" name="Group 114"/>
            <p:cNvGrpSpPr>
              <a:grpSpLocks/>
            </p:cNvGrpSpPr>
            <p:nvPr/>
          </p:nvGrpSpPr>
          <p:grpSpPr bwMode="auto">
            <a:xfrm>
              <a:off x="3923" y="2383"/>
              <a:ext cx="770" cy="775"/>
              <a:chOff x="567" y="2160"/>
              <a:chExt cx="907" cy="905"/>
            </a:xfrm>
          </p:grpSpPr>
          <p:sp>
            <p:nvSpPr>
              <p:cNvPr id="24591" name="AutoShape 115"/>
              <p:cNvSpPr>
                <a:spLocks noChangeAspect="1" noChangeArrowheads="1" noTextEdit="1"/>
              </p:cNvSpPr>
              <p:nvPr/>
            </p:nvSpPr>
            <p:spPr bwMode="auto">
              <a:xfrm>
                <a:off x="567" y="2160"/>
                <a:ext cx="907" cy="9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4592" name="Freeform 116"/>
              <p:cNvSpPr>
                <a:spLocks/>
              </p:cNvSpPr>
              <p:nvPr/>
            </p:nvSpPr>
            <p:spPr bwMode="auto">
              <a:xfrm>
                <a:off x="567" y="2843"/>
                <a:ext cx="907" cy="222"/>
              </a:xfrm>
              <a:custGeom>
                <a:avLst/>
                <a:gdLst>
                  <a:gd name="T0" fmla="*/ 26 w 2721"/>
                  <a:gd name="T1" fmla="*/ 7 h 665"/>
                  <a:gd name="T2" fmla="*/ 25 w 2721"/>
                  <a:gd name="T3" fmla="*/ 8 h 665"/>
                  <a:gd name="T4" fmla="*/ 23 w 2721"/>
                  <a:gd name="T5" fmla="*/ 8 h 665"/>
                  <a:gd name="T6" fmla="*/ 20 w 2721"/>
                  <a:gd name="T7" fmla="*/ 8 h 665"/>
                  <a:gd name="T8" fmla="*/ 18 w 2721"/>
                  <a:gd name="T9" fmla="*/ 8 h 665"/>
                  <a:gd name="T10" fmla="*/ 16 w 2721"/>
                  <a:gd name="T11" fmla="*/ 8 h 665"/>
                  <a:gd name="T12" fmla="*/ 14 w 2721"/>
                  <a:gd name="T13" fmla="*/ 8 h 665"/>
                  <a:gd name="T14" fmla="*/ 12 w 2721"/>
                  <a:gd name="T15" fmla="*/ 8 h 665"/>
                  <a:gd name="T16" fmla="*/ 10 w 2721"/>
                  <a:gd name="T17" fmla="*/ 8 h 665"/>
                  <a:gd name="T18" fmla="*/ 9 w 2721"/>
                  <a:gd name="T19" fmla="*/ 8 h 665"/>
                  <a:gd name="T20" fmla="*/ 7 w 2721"/>
                  <a:gd name="T21" fmla="*/ 7 h 665"/>
                  <a:gd name="T22" fmla="*/ 5 w 2721"/>
                  <a:gd name="T23" fmla="*/ 7 h 665"/>
                  <a:gd name="T24" fmla="*/ 3 w 2721"/>
                  <a:gd name="T25" fmla="*/ 6 h 665"/>
                  <a:gd name="T26" fmla="*/ 1 w 2721"/>
                  <a:gd name="T27" fmla="*/ 6 h 665"/>
                  <a:gd name="T28" fmla="*/ 0 w 2721"/>
                  <a:gd name="T29" fmla="*/ 5 h 665"/>
                  <a:gd name="T30" fmla="*/ 0 w 2721"/>
                  <a:gd name="T31" fmla="*/ 4 h 665"/>
                  <a:gd name="T32" fmla="*/ 0 w 2721"/>
                  <a:gd name="T33" fmla="*/ 4 h 665"/>
                  <a:gd name="T34" fmla="*/ 1 w 2721"/>
                  <a:gd name="T35" fmla="*/ 3 h 665"/>
                  <a:gd name="T36" fmla="*/ 3 w 2721"/>
                  <a:gd name="T37" fmla="*/ 2 h 665"/>
                  <a:gd name="T38" fmla="*/ 5 w 2721"/>
                  <a:gd name="T39" fmla="*/ 1 h 665"/>
                  <a:gd name="T40" fmla="*/ 7 w 2721"/>
                  <a:gd name="T41" fmla="*/ 1 h 665"/>
                  <a:gd name="T42" fmla="*/ 9 w 2721"/>
                  <a:gd name="T43" fmla="*/ 0 h 665"/>
                  <a:gd name="T44" fmla="*/ 11 w 2721"/>
                  <a:gd name="T45" fmla="*/ 0 h 665"/>
                  <a:gd name="T46" fmla="*/ 12 w 2721"/>
                  <a:gd name="T47" fmla="*/ 0 h 665"/>
                  <a:gd name="T48" fmla="*/ 14 w 2721"/>
                  <a:gd name="T49" fmla="*/ 0 h 665"/>
                  <a:gd name="T50" fmla="*/ 15 w 2721"/>
                  <a:gd name="T51" fmla="*/ 0 h 665"/>
                  <a:gd name="T52" fmla="*/ 17 w 2721"/>
                  <a:gd name="T53" fmla="*/ 0 h 665"/>
                  <a:gd name="T54" fmla="*/ 19 w 2721"/>
                  <a:gd name="T55" fmla="*/ 0 h 665"/>
                  <a:gd name="T56" fmla="*/ 21 w 2721"/>
                  <a:gd name="T57" fmla="*/ 0 h 665"/>
                  <a:gd name="T58" fmla="*/ 23 w 2721"/>
                  <a:gd name="T59" fmla="*/ 0 h 665"/>
                  <a:gd name="T60" fmla="*/ 25 w 2721"/>
                  <a:gd name="T61" fmla="*/ 0 h 665"/>
                  <a:gd name="T62" fmla="*/ 26 w 2721"/>
                  <a:gd name="T63" fmla="*/ 1 h 665"/>
                  <a:gd name="T64" fmla="*/ 28 w 2721"/>
                  <a:gd name="T65" fmla="*/ 1 h 665"/>
                  <a:gd name="T66" fmla="*/ 30 w 2721"/>
                  <a:gd name="T67" fmla="*/ 2 h 665"/>
                  <a:gd name="T68" fmla="*/ 32 w 2721"/>
                  <a:gd name="T69" fmla="*/ 2 h 665"/>
                  <a:gd name="T70" fmla="*/ 33 w 2721"/>
                  <a:gd name="T71" fmla="*/ 3 h 665"/>
                  <a:gd name="T72" fmla="*/ 33 w 2721"/>
                  <a:gd name="T73" fmla="*/ 4 h 665"/>
                  <a:gd name="T74" fmla="*/ 34 w 2721"/>
                  <a:gd name="T75" fmla="*/ 4 h 665"/>
                  <a:gd name="T76" fmla="*/ 33 w 2721"/>
                  <a:gd name="T77" fmla="*/ 5 h 665"/>
                  <a:gd name="T78" fmla="*/ 32 w 2721"/>
                  <a:gd name="T79" fmla="*/ 6 h 665"/>
                  <a:gd name="T80" fmla="*/ 31 w 2721"/>
                  <a:gd name="T81" fmla="*/ 6 h 665"/>
                  <a:gd name="T82" fmla="*/ 29 w 2721"/>
                  <a:gd name="T83" fmla="*/ 7 h 665"/>
                  <a:gd name="T84" fmla="*/ 28 w 2721"/>
                  <a:gd name="T85" fmla="*/ 7 h 66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21"/>
                  <a:gd name="T130" fmla="*/ 0 h 665"/>
                  <a:gd name="T131" fmla="*/ 2721 w 2721"/>
                  <a:gd name="T132" fmla="*/ 665 h 66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21" h="665">
                    <a:moveTo>
                      <a:pt x="2228" y="589"/>
                    </a:moveTo>
                    <a:lnTo>
                      <a:pt x="2182" y="597"/>
                    </a:lnTo>
                    <a:lnTo>
                      <a:pt x="2136" y="606"/>
                    </a:lnTo>
                    <a:lnTo>
                      <a:pt x="2088" y="614"/>
                    </a:lnTo>
                    <a:lnTo>
                      <a:pt x="2038" y="621"/>
                    </a:lnTo>
                    <a:lnTo>
                      <a:pt x="1988" y="628"/>
                    </a:lnTo>
                    <a:lnTo>
                      <a:pt x="1936" y="633"/>
                    </a:lnTo>
                    <a:lnTo>
                      <a:pt x="1883" y="639"/>
                    </a:lnTo>
                    <a:lnTo>
                      <a:pt x="1829" y="644"/>
                    </a:lnTo>
                    <a:lnTo>
                      <a:pt x="1774" y="650"/>
                    </a:lnTo>
                    <a:lnTo>
                      <a:pt x="1718" y="654"/>
                    </a:lnTo>
                    <a:lnTo>
                      <a:pt x="1660" y="657"/>
                    </a:lnTo>
                    <a:lnTo>
                      <a:pt x="1601" y="659"/>
                    </a:lnTo>
                    <a:lnTo>
                      <a:pt x="1542" y="662"/>
                    </a:lnTo>
                    <a:lnTo>
                      <a:pt x="1483" y="664"/>
                    </a:lnTo>
                    <a:lnTo>
                      <a:pt x="1423" y="665"/>
                    </a:lnTo>
                    <a:lnTo>
                      <a:pt x="1361" y="665"/>
                    </a:lnTo>
                    <a:lnTo>
                      <a:pt x="1305" y="665"/>
                    </a:lnTo>
                    <a:lnTo>
                      <a:pt x="1250" y="664"/>
                    </a:lnTo>
                    <a:lnTo>
                      <a:pt x="1195" y="662"/>
                    </a:lnTo>
                    <a:lnTo>
                      <a:pt x="1140" y="661"/>
                    </a:lnTo>
                    <a:lnTo>
                      <a:pt x="1087" y="658"/>
                    </a:lnTo>
                    <a:lnTo>
                      <a:pt x="1035" y="655"/>
                    </a:lnTo>
                    <a:lnTo>
                      <a:pt x="983" y="653"/>
                    </a:lnTo>
                    <a:lnTo>
                      <a:pt x="931" y="648"/>
                    </a:lnTo>
                    <a:lnTo>
                      <a:pt x="881" y="644"/>
                    </a:lnTo>
                    <a:lnTo>
                      <a:pt x="832" y="639"/>
                    </a:lnTo>
                    <a:lnTo>
                      <a:pt x="783" y="635"/>
                    </a:lnTo>
                    <a:lnTo>
                      <a:pt x="736" y="628"/>
                    </a:lnTo>
                    <a:lnTo>
                      <a:pt x="690" y="622"/>
                    </a:lnTo>
                    <a:lnTo>
                      <a:pt x="644" y="615"/>
                    </a:lnTo>
                    <a:lnTo>
                      <a:pt x="600" y="608"/>
                    </a:lnTo>
                    <a:lnTo>
                      <a:pt x="558" y="601"/>
                    </a:lnTo>
                    <a:lnTo>
                      <a:pt x="496" y="589"/>
                    </a:lnTo>
                    <a:lnTo>
                      <a:pt x="437" y="577"/>
                    </a:lnTo>
                    <a:lnTo>
                      <a:pt x="381" y="564"/>
                    </a:lnTo>
                    <a:lnTo>
                      <a:pt x="328" y="549"/>
                    </a:lnTo>
                    <a:lnTo>
                      <a:pt x="278" y="534"/>
                    </a:lnTo>
                    <a:lnTo>
                      <a:pt x="233" y="519"/>
                    </a:lnTo>
                    <a:lnTo>
                      <a:pt x="191" y="502"/>
                    </a:lnTo>
                    <a:lnTo>
                      <a:pt x="152" y="485"/>
                    </a:lnTo>
                    <a:lnTo>
                      <a:pt x="118" y="469"/>
                    </a:lnTo>
                    <a:lnTo>
                      <a:pt x="88" y="449"/>
                    </a:lnTo>
                    <a:lnTo>
                      <a:pt x="62" y="431"/>
                    </a:lnTo>
                    <a:lnTo>
                      <a:pt x="40" y="412"/>
                    </a:lnTo>
                    <a:lnTo>
                      <a:pt x="22" y="393"/>
                    </a:lnTo>
                    <a:lnTo>
                      <a:pt x="10" y="373"/>
                    </a:lnTo>
                    <a:lnTo>
                      <a:pt x="3" y="354"/>
                    </a:lnTo>
                    <a:lnTo>
                      <a:pt x="0" y="333"/>
                    </a:lnTo>
                    <a:lnTo>
                      <a:pt x="4" y="310"/>
                    </a:lnTo>
                    <a:lnTo>
                      <a:pt x="14" y="286"/>
                    </a:lnTo>
                    <a:lnTo>
                      <a:pt x="30" y="263"/>
                    </a:lnTo>
                    <a:lnTo>
                      <a:pt x="53" y="241"/>
                    </a:lnTo>
                    <a:lnTo>
                      <a:pt x="82" y="219"/>
                    </a:lnTo>
                    <a:lnTo>
                      <a:pt x="117" y="198"/>
                    </a:lnTo>
                    <a:lnTo>
                      <a:pt x="156" y="179"/>
                    </a:lnTo>
                    <a:lnTo>
                      <a:pt x="203" y="159"/>
                    </a:lnTo>
                    <a:lnTo>
                      <a:pt x="252" y="140"/>
                    </a:lnTo>
                    <a:lnTo>
                      <a:pt x="308" y="122"/>
                    </a:lnTo>
                    <a:lnTo>
                      <a:pt x="369" y="105"/>
                    </a:lnTo>
                    <a:lnTo>
                      <a:pt x="433" y="90"/>
                    </a:lnTo>
                    <a:lnTo>
                      <a:pt x="502" y="76"/>
                    </a:lnTo>
                    <a:lnTo>
                      <a:pt x="573" y="63"/>
                    </a:lnTo>
                    <a:lnTo>
                      <a:pt x="650" y="50"/>
                    </a:lnTo>
                    <a:lnTo>
                      <a:pt x="729" y="39"/>
                    </a:lnTo>
                    <a:lnTo>
                      <a:pt x="765" y="35"/>
                    </a:lnTo>
                    <a:lnTo>
                      <a:pt x="802" y="31"/>
                    </a:lnTo>
                    <a:lnTo>
                      <a:pt x="838" y="27"/>
                    </a:lnTo>
                    <a:lnTo>
                      <a:pt x="876" y="23"/>
                    </a:lnTo>
                    <a:lnTo>
                      <a:pt x="913" y="20"/>
                    </a:lnTo>
                    <a:lnTo>
                      <a:pt x="951" y="16"/>
                    </a:lnTo>
                    <a:lnTo>
                      <a:pt x="991" y="13"/>
                    </a:lnTo>
                    <a:lnTo>
                      <a:pt x="1031" y="10"/>
                    </a:lnTo>
                    <a:lnTo>
                      <a:pt x="1071" y="9"/>
                    </a:lnTo>
                    <a:lnTo>
                      <a:pt x="1110" y="6"/>
                    </a:lnTo>
                    <a:lnTo>
                      <a:pt x="1151" y="5"/>
                    </a:lnTo>
                    <a:lnTo>
                      <a:pt x="1193" y="3"/>
                    </a:lnTo>
                    <a:lnTo>
                      <a:pt x="1234" y="2"/>
                    </a:lnTo>
                    <a:lnTo>
                      <a:pt x="1276" y="0"/>
                    </a:lnTo>
                    <a:lnTo>
                      <a:pt x="1319" y="0"/>
                    </a:lnTo>
                    <a:lnTo>
                      <a:pt x="1361" y="0"/>
                    </a:lnTo>
                    <a:lnTo>
                      <a:pt x="1419" y="0"/>
                    </a:lnTo>
                    <a:lnTo>
                      <a:pt x="1476" y="2"/>
                    </a:lnTo>
                    <a:lnTo>
                      <a:pt x="1533" y="3"/>
                    </a:lnTo>
                    <a:lnTo>
                      <a:pt x="1589" y="5"/>
                    </a:lnTo>
                    <a:lnTo>
                      <a:pt x="1644" y="7"/>
                    </a:lnTo>
                    <a:lnTo>
                      <a:pt x="1698" y="11"/>
                    </a:lnTo>
                    <a:lnTo>
                      <a:pt x="1752" y="14"/>
                    </a:lnTo>
                    <a:lnTo>
                      <a:pt x="1804" y="18"/>
                    </a:lnTo>
                    <a:lnTo>
                      <a:pt x="1856" y="24"/>
                    </a:lnTo>
                    <a:lnTo>
                      <a:pt x="1907" y="29"/>
                    </a:lnTo>
                    <a:lnTo>
                      <a:pt x="1956" y="35"/>
                    </a:lnTo>
                    <a:lnTo>
                      <a:pt x="2004" y="40"/>
                    </a:lnTo>
                    <a:lnTo>
                      <a:pt x="2052" y="47"/>
                    </a:lnTo>
                    <a:lnTo>
                      <a:pt x="2097" y="54"/>
                    </a:lnTo>
                    <a:lnTo>
                      <a:pt x="2143" y="61"/>
                    </a:lnTo>
                    <a:lnTo>
                      <a:pt x="2186" y="69"/>
                    </a:lnTo>
                    <a:lnTo>
                      <a:pt x="2245" y="82"/>
                    </a:lnTo>
                    <a:lnTo>
                      <a:pt x="2303" y="94"/>
                    </a:lnTo>
                    <a:lnTo>
                      <a:pt x="2356" y="107"/>
                    </a:lnTo>
                    <a:lnTo>
                      <a:pt x="2407" y="121"/>
                    </a:lnTo>
                    <a:lnTo>
                      <a:pt x="2454" y="136"/>
                    </a:lnTo>
                    <a:lnTo>
                      <a:pt x="2499" y="151"/>
                    </a:lnTo>
                    <a:lnTo>
                      <a:pt x="2539" y="168"/>
                    </a:lnTo>
                    <a:lnTo>
                      <a:pt x="2576" y="184"/>
                    </a:lnTo>
                    <a:lnTo>
                      <a:pt x="2609" y="201"/>
                    </a:lnTo>
                    <a:lnTo>
                      <a:pt x="2637" y="219"/>
                    </a:lnTo>
                    <a:lnTo>
                      <a:pt x="2662" y="237"/>
                    </a:lnTo>
                    <a:lnTo>
                      <a:pt x="2683" y="255"/>
                    </a:lnTo>
                    <a:lnTo>
                      <a:pt x="2699" y="274"/>
                    </a:lnTo>
                    <a:lnTo>
                      <a:pt x="2711" y="293"/>
                    </a:lnTo>
                    <a:lnTo>
                      <a:pt x="2718" y="313"/>
                    </a:lnTo>
                    <a:lnTo>
                      <a:pt x="2721" y="333"/>
                    </a:lnTo>
                    <a:lnTo>
                      <a:pt x="2718" y="353"/>
                    </a:lnTo>
                    <a:lnTo>
                      <a:pt x="2713" y="371"/>
                    </a:lnTo>
                    <a:lnTo>
                      <a:pt x="2702" y="390"/>
                    </a:lnTo>
                    <a:lnTo>
                      <a:pt x="2687" y="408"/>
                    </a:lnTo>
                    <a:lnTo>
                      <a:pt x="2668" y="426"/>
                    </a:lnTo>
                    <a:lnTo>
                      <a:pt x="2644" y="443"/>
                    </a:lnTo>
                    <a:lnTo>
                      <a:pt x="2618" y="461"/>
                    </a:lnTo>
                    <a:lnTo>
                      <a:pt x="2588" y="477"/>
                    </a:lnTo>
                    <a:lnTo>
                      <a:pt x="2554" y="492"/>
                    </a:lnTo>
                    <a:lnTo>
                      <a:pt x="2517" y="509"/>
                    </a:lnTo>
                    <a:lnTo>
                      <a:pt x="2476" y="523"/>
                    </a:lnTo>
                    <a:lnTo>
                      <a:pt x="2432" y="538"/>
                    </a:lnTo>
                    <a:lnTo>
                      <a:pt x="2385" y="552"/>
                    </a:lnTo>
                    <a:lnTo>
                      <a:pt x="2336" y="564"/>
                    </a:lnTo>
                    <a:lnTo>
                      <a:pt x="2282" y="577"/>
                    </a:lnTo>
                    <a:lnTo>
                      <a:pt x="2228" y="589"/>
                    </a:lnTo>
                    <a:close/>
                  </a:path>
                </a:pathLst>
              </a:custGeom>
              <a:solidFill>
                <a:srgbClr val="C1EF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593" name="Freeform 117"/>
              <p:cNvSpPr>
                <a:spLocks/>
              </p:cNvSpPr>
              <p:nvPr/>
            </p:nvSpPr>
            <p:spPr bwMode="auto">
              <a:xfrm>
                <a:off x="945" y="2161"/>
                <a:ext cx="125" cy="795"/>
              </a:xfrm>
              <a:custGeom>
                <a:avLst/>
                <a:gdLst>
                  <a:gd name="T0" fmla="*/ 2 w 374"/>
                  <a:gd name="T1" fmla="*/ 29 h 2385"/>
                  <a:gd name="T2" fmla="*/ 1 w 374"/>
                  <a:gd name="T3" fmla="*/ 29 h 2385"/>
                  <a:gd name="T4" fmla="*/ 0 w 374"/>
                  <a:gd name="T5" fmla="*/ 1 h 2385"/>
                  <a:gd name="T6" fmla="*/ 1 w 374"/>
                  <a:gd name="T7" fmla="*/ 0 h 2385"/>
                  <a:gd name="T8" fmla="*/ 3 w 374"/>
                  <a:gd name="T9" fmla="*/ 0 h 2385"/>
                  <a:gd name="T10" fmla="*/ 5 w 374"/>
                  <a:gd name="T11" fmla="*/ 29 h 2385"/>
                  <a:gd name="T12" fmla="*/ 2 w 374"/>
                  <a:gd name="T13" fmla="*/ 29 h 2385"/>
                  <a:gd name="T14" fmla="*/ 0 60000 65536"/>
                  <a:gd name="T15" fmla="*/ 0 60000 65536"/>
                  <a:gd name="T16" fmla="*/ 0 60000 65536"/>
                  <a:gd name="T17" fmla="*/ 0 60000 65536"/>
                  <a:gd name="T18" fmla="*/ 0 60000 65536"/>
                  <a:gd name="T19" fmla="*/ 0 60000 65536"/>
                  <a:gd name="T20" fmla="*/ 0 60000 65536"/>
                  <a:gd name="T21" fmla="*/ 0 w 374"/>
                  <a:gd name="T22" fmla="*/ 0 h 2385"/>
                  <a:gd name="T23" fmla="*/ 374 w 374"/>
                  <a:gd name="T24" fmla="*/ 2385 h 23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4" h="2385">
                    <a:moveTo>
                      <a:pt x="189" y="2385"/>
                    </a:moveTo>
                    <a:lnTo>
                      <a:pt x="89" y="2356"/>
                    </a:lnTo>
                    <a:lnTo>
                      <a:pt x="0" y="75"/>
                    </a:lnTo>
                    <a:lnTo>
                      <a:pt x="89" y="8"/>
                    </a:lnTo>
                    <a:lnTo>
                      <a:pt x="276" y="0"/>
                    </a:lnTo>
                    <a:lnTo>
                      <a:pt x="374" y="2377"/>
                    </a:lnTo>
                    <a:lnTo>
                      <a:pt x="189" y="2385"/>
                    </a:lnTo>
                    <a:close/>
                  </a:path>
                </a:pathLst>
              </a:custGeom>
              <a:solidFill>
                <a:srgbClr val="7F26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594" name="Freeform 118"/>
              <p:cNvSpPr>
                <a:spLocks/>
              </p:cNvSpPr>
              <p:nvPr/>
            </p:nvSpPr>
            <p:spPr bwMode="auto">
              <a:xfrm>
                <a:off x="975" y="2160"/>
                <a:ext cx="130" cy="796"/>
              </a:xfrm>
              <a:custGeom>
                <a:avLst/>
                <a:gdLst>
                  <a:gd name="T0" fmla="*/ 1 w 389"/>
                  <a:gd name="T1" fmla="*/ 29 h 2389"/>
                  <a:gd name="T2" fmla="*/ 1 w 389"/>
                  <a:gd name="T3" fmla="*/ 29 h 2389"/>
                  <a:gd name="T4" fmla="*/ 0 w 389"/>
                  <a:gd name="T5" fmla="*/ 0 h 2389"/>
                  <a:gd name="T6" fmla="*/ 3 w 389"/>
                  <a:gd name="T7" fmla="*/ 0 h 2389"/>
                  <a:gd name="T8" fmla="*/ 5 w 389"/>
                  <a:gd name="T9" fmla="*/ 29 h 2389"/>
                  <a:gd name="T10" fmla="*/ 1 w 389"/>
                  <a:gd name="T11" fmla="*/ 29 h 2389"/>
                  <a:gd name="T12" fmla="*/ 0 60000 65536"/>
                  <a:gd name="T13" fmla="*/ 0 60000 65536"/>
                  <a:gd name="T14" fmla="*/ 0 60000 65536"/>
                  <a:gd name="T15" fmla="*/ 0 60000 65536"/>
                  <a:gd name="T16" fmla="*/ 0 60000 65536"/>
                  <a:gd name="T17" fmla="*/ 0 60000 65536"/>
                  <a:gd name="T18" fmla="*/ 0 w 389"/>
                  <a:gd name="T19" fmla="*/ 0 h 2389"/>
                  <a:gd name="T20" fmla="*/ 389 w 389"/>
                  <a:gd name="T21" fmla="*/ 2389 h 2389"/>
                </a:gdLst>
                <a:ahLst/>
                <a:cxnLst>
                  <a:cxn ang="T12">
                    <a:pos x="T0" y="T1"/>
                  </a:cxn>
                  <a:cxn ang="T13">
                    <a:pos x="T2" y="T3"/>
                  </a:cxn>
                  <a:cxn ang="T14">
                    <a:pos x="T4" y="T5"/>
                  </a:cxn>
                  <a:cxn ang="T15">
                    <a:pos x="T6" y="T7"/>
                  </a:cxn>
                  <a:cxn ang="T16">
                    <a:pos x="T8" y="T9"/>
                  </a:cxn>
                  <a:cxn ang="T17">
                    <a:pos x="T10" y="T11"/>
                  </a:cxn>
                </a:cxnLst>
                <a:rect l="T18" t="T19" r="T20" b="T21"/>
                <a:pathLst>
                  <a:path w="389" h="2389">
                    <a:moveTo>
                      <a:pt x="103" y="2389"/>
                    </a:moveTo>
                    <a:lnTo>
                      <a:pt x="100" y="2389"/>
                    </a:lnTo>
                    <a:lnTo>
                      <a:pt x="0" y="12"/>
                    </a:lnTo>
                    <a:lnTo>
                      <a:pt x="282" y="0"/>
                    </a:lnTo>
                    <a:lnTo>
                      <a:pt x="389" y="2376"/>
                    </a:lnTo>
                    <a:lnTo>
                      <a:pt x="103" y="2389"/>
                    </a:lnTo>
                    <a:close/>
                  </a:path>
                </a:pathLst>
              </a:custGeom>
              <a:solidFill>
                <a:srgbClr val="D1B2A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595" name="Freeform 119"/>
              <p:cNvSpPr>
                <a:spLocks/>
              </p:cNvSpPr>
              <p:nvPr/>
            </p:nvSpPr>
            <p:spPr bwMode="auto">
              <a:xfrm>
                <a:off x="586" y="2215"/>
                <a:ext cx="826" cy="477"/>
              </a:xfrm>
              <a:custGeom>
                <a:avLst/>
                <a:gdLst>
                  <a:gd name="T0" fmla="*/ 1 w 2480"/>
                  <a:gd name="T1" fmla="*/ 18 h 1433"/>
                  <a:gd name="T2" fmla="*/ 0 w 2480"/>
                  <a:gd name="T3" fmla="*/ 1 h 1433"/>
                  <a:gd name="T4" fmla="*/ 1 w 2480"/>
                  <a:gd name="T5" fmla="*/ 1 h 1433"/>
                  <a:gd name="T6" fmla="*/ 29 w 2480"/>
                  <a:gd name="T7" fmla="*/ 0 h 1433"/>
                  <a:gd name="T8" fmla="*/ 31 w 2480"/>
                  <a:gd name="T9" fmla="*/ 16 h 1433"/>
                  <a:gd name="T10" fmla="*/ 30 w 2480"/>
                  <a:gd name="T11" fmla="*/ 16 h 1433"/>
                  <a:gd name="T12" fmla="*/ 1 w 2480"/>
                  <a:gd name="T13" fmla="*/ 18 h 1433"/>
                  <a:gd name="T14" fmla="*/ 0 60000 65536"/>
                  <a:gd name="T15" fmla="*/ 0 60000 65536"/>
                  <a:gd name="T16" fmla="*/ 0 60000 65536"/>
                  <a:gd name="T17" fmla="*/ 0 60000 65536"/>
                  <a:gd name="T18" fmla="*/ 0 60000 65536"/>
                  <a:gd name="T19" fmla="*/ 0 60000 65536"/>
                  <a:gd name="T20" fmla="*/ 0 60000 65536"/>
                  <a:gd name="T21" fmla="*/ 0 w 2480"/>
                  <a:gd name="T22" fmla="*/ 0 h 1433"/>
                  <a:gd name="T23" fmla="*/ 2480 w 2480"/>
                  <a:gd name="T24" fmla="*/ 1433 h 14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80" h="1433">
                    <a:moveTo>
                      <a:pt x="65" y="1433"/>
                    </a:moveTo>
                    <a:lnTo>
                      <a:pt x="0" y="101"/>
                    </a:lnTo>
                    <a:lnTo>
                      <a:pt x="51" y="45"/>
                    </a:lnTo>
                    <a:lnTo>
                      <a:pt x="2372" y="0"/>
                    </a:lnTo>
                    <a:lnTo>
                      <a:pt x="2480" y="1313"/>
                    </a:lnTo>
                    <a:lnTo>
                      <a:pt x="2435" y="1331"/>
                    </a:lnTo>
                    <a:lnTo>
                      <a:pt x="65" y="1433"/>
                    </a:lnTo>
                    <a:close/>
                  </a:path>
                </a:pathLst>
              </a:custGeom>
              <a:solidFill>
                <a:srgbClr val="7F26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596" name="Freeform 120"/>
              <p:cNvSpPr>
                <a:spLocks/>
              </p:cNvSpPr>
              <p:nvPr/>
            </p:nvSpPr>
            <p:spPr bwMode="auto">
              <a:xfrm>
                <a:off x="603" y="2195"/>
                <a:ext cx="809" cy="491"/>
              </a:xfrm>
              <a:custGeom>
                <a:avLst/>
                <a:gdLst>
                  <a:gd name="T0" fmla="*/ 1 w 2429"/>
                  <a:gd name="T1" fmla="*/ 18 h 1473"/>
                  <a:gd name="T2" fmla="*/ 0 w 2429"/>
                  <a:gd name="T3" fmla="*/ 1 h 1473"/>
                  <a:gd name="T4" fmla="*/ 29 w 2429"/>
                  <a:gd name="T5" fmla="*/ 0 h 1473"/>
                  <a:gd name="T6" fmla="*/ 30 w 2429"/>
                  <a:gd name="T7" fmla="*/ 17 h 1473"/>
                  <a:gd name="T8" fmla="*/ 1 w 2429"/>
                  <a:gd name="T9" fmla="*/ 18 h 1473"/>
                  <a:gd name="T10" fmla="*/ 0 60000 65536"/>
                  <a:gd name="T11" fmla="*/ 0 60000 65536"/>
                  <a:gd name="T12" fmla="*/ 0 60000 65536"/>
                  <a:gd name="T13" fmla="*/ 0 60000 65536"/>
                  <a:gd name="T14" fmla="*/ 0 60000 65536"/>
                  <a:gd name="T15" fmla="*/ 0 w 2429"/>
                  <a:gd name="T16" fmla="*/ 0 h 1473"/>
                  <a:gd name="T17" fmla="*/ 2429 w 2429"/>
                  <a:gd name="T18" fmla="*/ 1473 h 1473"/>
                </a:gdLst>
                <a:ahLst/>
                <a:cxnLst>
                  <a:cxn ang="T10">
                    <a:pos x="T0" y="T1"/>
                  </a:cxn>
                  <a:cxn ang="T11">
                    <a:pos x="T2" y="T3"/>
                  </a:cxn>
                  <a:cxn ang="T12">
                    <a:pos x="T4" y="T5"/>
                  </a:cxn>
                  <a:cxn ang="T13">
                    <a:pos x="T6" y="T7"/>
                  </a:cxn>
                  <a:cxn ang="T14">
                    <a:pos x="T8" y="T9"/>
                  </a:cxn>
                </a:cxnLst>
                <a:rect l="T15" t="T16" r="T17" b="T18"/>
                <a:pathLst>
                  <a:path w="2429" h="1473">
                    <a:moveTo>
                      <a:pt x="57" y="1473"/>
                    </a:moveTo>
                    <a:lnTo>
                      <a:pt x="0" y="103"/>
                    </a:lnTo>
                    <a:lnTo>
                      <a:pt x="2371" y="0"/>
                    </a:lnTo>
                    <a:lnTo>
                      <a:pt x="2429" y="1371"/>
                    </a:lnTo>
                    <a:lnTo>
                      <a:pt x="57" y="1473"/>
                    </a:lnTo>
                    <a:close/>
                  </a:path>
                </a:pathLst>
              </a:custGeom>
              <a:solidFill>
                <a:srgbClr val="F2CC0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597" name="Freeform 121"/>
              <p:cNvSpPr>
                <a:spLocks/>
              </p:cNvSpPr>
              <p:nvPr/>
            </p:nvSpPr>
            <p:spPr bwMode="auto">
              <a:xfrm>
                <a:off x="626" y="2218"/>
                <a:ext cx="763" cy="446"/>
              </a:xfrm>
              <a:custGeom>
                <a:avLst/>
                <a:gdLst>
                  <a:gd name="T0" fmla="*/ 1 w 2289"/>
                  <a:gd name="T1" fmla="*/ 16 h 1340"/>
                  <a:gd name="T2" fmla="*/ 0 w 2289"/>
                  <a:gd name="T3" fmla="*/ 1 h 1340"/>
                  <a:gd name="T4" fmla="*/ 28 w 2289"/>
                  <a:gd name="T5" fmla="*/ 0 h 1340"/>
                  <a:gd name="T6" fmla="*/ 28 w 2289"/>
                  <a:gd name="T7" fmla="*/ 15 h 1340"/>
                  <a:gd name="T8" fmla="*/ 1 w 2289"/>
                  <a:gd name="T9" fmla="*/ 16 h 1340"/>
                  <a:gd name="T10" fmla="*/ 0 60000 65536"/>
                  <a:gd name="T11" fmla="*/ 0 60000 65536"/>
                  <a:gd name="T12" fmla="*/ 0 60000 65536"/>
                  <a:gd name="T13" fmla="*/ 0 60000 65536"/>
                  <a:gd name="T14" fmla="*/ 0 60000 65536"/>
                  <a:gd name="T15" fmla="*/ 0 w 2289"/>
                  <a:gd name="T16" fmla="*/ 0 h 1340"/>
                  <a:gd name="T17" fmla="*/ 2289 w 2289"/>
                  <a:gd name="T18" fmla="*/ 1340 h 1340"/>
                </a:gdLst>
                <a:ahLst/>
                <a:cxnLst>
                  <a:cxn ang="T10">
                    <a:pos x="T0" y="T1"/>
                  </a:cxn>
                  <a:cxn ang="T11">
                    <a:pos x="T2" y="T3"/>
                  </a:cxn>
                  <a:cxn ang="T12">
                    <a:pos x="T4" y="T5"/>
                  </a:cxn>
                  <a:cxn ang="T13">
                    <a:pos x="T6" y="T7"/>
                  </a:cxn>
                  <a:cxn ang="T14">
                    <a:pos x="T8" y="T9"/>
                  </a:cxn>
                </a:cxnLst>
                <a:rect l="T15" t="T16" r="T17" b="T18"/>
                <a:pathLst>
                  <a:path w="2289" h="1340">
                    <a:moveTo>
                      <a:pt x="52" y="1340"/>
                    </a:moveTo>
                    <a:lnTo>
                      <a:pt x="0" y="96"/>
                    </a:lnTo>
                    <a:lnTo>
                      <a:pt x="2237" y="0"/>
                    </a:lnTo>
                    <a:lnTo>
                      <a:pt x="2289" y="1245"/>
                    </a:lnTo>
                    <a:lnTo>
                      <a:pt x="52" y="1340"/>
                    </a:lnTo>
                    <a:close/>
                  </a:path>
                </a:pathLst>
              </a:custGeom>
              <a:solidFill>
                <a:srgbClr val="0035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598" name="Freeform 122"/>
              <p:cNvSpPr>
                <a:spLocks/>
              </p:cNvSpPr>
              <p:nvPr/>
            </p:nvSpPr>
            <p:spPr bwMode="auto">
              <a:xfrm>
                <a:off x="649" y="2239"/>
                <a:ext cx="717" cy="405"/>
              </a:xfrm>
              <a:custGeom>
                <a:avLst/>
                <a:gdLst>
                  <a:gd name="T0" fmla="*/ 1 w 2149"/>
                  <a:gd name="T1" fmla="*/ 15 h 1215"/>
                  <a:gd name="T2" fmla="*/ 0 w 2149"/>
                  <a:gd name="T3" fmla="*/ 1 h 1215"/>
                  <a:gd name="T4" fmla="*/ 26 w 2149"/>
                  <a:gd name="T5" fmla="*/ 0 h 1215"/>
                  <a:gd name="T6" fmla="*/ 27 w 2149"/>
                  <a:gd name="T7" fmla="*/ 14 h 1215"/>
                  <a:gd name="T8" fmla="*/ 1 w 2149"/>
                  <a:gd name="T9" fmla="*/ 15 h 1215"/>
                  <a:gd name="T10" fmla="*/ 0 60000 65536"/>
                  <a:gd name="T11" fmla="*/ 0 60000 65536"/>
                  <a:gd name="T12" fmla="*/ 0 60000 65536"/>
                  <a:gd name="T13" fmla="*/ 0 60000 65536"/>
                  <a:gd name="T14" fmla="*/ 0 60000 65536"/>
                  <a:gd name="T15" fmla="*/ 0 w 2149"/>
                  <a:gd name="T16" fmla="*/ 0 h 1215"/>
                  <a:gd name="T17" fmla="*/ 2149 w 2149"/>
                  <a:gd name="T18" fmla="*/ 1215 h 1215"/>
                </a:gdLst>
                <a:ahLst/>
                <a:cxnLst>
                  <a:cxn ang="T10">
                    <a:pos x="T0" y="T1"/>
                  </a:cxn>
                  <a:cxn ang="T11">
                    <a:pos x="T2" y="T3"/>
                  </a:cxn>
                  <a:cxn ang="T12">
                    <a:pos x="T4" y="T5"/>
                  </a:cxn>
                  <a:cxn ang="T13">
                    <a:pos x="T6" y="T7"/>
                  </a:cxn>
                  <a:cxn ang="T14">
                    <a:pos x="T8" y="T9"/>
                  </a:cxn>
                </a:cxnLst>
                <a:rect l="T15" t="T16" r="T17" b="T18"/>
                <a:pathLst>
                  <a:path w="2149" h="1215">
                    <a:moveTo>
                      <a:pt x="46" y="1215"/>
                    </a:moveTo>
                    <a:lnTo>
                      <a:pt x="0" y="91"/>
                    </a:lnTo>
                    <a:lnTo>
                      <a:pt x="2103" y="0"/>
                    </a:lnTo>
                    <a:lnTo>
                      <a:pt x="2149" y="1124"/>
                    </a:lnTo>
                    <a:lnTo>
                      <a:pt x="46" y="1215"/>
                    </a:lnTo>
                    <a:close/>
                  </a:path>
                </a:pathLst>
              </a:custGeom>
              <a:solidFill>
                <a:srgbClr val="B7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599" name="Freeform 123"/>
              <p:cNvSpPr>
                <a:spLocks/>
              </p:cNvSpPr>
              <p:nvPr/>
            </p:nvSpPr>
            <p:spPr bwMode="auto">
              <a:xfrm>
                <a:off x="657" y="2244"/>
                <a:ext cx="700" cy="395"/>
              </a:xfrm>
              <a:custGeom>
                <a:avLst/>
                <a:gdLst>
                  <a:gd name="T0" fmla="*/ 1 w 2100"/>
                  <a:gd name="T1" fmla="*/ 15 h 1185"/>
                  <a:gd name="T2" fmla="*/ 0 w 2100"/>
                  <a:gd name="T3" fmla="*/ 1 h 1185"/>
                  <a:gd name="T4" fmla="*/ 25 w 2100"/>
                  <a:gd name="T5" fmla="*/ 0 h 1185"/>
                  <a:gd name="T6" fmla="*/ 26 w 2100"/>
                  <a:gd name="T7" fmla="*/ 14 h 1185"/>
                  <a:gd name="T8" fmla="*/ 1 w 2100"/>
                  <a:gd name="T9" fmla="*/ 15 h 1185"/>
                  <a:gd name="T10" fmla="*/ 0 60000 65536"/>
                  <a:gd name="T11" fmla="*/ 0 60000 65536"/>
                  <a:gd name="T12" fmla="*/ 0 60000 65536"/>
                  <a:gd name="T13" fmla="*/ 0 60000 65536"/>
                  <a:gd name="T14" fmla="*/ 0 60000 65536"/>
                  <a:gd name="T15" fmla="*/ 0 w 2100"/>
                  <a:gd name="T16" fmla="*/ 0 h 1185"/>
                  <a:gd name="T17" fmla="*/ 2100 w 2100"/>
                  <a:gd name="T18" fmla="*/ 1185 h 1185"/>
                </a:gdLst>
                <a:ahLst/>
                <a:cxnLst>
                  <a:cxn ang="T10">
                    <a:pos x="T0" y="T1"/>
                  </a:cxn>
                  <a:cxn ang="T11">
                    <a:pos x="T2" y="T3"/>
                  </a:cxn>
                  <a:cxn ang="T12">
                    <a:pos x="T4" y="T5"/>
                  </a:cxn>
                  <a:cxn ang="T13">
                    <a:pos x="T6" y="T7"/>
                  </a:cxn>
                  <a:cxn ang="T14">
                    <a:pos x="T8" y="T9"/>
                  </a:cxn>
                </a:cxnLst>
                <a:rect l="T15" t="T16" r="T17" b="T18"/>
                <a:pathLst>
                  <a:path w="2100" h="1185">
                    <a:moveTo>
                      <a:pt x="47" y="1185"/>
                    </a:moveTo>
                    <a:lnTo>
                      <a:pt x="0" y="88"/>
                    </a:lnTo>
                    <a:lnTo>
                      <a:pt x="2054" y="0"/>
                    </a:lnTo>
                    <a:lnTo>
                      <a:pt x="2100" y="1098"/>
                    </a:lnTo>
                    <a:lnTo>
                      <a:pt x="47" y="1185"/>
                    </a:lnTo>
                    <a:close/>
                  </a:path>
                </a:pathLst>
              </a:custGeom>
              <a:solidFill>
                <a:srgbClr val="BA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00" name="Freeform 124"/>
              <p:cNvSpPr>
                <a:spLocks/>
              </p:cNvSpPr>
              <p:nvPr/>
            </p:nvSpPr>
            <p:spPr bwMode="auto">
              <a:xfrm>
                <a:off x="666" y="2248"/>
                <a:ext cx="683" cy="386"/>
              </a:xfrm>
              <a:custGeom>
                <a:avLst/>
                <a:gdLst>
                  <a:gd name="T0" fmla="*/ 1 w 2048"/>
                  <a:gd name="T1" fmla="*/ 14 h 1157"/>
                  <a:gd name="T2" fmla="*/ 0 w 2048"/>
                  <a:gd name="T3" fmla="*/ 1 h 1157"/>
                  <a:gd name="T4" fmla="*/ 25 w 2048"/>
                  <a:gd name="T5" fmla="*/ 0 h 1157"/>
                  <a:gd name="T6" fmla="*/ 25 w 2048"/>
                  <a:gd name="T7" fmla="*/ 13 h 1157"/>
                  <a:gd name="T8" fmla="*/ 1 w 2048"/>
                  <a:gd name="T9" fmla="*/ 14 h 1157"/>
                  <a:gd name="T10" fmla="*/ 0 60000 65536"/>
                  <a:gd name="T11" fmla="*/ 0 60000 65536"/>
                  <a:gd name="T12" fmla="*/ 0 60000 65536"/>
                  <a:gd name="T13" fmla="*/ 0 60000 65536"/>
                  <a:gd name="T14" fmla="*/ 0 60000 65536"/>
                  <a:gd name="T15" fmla="*/ 0 w 2048"/>
                  <a:gd name="T16" fmla="*/ 0 h 1157"/>
                  <a:gd name="T17" fmla="*/ 2048 w 2048"/>
                  <a:gd name="T18" fmla="*/ 1157 h 1157"/>
                </a:gdLst>
                <a:ahLst/>
                <a:cxnLst>
                  <a:cxn ang="T10">
                    <a:pos x="T0" y="T1"/>
                  </a:cxn>
                  <a:cxn ang="T11">
                    <a:pos x="T2" y="T3"/>
                  </a:cxn>
                  <a:cxn ang="T12">
                    <a:pos x="T4" y="T5"/>
                  </a:cxn>
                  <a:cxn ang="T13">
                    <a:pos x="T6" y="T7"/>
                  </a:cxn>
                  <a:cxn ang="T14">
                    <a:pos x="T8" y="T9"/>
                  </a:cxn>
                </a:cxnLst>
                <a:rect l="T15" t="T16" r="T17" b="T18"/>
                <a:pathLst>
                  <a:path w="2048" h="1157">
                    <a:moveTo>
                      <a:pt x="46" y="1157"/>
                    </a:moveTo>
                    <a:lnTo>
                      <a:pt x="0" y="86"/>
                    </a:lnTo>
                    <a:lnTo>
                      <a:pt x="2003" y="0"/>
                    </a:lnTo>
                    <a:lnTo>
                      <a:pt x="2048" y="1071"/>
                    </a:lnTo>
                    <a:lnTo>
                      <a:pt x="46" y="1157"/>
                    </a:lnTo>
                    <a:close/>
                  </a:path>
                </a:pathLst>
              </a:custGeom>
              <a:solidFill>
                <a:srgbClr val="BF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01" name="Freeform 125"/>
              <p:cNvSpPr>
                <a:spLocks/>
              </p:cNvSpPr>
              <p:nvPr/>
            </p:nvSpPr>
            <p:spPr bwMode="auto">
              <a:xfrm>
                <a:off x="1191" y="2950"/>
                <a:ext cx="29" cy="59"/>
              </a:xfrm>
              <a:custGeom>
                <a:avLst/>
                <a:gdLst>
                  <a:gd name="T0" fmla="*/ 1 w 88"/>
                  <a:gd name="T1" fmla="*/ 2 h 178"/>
                  <a:gd name="T2" fmla="*/ 1 w 88"/>
                  <a:gd name="T3" fmla="*/ 2 h 178"/>
                  <a:gd name="T4" fmla="*/ 1 w 88"/>
                  <a:gd name="T5" fmla="*/ 2 h 178"/>
                  <a:gd name="T6" fmla="*/ 0 w 88"/>
                  <a:gd name="T7" fmla="*/ 2 h 178"/>
                  <a:gd name="T8" fmla="*/ 0 w 88"/>
                  <a:gd name="T9" fmla="*/ 1 h 178"/>
                  <a:gd name="T10" fmla="*/ 0 w 88"/>
                  <a:gd name="T11" fmla="*/ 1 h 178"/>
                  <a:gd name="T12" fmla="*/ 0 w 88"/>
                  <a:gd name="T13" fmla="*/ 1 h 178"/>
                  <a:gd name="T14" fmla="*/ 0 w 88"/>
                  <a:gd name="T15" fmla="*/ 1 h 178"/>
                  <a:gd name="T16" fmla="*/ 0 w 88"/>
                  <a:gd name="T17" fmla="*/ 0 h 178"/>
                  <a:gd name="T18" fmla="*/ 0 w 88"/>
                  <a:gd name="T19" fmla="*/ 0 h 178"/>
                  <a:gd name="T20" fmla="*/ 0 w 88"/>
                  <a:gd name="T21" fmla="*/ 0 h 178"/>
                  <a:gd name="T22" fmla="*/ 0 w 88"/>
                  <a:gd name="T23" fmla="*/ 0 h 178"/>
                  <a:gd name="T24" fmla="*/ 1 w 88"/>
                  <a:gd name="T25" fmla="*/ 1 h 178"/>
                  <a:gd name="T26" fmla="*/ 1 w 88"/>
                  <a:gd name="T27" fmla="*/ 1 h 178"/>
                  <a:gd name="T28" fmla="*/ 1 w 88"/>
                  <a:gd name="T29" fmla="*/ 1 h 178"/>
                  <a:gd name="T30" fmla="*/ 1 w 88"/>
                  <a:gd name="T31" fmla="*/ 2 h 178"/>
                  <a:gd name="T32" fmla="*/ 1 w 88"/>
                  <a:gd name="T33" fmla="*/ 2 h 178"/>
                  <a:gd name="T34" fmla="*/ 1 w 88"/>
                  <a:gd name="T35" fmla="*/ 2 h 1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78"/>
                  <a:gd name="T56" fmla="*/ 88 w 88"/>
                  <a:gd name="T57" fmla="*/ 178 h 17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78">
                    <a:moveTo>
                      <a:pt x="88" y="178"/>
                    </a:moveTo>
                    <a:lnTo>
                      <a:pt x="56" y="171"/>
                    </a:lnTo>
                    <a:lnTo>
                      <a:pt x="48" y="152"/>
                    </a:lnTo>
                    <a:lnTo>
                      <a:pt x="40" y="131"/>
                    </a:lnTo>
                    <a:lnTo>
                      <a:pt x="32" y="109"/>
                    </a:lnTo>
                    <a:lnTo>
                      <a:pt x="25" y="87"/>
                    </a:lnTo>
                    <a:lnTo>
                      <a:pt x="18" y="63"/>
                    </a:lnTo>
                    <a:lnTo>
                      <a:pt x="11" y="41"/>
                    </a:lnTo>
                    <a:lnTo>
                      <a:pt x="6" y="20"/>
                    </a:lnTo>
                    <a:lnTo>
                      <a:pt x="0" y="0"/>
                    </a:lnTo>
                    <a:lnTo>
                      <a:pt x="18" y="15"/>
                    </a:lnTo>
                    <a:lnTo>
                      <a:pt x="32" y="34"/>
                    </a:lnTo>
                    <a:lnTo>
                      <a:pt x="43" y="58"/>
                    </a:lnTo>
                    <a:lnTo>
                      <a:pt x="51" y="82"/>
                    </a:lnTo>
                    <a:lnTo>
                      <a:pt x="59" y="107"/>
                    </a:lnTo>
                    <a:lnTo>
                      <a:pt x="67" y="134"/>
                    </a:lnTo>
                    <a:lnTo>
                      <a:pt x="77" y="157"/>
                    </a:lnTo>
                    <a:lnTo>
                      <a:pt x="88" y="178"/>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02" name="Freeform 126"/>
              <p:cNvSpPr>
                <a:spLocks/>
              </p:cNvSpPr>
              <p:nvPr/>
            </p:nvSpPr>
            <p:spPr bwMode="auto">
              <a:xfrm>
                <a:off x="941" y="3002"/>
                <a:ext cx="1" cy="1"/>
              </a:xfrm>
              <a:custGeom>
                <a:avLst/>
                <a:gdLst>
                  <a:gd name="T0" fmla="*/ 0 w 2"/>
                  <a:gd name="T1" fmla="*/ 0 h 1"/>
                  <a:gd name="T2" fmla="*/ 1 w 2"/>
                  <a:gd name="T3" fmla="*/ 0 h 1"/>
                  <a:gd name="T4" fmla="*/ 1 w 2"/>
                  <a:gd name="T5" fmla="*/ 0 h 1"/>
                  <a:gd name="T6" fmla="*/ 1 w 2"/>
                  <a:gd name="T7" fmla="*/ 0 h 1"/>
                  <a:gd name="T8" fmla="*/ 1 w 2"/>
                  <a:gd name="T9" fmla="*/ 1 h 1"/>
                  <a:gd name="T10" fmla="*/ 1 w 2"/>
                  <a:gd name="T11" fmla="*/ 1 h 1"/>
                  <a:gd name="T12" fmla="*/ 1 w 2"/>
                  <a:gd name="T13" fmla="*/ 1 h 1"/>
                  <a:gd name="T14" fmla="*/ 1 w 2"/>
                  <a:gd name="T15" fmla="*/ 1 h 1"/>
                  <a:gd name="T16" fmla="*/ 1 w 2"/>
                  <a:gd name="T17" fmla="*/ 1 h 1"/>
                  <a:gd name="T18" fmla="*/ 1 w 2"/>
                  <a:gd name="T19" fmla="*/ 0 h 1"/>
                  <a:gd name="T20" fmla="*/ 1 w 2"/>
                  <a:gd name="T21" fmla="*/ 0 h 1"/>
                  <a:gd name="T22" fmla="*/ 1 w 2"/>
                  <a:gd name="T23" fmla="*/ 0 h 1"/>
                  <a:gd name="T24" fmla="*/ 0 w 2"/>
                  <a:gd name="T25" fmla="*/ 0 h 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
                  <a:gd name="T40" fmla="*/ 0 h 1"/>
                  <a:gd name="T41" fmla="*/ 2 w 2"/>
                  <a:gd name="T42" fmla="*/ 1 h 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 h="1">
                    <a:moveTo>
                      <a:pt x="0" y="0"/>
                    </a:moveTo>
                    <a:lnTo>
                      <a:pt x="1" y="0"/>
                    </a:lnTo>
                    <a:lnTo>
                      <a:pt x="2" y="1"/>
                    </a:lnTo>
                    <a:lnTo>
                      <a:pt x="1" y="0"/>
                    </a:lnTo>
                    <a:lnTo>
                      <a:pt x="0" y="0"/>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03" name="Freeform 127"/>
              <p:cNvSpPr>
                <a:spLocks/>
              </p:cNvSpPr>
              <p:nvPr/>
            </p:nvSpPr>
            <p:spPr bwMode="auto">
              <a:xfrm>
                <a:off x="950" y="2896"/>
                <a:ext cx="61" cy="122"/>
              </a:xfrm>
              <a:custGeom>
                <a:avLst/>
                <a:gdLst>
                  <a:gd name="T0" fmla="*/ 2 w 182"/>
                  <a:gd name="T1" fmla="*/ 4 h 366"/>
                  <a:gd name="T2" fmla="*/ 2 w 182"/>
                  <a:gd name="T3" fmla="*/ 5 h 366"/>
                  <a:gd name="T4" fmla="*/ 2 w 182"/>
                  <a:gd name="T5" fmla="*/ 5 h 366"/>
                  <a:gd name="T6" fmla="*/ 2 w 182"/>
                  <a:gd name="T7" fmla="*/ 4 h 366"/>
                  <a:gd name="T8" fmla="*/ 2 w 182"/>
                  <a:gd name="T9" fmla="*/ 4 h 366"/>
                  <a:gd name="T10" fmla="*/ 2 w 182"/>
                  <a:gd name="T11" fmla="*/ 4 h 366"/>
                  <a:gd name="T12" fmla="*/ 1 w 182"/>
                  <a:gd name="T13" fmla="*/ 4 h 366"/>
                  <a:gd name="T14" fmla="*/ 1 w 182"/>
                  <a:gd name="T15" fmla="*/ 4 h 366"/>
                  <a:gd name="T16" fmla="*/ 1 w 182"/>
                  <a:gd name="T17" fmla="*/ 4 h 366"/>
                  <a:gd name="T18" fmla="*/ 1 w 182"/>
                  <a:gd name="T19" fmla="*/ 4 h 366"/>
                  <a:gd name="T20" fmla="*/ 1 w 182"/>
                  <a:gd name="T21" fmla="*/ 4 h 366"/>
                  <a:gd name="T22" fmla="*/ 1 w 182"/>
                  <a:gd name="T23" fmla="*/ 4 h 366"/>
                  <a:gd name="T24" fmla="*/ 1 w 182"/>
                  <a:gd name="T25" fmla="*/ 4 h 366"/>
                  <a:gd name="T26" fmla="*/ 1 w 182"/>
                  <a:gd name="T27" fmla="*/ 4 h 366"/>
                  <a:gd name="T28" fmla="*/ 1 w 182"/>
                  <a:gd name="T29" fmla="*/ 4 h 366"/>
                  <a:gd name="T30" fmla="*/ 1 w 182"/>
                  <a:gd name="T31" fmla="*/ 4 h 366"/>
                  <a:gd name="T32" fmla="*/ 1 w 182"/>
                  <a:gd name="T33" fmla="*/ 4 h 366"/>
                  <a:gd name="T34" fmla="*/ 2 w 182"/>
                  <a:gd name="T35" fmla="*/ 4 h 366"/>
                  <a:gd name="T36" fmla="*/ 2 w 182"/>
                  <a:gd name="T37" fmla="*/ 4 h 366"/>
                  <a:gd name="T38" fmla="*/ 2 w 182"/>
                  <a:gd name="T39" fmla="*/ 4 h 366"/>
                  <a:gd name="T40" fmla="*/ 2 w 182"/>
                  <a:gd name="T41" fmla="*/ 4 h 366"/>
                  <a:gd name="T42" fmla="*/ 2 w 182"/>
                  <a:gd name="T43" fmla="*/ 3 h 366"/>
                  <a:gd name="T44" fmla="*/ 1 w 182"/>
                  <a:gd name="T45" fmla="*/ 3 h 366"/>
                  <a:gd name="T46" fmla="*/ 1 w 182"/>
                  <a:gd name="T47" fmla="*/ 2 h 366"/>
                  <a:gd name="T48" fmla="*/ 1 w 182"/>
                  <a:gd name="T49" fmla="*/ 2 h 366"/>
                  <a:gd name="T50" fmla="*/ 1 w 182"/>
                  <a:gd name="T51" fmla="*/ 1 h 366"/>
                  <a:gd name="T52" fmla="*/ 0 w 182"/>
                  <a:gd name="T53" fmla="*/ 1 h 366"/>
                  <a:gd name="T54" fmla="*/ 0 w 182"/>
                  <a:gd name="T55" fmla="*/ 0 h 366"/>
                  <a:gd name="T56" fmla="*/ 0 w 182"/>
                  <a:gd name="T57" fmla="*/ 0 h 366"/>
                  <a:gd name="T58" fmla="*/ 0 w 182"/>
                  <a:gd name="T59" fmla="*/ 0 h 366"/>
                  <a:gd name="T60" fmla="*/ 0 w 182"/>
                  <a:gd name="T61" fmla="*/ 0 h 366"/>
                  <a:gd name="T62" fmla="*/ 1 w 182"/>
                  <a:gd name="T63" fmla="*/ 1 h 366"/>
                  <a:gd name="T64" fmla="*/ 1 w 182"/>
                  <a:gd name="T65" fmla="*/ 1 h 366"/>
                  <a:gd name="T66" fmla="*/ 2 w 182"/>
                  <a:gd name="T67" fmla="*/ 2 h 366"/>
                  <a:gd name="T68" fmla="*/ 2 w 182"/>
                  <a:gd name="T69" fmla="*/ 3 h 366"/>
                  <a:gd name="T70" fmla="*/ 2 w 182"/>
                  <a:gd name="T71" fmla="*/ 4 h 366"/>
                  <a:gd name="T72" fmla="*/ 2 w 182"/>
                  <a:gd name="T73" fmla="*/ 4 h 36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2"/>
                  <a:gd name="T112" fmla="*/ 0 h 366"/>
                  <a:gd name="T113" fmla="*/ 182 w 182"/>
                  <a:gd name="T114" fmla="*/ 366 h 36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2" h="366">
                    <a:moveTo>
                      <a:pt x="182" y="363"/>
                    </a:moveTo>
                    <a:lnTo>
                      <a:pt x="172" y="366"/>
                    </a:lnTo>
                    <a:lnTo>
                      <a:pt x="160" y="365"/>
                    </a:lnTo>
                    <a:lnTo>
                      <a:pt x="148" y="362"/>
                    </a:lnTo>
                    <a:lnTo>
                      <a:pt x="135" y="356"/>
                    </a:lnTo>
                    <a:lnTo>
                      <a:pt x="122" y="351"/>
                    </a:lnTo>
                    <a:lnTo>
                      <a:pt x="109" y="344"/>
                    </a:lnTo>
                    <a:lnTo>
                      <a:pt x="98" y="338"/>
                    </a:lnTo>
                    <a:lnTo>
                      <a:pt x="89" y="334"/>
                    </a:lnTo>
                    <a:lnTo>
                      <a:pt x="87" y="332"/>
                    </a:lnTo>
                    <a:lnTo>
                      <a:pt x="86" y="329"/>
                    </a:lnTo>
                    <a:lnTo>
                      <a:pt x="85" y="326"/>
                    </a:lnTo>
                    <a:lnTo>
                      <a:pt x="83" y="323"/>
                    </a:lnTo>
                    <a:lnTo>
                      <a:pt x="90" y="325"/>
                    </a:lnTo>
                    <a:lnTo>
                      <a:pt x="98" y="327"/>
                    </a:lnTo>
                    <a:lnTo>
                      <a:pt x="108" y="330"/>
                    </a:lnTo>
                    <a:lnTo>
                      <a:pt x="116" y="333"/>
                    </a:lnTo>
                    <a:lnTo>
                      <a:pt x="123" y="334"/>
                    </a:lnTo>
                    <a:lnTo>
                      <a:pt x="129" y="334"/>
                    </a:lnTo>
                    <a:lnTo>
                      <a:pt x="133" y="332"/>
                    </a:lnTo>
                    <a:lnTo>
                      <a:pt x="134" y="326"/>
                    </a:lnTo>
                    <a:lnTo>
                      <a:pt x="129" y="282"/>
                    </a:lnTo>
                    <a:lnTo>
                      <a:pt x="116" y="239"/>
                    </a:lnTo>
                    <a:lnTo>
                      <a:pt x="98" y="198"/>
                    </a:lnTo>
                    <a:lnTo>
                      <a:pt x="78" y="156"/>
                    </a:lnTo>
                    <a:lnTo>
                      <a:pt x="56" y="115"/>
                    </a:lnTo>
                    <a:lnTo>
                      <a:pt x="35" y="76"/>
                    </a:lnTo>
                    <a:lnTo>
                      <a:pt x="16" y="37"/>
                    </a:lnTo>
                    <a:lnTo>
                      <a:pt x="0" y="0"/>
                    </a:lnTo>
                    <a:lnTo>
                      <a:pt x="7" y="3"/>
                    </a:lnTo>
                    <a:lnTo>
                      <a:pt x="26" y="23"/>
                    </a:lnTo>
                    <a:lnTo>
                      <a:pt x="55" y="58"/>
                    </a:lnTo>
                    <a:lnTo>
                      <a:pt x="89" y="105"/>
                    </a:lnTo>
                    <a:lnTo>
                      <a:pt x="123" y="160"/>
                    </a:lnTo>
                    <a:lnTo>
                      <a:pt x="153" y="224"/>
                    </a:lnTo>
                    <a:lnTo>
                      <a:pt x="174" y="293"/>
                    </a:lnTo>
                    <a:lnTo>
                      <a:pt x="182" y="363"/>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04" name="Freeform 128"/>
              <p:cNvSpPr>
                <a:spLocks/>
              </p:cNvSpPr>
              <p:nvPr/>
            </p:nvSpPr>
            <p:spPr bwMode="auto">
              <a:xfrm>
                <a:off x="1149" y="2906"/>
                <a:ext cx="10" cy="97"/>
              </a:xfrm>
              <a:custGeom>
                <a:avLst/>
                <a:gdLst>
                  <a:gd name="T0" fmla="*/ 0 w 32"/>
                  <a:gd name="T1" fmla="*/ 4 h 291"/>
                  <a:gd name="T2" fmla="*/ 0 w 32"/>
                  <a:gd name="T3" fmla="*/ 3 h 291"/>
                  <a:gd name="T4" fmla="*/ 0 w 32"/>
                  <a:gd name="T5" fmla="*/ 3 h 291"/>
                  <a:gd name="T6" fmla="*/ 0 w 32"/>
                  <a:gd name="T7" fmla="*/ 2 h 291"/>
                  <a:gd name="T8" fmla="*/ 0 w 32"/>
                  <a:gd name="T9" fmla="*/ 2 h 291"/>
                  <a:gd name="T10" fmla="*/ 0 w 32"/>
                  <a:gd name="T11" fmla="*/ 1 h 291"/>
                  <a:gd name="T12" fmla="*/ 0 w 32"/>
                  <a:gd name="T13" fmla="*/ 1 h 291"/>
                  <a:gd name="T14" fmla="*/ 0 w 32"/>
                  <a:gd name="T15" fmla="*/ 0 h 291"/>
                  <a:gd name="T16" fmla="*/ 0 w 32"/>
                  <a:gd name="T17" fmla="*/ 0 h 291"/>
                  <a:gd name="T18" fmla="*/ 0 w 32"/>
                  <a:gd name="T19" fmla="*/ 0 h 291"/>
                  <a:gd name="T20" fmla="*/ 0 w 32"/>
                  <a:gd name="T21" fmla="*/ 1 h 291"/>
                  <a:gd name="T22" fmla="*/ 0 w 32"/>
                  <a:gd name="T23" fmla="*/ 1 h 291"/>
                  <a:gd name="T24" fmla="*/ 0 w 32"/>
                  <a:gd name="T25" fmla="*/ 2 h 291"/>
                  <a:gd name="T26" fmla="*/ 0 w 32"/>
                  <a:gd name="T27" fmla="*/ 2 h 291"/>
                  <a:gd name="T28" fmla="*/ 0 w 32"/>
                  <a:gd name="T29" fmla="*/ 3 h 291"/>
                  <a:gd name="T30" fmla="*/ 0 w 32"/>
                  <a:gd name="T31" fmla="*/ 3 h 291"/>
                  <a:gd name="T32" fmla="*/ 0 w 32"/>
                  <a:gd name="T33" fmla="*/ 4 h 2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
                  <a:gd name="T52" fmla="*/ 0 h 291"/>
                  <a:gd name="T53" fmla="*/ 32 w 32"/>
                  <a:gd name="T54" fmla="*/ 291 h 29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 h="291">
                    <a:moveTo>
                      <a:pt x="32" y="291"/>
                    </a:moveTo>
                    <a:lnTo>
                      <a:pt x="14" y="261"/>
                    </a:lnTo>
                    <a:lnTo>
                      <a:pt x="4" y="227"/>
                    </a:lnTo>
                    <a:lnTo>
                      <a:pt x="0" y="189"/>
                    </a:lnTo>
                    <a:lnTo>
                      <a:pt x="0" y="152"/>
                    </a:lnTo>
                    <a:lnTo>
                      <a:pt x="1" y="112"/>
                    </a:lnTo>
                    <a:lnTo>
                      <a:pt x="4" y="73"/>
                    </a:lnTo>
                    <a:lnTo>
                      <a:pt x="4" y="36"/>
                    </a:lnTo>
                    <a:lnTo>
                      <a:pt x="1" y="0"/>
                    </a:lnTo>
                    <a:lnTo>
                      <a:pt x="16" y="32"/>
                    </a:lnTo>
                    <a:lnTo>
                      <a:pt x="25" y="66"/>
                    </a:lnTo>
                    <a:lnTo>
                      <a:pt x="29" y="102"/>
                    </a:lnTo>
                    <a:lnTo>
                      <a:pt x="29" y="139"/>
                    </a:lnTo>
                    <a:lnTo>
                      <a:pt x="26" y="178"/>
                    </a:lnTo>
                    <a:lnTo>
                      <a:pt x="26" y="217"/>
                    </a:lnTo>
                    <a:lnTo>
                      <a:pt x="26" y="254"/>
                    </a:lnTo>
                    <a:lnTo>
                      <a:pt x="32" y="291"/>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05" name="Freeform 129"/>
              <p:cNvSpPr>
                <a:spLocks/>
              </p:cNvSpPr>
              <p:nvPr/>
            </p:nvSpPr>
            <p:spPr bwMode="auto">
              <a:xfrm>
                <a:off x="917" y="2902"/>
                <a:ext cx="56" cy="90"/>
              </a:xfrm>
              <a:custGeom>
                <a:avLst/>
                <a:gdLst>
                  <a:gd name="T0" fmla="*/ 2 w 168"/>
                  <a:gd name="T1" fmla="*/ 3 h 269"/>
                  <a:gd name="T2" fmla="*/ 2 w 168"/>
                  <a:gd name="T3" fmla="*/ 3 h 269"/>
                  <a:gd name="T4" fmla="*/ 1 w 168"/>
                  <a:gd name="T5" fmla="*/ 3 h 269"/>
                  <a:gd name="T6" fmla="*/ 1 w 168"/>
                  <a:gd name="T7" fmla="*/ 2 h 269"/>
                  <a:gd name="T8" fmla="*/ 1 w 168"/>
                  <a:gd name="T9" fmla="*/ 2 h 269"/>
                  <a:gd name="T10" fmla="*/ 1 w 168"/>
                  <a:gd name="T11" fmla="*/ 1 h 269"/>
                  <a:gd name="T12" fmla="*/ 0 w 168"/>
                  <a:gd name="T13" fmla="*/ 1 h 269"/>
                  <a:gd name="T14" fmla="*/ 0 w 168"/>
                  <a:gd name="T15" fmla="*/ 0 h 269"/>
                  <a:gd name="T16" fmla="*/ 0 w 168"/>
                  <a:gd name="T17" fmla="*/ 0 h 269"/>
                  <a:gd name="T18" fmla="*/ 0 w 168"/>
                  <a:gd name="T19" fmla="*/ 0 h 269"/>
                  <a:gd name="T20" fmla="*/ 1 w 168"/>
                  <a:gd name="T21" fmla="*/ 1 h 269"/>
                  <a:gd name="T22" fmla="*/ 1 w 168"/>
                  <a:gd name="T23" fmla="*/ 1 h 269"/>
                  <a:gd name="T24" fmla="*/ 1 w 168"/>
                  <a:gd name="T25" fmla="*/ 2 h 269"/>
                  <a:gd name="T26" fmla="*/ 1 w 168"/>
                  <a:gd name="T27" fmla="*/ 2 h 269"/>
                  <a:gd name="T28" fmla="*/ 2 w 168"/>
                  <a:gd name="T29" fmla="*/ 3 h 269"/>
                  <a:gd name="T30" fmla="*/ 2 w 168"/>
                  <a:gd name="T31" fmla="*/ 3 h 269"/>
                  <a:gd name="T32" fmla="*/ 2 w 168"/>
                  <a:gd name="T33" fmla="*/ 3 h 2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8"/>
                  <a:gd name="T52" fmla="*/ 0 h 269"/>
                  <a:gd name="T53" fmla="*/ 168 w 168"/>
                  <a:gd name="T54" fmla="*/ 269 h 2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8" h="269">
                    <a:moveTo>
                      <a:pt x="168" y="269"/>
                    </a:moveTo>
                    <a:lnTo>
                      <a:pt x="135" y="255"/>
                    </a:lnTo>
                    <a:lnTo>
                      <a:pt x="109" y="231"/>
                    </a:lnTo>
                    <a:lnTo>
                      <a:pt x="87" y="197"/>
                    </a:lnTo>
                    <a:lnTo>
                      <a:pt x="68" y="157"/>
                    </a:lnTo>
                    <a:lnTo>
                      <a:pt x="52" y="115"/>
                    </a:lnTo>
                    <a:lnTo>
                      <a:pt x="35" y="72"/>
                    </a:lnTo>
                    <a:lnTo>
                      <a:pt x="19" y="33"/>
                    </a:lnTo>
                    <a:lnTo>
                      <a:pt x="0" y="0"/>
                    </a:lnTo>
                    <a:lnTo>
                      <a:pt x="35" y="26"/>
                    </a:lnTo>
                    <a:lnTo>
                      <a:pt x="63" y="57"/>
                    </a:lnTo>
                    <a:lnTo>
                      <a:pt x="85" y="91"/>
                    </a:lnTo>
                    <a:lnTo>
                      <a:pt x="101" y="128"/>
                    </a:lnTo>
                    <a:lnTo>
                      <a:pt x="116" y="166"/>
                    </a:lnTo>
                    <a:lnTo>
                      <a:pt x="131" y="203"/>
                    </a:lnTo>
                    <a:lnTo>
                      <a:pt x="148" y="238"/>
                    </a:lnTo>
                    <a:lnTo>
                      <a:pt x="168" y="269"/>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06" name="Freeform 130"/>
              <p:cNvSpPr>
                <a:spLocks/>
              </p:cNvSpPr>
              <p:nvPr/>
            </p:nvSpPr>
            <p:spPr bwMode="auto">
              <a:xfrm>
                <a:off x="1325" y="2844"/>
                <a:ext cx="51" cy="84"/>
              </a:xfrm>
              <a:custGeom>
                <a:avLst/>
                <a:gdLst>
                  <a:gd name="T0" fmla="*/ 0 w 153"/>
                  <a:gd name="T1" fmla="*/ 3 h 250"/>
                  <a:gd name="T2" fmla="*/ 0 w 153"/>
                  <a:gd name="T3" fmla="*/ 3 h 250"/>
                  <a:gd name="T4" fmla="*/ 1 w 153"/>
                  <a:gd name="T5" fmla="*/ 3 h 250"/>
                  <a:gd name="T6" fmla="*/ 1 w 153"/>
                  <a:gd name="T7" fmla="*/ 2 h 250"/>
                  <a:gd name="T8" fmla="*/ 1 w 153"/>
                  <a:gd name="T9" fmla="*/ 2 h 250"/>
                  <a:gd name="T10" fmla="*/ 1 w 153"/>
                  <a:gd name="T11" fmla="*/ 1 h 250"/>
                  <a:gd name="T12" fmla="*/ 1 w 153"/>
                  <a:gd name="T13" fmla="*/ 1 h 250"/>
                  <a:gd name="T14" fmla="*/ 2 w 153"/>
                  <a:gd name="T15" fmla="*/ 0 h 250"/>
                  <a:gd name="T16" fmla="*/ 2 w 153"/>
                  <a:gd name="T17" fmla="*/ 0 h 250"/>
                  <a:gd name="T18" fmla="*/ 1 w 153"/>
                  <a:gd name="T19" fmla="*/ 0 h 250"/>
                  <a:gd name="T20" fmla="*/ 1 w 153"/>
                  <a:gd name="T21" fmla="*/ 1 h 250"/>
                  <a:gd name="T22" fmla="*/ 1 w 153"/>
                  <a:gd name="T23" fmla="*/ 1 h 250"/>
                  <a:gd name="T24" fmla="*/ 1 w 153"/>
                  <a:gd name="T25" fmla="*/ 1 h 250"/>
                  <a:gd name="T26" fmla="*/ 1 w 153"/>
                  <a:gd name="T27" fmla="*/ 2 h 250"/>
                  <a:gd name="T28" fmla="*/ 0 w 153"/>
                  <a:gd name="T29" fmla="*/ 2 h 250"/>
                  <a:gd name="T30" fmla="*/ 0 w 153"/>
                  <a:gd name="T31" fmla="*/ 3 h 250"/>
                  <a:gd name="T32" fmla="*/ 0 w 153"/>
                  <a:gd name="T33" fmla="*/ 3 h 2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3"/>
                  <a:gd name="T52" fmla="*/ 0 h 250"/>
                  <a:gd name="T53" fmla="*/ 153 w 153"/>
                  <a:gd name="T54" fmla="*/ 250 h 2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3" h="250">
                    <a:moveTo>
                      <a:pt x="0" y="250"/>
                    </a:moveTo>
                    <a:lnTo>
                      <a:pt x="29" y="231"/>
                    </a:lnTo>
                    <a:lnTo>
                      <a:pt x="53" y="203"/>
                    </a:lnTo>
                    <a:lnTo>
                      <a:pt x="73" y="173"/>
                    </a:lnTo>
                    <a:lnTo>
                      <a:pt x="90" y="137"/>
                    </a:lnTo>
                    <a:lnTo>
                      <a:pt x="103" y="101"/>
                    </a:lnTo>
                    <a:lnTo>
                      <a:pt x="118" y="65"/>
                    </a:lnTo>
                    <a:lnTo>
                      <a:pt x="135" y="31"/>
                    </a:lnTo>
                    <a:lnTo>
                      <a:pt x="153" y="0"/>
                    </a:lnTo>
                    <a:lnTo>
                      <a:pt x="121" y="18"/>
                    </a:lnTo>
                    <a:lnTo>
                      <a:pt x="96" y="43"/>
                    </a:lnTo>
                    <a:lnTo>
                      <a:pt x="79" y="75"/>
                    </a:lnTo>
                    <a:lnTo>
                      <a:pt x="64" y="109"/>
                    </a:lnTo>
                    <a:lnTo>
                      <a:pt x="50" y="147"/>
                    </a:lnTo>
                    <a:lnTo>
                      <a:pt x="36" y="183"/>
                    </a:lnTo>
                    <a:lnTo>
                      <a:pt x="21" y="218"/>
                    </a:lnTo>
                    <a:lnTo>
                      <a:pt x="0" y="250"/>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07" name="Freeform 131"/>
              <p:cNvSpPr>
                <a:spLocks/>
              </p:cNvSpPr>
              <p:nvPr/>
            </p:nvSpPr>
            <p:spPr bwMode="auto">
              <a:xfrm>
                <a:off x="1141" y="2788"/>
                <a:ext cx="162" cy="137"/>
              </a:xfrm>
              <a:custGeom>
                <a:avLst/>
                <a:gdLst>
                  <a:gd name="T0" fmla="*/ 6 w 485"/>
                  <a:gd name="T1" fmla="*/ 0 h 411"/>
                  <a:gd name="T2" fmla="*/ 6 w 485"/>
                  <a:gd name="T3" fmla="*/ 0 h 411"/>
                  <a:gd name="T4" fmla="*/ 5 w 485"/>
                  <a:gd name="T5" fmla="*/ 0 h 411"/>
                  <a:gd name="T6" fmla="*/ 5 w 485"/>
                  <a:gd name="T7" fmla="*/ 0 h 411"/>
                  <a:gd name="T8" fmla="*/ 5 w 485"/>
                  <a:gd name="T9" fmla="*/ 0 h 411"/>
                  <a:gd name="T10" fmla="*/ 5 w 485"/>
                  <a:gd name="T11" fmla="*/ 1 h 411"/>
                  <a:gd name="T12" fmla="*/ 5 w 485"/>
                  <a:gd name="T13" fmla="*/ 1 h 411"/>
                  <a:gd name="T14" fmla="*/ 4 w 485"/>
                  <a:gd name="T15" fmla="*/ 1 h 411"/>
                  <a:gd name="T16" fmla="*/ 4 w 485"/>
                  <a:gd name="T17" fmla="*/ 1 h 411"/>
                  <a:gd name="T18" fmla="*/ 4 w 485"/>
                  <a:gd name="T19" fmla="*/ 1 h 411"/>
                  <a:gd name="T20" fmla="*/ 4 w 485"/>
                  <a:gd name="T21" fmla="*/ 1 h 411"/>
                  <a:gd name="T22" fmla="*/ 4 w 485"/>
                  <a:gd name="T23" fmla="*/ 2 h 411"/>
                  <a:gd name="T24" fmla="*/ 3 w 485"/>
                  <a:gd name="T25" fmla="*/ 2 h 411"/>
                  <a:gd name="T26" fmla="*/ 3 w 485"/>
                  <a:gd name="T27" fmla="*/ 2 h 411"/>
                  <a:gd name="T28" fmla="*/ 3 w 485"/>
                  <a:gd name="T29" fmla="*/ 3 h 411"/>
                  <a:gd name="T30" fmla="*/ 3 w 485"/>
                  <a:gd name="T31" fmla="*/ 3 h 411"/>
                  <a:gd name="T32" fmla="*/ 3 w 485"/>
                  <a:gd name="T33" fmla="*/ 3 h 411"/>
                  <a:gd name="T34" fmla="*/ 3 w 485"/>
                  <a:gd name="T35" fmla="*/ 4 h 411"/>
                  <a:gd name="T36" fmla="*/ 3 w 485"/>
                  <a:gd name="T37" fmla="*/ 4 h 411"/>
                  <a:gd name="T38" fmla="*/ 3 w 485"/>
                  <a:gd name="T39" fmla="*/ 4 h 411"/>
                  <a:gd name="T40" fmla="*/ 3 w 485"/>
                  <a:gd name="T41" fmla="*/ 5 h 411"/>
                  <a:gd name="T42" fmla="*/ 2 w 485"/>
                  <a:gd name="T43" fmla="*/ 4 h 411"/>
                  <a:gd name="T44" fmla="*/ 2 w 485"/>
                  <a:gd name="T45" fmla="*/ 4 h 411"/>
                  <a:gd name="T46" fmla="*/ 2 w 485"/>
                  <a:gd name="T47" fmla="*/ 3 h 411"/>
                  <a:gd name="T48" fmla="*/ 1 w 485"/>
                  <a:gd name="T49" fmla="*/ 3 h 411"/>
                  <a:gd name="T50" fmla="*/ 1 w 485"/>
                  <a:gd name="T51" fmla="*/ 2 h 411"/>
                  <a:gd name="T52" fmla="*/ 1 w 485"/>
                  <a:gd name="T53" fmla="*/ 1 h 411"/>
                  <a:gd name="T54" fmla="*/ 0 w 485"/>
                  <a:gd name="T55" fmla="*/ 1 h 411"/>
                  <a:gd name="T56" fmla="*/ 0 w 485"/>
                  <a:gd name="T57" fmla="*/ 0 h 411"/>
                  <a:gd name="T58" fmla="*/ 0 w 485"/>
                  <a:gd name="T59" fmla="*/ 1 h 411"/>
                  <a:gd name="T60" fmla="*/ 0 w 485"/>
                  <a:gd name="T61" fmla="*/ 1 h 411"/>
                  <a:gd name="T62" fmla="*/ 0 w 485"/>
                  <a:gd name="T63" fmla="*/ 2 h 411"/>
                  <a:gd name="T64" fmla="*/ 1 w 485"/>
                  <a:gd name="T65" fmla="*/ 3 h 411"/>
                  <a:gd name="T66" fmla="*/ 1 w 485"/>
                  <a:gd name="T67" fmla="*/ 3 h 411"/>
                  <a:gd name="T68" fmla="*/ 2 w 485"/>
                  <a:gd name="T69" fmla="*/ 4 h 411"/>
                  <a:gd name="T70" fmla="*/ 2 w 485"/>
                  <a:gd name="T71" fmla="*/ 4 h 411"/>
                  <a:gd name="T72" fmla="*/ 3 w 485"/>
                  <a:gd name="T73" fmla="*/ 5 h 411"/>
                  <a:gd name="T74" fmla="*/ 3 w 485"/>
                  <a:gd name="T75" fmla="*/ 5 h 411"/>
                  <a:gd name="T76" fmla="*/ 3 w 485"/>
                  <a:gd name="T77" fmla="*/ 5 h 411"/>
                  <a:gd name="T78" fmla="*/ 3 w 485"/>
                  <a:gd name="T79" fmla="*/ 5 h 411"/>
                  <a:gd name="T80" fmla="*/ 3 w 485"/>
                  <a:gd name="T81" fmla="*/ 5 h 411"/>
                  <a:gd name="T82" fmla="*/ 3 w 485"/>
                  <a:gd name="T83" fmla="*/ 5 h 411"/>
                  <a:gd name="T84" fmla="*/ 3 w 485"/>
                  <a:gd name="T85" fmla="*/ 4 h 411"/>
                  <a:gd name="T86" fmla="*/ 3 w 485"/>
                  <a:gd name="T87" fmla="*/ 4 h 411"/>
                  <a:gd name="T88" fmla="*/ 4 w 485"/>
                  <a:gd name="T89" fmla="*/ 3 h 411"/>
                  <a:gd name="T90" fmla="*/ 4 w 485"/>
                  <a:gd name="T91" fmla="*/ 3 h 411"/>
                  <a:gd name="T92" fmla="*/ 4 w 485"/>
                  <a:gd name="T93" fmla="*/ 2 h 411"/>
                  <a:gd name="T94" fmla="*/ 4 w 485"/>
                  <a:gd name="T95" fmla="*/ 2 h 411"/>
                  <a:gd name="T96" fmla="*/ 5 w 485"/>
                  <a:gd name="T97" fmla="*/ 2 h 411"/>
                  <a:gd name="T98" fmla="*/ 5 w 485"/>
                  <a:gd name="T99" fmla="*/ 1 h 411"/>
                  <a:gd name="T100" fmla="*/ 5 w 485"/>
                  <a:gd name="T101" fmla="*/ 1 h 411"/>
                  <a:gd name="T102" fmla="*/ 5 w 485"/>
                  <a:gd name="T103" fmla="*/ 1 h 411"/>
                  <a:gd name="T104" fmla="*/ 6 w 485"/>
                  <a:gd name="T105" fmla="*/ 0 h 411"/>
                  <a:gd name="T106" fmla="*/ 6 w 485"/>
                  <a:gd name="T107" fmla="*/ 0 h 411"/>
                  <a:gd name="T108" fmla="*/ 6 w 485"/>
                  <a:gd name="T109" fmla="*/ 0 h 411"/>
                  <a:gd name="T110" fmla="*/ 6 w 485"/>
                  <a:gd name="T111" fmla="*/ 0 h 411"/>
                  <a:gd name="T112" fmla="*/ 6 w 485"/>
                  <a:gd name="T113" fmla="*/ 0 h 4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5"/>
                  <a:gd name="T172" fmla="*/ 0 h 411"/>
                  <a:gd name="T173" fmla="*/ 485 w 485"/>
                  <a:gd name="T174" fmla="*/ 411 h 41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5" h="411">
                    <a:moveTo>
                      <a:pt x="485" y="0"/>
                    </a:moveTo>
                    <a:lnTo>
                      <a:pt x="463" y="9"/>
                    </a:lnTo>
                    <a:lnTo>
                      <a:pt x="441" y="19"/>
                    </a:lnTo>
                    <a:lnTo>
                      <a:pt x="422" y="29"/>
                    </a:lnTo>
                    <a:lnTo>
                      <a:pt x="403" y="38"/>
                    </a:lnTo>
                    <a:lnTo>
                      <a:pt x="385" y="49"/>
                    </a:lnTo>
                    <a:lnTo>
                      <a:pt x="367" y="60"/>
                    </a:lnTo>
                    <a:lnTo>
                      <a:pt x="351" y="73"/>
                    </a:lnTo>
                    <a:lnTo>
                      <a:pt x="336" y="87"/>
                    </a:lnTo>
                    <a:lnTo>
                      <a:pt x="321" y="102"/>
                    </a:lnTo>
                    <a:lnTo>
                      <a:pt x="307" y="118"/>
                    </a:lnTo>
                    <a:lnTo>
                      <a:pt x="293" y="138"/>
                    </a:lnTo>
                    <a:lnTo>
                      <a:pt x="281" y="157"/>
                    </a:lnTo>
                    <a:lnTo>
                      <a:pt x="269" y="181"/>
                    </a:lnTo>
                    <a:lnTo>
                      <a:pt x="258" y="205"/>
                    </a:lnTo>
                    <a:lnTo>
                      <a:pt x="248" y="232"/>
                    </a:lnTo>
                    <a:lnTo>
                      <a:pt x="239" y="262"/>
                    </a:lnTo>
                    <a:lnTo>
                      <a:pt x="230" y="294"/>
                    </a:lnTo>
                    <a:lnTo>
                      <a:pt x="225" y="322"/>
                    </a:lnTo>
                    <a:lnTo>
                      <a:pt x="221" y="349"/>
                    </a:lnTo>
                    <a:lnTo>
                      <a:pt x="217" y="377"/>
                    </a:lnTo>
                    <a:lnTo>
                      <a:pt x="188" y="335"/>
                    </a:lnTo>
                    <a:lnTo>
                      <a:pt x="158" y="291"/>
                    </a:lnTo>
                    <a:lnTo>
                      <a:pt x="128" y="248"/>
                    </a:lnTo>
                    <a:lnTo>
                      <a:pt x="97" y="203"/>
                    </a:lnTo>
                    <a:lnTo>
                      <a:pt x="69" y="157"/>
                    </a:lnTo>
                    <a:lnTo>
                      <a:pt x="43" y="110"/>
                    </a:lnTo>
                    <a:lnTo>
                      <a:pt x="19" y="63"/>
                    </a:lnTo>
                    <a:lnTo>
                      <a:pt x="0" y="16"/>
                    </a:lnTo>
                    <a:lnTo>
                      <a:pt x="6" y="67"/>
                    </a:lnTo>
                    <a:lnTo>
                      <a:pt x="18" y="117"/>
                    </a:lnTo>
                    <a:lnTo>
                      <a:pt x="36" y="167"/>
                    </a:lnTo>
                    <a:lnTo>
                      <a:pt x="60" y="214"/>
                    </a:lnTo>
                    <a:lnTo>
                      <a:pt x="91" y="261"/>
                    </a:lnTo>
                    <a:lnTo>
                      <a:pt x="126" y="308"/>
                    </a:lnTo>
                    <a:lnTo>
                      <a:pt x="166" y="353"/>
                    </a:lnTo>
                    <a:lnTo>
                      <a:pt x="210" y="398"/>
                    </a:lnTo>
                    <a:lnTo>
                      <a:pt x="222" y="406"/>
                    </a:lnTo>
                    <a:lnTo>
                      <a:pt x="232" y="410"/>
                    </a:lnTo>
                    <a:lnTo>
                      <a:pt x="239" y="411"/>
                    </a:lnTo>
                    <a:lnTo>
                      <a:pt x="244" y="407"/>
                    </a:lnTo>
                    <a:lnTo>
                      <a:pt x="254" y="369"/>
                    </a:lnTo>
                    <a:lnTo>
                      <a:pt x="266" y="330"/>
                    </a:lnTo>
                    <a:lnTo>
                      <a:pt x="281" y="293"/>
                    </a:lnTo>
                    <a:lnTo>
                      <a:pt x="300" y="255"/>
                    </a:lnTo>
                    <a:lnTo>
                      <a:pt x="319" y="219"/>
                    </a:lnTo>
                    <a:lnTo>
                      <a:pt x="341" y="186"/>
                    </a:lnTo>
                    <a:lnTo>
                      <a:pt x="362" y="153"/>
                    </a:lnTo>
                    <a:lnTo>
                      <a:pt x="384" y="124"/>
                    </a:lnTo>
                    <a:lnTo>
                      <a:pt x="406" y="96"/>
                    </a:lnTo>
                    <a:lnTo>
                      <a:pt x="425" y="71"/>
                    </a:lnTo>
                    <a:lnTo>
                      <a:pt x="443" y="49"/>
                    </a:lnTo>
                    <a:lnTo>
                      <a:pt x="459" y="31"/>
                    </a:lnTo>
                    <a:lnTo>
                      <a:pt x="472" y="18"/>
                    </a:lnTo>
                    <a:lnTo>
                      <a:pt x="480" y="7"/>
                    </a:lnTo>
                    <a:lnTo>
                      <a:pt x="485" y="1"/>
                    </a:lnTo>
                    <a:lnTo>
                      <a:pt x="485" y="0"/>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08" name="Freeform 132"/>
              <p:cNvSpPr>
                <a:spLocks/>
              </p:cNvSpPr>
              <p:nvPr/>
            </p:nvSpPr>
            <p:spPr bwMode="auto">
              <a:xfrm>
                <a:off x="1160" y="2936"/>
                <a:ext cx="25" cy="84"/>
              </a:xfrm>
              <a:custGeom>
                <a:avLst/>
                <a:gdLst>
                  <a:gd name="T0" fmla="*/ 0 w 77"/>
                  <a:gd name="T1" fmla="*/ 3 h 253"/>
                  <a:gd name="T2" fmla="*/ 0 w 77"/>
                  <a:gd name="T3" fmla="*/ 3 h 253"/>
                  <a:gd name="T4" fmla="*/ 0 w 77"/>
                  <a:gd name="T5" fmla="*/ 3 h 253"/>
                  <a:gd name="T6" fmla="*/ 0 w 77"/>
                  <a:gd name="T7" fmla="*/ 3 h 253"/>
                  <a:gd name="T8" fmla="*/ 0 w 77"/>
                  <a:gd name="T9" fmla="*/ 3 h 253"/>
                  <a:gd name="T10" fmla="*/ 0 w 77"/>
                  <a:gd name="T11" fmla="*/ 3 h 253"/>
                  <a:gd name="T12" fmla="*/ 0 w 77"/>
                  <a:gd name="T13" fmla="*/ 2 h 253"/>
                  <a:gd name="T14" fmla="*/ 0 w 77"/>
                  <a:gd name="T15" fmla="*/ 2 h 253"/>
                  <a:gd name="T16" fmla="*/ 0 w 77"/>
                  <a:gd name="T17" fmla="*/ 2 h 253"/>
                  <a:gd name="T18" fmla="*/ 1 w 77"/>
                  <a:gd name="T19" fmla="*/ 1 h 253"/>
                  <a:gd name="T20" fmla="*/ 1 w 77"/>
                  <a:gd name="T21" fmla="*/ 1 h 253"/>
                  <a:gd name="T22" fmla="*/ 1 w 77"/>
                  <a:gd name="T23" fmla="*/ 0 h 253"/>
                  <a:gd name="T24" fmla="*/ 1 w 77"/>
                  <a:gd name="T25" fmla="*/ 0 h 253"/>
                  <a:gd name="T26" fmla="*/ 1 w 77"/>
                  <a:gd name="T27" fmla="*/ 0 h 253"/>
                  <a:gd name="T28" fmla="*/ 1 w 77"/>
                  <a:gd name="T29" fmla="*/ 0 h 253"/>
                  <a:gd name="T30" fmla="*/ 1 w 77"/>
                  <a:gd name="T31" fmla="*/ 1 h 253"/>
                  <a:gd name="T32" fmla="*/ 1 w 77"/>
                  <a:gd name="T33" fmla="*/ 1 h 253"/>
                  <a:gd name="T34" fmla="*/ 1 w 77"/>
                  <a:gd name="T35" fmla="*/ 2 h 253"/>
                  <a:gd name="T36" fmla="*/ 1 w 77"/>
                  <a:gd name="T37" fmla="*/ 2 h 253"/>
                  <a:gd name="T38" fmla="*/ 1 w 77"/>
                  <a:gd name="T39" fmla="*/ 3 h 253"/>
                  <a:gd name="T40" fmla="*/ 0 w 77"/>
                  <a:gd name="T41" fmla="*/ 3 h 2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7"/>
                  <a:gd name="T64" fmla="*/ 0 h 253"/>
                  <a:gd name="T65" fmla="*/ 77 w 77"/>
                  <a:gd name="T66" fmla="*/ 253 h 25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7" h="253">
                    <a:moveTo>
                      <a:pt x="31" y="253"/>
                    </a:moveTo>
                    <a:lnTo>
                      <a:pt x="19" y="251"/>
                    </a:lnTo>
                    <a:lnTo>
                      <a:pt x="9" y="248"/>
                    </a:lnTo>
                    <a:lnTo>
                      <a:pt x="4" y="244"/>
                    </a:lnTo>
                    <a:lnTo>
                      <a:pt x="0" y="240"/>
                    </a:lnTo>
                    <a:lnTo>
                      <a:pt x="5" y="213"/>
                    </a:lnTo>
                    <a:lnTo>
                      <a:pt x="15" y="186"/>
                    </a:lnTo>
                    <a:lnTo>
                      <a:pt x="25" y="160"/>
                    </a:lnTo>
                    <a:lnTo>
                      <a:pt x="36" y="132"/>
                    </a:lnTo>
                    <a:lnTo>
                      <a:pt x="48" y="102"/>
                    </a:lnTo>
                    <a:lnTo>
                      <a:pt x="59" y="72"/>
                    </a:lnTo>
                    <a:lnTo>
                      <a:pt x="68" y="37"/>
                    </a:lnTo>
                    <a:lnTo>
                      <a:pt x="75" y="0"/>
                    </a:lnTo>
                    <a:lnTo>
                      <a:pt x="77" y="7"/>
                    </a:lnTo>
                    <a:lnTo>
                      <a:pt x="75" y="26"/>
                    </a:lnTo>
                    <a:lnTo>
                      <a:pt x="74" y="55"/>
                    </a:lnTo>
                    <a:lnTo>
                      <a:pt x="70" y="90"/>
                    </a:lnTo>
                    <a:lnTo>
                      <a:pt x="64" y="130"/>
                    </a:lnTo>
                    <a:lnTo>
                      <a:pt x="56" y="172"/>
                    </a:lnTo>
                    <a:lnTo>
                      <a:pt x="45" y="214"/>
                    </a:lnTo>
                    <a:lnTo>
                      <a:pt x="31" y="253"/>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09" name="Freeform 133"/>
              <p:cNvSpPr>
                <a:spLocks/>
              </p:cNvSpPr>
              <p:nvPr/>
            </p:nvSpPr>
            <p:spPr bwMode="auto">
              <a:xfrm>
                <a:off x="1163" y="2887"/>
                <a:ext cx="134" cy="141"/>
              </a:xfrm>
              <a:custGeom>
                <a:avLst/>
                <a:gdLst>
                  <a:gd name="T0" fmla="*/ 3 w 404"/>
                  <a:gd name="T1" fmla="*/ 3 h 422"/>
                  <a:gd name="T2" fmla="*/ 3 w 404"/>
                  <a:gd name="T3" fmla="*/ 2 h 422"/>
                  <a:gd name="T4" fmla="*/ 4 w 404"/>
                  <a:gd name="T5" fmla="*/ 1 h 422"/>
                  <a:gd name="T6" fmla="*/ 4 w 404"/>
                  <a:gd name="T7" fmla="*/ 0 h 422"/>
                  <a:gd name="T8" fmla="*/ 4 w 404"/>
                  <a:gd name="T9" fmla="*/ 1 h 422"/>
                  <a:gd name="T10" fmla="*/ 4 w 404"/>
                  <a:gd name="T11" fmla="*/ 2 h 422"/>
                  <a:gd name="T12" fmla="*/ 5 w 404"/>
                  <a:gd name="T13" fmla="*/ 3 h 422"/>
                  <a:gd name="T14" fmla="*/ 5 w 404"/>
                  <a:gd name="T15" fmla="*/ 5 h 422"/>
                  <a:gd name="T16" fmla="*/ 4 w 404"/>
                  <a:gd name="T17" fmla="*/ 5 h 422"/>
                  <a:gd name="T18" fmla="*/ 4 w 404"/>
                  <a:gd name="T19" fmla="*/ 4 h 422"/>
                  <a:gd name="T20" fmla="*/ 4 w 404"/>
                  <a:gd name="T21" fmla="*/ 3 h 422"/>
                  <a:gd name="T22" fmla="*/ 4 w 404"/>
                  <a:gd name="T23" fmla="*/ 2 h 422"/>
                  <a:gd name="T24" fmla="*/ 4 w 404"/>
                  <a:gd name="T25" fmla="*/ 2 h 422"/>
                  <a:gd name="T26" fmla="*/ 4 w 404"/>
                  <a:gd name="T27" fmla="*/ 2 h 422"/>
                  <a:gd name="T28" fmla="*/ 4 w 404"/>
                  <a:gd name="T29" fmla="*/ 3 h 422"/>
                  <a:gd name="T30" fmla="*/ 3 w 404"/>
                  <a:gd name="T31" fmla="*/ 4 h 422"/>
                  <a:gd name="T32" fmla="*/ 3 w 404"/>
                  <a:gd name="T33" fmla="*/ 4 h 422"/>
                  <a:gd name="T34" fmla="*/ 3 w 404"/>
                  <a:gd name="T35" fmla="*/ 4 h 422"/>
                  <a:gd name="T36" fmla="*/ 3 w 404"/>
                  <a:gd name="T37" fmla="*/ 4 h 422"/>
                  <a:gd name="T38" fmla="*/ 3 w 404"/>
                  <a:gd name="T39" fmla="*/ 4 h 422"/>
                  <a:gd name="T40" fmla="*/ 3 w 404"/>
                  <a:gd name="T41" fmla="*/ 4 h 422"/>
                  <a:gd name="T42" fmla="*/ 3 w 404"/>
                  <a:gd name="T43" fmla="*/ 4 h 422"/>
                  <a:gd name="T44" fmla="*/ 3 w 404"/>
                  <a:gd name="T45" fmla="*/ 4 h 422"/>
                  <a:gd name="T46" fmla="*/ 2 w 404"/>
                  <a:gd name="T47" fmla="*/ 4 h 422"/>
                  <a:gd name="T48" fmla="*/ 2 w 404"/>
                  <a:gd name="T49" fmla="*/ 3 h 422"/>
                  <a:gd name="T50" fmla="*/ 1 w 404"/>
                  <a:gd name="T51" fmla="*/ 1 h 422"/>
                  <a:gd name="T52" fmla="*/ 0 w 404"/>
                  <a:gd name="T53" fmla="*/ 1 h 422"/>
                  <a:gd name="T54" fmla="*/ 0 w 404"/>
                  <a:gd name="T55" fmla="*/ 1 h 422"/>
                  <a:gd name="T56" fmla="*/ 1 w 404"/>
                  <a:gd name="T57" fmla="*/ 1 h 422"/>
                  <a:gd name="T58" fmla="*/ 1 w 404"/>
                  <a:gd name="T59" fmla="*/ 1 h 422"/>
                  <a:gd name="T60" fmla="*/ 2 w 404"/>
                  <a:gd name="T61" fmla="*/ 2 h 422"/>
                  <a:gd name="T62" fmla="*/ 2 w 404"/>
                  <a:gd name="T63" fmla="*/ 2 h 422"/>
                  <a:gd name="T64" fmla="*/ 2 w 404"/>
                  <a:gd name="T65" fmla="*/ 2 h 422"/>
                  <a:gd name="T66" fmla="*/ 3 w 404"/>
                  <a:gd name="T67" fmla="*/ 3 h 422"/>
                  <a:gd name="T68" fmla="*/ 3 w 404"/>
                  <a:gd name="T69" fmla="*/ 3 h 42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4"/>
                  <a:gd name="T106" fmla="*/ 0 h 422"/>
                  <a:gd name="T107" fmla="*/ 404 w 404"/>
                  <a:gd name="T108" fmla="*/ 422 h 42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4" h="422">
                    <a:moveTo>
                      <a:pt x="228" y="269"/>
                    </a:moveTo>
                    <a:lnTo>
                      <a:pt x="239" y="229"/>
                    </a:lnTo>
                    <a:lnTo>
                      <a:pt x="253" y="185"/>
                    </a:lnTo>
                    <a:lnTo>
                      <a:pt x="268" y="139"/>
                    </a:lnTo>
                    <a:lnTo>
                      <a:pt x="284" y="95"/>
                    </a:lnTo>
                    <a:lnTo>
                      <a:pt x="299" y="56"/>
                    </a:lnTo>
                    <a:lnTo>
                      <a:pt x="313" y="25"/>
                    </a:lnTo>
                    <a:lnTo>
                      <a:pt x="324" y="5"/>
                    </a:lnTo>
                    <a:lnTo>
                      <a:pt x="332" y="0"/>
                    </a:lnTo>
                    <a:lnTo>
                      <a:pt x="340" y="52"/>
                    </a:lnTo>
                    <a:lnTo>
                      <a:pt x="350" y="105"/>
                    </a:lnTo>
                    <a:lnTo>
                      <a:pt x="360" y="157"/>
                    </a:lnTo>
                    <a:lnTo>
                      <a:pt x="369" y="211"/>
                    </a:lnTo>
                    <a:lnTo>
                      <a:pt x="379" y="264"/>
                    </a:lnTo>
                    <a:lnTo>
                      <a:pt x="388" y="316"/>
                    </a:lnTo>
                    <a:lnTo>
                      <a:pt x="397" y="369"/>
                    </a:lnTo>
                    <a:lnTo>
                      <a:pt x="404" y="422"/>
                    </a:lnTo>
                    <a:lnTo>
                      <a:pt x="357" y="405"/>
                    </a:lnTo>
                    <a:lnTo>
                      <a:pt x="351" y="369"/>
                    </a:lnTo>
                    <a:lnTo>
                      <a:pt x="347" y="334"/>
                    </a:lnTo>
                    <a:lnTo>
                      <a:pt x="340" y="298"/>
                    </a:lnTo>
                    <a:lnTo>
                      <a:pt x="335" y="264"/>
                    </a:lnTo>
                    <a:lnTo>
                      <a:pt x="329" y="228"/>
                    </a:lnTo>
                    <a:lnTo>
                      <a:pt x="323" y="193"/>
                    </a:lnTo>
                    <a:lnTo>
                      <a:pt x="317" y="157"/>
                    </a:lnTo>
                    <a:lnTo>
                      <a:pt x="310" y="123"/>
                    </a:lnTo>
                    <a:lnTo>
                      <a:pt x="305" y="150"/>
                    </a:lnTo>
                    <a:lnTo>
                      <a:pt x="299" y="178"/>
                    </a:lnTo>
                    <a:lnTo>
                      <a:pt x="292" y="207"/>
                    </a:lnTo>
                    <a:lnTo>
                      <a:pt x="287" y="235"/>
                    </a:lnTo>
                    <a:lnTo>
                      <a:pt x="280" y="262"/>
                    </a:lnTo>
                    <a:lnTo>
                      <a:pt x="272" y="290"/>
                    </a:lnTo>
                    <a:lnTo>
                      <a:pt x="265" y="317"/>
                    </a:lnTo>
                    <a:lnTo>
                      <a:pt x="257" y="345"/>
                    </a:lnTo>
                    <a:lnTo>
                      <a:pt x="251" y="342"/>
                    </a:lnTo>
                    <a:lnTo>
                      <a:pt x="246" y="340"/>
                    </a:lnTo>
                    <a:lnTo>
                      <a:pt x="240" y="337"/>
                    </a:lnTo>
                    <a:lnTo>
                      <a:pt x="235" y="333"/>
                    </a:lnTo>
                    <a:lnTo>
                      <a:pt x="229" y="330"/>
                    </a:lnTo>
                    <a:lnTo>
                      <a:pt x="224" y="327"/>
                    </a:lnTo>
                    <a:lnTo>
                      <a:pt x="218" y="324"/>
                    </a:lnTo>
                    <a:lnTo>
                      <a:pt x="213" y="322"/>
                    </a:lnTo>
                    <a:lnTo>
                      <a:pt x="213" y="320"/>
                    </a:lnTo>
                    <a:lnTo>
                      <a:pt x="207" y="311"/>
                    </a:lnTo>
                    <a:lnTo>
                      <a:pt x="192" y="286"/>
                    </a:lnTo>
                    <a:lnTo>
                      <a:pt x="169" y="250"/>
                    </a:lnTo>
                    <a:lnTo>
                      <a:pt x="140" y="208"/>
                    </a:lnTo>
                    <a:lnTo>
                      <a:pt x="107" y="163"/>
                    </a:lnTo>
                    <a:lnTo>
                      <a:pt x="73" y="120"/>
                    </a:lnTo>
                    <a:lnTo>
                      <a:pt x="36" y="83"/>
                    </a:lnTo>
                    <a:lnTo>
                      <a:pt x="0" y="55"/>
                    </a:lnTo>
                    <a:lnTo>
                      <a:pt x="18" y="62"/>
                    </a:lnTo>
                    <a:lnTo>
                      <a:pt x="36" y="70"/>
                    </a:lnTo>
                    <a:lnTo>
                      <a:pt x="53" y="80"/>
                    </a:lnTo>
                    <a:lnTo>
                      <a:pt x="70" y="91"/>
                    </a:lnTo>
                    <a:lnTo>
                      <a:pt x="87" y="102"/>
                    </a:lnTo>
                    <a:lnTo>
                      <a:pt x="103" y="114"/>
                    </a:lnTo>
                    <a:lnTo>
                      <a:pt x="118" y="127"/>
                    </a:lnTo>
                    <a:lnTo>
                      <a:pt x="133" y="141"/>
                    </a:lnTo>
                    <a:lnTo>
                      <a:pt x="147" y="156"/>
                    </a:lnTo>
                    <a:lnTo>
                      <a:pt x="161" y="170"/>
                    </a:lnTo>
                    <a:lnTo>
                      <a:pt x="175" y="186"/>
                    </a:lnTo>
                    <a:lnTo>
                      <a:pt x="187" y="201"/>
                    </a:lnTo>
                    <a:lnTo>
                      <a:pt x="198" y="218"/>
                    </a:lnTo>
                    <a:lnTo>
                      <a:pt x="209" y="235"/>
                    </a:lnTo>
                    <a:lnTo>
                      <a:pt x="218" y="253"/>
                    </a:lnTo>
                    <a:lnTo>
                      <a:pt x="228" y="269"/>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10" name="Freeform 134"/>
              <p:cNvSpPr>
                <a:spLocks/>
              </p:cNvSpPr>
              <p:nvPr/>
            </p:nvSpPr>
            <p:spPr bwMode="auto">
              <a:xfrm>
                <a:off x="1299" y="2836"/>
                <a:ext cx="74" cy="140"/>
              </a:xfrm>
              <a:custGeom>
                <a:avLst/>
                <a:gdLst>
                  <a:gd name="T0" fmla="*/ 3 w 221"/>
                  <a:gd name="T1" fmla="*/ 3 h 419"/>
                  <a:gd name="T2" fmla="*/ 2 w 221"/>
                  <a:gd name="T3" fmla="*/ 3 h 419"/>
                  <a:gd name="T4" fmla="*/ 2 w 221"/>
                  <a:gd name="T5" fmla="*/ 3 h 419"/>
                  <a:gd name="T6" fmla="*/ 2 w 221"/>
                  <a:gd name="T7" fmla="*/ 3 h 419"/>
                  <a:gd name="T8" fmla="*/ 1 w 221"/>
                  <a:gd name="T9" fmla="*/ 3 h 419"/>
                  <a:gd name="T10" fmla="*/ 1 w 221"/>
                  <a:gd name="T11" fmla="*/ 4 h 419"/>
                  <a:gd name="T12" fmla="*/ 1 w 221"/>
                  <a:gd name="T13" fmla="*/ 4 h 419"/>
                  <a:gd name="T14" fmla="*/ 1 w 221"/>
                  <a:gd name="T15" fmla="*/ 4 h 419"/>
                  <a:gd name="T16" fmla="*/ 1 w 221"/>
                  <a:gd name="T17" fmla="*/ 4 h 419"/>
                  <a:gd name="T18" fmla="*/ 1 w 221"/>
                  <a:gd name="T19" fmla="*/ 4 h 419"/>
                  <a:gd name="T20" fmla="*/ 1 w 221"/>
                  <a:gd name="T21" fmla="*/ 3 h 419"/>
                  <a:gd name="T22" fmla="*/ 1 w 221"/>
                  <a:gd name="T23" fmla="*/ 3 h 419"/>
                  <a:gd name="T24" fmla="*/ 1 w 221"/>
                  <a:gd name="T25" fmla="*/ 2 h 419"/>
                  <a:gd name="T26" fmla="*/ 1 w 221"/>
                  <a:gd name="T27" fmla="*/ 2 h 419"/>
                  <a:gd name="T28" fmla="*/ 1 w 221"/>
                  <a:gd name="T29" fmla="*/ 1 h 419"/>
                  <a:gd name="T30" fmla="*/ 1 w 221"/>
                  <a:gd name="T31" fmla="*/ 1 h 419"/>
                  <a:gd name="T32" fmla="*/ 1 w 221"/>
                  <a:gd name="T33" fmla="*/ 0 h 419"/>
                  <a:gd name="T34" fmla="*/ 1 w 221"/>
                  <a:gd name="T35" fmla="*/ 0 h 419"/>
                  <a:gd name="T36" fmla="*/ 1 w 221"/>
                  <a:gd name="T37" fmla="*/ 0 h 419"/>
                  <a:gd name="T38" fmla="*/ 1 w 221"/>
                  <a:gd name="T39" fmla="*/ 0 h 419"/>
                  <a:gd name="T40" fmla="*/ 1 w 221"/>
                  <a:gd name="T41" fmla="*/ 0 h 419"/>
                  <a:gd name="T42" fmla="*/ 1 w 221"/>
                  <a:gd name="T43" fmla="*/ 1 h 419"/>
                  <a:gd name="T44" fmla="*/ 1 w 221"/>
                  <a:gd name="T45" fmla="*/ 1 h 419"/>
                  <a:gd name="T46" fmla="*/ 1 w 221"/>
                  <a:gd name="T47" fmla="*/ 1 h 419"/>
                  <a:gd name="T48" fmla="*/ 1 w 221"/>
                  <a:gd name="T49" fmla="*/ 1 h 419"/>
                  <a:gd name="T50" fmla="*/ 1 w 221"/>
                  <a:gd name="T51" fmla="*/ 1 h 419"/>
                  <a:gd name="T52" fmla="*/ 1 w 221"/>
                  <a:gd name="T53" fmla="*/ 2 h 419"/>
                  <a:gd name="T54" fmla="*/ 0 w 221"/>
                  <a:gd name="T55" fmla="*/ 2 h 419"/>
                  <a:gd name="T56" fmla="*/ 0 w 221"/>
                  <a:gd name="T57" fmla="*/ 3 h 419"/>
                  <a:gd name="T58" fmla="*/ 0 w 221"/>
                  <a:gd name="T59" fmla="*/ 4 h 419"/>
                  <a:gd name="T60" fmla="*/ 0 w 221"/>
                  <a:gd name="T61" fmla="*/ 4 h 419"/>
                  <a:gd name="T62" fmla="*/ 0 w 221"/>
                  <a:gd name="T63" fmla="*/ 5 h 419"/>
                  <a:gd name="T64" fmla="*/ 0 w 221"/>
                  <a:gd name="T65" fmla="*/ 5 h 419"/>
                  <a:gd name="T66" fmla="*/ 0 w 221"/>
                  <a:gd name="T67" fmla="*/ 5 h 419"/>
                  <a:gd name="T68" fmla="*/ 0 w 221"/>
                  <a:gd name="T69" fmla="*/ 5 h 419"/>
                  <a:gd name="T70" fmla="*/ 1 w 221"/>
                  <a:gd name="T71" fmla="*/ 5 h 419"/>
                  <a:gd name="T72" fmla="*/ 1 w 221"/>
                  <a:gd name="T73" fmla="*/ 5 h 419"/>
                  <a:gd name="T74" fmla="*/ 1 w 221"/>
                  <a:gd name="T75" fmla="*/ 5 h 419"/>
                  <a:gd name="T76" fmla="*/ 1 w 221"/>
                  <a:gd name="T77" fmla="*/ 4 h 419"/>
                  <a:gd name="T78" fmla="*/ 1 w 221"/>
                  <a:gd name="T79" fmla="*/ 4 h 419"/>
                  <a:gd name="T80" fmla="*/ 1 w 221"/>
                  <a:gd name="T81" fmla="*/ 4 h 419"/>
                  <a:gd name="T82" fmla="*/ 2 w 221"/>
                  <a:gd name="T83" fmla="*/ 4 h 419"/>
                  <a:gd name="T84" fmla="*/ 2 w 221"/>
                  <a:gd name="T85" fmla="*/ 4 h 419"/>
                  <a:gd name="T86" fmla="*/ 2 w 221"/>
                  <a:gd name="T87" fmla="*/ 4 h 419"/>
                  <a:gd name="T88" fmla="*/ 2 w 221"/>
                  <a:gd name="T89" fmla="*/ 3 h 419"/>
                  <a:gd name="T90" fmla="*/ 2 w 221"/>
                  <a:gd name="T91" fmla="*/ 3 h 419"/>
                  <a:gd name="T92" fmla="*/ 3 w 221"/>
                  <a:gd name="T93" fmla="*/ 3 h 419"/>
                  <a:gd name="T94" fmla="*/ 3 w 221"/>
                  <a:gd name="T95" fmla="*/ 3 h 419"/>
                  <a:gd name="T96" fmla="*/ 3 w 221"/>
                  <a:gd name="T97" fmla="*/ 3 h 41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21"/>
                  <a:gd name="T148" fmla="*/ 0 h 419"/>
                  <a:gd name="T149" fmla="*/ 221 w 221"/>
                  <a:gd name="T150" fmla="*/ 419 h 41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21" h="419">
                    <a:moveTo>
                      <a:pt x="221" y="264"/>
                    </a:moveTo>
                    <a:lnTo>
                      <a:pt x="192" y="261"/>
                    </a:lnTo>
                    <a:lnTo>
                      <a:pt x="166" y="263"/>
                    </a:lnTo>
                    <a:lnTo>
                      <a:pt x="142" y="270"/>
                    </a:lnTo>
                    <a:lnTo>
                      <a:pt x="118" y="282"/>
                    </a:lnTo>
                    <a:lnTo>
                      <a:pt x="98" y="297"/>
                    </a:lnTo>
                    <a:lnTo>
                      <a:pt x="80" y="315"/>
                    </a:lnTo>
                    <a:lnTo>
                      <a:pt x="63" y="336"/>
                    </a:lnTo>
                    <a:lnTo>
                      <a:pt x="48" y="358"/>
                    </a:lnTo>
                    <a:lnTo>
                      <a:pt x="54" y="318"/>
                    </a:lnTo>
                    <a:lnTo>
                      <a:pt x="59" y="275"/>
                    </a:lnTo>
                    <a:lnTo>
                      <a:pt x="65" y="230"/>
                    </a:lnTo>
                    <a:lnTo>
                      <a:pt x="72" y="184"/>
                    </a:lnTo>
                    <a:lnTo>
                      <a:pt x="78" y="138"/>
                    </a:lnTo>
                    <a:lnTo>
                      <a:pt x="85" y="91"/>
                    </a:lnTo>
                    <a:lnTo>
                      <a:pt x="94" y="46"/>
                    </a:lnTo>
                    <a:lnTo>
                      <a:pt x="103" y="0"/>
                    </a:lnTo>
                    <a:lnTo>
                      <a:pt x="98" y="6"/>
                    </a:lnTo>
                    <a:lnTo>
                      <a:pt x="91" y="13"/>
                    </a:lnTo>
                    <a:lnTo>
                      <a:pt x="85" y="22"/>
                    </a:lnTo>
                    <a:lnTo>
                      <a:pt x="78" y="32"/>
                    </a:lnTo>
                    <a:lnTo>
                      <a:pt x="73" y="43"/>
                    </a:lnTo>
                    <a:lnTo>
                      <a:pt x="68" y="53"/>
                    </a:lnTo>
                    <a:lnTo>
                      <a:pt x="63" y="61"/>
                    </a:lnTo>
                    <a:lnTo>
                      <a:pt x="62" y="68"/>
                    </a:lnTo>
                    <a:lnTo>
                      <a:pt x="51" y="112"/>
                    </a:lnTo>
                    <a:lnTo>
                      <a:pt x="41" y="156"/>
                    </a:lnTo>
                    <a:lnTo>
                      <a:pt x="32" y="199"/>
                    </a:lnTo>
                    <a:lnTo>
                      <a:pt x="24" y="243"/>
                    </a:lnTo>
                    <a:lnTo>
                      <a:pt x="15" y="288"/>
                    </a:lnTo>
                    <a:lnTo>
                      <a:pt x="9" y="331"/>
                    </a:lnTo>
                    <a:lnTo>
                      <a:pt x="4" y="375"/>
                    </a:lnTo>
                    <a:lnTo>
                      <a:pt x="0" y="419"/>
                    </a:lnTo>
                    <a:lnTo>
                      <a:pt x="21" y="413"/>
                    </a:lnTo>
                    <a:lnTo>
                      <a:pt x="40" y="405"/>
                    </a:lnTo>
                    <a:lnTo>
                      <a:pt x="55" y="394"/>
                    </a:lnTo>
                    <a:lnTo>
                      <a:pt x="70" y="380"/>
                    </a:lnTo>
                    <a:lnTo>
                      <a:pt x="84" y="365"/>
                    </a:lnTo>
                    <a:lnTo>
                      <a:pt x="96" y="348"/>
                    </a:lnTo>
                    <a:lnTo>
                      <a:pt x="107" y="331"/>
                    </a:lnTo>
                    <a:lnTo>
                      <a:pt x="120" y="314"/>
                    </a:lnTo>
                    <a:lnTo>
                      <a:pt x="128" y="306"/>
                    </a:lnTo>
                    <a:lnTo>
                      <a:pt x="142" y="297"/>
                    </a:lnTo>
                    <a:lnTo>
                      <a:pt x="158" y="289"/>
                    </a:lnTo>
                    <a:lnTo>
                      <a:pt x="176" y="281"/>
                    </a:lnTo>
                    <a:lnTo>
                      <a:pt x="192" y="274"/>
                    </a:lnTo>
                    <a:lnTo>
                      <a:pt x="207" y="268"/>
                    </a:lnTo>
                    <a:lnTo>
                      <a:pt x="217" y="266"/>
                    </a:lnTo>
                    <a:lnTo>
                      <a:pt x="221" y="264"/>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11" name="Freeform 135"/>
              <p:cNvSpPr>
                <a:spLocks/>
              </p:cNvSpPr>
              <p:nvPr/>
            </p:nvSpPr>
            <p:spPr bwMode="auto">
              <a:xfrm>
                <a:off x="796" y="2820"/>
                <a:ext cx="121" cy="157"/>
              </a:xfrm>
              <a:custGeom>
                <a:avLst/>
                <a:gdLst>
                  <a:gd name="T0" fmla="*/ 3 w 362"/>
                  <a:gd name="T1" fmla="*/ 6 h 471"/>
                  <a:gd name="T2" fmla="*/ 3 w 362"/>
                  <a:gd name="T3" fmla="*/ 6 h 471"/>
                  <a:gd name="T4" fmla="*/ 3 w 362"/>
                  <a:gd name="T5" fmla="*/ 5 h 471"/>
                  <a:gd name="T6" fmla="*/ 3 w 362"/>
                  <a:gd name="T7" fmla="*/ 5 h 471"/>
                  <a:gd name="T8" fmla="*/ 3 w 362"/>
                  <a:gd name="T9" fmla="*/ 4 h 471"/>
                  <a:gd name="T10" fmla="*/ 2 w 362"/>
                  <a:gd name="T11" fmla="*/ 4 h 471"/>
                  <a:gd name="T12" fmla="*/ 2 w 362"/>
                  <a:gd name="T13" fmla="*/ 3 h 471"/>
                  <a:gd name="T14" fmla="*/ 2 w 362"/>
                  <a:gd name="T15" fmla="*/ 3 h 471"/>
                  <a:gd name="T16" fmla="*/ 2 w 362"/>
                  <a:gd name="T17" fmla="*/ 2 h 471"/>
                  <a:gd name="T18" fmla="*/ 2 w 362"/>
                  <a:gd name="T19" fmla="*/ 2 h 471"/>
                  <a:gd name="T20" fmla="*/ 1 w 362"/>
                  <a:gd name="T21" fmla="*/ 2 h 471"/>
                  <a:gd name="T22" fmla="*/ 1 w 362"/>
                  <a:gd name="T23" fmla="*/ 2 h 471"/>
                  <a:gd name="T24" fmla="*/ 1 w 362"/>
                  <a:gd name="T25" fmla="*/ 1 h 471"/>
                  <a:gd name="T26" fmla="*/ 1 w 362"/>
                  <a:gd name="T27" fmla="*/ 1 h 471"/>
                  <a:gd name="T28" fmla="*/ 0 w 362"/>
                  <a:gd name="T29" fmla="*/ 0 h 471"/>
                  <a:gd name="T30" fmla="*/ 0 w 362"/>
                  <a:gd name="T31" fmla="*/ 0 h 471"/>
                  <a:gd name="T32" fmla="*/ 0 w 362"/>
                  <a:gd name="T33" fmla="*/ 0 h 471"/>
                  <a:gd name="T34" fmla="*/ 0 w 362"/>
                  <a:gd name="T35" fmla="*/ 0 h 471"/>
                  <a:gd name="T36" fmla="*/ 1 w 362"/>
                  <a:gd name="T37" fmla="*/ 0 h 471"/>
                  <a:gd name="T38" fmla="*/ 1 w 362"/>
                  <a:gd name="T39" fmla="*/ 1 h 471"/>
                  <a:gd name="T40" fmla="*/ 1 w 362"/>
                  <a:gd name="T41" fmla="*/ 1 h 471"/>
                  <a:gd name="T42" fmla="*/ 1 w 362"/>
                  <a:gd name="T43" fmla="*/ 1 h 471"/>
                  <a:gd name="T44" fmla="*/ 1 w 362"/>
                  <a:gd name="T45" fmla="*/ 1 h 471"/>
                  <a:gd name="T46" fmla="*/ 2 w 362"/>
                  <a:gd name="T47" fmla="*/ 2 h 471"/>
                  <a:gd name="T48" fmla="*/ 2 w 362"/>
                  <a:gd name="T49" fmla="*/ 2 h 471"/>
                  <a:gd name="T50" fmla="*/ 2 w 362"/>
                  <a:gd name="T51" fmla="*/ 2 h 471"/>
                  <a:gd name="T52" fmla="*/ 2 w 362"/>
                  <a:gd name="T53" fmla="*/ 2 h 471"/>
                  <a:gd name="T54" fmla="*/ 2 w 362"/>
                  <a:gd name="T55" fmla="*/ 3 h 471"/>
                  <a:gd name="T56" fmla="*/ 3 w 362"/>
                  <a:gd name="T57" fmla="*/ 3 h 471"/>
                  <a:gd name="T58" fmla="*/ 3 w 362"/>
                  <a:gd name="T59" fmla="*/ 3 h 471"/>
                  <a:gd name="T60" fmla="*/ 3 w 362"/>
                  <a:gd name="T61" fmla="*/ 3 h 471"/>
                  <a:gd name="T62" fmla="*/ 3 w 362"/>
                  <a:gd name="T63" fmla="*/ 3 h 471"/>
                  <a:gd name="T64" fmla="*/ 3 w 362"/>
                  <a:gd name="T65" fmla="*/ 4 h 471"/>
                  <a:gd name="T66" fmla="*/ 3 w 362"/>
                  <a:gd name="T67" fmla="*/ 3 h 471"/>
                  <a:gd name="T68" fmla="*/ 3 w 362"/>
                  <a:gd name="T69" fmla="*/ 2 h 471"/>
                  <a:gd name="T70" fmla="*/ 3 w 362"/>
                  <a:gd name="T71" fmla="*/ 1 h 471"/>
                  <a:gd name="T72" fmla="*/ 3 w 362"/>
                  <a:gd name="T73" fmla="*/ 1 h 471"/>
                  <a:gd name="T74" fmla="*/ 4 w 362"/>
                  <a:gd name="T75" fmla="*/ 1 h 471"/>
                  <a:gd name="T76" fmla="*/ 4 w 362"/>
                  <a:gd name="T77" fmla="*/ 2 h 471"/>
                  <a:gd name="T78" fmla="*/ 4 w 362"/>
                  <a:gd name="T79" fmla="*/ 2 h 471"/>
                  <a:gd name="T80" fmla="*/ 4 w 362"/>
                  <a:gd name="T81" fmla="*/ 3 h 471"/>
                  <a:gd name="T82" fmla="*/ 4 w 362"/>
                  <a:gd name="T83" fmla="*/ 3 h 471"/>
                  <a:gd name="T84" fmla="*/ 4 w 362"/>
                  <a:gd name="T85" fmla="*/ 4 h 471"/>
                  <a:gd name="T86" fmla="*/ 4 w 362"/>
                  <a:gd name="T87" fmla="*/ 4 h 471"/>
                  <a:gd name="T88" fmla="*/ 4 w 362"/>
                  <a:gd name="T89" fmla="*/ 5 h 471"/>
                  <a:gd name="T90" fmla="*/ 4 w 362"/>
                  <a:gd name="T91" fmla="*/ 5 h 471"/>
                  <a:gd name="T92" fmla="*/ 4 w 362"/>
                  <a:gd name="T93" fmla="*/ 4 h 471"/>
                  <a:gd name="T94" fmla="*/ 4 w 362"/>
                  <a:gd name="T95" fmla="*/ 4 h 471"/>
                  <a:gd name="T96" fmla="*/ 4 w 362"/>
                  <a:gd name="T97" fmla="*/ 3 h 471"/>
                  <a:gd name="T98" fmla="*/ 4 w 362"/>
                  <a:gd name="T99" fmla="*/ 3 h 471"/>
                  <a:gd name="T100" fmla="*/ 4 w 362"/>
                  <a:gd name="T101" fmla="*/ 3 h 471"/>
                  <a:gd name="T102" fmla="*/ 4 w 362"/>
                  <a:gd name="T103" fmla="*/ 4 h 471"/>
                  <a:gd name="T104" fmla="*/ 4 w 362"/>
                  <a:gd name="T105" fmla="*/ 5 h 471"/>
                  <a:gd name="T106" fmla="*/ 4 w 362"/>
                  <a:gd name="T107" fmla="*/ 6 h 471"/>
                  <a:gd name="T108" fmla="*/ 3 w 362"/>
                  <a:gd name="T109" fmla="*/ 6 h 47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62"/>
                  <a:gd name="T166" fmla="*/ 0 h 471"/>
                  <a:gd name="T167" fmla="*/ 362 w 362"/>
                  <a:gd name="T168" fmla="*/ 471 h 47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62" h="471">
                    <a:moveTo>
                      <a:pt x="259" y="462"/>
                    </a:moveTo>
                    <a:lnTo>
                      <a:pt x="255" y="452"/>
                    </a:lnTo>
                    <a:lnTo>
                      <a:pt x="246" y="425"/>
                    </a:lnTo>
                    <a:lnTo>
                      <a:pt x="230" y="384"/>
                    </a:lnTo>
                    <a:lnTo>
                      <a:pt x="211" y="339"/>
                    </a:lnTo>
                    <a:lnTo>
                      <a:pt x="192" y="292"/>
                    </a:lnTo>
                    <a:lnTo>
                      <a:pt x="174" y="249"/>
                    </a:lnTo>
                    <a:lnTo>
                      <a:pt x="158" y="214"/>
                    </a:lnTo>
                    <a:lnTo>
                      <a:pt x="147" y="194"/>
                    </a:lnTo>
                    <a:lnTo>
                      <a:pt x="136" y="180"/>
                    </a:lnTo>
                    <a:lnTo>
                      <a:pt x="118" y="155"/>
                    </a:lnTo>
                    <a:lnTo>
                      <a:pt x="93" y="125"/>
                    </a:lnTo>
                    <a:lnTo>
                      <a:pt x="67" y="90"/>
                    </a:lnTo>
                    <a:lnTo>
                      <a:pt x="43" y="57"/>
                    </a:lnTo>
                    <a:lnTo>
                      <a:pt x="21" y="28"/>
                    </a:lnTo>
                    <a:lnTo>
                      <a:pt x="6" y="7"/>
                    </a:lnTo>
                    <a:lnTo>
                      <a:pt x="0" y="0"/>
                    </a:lnTo>
                    <a:lnTo>
                      <a:pt x="22" y="13"/>
                    </a:lnTo>
                    <a:lnTo>
                      <a:pt x="43" y="28"/>
                    </a:lnTo>
                    <a:lnTo>
                      <a:pt x="63" y="46"/>
                    </a:lnTo>
                    <a:lnTo>
                      <a:pt x="84" y="64"/>
                    </a:lnTo>
                    <a:lnTo>
                      <a:pt x="103" y="85"/>
                    </a:lnTo>
                    <a:lnTo>
                      <a:pt x="121" y="107"/>
                    </a:lnTo>
                    <a:lnTo>
                      <a:pt x="139" y="129"/>
                    </a:lnTo>
                    <a:lnTo>
                      <a:pt x="156" y="152"/>
                    </a:lnTo>
                    <a:lnTo>
                      <a:pt x="170" y="170"/>
                    </a:lnTo>
                    <a:lnTo>
                      <a:pt x="182" y="188"/>
                    </a:lnTo>
                    <a:lnTo>
                      <a:pt x="195" y="205"/>
                    </a:lnTo>
                    <a:lnTo>
                      <a:pt x="206" y="221"/>
                    </a:lnTo>
                    <a:lnTo>
                      <a:pt x="215" y="238"/>
                    </a:lnTo>
                    <a:lnTo>
                      <a:pt x="226" y="255"/>
                    </a:lnTo>
                    <a:lnTo>
                      <a:pt x="235" y="273"/>
                    </a:lnTo>
                    <a:lnTo>
                      <a:pt x="244" y="290"/>
                    </a:lnTo>
                    <a:lnTo>
                      <a:pt x="254" y="224"/>
                    </a:lnTo>
                    <a:lnTo>
                      <a:pt x="262" y="145"/>
                    </a:lnTo>
                    <a:lnTo>
                      <a:pt x="269" y="83"/>
                    </a:lnTo>
                    <a:lnTo>
                      <a:pt x="276" y="64"/>
                    </a:lnTo>
                    <a:lnTo>
                      <a:pt x="293" y="100"/>
                    </a:lnTo>
                    <a:lnTo>
                      <a:pt x="309" y="138"/>
                    </a:lnTo>
                    <a:lnTo>
                      <a:pt x="322" y="180"/>
                    </a:lnTo>
                    <a:lnTo>
                      <a:pt x="333" y="221"/>
                    </a:lnTo>
                    <a:lnTo>
                      <a:pt x="343" y="266"/>
                    </a:lnTo>
                    <a:lnTo>
                      <a:pt x="351" y="308"/>
                    </a:lnTo>
                    <a:lnTo>
                      <a:pt x="357" y="350"/>
                    </a:lnTo>
                    <a:lnTo>
                      <a:pt x="362" y="389"/>
                    </a:lnTo>
                    <a:lnTo>
                      <a:pt x="315" y="372"/>
                    </a:lnTo>
                    <a:lnTo>
                      <a:pt x="310" y="331"/>
                    </a:lnTo>
                    <a:lnTo>
                      <a:pt x="304" y="290"/>
                    </a:lnTo>
                    <a:lnTo>
                      <a:pt x="296" y="252"/>
                    </a:lnTo>
                    <a:lnTo>
                      <a:pt x="285" y="212"/>
                    </a:lnTo>
                    <a:lnTo>
                      <a:pt x="288" y="259"/>
                    </a:lnTo>
                    <a:lnTo>
                      <a:pt x="291" y="313"/>
                    </a:lnTo>
                    <a:lnTo>
                      <a:pt x="292" y="380"/>
                    </a:lnTo>
                    <a:lnTo>
                      <a:pt x="293" y="471"/>
                    </a:lnTo>
                    <a:lnTo>
                      <a:pt x="259" y="462"/>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12" name="Freeform 136"/>
              <p:cNvSpPr>
                <a:spLocks/>
              </p:cNvSpPr>
              <p:nvPr/>
            </p:nvSpPr>
            <p:spPr bwMode="auto">
              <a:xfrm>
                <a:off x="679" y="2773"/>
                <a:ext cx="112" cy="186"/>
              </a:xfrm>
              <a:custGeom>
                <a:avLst/>
                <a:gdLst>
                  <a:gd name="T0" fmla="*/ 4 w 336"/>
                  <a:gd name="T1" fmla="*/ 5 h 558"/>
                  <a:gd name="T2" fmla="*/ 3 w 336"/>
                  <a:gd name="T3" fmla="*/ 5 h 558"/>
                  <a:gd name="T4" fmla="*/ 3 w 336"/>
                  <a:gd name="T5" fmla="*/ 4 h 558"/>
                  <a:gd name="T6" fmla="*/ 2 w 336"/>
                  <a:gd name="T7" fmla="*/ 4 h 558"/>
                  <a:gd name="T8" fmla="*/ 2 w 336"/>
                  <a:gd name="T9" fmla="*/ 4 h 558"/>
                  <a:gd name="T10" fmla="*/ 2 w 336"/>
                  <a:gd name="T11" fmla="*/ 5 h 558"/>
                  <a:gd name="T12" fmla="*/ 2 w 336"/>
                  <a:gd name="T13" fmla="*/ 6 h 558"/>
                  <a:gd name="T14" fmla="*/ 2 w 336"/>
                  <a:gd name="T15" fmla="*/ 5 h 558"/>
                  <a:gd name="T16" fmla="*/ 2 w 336"/>
                  <a:gd name="T17" fmla="*/ 5 h 558"/>
                  <a:gd name="T18" fmla="*/ 2 w 336"/>
                  <a:gd name="T19" fmla="*/ 5 h 558"/>
                  <a:gd name="T20" fmla="*/ 2 w 336"/>
                  <a:gd name="T21" fmla="*/ 5 h 558"/>
                  <a:gd name="T22" fmla="*/ 2 w 336"/>
                  <a:gd name="T23" fmla="*/ 5 h 558"/>
                  <a:gd name="T24" fmla="*/ 2 w 336"/>
                  <a:gd name="T25" fmla="*/ 5 h 558"/>
                  <a:gd name="T26" fmla="*/ 1 w 336"/>
                  <a:gd name="T27" fmla="*/ 5 h 558"/>
                  <a:gd name="T28" fmla="*/ 1 w 336"/>
                  <a:gd name="T29" fmla="*/ 6 h 558"/>
                  <a:gd name="T30" fmla="*/ 1 w 336"/>
                  <a:gd name="T31" fmla="*/ 7 h 558"/>
                  <a:gd name="T32" fmla="*/ 1 w 336"/>
                  <a:gd name="T33" fmla="*/ 7 h 558"/>
                  <a:gd name="T34" fmla="*/ 1 w 336"/>
                  <a:gd name="T35" fmla="*/ 7 h 558"/>
                  <a:gd name="T36" fmla="*/ 1 w 336"/>
                  <a:gd name="T37" fmla="*/ 7 h 558"/>
                  <a:gd name="T38" fmla="*/ 0 w 336"/>
                  <a:gd name="T39" fmla="*/ 7 h 558"/>
                  <a:gd name="T40" fmla="*/ 0 w 336"/>
                  <a:gd name="T41" fmla="*/ 6 h 558"/>
                  <a:gd name="T42" fmla="*/ 0 w 336"/>
                  <a:gd name="T43" fmla="*/ 4 h 558"/>
                  <a:gd name="T44" fmla="*/ 0 w 336"/>
                  <a:gd name="T45" fmla="*/ 0 h 558"/>
                  <a:gd name="T46" fmla="*/ 0 w 336"/>
                  <a:gd name="T47" fmla="*/ 1 h 558"/>
                  <a:gd name="T48" fmla="*/ 1 w 336"/>
                  <a:gd name="T49" fmla="*/ 3 h 558"/>
                  <a:gd name="T50" fmla="*/ 1 w 336"/>
                  <a:gd name="T51" fmla="*/ 4 h 558"/>
                  <a:gd name="T52" fmla="*/ 1 w 336"/>
                  <a:gd name="T53" fmla="*/ 6 h 558"/>
                  <a:gd name="T54" fmla="*/ 1 w 336"/>
                  <a:gd name="T55" fmla="*/ 5 h 558"/>
                  <a:gd name="T56" fmla="*/ 1 w 336"/>
                  <a:gd name="T57" fmla="*/ 4 h 558"/>
                  <a:gd name="T58" fmla="*/ 1 w 336"/>
                  <a:gd name="T59" fmla="*/ 3 h 558"/>
                  <a:gd name="T60" fmla="*/ 1 w 336"/>
                  <a:gd name="T61" fmla="*/ 3 h 558"/>
                  <a:gd name="T62" fmla="*/ 2 w 336"/>
                  <a:gd name="T63" fmla="*/ 3 h 558"/>
                  <a:gd name="T64" fmla="*/ 2 w 336"/>
                  <a:gd name="T65" fmla="*/ 3 h 558"/>
                  <a:gd name="T66" fmla="*/ 2 w 336"/>
                  <a:gd name="T67" fmla="*/ 3 h 558"/>
                  <a:gd name="T68" fmla="*/ 2 w 336"/>
                  <a:gd name="T69" fmla="*/ 4 h 558"/>
                  <a:gd name="T70" fmla="*/ 3 w 336"/>
                  <a:gd name="T71" fmla="*/ 4 h 558"/>
                  <a:gd name="T72" fmla="*/ 3 w 336"/>
                  <a:gd name="T73" fmla="*/ 4 h 558"/>
                  <a:gd name="T74" fmla="*/ 3 w 336"/>
                  <a:gd name="T75" fmla="*/ 4 h 558"/>
                  <a:gd name="T76" fmla="*/ 4 w 336"/>
                  <a:gd name="T77" fmla="*/ 5 h 558"/>
                  <a:gd name="T78" fmla="*/ 4 w 336"/>
                  <a:gd name="T79" fmla="*/ 3 h 558"/>
                  <a:gd name="T80" fmla="*/ 4 w 336"/>
                  <a:gd name="T81" fmla="*/ 2 h 5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6"/>
                  <a:gd name="T124" fmla="*/ 0 h 558"/>
                  <a:gd name="T125" fmla="*/ 336 w 336"/>
                  <a:gd name="T126" fmla="*/ 558 h 5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6" h="558">
                    <a:moveTo>
                      <a:pt x="336" y="455"/>
                    </a:moveTo>
                    <a:lnTo>
                      <a:pt x="319" y="442"/>
                    </a:lnTo>
                    <a:lnTo>
                      <a:pt x="300" y="426"/>
                    </a:lnTo>
                    <a:lnTo>
                      <a:pt x="278" y="406"/>
                    </a:lnTo>
                    <a:lnTo>
                      <a:pt x="256" y="386"/>
                    </a:lnTo>
                    <a:lnTo>
                      <a:pt x="233" y="363"/>
                    </a:lnTo>
                    <a:lnTo>
                      <a:pt x="212" y="344"/>
                    </a:lnTo>
                    <a:lnTo>
                      <a:pt x="193" y="326"/>
                    </a:lnTo>
                    <a:lnTo>
                      <a:pt x="178" y="311"/>
                    </a:lnTo>
                    <a:lnTo>
                      <a:pt x="182" y="343"/>
                    </a:lnTo>
                    <a:lnTo>
                      <a:pt x="188" y="386"/>
                    </a:lnTo>
                    <a:lnTo>
                      <a:pt x="194" y="427"/>
                    </a:lnTo>
                    <a:lnTo>
                      <a:pt x="199" y="453"/>
                    </a:lnTo>
                    <a:lnTo>
                      <a:pt x="193" y="450"/>
                    </a:lnTo>
                    <a:lnTo>
                      <a:pt x="186" y="448"/>
                    </a:lnTo>
                    <a:lnTo>
                      <a:pt x="181" y="445"/>
                    </a:lnTo>
                    <a:lnTo>
                      <a:pt x="175" y="442"/>
                    </a:lnTo>
                    <a:lnTo>
                      <a:pt x="168" y="439"/>
                    </a:lnTo>
                    <a:lnTo>
                      <a:pt x="163" y="435"/>
                    </a:lnTo>
                    <a:lnTo>
                      <a:pt x="156" y="432"/>
                    </a:lnTo>
                    <a:lnTo>
                      <a:pt x="151" y="430"/>
                    </a:lnTo>
                    <a:lnTo>
                      <a:pt x="148" y="420"/>
                    </a:lnTo>
                    <a:lnTo>
                      <a:pt x="142" y="401"/>
                    </a:lnTo>
                    <a:lnTo>
                      <a:pt x="136" y="380"/>
                    </a:lnTo>
                    <a:lnTo>
                      <a:pt x="133" y="369"/>
                    </a:lnTo>
                    <a:lnTo>
                      <a:pt x="126" y="392"/>
                    </a:lnTo>
                    <a:lnTo>
                      <a:pt x="119" y="416"/>
                    </a:lnTo>
                    <a:lnTo>
                      <a:pt x="112" y="439"/>
                    </a:lnTo>
                    <a:lnTo>
                      <a:pt x="105" y="463"/>
                    </a:lnTo>
                    <a:lnTo>
                      <a:pt x="99" y="488"/>
                    </a:lnTo>
                    <a:lnTo>
                      <a:pt x="90" y="511"/>
                    </a:lnTo>
                    <a:lnTo>
                      <a:pt x="83" y="535"/>
                    </a:lnTo>
                    <a:lnTo>
                      <a:pt x="77" y="558"/>
                    </a:lnTo>
                    <a:lnTo>
                      <a:pt x="70" y="555"/>
                    </a:lnTo>
                    <a:lnTo>
                      <a:pt x="63" y="551"/>
                    </a:lnTo>
                    <a:lnTo>
                      <a:pt x="56" y="549"/>
                    </a:lnTo>
                    <a:lnTo>
                      <a:pt x="49" y="546"/>
                    </a:lnTo>
                    <a:lnTo>
                      <a:pt x="42" y="543"/>
                    </a:lnTo>
                    <a:lnTo>
                      <a:pt x="35" y="539"/>
                    </a:lnTo>
                    <a:lnTo>
                      <a:pt x="29" y="536"/>
                    </a:lnTo>
                    <a:lnTo>
                      <a:pt x="22" y="533"/>
                    </a:lnTo>
                    <a:lnTo>
                      <a:pt x="8" y="455"/>
                    </a:lnTo>
                    <a:lnTo>
                      <a:pt x="9" y="374"/>
                    </a:lnTo>
                    <a:lnTo>
                      <a:pt x="14" y="292"/>
                    </a:lnTo>
                    <a:lnTo>
                      <a:pt x="12" y="211"/>
                    </a:lnTo>
                    <a:lnTo>
                      <a:pt x="0" y="0"/>
                    </a:lnTo>
                    <a:lnTo>
                      <a:pt x="20" y="55"/>
                    </a:lnTo>
                    <a:lnTo>
                      <a:pt x="33" y="112"/>
                    </a:lnTo>
                    <a:lnTo>
                      <a:pt x="40" y="171"/>
                    </a:lnTo>
                    <a:lnTo>
                      <a:pt x="42" y="231"/>
                    </a:lnTo>
                    <a:lnTo>
                      <a:pt x="44" y="292"/>
                    </a:lnTo>
                    <a:lnTo>
                      <a:pt x="44" y="352"/>
                    </a:lnTo>
                    <a:lnTo>
                      <a:pt x="46" y="410"/>
                    </a:lnTo>
                    <a:lnTo>
                      <a:pt x="52" y="468"/>
                    </a:lnTo>
                    <a:lnTo>
                      <a:pt x="60" y="439"/>
                    </a:lnTo>
                    <a:lnTo>
                      <a:pt x="70" y="403"/>
                    </a:lnTo>
                    <a:lnTo>
                      <a:pt x="81" y="363"/>
                    </a:lnTo>
                    <a:lnTo>
                      <a:pt x="93" y="322"/>
                    </a:lnTo>
                    <a:lnTo>
                      <a:pt x="103" y="283"/>
                    </a:lnTo>
                    <a:lnTo>
                      <a:pt x="111" y="249"/>
                    </a:lnTo>
                    <a:lnTo>
                      <a:pt x="118" y="224"/>
                    </a:lnTo>
                    <a:lnTo>
                      <a:pt x="120" y="211"/>
                    </a:lnTo>
                    <a:lnTo>
                      <a:pt x="127" y="216"/>
                    </a:lnTo>
                    <a:lnTo>
                      <a:pt x="134" y="224"/>
                    </a:lnTo>
                    <a:lnTo>
                      <a:pt x="144" y="235"/>
                    </a:lnTo>
                    <a:lnTo>
                      <a:pt x="152" y="246"/>
                    </a:lnTo>
                    <a:lnTo>
                      <a:pt x="162" y="258"/>
                    </a:lnTo>
                    <a:lnTo>
                      <a:pt x="168" y="271"/>
                    </a:lnTo>
                    <a:lnTo>
                      <a:pt x="173" y="280"/>
                    </a:lnTo>
                    <a:lnTo>
                      <a:pt x="175" y="289"/>
                    </a:lnTo>
                    <a:lnTo>
                      <a:pt x="192" y="298"/>
                    </a:lnTo>
                    <a:lnTo>
                      <a:pt x="207" y="308"/>
                    </a:lnTo>
                    <a:lnTo>
                      <a:pt x="223" y="318"/>
                    </a:lnTo>
                    <a:lnTo>
                      <a:pt x="238" y="327"/>
                    </a:lnTo>
                    <a:lnTo>
                      <a:pt x="253" y="339"/>
                    </a:lnTo>
                    <a:lnTo>
                      <a:pt x="269" y="348"/>
                    </a:lnTo>
                    <a:lnTo>
                      <a:pt x="284" y="361"/>
                    </a:lnTo>
                    <a:lnTo>
                      <a:pt x="297" y="373"/>
                    </a:lnTo>
                    <a:lnTo>
                      <a:pt x="292" y="289"/>
                    </a:lnTo>
                    <a:lnTo>
                      <a:pt x="297" y="209"/>
                    </a:lnTo>
                    <a:lnTo>
                      <a:pt x="307" y="149"/>
                    </a:lnTo>
                    <a:lnTo>
                      <a:pt x="312" y="126"/>
                    </a:lnTo>
                    <a:lnTo>
                      <a:pt x="336" y="455"/>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13" name="Freeform 137"/>
              <p:cNvSpPr>
                <a:spLocks/>
              </p:cNvSpPr>
              <p:nvPr/>
            </p:nvSpPr>
            <p:spPr bwMode="auto">
              <a:xfrm>
                <a:off x="790" y="2807"/>
                <a:ext cx="81" cy="59"/>
              </a:xfrm>
              <a:custGeom>
                <a:avLst/>
                <a:gdLst>
                  <a:gd name="T0" fmla="*/ 2 w 244"/>
                  <a:gd name="T1" fmla="*/ 2 h 176"/>
                  <a:gd name="T2" fmla="*/ 2 w 244"/>
                  <a:gd name="T3" fmla="*/ 2 h 176"/>
                  <a:gd name="T4" fmla="*/ 2 w 244"/>
                  <a:gd name="T5" fmla="*/ 1 h 176"/>
                  <a:gd name="T6" fmla="*/ 2 w 244"/>
                  <a:gd name="T7" fmla="*/ 1 h 176"/>
                  <a:gd name="T8" fmla="*/ 1 w 244"/>
                  <a:gd name="T9" fmla="*/ 1 h 176"/>
                  <a:gd name="T10" fmla="*/ 1 w 244"/>
                  <a:gd name="T11" fmla="*/ 1 h 176"/>
                  <a:gd name="T12" fmla="*/ 1 w 244"/>
                  <a:gd name="T13" fmla="*/ 0 h 176"/>
                  <a:gd name="T14" fmla="*/ 0 w 244"/>
                  <a:gd name="T15" fmla="*/ 0 h 176"/>
                  <a:gd name="T16" fmla="*/ 0 w 244"/>
                  <a:gd name="T17" fmla="*/ 0 h 176"/>
                  <a:gd name="T18" fmla="*/ 1 w 244"/>
                  <a:gd name="T19" fmla="*/ 0 h 176"/>
                  <a:gd name="T20" fmla="*/ 1 w 244"/>
                  <a:gd name="T21" fmla="*/ 0 h 176"/>
                  <a:gd name="T22" fmla="*/ 1 w 244"/>
                  <a:gd name="T23" fmla="*/ 1 h 176"/>
                  <a:gd name="T24" fmla="*/ 2 w 244"/>
                  <a:gd name="T25" fmla="*/ 1 h 176"/>
                  <a:gd name="T26" fmla="*/ 2 w 244"/>
                  <a:gd name="T27" fmla="*/ 1 h 176"/>
                  <a:gd name="T28" fmla="*/ 2 w 244"/>
                  <a:gd name="T29" fmla="*/ 1 h 176"/>
                  <a:gd name="T30" fmla="*/ 3 w 244"/>
                  <a:gd name="T31" fmla="*/ 2 h 176"/>
                  <a:gd name="T32" fmla="*/ 3 w 244"/>
                  <a:gd name="T33" fmla="*/ 2 h 176"/>
                  <a:gd name="T34" fmla="*/ 3 w 244"/>
                  <a:gd name="T35" fmla="*/ 2 h 176"/>
                  <a:gd name="T36" fmla="*/ 2 w 244"/>
                  <a:gd name="T37" fmla="*/ 2 h 1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4"/>
                  <a:gd name="T58" fmla="*/ 0 h 176"/>
                  <a:gd name="T59" fmla="*/ 244 w 244"/>
                  <a:gd name="T60" fmla="*/ 176 h 1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4" h="176">
                    <a:moveTo>
                      <a:pt x="199" y="159"/>
                    </a:moveTo>
                    <a:lnTo>
                      <a:pt x="181" y="132"/>
                    </a:lnTo>
                    <a:lnTo>
                      <a:pt x="159" y="109"/>
                    </a:lnTo>
                    <a:lnTo>
                      <a:pt x="134" y="89"/>
                    </a:lnTo>
                    <a:lnTo>
                      <a:pt x="108" y="71"/>
                    </a:lnTo>
                    <a:lnTo>
                      <a:pt x="81" y="54"/>
                    </a:lnTo>
                    <a:lnTo>
                      <a:pt x="52" y="38"/>
                    </a:lnTo>
                    <a:lnTo>
                      <a:pt x="25" y="20"/>
                    </a:lnTo>
                    <a:lnTo>
                      <a:pt x="0" y="0"/>
                    </a:lnTo>
                    <a:lnTo>
                      <a:pt x="45" y="18"/>
                    </a:lnTo>
                    <a:lnTo>
                      <a:pt x="74" y="33"/>
                    </a:lnTo>
                    <a:lnTo>
                      <a:pt x="101" y="49"/>
                    </a:lnTo>
                    <a:lnTo>
                      <a:pt x="130" y="65"/>
                    </a:lnTo>
                    <a:lnTo>
                      <a:pt x="158" y="83"/>
                    </a:lnTo>
                    <a:lnTo>
                      <a:pt x="184" y="103"/>
                    </a:lnTo>
                    <a:lnTo>
                      <a:pt x="207" y="123"/>
                    </a:lnTo>
                    <a:lnTo>
                      <a:pt x="227" y="148"/>
                    </a:lnTo>
                    <a:lnTo>
                      <a:pt x="244" y="176"/>
                    </a:lnTo>
                    <a:lnTo>
                      <a:pt x="199" y="159"/>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14" name="Freeform 138"/>
              <p:cNvSpPr>
                <a:spLocks/>
              </p:cNvSpPr>
              <p:nvPr/>
            </p:nvSpPr>
            <p:spPr bwMode="auto">
              <a:xfrm>
                <a:off x="1018" y="2749"/>
                <a:ext cx="49" cy="183"/>
              </a:xfrm>
              <a:custGeom>
                <a:avLst/>
                <a:gdLst>
                  <a:gd name="T0" fmla="*/ 2 w 147"/>
                  <a:gd name="T1" fmla="*/ 1 h 550"/>
                  <a:gd name="T2" fmla="*/ 2 w 147"/>
                  <a:gd name="T3" fmla="*/ 0 h 550"/>
                  <a:gd name="T4" fmla="*/ 2 w 147"/>
                  <a:gd name="T5" fmla="*/ 0 h 550"/>
                  <a:gd name="T6" fmla="*/ 1 w 147"/>
                  <a:gd name="T7" fmla="*/ 0 h 550"/>
                  <a:gd name="T8" fmla="*/ 1 w 147"/>
                  <a:gd name="T9" fmla="*/ 0 h 550"/>
                  <a:gd name="T10" fmla="*/ 1 w 147"/>
                  <a:gd name="T11" fmla="*/ 0 h 550"/>
                  <a:gd name="T12" fmla="*/ 1 w 147"/>
                  <a:gd name="T13" fmla="*/ 0 h 550"/>
                  <a:gd name="T14" fmla="*/ 1 w 147"/>
                  <a:gd name="T15" fmla="*/ 0 h 550"/>
                  <a:gd name="T16" fmla="*/ 1 w 147"/>
                  <a:gd name="T17" fmla="*/ 0 h 550"/>
                  <a:gd name="T18" fmla="*/ 1 w 147"/>
                  <a:gd name="T19" fmla="*/ 0 h 550"/>
                  <a:gd name="T20" fmla="*/ 1 w 147"/>
                  <a:gd name="T21" fmla="*/ 0 h 550"/>
                  <a:gd name="T22" fmla="*/ 1 w 147"/>
                  <a:gd name="T23" fmla="*/ 0 h 550"/>
                  <a:gd name="T24" fmla="*/ 1 w 147"/>
                  <a:gd name="T25" fmla="*/ 0 h 550"/>
                  <a:gd name="T26" fmla="*/ 0 w 147"/>
                  <a:gd name="T27" fmla="*/ 1 h 550"/>
                  <a:gd name="T28" fmla="*/ 0 w 147"/>
                  <a:gd name="T29" fmla="*/ 2 h 550"/>
                  <a:gd name="T30" fmla="*/ 0 w 147"/>
                  <a:gd name="T31" fmla="*/ 3 h 550"/>
                  <a:gd name="T32" fmla="*/ 0 w 147"/>
                  <a:gd name="T33" fmla="*/ 4 h 550"/>
                  <a:gd name="T34" fmla="*/ 0 w 147"/>
                  <a:gd name="T35" fmla="*/ 4 h 550"/>
                  <a:gd name="T36" fmla="*/ 0 w 147"/>
                  <a:gd name="T37" fmla="*/ 5 h 550"/>
                  <a:gd name="T38" fmla="*/ 0 w 147"/>
                  <a:gd name="T39" fmla="*/ 6 h 550"/>
                  <a:gd name="T40" fmla="*/ 0 w 147"/>
                  <a:gd name="T41" fmla="*/ 7 h 550"/>
                  <a:gd name="T42" fmla="*/ 1 w 147"/>
                  <a:gd name="T43" fmla="*/ 7 h 550"/>
                  <a:gd name="T44" fmla="*/ 0 w 147"/>
                  <a:gd name="T45" fmla="*/ 6 h 550"/>
                  <a:gd name="T46" fmla="*/ 0 w 147"/>
                  <a:gd name="T47" fmla="*/ 5 h 550"/>
                  <a:gd name="T48" fmla="*/ 0 w 147"/>
                  <a:gd name="T49" fmla="*/ 4 h 550"/>
                  <a:gd name="T50" fmla="*/ 0 w 147"/>
                  <a:gd name="T51" fmla="*/ 3 h 550"/>
                  <a:gd name="T52" fmla="*/ 0 w 147"/>
                  <a:gd name="T53" fmla="*/ 2 h 550"/>
                  <a:gd name="T54" fmla="*/ 0 w 147"/>
                  <a:gd name="T55" fmla="*/ 2 h 550"/>
                  <a:gd name="T56" fmla="*/ 0 w 147"/>
                  <a:gd name="T57" fmla="*/ 2 h 550"/>
                  <a:gd name="T58" fmla="*/ 1 w 147"/>
                  <a:gd name="T59" fmla="*/ 1 h 550"/>
                  <a:gd name="T60" fmla="*/ 1 w 147"/>
                  <a:gd name="T61" fmla="*/ 1 h 550"/>
                  <a:gd name="T62" fmla="*/ 1 w 147"/>
                  <a:gd name="T63" fmla="*/ 1 h 550"/>
                  <a:gd name="T64" fmla="*/ 1 w 147"/>
                  <a:gd name="T65" fmla="*/ 0 h 550"/>
                  <a:gd name="T66" fmla="*/ 1 w 147"/>
                  <a:gd name="T67" fmla="*/ 0 h 550"/>
                  <a:gd name="T68" fmla="*/ 1 w 147"/>
                  <a:gd name="T69" fmla="*/ 0 h 550"/>
                  <a:gd name="T70" fmla="*/ 1 w 147"/>
                  <a:gd name="T71" fmla="*/ 1 h 550"/>
                  <a:gd name="T72" fmla="*/ 1 w 147"/>
                  <a:gd name="T73" fmla="*/ 1 h 550"/>
                  <a:gd name="T74" fmla="*/ 1 w 147"/>
                  <a:gd name="T75" fmla="*/ 1 h 550"/>
                  <a:gd name="T76" fmla="*/ 1 w 147"/>
                  <a:gd name="T77" fmla="*/ 2 h 550"/>
                  <a:gd name="T78" fmla="*/ 1 w 147"/>
                  <a:gd name="T79" fmla="*/ 2 h 550"/>
                  <a:gd name="T80" fmla="*/ 1 w 147"/>
                  <a:gd name="T81" fmla="*/ 2 h 550"/>
                  <a:gd name="T82" fmla="*/ 1 w 147"/>
                  <a:gd name="T83" fmla="*/ 3 h 550"/>
                  <a:gd name="T84" fmla="*/ 1 w 147"/>
                  <a:gd name="T85" fmla="*/ 3 h 550"/>
                  <a:gd name="T86" fmla="*/ 1 w 147"/>
                  <a:gd name="T87" fmla="*/ 3 h 550"/>
                  <a:gd name="T88" fmla="*/ 1 w 147"/>
                  <a:gd name="T89" fmla="*/ 3 h 550"/>
                  <a:gd name="T90" fmla="*/ 1 w 147"/>
                  <a:gd name="T91" fmla="*/ 3 h 550"/>
                  <a:gd name="T92" fmla="*/ 1 w 147"/>
                  <a:gd name="T93" fmla="*/ 3 h 550"/>
                  <a:gd name="T94" fmla="*/ 1 w 147"/>
                  <a:gd name="T95" fmla="*/ 3 h 550"/>
                  <a:gd name="T96" fmla="*/ 1 w 147"/>
                  <a:gd name="T97" fmla="*/ 2 h 550"/>
                  <a:gd name="T98" fmla="*/ 1 w 147"/>
                  <a:gd name="T99" fmla="*/ 2 h 550"/>
                  <a:gd name="T100" fmla="*/ 1 w 147"/>
                  <a:gd name="T101" fmla="*/ 3 h 550"/>
                  <a:gd name="T102" fmla="*/ 1 w 147"/>
                  <a:gd name="T103" fmla="*/ 3 h 550"/>
                  <a:gd name="T104" fmla="*/ 1 w 147"/>
                  <a:gd name="T105" fmla="*/ 3 h 550"/>
                  <a:gd name="T106" fmla="*/ 1 w 147"/>
                  <a:gd name="T107" fmla="*/ 3 h 550"/>
                  <a:gd name="T108" fmla="*/ 1 w 147"/>
                  <a:gd name="T109" fmla="*/ 3 h 550"/>
                  <a:gd name="T110" fmla="*/ 1 w 147"/>
                  <a:gd name="T111" fmla="*/ 3 h 550"/>
                  <a:gd name="T112" fmla="*/ 1 w 147"/>
                  <a:gd name="T113" fmla="*/ 3 h 550"/>
                  <a:gd name="T114" fmla="*/ 2 w 147"/>
                  <a:gd name="T115" fmla="*/ 3 h 550"/>
                  <a:gd name="T116" fmla="*/ 2 w 147"/>
                  <a:gd name="T117" fmla="*/ 2 h 550"/>
                  <a:gd name="T118" fmla="*/ 2 w 147"/>
                  <a:gd name="T119" fmla="*/ 2 h 550"/>
                  <a:gd name="T120" fmla="*/ 2 w 147"/>
                  <a:gd name="T121" fmla="*/ 1 h 550"/>
                  <a:gd name="T122" fmla="*/ 2 w 147"/>
                  <a:gd name="T123" fmla="*/ 1 h 55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7"/>
                  <a:gd name="T187" fmla="*/ 0 h 550"/>
                  <a:gd name="T188" fmla="*/ 147 w 147"/>
                  <a:gd name="T189" fmla="*/ 550 h 55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7" h="550">
                    <a:moveTo>
                      <a:pt x="137" y="51"/>
                    </a:moveTo>
                    <a:lnTo>
                      <a:pt x="130" y="34"/>
                    </a:lnTo>
                    <a:lnTo>
                      <a:pt x="122" y="19"/>
                    </a:lnTo>
                    <a:lnTo>
                      <a:pt x="112" y="5"/>
                    </a:lnTo>
                    <a:lnTo>
                      <a:pt x="110" y="0"/>
                    </a:lnTo>
                    <a:lnTo>
                      <a:pt x="107" y="1"/>
                    </a:lnTo>
                    <a:lnTo>
                      <a:pt x="101" y="3"/>
                    </a:lnTo>
                    <a:lnTo>
                      <a:pt x="93" y="5"/>
                    </a:lnTo>
                    <a:lnTo>
                      <a:pt x="84" y="9"/>
                    </a:lnTo>
                    <a:lnTo>
                      <a:pt x="73" y="15"/>
                    </a:lnTo>
                    <a:lnTo>
                      <a:pt x="64" y="19"/>
                    </a:lnTo>
                    <a:lnTo>
                      <a:pt x="56" y="26"/>
                    </a:lnTo>
                    <a:lnTo>
                      <a:pt x="51" y="33"/>
                    </a:lnTo>
                    <a:lnTo>
                      <a:pt x="25" y="94"/>
                    </a:lnTo>
                    <a:lnTo>
                      <a:pt x="8" y="157"/>
                    </a:lnTo>
                    <a:lnTo>
                      <a:pt x="1" y="221"/>
                    </a:lnTo>
                    <a:lnTo>
                      <a:pt x="0" y="287"/>
                    </a:lnTo>
                    <a:lnTo>
                      <a:pt x="3" y="352"/>
                    </a:lnTo>
                    <a:lnTo>
                      <a:pt x="5" y="418"/>
                    </a:lnTo>
                    <a:lnTo>
                      <a:pt x="7" y="485"/>
                    </a:lnTo>
                    <a:lnTo>
                      <a:pt x="5" y="550"/>
                    </a:lnTo>
                    <a:lnTo>
                      <a:pt x="41" y="536"/>
                    </a:lnTo>
                    <a:lnTo>
                      <a:pt x="40" y="454"/>
                    </a:lnTo>
                    <a:lnTo>
                      <a:pt x="36" y="374"/>
                    </a:lnTo>
                    <a:lnTo>
                      <a:pt x="30" y="293"/>
                    </a:lnTo>
                    <a:lnTo>
                      <a:pt x="26" y="213"/>
                    </a:lnTo>
                    <a:lnTo>
                      <a:pt x="30" y="188"/>
                    </a:lnTo>
                    <a:lnTo>
                      <a:pt x="34" y="163"/>
                    </a:lnTo>
                    <a:lnTo>
                      <a:pt x="38" y="135"/>
                    </a:lnTo>
                    <a:lnTo>
                      <a:pt x="44" y="109"/>
                    </a:lnTo>
                    <a:lnTo>
                      <a:pt x="51" y="84"/>
                    </a:lnTo>
                    <a:lnTo>
                      <a:pt x="59" y="61"/>
                    </a:lnTo>
                    <a:lnTo>
                      <a:pt x="71" y="40"/>
                    </a:lnTo>
                    <a:lnTo>
                      <a:pt x="85" y="23"/>
                    </a:lnTo>
                    <a:lnTo>
                      <a:pt x="99" y="37"/>
                    </a:lnTo>
                    <a:lnTo>
                      <a:pt x="110" y="55"/>
                    </a:lnTo>
                    <a:lnTo>
                      <a:pt x="116" y="76"/>
                    </a:lnTo>
                    <a:lnTo>
                      <a:pt x="121" y="101"/>
                    </a:lnTo>
                    <a:lnTo>
                      <a:pt x="121" y="128"/>
                    </a:lnTo>
                    <a:lnTo>
                      <a:pt x="116" y="159"/>
                    </a:lnTo>
                    <a:lnTo>
                      <a:pt x="110" y="190"/>
                    </a:lnTo>
                    <a:lnTo>
                      <a:pt x="99" y="225"/>
                    </a:lnTo>
                    <a:lnTo>
                      <a:pt x="96" y="222"/>
                    </a:lnTo>
                    <a:lnTo>
                      <a:pt x="90" y="218"/>
                    </a:lnTo>
                    <a:lnTo>
                      <a:pt x="84" y="214"/>
                    </a:lnTo>
                    <a:lnTo>
                      <a:pt x="77" y="210"/>
                    </a:lnTo>
                    <a:lnTo>
                      <a:pt x="68" y="207"/>
                    </a:lnTo>
                    <a:lnTo>
                      <a:pt x="63" y="204"/>
                    </a:lnTo>
                    <a:lnTo>
                      <a:pt x="58" y="202"/>
                    </a:lnTo>
                    <a:lnTo>
                      <a:pt x="56" y="202"/>
                    </a:lnTo>
                    <a:lnTo>
                      <a:pt x="64" y="217"/>
                    </a:lnTo>
                    <a:lnTo>
                      <a:pt x="75" y="235"/>
                    </a:lnTo>
                    <a:lnTo>
                      <a:pt x="84" y="248"/>
                    </a:lnTo>
                    <a:lnTo>
                      <a:pt x="88" y="254"/>
                    </a:lnTo>
                    <a:lnTo>
                      <a:pt x="92" y="251"/>
                    </a:lnTo>
                    <a:lnTo>
                      <a:pt x="103" y="246"/>
                    </a:lnTo>
                    <a:lnTo>
                      <a:pt x="115" y="240"/>
                    </a:lnTo>
                    <a:lnTo>
                      <a:pt x="122" y="235"/>
                    </a:lnTo>
                    <a:lnTo>
                      <a:pt x="140" y="190"/>
                    </a:lnTo>
                    <a:lnTo>
                      <a:pt x="147" y="145"/>
                    </a:lnTo>
                    <a:lnTo>
                      <a:pt x="145" y="98"/>
                    </a:lnTo>
                    <a:lnTo>
                      <a:pt x="137" y="51"/>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15" name="Freeform 139"/>
              <p:cNvSpPr>
                <a:spLocks/>
              </p:cNvSpPr>
              <p:nvPr/>
            </p:nvSpPr>
            <p:spPr bwMode="auto">
              <a:xfrm>
                <a:off x="1040" y="2709"/>
                <a:ext cx="47" cy="152"/>
              </a:xfrm>
              <a:custGeom>
                <a:avLst/>
                <a:gdLst>
                  <a:gd name="T0" fmla="*/ 2 w 140"/>
                  <a:gd name="T1" fmla="*/ 1 h 457"/>
                  <a:gd name="T2" fmla="*/ 2 w 140"/>
                  <a:gd name="T3" fmla="*/ 1 h 457"/>
                  <a:gd name="T4" fmla="*/ 2 w 140"/>
                  <a:gd name="T5" fmla="*/ 1 h 457"/>
                  <a:gd name="T6" fmla="*/ 2 w 140"/>
                  <a:gd name="T7" fmla="*/ 1 h 457"/>
                  <a:gd name="T8" fmla="*/ 1 w 140"/>
                  <a:gd name="T9" fmla="*/ 0 h 457"/>
                  <a:gd name="T10" fmla="*/ 1 w 140"/>
                  <a:gd name="T11" fmla="*/ 0 h 457"/>
                  <a:gd name="T12" fmla="*/ 1 w 140"/>
                  <a:gd name="T13" fmla="*/ 0 h 457"/>
                  <a:gd name="T14" fmla="*/ 1 w 140"/>
                  <a:gd name="T15" fmla="*/ 0 h 457"/>
                  <a:gd name="T16" fmla="*/ 1 w 140"/>
                  <a:gd name="T17" fmla="*/ 0 h 457"/>
                  <a:gd name="T18" fmla="*/ 1 w 140"/>
                  <a:gd name="T19" fmla="*/ 0 h 457"/>
                  <a:gd name="T20" fmla="*/ 1 w 140"/>
                  <a:gd name="T21" fmla="*/ 0 h 457"/>
                  <a:gd name="T22" fmla="*/ 1 w 140"/>
                  <a:gd name="T23" fmla="*/ 0 h 457"/>
                  <a:gd name="T24" fmla="*/ 0 w 140"/>
                  <a:gd name="T25" fmla="*/ 0 h 457"/>
                  <a:gd name="T26" fmla="*/ 0 w 140"/>
                  <a:gd name="T27" fmla="*/ 0 h 457"/>
                  <a:gd name="T28" fmla="*/ 0 w 140"/>
                  <a:gd name="T29" fmla="*/ 0 h 457"/>
                  <a:gd name="T30" fmla="*/ 0 w 140"/>
                  <a:gd name="T31" fmla="*/ 0 h 457"/>
                  <a:gd name="T32" fmla="*/ 0 w 140"/>
                  <a:gd name="T33" fmla="*/ 0 h 457"/>
                  <a:gd name="T34" fmla="*/ 0 w 140"/>
                  <a:gd name="T35" fmla="*/ 0 h 457"/>
                  <a:gd name="T36" fmla="*/ 0 w 140"/>
                  <a:gd name="T37" fmla="*/ 0 h 457"/>
                  <a:gd name="T38" fmla="*/ 0 w 140"/>
                  <a:gd name="T39" fmla="*/ 0 h 457"/>
                  <a:gd name="T40" fmla="*/ 1 w 140"/>
                  <a:gd name="T41" fmla="*/ 0 h 457"/>
                  <a:gd name="T42" fmla="*/ 1 w 140"/>
                  <a:gd name="T43" fmla="*/ 0 h 457"/>
                  <a:gd name="T44" fmla="*/ 1 w 140"/>
                  <a:gd name="T45" fmla="*/ 1 h 457"/>
                  <a:gd name="T46" fmla="*/ 1 w 140"/>
                  <a:gd name="T47" fmla="*/ 1 h 457"/>
                  <a:gd name="T48" fmla="*/ 1 w 140"/>
                  <a:gd name="T49" fmla="*/ 1 h 457"/>
                  <a:gd name="T50" fmla="*/ 1 w 140"/>
                  <a:gd name="T51" fmla="*/ 2 h 457"/>
                  <a:gd name="T52" fmla="*/ 1 w 140"/>
                  <a:gd name="T53" fmla="*/ 2 h 457"/>
                  <a:gd name="T54" fmla="*/ 1 w 140"/>
                  <a:gd name="T55" fmla="*/ 3 h 457"/>
                  <a:gd name="T56" fmla="*/ 1 w 140"/>
                  <a:gd name="T57" fmla="*/ 3 h 457"/>
                  <a:gd name="T58" fmla="*/ 1 w 140"/>
                  <a:gd name="T59" fmla="*/ 4 h 457"/>
                  <a:gd name="T60" fmla="*/ 1 w 140"/>
                  <a:gd name="T61" fmla="*/ 4 h 457"/>
                  <a:gd name="T62" fmla="*/ 1 w 140"/>
                  <a:gd name="T63" fmla="*/ 5 h 457"/>
                  <a:gd name="T64" fmla="*/ 1 w 140"/>
                  <a:gd name="T65" fmla="*/ 5 h 457"/>
                  <a:gd name="T66" fmla="*/ 0 w 140"/>
                  <a:gd name="T67" fmla="*/ 6 h 457"/>
                  <a:gd name="T68" fmla="*/ 0 w 140"/>
                  <a:gd name="T69" fmla="*/ 6 h 457"/>
                  <a:gd name="T70" fmla="*/ 0 w 140"/>
                  <a:gd name="T71" fmla="*/ 6 h 457"/>
                  <a:gd name="T72" fmla="*/ 1 w 140"/>
                  <a:gd name="T73" fmla="*/ 5 h 457"/>
                  <a:gd name="T74" fmla="*/ 1 w 140"/>
                  <a:gd name="T75" fmla="*/ 5 h 457"/>
                  <a:gd name="T76" fmla="*/ 1 w 140"/>
                  <a:gd name="T77" fmla="*/ 5 h 457"/>
                  <a:gd name="T78" fmla="*/ 1 w 140"/>
                  <a:gd name="T79" fmla="*/ 5 h 457"/>
                  <a:gd name="T80" fmla="*/ 1 w 140"/>
                  <a:gd name="T81" fmla="*/ 5 h 457"/>
                  <a:gd name="T82" fmla="*/ 1 w 140"/>
                  <a:gd name="T83" fmla="*/ 5 h 457"/>
                  <a:gd name="T84" fmla="*/ 1 w 140"/>
                  <a:gd name="T85" fmla="*/ 4 h 457"/>
                  <a:gd name="T86" fmla="*/ 2 w 140"/>
                  <a:gd name="T87" fmla="*/ 4 h 457"/>
                  <a:gd name="T88" fmla="*/ 2 w 140"/>
                  <a:gd name="T89" fmla="*/ 3 h 457"/>
                  <a:gd name="T90" fmla="*/ 2 w 140"/>
                  <a:gd name="T91" fmla="*/ 3 h 457"/>
                  <a:gd name="T92" fmla="*/ 2 w 140"/>
                  <a:gd name="T93" fmla="*/ 3 h 457"/>
                  <a:gd name="T94" fmla="*/ 2 w 140"/>
                  <a:gd name="T95" fmla="*/ 2 h 457"/>
                  <a:gd name="T96" fmla="*/ 2 w 140"/>
                  <a:gd name="T97" fmla="*/ 2 h 457"/>
                  <a:gd name="T98" fmla="*/ 2 w 140"/>
                  <a:gd name="T99" fmla="*/ 1 h 45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0"/>
                  <a:gd name="T151" fmla="*/ 0 h 457"/>
                  <a:gd name="T152" fmla="*/ 140 w 140"/>
                  <a:gd name="T153" fmla="*/ 457 h 45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0" h="457">
                    <a:moveTo>
                      <a:pt x="133" y="91"/>
                    </a:moveTo>
                    <a:lnTo>
                      <a:pt x="131" y="77"/>
                    </a:lnTo>
                    <a:lnTo>
                      <a:pt x="127" y="64"/>
                    </a:lnTo>
                    <a:lnTo>
                      <a:pt x="123" y="50"/>
                    </a:lnTo>
                    <a:lnTo>
                      <a:pt x="118" y="37"/>
                    </a:lnTo>
                    <a:lnTo>
                      <a:pt x="109" y="26"/>
                    </a:lnTo>
                    <a:lnTo>
                      <a:pt x="100" y="17"/>
                    </a:lnTo>
                    <a:lnTo>
                      <a:pt x="89" y="8"/>
                    </a:lnTo>
                    <a:lnTo>
                      <a:pt x="77" y="1"/>
                    </a:lnTo>
                    <a:lnTo>
                      <a:pt x="67" y="0"/>
                    </a:lnTo>
                    <a:lnTo>
                      <a:pt x="56" y="0"/>
                    </a:lnTo>
                    <a:lnTo>
                      <a:pt x="44" y="1"/>
                    </a:lnTo>
                    <a:lnTo>
                      <a:pt x="31" y="4"/>
                    </a:lnTo>
                    <a:lnTo>
                      <a:pt x="20" y="7"/>
                    </a:lnTo>
                    <a:lnTo>
                      <a:pt x="11" y="11"/>
                    </a:lnTo>
                    <a:lnTo>
                      <a:pt x="4" y="15"/>
                    </a:lnTo>
                    <a:lnTo>
                      <a:pt x="1" y="18"/>
                    </a:lnTo>
                    <a:lnTo>
                      <a:pt x="5" y="17"/>
                    </a:lnTo>
                    <a:lnTo>
                      <a:pt x="16" y="15"/>
                    </a:lnTo>
                    <a:lnTo>
                      <a:pt x="31" y="15"/>
                    </a:lnTo>
                    <a:lnTo>
                      <a:pt x="49" y="19"/>
                    </a:lnTo>
                    <a:lnTo>
                      <a:pt x="68" y="28"/>
                    </a:lnTo>
                    <a:lnTo>
                      <a:pt x="86" y="44"/>
                    </a:lnTo>
                    <a:lnTo>
                      <a:pt x="100" y="70"/>
                    </a:lnTo>
                    <a:lnTo>
                      <a:pt x="108" y="108"/>
                    </a:lnTo>
                    <a:lnTo>
                      <a:pt x="112" y="149"/>
                    </a:lnTo>
                    <a:lnTo>
                      <a:pt x="115" y="191"/>
                    </a:lnTo>
                    <a:lnTo>
                      <a:pt x="116" y="231"/>
                    </a:lnTo>
                    <a:lnTo>
                      <a:pt x="114" y="271"/>
                    </a:lnTo>
                    <a:lnTo>
                      <a:pt x="107" y="311"/>
                    </a:lnTo>
                    <a:lnTo>
                      <a:pt x="93" y="351"/>
                    </a:lnTo>
                    <a:lnTo>
                      <a:pt x="74" y="391"/>
                    </a:lnTo>
                    <a:lnTo>
                      <a:pt x="48" y="432"/>
                    </a:lnTo>
                    <a:lnTo>
                      <a:pt x="0" y="456"/>
                    </a:lnTo>
                    <a:lnTo>
                      <a:pt x="16" y="457"/>
                    </a:lnTo>
                    <a:lnTo>
                      <a:pt x="31" y="455"/>
                    </a:lnTo>
                    <a:lnTo>
                      <a:pt x="48" y="446"/>
                    </a:lnTo>
                    <a:lnTo>
                      <a:pt x="61" y="438"/>
                    </a:lnTo>
                    <a:lnTo>
                      <a:pt x="74" y="427"/>
                    </a:lnTo>
                    <a:lnTo>
                      <a:pt x="85" y="416"/>
                    </a:lnTo>
                    <a:lnTo>
                      <a:pt x="92" y="406"/>
                    </a:lnTo>
                    <a:lnTo>
                      <a:pt x="97" y="399"/>
                    </a:lnTo>
                    <a:lnTo>
                      <a:pt x="115" y="356"/>
                    </a:lnTo>
                    <a:lnTo>
                      <a:pt x="129" y="316"/>
                    </a:lnTo>
                    <a:lnTo>
                      <a:pt x="135" y="278"/>
                    </a:lnTo>
                    <a:lnTo>
                      <a:pt x="140" y="240"/>
                    </a:lnTo>
                    <a:lnTo>
                      <a:pt x="140" y="203"/>
                    </a:lnTo>
                    <a:lnTo>
                      <a:pt x="138" y="167"/>
                    </a:lnTo>
                    <a:lnTo>
                      <a:pt x="135" y="130"/>
                    </a:lnTo>
                    <a:lnTo>
                      <a:pt x="133" y="91"/>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16" name="Freeform 140"/>
              <p:cNvSpPr>
                <a:spLocks/>
              </p:cNvSpPr>
              <p:nvPr/>
            </p:nvSpPr>
            <p:spPr bwMode="auto">
              <a:xfrm>
                <a:off x="1049" y="2866"/>
                <a:ext cx="11" cy="82"/>
              </a:xfrm>
              <a:custGeom>
                <a:avLst/>
                <a:gdLst>
                  <a:gd name="T0" fmla="*/ 0 w 34"/>
                  <a:gd name="T1" fmla="*/ 0 h 244"/>
                  <a:gd name="T2" fmla="*/ 0 w 34"/>
                  <a:gd name="T3" fmla="*/ 1 h 244"/>
                  <a:gd name="T4" fmla="*/ 0 w 34"/>
                  <a:gd name="T5" fmla="*/ 2 h 244"/>
                  <a:gd name="T6" fmla="*/ 0 w 34"/>
                  <a:gd name="T7" fmla="*/ 2 h 244"/>
                  <a:gd name="T8" fmla="*/ 0 w 34"/>
                  <a:gd name="T9" fmla="*/ 3 h 244"/>
                  <a:gd name="T10" fmla="*/ 0 w 34"/>
                  <a:gd name="T11" fmla="*/ 3 h 244"/>
                  <a:gd name="T12" fmla="*/ 0 w 34"/>
                  <a:gd name="T13" fmla="*/ 2 h 244"/>
                  <a:gd name="T14" fmla="*/ 0 w 34"/>
                  <a:gd name="T15" fmla="*/ 2 h 244"/>
                  <a:gd name="T16" fmla="*/ 0 w 34"/>
                  <a:gd name="T17" fmla="*/ 1 h 244"/>
                  <a:gd name="T18" fmla="*/ 0 w 34"/>
                  <a:gd name="T19" fmla="*/ 0 h 244"/>
                  <a:gd name="T20" fmla="*/ 0 w 34"/>
                  <a:gd name="T21" fmla="*/ 0 h 2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
                  <a:gd name="T34" fmla="*/ 0 h 244"/>
                  <a:gd name="T35" fmla="*/ 34 w 34"/>
                  <a:gd name="T36" fmla="*/ 244 h 2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 h="244">
                    <a:moveTo>
                      <a:pt x="34" y="0"/>
                    </a:moveTo>
                    <a:lnTo>
                      <a:pt x="27" y="68"/>
                    </a:lnTo>
                    <a:lnTo>
                      <a:pt x="23" y="128"/>
                    </a:lnTo>
                    <a:lnTo>
                      <a:pt x="24" y="183"/>
                    </a:lnTo>
                    <a:lnTo>
                      <a:pt x="33" y="241"/>
                    </a:lnTo>
                    <a:lnTo>
                      <a:pt x="3" y="244"/>
                    </a:lnTo>
                    <a:lnTo>
                      <a:pt x="0" y="181"/>
                    </a:lnTo>
                    <a:lnTo>
                      <a:pt x="0" y="129"/>
                    </a:lnTo>
                    <a:lnTo>
                      <a:pt x="1" y="79"/>
                    </a:lnTo>
                    <a:lnTo>
                      <a:pt x="5" y="23"/>
                    </a:lnTo>
                    <a:lnTo>
                      <a:pt x="34" y="0"/>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17" name="Freeform 141"/>
              <p:cNvSpPr>
                <a:spLocks/>
              </p:cNvSpPr>
              <p:nvPr/>
            </p:nvSpPr>
            <p:spPr bwMode="auto">
              <a:xfrm>
                <a:off x="1018" y="2681"/>
                <a:ext cx="14" cy="80"/>
              </a:xfrm>
              <a:custGeom>
                <a:avLst/>
                <a:gdLst>
                  <a:gd name="T0" fmla="*/ 1 w 42"/>
                  <a:gd name="T1" fmla="*/ 0 h 239"/>
                  <a:gd name="T2" fmla="*/ 0 w 42"/>
                  <a:gd name="T3" fmla="*/ 1 h 239"/>
                  <a:gd name="T4" fmla="*/ 0 w 42"/>
                  <a:gd name="T5" fmla="*/ 1 h 239"/>
                  <a:gd name="T6" fmla="*/ 0 w 42"/>
                  <a:gd name="T7" fmla="*/ 2 h 239"/>
                  <a:gd name="T8" fmla="*/ 0 w 42"/>
                  <a:gd name="T9" fmla="*/ 2 h 239"/>
                  <a:gd name="T10" fmla="*/ 0 w 42"/>
                  <a:gd name="T11" fmla="*/ 3 h 239"/>
                  <a:gd name="T12" fmla="*/ 0 w 42"/>
                  <a:gd name="T13" fmla="*/ 2 h 239"/>
                  <a:gd name="T14" fmla="*/ 0 w 42"/>
                  <a:gd name="T15" fmla="*/ 1 h 239"/>
                  <a:gd name="T16" fmla="*/ 0 w 42"/>
                  <a:gd name="T17" fmla="*/ 1 h 239"/>
                  <a:gd name="T18" fmla="*/ 0 w 42"/>
                  <a:gd name="T19" fmla="*/ 0 h 239"/>
                  <a:gd name="T20" fmla="*/ 1 w 42"/>
                  <a:gd name="T21" fmla="*/ 0 h 2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
                  <a:gd name="T34" fmla="*/ 0 h 239"/>
                  <a:gd name="T35" fmla="*/ 42 w 42"/>
                  <a:gd name="T36" fmla="*/ 239 h 2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 h="239">
                    <a:moveTo>
                      <a:pt x="42" y="0"/>
                    </a:moveTo>
                    <a:lnTo>
                      <a:pt x="34" y="47"/>
                    </a:lnTo>
                    <a:lnTo>
                      <a:pt x="33" y="92"/>
                    </a:lnTo>
                    <a:lnTo>
                      <a:pt x="33" y="141"/>
                    </a:lnTo>
                    <a:lnTo>
                      <a:pt x="26" y="197"/>
                    </a:lnTo>
                    <a:lnTo>
                      <a:pt x="0" y="239"/>
                    </a:lnTo>
                    <a:lnTo>
                      <a:pt x="10" y="168"/>
                    </a:lnTo>
                    <a:lnTo>
                      <a:pt x="10" y="110"/>
                    </a:lnTo>
                    <a:lnTo>
                      <a:pt x="7" y="59"/>
                    </a:lnTo>
                    <a:lnTo>
                      <a:pt x="14" y="9"/>
                    </a:lnTo>
                    <a:lnTo>
                      <a:pt x="42" y="0"/>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18" name="Freeform 142"/>
              <p:cNvSpPr>
                <a:spLocks/>
              </p:cNvSpPr>
              <p:nvPr/>
            </p:nvSpPr>
            <p:spPr bwMode="auto">
              <a:xfrm>
                <a:off x="706" y="2871"/>
                <a:ext cx="162" cy="136"/>
              </a:xfrm>
              <a:custGeom>
                <a:avLst/>
                <a:gdLst>
                  <a:gd name="T0" fmla="*/ 0 w 485"/>
                  <a:gd name="T1" fmla="*/ 0 h 410"/>
                  <a:gd name="T2" fmla="*/ 0 w 485"/>
                  <a:gd name="T3" fmla="*/ 0 h 410"/>
                  <a:gd name="T4" fmla="*/ 1 w 485"/>
                  <a:gd name="T5" fmla="*/ 0 h 410"/>
                  <a:gd name="T6" fmla="*/ 1 w 485"/>
                  <a:gd name="T7" fmla="*/ 0 h 410"/>
                  <a:gd name="T8" fmla="*/ 1 w 485"/>
                  <a:gd name="T9" fmla="*/ 0 h 410"/>
                  <a:gd name="T10" fmla="*/ 1 w 485"/>
                  <a:gd name="T11" fmla="*/ 1 h 410"/>
                  <a:gd name="T12" fmla="*/ 1 w 485"/>
                  <a:gd name="T13" fmla="*/ 1 h 410"/>
                  <a:gd name="T14" fmla="*/ 2 w 485"/>
                  <a:gd name="T15" fmla="*/ 1 h 410"/>
                  <a:gd name="T16" fmla="*/ 2 w 485"/>
                  <a:gd name="T17" fmla="*/ 1 h 410"/>
                  <a:gd name="T18" fmla="*/ 2 w 485"/>
                  <a:gd name="T19" fmla="*/ 1 h 410"/>
                  <a:gd name="T20" fmla="*/ 2 w 485"/>
                  <a:gd name="T21" fmla="*/ 1 h 410"/>
                  <a:gd name="T22" fmla="*/ 2 w 485"/>
                  <a:gd name="T23" fmla="*/ 2 h 410"/>
                  <a:gd name="T24" fmla="*/ 3 w 485"/>
                  <a:gd name="T25" fmla="*/ 2 h 410"/>
                  <a:gd name="T26" fmla="*/ 3 w 485"/>
                  <a:gd name="T27" fmla="*/ 2 h 410"/>
                  <a:gd name="T28" fmla="*/ 3 w 485"/>
                  <a:gd name="T29" fmla="*/ 3 h 410"/>
                  <a:gd name="T30" fmla="*/ 3 w 485"/>
                  <a:gd name="T31" fmla="*/ 3 h 410"/>
                  <a:gd name="T32" fmla="*/ 3 w 485"/>
                  <a:gd name="T33" fmla="*/ 3 h 410"/>
                  <a:gd name="T34" fmla="*/ 3 w 485"/>
                  <a:gd name="T35" fmla="*/ 4 h 410"/>
                  <a:gd name="T36" fmla="*/ 3 w 485"/>
                  <a:gd name="T37" fmla="*/ 4 h 410"/>
                  <a:gd name="T38" fmla="*/ 3 w 485"/>
                  <a:gd name="T39" fmla="*/ 4 h 410"/>
                  <a:gd name="T40" fmla="*/ 3 w 485"/>
                  <a:gd name="T41" fmla="*/ 5 h 410"/>
                  <a:gd name="T42" fmla="*/ 4 w 485"/>
                  <a:gd name="T43" fmla="*/ 4 h 410"/>
                  <a:gd name="T44" fmla="*/ 4 w 485"/>
                  <a:gd name="T45" fmla="*/ 4 h 410"/>
                  <a:gd name="T46" fmla="*/ 4 w 485"/>
                  <a:gd name="T47" fmla="*/ 3 h 410"/>
                  <a:gd name="T48" fmla="*/ 5 w 485"/>
                  <a:gd name="T49" fmla="*/ 2 h 410"/>
                  <a:gd name="T50" fmla="*/ 5 w 485"/>
                  <a:gd name="T51" fmla="*/ 2 h 410"/>
                  <a:gd name="T52" fmla="*/ 5 w 485"/>
                  <a:gd name="T53" fmla="*/ 1 h 410"/>
                  <a:gd name="T54" fmla="*/ 6 w 485"/>
                  <a:gd name="T55" fmla="*/ 1 h 410"/>
                  <a:gd name="T56" fmla="*/ 6 w 485"/>
                  <a:gd name="T57" fmla="*/ 0 h 410"/>
                  <a:gd name="T58" fmla="*/ 6 w 485"/>
                  <a:gd name="T59" fmla="*/ 1 h 410"/>
                  <a:gd name="T60" fmla="*/ 6 w 485"/>
                  <a:gd name="T61" fmla="*/ 1 h 410"/>
                  <a:gd name="T62" fmla="*/ 6 w 485"/>
                  <a:gd name="T63" fmla="*/ 2 h 410"/>
                  <a:gd name="T64" fmla="*/ 5 w 485"/>
                  <a:gd name="T65" fmla="*/ 3 h 410"/>
                  <a:gd name="T66" fmla="*/ 5 w 485"/>
                  <a:gd name="T67" fmla="*/ 3 h 410"/>
                  <a:gd name="T68" fmla="*/ 4 w 485"/>
                  <a:gd name="T69" fmla="*/ 4 h 410"/>
                  <a:gd name="T70" fmla="*/ 4 w 485"/>
                  <a:gd name="T71" fmla="*/ 4 h 410"/>
                  <a:gd name="T72" fmla="*/ 3 w 485"/>
                  <a:gd name="T73" fmla="*/ 5 h 410"/>
                  <a:gd name="T74" fmla="*/ 3 w 485"/>
                  <a:gd name="T75" fmla="*/ 5 h 410"/>
                  <a:gd name="T76" fmla="*/ 3 w 485"/>
                  <a:gd name="T77" fmla="*/ 5 h 410"/>
                  <a:gd name="T78" fmla="*/ 3 w 485"/>
                  <a:gd name="T79" fmla="*/ 5 h 410"/>
                  <a:gd name="T80" fmla="*/ 3 w 485"/>
                  <a:gd name="T81" fmla="*/ 5 h 410"/>
                  <a:gd name="T82" fmla="*/ 3 w 485"/>
                  <a:gd name="T83" fmla="*/ 4 h 410"/>
                  <a:gd name="T84" fmla="*/ 3 w 485"/>
                  <a:gd name="T85" fmla="*/ 4 h 410"/>
                  <a:gd name="T86" fmla="*/ 3 w 485"/>
                  <a:gd name="T87" fmla="*/ 4 h 410"/>
                  <a:gd name="T88" fmla="*/ 2 w 485"/>
                  <a:gd name="T89" fmla="*/ 3 h 410"/>
                  <a:gd name="T90" fmla="*/ 2 w 485"/>
                  <a:gd name="T91" fmla="*/ 3 h 410"/>
                  <a:gd name="T92" fmla="*/ 2 w 485"/>
                  <a:gd name="T93" fmla="*/ 2 h 410"/>
                  <a:gd name="T94" fmla="*/ 2 w 485"/>
                  <a:gd name="T95" fmla="*/ 2 h 410"/>
                  <a:gd name="T96" fmla="*/ 1 w 485"/>
                  <a:gd name="T97" fmla="*/ 2 h 410"/>
                  <a:gd name="T98" fmla="*/ 1 w 485"/>
                  <a:gd name="T99" fmla="*/ 1 h 410"/>
                  <a:gd name="T100" fmla="*/ 1 w 485"/>
                  <a:gd name="T101" fmla="*/ 1 h 410"/>
                  <a:gd name="T102" fmla="*/ 1 w 485"/>
                  <a:gd name="T103" fmla="*/ 1 h 410"/>
                  <a:gd name="T104" fmla="*/ 0 w 485"/>
                  <a:gd name="T105" fmla="*/ 0 h 410"/>
                  <a:gd name="T106" fmla="*/ 0 w 485"/>
                  <a:gd name="T107" fmla="*/ 0 h 410"/>
                  <a:gd name="T108" fmla="*/ 0 w 485"/>
                  <a:gd name="T109" fmla="*/ 0 h 410"/>
                  <a:gd name="T110" fmla="*/ 0 w 485"/>
                  <a:gd name="T111" fmla="*/ 0 h 410"/>
                  <a:gd name="T112" fmla="*/ 0 w 485"/>
                  <a:gd name="T113" fmla="*/ 0 h 41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5"/>
                  <a:gd name="T172" fmla="*/ 0 h 410"/>
                  <a:gd name="T173" fmla="*/ 485 w 485"/>
                  <a:gd name="T174" fmla="*/ 410 h 41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5" h="410">
                    <a:moveTo>
                      <a:pt x="0" y="0"/>
                    </a:moveTo>
                    <a:lnTo>
                      <a:pt x="22" y="10"/>
                    </a:lnTo>
                    <a:lnTo>
                      <a:pt x="42" y="19"/>
                    </a:lnTo>
                    <a:lnTo>
                      <a:pt x="63" y="29"/>
                    </a:lnTo>
                    <a:lnTo>
                      <a:pt x="82" y="39"/>
                    </a:lnTo>
                    <a:lnTo>
                      <a:pt x="100" y="50"/>
                    </a:lnTo>
                    <a:lnTo>
                      <a:pt x="118" y="61"/>
                    </a:lnTo>
                    <a:lnTo>
                      <a:pt x="134" y="73"/>
                    </a:lnTo>
                    <a:lnTo>
                      <a:pt x="149" y="87"/>
                    </a:lnTo>
                    <a:lnTo>
                      <a:pt x="164" y="102"/>
                    </a:lnTo>
                    <a:lnTo>
                      <a:pt x="178" y="119"/>
                    </a:lnTo>
                    <a:lnTo>
                      <a:pt x="192" y="138"/>
                    </a:lnTo>
                    <a:lnTo>
                      <a:pt x="204" y="157"/>
                    </a:lnTo>
                    <a:lnTo>
                      <a:pt x="215" y="181"/>
                    </a:lnTo>
                    <a:lnTo>
                      <a:pt x="226" y="206"/>
                    </a:lnTo>
                    <a:lnTo>
                      <a:pt x="237" y="232"/>
                    </a:lnTo>
                    <a:lnTo>
                      <a:pt x="246" y="262"/>
                    </a:lnTo>
                    <a:lnTo>
                      <a:pt x="255" y="293"/>
                    </a:lnTo>
                    <a:lnTo>
                      <a:pt x="260" y="322"/>
                    </a:lnTo>
                    <a:lnTo>
                      <a:pt x="264" y="349"/>
                    </a:lnTo>
                    <a:lnTo>
                      <a:pt x="268" y="377"/>
                    </a:lnTo>
                    <a:lnTo>
                      <a:pt x="297" y="336"/>
                    </a:lnTo>
                    <a:lnTo>
                      <a:pt x="327" y="291"/>
                    </a:lnTo>
                    <a:lnTo>
                      <a:pt x="357" y="247"/>
                    </a:lnTo>
                    <a:lnTo>
                      <a:pt x="388" y="203"/>
                    </a:lnTo>
                    <a:lnTo>
                      <a:pt x="416" y="156"/>
                    </a:lnTo>
                    <a:lnTo>
                      <a:pt x="442" y="110"/>
                    </a:lnTo>
                    <a:lnTo>
                      <a:pt x="466" y="63"/>
                    </a:lnTo>
                    <a:lnTo>
                      <a:pt x="485" y="17"/>
                    </a:lnTo>
                    <a:lnTo>
                      <a:pt x="479" y="68"/>
                    </a:lnTo>
                    <a:lnTo>
                      <a:pt x="467" y="117"/>
                    </a:lnTo>
                    <a:lnTo>
                      <a:pt x="448" y="167"/>
                    </a:lnTo>
                    <a:lnTo>
                      <a:pt x="423" y="214"/>
                    </a:lnTo>
                    <a:lnTo>
                      <a:pt x="393" y="261"/>
                    </a:lnTo>
                    <a:lnTo>
                      <a:pt x="359" y="308"/>
                    </a:lnTo>
                    <a:lnTo>
                      <a:pt x="319" y="354"/>
                    </a:lnTo>
                    <a:lnTo>
                      <a:pt x="275" y="398"/>
                    </a:lnTo>
                    <a:lnTo>
                      <a:pt x="263" y="406"/>
                    </a:lnTo>
                    <a:lnTo>
                      <a:pt x="253" y="410"/>
                    </a:lnTo>
                    <a:lnTo>
                      <a:pt x="246" y="410"/>
                    </a:lnTo>
                    <a:lnTo>
                      <a:pt x="241" y="406"/>
                    </a:lnTo>
                    <a:lnTo>
                      <a:pt x="231" y="367"/>
                    </a:lnTo>
                    <a:lnTo>
                      <a:pt x="219" y="329"/>
                    </a:lnTo>
                    <a:lnTo>
                      <a:pt x="204" y="291"/>
                    </a:lnTo>
                    <a:lnTo>
                      <a:pt x="185" y="256"/>
                    </a:lnTo>
                    <a:lnTo>
                      <a:pt x="166" y="220"/>
                    </a:lnTo>
                    <a:lnTo>
                      <a:pt x="144" y="185"/>
                    </a:lnTo>
                    <a:lnTo>
                      <a:pt x="123" y="153"/>
                    </a:lnTo>
                    <a:lnTo>
                      <a:pt x="101" y="124"/>
                    </a:lnTo>
                    <a:lnTo>
                      <a:pt x="79" y="97"/>
                    </a:lnTo>
                    <a:lnTo>
                      <a:pt x="60" y="72"/>
                    </a:lnTo>
                    <a:lnTo>
                      <a:pt x="42" y="50"/>
                    </a:lnTo>
                    <a:lnTo>
                      <a:pt x="26" y="32"/>
                    </a:lnTo>
                    <a:lnTo>
                      <a:pt x="13" y="18"/>
                    </a:lnTo>
                    <a:lnTo>
                      <a:pt x="5" y="7"/>
                    </a:lnTo>
                    <a:lnTo>
                      <a:pt x="0" y="1"/>
                    </a:lnTo>
                    <a:lnTo>
                      <a:pt x="0" y="0"/>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19" name="Freeform 143"/>
              <p:cNvSpPr>
                <a:spLocks/>
              </p:cNvSpPr>
              <p:nvPr/>
            </p:nvSpPr>
            <p:spPr bwMode="auto">
              <a:xfrm>
                <a:off x="953" y="2861"/>
                <a:ext cx="185" cy="157"/>
              </a:xfrm>
              <a:custGeom>
                <a:avLst/>
                <a:gdLst>
                  <a:gd name="T0" fmla="*/ 0 w 554"/>
                  <a:gd name="T1" fmla="*/ 0 h 470"/>
                  <a:gd name="T2" fmla="*/ 1 w 554"/>
                  <a:gd name="T3" fmla="*/ 0 h 470"/>
                  <a:gd name="T4" fmla="*/ 1 w 554"/>
                  <a:gd name="T5" fmla="*/ 1 h 470"/>
                  <a:gd name="T6" fmla="*/ 2 w 554"/>
                  <a:gd name="T7" fmla="*/ 1 h 470"/>
                  <a:gd name="T8" fmla="*/ 2 w 554"/>
                  <a:gd name="T9" fmla="*/ 2 h 470"/>
                  <a:gd name="T10" fmla="*/ 3 w 554"/>
                  <a:gd name="T11" fmla="*/ 2 h 470"/>
                  <a:gd name="T12" fmla="*/ 3 w 554"/>
                  <a:gd name="T13" fmla="*/ 3 h 470"/>
                  <a:gd name="T14" fmla="*/ 3 w 554"/>
                  <a:gd name="T15" fmla="*/ 4 h 470"/>
                  <a:gd name="T16" fmla="*/ 4 w 554"/>
                  <a:gd name="T17" fmla="*/ 4 h 470"/>
                  <a:gd name="T18" fmla="*/ 4 w 554"/>
                  <a:gd name="T19" fmla="*/ 5 h 470"/>
                  <a:gd name="T20" fmla="*/ 4 w 554"/>
                  <a:gd name="T21" fmla="*/ 5 h 470"/>
                  <a:gd name="T22" fmla="*/ 5 w 554"/>
                  <a:gd name="T23" fmla="*/ 5 h 470"/>
                  <a:gd name="T24" fmla="*/ 5 w 554"/>
                  <a:gd name="T25" fmla="*/ 4 h 470"/>
                  <a:gd name="T26" fmla="*/ 5 w 554"/>
                  <a:gd name="T27" fmla="*/ 3 h 470"/>
                  <a:gd name="T28" fmla="*/ 6 w 554"/>
                  <a:gd name="T29" fmla="*/ 3 h 470"/>
                  <a:gd name="T30" fmla="*/ 6 w 554"/>
                  <a:gd name="T31" fmla="*/ 2 h 470"/>
                  <a:gd name="T32" fmla="*/ 6 w 554"/>
                  <a:gd name="T33" fmla="*/ 2 h 470"/>
                  <a:gd name="T34" fmla="*/ 7 w 554"/>
                  <a:gd name="T35" fmla="*/ 1 h 470"/>
                  <a:gd name="T36" fmla="*/ 7 w 554"/>
                  <a:gd name="T37" fmla="*/ 1 h 470"/>
                  <a:gd name="T38" fmla="*/ 7 w 554"/>
                  <a:gd name="T39" fmla="*/ 2 h 470"/>
                  <a:gd name="T40" fmla="*/ 6 w 554"/>
                  <a:gd name="T41" fmla="*/ 3 h 470"/>
                  <a:gd name="T42" fmla="*/ 6 w 554"/>
                  <a:gd name="T43" fmla="*/ 3 h 470"/>
                  <a:gd name="T44" fmla="*/ 6 w 554"/>
                  <a:gd name="T45" fmla="*/ 4 h 470"/>
                  <a:gd name="T46" fmla="*/ 5 w 554"/>
                  <a:gd name="T47" fmla="*/ 4 h 470"/>
                  <a:gd name="T48" fmla="*/ 5 w 554"/>
                  <a:gd name="T49" fmla="*/ 5 h 470"/>
                  <a:gd name="T50" fmla="*/ 4 w 554"/>
                  <a:gd name="T51" fmla="*/ 6 h 470"/>
                  <a:gd name="T52" fmla="*/ 4 w 554"/>
                  <a:gd name="T53" fmla="*/ 6 h 470"/>
                  <a:gd name="T54" fmla="*/ 4 w 554"/>
                  <a:gd name="T55" fmla="*/ 5 h 470"/>
                  <a:gd name="T56" fmla="*/ 3 w 554"/>
                  <a:gd name="T57" fmla="*/ 5 h 470"/>
                  <a:gd name="T58" fmla="*/ 3 w 554"/>
                  <a:gd name="T59" fmla="*/ 4 h 470"/>
                  <a:gd name="T60" fmla="*/ 2 w 554"/>
                  <a:gd name="T61" fmla="*/ 3 h 470"/>
                  <a:gd name="T62" fmla="*/ 2 w 554"/>
                  <a:gd name="T63" fmla="*/ 2 h 470"/>
                  <a:gd name="T64" fmla="*/ 1 w 554"/>
                  <a:gd name="T65" fmla="*/ 1 h 470"/>
                  <a:gd name="T66" fmla="*/ 1 w 554"/>
                  <a:gd name="T67" fmla="*/ 1 h 470"/>
                  <a:gd name="T68" fmla="*/ 0 w 554"/>
                  <a:gd name="T69" fmla="*/ 0 h 470"/>
                  <a:gd name="T70" fmla="*/ 0 w 554"/>
                  <a:gd name="T71" fmla="*/ 0 h 4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54"/>
                  <a:gd name="T109" fmla="*/ 0 h 470"/>
                  <a:gd name="T110" fmla="*/ 554 w 554"/>
                  <a:gd name="T111" fmla="*/ 470 h 4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54" h="470">
                    <a:moveTo>
                      <a:pt x="0" y="0"/>
                    </a:moveTo>
                    <a:lnTo>
                      <a:pt x="26" y="12"/>
                    </a:lnTo>
                    <a:lnTo>
                      <a:pt x="51" y="25"/>
                    </a:lnTo>
                    <a:lnTo>
                      <a:pt x="74" y="39"/>
                    </a:lnTo>
                    <a:lnTo>
                      <a:pt x="96" y="54"/>
                    </a:lnTo>
                    <a:lnTo>
                      <a:pt x="118" y="70"/>
                    </a:lnTo>
                    <a:lnTo>
                      <a:pt x="139" y="88"/>
                    </a:lnTo>
                    <a:lnTo>
                      <a:pt x="158" y="106"/>
                    </a:lnTo>
                    <a:lnTo>
                      <a:pt x="176" y="126"/>
                    </a:lnTo>
                    <a:lnTo>
                      <a:pt x="192" y="146"/>
                    </a:lnTo>
                    <a:lnTo>
                      <a:pt x="209" y="167"/>
                    </a:lnTo>
                    <a:lnTo>
                      <a:pt x="224" y="189"/>
                    </a:lnTo>
                    <a:lnTo>
                      <a:pt x="239" y="213"/>
                    </a:lnTo>
                    <a:lnTo>
                      <a:pt x="253" y="236"/>
                    </a:lnTo>
                    <a:lnTo>
                      <a:pt x="265" y="260"/>
                    </a:lnTo>
                    <a:lnTo>
                      <a:pt x="277" y="285"/>
                    </a:lnTo>
                    <a:lnTo>
                      <a:pt x="288" y="309"/>
                    </a:lnTo>
                    <a:lnTo>
                      <a:pt x="299" y="343"/>
                    </a:lnTo>
                    <a:lnTo>
                      <a:pt x="303" y="377"/>
                    </a:lnTo>
                    <a:lnTo>
                      <a:pt x="307" y="412"/>
                    </a:lnTo>
                    <a:lnTo>
                      <a:pt x="314" y="445"/>
                    </a:lnTo>
                    <a:lnTo>
                      <a:pt x="331" y="420"/>
                    </a:lnTo>
                    <a:lnTo>
                      <a:pt x="347" y="396"/>
                    </a:lnTo>
                    <a:lnTo>
                      <a:pt x="364" y="373"/>
                    </a:lnTo>
                    <a:lnTo>
                      <a:pt x="381" y="349"/>
                    </a:lnTo>
                    <a:lnTo>
                      <a:pt x="398" y="327"/>
                    </a:lnTo>
                    <a:lnTo>
                      <a:pt x="414" y="304"/>
                    </a:lnTo>
                    <a:lnTo>
                      <a:pt x="431" y="282"/>
                    </a:lnTo>
                    <a:lnTo>
                      <a:pt x="446" y="258"/>
                    </a:lnTo>
                    <a:lnTo>
                      <a:pt x="461" y="236"/>
                    </a:lnTo>
                    <a:lnTo>
                      <a:pt x="476" y="213"/>
                    </a:lnTo>
                    <a:lnTo>
                      <a:pt x="491" y="189"/>
                    </a:lnTo>
                    <a:lnTo>
                      <a:pt x="505" y="166"/>
                    </a:lnTo>
                    <a:lnTo>
                      <a:pt x="518" y="142"/>
                    </a:lnTo>
                    <a:lnTo>
                      <a:pt x="531" y="117"/>
                    </a:lnTo>
                    <a:lnTo>
                      <a:pt x="543" y="92"/>
                    </a:lnTo>
                    <a:lnTo>
                      <a:pt x="554" y="66"/>
                    </a:lnTo>
                    <a:lnTo>
                      <a:pt x="551" y="97"/>
                    </a:lnTo>
                    <a:lnTo>
                      <a:pt x="547" y="124"/>
                    </a:lnTo>
                    <a:lnTo>
                      <a:pt x="540" y="152"/>
                    </a:lnTo>
                    <a:lnTo>
                      <a:pt x="532" y="178"/>
                    </a:lnTo>
                    <a:lnTo>
                      <a:pt x="523" y="204"/>
                    </a:lnTo>
                    <a:lnTo>
                      <a:pt x="510" y="229"/>
                    </a:lnTo>
                    <a:lnTo>
                      <a:pt x="498" y="253"/>
                    </a:lnTo>
                    <a:lnTo>
                      <a:pt x="483" y="278"/>
                    </a:lnTo>
                    <a:lnTo>
                      <a:pt x="466" y="301"/>
                    </a:lnTo>
                    <a:lnTo>
                      <a:pt x="449" y="325"/>
                    </a:lnTo>
                    <a:lnTo>
                      <a:pt x="431" y="348"/>
                    </a:lnTo>
                    <a:lnTo>
                      <a:pt x="410" y="372"/>
                    </a:lnTo>
                    <a:lnTo>
                      <a:pt x="390" y="395"/>
                    </a:lnTo>
                    <a:lnTo>
                      <a:pt x="368" y="420"/>
                    </a:lnTo>
                    <a:lnTo>
                      <a:pt x="346" y="445"/>
                    </a:lnTo>
                    <a:lnTo>
                      <a:pt x="322" y="470"/>
                    </a:lnTo>
                    <a:lnTo>
                      <a:pt x="313" y="457"/>
                    </a:lnTo>
                    <a:lnTo>
                      <a:pt x="303" y="446"/>
                    </a:lnTo>
                    <a:lnTo>
                      <a:pt x="295" y="435"/>
                    </a:lnTo>
                    <a:lnTo>
                      <a:pt x="291" y="424"/>
                    </a:lnTo>
                    <a:lnTo>
                      <a:pt x="279" y="381"/>
                    </a:lnTo>
                    <a:lnTo>
                      <a:pt x="262" y="341"/>
                    </a:lnTo>
                    <a:lnTo>
                      <a:pt x="243" y="300"/>
                    </a:lnTo>
                    <a:lnTo>
                      <a:pt x="220" y="261"/>
                    </a:lnTo>
                    <a:lnTo>
                      <a:pt x="196" y="224"/>
                    </a:lnTo>
                    <a:lnTo>
                      <a:pt x="170" y="189"/>
                    </a:lnTo>
                    <a:lnTo>
                      <a:pt x="144" y="156"/>
                    </a:lnTo>
                    <a:lnTo>
                      <a:pt x="120" y="124"/>
                    </a:lnTo>
                    <a:lnTo>
                      <a:pt x="94" y="97"/>
                    </a:lnTo>
                    <a:lnTo>
                      <a:pt x="70" y="72"/>
                    </a:lnTo>
                    <a:lnTo>
                      <a:pt x="50" y="50"/>
                    </a:lnTo>
                    <a:lnTo>
                      <a:pt x="30" y="32"/>
                    </a:lnTo>
                    <a:lnTo>
                      <a:pt x="17" y="18"/>
                    </a:lnTo>
                    <a:lnTo>
                      <a:pt x="6" y="7"/>
                    </a:lnTo>
                    <a:lnTo>
                      <a:pt x="0" y="1"/>
                    </a:lnTo>
                    <a:lnTo>
                      <a:pt x="0" y="0"/>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24590" name="Text Box 144"/>
            <p:cNvSpPr txBox="1">
              <a:spLocks noChangeArrowheads="1"/>
            </p:cNvSpPr>
            <p:nvPr/>
          </p:nvSpPr>
          <p:spPr bwMode="auto">
            <a:xfrm rot="-216738">
              <a:off x="4051" y="2462"/>
              <a:ext cx="521"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b="1">
                  <a:solidFill>
                    <a:srgbClr val="080808"/>
                  </a:solidFill>
                  <a:latin typeface="Arial" charset="0"/>
                </a:rPr>
                <a:t>New</a:t>
              </a:r>
            </a:p>
            <a:p>
              <a:pPr algn="ctr" eaLnBrk="1" hangingPunct="1"/>
              <a:r>
                <a:rPr lang="en-US" sz="1200" b="1">
                  <a:solidFill>
                    <a:srgbClr val="080808"/>
                  </a:solidFill>
                  <a:latin typeface="Arial" charset="0"/>
                </a:rPr>
                <a:t>Source 4</a:t>
              </a:r>
            </a:p>
          </p:txBody>
        </p:sp>
      </p:grpSp>
      <p:sp>
        <p:nvSpPr>
          <p:cNvPr id="24585" name="Rectangle 145"/>
          <p:cNvSpPr>
            <a:spLocks noChangeArrowheads="1"/>
          </p:cNvSpPr>
          <p:nvPr/>
        </p:nvSpPr>
        <p:spPr bwMode="auto">
          <a:xfrm>
            <a:off x="4932363" y="5337175"/>
            <a:ext cx="35274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2000">
                <a:latin typeface="Arial" charset="0"/>
              </a:rPr>
              <a:t>source4( $zip1, $zip2, dist)</a:t>
            </a:r>
          </a:p>
        </p:txBody>
      </p:sp>
      <p:sp>
        <p:nvSpPr>
          <p:cNvPr id="92306" name="Rectangle 146"/>
          <p:cNvSpPr>
            <a:spLocks noChangeArrowheads="1"/>
          </p:cNvSpPr>
          <p:nvPr/>
        </p:nvSpPr>
        <p:spPr bwMode="auto">
          <a:xfrm>
            <a:off x="3924300" y="3719513"/>
            <a:ext cx="5041900" cy="1474787"/>
          </a:xfrm>
          <a:prstGeom prst="rect">
            <a:avLst/>
          </a:prstGeom>
          <a:solidFill>
            <a:schemeClr val="bg1"/>
          </a:solidFill>
          <a:ln w="9525">
            <a:solidFill>
              <a:schemeClr val="tx1"/>
            </a:solidFill>
            <a:miter lim="800000"/>
            <a:headEnd/>
            <a:tailEnd/>
          </a:ln>
        </p:spPr>
        <p:txBody>
          <a:bodyPr>
            <a:spAutoFit/>
          </a:bodyPr>
          <a:lstStyle/>
          <a:p>
            <a:r>
              <a:rPr lang="en-US">
                <a:latin typeface="Arial" charset="0"/>
              </a:rPr>
              <a:t>source4($zip1, $zip2, dist):-</a:t>
            </a:r>
          </a:p>
          <a:p>
            <a:r>
              <a:rPr lang="en-US">
                <a:latin typeface="Arial" charset="0"/>
              </a:rPr>
              <a:t>    source1(zip1, lat1, long1), </a:t>
            </a:r>
          </a:p>
          <a:p>
            <a:r>
              <a:rPr lang="en-US">
                <a:latin typeface="Arial" charset="0"/>
              </a:rPr>
              <a:t>    source1(zip2, lat2, long2),</a:t>
            </a:r>
          </a:p>
          <a:p>
            <a:r>
              <a:rPr lang="en-US">
                <a:latin typeface="Arial" charset="0"/>
              </a:rPr>
              <a:t>    source2(lat1, long1, lat2, long2, dist2),</a:t>
            </a:r>
          </a:p>
          <a:p>
            <a:r>
              <a:rPr lang="en-US">
                <a:latin typeface="Arial" charset="0"/>
              </a:rPr>
              <a:t>    source3(dist2, dist).</a:t>
            </a:r>
          </a:p>
        </p:txBody>
      </p:sp>
      <p:sp>
        <p:nvSpPr>
          <p:cNvPr id="92307" name="Rectangle 147"/>
          <p:cNvSpPr>
            <a:spLocks noChangeArrowheads="1"/>
          </p:cNvSpPr>
          <p:nvPr/>
        </p:nvSpPr>
        <p:spPr bwMode="auto">
          <a:xfrm>
            <a:off x="3924300" y="5194300"/>
            <a:ext cx="5037138" cy="1474788"/>
          </a:xfrm>
          <a:prstGeom prst="rect">
            <a:avLst/>
          </a:prstGeom>
          <a:solidFill>
            <a:schemeClr val="folHlink"/>
          </a:solidFill>
          <a:ln w="9525">
            <a:solidFill>
              <a:schemeClr val="tx1"/>
            </a:solidFill>
            <a:miter lim="800000"/>
            <a:headEnd/>
            <a:tailEnd/>
          </a:ln>
        </p:spPr>
        <p:txBody>
          <a:bodyPr>
            <a:spAutoFit/>
          </a:bodyPr>
          <a:lstStyle/>
          <a:p>
            <a:r>
              <a:rPr lang="en-US">
                <a:solidFill>
                  <a:schemeClr val="bg1"/>
                </a:solidFill>
                <a:latin typeface="Arial" charset="0"/>
              </a:rPr>
              <a:t>source4($zip1, $zip2, dist):-</a:t>
            </a:r>
          </a:p>
          <a:p>
            <a:r>
              <a:rPr lang="en-US">
                <a:solidFill>
                  <a:schemeClr val="bg1"/>
                </a:solidFill>
                <a:latin typeface="Arial" charset="0"/>
              </a:rPr>
              <a:t>    centroid(zip1, lat1, long1), </a:t>
            </a:r>
          </a:p>
          <a:p>
            <a:r>
              <a:rPr lang="en-US">
                <a:solidFill>
                  <a:schemeClr val="bg1"/>
                </a:solidFill>
                <a:latin typeface="Arial" charset="0"/>
              </a:rPr>
              <a:t>    centroid(zip2, lat2, long2),</a:t>
            </a:r>
          </a:p>
          <a:p>
            <a:r>
              <a:rPr lang="en-US">
                <a:solidFill>
                  <a:schemeClr val="bg1"/>
                </a:solidFill>
                <a:latin typeface="Arial" charset="0"/>
              </a:rPr>
              <a:t>    greatCircleDist(lat1, long1, lat2, long2, dist2),</a:t>
            </a:r>
          </a:p>
          <a:p>
            <a:r>
              <a:rPr lang="en-US">
                <a:solidFill>
                  <a:schemeClr val="bg1"/>
                </a:solidFill>
                <a:latin typeface="Arial" charset="0"/>
              </a:rPr>
              <a:t>    convertKm2Mi(dist1, dist2).</a:t>
            </a:r>
          </a:p>
        </p:txBody>
      </p:sp>
      <p:sp>
        <p:nvSpPr>
          <p:cNvPr id="24588" name="Title 142"/>
          <p:cNvSpPr>
            <a:spLocks noGrp="1"/>
          </p:cNvSpPr>
          <p:nvPr>
            <p:ph type="title"/>
          </p:nvPr>
        </p:nvSpPr>
        <p:spPr/>
        <p:txBody>
          <a:bodyPr/>
          <a:lstStyle/>
          <a:p>
            <a:pPr eaLnBrk="1" hangingPunct="1"/>
            <a:r>
              <a:rPr lang="en-US">
                <a:latin typeface="Tahoma" charset="0"/>
                <a:cs typeface="ＭＳ Ｐゴシック" charset="0"/>
              </a:rPr>
              <a:t>Inducing Source Definitions - Step 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3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3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06" grpId="0" animBg="1"/>
      <p:bldP spid="9230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body" sz="half" idx="1"/>
          </p:nvPr>
        </p:nvSpPr>
        <p:spPr>
          <a:xfrm>
            <a:off x="179388" y="1600200"/>
            <a:ext cx="3744912" cy="2549525"/>
          </a:xfrm>
        </p:spPr>
        <p:txBody>
          <a:bodyPr/>
          <a:lstStyle/>
          <a:p>
            <a:pPr eaLnBrk="1" hangingPunct="1">
              <a:lnSpc>
                <a:spcPct val="90000"/>
              </a:lnSpc>
            </a:pPr>
            <a:r>
              <a:rPr lang="en-US">
                <a:latin typeface="Tahoma" charset="0"/>
                <a:cs typeface="ＭＳ Ｐゴシック" charset="0"/>
              </a:rPr>
              <a:t>Step 1: classify input &amp; output semantic types</a:t>
            </a:r>
          </a:p>
          <a:p>
            <a:pPr eaLnBrk="1" hangingPunct="1">
              <a:lnSpc>
                <a:spcPct val="90000"/>
              </a:lnSpc>
            </a:pPr>
            <a:r>
              <a:rPr lang="en-US">
                <a:latin typeface="Tahoma" charset="0"/>
                <a:cs typeface="ＭＳ Ｐゴシック" charset="0"/>
              </a:rPr>
              <a:t>Step 2: generate plausible definitions</a:t>
            </a:r>
          </a:p>
          <a:p>
            <a:pPr eaLnBrk="1" hangingPunct="1"/>
            <a:r>
              <a:rPr lang="en-US">
                <a:latin typeface="Tahoma" charset="0"/>
                <a:cs typeface="ＭＳ Ｐゴシック" charset="0"/>
              </a:rPr>
              <a:t>Step 3: invoke service &amp; compare output</a:t>
            </a:r>
          </a:p>
          <a:p>
            <a:pPr eaLnBrk="1" hangingPunct="1"/>
            <a:endParaRPr lang="en-US" sz="2000">
              <a:latin typeface="Tahoma" charset="0"/>
              <a:cs typeface="ＭＳ Ｐゴシック" charset="0"/>
            </a:endParaRPr>
          </a:p>
        </p:txBody>
      </p:sp>
      <p:sp>
        <p:nvSpPr>
          <p:cNvPr id="26627" name="Slide Number Placeholder 6"/>
          <p:cNvSpPr>
            <a:spLocks noGrp="1"/>
          </p:cNvSpPr>
          <p:nvPr>
            <p:ph type="sldNum" sz="quarter" idx="4294967295"/>
          </p:nvPr>
        </p:nvSpPr>
        <p:spPr bwMode="auto">
          <a:xfrm>
            <a:off x="7477125" y="6245225"/>
            <a:ext cx="1666875" cy="4762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fld id="{7C52B9AE-3331-0245-A281-A51738D05493}" type="slidenum">
              <a:rPr lang="en-US" sz="1200">
                <a:solidFill>
                  <a:srgbClr val="898989"/>
                </a:solidFill>
              </a:rPr>
              <a:pPr/>
              <a:t>7</a:t>
            </a:fld>
            <a:endParaRPr lang="en-US" sz="1200">
              <a:solidFill>
                <a:srgbClr val="898989"/>
              </a:solidFill>
            </a:endParaRPr>
          </a:p>
        </p:txBody>
      </p:sp>
      <p:sp>
        <p:nvSpPr>
          <p:cNvPr id="26628" name="Rectangle 105"/>
          <p:cNvSpPr>
            <a:spLocks noChangeArrowheads="1"/>
          </p:cNvSpPr>
          <p:nvPr/>
        </p:nvSpPr>
        <p:spPr bwMode="auto">
          <a:xfrm>
            <a:off x="3924300" y="1631950"/>
            <a:ext cx="5040313" cy="1474788"/>
          </a:xfrm>
          <a:prstGeom prst="rect">
            <a:avLst/>
          </a:prstGeom>
          <a:solidFill>
            <a:schemeClr val="bg1"/>
          </a:solidFill>
          <a:ln w="9525">
            <a:solidFill>
              <a:schemeClr val="tx1"/>
            </a:solidFill>
            <a:miter lim="800000"/>
            <a:headEnd/>
            <a:tailEnd/>
          </a:ln>
        </p:spPr>
        <p:txBody>
          <a:bodyPr>
            <a:spAutoFit/>
          </a:bodyPr>
          <a:lstStyle/>
          <a:p>
            <a:r>
              <a:rPr lang="en-US">
                <a:latin typeface="Arial" charset="0"/>
              </a:rPr>
              <a:t>source4($zip1, $zip2, dist):-</a:t>
            </a:r>
          </a:p>
          <a:p>
            <a:r>
              <a:rPr lang="en-US">
                <a:latin typeface="Arial" charset="0"/>
              </a:rPr>
              <a:t>    source1(zip1, lat1, long1), </a:t>
            </a:r>
          </a:p>
          <a:p>
            <a:r>
              <a:rPr lang="en-US">
                <a:latin typeface="Arial" charset="0"/>
              </a:rPr>
              <a:t>    source1(zip2, lat2, long2),</a:t>
            </a:r>
          </a:p>
          <a:p>
            <a:r>
              <a:rPr lang="en-US">
                <a:latin typeface="Arial" charset="0"/>
              </a:rPr>
              <a:t>    source2(lat1, long1, lat2, long2, dist2),</a:t>
            </a:r>
          </a:p>
          <a:p>
            <a:r>
              <a:rPr lang="en-US">
                <a:latin typeface="Arial" charset="0"/>
              </a:rPr>
              <a:t>    source3(dist2, dist).</a:t>
            </a:r>
          </a:p>
        </p:txBody>
      </p:sp>
      <p:sp>
        <p:nvSpPr>
          <p:cNvPr id="26629" name="Rectangle 106"/>
          <p:cNvSpPr>
            <a:spLocks noChangeArrowheads="1"/>
          </p:cNvSpPr>
          <p:nvPr/>
        </p:nvSpPr>
        <p:spPr bwMode="auto">
          <a:xfrm>
            <a:off x="3924300" y="3106738"/>
            <a:ext cx="5040313" cy="1474787"/>
          </a:xfrm>
          <a:prstGeom prst="rect">
            <a:avLst/>
          </a:prstGeom>
          <a:solidFill>
            <a:schemeClr val="folHlink"/>
          </a:solidFill>
          <a:ln w="9525">
            <a:solidFill>
              <a:schemeClr val="tx1"/>
            </a:solidFill>
            <a:miter lim="800000"/>
            <a:headEnd/>
            <a:tailEnd/>
          </a:ln>
        </p:spPr>
        <p:txBody>
          <a:bodyPr>
            <a:spAutoFit/>
          </a:bodyPr>
          <a:lstStyle/>
          <a:p>
            <a:r>
              <a:rPr lang="en-US">
                <a:solidFill>
                  <a:schemeClr val="bg1"/>
                </a:solidFill>
                <a:latin typeface="Arial" charset="0"/>
              </a:rPr>
              <a:t>source4($zip1, $zip2, dist):-</a:t>
            </a:r>
          </a:p>
          <a:p>
            <a:r>
              <a:rPr lang="en-US">
                <a:solidFill>
                  <a:schemeClr val="bg1"/>
                </a:solidFill>
                <a:latin typeface="Arial" charset="0"/>
              </a:rPr>
              <a:t>    centroid(zip1, lat1, long1), </a:t>
            </a:r>
          </a:p>
          <a:p>
            <a:r>
              <a:rPr lang="en-US">
                <a:solidFill>
                  <a:schemeClr val="bg1"/>
                </a:solidFill>
                <a:latin typeface="Arial" charset="0"/>
              </a:rPr>
              <a:t>    centroid(zip2, lat2, long2),</a:t>
            </a:r>
          </a:p>
          <a:p>
            <a:r>
              <a:rPr lang="en-US">
                <a:solidFill>
                  <a:schemeClr val="bg1"/>
                </a:solidFill>
                <a:latin typeface="Arial" charset="0"/>
              </a:rPr>
              <a:t>    greatCircleDist(lat1, long1, lat2, long2, dist2),</a:t>
            </a:r>
          </a:p>
          <a:p>
            <a:r>
              <a:rPr lang="en-US">
                <a:solidFill>
                  <a:schemeClr val="bg1"/>
                </a:solidFill>
                <a:latin typeface="Arial" charset="0"/>
              </a:rPr>
              <a:t>    convertKm2Mi(dist1, dist2).</a:t>
            </a:r>
          </a:p>
        </p:txBody>
      </p:sp>
      <p:graphicFrame>
        <p:nvGraphicFramePr>
          <p:cNvPr id="126059" name="Group 107"/>
          <p:cNvGraphicFramePr>
            <a:graphicFrameLocks noGrp="1"/>
          </p:cNvGraphicFramePr>
          <p:nvPr/>
        </p:nvGraphicFramePr>
        <p:xfrm>
          <a:off x="468313" y="4659313"/>
          <a:ext cx="3816350" cy="1573212"/>
        </p:xfrm>
        <a:graphic>
          <a:graphicData uri="http://schemas.openxmlformats.org/drawingml/2006/table">
            <a:tbl>
              <a:tblPr/>
              <a:tblGrid>
                <a:gridCol w="720725">
                  <a:extLst>
                    <a:ext uri="{9D8B030D-6E8A-4147-A177-3AD203B41FA5}">
                      <a16:colId xmlns:a16="http://schemas.microsoft.com/office/drawing/2014/main" val="20000"/>
                    </a:ext>
                  </a:extLst>
                </a:gridCol>
                <a:gridCol w="792162">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5946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1" i="0" u="none" strike="noStrike" cap="none" normalizeH="0" baseline="0">
                          <a:ln>
                            <a:noFill/>
                          </a:ln>
                          <a:solidFill>
                            <a:schemeClr val="tx1"/>
                          </a:solidFill>
                          <a:effectLst>
                            <a:outerShdw blurRad="38100" dist="38100" dir="2700000" algn="tl">
                              <a:srgbClr val="FFFFFF"/>
                            </a:outerShdw>
                          </a:effectLst>
                          <a:latin typeface="Arial" charset="0"/>
                          <a:ea typeface="ＭＳ Ｐゴシック" charset="0"/>
                          <a:cs typeface="ＭＳ Ｐゴシック" charset="0"/>
                        </a:rPr>
                        <a:t>$zip1</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1" i="0" u="none" strike="noStrike" cap="none" normalizeH="0" baseline="0">
                          <a:ln>
                            <a:noFill/>
                          </a:ln>
                          <a:solidFill>
                            <a:schemeClr val="tx1"/>
                          </a:solidFill>
                          <a:effectLst>
                            <a:outerShdw blurRad="38100" dist="38100" dir="2700000" algn="tl">
                              <a:srgbClr val="FFFFFF"/>
                            </a:outerShdw>
                          </a:effectLst>
                          <a:latin typeface="Arial" charset="0"/>
                          <a:ea typeface="ＭＳ Ｐゴシック" charset="0"/>
                          <a:cs typeface="ＭＳ Ｐゴシック" charset="0"/>
                        </a:rPr>
                        <a:t>$zip2</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1" i="0" u="none" strike="noStrike" cap="none" normalizeH="0" baseline="0">
                          <a:ln>
                            <a:noFill/>
                          </a:ln>
                          <a:solidFill>
                            <a:schemeClr val="tx1"/>
                          </a:solidFill>
                          <a:effectLst>
                            <a:outerShdw blurRad="38100" dist="38100" dir="2700000" algn="tl">
                              <a:srgbClr val="FFFFFF"/>
                            </a:outerShdw>
                          </a:effectLst>
                          <a:latin typeface="Arial" charset="0"/>
                          <a:ea typeface="ＭＳ Ｐゴシック" charset="0"/>
                          <a:cs typeface="ＭＳ Ｐゴシック" charset="0"/>
                        </a:rPr>
                        <a:t>dist </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1" i="1" u="none" strike="noStrike" cap="none" normalizeH="0" baseline="0">
                          <a:ln>
                            <a:noFill/>
                          </a:ln>
                          <a:solidFill>
                            <a:schemeClr val="tx1"/>
                          </a:solidFill>
                          <a:effectLst>
                            <a:outerShdw blurRad="38100" dist="38100" dir="2700000" algn="tl">
                              <a:srgbClr val="FFFFFF"/>
                            </a:outerShdw>
                          </a:effectLst>
                          <a:latin typeface="Arial" charset="0"/>
                          <a:ea typeface="ＭＳ Ｐゴシック" charset="0"/>
                          <a:cs typeface="ＭＳ Ｐゴシック" charset="0"/>
                        </a:rPr>
                        <a:t>(actual)</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1" i="0" u="none" strike="noStrike" cap="none" normalizeH="0" baseline="0">
                          <a:ln>
                            <a:noFill/>
                          </a:ln>
                          <a:solidFill>
                            <a:schemeClr val="tx1"/>
                          </a:solidFill>
                          <a:effectLst>
                            <a:outerShdw blurRad="38100" dist="38100" dir="2700000" algn="tl">
                              <a:srgbClr val="FFFFFF"/>
                            </a:outerShdw>
                          </a:effectLst>
                          <a:latin typeface="Arial" charset="0"/>
                          <a:ea typeface="ＭＳ Ｐゴシック" charset="0"/>
                          <a:cs typeface="ＭＳ Ｐゴシック" charset="0"/>
                        </a:rPr>
                        <a:t>dist </a:t>
                      </a:r>
                      <a:r>
                        <a:rPr kumimoji="0" lang="en-US" sz="1500" b="1" i="1" u="none" strike="noStrike" cap="none" normalizeH="0" baseline="0">
                          <a:ln>
                            <a:noFill/>
                          </a:ln>
                          <a:solidFill>
                            <a:schemeClr val="tx1"/>
                          </a:solidFill>
                          <a:effectLst>
                            <a:outerShdw blurRad="38100" dist="38100" dir="2700000" algn="tl">
                              <a:srgbClr val="FFFFFF"/>
                            </a:outerShdw>
                          </a:effectLst>
                          <a:latin typeface="Arial" charset="0"/>
                          <a:ea typeface="ＭＳ Ｐゴシック" charset="0"/>
                          <a:cs typeface="ＭＳ Ｐゴシック" charset="0"/>
                        </a:rPr>
                        <a:t>(predicted)</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2016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0" i="0" u="none" strike="noStrike" cap="none" normalizeH="0" baseline="0">
                          <a:ln>
                            <a:noFill/>
                          </a:ln>
                          <a:solidFill>
                            <a:schemeClr val="tx1"/>
                          </a:solidFill>
                          <a:effectLst/>
                          <a:latin typeface="Tahoma" charset="0"/>
                          <a:ea typeface="ＭＳ Ｐゴシック" charset="0"/>
                          <a:cs typeface="ＭＳ Ｐゴシック" charset="0"/>
                        </a:rPr>
                        <a:t>80210</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0" i="0" u="none" strike="noStrike" cap="none" normalizeH="0" baseline="0">
                          <a:ln>
                            <a:noFill/>
                          </a:ln>
                          <a:solidFill>
                            <a:schemeClr val="tx1"/>
                          </a:solidFill>
                          <a:effectLst/>
                          <a:latin typeface="Tahoma" charset="0"/>
                          <a:ea typeface="ＭＳ Ｐゴシック" charset="0"/>
                          <a:cs typeface="ＭＳ Ｐゴシック" charset="0"/>
                        </a:rPr>
                        <a:t>90266</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0" i="0" u="none" strike="noStrike" cap="none" normalizeH="0" baseline="0">
                          <a:ln>
                            <a:noFill/>
                          </a:ln>
                          <a:solidFill>
                            <a:schemeClr val="tx1"/>
                          </a:solidFill>
                          <a:effectLst/>
                          <a:latin typeface="Tahoma" charset="0"/>
                          <a:ea typeface="ＭＳ Ｐゴシック" charset="0"/>
                          <a:cs typeface="ＭＳ Ｐゴシック" charset="0"/>
                        </a:rPr>
                        <a:t>842.37</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0" i="0" u="none" strike="noStrike" cap="none" normalizeH="0" baseline="0">
                          <a:ln>
                            <a:noFill/>
                          </a:ln>
                          <a:solidFill>
                            <a:schemeClr val="tx1"/>
                          </a:solidFill>
                          <a:effectLst/>
                          <a:latin typeface="Tahoma" charset="0"/>
                          <a:ea typeface="ＭＳ Ｐゴシック" charset="0"/>
                          <a:cs typeface="ＭＳ Ｐゴシック" charset="0"/>
                        </a:rPr>
                        <a:t>843.65</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32016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0" i="0" u="none" strike="noStrike" cap="none" normalizeH="0" baseline="0">
                          <a:ln>
                            <a:noFill/>
                          </a:ln>
                          <a:solidFill>
                            <a:schemeClr val="tx1"/>
                          </a:solidFill>
                          <a:effectLst/>
                          <a:latin typeface="Tahoma" charset="0"/>
                          <a:ea typeface="ＭＳ Ｐゴシック" charset="0"/>
                          <a:cs typeface="ＭＳ Ｐゴシック" charset="0"/>
                        </a:rPr>
                        <a:t>60601</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pt-BR" sz="1500" b="0" i="0" u="none" strike="noStrike" cap="none" normalizeH="0" baseline="0">
                          <a:ln>
                            <a:noFill/>
                          </a:ln>
                          <a:solidFill>
                            <a:schemeClr val="tx1"/>
                          </a:solidFill>
                          <a:effectLst/>
                          <a:latin typeface="Tahoma" charset="0"/>
                          <a:ea typeface="ＭＳ Ｐゴシック" charset="0"/>
                          <a:cs typeface="ＭＳ Ｐゴシック" charset="0"/>
                        </a:rPr>
                        <a:t>15201</a:t>
                      </a:r>
                      <a:endParaRPr kumimoji="0" lang="en-US" sz="1500" b="0" i="0" u="none" strike="noStrike" cap="none" normalizeH="0" baseline="0">
                        <a:ln>
                          <a:noFill/>
                        </a:ln>
                        <a:solidFill>
                          <a:schemeClr val="tx1"/>
                        </a:solidFill>
                        <a:effectLst/>
                        <a:latin typeface="Tahoma" charset="0"/>
                        <a:ea typeface="ＭＳ Ｐゴシック" charset="0"/>
                        <a:cs typeface="ＭＳ Ｐゴシック" charset="0"/>
                      </a:endParaRP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0" i="0" u="none" strike="noStrike" cap="none" normalizeH="0" baseline="0">
                          <a:ln>
                            <a:noFill/>
                          </a:ln>
                          <a:solidFill>
                            <a:schemeClr val="tx1"/>
                          </a:solidFill>
                          <a:effectLst/>
                          <a:latin typeface="Tahoma" charset="0"/>
                          <a:ea typeface="ＭＳ Ｐゴシック" charset="0"/>
                          <a:cs typeface="ＭＳ Ｐゴシック" charset="0"/>
                        </a:rPr>
                        <a:t>410.31</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0" i="0" u="none" strike="noStrike" cap="none" normalizeH="0" baseline="0">
                          <a:ln>
                            <a:noFill/>
                          </a:ln>
                          <a:solidFill>
                            <a:schemeClr val="tx1"/>
                          </a:solidFill>
                          <a:effectLst/>
                          <a:latin typeface="Tahoma" charset="0"/>
                          <a:ea typeface="ＭＳ Ｐゴシック" charset="0"/>
                          <a:cs typeface="ＭＳ Ｐゴシック" charset="0"/>
                        </a:rPr>
                        <a:t>410.83</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2"/>
                  </a:ext>
                </a:extLst>
              </a:tr>
              <a:tr h="33827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0" i="0" u="none" strike="noStrike" cap="none" normalizeH="0" baseline="0">
                          <a:ln>
                            <a:noFill/>
                          </a:ln>
                          <a:solidFill>
                            <a:schemeClr val="tx1"/>
                          </a:solidFill>
                          <a:effectLst/>
                          <a:latin typeface="Tahoma" charset="0"/>
                          <a:ea typeface="ＭＳ Ｐゴシック" charset="0"/>
                          <a:cs typeface="ＭＳ Ｐゴシック" charset="0"/>
                        </a:rPr>
                        <a:t>10005</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pt-BR" sz="1500" b="0" i="0" u="none" strike="noStrike" cap="none" normalizeH="0" baseline="0">
                          <a:ln>
                            <a:noFill/>
                          </a:ln>
                          <a:solidFill>
                            <a:schemeClr val="tx1"/>
                          </a:solidFill>
                          <a:effectLst/>
                          <a:latin typeface="Tahoma" charset="0"/>
                          <a:ea typeface="ＭＳ Ｐゴシック" charset="0"/>
                          <a:cs typeface="ＭＳ Ｐゴシック" charset="0"/>
                        </a:rPr>
                        <a:t>35555</a:t>
                      </a:r>
                      <a:endParaRPr kumimoji="0" lang="en-US" sz="1500" b="0" i="0" u="none" strike="noStrike" cap="none" normalizeH="0" baseline="0">
                        <a:ln>
                          <a:noFill/>
                        </a:ln>
                        <a:solidFill>
                          <a:schemeClr val="tx1"/>
                        </a:solidFill>
                        <a:effectLst/>
                        <a:latin typeface="Tahoma" charset="0"/>
                        <a:ea typeface="ＭＳ Ｐゴシック" charset="0"/>
                        <a:cs typeface="ＭＳ Ｐゴシック" charset="0"/>
                      </a:endParaRP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0" i="0" u="none" strike="noStrike" cap="none" normalizeH="0" baseline="0">
                          <a:ln>
                            <a:noFill/>
                          </a:ln>
                          <a:solidFill>
                            <a:schemeClr val="tx1"/>
                          </a:solidFill>
                          <a:effectLst/>
                          <a:latin typeface="Tahoma" charset="0"/>
                          <a:ea typeface="ＭＳ Ｐゴシック" charset="0"/>
                          <a:cs typeface="ＭＳ Ｐゴシック" charset="0"/>
                        </a:rPr>
                        <a:t>899.50</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0" i="0" u="none" strike="noStrike" cap="none" normalizeH="0" baseline="0">
                          <a:ln>
                            <a:noFill/>
                          </a:ln>
                          <a:solidFill>
                            <a:schemeClr val="tx1"/>
                          </a:solidFill>
                          <a:effectLst/>
                          <a:latin typeface="Tahoma" charset="0"/>
                          <a:ea typeface="ＭＳ Ｐゴシック" charset="0"/>
                          <a:cs typeface="ＭＳ Ｐゴシック" charset="0"/>
                        </a:rPr>
                        <a:t>899.21</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bl>
          </a:graphicData>
        </a:graphic>
      </p:graphicFrame>
      <p:grpSp>
        <p:nvGrpSpPr>
          <p:cNvPr id="2" name="Group 134"/>
          <p:cNvGrpSpPr>
            <a:grpSpLocks/>
          </p:cNvGrpSpPr>
          <p:nvPr/>
        </p:nvGrpSpPr>
        <p:grpSpPr bwMode="auto">
          <a:xfrm>
            <a:off x="2557463" y="3933825"/>
            <a:ext cx="990600" cy="711200"/>
            <a:chOff x="1632" y="2192"/>
            <a:chExt cx="624" cy="448"/>
          </a:xfrm>
        </p:grpSpPr>
        <p:grpSp>
          <p:nvGrpSpPr>
            <p:cNvPr id="26659" name="Group 135"/>
            <p:cNvGrpSpPr>
              <a:grpSpLocks/>
            </p:cNvGrpSpPr>
            <p:nvPr/>
          </p:nvGrpSpPr>
          <p:grpSpPr bwMode="auto">
            <a:xfrm rot="10800000">
              <a:off x="1632" y="2400"/>
              <a:ext cx="624" cy="240"/>
              <a:chOff x="1296" y="3552"/>
              <a:chExt cx="624" cy="240"/>
            </a:xfrm>
          </p:grpSpPr>
          <p:sp>
            <p:nvSpPr>
              <p:cNvPr id="26661" name="Line 136"/>
              <p:cNvSpPr>
                <a:spLocks noChangeShapeType="1"/>
              </p:cNvSpPr>
              <p:nvPr/>
            </p:nvSpPr>
            <p:spPr bwMode="auto">
              <a:xfrm flipH="1" flipV="1">
                <a:off x="1920" y="3552"/>
                <a:ext cx="0" cy="240"/>
              </a:xfrm>
              <a:prstGeom prst="line">
                <a:avLst/>
              </a:prstGeom>
              <a:noFill/>
              <a:ln w="38100">
                <a:solidFill>
                  <a:srgbClr val="66FFFF"/>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6662" name="Line 137"/>
              <p:cNvSpPr>
                <a:spLocks noChangeShapeType="1"/>
              </p:cNvSpPr>
              <p:nvPr/>
            </p:nvSpPr>
            <p:spPr bwMode="auto">
              <a:xfrm flipH="1" flipV="1">
                <a:off x="1296" y="3552"/>
                <a:ext cx="0" cy="240"/>
              </a:xfrm>
              <a:prstGeom prst="line">
                <a:avLst/>
              </a:prstGeom>
              <a:noFill/>
              <a:ln w="38100">
                <a:solidFill>
                  <a:srgbClr val="66FFFF"/>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6663" name="Line 138"/>
              <p:cNvSpPr>
                <a:spLocks noChangeShapeType="1"/>
              </p:cNvSpPr>
              <p:nvPr/>
            </p:nvSpPr>
            <p:spPr bwMode="auto">
              <a:xfrm>
                <a:off x="1296" y="3792"/>
                <a:ext cx="624" cy="0"/>
              </a:xfrm>
              <a:prstGeom prst="line">
                <a:avLst/>
              </a:prstGeom>
              <a:noFill/>
              <a:ln w="38100">
                <a:solidFill>
                  <a:srgbClr val="66FFFF"/>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26660" name="Text Box 139"/>
            <p:cNvSpPr txBox="1">
              <a:spLocks noChangeArrowheads="1"/>
            </p:cNvSpPr>
            <p:nvPr/>
          </p:nvSpPr>
          <p:spPr bwMode="auto">
            <a:xfrm>
              <a:off x="1680" y="2192"/>
              <a:ext cx="551"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rgbClr val="0000FF"/>
                  </a:solidFill>
                  <a:latin typeface="Arial" charset="0"/>
                </a:rPr>
                <a:t>match</a:t>
              </a:r>
            </a:p>
          </p:txBody>
        </p:sp>
      </p:grpSp>
      <p:sp>
        <p:nvSpPr>
          <p:cNvPr id="26658" name="Title 16"/>
          <p:cNvSpPr>
            <a:spLocks noGrp="1"/>
          </p:cNvSpPr>
          <p:nvPr>
            <p:ph type="title"/>
          </p:nvPr>
        </p:nvSpPr>
        <p:spPr/>
        <p:txBody>
          <a:bodyPr/>
          <a:lstStyle/>
          <a:p>
            <a:pPr eaLnBrk="1" hangingPunct="1"/>
            <a:r>
              <a:rPr lang="en-US">
                <a:latin typeface="Tahoma" charset="0"/>
                <a:cs typeface="ＭＳ Ｐゴシック" charset="0"/>
              </a:rPr>
              <a:t>Inducing Source Definitions – Step 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95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126059"/>
                                        </p:tgtEl>
                                        <p:attrNameLst>
                                          <p:attrName>style.visibility</p:attrName>
                                        </p:attrNameLst>
                                      </p:cBhvr>
                                      <p:to>
                                        <p:strVal val="visible"/>
                                      </p:to>
                                    </p:set>
                                    <p:anim calcmode="lin" valueType="num">
                                      <p:cBhvr additive="base">
                                        <p:cTn id="11" dur="500" fill="hold"/>
                                        <p:tgtEl>
                                          <p:spTgt spid="126059"/>
                                        </p:tgtEl>
                                        <p:attrNameLst>
                                          <p:attrName>ppt_x</p:attrName>
                                        </p:attrNameLst>
                                      </p:cBhvr>
                                      <p:tavLst>
                                        <p:tav tm="0">
                                          <p:val>
                                            <p:strVal val="#ppt_x"/>
                                          </p:val>
                                        </p:tav>
                                        <p:tav tm="100000">
                                          <p:val>
                                            <p:strVal val="#ppt_x"/>
                                          </p:val>
                                        </p:tav>
                                      </p:tavLst>
                                    </p:anim>
                                    <p:anim calcmode="lin" valueType="num">
                                      <p:cBhvr additive="base">
                                        <p:cTn id="12" dur="500" fill="hold"/>
                                        <p:tgtEl>
                                          <p:spTgt spid="126059"/>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755650" y="990600"/>
            <a:ext cx="7067550" cy="2366963"/>
          </a:xfrm>
        </p:spPr>
        <p:txBody>
          <a:bodyPr/>
          <a:lstStyle/>
          <a:p>
            <a:pPr eaLnBrk="1" hangingPunct="1"/>
            <a:r>
              <a:rPr lang="en-US" dirty="0">
                <a:latin typeface="Tahoma" charset="0"/>
                <a:cs typeface="ＭＳ Ｐゴシック" charset="0"/>
              </a:rPr>
              <a:t>Search space of </a:t>
            </a:r>
            <a:r>
              <a:rPr lang="en-US" i="1" dirty="0">
                <a:latin typeface="Tahoma" charset="0"/>
                <a:cs typeface="ＭＳ Ｐゴシック" charset="0"/>
              </a:rPr>
              <a:t>conjunctive queries:</a:t>
            </a:r>
          </a:p>
          <a:p>
            <a:pPr lvl="1" eaLnBrk="1" hangingPunct="1">
              <a:buFont typeface="Wingdings" charset="0"/>
              <a:buNone/>
            </a:pPr>
            <a:r>
              <a:rPr lang="en-US" dirty="0">
                <a:solidFill>
                  <a:srgbClr val="800000"/>
                </a:solidFill>
                <a:latin typeface="Tahoma" charset="0"/>
              </a:rPr>
              <a:t>	target(X) :- source1(X</a:t>
            </a:r>
            <a:r>
              <a:rPr lang="en-US" baseline="-25000" dirty="0">
                <a:solidFill>
                  <a:srgbClr val="800000"/>
                </a:solidFill>
                <a:latin typeface="Tahoma" charset="0"/>
              </a:rPr>
              <a:t>1</a:t>
            </a:r>
            <a:r>
              <a:rPr lang="en-US" dirty="0">
                <a:solidFill>
                  <a:srgbClr val="800000"/>
                </a:solidFill>
                <a:latin typeface="Tahoma" charset="0"/>
              </a:rPr>
              <a:t>), source2(X</a:t>
            </a:r>
            <a:r>
              <a:rPr lang="en-US" baseline="-25000" dirty="0">
                <a:solidFill>
                  <a:srgbClr val="800000"/>
                </a:solidFill>
                <a:latin typeface="Tahoma" charset="0"/>
              </a:rPr>
              <a:t>2</a:t>
            </a:r>
            <a:r>
              <a:rPr lang="en-US" dirty="0">
                <a:solidFill>
                  <a:srgbClr val="800000"/>
                </a:solidFill>
                <a:latin typeface="Tahoma" charset="0"/>
              </a:rPr>
              <a:t>), …</a:t>
            </a:r>
          </a:p>
          <a:p>
            <a:pPr eaLnBrk="1" hangingPunct="1"/>
            <a:r>
              <a:rPr lang="en-US" dirty="0">
                <a:latin typeface="Tahoma" charset="0"/>
                <a:cs typeface="ＭＳ Ｐゴシック" charset="0"/>
              </a:rPr>
              <a:t>For scalability don’</a:t>
            </a:r>
            <a:r>
              <a:rPr lang="en-US" altLang="ja-JP" dirty="0">
                <a:latin typeface="Tahoma" charset="0"/>
                <a:cs typeface="ＭＳ Ｐゴシック" charset="0"/>
              </a:rPr>
              <a:t>t allow negation or union</a:t>
            </a:r>
          </a:p>
          <a:p>
            <a:pPr eaLnBrk="1" hangingPunct="1"/>
            <a:r>
              <a:rPr lang="en-US" dirty="0">
                <a:latin typeface="Tahoma" charset="0"/>
                <a:cs typeface="ＭＳ Ｐゴシック" charset="0"/>
              </a:rPr>
              <a:t>Perform Top-Down Best-First Search</a:t>
            </a:r>
          </a:p>
        </p:txBody>
      </p:sp>
      <p:sp>
        <p:nvSpPr>
          <p:cNvPr id="28675" name="Slide Number Placeholder 5"/>
          <p:cNvSpPr>
            <a:spLocks noGrp="1"/>
          </p:cNvSpPr>
          <p:nvPr>
            <p:ph type="sldNum" sz="quarter" idx="4294967295"/>
          </p:nvPr>
        </p:nvSpPr>
        <p:spPr bwMode="auto">
          <a:xfrm>
            <a:off x="7477125" y="6245225"/>
            <a:ext cx="1666875" cy="4762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fld id="{789F8356-C514-4D4C-8C20-A81268FD36FB}" type="slidenum">
              <a:rPr lang="en-US" sz="1200">
                <a:solidFill>
                  <a:srgbClr val="898989"/>
                </a:solidFill>
              </a:rPr>
              <a:pPr/>
              <a:t>8</a:t>
            </a:fld>
            <a:endParaRPr lang="en-US" sz="1200">
              <a:solidFill>
                <a:srgbClr val="898989"/>
              </a:solidFill>
            </a:endParaRPr>
          </a:p>
        </p:txBody>
      </p:sp>
      <p:grpSp>
        <p:nvGrpSpPr>
          <p:cNvPr id="2" name="Group 13"/>
          <p:cNvGrpSpPr>
            <a:grpSpLocks/>
          </p:cNvGrpSpPr>
          <p:nvPr/>
        </p:nvGrpSpPr>
        <p:grpSpPr bwMode="auto">
          <a:xfrm>
            <a:off x="1619250" y="3778250"/>
            <a:ext cx="6199188" cy="2243138"/>
            <a:chOff x="336" y="1979"/>
            <a:chExt cx="3905" cy="1413"/>
          </a:xfrm>
        </p:grpSpPr>
        <p:sp>
          <p:nvSpPr>
            <p:cNvPr id="28685" name="Rectangle 5"/>
            <p:cNvSpPr>
              <a:spLocks noChangeArrowheads="1"/>
            </p:cNvSpPr>
            <p:nvPr/>
          </p:nvSpPr>
          <p:spPr bwMode="auto">
            <a:xfrm>
              <a:off x="336" y="1979"/>
              <a:ext cx="3905" cy="1413"/>
            </a:xfrm>
            <a:prstGeom prst="rect">
              <a:avLst/>
            </a:prstGeom>
            <a:solidFill>
              <a:srgbClr val="FFFF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20000"/>
                </a:lnSpc>
              </a:pPr>
              <a:r>
                <a:rPr lang="en-GB" sz="1600">
                  <a:latin typeface="Arial" charset="0"/>
                </a:rPr>
                <a:t> Invoke </a:t>
              </a:r>
              <a:r>
                <a:rPr lang="en-GB" sz="1600" b="1" i="1">
                  <a:latin typeface="Arial" charset="0"/>
                </a:rPr>
                <a:t>target</a:t>
              </a:r>
              <a:r>
                <a:rPr lang="en-GB" sz="1600">
                  <a:latin typeface="Arial" charset="0"/>
                </a:rPr>
                <a:t> with set of random inputs;</a:t>
              </a:r>
            </a:p>
            <a:p>
              <a:pPr>
                <a:lnSpc>
                  <a:spcPct val="120000"/>
                </a:lnSpc>
              </a:pPr>
              <a:r>
                <a:rPr lang="en-GB" sz="1600">
                  <a:latin typeface="Arial" charset="0"/>
                </a:rPr>
                <a:t> Add empty clause to </a:t>
              </a:r>
              <a:r>
                <a:rPr lang="en-GB" sz="1600" b="1" i="1">
                  <a:latin typeface="Arial" charset="0"/>
                </a:rPr>
                <a:t>queue</a:t>
              </a:r>
              <a:r>
                <a:rPr lang="en-GB" sz="1600">
                  <a:latin typeface="Arial" charset="0"/>
                </a:rPr>
                <a:t>;</a:t>
              </a:r>
            </a:p>
            <a:p>
              <a:pPr>
                <a:lnSpc>
                  <a:spcPct val="120000"/>
                </a:lnSpc>
              </a:pPr>
              <a:endParaRPr lang="en-GB" sz="1600">
                <a:solidFill>
                  <a:schemeClr val="bg2"/>
                </a:solidFill>
                <a:latin typeface="Arial" charset="0"/>
              </a:endParaRPr>
            </a:p>
            <a:p>
              <a:pPr>
                <a:lnSpc>
                  <a:spcPct val="130000"/>
                </a:lnSpc>
              </a:pPr>
              <a:endParaRPr lang="en-GB" sz="1600">
                <a:solidFill>
                  <a:schemeClr val="bg2"/>
                </a:solidFill>
                <a:latin typeface="Arial" charset="0"/>
              </a:endParaRPr>
            </a:p>
            <a:p>
              <a:pPr>
                <a:lnSpc>
                  <a:spcPct val="130000"/>
                </a:lnSpc>
              </a:pPr>
              <a:endParaRPr lang="en-GB" sz="1600">
                <a:solidFill>
                  <a:schemeClr val="bg2"/>
                </a:solidFill>
                <a:latin typeface="Arial" charset="0"/>
              </a:endParaRPr>
            </a:p>
            <a:p>
              <a:pPr>
                <a:lnSpc>
                  <a:spcPct val="130000"/>
                </a:lnSpc>
              </a:pPr>
              <a:endParaRPr lang="en-GB" sz="1600">
                <a:solidFill>
                  <a:schemeClr val="bg2"/>
                </a:solidFill>
                <a:latin typeface="Arial" charset="0"/>
              </a:endParaRPr>
            </a:p>
            <a:p>
              <a:pPr>
                <a:lnSpc>
                  <a:spcPct val="130000"/>
                </a:lnSpc>
              </a:pPr>
              <a:endParaRPr lang="en-GB" sz="1600">
                <a:solidFill>
                  <a:schemeClr val="bg2"/>
                </a:solidFill>
                <a:latin typeface="Arial" charset="0"/>
              </a:endParaRPr>
            </a:p>
          </p:txBody>
        </p:sp>
        <p:sp>
          <p:nvSpPr>
            <p:cNvPr id="28686" name="Rectangle 6"/>
            <p:cNvSpPr>
              <a:spLocks noChangeArrowheads="1"/>
            </p:cNvSpPr>
            <p:nvPr/>
          </p:nvSpPr>
          <p:spPr bwMode="auto">
            <a:xfrm>
              <a:off x="393" y="2387"/>
              <a:ext cx="3394" cy="983"/>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20000"/>
                </a:lnSpc>
              </a:pPr>
              <a:r>
                <a:rPr lang="en-GB" sz="1600">
                  <a:latin typeface="Arial" charset="0"/>
                </a:rPr>
                <a:t>while (</a:t>
              </a:r>
              <a:r>
                <a:rPr lang="en-GB" sz="1600" b="1" i="1">
                  <a:latin typeface="Arial" charset="0"/>
                </a:rPr>
                <a:t>queue</a:t>
              </a:r>
              <a:r>
                <a:rPr lang="en-GB" sz="1600">
                  <a:latin typeface="Arial" charset="0"/>
                </a:rPr>
                <a:t> not empty)</a:t>
              </a:r>
            </a:p>
            <a:p>
              <a:pPr>
                <a:lnSpc>
                  <a:spcPct val="120000"/>
                </a:lnSpc>
              </a:pPr>
              <a:r>
                <a:rPr lang="en-GB" sz="1600">
                  <a:latin typeface="Arial" charset="0"/>
                </a:rPr>
                <a:t>    	</a:t>
              </a:r>
              <a:r>
                <a:rPr lang="en-GB" sz="1600" b="1" i="1">
                  <a:latin typeface="Arial" charset="0"/>
                </a:rPr>
                <a:t>v</a:t>
              </a:r>
              <a:r>
                <a:rPr lang="en-GB" sz="1600">
                  <a:latin typeface="Arial" charset="0"/>
                </a:rPr>
                <a:t> := best definition from </a:t>
              </a:r>
              <a:r>
                <a:rPr lang="en-GB" sz="1600" b="1" i="1">
                  <a:latin typeface="Arial" charset="0"/>
                </a:rPr>
                <a:t>queue</a:t>
              </a:r>
              <a:r>
                <a:rPr lang="en-GB" sz="1600">
                  <a:latin typeface="Arial" charset="0"/>
                </a:rPr>
                <a:t>;</a:t>
              </a:r>
            </a:p>
            <a:p>
              <a:pPr>
                <a:lnSpc>
                  <a:spcPct val="120000"/>
                </a:lnSpc>
              </a:pPr>
              <a:r>
                <a:rPr lang="en-GB" sz="1600">
                  <a:latin typeface="Arial" charset="0"/>
                </a:rPr>
                <a:t>	forall (</a:t>
              </a:r>
              <a:r>
                <a:rPr lang="en-GB" sz="1600" b="1" i="1">
                  <a:latin typeface="Arial" charset="0"/>
                </a:rPr>
                <a:t>v’</a:t>
              </a:r>
              <a:r>
                <a:rPr lang="en-GB" altLang="ja-JP" sz="1600">
                  <a:latin typeface="Arial" charset="0"/>
                </a:rPr>
                <a:t> in </a:t>
              </a:r>
              <a:r>
                <a:rPr lang="en-GB" altLang="ja-JP" sz="1600" b="1">
                  <a:solidFill>
                    <a:srgbClr val="0000FF"/>
                  </a:solidFill>
                  <a:latin typeface="Arial" charset="0"/>
                </a:rPr>
                <a:t>Expand</a:t>
              </a:r>
              <a:r>
                <a:rPr lang="en-GB" altLang="ja-JP" sz="1600" b="1">
                  <a:latin typeface="Arial" charset="0"/>
                </a:rPr>
                <a:t>(</a:t>
              </a:r>
              <a:r>
                <a:rPr lang="en-GB" altLang="ja-JP" sz="1600" b="1" i="1">
                  <a:latin typeface="Arial" charset="0"/>
                </a:rPr>
                <a:t>v</a:t>
              </a:r>
              <a:r>
                <a:rPr lang="en-GB" altLang="ja-JP" sz="1600" b="1">
                  <a:latin typeface="Arial" charset="0"/>
                </a:rPr>
                <a:t>)</a:t>
              </a:r>
              <a:r>
                <a:rPr lang="en-GB" altLang="ja-JP" sz="1600">
                  <a:latin typeface="Arial" charset="0"/>
                </a:rPr>
                <a:t>) </a:t>
              </a:r>
            </a:p>
            <a:p>
              <a:pPr>
                <a:lnSpc>
                  <a:spcPct val="120000"/>
                </a:lnSpc>
              </a:pPr>
              <a:r>
                <a:rPr lang="en-GB" sz="1600">
                  <a:latin typeface="Arial" charset="0"/>
                </a:rPr>
                <a:t>		if ( </a:t>
              </a:r>
              <a:r>
                <a:rPr lang="en-GB" sz="1600" b="1">
                  <a:solidFill>
                    <a:srgbClr val="0000FF"/>
                  </a:solidFill>
                  <a:latin typeface="Arial" charset="0"/>
                </a:rPr>
                <a:t>Eval</a:t>
              </a:r>
              <a:r>
                <a:rPr lang="en-GB" sz="1600" b="1">
                  <a:latin typeface="Arial" charset="0"/>
                </a:rPr>
                <a:t>(</a:t>
              </a:r>
              <a:r>
                <a:rPr lang="en-GB" sz="1600" b="1" i="1">
                  <a:latin typeface="Arial" charset="0"/>
                </a:rPr>
                <a:t>v’</a:t>
              </a:r>
              <a:r>
                <a:rPr lang="en-GB" altLang="ja-JP" sz="1600" b="1">
                  <a:latin typeface="Arial" charset="0"/>
                </a:rPr>
                <a:t>)</a:t>
              </a:r>
              <a:r>
                <a:rPr lang="en-GB" altLang="ja-JP" sz="1600">
                  <a:latin typeface="Arial" charset="0"/>
                </a:rPr>
                <a:t> &gt; </a:t>
              </a:r>
              <a:r>
                <a:rPr lang="en-GB" altLang="ja-JP" sz="1600" b="1">
                  <a:solidFill>
                    <a:srgbClr val="0000FF"/>
                  </a:solidFill>
                  <a:latin typeface="Arial" charset="0"/>
                </a:rPr>
                <a:t>Eval</a:t>
              </a:r>
              <a:r>
                <a:rPr lang="en-GB" altLang="ja-JP" sz="1600" b="1">
                  <a:latin typeface="Arial" charset="0"/>
                </a:rPr>
                <a:t>(</a:t>
              </a:r>
              <a:r>
                <a:rPr lang="en-GB" altLang="ja-JP" sz="1600" b="1" i="1">
                  <a:latin typeface="Arial" charset="0"/>
                </a:rPr>
                <a:t>v</a:t>
              </a:r>
              <a:r>
                <a:rPr lang="en-GB" altLang="ja-JP" sz="1600" b="1">
                  <a:latin typeface="Arial" charset="0"/>
                </a:rPr>
                <a:t>)</a:t>
              </a:r>
              <a:r>
                <a:rPr lang="en-GB" altLang="ja-JP" sz="1600">
                  <a:latin typeface="Arial" charset="0"/>
                </a:rPr>
                <a:t> )</a:t>
              </a:r>
            </a:p>
            <a:p>
              <a:pPr>
                <a:lnSpc>
                  <a:spcPct val="120000"/>
                </a:lnSpc>
              </a:pPr>
              <a:r>
                <a:rPr lang="en-GB" sz="1600">
                  <a:latin typeface="Arial" charset="0"/>
                </a:rPr>
                <a:t>			insert </a:t>
              </a:r>
              <a:r>
                <a:rPr lang="en-GB" sz="1600" b="1" i="1">
                  <a:latin typeface="Arial" charset="0"/>
                </a:rPr>
                <a:t>v’</a:t>
              </a:r>
              <a:r>
                <a:rPr lang="en-GB" altLang="ja-JP" sz="1600">
                  <a:latin typeface="Arial" charset="0"/>
                </a:rPr>
                <a:t> into </a:t>
              </a:r>
              <a:r>
                <a:rPr lang="en-GB" altLang="ja-JP" sz="1600" b="1" i="1">
                  <a:latin typeface="Arial" charset="0"/>
                </a:rPr>
                <a:t>queue</a:t>
              </a:r>
              <a:r>
                <a:rPr lang="en-GB" altLang="ja-JP" sz="1600">
                  <a:latin typeface="Arial" charset="0"/>
                </a:rPr>
                <a:t>;</a:t>
              </a:r>
              <a:endParaRPr lang="en-GB" sz="1600">
                <a:latin typeface="Arial" charset="0"/>
              </a:endParaRPr>
            </a:p>
          </p:txBody>
        </p:sp>
      </p:grpSp>
      <p:grpSp>
        <p:nvGrpSpPr>
          <p:cNvPr id="3" name="Group 14"/>
          <p:cNvGrpSpPr>
            <a:grpSpLocks/>
          </p:cNvGrpSpPr>
          <p:nvPr/>
        </p:nvGrpSpPr>
        <p:grpSpPr bwMode="auto">
          <a:xfrm>
            <a:off x="5435600" y="3357563"/>
            <a:ext cx="3389313" cy="650875"/>
            <a:chOff x="3379" y="1933"/>
            <a:chExt cx="2135" cy="410"/>
          </a:xfrm>
        </p:grpSpPr>
        <p:sp>
          <p:nvSpPr>
            <p:cNvPr id="28683" name="Rectangle 8"/>
            <p:cNvSpPr>
              <a:spLocks noChangeArrowheads="1"/>
            </p:cNvSpPr>
            <p:nvPr/>
          </p:nvSpPr>
          <p:spPr bwMode="auto">
            <a:xfrm>
              <a:off x="3923" y="1933"/>
              <a:ext cx="1591" cy="410"/>
            </a:xfrm>
            <a:prstGeom prst="rect">
              <a:avLst/>
            </a:prstGeom>
            <a:solidFill>
              <a:srgbClr val="CCFFFF"/>
            </a:solidFill>
            <a:ln w="9525">
              <a:solidFill>
                <a:schemeClr val="bg2"/>
              </a:solidFill>
              <a:miter lim="800000"/>
              <a:headEnd/>
              <a:tailEnd/>
            </a:ln>
          </p:spPr>
          <p:txBody>
            <a:bodyPr>
              <a:spAutoFit/>
            </a:bodyPr>
            <a:lstStyle/>
            <a:p>
              <a:pPr marL="342900" indent="-342900">
                <a:buFontTx/>
                <a:buAutoNum type="arabicPeriod"/>
              </a:pPr>
              <a:r>
                <a:rPr lang="en-US">
                  <a:latin typeface="Arial" charset="0"/>
                </a:rPr>
                <a:t>First sample the New Source</a:t>
              </a:r>
            </a:p>
          </p:txBody>
        </p:sp>
        <p:sp>
          <p:nvSpPr>
            <p:cNvPr id="28684" name="Line 9"/>
            <p:cNvSpPr>
              <a:spLocks noChangeShapeType="1"/>
            </p:cNvSpPr>
            <p:nvPr/>
          </p:nvSpPr>
          <p:spPr bwMode="auto">
            <a:xfrm flipH="1">
              <a:off x="3379" y="2115"/>
              <a:ext cx="544" cy="226"/>
            </a:xfrm>
            <a:prstGeom prst="line">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grpSp>
        <p:nvGrpSpPr>
          <p:cNvPr id="4" name="Group 15"/>
          <p:cNvGrpSpPr>
            <a:grpSpLocks/>
          </p:cNvGrpSpPr>
          <p:nvPr/>
        </p:nvGrpSpPr>
        <p:grpSpPr bwMode="auto">
          <a:xfrm>
            <a:off x="430213" y="4941888"/>
            <a:ext cx="3062287" cy="1425575"/>
            <a:chOff x="120" y="3113"/>
            <a:chExt cx="1929" cy="898"/>
          </a:xfrm>
        </p:grpSpPr>
        <p:sp>
          <p:nvSpPr>
            <p:cNvPr id="28681" name="Rectangle 11"/>
            <p:cNvSpPr>
              <a:spLocks noChangeArrowheads="1"/>
            </p:cNvSpPr>
            <p:nvPr/>
          </p:nvSpPr>
          <p:spPr bwMode="auto">
            <a:xfrm>
              <a:off x="120" y="3428"/>
              <a:ext cx="1929" cy="583"/>
            </a:xfrm>
            <a:prstGeom prst="rect">
              <a:avLst/>
            </a:prstGeom>
            <a:solidFill>
              <a:srgbClr val="CCFFFF"/>
            </a:solidFill>
            <a:ln w="9525">
              <a:solidFill>
                <a:schemeClr val="bg2"/>
              </a:solidFill>
              <a:miter lim="800000"/>
              <a:headEnd/>
              <a:tailEnd/>
            </a:ln>
          </p:spPr>
          <p:txBody>
            <a:bodyPr>
              <a:spAutoFit/>
            </a:bodyPr>
            <a:lstStyle/>
            <a:p>
              <a:pPr marL="342900" indent="-342900" eaLnBrk="1" hangingPunct="1">
                <a:spcBef>
                  <a:spcPct val="20000"/>
                </a:spcBef>
                <a:buFontTx/>
                <a:buAutoNum type="arabicPeriod" startAt="2"/>
              </a:pPr>
              <a:r>
                <a:rPr lang="en-US">
                  <a:latin typeface="Arial" charset="0"/>
                </a:rPr>
                <a:t>Then perform best-first search through space of candidate definitions</a:t>
              </a:r>
            </a:p>
          </p:txBody>
        </p:sp>
        <p:sp>
          <p:nvSpPr>
            <p:cNvPr id="28682" name="Line 12"/>
            <p:cNvSpPr>
              <a:spLocks noChangeShapeType="1"/>
            </p:cNvSpPr>
            <p:nvPr/>
          </p:nvSpPr>
          <p:spPr bwMode="auto">
            <a:xfrm flipV="1">
              <a:off x="1116" y="3113"/>
              <a:ext cx="313" cy="317"/>
            </a:xfrm>
            <a:prstGeom prst="line">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sp>
        <p:nvSpPr>
          <p:cNvPr id="47121" name="Rectangle 17"/>
          <p:cNvSpPr>
            <a:spLocks noChangeArrowheads="1"/>
          </p:cNvSpPr>
          <p:nvPr/>
        </p:nvSpPr>
        <p:spPr bwMode="auto">
          <a:xfrm>
            <a:off x="6300788" y="2362200"/>
            <a:ext cx="2447925" cy="865188"/>
          </a:xfrm>
          <a:prstGeom prst="rect">
            <a:avLst/>
          </a:prstGeom>
          <a:solidFill>
            <a:srgbClr val="FFCCFF"/>
          </a:solidFill>
          <a:ln w="9525">
            <a:solidFill>
              <a:schemeClr val="bg2"/>
            </a:solidFill>
            <a:miter lim="800000"/>
            <a:headEnd/>
            <a:tailEnd/>
          </a:ln>
        </p:spPr>
        <p:txBody>
          <a:bodyPr>
            <a:spAutoFit/>
          </a:bodyPr>
          <a:lstStyle/>
          <a:p>
            <a:pPr marL="342900" indent="-342900" algn="ctr"/>
            <a:r>
              <a:rPr lang="en-US" i="1">
                <a:latin typeface="Arial" charset="0"/>
              </a:rPr>
              <a:t>Expressive Language</a:t>
            </a:r>
          </a:p>
          <a:p>
            <a:pPr marL="342900" indent="-342900" algn="ctr"/>
            <a:r>
              <a:rPr lang="en-US" sz="1600">
                <a:latin typeface="Arial" charset="0"/>
              </a:rPr>
              <a:t>Sufficient for modeling</a:t>
            </a:r>
          </a:p>
          <a:p>
            <a:pPr marL="342900" indent="-342900" algn="ctr"/>
            <a:r>
              <a:rPr lang="en-US" sz="1600">
                <a:latin typeface="Arial" charset="0"/>
              </a:rPr>
              <a:t>most online sources</a:t>
            </a:r>
          </a:p>
        </p:txBody>
      </p:sp>
      <p:sp>
        <p:nvSpPr>
          <p:cNvPr id="28680" name="Title 17"/>
          <p:cNvSpPr>
            <a:spLocks noGrp="1"/>
          </p:cNvSpPr>
          <p:nvPr>
            <p:ph type="title"/>
          </p:nvPr>
        </p:nvSpPr>
        <p:spPr/>
        <p:txBody>
          <a:bodyPr/>
          <a:lstStyle/>
          <a:p>
            <a:pPr eaLnBrk="1" hangingPunct="1"/>
            <a:r>
              <a:rPr lang="en-US">
                <a:latin typeface="Tahoma" charset="0"/>
                <a:cs typeface="ＭＳ Ｐゴシック" charset="0"/>
              </a:rPr>
              <a:t>Searching for Definitions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eaLnBrk="1" hangingPunct="1"/>
            <a:r>
              <a:rPr lang="en-US" sz="3600">
                <a:latin typeface="Tahoma" charset="0"/>
                <a:cs typeface="ＭＳ Ｐゴシック" charset="0"/>
              </a:rPr>
              <a:t>Invoking the Target</a:t>
            </a:r>
          </a:p>
        </p:txBody>
      </p:sp>
      <p:sp>
        <p:nvSpPr>
          <p:cNvPr id="51274" name="Rectangle 74"/>
          <p:cNvSpPr>
            <a:spLocks noGrp="1" noChangeArrowheads="1"/>
          </p:cNvSpPr>
          <p:nvPr>
            <p:ph idx="1"/>
          </p:nvPr>
        </p:nvSpPr>
        <p:spPr>
          <a:xfrm>
            <a:off x="468313" y="2743200"/>
            <a:ext cx="5975350" cy="1584325"/>
          </a:xfrm>
        </p:spPr>
        <p:txBody>
          <a:bodyPr/>
          <a:lstStyle/>
          <a:p>
            <a:pPr eaLnBrk="1" hangingPunct="1">
              <a:lnSpc>
                <a:spcPct val="90000"/>
              </a:lnSpc>
              <a:buFont typeface="Wingdings" charset="0"/>
              <a:buNone/>
            </a:pPr>
            <a:r>
              <a:rPr lang="en-US">
                <a:latin typeface="Tahoma" charset="0"/>
                <a:cs typeface="ＭＳ Ｐゴシック" charset="0"/>
              </a:rPr>
              <a:t>Invoke source with </a:t>
            </a:r>
            <a:r>
              <a:rPr lang="en-US" i="1">
                <a:latin typeface="Tahoma" charset="0"/>
                <a:cs typeface="ＭＳ Ｐゴシック" charset="0"/>
              </a:rPr>
              <a:t>representative </a:t>
            </a:r>
            <a:r>
              <a:rPr lang="en-US">
                <a:latin typeface="Tahoma" charset="0"/>
                <a:cs typeface="ＭＳ Ｐゴシック" charset="0"/>
              </a:rPr>
              <a:t>values</a:t>
            </a:r>
          </a:p>
          <a:p>
            <a:pPr eaLnBrk="1" hangingPunct="1">
              <a:lnSpc>
                <a:spcPct val="90000"/>
              </a:lnSpc>
            </a:pPr>
            <a:r>
              <a:rPr lang="en-US">
                <a:latin typeface="Tahoma" charset="0"/>
                <a:cs typeface="ＭＳ Ｐゴシック" charset="0"/>
              </a:rPr>
              <a:t>Try randomly generating input tuples:</a:t>
            </a:r>
          </a:p>
          <a:p>
            <a:pPr lvl="1" eaLnBrk="1" hangingPunct="1">
              <a:lnSpc>
                <a:spcPct val="90000"/>
              </a:lnSpc>
            </a:pPr>
            <a:r>
              <a:rPr lang="en-US">
                <a:latin typeface="Tahoma" charset="0"/>
              </a:rPr>
              <a:t>Combine examples of each type</a:t>
            </a:r>
          </a:p>
          <a:p>
            <a:pPr lvl="1" eaLnBrk="1" hangingPunct="1">
              <a:lnSpc>
                <a:spcPct val="90000"/>
              </a:lnSpc>
            </a:pPr>
            <a:r>
              <a:rPr lang="en-US">
                <a:latin typeface="Tahoma" charset="0"/>
              </a:rPr>
              <a:t>Use distribution if available</a:t>
            </a:r>
          </a:p>
        </p:txBody>
      </p:sp>
      <p:sp>
        <p:nvSpPr>
          <p:cNvPr id="30724" name="Slide Number Placeholder 5"/>
          <p:cNvSpPr>
            <a:spLocks noGrp="1"/>
          </p:cNvSpPr>
          <p:nvPr>
            <p:ph type="sldNum" sz="quarter" idx="4294967295"/>
          </p:nvPr>
        </p:nvSpPr>
        <p:spPr bwMode="auto">
          <a:xfrm>
            <a:off x="7477125" y="6245225"/>
            <a:ext cx="1666875" cy="4762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fld id="{BB85CF9B-8C22-C442-9D67-3B4F1AEAC7EA}" type="slidenum">
              <a:rPr lang="en-US" sz="1200">
                <a:solidFill>
                  <a:srgbClr val="898989"/>
                </a:solidFill>
              </a:rPr>
              <a:pPr/>
              <a:t>9</a:t>
            </a:fld>
            <a:endParaRPr lang="en-US" sz="1200">
              <a:solidFill>
                <a:srgbClr val="898989"/>
              </a:solidFill>
            </a:endParaRPr>
          </a:p>
        </p:txBody>
      </p:sp>
      <p:sp>
        <p:nvSpPr>
          <p:cNvPr id="51204" name="Rectangle 4"/>
          <p:cNvSpPr>
            <a:spLocks noChangeArrowheads="1"/>
          </p:cNvSpPr>
          <p:nvPr/>
        </p:nvSpPr>
        <p:spPr bwMode="auto">
          <a:xfrm>
            <a:off x="611188" y="1427163"/>
            <a:ext cx="1439862" cy="860425"/>
          </a:xfrm>
          <a:prstGeom prst="rect">
            <a:avLst/>
          </a:prstGeom>
          <a:solidFill>
            <a:srgbClr val="FFCC99"/>
          </a:solidFill>
          <a:ln w="9525">
            <a:solidFill>
              <a:schemeClr val="tx1"/>
            </a:solidFill>
            <a:miter lim="800000"/>
            <a:headEnd/>
            <a:tailEnd/>
          </a:ln>
        </p:spPr>
        <p:txBody>
          <a:bodyPr wrap="none" anchor="ctr"/>
          <a:lstStyle/>
          <a:p>
            <a:pPr algn="ctr" eaLnBrk="1" hangingPunct="1"/>
            <a:r>
              <a:rPr lang="en-US" sz="1600" b="1">
                <a:latin typeface="Arial" charset="0"/>
              </a:rPr>
              <a:t>Generate</a:t>
            </a:r>
          </a:p>
          <a:p>
            <a:pPr algn="ctr" eaLnBrk="1" hangingPunct="1"/>
            <a:r>
              <a:rPr lang="en-US" sz="1600" b="1">
                <a:latin typeface="Arial" charset="0"/>
              </a:rPr>
              <a:t>Input Tuples:</a:t>
            </a:r>
          </a:p>
          <a:p>
            <a:pPr algn="ctr" eaLnBrk="1" hangingPunct="1"/>
            <a:r>
              <a:rPr lang="en-US" sz="1600" b="1" i="1">
                <a:latin typeface="Arial" charset="0"/>
              </a:rPr>
              <a:t>&lt;zip1, dist1&gt;</a:t>
            </a:r>
          </a:p>
        </p:txBody>
      </p:sp>
      <p:sp>
        <p:nvSpPr>
          <p:cNvPr id="51208" name="AutoShape 8"/>
          <p:cNvSpPr>
            <a:spLocks noChangeArrowheads="1"/>
          </p:cNvSpPr>
          <p:nvPr/>
        </p:nvSpPr>
        <p:spPr bwMode="auto">
          <a:xfrm>
            <a:off x="2173288" y="1617663"/>
            <a:ext cx="1319212" cy="457200"/>
          </a:xfrm>
          <a:prstGeom prst="rightArrow">
            <a:avLst>
              <a:gd name="adj1" fmla="val 50000"/>
              <a:gd name="adj2" fmla="val 72135"/>
            </a:avLst>
          </a:prstGeom>
          <a:solidFill>
            <a:srgbClr val="FFFFCC"/>
          </a:solidFill>
          <a:ln w="9525">
            <a:solidFill>
              <a:schemeClr val="tx1"/>
            </a:solidFill>
            <a:miter lim="800000"/>
            <a:headEnd/>
            <a:tailEnd/>
          </a:ln>
        </p:spPr>
        <p:txBody>
          <a:bodyPr wrap="none" anchor="ctr"/>
          <a:lstStyle/>
          <a:p>
            <a:pPr algn="ctr" eaLnBrk="1" hangingPunct="1">
              <a:defRPr/>
            </a:pPr>
            <a:r>
              <a:rPr lang="en-US" sz="1400" b="1" dirty="0">
                <a:solidFill>
                  <a:schemeClr val="accent4">
                    <a:lumMod val="85000"/>
                    <a:lumOff val="15000"/>
                  </a:schemeClr>
                </a:solidFill>
                <a:latin typeface="Arial" pitchFamily="-106" charset="0"/>
                <a:ea typeface="ＭＳ Ｐゴシック" pitchFamily="-106" charset="-128"/>
                <a:cs typeface="ＭＳ Ｐゴシック" pitchFamily="-106" charset="-128"/>
              </a:rPr>
              <a:t>Invoke</a:t>
            </a:r>
          </a:p>
        </p:txBody>
      </p:sp>
      <p:grpSp>
        <p:nvGrpSpPr>
          <p:cNvPr id="30727" name="Group 41"/>
          <p:cNvGrpSpPr>
            <a:grpSpLocks/>
          </p:cNvGrpSpPr>
          <p:nvPr/>
        </p:nvGrpSpPr>
        <p:grpSpPr bwMode="auto">
          <a:xfrm>
            <a:off x="3852863" y="1066800"/>
            <a:ext cx="1222375" cy="1230313"/>
            <a:chOff x="3923" y="2383"/>
            <a:chExt cx="770" cy="775"/>
          </a:xfrm>
        </p:grpSpPr>
        <p:grpSp>
          <p:nvGrpSpPr>
            <p:cNvPr id="30755" name="Group 42"/>
            <p:cNvGrpSpPr>
              <a:grpSpLocks/>
            </p:cNvGrpSpPr>
            <p:nvPr/>
          </p:nvGrpSpPr>
          <p:grpSpPr bwMode="auto">
            <a:xfrm>
              <a:off x="3923" y="2383"/>
              <a:ext cx="770" cy="775"/>
              <a:chOff x="567" y="2160"/>
              <a:chExt cx="907" cy="905"/>
            </a:xfrm>
          </p:grpSpPr>
          <p:sp>
            <p:nvSpPr>
              <p:cNvPr id="30757" name="AutoShape 43"/>
              <p:cNvSpPr>
                <a:spLocks noChangeAspect="1" noChangeArrowheads="1" noTextEdit="1"/>
              </p:cNvSpPr>
              <p:nvPr/>
            </p:nvSpPr>
            <p:spPr bwMode="auto">
              <a:xfrm>
                <a:off x="567" y="2160"/>
                <a:ext cx="907" cy="9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0758" name="Freeform 44"/>
              <p:cNvSpPr>
                <a:spLocks/>
              </p:cNvSpPr>
              <p:nvPr/>
            </p:nvSpPr>
            <p:spPr bwMode="auto">
              <a:xfrm>
                <a:off x="567" y="2843"/>
                <a:ext cx="907" cy="222"/>
              </a:xfrm>
              <a:custGeom>
                <a:avLst/>
                <a:gdLst>
                  <a:gd name="T0" fmla="*/ 26 w 2721"/>
                  <a:gd name="T1" fmla="*/ 7 h 665"/>
                  <a:gd name="T2" fmla="*/ 25 w 2721"/>
                  <a:gd name="T3" fmla="*/ 8 h 665"/>
                  <a:gd name="T4" fmla="*/ 23 w 2721"/>
                  <a:gd name="T5" fmla="*/ 8 h 665"/>
                  <a:gd name="T6" fmla="*/ 20 w 2721"/>
                  <a:gd name="T7" fmla="*/ 8 h 665"/>
                  <a:gd name="T8" fmla="*/ 18 w 2721"/>
                  <a:gd name="T9" fmla="*/ 8 h 665"/>
                  <a:gd name="T10" fmla="*/ 16 w 2721"/>
                  <a:gd name="T11" fmla="*/ 8 h 665"/>
                  <a:gd name="T12" fmla="*/ 14 w 2721"/>
                  <a:gd name="T13" fmla="*/ 8 h 665"/>
                  <a:gd name="T14" fmla="*/ 12 w 2721"/>
                  <a:gd name="T15" fmla="*/ 8 h 665"/>
                  <a:gd name="T16" fmla="*/ 10 w 2721"/>
                  <a:gd name="T17" fmla="*/ 8 h 665"/>
                  <a:gd name="T18" fmla="*/ 9 w 2721"/>
                  <a:gd name="T19" fmla="*/ 8 h 665"/>
                  <a:gd name="T20" fmla="*/ 7 w 2721"/>
                  <a:gd name="T21" fmla="*/ 7 h 665"/>
                  <a:gd name="T22" fmla="*/ 5 w 2721"/>
                  <a:gd name="T23" fmla="*/ 7 h 665"/>
                  <a:gd name="T24" fmla="*/ 3 w 2721"/>
                  <a:gd name="T25" fmla="*/ 6 h 665"/>
                  <a:gd name="T26" fmla="*/ 1 w 2721"/>
                  <a:gd name="T27" fmla="*/ 6 h 665"/>
                  <a:gd name="T28" fmla="*/ 0 w 2721"/>
                  <a:gd name="T29" fmla="*/ 5 h 665"/>
                  <a:gd name="T30" fmla="*/ 0 w 2721"/>
                  <a:gd name="T31" fmla="*/ 4 h 665"/>
                  <a:gd name="T32" fmla="*/ 0 w 2721"/>
                  <a:gd name="T33" fmla="*/ 4 h 665"/>
                  <a:gd name="T34" fmla="*/ 1 w 2721"/>
                  <a:gd name="T35" fmla="*/ 3 h 665"/>
                  <a:gd name="T36" fmla="*/ 3 w 2721"/>
                  <a:gd name="T37" fmla="*/ 2 h 665"/>
                  <a:gd name="T38" fmla="*/ 5 w 2721"/>
                  <a:gd name="T39" fmla="*/ 1 h 665"/>
                  <a:gd name="T40" fmla="*/ 7 w 2721"/>
                  <a:gd name="T41" fmla="*/ 1 h 665"/>
                  <a:gd name="T42" fmla="*/ 9 w 2721"/>
                  <a:gd name="T43" fmla="*/ 0 h 665"/>
                  <a:gd name="T44" fmla="*/ 11 w 2721"/>
                  <a:gd name="T45" fmla="*/ 0 h 665"/>
                  <a:gd name="T46" fmla="*/ 12 w 2721"/>
                  <a:gd name="T47" fmla="*/ 0 h 665"/>
                  <a:gd name="T48" fmla="*/ 14 w 2721"/>
                  <a:gd name="T49" fmla="*/ 0 h 665"/>
                  <a:gd name="T50" fmla="*/ 15 w 2721"/>
                  <a:gd name="T51" fmla="*/ 0 h 665"/>
                  <a:gd name="T52" fmla="*/ 17 w 2721"/>
                  <a:gd name="T53" fmla="*/ 0 h 665"/>
                  <a:gd name="T54" fmla="*/ 19 w 2721"/>
                  <a:gd name="T55" fmla="*/ 0 h 665"/>
                  <a:gd name="T56" fmla="*/ 21 w 2721"/>
                  <a:gd name="T57" fmla="*/ 0 h 665"/>
                  <a:gd name="T58" fmla="*/ 23 w 2721"/>
                  <a:gd name="T59" fmla="*/ 0 h 665"/>
                  <a:gd name="T60" fmla="*/ 25 w 2721"/>
                  <a:gd name="T61" fmla="*/ 0 h 665"/>
                  <a:gd name="T62" fmla="*/ 26 w 2721"/>
                  <a:gd name="T63" fmla="*/ 1 h 665"/>
                  <a:gd name="T64" fmla="*/ 28 w 2721"/>
                  <a:gd name="T65" fmla="*/ 1 h 665"/>
                  <a:gd name="T66" fmla="*/ 30 w 2721"/>
                  <a:gd name="T67" fmla="*/ 2 h 665"/>
                  <a:gd name="T68" fmla="*/ 32 w 2721"/>
                  <a:gd name="T69" fmla="*/ 2 h 665"/>
                  <a:gd name="T70" fmla="*/ 33 w 2721"/>
                  <a:gd name="T71" fmla="*/ 3 h 665"/>
                  <a:gd name="T72" fmla="*/ 33 w 2721"/>
                  <a:gd name="T73" fmla="*/ 4 h 665"/>
                  <a:gd name="T74" fmla="*/ 34 w 2721"/>
                  <a:gd name="T75" fmla="*/ 4 h 665"/>
                  <a:gd name="T76" fmla="*/ 33 w 2721"/>
                  <a:gd name="T77" fmla="*/ 5 h 665"/>
                  <a:gd name="T78" fmla="*/ 32 w 2721"/>
                  <a:gd name="T79" fmla="*/ 6 h 665"/>
                  <a:gd name="T80" fmla="*/ 31 w 2721"/>
                  <a:gd name="T81" fmla="*/ 6 h 665"/>
                  <a:gd name="T82" fmla="*/ 29 w 2721"/>
                  <a:gd name="T83" fmla="*/ 7 h 665"/>
                  <a:gd name="T84" fmla="*/ 28 w 2721"/>
                  <a:gd name="T85" fmla="*/ 7 h 66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21"/>
                  <a:gd name="T130" fmla="*/ 0 h 665"/>
                  <a:gd name="T131" fmla="*/ 2721 w 2721"/>
                  <a:gd name="T132" fmla="*/ 665 h 66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21" h="665">
                    <a:moveTo>
                      <a:pt x="2228" y="589"/>
                    </a:moveTo>
                    <a:lnTo>
                      <a:pt x="2182" y="597"/>
                    </a:lnTo>
                    <a:lnTo>
                      <a:pt x="2136" y="606"/>
                    </a:lnTo>
                    <a:lnTo>
                      <a:pt x="2088" y="614"/>
                    </a:lnTo>
                    <a:lnTo>
                      <a:pt x="2038" y="621"/>
                    </a:lnTo>
                    <a:lnTo>
                      <a:pt x="1988" y="628"/>
                    </a:lnTo>
                    <a:lnTo>
                      <a:pt x="1936" y="633"/>
                    </a:lnTo>
                    <a:lnTo>
                      <a:pt x="1883" y="639"/>
                    </a:lnTo>
                    <a:lnTo>
                      <a:pt x="1829" y="644"/>
                    </a:lnTo>
                    <a:lnTo>
                      <a:pt x="1774" y="650"/>
                    </a:lnTo>
                    <a:lnTo>
                      <a:pt x="1718" y="654"/>
                    </a:lnTo>
                    <a:lnTo>
                      <a:pt x="1660" y="657"/>
                    </a:lnTo>
                    <a:lnTo>
                      <a:pt x="1601" y="659"/>
                    </a:lnTo>
                    <a:lnTo>
                      <a:pt x="1542" y="662"/>
                    </a:lnTo>
                    <a:lnTo>
                      <a:pt x="1483" y="664"/>
                    </a:lnTo>
                    <a:lnTo>
                      <a:pt x="1423" y="665"/>
                    </a:lnTo>
                    <a:lnTo>
                      <a:pt x="1361" y="665"/>
                    </a:lnTo>
                    <a:lnTo>
                      <a:pt x="1305" y="665"/>
                    </a:lnTo>
                    <a:lnTo>
                      <a:pt x="1250" y="664"/>
                    </a:lnTo>
                    <a:lnTo>
                      <a:pt x="1195" y="662"/>
                    </a:lnTo>
                    <a:lnTo>
                      <a:pt x="1140" y="661"/>
                    </a:lnTo>
                    <a:lnTo>
                      <a:pt x="1087" y="658"/>
                    </a:lnTo>
                    <a:lnTo>
                      <a:pt x="1035" y="655"/>
                    </a:lnTo>
                    <a:lnTo>
                      <a:pt x="983" y="653"/>
                    </a:lnTo>
                    <a:lnTo>
                      <a:pt x="931" y="648"/>
                    </a:lnTo>
                    <a:lnTo>
                      <a:pt x="881" y="644"/>
                    </a:lnTo>
                    <a:lnTo>
                      <a:pt x="832" y="639"/>
                    </a:lnTo>
                    <a:lnTo>
                      <a:pt x="783" y="635"/>
                    </a:lnTo>
                    <a:lnTo>
                      <a:pt x="736" y="628"/>
                    </a:lnTo>
                    <a:lnTo>
                      <a:pt x="690" y="622"/>
                    </a:lnTo>
                    <a:lnTo>
                      <a:pt x="644" y="615"/>
                    </a:lnTo>
                    <a:lnTo>
                      <a:pt x="600" y="608"/>
                    </a:lnTo>
                    <a:lnTo>
                      <a:pt x="558" y="601"/>
                    </a:lnTo>
                    <a:lnTo>
                      <a:pt x="496" y="589"/>
                    </a:lnTo>
                    <a:lnTo>
                      <a:pt x="437" y="577"/>
                    </a:lnTo>
                    <a:lnTo>
                      <a:pt x="381" y="564"/>
                    </a:lnTo>
                    <a:lnTo>
                      <a:pt x="328" y="549"/>
                    </a:lnTo>
                    <a:lnTo>
                      <a:pt x="278" y="534"/>
                    </a:lnTo>
                    <a:lnTo>
                      <a:pt x="233" y="519"/>
                    </a:lnTo>
                    <a:lnTo>
                      <a:pt x="191" y="502"/>
                    </a:lnTo>
                    <a:lnTo>
                      <a:pt x="152" y="485"/>
                    </a:lnTo>
                    <a:lnTo>
                      <a:pt x="118" y="469"/>
                    </a:lnTo>
                    <a:lnTo>
                      <a:pt x="88" y="449"/>
                    </a:lnTo>
                    <a:lnTo>
                      <a:pt x="62" y="431"/>
                    </a:lnTo>
                    <a:lnTo>
                      <a:pt x="40" y="412"/>
                    </a:lnTo>
                    <a:lnTo>
                      <a:pt x="22" y="393"/>
                    </a:lnTo>
                    <a:lnTo>
                      <a:pt x="10" y="373"/>
                    </a:lnTo>
                    <a:lnTo>
                      <a:pt x="3" y="354"/>
                    </a:lnTo>
                    <a:lnTo>
                      <a:pt x="0" y="333"/>
                    </a:lnTo>
                    <a:lnTo>
                      <a:pt x="4" y="310"/>
                    </a:lnTo>
                    <a:lnTo>
                      <a:pt x="14" y="286"/>
                    </a:lnTo>
                    <a:lnTo>
                      <a:pt x="30" y="263"/>
                    </a:lnTo>
                    <a:lnTo>
                      <a:pt x="53" y="241"/>
                    </a:lnTo>
                    <a:lnTo>
                      <a:pt x="82" y="219"/>
                    </a:lnTo>
                    <a:lnTo>
                      <a:pt x="117" y="198"/>
                    </a:lnTo>
                    <a:lnTo>
                      <a:pt x="156" y="179"/>
                    </a:lnTo>
                    <a:lnTo>
                      <a:pt x="203" y="159"/>
                    </a:lnTo>
                    <a:lnTo>
                      <a:pt x="252" y="140"/>
                    </a:lnTo>
                    <a:lnTo>
                      <a:pt x="308" y="122"/>
                    </a:lnTo>
                    <a:lnTo>
                      <a:pt x="369" y="105"/>
                    </a:lnTo>
                    <a:lnTo>
                      <a:pt x="433" y="90"/>
                    </a:lnTo>
                    <a:lnTo>
                      <a:pt x="502" y="76"/>
                    </a:lnTo>
                    <a:lnTo>
                      <a:pt x="573" y="63"/>
                    </a:lnTo>
                    <a:lnTo>
                      <a:pt x="650" y="50"/>
                    </a:lnTo>
                    <a:lnTo>
                      <a:pt x="729" y="39"/>
                    </a:lnTo>
                    <a:lnTo>
                      <a:pt x="765" y="35"/>
                    </a:lnTo>
                    <a:lnTo>
                      <a:pt x="802" y="31"/>
                    </a:lnTo>
                    <a:lnTo>
                      <a:pt x="838" y="27"/>
                    </a:lnTo>
                    <a:lnTo>
                      <a:pt x="876" y="23"/>
                    </a:lnTo>
                    <a:lnTo>
                      <a:pt x="913" y="20"/>
                    </a:lnTo>
                    <a:lnTo>
                      <a:pt x="951" y="16"/>
                    </a:lnTo>
                    <a:lnTo>
                      <a:pt x="991" y="13"/>
                    </a:lnTo>
                    <a:lnTo>
                      <a:pt x="1031" y="10"/>
                    </a:lnTo>
                    <a:lnTo>
                      <a:pt x="1071" y="9"/>
                    </a:lnTo>
                    <a:lnTo>
                      <a:pt x="1110" y="6"/>
                    </a:lnTo>
                    <a:lnTo>
                      <a:pt x="1151" y="5"/>
                    </a:lnTo>
                    <a:lnTo>
                      <a:pt x="1193" y="3"/>
                    </a:lnTo>
                    <a:lnTo>
                      <a:pt x="1234" y="2"/>
                    </a:lnTo>
                    <a:lnTo>
                      <a:pt x="1276" y="0"/>
                    </a:lnTo>
                    <a:lnTo>
                      <a:pt x="1319" y="0"/>
                    </a:lnTo>
                    <a:lnTo>
                      <a:pt x="1361" y="0"/>
                    </a:lnTo>
                    <a:lnTo>
                      <a:pt x="1419" y="0"/>
                    </a:lnTo>
                    <a:lnTo>
                      <a:pt x="1476" y="2"/>
                    </a:lnTo>
                    <a:lnTo>
                      <a:pt x="1533" y="3"/>
                    </a:lnTo>
                    <a:lnTo>
                      <a:pt x="1589" y="5"/>
                    </a:lnTo>
                    <a:lnTo>
                      <a:pt x="1644" y="7"/>
                    </a:lnTo>
                    <a:lnTo>
                      <a:pt x="1698" y="11"/>
                    </a:lnTo>
                    <a:lnTo>
                      <a:pt x="1752" y="14"/>
                    </a:lnTo>
                    <a:lnTo>
                      <a:pt x="1804" y="18"/>
                    </a:lnTo>
                    <a:lnTo>
                      <a:pt x="1856" y="24"/>
                    </a:lnTo>
                    <a:lnTo>
                      <a:pt x="1907" y="29"/>
                    </a:lnTo>
                    <a:lnTo>
                      <a:pt x="1956" y="35"/>
                    </a:lnTo>
                    <a:lnTo>
                      <a:pt x="2004" y="40"/>
                    </a:lnTo>
                    <a:lnTo>
                      <a:pt x="2052" y="47"/>
                    </a:lnTo>
                    <a:lnTo>
                      <a:pt x="2097" y="54"/>
                    </a:lnTo>
                    <a:lnTo>
                      <a:pt x="2143" y="61"/>
                    </a:lnTo>
                    <a:lnTo>
                      <a:pt x="2186" y="69"/>
                    </a:lnTo>
                    <a:lnTo>
                      <a:pt x="2245" y="82"/>
                    </a:lnTo>
                    <a:lnTo>
                      <a:pt x="2303" y="94"/>
                    </a:lnTo>
                    <a:lnTo>
                      <a:pt x="2356" y="107"/>
                    </a:lnTo>
                    <a:lnTo>
                      <a:pt x="2407" y="121"/>
                    </a:lnTo>
                    <a:lnTo>
                      <a:pt x="2454" y="136"/>
                    </a:lnTo>
                    <a:lnTo>
                      <a:pt x="2499" y="151"/>
                    </a:lnTo>
                    <a:lnTo>
                      <a:pt x="2539" y="168"/>
                    </a:lnTo>
                    <a:lnTo>
                      <a:pt x="2576" y="184"/>
                    </a:lnTo>
                    <a:lnTo>
                      <a:pt x="2609" y="201"/>
                    </a:lnTo>
                    <a:lnTo>
                      <a:pt x="2637" y="219"/>
                    </a:lnTo>
                    <a:lnTo>
                      <a:pt x="2662" y="237"/>
                    </a:lnTo>
                    <a:lnTo>
                      <a:pt x="2683" y="255"/>
                    </a:lnTo>
                    <a:lnTo>
                      <a:pt x="2699" y="274"/>
                    </a:lnTo>
                    <a:lnTo>
                      <a:pt x="2711" y="293"/>
                    </a:lnTo>
                    <a:lnTo>
                      <a:pt x="2718" y="313"/>
                    </a:lnTo>
                    <a:lnTo>
                      <a:pt x="2721" y="333"/>
                    </a:lnTo>
                    <a:lnTo>
                      <a:pt x="2718" y="353"/>
                    </a:lnTo>
                    <a:lnTo>
                      <a:pt x="2713" y="371"/>
                    </a:lnTo>
                    <a:lnTo>
                      <a:pt x="2702" y="390"/>
                    </a:lnTo>
                    <a:lnTo>
                      <a:pt x="2687" y="408"/>
                    </a:lnTo>
                    <a:lnTo>
                      <a:pt x="2668" y="426"/>
                    </a:lnTo>
                    <a:lnTo>
                      <a:pt x="2644" y="443"/>
                    </a:lnTo>
                    <a:lnTo>
                      <a:pt x="2618" y="461"/>
                    </a:lnTo>
                    <a:lnTo>
                      <a:pt x="2588" y="477"/>
                    </a:lnTo>
                    <a:lnTo>
                      <a:pt x="2554" y="492"/>
                    </a:lnTo>
                    <a:lnTo>
                      <a:pt x="2517" y="509"/>
                    </a:lnTo>
                    <a:lnTo>
                      <a:pt x="2476" y="523"/>
                    </a:lnTo>
                    <a:lnTo>
                      <a:pt x="2432" y="538"/>
                    </a:lnTo>
                    <a:lnTo>
                      <a:pt x="2385" y="552"/>
                    </a:lnTo>
                    <a:lnTo>
                      <a:pt x="2336" y="564"/>
                    </a:lnTo>
                    <a:lnTo>
                      <a:pt x="2282" y="577"/>
                    </a:lnTo>
                    <a:lnTo>
                      <a:pt x="2228" y="589"/>
                    </a:lnTo>
                    <a:close/>
                  </a:path>
                </a:pathLst>
              </a:custGeom>
              <a:solidFill>
                <a:srgbClr val="C1EF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759" name="Freeform 45"/>
              <p:cNvSpPr>
                <a:spLocks/>
              </p:cNvSpPr>
              <p:nvPr/>
            </p:nvSpPr>
            <p:spPr bwMode="auto">
              <a:xfrm>
                <a:off x="945" y="2161"/>
                <a:ext cx="125" cy="795"/>
              </a:xfrm>
              <a:custGeom>
                <a:avLst/>
                <a:gdLst>
                  <a:gd name="T0" fmla="*/ 2 w 374"/>
                  <a:gd name="T1" fmla="*/ 29 h 2385"/>
                  <a:gd name="T2" fmla="*/ 1 w 374"/>
                  <a:gd name="T3" fmla="*/ 29 h 2385"/>
                  <a:gd name="T4" fmla="*/ 0 w 374"/>
                  <a:gd name="T5" fmla="*/ 1 h 2385"/>
                  <a:gd name="T6" fmla="*/ 1 w 374"/>
                  <a:gd name="T7" fmla="*/ 0 h 2385"/>
                  <a:gd name="T8" fmla="*/ 3 w 374"/>
                  <a:gd name="T9" fmla="*/ 0 h 2385"/>
                  <a:gd name="T10" fmla="*/ 5 w 374"/>
                  <a:gd name="T11" fmla="*/ 29 h 2385"/>
                  <a:gd name="T12" fmla="*/ 2 w 374"/>
                  <a:gd name="T13" fmla="*/ 29 h 2385"/>
                  <a:gd name="T14" fmla="*/ 0 60000 65536"/>
                  <a:gd name="T15" fmla="*/ 0 60000 65536"/>
                  <a:gd name="T16" fmla="*/ 0 60000 65536"/>
                  <a:gd name="T17" fmla="*/ 0 60000 65536"/>
                  <a:gd name="T18" fmla="*/ 0 60000 65536"/>
                  <a:gd name="T19" fmla="*/ 0 60000 65536"/>
                  <a:gd name="T20" fmla="*/ 0 60000 65536"/>
                  <a:gd name="T21" fmla="*/ 0 w 374"/>
                  <a:gd name="T22" fmla="*/ 0 h 2385"/>
                  <a:gd name="T23" fmla="*/ 374 w 374"/>
                  <a:gd name="T24" fmla="*/ 2385 h 23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4" h="2385">
                    <a:moveTo>
                      <a:pt x="189" y="2385"/>
                    </a:moveTo>
                    <a:lnTo>
                      <a:pt x="89" y="2356"/>
                    </a:lnTo>
                    <a:lnTo>
                      <a:pt x="0" y="75"/>
                    </a:lnTo>
                    <a:lnTo>
                      <a:pt x="89" y="8"/>
                    </a:lnTo>
                    <a:lnTo>
                      <a:pt x="276" y="0"/>
                    </a:lnTo>
                    <a:lnTo>
                      <a:pt x="374" y="2377"/>
                    </a:lnTo>
                    <a:lnTo>
                      <a:pt x="189" y="2385"/>
                    </a:lnTo>
                    <a:close/>
                  </a:path>
                </a:pathLst>
              </a:custGeom>
              <a:solidFill>
                <a:srgbClr val="7F26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760" name="Freeform 46"/>
              <p:cNvSpPr>
                <a:spLocks/>
              </p:cNvSpPr>
              <p:nvPr/>
            </p:nvSpPr>
            <p:spPr bwMode="auto">
              <a:xfrm>
                <a:off x="975" y="2160"/>
                <a:ext cx="130" cy="796"/>
              </a:xfrm>
              <a:custGeom>
                <a:avLst/>
                <a:gdLst>
                  <a:gd name="T0" fmla="*/ 1 w 389"/>
                  <a:gd name="T1" fmla="*/ 29 h 2389"/>
                  <a:gd name="T2" fmla="*/ 1 w 389"/>
                  <a:gd name="T3" fmla="*/ 29 h 2389"/>
                  <a:gd name="T4" fmla="*/ 0 w 389"/>
                  <a:gd name="T5" fmla="*/ 0 h 2389"/>
                  <a:gd name="T6" fmla="*/ 3 w 389"/>
                  <a:gd name="T7" fmla="*/ 0 h 2389"/>
                  <a:gd name="T8" fmla="*/ 5 w 389"/>
                  <a:gd name="T9" fmla="*/ 29 h 2389"/>
                  <a:gd name="T10" fmla="*/ 1 w 389"/>
                  <a:gd name="T11" fmla="*/ 29 h 2389"/>
                  <a:gd name="T12" fmla="*/ 0 60000 65536"/>
                  <a:gd name="T13" fmla="*/ 0 60000 65536"/>
                  <a:gd name="T14" fmla="*/ 0 60000 65536"/>
                  <a:gd name="T15" fmla="*/ 0 60000 65536"/>
                  <a:gd name="T16" fmla="*/ 0 60000 65536"/>
                  <a:gd name="T17" fmla="*/ 0 60000 65536"/>
                  <a:gd name="T18" fmla="*/ 0 w 389"/>
                  <a:gd name="T19" fmla="*/ 0 h 2389"/>
                  <a:gd name="T20" fmla="*/ 389 w 389"/>
                  <a:gd name="T21" fmla="*/ 2389 h 2389"/>
                </a:gdLst>
                <a:ahLst/>
                <a:cxnLst>
                  <a:cxn ang="T12">
                    <a:pos x="T0" y="T1"/>
                  </a:cxn>
                  <a:cxn ang="T13">
                    <a:pos x="T2" y="T3"/>
                  </a:cxn>
                  <a:cxn ang="T14">
                    <a:pos x="T4" y="T5"/>
                  </a:cxn>
                  <a:cxn ang="T15">
                    <a:pos x="T6" y="T7"/>
                  </a:cxn>
                  <a:cxn ang="T16">
                    <a:pos x="T8" y="T9"/>
                  </a:cxn>
                  <a:cxn ang="T17">
                    <a:pos x="T10" y="T11"/>
                  </a:cxn>
                </a:cxnLst>
                <a:rect l="T18" t="T19" r="T20" b="T21"/>
                <a:pathLst>
                  <a:path w="389" h="2389">
                    <a:moveTo>
                      <a:pt x="103" y="2389"/>
                    </a:moveTo>
                    <a:lnTo>
                      <a:pt x="100" y="2389"/>
                    </a:lnTo>
                    <a:lnTo>
                      <a:pt x="0" y="12"/>
                    </a:lnTo>
                    <a:lnTo>
                      <a:pt x="282" y="0"/>
                    </a:lnTo>
                    <a:lnTo>
                      <a:pt x="389" y="2376"/>
                    </a:lnTo>
                    <a:lnTo>
                      <a:pt x="103" y="2389"/>
                    </a:lnTo>
                    <a:close/>
                  </a:path>
                </a:pathLst>
              </a:custGeom>
              <a:solidFill>
                <a:srgbClr val="D1B2A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761" name="Freeform 47"/>
              <p:cNvSpPr>
                <a:spLocks/>
              </p:cNvSpPr>
              <p:nvPr/>
            </p:nvSpPr>
            <p:spPr bwMode="auto">
              <a:xfrm>
                <a:off x="586" y="2215"/>
                <a:ext cx="826" cy="477"/>
              </a:xfrm>
              <a:custGeom>
                <a:avLst/>
                <a:gdLst>
                  <a:gd name="T0" fmla="*/ 1 w 2480"/>
                  <a:gd name="T1" fmla="*/ 18 h 1433"/>
                  <a:gd name="T2" fmla="*/ 0 w 2480"/>
                  <a:gd name="T3" fmla="*/ 1 h 1433"/>
                  <a:gd name="T4" fmla="*/ 1 w 2480"/>
                  <a:gd name="T5" fmla="*/ 1 h 1433"/>
                  <a:gd name="T6" fmla="*/ 29 w 2480"/>
                  <a:gd name="T7" fmla="*/ 0 h 1433"/>
                  <a:gd name="T8" fmla="*/ 31 w 2480"/>
                  <a:gd name="T9" fmla="*/ 16 h 1433"/>
                  <a:gd name="T10" fmla="*/ 30 w 2480"/>
                  <a:gd name="T11" fmla="*/ 16 h 1433"/>
                  <a:gd name="T12" fmla="*/ 1 w 2480"/>
                  <a:gd name="T13" fmla="*/ 18 h 1433"/>
                  <a:gd name="T14" fmla="*/ 0 60000 65536"/>
                  <a:gd name="T15" fmla="*/ 0 60000 65536"/>
                  <a:gd name="T16" fmla="*/ 0 60000 65536"/>
                  <a:gd name="T17" fmla="*/ 0 60000 65536"/>
                  <a:gd name="T18" fmla="*/ 0 60000 65536"/>
                  <a:gd name="T19" fmla="*/ 0 60000 65536"/>
                  <a:gd name="T20" fmla="*/ 0 60000 65536"/>
                  <a:gd name="T21" fmla="*/ 0 w 2480"/>
                  <a:gd name="T22" fmla="*/ 0 h 1433"/>
                  <a:gd name="T23" fmla="*/ 2480 w 2480"/>
                  <a:gd name="T24" fmla="*/ 1433 h 14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80" h="1433">
                    <a:moveTo>
                      <a:pt x="65" y="1433"/>
                    </a:moveTo>
                    <a:lnTo>
                      <a:pt x="0" y="101"/>
                    </a:lnTo>
                    <a:lnTo>
                      <a:pt x="51" y="45"/>
                    </a:lnTo>
                    <a:lnTo>
                      <a:pt x="2372" y="0"/>
                    </a:lnTo>
                    <a:lnTo>
                      <a:pt x="2480" y="1313"/>
                    </a:lnTo>
                    <a:lnTo>
                      <a:pt x="2435" y="1331"/>
                    </a:lnTo>
                    <a:lnTo>
                      <a:pt x="65" y="1433"/>
                    </a:lnTo>
                    <a:close/>
                  </a:path>
                </a:pathLst>
              </a:custGeom>
              <a:solidFill>
                <a:srgbClr val="7F26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762" name="Freeform 48"/>
              <p:cNvSpPr>
                <a:spLocks/>
              </p:cNvSpPr>
              <p:nvPr/>
            </p:nvSpPr>
            <p:spPr bwMode="auto">
              <a:xfrm>
                <a:off x="603" y="2195"/>
                <a:ext cx="809" cy="491"/>
              </a:xfrm>
              <a:custGeom>
                <a:avLst/>
                <a:gdLst>
                  <a:gd name="T0" fmla="*/ 1 w 2429"/>
                  <a:gd name="T1" fmla="*/ 18 h 1473"/>
                  <a:gd name="T2" fmla="*/ 0 w 2429"/>
                  <a:gd name="T3" fmla="*/ 1 h 1473"/>
                  <a:gd name="T4" fmla="*/ 29 w 2429"/>
                  <a:gd name="T5" fmla="*/ 0 h 1473"/>
                  <a:gd name="T6" fmla="*/ 30 w 2429"/>
                  <a:gd name="T7" fmla="*/ 17 h 1473"/>
                  <a:gd name="T8" fmla="*/ 1 w 2429"/>
                  <a:gd name="T9" fmla="*/ 18 h 1473"/>
                  <a:gd name="T10" fmla="*/ 0 60000 65536"/>
                  <a:gd name="T11" fmla="*/ 0 60000 65536"/>
                  <a:gd name="T12" fmla="*/ 0 60000 65536"/>
                  <a:gd name="T13" fmla="*/ 0 60000 65536"/>
                  <a:gd name="T14" fmla="*/ 0 60000 65536"/>
                  <a:gd name="T15" fmla="*/ 0 w 2429"/>
                  <a:gd name="T16" fmla="*/ 0 h 1473"/>
                  <a:gd name="T17" fmla="*/ 2429 w 2429"/>
                  <a:gd name="T18" fmla="*/ 1473 h 1473"/>
                </a:gdLst>
                <a:ahLst/>
                <a:cxnLst>
                  <a:cxn ang="T10">
                    <a:pos x="T0" y="T1"/>
                  </a:cxn>
                  <a:cxn ang="T11">
                    <a:pos x="T2" y="T3"/>
                  </a:cxn>
                  <a:cxn ang="T12">
                    <a:pos x="T4" y="T5"/>
                  </a:cxn>
                  <a:cxn ang="T13">
                    <a:pos x="T6" y="T7"/>
                  </a:cxn>
                  <a:cxn ang="T14">
                    <a:pos x="T8" y="T9"/>
                  </a:cxn>
                </a:cxnLst>
                <a:rect l="T15" t="T16" r="T17" b="T18"/>
                <a:pathLst>
                  <a:path w="2429" h="1473">
                    <a:moveTo>
                      <a:pt x="57" y="1473"/>
                    </a:moveTo>
                    <a:lnTo>
                      <a:pt x="0" y="103"/>
                    </a:lnTo>
                    <a:lnTo>
                      <a:pt x="2371" y="0"/>
                    </a:lnTo>
                    <a:lnTo>
                      <a:pt x="2429" y="1371"/>
                    </a:lnTo>
                    <a:lnTo>
                      <a:pt x="57" y="1473"/>
                    </a:lnTo>
                    <a:close/>
                  </a:path>
                </a:pathLst>
              </a:custGeom>
              <a:solidFill>
                <a:srgbClr val="F2CC0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763" name="Freeform 49"/>
              <p:cNvSpPr>
                <a:spLocks/>
              </p:cNvSpPr>
              <p:nvPr/>
            </p:nvSpPr>
            <p:spPr bwMode="auto">
              <a:xfrm>
                <a:off x="626" y="2218"/>
                <a:ext cx="763" cy="446"/>
              </a:xfrm>
              <a:custGeom>
                <a:avLst/>
                <a:gdLst>
                  <a:gd name="T0" fmla="*/ 1 w 2289"/>
                  <a:gd name="T1" fmla="*/ 16 h 1340"/>
                  <a:gd name="T2" fmla="*/ 0 w 2289"/>
                  <a:gd name="T3" fmla="*/ 1 h 1340"/>
                  <a:gd name="T4" fmla="*/ 28 w 2289"/>
                  <a:gd name="T5" fmla="*/ 0 h 1340"/>
                  <a:gd name="T6" fmla="*/ 28 w 2289"/>
                  <a:gd name="T7" fmla="*/ 15 h 1340"/>
                  <a:gd name="T8" fmla="*/ 1 w 2289"/>
                  <a:gd name="T9" fmla="*/ 16 h 1340"/>
                  <a:gd name="T10" fmla="*/ 0 60000 65536"/>
                  <a:gd name="T11" fmla="*/ 0 60000 65536"/>
                  <a:gd name="T12" fmla="*/ 0 60000 65536"/>
                  <a:gd name="T13" fmla="*/ 0 60000 65536"/>
                  <a:gd name="T14" fmla="*/ 0 60000 65536"/>
                  <a:gd name="T15" fmla="*/ 0 w 2289"/>
                  <a:gd name="T16" fmla="*/ 0 h 1340"/>
                  <a:gd name="T17" fmla="*/ 2289 w 2289"/>
                  <a:gd name="T18" fmla="*/ 1340 h 1340"/>
                </a:gdLst>
                <a:ahLst/>
                <a:cxnLst>
                  <a:cxn ang="T10">
                    <a:pos x="T0" y="T1"/>
                  </a:cxn>
                  <a:cxn ang="T11">
                    <a:pos x="T2" y="T3"/>
                  </a:cxn>
                  <a:cxn ang="T12">
                    <a:pos x="T4" y="T5"/>
                  </a:cxn>
                  <a:cxn ang="T13">
                    <a:pos x="T6" y="T7"/>
                  </a:cxn>
                  <a:cxn ang="T14">
                    <a:pos x="T8" y="T9"/>
                  </a:cxn>
                </a:cxnLst>
                <a:rect l="T15" t="T16" r="T17" b="T18"/>
                <a:pathLst>
                  <a:path w="2289" h="1340">
                    <a:moveTo>
                      <a:pt x="52" y="1340"/>
                    </a:moveTo>
                    <a:lnTo>
                      <a:pt x="0" y="96"/>
                    </a:lnTo>
                    <a:lnTo>
                      <a:pt x="2237" y="0"/>
                    </a:lnTo>
                    <a:lnTo>
                      <a:pt x="2289" y="1245"/>
                    </a:lnTo>
                    <a:lnTo>
                      <a:pt x="52" y="1340"/>
                    </a:lnTo>
                    <a:close/>
                  </a:path>
                </a:pathLst>
              </a:custGeom>
              <a:solidFill>
                <a:srgbClr val="0035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764" name="Freeform 50"/>
              <p:cNvSpPr>
                <a:spLocks/>
              </p:cNvSpPr>
              <p:nvPr/>
            </p:nvSpPr>
            <p:spPr bwMode="auto">
              <a:xfrm>
                <a:off x="649" y="2239"/>
                <a:ext cx="717" cy="405"/>
              </a:xfrm>
              <a:custGeom>
                <a:avLst/>
                <a:gdLst>
                  <a:gd name="T0" fmla="*/ 1 w 2149"/>
                  <a:gd name="T1" fmla="*/ 15 h 1215"/>
                  <a:gd name="T2" fmla="*/ 0 w 2149"/>
                  <a:gd name="T3" fmla="*/ 1 h 1215"/>
                  <a:gd name="T4" fmla="*/ 26 w 2149"/>
                  <a:gd name="T5" fmla="*/ 0 h 1215"/>
                  <a:gd name="T6" fmla="*/ 27 w 2149"/>
                  <a:gd name="T7" fmla="*/ 14 h 1215"/>
                  <a:gd name="T8" fmla="*/ 1 w 2149"/>
                  <a:gd name="T9" fmla="*/ 15 h 1215"/>
                  <a:gd name="T10" fmla="*/ 0 60000 65536"/>
                  <a:gd name="T11" fmla="*/ 0 60000 65536"/>
                  <a:gd name="T12" fmla="*/ 0 60000 65536"/>
                  <a:gd name="T13" fmla="*/ 0 60000 65536"/>
                  <a:gd name="T14" fmla="*/ 0 60000 65536"/>
                  <a:gd name="T15" fmla="*/ 0 w 2149"/>
                  <a:gd name="T16" fmla="*/ 0 h 1215"/>
                  <a:gd name="T17" fmla="*/ 2149 w 2149"/>
                  <a:gd name="T18" fmla="*/ 1215 h 1215"/>
                </a:gdLst>
                <a:ahLst/>
                <a:cxnLst>
                  <a:cxn ang="T10">
                    <a:pos x="T0" y="T1"/>
                  </a:cxn>
                  <a:cxn ang="T11">
                    <a:pos x="T2" y="T3"/>
                  </a:cxn>
                  <a:cxn ang="T12">
                    <a:pos x="T4" y="T5"/>
                  </a:cxn>
                  <a:cxn ang="T13">
                    <a:pos x="T6" y="T7"/>
                  </a:cxn>
                  <a:cxn ang="T14">
                    <a:pos x="T8" y="T9"/>
                  </a:cxn>
                </a:cxnLst>
                <a:rect l="T15" t="T16" r="T17" b="T18"/>
                <a:pathLst>
                  <a:path w="2149" h="1215">
                    <a:moveTo>
                      <a:pt x="46" y="1215"/>
                    </a:moveTo>
                    <a:lnTo>
                      <a:pt x="0" y="91"/>
                    </a:lnTo>
                    <a:lnTo>
                      <a:pt x="2103" y="0"/>
                    </a:lnTo>
                    <a:lnTo>
                      <a:pt x="2149" y="1124"/>
                    </a:lnTo>
                    <a:lnTo>
                      <a:pt x="46" y="1215"/>
                    </a:lnTo>
                    <a:close/>
                  </a:path>
                </a:pathLst>
              </a:custGeom>
              <a:solidFill>
                <a:srgbClr val="B7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765" name="Freeform 51"/>
              <p:cNvSpPr>
                <a:spLocks/>
              </p:cNvSpPr>
              <p:nvPr/>
            </p:nvSpPr>
            <p:spPr bwMode="auto">
              <a:xfrm>
                <a:off x="657" y="2244"/>
                <a:ext cx="700" cy="395"/>
              </a:xfrm>
              <a:custGeom>
                <a:avLst/>
                <a:gdLst>
                  <a:gd name="T0" fmla="*/ 1 w 2100"/>
                  <a:gd name="T1" fmla="*/ 15 h 1185"/>
                  <a:gd name="T2" fmla="*/ 0 w 2100"/>
                  <a:gd name="T3" fmla="*/ 1 h 1185"/>
                  <a:gd name="T4" fmla="*/ 25 w 2100"/>
                  <a:gd name="T5" fmla="*/ 0 h 1185"/>
                  <a:gd name="T6" fmla="*/ 26 w 2100"/>
                  <a:gd name="T7" fmla="*/ 14 h 1185"/>
                  <a:gd name="T8" fmla="*/ 1 w 2100"/>
                  <a:gd name="T9" fmla="*/ 15 h 1185"/>
                  <a:gd name="T10" fmla="*/ 0 60000 65536"/>
                  <a:gd name="T11" fmla="*/ 0 60000 65536"/>
                  <a:gd name="T12" fmla="*/ 0 60000 65536"/>
                  <a:gd name="T13" fmla="*/ 0 60000 65536"/>
                  <a:gd name="T14" fmla="*/ 0 60000 65536"/>
                  <a:gd name="T15" fmla="*/ 0 w 2100"/>
                  <a:gd name="T16" fmla="*/ 0 h 1185"/>
                  <a:gd name="T17" fmla="*/ 2100 w 2100"/>
                  <a:gd name="T18" fmla="*/ 1185 h 1185"/>
                </a:gdLst>
                <a:ahLst/>
                <a:cxnLst>
                  <a:cxn ang="T10">
                    <a:pos x="T0" y="T1"/>
                  </a:cxn>
                  <a:cxn ang="T11">
                    <a:pos x="T2" y="T3"/>
                  </a:cxn>
                  <a:cxn ang="T12">
                    <a:pos x="T4" y="T5"/>
                  </a:cxn>
                  <a:cxn ang="T13">
                    <a:pos x="T6" y="T7"/>
                  </a:cxn>
                  <a:cxn ang="T14">
                    <a:pos x="T8" y="T9"/>
                  </a:cxn>
                </a:cxnLst>
                <a:rect l="T15" t="T16" r="T17" b="T18"/>
                <a:pathLst>
                  <a:path w="2100" h="1185">
                    <a:moveTo>
                      <a:pt x="47" y="1185"/>
                    </a:moveTo>
                    <a:lnTo>
                      <a:pt x="0" y="88"/>
                    </a:lnTo>
                    <a:lnTo>
                      <a:pt x="2054" y="0"/>
                    </a:lnTo>
                    <a:lnTo>
                      <a:pt x="2100" y="1098"/>
                    </a:lnTo>
                    <a:lnTo>
                      <a:pt x="47" y="1185"/>
                    </a:lnTo>
                    <a:close/>
                  </a:path>
                </a:pathLst>
              </a:custGeom>
              <a:solidFill>
                <a:srgbClr val="BA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766" name="Freeform 52"/>
              <p:cNvSpPr>
                <a:spLocks/>
              </p:cNvSpPr>
              <p:nvPr/>
            </p:nvSpPr>
            <p:spPr bwMode="auto">
              <a:xfrm>
                <a:off x="666" y="2248"/>
                <a:ext cx="683" cy="386"/>
              </a:xfrm>
              <a:custGeom>
                <a:avLst/>
                <a:gdLst>
                  <a:gd name="T0" fmla="*/ 1 w 2048"/>
                  <a:gd name="T1" fmla="*/ 14 h 1157"/>
                  <a:gd name="T2" fmla="*/ 0 w 2048"/>
                  <a:gd name="T3" fmla="*/ 1 h 1157"/>
                  <a:gd name="T4" fmla="*/ 25 w 2048"/>
                  <a:gd name="T5" fmla="*/ 0 h 1157"/>
                  <a:gd name="T6" fmla="*/ 25 w 2048"/>
                  <a:gd name="T7" fmla="*/ 13 h 1157"/>
                  <a:gd name="T8" fmla="*/ 1 w 2048"/>
                  <a:gd name="T9" fmla="*/ 14 h 1157"/>
                  <a:gd name="T10" fmla="*/ 0 60000 65536"/>
                  <a:gd name="T11" fmla="*/ 0 60000 65536"/>
                  <a:gd name="T12" fmla="*/ 0 60000 65536"/>
                  <a:gd name="T13" fmla="*/ 0 60000 65536"/>
                  <a:gd name="T14" fmla="*/ 0 60000 65536"/>
                  <a:gd name="T15" fmla="*/ 0 w 2048"/>
                  <a:gd name="T16" fmla="*/ 0 h 1157"/>
                  <a:gd name="T17" fmla="*/ 2048 w 2048"/>
                  <a:gd name="T18" fmla="*/ 1157 h 1157"/>
                </a:gdLst>
                <a:ahLst/>
                <a:cxnLst>
                  <a:cxn ang="T10">
                    <a:pos x="T0" y="T1"/>
                  </a:cxn>
                  <a:cxn ang="T11">
                    <a:pos x="T2" y="T3"/>
                  </a:cxn>
                  <a:cxn ang="T12">
                    <a:pos x="T4" y="T5"/>
                  </a:cxn>
                  <a:cxn ang="T13">
                    <a:pos x="T6" y="T7"/>
                  </a:cxn>
                  <a:cxn ang="T14">
                    <a:pos x="T8" y="T9"/>
                  </a:cxn>
                </a:cxnLst>
                <a:rect l="T15" t="T16" r="T17" b="T18"/>
                <a:pathLst>
                  <a:path w="2048" h="1157">
                    <a:moveTo>
                      <a:pt x="46" y="1157"/>
                    </a:moveTo>
                    <a:lnTo>
                      <a:pt x="0" y="86"/>
                    </a:lnTo>
                    <a:lnTo>
                      <a:pt x="2003" y="0"/>
                    </a:lnTo>
                    <a:lnTo>
                      <a:pt x="2048" y="1071"/>
                    </a:lnTo>
                    <a:lnTo>
                      <a:pt x="46" y="1157"/>
                    </a:lnTo>
                    <a:close/>
                  </a:path>
                </a:pathLst>
              </a:custGeom>
              <a:solidFill>
                <a:srgbClr val="BFF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767" name="Freeform 53"/>
              <p:cNvSpPr>
                <a:spLocks/>
              </p:cNvSpPr>
              <p:nvPr/>
            </p:nvSpPr>
            <p:spPr bwMode="auto">
              <a:xfrm>
                <a:off x="1191" y="2950"/>
                <a:ext cx="29" cy="59"/>
              </a:xfrm>
              <a:custGeom>
                <a:avLst/>
                <a:gdLst>
                  <a:gd name="T0" fmla="*/ 1 w 88"/>
                  <a:gd name="T1" fmla="*/ 2 h 178"/>
                  <a:gd name="T2" fmla="*/ 1 w 88"/>
                  <a:gd name="T3" fmla="*/ 2 h 178"/>
                  <a:gd name="T4" fmla="*/ 1 w 88"/>
                  <a:gd name="T5" fmla="*/ 2 h 178"/>
                  <a:gd name="T6" fmla="*/ 0 w 88"/>
                  <a:gd name="T7" fmla="*/ 2 h 178"/>
                  <a:gd name="T8" fmla="*/ 0 w 88"/>
                  <a:gd name="T9" fmla="*/ 1 h 178"/>
                  <a:gd name="T10" fmla="*/ 0 w 88"/>
                  <a:gd name="T11" fmla="*/ 1 h 178"/>
                  <a:gd name="T12" fmla="*/ 0 w 88"/>
                  <a:gd name="T13" fmla="*/ 1 h 178"/>
                  <a:gd name="T14" fmla="*/ 0 w 88"/>
                  <a:gd name="T15" fmla="*/ 1 h 178"/>
                  <a:gd name="T16" fmla="*/ 0 w 88"/>
                  <a:gd name="T17" fmla="*/ 0 h 178"/>
                  <a:gd name="T18" fmla="*/ 0 w 88"/>
                  <a:gd name="T19" fmla="*/ 0 h 178"/>
                  <a:gd name="T20" fmla="*/ 0 w 88"/>
                  <a:gd name="T21" fmla="*/ 0 h 178"/>
                  <a:gd name="T22" fmla="*/ 0 w 88"/>
                  <a:gd name="T23" fmla="*/ 0 h 178"/>
                  <a:gd name="T24" fmla="*/ 1 w 88"/>
                  <a:gd name="T25" fmla="*/ 1 h 178"/>
                  <a:gd name="T26" fmla="*/ 1 w 88"/>
                  <a:gd name="T27" fmla="*/ 1 h 178"/>
                  <a:gd name="T28" fmla="*/ 1 w 88"/>
                  <a:gd name="T29" fmla="*/ 1 h 178"/>
                  <a:gd name="T30" fmla="*/ 1 w 88"/>
                  <a:gd name="T31" fmla="*/ 2 h 178"/>
                  <a:gd name="T32" fmla="*/ 1 w 88"/>
                  <a:gd name="T33" fmla="*/ 2 h 178"/>
                  <a:gd name="T34" fmla="*/ 1 w 88"/>
                  <a:gd name="T35" fmla="*/ 2 h 1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78"/>
                  <a:gd name="T56" fmla="*/ 88 w 88"/>
                  <a:gd name="T57" fmla="*/ 178 h 17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78">
                    <a:moveTo>
                      <a:pt x="88" y="178"/>
                    </a:moveTo>
                    <a:lnTo>
                      <a:pt x="56" y="171"/>
                    </a:lnTo>
                    <a:lnTo>
                      <a:pt x="48" y="152"/>
                    </a:lnTo>
                    <a:lnTo>
                      <a:pt x="40" y="131"/>
                    </a:lnTo>
                    <a:lnTo>
                      <a:pt x="32" y="109"/>
                    </a:lnTo>
                    <a:lnTo>
                      <a:pt x="25" y="87"/>
                    </a:lnTo>
                    <a:lnTo>
                      <a:pt x="18" y="63"/>
                    </a:lnTo>
                    <a:lnTo>
                      <a:pt x="11" y="41"/>
                    </a:lnTo>
                    <a:lnTo>
                      <a:pt x="6" y="20"/>
                    </a:lnTo>
                    <a:lnTo>
                      <a:pt x="0" y="0"/>
                    </a:lnTo>
                    <a:lnTo>
                      <a:pt x="18" y="15"/>
                    </a:lnTo>
                    <a:lnTo>
                      <a:pt x="32" y="34"/>
                    </a:lnTo>
                    <a:lnTo>
                      <a:pt x="43" y="58"/>
                    </a:lnTo>
                    <a:lnTo>
                      <a:pt x="51" y="82"/>
                    </a:lnTo>
                    <a:lnTo>
                      <a:pt x="59" y="107"/>
                    </a:lnTo>
                    <a:lnTo>
                      <a:pt x="67" y="134"/>
                    </a:lnTo>
                    <a:lnTo>
                      <a:pt x="77" y="157"/>
                    </a:lnTo>
                    <a:lnTo>
                      <a:pt x="88" y="178"/>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768" name="Freeform 54"/>
              <p:cNvSpPr>
                <a:spLocks/>
              </p:cNvSpPr>
              <p:nvPr/>
            </p:nvSpPr>
            <p:spPr bwMode="auto">
              <a:xfrm>
                <a:off x="941" y="3002"/>
                <a:ext cx="1" cy="1"/>
              </a:xfrm>
              <a:custGeom>
                <a:avLst/>
                <a:gdLst>
                  <a:gd name="T0" fmla="*/ 0 w 2"/>
                  <a:gd name="T1" fmla="*/ 0 h 1"/>
                  <a:gd name="T2" fmla="*/ 1 w 2"/>
                  <a:gd name="T3" fmla="*/ 0 h 1"/>
                  <a:gd name="T4" fmla="*/ 1 w 2"/>
                  <a:gd name="T5" fmla="*/ 0 h 1"/>
                  <a:gd name="T6" fmla="*/ 1 w 2"/>
                  <a:gd name="T7" fmla="*/ 0 h 1"/>
                  <a:gd name="T8" fmla="*/ 1 w 2"/>
                  <a:gd name="T9" fmla="*/ 1 h 1"/>
                  <a:gd name="T10" fmla="*/ 1 w 2"/>
                  <a:gd name="T11" fmla="*/ 1 h 1"/>
                  <a:gd name="T12" fmla="*/ 1 w 2"/>
                  <a:gd name="T13" fmla="*/ 1 h 1"/>
                  <a:gd name="T14" fmla="*/ 1 w 2"/>
                  <a:gd name="T15" fmla="*/ 1 h 1"/>
                  <a:gd name="T16" fmla="*/ 1 w 2"/>
                  <a:gd name="T17" fmla="*/ 1 h 1"/>
                  <a:gd name="T18" fmla="*/ 1 w 2"/>
                  <a:gd name="T19" fmla="*/ 0 h 1"/>
                  <a:gd name="T20" fmla="*/ 1 w 2"/>
                  <a:gd name="T21" fmla="*/ 0 h 1"/>
                  <a:gd name="T22" fmla="*/ 1 w 2"/>
                  <a:gd name="T23" fmla="*/ 0 h 1"/>
                  <a:gd name="T24" fmla="*/ 0 w 2"/>
                  <a:gd name="T25" fmla="*/ 0 h 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
                  <a:gd name="T40" fmla="*/ 0 h 1"/>
                  <a:gd name="T41" fmla="*/ 2 w 2"/>
                  <a:gd name="T42" fmla="*/ 1 h 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 h="1">
                    <a:moveTo>
                      <a:pt x="0" y="0"/>
                    </a:moveTo>
                    <a:lnTo>
                      <a:pt x="1" y="0"/>
                    </a:lnTo>
                    <a:lnTo>
                      <a:pt x="2" y="1"/>
                    </a:lnTo>
                    <a:lnTo>
                      <a:pt x="1" y="0"/>
                    </a:lnTo>
                    <a:lnTo>
                      <a:pt x="0" y="0"/>
                    </a:lnTo>
                    <a:close/>
                  </a:path>
                </a:pathLst>
              </a:custGeom>
              <a:solidFill>
                <a:srgbClr val="B25B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769" name="Freeform 55"/>
              <p:cNvSpPr>
                <a:spLocks/>
              </p:cNvSpPr>
              <p:nvPr/>
            </p:nvSpPr>
            <p:spPr bwMode="auto">
              <a:xfrm>
                <a:off x="950" y="2896"/>
                <a:ext cx="61" cy="122"/>
              </a:xfrm>
              <a:custGeom>
                <a:avLst/>
                <a:gdLst>
                  <a:gd name="T0" fmla="*/ 2 w 182"/>
                  <a:gd name="T1" fmla="*/ 4 h 366"/>
                  <a:gd name="T2" fmla="*/ 2 w 182"/>
                  <a:gd name="T3" fmla="*/ 5 h 366"/>
                  <a:gd name="T4" fmla="*/ 2 w 182"/>
                  <a:gd name="T5" fmla="*/ 5 h 366"/>
                  <a:gd name="T6" fmla="*/ 2 w 182"/>
                  <a:gd name="T7" fmla="*/ 4 h 366"/>
                  <a:gd name="T8" fmla="*/ 2 w 182"/>
                  <a:gd name="T9" fmla="*/ 4 h 366"/>
                  <a:gd name="T10" fmla="*/ 2 w 182"/>
                  <a:gd name="T11" fmla="*/ 4 h 366"/>
                  <a:gd name="T12" fmla="*/ 1 w 182"/>
                  <a:gd name="T13" fmla="*/ 4 h 366"/>
                  <a:gd name="T14" fmla="*/ 1 w 182"/>
                  <a:gd name="T15" fmla="*/ 4 h 366"/>
                  <a:gd name="T16" fmla="*/ 1 w 182"/>
                  <a:gd name="T17" fmla="*/ 4 h 366"/>
                  <a:gd name="T18" fmla="*/ 1 w 182"/>
                  <a:gd name="T19" fmla="*/ 4 h 366"/>
                  <a:gd name="T20" fmla="*/ 1 w 182"/>
                  <a:gd name="T21" fmla="*/ 4 h 366"/>
                  <a:gd name="T22" fmla="*/ 1 w 182"/>
                  <a:gd name="T23" fmla="*/ 4 h 366"/>
                  <a:gd name="T24" fmla="*/ 1 w 182"/>
                  <a:gd name="T25" fmla="*/ 4 h 366"/>
                  <a:gd name="T26" fmla="*/ 1 w 182"/>
                  <a:gd name="T27" fmla="*/ 4 h 366"/>
                  <a:gd name="T28" fmla="*/ 1 w 182"/>
                  <a:gd name="T29" fmla="*/ 4 h 366"/>
                  <a:gd name="T30" fmla="*/ 1 w 182"/>
                  <a:gd name="T31" fmla="*/ 4 h 366"/>
                  <a:gd name="T32" fmla="*/ 1 w 182"/>
                  <a:gd name="T33" fmla="*/ 4 h 366"/>
                  <a:gd name="T34" fmla="*/ 2 w 182"/>
                  <a:gd name="T35" fmla="*/ 4 h 366"/>
                  <a:gd name="T36" fmla="*/ 2 w 182"/>
                  <a:gd name="T37" fmla="*/ 4 h 366"/>
                  <a:gd name="T38" fmla="*/ 2 w 182"/>
                  <a:gd name="T39" fmla="*/ 4 h 366"/>
                  <a:gd name="T40" fmla="*/ 2 w 182"/>
                  <a:gd name="T41" fmla="*/ 4 h 366"/>
                  <a:gd name="T42" fmla="*/ 2 w 182"/>
                  <a:gd name="T43" fmla="*/ 3 h 366"/>
                  <a:gd name="T44" fmla="*/ 1 w 182"/>
                  <a:gd name="T45" fmla="*/ 3 h 366"/>
                  <a:gd name="T46" fmla="*/ 1 w 182"/>
                  <a:gd name="T47" fmla="*/ 2 h 366"/>
                  <a:gd name="T48" fmla="*/ 1 w 182"/>
                  <a:gd name="T49" fmla="*/ 2 h 366"/>
                  <a:gd name="T50" fmla="*/ 1 w 182"/>
                  <a:gd name="T51" fmla="*/ 1 h 366"/>
                  <a:gd name="T52" fmla="*/ 0 w 182"/>
                  <a:gd name="T53" fmla="*/ 1 h 366"/>
                  <a:gd name="T54" fmla="*/ 0 w 182"/>
                  <a:gd name="T55" fmla="*/ 0 h 366"/>
                  <a:gd name="T56" fmla="*/ 0 w 182"/>
                  <a:gd name="T57" fmla="*/ 0 h 366"/>
                  <a:gd name="T58" fmla="*/ 0 w 182"/>
                  <a:gd name="T59" fmla="*/ 0 h 366"/>
                  <a:gd name="T60" fmla="*/ 0 w 182"/>
                  <a:gd name="T61" fmla="*/ 0 h 366"/>
                  <a:gd name="T62" fmla="*/ 1 w 182"/>
                  <a:gd name="T63" fmla="*/ 1 h 366"/>
                  <a:gd name="T64" fmla="*/ 1 w 182"/>
                  <a:gd name="T65" fmla="*/ 1 h 366"/>
                  <a:gd name="T66" fmla="*/ 2 w 182"/>
                  <a:gd name="T67" fmla="*/ 2 h 366"/>
                  <a:gd name="T68" fmla="*/ 2 w 182"/>
                  <a:gd name="T69" fmla="*/ 3 h 366"/>
                  <a:gd name="T70" fmla="*/ 2 w 182"/>
                  <a:gd name="T71" fmla="*/ 4 h 366"/>
                  <a:gd name="T72" fmla="*/ 2 w 182"/>
                  <a:gd name="T73" fmla="*/ 4 h 36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2"/>
                  <a:gd name="T112" fmla="*/ 0 h 366"/>
                  <a:gd name="T113" fmla="*/ 182 w 182"/>
                  <a:gd name="T114" fmla="*/ 366 h 36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2" h="366">
                    <a:moveTo>
                      <a:pt x="182" y="363"/>
                    </a:moveTo>
                    <a:lnTo>
                      <a:pt x="172" y="366"/>
                    </a:lnTo>
                    <a:lnTo>
                      <a:pt x="160" y="365"/>
                    </a:lnTo>
                    <a:lnTo>
                      <a:pt x="148" y="362"/>
                    </a:lnTo>
                    <a:lnTo>
                      <a:pt x="135" y="356"/>
                    </a:lnTo>
                    <a:lnTo>
                      <a:pt x="122" y="351"/>
                    </a:lnTo>
                    <a:lnTo>
                      <a:pt x="109" y="344"/>
                    </a:lnTo>
                    <a:lnTo>
                      <a:pt x="98" y="338"/>
                    </a:lnTo>
                    <a:lnTo>
                      <a:pt x="89" y="334"/>
                    </a:lnTo>
                    <a:lnTo>
                      <a:pt x="87" y="332"/>
                    </a:lnTo>
                    <a:lnTo>
                      <a:pt x="86" y="329"/>
                    </a:lnTo>
                    <a:lnTo>
                      <a:pt x="85" y="326"/>
                    </a:lnTo>
                    <a:lnTo>
                      <a:pt x="83" y="323"/>
                    </a:lnTo>
                    <a:lnTo>
                      <a:pt x="90" y="325"/>
                    </a:lnTo>
                    <a:lnTo>
                      <a:pt x="98" y="327"/>
                    </a:lnTo>
                    <a:lnTo>
                      <a:pt x="108" y="330"/>
                    </a:lnTo>
                    <a:lnTo>
                      <a:pt x="116" y="333"/>
                    </a:lnTo>
                    <a:lnTo>
                      <a:pt x="123" y="334"/>
                    </a:lnTo>
                    <a:lnTo>
                      <a:pt x="129" y="334"/>
                    </a:lnTo>
                    <a:lnTo>
                      <a:pt x="133" y="332"/>
                    </a:lnTo>
                    <a:lnTo>
                      <a:pt x="134" y="326"/>
                    </a:lnTo>
                    <a:lnTo>
                      <a:pt x="129" y="282"/>
                    </a:lnTo>
                    <a:lnTo>
                      <a:pt x="116" y="239"/>
                    </a:lnTo>
                    <a:lnTo>
                      <a:pt x="98" y="198"/>
                    </a:lnTo>
                    <a:lnTo>
                      <a:pt x="78" y="156"/>
                    </a:lnTo>
                    <a:lnTo>
                      <a:pt x="56" y="115"/>
                    </a:lnTo>
                    <a:lnTo>
                      <a:pt x="35" y="76"/>
                    </a:lnTo>
                    <a:lnTo>
                      <a:pt x="16" y="37"/>
                    </a:lnTo>
                    <a:lnTo>
                      <a:pt x="0" y="0"/>
                    </a:lnTo>
                    <a:lnTo>
                      <a:pt x="7" y="3"/>
                    </a:lnTo>
                    <a:lnTo>
                      <a:pt x="26" y="23"/>
                    </a:lnTo>
                    <a:lnTo>
                      <a:pt x="55" y="58"/>
                    </a:lnTo>
                    <a:lnTo>
                      <a:pt x="89" y="105"/>
                    </a:lnTo>
                    <a:lnTo>
                      <a:pt x="123" y="160"/>
                    </a:lnTo>
                    <a:lnTo>
                      <a:pt x="153" y="224"/>
                    </a:lnTo>
                    <a:lnTo>
                      <a:pt x="174" y="293"/>
                    </a:lnTo>
                    <a:lnTo>
                      <a:pt x="182" y="363"/>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770" name="Freeform 56"/>
              <p:cNvSpPr>
                <a:spLocks/>
              </p:cNvSpPr>
              <p:nvPr/>
            </p:nvSpPr>
            <p:spPr bwMode="auto">
              <a:xfrm>
                <a:off x="1149" y="2906"/>
                <a:ext cx="10" cy="97"/>
              </a:xfrm>
              <a:custGeom>
                <a:avLst/>
                <a:gdLst>
                  <a:gd name="T0" fmla="*/ 0 w 32"/>
                  <a:gd name="T1" fmla="*/ 4 h 291"/>
                  <a:gd name="T2" fmla="*/ 0 w 32"/>
                  <a:gd name="T3" fmla="*/ 3 h 291"/>
                  <a:gd name="T4" fmla="*/ 0 w 32"/>
                  <a:gd name="T5" fmla="*/ 3 h 291"/>
                  <a:gd name="T6" fmla="*/ 0 w 32"/>
                  <a:gd name="T7" fmla="*/ 2 h 291"/>
                  <a:gd name="T8" fmla="*/ 0 w 32"/>
                  <a:gd name="T9" fmla="*/ 2 h 291"/>
                  <a:gd name="T10" fmla="*/ 0 w 32"/>
                  <a:gd name="T11" fmla="*/ 1 h 291"/>
                  <a:gd name="T12" fmla="*/ 0 w 32"/>
                  <a:gd name="T13" fmla="*/ 1 h 291"/>
                  <a:gd name="T14" fmla="*/ 0 w 32"/>
                  <a:gd name="T15" fmla="*/ 0 h 291"/>
                  <a:gd name="T16" fmla="*/ 0 w 32"/>
                  <a:gd name="T17" fmla="*/ 0 h 291"/>
                  <a:gd name="T18" fmla="*/ 0 w 32"/>
                  <a:gd name="T19" fmla="*/ 0 h 291"/>
                  <a:gd name="T20" fmla="*/ 0 w 32"/>
                  <a:gd name="T21" fmla="*/ 1 h 291"/>
                  <a:gd name="T22" fmla="*/ 0 w 32"/>
                  <a:gd name="T23" fmla="*/ 1 h 291"/>
                  <a:gd name="T24" fmla="*/ 0 w 32"/>
                  <a:gd name="T25" fmla="*/ 2 h 291"/>
                  <a:gd name="T26" fmla="*/ 0 w 32"/>
                  <a:gd name="T27" fmla="*/ 2 h 291"/>
                  <a:gd name="T28" fmla="*/ 0 w 32"/>
                  <a:gd name="T29" fmla="*/ 3 h 291"/>
                  <a:gd name="T30" fmla="*/ 0 w 32"/>
                  <a:gd name="T31" fmla="*/ 3 h 291"/>
                  <a:gd name="T32" fmla="*/ 0 w 32"/>
                  <a:gd name="T33" fmla="*/ 4 h 2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
                  <a:gd name="T52" fmla="*/ 0 h 291"/>
                  <a:gd name="T53" fmla="*/ 32 w 32"/>
                  <a:gd name="T54" fmla="*/ 291 h 29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 h="291">
                    <a:moveTo>
                      <a:pt x="32" y="291"/>
                    </a:moveTo>
                    <a:lnTo>
                      <a:pt x="14" y="261"/>
                    </a:lnTo>
                    <a:lnTo>
                      <a:pt x="4" y="227"/>
                    </a:lnTo>
                    <a:lnTo>
                      <a:pt x="0" y="189"/>
                    </a:lnTo>
                    <a:lnTo>
                      <a:pt x="0" y="152"/>
                    </a:lnTo>
                    <a:lnTo>
                      <a:pt x="1" y="112"/>
                    </a:lnTo>
                    <a:lnTo>
                      <a:pt x="4" y="73"/>
                    </a:lnTo>
                    <a:lnTo>
                      <a:pt x="4" y="36"/>
                    </a:lnTo>
                    <a:lnTo>
                      <a:pt x="1" y="0"/>
                    </a:lnTo>
                    <a:lnTo>
                      <a:pt x="16" y="32"/>
                    </a:lnTo>
                    <a:lnTo>
                      <a:pt x="25" y="66"/>
                    </a:lnTo>
                    <a:lnTo>
                      <a:pt x="29" y="102"/>
                    </a:lnTo>
                    <a:lnTo>
                      <a:pt x="29" y="139"/>
                    </a:lnTo>
                    <a:lnTo>
                      <a:pt x="26" y="178"/>
                    </a:lnTo>
                    <a:lnTo>
                      <a:pt x="26" y="217"/>
                    </a:lnTo>
                    <a:lnTo>
                      <a:pt x="26" y="254"/>
                    </a:lnTo>
                    <a:lnTo>
                      <a:pt x="32" y="291"/>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771" name="Freeform 57"/>
              <p:cNvSpPr>
                <a:spLocks/>
              </p:cNvSpPr>
              <p:nvPr/>
            </p:nvSpPr>
            <p:spPr bwMode="auto">
              <a:xfrm>
                <a:off x="917" y="2902"/>
                <a:ext cx="56" cy="90"/>
              </a:xfrm>
              <a:custGeom>
                <a:avLst/>
                <a:gdLst>
                  <a:gd name="T0" fmla="*/ 2 w 168"/>
                  <a:gd name="T1" fmla="*/ 3 h 269"/>
                  <a:gd name="T2" fmla="*/ 2 w 168"/>
                  <a:gd name="T3" fmla="*/ 3 h 269"/>
                  <a:gd name="T4" fmla="*/ 1 w 168"/>
                  <a:gd name="T5" fmla="*/ 3 h 269"/>
                  <a:gd name="T6" fmla="*/ 1 w 168"/>
                  <a:gd name="T7" fmla="*/ 2 h 269"/>
                  <a:gd name="T8" fmla="*/ 1 w 168"/>
                  <a:gd name="T9" fmla="*/ 2 h 269"/>
                  <a:gd name="T10" fmla="*/ 1 w 168"/>
                  <a:gd name="T11" fmla="*/ 1 h 269"/>
                  <a:gd name="T12" fmla="*/ 0 w 168"/>
                  <a:gd name="T13" fmla="*/ 1 h 269"/>
                  <a:gd name="T14" fmla="*/ 0 w 168"/>
                  <a:gd name="T15" fmla="*/ 0 h 269"/>
                  <a:gd name="T16" fmla="*/ 0 w 168"/>
                  <a:gd name="T17" fmla="*/ 0 h 269"/>
                  <a:gd name="T18" fmla="*/ 0 w 168"/>
                  <a:gd name="T19" fmla="*/ 0 h 269"/>
                  <a:gd name="T20" fmla="*/ 1 w 168"/>
                  <a:gd name="T21" fmla="*/ 1 h 269"/>
                  <a:gd name="T22" fmla="*/ 1 w 168"/>
                  <a:gd name="T23" fmla="*/ 1 h 269"/>
                  <a:gd name="T24" fmla="*/ 1 w 168"/>
                  <a:gd name="T25" fmla="*/ 2 h 269"/>
                  <a:gd name="T26" fmla="*/ 1 w 168"/>
                  <a:gd name="T27" fmla="*/ 2 h 269"/>
                  <a:gd name="T28" fmla="*/ 2 w 168"/>
                  <a:gd name="T29" fmla="*/ 3 h 269"/>
                  <a:gd name="T30" fmla="*/ 2 w 168"/>
                  <a:gd name="T31" fmla="*/ 3 h 269"/>
                  <a:gd name="T32" fmla="*/ 2 w 168"/>
                  <a:gd name="T33" fmla="*/ 3 h 2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8"/>
                  <a:gd name="T52" fmla="*/ 0 h 269"/>
                  <a:gd name="T53" fmla="*/ 168 w 168"/>
                  <a:gd name="T54" fmla="*/ 269 h 2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8" h="269">
                    <a:moveTo>
                      <a:pt x="168" y="269"/>
                    </a:moveTo>
                    <a:lnTo>
                      <a:pt x="135" y="255"/>
                    </a:lnTo>
                    <a:lnTo>
                      <a:pt x="109" y="231"/>
                    </a:lnTo>
                    <a:lnTo>
                      <a:pt x="87" y="197"/>
                    </a:lnTo>
                    <a:lnTo>
                      <a:pt x="68" y="157"/>
                    </a:lnTo>
                    <a:lnTo>
                      <a:pt x="52" y="115"/>
                    </a:lnTo>
                    <a:lnTo>
                      <a:pt x="35" y="72"/>
                    </a:lnTo>
                    <a:lnTo>
                      <a:pt x="19" y="33"/>
                    </a:lnTo>
                    <a:lnTo>
                      <a:pt x="0" y="0"/>
                    </a:lnTo>
                    <a:lnTo>
                      <a:pt x="35" y="26"/>
                    </a:lnTo>
                    <a:lnTo>
                      <a:pt x="63" y="57"/>
                    </a:lnTo>
                    <a:lnTo>
                      <a:pt x="85" y="91"/>
                    </a:lnTo>
                    <a:lnTo>
                      <a:pt x="101" y="128"/>
                    </a:lnTo>
                    <a:lnTo>
                      <a:pt x="116" y="166"/>
                    </a:lnTo>
                    <a:lnTo>
                      <a:pt x="131" y="203"/>
                    </a:lnTo>
                    <a:lnTo>
                      <a:pt x="148" y="238"/>
                    </a:lnTo>
                    <a:lnTo>
                      <a:pt x="168" y="269"/>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772" name="Freeform 58"/>
              <p:cNvSpPr>
                <a:spLocks/>
              </p:cNvSpPr>
              <p:nvPr/>
            </p:nvSpPr>
            <p:spPr bwMode="auto">
              <a:xfrm>
                <a:off x="1325" y="2844"/>
                <a:ext cx="51" cy="84"/>
              </a:xfrm>
              <a:custGeom>
                <a:avLst/>
                <a:gdLst>
                  <a:gd name="T0" fmla="*/ 0 w 153"/>
                  <a:gd name="T1" fmla="*/ 3 h 250"/>
                  <a:gd name="T2" fmla="*/ 0 w 153"/>
                  <a:gd name="T3" fmla="*/ 3 h 250"/>
                  <a:gd name="T4" fmla="*/ 1 w 153"/>
                  <a:gd name="T5" fmla="*/ 3 h 250"/>
                  <a:gd name="T6" fmla="*/ 1 w 153"/>
                  <a:gd name="T7" fmla="*/ 2 h 250"/>
                  <a:gd name="T8" fmla="*/ 1 w 153"/>
                  <a:gd name="T9" fmla="*/ 2 h 250"/>
                  <a:gd name="T10" fmla="*/ 1 w 153"/>
                  <a:gd name="T11" fmla="*/ 1 h 250"/>
                  <a:gd name="T12" fmla="*/ 1 w 153"/>
                  <a:gd name="T13" fmla="*/ 1 h 250"/>
                  <a:gd name="T14" fmla="*/ 2 w 153"/>
                  <a:gd name="T15" fmla="*/ 0 h 250"/>
                  <a:gd name="T16" fmla="*/ 2 w 153"/>
                  <a:gd name="T17" fmla="*/ 0 h 250"/>
                  <a:gd name="T18" fmla="*/ 1 w 153"/>
                  <a:gd name="T19" fmla="*/ 0 h 250"/>
                  <a:gd name="T20" fmla="*/ 1 w 153"/>
                  <a:gd name="T21" fmla="*/ 1 h 250"/>
                  <a:gd name="T22" fmla="*/ 1 w 153"/>
                  <a:gd name="T23" fmla="*/ 1 h 250"/>
                  <a:gd name="T24" fmla="*/ 1 w 153"/>
                  <a:gd name="T25" fmla="*/ 1 h 250"/>
                  <a:gd name="T26" fmla="*/ 1 w 153"/>
                  <a:gd name="T27" fmla="*/ 2 h 250"/>
                  <a:gd name="T28" fmla="*/ 0 w 153"/>
                  <a:gd name="T29" fmla="*/ 2 h 250"/>
                  <a:gd name="T30" fmla="*/ 0 w 153"/>
                  <a:gd name="T31" fmla="*/ 3 h 250"/>
                  <a:gd name="T32" fmla="*/ 0 w 153"/>
                  <a:gd name="T33" fmla="*/ 3 h 2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3"/>
                  <a:gd name="T52" fmla="*/ 0 h 250"/>
                  <a:gd name="T53" fmla="*/ 153 w 153"/>
                  <a:gd name="T54" fmla="*/ 250 h 2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3" h="250">
                    <a:moveTo>
                      <a:pt x="0" y="250"/>
                    </a:moveTo>
                    <a:lnTo>
                      <a:pt x="29" y="231"/>
                    </a:lnTo>
                    <a:lnTo>
                      <a:pt x="53" y="203"/>
                    </a:lnTo>
                    <a:lnTo>
                      <a:pt x="73" y="173"/>
                    </a:lnTo>
                    <a:lnTo>
                      <a:pt x="90" y="137"/>
                    </a:lnTo>
                    <a:lnTo>
                      <a:pt x="103" y="101"/>
                    </a:lnTo>
                    <a:lnTo>
                      <a:pt x="118" y="65"/>
                    </a:lnTo>
                    <a:lnTo>
                      <a:pt x="135" y="31"/>
                    </a:lnTo>
                    <a:lnTo>
                      <a:pt x="153" y="0"/>
                    </a:lnTo>
                    <a:lnTo>
                      <a:pt x="121" y="18"/>
                    </a:lnTo>
                    <a:lnTo>
                      <a:pt x="96" y="43"/>
                    </a:lnTo>
                    <a:lnTo>
                      <a:pt x="79" y="75"/>
                    </a:lnTo>
                    <a:lnTo>
                      <a:pt x="64" y="109"/>
                    </a:lnTo>
                    <a:lnTo>
                      <a:pt x="50" y="147"/>
                    </a:lnTo>
                    <a:lnTo>
                      <a:pt x="36" y="183"/>
                    </a:lnTo>
                    <a:lnTo>
                      <a:pt x="21" y="218"/>
                    </a:lnTo>
                    <a:lnTo>
                      <a:pt x="0" y="250"/>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773" name="Freeform 59"/>
              <p:cNvSpPr>
                <a:spLocks/>
              </p:cNvSpPr>
              <p:nvPr/>
            </p:nvSpPr>
            <p:spPr bwMode="auto">
              <a:xfrm>
                <a:off x="1141" y="2788"/>
                <a:ext cx="162" cy="137"/>
              </a:xfrm>
              <a:custGeom>
                <a:avLst/>
                <a:gdLst>
                  <a:gd name="T0" fmla="*/ 6 w 485"/>
                  <a:gd name="T1" fmla="*/ 0 h 411"/>
                  <a:gd name="T2" fmla="*/ 6 w 485"/>
                  <a:gd name="T3" fmla="*/ 0 h 411"/>
                  <a:gd name="T4" fmla="*/ 5 w 485"/>
                  <a:gd name="T5" fmla="*/ 0 h 411"/>
                  <a:gd name="T6" fmla="*/ 5 w 485"/>
                  <a:gd name="T7" fmla="*/ 0 h 411"/>
                  <a:gd name="T8" fmla="*/ 5 w 485"/>
                  <a:gd name="T9" fmla="*/ 0 h 411"/>
                  <a:gd name="T10" fmla="*/ 5 w 485"/>
                  <a:gd name="T11" fmla="*/ 1 h 411"/>
                  <a:gd name="T12" fmla="*/ 5 w 485"/>
                  <a:gd name="T13" fmla="*/ 1 h 411"/>
                  <a:gd name="T14" fmla="*/ 4 w 485"/>
                  <a:gd name="T15" fmla="*/ 1 h 411"/>
                  <a:gd name="T16" fmla="*/ 4 w 485"/>
                  <a:gd name="T17" fmla="*/ 1 h 411"/>
                  <a:gd name="T18" fmla="*/ 4 w 485"/>
                  <a:gd name="T19" fmla="*/ 1 h 411"/>
                  <a:gd name="T20" fmla="*/ 4 w 485"/>
                  <a:gd name="T21" fmla="*/ 1 h 411"/>
                  <a:gd name="T22" fmla="*/ 4 w 485"/>
                  <a:gd name="T23" fmla="*/ 2 h 411"/>
                  <a:gd name="T24" fmla="*/ 3 w 485"/>
                  <a:gd name="T25" fmla="*/ 2 h 411"/>
                  <a:gd name="T26" fmla="*/ 3 w 485"/>
                  <a:gd name="T27" fmla="*/ 2 h 411"/>
                  <a:gd name="T28" fmla="*/ 3 w 485"/>
                  <a:gd name="T29" fmla="*/ 3 h 411"/>
                  <a:gd name="T30" fmla="*/ 3 w 485"/>
                  <a:gd name="T31" fmla="*/ 3 h 411"/>
                  <a:gd name="T32" fmla="*/ 3 w 485"/>
                  <a:gd name="T33" fmla="*/ 3 h 411"/>
                  <a:gd name="T34" fmla="*/ 3 w 485"/>
                  <a:gd name="T35" fmla="*/ 4 h 411"/>
                  <a:gd name="T36" fmla="*/ 3 w 485"/>
                  <a:gd name="T37" fmla="*/ 4 h 411"/>
                  <a:gd name="T38" fmla="*/ 3 w 485"/>
                  <a:gd name="T39" fmla="*/ 4 h 411"/>
                  <a:gd name="T40" fmla="*/ 3 w 485"/>
                  <a:gd name="T41" fmla="*/ 5 h 411"/>
                  <a:gd name="T42" fmla="*/ 2 w 485"/>
                  <a:gd name="T43" fmla="*/ 4 h 411"/>
                  <a:gd name="T44" fmla="*/ 2 w 485"/>
                  <a:gd name="T45" fmla="*/ 4 h 411"/>
                  <a:gd name="T46" fmla="*/ 2 w 485"/>
                  <a:gd name="T47" fmla="*/ 3 h 411"/>
                  <a:gd name="T48" fmla="*/ 1 w 485"/>
                  <a:gd name="T49" fmla="*/ 3 h 411"/>
                  <a:gd name="T50" fmla="*/ 1 w 485"/>
                  <a:gd name="T51" fmla="*/ 2 h 411"/>
                  <a:gd name="T52" fmla="*/ 1 w 485"/>
                  <a:gd name="T53" fmla="*/ 1 h 411"/>
                  <a:gd name="T54" fmla="*/ 0 w 485"/>
                  <a:gd name="T55" fmla="*/ 1 h 411"/>
                  <a:gd name="T56" fmla="*/ 0 w 485"/>
                  <a:gd name="T57" fmla="*/ 0 h 411"/>
                  <a:gd name="T58" fmla="*/ 0 w 485"/>
                  <a:gd name="T59" fmla="*/ 1 h 411"/>
                  <a:gd name="T60" fmla="*/ 0 w 485"/>
                  <a:gd name="T61" fmla="*/ 1 h 411"/>
                  <a:gd name="T62" fmla="*/ 0 w 485"/>
                  <a:gd name="T63" fmla="*/ 2 h 411"/>
                  <a:gd name="T64" fmla="*/ 1 w 485"/>
                  <a:gd name="T65" fmla="*/ 3 h 411"/>
                  <a:gd name="T66" fmla="*/ 1 w 485"/>
                  <a:gd name="T67" fmla="*/ 3 h 411"/>
                  <a:gd name="T68" fmla="*/ 2 w 485"/>
                  <a:gd name="T69" fmla="*/ 4 h 411"/>
                  <a:gd name="T70" fmla="*/ 2 w 485"/>
                  <a:gd name="T71" fmla="*/ 4 h 411"/>
                  <a:gd name="T72" fmla="*/ 3 w 485"/>
                  <a:gd name="T73" fmla="*/ 5 h 411"/>
                  <a:gd name="T74" fmla="*/ 3 w 485"/>
                  <a:gd name="T75" fmla="*/ 5 h 411"/>
                  <a:gd name="T76" fmla="*/ 3 w 485"/>
                  <a:gd name="T77" fmla="*/ 5 h 411"/>
                  <a:gd name="T78" fmla="*/ 3 w 485"/>
                  <a:gd name="T79" fmla="*/ 5 h 411"/>
                  <a:gd name="T80" fmla="*/ 3 w 485"/>
                  <a:gd name="T81" fmla="*/ 5 h 411"/>
                  <a:gd name="T82" fmla="*/ 3 w 485"/>
                  <a:gd name="T83" fmla="*/ 5 h 411"/>
                  <a:gd name="T84" fmla="*/ 3 w 485"/>
                  <a:gd name="T85" fmla="*/ 4 h 411"/>
                  <a:gd name="T86" fmla="*/ 3 w 485"/>
                  <a:gd name="T87" fmla="*/ 4 h 411"/>
                  <a:gd name="T88" fmla="*/ 4 w 485"/>
                  <a:gd name="T89" fmla="*/ 3 h 411"/>
                  <a:gd name="T90" fmla="*/ 4 w 485"/>
                  <a:gd name="T91" fmla="*/ 3 h 411"/>
                  <a:gd name="T92" fmla="*/ 4 w 485"/>
                  <a:gd name="T93" fmla="*/ 2 h 411"/>
                  <a:gd name="T94" fmla="*/ 4 w 485"/>
                  <a:gd name="T95" fmla="*/ 2 h 411"/>
                  <a:gd name="T96" fmla="*/ 5 w 485"/>
                  <a:gd name="T97" fmla="*/ 2 h 411"/>
                  <a:gd name="T98" fmla="*/ 5 w 485"/>
                  <a:gd name="T99" fmla="*/ 1 h 411"/>
                  <a:gd name="T100" fmla="*/ 5 w 485"/>
                  <a:gd name="T101" fmla="*/ 1 h 411"/>
                  <a:gd name="T102" fmla="*/ 5 w 485"/>
                  <a:gd name="T103" fmla="*/ 1 h 411"/>
                  <a:gd name="T104" fmla="*/ 6 w 485"/>
                  <a:gd name="T105" fmla="*/ 0 h 411"/>
                  <a:gd name="T106" fmla="*/ 6 w 485"/>
                  <a:gd name="T107" fmla="*/ 0 h 411"/>
                  <a:gd name="T108" fmla="*/ 6 w 485"/>
                  <a:gd name="T109" fmla="*/ 0 h 411"/>
                  <a:gd name="T110" fmla="*/ 6 w 485"/>
                  <a:gd name="T111" fmla="*/ 0 h 411"/>
                  <a:gd name="T112" fmla="*/ 6 w 485"/>
                  <a:gd name="T113" fmla="*/ 0 h 4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5"/>
                  <a:gd name="T172" fmla="*/ 0 h 411"/>
                  <a:gd name="T173" fmla="*/ 485 w 485"/>
                  <a:gd name="T174" fmla="*/ 411 h 41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5" h="411">
                    <a:moveTo>
                      <a:pt x="485" y="0"/>
                    </a:moveTo>
                    <a:lnTo>
                      <a:pt x="463" y="9"/>
                    </a:lnTo>
                    <a:lnTo>
                      <a:pt x="441" y="19"/>
                    </a:lnTo>
                    <a:lnTo>
                      <a:pt x="422" y="29"/>
                    </a:lnTo>
                    <a:lnTo>
                      <a:pt x="403" y="38"/>
                    </a:lnTo>
                    <a:lnTo>
                      <a:pt x="385" y="49"/>
                    </a:lnTo>
                    <a:lnTo>
                      <a:pt x="367" y="60"/>
                    </a:lnTo>
                    <a:lnTo>
                      <a:pt x="351" y="73"/>
                    </a:lnTo>
                    <a:lnTo>
                      <a:pt x="336" y="87"/>
                    </a:lnTo>
                    <a:lnTo>
                      <a:pt x="321" y="102"/>
                    </a:lnTo>
                    <a:lnTo>
                      <a:pt x="307" y="118"/>
                    </a:lnTo>
                    <a:lnTo>
                      <a:pt x="293" y="138"/>
                    </a:lnTo>
                    <a:lnTo>
                      <a:pt x="281" y="157"/>
                    </a:lnTo>
                    <a:lnTo>
                      <a:pt x="269" y="181"/>
                    </a:lnTo>
                    <a:lnTo>
                      <a:pt x="258" y="205"/>
                    </a:lnTo>
                    <a:lnTo>
                      <a:pt x="248" y="232"/>
                    </a:lnTo>
                    <a:lnTo>
                      <a:pt x="239" y="262"/>
                    </a:lnTo>
                    <a:lnTo>
                      <a:pt x="230" y="294"/>
                    </a:lnTo>
                    <a:lnTo>
                      <a:pt x="225" y="322"/>
                    </a:lnTo>
                    <a:lnTo>
                      <a:pt x="221" y="349"/>
                    </a:lnTo>
                    <a:lnTo>
                      <a:pt x="217" y="377"/>
                    </a:lnTo>
                    <a:lnTo>
                      <a:pt x="188" y="335"/>
                    </a:lnTo>
                    <a:lnTo>
                      <a:pt x="158" y="291"/>
                    </a:lnTo>
                    <a:lnTo>
                      <a:pt x="128" y="248"/>
                    </a:lnTo>
                    <a:lnTo>
                      <a:pt x="97" y="203"/>
                    </a:lnTo>
                    <a:lnTo>
                      <a:pt x="69" y="157"/>
                    </a:lnTo>
                    <a:lnTo>
                      <a:pt x="43" y="110"/>
                    </a:lnTo>
                    <a:lnTo>
                      <a:pt x="19" y="63"/>
                    </a:lnTo>
                    <a:lnTo>
                      <a:pt x="0" y="16"/>
                    </a:lnTo>
                    <a:lnTo>
                      <a:pt x="6" y="67"/>
                    </a:lnTo>
                    <a:lnTo>
                      <a:pt x="18" y="117"/>
                    </a:lnTo>
                    <a:lnTo>
                      <a:pt x="36" y="167"/>
                    </a:lnTo>
                    <a:lnTo>
                      <a:pt x="60" y="214"/>
                    </a:lnTo>
                    <a:lnTo>
                      <a:pt x="91" y="261"/>
                    </a:lnTo>
                    <a:lnTo>
                      <a:pt x="126" y="308"/>
                    </a:lnTo>
                    <a:lnTo>
                      <a:pt x="166" y="353"/>
                    </a:lnTo>
                    <a:lnTo>
                      <a:pt x="210" y="398"/>
                    </a:lnTo>
                    <a:lnTo>
                      <a:pt x="222" y="406"/>
                    </a:lnTo>
                    <a:lnTo>
                      <a:pt x="232" y="410"/>
                    </a:lnTo>
                    <a:lnTo>
                      <a:pt x="239" y="411"/>
                    </a:lnTo>
                    <a:lnTo>
                      <a:pt x="244" y="407"/>
                    </a:lnTo>
                    <a:lnTo>
                      <a:pt x="254" y="369"/>
                    </a:lnTo>
                    <a:lnTo>
                      <a:pt x="266" y="330"/>
                    </a:lnTo>
                    <a:lnTo>
                      <a:pt x="281" y="293"/>
                    </a:lnTo>
                    <a:lnTo>
                      <a:pt x="300" y="255"/>
                    </a:lnTo>
                    <a:lnTo>
                      <a:pt x="319" y="219"/>
                    </a:lnTo>
                    <a:lnTo>
                      <a:pt x="341" y="186"/>
                    </a:lnTo>
                    <a:lnTo>
                      <a:pt x="362" y="153"/>
                    </a:lnTo>
                    <a:lnTo>
                      <a:pt x="384" y="124"/>
                    </a:lnTo>
                    <a:lnTo>
                      <a:pt x="406" y="96"/>
                    </a:lnTo>
                    <a:lnTo>
                      <a:pt x="425" y="71"/>
                    </a:lnTo>
                    <a:lnTo>
                      <a:pt x="443" y="49"/>
                    </a:lnTo>
                    <a:lnTo>
                      <a:pt x="459" y="31"/>
                    </a:lnTo>
                    <a:lnTo>
                      <a:pt x="472" y="18"/>
                    </a:lnTo>
                    <a:lnTo>
                      <a:pt x="480" y="7"/>
                    </a:lnTo>
                    <a:lnTo>
                      <a:pt x="485" y="1"/>
                    </a:lnTo>
                    <a:lnTo>
                      <a:pt x="485" y="0"/>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774" name="Freeform 60"/>
              <p:cNvSpPr>
                <a:spLocks/>
              </p:cNvSpPr>
              <p:nvPr/>
            </p:nvSpPr>
            <p:spPr bwMode="auto">
              <a:xfrm>
                <a:off x="1160" y="2936"/>
                <a:ext cx="25" cy="84"/>
              </a:xfrm>
              <a:custGeom>
                <a:avLst/>
                <a:gdLst>
                  <a:gd name="T0" fmla="*/ 0 w 77"/>
                  <a:gd name="T1" fmla="*/ 3 h 253"/>
                  <a:gd name="T2" fmla="*/ 0 w 77"/>
                  <a:gd name="T3" fmla="*/ 3 h 253"/>
                  <a:gd name="T4" fmla="*/ 0 w 77"/>
                  <a:gd name="T5" fmla="*/ 3 h 253"/>
                  <a:gd name="T6" fmla="*/ 0 w 77"/>
                  <a:gd name="T7" fmla="*/ 3 h 253"/>
                  <a:gd name="T8" fmla="*/ 0 w 77"/>
                  <a:gd name="T9" fmla="*/ 3 h 253"/>
                  <a:gd name="T10" fmla="*/ 0 w 77"/>
                  <a:gd name="T11" fmla="*/ 3 h 253"/>
                  <a:gd name="T12" fmla="*/ 0 w 77"/>
                  <a:gd name="T13" fmla="*/ 2 h 253"/>
                  <a:gd name="T14" fmla="*/ 0 w 77"/>
                  <a:gd name="T15" fmla="*/ 2 h 253"/>
                  <a:gd name="T16" fmla="*/ 0 w 77"/>
                  <a:gd name="T17" fmla="*/ 2 h 253"/>
                  <a:gd name="T18" fmla="*/ 1 w 77"/>
                  <a:gd name="T19" fmla="*/ 1 h 253"/>
                  <a:gd name="T20" fmla="*/ 1 w 77"/>
                  <a:gd name="T21" fmla="*/ 1 h 253"/>
                  <a:gd name="T22" fmla="*/ 1 w 77"/>
                  <a:gd name="T23" fmla="*/ 0 h 253"/>
                  <a:gd name="T24" fmla="*/ 1 w 77"/>
                  <a:gd name="T25" fmla="*/ 0 h 253"/>
                  <a:gd name="T26" fmla="*/ 1 w 77"/>
                  <a:gd name="T27" fmla="*/ 0 h 253"/>
                  <a:gd name="T28" fmla="*/ 1 w 77"/>
                  <a:gd name="T29" fmla="*/ 0 h 253"/>
                  <a:gd name="T30" fmla="*/ 1 w 77"/>
                  <a:gd name="T31" fmla="*/ 1 h 253"/>
                  <a:gd name="T32" fmla="*/ 1 w 77"/>
                  <a:gd name="T33" fmla="*/ 1 h 253"/>
                  <a:gd name="T34" fmla="*/ 1 w 77"/>
                  <a:gd name="T35" fmla="*/ 2 h 253"/>
                  <a:gd name="T36" fmla="*/ 1 w 77"/>
                  <a:gd name="T37" fmla="*/ 2 h 253"/>
                  <a:gd name="T38" fmla="*/ 1 w 77"/>
                  <a:gd name="T39" fmla="*/ 3 h 253"/>
                  <a:gd name="T40" fmla="*/ 0 w 77"/>
                  <a:gd name="T41" fmla="*/ 3 h 2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7"/>
                  <a:gd name="T64" fmla="*/ 0 h 253"/>
                  <a:gd name="T65" fmla="*/ 77 w 77"/>
                  <a:gd name="T66" fmla="*/ 253 h 25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7" h="253">
                    <a:moveTo>
                      <a:pt x="31" y="253"/>
                    </a:moveTo>
                    <a:lnTo>
                      <a:pt x="19" y="251"/>
                    </a:lnTo>
                    <a:lnTo>
                      <a:pt x="9" y="248"/>
                    </a:lnTo>
                    <a:lnTo>
                      <a:pt x="4" y="244"/>
                    </a:lnTo>
                    <a:lnTo>
                      <a:pt x="0" y="240"/>
                    </a:lnTo>
                    <a:lnTo>
                      <a:pt x="5" y="213"/>
                    </a:lnTo>
                    <a:lnTo>
                      <a:pt x="15" y="186"/>
                    </a:lnTo>
                    <a:lnTo>
                      <a:pt x="25" y="160"/>
                    </a:lnTo>
                    <a:lnTo>
                      <a:pt x="36" y="132"/>
                    </a:lnTo>
                    <a:lnTo>
                      <a:pt x="48" y="102"/>
                    </a:lnTo>
                    <a:lnTo>
                      <a:pt x="59" y="72"/>
                    </a:lnTo>
                    <a:lnTo>
                      <a:pt x="68" y="37"/>
                    </a:lnTo>
                    <a:lnTo>
                      <a:pt x="75" y="0"/>
                    </a:lnTo>
                    <a:lnTo>
                      <a:pt x="77" y="7"/>
                    </a:lnTo>
                    <a:lnTo>
                      <a:pt x="75" y="26"/>
                    </a:lnTo>
                    <a:lnTo>
                      <a:pt x="74" y="55"/>
                    </a:lnTo>
                    <a:lnTo>
                      <a:pt x="70" y="90"/>
                    </a:lnTo>
                    <a:lnTo>
                      <a:pt x="64" y="130"/>
                    </a:lnTo>
                    <a:lnTo>
                      <a:pt x="56" y="172"/>
                    </a:lnTo>
                    <a:lnTo>
                      <a:pt x="45" y="214"/>
                    </a:lnTo>
                    <a:lnTo>
                      <a:pt x="31" y="253"/>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775" name="Freeform 61"/>
              <p:cNvSpPr>
                <a:spLocks/>
              </p:cNvSpPr>
              <p:nvPr/>
            </p:nvSpPr>
            <p:spPr bwMode="auto">
              <a:xfrm>
                <a:off x="1163" y="2887"/>
                <a:ext cx="134" cy="141"/>
              </a:xfrm>
              <a:custGeom>
                <a:avLst/>
                <a:gdLst>
                  <a:gd name="T0" fmla="*/ 3 w 404"/>
                  <a:gd name="T1" fmla="*/ 3 h 422"/>
                  <a:gd name="T2" fmla="*/ 3 w 404"/>
                  <a:gd name="T3" fmla="*/ 2 h 422"/>
                  <a:gd name="T4" fmla="*/ 4 w 404"/>
                  <a:gd name="T5" fmla="*/ 1 h 422"/>
                  <a:gd name="T6" fmla="*/ 4 w 404"/>
                  <a:gd name="T7" fmla="*/ 0 h 422"/>
                  <a:gd name="T8" fmla="*/ 4 w 404"/>
                  <a:gd name="T9" fmla="*/ 1 h 422"/>
                  <a:gd name="T10" fmla="*/ 4 w 404"/>
                  <a:gd name="T11" fmla="*/ 2 h 422"/>
                  <a:gd name="T12" fmla="*/ 5 w 404"/>
                  <a:gd name="T13" fmla="*/ 3 h 422"/>
                  <a:gd name="T14" fmla="*/ 5 w 404"/>
                  <a:gd name="T15" fmla="*/ 5 h 422"/>
                  <a:gd name="T16" fmla="*/ 4 w 404"/>
                  <a:gd name="T17" fmla="*/ 5 h 422"/>
                  <a:gd name="T18" fmla="*/ 4 w 404"/>
                  <a:gd name="T19" fmla="*/ 4 h 422"/>
                  <a:gd name="T20" fmla="*/ 4 w 404"/>
                  <a:gd name="T21" fmla="*/ 3 h 422"/>
                  <a:gd name="T22" fmla="*/ 4 w 404"/>
                  <a:gd name="T23" fmla="*/ 2 h 422"/>
                  <a:gd name="T24" fmla="*/ 4 w 404"/>
                  <a:gd name="T25" fmla="*/ 2 h 422"/>
                  <a:gd name="T26" fmla="*/ 4 w 404"/>
                  <a:gd name="T27" fmla="*/ 2 h 422"/>
                  <a:gd name="T28" fmla="*/ 4 w 404"/>
                  <a:gd name="T29" fmla="*/ 3 h 422"/>
                  <a:gd name="T30" fmla="*/ 3 w 404"/>
                  <a:gd name="T31" fmla="*/ 4 h 422"/>
                  <a:gd name="T32" fmla="*/ 3 w 404"/>
                  <a:gd name="T33" fmla="*/ 4 h 422"/>
                  <a:gd name="T34" fmla="*/ 3 w 404"/>
                  <a:gd name="T35" fmla="*/ 4 h 422"/>
                  <a:gd name="T36" fmla="*/ 3 w 404"/>
                  <a:gd name="T37" fmla="*/ 4 h 422"/>
                  <a:gd name="T38" fmla="*/ 3 w 404"/>
                  <a:gd name="T39" fmla="*/ 4 h 422"/>
                  <a:gd name="T40" fmla="*/ 3 w 404"/>
                  <a:gd name="T41" fmla="*/ 4 h 422"/>
                  <a:gd name="T42" fmla="*/ 3 w 404"/>
                  <a:gd name="T43" fmla="*/ 4 h 422"/>
                  <a:gd name="T44" fmla="*/ 3 w 404"/>
                  <a:gd name="T45" fmla="*/ 4 h 422"/>
                  <a:gd name="T46" fmla="*/ 2 w 404"/>
                  <a:gd name="T47" fmla="*/ 4 h 422"/>
                  <a:gd name="T48" fmla="*/ 2 w 404"/>
                  <a:gd name="T49" fmla="*/ 3 h 422"/>
                  <a:gd name="T50" fmla="*/ 1 w 404"/>
                  <a:gd name="T51" fmla="*/ 1 h 422"/>
                  <a:gd name="T52" fmla="*/ 0 w 404"/>
                  <a:gd name="T53" fmla="*/ 1 h 422"/>
                  <a:gd name="T54" fmla="*/ 0 w 404"/>
                  <a:gd name="T55" fmla="*/ 1 h 422"/>
                  <a:gd name="T56" fmla="*/ 1 w 404"/>
                  <a:gd name="T57" fmla="*/ 1 h 422"/>
                  <a:gd name="T58" fmla="*/ 1 w 404"/>
                  <a:gd name="T59" fmla="*/ 1 h 422"/>
                  <a:gd name="T60" fmla="*/ 2 w 404"/>
                  <a:gd name="T61" fmla="*/ 2 h 422"/>
                  <a:gd name="T62" fmla="*/ 2 w 404"/>
                  <a:gd name="T63" fmla="*/ 2 h 422"/>
                  <a:gd name="T64" fmla="*/ 2 w 404"/>
                  <a:gd name="T65" fmla="*/ 2 h 422"/>
                  <a:gd name="T66" fmla="*/ 3 w 404"/>
                  <a:gd name="T67" fmla="*/ 3 h 422"/>
                  <a:gd name="T68" fmla="*/ 3 w 404"/>
                  <a:gd name="T69" fmla="*/ 3 h 42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4"/>
                  <a:gd name="T106" fmla="*/ 0 h 422"/>
                  <a:gd name="T107" fmla="*/ 404 w 404"/>
                  <a:gd name="T108" fmla="*/ 422 h 42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4" h="422">
                    <a:moveTo>
                      <a:pt x="228" y="269"/>
                    </a:moveTo>
                    <a:lnTo>
                      <a:pt x="239" y="229"/>
                    </a:lnTo>
                    <a:lnTo>
                      <a:pt x="253" y="185"/>
                    </a:lnTo>
                    <a:lnTo>
                      <a:pt x="268" y="139"/>
                    </a:lnTo>
                    <a:lnTo>
                      <a:pt x="284" y="95"/>
                    </a:lnTo>
                    <a:lnTo>
                      <a:pt x="299" y="56"/>
                    </a:lnTo>
                    <a:lnTo>
                      <a:pt x="313" y="25"/>
                    </a:lnTo>
                    <a:lnTo>
                      <a:pt x="324" y="5"/>
                    </a:lnTo>
                    <a:lnTo>
                      <a:pt x="332" y="0"/>
                    </a:lnTo>
                    <a:lnTo>
                      <a:pt x="340" y="52"/>
                    </a:lnTo>
                    <a:lnTo>
                      <a:pt x="350" y="105"/>
                    </a:lnTo>
                    <a:lnTo>
                      <a:pt x="360" y="157"/>
                    </a:lnTo>
                    <a:lnTo>
                      <a:pt x="369" y="211"/>
                    </a:lnTo>
                    <a:lnTo>
                      <a:pt x="379" y="264"/>
                    </a:lnTo>
                    <a:lnTo>
                      <a:pt x="388" y="316"/>
                    </a:lnTo>
                    <a:lnTo>
                      <a:pt x="397" y="369"/>
                    </a:lnTo>
                    <a:lnTo>
                      <a:pt x="404" y="422"/>
                    </a:lnTo>
                    <a:lnTo>
                      <a:pt x="357" y="405"/>
                    </a:lnTo>
                    <a:lnTo>
                      <a:pt x="351" y="369"/>
                    </a:lnTo>
                    <a:lnTo>
                      <a:pt x="347" y="334"/>
                    </a:lnTo>
                    <a:lnTo>
                      <a:pt x="340" y="298"/>
                    </a:lnTo>
                    <a:lnTo>
                      <a:pt x="335" y="264"/>
                    </a:lnTo>
                    <a:lnTo>
                      <a:pt x="329" y="228"/>
                    </a:lnTo>
                    <a:lnTo>
                      <a:pt x="323" y="193"/>
                    </a:lnTo>
                    <a:lnTo>
                      <a:pt x="317" y="157"/>
                    </a:lnTo>
                    <a:lnTo>
                      <a:pt x="310" y="123"/>
                    </a:lnTo>
                    <a:lnTo>
                      <a:pt x="305" y="150"/>
                    </a:lnTo>
                    <a:lnTo>
                      <a:pt x="299" y="178"/>
                    </a:lnTo>
                    <a:lnTo>
                      <a:pt x="292" y="207"/>
                    </a:lnTo>
                    <a:lnTo>
                      <a:pt x="287" y="235"/>
                    </a:lnTo>
                    <a:lnTo>
                      <a:pt x="280" y="262"/>
                    </a:lnTo>
                    <a:lnTo>
                      <a:pt x="272" y="290"/>
                    </a:lnTo>
                    <a:lnTo>
                      <a:pt x="265" y="317"/>
                    </a:lnTo>
                    <a:lnTo>
                      <a:pt x="257" y="345"/>
                    </a:lnTo>
                    <a:lnTo>
                      <a:pt x="251" y="342"/>
                    </a:lnTo>
                    <a:lnTo>
                      <a:pt x="246" y="340"/>
                    </a:lnTo>
                    <a:lnTo>
                      <a:pt x="240" y="337"/>
                    </a:lnTo>
                    <a:lnTo>
                      <a:pt x="235" y="333"/>
                    </a:lnTo>
                    <a:lnTo>
                      <a:pt x="229" y="330"/>
                    </a:lnTo>
                    <a:lnTo>
                      <a:pt x="224" y="327"/>
                    </a:lnTo>
                    <a:lnTo>
                      <a:pt x="218" y="324"/>
                    </a:lnTo>
                    <a:lnTo>
                      <a:pt x="213" y="322"/>
                    </a:lnTo>
                    <a:lnTo>
                      <a:pt x="213" y="320"/>
                    </a:lnTo>
                    <a:lnTo>
                      <a:pt x="207" y="311"/>
                    </a:lnTo>
                    <a:lnTo>
                      <a:pt x="192" y="286"/>
                    </a:lnTo>
                    <a:lnTo>
                      <a:pt x="169" y="250"/>
                    </a:lnTo>
                    <a:lnTo>
                      <a:pt x="140" y="208"/>
                    </a:lnTo>
                    <a:lnTo>
                      <a:pt x="107" y="163"/>
                    </a:lnTo>
                    <a:lnTo>
                      <a:pt x="73" y="120"/>
                    </a:lnTo>
                    <a:lnTo>
                      <a:pt x="36" y="83"/>
                    </a:lnTo>
                    <a:lnTo>
                      <a:pt x="0" y="55"/>
                    </a:lnTo>
                    <a:lnTo>
                      <a:pt x="18" y="62"/>
                    </a:lnTo>
                    <a:lnTo>
                      <a:pt x="36" y="70"/>
                    </a:lnTo>
                    <a:lnTo>
                      <a:pt x="53" y="80"/>
                    </a:lnTo>
                    <a:lnTo>
                      <a:pt x="70" y="91"/>
                    </a:lnTo>
                    <a:lnTo>
                      <a:pt x="87" y="102"/>
                    </a:lnTo>
                    <a:lnTo>
                      <a:pt x="103" y="114"/>
                    </a:lnTo>
                    <a:lnTo>
                      <a:pt x="118" y="127"/>
                    </a:lnTo>
                    <a:lnTo>
                      <a:pt x="133" y="141"/>
                    </a:lnTo>
                    <a:lnTo>
                      <a:pt x="147" y="156"/>
                    </a:lnTo>
                    <a:lnTo>
                      <a:pt x="161" y="170"/>
                    </a:lnTo>
                    <a:lnTo>
                      <a:pt x="175" y="186"/>
                    </a:lnTo>
                    <a:lnTo>
                      <a:pt x="187" y="201"/>
                    </a:lnTo>
                    <a:lnTo>
                      <a:pt x="198" y="218"/>
                    </a:lnTo>
                    <a:lnTo>
                      <a:pt x="209" y="235"/>
                    </a:lnTo>
                    <a:lnTo>
                      <a:pt x="218" y="253"/>
                    </a:lnTo>
                    <a:lnTo>
                      <a:pt x="228" y="269"/>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776" name="Freeform 62"/>
              <p:cNvSpPr>
                <a:spLocks/>
              </p:cNvSpPr>
              <p:nvPr/>
            </p:nvSpPr>
            <p:spPr bwMode="auto">
              <a:xfrm>
                <a:off x="1299" y="2836"/>
                <a:ext cx="74" cy="140"/>
              </a:xfrm>
              <a:custGeom>
                <a:avLst/>
                <a:gdLst>
                  <a:gd name="T0" fmla="*/ 3 w 221"/>
                  <a:gd name="T1" fmla="*/ 3 h 419"/>
                  <a:gd name="T2" fmla="*/ 2 w 221"/>
                  <a:gd name="T3" fmla="*/ 3 h 419"/>
                  <a:gd name="T4" fmla="*/ 2 w 221"/>
                  <a:gd name="T5" fmla="*/ 3 h 419"/>
                  <a:gd name="T6" fmla="*/ 2 w 221"/>
                  <a:gd name="T7" fmla="*/ 3 h 419"/>
                  <a:gd name="T8" fmla="*/ 1 w 221"/>
                  <a:gd name="T9" fmla="*/ 3 h 419"/>
                  <a:gd name="T10" fmla="*/ 1 w 221"/>
                  <a:gd name="T11" fmla="*/ 4 h 419"/>
                  <a:gd name="T12" fmla="*/ 1 w 221"/>
                  <a:gd name="T13" fmla="*/ 4 h 419"/>
                  <a:gd name="T14" fmla="*/ 1 w 221"/>
                  <a:gd name="T15" fmla="*/ 4 h 419"/>
                  <a:gd name="T16" fmla="*/ 1 w 221"/>
                  <a:gd name="T17" fmla="*/ 4 h 419"/>
                  <a:gd name="T18" fmla="*/ 1 w 221"/>
                  <a:gd name="T19" fmla="*/ 4 h 419"/>
                  <a:gd name="T20" fmla="*/ 1 w 221"/>
                  <a:gd name="T21" fmla="*/ 3 h 419"/>
                  <a:gd name="T22" fmla="*/ 1 w 221"/>
                  <a:gd name="T23" fmla="*/ 3 h 419"/>
                  <a:gd name="T24" fmla="*/ 1 w 221"/>
                  <a:gd name="T25" fmla="*/ 2 h 419"/>
                  <a:gd name="T26" fmla="*/ 1 w 221"/>
                  <a:gd name="T27" fmla="*/ 2 h 419"/>
                  <a:gd name="T28" fmla="*/ 1 w 221"/>
                  <a:gd name="T29" fmla="*/ 1 h 419"/>
                  <a:gd name="T30" fmla="*/ 1 w 221"/>
                  <a:gd name="T31" fmla="*/ 1 h 419"/>
                  <a:gd name="T32" fmla="*/ 1 w 221"/>
                  <a:gd name="T33" fmla="*/ 0 h 419"/>
                  <a:gd name="T34" fmla="*/ 1 w 221"/>
                  <a:gd name="T35" fmla="*/ 0 h 419"/>
                  <a:gd name="T36" fmla="*/ 1 w 221"/>
                  <a:gd name="T37" fmla="*/ 0 h 419"/>
                  <a:gd name="T38" fmla="*/ 1 w 221"/>
                  <a:gd name="T39" fmla="*/ 0 h 419"/>
                  <a:gd name="T40" fmla="*/ 1 w 221"/>
                  <a:gd name="T41" fmla="*/ 0 h 419"/>
                  <a:gd name="T42" fmla="*/ 1 w 221"/>
                  <a:gd name="T43" fmla="*/ 1 h 419"/>
                  <a:gd name="T44" fmla="*/ 1 w 221"/>
                  <a:gd name="T45" fmla="*/ 1 h 419"/>
                  <a:gd name="T46" fmla="*/ 1 w 221"/>
                  <a:gd name="T47" fmla="*/ 1 h 419"/>
                  <a:gd name="T48" fmla="*/ 1 w 221"/>
                  <a:gd name="T49" fmla="*/ 1 h 419"/>
                  <a:gd name="T50" fmla="*/ 1 w 221"/>
                  <a:gd name="T51" fmla="*/ 1 h 419"/>
                  <a:gd name="T52" fmla="*/ 1 w 221"/>
                  <a:gd name="T53" fmla="*/ 2 h 419"/>
                  <a:gd name="T54" fmla="*/ 0 w 221"/>
                  <a:gd name="T55" fmla="*/ 2 h 419"/>
                  <a:gd name="T56" fmla="*/ 0 w 221"/>
                  <a:gd name="T57" fmla="*/ 3 h 419"/>
                  <a:gd name="T58" fmla="*/ 0 w 221"/>
                  <a:gd name="T59" fmla="*/ 4 h 419"/>
                  <a:gd name="T60" fmla="*/ 0 w 221"/>
                  <a:gd name="T61" fmla="*/ 4 h 419"/>
                  <a:gd name="T62" fmla="*/ 0 w 221"/>
                  <a:gd name="T63" fmla="*/ 5 h 419"/>
                  <a:gd name="T64" fmla="*/ 0 w 221"/>
                  <a:gd name="T65" fmla="*/ 5 h 419"/>
                  <a:gd name="T66" fmla="*/ 0 w 221"/>
                  <a:gd name="T67" fmla="*/ 5 h 419"/>
                  <a:gd name="T68" fmla="*/ 0 w 221"/>
                  <a:gd name="T69" fmla="*/ 5 h 419"/>
                  <a:gd name="T70" fmla="*/ 1 w 221"/>
                  <a:gd name="T71" fmla="*/ 5 h 419"/>
                  <a:gd name="T72" fmla="*/ 1 w 221"/>
                  <a:gd name="T73" fmla="*/ 5 h 419"/>
                  <a:gd name="T74" fmla="*/ 1 w 221"/>
                  <a:gd name="T75" fmla="*/ 5 h 419"/>
                  <a:gd name="T76" fmla="*/ 1 w 221"/>
                  <a:gd name="T77" fmla="*/ 4 h 419"/>
                  <a:gd name="T78" fmla="*/ 1 w 221"/>
                  <a:gd name="T79" fmla="*/ 4 h 419"/>
                  <a:gd name="T80" fmla="*/ 1 w 221"/>
                  <a:gd name="T81" fmla="*/ 4 h 419"/>
                  <a:gd name="T82" fmla="*/ 2 w 221"/>
                  <a:gd name="T83" fmla="*/ 4 h 419"/>
                  <a:gd name="T84" fmla="*/ 2 w 221"/>
                  <a:gd name="T85" fmla="*/ 4 h 419"/>
                  <a:gd name="T86" fmla="*/ 2 w 221"/>
                  <a:gd name="T87" fmla="*/ 4 h 419"/>
                  <a:gd name="T88" fmla="*/ 2 w 221"/>
                  <a:gd name="T89" fmla="*/ 3 h 419"/>
                  <a:gd name="T90" fmla="*/ 2 w 221"/>
                  <a:gd name="T91" fmla="*/ 3 h 419"/>
                  <a:gd name="T92" fmla="*/ 3 w 221"/>
                  <a:gd name="T93" fmla="*/ 3 h 419"/>
                  <a:gd name="T94" fmla="*/ 3 w 221"/>
                  <a:gd name="T95" fmla="*/ 3 h 419"/>
                  <a:gd name="T96" fmla="*/ 3 w 221"/>
                  <a:gd name="T97" fmla="*/ 3 h 41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21"/>
                  <a:gd name="T148" fmla="*/ 0 h 419"/>
                  <a:gd name="T149" fmla="*/ 221 w 221"/>
                  <a:gd name="T150" fmla="*/ 419 h 41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21" h="419">
                    <a:moveTo>
                      <a:pt x="221" y="264"/>
                    </a:moveTo>
                    <a:lnTo>
                      <a:pt x="192" y="261"/>
                    </a:lnTo>
                    <a:lnTo>
                      <a:pt x="166" y="263"/>
                    </a:lnTo>
                    <a:lnTo>
                      <a:pt x="142" y="270"/>
                    </a:lnTo>
                    <a:lnTo>
                      <a:pt x="118" y="282"/>
                    </a:lnTo>
                    <a:lnTo>
                      <a:pt x="98" y="297"/>
                    </a:lnTo>
                    <a:lnTo>
                      <a:pt x="80" y="315"/>
                    </a:lnTo>
                    <a:lnTo>
                      <a:pt x="63" y="336"/>
                    </a:lnTo>
                    <a:lnTo>
                      <a:pt x="48" y="358"/>
                    </a:lnTo>
                    <a:lnTo>
                      <a:pt x="54" y="318"/>
                    </a:lnTo>
                    <a:lnTo>
                      <a:pt x="59" y="275"/>
                    </a:lnTo>
                    <a:lnTo>
                      <a:pt x="65" y="230"/>
                    </a:lnTo>
                    <a:lnTo>
                      <a:pt x="72" y="184"/>
                    </a:lnTo>
                    <a:lnTo>
                      <a:pt x="78" y="138"/>
                    </a:lnTo>
                    <a:lnTo>
                      <a:pt x="85" y="91"/>
                    </a:lnTo>
                    <a:lnTo>
                      <a:pt x="94" y="46"/>
                    </a:lnTo>
                    <a:lnTo>
                      <a:pt x="103" y="0"/>
                    </a:lnTo>
                    <a:lnTo>
                      <a:pt x="98" y="6"/>
                    </a:lnTo>
                    <a:lnTo>
                      <a:pt x="91" y="13"/>
                    </a:lnTo>
                    <a:lnTo>
                      <a:pt x="85" y="22"/>
                    </a:lnTo>
                    <a:lnTo>
                      <a:pt x="78" y="32"/>
                    </a:lnTo>
                    <a:lnTo>
                      <a:pt x="73" y="43"/>
                    </a:lnTo>
                    <a:lnTo>
                      <a:pt x="68" y="53"/>
                    </a:lnTo>
                    <a:lnTo>
                      <a:pt x="63" y="61"/>
                    </a:lnTo>
                    <a:lnTo>
                      <a:pt x="62" y="68"/>
                    </a:lnTo>
                    <a:lnTo>
                      <a:pt x="51" y="112"/>
                    </a:lnTo>
                    <a:lnTo>
                      <a:pt x="41" y="156"/>
                    </a:lnTo>
                    <a:lnTo>
                      <a:pt x="32" y="199"/>
                    </a:lnTo>
                    <a:lnTo>
                      <a:pt x="24" y="243"/>
                    </a:lnTo>
                    <a:lnTo>
                      <a:pt x="15" y="288"/>
                    </a:lnTo>
                    <a:lnTo>
                      <a:pt x="9" y="331"/>
                    </a:lnTo>
                    <a:lnTo>
                      <a:pt x="4" y="375"/>
                    </a:lnTo>
                    <a:lnTo>
                      <a:pt x="0" y="419"/>
                    </a:lnTo>
                    <a:lnTo>
                      <a:pt x="21" y="413"/>
                    </a:lnTo>
                    <a:lnTo>
                      <a:pt x="40" y="405"/>
                    </a:lnTo>
                    <a:lnTo>
                      <a:pt x="55" y="394"/>
                    </a:lnTo>
                    <a:lnTo>
                      <a:pt x="70" y="380"/>
                    </a:lnTo>
                    <a:lnTo>
                      <a:pt x="84" y="365"/>
                    </a:lnTo>
                    <a:lnTo>
                      <a:pt x="96" y="348"/>
                    </a:lnTo>
                    <a:lnTo>
                      <a:pt x="107" y="331"/>
                    </a:lnTo>
                    <a:lnTo>
                      <a:pt x="120" y="314"/>
                    </a:lnTo>
                    <a:lnTo>
                      <a:pt x="128" y="306"/>
                    </a:lnTo>
                    <a:lnTo>
                      <a:pt x="142" y="297"/>
                    </a:lnTo>
                    <a:lnTo>
                      <a:pt x="158" y="289"/>
                    </a:lnTo>
                    <a:lnTo>
                      <a:pt x="176" y="281"/>
                    </a:lnTo>
                    <a:lnTo>
                      <a:pt x="192" y="274"/>
                    </a:lnTo>
                    <a:lnTo>
                      <a:pt x="207" y="268"/>
                    </a:lnTo>
                    <a:lnTo>
                      <a:pt x="217" y="266"/>
                    </a:lnTo>
                    <a:lnTo>
                      <a:pt x="221" y="264"/>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777" name="Freeform 63"/>
              <p:cNvSpPr>
                <a:spLocks/>
              </p:cNvSpPr>
              <p:nvPr/>
            </p:nvSpPr>
            <p:spPr bwMode="auto">
              <a:xfrm>
                <a:off x="796" y="2820"/>
                <a:ext cx="121" cy="157"/>
              </a:xfrm>
              <a:custGeom>
                <a:avLst/>
                <a:gdLst>
                  <a:gd name="T0" fmla="*/ 3 w 362"/>
                  <a:gd name="T1" fmla="*/ 6 h 471"/>
                  <a:gd name="T2" fmla="*/ 3 w 362"/>
                  <a:gd name="T3" fmla="*/ 6 h 471"/>
                  <a:gd name="T4" fmla="*/ 3 w 362"/>
                  <a:gd name="T5" fmla="*/ 5 h 471"/>
                  <a:gd name="T6" fmla="*/ 3 w 362"/>
                  <a:gd name="T7" fmla="*/ 5 h 471"/>
                  <a:gd name="T8" fmla="*/ 3 w 362"/>
                  <a:gd name="T9" fmla="*/ 4 h 471"/>
                  <a:gd name="T10" fmla="*/ 2 w 362"/>
                  <a:gd name="T11" fmla="*/ 4 h 471"/>
                  <a:gd name="T12" fmla="*/ 2 w 362"/>
                  <a:gd name="T13" fmla="*/ 3 h 471"/>
                  <a:gd name="T14" fmla="*/ 2 w 362"/>
                  <a:gd name="T15" fmla="*/ 3 h 471"/>
                  <a:gd name="T16" fmla="*/ 2 w 362"/>
                  <a:gd name="T17" fmla="*/ 2 h 471"/>
                  <a:gd name="T18" fmla="*/ 2 w 362"/>
                  <a:gd name="T19" fmla="*/ 2 h 471"/>
                  <a:gd name="T20" fmla="*/ 1 w 362"/>
                  <a:gd name="T21" fmla="*/ 2 h 471"/>
                  <a:gd name="T22" fmla="*/ 1 w 362"/>
                  <a:gd name="T23" fmla="*/ 2 h 471"/>
                  <a:gd name="T24" fmla="*/ 1 w 362"/>
                  <a:gd name="T25" fmla="*/ 1 h 471"/>
                  <a:gd name="T26" fmla="*/ 1 w 362"/>
                  <a:gd name="T27" fmla="*/ 1 h 471"/>
                  <a:gd name="T28" fmla="*/ 0 w 362"/>
                  <a:gd name="T29" fmla="*/ 0 h 471"/>
                  <a:gd name="T30" fmla="*/ 0 w 362"/>
                  <a:gd name="T31" fmla="*/ 0 h 471"/>
                  <a:gd name="T32" fmla="*/ 0 w 362"/>
                  <a:gd name="T33" fmla="*/ 0 h 471"/>
                  <a:gd name="T34" fmla="*/ 0 w 362"/>
                  <a:gd name="T35" fmla="*/ 0 h 471"/>
                  <a:gd name="T36" fmla="*/ 1 w 362"/>
                  <a:gd name="T37" fmla="*/ 0 h 471"/>
                  <a:gd name="T38" fmla="*/ 1 w 362"/>
                  <a:gd name="T39" fmla="*/ 1 h 471"/>
                  <a:gd name="T40" fmla="*/ 1 w 362"/>
                  <a:gd name="T41" fmla="*/ 1 h 471"/>
                  <a:gd name="T42" fmla="*/ 1 w 362"/>
                  <a:gd name="T43" fmla="*/ 1 h 471"/>
                  <a:gd name="T44" fmla="*/ 1 w 362"/>
                  <a:gd name="T45" fmla="*/ 1 h 471"/>
                  <a:gd name="T46" fmla="*/ 2 w 362"/>
                  <a:gd name="T47" fmla="*/ 2 h 471"/>
                  <a:gd name="T48" fmla="*/ 2 w 362"/>
                  <a:gd name="T49" fmla="*/ 2 h 471"/>
                  <a:gd name="T50" fmla="*/ 2 w 362"/>
                  <a:gd name="T51" fmla="*/ 2 h 471"/>
                  <a:gd name="T52" fmla="*/ 2 w 362"/>
                  <a:gd name="T53" fmla="*/ 2 h 471"/>
                  <a:gd name="T54" fmla="*/ 2 w 362"/>
                  <a:gd name="T55" fmla="*/ 3 h 471"/>
                  <a:gd name="T56" fmla="*/ 3 w 362"/>
                  <a:gd name="T57" fmla="*/ 3 h 471"/>
                  <a:gd name="T58" fmla="*/ 3 w 362"/>
                  <a:gd name="T59" fmla="*/ 3 h 471"/>
                  <a:gd name="T60" fmla="*/ 3 w 362"/>
                  <a:gd name="T61" fmla="*/ 3 h 471"/>
                  <a:gd name="T62" fmla="*/ 3 w 362"/>
                  <a:gd name="T63" fmla="*/ 3 h 471"/>
                  <a:gd name="T64" fmla="*/ 3 w 362"/>
                  <a:gd name="T65" fmla="*/ 4 h 471"/>
                  <a:gd name="T66" fmla="*/ 3 w 362"/>
                  <a:gd name="T67" fmla="*/ 3 h 471"/>
                  <a:gd name="T68" fmla="*/ 3 w 362"/>
                  <a:gd name="T69" fmla="*/ 2 h 471"/>
                  <a:gd name="T70" fmla="*/ 3 w 362"/>
                  <a:gd name="T71" fmla="*/ 1 h 471"/>
                  <a:gd name="T72" fmla="*/ 3 w 362"/>
                  <a:gd name="T73" fmla="*/ 1 h 471"/>
                  <a:gd name="T74" fmla="*/ 4 w 362"/>
                  <a:gd name="T75" fmla="*/ 1 h 471"/>
                  <a:gd name="T76" fmla="*/ 4 w 362"/>
                  <a:gd name="T77" fmla="*/ 2 h 471"/>
                  <a:gd name="T78" fmla="*/ 4 w 362"/>
                  <a:gd name="T79" fmla="*/ 2 h 471"/>
                  <a:gd name="T80" fmla="*/ 4 w 362"/>
                  <a:gd name="T81" fmla="*/ 3 h 471"/>
                  <a:gd name="T82" fmla="*/ 4 w 362"/>
                  <a:gd name="T83" fmla="*/ 3 h 471"/>
                  <a:gd name="T84" fmla="*/ 4 w 362"/>
                  <a:gd name="T85" fmla="*/ 4 h 471"/>
                  <a:gd name="T86" fmla="*/ 4 w 362"/>
                  <a:gd name="T87" fmla="*/ 4 h 471"/>
                  <a:gd name="T88" fmla="*/ 4 w 362"/>
                  <a:gd name="T89" fmla="*/ 5 h 471"/>
                  <a:gd name="T90" fmla="*/ 4 w 362"/>
                  <a:gd name="T91" fmla="*/ 5 h 471"/>
                  <a:gd name="T92" fmla="*/ 4 w 362"/>
                  <a:gd name="T93" fmla="*/ 4 h 471"/>
                  <a:gd name="T94" fmla="*/ 4 w 362"/>
                  <a:gd name="T95" fmla="*/ 4 h 471"/>
                  <a:gd name="T96" fmla="*/ 4 w 362"/>
                  <a:gd name="T97" fmla="*/ 3 h 471"/>
                  <a:gd name="T98" fmla="*/ 4 w 362"/>
                  <a:gd name="T99" fmla="*/ 3 h 471"/>
                  <a:gd name="T100" fmla="*/ 4 w 362"/>
                  <a:gd name="T101" fmla="*/ 3 h 471"/>
                  <a:gd name="T102" fmla="*/ 4 w 362"/>
                  <a:gd name="T103" fmla="*/ 4 h 471"/>
                  <a:gd name="T104" fmla="*/ 4 w 362"/>
                  <a:gd name="T105" fmla="*/ 5 h 471"/>
                  <a:gd name="T106" fmla="*/ 4 w 362"/>
                  <a:gd name="T107" fmla="*/ 6 h 471"/>
                  <a:gd name="T108" fmla="*/ 3 w 362"/>
                  <a:gd name="T109" fmla="*/ 6 h 47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62"/>
                  <a:gd name="T166" fmla="*/ 0 h 471"/>
                  <a:gd name="T167" fmla="*/ 362 w 362"/>
                  <a:gd name="T168" fmla="*/ 471 h 47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62" h="471">
                    <a:moveTo>
                      <a:pt x="259" y="462"/>
                    </a:moveTo>
                    <a:lnTo>
                      <a:pt x="255" y="452"/>
                    </a:lnTo>
                    <a:lnTo>
                      <a:pt x="246" y="425"/>
                    </a:lnTo>
                    <a:lnTo>
                      <a:pt x="230" y="384"/>
                    </a:lnTo>
                    <a:lnTo>
                      <a:pt x="211" y="339"/>
                    </a:lnTo>
                    <a:lnTo>
                      <a:pt x="192" y="292"/>
                    </a:lnTo>
                    <a:lnTo>
                      <a:pt x="174" y="249"/>
                    </a:lnTo>
                    <a:lnTo>
                      <a:pt x="158" y="214"/>
                    </a:lnTo>
                    <a:lnTo>
                      <a:pt x="147" y="194"/>
                    </a:lnTo>
                    <a:lnTo>
                      <a:pt x="136" y="180"/>
                    </a:lnTo>
                    <a:lnTo>
                      <a:pt x="118" y="155"/>
                    </a:lnTo>
                    <a:lnTo>
                      <a:pt x="93" y="125"/>
                    </a:lnTo>
                    <a:lnTo>
                      <a:pt x="67" y="90"/>
                    </a:lnTo>
                    <a:lnTo>
                      <a:pt x="43" y="57"/>
                    </a:lnTo>
                    <a:lnTo>
                      <a:pt x="21" y="28"/>
                    </a:lnTo>
                    <a:lnTo>
                      <a:pt x="6" y="7"/>
                    </a:lnTo>
                    <a:lnTo>
                      <a:pt x="0" y="0"/>
                    </a:lnTo>
                    <a:lnTo>
                      <a:pt x="22" y="13"/>
                    </a:lnTo>
                    <a:lnTo>
                      <a:pt x="43" y="28"/>
                    </a:lnTo>
                    <a:lnTo>
                      <a:pt x="63" y="46"/>
                    </a:lnTo>
                    <a:lnTo>
                      <a:pt x="84" y="64"/>
                    </a:lnTo>
                    <a:lnTo>
                      <a:pt x="103" y="85"/>
                    </a:lnTo>
                    <a:lnTo>
                      <a:pt x="121" y="107"/>
                    </a:lnTo>
                    <a:lnTo>
                      <a:pt x="139" y="129"/>
                    </a:lnTo>
                    <a:lnTo>
                      <a:pt x="156" y="152"/>
                    </a:lnTo>
                    <a:lnTo>
                      <a:pt x="170" y="170"/>
                    </a:lnTo>
                    <a:lnTo>
                      <a:pt x="182" y="188"/>
                    </a:lnTo>
                    <a:lnTo>
                      <a:pt x="195" y="205"/>
                    </a:lnTo>
                    <a:lnTo>
                      <a:pt x="206" y="221"/>
                    </a:lnTo>
                    <a:lnTo>
                      <a:pt x="215" y="238"/>
                    </a:lnTo>
                    <a:lnTo>
                      <a:pt x="226" y="255"/>
                    </a:lnTo>
                    <a:lnTo>
                      <a:pt x="235" y="273"/>
                    </a:lnTo>
                    <a:lnTo>
                      <a:pt x="244" y="290"/>
                    </a:lnTo>
                    <a:lnTo>
                      <a:pt x="254" y="224"/>
                    </a:lnTo>
                    <a:lnTo>
                      <a:pt x="262" y="145"/>
                    </a:lnTo>
                    <a:lnTo>
                      <a:pt x="269" y="83"/>
                    </a:lnTo>
                    <a:lnTo>
                      <a:pt x="276" y="64"/>
                    </a:lnTo>
                    <a:lnTo>
                      <a:pt x="293" y="100"/>
                    </a:lnTo>
                    <a:lnTo>
                      <a:pt x="309" y="138"/>
                    </a:lnTo>
                    <a:lnTo>
                      <a:pt x="322" y="180"/>
                    </a:lnTo>
                    <a:lnTo>
                      <a:pt x="333" y="221"/>
                    </a:lnTo>
                    <a:lnTo>
                      <a:pt x="343" y="266"/>
                    </a:lnTo>
                    <a:lnTo>
                      <a:pt x="351" y="308"/>
                    </a:lnTo>
                    <a:lnTo>
                      <a:pt x="357" y="350"/>
                    </a:lnTo>
                    <a:lnTo>
                      <a:pt x="362" y="389"/>
                    </a:lnTo>
                    <a:lnTo>
                      <a:pt x="315" y="372"/>
                    </a:lnTo>
                    <a:lnTo>
                      <a:pt x="310" y="331"/>
                    </a:lnTo>
                    <a:lnTo>
                      <a:pt x="304" y="290"/>
                    </a:lnTo>
                    <a:lnTo>
                      <a:pt x="296" y="252"/>
                    </a:lnTo>
                    <a:lnTo>
                      <a:pt x="285" y="212"/>
                    </a:lnTo>
                    <a:lnTo>
                      <a:pt x="288" y="259"/>
                    </a:lnTo>
                    <a:lnTo>
                      <a:pt x="291" y="313"/>
                    </a:lnTo>
                    <a:lnTo>
                      <a:pt x="292" y="380"/>
                    </a:lnTo>
                    <a:lnTo>
                      <a:pt x="293" y="471"/>
                    </a:lnTo>
                    <a:lnTo>
                      <a:pt x="259" y="462"/>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778" name="Freeform 64"/>
              <p:cNvSpPr>
                <a:spLocks/>
              </p:cNvSpPr>
              <p:nvPr/>
            </p:nvSpPr>
            <p:spPr bwMode="auto">
              <a:xfrm>
                <a:off x="679" y="2773"/>
                <a:ext cx="112" cy="186"/>
              </a:xfrm>
              <a:custGeom>
                <a:avLst/>
                <a:gdLst>
                  <a:gd name="T0" fmla="*/ 4 w 336"/>
                  <a:gd name="T1" fmla="*/ 5 h 558"/>
                  <a:gd name="T2" fmla="*/ 3 w 336"/>
                  <a:gd name="T3" fmla="*/ 5 h 558"/>
                  <a:gd name="T4" fmla="*/ 3 w 336"/>
                  <a:gd name="T5" fmla="*/ 4 h 558"/>
                  <a:gd name="T6" fmla="*/ 2 w 336"/>
                  <a:gd name="T7" fmla="*/ 4 h 558"/>
                  <a:gd name="T8" fmla="*/ 2 w 336"/>
                  <a:gd name="T9" fmla="*/ 4 h 558"/>
                  <a:gd name="T10" fmla="*/ 2 w 336"/>
                  <a:gd name="T11" fmla="*/ 5 h 558"/>
                  <a:gd name="T12" fmla="*/ 2 w 336"/>
                  <a:gd name="T13" fmla="*/ 6 h 558"/>
                  <a:gd name="T14" fmla="*/ 2 w 336"/>
                  <a:gd name="T15" fmla="*/ 5 h 558"/>
                  <a:gd name="T16" fmla="*/ 2 w 336"/>
                  <a:gd name="T17" fmla="*/ 5 h 558"/>
                  <a:gd name="T18" fmla="*/ 2 w 336"/>
                  <a:gd name="T19" fmla="*/ 5 h 558"/>
                  <a:gd name="T20" fmla="*/ 2 w 336"/>
                  <a:gd name="T21" fmla="*/ 5 h 558"/>
                  <a:gd name="T22" fmla="*/ 2 w 336"/>
                  <a:gd name="T23" fmla="*/ 5 h 558"/>
                  <a:gd name="T24" fmla="*/ 2 w 336"/>
                  <a:gd name="T25" fmla="*/ 5 h 558"/>
                  <a:gd name="T26" fmla="*/ 1 w 336"/>
                  <a:gd name="T27" fmla="*/ 5 h 558"/>
                  <a:gd name="T28" fmla="*/ 1 w 336"/>
                  <a:gd name="T29" fmla="*/ 6 h 558"/>
                  <a:gd name="T30" fmla="*/ 1 w 336"/>
                  <a:gd name="T31" fmla="*/ 7 h 558"/>
                  <a:gd name="T32" fmla="*/ 1 w 336"/>
                  <a:gd name="T33" fmla="*/ 7 h 558"/>
                  <a:gd name="T34" fmla="*/ 1 w 336"/>
                  <a:gd name="T35" fmla="*/ 7 h 558"/>
                  <a:gd name="T36" fmla="*/ 1 w 336"/>
                  <a:gd name="T37" fmla="*/ 7 h 558"/>
                  <a:gd name="T38" fmla="*/ 0 w 336"/>
                  <a:gd name="T39" fmla="*/ 7 h 558"/>
                  <a:gd name="T40" fmla="*/ 0 w 336"/>
                  <a:gd name="T41" fmla="*/ 6 h 558"/>
                  <a:gd name="T42" fmla="*/ 0 w 336"/>
                  <a:gd name="T43" fmla="*/ 4 h 558"/>
                  <a:gd name="T44" fmla="*/ 0 w 336"/>
                  <a:gd name="T45" fmla="*/ 0 h 558"/>
                  <a:gd name="T46" fmla="*/ 0 w 336"/>
                  <a:gd name="T47" fmla="*/ 1 h 558"/>
                  <a:gd name="T48" fmla="*/ 1 w 336"/>
                  <a:gd name="T49" fmla="*/ 3 h 558"/>
                  <a:gd name="T50" fmla="*/ 1 w 336"/>
                  <a:gd name="T51" fmla="*/ 4 h 558"/>
                  <a:gd name="T52" fmla="*/ 1 w 336"/>
                  <a:gd name="T53" fmla="*/ 6 h 558"/>
                  <a:gd name="T54" fmla="*/ 1 w 336"/>
                  <a:gd name="T55" fmla="*/ 5 h 558"/>
                  <a:gd name="T56" fmla="*/ 1 w 336"/>
                  <a:gd name="T57" fmla="*/ 4 h 558"/>
                  <a:gd name="T58" fmla="*/ 1 w 336"/>
                  <a:gd name="T59" fmla="*/ 3 h 558"/>
                  <a:gd name="T60" fmla="*/ 1 w 336"/>
                  <a:gd name="T61" fmla="*/ 3 h 558"/>
                  <a:gd name="T62" fmla="*/ 2 w 336"/>
                  <a:gd name="T63" fmla="*/ 3 h 558"/>
                  <a:gd name="T64" fmla="*/ 2 w 336"/>
                  <a:gd name="T65" fmla="*/ 3 h 558"/>
                  <a:gd name="T66" fmla="*/ 2 w 336"/>
                  <a:gd name="T67" fmla="*/ 3 h 558"/>
                  <a:gd name="T68" fmla="*/ 2 w 336"/>
                  <a:gd name="T69" fmla="*/ 4 h 558"/>
                  <a:gd name="T70" fmla="*/ 3 w 336"/>
                  <a:gd name="T71" fmla="*/ 4 h 558"/>
                  <a:gd name="T72" fmla="*/ 3 w 336"/>
                  <a:gd name="T73" fmla="*/ 4 h 558"/>
                  <a:gd name="T74" fmla="*/ 3 w 336"/>
                  <a:gd name="T75" fmla="*/ 4 h 558"/>
                  <a:gd name="T76" fmla="*/ 4 w 336"/>
                  <a:gd name="T77" fmla="*/ 5 h 558"/>
                  <a:gd name="T78" fmla="*/ 4 w 336"/>
                  <a:gd name="T79" fmla="*/ 3 h 558"/>
                  <a:gd name="T80" fmla="*/ 4 w 336"/>
                  <a:gd name="T81" fmla="*/ 2 h 5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6"/>
                  <a:gd name="T124" fmla="*/ 0 h 558"/>
                  <a:gd name="T125" fmla="*/ 336 w 336"/>
                  <a:gd name="T126" fmla="*/ 558 h 5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6" h="558">
                    <a:moveTo>
                      <a:pt x="336" y="455"/>
                    </a:moveTo>
                    <a:lnTo>
                      <a:pt x="319" y="442"/>
                    </a:lnTo>
                    <a:lnTo>
                      <a:pt x="300" y="426"/>
                    </a:lnTo>
                    <a:lnTo>
                      <a:pt x="278" y="406"/>
                    </a:lnTo>
                    <a:lnTo>
                      <a:pt x="256" y="386"/>
                    </a:lnTo>
                    <a:lnTo>
                      <a:pt x="233" y="363"/>
                    </a:lnTo>
                    <a:lnTo>
                      <a:pt x="212" y="344"/>
                    </a:lnTo>
                    <a:lnTo>
                      <a:pt x="193" y="326"/>
                    </a:lnTo>
                    <a:lnTo>
                      <a:pt x="178" y="311"/>
                    </a:lnTo>
                    <a:lnTo>
                      <a:pt x="182" y="343"/>
                    </a:lnTo>
                    <a:lnTo>
                      <a:pt x="188" y="386"/>
                    </a:lnTo>
                    <a:lnTo>
                      <a:pt x="194" y="427"/>
                    </a:lnTo>
                    <a:lnTo>
                      <a:pt x="199" y="453"/>
                    </a:lnTo>
                    <a:lnTo>
                      <a:pt x="193" y="450"/>
                    </a:lnTo>
                    <a:lnTo>
                      <a:pt x="186" y="448"/>
                    </a:lnTo>
                    <a:lnTo>
                      <a:pt x="181" y="445"/>
                    </a:lnTo>
                    <a:lnTo>
                      <a:pt x="175" y="442"/>
                    </a:lnTo>
                    <a:lnTo>
                      <a:pt x="168" y="439"/>
                    </a:lnTo>
                    <a:lnTo>
                      <a:pt x="163" y="435"/>
                    </a:lnTo>
                    <a:lnTo>
                      <a:pt x="156" y="432"/>
                    </a:lnTo>
                    <a:lnTo>
                      <a:pt x="151" y="430"/>
                    </a:lnTo>
                    <a:lnTo>
                      <a:pt x="148" y="420"/>
                    </a:lnTo>
                    <a:lnTo>
                      <a:pt x="142" y="401"/>
                    </a:lnTo>
                    <a:lnTo>
                      <a:pt x="136" y="380"/>
                    </a:lnTo>
                    <a:lnTo>
                      <a:pt x="133" y="369"/>
                    </a:lnTo>
                    <a:lnTo>
                      <a:pt x="126" y="392"/>
                    </a:lnTo>
                    <a:lnTo>
                      <a:pt x="119" y="416"/>
                    </a:lnTo>
                    <a:lnTo>
                      <a:pt x="112" y="439"/>
                    </a:lnTo>
                    <a:lnTo>
                      <a:pt x="105" y="463"/>
                    </a:lnTo>
                    <a:lnTo>
                      <a:pt x="99" y="488"/>
                    </a:lnTo>
                    <a:lnTo>
                      <a:pt x="90" y="511"/>
                    </a:lnTo>
                    <a:lnTo>
                      <a:pt x="83" y="535"/>
                    </a:lnTo>
                    <a:lnTo>
                      <a:pt x="77" y="558"/>
                    </a:lnTo>
                    <a:lnTo>
                      <a:pt x="70" y="555"/>
                    </a:lnTo>
                    <a:lnTo>
                      <a:pt x="63" y="551"/>
                    </a:lnTo>
                    <a:lnTo>
                      <a:pt x="56" y="549"/>
                    </a:lnTo>
                    <a:lnTo>
                      <a:pt x="49" y="546"/>
                    </a:lnTo>
                    <a:lnTo>
                      <a:pt x="42" y="543"/>
                    </a:lnTo>
                    <a:lnTo>
                      <a:pt x="35" y="539"/>
                    </a:lnTo>
                    <a:lnTo>
                      <a:pt x="29" y="536"/>
                    </a:lnTo>
                    <a:lnTo>
                      <a:pt x="22" y="533"/>
                    </a:lnTo>
                    <a:lnTo>
                      <a:pt x="8" y="455"/>
                    </a:lnTo>
                    <a:lnTo>
                      <a:pt x="9" y="374"/>
                    </a:lnTo>
                    <a:lnTo>
                      <a:pt x="14" y="292"/>
                    </a:lnTo>
                    <a:lnTo>
                      <a:pt x="12" y="211"/>
                    </a:lnTo>
                    <a:lnTo>
                      <a:pt x="0" y="0"/>
                    </a:lnTo>
                    <a:lnTo>
                      <a:pt x="20" y="55"/>
                    </a:lnTo>
                    <a:lnTo>
                      <a:pt x="33" y="112"/>
                    </a:lnTo>
                    <a:lnTo>
                      <a:pt x="40" y="171"/>
                    </a:lnTo>
                    <a:lnTo>
                      <a:pt x="42" y="231"/>
                    </a:lnTo>
                    <a:lnTo>
                      <a:pt x="44" y="292"/>
                    </a:lnTo>
                    <a:lnTo>
                      <a:pt x="44" y="352"/>
                    </a:lnTo>
                    <a:lnTo>
                      <a:pt x="46" y="410"/>
                    </a:lnTo>
                    <a:lnTo>
                      <a:pt x="52" y="468"/>
                    </a:lnTo>
                    <a:lnTo>
                      <a:pt x="60" y="439"/>
                    </a:lnTo>
                    <a:lnTo>
                      <a:pt x="70" y="403"/>
                    </a:lnTo>
                    <a:lnTo>
                      <a:pt x="81" y="363"/>
                    </a:lnTo>
                    <a:lnTo>
                      <a:pt x="93" y="322"/>
                    </a:lnTo>
                    <a:lnTo>
                      <a:pt x="103" y="283"/>
                    </a:lnTo>
                    <a:lnTo>
                      <a:pt x="111" y="249"/>
                    </a:lnTo>
                    <a:lnTo>
                      <a:pt x="118" y="224"/>
                    </a:lnTo>
                    <a:lnTo>
                      <a:pt x="120" y="211"/>
                    </a:lnTo>
                    <a:lnTo>
                      <a:pt x="127" y="216"/>
                    </a:lnTo>
                    <a:lnTo>
                      <a:pt x="134" y="224"/>
                    </a:lnTo>
                    <a:lnTo>
                      <a:pt x="144" y="235"/>
                    </a:lnTo>
                    <a:lnTo>
                      <a:pt x="152" y="246"/>
                    </a:lnTo>
                    <a:lnTo>
                      <a:pt x="162" y="258"/>
                    </a:lnTo>
                    <a:lnTo>
                      <a:pt x="168" y="271"/>
                    </a:lnTo>
                    <a:lnTo>
                      <a:pt x="173" y="280"/>
                    </a:lnTo>
                    <a:lnTo>
                      <a:pt x="175" y="289"/>
                    </a:lnTo>
                    <a:lnTo>
                      <a:pt x="192" y="298"/>
                    </a:lnTo>
                    <a:lnTo>
                      <a:pt x="207" y="308"/>
                    </a:lnTo>
                    <a:lnTo>
                      <a:pt x="223" y="318"/>
                    </a:lnTo>
                    <a:lnTo>
                      <a:pt x="238" y="327"/>
                    </a:lnTo>
                    <a:lnTo>
                      <a:pt x="253" y="339"/>
                    </a:lnTo>
                    <a:lnTo>
                      <a:pt x="269" y="348"/>
                    </a:lnTo>
                    <a:lnTo>
                      <a:pt x="284" y="361"/>
                    </a:lnTo>
                    <a:lnTo>
                      <a:pt x="297" y="373"/>
                    </a:lnTo>
                    <a:lnTo>
                      <a:pt x="292" y="289"/>
                    </a:lnTo>
                    <a:lnTo>
                      <a:pt x="297" y="209"/>
                    </a:lnTo>
                    <a:lnTo>
                      <a:pt x="307" y="149"/>
                    </a:lnTo>
                    <a:lnTo>
                      <a:pt x="312" y="126"/>
                    </a:lnTo>
                    <a:lnTo>
                      <a:pt x="336" y="455"/>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779" name="Freeform 65"/>
              <p:cNvSpPr>
                <a:spLocks/>
              </p:cNvSpPr>
              <p:nvPr/>
            </p:nvSpPr>
            <p:spPr bwMode="auto">
              <a:xfrm>
                <a:off x="790" y="2807"/>
                <a:ext cx="81" cy="59"/>
              </a:xfrm>
              <a:custGeom>
                <a:avLst/>
                <a:gdLst>
                  <a:gd name="T0" fmla="*/ 2 w 244"/>
                  <a:gd name="T1" fmla="*/ 2 h 176"/>
                  <a:gd name="T2" fmla="*/ 2 w 244"/>
                  <a:gd name="T3" fmla="*/ 2 h 176"/>
                  <a:gd name="T4" fmla="*/ 2 w 244"/>
                  <a:gd name="T5" fmla="*/ 1 h 176"/>
                  <a:gd name="T6" fmla="*/ 2 w 244"/>
                  <a:gd name="T7" fmla="*/ 1 h 176"/>
                  <a:gd name="T8" fmla="*/ 1 w 244"/>
                  <a:gd name="T9" fmla="*/ 1 h 176"/>
                  <a:gd name="T10" fmla="*/ 1 w 244"/>
                  <a:gd name="T11" fmla="*/ 1 h 176"/>
                  <a:gd name="T12" fmla="*/ 1 w 244"/>
                  <a:gd name="T13" fmla="*/ 0 h 176"/>
                  <a:gd name="T14" fmla="*/ 0 w 244"/>
                  <a:gd name="T15" fmla="*/ 0 h 176"/>
                  <a:gd name="T16" fmla="*/ 0 w 244"/>
                  <a:gd name="T17" fmla="*/ 0 h 176"/>
                  <a:gd name="T18" fmla="*/ 1 w 244"/>
                  <a:gd name="T19" fmla="*/ 0 h 176"/>
                  <a:gd name="T20" fmla="*/ 1 w 244"/>
                  <a:gd name="T21" fmla="*/ 0 h 176"/>
                  <a:gd name="T22" fmla="*/ 1 w 244"/>
                  <a:gd name="T23" fmla="*/ 1 h 176"/>
                  <a:gd name="T24" fmla="*/ 2 w 244"/>
                  <a:gd name="T25" fmla="*/ 1 h 176"/>
                  <a:gd name="T26" fmla="*/ 2 w 244"/>
                  <a:gd name="T27" fmla="*/ 1 h 176"/>
                  <a:gd name="T28" fmla="*/ 2 w 244"/>
                  <a:gd name="T29" fmla="*/ 1 h 176"/>
                  <a:gd name="T30" fmla="*/ 3 w 244"/>
                  <a:gd name="T31" fmla="*/ 2 h 176"/>
                  <a:gd name="T32" fmla="*/ 3 w 244"/>
                  <a:gd name="T33" fmla="*/ 2 h 176"/>
                  <a:gd name="T34" fmla="*/ 3 w 244"/>
                  <a:gd name="T35" fmla="*/ 2 h 176"/>
                  <a:gd name="T36" fmla="*/ 2 w 244"/>
                  <a:gd name="T37" fmla="*/ 2 h 1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4"/>
                  <a:gd name="T58" fmla="*/ 0 h 176"/>
                  <a:gd name="T59" fmla="*/ 244 w 244"/>
                  <a:gd name="T60" fmla="*/ 176 h 1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4" h="176">
                    <a:moveTo>
                      <a:pt x="199" y="159"/>
                    </a:moveTo>
                    <a:lnTo>
                      <a:pt x="181" y="132"/>
                    </a:lnTo>
                    <a:lnTo>
                      <a:pt x="159" y="109"/>
                    </a:lnTo>
                    <a:lnTo>
                      <a:pt x="134" y="89"/>
                    </a:lnTo>
                    <a:lnTo>
                      <a:pt x="108" y="71"/>
                    </a:lnTo>
                    <a:lnTo>
                      <a:pt x="81" y="54"/>
                    </a:lnTo>
                    <a:lnTo>
                      <a:pt x="52" y="38"/>
                    </a:lnTo>
                    <a:lnTo>
                      <a:pt x="25" y="20"/>
                    </a:lnTo>
                    <a:lnTo>
                      <a:pt x="0" y="0"/>
                    </a:lnTo>
                    <a:lnTo>
                      <a:pt x="45" y="18"/>
                    </a:lnTo>
                    <a:lnTo>
                      <a:pt x="74" y="33"/>
                    </a:lnTo>
                    <a:lnTo>
                      <a:pt x="101" y="49"/>
                    </a:lnTo>
                    <a:lnTo>
                      <a:pt x="130" y="65"/>
                    </a:lnTo>
                    <a:lnTo>
                      <a:pt x="158" y="83"/>
                    </a:lnTo>
                    <a:lnTo>
                      <a:pt x="184" y="103"/>
                    </a:lnTo>
                    <a:lnTo>
                      <a:pt x="207" y="123"/>
                    </a:lnTo>
                    <a:lnTo>
                      <a:pt x="227" y="148"/>
                    </a:lnTo>
                    <a:lnTo>
                      <a:pt x="244" y="176"/>
                    </a:lnTo>
                    <a:lnTo>
                      <a:pt x="199" y="159"/>
                    </a:lnTo>
                    <a:close/>
                  </a:path>
                </a:pathLst>
              </a:custGeom>
              <a:solidFill>
                <a:srgbClr val="007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780" name="Freeform 66"/>
              <p:cNvSpPr>
                <a:spLocks/>
              </p:cNvSpPr>
              <p:nvPr/>
            </p:nvSpPr>
            <p:spPr bwMode="auto">
              <a:xfrm>
                <a:off x="1018" y="2749"/>
                <a:ext cx="49" cy="183"/>
              </a:xfrm>
              <a:custGeom>
                <a:avLst/>
                <a:gdLst>
                  <a:gd name="T0" fmla="*/ 2 w 147"/>
                  <a:gd name="T1" fmla="*/ 1 h 550"/>
                  <a:gd name="T2" fmla="*/ 2 w 147"/>
                  <a:gd name="T3" fmla="*/ 0 h 550"/>
                  <a:gd name="T4" fmla="*/ 2 w 147"/>
                  <a:gd name="T5" fmla="*/ 0 h 550"/>
                  <a:gd name="T6" fmla="*/ 1 w 147"/>
                  <a:gd name="T7" fmla="*/ 0 h 550"/>
                  <a:gd name="T8" fmla="*/ 1 w 147"/>
                  <a:gd name="T9" fmla="*/ 0 h 550"/>
                  <a:gd name="T10" fmla="*/ 1 w 147"/>
                  <a:gd name="T11" fmla="*/ 0 h 550"/>
                  <a:gd name="T12" fmla="*/ 1 w 147"/>
                  <a:gd name="T13" fmla="*/ 0 h 550"/>
                  <a:gd name="T14" fmla="*/ 1 w 147"/>
                  <a:gd name="T15" fmla="*/ 0 h 550"/>
                  <a:gd name="T16" fmla="*/ 1 w 147"/>
                  <a:gd name="T17" fmla="*/ 0 h 550"/>
                  <a:gd name="T18" fmla="*/ 1 w 147"/>
                  <a:gd name="T19" fmla="*/ 0 h 550"/>
                  <a:gd name="T20" fmla="*/ 1 w 147"/>
                  <a:gd name="T21" fmla="*/ 0 h 550"/>
                  <a:gd name="T22" fmla="*/ 1 w 147"/>
                  <a:gd name="T23" fmla="*/ 0 h 550"/>
                  <a:gd name="T24" fmla="*/ 1 w 147"/>
                  <a:gd name="T25" fmla="*/ 0 h 550"/>
                  <a:gd name="T26" fmla="*/ 0 w 147"/>
                  <a:gd name="T27" fmla="*/ 1 h 550"/>
                  <a:gd name="T28" fmla="*/ 0 w 147"/>
                  <a:gd name="T29" fmla="*/ 2 h 550"/>
                  <a:gd name="T30" fmla="*/ 0 w 147"/>
                  <a:gd name="T31" fmla="*/ 3 h 550"/>
                  <a:gd name="T32" fmla="*/ 0 w 147"/>
                  <a:gd name="T33" fmla="*/ 4 h 550"/>
                  <a:gd name="T34" fmla="*/ 0 w 147"/>
                  <a:gd name="T35" fmla="*/ 4 h 550"/>
                  <a:gd name="T36" fmla="*/ 0 w 147"/>
                  <a:gd name="T37" fmla="*/ 5 h 550"/>
                  <a:gd name="T38" fmla="*/ 0 w 147"/>
                  <a:gd name="T39" fmla="*/ 6 h 550"/>
                  <a:gd name="T40" fmla="*/ 0 w 147"/>
                  <a:gd name="T41" fmla="*/ 7 h 550"/>
                  <a:gd name="T42" fmla="*/ 1 w 147"/>
                  <a:gd name="T43" fmla="*/ 7 h 550"/>
                  <a:gd name="T44" fmla="*/ 0 w 147"/>
                  <a:gd name="T45" fmla="*/ 6 h 550"/>
                  <a:gd name="T46" fmla="*/ 0 w 147"/>
                  <a:gd name="T47" fmla="*/ 5 h 550"/>
                  <a:gd name="T48" fmla="*/ 0 w 147"/>
                  <a:gd name="T49" fmla="*/ 4 h 550"/>
                  <a:gd name="T50" fmla="*/ 0 w 147"/>
                  <a:gd name="T51" fmla="*/ 3 h 550"/>
                  <a:gd name="T52" fmla="*/ 0 w 147"/>
                  <a:gd name="T53" fmla="*/ 2 h 550"/>
                  <a:gd name="T54" fmla="*/ 0 w 147"/>
                  <a:gd name="T55" fmla="*/ 2 h 550"/>
                  <a:gd name="T56" fmla="*/ 0 w 147"/>
                  <a:gd name="T57" fmla="*/ 2 h 550"/>
                  <a:gd name="T58" fmla="*/ 1 w 147"/>
                  <a:gd name="T59" fmla="*/ 1 h 550"/>
                  <a:gd name="T60" fmla="*/ 1 w 147"/>
                  <a:gd name="T61" fmla="*/ 1 h 550"/>
                  <a:gd name="T62" fmla="*/ 1 w 147"/>
                  <a:gd name="T63" fmla="*/ 1 h 550"/>
                  <a:gd name="T64" fmla="*/ 1 w 147"/>
                  <a:gd name="T65" fmla="*/ 0 h 550"/>
                  <a:gd name="T66" fmla="*/ 1 w 147"/>
                  <a:gd name="T67" fmla="*/ 0 h 550"/>
                  <a:gd name="T68" fmla="*/ 1 w 147"/>
                  <a:gd name="T69" fmla="*/ 0 h 550"/>
                  <a:gd name="T70" fmla="*/ 1 w 147"/>
                  <a:gd name="T71" fmla="*/ 1 h 550"/>
                  <a:gd name="T72" fmla="*/ 1 w 147"/>
                  <a:gd name="T73" fmla="*/ 1 h 550"/>
                  <a:gd name="T74" fmla="*/ 1 w 147"/>
                  <a:gd name="T75" fmla="*/ 1 h 550"/>
                  <a:gd name="T76" fmla="*/ 1 w 147"/>
                  <a:gd name="T77" fmla="*/ 2 h 550"/>
                  <a:gd name="T78" fmla="*/ 1 w 147"/>
                  <a:gd name="T79" fmla="*/ 2 h 550"/>
                  <a:gd name="T80" fmla="*/ 1 w 147"/>
                  <a:gd name="T81" fmla="*/ 2 h 550"/>
                  <a:gd name="T82" fmla="*/ 1 w 147"/>
                  <a:gd name="T83" fmla="*/ 3 h 550"/>
                  <a:gd name="T84" fmla="*/ 1 w 147"/>
                  <a:gd name="T85" fmla="*/ 3 h 550"/>
                  <a:gd name="T86" fmla="*/ 1 w 147"/>
                  <a:gd name="T87" fmla="*/ 3 h 550"/>
                  <a:gd name="T88" fmla="*/ 1 w 147"/>
                  <a:gd name="T89" fmla="*/ 3 h 550"/>
                  <a:gd name="T90" fmla="*/ 1 w 147"/>
                  <a:gd name="T91" fmla="*/ 3 h 550"/>
                  <a:gd name="T92" fmla="*/ 1 w 147"/>
                  <a:gd name="T93" fmla="*/ 3 h 550"/>
                  <a:gd name="T94" fmla="*/ 1 w 147"/>
                  <a:gd name="T95" fmla="*/ 3 h 550"/>
                  <a:gd name="T96" fmla="*/ 1 w 147"/>
                  <a:gd name="T97" fmla="*/ 2 h 550"/>
                  <a:gd name="T98" fmla="*/ 1 w 147"/>
                  <a:gd name="T99" fmla="*/ 2 h 550"/>
                  <a:gd name="T100" fmla="*/ 1 w 147"/>
                  <a:gd name="T101" fmla="*/ 3 h 550"/>
                  <a:gd name="T102" fmla="*/ 1 w 147"/>
                  <a:gd name="T103" fmla="*/ 3 h 550"/>
                  <a:gd name="T104" fmla="*/ 1 w 147"/>
                  <a:gd name="T105" fmla="*/ 3 h 550"/>
                  <a:gd name="T106" fmla="*/ 1 w 147"/>
                  <a:gd name="T107" fmla="*/ 3 h 550"/>
                  <a:gd name="T108" fmla="*/ 1 w 147"/>
                  <a:gd name="T109" fmla="*/ 3 h 550"/>
                  <a:gd name="T110" fmla="*/ 1 w 147"/>
                  <a:gd name="T111" fmla="*/ 3 h 550"/>
                  <a:gd name="T112" fmla="*/ 1 w 147"/>
                  <a:gd name="T113" fmla="*/ 3 h 550"/>
                  <a:gd name="T114" fmla="*/ 2 w 147"/>
                  <a:gd name="T115" fmla="*/ 3 h 550"/>
                  <a:gd name="T116" fmla="*/ 2 w 147"/>
                  <a:gd name="T117" fmla="*/ 2 h 550"/>
                  <a:gd name="T118" fmla="*/ 2 w 147"/>
                  <a:gd name="T119" fmla="*/ 2 h 550"/>
                  <a:gd name="T120" fmla="*/ 2 w 147"/>
                  <a:gd name="T121" fmla="*/ 1 h 550"/>
                  <a:gd name="T122" fmla="*/ 2 w 147"/>
                  <a:gd name="T123" fmla="*/ 1 h 55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7"/>
                  <a:gd name="T187" fmla="*/ 0 h 550"/>
                  <a:gd name="T188" fmla="*/ 147 w 147"/>
                  <a:gd name="T189" fmla="*/ 550 h 55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7" h="550">
                    <a:moveTo>
                      <a:pt x="137" y="51"/>
                    </a:moveTo>
                    <a:lnTo>
                      <a:pt x="130" y="34"/>
                    </a:lnTo>
                    <a:lnTo>
                      <a:pt x="122" y="19"/>
                    </a:lnTo>
                    <a:lnTo>
                      <a:pt x="112" y="5"/>
                    </a:lnTo>
                    <a:lnTo>
                      <a:pt x="110" y="0"/>
                    </a:lnTo>
                    <a:lnTo>
                      <a:pt x="107" y="1"/>
                    </a:lnTo>
                    <a:lnTo>
                      <a:pt x="101" y="3"/>
                    </a:lnTo>
                    <a:lnTo>
                      <a:pt x="93" y="5"/>
                    </a:lnTo>
                    <a:lnTo>
                      <a:pt x="84" y="9"/>
                    </a:lnTo>
                    <a:lnTo>
                      <a:pt x="73" y="15"/>
                    </a:lnTo>
                    <a:lnTo>
                      <a:pt x="64" y="19"/>
                    </a:lnTo>
                    <a:lnTo>
                      <a:pt x="56" y="26"/>
                    </a:lnTo>
                    <a:lnTo>
                      <a:pt x="51" y="33"/>
                    </a:lnTo>
                    <a:lnTo>
                      <a:pt x="25" y="94"/>
                    </a:lnTo>
                    <a:lnTo>
                      <a:pt x="8" y="157"/>
                    </a:lnTo>
                    <a:lnTo>
                      <a:pt x="1" y="221"/>
                    </a:lnTo>
                    <a:lnTo>
                      <a:pt x="0" y="287"/>
                    </a:lnTo>
                    <a:lnTo>
                      <a:pt x="3" y="352"/>
                    </a:lnTo>
                    <a:lnTo>
                      <a:pt x="5" y="418"/>
                    </a:lnTo>
                    <a:lnTo>
                      <a:pt x="7" y="485"/>
                    </a:lnTo>
                    <a:lnTo>
                      <a:pt x="5" y="550"/>
                    </a:lnTo>
                    <a:lnTo>
                      <a:pt x="41" y="536"/>
                    </a:lnTo>
                    <a:lnTo>
                      <a:pt x="40" y="454"/>
                    </a:lnTo>
                    <a:lnTo>
                      <a:pt x="36" y="374"/>
                    </a:lnTo>
                    <a:lnTo>
                      <a:pt x="30" y="293"/>
                    </a:lnTo>
                    <a:lnTo>
                      <a:pt x="26" y="213"/>
                    </a:lnTo>
                    <a:lnTo>
                      <a:pt x="30" y="188"/>
                    </a:lnTo>
                    <a:lnTo>
                      <a:pt x="34" y="163"/>
                    </a:lnTo>
                    <a:lnTo>
                      <a:pt x="38" y="135"/>
                    </a:lnTo>
                    <a:lnTo>
                      <a:pt x="44" y="109"/>
                    </a:lnTo>
                    <a:lnTo>
                      <a:pt x="51" y="84"/>
                    </a:lnTo>
                    <a:lnTo>
                      <a:pt x="59" y="61"/>
                    </a:lnTo>
                    <a:lnTo>
                      <a:pt x="71" y="40"/>
                    </a:lnTo>
                    <a:lnTo>
                      <a:pt x="85" y="23"/>
                    </a:lnTo>
                    <a:lnTo>
                      <a:pt x="99" y="37"/>
                    </a:lnTo>
                    <a:lnTo>
                      <a:pt x="110" y="55"/>
                    </a:lnTo>
                    <a:lnTo>
                      <a:pt x="116" y="76"/>
                    </a:lnTo>
                    <a:lnTo>
                      <a:pt x="121" y="101"/>
                    </a:lnTo>
                    <a:lnTo>
                      <a:pt x="121" y="128"/>
                    </a:lnTo>
                    <a:lnTo>
                      <a:pt x="116" y="159"/>
                    </a:lnTo>
                    <a:lnTo>
                      <a:pt x="110" y="190"/>
                    </a:lnTo>
                    <a:lnTo>
                      <a:pt x="99" y="225"/>
                    </a:lnTo>
                    <a:lnTo>
                      <a:pt x="96" y="222"/>
                    </a:lnTo>
                    <a:lnTo>
                      <a:pt x="90" y="218"/>
                    </a:lnTo>
                    <a:lnTo>
                      <a:pt x="84" y="214"/>
                    </a:lnTo>
                    <a:lnTo>
                      <a:pt x="77" y="210"/>
                    </a:lnTo>
                    <a:lnTo>
                      <a:pt x="68" y="207"/>
                    </a:lnTo>
                    <a:lnTo>
                      <a:pt x="63" y="204"/>
                    </a:lnTo>
                    <a:lnTo>
                      <a:pt x="58" y="202"/>
                    </a:lnTo>
                    <a:lnTo>
                      <a:pt x="56" y="202"/>
                    </a:lnTo>
                    <a:lnTo>
                      <a:pt x="64" y="217"/>
                    </a:lnTo>
                    <a:lnTo>
                      <a:pt x="75" y="235"/>
                    </a:lnTo>
                    <a:lnTo>
                      <a:pt x="84" y="248"/>
                    </a:lnTo>
                    <a:lnTo>
                      <a:pt x="88" y="254"/>
                    </a:lnTo>
                    <a:lnTo>
                      <a:pt x="92" y="251"/>
                    </a:lnTo>
                    <a:lnTo>
                      <a:pt x="103" y="246"/>
                    </a:lnTo>
                    <a:lnTo>
                      <a:pt x="115" y="240"/>
                    </a:lnTo>
                    <a:lnTo>
                      <a:pt x="122" y="235"/>
                    </a:lnTo>
                    <a:lnTo>
                      <a:pt x="140" y="190"/>
                    </a:lnTo>
                    <a:lnTo>
                      <a:pt x="147" y="145"/>
                    </a:lnTo>
                    <a:lnTo>
                      <a:pt x="145" y="98"/>
                    </a:lnTo>
                    <a:lnTo>
                      <a:pt x="137" y="51"/>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781" name="Freeform 67"/>
              <p:cNvSpPr>
                <a:spLocks/>
              </p:cNvSpPr>
              <p:nvPr/>
            </p:nvSpPr>
            <p:spPr bwMode="auto">
              <a:xfrm>
                <a:off x="1040" y="2709"/>
                <a:ext cx="47" cy="152"/>
              </a:xfrm>
              <a:custGeom>
                <a:avLst/>
                <a:gdLst>
                  <a:gd name="T0" fmla="*/ 2 w 140"/>
                  <a:gd name="T1" fmla="*/ 1 h 457"/>
                  <a:gd name="T2" fmla="*/ 2 w 140"/>
                  <a:gd name="T3" fmla="*/ 1 h 457"/>
                  <a:gd name="T4" fmla="*/ 2 w 140"/>
                  <a:gd name="T5" fmla="*/ 1 h 457"/>
                  <a:gd name="T6" fmla="*/ 2 w 140"/>
                  <a:gd name="T7" fmla="*/ 1 h 457"/>
                  <a:gd name="T8" fmla="*/ 1 w 140"/>
                  <a:gd name="T9" fmla="*/ 0 h 457"/>
                  <a:gd name="T10" fmla="*/ 1 w 140"/>
                  <a:gd name="T11" fmla="*/ 0 h 457"/>
                  <a:gd name="T12" fmla="*/ 1 w 140"/>
                  <a:gd name="T13" fmla="*/ 0 h 457"/>
                  <a:gd name="T14" fmla="*/ 1 w 140"/>
                  <a:gd name="T15" fmla="*/ 0 h 457"/>
                  <a:gd name="T16" fmla="*/ 1 w 140"/>
                  <a:gd name="T17" fmla="*/ 0 h 457"/>
                  <a:gd name="T18" fmla="*/ 1 w 140"/>
                  <a:gd name="T19" fmla="*/ 0 h 457"/>
                  <a:gd name="T20" fmla="*/ 1 w 140"/>
                  <a:gd name="T21" fmla="*/ 0 h 457"/>
                  <a:gd name="T22" fmla="*/ 1 w 140"/>
                  <a:gd name="T23" fmla="*/ 0 h 457"/>
                  <a:gd name="T24" fmla="*/ 0 w 140"/>
                  <a:gd name="T25" fmla="*/ 0 h 457"/>
                  <a:gd name="T26" fmla="*/ 0 w 140"/>
                  <a:gd name="T27" fmla="*/ 0 h 457"/>
                  <a:gd name="T28" fmla="*/ 0 w 140"/>
                  <a:gd name="T29" fmla="*/ 0 h 457"/>
                  <a:gd name="T30" fmla="*/ 0 w 140"/>
                  <a:gd name="T31" fmla="*/ 0 h 457"/>
                  <a:gd name="T32" fmla="*/ 0 w 140"/>
                  <a:gd name="T33" fmla="*/ 0 h 457"/>
                  <a:gd name="T34" fmla="*/ 0 w 140"/>
                  <a:gd name="T35" fmla="*/ 0 h 457"/>
                  <a:gd name="T36" fmla="*/ 0 w 140"/>
                  <a:gd name="T37" fmla="*/ 0 h 457"/>
                  <a:gd name="T38" fmla="*/ 0 w 140"/>
                  <a:gd name="T39" fmla="*/ 0 h 457"/>
                  <a:gd name="T40" fmla="*/ 1 w 140"/>
                  <a:gd name="T41" fmla="*/ 0 h 457"/>
                  <a:gd name="T42" fmla="*/ 1 w 140"/>
                  <a:gd name="T43" fmla="*/ 0 h 457"/>
                  <a:gd name="T44" fmla="*/ 1 w 140"/>
                  <a:gd name="T45" fmla="*/ 1 h 457"/>
                  <a:gd name="T46" fmla="*/ 1 w 140"/>
                  <a:gd name="T47" fmla="*/ 1 h 457"/>
                  <a:gd name="T48" fmla="*/ 1 w 140"/>
                  <a:gd name="T49" fmla="*/ 1 h 457"/>
                  <a:gd name="T50" fmla="*/ 1 w 140"/>
                  <a:gd name="T51" fmla="*/ 2 h 457"/>
                  <a:gd name="T52" fmla="*/ 1 w 140"/>
                  <a:gd name="T53" fmla="*/ 2 h 457"/>
                  <a:gd name="T54" fmla="*/ 1 w 140"/>
                  <a:gd name="T55" fmla="*/ 3 h 457"/>
                  <a:gd name="T56" fmla="*/ 1 w 140"/>
                  <a:gd name="T57" fmla="*/ 3 h 457"/>
                  <a:gd name="T58" fmla="*/ 1 w 140"/>
                  <a:gd name="T59" fmla="*/ 4 h 457"/>
                  <a:gd name="T60" fmla="*/ 1 w 140"/>
                  <a:gd name="T61" fmla="*/ 4 h 457"/>
                  <a:gd name="T62" fmla="*/ 1 w 140"/>
                  <a:gd name="T63" fmla="*/ 5 h 457"/>
                  <a:gd name="T64" fmla="*/ 1 w 140"/>
                  <a:gd name="T65" fmla="*/ 5 h 457"/>
                  <a:gd name="T66" fmla="*/ 0 w 140"/>
                  <a:gd name="T67" fmla="*/ 6 h 457"/>
                  <a:gd name="T68" fmla="*/ 0 w 140"/>
                  <a:gd name="T69" fmla="*/ 6 h 457"/>
                  <a:gd name="T70" fmla="*/ 0 w 140"/>
                  <a:gd name="T71" fmla="*/ 6 h 457"/>
                  <a:gd name="T72" fmla="*/ 1 w 140"/>
                  <a:gd name="T73" fmla="*/ 5 h 457"/>
                  <a:gd name="T74" fmla="*/ 1 w 140"/>
                  <a:gd name="T75" fmla="*/ 5 h 457"/>
                  <a:gd name="T76" fmla="*/ 1 w 140"/>
                  <a:gd name="T77" fmla="*/ 5 h 457"/>
                  <a:gd name="T78" fmla="*/ 1 w 140"/>
                  <a:gd name="T79" fmla="*/ 5 h 457"/>
                  <a:gd name="T80" fmla="*/ 1 w 140"/>
                  <a:gd name="T81" fmla="*/ 5 h 457"/>
                  <a:gd name="T82" fmla="*/ 1 w 140"/>
                  <a:gd name="T83" fmla="*/ 5 h 457"/>
                  <a:gd name="T84" fmla="*/ 1 w 140"/>
                  <a:gd name="T85" fmla="*/ 4 h 457"/>
                  <a:gd name="T86" fmla="*/ 2 w 140"/>
                  <a:gd name="T87" fmla="*/ 4 h 457"/>
                  <a:gd name="T88" fmla="*/ 2 w 140"/>
                  <a:gd name="T89" fmla="*/ 3 h 457"/>
                  <a:gd name="T90" fmla="*/ 2 w 140"/>
                  <a:gd name="T91" fmla="*/ 3 h 457"/>
                  <a:gd name="T92" fmla="*/ 2 w 140"/>
                  <a:gd name="T93" fmla="*/ 3 h 457"/>
                  <a:gd name="T94" fmla="*/ 2 w 140"/>
                  <a:gd name="T95" fmla="*/ 2 h 457"/>
                  <a:gd name="T96" fmla="*/ 2 w 140"/>
                  <a:gd name="T97" fmla="*/ 2 h 457"/>
                  <a:gd name="T98" fmla="*/ 2 w 140"/>
                  <a:gd name="T99" fmla="*/ 1 h 45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0"/>
                  <a:gd name="T151" fmla="*/ 0 h 457"/>
                  <a:gd name="T152" fmla="*/ 140 w 140"/>
                  <a:gd name="T153" fmla="*/ 457 h 45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0" h="457">
                    <a:moveTo>
                      <a:pt x="133" y="91"/>
                    </a:moveTo>
                    <a:lnTo>
                      <a:pt x="131" y="77"/>
                    </a:lnTo>
                    <a:lnTo>
                      <a:pt x="127" y="64"/>
                    </a:lnTo>
                    <a:lnTo>
                      <a:pt x="123" y="50"/>
                    </a:lnTo>
                    <a:lnTo>
                      <a:pt x="118" y="37"/>
                    </a:lnTo>
                    <a:lnTo>
                      <a:pt x="109" y="26"/>
                    </a:lnTo>
                    <a:lnTo>
                      <a:pt x="100" y="17"/>
                    </a:lnTo>
                    <a:lnTo>
                      <a:pt x="89" y="8"/>
                    </a:lnTo>
                    <a:lnTo>
                      <a:pt x="77" y="1"/>
                    </a:lnTo>
                    <a:lnTo>
                      <a:pt x="67" y="0"/>
                    </a:lnTo>
                    <a:lnTo>
                      <a:pt x="56" y="0"/>
                    </a:lnTo>
                    <a:lnTo>
                      <a:pt x="44" y="1"/>
                    </a:lnTo>
                    <a:lnTo>
                      <a:pt x="31" y="4"/>
                    </a:lnTo>
                    <a:lnTo>
                      <a:pt x="20" y="7"/>
                    </a:lnTo>
                    <a:lnTo>
                      <a:pt x="11" y="11"/>
                    </a:lnTo>
                    <a:lnTo>
                      <a:pt x="4" y="15"/>
                    </a:lnTo>
                    <a:lnTo>
                      <a:pt x="1" y="18"/>
                    </a:lnTo>
                    <a:lnTo>
                      <a:pt x="5" y="17"/>
                    </a:lnTo>
                    <a:lnTo>
                      <a:pt x="16" y="15"/>
                    </a:lnTo>
                    <a:lnTo>
                      <a:pt x="31" y="15"/>
                    </a:lnTo>
                    <a:lnTo>
                      <a:pt x="49" y="19"/>
                    </a:lnTo>
                    <a:lnTo>
                      <a:pt x="68" y="28"/>
                    </a:lnTo>
                    <a:lnTo>
                      <a:pt x="86" y="44"/>
                    </a:lnTo>
                    <a:lnTo>
                      <a:pt x="100" y="70"/>
                    </a:lnTo>
                    <a:lnTo>
                      <a:pt x="108" y="108"/>
                    </a:lnTo>
                    <a:lnTo>
                      <a:pt x="112" y="149"/>
                    </a:lnTo>
                    <a:lnTo>
                      <a:pt x="115" y="191"/>
                    </a:lnTo>
                    <a:lnTo>
                      <a:pt x="116" y="231"/>
                    </a:lnTo>
                    <a:lnTo>
                      <a:pt x="114" y="271"/>
                    </a:lnTo>
                    <a:lnTo>
                      <a:pt x="107" y="311"/>
                    </a:lnTo>
                    <a:lnTo>
                      <a:pt x="93" y="351"/>
                    </a:lnTo>
                    <a:lnTo>
                      <a:pt x="74" y="391"/>
                    </a:lnTo>
                    <a:lnTo>
                      <a:pt x="48" y="432"/>
                    </a:lnTo>
                    <a:lnTo>
                      <a:pt x="0" y="456"/>
                    </a:lnTo>
                    <a:lnTo>
                      <a:pt x="16" y="457"/>
                    </a:lnTo>
                    <a:lnTo>
                      <a:pt x="31" y="455"/>
                    </a:lnTo>
                    <a:lnTo>
                      <a:pt x="48" y="446"/>
                    </a:lnTo>
                    <a:lnTo>
                      <a:pt x="61" y="438"/>
                    </a:lnTo>
                    <a:lnTo>
                      <a:pt x="74" y="427"/>
                    </a:lnTo>
                    <a:lnTo>
                      <a:pt x="85" y="416"/>
                    </a:lnTo>
                    <a:lnTo>
                      <a:pt x="92" y="406"/>
                    </a:lnTo>
                    <a:lnTo>
                      <a:pt x="97" y="399"/>
                    </a:lnTo>
                    <a:lnTo>
                      <a:pt x="115" y="356"/>
                    </a:lnTo>
                    <a:lnTo>
                      <a:pt x="129" y="316"/>
                    </a:lnTo>
                    <a:lnTo>
                      <a:pt x="135" y="278"/>
                    </a:lnTo>
                    <a:lnTo>
                      <a:pt x="140" y="240"/>
                    </a:lnTo>
                    <a:lnTo>
                      <a:pt x="140" y="203"/>
                    </a:lnTo>
                    <a:lnTo>
                      <a:pt x="138" y="167"/>
                    </a:lnTo>
                    <a:lnTo>
                      <a:pt x="135" y="130"/>
                    </a:lnTo>
                    <a:lnTo>
                      <a:pt x="133" y="91"/>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782" name="Freeform 68"/>
              <p:cNvSpPr>
                <a:spLocks/>
              </p:cNvSpPr>
              <p:nvPr/>
            </p:nvSpPr>
            <p:spPr bwMode="auto">
              <a:xfrm>
                <a:off x="1049" y="2866"/>
                <a:ext cx="11" cy="82"/>
              </a:xfrm>
              <a:custGeom>
                <a:avLst/>
                <a:gdLst>
                  <a:gd name="T0" fmla="*/ 0 w 34"/>
                  <a:gd name="T1" fmla="*/ 0 h 244"/>
                  <a:gd name="T2" fmla="*/ 0 w 34"/>
                  <a:gd name="T3" fmla="*/ 1 h 244"/>
                  <a:gd name="T4" fmla="*/ 0 w 34"/>
                  <a:gd name="T5" fmla="*/ 2 h 244"/>
                  <a:gd name="T6" fmla="*/ 0 w 34"/>
                  <a:gd name="T7" fmla="*/ 2 h 244"/>
                  <a:gd name="T8" fmla="*/ 0 w 34"/>
                  <a:gd name="T9" fmla="*/ 3 h 244"/>
                  <a:gd name="T10" fmla="*/ 0 w 34"/>
                  <a:gd name="T11" fmla="*/ 3 h 244"/>
                  <a:gd name="T12" fmla="*/ 0 w 34"/>
                  <a:gd name="T13" fmla="*/ 2 h 244"/>
                  <a:gd name="T14" fmla="*/ 0 w 34"/>
                  <a:gd name="T15" fmla="*/ 2 h 244"/>
                  <a:gd name="T16" fmla="*/ 0 w 34"/>
                  <a:gd name="T17" fmla="*/ 1 h 244"/>
                  <a:gd name="T18" fmla="*/ 0 w 34"/>
                  <a:gd name="T19" fmla="*/ 0 h 244"/>
                  <a:gd name="T20" fmla="*/ 0 w 34"/>
                  <a:gd name="T21" fmla="*/ 0 h 2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
                  <a:gd name="T34" fmla="*/ 0 h 244"/>
                  <a:gd name="T35" fmla="*/ 34 w 34"/>
                  <a:gd name="T36" fmla="*/ 244 h 2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 h="244">
                    <a:moveTo>
                      <a:pt x="34" y="0"/>
                    </a:moveTo>
                    <a:lnTo>
                      <a:pt x="27" y="68"/>
                    </a:lnTo>
                    <a:lnTo>
                      <a:pt x="23" y="128"/>
                    </a:lnTo>
                    <a:lnTo>
                      <a:pt x="24" y="183"/>
                    </a:lnTo>
                    <a:lnTo>
                      <a:pt x="33" y="241"/>
                    </a:lnTo>
                    <a:lnTo>
                      <a:pt x="3" y="244"/>
                    </a:lnTo>
                    <a:lnTo>
                      <a:pt x="0" y="181"/>
                    </a:lnTo>
                    <a:lnTo>
                      <a:pt x="0" y="129"/>
                    </a:lnTo>
                    <a:lnTo>
                      <a:pt x="1" y="79"/>
                    </a:lnTo>
                    <a:lnTo>
                      <a:pt x="5" y="23"/>
                    </a:lnTo>
                    <a:lnTo>
                      <a:pt x="34" y="0"/>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783" name="Freeform 69"/>
              <p:cNvSpPr>
                <a:spLocks/>
              </p:cNvSpPr>
              <p:nvPr/>
            </p:nvSpPr>
            <p:spPr bwMode="auto">
              <a:xfrm>
                <a:off x="1018" y="2681"/>
                <a:ext cx="14" cy="80"/>
              </a:xfrm>
              <a:custGeom>
                <a:avLst/>
                <a:gdLst>
                  <a:gd name="T0" fmla="*/ 1 w 42"/>
                  <a:gd name="T1" fmla="*/ 0 h 239"/>
                  <a:gd name="T2" fmla="*/ 0 w 42"/>
                  <a:gd name="T3" fmla="*/ 1 h 239"/>
                  <a:gd name="T4" fmla="*/ 0 w 42"/>
                  <a:gd name="T5" fmla="*/ 1 h 239"/>
                  <a:gd name="T6" fmla="*/ 0 w 42"/>
                  <a:gd name="T7" fmla="*/ 2 h 239"/>
                  <a:gd name="T8" fmla="*/ 0 w 42"/>
                  <a:gd name="T9" fmla="*/ 2 h 239"/>
                  <a:gd name="T10" fmla="*/ 0 w 42"/>
                  <a:gd name="T11" fmla="*/ 3 h 239"/>
                  <a:gd name="T12" fmla="*/ 0 w 42"/>
                  <a:gd name="T13" fmla="*/ 2 h 239"/>
                  <a:gd name="T14" fmla="*/ 0 w 42"/>
                  <a:gd name="T15" fmla="*/ 1 h 239"/>
                  <a:gd name="T16" fmla="*/ 0 w 42"/>
                  <a:gd name="T17" fmla="*/ 1 h 239"/>
                  <a:gd name="T18" fmla="*/ 0 w 42"/>
                  <a:gd name="T19" fmla="*/ 0 h 239"/>
                  <a:gd name="T20" fmla="*/ 1 w 42"/>
                  <a:gd name="T21" fmla="*/ 0 h 2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
                  <a:gd name="T34" fmla="*/ 0 h 239"/>
                  <a:gd name="T35" fmla="*/ 42 w 42"/>
                  <a:gd name="T36" fmla="*/ 239 h 2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 h="239">
                    <a:moveTo>
                      <a:pt x="42" y="0"/>
                    </a:moveTo>
                    <a:lnTo>
                      <a:pt x="34" y="47"/>
                    </a:lnTo>
                    <a:lnTo>
                      <a:pt x="33" y="92"/>
                    </a:lnTo>
                    <a:lnTo>
                      <a:pt x="33" y="141"/>
                    </a:lnTo>
                    <a:lnTo>
                      <a:pt x="26" y="197"/>
                    </a:lnTo>
                    <a:lnTo>
                      <a:pt x="0" y="239"/>
                    </a:lnTo>
                    <a:lnTo>
                      <a:pt x="10" y="168"/>
                    </a:lnTo>
                    <a:lnTo>
                      <a:pt x="10" y="110"/>
                    </a:lnTo>
                    <a:lnTo>
                      <a:pt x="7" y="59"/>
                    </a:lnTo>
                    <a:lnTo>
                      <a:pt x="14" y="9"/>
                    </a:lnTo>
                    <a:lnTo>
                      <a:pt x="42" y="0"/>
                    </a:lnTo>
                    <a:close/>
                  </a:path>
                </a:pathLst>
              </a:custGeom>
              <a:solidFill>
                <a:srgbClr val="BA877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784" name="Freeform 70"/>
              <p:cNvSpPr>
                <a:spLocks/>
              </p:cNvSpPr>
              <p:nvPr/>
            </p:nvSpPr>
            <p:spPr bwMode="auto">
              <a:xfrm>
                <a:off x="706" y="2871"/>
                <a:ext cx="162" cy="136"/>
              </a:xfrm>
              <a:custGeom>
                <a:avLst/>
                <a:gdLst>
                  <a:gd name="T0" fmla="*/ 0 w 485"/>
                  <a:gd name="T1" fmla="*/ 0 h 410"/>
                  <a:gd name="T2" fmla="*/ 0 w 485"/>
                  <a:gd name="T3" fmla="*/ 0 h 410"/>
                  <a:gd name="T4" fmla="*/ 1 w 485"/>
                  <a:gd name="T5" fmla="*/ 0 h 410"/>
                  <a:gd name="T6" fmla="*/ 1 w 485"/>
                  <a:gd name="T7" fmla="*/ 0 h 410"/>
                  <a:gd name="T8" fmla="*/ 1 w 485"/>
                  <a:gd name="T9" fmla="*/ 0 h 410"/>
                  <a:gd name="T10" fmla="*/ 1 w 485"/>
                  <a:gd name="T11" fmla="*/ 1 h 410"/>
                  <a:gd name="T12" fmla="*/ 1 w 485"/>
                  <a:gd name="T13" fmla="*/ 1 h 410"/>
                  <a:gd name="T14" fmla="*/ 2 w 485"/>
                  <a:gd name="T15" fmla="*/ 1 h 410"/>
                  <a:gd name="T16" fmla="*/ 2 w 485"/>
                  <a:gd name="T17" fmla="*/ 1 h 410"/>
                  <a:gd name="T18" fmla="*/ 2 w 485"/>
                  <a:gd name="T19" fmla="*/ 1 h 410"/>
                  <a:gd name="T20" fmla="*/ 2 w 485"/>
                  <a:gd name="T21" fmla="*/ 1 h 410"/>
                  <a:gd name="T22" fmla="*/ 2 w 485"/>
                  <a:gd name="T23" fmla="*/ 2 h 410"/>
                  <a:gd name="T24" fmla="*/ 3 w 485"/>
                  <a:gd name="T25" fmla="*/ 2 h 410"/>
                  <a:gd name="T26" fmla="*/ 3 w 485"/>
                  <a:gd name="T27" fmla="*/ 2 h 410"/>
                  <a:gd name="T28" fmla="*/ 3 w 485"/>
                  <a:gd name="T29" fmla="*/ 3 h 410"/>
                  <a:gd name="T30" fmla="*/ 3 w 485"/>
                  <a:gd name="T31" fmla="*/ 3 h 410"/>
                  <a:gd name="T32" fmla="*/ 3 w 485"/>
                  <a:gd name="T33" fmla="*/ 3 h 410"/>
                  <a:gd name="T34" fmla="*/ 3 w 485"/>
                  <a:gd name="T35" fmla="*/ 4 h 410"/>
                  <a:gd name="T36" fmla="*/ 3 w 485"/>
                  <a:gd name="T37" fmla="*/ 4 h 410"/>
                  <a:gd name="T38" fmla="*/ 3 w 485"/>
                  <a:gd name="T39" fmla="*/ 4 h 410"/>
                  <a:gd name="T40" fmla="*/ 3 w 485"/>
                  <a:gd name="T41" fmla="*/ 5 h 410"/>
                  <a:gd name="T42" fmla="*/ 4 w 485"/>
                  <a:gd name="T43" fmla="*/ 4 h 410"/>
                  <a:gd name="T44" fmla="*/ 4 w 485"/>
                  <a:gd name="T45" fmla="*/ 4 h 410"/>
                  <a:gd name="T46" fmla="*/ 4 w 485"/>
                  <a:gd name="T47" fmla="*/ 3 h 410"/>
                  <a:gd name="T48" fmla="*/ 5 w 485"/>
                  <a:gd name="T49" fmla="*/ 2 h 410"/>
                  <a:gd name="T50" fmla="*/ 5 w 485"/>
                  <a:gd name="T51" fmla="*/ 2 h 410"/>
                  <a:gd name="T52" fmla="*/ 5 w 485"/>
                  <a:gd name="T53" fmla="*/ 1 h 410"/>
                  <a:gd name="T54" fmla="*/ 6 w 485"/>
                  <a:gd name="T55" fmla="*/ 1 h 410"/>
                  <a:gd name="T56" fmla="*/ 6 w 485"/>
                  <a:gd name="T57" fmla="*/ 0 h 410"/>
                  <a:gd name="T58" fmla="*/ 6 w 485"/>
                  <a:gd name="T59" fmla="*/ 1 h 410"/>
                  <a:gd name="T60" fmla="*/ 6 w 485"/>
                  <a:gd name="T61" fmla="*/ 1 h 410"/>
                  <a:gd name="T62" fmla="*/ 6 w 485"/>
                  <a:gd name="T63" fmla="*/ 2 h 410"/>
                  <a:gd name="T64" fmla="*/ 5 w 485"/>
                  <a:gd name="T65" fmla="*/ 3 h 410"/>
                  <a:gd name="T66" fmla="*/ 5 w 485"/>
                  <a:gd name="T67" fmla="*/ 3 h 410"/>
                  <a:gd name="T68" fmla="*/ 4 w 485"/>
                  <a:gd name="T69" fmla="*/ 4 h 410"/>
                  <a:gd name="T70" fmla="*/ 4 w 485"/>
                  <a:gd name="T71" fmla="*/ 4 h 410"/>
                  <a:gd name="T72" fmla="*/ 3 w 485"/>
                  <a:gd name="T73" fmla="*/ 5 h 410"/>
                  <a:gd name="T74" fmla="*/ 3 w 485"/>
                  <a:gd name="T75" fmla="*/ 5 h 410"/>
                  <a:gd name="T76" fmla="*/ 3 w 485"/>
                  <a:gd name="T77" fmla="*/ 5 h 410"/>
                  <a:gd name="T78" fmla="*/ 3 w 485"/>
                  <a:gd name="T79" fmla="*/ 5 h 410"/>
                  <a:gd name="T80" fmla="*/ 3 w 485"/>
                  <a:gd name="T81" fmla="*/ 5 h 410"/>
                  <a:gd name="T82" fmla="*/ 3 w 485"/>
                  <a:gd name="T83" fmla="*/ 4 h 410"/>
                  <a:gd name="T84" fmla="*/ 3 w 485"/>
                  <a:gd name="T85" fmla="*/ 4 h 410"/>
                  <a:gd name="T86" fmla="*/ 3 w 485"/>
                  <a:gd name="T87" fmla="*/ 4 h 410"/>
                  <a:gd name="T88" fmla="*/ 2 w 485"/>
                  <a:gd name="T89" fmla="*/ 3 h 410"/>
                  <a:gd name="T90" fmla="*/ 2 w 485"/>
                  <a:gd name="T91" fmla="*/ 3 h 410"/>
                  <a:gd name="T92" fmla="*/ 2 w 485"/>
                  <a:gd name="T93" fmla="*/ 2 h 410"/>
                  <a:gd name="T94" fmla="*/ 2 w 485"/>
                  <a:gd name="T95" fmla="*/ 2 h 410"/>
                  <a:gd name="T96" fmla="*/ 1 w 485"/>
                  <a:gd name="T97" fmla="*/ 2 h 410"/>
                  <a:gd name="T98" fmla="*/ 1 w 485"/>
                  <a:gd name="T99" fmla="*/ 1 h 410"/>
                  <a:gd name="T100" fmla="*/ 1 w 485"/>
                  <a:gd name="T101" fmla="*/ 1 h 410"/>
                  <a:gd name="T102" fmla="*/ 1 w 485"/>
                  <a:gd name="T103" fmla="*/ 1 h 410"/>
                  <a:gd name="T104" fmla="*/ 0 w 485"/>
                  <a:gd name="T105" fmla="*/ 0 h 410"/>
                  <a:gd name="T106" fmla="*/ 0 w 485"/>
                  <a:gd name="T107" fmla="*/ 0 h 410"/>
                  <a:gd name="T108" fmla="*/ 0 w 485"/>
                  <a:gd name="T109" fmla="*/ 0 h 410"/>
                  <a:gd name="T110" fmla="*/ 0 w 485"/>
                  <a:gd name="T111" fmla="*/ 0 h 410"/>
                  <a:gd name="T112" fmla="*/ 0 w 485"/>
                  <a:gd name="T113" fmla="*/ 0 h 41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5"/>
                  <a:gd name="T172" fmla="*/ 0 h 410"/>
                  <a:gd name="T173" fmla="*/ 485 w 485"/>
                  <a:gd name="T174" fmla="*/ 410 h 41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5" h="410">
                    <a:moveTo>
                      <a:pt x="0" y="0"/>
                    </a:moveTo>
                    <a:lnTo>
                      <a:pt x="22" y="10"/>
                    </a:lnTo>
                    <a:lnTo>
                      <a:pt x="42" y="19"/>
                    </a:lnTo>
                    <a:lnTo>
                      <a:pt x="63" y="29"/>
                    </a:lnTo>
                    <a:lnTo>
                      <a:pt x="82" y="39"/>
                    </a:lnTo>
                    <a:lnTo>
                      <a:pt x="100" y="50"/>
                    </a:lnTo>
                    <a:lnTo>
                      <a:pt x="118" y="61"/>
                    </a:lnTo>
                    <a:lnTo>
                      <a:pt x="134" y="73"/>
                    </a:lnTo>
                    <a:lnTo>
                      <a:pt x="149" y="87"/>
                    </a:lnTo>
                    <a:lnTo>
                      <a:pt x="164" y="102"/>
                    </a:lnTo>
                    <a:lnTo>
                      <a:pt x="178" y="119"/>
                    </a:lnTo>
                    <a:lnTo>
                      <a:pt x="192" y="138"/>
                    </a:lnTo>
                    <a:lnTo>
                      <a:pt x="204" y="157"/>
                    </a:lnTo>
                    <a:lnTo>
                      <a:pt x="215" y="181"/>
                    </a:lnTo>
                    <a:lnTo>
                      <a:pt x="226" y="206"/>
                    </a:lnTo>
                    <a:lnTo>
                      <a:pt x="237" y="232"/>
                    </a:lnTo>
                    <a:lnTo>
                      <a:pt x="246" y="262"/>
                    </a:lnTo>
                    <a:lnTo>
                      <a:pt x="255" y="293"/>
                    </a:lnTo>
                    <a:lnTo>
                      <a:pt x="260" y="322"/>
                    </a:lnTo>
                    <a:lnTo>
                      <a:pt x="264" y="349"/>
                    </a:lnTo>
                    <a:lnTo>
                      <a:pt x="268" y="377"/>
                    </a:lnTo>
                    <a:lnTo>
                      <a:pt x="297" y="336"/>
                    </a:lnTo>
                    <a:lnTo>
                      <a:pt x="327" y="291"/>
                    </a:lnTo>
                    <a:lnTo>
                      <a:pt x="357" y="247"/>
                    </a:lnTo>
                    <a:lnTo>
                      <a:pt x="388" y="203"/>
                    </a:lnTo>
                    <a:lnTo>
                      <a:pt x="416" y="156"/>
                    </a:lnTo>
                    <a:lnTo>
                      <a:pt x="442" y="110"/>
                    </a:lnTo>
                    <a:lnTo>
                      <a:pt x="466" y="63"/>
                    </a:lnTo>
                    <a:lnTo>
                      <a:pt x="485" y="17"/>
                    </a:lnTo>
                    <a:lnTo>
                      <a:pt x="479" y="68"/>
                    </a:lnTo>
                    <a:lnTo>
                      <a:pt x="467" y="117"/>
                    </a:lnTo>
                    <a:lnTo>
                      <a:pt x="448" y="167"/>
                    </a:lnTo>
                    <a:lnTo>
                      <a:pt x="423" y="214"/>
                    </a:lnTo>
                    <a:lnTo>
                      <a:pt x="393" y="261"/>
                    </a:lnTo>
                    <a:lnTo>
                      <a:pt x="359" y="308"/>
                    </a:lnTo>
                    <a:lnTo>
                      <a:pt x="319" y="354"/>
                    </a:lnTo>
                    <a:lnTo>
                      <a:pt x="275" y="398"/>
                    </a:lnTo>
                    <a:lnTo>
                      <a:pt x="263" y="406"/>
                    </a:lnTo>
                    <a:lnTo>
                      <a:pt x="253" y="410"/>
                    </a:lnTo>
                    <a:lnTo>
                      <a:pt x="246" y="410"/>
                    </a:lnTo>
                    <a:lnTo>
                      <a:pt x="241" y="406"/>
                    </a:lnTo>
                    <a:lnTo>
                      <a:pt x="231" y="367"/>
                    </a:lnTo>
                    <a:lnTo>
                      <a:pt x="219" y="329"/>
                    </a:lnTo>
                    <a:lnTo>
                      <a:pt x="204" y="291"/>
                    </a:lnTo>
                    <a:lnTo>
                      <a:pt x="185" y="256"/>
                    </a:lnTo>
                    <a:lnTo>
                      <a:pt x="166" y="220"/>
                    </a:lnTo>
                    <a:lnTo>
                      <a:pt x="144" y="185"/>
                    </a:lnTo>
                    <a:lnTo>
                      <a:pt x="123" y="153"/>
                    </a:lnTo>
                    <a:lnTo>
                      <a:pt x="101" y="124"/>
                    </a:lnTo>
                    <a:lnTo>
                      <a:pt x="79" y="97"/>
                    </a:lnTo>
                    <a:lnTo>
                      <a:pt x="60" y="72"/>
                    </a:lnTo>
                    <a:lnTo>
                      <a:pt x="42" y="50"/>
                    </a:lnTo>
                    <a:lnTo>
                      <a:pt x="26" y="32"/>
                    </a:lnTo>
                    <a:lnTo>
                      <a:pt x="13" y="18"/>
                    </a:lnTo>
                    <a:lnTo>
                      <a:pt x="5" y="7"/>
                    </a:lnTo>
                    <a:lnTo>
                      <a:pt x="0" y="1"/>
                    </a:lnTo>
                    <a:lnTo>
                      <a:pt x="0" y="0"/>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785" name="Freeform 71"/>
              <p:cNvSpPr>
                <a:spLocks/>
              </p:cNvSpPr>
              <p:nvPr/>
            </p:nvSpPr>
            <p:spPr bwMode="auto">
              <a:xfrm>
                <a:off x="953" y="2861"/>
                <a:ext cx="185" cy="157"/>
              </a:xfrm>
              <a:custGeom>
                <a:avLst/>
                <a:gdLst>
                  <a:gd name="T0" fmla="*/ 0 w 554"/>
                  <a:gd name="T1" fmla="*/ 0 h 470"/>
                  <a:gd name="T2" fmla="*/ 1 w 554"/>
                  <a:gd name="T3" fmla="*/ 0 h 470"/>
                  <a:gd name="T4" fmla="*/ 1 w 554"/>
                  <a:gd name="T5" fmla="*/ 1 h 470"/>
                  <a:gd name="T6" fmla="*/ 2 w 554"/>
                  <a:gd name="T7" fmla="*/ 1 h 470"/>
                  <a:gd name="T8" fmla="*/ 2 w 554"/>
                  <a:gd name="T9" fmla="*/ 2 h 470"/>
                  <a:gd name="T10" fmla="*/ 3 w 554"/>
                  <a:gd name="T11" fmla="*/ 2 h 470"/>
                  <a:gd name="T12" fmla="*/ 3 w 554"/>
                  <a:gd name="T13" fmla="*/ 3 h 470"/>
                  <a:gd name="T14" fmla="*/ 3 w 554"/>
                  <a:gd name="T15" fmla="*/ 4 h 470"/>
                  <a:gd name="T16" fmla="*/ 4 w 554"/>
                  <a:gd name="T17" fmla="*/ 4 h 470"/>
                  <a:gd name="T18" fmla="*/ 4 w 554"/>
                  <a:gd name="T19" fmla="*/ 5 h 470"/>
                  <a:gd name="T20" fmla="*/ 4 w 554"/>
                  <a:gd name="T21" fmla="*/ 5 h 470"/>
                  <a:gd name="T22" fmla="*/ 5 w 554"/>
                  <a:gd name="T23" fmla="*/ 5 h 470"/>
                  <a:gd name="T24" fmla="*/ 5 w 554"/>
                  <a:gd name="T25" fmla="*/ 4 h 470"/>
                  <a:gd name="T26" fmla="*/ 5 w 554"/>
                  <a:gd name="T27" fmla="*/ 3 h 470"/>
                  <a:gd name="T28" fmla="*/ 6 w 554"/>
                  <a:gd name="T29" fmla="*/ 3 h 470"/>
                  <a:gd name="T30" fmla="*/ 6 w 554"/>
                  <a:gd name="T31" fmla="*/ 2 h 470"/>
                  <a:gd name="T32" fmla="*/ 6 w 554"/>
                  <a:gd name="T33" fmla="*/ 2 h 470"/>
                  <a:gd name="T34" fmla="*/ 7 w 554"/>
                  <a:gd name="T35" fmla="*/ 1 h 470"/>
                  <a:gd name="T36" fmla="*/ 7 w 554"/>
                  <a:gd name="T37" fmla="*/ 1 h 470"/>
                  <a:gd name="T38" fmla="*/ 7 w 554"/>
                  <a:gd name="T39" fmla="*/ 2 h 470"/>
                  <a:gd name="T40" fmla="*/ 6 w 554"/>
                  <a:gd name="T41" fmla="*/ 3 h 470"/>
                  <a:gd name="T42" fmla="*/ 6 w 554"/>
                  <a:gd name="T43" fmla="*/ 3 h 470"/>
                  <a:gd name="T44" fmla="*/ 6 w 554"/>
                  <a:gd name="T45" fmla="*/ 4 h 470"/>
                  <a:gd name="T46" fmla="*/ 5 w 554"/>
                  <a:gd name="T47" fmla="*/ 4 h 470"/>
                  <a:gd name="T48" fmla="*/ 5 w 554"/>
                  <a:gd name="T49" fmla="*/ 5 h 470"/>
                  <a:gd name="T50" fmla="*/ 4 w 554"/>
                  <a:gd name="T51" fmla="*/ 6 h 470"/>
                  <a:gd name="T52" fmla="*/ 4 w 554"/>
                  <a:gd name="T53" fmla="*/ 6 h 470"/>
                  <a:gd name="T54" fmla="*/ 4 w 554"/>
                  <a:gd name="T55" fmla="*/ 5 h 470"/>
                  <a:gd name="T56" fmla="*/ 3 w 554"/>
                  <a:gd name="T57" fmla="*/ 5 h 470"/>
                  <a:gd name="T58" fmla="*/ 3 w 554"/>
                  <a:gd name="T59" fmla="*/ 4 h 470"/>
                  <a:gd name="T60" fmla="*/ 2 w 554"/>
                  <a:gd name="T61" fmla="*/ 3 h 470"/>
                  <a:gd name="T62" fmla="*/ 2 w 554"/>
                  <a:gd name="T63" fmla="*/ 2 h 470"/>
                  <a:gd name="T64" fmla="*/ 1 w 554"/>
                  <a:gd name="T65" fmla="*/ 1 h 470"/>
                  <a:gd name="T66" fmla="*/ 1 w 554"/>
                  <a:gd name="T67" fmla="*/ 1 h 470"/>
                  <a:gd name="T68" fmla="*/ 0 w 554"/>
                  <a:gd name="T69" fmla="*/ 0 h 470"/>
                  <a:gd name="T70" fmla="*/ 0 w 554"/>
                  <a:gd name="T71" fmla="*/ 0 h 4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54"/>
                  <a:gd name="T109" fmla="*/ 0 h 470"/>
                  <a:gd name="T110" fmla="*/ 554 w 554"/>
                  <a:gd name="T111" fmla="*/ 470 h 4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54" h="470">
                    <a:moveTo>
                      <a:pt x="0" y="0"/>
                    </a:moveTo>
                    <a:lnTo>
                      <a:pt x="26" y="12"/>
                    </a:lnTo>
                    <a:lnTo>
                      <a:pt x="51" y="25"/>
                    </a:lnTo>
                    <a:lnTo>
                      <a:pt x="74" y="39"/>
                    </a:lnTo>
                    <a:lnTo>
                      <a:pt x="96" y="54"/>
                    </a:lnTo>
                    <a:lnTo>
                      <a:pt x="118" y="70"/>
                    </a:lnTo>
                    <a:lnTo>
                      <a:pt x="139" y="88"/>
                    </a:lnTo>
                    <a:lnTo>
                      <a:pt x="158" y="106"/>
                    </a:lnTo>
                    <a:lnTo>
                      <a:pt x="176" y="126"/>
                    </a:lnTo>
                    <a:lnTo>
                      <a:pt x="192" y="146"/>
                    </a:lnTo>
                    <a:lnTo>
                      <a:pt x="209" y="167"/>
                    </a:lnTo>
                    <a:lnTo>
                      <a:pt x="224" y="189"/>
                    </a:lnTo>
                    <a:lnTo>
                      <a:pt x="239" y="213"/>
                    </a:lnTo>
                    <a:lnTo>
                      <a:pt x="253" y="236"/>
                    </a:lnTo>
                    <a:lnTo>
                      <a:pt x="265" y="260"/>
                    </a:lnTo>
                    <a:lnTo>
                      <a:pt x="277" y="285"/>
                    </a:lnTo>
                    <a:lnTo>
                      <a:pt x="288" y="309"/>
                    </a:lnTo>
                    <a:lnTo>
                      <a:pt x="299" y="343"/>
                    </a:lnTo>
                    <a:lnTo>
                      <a:pt x="303" y="377"/>
                    </a:lnTo>
                    <a:lnTo>
                      <a:pt x="307" y="412"/>
                    </a:lnTo>
                    <a:lnTo>
                      <a:pt x="314" y="445"/>
                    </a:lnTo>
                    <a:lnTo>
                      <a:pt x="331" y="420"/>
                    </a:lnTo>
                    <a:lnTo>
                      <a:pt x="347" y="396"/>
                    </a:lnTo>
                    <a:lnTo>
                      <a:pt x="364" y="373"/>
                    </a:lnTo>
                    <a:lnTo>
                      <a:pt x="381" y="349"/>
                    </a:lnTo>
                    <a:lnTo>
                      <a:pt x="398" y="327"/>
                    </a:lnTo>
                    <a:lnTo>
                      <a:pt x="414" y="304"/>
                    </a:lnTo>
                    <a:lnTo>
                      <a:pt x="431" y="282"/>
                    </a:lnTo>
                    <a:lnTo>
                      <a:pt x="446" y="258"/>
                    </a:lnTo>
                    <a:lnTo>
                      <a:pt x="461" y="236"/>
                    </a:lnTo>
                    <a:lnTo>
                      <a:pt x="476" y="213"/>
                    </a:lnTo>
                    <a:lnTo>
                      <a:pt x="491" y="189"/>
                    </a:lnTo>
                    <a:lnTo>
                      <a:pt x="505" y="166"/>
                    </a:lnTo>
                    <a:lnTo>
                      <a:pt x="518" y="142"/>
                    </a:lnTo>
                    <a:lnTo>
                      <a:pt x="531" y="117"/>
                    </a:lnTo>
                    <a:lnTo>
                      <a:pt x="543" y="92"/>
                    </a:lnTo>
                    <a:lnTo>
                      <a:pt x="554" y="66"/>
                    </a:lnTo>
                    <a:lnTo>
                      <a:pt x="551" y="97"/>
                    </a:lnTo>
                    <a:lnTo>
                      <a:pt x="547" y="124"/>
                    </a:lnTo>
                    <a:lnTo>
                      <a:pt x="540" y="152"/>
                    </a:lnTo>
                    <a:lnTo>
                      <a:pt x="532" y="178"/>
                    </a:lnTo>
                    <a:lnTo>
                      <a:pt x="523" y="204"/>
                    </a:lnTo>
                    <a:lnTo>
                      <a:pt x="510" y="229"/>
                    </a:lnTo>
                    <a:lnTo>
                      <a:pt x="498" y="253"/>
                    </a:lnTo>
                    <a:lnTo>
                      <a:pt x="483" y="278"/>
                    </a:lnTo>
                    <a:lnTo>
                      <a:pt x="466" y="301"/>
                    </a:lnTo>
                    <a:lnTo>
                      <a:pt x="449" y="325"/>
                    </a:lnTo>
                    <a:lnTo>
                      <a:pt x="431" y="348"/>
                    </a:lnTo>
                    <a:lnTo>
                      <a:pt x="410" y="372"/>
                    </a:lnTo>
                    <a:lnTo>
                      <a:pt x="390" y="395"/>
                    </a:lnTo>
                    <a:lnTo>
                      <a:pt x="368" y="420"/>
                    </a:lnTo>
                    <a:lnTo>
                      <a:pt x="346" y="445"/>
                    </a:lnTo>
                    <a:lnTo>
                      <a:pt x="322" y="470"/>
                    </a:lnTo>
                    <a:lnTo>
                      <a:pt x="313" y="457"/>
                    </a:lnTo>
                    <a:lnTo>
                      <a:pt x="303" y="446"/>
                    </a:lnTo>
                    <a:lnTo>
                      <a:pt x="295" y="435"/>
                    </a:lnTo>
                    <a:lnTo>
                      <a:pt x="291" y="424"/>
                    </a:lnTo>
                    <a:lnTo>
                      <a:pt x="279" y="381"/>
                    </a:lnTo>
                    <a:lnTo>
                      <a:pt x="262" y="341"/>
                    </a:lnTo>
                    <a:lnTo>
                      <a:pt x="243" y="300"/>
                    </a:lnTo>
                    <a:lnTo>
                      <a:pt x="220" y="261"/>
                    </a:lnTo>
                    <a:lnTo>
                      <a:pt x="196" y="224"/>
                    </a:lnTo>
                    <a:lnTo>
                      <a:pt x="170" y="189"/>
                    </a:lnTo>
                    <a:lnTo>
                      <a:pt x="144" y="156"/>
                    </a:lnTo>
                    <a:lnTo>
                      <a:pt x="120" y="124"/>
                    </a:lnTo>
                    <a:lnTo>
                      <a:pt x="94" y="97"/>
                    </a:lnTo>
                    <a:lnTo>
                      <a:pt x="70" y="72"/>
                    </a:lnTo>
                    <a:lnTo>
                      <a:pt x="50" y="50"/>
                    </a:lnTo>
                    <a:lnTo>
                      <a:pt x="30" y="32"/>
                    </a:lnTo>
                    <a:lnTo>
                      <a:pt x="17" y="18"/>
                    </a:lnTo>
                    <a:lnTo>
                      <a:pt x="6" y="7"/>
                    </a:lnTo>
                    <a:lnTo>
                      <a:pt x="0" y="1"/>
                    </a:lnTo>
                    <a:lnTo>
                      <a:pt x="0" y="0"/>
                    </a:lnTo>
                    <a:close/>
                  </a:path>
                </a:pathLst>
              </a:custGeom>
              <a:solidFill>
                <a:srgbClr val="49B50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30756" name="Text Box 72"/>
            <p:cNvSpPr txBox="1">
              <a:spLocks noChangeArrowheads="1"/>
            </p:cNvSpPr>
            <p:nvPr/>
          </p:nvSpPr>
          <p:spPr bwMode="auto">
            <a:xfrm rot="-216738">
              <a:off x="4051" y="2462"/>
              <a:ext cx="521"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b="1">
                  <a:solidFill>
                    <a:srgbClr val="080808"/>
                  </a:solidFill>
                  <a:latin typeface="Arial" charset="0"/>
                </a:rPr>
                <a:t>New</a:t>
              </a:r>
            </a:p>
            <a:p>
              <a:pPr algn="ctr" eaLnBrk="1" hangingPunct="1"/>
              <a:r>
                <a:rPr lang="en-US" sz="1200" b="1">
                  <a:solidFill>
                    <a:srgbClr val="080808"/>
                  </a:solidFill>
                  <a:latin typeface="Arial" charset="0"/>
                </a:rPr>
                <a:t>Source 5</a:t>
              </a:r>
            </a:p>
          </p:txBody>
        </p:sp>
      </p:grpSp>
      <p:sp>
        <p:nvSpPr>
          <p:cNvPr id="30728" name="Rectangle 73"/>
          <p:cNvSpPr>
            <a:spLocks noChangeArrowheads="1"/>
          </p:cNvSpPr>
          <p:nvPr/>
        </p:nvSpPr>
        <p:spPr bwMode="auto">
          <a:xfrm>
            <a:off x="2484438" y="2219325"/>
            <a:ext cx="3744912"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atin typeface="Arial" charset="0"/>
              </a:rPr>
              <a:t>source5( $zip1, $dist1, zip2, dist2)</a:t>
            </a:r>
          </a:p>
        </p:txBody>
      </p:sp>
      <p:graphicFrame>
        <p:nvGraphicFramePr>
          <p:cNvPr id="51344" name="Group 144"/>
          <p:cNvGraphicFramePr>
            <a:graphicFrameLocks noGrp="1"/>
          </p:cNvGraphicFramePr>
          <p:nvPr/>
        </p:nvGraphicFramePr>
        <p:xfrm>
          <a:off x="2630488" y="4418013"/>
          <a:ext cx="3743325" cy="1830386"/>
        </p:xfrm>
        <a:graphic>
          <a:graphicData uri="http://schemas.openxmlformats.org/drawingml/2006/table">
            <a:tbl>
              <a:tblPr/>
              <a:tblGrid>
                <a:gridCol w="1800225">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tblGrid>
              <a:tr h="64146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1" i="0" u="sng" strike="noStrike" cap="none" normalizeH="0" baseline="0">
                          <a:ln>
                            <a:noFill/>
                          </a:ln>
                          <a:solidFill>
                            <a:srgbClr val="404040"/>
                          </a:solidFill>
                          <a:effectLst/>
                          <a:latin typeface="Tahoma" charset="0"/>
                          <a:ea typeface="ＭＳ Ｐゴシック" charset="0"/>
                          <a:cs typeface="ＭＳ Ｐゴシック" charset="0"/>
                        </a:rPr>
                        <a:t>Input</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1" i="0" u="none" strike="noStrike" cap="none" normalizeH="0" baseline="0">
                          <a:ln>
                            <a:noFill/>
                          </a:ln>
                          <a:solidFill>
                            <a:srgbClr val="404040"/>
                          </a:solidFill>
                          <a:effectLst/>
                          <a:latin typeface="Tahoma" charset="0"/>
                          <a:ea typeface="ＭＳ Ｐゴシック" charset="0"/>
                          <a:cs typeface="ＭＳ Ｐゴシック" charset="0"/>
                        </a:rPr>
                        <a:t>&lt;zip1, dist1&gt;</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1" i="0" u="sng" strike="noStrike" cap="none" normalizeH="0" baseline="0">
                          <a:ln>
                            <a:noFill/>
                          </a:ln>
                          <a:solidFill>
                            <a:srgbClr val="404040"/>
                          </a:solidFill>
                          <a:effectLst/>
                          <a:latin typeface="Tahoma" charset="0"/>
                          <a:ea typeface="ＭＳ Ｐゴシック" charset="0"/>
                          <a:cs typeface="ＭＳ Ｐゴシック" charset="0"/>
                        </a:rPr>
                        <a:t>Output</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1" i="0" u="none" strike="noStrike" cap="none" normalizeH="0" baseline="0">
                          <a:ln>
                            <a:noFill/>
                          </a:ln>
                          <a:solidFill>
                            <a:srgbClr val="404040"/>
                          </a:solidFill>
                          <a:effectLst/>
                          <a:latin typeface="Tahoma" charset="0"/>
                          <a:ea typeface="ＭＳ Ｐゴシック" charset="0"/>
                          <a:cs typeface="ＭＳ Ｐゴシック" charset="0"/>
                        </a:rPr>
                        <a:t>&lt;zip2, dist2&gt;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86883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0" i="0" u="none" strike="noStrike" cap="none" normalizeH="0" baseline="0">
                          <a:ln>
                            <a:noFill/>
                          </a:ln>
                          <a:solidFill>
                            <a:schemeClr val="tx1"/>
                          </a:solidFill>
                          <a:effectLst>
                            <a:outerShdw blurRad="38100" dist="38100" dir="2700000" algn="tl">
                              <a:srgbClr val="DDDDDD"/>
                            </a:outerShdw>
                          </a:effectLst>
                          <a:latin typeface="Tahoma" charset="0"/>
                          <a:ea typeface="ＭＳ Ｐゴシック" charset="0"/>
                          <a:cs typeface="ＭＳ Ｐゴシック" charset="0"/>
                        </a:rPr>
                        <a:t>&lt;07307, 50.94&gt;</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pt-BR" sz="1500" b="0" i="0" u="none" strike="noStrike" cap="none" normalizeH="0" baseline="0">
                          <a:ln>
                            <a:noFill/>
                          </a:ln>
                          <a:solidFill>
                            <a:schemeClr val="tx1"/>
                          </a:solidFill>
                          <a:effectLst>
                            <a:outerShdw blurRad="38100" dist="38100" dir="2700000" algn="tl">
                              <a:srgbClr val="DDDDDD"/>
                            </a:outerShdw>
                          </a:effectLst>
                          <a:latin typeface="Tahoma" charset="0"/>
                          <a:ea typeface="ＭＳ Ｐゴシック" charset="0"/>
                          <a:cs typeface="ＭＳ Ｐゴシック" charset="0"/>
                        </a:rPr>
                        <a:t>{&lt;07097, 0.26&gt;, </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pt-BR" sz="1500" b="0" i="0" u="none" strike="noStrike" cap="none" normalizeH="0" baseline="0">
                          <a:ln>
                            <a:noFill/>
                          </a:ln>
                          <a:solidFill>
                            <a:schemeClr val="tx1"/>
                          </a:solidFill>
                          <a:effectLst>
                            <a:outerShdw blurRad="38100" dist="38100" dir="2700000" algn="tl">
                              <a:srgbClr val="DDDDDD"/>
                            </a:outerShdw>
                          </a:effectLst>
                          <a:latin typeface="Tahoma" charset="0"/>
                          <a:ea typeface="ＭＳ Ｐゴシック" charset="0"/>
                          <a:cs typeface="ＭＳ Ｐゴシック" charset="0"/>
                        </a:rPr>
                        <a:t> &lt;07030, 0.83&gt;, </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pt-BR" sz="1500" b="0" i="0" u="none" strike="noStrike" cap="none" normalizeH="0" baseline="0">
                          <a:ln>
                            <a:noFill/>
                          </a:ln>
                          <a:solidFill>
                            <a:schemeClr val="tx1"/>
                          </a:solidFill>
                          <a:effectLst>
                            <a:outerShdw blurRad="38100" dist="38100" dir="2700000" algn="tl">
                              <a:srgbClr val="DDDDDD"/>
                            </a:outerShdw>
                          </a:effectLst>
                          <a:latin typeface="Tahoma" charset="0"/>
                          <a:ea typeface="ＭＳ Ｐゴシック" charset="0"/>
                          <a:cs typeface="ＭＳ Ｐゴシック" charset="0"/>
                        </a:rPr>
                        <a:t> &lt;07310, 1.09&gt;, ...}</a:t>
                      </a:r>
                      <a:endParaRPr kumimoji="0" lang="en-US" sz="1500" b="0" i="0" u="none" strike="noStrike" cap="none" normalizeH="0" baseline="0">
                        <a:ln>
                          <a:noFill/>
                        </a:ln>
                        <a:solidFill>
                          <a:schemeClr val="tx1"/>
                        </a:solidFill>
                        <a:effectLst>
                          <a:outerShdw blurRad="38100" dist="38100" dir="2700000" algn="tl">
                            <a:srgbClr val="DDDDDD"/>
                          </a:outerShdw>
                        </a:effectLst>
                        <a:latin typeface="Tahoma" charset="0"/>
                        <a:ea typeface="ＭＳ Ｐゴシック" charset="0"/>
                        <a:cs typeface="ＭＳ Ｐゴシック"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2009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0" i="0" u="none" strike="noStrike" cap="none" normalizeH="0" baseline="0">
                          <a:ln>
                            <a:noFill/>
                          </a:ln>
                          <a:solidFill>
                            <a:schemeClr val="tx1"/>
                          </a:solidFill>
                          <a:effectLst>
                            <a:outerShdw blurRad="38100" dist="38100" dir="2700000" algn="tl">
                              <a:srgbClr val="DDDDDD"/>
                            </a:outerShdw>
                          </a:effectLst>
                          <a:latin typeface="Tahoma" charset="0"/>
                          <a:ea typeface="ＭＳ Ｐゴシック" charset="0"/>
                          <a:cs typeface="ＭＳ Ｐゴシック" charset="0"/>
                        </a:rPr>
                        <a:t>&lt;60632, 10874.2&gt;</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0"/>
                        <a:buNone/>
                        <a:tabLst/>
                      </a:pPr>
                      <a:r>
                        <a:rPr kumimoji="0" lang="en-US" sz="1500" b="0" i="0" u="none" strike="noStrike" cap="none" normalizeH="0" baseline="0">
                          <a:ln>
                            <a:noFill/>
                          </a:ln>
                          <a:solidFill>
                            <a:schemeClr val="tx1"/>
                          </a:solidFill>
                          <a:effectLst>
                            <a:outerShdw blurRad="38100" dist="38100" dir="2700000" algn="tl">
                              <a:srgbClr val="DDDDDD"/>
                            </a:outerShdw>
                          </a:effectLst>
                          <a:latin typeface="Tahoma" charset="0"/>
                          <a:ea typeface="ＭＳ Ｐゴシック" charset="0"/>
                          <a:cs typeface="ＭＳ Ｐゴシック" charset="0"/>
                        </a:rPr>
                        <a: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pSp>
        <p:nvGrpSpPr>
          <p:cNvPr id="4" name="Group 146"/>
          <p:cNvGrpSpPr>
            <a:grpSpLocks/>
          </p:cNvGrpSpPr>
          <p:nvPr/>
        </p:nvGrpSpPr>
        <p:grpSpPr bwMode="auto">
          <a:xfrm>
            <a:off x="6156325" y="5562600"/>
            <a:ext cx="1716088" cy="669925"/>
            <a:chOff x="3878" y="3504"/>
            <a:chExt cx="1081" cy="422"/>
          </a:xfrm>
        </p:grpSpPr>
        <p:sp>
          <p:nvSpPr>
            <p:cNvPr id="30753" name="Text Box 96"/>
            <p:cNvSpPr txBox="1">
              <a:spLocks noChangeArrowheads="1"/>
            </p:cNvSpPr>
            <p:nvPr/>
          </p:nvSpPr>
          <p:spPr bwMode="auto">
            <a:xfrm>
              <a:off x="4385" y="3504"/>
              <a:ext cx="574" cy="422"/>
            </a:xfrm>
            <a:prstGeom prst="rect">
              <a:avLst/>
            </a:prstGeom>
            <a:solidFill>
              <a:srgbClr val="FF0000"/>
            </a:solidFill>
            <a:ln w="28575">
              <a:solidFill>
                <a:schemeClr val="tx1"/>
              </a:solidFill>
              <a:miter lim="800000"/>
              <a:headEnd/>
              <a:tailEnd/>
            </a:ln>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r>
                <a:rPr lang="en-US" sz="1800" b="1">
                  <a:latin typeface="Arial" charset="0"/>
                </a:rPr>
                <a:t>Empty</a:t>
              </a:r>
            </a:p>
            <a:p>
              <a:r>
                <a:rPr lang="en-US" sz="1800" b="1">
                  <a:latin typeface="Arial" charset="0"/>
                </a:rPr>
                <a:t>Result</a:t>
              </a:r>
            </a:p>
          </p:txBody>
        </p:sp>
        <p:sp>
          <p:nvSpPr>
            <p:cNvPr id="30754" name="Line 97"/>
            <p:cNvSpPr>
              <a:spLocks noChangeShapeType="1"/>
            </p:cNvSpPr>
            <p:nvPr/>
          </p:nvSpPr>
          <p:spPr bwMode="auto">
            <a:xfrm flipH="1">
              <a:off x="3878" y="3792"/>
              <a:ext cx="499" cy="45"/>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grpSp>
        <p:nvGrpSpPr>
          <p:cNvPr id="5" name="Group 145"/>
          <p:cNvGrpSpPr>
            <a:grpSpLocks/>
          </p:cNvGrpSpPr>
          <p:nvPr/>
        </p:nvGrpSpPr>
        <p:grpSpPr bwMode="auto">
          <a:xfrm>
            <a:off x="6156325" y="4724400"/>
            <a:ext cx="2232025" cy="679450"/>
            <a:chOff x="3878" y="3138"/>
            <a:chExt cx="1406" cy="428"/>
          </a:xfrm>
        </p:grpSpPr>
        <p:sp>
          <p:nvSpPr>
            <p:cNvPr id="30751" name="Text Box 100"/>
            <p:cNvSpPr txBox="1">
              <a:spLocks noChangeArrowheads="1"/>
            </p:cNvSpPr>
            <p:nvPr/>
          </p:nvSpPr>
          <p:spPr bwMode="auto">
            <a:xfrm>
              <a:off x="4378" y="3138"/>
              <a:ext cx="906" cy="428"/>
            </a:xfrm>
            <a:prstGeom prst="rect">
              <a:avLst/>
            </a:prstGeom>
            <a:solidFill>
              <a:srgbClr val="339966"/>
            </a:solidFill>
            <a:ln w="38100">
              <a:solidFill>
                <a:schemeClr val="tx1"/>
              </a:solidFill>
              <a:miter lim="800000"/>
              <a:headEnd/>
              <a:tailEnd/>
            </a:ln>
          </p:spPr>
          <p:txBody>
            <a:bodyPr>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r>
                <a:rPr lang="en-US" sz="1800" b="1">
                  <a:latin typeface="Arial" charset="0"/>
                </a:rPr>
                <a:t>Non-empty</a:t>
              </a:r>
            </a:p>
            <a:p>
              <a:r>
                <a:rPr lang="en-US" sz="1800" b="1">
                  <a:latin typeface="Arial" charset="0"/>
                </a:rPr>
                <a:t>Result</a:t>
              </a:r>
            </a:p>
          </p:txBody>
        </p:sp>
        <p:sp>
          <p:nvSpPr>
            <p:cNvPr id="30752" name="Line 102"/>
            <p:cNvSpPr>
              <a:spLocks noChangeShapeType="1"/>
            </p:cNvSpPr>
            <p:nvPr/>
          </p:nvSpPr>
          <p:spPr bwMode="auto">
            <a:xfrm flipH="1">
              <a:off x="3878" y="3339"/>
              <a:ext cx="499" cy="136"/>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grpSp>
        <p:nvGrpSpPr>
          <p:cNvPr id="6" name="Group 122"/>
          <p:cNvGrpSpPr>
            <a:grpSpLocks/>
          </p:cNvGrpSpPr>
          <p:nvPr/>
        </p:nvGrpSpPr>
        <p:grpSpPr bwMode="auto">
          <a:xfrm>
            <a:off x="571500" y="5018088"/>
            <a:ext cx="2200275" cy="1219200"/>
            <a:chOff x="360" y="3113"/>
            <a:chExt cx="1386" cy="768"/>
          </a:xfrm>
        </p:grpSpPr>
        <p:sp>
          <p:nvSpPr>
            <p:cNvPr id="30749" name="Text Box 117"/>
            <p:cNvSpPr txBox="1">
              <a:spLocks noChangeArrowheads="1"/>
            </p:cNvSpPr>
            <p:nvPr/>
          </p:nvSpPr>
          <p:spPr bwMode="auto">
            <a:xfrm>
              <a:off x="360" y="3113"/>
              <a:ext cx="838" cy="768"/>
            </a:xfrm>
            <a:prstGeom prst="rect">
              <a:avLst/>
            </a:prstGeom>
            <a:solidFill>
              <a:schemeClr val="folHlink"/>
            </a:solidFill>
            <a:ln w="28575">
              <a:solidFill>
                <a:schemeClr val="tx1"/>
              </a:solidFill>
              <a:miter lim="800000"/>
              <a:headEnd/>
              <a:tailEnd/>
            </a:ln>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a:r>
                <a:rPr lang="en-US" sz="1800" b="1">
                  <a:latin typeface="Arial" charset="0"/>
                </a:rPr>
                <a:t>Randomly</a:t>
              </a:r>
            </a:p>
            <a:p>
              <a:pPr algn="ctr"/>
              <a:r>
                <a:rPr lang="en-US" sz="1800" b="1">
                  <a:latin typeface="Arial" charset="0"/>
                </a:rPr>
                <a:t>Combined</a:t>
              </a:r>
            </a:p>
            <a:p>
              <a:pPr algn="ctr"/>
              <a:r>
                <a:rPr lang="en-US" sz="1800" b="1">
                  <a:latin typeface="Arial" charset="0"/>
                </a:rPr>
                <a:t>Example</a:t>
              </a:r>
            </a:p>
            <a:p>
              <a:pPr algn="ctr"/>
              <a:r>
                <a:rPr lang="en-US" sz="1800" b="1">
                  <a:latin typeface="Arial" charset="0"/>
                </a:rPr>
                <a:t>Values</a:t>
              </a:r>
            </a:p>
          </p:txBody>
        </p:sp>
        <p:sp>
          <p:nvSpPr>
            <p:cNvPr id="30750" name="Line 118"/>
            <p:cNvSpPr>
              <a:spLocks noChangeShapeType="1"/>
            </p:cNvSpPr>
            <p:nvPr/>
          </p:nvSpPr>
          <p:spPr bwMode="auto">
            <a:xfrm>
              <a:off x="1202" y="3339"/>
              <a:ext cx="544" cy="227"/>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grpSp>
        <p:nvGrpSpPr>
          <p:cNvPr id="7" name="Group 126"/>
          <p:cNvGrpSpPr>
            <a:grpSpLocks/>
          </p:cNvGrpSpPr>
          <p:nvPr/>
        </p:nvGrpSpPr>
        <p:grpSpPr bwMode="auto">
          <a:xfrm>
            <a:off x="6300788" y="1411288"/>
            <a:ext cx="2735262" cy="2378075"/>
            <a:chOff x="3969" y="889"/>
            <a:chExt cx="1723" cy="1498"/>
          </a:xfrm>
        </p:grpSpPr>
        <p:pic>
          <p:nvPicPr>
            <p:cNvPr id="30747" name="Picture 124" descr="zipcodes"/>
            <p:cNvPicPr>
              <a:picLocks noChangeAspect="1" noChangeArrowheads="1"/>
            </p:cNvPicPr>
            <p:nvPr/>
          </p:nvPicPr>
          <p:blipFill>
            <a:blip r:embed="rId3">
              <a:alphaModFix amt="48000"/>
              <a:extLst>
                <a:ext uri="{28A0092B-C50C-407E-A947-70E740481C1C}">
                  <a14:useLocalDpi xmlns:a14="http://schemas.microsoft.com/office/drawing/2010/main" val="0"/>
                </a:ext>
              </a:extLst>
            </a:blip>
            <a:srcRect l="31496" t="38567" r="40007" b="29601"/>
            <a:stretch>
              <a:fillRect/>
            </a:stretch>
          </p:blipFill>
          <p:spPr bwMode="auto">
            <a:xfrm>
              <a:off x="3969" y="889"/>
              <a:ext cx="1723" cy="1498"/>
            </a:xfrm>
            <a:prstGeom prst="rect">
              <a:avLst/>
            </a:prstGeom>
            <a:noFill/>
            <a:ln>
              <a:noFill/>
            </a:ln>
            <a:extLst>
              <a:ext uri="{909E8E84-426E-40dd-AFC4-6F175D3DCCD1}">
                <a14:hiddenFill xmlns="" xmlns:a14="http://schemas.microsoft.com/office/drawing/2010/main">
                  <a:solidFill>
                    <a:srgbClr val="FFFFFF">
                      <a:alpha val="47842"/>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48" name="Oval 125"/>
            <p:cNvSpPr>
              <a:spLocks noChangeArrowheads="1"/>
            </p:cNvSpPr>
            <p:nvPr/>
          </p:nvSpPr>
          <p:spPr bwMode="auto">
            <a:xfrm>
              <a:off x="4376" y="890"/>
              <a:ext cx="1180" cy="1180"/>
            </a:xfrm>
            <a:prstGeom prst="ellipse">
              <a:avLst/>
            </a:prstGeom>
            <a:solidFill>
              <a:srgbClr val="CCFFFF">
                <a:alpha val="39999"/>
              </a:srgbClr>
            </a:solidFill>
            <a:ln w="9525">
              <a:solidFill>
                <a:schemeClr val="hlink"/>
              </a:solidFill>
              <a:round/>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4"/>
                                        </p:tgtEl>
                                        <p:attrNameLst>
                                          <p:attrName>style.visibility</p:attrName>
                                        </p:attrNameLst>
                                      </p:cBhvr>
                                      <p:to>
                                        <p:strVal val="visible"/>
                                      </p:to>
                                    </p:set>
                                  </p:childTnLst>
                                </p:cTn>
                              </p:par>
                            </p:childTnLst>
                          </p:cTn>
                        </p:par>
                        <p:par>
                          <p:cTn id="11" fill="hold" nodeType="afterGroup">
                            <p:stCondLst>
                              <p:cond delay="0"/>
                            </p:stCondLst>
                            <p:childTnLst>
                              <p:par>
                                <p:cTn id="12" presetID="22" presetClass="entr" presetSubtype="8" fill="hold" grpId="0" nodeType="afterEffect">
                                  <p:stCondLst>
                                    <p:cond delay="0"/>
                                  </p:stCondLst>
                                  <p:childTnLst>
                                    <p:set>
                                      <p:cBhvr>
                                        <p:cTn id="13" dur="1" fill="hold">
                                          <p:stCondLst>
                                            <p:cond delay="0"/>
                                          </p:stCondLst>
                                        </p:cTn>
                                        <p:tgtEl>
                                          <p:spTgt spid="51208"/>
                                        </p:tgtEl>
                                        <p:attrNameLst>
                                          <p:attrName>style.visibility</p:attrName>
                                        </p:attrNameLst>
                                      </p:cBhvr>
                                      <p:to>
                                        <p:strVal val="visible"/>
                                      </p:to>
                                    </p:set>
                                    <p:animEffect transition="in" filter="wipe(left)">
                                      <p:cBhvr>
                                        <p:cTn id="14" dur="500"/>
                                        <p:tgtEl>
                                          <p:spTgt spid="5120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7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74">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74">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74">
                                            <p:txEl>
                                              <p:pRg st="3" end="3"/>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51344"/>
                                        </p:tgtEl>
                                        <p:attrNameLst>
                                          <p:attrName>style.visibility</p:attrName>
                                        </p:attrNameLst>
                                      </p:cBhvr>
                                      <p:to>
                                        <p:strVal val="visible"/>
                                      </p:to>
                                    </p:set>
                                    <p:anim calcmode="lin" valueType="num">
                                      <p:cBhvr additive="base">
                                        <p:cTn id="29" dur="500" fill="hold"/>
                                        <p:tgtEl>
                                          <p:spTgt spid="51344"/>
                                        </p:tgtEl>
                                        <p:attrNameLst>
                                          <p:attrName>ppt_x</p:attrName>
                                        </p:attrNameLst>
                                      </p:cBhvr>
                                      <p:tavLst>
                                        <p:tav tm="0">
                                          <p:val>
                                            <p:strVal val="#ppt_x"/>
                                          </p:val>
                                        </p:tav>
                                        <p:tav tm="100000">
                                          <p:val>
                                            <p:strVal val="#ppt_x"/>
                                          </p:val>
                                        </p:tav>
                                      </p:tavLst>
                                    </p:anim>
                                    <p:anim calcmode="lin" valueType="num">
                                      <p:cBhvr additive="base">
                                        <p:cTn id="30" dur="500" fill="hold"/>
                                        <p:tgtEl>
                                          <p:spTgt spid="51344"/>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p:bldP spid="51208" grpId="0" animBg="1"/>
    </p:bldLst>
  </p:timing>
</p:sld>
</file>

<file path=ppt/theme/theme1.xml><?xml version="1.0" encoding="utf-8"?>
<a:theme xmlns:a="http://schemas.openxmlformats.org/drawingml/2006/main" name="USCviterbi">
  <a:themeElements>
    <a:clrScheme name="1242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12423">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Arial" charset="0"/>
          </a:defRPr>
        </a:defPPr>
      </a:lstStyle>
    </a:lnDef>
  </a:objectDefaults>
  <a:extraClrSchemeLst>
    <a:extraClrScheme>
      <a:clrScheme name="1242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242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242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242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242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242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242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242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242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242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242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242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USCviterbi.thmx</Template>
  <TotalTime>6734</TotalTime>
  <Words>4130</Words>
  <Application>Microsoft Macintosh PowerPoint</Application>
  <PresentationFormat>On-screen Show (4:3)</PresentationFormat>
  <Paragraphs>852</Paragraphs>
  <Slides>47</Slides>
  <Notes>28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7" baseType="lpstr">
      <vt:lpstr>Arial</vt:lpstr>
      <vt:lpstr>Calibri</vt:lpstr>
      <vt:lpstr>Century</vt:lpstr>
      <vt:lpstr>Courier New</vt:lpstr>
      <vt:lpstr>Tahoma</vt:lpstr>
      <vt:lpstr>Verdana</vt:lpstr>
      <vt:lpstr>Wingdings</vt:lpstr>
      <vt:lpstr>Wingdings 2</vt:lpstr>
      <vt:lpstr>USCviterbi</vt:lpstr>
      <vt:lpstr>Image</vt:lpstr>
      <vt:lpstr> Automatic  Source Modeling </vt:lpstr>
      <vt:lpstr>The Problem</vt:lpstr>
      <vt:lpstr>Overview</vt:lpstr>
      <vt:lpstr>Mediators Require Source Descriptions</vt:lpstr>
      <vt:lpstr>Inducing Source Definitions by Example</vt:lpstr>
      <vt:lpstr>Inducing Source Definitions - Step 2</vt:lpstr>
      <vt:lpstr>Inducing Source Definitions – Step 3</vt:lpstr>
      <vt:lpstr>Searching for Definitions</vt:lpstr>
      <vt:lpstr>Invoking the Target</vt:lpstr>
      <vt:lpstr>Invoking the Target</vt:lpstr>
      <vt:lpstr>Top-down Generation of Candidates</vt:lpstr>
      <vt:lpstr>Best-first Enumeration of Candidates</vt:lpstr>
      <vt:lpstr>Evaluating Candidates</vt:lpstr>
      <vt:lpstr>Evaluating Candidates II</vt:lpstr>
      <vt:lpstr>Approximating Equality</vt:lpstr>
      <vt:lpstr>Experiments – Setup</vt:lpstr>
      <vt:lpstr>Actual Learned Examples</vt:lpstr>
      <vt:lpstr>Experimental Results</vt:lpstr>
      <vt:lpstr>Next …</vt:lpstr>
      <vt:lpstr>Integrated Approach</vt:lpstr>
      <vt:lpstr>Seed Source</vt:lpstr>
      <vt:lpstr>Automatically Discover and Build Semantic  Web Services for Related Sources</vt:lpstr>
      <vt:lpstr>Integrated Approach</vt:lpstr>
      <vt:lpstr>Background Knowledge</vt:lpstr>
      <vt:lpstr>Background Knowledege</vt:lpstr>
      <vt:lpstr>Source Discovery</vt:lpstr>
      <vt:lpstr>Source Discovery [Plangprasopchok and Lerman]</vt:lpstr>
      <vt:lpstr>Exploiting Social Annotations  for Resource Discovery</vt:lpstr>
      <vt:lpstr>Source Invocation &amp; Extraction</vt:lpstr>
      <vt:lpstr>Target Source Invocation</vt:lpstr>
      <vt:lpstr>Inducing Extraction Templates</vt:lpstr>
      <vt:lpstr>Data Extraction with Templates [Gazen&amp; Minton]</vt:lpstr>
      <vt:lpstr>Semantic Typing</vt:lpstr>
      <vt:lpstr>Semantic Typing [Lerman, Plangprasopchok, &amp; Knoblock]</vt:lpstr>
      <vt:lpstr>Labeling New Data</vt:lpstr>
      <vt:lpstr>Source Modeling [Carman &amp; Knoblock]</vt:lpstr>
      <vt:lpstr>Inducing Source Definitions</vt:lpstr>
      <vt:lpstr>Generating Plausible Definition</vt:lpstr>
      <vt:lpstr>Invoke and Compare the Definition</vt:lpstr>
      <vt:lpstr>Example of a Learned Source Model for Weather Domain</vt:lpstr>
      <vt:lpstr>Background Source Descriptions</vt:lpstr>
      <vt:lpstr>Target explained  using background sources</vt:lpstr>
      <vt:lpstr>Experimental Evaluation</vt:lpstr>
      <vt:lpstr>PowerPoint Presentation</vt:lpstr>
      <vt:lpstr>Candidate Sources after Each Step</vt:lpstr>
      <vt:lpstr>Evaluation of the Models</vt:lpstr>
      <vt:lpstr>Conclusions</vt:lpstr>
    </vt:vector>
  </TitlesOfParts>
  <Company>USC/ISI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Doctoral Thesis: Learning Semantic Definitions for Information Sources on the Internet </dc:title>
  <dc:creator>Mark Carman</dc:creator>
  <cp:lastModifiedBy>Jose-Luis Ambite</cp:lastModifiedBy>
  <cp:revision>225</cp:revision>
  <dcterms:created xsi:type="dcterms:W3CDTF">2010-01-31T19:39:42Z</dcterms:created>
  <dcterms:modified xsi:type="dcterms:W3CDTF">2019-04-10T17:13:35Z</dcterms:modified>
</cp:coreProperties>
</file>