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90" r:id="rId2"/>
    <p:sldId id="269" r:id="rId3"/>
    <p:sldId id="287" r:id="rId4"/>
    <p:sldId id="268" r:id="rId5"/>
    <p:sldId id="275" r:id="rId6"/>
    <p:sldId id="271" r:id="rId7"/>
    <p:sldId id="277" r:id="rId8"/>
    <p:sldId id="272" r:id="rId9"/>
    <p:sldId id="280" r:id="rId10"/>
    <p:sldId id="299" r:id="rId11"/>
    <p:sldId id="301" r:id="rId12"/>
    <p:sldId id="300" r:id="rId13"/>
    <p:sldId id="278" r:id="rId14"/>
    <p:sldId id="281" r:id="rId15"/>
    <p:sldId id="282" r:id="rId16"/>
    <p:sldId id="302" r:id="rId17"/>
    <p:sldId id="298" r:id="rId18"/>
    <p:sldId id="297" r:id="rId19"/>
    <p:sldId id="291" r:id="rId20"/>
    <p:sldId id="292" r:id="rId21"/>
    <p:sldId id="288" r:id="rId22"/>
    <p:sldId id="283" r:id="rId23"/>
    <p:sldId id="285" r:id="rId24"/>
    <p:sldId id="274" r:id="rId25"/>
    <p:sldId id="286" r:id="rId26"/>
    <p:sldId id="293" r:id="rId2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9"/>
    </p:embeddedFont>
    <p:embeddedFont>
      <p:font typeface="나눔고딕 ExtraBold" panose="020D0904000000000000" pitchFamily="50" charset="-127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A5A"/>
    <a:srgbClr val="FF1313"/>
    <a:srgbClr val="3333CC"/>
    <a:srgbClr val="3333FF"/>
    <a:srgbClr val="E0DFF1"/>
    <a:srgbClr val="E44E4E"/>
    <a:srgbClr val="D7D5ED"/>
    <a:srgbClr val="E84A4A"/>
    <a:srgbClr val="EB5F5F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272" autoAdjust="0"/>
  </p:normalViewPr>
  <p:slideViewPr>
    <p:cSldViewPr>
      <p:cViewPr varScale="1">
        <p:scale>
          <a:sx n="90" d="100"/>
          <a:sy n="90" d="100"/>
        </p:scale>
        <p:origin x="258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E1C2D-B41F-4C3F-AA7D-A7311F8B181A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A6F6B-22E0-403F-93B6-9D1F38018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07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A6F6B-22E0-403F-93B6-9D1F38018D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972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A6F6B-22E0-403F-93B6-9D1F38018D4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030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A6F6B-22E0-403F-93B6-9D1F38018D4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98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455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4000" y="328343"/>
            <a:ext cx="35399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 &amp; Analysis</a:t>
            </a:r>
            <a:endParaRPr lang="ko-KR" altLang="en-US" sz="16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41283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3970" y="4696651"/>
            <a:ext cx="6480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출처 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F. J. 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Huikeshoven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I. D. Hope, G. G. Power, R. D. Gilbert and L. D. Longo. (1985)</a:t>
            </a:r>
          </a:p>
          <a:p>
            <a:pPr algn="r"/>
            <a:r>
              <a:rPr lang="en-US" altLang="ko-KR" sz="1000" i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Mathematical model of fetal circulation and oxygen delivery.  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71600" y="791231"/>
            <a:ext cx="5832648" cy="461665"/>
            <a:chOff x="1112446" y="987574"/>
            <a:chExt cx="5400600" cy="461665"/>
          </a:xfrm>
        </p:grpSpPr>
        <p:sp>
          <p:nvSpPr>
            <p:cNvPr id="13" name="직사각형 12"/>
            <p:cNvSpPr/>
            <p:nvPr/>
          </p:nvSpPr>
          <p:spPr>
            <a:xfrm>
              <a:off x="1112446" y="1074390"/>
              <a:ext cx="98124" cy="288032"/>
            </a:xfrm>
            <a:prstGeom prst="rect">
              <a:avLst/>
            </a:prstGeom>
            <a:solidFill>
              <a:srgbClr val="ED5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259632" y="987574"/>
                  <a:ext cx="525341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dirty="0"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Parameters Resistance(mmHg</a:t>
                  </a:r>
                  <a14:m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ko-KR" sz="2400" dirty="0"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min/ml)</a:t>
                  </a:r>
                  <a:endPara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632" y="987574"/>
                  <a:ext cx="5253414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1611" t="-10526" b="-28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126217"/>
              </p:ext>
            </p:extLst>
          </p:nvPr>
        </p:nvGraphicFramePr>
        <p:xfrm>
          <a:off x="971600" y="1377229"/>
          <a:ext cx="7179013" cy="312014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6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9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328719579"/>
                    </a:ext>
                  </a:extLst>
                </a:gridCol>
                <a:gridCol w="1876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Parameter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Parameter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AA-BR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0.6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DA-IN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0.577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AA-DA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0.0067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DA-LB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0.144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AA-MY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0.6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FPL-UV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0.0091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AA-UB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0.125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HE-IVC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0.0086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BR-IVC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0.7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IN-HE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0.116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BR-SVC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0.08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IVC-LA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0.00357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DA-FPL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0.053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IVC-RA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0.00204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DA-HE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1.36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LB-IVC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0.0208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55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4000" y="328343"/>
            <a:ext cx="35399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 &amp; Analysis</a:t>
            </a:r>
            <a:endParaRPr lang="ko-KR" altLang="en-US" sz="16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41283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3970" y="4696651"/>
            <a:ext cx="6480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출처 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F. J. 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Huikeshoven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I. D. Hope, G. G. Power, R. D. Gilbert and L. D. Longo. (1985)</a:t>
            </a:r>
          </a:p>
          <a:p>
            <a:pPr algn="r"/>
            <a:r>
              <a:rPr lang="en-US" altLang="ko-KR" sz="1000" i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Mathematical model of fetal circulation and oxygen delivery.  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71600" y="791231"/>
            <a:ext cx="5832648" cy="461665"/>
            <a:chOff x="1112446" y="987574"/>
            <a:chExt cx="5400600" cy="461665"/>
          </a:xfrm>
        </p:grpSpPr>
        <p:sp>
          <p:nvSpPr>
            <p:cNvPr id="13" name="직사각형 12"/>
            <p:cNvSpPr/>
            <p:nvPr/>
          </p:nvSpPr>
          <p:spPr>
            <a:xfrm>
              <a:off x="1112446" y="1074390"/>
              <a:ext cx="98124" cy="288032"/>
            </a:xfrm>
            <a:prstGeom prst="rect">
              <a:avLst/>
            </a:prstGeom>
            <a:solidFill>
              <a:srgbClr val="ED5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259632" y="987574"/>
                  <a:ext cx="525341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dirty="0"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Parameters Resistance(mmHg</a:t>
                  </a:r>
                  <a14:m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ko-KR" sz="2400" dirty="0"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min/ml)</a:t>
                  </a:r>
                  <a:endParaRPr lang="ko-KR" altLang="en-US" sz="24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632" y="987574"/>
                  <a:ext cx="5253414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1611" t="-10526" b="-28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645710"/>
              </p:ext>
            </p:extLst>
          </p:nvPr>
        </p:nvGraphicFramePr>
        <p:xfrm>
          <a:off x="971600" y="1377229"/>
          <a:ext cx="7179013" cy="312014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6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9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328719579"/>
                    </a:ext>
                  </a:extLst>
                </a:gridCol>
                <a:gridCol w="1876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Parameter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Parameter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LB-SVC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0.15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UB-SVC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0.017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MY-RA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0.17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UV-HE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0.027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PA-DA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0.004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UV-IVC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0.0355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PA-PV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0.412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LA-AA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0.0813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PV-LA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0.122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RA-PA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0.0551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SVC-LA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SVC-RA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0.0029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UB-IVC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0.15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27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4000" y="328343"/>
            <a:ext cx="35399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 &amp; Analysis</a:t>
            </a:r>
            <a:endParaRPr lang="ko-KR" altLang="en-US" sz="16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41283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3970" y="4696651"/>
            <a:ext cx="6480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출처 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F. J. 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Huikeshoven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I. D. Hope, G. G. Power, R. D. Gilbert and L. D. Longo. (1985)</a:t>
            </a:r>
          </a:p>
          <a:p>
            <a:pPr algn="r"/>
            <a:r>
              <a:rPr lang="en-US" altLang="ko-KR" sz="1000" i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Mathematical model of fetal circulation and oxygen delivery.  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71600" y="791231"/>
            <a:ext cx="5400600" cy="461665"/>
            <a:chOff x="1112446" y="987574"/>
            <a:chExt cx="5400600" cy="461665"/>
          </a:xfrm>
        </p:grpSpPr>
        <p:sp>
          <p:nvSpPr>
            <p:cNvPr id="13" name="직사각형 12"/>
            <p:cNvSpPr/>
            <p:nvPr/>
          </p:nvSpPr>
          <p:spPr>
            <a:xfrm>
              <a:off x="1112446" y="1074390"/>
              <a:ext cx="98124" cy="288032"/>
            </a:xfrm>
            <a:prstGeom prst="rect">
              <a:avLst/>
            </a:prstGeom>
            <a:solidFill>
              <a:srgbClr val="ED5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59632" y="987574"/>
              <a:ext cx="5253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Parameters P(0)(mmHg)</a:t>
              </a:r>
              <a:endPara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94503"/>
              </p:ext>
            </p:extLst>
          </p:nvPr>
        </p:nvGraphicFramePr>
        <p:xfrm>
          <a:off x="971600" y="1377229"/>
          <a:ext cx="7179013" cy="312014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6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9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328719579"/>
                    </a:ext>
                  </a:extLst>
                </a:gridCol>
                <a:gridCol w="1876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Parameter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Parameter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AA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49.4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LB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10.0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BR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9.9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MY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14.1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DA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48.5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PA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51.6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FPL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20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PV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14.5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HE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8.1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RA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4.2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IN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14.9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SVC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5.1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IVC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5.1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UB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10.1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LA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3.6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UV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15.1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93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4000" y="328343"/>
            <a:ext cx="35399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 &amp; Analysis</a:t>
            </a:r>
            <a:endParaRPr lang="ko-KR" altLang="en-US" sz="16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41283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7" name="그룹 36"/>
          <p:cNvGrpSpPr>
            <a:grpSpLocks noChangeAspect="1"/>
          </p:cNvGrpSpPr>
          <p:nvPr/>
        </p:nvGrpSpPr>
        <p:grpSpPr>
          <a:xfrm>
            <a:off x="539552" y="555526"/>
            <a:ext cx="7595320" cy="3736218"/>
            <a:chOff x="217040" y="985973"/>
            <a:chExt cx="8387408" cy="4125855"/>
          </a:xfrm>
        </p:grpSpPr>
        <p:sp>
          <p:nvSpPr>
            <p:cNvPr id="38" name="순서도: 대체 처리 37" descr="FPL" title="FPL"/>
            <p:cNvSpPr/>
            <p:nvPr/>
          </p:nvSpPr>
          <p:spPr>
            <a:xfrm>
              <a:off x="217040" y="3656731"/>
              <a:ext cx="864096" cy="468052"/>
            </a:xfrm>
            <a:prstGeom prst="flowChartAlternateProcess">
              <a:avLst/>
            </a:prstGeom>
            <a:solidFill>
              <a:srgbClr val="D7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FPL</a:t>
              </a:r>
              <a:endParaRPr lang="ko-KR" altLang="en-US" sz="22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9" name="순서도: 대체 처리 38" descr="FPL" title="FPL"/>
            <p:cNvSpPr/>
            <p:nvPr/>
          </p:nvSpPr>
          <p:spPr>
            <a:xfrm>
              <a:off x="3995937" y="2431290"/>
              <a:ext cx="864096" cy="468052"/>
            </a:xfrm>
            <a:prstGeom prst="flowChartAlternateProcess">
              <a:avLst/>
            </a:prstGeom>
            <a:solidFill>
              <a:srgbClr val="D7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IVC</a:t>
              </a:r>
              <a:endParaRPr lang="ko-KR" altLang="en-US" sz="22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0" name="순서도: 대체 처리 39" descr="FPL" title="FPL"/>
            <p:cNvSpPr/>
            <p:nvPr/>
          </p:nvSpPr>
          <p:spPr>
            <a:xfrm>
              <a:off x="7740352" y="2431290"/>
              <a:ext cx="864096" cy="468052"/>
            </a:xfrm>
            <a:prstGeom prst="flowChartAlternateProcess">
              <a:avLst/>
            </a:prstGeom>
            <a:solidFill>
              <a:srgbClr val="D7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LA</a:t>
              </a:r>
              <a:endParaRPr lang="ko-KR" altLang="en-US" sz="22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1" name="순서도: 대체 처리 40" descr="FPL" title="FPL"/>
            <p:cNvSpPr/>
            <p:nvPr/>
          </p:nvSpPr>
          <p:spPr>
            <a:xfrm>
              <a:off x="2051720" y="2431290"/>
              <a:ext cx="864096" cy="468052"/>
            </a:xfrm>
            <a:prstGeom prst="flowChartAlternateProcess">
              <a:avLst/>
            </a:prstGeom>
            <a:solidFill>
              <a:srgbClr val="D7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UV</a:t>
              </a:r>
              <a:endParaRPr lang="ko-KR" altLang="en-US" sz="22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2" name="순서도: 대체 처리 41" descr="FPL" title="FPL"/>
            <p:cNvSpPr/>
            <p:nvPr/>
          </p:nvSpPr>
          <p:spPr>
            <a:xfrm>
              <a:off x="5940152" y="2431290"/>
              <a:ext cx="864096" cy="468052"/>
            </a:xfrm>
            <a:prstGeom prst="flowChartAlternateProcess">
              <a:avLst/>
            </a:prstGeom>
            <a:solidFill>
              <a:srgbClr val="D7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RA</a:t>
              </a:r>
              <a:endParaRPr lang="ko-KR" altLang="en-US" sz="22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3" name="순서도: 대체 처리 42" descr="FPL" title="FPL"/>
            <p:cNvSpPr/>
            <p:nvPr/>
          </p:nvSpPr>
          <p:spPr>
            <a:xfrm>
              <a:off x="7740352" y="985973"/>
              <a:ext cx="864096" cy="468052"/>
            </a:xfrm>
            <a:prstGeom prst="flowChartAlternateProcess">
              <a:avLst/>
            </a:prstGeom>
            <a:solidFill>
              <a:srgbClr val="D7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AA</a:t>
              </a:r>
              <a:endParaRPr lang="ko-KR" altLang="en-US" sz="22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4" name="순서도: 대체 처리 43" descr="FPL" title="FPL"/>
            <p:cNvSpPr/>
            <p:nvPr/>
          </p:nvSpPr>
          <p:spPr>
            <a:xfrm>
              <a:off x="3995937" y="3656731"/>
              <a:ext cx="864096" cy="468052"/>
            </a:xfrm>
            <a:prstGeom prst="flowChartAlternateProcess">
              <a:avLst/>
            </a:prstGeom>
            <a:solidFill>
              <a:srgbClr val="D7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LB</a:t>
              </a:r>
              <a:endParaRPr lang="ko-KR" altLang="en-US" sz="22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5" name="순서도: 대체 처리 44" descr="FPL" title="FPL"/>
            <p:cNvSpPr/>
            <p:nvPr/>
          </p:nvSpPr>
          <p:spPr>
            <a:xfrm>
              <a:off x="5940152" y="985973"/>
              <a:ext cx="864096" cy="468052"/>
            </a:xfrm>
            <a:prstGeom prst="flowChartAlternateProcess">
              <a:avLst/>
            </a:prstGeom>
            <a:solidFill>
              <a:srgbClr val="D7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UB</a:t>
              </a:r>
              <a:endParaRPr lang="ko-KR" altLang="en-US" sz="22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6" name="순서도: 대체 처리 45" descr="FPL" title="FPL"/>
            <p:cNvSpPr/>
            <p:nvPr/>
          </p:nvSpPr>
          <p:spPr>
            <a:xfrm>
              <a:off x="3995936" y="985973"/>
              <a:ext cx="864096" cy="468052"/>
            </a:xfrm>
            <a:prstGeom prst="flowChartAlternateProcess">
              <a:avLst/>
            </a:prstGeom>
            <a:solidFill>
              <a:srgbClr val="D7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SVC</a:t>
              </a:r>
              <a:endParaRPr lang="ko-KR" altLang="en-US" sz="22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7" name="순서도: 대체 처리 46" descr="FPL" title="FPL"/>
            <p:cNvSpPr/>
            <p:nvPr/>
          </p:nvSpPr>
          <p:spPr>
            <a:xfrm>
              <a:off x="5076056" y="4643776"/>
              <a:ext cx="864096" cy="468052"/>
            </a:xfrm>
            <a:prstGeom prst="flowChartAlternateProcess">
              <a:avLst/>
            </a:prstGeom>
            <a:solidFill>
              <a:srgbClr val="D7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PA</a:t>
              </a:r>
              <a:endParaRPr lang="ko-KR" altLang="en-US" sz="22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8" name="순서도: 대체 처리 47" descr="FPL" title="FPL"/>
            <p:cNvSpPr/>
            <p:nvPr/>
          </p:nvSpPr>
          <p:spPr>
            <a:xfrm>
              <a:off x="3059831" y="4643776"/>
              <a:ext cx="864096" cy="468052"/>
            </a:xfrm>
            <a:prstGeom prst="flowChartAlternateProcess">
              <a:avLst/>
            </a:prstGeom>
            <a:solidFill>
              <a:srgbClr val="D7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DA</a:t>
              </a:r>
              <a:endParaRPr lang="ko-KR" altLang="en-US" sz="22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49" name="직선 화살표 연결선 48"/>
            <p:cNvCxnSpPr>
              <a:stCxn id="41" idx="3"/>
              <a:endCxn id="39" idx="1"/>
            </p:cNvCxnSpPr>
            <p:nvPr/>
          </p:nvCxnSpPr>
          <p:spPr>
            <a:xfrm>
              <a:off x="2915816" y="2665316"/>
              <a:ext cx="1080120" cy="0"/>
            </a:xfrm>
            <a:prstGeom prst="straightConnector1">
              <a:avLst/>
            </a:prstGeom>
            <a:ln w="38100">
              <a:solidFill>
                <a:srgbClr val="D7D5E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4860032" y="2554001"/>
              <a:ext cx="1080120" cy="0"/>
            </a:xfrm>
            <a:prstGeom prst="straightConnector1">
              <a:avLst/>
            </a:prstGeom>
            <a:ln w="38100">
              <a:solidFill>
                <a:srgbClr val="D7D5E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rot="10800000">
              <a:off x="4860032" y="1219999"/>
              <a:ext cx="1080120" cy="0"/>
            </a:xfrm>
            <a:prstGeom prst="straightConnector1">
              <a:avLst/>
            </a:prstGeom>
            <a:ln w="38100">
              <a:solidFill>
                <a:srgbClr val="D7D5E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rot="10800000">
              <a:off x="6804248" y="1219999"/>
              <a:ext cx="1080120" cy="0"/>
            </a:xfrm>
            <a:prstGeom prst="straightConnector1">
              <a:avLst/>
            </a:prstGeom>
            <a:ln w="38100">
              <a:solidFill>
                <a:srgbClr val="D7D5E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꺾인 연결선 52"/>
            <p:cNvCxnSpPr>
              <a:stCxn id="38" idx="0"/>
              <a:endCxn id="41" idx="1"/>
            </p:cNvCxnSpPr>
            <p:nvPr/>
          </p:nvCxnSpPr>
          <p:spPr>
            <a:xfrm rot="5400000" flipH="1" flipV="1">
              <a:off x="854697" y="2459707"/>
              <a:ext cx="991415" cy="1402631"/>
            </a:xfrm>
            <a:prstGeom prst="bentConnector2">
              <a:avLst/>
            </a:prstGeom>
            <a:ln w="38100">
              <a:solidFill>
                <a:srgbClr val="D7D5E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꺾인 연결선 53"/>
            <p:cNvCxnSpPr>
              <a:stCxn id="48" idx="1"/>
              <a:endCxn id="38" idx="2"/>
            </p:cNvCxnSpPr>
            <p:nvPr/>
          </p:nvCxnSpPr>
          <p:spPr>
            <a:xfrm rot="10800000">
              <a:off x="649090" y="4124783"/>
              <a:ext cx="2410742" cy="753020"/>
            </a:xfrm>
            <a:prstGeom prst="bentConnector2">
              <a:avLst/>
            </a:prstGeom>
            <a:ln w="38100">
              <a:solidFill>
                <a:srgbClr val="D7D5E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47" idx="1"/>
              <a:endCxn id="48" idx="3"/>
            </p:cNvCxnSpPr>
            <p:nvPr/>
          </p:nvCxnSpPr>
          <p:spPr>
            <a:xfrm flipH="1">
              <a:off x="3923927" y="4877802"/>
              <a:ext cx="1152128" cy="0"/>
            </a:xfrm>
            <a:prstGeom prst="straightConnector1">
              <a:avLst/>
            </a:prstGeom>
            <a:ln w="38100">
              <a:solidFill>
                <a:srgbClr val="E05A5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4" idx="0"/>
              <a:endCxn id="39" idx="2"/>
            </p:cNvCxnSpPr>
            <p:nvPr/>
          </p:nvCxnSpPr>
          <p:spPr>
            <a:xfrm flipV="1">
              <a:off x="4427985" y="2899341"/>
              <a:ext cx="0" cy="757389"/>
            </a:xfrm>
            <a:prstGeom prst="straightConnector1">
              <a:avLst/>
            </a:prstGeom>
            <a:ln w="38100">
              <a:solidFill>
                <a:srgbClr val="D7D5E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꺾인 연결선 56"/>
            <p:cNvCxnSpPr>
              <a:stCxn id="48" idx="0"/>
              <a:endCxn id="44" idx="1"/>
            </p:cNvCxnSpPr>
            <p:nvPr/>
          </p:nvCxnSpPr>
          <p:spPr>
            <a:xfrm rot="5400000" flipH="1" flipV="1">
              <a:off x="3367398" y="4015238"/>
              <a:ext cx="753020" cy="504057"/>
            </a:xfrm>
            <a:prstGeom prst="bentConnector2">
              <a:avLst/>
            </a:prstGeom>
            <a:ln w="38100">
              <a:solidFill>
                <a:srgbClr val="D7D5E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꺾인 연결선 57"/>
            <p:cNvCxnSpPr>
              <a:stCxn id="42" idx="2"/>
              <a:endCxn id="47" idx="3"/>
            </p:cNvCxnSpPr>
            <p:nvPr/>
          </p:nvCxnSpPr>
          <p:spPr>
            <a:xfrm rot="5400000">
              <a:off x="5166947" y="3672547"/>
              <a:ext cx="1978461" cy="432049"/>
            </a:xfrm>
            <a:prstGeom prst="bentConnector2">
              <a:avLst/>
            </a:prstGeom>
            <a:ln w="38100">
              <a:solidFill>
                <a:srgbClr val="D7D5E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꺾인 연결선 58"/>
            <p:cNvCxnSpPr>
              <a:stCxn id="43" idx="3"/>
              <a:endCxn id="48" idx="2"/>
            </p:cNvCxnSpPr>
            <p:nvPr/>
          </p:nvCxnSpPr>
          <p:spPr>
            <a:xfrm flipH="1">
              <a:off x="3491879" y="1219999"/>
              <a:ext cx="5112569" cy="3891829"/>
            </a:xfrm>
            <a:prstGeom prst="bentConnector4">
              <a:avLst>
                <a:gd name="adj1" fmla="val -4938"/>
                <a:gd name="adj2" fmla="val 106486"/>
              </a:avLst>
            </a:prstGeom>
            <a:ln w="38100">
              <a:solidFill>
                <a:srgbClr val="D7D5E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>
              <a:off x="4860032" y="2814875"/>
              <a:ext cx="2880320" cy="0"/>
            </a:xfrm>
            <a:prstGeom prst="straightConnector1">
              <a:avLst/>
            </a:prstGeom>
            <a:ln w="38100">
              <a:solidFill>
                <a:srgbClr val="BD0026">
                  <a:alpha val="72941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40" idx="0"/>
              <a:endCxn id="43" idx="2"/>
            </p:cNvCxnSpPr>
            <p:nvPr/>
          </p:nvCxnSpPr>
          <p:spPr>
            <a:xfrm flipV="1">
              <a:off x="8172400" y="1454025"/>
              <a:ext cx="0" cy="977265"/>
            </a:xfrm>
            <a:prstGeom prst="straightConnector1">
              <a:avLst/>
            </a:prstGeom>
            <a:ln w="38100">
              <a:solidFill>
                <a:srgbClr val="D7D5E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61"/>
            <p:cNvCxnSpPr>
              <a:stCxn id="46" idx="2"/>
              <a:endCxn id="42" idx="0"/>
            </p:cNvCxnSpPr>
            <p:nvPr/>
          </p:nvCxnSpPr>
          <p:spPr>
            <a:xfrm rot="16200000" flipH="1">
              <a:off x="4911460" y="970550"/>
              <a:ext cx="977265" cy="1944215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D7D5E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꺾인 연결선 62"/>
            <p:cNvCxnSpPr/>
            <p:nvPr/>
          </p:nvCxnSpPr>
          <p:spPr>
            <a:xfrm rot="16200000" flipH="1">
              <a:off x="5886146" y="241806"/>
              <a:ext cx="828092" cy="3240000"/>
            </a:xfrm>
            <a:prstGeom prst="bentConnector3">
              <a:avLst>
                <a:gd name="adj1" fmla="val 35046"/>
              </a:avLst>
            </a:prstGeom>
            <a:ln w="38100">
              <a:solidFill>
                <a:srgbClr val="BD0026">
                  <a:alpha val="72941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2643970" y="4696651"/>
            <a:ext cx="6480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 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F. J. 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Huikeshoven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I. D. Hope, G. G. Power, R. D. Gilbert and L. D. Longo. (1985)</a:t>
            </a:r>
          </a:p>
          <a:p>
            <a:pPr algn="r"/>
            <a:r>
              <a:rPr lang="en-US" altLang="ko-KR" sz="1000" i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Mathematical model of fetal circulation and oxygen delivery.  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62023" y="390355"/>
            <a:ext cx="7820136" cy="3741006"/>
            <a:chOff x="962023" y="390355"/>
            <a:chExt cx="7820136" cy="3741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962023" y="1635646"/>
                  <a:ext cx="11617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sz="1600" dirty="0">
                      <a:latin typeface="Cambria Math" panose="02040503050406030204" pitchFamily="18" charset="0"/>
                    </a:rPr>
                    <a:t>(t)</a:t>
                  </a:r>
                  <a:endParaRPr lang="ko-KR" altLang="en-US" sz="16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023" y="1635646"/>
                  <a:ext cx="1161705" cy="3385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7143" b="-196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859064" y="1635646"/>
                  <a:ext cx="11617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ko-KR" sz="1600" dirty="0">
                      <a:latin typeface="Cambria Math" panose="02040503050406030204" pitchFamily="18" charset="0"/>
                    </a:rPr>
                    <a:t>(t)</a:t>
                  </a:r>
                  <a:endParaRPr lang="ko-KR" altLang="en-US" sz="16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9064" y="1635646"/>
                  <a:ext cx="1161705" cy="3385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143" b="-196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610284" y="1635646"/>
                  <a:ext cx="11617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altLang="ko-KR" sz="1600" dirty="0">
                      <a:latin typeface="Cambria Math" panose="02040503050406030204" pitchFamily="18" charset="0"/>
                    </a:rPr>
                    <a:t>(t)</a:t>
                  </a:r>
                  <a:endParaRPr lang="ko-KR" altLang="en-US" sz="16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284" y="1635646"/>
                  <a:ext cx="116170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7143" b="-196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177106" y="3677951"/>
                  <a:ext cx="11617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sz="1600" dirty="0">
                      <a:latin typeface="Cambria Math" panose="02040503050406030204" pitchFamily="18" charset="0"/>
                    </a:rPr>
                    <a:t>(t)</a:t>
                  </a:r>
                  <a:endParaRPr lang="ko-KR" altLang="en-US" sz="16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106" y="3677951"/>
                  <a:ext cx="116170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7143" b="-196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7268835" y="3792807"/>
                  <a:ext cx="11617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a14:m>
                  <a:r>
                    <a:rPr lang="en-US" altLang="ko-KR" sz="1600" dirty="0">
                      <a:latin typeface="Cambria Math" panose="02040503050406030204" pitchFamily="18" charset="0"/>
                    </a:rPr>
                    <a:t>(t)</a:t>
                  </a:r>
                  <a:endParaRPr lang="ko-KR" altLang="en-US" sz="16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8835" y="3792807"/>
                  <a:ext cx="1161705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7143" b="-196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863765" y="3676190"/>
                  <a:ext cx="11617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a14:m>
                  <a:r>
                    <a:rPr lang="en-US" altLang="ko-KR" sz="1600" dirty="0">
                      <a:latin typeface="Cambria Math" panose="02040503050406030204" pitchFamily="18" charset="0"/>
                    </a:rPr>
                    <a:t>(t)</a:t>
                  </a:r>
                  <a:endParaRPr lang="ko-KR" altLang="en-US" sz="16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765" y="3676190"/>
                  <a:ext cx="1161705" cy="3385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7143" b="-196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3191119" y="2501734"/>
                  <a:ext cx="11617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a14:m>
                  <a:r>
                    <a:rPr lang="en-US" altLang="ko-KR" sz="1600" dirty="0">
                      <a:latin typeface="Cambria Math" panose="02040503050406030204" pitchFamily="18" charset="0"/>
                    </a:rPr>
                    <a:t>(t)</a:t>
                  </a:r>
                  <a:endParaRPr lang="ko-KR" altLang="en-US" sz="16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119" y="2501734"/>
                  <a:ext cx="1161705" cy="33855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7143" b="-196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327806" y="3296524"/>
                  <a:ext cx="11617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a14:m>
                  <a:r>
                    <a:rPr lang="en-US" altLang="ko-KR" sz="1600" dirty="0">
                      <a:latin typeface="Cambria Math" panose="02040503050406030204" pitchFamily="18" charset="0"/>
                    </a:rPr>
                    <a:t>(t)</a:t>
                  </a:r>
                  <a:endParaRPr lang="ko-KR" altLang="en-US" sz="16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7806" y="3296524"/>
                  <a:ext cx="1161705" cy="33855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7273" b="-218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5173938" y="2229498"/>
                  <a:ext cx="11617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lang="en-US" altLang="ko-KR" sz="1600" dirty="0">
                      <a:latin typeface="Cambria Math" panose="02040503050406030204" pitchFamily="18" charset="0"/>
                    </a:rPr>
                    <a:t>(t)</a:t>
                  </a:r>
                  <a:endParaRPr lang="ko-KR" altLang="en-US" sz="16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3938" y="2229498"/>
                  <a:ext cx="1161705" cy="33855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7273" b="-218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6099092" y="3067061"/>
                  <a:ext cx="11617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a14:m>
                  <a:r>
                    <a:rPr lang="en-US" altLang="ko-KR" sz="1600" dirty="0">
                      <a:latin typeface="Cambria Math" panose="02040503050406030204" pitchFamily="18" charset="0"/>
                    </a:rPr>
                    <a:t>(t)</a:t>
                  </a:r>
                  <a:endParaRPr lang="ko-KR" altLang="en-US" sz="16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9092" y="3067061"/>
                  <a:ext cx="1161705" cy="33855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7143" b="-196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4637724" y="1205853"/>
                  <a:ext cx="11617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a14:m>
                  <a:r>
                    <a:rPr lang="en-US" altLang="ko-KR" sz="1600" dirty="0">
                      <a:latin typeface="Cambria Math" panose="02040503050406030204" pitchFamily="18" charset="0"/>
                    </a:rPr>
                    <a:t>(t)</a:t>
                  </a:r>
                  <a:endParaRPr lang="ko-KR" altLang="en-US" sz="16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724" y="1205853"/>
                  <a:ext cx="1161705" cy="33855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7273" b="-218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724629" y="390355"/>
                  <a:ext cx="11617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a14:m>
                  <a:r>
                    <a:rPr lang="en-US" altLang="ko-KR" sz="1600" dirty="0">
                      <a:latin typeface="Cambria Math" panose="02040503050406030204" pitchFamily="18" charset="0"/>
                    </a:rPr>
                    <a:t>(t)</a:t>
                  </a:r>
                  <a:endParaRPr lang="ko-KR" altLang="en-US" sz="16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629" y="390355"/>
                  <a:ext cx="1161705" cy="33855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t="-7143" b="-196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6447093" y="390355"/>
                  <a:ext cx="11617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a14:m>
                  <a:r>
                    <a:rPr lang="en-US" altLang="ko-KR" sz="1600" dirty="0">
                      <a:latin typeface="Cambria Math" panose="02040503050406030204" pitchFamily="18" charset="0"/>
                    </a:rPr>
                    <a:t>(t)</a:t>
                  </a:r>
                  <a:endParaRPr lang="ko-KR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7093" y="390355"/>
                  <a:ext cx="1161705" cy="33855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7143" b="-196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6190674" y="1161563"/>
                  <a:ext cx="11617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a14:m>
                  <a:r>
                    <a:rPr lang="en-US" altLang="ko-KR" sz="1600" dirty="0">
                      <a:latin typeface="Cambria Math" panose="02040503050406030204" pitchFamily="18" charset="0"/>
                    </a:rPr>
                    <a:t>(t)</a:t>
                  </a:r>
                  <a:endParaRPr lang="ko-KR" altLang="en-US" sz="16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674" y="1161563"/>
                  <a:ext cx="1161705" cy="33855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7273" b="-218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7620454" y="1346319"/>
                  <a:ext cx="11617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altLang="ko-KR" sz="1600" dirty="0">
                      <a:latin typeface="Cambria Math" panose="02040503050406030204" pitchFamily="18" charset="0"/>
                    </a:rPr>
                    <a:t>(t)</a:t>
                  </a:r>
                  <a:endParaRPr lang="ko-KR" altLang="en-US" sz="16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454" y="1346319"/>
                  <a:ext cx="1161705" cy="33855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t="-7273" b="-218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A774997-3FFB-45F4-8F79-ADDCBC5A7184}"/>
              </a:ext>
            </a:extLst>
          </p:cNvPr>
          <p:cNvGrpSpPr/>
          <p:nvPr/>
        </p:nvGrpSpPr>
        <p:grpSpPr>
          <a:xfrm>
            <a:off x="5971879" y="1092803"/>
            <a:ext cx="1929206" cy="2047639"/>
            <a:chOff x="5971879" y="1092803"/>
            <a:chExt cx="1929206" cy="2047639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32F29202-A08E-4186-973C-A6FD1909CFF7}"/>
                </a:ext>
              </a:extLst>
            </p:cNvPr>
            <p:cNvSpPr/>
            <p:nvPr/>
          </p:nvSpPr>
          <p:spPr>
            <a:xfrm rot="5400000">
              <a:off x="6740080" y="2130067"/>
              <a:ext cx="242140" cy="178573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71263E4F-FB13-4B26-9254-70C5FC8E0897}"/>
                </a:ext>
              </a:extLst>
            </p:cNvPr>
            <p:cNvSpPr/>
            <p:nvPr/>
          </p:nvSpPr>
          <p:spPr>
            <a:xfrm rot="5400000">
              <a:off x="6073791" y="1148263"/>
              <a:ext cx="242140" cy="178573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F856F173-BFAD-478E-9C07-B05B60E2108A}"/>
                </a:ext>
              </a:extLst>
            </p:cNvPr>
            <p:cNvSpPr/>
            <p:nvPr/>
          </p:nvSpPr>
          <p:spPr>
            <a:xfrm>
              <a:off x="7631900" y="1240592"/>
              <a:ext cx="242140" cy="178573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90F04B55-9755-41AD-80D0-3E8491DEFD16}"/>
                </a:ext>
              </a:extLst>
            </p:cNvPr>
            <p:cNvSpPr/>
            <p:nvPr/>
          </p:nvSpPr>
          <p:spPr>
            <a:xfrm rot="10800000">
              <a:off x="6004396" y="2938348"/>
              <a:ext cx="242140" cy="178573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E2D6F46-1A0A-4B88-ADD0-E0424218E9EC}"/>
                </a:ext>
              </a:extLst>
            </p:cNvPr>
            <p:cNvSpPr/>
            <p:nvPr/>
          </p:nvSpPr>
          <p:spPr>
            <a:xfrm>
              <a:off x="6281410" y="1092803"/>
              <a:ext cx="45719" cy="29623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021D450-37EB-4907-96B4-F71203989045}"/>
                </a:ext>
              </a:extLst>
            </p:cNvPr>
            <p:cNvSpPr/>
            <p:nvPr/>
          </p:nvSpPr>
          <p:spPr>
            <a:xfrm rot="5400000">
              <a:off x="7730110" y="1062747"/>
              <a:ext cx="45719" cy="29623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DCE8D7F7-BA54-45C4-9A75-2F7EF9D6E937}"/>
                </a:ext>
              </a:extLst>
            </p:cNvPr>
            <p:cNvSpPr/>
            <p:nvPr/>
          </p:nvSpPr>
          <p:spPr>
            <a:xfrm>
              <a:off x="6958842" y="2065407"/>
              <a:ext cx="45719" cy="29623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DE5FB97-52C8-44DC-B267-1E3F5E487AEA}"/>
                </a:ext>
              </a:extLst>
            </p:cNvPr>
            <p:cNvSpPr/>
            <p:nvPr/>
          </p:nvSpPr>
          <p:spPr>
            <a:xfrm rot="5400000">
              <a:off x="6097134" y="2969468"/>
              <a:ext cx="45719" cy="29623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80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4000" y="328343"/>
            <a:ext cx="35399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 &amp; Analysis</a:t>
            </a:r>
            <a:endParaRPr lang="ko-KR" altLang="en-US" sz="16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41283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75656" y="1199451"/>
                <a:ext cx="6192688" cy="2744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i="1" dirty="0">
                    <a:latin typeface="Cambria Math"/>
                  </a:rPr>
                  <a:t>C </a:t>
                </a:r>
                <a:r>
                  <a:rPr lang="en-US" altLang="ko-KR" sz="2400" dirty="0">
                    <a:latin typeface="Cambria Math"/>
                  </a:rPr>
                  <a:t>=</a:t>
                </a:r>
                <a:r>
                  <a:rPr lang="en-US" altLang="ko-KR" sz="2400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altLang="ko-KR" sz="24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num>
                      <m:den>
                        <m:r>
                          <a:rPr lang="en-US" altLang="ko-KR" sz="240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altLang="ko-KR" sz="2400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altLang="ko-KR" sz="2400" i="1" dirty="0">
                    <a:latin typeface="Cambria Math"/>
                  </a:rPr>
                  <a:t>  </a:t>
                </a:r>
                <a:r>
                  <a:rPr lang="en-US" altLang="ko-KR" sz="2400" dirty="0">
                    <a:latin typeface="Cambria Math"/>
                  </a:rPr>
                  <a:t>=</a:t>
                </a:r>
                <a:r>
                  <a:rPr lang="en-US" altLang="ko-KR" sz="2400" i="1" dirty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2400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altLang="ko-KR" sz="24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sz="2400" b="0" i="1" dirty="0" smtClean="0">
                                <a:latin typeface="Cambria Math"/>
                                <a:ea typeface="Cambria Math"/>
                              </a:rPr>
                              <m:t>𝑑𝑉</m:t>
                            </m:r>
                          </m:num>
                          <m:den>
                            <m:r>
                              <a:rPr lang="en-US" altLang="ko-KR" sz="2400" b="0" i="1" dirty="0" smtClean="0">
                                <a:latin typeface="Cambria Math"/>
                                <a:ea typeface="Cambria Math"/>
                              </a:rPr>
                              <m:t>𝑑𝑡</m:t>
                            </m:r>
                          </m:den>
                        </m:f>
                        <m:r>
                          <a:rPr lang="en-US" altLang="ko-KR" sz="2400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</m:num>
                      <m:den>
                        <m:r>
                          <a:rPr lang="en-US" altLang="ko-KR" sz="2400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altLang="ko-KR" sz="24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ko-KR" sz="2400" b="0" i="1" dirty="0" smtClean="0">
                                <a:latin typeface="Cambria Math"/>
                                <a:ea typeface="Cambria Math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altLang="ko-KR" sz="2400" b="0" i="1" dirty="0" smtClean="0">
                                <a:latin typeface="Cambria Math"/>
                                <a:ea typeface="Cambria Math"/>
                              </a:rPr>
                              <m:t>𝑑𝑡</m:t>
                            </m:r>
                          </m:den>
                        </m:f>
                        <m:r>
                          <a:rPr lang="en-US" altLang="ko-KR" sz="2400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</m:den>
                    </m:f>
                    <m:r>
                      <a:rPr lang="en-US" altLang="ko-KR" sz="2400" b="0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altLang="ko-KR" sz="2400" b="0" i="1" dirty="0">
                  <a:latin typeface="Cambria Math"/>
                  <a:ea typeface="Cambria Math"/>
                </a:endParaRPr>
              </a:p>
              <a:p>
                <a:endParaRPr lang="en-US" altLang="ko-KR" sz="2400" b="0" i="1" dirty="0">
                  <a:latin typeface="Cambria Math"/>
                  <a:ea typeface="Cambria Math"/>
                </a:endParaRPr>
              </a:p>
              <a:p>
                <a:r>
                  <a:rPr lang="en-US" altLang="ko-KR" sz="2400" b="1" dirty="0">
                    <a:ea typeface="Cambria Math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latin typeface="Cambria Math" pitchFamily="18" charset="0"/>
                        <a:ea typeface="Cambria Math" pitchFamily="18" charset="0"/>
                      </a:rPr>
                      <m:t>⇨</m:t>
                    </m:r>
                  </m:oMath>
                </a14:m>
                <a:r>
                  <a:rPr lang="en-US" altLang="ko-KR" sz="2400" b="1" dirty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</a:rPr>
                          <m:t>𝑑𝑃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ko-KR" altLang="en-US" sz="2400" dirty="0">
                    <a:latin typeface="Cambria Math" pitchFamily="18" charset="0"/>
                  </a:rPr>
                  <a:t> </a:t>
                </a:r>
                <a:r>
                  <a:rPr lang="en-US" altLang="ko-KR" sz="2400" dirty="0">
                    <a:latin typeface="Cambria Math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dirty="0" smtClean="0">
                            <a:latin typeface="Cambria Math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altLang="ko-KR" sz="2400" dirty="0">
                    <a:latin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</a:rPr>
                          <m:t>𝑑𝑉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ko-KR" sz="2400" b="1" dirty="0">
                    <a:latin typeface="Cambria Math"/>
                  </a:rPr>
                  <a:t> </a:t>
                </a:r>
              </a:p>
              <a:p>
                <a:endParaRPr lang="en-US" altLang="ko-KR" sz="2400" b="1" dirty="0">
                  <a:latin typeface="Cambria Math"/>
                </a:endParaRPr>
              </a:p>
              <a:p>
                <a:r>
                  <a:rPr lang="en-US" altLang="ko-KR" sz="2400" b="1" dirty="0">
                    <a:latin typeface="Cambria Math"/>
                  </a:rPr>
                  <a:t>                </a:t>
                </a:r>
                <a:r>
                  <a:rPr lang="en-US" altLang="ko-KR" sz="2400" dirty="0">
                    <a:latin typeface="Cambria Math"/>
                  </a:rPr>
                  <a:t>=</a:t>
                </a:r>
                <a:r>
                  <a:rPr lang="en-US" altLang="ko-KR" sz="24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dirty="0" smtClean="0">
                            <a:latin typeface="Cambria Math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altLang="ko-KR" sz="2400" dirty="0">
                    <a:latin typeface="Cambria Math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</a:rPr>
                      <m:t> − </m:t>
                    </m:r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Cambria Math"/>
                  </a:rPr>
                  <a:t> 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199451"/>
                <a:ext cx="6192688" cy="2744597"/>
              </a:xfrm>
              <a:prstGeom prst="rect">
                <a:avLst/>
              </a:prstGeom>
              <a:blipFill rotWithShape="1">
                <a:blip r:embed="rId3"/>
                <a:stretch>
                  <a:fillRect l="-1476" b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21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4000" y="328343"/>
            <a:ext cx="35399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 &amp; Analysis</a:t>
            </a:r>
            <a:endParaRPr lang="ko-KR" altLang="en-US" sz="16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41283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98757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mbria Math"/>
              </a:rPr>
              <a:t>(</a:t>
            </a:r>
            <a:r>
              <a:rPr lang="en-US" altLang="ko-KR" dirty="0" err="1">
                <a:latin typeface="Cambria Math"/>
              </a:rPr>
              <a:t>tc</a:t>
            </a:r>
            <a:r>
              <a:rPr lang="en-US" altLang="ko-KR" dirty="0">
                <a:latin typeface="Cambria Math"/>
              </a:rPr>
              <a:t>&lt;TS)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939684"/>
            <a:ext cx="3600000" cy="17033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99592" y="2787774"/>
                <a:ext cx="4608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Cambria Math"/>
                  </a:rPr>
                  <a:t>(</a:t>
                </a:r>
                <a:r>
                  <a:rPr lang="en-US" altLang="ko-KR" dirty="0" err="1">
                    <a:latin typeface="Cambria Math"/>
                  </a:rPr>
                  <a:t>tc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altLang="ko-KR" dirty="0">
                    <a:latin typeface="Cambria Math"/>
                  </a:rPr>
                  <a:t>TS)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787774"/>
                <a:ext cx="460851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190" t="-9836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78" y="2859782"/>
            <a:ext cx="3600000" cy="1677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39D199-8A46-4AB7-8FC8-AF39F2E5D025}"/>
                  </a:ext>
                </a:extLst>
              </p:cNvPr>
              <p:cNvSpPr txBox="1"/>
              <p:nvPr/>
            </p:nvSpPr>
            <p:spPr>
              <a:xfrm>
                <a:off x="6372200" y="1782596"/>
                <a:ext cx="252028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TS : duration of systole</a:t>
                </a:r>
              </a:p>
              <a:p>
                <a:endParaRPr lang="en-US" altLang="ko-KR" sz="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sz="16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: time constant</a:t>
                </a:r>
              </a:p>
              <a:p>
                <a:r>
                  <a:rPr lang="en-US" altLang="ko-KR" sz="1600" dirty="0">
                    <a:latin typeface="Cambria Math" panose="02040503050406030204" pitchFamily="18" charset="0"/>
                  </a:rPr>
                  <a:t>during systole in LV.</a:t>
                </a:r>
              </a:p>
              <a:p>
                <a:endParaRPr lang="en-US" altLang="ko-KR" sz="5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</a:rPr>
                  <a:t>D : time constant</a:t>
                </a:r>
              </a:p>
              <a:p>
                <a:r>
                  <a:rPr lang="en-US" altLang="ko-KR" sz="1600" dirty="0">
                    <a:latin typeface="Cambria Math" panose="02040503050406030204" pitchFamily="18" charset="0"/>
                  </a:rPr>
                  <a:t>during diastole in LV.</a:t>
                </a:r>
                <a:endParaRPr lang="ko-KR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39D199-8A46-4AB7-8FC8-AF39F2E5D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782596"/>
                <a:ext cx="2520280" cy="1477328"/>
              </a:xfrm>
              <a:prstGeom prst="rect">
                <a:avLst/>
              </a:prstGeom>
              <a:blipFill>
                <a:blip r:embed="rId5"/>
                <a:stretch>
                  <a:fillRect l="-1208" t="-1646"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FA6B5FD2-DFA2-4300-8434-4769C5C1AD88}"/>
              </a:ext>
            </a:extLst>
          </p:cNvPr>
          <p:cNvSpPr>
            <a:spLocks noChangeAspect="1"/>
          </p:cNvSpPr>
          <p:nvPr/>
        </p:nvSpPr>
        <p:spPr>
          <a:xfrm>
            <a:off x="6222018" y="1923678"/>
            <a:ext cx="144016" cy="144016"/>
          </a:xfrm>
          <a:prstGeom prst="flowChartConnector">
            <a:avLst/>
          </a:prstGeom>
          <a:solidFill>
            <a:srgbClr val="ED886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810FF21A-C430-4355-9488-00E39D383743}"/>
              </a:ext>
            </a:extLst>
          </p:cNvPr>
          <p:cNvSpPr>
            <a:spLocks noChangeAspect="1"/>
          </p:cNvSpPr>
          <p:nvPr/>
        </p:nvSpPr>
        <p:spPr>
          <a:xfrm>
            <a:off x="6222018" y="2208776"/>
            <a:ext cx="144016" cy="144016"/>
          </a:xfrm>
          <a:prstGeom prst="flowChartConnector">
            <a:avLst/>
          </a:prstGeom>
          <a:solidFill>
            <a:srgbClr val="ED886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4D6EBC4E-80B9-41BD-82D6-CCE636486D2B}"/>
              </a:ext>
            </a:extLst>
          </p:cNvPr>
          <p:cNvSpPr>
            <a:spLocks noChangeAspect="1"/>
          </p:cNvSpPr>
          <p:nvPr/>
        </p:nvSpPr>
        <p:spPr>
          <a:xfrm>
            <a:off x="6222018" y="2787774"/>
            <a:ext cx="144016" cy="144016"/>
          </a:xfrm>
          <a:prstGeom prst="flowChartConnector">
            <a:avLst/>
          </a:prstGeom>
          <a:solidFill>
            <a:srgbClr val="ED886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9DFDB-9045-44B7-90AC-16DA508E7ED3}"/>
              </a:ext>
            </a:extLst>
          </p:cNvPr>
          <p:cNvSpPr txBox="1"/>
          <p:nvPr/>
        </p:nvSpPr>
        <p:spPr>
          <a:xfrm>
            <a:off x="2643970" y="4696651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출처 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Frank C. 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Hoppensteadt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and 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Vharles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S. 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Peskin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pPr algn="r"/>
            <a:r>
              <a:rPr lang="en-US" altLang="ko-KR" sz="1000" i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 and simulation in Medicine and the life sciences second edition 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954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4" grpId="0"/>
      <p:bldP spid="5" grpId="0" animBg="1"/>
      <p:bldP spid="12" grpId="0" animBg="1"/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4000" y="328343"/>
            <a:ext cx="35399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 &amp; Analysis</a:t>
            </a:r>
            <a:endParaRPr lang="ko-KR" altLang="en-US" sz="16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41283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_x455388464" descr="DRW000028a0a189">
            <a:extLst>
              <a:ext uri="{FF2B5EF4-FFF2-40B4-BE49-F238E27FC236}">
                <a16:creationId xmlns:a16="http://schemas.microsoft.com/office/drawing/2014/main" id="{A57E3668-8002-437E-8E63-824A75642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026" y="2427734"/>
            <a:ext cx="5616624" cy="99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6F1143-DB6A-486F-B58D-4A33062CCD16}"/>
              </a:ext>
            </a:extLst>
          </p:cNvPr>
          <p:cNvSpPr txBox="1"/>
          <p:nvPr/>
        </p:nvSpPr>
        <p:spPr>
          <a:xfrm>
            <a:off x="2643970" y="4696651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출처 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E. Jung. “</a:t>
            </a:r>
            <a:r>
              <a:rPr lang="en-US" altLang="ko-KR" sz="1000" i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Optimal Cardiopulmonary Resuscitation Technique Depending on Body Size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”. </a:t>
            </a:r>
          </a:p>
          <a:p>
            <a:pPr algn="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Applied Mathematics and Computation. (2012) pp.9615-9622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20600F9-5CFB-4749-86D4-6120F85F69E5}"/>
              </a:ext>
            </a:extLst>
          </p:cNvPr>
          <p:cNvSpPr txBox="1">
            <a:spLocks/>
          </p:cNvSpPr>
          <p:nvPr/>
        </p:nvSpPr>
        <p:spPr>
          <a:xfrm>
            <a:off x="432048" y="1025828"/>
            <a:ext cx="680424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C4, C5(Max,</a:t>
            </a:r>
            <a:r>
              <a:rPr lang="ko-KR" altLang="en-US" dirty="0">
                <a:latin typeface="Cambria Math" panose="02040503050406030204" pitchFamily="18" charset="0"/>
              </a:rPr>
              <a:t>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min)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52C972-A40E-4D10-A621-ABC9D50C4EB9}"/>
              </a:ext>
            </a:extLst>
          </p:cNvPr>
          <p:cNvSpPr/>
          <p:nvPr/>
        </p:nvSpPr>
        <p:spPr>
          <a:xfrm>
            <a:off x="1259632" y="1310437"/>
            <a:ext cx="105974" cy="288032"/>
          </a:xfrm>
          <a:prstGeom prst="rect">
            <a:avLst/>
          </a:prstGeom>
          <a:solidFill>
            <a:srgbClr val="ED5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4000" y="328343"/>
            <a:ext cx="35399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 &amp; Analysis</a:t>
            </a:r>
            <a:endParaRPr lang="ko-KR" altLang="en-US" sz="16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41283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BA637-FF53-4CA8-B27D-0E1090D2012A}"/>
              </a:ext>
            </a:extLst>
          </p:cNvPr>
          <p:cNvSpPr txBox="1"/>
          <p:nvPr/>
        </p:nvSpPr>
        <p:spPr>
          <a:xfrm>
            <a:off x="4283968" y="987574"/>
            <a:ext cx="48245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 dP1/dt</a:t>
            </a:r>
          </a:p>
          <a:p>
            <a:r>
              <a:rPr lang="pt-BR" altLang="ko-KR" spc="300" dirty="0">
                <a:latin typeface="Cambria Math" panose="02040503050406030204" pitchFamily="18" charset="0"/>
                <a:ea typeface="Cambria Math" panose="02040503050406030204" pitchFamily="18" charset="0"/>
              </a:rPr>
              <a:t>A(1,1) = C1 + dt *(1/R1 + 1/R2);</a:t>
            </a:r>
          </a:p>
          <a:p>
            <a:r>
              <a:rPr lang="en-US" altLang="ko-KR" spc="300" dirty="0">
                <a:latin typeface="Cambria Math" panose="02040503050406030204" pitchFamily="18" charset="0"/>
                <a:ea typeface="Cambria Math" panose="02040503050406030204" pitchFamily="18" charset="0"/>
              </a:rPr>
              <a:t>A(1,2) = -dt/R2;</a:t>
            </a:r>
          </a:p>
          <a:p>
            <a:r>
              <a:rPr lang="en-US" altLang="ko-KR" spc="300" dirty="0">
                <a:latin typeface="Cambria Math" panose="02040503050406030204" pitchFamily="18" charset="0"/>
                <a:ea typeface="Cambria Math" panose="02040503050406030204" pitchFamily="18" charset="0"/>
              </a:rPr>
              <a:t>A(1,3) = 0;</a:t>
            </a:r>
          </a:p>
          <a:p>
            <a:r>
              <a:rPr lang="en-US" altLang="ko-KR" spc="300" dirty="0">
                <a:latin typeface="Cambria Math" panose="02040503050406030204" pitchFamily="18" charset="0"/>
                <a:ea typeface="Cambria Math" panose="02040503050406030204" pitchFamily="18" charset="0"/>
              </a:rPr>
              <a:t>A(1,4) = 0;</a:t>
            </a:r>
          </a:p>
          <a:p>
            <a:r>
              <a:rPr lang="en-US" altLang="ko-KR" spc="300" dirty="0">
                <a:latin typeface="Cambria Math" panose="02040503050406030204" pitchFamily="18" charset="0"/>
                <a:ea typeface="Cambria Math" panose="02040503050406030204" pitchFamily="18" charset="0"/>
              </a:rPr>
              <a:t>A(1,5) = 0;</a:t>
            </a:r>
          </a:p>
          <a:p>
            <a:r>
              <a:rPr lang="en-US" altLang="ko-KR" spc="300" dirty="0">
                <a:latin typeface="Cambria Math" panose="02040503050406030204" pitchFamily="18" charset="0"/>
                <a:ea typeface="Cambria Math" panose="02040503050406030204" pitchFamily="18" charset="0"/>
              </a:rPr>
              <a:t>A(1,6) = 0;</a:t>
            </a:r>
          </a:p>
          <a:p>
            <a:r>
              <a:rPr lang="en-US" altLang="ko-KR" spc="300" dirty="0">
                <a:latin typeface="Cambria Math" panose="02040503050406030204" pitchFamily="18" charset="0"/>
                <a:ea typeface="Cambria Math" panose="02040503050406030204" pitchFamily="18" charset="0"/>
              </a:rPr>
              <a:t>A(1,7) = 0;</a:t>
            </a:r>
          </a:p>
          <a:p>
            <a:r>
              <a:rPr lang="en-US" altLang="ko-KR" spc="300" dirty="0">
                <a:latin typeface="Cambria Math" panose="02040503050406030204" pitchFamily="18" charset="0"/>
                <a:ea typeface="Cambria Math" panose="02040503050406030204" pitchFamily="18" charset="0"/>
              </a:rPr>
              <a:t>A(1,8) = 0;</a:t>
            </a:r>
          </a:p>
          <a:p>
            <a:r>
              <a:rPr lang="en-US" altLang="ko-KR" spc="300" dirty="0">
                <a:latin typeface="Cambria Math" panose="02040503050406030204" pitchFamily="18" charset="0"/>
                <a:ea typeface="Cambria Math" panose="02040503050406030204" pitchFamily="18" charset="0"/>
              </a:rPr>
              <a:t>A(1,9) = 0;</a:t>
            </a:r>
          </a:p>
          <a:p>
            <a:r>
              <a:rPr lang="en-US" altLang="ko-KR" spc="300" dirty="0">
                <a:latin typeface="Cambria Math" panose="02040503050406030204" pitchFamily="18" charset="0"/>
                <a:ea typeface="Cambria Math" panose="02040503050406030204" pitchFamily="18" charset="0"/>
              </a:rPr>
              <a:t>A(1,10) = -dt/R1;</a:t>
            </a:r>
          </a:p>
          <a:p>
            <a:r>
              <a:rPr lang="en-US" altLang="ko-KR" spc="300" dirty="0">
                <a:latin typeface="Cambria Math" panose="02040503050406030204" pitchFamily="18" charset="0"/>
                <a:ea typeface="Cambria Math" panose="02040503050406030204" pitchFamily="18" charset="0"/>
              </a:rPr>
              <a:t>A(1,11) = 0;</a:t>
            </a:r>
          </a:p>
        </p:txBody>
      </p:sp>
      <p:pic>
        <p:nvPicPr>
          <p:cNvPr id="8" name="_x455378888" descr="DRW000028a0a17e">
            <a:extLst>
              <a:ext uri="{FF2B5EF4-FFF2-40B4-BE49-F238E27FC236}">
                <a16:creationId xmlns:a16="http://schemas.microsoft.com/office/drawing/2014/main" id="{6937583E-5FFF-4A9E-B404-2E83A1472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56" y="2214968"/>
            <a:ext cx="3358091" cy="71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40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4000" y="328343"/>
            <a:ext cx="35399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 &amp; Analysis</a:t>
            </a:r>
            <a:endParaRPr lang="ko-KR" altLang="en-US" sz="16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41283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1D860C-D920-4407-8EF4-D3B7A4039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2" y="987574"/>
            <a:ext cx="4052139" cy="34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05F86D-7A8F-4F10-922A-B23A1433E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987574"/>
            <a:ext cx="4261488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6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4000" y="328343"/>
            <a:ext cx="35399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 &amp; Analysis</a:t>
            </a:r>
            <a:endParaRPr lang="ko-KR" altLang="en-US" sz="16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41283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9ACD8F12-C911-4B42-BF6D-126243CCCD4D}"/>
              </a:ext>
            </a:extLst>
          </p:cNvPr>
          <p:cNvSpPr/>
          <p:nvPr/>
        </p:nvSpPr>
        <p:spPr>
          <a:xfrm>
            <a:off x="1218585" y="3003798"/>
            <a:ext cx="792088" cy="504056"/>
          </a:xfrm>
          <a:prstGeom prst="flowChartAlternateProcess">
            <a:avLst/>
          </a:prstGeom>
          <a:solidFill>
            <a:srgbClr val="D7D5ED">
              <a:alpha val="76863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SVC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EFC1EF49-2399-4CB5-8CA0-ECA14E1E9511}"/>
              </a:ext>
            </a:extLst>
          </p:cNvPr>
          <p:cNvSpPr/>
          <p:nvPr/>
        </p:nvSpPr>
        <p:spPr>
          <a:xfrm>
            <a:off x="1043609" y="4011910"/>
            <a:ext cx="792088" cy="504056"/>
          </a:xfrm>
          <a:prstGeom prst="flowChartAlternateProcess">
            <a:avLst/>
          </a:prstGeom>
          <a:solidFill>
            <a:srgbClr val="D7D5ED">
              <a:alpha val="76863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IVC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C23FB2E3-0C77-4C39-A8FC-BFC78DE4F32A}"/>
              </a:ext>
            </a:extLst>
          </p:cNvPr>
          <p:cNvSpPr/>
          <p:nvPr/>
        </p:nvSpPr>
        <p:spPr>
          <a:xfrm>
            <a:off x="3472807" y="3507854"/>
            <a:ext cx="792088" cy="504056"/>
          </a:xfrm>
          <a:prstGeom prst="flowChartAlternateProcess">
            <a:avLst/>
          </a:prstGeom>
          <a:solidFill>
            <a:srgbClr val="D7D5ED">
              <a:alpha val="76863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1C72FEB2-A687-451F-AE08-615C8C141D95}"/>
              </a:ext>
            </a:extLst>
          </p:cNvPr>
          <p:cNvSpPr/>
          <p:nvPr/>
        </p:nvSpPr>
        <p:spPr>
          <a:xfrm>
            <a:off x="5251033" y="3507854"/>
            <a:ext cx="792088" cy="504056"/>
          </a:xfrm>
          <a:prstGeom prst="flowChartAlternateProcess">
            <a:avLst/>
          </a:prstGeom>
          <a:solidFill>
            <a:srgbClr val="D7D5ED">
              <a:alpha val="76863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7E514116-EA6B-4ACF-9B15-5134875D97A4}"/>
              </a:ext>
            </a:extLst>
          </p:cNvPr>
          <p:cNvSpPr/>
          <p:nvPr/>
        </p:nvSpPr>
        <p:spPr>
          <a:xfrm>
            <a:off x="3472807" y="2499742"/>
            <a:ext cx="792088" cy="504056"/>
          </a:xfrm>
          <a:prstGeom prst="flowChartAlternateProcess">
            <a:avLst/>
          </a:prstGeom>
          <a:solidFill>
            <a:srgbClr val="D7D5ED">
              <a:alpha val="76863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23BDFEC9-1059-4D66-A0A9-EC7C3D24B20D}"/>
              </a:ext>
            </a:extLst>
          </p:cNvPr>
          <p:cNvSpPr/>
          <p:nvPr/>
        </p:nvSpPr>
        <p:spPr>
          <a:xfrm>
            <a:off x="5251033" y="2499742"/>
            <a:ext cx="792088" cy="504056"/>
          </a:xfrm>
          <a:prstGeom prst="flowChartAlternateProcess">
            <a:avLst/>
          </a:prstGeom>
          <a:solidFill>
            <a:srgbClr val="D7D5ED">
              <a:alpha val="76863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PV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id="{5298FF47-96A8-41E5-A88B-C45B79FA217D}"/>
              </a:ext>
            </a:extLst>
          </p:cNvPr>
          <p:cNvSpPr/>
          <p:nvPr/>
        </p:nvSpPr>
        <p:spPr>
          <a:xfrm>
            <a:off x="5971113" y="699542"/>
            <a:ext cx="792088" cy="504056"/>
          </a:xfrm>
          <a:prstGeom prst="flowChartAlternateProcess">
            <a:avLst/>
          </a:prstGeom>
          <a:solidFill>
            <a:srgbClr val="D7D5ED">
              <a:alpha val="76863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AA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id="{68449055-E52A-406D-81CB-44A44796CC74}"/>
              </a:ext>
            </a:extLst>
          </p:cNvPr>
          <p:cNvSpPr/>
          <p:nvPr/>
        </p:nvSpPr>
        <p:spPr>
          <a:xfrm>
            <a:off x="7380312" y="2499742"/>
            <a:ext cx="792088" cy="504056"/>
          </a:xfrm>
          <a:prstGeom prst="flowChartAlternateProcess">
            <a:avLst/>
          </a:prstGeom>
          <a:solidFill>
            <a:srgbClr val="D7D5ED">
              <a:alpha val="76863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id="{A2663E39-A173-4B3B-9A6F-9E6CEDBAC47A}"/>
              </a:ext>
            </a:extLst>
          </p:cNvPr>
          <p:cNvSpPr/>
          <p:nvPr/>
        </p:nvSpPr>
        <p:spPr>
          <a:xfrm>
            <a:off x="4343985" y="699542"/>
            <a:ext cx="792088" cy="504056"/>
          </a:xfrm>
          <a:prstGeom prst="flowChartAlternateProcess">
            <a:avLst/>
          </a:prstGeom>
          <a:solidFill>
            <a:srgbClr val="D7D5ED">
              <a:alpha val="76863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UB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순서도: 대체 처리 19">
            <a:extLst>
              <a:ext uri="{FF2B5EF4-FFF2-40B4-BE49-F238E27FC236}">
                <a16:creationId xmlns:a16="http://schemas.microsoft.com/office/drawing/2014/main" id="{966C1C2E-9F6E-4303-BF7D-E345B0DFBE52}"/>
              </a:ext>
            </a:extLst>
          </p:cNvPr>
          <p:cNvSpPr/>
          <p:nvPr/>
        </p:nvSpPr>
        <p:spPr>
          <a:xfrm>
            <a:off x="3472807" y="1707654"/>
            <a:ext cx="792088" cy="504056"/>
          </a:xfrm>
          <a:prstGeom prst="flowChartAlternateProcess">
            <a:avLst/>
          </a:prstGeom>
          <a:solidFill>
            <a:srgbClr val="D7D5ED">
              <a:alpha val="76863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67D97B50-C956-4844-A0AD-06907455555F}"/>
              </a:ext>
            </a:extLst>
          </p:cNvPr>
          <p:cNvSpPr/>
          <p:nvPr/>
        </p:nvSpPr>
        <p:spPr>
          <a:xfrm>
            <a:off x="1753355" y="1275606"/>
            <a:ext cx="792088" cy="504056"/>
          </a:xfrm>
          <a:prstGeom prst="flowChartAlternateProcess">
            <a:avLst/>
          </a:prstGeom>
          <a:solidFill>
            <a:srgbClr val="D7D5ED">
              <a:alpha val="76863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BR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689943F-20D8-4E34-999A-474F57E10642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4264895" y="2751770"/>
            <a:ext cx="986138" cy="0"/>
          </a:xfrm>
          <a:prstGeom prst="straightConnector1">
            <a:avLst/>
          </a:prstGeom>
          <a:ln w="38100">
            <a:solidFill>
              <a:srgbClr val="E0D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6D2A478-31E5-496C-8B31-ECA81E5ECB52}"/>
              </a:ext>
            </a:extLst>
          </p:cNvPr>
          <p:cNvCxnSpPr>
            <a:stCxn id="21" idx="1"/>
            <a:endCxn id="8" idx="1"/>
          </p:cNvCxnSpPr>
          <p:nvPr/>
        </p:nvCxnSpPr>
        <p:spPr>
          <a:xfrm rot="10800000" flipV="1">
            <a:off x="1043609" y="1527634"/>
            <a:ext cx="709746" cy="2736304"/>
          </a:xfrm>
          <a:prstGeom prst="bentConnector3">
            <a:avLst>
              <a:gd name="adj1" fmla="val 107874"/>
            </a:avLst>
          </a:prstGeom>
          <a:ln w="38100">
            <a:solidFill>
              <a:srgbClr val="E0D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BAEC9A62-D509-4FBD-9717-EAA14F56E75B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1434609" y="1527634"/>
            <a:ext cx="318746" cy="1476164"/>
          </a:xfrm>
          <a:prstGeom prst="bentConnector2">
            <a:avLst/>
          </a:prstGeom>
          <a:ln w="38100">
            <a:solidFill>
              <a:srgbClr val="E0D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DCA2998-F367-435E-BE75-752D3D142CB4}"/>
              </a:ext>
            </a:extLst>
          </p:cNvPr>
          <p:cNvCxnSpPr>
            <a:cxnSpLocks/>
            <a:stCxn id="17" idx="2"/>
            <a:endCxn id="21" idx="3"/>
          </p:cNvCxnSpPr>
          <p:nvPr/>
        </p:nvCxnSpPr>
        <p:spPr>
          <a:xfrm rot="5400000">
            <a:off x="4294282" y="-545241"/>
            <a:ext cx="324036" cy="3821714"/>
          </a:xfrm>
          <a:prstGeom prst="bentConnector2">
            <a:avLst/>
          </a:prstGeom>
          <a:ln w="38100">
            <a:solidFill>
              <a:srgbClr val="E0D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EF82A42-9BD0-4C59-BA50-3B90AE381050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>
            <a:off x="5136073" y="951570"/>
            <a:ext cx="835040" cy="0"/>
          </a:xfrm>
          <a:prstGeom prst="straightConnector1">
            <a:avLst/>
          </a:prstGeom>
          <a:ln w="38100">
            <a:solidFill>
              <a:srgbClr val="E0D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C67CC41-8DC0-4DD2-90F4-A0F32701EBCE}"/>
              </a:ext>
            </a:extLst>
          </p:cNvPr>
          <p:cNvCxnSpPr>
            <a:stCxn id="17" idx="3"/>
            <a:endCxn id="18" idx="0"/>
          </p:cNvCxnSpPr>
          <p:nvPr/>
        </p:nvCxnSpPr>
        <p:spPr>
          <a:xfrm>
            <a:off x="6763201" y="951570"/>
            <a:ext cx="1013155" cy="1548172"/>
          </a:xfrm>
          <a:prstGeom prst="bentConnector2">
            <a:avLst/>
          </a:prstGeom>
          <a:ln w="38100">
            <a:solidFill>
              <a:srgbClr val="E0D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A325BB5-35E9-4E93-A0B9-893304E0A939}"/>
              </a:ext>
            </a:extLst>
          </p:cNvPr>
          <p:cNvCxnSpPr>
            <a:stCxn id="14" idx="2"/>
            <a:endCxn id="18" idx="2"/>
          </p:cNvCxnSpPr>
          <p:nvPr/>
        </p:nvCxnSpPr>
        <p:spPr>
          <a:xfrm rot="16200000" flipH="1">
            <a:off x="5822603" y="1050045"/>
            <a:ext cx="12700" cy="3907505"/>
          </a:xfrm>
          <a:prstGeom prst="bentConnector3">
            <a:avLst>
              <a:gd name="adj1" fmla="val 1800000"/>
            </a:avLst>
          </a:prstGeom>
          <a:ln w="38100">
            <a:solidFill>
              <a:srgbClr val="E44E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7226C1D-77C6-4DB1-82C3-9DEDC667B71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043121" y="1113588"/>
            <a:ext cx="423442" cy="2646294"/>
          </a:xfrm>
          <a:prstGeom prst="bentConnector2">
            <a:avLst/>
          </a:prstGeom>
          <a:ln w="38100">
            <a:solidFill>
              <a:srgbClr val="E0D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293F2BA-F41A-4A92-9A5E-6DC593534803}"/>
              </a:ext>
            </a:extLst>
          </p:cNvPr>
          <p:cNvCxnSpPr>
            <a:stCxn id="8" idx="3"/>
            <a:endCxn id="13" idx="2"/>
          </p:cNvCxnSpPr>
          <p:nvPr/>
        </p:nvCxnSpPr>
        <p:spPr>
          <a:xfrm flipV="1">
            <a:off x="1835697" y="4011910"/>
            <a:ext cx="3811380" cy="252028"/>
          </a:xfrm>
          <a:prstGeom prst="bentConnector2">
            <a:avLst/>
          </a:prstGeom>
          <a:ln w="38100">
            <a:solidFill>
              <a:srgbClr val="E44E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0601F5EF-175D-46BC-8930-7D80553EF4FD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010673" y="3255826"/>
            <a:ext cx="1462134" cy="504056"/>
          </a:xfrm>
          <a:prstGeom prst="bentConnector3">
            <a:avLst/>
          </a:prstGeom>
          <a:ln w="38100">
            <a:solidFill>
              <a:srgbClr val="E0D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51566007-3CE3-4F8D-BF23-047B7C55D580}"/>
              </a:ext>
            </a:extLst>
          </p:cNvPr>
          <p:cNvCxnSpPr>
            <a:stCxn id="20" idx="1"/>
            <a:endCxn id="12" idx="1"/>
          </p:cNvCxnSpPr>
          <p:nvPr/>
        </p:nvCxnSpPr>
        <p:spPr>
          <a:xfrm rot="10800000" flipV="1">
            <a:off x="3472807" y="1959682"/>
            <a:ext cx="12700" cy="1800200"/>
          </a:xfrm>
          <a:prstGeom prst="bentConnector3">
            <a:avLst>
              <a:gd name="adj1" fmla="val 1800000"/>
            </a:avLst>
          </a:prstGeom>
          <a:ln w="38100">
            <a:solidFill>
              <a:srgbClr val="E0D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8030FD49-DA77-4FCF-9FE6-FBE8B0E0B087}"/>
              </a:ext>
            </a:extLst>
          </p:cNvPr>
          <p:cNvCxnSpPr>
            <a:cxnSpLocks/>
            <a:stCxn id="19" idx="1"/>
            <a:endCxn id="2" idx="0"/>
          </p:cNvCxnSpPr>
          <p:nvPr/>
        </p:nvCxnSpPr>
        <p:spPr>
          <a:xfrm rot="10800000" flipV="1">
            <a:off x="1614629" y="951570"/>
            <a:ext cx="2729356" cy="2052228"/>
          </a:xfrm>
          <a:prstGeom prst="bentConnector2">
            <a:avLst/>
          </a:prstGeom>
          <a:ln w="38100">
            <a:solidFill>
              <a:srgbClr val="E0D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298ACCDF-7926-4E74-AC04-E00B06F9500E}"/>
              </a:ext>
            </a:extLst>
          </p:cNvPr>
          <p:cNvCxnSpPr>
            <a:cxnSpLocks/>
            <a:stCxn id="19" idx="1"/>
            <a:endCxn id="8" idx="1"/>
          </p:cNvCxnSpPr>
          <p:nvPr/>
        </p:nvCxnSpPr>
        <p:spPr>
          <a:xfrm rot="10800000" flipV="1">
            <a:off x="1043609" y="951570"/>
            <a:ext cx="3300376" cy="3312368"/>
          </a:xfrm>
          <a:prstGeom prst="bentConnector3">
            <a:avLst>
              <a:gd name="adj1" fmla="val 106926"/>
            </a:avLst>
          </a:prstGeom>
          <a:ln w="38100">
            <a:solidFill>
              <a:srgbClr val="E0D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43DCB141-934F-4880-AC1F-69A87D71E3D7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rot="5400000">
            <a:off x="4865976" y="206473"/>
            <a:ext cx="504056" cy="2498306"/>
          </a:xfrm>
          <a:prstGeom prst="bentConnector3">
            <a:avLst>
              <a:gd name="adj1" fmla="val 42744"/>
            </a:avLst>
          </a:prstGeom>
          <a:ln w="38100">
            <a:solidFill>
              <a:srgbClr val="E0D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2142FFF-AD86-4B02-B40D-8D707241345D}"/>
              </a:ext>
            </a:extLst>
          </p:cNvPr>
          <p:cNvCxnSpPr>
            <a:cxnSpLocks/>
          </p:cNvCxnSpPr>
          <p:nvPr/>
        </p:nvCxnSpPr>
        <p:spPr>
          <a:xfrm>
            <a:off x="5796136" y="3003798"/>
            <a:ext cx="0" cy="576064"/>
          </a:xfrm>
          <a:prstGeom prst="straightConnector1">
            <a:avLst/>
          </a:prstGeom>
          <a:ln w="38100">
            <a:solidFill>
              <a:srgbClr val="E0D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E398818-EF66-40AD-B6A5-489FC6794221}"/>
              </a:ext>
            </a:extLst>
          </p:cNvPr>
          <p:cNvCxnSpPr>
            <a:cxnSpLocks/>
          </p:cNvCxnSpPr>
          <p:nvPr/>
        </p:nvCxnSpPr>
        <p:spPr>
          <a:xfrm flipV="1">
            <a:off x="3708649" y="3003798"/>
            <a:ext cx="0" cy="576064"/>
          </a:xfrm>
          <a:prstGeom prst="straightConnector1">
            <a:avLst/>
          </a:prstGeom>
          <a:ln w="38100">
            <a:solidFill>
              <a:srgbClr val="E0D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902E93A8-B206-4BAE-8629-3383D48D540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996788" y="3299404"/>
            <a:ext cx="3650289" cy="208450"/>
          </a:xfrm>
          <a:prstGeom prst="bentConnector2">
            <a:avLst/>
          </a:prstGeom>
          <a:ln w="38100">
            <a:solidFill>
              <a:srgbClr val="E44E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38BFC37-107C-4F4E-9E56-766FA7403B9B}"/>
              </a:ext>
            </a:extLst>
          </p:cNvPr>
          <p:cNvCxnSpPr/>
          <p:nvPr/>
        </p:nvCxnSpPr>
        <p:spPr>
          <a:xfrm>
            <a:off x="8172400" y="2509582"/>
            <a:ext cx="43204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9600380-9A13-4F9D-A9E3-9ECB8034C70D}"/>
              </a:ext>
            </a:extLst>
          </p:cNvPr>
          <p:cNvCxnSpPr/>
          <p:nvPr/>
        </p:nvCxnSpPr>
        <p:spPr>
          <a:xfrm>
            <a:off x="8172400" y="2677470"/>
            <a:ext cx="43204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C504E47-04AE-49BE-8E73-47B1426B8765}"/>
              </a:ext>
            </a:extLst>
          </p:cNvPr>
          <p:cNvCxnSpPr/>
          <p:nvPr/>
        </p:nvCxnSpPr>
        <p:spPr>
          <a:xfrm>
            <a:off x="8172400" y="2859782"/>
            <a:ext cx="43204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1F408A9-4AD2-4143-9875-A0905F0BA663}"/>
              </a:ext>
            </a:extLst>
          </p:cNvPr>
          <p:cNvCxnSpPr/>
          <p:nvPr/>
        </p:nvCxnSpPr>
        <p:spPr>
          <a:xfrm>
            <a:off x="8172400" y="3010148"/>
            <a:ext cx="43204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BFE4CAE-37AF-45B1-9A61-3C9891CE3FD1}"/>
              </a:ext>
            </a:extLst>
          </p:cNvPr>
          <p:cNvSpPr txBox="1"/>
          <p:nvPr/>
        </p:nvSpPr>
        <p:spPr>
          <a:xfrm>
            <a:off x="8604448" y="235861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1A49FEA-54A4-4862-8711-D3EC77FC69F5}"/>
              </a:ext>
            </a:extLst>
          </p:cNvPr>
          <p:cNvSpPr txBox="1"/>
          <p:nvPr/>
        </p:nvSpPr>
        <p:spPr>
          <a:xfrm>
            <a:off x="8604448" y="255279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LB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CEE2A00-692B-4466-BD92-9C883D00CBC1}"/>
              </a:ext>
            </a:extLst>
          </p:cNvPr>
          <p:cNvSpPr txBox="1"/>
          <p:nvPr/>
        </p:nvSpPr>
        <p:spPr>
          <a:xfrm>
            <a:off x="8604448" y="270376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FPL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2D67C7-7C97-4821-8371-3C9CF371E776}"/>
              </a:ext>
            </a:extLst>
          </p:cNvPr>
          <p:cNvSpPr txBox="1"/>
          <p:nvPr/>
        </p:nvSpPr>
        <p:spPr>
          <a:xfrm>
            <a:off x="8604448" y="287356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F7F17A5-F2C0-4006-96FB-F09C5794FF95}"/>
              </a:ext>
            </a:extLst>
          </p:cNvPr>
          <p:cNvCxnSpPr>
            <a:cxnSpLocks/>
          </p:cNvCxnSpPr>
          <p:nvPr/>
        </p:nvCxnSpPr>
        <p:spPr>
          <a:xfrm>
            <a:off x="574882" y="3291830"/>
            <a:ext cx="63885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7E038E8-1E0A-48D4-8883-60587E2B6288}"/>
              </a:ext>
            </a:extLst>
          </p:cNvPr>
          <p:cNvSpPr txBox="1"/>
          <p:nvPr/>
        </p:nvSpPr>
        <p:spPr>
          <a:xfrm>
            <a:off x="231744" y="316090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LB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B18BFB4-BB5B-461B-ADC7-C6A1071C2975}"/>
              </a:ext>
            </a:extLst>
          </p:cNvPr>
          <p:cNvCxnSpPr>
            <a:cxnSpLocks/>
          </p:cNvCxnSpPr>
          <p:nvPr/>
        </p:nvCxnSpPr>
        <p:spPr>
          <a:xfrm flipV="1">
            <a:off x="1224223" y="4550993"/>
            <a:ext cx="0" cy="2890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CD9FCB5-6359-4B33-8B90-D30B17219A80}"/>
              </a:ext>
            </a:extLst>
          </p:cNvPr>
          <p:cNvCxnSpPr>
            <a:cxnSpLocks/>
          </p:cNvCxnSpPr>
          <p:nvPr/>
        </p:nvCxnSpPr>
        <p:spPr>
          <a:xfrm flipV="1">
            <a:off x="1434608" y="4550993"/>
            <a:ext cx="0" cy="2890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A142C1F-060A-4BD0-8A23-C06B05970D1C}"/>
              </a:ext>
            </a:extLst>
          </p:cNvPr>
          <p:cNvCxnSpPr>
            <a:cxnSpLocks/>
          </p:cNvCxnSpPr>
          <p:nvPr/>
        </p:nvCxnSpPr>
        <p:spPr>
          <a:xfrm flipV="1">
            <a:off x="1650632" y="4550993"/>
            <a:ext cx="0" cy="2890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7FDAC4A-F8A1-4808-995D-3C9E13134A7A}"/>
              </a:ext>
            </a:extLst>
          </p:cNvPr>
          <p:cNvSpPr txBox="1"/>
          <p:nvPr/>
        </p:nvSpPr>
        <p:spPr>
          <a:xfrm>
            <a:off x="1048152" y="4767993"/>
            <a:ext cx="979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 LB UV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E6675B4-0855-4E40-A881-88593D85B1E0}"/>
              </a:ext>
            </a:extLst>
          </p:cNvPr>
          <p:cNvGrpSpPr/>
          <p:nvPr/>
        </p:nvGrpSpPr>
        <p:grpSpPr>
          <a:xfrm>
            <a:off x="3360688" y="2826599"/>
            <a:ext cx="3212355" cy="1532918"/>
            <a:chOff x="3360688" y="2826599"/>
            <a:chExt cx="3212355" cy="153291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F8EB5D7-EC35-4E32-B89B-15D149F3A747}"/>
                </a:ext>
              </a:extLst>
            </p:cNvPr>
            <p:cNvGrpSpPr/>
            <p:nvPr/>
          </p:nvGrpSpPr>
          <p:grpSpPr>
            <a:xfrm rot="5400000">
              <a:off x="3341350" y="3220868"/>
              <a:ext cx="195750" cy="157073"/>
              <a:chOff x="7137998" y="4578835"/>
              <a:chExt cx="345243" cy="261741"/>
            </a:xfrm>
          </p:grpSpPr>
          <p:sp>
            <p:nvSpPr>
              <p:cNvPr id="3" name="이등변 삼각형 2">
                <a:extLst>
                  <a:ext uri="{FF2B5EF4-FFF2-40B4-BE49-F238E27FC236}">
                    <a16:creationId xmlns:a16="http://schemas.microsoft.com/office/drawing/2014/main" id="{E1453B86-2CA7-4671-85B1-806426D7DE5B}"/>
                  </a:ext>
                </a:extLst>
              </p:cNvPr>
              <p:cNvSpPr/>
              <p:nvPr/>
            </p:nvSpPr>
            <p:spPr>
              <a:xfrm>
                <a:off x="7155146" y="4624553"/>
                <a:ext cx="288032" cy="216023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A18979B-A95F-4DD7-85EA-34689C11216D}"/>
                  </a:ext>
                </a:extLst>
              </p:cNvPr>
              <p:cNvSpPr/>
              <p:nvPr/>
            </p:nvSpPr>
            <p:spPr>
              <a:xfrm rot="5400000">
                <a:off x="7287760" y="4429073"/>
                <a:ext cx="45719" cy="345243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E617A5A-14CA-417B-856A-3D4AE7720F92}"/>
                </a:ext>
              </a:extLst>
            </p:cNvPr>
            <p:cNvGrpSpPr/>
            <p:nvPr/>
          </p:nvGrpSpPr>
          <p:grpSpPr>
            <a:xfrm rot="5400000">
              <a:off x="3904589" y="4183105"/>
              <a:ext cx="195750" cy="157073"/>
              <a:chOff x="7137998" y="4578835"/>
              <a:chExt cx="345243" cy="261741"/>
            </a:xfrm>
          </p:grpSpPr>
          <p:sp>
            <p:nvSpPr>
              <p:cNvPr id="53" name="이등변 삼각형 52">
                <a:extLst>
                  <a:ext uri="{FF2B5EF4-FFF2-40B4-BE49-F238E27FC236}">
                    <a16:creationId xmlns:a16="http://schemas.microsoft.com/office/drawing/2014/main" id="{94E3736C-49DB-4D41-88BF-336D7E775695}"/>
                  </a:ext>
                </a:extLst>
              </p:cNvPr>
              <p:cNvSpPr/>
              <p:nvPr/>
            </p:nvSpPr>
            <p:spPr>
              <a:xfrm>
                <a:off x="7155146" y="4624553"/>
                <a:ext cx="288032" cy="216023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2004986-1F73-4C94-BF07-B8314CF1E653}"/>
                  </a:ext>
                </a:extLst>
              </p:cNvPr>
              <p:cNvSpPr/>
              <p:nvPr/>
            </p:nvSpPr>
            <p:spPr>
              <a:xfrm rot="5400000">
                <a:off x="7287760" y="4429073"/>
                <a:ext cx="45719" cy="345243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DDA550E4-1A7F-4235-83EF-D1CED31572DE}"/>
                </a:ext>
              </a:extLst>
            </p:cNvPr>
            <p:cNvGrpSpPr/>
            <p:nvPr/>
          </p:nvGrpSpPr>
          <p:grpSpPr>
            <a:xfrm>
              <a:off x="6377293" y="2826599"/>
              <a:ext cx="195750" cy="157073"/>
              <a:chOff x="7137998" y="4578835"/>
              <a:chExt cx="345243" cy="261741"/>
            </a:xfrm>
          </p:grpSpPr>
          <p:sp>
            <p:nvSpPr>
              <p:cNvPr id="56" name="이등변 삼각형 55">
                <a:extLst>
                  <a:ext uri="{FF2B5EF4-FFF2-40B4-BE49-F238E27FC236}">
                    <a16:creationId xmlns:a16="http://schemas.microsoft.com/office/drawing/2014/main" id="{10F26F31-5AA4-41FC-8120-29567088D5B1}"/>
                  </a:ext>
                </a:extLst>
              </p:cNvPr>
              <p:cNvSpPr/>
              <p:nvPr/>
            </p:nvSpPr>
            <p:spPr>
              <a:xfrm>
                <a:off x="7155146" y="4624553"/>
                <a:ext cx="288032" cy="216023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69CC094-35FC-41F1-8F84-7A5FF067334F}"/>
                  </a:ext>
                </a:extLst>
              </p:cNvPr>
              <p:cNvSpPr/>
              <p:nvPr/>
            </p:nvSpPr>
            <p:spPr>
              <a:xfrm rot="5400000">
                <a:off x="7287760" y="4429073"/>
                <a:ext cx="45719" cy="345243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8A041E96-FA39-41BF-9081-71C4F333083C}"/>
                </a:ext>
              </a:extLst>
            </p:cNvPr>
            <p:cNvGrpSpPr/>
            <p:nvPr/>
          </p:nvGrpSpPr>
          <p:grpSpPr>
            <a:xfrm>
              <a:off x="3610774" y="3316154"/>
              <a:ext cx="195750" cy="157073"/>
              <a:chOff x="7137998" y="4578835"/>
              <a:chExt cx="345243" cy="261741"/>
            </a:xfrm>
          </p:grpSpPr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F11E9923-F230-434C-9281-9C87136909B9}"/>
                  </a:ext>
                </a:extLst>
              </p:cNvPr>
              <p:cNvSpPr/>
              <p:nvPr/>
            </p:nvSpPr>
            <p:spPr>
              <a:xfrm>
                <a:off x="7155146" y="4624553"/>
                <a:ext cx="288032" cy="216023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3AA9056-E7EB-4D88-AE11-51E7DCF98DAB}"/>
                  </a:ext>
                </a:extLst>
              </p:cNvPr>
              <p:cNvSpPr/>
              <p:nvPr/>
            </p:nvSpPr>
            <p:spPr>
              <a:xfrm rot="5400000">
                <a:off x="7287760" y="4429073"/>
                <a:ext cx="45719" cy="345243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657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88" grpId="0"/>
      <p:bldP spid="93" grpId="0"/>
      <p:bldP spid="94" grpId="0"/>
      <p:bldP spid="95" grpId="0"/>
      <p:bldP spid="100" grpId="0"/>
      <p:bldP spid="1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1"/>
          <p:cNvSpPr txBox="1">
            <a:spLocks/>
          </p:cNvSpPr>
          <p:nvPr/>
        </p:nvSpPr>
        <p:spPr>
          <a:xfrm>
            <a:off x="685800" y="167778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 Mathematical Model of</a:t>
            </a:r>
          </a:p>
          <a:p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Fetal Heart Circulation</a:t>
            </a:r>
            <a:endParaRPr lang="ko-KR" altLang="en-US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29C913-926A-4B31-B1BB-D045D56BB2DA}"/>
              </a:ext>
            </a:extLst>
          </p:cNvPr>
          <p:cNvSpPr txBox="1"/>
          <p:nvPr/>
        </p:nvSpPr>
        <p:spPr>
          <a:xfrm>
            <a:off x="1572067" y="1635646"/>
            <a:ext cx="34909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2018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학년도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학기 산업수학 및 실습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96136" y="3075806"/>
            <a:ext cx="3111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201410335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국승호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201513208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양다은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201710285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김희정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201710304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정창해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028" name="그룹 1027"/>
          <p:cNvGrpSpPr/>
          <p:nvPr/>
        </p:nvGrpSpPr>
        <p:grpSpPr>
          <a:xfrm>
            <a:off x="0" y="195486"/>
            <a:ext cx="8820352" cy="1152128"/>
            <a:chOff x="0" y="195486"/>
            <a:chExt cx="8820352" cy="1152128"/>
          </a:xfrm>
        </p:grpSpPr>
        <p:grpSp>
          <p:nvGrpSpPr>
            <p:cNvPr id="96" name="그룹 95"/>
            <p:cNvGrpSpPr/>
            <p:nvPr/>
          </p:nvGrpSpPr>
          <p:grpSpPr>
            <a:xfrm>
              <a:off x="0" y="195486"/>
              <a:ext cx="7812360" cy="1152128"/>
              <a:chOff x="0" y="2603099"/>
              <a:chExt cx="7625666" cy="978010"/>
            </a:xfrm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grpSpPr>
          <p:sp>
            <p:nvSpPr>
              <p:cNvPr id="97" name="자유형 96"/>
              <p:cNvSpPr/>
              <p:nvPr/>
            </p:nvSpPr>
            <p:spPr>
              <a:xfrm>
                <a:off x="0" y="2603099"/>
                <a:ext cx="3037399" cy="978010"/>
              </a:xfrm>
              <a:custGeom>
                <a:avLst/>
                <a:gdLst>
                  <a:gd name="connsiteX0" fmla="*/ 0 w 3037399"/>
                  <a:gd name="connsiteY0" fmla="*/ 500932 h 978010"/>
                  <a:gd name="connsiteX1" fmla="*/ 1017767 w 3037399"/>
                  <a:gd name="connsiteY1" fmla="*/ 500932 h 978010"/>
                  <a:gd name="connsiteX2" fmla="*/ 1121134 w 3037399"/>
                  <a:gd name="connsiteY2" fmla="*/ 437322 h 978010"/>
                  <a:gd name="connsiteX3" fmla="*/ 1192696 w 3037399"/>
                  <a:gd name="connsiteY3" fmla="*/ 500932 h 978010"/>
                  <a:gd name="connsiteX4" fmla="*/ 1288112 w 3037399"/>
                  <a:gd name="connsiteY4" fmla="*/ 413468 h 978010"/>
                  <a:gd name="connsiteX5" fmla="*/ 1391479 w 3037399"/>
                  <a:gd name="connsiteY5" fmla="*/ 970059 h 978010"/>
                  <a:gd name="connsiteX6" fmla="*/ 1637969 w 3037399"/>
                  <a:gd name="connsiteY6" fmla="*/ 0 h 978010"/>
                  <a:gd name="connsiteX7" fmla="*/ 1749287 w 3037399"/>
                  <a:gd name="connsiteY7" fmla="*/ 667909 h 978010"/>
                  <a:gd name="connsiteX8" fmla="*/ 1900362 w 3037399"/>
                  <a:gd name="connsiteY8" fmla="*/ 429370 h 978010"/>
                  <a:gd name="connsiteX9" fmla="*/ 1987826 w 3037399"/>
                  <a:gd name="connsiteY9" fmla="*/ 500932 h 978010"/>
                  <a:gd name="connsiteX10" fmla="*/ 3037399 w 3037399"/>
                  <a:gd name="connsiteY10" fmla="*/ 500932 h 978010"/>
                  <a:gd name="connsiteX11" fmla="*/ 1979875 w 3037399"/>
                  <a:gd name="connsiteY11" fmla="*/ 500932 h 978010"/>
                  <a:gd name="connsiteX12" fmla="*/ 1908313 w 3037399"/>
                  <a:gd name="connsiteY12" fmla="*/ 429370 h 978010"/>
                  <a:gd name="connsiteX13" fmla="*/ 1757239 w 3037399"/>
                  <a:gd name="connsiteY13" fmla="*/ 659958 h 978010"/>
                  <a:gd name="connsiteX14" fmla="*/ 1637969 w 3037399"/>
                  <a:gd name="connsiteY14" fmla="*/ 23854 h 978010"/>
                  <a:gd name="connsiteX15" fmla="*/ 1391479 w 3037399"/>
                  <a:gd name="connsiteY15" fmla="*/ 978010 h 978010"/>
                  <a:gd name="connsiteX16" fmla="*/ 1296063 w 3037399"/>
                  <a:gd name="connsiteY16" fmla="*/ 421419 h 978010"/>
                  <a:gd name="connsiteX17" fmla="*/ 1208599 w 3037399"/>
                  <a:gd name="connsiteY17" fmla="*/ 492981 h 978010"/>
                  <a:gd name="connsiteX18" fmla="*/ 1121134 w 3037399"/>
                  <a:gd name="connsiteY18" fmla="*/ 445273 h 978010"/>
                  <a:gd name="connsiteX19" fmla="*/ 1025719 w 3037399"/>
                  <a:gd name="connsiteY19" fmla="*/ 500932 h 978010"/>
                  <a:gd name="connsiteX20" fmla="*/ 0 w 3037399"/>
                  <a:gd name="connsiteY20" fmla="*/ 500932 h 978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37399" h="978010">
                    <a:moveTo>
                      <a:pt x="0" y="500932"/>
                    </a:moveTo>
                    <a:lnTo>
                      <a:pt x="1017767" y="500932"/>
                    </a:lnTo>
                    <a:lnTo>
                      <a:pt x="1121134" y="437322"/>
                    </a:lnTo>
                    <a:lnTo>
                      <a:pt x="1192696" y="500932"/>
                    </a:lnTo>
                    <a:lnTo>
                      <a:pt x="1288112" y="413468"/>
                    </a:lnTo>
                    <a:lnTo>
                      <a:pt x="1391479" y="970059"/>
                    </a:lnTo>
                    <a:lnTo>
                      <a:pt x="1637969" y="0"/>
                    </a:lnTo>
                    <a:lnTo>
                      <a:pt x="1749287" y="667909"/>
                    </a:lnTo>
                    <a:lnTo>
                      <a:pt x="1900362" y="429370"/>
                    </a:lnTo>
                    <a:lnTo>
                      <a:pt x="1987826" y="500932"/>
                    </a:lnTo>
                    <a:lnTo>
                      <a:pt x="3037399" y="500932"/>
                    </a:lnTo>
                    <a:lnTo>
                      <a:pt x="1979875" y="500932"/>
                    </a:lnTo>
                    <a:lnTo>
                      <a:pt x="1908313" y="429370"/>
                    </a:lnTo>
                    <a:lnTo>
                      <a:pt x="1757239" y="659958"/>
                    </a:lnTo>
                    <a:lnTo>
                      <a:pt x="1637969" y="23854"/>
                    </a:lnTo>
                    <a:lnTo>
                      <a:pt x="1391479" y="978010"/>
                    </a:lnTo>
                    <a:lnTo>
                      <a:pt x="1296063" y="421419"/>
                    </a:lnTo>
                    <a:lnTo>
                      <a:pt x="1208599" y="492981"/>
                    </a:lnTo>
                    <a:lnTo>
                      <a:pt x="1121134" y="445273"/>
                    </a:lnTo>
                    <a:lnTo>
                      <a:pt x="1025719" y="500932"/>
                    </a:lnTo>
                    <a:lnTo>
                      <a:pt x="0" y="500932"/>
                    </a:lnTo>
                    <a:close/>
                  </a:path>
                </a:pathLst>
              </a:cu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8" name="자유형 97"/>
              <p:cNvSpPr/>
              <p:nvPr/>
            </p:nvSpPr>
            <p:spPr>
              <a:xfrm>
                <a:off x="2267744" y="2603099"/>
                <a:ext cx="3037399" cy="978010"/>
              </a:xfrm>
              <a:custGeom>
                <a:avLst/>
                <a:gdLst>
                  <a:gd name="connsiteX0" fmla="*/ 0 w 3037399"/>
                  <a:gd name="connsiteY0" fmla="*/ 500932 h 978010"/>
                  <a:gd name="connsiteX1" fmla="*/ 1017767 w 3037399"/>
                  <a:gd name="connsiteY1" fmla="*/ 500932 h 978010"/>
                  <a:gd name="connsiteX2" fmla="*/ 1121134 w 3037399"/>
                  <a:gd name="connsiteY2" fmla="*/ 437322 h 978010"/>
                  <a:gd name="connsiteX3" fmla="*/ 1192696 w 3037399"/>
                  <a:gd name="connsiteY3" fmla="*/ 500932 h 978010"/>
                  <a:gd name="connsiteX4" fmla="*/ 1288112 w 3037399"/>
                  <a:gd name="connsiteY4" fmla="*/ 413468 h 978010"/>
                  <a:gd name="connsiteX5" fmla="*/ 1391479 w 3037399"/>
                  <a:gd name="connsiteY5" fmla="*/ 970059 h 978010"/>
                  <a:gd name="connsiteX6" fmla="*/ 1637969 w 3037399"/>
                  <a:gd name="connsiteY6" fmla="*/ 0 h 978010"/>
                  <a:gd name="connsiteX7" fmla="*/ 1749287 w 3037399"/>
                  <a:gd name="connsiteY7" fmla="*/ 667909 h 978010"/>
                  <a:gd name="connsiteX8" fmla="*/ 1900362 w 3037399"/>
                  <a:gd name="connsiteY8" fmla="*/ 429370 h 978010"/>
                  <a:gd name="connsiteX9" fmla="*/ 1987826 w 3037399"/>
                  <a:gd name="connsiteY9" fmla="*/ 500932 h 978010"/>
                  <a:gd name="connsiteX10" fmla="*/ 3037399 w 3037399"/>
                  <a:gd name="connsiteY10" fmla="*/ 500932 h 978010"/>
                  <a:gd name="connsiteX11" fmla="*/ 1979875 w 3037399"/>
                  <a:gd name="connsiteY11" fmla="*/ 500932 h 978010"/>
                  <a:gd name="connsiteX12" fmla="*/ 1908313 w 3037399"/>
                  <a:gd name="connsiteY12" fmla="*/ 429370 h 978010"/>
                  <a:gd name="connsiteX13" fmla="*/ 1757239 w 3037399"/>
                  <a:gd name="connsiteY13" fmla="*/ 659958 h 978010"/>
                  <a:gd name="connsiteX14" fmla="*/ 1637969 w 3037399"/>
                  <a:gd name="connsiteY14" fmla="*/ 23854 h 978010"/>
                  <a:gd name="connsiteX15" fmla="*/ 1391479 w 3037399"/>
                  <a:gd name="connsiteY15" fmla="*/ 978010 h 978010"/>
                  <a:gd name="connsiteX16" fmla="*/ 1296063 w 3037399"/>
                  <a:gd name="connsiteY16" fmla="*/ 421419 h 978010"/>
                  <a:gd name="connsiteX17" fmla="*/ 1208599 w 3037399"/>
                  <a:gd name="connsiteY17" fmla="*/ 492981 h 978010"/>
                  <a:gd name="connsiteX18" fmla="*/ 1121134 w 3037399"/>
                  <a:gd name="connsiteY18" fmla="*/ 445273 h 978010"/>
                  <a:gd name="connsiteX19" fmla="*/ 1025719 w 3037399"/>
                  <a:gd name="connsiteY19" fmla="*/ 500932 h 978010"/>
                  <a:gd name="connsiteX20" fmla="*/ 0 w 3037399"/>
                  <a:gd name="connsiteY20" fmla="*/ 500932 h 978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37399" h="978010">
                    <a:moveTo>
                      <a:pt x="0" y="500932"/>
                    </a:moveTo>
                    <a:lnTo>
                      <a:pt x="1017767" y="500932"/>
                    </a:lnTo>
                    <a:lnTo>
                      <a:pt x="1121134" y="437322"/>
                    </a:lnTo>
                    <a:lnTo>
                      <a:pt x="1192696" y="500932"/>
                    </a:lnTo>
                    <a:lnTo>
                      <a:pt x="1288112" y="413468"/>
                    </a:lnTo>
                    <a:lnTo>
                      <a:pt x="1391479" y="970059"/>
                    </a:lnTo>
                    <a:lnTo>
                      <a:pt x="1637969" y="0"/>
                    </a:lnTo>
                    <a:lnTo>
                      <a:pt x="1749287" y="667909"/>
                    </a:lnTo>
                    <a:lnTo>
                      <a:pt x="1900362" y="429370"/>
                    </a:lnTo>
                    <a:lnTo>
                      <a:pt x="1987826" y="500932"/>
                    </a:lnTo>
                    <a:lnTo>
                      <a:pt x="3037399" y="500932"/>
                    </a:lnTo>
                    <a:lnTo>
                      <a:pt x="1979875" y="500932"/>
                    </a:lnTo>
                    <a:lnTo>
                      <a:pt x="1908313" y="429370"/>
                    </a:lnTo>
                    <a:lnTo>
                      <a:pt x="1757239" y="659958"/>
                    </a:lnTo>
                    <a:lnTo>
                      <a:pt x="1637969" y="23854"/>
                    </a:lnTo>
                    <a:lnTo>
                      <a:pt x="1391479" y="978010"/>
                    </a:lnTo>
                    <a:lnTo>
                      <a:pt x="1296063" y="421419"/>
                    </a:lnTo>
                    <a:lnTo>
                      <a:pt x="1208599" y="492981"/>
                    </a:lnTo>
                    <a:lnTo>
                      <a:pt x="1121134" y="445273"/>
                    </a:lnTo>
                    <a:lnTo>
                      <a:pt x="1025719" y="500932"/>
                    </a:lnTo>
                    <a:lnTo>
                      <a:pt x="0" y="500932"/>
                    </a:lnTo>
                    <a:close/>
                  </a:path>
                </a:pathLst>
              </a:cu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9" name="자유형 98"/>
              <p:cNvSpPr/>
              <p:nvPr/>
            </p:nvSpPr>
            <p:spPr>
              <a:xfrm>
                <a:off x="4588267" y="2603099"/>
                <a:ext cx="3037399" cy="978010"/>
              </a:xfrm>
              <a:custGeom>
                <a:avLst/>
                <a:gdLst>
                  <a:gd name="connsiteX0" fmla="*/ 0 w 3037399"/>
                  <a:gd name="connsiteY0" fmla="*/ 500932 h 978010"/>
                  <a:gd name="connsiteX1" fmla="*/ 1017767 w 3037399"/>
                  <a:gd name="connsiteY1" fmla="*/ 500932 h 978010"/>
                  <a:gd name="connsiteX2" fmla="*/ 1121134 w 3037399"/>
                  <a:gd name="connsiteY2" fmla="*/ 437322 h 978010"/>
                  <a:gd name="connsiteX3" fmla="*/ 1192696 w 3037399"/>
                  <a:gd name="connsiteY3" fmla="*/ 500932 h 978010"/>
                  <a:gd name="connsiteX4" fmla="*/ 1288112 w 3037399"/>
                  <a:gd name="connsiteY4" fmla="*/ 413468 h 978010"/>
                  <a:gd name="connsiteX5" fmla="*/ 1391479 w 3037399"/>
                  <a:gd name="connsiteY5" fmla="*/ 970059 h 978010"/>
                  <a:gd name="connsiteX6" fmla="*/ 1637969 w 3037399"/>
                  <a:gd name="connsiteY6" fmla="*/ 0 h 978010"/>
                  <a:gd name="connsiteX7" fmla="*/ 1749287 w 3037399"/>
                  <a:gd name="connsiteY7" fmla="*/ 667909 h 978010"/>
                  <a:gd name="connsiteX8" fmla="*/ 1900362 w 3037399"/>
                  <a:gd name="connsiteY8" fmla="*/ 429370 h 978010"/>
                  <a:gd name="connsiteX9" fmla="*/ 1987826 w 3037399"/>
                  <a:gd name="connsiteY9" fmla="*/ 500932 h 978010"/>
                  <a:gd name="connsiteX10" fmla="*/ 3037399 w 3037399"/>
                  <a:gd name="connsiteY10" fmla="*/ 500932 h 978010"/>
                  <a:gd name="connsiteX11" fmla="*/ 1979875 w 3037399"/>
                  <a:gd name="connsiteY11" fmla="*/ 500932 h 978010"/>
                  <a:gd name="connsiteX12" fmla="*/ 1908313 w 3037399"/>
                  <a:gd name="connsiteY12" fmla="*/ 429370 h 978010"/>
                  <a:gd name="connsiteX13" fmla="*/ 1757239 w 3037399"/>
                  <a:gd name="connsiteY13" fmla="*/ 659958 h 978010"/>
                  <a:gd name="connsiteX14" fmla="*/ 1637969 w 3037399"/>
                  <a:gd name="connsiteY14" fmla="*/ 23854 h 978010"/>
                  <a:gd name="connsiteX15" fmla="*/ 1391479 w 3037399"/>
                  <a:gd name="connsiteY15" fmla="*/ 978010 h 978010"/>
                  <a:gd name="connsiteX16" fmla="*/ 1296063 w 3037399"/>
                  <a:gd name="connsiteY16" fmla="*/ 421419 h 978010"/>
                  <a:gd name="connsiteX17" fmla="*/ 1208599 w 3037399"/>
                  <a:gd name="connsiteY17" fmla="*/ 492981 h 978010"/>
                  <a:gd name="connsiteX18" fmla="*/ 1121134 w 3037399"/>
                  <a:gd name="connsiteY18" fmla="*/ 445273 h 978010"/>
                  <a:gd name="connsiteX19" fmla="*/ 1025719 w 3037399"/>
                  <a:gd name="connsiteY19" fmla="*/ 500932 h 978010"/>
                  <a:gd name="connsiteX20" fmla="*/ 0 w 3037399"/>
                  <a:gd name="connsiteY20" fmla="*/ 500932 h 978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37399" h="978010">
                    <a:moveTo>
                      <a:pt x="0" y="500932"/>
                    </a:moveTo>
                    <a:lnTo>
                      <a:pt x="1017767" y="500932"/>
                    </a:lnTo>
                    <a:lnTo>
                      <a:pt x="1121134" y="437322"/>
                    </a:lnTo>
                    <a:lnTo>
                      <a:pt x="1192696" y="500932"/>
                    </a:lnTo>
                    <a:lnTo>
                      <a:pt x="1288112" y="413468"/>
                    </a:lnTo>
                    <a:lnTo>
                      <a:pt x="1391479" y="970059"/>
                    </a:lnTo>
                    <a:lnTo>
                      <a:pt x="1637969" y="0"/>
                    </a:lnTo>
                    <a:lnTo>
                      <a:pt x="1749287" y="667909"/>
                    </a:lnTo>
                    <a:lnTo>
                      <a:pt x="1900362" y="429370"/>
                    </a:lnTo>
                    <a:lnTo>
                      <a:pt x="1987826" y="500932"/>
                    </a:lnTo>
                    <a:lnTo>
                      <a:pt x="3037399" y="500932"/>
                    </a:lnTo>
                    <a:lnTo>
                      <a:pt x="1979875" y="500932"/>
                    </a:lnTo>
                    <a:lnTo>
                      <a:pt x="1908313" y="429370"/>
                    </a:lnTo>
                    <a:lnTo>
                      <a:pt x="1757239" y="659958"/>
                    </a:lnTo>
                    <a:lnTo>
                      <a:pt x="1637969" y="23854"/>
                    </a:lnTo>
                    <a:lnTo>
                      <a:pt x="1391479" y="978010"/>
                    </a:lnTo>
                    <a:lnTo>
                      <a:pt x="1296063" y="421419"/>
                    </a:lnTo>
                    <a:lnTo>
                      <a:pt x="1208599" y="492981"/>
                    </a:lnTo>
                    <a:lnTo>
                      <a:pt x="1121134" y="445273"/>
                    </a:lnTo>
                    <a:lnTo>
                      <a:pt x="1025719" y="500932"/>
                    </a:lnTo>
                    <a:lnTo>
                      <a:pt x="0" y="500932"/>
                    </a:lnTo>
                    <a:close/>
                  </a:path>
                </a:pathLst>
              </a:cu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5" name="하트 84"/>
            <p:cNvSpPr>
              <a:spLocks noChangeAspect="1"/>
            </p:cNvSpPr>
            <p:nvPr/>
          </p:nvSpPr>
          <p:spPr>
            <a:xfrm>
              <a:off x="7740352" y="231550"/>
              <a:ext cx="1080000" cy="1080000"/>
            </a:xfrm>
            <a:prstGeom prst="heart">
              <a:avLst/>
            </a:prstGeom>
            <a:gradFill flip="none" rotWithShape="1">
              <a:gsLst>
                <a:gs pos="0">
                  <a:srgbClr val="FF2F2F">
                    <a:shade val="30000"/>
                    <a:satMod val="115000"/>
                  </a:srgbClr>
                </a:gs>
                <a:gs pos="50000">
                  <a:srgbClr val="FF2F2F">
                    <a:shade val="67500"/>
                    <a:satMod val="115000"/>
                  </a:srgbClr>
                </a:gs>
                <a:gs pos="100000">
                  <a:srgbClr val="FF2F2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0" y="195486"/>
            <a:ext cx="8820352" cy="1152128"/>
            <a:chOff x="0" y="195486"/>
            <a:chExt cx="8820352" cy="1152128"/>
          </a:xfrm>
        </p:grpSpPr>
        <p:grpSp>
          <p:nvGrpSpPr>
            <p:cNvPr id="102" name="그룹 101"/>
            <p:cNvGrpSpPr/>
            <p:nvPr/>
          </p:nvGrpSpPr>
          <p:grpSpPr>
            <a:xfrm>
              <a:off x="0" y="195486"/>
              <a:ext cx="7812360" cy="1152128"/>
              <a:chOff x="0" y="2603099"/>
              <a:chExt cx="7625666" cy="978010"/>
            </a:xfrm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grpSpPr>
          <p:sp>
            <p:nvSpPr>
              <p:cNvPr id="104" name="자유형 103"/>
              <p:cNvSpPr/>
              <p:nvPr/>
            </p:nvSpPr>
            <p:spPr>
              <a:xfrm>
                <a:off x="0" y="2603099"/>
                <a:ext cx="3037399" cy="978010"/>
              </a:xfrm>
              <a:custGeom>
                <a:avLst/>
                <a:gdLst>
                  <a:gd name="connsiteX0" fmla="*/ 0 w 3037399"/>
                  <a:gd name="connsiteY0" fmla="*/ 500932 h 978010"/>
                  <a:gd name="connsiteX1" fmla="*/ 1017767 w 3037399"/>
                  <a:gd name="connsiteY1" fmla="*/ 500932 h 978010"/>
                  <a:gd name="connsiteX2" fmla="*/ 1121134 w 3037399"/>
                  <a:gd name="connsiteY2" fmla="*/ 437322 h 978010"/>
                  <a:gd name="connsiteX3" fmla="*/ 1192696 w 3037399"/>
                  <a:gd name="connsiteY3" fmla="*/ 500932 h 978010"/>
                  <a:gd name="connsiteX4" fmla="*/ 1288112 w 3037399"/>
                  <a:gd name="connsiteY4" fmla="*/ 413468 h 978010"/>
                  <a:gd name="connsiteX5" fmla="*/ 1391479 w 3037399"/>
                  <a:gd name="connsiteY5" fmla="*/ 970059 h 978010"/>
                  <a:gd name="connsiteX6" fmla="*/ 1637969 w 3037399"/>
                  <a:gd name="connsiteY6" fmla="*/ 0 h 978010"/>
                  <a:gd name="connsiteX7" fmla="*/ 1749287 w 3037399"/>
                  <a:gd name="connsiteY7" fmla="*/ 667909 h 978010"/>
                  <a:gd name="connsiteX8" fmla="*/ 1900362 w 3037399"/>
                  <a:gd name="connsiteY8" fmla="*/ 429370 h 978010"/>
                  <a:gd name="connsiteX9" fmla="*/ 1987826 w 3037399"/>
                  <a:gd name="connsiteY9" fmla="*/ 500932 h 978010"/>
                  <a:gd name="connsiteX10" fmla="*/ 3037399 w 3037399"/>
                  <a:gd name="connsiteY10" fmla="*/ 500932 h 978010"/>
                  <a:gd name="connsiteX11" fmla="*/ 1979875 w 3037399"/>
                  <a:gd name="connsiteY11" fmla="*/ 500932 h 978010"/>
                  <a:gd name="connsiteX12" fmla="*/ 1908313 w 3037399"/>
                  <a:gd name="connsiteY12" fmla="*/ 429370 h 978010"/>
                  <a:gd name="connsiteX13" fmla="*/ 1757239 w 3037399"/>
                  <a:gd name="connsiteY13" fmla="*/ 659958 h 978010"/>
                  <a:gd name="connsiteX14" fmla="*/ 1637969 w 3037399"/>
                  <a:gd name="connsiteY14" fmla="*/ 23854 h 978010"/>
                  <a:gd name="connsiteX15" fmla="*/ 1391479 w 3037399"/>
                  <a:gd name="connsiteY15" fmla="*/ 978010 h 978010"/>
                  <a:gd name="connsiteX16" fmla="*/ 1296063 w 3037399"/>
                  <a:gd name="connsiteY16" fmla="*/ 421419 h 978010"/>
                  <a:gd name="connsiteX17" fmla="*/ 1208599 w 3037399"/>
                  <a:gd name="connsiteY17" fmla="*/ 492981 h 978010"/>
                  <a:gd name="connsiteX18" fmla="*/ 1121134 w 3037399"/>
                  <a:gd name="connsiteY18" fmla="*/ 445273 h 978010"/>
                  <a:gd name="connsiteX19" fmla="*/ 1025719 w 3037399"/>
                  <a:gd name="connsiteY19" fmla="*/ 500932 h 978010"/>
                  <a:gd name="connsiteX20" fmla="*/ 0 w 3037399"/>
                  <a:gd name="connsiteY20" fmla="*/ 500932 h 978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37399" h="978010">
                    <a:moveTo>
                      <a:pt x="0" y="500932"/>
                    </a:moveTo>
                    <a:lnTo>
                      <a:pt x="1017767" y="500932"/>
                    </a:lnTo>
                    <a:lnTo>
                      <a:pt x="1121134" y="437322"/>
                    </a:lnTo>
                    <a:lnTo>
                      <a:pt x="1192696" y="500932"/>
                    </a:lnTo>
                    <a:lnTo>
                      <a:pt x="1288112" y="413468"/>
                    </a:lnTo>
                    <a:lnTo>
                      <a:pt x="1391479" y="970059"/>
                    </a:lnTo>
                    <a:lnTo>
                      <a:pt x="1637969" y="0"/>
                    </a:lnTo>
                    <a:lnTo>
                      <a:pt x="1749287" y="667909"/>
                    </a:lnTo>
                    <a:lnTo>
                      <a:pt x="1900362" y="429370"/>
                    </a:lnTo>
                    <a:lnTo>
                      <a:pt x="1987826" y="500932"/>
                    </a:lnTo>
                    <a:lnTo>
                      <a:pt x="3037399" y="500932"/>
                    </a:lnTo>
                    <a:lnTo>
                      <a:pt x="1979875" y="500932"/>
                    </a:lnTo>
                    <a:lnTo>
                      <a:pt x="1908313" y="429370"/>
                    </a:lnTo>
                    <a:lnTo>
                      <a:pt x="1757239" y="659958"/>
                    </a:lnTo>
                    <a:lnTo>
                      <a:pt x="1637969" y="23854"/>
                    </a:lnTo>
                    <a:lnTo>
                      <a:pt x="1391479" y="978010"/>
                    </a:lnTo>
                    <a:lnTo>
                      <a:pt x="1296063" y="421419"/>
                    </a:lnTo>
                    <a:lnTo>
                      <a:pt x="1208599" y="492981"/>
                    </a:lnTo>
                    <a:lnTo>
                      <a:pt x="1121134" y="445273"/>
                    </a:lnTo>
                    <a:lnTo>
                      <a:pt x="1025719" y="500932"/>
                    </a:lnTo>
                    <a:lnTo>
                      <a:pt x="0" y="500932"/>
                    </a:lnTo>
                    <a:close/>
                  </a:path>
                </a:pathLst>
              </a:cu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5" name="자유형 104"/>
              <p:cNvSpPr/>
              <p:nvPr/>
            </p:nvSpPr>
            <p:spPr>
              <a:xfrm>
                <a:off x="2267744" y="2603099"/>
                <a:ext cx="3037399" cy="978010"/>
              </a:xfrm>
              <a:custGeom>
                <a:avLst/>
                <a:gdLst>
                  <a:gd name="connsiteX0" fmla="*/ 0 w 3037399"/>
                  <a:gd name="connsiteY0" fmla="*/ 500932 h 978010"/>
                  <a:gd name="connsiteX1" fmla="*/ 1017767 w 3037399"/>
                  <a:gd name="connsiteY1" fmla="*/ 500932 h 978010"/>
                  <a:gd name="connsiteX2" fmla="*/ 1121134 w 3037399"/>
                  <a:gd name="connsiteY2" fmla="*/ 437322 h 978010"/>
                  <a:gd name="connsiteX3" fmla="*/ 1192696 w 3037399"/>
                  <a:gd name="connsiteY3" fmla="*/ 500932 h 978010"/>
                  <a:gd name="connsiteX4" fmla="*/ 1288112 w 3037399"/>
                  <a:gd name="connsiteY4" fmla="*/ 413468 h 978010"/>
                  <a:gd name="connsiteX5" fmla="*/ 1391479 w 3037399"/>
                  <a:gd name="connsiteY5" fmla="*/ 970059 h 978010"/>
                  <a:gd name="connsiteX6" fmla="*/ 1637969 w 3037399"/>
                  <a:gd name="connsiteY6" fmla="*/ 0 h 978010"/>
                  <a:gd name="connsiteX7" fmla="*/ 1749287 w 3037399"/>
                  <a:gd name="connsiteY7" fmla="*/ 667909 h 978010"/>
                  <a:gd name="connsiteX8" fmla="*/ 1900362 w 3037399"/>
                  <a:gd name="connsiteY8" fmla="*/ 429370 h 978010"/>
                  <a:gd name="connsiteX9" fmla="*/ 1987826 w 3037399"/>
                  <a:gd name="connsiteY9" fmla="*/ 500932 h 978010"/>
                  <a:gd name="connsiteX10" fmla="*/ 3037399 w 3037399"/>
                  <a:gd name="connsiteY10" fmla="*/ 500932 h 978010"/>
                  <a:gd name="connsiteX11" fmla="*/ 1979875 w 3037399"/>
                  <a:gd name="connsiteY11" fmla="*/ 500932 h 978010"/>
                  <a:gd name="connsiteX12" fmla="*/ 1908313 w 3037399"/>
                  <a:gd name="connsiteY12" fmla="*/ 429370 h 978010"/>
                  <a:gd name="connsiteX13" fmla="*/ 1757239 w 3037399"/>
                  <a:gd name="connsiteY13" fmla="*/ 659958 h 978010"/>
                  <a:gd name="connsiteX14" fmla="*/ 1637969 w 3037399"/>
                  <a:gd name="connsiteY14" fmla="*/ 23854 h 978010"/>
                  <a:gd name="connsiteX15" fmla="*/ 1391479 w 3037399"/>
                  <a:gd name="connsiteY15" fmla="*/ 978010 h 978010"/>
                  <a:gd name="connsiteX16" fmla="*/ 1296063 w 3037399"/>
                  <a:gd name="connsiteY16" fmla="*/ 421419 h 978010"/>
                  <a:gd name="connsiteX17" fmla="*/ 1208599 w 3037399"/>
                  <a:gd name="connsiteY17" fmla="*/ 492981 h 978010"/>
                  <a:gd name="connsiteX18" fmla="*/ 1121134 w 3037399"/>
                  <a:gd name="connsiteY18" fmla="*/ 445273 h 978010"/>
                  <a:gd name="connsiteX19" fmla="*/ 1025719 w 3037399"/>
                  <a:gd name="connsiteY19" fmla="*/ 500932 h 978010"/>
                  <a:gd name="connsiteX20" fmla="*/ 0 w 3037399"/>
                  <a:gd name="connsiteY20" fmla="*/ 500932 h 978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37399" h="978010">
                    <a:moveTo>
                      <a:pt x="0" y="500932"/>
                    </a:moveTo>
                    <a:lnTo>
                      <a:pt x="1017767" y="500932"/>
                    </a:lnTo>
                    <a:lnTo>
                      <a:pt x="1121134" y="437322"/>
                    </a:lnTo>
                    <a:lnTo>
                      <a:pt x="1192696" y="500932"/>
                    </a:lnTo>
                    <a:lnTo>
                      <a:pt x="1288112" y="413468"/>
                    </a:lnTo>
                    <a:lnTo>
                      <a:pt x="1391479" y="970059"/>
                    </a:lnTo>
                    <a:lnTo>
                      <a:pt x="1637969" y="0"/>
                    </a:lnTo>
                    <a:lnTo>
                      <a:pt x="1749287" y="667909"/>
                    </a:lnTo>
                    <a:lnTo>
                      <a:pt x="1900362" y="429370"/>
                    </a:lnTo>
                    <a:lnTo>
                      <a:pt x="1987826" y="500932"/>
                    </a:lnTo>
                    <a:lnTo>
                      <a:pt x="3037399" y="500932"/>
                    </a:lnTo>
                    <a:lnTo>
                      <a:pt x="1979875" y="500932"/>
                    </a:lnTo>
                    <a:lnTo>
                      <a:pt x="1908313" y="429370"/>
                    </a:lnTo>
                    <a:lnTo>
                      <a:pt x="1757239" y="659958"/>
                    </a:lnTo>
                    <a:lnTo>
                      <a:pt x="1637969" y="23854"/>
                    </a:lnTo>
                    <a:lnTo>
                      <a:pt x="1391479" y="978010"/>
                    </a:lnTo>
                    <a:lnTo>
                      <a:pt x="1296063" y="421419"/>
                    </a:lnTo>
                    <a:lnTo>
                      <a:pt x="1208599" y="492981"/>
                    </a:lnTo>
                    <a:lnTo>
                      <a:pt x="1121134" y="445273"/>
                    </a:lnTo>
                    <a:lnTo>
                      <a:pt x="1025719" y="500932"/>
                    </a:lnTo>
                    <a:lnTo>
                      <a:pt x="0" y="500932"/>
                    </a:lnTo>
                    <a:close/>
                  </a:path>
                </a:pathLst>
              </a:cu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6" name="자유형 105"/>
              <p:cNvSpPr/>
              <p:nvPr/>
            </p:nvSpPr>
            <p:spPr>
              <a:xfrm>
                <a:off x="4588267" y="2603099"/>
                <a:ext cx="3037399" cy="978010"/>
              </a:xfrm>
              <a:custGeom>
                <a:avLst/>
                <a:gdLst>
                  <a:gd name="connsiteX0" fmla="*/ 0 w 3037399"/>
                  <a:gd name="connsiteY0" fmla="*/ 500932 h 978010"/>
                  <a:gd name="connsiteX1" fmla="*/ 1017767 w 3037399"/>
                  <a:gd name="connsiteY1" fmla="*/ 500932 h 978010"/>
                  <a:gd name="connsiteX2" fmla="*/ 1121134 w 3037399"/>
                  <a:gd name="connsiteY2" fmla="*/ 437322 h 978010"/>
                  <a:gd name="connsiteX3" fmla="*/ 1192696 w 3037399"/>
                  <a:gd name="connsiteY3" fmla="*/ 500932 h 978010"/>
                  <a:gd name="connsiteX4" fmla="*/ 1288112 w 3037399"/>
                  <a:gd name="connsiteY4" fmla="*/ 413468 h 978010"/>
                  <a:gd name="connsiteX5" fmla="*/ 1391479 w 3037399"/>
                  <a:gd name="connsiteY5" fmla="*/ 970059 h 978010"/>
                  <a:gd name="connsiteX6" fmla="*/ 1637969 w 3037399"/>
                  <a:gd name="connsiteY6" fmla="*/ 0 h 978010"/>
                  <a:gd name="connsiteX7" fmla="*/ 1749287 w 3037399"/>
                  <a:gd name="connsiteY7" fmla="*/ 667909 h 978010"/>
                  <a:gd name="connsiteX8" fmla="*/ 1900362 w 3037399"/>
                  <a:gd name="connsiteY8" fmla="*/ 429370 h 978010"/>
                  <a:gd name="connsiteX9" fmla="*/ 1987826 w 3037399"/>
                  <a:gd name="connsiteY9" fmla="*/ 500932 h 978010"/>
                  <a:gd name="connsiteX10" fmla="*/ 3037399 w 3037399"/>
                  <a:gd name="connsiteY10" fmla="*/ 500932 h 978010"/>
                  <a:gd name="connsiteX11" fmla="*/ 1979875 w 3037399"/>
                  <a:gd name="connsiteY11" fmla="*/ 500932 h 978010"/>
                  <a:gd name="connsiteX12" fmla="*/ 1908313 w 3037399"/>
                  <a:gd name="connsiteY12" fmla="*/ 429370 h 978010"/>
                  <a:gd name="connsiteX13" fmla="*/ 1757239 w 3037399"/>
                  <a:gd name="connsiteY13" fmla="*/ 659958 h 978010"/>
                  <a:gd name="connsiteX14" fmla="*/ 1637969 w 3037399"/>
                  <a:gd name="connsiteY14" fmla="*/ 23854 h 978010"/>
                  <a:gd name="connsiteX15" fmla="*/ 1391479 w 3037399"/>
                  <a:gd name="connsiteY15" fmla="*/ 978010 h 978010"/>
                  <a:gd name="connsiteX16" fmla="*/ 1296063 w 3037399"/>
                  <a:gd name="connsiteY16" fmla="*/ 421419 h 978010"/>
                  <a:gd name="connsiteX17" fmla="*/ 1208599 w 3037399"/>
                  <a:gd name="connsiteY17" fmla="*/ 492981 h 978010"/>
                  <a:gd name="connsiteX18" fmla="*/ 1121134 w 3037399"/>
                  <a:gd name="connsiteY18" fmla="*/ 445273 h 978010"/>
                  <a:gd name="connsiteX19" fmla="*/ 1025719 w 3037399"/>
                  <a:gd name="connsiteY19" fmla="*/ 500932 h 978010"/>
                  <a:gd name="connsiteX20" fmla="*/ 0 w 3037399"/>
                  <a:gd name="connsiteY20" fmla="*/ 500932 h 978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37399" h="978010">
                    <a:moveTo>
                      <a:pt x="0" y="500932"/>
                    </a:moveTo>
                    <a:lnTo>
                      <a:pt x="1017767" y="500932"/>
                    </a:lnTo>
                    <a:lnTo>
                      <a:pt x="1121134" y="437322"/>
                    </a:lnTo>
                    <a:lnTo>
                      <a:pt x="1192696" y="500932"/>
                    </a:lnTo>
                    <a:lnTo>
                      <a:pt x="1288112" y="413468"/>
                    </a:lnTo>
                    <a:lnTo>
                      <a:pt x="1391479" y="970059"/>
                    </a:lnTo>
                    <a:lnTo>
                      <a:pt x="1637969" y="0"/>
                    </a:lnTo>
                    <a:lnTo>
                      <a:pt x="1749287" y="667909"/>
                    </a:lnTo>
                    <a:lnTo>
                      <a:pt x="1900362" y="429370"/>
                    </a:lnTo>
                    <a:lnTo>
                      <a:pt x="1987826" y="500932"/>
                    </a:lnTo>
                    <a:lnTo>
                      <a:pt x="3037399" y="500932"/>
                    </a:lnTo>
                    <a:lnTo>
                      <a:pt x="1979875" y="500932"/>
                    </a:lnTo>
                    <a:lnTo>
                      <a:pt x="1908313" y="429370"/>
                    </a:lnTo>
                    <a:lnTo>
                      <a:pt x="1757239" y="659958"/>
                    </a:lnTo>
                    <a:lnTo>
                      <a:pt x="1637969" y="23854"/>
                    </a:lnTo>
                    <a:lnTo>
                      <a:pt x="1391479" y="978010"/>
                    </a:lnTo>
                    <a:lnTo>
                      <a:pt x="1296063" y="421419"/>
                    </a:lnTo>
                    <a:lnTo>
                      <a:pt x="1208599" y="492981"/>
                    </a:lnTo>
                    <a:lnTo>
                      <a:pt x="1121134" y="445273"/>
                    </a:lnTo>
                    <a:lnTo>
                      <a:pt x="1025719" y="500932"/>
                    </a:lnTo>
                    <a:lnTo>
                      <a:pt x="0" y="500932"/>
                    </a:lnTo>
                    <a:close/>
                  </a:path>
                </a:pathLst>
              </a:cu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03" name="하트 102"/>
            <p:cNvSpPr>
              <a:spLocks noChangeAspect="1"/>
            </p:cNvSpPr>
            <p:nvPr/>
          </p:nvSpPr>
          <p:spPr>
            <a:xfrm>
              <a:off x="7740352" y="231550"/>
              <a:ext cx="1080000" cy="1080000"/>
            </a:xfrm>
            <a:prstGeom prst="heart">
              <a:avLst/>
            </a:prstGeom>
            <a:gradFill flip="none" rotWithShape="1">
              <a:gsLst>
                <a:gs pos="0">
                  <a:srgbClr val="FF2F2F">
                    <a:shade val="30000"/>
                    <a:satMod val="115000"/>
                  </a:srgbClr>
                </a:gs>
                <a:gs pos="50000">
                  <a:srgbClr val="FF2F2F">
                    <a:shade val="67500"/>
                    <a:satMod val="115000"/>
                  </a:srgbClr>
                </a:gs>
                <a:gs pos="100000">
                  <a:srgbClr val="FF2F2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0" y="195486"/>
            <a:ext cx="8820352" cy="1152128"/>
            <a:chOff x="0" y="195486"/>
            <a:chExt cx="8820352" cy="1152128"/>
          </a:xfrm>
        </p:grpSpPr>
        <p:grpSp>
          <p:nvGrpSpPr>
            <p:cNvPr id="108" name="그룹 107"/>
            <p:cNvGrpSpPr/>
            <p:nvPr/>
          </p:nvGrpSpPr>
          <p:grpSpPr>
            <a:xfrm>
              <a:off x="0" y="195486"/>
              <a:ext cx="7812360" cy="1152128"/>
              <a:chOff x="0" y="2603099"/>
              <a:chExt cx="7625666" cy="978010"/>
            </a:xfrm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grpSpPr>
          <p:sp>
            <p:nvSpPr>
              <p:cNvPr id="110" name="자유형 109"/>
              <p:cNvSpPr/>
              <p:nvPr/>
            </p:nvSpPr>
            <p:spPr>
              <a:xfrm>
                <a:off x="0" y="2603099"/>
                <a:ext cx="3037399" cy="978010"/>
              </a:xfrm>
              <a:custGeom>
                <a:avLst/>
                <a:gdLst>
                  <a:gd name="connsiteX0" fmla="*/ 0 w 3037399"/>
                  <a:gd name="connsiteY0" fmla="*/ 500932 h 978010"/>
                  <a:gd name="connsiteX1" fmla="*/ 1017767 w 3037399"/>
                  <a:gd name="connsiteY1" fmla="*/ 500932 h 978010"/>
                  <a:gd name="connsiteX2" fmla="*/ 1121134 w 3037399"/>
                  <a:gd name="connsiteY2" fmla="*/ 437322 h 978010"/>
                  <a:gd name="connsiteX3" fmla="*/ 1192696 w 3037399"/>
                  <a:gd name="connsiteY3" fmla="*/ 500932 h 978010"/>
                  <a:gd name="connsiteX4" fmla="*/ 1288112 w 3037399"/>
                  <a:gd name="connsiteY4" fmla="*/ 413468 h 978010"/>
                  <a:gd name="connsiteX5" fmla="*/ 1391479 w 3037399"/>
                  <a:gd name="connsiteY5" fmla="*/ 970059 h 978010"/>
                  <a:gd name="connsiteX6" fmla="*/ 1637969 w 3037399"/>
                  <a:gd name="connsiteY6" fmla="*/ 0 h 978010"/>
                  <a:gd name="connsiteX7" fmla="*/ 1749287 w 3037399"/>
                  <a:gd name="connsiteY7" fmla="*/ 667909 h 978010"/>
                  <a:gd name="connsiteX8" fmla="*/ 1900362 w 3037399"/>
                  <a:gd name="connsiteY8" fmla="*/ 429370 h 978010"/>
                  <a:gd name="connsiteX9" fmla="*/ 1987826 w 3037399"/>
                  <a:gd name="connsiteY9" fmla="*/ 500932 h 978010"/>
                  <a:gd name="connsiteX10" fmla="*/ 3037399 w 3037399"/>
                  <a:gd name="connsiteY10" fmla="*/ 500932 h 978010"/>
                  <a:gd name="connsiteX11" fmla="*/ 1979875 w 3037399"/>
                  <a:gd name="connsiteY11" fmla="*/ 500932 h 978010"/>
                  <a:gd name="connsiteX12" fmla="*/ 1908313 w 3037399"/>
                  <a:gd name="connsiteY12" fmla="*/ 429370 h 978010"/>
                  <a:gd name="connsiteX13" fmla="*/ 1757239 w 3037399"/>
                  <a:gd name="connsiteY13" fmla="*/ 659958 h 978010"/>
                  <a:gd name="connsiteX14" fmla="*/ 1637969 w 3037399"/>
                  <a:gd name="connsiteY14" fmla="*/ 23854 h 978010"/>
                  <a:gd name="connsiteX15" fmla="*/ 1391479 w 3037399"/>
                  <a:gd name="connsiteY15" fmla="*/ 978010 h 978010"/>
                  <a:gd name="connsiteX16" fmla="*/ 1296063 w 3037399"/>
                  <a:gd name="connsiteY16" fmla="*/ 421419 h 978010"/>
                  <a:gd name="connsiteX17" fmla="*/ 1208599 w 3037399"/>
                  <a:gd name="connsiteY17" fmla="*/ 492981 h 978010"/>
                  <a:gd name="connsiteX18" fmla="*/ 1121134 w 3037399"/>
                  <a:gd name="connsiteY18" fmla="*/ 445273 h 978010"/>
                  <a:gd name="connsiteX19" fmla="*/ 1025719 w 3037399"/>
                  <a:gd name="connsiteY19" fmla="*/ 500932 h 978010"/>
                  <a:gd name="connsiteX20" fmla="*/ 0 w 3037399"/>
                  <a:gd name="connsiteY20" fmla="*/ 500932 h 978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37399" h="978010">
                    <a:moveTo>
                      <a:pt x="0" y="500932"/>
                    </a:moveTo>
                    <a:lnTo>
                      <a:pt x="1017767" y="500932"/>
                    </a:lnTo>
                    <a:lnTo>
                      <a:pt x="1121134" y="437322"/>
                    </a:lnTo>
                    <a:lnTo>
                      <a:pt x="1192696" y="500932"/>
                    </a:lnTo>
                    <a:lnTo>
                      <a:pt x="1288112" y="413468"/>
                    </a:lnTo>
                    <a:lnTo>
                      <a:pt x="1391479" y="970059"/>
                    </a:lnTo>
                    <a:lnTo>
                      <a:pt x="1637969" y="0"/>
                    </a:lnTo>
                    <a:lnTo>
                      <a:pt x="1749287" y="667909"/>
                    </a:lnTo>
                    <a:lnTo>
                      <a:pt x="1900362" y="429370"/>
                    </a:lnTo>
                    <a:lnTo>
                      <a:pt x="1987826" y="500932"/>
                    </a:lnTo>
                    <a:lnTo>
                      <a:pt x="3037399" y="500932"/>
                    </a:lnTo>
                    <a:lnTo>
                      <a:pt x="1979875" y="500932"/>
                    </a:lnTo>
                    <a:lnTo>
                      <a:pt x="1908313" y="429370"/>
                    </a:lnTo>
                    <a:lnTo>
                      <a:pt x="1757239" y="659958"/>
                    </a:lnTo>
                    <a:lnTo>
                      <a:pt x="1637969" y="23854"/>
                    </a:lnTo>
                    <a:lnTo>
                      <a:pt x="1391479" y="978010"/>
                    </a:lnTo>
                    <a:lnTo>
                      <a:pt x="1296063" y="421419"/>
                    </a:lnTo>
                    <a:lnTo>
                      <a:pt x="1208599" y="492981"/>
                    </a:lnTo>
                    <a:lnTo>
                      <a:pt x="1121134" y="445273"/>
                    </a:lnTo>
                    <a:lnTo>
                      <a:pt x="1025719" y="500932"/>
                    </a:lnTo>
                    <a:lnTo>
                      <a:pt x="0" y="500932"/>
                    </a:lnTo>
                    <a:close/>
                  </a:path>
                </a:pathLst>
              </a:cu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1" name="자유형 110"/>
              <p:cNvSpPr/>
              <p:nvPr/>
            </p:nvSpPr>
            <p:spPr>
              <a:xfrm>
                <a:off x="2267744" y="2603099"/>
                <a:ext cx="3037399" cy="978010"/>
              </a:xfrm>
              <a:custGeom>
                <a:avLst/>
                <a:gdLst>
                  <a:gd name="connsiteX0" fmla="*/ 0 w 3037399"/>
                  <a:gd name="connsiteY0" fmla="*/ 500932 h 978010"/>
                  <a:gd name="connsiteX1" fmla="*/ 1017767 w 3037399"/>
                  <a:gd name="connsiteY1" fmla="*/ 500932 h 978010"/>
                  <a:gd name="connsiteX2" fmla="*/ 1121134 w 3037399"/>
                  <a:gd name="connsiteY2" fmla="*/ 437322 h 978010"/>
                  <a:gd name="connsiteX3" fmla="*/ 1192696 w 3037399"/>
                  <a:gd name="connsiteY3" fmla="*/ 500932 h 978010"/>
                  <a:gd name="connsiteX4" fmla="*/ 1288112 w 3037399"/>
                  <a:gd name="connsiteY4" fmla="*/ 413468 h 978010"/>
                  <a:gd name="connsiteX5" fmla="*/ 1391479 w 3037399"/>
                  <a:gd name="connsiteY5" fmla="*/ 970059 h 978010"/>
                  <a:gd name="connsiteX6" fmla="*/ 1637969 w 3037399"/>
                  <a:gd name="connsiteY6" fmla="*/ 0 h 978010"/>
                  <a:gd name="connsiteX7" fmla="*/ 1749287 w 3037399"/>
                  <a:gd name="connsiteY7" fmla="*/ 667909 h 978010"/>
                  <a:gd name="connsiteX8" fmla="*/ 1900362 w 3037399"/>
                  <a:gd name="connsiteY8" fmla="*/ 429370 h 978010"/>
                  <a:gd name="connsiteX9" fmla="*/ 1987826 w 3037399"/>
                  <a:gd name="connsiteY9" fmla="*/ 500932 h 978010"/>
                  <a:gd name="connsiteX10" fmla="*/ 3037399 w 3037399"/>
                  <a:gd name="connsiteY10" fmla="*/ 500932 h 978010"/>
                  <a:gd name="connsiteX11" fmla="*/ 1979875 w 3037399"/>
                  <a:gd name="connsiteY11" fmla="*/ 500932 h 978010"/>
                  <a:gd name="connsiteX12" fmla="*/ 1908313 w 3037399"/>
                  <a:gd name="connsiteY12" fmla="*/ 429370 h 978010"/>
                  <a:gd name="connsiteX13" fmla="*/ 1757239 w 3037399"/>
                  <a:gd name="connsiteY13" fmla="*/ 659958 h 978010"/>
                  <a:gd name="connsiteX14" fmla="*/ 1637969 w 3037399"/>
                  <a:gd name="connsiteY14" fmla="*/ 23854 h 978010"/>
                  <a:gd name="connsiteX15" fmla="*/ 1391479 w 3037399"/>
                  <a:gd name="connsiteY15" fmla="*/ 978010 h 978010"/>
                  <a:gd name="connsiteX16" fmla="*/ 1296063 w 3037399"/>
                  <a:gd name="connsiteY16" fmla="*/ 421419 h 978010"/>
                  <a:gd name="connsiteX17" fmla="*/ 1208599 w 3037399"/>
                  <a:gd name="connsiteY17" fmla="*/ 492981 h 978010"/>
                  <a:gd name="connsiteX18" fmla="*/ 1121134 w 3037399"/>
                  <a:gd name="connsiteY18" fmla="*/ 445273 h 978010"/>
                  <a:gd name="connsiteX19" fmla="*/ 1025719 w 3037399"/>
                  <a:gd name="connsiteY19" fmla="*/ 500932 h 978010"/>
                  <a:gd name="connsiteX20" fmla="*/ 0 w 3037399"/>
                  <a:gd name="connsiteY20" fmla="*/ 500932 h 978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37399" h="978010">
                    <a:moveTo>
                      <a:pt x="0" y="500932"/>
                    </a:moveTo>
                    <a:lnTo>
                      <a:pt x="1017767" y="500932"/>
                    </a:lnTo>
                    <a:lnTo>
                      <a:pt x="1121134" y="437322"/>
                    </a:lnTo>
                    <a:lnTo>
                      <a:pt x="1192696" y="500932"/>
                    </a:lnTo>
                    <a:lnTo>
                      <a:pt x="1288112" y="413468"/>
                    </a:lnTo>
                    <a:lnTo>
                      <a:pt x="1391479" y="970059"/>
                    </a:lnTo>
                    <a:lnTo>
                      <a:pt x="1637969" y="0"/>
                    </a:lnTo>
                    <a:lnTo>
                      <a:pt x="1749287" y="667909"/>
                    </a:lnTo>
                    <a:lnTo>
                      <a:pt x="1900362" y="429370"/>
                    </a:lnTo>
                    <a:lnTo>
                      <a:pt x="1987826" y="500932"/>
                    </a:lnTo>
                    <a:lnTo>
                      <a:pt x="3037399" y="500932"/>
                    </a:lnTo>
                    <a:lnTo>
                      <a:pt x="1979875" y="500932"/>
                    </a:lnTo>
                    <a:lnTo>
                      <a:pt x="1908313" y="429370"/>
                    </a:lnTo>
                    <a:lnTo>
                      <a:pt x="1757239" y="659958"/>
                    </a:lnTo>
                    <a:lnTo>
                      <a:pt x="1637969" y="23854"/>
                    </a:lnTo>
                    <a:lnTo>
                      <a:pt x="1391479" y="978010"/>
                    </a:lnTo>
                    <a:lnTo>
                      <a:pt x="1296063" y="421419"/>
                    </a:lnTo>
                    <a:lnTo>
                      <a:pt x="1208599" y="492981"/>
                    </a:lnTo>
                    <a:lnTo>
                      <a:pt x="1121134" y="445273"/>
                    </a:lnTo>
                    <a:lnTo>
                      <a:pt x="1025719" y="500932"/>
                    </a:lnTo>
                    <a:lnTo>
                      <a:pt x="0" y="500932"/>
                    </a:lnTo>
                    <a:close/>
                  </a:path>
                </a:pathLst>
              </a:cu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2" name="자유형 111"/>
              <p:cNvSpPr/>
              <p:nvPr/>
            </p:nvSpPr>
            <p:spPr>
              <a:xfrm>
                <a:off x="4588267" y="2603099"/>
                <a:ext cx="3037399" cy="978010"/>
              </a:xfrm>
              <a:custGeom>
                <a:avLst/>
                <a:gdLst>
                  <a:gd name="connsiteX0" fmla="*/ 0 w 3037399"/>
                  <a:gd name="connsiteY0" fmla="*/ 500932 h 978010"/>
                  <a:gd name="connsiteX1" fmla="*/ 1017767 w 3037399"/>
                  <a:gd name="connsiteY1" fmla="*/ 500932 h 978010"/>
                  <a:gd name="connsiteX2" fmla="*/ 1121134 w 3037399"/>
                  <a:gd name="connsiteY2" fmla="*/ 437322 h 978010"/>
                  <a:gd name="connsiteX3" fmla="*/ 1192696 w 3037399"/>
                  <a:gd name="connsiteY3" fmla="*/ 500932 h 978010"/>
                  <a:gd name="connsiteX4" fmla="*/ 1288112 w 3037399"/>
                  <a:gd name="connsiteY4" fmla="*/ 413468 h 978010"/>
                  <a:gd name="connsiteX5" fmla="*/ 1391479 w 3037399"/>
                  <a:gd name="connsiteY5" fmla="*/ 970059 h 978010"/>
                  <a:gd name="connsiteX6" fmla="*/ 1637969 w 3037399"/>
                  <a:gd name="connsiteY6" fmla="*/ 0 h 978010"/>
                  <a:gd name="connsiteX7" fmla="*/ 1749287 w 3037399"/>
                  <a:gd name="connsiteY7" fmla="*/ 667909 h 978010"/>
                  <a:gd name="connsiteX8" fmla="*/ 1900362 w 3037399"/>
                  <a:gd name="connsiteY8" fmla="*/ 429370 h 978010"/>
                  <a:gd name="connsiteX9" fmla="*/ 1987826 w 3037399"/>
                  <a:gd name="connsiteY9" fmla="*/ 500932 h 978010"/>
                  <a:gd name="connsiteX10" fmla="*/ 3037399 w 3037399"/>
                  <a:gd name="connsiteY10" fmla="*/ 500932 h 978010"/>
                  <a:gd name="connsiteX11" fmla="*/ 1979875 w 3037399"/>
                  <a:gd name="connsiteY11" fmla="*/ 500932 h 978010"/>
                  <a:gd name="connsiteX12" fmla="*/ 1908313 w 3037399"/>
                  <a:gd name="connsiteY12" fmla="*/ 429370 h 978010"/>
                  <a:gd name="connsiteX13" fmla="*/ 1757239 w 3037399"/>
                  <a:gd name="connsiteY13" fmla="*/ 659958 h 978010"/>
                  <a:gd name="connsiteX14" fmla="*/ 1637969 w 3037399"/>
                  <a:gd name="connsiteY14" fmla="*/ 23854 h 978010"/>
                  <a:gd name="connsiteX15" fmla="*/ 1391479 w 3037399"/>
                  <a:gd name="connsiteY15" fmla="*/ 978010 h 978010"/>
                  <a:gd name="connsiteX16" fmla="*/ 1296063 w 3037399"/>
                  <a:gd name="connsiteY16" fmla="*/ 421419 h 978010"/>
                  <a:gd name="connsiteX17" fmla="*/ 1208599 w 3037399"/>
                  <a:gd name="connsiteY17" fmla="*/ 492981 h 978010"/>
                  <a:gd name="connsiteX18" fmla="*/ 1121134 w 3037399"/>
                  <a:gd name="connsiteY18" fmla="*/ 445273 h 978010"/>
                  <a:gd name="connsiteX19" fmla="*/ 1025719 w 3037399"/>
                  <a:gd name="connsiteY19" fmla="*/ 500932 h 978010"/>
                  <a:gd name="connsiteX20" fmla="*/ 0 w 3037399"/>
                  <a:gd name="connsiteY20" fmla="*/ 500932 h 978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37399" h="978010">
                    <a:moveTo>
                      <a:pt x="0" y="500932"/>
                    </a:moveTo>
                    <a:lnTo>
                      <a:pt x="1017767" y="500932"/>
                    </a:lnTo>
                    <a:lnTo>
                      <a:pt x="1121134" y="437322"/>
                    </a:lnTo>
                    <a:lnTo>
                      <a:pt x="1192696" y="500932"/>
                    </a:lnTo>
                    <a:lnTo>
                      <a:pt x="1288112" y="413468"/>
                    </a:lnTo>
                    <a:lnTo>
                      <a:pt x="1391479" y="970059"/>
                    </a:lnTo>
                    <a:lnTo>
                      <a:pt x="1637969" y="0"/>
                    </a:lnTo>
                    <a:lnTo>
                      <a:pt x="1749287" y="667909"/>
                    </a:lnTo>
                    <a:lnTo>
                      <a:pt x="1900362" y="429370"/>
                    </a:lnTo>
                    <a:lnTo>
                      <a:pt x="1987826" y="500932"/>
                    </a:lnTo>
                    <a:lnTo>
                      <a:pt x="3037399" y="500932"/>
                    </a:lnTo>
                    <a:lnTo>
                      <a:pt x="1979875" y="500932"/>
                    </a:lnTo>
                    <a:lnTo>
                      <a:pt x="1908313" y="429370"/>
                    </a:lnTo>
                    <a:lnTo>
                      <a:pt x="1757239" y="659958"/>
                    </a:lnTo>
                    <a:lnTo>
                      <a:pt x="1637969" y="23854"/>
                    </a:lnTo>
                    <a:lnTo>
                      <a:pt x="1391479" y="978010"/>
                    </a:lnTo>
                    <a:lnTo>
                      <a:pt x="1296063" y="421419"/>
                    </a:lnTo>
                    <a:lnTo>
                      <a:pt x="1208599" y="492981"/>
                    </a:lnTo>
                    <a:lnTo>
                      <a:pt x="1121134" y="445273"/>
                    </a:lnTo>
                    <a:lnTo>
                      <a:pt x="1025719" y="500932"/>
                    </a:lnTo>
                    <a:lnTo>
                      <a:pt x="0" y="500932"/>
                    </a:lnTo>
                    <a:close/>
                  </a:path>
                </a:pathLst>
              </a:cu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09" name="하트 108"/>
            <p:cNvSpPr>
              <a:spLocks noChangeAspect="1"/>
            </p:cNvSpPr>
            <p:nvPr/>
          </p:nvSpPr>
          <p:spPr>
            <a:xfrm>
              <a:off x="7740352" y="231550"/>
              <a:ext cx="1080000" cy="1080000"/>
            </a:xfrm>
            <a:prstGeom prst="heart">
              <a:avLst/>
            </a:prstGeom>
            <a:gradFill flip="none" rotWithShape="1">
              <a:gsLst>
                <a:gs pos="0">
                  <a:srgbClr val="FF2F2F">
                    <a:shade val="30000"/>
                    <a:satMod val="115000"/>
                  </a:srgbClr>
                </a:gs>
                <a:gs pos="50000">
                  <a:srgbClr val="FF2F2F">
                    <a:shade val="67500"/>
                    <a:satMod val="115000"/>
                  </a:srgbClr>
                </a:gs>
                <a:gs pos="100000">
                  <a:srgbClr val="FF2F2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0" y="195486"/>
            <a:ext cx="8820352" cy="1152128"/>
            <a:chOff x="0" y="195486"/>
            <a:chExt cx="8820352" cy="1152128"/>
          </a:xfrm>
        </p:grpSpPr>
        <p:grpSp>
          <p:nvGrpSpPr>
            <p:cNvPr id="114" name="그룹 113"/>
            <p:cNvGrpSpPr/>
            <p:nvPr/>
          </p:nvGrpSpPr>
          <p:grpSpPr>
            <a:xfrm>
              <a:off x="0" y="195486"/>
              <a:ext cx="7812360" cy="1152128"/>
              <a:chOff x="0" y="2603099"/>
              <a:chExt cx="7625666" cy="978010"/>
            </a:xfrm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grpSpPr>
          <p:sp>
            <p:nvSpPr>
              <p:cNvPr id="116" name="자유형 115"/>
              <p:cNvSpPr/>
              <p:nvPr/>
            </p:nvSpPr>
            <p:spPr>
              <a:xfrm>
                <a:off x="0" y="2603099"/>
                <a:ext cx="3037399" cy="978010"/>
              </a:xfrm>
              <a:custGeom>
                <a:avLst/>
                <a:gdLst>
                  <a:gd name="connsiteX0" fmla="*/ 0 w 3037399"/>
                  <a:gd name="connsiteY0" fmla="*/ 500932 h 978010"/>
                  <a:gd name="connsiteX1" fmla="*/ 1017767 w 3037399"/>
                  <a:gd name="connsiteY1" fmla="*/ 500932 h 978010"/>
                  <a:gd name="connsiteX2" fmla="*/ 1121134 w 3037399"/>
                  <a:gd name="connsiteY2" fmla="*/ 437322 h 978010"/>
                  <a:gd name="connsiteX3" fmla="*/ 1192696 w 3037399"/>
                  <a:gd name="connsiteY3" fmla="*/ 500932 h 978010"/>
                  <a:gd name="connsiteX4" fmla="*/ 1288112 w 3037399"/>
                  <a:gd name="connsiteY4" fmla="*/ 413468 h 978010"/>
                  <a:gd name="connsiteX5" fmla="*/ 1391479 w 3037399"/>
                  <a:gd name="connsiteY5" fmla="*/ 970059 h 978010"/>
                  <a:gd name="connsiteX6" fmla="*/ 1637969 w 3037399"/>
                  <a:gd name="connsiteY6" fmla="*/ 0 h 978010"/>
                  <a:gd name="connsiteX7" fmla="*/ 1749287 w 3037399"/>
                  <a:gd name="connsiteY7" fmla="*/ 667909 h 978010"/>
                  <a:gd name="connsiteX8" fmla="*/ 1900362 w 3037399"/>
                  <a:gd name="connsiteY8" fmla="*/ 429370 h 978010"/>
                  <a:gd name="connsiteX9" fmla="*/ 1987826 w 3037399"/>
                  <a:gd name="connsiteY9" fmla="*/ 500932 h 978010"/>
                  <a:gd name="connsiteX10" fmla="*/ 3037399 w 3037399"/>
                  <a:gd name="connsiteY10" fmla="*/ 500932 h 978010"/>
                  <a:gd name="connsiteX11" fmla="*/ 1979875 w 3037399"/>
                  <a:gd name="connsiteY11" fmla="*/ 500932 h 978010"/>
                  <a:gd name="connsiteX12" fmla="*/ 1908313 w 3037399"/>
                  <a:gd name="connsiteY12" fmla="*/ 429370 h 978010"/>
                  <a:gd name="connsiteX13" fmla="*/ 1757239 w 3037399"/>
                  <a:gd name="connsiteY13" fmla="*/ 659958 h 978010"/>
                  <a:gd name="connsiteX14" fmla="*/ 1637969 w 3037399"/>
                  <a:gd name="connsiteY14" fmla="*/ 23854 h 978010"/>
                  <a:gd name="connsiteX15" fmla="*/ 1391479 w 3037399"/>
                  <a:gd name="connsiteY15" fmla="*/ 978010 h 978010"/>
                  <a:gd name="connsiteX16" fmla="*/ 1296063 w 3037399"/>
                  <a:gd name="connsiteY16" fmla="*/ 421419 h 978010"/>
                  <a:gd name="connsiteX17" fmla="*/ 1208599 w 3037399"/>
                  <a:gd name="connsiteY17" fmla="*/ 492981 h 978010"/>
                  <a:gd name="connsiteX18" fmla="*/ 1121134 w 3037399"/>
                  <a:gd name="connsiteY18" fmla="*/ 445273 h 978010"/>
                  <a:gd name="connsiteX19" fmla="*/ 1025719 w 3037399"/>
                  <a:gd name="connsiteY19" fmla="*/ 500932 h 978010"/>
                  <a:gd name="connsiteX20" fmla="*/ 0 w 3037399"/>
                  <a:gd name="connsiteY20" fmla="*/ 500932 h 978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37399" h="978010">
                    <a:moveTo>
                      <a:pt x="0" y="500932"/>
                    </a:moveTo>
                    <a:lnTo>
                      <a:pt x="1017767" y="500932"/>
                    </a:lnTo>
                    <a:lnTo>
                      <a:pt x="1121134" y="437322"/>
                    </a:lnTo>
                    <a:lnTo>
                      <a:pt x="1192696" y="500932"/>
                    </a:lnTo>
                    <a:lnTo>
                      <a:pt x="1288112" y="413468"/>
                    </a:lnTo>
                    <a:lnTo>
                      <a:pt x="1391479" y="970059"/>
                    </a:lnTo>
                    <a:lnTo>
                      <a:pt x="1637969" y="0"/>
                    </a:lnTo>
                    <a:lnTo>
                      <a:pt x="1749287" y="667909"/>
                    </a:lnTo>
                    <a:lnTo>
                      <a:pt x="1900362" y="429370"/>
                    </a:lnTo>
                    <a:lnTo>
                      <a:pt x="1987826" y="500932"/>
                    </a:lnTo>
                    <a:lnTo>
                      <a:pt x="3037399" y="500932"/>
                    </a:lnTo>
                    <a:lnTo>
                      <a:pt x="1979875" y="500932"/>
                    </a:lnTo>
                    <a:lnTo>
                      <a:pt x="1908313" y="429370"/>
                    </a:lnTo>
                    <a:lnTo>
                      <a:pt x="1757239" y="659958"/>
                    </a:lnTo>
                    <a:lnTo>
                      <a:pt x="1637969" y="23854"/>
                    </a:lnTo>
                    <a:lnTo>
                      <a:pt x="1391479" y="978010"/>
                    </a:lnTo>
                    <a:lnTo>
                      <a:pt x="1296063" y="421419"/>
                    </a:lnTo>
                    <a:lnTo>
                      <a:pt x="1208599" y="492981"/>
                    </a:lnTo>
                    <a:lnTo>
                      <a:pt x="1121134" y="445273"/>
                    </a:lnTo>
                    <a:lnTo>
                      <a:pt x="1025719" y="500932"/>
                    </a:lnTo>
                    <a:lnTo>
                      <a:pt x="0" y="500932"/>
                    </a:lnTo>
                    <a:close/>
                  </a:path>
                </a:pathLst>
              </a:cu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7" name="자유형 116"/>
              <p:cNvSpPr/>
              <p:nvPr/>
            </p:nvSpPr>
            <p:spPr>
              <a:xfrm>
                <a:off x="2267744" y="2603099"/>
                <a:ext cx="3037399" cy="978010"/>
              </a:xfrm>
              <a:custGeom>
                <a:avLst/>
                <a:gdLst>
                  <a:gd name="connsiteX0" fmla="*/ 0 w 3037399"/>
                  <a:gd name="connsiteY0" fmla="*/ 500932 h 978010"/>
                  <a:gd name="connsiteX1" fmla="*/ 1017767 w 3037399"/>
                  <a:gd name="connsiteY1" fmla="*/ 500932 h 978010"/>
                  <a:gd name="connsiteX2" fmla="*/ 1121134 w 3037399"/>
                  <a:gd name="connsiteY2" fmla="*/ 437322 h 978010"/>
                  <a:gd name="connsiteX3" fmla="*/ 1192696 w 3037399"/>
                  <a:gd name="connsiteY3" fmla="*/ 500932 h 978010"/>
                  <a:gd name="connsiteX4" fmla="*/ 1288112 w 3037399"/>
                  <a:gd name="connsiteY4" fmla="*/ 413468 h 978010"/>
                  <a:gd name="connsiteX5" fmla="*/ 1391479 w 3037399"/>
                  <a:gd name="connsiteY5" fmla="*/ 970059 h 978010"/>
                  <a:gd name="connsiteX6" fmla="*/ 1637969 w 3037399"/>
                  <a:gd name="connsiteY6" fmla="*/ 0 h 978010"/>
                  <a:gd name="connsiteX7" fmla="*/ 1749287 w 3037399"/>
                  <a:gd name="connsiteY7" fmla="*/ 667909 h 978010"/>
                  <a:gd name="connsiteX8" fmla="*/ 1900362 w 3037399"/>
                  <a:gd name="connsiteY8" fmla="*/ 429370 h 978010"/>
                  <a:gd name="connsiteX9" fmla="*/ 1987826 w 3037399"/>
                  <a:gd name="connsiteY9" fmla="*/ 500932 h 978010"/>
                  <a:gd name="connsiteX10" fmla="*/ 3037399 w 3037399"/>
                  <a:gd name="connsiteY10" fmla="*/ 500932 h 978010"/>
                  <a:gd name="connsiteX11" fmla="*/ 1979875 w 3037399"/>
                  <a:gd name="connsiteY11" fmla="*/ 500932 h 978010"/>
                  <a:gd name="connsiteX12" fmla="*/ 1908313 w 3037399"/>
                  <a:gd name="connsiteY12" fmla="*/ 429370 h 978010"/>
                  <a:gd name="connsiteX13" fmla="*/ 1757239 w 3037399"/>
                  <a:gd name="connsiteY13" fmla="*/ 659958 h 978010"/>
                  <a:gd name="connsiteX14" fmla="*/ 1637969 w 3037399"/>
                  <a:gd name="connsiteY14" fmla="*/ 23854 h 978010"/>
                  <a:gd name="connsiteX15" fmla="*/ 1391479 w 3037399"/>
                  <a:gd name="connsiteY15" fmla="*/ 978010 h 978010"/>
                  <a:gd name="connsiteX16" fmla="*/ 1296063 w 3037399"/>
                  <a:gd name="connsiteY16" fmla="*/ 421419 h 978010"/>
                  <a:gd name="connsiteX17" fmla="*/ 1208599 w 3037399"/>
                  <a:gd name="connsiteY17" fmla="*/ 492981 h 978010"/>
                  <a:gd name="connsiteX18" fmla="*/ 1121134 w 3037399"/>
                  <a:gd name="connsiteY18" fmla="*/ 445273 h 978010"/>
                  <a:gd name="connsiteX19" fmla="*/ 1025719 w 3037399"/>
                  <a:gd name="connsiteY19" fmla="*/ 500932 h 978010"/>
                  <a:gd name="connsiteX20" fmla="*/ 0 w 3037399"/>
                  <a:gd name="connsiteY20" fmla="*/ 500932 h 978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37399" h="978010">
                    <a:moveTo>
                      <a:pt x="0" y="500932"/>
                    </a:moveTo>
                    <a:lnTo>
                      <a:pt x="1017767" y="500932"/>
                    </a:lnTo>
                    <a:lnTo>
                      <a:pt x="1121134" y="437322"/>
                    </a:lnTo>
                    <a:lnTo>
                      <a:pt x="1192696" y="500932"/>
                    </a:lnTo>
                    <a:lnTo>
                      <a:pt x="1288112" y="413468"/>
                    </a:lnTo>
                    <a:lnTo>
                      <a:pt x="1391479" y="970059"/>
                    </a:lnTo>
                    <a:lnTo>
                      <a:pt x="1637969" y="0"/>
                    </a:lnTo>
                    <a:lnTo>
                      <a:pt x="1749287" y="667909"/>
                    </a:lnTo>
                    <a:lnTo>
                      <a:pt x="1900362" y="429370"/>
                    </a:lnTo>
                    <a:lnTo>
                      <a:pt x="1987826" y="500932"/>
                    </a:lnTo>
                    <a:lnTo>
                      <a:pt x="3037399" y="500932"/>
                    </a:lnTo>
                    <a:lnTo>
                      <a:pt x="1979875" y="500932"/>
                    </a:lnTo>
                    <a:lnTo>
                      <a:pt x="1908313" y="429370"/>
                    </a:lnTo>
                    <a:lnTo>
                      <a:pt x="1757239" y="659958"/>
                    </a:lnTo>
                    <a:lnTo>
                      <a:pt x="1637969" y="23854"/>
                    </a:lnTo>
                    <a:lnTo>
                      <a:pt x="1391479" y="978010"/>
                    </a:lnTo>
                    <a:lnTo>
                      <a:pt x="1296063" y="421419"/>
                    </a:lnTo>
                    <a:lnTo>
                      <a:pt x="1208599" y="492981"/>
                    </a:lnTo>
                    <a:lnTo>
                      <a:pt x="1121134" y="445273"/>
                    </a:lnTo>
                    <a:lnTo>
                      <a:pt x="1025719" y="500932"/>
                    </a:lnTo>
                    <a:lnTo>
                      <a:pt x="0" y="500932"/>
                    </a:lnTo>
                    <a:close/>
                  </a:path>
                </a:pathLst>
              </a:cu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8" name="자유형 117"/>
              <p:cNvSpPr/>
              <p:nvPr/>
            </p:nvSpPr>
            <p:spPr>
              <a:xfrm>
                <a:off x="4588267" y="2603099"/>
                <a:ext cx="3037399" cy="978010"/>
              </a:xfrm>
              <a:custGeom>
                <a:avLst/>
                <a:gdLst>
                  <a:gd name="connsiteX0" fmla="*/ 0 w 3037399"/>
                  <a:gd name="connsiteY0" fmla="*/ 500932 h 978010"/>
                  <a:gd name="connsiteX1" fmla="*/ 1017767 w 3037399"/>
                  <a:gd name="connsiteY1" fmla="*/ 500932 h 978010"/>
                  <a:gd name="connsiteX2" fmla="*/ 1121134 w 3037399"/>
                  <a:gd name="connsiteY2" fmla="*/ 437322 h 978010"/>
                  <a:gd name="connsiteX3" fmla="*/ 1192696 w 3037399"/>
                  <a:gd name="connsiteY3" fmla="*/ 500932 h 978010"/>
                  <a:gd name="connsiteX4" fmla="*/ 1288112 w 3037399"/>
                  <a:gd name="connsiteY4" fmla="*/ 413468 h 978010"/>
                  <a:gd name="connsiteX5" fmla="*/ 1391479 w 3037399"/>
                  <a:gd name="connsiteY5" fmla="*/ 970059 h 978010"/>
                  <a:gd name="connsiteX6" fmla="*/ 1637969 w 3037399"/>
                  <a:gd name="connsiteY6" fmla="*/ 0 h 978010"/>
                  <a:gd name="connsiteX7" fmla="*/ 1749287 w 3037399"/>
                  <a:gd name="connsiteY7" fmla="*/ 667909 h 978010"/>
                  <a:gd name="connsiteX8" fmla="*/ 1900362 w 3037399"/>
                  <a:gd name="connsiteY8" fmla="*/ 429370 h 978010"/>
                  <a:gd name="connsiteX9" fmla="*/ 1987826 w 3037399"/>
                  <a:gd name="connsiteY9" fmla="*/ 500932 h 978010"/>
                  <a:gd name="connsiteX10" fmla="*/ 3037399 w 3037399"/>
                  <a:gd name="connsiteY10" fmla="*/ 500932 h 978010"/>
                  <a:gd name="connsiteX11" fmla="*/ 1979875 w 3037399"/>
                  <a:gd name="connsiteY11" fmla="*/ 500932 h 978010"/>
                  <a:gd name="connsiteX12" fmla="*/ 1908313 w 3037399"/>
                  <a:gd name="connsiteY12" fmla="*/ 429370 h 978010"/>
                  <a:gd name="connsiteX13" fmla="*/ 1757239 w 3037399"/>
                  <a:gd name="connsiteY13" fmla="*/ 659958 h 978010"/>
                  <a:gd name="connsiteX14" fmla="*/ 1637969 w 3037399"/>
                  <a:gd name="connsiteY14" fmla="*/ 23854 h 978010"/>
                  <a:gd name="connsiteX15" fmla="*/ 1391479 w 3037399"/>
                  <a:gd name="connsiteY15" fmla="*/ 978010 h 978010"/>
                  <a:gd name="connsiteX16" fmla="*/ 1296063 w 3037399"/>
                  <a:gd name="connsiteY16" fmla="*/ 421419 h 978010"/>
                  <a:gd name="connsiteX17" fmla="*/ 1208599 w 3037399"/>
                  <a:gd name="connsiteY17" fmla="*/ 492981 h 978010"/>
                  <a:gd name="connsiteX18" fmla="*/ 1121134 w 3037399"/>
                  <a:gd name="connsiteY18" fmla="*/ 445273 h 978010"/>
                  <a:gd name="connsiteX19" fmla="*/ 1025719 w 3037399"/>
                  <a:gd name="connsiteY19" fmla="*/ 500932 h 978010"/>
                  <a:gd name="connsiteX20" fmla="*/ 0 w 3037399"/>
                  <a:gd name="connsiteY20" fmla="*/ 500932 h 978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37399" h="978010">
                    <a:moveTo>
                      <a:pt x="0" y="500932"/>
                    </a:moveTo>
                    <a:lnTo>
                      <a:pt x="1017767" y="500932"/>
                    </a:lnTo>
                    <a:lnTo>
                      <a:pt x="1121134" y="437322"/>
                    </a:lnTo>
                    <a:lnTo>
                      <a:pt x="1192696" y="500932"/>
                    </a:lnTo>
                    <a:lnTo>
                      <a:pt x="1288112" y="413468"/>
                    </a:lnTo>
                    <a:lnTo>
                      <a:pt x="1391479" y="970059"/>
                    </a:lnTo>
                    <a:lnTo>
                      <a:pt x="1637969" y="0"/>
                    </a:lnTo>
                    <a:lnTo>
                      <a:pt x="1749287" y="667909"/>
                    </a:lnTo>
                    <a:lnTo>
                      <a:pt x="1900362" y="429370"/>
                    </a:lnTo>
                    <a:lnTo>
                      <a:pt x="1987826" y="500932"/>
                    </a:lnTo>
                    <a:lnTo>
                      <a:pt x="3037399" y="500932"/>
                    </a:lnTo>
                    <a:lnTo>
                      <a:pt x="1979875" y="500932"/>
                    </a:lnTo>
                    <a:lnTo>
                      <a:pt x="1908313" y="429370"/>
                    </a:lnTo>
                    <a:lnTo>
                      <a:pt x="1757239" y="659958"/>
                    </a:lnTo>
                    <a:lnTo>
                      <a:pt x="1637969" y="23854"/>
                    </a:lnTo>
                    <a:lnTo>
                      <a:pt x="1391479" y="978010"/>
                    </a:lnTo>
                    <a:lnTo>
                      <a:pt x="1296063" y="421419"/>
                    </a:lnTo>
                    <a:lnTo>
                      <a:pt x="1208599" y="492981"/>
                    </a:lnTo>
                    <a:lnTo>
                      <a:pt x="1121134" y="445273"/>
                    </a:lnTo>
                    <a:lnTo>
                      <a:pt x="1025719" y="500932"/>
                    </a:lnTo>
                    <a:lnTo>
                      <a:pt x="0" y="500932"/>
                    </a:lnTo>
                    <a:close/>
                  </a:path>
                </a:pathLst>
              </a:cu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15" name="하트 114"/>
            <p:cNvSpPr>
              <a:spLocks noChangeAspect="1"/>
            </p:cNvSpPr>
            <p:nvPr/>
          </p:nvSpPr>
          <p:spPr>
            <a:xfrm>
              <a:off x="7740352" y="231550"/>
              <a:ext cx="1080000" cy="1080000"/>
            </a:xfrm>
            <a:prstGeom prst="heart">
              <a:avLst/>
            </a:prstGeom>
            <a:gradFill flip="none" rotWithShape="1">
              <a:gsLst>
                <a:gs pos="0">
                  <a:srgbClr val="FF2F2F">
                    <a:shade val="30000"/>
                    <a:satMod val="115000"/>
                  </a:srgbClr>
                </a:gs>
                <a:gs pos="50000">
                  <a:srgbClr val="FF2F2F">
                    <a:shade val="67500"/>
                    <a:satMod val="115000"/>
                  </a:srgbClr>
                </a:gs>
                <a:gs pos="100000">
                  <a:srgbClr val="FF2F2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0" y="195486"/>
            <a:ext cx="8820352" cy="1152128"/>
            <a:chOff x="0" y="195486"/>
            <a:chExt cx="8820352" cy="1152128"/>
          </a:xfrm>
        </p:grpSpPr>
        <p:grpSp>
          <p:nvGrpSpPr>
            <p:cNvPr id="120" name="그룹 119"/>
            <p:cNvGrpSpPr/>
            <p:nvPr/>
          </p:nvGrpSpPr>
          <p:grpSpPr>
            <a:xfrm>
              <a:off x="0" y="195486"/>
              <a:ext cx="7812360" cy="1152128"/>
              <a:chOff x="0" y="2603099"/>
              <a:chExt cx="7625666" cy="978010"/>
            </a:xfrm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grpSpPr>
          <p:sp>
            <p:nvSpPr>
              <p:cNvPr id="122" name="자유형 121"/>
              <p:cNvSpPr/>
              <p:nvPr/>
            </p:nvSpPr>
            <p:spPr>
              <a:xfrm>
                <a:off x="0" y="2603099"/>
                <a:ext cx="3037399" cy="978010"/>
              </a:xfrm>
              <a:custGeom>
                <a:avLst/>
                <a:gdLst>
                  <a:gd name="connsiteX0" fmla="*/ 0 w 3037399"/>
                  <a:gd name="connsiteY0" fmla="*/ 500932 h 978010"/>
                  <a:gd name="connsiteX1" fmla="*/ 1017767 w 3037399"/>
                  <a:gd name="connsiteY1" fmla="*/ 500932 h 978010"/>
                  <a:gd name="connsiteX2" fmla="*/ 1121134 w 3037399"/>
                  <a:gd name="connsiteY2" fmla="*/ 437322 h 978010"/>
                  <a:gd name="connsiteX3" fmla="*/ 1192696 w 3037399"/>
                  <a:gd name="connsiteY3" fmla="*/ 500932 h 978010"/>
                  <a:gd name="connsiteX4" fmla="*/ 1288112 w 3037399"/>
                  <a:gd name="connsiteY4" fmla="*/ 413468 h 978010"/>
                  <a:gd name="connsiteX5" fmla="*/ 1391479 w 3037399"/>
                  <a:gd name="connsiteY5" fmla="*/ 970059 h 978010"/>
                  <a:gd name="connsiteX6" fmla="*/ 1637969 w 3037399"/>
                  <a:gd name="connsiteY6" fmla="*/ 0 h 978010"/>
                  <a:gd name="connsiteX7" fmla="*/ 1749287 w 3037399"/>
                  <a:gd name="connsiteY7" fmla="*/ 667909 h 978010"/>
                  <a:gd name="connsiteX8" fmla="*/ 1900362 w 3037399"/>
                  <a:gd name="connsiteY8" fmla="*/ 429370 h 978010"/>
                  <a:gd name="connsiteX9" fmla="*/ 1987826 w 3037399"/>
                  <a:gd name="connsiteY9" fmla="*/ 500932 h 978010"/>
                  <a:gd name="connsiteX10" fmla="*/ 3037399 w 3037399"/>
                  <a:gd name="connsiteY10" fmla="*/ 500932 h 978010"/>
                  <a:gd name="connsiteX11" fmla="*/ 1979875 w 3037399"/>
                  <a:gd name="connsiteY11" fmla="*/ 500932 h 978010"/>
                  <a:gd name="connsiteX12" fmla="*/ 1908313 w 3037399"/>
                  <a:gd name="connsiteY12" fmla="*/ 429370 h 978010"/>
                  <a:gd name="connsiteX13" fmla="*/ 1757239 w 3037399"/>
                  <a:gd name="connsiteY13" fmla="*/ 659958 h 978010"/>
                  <a:gd name="connsiteX14" fmla="*/ 1637969 w 3037399"/>
                  <a:gd name="connsiteY14" fmla="*/ 23854 h 978010"/>
                  <a:gd name="connsiteX15" fmla="*/ 1391479 w 3037399"/>
                  <a:gd name="connsiteY15" fmla="*/ 978010 h 978010"/>
                  <a:gd name="connsiteX16" fmla="*/ 1296063 w 3037399"/>
                  <a:gd name="connsiteY16" fmla="*/ 421419 h 978010"/>
                  <a:gd name="connsiteX17" fmla="*/ 1208599 w 3037399"/>
                  <a:gd name="connsiteY17" fmla="*/ 492981 h 978010"/>
                  <a:gd name="connsiteX18" fmla="*/ 1121134 w 3037399"/>
                  <a:gd name="connsiteY18" fmla="*/ 445273 h 978010"/>
                  <a:gd name="connsiteX19" fmla="*/ 1025719 w 3037399"/>
                  <a:gd name="connsiteY19" fmla="*/ 500932 h 978010"/>
                  <a:gd name="connsiteX20" fmla="*/ 0 w 3037399"/>
                  <a:gd name="connsiteY20" fmla="*/ 500932 h 978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37399" h="978010">
                    <a:moveTo>
                      <a:pt x="0" y="500932"/>
                    </a:moveTo>
                    <a:lnTo>
                      <a:pt x="1017767" y="500932"/>
                    </a:lnTo>
                    <a:lnTo>
                      <a:pt x="1121134" y="437322"/>
                    </a:lnTo>
                    <a:lnTo>
                      <a:pt x="1192696" y="500932"/>
                    </a:lnTo>
                    <a:lnTo>
                      <a:pt x="1288112" y="413468"/>
                    </a:lnTo>
                    <a:lnTo>
                      <a:pt x="1391479" y="970059"/>
                    </a:lnTo>
                    <a:lnTo>
                      <a:pt x="1637969" y="0"/>
                    </a:lnTo>
                    <a:lnTo>
                      <a:pt x="1749287" y="667909"/>
                    </a:lnTo>
                    <a:lnTo>
                      <a:pt x="1900362" y="429370"/>
                    </a:lnTo>
                    <a:lnTo>
                      <a:pt x="1987826" y="500932"/>
                    </a:lnTo>
                    <a:lnTo>
                      <a:pt x="3037399" y="500932"/>
                    </a:lnTo>
                    <a:lnTo>
                      <a:pt x="1979875" y="500932"/>
                    </a:lnTo>
                    <a:lnTo>
                      <a:pt x="1908313" y="429370"/>
                    </a:lnTo>
                    <a:lnTo>
                      <a:pt x="1757239" y="659958"/>
                    </a:lnTo>
                    <a:lnTo>
                      <a:pt x="1637969" y="23854"/>
                    </a:lnTo>
                    <a:lnTo>
                      <a:pt x="1391479" y="978010"/>
                    </a:lnTo>
                    <a:lnTo>
                      <a:pt x="1296063" y="421419"/>
                    </a:lnTo>
                    <a:lnTo>
                      <a:pt x="1208599" y="492981"/>
                    </a:lnTo>
                    <a:lnTo>
                      <a:pt x="1121134" y="445273"/>
                    </a:lnTo>
                    <a:lnTo>
                      <a:pt x="1025719" y="500932"/>
                    </a:lnTo>
                    <a:lnTo>
                      <a:pt x="0" y="500932"/>
                    </a:lnTo>
                    <a:close/>
                  </a:path>
                </a:pathLst>
              </a:cu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3" name="자유형 122"/>
              <p:cNvSpPr/>
              <p:nvPr/>
            </p:nvSpPr>
            <p:spPr>
              <a:xfrm>
                <a:off x="2267744" y="2603099"/>
                <a:ext cx="3037399" cy="978010"/>
              </a:xfrm>
              <a:custGeom>
                <a:avLst/>
                <a:gdLst>
                  <a:gd name="connsiteX0" fmla="*/ 0 w 3037399"/>
                  <a:gd name="connsiteY0" fmla="*/ 500932 h 978010"/>
                  <a:gd name="connsiteX1" fmla="*/ 1017767 w 3037399"/>
                  <a:gd name="connsiteY1" fmla="*/ 500932 h 978010"/>
                  <a:gd name="connsiteX2" fmla="*/ 1121134 w 3037399"/>
                  <a:gd name="connsiteY2" fmla="*/ 437322 h 978010"/>
                  <a:gd name="connsiteX3" fmla="*/ 1192696 w 3037399"/>
                  <a:gd name="connsiteY3" fmla="*/ 500932 h 978010"/>
                  <a:gd name="connsiteX4" fmla="*/ 1288112 w 3037399"/>
                  <a:gd name="connsiteY4" fmla="*/ 413468 h 978010"/>
                  <a:gd name="connsiteX5" fmla="*/ 1391479 w 3037399"/>
                  <a:gd name="connsiteY5" fmla="*/ 970059 h 978010"/>
                  <a:gd name="connsiteX6" fmla="*/ 1637969 w 3037399"/>
                  <a:gd name="connsiteY6" fmla="*/ 0 h 978010"/>
                  <a:gd name="connsiteX7" fmla="*/ 1749287 w 3037399"/>
                  <a:gd name="connsiteY7" fmla="*/ 667909 h 978010"/>
                  <a:gd name="connsiteX8" fmla="*/ 1900362 w 3037399"/>
                  <a:gd name="connsiteY8" fmla="*/ 429370 h 978010"/>
                  <a:gd name="connsiteX9" fmla="*/ 1987826 w 3037399"/>
                  <a:gd name="connsiteY9" fmla="*/ 500932 h 978010"/>
                  <a:gd name="connsiteX10" fmla="*/ 3037399 w 3037399"/>
                  <a:gd name="connsiteY10" fmla="*/ 500932 h 978010"/>
                  <a:gd name="connsiteX11" fmla="*/ 1979875 w 3037399"/>
                  <a:gd name="connsiteY11" fmla="*/ 500932 h 978010"/>
                  <a:gd name="connsiteX12" fmla="*/ 1908313 w 3037399"/>
                  <a:gd name="connsiteY12" fmla="*/ 429370 h 978010"/>
                  <a:gd name="connsiteX13" fmla="*/ 1757239 w 3037399"/>
                  <a:gd name="connsiteY13" fmla="*/ 659958 h 978010"/>
                  <a:gd name="connsiteX14" fmla="*/ 1637969 w 3037399"/>
                  <a:gd name="connsiteY14" fmla="*/ 23854 h 978010"/>
                  <a:gd name="connsiteX15" fmla="*/ 1391479 w 3037399"/>
                  <a:gd name="connsiteY15" fmla="*/ 978010 h 978010"/>
                  <a:gd name="connsiteX16" fmla="*/ 1296063 w 3037399"/>
                  <a:gd name="connsiteY16" fmla="*/ 421419 h 978010"/>
                  <a:gd name="connsiteX17" fmla="*/ 1208599 w 3037399"/>
                  <a:gd name="connsiteY17" fmla="*/ 492981 h 978010"/>
                  <a:gd name="connsiteX18" fmla="*/ 1121134 w 3037399"/>
                  <a:gd name="connsiteY18" fmla="*/ 445273 h 978010"/>
                  <a:gd name="connsiteX19" fmla="*/ 1025719 w 3037399"/>
                  <a:gd name="connsiteY19" fmla="*/ 500932 h 978010"/>
                  <a:gd name="connsiteX20" fmla="*/ 0 w 3037399"/>
                  <a:gd name="connsiteY20" fmla="*/ 500932 h 978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37399" h="978010">
                    <a:moveTo>
                      <a:pt x="0" y="500932"/>
                    </a:moveTo>
                    <a:lnTo>
                      <a:pt x="1017767" y="500932"/>
                    </a:lnTo>
                    <a:lnTo>
                      <a:pt x="1121134" y="437322"/>
                    </a:lnTo>
                    <a:lnTo>
                      <a:pt x="1192696" y="500932"/>
                    </a:lnTo>
                    <a:lnTo>
                      <a:pt x="1288112" y="413468"/>
                    </a:lnTo>
                    <a:lnTo>
                      <a:pt x="1391479" y="970059"/>
                    </a:lnTo>
                    <a:lnTo>
                      <a:pt x="1637969" y="0"/>
                    </a:lnTo>
                    <a:lnTo>
                      <a:pt x="1749287" y="667909"/>
                    </a:lnTo>
                    <a:lnTo>
                      <a:pt x="1900362" y="429370"/>
                    </a:lnTo>
                    <a:lnTo>
                      <a:pt x="1987826" y="500932"/>
                    </a:lnTo>
                    <a:lnTo>
                      <a:pt x="3037399" y="500932"/>
                    </a:lnTo>
                    <a:lnTo>
                      <a:pt x="1979875" y="500932"/>
                    </a:lnTo>
                    <a:lnTo>
                      <a:pt x="1908313" y="429370"/>
                    </a:lnTo>
                    <a:lnTo>
                      <a:pt x="1757239" y="659958"/>
                    </a:lnTo>
                    <a:lnTo>
                      <a:pt x="1637969" y="23854"/>
                    </a:lnTo>
                    <a:lnTo>
                      <a:pt x="1391479" y="978010"/>
                    </a:lnTo>
                    <a:lnTo>
                      <a:pt x="1296063" y="421419"/>
                    </a:lnTo>
                    <a:lnTo>
                      <a:pt x="1208599" y="492981"/>
                    </a:lnTo>
                    <a:lnTo>
                      <a:pt x="1121134" y="445273"/>
                    </a:lnTo>
                    <a:lnTo>
                      <a:pt x="1025719" y="500932"/>
                    </a:lnTo>
                    <a:lnTo>
                      <a:pt x="0" y="500932"/>
                    </a:lnTo>
                    <a:close/>
                  </a:path>
                </a:pathLst>
              </a:cu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4" name="자유형 123"/>
              <p:cNvSpPr/>
              <p:nvPr/>
            </p:nvSpPr>
            <p:spPr>
              <a:xfrm>
                <a:off x="4588267" y="2603099"/>
                <a:ext cx="3037399" cy="978010"/>
              </a:xfrm>
              <a:custGeom>
                <a:avLst/>
                <a:gdLst>
                  <a:gd name="connsiteX0" fmla="*/ 0 w 3037399"/>
                  <a:gd name="connsiteY0" fmla="*/ 500932 h 978010"/>
                  <a:gd name="connsiteX1" fmla="*/ 1017767 w 3037399"/>
                  <a:gd name="connsiteY1" fmla="*/ 500932 h 978010"/>
                  <a:gd name="connsiteX2" fmla="*/ 1121134 w 3037399"/>
                  <a:gd name="connsiteY2" fmla="*/ 437322 h 978010"/>
                  <a:gd name="connsiteX3" fmla="*/ 1192696 w 3037399"/>
                  <a:gd name="connsiteY3" fmla="*/ 500932 h 978010"/>
                  <a:gd name="connsiteX4" fmla="*/ 1288112 w 3037399"/>
                  <a:gd name="connsiteY4" fmla="*/ 413468 h 978010"/>
                  <a:gd name="connsiteX5" fmla="*/ 1391479 w 3037399"/>
                  <a:gd name="connsiteY5" fmla="*/ 970059 h 978010"/>
                  <a:gd name="connsiteX6" fmla="*/ 1637969 w 3037399"/>
                  <a:gd name="connsiteY6" fmla="*/ 0 h 978010"/>
                  <a:gd name="connsiteX7" fmla="*/ 1749287 w 3037399"/>
                  <a:gd name="connsiteY7" fmla="*/ 667909 h 978010"/>
                  <a:gd name="connsiteX8" fmla="*/ 1900362 w 3037399"/>
                  <a:gd name="connsiteY8" fmla="*/ 429370 h 978010"/>
                  <a:gd name="connsiteX9" fmla="*/ 1987826 w 3037399"/>
                  <a:gd name="connsiteY9" fmla="*/ 500932 h 978010"/>
                  <a:gd name="connsiteX10" fmla="*/ 3037399 w 3037399"/>
                  <a:gd name="connsiteY10" fmla="*/ 500932 h 978010"/>
                  <a:gd name="connsiteX11" fmla="*/ 1979875 w 3037399"/>
                  <a:gd name="connsiteY11" fmla="*/ 500932 h 978010"/>
                  <a:gd name="connsiteX12" fmla="*/ 1908313 w 3037399"/>
                  <a:gd name="connsiteY12" fmla="*/ 429370 h 978010"/>
                  <a:gd name="connsiteX13" fmla="*/ 1757239 w 3037399"/>
                  <a:gd name="connsiteY13" fmla="*/ 659958 h 978010"/>
                  <a:gd name="connsiteX14" fmla="*/ 1637969 w 3037399"/>
                  <a:gd name="connsiteY14" fmla="*/ 23854 h 978010"/>
                  <a:gd name="connsiteX15" fmla="*/ 1391479 w 3037399"/>
                  <a:gd name="connsiteY15" fmla="*/ 978010 h 978010"/>
                  <a:gd name="connsiteX16" fmla="*/ 1296063 w 3037399"/>
                  <a:gd name="connsiteY16" fmla="*/ 421419 h 978010"/>
                  <a:gd name="connsiteX17" fmla="*/ 1208599 w 3037399"/>
                  <a:gd name="connsiteY17" fmla="*/ 492981 h 978010"/>
                  <a:gd name="connsiteX18" fmla="*/ 1121134 w 3037399"/>
                  <a:gd name="connsiteY18" fmla="*/ 445273 h 978010"/>
                  <a:gd name="connsiteX19" fmla="*/ 1025719 w 3037399"/>
                  <a:gd name="connsiteY19" fmla="*/ 500932 h 978010"/>
                  <a:gd name="connsiteX20" fmla="*/ 0 w 3037399"/>
                  <a:gd name="connsiteY20" fmla="*/ 500932 h 978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37399" h="978010">
                    <a:moveTo>
                      <a:pt x="0" y="500932"/>
                    </a:moveTo>
                    <a:lnTo>
                      <a:pt x="1017767" y="500932"/>
                    </a:lnTo>
                    <a:lnTo>
                      <a:pt x="1121134" y="437322"/>
                    </a:lnTo>
                    <a:lnTo>
                      <a:pt x="1192696" y="500932"/>
                    </a:lnTo>
                    <a:lnTo>
                      <a:pt x="1288112" y="413468"/>
                    </a:lnTo>
                    <a:lnTo>
                      <a:pt x="1391479" y="970059"/>
                    </a:lnTo>
                    <a:lnTo>
                      <a:pt x="1637969" y="0"/>
                    </a:lnTo>
                    <a:lnTo>
                      <a:pt x="1749287" y="667909"/>
                    </a:lnTo>
                    <a:lnTo>
                      <a:pt x="1900362" y="429370"/>
                    </a:lnTo>
                    <a:lnTo>
                      <a:pt x="1987826" y="500932"/>
                    </a:lnTo>
                    <a:lnTo>
                      <a:pt x="3037399" y="500932"/>
                    </a:lnTo>
                    <a:lnTo>
                      <a:pt x="1979875" y="500932"/>
                    </a:lnTo>
                    <a:lnTo>
                      <a:pt x="1908313" y="429370"/>
                    </a:lnTo>
                    <a:lnTo>
                      <a:pt x="1757239" y="659958"/>
                    </a:lnTo>
                    <a:lnTo>
                      <a:pt x="1637969" y="23854"/>
                    </a:lnTo>
                    <a:lnTo>
                      <a:pt x="1391479" y="978010"/>
                    </a:lnTo>
                    <a:lnTo>
                      <a:pt x="1296063" y="421419"/>
                    </a:lnTo>
                    <a:lnTo>
                      <a:pt x="1208599" y="492981"/>
                    </a:lnTo>
                    <a:lnTo>
                      <a:pt x="1121134" y="445273"/>
                    </a:lnTo>
                    <a:lnTo>
                      <a:pt x="1025719" y="500932"/>
                    </a:lnTo>
                    <a:lnTo>
                      <a:pt x="0" y="500932"/>
                    </a:lnTo>
                    <a:close/>
                  </a:path>
                </a:pathLst>
              </a:cu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21" name="하트 120"/>
            <p:cNvSpPr>
              <a:spLocks noChangeAspect="1"/>
            </p:cNvSpPr>
            <p:nvPr/>
          </p:nvSpPr>
          <p:spPr>
            <a:xfrm>
              <a:off x="7740352" y="231550"/>
              <a:ext cx="1080000" cy="1080000"/>
            </a:xfrm>
            <a:prstGeom prst="heart">
              <a:avLst/>
            </a:prstGeom>
            <a:gradFill flip="none" rotWithShape="1">
              <a:gsLst>
                <a:gs pos="0">
                  <a:srgbClr val="FF2F2F">
                    <a:shade val="30000"/>
                    <a:satMod val="115000"/>
                  </a:srgbClr>
                </a:gs>
                <a:gs pos="50000">
                  <a:srgbClr val="FF2F2F">
                    <a:shade val="67500"/>
                    <a:satMod val="115000"/>
                  </a:srgbClr>
                </a:gs>
                <a:gs pos="100000">
                  <a:srgbClr val="FF2F2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486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2643970" y="4696651"/>
            <a:ext cx="6480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 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F. J. 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Huikeshoven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I. D. Hope, G. G. Power, R. D. Gilbert and L. D. Longo. (1985)</a:t>
            </a:r>
          </a:p>
          <a:p>
            <a:pPr algn="r"/>
            <a:r>
              <a:rPr lang="en-US" altLang="ko-KR" sz="1000" i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Mathematical model of fetal circulation and oxygen delivery.  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53202BBB-94E2-4204-88F1-48C631CCB38E}"/>
              </a:ext>
            </a:extLst>
          </p:cNvPr>
          <p:cNvSpPr/>
          <p:nvPr/>
        </p:nvSpPr>
        <p:spPr>
          <a:xfrm>
            <a:off x="3059832" y="776509"/>
            <a:ext cx="792088" cy="504056"/>
          </a:xfrm>
          <a:prstGeom prst="flowChartAlternateProcess">
            <a:avLst/>
          </a:prstGeom>
          <a:solidFill>
            <a:srgbClr val="D7D5ED">
              <a:alpha val="76863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D5EDD6F3-5A0E-495C-9495-648572D72E17}"/>
              </a:ext>
            </a:extLst>
          </p:cNvPr>
          <p:cNvSpPr/>
          <p:nvPr/>
        </p:nvSpPr>
        <p:spPr>
          <a:xfrm>
            <a:off x="5292082" y="1658939"/>
            <a:ext cx="792088" cy="504056"/>
          </a:xfrm>
          <a:prstGeom prst="flowChartAlternateProcess">
            <a:avLst/>
          </a:prstGeom>
          <a:solidFill>
            <a:srgbClr val="D7D5ED">
              <a:alpha val="76863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E8009E20-233B-49EE-B200-F4F9D4C3535D}"/>
              </a:ext>
            </a:extLst>
          </p:cNvPr>
          <p:cNvSpPr/>
          <p:nvPr/>
        </p:nvSpPr>
        <p:spPr>
          <a:xfrm>
            <a:off x="827582" y="1658939"/>
            <a:ext cx="792088" cy="504056"/>
          </a:xfrm>
          <a:prstGeom prst="flowChartAlternateProcess">
            <a:avLst/>
          </a:prstGeom>
          <a:solidFill>
            <a:srgbClr val="D7D5ED">
              <a:alpha val="76863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FPL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D22DC587-5F45-4BBF-A1D4-29D38719A674}"/>
              </a:ext>
            </a:extLst>
          </p:cNvPr>
          <p:cNvSpPr/>
          <p:nvPr/>
        </p:nvSpPr>
        <p:spPr>
          <a:xfrm>
            <a:off x="7524330" y="1658939"/>
            <a:ext cx="792088" cy="504056"/>
          </a:xfrm>
          <a:prstGeom prst="flowChartAlternateProcess">
            <a:avLst/>
          </a:prstGeom>
          <a:solidFill>
            <a:srgbClr val="D7D5ED">
              <a:alpha val="76863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LB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F6A87F90-85E4-4E29-8AC3-5C7BF6E10D93}"/>
              </a:ext>
            </a:extLst>
          </p:cNvPr>
          <p:cNvSpPr/>
          <p:nvPr/>
        </p:nvSpPr>
        <p:spPr>
          <a:xfrm>
            <a:off x="3059832" y="1658939"/>
            <a:ext cx="792088" cy="504056"/>
          </a:xfrm>
          <a:prstGeom prst="flowChartAlternateProcess">
            <a:avLst/>
          </a:prstGeom>
          <a:solidFill>
            <a:srgbClr val="D7D5ED">
              <a:alpha val="76863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id="{BC9473BA-1638-4E63-99F7-2CCB579CA48F}"/>
              </a:ext>
            </a:extLst>
          </p:cNvPr>
          <p:cNvSpPr/>
          <p:nvPr/>
        </p:nvSpPr>
        <p:spPr>
          <a:xfrm>
            <a:off x="3059832" y="2541369"/>
            <a:ext cx="792088" cy="504056"/>
          </a:xfrm>
          <a:prstGeom prst="flowChartAlternateProcess">
            <a:avLst/>
          </a:prstGeom>
          <a:solidFill>
            <a:srgbClr val="D7D5ED">
              <a:alpha val="76863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IVC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id="{93478E69-FEBB-4029-B757-2304CE7DD241}"/>
              </a:ext>
            </a:extLst>
          </p:cNvPr>
          <p:cNvSpPr/>
          <p:nvPr/>
        </p:nvSpPr>
        <p:spPr>
          <a:xfrm>
            <a:off x="3059832" y="3423799"/>
            <a:ext cx="792088" cy="504056"/>
          </a:xfrm>
          <a:prstGeom prst="flowChartAlternateProcess">
            <a:avLst/>
          </a:prstGeom>
          <a:solidFill>
            <a:srgbClr val="D7D5ED">
              <a:alpha val="76863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SVC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id="{01A45F5A-791B-4B35-B889-01C03DC230CD}"/>
              </a:ext>
            </a:extLst>
          </p:cNvPr>
          <p:cNvSpPr/>
          <p:nvPr/>
        </p:nvSpPr>
        <p:spPr>
          <a:xfrm>
            <a:off x="827582" y="2541369"/>
            <a:ext cx="792088" cy="504056"/>
          </a:xfrm>
          <a:prstGeom prst="flowChartAlternateProcess">
            <a:avLst/>
          </a:prstGeom>
          <a:solidFill>
            <a:srgbClr val="D7D5ED">
              <a:alpha val="76863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UV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36ED2E3-1867-42DE-BEAE-5A7DB45BAA9E}"/>
              </a:ext>
            </a:extLst>
          </p:cNvPr>
          <p:cNvCxnSpPr>
            <a:cxnSpLocks/>
            <a:stCxn id="7" idx="1"/>
            <a:endCxn id="13" idx="0"/>
          </p:cNvCxnSpPr>
          <p:nvPr/>
        </p:nvCxnSpPr>
        <p:spPr>
          <a:xfrm rot="10800000" flipV="1">
            <a:off x="1223626" y="1028537"/>
            <a:ext cx="1836206" cy="630402"/>
          </a:xfrm>
          <a:prstGeom prst="bentConnector2">
            <a:avLst/>
          </a:prstGeom>
          <a:ln w="38100">
            <a:solidFill>
              <a:srgbClr val="E0D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A670E75-D473-4767-897C-0309E084C11E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455876" y="1280565"/>
            <a:ext cx="0" cy="378374"/>
          </a:xfrm>
          <a:prstGeom prst="straightConnector1">
            <a:avLst/>
          </a:prstGeom>
          <a:ln w="38100">
            <a:solidFill>
              <a:srgbClr val="E0D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B938D68-8F06-4E9E-B8B7-DCD4B854B230}"/>
              </a:ext>
            </a:extLst>
          </p:cNvPr>
          <p:cNvCxnSpPr/>
          <p:nvPr/>
        </p:nvCxnSpPr>
        <p:spPr>
          <a:xfrm>
            <a:off x="1239642" y="2162995"/>
            <a:ext cx="0" cy="378374"/>
          </a:xfrm>
          <a:prstGeom prst="straightConnector1">
            <a:avLst/>
          </a:prstGeom>
          <a:ln w="38100">
            <a:solidFill>
              <a:srgbClr val="E0D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545F306-A45C-434B-BFC0-1B78A819802B}"/>
              </a:ext>
            </a:extLst>
          </p:cNvPr>
          <p:cNvCxnSpPr>
            <a:cxnSpLocks/>
          </p:cNvCxnSpPr>
          <p:nvPr/>
        </p:nvCxnSpPr>
        <p:spPr>
          <a:xfrm>
            <a:off x="1619670" y="2936749"/>
            <a:ext cx="1440162" cy="0"/>
          </a:xfrm>
          <a:prstGeom prst="straightConnector1">
            <a:avLst/>
          </a:prstGeom>
          <a:ln w="38100">
            <a:solidFill>
              <a:srgbClr val="E0D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B75CA786-7361-4B25-9B7E-65D1F664A1BF}"/>
              </a:ext>
            </a:extLst>
          </p:cNvPr>
          <p:cNvCxnSpPr>
            <a:cxnSpLocks/>
          </p:cNvCxnSpPr>
          <p:nvPr/>
        </p:nvCxnSpPr>
        <p:spPr>
          <a:xfrm flipV="1">
            <a:off x="1619670" y="2037313"/>
            <a:ext cx="1440160" cy="745922"/>
          </a:xfrm>
          <a:prstGeom prst="bentConnector3">
            <a:avLst>
              <a:gd name="adj1" fmla="val 50000"/>
            </a:avLst>
          </a:prstGeom>
          <a:ln w="38100">
            <a:solidFill>
              <a:srgbClr val="E0D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A9D5E1C8-6E04-4CDF-B231-A720E98C97C4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3851920" y="1028537"/>
            <a:ext cx="1836206" cy="630402"/>
          </a:xfrm>
          <a:prstGeom prst="bentConnector2">
            <a:avLst/>
          </a:prstGeom>
          <a:ln w="38100">
            <a:solidFill>
              <a:srgbClr val="E0D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3523F4D4-4AEE-4999-9B0F-CDE89E781B8F}"/>
              </a:ext>
            </a:extLst>
          </p:cNvPr>
          <p:cNvCxnSpPr>
            <a:stCxn id="7" idx="3"/>
            <a:endCxn id="14" idx="0"/>
          </p:cNvCxnSpPr>
          <p:nvPr/>
        </p:nvCxnSpPr>
        <p:spPr>
          <a:xfrm>
            <a:off x="3851920" y="1028537"/>
            <a:ext cx="4068454" cy="630402"/>
          </a:xfrm>
          <a:prstGeom prst="bentConnector2">
            <a:avLst/>
          </a:prstGeom>
          <a:ln w="38100">
            <a:solidFill>
              <a:srgbClr val="E0D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3A2937D1-DC03-4E9E-8560-76509DB1724A}"/>
              </a:ext>
            </a:extLst>
          </p:cNvPr>
          <p:cNvCxnSpPr>
            <a:stCxn id="14" idx="2"/>
            <a:endCxn id="16" idx="3"/>
          </p:cNvCxnSpPr>
          <p:nvPr/>
        </p:nvCxnSpPr>
        <p:spPr>
          <a:xfrm rot="5400000">
            <a:off x="5570946" y="443969"/>
            <a:ext cx="630402" cy="4068454"/>
          </a:xfrm>
          <a:prstGeom prst="bentConnector2">
            <a:avLst/>
          </a:prstGeom>
          <a:ln w="38100">
            <a:solidFill>
              <a:srgbClr val="E0D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3B683D83-FCBA-4D2A-B209-BF34F3C2B56E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 flipV="1">
            <a:off x="3851920" y="2162995"/>
            <a:ext cx="4248472" cy="1512832"/>
          </a:xfrm>
          <a:prstGeom prst="bentConnector3">
            <a:avLst>
              <a:gd name="adj1" fmla="val -149"/>
            </a:avLst>
          </a:prstGeom>
          <a:ln w="38100">
            <a:solidFill>
              <a:srgbClr val="E0D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5128B18-BB7D-4020-8C7D-38C86C54B780}"/>
              </a:ext>
            </a:extLst>
          </p:cNvPr>
          <p:cNvCxnSpPr>
            <a:stCxn id="8" idx="1"/>
            <a:endCxn id="15" idx="3"/>
          </p:cNvCxnSpPr>
          <p:nvPr/>
        </p:nvCxnSpPr>
        <p:spPr>
          <a:xfrm flipH="1">
            <a:off x="3851920" y="1910967"/>
            <a:ext cx="1440162" cy="0"/>
          </a:xfrm>
          <a:prstGeom prst="straightConnector1">
            <a:avLst/>
          </a:prstGeom>
          <a:ln w="38100">
            <a:solidFill>
              <a:srgbClr val="E0D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EA0208BD-299B-43B7-A428-C0254A54AEC3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455876" y="2162995"/>
            <a:ext cx="0" cy="378374"/>
          </a:xfrm>
          <a:prstGeom prst="straightConnector1">
            <a:avLst/>
          </a:prstGeom>
          <a:ln w="38100">
            <a:solidFill>
              <a:srgbClr val="E0DF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0287098-8342-47AC-AA95-518955DF6F5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75856" y="487500"/>
            <a:ext cx="0" cy="2890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5999832-58B0-4361-9A61-3B1F5A0D6FA6}"/>
              </a:ext>
            </a:extLst>
          </p:cNvPr>
          <p:cNvSpPr txBox="1"/>
          <p:nvPr/>
        </p:nvSpPr>
        <p:spPr>
          <a:xfrm>
            <a:off x="3059830" y="195486"/>
            <a:ext cx="979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     AA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8E81CFD-9589-422A-A88F-B1B447B77A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35896" y="487500"/>
            <a:ext cx="0" cy="2890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3A176B1-0497-4151-9997-C10D1A1F66AC}"/>
              </a:ext>
            </a:extLst>
          </p:cNvPr>
          <p:cNvCxnSpPr>
            <a:cxnSpLocks/>
          </p:cNvCxnSpPr>
          <p:nvPr/>
        </p:nvCxnSpPr>
        <p:spPr>
          <a:xfrm rot="13500000" flipV="1">
            <a:off x="4030901" y="2427245"/>
            <a:ext cx="0" cy="2890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6FEDBB6-D3DF-460F-8539-CF30B0DABA65}"/>
              </a:ext>
            </a:extLst>
          </p:cNvPr>
          <p:cNvCxnSpPr>
            <a:cxnSpLocks/>
          </p:cNvCxnSpPr>
          <p:nvPr/>
        </p:nvCxnSpPr>
        <p:spPr>
          <a:xfrm rot="13500000" flipV="1">
            <a:off x="3861053" y="2227700"/>
            <a:ext cx="0" cy="2890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61832F0-D855-4677-A0BF-65845C196DD3}"/>
              </a:ext>
            </a:extLst>
          </p:cNvPr>
          <p:cNvCxnSpPr>
            <a:cxnSpLocks/>
          </p:cNvCxnSpPr>
          <p:nvPr/>
        </p:nvCxnSpPr>
        <p:spPr>
          <a:xfrm rot="13500000" flipV="1">
            <a:off x="2957649" y="3033893"/>
            <a:ext cx="0" cy="2890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D39C76E-D444-4BFC-BF36-2890AC8E20F2}"/>
              </a:ext>
            </a:extLst>
          </p:cNvPr>
          <p:cNvSpPr txBox="1"/>
          <p:nvPr/>
        </p:nvSpPr>
        <p:spPr>
          <a:xfrm>
            <a:off x="3932921" y="209237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BR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3238D1-5D9F-4C83-9ADE-C33CC7C4F3F3}"/>
              </a:ext>
            </a:extLst>
          </p:cNvPr>
          <p:cNvSpPr txBox="1"/>
          <p:nvPr/>
        </p:nvSpPr>
        <p:spPr>
          <a:xfrm>
            <a:off x="4103948" y="227177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UB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0EEA4C-2269-4530-931E-95B61A6602D6}"/>
              </a:ext>
            </a:extLst>
          </p:cNvPr>
          <p:cNvSpPr txBox="1"/>
          <p:nvPr/>
        </p:nvSpPr>
        <p:spPr>
          <a:xfrm>
            <a:off x="2566130" y="322928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F0DAEC4-0A25-45D9-898F-D59A2A908CDE}"/>
              </a:ext>
            </a:extLst>
          </p:cNvPr>
          <p:cNvCxnSpPr>
            <a:cxnSpLocks/>
          </p:cNvCxnSpPr>
          <p:nvPr/>
        </p:nvCxnSpPr>
        <p:spPr>
          <a:xfrm rot="13500000" flipV="1">
            <a:off x="3830360" y="3136076"/>
            <a:ext cx="0" cy="2890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C79E806-77D0-4B66-860F-A3C3DDEB8E37}"/>
              </a:ext>
            </a:extLst>
          </p:cNvPr>
          <p:cNvCxnSpPr>
            <a:cxnSpLocks/>
          </p:cNvCxnSpPr>
          <p:nvPr/>
        </p:nvCxnSpPr>
        <p:spPr>
          <a:xfrm rot="13500000" flipV="1">
            <a:off x="3990916" y="3285318"/>
            <a:ext cx="0" cy="2890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D67C792-24E5-486F-B2F9-74351C5D1F3D}"/>
              </a:ext>
            </a:extLst>
          </p:cNvPr>
          <p:cNvSpPr txBox="1"/>
          <p:nvPr/>
        </p:nvSpPr>
        <p:spPr>
          <a:xfrm>
            <a:off x="3883557" y="295444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UB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B3B633-9639-4DA1-87FB-A75FBB342908}"/>
              </a:ext>
            </a:extLst>
          </p:cNvPr>
          <p:cNvSpPr txBox="1"/>
          <p:nvPr/>
        </p:nvSpPr>
        <p:spPr>
          <a:xfrm>
            <a:off x="4056282" y="317906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BR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7258883-EC34-455B-8C37-8A93323AA873}"/>
              </a:ext>
            </a:extLst>
          </p:cNvPr>
          <p:cNvCxnSpPr>
            <a:cxnSpLocks/>
          </p:cNvCxnSpPr>
          <p:nvPr/>
        </p:nvCxnSpPr>
        <p:spPr>
          <a:xfrm rot="13500000" flipV="1">
            <a:off x="2855468" y="3783266"/>
            <a:ext cx="0" cy="2890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5DC29B1-E71B-4016-A854-D752B7A8367D}"/>
              </a:ext>
            </a:extLst>
          </p:cNvPr>
          <p:cNvCxnSpPr>
            <a:cxnSpLocks/>
          </p:cNvCxnSpPr>
          <p:nvPr/>
        </p:nvCxnSpPr>
        <p:spPr>
          <a:xfrm rot="13500000" flipV="1">
            <a:off x="3008740" y="3946513"/>
            <a:ext cx="0" cy="2890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7D8A84F-15AB-4121-8BE9-97782F902210}"/>
              </a:ext>
            </a:extLst>
          </p:cNvPr>
          <p:cNvSpPr txBox="1"/>
          <p:nvPr/>
        </p:nvSpPr>
        <p:spPr>
          <a:xfrm>
            <a:off x="2612696" y="413667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E431C5-2C16-4888-9B10-D00A6408C789}"/>
              </a:ext>
            </a:extLst>
          </p:cNvPr>
          <p:cNvSpPr txBox="1"/>
          <p:nvPr/>
        </p:nvSpPr>
        <p:spPr>
          <a:xfrm>
            <a:off x="2459424" y="3976463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350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52" grpId="0"/>
      <p:bldP spid="58" grpId="0"/>
      <p:bldP spid="59" grpId="0"/>
      <p:bldP spid="60" grpId="0"/>
      <p:bldP spid="63" grpId="0"/>
      <p:bldP spid="82" grpId="0"/>
      <p:bldP spid="85" grpId="0"/>
      <p:bldP spid="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4000" y="328343"/>
            <a:ext cx="35399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 &amp; Analysis</a:t>
            </a:r>
            <a:endParaRPr lang="ko-KR" altLang="en-US" sz="16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41283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67F04E-78E2-4A28-B6E8-70D36D324B5A}"/>
              </a:ext>
            </a:extLst>
          </p:cNvPr>
          <p:cNvSpPr/>
          <p:nvPr/>
        </p:nvSpPr>
        <p:spPr>
          <a:xfrm>
            <a:off x="4056368" y="342186"/>
            <a:ext cx="51778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300" dirty="0">
                <a:solidFill>
                  <a:srgbClr val="228B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 dP1/dt</a:t>
            </a:r>
          </a:p>
          <a:p>
            <a:r>
              <a:rPr lang="pt-BR" altLang="ko-KR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A(1,1) = C1 + dt * (1/R23 + 1/R1);</a:t>
            </a:r>
          </a:p>
          <a:p>
            <a:r>
              <a:rPr lang="en-US" altLang="ko-KR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A(1,2) = -dt/R1;</a:t>
            </a:r>
          </a:p>
          <a:p>
            <a:r>
              <a:rPr lang="en-US" altLang="ko-KR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A(1,3) = 0;</a:t>
            </a:r>
          </a:p>
          <a:p>
            <a:r>
              <a:rPr lang="en-US" altLang="ko-KR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A(1,4) = 0;</a:t>
            </a:r>
          </a:p>
          <a:p>
            <a:r>
              <a:rPr lang="en-US" altLang="ko-KR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A(1,5) = 0;</a:t>
            </a:r>
          </a:p>
          <a:p>
            <a:r>
              <a:rPr lang="en-US" altLang="ko-KR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A(1,6) = 0;</a:t>
            </a:r>
          </a:p>
          <a:p>
            <a:r>
              <a:rPr lang="en-US" altLang="ko-KR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A(1,7) = 0;</a:t>
            </a:r>
          </a:p>
          <a:p>
            <a:r>
              <a:rPr lang="en-US" altLang="ko-KR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A(1,8) = 0;</a:t>
            </a:r>
          </a:p>
          <a:p>
            <a:r>
              <a:rPr lang="en-US" altLang="ko-KR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A(1,9) = 0;</a:t>
            </a:r>
          </a:p>
          <a:p>
            <a:r>
              <a:rPr lang="en-US" altLang="ko-KR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A(1,10) = 0;</a:t>
            </a:r>
          </a:p>
          <a:p>
            <a:r>
              <a:rPr lang="en-US" altLang="ko-KR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A(1,11) = 0;</a:t>
            </a:r>
          </a:p>
          <a:p>
            <a:r>
              <a:rPr lang="en-US" altLang="ko-KR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A(1,12) = 0;</a:t>
            </a:r>
          </a:p>
          <a:p>
            <a:r>
              <a:rPr lang="en-US" altLang="ko-KR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A(1,13) = -dt/R23;</a:t>
            </a:r>
          </a:p>
          <a:p>
            <a:r>
              <a:rPr lang="en-US" altLang="ko-KR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A(1,14) = 0;</a:t>
            </a:r>
          </a:p>
          <a:p>
            <a:r>
              <a:rPr lang="en-US" altLang="ko-KR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A(1,15) = 0;</a:t>
            </a:r>
          </a:p>
          <a:p>
            <a:r>
              <a:rPr lang="en-US" altLang="ko-KR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A(1,16) = 0;</a:t>
            </a:r>
            <a:endParaRPr lang="ko-KR" altLang="en-US" spc="300" dirty="0">
              <a:latin typeface="Cambria Math" panose="02040503050406030204" pitchFamily="18" charset="0"/>
            </a:endParaRPr>
          </a:p>
        </p:txBody>
      </p:sp>
      <p:pic>
        <p:nvPicPr>
          <p:cNvPr id="8" name="_x455389472" descr="DRW000028a0a194">
            <a:extLst>
              <a:ext uri="{FF2B5EF4-FFF2-40B4-BE49-F238E27FC236}">
                <a16:creationId xmlns:a16="http://schemas.microsoft.com/office/drawing/2014/main" id="{A5BC8F2B-0976-4E2E-91C4-56B8901FB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57315"/>
            <a:ext cx="3429801" cy="7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31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4000" y="328343"/>
            <a:ext cx="35399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 &amp; Analysis</a:t>
            </a:r>
            <a:endParaRPr lang="ko-KR" altLang="en-US" sz="16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41283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EF517C-EE01-4B13-B0D4-BECA7A55D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72" y="915566"/>
            <a:ext cx="4305050" cy="36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F4A163-19E4-4159-8DB1-6FFA2B96D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12" y="907491"/>
            <a:ext cx="420481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4000" y="328343"/>
            <a:ext cx="35399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Results &amp; Discussion</a:t>
            </a:r>
            <a:endParaRPr lang="ko-KR" altLang="en-US" sz="16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41283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1896" y="1833086"/>
            <a:ext cx="6192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Parameter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steady state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에서의 자료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자료 한계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Compliance</a:t>
            </a: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B9A297BC-2BA7-4E3B-9287-CB1B49A07A2F}"/>
              </a:ext>
            </a:extLst>
          </p:cNvPr>
          <p:cNvSpPr/>
          <p:nvPr/>
        </p:nvSpPr>
        <p:spPr>
          <a:xfrm>
            <a:off x="1331640" y="1923678"/>
            <a:ext cx="180000" cy="180000"/>
          </a:xfrm>
          <a:prstGeom prst="flowChartConnector">
            <a:avLst/>
          </a:prstGeom>
          <a:solidFill>
            <a:srgbClr val="ED5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6B49C0E0-9F4A-4A16-9B5C-48B75C92E361}"/>
              </a:ext>
            </a:extLst>
          </p:cNvPr>
          <p:cNvSpPr/>
          <p:nvPr/>
        </p:nvSpPr>
        <p:spPr>
          <a:xfrm>
            <a:off x="1331640" y="2481750"/>
            <a:ext cx="180000" cy="180000"/>
          </a:xfrm>
          <a:prstGeom prst="flowChartConnector">
            <a:avLst/>
          </a:prstGeom>
          <a:solidFill>
            <a:srgbClr val="ED5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368CCE4B-EDAC-4DBA-816B-D780ADFE3DB8}"/>
              </a:ext>
            </a:extLst>
          </p:cNvPr>
          <p:cNvSpPr/>
          <p:nvPr/>
        </p:nvSpPr>
        <p:spPr>
          <a:xfrm>
            <a:off x="1331640" y="3066492"/>
            <a:ext cx="180000" cy="180000"/>
          </a:xfrm>
          <a:prstGeom prst="flowChartConnector">
            <a:avLst/>
          </a:prstGeom>
          <a:solidFill>
            <a:srgbClr val="ED5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4000" y="328343"/>
            <a:ext cx="35399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References</a:t>
            </a:r>
            <a:endParaRPr lang="ko-KR" altLang="en-US" sz="16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41283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</a:t>
            </a:r>
            <a:endParaRPr lang="ko-KR" altLang="en-US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844839"/>
            <a:ext cx="8136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F. J.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Huikeshoven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I. D. Hope, G. G. Power, R. D. Gilbert and L. D. Longo. (1985) </a:t>
            </a:r>
            <a:r>
              <a:rPr lang="en-US" altLang="ko-KR" sz="1400" i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Mathematical model of fetal circulation and oxygen delivery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 Am J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Physiol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Regulatory Integrative Comp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Physiol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249 : pp. 192-202.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Frank C.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Hoppensteadt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and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Vharles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S.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Peskin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(2001) </a:t>
            </a:r>
            <a:r>
              <a:rPr lang="en-US" altLang="ko-KR" sz="1400" i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 and simulation in Medicine and the life sciences second edition.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Springer-Verlag. p.46</a:t>
            </a:r>
          </a:p>
          <a:p>
            <a:endParaRPr lang="en-US" altLang="ko-KR" sz="1400" i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E. Jung. “</a:t>
            </a:r>
            <a:r>
              <a:rPr lang="en-US" altLang="ko-KR" sz="1400" i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Optimal Cardiopulmonary Resuscitation Technique Depending on Body Size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”. Applied Mathematics and Computation. (2012) pp.9615-9622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Stanford Children’s Health. “fetal circulatory system”, http://www.stanfordchildrens.org/en/topic/default?id=blood-circulation-in-the-fetus-and-newborn-90-P02362 (2018. 6. 4)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American Heart Association. “fetal circulation”, http://www.heart.org/HEARTORG/Conditions/CongenitalHeartDefects/SymptomsDiagnosisofCongenitalHeartDefects/Fetal-Circulation_UCM_315674_Article.jsp#.WxpcN9Uza70 (2018. 6. 8)</a:t>
            </a:r>
          </a:p>
        </p:txBody>
      </p:sp>
      <p:sp>
        <p:nvSpPr>
          <p:cNvPr id="8" name="순서도: 연결자 7"/>
          <p:cNvSpPr/>
          <p:nvPr/>
        </p:nvSpPr>
        <p:spPr>
          <a:xfrm>
            <a:off x="454136" y="916847"/>
            <a:ext cx="180000" cy="180000"/>
          </a:xfrm>
          <a:prstGeom prst="flowChartConnector">
            <a:avLst/>
          </a:prstGeom>
          <a:solidFill>
            <a:srgbClr val="ED5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446936" y="1793282"/>
            <a:ext cx="187200" cy="187200"/>
          </a:xfrm>
          <a:prstGeom prst="flowChartConnector">
            <a:avLst/>
          </a:prstGeom>
          <a:solidFill>
            <a:srgbClr val="ED5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454136" y="2437975"/>
            <a:ext cx="180000" cy="180000"/>
          </a:xfrm>
          <a:prstGeom prst="flowChartConnector">
            <a:avLst/>
          </a:prstGeom>
          <a:solidFill>
            <a:srgbClr val="ED5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E0D3C479-0C31-4574-88DE-23BBB96C9893}"/>
              </a:ext>
            </a:extLst>
          </p:cNvPr>
          <p:cNvSpPr/>
          <p:nvPr/>
        </p:nvSpPr>
        <p:spPr>
          <a:xfrm>
            <a:off x="454136" y="3231610"/>
            <a:ext cx="180000" cy="180000"/>
          </a:xfrm>
          <a:prstGeom prst="flowChartConnector">
            <a:avLst/>
          </a:prstGeom>
          <a:solidFill>
            <a:srgbClr val="ED5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B958AC3A-BC83-4969-A34D-E652D02A56F3}"/>
              </a:ext>
            </a:extLst>
          </p:cNvPr>
          <p:cNvSpPr/>
          <p:nvPr/>
        </p:nvSpPr>
        <p:spPr>
          <a:xfrm>
            <a:off x="454136" y="4157207"/>
            <a:ext cx="180000" cy="180000"/>
          </a:xfrm>
          <a:prstGeom prst="flowChartConnector">
            <a:avLst/>
          </a:prstGeom>
          <a:solidFill>
            <a:srgbClr val="ED5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2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하트 1"/>
          <p:cNvSpPr/>
          <p:nvPr/>
        </p:nvSpPr>
        <p:spPr>
          <a:xfrm>
            <a:off x="3239851" y="1309343"/>
            <a:ext cx="2664296" cy="2573394"/>
          </a:xfrm>
          <a:prstGeom prst="heart">
            <a:avLst/>
          </a:prstGeom>
          <a:solidFill>
            <a:srgbClr val="F87474">
              <a:alpha val="8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491881" y="2155251"/>
            <a:ext cx="2232248" cy="832997"/>
            <a:chOff x="3464433" y="2026785"/>
            <a:chExt cx="2232248" cy="832997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3725015" y="2026785"/>
              <a:ext cx="1639073" cy="0"/>
            </a:xfrm>
            <a:prstGeom prst="line">
              <a:avLst/>
            </a:prstGeom>
            <a:ln w="28575">
              <a:solidFill>
                <a:srgbClr val="E84A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464433" y="2048398"/>
              <a:ext cx="2232248" cy="581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ln>
                    <a:solidFill>
                      <a:srgbClr val="C00000">
                        <a:alpha val="12000"/>
                      </a:srgbClr>
                    </a:solidFill>
                  </a:ln>
                  <a:solidFill>
                    <a:schemeClr val="tx2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Thank you!</a:t>
              </a:r>
              <a:endParaRPr lang="ko-KR" altLang="en-US" sz="2400" dirty="0">
                <a:ln>
                  <a:solidFill>
                    <a:schemeClr val="bg1">
                      <a:lumMod val="95000"/>
                      <a:alpha val="12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725015" y="2859782"/>
              <a:ext cx="1639073" cy="0"/>
            </a:xfrm>
            <a:prstGeom prst="line">
              <a:avLst/>
            </a:prstGeom>
            <a:ln w="28575">
              <a:solidFill>
                <a:srgbClr val="E84A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771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하트 1"/>
          <p:cNvSpPr/>
          <p:nvPr/>
        </p:nvSpPr>
        <p:spPr>
          <a:xfrm>
            <a:off x="3239851" y="1309343"/>
            <a:ext cx="2664296" cy="2573394"/>
          </a:xfrm>
          <a:prstGeom prst="heart">
            <a:avLst/>
          </a:prstGeom>
          <a:solidFill>
            <a:srgbClr val="F87474">
              <a:alpha val="8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455875" y="2155251"/>
            <a:ext cx="2232248" cy="832997"/>
            <a:chOff x="3428427" y="2026785"/>
            <a:chExt cx="2232248" cy="832997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3725015" y="2026785"/>
              <a:ext cx="1639073" cy="0"/>
            </a:xfrm>
            <a:prstGeom prst="line">
              <a:avLst/>
            </a:prstGeom>
            <a:ln w="28575">
              <a:solidFill>
                <a:srgbClr val="E84A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428427" y="2048398"/>
              <a:ext cx="2232248" cy="581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ln>
                    <a:solidFill>
                      <a:srgbClr val="C00000">
                        <a:alpha val="12000"/>
                      </a:srgbClr>
                    </a:solidFill>
                  </a:ln>
                  <a:solidFill>
                    <a:schemeClr val="tx2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Q &amp; A</a:t>
              </a:r>
              <a:endParaRPr lang="ko-KR" altLang="en-US" sz="2400" dirty="0">
                <a:ln>
                  <a:solidFill>
                    <a:schemeClr val="bg1">
                      <a:lumMod val="95000"/>
                      <a:alpha val="12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725015" y="2859782"/>
              <a:ext cx="1639073" cy="0"/>
            </a:xfrm>
            <a:prstGeom prst="line">
              <a:avLst/>
            </a:prstGeom>
            <a:ln w="28575">
              <a:solidFill>
                <a:srgbClr val="E84A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762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>
            <a:stCxn id="35" idx="7"/>
            <a:endCxn id="44" idx="1"/>
          </p:cNvCxnSpPr>
          <p:nvPr/>
        </p:nvCxnSpPr>
        <p:spPr>
          <a:xfrm flipV="1">
            <a:off x="1570656" y="2687829"/>
            <a:ext cx="1031381" cy="89138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4" idx="6"/>
            <a:endCxn id="30" idx="5"/>
          </p:cNvCxnSpPr>
          <p:nvPr/>
        </p:nvCxnSpPr>
        <p:spPr>
          <a:xfrm>
            <a:off x="3370235" y="2369631"/>
            <a:ext cx="941733" cy="759585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30" idx="3"/>
            <a:endCxn id="25" idx="5"/>
          </p:cNvCxnSpPr>
          <p:nvPr/>
        </p:nvCxnSpPr>
        <p:spPr>
          <a:xfrm flipV="1">
            <a:off x="4948364" y="1954189"/>
            <a:ext cx="957052" cy="117502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5" idx="2"/>
            <a:endCxn id="34" idx="7"/>
          </p:cNvCxnSpPr>
          <p:nvPr/>
        </p:nvCxnSpPr>
        <p:spPr>
          <a:xfrm>
            <a:off x="6673614" y="1635991"/>
            <a:ext cx="773491" cy="6072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34" idx="1"/>
          </p:cNvCxnSpPr>
          <p:nvPr/>
        </p:nvCxnSpPr>
        <p:spPr>
          <a:xfrm flipV="1">
            <a:off x="8083501" y="1067142"/>
            <a:ext cx="1060499" cy="117614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cxnSpLocks/>
            <a:endCxn id="35" idx="3"/>
          </p:cNvCxnSpPr>
          <p:nvPr/>
        </p:nvCxnSpPr>
        <p:spPr>
          <a:xfrm>
            <a:off x="0" y="3717414"/>
            <a:ext cx="934260" cy="49819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286703" y="2370050"/>
            <a:ext cx="1978842" cy="85408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67866" algn="ctr">
              <a:lnSpc>
                <a:spcPct val="150000"/>
              </a:lnSpc>
            </a:pPr>
            <a:r>
              <a:rPr lang="en-US" altLang="ko-KR" sz="1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STEP. 1</a:t>
            </a:r>
          </a:p>
          <a:p>
            <a:pPr marL="67866" algn="ctr">
              <a:lnSpc>
                <a:spcPct val="150000"/>
              </a:lnSpc>
            </a:pPr>
            <a:r>
              <a:rPr lang="en-US" altLang="ko-KR" dirty="0">
                <a:solidFill>
                  <a:srgbClr val="A2A9B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Introduction</a:t>
            </a: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 flipH="1">
            <a:off x="5773614" y="1185991"/>
            <a:ext cx="900000" cy="900000"/>
          </a:xfrm>
          <a:prstGeom prst="ellipse">
            <a:avLst/>
          </a:prstGeom>
          <a:solidFill>
            <a:srgbClr val="F070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>
          <a:xfrm flipH="1" flipV="1">
            <a:off x="4180166" y="2997414"/>
            <a:ext cx="900000" cy="900000"/>
          </a:xfrm>
          <a:prstGeom prst="ellipse">
            <a:avLst/>
          </a:prstGeom>
          <a:solidFill>
            <a:srgbClr val="ED886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>
          <a:xfrm>
            <a:off x="802458" y="3447414"/>
            <a:ext cx="900000" cy="900000"/>
          </a:xfrm>
          <a:prstGeom prst="ellipse">
            <a:avLst/>
          </a:prstGeom>
          <a:solidFill>
            <a:srgbClr val="DBA5A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타원 43"/>
          <p:cNvSpPr>
            <a:spLocks noChangeAspect="1"/>
          </p:cNvSpPr>
          <p:nvPr/>
        </p:nvSpPr>
        <p:spPr>
          <a:xfrm flipV="1">
            <a:off x="2470235" y="1919631"/>
            <a:ext cx="900000" cy="900000"/>
          </a:xfrm>
          <a:prstGeom prst="ellipse">
            <a:avLst/>
          </a:prstGeom>
          <a:solidFill>
            <a:srgbClr val="F38D8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>
          <a:xfrm flipH="1">
            <a:off x="7315303" y="2111480"/>
            <a:ext cx="900000" cy="900000"/>
          </a:xfrm>
          <a:prstGeom prst="ellipse">
            <a:avLst/>
          </a:prstGeom>
          <a:solidFill>
            <a:srgbClr val="F43A3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24" y="3537414"/>
            <a:ext cx="720001" cy="720000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235" y="2100050"/>
            <a:ext cx="540000" cy="540000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66" y="3177414"/>
            <a:ext cx="540000" cy="54000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298" y="1311991"/>
            <a:ext cx="648001" cy="64800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03" y="2291480"/>
            <a:ext cx="540000" cy="540000"/>
          </a:xfrm>
          <a:prstGeom prst="rect">
            <a:avLst/>
          </a:prstGeom>
        </p:spPr>
      </p:pic>
      <p:sp>
        <p:nvSpPr>
          <p:cNvPr id="74" name="제목 1"/>
          <p:cNvSpPr>
            <a:spLocks noGrp="1"/>
          </p:cNvSpPr>
          <p:nvPr>
            <p:ph type="title"/>
          </p:nvPr>
        </p:nvSpPr>
        <p:spPr>
          <a:xfrm>
            <a:off x="737544" y="42991"/>
            <a:ext cx="4162622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6000" dirty="0">
                <a:solidFill>
                  <a:srgbClr val="A6A6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6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001444" y="3043334"/>
            <a:ext cx="1837582" cy="85408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67866" algn="ctr">
              <a:lnSpc>
                <a:spcPct val="150000"/>
              </a:lnSpc>
            </a:pPr>
            <a:r>
              <a:rPr lang="en-US" altLang="ko-KR" sz="1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STEP. 2</a:t>
            </a:r>
          </a:p>
          <a:p>
            <a:pPr marL="67866" algn="ctr">
              <a:lnSpc>
                <a:spcPct val="150000"/>
              </a:lnSpc>
            </a:pPr>
            <a:r>
              <a:rPr lang="en-US" altLang="ko-KR" dirty="0">
                <a:solidFill>
                  <a:srgbClr val="A2A9B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Assumptions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640745" y="1362410"/>
            <a:ext cx="1978842" cy="156735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67866" algn="ctr">
              <a:lnSpc>
                <a:spcPct val="150000"/>
              </a:lnSpc>
            </a:pPr>
            <a:r>
              <a:rPr lang="en-US" altLang="ko-KR" sz="1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STEP. 3</a:t>
            </a:r>
          </a:p>
          <a:p>
            <a:pPr marL="67866" algn="ctr">
              <a:lnSpc>
                <a:spcPct val="150000"/>
              </a:lnSpc>
            </a:pPr>
            <a:r>
              <a:rPr lang="en-US" altLang="ko-KR" dirty="0">
                <a:solidFill>
                  <a:srgbClr val="A2A9B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 </a:t>
            </a:r>
          </a:p>
          <a:p>
            <a:pPr marL="67866" algn="ctr">
              <a:lnSpc>
                <a:spcPct val="150000"/>
              </a:lnSpc>
            </a:pPr>
            <a:r>
              <a:rPr lang="en-US" altLang="ko-KR" sz="1500" dirty="0">
                <a:solidFill>
                  <a:srgbClr val="A2A9B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</a:t>
            </a:r>
          </a:p>
          <a:p>
            <a:pPr marL="67866" algn="ctr">
              <a:lnSpc>
                <a:spcPct val="150000"/>
              </a:lnSpc>
            </a:pPr>
            <a:r>
              <a:rPr lang="en-US" altLang="ko-KR" dirty="0">
                <a:solidFill>
                  <a:srgbClr val="A2A9B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Analysis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5234193" y="2309638"/>
            <a:ext cx="1978842" cy="156735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67866" algn="ctr">
              <a:lnSpc>
                <a:spcPct val="150000"/>
              </a:lnSpc>
            </a:pPr>
            <a:r>
              <a:rPr lang="en-US" altLang="ko-KR" sz="1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STEP. 4</a:t>
            </a:r>
          </a:p>
          <a:p>
            <a:pPr marL="67866" algn="ctr">
              <a:lnSpc>
                <a:spcPct val="150000"/>
              </a:lnSpc>
            </a:pPr>
            <a:r>
              <a:rPr lang="en-US" altLang="ko-KR" dirty="0">
                <a:solidFill>
                  <a:srgbClr val="A2A9B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Results</a:t>
            </a:r>
          </a:p>
          <a:p>
            <a:pPr marL="67866" algn="ctr">
              <a:lnSpc>
                <a:spcPct val="150000"/>
              </a:lnSpc>
            </a:pPr>
            <a:r>
              <a:rPr lang="en-US" altLang="ko-KR" sz="1500" dirty="0">
                <a:solidFill>
                  <a:srgbClr val="A2A9B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</a:t>
            </a:r>
          </a:p>
          <a:p>
            <a:pPr marL="67866" algn="ctr">
              <a:lnSpc>
                <a:spcPct val="150000"/>
              </a:lnSpc>
            </a:pPr>
            <a:r>
              <a:rPr lang="en-US" altLang="ko-KR" dirty="0">
                <a:solidFill>
                  <a:srgbClr val="A2A9B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Discussion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6775882" y="1065551"/>
            <a:ext cx="1978842" cy="85408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67866" algn="ctr">
              <a:lnSpc>
                <a:spcPct val="150000"/>
              </a:lnSpc>
            </a:pPr>
            <a:r>
              <a:rPr lang="en-US" altLang="ko-KR" sz="1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STEP. 5</a:t>
            </a:r>
          </a:p>
          <a:p>
            <a:pPr marL="67866" algn="ctr">
              <a:lnSpc>
                <a:spcPct val="150000"/>
              </a:lnSpc>
            </a:pPr>
            <a:r>
              <a:rPr lang="en-US" altLang="ko-KR" dirty="0">
                <a:solidFill>
                  <a:srgbClr val="A2A9B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References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72400" y="483518"/>
            <a:ext cx="167151" cy="432048"/>
          </a:xfrm>
          <a:prstGeom prst="rect">
            <a:avLst/>
          </a:prstGeom>
          <a:solidFill>
            <a:srgbClr val="ED5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9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4000" y="328343"/>
            <a:ext cx="35399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Introduction</a:t>
            </a:r>
            <a:endParaRPr lang="ko-KR" altLang="en-US" sz="16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41283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727746"/>
            <a:ext cx="3600000" cy="4103999"/>
          </a:xfrm>
          <a:prstGeom prst="rect">
            <a:avLst/>
          </a:prstGeom>
        </p:spPr>
      </p:pic>
      <p:pic>
        <p:nvPicPr>
          <p:cNvPr id="12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770" y="669223"/>
            <a:ext cx="3600000" cy="39600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5039744" y="873526"/>
            <a:ext cx="3521577" cy="3429872"/>
            <a:chOff x="1926779" y="1052736"/>
            <a:chExt cx="5093493" cy="4835524"/>
          </a:xfrm>
        </p:grpSpPr>
        <p:grpSp>
          <p:nvGrpSpPr>
            <p:cNvPr id="14" name="그룹 13"/>
            <p:cNvGrpSpPr/>
            <p:nvPr/>
          </p:nvGrpSpPr>
          <p:grpSpPr>
            <a:xfrm>
              <a:off x="1926779" y="1052736"/>
              <a:ext cx="5093493" cy="4417987"/>
              <a:chOff x="1926779" y="1052736"/>
              <a:chExt cx="5093493" cy="4417987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1926779" y="1052736"/>
                <a:ext cx="5093493" cy="2664296"/>
                <a:chOff x="1926779" y="1052736"/>
                <a:chExt cx="5093493" cy="2664296"/>
              </a:xfrm>
            </p:grpSpPr>
            <p:sp>
              <p:nvSpPr>
                <p:cNvPr id="18" name="타원 17"/>
                <p:cNvSpPr/>
                <p:nvPr/>
              </p:nvSpPr>
              <p:spPr>
                <a:xfrm>
                  <a:off x="3361581" y="3284984"/>
                  <a:ext cx="1440160" cy="432048"/>
                </a:xfrm>
                <a:prstGeom prst="ellipse">
                  <a:avLst/>
                </a:prstGeom>
                <a:noFill/>
                <a:ln w="50800">
                  <a:solidFill>
                    <a:srgbClr val="33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9" name="그룹 18"/>
                <p:cNvGrpSpPr/>
                <p:nvPr/>
              </p:nvGrpSpPr>
              <p:grpSpPr>
                <a:xfrm>
                  <a:off x="1926779" y="1052736"/>
                  <a:ext cx="5093493" cy="1512168"/>
                  <a:chOff x="1926779" y="1052736"/>
                  <a:chExt cx="5093493" cy="1512168"/>
                </a:xfrm>
              </p:grpSpPr>
              <p:grpSp>
                <p:nvGrpSpPr>
                  <p:cNvPr id="20" name="그룹 19"/>
                  <p:cNvGrpSpPr/>
                  <p:nvPr/>
                </p:nvGrpSpPr>
                <p:grpSpPr>
                  <a:xfrm>
                    <a:off x="1926779" y="2019350"/>
                    <a:ext cx="2861245" cy="545554"/>
                    <a:chOff x="1926779" y="2019350"/>
                    <a:chExt cx="2861245" cy="545554"/>
                  </a:xfrm>
                </p:grpSpPr>
                <p:sp>
                  <p:nvSpPr>
                    <p:cNvPr id="22" name="타원 21"/>
                    <p:cNvSpPr/>
                    <p:nvPr/>
                  </p:nvSpPr>
                  <p:spPr>
                    <a:xfrm>
                      <a:off x="3275856" y="2060848"/>
                      <a:ext cx="1512168" cy="504056"/>
                    </a:xfrm>
                    <a:prstGeom prst="ellipse">
                      <a:avLst/>
                    </a:prstGeom>
                    <a:noFill/>
                    <a:ln w="508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" name="타원 22"/>
                    <p:cNvSpPr/>
                    <p:nvPr/>
                  </p:nvSpPr>
                  <p:spPr>
                    <a:xfrm>
                      <a:off x="1926779" y="2019350"/>
                      <a:ext cx="1008112" cy="360040"/>
                    </a:xfrm>
                    <a:prstGeom prst="ellipse">
                      <a:avLst/>
                    </a:prstGeom>
                    <a:noFill/>
                    <a:ln w="50800">
                      <a:solidFill>
                        <a:srgbClr val="33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1" name="타원 20"/>
                  <p:cNvSpPr/>
                  <p:nvPr/>
                </p:nvSpPr>
                <p:spPr>
                  <a:xfrm>
                    <a:off x="5508104" y="1052736"/>
                    <a:ext cx="1512168" cy="504056"/>
                  </a:xfrm>
                  <a:prstGeom prst="ellipse">
                    <a:avLst/>
                  </a:prstGeom>
                  <a:noFill/>
                  <a:ln w="50800">
                    <a:solidFill>
                      <a:srgbClr val="FF131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7" name="타원 16"/>
              <p:cNvSpPr/>
              <p:nvPr/>
            </p:nvSpPr>
            <p:spPr>
              <a:xfrm>
                <a:off x="3540646" y="5038675"/>
                <a:ext cx="1440160" cy="432048"/>
              </a:xfrm>
              <a:prstGeom prst="ellipse">
                <a:avLst/>
              </a:prstGeom>
              <a:noFill/>
              <a:ln w="50800">
                <a:solidFill>
                  <a:srgbClr val="33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타원 14"/>
            <p:cNvSpPr/>
            <p:nvPr/>
          </p:nvSpPr>
          <p:spPr>
            <a:xfrm>
              <a:off x="3635896" y="5456212"/>
              <a:ext cx="1440160" cy="432048"/>
            </a:xfrm>
            <a:prstGeom prst="ellipse">
              <a:avLst/>
            </a:prstGeom>
            <a:noFill/>
            <a:ln w="50800">
              <a:solidFill>
                <a:srgbClr val="33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499992" y="4831745"/>
            <a:ext cx="4536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출처 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Stanford Children’s Health</a:t>
            </a:r>
          </a:p>
        </p:txBody>
      </p:sp>
    </p:spTree>
    <p:extLst>
      <p:ext uri="{BB962C8B-B14F-4D97-AF65-F5344CB8AC3E}">
        <p14:creationId xmlns:p14="http://schemas.microsoft.com/office/powerpoint/2010/main" val="323120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4000" y="328343"/>
            <a:ext cx="35399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Introduction</a:t>
            </a:r>
            <a:endParaRPr lang="ko-KR" altLang="en-US" sz="16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41283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843558"/>
            <a:ext cx="6120680" cy="375652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642859" y="843557"/>
            <a:ext cx="3876125" cy="2711187"/>
            <a:chOff x="1642859" y="843557"/>
            <a:chExt cx="3876125" cy="2711187"/>
          </a:xfrm>
        </p:grpSpPr>
        <p:sp>
          <p:nvSpPr>
            <p:cNvPr id="12" name="타원 11"/>
            <p:cNvSpPr/>
            <p:nvPr/>
          </p:nvSpPr>
          <p:spPr>
            <a:xfrm>
              <a:off x="1642859" y="3048286"/>
              <a:ext cx="918392" cy="506458"/>
            </a:xfrm>
            <a:prstGeom prst="ellipse">
              <a:avLst/>
            </a:prstGeom>
            <a:noFill/>
            <a:ln w="38100">
              <a:solidFill>
                <a:srgbClr val="013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571998" y="843557"/>
              <a:ext cx="946986" cy="542146"/>
            </a:xfrm>
            <a:prstGeom prst="ellipse">
              <a:avLst/>
            </a:prstGeom>
            <a:noFill/>
            <a:ln w="38100">
              <a:solidFill>
                <a:srgbClr val="0132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499992" y="4831745"/>
            <a:ext cx="4536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출처 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American Heart Association</a:t>
            </a:r>
          </a:p>
        </p:txBody>
      </p:sp>
    </p:spTree>
    <p:extLst>
      <p:ext uri="{BB962C8B-B14F-4D97-AF65-F5344CB8AC3E}">
        <p14:creationId xmlns:p14="http://schemas.microsoft.com/office/powerpoint/2010/main" val="36965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4000" y="328343"/>
            <a:ext cx="35399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Assumptions</a:t>
            </a:r>
            <a:endParaRPr lang="ko-KR" altLang="en-US" sz="16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41283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7136" y="1171366"/>
            <a:ext cx="77768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태아는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3kg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이고 임신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37~38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주차 상태이다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피의 흐름에 관해서는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ohm’s law, volume conservation, compliance</a:t>
            </a:r>
          </a:p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가지를 사용한다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난원공을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통한 흐름은 우심방을 통하지 않고 바로 좌심방으로 가는 것으로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가정한다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심방과 심실을 하나로 본다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양과 인간의 태아의 심장 순환이 유사하다고 가정한다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3" name="순서도: 연결자 2"/>
          <p:cNvSpPr/>
          <p:nvPr/>
        </p:nvSpPr>
        <p:spPr>
          <a:xfrm>
            <a:off x="971600" y="1243374"/>
            <a:ext cx="180000" cy="180000"/>
          </a:xfrm>
          <a:prstGeom prst="flowChartConnector">
            <a:avLst/>
          </a:prstGeom>
          <a:solidFill>
            <a:srgbClr val="ED5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971600" y="1760790"/>
            <a:ext cx="180000" cy="180000"/>
          </a:xfrm>
          <a:prstGeom prst="flowChartConnector">
            <a:avLst/>
          </a:prstGeom>
          <a:solidFill>
            <a:srgbClr val="ED5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999408" y="2481749"/>
            <a:ext cx="180000" cy="180000"/>
          </a:xfrm>
          <a:prstGeom prst="flowChartConnector">
            <a:avLst/>
          </a:prstGeom>
          <a:solidFill>
            <a:srgbClr val="ED5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971600" y="3216068"/>
            <a:ext cx="180000" cy="180000"/>
          </a:xfrm>
          <a:prstGeom prst="flowChartConnector">
            <a:avLst/>
          </a:prstGeom>
          <a:solidFill>
            <a:srgbClr val="ED5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971600" y="3696582"/>
            <a:ext cx="180000" cy="180000"/>
          </a:xfrm>
          <a:prstGeom prst="flowChartConnector">
            <a:avLst/>
          </a:prstGeom>
          <a:solidFill>
            <a:srgbClr val="ED5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0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4000" y="328343"/>
            <a:ext cx="35399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 &amp; Analysis</a:t>
            </a:r>
            <a:endParaRPr lang="ko-KR" altLang="en-US" sz="16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41283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8414" y="182524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71800" y="2571750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2">
                    <a:lumMod val="10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태아의 심장 순환 모델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구축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1979712" y="2653340"/>
            <a:ext cx="576064" cy="360040"/>
          </a:xfrm>
          <a:prstGeom prst="rightArrow">
            <a:avLst/>
          </a:prstGeom>
          <a:solidFill>
            <a:srgbClr val="EE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8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4000" y="328343"/>
            <a:ext cx="35399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 &amp; Analysis</a:t>
            </a:r>
            <a:endParaRPr lang="ko-KR" altLang="en-US" sz="16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41283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71600" y="791231"/>
            <a:ext cx="4323650" cy="461665"/>
            <a:chOff x="1112446" y="987574"/>
            <a:chExt cx="4323650" cy="461665"/>
          </a:xfrm>
        </p:grpSpPr>
        <p:sp>
          <p:nvSpPr>
            <p:cNvPr id="2" name="직사각형 1"/>
            <p:cNvSpPr/>
            <p:nvPr/>
          </p:nvSpPr>
          <p:spPr>
            <a:xfrm>
              <a:off x="1112446" y="1074390"/>
              <a:ext cx="98124" cy="288032"/>
            </a:xfrm>
            <a:prstGeom prst="rect">
              <a:avLst/>
            </a:prstGeom>
            <a:solidFill>
              <a:srgbClr val="ED5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59632" y="987574"/>
              <a:ext cx="4176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Compartments</a:t>
              </a:r>
              <a:endPara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D664A13-A7FE-4ACD-A0A0-3156DDFDE5CB}"/>
              </a:ext>
            </a:extLst>
          </p:cNvPr>
          <p:cNvSpPr txBox="1"/>
          <p:nvPr/>
        </p:nvSpPr>
        <p:spPr>
          <a:xfrm>
            <a:off x="2643970" y="4696651"/>
            <a:ext cx="6480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 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F. J. 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Huikeshoven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I. D. Hope, G. G. Power, R. D. Gilbert and L. D. Longo. (1985)</a:t>
            </a:r>
          </a:p>
          <a:p>
            <a:pPr algn="r"/>
            <a:r>
              <a:rPr lang="en-US" altLang="ko-KR" sz="1000" i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Mathematical model of fetal circulation and oxygen delivery.  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B26FD0D-1572-44A5-946A-DD266DE6FE2B}"/>
              </a:ext>
            </a:extLst>
          </p:cNvPr>
          <p:cNvGrpSpPr>
            <a:grpSpLocks noChangeAspect="1"/>
          </p:cNvGrpSpPr>
          <p:nvPr/>
        </p:nvGrpSpPr>
        <p:grpSpPr>
          <a:xfrm>
            <a:off x="899592" y="1401587"/>
            <a:ext cx="8411674" cy="2923877"/>
            <a:chOff x="1098820" y="1358219"/>
            <a:chExt cx="7793660" cy="2709054"/>
          </a:xfrm>
        </p:grpSpPr>
        <p:sp>
          <p:nvSpPr>
            <p:cNvPr id="5" name="TextBox 4"/>
            <p:cNvSpPr txBox="1"/>
            <p:nvPr/>
          </p:nvSpPr>
          <p:spPr>
            <a:xfrm>
              <a:off x="1278820" y="1358219"/>
              <a:ext cx="3005148" cy="263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FPL : fetal-side placenta</a:t>
              </a:r>
            </a:p>
            <a:p>
              <a:endParaRPr lang="en-US" altLang="ko-KR" sz="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UV : umbilical vein</a:t>
              </a:r>
            </a:p>
            <a:p>
              <a:endParaRPr lang="en-US" altLang="ko-KR" sz="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IVC : inferior vena cava</a:t>
              </a:r>
            </a:p>
            <a:p>
              <a:endParaRPr lang="en-US" altLang="ko-KR" sz="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RA : right atrium</a:t>
              </a:r>
            </a:p>
            <a:p>
              <a:endParaRPr lang="en-US" altLang="ko-KR" sz="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LA : left atrium</a:t>
              </a:r>
            </a:p>
            <a:p>
              <a:endParaRPr lang="en-US" altLang="ko-KR" sz="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AA : ascending aorta</a:t>
              </a:r>
            </a:p>
            <a:p>
              <a:endParaRPr lang="en-US" altLang="ko-KR" sz="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SVC : superior vena cava</a:t>
              </a:r>
            </a:p>
            <a:p>
              <a:endParaRPr lang="en-US" altLang="ko-KR" sz="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PA : pulmonary artery</a:t>
              </a:r>
            </a:p>
          </p:txBody>
        </p:sp>
        <p:sp>
          <p:nvSpPr>
            <p:cNvPr id="12" name="순서도: 연결자 11"/>
            <p:cNvSpPr/>
            <p:nvPr/>
          </p:nvSpPr>
          <p:spPr>
            <a:xfrm>
              <a:off x="1098820" y="1448891"/>
              <a:ext cx="180000" cy="180000"/>
            </a:xfrm>
            <a:prstGeom prst="flowChartConnector">
              <a:avLst/>
            </a:prstGeom>
            <a:solidFill>
              <a:srgbClr val="F497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연결자 12"/>
            <p:cNvSpPr/>
            <p:nvPr/>
          </p:nvSpPr>
          <p:spPr>
            <a:xfrm>
              <a:off x="1098820" y="1753225"/>
              <a:ext cx="180000" cy="180000"/>
            </a:xfrm>
            <a:prstGeom prst="flowChartConnector">
              <a:avLst/>
            </a:prstGeom>
            <a:solidFill>
              <a:srgbClr val="F497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098820" y="2071885"/>
              <a:ext cx="180000" cy="180000"/>
            </a:xfrm>
            <a:prstGeom prst="flowChartConnector">
              <a:avLst/>
            </a:prstGeom>
            <a:solidFill>
              <a:srgbClr val="F497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연결자 17"/>
            <p:cNvSpPr/>
            <p:nvPr/>
          </p:nvSpPr>
          <p:spPr>
            <a:xfrm>
              <a:off x="1098820" y="2390545"/>
              <a:ext cx="180000" cy="180000"/>
            </a:xfrm>
            <a:prstGeom prst="flowChartConnector">
              <a:avLst/>
            </a:prstGeom>
            <a:solidFill>
              <a:srgbClr val="F497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연결자 18"/>
            <p:cNvSpPr/>
            <p:nvPr/>
          </p:nvSpPr>
          <p:spPr>
            <a:xfrm>
              <a:off x="1098820" y="2709205"/>
              <a:ext cx="180000" cy="180000"/>
            </a:xfrm>
            <a:prstGeom prst="flowChartConnector">
              <a:avLst/>
            </a:prstGeom>
            <a:solidFill>
              <a:srgbClr val="F497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연결자 19"/>
            <p:cNvSpPr/>
            <p:nvPr/>
          </p:nvSpPr>
          <p:spPr>
            <a:xfrm>
              <a:off x="1098820" y="3027865"/>
              <a:ext cx="180000" cy="180000"/>
            </a:xfrm>
            <a:prstGeom prst="flowChartConnector">
              <a:avLst/>
            </a:prstGeom>
            <a:solidFill>
              <a:srgbClr val="F497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1098820" y="3346525"/>
              <a:ext cx="180000" cy="180000"/>
            </a:xfrm>
            <a:prstGeom prst="flowChartConnector">
              <a:avLst/>
            </a:prstGeom>
            <a:solidFill>
              <a:srgbClr val="F497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연결자 22"/>
            <p:cNvSpPr/>
            <p:nvPr/>
          </p:nvSpPr>
          <p:spPr>
            <a:xfrm>
              <a:off x="1098820" y="3665185"/>
              <a:ext cx="180000" cy="180000"/>
            </a:xfrm>
            <a:prstGeom prst="flowChartConnector">
              <a:avLst/>
            </a:prstGeom>
            <a:solidFill>
              <a:srgbClr val="F497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3D1271-B366-4C3D-ABC0-F592B9D03E19}"/>
                </a:ext>
              </a:extLst>
            </p:cNvPr>
            <p:cNvSpPr txBox="1"/>
            <p:nvPr/>
          </p:nvSpPr>
          <p:spPr>
            <a:xfrm>
              <a:off x="4773992" y="1358219"/>
              <a:ext cx="4118488" cy="2709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DA : descending aorta</a:t>
              </a:r>
            </a:p>
            <a:p>
              <a:endParaRPr lang="en-US" altLang="ko-KR" sz="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UB : upper body</a:t>
              </a:r>
            </a:p>
            <a:p>
              <a:endParaRPr lang="en-US" altLang="ko-KR" sz="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LB : lower body</a:t>
              </a:r>
            </a:p>
            <a:p>
              <a:endParaRPr lang="en-US" altLang="ko-KR" sz="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BR : brain</a:t>
              </a:r>
            </a:p>
            <a:p>
              <a:endParaRPr lang="en-US" altLang="ko-KR" sz="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HE : liver</a:t>
              </a:r>
            </a:p>
            <a:p>
              <a:endParaRPr lang="en-US" altLang="ko-KR" sz="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IN : intestines</a:t>
              </a:r>
            </a:p>
            <a:p>
              <a:endParaRPr lang="en-US" altLang="ko-KR" sz="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MY : myocardium</a:t>
              </a:r>
            </a:p>
            <a:p>
              <a:endParaRPr lang="en-US" altLang="ko-KR" sz="5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PV : pulmonary vein</a:t>
              </a:r>
            </a:p>
          </p:txBody>
        </p:sp>
        <p:sp>
          <p:nvSpPr>
            <p:cNvPr id="30" name="순서도: 연결자 29">
              <a:extLst>
                <a:ext uri="{FF2B5EF4-FFF2-40B4-BE49-F238E27FC236}">
                  <a16:creationId xmlns:a16="http://schemas.microsoft.com/office/drawing/2014/main" id="{CEDEA0D5-9FC8-45D4-8505-C15760423AC1}"/>
                </a:ext>
              </a:extLst>
            </p:cNvPr>
            <p:cNvSpPr/>
            <p:nvPr/>
          </p:nvSpPr>
          <p:spPr>
            <a:xfrm>
              <a:off x="4593992" y="1448891"/>
              <a:ext cx="180000" cy="180000"/>
            </a:xfrm>
            <a:prstGeom prst="flowChartConnector">
              <a:avLst/>
            </a:prstGeom>
            <a:solidFill>
              <a:srgbClr val="F497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연결자 30">
              <a:extLst>
                <a:ext uri="{FF2B5EF4-FFF2-40B4-BE49-F238E27FC236}">
                  <a16:creationId xmlns:a16="http://schemas.microsoft.com/office/drawing/2014/main" id="{19F2F5AE-F740-4615-A385-B63327FCC8A3}"/>
                </a:ext>
              </a:extLst>
            </p:cNvPr>
            <p:cNvSpPr/>
            <p:nvPr/>
          </p:nvSpPr>
          <p:spPr>
            <a:xfrm>
              <a:off x="4593992" y="1753225"/>
              <a:ext cx="180000" cy="180000"/>
            </a:xfrm>
            <a:prstGeom prst="flowChartConnector">
              <a:avLst/>
            </a:prstGeom>
            <a:solidFill>
              <a:srgbClr val="F497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순서도: 연결자 31">
              <a:extLst>
                <a:ext uri="{FF2B5EF4-FFF2-40B4-BE49-F238E27FC236}">
                  <a16:creationId xmlns:a16="http://schemas.microsoft.com/office/drawing/2014/main" id="{02BE93B7-6DA5-4EF3-9851-6E50A96AAFDC}"/>
                </a:ext>
              </a:extLst>
            </p:cNvPr>
            <p:cNvSpPr/>
            <p:nvPr/>
          </p:nvSpPr>
          <p:spPr>
            <a:xfrm>
              <a:off x="4593992" y="2071885"/>
              <a:ext cx="180000" cy="180000"/>
            </a:xfrm>
            <a:prstGeom prst="flowChartConnector">
              <a:avLst/>
            </a:prstGeom>
            <a:solidFill>
              <a:srgbClr val="F497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연결자 32">
              <a:extLst>
                <a:ext uri="{FF2B5EF4-FFF2-40B4-BE49-F238E27FC236}">
                  <a16:creationId xmlns:a16="http://schemas.microsoft.com/office/drawing/2014/main" id="{FDAE76FA-D0F3-4EF7-8534-8B5692D9E5C3}"/>
                </a:ext>
              </a:extLst>
            </p:cNvPr>
            <p:cNvSpPr/>
            <p:nvPr/>
          </p:nvSpPr>
          <p:spPr>
            <a:xfrm>
              <a:off x="4593992" y="2390545"/>
              <a:ext cx="180000" cy="180000"/>
            </a:xfrm>
            <a:prstGeom prst="flowChartConnector">
              <a:avLst/>
            </a:prstGeom>
            <a:solidFill>
              <a:srgbClr val="F497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연결자 33">
              <a:extLst>
                <a:ext uri="{FF2B5EF4-FFF2-40B4-BE49-F238E27FC236}">
                  <a16:creationId xmlns:a16="http://schemas.microsoft.com/office/drawing/2014/main" id="{E4D47928-E3F1-4534-8E4D-F95CDB937FE7}"/>
                </a:ext>
              </a:extLst>
            </p:cNvPr>
            <p:cNvSpPr/>
            <p:nvPr/>
          </p:nvSpPr>
          <p:spPr>
            <a:xfrm>
              <a:off x="4593992" y="2709205"/>
              <a:ext cx="180000" cy="180000"/>
            </a:xfrm>
            <a:prstGeom prst="flowChartConnector">
              <a:avLst/>
            </a:prstGeom>
            <a:solidFill>
              <a:srgbClr val="F497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연결자 34">
              <a:extLst>
                <a:ext uri="{FF2B5EF4-FFF2-40B4-BE49-F238E27FC236}">
                  <a16:creationId xmlns:a16="http://schemas.microsoft.com/office/drawing/2014/main" id="{E20853B4-72E1-49A4-AAFF-BE2FB563E096}"/>
                </a:ext>
              </a:extLst>
            </p:cNvPr>
            <p:cNvSpPr/>
            <p:nvPr/>
          </p:nvSpPr>
          <p:spPr>
            <a:xfrm>
              <a:off x="4593992" y="3027865"/>
              <a:ext cx="180000" cy="180000"/>
            </a:xfrm>
            <a:prstGeom prst="flowChartConnector">
              <a:avLst/>
            </a:prstGeom>
            <a:solidFill>
              <a:srgbClr val="F497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순서도: 연결자 36">
              <a:extLst>
                <a:ext uri="{FF2B5EF4-FFF2-40B4-BE49-F238E27FC236}">
                  <a16:creationId xmlns:a16="http://schemas.microsoft.com/office/drawing/2014/main" id="{2363EC2E-E66E-48DE-AE0B-5B69E95AFB58}"/>
                </a:ext>
              </a:extLst>
            </p:cNvPr>
            <p:cNvSpPr/>
            <p:nvPr/>
          </p:nvSpPr>
          <p:spPr>
            <a:xfrm>
              <a:off x="4593992" y="3346525"/>
              <a:ext cx="180000" cy="180000"/>
            </a:xfrm>
            <a:prstGeom prst="flowChartConnector">
              <a:avLst/>
            </a:prstGeom>
            <a:solidFill>
              <a:srgbClr val="F497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연결자 37">
              <a:extLst>
                <a:ext uri="{FF2B5EF4-FFF2-40B4-BE49-F238E27FC236}">
                  <a16:creationId xmlns:a16="http://schemas.microsoft.com/office/drawing/2014/main" id="{2A773F8C-2F52-4263-A7ED-C9F21805D465}"/>
                </a:ext>
              </a:extLst>
            </p:cNvPr>
            <p:cNvSpPr/>
            <p:nvPr/>
          </p:nvSpPr>
          <p:spPr>
            <a:xfrm>
              <a:off x="4593992" y="3665185"/>
              <a:ext cx="180000" cy="180000"/>
            </a:xfrm>
            <a:prstGeom prst="flowChartConnector">
              <a:avLst/>
            </a:prstGeom>
            <a:solidFill>
              <a:srgbClr val="F497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239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44000" y="328343"/>
            <a:ext cx="35399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 &amp; Analysis</a:t>
            </a:r>
            <a:endParaRPr lang="ko-KR" altLang="en-US" sz="16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000" y="215073"/>
            <a:ext cx="8148480" cy="52421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1744" y="215073"/>
            <a:ext cx="451824" cy="451824"/>
          </a:xfrm>
          <a:prstGeom prst="rect">
            <a:avLst/>
          </a:prstGeom>
          <a:solidFill>
            <a:srgbClr val="EA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620" y="241283"/>
            <a:ext cx="64807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3970" y="4696651"/>
            <a:ext cx="6480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출처 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F. J. 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Huikeshoven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I. D. Hope, G. G. Power, R. D. Gilbert and L. D. Longo. (1985)</a:t>
            </a:r>
          </a:p>
          <a:p>
            <a:pPr algn="r"/>
            <a:r>
              <a:rPr lang="en-US" altLang="ko-KR" sz="1000" i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Mathematical model of fetal circulation and oxygen delivery.  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71600" y="791231"/>
            <a:ext cx="5400600" cy="461665"/>
            <a:chOff x="1112446" y="987574"/>
            <a:chExt cx="5400600" cy="461665"/>
          </a:xfrm>
        </p:grpSpPr>
        <p:sp>
          <p:nvSpPr>
            <p:cNvPr id="13" name="직사각형 12"/>
            <p:cNvSpPr/>
            <p:nvPr/>
          </p:nvSpPr>
          <p:spPr>
            <a:xfrm>
              <a:off x="1112446" y="1074390"/>
              <a:ext cx="98124" cy="288032"/>
            </a:xfrm>
            <a:prstGeom prst="rect">
              <a:avLst/>
            </a:prstGeom>
            <a:solidFill>
              <a:srgbClr val="ED5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59632" y="987574"/>
              <a:ext cx="5253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Parameters Compliance(ml/mmHg)</a:t>
              </a:r>
              <a:endPara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33792"/>
              </p:ext>
            </p:extLst>
          </p:nvPr>
        </p:nvGraphicFramePr>
        <p:xfrm>
          <a:off x="971600" y="1377229"/>
          <a:ext cx="7179013" cy="312014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6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9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328719579"/>
                    </a:ext>
                  </a:extLst>
                </a:gridCol>
                <a:gridCol w="1876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Parameter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Parameter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5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AA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0.07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LB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1.4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BR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0.6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MY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0.25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DA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0.14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PA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0.25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FPL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1.4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PV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0.25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HE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3.0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RA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IN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0.25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SVC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IVC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0.2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UB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LA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UV</a:t>
                      </a:r>
                      <a:endParaRPr lang="ko-KR" altLang="en-US" sz="1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0.3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88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D8869"/>
        </a:solidFill>
        <a:ln w="19050">
          <a:noFill/>
        </a:ln>
      </a:spPr>
      <a:bodyPr rtlCol="0" anchor="ctr"/>
      <a:lstStyle>
        <a:defPPr algn="ctr">
          <a:defRPr sz="400" dirty="0">
            <a:solidFill>
              <a:schemeClr val="tx1">
                <a:lumMod val="65000"/>
                <a:lumOff val="3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1413</Words>
  <Application>Microsoft Office PowerPoint</Application>
  <PresentationFormat>화면 슬라이드 쇼(16:9)</PresentationFormat>
  <Paragraphs>392</Paragraphs>
  <Slides>26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Cambria Math</vt:lpstr>
      <vt:lpstr>나눔고딕 ExtraBold</vt:lpstr>
      <vt:lpstr>Office 테마</vt:lpstr>
      <vt:lpstr>PowerPoint 프레젠테이션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김 희정</cp:lastModifiedBy>
  <cp:revision>181</cp:revision>
  <dcterms:created xsi:type="dcterms:W3CDTF">2006-10-05T04:04:58Z</dcterms:created>
  <dcterms:modified xsi:type="dcterms:W3CDTF">2018-06-12T05:40:38Z</dcterms:modified>
</cp:coreProperties>
</file>