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0" r:id="rId4"/>
    <p:sldId id="260" r:id="rId5"/>
    <p:sldId id="277" r:id="rId6"/>
    <p:sldId id="259" r:id="rId7"/>
    <p:sldId id="261" r:id="rId8"/>
    <p:sldId id="262" r:id="rId9"/>
    <p:sldId id="263" r:id="rId10"/>
    <p:sldId id="264" r:id="rId11"/>
    <p:sldId id="278" r:id="rId12"/>
    <p:sldId id="267" r:id="rId13"/>
    <p:sldId id="266" r:id="rId14"/>
    <p:sldId id="275" r:id="rId15"/>
    <p:sldId id="268" r:id="rId16"/>
    <p:sldId id="279" r:id="rId17"/>
    <p:sldId id="271" r:id="rId18"/>
    <p:sldId id="272" r:id="rId19"/>
    <p:sldId id="273" r:id="rId20"/>
    <p:sldId id="274" r:id="rId21"/>
    <p:sldId id="280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3300"/>
    <a:srgbClr val="D5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9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8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2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7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5429-AC9B-4977-8F3A-70CC74BC4F91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94E1-74E7-4B53-B1A6-C4A28B1DC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vaccine_seoul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vaccine3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vaccine1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vaccine2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vaccine4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ARisk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NSRisk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HSRisk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Death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cv.kdca.go.kr/board.es?mid=a11707010000&amp;bid=0032&amp;tag=&amp;act=view&amp;list_no=475" TargetMode="External"/><Relationship Id="rId2" Type="http://schemas.openxmlformats.org/officeDocument/2006/relationships/hyperlink" Target="http://data.seoul.go.kr/dataList/OA-20279/S/1/datasetView.d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ata.seoul.go.kr/dataList/OA-20470/S/1/datasetView.do" TargetMode="External"/><Relationship Id="rId4" Type="http://schemas.openxmlformats.org/officeDocument/2006/relationships/hyperlink" Target="https://ncv.kdca.go.kr/board.es?mid=a11710000000&amp;bid=0037#cont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.143.244.242/view_N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S_CD" TargetMode="External"/><Relationship Id="rId2" Type="http://schemas.openxmlformats.org/officeDocument/2006/relationships/hyperlink" Target="http://3.143.244.242/view_N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.143.244.242/view_S_Death" TargetMode="External"/><Relationship Id="rId2" Type="http://schemas.openxmlformats.org/officeDocument/2006/relationships/hyperlink" Target="http://3.143.244.242/view_S_PC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5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4612" y="4722457"/>
            <a:ext cx="1300356" cy="1478418"/>
          </a:xfrm>
          <a:prstGeom prst="rect">
            <a:avLst/>
          </a:prstGeom>
          <a:noFill/>
        </p:spPr>
        <p:txBody>
          <a:bodyPr wrap="non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정지원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한송민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신성진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52640" y="2762274"/>
            <a:ext cx="768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코로나</a:t>
            </a:r>
            <a:r>
              <a:rPr lang="en-US" altLang="ko-KR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ko-KR" altLang="en-US" sz="30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확진자</a:t>
            </a:r>
            <a:r>
              <a:rPr lang="ko-KR" alt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0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백신</a:t>
            </a:r>
            <a:r>
              <a:rPr lang="ko-KR" alt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현황에 대하여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085992" y="205789"/>
            <a:ext cx="38481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968166" y="4752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2.3 </a:t>
            </a:r>
            <a:r>
              <a:rPr lang="ko-KR" altLang="en-US" b="1" dirty="0"/>
              <a:t>가장 많은 </a:t>
            </a:r>
            <a:r>
              <a:rPr lang="ko-KR" altLang="en-US" b="1" dirty="0" err="1"/>
              <a:t>확진자가</a:t>
            </a:r>
            <a:r>
              <a:rPr lang="ko-KR" altLang="en-US" b="1" dirty="0"/>
              <a:t> 발생한 지역인 서울의 지역구별 </a:t>
            </a:r>
            <a:r>
              <a:rPr lang="ko-KR" altLang="en-US" b="1" dirty="0" err="1"/>
              <a:t>확진자</a:t>
            </a:r>
            <a:r>
              <a:rPr lang="ko-KR" altLang="en-US" b="1" dirty="0"/>
              <a:t> 발생 현황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75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http://</a:t>
            </a:r>
            <a:r>
              <a:rPr lang="en-US" altLang="ko-KR" sz="1500" dirty="0" smtClean="0">
                <a:hlinkClick r:id="rId3"/>
              </a:rPr>
              <a:t>3.143.244.242/view_vaccine_seoul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24" y="2691136"/>
            <a:ext cx="7302561" cy="16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50183" y="2886748"/>
            <a:ext cx="4092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백신의 </a:t>
            </a:r>
            <a:r>
              <a:rPr lang="ko-KR" altLang="en-US" sz="3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접종률</a:t>
            </a:r>
            <a:r>
              <a:rPr lang="ko-KR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근황은</a:t>
            </a:r>
            <a:r>
              <a:rPr lang="en-US" altLang="ko-KR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38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/>
              <a:t>1</a:t>
            </a:r>
            <a:r>
              <a:rPr lang="ko-KR" altLang="en-US" b="1" dirty="0"/>
              <a:t>차 </a:t>
            </a:r>
            <a:r>
              <a:rPr lang="ko-KR" altLang="en-US" b="1" dirty="0" smtClean="0"/>
              <a:t>접종된 </a:t>
            </a:r>
            <a:r>
              <a:rPr lang="ko-KR" altLang="en-US" b="1" dirty="0" err="1"/>
              <a:t>백신별</a:t>
            </a:r>
            <a:r>
              <a:rPr lang="ko-KR" altLang="en-US" b="1" dirty="0"/>
              <a:t> 그래프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80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3.143.244.242/view_vaccine3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57600" y="219808"/>
            <a:ext cx="8194876" cy="4435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13802" y="13086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79" y="1466036"/>
            <a:ext cx="7331451" cy="41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3.1 </a:t>
            </a:r>
            <a:r>
              <a:rPr lang="en-US" altLang="ko-KR" b="1" dirty="0"/>
              <a:t>1</a:t>
            </a:r>
            <a:r>
              <a:rPr lang="ko-KR" altLang="en-US" b="1" dirty="0"/>
              <a:t>차 백신을 맞은 우리나라 국민의 </a:t>
            </a:r>
            <a:r>
              <a:rPr lang="ko-KR" altLang="en-US" b="1" dirty="0" err="1"/>
              <a:t>접종률</a:t>
            </a:r>
            <a:r>
              <a:rPr lang="ko-KR" altLang="en-US" b="1" dirty="0"/>
              <a:t> 그래프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80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3.143.244.242/view_vaccine1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119012" y="202224"/>
            <a:ext cx="5759840" cy="18665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960751" y="62628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3" y="2033440"/>
            <a:ext cx="7202224" cy="2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3.2 </a:t>
            </a:r>
            <a:r>
              <a:rPr lang="ko-KR" altLang="en-US" b="1" dirty="0"/>
              <a:t>완전 접종된 우리나라 국민의 백신 그래프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80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3.143.244.242/view_vaccine2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455920" y="219808"/>
            <a:ext cx="6396556" cy="28589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211070" y="90135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680" y="2235021"/>
            <a:ext cx="7135250" cy="25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3.3 </a:t>
            </a:r>
            <a:r>
              <a:rPr lang="ko-KR" altLang="en-US" b="1" dirty="0"/>
              <a:t>향후 </a:t>
            </a:r>
            <a:r>
              <a:rPr lang="en-US" altLang="ko-KR" b="1" dirty="0"/>
              <a:t>20</a:t>
            </a:r>
            <a:r>
              <a:rPr lang="ko-KR" altLang="en-US" b="1" dirty="0"/>
              <a:t>일간의 백신 </a:t>
            </a:r>
            <a:r>
              <a:rPr lang="ko-KR" altLang="en-US" b="1" dirty="0" err="1"/>
              <a:t>접종률의</a:t>
            </a:r>
            <a:r>
              <a:rPr lang="ko-KR" altLang="en-US" b="1" dirty="0"/>
              <a:t> 예상 추이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80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http://3.143.244.242/view_vaccine4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5049520" y="219808"/>
            <a:ext cx="6802956" cy="3419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3214" y="107231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74" y="2353575"/>
            <a:ext cx="7402261" cy="23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50183" y="2886748"/>
            <a:ext cx="4477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백신의 이상반응 근황은</a:t>
            </a:r>
            <a:r>
              <a:rPr lang="en-US" altLang="ko-KR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hlinkClick r:id="rId2"/>
          </p:cNvPr>
          <p:cNvSpPr/>
          <p:nvPr/>
        </p:nvSpPr>
        <p:spPr>
          <a:xfrm>
            <a:off x="431482" y="3257448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3.143.244.242/view_ARisk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</a:t>
            </a:r>
            <a:r>
              <a:rPr lang="en-US" altLang="ko-KR" b="1" dirty="0"/>
              <a:t>.</a:t>
            </a:r>
            <a:r>
              <a:rPr lang="en-US" altLang="ko-KR" b="1" dirty="0" smtClean="0"/>
              <a:t> </a:t>
            </a:r>
            <a:r>
              <a:rPr lang="ko-KR" altLang="en-US" b="1" dirty="0"/>
              <a:t>백신의 일반이상반응과 중대한 이상 반응의 비율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867044" y="202225"/>
            <a:ext cx="6011808" cy="3392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742911" y="10625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75" y="1913377"/>
            <a:ext cx="7246990" cy="30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4.1 </a:t>
            </a:r>
            <a:r>
              <a:rPr lang="ko-KR" altLang="en-US" b="1" dirty="0"/>
              <a:t>일반이상반응의 성비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139440" y="202226"/>
            <a:ext cx="8739412" cy="5177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092826" y="124745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hlinkClick r:id="rId2"/>
          </p:cNvPr>
          <p:cNvSpPr/>
          <p:nvPr/>
        </p:nvSpPr>
        <p:spPr>
          <a:xfrm>
            <a:off x="431482" y="3257448"/>
            <a:ext cx="36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3.143.244.242/view_NSRisk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91" y="2514660"/>
            <a:ext cx="7502428" cy="20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4.2 </a:t>
            </a:r>
            <a:r>
              <a:rPr lang="ko-KR" altLang="en-US" b="1" dirty="0"/>
              <a:t>중대한이상반응의 성비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3.143.244.242/view_HSRisk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342197" y="202226"/>
            <a:ext cx="8536655" cy="2722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83936" y="124745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93" y="2592704"/>
            <a:ext cx="7423623" cy="1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92" y="8792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6" idx="6"/>
          </p:cNvCxnSpPr>
          <p:nvPr/>
        </p:nvCxnSpPr>
        <p:spPr>
          <a:xfrm flipV="1">
            <a:off x="2431394" y="219808"/>
            <a:ext cx="9421082" cy="2996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114871" y="9150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46955" y="1416148"/>
            <a:ext cx="2836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1. </a:t>
            </a:r>
            <a:r>
              <a:rPr lang="ko-KR" altLang="en-US" sz="1300" dirty="0" smtClean="0"/>
              <a:t>전국 코로나 확진 현황과 그 비율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6955" y="2094599"/>
            <a:ext cx="41537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2.1 </a:t>
            </a:r>
            <a:r>
              <a:rPr lang="ko-KR" altLang="en-US" sz="1300" dirty="0" smtClean="0"/>
              <a:t>서울에서 발생하는 </a:t>
            </a:r>
            <a:r>
              <a:rPr lang="ko-KR" altLang="en-US" sz="1300" dirty="0" err="1" smtClean="0"/>
              <a:t>확진자와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퇴원자의</a:t>
            </a:r>
            <a:r>
              <a:rPr lang="ko-KR" altLang="en-US" sz="1300" dirty="0" smtClean="0"/>
              <a:t> 증가 비율 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6955" y="2795584"/>
            <a:ext cx="57246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2.3 </a:t>
            </a:r>
            <a:r>
              <a:rPr lang="ko-KR" altLang="en-US" sz="1300" dirty="0" smtClean="0"/>
              <a:t>가장 많은 </a:t>
            </a:r>
            <a:r>
              <a:rPr lang="ko-KR" altLang="en-US" sz="1300" dirty="0" err="1" smtClean="0"/>
              <a:t>확진자가</a:t>
            </a:r>
            <a:r>
              <a:rPr lang="ko-KR" altLang="en-US" sz="1300" dirty="0" smtClean="0"/>
              <a:t> 발생한 지역인 서울의 지역구별 </a:t>
            </a:r>
            <a:r>
              <a:rPr lang="ko-KR" altLang="en-US" sz="1300" dirty="0" err="1" smtClean="0"/>
              <a:t>확진자</a:t>
            </a:r>
            <a:r>
              <a:rPr lang="ko-KR" altLang="en-US" sz="1300" dirty="0" smtClean="0"/>
              <a:t> 발생 현황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6955" y="1751703"/>
            <a:ext cx="38794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smtClean="0"/>
              <a:t>서울의 총 </a:t>
            </a:r>
            <a:r>
              <a:rPr lang="ko-KR" altLang="en-US" sz="1300" dirty="0" err="1" smtClean="0"/>
              <a:t>확진자와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퇴원자의</a:t>
            </a:r>
            <a:r>
              <a:rPr lang="ko-KR" altLang="en-US" sz="1300" dirty="0" smtClean="0"/>
              <a:t> 증가 비율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666783" y="204019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목차</a:t>
            </a:r>
            <a:endParaRPr lang="ko-KR" alt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6955" y="2444930"/>
            <a:ext cx="47131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2.2 </a:t>
            </a:r>
            <a:r>
              <a:rPr lang="ko-KR" altLang="en-US" sz="1300" dirty="0" smtClean="0"/>
              <a:t>가장 많은 </a:t>
            </a:r>
            <a:r>
              <a:rPr lang="ko-KR" altLang="en-US" sz="1300" dirty="0" err="1" smtClean="0"/>
              <a:t>확진자가</a:t>
            </a:r>
            <a:r>
              <a:rPr lang="ko-KR" altLang="en-US" sz="1300" dirty="0" smtClean="0"/>
              <a:t> 발생한 지역인 서울의 사망자 증가세</a:t>
            </a:r>
            <a:endParaRPr lang="ko-KR" alt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4146955" y="681951"/>
            <a:ext cx="1265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0. </a:t>
            </a:r>
            <a:r>
              <a:rPr lang="ko-KR" altLang="en-US" sz="1300" dirty="0" smtClean="0"/>
              <a:t>개발 일정표</a:t>
            </a:r>
            <a:endParaRPr lang="ko-KR" altLang="en-US" sz="13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512652" y="1562342"/>
            <a:ext cx="40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512652" y="1562342"/>
            <a:ext cx="0" cy="139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512652" y="2960730"/>
            <a:ext cx="409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8034" y="2090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CC0000"/>
                </a:solidFill>
              </a:rPr>
              <a:t>확진자</a:t>
            </a:r>
            <a:endParaRPr lang="ko-KR" altLang="en-US" dirty="0">
              <a:solidFill>
                <a:srgbClr val="CC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512652" y="3412378"/>
            <a:ext cx="4091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512652" y="3412378"/>
            <a:ext cx="0" cy="11466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512652" y="4559065"/>
            <a:ext cx="4091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9474" y="3770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백신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6955" y="3320571"/>
            <a:ext cx="40783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3. 1</a:t>
            </a:r>
            <a:r>
              <a:rPr lang="ko-KR" altLang="en-US" sz="1300" dirty="0" smtClean="0"/>
              <a:t>차 백신을 맞은 우리나라 국민의 </a:t>
            </a:r>
            <a:r>
              <a:rPr lang="ko-KR" altLang="en-US" sz="1300" dirty="0" err="1" smtClean="0"/>
              <a:t>접종률</a:t>
            </a:r>
            <a:r>
              <a:rPr lang="ko-KR" altLang="en-US" sz="1300" dirty="0" smtClean="0"/>
              <a:t> 그래프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146955" y="3987494"/>
            <a:ext cx="35942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3.2 </a:t>
            </a:r>
            <a:r>
              <a:rPr lang="ko-KR" altLang="en-US" sz="1300" dirty="0" smtClean="0"/>
              <a:t>완전 접종된 우리나라 국민의 백신 그래프</a:t>
            </a:r>
          </a:p>
          <a:p>
            <a:endParaRPr lang="ko-KR" altLang="en-US" sz="1300" dirty="0"/>
          </a:p>
        </p:txBody>
      </p:sp>
      <p:sp>
        <p:nvSpPr>
          <p:cNvPr id="38" name="TextBox 37"/>
          <p:cNvSpPr txBox="1"/>
          <p:nvPr/>
        </p:nvSpPr>
        <p:spPr>
          <a:xfrm>
            <a:off x="4146955" y="3664918"/>
            <a:ext cx="43768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3.1 1</a:t>
            </a:r>
            <a:r>
              <a:rPr lang="ko-KR" altLang="en-US" sz="1300" dirty="0" smtClean="0"/>
              <a:t>차 접종된 </a:t>
            </a:r>
            <a:r>
              <a:rPr lang="ko-KR" altLang="en-US" sz="1300" dirty="0" err="1" smtClean="0"/>
              <a:t>백신별</a:t>
            </a:r>
            <a:r>
              <a:rPr lang="ko-KR" altLang="en-US" sz="1300" dirty="0" smtClean="0"/>
              <a:t> 그래프</a:t>
            </a:r>
            <a:endParaRPr lang="ko-KR" alt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4146955" y="4337825"/>
            <a:ext cx="3502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3.3 </a:t>
            </a:r>
            <a:r>
              <a:rPr lang="ko-KR" altLang="en-US" sz="1300" dirty="0" smtClean="0"/>
              <a:t>향후 </a:t>
            </a:r>
            <a:r>
              <a:rPr lang="en-US" altLang="ko-KR" sz="1300" dirty="0" smtClean="0"/>
              <a:t>20</a:t>
            </a:r>
            <a:r>
              <a:rPr lang="ko-KR" altLang="en-US" sz="1300" dirty="0" smtClean="0"/>
              <a:t>일간의 백신 </a:t>
            </a:r>
            <a:r>
              <a:rPr lang="ko-KR" altLang="en-US" sz="1300" dirty="0" err="1" smtClean="0"/>
              <a:t>접종률의</a:t>
            </a:r>
            <a:r>
              <a:rPr lang="ko-KR" altLang="en-US" sz="1300" dirty="0" smtClean="0"/>
              <a:t> 예상 추이</a:t>
            </a:r>
            <a:endParaRPr lang="ko-KR" altLang="en-US" sz="13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3512652" y="4994782"/>
            <a:ext cx="4091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512652" y="4994782"/>
            <a:ext cx="0" cy="12018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12652" y="6196625"/>
            <a:ext cx="4091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16683" y="5237022"/>
            <a:ext cx="127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백신의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이상반응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38034" y="4866759"/>
            <a:ext cx="41537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백신의 일반이상반응과 중대한 이상 반응의 비율</a:t>
            </a:r>
            <a:endParaRPr lang="ko-KR" alt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4146955" y="5237022"/>
            <a:ext cx="20233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4.1 </a:t>
            </a:r>
            <a:r>
              <a:rPr lang="ko-KR" altLang="en-US" sz="1300" dirty="0" smtClean="0"/>
              <a:t>일반이상반응의 성비</a:t>
            </a:r>
            <a:endParaRPr lang="ko-KR" altLang="en-US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4126251" y="5601150"/>
            <a:ext cx="21900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4.2 </a:t>
            </a:r>
            <a:r>
              <a:rPr lang="ko-KR" altLang="en-US" sz="1300" dirty="0" smtClean="0"/>
              <a:t>중대한이상반응의 성비</a:t>
            </a:r>
            <a:endParaRPr lang="ko-KR" alt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4146955" y="5977214"/>
            <a:ext cx="24753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4.3 </a:t>
            </a:r>
            <a:r>
              <a:rPr lang="ko-KR" altLang="en-US" sz="1300" dirty="0" smtClean="0"/>
              <a:t>사망자 관련 이상반응 성비</a:t>
            </a:r>
            <a:endParaRPr lang="ko-KR" altLang="en-US" sz="13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3512652" y="810426"/>
            <a:ext cx="40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12599" y="62197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일정 </a:t>
            </a:r>
            <a:r>
              <a:rPr lang="ko-KR" altLang="en-US" dirty="0"/>
              <a:t>및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3512652" y="810426"/>
            <a:ext cx="0" cy="42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512652" y="1232804"/>
            <a:ext cx="409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71741" y="98899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46955" y="1046079"/>
            <a:ext cx="17491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0.1 </a:t>
            </a:r>
            <a:r>
              <a:rPr lang="ko-KR" altLang="en-US" sz="1300" dirty="0" smtClean="0"/>
              <a:t>활용된 자료 출처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420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4.3 </a:t>
            </a:r>
            <a:r>
              <a:rPr lang="ko-KR" altLang="en-US" b="1" dirty="0"/>
              <a:t>사망자 관련 이상반응 성비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54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3.143.244.242/view_Death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966368" y="202226"/>
            <a:ext cx="7912484" cy="51773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808107" y="95738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11" y="2381046"/>
            <a:ext cx="7339188" cy="2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5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03168" y="2992445"/>
            <a:ext cx="7124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궁금 하신 점 질문 해주시면 되겠습니다</a:t>
            </a:r>
            <a:r>
              <a:rPr lang="en-US" altLang="ko-KR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5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82417" y="2777040"/>
            <a:ext cx="32592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감사합니다</a:t>
            </a:r>
            <a:r>
              <a:rPr lang="en-US" altLang="ko-KR" sz="4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algn="r"/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endParaRPr lang="ko-KR" altLang="en-US" sz="2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7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31" y="295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191321" y="219808"/>
            <a:ext cx="9661155" cy="867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033060" y="7021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3254" y="185861"/>
            <a:ext cx="14285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/>
              <a:t>개발 일정 표</a:t>
            </a:r>
            <a:endParaRPr lang="ko-KR" altLang="en-US" sz="17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479556" y="3332480"/>
            <a:ext cx="931862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306836" y="3159760"/>
            <a:ext cx="345440" cy="3454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639419" y="3159760"/>
            <a:ext cx="345440" cy="34544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23129" y="311912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65600" y="311912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626738" y="309880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300720" y="309880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599298" y="311912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98640" y="3098800"/>
            <a:ext cx="0" cy="4673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478683" y="350520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8762" y="269095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7.27(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77103" y="363549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7.28(</a:t>
            </a:r>
            <a:r>
              <a:rPr lang="ko-KR" altLang="en-US" dirty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92270" y="269185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7.29(</a:t>
            </a:r>
            <a:r>
              <a:rPr lang="ko-KR" altLang="en-US" dirty="0"/>
              <a:t>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58222" y="36576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7.30(</a:t>
            </a:r>
            <a:r>
              <a:rPr lang="ko-KR" altLang="en-US" dirty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07121" y="269095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7.31(</a:t>
            </a:r>
            <a:r>
              <a:rPr lang="ko-KR" altLang="en-US" dirty="0"/>
              <a:t>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59613" y="363549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8.01(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05412" y="269095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8.02(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336674" y="363549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8.03(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2718452" y="232664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61172" y="3588266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626738" y="228600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898640" y="356616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300720" y="232664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599297" y="3556000"/>
            <a:ext cx="0" cy="833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0798176" y="2286000"/>
            <a:ext cx="0" cy="8737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2372" y="4344126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프로젝트 공지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주제 회의 및 선정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자료 탐색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99474" y="1133115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코드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97560" y="4369300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코드 작성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및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데이터 시각화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20558" y="1085853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Docker </a:t>
            </a:r>
            <a:r>
              <a:rPr lang="ko-KR" altLang="en-US" sz="1300" dirty="0" smtClean="0">
                <a:solidFill>
                  <a:schemeClr val="tx1"/>
                </a:solidFill>
              </a:rPr>
              <a:t>연동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Localhost </a:t>
            </a:r>
            <a:r>
              <a:rPr lang="ko-KR" altLang="en-US" sz="1300" dirty="0" smtClean="0">
                <a:solidFill>
                  <a:schemeClr val="tx1"/>
                </a:solidFill>
              </a:rPr>
              <a:t>시각화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코드 오류 </a:t>
            </a:r>
            <a:r>
              <a:rPr lang="ko-KR" altLang="en-US" sz="1300" dirty="0" smtClean="0">
                <a:solidFill>
                  <a:schemeClr val="tx1"/>
                </a:solidFill>
              </a:rPr>
              <a:t>검출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77010" y="4350357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크롤링</a:t>
            </a:r>
            <a:r>
              <a:rPr lang="ko-KR" altLang="en-US" sz="1300" dirty="0" smtClean="0">
                <a:solidFill>
                  <a:schemeClr val="tx1"/>
                </a:solidFill>
              </a:rPr>
              <a:t> 데이터 </a:t>
            </a:r>
            <a:r>
              <a:rPr lang="ko-KR" altLang="en-US" sz="1300" dirty="0" smtClean="0">
                <a:solidFill>
                  <a:schemeClr val="tx1"/>
                </a:solidFill>
              </a:rPr>
              <a:t>시각화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69038" y="1112913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코드 수정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팀 코드 병합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025490" y="4352866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AWS </a:t>
            </a:r>
            <a:r>
              <a:rPr lang="ko-KR" altLang="en-US" sz="1300" dirty="0" smtClean="0">
                <a:solidFill>
                  <a:schemeClr val="tx1"/>
                </a:solidFill>
              </a:rPr>
              <a:t>연동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최종 코드 </a:t>
            </a:r>
            <a:r>
              <a:rPr lang="ko-KR" altLang="en-US" sz="1300" dirty="0" smtClean="0">
                <a:solidFill>
                  <a:schemeClr val="tx1"/>
                </a:solidFill>
              </a:rPr>
              <a:t>오류 검출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PPT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88246" y="1097280"/>
            <a:ext cx="1956452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프로젝트 발표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31" y="295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461" y="788497"/>
            <a:ext cx="10865339" cy="10318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5461" y="1895402"/>
            <a:ext cx="10865339" cy="1030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15461" y="3016609"/>
            <a:ext cx="10865339" cy="9356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15461" y="4069184"/>
            <a:ext cx="10865339" cy="1045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15461" y="5191629"/>
            <a:ext cx="10865339" cy="1032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3464809" y="219808"/>
            <a:ext cx="8387667" cy="1734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364911" y="7021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62472" y="179413"/>
            <a:ext cx="18646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 smtClean="0"/>
              <a:t>활용된 자료 출처</a:t>
            </a:r>
            <a:endParaRPr lang="ko-KR" altLang="en-US" sz="1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020" y="858706"/>
            <a:ext cx="1009122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List.csv</a:t>
            </a:r>
          </a:p>
          <a:p>
            <a:r>
              <a:rPr lang="ko-KR" altLang="en-US" dirty="0" smtClean="0"/>
              <a:t>서울시 열린 </a:t>
            </a:r>
            <a:r>
              <a:rPr lang="ko-KR" altLang="en-US" dirty="0" err="1" smtClean="0"/>
              <a:t>데이터광장</a:t>
            </a:r>
            <a:endParaRPr lang="ko-KR" altLang="en-US" dirty="0" smtClean="0"/>
          </a:p>
          <a:p>
            <a:r>
              <a:rPr lang="en-US" altLang="ko-KR" dirty="0" smtClean="0">
                <a:hlinkClick r:id="rId2"/>
              </a:rPr>
              <a:t>http://data.seoul.go.kr/dataList/OA-20279/S/1/datasetView.do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이상반응 발생 현황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</a:t>
            </a:r>
            <a:endParaRPr lang="ko-KR" altLang="en-US" dirty="0" smtClean="0"/>
          </a:p>
          <a:p>
            <a:r>
              <a:rPr lang="ko-KR" altLang="en-US" dirty="0" err="1" smtClean="0"/>
              <a:t>질병관리청</a:t>
            </a:r>
            <a:endParaRPr lang="ko-KR" altLang="en-US" dirty="0" smtClean="0"/>
          </a:p>
          <a:p>
            <a:r>
              <a:rPr lang="en-US" altLang="ko-KR" dirty="0" smtClean="0">
                <a:hlinkClick r:id="rId3"/>
              </a:rPr>
              <a:t>https://ncv.kdca.go.kr/board.es?mid=a11707010000&amp;bid=0032&amp;tag=&amp;act=view&amp;list_no=475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코로나바이러스감염증</a:t>
            </a:r>
            <a:r>
              <a:rPr lang="en-US" altLang="ko-KR" dirty="0" smtClean="0"/>
              <a:t>-19 </a:t>
            </a:r>
            <a:r>
              <a:rPr lang="ko-KR" altLang="en-US" dirty="0" err="1" smtClean="0"/>
              <a:t>백신별</a:t>
            </a:r>
            <a:r>
              <a:rPr lang="ko-KR" altLang="en-US" dirty="0" smtClean="0"/>
              <a:t> 일일접종현황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</a:t>
            </a:r>
            <a:endParaRPr lang="ko-KR" altLang="en-US" dirty="0" smtClean="0"/>
          </a:p>
          <a:p>
            <a:r>
              <a:rPr lang="ko-KR" altLang="en-US" dirty="0" smtClean="0"/>
              <a:t>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예방접종 홈페이지</a:t>
            </a:r>
          </a:p>
          <a:p>
            <a:r>
              <a:rPr lang="en-US" altLang="ko-KR" dirty="0" smtClean="0">
                <a:hlinkClick r:id="rId4"/>
              </a:rPr>
              <a:t>https://ncv.kdca.go.kr/board.es?mid=a11710000000&amp;bid=0037#content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서울일일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확진자</a:t>
            </a:r>
            <a:r>
              <a:rPr lang="en-US" altLang="ko-KR" dirty="0" smtClean="0"/>
              <a:t>.csv</a:t>
            </a:r>
            <a:endParaRPr lang="ko-KR" altLang="en-US" dirty="0" smtClean="0"/>
          </a:p>
          <a:p>
            <a:r>
              <a:rPr lang="ko-KR" altLang="en-US" dirty="0" smtClean="0"/>
              <a:t>서울시 열린 데이터 광장</a:t>
            </a:r>
          </a:p>
          <a:p>
            <a:r>
              <a:rPr lang="en-US" altLang="ko-KR" dirty="0" smtClean="0">
                <a:hlinkClick r:id="rId5"/>
              </a:rPr>
              <a:t>http://data.seoul.go.kr/dataList/OA-20470/S/1/datasetView.do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dirty="0" smtClean="0"/>
              <a:t>http://ncov.mohw.go.kr/bdBoardList_Real.do?brdId=1&amp;brdGubun= 13&amp;ncvContSeq=&amp;</a:t>
            </a:r>
            <a:r>
              <a:rPr lang="en-US" altLang="ko-KR" dirty="0" err="1" smtClean="0"/>
              <a:t>contSeq</a:t>
            </a:r>
            <a:endParaRPr lang="en-US" altLang="ko-KR" dirty="0" smtClean="0"/>
          </a:p>
          <a:p>
            <a:r>
              <a:rPr lang="en-US" altLang="ko-KR" dirty="0" smtClean="0"/>
              <a:t>=&amp;</a:t>
            </a:r>
            <a:r>
              <a:rPr lang="en-US" altLang="ko-KR" dirty="0" err="1" smtClean="0"/>
              <a:t>board_id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gubun</a:t>
            </a:r>
            <a:r>
              <a:rPr lang="en-US" altLang="ko-KR" dirty="0" smtClean="0"/>
              <a:t>=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6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46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35" idx="4"/>
          </p:cNvCxnSpPr>
          <p:nvPr/>
        </p:nvCxnSpPr>
        <p:spPr>
          <a:xfrm>
            <a:off x="298939" y="378069"/>
            <a:ext cx="1" cy="6316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9418" y="219808"/>
            <a:ext cx="884305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3935" y="6653725"/>
            <a:ext cx="9453299" cy="4068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852475" y="219807"/>
            <a:ext cx="1" cy="628401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7" y="10863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812189" y="61546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677225" y="6536149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694214" y="6503823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8136" y="2961899"/>
            <a:ext cx="49968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현재 코로나 확진의 근황은</a:t>
            </a:r>
            <a:r>
              <a:rPr lang="en-US" altLang="ko-KR" sz="3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314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328160" y="219808"/>
            <a:ext cx="7524316" cy="1641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170583" y="93590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623323" y="3253648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http://3.143.244.242/view_NC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6336" y="124745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전국 코로나 확진 현황과 그 비율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23" y="633055"/>
            <a:ext cx="5734885" cy="282533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23" y="3501864"/>
            <a:ext cx="4922085" cy="29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008553" y="199355"/>
            <a:ext cx="6877779" cy="3477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816435" y="76261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507365" y="324348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3.143.244.242/view_S_CD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35" y="747840"/>
            <a:ext cx="7447141" cy="3639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35" y="4433134"/>
            <a:ext cx="6019132" cy="1800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6336" y="124745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서울의 총 </a:t>
            </a:r>
            <a:r>
              <a:rPr lang="ko-KR" altLang="en-US" b="1" dirty="0" err="1"/>
              <a:t>확진자와</a:t>
            </a:r>
            <a:r>
              <a:rPr lang="ko-KR" altLang="en-US" b="1" dirty="0"/>
              <a:t> </a:t>
            </a:r>
            <a:r>
              <a:rPr lang="ko-KR" altLang="en-US" b="1" dirty="0" err="1"/>
              <a:t>퇴원자의</a:t>
            </a:r>
            <a:r>
              <a:rPr lang="ko-KR" altLang="en-US" b="1" dirty="0"/>
              <a:t> 증가 비율</a:t>
            </a:r>
          </a:p>
        </p:txBody>
      </p:sp>
    </p:spTree>
    <p:extLst>
      <p:ext uri="{BB962C8B-B14F-4D97-AF65-F5344CB8AC3E}">
        <p14:creationId xmlns:p14="http://schemas.microsoft.com/office/powerpoint/2010/main" val="10980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119012" y="202224"/>
            <a:ext cx="5759840" cy="18665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960751" y="62628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567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서울에서 발생하는 </a:t>
            </a:r>
            <a:r>
              <a:rPr lang="ko-KR" altLang="en-US" b="1" dirty="0" err="1"/>
              <a:t>확진자와</a:t>
            </a:r>
            <a:r>
              <a:rPr lang="ko-KR" altLang="en-US" b="1" dirty="0"/>
              <a:t> </a:t>
            </a:r>
            <a:r>
              <a:rPr lang="ko-KR" altLang="en-US" b="1" dirty="0" err="1"/>
              <a:t>퇴원자의</a:t>
            </a:r>
            <a:r>
              <a:rPr lang="ko-KR" altLang="en-US" b="1" dirty="0"/>
              <a:t> 증가 비율 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41642" y="3257448"/>
            <a:ext cx="358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</a:t>
            </a:r>
            <a:r>
              <a:rPr lang="en-US" altLang="ko-KR" dirty="0" smtClean="0">
                <a:hlinkClick r:id="rId2"/>
              </a:rPr>
              <a:t>3.143.244.242/</a:t>
            </a:r>
            <a:r>
              <a:rPr lang="en-US" altLang="ko-KR" dirty="0" err="1" smtClean="0">
                <a:hlinkClick r:id="rId2"/>
              </a:rPr>
              <a:t>view_S_PCD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82" y="640374"/>
            <a:ext cx="6287445" cy="3746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81" y="4458450"/>
            <a:ext cx="6287445" cy="19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8938" y="924560"/>
            <a:ext cx="2" cy="576985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876756" y="211018"/>
            <a:ext cx="5002096" cy="2498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2562" y="6694655"/>
            <a:ext cx="11652738" cy="991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11886332" y="179413"/>
            <a:ext cx="0" cy="650508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40676" y="758017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731038" y="64411"/>
            <a:ext cx="316523" cy="31652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336" y="124745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가장 많은 </a:t>
            </a:r>
            <a:r>
              <a:rPr lang="ko-KR" altLang="en-US" b="1" dirty="0" err="1"/>
              <a:t>확진자가</a:t>
            </a:r>
            <a:r>
              <a:rPr lang="ko-KR" altLang="en-US" b="1" dirty="0"/>
              <a:t> 발생한 지역인 서울의 사망자 증가세</a:t>
            </a:r>
          </a:p>
        </p:txBody>
      </p:sp>
      <p:sp>
        <p:nvSpPr>
          <p:cNvPr id="8" name="직사각형 7">
            <a:hlinkClick r:id="rId2"/>
          </p:cNvPr>
          <p:cNvSpPr/>
          <p:nvPr/>
        </p:nvSpPr>
        <p:spPr>
          <a:xfrm>
            <a:off x="431482" y="3257448"/>
            <a:ext cx="37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hlinkClick r:id="rId3"/>
              </a:rPr>
              <a:t>3.143.244.242/view_S_Death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94080" y="368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170583" y="530985"/>
            <a:ext cx="7581445" cy="59917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73" y="737680"/>
            <a:ext cx="6137064" cy="35790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12" y="4447493"/>
            <a:ext cx="6140925" cy="19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413</Words>
  <Application>Microsoft Office PowerPoint</Application>
  <PresentationFormat>와이드스크린</PresentationFormat>
  <Paragraphs>104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</cp:revision>
  <dcterms:created xsi:type="dcterms:W3CDTF">2021-08-02T08:49:41Z</dcterms:created>
  <dcterms:modified xsi:type="dcterms:W3CDTF">2021-08-03T02:45:23Z</dcterms:modified>
</cp:coreProperties>
</file>