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알 수 없는 사용자1" initials="알 수 없는 사용자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7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8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3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547B-E5BA-47D0-BADB-6B83FA75BC2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21BB-D3CD-4A38-B94D-02756272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270" y="2007940"/>
            <a:ext cx="9144000" cy="92693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b="1"/>
              <a:t>&lt; </a:t>
            </a:r>
            <a:r>
              <a:rPr lang="ko-KR" altLang="en-US" b="1"/>
              <a:t>클라우드 </a:t>
            </a:r>
            <a:r>
              <a:rPr lang="en-US" altLang="ko-KR" b="1"/>
              <a:t>AI </a:t>
            </a:r>
            <a:r>
              <a:rPr lang="ko-KR" altLang="en-US" b="1"/>
              <a:t>융합 전문가  양성 과정 </a:t>
            </a:r>
            <a:r>
              <a:rPr lang="en-US" altLang="ko-KR" b="1"/>
              <a:t>&gt;</a:t>
            </a:r>
            <a:r>
              <a:rPr lang="ko-KR" altLang="en-US" b="1"/>
              <a:t> </a:t>
            </a:r>
          </a:p>
          <a:p>
            <a:pPr lvl="0">
              <a:spcBef>
                <a:spcPct val="46000"/>
              </a:spcBef>
              <a:defRPr lang="ko-KR" altLang="en-US"/>
            </a:pPr>
            <a:r>
              <a:rPr lang="en-US" altLang="ko-KR" sz="1800" b="1"/>
              <a:t>(</a:t>
            </a:r>
            <a:r>
              <a:rPr lang="ko-KR" altLang="en-US" sz="1800" b="1"/>
              <a:t>모듈</a:t>
            </a:r>
            <a:r>
              <a:rPr lang="en-US" altLang="ko-KR" sz="1800" b="1"/>
              <a:t> </a:t>
            </a:r>
            <a:r>
              <a:rPr lang="ko-KR" altLang="en-US" sz="1800" b="1"/>
              <a:t>프로젝트</a:t>
            </a:r>
            <a:r>
              <a:rPr lang="en-US" altLang="ko-KR" sz="1800" b="1"/>
              <a:t>_2</a:t>
            </a:r>
            <a:r>
              <a:rPr lang="ko-KR" altLang="en-US" sz="1800" b="1"/>
              <a:t>차</a:t>
            </a:r>
            <a:r>
              <a:rPr lang="en-US" altLang="ko-KR" sz="1800" b="1"/>
              <a:t>_4</a:t>
            </a:r>
            <a:r>
              <a:rPr lang="ko-KR" altLang="en-US" sz="1800" b="1"/>
              <a:t>조</a:t>
            </a:r>
            <a:r>
              <a:rPr lang="en-US" altLang="ko-KR" sz="1800" b="1"/>
              <a:t>)</a:t>
            </a:r>
            <a:r>
              <a:rPr lang="ko-KR" altLang="en-US" sz="1800" b="1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8602" y="985853"/>
            <a:ext cx="6339337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2591867" latinLnBrk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4800" b="1">
                <a:solidFill>
                  <a:schemeClr val="bg1"/>
                </a:solidFill>
                <a:latin typeface="Arial"/>
                <a:ea typeface="+mn-ea"/>
              </a:rPr>
              <a:t>깜찍한 개미 </a:t>
            </a:r>
            <a:r>
              <a:rPr lang="en-US" altLang="ko-KR" sz="4800" b="1">
                <a:solidFill>
                  <a:schemeClr val="bg1"/>
                </a:solidFill>
                <a:latin typeface="Arial"/>
                <a:ea typeface="+mn-ea"/>
              </a:rPr>
              <a:t>4</a:t>
            </a:r>
            <a:r>
              <a:rPr lang="ko-KR" altLang="en-US" sz="4800" b="1">
                <a:solidFill>
                  <a:schemeClr val="bg1"/>
                </a:solidFill>
                <a:latin typeface="Arial"/>
                <a:ea typeface="+mn-ea"/>
              </a:rPr>
              <a:t>마리</a:t>
            </a:r>
            <a:endParaRPr lang="en-US" altLang="ko-KR" sz="4800" b="1">
              <a:solidFill>
                <a:schemeClr val="bg1"/>
              </a:solidFill>
              <a:latin typeface="Arial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1413" y="3178968"/>
            <a:ext cx="3618673" cy="36790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2–</a:t>
            </a:r>
            <a:r>
              <a:rPr lang="ko-KR" altLang="en-US" sz="2000" b="1"/>
              <a:t>3</a:t>
            </a:r>
            <a:r>
              <a:rPr lang="en-US" altLang="ko-KR" sz="2000" b="1"/>
              <a:t>. </a:t>
            </a:r>
            <a:r>
              <a:rPr lang="ko-KR" altLang="en-US" sz="2000" b="1"/>
              <a:t>셀트리온 매수 - 자랑</a:t>
            </a:r>
          </a:p>
          <a:p>
            <a:pPr lvl="0">
              <a:defRPr lang="ko-KR" altLang="en-US"/>
            </a:pPr>
            <a:r>
              <a:rPr lang="ko-KR" altLang="en-US" sz="2000" b="1"/>
              <a:t>	</a:t>
            </a:r>
            <a:r>
              <a:rPr lang="ko-KR" altLang="en-US" sz="2000" b="1">
                <a:solidFill>
                  <a:srgbClr val="7030A0"/>
                </a:solidFill>
              </a:rPr>
              <a:t>(19년 3월 27일)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9787" y="760919"/>
            <a:ext cx="7972426" cy="53361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2–</a:t>
            </a:r>
            <a:r>
              <a:rPr lang="ko-KR" altLang="en-US" sz="2000" b="1"/>
              <a:t>4</a:t>
            </a:r>
            <a:r>
              <a:rPr lang="en-US" altLang="ko-KR" sz="2000" b="1"/>
              <a:t>. </a:t>
            </a:r>
            <a:r>
              <a:rPr lang="ko-KR" altLang="en-US" sz="2000" b="1"/>
              <a:t>셀트리온 매수 - 그 땐 몰랐다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3137" y="1584603"/>
            <a:ext cx="7527130" cy="368879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2–</a:t>
            </a:r>
            <a:r>
              <a:rPr lang="ko-KR" altLang="en-US" sz="2000" b="1"/>
              <a:t>5</a:t>
            </a:r>
            <a:r>
              <a:rPr lang="en-US" altLang="ko-KR" sz="2000" b="1"/>
              <a:t>. </a:t>
            </a:r>
            <a:r>
              <a:rPr lang="ko-KR" altLang="en-US" sz="2000" b="1"/>
              <a:t>셀트리온 매도</a:t>
            </a:r>
            <a:r>
              <a:rPr lang="en-US" altLang="ko-KR" sz="2000" b="1"/>
              <a:t> </a:t>
            </a:r>
            <a:r>
              <a:rPr lang="ko-KR" altLang="en-US" sz="2000" b="1">
                <a:solidFill>
                  <a:srgbClr val="7030A0"/>
                </a:solidFill>
              </a:rPr>
              <a:t>(19년 </a:t>
            </a:r>
            <a:r>
              <a:rPr lang="en-US" altLang="ko-KR" sz="2000" b="1">
                <a:solidFill>
                  <a:srgbClr val="7030A0"/>
                </a:solidFill>
              </a:rPr>
              <a:t>5</a:t>
            </a:r>
            <a:r>
              <a:rPr lang="ko-KR" altLang="en-US" sz="2000" b="1">
                <a:solidFill>
                  <a:srgbClr val="7030A0"/>
                </a:solidFill>
              </a:rPr>
              <a:t>월 27일)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7" y="1661137"/>
            <a:ext cx="8891277" cy="3535724"/>
          </a:xfrm>
          <a:prstGeom prst="rect">
            <a:avLst/>
          </a:prstGeom>
        </p:spPr>
      </p:pic>
      <p:sp>
        <p:nvSpPr>
          <p:cNvPr id="15" name="직사각형 6"/>
          <p:cNvSpPr/>
          <p:nvPr/>
        </p:nvSpPr>
        <p:spPr>
          <a:xfrm>
            <a:off x="8380190" y="2619375"/>
            <a:ext cx="479366" cy="242584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455737"/>
            <a:ext cx="2548206" cy="39465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4028417" y="1554948"/>
            <a:ext cx="5138057" cy="457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atin typeface="Arial Rounded MT Bold"/>
              </a:rPr>
              <a:t>&lt; </a:t>
            </a:r>
            <a:r>
              <a:rPr lang="ko-KR" altLang="en-US" sz="2400" b="1">
                <a:latin typeface="Arial Rounded MT Bold"/>
              </a:rPr>
              <a:t>최종 수익률 </a:t>
            </a:r>
            <a:r>
              <a:rPr lang="en-US" altLang="ko-KR" sz="2400" b="1">
                <a:latin typeface="Arial Rounded MT Bold"/>
              </a:rPr>
              <a:t>&gt;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en-US" altLang="ko-KR" b="1"/>
              <a:t>- </a:t>
            </a:r>
            <a:r>
              <a:rPr lang="ko-KR" altLang="en-US" b="1"/>
              <a:t>19년 3월 27일</a:t>
            </a:r>
          </a:p>
          <a:p>
            <a:pPr lvl="0">
              <a:defRPr lang="ko-KR" altLang="en-US"/>
            </a:pPr>
            <a:r>
              <a:rPr lang="ko-KR" altLang="en-US" b="1"/>
              <a:t>   종가</a:t>
            </a:r>
            <a:r>
              <a:rPr lang="en-US" altLang="ko-KR" b="1"/>
              <a:t>: </a:t>
            </a:r>
            <a:r>
              <a:rPr lang="ko-KR" altLang="en-US" b="1"/>
              <a:t>171,646원</a:t>
            </a:r>
          </a:p>
          <a:p>
            <a:pPr lvl="0">
              <a:defRPr lang="ko-KR" altLang="en-US"/>
            </a:pPr>
            <a:r>
              <a:rPr lang="ko-KR" altLang="en-US" b="1"/>
              <a:t>   투자 가능 금액 </a:t>
            </a:r>
            <a:r>
              <a:rPr lang="en-US" altLang="ko-KR" b="1"/>
              <a:t>: </a:t>
            </a:r>
            <a:r>
              <a:rPr lang="ko-KR" altLang="en-US" b="1"/>
              <a:t>10</a:t>
            </a:r>
            <a:r>
              <a:rPr lang="en-US" altLang="ko-KR" b="1"/>
              <a:t>0,000,000</a:t>
            </a:r>
            <a:r>
              <a:rPr lang="ko-KR" altLang="en-US" b="1"/>
              <a:t>원</a:t>
            </a:r>
          </a:p>
          <a:p>
            <a:pPr lvl="0">
              <a:defRPr lang="ko-KR" altLang="en-US"/>
            </a:pPr>
            <a:r>
              <a:rPr lang="ko-KR" altLang="en-US" b="1"/>
              <a:t>   매수</a:t>
            </a:r>
            <a:r>
              <a:rPr lang="en-US" altLang="ko-KR" b="1"/>
              <a:t>: 58</a:t>
            </a:r>
            <a:r>
              <a:rPr lang="ko-KR" altLang="en-US" b="1"/>
              <a:t>2주</a:t>
            </a:r>
            <a:r>
              <a:rPr lang="en-US" altLang="ko-KR" b="1"/>
              <a:t>(</a:t>
            </a:r>
            <a:r>
              <a:rPr lang="ko-KR" altLang="en-US" b="1"/>
              <a:t>99,897,972원</a:t>
            </a:r>
            <a:r>
              <a:rPr lang="en-US" altLang="ko-KR" b="1"/>
              <a:t>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en-US" altLang="ko-KR" b="1"/>
              <a:t>- </a:t>
            </a:r>
            <a:r>
              <a:rPr lang="ko-KR" altLang="en-US" b="1"/>
              <a:t>19년 5월 27일</a:t>
            </a:r>
          </a:p>
          <a:p>
            <a:pPr lvl="0">
              <a:defRPr lang="ko-KR" altLang="en-US"/>
            </a:pPr>
            <a:r>
              <a:rPr lang="ko-KR" altLang="en-US" b="1"/>
              <a:t>   순간 최저가</a:t>
            </a:r>
            <a:r>
              <a:rPr lang="en-US" altLang="ko-KR" b="1"/>
              <a:t>: </a:t>
            </a:r>
            <a:r>
              <a:rPr lang="ko-KR" altLang="en-US" b="1"/>
              <a:t>163,204원</a:t>
            </a:r>
          </a:p>
          <a:p>
            <a:pPr lvl="0">
              <a:defRPr lang="ko-KR" altLang="en-US"/>
            </a:pPr>
            <a:r>
              <a:rPr lang="ko-KR" altLang="en-US" b="1"/>
              <a:t>   매도</a:t>
            </a:r>
            <a:r>
              <a:rPr lang="en-US" altLang="ko-KR" b="1"/>
              <a:t>: </a:t>
            </a:r>
            <a:r>
              <a:rPr lang="ko-KR" altLang="en-US" b="1"/>
              <a:t>582주</a:t>
            </a:r>
            <a:r>
              <a:rPr lang="en-US" altLang="ko-KR" b="1"/>
              <a:t>(</a:t>
            </a:r>
            <a:r>
              <a:rPr lang="ko-KR" altLang="en-US" b="1"/>
              <a:t>94,984,728원</a:t>
            </a:r>
            <a:r>
              <a:rPr lang="en-US" altLang="ko-KR" b="1"/>
              <a:t>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ko-KR" altLang="en-US" b="1"/>
              <a:t>총손익</a:t>
            </a:r>
            <a:r>
              <a:rPr lang="en-US" altLang="ko-KR" b="1"/>
              <a:t>:  </a:t>
            </a:r>
            <a:r>
              <a:rPr lang="ko-KR" altLang="en-US" b="1">
                <a:solidFill>
                  <a:srgbClr val="3333FF"/>
                </a:solidFill>
              </a:rPr>
              <a:t>-4,913,244원</a:t>
            </a:r>
          </a:p>
          <a:p>
            <a:pPr lvl="0">
              <a:defRPr lang="ko-KR" altLang="en-US"/>
            </a:pPr>
            <a:endParaRPr lang="ko-KR" altLang="en-US" b="1"/>
          </a:p>
          <a:p>
            <a:pPr lvl="0">
              <a:defRPr lang="ko-KR" altLang="en-US"/>
            </a:pPr>
            <a:r>
              <a:rPr lang="ko-KR" altLang="en-US" b="1"/>
              <a:t>잔액:‭95,086,756원</a:t>
            </a:r>
          </a:p>
          <a:p>
            <a:pPr lvl="0">
              <a:defRPr lang="ko-KR" altLang="en-US"/>
            </a:pP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2–</a:t>
            </a:r>
            <a:r>
              <a:rPr lang="ko-KR" altLang="en-US" sz="2000" b="1"/>
              <a:t>6</a:t>
            </a:r>
            <a:r>
              <a:rPr lang="en-US" altLang="ko-KR" sz="2000" b="1"/>
              <a:t>. </a:t>
            </a:r>
            <a:r>
              <a:rPr lang="ko-KR" altLang="en-US" sz="2000" b="1"/>
              <a:t>셀트리온 매도 시점과 수익률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0916" y="2655025"/>
            <a:ext cx="1495414" cy="14887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455737"/>
            <a:ext cx="2548206" cy="39465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0" y="1173751"/>
            <a:ext cx="9144000" cy="5684248"/>
          </a:xfrm>
          <a:prstGeom prst="rect">
            <a:avLst/>
          </a:prstGeom>
        </p:spPr>
      </p:pic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3-1. </a:t>
            </a:r>
            <a:r>
              <a:rPr lang="ko-KR" altLang="en-US" sz="2000" b="1"/>
              <a:t>삼성전자 매수 </a:t>
            </a:r>
            <a:r>
              <a:rPr lang="en-US" altLang="ko-KR" sz="2000" b="1"/>
              <a:t>– OBV</a:t>
            </a:r>
          </a:p>
          <a:p>
            <a:pPr lvl="0">
              <a:defRPr lang="ko-KR" altLang="en-US"/>
            </a:pPr>
            <a:r>
              <a:rPr lang="ko-KR" altLang="en-US" sz="2000" b="1"/>
              <a:t>         </a:t>
            </a:r>
            <a:r>
              <a:rPr lang="ko-KR" altLang="en-US" sz="2000" b="1">
                <a:solidFill>
                  <a:srgbClr val="7030A0"/>
                </a:solidFill>
              </a:rPr>
              <a:t>(19년 </a:t>
            </a:r>
            <a:r>
              <a:rPr lang="en-US" altLang="ko-KR" sz="2000" b="1">
                <a:solidFill>
                  <a:srgbClr val="7030A0"/>
                </a:solidFill>
              </a:rPr>
              <a:t>8</a:t>
            </a:r>
            <a:r>
              <a:rPr lang="ko-KR" altLang="en-US" sz="2000" b="1">
                <a:solidFill>
                  <a:srgbClr val="7030A0"/>
                </a:solidFill>
              </a:rPr>
              <a:t>월 </a:t>
            </a:r>
            <a:r>
              <a:rPr lang="en-US" altLang="ko-KR" sz="2000" b="1">
                <a:solidFill>
                  <a:srgbClr val="7030A0"/>
                </a:solidFill>
              </a:rPr>
              <a:t>1</a:t>
            </a:r>
            <a:r>
              <a:rPr lang="ko-KR" altLang="en-US" sz="2000" b="1">
                <a:solidFill>
                  <a:srgbClr val="7030A0"/>
                </a:solidFill>
              </a:rPr>
              <a:t>일)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23425" y="1610421"/>
            <a:ext cx="585926" cy="127262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91948" y="807553"/>
            <a:ext cx="2931975" cy="52428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0" y="771161"/>
            <a:ext cx="9144000" cy="5315677"/>
          </a:xfrm>
          <a:prstGeom prst="rect">
            <a:avLst/>
          </a:prstGeom>
        </p:spPr>
      </p:pic>
      <p:sp>
        <p:nvSpPr>
          <p:cNvPr id="7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3-2. </a:t>
            </a:r>
            <a:r>
              <a:rPr lang="ko-KR" altLang="en-US" sz="2000" b="1"/>
              <a:t>삼성전자 매수 </a:t>
            </a:r>
            <a:r>
              <a:rPr lang="en-US" altLang="ko-KR" sz="2000" b="1"/>
              <a:t>– </a:t>
            </a:r>
            <a:r>
              <a:rPr lang="ko-KR" altLang="en-US" sz="2000" b="1"/>
              <a:t>이격도</a:t>
            </a:r>
          </a:p>
          <a:p>
            <a:pPr lvl="0">
              <a:defRPr lang="ko-KR" altLang="en-US"/>
            </a:pPr>
            <a:r>
              <a:rPr lang="ko-KR" altLang="en-US" sz="2000" b="1"/>
              <a:t>         </a:t>
            </a:r>
            <a:r>
              <a:rPr lang="ko-KR" altLang="en-US" sz="2000" b="1">
                <a:solidFill>
                  <a:srgbClr val="7030A0"/>
                </a:solidFill>
              </a:rPr>
              <a:t>(19년 </a:t>
            </a:r>
            <a:r>
              <a:rPr lang="en-US" altLang="ko-KR" sz="2000" b="1">
                <a:solidFill>
                  <a:srgbClr val="7030A0"/>
                </a:solidFill>
              </a:rPr>
              <a:t>8</a:t>
            </a:r>
            <a:r>
              <a:rPr lang="ko-KR" altLang="en-US" sz="2000" b="1">
                <a:solidFill>
                  <a:srgbClr val="7030A0"/>
                </a:solidFill>
              </a:rPr>
              <a:t>월 </a:t>
            </a:r>
            <a:r>
              <a:rPr lang="en-US" altLang="ko-KR" sz="2000" b="1">
                <a:solidFill>
                  <a:srgbClr val="7030A0"/>
                </a:solidFill>
              </a:rPr>
              <a:t>1</a:t>
            </a:r>
            <a:r>
              <a:rPr lang="ko-KR" altLang="en-US" sz="2000" b="1">
                <a:solidFill>
                  <a:srgbClr val="7030A0"/>
                </a:solidFill>
              </a:rPr>
              <a:t>일)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2216" y="3076688"/>
            <a:ext cx="585926" cy="230213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91948" y="807553"/>
            <a:ext cx="2931975" cy="52428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0" y="1495846"/>
            <a:ext cx="9144000" cy="4374307"/>
          </a:xfrm>
          <a:prstGeom prst="rect">
            <a:avLst/>
          </a:prstGeom>
        </p:spPr>
      </p:pic>
      <p:sp>
        <p:nvSpPr>
          <p:cNvPr id="6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3-3. </a:t>
            </a:r>
            <a:r>
              <a:rPr lang="ko-KR" altLang="en-US" sz="2000" b="1"/>
              <a:t>삼성전자 매수 </a:t>
            </a:r>
            <a:r>
              <a:rPr lang="en-US" altLang="ko-KR" sz="2000" b="1"/>
              <a:t>– MACD</a:t>
            </a:r>
          </a:p>
          <a:p>
            <a:pPr lvl="0">
              <a:defRPr lang="ko-KR" altLang="en-US"/>
            </a:pPr>
            <a:r>
              <a:rPr lang="ko-KR" altLang="en-US" sz="2000" b="1"/>
              <a:t>         </a:t>
            </a:r>
            <a:r>
              <a:rPr lang="ko-KR" altLang="en-US" sz="2000" b="1">
                <a:solidFill>
                  <a:srgbClr val="7030A0"/>
                </a:solidFill>
              </a:rPr>
              <a:t>(19년 </a:t>
            </a:r>
            <a:r>
              <a:rPr lang="en-US" altLang="ko-KR" sz="2000" b="1">
                <a:solidFill>
                  <a:srgbClr val="7030A0"/>
                </a:solidFill>
              </a:rPr>
              <a:t>8</a:t>
            </a:r>
            <a:r>
              <a:rPr lang="ko-KR" altLang="en-US" sz="2000" b="1">
                <a:solidFill>
                  <a:srgbClr val="7030A0"/>
                </a:solidFill>
              </a:rPr>
              <a:t>월 </a:t>
            </a:r>
            <a:r>
              <a:rPr lang="en-US" altLang="ko-KR" sz="2000" b="1">
                <a:solidFill>
                  <a:srgbClr val="7030A0"/>
                </a:solidFill>
              </a:rPr>
              <a:t>1</a:t>
            </a:r>
            <a:r>
              <a:rPr lang="ko-KR" altLang="en-US" sz="2000" b="1">
                <a:solidFill>
                  <a:srgbClr val="7030A0"/>
                </a:solidFill>
              </a:rPr>
              <a:t>일)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323425" y="2467403"/>
            <a:ext cx="585926" cy="105034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91948" y="807553"/>
            <a:ext cx="2931975" cy="52428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02724"/>
            <a:ext cx="8202169" cy="5855276"/>
          </a:xfrm>
          <a:prstGeom prst="rect">
            <a:avLst/>
          </a:prstGeom>
        </p:spPr>
      </p:pic>
      <p:sp>
        <p:nvSpPr>
          <p:cNvPr id="6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3-4. </a:t>
            </a:r>
            <a:r>
              <a:rPr lang="ko-KR" altLang="en-US" sz="2000" b="1"/>
              <a:t>삼성전자 매도</a:t>
            </a:r>
            <a:r>
              <a:rPr lang="en-US" altLang="ko-KR" sz="2000" b="1"/>
              <a:t> </a:t>
            </a:r>
            <a:r>
              <a:rPr lang="ko-KR" altLang="en-US" sz="2000" b="1">
                <a:solidFill>
                  <a:srgbClr val="7030A0"/>
                </a:solidFill>
              </a:rPr>
              <a:t>(</a:t>
            </a:r>
            <a:r>
              <a:rPr lang="en-US" altLang="ko-KR" sz="2000" b="1">
                <a:solidFill>
                  <a:srgbClr val="7030A0"/>
                </a:solidFill>
              </a:rPr>
              <a:t>20</a:t>
            </a:r>
            <a:r>
              <a:rPr lang="ko-KR" altLang="en-US" sz="2000" b="1">
                <a:solidFill>
                  <a:srgbClr val="7030A0"/>
                </a:solidFill>
              </a:rPr>
              <a:t>년 </a:t>
            </a:r>
            <a:r>
              <a:rPr lang="en-US" altLang="ko-KR" sz="2000" b="1">
                <a:solidFill>
                  <a:srgbClr val="7030A0"/>
                </a:solidFill>
              </a:rPr>
              <a:t>3</a:t>
            </a:r>
            <a:r>
              <a:rPr lang="ko-KR" altLang="en-US" sz="2000" b="1">
                <a:solidFill>
                  <a:srgbClr val="7030A0"/>
                </a:solidFill>
              </a:rPr>
              <a:t>월 </a:t>
            </a:r>
            <a:r>
              <a:rPr lang="en-US" altLang="ko-KR" sz="2000" b="1">
                <a:solidFill>
                  <a:srgbClr val="7030A0"/>
                </a:solidFill>
              </a:rPr>
              <a:t>19</a:t>
            </a:r>
            <a:r>
              <a:rPr lang="ko-KR" altLang="en-US" sz="2000" b="1">
                <a:solidFill>
                  <a:srgbClr val="7030A0"/>
                </a:solidFill>
              </a:rPr>
              <a:t>일)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93908" y="1701481"/>
            <a:ext cx="3798091" cy="3455038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>
          <a:xfrm>
            <a:off x="5739894" y="2378652"/>
            <a:ext cx="1336020" cy="411025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3932903" y="1634611"/>
            <a:ext cx="5138057" cy="4573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atin typeface="Arial Rounded MT Bold"/>
              </a:rPr>
              <a:t>&lt; </a:t>
            </a:r>
            <a:r>
              <a:rPr lang="ko-KR" altLang="en-US" sz="2400" b="1">
                <a:latin typeface="Arial Rounded MT Bold"/>
              </a:rPr>
              <a:t>최종 수익률 </a:t>
            </a:r>
            <a:r>
              <a:rPr lang="en-US" altLang="ko-KR" sz="2400" b="1">
                <a:latin typeface="Arial Rounded MT Bold"/>
              </a:rPr>
              <a:t>&gt;</a:t>
            </a:r>
          </a:p>
          <a:p>
            <a:pPr lvl="0">
              <a:defRPr lang="ko-KR" altLang="en-US"/>
            </a:pPr>
            <a:r>
              <a:rPr lang="ko-KR" altLang="en-US"/>
              <a:t/>
            </a:r>
            <a:br>
              <a:rPr lang="ko-KR" altLang="en-US"/>
            </a:br>
            <a:r>
              <a:rPr lang="en-US" altLang="ko-KR" b="1"/>
              <a:t>- </a:t>
            </a:r>
            <a:r>
              <a:rPr lang="ko-KR" altLang="en-US" b="1"/>
              <a:t>19년 8월 1일</a:t>
            </a:r>
          </a:p>
          <a:p>
            <a:pPr lvl="0">
              <a:defRPr lang="ko-KR" altLang="en-US"/>
            </a:pPr>
            <a:r>
              <a:rPr lang="ko-KR" altLang="en-US" b="1"/>
              <a:t>   종가</a:t>
            </a:r>
            <a:r>
              <a:rPr lang="en-US" altLang="ko-KR" b="1"/>
              <a:t>: </a:t>
            </a:r>
            <a:r>
              <a:rPr lang="ko-KR" altLang="en-US" b="1"/>
              <a:t>45,200원</a:t>
            </a:r>
          </a:p>
          <a:p>
            <a:pPr lvl="0">
              <a:defRPr lang="ko-KR" altLang="en-US"/>
            </a:pPr>
            <a:r>
              <a:rPr lang="ko-KR" altLang="en-US" b="1"/>
              <a:t>   투자 가능 금액 </a:t>
            </a:r>
            <a:r>
              <a:rPr lang="en-US" altLang="ko-KR" b="1"/>
              <a:t>: 50,000,000</a:t>
            </a:r>
            <a:r>
              <a:rPr lang="ko-KR" altLang="en-US" b="1"/>
              <a:t>원</a:t>
            </a:r>
          </a:p>
          <a:p>
            <a:pPr lvl="0">
              <a:defRPr lang="ko-KR" altLang="en-US"/>
            </a:pPr>
            <a:r>
              <a:rPr lang="ko-KR" altLang="en-US" b="1"/>
              <a:t>   매수</a:t>
            </a:r>
            <a:r>
              <a:rPr lang="en-US" altLang="ko-KR" b="1"/>
              <a:t>: 1</a:t>
            </a:r>
            <a:r>
              <a:rPr lang="ko-KR" altLang="en-US" b="1"/>
              <a:t>,106주(49,991,200원)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en-US" altLang="ko-KR" b="1"/>
              <a:t>- 20</a:t>
            </a:r>
            <a:r>
              <a:rPr lang="ko-KR" altLang="en-US" b="1"/>
              <a:t>년 3월 19일</a:t>
            </a:r>
          </a:p>
          <a:p>
            <a:pPr lvl="0">
              <a:defRPr lang="ko-KR" altLang="en-US"/>
            </a:pPr>
            <a:r>
              <a:rPr lang="ko-KR" altLang="en-US" b="1"/>
              <a:t>   순간 최저가</a:t>
            </a:r>
            <a:r>
              <a:rPr lang="en-US" altLang="ko-KR" b="1"/>
              <a:t>: </a:t>
            </a:r>
            <a:r>
              <a:rPr lang="ko-KR" altLang="en-US" b="1"/>
              <a:t>42,300원</a:t>
            </a:r>
          </a:p>
          <a:p>
            <a:pPr lvl="0">
              <a:defRPr lang="ko-KR" altLang="en-US"/>
            </a:pPr>
            <a:r>
              <a:rPr lang="ko-KR" altLang="en-US" b="1"/>
              <a:t>   매도</a:t>
            </a:r>
            <a:r>
              <a:rPr lang="en-US" altLang="ko-KR" b="1"/>
              <a:t>: 1,</a:t>
            </a:r>
            <a:r>
              <a:rPr lang="ko-KR" altLang="en-US" b="1"/>
              <a:t>106주(46,783,800원)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ko-KR" altLang="en-US" b="1"/>
              <a:t>총손익</a:t>
            </a:r>
            <a:r>
              <a:rPr lang="en-US" altLang="ko-KR" b="1"/>
              <a:t>:  </a:t>
            </a:r>
            <a:r>
              <a:rPr lang="ko-KR" altLang="en-US" b="1">
                <a:solidFill>
                  <a:srgbClr val="3333FF"/>
                </a:solidFill>
              </a:rPr>
              <a:t>-3,207,400원</a:t>
            </a:r>
          </a:p>
          <a:p>
            <a:pPr lvl="0">
              <a:defRPr lang="ko-KR" altLang="en-US"/>
            </a:pPr>
            <a:endParaRPr lang="ko-KR" altLang="en-US" b="1"/>
          </a:p>
          <a:p>
            <a:pPr lvl="0">
              <a:defRPr lang="ko-KR" altLang="en-US"/>
            </a:pPr>
            <a:r>
              <a:rPr lang="ko-KR" altLang="en-US" b="1"/>
              <a:t>잔액:‭96,792,600원</a:t>
            </a:r>
          </a:p>
          <a:p>
            <a:pPr lvl="0">
              <a:defRPr lang="ko-KR" altLang="en-US"/>
            </a:pP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3-</a:t>
            </a:r>
            <a:r>
              <a:rPr lang="ko-KR" altLang="en-US" sz="2000" b="1"/>
              <a:t>5</a:t>
            </a:r>
            <a:r>
              <a:rPr lang="en-US" altLang="ko-KR" sz="2000" b="1"/>
              <a:t>. </a:t>
            </a:r>
            <a:r>
              <a:rPr lang="ko-KR" altLang="en-US" sz="2000" b="1"/>
              <a:t>삼성전자 매도 시점과 수익률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0916" y="2655025"/>
            <a:ext cx="1495414" cy="14887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93908" y="1701481"/>
            <a:ext cx="3798091" cy="34550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7194" cy="795081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ea typeface="+mn-ea"/>
              </a:rPr>
              <a:t>융희에게 찾아간 성신</a:t>
            </a:r>
            <a:r>
              <a:rPr lang="en-US" altLang="ko-KR" sz="2000" b="1">
                <a:ea typeface="+mn-ea"/>
              </a:rPr>
              <a:t>, </a:t>
            </a:r>
            <a:r>
              <a:rPr lang="ko-KR" altLang="en-US" sz="2000" b="1">
                <a:ea typeface="+mn-ea"/>
              </a:rPr>
              <a:t>현우는</a:t>
            </a:r>
            <a:r>
              <a:rPr lang="en-US" altLang="ko-KR" sz="2000" b="1">
                <a:ea typeface="+mn-ea"/>
              </a:rPr>
              <a:t>…</a:t>
            </a:r>
            <a:endParaRPr lang="ko-KR" altLang="en-US" sz="2000" b="1"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6456" y="1085922"/>
            <a:ext cx="7939088" cy="46861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987" y="-43962"/>
            <a:ext cx="2625213" cy="80624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200" b="1"/>
              <a:t>Contents</a:t>
            </a:r>
            <a:endParaRPr lang="ko-KR" altLang="en-US" sz="32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3224" y="677008"/>
            <a:ext cx="4188776" cy="5700062"/>
          </a:xfrm>
        </p:spPr>
        <p:txBody>
          <a:bodyPr>
            <a:normAutofit fontScale="94110"/>
          </a:bodyPr>
          <a:lstStyle/>
          <a:p>
            <a:pPr marL="0" lvl="1" indent="0">
              <a:lnSpc>
                <a:spcPct val="90000"/>
              </a:lnSpc>
              <a:spcBef>
                <a:spcPct val="10000"/>
              </a:spcBef>
              <a:buNone/>
              <a:defRPr lang="ko-KR" altLang="en-US"/>
            </a:pPr>
            <a:endParaRPr lang="en-US" altLang="ko-KR" sz="1593" b="1"/>
          </a:p>
          <a:p>
            <a:pPr marL="0" lvl="1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3. </a:t>
            </a:r>
            <a:r>
              <a:rPr lang="ko-KR" altLang="en-US" sz="1487" b="1"/>
              <a:t>삼성전자 </a:t>
            </a:r>
            <a:r>
              <a:rPr lang="en-US" altLang="ko-KR" sz="1487" b="1"/>
              <a:t>[</a:t>
            </a:r>
            <a:r>
              <a:rPr lang="ko-KR" altLang="en-US" sz="1487" b="1"/>
              <a:t>매수</a:t>
            </a:r>
            <a:r>
              <a:rPr lang="en-US" altLang="ko-KR" sz="1487" b="1"/>
              <a:t>]</a:t>
            </a:r>
          </a:p>
          <a:p>
            <a:pPr marL="457200" lvl="2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3-1. OBV</a:t>
            </a:r>
          </a:p>
          <a:p>
            <a:pPr marL="457200" lvl="2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3-2. </a:t>
            </a:r>
            <a:r>
              <a:rPr lang="ko-KR" altLang="en-US" sz="1487" b="1"/>
              <a:t>이격도</a:t>
            </a:r>
          </a:p>
          <a:p>
            <a:pPr marL="457200" lvl="2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3-3. MACD</a:t>
            </a:r>
            <a:r>
              <a:rPr lang="ko-KR" altLang="en-US" sz="1487" b="1"/>
              <a:t> </a:t>
            </a:r>
          </a:p>
          <a:p>
            <a:pPr marL="0" lvl="1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3-4.</a:t>
            </a:r>
            <a:r>
              <a:rPr lang="ko-KR" altLang="en-US" sz="1487" b="1"/>
              <a:t> 삼성전자 </a:t>
            </a:r>
            <a:r>
              <a:rPr lang="en-US" altLang="ko-KR" sz="1487" b="1"/>
              <a:t>[</a:t>
            </a:r>
            <a:r>
              <a:rPr lang="ko-KR" altLang="en-US" sz="1487" b="1"/>
              <a:t>매도</a:t>
            </a:r>
            <a:r>
              <a:rPr lang="en-US" altLang="ko-KR" sz="1487" b="1"/>
              <a:t>]</a:t>
            </a:r>
          </a:p>
          <a:p>
            <a:pPr marL="457200" lvl="2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3-5. </a:t>
            </a:r>
            <a:r>
              <a:rPr lang="ko-KR" altLang="en-US" sz="1487" b="1"/>
              <a:t>매도 시점과 수익률</a:t>
            </a:r>
          </a:p>
          <a:p>
            <a:pPr marL="0" lvl="1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endParaRPr lang="en-US" altLang="ko-KR" sz="1487" b="1"/>
          </a:p>
          <a:p>
            <a:pPr marL="0" lvl="1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4. </a:t>
            </a:r>
            <a:r>
              <a:rPr lang="ko-KR" altLang="en-US" sz="1487" b="1"/>
              <a:t>카카오 </a:t>
            </a:r>
            <a:r>
              <a:rPr lang="en-US" altLang="ko-KR" sz="1487" b="1"/>
              <a:t>[</a:t>
            </a:r>
            <a:r>
              <a:rPr lang="ko-KR" altLang="en-US" sz="1487" b="1"/>
              <a:t>매수</a:t>
            </a:r>
            <a:r>
              <a:rPr lang="en-US" altLang="ko-KR" sz="1487" b="1"/>
              <a:t>] </a:t>
            </a:r>
          </a:p>
          <a:p>
            <a:pPr marL="457200" lvl="2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4-1. PER</a:t>
            </a:r>
          </a:p>
          <a:p>
            <a:pPr marL="457200" lvl="2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4-2. RSI</a:t>
            </a:r>
          </a:p>
          <a:p>
            <a:pPr marL="457200" lvl="2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4-3. MACD</a:t>
            </a:r>
          </a:p>
          <a:p>
            <a:pPr marL="457200" lvl="2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4-4. </a:t>
            </a:r>
            <a:r>
              <a:rPr lang="ko-KR" altLang="en-US" sz="1487" b="1"/>
              <a:t>수익률</a:t>
            </a:r>
            <a:r>
              <a:rPr lang="en-US" altLang="ko-KR" sz="1487" b="1"/>
              <a:t> </a:t>
            </a:r>
          </a:p>
          <a:p>
            <a:pPr marL="457200" lvl="2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ko-KR" altLang="en-US" sz="1487" b="1"/>
              <a:t>4-5. 매도 시점과 수익률</a:t>
            </a:r>
          </a:p>
          <a:p>
            <a:pPr marL="0" lvl="1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endParaRPr lang="en-US" altLang="ko-KR" sz="1487" b="1"/>
          </a:p>
          <a:p>
            <a:pPr marL="0" lvl="1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endParaRPr lang="en-US" altLang="ko-KR" sz="1487" b="1"/>
          </a:p>
          <a:p>
            <a:pPr marL="0" lvl="1" indent="0">
              <a:lnSpc>
                <a:spcPct val="90000"/>
              </a:lnSpc>
              <a:spcBef>
                <a:spcPct val="52000"/>
              </a:spcBef>
              <a:buNone/>
              <a:defRPr lang="ko-KR" altLang="en-US"/>
            </a:pPr>
            <a:r>
              <a:rPr lang="en-US" altLang="ko-KR" sz="1487" b="1"/>
              <a:t>5. </a:t>
            </a:r>
            <a:r>
              <a:rPr lang="ko-KR" altLang="en-US" sz="1487" b="1"/>
              <a:t>셀트리온 만약 ...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구름 13"/>
          <p:cNvSpPr/>
          <p:nvPr/>
        </p:nvSpPr>
        <p:spPr>
          <a:xfrm>
            <a:off x="405026" y="1846329"/>
            <a:ext cx="1238865" cy="1304858"/>
          </a:xfrm>
          <a:prstGeom prst="cloud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</a:rPr>
              <a:t>성신양회</a:t>
            </a:r>
          </a:p>
        </p:txBody>
      </p:sp>
      <p:sp>
        <p:nvSpPr>
          <p:cNvPr id="16" name="구름 15"/>
          <p:cNvSpPr/>
          <p:nvPr/>
        </p:nvSpPr>
        <p:spPr>
          <a:xfrm>
            <a:off x="436777" y="3866074"/>
            <a:ext cx="1238865" cy="1304858"/>
          </a:xfrm>
          <a:prstGeom prst="cloud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</a:rPr>
              <a:t>셀트리온</a:t>
            </a:r>
          </a:p>
        </p:txBody>
      </p:sp>
      <p:sp>
        <p:nvSpPr>
          <p:cNvPr id="17" name="구름 16"/>
          <p:cNvSpPr/>
          <p:nvPr/>
        </p:nvSpPr>
        <p:spPr>
          <a:xfrm>
            <a:off x="6479222" y="1231864"/>
            <a:ext cx="1308379" cy="1304858"/>
          </a:xfrm>
          <a:prstGeom prst="cloud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</a:rPr>
              <a:t>삼성전자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1844000" y="1227472"/>
            <a:ext cx="4065187" cy="52282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52000"/>
              </a:spcBef>
              <a:buFont typeface="Arial"/>
              <a:buNone/>
              <a:defRPr lang="ko-KR" altLang="en-US"/>
            </a:pPr>
            <a:r>
              <a:rPr lang="en-US" altLang="ko-KR" sz="1600" b="1"/>
              <a:t>0. </a:t>
            </a:r>
            <a:r>
              <a:rPr lang="ko-KR" altLang="en-US" sz="1600" b="1"/>
              <a:t>개발 일정표</a:t>
            </a:r>
          </a:p>
          <a:p>
            <a:pPr marL="0" lvl="1" indent="0">
              <a:spcBef>
                <a:spcPct val="52000"/>
              </a:spcBef>
              <a:buFont typeface="Arial"/>
              <a:buNone/>
              <a:defRPr lang="ko-KR" altLang="en-US"/>
            </a:pPr>
            <a:endParaRPr lang="en-US" altLang="ko-KR" sz="1600" b="1"/>
          </a:p>
          <a:p>
            <a:pPr marL="342900" lvl="1" indent="-342900">
              <a:spcBef>
                <a:spcPct val="52000"/>
              </a:spcBef>
              <a:buFont typeface="Arial"/>
              <a:buAutoNum type="arabicPeriod"/>
              <a:defRPr lang="ko-KR" altLang="en-US"/>
            </a:pPr>
            <a:r>
              <a:rPr lang="ko-KR" altLang="en-US" sz="1600" b="1"/>
              <a:t>성신 양회 </a:t>
            </a:r>
            <a:r>
              <a:rPr lang="en-US" altLang="ko-KR" sz="1600" b="1"/>
              <a:t>[</a:t>
            </a:r>
            <a:r>
              <a:rPr lang="ko-KR" altLang="en-US" sz="1600" b="1"/>
              <a:t>매도</a:t>
            </a:r>
            <a:r>
              <a:rPr lang="en-US" altLang="ko-KR" sz="1600" b="1"/>
              <a:t>]</a:t>
            </a:r>
            <a:r>
              <a:rPr lang="ko-KR" altLang="en-US" sz="1600" b="1"/>
              <a:t> </a:t>
            </a:r>
          </a:p>
          <a:p>
            <a:pPr marL="457200" lvl="2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b="1"/>
              <a:t>1-1. </a:t>
            </a:r>
            <a:r>
              <a:rPr lang="ko-KR" altLang="en-US" sz="1600" b="1"/>
              <a:t>거래량</a:t>
            </a:r>
          </a:p>
          <a:p>
            <a:pPr marL="457200" lvl="2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b="1"/>
              <a:t>1-2. </a:t>
            </a:r>
            <a:r>
              <a:rPr lang="ko-KR" altLang="en-US" sz="1600" b="1"/>
              <a:t>이격도</a:t>
            </a:r>
          </a:p>
          <a:p>
            <a:pPr marL="457200" lvl="2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b="1"/>
              <a:t>1-3. </a:t>
            </a:r>
            <a:r>
              <a:rPr lang="ko-KR" altLang="en-US" sz="1600" b="1"/>
              <a:t>매도 시점과 수익률</a:t>
            </a:r>
          </a:p>
          <a:p>
            <a:pPr marL="0" lvl="1" indent="0">
              <a:spcBef>
                <a:spcPct val="52000"/>
              </a:spcBef>
              <a:buFont typeface="Arial"/>
              <a:buNone/>
              <a:defRPr lang="ko-KR" altLang="en-US"/>
            </a:pPr>
            <a:endParaRPr lang="en-US" altLang="ko-KR" sz="1600" b="1"/>
          </a:p>
          <a:p>
            <a:pPr marL="0" lvl="1" indent="0">
              <a:spcBef>
                <a:spcPct val="52000"/>
              </a:spcBef>
              <a:buFont typeface="Arial"/>
              <a:buNone/>
              <a:defRPr lang="ko-KR" altLang="en-US"/>
            </a:pPr>
            <a:endParaRPr lang="en-US" altLang="ko-KR" sz="1600" b="1"/>
          </a:p>
          <a:p>
            <a:pPr marL="342900" lvl="1" indent="-342900">
              <a:spcBef>
                <a:spcPct val="52000"/>
              </a:spcBef>
              <a:buFont typeface="Arial"/>
              <a:buAutoNum type="arabicPeriod" startAt="2"/>
              <a:defRPr lang="ko-KR" altLang="en-US"/>
            </a:pPr>
            <a:r>
              <a:rPr lang="ko-KR" altLang="en-US" sz="1600" b="1"/>
              <a:t>셀트리온 </a:t>
            </a:r>
            <a:r>
              <a:rPr lang="en-US" altLang="ko-KR" sz="1600" b="1"/>
              <a:t>[</a:t>
            </a:r>
            <a:r>
              <a:rPr lang="ko-KR" altLang="en-US" sz="1600" b="1"/>
              <a:t>매수</a:t>
            </a:r>
            <a:r>
              <a:rPr lang="en-US" altLang="ko-KR" sz="1600" b="1"/>
              <a:t>]</a:t>
            </a:r>
            <a:r>
              <a:rPr lang="ko-KR" altLang="en-US" sz="1600" b="1"/>
              <a:t> </a:t>
            </a:r>
          </a:p>
          <a:p>
            <a:pPr marL="457200" lvl="2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b="1"/>
              <a:t>2-1. </a:t>
            </a:r>
            <a:r>
              <a:rPr lang="ko-KR" altLang="en-US" sz="1600" b="1"/>
              <a:t>주가, 거래량</a:t>
            </a:r>
          </a:p>
          <a:p>
            <a:pPr marL="457200" lvl="2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b="1"/>
              <a:t>2-2. </a:t>
            </a:r>
            <a:r>
              <a:rPr lang="ko-KR" altLang="en-US" sz="1600" b="1"/>
              <a:t>이격도</a:t>
            </a:r>
          </a:p>
          <a:p>
            <a:pPr marL="457200" lvl="2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b="1"/>
              <a:t>2-3. </a:t>
            </a:r>
            <a:r>
              <a:rPr lang="ko-KR" altLang="en-US" sz="1600" b="1"/>
              <a:t>자랑</a:t>
            </a:r>
          </a:p>
          <a:p>
            <a:pPr marL="457200" lvl="2" indent="0">
              <a:spcBef>
                <a:spcPct val="52000"/>
              </a:spcBef>
              <a:buNone/>
              <a:defRPr lang="ko-KR" altLang="en-US"/>
            </a:pPr>
            <a:r>
              <a:rPr lang="ko-KR" altLang="en-US" sz="1600" b="1"/>
              <a:t>2-4. 그 땐 몰랐다</a:t>
            </a:r>
          </a:p>
          <a:p>
            <a:pPr marL="0" lvl="1" indent="0">
              <a:spcBef>
                <a:spcPct val="52000"/>
              </a:spcBef>
              <a:buFont typeface="Arial"/>
              <a:buNone/>
              <a:defRPr lang="ko-KR" altLang="en-US"/>
            </a:pPr>
            <a:r>
              <a:rPr lang="en-US" altLang="ko-KR" sz="1600" b="1"/>
              <a:t>2-</a:t>
            </a:r>
            <a:r>
              <a:rPr lang="ko-KR" altLang="en-US" sz="1600" b="1"/>
              <a:t>5</a:t>
            </a:r>
            <a:r>
              <a:rPr lang="en-US" altLang="ko-KR" sz="1600" b="1"/>
              <a:t>. </a:t>
            </a:r>
            <a:r>
              <a:rPr lang="ko-KR" altLang="en-US" sz="1600" b="1"/>
              <a:t>셀트리온 </a:t>
            </a:r>
            <a:r>
              <a:rPr lang="en-US" altLang="ko-KR" sz="1600" b="1"/>
              <a:t>[</a:t>
            </a:r>
            <a:r>
              <a:rPr lang="ko-KR" altLang="en-US" sz="1600" b="1"/>
              <a:t>매도</a:t>
            </a:r>
            <a:r>
              <a:rPr lang="en-US" altLang="ko-KR" sz="1600" b="1"/>
              <a:t>]</a:t>
            </a:r>
          </a:p>
          <a:p>
            <a:pPr marL="457200" lvl="2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b="1"/>
              <a:t>2-</a:t>
            </a:r>
            <a:r>
              <a:rPr lang="ko-KR" altLang="en-US" sz="1600" b="1"/>
              <a:t>6</a:t>
            </a:r>
            <a:r>
              <a:rPr lang="en-US" altLang="ko-KR" sz="1600" b="1"/>
              <a:t>. </a:t>
            </a:r>
            <a:r>
              <a:rPr lang="ko-KR" altLang="en-US" sz="1600" b="1"/>
              <a:t>매도 시점과 수익률</a:t>
            </a:r>
          </a:p>
          <a:p>
            <a:pPr marL="0" lvl="1" indent="0">
              <a:spcBef>
                <a:spcPct val="42000"/>
              </a:spcBef>
              <a:buFont typeface="Arial"/>
              <a:buNone/>
              <a:defRPr lang="ko-KR" altLang="en-US"/>
            </a:pPr>
            <a:endParaRPr lang="ko-KR" altLang="en-US" sz="1600" b="1"/>
          </a:p>
        </p:txBody>
      </p:sp>
      <p:sp>
        <p:nvSpPr>
          <p:cNvPr id="18" name="구름 17"/>
          <p:cNvSpPr/>
          <p:nvPr/>
        </p:nvSpPr>
        <p:spPr>
          <a:xfrm>
            <a:off x="6479223" y="3527039"/>
            <a:ext cx="1308378" cy="1304858"/>
          </a:xfrm>
          <a:prstGeom prst="cloud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 b="1">
                <a:solidFill>
                  <a:schemeClr val="tx1"/>
                </a:solidFill>
              </a:rPr>
              <a:t>카카오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5909187" y="839690"/>
            <a:ext cx="16796" cy="595775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9780" y="619124"/>
            <a:ext cx="5564219" cy="56197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4-1. </a:t>
            </a:r>
            <a:r>
              <a:rPr lang="ko-KR" altLang="en-US" sz="2000" b="1"/>
              <a:t>카카오 매수 </a:t>
            </a:r>
            <a:r>
              <a:rPr lang="en-US" altLang="ko-KR" sz="2000" b="1"/>
              <a:t>– PER</a:t>
            </a:r>
          </a:p>
          <a:p>
            <a:pPr lvl="0">
              <a:defRPr lang="ko-KR" altLang="en-US"/>
            </a:pPr>
            <a:r>
              <a:rPr lang="ko-KR" altLang="en-US" sz="2000" b="1"/>
              <a:t>         </a:t>
            </a:r>
            <a:r>
              <a:rPr lang="ko-KR" altLang="en-US" sz="2000" b="1">
                <a:solidFill>
                  <a:srgbClr val="7030A0"/>
                </a:solidFill>
              </a:rPr>
              <a:t>(</a:t>
            </a:r>
            <a:r>
              <a:rPr lang="en-US" altLang="ko-KR" sz="2000" b="1">
                <a:solidFill>
                  <a:srgbClr val="7030A0"/>
                </a:solidFill>
              </a:rPr>
              <a:t>20</a:t>
            </a:r>
            <a:r>
              <a:rPr lang="ko-KR" altLang="en-US" sz="2000" b="1">
                <a:solidFill>
                  <a:srgbClr val="7030A0"/>
                </a:solidFill>
              </a:rPr>
              <a:t>년 </a:t>
            </a:r>
            <a:r>
              <a:rPr lang="en-US" altLang="ko-KR" sz="2000" b="1">
                <a:solidFill>
                  <a:srgbClr val="7030A0"/>
                </a:solidFill>
              </a:rPr>
              <a:t>4</a:t>
            </a:r>
            <a:r>
              <a:rPr lang="ko-KR" altLang="en-US" sz="2000" b="1">
                <a:solidFill>
                  <a:srgbClr val="7030A0"/>
                </a:solidFill>
              </a:rPr>
              <a:t>월 </a:t>
            </a:r>
            <a:r>
              <a:rPr lang="en-US" altLang="ko-KR" sz="2000" b="1">
                <a:solidFill>
                  <a:srgbClr val="7030A0"/>
                </a:solidFill>
              </a:rPr>
              <a:t>3</a:t>
            </a:r>
            <a:r>
              <a:rPr lang="ko-KR" altLang="en-US" sz="2000" b="1">
                <a:solidFill>
                  <a:srgbClr val="7030A0"/>
                </a:solidFill>
              </a:rPr>
              <a:t>일)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6269" y="2395691"/>
            <a:ext cx="3945730" cy="2066616"/>
          </a:xfrm>
          <a:prstGeom prst="rect">
            <a:avLst/>
          </a:prstGeom>
        </p:spPr>
      </p:pic>
      <p:pic>
        <p:nvPicPr>
          <p:cNvPr id="1030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52640"/>
            <a:ext cx="8362949" cy="2926391"/>
          </a:xfrm>
          <a:prstGeom prst="rect">
            <a:avLst/>
          </a:prstGeom>
        </p:spPr>
      </p:pic>
      <p:pic>
        <p:nvPicPr>
          <p:cNvPr id="1031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754083"/>
            <a:ext cx="8320087" cy="31039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4-2. </a:t>
            </a:r>
            <a:r>
              <a:rPr lang="ko-KR" altLang="en-US" sz="2000" b="1"/>
              <a:t>카카오 매수 </a:t>
            </a:r>
            <a:r>
              <a:rPr lang="en-US" altLang="ko-KR" sz="2000" b="1"/>
              <a:t>– RSI</a:t>
            </a:r>
          </a:p>
          <a:p>
            <a:pPr lvl="0">
              <a:defRPr lang="ko-KR" altLang="en-US"/>
            </a:pPr>
            <a:r>
              <a:rPr lang="ko-KR" altLang="en-US" sz="2000" b="1"/>
              <a:t>         </a:t>
            </a:r>
            <a:r>
              <a:rPr lang="ko-KR" altLang="en-US" sz="2000" b="1">
                <a:solidFill>
                  <a:srgbClr val="7030A0"/>
                </a:solidFill>
              </a:rPr>
              <a:t>(</a:t>
            </a:r>
            <a:r>
              <a:rPr lang="en-US" altLang="ko-KR" sz="2000" b="1">
                <a:solidFill>
                  <a:srgbClr val="7030A0"/>
                </a:solidFill>
              </a:rPr>
              <a:t>20</a:t>
            </a:r>
            <a:r>
              <a:rPr lang="ko-KR" altLang="en-US" sz="2000" b="1">
                <a:solidFill>
                  <a:srgbClr val="7030A0"/>
                </a:solidFill>
              </a:rPr>
              <a:t>년 </a:t>
            </a:r>
            <a:r>
              <a:rPr lang="en-US" altLang="ko-KR" sz="2000" b="1">
                <a:solidFill>
                  <a:srgbClr val="7030A0"/>
                </a:solidFill>
              </a:rPr>
              <a:t>4</a:t>
            </a:r>
            <a:r>
              <a:rPr lang="ko-KR" altLang="en-US" sz="2000" b="1">
                <a:solidFill>
                  <a:srgbClr val="7030A0"/>
                </a:solidFill>
              </a:rPr>
              <a:t>월 </a:t>
            </a:r>
            <a:r>
              <a:rPr lang="en-US" altLang="ko-KR" sz="2000" b="1">
                <a:solidFill>
                  <a:srgbClr val="7030A0"/>
                </a:solidFill>
              </a:rPr>
              <a:t>3</a:t>
            </a:r>
            <a:r>
              <a:rPr lang="ko-KR" altLang="en-US" sz="2000" b="1">
                <a:solidFill>
                  <a:srgbClr val="7030A0"/>
                </a:solidFill>
              </a:rPr>
              <a:t>일)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그림 20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6269" y="2395691"/>
            <a:ext cx="3945730" cy="2066616"/>
          </a:xfrm>
          <a:prstGeom prst="rect">
            <a:avLst/>
          </a:prstGeom>
        </p:spPr>
      </p:pic>
      <p:pic>
        <p:nvPicPr>
          <p:cNvPr id="2056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601" y="1057279"/>
            <a:ext cx="7997597" cy="2464721"/>
          </a:xfrm>
          <a:prstGeom prst="rect">
            <a:avLst/>
          </a:prstGeom>
        </p:spPr>
      </p:pic>
      <p:pic>
        <p:nvPicPr>
          <p:cNvPr id="2057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4031" y="3771898"/>
            <a:ext cx="7943167" cy="24126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4-3. </a:t>
            </a:r>
            <a:r>
              <a:rPr lang="ko-KR" altLang="en-US" sz="2000" b="1"/>
              <a:t>카카오 매수 </a:t>
            </a:r>
            <a:r>
              <a:rPr lang="en-US" altLang="ko-KR" sz="2000" b="1"/>
              <a:t>– MACD</a:t>
            </a:r>
          </a:p>
          <a:p>
            <a:pPr lvl="0">
              <a:defRPr lang="ko-KR" altLang="en-US"/>
            </a:pPr>
            <a:r>
              <a:rPr lang="ko-KR" altLang="en-US" sz="2000" b="1"/>
              <a:t>         </a:t>
            </a:r>
            <a:r>
              <a:rPr lang="ko-KR" altLang="en-US" sz="2000" b="1">
                <a:solidFill>
                  <a:srgbClr val="7030A0"/>
                </a:solidFill>
              </a:rPr>
              <a:t>(</a:t>
            </a:r>
            <a:r>
              <a:rPr lang="en-US" altLang="ko-KR" sz="2000" b="1">
                <a:solidFill>
                  <a:srgbClr val="7030A0"/>
                </a:solidFill>
              </a:rPr>
              <a:t>20</a:t>
            </a:r>
            <a:r>
              <a:rPr lang="ko-KR" altLang="en-US" sz="2000" b="1">
                <a:solidFill>
                  <a:srgbClr val="7030A0"/>
                </a:solidFill>
              </a:rPr>
              <a:t>년 </a:t>
            </a:r>
            <a:r>
              <a:rPr lang="en-US" altLang="ko-KR" sz="2000" b="1">
                <a:solidFill>
                  <a:srgbClr val="7030A0"/>
                </a:solidFill>
              </a:rPr>
              <a:t>4</a:t>
            </a:r>
            <a:r>
              <a:rPr lang="ko-KR" altLang="en-US" sz="2000" b="1">
                <a:solidFill>
                  <a:srgbClr val="7030A0"/>
                </a:solidFill>
              </a:rPr>
              <a:t>월 </a:t>
            </a:r>
            <a:r>
              <a:rPr lang="en-US" altLang="ko-KR" sz="2000" b="1">
                <a:solidFill>
                  <a:srgbClr val="7030A0"/>
                </a:solidFill>
              </a:rPr>
              <a:t>3</a:t>
            </a:r>
            <a:r>
              <a:rPr lang="ko-KR" altLang="en-US" sz="2000" b="1">
                <a:solidFill>
                  <a:srgbClr val="7030A0"/>
                </a:solidFill>
              </a:rPr>
              <a:t>일)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그림 307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6269" y="2395691"/>
            <a:ext cx="3945730" cy="2066616"/>
          </a:xfrm>
          <a:prstGeom prst="rect">
            <a:avLst/>
          </a:prstGeom>
        </p:spPr>
      </p:pic>
      <p:pic>
        <p:nvPicPr>
          <p:cNvPr id="3077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" y="1278397"/>
            <a:ext cx="8388748" cy="50570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4-4. </a:t>
            </a:r>
            <a:r>
              <a:rPr lang="ko-KR" altLang="en-US" sz="2000" b="1"/>
              <a:t>카카오 매도 </a:t>
            </a:r>
            <a:r>
              <a:rPr lang="en-US" altLang="ko-KR" sz="2000" b="1"/>
              <a:t>– RSI</a:t>
            </a:r>
          </a:p>
          <a:p>
            <a:pPr lvl="0">
              <a:defRPr lang="ko-KR" altLang="en-US"/>
            </a:pPr>
            <a:r>
              <a:rPr lang="ko-KR" altLang="en-US" sz="2000" b="1"/>
              <a:t>         </a:t>
            </a:r>
            <a:r>
              <a:rPr lang="ko-KR" altLang="en-US" sz="2000" b="1">
                <a:solidFill>
                  <a:srgbClr val="7030A0"/>
                </a:solidFill>
              </a:rPr>
              <a:t>(</a:t>
            </a:r>
            <a:r>
              <a:rPr lang="en-US" altLang="ko-KR" sz="2000" b="1">
                <a:solidFill>
                  <a:srgbClr val="7030A0"/>
                </a:solidFill>
              </a:rPr>
              <a:t>20</a:t>
            </a:r>
            <a:r>
              <a:rPr lang="ko-KR" altLang="en-US" sz="2000" b="1">
                <a:solidFill>
                  <a:srgbClr val="7030A0"/>
                </a:solidFill>
              </a:rPr>
              <a:t>년 </a:t>
            </a:r>
            <a:r>
              <a:rPr lang="en-US" altLang="ko-KR" sz="2000" b="1">
                <a:solidFill>
                  <a:srgbClr val="7030A0"/>
                </a:solidFill>
              </a:rPr>
              <a:t>9</a:t>
            </a:r>
            <a:r>
              <a:rPr lang="ko-KR" altLang="en-US" sz="2000" b="1">
                <a:solidFill>
                  <a:srgbClr val="7030A0"/>
                </a:solidFill>
              </a:rPr>
              <a:t>월 </a:t>
            </a:r>
            <a:r>
              <a:rPr lang="en-US" altLang="ko-KR" sz="2000" b="1">
                <a:solidFill>
                  <a:srgbClr val="7030A0"/>
                </a:solidFill>
              </a:rPr>
              <a:t>4</a:t>
            </a:r>
            <a:r>
              <a:rPr lang="ko-KR" altLang="en-US" sz="2000" b="1">
                <a:solidFill>
                  <a:srgbClr val="7030A0"/>
                </a:solidFill>
              </a:rPr>
              <a:t>일)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6269" y="2395691"/>
            <a:ext cx="3945730" cy="2066616"/>
          </a:xfrm>
          <a:prstGeom prst="rect">
            <a:avLst/>
          </a:prstGeom>
        </p:spPr>
      </p:pic>
      <p:pic>
        <p:nvPicPr>
          <p:cNvPr id="13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165" y="1077686"/>
            <a:ext cx="8102840" cy="2619460"/>
          </a:xfrm>
          <a:prstGeom prst="rect">
            <a:avLst/>
          </a:prstGeom>
        </p:spPr>
      </p:pic>
      <p:pic>
        <p:nvPicPr>
          <p:cNvPr id="14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0718" y="3697146"/>
            <a:ext cx="7980661" cy="25733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4-5. </a:t>
            </a:r>
            <a:r>
              <a:rPr lang="ko-KR" altLang="en-US" sz="2000" b="1"/>
              <a:t>카카오 매도 </a:t>
            </a:r>
            <a:r>
              <a:rPr lang="en-US" altLang="ko-KR" sz="2000" b="1"/>
              <a:t>– MACD</a:t>
            </a:r>
          </a:p>
          <a:p>
            <a:pPr lvl="0">
              <a:defRPr lang="ko-KR" altLang="en-US"/>
            </a:pPr>
            <a:r>
              <a:rPr lang="ko-KR" altLang="en-US" sz="2000" b="1"/>
              <a:t>         </a:t>
            </a:r>
            <a:r>
              <a:rPr lang="ko-KR" altLang="en-US" sz="2000" b="1">
                <a:solidFill>
                  <a:srgbClr val="7030A0"/>
                </a:solidFill>
              </a:rPr>
              <a:t>(</a:t>
            </a:r>
            <a:r>
              <a:rPr lang="en-US" altLang="ko-KR" sz="2000" b="1">
                <a:solidFill>
                  <a:srgbClr val="7030A0"/>
                </a:solidFill>
              </a:rPr>
              <a:t>20</a:t>
            </a:r>
            <a:r>
              <a:rPr lang="ko-KR" altLang="en-US" sz="2000" b="1">
                <a:solidFill>
                  <a:srgbClr val="7030A0"/>
                </a:solidFill>
              </a:rPr>
              <a:t>년 </a:t>
            </a:r>
            <a:r>
              <a:rPr lang="en-US" altLang="ko-KR" sz="2000" b="1">
                <a:solidFill>
                  <a:srgbClr val="7030A0"/>
                </a:solidFill>
              </a:rPr>
              <a:t>9</a:t>
            </a:r>
            <a:r>
              <a:rPr lang="ko-KR" altLang="en-US" sz="2000" b="1">
                <a:solidFill>
                  <a:srgbClr val="7030A0"/>
                </a:solidFill>
              </a:rPr>
              <a:t>월 </a:t>
            </a:r>
            <a:r>
              <a:rPr lang="en-US" altLang="ko-KR" sz="2000" b="1">
                <a:solidFill>
                  <a:srgbClr val="7030A0"/>
                </a:solidFill>
              </a:rPr>
              <a:t>4</a:t>
            </a:r>
            <a:r>
              <a:rPr lang="ko-KR" altLang="en-US" sz="2000" b="1">
                <a:solidFill>
                  <a:srgbClr val="7030A0"/>
                </a:solidFill>
              </a:rPr>
              <a:t>일)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6269" y="2395691"/>
            <a:ext cx="3945730" cy="2066616"/>
          </a:xfrm>
          <a:prstGeom prst="rect">
            <a:avLst/>
          </a:prstGeom>
        </p:spPr>
      </p:pic>
      <p:pic>
        <p:nvPicPr>
          <p:cNvPr id="1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073603"/>
            <a:ext cx="8031948" cy="51094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4086" y="1664107"/>
            <a:ext cx="5138057" cy="4020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atin typeface="Arial Rounded MT Bold"/>
              </a:rPr>
              <a:t>&lt; </a:t>
            </a:r>
            <a:r>
              <a:rPr lang="ko-KR" altLang="en-US" sz="2400" b="1">
                <a:latin typeface="Arial Rounded MT Bold"/>
              </a:rPr>
              <a:t>최종 수익률 </a:t>
            </a:r>
            <a:r>
              <a:rPr lang="en-US" altLang="ko-KR" sz="2400" b="1">
                <a:latin typeface="Arial Rounded MT Bold"/>
              </a:rPr>
              <a:t>&gt;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en-US" altLang="ko-KR" b="1"/>
              <a:t>- 20</a:t>
            </a:r>
            <a:r>
              <a:rPr lang="ko-KR" altLang="en-US" b="1"/>
              <a:t>년 </a:t>
            </a:r>
            <a:r>
              <a:rPr lang="en-US" altLang="ko-KR" b="1"/>
              <a:t>4</a:t>
            </a:r>
            <a:r>
              <a:rPr lang="ko-KR" altLang="en-US" b="1"/>
              <a:t>월 </a:t>
            </a:r>
            <a:r>
              <a:rPr lang="en-US" altLang="ko-KR" b="1"/>
              <a:t>3</a:t>
            </a:r>
            <a:r>
              <a:rPr lang="ko-KR" altLang="en-US" b="1"/>
              <a:t>일</a:t>
            </a:r>
          </a:p>
          <a:p>
            <a:pPr lvl="0">
              <a:defRPr lang="ko-KR" altLang="en-US"/>
            </a:pPr>
            <a:r>
              <a:rPr lang="ko-KR" altLang="en-US" b="1"/>
              <a:t>   종가</a:t>
            </a:r>
            <a:r>
              <a:rPr lang="en-US" altLang="ko-KR" b="1"/>
              <a:t>: 31,612</a:t>
            </a:r>
            <a:r>
              <a:rPr lang="ko-KR" altLang="en-US" b="1"/>
              <a:t>원</a:t>
            </a:r>
          </a:p>
          <a:p>
            <a:pPr lvl="0">
              <a:defRPr lang="ko-KR" altLang="en-US"/>
            </a:pPr>
            <a:r>
              <a:rPr lang="ko-KR" altLang="en-US" b="1"/>
              <a:t>   투자 가능 금액 </a:t>
            </a:r>
            <a:r>
              <a:rPr lang="en-US" altLang="ko-KR" b="1"/>
              <a:t>: 50,000,000</a:t>
            </a:r>
            <a:r>
              <a:rPr lang="ko-KR" altLang="en-US" b="1"/>
              <a:t>원</a:t>
            </a:r>
          </a:p>
          <a:p>
            <a:pPr lvl="0">
              <a:defRPr lang="ko-KR" altLang="en-US"/>
            </a:pPr>
            <a:r>
              <a:rPr lang="ko-KR" altLang="en-US" b="1"/>
              <a:t>   매수</a:t>
            </a:r>
            <a:r>
              <a:rPr lang="en-US" altLang="ko-KR" b="1"/>
              <a:t>: 1,581</a:t>
            </a:r>
            <a:r>
              <a:rPr lang="ko-KR" altLang="en-US" b="1"/>
              <a:t>주</a:t>
            </a:r>
            <a:r>
              <a:rPr lang="en-US" altLang="ko-KR" b="1"/>
              <a:t>(49,978,572</a:t>
            </a:r>
            <a:r>
              <a:rPr lang="ko-KR" altLang="en-US" b="1"/>
              <a:t>원</a:t>
            </a:r>
            <a:r>
              <a:rPr lang="en-US" altLang="ko-KR" b="1"/>
              <a:t>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en-US" altLang="ko-KR" b="1"/>
              <a:t>- 20</a:t>
            </a:r>
            <a:r>
              <a:rPr lang="ko-KR" altLang="en-US" b="1"/>
              <a:t>년 </a:t>
            </a:r>
            <a:r>
              <a:rPr lang="en-US" altLang="ko-KR" b="1"/>
              <a:t>9</a:t>
            </a:r>
            <a:r>
              <a:rPr lang="ko-KR" altLang="en-US" b="1"/>
              <a:t>월 </a:t>
            </a:r>
            <a:r>
              <a:rPr lang="en-US" altLang="ko-KR" b="1"/>
              <a:t>4</a:t>
            </a:r>
            <a:r>
              <a:rPr lang="ko-KR" altLang="en-US" b="1"/>
              <a:t>일</a:t>
            </a:r>
          </a:p>
          <a:p>
            <a:pPr lvl="0">
              <a:defRPr lang="ko-KR" altLang="en-US"/>
            </a:pPr>
            <a:r>
              <a:rPr lang="ko-KR" altLang="en-US" b="1"/>
              <a:t>   순간 최저가</a:t>
            </a:r>
            <a:r>
              <a:rPr lang="en-US" altLang="ko-KR" b="1"/>
              <a:t>: 80,688</a:t>
            </a:r>
            <a:r>
              <a:rPr lang="ko-KR" altLang="en-US" b="1"/>
              <a:t>원</a:t>
            </a:r>
          </a:p>
          <a:p>
            <a:pPr lvl="0">
              <a:defRPr lang="ko-KR" altLang="en-US"/>
            </a:pPr>
            <a:r>
              <a:rPr lang="ko-KR" altLang="en-US" b="1"/>
              <a:t>   매도</a:t>
            </a:r>
            <a:r>
              <a:rPr lang="en-US" altLang="ko-KR" b="1"/>
              <a:t>: 1,581</a:t>
            </a:r>
            <a:r>
              <a:rPr lang="ko-KR" altLang="en-US" b="1"/>
              <a:t>주</a:t>
            </a:r>
            <a:r>
              <a:rPr lang="en-US" altLang="ko-KR" b="1"/>
              <a:t>(127,567,728</a:t>
            </a:r>
            <a:r>
              <a:rPr lang="ko-KR" altLang="en-US" b="1"/>
              <a:t>원</a:t>
            </a:r>
            <a:r>
              <a:rPr lang="en-US" altLang="ko-KR" b="1"/>
              <a:t>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ko-KR" altLang="en-US" b="1"/>
              <a:t>총손익</a:t>
            </a:r>
            <a:r>
              <a:rPr lang="en-US" altLang="ko-KR" b="1"/>
              <a:t>:  </a:t>
            </a:r>
            <a:r>
              <a:rPr lang="en-US" altLang="ko-KR" b="1">
                <a:solidFill>
                  <a:srgbClr val="FF0000"/>
                </a:solidFill>
              </a:rPr>
              <a:t>+77,589,156</a:t>
            </a:r>
            <a:r>
              <a:rPr lang="ko-KR" altLang="en-US" b="1">
                <a:solidFill>
                  <a:srgbClr val="FF0000"/>
                </a:solidFill>
              </a:rPr>
              <a:t>원</a:t>
            </a:r>
          </a:p>
          <a:p>
            <a:pPr lvl="0">
              <a:defRPr lang="ko-KR" altLang="en-US"/>
            </a:pPr>
            <a:endParaRPr lang="ko-KR" altLang="en-US" b="1"/>
          </a:p>
          <a:p>
            <a:pPr lvl="0">
              <a:defRPr lang="ko-KR" altLang="en-US"/>
            </a:pPr>
            <a:r>
              <a:rPr lang="ko-KR" altLang="en-US" b="1"/>
              <a:t>잔액:‭174,381,756원</a:t>
            </a:r>
          </a:p>
        </p:txBody>
      </p:sp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4-6. </a:t>
            </a:r>
            <a:r>
              <a:rPr lang="ko-KR" altLang="en-US" sz="2000" b="1"/>
              <a:t>카카오 매도 시점과 수익률 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0916" y="2655025"/>
            <a:ext cx="1495414" cy="14887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7168" y="2288234"/>
            <a:ext cx="4364832" cy="22815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000" b="1"/>
              <a:t>5. 셀트리온 만약 ... 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1983" y="1040701"/>
            <a:ext cx="7108032" cy="477659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000" b="1"/>
              <a:t>5. 셀트리온 만약 ... 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28593"/>
            <a:ext cx="8488053" cy="36008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9172" y="2054800"/>
            <a:ext cx="3557588" cy="24825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4086" y="1664106"/>
            <a:ext cx="5138057" cy="4020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atin typeface="Arial Rounded MT Bold"/>
              </a:rPr>
              <a:t>&lt; </a:t>
            </a:r>
            <a:r>
              <a:rPr lang="ko-KR" altLang="en-US" sz="2400" b="1">
                <a:latin typeface="Arial Rounded MT Bold"/>
              </a:rPr>
              <a:t>최종 수익률 </a:t>
            </a:r>
            <a:r>
              <a:rPr lang="en-US" altLang="ko-KR" sz="2400" b="1">
                <a:latin typeface="Arial Rounded MT Bold"/>
              </a:rPr>
              <a:t>&gt;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en-US" altLang="ko-KR" b="1"/>
              <a:t>- </a:t>
            </a:r>
            <a:r>
              <a:rPr lang="ko-KR" altLang="en-US" b="1"/>
              <a:t>19년 3월 27일</a:t>
            </a:r>
          </a:p>
          <a:p>
            <a:pPr lvl="0">
              <a:defRPr lang="ko-KR" altLang="en-US"/>
            </a:pPr>
            <a:r>
              <a:rPr lang="ko-KR" altLang="en-US" b="1"/>
              <a:t>   종가</a:t>
            </a:r>
            <a:r>
              <a:rPr lang="en-US" altLang="ko-KR" b="1"/>
              <a:t>: </a:t>
            </a:r>
            <a:r>
              <a:rPr lang="ko-KR" altLang="en-US" b="1"/>
              <a:t>171,646원</a:t>
            </a:r>
          </a:p>
          <a:p>
            <a:pPr lvl="0">
              <a:defRPr lang="ko-KR" altLang="en-US"/>
            </a:pPr>
            <a:r>
              <a:rPr lang="ko-KR" altLang="en-US" b="1"/>
              <a:t>   투자 가능 금액 </a:t>
            </a:r>
            <a:r>
              <a:rPr lang="en-US" altLang="ko-KR" b="1"/>
              <a:t>: </a:t>
            </a:r>
            <a:r>
              <a:rPr lang="ko-KR" altLang="en-US" b="1"/>
              <a:t>100,000,000원</a:t>
            </a:r>
          </a:p>
          <a:p>
            <a:pPr lvl="0">
              <a:defRPr lang="ko-KR" altLang="en-US"/>
            </a:pPr>
            <a:r>
              <a:rPr lang="ko-KR" altLang="en-US" b="1"/>
              <a:t>   매수</a:t>
            </a:r>
            <a:r>
              <a:rPr lang="en-US" altLang="ko-KR" b="1"/>
              <a:t>: </a:t>
            </a:r>
            <a:r>
              <a:rPr lang="ko-KR" altLang="en-US" b="1"/>
              <a:t>582주</a:t>
            </a:r>
            <a:r>
              <a:rPr lang="en-US" altLang="ko-KR" b="1"/>
              <a:t>(</a:t>
            </a:r>
            <a:r>
              <a:rPr lang="ko-KR" altLang="en-US" b="1"/>
              <a:t>99,897,972원)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en-US" altLang="ko-KR" b="1"/>
              <a:t>- 20</a:t>
            </a:r>
            <a:r>
              <a:rPr lang="ko-KR" altLang="en-US" b="1"/>
              <a:t>년 12월 7일</a:t>
            </a:r>
          </a:p>
          <a:p>
            <a:pPr lvl="0">
              <a:defRPr lang="ko-KR" altLang="en-US"/>
            </a:pPr>
            <a:r>
              <a:rPr lang="ko-KR" altLang="en-US" b="1"/>
              <a:t>   종가</a:t>
            </a:r>
            <a:r>
              <a:rPr lang="en-US" altLang="ko-KR" b="1"/>
              <a:t>: </a:t>
            </a:r>
            <a:r>
              <a:rPr lang="ko-KR" altLang="en-US" b="1"/>
              <a:t>396,240원</a:t>
            </a:r>
          </a:p>
          <a:p>
            <a:pPr lvl="0">
              <a:defRPr lang="ko-KR" altLang="en-US"/>
            </a:pPr>
            <a:r>
              <a:rPr lang="ko-KR" altLang="en-US" b="1"/>
              <a:t>   매도</a:t>
            </a:r>
            <a:r>
              <a:rPr lang="en-US" altLang="ko-KR" b="1"/>
              <a:t>: </a:t>
            </a:r>
            <a:r>
              <a:rPr lang="ko-KR" altLang="en-US" b="1"/>
              <a:t>582주</a:t>
            </a:r>
            <a:r>
              <a:rPr lang="en-US" altLang="ko-KR" b="1"/>
              <a:t>(</a:t>
            </a:r>
            <a:r>
              <a:rPr lang="ko-KR" altLang="en-US" b="1"/>
              <a:t>230,611,680원</a:t>
            </a:r>
            <a:r>
              <a:rPr lang="en-US" altLang="ko-KR" b="1"/>
              <a:t>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ko-KR" altLang="en-US" b="1"/>
              <a:t>총손익</a:t>
            </a:r>
            <a:r>
              <a:rPr lang="en-US" altLang="ko-KR" b="1"/>
              <a:t>:  </a:t>
            </a:r>
            <a:r>
              <a:rPr lang="en-US" altLang="ko-KR" b="1">
                <a:solidFill>
                  <a:srgbClr val="FF0000"/>
                </a:solidFill>
              </a:rPr>
              <a:t>+</a:t>
            </a:r>
            <a:r>
              <a:rPr lang="ko-KR" altLang="en-US" b="1">
                <a:solidFill>
                  <a:srgbClr val="FF0000"/>
                </a:solidFill>
              </a:rPr>
              <a:t>130,713,708원</a:t>
            </a:r>
          </a:p>
          <a:p>
            <a:pPr lvl="0">
              <a:defRPr lang="ko-KR" altLang="en-US"/>
            </a:pPr>
            <a:endParaRPr lang="ko-KR" altLang="en-US" b="1"/>
          </a:p>
          <a:p>
            <a:pPr lvl="0">
              <a:defRPr lang="ko-KR" altLang="en-US"/>
            </a:pPr>
            <a:r>
              <a:rPr lang="ko-KR" altLang="en-US" b="1"/>
              <a:t>잔액:‭230,611,680원</a:t>
            </a:r>
          </a:p>
        </p:txBody>
      </p:sp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000" b="1"/>
              <a:t>5. 셀트리온 만약 ... 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0916" y="2655025"/>
            <a:ext cx="1495414" cy="14887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9172" y="2054800"/>
            <a:ext cx="3557588" cy="24825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1" y="2954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56463" y="3783428"/>
            <a:ext cx="931862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0516326" y="3610708"/>
            <a:ext cx="345440" cy="3454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669" y="314190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8.16(</a:t>
            </a:r>
            <a:r>
              <a:rPr lang="ko-KR" altLang="en-US" dirty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4010" y="408644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8.17(</a:t>
            </a:r>
            <a:r>
              <a:rPr lang="ko-KR" altLang="en-US" dirty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9177" y="314280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8.18(</a:t>
            </a:r>
            <a:r>
              <a:rPr lang="ko-KR" altLang="en-US" dirty="0"/>
              <a:t>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35129" y="410854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8.19(</a:t>
            </a:r>
            <a:r>
              <a:rPr lang="ko-KR" altLang="en-US" dirty="0"/>
              <a:t>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4028" y="314190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8.20(</a:t>
            </a:r>
            <a:r>
              <a:rPr lang="ko-KR" altLang="en-US" dirty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36520" y="408644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8.21(</a:t>
            </a:r>
            <a:r>
              <a:rPr lang="ko-KR" altLang="en-US" dirty="0"/>
              <a:t>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319" y="314190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8.22(</a:t>
            </a:r>
            <a:r>
              <a:rPr lang="ko-KR" altLang="en-US" dirty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13581" y="408644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8.23(</a:t>
            </a:r>
            <a:r>
              <a:rPr lang="ko-KR" altLang="en-US" dirty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595359" y="2777588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038079" y="4039214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03645" y="2736948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775547" y="4017108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177627" y="2777588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476204" y="4006948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276381" y="1584063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주식 종목 선정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4467" y="4820248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코드 작성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7465" y="1536801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트러블 슈팅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3917" y="4801305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데이터 시각화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45945" y="1563861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코드 수정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팀 코드 병합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02397" y="4803814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최종 발표자료 준비 및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PPT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작성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565153" y="1548228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프로젝트 발표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695708" y="4006948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69279" y="4795074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프로젝트 공지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주제 선정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117987" y="-43962"/>
            <a:ext cx="2625213" cy="80624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Process</a:t>
            </a:r>
            <a:endParaRPr lang="ko-KR" altLang="en-US" sz="3200" b="1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917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               Q&amp;A</a:t>
            </a:r>
          </a:p>
        </p:txBody>
      </p:sp>
    </p:spTree>
    <p:extLst>
      <p:ext uri="{BB962C8B-B14F-4D97-AF65-F5344CB8AC3E}">
        <p14:creationId xmlns:p14="http://schemas.microsoft.com/office/powerpoint/2010/main" val="19880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917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               Thank !!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526542" y="764306"/>
            <a:ext cx="4707194" cy="795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400" b="1">
                <a:ea typeface="+mn-ea"/>
              </a:rPr>
              <a:t>성신양회 주식의 시작</a:t>
            </a:r>
            <a:r>
              <a:rPr lang="en-US" altLang="ko-KR" sz="2400" b="1">
                <a:ea typeface="+mn-ea"/>
              </a:rPr>
              <a:t>…</a:t>
            </a:r>
            <a:r>
              <a:rPr lang="ko-KR" altLang="en-US" sz="2400" b="1">
                <a:ea typeface="+mn-ea"/>
              </a:rPr>
              <a:t>으로 </a:t>
            </a:r>
          </a:p>
          <a:p>
            <a:pPr lvl="0">
              <a:defRPr lang="ko-KR" altLang="en-US"/>
            </a:pPr>
            <a:r>
              <a:rPr lang="ko-KR" altLang="en-US" sz="2400" b="1">
                <a:ea typeface="+mn-ea"/>
              </a:rPr>
              <a:t>개미 옷을 입게 되는데</a:t>
            </a:r>
            <a:r>
              <a:rPr lang="en-US" altLang="ko-KR" sz="2400" b="1">
                <a:ea typeface="+mn-ea"/>
              </a:rPr>
              <a:t>…</a:t>
            </a:r>
            <a:endParaRPr lang="ko-KR" altLang="en-US" sz="2400" b="1"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4296" y="1650527"/>
            <a:ext cx="8203406" cy="35569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1–1. </a:t>
            </a:r>
            <a:r>
              <a:rPr lang="ko-KR" altLang="en-US" sz="2000" b="1"/>
              <a:t>성신양회 매도 </a:t>
            </a:r>
            <a:r>
              <a:rPr lang="en-US" altLang="ko-KR" sz="2000" b="1"/>
              <a:t>-</a:t>
            </a:r>
            <a:r>
              <a:rPr lang="ko-KR" altLang="en-US" sz="2000" b="1"/>
              <a:t> 거래량</a:t>
            </a:r>
          </a:p>
          <a:p>
            <a:pPr lvl="0">
              <a:defRPr lang="ko-KR" altLang="en-US"/>
            </a:pPr>
            <a:r>
              <a:rPr lang="ko-KR" altLang="en-US" sz="2000" b="1"/>
              <a:t>	</a:t>
            </a:r>
            <a:r>
              <a:rPr lang="ko-KR" altLang="en-US" sz="2000" b="1">
                <a:solidFill>
                  <a:srgbClr val="7030A0"/>
                </a:solidFill>
              </a:rPr>
              <a:t>(19년 1월 2일)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58391"/>
            <a:ext cx="9144000" cy="59996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43854" y="1426610"/>
            <a:ext cx="3129303" cy="44741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1–2. </a:t>
            </a:r>
            <a:r>
              <a:rPr lang="ko-KR" altLang="en-US" sz="2000" b="1"/>
              <a:t>성신양회 매도 </a:t>
            </a:r>
            <a:r>
              <a:rPr lang="en-US" altLang="ko-KR" sz="2000" b="1"/>
              <a:t>–</a:t>
            </a:r>
            <a:r>
              <a:rPr lang="ko-KR" altLang="en-US" sz="2000" b="1"/>
              <a:t> 이격도</a:t>
            </a:r>
          </a:p>
          <a:p>
            <a:pPr lvl="0">
              <a:defRPr lang="ko-KR" altLang="en-US"/>
            </a:pPr>
            <a:r>
              <a:rPr lang="ko-KR" altLang="en-US" sz="2000" b="1"/>
              <a:t>	</a:t>
            </a:r>
            <a:r>
              <a:rPr lang="ko-KR" altLang="en-US" sz="2000" b="1">
                <a:solidFill>
                  <a:srgbClr val="7030A0"/>
                </a:solidFill>
              </a:rPr>
              <a:t>(19년 1월 2일)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10125"/>
            <a:ext cx="9144000" cy="26188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429000"/>
            <a:ext cx="9048750" cy="34294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43854" y="1426610"/>
            <a:ext cx="3129303" cy="44741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342050" y="1752598"/>
            <a:ext cx="5138057" cy="3741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atin typeface="Arial Rounded MT Bold"/>
              </a:rPr>
              <a:t>&lt; </a:t>
            </a:r>
            <a:r>
              <a:rPr lang="ko-KR" altLang="en-US" sz="2400" b="1">
                <a:latin typeface="Arial Rounded MT Bold"/>
              </a:rPr>
              <a:t>최종 수익률 </a:t>
            </a:r>
            <a:r>
              <a:rPr lang="en-US" altLang="ko-KR" sz="2400" b="1">
                <a:latin typeface="Arial Rounded MT Bold"/>
              </a:rPr>
              <a:t>&gt;</a:t>
            </a:r>
          </a:p>
          <a:p>
            <a:pPr lvl="0">
              <a:defRPr lang="ko-KR" altLang="en-US"/>
            </a:pPr>
            <a:r>
              <a:rPr lang="ko-KR" altLang="en-US"/>
              <a:t/>
            </a:r>
            <a:br>
              <a:rPr lang="ko-KR" altLang="en-US"/>
            </a:br>
            <a:r>
              <a:rPr lang="en-US" altLang="ko-KR" b="1"/>
              <a:t>- </a:t>
            </a:r>
            <a:r>
              <a:rPr lang="ko-KR" altLang="en-US" b="1"/>
              <a:t>19년 </a:t>
            </a:r>
            <a:r>
              <a:rPr lang="en-US" altLang="ko-KR" b="1"/>
              <a:t>1</a:t>
            </a:r>
            <a:r>
              <a:rPr lang="ko-KR" altLang="en-US" b="1"/>
              <a:t>월 2일</a:t>
            </a:r>
          </a:p>
          <a:p>
            <a:pPr lvl="0">
              <a:defRPr lang="ko-KR" altLang="en-US"/>
            </a:pPr>
            <a:r>
              <a:rPr lang="ko-KR" altLang="en-US" b="1"/>
              <a:t>   종가</a:t>
            </a:r>
            <a:r>
              <a:rPr lang="en-US" altLang="ko-KR" b="1"/>
              <a:t>: </a:t>
            </a:r>
            <a:r>
              <a:rPr lang="ko-KR" altLang="en-US" b="1"/>
              <a:t>1</a:t>
            </a:r>
            <a:r>
              <a:rPr lang="en-US" altLang="ko-KR" b="1"/>
              <a:t>1,200</a:t>
            </a:r>
            <a:r>
              <a:rPr lang="ko-KR" altLang="en-US" b="1"/>
              <a:t>원</a:t>
            </a:r>
          </a:p>
          <a:p>
            <a:pPr lvl="0">
              <a:defRPr lang="ko-KR" altLang="en-US"/>
            </a:pPr>
            <a:r>
              <a:rPr lang="ko-KR" altLang="en-US" b="1"/>
              <a:t>   매수</a:t>
            </a:r>
            <a:r>
              <a:rPr lang="en-US" altLang="ko-KR" b="1"/>
              <a:t>: 1</a:t>
            </a:r>
            <a:r>
              <a:rPr lang="ko-KR" altLang="en-US" b="1"/>
              <a:t>주</a:t>
            </a:r>
            <a:r>
              <a:rPr lang="en-US" altLang="ko-KR" b="1"/>
              <a:t>(11,200</a:t>
            </a:r>
            <a:r>
              <a:rPr lang="ko-KR" altLang="en-US" b="1"/>
              <a:t>원</a:t>
            </a:r>
            <a:r>
              <a:rPr lang="en-US" altLang="ko-KR" b="1"/>
              <a:t>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en-US" altLang="ko-KR" b="1"/>
              <a:t>- </a:t>
            </a:r>
            <a:r>
              <a:rPr lang="ko-KR" altLang="en-US" b="1"/>
              <a:t>19년 </a:t>
            </a:r>
            <a:r>
              <a:rPr lang="en-US" altLang="ko-KR" b="1"/>
              <a:t>2</a:t>
            </a:r>
            <a:r>
              <a:rPr lang="ko-KR" altLang="en-US" b="1"/>
              <a:t>월 </a:t>
            </a:r>
            <a:r>
              <a:rPr lang="en-US" altLang="ko-KR" b="1"/>
              <a:t>8</a:t>
            </a:r>
            <a:r>
              <a:rPr lang="ko-KR" altLang="en-US" b="1"/>
              <a:t>일</a:t>
            </a:r>
          </a:p>
          <a:p>
            <a:pPr lvl="0">
              <a:defRPr lang="ko-KR" altLang="en-US"/>
            </a:pPr>
            <a:r>
              <a:rPr lang="ko-KR" altLang="en-US" b="1"/>
              <a:t>   종가</a:t>
            </a:r>
            <a:r>
              <a:rPr lang="en-US" altLang="ko-KR" b="1"/>
              <a:t>: </a:t>
            </a:r>
            <a:r>
              <a:rPr lang="ko-KR" altLang="en-US" b="1"/>
              <a:t>1</a:t>
            </a:r>
            <a:r>
              <a:rPr lang="en-US" altLang="ko-KR" b="1"/>
              <a:t>4,500</a:t>
            </a:r>
            <a:r>
              <a:rPr lang="ko-KR" altLang="en-US" b="1"/>
              <a:t>원</a:t>
            </a:r>
          </a:p>
          <a:p>
            <a:pPr lvl="0">
              <a:defRPr lang="ko-KR" altLang="en-US"/>
            </a:pPr>
            <a:r>
              <a:rPr lang="ko-KR" altLang="en-US" b="1"/>
              <a:t>   매도</a:t>
            </a:r>
            <a:r>
              <a:rPr lang="en-US" altLang="ko-KR" b="1"/>
              <a:t>: 1</a:t>
            </a:r>
            <a:r>
              <a:rPr lang="ko-KR" altLang="en-US" b="1"/>
              <a:t>주</a:t>
            </a:r>
            <a:r>
              <a:rPr lang="en-US" altLang="ko-KR" b="1"/>
              <a:t>(14,500</a:t>
            </a:r>
            <a:r>
              <a:rPr lang="ko-KR" altLang="en-US" b="1"/>
              <a:t>원</a:t>
            </a:r>
            <a:r>
              <a:rPr lang="en-US" altLang="ko-KR" b="1"/>
              <a:t>)</a:t>
            </a:r>
          </a:p>
          <a:p>
            <a:pPr lvl="0">
              <a:defRPr lang="ko-KR" altLang="en-US"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ko-KR" altLang="en-US" b="1"/>
              <a:t>총손익</a:t>
            </a:r>
            <a:r>
              <a:rPr lang="en-US" altLang="ko-KR" b="1"/>
              <a:t>:  </a:t>
            </a:r>
            <a:r>
              <a:rPr lang="en-US" altLang="ko-KR" b="1">
                <a:solidFill>
                  <a:srgbClr val="FF0000"/>
                </a:solidFill>
              </a:rPr>
              <a:t>+3,300</a:t>
            </a:r>
            <a:r>
              <a:rPr lang="ko-KR" altLang="en-US" b="1">
                <a:solidFill>
                  <a:srgbClr val="FF0000"/>
                </a:solidFill>
              </a:rPr>
              <a:t>원</a:t>
            </a:r>
          </a:p>
          <a:p>
            <a:pPr lvl="0">
              <a:defRPr lang="ko-KR" altLang="en-US"/>
            </a:pP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0916" y="2655025"/>
            <a:ext cx="1495414" cy="1488768"/>
          </a:xfrm>
          <a:prstGeom prst="rect">
            <a:avLst/>
          </a:prstGeom>
        </p:spPr>
      </p:pic>
      <p:sp>
        <p:nvSpPr>
          <p:cNvPr id="7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1–3. </a:t>
            </a:r>
            <a:r>
              <a:rPr lang="ko-KR" altLang="en-US" sz="2000" b="1"/>
              <a:t>성신양회 매도 시점과 수익률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43854" y="1426610"/>
            <a:ext cx="3129303" cy="44741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29445"/>
            <a:ext cx="8641772" cy="5628555"/>
          </a:xfrm>
          <a:prstGeom prst="rect">
            <a:avLst/>
          </a:prstGeom>
        </p:spPr>
      </p:pic>
      <p:sp>
        <p:nvSpPr>
          <p:cNvPr id="7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2–1. </a:t>
            </a:r>
            <a:r>
              <a:rPr lang="ko-KR" altLang="en-US" sz="2000" b="1"/>
              <a:t>셀트리온 매수 - 주가, 거래량</a:t>
            </a:r>
          </a:p>
          <a:p>
            <a:pPr lvl="0">
              <a:defRPr lang="ko-KR" altLang="en-US"/>
            </a:pPr>
            <a:r>
              <a:rPr lang="ko-KR" altLang="en-US" sz="2000" b="1"/>
              <a:t>	</a:t>
            </a:r>
            <a:r>
              <a:rPr lang="ko-KR" altLang="en-US" sz="2000" b="1">
                <a:solidFill>
                  <a:srgbClr val="7030A0"/>
                </a:solidFill>
              </a:rPr>
              <a:t>(19년 3월 27일)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354262" y="1592132"/>
            <a:ext cx="585926" cy="476563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91628" y="1558527"/>
            <a:ext cx="3100371" cy="37409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98639"/>
            <a:ext cx="8763000" cy="5859360"/>
          </a:xfrm>
          <a:prstGeom prst="rect">
            <a:avLst/>
          </a:prstGeom>
        </p:spPr>
      </p:pic>
      <p:sp>
        <p:nvSpPr>
          <p:cNvPr id="5" name="제목 1"/>
          <p:cNvSpPr txBox="1"/>
          <p:nvPr/>
        </p:nvSpPr>
        <p:spPr>
          <a:xfrm>
            <a:off x="117987" y="-43962"/>
            <a:ext cx="5407742" cy="80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000" b="1"/>
              <a:t>2–2. </a:t>
            </a:r>
            <a:r>
              <a:rPr lang="ko-KR" altLang="en-US" sz="2000" b="1"/>
              <a:t>셀트리온 매수 - 이격도</a:t>
            </a:r>
          </a:p>
          <a:p>
            <a:pPr lvl="0">
              <a:defRPr lang="ko-KR" altLang="en-US"/>
            </a:pPr>
            <a:r>
              <a:rPr lang="ko-KR" altLang="en-US" sz="2000" b="1"/>
              <a:t>	</a:t>
            </a:r>
            <a:r>
              <a:rPr lang="ko-KR" altLang="en-US" sz="2000" b="1">
                <a:solidFill>
                  <a:srgbClr val="7030A0"/>
                </a:solidFill>
              </a:rPr>
              <a:t>(19년 3월 27일)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17987" y="677008"/>
            <a:ext cx="4345858" cy="25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18381" y="3812108"/>
            <a:ext cx="505610" cy="235202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91628" y="1558527"/>
            <a:ext cx="3100371" cy="3740944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465</Words>
  <Application>Microsoft Office PowerPoint</Application>
  <PresentationFormat>와이드스크린</PresentationFormat>
  <Paragraphs>164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Arial Rounded MT Bold</vt:lpstr>
      <vt:lpstr>Office 테마</vt:lpstr>
      <vt:lpstr>PowerPoint 프레젠테이션</vt:lpstr>
      <vt:lpstr>Contents</vt:lpstr>
      <vt:lpstr>Process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융희에게 찾아간 성신, 현우는…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93</cp:revision>
  <dcterms:created xsi:type="dcterms:W3CDTF">2021-08-22T05:45:09Z</dcterms:created>
  <dcterms:modified xsi:type="dcterms:W3CDTF">2021-08-22T15:02:38Z</dcterms:modified>
</cp:coreProperties>
</file>