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3" r:id="rId3"/>
    <p:sldId id="259" r:id="rId4"/>
    <p:sldId id="260" r:id="rId5"/>
    <p:sldId id="278" r:id="rId6"/>
    <p:sldId id="257" r:id="rId7"/>
    <p:sldId id="276" r:id="rId8"/>
    <p:sldId id="272" r:id="rId9"/>
    <p:sldId id="264" r:id="rId10"/>
    <p:sldId id="273" r:id="rId11"/>
    <p:sldId id="261" r:id="rId12"/>
    <p:sldId id="258" r:id="rId13"/>
    <p:sldId id="275" r:id="rId14"/>
    <p:sldId id="265" r:id="rId15"/>
    <p:sldId id="262" r:id="rId16"/>
    <p:sldId id="267" r:id="rId17"/>
    <p:sldId id="268" r:id="rId18"/>
    <p:sldId id="269" r:id="rId19"/>
    <p:sldId id="270" r:id="rId20"/>
    <p:sldId id="271"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63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B616B-B968-4C8D-B386-4F488C961C26}" v="101" dt="2024-02-28T13:54:15.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94" d="100"/>
          <a:sy n="94" d="100"/>
        </p:scale>
        <p:origin x="109" y="4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7B58F-F4F2-4B0F-9FAE-43DFFB1908CE}" type="datetimeFigureOut">
              <a:rPr lang="en-IE" smtClean="0"/>
              <a:t>02/03/2024</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D0F8E-1C4B-4714-AB22-CA3DE0413ACC}" type="slidenum">
              <a:rPr lang="en-IE" smtClean="0"/>
              <a:t>‹#›</a:t>
            </a:fld>
            <a:endParaRPr lang="en-IE" dirty="0"/>
          </a:p>
        </p:txBody>
      </p:sp>
    </p:spTree>
    <p:extLst>
      <p:ext uri="{BB962C8B-B14F-4D97-AF65-F5344CB8AC3E}">
        <p14:creationId xmlns:p14="http://schemas.microsoft.com/office/powerpoint/2010/main" val="176122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74F2-FB13-3AC9-261C-0B564695E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CCE77886-67FE-DA62-972B-2D67CE2CB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2E665E44-439B-C9AB-AE82-0BC35D725B06}"/>
              </a:ext>
            </a:extLst>
          </p:cNvPr>
          <p:cNvSpPr>
            <a:spLocks noGrp="1"/>
          </p:cNvSpPr>
          <p:nvPr>
            <p:ph type="dt" sz="half" idx="10"/>
          </p:nvPr>
        </p:nvSpPr>
        <p:spPr/>
        <p:txBody>
          <a:bodyPr/>
          <a:lstStyle/>
          <a:p>
            <a:fld id="{B6FFEAD1-CA4E-415F-BA0C-3BB72F037DE7}" type="datetime1">
              <a:rPr lang="en-IE" smtClean="0"/>
              <a:t>02/03/2024</a:t>
            </a:fld>
            <a:endParaRPr lang="en-IE" dirty="0"/>
          </a:p>
        </p:txBody>
      </p:sp>
      <p:sp>
        <p:nvSpPr>
          <p:cNvPr id="5" name="Footer Placeholder 4">
            <a:extLst>
              <a:ext uri="{FF2B5EF4-FFF2-40B4-BE49-F238E27FC236}">
                <a16:creationId xmlns:a16="http://schemas.microsoft.com/office/drawing/2014/main" id="{5A81328D-5CB0-F96D-4F42-6155F14B8FDE}"/>
              </a:ext>
            </a:extLst>
          </p:cNvPr>
          <p:cNvSpPr>
            <a:spLocks noGrp="1"/>
          </p:cNvSpPr>
          <p:nvPr>
            <p:ph type="ftr" sz="quarter" idx="11"/>
          </p:nvPr>
        </p:nvSpPr>
        <p:spPr/>
        <p:txBody>
          <a:bodyPr/>
          <a:lstStyle/>
          <a:p>
            <a:r>
              <a:rPr lang="en-IE" dirty="0"/>
              <a:t>Tutorial 1: Grassland ley total yield</a:t>
            </a:r>
          </a:p>
        </p:txBody>
      </p:sp>
      <p:sp>
        <p:nvSpPr>
          <p:cNvPr id="6" name="Slide Number Placeholder 5">
            <a:extLst>
              <a:ext uri="{FF2B5EF4-FFF2-40B4-BE49-F238E27FC236}">
                <a16:creationId xmlns:a16="http://schemas.microsoft.com/office/drawing/2014/main" id="{E51DF064-F1A9-0FBD-4153-D2447FF3547A}"/>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425188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4CCB-41F8-1EE3-D7B0-4C666742FA4B}"/>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4875C7EB-6144-65EA-D806-4F51F5FFC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BD901BA-5945-1742-986F-2501699D761A}"/>
              </a:ext>
            </a:extLst>
          </p:cNvPr>
          <p:cNvSpPr>
            <a:spLocks noGrp="1"/>
          </p:cNvSpPr>
          <p:nvPr>
            <p:ph type="dt" sz="half" idx="10"/>
          </p:nvPr>
        </p:nvSpPr>
        <p:spPr/>
        <p:txBody>
          <a:bodyPr/>
          <a:lstStyle/>
          <a:p>
            <a:fld id="{2577494C-D894-494D-8366-014D604F785D}" type="datetime1">
              <a:rPr lang="en-IE" smtClean="0"/>
              <a:t>02/03/2024</a:t>
            </a:fld>
            <a:endParaRPr lang="en-IE" dirty="0"/>
          </a:p>
        </p:txBody>
      </p:sp>
      <p:sp>
        <p:nvSpPr>
          <p:cNvPr id="5" name="Footer Placeholder 4">
            <a:extLst>
              <a:ext uri="{FF2B5EF4-FFF2-40B4-BE49-F238E27FC236}">
                <a16:creationId xmlns:a16="http://schemas.microsoft.com/office/drawing/2014/main" id="{87AF768D-1298-EF4E-0DDC-DA55E4D1AD85}"/>
              </a:ext>
            </a:extLst>
          </p:cNvPr>
          <p:cNvSpPr>
            <a:spLocks noGrp="1"/>
          </p:cNvSpPr>
          <p:nvPr>
            <p:ph type="ftr" sz="quarter" idx="11"/>
          </p:nvPr>
        </p:nvSpPr>
        <p:spPr/>
        <p:txBody>
          <a:bodyPr/>
          <a:lstStyle/>
          <a:p>
            <a:r>
              <a:rPr lang="en-IE" dirty="0"/>
              <a:t>Tutorial 1: Grassland ley total yield</a:t>
            </a:r>
          </a:p>
        </p:txBody>
      </p:sp>
      <p:sp>
        <p:nvSpPr>
          <p:cNvPr id="6" name="Slide Number Placeholder 5">
            <a:extLst>
              <a:ext uri="{FF2B5EF4-FFF2-40B4-BE49-F238E27FC236}">
                <a16:creationId xmlns:a16="http://schemas.microsoft.com/office/drawing/2014/main" id="{9DCD56D6-1361-D210-82BD-F2D19531302D}"/>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253580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A6C4C-5908-8D81-FA6B-EB357E35B2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8E820F3-8D4B-9ABF-418D-6C8DB0C41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DA6BA66-C626-71CA-956B-D2C5614D06BE}"/>
              </a:ext>
            </a:extLst>
          </p:cNvPr>
          <p:cNvSpPr>
            <a:spLocks noGrp="1"/>
          </p:cNvSpPr>
          <p:nvPr>
            <p:ph type="dt" sz="half" idx="10"/>
          </p:nvPr>
        </p:nvSpPr>
        <p:spPr/>
        <p:txBody>
          <a:bodyPr/>
          <a:lstStyle/>
          <a:p>
            <a:fld id="{553E12AC-04EE-4444-9DF6-F73EBFC28FCD}" type="datetime1">
              <a:rPr lang="en-IE" smtClean="0"/>
              <a:t>02/03/2024</a:t>
            </a:fld>
            <a:endParaRPr lang="en-IE" dirty="0"/>
          </a:p>
        </p:txBody>
      </p:sp>
      <p:sp>
        <p:nvSpPr>
          <p:cNvPr id="5" name="Footer Placeholder 4">
            <a:extLst>
              <a:ext uri="{FF2B5EF4-FFF2-40B4-BE49-F238E27FC236}">
                <a16:creationId xmlns:a16="http://schemas.microsoft.com/office/drawing/2014/main" id="{835270FF-7CCF-52A1-49ED-C4B458C98D3D}"/>
              </a:ext>
            </a:extLst>
          </p:cNvPr>
          <p:cNvSpPr>
            <a:spLocks noGrp="1"/>
          </p:cNvSpPr>
          <p:nvPr>
            <p:ph type="ftr" sz="quarter" idx="11"/>
          </p:nvPr>
        </p:nvSpPr>
        <p:spPr/>
        <p:txBody>
          <a:bodyPr/>
          <a:lstStyle/>
          <a:p>
            <a:r>
              <a:rPr lang="en-IE" dirty="0"/>
              <a:t>Tutorial 1: Grassland ley total yield</a:t>
            </a:r>
          </a:p>
        </p:txBody>
      </p:sp>
      <p:sp>
        <p:nvSpPr>
          <p:cNvPr id="6" name="Slide Number Placeholder 5">
            <a:extLst>
              <a:ext uri="{FF2B5EF4-FFF2-40B4-BE49-F238E27FC236}">
                <a16:creationId xmlns:a16="http://schemas.microsoft.com/office/drawing/2014/main" id="{A300019B-CBD6-DC52-4505-2204865F11A7}"/>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17271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12E1-6D29-016B-9218-0C8710CDE5F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7E9E922-356C-D5EB-CAAA-8CA30E411E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8EBC63-5BF3-4E0A-BA50-928E5BFFED94}"/>
              </a:ext>
            </a:extLst>
          </p:cNvPr>
          <p:cNvSpPr>
            <a:spLocks noGrp="1"/>
          </p:cNvSpPr>
          <p:nvPr>
            <p:ph type="dt" sz="half" idx="10"/>
          </p:nvPr>
        </p:nvSpPr>
        <p:spPr/>
        <p:txBody>
          <a:bodyPr/>
          <a:lstStyle/>
          <a:p>
            <a:fld id="{8634D5B1-347A-4C50-A196-77DCD5365EEB}" type="datetime1">
              <a:rPr lang="en-IE" smtClean="0"/>
              <a:t>02/03/2024</a:t>
            </a:fld>
            <a:endParaRPr lang="en-IE" dirty="0"/>
          </a:p>
        </p:txBody>
      </p:sp>
      <p:sp>
        <p:nvSpPr>
          <p:cNvPr id="5" name="Footer Placeholder 4">
            <a:extLst>
              <a:ext uri="{FF2B5EF4-FFF2-40B4-BE49-F238E27FC236}">
                <a16:creationId xmlns:a16="http://schemas.microsoft.com/office/drawing/2014/main" id="{6105C618-9975-A79A-6FDF-B1CD9ACDCEE5}"/>
              </a:ext>
            </a:extLst>
          </p:cNvPr>
          <p:cNvSpPr>
            <a:spLocks noGrp="1"/>
          </p:cNvSpPr>
          <p:nvPr>
            <p:ph type="ftr" sz="quarter" idx="11"/>
          </p:nvPr>
        </p:nvSpPr>
        <p:spPr/>
        <p:txBody>
          <a:bodyPr/>
          <a:lstStyle/>
          <a:p>
            <a:r>
              <a:rPr lang="en-IE" dirty="0"/>
              <a:t>Tutorial 1: Grassland ley total yield</a:t>
            </a:r>
          </a:p>
        </p:txBody>
      </p:sp>
      <p:sp>
        <p:nvSpPr>
          <p:cNvPr id="6" name="Slide Number Placeholder 5">
            <a:extLst>
              <a:ext uri="{FF2B5EF4-FFF2-40B4-BE49-F238E27FC236}">
                <a16:creationId xmlns:a16="http://schemas.microsoft.com/office/drawing/2014/main" id="{F1B6CD8C-293C-39B4-0C09-69A390B09432}"/>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188218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A9B5-8117-55DF-BE6E-F65E059BE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EA510C0-C7FA-1A4D-2979-5E7E2447D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A9E7C-139C-6DE1-C8B5-E7CDB249DA07}"/>
              </a:ext>
            </a:extLst>
          </p:cNvPr>
          <p:cNvSpPr>
            <a:spLocks noGrp="1"/>
          </p:cNvSpPr>
          <p:nvPr>
            <p:ph type="dt" sz="half" idx="10"/>
          </p:nvPr>
        </p:nvSpPr>
        <p:spPr/>
        <p:txBody>
          <a:bodyPr/>
          <a:lstStyle/>
          <a:p>
            <a:fld id="{811C6B15-ECF8-4F74-BA33-A10A8AA09016}" type="datetime1">
              <a:rPr lang="en-IE" smtClean="0"/>
              <a:t>02/03/2024</a:t>
            </a:fld>
            <a:endParaRPr lang="en-IE" dirty="0"/>
          </a:p>
        </p:txBody>
      </p:sp>
      <p:sp>
        <p:nvSpPr>
          <p:cNvPr id="5" name="Footer Placeholder 4">
            <a:extLst>
              <a:ext uri="{FF2B5EF4-FFF2-40B4-BE49-F238E27FC236}">
                <a16:creationId xmlns:a16="http://schemas.microsoft.com/office/drawing/2014/main" id="{0DABEAA0-F12B-9C63-9DB1-B818B0FCF42C}"/>
              </a:ext>
            </a:extLst>
          </p:cNvPr>
          <p:cNvSpPr>
            <a:spLocks noGrp="1"/>
          </p:cNvSpPr>
          <p:nvPr>
            <p:ph type="ftr" sz="quarter" idx="11"/>
          </p:nvPr>
        </p:nvSpPr>
        <p:spPr/>
        <p:txBody>
          <a:bodyPr/>
          <a:lstStyle/>
          <a:p>
            <a:r>
              <a:rPr lang="en-IE" dirty="0"/>
              <a:t>Tutorial 1: Grassland ley total yield</a:t>
            </a:r>
          </a:p>
        </p:txBody>
      </p:sp>
      <p:sp>
        <p:nvSpPr>
          <p:cNvPr id="6" name="Slide Number Placeholder 5">
            <a:extLst>
              <a:ext uri="{FF2B5EF4-FFF2-40B4-BE49-F238E27FC236}">
                <a16:creationId xmlns:a16="http://schemas.microsoft.com/office/drawing/2014/main" id="{EB27C689-4D97-1F43-12F8-EF26AFD573A7}"/>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170855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01ED-4E3D-AEDE-CF08-6F968053BF3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63EB4AB-0B51-2A14-8EAA-C3213AF2A7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9CC005C-9A73-A978-5298-3FB4DE146F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035C33F-7BA6-1CFC-148E-D089C28715F1}"/>
              </a:ext>
            </a:extLst>
          </p:cNvPr>
          <p:cNvSpPr>
            <a:spLocks noGrp="1"/>
          </p:cNvSpPr>
          <p:nvPr>
            <p:ph type="dt" sz="half" idx="10"/>
          </p:nvPr>
        </p:nvSpPr>
        <p:spPr/>
        <p:txBody>
          <a:bodyPr/>
          <a:lstStyle/>
          <a:p>
            <a:fld id="{6067827A-1174-446B-8F18-E5B62B6DEB2B}" type="datetime1">
              <a:rPr lang="en-IE" smtClean="0"/>
              <a:t>02/03/2024</a:t>
            </a:fld>
            <a:endParaRPr lang="en-IE" dirty="0"/>
          </a:p>
        </p:txBody>
      </p:sp>
      <p:sp>
        <p:nvSpPr>
          <p:cNvPr id="6" name="Footer Placeholder 5">
            <a:extLst>
              <a:ext uri="{FF2B5EF4-FFF2-40B4-BE49-F238E27FC236}">
                <a16:creationId xmlns:a16="http://schemas.microsoft.com/office/drawing/2014/main" id="{89E55745-E193-C7B8-4866-988090182989}"/>
              </a:ext>
            </a:extLst>
          </p:cNvPr>
          <p:cNvSpPr>
            <a:spLocks noGrp="1"/>
          </p:cNvSpPr>
          <p:nvPr>
            <p:ph type="ftr" sz="quarter" idx="11"/>
          </p:nvPr>
        </p:nvSpPr>
        <p:spPr/>
        <p:txBody>
          <a:bodyPr/>
          <a:lstStyle/>
          <a:p>
            <a:r>
              <a:rPr lang="en-IE" dirty="0"/>
              <a:t>Tutorial 1: Grassland ley total yield</a:t>
            </a:r>
          </a:p>
        </p:txBody>
      </p:sp>
      <p:sp>
        <p:nvSpPr>
          <p:cNvPr id="7" name="Slide Number Placeholder 6">
            <a:extLst>
              <a:ext uri="{FF2B5EF4-FFF2-40B4-BE49-F238E27FC236}">
                <a16:creationId xmlns:a16="http://schemas.microsoft.com/office/drawing/2014/main" id="{E157EEE7-B18F-274E-621E-191E9CC48272}"/>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311089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B98F-846B-C1C1-CFBC-81111C914DC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15F747B-F18E-7777-EC3D-B2DD2CAEF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9E385-73A6-F3CF-FD94-F76FC4668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92A5D77-E741-C981-33CD-8F9687F21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ACA36-5E45-276A-8B05-34E4087A72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084AA368-6491-1238-4AA7-E74A586D769C}"/>
              </a:ext>
            </a:extLst>
          </p:cNvPr>
          <p:cNvSpPr>
            <a:spLocks noGrp="1"/>
          </p:cNvSpPr>
          <p:nvPr>
            <p:ph type="dt" sz="half" idx="10"/>
          </p:nvPr>
        </p:nvSpPr>
        <p:spPr/>
        <p:txBody>
          <a:bodyPr/>
          <a:lstStyle/>
          <a:p>
            <a:fld id="{B7A38637-5E65-497B-B563-7EEB58E75425}" type="datetime1">
              <a:rPr lang="en-IE" smtClean="0"/>
              <a:t>02/03/2024</a:t>
            </a:fld>
            <a:endParaRPr lang="en-IE" dirty="0"/>
          </a:p>
        </p:txBody>
      </p:sp>
      <p:sp>
        <p:nvSpPr>
          <p:cNvPr id="8" name="Footer Placeholder 7">
            <a:extLst>
              <a:ext uri="{FF2B5EF4-FFF2-40B4-BE49-F238E27FC236}">
                <a16:creationId xmlns:a16="http://schemas.microsoft.com/office/drawing/2014/main" id="{965796DE-F998-AE6D-8040-6E02B3417493}"/>
              </a:ext>
            </a:extLst>
          </p:cNvPr>
          <p:cNvSpPr>
            <a:spLocks noGrp="1"/>
          </p:cNvSpPr>
          <p:nvPr>
            <p:ph type="ftr" sz="quarter" idx="11"/>
          </p:nvPr>
        </p:nvSpPr>
        <p:spPr/>
        <p:txBody>
          <a:bodyPr/>
          <a:lstStyle/>
          <a:p>
            <a:r>
              <a:rPr lang="en-IE" dirty="0"/>
              <a:t>Tutorial 1: Grassland ley total yield</a:t>
            </a:r>
          </a:p>
        </p:txBody>
      </p:sp>
      <p:sp>
        <p:nvSpPr>
          <p:cNvPr id="9" name="Slide Number Placeholder 8">
            <a:extLst>
              <a:ext uri="{FF2B5EF4-FFF2-40B4-BE49-F238E27FC236}">
                <a16:creationId xmlns:a16="http://schemas.microsoft.com/office/drawing/2014/main" id="{EF58762F-DBE7-BA9C-A111-F663336B4D3E}"/>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231951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9B34-203E-8150-D4C1-46A01216894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4872AA6B-4FC4-4E40-4D02-FA3FFB5EC6AF}"/>
              </a:ext>
            </a:extLst>
          </p:cNvPr>
          <p:cNvSpPr>
            <a:spLocks noGrp="1"/>
          </p:cNvSpPr>
          <p:nvPr>
            <p:ph type="dt" sz="half" idx="10"/>
          </p:nvPr>
        </p:nvSpPr>
        <p:spPr/>
        <p:txBody>
          <a:bodyPr/>
          <a:lstStyle/>
          <a:p>
            <a:fld id="{715BA51E-411F-43AD-9F2E-0B4E804F37AF}" type="datetime1">
              <a:rPr lang="en-IE" smtClean="0"/>
              <a:t>02/03/2024</a:t>
            </a:fld>
            <a:endParaRPr lang="en-IE" dirty="0"/>
          </a:p>
        </p:txBody>
      </p:sp>
      <p:sp>
        <p:nvSpPr>
          <p:cNvPr id="4" name="Footer Placeholder 3">
            <a:extLst>
              <a:ext uri="{FF2B5EF4-FFF2-40B4-BE49-F238E27FC236}">
                <a16:creationId xmlns:a16="http://schemas.microsoft.com/office/drawing/2014/main" id="{DA218F95-F740-14D6-E3F7-78344E606E6D}"/>
              </a:ext>
            </a:extLst>
          </p:cNvPr>
          <p:cNvSpPr>
            <a:spLocks noGrp="1"/>
          </p:cNvSpPr>
          <p:nvPr>
            <p:ph type="ftr" sz="quarter" idx="11"/>
          </p:nvPr>
        </p:nvSpPr>
        <p:spPr/>
        <p:txBody>
          <a:bodyPr/>
          <a:lstStyle/>
          <a:p>
            <a:r>
              <a:rPr lang="en-IE" dirty="0"/>
              <a:t>Tutorial 1: Grassland ley total yield</a:t>
            </a:r>
          </a:p>
        </p:txBody>
      </p:sp>
      <p:sp>
        <p:nvSpPr>
          <p:cNvPr id="5" name="Slide Number Placeholder 4">
            <a:extLst>
              <a:ext uri="{FF2B5EF4-FFF2-40B4-BE49-F238E27FC236}">
                <a16:creationId xmlns:a16="http://schemas.microsoft.com/office/drawing/2014/main" id="{CF1C1552-5040-5797-E75D-D62BCD7F1B87}"/>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151994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7C92E-8D0A-BE28-8819-7D98364A10B6}"/>
              </a:ext>
            </a:extLst>
          </p:cNvPr>
          <p:cNvSpPr>
            <a:spLocks noGrp="1"/>
          </p:cNvSpPr>
          <p:nvPr>
            <p:ph type="dt" sz="half" idx="10"/>
          </p:nvPr>
        </p:nvSpPr>
        <p:spPr/>
        <p:txBody>
          <a:bodyPr/>
          <a:lstStyle/>
          <a:p>
            <a:fld id="{11779428-78C4-4B20-A565-FE8EB4F356F1}" type="datetime1">
              <a:rPr lang="en-IE" smtClean="0"/>
              <a:t>02/03/2024</a:t>
            </a:fld>
            <a:endParaRPr lang="en-IE" dirty="0"/>
          </a:p>
        </p:txBody>
      </p:sp>
      <p:sp>
        <p:nvSpPr>
          <p:cNvPr id="3" name="Footer Placeholder 2">
            <a:extLst>
              <a:ext uri="{FF2B5EF4-FFF2-40B4-BE49-F238E27FC236}">
                <a16:creationId xmlns:a16="http://schemas.microsoft.com/office/drawing/2014/main" id="{956265B9-DE15-D3E0-7466-39B69BEB3EC6}"/>
              </a:ext>
            </a:extLst>
          </p:cNvPr>
          <p:cNvSpPr>
            <a:spLocks noGrp="1"/>
          </p:cNvSpPr>
          <p:nvPr>
            <p:ph type="ftr" sz="quarter" idx="11"/>
          </p:nvPr>
        </p:nvSpPr>
        <p:spPr/>
        <p:txBody>
          <a:bodyPr/>
          <a:lstStyle/>
          <a:p>
            <a:r>
              <a:rPr lang="en-IE" dirty="0"/>
              <a:t>Tutorial 1: Grassland ley total yield</a:t>
            </a:r>
          </a:p>
        </p:txBody>
      </p:sp>
      <p:sp>
        <p:nvSpPr>
          <p:cNvPr id="4" name="Slide Number Placeholder 3">
            <a:extLst>
              <a:ext uri="{FF2B5EF4-FFF2-40B4-BE49-F238E27FC236}">
                <a16:creationId xmlns:a16="http://schemas.microsoft.com/office/drawing/2014/main" id="{FC022E2A-05D6-0F12-5A2E-F0D466DA6889}"/>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75754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546B-3D35-3624-9E36-9BC1B037C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278F377A-E07E-C700-EB0A-9A2A6347F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CB519A3-9D0D-1227-B629-35A43406E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3919D-AFFE-1D83-2858-990FB8BE9E5E}"/>
              </a:ext>
            </a:extLst>
          </p:cNvPr>
          <p:cNvSpPr>
            <a:spLocks noGrp="1"/>
          </p:cNvSpPr>
          <p:nvPr>
            <p:ph type="dt" sz="half" idx="10"/>
          </p:nvPr>
        </p:nvSpPr>
        <p:spPr/>
        <p:txBody>
          <a:bodyPr/>
          <a:lstStyle/>
          <a:p>
            <a:fld id="{4B447E67-57E8-41D4-9488-7529BED79D39}" type="datetime1">
              <a:rPr lang="en-IE" smtClean="0"/>
              <a:t>02/03/2024</a:t>
            </a:fld>
            <a:endParaRPr lang="en-IE" dirty="0"/>
          </a:p>
        </p:txBody>
      </p:sp>
      <p:sp>
        <p:nvSpPr>
          <p:cNvPr id="6" name="Footer Placeholder 5">
            <a:extLst>
              <a:ext uri="{FF2B5EF4-FFF2-40B4-BE49-F238E27FC236}">
                <a16:creationId xmlns:a16="http://schemas.microsoft.com/office/drawing/2014/main" id="{68A76BB4-5B47-C6B6-726E-D00BC86A2B42}"/>
              </a:ext>
            </a:extLst>
          </p:cNvPr>
          <p:cNvSpPr>
            <a:spLocks noGrp="1"/>
          </p:cNvSpPr>
          <p:nvPr>
            <p:ph type="ftr" sz="quarter" idx="11"/>
          </p:nvPr>
        </p:nvSpPr>
        <p:spPr/>
        <p:txBody>
          <a:bodyPr/>
          <a:lstStyle/>
          <a:p>
            <a:r>
              <a:rPr lang="en-IE" dirty="0"/>
              <a:t>Tutorial 1: Grassland ley total yield</a:t>
            </a:r>
          </a:p>
        </p:txBody>
      </p:sp>
      <p:sp>
        <p:nvSpPr>
          <p:cNvPr id="7" name="Slide Number Placeholder 6">
            <a:extLst>
              <a:ext uri="{FF2B5EF4-FFF2-40B4-BE49-F238E27FC236}">
                <a16:creationId xmlns:a16="http://schemas.microsoft.com/office/drawing/2014/main" id="{78582E2D-805B-C6F8-4944-729F794FD71B}"/>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311475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A88E-6D0D-FC7E-A667-05AA236DD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F3079378-2E82-5D73-2385-159E410C4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CC103AE8-0413-1B0D-6F2F-59E231918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E24AD-9C94-7015-854D-7DC4D2D0956A}"/>
              </a:ext>
            </a:extLst>
          </p:cNvPr>
          <p:cNvSpPr>
            <a:spLocks noGrp="1"/>
          </p:cNvSpPr>
          <p:nvPr>
            <p:ph type="dt" sz="half" idx="10"/>
          </p:nvPr>
        </p:nvSpPr>
        <p:spPr/>
        <p:txBody>
          <a:bodyPr/>
          <a:lstStyle/>
          <a:p>
            <a:fld id="{47FD60D6-6864-4B4A-AF54-8AFA44AADE40}" type="datetime1">
              <a:rPr lang="en-IE" smtClean="0"/>
              <a:t>02/03/2024</a:t>
            </a:fld>
            <a:endParaRPr lang="en-IE" dirty="0"/>
          </a:p>
        </p:txBody>
      </p:sp>
      <p:sp>
        <p:nvSpPr>
          <p:cNvPr id="6" name="Footer Placeholder 5">
            <a:extLst>
              <a:ext uri="{FF2B5EF4-FFF2-40B4-BE49-F238E27FC236}">
                <a16:creationId xmlns:a16="http://schemas.microsoft.com/office/drawing/2014/main" id="{EDCE1133-C725-38B4-7396-8971C32C3C5C}"/>
              </a:ext>
            </a:extLst>
          </p:cNvPr>
          <p:cNvSpPr>
            <a:spLocks noGrp="1"/>
          </p:cNvSpPr>
          <p:nvPr>
            <p:ph type="ftr" sz="quarter" idx="11"/>
          </p:nvPr>
        </p:nvSpPr>
        <p:spPr/>
        <p:txBody>
          <a:bodyPr/>
          <a:lstStyle/>
          <a:p>
            <a:r>
              <a:rPr lang="en-IE" dirty="0"/>
              <a:t>Tutorial 1: Grassland ley total yield</a:t>
            </a:r>
          </a:p>
        </p:txBody>
      </p:sp>
      <p:sp>
        <p:nvSpPr>
          <p:cNvPr id="7" name="Slide Number Placeholder 6">
            <a:extLst>
              <a:ext uri="{FF2B5EF4-FFF2-40B4-BE49-F238E27FC236}">
                <a16:creationId xmlns:a16="http://schemas.microsoft.com/office/drawing/2014/main" id="{0F67838C-45E2-1916-A3DC-5210703B215E}"/>
              </a:ext>
            </a:extLst>
          </p:cNvPr>
          <p:cNvSpPr>
            <a:spLocks noGrp="1"/>
          </p:cNvSpPr>
          <p:nvPr>
            <p:ph type="sldNum" sz="quarter" idx="12"/>
          </p:nvPr>
        </p:nvSpPr>
        <p:spPr/>
        <p:txBody>
          <a:bodyPr/>
          <a:lstStyle/>
          <a:p>
            <a:fld id="{EA6444A0-BA5B-41DA-B009-EBB576EB4AC8}" type="slidenum">
              <a:rPr lang="en-IE" smtClean="0"/>
              <a:t>‹#›</a:t>
            </a:fld>
            <a:endParaRPr lang="en-IE" dirty="0"/>
          </a:p>
        </p:txBody>
      </p:sp>
    </p:spTree>
    <p:extLst>
      <p:ext uri="{BB962C8B-B14F-4D97-AF65-F5344CB8AC3E}">
        <p14:creationId xmlns:p14="http://schemas.microsoft.com/office/powerpoint/2010/main" val="378343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F3DA7-045D-2A19-8DBE-F4BB109C4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2D90497-BA7F-E546-7C44-903A8281A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F036200-7658-79D4-57DB-1D4910667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8E18D-7356-4E6D-B199-B8E1D9408DC4}" type="datetime1">
              <a:rPr lang="en-IE" smtClean="0"/>
              <a:t>02/03/2024</a:t>
            </a:fld>
            <a:endParaRPr lang="en-IE" dirty="0"/>
          </a:p>
        </p:txBody>
      </p:sp>
      <p:sp>
        <p:nvSpPr>
          <p:cNvPr id="5" name="Footer Placeholder 4">
            <a:extLst>
              <a:ext uri="{FF2B5EF4-FFF2-40B4-BE49-F238E27FC236}">
                <a16:creationId xmlns:a16="http://schemas.microsoft.com/office/drawing/2014/main" id="{9EE1D217-495E-A769-6088-80D801C39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dirty="0"/>
              <a:t>Tutorial 1: Grassland ley total yield</a:t>
            </a:r>
          </a:p>
        </p:txBody>
      </p:sp>
      <p:sp>
        <p:nvSpPr>
          <p:cNvPr id="6" name="Slide Number Placeholder 5">
            <a:extLst>
              <a:ext uri="{FF2B5EF4-FFF2-40B4-BE49-F238E27FC236}">
                <a16:creationId xmlns:a16="http://schemas.microsoft.com/office/drawing/2014/main" id="{6082988D-6BE2-3C1B-7AD2-A5BE7C8A6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444A0-BA5B-41DA-B009-EBB576EB4AC8}" type="slidenum">
              <a:rPr lang="en-IE" smtClean="0"/>
              <a:t>‹#›</a:t>
            </a:fld>
            <a:endParaRPr lang="en-IE" dirty="0"/>
          </a:p>
        </p:txBody>
      </p:sp>
    </p:spTree>
    <p:extLst>
      <p:ext uri="{BB962C8B-B14F-4D97-AF65-F5344CB8AC3E}">
        <p14:creationId xmlns:p14="http://schemas.microsoft.com/office/powerpoint/2010/main" val="382773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950B36-CDB1-3F35-567D-486900F42998}"/>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Title 1">
            <a:extLst>
              <a:ext uri="{FF2B5EF4-FFF2-40B4-BE49-F238E27FC236}">
                <a16:creationId xmlns:a16="http://schemas.microsoft.com/office/drawing/2014/main" id="{ADAB4B28-1DF3-DD6B-6D2E-F6399208A4E6}"/>
              </a:ext>
            </a:extLst>
          </p:cNvPr>
          <p:cNvSpPr>
            <a:spLocks noGrp="1"/>
          </p:cNvSpPr>
          <p:nvPr>
            <p:ph type="ctrTitle"/>
          </p:nvPr>
        </p:nvSpPr>
        <p:spPr>
          <a:xfrm>
            <a:off x="857250" y="2000958"/>
            <a:ext cx="10801350" cy="3984504"/>
          </a:xfrm>
        </p:spPr>
        <p:txBody>
          <a:bodyPr anchor="t" anchorCtr="0">
            <a:noAutofit/>
          </a:bodyPr>
          <a:lstStyle/>
          <a:p>
            <a:r>
              <a:rPr lang="en-IE" b="1" dirty="0">
                <a:latin typeface="Times New Roman" panose="02020603050405020304" pitchFamily="18" charset="0"/>
                <a:cs typeface="Times New Roman" panose="02020603050405020304" pitchFamily="18" charset="0"/>
              </a:rPr>
              <a:t>LegacyNet Conference 2024</a:t>
            </a:r>
            <a:br>
              <a:rPr lang="en-IE" b="1" dirty="0">
                <a:latin typeface="Times New Roman" panose="02020603050405020304" pitchFamily="18" charset="0"/>
                <a:cs typeface="Times New Roman" panose="02020603050405020304" pitchFamily="18" charset="0"/>
              </a:rPr>
            </a:br>
            <a:r>
              <a:rPr lang="en-IE" sz="3600" dirty="0">
                <a:latin typeface="Times New Roman" panose="02020603050405020304" pitchFamily="18" charset="0"/>
                <a:cs typeface="Times New Roman" panose="02020603050405020304" pitchFamily="18" charset="0"/>
              </a:rPr>
              <a:t>Lucan Spa Hotel, Dublin, Ireland</a:t>
            </a:r>
            <a:br>
              <a:rPr lang="en-IE" sz="3600" dirty="0">
                <a:latin typeface="Times New Roman" panose="02020603050405020304" pitchFamily="18" charset="0"/>
                <a:cs typeface="Times New Roman" panose="02020603050405020304" pitchFamily="18" charset="0"/>
              </a:rPr>
            </a:br>
            <a:r>
              <a:rPr lang="en-IE" sz="3600" dirty="0">
                <a:latin typeface="Times New Roman" panose="02020603050405020304" pitchFamily="18" charset="0"/>
                <a:cs typeface="Times New Roman" panose="02020603050405020304" pitchFamily="18" charset="0"/>
              </a:rPr>
              <a:t>Site analysis lab book</a:t>
            </a:r>
            <a:br>
              <a:rPr lang="en-IE" sz="3600" dirty="0">
                <a:latin typeface="Times New Roman" panose="02020603050405020304" pitchFamily="18" charset="0"/>
                <a:cs typeface="Times New Roman" panose="02020603050405020304" pitchFamily="18" charset="0"/>
              </a:rPr>
            </a:br>
            <a:br>
              <a:rPr lang="en-IE" sz="3600" dirty="0">
                <a:latin typeface="Times New Roman" panose="02020603050405020304" pitchFamily="18" charset="0"/>
                <a:cs typeface="Times New Roman" panose="02020603050405020304" pitchFamily="18" charset="0"/>
              </a:rPr>
            </a:br>
            <a:r>
              <a:rPr lang="en-IE" sz="3600" b="1" dirty="0">
                <a:solidFill>
                  <a:schemeClr val="accent2">
                    <a:lumMod val="75000"/>
                  </a:schemeClr>
                </a:solidFill>
                <a:latin typeface="Times New Roman" panose="02020603050405020304" pitchFamily="18" charset="0"/>
                <a:cs typeface="Times New Roman" panose="02020603050405020304" pitchFamily="18" charset="0"/>
              </a:rPr>
              <a:t>Name</a:t>
            </a:r>
            <a:r>
              <a:rPr lang="en-IE" sz="3600" dirty="0">
                <a:solidFill>
                  <a:schemeClr val="accent2">
                    <a:lumMod val="75000"/>
                  </a:schemeClr>
                </a:solidFill>
                <a:latin typeface="Times New Roman" panose="02020603050405020304" pitchFamily="18" charset="0"/>
                <a:cs typeface="Times New Roman" panose="02020603050405020304" pitchFamily="18" charset="0"/>
              </a:rPr>
              <a:t>: [add your name here]</a:t>
            </a:r>
            <a:br>
              <a:rPr lang="en-IE" sz="3600" dirty="0">
                <a:solidFill>
                  <a:schemeClr val="accent2">
                    <a:lumMod val="75000"/>
                  </a:schemeClr>
                </a:solidFill>
                <a:latin typeface="Times New Roman" panose="02020603050405020304" pitchFamily="18" charset="0"/>
                <a:cs typeface="Times New Roman" panose="02020603050405020304" pitchFamily="18" charset="0"/>
              </a:rPr>
            </a:br>
            <a:r>
              <a:rPr lang="en-IE" sz="3600" b="1" dirty="0">
                <a:solidFill>
                  <a:schemeClr val="accent2">
                    <a:lumMod val="75000"/>
                  </a:schemeClr>
                </a:solidFill>
                <a:latin typeface="Times New Roman" panose="02020603050405020304" pitchFamily="18" charset="0"/>
                <a:cs typeface="Times New Roman" panose="02020603050405020304" pitchFamily="18" charset="0"/>
              </a:rPr>
              <a:t>Site number</a:t>
            </a:r>
            <a:r>
              <a:rPr lang="en-IE" sz="3600" dirty="0">
                <a:solidFill>
                  <a:schemeClr val="accent2">
                    <a:lumMod val="75000"/>
                  </a:schemeClr>
                </a:solidFill>
                <a:latin typeface="Times New Roman" panose="02020603050405020304" pitchFamily="18" charset="0"/>
                <a:cs typeface="Times New Roman" panose="02020603050405020304" pitchFamily="18" charset="0"/>
              </a:rPr>
              <a:t>: [add your site ID here]</a:t>
            </a:r>
            <a:br>
              <a:rPr lang="en-IE" sz="3600" dirty="0">
                <a:solidFill>
                  <a:schemeClr val="accent2">
                    <a:lumMod val="75000"/>
                  </a:schemeClr>
                </a:solidFill>
                <a:latin typeface="Times New Roman" panose="02020603050405020304" pitchFamily="18" charset="0"/>
                <a:cs typeface="Times New Roman" panose="02020603050405020304" pitchFamily="18" charset="0"/>
              </a:rPr>
            </a:br>
            <a:r>
              <a:rPr lang="en-IE" sz="3600" b="1" dirty="0">
                <a:solidFill>
                  <a:schemeClr val="accent2">
                    <a:lumMod val="75000"/>
                  </a:schemeClr>
                </a:solidFill>
                <a:latin typeface="Times New Roman" panose="02020603050405020304" pitchFamily="18" charset="0"/>
                <a:cs typeface="Times New Roman" panose="02020603050405020304" pitchFamily="18" charset="0"/>
              </a:rPr>
              <a:t>Site location</a:t>
            </a:r>
            <a:r>
              <a:rPr lang="en-IE" sz="3600" dirty="0">
                <a:solidFill>
                  <a:schemeClr val="accent2">
                    <a:lumMod val="75000"/>
                  </a:schemeClr>
                </a:solidFill>
                <a:latin typeface="Times New Roman" panose="02020603050405020304" pitchFamily="18" charset="0"/>
                <a:cs typeface="Times New Roman" panose="02020603050405020304" pitchFamily="18" charset="0"/>
              </a:rPr>
              <a:t>: [add your site location here]</a:t>
            </a:r>
            <a:br>
              <a:rPr lang="en-IE" sz="3600" dirty="0">
                <a:solidFill>
                  <a:schemeClr val="accent2">
                    <a:lumMod val="75000"/>
                  </a:schemeClr>
                </a:solidFill>
                <a:latin typeface="Times New Roman" panose="02020603050405020304" pitchFamily="18" charset="0"/>
                <a:cs typeface="Times New Roman" panose="02020603050405020304" pitchFamily="18" charset="0"/>
              </a:rPr>
            </a:br>
            <a:endParaRPr lang="en-IE" sz="36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026" name="Picture 2" descr="Legacy Net">
            <a:extLst>
              <a:ext uri="{FF2B5EF4-FFF2-40B4-BE49-F238E27FC236}">
                <a16:creationId xmlns:a16="http://schemas.microsoft.com/office/drawing/2014/main" id="{5ED2C2A5-EC97-1A04-13FF-2524B1C3C288}"/>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45806" y="186723"/>
            <a:ext cx="3538171" cy="1129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101A3E-AD88-1AF6-6821-2AE8D0BE1310}"/>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Tree>
    <p:extLst>
      <p:ext uri="{BB962C8B-B14F-4D97-AF65-F5344CB8AC3E}">
        <p14:creationId xmlns:p14="http://schemas.microsoft.com/office/powerpoint/2010/main" val="74310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Include a plot of a histogram for each time point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4000" dirty="0">
                <a:solidFill>
                  <a:schemeClr val="bg1"/>
                </a:solidFill>
                <a:latin typeface="+mj-lt"/>
              </a:rPr>
              <a:t> Visualise your raw multi-harvest LegacyNet data</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EB34FD1E-E47F-C991-F3DD-205531C3B34A}"/>
              </a:ext>
            </a:extLst>
          </p:cNvPr>
          <p:cNvSpPr>
            <a:spLocks noGrp="1"/>
          </p:cNvSpPr>
          <p:nvPr>
            <p:ph type="ftr" sz="quarter" idx="11"/>
          </p:nvPr>
        </p:nvSpPr>
        <p:spPr/>
        <p:txBody>
          <a:bodyPr/>
          <a:lstStyle/>
          <a:p>
            <a:r>
              <a:rPr lang="en-IE" dirty="0">
                <a:solidFill>
                  <a:schemeClr val="bg1"/>
                </a:solidFill>
              </a:rPr>
              <a:t>Tutorial 2: Grassland ley harvest by harvest</a:t>
            </a:r>
          </a:p>
        </p:txBody>
      </p:sp>
    </p:spTree>
    <p:extLst>
      <p:ext uri="{BB962C8B-B14F-4D97-AF65-F5344CB8AC3E}">
        <p14:creationId xmlns:p14="http://schemas.microsoft.com/office/powerpoint/2010/main" val="15365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9B840D-5145-58EC-4C51-A131A1C6D1B9}"/>
              </a:ext>
            </a:extLst>
          </p:cNvPr>
          <p:cNvSpPr/>
          <p:nvPr/>
        </p:nvSpPr>
        <p:spPr>
          <a:xfrm>
            <a:off x="0" y="0"/>
            <a:ext cx="12192000" cy="1265382"/>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4000" dirty="0">
                <a:solidFill>
                  <a:schemeClr val="bg1"/>
                </a:solidFill>
                <a:latin typeface="+mj-lt"/>
              </a:rPr>
              <a:t>Analysing your data over multiple harvests across the grassland ley phase using </a:t>
            </a:r>
            <a:r>
              <a:rPr lang="en-IE" sz="40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DImulti</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graphicFrame>
        <p:nvGraphicFramePr>
          <p:cNvPr id="6" name="Table 5">
            <a:extLst>
              <a:ext uri="{FF2B5EF4-FFF2-40B4-BE49-F238E27FC236}">
                <a16:creationId xmlns:a16="http://schemas.microsoft.com/office/drawing/2014/main" id="{B7DA2F8B-C0FC-A8A1-1F98-153152EA2FC3}"/>
              </a:ext>
            </a:extLst>
          </p:cNvPr>
          <p:cNvGraphicFramePr>
            <a:graphicFrameLocks noGrp="1"/>
          </p:cNvGraphicFramePr>
          <p:nvPr>
            <p:extLst>
              <p:ext uri="{D42A27DB-BD31-4B8C-83A1-F6EECF244321}">
                <p14:modId xmlns:p14="http://schemas.microsoft.com/office/powerpoint/2010/main" val="1166772372"/>
              </p:ext>
            </p:extLst>
          </p:nvPr>
        </p:nvGraphicFramePr>
        <p:xfrm>
          <a:off x="601133" y="1416027"/>
          <a:ext cx="10667232" cy="2209826"/>
        </p:xfrm>
        <a:graphic>
          <a:graphicData uri="http://schemas.openxmlformats.org/drawingml/2006/table">
            <a:tbl>
              <a:tblPr firstRow="1" bandRow="1">
                <a:tableStyleId>{5C22544A-7EE6-4342-B048-85BDC9FD1C3A}</a:tableStyleId>
              </a:tblPr>
              <a:tblGrid>
                <a:gridCol w="4912041">
                  <a:extLst>
                    <a:ext uri="{9D8B030D-6E8A-4147-A177-3AD203B41FA5}">
                      <a16:colId xmlns:a16="http://schemas.microsoft.com/office/drawing/2014/main" val="4065402032"/>
                    </a:ext>
                  </a:extLst>
                </a:gridCol>
                <a:gridCol w="1918397">
                  <a:extLst>
                    <a:ext uri="{9D8B030D-6E8A-4147-A177-3AD203B41FA5}">
                      <a16:colId xmlns:a16="http://schemas.microsoft.com/office/drawing/2014/main" val="1484300468"/>
                    </a:ext>
                  </a:extLst>
                </a:gridCol>
                <a:gridCol w="1918397">
                  <a:extLst>
                    <a:ext uri="{9D8B030D-6E8A-4147-A177-3AD203B41FA5}">
                      <a16:colId xmlns:a16="http://schemas.microsoft.com/office/drawing/2014/main" val="294351381"/>
                    </a:ext>
                  </a:extLst>
                </a:gridCol>
                <a:gridCol w="1918397">
                  <a:extLst>
                    <a:ext uri="{9D8B030D-6E8A-4147-A177-3AD203B41FA5}">
                      <a16:colId xmlns:a16="http://schemas.microsoft.com/office/drawing/2014/main" val="3569596869"/>
                    </a:ext>
                  </a:extLst>
                </a:gridCol>
              </a:tblGrid>
              <a:tr h="514615">
                <a:tc>
                  <a:txBody>
                    <a:bodyPr/>
                    <a:lstStyle/>
                    <a:p>
                      <a:r>
                        <a:rPr lang="en-IE" sz="1600" dirty="0"/>
                        <a:t>Statistic</a:t>
                      </a:r>
                    </a:p>
                  </a:txBody>
                  <a:tcPr/>
                </a:tc>
                <a:tc>
                  <a:txBody>
                    <a:bodyPr/>
                    <a:lstStyle/>
                    <a:p>
                      <a:r>
                        <a:rPr lang="en-IE" sz="1600" dirty="0"/>
                        <a:t>Unstructured model</a:t>
                      </a:r>
                    </a:p>
                  </a:txBody>
                  <a:tcPr/>
                </a:tc>
                <a:tc>
                  <a:txBody>
                    <a:bodyPr/>
                    <a:lstStyle/>
                    <a:p>
                      <a:r>
                        <a:rPr lang="en-IE" sz="1600" dirty="0"/>
                        <a:t>Compound symmetry model</a:t>
                      </a:r>
                    </a:p>
                  </a:txBody>
                  <a:tcPr/>
                </a:tc>
                <a:tc>
                  <a:txBody>
                    <a:bodyPr/>
                    <a:lstStyle/>
                    <a:p>
                      <a:r>
                        <a:rPr lang="en-IE" sz="1600" dirty="0"/>
                        <a:t>AR(1) model</a:t>
                      </a:r>
                    </a:p>
                  </a:txBody>
                  <a:tcPr/>
                </a:tc>
                <a:extLst>
                  <a:ext uri="{0D108BD9-81ED-4DB2-BD59-A6C34878D82A}">
                    <a16:rowId xmlns:a16="http://schemas.microsoft.com/office/drawing/2014/main" val="1066338395"/>
                  </a:ext>
                </a:extLst>
              </a:tr>
              <a:tr h="815353">
                <a:tc>
                  <a:txBody>
                    <a:bodyPr/>
                    <a:lstStyle/>
                    <a:p>
                      <a:r>
                        <a:rPr lang="en-IE" sz="1600" dirty="0"/>
                        <a:t>AICc value</a:t>
                      </a:r>
                    </a:p>
                  </a:txBody>
                  <a:tcPr/>
                </a:tc>
                <a:tc>
                  <a:txBody>
                    <a:bodyPr/>
                    <a:lstStyle/>
                    <a:p>
                      <a:endParaRPr lang="en-IE" sz="1600" dirty="0"/>
                    </a:p>
                  </a:txBody>
                  <a:tcPr/>
                </a:tc>
                <a:tc>
                  <a:txBody>
                    <a:bodyPr/>
                    <a:lstStyle/>
                    <a:p>
                      <a:endParaRPr lang="en-IE" sz="1600" dirty="0"/>
                    </a:p>
                  </a:txBody>
                  <a:tcPr/>
                </a:tc>
                <a:tc>
                  <a:txBody>
                    <a:bodyPr/>
                    <a:lstStyle/>
                    <a:p>
                      <a:endParaRPr lang="en-IE" sz="1600" dirty="0"/>
                    </a:p>
                  </a:txBody>
                  <a:tcPr/>
                </a:tc>
                <a:extLst>
                  <a:ext uri="{0D108BD9-81ED-4DB2-BD59-A6C34878D82A}">
                    <a16:rowId xmlns:a16="http://schemas.microsoft.com/office/drawing/2014/main" val="2533650593"/>
                  </a:ext>
                </a:extLst>
              </a:tr>
              <a:tr h="815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t>Based on the information provided, what is your chosen error structure?</a:t>
                      </a:r>
                    </a:p>
                  </a:txBody>
                  <a:tcPr/>
                </a:tc>
                <a:tc gridSpan="3">
                  <a:txBody>
                    <a:bodyPr/>
                    <a:lstStyle/>
                    <a:p>
                      <a:endParaRPr lang="en-IE" sz="1600"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3009802036"/>
                  </a:ext>
                </a:extLst>
              </a:tr>
            </a:tbl>
          </a:graphicData>
        </a:graphic>
      </p:graphicFrame>
      <p:sp>
        <p:nvSpPr>
          <p:cNvPr id="2" name="Footer Placeholder 1">
            <a:extLst>
              <a:ext uri="{FF2B5EF4-FFF2-40B4-BE49-F238E27FC236}">
                <a16:creationId xmlns:a16="http://schemas.microsoft.com/office/drawing/2014/main" id="{99538CCD-97D3-103B-0AC7-8799E5E4772E}"/>
              </a:ext>
            </a:extLst>
          </p:cNvPr>
          <p:cNvSpPr>
            <a:spLocks noGrp="1"/>
          </p:cNvSpPr>
          <p:nvPr>
            <p:ph type="ftr" sz="quarter" idx="11"/>
          </p:nvPr>
        </p:nvSpPr>
        <p:spPr/>
        <p:txBody>
          <a:bodyPr/>
          <a:lstStyle/>
          <a:p>
            <a:r>
              <a:rPr lang="en-IE" dirty="0">
                <a:solidFill>
                  <a:schemeClr val="bg1"/>
                </a:solidFill>
              </a:rPr>
              <a:t>Tutorial 2: Grassland ley harvest by harvest</a:t>
            </a:r>
          </a:p>
        </p:txBody>
      </p:sp>
      <p:graphicFrame>
        <p:nvGraphicFramePr>
          <p:cNvPr id="3" name="Table 2">
            <a:extLst>
              <a:ext uri="{FF2B5EF4-FFF2-40B4-BE49-F238E27FC236}">
                <a16:creationId xmlns:a16="http://schemas.microsoft.com/office/drawing/2014/main" id="{7E527D8B-0C48-D157-C502-D7957FC300E6}"/>
              </a:ext>
            </a:extLst>
          </p:cNvPr>
          <p:cNvGraphicFramePr>
            <a:graphicFrameLocks noGrp="1"/>
          </p:cNvGraphicFramePr>
          <p:nvPr>
            <p:extLst>
              <p:ext uri="{D42A27DB-BD31-4B8C-83A1-F6EECF244321}">
                <p14:modId xmlns:p14="http://schemas.microsoft.com/office/powerpoint/2010/main" val="3321217862"/>
              </p:ext>
            </p:extLst>
          </p:nvPr>
        </p:nvGraphicFramePr>
        <p:xfrm>
          <a:off x="601133" y="3776498"/>
          <a:ext cx="10667233" cy="2432067"/>
        </p:xfrm>
        <a:graphic>
          <a:graphicData uri="http://schemas.openxmlformats.org/drawingml/2006/table">
            <a:tbl>
              <a:tblPr firstRow="1" bandRow="1">
                <a:tableStyleId>{5C22544A-7EE6-4342-B048-85BDC9FD1C3A}</a:tableStyleId>
              </a:tblPr>
              <a:tblGrid>
                <a:gridCol w="4912041">
                  <a:extLst>
                    <a:ext uri="{9D8B030D-6E8A-4147-A177-3AD203B41FA5}">
                      <a16:colId xmlns:a16="http://schemas.microsoft.com/office/drawing/2014/main" val="409288248"/>
                    </a:ext>
                  </a:extLst>
                </a:gridCol>
                <a:gridCol w="2877596">
                  <a:extLst>
                    <a:ext uri="{9D8B030D-6E8A-4147-A177-3AD203B41FA5}">
                      <a16:colId xmlns:a16="http://schemas.microsoft.com/office/drawing/2014/main" val="2597804933"/>
                    </a:ext>
                  </a:extLst>
                </a:gridCol>
                <a:gridCol w="2877596">
                  <a:extLst>
                    <a:ext uri="{9D8B030D-6E8A-4147-A177-3AD203B41FA5}">
                      <a16:colId xmlns:a16="http://schemas.microsoft.com/office/drawing/2014/main" val="2246062590"/>
                    </a:ext>
                  </a:extLst>
                </a:gridCol>
              </a:tblGrid>
              <a:tr h="5363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t>Statistic</a:t>
                      </a:r>
                    </a:p>
                  </a:txBody>
                  <a:tcPr/>
                </a:tc>
                <a:tc>
                  <a:txBody>
                    <a:bodyPr/>
                    <a:lstStyle/>
                    <a:p>
                      <a:r>
                        <a:rPr lang="en-IE" sz="1600" dirty="0"/>
                        <a:t>AV model</a:t>
                      </a:r>
                    </a:p>
                  </a:txBody>
                  <a:tcPr/>
                </a:tc>
                <a:tc>
                  <a:txBody>
                    <a:bodyPr/>
                    <a:lstStyle/>
                    <a:p>
                      <a:r>
                        <a:rPr lang="en-IE" sz="1600" dirty="0"/>
                        <a:t>FG model</a:t>
                      </a:r>
                    </a:p>
                  </a:txBody>
                  <a:tcPr/>
                </a:tc>
                <a:extLst>
                  <a:ext uri="{0D108BD9-81ED-4DB2-BD59-A6C34878D82A}">
                    <a16:rowId xmlns:a16="http://schemas.microsoft.com/office/drawing/2014/main" val="1557887381"/>
                  </a:ext>
                </a:extLst>
              </a:tr>
              <a:tr h="5363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t>Log likelihood ratio test statistic (LRT)</a:t>
                      </a:r>
                    </a:p>
                  </a:txBody>
                  <a:tcPr/>
                </a:tc>
                <a:tc>
                  <a:txBody>
                    <a:bodyPr/>
                    <a:lstStyle/>
                    <a:p>
                      <a:endParaRPr lang="en-IE" sz="1600" dirty="0"/>
                    </a:p>
                  </a:txBody>
                  <a:tcPr/>
                </a:tc>
                <a:tc>
                  <a:txBody>
                    <a:bodyPr/>
                    <a:lstStyle/>
                    <a:p>
                      <a:endParaRPr lang="en-IE" sz="1600" dirty="0"/>
                    </a:p>
                  </a:txBody>
                  <a:tcPr/>
                </a:tc>
                <a:extLst>
                  <a:ext uri="{0D108BD9-81ED-4DB2-BD59-A6C34878D82A}">
                    <a16:rowId xmlns:a16="http://schemas.microsoft.com/office/drawing/2014/main" val="3305336932"/>
                  </a:ext>
                </a:extLst>
              </a:tr>
              <a:tr h="5363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t>P-value of LRT</a:t>
                      </a:r>
                    </a:p>
                  </a:txBody>
                  <a:tcPr/>
                </a:tc>
                <a:tc gridSpan="2">
                  <a:txBody>
                    <a:bodyPr/>
                    <a:lstStyle/>
                    <a:p>
                      <a:endParaRPr lang="en-IE" sz="1600" dirty="0"/>
                    </a:p>
                  </a:txBody>
                  <a:tcPr/>
                </a:tc>
                <a:tc hMerge="1">
                  <a:txBody>
                    <a:bodyPr/>
                    <a:lstStyle/>
                    <a:p>
                      <a:endParaRPr lang="en-IE"/>
                    </a:p>
                  </a:txBody>
                  <a:tcPr/>
                </a:tc>
                <a:extLst>
                  <a:ext uri="{0D108BD9-81ED-4DB2-BD59-A6C34878D82A}">
                    <a16:rowId xmlns:a16="http://schemas.microsoft.com/office/drawing/2014/main" val="1533875310"/>
                  </a:ext>
                </a:extLst>
              </a:tr>
              <a:tr h="7165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t>Based on the information provided, what is your chosen interaction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dirty="0"/>
                    </a:p>
                  </a:txBody>
                  <a:tcPr/>
                </a:tc>
                <a:tc gridSpan="2">
                  <a:txBody>
                    <a:bodyPr/>
                    <a:lstStyle/>
                    <a:p>
                      <a:endParaRPr lang="en-IE" sz="1600" dirty="0"/>
                    </a:p>
                  </a:txBody>
                  <a:tcPr/>
                </a:tc>
                <a:tc hMerge="1">
                  <a:txBody>
                    <a:bodyPr/>
                    <a:lstStyle/>
                    <a:p>
                      <a:endParaRPr lang="en-IE"/>
                    </a:p>
                  </a:txBody>
                  <a:tcPr/>
                </a:tc>
                <a:extLst>
                  <a:ext uri="{0D108BD9-81ED-4DB2-BD59-A6C34878D82A}">
                    <a16:rowId xmlns:a16="http://schemas.microsoft.com/office/drawing/2014/main" val="1012749817"/>
                  </a:ext>
                </a:extLst>
              </a:tr>
            </a:tbl>
          </a:graphicData>
        </a:graphic>
      </p:graphicFrame>
    </p:spTree>
    <p:extLst>
      <p:ext uri="{BB962C8B-B14F-4D97-AF65-F5344CB8AC3E}">
        <p14:creationId xmlns:p14="http://schemas.microsoft.com/office/powerpoint/2010/main" val="292477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4400" dirty="0">
                <a:solidFill>
                  <a:schemeClr val="bg1"/>
                </a:solidFill>
                <a:latin typeface="+mj-lt"/>
              </a:rPr>
              <a:t>Dry matter yield repeated measure model coefficient estimates</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6" name="TextBox 5">
            <a:extLst>
              <a:ext uri="{FF2B5EF4-FFF2-40B4-BE49-F238E27FC236}">
                <a16:creationId xmlns:a16="http://schemas.microsoft.com/office/drawing/2014/main" id="{71714390-ABB0-BF48-1BE2-0C4DED7C09E7}"/>
              </a:ext>
            </a:extLst>
          </p:cNvPr>
          <p:cNvSpPr txBox="1"/>
          <p:nvPr/>
        </p:nvSpPr>
        <p:spPr>
          <a:xfrm>
            <a:off x="189676" y="1560576"/>
            <a:ext cx="11249652" cy="369332"/>
          </a:xfrm>
          <a:prstGeom prst="rect">
            <a:avLst/>
          </a:prstGeom>
          <a:noFill/>
        </p:spPr>
        <p:txBody>
          <a:bodyPr wrap="square">
            <a:spAutoFit/>
          </a:bodyPr>
          <a:lstStyle/>
          <a:p>
            <a:pPr marL="342900" indent="-342900">
              <a:buFont typeface="Arial" panose="020B0604020202020204" pitchFamily="34" charset="0"/>
              <a:buChar char="•"/>
            </a:pPr>
            <a:r>
              <a:rPr lang="en-IE" sz="1800" dirty="0"/>
              <a:t>Give a summary of the significant terms in your chosen repeated measure model</a:t>
            </a:r>
          </a:p>
        </p:txBody>
      </p:sp>
      <p:sp>
        <p:nvSpPr>
          <p:cNvPr id="2" name="Footer Placeholder 1">
            <a:extLst>
              <a:ext uri="{FF2B5EF4-FFF2-40B4-BE49-F238E27FC236}">
                <a16:creationId xmlns:a16="http://schemas.microsoft.com/office/drawing/2014/main" id="{98B7D81F-5D7D-C784-6A5F-33E9FDF4950C}"/>
              </a:ext>
            </a:extLst>
          </p:cNvPr>
          <p:cNvSpPr>
            <a:spLocks noGrp="1"/>
          </p:cNvSpPr>
          <p:nvPr>
            <p:ph type="ftr" sz="quarter" idx="11"/>
          </p:nvPr>
        </p:nvSpPr>
        <p:spPr/>
        <p:txBody>
          <a:bodyPr/>
          <a:lstStyle/>
          <a:p>
            <a:r>
              <a:rPr lang="en-IE" dirty="0">
                <a:solidFill>
                  <a:schemeClr val="bg1"/>
                </a:solidFill>
              </a:rPr>
              <a:t>Tutorial 2: Grassland ley harvest by harvest</a:t>
            </a:r>
          </a:p>
        </p:txBody>
      </p:sp>
      <p:sp>
        <p:nvSpPr>
          <p:cNvPr id="3" name="TextBox 2">
            <a:extLst>
              <a:ext uri="{FF2B5EF4-FFF2-40B4-BE49-F238E27FC236}">
                <a16:creationId xmlns:a16="http://schemas.microsoft.com/office/drawing/2014/main" id="{BCCBB5F6-4E8D-6C75-C60B-83AF1821C2AD}"/>
              </a:ext>
            </a:extLst>
          </p:cNvPr>
          <p:cNvSpPr txBox="1"/>
          <p:nvPr/>
        </p:nvSpPr>
        <p:spPr>
          <a:xfrm>
            <a:off x="8446770" y="1699415"/>
            <a:ext cx="3555554" cy="4247317"/>
          </a:xfrm>
          <a:prstGeom prst="rect">
            <a:avLst/>
          </a:prstGeom>
          <a:noFill/>
        </p:spPr>
        <p:txBody>
          <a:bodyPr wrap="square" rtlCol="0">
            <a:spAutoFit/>
          </a:bodyPr>
          <a:lstStyle/>
          <a:p>
            <a:endParaRPr lang="en-GB" dirty="0"/>
          </a:p>
          <a:p>
            <a:r>
              <a:rPr lang="en-GB" b="1" u="sng" dirty="0">
                <a:solidFill>
                  <a:srgbClr val="C00000"/>
                </a:solidFill>
              </a:rPr>
              <a:t>Double click on the table to the right</a:t>
            </a:r>
            <a:r>
              <a:rPr lang="en-GB" dirty="0"/>
              <a:t>, highlight the appropriate cells and paste your values from R.</a:t>
            </a:r>
          </a:p>
          <a:p>
            <a:endParaRPr lang="en-GB" dirty="0"/>
          </a:p>
          <a:p>
            <a:r>
              <a:rPr lang="en-GB" dirty="0"/>
              <a:t>Format the cells to use one decimal place for estimates and three decimal places for SEs.</a:t>
            </a:r>
          </a:p>
          <a:p>
            <a:endParaRPr lang="en-GB" dirty="0"/>
          </a:p>
          <a:p>
            <a:r>
              <a:rPr lang="en-GB" dirty="0"/>
              <a:t>(Note: if your best model was AV, not FG, you will need to change the names of the interaction coefficients in the table. You may also need to add columns before pasting if you have &gt; 4 harvests.)</a:t>
            </a:r>
            <a:endParaRPr lang="en-IE" dirty="0"/>
          </a:p>
        </p:txBody>
      </p:sp>
      <p:graphicFrame>
        <p:nvGraphicFramePr>
          <p:cNvPr id="7" name="Object 6">
            <a:extLst>
              <a:ext uri="{FF2B5EF4-FFF2-40B4-BE49-F238E27FC236}">
                <a16:creationId xmlns:a16="http://schemas.microsoft.com/office/drawing/2014/main" id="{7D35F86A-ECF3-5C82-043A-C84C6E13184F}"/>
              </a:ext>
            </a:extLst>
          </p:cNvPr>
          <p:cNvGraphicFramePr>
            <a:graphicFrameLocks noChangeAspect="1"/>
          </p:cNvGraphicFramePr>
          <p:nvPr>
            <p:extLst>
              <p:ext uri="{D42A27DB-BD31-4B8C-83A1-F6EECF244321}">
                <p14:modId xmlns:p14="http://schemas.microsoft.com/office/powerpoint/2010/main" val="535610405"/>
              </p:ext>
            </p:extLst>
          </p:nvPr>
        </p:nvGraphicFramePr>
        <p:xfrm>
          <a:off x="395288" y="1979613"/>
          <a:ext cx="7429500" cy="4129087"/>
        </p:xfrm>
        <a:graphic>
          <a:graphicData uri="http://schemas.openxmlformats.org/presentationml/2006/ole">
            <mc:AlternateContent xmlns:mc="http://schemas.openxmlformats.org/markup-compatibility/2006">
              <mc:Choice xmlns:v="urn:schemas-microsoft-com:vml" Requires="v">
                <p:oleObj name="Worksheet" r:id="rId2" imgW="5693284" imgH="3105509" progId="Excel.Sheet.12">
                  <p:embed/>
                </p:oleObj>
              </mc:Choice>
              <mc:Fallback>
                <p:oleObj name="Worksheet" r:id="rId2" imgW="5693284" imgH="3105509" progId="Excel.Sheet.12">
                  <p:embed/>
                  <p:pic>
                    <p:nvPicPr>
                      <p:cNvPr id="9" name="Object 8">
                        <a:extLst>
                          <a:ext uri="{FF2B5EF4-FFF2-40B4-BE49-F238E27FC236}">
                            <a16:creationId xmlns:a16="http://schemas.microsoft.com/office/drawing/2014/main" id="{A305EFC3-5030-FAA6-205B-244AAAFC8082}"/>
                          </a:ext>
                        </a:extLst>
                      </p:cNvPr>
                      <p:cNvPicPr/>
                      <p:nvPr/>
                    </p:nvPicPr>
                    <p:blipFill>
                      <a:blip r:embed="rId3"/>
                      <a:stretch>
                        <a:fillRect/>
                      </a:stretch>
                    </p:blipFill>
                    <p:spPr>
                      <a:xfrm>
                        <a:off x="395288" y="1979613"/>
                        <a:ext cx="7429500" cy="4129087"/>
                      </a:xfrm>
                      <a:prstGeom prst="rect">
                        <a:avLst/>
                      </a:prstGeom>
                    </p:spPr>
                  </p:pic>
                </p:oleObj>
              </mc:Fallback>
            </mc:AlternateContent>
          </a:graphicData>
        </a:graphic>
      </p:graphicFrame>
    </p:spTree>
    <p:extLst>
      <p:ext uri="{BB962C8B-B14F-4D97-AF65-F5344CB8AC3E}">
        <p14:creationId xmlns:p14="http://schemas.microsoft.com/office/powerpoint/2010/main" val="169043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a:xfrm>
            <a:off x="838200" y="1719675"/>
            <a:ext cx="10515600" cy="4351338"/>
          </a:xfrm>
        </p:spPr>
        <p:txBody>
          <a:bodyPr/>
          <a:lstStyle/>
          <a:p>
            <a:r>
              <a:rPr lang="en-IE" dirty="0"/>
              <a:t>Include a plot of the predicted dry matter yield for each harvest</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4000" dirty="0">
                <a:solidFill>
                  <a:schemeClr val="bg1"/>
                </a:solidFill>
                <a:latin typeface="+mj-lt"/>
              </a:rPr>
              <a:t> Visualise your predicted dry matter yield for each harvest</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81CAA843-A688-E9E8-3155-8D75D0047833}"/>
              </a:ext>
            </a:extLst>
          </p:cNvPr>
          <p:cNvSpPr>
            <a:spLocks noGrp="1"/>
          </p:cNvSpPr>
          <p:nvPr>
            <p:ph type="ftr" sz="quarter" idx="11"/>
          </p:nvPr>
        </p:nvSpPr>
        <p:spPr/>
        <p:txBody>
          <a:bodyPr/>
          <a:lstStyle/>
          <a:p>
            <a:r>
              <a:rPr lang="en-IE" dirty="0">
                <a:solidFill>
                  <a:schemeClr val="bg1"/>
                </a:solidFill>
              </a:rPr>
              <a:t>Tutorial 2: Grassland ley harvest by harvest</a:t>
            </a:r>
          </a:p>
        </p:txBody>
      </p:sp>
    </p:spTree>
    <p:extLst>
      <p:ext uri="{BB962C8B-B14F-4D97-AF65-F5344CB8AC3E}">
        <p14:creationId xmlns:p14="http://schemas.microsoft.com/office/powerpoint/2010/main" val="101680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950B36-CDB1-3F35-567D-486900F42998}"/>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Title 1">
            <a:extLst>
              <a:ext uri="{FF2B5EF4-FFF2-40B4-BE49-F238E27FC236}">
                <a16:creationId xmlns:a16="http://schemas.microsoft.com/office/drawing/2014/main" id="{ADAB4B28-1DF3-DD6B-6D2E-F6399208A4E6}"/>
              </a:ext>
            </a:extLst>
          </p:cNvPr>
          <p:cNvSpPr>
            <a:spLocks noGrp="1"/>
          </p:cNvSpPr>
          <p:nvPr>
            <p:ph type="ctrTitle"/>
          </p:nvPr>
        </p:nvSpPr>
        <p:spPr>
          <a:xfrm>
            <a:off x="0" y="2000959"/>
            <a:ext cx="12192000" cy="3121374"/>
          </a:xfrm>
        </p:spPr>
        <p:txBody>
          <a:bodyPr>
            <a:noAutofit/>
          </a:bodyPr>
          <a:lstStyle/>
          <a:p>
            <a:r>
              <a:rPr lang="en-IE" sz="4400" b="1" dirty="0">
                <a:latin typeface="Times New Roman" panose="02020603050405020304" pitchFamily="18" charset="0"/>
                <a:cs typeface="Times New Roman" panose="02020603050405020304" pitchFamily="18" charset="0"/>
              </a:rPr>
              <a:t>Tutorial 3:</a:t>
            </a:r>
            <a:br>
              <a:rPr lang="en-IE" sz="4400" dirty="0">
                <a:latin typeface="Times New Roman" panose="02020603050405020304" pitchFamily="18" charset="0"/>
                <a:cs typeface="Times New Roman" panose="02020603050405020304" pitchFamily="18" charset="0"/>
              </a:rPr>
            </a:br>
            <a:r>
              <a:rPr lang="en-IE" sz="4000" dirty="0">
                <a:latin typeface="Times New Roman" panose="02020603050405020304" pitchFamily="18" charset="0"/>
                <a:cs typeface="Times New Roman" panose="02020603050405020304" pitchFamily="18" charset="0"/>
              </a:rPr>
              <a:t>Interpreting and visualising analysis from individual LegacyNet sites</a:t>
            </a:r>
            <a:br>
              <a:rPr lang="en-IE" sz="4400" dirty="0">
                <a:latin typeface="Times New Roman" panose="02020603050405020304" pitchFamily="18" charset="0"/>
                <a:cs typeface="Times New Roman" panose="02020603050405020304" pitchFamily="18" charset="0"/>
              </a:rPr>
            </a:br>
            <a:endParaRPr lang="en-IE" sz="4400" dirty="0">
              <a:latin typeface="Times New Roman" panose="02020603050405020304" pitchFamily="18" charset="0"/>
              <a:cs typeface="Times New Roman" panose="02020603050405020304" pitchFamily="18" charset="0"/>
            </a:endParaRPr>
          </a:p>
        </p:txBody>
      </p:sp>
      <p:pic>
        <p:nvPicPr>
          <p:cNvPr id="1026" name="Picture 2" descr="Legacy Net">
            <a:extLst>
              <a:ext uri="{FF2B5EF4-FFF2-40B4-BE49-F238E27FC236}">
                <a16:creationId xmlns:a16="http://schemas.microsoft.com/office/drawing/2014/main" id="{5ED2C2A5-EC97-1A04-13FF-2524B1C3C288}"/>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45806" y="186723"/>
            <a:ext cx="3538171" cy="1129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101A3E-AD88-1AF6-6821-2AE8D0BE1310}"/>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Tree>
    <p:extLst>
      <p:ext uri="{BB962C8B-B14F-4D97-AF65-F5344CB8AC3E}">
        <p14:creationId xmlns:p14="http://schemas.microsoft.com/office/powerpoint/2010/main" val="175596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plot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lIns="288000" rtlCol="0" anchor="ctr"/>
          <a:lstStyle/>
          <a:p>
            <a:r>
              <a:rPr lang="en-IE" sz="4400" dirty="0">
                <a:solidFill>
                  <a:schemeClr val="bg1"/>
                </a:solidFill>
                <a:latin typeface="+mj-lt"/>
              </a:rPr>
              <a:t>Visualise species contributions to the predicted total yield (Task 2)</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A4CD4791-43A5-738B-008F-136838F9D867}"/>
              </a:ext>
            </a:extLst>
          </p:cNvPr>
          <p:cNvSpPr>
            <a:spLocks noGrp="1"/>
          </p:cNvSpPr>
          <p:nvPr>
            <p:ph type="ftr" sz="quarter" idx="11"/>
          </p:nvPr>
        </p:nvSpPr>
        <p:spPr/>
        <p:txBody>
          <a:bodyPr/>
          <a:lstStyle/>
          <a:p>
            <a:r>
              <a:rPr lang="en-IE" dirty="0">
                <a:solidFill>
                  <a:schemeClr val="bg1"/>
                </a:solidFill>
              </a:rPr>
              <a:t>Tutorial 3: Visualisation of the analysis of total yield</a:t>
            </a:r>
          </a:p>
        </p:txBody>
      </p:sp>
    </p:spTree>
    <p:extLst>
      <p:ext uri="{BB962C8B-B14F-4D97-AF65-F5344CB8AC3E}">
        <p14:creationId xmlns:p14="http://schemas.microsoft.com/office/powerpoint/2010/main" val="71113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plot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lIns="288000" rtlCol="0" anchor="ctr"/>
          <a:lstStyle/>
          <a:p>
            <a:r>
              <a:rPr lang="en-IE" sz="4000" dirty="0">
                <a:solidFill>
                  <a:schemeClr val="bg1"/>
                </a:solidFill>
                <a:latin typeface="+mj-lt"/>
              </a:rPr>
              <a:t>Visualise the change in total yield with respect to species composition and richness (Task 3)</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F8C7F6FB-1029-9640-3D54-BD3D3E0479FD}"/>
              </a:ext>
            </a:extLst>
          </p:cNvPr>
          <p:cNvSpPr>
            <a:spLocks noGrp="1"/>
          </p:cNvSpPr>
          <p:nvPr>
            <p:ph type="ftr" sz="quarter" idx="11"/>
          </p:nvPr>
        </p:nvSpPr>
        <p:spPr/>
        <p:txBody>
          <a:bodyPr/>
          <a:lstStyle/>
          <a:p>
            <a:r>
              <a:rPr lang="en-IE" dirty="0">
                <a:solidFill>
                  <a:schemeClr val="bg1"/>
                </a:solidFill>
              </a:rPr>
              <a:t>Tutorial 3: Visualisation of the analysis of total yield</a:t>
            </a:r>
          </a:p>
        </p:txBody>
      </p:sp>
    </p:spTree>
    <p:extLst>
      <p:ext uri="{BB962C8B-B14F-4D97-AF65-F5344CB8AC3E}">
        <p14:creationId xmlns:p14="http://schemas.microsoft.com/office/powerpoint/2010/main" val="3569411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plot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lIns="288000" rtlCol="0" anchor="ctr"/>
          <a:lstStyle/>
          <a:p>
            <a:r>
              <a:rPr lang="en-IE" sz="4000" dirty="0">
                <a:solidFill>
                  <a:schemeClr val="bg1"/>
                </a:solidFill>
                <a:latin typeface="+mj-lt"/>
              </a:rPr>
              <a:t>Visualise the change in the total yield across the functional group ternary space (Task 4)</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8562EDA7-E5CB-1B2F-F10F-AFF1C8EA3A24}"/>
              </a:ext>
            </a:extLst>
          </p:cNvPr>
          <p:cNvSpPr>
            <a:spLocks noGrp="1"/>
          </p:cNvSpPr>
          <p:nvPr>
            <p:ph type="ftr" sz="quarter" idx="11"/>
          </p:nvPr>
        </p:nvSpPr>
        <p:spPr/>
        <p:txBody>
          <a:bodyPr/>
          <a:lstStyle/>
          <a:p>
            <a:r>
              <a:rPr lang="en-IE" dirty="0">
                <a:solidFill>
                  <a:schemeClr val="bg1"/>
                </a:solidFill>
              </a:rPr>
              <a:t>Tutorial 3: Visualisation of the analysis of total yield</a:t>
            </a:r>
          </a:p>
        </p:txBody>
      </p:sp>
    </p:spTree>
    <p:extLst>
      <p:ext uri="{BB962C8B-B14F-4D97-AF65-F5344CB8AC3E}">
        <p14:creationId xmlns:p14="http://schemas.microsoft.com/office/powerpoint/2010/main" val="400301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plot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lIns="288000" rtlCol="0" anchor="ctr"/>
          <a:lstStyle/>
          <a:p>
            <a:r>
              <a:rPr lang="en-IE" sz="3600" dirty="0">
                <a:solidFill>
                  <a:schemeClr val="bg1"/>
                </a:solidFill>
                <a:latin typeface="+mj-lt"/>
              </a:rPr>
              <a:t>Visualise the change in the total yield across the species simplex space by conditioning certain species to have specific values (Task 5)</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C9EDDF9E-B5F1-BF60-2D93-00D40521FFE9}"/>
              </a:ext>
            </a:extLst>
          </p:cNvPr>
          <p:cNvSpPr>
            <a:spLocks noGrp="1"/>
          </p:cNvSpPr>
          <p:nvPr>
            <p:ph type="ftr" sz="quarter" idx="11"/>
          </p:nvPr>
        </p:nvSpPr>
        <p:spPr/>
        <p:txBody>
          <a:bodyPr/>
          <a:lstStyle/>
          <a:p>
            <a:r>
              <a:rPr lang="en-IE" dirty="0">
                <a:solidFill>
                  <a:schemeClr val="bg1"/>
                </a:solidFill>
              </a:rPr>
              <a:t>Tutorial 3: Visualisation of the analysis of total yield</a:t>
            </a:r>
          </a:p>
        </p:txBody>
      </p:sp>
    </p:spTree>
    <p:extLst>
      <p:ext uri="{BB962C8B-B14F-4D97-AF65-F5344CB8AC3E}">
        <p14:creationId xmlns:p14="http://schemas.microsoft.com/office/powerpoint/2010/main" val="2236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plot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lIns="288000" rtlCol="0" anchor="ctr"/>
          <a:lstStyle/>
          <a:p>
            <a:r>
              <a:rPr lang="en-IE" sz="3600" dirty="0">
                <a:solidFill>
                  <a:schemeClr val="bg1"/>
                </a:solidFill>
                <a:latin typeface="+mj-lt"/>
              </a:rPr>
              <a:t>Visualising the effect of the addition or loss of a species from a community on the total yield (Task 6)</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B009C963-0CA4-DC46-966A-94052DAFE6F1}"/>
              </a:ext>
            </a:extLst>
          </p:cNvPr>
          <p:cNvSpPr>
            <a:spLocks noGrp="1"/>
          </p:cNvSpPr>
          <p:nvPr>
            <p:ph type="ftr" sz="quarter" idx="11"/>
          </p:nvPr>
        </p:nvSpPr>
        <p:spPr/>
        <p:txBody>
          <a:bodyPr/>
          <a:lstStyle/>
          <a:p>
            <a:r>
              <a:rPr lang="en-IE" dirty="0">
                <a:solidFill>
                  <a:schemeClr val="bg1"/>
                </a:solidFill>
              </a:rPr>
              <a:t>Tutorial 3: Visualisation of the analysis of total yield</a:t>
            </a:r>
          </a:p>
        </p:txBody>
      </p:sp>
    </p:spTree>
    <p:extLst>
      <p:ext uri="{BB962C8B-B14F-4D97-AF65-F5344CB8AC3E}">
        <p14:creationId xmlns:p14="http://schemas.microsoft.com/office/powerpoint/2010/main" val="87642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01A3E-AD88-1AF6-6821-2AE8D0BE1310}"/>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solidFill>
                <a:srgbClr val="FF0000"/>
              </a:solidFill>
            </a:endParaRPr>
          </a:p>
        </p:txBody>
      </p:sp>
      <p:sp>
        <p:nvSpPr>
          <p:cNvPr id="4" name="Rectangle 3">
            <a:extLst>
              <a:ext uri="{FF2B5EF4-FFF2-40B4-BE49-F238E27FC236}">
                <a16:creationId xmlns:a16="http://schemas.microsoft.com/office/drawing/2014/main" id="{47950B36-CDB1-3F35-567D-486900F42998}"/>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Title 1">
            <a:extLst>
              <a:ext uri="{FF2B5EF4-FFF2-40B4-BE49-F238E27FC236}">
                <a16:creationId xmlns:a16="http://schemas.microsoft.com/office/drawing/2014/main" id="{ADAB4B28-1DF3-DD6B-6D2E-F6399208A4E6}"/>
              </a:ext>
            </a:extLst>
          </p:cNvPr>
          <p:cNvSpPr>
            <a:spLocks noGrp="1"/>
          </p:cNvSpPr>
          <p:nvPr>
            <p:ph type="ctrTitle"/>
          </p:nvPr>
        </p:nvSpPr>
        <p:spPr>
          <a:xfrm>
            <a:off x="0" y="1576154"/>
            <a:ext cx="12192000" cy="3705691"/>
          </a:xfrm>
        </p:spPr>
        <p:txBody>
          <a:bodyPr>
            <a:noAutofit/>
          </a:bodyPr>
          <a:lstStyle/>
          <a:p>
            <a:r>
              <a:rPr lang="en-IE" sz="4400" b="1" dirty="0">
                <a:latin typeface="Times New Roman" panose="02020603050405020304" pitchFamily="18" charset="0"/>
                <a:cs typeface="Times New Roman" panose="02020603050405020304" pitchFamily="18" charset="0"/>
              </a:rPr>
              <a:t>Tutorial 1:</a:t>
            </a:r>
            <a:br>
              <a:rPr lang="en-IE" sz="4400" dirty="0">
                <a:latin typeface="Times New Roman" panose="02020603050405020304" pitchFamily="18" charset="0"/>
                <a:cs typeface="Times New Roman" panose="02020603050405020304" pitchFamily="18" charset="0"/>
              </a:rPr>
            </a:br>
            <a:r>
              <a:rPr lang="en-IE" sz="4000" dirty="0">
                <a:latin typeface="Times New Roman" panose="02020603050405020304" pitchFamily="18" charset="0"/>
                <a:cs typeface="Times New Roman" panose="02020603050405020304" pitchFamily="18" charset="0"/>
              </a:rPr>
              <a:t>Reading your LegacyNet data into R and analysing it using the Diversity-Interactions modelling approach.</a:t>
            </a:r>
            <a:br>
              <a:rPr lang="en-IE" sz="4000" dirty="0">
                <a:latin typeface="Times New Roman" panose="02020603050405020304" pitchFamily="18" charset="0"/>
                <a:cs typeface="Times New Roman" panose="02020603050405020304" pitchFamily="18" charset="0"/>
              </a:rPr>
            </a:br>
            <a:endParaRPr lang="en-IE" sz="4400" dirty="0">
              <a:latin typeface="Times New Roman" panose="02020603050405020304" pitchFamily="18" charset="0"/>
              <a:cs typeface="Times New Roman" panose="02020603050405020304" pitchFamily="18" charset="0"/>
            </a:endParaRPr>
          </a:p>
        </p:txBody>
      </p:sp>
      <p:pic>
        <p:nvPicPr>
          <p:cNvPr id="1026" name="Picture 2" descr="Legacy Net">
            <a:extLst>
              <a:ext uri="{FF2B5EF4-FFF2-40B4-BE49-F238E27FC236}">
                <a16:creationId xmlns:a16="http://schemas.microsoft.com/office/drawing/2014/main" id="{5ED2C2A5-EC97-1A04-13FF-2524B1C3C288}"/>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45806" y="186723"/>
            <a:ext cx="3538171" cy="112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3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plot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lIns="288000" rtlCol="0" anchor="ctr"/>
          <a:lstStyle/>
          <a:p>
            <a:r>
              <a:rPr lang="en-IE" sz="3600" dirty="0">
                <a:solidFill>
                  <a:schemeClr val="bg1"/>
                </a:solidFill>
                <a:latin typeface="+mj-lt"/>
              </a:rPr>
              <a:t>Visualising the change in </a:t>
            </a:r>
            <a:r>
              <a:rPr lang="en-US" sz="3600" dirty="0">
                <a:solidFill>
                  <a:schemeClr val="bg1"/>
                </a:solidFill>
                <a:latin typeface="+mj-lt"/>
              </a:rPr>
              <a:t>predicted total yield for a path through a simplex space </a:t>
            </a:r>
            <a:r>
              <a:rPr lang="en-IE" sz="3600" dirty="0">
                <a:solidFill>
                  <a:schemeClr val="bg1"/>
                </a:solidFill>
                <a:latin typeface="+mj-lt"/>
              </a:rPr>
              <a:t> (Task 7)</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0D4B350A-2974-E0ED-6988-E0BC5F6EE78C}"/>
              </a:ext>
            </a:extLst>
          </p:cNvPr>
          <p:cNvSpPr>
            <a:spLocks noGrp="1"/>
          </p:cNvSpPr>
          <p:nvPr>
            <p:ph type="ftr" sz="quarter" idx="11"/>
          </p:nvPr>
        </p:nvSpPr>
        <p:spPr/>
        <p:txBody>
          <a:bodyPr/>
          <a:lstStyle/>
          <a:p>
            <a:r>
              <a:rPr lang="en-IE" dirty="0">
                <a:solidFill>
                  <a:schemeClr val="bg1"/>
                </a:solidFill>
              </a:rPr>
              <a:t>Tutorial 3: Visualisation of the analysis of total yield</a:t>
            </a:r>
          </a:p>
        </p:txBody>
      </p:sp>
    </p:spTree>
    <p:extLst>
      <p:ext uri="{BB962C8B-B14F-4D97-AF65-F5344CB8AC3E}">
        <p14:creationId xmlns:p14="http://schemas.microsoft.com/office/powerpoint/2010/main" val="384077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950B36-CDB1-3F35-567D-486900F42998}"/>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Title 1">
            <a:extLst>
              <a:ext uri="{FF2B5EF4-FFF2-40B4-BE49-F238E27FC236}">
                <a16:creationId xmlns:a16="http://schemas.microsoft.com/office/drawing/2014/main" id="{ADAB4B28-1DF3-DD6B-6D2E-F6399208A4E6}"/>
              </a:ext>
            </a:extLst>
          </p:cNvPr>
          <p:cNvSpPr>
            <a:spLocks noGrp="1"/>
          </p:cNvSpPr>
          <p:nvPr>
            <p:ph type="ctrTitle"/>
          </p:nvPr>
        </p:nvSpPr>
        <p:spPr>
          <a:xfrm>
            <a:off x="785091" y="2000250"/>
            <a:ext cx="10437092" cy="3985212"/>
          </a:xfrm>
        </p:spPr>
        <p:txBody>
          <a:bodyPr anchor="t" anchorCtr="0">
            <a:noAutofit/>
          </a:bodyPr>
          <a:lstStyle/>
          <a:p>
            <a:pPr algn="l"/>
            <a:r>
              <a:rPr lang="en-IE" sz="2200" dirty="0">
                <a:latin typeface="Times New Roman" panose="02020603050405020304" pitchFamily="18" charset="0"/>
                <a:cs typeface="Times New Roman" panose="02020603050405020304" pitchFamily="18" charset="0"/>
              </a:rPr>
              <a:t>[Delete this text and replace it with a summary of your analysis in a few sentences here. For instance, for the total yield analysis, you might describe how different (or similar) the six species identity effects are, whether you have strong interactions among species or not, and describe the range of the best communities for yield for your site. Then you might add a comment about whether or not these effects are consistent across harvests at your site.]</a:t>
            </a:r>
            <a:br>
              <a:rPr lang="en-IE" sz="3200" dirty="0">
                <a:latin typeface="Times New Roman" panose="02020603050405020304" pitchFamily="18" charset="0"/>
                <a:cs typeface="Times New Roman" panose="02020603050405020304" pitchFamily="18" charset="0"/>
              </a:rPr>
            </a:br>
            <a:br>
              <a:rPr lang="en-IE" sz="3200" dirty="0">
                <a:latin typeface="Times New Roman" panose="02020603050405020304" pitchFamily="18" charset="0"/>
                <a:cs typeface="Times New Roman" panose="02020603050405020304" pitchFamily="18" charset="0"/>
              </a:rPr>
            </a:br>
            <a:endParaRPr lang="en-IE" sz="4400" dirty="0">
              <a:latin typeface="Times New Roman" panose="02020603050405020304" pitchFamily="18" charset="0"/>
              <a:cs typeface="Times New Roman" panose="02020603050405020304" pitchFamily="18" charset="0"/>
            </a:endParaRPr>
          </a:p>
        </p:txBody>
      </p:sp>
      <p:pic>
        <p:nvPicPr>
          <p:cNvPr id="1026" name="Picture 2" descr="Legacy Net">
            <a:extLst>
              <a:ext uri="{FF2B5EF4-FFF2-40B4-BE49-F238E27FC236}">
                <a16:creationId xmlns:a16="http://schemas.microsoft.com/office/drawing/2014/main" id="{5ED2C2A5-EC97-1A04-13FF-2524B1C3C288}"/>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45806" y="186723"/>
            <a:ext cx="3538171" cy="1129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101A3E-AD88-1AF6-6821-2AE8D0BE1310}"/>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3" name="Rectangle 2">
            <a:extLst>
              <a:ext uri="{FF2B5EF4-FFF2-40B4-BE49-F238E27FC236}">
                <a16:creationId xmlns:a16="http://schemas.microsoft.com/office/drawing/2014/main" id="{D732E46B-F8D5-BB58-8197-31042F1E3B8B}"/>
              </a:ext>
            </a:extLst>
          </p:cNvPr>
          <p:cNvSpPr/>
          <p:nvPr/>
        </p:nvSpPr>
        <p:spPr>
          <a:xfrm>
            <a:off x="4562763" y="-2"/>
            <a:ext cx="6659419"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4000" dirty="0">
                <a:solidFill>
                  <a:schemeClr val="bg1"/>
                </a:solidFill>
                <a:latin typeface="+mj-lt"/>
              </a:rPr>
              <a:t> </a:t>
            </a:r>
            <a:r>
              <a:rPr lang="en-IE" sz="4400" b="1" dirty="0">
                <a:solidFill>
                  <a:schemeClr val="bg1"/>
                </a:solidFill>
                <a:latin typeface="+mj-lt"/>
              </a:rPr>
              <a:t>Summary of my analysis</a:t>
            </a:r>
            <a:endParaRPr lang="en-IE" sz="4000" b="1" dirty="0">
              <a:solidFill>
                <a:schemeClr val="bg1"/>
              </a:solidFill>
              <a:latin typeface="+mj-lt"/>
            </a:endParaRPr>
          </a:p>
        </p:txBody>
      </p:sp>
      <p:sp>
        <p:nvSpPr>
          <p:cNvPr id="6" name="Footer Placeholder 1">
            <a:extLst>
              <a:ext uri="{FF2B5EF4-FFF2-40B4-BE49-F238E27FC236}">
                <a16:creationId xmlns:a16="http://schemas.microsoft.com/office/drawing/2014/main" id="{61C96622-9DD8-151C-F20E-9C1FFAA7DCC7}"/>
              </a:ext>
            </a:extLst>
          </p:cNvPr>
          <p:cNvSpPr>
            <a:spLocks noGrp="1"/>
          </p:cNvSpPr>
          <p:nvPr>
            <p:ph type="ftr" sz="quarter" idx="11"/>
          </p:nvPr>
        </p:nvSpPr>
        <p:spPr>
          <a:xfrm>
            <a:off x="4038600" y="6356350"/>
            <a:ext cx="4114800" cy="365125"/>
          </a:xfrm>
        </p:spPr>
        <p:txBody>
          <a:bodyPr/>
          <a:lstStyle/>
          <a:p>
            <a:r>
              <a:rPr lang="en-IE" dirty="0">
                <a:solidFill>
                  <a:schemeClr val="bg1"/>
                </a:solidFill>
              </a:rPr>
              <a:t>Final word</a:t>
            </a:r>
          </a:p>
        </p:txBody>
      </p:sp>
    </p:spTree>
    <p:extLst>
      <p:ext uri="{BB962C8B-B14F-4D97-AF65-F5344CB8AC3E}">
        <p14:creationId xmlns:p14="http://schemas.microsoft.com/office/powerpoint/2010/main" val="337449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5400" dirty="0">
                <a:solidFill>
                  <a:schemeClr val="bg1"/>
                </a:solidFill>
                <a:latin typeface="+mj-lt"/>
              </a:rPr>
              <a:t> Characteristics of your grassland ley</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graphicFrame>
        <p:nvGraphicFramePr>
          <p:cNvPr id="9" name="Table 4">
            <a:extLst>
              <a:ext uri="{FF2B5EF4-FFF2-40B4-BE49-F238E27FC236}">
                <a16:creationId xmlns:a16="http://schemas.microsoft.com/office/drawing/2014/main" id="{676C3419-4846-3A1F-D417-0DAE729B441F}"/>
              </a:ext>
            </a:extLst>
          </p:cNvPr>
          <p:cNvGraphicFramePr>
            <a:graphicFrameLocks noGrp="1"/>
          </p:cNvGraphicFramePr>
          <p:nvPr>
            <p:ph idx="1"/>
            <p:extLst>
              <p:ext uri="{D42A27DB-BD31-4B8C-83A1-F6EECF244321}">
                <p14:modId xmlns:p14="http://schemas.microsoft.com/office/powerpoint/2010/main" val="2762905981"/>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65087526"/>
                    </a:ext>
                  </a:extLst>
                </a:gridCol>
                <a:gridCol w="5257800">
                  <a:extLst>
                    <a:ext uri="{9D8B030D-6E8A-4147-A177-3AD203B41FA5}">
                      <a16:colId xmlns:a16="http://schemas.microsoft.com/office/drawing/2014/main" val="3556523367"/>
                    </a:ext>
                  </a:extLst>
                </a:gridCol>
              </a:tblGrid>
              <a:tr h="370840">
                <a:tc>
                  <a:txBody>
                    <a:bodyPr/>
                    <a:lstStyle/>
                    <a:p>
                      <a:pPr algn="ctr"/>
                      <a:r>
                        <a:rPr lang="en-IE" dirty="0"/>
                        <a:t>Description</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Summary statistics</a:t>
                      </a:r>
                    </a:p>
                  </a:txBody>
                  <a:tcPr>
                    <a:solidFill>
                      <a:schemeClr val="accent1"/>
                    </a:solidFill>
                  </a:tcPr>
                </a:tc>
                <a:extLst>
                  <a:ext uri="{0D108BD9-81ED-4DB2-BD59-A6C34878D82A}">
                    <a16:rowId xmlns:a16="http://schemas.microsoft.com/office/drawing/2014/main" val="28758742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Establishment date</a:t>
                      </a:r>
                    </a:p>
                  </a:txBody>
                  <a:tcPr/>
                </a:tc>
                <a:tc>
                  <a:txBody>
                    <a:bodyPr/>
                    <a:lstStyle/>
                    <a:p>
                      <a:pPr algn="ctr"/>
                      <a:endParaRPr lang="en-IE" dirty="0"/>
                    </a:p>
                  </a:txBody>
                  <a:tcPr/>
                </a:tc>
                <a:extLst>
                  <a:ext uri="{0D108BD9-81ED-4DB2-BD59-A6C34878D82A}">
                    <a16:rowId xmlns:a16="http://schemas.microsoft.com/office/drawing/2014/main" val="2063070959"/>
                  </a:ext>
                </a:extLst>
              </a:tr>
              <a:tr h="370840">
                <a:tc>
                  <a:txBody>
                    <a:bodyPr/>
                    <a:lstStyle/>
                    <a:p>
                      <a:pPr algn="ctr"/>
                      <a:r>
                        <a:rPr lang="en-IE" dirty="0"/>
                        <a:t>Termination date</a:t>
                      </a:r>
                    </a:p>
                  </a:txBody>
                  <a:tcPr/>
                </a:tc>
                <a:tc>
                  <a:txBody>
                    <a:bodyPr/>
                    <a:lstStyle/>
                    <a:p>
                      <a:pPr algn="ctr"/>
                      <a:endParaRPr lang="en-IE" dirty="0"/>
                    </a:p>
                  </a:txBody>
                  <a:tcPr/>
                </a:tc>
                <a:extLst>
                  <a:ext uri="{0D108BD9-81ED-4DB2-BD59-A6C34878D82A}">
                    <a16:rowId xmlns:a16="http://schemas.microsoft.com/office/drawing/2014/main" val="2154157002"/>
                  </a:ext>
                </a:extLst>
              </a:tr>
              <a:tr h="370840">
                <a:tc>
                  <a:txBody>
                    <a:bodyPr/>
                    <a:lstStyle/>
                    <a:p>
                      <a:pPr algn="ctr"/>
                      <a:r>
                        <a:rPr lang="en-IE" dirty="0"/>
                        <a:t>Duration of grassland ley (months)</a:t>
                      </a:r>
                    </a:p>
                  </a:txBody>
                  <a:tcPr/>
                </a:tc>
                <a:tc>
                  <a:txBody>
                    <a:bodyPr/>
                    <a:lstStyle/>
                    <a:p>
                      <a:pPr algn="ctr"/>
                      <a:endParaRPr lang="en-IE" dirty="0"/>
                    </a:p>
                  </a:txBody>
                  <a:tcPr/>
                </a:tc>
                <a:extLst>
                  <a:ext uri="{0D108BD9-81ED-4DB2-BD59-A6C34878D82A}">
                    <a16:rowId xmlns:a16="http://schemas.microsoft.com/office/drawing/2014/main" val="16450120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Number of harvests collected over the complete grassland ley phase</a:t>
                      </a:r>
                    </a:p>
                  </a:txBody>
                  <a:tcPr/>
                </a:tc>
                <a:tc>
                  <a:txBody>
                    <a:bodyPr/>
                    <a:lstStyle/>
                    <a:p>
                      <a:pPr algn="ctr"/>
                      <a:endParaRPr lang="en-IE" dirty="0"/>
                    </a:p>
                  </a:txBody>
                  <a:tcPr/>
                </a:tc>
                <a:extLst>
                  <a:ext uri="{0D108BD9-81ED-4DB2-BD59-A6C34878D82A}">
                    <a16:rowId xmlns:a16="http://schemas.microsoft.com/office/drawing/2014/main" val="1283381419"/>
                  </a:ext>
                </a:extLst>
              </a:tr>
            </a:tbl>
          </a:graphicData>
        </a:graphic>
      </p:graphicFrame>
      <p:graphicFrame>
        <p:nvGraphicFramePr>
          <p:cNvPr id="3" name="Table 4">
            <a:extLst>
              <a:ext uri="{FF2B5EF4-FFF2-40B4-BE49-F238E27FC236}">
                <a16:creationId xmlns:a16="http://schemas.microsoft.com/office/drawing/2014/main" id="{B8BE13F4-0628-06C5-A330-81183F172751}"/>
              </a:ext>
            </a:extLst>
          </p:cNvPr>
          <p:cNvGraphicFramePr>
            <a:graphicFrameLocks/>
          </p:cNvGraphicFramePr>
          <p:nvPr>
            <p:extLst>
              <p:ext uri="{D42A27DB-BD31-4B8C-83A1-F6EECF244321}">
                <p14:modId xmlns:p14="http://schemas.microsoft.com/office/powerpoint/2010/main" val="1707361982"/>
              </p:ext>
            </p:extLst>
          </p:nvPr>
        </p:nvGraphicFramePr>
        <p:xfrm>
          <a:off x="838200" y="4501308"/>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65087526"/>
                    </a:ext>
                  </a:extLst>
                </a:gridCol>
                <a:gridCol w="2628900">
                  <a:extLst>
                    <a:ext uri="{9D8B030D-6E8A-4147-A177-3AD203B41FA5}">
                      <a16:colId xmlns:a16="http://schemas.microsoft.com/office/drawing/2014/main" val="3556523367"/>
                    </a:ext>
                  </a:extLst>
                </a:gridCol>
                <a:gridCol w="2628900">
                  <a:extLst>
                    <a:ext uri="{9D8B030D-6E8A-4147-A177-3AD203B41FA5}">
                      <a16:colId xmlns:a16="http://schemas.microsoft.com/office/drawing/2014/main" val="4186985651"/>
                    </a:ext>
                  </a:extLst>
                </a:gridCol>
              </a:tblGrid>
              <a:tr h="370840">
                <a:tc>
                  <a:txBody>
                    <a:bodyPr/>
                    <a:lstStyle/>
                    <a:p>
                      <a:pPr algn="ctr"/>
                      <a:r>
                        <a:rPr lang="en-IE" dirty="0"/>
                        <a:t>Description</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Mean</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Standard deviation</a:t>
                      </a:r>
                    </a:p>
                  </a:txBody>
                  <a:tcPr>
                    <a:solidFill>
                      <a:schemeClr val="accent1"/>
                    </a:solidFill>
                  </a:tcPr>
                </a:tc>
                <a:extLst>
                  <a:ext uri="{0D108BD9-81ED-4DB2-BD59-A6C34878D82A}">
                    <a16:rowId xmlns:a16="http://schemas.microsoft.com/office/drawing/2014/main" val="28758742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Average total yield (all plots)</a:t>
                      </a:r>
                    </a:p>
                  </a:txBody>
                  <a:tcPr/>
                </a:tc>
                <a:tc>
                  <a:txBody>
                    <a:bodyPr/>
                    <a:lstStyle/>
                    <a:p>
                      <a:pPr algn="ctr"/>
                      <a:endParaRPr lang="en-IE" dirty="0"/>
                    </a:p>
                  </a:txBody>
                  <a:tcPr/>
                </a:tc>
                <a:tc>
                  <a:txBody>
                    <a:bodyPr/>
                    <a:lstStyle/>
                    <a:p>
                      <a:pPr algn="ctr"/>
                      <a:endParaRPr lang="en-IE" dirty="0"/>
                    </a:p>
                  </a:txBody>
                  <a:tcPr/>
                </a:tc>
                <a:extLst>
                  <a:ext uri="{0D108BD9-81ED-4DB2-BD59-A6C34878D82A}">
                    <a16:rowId xmlns:a16="http://schemas.microsoft.com/office/drawing/2014/main" val="20630709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Average total yield (monoculture plots)</a:t>
                      </a:r>
                    </a:p>
                  </a:txBody>
                  <a:tcPr/>
                </a:tc>
                <a:tc>
                  <a:txBody>
                    <a:bodyPr/>
                    <a:lstStyle/>
                    <a:p>
                      <a:pPr algn="ctr"/>
                      <a:endParaRPr lang="en-IE" dirty="0"/>
                    </a:p>
                  </a:txBody>
                  <a:tcPr/>
                </a:tc>
                <a:tc>
                  <a:txBody>
                    <a:bodyPr/>
                    <a:lstStyle/>
                    <a:p>
                      <a:pPr algn="ctr"/>
                      <a:endParaRPr lang="en-IE" dirty="0"/>
                    </a:p>
                  </a:txBody>
                  <a:tcPr/>
                </a:tc>
                <a:extLst>
                  <a:ext uri="{0D108BD9-81ED-4DB2-BD59-A6C34878D82A}">
                    <a16:rowId xmlns:a16="http://schemas.microsoft.com/office/drawing/2014/main" val="2154157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E" dirty="0"/>
                        <a:t>Average total yield (mixtures plots)</a:t>
                      </a:r>
                    </a:p>
                  </a:txBody>
                  <a:tcPr/>
                </a:tc>
                <a:tc>
                  <a:txBody>
                    <a:bodyPr/>
                    <a:lstStyle/>
                    <a:p>
                      <a:pPr algn="ctr"/>
                      <a:endParaRPr lang="en-IE" dirty="0"/>
                    </a:p>
                  </a:txBody>
                  <a:tcPr/>
                </a:tc>
                <a:tc>
                  <a:txBody>
                    <a:bodyPr/>
                    <a:lstStyle/>
                    <a:p>
                      <a:pPr algn="ctr"/>
                      <a:endParaRPr lang="en-IE" dirty="0"/>
                    </a:p>
                  </a:txBody>
                  <a:tcPr/>
                </a:tc>
                <a:extLst>
                  <a:ext uri="{0D108BD9-81ED-4DB2-BD59-A6C34878D82A}">
                    <a16:rowId xmlns:a16="http://schemas.microsoft.com/office/drawing/2014/main" val="3744356381"/>
                  </a:ext>
                </a:extLst>
              </a:tr>
            </a:tbl>
          </a:graphicData>
        </a:graphic>
      </p:graphicFrame>
      <p:sp>
        <p:nvSpPr>
          <p:cNvPr id="6" name="Footer Placeholder 5">
            <a:extLst>
              <a:ext uri="{FF2B5EF4-FFF2-40B4-BE49-F238E27FC236}">
                <a16:creationId xmlns:a16="http://schemas.microsoft.com/office/drawing/2014/main" id="{3BE7013B-3CA9-C7C8-4ECE-426E0B70096F}"/>
              </a:ext>
            </a:extLst>
          </p:cNvPr>
          <p:cNvSpPr>
            <a:spLocks noGrp="1"/>
          </p:cNvSpPr>
          <p:nvPr>
            <p:ph type="ftr" sz="quarter" idx="11"/>
          </p:nvPr>
        </p:nvSpPr>
        <p:spPr/>
        <p:txBody>
          <a:bodyPr/>
          <a:lstStyle/>
          <a:p>
            <a:r>
              <a:rPr lang="en-IE" dirty="0">
                <a:solidFill>
                  <a:schemeClr val="bg1"/>
                </a:solidFill>
              </a:rPr>
              <a:t>Tutorial 1: Grassland ley total yield</a:t>
            </a:r>
          </a:p>
        </p:txBody>
      </p:sp>
    </p:spTree>
    <p:extLst>
      <p:ext uri="{BB962C8B-B14F-4D97-AF65-F5344CB8AC3E}">
        <p14:creationId xmlns:p14="http://schemas.microsoft.com/office/powerpoint/2010/main" val="31061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a boxplot of your sites raw data for monocultures and mixtures here</a:t>
            </a:r>
          </a:p>
          <a:p>
            <a:pPr marL="0" indent="0">
              <a:buNone/>
            </a:pPr>
            <a:endParaRPr lang="en-IE" dirty="0"/>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5400" dirty="0">
                <a:solidFill>
                  <a:schemeClr val="bg1"/>
                </a:solidFill>
                <a:latin typeface="+mj-lt"/>
              </a:rPr>
              <a:t> Visualise your raw LegacyNet data</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077D1AB2-AE80-5A5A-DCA9-32B6D6CA9C91}"/>
              </a:ext>
            </a:extLst>
          </p:cNvPr>
          <p:cNvSpPr>
            <a:spLocks noGrp="1"/>
          </p:cNvSpPr>
          <p:nvPr>
            <p:ph type="ftr" sz="quarter" idx="11"/>
          </p:nvPr>
        </p:nvSpPr>
        <p:spPr/>
        <p:txBody>
          <a:bodyPr/>
          <a:lstStyle/>
          <a:p>
            <a:r>
              <a:rPr lang="en-IE" dirty="0">
                <a:solidFill>
                  <a:schemeClr val="bg1"/>
                </a:solidFill>
              </a:rPr>
              <a:t>Tutorial 1: Grassland ley total yield</a:t>
            </a:r>
          </a:p>
        </p:txBody>
      </p:sp>
    </p:spTree>
    <p:extLst>
      <p:ext uri="{BB962C8B-B14F-4D97-AF65-F5344CB8AC3E}">
        <p14:creationId xmlns:p14="http://schemas.microsoft.com/office/powerpoint/2010/main" val="233944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p:txBody>
          <a:bodyPr/>
          <a:lstStyle/>
          <a:p>
            <a:r>
              <a:rPr lang="en-IE" dirty="0"/>
              <a:t>Add the scatterplot of yield versus richness and pie-glyphs showing the species proportions that were sown</a:t>
            </a:r>
          </a:p>
          <a:p>
            <a:pPr marL="0" indent="0">
              <a:buNone/>
            </a:pPr>
            <a:endParaRPr lang="en-IE" dirty="0"/>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5400" dirty="0">
                <a:solidFill>
                  <a:schemeClr val="bg1"/>
                </a:solidFill>
                <a:latin typeface="+mj-lt"/>
              </a:rPr>
              <a:t> Visualise your raw LegacyNet data</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077D1AB2-AE80-5A5A-DCA9-32B6D6CA9C91}"/>
              </a:ext>
            </a:extLst>
          </p:cNvPr>
          <p:cNvSpPr>
            <a:spLocks noGrp="1"/>
          </p:cNvSpPr>
          <p:nvPr>
            <p:ph type="ftr" sz="quarter" idx="11"/>
          </p:nvPr>
        </p:nvSpPr>
        <p:spPr/>
        <p:txBody>
          <a:bodyPr/>
          <a:lstStyle/>
          <a:p>
            <a:r>
              <a:rPr lang="en-IE" dirty="0">
                <a:solidFill>
                  <a:schemeClr val="bg1"/>
                </a:solidFill>
              </a:rPr>
              <a:t>Tutorial 1: Grassland ley total yield</a:t>
            </a:r>
          </a:p>
        </p:txBody>
      </p:sp>
    </p:spTree>
    <p:extLst>
      <p:ext uri="{BB962C8B-B14F-4D97-AF65-F5344CB8AC3E}">
        <p14:creationId xmlns:p14="http://schemas.microsoft.com/office/powerpoint/2010/main" val="169396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5400" dirty="0">
                <a:solidFill>
                  <a:schemeClr val="bg1"/>
                </a:solidFill>
                <a:latin typeface="+mj-lt"/>
              </a:rPr>
              <a:t> Describe your best dry matter yield model </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graphicFrame>
        <p:nvGraphicFramePr>
          <p:cNvPr id="2" name="Table 4">
            <a:extLst>
              <a:ext uri="{FF2B5EF4-FFF2-40B4-BE49-F238E27FC236}">
                <a16:creationId xmlns:a16="http://schemas.microsoft.com/office/drawing/2014/main" id="{37E2AD1C-0391-9AA7-1A83-237127277044}"/>
              </a:ext>
            </a:extLst>
          </p:cNvPr>
          <p:cNvGraphicFramePr>
            <a:graphicFrameLocks noGrp="1"/>
          </p:cNvGraphicFramePr>
          <p:nvPr>
            <p:extLst>
              <p:ext uri="{D42A27DB-BD31-4B8C-83A1-F6EECF244321}">
                <p14:modId xmlns:p14="http://schemas.microsoft.com/office/powerpoint/2010/main" val="616939480"/>
              </p:ext>
            </p:extLst>
          </p:nvPr>
        </p:nvGraphicFramePr>
        <p:xfrm>
          <a:off x="838200" y="1738884"/>
          <a:ext cx="10515600" cy="2016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65402032"/>
                    </a:ext>
                  </a:extLst>
                </a:gridCol>
                <a:gridCol w="5257800">
                  <a:extLst>
                    <a:ext uri="{9D8B030D-6E8A-4147-A177-3AD203B41FA5}">
                      <a16:colId xmlns:a16="http://schemas.microsoft.com/office/drawing/2014/main" val="1484300468"/>
                    </a:ext>
                  </a:extLst>
                </a:gridCol>
              </a:tblGrid>
              <a:tr h="320485">
                <a:tc>
                  <a:txBody>
                    <a:bodyPr/>
                    <a:lstStyle/>
                    <a:p>
                      <a:r>
                        <a:rPr lang="en-IE" dirty="0"/>
                        <a:t>Question</a:t>
                      </a:r>
                    </a:p>
                  </a:txBody>
                  <a:tcPr/>
                </a:tc>
                <a:tc>
                  <a:txBody>
                    <a:bodyPr/>
                    <a:lstStyle/>
                    <a:p>
                      <a:r>
                        <a:rPr lang="en-IE" dirty="0"/>
                        <a:t>Response</a:t>
                      </a:r>
                    </a:p>
                  </a:txBody>
                  <a:tcPr/>
                </a:tc>
                <a:extLst>
                  <a:ext uri="{0D108BD9-81ED-4DB2-BD59-A6C34878D82A}">
                    <a16:rowId xmlns:a16="http://schemas.microsoft.com/office/drawing/2014/main" val="1066338395"/>
                  </a:ext>
                </a:extLst>
              </a:tr>
              <a:tr h="370840">
                <a:tc>
                  <a:txBody>
                    <a:bodyPr/>
                    <a:lstStyle/>
                    <a:p>
                      <a:r>
                        <a:rPr lang="en-IE" dirty="0"/>
                        <a:t>What model was selected as best for your site?</a:t>
                      </a:r>
                    </a:p>
                  </a:txBody>
                  <a:tcPr/>
                </a:tc>
                <a:tc>
                  <a:txBody>
                    <a:bodyPr/>
                    <a:lstStyle/>
                    <a:p>
                      <a:endParaRPr lang="en-IE" dirty="0"/>
                    </a:p>
                  </a:txBody>
                  <a:tcPr/>
                </a:tc>
                <a:extLst>
                  <a:ext uri="{0D108BD9-81ED-4DB2-BD59-A6C34878D82A}">
                    <a16:rowId xmlns:a16="http://schemas.microsoft.com/office/drawing/2014/main" val="15270784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Was the above model, the same as that selected by autoDI? If no, what model type did autoDI choose?</a:t>
                      </a:r>
                    </a:p>
                  </a:txBody>
                  <a:tcPr/>
                </a:tc>
                <a:tc>
                  <a:txBody>
                    <a:bodyPr/>
                    <a:lstStyle/>
                    <a:p>
                      <a:endParaRPr lang="en-IE" dirty="0"/>
                    </a:p>
                  </a:txBody>
                  <a:tcPr/>
                </a:tc>
                <a:extLst>
                  <a:ext uri="{0D108BD9-81ED-4DB2-BD59-A6C34878D82A}">
                    <a16:rowId xmlns:a16="http://schemas.microsoft.com/office/drawing/2014/main" val="42014645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What power of Theta does your model use? Is it significantly different from 1? If yes, state theta.</a:t>
                      </a:r>
                    </a:p>
                  </a:txBody>
                  <a:tcPr/>
                </a:tc>
                <a:tc>
                  <a:txBody>
                    <a:bodyPr/>
                    <a:lstStyle/>
                    <a:p>
                      <a:endParaRPr lang="en-IE" dirty="0"/>
                    </a:p>
                  </a:txBody>
                  <a:tcPr/>
                </a:tc>
                <a:extLst>
                  <a:ext uri="{0D108BD9-81ED-4DB2-BD59-A6C34878D82A}">
                    <a16:rowId xmlns:a16="http://schemas.microsoft.com/office/drawing/2014/main" val="1926588256"/>
                  </a:ext>
                </a:extLst>
              </a:tr>
            </a:tbl>
          </a:graphicData>
        </a:graphic>
      </p:graphicFrame>
      <p:sp>
        <p:nvSpPr>
          <p:cNvPr id="3" name="Footer Placeholder 2">
            <a:extLst>
              <a:ext uri="{FF2B5EF4-FFF2-40B4-BE49-F238E27FC236}">
                <a16:creationId xmlns:a16="http://schemas.microsoft.com/office/drawing/2014/main" id="{2FB7092F-5554-9294-F936-CCA84740DDD6}"/>
              </a:ext>
            </a:extLst>
          </p:cNvPr>
          <p:cNvSpPr>
            <a:spLocks noGrp="1"/>
          </p:cNvSpPr>
          <p:nvPr>
            <p:ph type="ftr" sz="quarter" idx="11"/>
          </p:nvPr>
        </p:nvSpPr>
        <p:spPr/>
        <p:txBody>
          <a:bodyPr/>
          <a:lstStyle/>
          <a:p>
            <a:r>
              <a:rPr lang="en-IE" dirty="0">
                <a:solidFill>
                  <a:schemeClr val="bg1"/>
                </a:solidFill>
              </a:rPr>
              <a:t>Tutorial 1: Grassland ley total yield</a:t>
            </a:r>
          </a:p>
        </p:txBody>
      </p:sp>
    </p:spTree>
    <p:extLst>
      <p:ext uri="{BB962C8B-B14F-4D97-AF65-F5344CB8AC3E}">
        <p14:creationId xmlns:p14="http://schemas.microsoft.com/office/powerpoint/2010/main" val="98151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5400" dirty="0">
                <a:solidFill>
                  <a:schemeClr val="bg1"/>
                </a:solidFill>
                <a:latin typeface="+mj-lt"/>
              </a:rPr>
              <a:t> Describe your best dry matter yield model </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3" name="Footer Placeholder 2">
            <a:extLst>
              <a:ext uri="{FF2B5EF4-FFF2-40B4-BE49-F238E27FC236}">
                <a16:creationId xmlns:a16="http://schemas.microsoft.com/office/drawing/2014/main" id="{2FB7092F-5554-9294-F936-CCA84740DDD6}"/>
              </a:ext>
            </a:extLst>
          </p:cNvPr>
          <p:cNvSpPr>
            <a:spLocks noGrp="1"/>
          </p:cNvSpPr>
          <p:nvPr>
            <p:ph type="ftr" sz="quarter" idx="11"/>
          </p:nvPr>
        </p:nvSpPr>
        <p:spPr/>
        <p:txBody>
          <a:bodyPr/>
          <a:lstStyle/>
          <a:p>
            <a:r>
              <a:rPr lang="en-IE" dirty="0">
                <a:solidFill>
                  <a:schemeClr val="bg1"/>
                </a:solidFill>
              </a:rPr>
              <a:t>Tutorial 1: Grassland ley total yield</a:t>
            </a:r>
          </a:p>
        </p:txBody>
      </p:sp>
      <p:sp>
        <p:nvSpPr>
          <p:cNvPr id="7" name="TextBox 6">
            <a:extLst>
              <a:ext uri="{FF2B5EF4-FFF2-40B4-BE49-F238E27FC236}">
                <a16:creationId xmlns:a16="http://schemas.microsoft.com/office/drawing/2014/main" id="{C3B593D9-32CB-6F3D-4A71-F104F0AC2269}"/>
              </a:ext>
            </a:extLst>
          </p:cNvPr>
          <p:cNvSpPr txBox="1"/>
          <p:nvPr/>
        </p:nvSpPr>
        <p:spPr>
          <a:xfrm>
            <a:off x="545609" y="1974840"/>
            <a:ext cx="4442027" cy="3693319"/>
          </a:xfrm>
          <a:prstGeom prst="rect">
            <a:avLst/>
          </a:prstGeom>
          <a:noFill/>
        </p:spPr>
        <p:txBody>
          <a:bodyPr wrap="square" rtlCol="0">
            <a:spAutoFit/>
          </a:bodyPr>
          <a:lstStyle/>
          <a:p>
            <a:r>
              <a:rPr lang="en-GB" dirty="0"/>
              <a:t>Identify your best fitting model here.</a:t>
            </a:r>
          </a:p>
          <a:p>
            <a:endParaRPr lang="en-GB" dirty="0"/>
          </a:p>
          <a:p>
            <a:r>
              <a:rPr lang="en-GB" b="1" u="sng" dirty="0">
                <a:solidFill>
                  <a:srgbClr val="C00000"/>
                </a:solidFill>
              </a:rPr>
              <a:t>Double click on the table to the right</a:t>
            </a:r>
            <a:r>
              <a:rPr lang="en-GB" dirty="0"/>
              <a:t>, highlight the cells to paste into and paste your estimated coefficients from R.</a:t>
            </a:r>
          </a:p>
          <a:p>
            <a:endParaRPr lang="en-GB" dirty="0"/>
          </a:p>
          <a:p>
            <a:r>
              <a:rPr lang="en-GB" dirty="0"/>
              <a:t>Format the cells to use one decimal place for estimates and three decimal places for SEs.</a:t>
            </a:r>
          </a:p>
          <a:p>
            <a:endParaRPr lang="en-GB" dirty="0"/>
          </a:p>
          <a:p>
            <a:r>
              <a:rPr lang="en-GB" dirty="0"/>
              <a:t>(Note: if a model other than the functional group model was identified as best for your site you will need to change the names of the interaction coefficients in the table.)</a:t>
            </a:r>
            <a:endParaRPr lang="en-IE" dirty="0"/>
          </a:p>
        </p:txBody>
      </p:sp>
      <p:graphicFrame>
        <p:nvGraphicFramePr>
          <p:cNvPr id="9" name="Object 8">
            <a:extLst>
              <a:ext uri="{FF2B5EF4-FFF2-40B4-BE49-F238E27FC236}">
                <a16:creationId xmlns:a16="http://schemas.microsoft.com/office/drawing/2014/main" id="{A305EFC3-5030-FAA6-205B-244AAAFC8082}"/>
              </a:ext>
            </a:extLst>
          </p:cNvPr>
          <p:cNvGraphicFramePr>
            <a:graphicFrameLocks noChangeAspect="1"/>
          </p:cNvGraphicFramePr>
          <p:nvPr>
            <p:extLst>
              <p:ext uri="{D42A27DB-BD31-4B8C-83A1-F6EECF244321}">
                <p14:modId xmlns:p14="http://schemas.microsoft.com/office/powerpoint/2010/main" val="1879422389"/>
              </p:ext>
            </p:extLst>
          </p:nvPr>
        </p:nvGraphicFramePr>
        <p:xfrm>
          <a:off x="5846763" y="1804988"/>
          <a:ext cx="5200650" cy="4313237"/>
        </p:xfrm>
        <a:graphic>
          <a:graphicData uri="http://schemas.openxmlformats.org/presentationml/2006/ole">
            <mc:AlternateContent xmlns:mc="http://schemas.openxmlformats.org/markup-compatibility/2006">
              <mc:Choice xmlns:v="urn:schemas-microsoft-com:vml" Requires="v">
                <p:oleObj name="Worksheet" r:id="rId2" imgW="3985410" imgH="3243409" progId="Excel.Sheet.12">
                  <p:embed/>
                </p:oleObj>
              </mc:Choice>
              <mc:Fallback>
                <p:oleObj name="Worksheet" r:id="rId2" imgW="3985410" imgH="3243409" progId="Excel.Sheet.12">
                  <p:embed/>
                  <p:pic>
                    <p:nvPicPr>
                      <p:cNvPr id="9" name="Object 8">
                        <a:extLst>
                          <a:ext uri="{FF2B5EF4-FFF2-40B4-BE49-F238E27FC236}">
                            <a16:creationId xmlns:a16="http://schemas.microsoft.com/office/drawing/2014/main" id="{A305EFC3-5030-FAA6-205B-244AAAFC8082}"/>
                          </a:ext>
                        </a:extLst>
                      </p:cNvPr>
                      <p:cNvPicPr/>
                      <p:nvPr/>
                    </p:nvPicPr>
                    <p:blipFill>
                      <a:blip r:embed="rId3"/>
                      <a:stretch>
                        <a:fillRect/>
                      </a:stretch>
                    </p:blipFill>
                    <p:spPr>
                      <a:xfrm>
                        <a:off x="5846763" y="1804988"/>
                        <a:ext cx="5200650" cy="4313237"/>
                      </a:xfrm>
                      <a:prstGeom prst="rect">
                        <a:avLst/>
                      </a:prstGeom>
                    </p:spPr>
                  </p:pic>
                </p:oleObj>
              </mc:Fallback>
            </mc:AlternateContent>
          </a:graphicData>
        </a:graphic>
      </p:graphicFrame>
    </p:spTree>
    <p:extLst>
      <p:ext uri="{BB962C8B-B14F-4D97-AF65-F5344CB8AC3E}">
        <p14:creationId xmlns:p14="http://schemas.microsoft.com/office/powerpoint/2010/main" val="252762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50BB2-AFA4-4259-39E5-725FA96070CA}"/>
              </a:ext>
            </a:extLst>
          </p:cNvPr>
          <p:cNvSpPr>
            <a:spLocks noGrp="1"/>
          </p:cNvSpPr>
          <p:nvPr>
            <p:ph idx="1"/>
          </p:nvPr>
        </p:nvSpPr>
        <p:spPr>
          <a:xfrm>
            <a:off x="838200" y="1719675"/>
            <a:ext cx="10515600" cy="4351338"/>
          </a:xfrm>
        </p:spPr>
        <p:txBody>
          <a:bodyPr/>
          <a:lstStyle/>
          <a:p>
            <a:r>
              <a:rPr lang="en-IE" dirty="0"/>
              <a:t>Add a bar plot of your predicted data points here</a:t>
            </a:r>
          </a:p>
        </p:txBody>
      </p:sp>
      <p:sp>
        <p:nvSpPr>
          <p:cNvPr id="4" name="Rectangle 3">
            <a:extLst>
              <a:ext uri="{FF2B5EF4-FFF2-40B4-BE49-F238E27FC236}">
                <a16:creationId xmlns:a16="http://schemas.microsoft.com/office/drawing/2014/main" id="{1F9B840D-5145-58EC-4C51-A131A1C6D1B9}"/>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r>
              <a:rPr lang="en-IE" sz="5400" dirty="0">
                <a:solidFill>
                  <a:schemeClr val="bg1"/>
                </a:solidFill>
                <a:latin typeface="+mj-lt"/>
              </a:rPr>
              <a:t> Visualise your LegacyNet data</a:t>
            </a:r>
          </a:p>
        </p:txBody>
      </p:sp>
      <p:sp>
        <p:nvSpPr>
          <p:cNvPr id="5" name="Rectangle 4">
            <a:extLst>
              <a:ext uri="{FF2B5EF4-FFF2-40B4-BE49-F238E27FC236}">
                <a16:creationId xmlns:a16="http://schemas.microsoft.com/office/drawing/2014/main" id="{D14E5ECB-888D-10C2-2CAC-AEC7850BFAF1}"/>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Footer Placeholder 1">
            <a:extLst>
              <a:ext uri="{FF2B5EF4-FFF2-40B4-BE49-F238E27FC236}">
                <a16:creationId xmlns:a16="http://schemas.microsoft.com/office/drawing/2014/main" id="{0C66C3C2-EEE8-C913-5738-23436196499E}"/>
              </a:ext>
            </a:extLst>
          </p:cNvPr>
          <p:cNvSpPr>
            <a:spLocks noGrp="1"/>
          </p:cNvSpPr>
          <p:nvPr>
            <p:ph type="ftr" sz="quarter" idx="11"/>
          </p:nvPr>
        </p:nvSpPr>
        <p:spPr/>
        <p:txBody>
          <a:bodyPr/>
          <a:lstStyle/>
          <a:p>
            <a:r>
              <a:rPr lang="en-IE" dirty="0">
                <a:solidFill>
                  <a:schemeClr val="bg1"/>
                </a:solidFill>
              </a:rPr>
              <a:t>Tutorial 1: Grassland ley total yield</a:t>
            </a:r>
          </a:p>
        </p:txBody>
      </p:sp>
    </p:spTree>
    <p:extLst>
      <p:ext uri="{BB962C8B-B14F-4D97-AF65-F5344CB8AC3E}">
        <p14:creationId xmlns:p14="http://schemas.microsoft.com/office/powerpoint/2010/main" val="212617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950B36-CDB1-3F35-567D-486900F42998}"/>
              </a:ext>
            </a:extLst>
          </p:cNvPr>
          <p:cNvSpPr/>
          <p:nvPr/>
        </p:nvSpPr>
        <p:spPr>
          <a:xfrm>
            <a:off x="0" y="0"/>
            <a:ext cx="12192000" cy="1560576"/>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2" name="Title 1">
            <a:extLst>
              <a:ext uri="{FF2B5EF4-FFF2-40B4-BE49-F238E27FC236}">
                <a16:creationId xmlns:a16="http://schemas.microsoft.com/office/drawing/2014/main" id="{ADAB4B28-1DF3-DD6B-6D2E-F6399208A4E6}"/>
              </a:ext>
            </a:extLst>
          </p:cNvPr>
          <p:cNvSpPr>
            <a:spLocks noGrp="1"/>
          </p:cNvSpPr>
          <p:nvPr>
            <p:ph type="ctrTitle"/>
          </p:nvPr>
        </p:nvSpPr>
        <p:spPr>
          <a:xfrm>
            <a:off x="0" y="1560576"/>
            <a:ext cx="12192000" cy="3647778"/>
          </a:xfrm>
        </p:spPr>
        <p:txBody>
          <a:bodyPr>
            <a:noAutofit/>
          </a:bodyPr>
          <a:lstStyle/>
          <a:p>
            <a:r>
              <a:rPr lang="en-IE" sz="4400" b="1" dirty="0">
                <a:latin typeface="Times New Roman" panose="02020603050405020304" pitchFamily="18" charset="0"/>
                <a:cs typeface="Times New Roman" panose="02020603050405020304" pitchFamily="18" charset="0"/>
              </a:rPr>
              <a:t>Tutorial 2:</a:t>
            </a:r>
            <a:br>
              <a:rPr lang="en-IE" sz="4400" dirty="0">
                <a:latin typeface="Times New Roman" panose="02020603050405020304" pitchFamily="18" charset="0"/>
                <a:cs typeface="Times New Roman" panose="02020603050405020304" pitchFamily="18" charset="0"/>
              </a:rPr>
            </a:br>
            <a:r>
              <a:rPr lang="en-IE" sz="4000" dirty="0">
                <a:latin typeface="Times New Roman" panose="02020603050405020304" pitchFamily="18" charset="0"/>
                <a:cs typeface="Times New Roman" panose="02020603050405020304" pitchFamily="18" charset="0"/>
              </a:rPr>
              <a:t>Analysing data from multiple harvests across the LegacyNet grassland ley phase.</a:t>
            </a:r>
            <a:br>
              <a:rPr lang="en-IE" sz="4000" dirty="0">
                <a:latin typeface="Times New Roman" panose="02020603050405020304" pitchFamily="18" charset="0"/>
                <a:cs typeface="Times New Roman" panose="02020603050405020304" pitchFamily="18" charset="0"/>
              </a:rPr>
            </a:br>
            <a:endParaRPr lang="en-IE" sz="4400" dirty="0">
              <a:latin typeface="Times New Roman" panose="02020603050405020304" pitchFamily="18" charset="0"/>
              <a:cs typeface="Times New Roman" panose="02020603050405020304" pitchFamily="18" charset="0"/>
            </a:endParaRPr>
          </a:p>
        </p:txBody>
      </p:sp>
      <p:pic>
        <p:nvPicPr>
          <p:cNvPr id="1026" name="Picture 2" descr="Legacy Net">
            <a:extLst>
              <a:ext uri="{FF2B5EF4-FFF2-40B4-BE49-F238E27FC236}">
                <a16:creationId xmlns:a16="http://schemas.microsoft.com/office/drawing/2014/main" id="{5ED2C2A5-EC97-1A04-13FF-2524B1C3C288}"/>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45806" y="186723"/>
            <a:ext cx="3538171" cy="1129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101A3E-AD88-1AF6-6821-2AE8D0BE1310}"/>
              </a:ext>
            </a:extLst>
          </p:cNvPr>
          <p:cNvSpPr/>
          <p:nvPr/>
        </p:nvSpPr>
        <p:spPr>
          <a:xfrm>
            <a:off x="0" y="6230112"/>
            <a:ext cx="12192000" cy="627888"/>
          </a:xfrm>
          <a:prstGeom prst="rect">
            <a:avLst/>
          </a:prstGeom>
          <a:solidFill>
            <a:srgbClr val="186637"/>
          </a:solidFill>
          <a:ln>
            <a:solidFill>
              <a:srgbClr val="18663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Tree>
    <p:extLst>
      <p:ext uri="{BB962C8B-B14F-4D97-AF65-F5344CB8AC3E}">
        <p14:creationId xmlns:p14="http://schemas.microsoft.com/office/powerpoint/2010/main" val="134593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39425</TotalTime>
  <Words>939</Words>
  <Application>Microsoft Office PowerPoint</Application>
  <PresentationFormat>Widescreen</PresentationFormat>
  <Paragraphs>93</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Calibri Light</vt:lpstr>
      <vt:lpstr>Cascadia Code ExtraLight</vt:lpstr>
      <vt:lpstr>Times New Roman</vt:lpstr>
      <vt:lpstr>Office Theme</vt:lpstr>
      <vt:lpstr>Worksheet</vt:lpstr>
      <vt:lpstr>LegacyNet Conference 2024 Lucan Spa Hotel, Dublin, Ireland Site analysis lab book  Name: [add your name here] Site number: [add your site ID here] Site location: [add your site location here] </vt:lpstr>
      <vt:lpstr>Tutorial 1: Reading your LegacyNet data into R and analysing it using the Diversity-Interactions modelling approach. </vt:lpstr>
      <vt:lpstr>PowerPoint Presentation</vt:lpstr>
      <vt:lpstr>PowerPoint Presentation</vt:lpstr>
      <vt:lpstr>PowerPoint Presentation</vt:lpstr>
      <vt:lpstr>PowerPoint Presentation</vt:lpstr>
      <vt:lpstr>PowerPoint Presentation</vt:lpstr>
      <vt:lpstr>PowerPoint Presentation</vt:lpstr>
      <vt:lpstr>Tutorial 2: Analysing data from multiple harvests across the LegacyNet grassland ley phase. </vt:lpstr>
      <vt:lpstr>PowerPoint Presentation</vt:lpstr>
      <vt:lpstr>PowerPoint Presentation</vt:lpstr>
      <vt:lpstr>PowerPoint Presentation</vt:lpstr>
      <vt:lpstr>PowerPoint Presentation</vt:lpstr>
      <vt:lpstr>Tutorial 3: Interpreting and visualising analysis from individual LegacyNet sites </vt:lpstr>
      <vt:lpstr>PowerPoint Presentation</vt:lpstr>
      <vt:lpstr>PowerPoint Presentation</vt:lpstr>
      <vt:lpstr>PowerPoint Presentation</vt:lpstr>
      <vt:lpstr>PowerPoint Presentation</vt:lpstr>
      <vt:lpstr>PowerPoint Presentation</vt:lpstr>
      <vt:lpstr>PowerPoint Presentation</vt:lpstr>
      <vt:lpstr>[Delete this text and replace it with a summary of your analysis in a few sentences here. For instance, for the total yield analysis, you might describe how different (or similar) the six species identity effects are, whether you have strong interactions among species or not, and describe the range of the best communities for yield for your site. Then you might add a comment about whether or not these effects are consistent across harvests at your site.]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Byrne</dc:creator>
  <cp:lastModifiedBy>Caroline Brophy</cp:lastModifiedBy>
  <cp:revision>15</cp:revision>
  <dcterms:created xsi:type="dcterms:W3CDTF">2024-01-17T11:11:17Z</dcterms:created>
  <dcterms:modified xsi:type="dcterms:W3CDTF">2024-03-03T00:06:58Z</dcterms:modified>
</cp:coreProperties>
</file>