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37C39-866A-4937-B461-5960A0B80849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6A23-01AC-463E-BD03-F684144B5E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61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66A23-01AC-463E-BD03-F684144B5E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22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2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0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5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7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82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19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0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6621-72CD-491A-B4FA-B59A3506289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0598-F04C-4B14-B03A-1285B70E3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5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5168" y="886973"/>
            <a:ext cx="10441663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Exploiting Local Feature Patterns for Unsupervised Domain Adaptation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1572" y="4191753"/>
            <a:ext cx="9144000" cy="1627361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r>
              <a:rPr lang="en-US" altLang="zh-CN" b="1" dirty="0" smtClean="0"/>
              <a:t>Jun Wen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Nenggan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Qian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Junsong</a:t>
            </a:r>
            <a:r>
              <a:rPr lang="en-US" altLang="zh-CN" dirty="0" smtClean="0"/>
              <a:t> Yuan</a:t>
            </a:r>
          </a:p>
          <a:p>
            <a:endParaRPr lang="en-US" altLang="zh-CN" dirty="0" smtClean="0"/>
          </a:p>
          <a:p>
            <a:r>
              <a:rPr lang="en-US" altLang="zh-CN" sz="2000" b="1" dirty="0" smtClean="0"/>
              <a:t>Zhejiang University </a:t>
            </a:r>
            <a:r>
              <a:rPr lang="en-US" altLang="zh-CN" sz="2000" dirty="0" smtClean="0"/>
              <a:t>&amp; University at Buffalo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60069" y="3545422"/>
            <a:ext cx="1411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(Draft)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6673" y="6280779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Nov 12,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8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Experiments-Ablation Study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0" y="1904638"/>
            <a:ext cx="3941422" cy="15338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3767" y="1424536"/>
            <a:ext cx="3795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Negative transfer </a:t>
            </a:r>
            <a:r>
              <a:rPr lang="en-US" altLang="zh-CN" dirty="0" smtClean="0"/>
              <a:t>with 31-25 tasks:</a:t>
            </a:r>
          </a:p>
        </p:txBody>
      </p:sp>
      <p:sp>
        <p:nvSpPr>
          <p:cNvPr id="6" name="矩形 5"/>
          <p:cNvSpPr/>
          <p:nvPr/>
        </p:nvSpPr>
        <p:spPr>
          <a:xfrm>
            <a:off x="4676691" y="1823417"/>
            <a:ext cx="1646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Different </a:t>
            </a:r>
            <a:r>
              <a:rPr lang="en-US" altLang="zh-CN" b="1" dirty="0" smtClean="0">
                <a:solidFill>
                  <a:srgbClr val="7030A0"/>
                </a:solidFill>
              </a:rPr>
              <a:t>layers</a:t>
            </a:r>
            <a:r>
              <a:rPr lang="en-US" altLang="zh-CN" dirty="0" smtClean="0"/>
              <a:t>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144" y="1352697"/>
            <a:ext cx="5381625" cy="1362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95" y="2738404"/>
            <a:ext cx="5267325" cy="8667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58172" y="2987125"/>
            <a:ext cx="1564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Number of </a:t>
            </a:r>
            <a:r>
              <a:rPr lang="en-US" altLang="zh-CN" b="1" dirty="0" smtClean="0">
                <a:solidFill>
                  <a:srgbClr val="7030A0"/>
                </a:solidFill>
              </a:rPr>
              <a:t>K</a:t>
            </a:r>
            <a:r>
              <a:rPr lang="en-US" altLang="zh-CN" dirty="0" smtClean="0"/>
              <a:t>: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160" y="3652442"/>
            <a:ext cx="10167042" cy="15683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263" y="5268067"/>
            <a:ext cx="10118939" cy="1559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4618" y="4002204"/>
            <a:ext cx="126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   Holistic</a:t>
            </a:r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alignment: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618" y="5566944"/>
            <a:ext cx="1267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     Local</a:t>
            </a:r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alignment: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 novel unsupervised domain adaptation approach by exploiting local feature patterns;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We showed local feature patterns: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more </a:t>
            </a:r>
            <a:r>
              <a:rPr lang="en-US" altLang="zh-CN" dirty="0" smtClean="0">
                <a:solidFill>
                  <a:srgbClr val="7030A0"/>
                </a:solidFill>
              </a:rPr>
              <a:t>generic</a:t>
            </a:r>
            <a:r>
              <a:rPr lang="en-US" altLang="zh-CN" dirty="0" smtClean="0"/>
              <a:t> and transferable;     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enable </a:t>
            </a:r>
            <a:r>
              <a:rPr lang="en-US" altLang="zh-CN" dirty="0" smtClean="0">
                <a:solidFill>
                  <a:srgbClr val="7030A0"/>
                </a:solidFill>
              </a:rPr>
              <a:t>fine-grained</a:t>
            </a:r>
            <a:r>
              <a:rPr lang="en-US" altLang="zh-CN" dirty="0" smtClean="0"/>
              <a:t> feature alignment;</a:t>
            </a:r>
          </a:p>
          <a:p>
            <a:pPr marL="514350" indent="-514350">
              <a:buAutoNum type="arabicParenR"/>
            </a:pPr>
            <a:r>
              <a:rPr lang="en-US" altLang="zh-CN" dirty="0" smtClean="0"/>
              <a:t>alleviate </a:t>
            </a:r>
            <a:r>
              <a:rPr lang="en-US" altLang="zh-CN" dirty="0" smtClean="0">
                <a:solidFill>
                  <a:srgbClr val="7030A0"/>
                </a:solidFill>
              </a:rPr>
              <a:t>negative</a:t>
            </a:r>
            <a:r>
              <a:rPr lang="en-US" altLang="zh-CN" dirty="0" smtClean="0"/>
              <a:t> transfer;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93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9574" y="2967335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Thank you!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Unsupervised Domain Adaptation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51850" y="1825625"/>
            <a:ext cx="10891318" cy="4351338"/>
          </a:xfrm>
        </p:spPr>
        <p:txBody>
          <a:bodyPr/>
          <a:lstStyle/>
          <a:p>
            <a:r>
              <a:rPr lang="en-US" altLang="zh-CN" b="1" dirty="0" smtClean="0"/>
              <a:t>Source Domain</a:t>
            </a:r>
            <a:r>
              <a:rPr lang="en-US" altLang="zh-CN" dirty="0" smtClean="0"/>
              <a:t>: labeled </a:t>
            </a:r>
            <a:r>
              <a:rPr lang="en-US" altLang="zh-CN" dirty="0" smtClean="0"/>
              <a:t>data;</a:t>
            </a:r>
            <a:endParaRPr lang="en-US" altLang="zh-CN" dirty="0" smtClean="0"/>
          </a:p>
          <a:p>
            <a:r>
              <a:rPr lang="en-US" altLang="zh-CN" b="1" dirty="0" smtClean="0"/>
              <a:t>Target Domain</a:t>
            </a:r>
            <a:r>
              <a:rPr lang="en-US" altLang="zh-CN" dirty="0" smtClean="0"/>
              <a:t>:  </a:t>
            </a:r>
            <a:r>
              <a:rPr lang="en-US" altLang="zh-CN" u="sng" dirty="0" smtClean="0"/>
              <a:t>unlabeled</a:t>
            </a:r>
            <a:r>
              <a:rPr lang="en-US" altLang="zh-CN" dirty="0" smtClean="0"/>
              <a:t> (or few labels)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Objective: learn features from source labels that can be applied to target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4" y="3427806"/>
            <a:ext cx="3851303" cy="2816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572" y="3461541"/>
            <a:ext cx="5574799" cy="285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Domain-invariant Features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8" y="4218724"/>
            <a:ext cx="5680295" cy="6095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5" y="4972169"/>
            <a:ext cx="5608858" cy="5141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8" y="2854882"/>
            <a:ext cx="6591300" cy="923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539" y="925490"/>
            <a:ext cx="2785053" cy="23913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164" y="3710192"/>
            <a:ext cx="4677623" cy="303809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19515" y="1617847"/>
            <a:ext cx="5851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Two properties of representation:</a:t>
            </a:r>
          </a:p>
          <a:p>
            <a:pPr marL="342900" indent="-342900">
              <a:buAutoNum type="arabicPeriod"/>
            </a:pPr>
            <a:r>
              <a:rPr lang="en-US" altLang="zh-CN" b="1" dirty="0" smtClean="0"/>
              <a:t>Discriminative</a:t>
            </a:r>
            <a:r>
              <a:rPr lang="en-US" altLang="zh-CN" dirty="0" smtClean="0"/>
              <a:t> for both domains: classification objective;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Domain </a:t>
            </a:r>
            <a:r>
              <a:rPr lang="en-US" altLang="zh-CN" b="1" dirty="0" smtClean="0"/>
              <a:t>invariant</a:t>
            </a:r>
            <a:r>
              <a:rPr lang="en-US" altLang="zh-CN" dirty="0" smtClean="0"/>
              <a:t>: adaptation objective;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8078" y="6110497"/>
            <a:ext cx="4817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theory of learning from different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domains, ICML 2009.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400" dirty="0"/>
              <a:t>Domain-Adversarial Training of Neural </a:t>
            </a:r>
            <a:r>
              <a:rPr lang="en-US" altLang="zh-CN" sz="1400" dirty="0" smtClean="0"/>
              <a:t>Networks, ICML 2016.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Divergence Metrics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06" y="3624131"/>
            <a:ext cx="6146031" cy="23504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3" y="1536778"/>
            <a:ext cx="5412677" cy="18374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11834" y="1167446"/>
            <a:ext cx="525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1) Maximum Mean Discrepancy (MMD) in RKHS space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824" y="2244071"/>
            <a:ext cx="5813740" cy="5175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35837" y="3911096"/>
            <a:ext cx="2525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2) Adversarial learning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540" y="4692715"/>
            <a:ext cx="4161790" cy="58471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0651" y="6127332"/>
            <a:ext cx="873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[1] </a:t>
            </a:r>
            <a:r>
              <a:rPr lang="en-US" altLang="zh-CN" sz="1600" dirty="0"/>
              <a:t>Simultaneous Deep Transfer Across domains and </a:t>
            </a:r>
            <a:r>
              <a:rPr lang="en-US" altLang="zh-CN" sz="1600" dirty="0" smtClean="0"/>
              <a:t>tasks, ICCV2015;</a:t>
            </a:r>
            <a:endParaRPr lang="en-US" altLang="zh-CN" sz="1600" dirty="0"/>
          </a:p>
          <a:p>
            <a:r>
              <a:rPr lang="en-US" altLang="zh-CN" sz="1600" dirty="0" smtClean="0"/>
              <a:t>[2] Learning </a:t>
            </a:r>
            <a:r>
              <a:rPr lang="en-US" altLang="zh-CN" sz="1600" dirty="0"/>
              <a:t>Transferable Features with Deep Adaptation </a:t>
            </a:r>
            <a:r>
              <a:rPr lang="en-US" altLang="zh-CN" sz="1600" dirty="0" smtClean="0"/>
              <a:t>Network, ICML 2015.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33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Holistic and Local Alignment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5" y="1690688"/>
            <a:ext cx="4836614" cy="16418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3" y="4136834"/>
            <a:ext cx="6639878" cy="24702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400" y="3956959"/>
            <a:ext cx="3505400" cy="26863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66233" y="1443467"/>
            <a:ext cx="57127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Holistic alignment: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h</a:t>
            </a:r>
            <a:r>
              <a:rPr lang="en-US" altLang="zh-CN" dirty="0" smtClean="0"/>
              <a:t>olistic features easily </a:t>
            </a:r>
            <a:r>
              <a:rPr lang="en-US" altLang="zh-CN" dirty="0" err="1" smtClean="0"/>
              <a:t>overfit</a:t>
            </a:r>
            <a:r>
              <a:rPr lang="en-US" altLang="zh-CN" dirty="0" smtClean="0"/>
              <a:t> source labels;</a:t>
            </a:r>
          </a:p>
          <a:p>
            <a:pPr marL="342900" indent="-342900">
              <a:buAutoNum type="arabicPeriod" startAt="2"/>
            </a:pPr>
            <a:r>
              <a:rPr lang="en-US" altLang="zh-CN" dirty="0" smtClean="0"/>
              <a:t>no consideration of complex local feature distributions;</a:t>
            </a:r>
          </a:p>
          <a:p>
            <a:pPr marL="342900" indent="-342900">
              <a:buAutoNum type="arabicPeriod" startAt="2"/>
            </a:pPr>
            <a:endParaRPr lang="en-US" altLang="zh-CN" dirty="0"/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Local alignment: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local features are more generic and transferable;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respect the multi-mode statistics of local features;</a:t>
            </a:r>
          </a:p>
        </p:txBody>
      </p:sp>
    </p:spTree>
    <p:extLst>
      <p:ext uri="{BB962C8B-B14F-4D97-AF65-F5344CB8AC3E}">
        <p14:creationId xmlns:p14="http://schemas.microsoft.com/office/powerpoint/2010/main" val="36885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Overview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046" y="3204928"/>
            <a:ext cx="9454284" cy="35172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834" y="1690688"/>
            <a:ext cx="8996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Three components:</a:t>
            </a:r>
          </a:p>
          <a:p>
            <a:pPr marL="400050" indent="-400050">
              <a:buAutoNum type="romanUcParenR"/>
            </a:pPr>
            <a:r>
              <a:rPr lang="en-US" altLang="zh-CN" b="1" dirty="0" smtClean="0"/>
              <a:t>Feature extractor G</a:t>
            </a:r>
            <a:r>
              <a:rPr lang="en-US" altLang="zh-CN" dirty="0" smtClean="0"/>
              <a:t>: multiple convolution layers (VGG16 is used in the paper);</a:t>
            </a:r>
          </a:p>
          <a:p>
            <a:pPr marL="400050" indent="-400050">
              <a:buAutoNum type="romanUcParenR"/>
            </a:pPr>
            <a:r>
              <a:rPr lang="en-US" altLang="zh-CN" b="1" dirty="0" smtClean="0">
                <a:solidFill>
                  <a:srgbClr val="7030A0"/>
                </a:solidFill>
              </a:rPr>
              <a:t>Local patterns learning</a:t>
            </a:r>
            <a:r>
              <a:rPr lang="en-US" altLang="zh-CN" dirty="0" smtClean="0"/>
              <a:t>: employ the </a:t>
            </a:r>
            <a:r>
              <a:rPr lang="en-US" altLang="zh-CN" dirty="0" err="1" smtClean="0"/>
              <a:t>NetVLAD</a:t>
            </a:r>
            <a:r>
              <a:rPr lang="en-US" altLang="zh-CN" dirty="0" smtClean="0"/>
              <a:t> for local feature aggregation;</a:t>
            </a:r>
          </a:p>
          <a:p>
            <a:pPr marL="400050" indent="-400050">
              <a:buAutoNum type="romanUcParenR"/>
            </a:pPr>
            <a:r>
              <a:rPr lang="en-US" altLang="zh-CN" b="1" dirty="0" smtClean="0">
                <a:solidFill>
                  <a:srgbClr val="7030A0"/>
                </a:solidFill>
              </a:rPr>
              <a:t>Feature alignment</a:t>
            </a:r>
            <a:r>
              <a:rPr lang="en-US" altLang="zh-CN" dirty="0" smtClean="0"/>
              <a:t>: jointly aligning holistic and local features based on adversarial learning;</a:t>
            </a:r>
          </a:p>
        </p:txBody>
      </p:sp>
    </p:spTree>
    <p:extLst>
      <p:ext uri="{BB962C8B-B14F-4D97-AF65-F5344CB8AC3E}">
        <p14:creationId xmlns:p14="http://schemas.microsoft.com/office/powerpoint/2010/main" val="36175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 Feature Patterns Learning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834" y="1690688"/>
            <a:ext cx="6743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Two learning steps:</a:t>
            </a:r>
          </a:p>
          <a:p>
            <a:pPr marL="342900" indent="-342900">
              <a:buAutoNum type="arabicParenR"/>
            </a:pPr>
            <a:r>
              <a:rPr lang="en-US" altLang="zh-CN" dirty="0" smtClean="0"/>
              <a:t>initialize the local patterns using K-means over local features;</a:t>
            </a:r>
          </a:p>
          <a:p>
            <a:pPr marL="342900" indent="-342900">
              <a:buAutoNum type="arabicParenR"/>
            </a:pPr>
            <a:r>
              <a:rPr lang="en-US" altLang="zh-CN" dirty="0" smtClean="0"/>
              <a:t>end-to-end training;</a:t>
            </a:r>
          </a:p>
        </p:txBody>
      </p:sp>
      <p:sp>
        <p:nvSpPr>
          <p:cNvPr id="6" name="矩形 5"/>
          <p:cNvSpPr/>
          <p:nvPr/>
        </p:nvSpPr>
        <p:spPr>
          <a:xfrm>
            <a:off x="310834" y="3481766"/>
            <a:ext cx="6743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To components:</a:t>
            </a:r>
          </a:p>
          <a:p>
            <a:pPr marL="342900" indent="-342900">
              <a:buAutoNum type="arabicParenR"/>
            </a:pPr>
            <a:r>
              <a:rPr lang="en-US" altLang="zh-CN" b="1" dirty="0"/>
              <a:t>s</a:t>
            </a:r>
            <a:r>
              <a:rPr lang="en-US" altLang="zh-CN" b="1" dirty="0" smtClean="0"/>
              <a:t>imilarity</a:t>
            </a:r>
            <a:r>
              <a:rPr lang="en-US" altLang="zh-CN" dirty="0" smtClean="0"/>
              <a:t> vector: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endParaRPr lang="en-US" altLang="zh-CN" dirty="0" smtClean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endParaRPr lang="en-US" altLang="zh-CN" dirty="0" smtClean="0"/>
          </a:p>
          <a:p>
            <a:pPr marL="342900" indent="-342900">
              <a:buAutoNum type="arabicParenR"/>
            </a:pPr>
            <a:r>
              <a:rPr lang="en-US" altLang="zh-CN" dirty="0"/>
              <a:t>l</a:t>
            </a:r>
            <a:r>
              <a:rPr lang="en-US" altLang="zh-CN" dirty="0" smtClean="0"/>
              <a:t>ocal feature </a:t>
            </a:r>
            <a:r>
              <a:rPr lang="en-US" altLang="zh-CN" b="1" dirty="0" smtClean="0"/>
              <a:t>aggregation</a:t>
            </a:r>
            <a:r>
              <a:rPr lang="en-US" altLang="zh-CN" dirty="0" smtClean="0"/>
              <a:t>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4092401"/>
            <a:ext cx="4457700" cy="1038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313" y="5696842"/>
            <a:ext cx="4767687" cy="813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154" y="1855959"/>
            <a:ext cx="4500646" cy="31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Alignment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0833" y="1509299"/>
            <a:ext cx="4813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1) Holistic alignment: </a:t>
            </a:r>
            <a:r>
              <a:rPr lang="en-US" altLang="zh-CN" dirty="0" smtClean="0"/>
              <a:t>classifier activations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70" y="2087244"/>
            <a:ext cx="3631054" cy="18671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0833" y="4604394"/>
            <a:ext cx="6268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2) Local alignment:  residuals of </a:t>
            </a:r>
            <a:r>
              <a:rPr lang="en-US" altLang="zh-CN" dirty="0" smtClean="0"/>
              <a:t>convolution layer activations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94" y="5260062"/>
            <a:ext cx="3969013" cy="13344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794" y="1602463"/>
            <a:ext cx="4229601" cy="31684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845" y="5579503"/>
            <a:ext cx="4617269" cy="87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2191" y="1690688"/>
            <a:ext cx="4351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Datasets: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1) </a:t>
            </a:r>
            <a:r>
              <a:rPr lang="en-US" altLang="zh-CN" b="1" dirty="0" smtClean="0"/>
              <a:t>Office 31</a:t>
            </a:r>
            <a:r>
              <a:rPr lang="en-US" altLang="zh-CN" dirty="0" smtClean="0"/>
              <a:t>: most popular;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2) </a:t>
            </a:r>
            <a:r>
              <a:rPr lang="en-US" altLang="zh-CN" b="1" dirty="0" smtClean="0"/>
              <a:t>Office-home</a:t>
            </a:r>
            <a:r>
              <a:rPr lang="en-US" altLang="zh-CN" dirty="0" smtClean="0"/>
              <a:t>: very challenging;</a:t>
            </a:r>
          </a:p>
          <a:p>
            <a:endParaRPr lang="en-US" altLang="zh-CN" dirty="0"/>
          </a:p>
          <a:p>
            <a:r>
              <a:rPr lang="en-US" altLang="zh-CN" dirty="0" smtClean="0"/>
              <a:t>Settings:</a:t>
            </a:r>
          </a:p>
          <a:p>
            <a:r>
              <a:rPr lang="en-US" altLang="zh-CN" b="1" dirty="0" smtClean="0"/>
              <a:t>Ours(H): </a:t>
            </a:r>
            <a:r>
              <a:rPr lang="en-US" altLang="zh-CN" dirty="0" smtClean="0"/>
              <a:t>only holistic alignment;</a:t>
            </a:r>
          </a:p>
          <a:p>
            <a:r>
              <a:rPr lang="en-US" altLang="zh-CN" b="1" dirty="0" smtClean="0"/>
              <a:t>Ours (H+L): </a:t>
            </a:r>
            <a:r>
              <a:rPr lang="en-US" altLang="zh-CN" dirty="0" smtClean="0"/>
              <a:t>joint alignment;</a:t>
            </a:r>
          </a:p>
          <a:p>
            <a:endParaRPr lang="en-US" altLang="zh-CN" dirty="0"/>
          </a:p>
          <a:p>
            <a:r>
              <a:rPr lang="en-US" altLang="zh-CN" b="1" dirty="0" smtClean="0"/>
              <a:t>ADDS(s): </a:t>
            </a:r>
            <a:r>
              <a:rPr lang="en-US" altLang="zh-CN" dirty="0" smtClean="0"/>
              <a:t>randomly initialized fully-connected layers with smaller size.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55" y="1466688"/>
            <a:ext cx="3362560" cy="23298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135" y="1420688"/>
            <a:ext cx="3504855" cy="22678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641" y="4450068"/>
            <a:ext cx="8356349" cy="22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397</Words>
  <Application>Microsoft Office PowerPoint</Application>
  <PresentationFormat>宽屏</PresentationFormat>
  <Paragraphs>77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Times New Roman</vt:lpstr>
      <vt:lpstr>Office 主题</vt:lpstr>
      <vt:lpstr>Exploiting Local Feature Patterns for Unsupervised Domain Adaptation</vt:lpstr>
      <vt:lpstr>Unsupervised Domain Adaptation</vt:lpstr>
      <vt:lpstr>Domain-invariant Features</vt:lpstr>
      <vt:lpstr>Divergence Metrics</vt:lpstr>
      <vt:lpstr>Holistic and Local Alignment</vt:lpstr>
      <vt:lpstr>Method Overview</vt:lpstr>
      <vt:lpstr>Local Feature Patterns Learning</vt:lpstr>
      <vt:lpstr>Feature Alignment</vt:lpstr>
      <vt:lpstr>Experiments</vt:lpstr>
      <vt:lpstr>Experiments-Ablation Study</vt:lpstr>
      <vt:lpstr>Conclusions</vt:lpstr>
      <vt:lpstr>PowerPoint 演示文稿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Local Feature Patterns for Unsupervised Domain Adaptation</dc:title>
  <dc:creator>wen jun</dc:creator>
  <cp:lastModifiedBy>wen jun</cp:lastModifiedBy>
  <cp:revision>17</cp:revision>
  <dcterms:created xsi:type="dcterms:W3CDTF">2018-11-12T16:21:58Z</dcterms:created>
  <dcterms:modified xsi:type="dcterms:W3CDTF">2018-11-12T20:49:43Z</dcterms:modified>
</cp:coreProperties>
</file>