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7" r:id="rId2"/>
    <p:sldId id="258" r:id="rId3"/>
    <p:sldId id="259" r:id="rId4"/>
    <p:sldId id="264" r:id="rId5"/>
    <p:sldId id="278" r:id="rId6"/>
    <p:sldId id="279" r:id="rId7"/>
    <p:sldId id="266" r:id="rId8"/>
    <p:sldId id="282" r:id="rId9"/>
    <p:sldId id="281" r:id="rId10"/>
    <p:sldId id="280" r:id="rId11"/>
    <p:sldId id="283" r:id="rId12"/>
    <p:sldId id="285" r:id="rId13"/>
    <p:sldId id="286" r:id="rId14"/>
    <p:sldId id="287" r:id="rId15"/>
    <p:sldId id="289" r:id="rId16"/>
    <p:sldId id="288" r:id="rId17"/>
    <p:sldId id="265" r:id="rId18"/>
    <p:sldId id="284" r:id="rId19"/>
    <p:sldId id="277" r:id="rId20"/>
    <p:sldId id="262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B39A"/>
    <a:srgbClr val="CEF2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1" autoAdjust="0"/>
    <p:restoredTop sz="91597" autoAdjust="0"/>
  </p:normalViewPr>
  <p:slideViewPr>
    <p:cSldViewPr>
      <p:cViewPr varScale="1">
        <p:scale>
          <a:sx n="73" d="100"/>
          <a:sy n="73" d="100"/>
        </p:scale>
        <p:origin x="-11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9" d="100"/>
          <a:sy n="59" d="100"/>
        </p:scale>
        <p:origin x="-281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D10FB-D49E-43D1-B02D-6192CF1FF40B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10A5F-042B-48D3-8843-EB2070919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8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69E12-5892-41EC-B223-244AF878C313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F4184-C6E0-4FF2-9447-E7599D7C2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660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4184-C6E0-4FF2-9447-E7599D7C22E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638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공업교육이 개인적 혹은 사회적으로 어떻게 중요한지 알아보겠습니다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4184-C6E0-4FF2-9447-E7599D7C22E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9569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4184-C6E0-4FF2-9447-E7599D7C22E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041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4184-C6E0-4FF2-9447-E7599D7C22E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956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4184-C6E0-4FF2-9447-E7599D7C22E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017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tps://www.google.co.kr/url?sa=i&amp;rct=j&amp;q=&amp;esrc=s&amp;source=images&amp;cd=&amp;ved=0ahUKEwiCnZbdwpDYAhWBFZQKHemFB4kQjRwIBw&amp;url=https%3A%2F%2Fwww.istockphoto.com%2Fkr%2F%25EC%2582%25AC%25EC%25A7%2584%2F%25EB%2582%25A8%25EC%259E%2590-%25EC%259D%2598%25EC%259E%2590%25EA%25B0%2580-%25EB%2594%25B8%25EB%25A6%25B0-%25EC%25B1%2585%25EC%2583%2581-%25EC%2598%2581%25EC%2597%2585%25EC%25A4%2591-%25EC%2595%2589%25EC%259D%2580-%25EC%259E%2590%25EC%2584%25B8-%25ED%2581%25B0-%25EC%2584%25A4%25EB%2593%259D%25ED%2595%2598%25EC%258B%25AD%25EC%258B%259C%25EC%2598%25A4-%25EA%25B2%25A9%25EB%25A6%25AC%25EB%2590%25A8%25EC%2597%2590-%25EC%259D%25B8%25EB%25AA%2585%25EB%25B3%2584-gm498111396-79476929&amp;psig=AOvVaw3jB7S4ZJry8JjMgA1hUnuG&amp;ust=1513581955308217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4184-C6E0-4FF2-9447-E7599D7C22E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748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지식이 가치가 있는지를 생각하기 위해 </a:t>
            </a:r>
            <a:r>
              <a:rPr lang="ko-KR" altLang="en-US" dirty="0" err="1"/>
              <a:t>브라우디</a:t>
            </a:r>
            <a:r>
              <a:rPr lang="en-US" altLang="ko-KR" dirty="0"/>
              <a:t>, </a:t>
            </a:r>
            <a:r>
              <a:rPr lang="ko-KR" altLang="en-US" dirty="0" err="1"/>
              <a:t>스미스</a:t>
            </a:r>
            <a:r>
              <a:rPr lang="en-US" altLang="ko-KR" dirty="0"/>
              <a:t>, </a:t>
            </a:r>
            <a:r>
              <a:rPr lang="ko-KR" altLang="en-US" dirty="0" err="1"/>
              <a:t>버네트는</a:t>
            </a:r>
            <a:r>
              <a:rPr lang="ko-KR" altLang="en-US" dirty="0"/>
              <a:t> 지식의 용도를 </a:t>
            </a:r>
            <a:r>
              <a:rPr lang="en-US" altLang="ko-KR" dirty="0"/>
              <a:t>4</a:t>
            </a:r>
            <a:r>
              <a:rPr lang="ko-KR" altLang="en-US" dirty="0"/>
              <a:t>가지로 구분했습니다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연상적용도</a:t>
            </a:r>
            <a:r>
              <a:rPr lang="en-US" altLang="ko-KR" dirty="0"/>
              <a:t>, </a:t>
            </a:r>
            <a:r>
              <a:rPr lang="ko-KR" altLang="en-US" dirty="0"/>
              <a:t>복사적용도</a:t>
            </a:r>
            <a:r>
              <a:rPr lang="en-US" altLang="ko-KR" dirty="0"/>
              <a:t>, </a:t>
            </a:r>
            <a:r>
              <a:rPr lang="ko-KR" altLang="en-US" dirty="0"/>
              <a:t>해석적용도</a:t>
            </a:r>
            <a:r>
              <a:rPr lang="en-US" altLang="ko-KR" dirty="0"/>
              <a:t>, </a:t>
            </a:r>
            <a:r>
              <a:rPr lang="ko-KR" altLang="en-US" dirty="0"/>
              <a:t>응용적용도</a:t>
            </a:r>
            <a:r>
              <a:rPr lang="ko-KR" altLang="en-US" baseline="0" dirty="0"/>
              <a:t> 이 </a:t>
            </a:r>
            <a:r>
              <a:rPr lang="en-US" altLang="ko-KR" baseline="0" dirty="0"/>
              <a:t>4</a:t>
            </a:r>
            <a:r>
              <a:rPr lang="ko-KR" altLang="en-US" baseline="0" dirty="0"/>
              <a:t>가지로 구분했습니다</a:t>
            </a:r>
            <a:r>
              <a:rPr lang="en-US" altLang="ko-KR" baseline="0" dirty="0"/>
              <a:t>.</a:t>
            </a:r>
          </a:p>
          <a:p>
            <a:r>
              <a:rPr lang="ko-KR" altLang="en-US" dirty="0"/>
              <a:t>변화가 가속되는 직업사회 속에서 직업교육은 복사적</a:t>
            </a:r>
            <a:r>
              <a:rPr lang="ko-KR" altLang="en-US" baseline="0" dirty="0"/>
              <a:t> 용도만으로는 충분하지 않습니다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공업교육에서는 지식의 해석적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응용적 용도에 더욱 중점을 </a:t>
            </a:r>
            <a:r>
              <a:rPr lang="ko-KR" altLang="en-US" baseline="0" dirty="0" err="1"/>
              <a:t>둬야합니다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</a:t>
            </a:r>
            <a:r>
              <a:rPr lang="ko-KR" altLang="en-US" baseline="0" dirty="0"/>
              <a:t>가지 부연설명</a:t>
            </a:r>
            <a:r>
              <a:rPr lang="en-US" altLang="ko-KR" baseline="0" dirty="0"/>
              <a:t>(</a:t>
            </a:r>
            <a:r>
              <a:rPr lang="ko-KR" altLang="en-US" baseline="0" dirty="0"/>
              <a:t>연상 </a:t>
            </a:r>
            <a:r>
              <a:rPr lang="en-US" altLang="ko-KR" baseline="0" dirty="0"/>
              <a:t>– </a:t>
            </a:r>
            <a:r>
              <a:rPr lang="ko-KR" altLang="en-US" baseline="0" dirty="0" err="1"/>
              <a:t>하나알면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열가지</a:t>
            </a:r>
            <a:r>
              <a:rPr lang="en-US" altLang="ko-KR" baseline="0" dirty="0"/>
              <a:t>/</a:t>
            </a:r>
            <a:r>
              <a:rPr lang="ko-KR" altLang="en-US" baseline="0" dirty="0"/>
              <a:t>복사 </a:t>
            </a:r>
            <a:r>
              <a:rPr lang="en-US" altLang="ko-KR" baseline="0" dirty="0"/>
              <a:t>– </a:t>
            </a:r>
            <a:r>
              <a:rPr lang="ko-KR" altLang="en-US" baseline="0" dirty="0"/>
              <a:t>인쇄</a:t>
            </a:r>
            <a:r>
              <a:rPr lang="en-US" altLang="ko-KR" baseline="0" dirty="0"/>
              <a:t>/</a:t>
            </a:r>
            <a:r>
              <a:rPr lang="ko-KR" altLang="en-US" baseline="0" dirty="0"/>
              <a:t>해석과 응용 </a:t>
            </a:r>
            <a:r>
              <a:rPr lang="en-US" altLang="ko-KR" baseline="0" dirty="0"/>
              <a:t>– </a:t>
            </a:r>
            <a:r>
              <a:rPr lang="ko-KR" altLang="en-US" baseline="0" dirty="0"/>
              <a:t>새로운 환경을 해석하고 적절한 행동을 정한다</a:t>
            </a:r>
            <a:r>
              <a:rPr lang="en-US" altLang="ko-KR" baseline="0" dirty="0"/>
              <a:t>)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4184-C6E0-4FF2-9447-E7599D7C22E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720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E099-AD1D-4CCB-AD56-18E517F70147}" type="datetime1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4287-DF12-434B-BDD5-7C7BB192535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D63C-8852-4997-88C7-A024D028F456}" type="datetime1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4287-DF12-434B-BDD5-7C7BB192535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F4F7-E7B3-45DF-9629-208CDE561E64}" type="datetime1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4287-DF12-434B-BDD5-7C7BB192535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520A-AECF-46FA-B053-FE1BF7F3896D}" type="datetime1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4287-DF12-434B-BDD5-7C7BB192535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AB49-D79B-40DF-B930-054A3E0A892E}" type="datetime1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4287-DF12-434B-BDD5-7C7BB192535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F31B-6CCC-4117-8462-FF1F1D393176}" type="datetime1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4287-DF12-434B-BDD5-7C7BB192535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1C92-50F8-44F7-8C8C-7023CF600D8E}" type="datetime1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4287-DF12-434B-BDD5-7C7BB192535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5447-D17C-4B95-BC24-ADB29E442F1D}" type="datetime1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4287-DF12-434B-BDD5-7C7BB192535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E043-77B9-4AEA-AD16-94E62AD19046}" type="datetime1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4287-DF12-434B-BDD5-7C7BB192535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F09F-4F96-476C-AF7E-84508100C9F8}" type="datetime1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4287-DF12-434B-BDD5-7C7BB192535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2C7B-E785-41FC-9416-80BA44A9261A}" type="datetime1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4287-DF12-434B-BDD5-7C7BB192535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B3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E870C-E770-4582-B2BF-5A5EC1DFAF6A}" type="datetime1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C124287-DF12-434B-BDD5-7C7BB19253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HPD1qHqdIPs" TargetMode="External"/><Relationship Id="rId5" Type="http://schemas.openxmlformats.org/officeDocument/2006/relationships/hyperlink" Target="https://www.youtube.com/watch?v=HPD1qHqdIPs" TargetMode="External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hyperlink" Target="https://twitter.com/talua101/status/614407597324566528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4572000" y="1714489"/>
            <a:ext cx="4572000" cy="571504"/>
            <a:chOff x="3929058" y="5643578"/>
            <a:chExt cx="5214942" cy="571504"/>
          </a:xfrm>
          <a:solidFill>
            <a:srgbClr val="CEF269"/>
          </a:solidFill>
        </p:grpSpPr>
        <p:sp>
          <p:nvSpPr>
            <p:cNvPr id="3" name="갈매기형 수장 2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611360" y="1700808"/>
            <a:ext cx="33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EF269"/>
                </a:solidFill>
                <a:latin typeface="HY견고딕" pitchFamily="18" charset="-127"/>
                <a:ea typeface="HY견고딕" pitchFamily="18" charset="-127"/>
              </a:rPr>
              <a:t>자세교정 방석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44493" y="5312647"/>
            <a:ext cx="34419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Dankook</a:t>
            </a:r>
            <a:r>
              <a:rPr lang="en-US" altLang="ko-KR" sz="1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University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Electronics and Electrical Engineering </a:t>
            </a: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정은우</a:t>
            </a:r>
            <a:r>
              <a:rPr lang="en-US" altLang="ko-KR" sz="1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(32131539)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leavelion@naver.com</a:t>
            </a:r>
          </a:p>
        </p:txBody>
      </p:sp>
      <p:grpSp>
        <p:nvGrpSpPr>
          <p:cNvPr id="5" name="그룹 5"/>
          <p:cNvGrpSpPr/>
          <p:nvPr/>
        </p:nvGrpSpPr>
        <p:grpSpPr>
          <a:xfrm rot="10800000">
            <a:off x="-2" y="1714488"/>
            <a:ext cx="1979713" cy="571504"/>
            <a:chOff x="3929058" y="5643578"/>
            <a:chExt cx="2118512" cy="571504"/>
          </a:xfrm>
          <a:solidFill>
            <a:srgbClr val="CEF269"/>
          </a:solidFill>
        </p:grpSpPr>
        <p:sp>
          <p:nvSpPr>
            <p:cNvPr id="16" name="갈매기형 수장 15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714876" y="5643578"/>
              <a:ext cx="133269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3347864" y="428604"/>
            <a:ext cx="5939012" cy="428628"/>
            <a:chOff x="3929058" y="5643578"/>
            <a:chExt cx="5214942" cy="571504"/>
          </a:xfrm>
          <a:solidFill>
            <a:srgbClr val="CEF269"/>
          </a:solidFill>
        </p:grpSpPr>
        <p:sp>
          <p:nvSpPr>
            <p:cNvPr id="27" name="갈매기형 수장 2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모서리가 둥근 직사각형 28"/>
          <p:cNvSpPr/>
          <p:nvPr/>
        </p:nvSpPr>
        <p:spPr>
          <a:xfrm>
            <a:off x="254038" y="1214422"/>
            <a:ext cx="8572560" cy="54425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14282" y="442966"/>
            <a:ext cx="342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EF269"/>
                </a:solidFill>
                <a:latin typeface="HY견고딕" pitchFamily="18" charset="-127"/>
                <a:ea typeface="HY견고딕" pitchFamily="18" charset="-127"/>
              </a:rPr>
              <a:t>03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EF269"/>
                </a:solidFill>
                <a:latin typeface="HY견고딕" pitchFamily="18" charset="-127"/>
                <a:ea typeface="HY견고딕" pitchFamily="18" charset="-127"/>
              </a:rPr>
              <a:t>이론 및 설명</a:t>
            </a:r>
          </a:p>
        </p:txBody>
      </p:sp>
      <p:sp>
        <p:nvSpPr>
          <p:cNvPr id="21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C124287-DF12-434B-BDD5-7C7BB192535A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BDCD166-2803-4FD5-921E-68D8586088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480"/>
          <a:stretch/>
        </p:blipFill>
        <p:spPr>
          <a:xfrm>
            <a:off x="517189" y="2380696"/>
            <a:ext cx="6048199" cy="31903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6CAB893-B861-4C33-9CD9-7E524A0D8F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899411"/>
            <a:ext cx="5356647" cy="404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4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3347864" y="428604"/>
            <a:ext cx="5939012" cy="428628"/>
            <a:chOff x="3929058" y="5643578"/>
            <a:chExt cx="5214942" cy="571504"/>
          </a:xfrm>
          <a:solidFill>
            <a:srgbClr val="CEF269"/>
          </a:solidFill>
        </p:grpSpPr>
        <p:sp>
          <p:nvSpPr>
            <p:cNvPr id="27" name="갈매기형 수장 2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모서리가 둥근 직사각형 28"/>
          <p:cNvSpPr/>
          <p:nvPr/>
        </p:nvSpPr>
        <p:spPr>
          <a:xfrm>
            <a:off x="254038" y="1214422"/>
            <a:ext cx="8572560" cy="54425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14282" y="442966"/>
            <a:ext cx="342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EF269"/>
                </a:solidFill>
                <a:latin typeface="HY견고딕" pitchFamily="18" charset="-127"/>
                <a:ea typeface="HY견고딕" pitchFamily="18" charset="-127"/>
              </a:rPr>
              <a:t>03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EF269"/>
                </a:solidFill>
                <a:latin typeface="HY견고딕" pitchFamily="18" charset="-127"/>
                <a:ea typeface="HY견고딕" pitchFamily="18" charset="-127"/>
              </a:rPr>
              <a:t>이론 및 설명</a:t>
            </a:r>
          </a:p>
        </p:txBody>
      </p:sp>
      <p:sp>
        <p:nvSpPr>
          <p:cNvPr id="21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C124287-DF12-434B-BDD5-7C7BB192535A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20719DA-7EA1-4385-B7E2-6C2A9560B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684" y="1863785"/>
            <a:ext cx="6611267" cy="436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1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3347864" y="428604"/>
            <a:ext cx="5939012" cy="428628"/>
            <a:chOff x="3929058" y="5643578"/>
            <a:chExt cx="5214942" cy="571504"/>
          </a:xfrm>
          <a:solidFill>
            <a:srgbClr val="CEF269"/>
          </a:solidFill>
        </p:grpSpPr>
        <p:sp>
          <p:nvSpPr>
            <p:cNvPr id="27" name="갈매기형 수장 2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모서리가 둥근 직사각형 28"/>
          <p:cNvSpPr/>
          <p:nvPr/>
        </p:nvSpPr>
        <p:spPr>
          <a:xfrm>
            <a:off x="254038" y="1214422"/>
            <a:ext cx="8572560" cy="54425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14282" y="442966"/>
            <a:ext cx="342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EF269"/>
                </a:solidFill>
                <a:latin typeface="HY견고딕" pitchFamily="18" charset="-127"/>
                <a:ea typeface="HY견고딕" pitchFamily="18" charset="-127"/>
              </a:rPr>
              <a:t>03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EF269"/>
                </a:solidFill>
                <a:latin typeface="HY견고딕" pitchFamily="18" charset="-127"/>
                <a:ea typeface="HY견고딕" pitchFamily="18" charset="-127"/>
              </a:rPr>
              <a:t>이론 및 설명</a:t>
            </a:r>
          </a:p>
        </p:txBody>
      </p:sp>
      <p:sp>
        <p:nvSpPr>
          <p:cNvPr id="21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C124287-DF12-434B-BDD5-7C7BB192535A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C40558A-AE09-4F87-8CC6-B9613CBA35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50"/>
          <a:stretch/>
        </p:blipFill>
        <p:spPr>
          <a:xfrm>
            <a:off x="755576" y="1700807"/>
            <a:ext cx="7344816" cy="467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04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3347864" y="428604"/>
            <a:ext cx="5939012" cy="428628"/>
            <a:chOff x="3929058" y="5643578"/>
            <a:chExt cx="5214942" cy="571504"/>
          </a:xfrm>
          <a:solidFill>
            <a:srgbClr val="CEF269"/>
          </a:solidFill>
        </p:grpSpPr>
        <p:sp>
          <p:nvSpPr>
            <p:cNvPr id="27" name="갈매기형 수장 2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모서리가 둥근 직사각형 28"/>
          <p:cNvSpPr/>
          <p:nvPr/>
        </p:nvSpPr>
        <p:spPr>
          <a:xfrm>
            <a:off x="254038" y="1214422"/>
            <a:ext cx="8572560" cy="54425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14282" y="442966"/>
            <a:ext cx="342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EF269"/>
                </a:solidFill>
                <a:latin typeface="HY견고딕" pitchFamily="18" charset="-127"/>
                <a:ea typeface="HY견고딕" pitchFamily="18" charset="-127"/>
              </a:rPr>
              <a:t>03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EF269"/>
                </a:solidFill>
                <a:latin typeface="HY견고딕" pitchFamily="18" charset="-127"/>
                <a:ea typeface="HY견고딕" pitchFamily="18" charset="-127"/>
              </a:rPr>
              <a:t>이론 및 설명</a:t>
            </a:r>
          </a:p>
        </p:txBody>
      </p:sp>
      <p:sp>
        <p:nvSpPr>
          <p:cNvPr id="21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C124287-DF12-434B-BDD5-7C7BB192535A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FD09DF0-5A26-48C4-A729-6ABCB7CEEA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00" r="23765"/>
          <a:stretch/>
        </p:blipFill>
        <p:spPr>
          <a:xfrm>
            <a:off x="2209906" y="1226187"/>
            <a:ext cx="4343294" cy="541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5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3347864" y="428604"/>
            <a:ext cx="5939012" cy="428628"/>
            <a:chOff x="3929058" y="5643578"/>
            <a:chExt cx="5214942" cy="571504"/>
          </a:xfrm>
          <a:solidFill>
            <a:srgbClr val="CEF269"/>
          </a:solidFill>
        </p:grpSpPr>
        <p:sp>
          <p:nvSpPr>
            <p:cNvPr id="27" name="갈매기형 수장 2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모서리가 둥근 직사각형 28"/>
          <p:cNvSpPr/>
          <p:nvPr/>
        </p:nvSpPr>
        <p:spPr>
          <a:xfrm>
            <a:off x="254038" y="1214422"/>
            <a:ext cx="8572560" cy="54425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14282" y="442966"/>
            <a:ext cx="342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EF269"/>
                </a:solidFill>
                <a:latin typeface="HY견고딕" pitchFamily="18" charset="-127"/>
                <a:ea typeface="HY견고딕" pitchFamily="18" charset="-127"/>
              </a:rPr>
              <a:t>03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EF269"/>
                </a:solidFill>
                <a:latin typeface="HY견고딕" pitchFamily="18" charset="-127"/>
                <a:ea typeface="HY견고딕" pitchFamily="18" charset="-127"/>
              </a:rPr>
              <a:t>이론 및 설명</a:t>
            </a:r>
          </a:p>
        </p:txBody>
      </p:sp>
      <p:sp>
        <p:nvSpPr>
          <p:cNvPr id="21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C124287-DF12-434B-BDD5-7C7BB192535A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DE31F0C-4571-4212-A9DD-67753B3A3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807" y="1263706"/>
            <a:ext cx="4305963" cy="534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4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3347864" y="428604"/>
            <a:ext cx="5939012" cy="428628"/>
            <a:chOff x="3929058" y="5643578"/>
            <a:chExt cx="5214942" cy="571504"/>
          </a:xfrm>
          <a:solidFill>
            <a:srgbClr val="CEF269"/>
          </a:solidFill>
        </p:grpSpPr>
        <p:sp>
          <p:nvSpPr>
            <p:cNvPr id="27" name="갈매기형 수장 2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모서리가 둥근 직사각형 28"/>
          <p:cNvSpPr/>
          <p:nvPr/>
        </p:nvSpPr>
        <p:spPr>
          <a:xfrm>
            <a:off x="254038" y="1214422"/>
            <a:ext cx="8572560" cy="54425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14282" y="442966"/>
            <a:ext cx="342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EF269"/>
                </a:solidFill>
                <a:latin typeface="HY견고딕" pitchFamily="18" charset="-127"/>
                <a:ea typeface="HY견고딕" pitchFamily="18" charset="-127"/>
              </a:rPr>
              <a:t>03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EF269"/>
                </a:solidFill>
                <a:latin typeface="HY견고딕" pitchFamily="18" charset="-127"/>
                <a:ea typeface="HY견고딕" pitchFamily="18" charset="-127"/>
              </a:rPr>
              <a:t>이론 및 설명</a:t>
            </a:r>
          </a:p>
        </p:txBody>
      </p:sp>
      <p:sp>
        <p:nvSpPr>
          <p:cNvPr id="21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C124287-DF12-434B-BDD5-7C7BB192535A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80061AD-CC5E-4BBB-8D4B-180E49B16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859" y="1200783"/>
            <a:ext cx="4330282" cy="545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2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3347864" y="428604"/>
            <a:ext cx="5939012" cy="428628"/>
            <a:chOff x="3929058" y="5643578"/>
            <a:chExt cx="5214942" cy="571504"/>
          </a:xfrm>
          <a:solidFill>
            <a:srgbClr val="CEF269"/>
          </a:solidFill>
        </p:grpSpPr>
        <p:sp>
          <p:nvSpPr>
            <p:cNvPr id="27" name="갈매기형 수장 2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모서리가 둥근 직사각형 28"/>
          <p:cNvSpPr/>
          <p:nvPr/>
        </p:nvSpPr>
        <p:spPr>
          <a:xfrm>
            <a:off x="254038" y="1214422"/>
            <a:ext cx="8572560" cy="54425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14282" y="442966"/>
            <a:ext cx="342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EF269"/>
                </a:solidFill>
                <a:latin typeface="HY견고딕" pitchFamily="18" charset="-127"/>
                <a:ea typeface="HY견고딕" pitchFamily="18" charset="-127"/>
              </a:rPr>
              <a:t>03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EF269"/>
                </a:solidFill>
                <a:latin typeface="HY견고딕" pitchFamily="18" charset="-127"/>
                <a:ea typeface="HY견고딕" pitchFamily="18" charset="-127"/>
              </a:rPr>
              <a:t>이론 및 설명</a:t>
            </a:r>
          </a:p>
        </p:txBody>
      </p:sp>
      <p:sp>
        <p:nvSpPr>
          <p:cNvPr id="21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C124287-DF12-434B-BDD5-7C7BB192535A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DCEEAC5-8B3A-47C5-8917-C39327DF6D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06"/>
          <a:stretch/>
        </p:blipFill>
        <p:spPr>
          <a:xfrm>
            <a:off x="2328592" y="2778117"/>
            <a:ext cx="4423451" cy="260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27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6426900" y="3000372"/>
            <a:ext cx="4489797" cy="571504"/>
            <a:chOff x="3929058" y="5643578"/>
            <a:chExt cx="5214942" cy="571504"/>
          </a:xfrm>
          <a:solidFill>
            <a:srgbClr val="CEF269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364421" y="2839848"/>
            <a:ext cx="441515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EF269"/>
                </a:solidFill>
                <a:latin typeface="HY견고딕" pitchFamily="18" charset="-127"/>
                <a:ea typeface="HY견고딕" pitchFamily="18" charset="-127"/>
              </a:rPr>
              <a:t>04</a:t>
            </a:r>
            <a:endParaRPr lang="en-US" altLang="ko-KR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CEF269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사용영상</a:t>
            </a:r>
          </a:p>
        </p:txBody>
      </p:sp>
      <p:grpSp>
        <p:nvGrpSpPr>
          <p:cNvPr id="3" name="그룹 6"/>
          <p:cNvGrpSpPr/>
          <p:nvPr/>
        </p:nvGrpSpPr>
        <p:grpSpPr>
          <a:xfrm rot="10800000">
            <a:off x="-656226" y="3000372"/>
            <a:ext cx="3428026" cy="571504"/>
            <a:chOff x="3929058" y="5643578"/>
            <a:chExt cx="4963937" cy="571504"/>
          </a:xfrm>
          <a:solidFill>
            <a:srgbClr val="CEF269"/>
          </a:solidFill>
        </p:grpSpPr>
        <p:sp>
          <p:nvSpPr>
            <p:cNvPr id="31" name="갈매기형 수장 30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C124287-DF12-434B-BDD5-7C7BB192535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67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3347864" y="428604"/>
            <a:ext cx="5939012" cy="428628"/>
            <a:chOff x="3929058" y="5643578"/>
            <a:chExt cx="5214942" cy="571504"/>
          </a:xfrm>
          <a:solidFill>
            <a:srgbClr val="CEF269"/>
          </a:solidFill>
        </p:grpSpPr>
        <p:sp>
          <p:nvSpPr>
            <p:cNvPr id="27" name="갈매기형 수장 2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14282" y="442966"/>
            <a:ext cx="342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EF269"/>
                </a:solidFill>
                <a:latin typeface="HY견고딕" pitchFamily="18" charset="-127"/>
                <a:ea typeface="HY견고딕" pitchFamily="18" charset="-127"/>
              </a:rPr>
              <a:t>04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EF269"/>
                </a:solidFill>
                <a:latin typeface="HY견고딕" pitchFamily="18" charset="-127"/>
                <a:ea typeface="HY견고딕" pitchFamily="18" charset="-127"/>
              </a:rPr>
              <a:t>사용영상</a:t>
            </a:r>
          </a:p>
        </p:txBody>
      </p:sp>
      <p:sp>
        <p:nvSpPr>
          <p:cNvPr id="21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C124287-DF12-434B-BDD5-7C7BB192535A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3" name="온라인 미디어 2">
            <a:hlinkClick r:id="" action="ppaction://media"/>
            <a:extLst>
              <a:ext uri="{FF2B5EF4-FFF2-40B4-BE49-F238E27FC236}">
                <a16:creationId xmlns:a16="http://schemas.microsoft.com/office/drawing/2014/main" xmlns="" id="{C4854493-2B6A-4805-BAE5-9CB164ADF20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 rotWithShape="1">
          <a:blip r:embed="rId4"/>
          <a:srcRect t="13003" b="13317"/>
          <a:stretch/>
        </p:blipFill>
        <p:spPr>
          <a:xfrm>
            <a:off x="498376" y="1556792"/>
            <a:ext cx="8147248" cy="45022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53698" y="6227655"/>
            <a:ext cx="543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www.youtube.com/watch?v=HPD1qHqdIPs</a:t>
            </a:r>
            <a:r>
              <a:rPr lang="en-US" altLang="ko-K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811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13550" y="2987101"/>
            <a:ext cx="4071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76200">
                  <a:solidFill>
                    <a:schemeClr val="bg1">
                      <a:alpha val="0"/>
                    </a:schemeClr>
                  </a:solidFill>
                </a:ln>
                <a:solidFill>
                  <a:srgbClr val="CEF269"/>
                </a:solidFill>
                <a:latin typeface="HY견고딕" pitchFamily="18" charset="-127"/>
                <a:ea typeface="HY견고딕" pitchFamily="18" charset="-127"/>
              </a:rPr>
              <a:t>Q &amp; A</a:t>
            </a:r>
            <a:endParaRPr lang="ko-KR" altLang="en-US" sz="3200" b="1" dirty="0">
              <a:ln w="76200">
                <a:solidFill>
                  <a:schemeClr val="bg1">
                    <a:alpha val="0"/>
                  </a:schemeClr>
                </a:solidFill>
              </a:ln>
              <a:solidFill>
                <a:srgbClr val="CEF269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5"/>
          <p:cNvGrpSpPr/>
          <p:nvPr/>
        </p:nvGrpSpPr>
        <p:grpSpPr>
          <a:xfrm>
            <a:off x="5630318" y="3000372"/>
            <a:ext cx="5286380" cy="571504"/>
            <a:chOff x="3929058" y="5643578"/>
            <a:chExt cx="5214942" cy="571504"/>
          </a:xfrm>
          <a:solidFill>
            <a:srgbClr val="CEF269"/>
          </a:solidFill>
        </p:grpSpPr>
        <p:sp>
          <p:nvSpPr>
            <p:cNvPr id="11" name="갈매기형 수장 10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6"/>
          <p:cNvGrpSpPr/>
          <p:nvPr/>
        </p:nvGrpSpPr>
        <p:grpSpPr>
          <a:xfrm rot="10800000">
            <a:off x="-656226" y="3000372"/>
            <a:ext cx="4143404" cy="571504"/>
            <a:chOff x="3929058" y="5643578"/>
            <a:chExt cx="4963937" cy="571504"/>
          </a:xfrm>
          <a:solidFill>
            <a:srgbClr val="CEF269"/>
          </a:solidFill>
        </p:grpSpPr>
        <p:sp>
          <p:nvSpPr>
            <p:cNvPr id="14" name="갈매기형 수장 1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506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133418" y="2564904"/>
            <a:ext cx="3662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01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목적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8573" y="3419413"/>
            <a:ext cx="4886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02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사용부품</a:t>
            </a:r>
          </a:p>
        </p:txBody>
      </p:sp>
      <p:grpSp>
        <p:nvGrpSpPr>
          <p:cNvPr id="2" name="그룹 5"/>
          <p:cNvGrpSpPr/>
          <p:nvPr/>
        </p:nvGrpSpPr>
        <p:grpSpPr>
          <a:xfrm>
            <a:off x="3571868" y="857232"/>
            <a:ext cx="5715008" cy="571504"/>
            <a:chOff x="3929058" y="5643578"/>
            <a:chExt cx="5214942" cy="571504"/>
          </a:xfrm>
          <a:solidFill>
            <a:srgbClr val="CEF269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833046" y="928670"/>
            <a:ext cx="3114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EF269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CEF269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" name="그룹 5"/>
          <p:cNvGrpSpPr/>
          <p:nvPr/>
        </p:nvGrpSpPr>
        <p:grpSpPr>
          <a:xfrm rot="10800000">
            <a:off x="5147" y="857232"/>
            <a:ext cx="1857324" cy="571504"/>
            <a:chOff x="3929058" y="5643578"/>
            <a:chExt cx="2118512" cy="571504"/>
          </a:xfrm>
          <a:solidFill>
            <a:srgbClr val="CEF269"/>
          </a:solidFill>
        </p:grpSpPr>
        <p:sp>
          <p:nvSpPr>
            <p:cNvPr id="14" name="갈매기형 수장 1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714876" y="5643578"/>
              <a:ext cx="133269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C124287-DF12-434B-BDD5-7C7BB192535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9A1314A-2C9E-46CD-932A-966EFECB5EEE}"/>
              </a:ext>
            </a:extLst>
          </p:cNvPr>
          <p:cNvSpPr txBox="1"/>
          <p:nvPr/>
        </p:nvSpPr>
        <p:spPr>
          <a:xfrm>
            <a:off x="2132021" y="4273922"/>
            <a:ext cx="4886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03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이론 및 설명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04FA561-093A-49D0-9EAB-C0F2A6552EA2}"/>
              </a:ext>
            </a:extLst>
          </p:cNvPr>
          <p:cNvSpPr txBox="1"/>
          <p:nvPr/>
        </p:nvSpPr>
        <p:spPr>
          <a:xfrm>
            <a:off x="2128573" y="5128432"/>
            <a:ext cx="4886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04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사용 영상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13550" y="2987101"/>
            <a:ext cx="4071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>
                <a:ln w="76200">
                  <a:solidFill>
                    <a:schemeClr val="bg1">
                      <a:alpha val="0"/>
                    </a:schemeClr>
                  </a:solidFill>
                </a:ln>
                <a:solidFill>
                  <a:srgbClr val="CEF269"/>
                </a:solidFill>
                <a:latin typeface="HY견고딕" pitchFamily="18" charset="-127"/>
                <a:ea typeface="HY견고딕" pitchFamily="18" charset="-127"/>
              </a:rPr>
              <a:t>ThankYou</a:t>
            </a:r>
            <a:endParaRPr lang="ko-KR" altLang="en-US" sz="3200" b="1" dirty="0">
              <a:ln w="76200">
                <a:solidFill>
                  <a:schemeClr val="bg1">
                    <a:alpha val="0"/>
                  </a:schemeClr>
                </a:solidFill>
              </a:ln>
              <a:solidFill>
                <a:srgbClr val="CEF269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5"/>
          <p:cNvGrpSpPr/>
          <p:nvPr/>
        </p:nvGrpSpPr>
        <p:grpSpPr>
          <a:xfrm>
            <a:off x="5630318" y="3000372"/>
            <a:ext cx="5286380" cy="571504"/>
            <a:chOff x="3929058" y="5643578"/>
            <a:chExt cx="5214942" cy="571504"/>
          </a:xfrm>
          <a:solidFill>
            <a:srgbClr val="CEF269"/>
          </a:solidFill>
        </p:grpSpPr>
        <p:sp>
          <p:nvSpPr>
            <p:cNvPr id="11" name="갈매기형 수장 10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6"/>
          <p:cNvGrpSpPr/>
          <p:nvPr/>
        </p:nvGrpSpPr>
        <p:grpSpPr>
          <a:xfrm rot="10800000">
            <a:off x="-656226" y="3000372"/>
            <a:ext cx="4143404" cy="571504"/>
            <a:chOff x="3929058" y="5643578"/>
            <a:chExt cx="4963937" cy="571504"/>
          </a:xfrm>
          <a:solidFill>
            <a:srgbClr val="CEF269"/>
          </a:solidFill>
        </p:grpSpPr>
        <p:sp>
          <p:nvSpPr>
            <p:cNvPr id="14" name="갈매기형 수장 1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0DB4649-CEEB-4DD3-BC92-5D56539A2596}"/>
              </a:ext>
            </a:extLst>
          </p:cNvPr>
          <p:cNvSpPr txBox="1"/>
          <p:nvPr/>
        </p:nvSpPr>
        <p:spPr>
          <a:xfrm>
            <a:off x="2844493" y="5312647"/>
            <a:ext cx="34419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Dankook</a:t>
            </a:r>
            <a:r>
              <a:rPr lang="en-US" altLang="ko-KR" sz="1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University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Electronics and Electrical Engineering </a:t>
            </a: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정은우</a:t>
            </a:r>
            <a:r>
              <a:rPr lang="en-US" altLang="ko-KR" sz="1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(32131539)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leavelion@naver.com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6426900" y="3000372"/>
            <a:ext cx="4489797" cy="571504"/>
            <a:chOff x="3929058" y="5643578"/>
            <a:chExt cx="5214942" cy="571504"/>
          </a:xfrm>
          <a:solidFill>
            <a:srgbClr val="CEF269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373827" y="2839848"/>
            <a:ext cx="441515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EF269"/>
                </a:solidFill>
                <a:latin typeface="HY견고딕" pitchFamily="18" charset="-127"/>
                <a:ea typeface="HY견고딕" pitchFamily="18" charset="-127"/>
              </a:rPr>
              <a:t>01</a:t>
            </a:r>
            <a:endParaRPr lang="en-US" altLang="ko-KR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CEF269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목적</a:t>
            </a:r>
          </a:p>
        </p:txBody>
      </p:sp>
      <p:grpSp>
        <p:nvGrpSpPr>
          <p:cNvPr id="3" name="그룹 6"/>
          <p:cNvGrpSpPr/>
          <p:nvPr/>
        </p:nvGrpSpPr>
        <p:grpSpPr>
          <a:xfrm rot="10800000">
            <a:off x="-656226" y="3000372"/>
            <a:ext cx="3428026" cy="571504"/>
            <a:chOff x="3929058" y="5643578"/>
            <a:chExt cx="4963937" cy="571504"/>
          </a:xfrm>
          <a:solidFill>
            <a:srgbClr val="CEF269"/>
          </a:solidFill>
        </p:grpSpPr>
        <p:sp>
          <p:nvSpPr>
            <p:cNvPr id="31" name="갈매기형 수장 30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30843" y="6309320"/>
            <a:ext cx="2133600" cy="365125"/>
          </a:xfrm>
        </p:spPr>
        <p:txBody>
          <a:bodyPr/>
          <a:lstStyle/>
          <a:p>
            <a:fld id="{0C124287-DF12-434B-BDD5-7C7BB192535A}" type="slidenum">
              <a:rPr lang="ko-KR" altLang="en-US" smtClean="0"/>
              <a:t>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3347864" y="428604"/>
            <a:ext cx="5939012" cy="428628"/>
            <a:chOff x="3929058" y="5643578"/>
            <a:chExt cx="5214942" cy="571504"/>
          </a:xfrm>
          <a:solidFill>
            <a:srgbClr val="CEF269"/>
          </a:solidFill>
        </p:grpSpPr>
        <p:sp>
          <p:nvSpPr>
            <p:cNvPr id="27" name="갈매기형 수장 2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모서리가 둥근 직사각형 28"/>
          <p:cNvSpPr/>
          <p:nvPr/>
        </p:nvSpPr>
        <p:spPr>
          <a:xfrm>
            <a:off x="254038" y="1214422"/>
            <a:ext cx="8572560" cy="54425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14282" y="442966"/>
            <a:ext cx="363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EF269"/>
                </a:solidFill>
                <a:latin typeface="HY견고딕" pitchFamily="18" charset="-127"/>
                <a:ea typeface="HY견고딕" pitchFamily="18" charset="-127"/>
              </a:rPr>
              <a:t>01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EF269"/>
                </a:solidFill>
                <a:latin typeface="HY견고딕" pitchFamily="18" charset="-127"/>
                <a:ea typeface="HY견고딕" pitchFamily="18" charset="-127"/>
              </a:rPr>
              <a:t>목적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1458" y="3573016"/>
            <a:ext cx="75608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00" b="1" dirty="0"/>
              <a:t>자세교정을 도와주는 방석</a:t>
            </a:r>
          </a:p>
        </p:txBody>
      </p:sp>
      <p:sp>
        <p:nvSpPr>
          <p:cNvPr id="8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C124287-DF12-434B-BDD5-7C7BB192535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82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3347864" y="428604"/>
            <a:ext cx="5939012" cy="428628"/>
            <a:chOff x="3929058" y="5643578"/>
            <a:chExt cx="5214942" cy="571504"/>
          </a:xfrm>
          <a:solidFill>
            <a:srgbClr val="CEF269"/>
          </a:solidFill>
        </p:grpSpPr>
        <p:sp>
          <p:nvSpPr>
            <p:cNvPr id="27" name="갈매기형 수장 2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모서리가 둥근 직사각형 28"/>
          <p:cNvSpPr/>
          <p:nvPr/>
        </p:nvSpPr>
        <p:spPr>
          <a:xfrm>
            <a:off x="254038" y="1214422"/>
            <a:ext cx="8572560" cy="54425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14282" y="442966"/>
            <a:ext cx="363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EF269"/>
                </a:solidFill>
                <a:latin typeface="HY견고딕" pitchFamily="18" charset="-127"/>
                <a:ea typeface="HY견고딕" pitchFamily="18" charset="-127"/>
              </a:rPr>
              <a:t>01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EF269"/>
                </a:solidFill>
                <a:latin typeface="HY견고딕" pitchFamily="18" charset="-127"/>
                <a:ea typeface="HY견고딕" pitchFamily="18" charset="-127"/>
              </a:rPr>
              <a:t>목적</a:t>
            </a:r>
          </a:p>
        </p:txBody>
      </p:sp>
      <p:sp>
        <p:nvSpPr>
          <p:cNvPr id="8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C124287-DF12-434B-BDD5-7C7BB192535A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38E01D5-7151-4848-9B4F-C1CD92C61E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25" y="1748341"/>
            <a:ext cx="2911149" cy="43746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79075A9-F3EC-48BE-B540-966C68963566}"/>
              </a:ext>
            </a:extLst>
          </p:cNvPr>
          <p:cNvSpPr txBox="1"/>
          <p:nvPr/>
        </p:nvSpPr>
        <p:spPr>
          <a:xfrm>
            <a:off x="462369" y="6176892"/>
            <a:ext cx="72779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사진출처 </a:t>
            </a:r>
            <a:r>
              <a:rPr lang="en-US" altLang="ko-KR" sz="1000" b="1" dirty="0"/>
              <a:t>: (</a:t>
            </a:r>
            <a:r>
              <a:rPr lang="ko-KR" altLang="en-US" sz="1000" b="1" dirty="0"/>
              <a:t>좌</a:t>
            </a:r>
            <a:r>
              <a:rPr lang="en-US" altLang="ko-KR" sz="1000" b="1" dirty="0"/>
              <a:t>)</a:t>
            </a:r>
            <a:r>
              <a:rPr lang="en-US" altLang="ko-KR" sz="1000" b="1" dirty="0">
                <a:hlinkClick r:id="rId4"/>
              </a:rPr>
              <a:t>https://twitter.com/talua101/status/614407597324566528</a:t>
            </a:r>
            <a:endParaRPr lang="en-US" altLang="ko-KR" sz="1000" b="1" dirty="0"/>
          </a:p>
          <a:p>
            <a:pPr algn="ctr"/>
            <a:r>
              <a:rPr lang="en-US" altLang="ko-KR" sz="1000" b="1" dirty="0"/>
              <a:t>(</a:t>
            </a:r>
            <a:r>
              <a:rPr lang="ko-KR" altLang="en-US" sz="1000" b="1" dirty="0"/>
              <a:t>우</a:t>
            </a:r>
            <a:r>
              <a:rPr lang="en-US" altLang="ko-KR" sz="1000" b="1" dirty="0"/>
              <a:t>)https://m.blog.naver.com/PostView.nhn?blogId=yoous2923&amp;logNo=220914096602&amp;proxyReferer=https%3A%2F%2Fwww.google.co.kr%2F</a:t>
            </a:r>
            <a:endParaRPr lang="ko-KR" altLang="en-US" sz="1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AA38EFC-4AE1-43E7-A1E0-E5C5981C95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961" y="1538918"/>
            <a:ext cx="3362258" cy="463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1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6426900" y="3000372"/>
            <a:ext cx="4489797" cy="571504"/>
            <a:chOff x="3929058" y="5643578"/>
            <a:chExt cx="5214942" cy="571504"/>
          </a:xfrm>
          <a:solidFill>
            <a:srgbClr val="CEF269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373827" y="2839848"/>
            <a:ext cx="441515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EF269"/>
                </a:solidFill>
                <a:latin typeface="HY견고딕" pitchFamily="18" charset="-127"/>
                <a:ea typeface="HY견고딕" pitchFamily="18" charset="-127"/>
              </a:rPr>
              <a:t>02</a:t>
            </a:r>
            <a:endParaRPr lang="en-US" altLang="ko-KR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CEF269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사용부품</a:t>
            </a:r>
          </a:p>
        </p:txBody>
      </p:sp>
      <p:grpSp>
        <p:nvGrpSpPr>
          <p:cNvPr id="3" name="그룹 6"/>
          <p:cNvGrpSpPr/>
          <p:nvPr/>
        </p:nvGrpSpPr>
        <p:grpSpPr>
          <a:xfrm rot="10800000">
            <a:off x="-656226" y="3000372"/>
            <a:ext cx="3428026" cy="571504"/>
            <a:chOff x="3929058" y="5643578"/>
            <a:chExt cx="4963937" cy="571504"/>
          </a:xfrm>
          <a:solidFill>
            <a:srgbClr val="CEF269"/>
          </a:solidFill>
        </p:grpSpPr>
        <p:sp>
          <p:nvSpPr>
            <p:cNvPr id="31" name="갈매기형 수장 30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30843" y="6309320"/>
            <a:ext cx="2133600" cy="365125"/>
          </a:xfrm>
        </p:spPr>
        <p:txBody>
          <a:bodyPr/>
          <a:lstStyle/>
          <a:p>
            <a:fld id="{0C124287-DF12-434B-BDD5-7C7BB192535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27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3347864" y="428604"/>
            <a:ext cx="5939012" cy="428628"/>
            <a:chOff x="3929058" y="5643578"/>
            <a:chExt cx="5214942" cy="571504"/>
          </a:xfrm>
          <a:solidFill>
            <a:srgbClr val="CEF269"/>
          </a:solidFill>
        </p:grpSpPr>
        <p:sp>
          <p:nvSpPr>
            <p:cNvPr id="27" name="갈매기형 수장 2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모서리가 둥근 직사각형 28"/>
          <p:cNvSpPr/>
          <p:nvPr/>
        </p:nvSpPr>
        <p:spPr>
          <a:xfrm>
            <a:off x="254038" y="1214422"/>
            <a:ext cx="8572560" cy="54425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14282" y="442966"/>
            <a:ext cx="342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EF269"/>
                </a:solidFill>
                <a:latin typeface="HY견고딕" pitchFamily="18" charset="-127"/>
                <a:ea typeface="HY견고딕" pitchFamily="18" charset="-127"/>
              </a:rPr>
              <a:t>02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EF269"/>
                </a:solidFill>
                <a:latin typeface="HY견고딕" pitchFamily="18" charset="-127"/>
                <a:ea typeface="HY견고딕" pitchFamily="18" charset="-127"/>
              </a:rPr>
              <a:t>사용부품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848130" y="1555480"/>
            <a:ext cx="3384376" cy="865408"/>
          </a:xfrm>
          <a:prstGeom prst="rect">
            <a:avLst/>
          </a:prstGeom>
          <a:solidFill>
            <a:srgbClr val="CEF26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압력센서</a:t>
            </a: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(RA9P)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C124287-DF12-434B-BDD5-7C7BB192535A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2767BD38-C5FA-458F-BEFF-F4DF0A716B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5" t="54226" r="10401" b="2810"/>
          <a:stretch/>
        </p:blipFill>
        <p:spPr>
          <a:xfrm>
            <a:off x="5536761" y="3064139"/>
            <a:ext cx="3150039" cy="207574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56BB0BF1-C2AB-4F89-BBA8-B7E831B1EE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9" t="1087" r="2853" b="46478"/>
          <a:stretch/>
        </p:blipFill>
        <p:spPr>
          <a:xfrm>
            <a:off x="373356" y="2636912"/>
            <a:ext cx="5044087" cy="321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5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3347864" y="428604"/>
            <a:ext cx="5939012" cy="428628"/>
            <a:chOff x="3929058" y="5643578"/>
            <a:chExt cx="5214942" cy="571504"/>
          </a:xfrm>
          <a:solidFill>
            <a:srgbClr val="CEF269"/>
          </a:solidFill>
        </p:grpSpPr>
        <p:sp>
          <p:nvSpPr>
            <p:cNvPr id="27" name="갈매기형 수장 2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모서리가 둥근 직사각형 28"/>
          <p:cNvSpPr/>
          <p:nvPr/>
        </p:nvSpPr>
        <p:spPr>
          <a:xfrm>
            <a:off x="254038" y="1214422"/>
            <a:ext cx="8572560" cy="54425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14282" y="442966"/>
            <a:ext cx="342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EF269"/>
                </a:solidFill>
                <a:latin typeface="HY견고딕" pitchFamily="18" charset="-127"/>
                <a:ea typeface="HY견고딕" pitchFamily="18" charset="-127"/>
              </a:rPr>
              <a:t>02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EF269"/>
                </a:solidFill>
                <a:latin typeface="HY견고딕" pitchFamily="18" charset="-127"/>
                <a:ea typeface="HY견고딕" pitchFamily="18" charset="-127"/>
              </a:rPr>
              <a:t>사용부품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848130" y="1555480"/>
            <a:ext cx="3384376" cy="865408"/>
          </a:xfrm>
          <a:prstGeom prst="rect">
            <a:avLst/>
          </a:prstGeom>
          <a:solidFill>
            <a:srgbClr val="CEF26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기타 부품</a:t>
            </a:r>
          </a:p>
        </p:txBody>
      </p:sp>
      <p:sp>
        <p:nvSpPr>
          <p:cNvPr id="21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C124287-DF12-434B-BDD5-7C7BB192535A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CB19578-E133-4B69-B6F0-C703DE3DE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85" y="2762690"/>
            <a:ext cx="3111764" cy="30003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44E6868-4F25-4CCE-86EA-10E68107B0DC}"/>
              </a:ext>
            </a:extLst>
          </p:cNvPr>
          <p:cNvSpPr txBox="1"/>
          <p:nvPr/>
        </p:nvSpPr>
        <p:spPr>
          <a:xfrm>
            <a:off x="1187624" y="5763086"/>
            <a:ext cx="2323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브레드보드</a:t>
            </a:r>
            <a:r>
              <a:rPr lang="en-US" altLang="ko-KR" sz="1400" dirty="0"/>
              <a:t>[ELB-80T]</a:t>
            </a:r>
            <a:endParaRPr lang="ko-KR" altLang="en-US" sz="14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181D74FB-924E-437A-AE01-5C0408EFD617}"/>
              </a:ext>
            </a:extLst>
          </p:cNvPr>
          <p:cNvGrpSpPr/>
          <p:nvPr/>
        </p:nvGrpSpPr>
        <p:grpSpPr>
          <a:xfrm>
            <a:off x="4906281" y="2778078"/>
            <a:ext cx="2421862" cy="1427587"/>
            <a:chOff x="4166620" y="2311556"/>
            <a:chExt cx="3751364" cy="223857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E8E2F3A1-E30C-403F-9442-456CD2C22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6620" y="2311556"/>
              <a:ext cx="2238578" cy="223857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A36011C8-D602-4026-B3C0-1B43A7FEB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9406" y="2311556"/>
              <a:ext cx="2238578" cy="2238578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D2773FF0-44AD-4462-8A02-7BA4DD5F695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81" y="4476374"/>
            <a:ext cx="1863227" cy="18590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E086FD4-E7E1-4678-BE6B-AF684C9C581A}"/>
              </a:ext>
            </a:extLst>
          </p:cNvPr>
          <p:cNvSpPr txBox="1"/>
          <p:nvPr/>
        </p:nvSpPr>
        <p:spPr>
          <a:xfrm>
            <a:off x="4907608" y="4212515"/>
            <a:ext cx="2323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10Kohm , 330ohm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721D338-009A-4D7A-940D-9CBC0B6CDEB7}"/>
              </a:ext>
            </a:extLst>
          </p:cNvPr>
          <p:cNvSpPr txBox="1"/>
          <p:nvPr/>
        </p:nvSpPr>
        <p:spPr>
          <a:xfrm>
            <a:off x="4935244" y="6027684"/>
            <a:ext cx="2323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Round Type LED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631BDA0-CD2C-4CAA-8E1F-78E1897C15D7}"/>
              </a:ext>
            </a:extLst>
          </p:cNvPr>
          <p:cNvSpPr txBox="1"/>
          <p:nvPr/>
        </p:nvSpPr>
        <p:spPr>
          <a:xfrm>
            <a:off x="6830578" y="6023867"/>
            <a:ext cx="1445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점프선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0247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6426900" y="3000372"/>
            <a:ext cx="4489797" cy="571504"/>
            <a:chOff x="3929058" y="5643578"/>
            <a:chExt cx="5214942" cy="571504"/>
          </a:xfrm>
          <a:solidFill>
            <a:srgbClr val="CEF269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373827" y="2839848"/>
            <a:ext cx="441515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EF269"/>
                </a:solidFill>
                <a:latin typeface="HY견고딕" pitchFamily="18" charset="-127"/>
                <a:ea typeface="HY견고딕" pitchFamily="18" charset="-127"/>
              </a:rPr>
              <a:t>03</a:t>
            </a:r>
            <a:endParaRPr lang="en-US" altLang="ko-KR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CEF269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이론 및 설명</a:t>
            </a:r>
          </a:p>
        </p:txBody>
      </p:sp>
      <p:grpSp>
        <p:nvGrpSpPr>
          <p:cNvPr id="3" name="그룹 6"/>
          <p:cNvGrpSpPr/>
          <p:nvPr/>
        </p:nvGrpSpPr>
        <p:grpSpPr>
          <a:xfrm rot="10800000">
            <a:off x="-656226" y="3000372"/>
            <a:ext cx="3428026" cy="571504"/>
            <a:chOff x="3929058" y="5643578"/>
            <a:chExt cx="4963937" cy="571504"/>
          </a:xfrm>
          <a:solidFill>
            <a:srgbClr val="CEF269"/>
          </a:solidFill>
        </p:grpSpPr>
        <p:sp>
          <p:nvSpPr>
            <p:cNvPr id="31" name="갈매기형 수장 30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30843" y="6309320"/>
            <a:ext cx="2133600" cy="365125"/>
          </a:xfrm>
        </p:spPr>
        <p:txBody>
          <a:bodyPr/>
          <a:lstStyle/>
          <a:p>
            <a:fld id="{0C124287-DF12-434B-BDD5-7C7BB192535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57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256</Words>
  <Application>Microsoft Office PowerPoint</Application>
  <PresentationFormat>화면 슬라이드 쇼(4:3)</PresentationFormat>
  <Paragraphs>77</Paragraphs>
  <Slides>20</Slides>
  <Notes>18</Notes>
  <HiddenSlides>0</HiddenSlides>
  <MMClips>1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MacBook Pro</dc:creator>
  <cp:lastModifiedBy>LG</cp:lastModifiedBy>
  <cp:revision>68</cp:revision>
  <dcterms:created xsi:type="dcterms:W3CDTF">2013-09-12T16:42:40Z</dcterms:created>
  <dcterms:modified xsi:type="dcterms:W3CDTF">2017-12-18T03:16:57Z</dcterms:modified>
</cp:coreProperties>
</file>