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1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4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7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3478-82CE-4ABB-9C1F-190E26DE726B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8929-2819-42AF-A0C4-80C324268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765" y="14343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개념 </a:t>
            </a:r>
            <a:r>
              <a:rPr lang="en-US" altLang="ko-KR" b="1" smtClean="0">
                <a:solidFill>
                  <a:srgbClr val="FF0000"/>
                </a:solidFill>
              </a:rPr>
              <a:t>: AJAX</a:t>
            </a:r>
            <a:endParaRPr lang="ko-KR" altLang="en-US" b="1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810871"/>
            <a:ext cx="355738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/>
              <a:t>*AJAX(</a:t>
            </a:r>
            <a:r>
              <a:rPr lang="ko-KR" altLang="en-US" sz="1300" b="1" smtClean="0"/>
              <a:t>비동기 방식의 자바스크립트 </a:t>
            </a:r>
            <a:r>
              <a:rPr lang="en-US" altLang="ko-KR" sz="1300" b="1" smtClean="0"/>
              <a:t>XML)</a:t>
            </a:r>
          </a:p>
          <a:p>
            <a:r>
              <a:rPr lang="en-US" altLang="ko-KR" sz="1300" b="1"/>
              <a:t> </a:t>
            </a:r>
            <a:r>
              <a:rPr lang="en-US" altLang="ko-KR" sz="1300" b="1" smtClean="0"/>
              <a:t> -Asyncoronous JavaScript and XML </a:t>
            </a:r>
          </a:p>
          <a:p>
            <a:endParaRPr lang="en-US" altLang="ko-KR" sz="1300" b="1"/>
          </a:p>
          <a:p>
            <a:r>
              <a:rPr lang="en-US" altLang="ko-KR" sz="1300" b="1" smtClean="0"/>
              <a:t>*AJAX Apps</a:t>
            </a:r>
          </a:p>
          <a:p>
            <a:r>
              <a:rPr lang="en-US" altLang="ko-KR" sz="1300" b="1"/>
              <a:t> </a:t>
            </a:r>
            <a:r>
              <a:rPr lang="en-US" altLang="ko-KR" sz="1300" b="1" smtClean="0"/>
              <a:t>-</a:t>
            </a:r>
            <a:r>
              <a:rPr lang="ko-KR" altLang="en-US" sz="1300" b="1" smtClean="0"/>
              <a:t>구글맵</a:t>
            </a:r>
            <a:r>
              <a:rPr lang="en-US" altLang="ko-KR" sz="1300" b="1" smtClean="0"/>
              <a:t>,</a:t>
            </a:r>
            <a:r>
              <a:rPr lang="ko-KR" altLang="en-US" sz="1300" b="1" smtClean="0"/>
              <a:t>야후맵</a:t>
            </a:r>
            <a:r>
              <a:rPr lang="en-US" altLang="ko-KR" sz="1300" b="1" smtClean="0"/>
              <a:t>, </a:t>
            </a:r>
            <a:r>
              <a:rPr lang="ko-KR" altLang="en-US" sz="1300" b="1" smtClean="0"/>
              <a:t>네이버 검색 등 </a:t>
            </a:r>
            <a:endParaRPr lang="en-US" altLang="ko-KR" sz="1300" b="1" smtClean="0"/>
          </a:p>
          <a:p>
            <a:endParaRPr lang="en-US" altLang="ko-KR" sz="1300" b="1"/>
          </a:p>
          <a:p>
            <a:r>
              <a:rPr lang="en-US" altLang="ko-KR" sz="1300" b="1" smtClean="0"/>
              <a:t>*</a:t>
            </a:r>
            <a:r>
              <a:rPr lang="ko-KR" altLang="en-US" sz="1300" b="1" smtClean="0"/>
              <a:t>직관적이고 자연스런 사용자 상호액션 방식 </a:t>
            </a:r>
            <a:endParaRPr lang="en-US" altLang="ko-KR" sz="1300" b="1" smtClean="0"/>
          </a:p>
          <a:p>
            <a:r>
              <a:rPr lang="en-US" altLang="ko-KR" sz="1300" b="1"/>
              <a:t> </a:t>
            </a:r>
            <a:r>
              <a:rPr lang="en-US" altLang="ko-KR" sz="1300" b="1" smtClean="0"/>
              <a:t>-</a:t>
            </a:r>
            <a:r>
              <a:rPr lang="ko-KR" altLang="en-US" sz="1300" b="1" smtClean="0"/>
              <a:t>기존 클릭이 필요하지 않음</a:t>
            </a:r>
            <a:endParaRPr lang="en-US" altLang="ko-KR" sz="1300" b="1" smtClean="0"/>
          </a:p>
          <a:p>
            <a:endParaRPr lang="en-US" altLang="ko-KR" sz="1300" b="1"/>
          </a:p>
          <a:p>
            <a:r>
              <a:rPr lang="en-US" altLang="ko-KR" sz="1300" b="1" smtClean="0"/>
              <a:t>*</a:t>
            </a:r>
            <a:r>
              <a:rPr lang="ko-KR" altLang="en-US" sz="1300" b="1" smtClean="0"/>
              <a:t>화면의 일부분의 변경</a:t>
            </a:r>
            <a:r>
              <a:rPr lang="en-US" altLang="ko-KR" sz="1300" b="1" smtClean="0"/>
              <a:t>: </a:t>
            </a:r>
          </a:p>
          <a:p>
            <a:r>
              <a:rPr lang="en-US" altLang="ko-KR" sz="1300" b="1"/>
              <a:t> </a:t>
            </a:r>
            <a:r>
              <a:rPr lang="en-US" altLang="ko-KR" sz="1300" b="1" smtClean="0"/>
              <a:t>-</a:t>
            </a:r>
            <a:r>
              <a:rPr lang="ko-KR" altLang="en-US" sz="1300" b="1" smtClean="0"/>
              <a:t>기존</a:t>
            </a:r>
            <a:r>
              <a:rPr lang="en-US" altLang="ko-KR" sz="1300" b="1"/>
              <a:t> </a:t>
            </a:r>
            <a:r>
              <a:rPr lang="en-US" altLang="ko-KR" sz="1300" b="1" smtClean="0"/>
              <a:t>- </a:t>
            </a:r>
            <a:r>
              <a:rPr lang="ko-KR" altLang="en-US" sz="1300" b="1" smtClean="0"/>
              <a:t>서버 요청</a:t>
            </a:r>
            <a:r>
              <a:rPr lang="en-US" altLang="ko-KR" sz="1300" b="1" smtClean="0"/>
              <a:t>, </a:t>
            </a:r>
            <a:r>
              <a:rPr lang="ko-KR" altLang="en-US" sz="1300" b="1" smtClean="0"/>
              <a:t>대기</a:t>
            </a:r>
            <a:r>
              <a:rPr lang="en-US" altLang="ko-KR" sz="1300" b="1" smtClean="0"/>
              <a:t>, </a:t>
            </a:r>
            <a:r>
              <a:rPr lang="ko-KR" altLang="en-US" sz="1300" b="1" smtClean="0"/>
              <a:t>전체화면 새로고침</a:t>
            </a:r>
            <a:endParaRPr lang="en-US" altLang="ko-KR" sz="1300" b="1" smtClean="0"/>
          </a:p>
          <a:p>
            <a:r>
              <a:rPr lang="en-US" altLang="ko-KR" sz="1300" b="1"/>
              <a:t> </a:t>
            </a:r>
            <a:r>
              <a:rPr lang="en-US" altLang="ko-KR" sz="1300" b="1" smtClean="0"/>
              <a:t>-ajax –</a:t>
            </a:r>
            <a:r>
              <a:rPr lang="ko-KR" altLang="en-US" sz="1300" b="1" smtClean="0"/>
              <a:t>업데이터가 필요한 부분만 변경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3765" y="2617694"/>
            <a:ext cx="519953" cy="29842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601966"/>
            <a:ext cx="62199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mtClean="0"/>
              <a:t>깜박깜박 거리지 않고 새로고침형이 아니라 화면의 일부분만을 변경 시키는 방법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43365" y="3523129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vs</a:t>
            </a:r>
            <a:endParaRPr lang="ko-KR" altLang="en-US" sz="1300" b="1" smtClean="0">
              <a:solidFill>
                <a:srgbClr val="FF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605154" y="478167"/>
            <a:ext cx="6991185" cy="2831556"/>
            <a:chOff x="5870349" y="679882"/>
            <a:chExt cx="6991185" cy="2831556"/>
          </a:xfrm>
        </p:grpSpPr>
        <p:grpSp>
          <p:nvGrpSpPr>
            <p:cNvPr id="23" name="그룹 22"/>
            <p:cNvGrpSpPr/>
            <p:nvPr/>
          </p:nvGrpSpPr>
          <p:grpSpPr>
            <a:xfrm>
              <a:off x="5870349" y="679882"/>
              <a:ext cx="6991185" cy="2831556"/>
              <a:chOff x="5870349" y="679882"/>
              <a:chExt cx="6991185" cy="283155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70349" y="978115"/>
                <a:ext cx="6991185" cy="2533323"/>
                <a:chOff x="5870349" y="978115"/>
                <a:chExt cx="6991185" cy="2533323"/>
              </a:xfrm>
            </p:grpSpPr>
            <p:pic>
              <p:nvPicPr>
                <p:cNvPr id="1026" name="Picture 2" descr="classic web application model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349" y="978115"/>
                  <a:ext cx="5410200" cy="2276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219972" y="3219050"/>
                  <a:ext cx="664156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smtClean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</a:t>
                  </a:r>
                  <a:r>
                    <a:rPr lang="ko-KR" altLang="en-US" sz="1300" b="1" smtClean="0">
                      <a:solidFill>
                        <a:srgbClr val="FF0000"/>
                      </a:solidFill>
                    </a:rPr>
                    <a:t>컴퓨터에서의 </a:t>
                  </a:r>
                  <a:r>
                    <a:rPr lang="en-US" altLang="ko-KR" sz="1300" b="1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ko-KR" altLang="en-US" sz="1300" b="1" smtClean="0">
                      <a:solidFill>
                        <a:srgbClr val="FF0000"/>
                      </a:solidFill>
                    </a:rPr>
                    <a:t>초는 어마무시한 시간이다</a:t>
                  </a:r>
                  <a:r>
                    <a:rPr lang="en-US" altLang="ko-KR" sz="1300" b="1" smtClean="0">
                      <a:solidFill>
                        <a:srgbClr val="FF0000"/>
                      </a:solidFill>
                    </a:rPr>
                    <a:t>.! </a:t>
                  </a:r>
                  <a:r>
                    <a:rPr lang="ko-KR" altLang="en-US" sz="1300" b="1" smtClean="0">
                      <a:solidFill>
                        <a:srgbClr val="FF0000"/>
                      </a:solidFill>
                    </a:rPr>
                    <a:t>이럴경우 기다리는 시간이 많아진다</a:t>
                  </a:r>
                  <a:r>
                    <a:rPr lang="en-US" altLang="ko-KR" sz="1300" b="1" smtClean="0">
                      <a:solidFill>
                        <a:srgbClr val="FF0000"/>
                      </a:solidFill>
                    </a:rPr>
                    <a:t>.!!</a:t>
                  </a:r>
                  <a:endParaRPr lang="ko-KR" altLang="en-US" sz="1300" b="1" smtClean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984240" y="697418"/>
                <a:ext cx="10775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smtClean="0"/>
                  <a:t>동기화 방식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76008" y="679882"/>
                <a:ext cx="2565895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300" b="1" smtClean="0">
                    <a:solidFill>
                      <a:srgbClr val="FF0000"/>
                    </a:solidFill>
                  </a:rPr>
                  <a:t>classic web application model</a:t>
                </a:r>
                <a:endParaRPr lang="ko-KR" altLang="en-US" sz="13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1346180" y="1363980"/>
              <a:ext cx="141897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>
                  <a:solidFill>
                    <a:srgbClr val="FF0000"/>
                  </a:solidFill>
                </a:rPr>
                <a:t>서버에 요청한 데이터가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ko-KR" altLang="en-US" sz="900" b="1" smtClean="0">
                  <a:solidFill>
                    <a:srgbClr val="FF0000"/>
                  </a:solidFill>
                </a:rPr>
                <a:t>도착할 때까지 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ko-KR" altLang="en-US" sz="900" b="1" smtClean="0">
                  <a:solidFill>
                    <a:srgbClr val="FF0000"/>
                  </a:solidFill>
                </a:rPr>
                <a:t>클라이언트는 대기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719045" y="3933923"/>
            <a:ext cx="6774659" cy="3001660"/>
            <a:chOff x="5719045" y="3933923"/>
            <a:chExt cx="6774659" cy="3001660"/>
          </a:xfrm>
        </p:grpSpPr>
        <p:grpSp>
          <p:nvGrpSpPr>
            <p:cNvPr id="27" name="그룹 26"/>
            <p:cNvGrpSpPr/>
            <p:nvPr/>
          </p:nvGrpSpPr>
          <p:grpSpPr>
            <a:xfrm>
              <a:off x="5719045" y="3933923"/>
              <a:ext cx="6774659" cy="3001660"/>
              <a:chOff x="5821680" y="3740443"/>
              <a:chExt cx="6774659" cy="300166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5821680" y="3740443"/>
                <a:ext cx="5165817" cy="3001660"/>
                <a:chOff x="5821680" y="3740443"/>
                <a:chExt cx="5165817" cy="3001660"/>
              </a:xfrm>
            </p:grpSpPr>
            <p:pic>
              <p:nvPicPr>
                <p:cNvPr id="1028" name="Picture 4" descr="classic web application modelì ëí ì´ë¯¸ì§ ê²ìê²°ê³¼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63401" y="3740443"/>
                  <a:ext cx="4824096" cy="3001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21680" y="4691304"/>
                  <a:ext cx="164500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요청을 원한다고 접수했어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!!!</a:t>
                  </a:r>
                  <a:endParaRPr lang="ko-KR" altLang="en-US" sz="900" b="1" smtClean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0675620" y="4731942"/>
                <a:ext cx="192071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>
                    <a:solidFill>
                      <a:srgbClr val="FF0000"/>
                    </a:solidFill>
                  </a:rPr>
                  <a:t>서버에 요청한 데이터가 </a:t>
                </a:r>
                <a:endParaRPr lang="en-US" altLang="ko-KR" sz="900" b="1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00" b="1" smtClean="0">
                    <a:solidFill>
                      <a:srgbClr val="FF0000"/>
                    </a:solidFill>
                  </a:rPr>
                  <a:t>도착할 동안 클라이언트는 멈추지</a:t>
                </a:r>
                <a:endParaRPr lang="en-US" altLang="ko-KR" sz="900" b="1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900" b="1" smtClean="0">
                    <a:solidFill>
                      <a:srgbClr val="FF0000"/>
                    </a:solidFill>
                  </a:rPr>
                  <a:t>않고 도착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955703" y="3933923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100" b="1" smtClean="0">
                  <a:solidFill>
                    <a:srgbClr val="FF0000"/>
                  </a:solidFill>
                </a:rPr>
                <a:t>비동기화 방식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3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05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77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8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2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87396" y="1427237"/>
            <a:ext cx="613341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900" b="1" smtClean="0">
              <a:solidFill>
                <a:srgbClr val="FF0000"/>
              </a:solidFill>
            </a:endParaRPr>
          </a:p>
          <a:p>
            <a:r>
              <a:rPr lang="ko-KR" altLang="en-US" sz="900" b="1" smtClean="0">
                <a:solidFill>
                  <a:srgbClr val="FF0000"/>
                </a:solidFill>
              </a:rPr>
              <a:t>기존 </a:t>
            </a:r>
            <a:r>
              <a:rPr lang="en-US" altLang="ko-KR" sz="900" b="1" smtClean="0">
                <a:solidFill>
                  <a:srgbClr val="FF0000"/>
                </a:solidFill>
              </a:rPr>
              <a:t>Web App. model </a:t>
            </a:r>
            <a:r>
              <a:rPr lang="ko-KR" altLang="en-US" sz="900" b="1" smtClean="0">
                <a:solidFill>
                  <a:srgbClr val="FF0000"/>
                </a:solidFill>
              </a:rPr>
              <a:t>은 </a:t>
            </a:r>
            <a:r>
              <a:rPr lang="en-US" altLang="ko-KR" sz="900" b="1" smtClean="0">
                <a:solidFill>
                  <a:srgbClr val="FF0000"/>
                </a:solidFill>
              </a:rPr>
              <a:t>user</a:t>
            </a:r>
            <a:r>
              <a:rPr lang="ko-KR" altLang="en-US" sz="900" b="1" smtClean="0">
                <a:solidFill>
                  <a:srgbClr val="FF0000"/>
                </a:solidFill>
              </a:rPr>
              <a:t>가 </a:t>
            </a:r>
            <a:r>
              <a:rPr lang="en-US" altLang="ko-KR" sz="900" b="1" smtClean="0">
                <a:solidFill>
                  <a:srgbClr val="FF0000"/>
                </a:solidFill>
              </a:rPr>
              <a:t>'HTTP Request'</a:t>
            </a:r>
            <a:r>
              <a:rPr lang="ko-KR" altLang="en-US" sz="900" b="1" smtClean="0">
                <a:solidFill>
                  <a:srgbClr val="FF0000"/>
                </a:solidFill>
              </a:rPr>
              <a:t>를 발생시키면 서버에서 처리한 후</a:t>
            </a:r>
            <a:r>
              <a:rPr lang="en-US" altLang="ko-KR" sz="900" b="1" smtClean="0">
                <a:solidFill>
                  <a:srgbClr val="FF0000"/>
                </a:solidFill>
              </a:rPr>
              <a:t>, HTML+CSS data</a:t>
            </a:r>
            <a:r>
              <a:rPr lang="ko-KR" altLang="en-US" sz="900" b="1" smtClean="0">
                <a:solidFill>
                  <a:srgbClr val="FF0000"/>
                </a:solidFill>
              </a:rPr>
              <a:t>의 형태로 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Browser</a:t>
            </a:r>
            <a:r>
              <a:rPr lang="ko-KR" altLang="en-US" sz="900" b="1" smtClean="0">
                <a:solidFill>
                  <a:srgbClr val="FF0000"/>
                </a:solidFill>
              </a:rPr>
              <a:t>에 </a:t>
            </a:r>
            <a:r>
              <a:rPr lang="en-US" altLang="ko-KR" sz="900" b="1" smtClean="0">
                <a:solidFill>
                  <a:srgbClr val="FF0000"/>
                </a:solidFill>
              </a:rPr>
              <a:t>return</a:t>
            </a:r>
            <a:r>
              <a:rPr lang="ko-KR" altLang="en-US" sz="900" b="1" smtClean="0">
                <a:solidFill>
                  <a:srgbClr val="FF0000"/>
                </a:solidFill>
              </a:rPr>
              <a:t>해주어 화면에 </a:t>
            </a:r>
            <a:r>
              <a:rPr lang="en-US" altLang="ko-KR" sz="900" b="1" smtClean="0">
                <a:solidFill>
                  <a:srgbClr val="FF0000"/>
                </a:solidFill>
              </a:rPr>
              <a:t>display </a:t>
            </a:r>
            <a:r>
              <a:rPr lang="ko-KR" altLang="en-US" sz="900" b="1" smtClean="0">
                <a:solidFill>
                  <a:srgbClr val="FF0000"/>
                </a:solidFill>
              </a:rPr>
              <a:t>하게하는 반면</a:t>
            </a:r>
            <a:r>
              <a:rPr lang="en-US" altLang="ko-KR" sz="900" b="1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Ajax Web App. model </a:t>
            </a:r>
            <a:r>
              <a:rPr lang="ko-KR" altLang="en-US" sz="900" b="1" smtClean="0">
                <a:solidFill>
                  <a:srgbClr val="FF0000"/>
                </a:solidFill>
              </a:rPr>
              <a:t>은 </a:t>
            </a:r>
            <a:r>
              <a:rPr lang="en-US" altLang="ko-KR" sz="900" b="1" smtClean="0">
                <a:solidFill>
                  <a:srgbClr val="FF0000"/>
                </a:solidFill>
              </a:rPr>
              <a:t>user</a:t>
            </a:r>
            <a:r>
              <a:rPr lang="ko-KR" altLang="en-US" sz="900" b="1" smtClean="0">
                <a:solidFill>
                  <a:srgbClr val="FF0000"/>
                </a:solidFill>
              </a:rPr>
              <a:t>가 발생시킨 </a:t>
            </a:r>
            <a:r>
              <a:rPr lang="en-US" altLang="ko-KR" sz="900" b="1" smtClean="0">
                <a:solidFill>
                  <a:srgbClr val="FF0000"/>
                </a:solidFill>
              </a:rPr>
              <a:t>event</a:t>
            </a:r>
            <a:r>
              <a:rPr lang="ko-KR" altLang="en-US" sz="900" b="1" smtClean="0">
                <a:solidFill>
                  <a:srgbClr val="FF0000"/>
                </a:solidFill>
              </a:rPr>
              <a:t>가 </a:t>
            </a:r>
            <a:r>
              <a:rPr lang="en-US" altLang="ko-KR" sz="900" b="1" smtClean="0">
                <a:solidFill>
                  <a:srgbClr val="FF0000"/>
                </a:solidFill>
              </a:rPr>
              <a:t>javascript</a:t>
            </a:r>
            <a:r>
              <a:rPr lang="ko-KR" altLang="en-US" sz="900" b="1" smtClean="0">
                <a:solidFill>
                  <a:srgbClr val="FF0000"/>
                </a:solidFill>
              </a:rPr>
              <a:t>를 </a:t>
            </a:r>
            <a:r>
              <a:rPr lang="en-US" altLang="ko-KR" sz="900" b="1" smtClean="0">
                <a:solidFill>
                  <a:srgbClr val="FF0000"/>
                </a:solidFill>
              </a:rPr>
              <a:t>call</a:t>
            </a:r>
            <a:r>
              <a:rPr lang="ko-KR" altLang="en-US" sz="900" b="1" smtClean="0">
                <a:solidFill>
                  <a:srgbClr val="FF0000"/>
                </a:solidFill>
              </a:rPr>
              <a:t>하면</a:t>
            </a:r>
            <a:r>
              <a:rPr lang="en-US" altLang="ko-KR" sz="900" b="1" smtClean="0">
                <a:solidFill>
                  <a:srgbClr val="FF0000"/>
                </a:solidFill>
              </a:rPr>
              <a:t>, Ajax Engine</a:t>
            </a:r>
            <a:r>
              <a:rPr lang="ko-KR" altLang="en-US" sz="900" b="1" smtClean="0">
                <a:solidFill>
                  <a:srgbClr val="FF0000"/>
                </a:solidFill>
              </a:rPr>
              <a:t>이 이를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ko-KR" altLang="en-US" sz="900" b="1" smtClean="0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catch</a:t>
            </a:r>
            <a:r>
              <a:rPr lang="ko-KR" altLang="en-US" sz="900" b="1" smtClean="0">
                <a:solidFill>
                  <a:srgbClr val="FF0000"/>
                </a:solidFill>
              </a:rPr>
              <a:t>하여 서버측에 </a:t>
            </a:r>
            <a:r>
              <a:rPr lang="en-US" altLang="ko-KR" sz="900" b="1" smtClean="0">
                <a:solidFill>
                  <a:srgbClr val="FF0000"/>
                </a:solidFill>
              </a:rPr>
              <a:t>HTTP request</a:t>
            </a:r>
            <a:r>
              <a:rPr lang="ko-KR" altLang="en-US" sz="900" b="1" smtClean="0">
                <a:solidFill>
                  <a:srgbClr val="FF0000"/>
                </a:solidFill>
              </a:rPr>
              <a:t>를 보내고</a:t>
            </a:r>
            <a:r>
              <a:rPr lang="en-US" altLang="ko-KR" sz="900" b="1" smtClean="0">
                <a:solidFill>
                  <a:srgbClr val="FF0000"/>
                </a:solidFill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</a:rPr>
              <a:t>서버는 결과를 </a:t>
            </a:r>
            <a:r>
              <a:rPr lang="en-US" altLang="ko-KR" sz="900" b="1" smtClean="0">
                <a:solidFill>
                  <a:srgbClr val="FF0000"/>
                </a:solidFill>
              </a:rPr>
              <a:t>XML data</a:t>
            </a:r>
            <a:r>
              <a:rPr lang="ko-KR" altLang="en-US" sz="900" b="1" smtClean="0">
                <a:solidFill>
                  <a:srgbClr val="FF0000"/>
                </a:solidFill>
              </a:rPr>
              <a:t>형태로 만들어 </a:t>
            </a:r>
            <a:r>
              <a:rPr lang="en-US" altLang="ko-KR" sz="900" b="1" smtClean="0">
                <a:solidFill>
                  <a:srgbClr val="FF0000"/>
                </a:solidFill>
              </a:rPr>
              <a:t>Ajax Engine</a:t>
            </a:r>
            <a:r>
              <a:rPr lang="ko-KR" altLang="en-US" sz="900" b="1" smtClean="0">
                <a:solidFill>
                  <a:srgbClr val="FF0000"/>
                </a:solidFill>
              </a:rPr>
              <a:t>에게 보내준다</a:t>
            </a:r>
            <a:r>
              <a:rPr lang="en-US" altLang="ko-KR" sz="900" b="1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900" b="1" smtClean="0">
                <a:solidFill>
                  <a:srgbClr val="FF0000"/>
                </a:solidFill>
              </a:rPr>
              <a:t>그러면 </a:t>
            </a:r>
            <a:r>
              <a:rPr lang="en-US" altLang="ko-KR" sz="900" b="1" smtClean="0">
                <a:solidFill>
                  <a:srgbClr val="FF0000"/>
                </a:solidFill>
              </a:rPr>
              <a:t>Ajax Engine</a:t>
            </a:r>
            <a:r>
              <a:rPr lang="ko-KR" altLang="en-US" sz="900" b="1" smtClean="0">
                <a:solidFill>
                  <a:srgbClr val="FF0000"/>
                </a:solidFill>
              </a:rPr>
              <a:t>은 이 데이터에 </a:t>
            </a:r>
            <a:r>
              <a:rPr lang="en-US" altLang="ko-KR" sz="900" b="1" smtClean="0">
                <a:solidFill>
                  <a:srgbClr val="FF0000"/>
                </a:solidFill>
              </a:rPr>
              <a:t>HTML+CSS</a:t>
            </a:r>
            <a:r>
              <a:rPr lang="ko-KR" altLang="en-US" sz="900" b="1" smtClean="0">
                <a:solidFill>
                  <a:srgbClr val="FF0000"/>
                </a:solidFill>
              </a:rPr>
              <a:t>를 붙여 화면에 </a:t>
            </a:r>
            <a:r>
              <a:rPr lang="en-US" altLang="ko-KR" sz="900" b="1" smtClean="0">
                <a:solidFill>
                  <a:srgbClr val="FF0000"/>
                </a:solidFill>
              </a:rPr>
              <a:t>display</a:t>
            </a:r>
            <a:r>
              <a:rPr lang="ko-KR" altLang="en-US" sz="900" b="1" smtClean="0">
                <a:solidFill>
                  <a:srgbClr val="FF0000"/>
                </a:solidFill>
              </a:rPr>
              <a:t>하는 것이다</a:t>
            </a:r>
            <a:r>
              <a:rPr lang="en-US" altLang="ko-KR" sz="9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900" b="1" smtClean="0">
                <a:solidFill>
                  <a:srgbClr val="FF0000"/>
                </a:solidFill>
              </a:rPr>
              <a:t>이때</a:t>
            </a:r>
            <a:r>
              <a:rPr lang="en-US" altLang="ko-KR" sz="900" b="1" smtClean="0">
                <a:solidFill>
                  <a:srgbClr val="FF0000"/>
                </a:solidFill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</a:rPr>
              <a:t>결과를 반드시 </a:t>
            </a:r>
            <a:r>
              <a:rPr lang="en-US" altLang="ko-KR" sz="900" b="1" smtClean="0">
                <a:solidFill>
                  <a:srgbClr val="FF0000"/>
                </a:solidFill>
              </a:rPr>
              <a:t>XML data</a:t>
            </a:r>
            <a:r>
              <a:rPr lang="ko-KR" altLang="en-US" sz="900" b="1" smtClean="0">
                <a:solidFill>
                  <a:srgbClr val="FF0000"/>
                </a:solidFill>
              </a:rPr>
              <a:t>만 사용하는건 아니고</a:t>
            </a:r>
            <a:r>
              <a:rPr lang="en-US" altLang="ko-KR" sz="900" b="1" smtClean="0">
                <a:solidFill>
                  <a:srgbClr val="FF0000"/>
                </a:solidFill>
              </a:rPr>
              <a:t>, text/csv/json</a:t>
            </a:r>
            <a:r>
              <a:rPr lang="ko-KR" altLang="en-US" sz="900" b="1" smtClean="0">
                <a:solidFill>
                  <a:srgbClr val="FF0000"/>
                </a:solidFill>
              </a:rPr>
              <a:t>의 형태로도 가능하다</a:t>
            </a:r>
            <a:r>
              <a:rPr lang="en-US" altLang="ko-KR" sz="900" b="1" smtClean="0">
                <a:solidFill>
                  <a:srgbClr val="FF0000"/>
                </a:solidFill>
              </a:rPr>
              <a:t>.</a:t>
            </a:r>
            <a:endParaRPr lang="ko-KR" altLang="en-US" sz="900" b="1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00683" y="329587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smtClean="0"/>
              <a:t>장점</a:t>
            </a:r>
          </a:p>
          <a:p>
            <a:r>
              <a:rPr lang="ko-KR" altLang="en-US" sz="1300" smtClean="0"/>
              <a:t>페이지 이동없이 고속으로 화면을 전환할 수 있다.</a:t>
            </a:r>
          </a:p>
          <a:p>
            <a:r>
              <a:rPr lang="ko-KR" altLang="en-US" sz="1300" smtClean="0"/>
              <a:t>서버 처리를 기다리지 않고, 비동기 요청이 가능하다.</a:t>
            </a:r>
          </a:p>
          <a:p>
            <a:r>
              <a:rPr lang="ko-KR" altLang="en-US" sz="1300" smtClean="0"/>
              <a:t>수신하는 데이터 량을 줄일 수 있고, 클라이언트에게 처리를 위임할 수도 있다.</a:t>
            </a:r>
          </a:p>
          <a:p>
            <a:endParaRPr lang="en-US" altLang="ko-KR" sz="1300" smtClean="0"/>
          </a:p>
          <a:p>
            <a:r>
              <a:rPr lang="ko-KR" altLang="en-US" sz="1300" smtClean="0"/>
              <a:t>단점</a:t>
            </a:r>
          </a:p>
          <a:p>
            <a:r>
              <a:rPr lang="ko-KR" altLang="en-US" sz="1300" smtClean="0"/>
              <a:t>Ajax를 쓸 수 없는 브라우저에 대한 문제가 있다.</a:t>
            </a:r>
          </a:p>
          <a:p>
            <a:r>
              <a:rPr lang="ko-KR" altLang="en-US" sz="1300" smtClean="0"/>
              <a:t>Http클라이언트의 기능이 한정되어 있다.</a:t>
            </a:r>
          </a:p>
          <a:p>
            <a:r>
              <a:rPr lang="ko-KR" altLang="en-US" sz="1300" smtClean="0"/>
              <a:t>페이지 이동없는 통신으로 인한 보안상의 문제</a:t>
            </a:r>
          </a:p>
          <a:p>
            <a:r>
              <a:rPr lang="ko-KR" altLang="en-US" sz="1300" smtClean="0"/>
              <a:t>지원하는 Charset이 한정되어 있다.</a:t>
            </a:r>
          </a:p>
          <a:p>
            <a:r>
              <a:rPr lang="ko-KR" altLang="en-US" sz="1300" smtClean="0"/>
              <a:t>스크립트로 작성되므로 Debugging이 용이하지 않다.</a:t>
            </a:r>
          </a:p>
          <a:p>
            <a:r>
              <a:rPr lang="ko-KR" altLang="en-US" sz="1300" smtClean="0"/>
              <a:t>요청을 남발하면 역으로 서버 부하가 늘 수 있음.</a:t>
            </a:r>
            <a:endParaRPr lang="ko-KR" altLang="en-US" sz="1300"/>
          </a:p>
        </p:txBody>
      </p:sp>
      <p:grpSp>
        <p:nvGrpSpPr>
          <p:cNvPr id="15" name="그룹 14"/>
          <p:cNvGrpSpPr/>
          <p:nvPr/>
        </p:nvGrpSpPr>
        <p:grpSpPr>
          <a:xfrm>
            <a:off x="967258" y="618564"/>
            <a:ext cx="7148381" cy="5354618"/>
            <a:chOff x="967258" y="618564"/>
            <a:chExt cx="7148381" cy="5354618"/>
          </a:xfrm>
        </p:grpSpPr>
        <p:grpSp>
          <p:nvGrpSpPr>
            <p:cNvPr id="8" name="그룹 7"/>
            <p:cNvGrpSpPr/>
            <p:nvPr/>
          </p:nvGrpSpPr>
          <p:grpSpPr>
            <a:xfrm>
              <a:off x="967258" y="618564"/>
              <a:ext cx="7148381" cy="5354618"/>
              <a:chOff x="-207119" y="699247"/>
              <a:chExt cx="7148381" cy="535461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7119" y="699247"/>
                <a:ext cx="6556850" cy="5354618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2958352" y="2510117"/>
                <a:ext cx="2357718" cy="4751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4070" y="2985247"/>
                <a:ext cx="23871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>
                    <a:solidFill>
                      <a:srgbClr val="FF0000"/>
                    </a:solidFill>
                  </a:rPr>
                  <a:t>XML</a:t>
                </a:r>
                <a:r>
                  <a:rPr lang="ko-KR" altLang="en-US" sz="900" b="1" smtClean="0">
                    <a:solidFill>
                      <a:srgbClr val="FF0000"/>
                    </a:solidFill>
                  </a:rPr>
                  <a:t>데이터 </a:t>
                </a:r>
                <a:r>
                  <a:rPr lang="en-US" altLang="ko-KR" sz="900" b="1" smtClean="0">
                    <a:solidFill>
                      <a:srgbClr val="FF0000"/>
                    </a:solidFill>
                  </a:rPr>
                  <a:t>or </a:t>
                </a:r>
                <a:r>
                  <a:rPr lang="ko-KR" altLang="en-US" sz="900" b="1" smtClean="0">
                    <a:solidFill>
                      <a:srgbClr val="FF0000"/>
                    </a:solidFill>
                  </a:rPr>
                  <a:t>자바스크립트 데이터이다</a:t>
                </a:r>
                <a:r>
                  <a:rPr lang="en-US" altLang="ko-KR" sz="900" b="1" smtClean="0">
                    <a:solidFill>
                      <a:srgbClr val="FF0000"/>
                    </a:solidFill>
                  </a:rPr>
                  <a:t>.!!</a:t>
                </a:r>
                <a:endParaRPr lang="ko-KR" altLang="en-US" sz="900" b="1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645920" y="1935480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>
                  <a:solidFill>
                    <a:srgbClr val="FF0000"/>
                  </a:solidFill>
                </a:rPr>
                <a:t>기존 방식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3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06" y="144780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AJAX </a:t>
            </a:r>
            <a:r>
              <a:rPr lang="ko-KR" altLang="en-US" b="1" smtClean="0">
                <a:solidFill>
                  <a:srgbClr val="FF0000"/>
                </a:solidFill>
              </a:rPr>
              <a:t>구성요소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-1260922" y="984696"/>
            <a:ext cx="6734434" cy="3000376"/>
            <a:chOff x="340106" y="931415"/>
            <a:chExt cx="6734434" cy="3000376"/>
          </a:xfrm>
        </p:grpSpPr>
        <p:grpSp>
          <p:nvGrpSpPr>
            <p:cNvPr id="6" name="그룹 5"/>
            <p:cNvGrpSpPr/>
            <p:nvPr/>
          </p:nvGrpSpPr>
          <p:grpSpPr>
            <a:xfrm>
              <a:off x="340106" y="931415"/>
              <a:ext cx="5924550" cy="3000376"/>
              <a:chOff x="2106295" y="1251584"/>
              <a:chExt cx="5924550" cy="300037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593080" y="2820987"/>
                <a:ext cx="868680" cy="37338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 descr="AJAX êµ¬ì±ìì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6295" y="1251584"/>
                <a:ext cx="5924550" cy="3000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008120" y="3916680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>
                    <a:solidFill>
                      <a:srgbClr val="FF0000"/>
                    </a:solidFill>
                  </a:rPr>
                  <a:t>:</a:t>
                </a:r>
                <a:r>
                  <a:rPr lang="ko-KR" altLang="en-US" sz="900" b="1" smtClean="0">
                    <a:solidFill>
                      <a:srgbClr val="FF0000"/>
                    </a:solidFill>
                  </a:rPr>
                  <a:t>화면의 일부분만 수정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60710" y="1138005"/>
              <a:ext cx="2513830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smtClean="0">
                  <a:solidFill>
                    <a:srgbClr val="FF0000"/>
                  </a:solidFill>
                </a:rPr>
                <a:t>*XMLHttpRequest</a:t>
              </a:r>
            </a:p>
            <a:p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-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자바스크립트 객체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-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대부분의 브라우져에서 지원 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-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표준 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HTTP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방식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(get/post)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으로 서버와 통신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-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서버와 통신시 비동기적으로 작업 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>
                  <a:solidFill>
                    <a:srgbClr val="FF0000"/>
                  </a:solidFill>
                </a:rPr>
                <a:t>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  (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벡그라운드에서 작업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)</a:t>
              </a:r>
              <a:endParaRPr lang="ko-KR" altLang="en-US" sz="900" b="1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4041" y="4140442"/>
            <a:ext cx="3747190" cy="1164796"/>
            <a:chOff x="519953" y="4518212"/>
            <a:chExt cx="3747190" cy="1164796"/>
          </a:xfrm>
        </p:grpSpPr>
        <p:sp>
          <p:nvSpPr>
            <p:cNvPr id="8" name="TextBox 7"/>
            <p:cNvSpPr txBox="1"/>
            <p:nvPr/>
          </p:nvSpPr>
          <p:spPr>
            <a:xfrm>
              <a:off x="519953" y="4518212"/>
              <a:ext cx="22076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smtClean="0">
                  <a:solidFill>
                    <a:srgbClr val="FF0000"/>
                  </a:solidFill>
                </a:rPr>
                <a:t>*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기존 서버</a:t>
              </a:r>
              <a:r>
                <a:rPr lang="en-US" altLang="ko-KR" sz="1300" b="1" smtClean="0">
                  <a:solidFill>
                    <a:srgbClr val="FF0000"/>
                  </a:solidFill>
                </a:rPr>
                <a:t>, 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작업 방식 사용</a:t>
              </a:r>
              <a:endParaRPr lang="en-US" altLang="ko-KR" sz="1300" b="1" smtClean="0">
                <a:solidFill>
                  <a:srgbClr val="FF0000"/>
                </a:solidFill>
              </a:endParaRPr>
            </a:p>
            <a:p>
              <a:r>
                <a:rPr lang="en-US" altLang="ko-KR" sz="1300" b="1">
                  <a:solidFill>
                    <a:srgbClr val="FF0000"/>
                  </a:solidFill>
                </a:rPr>
                <a:t> </a:t>
              </a:r>
              <a:r>
                <a:rPr lang="en-US" altLang="ko-KR" sz="1300" b="1" smtClean="0">
                  <a:solidFill>
                    <a:srgbClr val="FF0000"/>
                  </a:solidFill>
                </a:rPr>
                <a:t> -servlet, jsp</a:t>
              </a:r>
              <a:endParaRPr lang="ko-KR" altLang="en-US" sz="1300" b="1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6709" y="5190565"/>
              <a:ext cx="36904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smtClean="0">
                  <a:solidFill>
                    <a:srgbClr val="FF0000"/>
                  </a:solidFill>
                </a:rPr>
                <a:t>*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응답 문서 타입 </a:t>
              </a:r>
              <a:endParaRPr lang="en-US" altLang="ko-KR" sz="1300" b="1" smtClean="0">
                <a:solidFill>
                  <a:srgbClr val="FF0000"/>
                </a:solidFill>
              </a:endParaRPr>
            </a:p>
            <a:p>
              <a:r>
                <a:rPr lang="en-US" altLang="ko-KR" sz="1300" b="1">
                  <a:solidFill>
                    <a:srgbClr val="FF0000"/>
                  </a:solidFill>
                </a:rPr>
                <a:t> </a:t>
              </a:r>
              <a:r>
                <a:rPr lang="en-US" altLang="ko-KR" sz="1300" b="1" smtClean="0">
                  <a:solidFill>
                    <a:srgbClr val="FF0000"/>
                  </a:solidFill>
                </a:rPr>
                <a:t> -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기존 </a:t>
              </a:r>
              <a:r>
                <a:rPr lang="en-US" altLang="ko-KR" sz="1300" b="1" smtClean="0">
                  <a:solidFill>
                    <a:srgbClr val="FF0000"/>
                  </a:solidFill>
                </a:rPr>
                <a:t>html 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외에 </a:t>
              </a:r>
              <a:r>
                <a:rPr lang="en-US" altLang="ko-KR" sz="1300" b="1" smtClean="0">
                  <a:solidFill>
                    <a:srgbClr val="FF0000"/>
                  </a:solidFill>
                </a:rPr>
                <a:t>xml, json, </a:t>
              </a:r>
              <a:r>
                <a:rPr lang="ko-KR" altLang="en-US" sz="1300" b="1" smtClean="0">
                  <a:solidFill>
                    <a:srgbClr val="FF0000"/>
                  </a:solidFill>
                </a:rPr>
                <a:t>단순 텍스트 사용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041" y="5513889"/>
            <a:ext cx="3058851" cy="382224"/>
            <a:chOff x="567221" y="5889197"/>
            <a:chExt cx="3058851" cy="382224"/>
          </a:xfrm>
        </p:grpSpPr>
        <p:sp>
          <p:nvSpPr>
            <p:cNvPr id="11" name="TextBox 10"/>
            <p:cNvSpPr txBox="1"/>
            <p:nvPr/>
          </p:nvSpPr>
          <p:spPr>
            <a:xfrm>
              <a:off x="576709" y="5889197"/>
              <a:ext cx="2499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>
                  <a:solidFill>
                    <a:srgbClr val="FF0000"/>
                  </a:solidFill>
                </a:rPr>
                <a:t>잘모르겠으면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jquery, AJAX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만 알아도 된다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.!!</a:t>
              </a:r>
              <a:endParaRPr lang="ko-KR" altLang="en-US" sz="900" b="1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7221" y="6040589"/>
              <a:ext cx="30588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>
                  <a:solidFill>
                    <a:srgbClr val="FF0000"/>
                  </a:solidFill>
                </a:rPr>
                <a:t>비동기방식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: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누를때마다 뭔가가 변하는 게 비동기이다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.!!</a:t>
              </a:r>
              <a:endParaRPr lang="ko-KR" altLang="en-US" sz="900" b="1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943088" y="299923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xml</a:t>
            </a:r>
            <a:r>
              <a:rPr lang="ko-KR" altLang="en-US" sz="900" b="1" smtClean="0">
                <a:solidFill>
                  <a:srgbClr val="FF0000"/>
                </a:solidFill>
              </a:rPr>
              <a:t>데이터를 넘긴다</a:t>
            </a:r>
            <a:r>
              <a:rPr lang="en-US" altLang="ko-KR" sz="900" b="1" smtClean="0">
                <a:solidFill>
                  <a:srgbClr val="FF0000"/>
                </a:solidFill>
              </a:rPr>
              <a:t>.!!</a:t>
            </a:r>
            <a:endParaRPr lang="ko-KR" altLang="en-US" sz="900" b="1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06384" y="4502079"/>
            <a:ext cx="627888" cy="198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029325" y="394447"/>
            <a:ext cx="6162675" cy="5234858"/>
            <a:chOff x="6029325" y="394447"/>
            <a:chExt cx="6162675" cy="5234858"/>
          </a:xfrm>
        </p:grpSpPr>
        <p:grpSp>
          <p:nvGrpSpPr>
            <p:cNvPr id="25" name="그룹 24"/>
            <p:cNvGrpSpPr/>
            <p:nvPr/>
          </p:nvGrpSpPr>
          <p:grpSpPr>
            <a:xfrm>
              <a:off x="6029325" y="866805"/>
              <a:ext cx="6162675" cy="4762500"/>
              <a:chOff x="6029325" y="866805"/>
              <a:chExt cx="6162675" cy="476250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029325" y="866805"/>
                <a:ext cx="6162675" cy="4762500"/>
                <a:chOff x="6029325" y="866805"/>
                <a:chExt cx="6162675" cy="4762500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9325" y="866805"/>
                  <a:ext cx="6162675" cy="4762500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6729931" y="4386663"/>
                  <a:ext cx="17924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키보드를 띄었을때 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event</a:t>
                  </a:r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발생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1</a:t>
                  </a:r>
                  <a:endParaRPr lang="ko-KR" altLang="en-US" sz="900" b="1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608064" y="4812795"/>
                  <a:ext cx="790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듀크라는 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id</a:t>
                  </a:r>
                  <a:endParaRPr lang="ko-KR" altLang="en-US" sz="900" b="1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9110662" y="2369468"/>
                  <a:ext cx="11416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duke</a:t>
                  </a:r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라는 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id </a:t>
                  </a:r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판별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546080" y="4700430"/>
                  <a:ext cx="1527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db</a:t>
                  </a:r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접속 </a:t>
                  </a:r>
                  <a:r>
                    <a:rPr lang="en-US" altLang="ko-KR" sz="900" b="1" smtClean="0">
                      <a:solidFill>
                        <a:srgbClr val="FF0000"/>
                      </a:solidFill>
                    </a:rPr>
                    <a:t>duke </a:t>
                  </a:r>
                  <a:r>
                    <a:rPr lang="ko-KR" altLang="en-US" sz="900" b="1" smtClean="0">
                      <a:solidFill>
                        <a:srgbClr val="FF0000"/>
                      </a:solidFill>
                    </a:rPr>
                    <a:t>유효성 확인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7861414" y="4851100"/>
                <a:ext cx="25667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>
                    <a:solidFill>
                      <a:srgbClr val="FF0000"/>
                    </a:solidFill>
                  </a:rPr>
                  <a:t>화면에 이 부분만 변경하도록 만드는 것이다</a:t>
                </a:r>
                <a:r>
                  <a:rPr lang="en-US" altLang="ko-KR" sz="900" b="1" smtClean="0">
                    <a:solidFill>
                      <a:srgbClr val="FF0000"/>
                    </a:solidFill>
                  </a:rPr>
                  <a:t>.!!</a:t>
                </a:r>
                <a:endParaRPr lang="ko-KR" altLang="en-US" sz="900" b="1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09716" y="394447"/>
              <a:ext cx="217373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smtClean="0">
                  <a:solidFill>
                    <a:srgbClr val="FF0000"/>
                  </a:solidFill>
                </a:rPr>
                <a:t>AJAX Interaction </a:t>
              </a:r>
              <a:r>
                <a:rPr lang="ko-KR" altLang="en-US" sz="1500" b="1" smtClean="0">
                  <a:solidFill>
                    <a:srgbClr val="FF0000"/>
                  </a:solidFill>
                </a:rPr>
                <a:t>해석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50000" y="5434449"/>
            <a:ext cx="3464410" cy="1292661"/>
            <a:chOff x="6350000" y="5434449"/>
            <a:chExt cx="3464410" cy="1292661"/>
          </a:xfrm>
        </p:grpSpPr>
        <p:sp>
          <p:nvSpPr>
            <p:cNvPr id="28" name="TextBox 27"/>
            <p:cNvSpPr txBox="1"/>
            <p:nvPr/>
          </p:nvSpPr>
          <p:spPr>
            <a:xfrm>
              <a:off x="6350000" y="5665281"/>
              <a:ext cx="3464410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>
                  <a:solidFill>
                    <a:srgbClr val="FF0000"/>
                  </a:solidFill>
                </a:rPr>
                <a:t>1.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클라이언트 이벤트 발생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2.XMLHttpRequest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객체생성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3.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 XMLHttpRequest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객체 콜백함수 설정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4.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 XMLHttpRequest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객체를 통한 비동기화 요청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5.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서버 응답결과를 생성하여 클라이언트로 전송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6.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 XMLHttpRequest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객체는 서버 결과를 처리할 콜백함수 호출</a:t>
              </a:r>
              <a:endParaRPr lang="en-US" altLang="ko-KR" sz="900" b="1" smtClean="0">
                <a:solidFill>
                  <a:srgbClr val="FF0000"/>
                </a:solidFill>
              </a:endParaRPr>
            </a:p>
            <a:p>
              <a:r>
                <a:rPr lang="en-US" altLang="ko-KR" sz="900" b="1" smtClean="0">
                  <a:solidFill>
                    <a:srgbClr val="FF0000"/>
                  </a:solidFill>
                </a:rPr>
                <a:t>7.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결과를 클라이언트 화면에 반영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2680" y="5434449"/>
              <a:ext cx="13612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>
                  <a:solidFill>
                    <a:srgbClr val="FF0000"/>
                  </a:solidFill>
                </a:rPr>
                <a:t>AJAX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프로그래밍 순서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13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517" y="486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529" y="1019633"/>
            <a:ext cx="43624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open(“HTTP method”, “URL”,syn/asyn)</a:t>
            </a:r>
          </a:p>
          <a:p>
            <a:r>
              <a:rPr lang="en-US" altLang="ko-KR" sz="1300" b="1">
                <a:solidFill>
                  <a:srgbClr val="FF0000"/>
                </a:solidFill>
              </a:rPr>
              <a:t> </a:t>
            </a:r>
            <a:r>
              <a:rPr lang="en-US" altLang="ko-KR" sz="1300" b="1" smtClean="0">
                <a:solidFill>
                  <a:srgbClr val="FF0000"/>
                </a:solidFill>
              </a:rPr>
              <a:t>  *</a:t>
            </a:r>
            <a:r>
              <a:rPr lang="ko-KR" altLang="en-US" sz="1300" b="1" smtClean="0">
                <a:solidFill>
                  <a:srgbClr val="FF0000"/>
                </a:solidFill>
              </a:rPr>
              <a:t>요청의 초기화 작업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>
                <a:solidFill>
                  <a:srgbClr val="FF0000"/>
                </a:solidFill>
              </a:rPr>
              <a:t> </a:t>
            </a:r>
            <a:r>
              <a:rPr lang="en-US" altLang="ko-KR" sz="1300" b="1" smtClean="0">
                <a:solidFill>
                  <a:srgbClr val="FF0000"/>
                </a:solidFill>
              </a:rPr>
              <a:t>  *get/post </a:t>
            </a:r>
            <a:r>
              <a:rPr lang="ko-KR" altLang="en-US" sz="1300" b="1" smtClean="0">
                <a:solidFill>
                  <a:srgbClr val="FF0000"/>
                </a:solidFill>
              </a:rPr>
              <a:t>지정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>
                <a:solidFill>
                  <a:srgbClr val="FF0000"/>
                </a:solidFill>
              </a:rPr>
              <a:t> </a:t>
            </a:r>
            <a:r>
              <a:rPr lang="en-US" altLang="ko-KR" sz="1300" b="1" smtClean="0">
                <a:solidFill>
                  <a:srgbClr val="FF0000"/>
                </a:solidFill>
              </a:rPr>
              <a:t>  *</a:t>
            </a:r>
            <a:r>
              <a:rPr lang="ko-KR" altLang="en-US" sz="1300" b="1" smtClean="0">
                <a:solidFill>
                  <a:srgbClr val="FF0000"/>
                </a:solidFill>
              </a:rPr>
              <a:t>서버 </a:t>
            </a:r>
            <a:r>
              <a:rPr lang="en-US" altLang="ko-KR" sz="1300" b="1" smtClean="0">
                <a:solidFill>
                  <a:srgbClr val="FF0000"/>
                </a:solidFill>
              </a:rPr>
              <a:t>url </a:t>
            </a:r>
            <a:r>
              <a:rPr lang="ko-KR" altLang="en-US" sz="1300" b="1" smtClean="0">
                <a:solidFill>
                  <a:srgbClr val="FF0000"/>
                </a:solidFill>
              </a:rPr>
              <a:t>지정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>
                <a:solidFill>
                  <a:srgbClr val="FF0000"/>
                </a:solidFill>
              </a:rPr>
              <a:t> </a:t>
            </a:r>
            <a:r>
              <a:rPr lang="en-US" altLang="ko-KR" sz="1300" b="1" smtClean="0">
                <a:solidFill>
                  <a:srgbClr val="FF0000"/>
                </a:solidFill>
              </a:rPr>
              <a:t>  *</a:t>
            </a:r>
            <a:r>
              <a:rPr lang="ko-KR" altLang="en-US" sz="1300" b="1" smtClean="0">
                <a:solidFill>
                  <a:srgbClr val="FF0000"/>
                </a:solidFill>
              </a:rPr>
              <a:t>동기</a:t>
            </a:r>
            <a:r>
              <a:rPr lang="en-US" altLang="ko-KR" sz="1300" b="1" smtClean="0">
                <a:solidFill>
                  <a:srgbClr val="FF0000"/>
                </a:solidFill>
              </a:rPr>
              <a:t>/ </a:t>
            </a:r>
            <a:r>
              <a:rPr lang="ko-KR" altLang="en-US" sz="1300" b="1" smtClean="0">
                <a:solidFill>
                  <a:srgbClr val="FF0000"/>
                </a:solidFill>
              </a:rPr>
              <a:t>비동기 설정 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300" b="1" smtClean="0">
                <a:solidFill>
                  <a:srgbClr val="FF0000"/>
                </a:solidFill>
              </a:rPr>
              <a:t>true</a:t>
            </a:r>
            <a:r>
              <a:rPr lang="ko-KR" altLang="en-US" sz="1300" b="1" smtClean="0">
                <a:solidFill>
                  <a:srgbClr val="FF0000"/>
                </a:solidFill>
              </a:rPr>
              <a:t>면 비동기방식</a:t>
            </a:r>
            <a:r>
              <a:rPr lang="en-US" altLang="ko-KR" sz="1300" b="1" smtClean="0">
                <a:solidFill>
                  <a:srgbClr val="FF0000"/>
                </a:solidFill>
              </a:rPr>
              <a:t>(asyn), false</a:t>
            </a:r>
            <a:r>
              <a:rPr lang="ko-KR" altLang="en-US" sz="1300" b="1" smtClean="0">
                <a:solidFill>
                  <a:srgbClr val="FF0000"/>
                </a:solidFill>
              </a:rPr>
              <a:t>면 동기방식이다</a:t>
            </a:r>
            <a:r>
              <a:rPr lang="en-US" altLang="ko-KR" sz="1300" b="1" smtClean="0">
                <a:solidFill>
                  <a:srgbClr val="FF0000"/>
                </a:solidFill>
              </a:rPr>
              <a:t>(syn)</a:t>
            </a:r>
            <a:r>
              <a:rPr lang="ko-KR" altLang="en-US" sz="1300" b="1" smtClean="0">
                <a:solidFill>
                  <a:srgbClr val="FF0000"/>
                </a:solidFill>
              </a:rPr>
              <a:t> 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endParaRPr lang="en-US" altLang="ko-KR" sz="1300" b="1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2517" y="107640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ajax </a:t>
            </a:r>
            <a:endParaRPr lang="ko-KR" altLang="en-US" b="1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384" y="3379743"/>
            <a:ext cx="33353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hello2   -  kr.co.mlec.ajax - HelloServlet</a:t>
            </a:r>
            <a:endParaRPr lang="ko-KR" altLang="en-US" sz="1300" b="1" smtClean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75968" y="3754087"/>
            <a:ext cx="8388215" cy="4839184"/>
            <a:chOff x="-275968" y="3754087"/>
            <a:chExt cx="8388215" cy="4839184"/>
          </a:xfrm>
        </p:grpSpPr>
        <p:grpSp>
          <p:nvGrpSpPr>
            <p:cNvPr id="9" name="그룹 8"/>
            <p:cNvGrpSpPr/>
            <p:nvPr/>
          </p:nvGrpSpPr>
          <p:grpSpPr>
            <a:xfrm>
              <a:off x="3986263" y="3984953"/>
              <a:ext cx="4125984" cy="3963092"/>
              <a:chOff x="864888" y="2384127"/>
              <a:chExt cx="5741652" cy="551497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4888" y="2384127"/>
                <a:ext cx="5715000" cy="5514975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486400" y="5657850"/>
                <a:ext cx="1120140" cy="5600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274570" y="4309110"/>
                <a:ext cx="2754630" cy="122301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-275968" y="3754087"/>
              <a:ext cx="3879412" cy="4839184"/>
              <a:chOff x="3818293" y="670802"/>
              <a:chExt cx="5497830" cy="68580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r="54906"/>
              <a:stretch/>
            </p:blipFill>
            <p:spPr>
              <a:xfrm>
                <a:off x="3818293" y="670802"/>
                <a:ext cx="5497830" cy="685800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023360" y="2219962"/>
                <a:ext cx="1714500" cy="27177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760970" y="3806190"/>
                <a:ext cx="1211580" cy="1828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3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847" y="1299882"/>
            <a:ext cx="52414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>
                <a:solidFill>
                  <a:srgbClr val="FF0000"/>
                </a:solidFill>
              </a:rPr>
              <a:t>*onreadystatechange</a:t>
            </a:r>
          </a:p>
          <a:p>
            <a:r>
              <a:rPr lang="en-US" altLang="ko-KR" sz="1500" smtClean="0"/>
              <a:t> -</a:t>
            </a:r>
            <a:r>
              <a:rPr lang="ko-KR" altLang="en-US" sz="1500" smtClean="0"/>
              <a:t>서버에서 응답이 도착했을 때 호출될 콜백함수 지정</a:t>
            </a:r>
            <a:endParaRPr lang="en-US" altLang="ko-KR" sz="1500" smtClean="0"/>
          </a:p>
          <a:p>
            <a:r>
              <a:rPr lang="en-US" altLang="ko-KR" sz="1500"/>
              <a:t> </a:t>
            </a:r>
            <a:r>
              <a:rPr lang="en-US" altLang="ko-KR" sz="1500" smtClean="0"/>
              <a:t>-</a:t>
            </a:r>
            <a:r>
              <a:rPr lang="ko-KR" altLang="en-US" sz="1500" smtClean="0"/>
              <a:t>콜백함수는 상태</a:t>
            </a:r>
            <a:r>
              <a:rPr lang="en-US" altLang="ko-KR" sz="1500" smtClean="0"/>
              <a:t>(readyState)</a:t>
            </a:r>
            <a:r>
              <a:rPr lang="ko-KR" altLang="en-US" sz="1500" smtClean="0"/>
              <a:t>가 변결될 때마다 호출</a:t>
            </a:r>
            <a:endParaRPr lang="en-US" altLang="ko-KR" sz="1500" smtClean="0"/>
          </a:p>
          <a:p>
            <a:endParaRPr lang="en-US" altLang="ko-KR" sz="1500"/>
          </a:p>
          <a:p>
            <a:r>
              <a:rPr lang="en-US" altLang="ko-KR" sz="1500" b="1" smtClean="0">
                <a:solidFill>
                  <a:srgbClr val="FF0000"/>
                </a:solidFill>
              </a:rPr>
              <a:t>*readyState : </a:t>
            </a:r>
            <a:r>
              <a:rPr lang="ko-KR" altLang="en-US" sz="1500" b="1" smtClean="0">
                <a:solidFill>
                  <a:srgbClr val="FF0000"/>
                </a:solidFill>
              </a:rPr>
              <a:t>요청의 현재상태</a:t>
            </a:r>
            <a:endParaRPr lang="en-US" altLang="ko-KR" sz="1500" b="1" smtClean="0">
              <a:solidFill>
                <a:srgbClr val="FF0000"/>
              </a:solidFill>
            </a:endParaRPr>
          </a:p>
          <a:p>
            <a:r>
              <a:rPr lang="en-US" altLang="ko-KR" sz="1500"/>
              <a:t>  </a:t>
            </a:r>
            <a:r>
              <a:rPr lang="en-US" altLang="ko-KR" sz="1500" smtClean="0"/>
              <a:t>-0 : uninitialized ( </a:t>
            </a:r>
            <a:r>
              <a:rPr lang="ko-KR" altLang="en-US" sz="1500" smtClean="0"/>
              <a:t>객체 생성 후 </a:t>
            </a:r>
            <a:r>
              <a:rPr lang="en-US" altLang="ko-KR" sz="1500" smtClean="0"/>
              <a:t>open </a:t>
            </a:r>
            <a:r>
              <a:rPr lang="ko-KR" altLang="en-US" sz="1500" smtClean="0"/>
              <a:t>메서드 호출 전</a:t>
            </a:r>
            <a:r>
              <a:rPr lang="en-US" altLang="ko-KR" sz="1500" smtClean="0"/>
              <a:t>)</a:t>
            </a:r>
          </a:p>
          <a:p>
            <a:r>
              <a:rPr lang="en-US" altLang="ko-KR" sz="1500" smtClean="0"/>
              <a:t>  -1 : loading (open </a:t>
            </a:r>
            <a:r>
              <a:rPr lang="ko-KR" altLang="en-US" sz="1500" smtClean="0"/>
              <a:t>메서드가 호출되고 </a:t>
            </a:r>
            <a:r>
              <a:rPr lang="en-US" altLang="ko-KR" sz="1500" smtClean="0"/>
              <a:t>send </a:t>
            </a:r>
            <a:r>
              <a:rPr lang="ko-KR" altLang="en-US" sz="1500" smtClean="0"/>
              <a:t>호출 전</a:t>
            </a:r>
            <a:r>
              <a:rPr lang="en-US" altLang="ko-KR" sz="1500" smtClean="0"/>
              <a:t>)</a:t>
            </a:r>
          </a:p>
          <a:p>
            <a:r>
              <a:rPr lang="en-US" altLang="ko-KR" sz="1500" smtClean="0"/>
              <a:t>  -2 : loaded ( send </a:t>
            </a:r>
            <a:r>
              <a:rPr lang="ko-KR" altLang="en-US" sz="1500" smtClean="0"/>
              <a:t>메서드가 호출되었지만 서버 응답 전</a:t>
            </a:r>
            <a:r>
              <a:rPr lang="en-US" altLang="ko-KR" sz="1500" smtClean="0"/>
              <a:t>)</a:t>
            </a:r>
          </a:p>
          <a:p>
            <a:r>
              <a:rPr lang="en-US" altLang="ko-KR" sz="1500" smtClean="0"/>
              <a:t>  -3 : interactive (</a:t>
            </a:r>
            <a:r>
              <a:rPr lang="ko-KR" altLang="en-US" sz="1500" smtClean="0"/>
              <a:t>데이터의 일부가 전송된 상태</a:t>
            </a:r>
            <a:r>
              <a:rPr lang="en-US" altLang="ko-KR" sz="1500" smtClean="0"/>
              <a:t>)</a:t>
            </a:r>
          </a:p>
          <a:p>
            <a:r>
              <a:rPr lang="en-US" altLang="ko-KR" sz="1500" smtClean="0"/>
              <a:t>  -4 : completed (</a:t>
            </a:r>
            <a:r>
              <a:rPr lang="ko-KR" altLang="en-US" sz="1500" smtClean="0"/>
              <a:t>모든 데이터 전송 완료</a:t>
            </a:r>
            <a:r>
              <a:rPr lang="en-US" altLang="ko-KR" sz="1500" smtClean="0"/>
              <a:t>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9677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85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1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22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8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b="1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592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병선</dc:creator>
  <cp:lastModifiedBy>안 병선</cp:lastModifiedBy>
  <cp:revision>31</cp:revision>
  <dcterms:created xsi:type="dcterms:W3CDTF">2018-08-16T00:09:30Z</dcterms:created>
  <dcterms:modified xsi:type="dcterms:W3CDTF">2018-08-16T02:12:12Z</dcterms:modified>
</cp:coreProperties>
</file>