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921"/>
    <p:restoredTop sz="94660"/>
  </p:normalViewPr>
  <p:slideViewPr>
    <p:cSldViewPr snapToGrid="0">
      <p:cViewPr>
        <p:scale>
          <a:sx n="60" d="100"/>
          <a:sy n="60" d="100"/>
        </p:scale>
        <p:origin x="840" y="116"/>
      </p:cViewPr>
      <p:guideLst>
        <p:guide orient="horz" pos="2157"/>
        <p:guide pos="3839"/>
      </p:guideLst>
    </p:cSldViewPr>
  </p:slideViewPr>
  <p:outlineViewPr>
    <p:cViewPr>
      <p:scale>
        <a:sx n="32" d="100"/>
        <a:sy n="32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6785" y="2505670"/>
            <a:ext cx="2678429" cy="940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5600">
                <a:solidFill>
                  <a:schemeClr val="bg1"/>
                </a:solidFill>
              </a:rPr>
              <a:t>Team A</a:t>
            </a:r>
            <a:endParaRPr lang="en-US" altLang="ko-KR" sz="560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" y="193040"/>
            <a:ext cx="24193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160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/>
        </p:spPr>
        <p:style>
          <a:lnRef idx="2">
            <a:schemeClr val="lt1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6" name="TextBox 5"/>
          <p:cNvSpPr txBox="1"/>
          <p:nvPr/>
        </p:nvSpPr>
        <p:spPr>
          <a:xfrm>
            <a:off x="4232910" y="3917911"/>
            <a:ext cx="37738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김아름 안규호 오정은 이재홍 황유현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0" y="3429000"/>
            <a:ext cx="6096000" cy="439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300">
                <a:solidFill>
                  <a:schemeClr val="bg1"/>
                </a:solidFill>
              </a:rPr>
              <a:t>1.1</a:t>
            </a:r>
            <a:r>
              <a:rPr lang="ko-KR" altLang="en-US" sz="2300">
                <a:solidFill>
                  <a:schemeClr val="bg1"/>
                </a:solidFill>
              </a:rPr>
              <a:t> 인공 지능과 머신 러닝</a:t>
            </a:r>
            <a:r>
              <a:rPr lang="en-US" altLang="ko-KR" sz="2300">
                <a:solidFill>
                  <a:schemeClr val="bg1"/>
                </a:solidFill>
              </a:rPr>
              <a:t>,</a:t>
            </a:r>
            <a:r>
              <a:rPr lang="ko-KR" altLang="en-US" sz="2300">
                <a:solidFill>
                  <a:schemeClr val="bg1"/>
                </a:solidFill>
              </a:rPr>
              <a:t> 딥러닝</a:t>
            </a:r>
            <a:endParaRPr lang="ko-KR" altLang="en-US" sz="2300">
              <a:solidFill>
                <a:schemeClr val="bg1"/>
              </a:solidFill>
            </a:endParaRPr>
          </a:p>
        </p:txBody>
      </p:sp>
      <p:sp>
        <p:nvSpPr>
          <p:cNvPr id="5" name="양쪽 대괄호 4"/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" y="193040"/>
            <a:ext cx="24193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2730500" y="2428356"/>
            <a:ext cx="6731000" cy="741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300">
                <a:solidFill>
                  <a:schemeClr val="bg1"/>
                </a:solidFill>
              </a:rPr>
              <a:t>1</a:t>
            </a:r>
            <a:r>
              <a:rPr lang="ko-KR" altLang="en-US" sz="4300">
                <a:solidFill>
                  <a:schemeClr val="bg1"/>
                </a:solidFill>
              </a:rPr>
              <a:t>장 딥러닝이란 무엇인가</a:t>
            </a:r>
            <a:r>
              <a:rPr lang="en-US" altLang="ko-KR" sz="4300">
                <a:solidFill>
                  <a:schemeClr val="bg1"/>
                </a:solidFill>
              </a:rPr>
              <a:t>?</a:t>
            </a:r>
            <a:endParaRPr lang="en-US" altLang="ko-KR" sz="43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799" y="883332"/>
            <a:ext cx="12014200" cy="0"/>
          </a:xfrm>
          <a:prstGeom prst="line">
            <a:avLst/>
          </a:prstGeom>
          <a:ln/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10" y="111525"/>
            <a:ext cx="5657804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 인공 지능과 머신 러닝</a:t>
            </a:r>
            <a:r>
              <a:rPr lang="en-US" altLang="ko-KR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 딥러닝</a:t>
            </a:r>
            <a:endParaRPr lang="ko-KR" altLang="en-US" sz="3200" b="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10490" y="50565"/>
            <a:ext cx="366202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endParaRPr lang="en-US" altLang="ko-KR" sz="110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1174" y="1252375"/>
            <a:ext cx="40146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0" spc="-30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b="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직사각형 19"/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20"/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TextBox 21"/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0" spc="-30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b="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TextBox 22"/>
          <p:cNvSpPr txBox="1"/>
          <p:nvPr/>
        </p:nvSpPr>
        <p:spPr>
          <a:xfrm>
            <a:off x="2945222" y="2281114"/>
            <a:ext cx="4775743" cy="5744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0" spc="-30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3200" b="0" spc="-300">
                <a:solidFill>
                  <a:schemeClr val="bg1"/>
                </a:solidFill>
                <a:latin typeface="+mn-ea"/>
              </a:rPr>
              <a:t> 를 언급할 때 사용하는 용어</a:t>
            </a:r>
            <a:endParaRPr lang="ko-KR" altLang="en-US" sz="3200" b="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직사각형 23"/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직사각형 24"/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5" name="TextBox 25"/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0" spc="-30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b="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TextBox 26"/>
          <p:cNvSpPr txBox="1"/>
          <p:nvPr/>
        </p:nvSpPr>
        <p:spPr>
          <a:xfrm>
            <a:off x="2945222" y="3579352"/>
            <a:ext cx="5718718" cy="5716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0" spc="-300">
                <a:solidFill>
                  <a:schemeClr val="bg1"/>
                </a:solidFill>
                <a:latin typeface="+mn-ea"/>
              </a:rPr>
              <a:t>딥러닝에서 </a:t>
            </a:r>
            <a:r>
              <a:rPr lang="en-US" altLang="ko-KR" sz="3200" b="0" spc="-300">
                <a:solidFill>
                  <a:schemeClr val="bg1"/>
                </a:solidFill>
                <a:latin typeface="+mn-ea"/>
              </a:rPr>
              <a:t>‘</a:t>
            </a:r>
            <a:r>
              <a:rPr lang="ko-KR" altLang="en-US" sz="3200" b="0" spc="-300">
                <a:solidFill>
                  <a:schemeClr val="bg1"/>
                </a:solidFill>
                <a:latin typeface="+mn-ea"/>
              </a:rPr>
              <a:t>딥</a:t>
            </a:r>
            <a:r>
              <a:rPr lang="en-US" altLang="ko-KR" sz="3200" b="0" spc="-300">
                <a:solidFill>
                  <a:schemeClr val="bg1"/>
                </a:solidFill>
                <a:latin typeface="+mn-ea"/>
              </a:rPr>
              <a:t>’</a:t>
            </a:r>
            <a:r>
              <a:rPr lang="ko-KR" altLang="en-US" sz="3200" b="0" spc="-300">
                <a:solidFill>
                  <a:schemeClr val="bg1"/>
                </a:solidFill>
                <a:latin typeface="+mn-ea"/>
              </a:rPr>
              <a:t> 의 의미와  작동 원리</a:t>
            </a:r>
            <a:endParaRPr lang="ko-KR" altLang="en-US" sz="3200" b="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직사각형 27"/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직사각형 28"/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29"/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0" spc="-30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b="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TextBox 30"/>
          <p:cNvSpPr txBox="1"/>
          <p:nvPr/>
        </p:nvSpPr>
        <p:spPr>
          <a:xfrm>
            <a:off x="2945222" y="4898853"/>
            <a:ext cx="442331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0" spc="-300">
                <a:solidFill>
                  <a:schemeClr val="bg1"/>
                </a:solidFill>
                <a:latin typeface="+mn-ea"/>
              </a:rPr>
              <a:t>딥러닝의 성과 및 </a:t>
            </a:r>
            <a:r>
              <a:rPr lang="en-US" altLang="ko-KR" sz="3200" b="0" spc="-30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3200" b="0" spc="-300">
                <a:solidFill>
                  <a:schemeClr val="bg1"/>
                </a:solidFill>
                <a:latin typeface="+mn-ea"/>
              </a:rPr>
              <a:t> 의 전망</a:t>
            </a:r>
            <a:endParaRPr lang="ko-KR" altLang="en-US" sz="3200" b="0" spc="-3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/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10" y="111525"/>
            <a:ext cx="5219655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0" spc="-300">
                <a:solidFill>
                  <a:schemeClr val="tx1"/>
                </a:solidFill>
                <a:latin typeface="+mn-ea"/>
              </a:rPr>
              <a:t>1)</a:t>
            </a:r>
            <a:r>
              <a:rPr lang="ko-KR" altLang="en-US" sz="3200" b="0" spc="-30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3200" b="0" spc="-300">
                <a:solidFill>
                  <a:schemeClr val="tx1"/>
                </a:solidFill>
                <a:latin typeface="+mn-ea"/>
              </a:rPr>
              <a:t>AI</a:t>
            </a:r>
            <a:r>
              <a:rPr lang="ko-KR" altLang="en-US" sz="3200" b="0" spc="-300">
                <a:solidFill>
                  <a:schemeClr val="tx1"/>
                </a:solidFill>
                <a:latin typeface="+mn-ea"/>
              </a:rPr>
              <a:t> 를 언급할 때 사용하는 용어</a:t>
            </a:r>
            <a:endParaRPr lang="ko-KR" altLang="en-US" sz="3200" b="0" spc="-3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10490" y="50565"/>
            <a:ext cx="366202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endParaRPr lang="en-US" altLang="ko-KR" sz="110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633882" y="1390736"/>
            <a:ext cx="6299796" cy="1091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626306" y="3080583"/>
            <a:ext cx="6316046" cy="1142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634600" y="4778636"/>
            <a:ext cx="6316046" cy="1091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618004" y="1389368"/>
            <a:ext cx="1677499" cy="11082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618005" y="3079216"/>
            <a:ext cx="1677497" cy="1160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633879" y="4778636"/>
            <a:ext cx="1661247" cy="10910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725955" y="1752368"/>
            <a:ext cx="1556429" cy="370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>
                <a:solidFill>
                  <a:schemeClr val="bg1"/>
                </a:solidFill>
              </a:rPr>
              <a:t>인공지능</a:t>
            </a:r>
            <a:r>
              <a:rPr lang="en-US" altLang="ko-KR" sz="1900">
                <a:solidFill>
                  <a:schemeClr val="bg1"/>
                </a:solidFill>
              </a:rPr>
              <a:t>(AI)</a:t>
            </a:r>
            <a:endParaRPr lang="en-US" altLang="ko-KR" sz="190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04062" y="1446933"/>
            <a:ext cx="4609184" cy="977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ko-KR" altLang="en-US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컴퓨터가 </a:t>
            </a:r>
            <a:r>
              <a:rPr lang="en-US" altLang="ko-KR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생각</a:t>
            </a:r>
            <a:r>
              <a:rPr lang="en-US" altLang="ko-KR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을 할 수 있는가</a:t>
            </a:r>
            <a:r>
              <a:rPr lang="en-US" altLang="ko-KR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?”</a:t>
            </a:r>
            <a:endParaRPr lang="en-US" altLang="ko-KR" sz="16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defRPr/>
            </a:pPr>
            <a:endParaRPr lang="en-US" altLang="ko-KR" sz="5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defRPr/>
            </a:pPr>
            <a:r>
              <a:rPr lang="en-US" altLang="ko-KR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 지능적인 작업 자동화의 연구</a:t>
            </a:r>
            <a:endParaRPr lang="ko-KR" altLang="en-US" sz="16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defRPr/>
            </a:pPr>
            <a:endParaRPr lang="ko-KR" altLang="en-US" sz="5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defRPr/>
            </a:pPr>
            <a:r>
              <a:rPr lang="en-US" altLang="ko-KR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 머신러닝과 딥러닝을 포괄</a:t>
            </a:r>
            <a:r>
              <a:rPr lang="en-US" altLang="ko-KR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종합적 분야</a:t>
            </a:r>
            <a:endParaRPr lang="ko-KR" altLang="en-US" sz="16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04060" y="3167137"/>
            <a:ext cx="4316662" cy="974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 데이터가 학습하고 경험을 통해 개선하도록 훈련</a:t>
            </a:r>
            <a:endParaRPr lang="ko-KR" altLang="en-US" sz="16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defRPr/>
            </a:pPr>
            <a:endParaRPr lang="ko-KR" altLang="en-US" sz="5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defRPr/>
            </a:pPr>
            <a:r>
              <a:rPr lang="en-US" altLang="ko-KR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 샘플들의 통계적 구조를 찾아 실행 규칙 생성</a:t>
            </a:r>
            <a:endParaRPr lang="ko-KR" altLang="en-US" sz="16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defRPr/>
            </a:pPr>
            <a:endParaRPr lang="ko-KR" altLang="en-US" sz="5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defRPr/>
            </a:pPr>
            <a:r>
              <a:rPr lang="en-US" altLang="ko-KR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 수리 통계와는 달리 대량의 복잡한 데이터 다룸</a:t>
            </a:r>
            <a:endParaRPr lang="ko-KR" altLang="en-US" sz="16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51685" y="4978167"/>
            <a:ext cx="4316661" cy="650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 머신 러닝의 한 분야 </a:t>
            </a:r>
            <a:endParaRPr lang="ko-KR" altLang="en-US" sz="16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defRPr/>
            </a:pPr>
            <a:endParaRPr lang="ko-KR" altLang="en-US" sz="5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defRPr/>
            </a:pPr>
            <a:r>
              <a:rPr lang="en-US" altLang="ko-KR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16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데이터의 심층적 이해를 위한 계층화 학습</a:t>
            </a:r>
            <a:endParaRPr lang="ko-KR" altLang="en-US" sz="16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타원 7"/>
          <p:cNvSpPr/>
          <p:nvPr/>
        </p:nvSpPr>
        <p:spPr>
          <a:xfrm>
            <a:off x="325564" y="1505630"/>
            <a:ext cx="5101499" cy="4244249"/>
          </a:xfrm>
          <a:prstGeom prst="ellipse">
            <a:avLst/>
          </a:prstGeom>
          <a:ln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타원 11"/>
          <p:cNvSpPr/>
          <p:nvPr/>
        </p:nvSpPr>
        <p:spPr>
          <a:xfrm>
            <a:off x="818869" y="2302923"/>
            <a:ext cx="4179590" cy="3184509"/>
          </a:xfrm>
          <a:prstGeom prst="ellipse">
            <a:avLst/>
          </a:prstGeom>
          <a:ln/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타원 12"/>
          <p:cNvSpPr/>
          <p:nvPr/>
        </p:nvSpPr>
        <p:spPr>
          <a:xfrm>
            <a:off x="1382928" y="2948714"/>
            <a:ext cx="2981111" cy="2363583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TextBox 13"/>
          <p:cNvSpPr txBox="1"/>
          <p:nvPr/>
        </p:nvSpPr>
        <p:spPr>
          <a:xfrm>
            <a:off x="2360294" y="3040648"/>
            <a:ext cx="1030550" cy="39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</a:rPr>
              <a:t>딥러닝</a:t>
            </a:r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52" name="TextBox 13"/>
          <p:cNvSpPr txBox="1"/>
          <p:nvPr/>
        </p:nvSpPr>
        <p:spPr>
          <a:xfrm>
            <a:off x="2106957" y="1589319"/>
            <a:ext cx="1809317" cy="389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</a:rPr>
              <a:t>인공 지능</a:t>
            </a:r>
            <a:r>
              <a:rPr lang="en-US" altLang="ko-KR" sz="2000">
                <a:solidFill>
                  <a:schemeClr val="bg1"/>
                </a:solidFill>
              </a:rPr>
              <a:t>(AI)</a:t>
            </a:r>
            <a:endParaRPr lang="en-US" altLang="ko-KR" sz="2000">
              <a:solidFill>
                <a:schemeClr val="bg1"/>
              </a:solidFill>
            </a:endParaRPr>
          </a:p>
        </p:txBody>
      </p:sp>
      <p:sp>
        <p:nvSpPr>
          <p:cNvPr id="53" name="TextBox 13"/>
          <p:cNvSpPr txBox="1"/>
          <p:nvPr/>
        </p:nvSpPr>
        <p:spPr>
          <a:xfrm>
            <a:off x="2211068" y="2344970"/>
            <a:ext cx="1378878" cy="3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</a:rPr>
              <a:t>머신 러닝</a:t>
            </a:r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54" name="TextBox 41"/>
          <p:cNvSpPr txBox="1"/>
          <p:nvPr/>
        </p:nvSpPr>
        <p:spPr>
          <a:xfrm>
            <a:off x="5748179" y="3473988"/>
            <a:ext cx="1442671" cy="376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>
                <a:solidFill>
                  <a:schemeClr val="bg1"/>
                </a:solidFill>
              </a:rPr>
              <a:t>머신 러닝</a:t>
            </a:r>
            <a:endParaRPr lang="ko-KR" altLang="en-US" sz="1900">
              <a:solidFill>
                <a:schemeClr val="bg1"/>
              </a:solidFill>
            </a:endParaRPr>
          </a:p>
        </p:txBody>
      </p:sp>
      <p:sp>
        <p:nvSpPr>
          <p:cNvPr id="55" name="TextBox 41"/>
          <p:cNvSpPr txBox="1"/>
          <p:nvPr/>
        </p:nvSpPr>
        <p:spPr>
          <a:xfrm>
            <a:off x="5783105" y="5128055"/>
            <a:ext cx="1442671" cy="376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>
                <a:solidFill>
                  <a:schemeClr val="bg1"/>
                </a:solidFill>
              </a:rPr>
              <a:t>딥러닝</a:t>
            </a:r>
            <a:endParaRPr lang="ko-KR" altLang="en-US" sz="19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10" y="111525"/>
            <a:ext cx="4305255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2)</a:t>
            </a: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 딥러닝에서  </a:t>
            </a:r>
            <a:r>
              <a:rPr lang="en-US" altLang="ko-KR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‘</a:t>
            </a: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딥</a:t>
            </a:r>
            <a:r>
              <a:rPr lang="en-US" altLang="ko-KR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’</a:t>
            </a: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 의 의미</a:t>
            </a:r>
            <a:endParaRPr lang="ko-KR" altLang="en-US" sz="3200" b="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082369" y="2792401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60736" y="3254375"/>
            <a:ext cx="1040129" cy="756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>
                <a:solidFill>
                  <a:schemeClr val="bg1"/>
                </a:solidFill>
                <a:latin typeface="+mj-lt"/>
              </a:rPr>
              <a:t>‘</a:t>
            </a:r>
            <a:r>
              <a:rPr lang="ko-KR" altLang="en-US" sz="4400" b="1">
                <a:solidFill>
                  <a:schemeClr val="bg1"/>
                </a:solidFill>
                <a:latin typeface="+mj-lt"/>
              </a:rPr>
              <a:t>딥</a:t>
            </a:r>
            <a:r>
              <a:rPr lang="en-US" altLang="ko-KR" sz="4400" b="1">
                <a:solidFill>
                  <a:schemeClr val="bg1"/>
                </a:solidFill>
                <a:latin typeface="+mj-lt"/>
              </a:rPr>
              <a:t>’</a:t>
            </a:r>
            <a:endParaRPr lang="en-US" altLang="ko-KR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41071" y="3032122"/>
            <a:ext cx="4049053" cy="1385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/>
              <a:t>-</a:t>
            </a:r>
            <a:r>
              <a:rPr lang="ko-KR" altLang="en-US" sz="1600"/>
              <a:t>  깊은 통찰을 얻는다는 의미</a:t>
            </a:r>
            <a:r>
              <a:rPr lang="en-US" altLang="ko-KR" sz="1600"/>
              <a:t>X</a:t>
            </a:r>
            <a:endParaRPr lang="en-US" altLang="ko-KR" sz="1600"/>
          </a:p>
          <a:p>
            <a:pPr algn="just">
              <a:defRPr/>
            </a:pPr>
            <a:endParaRPr lang="en-US" altLang="ko-KR" sz="700"/>
          </a:p>
          <a:p>
            <a:pPr algn="just">
              <a:defRPr/>
            </a:pPr>
            <a:r>
              <a:rPr lang="en-US" altLang="ko-KR" sz="1600"/>
              <a:t>-  </a:t>
            </a:r>
            <a:r>
              <a:rPr lang="ko-KR" altLang="en-US" sz="1600"/>
              <a:t>연속된 층의 표현을 학습</a:t>
            </a:r>
            <a:endParaRPr lang="ko-KR" altLang="en-US" sz="1600"/>
          </a:p>
          <a:p>
            <a:pPr algn="just">
              <a:defRPr/>
            </a:pPr>
            <a:endParaRPr lang="en-US" altLang="ko-KR" sz="700"/>
          </a:p>
          <a:p>
            <a:pPr algn="just">
              <a:defRPr/>
            </a:pPr>
            <a:r>
              <a:rPr lang="en-US" altLang="ko-KR" sz="1600"/>
              <a:t>-</a:t>
            </a:r>
            <a:r>
              <a:rPr lang="ko-KR" altLang="en-US" sz="1600"/>
              <a:t>  층의 사용수 </a:t>
            </a:r>
            <a:r>
              <a:rPr lang="en-US" altLang="ko-KR" sz="1600"/>
              <a:t>=&gt;</a:t>
            </a:r>
            <a:r>
              <a:rPr lang="ko-KR" altLang="en-US" sz="1600"/>
              <a:t> 깊이</a:t>
            </a:r>
            <a:endParaRPr lang="ko-KR" altLang="en-US" sz="1600"/>
          </a:p>
          <a:p>
            <a:pPr algn="just">
              <a:defRPr/>
            </a:pPr>
            <a:endParaRPr lang="en-US" altLang="ko-KR" sz="700"/>
          </a:p>
          <a:p>
            <a:pPr algn="just">
              <a:defRPr/>
            </a:pPr>
            <a:r>
              <a:rPr lang="en-US" altLang="ko-KR" sz="1600"/>
              <a:t>-  </a:t>
            </a:r>
            <a:r>
              <a:rPr lang="ko-KR" altLang="en-US" sz="1600"/>
              <a:t>층 기반 표현 학습</a:t>
            </a:r>
            <a:r>
              <a:rPr lang="en-US" altLang="ko-KR" sz="1600"/>
              <a:t>,</a:t>
            </a:r>
            <a:r>
              <a:rPr lang="ko-KR" altLang="en-US" sz="1600"/>
              <a:t> 계층적 표현 학습</a:t>
            </a:r>
            <a:endParaRPr lang="ko-KR" altLang="en-US" sz="1600"/>
          </a:p>
        </p:txBody>
      </p:sp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/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4" name="직사각형 19"/>
          <p:cNvSpPr/>
          <p:nvPr/>
        </p:nvSpPr>
        <p:spPr>
          <a:xfrm>
            <a:off x="461365" y="1304106"/>
            <a:ext cx="779146" cy="1278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22"/>
          <p:cNvSpPr/>
          <p:nvPr/>
        </p:nvSpPr>
        <p:spPr>
          <a:xfrm>
            <a:off x="472160" y="3181350"/>
            <a:ext cx="779146" cy="13258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직사각형 25"/>
          <p:cNvSpPr/>
          <p:nvPr/>
        </p:nvSpPr>
        <p:spPr>
          <a:xfrm>
            <a:off x="514706" y="5066478"/>
            <a:ext cx="747393" cy="13258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/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9" y="111525"/>
            <a:ext cx="3619456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2)</a:t>
            </a: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 딥러닝의 작동 원리</a:t>
            </a:r>
            <a:endParaRPr lang="ko-KR" altLang="en-US" sz="3200" b="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10490" y="50565"/>
            <a:ext cx="366202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endParaRPr lang="en-US" altLang="ko-KR" sz="11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0356" y="3262366"/>
            <a:ext cx="3013073" cy="3394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53498" y="993778"/>
            <a:ext cx="3085003" cy="3457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04407" y="3311527"/>
            <a:ext cx="3013076" cy="34575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rcRect l="32340"/>
          <a:stretch>
            <a:fillRect/>
          </a:stretch>
        </p:blipFill>
        <p:spPr>
          <a:xfrm>
            <a:off x="460574" y="3429000"/>
            <a:ext cx="2930704" cy="2267481"/>
          </a:xfrm>
          <a:prstGeom prst="rect">
            <a:avLst/>
          </a:prstGeom>
          <a:effectLst/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rcRect t="22480" r="70500" b="39680"/>
          <a:stretch>
            <a:fillRect/>
          </a:stretch>
        </p:blipFill>
        <p:spPr>
          <a:xfrm>
            <a:off x="610579" y="5837947"/>
            <a:ext cx="1036227" cy="695674"/>
          </a:xfrm>
          <a:prstGeom prst="rect">
            <a:avLst/>
          </a:prstGeom>
          <a:effectLst/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63750" y="1141650"/>
            <a:ext cx="2861327" cy="2318442"/>
          </a:xfrm>
          <a:prstGeom prst="rect">
            <a:avLst/>
          </a:prstGeom>
          <a:effectLst/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853668" y="3429000"/>
            <a:ext cx="2738738" cy="2202833"/>
          </a:xfrm>
          <a:prstGeom prst="rect">
            <a:avLst/>
          </a:prstGeom>
          <a:effectLst/>
        </p:spPr>
      </p:pic>
      <p:sp>
        <p:nvSpPr>
          <p:cNvPr id="30" name="왼쪽 중괄호 17"/>
          <p:cNvSpPr/>
          <p:nvPr/>
        </p:nvSpPr>
        <p:spPr>
          <a:xfrm rot="5400000" flipV="1">
            <a:off x="1787130" y="13655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왼쪽 중괄호 18"/>
          <p:cNvSpPr/>
          <p:nvPr/>
        </p:nvSpPr>
        <p:spPr>
          <a:xfrm rot="5400000" flipV="1">
            <a:off x="10032606" y="141873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왼쪽 중괄호 16"/>
          <p:cNvSpPr/>
          <p:nvPr/>
        </p:nvSpPr>
        <p:spPr>
          <a:xfrm rot="16200000">
            <a:off x="5906692" y="321189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22"/>
          <p:cNvSpPr txBox="1"/>
          <p:nvPr/>
        </p:nvSpPr>
        <p:spPr>
          <a:xfrm>
            <a:off x="375886" y="1215267"/>
            <a:ext cx="3338229" cy="1002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각 층에서는 가중치를 파라                 미터로 가지는 함수로 표현</a:t>
            </a:r>
            <a:endParaRPr lang="ko-KR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endParaRPr lang="ko-KR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목표는 가중치의 정확한 값을 찾는 것</a:t>
            </a:r>
            <a:endParaRPr lang="ko-KR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22"/>
          <p:cNvSpPr txBox="1"/>
          <p:nvPr/>
        </p:nvSpPr>
        <p:spPr>
          <a:xfrm>
            <a:off x="4411012" y="5060193"/>
            <a:ext cx="3433477" cy="1005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손실함수와 목적함수를 통해 출력값과 기댓값의 오차를 측정</a:t>
            </a:r>
            <a:endParaRPr lang="ko-KR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endParaRPr lang="ko-KR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손실점수가 감소되도록 가중치를 수정</a:t>
            </a:r>
            <a:endParaRPr lang="ko-KR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22"/>
          <p:cNvSpPr txBox="1"/>
          <p:nvPr/>
        </p:nvSpPr>
        <p:spPr>
          <a:xfrm>
            <a:off x="8635348" y="1177167"/>
            <a:ext cx="3163602" cy="1230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훈련 반복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이전의 방법을 여러번 수행하여 손실점수가 감소되는 것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손실함수를 최소화하는 가중치값 산출</a:t>
            </a:r>
            <a:endParaRPr lang="ko-KR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/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10" y="111525"/>
            <a:ext cx="4333830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3)</a:t>
            </a: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 지금까지의 딥러닝 성과</a:t>
            </a:r>
            <a:endParaRPr lang="ko-KR" altLang="en-US" sz="3200" b="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10490" y="50565"/>
            <a:ext cx="366202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endParaRPr lang="en-US" altLang="ko-KR" sz="110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1365" y="1304106"/>
            <a:ext cx="779146" cy="1278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2160" y="3181350"/>
            <a:ext cx="779146" cy="13258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14706" y="5066478"/>
            <a:ext cx="747393" cy="13258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36"/>
          <p:cNvSpPr txBox="1"/>
          <p:nvPr/>
        </p:nvSpPr>
        <p:spPr>
          <a:xfrm>
            <a:off x="1513875" y="1257111"/>
            <a:ext cx="9461644" cy="5129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이미지 분류</a:t>
            </a:r>
            <a:endParaRPr lang="ko-KR" altLang="en-US" sz="2500" b="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음성 인식</a:t>
            </a:r>
            <a:endParaRPr lang="ko-KR" altLang="en-US" sz="2500" b="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필기 인식</a:t>
            </a:r>
            <a:endParaRPr lang="ko-KR" altLang="en-US" sz="2500" b="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향상된 기계 번역</a:t>
            </a:r>
            <a:endParaRPr lang="ko-KR" altLang="en-US" sz="2500" b="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향상된 </a:t>
            </a:r>
            <a:r>
              <a:rPr lang="en-US" altLang="ko-KR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TTS(Text-To-Speach)</a:t>
            </a:r>
            <a:r>
              <a:rPr lang="ko-KR" altLang="en-US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변환</a:t>
            </a:r>
            <a:endParaRPr lang="ko-KR" altLang="en-US" sz="2500" b="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디지털 비서</a:t>
            </a:r>
            <a:endParaRPr lang="ko-KR" altLang="en-US" sz="2500" b="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자율 주행 능력</a:t>
            </a:r>
            <a:endParaRPr lang="ko-KR" altLang="en-US" sz="2500" b="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향상된 광고 타겟팅</a:t>
            </a:r>
            <a:endParaRPr lang="ko-KR" altLang="en-US" sz="2500" b="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향상된 웹 검색 엔진의 결과</a:t>
            </a:r>
            <a:endParaRPr lang="ko-KR" altLang="en-US" sz="2500" b="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자연어 질문에 대답하는 능력</a:t>
            </a:r>
            <a:endParaRPr lang="ko-KR" altLang="en-US" sz="2500" b="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사람을 능가하는 바둑 실력</a:t>
            </a:r>
            <a:endParaRPr lang="ko-KR" altLang="en-US" sz="2500" b="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14741" y="2987674"/>
            <a:ext cx="2324419" cy="1423054"/>
          </a:xfrm>
          <a:prstGeom prst="rect">
            <a:avLst/>
          </a:prstGeom>
          <a:ln>
            <a:noFill/>
          </a:ln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75958" y="966668"/>
            <a:ext cx="3722455" cy="1851265"/>
          </a:xfrm>
          <a:prstGeom prst="rect">
            <a:avLst/>
          </a:prstGeom>
          <a:ln>
            <a:noFill/>
          </a:ln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60261" y="4543426"/>
            <a:ext cx="3795181" cy="19632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/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10" y="111525"/>
            <a:ext cx="2143080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3)</a:t>
            </a: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ko-KR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AI</a:t>
            </a: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의 전망</a:t>
            </a:r>
            <a:endParaRPr lang="ko-KR" altLang="en-US" sz="3200" b="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10490" y="50565"/>
            <a:ext cx="366202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endParaRPr lang="en-US" altLang="ko-KR" sz="110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1365" y="1304106"/>
            <a:ext cx="779146" cy="1278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2160" y="3181350"/>
            <a:ext cx="779146" cy="13258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14706" y="5066478"/>
            <a:ext cx="747393" cy="13258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36"/>
          <p:cNvSpPr txBox="1"/>
          <p:nvPr/>
        </p:nvSpPr>
        <p:spPr>
          <a:xfrm>
            <a:off x="1365178" y="1336483"/>
            <a:ext cx="9461645" cy="512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단기간의 기대는 비현실적</a:t>
            </a:r>
            <a:endParaRPr lang="ko-KR" altLang="en-US" sz="2500" b="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ko-KR" altLang="en-US" sz="2500" b="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장기적 전망에 대해 긍정적</a:t>
            </a:r>
            <a:endParaRPr lang="ko-KR" altLang="en-US" sz="2500" b="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endParaRPr lang="ko-KR" altLang="en-US" sz="2500" b="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발전에 비해 일부에만 적용</a:t>
            </a:r>
            <a:endParaRPr lang="ko-KR" altLang="en-US" sz="2500" b="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endParaRPr lang="ko-KR" altLang="en-US" sz="2500" b="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en-US" altLang="ko-KR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AI</a:t>
            </a:r>
            <a:r>
              <a:rPr lang="ko-KR" altLang="en-US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시대는 도래</a:t>
            </a:r>
            <a:endParaRPr lang="ko-KR" altLang="en-US" sz="2500" b="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endParaRPr lang="ko-KR" altLang="en-US" sz="2500" b="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25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다양한 적용으로 인류 발전 기대</a:t>
            </a:r>
            <a:endParaRPr lang="ko-KR" altLang="en-US" sz="2500" b="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endParaRPr lang="ko-KR" altLang="en-US" sz="2500" b="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endParaRPr lang="ko-KR" altLang="en-US" sz="2500" b="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61610" y="2222212"/>
            <a:ext cx="164973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>
                <a:solidFill>
                  <a:schemeClr val="bg1"/>
                </a:solidFill>
              </a:rPr>
              <a:t>1.1</a:t>
            </a:r>
            <a:r>
              <a:rPr lang="ko-KR" altLang="en-US" sz="3200">
                <a:solidFill>
                  <a:schemeClr val="bg1"/>
                </a:solidFill>
              </a:rPr>
              <a:t> 마침</a:t>
            </a:r>
            <a:endParaRPr lang="ko-KR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247</ep:Words>
  <ep:PresentationFormat>와이드스크린</ep:PresentationFormat>
  <ep:Paragraphs>61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2020-11-18T01:48:02.000</dcterms:created>
  <dc:creator>유 새별</dc:creator>
  <cp:lastModifiedBy>OWNER</cp:lastModifiedBy>
  <dcterms:modified xsi:type="dcterms:W3CDTF">2022-01-06T08:47:20.414</dcterms:modified>
  <cp:revision>87</cp:revision>
  <dc:title>PowerPoint 프레젠테이션</dc:title>
  <cp:version>0906.0100.01</cp:version>
</cp:coreProperties>
</file>