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25" autoAdjust="0"/>
    <p:restoredTop sz="94660"/>
  </p:normalViewPr>
  <p:slideViewPr>
    <p:cSldViewPr snapToGrid="0">
      <p:cViewPr>
        <p:scale>
          <a:sx n="72" d="100"/>
          <a:sy n="72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4585" y="1810345"/>
            <a:ext cx="7412355" cy="1731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bg1"/>
                </a:solidFill>
              </a:rPr>
              <a:t>1.2</a:t>
            </a:r>
            <a:r>
              <a:rPr lang="ko-KR" altLang="en-US" sz="5400">
                <a:solidFill>
                  <a:schemeClr val="bg1"/>
                </a:solidFill>
              </a:rPr>
              <a:t> 딥러닝 이전</a:t>
            </a:r>
            <a:r>
              <a:rPr lang="en-US" altLang="ko-KR" sz="5400">
                <a:solidFill>
                  <a:schemeClr val="bg1"/>
                </a:solidFill>
              </a:rPr>
              <a:t>:</a:t>
            </a:r>
            <a:r>
              <a:rPr lang="ko-KR" altLang="en-US" sz="5400">
                <a:solidFill>
                  <a:schemeClr val="bg1"/>
                </a:solidFill>
              </a:rPr>
              <a:t> </a:t>
            </a:r>
            <a:endParaRPr lang="ko-KR" altLang="en-US" sz="5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5400">
                <a:solidFill>
                  <a:schemeClr val="bg1"/>
                </a:solidFill>
              </a:rPr>
              <a:t>머신 러닝의 간략한 역사</a:t>
            </a:r>
            <a:endParaRPr lang="ko-KR" altLang="en-US" sz="5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새별의 파워포인트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81897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522918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왜 딥러닝일까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왜 지금일까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61610" y="2094905"/>
            <a:ext cx="1668780" cy="541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  <a:latin typeface="+mj-lt"/>
              </a:rPr>
              <a:t>하드웨어</a:t>
            </a:r>
            <a:endParaRPr lang="ko-KR" altLang="en-US" sz="3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5210" y="5165135"/>
            <a:ext cx="1725930" cy="8527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+mj-lt"/>
              </a:rPr>
              <a:t>데이터셋과</a:t>
            </a:r>
            <a:endParaRPr lang="ko-KR" altLang="en-US" sz="2500" b="1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+mj-lt"/>
              </a:rPr>
              <a:t>벤치마크</a:t>
            </a:r>
            <a:endParaRPr lang="ko-KR" altLang="en-US" sz="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7560" y="5176356"/>
            <a:ext cx="1506855" cy="8510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+mj-lt"/>
              </a:rPr>
              <a:t>알고리즘 </a:t>
            </a:r>
            <a:endParaRPr lang="ko-KR" altLang="en-US" sz="2500" b="1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+mj-lt"/>
              </a:rPr>
              <a:t>향상</a:t>
            </a:r>
            <a:endParaRPr lang="ko-KR" altLang="en-US" sz="2500" b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7357109" y="1256075"/>
            <a:ext cx="4207194" cy="1685243"/>
            <a:chOff x="-110653" y="4235820"/>
            <a:chExt cx="4207194" cy="1374790"/>
          </a:xfrm>
        </p:grpSpPr>
        <p:sp>
          <p:nvSpPr>
            <p:cNvPr id="42" name="TextBox 41"/>
            <p:cNvSpPr txBox="1"/>
            <p:nvPr/>
          </p:nvSpPr>
          <p:spPr>
            <a:xfrm>
              <a:off x="373617" y="4842771"/>
              <a:ext cx="3480195" cy="767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400"/>
                <a:t>이 분야는 이론보다 실험을 통해 성장해 왔기 때문에 새로운 아이디어를 실험할 적절한 데이터와 하드웨어가 준비되어 있어야만 알고리즘이 발전할  수 있었다</a:t>
              </a:r>
              <a:r>
                <a:rPr lang="en-US" altLang="ko-KR" sz="1400"/>
                <a:t>.</a:t>
              </a:r>
              <a:endParaRPr lang="en-US" altLang="ko-KR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10653" y="4235820"/>
              <a:ext cx="4207194" cy="5666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 러닝의 진보를 이끈 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defRPr/>
              </a:pPr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세가지 기술적인 힘</a:t>
              </a:r>
              <a:endPara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24002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1.3.1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하드웨어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2866" y="327660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31859" y="324379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49946" y="21234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25632" y="2761232"/>
            <a:ext cx="1668780" cy="54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  <a:latin typeface="+mj-lt"/>
              </a:rPr>
              <a:t>하드웨어</a:t>
            </a:r>
            <a:endParaRPr lang="ko-KR" altLang="en-US" sz="3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22"/>
          <p:cNvSpPr txBox="1"/>
          <p:nvPr/>
        </p:nvSpPr>
        <p:spPr>
          <a:xfrm>
            <a:off x="3851910" y="1305289"/>
            <a:ext cx="6942900" cy="50269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시중에 판매되는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cpu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1990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년과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2010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년 사이에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5,000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배 속도 향상되었음에도 불구하고 일반적인 딥러닝 모델들은 노트북보다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배 이상의 계산 능력을 필요로함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chemeClr val="dk1"/>
              </a:solidFill>
              <a:latin typeface="마루 부리 Beta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2000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년대에 게임 회사들이 비디오 게임의 그래픽 성능을 높이기 위해 투자하여 개발한 프로그래밍 인터페이스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CUDA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를 출시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 다양한 병렬 애플리케이션의 대형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CPU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 클러스터가 소량의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로 대체되기 시작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일부 연구자들이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CUDA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를 사용한 신경망 구현을 만들기 시작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chemeClr val="dk1"/>
              </a:solidFill>
              <a:latin typeface="마루 부리 Beta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이처럼 게임 시장을 통해 차세대 인공 지능 애플리케이션을 위한 슈퍼 컴퓨터가 발전되기도함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chemeClr val="dk1"/>
              </a:solidFill>
              <a:latin typeface="마루 부리 Beta"/>
            </a:endParaRPr>
          </a:p>
          <a:p>
            <a:pPr marL="285750" indent="-28575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구글의 텐서 처리 장치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(TPU)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 프로젝트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 심층 신경망을 실행하기 위해 새롭게 설계된 딥러닝 칩으로 최고 성능을 가진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보다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chemeClr val="dk1"/>
                </a:solidFill>
                <a:latin typeface="마루 부리 Beta"/>
              </a:rPr>
              <a:t>배이상 빠르고 에너지 소비도 효율적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chemeClr val="dk1"/>
              </a:solidFill>
              <a:latin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2038308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1.3.2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데이터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631859" y="324379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49946" y="21234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12866" y="327660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2"/>
          <p:cNvSpPr txBox="1"/>
          <p:nvPr/>
        </p:nvSpPr>
        <p:spPr>
          <a:xfrm>
            <a:off x="461010" y="3770252"/>
            <a:ext cx="1725930" cy="85275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</a:rPr>
              <a:t>데이터셋과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</a:rPr>
              <a:t>벤치마크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  <p:sp>
        <p:nvSpPr>
          <p:cNvPr id="46" name="TextBox 22"/>
          <p:cNvSpPr txBox="1"/>
          <p:nvPr/>
        </p:nvSpPr>
        <p:spPr>
          <a:xfrm>
            <a:off x="3800580" y="1777547"/>
            <a:ext cx="6942900" cy="33830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딥러닝을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의 증기 기관이라한다면 데이터는 이 기관에 필요한 연료와 같은 역할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지난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년간 저장 장치의 급격한 발전과 더불어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대량의 데이터셋을 수집하고 배포할 수 있는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인터넷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성장이 시장의 판도를 바꿈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인터넷 없이는 대부분의 회사들이 데이터셋을 수집할 수 없음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ex .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유튜브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위키피디아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딥러닝의 성장을 이끈 촉매제와 같은 데이터셋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==ImageNet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데이터셋      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2010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년에 선보인 후 공개 경연 대회는 연구자들과 기술자들이 한계를 뛰어넘도록 만든 훌륭한 도구가 되었음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2400258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1.3.3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알고리즘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2866" y="327660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49946" y="21234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31859" y="324379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33"/>
          <p:cNvSpPr txBox="1"/>
          <p:nvPr/>
        </p:nvSpPr>
        <p:spPr>
          <a:xfrm>
            <a:off x="1797686" y="3707918"/>
            <a:ext cx="1506855" cy="85265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</a:rPr>
              <a:t>알고리즘 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</a:rPr>
              <a:t>향상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  <p:sp>
        <p:nvSpPr>
          <p:cNvPr id="45" name="TextBox 22"/>
          <p:cNvSpPr txBox="1"/>
          <p:nvPr/>
        </p:nvSpPr>
        <p:spPr>
          <a:xfrm>
            <a:off x="3787351" y="1556475"/>
            <a:ext cx="6942900" cy="42042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2009-2010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년 경 몇 가지 알고리즘이 개선되며 그래디언트를 더욱 잘 전파되게 만들어줌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개 이상의 층을 가진 모델을 훈련시킬 수 있게됨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신경망의 층에 더 잘 맞는 활성화 함수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층별 사전 훈련을 불필요하게 만든 가중치 초기화 방법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RMSProp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Adam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같은 더 좋은 최적화 방법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2014-2016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년 사이 그래디언트를 더욱 잘 전파할 수 있는 배치 정규화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잔차 연결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 깊이별 분리 합성곱과 같은 고급 기술들이 개발됨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마루 부리 Beta"/>
              </a:rPr>
              <a:t>요즘에는 층의 깊이가 수천 개인 모델을 처음부터 훈련시킬 수 있게됨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000000"/>
              </a:solidFill>
              <a:latin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52499" y="2773627"/>
            <a:ext cx="1606550" cy="1672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1,900</a:t>
            </a:r>
            <a:r>
              <a:rPr lang="ko-KR" altLang="en-US"/>
              <a:t>만 달러</a:t>
            </a:r>
            <a:endParaRPr lang="ko-KR" altLang="en-US"/>
          </a:p>
        </p:txBody>
      </p:sp>
      <p:sp>
        <p:nvSpPr>
          <p:cNvPr id="4" name="타원 1"/>
          <p:cNvSpPr/>
          <p:nvPr/>
        </p:nvSpPr>
        <p:spPr>
          <a:xfrm>
            <a:off x="3989388" y="1808163"/>
            <a:ext cx="2810403" cy="2731029"/>
          </a:xfrm>
          <a:prstGeom prst="ellipse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억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9,400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만 달러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4315" y="294640"/>
            <a:ext cx="2665099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마루 부리 Beta"/>
                <a:ea typeface="마루 부리 Beta"/>
                <a:cs typeface="마루 부리 Beta"/>
              </a:rPr>
              <a:t>1.3.4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마루 부리 Beta"/>
                <a:ea typeface="마루 부리 Beta"/>
                <a:cs typeface="마루 부리 Beta"/>
              </a:rPr>
              <a:t> 새로운 투자의 바람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3971501" y="4758308"/>
            <a:ext cx="3130338" cy="9071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2014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년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마루 부리 Beta"/>
              <a:ea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전체 벤처 캐피탈이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에 투자한 금액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마루 부리 Beta"/>
              <a:ea typeface="마루 부리 Beta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01636" y="4706980"/>
            <a:ext cx="2746693" cy="90398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2011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년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마루 부리 Beta"/>
              <a:ea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전체 벤처 캐피탈이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에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마루 부리 Beta"/>
              <a:ea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404040"/>
                </a:solidFill>
                <a:latin typeface="마루 부리 Beta"/>
                <a:ea typeface="마루 부리 Beta"/>
              </a:rPr>
              <a:t>투자한 금액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404040"/>
              </a:solidFill>
              <a:latin typeface="마루 부리 Beta"/>
              <a:ea typeface="마루 부리 Beta"/>
            </a:endParaRPr>
          </a:p>
        </p:txBody>
      </p:sp>
      <p:sp>
        <p:nvSpPr>
          <p:cNvPr id="9" name=""/>
          <p:cNvSpPr/>
          <p:nvPr/>
        </p:nvSpPr>
        <p:spPr>
          <a:xfrm>
            <a:off x="2185723" y="1539610"/>
            <a:ext cx="1957917" cy="105833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1"/>
          <p:cNvSpPr/>
          <p:nvPr/>
        </p:nvSpPr>
        <p:spPr>
          <a:xfrm>
            <a:off x="7757054" y="1352022"/>
            <a:ext cx="3789359" cy="3749675"/>
          </a:xfrm>
          <a:prstGeom prst="ellipse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2013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구글은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억 달러에 딥러닝 스타트업 딥마인드 인수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역사상 가장 큰 금액의 인수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084" y="111525"/>
            <a:ext cx="62864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1.3.5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딥러닝의 대중화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~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1.3.6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지속될까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" name="갈매기형 수장 4"/>
          <p:cNvSpPr/>
          <p:nvPr/>
        </p:nvSpPr>
        <p:spPr>
          <a:xfrm>
            <a:off x="4529669" y="3161270"/>
            <a:ext cx="6831011" cy="1399868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각형 3"/>
          <p:cNvSpPr/>
          <p:nvPr/>
        </p:nvSpPr>
        <p:spPr>
          <a:xfrm>
            <a:off x="514350" y="3174500"/>
            <a:ext cx="4483628" cy="1399868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6200000">
            <a:off x="7783117" y="2511806"/>
            <a:ext cx="334695" cy="443600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 rot="5400000" flipV="1">
            <a:off x="2201203" y="992797"/>
            <a:ext cx="321466" cy="369517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5314" y="886054"/>
            <a:ext cx="5205729" cy="173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딥러닝의 대중화의 핵심 요소는 </a:t>
            </a:r>
            <a:endParaRPr lang="ko-KR" altLang="en-US"/>
          </a:p>
          <a:p>
            <a:pPr>
              <a:defRPr/>
            </a:pPr>
            <a:r>
              <a:rPr lang="ko-KR" altLang="en-US"/>
              <a:t>사용되는 도구의 대중화</a:t>
            </a:r>
            <a:endParaRPr lang="ko-KR" altLang="en-US"/>
          </a:p>
          <a:p>
            <a:pPr>
              <a:defRPr/>
            </a:pPr>
            <a:r>
              <a:rPr lang="ko-KR" altLang="en-US"/>
              <a:t>초창기의 딥러닝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C++</a:t>
            </a:r>
            <a:r>
              <a:rPr lang="ko-KR" altLang="en-US"/>
              <a:t>와</a:t>
            </a:r>
            <a:r>
              <a:rPr lang="en-US" altLang="ko-KR"/>
              <a:t> CUDA</a:t>
            </a:r>
            <a:r>
              <a:rPr lang="ko-KR" altLang="en-US"/>
              <a:t>의 전문가만 접근</a:t>
            </a:r>
            <a:endParaRPr lang="ko-KR" altLang="en-US"/>
          </a:p>
          <a:p>
            <a:pPr>
              <a:defRPr/>
            </a:pPr>
            <a:r>
              <a:rPr lang="ko-KR" altLang="en-US"/>
              <a:t>요즘의 딥러닝 </a:t>
            </a:r>
            <a:r>
              <a:rPr lang="en-US" altLang="ko-KR"/>
              <a:t>:</a:t>
            </a:r>
            <a:r>
              <a:rPr lang="ko-KR" altLang="en-US"/>
              <a:t> 기본 파이썬 스크립트 기술이 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있다면 접근 가능 </a:t>
            </a:r>
            <a:endParaRPr lang="ko-KR" altLang="en-US"/>
          </a:p>
          <a:p>
            <a:pPr>
              <a:defRPr/>
            </a:pPr>
            <a:r>
              <a:rPr lang="ko-KR" altLang="en-US"/>
              <a:t>즉 </a:t>
            </a:r>
            <a:r>
              <a:rPr lang="en-US" altLang="ko-KR"/>
              <a:t>,</a:t>
            </a:r>
            <a:r>
              <a:rPr lang="ko-KR" altLang="en-US"/>
              <a:t>대부분 씨아노와 텐서플로가 개발된 덕분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1256" y="5230279"/>
            <a:ext cx="1928734" cy="358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4386" y="3621918"/>
            <a:ext cx="23412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딥러닝의 대중화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9213" y="3595459"/>
            <a:ext cx="3105327" cy="45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딥러닝의 지속 가능성 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5180207" y="4950617"/>
            <a:ext cx="6153151" cy="17340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딥러닝이 스포트라이트를 받은지 겨우 몇 년 밖에 되지 않았고 할 수 있는 모든 영역에 접목해보지 못한 상태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매달 새로운 사례와 향상된 기술이 등장하고 있으므로 앞으로 몇 년 동안 이 혁명은 훨씬 빠르게 진행될것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지금부터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년 후에 신경망을 사용하고 있을지는 모르겠지만 핵심 개념에서 직접 파생된 무엇인가를 사용할 것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102202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딥러닝의 현재 상태를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의 혁명이라고 정의할 수 있는 특징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가지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8428" y="1771721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88128" y="177172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29264" y="1958598"/>
            <a:ext cx="3957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5222" y="2004889"/>
            <a:ext cx="1327693" cy="574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단순함 </a:t>
            </a:r>
            <a:endParaRPr lang="ko-KR" altLang="en-US" sz="32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78428" y="3076405"/>
            <a:ext cx="1168400" cy="1456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88128" y="3076405"/>
            <a:ext cx="8242300" cy="1456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39898" y="3479730"/>
            <a:ext cx="394659" cy="642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222" y="3486667"/>
            <a:ext cx="1251493" cy="569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확장성</a:t>
            </a:r>
            <a:endParaRPr lang="ko-KR" altLang="en-US" sz="32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78428" y="4686948"/>
            <a:ext cx="1168399" cy="12094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88128" y="4686948"/>
            <a:ext cx="8242299" cy="12094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39898" y="4969888"/>
            <a:ext cx="394659" cy="63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spc="-30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222" y="5003628"/>
            <a:ext cx="3108868" cy="57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bg1"/>
                </a:solidFill>
                <a:latin typeface="+mn-ea"/>
              </a:rPr>
              <a:t>다용도와 재사용성</a:t>
            </a:r>
            <a:endParaRPr lang="ko-KR" altLang="en-US" sz="320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095998" y="1998539"/>
            <a:ext cx="4739642" cy="69513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특성 공학이 필요하지 않아  엔드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엔드로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5~6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개의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텐서 연산만을 사용하는 모델로 바꿀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6096000" y="3129718"/>
            <a:ext cx="4815314" cy="14260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딥러닝은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TPU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에서 쉽게 병렬화가 가능하여 무어의 법칙 혜택을 크게 볼 수  있고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  작은 배치 데이터에서 반복적으로 훈련하기 때문에 어떤 데이터셋도  훈련될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6115050" y="4778250"/>
            <a:ext cx="4739640" cy="10015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마루 부리 Beta"/>
              </a:rPr>
              <a:t>처음부터 다시 시작하지 않고 추가되는 데이터로도 훈련이 가능하고  더불어 훈련된 딥러닝 모델은 다른 용도로도  쓰일 수 있어 재사용이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30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7" y="294640"/>
            <a:ext cx="2160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1.2.1</a:t>
            </a:r>
            <a:r>
              <a:rPr lang="ko-KR" altLang="en-US">
                <a:solidFill>
                  <a:schemeClr val="bg1"/>
                </a:solidFill>
              </a:rPr>
              <a:t> 확률적 모델링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876362" y="2219866"/>
            <a:ext cx="3102818" cy="4260358"/>
            <a:chOff x="883920" y="1037307"/>
            <a:chExt cx="3586480" cy="4510052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/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1803381" y="1037307"/>
              <a:ext cx="1757501" cy="16804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/>
                <a:t>나</a:t>
              </a:r>
              <a:r>
                <a:rPr lang="ko-KR" altLang="en-US"/>
                <a:t>이브 베이즈 알고리즘</a:t>
              </a:r>
              <a:endParaRPr lang="ko-KR" altLang="en-US"/>
            </a:p>
          </p:txBody>
        </p:sp>
      </p:grpSp>
      <p:sp>
        <p:nvSpPr>
          <p:cNvPr id="7" name="사각형: 둥근 모서리 6"/>
          <p:cNvSpPr/>
          <p:nvPr/>
        </p:nvSpPr>
        <p:spPr>
          <a:xfrm>
            <a:off x="4106441" y="3049901"/>
            <a:ext cx="3102818" cy="346104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7874836" y="3038734"/>
            <a:ext cx="3440802" cy="3410762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4810" y="3899218"/>
            <a:ext cx="2585922" cy="229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/>
              <a:t>-</a:t>
            </a:r>
            <a:r>
              <a:rPr lang="ko-KR" altLang="en-US" sz="1600"/>
              <a:t>확률적 모델링의 가장 잘 알려진 알고리즘</a:t>
            </a:r>
            <a:endParaRPr lang="ko-KR" altLang="en-US" sz="1600"/>
          </a:p>
          <a:p>
            <a:pPr algn="just">
              <a:defRPr/>
            </a:pPr>
            <a:r>
              <a:rPr lang="en-US" altLang="ko-KR" sz="1600"/>
              <a:t>-</a:t>
            </a:r>
            <a:r>
              <a:rPr lang="ko-KR" altLang="en-US" sz="1600"/>
              <a:t>입력 데이터의 특성이 모두 독립적이라고 가정하고 베이즈 정리를 적용한 머신 러닝 분류 알고리즘 </a:t>
            </a:r>
            <a:endParaRPr lang="ko-KR" altLang="en-US" sz="1600"/>
          </a:p>
          <a:p>
            <a:pPr algn="just">
              <a:defRPr/>
            </a:pPr>
            <a:r>
              <a:rPr lang="en-US" altLang="ko-KR" sz="1600"/>
              <a:t>-</a:t>
            </a:r>
            <a:r>
              <a:rPr lang="ko-KR" altLang="en-US" sz="1600"/>
              <a:t>첫 번째 컴퓨터가 등장하기 수십년 전부터 수작업으로 적용되었음</a:t>
            </a:r>
            <a:endParaRPr lang="ko-KR" altLang="en-US" sz="1600"/>
          </a:p>
        </p:txBody>
      </p:sp>
      <p:sp>
        <p:nvSpPr>
          <p:cNvPr id="16" name="TextBox 4"/>
          <p:cNvSpPr txBox="1"/>
          <p:nvPr/>
        </p:nvSpPr>
        <p:spPr>
          <a:xfrm>
            <a:off x="1889005" y="566147"/>
            <a:ext cx="488435" cy="118454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“</a:t>
            </a:r>
            <a:endParaRPr xmlns:mc="http://schemas.openxmlformats.org/markup-compatibility/2006" xmlns:hp="http://schemas.haansoft.com/office/presentation/8.0" kumimoji="0" lang="ko-KR" altLang="en-US" sz="72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628864" y="1023129"/>
            <a:ext cx="5446528" cy="9085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확률적 모델링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이란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?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통계학 이론을 데이터 분석에 응용한 것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0" name="타원 7"/>
          <p:cNvSpPr/>
          <p:nvPr/>
        </p:nvSpPr>
        <p:spPr>
          <a:xfrm>
            <a:off x="8826822" y="2126459"/>
            <a:ext cx="1505126" cy="1613983"/>
          </a:xfrm>
          <a:prstGeom prst="ellipse">
            <a:avLst/>
          </a:prstGeom>
          <a:solidFill>
            <a:srgbClr val="326393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로지스틱 회귀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8197012" y="3853435"/>
            <a:ext cx="2847092" cy="20406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나이브 베이즈와 밀접하게 연관된 모델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분류 알고리즘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첫 번째 컴퓨터가 등장하기 전부터 수작업으로 적용되었음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간단하고 다목적으로 사용이가능하여 오늘날에도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369605" y="3429000"/>
            <a:ext cx="2585922" cy="17887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조건부 확률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마루 부리 Beta"/>
                <a:ea typeface="마루 부리 Beta"/>
                <a:cs typeface="마루 부리 Beta"/>
              </a:rPr>
              <a:t>베이즈 정리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pic>
        <p:nvPicPr>
          <p:cNvPr id="24" name=""/>
          <p:cNvPicPr/>
          <p:nvPr/>
        </p:nvPicPr>
        <p:blipFill rotWithShape="1">
          <a:blip r:embed="rId2">
            <a:lum/>
          </a:blip>
          <a:srcRect t="12430"/>
          <a:stretch>
            <a:fillRect/>
          </a:stretch>
        </p:blipFill>
        <p:spPr>
          <a:xfrm>
            <a:off x="4514850" y="3806570"/>
            <a:ext cx="2206625" cy="693038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6901" y="5108166"/>
            <a:ext cx="2557116" cy="749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18130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1.2.1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초창기 신경망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" name="갈매기형 수장 5"/>
          <p:cNvSpPr/>
          <p:nvPr/>
        </p:nvSpPr>
        <p:spPr>
          <a:xfrm>
            <a:off x="7743824" y="317450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각형 3"/>
          <p:cNvSpPr/>
          <p:nvPr/>
        </p:nvSpPr>
        <p:spPr>
          <a:xfrm>
            <a:off x="514350" y="3174500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5260" y="958550"/>
            <a:ext cx="4059555" cy="1735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신경망의 핵심 아이디어는 </a:t>
            </a:r>
            <a:r>
              <a:rPr lang="en-US" altLang="ko-KR"/>
              <a:t>1950</a:t>
            </a:r>
            <a:r>
              <a:rPr lang="ko-KR" altLang="en-US"/>
              <a:t>년대에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연구되기 시작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본격적인 연구가시작되기까지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오래 걸림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대규모 신경망을 훈련시킬 수 있는 호율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적인 방법을 찾지 못했기 때문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66017" y="1122063"/>
            <a:ext cx="5364480" cy="145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1989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성공적인 첫 번째 신경망 애플리케이션 개발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얀 르쿤</a:t>
            </a:r>
            <a:r>
              <a:rPr lang="en-US" altLang="ko-KR"/>
              <a:t>(Yann LeCun)</a:t>
            </a:r>
            <a:r>
              <a:rPr lang="ko-KR" altLang="en-US"/>
              <a:t>이 초창기 합성곱 신경망과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역전파를 연결하여 손글씨 숫자 이미지를 분류하는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문제에 적용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이때 사용된 신경망을</a:t>
            </a:r>
            <a:r>
              <a:rPr lang="en-US" altLang="ko-KR"/>
              <a:t> LeNet</a:t>
            </a:r>
            <a:r>
              <a:rPr lang="ko-KR" altLang="en-US"/>
              <a:t>이라 부름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18535" y="5230279"/>
            <a:ext cx="4440555" cy="1454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여러 사람들이 역전파 알고리즘을 재발견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하고 신경망에 이를 적용하기 시작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*</a:t>
            </a:r>
            <a:r>
              <a:rPr lang="ko-KR" altLang="en-US"/>
              <a:t>역전파 알고리즘이란 </a:t>
            </a:r>
            <a:r>
              <a:rPr lang="en-US" altLang="ko-KR"/>
              <a:t>?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경사 하강법 최적화를 사용하여 연쇄적으로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변수가 연결된 연산을 훈련하는 방법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8448" y="3286125"/>
            <a:ext cx="3314417" cy="1179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1950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년대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신경망의 핵심 아이디어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연구 시작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내용을 입력하세요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08744" y="3621916"/>
            <a:ext cx="2145946" cy="452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1989</a:t>
            </a:r>
            <a:r>
              <a:rPr lang="ko-KR" altLang="en-US" sz="2400">
                <a:solidFill>
                  <a:schemeClr val="bg1"/>
                </a:solidFill>
              </a:rPr>
              <a:t>년</a:t>
            </a:r>
            <a:r>
              <a:rPr lang="en-US" altLang="ko-KR" sz="2400">
                <a:solidFill>
                  <a:schemeClr val="bg1"/>
                </a:solidFill>
              </a:rPr>
              <a:t>,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LeNet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26" name="갈매기형 수장 4"/>
          <p:cNvSpPr/>
          <p:nvPr/>
        </p:nvSpPr>
        <p:spPr>
          <a:xfrm>
            <a:off x="4129087" y="3174500"/>
            <a:ext cx="3933825" cy="1399868"/>
          </a:xfrm>
          <a:prstGeom prst="chevron">
            <a:avLst>
              <a:gd name="adj" fmla="val 50000"/>
            </a:avLst>
          </a:prstGeom>
          <a:solidFill>
            <a:srgbClr val="6d8ca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657972" y="3429000"/>
            <a:ext cx="3312759" cy="81800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1980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년대 중반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역전파 알고리즘 재발견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51790" y="1023620"/>
            <a:ext cx="5079577" cy="4661747"/>
            <a:chOff x="599440" y="1290320"/>
            <a:chExt cx="5344160" cy="4450080"/>
          </a:xfrm>
        </p:grpSpPr>
        <p:sp>
          <p:nvSpPr>
            <p:cNvPr id="2" name="사각형: 둥근 모서리 1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" name="타원 4"/>
            <p:cNvSpPr/>
            <p:nvPr/>
          </p:nvSpPr>
          <p:spPr>
            <a:xfrm>
              <a:off x="985520" y="1717040"/>
              <a:ext cx="1158240" cy="10445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48561" y="2034541"/>
              <a:ext cx="2650623" cy="495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커널 방법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85520" y="3114603"/>
              <a:ext cx="4561840" cy="417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5653090" y="1023620"/>
            <a:ext cx="5939472" cy="5495185"/>
            <a:chOff x="599440" y="1290320"/>
            <a:chExt cx="5344160" cy="4450080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957" y="1706572"/>
              <a:ext cx="3870967" cy="419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서포트 벡터 머신</a:t>
              </a:r>
              <a:r>
                <a:rPr lang="en-US" altLang="ko-KR" sz="2800">
                  <a:solidFill>
                    <a:schemeClr val="bg1"/>
                  </a:solidFill>
                </a:rPr>
                <a:t>(SVM)</a:t>
              </a:r>
              <a:endParaRPr lang="en-US" altLang="ko-KR" sz="280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"/>
          <p:cNvSpPr txBox="1"/>
          <p:nvPr/>
        </p:nvSpPr>
        <p:spPr>
          <a:xfrm>
            <a:off x="274317" y="294640"/>
            <a:ext cx="1712598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1.2.3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커널 방법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575280" y="2739376"/>
            <a:ext cx="4675923" cy="29737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1990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년대에 등장한 머신 러닝의 새로운 접근방법으로 분류 알고리즘의 한 종류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서포트 벡터 머신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(SVM)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이 가장 유명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 새로운 데이터 포인트의 좌표를 실제로 구현하지 않고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커널  함수를 사용하여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마루 부리 Beta"/>
              </a:rPr>
              <a:t>원본 공간에 있는 두 데이터 포인트의 거리를 계산하여 분류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150" normalizeH="0" baseline="0" mc:Ignorable="hp" hp:hslEmbossed="0">
              <a:solidFill>
                <a:srgbClr val="ffffff"/>
              </a:solidFill>
              <a:latin typeface="마루 부리 Beta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51933" y="2312326"/>
            <a:ext cx="2535368" cy="2694334"/>
          </a:xfrm>
          <a:prstGeom prst="rect">
            <a:avLst/>
          </a:prstGeom>
        </p:spPr>
      </p:pic>
      <p:sp>
        <p:nvSpPr>
          <p:cNvPr id="21" name="TextBox 12"/>
          <p:cNvSpPr txBox="1"/>
          <p:nvPr/>
        </p:nvSpPr>
        <p:spPr>
          <a:xfrm>
            <a:off x="8632086" y="2252590"/>
            <a:ext cx="2577464" cy="3050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개의 다른 범주에 속한 데이터 포인트 그룹 사이에 좋은 결정 경계를 찾는다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그림에서 실선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결정 경계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훈련 데이터를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개의 범주에 대응하는 영역으로 나누는 직선이나 표면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6334125" y="5417536"/>
            <a:ext cx="4561840" cy="7432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새로운 데이터 포인트는 결정 경계의 어느 쪽에 속하는지 확인만 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7905" y="137983"/>
            <a:ext cx="10133331" cy="574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/>
                </a:solidFill>
              </a:rPr>
              <a:t>2</a:t>
            </a:r>
            <a:r>
              <a:rPr lang="ko-KR" altLang="en-US" sz="3200" spc="-300">
                <a:solidFill>
                  <a:schemeClr val="tx1"/>
                </a:solidFill>
              </a:rPr>
              <a:t> </a:t>
            </a:r>
            <a:r>
              <a:rPr lang="en-US" altLang="ko-KR" sz="3200" spc="-300">
                <a:solidFill>
                  <a:schemeClr val="tx1"/>
                </a:solidFill>
              </a:rPr>
              <a:t>.</a:t>
            </a:r>
            <a:r>
              <a:rPr lang="en-US" altLang="ko-KR" sz="3200">
                <a:solidFill>
                  <a:schemeClr val="tx1"/>
                </a:solidFill>
              </a:rPr>
              <a:t>4</a:t>
            </a:r>
            <a:r>
              <a:rPr lang="ko-KR" altLang="en-US" sz="3200">
                <a:solidFill>
                  <a:schemeClr val="tx1"/>
                </a:solidFill>
              </a:rPr>
              <a:t> 결정 트리</a:t>
            </a:r>
            <a:r>
              <a:rPr lang="en-US" altLang="ko-KR" sz="3200">
                <a:solidFill>
                  <a:schemeClr val="tx1"/>
                </a:solidFill>
              </a:rPr>
              <a:t>,</a:t>
            </a:r>
            <a:r>
              <a:rPr lang="ko-KR" altLang="en-US" sz="3200">
                <a:solidFill>
                  <a:schemeClr val="tx1"/>
                </a:solidFill>
              </a:rPr>
              <a:t> 랜덤 포레스트</a:t>
            </a:r>
            <a:r>
              <a:rPr lang="en-US" altLang="ko-KR" sz="3200">
                <a:solidFill>
                  <a:schemeClr val="tx1"/>
                </a:solidFill>
              </a:rPr>
              <a:t>,</a:t>
            </a:r>
            <a:r>
              <a:rPr lang="ko-KR" altLang="en-US" sz="3200">
                <a:solidFill>
                  <a:schemeClr val="tx1"/>
                </a:solidFill>
              </a:rPr>
              <a:t> 그래디언트 부스팅 머신 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8070" y="4888520"/>
            <a:ext cx="3261362" cy="1377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플로차트 같은 구조를 가지며 입력 데이터 포인트를 분류하거나 주어진 입력에 대해 출력 값을 예측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시각화하고 이해하기 쉬움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년대부터 연구자들에게 크게 관심받기 시작했고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년까지는 커널 방법보다 선호됨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1660" y="4273064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결정 트리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45991" y="4888520"/>
            <a:ext cx="3261361" cy="115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결정 트리 학습에 기초한 것으로 안정적이고 실전에서 유용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결정 트리를 많이 만들고 그 출력을 앙상블하는 방법을 사용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년부터 가장 선호하는 알고리즘이 됨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8760" y="4273064"/>
            <a:ext cx="14497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랜덤 포레스트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123910" y="4888520"/>
            <a:ext cx="3499486" cy="1796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결정 트리를 앙상블하는  것을 기반으로 하는 머신 러닝 기법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년에 등장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랜덤 포레스트와 아주 유사 하지만 대부분의 경우  성능을 능가하는 모델을 만듦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이전 모델에서 놓친 데이터 포인트를 보완하는 새로운 모델을  반복적으로 훈련함으로써 머신 러닝 모델을 향상하는 방법인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그래디언트 부스팅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7260" y="4273064"/>
            <a:ext cx="23069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그랜디언트 부스팅 머신</a:t>
            </a:r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9496" y="1824037"/>
            <a:ext cx="3301943" cy="199601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49142" y="1771795"/>
            <a:ext cx="3456595" cy="2212829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26400" y="1781704"/>
            <a:ext cx="3438134" cy="2172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6194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1.2.5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다시 신경망으로 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0185" y="2151529"/>
            <a:ext cx="8972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2011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년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51960" y="2151529"/>
            <a:ext cx="916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2012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년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66585" y="2151529"/>
            <a:ext cx="916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2015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년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71660" y="2151529"/>
            <a:ext cx="1430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2015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년 이후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950" y="3273238"/>
            <a:ext cx="1682895" cy="162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IDSIA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댄 크리슨이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훈련된 심층 신경망으로 학술 이미지 분류 대회에서 우승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.&gt;&gt;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현대적인 딥러닝의 첫 번째 성공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6508" y="3073213"/>
            <a:ext cx="1682895" cy="2135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대규모 이미지 분류 대회인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ImageNet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대회에서 심층 합성곱 신경망으로 정확도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83.6%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성과를 달성하며 우승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이때부터 매년 심층 합성공 신경망이 우승을 하게됨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5067" y="3273238"/>
            <a:ext cx="1682895" cy="162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ImageNet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대회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우승자는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96.4%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정확도를 달성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ImageNet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분류 문제는 완전히 해결된 것으로 간주됨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3173" y="2763121"/>
            <a:ext cx="1682895" cy="26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2015-2016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열린 주요 컴퓨터 비전 콘퍼런스에서 어떤 형태로든 컨브넷을 포함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자연어 처리같은 다른 종류의 문제에도 적용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다양한 애플리케이션에서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SVM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결정트리를 완전히 대체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33370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1.2.6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딥러닝의 특징  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83028" y="1451017"/>
            <a:ext cx="4196623" cy="481839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0743" y="1402594"/>
            <a:ext cx="4236313" cy="485808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65858" y="2188182"/>
            <a:ext cx="3418735" cy="350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</a:rPr>
              <a:t>SVM</a:t>
            </a:r>
            <a:r>
              <a:rPr lang="ko-KR" altLang="en-US" sz="1600">
                <a:solidFill>
                  <a:schemeClr val="bg1"/>
                </a:solidFill>
              </a:rPr>
              <a:t>이나 결정 트리 같은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간단한 변환을 통해 하나 또는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</a:rPr>
              <a:t>2</a:t>
            </a:r>
            <a:r>
              <a:rPr lang="ko-KR" altLang="en-US" sz="1600">
                <a:solidFill>
                  <a:schemeClr val="bg1"/>
                </a:solidFill>
              </a:rPr>
              <a:t>개의 연속된 표현 공간으로만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변환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복잡한 문제에 필요한 정제된 표현은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이러한 방식으로 얻지 못함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따라서</a:t>
            </a:r>
            <a:r>
              <a:rPr lang="en-US" altLang="ko-KR" sz="1600">
                <a:solidFill>
                  <a:schemeClr val="bg1"/>
                </a:solidFill>
              </a:rPr>
              <a:t>,</a:t>
            </a:r>
            <a:r>
              <a:rPr lang="ko-KR" altLang="en-US" sz="1600">
                <a:solidFill>
                  <a:schemeClr val="bg1"/>
                </a:solidFill>
              </a:rPr>
              <a:t> 머신 러닝 방법들로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처리하기 용이하게 사람이 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초기 입력 데이터를 변환시켜야함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bg1"/>
                </a:solidFill>
              </a:rPr>
              <a:t>==&gt;</a:t>
            </a:r>
            <a:r>
              <a:rPr lang="ko-KR" altLang="en-US" sz="1600">
                <a:solidFill>
                  <a:schemeClr val="bg1"/>
                </a:solidFill>
              </a:rPr>
              <a:t> 특성 공학</a:t>
            </a: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endParaRPr lang="ko-KR" altLang="en-US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머신러닝이 연속되는 표현층을 가질때</a:t>
            </a:r>
            <a:r>
              <a:rPr lang="en-US" altLang="ko-KR" sz="1600">
                <a:solidFill>
                  <a:schemeClr val="bg1"/>
                </a:solidFill>
              </a:rPr>
              <a:t>,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모든 표현층이 순차적으로 학습됨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0540" y="1875099"/>
            <a:ext cx="1832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/>
              <a:t>딥러닝</a:t>
            </a:r>
            <a:r>
              <a:rPr lang="ko-KR" altLang="en-US" sz="1600"/>
              <a:t> </a:t>
            </a: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4575" y="2400874"/>
            <a:ext cx="2919568" cy="3016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특성을 직접 찾는 대신 한 번에 모든 특성을 학습할 수 있음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머신 러닝의 고도의 다단계 작업 과정을 하나의 간단한 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end-to-end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 딥러닝 모델로 대체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딥러닝은 연속되는 표현층을 가질때</a:t>
            </a: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 모델이 모든 표현 층을 동시에 공동으로 학습함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&gt;&gt;</a:t>
            </a:r>
            <a:r>
              <a:rPr lang="ko-KR" altLang="en-US" sz="16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 모델 내부 특성 하나에 맞추어질 때마다 이에 의존하는 다른 모든 특성이 자동으로 변화에 적응 </a:t>
            </a:r>
            <a:endParaRPr lang="ko-KR" altLang="en-US" sz="1600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089785" y="1636261"/>
            <a:ext cx="1678305" cy="5721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이전의 머신 러닝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얕은 학습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21" name=""/>
          <p:cNvSpPr/>
          <p:nvPr/>
        </p:nvSpPr>
        <p:spPr>
          <a:xfrm>
            <a:off x="5043681" y="3038210"/>
            <a:ext cx="2169584" cy="14155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특성 공학 단계</a:t>
            </a:r>
            <a:endParaRPr lang="ko-KR" altLang="en-US" sz="1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자동화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6611938" y="5484431"/>
            <a:ext cx="5581836" cy="9906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딥러닝이 학습하는 방법의 중요한 특징 </a:t>
            </a:r>
            <a:r>
              <a:rPr xmlns:mc="http://schemas.openxmlformats.org/markup-compatibility/2006" xmlns:hp="http://schemas.haansoft.com/office/presentation/8.0" kumimoji="0" lang="en-US" altLang="ko-KR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가지</a:t>
            </a:r>
            <a:endPara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<a:solidFill>
                <a:srgbClr val="3057b9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 층을 거치면서 점진적으로 더 복잡한 표현이 만들어진다</a:t>
            </a:r>
            <a:endPara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<a:solidFill>
                <a:srgbClr val="3057b9"/>
              </a:solidFill>
              <a:latin typeface="마루 부리 Beta"/>
              <a:ea typeface="마루 부리 Beta"/>
              <a:cs typeface="마루 부리 Beta"/>
            </a:endParaRPr>
          </a:p>
          <a:p>
            <a:pPr marL="0" indent="0" algn="just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  <a:solidFill>
                  <a:srgbClr val="3057b9"/>
                </a:solidFill>
                <a:latin typeface="마루 부리 Beta"/>
                <a:ea typeface="마루 부리 Beta"/>
                <a:cs typeface="마루 부리 Beta"/>
              </a:rPr>
              <a:t> 이런 점진적인 중간 표현이 공동으로 학습된다 </a:t>
            </a:r>
            <a:endParaRPr xmlns:mc="http://schemas.openxmlformats.org/markup-compatibility/2006" xmlns:hp="http://schemas.haansoft.com/office/presentation/8.0" kumimoji="0" lang="ko-KR" altLang="en-US" sz="1800" b="0" i="1" u="none" strike="noStrike" kern="1200" cap="none" spc="-150" normalizeH="0" baseline="0" mc:Ignorable="hp" hp:hslEmbossed="0">
              <a:solidFill>
                <a:srgbClr val="3057b9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88335" y="1824355"/>
            <a:ext cx="5928360" cy="41406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7560" y="1116965"/>
            <a:ext cx="5583555" cy="643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요즘 머신 러닝 알고리즘과 도구의 동향에 대한 정보를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얻는 좋은 방법은 무엇일까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661410" y="2065407"/>
            <a:ext cx="4907280" cy="34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300"/>
              <a:t>캐글의  머신 러닝 경연을 살펴보자</a:t>
            </a:r>
            <a:r>
              <a:rPr lang="en-US" altLang="ko-KR" sz="2000" spc="-300"/>
              <a:t>!</a:t>
            </a:r>
            <a:endParaRPr lang="en-US" altLang="ko-KR" sz="2000" spc="-300"/>
          </a:p>
          <a:p>
            <a:pPr algn="ctr">
              <a:defRPr/>
            </a:pPr>
            <a:r>
              <a:rPr lang="ko-KR" altLang="en-US" sz="2000" spc="-300"/>
              <a:t>다양한 종류의 머신 러닝 문제를 다루고 있기 때문에</a:t>
            </a: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캐글은 좋은 것과 나쁜 것을 평가할 수 있는  현실적인 </a:t>
            </a: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잣대가 된다</a:t>
            </a:r>
            <a:endParaRPr lang="ko-KR" altLang="en-US" sz="2000" spc="-300"/>
          </a:p>
          <a:p>
            <a:pPr algn="ctr">
              <a:defRPr/>
            </a:pPr>
            <a:endParaRPr lang="ko-KR" altLang="en-US" sz="2000" spc="-300"/>
          </a:p>
          <a:p>
            <a:pPr algn="ctr">
              <a:defRPr/>
            </a:pPr>
            <a:r>
              <a:rPr lang="en-US" altLang="ko-KR" sz="2000" spc="-300"/>
              <a:t>2016-2017</a:t>
            </a:r>
            <a:r>
              <a:rPr lang="ko-KR" altLang="en-US" sz="2000" spc="-300"/>
              <a:t>년 캐글에는 그래디언트 부스팅 머신과</a:t>
            </a: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딥러닝의 두 가지  접근 방법이 주를 이루었다</a:t>
            </a: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그래디언트 부스팅 </a:t>
            </a:r>
            <a:r>
              <a:rPr lang="en-US" altLang="ko-KR" sz="2000" spc="-300"/>
              <a:t>--</a:t>
            </a:r>
            <a:r>
              <a:rPr lang="ko-KR" altLang="en-US" sz="2000" spc="-300"/>
              <a:t>구조적인 데이터</a:t>
            </a: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딥러닝</a:t>
            </a:r>
            <a:r>
              <a:rPr lang="en-US" altLang="ko-KR" sz="2000" spc="-300"/>
              <a:t>--</a:t>
            </a:r>
            <a:r>
              <a:rPr lang="ko-KR" altLang="en-US" sz="2000" spc="-300"/>
              <a:t>이미지 분류 같은 지각에 관한 문제</a:t>
            </a:r>
            <a:endParaRPr lang="ko-KR" altLang="en-US" sz="2000" spc="-300"/>
          </a:p>
          <a:p>
            <a:pPr algn="ctr">
              <a:defRPr/>
            </a:pPr>
            <a:endParaRPr lang="ko-KR" altLang="en-US" sz="2000" spc="-300"/>
          </a:p>
          <a:p>
            <a:pPr algn="ctr">
              <a:defRPr/>
            </a:pPr>
            <a:r>
              <a:rPr lang="ko-KR" altLang="en-US" sz="2000" spc="-300"/>
              <a:t>라이브러리의 경우 </a:t>
            </a:r>
            <a:r>
              <a:rPr lang="en-US" altLang="ko-KR" sz="2000" spc="-300"/>
              <a:t>XGBoost</a:t>
            </a:r>
            <a:r>
              <a:rPr lang="ko-KR" altLang="en-US" sz="2000" spc="-300"/>
              <a:t> 와 케라스가 주로  사용됨</a:t>
            </a:r>
            <a:endParaRPr lang="ko-KR" altLang="en-US" sz="2000" spc="-300"/>
          </a:p>
        </p:txBody>
      </p:sp>
      <p:sp>
        <p:nvSpPr>
          <p:cNvPr id="5" name="TextBox 1"/>
          <p:cNvSpPr txBox="1"/>
          <p:nvPr/>
        </p:nvSpPr>
        <p:spPr>
          <a:xfrm>
            <a:off x="274317" y="294640"/>
            <a:ext cx="2950848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1.2.7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마루 부리 Beta"/>
                <a:ea typeface="마루 부리 Beta"/>
                <a:cs typeface="마루 부리 Beta"/>
              </a:rPr>
              <a:t> 머신 러닝의 최근 동향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7060" y="1810345"/>
            <a:ext cx="5897880" cy="1731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bg1"/>
                </a:solidFill>
              </a:rPr>
              <a:t>1.3</a:t>
            </a:r>
            <a:r>
              <a:rPr lang="ko-KR" altLang="en-US" sz="5400">
                <a:solidFill>
                  <a:schemeClr val="bg1"/>
                </a:solidFill>
              </a:rPr>
              <a:t> 왜 딥러닝일까</a:t>
            </a:r>
            <a:r>
              <a:rPr lang="en-US" altLang="ko-KR" sz="5400">
                <a:solidFill>
                  <a:schemeClr val="bg1"/>
                </a:solidFill>
              </a:rPr>
              <a:t>?</a:t>
            </a:r>
            <a:endParaRPr lang="en-US" altLang="ko-KR" sz="5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5400">
                <a:solidFill>
                  <a:schemeClr val="bg1"/>
                </a:solidFill>
              </a:rPr>
              <a:t>왜 지금일까</a:t>
            </a:r>
            <a:r>
              <a:rPr lang="en-US" altLang="ko-KR" sz="5400">
                <a:solidFill>
                  <a:schemeClr val="bg1"/>
                </a:solidFill>
              </a:rPr>
              <a:t>?</a:t>
            </a:r>
            <a:endParaRPr lang="en-US" altLang="ko-KR" sz="5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새별의 파워포인트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83802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1116</ep:Words>
  <ep:PresentationFormat>와이드스크린</ep:PresentationFormat>
  <ep:Paragraphs>188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82108</cp:lastModifiedBy>
  <dcterms:modified xsi:type="dcterms:W3CDTF">2022-01-05T14:46:18.555</dcterms:modified>
  <cp:revision>60</cp:revision>
  <dc:title>PowerPoint 프레젠테이션</dc:title>
  <cp:version/>
</cp:coreProperties>
</file>