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5" r:id="rId3"/>
    <p:sldId id="287" r:id="rId4"/>
    <p:sldId id="299" r:id="rId5"/>
    <p:sldId id="300" r:id="rId6"/>
    <p:sldId id="302" r:id="rId7"/>
    <p:sldId id="301" r:id="rId8"/>
    <p:sldId id="303" r:id="rId9"/>
    <p:sldId id="304" r:id="rId10"/>
    <p:sldId id="305" r:id="rId11"/>
    <p:sldId id="307" r:id="rId12"/>
    <p:sldId id="266" r:id="rId13"/>
    <p:sldId id="319" r:id="rId14"/>
    <p:sldId id="320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외, 물, 자연, 남자이(가) 표시된 사진&#10;&#10;자동 생성된 설명">
            <a:extLst>
              <a:ext uri="{FF2B5EF4-FFF2-40B4-BE49-F238E27FC236}">
                <a16:creationId xmlns:a16="http://schemas.microsoft.com/office/drawing/2014/main" id="{4D7477A6-39A8-4642-8DC6-EE96DDA7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717752" y="2116999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</a:rPr>
              <a:t>2.1</a:t>
            </a:r>
            <a:r>
              <a:rPr lang="ko-KR" altLang="en-US" sz="3200">
                <a:solidFill>
                  <a:schemeClr val="bg1"/>
                </a:solidFill>
              </a:rPr>
              <a:t>장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신경망과의 첫 만남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훈련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BF1681-DACD-4189-89C8-8CAD9FCCC188}"/>
              </a:ext>
            </a:extLst>
          </p:cNvPr>
          <p:cNvSpPr txBox="1"/>
          <p:nvPr/>
        </p:nvSpPr>
        <p:spPr>
          <a:xfrm>
            <a:off x="1882293" y="4311699"/>
            <a:ext cx="9361752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pc="-150"/>
              <a:t>에포크란</a:t>
            </a:r>
            <a:r>
              <a:rPr lang="en-US" altLang="ko-KR" spc="-150"/>
              <a:t>? </a:t>
            </a:r>
            <a:r>
              <a:rPr lang="ko-KR" altLang="en-US" sz="1400" spc="-150"/>
              <a:t>전체 데이터 셋이 신경망을 통과한 횟수</a:t>
            </a:r>
            <a:r>
              <a:rPr lang="en-US" altLang="ko-KR" sz="1400" spc="-150"/>
              <a:t>, </a:t>
            </a:r>
            <a:r>
              <a:rPr lang="ko-KR" altLang="en-US" sz="1400" spc="-150"/>
              <a:t>즉 모든 데이터 셋의 소그룹이 신경망을 통과하는 횟수이다</a:t>
            </a:r>
            <a:r>
              <a:rPr lang="en-US" altLang="ko-KR" sz="1400" spc="-150"/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pc="-150"/>
          </a:p>
          <a:p>
            <a:pPr algn="just">
              <a:lnSpc>
                <a:spcPct val="150000"/>
              </a:lnSpc>
            </a:pPr>
            <a:r>
              <a:rPr lang="en-US" altLang="ko-KR" spc="-150"/>
              <a:t>Batch size</a:t>
            </a:r>
            <a:r>
              <a:rPr lang="ko-KR" altLang="en-US" spc="-150"/>
              <a:t>란</a:t>
            </a:r>
            <a:r>
              <a:rPr lang="en-US" altLang="ko-KR" spc="-150"/>
              <a:t>?  </a:t>
            </a:r>
            <a:r>
              <a:rPr lang="ko-KR" altLang="en-US" sz="1400" spc="-150"/>
              <a:t>훈련 데이터 셋을 여러 그룹으로 나누었을때 하나의 그룹에 속한 데이터 수</a:t>
            </a:r>
            <a:r>
              <a:rPr lang="en-US" altLang="ko-KR" sz="1400" spc="-150"/>
              <a:t>, </a:t>
            </a:r>
            <a:r>
              <a:rPr lang="ko-KR" altLang="en-US" sz="1400" spc="-150"/>
              <a:t>학습 시간을 줄이기 위해 사용</a:t>
            </a:r>
            <a:endParaRPr lang="en-US" altLang="ko-KR" sz="1400" spc="-15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B0973A-D64E-440E-A5C5-849812DA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71" y="1479964"/>
            <a:ext cx="5252940" cy="17457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BBDE681-6F3E-4E4F-A948-C28AB6479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384" y="1479964"/>
            <a:ext cx="5405255" cy="175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결과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BF1681-DACD-4189-89C8-8CAD9FCCC188}"/>
              </a:ext>
            </a:extLst>
          </p:cNvPr>
          <p:cNvSpPr txBox="1"/>
          <p:nvPr/>
        </p:nvSpPr>
        <p:spPr>
          <a:xfrm>
            <a:off x="1890682" y="3674136"/>
            <a:ext cx="9361752" cy="1211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pc="-150"/>
              <a:t>Test </a:t>
            </a:r>
            <a:r>
              <a:rPr lang="ko-KR" altLang="en-US" spc="-150"/>
              <a:t>결과 정확도는 </a:t>
            </a:r>
            <a:r>
              <a:rPr lang="en-US" altLang="ko-KR" spc="-150"/>
              <a:t>0.9800~</a:t>
            </a:r>
            <a:r>
              <a:rPr lang="ko-KR" altLang="en-US" spc="-150"/>
              <a:t>으로 </a:t>
            </a:r>
            <a:r>
              <a:rPr lang="en-US" altLang="ko-KR" spc="-150"/>
              <a:t>train </a:t>
            </a:r>
            <a:r>
              <a:rPr lang="ko-KR" altLang="en-US" spc="-150"/>
              <a:t>의 정확도보다 낮은 과대 적합이 나왔습니다</a:t>
            </a:r>
            <a:endParaRPr lang="en-US" altLang="ko-KR" spc="-150"/>
          </a:p>
          <a:p>
            <a:pPr>
              <a:lnSpc>
                <a:spcPct val="150000"/>
              </a:lnSpc>
            </a:pPr>
            <a:r>
              <a:rPr lang="ko-KR" altLang="en-US" spc="-150"/>
              <a:t>과대 적합이란</a:t>
            </a:r>
            <a:r>
              <a:rPr lang="en-US" altLang="ko-KR" spc="-150"/>
              <a:t>? </a:t>
            </a:r>
            <a:r>
              <a:rPr lang="ko-KR" altLang="en-US" sz="1400" b="0" i="0">
                <a:solidFill>
                  <a:srgbClr val="202124"/>
                </a:solidFill>
                <a:effectLst/>
                <a:latin typeface="Apple SD Gothic Neo"/>
              </a:rPr>
              <a:t>머신러닝 모델을 학습할 때 학습 데이터셋에 지나치게 최적화하여 학습 데이터셋에서는 모델 성능이 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Apple SD Gothic Neo"/>
              </a:rPr>
              <a:t>	           </a:t>
            </a:r>
            <a:r>
              <a:rPr lang="ko-KR" altLang="en-US" sz="1400" b="0" i="0">
                <a:solidFill>
                  <a:srgbClr val="202124"/>
                </a:solidFill>
                <a:effectLst/>
                <a:latin typeface="Apple SD Gothic Neo"/>
              </a:rPr>
              <a:t>높게 나타나지만 새로운 데이터가 주어졌을 때 정확한 분류를 수행하지 못하는 문제점</a:t>
            </a:r>
            <a:endParaRPr lang="en-US" altLang="ko-KR" sz="1400" spc="-15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B0F505-83F6-4147-9DA7-87F808B36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363" y="1620850"/>
            <a:ext cx="72580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4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286324" y="2222212"/>
            <a:ext cx="1619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</a:rPr>
              <a:t>2.1 </a:t>
            </a:r>
            <a:r>
              <a:rPr lang="ko-KR" altLang="en-US" sz="3200">
                <a:solidFill>
                  <a:schemeClr val="bg1"/>
                </a:solidFill>
              </a:rPr>
              <a:t>마침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외, 물, 자연, 남자이(가) 표시된 사진&#10;&#10;자동 생성된 설명">
            <a:extLst>
              <a:ext uri="{FF2B5EF4-FFF2-40B4-BE49-F238E27FC236}">
                <a16:creationId xmlns:a16="http://schemas.microsoft.com/office/drawing/2014/main" id="{4D7477A6-39A8-4642-8DC6-EE96DDA7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717752" y="2116999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</a:rPr>
              <a:t>2.2</a:t>
            </a:r>
            <a:r>
              <a:rPr lang="ko-KR" altLang="en-US" sz="3200">
                <a:solidFill>
                  <a:schemeClr val="bg1"/>
                </a:solidFill>
              </a:rPr>
              <a:t>장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신경망을 위한 데이터 표현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68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372736" y="2931203"/>
            <a:ext cx="5446528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>
                <a:solidFill>
                  <a:schemeClr val="bg1"/>
                </a:solidFill>
              </a:rPr>
              <a:t>최근 머신 러닝 시스템에서 일반적으로 사용하는 데이터 구조인</a:t>
            </a:r>
            <a:r>
              <a:rPr lang="en-US" altLang="ko-KR" spc="-150">
                <a:solidFill>
                  <a:schemeClr val="bg1"/>
                </a:solidFill>
              </a:rPr>
              <a:t>    </a:t>
            </a:r>
            <a:r>
              <a:rPr lang="ko-KR" altLang="en-US" spc="-150">
                <a:solidFill>
                  <a:schemeClr val="bg1"/>
                </a:solidFill>
              </a:rPr>
              <a:t>텐서에 대해 알아봅니다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5980-B21E-481E-BF88-C25A52D77758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98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507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텐서 란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F436B-08E0-4627-8F3B-3CFE3C9FBC09}"/>
              </a:ext>
            </a:extLst>
          </p:cNvPr>
          <p:cNvSpPr txBox="1"/>
          <p:nvPr/>
        </p:nvSpPr>
        <p:spPr>
          <a:xfrm>
            <a:off x="2827090" y="1715020"/>
            <a:ext cx="6260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머신러닝의 기본 구성 요소로  데이터를  위한  컨테이너이다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pc="-30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임의의 차원 개수를 가지는 행렬의 일반화된 모습입니다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spc="-30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스칼라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벡터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행렬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등이 있습니다</a:t>
            </a:r>
            <a:endParaRPr lang="ko-KR" altLang="en-US" sz="1800" spc="-300" dirty="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36370E-9D38-4B59-BC80-488D42D4E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44" y="3665653"/>
            <a:ext cx="57245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1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스칼라와 벡터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F436B-08E0-4627-8F3B-3CFE3C9FBC09}"/>
              </a:ext>
            </a:extLst>
          </p:cNvPr>
          <p:cNvSpPr txBox="1"/>
          <p:nvPr/>
        </p:nvSpPr>
        <p:spPr>
          <a:xfrm>
            <a:off x="797902" y="1899686"/>
            <a:ext cx="6260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스칼라 </a:t>
            </a:r>
            <a:r>
              <a:rPr lang="ko-KR" altLang="en-US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란</a:t>
            </a:r>
            <a:r>
              <a:rPr lang="en-US" altLang="ko-KR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  </a:t>
            </a:r>
            <a:r>
              <a:rPr lang="ko-KR" altLang="en-US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하나의 숫자만 담고 있는 텐서로  </a:t>
            </a:r>
            <a:r>
              <a:rPr lang="en-US" altLang="ko-KR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차원 텐서입니다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 Numpy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서는   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float32,  64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타입의 숫자가 스칼라 텐서 입니다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spc="-300" dirty="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614E55-7FD6-42C2-89DC-C03E33C22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287" y="1322738"/>
            <a:ext cx="1924050" cy="1800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81D772-81D0-4F31-99BB-F68229178F35}"/>
              </a:ext>
            </a:extLst>
          </p:cNvPr>
          <p:cNvSpPr txBox="1"/>
          <p:nvPr/>
        </p:nvSpPr>
        <p:spPr>
          <a:xfrm>
            <a:off x="797901" y="4311984"/>
            <a:ext cx="6260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벡터 </a:t>
            </a:r>
            <a:r>
              <a:rPr lang="ko-KR" altLang="en-US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란</a:t>
            </a:r>
            <a:r>
              <a:rPr lang="en-US" altLang="ko-KR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  </a:t>
            </a:r>
            <a:r>
              <a:rPr lang="ko-KR" altLang="en-US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숫자의 배열로 </a:t>
            </a:r>
            <a:r>
              <a:rPr lang="en-US" altLang="ko-KR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차원 텐서입니다</a:t>
            </a:r>
            <a:r>
              <a:rPr lang="en-US" altLang="ko-KR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  <a:r>
              <a:rPr lang="ko-KR" altLang="en-US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벡터에는 차원이 있는데</a:t>
            </a:r>
            <a:r>
              <a:rPr lang="en-US" altLang="ko-KR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	</a:t>
            </a:r>
            <a:r>
              <a:rPr lang="ko-KR" altLang="en-US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차원수는 특정 축에 따라 놓인 원소의 개수입니다</a:t>
            </a:r>
            <a:r>
              <a:rPr lang="en-US" altLang="ko-KR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pc="-30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800" spc="-30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pc="-30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8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Ndim (</a:t>
            </a:r>
            <a:r>
              <a:rPr lang="ko-KR" altLang="en-US" sz="18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축</a:t>
            </a:r>
            <a:r>
              <a:rPr lang="en-US" altLang="ko-KR" sz="18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8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이란</a:t>
            </a:r>
            <a:r>
              <a:rPr lang="en-US" altLang="ko-KR" sz="18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   </a:t>
            </a:r>
            <a:r>
              <a:rPr lang="ko-KR" altLang="en-US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랭크라고도 불리며 텐서의 차원의 개수이다</a:t>
            </a:r>
            <a:r>
              <a:rPr lang="en-US" altLang="ko-KR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spc="-300" dirty="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1FEB35-837F-4E1E-BF41-3D0AFB811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287" y="3945286"/>
            <a:ext cx="26955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268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행렬과 고차원 텐서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F436B-08E0-4627-8F3B-3CFE3C9FBC09}"/>
              </a:ext>
            </a:extLst>
          </p:cNvPr>
          <p:cNvSpPr txBox="1"/>
          <p:nvPr/>
        </p:nvSpPr>
        <p:spPr>
          <a:xfrm>
            <a:off x="755956" y="1899686"/>
            <a:ext cx="81195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행렬이</a:t>
            </a:r>
            <a:r>
              <a:rPr lang="ko-KR" altLang="en-US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란</a:t>
            </a:r>
            <a:r>
              <a:rPr lang="en-US" altLang="ko-KR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  </a:t>
            </a:r>
            <a:r>
              <a:rPr lang="ko-KR" altLang="en-US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다수의 벡터가 모인 배열로 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차원 텐서입니다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행렬은 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개의 축이 있는데 각각 행과 열이라고 부릅니다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pc="-30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800" spc="-30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pc="-30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800" spc="-30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8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 </a:t>
            </a:r>
            <a:r>
              <a:rPr lang="ko-KR" altLang="en-US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텐서란</a:t>
            </a:r>
            <a:r>
              <a:rPr lang="en-US" altLang="ko-KR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  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다수의 행렬이 모인 배열로 숫자가 채워진 직육면체의 형태로 구성됩니다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pc="-30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pc="-30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pc="-30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pc="-30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pc="-30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이처럼 다수의 저차원 텐서가 배열을 이루어 합치면 한 단계 위의 고차원 텐서가 형성됩니다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ko-KR" altLang="en-US" sz="1800" spc="-300" dirty="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676A07-CAE4-4216-AEC5-903A03FEE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90" y="2631690"/>
            <a:ext cx="2798559" cy="7973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79AC06-D03D-4E6F-B7C2-47E0963F2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90" y="3919756"/>
            <a:ext cx="74771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8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93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텐서의 속성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361179-D929-4539-85A6-6F5DD8151BB5}"/>
              </a:ext>
            </a:extLst>
          </p:cNvPr>
          <p:cNvSpPr/>
          <p:nvPr/>
        </p:nvSpPr>
        <p:spPr>
          <a:xfrm>
            <a:off x="1367406" y="1409350"/>
            <a:ext cx="9404058" cy="473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BDAB1B6-5807-4842-940A-EB568AE4C7BD}"/>
              </a:ext>
            </a:extLst>
          </p:cNvPr>
          <p:cNvSpPr/>
          <p:nvPr/>
        </p:nvSpPr>
        <p:spPr>
          <a:xfrm>
            <a:off x="2097248" y="2680283"/>
            <a:ext cx="2021746" cy="23573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축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 sz="1400"/>
              <a:t>텐서의 차원의 개수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0FB4944-E256-41F6-940C-341CA8FEA720}"/>
              </a:ext>
            </a:extLst>
          </p:cNvPr>
          <p:cNvSpPr/>
          <p:nvPr/>
        </p:nvSpPr>
        <p:spPr>
          <a:xfrm>
            <a:off x="4953699" y="2680282"/>
            <a:ext cx="2021746" cy="23573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크기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 sz="1400"/>
              <a:t>텐서의 각 축의 차원의 수를 저장한 튜플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1B243FE-02EE-43A5-95D5-007976F501D6}"/>
              </a:ext>
            </a:extLst>
          </p:cNvPr>
          <p:cNvSpPr/>
          <p:nvPr/>
        </p:nvSpPr>
        <p:spPr>
          <a:xfrm>
            <a:off x="7810150" y="2680281"/>
            <a:ext cx="2021746" cy="23573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타입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 sz="1400"/>
              <a:t>텐서에 포함된 데이터의 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BF98C-1E9E-446B-BB87-0C8455A08B21}"/>
              </a:ext>
            </a:extLst>
          </p:cNvPr>
          <p:cNvSpPr txBox="1"/>
          <p:nvPr/>
        </p:nvSpPr>
        <p:spPr>
          <a:xfrm>
            <a:off x="5293453" y="1728131"/>
            <a:ext cx="286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</a:rPr>
              <a:t>텐서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5B69C1B-6CD4-4183-A0F4-7CFB3E8A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48" y="5164298"/>
            <a:ext cx="2124075" cy="7239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40E163C-51A4-48CA-86D4-9EB288FE5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584" y="5216685"/>
            <a:ext cx="2085975" cy="6191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1F768F6-52EF-49FF-B28A-102843B4E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314" y="5107148"/>
            <a:ext cx="21145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9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544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Images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의 샘플은 어떻게 생겼을까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F436B-08E0-4627-8F3B-3CFE3C9FBC09}"/>
              </a:ext>
            </a:extLst>
          </p:cNvPr>
          <p:cNvSpPr txBox="1"/>
          <p:nvPr/>
        </p:nvSpPr>
        <p:spPr>
          <a:xfrm>
            <a:off x="4682003" y="3090923"/>
            <a:ext cx="8119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Images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차원 텐서로</a:t>
            </a:r>
            <a:endParaRPr lang="en-US" altLang="ko-KR" spc="-30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하나의 이미지는 </a:t>
            </a:r>
            <a:r>
              <a:rPr lang="en-US" altLang="ko-KR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28x28</a:t>
            </a:r>
            <a:r>
              <a:rPr lang="ko-KR" altLang="en-US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행렬로 구성되어있다</a:t>
            </a:r>
            <a:r>
              <a:rPr lang="en-US" altLang="ko-KR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행렬의 원소들은 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0~255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사이의 값으로 구성된다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spc="-300" dirty="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2E7B9F-7971-493B-8E2F-9FC2843B0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08" y="1620850"/>
            <a:ext cx="34099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8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372736" y="2931203"/>
            <a:ext cx="5446528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>
                <a:solidFill>
                  <a:schemeClr val="bg1"/>
                </a:solidFill>
              </a:rPr>
              <a:t>흑백 손글씨 숫자 이미지를 </a:t>
            </a:r>
            <a:r>
              <a:rPr lang="en-US" altLang="ko-KR" sz="1800" spc="-150">
                <a:solidFill>
                  <a:schemeClr val="bg1"/>
                </a:solidFill>
              </a:rPr>
              <a:t>10</a:t>
            </a:r>
            <a:r>
              <a:rPr lang="ko-KR" altLang="en-US" sz="1800" spc="-150">
                <a:solidFill>
                  <a:schemeClr val="bg1"/>
                </a:solidFill>
              </a:rPr>
              <a:t>개의 범주로 분류하는</a:t>
            </a:r>
            <a:endParaRPr lang="en-US" altLang="ko-KR" sz="1800" spc="-15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pc="-150">
                <a:solidFill>
                  <a:schemeClr val="bg1"/>
                </a:solidFill>
              </a:rPr>
              <a:t>신경망  예제  학습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5980-B21E-481E-BF88-C25A52D77758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308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슬라이싱을 해보자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F436B-08E0-4627-8F3B-3CFE3C9FBC09}"/>
              </a:ext>
            </a:extLst>
          </p:cNvPr>
          <p:cNvSpPr txBox="1"/>
          <p:nvPr/>
        </p:nvSpPr>
        <p:spPr>
          <a:xfrm>
            <a:off x="2753933" y="2173750"/>
            <a:ext cx="811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슬라이싱 이란</a:t>
            </a:r>
            <a:r>
              <a:rPr lang="en-US" altLang="ko-KR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 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배열의 특정 원소들을 선택하는 것</a:t>
            </a:r>
            <a:endParaRPr lang="ko-KR" altLang="en-US" sz="1800" spc="-300" dirty="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F5C17E-74BB-4A0A-91E2-5ACBD43BC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21" y="2682490"/>
            <a:ext cx="5438775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96AD9B-26FD-4E46-B9B4-BB4F9CBEBDD2}"/>
              </a:ext>
            </a:extLst>
          </p:cNvPr>
          <p:cNvSpPr txBox="1"/>
          <p:nvPr/>
        </p:nvSpPr>
        <p:spPr>
          <a:xfrm>
            <a:off x="2753934" y="3970090"/>
            <a:ext cx="811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콜론 </a:t>
            </a:r>
            <a:r>
              <a:rPr lang="en-US" altLang="ko-KR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 : )    :  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전체 인덱스를 상징합니다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18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음수 인덱스 </a:t>
            </a:r>
            <a:r>
              <a:rPr lang="en-US" altLang="ko-KR" sz="18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 </a:t>
            </a:r>
            <a:r>
              <a:rPr lang="ko-KR" altLang="en-US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끝 인덱스에서의 상대적인 위치를 나타냅니다</a:t>
            </a:r>
            <a:r>
              <a:rPr lang="en-US" altLang="ko-KR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spc="-300" dirty="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03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622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배치 데이터란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F436B-08E0-4627-8F3B-3CFE3C9FBC09}"/>
              </a:ext>
            </a:extLst>
          </p:cNvPr>
          <p:cNvSpPr txBox="1"/>
          <p:nvPr/>
        </p:nvSpPr>
        <p:spPr>
          <a:xfrm>
            <a:off x="2107981" y="1745911"/>
            <a:ext cx="8562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정의 </a:t>
            </a:r>
            <a:r>
              <a:rPr lang="en-US" altLang="ko-KR" sz="18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딥러닝 모델은 전체 데이터 셋을  한 번에 처리하면 학습하는데 시간이 많이 소요되기에 </a:t>
            </a:r>
            <a:endParaRPr lang="en-US" altLang="ko-KR" sz="1800" spc="-30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</a:t>
            </a:r>
            <a:r>
              <a:rPr lang="ko-KR" altLang="en-US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한 번에 전체 데이터 셋을 처리하지 않고</a:t>
            </a:r>
            <a:r>
              <a:rPr lang="en-US" altLang="ko-KR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데이터를 작은 소그룹인 배치로 나누어 처리한다</a:t>
            </a:r>
            <a:r>
              <a:rPr lang="en-US" altLang="ko-KR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pc="-30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800" spc="-30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이때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딥러닝에서 사용하는 모든 데이터 텐서의 첫 번째 축을 </a:t>
            </a:r>
            <a:r>
              <a:rPr lang="ko-KR" altLang="en-US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샘플 축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이라고 하는데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r>
              <a:rPr lang="ko-KR" altLang="en-US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배치 데이터에서의 첫 번째 축은 </a:t>
            </a:r>
            <a:r>
              <a:rPr lang="ko-KR" altLang="en-US" sz="18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배치 축 </a:t>
            </a:r>
            <a:r>
              <a:rPr lang="ko-KR" altLang="en-US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이라고 한다</a:t>
            </a:r>
            <a:r>
              <a:rPr lang="en-US" altLang="ko-KR" sz="1800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spc="-300" dirty="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10DDB0-66F4-4151-B8F1-907959D3A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941" y="3863131"/>
            <a:ext cx="4845604" cy="24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3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텐서의 실제 사례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F436B-08E0-4627-8F3B-3CFE3C9FBC09}"/>
              </a:ext>
            </a:extLst>
          </p:cNvPr>
          <p:cNvSpPr txBox="1"/>
          <p:nvPr/>
        </p:nvSpPr>
        <p:spPr>
          <a:xfrm>
            <a:off x="1018453" y="2067250"/>
            <a:ext cx="103328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벡터 데이터  </a:t>
            </a:r>
            <a:r>
              <a:rPr lang="en-US" altLang="ko-KR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 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차원 텐서로 샘플 축과 특성 축으로 형성되며 하나의 데이터 포인트가 벡터로 인코딩된다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800" spc="-30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시계열 </a:t>
            </a:r>
            <a:r>
              <a:rPr lang="en-US" altLang="ko-KR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or </a:t>
            </a:r>
            <a:r>
              <a:rPr lang="ko-KR" altLang="en-US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시퀀스 데이터 </a:t>
            </a:r>
            <a:r>
              <a:rPr lang="en-US" altLang="ko-KR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데이터에 시간을 더한 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차원 텐서로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각 텐서는 벡터의 시퀀스로 인코딩된다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               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이때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시간축은  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번째 축이다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pc="-30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8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이미지 데이터  </a:t>
            </a:r>
            <a:r>
              <a:rPr lang="en-US" altLang="ko-KR" sz="1800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높이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너비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컬러 채널로 구성된 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차원 텐서로  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 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흑백 이미지는 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차원이지만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컬러 이미지는 색상이 존재 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                   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하므로 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차원 텐서로 구성된다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이미지 텐서의 크기 지정 방식은  컬러 채널의 깊이를 끝에 놓는 </a:t>
            </a:r>
            <a:r>
              <a:rPr lang="ko-KR" altLang="en-US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채널 </a:t>
            </a:r>
            <a:r>
              <a:rPr lang="en-US" altLang="ko-KR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                    </a:t>
            </a:r>
            <a:r>
              <a:rPr lang="ko-KR" altLang="en-US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마지막 방식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  배치 축   바로   다음에 놓는 </a:t>
            </a:r>
            <a:r>
              <a:rPr lang="ko-KR" altLang="en-US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채널 우선 방식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</a:t>
            </a:r>
            <a:r>
              <a:rPr lang="ko-KR" altLang="en-US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있다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342900" indent="-342900">
              <a:buAutoNum type="arabicPeriod" startAt="3"/>
            </a:pPr>
            <a:endParaRPr lang="en-US" altLang="ko-KR" sz="1800" spc="-30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비디오 데이터  </a:t>
            </a:r>
            <a:r>
              <a:rPr lang="en-US" altLang="ko-KR" b="1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  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비디오 데이터는 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차원 텐서로  샘플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프레임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높이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너비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컬러 축으로 구성되어 있으며  다수의  이미 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   	                      </a:t>
            </a:r>
            <a:r>
              <a:rPr lang="ko-KR" altLang="en-US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지가 연속되는 프레임이 연속되는 비디오들의 배치이다</a:t>
            </a:r>
            <a:r>
              <a:rPr lang="en-US" altLang="ko-KR" spc="-30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spc="-300" dirty="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36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286324" y="2222212"/>
            <a:ext cx="1619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</a:rPr>
              <a:t>2.2 </a:t>
            </a:r>
            <a:r>
              <a:rPr lang="ko-KR" altLang="en-US" sz="3200">
                <a:solidFill>
                  <a:schemeClr val="bg1"/>
                </a:solidFill>
              </a:rPr>
              <a:t>마침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84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526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Mnist 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란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F436B-08E0-4627-8F3B-3CFE3C9FBC09}"/>
              </a:ext>
            </a:extLst>
          </p:cNvPr>
          <p:cNvSpPr txBox="1"/>
          <p:nvPr/>
        </p:nvSpPr>
        <p:spPr>
          <a:xfrm>
            <a:off x="2743200" y="1730874"/>
            <a:ext cx="62601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미국 국립표준기술 연구소에서 수집한 </a:t>
            </a:r>
          </a:p>
          <a:p>
            <a:r>
              <a:rPr lang="en-US" altLang="ko-KR" sz="24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ko-KR" altLang="en-US" sz="24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만개의 훈련 이미지와 </a:t>
            </a:r>
            <a:r>
              <a:rPr lang="en-US" altLang="ko-KR" sz="24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24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만개의 테스트 이미지로 </a:t>
            </a:r>
          </a:p>
          <a:p>
            <a:r>
              <a:rPr lang="ko-KR" altLang="en-US" sz="24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구성된 데이터 셋</a:t>
            </a:r>
            <a:endParaRPr lang="en-US" altLang="ko-KR" sz="24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24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24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Numpy </a:t>
            </a:r>
            <a:r>
              <a:rPr lang="ko-KR" altLang="en-US" sz="24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배열 형태로 구성</a:t>
            </a:r>
          </a:p>
          <a:p>
            <a:endParaRPr lang="ko-KR" altLang="en-US" sz="18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MNIST 데이터베이스 - 위키백과, 우리 모두의 백과사전">
            <a:extLst>
              <a:ext uri="{FF2B5EF4-FFF2-40B4-BE49-F238E27FC236}">
                <a16:creationId xmlns:a16="http://schemas.microsoft.com/office/drawing/2014/main" id="{33B260B8-CDDF-44B2-8844-18B8EE2BD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589" y="3784977"/>
            <a:ext cx="4301343" cy="261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5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308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데이터를 불러오자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6B1AA5-B25B-4326-84D5-524030A2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74" y="1643564"/>
            <a:ext cx="5694509" cy="39445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C40F22-F199-4CE4-93BD-2DF79137CFFC}"/>
              </a:ext>
            </a:extLst>
          </p:cNvPr>
          <p:cNvSpPr txBox="1"/>
          <p:nvPr/>
        </p:nvSpPr>
        <p:spPr>
          <a:xfrm>
            <a:off x="6938057" y="1620850"/>
            <a:ext cx="544652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pc="-150"/>
              <a:t>Keras datasets</a:t>
            </a:r>
            <a:r>
              <a:rPr lang="ko-KR" altLang="en-US" spc="-150"/>
              <a:t>에서 </a:t>
            </a:r>
            <a:r>
              <a:rPr lang="en-US" altLang="ko-KR" spc="-150"/>
              <a:t>Mnist</a:t>
            </a:r>
            <a:r>
              <a:rPr lang="ko-KR" altLang="en-US" spc="-150"/>
              <a:t>의  데이터를 불러옵니다</a:t>
            </a:r>
            <a:endParaRPr lang="ko-KR" altLang="en-US" sz="1800" spc="-1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21D5BF-5C29-4ACF-90A3-C79F28F10672}"/>
              </a:ext>
            </a:extLst>
          </p:cNvPr>
          <p:cNvSpPr txBox="1"/>
          <p:nvPr/>
        </p:nvSpPr>
        <p:spPr>
          <a:xfrm>
            <a:off x="6938057" y="2489566"/>
            <a:ext cx="544652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spc="-150"/>
              <a:t>Train</a:t>
            </a:r>
            <a:r>
              <a:rPr lang="ko-KR" altLang="en-US" sz="1800" spc="-150"/>
              <a:t>에 사용하기 위한 데이터와</a:t>
            </a:r>
            <a:endParaRPr lang="en-US" altLang="ko-KR" sz="1800" spc="-150"/>
          </a:p>
          <a:p>
            <a:pPr algn="just">
              <a:lnSpc>
                <a:spcPct val="150000"/>
              </a:lnSpc>
            </a:pPr>
            <a:r>
              <a:rPr lang="en-US" altLang="ko-KR" sz="1800" spc="-150"/>
              <a:t>Test</a:t>
            </a:r>
            <a:r>
              <a:rPr lang="ko-KR" altLang="en-US" sz="1800" spc="-150"/>
              <a:t>에 사용하기 위한 데이터로 </a:t>
            </a:r>
            <a:endParaRPr lang="en-US" altLang="ko-KR" sz="1800" spc="-150"/>
          </a:p>
          <a:p>
            <a:pPr algn="just">
              <a:lnSpc>
                <a:spcPct val="150000"/>
              </a:lnSpc>
            </a:pPr>
            <a:r>
              <a:rPr lang="ko-KR" altLang="en-US" spc="-150"/>
              <a:t>나누어져 있습니다</a:t>
            </a:r>
            <a:endParaRPr lang="ko-KR" altLang="en-US" sz="1800" spc="-1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F20F3B-12F1-452E-AB6C-7CDF11D3371A}"/>
              </a:ext>
            </a:extLst>
          </p:cNvPr>
          <p:cNvSpPr txBox="1"/>
          <p:nvPr/>
        </p:nvSpPr>
        <p:spPr>
          <a:xfrm>
            <a:off x="6938057" y="4189279"/>
            <a:ext cx="544652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spc="-150"/>
              <a:t>28x28 </a:t>
            </a:r>
            <a:r>
              <a:rPr lang="ko-KR" altLang="en-US" sz="1800" spc="-150"/>
              <a:t>사이즈의 이미지 집합인 </a:t>
            </a:r>
            <a:r>
              <a:rPr lang="en-US" altLang="ko-KR" sz="1800" spc="-150"/>
              <a:t>images</a:t>
            </a:r>
            <a:r>
              <a:rPr lang="ko-KR" altLang="en-US" sz="1800" spc="-150"/>
              <a:t>와</a:t>
            </a:r>
            <a:endParaRPr lang="en-US" altLang="ko-KR" sz="1800" spc="-150"/>
          </a:p>
          <a:p>
            <a:pPr algn="just">
              <a:lnSpc>
                <a:spcPct val="150000"/>
              </a:lnSpc>
            </a:pPr>
            <a:r>
              <a:rPr lang="ko-KR" altLang="en-US" sz="1800" spc="-150"/>
              <a:t>각 이미지에 그려진 숫자의 정답이 저장된 </a:t>
            </a:r>
            <a:r>
              <a:rPr lang="en-US" altLang="ko-KR" sz="1800" spc="-150"/>
              <a:t>labesl</a:t>
            </a:r>
            <a:r>
              <a:rPr lang="ko-KR" altLang="en-US" sz="1800" spc="-150"/>
              <a:t>로</a:t>
            </a:r>
            <a:endParaRPr lang="en-US" altLang="ko-KR" sz="1800" spc="-150"/>
          </a:p>
          <a:p>
            <a:pPr algn="just">
              <a:lnSpc>
                <a:spcPct val="150000"/>
              </a:lnSpc>
            </a:pPr>
            <a:r>
              <a:rPr lang="ko-KR" altLang="en-US" spc="-150"/>
              <a:t>나누어집니다</a:t>
            </a:r>
            <a:endParaRPr lang="ko-KR" altLang="en-US" sz="1800" spc="-150" dirty="0"/>
          </a:p>
        </p:txBody>
      </p:sp>
    </p:spTree>
    <p:extLst>
      <p:ext uri="{BB962C8B-B14F-4D97-AF65-F5344CB8AC3E}">
        <p14:creationId xmlns:p14="http://schemas.microsoft.com/office/powerpoint/2010/main" val="128527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107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신경망 구조 형성해보자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B01679-0209-4256-A623-23597F89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907" y="1290086"/>
            <a:ext cx="6038850" cy="1219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BF1681-DACD-4189-89C8-8CAD9FCCC188}"/>
              </a:ext>
            </a:extLst>
          </p:cNvPr>
          <p:cNvSpPr txBox="1"/>
          <p:nvPr/>
        </p:nvSpPr>
        <p:spPr>
          <a:xfrm>
            <a:off x="1415124" y="2989937"/>
            <a:ext cx="9361752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pc="-150"/>
              <a:t>Relu </a:t>
            </a:r>
            <a:r>
              <a:rPr lang="ko-KR" altLang="en-US" spc="-150"/>
              <a:t>함수란</a:t>
            </a:r>
            <a:r>
              <a:rPr lang="en-US" altLang="ko-KR" spc="-150"/>
              <a:t>?  </a:t>
            </a:r>
            <a:r>
              <a:rPr lang="en-US" altLang="ko-KR" sz="1400" spc="-150"/>
              <a:t>X</a:t>
            </a:r>
            <a:r>
              <a:rPr lang="ko-KR" altLang="en-US" sz="1400" spc="-150"/>
              <a:t>값이 </a:t>
            </a:r>
            <a:r>
              <a:rPr lang="en-US" altLang="ko-KR" sz="1400" spc="-150"/>
              <a:t>0</a:t>
            </a:r>
            <a:r>
              <a:rPr lang="ko-KR" altLang="en-US" sz="1400" spc="-150"/>
              <a:t>보다 크면 기울기가 </a:t>
            </a:r>
            <a:r>
              <a:rPr lang="en-US" altLang="ko-KR" sz="1400" spc="-150"/>
              <a:t>1</a:t>
            </a:r>
            <a:r>
              <a:rPr lang="ko-KR" altLang="en-US" sz="1400" spc="-150"/>
              <a:t>인 직선</a:t>
            </a:r>
            <a:r>
              <a:rPr lang="en-US" altLang="ko-KR" sz="1400" spc="-150"/>
              <a:t>, </a:t>
            </a:r>
            <a:r>
              <a:rPr lang="ko-KR" altLang="en-US" sz="1400" spc="-150"/>
              <a:t>작으면 값이 </a:t>
            </a:r>
            <a:r>
              <a:rPr lang="en-US" altLang="ko-KR" sz="1400" spc="-150"/>
              <a:t>0 </a:t>
            </a:r>
            <a:r>
              <a:rPr lang="ko-KR" altLang="en-US" sz="1400" spc="-150"/>
              <a:t>이  되는 함수로</a:t>
            </a:r>
            <a:r>
              <a:rPr lang="en-US" altLang="ko-KR" sz="1400" spc="-150"/>
              <a:t> </a:t>
            </a:r>
            <a:r>
              <a:rPr lang="ko-KR" altLang="en-US" sz="1400" spc="-150"/>
              <a:t>학습이 빠르고</a:t>
            </a:r>
            <a:r>
              <a:rPr lang="en-US" altLang="ko-KR" sz="1400" spc="-150"/>
              <a:t>, </a:t>
            </a:r>
            <a:r>
              <a:rPr lang="ko-KR" altLang="en-US" sz="1400" spc="-150"/>
              <a:t>연산 비용이 적다</a:t>
            </a:r>
            <a:r>
              <a:rPr lang="en-US" altLang="ko-KR" sz="1400" spc="-15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237953-A8DE-4D0D-B791-0AC8560F9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500" y="3826698"/>
            <a:ext cx="3201755" cy="178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3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588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잠깐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!  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활성화 함수 살펴보기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BF1681-DACD-4189-89C8-8CAD9FCCC188}"/>
              </a:ext>
            </a:extLst>
          </p:cNvPr>
          <p:cNvSpPr txBox="1"/>
          <p:nvPr/>
        </p:nvSpPr>
        <p:spPr>
          <a:xfrm>
            <a:off x="1415124" y="1251207"/>
            <a:ext cx="9361752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pc="-150"/>
              <a:t>Relu </a:t>
            </a:r>
            <a:r>
              <a:rPr lang="ko-KR" altLang="en-US" spc="-150"/>
              <a:t>함수란</a:t>
            </a:r>
            <a:r>
              <a:rPr lang="en-US" altLang="ko-KR" spc="-150"/>
              <a:t>?  </a:t>
            </a:r>
            <a:r>
              <a:rPr lang="ko-KR" altLang="en-US" sz="1400" spc="-150"/>
              <a:t>입력 값이 </a:t>
            </a:r>
            <a:r>
              <a:rPr lang="en-US" altLang="ko-KR" sz="1400" spc="-150"/>
              <a:t>0</a:t>
            </a:r>
            <a:r>
              <a:rPr lang="ko-KR" altLang="en-US" sz="1400" spc="-150"/>
              <a:t>보다 크면 기울기가 </a:t>
            </a:r>
            <a:r>
              <a:rPr lang="en-US" altLang="ko-KR" sz="1400" spc="-150"/>
              <a:t>1</a:t>
            </a:r>
            <a:r>
              <a:rPr lang="ko-KR" altLang="en-US" sz="1400" spc="-150"/>
              <a:t>인 직선</a:t>
            </a:r>
            <a:r>
              <a:rPr lang="en-US" altLang="ko-KR" sz="1400" spc="-150"/>
              <a:t>, </a:t>
            </a:r>
            <a:r>
              <a:rPr lang="ko-KR" altLang="en-US" sz="1400" spc="-150"/>
              <a:t>작으면 값이 </a:t>
            </a:r>
            <a:r>
              <a:rPr lang="en-US" altLang="ko-KR" sz="1400" spc="-150"/>
              <a:t>0 </a:t>
            </a:r>
            <a:r>
              <a:rPr lang="ko-KR" altLang="en-US" sz="1400" spc="-150"/>
              <a:t>이  되는 함수로</a:t>
            </a:r>
            <a:r>
              <a:rPr lang="en-US" altLang="ko-KR" sz="1400" spc="-150"/>
              <a:t> </a:t>
            </a:r>
            <a:r>
              <a:rPr lang="ko-KR" altLang="en-US" sz="1400" spc="-150"/>
              <a:t>학습이 빠르고</a:t>
            </a:r>
            <a:r>
              <a:rPr lang="en-US" altLang="ko-KR" sz="1400" spc="-150"/>
              <a:t>, </a:t>
            </a:r>
            <a:r>
              <a:rPr lang="ko-KR" altLang="en-US" sz="1400" spc="-150"/>
              <a:t>연산 비용이 적다</a:t>
            </a:r>
            <a:r>
              <a:rPr lang="en-US" altLang="ko-KR" sz="1400" spc="-15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237953-A8DE-4D0D-B791-0AC8560F9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555" y="1899686"/>
            <a:ext cx="3201755" cy="1780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C4DEA2-85B8-4692-A447-74622655C76C}"/>
              </a:ext>
            </a:extLst>
          </p:cNvPr>
          <p:cNvSpPr txBox="1"/>
          <p:nvPr/>
        </p:nvSpPr>
        <p:spPr>
          <a:xfrm>
            <a:off x="1415124" y="3865633"/>
            <a:ext cx="9361752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pc="-150"/>
              <a:t>Softmax </a:t>
            </a:r>
            <a:r>
              <a:rPr lang="ko-KR" altLang="en-US" spc="-150"/>
              <a:t>함수란</a:t>
            </a:r>
            <a:r>
              <a:rPr lang="en-US" altLang="ko-KR" spc="-150"/>
              <a:t>?  </a:t>
            </a:r>
            <a:r>
              <a:rPr lang="ko-KR" altLang="en-US" sz="1400" spc="-150"/>
              <a:t>입력 값을 출력으로 </a:t>
            </a:r>
            <a:r>
              <a:rPr lang="en-US" altLang="ko-KR" sz="1400" spc="-150"/>
              <a:t>0</a:t>
            </a:r>
            <a:r>
              <a:rPr lang="ko-KR" altLang="en-US" sz="1400" spc="-150"/>
              <a:t>과 </a:t>
            </a:r>
            <a:r>
              <a:rPr lang="en-US" altLang="ko-KR" sz="1400" spc="-150"/>
              <a:t>1</a:t>
            </a:r>
            <a:r>
              <a:rPr lang="ko-KR" altLang="en-US" sz="1400" spc="-150"/>
              <a:t>사이의 값으로 정규화 하여  총  합이 항상 </a:t>
            </a:r>
            <a:r>
              <a:rPr lang="en-US" altLang="ko-KR" sz="1400" spc="-150"/>
              <a:t>1</a:t>
            </a:r>
            <a:r>
              <a:rPr lang="ko-KR" altLang="en-US" sz="1400" spc="-150"/>
              <a:t>이 되는 다중   클래스  분류에</a:t>
            </a:r>
            <a:r>
              <a:rPr lang="en-US" altLang="ko-KR" sz="1400" spc="-150"/>
              <a:t>  </a:t>
            </a:r>
            <a:r>
              <a:rPr lang="ko-KR" altLang="en-US" sz="1400" spc="-150"/>
              <a:t>사용되는  함수</a:t>
            </a:r>
            <a:endParaRPr lang="en-US" altLang="ko-KR" sz="1400" spc="-15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0B162D-7DA7-4048-814C-8F85982B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555" y="4401170"/>
            <a:ext cx="3035592" cy="21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1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052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손실함수와 옵티마이저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BF1681-DACD-4189-89C8-8CAD9FCCC188}"/>
              </a:ext>
            </a:extLst>
          </p:cNvPr>
          <p:cNvSpPr txBox="1"/>
          <p:nvPr/>
        </p:nvSpPr>
        <p:spPr>
          <a:xfrm>
            <a:off x="1415124" y="2989937"/>
            <a:ext cx="9361752" cy="185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pc="-150"/>
              <a:t>손실 함수란</a:t>
            </a:r>
            <a:r>
              <a:rPr lang="en-US" altLang="ko-KR" spc="-150"/>
              <a:t>?  </a:t>
            </a:r>
            <a:r>
              <a:rPr lang="ko-KR" altLang="en-US" sz="1400" spc="-150"/>
              <a:t>실제값과 예측값의 차이를 수치화 해주는 함수로 오차가 클수록 손실 함수의 값은 커진다</a:t>
            </a:r>
            <a:r>
              <a:rPr lang="en-US" altLang="ko-KR" sz="1400" spc="-150"/>
              <a:t>.   </a:t>
            </a:r>
            <a:endParaRPr lang="en-US" altLang="ko-KR" spc="-150"/>
          </a:p>
          <a:p>
            <a:pPr algn="just">
              <a:lnSpc>
                <a:spcPct val="150000"/>
              </a:lnSpc>
            </a:pPr>
            <a:r>
              <a:rPr lang="ko-KR" altLang="en-US" spc="-150"/>
              <a:t>옵티마이저란</a:t>
            </a:r>
            <a:r>
              <a:rPr lang="en-US" altLang="ko-KR" spc="-150"/>
              <a:t>?  </a:t>
            </a:r>
            <a:r>
              <a:rPr lang="ko-KR" altLang="en-US" sz="1400" spc="-150"/>
              <a:t>학습 데이터 셋와 손실 함수를 이용하여 모델이 학습할때 모델이 실제 결과와 예측 결과를 기반으로 오차를 줄일 수               </a:t>
            </a:r>
            <a:r>
              <a:rPr lang="en-US" altLang="ko-KR" sz="1400" spc="-150"/>
              <a:t>	                          </a:t>
            </a:r>
            <a:r>
              <a:rPr lang="ko-KR" altLang="en-US" sz="1400" spc="-150"/>
              <a:t>있게 해주는 메커니즘</a:t>
            </a:r>
            <a:endParaRPr lang="en-US" altLang="ko-KR" sz="1400" spc="-150"/>
          </a:p>
          <a:p>
            <a:pPr algn="just">
              <a:lnSpc>
                <a:spcPct val="150000"/>
              </a:lnSpc>
            </a:pPr>
            <a:endParaRPr lang="en-US" altLang="ko-KR" sz="1400" spc="-150"/>
          </a:p>
          <a:p>
            <a:pPr algn="just">
              <a:lnSpc>
                <a:spcPct val="150000"/>
              </a:lnSpc>
            </a:pPr>
            <a:r>
              <a:rPr lang="en-US" altLang="ko-KR" sz="1400" spc="-150"/>
              <a:t>Metrics : </a:t>
            </a:r>
            <a:r>
              <a:rPr lang="ko-KR" altLang="en-US" sz="1400" spc="-150"/>
              <a:t>정확도를 저장할 지표</a:t>
            </a:r>
            <a:endParaRPr lang="en-US" altLang="ko-KR" sz="1400" spc="-15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1D93C6-1168-4553-B7DF-31E45FCFC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11" y="2041365"/>
            <a:ext cx="75533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5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107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스케일 조정하기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BF1681-DACD-4189-89C8-8CAD9FCCC188}"/>
              </a:ext>
            </a:extLst>
          </p:cNvPr>
          <p:cNvSpPr txBox="1"/>
          <p:nvPr/>
        </p:nvSpPr>
        <p:spPr>
          <a:xfrm>
            <a:off x="2117184" y="4143919"/>
            <a:ext cx="9361752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pc="-150"/>
              <a:t>Fit </a:t>
            </a:r>
            <a:r>
              <a:rPr lang="ko-KR" altLang="en-US" spc="-150"/>
              <a:t>하기 전  데이터를  모델에  맞는   크기로  바꾸고</a:t>
            </a:r>
            <a:r>
              <a:rPr lang="en-US" altLang="ko-KR" spc="-150"/>
              <a:t>, </a:t>
            </a:r>
            <a:r>
              <a:rPr lang="ko-KR" altLang="en-US" spc="-150"/>
              <a:t>모든  값을  </a:t>
            </a:r>
            <a:r>
              <a:rPr lang="en-US" altLang="ko-KR" spc="-150"/>
              <a:t>0~1  </a:t>
            </a:r>
            <a:r>
              <a:rPr lang="ko-KR" altLang="en-US" spc="-150"/>
              <a:t>사이로  스케일을 조정하고</a:t>
            </a:r>
            <a:r>
              <a:rPr lang="en-US" altLang="ko-KR" spc="-150"/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pc="-150"/>
              <a:t>Label</a:t>
            </a:r>
            <a:r>
              <a:rPr lang="ko-KR" altLang="en-US" spc="-150"/>
              <a:t>을 범주형으로 인코딩 합니다</a:t>
            </a:r>
            <a:endParaRPr lang="en-US" altLang="ko-KR" spc="-15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248374-4B9C-4081-BB72-68731769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1481442"/>
            <a:ext cx="42195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7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훈련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BF1681-DACD-4189-89C8-8CAD9FCCC188}"/>
              </a:ext>
            </a:extLst>
          </p:cNvPr>
          <p:cNvSpPr txBox="1"/>
          <p:nvPr/>
        </p:nvSpPr>
        <p:spPr>
          <a:xfrm>
            <a:off x="1882293" y="4311699"/>
            <a:ext cx="9361752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pc="-150"/>
              <a:t>에포크란</a:t>
            </a:r>
            <a:r>
              <a:rPr lang="en-US" altLang="ko-KR" spc="-150"/>
              <a:t>? </a:t>
            </a:r>
            <a:r>
              <a:rPr lang="ko-KR" altLang="en-US" sz="1400" spc="-150"/>
              <a:t>전체 데이터 셋이 신경망을 통과한 횟수</a:t>
            </a:r>
            <a:r>
              <a:rPr lang="en-US" altLang="ko-KR" sz="1400" spc="-150"/>
              <a:t>, </a:t>
            </a:r>
            <a:r>
              <a:rPr lang="ko-KR" altLang="en-US" sz="1400" spc="-150"/>
              <a:t>즉 모든 데이터 셋의 소그룹이 신경망을 통과하는 횟수이다</a:t>
            </a:r>
            <a:r>
              <a:rPr lang="en-US" altLang="ko-KR" sz="1400" spc="-150"/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pc="-150"/>
          </a:p>
          <a:p>
            <a:pPr algn="just">
              <a:lnSpc>
                <a:spcPct val="150000"/>
              </a:lnSpc>
            </a:pPr>
            <a:r>
              <a:rPr lang="en-US" altLang="ko-KR" spc="-150"/>
              <a:t>Batch size</a:t>
            </a:r>
            <a:r>
              <a:rPr lang="ko-KR" altLang="en-US" spc="-150"/>
              <a:t>란</a:t>
            </a:r>
            <a:r>
              <a:rPr lang="en-US" altLang="ko-KR" spc="-150"/>
              <a:t>?  </a:t>
            </a:r>
            <a:r>
              <a:rPr lang="ko-KR" altLang="en-US" sz="1400" spc="-150"/>
              <a:t>훈련 데이터 셋을 여러 그룹으로 나누었을때 하나의 그룹에 속한 데이터 수</a:t>
            </a:r>
            <a:r>
              <a:rPr lang="en-US" altLang="ko-KR" sz="1400" spc="-150"/>
              <a:t>, </a:t>
            </a:r>
            <a:r>
              <a:rPr lang="ko-KR" altLang="en-US" sz="1400" spc="-150"/>
              <a:t>학습 시간을 줄이기 위해 사용</a:t>
            </a:r>
            <a:endParaRPr lang="en-US" altLang="ko-KR" sz="1400" spc="-15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B0973A-D64E-440E-A5C5-849812DA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37" y="1358186"/>
            <a:ext cx="74009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7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825</Words>
  <Application>Microsoft Office PowerPoint</Application>
  <PresentationFormat>와이드스크린</PresentationFormat>
  <Paragraphs>127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Apple SD Gothic Neo</vt:lpstr>
      <vt:lpstr>굴림</vt:lpstr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lee jae hong</cp:lastModifiedBy>
  <cp:revision>23</cp:revision>
  <dcterms:created xsi:type="dcterms:W3CDTF">2020-11-18T01:48:02Z</dcterms:created>
  <dcterms:modified xsi:type="dcterms:W3CDTF">2022-01-05T17:07:56Z</dcterms:modified>
</cp:coreProperties>
</file>