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78" r:id="rId3"/>
    <p:sldId id="283" r:id="rId4"/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904021" y="2147777"/>
            <a:ext cx="1443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2.3</a:t>
            </a:r>
            <a:r>
              <a:rPr lang="ko-KR" altLang="en-US" sz="3200" dirty="0" smtClean="0">
                <a:solidFill>
                  <a:schemeClr val="bg1"/>
                </a:solidFill>
              </a:rPr>
              <a:t>장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501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신경망의 톱니바퀴</a:t>
            </a:r>
            <a:r>
              <a:rPr lang="en-US" altLang="ko-KR" sz="2800" dirty="0" smtClean="0">
                <a:solidFill>
                  <a:schemeClr val="bg1"/>
                </a:solidFill>
              </a:rPr>
              <a:t>: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텐서</a:t>
            </a:r>
            <a:r>
              <a:rPr lang="ko-KR" altLang="en-US" sz="2800" dirty="0" smtClean="0">
                <a:solidFill>
                  <a:schemeClr val="bg1"/>
                </a:solidFill>
              </a:rPr>
              <a:t> 연산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그림 7" descr="실내, 테이블, 생활, 앉아있는이(가) 표시된 사진&#10;&#10;자동 생성된 설명">
            <a:extLst>
              <a:ext uri="{FF2B5EF4-FFF2-40B4-BE49-F238E27FC236}">
                <a16:creationId xmlns="" xmlns:a16="http://schemas.microsoft.com/office/drawing/2014/main" id="{668FE375-8C13-46CC-9FDB-6B86C916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499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2.3.4 </a:t>
            </a:r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텐서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크기 변환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431" y="1178855"/>
            <a:ext cx="49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텐서</a:t>
            </a:r>
            <a:r>
              <a:rPr lang="ko-KR" altLang="en-US" sz="2400" b="1" dirty="0" smtClean="0"/>
              <a:t> 크기 변환</a:t>
            </a:r>
            <a:r>
              <a:rPr lang="en-US" altLang="ko-KR" sz="2400" dirty="0" smtClean="0"/>
              <a:t>(tensor reshaping)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22609" y="1719540"/>
            <a:ext cx="42143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 smtClean="0"/>
              <a:t>특정 크기에 맞게 열과 행을 재배열</a:t>
            </a:r>
            <a:endParaRPr lang="en-US" altLang="ko-KR" sz="2000" u="sng" dirty="0" smtClean="0"/>
          </a:p>
          <a:p>
            <a:endParaRPr lang="en-US" altLang="ko-KR" sz="800" dirty="0"/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원래 </a:t>
            </a:r>
            <a:r>
              <a:rPr lang="ko-KR" altLang="en-US" sz="1600" dirty="0" err="1" smtClean="0"/>
              <a:t>텐서와</a:t>
            </a:r>
            <a:r>
              <a:rPr lang="ko-KR" altLang="en-US" sz="1600" dirty="0" smtClean="0"/>
              <a:t> 원소 개수는 동일</a:t>
            </a:r>
            <a:r>
              <a:rPr lang="en-US" altLang="ko-KR" sz="1600" dirty="0" smtClean="0"/>
              <a:t>)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835431" y="2645612"/>
            <a:ext cx="5384136" cy="455128"/>
          </a:xfrm>
          <a:prstGeom prst="roundRect">
            <a:avLst>
              <a:gd name="adj" fmla="val 325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5431" y="2703899"/>
            <a:ext cx="6170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dirty="0">
                <a:solidFill>
                  <a:schemeClr val="bg1"/>
                </a:solidFill>
              </a:rPr>
              <a:t>train_images = train_images.reshape((60000, 28 * 28))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308634" y="1318054"/>
            <a:ext cx="3987016" cy="5116665"/>
          </a:xfrm>
          <a:prstGeom prst="roundRect">
            <a:avLst>
              <a:gd name="adj" fmla="val 1061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34538" y="1475729"/>
            <a:ext cx="31352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>
                <a:solidFill>
                  <a:schemeClr val="bg1"/>
                </a:solidFill>
              </a:rPr>
              <a:t>&gt;&gt;&gt; x = np.array([[0., 1.],</a:t>
            </a:r>
          </a:p>
          <a:p>
            <a:r>
              <a:rPr lang="fr-FR" altLang="ko-KR" dirty="0">
                <a:solidFill>
                  <a:schemeClr val="bg1"/>
                </a:solidFill>
              </a:rPr>
              <a:t>                  [2., 3.],</a:t>
            </a:r>
          </a:p>
          <a:p>
            <a:r>
              <a:rPr lang="fr-FR" altLang="ko-KR" dirty="0">
                <a:solidFill>
                  <a:schemeClr val="bg1"/>
                </a:solidFill>
              </a:rPr>
              <a:t>                  [4., 5.]])</a:t>
            </a:r>
          </a:p>
          <a:p>
            <a:r>
              <a:rPr lang="fr-FR" altLang="ko-KR" dirty="0">
                <a:solidFill>
                  <a:schemeClr val="bg1"/>
                </a:solidFill>
              </a:rPr>
              <a:t>&gt;&gt;&gt; print(x.shape)</a:t>
            </a:r>
          </a:p>
          <a:p>
            <a:r>
              <a:rPr lang="fr-FR" altLang="ko-KR" dirty="0">
                <a:solidFill>
                  <a:schemeClr val="bg1"/>
                </a:solidFill>
              </a:rPr>
              <a:t>(3, 2)</a:t>
            </a:r>
          </a:p>
          <a:p>
            <a:r>
              <a:rPr lang="fr-FR" altLang="ko-KR" dirty="0">
                <a:solidFill>
                  <a:schemeClr val="bg1"/>
                </a:solidFill>
              </a:rPr>
              <a:t>&gt;&gt;&gt; x = x.reshape((6, 1))</a:t>
            </a:r>
          </a:p>
          <a:p>
            <a:r>
              <a:rPr lang="fr-FR" altLang="ko-KR" dirty="0">
                <a:solidFill>
                  <a:schemeClr val="bg1"/>
                </a:solidFill>
              </a:rPr>
              <a:t>&gt;&gt;&gt; x</a:t>
            </a:r>
          </a:p>
          <a:p>
            <a:r>
              <a:rPr lang="fr-FR" altLang="ko-KR" dirty="0">
                <a:solidFill>
                  <a:schemeClr val="bg1"/>
                </a:solidFill>
              </a:rPr>
              <a:t>array([[ 0.],</a:t>
            </a:r>
          </a:p>
          <a:p>
            <a:r>
              <a:rPr lang="fr-FR" altLang="ko-KR" dirty="0">
                <a:solidFill>
                  <a:schemeClr val="bg1"/>
                </a:solidFill>
              </a:rPr>
              <a:t>       [ 1.],</a:t>
            </a:r>
          </a:p>
          <a:p>
            <a:r>
              <a:rPr lang="fr-FR" altLang="ko-KR" dirty="0">
                <a:solidFill>
                  <a:schemeClr val="bg1"/>
                </a:solidFill>
              </a:rPr>
              <a:t>       [ 2.],</a:t>
            </a:r>
          </a:p>
          <a:p>
            <a:r>
              <a:rPr lang="fr-FR" altLang="ko-KR" dirty="0">
                <a:solidFill>
                  <a:schemeClr val="bg1"/>
                </a:solidFill>
              </a:rPr>
              <a:t>       [ 3.],</a:t>
            </a:r>
          </a:p>
          <a:p>
            <a:r>
              <a:rPr lang="fr-FR" altLang="ko-KR" dirty="0">
                <a:solidFill>
                  <a:schemeClr val="bg1"/>
                </a:solidFill>
              </a:rPr>
              <a:t>       [ 4.],</a:t>
            </a:r>
          </a:p>
          <a:p>
            <a:r>
              <a:rPr lang="fr-FR" altLang="ko-KR" dirty="0">
                <a:solidFill>
                  <a:schemeClr val="bg1"/>
                </a:solidFill>
              </a:rPr>
              <a:t>       [ 5.]])</a:t>
            </a:r>
          </a:p>
          <a:p>
            <a:r>
              <a:rPr lang="fr-FR" altLang="ko-KR" dirty="0">
                <a:solidFill>
                  <a:schemeClr val="bg1"/>
                </a:solidFill>
              </a:rPr>
              <a:t>&gt;&gt;&gt; x = x.reshape((2, 3))</a:t>
            </a:r>
          </a:p>
          <a:p>
            <a:r>
              <a:rPr lang="fr-FR" altLang="ko-KR" dirty="0">
                <a:solidFill>
                  <a:schemeClr val="bg1"/>
                </a:solidFill>
              </a:rPr>
              <a:t>&gt;&gt;&gt; x</a:t>
            </a:r>
          </a:p>
          <a:p>
            <a:r>
              <a:rPr lang="fr-FR" altLang="ko-KR" dirty="0">
                <a:solidFill>
                  <a:schemeClr val="bg1"/>
                </a:solidFill>
              </a:rPr>
              <a:t>array([[ 0., 1., 2.],</a:t>
            </a:r>
          </a:p>
          <a:p>
            <a:r>
              <a:rPr lang="fr-FR" altLang="ko-KR" dirty="0">
                <a:solidFill>
                  <a:schemeClr val="bg1"/>
                </a:solidFill>
              </a:rPr>
              <a:t>       [ 3., 4., 5.]])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8311978" y="3198353"/>
            <a:ext cx="21912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316096" y="5369023"/>
            <a:ext cx="21912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849630" y="4968931"/>
            <a:ext cx="3795971" cy="1482811"/>
          </a:xfrm>
          <a:prstGeom prst="roundRect">
            <a:avLst>
              <a:gd name="adj" fmla="val 1061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95532" y="5110173"/>
            <a:ext cx="3188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&gt;&gt;&gt; x = </a:t>
            </a:r>
            <a:r>
              <a:rPr lang="en-US" altLang="ko-KR" dirty="0" err="1">
                <a:solidFill>
                  <a:schemeClr val="bg1"/>
                </a:solidFill>
              </a:rPr>
              <a:t>np.zeros</a:t>
            </a:r>
            <a:r>
              <a:rPr lang="en-US" altLang="ko-KR" dirty="0">
                <a:solidFill>
                  <a:schemeClr val="bg1"/>
                </a:solidFill>
              </a:rPr>
              <a:t>((300, 20</a:t>
            </a:r>
            <a:r>
              <a:rPr lang="en-US" altLang="ko-KR" dirty="0" smtClean="0">
                <a:solidFill>
                  <a:schemeClr val="bg1"/>
                </a:solidFill>
              </a:rPr>
              <a:t>))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&gt;&gt;&gt; </a:t>
            </a:r>
            <a:r>
              <a:rPr lang="en-US" altLang="ko-KR" dirty="0">
                <a:solidFill>
                  <a:schemeClr val="bg1"/>
                </a:solidFill>
              </a:rPr>
              <a:t>x = </a:t>
            </a:r>
            <a:r>
              <a:rPr lang="en-US" altLang="ko-KR" dirty="0" err="1">
                <a:solidFill>
                  <a:schemeClr val="bg1"/>
                </a:solidFill>
              </a:rPr>
              <a:t>np.transpose</a:t>
            </a:r>
            <a:r>
              <a:rPr lang="en-US" altLang="ko-KR" dirty="0">
                <a:solidFill>
                  <a:schemeClr val="bg1"/>
                </a:solidFill>
              </a:rPr>
              <a:t>(x)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&gt;&gt;&gt; print(</a:t>
            </a:r>
            <a:r>
              <a:rPr lang="en-US" altLang="ko-KR" dirty="0" err="1">
                <a:solidFill>
                  <a:schemeClr val="bg1"/>
                </a:solidFill>
              </a:rPr>
              <a:t>x.shape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(20, 300)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5431" y="3556060"/>
            <a:ext cx="49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전치</a:t>
            </a:r>
            <a:r>
              <a:rPr lang="en-US" altLang="ko-KR" sz="2000" dirty="0" smtClean="0"/>
              <a:t>(transposition)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96180" y="3985787"/>
            <a:ext cx="49887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 smtClean="0"/>
              <a:t>행과 열을 바꾸는 것</a:t>
            </a:r>
            <a:endParaRPr lang="en-US" altLang="ko-KR" sz="2000" u="sng" dirty="0" smtClean="0"/>
          </a:p>
          <a:p>
            <a:endParaRPr lang="en-US" altLang="ko-KR" sz="700" dirty="0" smtClean="0"/>
          </a:p>
          <a:p>
            <a:r>
              <a:rPr lang="en-US" altLang="ko-KR" dirty="0"/>
              <a:t>x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:]</a:t>
            </a:r>
            <a:r>
              <a:rPr lang="en-US" altLang="ko-KR" dirty="0"/>
              <a:t> </a:t>
            </a:r>
            <a:r>
              <a:rPr lang="en-US" altLang="ko-KR" dirty="0" smtClean="0"/>
              <a:t>  =&gt;   x[:,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63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456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2.3.5 </a:t>
            </a:r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텐서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연산의 기하학적 해석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9015" y="1252995"/>
            <a:ext cx="11051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텐서</a:t>
            </a:r>
            <a:r>
              <a:rPr lang="ko-KR" altLang="en-US" sz="2000" dirty="0" smtClean="0"/>
              <a:t> 연산이 조작하는 </a:t>
            </a:r>
            <a:r>
              <a:rPr lang="ko-KR" altLang="en-US" sz="2000" dirty="0" err="1" smtClean="0"/>
              <a:t>텐서의</a:t>
            </a:r>
            <a:r>
              <a:rPr lang="ko-KR" altLang="en-US" sz="2000" dirty="0" smtClean="0"/>
              <a:t> 내용은 어떤 </a:t>
            </a:r>
            <a:r>
              <a:rPr lang="ko-KR" altLang="en-US" sz="2000" u="sng" dirty="0" smtClean="0"/>
              <a:t>기하학적 공간에 있는 좌표 포인트</a:t>
            </a:r>
            <a:r>
              <a:rPr lang="ko-KR" altLang="en-US" sz="2000" dirty="0" smtClean="0"/>
              <a:t>로 해석될 수 있음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=&gt; </a:t>
            </a:r>
            <a:r>
              <a:rPr lang="ko-KR" altLang="en-US" sz="2000" b="1" dirty="0" smtClean="0"/>
              <a:t>모든 </a:t>
            </a:r>
            <a:r>
              <a:rPr lang="ko-KR" altLang="en-US" sz="2000" b="1" dirty="0" err="1" smtClean="0"/>
              <a:t>텐서</a:t>
            </a:r>
            <a:r>
              <a:rPr lang="ko-KR" altLang="en-US" sz="2000" b="1" dirty="0" smtClean="0"/>
              <a:t> 연산은 기하학적 해석이 가능하다</a:t>
            </a:r>
            <a:r>
              <a:rPr lang="en-US" altLang="ko-KR" sz="2000" b="1" dirty="0" smtClean="0"/>
              <a:t>.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77327" y="2691710"/>
            <a:ext cx="4374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덧셈 </a:t>
            </a:r>
            <a:r>
              <a:rPr lang="en-US" altLang="ko-KR" sz="1600" dirty="0" smtClean="0"/>
              <a:t>A = [0.5, 1]  B = [1, 0.25]</a:t>
            </a:r>
            <a:endParaRPr lang="ko-KR" altLang="en-US" sz="1400" b="1" dirty="0"/>
          </a:p>
        </p:txBody>
      </p:sp>
      <p:pic>
        <p:nvPicPr>
          <p:cNvPr id="10242" name="Picture 2" descr="그림 2-6 2D 공간에 있는 포인트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0926" y="3320258"/>
            <a:ext cx="2343553" cy="232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그림 2-7 화살표로 나타낸 2D 공간에 있는 포인트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34362" y="3302092"/>
            <a:ext cx="2351162" cy="234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078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55407" y="3175053"/>
            <a:ext cx="2715730" cy="238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337612" y="5914747"/>
            <a:ext cx="514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아핀</a:t>
            </a:r>
            <a:r>
              <a:rPr lang="ko-KR" altLang="en-US" sz="1400" dirty="0" smtClean="0"/>
              <a:t> 변환</a:t>
            </a:r>
            <a:r>
              <a:rPr lang="en-US" altLang="ko-KR" sz="1400" dirty="0" smtClean="0"/>
              <a:t>(affine transformation), </a:t>
            </a:r>
            <a:r>
              <a:rPr lang="ko-KR" altLang="en-US" sz="1400" dirty="0" smtClean="0"/>
              <a:t>회전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스케일링</a:t>
            </a:r>
            <a:r>
              <a:rPr lang="en-US" altLang="ko-KR" sz="1400" dirty="0" smtClean="0"/>
              <a:t>(scaling) … </a:t>
            </a:r>
            <a:r>
              <a:rPr lang="ko-KR" altLang="en-US" sz="1400" dirty="0" smtClean="0"/>
              <a:t>기본적인 기하학적 연산은 </a:t>
            </a:r>
            <a:r>
              <a:rPr lang="ko-KR" altLang="en-US" sz="1400" dirty="0" err="1" smtClean="0"/>
              <a:t>텐서</a:t>
            </a:r>
            <a:r>
              <a:rPr lang="ko-KR" altLang="en-US" sz="1400" dirty="0" smtClean="0"/>
              <a:t> 연산으로 표현 가능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5453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987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2.3.6 </a:t>
            </a:r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딥러닝의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기하학적 해석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8323" y="2874212"/>
            <a:ext cx="1028872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빨간색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 색종이를 겹친 후 뭉쳐서 작은 공으로 만들었다고 가정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종이 공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입력 데이터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색종이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분류 문제의 데이터 클래스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신경망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머신 러닝 알고리즘이 해야 할 일은 종이 공을 펼쳐서 </a:t>
            </a:r>
            <a:r>
              <a:rPr lang="ko-KR" altLang="en-US" b="1" dirty="0" smtClean="0"/>
              <a:t>두 클래스가 다시 깔끔하게 분리되는 변환을 찾는 것</a:t>
            </a:r>
            <a:r>
              <a:rPr lang="en-US" altLang="ko-KR" b="1" dirty="0" smtClean="0"/>
              <a:t>!</a:t>
            </a:r>
          </a:p>
          <a:p>
            <a:endParaRPr lang="en-US" altLang="ko-KR" sz="1600" b="1" dirty="0"/>
          </a:p>
          <a:p>
            <a:r>
              <a:rPr lang="ko-KR" altLang="en-US" sz="1600" b="1" dirty="0" smtClean="0"/>
              <a:t>즉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복잡하게 꼬여 있는 데이터의 </a:t>
            </a:r>
            <a:r>
              <a:rPr lang="ko-KR" altLang="en-US" sz="1600" b="1" dirty="0" err="1" smtClean="0"/>
              <a:t>매니폴드에</a:t>
            </a:r>
            <a:r>
              <a:rPr lang="ko-KR" altLang="en-US" sz="1600" b="1" dirty="0" smtClean="0"/>
              <a:t> 대한 깔끔한 표현 찾는 일</a:t>
            </a:r>
            <a:endParaRPr lang="ko-KR" altLang="en-US" sz="1600" b="1" dirty="0"/>
          </a:p>
        </p:txBody>
      </p:sp>
      <p:pic>
        <p:nvPicPr>
          <p:cNvPr id="11266" name="Picture 2" descr="079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19276" y="5306092"/>
            <a:ext cx="3519788" cy="97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5A881F52-1A68-4644-8FB9-6E69F0C4AD6F}"/>
              </a:ext>
            </a:extLst>
          </p:cNvPr>
          <p:cNvSpPr/>
          <p:nvPr/>
        </p:nvSpPr>
        <p:spPr>
          <a:xfrm>
            <a:off x="1147031" y="1143119"/>
            <a:ext cx="1307845" cy="1170129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602FD0B-2018-4853-AF61-F901FE68377A}"/>
              </a:ext>
            </a:extLst>
          </p:cNvPr>
          <p:cNvSpPr txBox="1"/>
          <p:nvPr/>
        </p:nvSpPr>
        <p:spPr>
          <a:xfrm>
            <a:off x="1400843" y="15611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신경망</a:t>
            </a:r>
            <a:endParaRPr lang="ko-KR" altLang="en-US" sz="1600" dirty="0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02395CAC-2303-49C7-8E0F-CA7D52B84169}"/>
              </a:ext>
            </a:extLst>
          </p:cNvPr>
          <p:cNvSpPr/>
          <p:nvPr/>
        </p:nvSpPr>
        <p:spPr>
          <a:xfrm>
            <a:off x="2708688" y="1155050"/>
            <a:ext cx="1307845" cy="1158198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2723720" y="1442266"/>
            <a:ext cx="1277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텐서</a:t>
            </a:r>
            <a:r>
              <a:rPr lang="ko-KR" altLang="en-US" sz="1600" dirty="0" smtClean="0"/>
              <a:t> 연산의 연결</a:t>
            </a:r>
            <a:endParaRPr lang="ko-KR" altLang="en-US" sz="1600" dirty="0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DBFCAEA2-9A8E-4EE8-8D5F-639BCC14FE0B}"/>
              </a:ext>
            </a:extLst>
          </p:cNvPr>
          <p:cNvSpPr/>
          <p:nvPr/>
        </p:nvSpPr>
        <p:spPr>
          <a:xfrm>
            <a:off x="4280644" y="1155050"/>
            <a:ext cx="1307845" cy="1181067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F232887-5039-491A-9BFD-663FE8E06D99}"/>
              </a:ext>
            </a:extLst>
          </p:cNvPr>
          <p:cNvSpPr txBox="1"/>
          <p:nvPr/>
        </p:nvSpPr>
        <p:spPr>
          <a:xfrm>
            <a:off x="4270345" y="1483973"/>
            <a:ext cx="1328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입력 데이터의 기하학적 변환</a:t>
            </a:r>
            <a:endParaRPr lang="ko-KR" altLang="en-US" sz="1400" dirty="0"/>
          </a:p>
        </p:txBody>
      </p:sp>
      <p:sp>
        <p:nvSpPr>
          <p:cNvPr id="2" name="U자형 화살표 1"/>
          <p:cNvSpPr/>
          <p:nvPr/>
        </p:nvSpPr>
        <p:spPr>
          <a:xfrm>
            <a:off x="1950557" y="1049300"/>
            <a:ext cx="1252151" cy="480456"/>
          </a:xfrm>
          <a:prstGeom prst="uturnArrow">
            <a:avLst>
              <a:gd name="adj1" fmla="val 2446"/>
              <a:gd name="adj2" fmla="val 9964"/>
              <a:gd name="adj3" fmla="val 14475"/>
              <a:gd name="adj4" fmla="val 34729"/>
              <a:gd name="adj5" fmla="val 76504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U자형 화살표 21"/>
          <p:cNvSpPr/>
          <p:nvPr/>
        </p:nvSpPr>
        <p:spPr>
          <a:xfrm>
            <a:off x="3569936" y="1091498"/>
            <a:ext cx="1252151" cy="350768"/>
          </a:xfrm>
          <a:prstGeom prst="uturnArrow">
            <a:avLst>
              <a:gd name="adj1" fmla="val 2446"/>
              <a:gd name="adj2" fmla="val 9964"/>
              <a:gd name="adj3" fmla="val 14475"/>
              <a:gd name="adj4" fmla="val 34729"/>
              <a:gd name="adj5" fmla="val 10000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62683" y="1534598"/>
            <a:ext cx="44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…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618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=""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189161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9253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텐서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연산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3564330" y="1105682"/>
            <a:ext cx="2041451" cy="1909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3564330" y="1105680"/>
            <a:ext cx="2041451" cy="5316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6519833" y="1105680"/>
            <a:ext cx="2041451" cy="1909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5867881" y="187569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3646335" y="1186836"/>
            <a:ext cx="18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컴퓨터 프로그램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6519832" y="1105678"/>
            <a:ext cx="2041451" cy="5316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6832671" y="117171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심층 신경망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3694970" y="1795273"/>
            <a:ext cx="178016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이진수의 입력을 처리하는 몇 개의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이항 연산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i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AND, OR, NOR ….</a:t>
            </a:r>
            <a:endParaRPr lang="ko-KR" altLang="en-US" sz="1400" i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6559531" y="1761590"/>
            <a:ext cx="19620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학습한 모든 변환을 수치 데이터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텐서에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적용하는 몇 종류의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텐서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연산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i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텐서</a:t>
            </a:r>
            <a:r>
              <a:rPr lang="ko-KR" altLang="en-US" sz="1400" i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덧셈</a:t>
            </a:r>
            <a:r>
              <a:rPr lang="en-US" altLang="ko-KR" sz="1400" i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i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텐서</a:t>
            </a:r>
            <a:r>
              <a:rPr lang="ko-KR" altLang="en-US" sz="1400" i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곱셈 </a:t>
            </a:r>
            <a:r>
              <a:rPr lang="en-US" altLang="ko-KR" sz="1400" i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…</a:t>
            </a:r>
            <a:endParaRPr lang="ko-KR" altLang="en-US" sz="1400" i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</a:rPr>
              <a:t>0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4DA78C3-B23D-4B3F-BDD2-A376BB0D36B3}"/>
              </a:ext>
            </a:extLst>
          </p:cNvPr>
          <p:cNvSpPr txBox="1"/>
          <p:nvPr/>
        </p:nvSpPr>
        <p:spPr>
          <a:xfrm>
            <a:off x="2022709" y="4778635"/>
            <a:ext cx="337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2D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텐서를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입력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받고 입력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텐서의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새로운 표현인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또 다른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2D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텐서를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반환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하는 함수처럼 해석 가능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2266549" y="4209052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Dense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층을 쌓아 신경망 생성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3773528-DCAE-4B46-B778-2AA6CB0F4388}"/>
              </a:ext>
            </a:extLst>
          </p:cNvPr>
          <p:cNvSpPr/>
          <p:nvPr/>
        </p:nvSpPr>
        <p:spPr>
          <a:xfrm>
            <a:off x="1799513" y="3592100"/>
            <a:ext cx="3826165" cy="512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C1190F3E-70FF-4161-9F7D-D86629CADABF}"/>
              </a:ext>
            </a:extLst>
          </p:cNvPr>
          <p:cNvSpPr txBox="1"/>
          <p:nvPr/>
        </p:nvSpPr>
        <p:spPr>
          <a:xfrm>
            <a:off x="7104718" y="4234455"/>
            <a:ext cx="3769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2D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텐서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b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는 벡터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둘 모두 층의 속성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개의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텐서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연산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텐서와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텐서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사이의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점곱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(dot)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점곱의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결과인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2D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텐서와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벡터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사이의 덧셈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(+)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relu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렐루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연산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relu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(x) =&gt; max(x, 0))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7104718" y="3592100"/>
            <a:ext cx="3313014" cy="5122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1759977" y="3658630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err="1">
                <a:solidFill>
                  <a:schemeClr val="bg1"/>
                </a:solidFill>
                <a:latin typeface="+mj-ea"/>
                <a:ea typeface="+mj-ea"/>
              </a:rPr>
              <a:t>k</a:t>
            </a:r>
            <a:r>
              <a:rPr lang="en-US" altLang="ko-KR" spc="-150" dirty="0" err="1" smtClean="0">
                <a:solidFill>
                  <a:schemeClr val="bg1"/>
                </a:solidFill>
                <a:latin typeface="+mj-ea"/>
                <a:ea typeface="+mj-ea"/>
              </a:rPr>
              <a:t>eras.layers.Dense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(512, activation=‘</a:t>
            </a:r>
            <a:r>
              <a:rPr lang="en-US" altLang="ko-KR" spc="-150" dirty="0" err="1" smtClean="0">
                <a:solidFill>
                  <a:schemeClr val="bg1"/>
                </a:solidFill>
                <a:latin typeface="+mj-ea"/>
                <a:ea typeface="+mj-ea"/>
              </a:rPr>
              <a:t>relu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’)</a:t>
            </a:r>
            <a:endParaRPr lang="ko-KR" altLang="en-US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7273477" y="3654278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o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utput = </a:t>
            </a:r>
            <a:r>
              <a:rPr lang="en-US" altLang="ko-KR" spc="-150" dirty="0" err="1" smtClean="0">
                <a:solidFill>
                  <a:schemeClr val="bg1"/>
                </a:solidFill>
                <a:latin typeface="+mj-ea"/>
                <a:ea typeface="+mj-ea"/>
              </a:rPr>
              <a:t>relu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(dot(W, input) + b)</a:t>
            </a:r>
            <a:endParaRPr lang="ko-KR" altLang="en-US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6128951" y="3756454"/>
            <a:ext cx="430580" cy="1812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029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2.3.1 </a:t>
            </a:r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원소별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연산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7265" y="1183031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• </a:t>
            </a:r>
            <a:r>
              <a:rPr lang="ko-KR" altLang="en-US" sz="2000" b="1" dirty="0" err="1" smtClean="0"/>
              <a:t>원소별</a:t>
            </a:r>
            <a:r>
              <a:rPr lang="ko-KR" altLang="en-US" sz="2000" b="1" dirty="0" smtClean="0"/>
              <a:t> 연산</a:t>
            </a:r>
            <a:r>
              <a:rPr lang="en-US" altLang="ko-KR" sz="2000" dirty="0" smtClean="0"/>
              <a:t>(element-wise operation)</a:t>
            </a:r>
            <a:endParaRPr lang="ko-KR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02439" y="1620850"/>
            <a:ext cx="304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↳ 고도의 </a:t>
            </a:r>
            <a:r>
              <a:rPr lang="ko-KR" altLang="en-US" b="1" dirty="0" smtClean="0"/>
              <a:t>병렬 구현</a:t>
            </a:r>
            <a:r>
              <a:rPr lang="ko-KR" altLang="en-US" dirty="0" smtClean="0"/>
              <a:t> 가능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4946" y="1213809"/>
            <a:ext cx="3041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err="1" smtClean="0"/>
              <a:t>relu</a:t>
            </a:r>
            <a:r>
              <a:rPr lang="en-US" altLang="ko-KR" sz="1600" i="1" dirty="0" smtClean="0"/>
              <a:t> </a:t>
            </a:r>
            <a:r>
              <a:rPr lang="ko-KR" altLang="en-US" sz="1600" i="1" dirty="0" smtClean="0"/>
              <a:t>함수</a:t>
            </a:r>
            <a:r>
              <a:rPr lang="en-US" altLang="ko-KR" sz="1600" i="1" dirty="0" smtClean="0"/>
              <a:t>, </a:t>
            </a:r>
            <a:r>
              <a:rPr lang="ko-KR" altLang="en-US" sz="1600" i="1" dirty="0" smtClean="0"/>
              <a:t>덧셈 </a:t>
            </a:r>
            <a:r>
              <a:rPr lang="en-US" altLang="ko-KR" sz="1600" i="1" dirty="0" smtClean="0"/>
              <a:t>…</a:t>
            </a:r>
            <a:endParaRPr lang="ko-KR" altLang="en-US" sz="1600" i="1" dirty="0"/>
          </a:p>
        </p:txBody>
      </p:sp>
      <p:sp>
        <p:nvSpPr>
          <p:cNvPr id="19" name="사각형: 둥근 모서리 2">
            <a:extLst>
              <a:ext uri="{FF2B5EF4-FFF2-40B4-BE49-F238E27FC236}">
                <a16:creationId xmlns=""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739974" y="2609056"/>
            <a:ext cx="2959343" cy="3239807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1447" y="2890131"/>
            <a:ext cx="24631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def naive_relu(x): </a:t>
            </a:r>
            <a:endParaRPr lang="en-US" altLang="ko-KR" sz="1400" dirty="0" smtClean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   </a:t>
            </a:r>
            <a:r>
              <a:rPr lang="ko-KR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assert </a:t>
            </a:r>
            <a:r>
              <a:rPr lang="ko-KR" altLang="ko-KR" sz="14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len(x.shape) == </a:t>
            </a:r>
            <a:r>
              <a:rPr lang="ko-KR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2</a:t>
            </a:r>
            <a:endParaRPr lang="en-US" altLang="ko-KR" sz="1400" dirty="0" smtClean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 smtClean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x </a:t>
            </a:r>
            <a:r>
              <a:rPr lang="ko-KR" altLang="ko-KR" sz="14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= x.copy() </a:t>
            </a:r>
            <a:endParaRPr lang="en-US" altLang="ko-KR" sz="1400" dirty="0" smtClean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for </a:t>
            </a:r>
            <a:r>
              <a:rPr lang="ko-KR" altLang="ko-KR" sz="14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i in range(x.shape[0]): </a:t>
            </a:r>
            <a:endParaRPr lang="en-US" altLang="ko-KR" sz="1400" dirty="0" smtClean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  </a:t>
            </a:r>
            <a:r>
              <a:rPr lang="ko-KR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for </a:t>
            </a:r>
            <a:r>
              <a:rPr lang="ko-KR" altLang="ko-KR" sz="14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j in range(x.shape[1]): </a:t>
            </a:r>
            <a:endParaRPr lang="en-US" altLang="ko-KR" sz="1400" dirty="0" smtClean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      </a:t>
            </a:r>
            <a:r>
              <a:rPr lang="ko-KR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x[i</a:t>
            </a:r>
            <a:r>
              <a:rPr lang="ko-KR" altLang="ko-KR" sz="14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, j] = max(x[i, j], 0) </a:t>
            </a:r>
            <a:endParaRPr lang="en-US" altLang="ko-KR" sz="1400" dirty="0" smtClean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return </a:t>
            </a:r>
            <a:r>
              <a:rPr lang="ko-KR" altLang="ko-KR" sz="14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x</a:t>
            </a:r>
            <a:r>
              <a:rPr lang="ko-KR" altLang="ko-KR" sz="1100" dirty="0"/>
              <a:t> </a:t>
            </a:r>
            <a:endParaRPr lang="ko-KR" altLang="ko-KR" sz="3200" dirty="0">
              <a:latin typeface="Arial" panose="020B0604020202020204" pitchFamily="34" charset="0"/>
            </a:endParaRPr>
          </a:p>
        </p:txBody>
      </p:sp>
      <p:sp>
        <p:nvSpPr>
          <p:cNvPr id="29" name="사각형: 둥근 모서리 2">
            <a:extLst>
              <a:ext uri="{FF2B5EF4-FFF2-40B4-BE49-F238E27FC236}">
                <a16:creationId xmlns=""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4702823" y="2609056"/>
            <a:ext cx="2959343" cy="3239807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033805" y="2728548"/>
            <a:ext cx="247861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def naive_add(x, y): </a:t>
            </a:r>
            <a:endParaRPr lang="en-US" altLang="ko-KR" sz="1400" dirty="0" smtClean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  </a:t>
            </a:r>
            <a:r>
              <a:rPr lang="ko-KR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assert </a:t>
            </a:r>
            <a:r>
              <a:rPr lang="ko-KR" altLang="ko-KR" sz="14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len(x.shape) == 2 </a:t>
            </a:r>
            <a:r>
              <a:rPr lang="en-US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  </a:t>
            </a:r>
            <a:r>
              <a:rPr lang="ko-KR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assert </a:t>
            </a:r>
            <a:r>
              <a:rPr lang="ko-KR" altLang="ko-KR" sz="14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x.shape == y.shape </a:t>
            </a:r>
            <a:endParaRPr lang="en-US" altLang="ko-KR" sz="1400" dirty="0" smtClean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x =</a:t>
            </a:r>
            <a:r>
              <a:rPr lang="en-US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x.copy()</a:t>
            </a:r>
            <a:endParaRPr lang="en-US" altLang="ko-KR" sz="1400" dirty="0" smtClean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for </a:t>
            </a:r>
            <a:r>
              <a:rPr lang="ko-KR" altLang="ko-KR" sz="14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i in range(x.shape[0]): </a:t>
            </a:r>
            <a:endParaRPr lang="en-US" altLang="ko-KR" sz="1400" dirty="0" smtClean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  </a:t>
            </a:r>
            <a:r>
              <a:rPr lang="ko-KR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for </a:t>
            </a:r>
            <a:r>
              <a:rPr lang="ko-KR" altLang="ko-KR" sz="14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j in range(x.shape[1]): </a:t>
            </a:r>
            <a:endParaRPr lang="en-US" altLang="ko-KR" sz="1400" dirty="0" smtClean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      </a:t>
            </a:r>
            <a:r>
              <a:rPr lang="ko-KR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x[i</a:t>
            </a:r>
            <a:r>
              <a:rPr lang="ko-KR" altLang="ko-KR" sz="14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, j] += y[i, j] </a:t>
            </a:r>
            <a:endParaRPr lang="en-US" altLang="ko-KR" sz="1400" dirty="0" smtClean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return </a:t>
            </a:r>
            <a:r>
              <a:rPr lang="ko-KR" altLang="ko-KR" sz="14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x</a:t>
            </a:r>
            <a:r>
              <a:rPr lang="ko-KR" altLang="ko-KR" sz="1100" dirty="0"/>
              <a:t> </a:t>
            </a:r>
            <a:endParaRPr lang="ko-KR" altLang="ko-KR" sz="3200" dirty="0">
              <a:latin typeface="Arial" panose="020B0604020202020204" pitchFamily="34" charset="0"/>
            </a:endParaRPr>
          </a:p>
        </p:txBody>
      </p:sp>
      <p:sp>
        <p:nvSpPr>
          <p:cNvPr id="31" name="사각형: 둥근 모서리 2">
            <a:extLst>
              <a:ext uri="{FF2B5EF4-FFF2-40B4-BE49-F238E27FC236}">
                <a16:creationId xmlns=""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8665672" y="2609056"/>
            <a:ext cx="2959343" cy="3239807"/>
          </a:xfrm>
          <a:prstGeom prst="roundRect">
            <a:avLst>
              <a:gd name="adj" fmla="val 130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27314" y="3280483"/>
            <a:ext cx="247861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</a:rPr>
              <a:t>import </a:t>
            </a:r>
            <a:r>
              <a:rPr lang="en-US" altLang="ko-KR" sz="1400" dirty="0" err="1" smtClean="0">
                <a:solidFill>
                  <a:srgbClr val="666666"/>
                </a:solidFill>
                <a:latin typeface="Arial Unicode MS" panose="020B0604020202020204" pitchFamily="50" charset="-127"/>
              </a:rPr>
              <a:t>numpy</a:t>
            </a:r>
            <a:r>
              <a:rPr lang="en-US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</a:rPr>
              <a:t> as np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666666"/>
              </a:solidFill>
              <a:latin typeface="Arial Unicode MS" panose="020B0604020202020204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666666"/>
                </a:solidFill>
                <a:latin typeface="Arial Unicode MS" panose="020B0604020202020204" pitchFamily="50" charset="-127"/>
              </a:rPr>
              <a:t>z</a:t>
            </a:r>
            <a:r>
              <a:rPr lang="en-US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</a:rPr>
              <a:t> = x + y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666666"/>
              </a:solidFill>
              <a:latin typeface="Arial Unicode MS" panose="020B0604020202020204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666666"/>
                </a:solidFill>
                <a:latin typeface="Arial Unicode MS" panose="020B0604020202020204" pitchFamily="50" charset="-127"/>
              </a:rPr>
              <a:t>z</a:t>
            </a:r>
            <a:r>
              <a:rPr lang="en-US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</a:rPr>
              <a:t> = </a:t>
            </a:r>
            <a:r>
              <a:rPr lang="en-US" altLang="ko-KR" sz="1400" dirty="0" err="1" smtClean="0">
                <a:solidFill>
                  <a:srgbClr val="666666"/>
                </a:solidFill>
                <a:latin typeface="Arial Unicode MS" panose="020B0604020202020204" pitchFamily="50" charset="-127"/>
              </a:rPr>
              <a:t>np.maximum</a:t>
            </a:r>
            <a:r>
              <a:rPr lang="en-US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</a:rPr>
              <a:t>(z, </a:t>
            </a:r>
            <a:r>
              <a:rPr lang="en-US" altLang="ko-KR" sz="1400" dirty="0" smtClean="0">
                <a:solidFill>
                  <a:srgbClr val="666666"/>
                </a:solidFill>
                <a:latin typeface="Arial Unicode MS" panose="020B0604020202020204" pitchFamily="50" charset="-127"/>
              </a:rPr>
              <a:t>0)</a:t>
            </a:r>
            <a:endParaRPr lang="ko-KR" altLang="ko-KR" sz="3200" dirty="0">
              <a:latin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51438" y="5960661"/>
            <a:ext cx="1903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u="sng" dirty="0" err="1" smtClean="0"/>
              <a:t>relu</a:t>
            </a:r>
            <a:r>
              <a:rPr lang="en-US" altLang="ko-KR" sz="1600" u="sng" dirty="0" smtClean="0"/>
              <a:t> </a:t>
            </a:r>
            <a:r>
              <a:rPr lang="ko-KR" altLang="en-US" sz="1600" u="sng" dirty="0" smtClean="0"/>
              <a:t>연산 구현</a:t>
            </a:r>
            <a:endParaRPr lang="ko-KR" altLang="en-US" sz="1600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5642782" y="5960661"/>
            <a:ext cx="1079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u="sng" dirty="0" smtClean="0"/>
              <a:t>덧셈 구현</a:t>
            </a:r>
            <a:endParaRPr lang="ko-KR" altLang="en-US" sz="1600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8567140" y="5891411"/>
            <a:ext cx="3156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넘파이</a:t>
            </a:r>
            <a:r>
              <a:rPr lang="ko-KR" altLang="en-US" sz="1400" dirty="0" smtClean="0"/>
              <a:t> 내장 함수</a:t>
            </a:r>
            <a:endParaRPr lang="en-US" altLang="ko-KR" sz="1400" dirty="0" smtClean="0"/>
          </a:p>
          <a:p>
            <a:r>
              <a:rPr lang="en-US" altLang="ko-KR" sz="1100" dirty="0" smtClean="0"/>
              <a:t>BLAS(Basic Linear Algebra Subprogram) </a:t>
            </a:r>
            <a:r>
              <a:rPr lang="ko-KR" altLang="en-US" sz="1100" dirty="0" smtClean="0"/>
              <a:t>구현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304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2.3.2 </a:t>
            </a:r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브로드캐스팅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9217" y="1167642"/>
            <a:ext cx="7689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naïve_add</a:t>
            </a:r>
            <a:r>
              <a:rPr lang="en-US" altLang="ko-KR" sz="2000" dirty="0" smtClean="0"/>
              <a:t> -&gt; </a:t>
            </a:r>
            <a:r>
              <a:rPr lang="ko-KR" altLang="en-US" sz="2000" u="sng" dirty="0" smtClean="0"/>
              <a:t>동일한 크기의 </a:t>
            </a:r>
            <a:r>
              <a:rPr lang="en-US" altLang="ko-KR" sz="2000" u="sng" dirty="0" smtClean="0"/>
              <a:t>2D </a:t>
            </a:r>
            <a:r>
              <a:rPr lang="ko-KR" altLang="en-US" sz="2000" u="sng" dirty="0" err="1" smtClean="0"/>
              <a:t>텐서</a:t>
            </a:r>
            <a:r>
              <a:rPr lang="ko-KR" altLang="en-US" sz="2000" dirty="0" err="1" smtClean="0"/>
              <a:t>만</a:t>
            </a:r>
            <a:r>
              <a:rPr lang="ko-KR" altLang="en-US" sz="2000" dirty="0" smtClean="0"/>
              <a:t> 지원</a:t>
            </a:r>
            <a:r>
              <a:rPr lang="en-US" altLang="ko-KR" sz="2000" dirty="0" smtClean="0"/>
              <a:t>…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크기가 다른 두 </a:t>
            </a:r>
            <a:r>
              <a:rPr lang="ko-KR" altLang="en-US" sz="2000" dirty="0" err="1" smtClean="0"/>
              <a:t>텐서를</a:t>
            </a:r>
            <a:r>
              <a:rPr lang="ko-KR" altLang="en-US" sz="2000" dirty="0" smtClean="0"/>
              <a:t> 더해야 한다면</a:t>
            </a:r>
            <a:r>
              <a:rPr lang="en-US" altLang="ko-KR" sz="2000" dirty="0" smtClean="0"/>
              <a:t>? </a:t>
            </a:r>
            <a:r>
              <a:rPr lang="en-US" altLang="ko-KR" i="1" dirty="0" smtClean="0"/>
              <a:t>(2D </a:t>
            </a:r>
            <a:r>
              <a:rPr lang="ko-KR" altLang="en-US" i="1" dirty="0" err="1" smtClean="0"/>
              <a:t>텐서</a:t>
            </a:r>
            <a:r>
              <a:rPr lang="ko-KR" altLang="en-US" i="1" dirty="0" smtClean="0"/>
              <a:t> </a:t>
            </a:r>
            <a:r>
              <a:rPr lang="en-US" altLang="ko-KR" i="1" dirty="0" smtClean="0"/>
              <a:t>+ </a:t>
            </a:r>
            <a:r>
              <a:rPr lang="ko-KR" altLang="en-US" i="1" dirty="0" smtClean="0"/>
              <a:t>벡터 </a:t>
            </a:r>
            <a:r>
              <a:rPr lang="en-US" altLang="ko-KR" i="1" dirty="0" smtClean="0"/>
              <a:t>….)</a:t>
            </a:r>
            <a:endParaRPr lang="ko-KR" alt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978670" y="2969567"/>
            <a:ext cx="1041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작은 </a:t>
            </a:r>
            <a:r>
              <a:rPr lang="ko-KR" altLang="en-US" sz="2400" dirty="0" err="1" smtClean="0"/>
              <a:t>텐서가</a:t>
            </a:r>
            <a:r>
              <a:rPr lang="ko-KR" altLang="en-US" sz="2400" dirty="0" smtClean="0"/>
              <a:t> 큰 </a:t>
            </a:r>
            <a:r>
              <a:rPr lang="ko-KR" altLang="en-US" sz="2400" dirty="0" err="1" smtClean="0"/>
              <a:t>텐서의</a:t>
            </a:r>
            <a:r>
              <a:rPr lang="ko-KR" altLang="en-US" sz="2400" dirty="0" smtClean="0"/>
              <a:t> 크기에 맞추어 </a:t>
            </a:r>
            <a:r>
              <a:rPr lang="ko-KR" altLang="en-US" sz="2400" b="1" dirty="0" err="1" smtClean="0"/>
              <a:t>브로드캐스팅</a:t>
            </a:r>
            <a:r>
              <a:rPr lang="en-US" altLang="ko-KR" sz="2400" b="1" dirty="0" smtClean="0"/>
              <a:t>(broadcasting)</a:t>
            </a:r>
            <a:r>
              <a:rPr lang="ko-KR" altLang="en-US" sz="2400" dirty="0" smtClean="0"/>
              <a:t>이 된다</a:t>
            </a:r>
            <a:r>
              <a:rPr lang="en-US" altLang="ko-KR" sz="2400" dirty="0" smtClean="0"/>
              <a:t>.</a:t>
            </a:r>
            <a:endParaRPr lang="ko-KR" altLang="en-US" sz="2000" i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092985" y="3863547"/>
            <a:ext cx="8183827" cy="22324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77287" y="4318054"/>
            <a:ext cx="7815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/>
              <a:t>큰 </a:t>
            </a:r>
            <a:r>
              <a:rPr lang="ko-KR" altLang="en-US" sz="2000" dirty="0" err="1" smtClean="0"/>
              <a:t>텐서의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ndim</a:t>
            </a:r>
            <a:r>
              <a:rPr lang="ko-KR" altLang="en-US" sz="2000" dirty="0" smtClean="0"/>
              <a:t>에 맞도록 작은 </a:t>
            </a:r>
            <a:r>
              <a:rPr lang="ko-KR" altLang="en-US" sz="2000" dirty="0" err="1" smtClean="0"/>
              <a:t>텐서에</a:t>
            </a:r>
            <a:r>
              <a:rPr lang="ko-KR" altLang="en-US" sz="2000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브로드캐스팅</a:t>
            </a:r>
            <a:r>
              <a:rPr lang="ko-KR" altLang="en-US" dirty="0" smtClean="0"/>
              <a:t> 축이라고 </a:t>
            </a:r>
            <a:r>
              <a:rPr lang="ko-KR" altLang="en-US" dirty="0" smtClean="0"/>
              <a:t> 부르는</a:t>
            </a:r>
            <a:r>
              <a:rPr lang="en-US" altLang="ko-KR" dirty="0" smtClean="0"/>
              <a:t>) </a:t>
            </a:r>
            <a:r>
              <a:rPr lang="ko-KR" altLang="en-US" sz="2000" dirty="0" smtClean="0"/>
              <a:t>축이 추가된다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작은 </a:t>
            </a:r>
            <a:r>
              <a:rPr lang="ko-KR" altLang="en-US" sz="2000" dirty="0" err="1" smtClean="0"/>
              <a:t>텐서가</a:t>
            </a:r>
            <a:r>
              <a:rPr lang="ko-KR" altLang="en-US" sz="2000" dirty="0" smtClean="0"/>
              <a:t> 새 축을 따라서 큰 </a:t>
            </a:r>
            <a:r>
              <a:rPr lang="ko-KR" altLang="en-US" sz="2000" dirty="0" err="1" smtClean="0"/>
              <a:t>텐서의</a:t>
            </a:r>
            <a:r>
              <a:rPr lang="ko-KR" altLang="en-US" sz="2000" dirty="0" smtClean="0"/>
              <a:t> 크기에 맞도록 반복된다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043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461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2.3.2 </a:t>
            </a:r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브로드캐스팅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</a:rPr>
              <a:t>2-1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6162" y="1399064"/>
            <a:ext cx="2446638" cy="1318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0919" y="1596599"/>
            <a:ext cx="211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 smtClean="0"/>
              <a:t>의 크기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(32, 10)</a:t>
            </a:r>
          </a:p>
          <a:p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 smtClean="0"/>
              <a:t>의 크기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(10, )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4791088" y="1399064"/>
            <a:ext cx="2446638" cy="1318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955845" y="1596599"/>
            <a:ext cx="211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의 크기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(32, 10)</a:t>
            </a:r>
          </a:p>
          <a:p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 smtClean="0"/>
              <a:t>의 크기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(1, 10)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8676014" y="1399064"/>
            <a:ext cx="2446638" cy="1318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840771" y="1596599"/>
            <a:ext cx="211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의 크기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(32, 10)</a:t>
            </a:r>
          </a:p>
          <a:p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 smtClean="0"/>
              <a:t>의 크기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(32, 10)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>
            <a:off x="3716439" y="1899686"/>
            <a:ext cx="708454" cy="34924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7602643" y="1883642"/>
            <a:ext cx="708454" cy="34924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485779" y="2992394"/>
            <a:ext cx="2066523" cy="873212"/>
          </a:xfrm>
          <a:prstGeom prst="wedgeRoundRectCallout">
            <a:avLst>
              <a:gd name="adj1" fmla="val 31018"/>
              <a:gd name="adj2" fmla="val -6971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y</a:t>
            </a:r>
            <a:r>
              <a:rPr lang="ko-KR" altLang="en-US" sz="1600" dirty="0" smtClean="0"/>
              <a:t>에 비어 있는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첫 번째 축을 추가</a:t>
            </a:r>
            <a:endParaRPr lang="ko-KR" altLang="en-US" sz="1600" dirty="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7468774" y="3042498"/>
            <a:ext cx="2556675" cy="773004"/>
          </a:xfrm>
          <a:prstGeom prst="wedgeRoundRectCallout">
            <a:avLst>
              <a:gd name="adj1" fmla="val 21674"/>
              <a:gd name="adj2" fmla="val -78240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y</a:t>
            </a:r>
            <a:r>
              <a:rPr lang="ko-KR" altLang="en-US" sz="1600" dirty="0" smtClean="0"/>
              <a:t>를 </a:t>
            </a:r>
            <a:r>
              <a:rPr lang="ko-KR" altLang="en-US" sz="1600" dirty="0" smtClean="0"/>
              <a:t>이 축에 </a:t>
            </a:r>
            <a:r>
              <a:rPr lang="en-US" altLang="ko-KR" sz="1600" dirty="0" smtClean="0"/>
              <a:t>32</a:t>
            </a:r>
            <a:r>
              <a:rPr lang="ko-KR" altLang="en-US" sz="1600" dirty="0" smtClean="0"/>
              <a:t>번 반복</a:t>
            </a:r>
            <a:endParaRPr lang="en-US" altLang="ko-KR" sz="1600" dirty="0" smtClean="0"/>
          </a:p>
          <a:p>
            <a:pPr algn="ctr"/>
            <a:r>
              <a:rPr lang="en-US" altLang="ko-KR" sz="1200" dirty="0" smtClean="0"/>
              <a:t>y[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, :] == y for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in range(0, 32)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29610" y="4199561"/>
            <a:ext cx="4870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반복된 연산은 가상적이며 이 과정은 메모리 수준이 아니라 알고리즘 수준에서 일어나지만</a:t>
            </a:r>
            <a:endParaRPr lang="en-US" altLang="ko-KR" sz="1400" dirty="0" smtClean="0"/>
          </a:p>
          <a:p>
            <a:r>
              <a:rPr lang="ko-KR" altLang="en-US" sz="1400" dirty="0" smtClean="0"/>
              <a:t>새로운 축을 따라 벡터가 </a:t>
            </a:r>
            <a:r>
              <a:rPr lang="en-US" altLang="ko-KR" sz="1400" dirty="0" smtClean="0"/>
              <a:t>32</a:t>
            </a:r>
            <a:r>
              <a:rPr lang="ko-KR" altLang="en-US" sz="1400" dirty="0" smtClean="0"/>
              <a:t>번 반복된다고 생각하는 것이 이해하기 쉽다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35627" y="4057233"/>
            <a:ext cx="4242486" cy="27102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4259" y="4140536"/>
            <a:ext cx="37252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def naive_add_matrix_and_vector(x, y): </a:t>
            </a:r>
            <a:endParaRPr lang="en-US" altLang="ko-KR" sz="1600" dirty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   </a:t>
            </a:r>
            <a:r>
              <a:rPr lang="ko-KR" altLang="ko-KR" sz="16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assert len(x.shape) == 2</a:t>
            </a:r>
            <a:endParaRPr lang="en-US" altLang="ko-KR" sz="1600" dirty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   </a:t>
            </a:r>
            <a:r>
              <a:rPr lang="ko-KR" altLang="ko-KR" sz="16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assert len(y.shape) == 1</a:t>
            </a:r>
            <a:endParaRPr lang="en-US" altLang="ko-KR" sz="1600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   </a:t>
            </a:r>
            <a:r>
              <a:rPr lang="ko-KR" altLang="ko-KR" sz="16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assert x.shape[1] == y.shape[0] </a:t>
            </a:r>
            <a:endParaRPr lang="en-US" altLang="ko-KR" sz="1600" dirty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   </a:t>
            </a:r>
            <a:r>
              <a:rPr lang="ko-KR" altLang="ko-KR" sz="16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x = x.copy()</a:t>
            </a:r>
            <a:endParaRPr lang="en-US" altLang="ko-KR" sz="1600" dirty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   </a:t>
            </a:r>
            <a:r>
              <a:rPr lang="ko-KR" altLang="ko-KR" sz="16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for i in range(x.shape[0]): </a:t>
            </a:r>
            <a:endParaRPr lang="en-US" altLang="ko-KR" sz="1600" dirty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       </a:t>
            </a:r>
            <a:r>
              <a:rPr lang="ko-KR" altLang="ko-KR" sz="16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for j in range(x.shape[1]): </a:t>
            </a:r>
            <a:endParaRPr lang="en-US" altLang="ko-KR" sz="1600" dirty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           </a:t>
            </a:r>
            <a:r>
              <a:rPr lang="ko-KR" altLang="ko-KR" sz="16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x[i, j] += y[j] </a:t>
            </a:r>
            <a:endParaRPr lang="en-US" altLang="ko-KR" sz="1600" dirty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    </a:t>
            </a:r>
            <a:r>
              <a:rPr lang="ko-KR" altLang="ko-KR" sz="1600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return x</a:t>
            </a:r>
            <a:r>
              <a:rPr lang="ko-KR" altLang="ko-KR" sz="1600" dirty="0"/>
              <a:t> </a:t>
            </a:r>
            <a:endParaRPr lang="ko-KR" altLang="ko-KR" sz="1600" dirty="0">
              <a:latin typeface="Arial" panose="020B0604020202020204" pitchFamily="34" charset="0"/>
            </a:endParaRPr>
          </a:p>
          <a:p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13539" y="5681658"/>
            <a:ext cx="4940787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solidFill>
                  <a:srgbClr val="444444"/>
                </a:solidFill>
                <a:latin typeface="Consolas" panose="020B0609020204030204" pitchFamily="49" charset="0"/>
              </a:rPr>
              <a:t>(a, b, </a:t>
            </a:r>
            <a:r>
              <a:rPr lang="en-US" altLang="ko-KR" sz="11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…</a:t>
            </a:r>
            <a:r>
              <a:rPr lang="ko-KR" altLang="ko-KR" sz="11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444444"/>
                </a:solidFill>
                <a:latin typeface="Consolas" panose="020B0609020204030204" pitchFamily="49" charset="0"/>
              </a:rPr>
              <a:t>n, n + 1, </a:t>
            </a:r>
            <a:r>
              <a:rPr lang="en-US" altLang="ko-KR" sz="11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…</a:t>
            </a:r>
            <a:r>
              <a:rPr lang="ko-KR" altLang="ko-KR" sz="11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444444"/>
                </a:solidFill>
                <a:latin typeface="Consolas" panose="020B0609020204030204" pitchFamily="49" charset="0"/>
              </a:rPr>
              <a:t>m)</a:t>
            </a:r>
            <a:r>
              <a:rPr lang="ko-KR" altLang="ko-KR" sz="14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크기의 </a:t>
            </a:r>
            <a:r>
              <a:rPr lang="ko-KR" altLang="ko-KR" sz="1400" dirty="0" err="1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텐서와</a:t>
            </a:r>
            <a:r>
              <a:rPr lang="ko-KR" altLang="ko-KR" sz="14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1100" dirty="0">
                <a:solidFill>
                  <a:srgbClr val="444444"/>
                </a:solidFill>
                <a:latin typeface="Consolas" panose="020B0609020204030204" pitchFamily="49" charset="0"/>
              </a:rPr>
              <a:t>(n, n + 1</a:t>
            </a:r>
            <a:r>
              <a:rPr lang="ko-KR" altLang="ko-KR" sz="11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1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… </a:t>
            </a:r>
            <a:r>
              <a:rPr lang="ko-KR" altLang="ko-KR" sz="1100" dirty="0" smtClean="0">
                <a:solidFill>
                  <a:srgbClr val="444444"/>
                </a:solidFill>
                <a:latin typeface="Consolas" panose="020B0609020204030204" pitchFamily="49" charset="0"/>
              </a:rPr>
              <a:t>m</a:t>
            </a:r>
            <a:r>
              <a:rPr lang="ko-KR" altLang="ko-KR" sz="1100" dirty="0">
                <a:solidFill>
                  <a:srgbClr val="444444"/>
                </a:solidFill>
                <a:latin typeface="Consolas" panose="020B0609020204030204" pitchFamily="49" charset="0"/>
              </a:rPr>
              <a:t>)</a:t>
            </a:r>
            <a:r>
              <a:rPr lang="ko-KR" altLang="ko-KR" sz="14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14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크기의 </a:t>
            </a:r>
            <a:r>
              <a:rPr lang="ko-KR" altLang="ko-KR" sz="1400" dirty="0" err="1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텐서</a:t>
            </a:r>
            <a:r>
              <a:rPr lang="ko-KR" altLang="ko-KR" sz="14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사이에 </a:t>
            </a:r>
            <a:r>
              <a:rPr lang="ko-KR" altLang="ko-KR" sz="1400" b="1" dirty="0" err="1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브로드캐스팅</a:t>
            </a:r>
            <a:r>
              <a:rPr lang="ko-KR" altLang="ko-KR" sz="1400" dirty="0" err="1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ko-KR" sz="1400" b="1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b="1" dirty="0" err="1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원소별</a:t>
            </a:r>
            <a:r>
              <a:rPr lang="ko-KR" altLang="ko-KR" sz="1400" b="1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b="1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</a:t>
            </a:r>
            <a:r>
              <a:rPr lang="ko-KR" altLang="ko-KR" sz="14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적용</a:t>
            </a:r>
            <a:r>
              <a:rPr lang="en-US" altLang="ko-KR" sz="14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r>
              <a:rPr lang="en-US" altLang="ko-KR" sz="14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ko-KR" sz="14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 smtClean="0">
              <a:solidFill>
                <a:srgbClr val="44444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</a:t>
            </a:r>
            <a:r>
              <a:rPr lang="ko-KR" altLang="ko-KR" sz="1400" dirty="0" err="1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브로드캐스팅은</a:t>
            </a:r>
            <a:r>
              <a:rPr lang="ko-KR" altLang="ko-KR" sz="14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a부터 n – 1까지의 축에 자동으로 </a:t>
            </a:r>
            <a:r>
              <a:rPr lang="ko-KR" altLang="en-US" sz="14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일어난다</a:t>
            </a:r>
            <a:r>
              <a:rPr lang="en-US" altLang="ko-KR" sz="14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7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658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2.3.2 </a:t>
            </a:r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브로드캐스팅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예시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</a:rPr>
              <a:t>2-2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6327" y="2377079"/>
            <a:ext cx="5127695" cy="21038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63148" y="2517029"/>
            <a:ext cx="4114052" cy="1706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import numpy as np </a:t>
            </a:r>
            <a:endParaRPr lang="en-US" altLang="ko-KR" dirty="0" smtClean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x </a:t>
            </a:r>
            <a:r>
              <a:rPr lang="ko-KR" altLang="ko-KR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= np.random.random((64, 3, 32, 10)) </a:t>
            </a:r>
            <a:endParaRPr lang="en-US" altLang="ko-KR" dirty="0" smtClean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y </a:t>
            </a:r>
            <a:r>
              <a:rPr lang="ko-KR" altLang="ko-KR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= np.random.random((32, 10)) </a:t>
            </a:r>
            <a:endParaRPr lang="en-US" altLang="ko-KR" dirty="0" smtClean="0">
              <a:solidFill>
                <a:srgbClr val="666666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z </a:t>
            </a:r>
            <a:r>
              <a:rPr lang="ko-KR" altLang="ko-KR" dirty="0">
                <a:solidFill>
                  <a:srgbClr val="666666"/>
                </a:solidFill>
                <a:latin typeface="Arial Unicode MS" panose="020B0604020202020204" pitchFamily="50" charset="-127"/>
                <a:ea typeface="Menlo"/>
              </a:rPr>
              <a:t>= np.maximum(x, y)</a:t>
            </a:r>
            <a:r>
              <a:rPr lang="ko-KR" altLang="ko-KR" sz="1400" dirty="0"/>
              <a:t> 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4050" y="1319039"/>
            <a:ext cx="9018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크기가 다른 두 </a:t>
            </a:r>
            <a:r>
              <a:rPr lang="ko-KR" altLang="en-US" sz="2000" dirty="0" err="1" smtClean="0"/>
              <a:t>텐서에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브로드캐스팅으로</a:t>
            </a:r>
            <a:r>
              <a:rPr lang="ko-KR" altLang="en-US" sz="2000" dirty="0" smtClean="0"/>
              <a:t> </a:t>
            </a:r>
            <a:r>
              <a:rPr lang="ko-KR" altLang="en-US" sz="2000" b="1" dirty="0" err="1" smtClean="0"/>
              <a:t>원소별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maximum </a:t>
            </a:r>
            <a:r>
              <a:rPr lang="ko-KR" altLang="en-US" sz="2000" b="1" dirty="0" smtClean="0"/>
              <a:t>연산</a:t>
            </a:r>
            <a:r>
              <a:rPr lang="ko-KR" altLang="en-US" sz="2000" dirty="0" smtClean="0"/>
              <a:t> 적용하는 예</a:t>
            </a:r>
            <a:endParaRPr lang="ko-KR" alt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1966906" y="4771015"/>
            <a:ext cx="901879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ko-KR" altLang="en-US" dirty="0" smtClean="0"/>
              <a:t> </a:t>
            </a:r>
            <a:r>
              <a:rPr lang="en-US" altLang="ko-KR" dirty="0" smtClean="0"/>
              <a:t>: (64, 3, 32, 10) </a:t>
            </a:r>
            <a:r>
              <a:rPr lang="ko-KR" altLang="en-US" dirty="0" smtClean="0"/>
              <a:t>크기의 랜덤 </a:t>
            </a:r>
            <a:r>
              <a:rPr lang="ko-KR" altLang="en-US" dirty="0" err="1" smtClean="0"/>
              <a:t>텐서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y</a:t>
            </a:r>
            <a:r>
              <a:rPr lang="en-US" altLang="ko-KR" dirty="0" smtClean="0"/>
              <a:t> : (32, 10) </a:t>
            </a:r>
            <a:r>
              <a:rPr lang="ko-KR" altLang="en-US" dirty="0" smtClean="0"/>
              <a:t>크기의 랜덤 </a:t>
            </a:r>
            <a:r>
              <a:rPr lang="ko-KR" altLang="en-US" dirty="0" err="1" smtClean="0"/>
              <a:t>텐서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z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출력 크기</a:t>
            </a:r>
            <a:r>
              <a:rPr lang="ko-KR" altLang="en-US" dirty="0"/>
              <a:t>는</a:t>
            </a:r>
            <a:r>
              <a:rPr lang="en-US" altLang="ko-KR" dirty="0" smtClean="0"/>
              <a:t> x(64</a:t>
            </a:r>
            <a:r>
              <a:rPr lang="en-US" altLang="ko-KR" dirty="0"/>
              <a:t>, 3, 32, </a:t>
            </a:r>
            <a:r>
              <a:rPr lang="en-US" altLang="ko-KR" dirty="0" smtClean="0"/>
              <a:t>10)</a:t>
            </a:r>
            <a:r>
              <a:rPr lang="ko-KR" altLang="en-US" dirty="0" smtClean="0"/>
              <a:t>와 동일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46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6549081" y="3245709"/>
            <a:ext cx="4267200" cy="31056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2.3.3 </a:t>
            </a:r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텐서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점곱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1228" y="1237966"/>
            <a:ext cx="10622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텐서</a:t>
            </a:r>
            <a:r>
              <a:rPr lang="ko-KR" altLang="en-US" sz="2000" b="1" dirty="0" smtClean="0"/>
              <a:t> 곱셈</a:t>
            </a:r>
            <a:r>
              <a:rPr lang="en-US" altLang="ko-KR" sz="2000" b="1" dirty="0" smtClean="0"/>
              <a:t>(tensor product)</a:t>
            </a:r>
            <a:r>
              <a:rPr lang="ko-KR" altLang="en-US" sz="2000" dirty="0" smtClean="0"/>
              <a:t>이라고도 불리는 </a:t>
            </a:r>
            <a:r>
              <a:rPr lang="ko-KR" altLang="en-US" sz="2000" b="1" dirty="0" err="1" smtClean="0"/>
              <a:t>점곱</a:t>
            </a:r>
            <a:r>
              <a:rPr lang="ko-KR" altLang="en-US" sz="2000" b="1" dirty="0" smtClean="0"/>
              <a:t> 연산</a:t>
            </a:r>
            <a:r>
              <a:rPr lang="en-US" altLang="ko-KR" sz="2000" b="1" dirty="0" smtClean="0"/>
              <a:t>(dot operation)</a:t>
            </a:r>
            <a:r>
              <a:rPr lang="ko-KR" altLang="en-US" sz="2000" dirty="0" smtClean="0"/>
              <a:t>은 가장 널리 사용되고 유용한 </a:t>
            </a:r>
            <a:r>
              <a:rPr lang="ko-KR" altLang="en-US" sz="2000" dirty="0" err="1" smtClean="0"/>
              <a:t>텐서</a:t>
            </a:r>
            <a:r>
              <a:rPr lang="ko-KR" altLang="en-US" sz="2000" dirty="0" smtClean="0"/>
              <a:t> 연산이다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원소별</a:t>
            </a:r>
            <a:r>
              <a:rPr lang="ko-KR" altLang="en-US" sz="2000" dirty="0" smtClean="0"/>
              <a:t> 연산과 반대로 입력 </a:t>
            </a:r>
            <a:r>
              <a:rPr lang="ko-KR" altLang="en-US" sz="2000" dirty="0" err="1" smtClean="0"/>
              <a:t>텐서의</a:t>
            </a:r>
            <a:r>
              <a:rPr lang="ko-KR" altLang="en-US" sz="2000" dirty="0" smtClean="0"/>
              <a:t> 원소들을 </a:t>
            </a:r>
            <a:r>
              <a:rPr lang="ko-KR" altLang="en-US" sz="2000" b="1" dirty="0" smtClean="0"/>
              <a:t>결합</a:t>
            </a:r>
            <a:r>
              <a:rPr lang="ko-KR" altLang="en-US" sz="2000" dirty="0" smtClean="0"/>
              <a:t>시킨다</a:t>
            </a:r>
            <a:r>
              <a:rPr lang="en-US" altLang="ko-KR" sz="2000" dirty="0" smtClean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1332043" y="2853078"/>
            <a:ext cx="2342034" cy="8045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12983" y="2962951"/>
            <a:ext cx="218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Menlo"/>
              </a:rPr>
              <a:t>import </a:t>
            </a:r>
            <a:r>
              <a:rPr lang="en-US" altLang="ko-KR" sz="1600" dirty="0" err="1" smtClean="0">
                <a:latin typeface="Menlo"/>
              </a:rPr>
              <a:t>numpy</a:t>
            </a:r>
            <a:r>
              <a:rPr lang="en-US" altLang="ko-KR" sz="1600" dirty="0" smtClean="0">
                <a:latin typeface="Menlo"/>
              </a:rPr>
              <a:t> as np</a:t>
            </a:r>
          </a:p>
          <a:p>
            <a:r>
              <a:rPr lang="en-US" altLang="ko-KR" sz="1600" dirty="0" smtClean="0">
                <a:latin typeface="Menlo"/>
              </a:rPr>
              <a:t>z = np.dot(x, y)</a:t>
            </a:r>
            <a:endParaRPr lang="ko-KR" altLang="en-US" sz="1600" dirty="0">
              <a:latin typeface="Menl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5613" y="5119814"/>
            <a:ext cx="3817103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개의 벡터 </a:t>
            </a:r>
            <a:r>
              <a:rPr lang="en-US" altLang="ko-KR" b="1" dirty="0" smtClean="0"/>
              <a:t>x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y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점곱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두 벡터의 </a:t>
            </a:r>
            <a:r>
              <a:rPr lang="ko-KR" altLang="en-US" dirty="0" err="1" smtClean="0"/>
              <a:t>점곱은</a:t>
            </a:r>
            <a:r>
              <a:rPr lang="ko-KR" altLang="en-US" dirty="0" smtClean="0"/>
              <a:t> 스칼라가 되므로 </a:t>
            </a:r>
            <a:r>
              <a:rPr lang="ko-KR" altLang="en-US" u="sng" dirty="0" smtClean="0"/>
              <a:t>원소 개수가 같은 벡터끼리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점곱이</a:t>
            </a:r>
            <a:r>
              <a:rPr lang="ko-KR" altLang="en-US" dirty="0" smtClean="0"/>
              <a:t> 가능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903308" y="3505879"/>
            <a:ext cx="35587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latin typeface="Arial Unicode MS" panose="020B0604020202020204" pitchFamily="50" charset="-127"/>
                <a:ea typeface="Menlo"/>
              </a:rPr>
              <a:t>def </a:t>
            </a:r>
            <a:r>
              <a:rPr lang="ko-KR" altLang="ko-KR" dirty="0">
                <a:latin typeface="Arial Unicode MS" panose="020B0604020202020204" pitchFamily="50" charset="-127"/>
                <a:ea typeface="Menlo"/>
              </a:rPr>
              <a:t>naive_vector_dot</a:t>
            </a:r>
            <a:r>
              <a:rPr lang="ko-KR" altLang="ko-KR" sz="1600" dirty="0">
                <a:latin typeface="Arial Unicode MS" panose="020B0604020202020204" pitchFamily="50" charset="-127"/>
                <a:ea typeface="Menlo"/>
              </a:rPr>
              <a:t>(x, y):</a:t>
            </a:r>
            <a:r>
              <a:rPr lang="ko-KR" altLang="ko-KR" dirty="0"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dirty="0" smtClean="0"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Menlo"/>
              </a:rPr>
              <a:t>   </a:t>
            </a:r>
            <a:r>
              <a:rPr lang="ko-KR" altLang="ko-KR" sz="1600" dirty="0" smtClean="0">
                <a:latin typeface="Arial Unicode MS" panose="020B0604020202020204" pitchFamily="50" charset="-127"/>
                <a:ea typeface="Menlo"/>
              </a:rPr>
              <a:t>assert </a:t>
            </a:r>
            <a:r>
              <a:rPr lang="ko-KR" altLang="ko-KR" sz="1600" dirty="0">
                <a:latin typeface="Arial Unicode MS" panose="020B0604020202020204" pitchFamily="50" charset="-127"/>
                <a:ea typeface="Menlo"/>
              </a:rPr>
              <a:t>len</a:t>
            </a:r>
            <a:r>
              <a:rPr lang="ko-KR" altLang="ko-KR" dirty="0">
                <a:latin typeface="Arial Unicode MS" panose="020B0604020202020204" pitchFamily="50" charset="-127"/>
                <a:ea typeface="Menlo"/>
              </a:rPr>
              <a:t>(x.shape) == </a:t>
            </a:r>
            <a:r>
              <a:rPr lang="ko-KR" altLang="ko-KR" sz="1600" dirty="0" smtClean="0">
                <a:latin typeface="Arial Unicode MS" panose="020B0604020202020204" pitchFamily="50" charset="-127"/>
                <a:ea typeface="Menlo"/>
              </a:rPr>
              <a:t>1 </a:t>
            </a:r>
            <a:endParaRPr lang="en-US" altLang="ko-KR" sz="1600" dirty="0" smtClean="0"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Menlo"/>
              </a:rPr>
              <a:t>   </a:t>
            </a:r>
            <a:r>
              <a:rPr lang="ko-KR" altLang="ko-KR" sz="1600" dirty="0" smtClean="0">
                <a:latin typeface="Arial Unicode MS" panose="020B0604020202020204" pitchFamily="50" charset="-127"/>
                <a:ea typeface="Menlo"/>
              </a:rPr>
              <a:t>assert </a:t>
            </a:r>
            <a:r>
              <a:rPr lang="ko-KR" altLang="ko-KR" sz="1600" dirty="0">
                <a:latin typeface="Arial Unicode MS" panose="020B0604020202020204" pitchFamily="50" charset="-127"/>
                <a:ea typeface="Menlo"/>
              </a:rPr>
              <a:t>len</a:t>
            </a:r>
            <a:r>
              <a:rPr lang="ko-KR" altLang="ko-KR" dirty="0">
                <a:latin typeface="Arial Unicode MS" panose="020B0604020202020204" pitchFamily="50" charset="-127"/>
                <a:ea typeface="Menlo"/>
              </a:rPr>
              <a:t>(y.shape) == </a:t>
            </a:r>
            <a:r>
              <a:rPr lang="ko-KR" altLang="ko-KR" sz="1600" dirty="0">
                <a:latin typeface="Arial Unicode MS" panose="020B0604020202020204" pitchFamily="50" charset="-127"/>
                <a:ea typeface="Menlo"/>
              </a:rPr>
              <a:t>1</a:t>
            </a:r>
            <a:r>
              <a:rPr lang="ko-KR" altLang="ko-KR" dirty="0"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dirty="0" smtClean="0"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Menlo"/>
              </a:rPr>
              <a:t>   </a:t>
            </a:r>
            <a:r>
              <a:rPr lang="ko-KR" altLang="ko-KR" sz="1600" dirty="0" smtClean="0">
                <a:latin typeface="Arial Unicode MS" panose="020B0604020202020204" pitchFamily="50" charset="-127"/>
                <a:ea typeface="Menlo"/>
              </a:rPr>
              <a:t>assert </a:t>
            </a:r>
            <a:r>
              <a:rPr lang="ko-KR" altLang="ko-KR" dirty="0">
                <a:latin typeface="Arial Unicode MS" panose="020B0604020202020204" pitchFamily="50" charset="-127"/>
                <a:ea typeface="Menlo"/>
              </a:rPr>
              <a:t>x.shape[</a:t>
            </a:r>
            <a:r>
              <a:rPr lang="ko-KR" altLang="ko-KR" sz="1600" dirty="0">
                <a:latin typeface="Arial Unicode MS" panose="020B0604020202020204" pitchFamily="50" charset="-127"/>
                <a:ea typeface="Menlo"/>
              </a:rPr>
              <a:t>0</a:t>
            </a:r>
            <a:r>
              <a:rPr lang="ko-KR" altLang="ko-KR" dirty="0">
                <a:latin typeface="Arial Unicode MS" panose="020B0604020202020204" pitchFamily="50" charset="-127"/>
                <a:ea typeface="Menlo"/>
              </a:rPr>
              <a:t>] == y.shape[</a:t>
            </a:r>
            <a:r>
              <a:rPr lang="ko-KR" altLang="ko-KR" sz="1600" dirty="0">
                <a:latin typeface="Arial Unicode MS" panose="020B0604020202020204" pitchFamily="50" charset="-127"/>
                <a:ea typeface="Menlo"/>
              </a:rPr>
              <a:t>0</a:t>
            </a:r>
            <a:r>
              <a:rPr lang="ko-KR" altLang="ko-KR" dirty="0">
                <a:latin typeface="Arial Unicode MS" panose="020B0604020202020204" pitchFamily="50" charset="-127"/>
                <a:ea typeface="Menlo"/>
              </a:rPr>
              <a:t>] </a:t>
            </a:r>
            <a:endParaRPr lang="en-US" altLang="ko-KR" dirty="0" smtClean="0"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Arial Unicode MS" panose="020B0604020202020204" pitchFamily="50" charset="-127"/>
                <a:ea typeface="Menlo"/>
              </a:rPr>
              <a:t>    </a:t>
            </a:r>
            <a:r>
              <a:rPr lang="ko-KR" altLang="ko-KR" dirty="0" smtClean="0">
                <a:latin typeface="Arial Unicode MS" panose="020B0604020202020204" pitchFamily="50" charset="-127"/>
                <a:ea typeface="Menlo"/>
              </a:rPr>
              <a:t>z </a:t>
            </a:r>
            <a:r>
              <a:rPr lang="ko-KR" altLang="ko-KR" dirty="0">
                <a:latin typeface="Arial Unicode MS" panose="020B0604020202020204" pitchFamily="50" charset="-127"/>
                <a:ea typeface="Menlo"/>
              </a:rPr>
              <a:t>= </a:t>
            </a:r>
            <a:r>
              <a:rPr lang="ko-KR" altLang="ko-KR" sz="1600" dirty="0" smtClean="0">
                <a:latin typeface="Arial Unicode MS" panose="020B0604020202020204" pitchFamily="50" charset="-127"/>
                <a:ea typeface="Menlo"/>
              </a:rPr>
              <a:t>0</a:t>
            </a:r>
            <a:endParaRPr lang="en-US" altLang="ko-KR" dirty="0" smtClean="0"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latin typeface="Arial Unicode MS" panose="020B0604020202020204" pitchFamily="50" charset="-127"/>
                <a:ea typeface="Menlo"/>
              </a:rPr>
              <a:t>    </a:t>
            </a:r>
            <a:r>
              <a:rPr lang="ko-KR" altLang="ko-KR" sz="1600" dirty="0" smtClean="0">
                <a:latin typeface="Arial Unicode MS" panose="020B0604020202020204" pitchFamily="50" charset="-127"/>
                <a:ea typeface="Menlo"/>
              </a:rPr>
              <a:t>for </a:t>
            </a:r>
            <a:r>
              <a:rPr lang="ko-KR" altLang="ko-KR" sz="1600" dirty="0">
                <a:latin typeface="Arial Unicode MS" panose="020B0604020202020204" pitchFamily="50" charset="-127"/>
                <a:ea typeface="Menlo"/>
              </a:rPr>
              <a:t>i in range</a:t>
            </a:r>
            <a:r>
              <a:rPr lang="ko-KR" altLang="ko-KR" dirty="0">
                <a:latin typeface="Arial Unicode MS" panose="020B0604020202020204" pitchFamily="50" charset="-127"/>
                <a:ea typeface="Menlo"/>
              </a:rPr>
              <a:t>(x.shape[</a:t>
            </a:r>
            <a:r>
              <a:rPr lang="ko-KR" altLang="ko-KR" sz="1600" dirty="0">
                <a:latin typeface="Arial Unicode MS" panose="020B0604020202020204" pitchFamily="50" charset="-127"/>
                <a:ea typeface="Menlo"/>
              </a:rPr>
              <a:t>0</a:t>
            </a:r>
            <a:r>
              <a:rPr lang="ko-KR" altLang="ko-KR" dirty="0">
                <a:latin typeface="Arial Unicode MS" panose="020B0604020202020204" pitchFamily="50" charset="-127"/>
                <a:ea typeface="Menlo"/>
              </a:rPr>
              <a:t>]): </a:t>
            </a:r>
            <a:endParaRPr lang="en-US" altLang="ko-KR" dirty="0" smtClean="0"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Menlo"/>
              </a:rPr>
              <a:t>       </a:t>
            </a:r>
            <a:r>
              <a:rPr lang="ko-KR" altLang="ko-KR" dirty="0" smtClean="0">
                <a:latin typeface="Arial Unicode MS" panose="020B0604020202020204" pitchFamily="50" charset="-127"/>
                <a:ea typeface="Menlo"/>
              </a:rPr>
              <a:t>z </a:t>
            </a:r>
            <a:r>
              <a:rPr lang="ko-KR" altLang="ko-KR" dirty="0">
                <a:latin typeface="Arial Unicode MS" panose="020B0604020202020204" pitchFamily="50" charset="-127"/>
                <a:ea typeface="Menlo"/>
              </a:rPr>
              <a:t>+= x[i] * y[i] </a:t>
            </a:r>
            <a:endParaRPr lang="en-US" altLang="ko-KR" dirty="0" smtClean="0"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Menlo"/>
              </a:rPr>
              <a:t>   </a:t>
            </a:r>
            <a:r>
              <a:rPr lang="ko-KR" altLang="ko-KR" dirty="0" smtClean="0">
                <a:latin typeface="Arial Unicode MS" panose="020B0604020202020204" pitchFamily="50" charset="-127"/>
                <a:ea typeface="Menlo"/>
              </a:rPr>
              <a:t>return </a:t>
            </a:r>
            <a:r>
              <a:rPr lang="ko-KR" altLang="ko-KR" sz="1600" dirty="0">
                <a:latin typeface="Arial Unicode MS" panose="020B0604020202020204" pitchFamily="50" charset="-127"/>
                <a:ea typeface="Menlo"/>
              </a:rPr>
              <a:t>z</a:t>
            </a:r>
            <a:r>
              <a:rPr lang="ko-KR" altLang="ko-KR" sz="1400" dirty="0"/>
              <a:t> 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62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6365628" y="3960198"/>
            <a:ext cx="5194401" cy="2214592"/>
          </a:xfrm>
          <a:prstGeom prst="roundRect">
            <a:avLst/>
          </a:prstGeom>
          <a:ln w="57150"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54110" y="1777504"/>
            <a:ext cx="4267200" cy="31056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2.3.3 </a:t>
            </a:r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텐서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점곱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</a:rPr>
              <a:t>3-1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3139" y="1205573"/>
            <a:ext cx="3909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행렬 </a:t>
            </a:r>
            <a:r>
              <a:rPr lang="en-US" altLang="ko-KR" sz="2000" b="1" dirty="0" smtClean="0"/>
              <a:t>x</a:t>
            </a:r>
            <a:r>
              <a:rPr lang="ko-KR" altLang="en-US" sz="2000" b="1" dirty="0" smtClean="0"/>
              <a:t>와 벡터 </a:t>
            </a:r>
            <a:r>
              <a:rPr lang="en-US" altLang="ko-KR" sz="2000" b="1" dirty="0" smtClean="0"/>
              <a:t>y </a:t>
            </a:r>
            <a:r>
              <a:rPr lang="ko-KR" altLang="en-US" sz="2000" b="1" dirty="0" smtClean="0"/>
              <a:t>사이에서의 </a:t>
            </a:r>
            <a:r>
              <a:rPr lang="ko-KR" altLang="en-US" sz="2000" b="1" dirty="0" err="1" smtClean="0"/>
              <a:t>점곱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4920" y="5206035"/>
            <a:ext cx="4946110" cy="1077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x : </a:t>
            </a:r>
            <a:r>
              <a:rPr lang="ko-KR" altLang="en-US" sz="1600" dirty="0" err="1" smtClean="0"/>
              <a:t>넘파이</a:t>
            </a:r>
            <a:r>
              <a:rPr lang="ko-KR" altLang="en-US" sz="1600" dirty="0" smtClean="0"/>
              <a:t> 행렬</a:t>
            </a:r>
            <a:endParaRPr lang="en-US" altLang="ko-KR" sz="1600" dirty="0" smtClean="0"/>
          </a:p>
          <a:p>
            <a:r>
              <a:rPr lang="en-US" altLang="ko-KR" sz="1600" dirty="0" smtClean="0"/>
              <a:t>y : </a:t>
            </a:r>
            <a:r>
              <a:rPr lang="ko-KR" altLang="en-US" sz="1600" dirty="0" err="1" smtClean="0"/>
              <a:t>넘파이</a:t>
            </a:r>
            <a:r>
              <a:rPr lang="ko-KR" altLang="en-US" sz="1600" dirty="0" smtClean="0"/>
              <a:t> 벡터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x</a:t>
            </a:r>
            <a:r>
              <a:rPr lang="ko-KR" altLang="en-US" sz="1600" b="1" dirty="0" smtClean="0"/>
              <a:t>의 두 번째 차원</a:t>
            </a:r>
            <a:r>
              <a:rPr lang="ko-KR" altLang="en-US" sz="1600" dirty="0" smtClean="0"/>
              <a:t>이 </a:t>
            </a:r>
            <a:r>
              <a:rPr lang="en-US" altLang="ko-KR" sz="1600" b="1" dirty="0" smtClean="0"/>
              <a:t>y</a:t>
            </a:r>
            <a:r>
              <a:rPr lang="ko-KR" altLang="en-US" sz="1600" b="1" dirty="0" smtClean="0"/>
              <a:t>의 첫 번째 차원</a:t>
            </a:r>
            <a:r>
              <a:rPr lang="ko-KR" altLang="en-US" sz="1600" dirty="0" smtClean="0"/>
              <a:t>과 같아야 한다</a:t>
            </a:r>
            <a:r>
              <a:rPr lang="en-US" altLang="ko-KR" sz="1600" dirty="0" smtClean="0"/>
              <a:t>!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325583" y="1929952"/>
            <a:ext cx="33242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import 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numpy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 as np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def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naive_matrix_vector_dot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(x, y):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    assert 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len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x.shape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) == 2 </a:t>
            </a:r>
            <a:endParaRPr lang="en-US" altLang="ko-KR" sz="1600" dirty="0" smtClean="0"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latin typeface="Arial Unicode MS" panose="020B0604020202020204" pitchFamily="50" charset="-127"/>
                <a:ea typeface="Menlo"/>
              </a:rPr>
              <a:t>    assert 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len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y.shape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) == 1 </a:t>
            </a:r>
            <a:endParaRPr lang="en-US" altLang="ko-KR" sz="1600" dirty="0" smtClean="0"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latin typeface="Arial Unicode MS" panose="020B0604020202020204" pitchFamily="50" charset="-127"/>
                <a:ea typeface="Menlo"/>
              </a:rPr>
              <a:t>    assert 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x.shape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[1] == 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y.shape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[0</a:t>
            </a:r>
            <a:r>
              <a:rPr lang="en-US" altLang="ko-KR" sz="1600" dirty="0" smtClean="0">
                <a:latin typeface="Arial Unicode MS" panose="020B0604020202020204" pitchFamily="50" charset="-127"/>
                <a:ea typeface="Menlo"/>
              </a:rPr>
              <a:t>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    z = 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np.zeros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x.shape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[0]) </a:t>
            </a:r>
            <a:endParaRPr lang="en-US" altLang="ko-KR" sz="1600" dirty="0" smtClean="0"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latin typeface="Arial Unicode MS" panose="020B0604020202020204" pitchFamily="50" charset="-127"/>
                <a:ea typeface="Menlo"/>
              </a:rPr>
              <a:t>    for 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i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 in range(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x.shape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[0]):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        for j in range(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x.shape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[1]):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            z[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i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] += x[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i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, j] * y[j]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    return z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449518" y="1777504"/>
            <a:ext cx="3608881" cy="1471031"/>
          </a:xfrm>
          <a:prstGeom prst="wedgeRoundRectCallout">
            <a:avLst>
              <a:gd name="adj1" fmla="val -102669"/>
              <a:gd name="adj2" fmla="val 9117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20144" y="1979821"/>
            <a:ext cx="3460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z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np.zeros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x.shape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[0])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for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in range(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x.shape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[0]):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z[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 =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naive_vector_dot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(x[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:], y)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return z</a:t>
            </a:r>
            <a:endParaRPr lang="ko-KR" altLang="en-US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5" name="등호 14"/>
          <p:cNvSpPr/>
          <p:nvPr/>
        </p:nvSpPr>
        <p:spPr>
          <a:xfrm>
            <a:off x="5568870" y="2534642"/>
            <a:ext cx="433087" cy="262582"/>
          </a:xfrm>
          <a:prstGeom prst="mathEqual">
            <a:avLst>
              <a:gd name="adj1" fmla="val 29844"/>
              <a:gd name="adj2" fmla="val 11759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0144" y="4190331"/>
            <a:ext cx="4914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중 하나라도 </a:t>
            </a:r>
            <a:r>
              <a:rPr lang="en-US" altLang="ko-KR" dirty="0" err="1" smtClean="0"/>
              <a:t>ndim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크면 </a:t>
            </a:r>
            <a:r>
              <a:rPr lang="en-US" altLang="ko-KR" b="1" dirty="0" smtClean="0"/>
              <a:t>dot </a:t>
            </a:r>
            <a:r>
              <a:rPr lang="ko-KR" altLang="en-US" b="1" dirty="0" smtClean="0"/>
              <a:t>연산에</a:t>
            </a:r>
            <a:r>
              <a:rPr lang="en-US" altLang="ko-KR" b="1" dirty="0"/>
              <a:t> </a:t>
            </a:r>
            <a:r>
              <a:rPr lang="ko-KR" altLang="en-US" b="1" dirty="0" smtClean="0"/>
              <a:t>교환 법칙이 성립되지 않는다</a:t>
            </a:r>
            <a:r>
              <a:rPr lang="en-US" altLang="ko-KR" b="1" dirty="0" smtClean="0"/>
              <a:t>.</a:t>
            </a:r>
          </a:p>
          <a:p>
            <a:endParaRPr lang="en-US" altLang="ko-KR" dirty="0"/>
          </a:p>
          <a:p>
            <a:r>
              <a:rPr lang="ko-KR" altLang="en-US" u="sng" dirty="0" smtClean="0"/>
              <a:t>벡터</a:t>
            </a:r>
            <a:r>
              <a:rPr lang="en-US" altLang="ko-KR" u="sng" dirty="0" smtClean="0"/>
              <a:t>-</a:t>
            </a:r>
            <a:r>
              <a:rPr lang="ko-KR" altLang="en-US" u="sng" dirty="0" smtClean="0"/>
              <a:t>벡터</a:t>
            </a:r>
            <a:r>
              <a:rPr lang="en-US" altLang="ko-KR" u="sng" dirty="0" smtClean="0"/>
              <a:t>(O)</a:t>
            </a:r>
            <a:r>
              <a:rPr lang="en-US" altLang="ko-KR" dirty="0" smtClean="0"/>
              <a:t>  /  </a:t>
            </a:r>
            <a:r>
              <a:rPr lang="ko-KR" altLang="en-US" u="sng" dirty="0" smtClean="0"/>
              <a:t>행렬</a:t>
            </a:r>
            <a:r>
              <a:rPr lang="en-US" altLang="ko-KR" u="sng" dirty="0" smtClean="0"/>
              <a:t>-</a:t>
            </a:r>
            <a:r>
              <a:rPr lang="ko-KR" altLang="en-US" u="sng" dirty="0" smtClean="0"/>
              <a:t>벡터</a:t>
            </a:r>
            <a:r>
              <a:rPr lang="en-US" altLang="ko-KR" u="sng" dirty="0" smtClean="0"/>
              <a:t>(X)</a:t>
            </a:r>
            <a:r>
              <a:rPr lang="en-US" altLang="ko-KR" dirty="0" smtClean="0"/>
              <a:t>  </a:t>
            </a:r>
            <a:r>
              <a:rPr lang="ko-KR" altLang="en-US" u="sng" dirty="0" smtClean="0"/>
              <a:t>행렬</a:t>
            </a:r>
            <a:r>
              <a:rPr lang="en-US" altLang="ko-KR" u="sng" dirty="0" smtClean="0"/>
              <a:t>-</a:t>
            </a:r>
            <a:r>
              <a:rPr lang="ko-KR" altLang="en-US" u="sng" dirty="0" smtClean="0"/>
              <a:t>행렬</a:t>
            </a:r>
            <a:r>
              <a:rPr lang="en-US" altLang="ko-KR" u="sng" dirty="0" smtClean="0"/>
              <a:t>(X)</a:t>
            </a:r>
          </a:p>
          <a:p>
            <a:endParaRPr lang="en-US" altLang="ko-KR" dirty="0"/>
          </a:p>
          <a:p>
            <a:r>
              <a:rPr lang="en-US" altLang="ko-KR" b="1" dirty="0" smtClean="0"/>
              <a:t>dot(x, y) </a:t>
            </a:r>
            <a:r>
              <a:rPr lang="ko-KR" altLang="en-US" b="1" dirty="0"/>
              <a:t>≠</a:t>
            </a:r>
            <a:r>
              <a:rPr lang="en-US" altLang="ko-KR" b="1" dirty="0" smtClean="0"/>
              <a:t> dot(y, x)</a:t>
            </a:r>
            <a:endParaRPr lang="ko-KR" altLang="en-US" b="1" dirty="0"/>
          </a:p>
        </p:txBody>
      </p:sp>
      <p:sp>
        <p:nvSpPr>
          <p:cNvPr id="19" name="덧셈 기호 18"/>
          <p:cNvSpPr/>
          <p:nvPr/>
        </p:nvSpPr>
        <p:spPr>
          <a:xfrm>
            <a:off x="6288638" y="3848762"/>
            <a:ext cx="463011" cy="453005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43351" y="2534642"/>
            <a:ext cx="2833817" cy="262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2.3.3 </a:t>
            </a:r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텐서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점곱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</a:rPr>
              <a:t>3-2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3139" y="1205573"/>
            <a:ext cx="3909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두 행렬 간의 </a:t>
            </a:r>
            <a:r>
              <a:rPr lang="ko-KR" altLang="en-US" sz="2000" b="1" dirty="0" err="1" smtClean="0"/>
              <a:t>점곱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0492" y="1850096"/>
            <a:ext cx="5172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x.shape</a:t>
            </a:r>
            <a:r>
              <a:rPr lang="en-US" altLang="ko-KR" b="1" dirty="0" smtClean="0"/>
              <a:t>[1] == </a:t>
            </a:r>
            <a:r>
              <a:rPr lang="en-US" altLang="ko-KR" b="1" dirty="0" err="1" smtClean="0"/>
              <a:t>y.shape</a:t>
            </a:r>
            <a:r>
              <a:rPr lang="en-US" altLang="ko-KR" b="1" dirty="0" smtClean="0"/>
              <a:t>[0]</a:t>
            </a:r>
            <a:r>
              <a:rPr lang="ko-KR" altLang="en-US" b="1" dirty="0"/>
              <a:t> </a:t>
            </a:r>
            <a:r>
              <a:rPr lang="ko-KR" altLang="en-US" dirty="0" smtClean="0"/>
              <a:t>일 때 성립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의 행과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열 사이 벡터 </a:t>
            </a:r>
            <a:r>
              <a:rPr lang="ko-KR" altLang="en-US" dirty="0" err="1" smtClean="0"/>
              <a:t>점곱으로</a:t>
            </a:r>
            <a:r>
              <a:rPr lang="ko-KR" altLang="en-US" dirty="0" smtClean="0"/>
              <a:t> 인해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x.shape</a:t>
            </a:r>
            <a:r>
              <a:rPr lang="en-US" altLang="ko-KR" b="1" dirty="0" smtClean="0"/>
              <a:t>[0], </a:t>
            </a:r>
            <a:r>
              <a:rPr lang="en-US" altLang="ko-KR" b="1" dirty="0" err="1" smtClean="0"/>
              <a:t>y.shape</a:t>
            </a:r>
            <a:r>
              <a:rPr lang="en-US" altLang="ko-KR" b="1" dirty="0" smtClean="0"/>
              <a:t>[1]) </a:t>
            </a:r>
            <a:r>
              <a:rPr lang="ko-KR" altLang="en-US" dirty="0" smtClean="0"/>
              <a:t>크기의 행렬이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79399" y="3294838"/>
            <a:ext cx="5505501" cy="33036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1654" y="3423191"/>
            <a:ext cx="47209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def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naive_matrix_dot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(x, y):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    assert 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len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x.shape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) == </a:t>
            </a:r>
            <a:r>
              <a:rPr lang="en-US" altLang="ko-KR" sz="1600" dirty="0" smtClean="0">
                <a:latin typeface="Arial Unicode MS" panose="020B0604020202020204" pitchFamily="50" charset="-127"/>
                <a:ea typeface="Menlo"/>
              </a:rPr>
              <a:t>2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latin typeface="Arial Unicode MS" panose="020B0604020202020204" pitchFamily="50" charset="-127"/>
                <a:ea typeface="Menlo"/>
              </a:rPr>
              <a:t>    assert </a:t>
            </a:r>
            <a:r>
              <a:rPr lang="en-US" altLang="ko-KR" sz="1600" dirty="0" err="1" smtClean="0">
                <a:latin typeface="Arial Unicode MS" panose="020B0604020202020204" pitchFamily="50" charset="-127"/>
                <a:ea typeface="Menlo"/>
              </a:rPr>
              <a:t>len</a:t>
            </a:r>
            <a:r>
              <a:rPr lang="en-US" altLang="ko-KR" sz="1600" dirty="0" smtClean="0">
                <a:latin typeface="Arial Unicode MS" panose="020B0604020202020204" pitchFamily="50" charset="-127"/>
                <a:ea typeface="Menlo"/>
              </a:rPr>
              <a:t>(</a:t>
            </a:r>
            <a:r>
              <a:rPr lang="en-US" altLang="ko-KR" sz="1600" dirty="0" err="1" smtClean="0">
                <a:latin typeface="Arial Unicode MS" panose="020B0604020202020204" pitchFamily="50" charset="-127"/>
                <a:ea typeface="Menlo"/>
              </a:rPr>
              <a:t>y.shape</a:t>
            </a:r>
            <a:r>
              <a:rPr lang="en-US" altLang="ko-KR" sz="1600" dirty="0" smtClean="0">
                <a:latin typeface="Arial Unicode MS" panose="020B0604020202020204" pitchFamily="50" charset="-127"/>
                <a:ea typeface="Menlo"/>
              </a:rPr>
              <a:t>) == 2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latin typeface="Arial Unicode MS" panose="020B0604020202020204" pitchFamily="50" charset="-127"/>
                <a:ea typeface="Menlo"/>
              </a:rPr>
              <a:t>    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assert 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x.shape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[1] == 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y.shape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[0</a:t>
            </a:r>
            <a:r>
              <a:rPr lang="en-US" altLang="ko-KR" sz="1600" dirty="0" smtClean="0">
                <a:latin typeface="Arial Unicode MS" panose="020B0604020202020204" pitchFamily="50" charset="-127"/>
                <a:ea typeface="Menlo"/>
              </a:rPr>
              <a:t>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    z = 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np.zeros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((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x.shape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[0], 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y.shape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[1</a:t>
            </a:r>
            <a:r>
              <a:rPr lang="en-US" altLang="ko-KR" sz="1600" dirty="0" smtClean="0">
                <a:latin typeface="Arial Unicode MS" panose="020B0604020202020204" pitchFamily="50" charset="-127"/>
                <a:ea typeface="Menlo"/>
              </a:rPr>
              <a:t>]))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latin typeface="Arial Unicode MS" panose="020B0604020202020204" pitchFamily="50" charset="-127"/>
                <a:ea typeface="Menlo"/>
              </a:rPr>
              <a:t>    for </a:t>
            </a:r>
            <a:r>
              <a:rPr lang="en-US" altLang="ko-KR" sz="1600" dirty="0" err="1" smtClean="0">
                <a:latin typeface="Arial Unicode MS" panose="020B0604020202020204" pitchFamily="50" charset="-127"/>
                <a:ea typeface="Menlo"/>
              </a:rPr>
              <a:t>i</a:t>
            </a:r>
            <a:r>
              <a:rPr lang="en-US" altLang="ko-KR" sz="1600" dirty="0" smtClean="0">
                <a:latin typeface="Arial Unicode MS" panose="020B0604020202020204" pitchFamily="50" charset="-127"/>
                <a:ea typeface="Menlo"/>
              </a:rPr>
              <a:t> in range(</a:t>
            </a:r>
            <a:r>
              <a:rPr lang="en-US" altLang="ko-KR" sz="1600" dirty="0" err="1" smtClean="0">
                <a:latin typeface="Arial Unicode MS" panose="020B0604020202020204" pitchFamily="50" charset="-127"/>
                <a:ea typeface="Menlo"/>
              </a:rPr>
              <a:t>x.shape</a:t>
            </a:r>
            <a:r>
              <a:rPr lang="en-US" altLang="ko-KR" sz="1600" dirty="0" smtClean="0">
                <a:latin typeface="Arial Unicode MS" panose="020B0604020202020204" pitchFamily="50" charset="-127"/>
                <a:ea typeface="Menlo"/>
              </a:rPr>
              <a:t>[0]): 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latin typeface="Arial Unicode MS" panose="020B0604020202020204" pitchFamily="50" charset="-127"/>
                <a:ea typeface="Menlo"/>
              </a:rPr>
              <a:t>        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for j in range(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y.shape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[1</a:t>
            </a:r>
            <a:r>
              <a:rPr lang="en-US" altLang="ko-KR" sz="1600" dirty="0" smtClean="0">
                <a:latin typeface="Arial Unicode MS" panose="020B0604020202020204" pitchFamily="50" charset="-127"/>
                <a:ea typeface="Menlo"/>
              </a:rPr>
              <a:t>]):</a:t>
            </a:r>
            <a:endParaRPr lang="en-US" altLang="ko-KR" sz="1600" dirty="0"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            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row_x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 = x[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i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, :]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            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column_y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 = y[:, j]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            z[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i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, j] = 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naive_vector_dot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row_x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, </a:t>
            </a:r>
            <a:r>
              <a:rPr lang="en-US" altLang="ko-KR" sz="1600" dirty="0" err="1">
                <a:latin typeface="Arial Unicode MS" panose="020B0604020202020204" pitchFamily="50" charset="-127"/>
                <a:ea typeface="Menlo"/>
              </a:rPr>
              <a:t>column_y</a:t>
            </a: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Arial Unicode MS" panose="020B0604020202020204" pitchFamily="50" charset="-127"/>
                <a:ea typeface="Menlo"/>
              </a:rPr>
              <a:t>    return z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75719" y="4217773"/>
            <a:ext cx="2883243" cy="247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71676" y="4914671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x</a:t>
            </a:r>
            <a:r>
              <a:rPr lang="ko-KR" altLang="en-US" sz="1200" dirty="0" smtClean="0">
                <a:solidFill>
                  <a:srgbClr val="FF0000"/>
                </a:solidFill>
              </a:rPr>
              <a:t>행 반복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71675" y="5157307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y</a:t>
            </a:r>
            <a:r>
              <a:rPr lang="ko-KR" altLang="en-US" sz="1200" dirty="0" smtClean="0">
                <a:solidFill>
                  <a:srgbClr val="FF0000"/>
                </a:solidFill>
              </a:rPr>
              <a:t>열 반복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7171" name="Picture 3" descr="075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47208" y="1300401"/>
            <a:ext cx="4448175" cy="37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8856020" y="5208598"/>
            <a:ext cx="230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x</a:t>
            </a:r>
            <a:r>
              <a:rPr lang="ko-KR" altLang="en-US" sz="1400" b="1" dirty="0" smtClean="0"/>
              <a:t>의 너비 </a:t>
            </a:r>
            <a:r>
              <a:rPr lang="en-US" altLang="ko-KR" sz="1400" b="1" dirty="0" smtClean="0"/>
              <a:t>= y</a:t>
            </a:r>
            <a:r>
              <a:rPr lang="ko-KR" altLang="en-US" sz="1400" b="1" dirty="0" smtClean="0"/>
              <a:t>의 높이</a:t>
            </a:r>
            <a:endParaRPr lang="ko-KR" altLang="en-US" sz="14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023" y="5671803"/>
            <a:ext cx="3171680" cy="7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3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1280</Words>
  <Application>Microsoft Office PowerPoint</Application>
  <PresentationFormat>와이드스크린</PresentationFormat>
  <Paragraphs>219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 Unicode MS</vt:lpstr>
      <vt:lpstr>Menlo</vt:lpstr>
      <vt:lpstr>마루 부리 Beta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김 아름</cp:lastModifiedBy>
  <cp:revision>58</cp:revision>
  <dcterms:created xsi:type="dcterms:W3CDTF">2020-11-18T01:48:02Z</dcterms:created>
  <dcterms:modified xsi:type="dcterms:W3CDTF">2022-01-06T05:14:13Z</dcterms:modified>
</cp:coreProperties>
</file>