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855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2460"/>
    <p:restoredTop sz="85088"/>
  </p:normalViewPr>
  <p:slideViewPr>
    <p:cSldViewPr snapToGrid="0">
      <p:cViewPr varScale="1">
        <p:scale>
          <a:sx n="100" d="100"/>
          <a:sy n="100" d="100"/>
        </p:scale>
        <p:origin x="78" y="636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presProps" Target="presProps.xml"  /><Relationship Id="rId26" Type="http://schemas.openxmlformats.org/officeDocument/2006/relationships/viewProps" Target="viewProps.xml"  /><Relationship Id="rId27" Type="http://schemas.openxmlformats.org/officeDocument/2006/relationships/theme" Target="theme/theme1.xml"  /><Relationship Id="rId28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2022-01-13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>
              <a:defRPr/>
            </a:pPr>
            <a:r>
              <a:rPr lang="ko-KR" altLang="en-US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DAFF7810-9465-4E56-AB9A-8E83775070C3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2022-01-10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/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EC396E0-8284-4126-957A-9B7F70848FED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DAFF7810-9465-4E56-AB9A-8E83775070C3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2022-01-10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/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EC396E0-8284-4126-957A-9B7F70848FED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DAFF7810-9465-4E56-AB9A-8E83775070C3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2022-01-10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/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EC396E0-8284-4126-957A-9B7F70848FED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DAFF7810-9465-4E56-AB9A-8E83775070C3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2022-01-10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/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EC396E0-8284-4126-957A-9B7F70848FED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DAFF7810-9465-4E56-AB9A-8E83775070C3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2022-01-10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/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EC396E0-8284-4126-957A-9B7F70848FED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DAFF7810-9465-4E56-AB9A-8E83775070C3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2022-01-10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/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EC396E0-8284-4126-957A-9B7F70848FED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DAFF7810-9465-4E56-AB9A-8E83775070C3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2022-01-10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/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EC396E0-8284-4126-957A-9B7F70848FED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DAFF7810-9465-4E56-AB9A-8E83775070C3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2022-01-10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/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EC396E0-8284-4126-957A-9B7F70848FED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DAFF7810-9465-4E56-AB9A-8E83775070C3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2022-01-10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/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EC396E0-8284-4126-957A-9B7F70848FED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DAFF7810-9465-4E56-AB9A-8E83775070C3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2022-01-10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/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EC396E0-8284-4126-957A-9B7F70848FED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DAFF7810-9465-4E56-AB9A-8E83775070C3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2022-01-10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/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EC396E0-8284-4126-957A-9B7F70848FED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35_Office 테마">
    <p:bg>
      <p:bgPr shadeToTitle="0">
        <a:solidFill>
          <a:srgbClr val="edec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AFF7810-9465-4E56-AB9A-8E83775070C3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2022-01-10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/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9EC396E0-8284-4126-957A-9B7F70848FED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transition xmlns:mc="http://schemas.openxmlformats.org/markup-compatibility/2006" xmlns:hp="http://schemas.haansoft.com/office/presentation/8.0" mc:Ignorable="hp" hp:hslDur="50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jpe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4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Relationship Id="rId3" Type="http://schemas.openxmlformats.org/officeDocument/2006/relationships/image" Target="../media/image3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8.png"  /><Relationship Id="rId4" Type="http://schemas.openxmlformats.org/officeDocument/2006/relationships/image" Target="../media/image19.png"  /><Relationship Id="rId5" Type="http://schemas.openxmlformats.org/officeDocument/2006/relationships/image" Target="../media/image20.png"  /><Relationship Id="rId6" Type="http://schemas.openxmlformats.org/officeDocument/2006/relationships/image" Target="../media/image21.png"  /><Relationship Id="rId7" Type="http://schemas.openxmlformats.org/officeDocument/2006/relationships/image" Target="../media/image22.png"  /><Relationship Id="rId8" Type="http://schemas.openxmlformats.org/officeDocument/2006/relationships/image" Target="../media/image23.png"  /><Relationship Id="rId9" Type="http://schemas.openxmlformats.org/officeDocument/2006/relationships/image" Target="../media/image24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5.png"  /><Relationship Id="rId4" Type="http://schemas.openxmlformats.org/officeDocument/2006/relationships/image" Target="../media/image26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7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8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9.jpeg"  /><Relationship Id="rId3" Type="http://schemas.openxmlformats.org/officeDocument/2006/relationships/image" Target="../media/image30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jpe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2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9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89809" y="2793729"/>
            <a:ext cx="7593330" cy="13503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400" b="1" i="1" kern="0">
                <a:ln w="9525">
                  <a:solidFill>
                    <a:srgbClr val="303962"/>
                  </a:solidFill>
                </a:ln>
                <a:gradFill flip="none" rotWithShape="1">
                  <a:gsLst>
                    <a:gs pos="50000">
                      <a:srgbClr val="ffc000">
                        <a:lumMod val="60000"/>
                        <a:lumOff val="40000"/>
                      </a:srgbClr>
                    </a:gs>
                    <a:gs pos="50000">
                      <a:srgbClr val="303962"/>
                    </a:gs>
                  </a:gsLst>
                  <a:lin ang="5400000" scaled="1"/>
                  <a:tileRect/>
                </a:gradFill>
              </a:rPr>
              <a:t>7</a:t>
            </a:r>
            <a:r>
              <a:rPr lang="ko-KR" altLang="en-US" sz="4400" b="1" i="1" kern="0">
                <a:ln w="9525">
                  <a:solidFill>
                    <a:srgbClr val="303962"/>
                  </a:solidFill>
                </a:ln>
                <a:gradFill flip="none" rotWithShape="1">
                  <a:gsLst>
                    <a:gs pos="50000">
                      <a:srgbClr val="ffc000">
                        <a:lumMod val="60000"/>
                        <a:lumOff val="40000"/>
                      </a:srgbClr>
                    </a:gs>
                    <a:gs pos="50000">
                      <a:srgbClr val="303962"/>
                    </a:gs>
                  </a:gsLst>
                  <a:lin ang="5400000" scaled="1"/>
                  <a:tileRect/>
                </a:gradFill>
              </a:rPr>
              <a:t>장</a:t>
            </a:r>
            <a:r>
              <a:rPr lang="en-US" altLang="ko-KR" sz="4400" b="1" i="1" kern="0">
                <a:ln w="9525">
                  <a:solidFill>
                    <a:srgbClr val="303962"/>
                  </a:solidFill>
                </a:ln>
                <a:gradFill flip="none" rotWithShape="1">
                  <a:gsLst>
                    <a:gs pos="50000">
                      <a:srgbClr val="ffc000">
                        <a:lumMod val="60000"/>
                        <a:lumOff val="40000"/>
                      </a:srgbClr>
                    </a:gs>
                    <a:gs pos="50000">
                      <a:srgbClr val="303962"/>
                    </a:gs>
                  </a:gsLst>
                  <a:lin ang="5400000" scaled="1"/>
                  <a:tileRect/>
                </a:gradFill>
              </a:rPr>
              <a:t>.</a:t>
            </a:r>
            <a:r>
              <a:rPr lang="ko-KR" altLang="en-US" sz="4400" b="1" i="1" kern="0">
                <a:ln w="9525">
                  <a:solidFill>
                    <a:srgbClr val="303962"/>
                  </a:solidFill>
                </a:ln>
                <a:gradFill flip="none" rotWithShape="1">
                  <a:gsLst>
                    <a:gs pos="50000">
                      <a:srgbClr val="ffc000">
                        <a:lumMod val="60000"/>
                        <a:lumOff val="40000"/>
                      </a:srgbClr>
                    </a:gs>
                    <a:gs pos="50000">
                      <a:srgbClr val="303962"/>
                    </a:gs>
                  </a:gsLst>
                  <a:lin ang="5400000" scaled="1"/>
                  <a:tileRect/>
                </a:gradFill>
              </a:rPr>
              <a:t> 딥러닝을 위한 고급 도구</a:t>
            </a:r>
            <a:endParaRPr lang="ko-KR" altLang="en-US" sz="4400" b="1" i="1" kern="0">
              <a:ln w="9525">
                <a:solidFill>
                  <a:srgbClr val="303962"/>
                </a:solidFill>
              </a:ln>
              <a:gradFill flip="none" rotWithShape="1">
                <a:gsLst>
                  <a:gs pos="50000">
                    <a:srgbClr val="ffc000">
                      <a:lumMod val="60000"/>
                      <a:lumOff val="40000"/>
                    </a:srgbClr>
                  </a:gs>
                  <a:gs pos="50000">
                    <a:srgbClr val="303962"/>
                  </a:gs>
                </a:gsLst>
                <a:lin ang="5400000" scaled="1"/>
                <a:tileRect/>
              </a:gra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100" kern="0">
                <a:solidFill>
                  <a:prstClr val="white">
                    <a:lumMod val="65000"/>
                  </a:prstClr>
                </a:solidFill>
              </a:rPr>
              <a:t>A</a:t>
            </a:r>
            <a:r>
              <a:rPr lang="ko-KR" altLang="en-US" sz="1100" kern="0">
                <a:solidFill>
                  <a:prstClr val="white">
                    <a:lumMod val="65000"/>
                  </a:prstClr>
                </a:solidFill>
              </a:rPr>
              <a:t>팀 김아름 안규호 오정은 이재홍 황유현</a:t>
            </a:r>
            <a:endParaRPr lang="ko-KR" altLang="en-US" sz="1100" kern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5763760" y="2146029"/>
            <a:ext cx="664481" cy="6477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31800" dist="25400" dir="5400000" algn="t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2" name="그룹 81"/>
          <p:cNvGrpSpPr/>
          <p:nvPr/>
        </p:nvGrpSpPr>
        <p:grpSpPr>
          <a:xfrm rot="0">
            <a:off x="5980527" y="2355638"/>
            <a:ext cx="230946" cy="228482"/>
            <a:chOff x="11242636" y="735673"/>
            <a:chExt cx="230946" cy="228482"/>
          </a:xfrm>
        </p:grpSpPr>
        <p:sp>
          <p:nvSpPr>
            <p:cNvPr id="83" name="타원 82"/>
            <p:cNvSpPr/>
            <p:nvPr/>
          </p:nvSpPr>
          <p:spPr>
            <a:xfrm>
              <a:off x="11302773" y="800483"/>
              <a:ext cx="108789" cy="108789"/>
            </a:xfrm>
            <a:prstGeom prst="ellipse">
              <a:avLst/>
            </a:prstGeom>
            <a:solidFill>
              <a:srgbClr val="ffc000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사각형: 둥근 위쪽 모서리 16"/>
            <p:cNvSpPr/>
            <p:nvPr/>
          </p:nvSpPr>
          <p:spPr>
            <a:xfrm>
              <a:off x="11333147" y="910155"/>
              <a:ext cx="48043" cy="54000"/>
            </a:xfrm>
            <a:prstGeom prst="round2SameRect">
              <a:avLst>
                <a:gd name="adj1" fmla="val 0"/>
                <a:gd name="adj2" fmla="val 50000"/>
              </a:avLst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85" name="직선 연결선 84"/>
            <p:cNvCxnSpPr/>
            <p:nvPr/>
          </p:nvCxnSpPr>
          <p:spPr>
            <a:xfrm>
              <a:off x="11359549" y="735673"/>
              <a:ext cx="0" cy="28456"/>
            </a:xfrm>
            <a:prstGeom prst="line">
              <a:avLst/>
            </a:prstGeom>
            <a:ln w="158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 rot="5400000">
              <a:off x="11459354" y="838200"/>
              <a:ext cx="0" cy="28456"/>
            </a:xfrm>
            <a:prstGeom prst="line">
              <a:avLst/>
            </a:prstGeom>
            <a:ln w="158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 rot="5400000">
              <a:off x="11256864" y="835420"/>
              <a:ext cx="0" cy="28456"/>
            </a:xfrm>
            <a:prstGeom prst="line">
              <a:avLst/>
            </a:prstGeom>
            <a:ln w="158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 rot="8100000">
              <a:off x="11282498" y="767378"/>
              <a:ext cx="0" cy="28456"/>
            </a:xfrm>
            <a:prstGeom prst="line">
              <a:avLst/>
            </a:prstGeom>
            <a:ln w="158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 rot="13500000">
              <a:off x="11433473" y="772140"/>
              <a:ext cx="0" cy="28456"/>
            </a:xfrm>
            <a:prstGeom prst="line">
              <a:avLst/>
            </a:prstGeom>
            <a:ln w="158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0">
            <a:off x="309626" y="245385"/>
            <a:ext cx="11572748" cy="6359441"/>
            <a:chOff x="309626" y="245385"/>
            <a:chExt cx="11572748" cy="6359441"/>
          </a:xfrm>
        </p:grpSpPr>
        <p:sp>
          <p:nvSpPr>
            <p:cNvPr id="6" name="직사각형 5"/>
            <p:cNvSpPr/>
            <p:nvPr/>
          </p:nvSpPr>
          <p:spPr>
            <a:xfrm>
              <a:off x="309626" y="253174"/>
              <a:ext cx="11572748" cy="6351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1" latinLnBrk="0">
                <a:defRPr/>
              </a:pPr>
              <a:r>
                <a:rPr lang="en-US" altLang="ko-KR" sz="2400" b="1" i="1" kern="0">
                  <a:solidFill>
                    <a:prstClr val="white"/>
                  </a:solidFill>
                </a:rPr>
                <a:t>7.1.2</a:t>
              </a:r>
              <a:r>
                <a:rPr lang="ko-KR" altLang="en-US" sz="2400" b="1" i="1" kern="0">
                  <a:solidFill>
                    <a:prstClr val="white"/>
                  </a:solidFill>
                </a:rPr>
                <a:t> 다중 입력 모델</a:t>
              </a:r>
              <a:endParaRPr lang="en-US" altLang="ko-KR" sz="700" kern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/>
            <p:cNvGrpSpPr/>
            <p:nvPr/>
          </p:nvGrpSpPr>
          <p:grpSpPr>
            <a:xfrm rot="0">
              <a:off x="11434660" y="462783"/>
              <a:ext cx="230946" cy="228482"/>
              <a:chOff x="11242636" y="735673"/>
              <a:chExt cx="230946" cy="228482"/>
            </a:xfrm>
          </p:grpSpPr>
          <p:sp>
            <p:nvSpPr>
              <p:cNvPr id="16" name="타원 15"/>
              <p:cNvSpPr/>
              <p:nvPr/>
            </p:nvSpPr>
            <p:spPr>
              <a:xfrm>
                <a:off x="11302773" y="800483"/>
                <a:ext cx="108789" cy="108789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사각형: 둥근 위쪽 모서리 16"/>
              <p:cNvSpPr/>
              <p:nvPr/>
            </p:nvSpPr>
            <p:spPr>
              <a:xfrm>
                <a:off x="11333147" y="910155"/>
                <a:ext cx="48043" cy="54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11359549" y="735673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 rot="5400000">
                <a:off x="11459354" y="83820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 rot="5400000">
                <a:off x="11256864" y="83542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rot="8100000">
                <a:off x="11282498" y="767378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 rot="13500000">
                <a:off x="11433473" y="77214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직사각형 7"/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>
                  <a:solidFill>
                    <a:srgbClr val="303962"/>
                  </a:solidFill>
                </a:rPr>
                <a:t>03</a:t>
              </a:r>
              <a:endParaRPr lang="en-US" altLang="ko-KR" b="1">
                <a:solidFill>
                  <a:srgbClr val="303962"/>
                </a:solidFill>
              </a:endParaRPr>
            </a:p>
          </p:txBody>
        </p:sp>
        <p:grpSp>
          <p:nvGrpSpPr>
            <p:cNvPr id="27" name="그룹 26"/>
            <p:cNvGrpSpPr/>
            <p:nvPr/>
          </p:nvGrpSpPr>
          <p:grpSpPr>
            <a:xfrm rot="0">
              <a:off x="10703092" y="493743"/>
              <a:ext cx="267186" cy="165383"/>
              <a:chOff x="10447060" y="740631"/>
              <a:chExt cx="267186" cy="165383"/>
            </a:xfrm>
          </p:grpSpPr>
          <p:sp>
            <p:nvSpPr>
              <p:cNvPr id="25" name="화살표: 갈매기형 수장 24"/>
              <p:cNvSpPr/>
              <p:nvPr/>
            </p:nvSpPr>
            <p:spPr>
              <a:xfrm>
                <a:off x="10597188" y="740631"/>
                <a:ext cx="117058" cy="165383"/>
              </a:xfrm>
              <a:prstGeom prst="chevron">
                <a:avLst>
                  <a:gd name="adj" fmla="val 807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10447060" y="816123"/>
                <a:ext cx="252000" cy="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00" name=""/>
          <p:cNvSpPr txBox="1"/>
          <p:nvPr/>
        </p:nvSpPr>
        <p:spPr>
          <a:xfrm>
            <a:off x="3048000" y="2870678"/>
            <a:ext cx="6096000" cy="33734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코드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7-2.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다중 입력 모델에 데이터 주입하기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0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18482" y="3278421"/>
            <a:ext cx="6653814" cy="3138752"/>
          </a:xfrm>
          <a:prstGeom prst="rect">
            <a:avLst/>
          </a:prstGeom>
        </p:spPr>
      </p:pic>
      <p:sp>
        <p:nvSpPr>
          <p:cNvPr id="118" name="타원 48"/>
          <p:cNvSpPr/>
          <p:nvPr/>
        </p:nvSpPr>
        <p:spPr>
          <a:xfrm>
            <a:off x="2845272" y="1257909"/>
            <a:ext cx="1283138" cy="1272189"/>
          </a:xfrm>
          <a:prstGeom prst="ellipse">
            <a:avLst/>
          </a:prstGeom>
          <a:solidFill>
            <a:srgbClr val="ffffff">
              <a:alpha val="100000"/>
            </a:srgbClr>
          </a:solidFill>
          <a:ln w="22225" cap="flat" cmpd="sng" algn="ctr">
            <a:solidFill>
              <a:srgbClr val="303962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0" name="직사각형 51"/>
          <p:cNvSpPr/>
          <p:nvPr/>
        </p:nvSpPr>
        <p:spPr>
          <a:xfrm>
            <a:off x="3023235" y="1579094"/>
            <a:ext cx="935355" cy="705001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50" b="1" i="0" u="none" strike="noStrike" kern="1200" cap="none" spc="0" normalizeH="0" baseline="0" mc:Ignorable="hp" hp:hslEmbossed="0">
                <a:solidFill>
                  <a:srgbClr val="303962"/>
                </a:solidFill>
                <a:latin typeface="맑은 고딕"/>
                <a:ea typeface="맑은 고딕"/>
                <a:cs typeface="맑은 고딕"/>
              </a:rPr>
              <a:t>모델 훈련</a:t>
            </a:r>
            <a:endParaRPr xmlns:mc="http://schemas.openxmlformats.org/markup-compatibility/2006" xmlns:hp="http://schemas.haansoft.com/office/presentation/8.0" kumimoji="0" lang="ko-KR" altLang="en-US" sz="1350" b="1" i="0" u="none" strike="noStrike" kern="1200" cap="none" spc="0" normalizeH="0" baseline="0" mc:Ignorable="hp" hp:hslEmbossed="0">
              <a:solidFill>
                <a:srgbClr val="303962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50" b="1" i="0" u="none" strike="noStrike" kern="1200" cap="none" spc="0" normalizeH="0" baseline="0" mc:Ignorable="hp" hp:hslEmbossed="0">
                <a:solidFill>
                  <a:srgbClr val="303962"/>
                </a:solidFill>
                <a:latin typeface="맑은 고딕"/>
                <a:ea typeface="맑은 고딕"/>
                <a:cs typeface="맑은 고딕"/>
              </a:rPr>
              <a:t>방법</a:t>
            </a:r>
            <a:endParaRPr xmlns:mc="http://schemas.openxmlformats.org/markup-compatibility/2006" xmlns:hp="http://schemas.haansoft.com/office/presentation/8.0" kumimoji="0" lang="ko-KR" altLang="en-US" sz="1350" b="1" i="0" u="none" strike="noStrike" kern="1200" cap="none" spc="0" normalizeH="0" baseline="0" mc:Ignorable="hp" hp:hslEmbossed="0">
              <a:solidFill>
                <a:srgbClr val="303962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1" name="TextBox 52"/>
          <p:cNvSpPr txBox="1"/>
          <p:nvPr/>
        </p:nvSpPr>
        <p:spPr>
          <a:xfrm>
            <a:off x="4185845" y="1496394"/>
            <a:ext cx="475006" cy="359076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303962"/>
                </a:solidFill>
                <a:latin typeface="맑은 고딕"/>
                <a:ea typeface="맑은 고딕"/>
                <a:cs typeface="맑은 고딕"/>
              </a:rPr>
              <a:t>▶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303962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2" name="TextBox 53"/>
          <p:cNvSpPr txBox="1"/>
          <p:nvPr/>
        </p:nvSpPr>
        <p:spPr>
          <a:xfrm rot="10715532">
            <a:off x="4184793" y="1988379"/>
            <a:ext cx="475006" cy="369332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bfbfbf"/>
                </a:solidFill>
                <a:latin typeface="맑은 고딕"/>
                <a:ea typeface="맑은 고딕"/>
                <a:cs typeface="맑은 고딕"/>
              </a:rPr>
              <a:t>◀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bfbfb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3" name="TextBox 54"/>
          <p:cNvSpPr txBox="1"/>
          <p:nvPr/>
        </p:nvSpPr>
        <p:spPr>
          <a:xfrm>
            <a:off x="4211583" y="1508845"/>
            <a:ext cx="2825598" cy="32757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50" b="0" i="0" u="none" strike="noStrike" kern="1200" cap="none" spc="0" normalizeH="0" baseline="0" mc:Ignorable="hp" hp:hslEmbossed="0">
                <a:solidFill>
                  <a:srgbClr val="404040"/>
                </a:solidFill>
                <a:cs typeface="Aharoni"/>
              </a:rPr>
              <a:t>넘파이 배열의 리스트를 주입</a:t>
            </a:r>
            <a:endParaRPr xmlns:mc="http://schemas.openxmlformats.org/markup-compatibility/2006" xmlns:hp="http://schemas.haansoft.com/office/presentation/8.0" kumimoji="0" lang="ko-KR" altLang="en-US" sz="1050" b="0" i="0" u="none" strike="noStrike" kern="1200" cap="none" spc="0" normalizeH="0" baseline="0" mc:Ignorable="hp" hp:hslEmbossed="0">
              <a:solidFill>
                <a:srgbClr val="404040"/>
              </a:solidFill>
              <a:cs typeface="Aharoni"/>
            </a:endParaRPr>
          </a:p>
        </p:txBody>
      </p:sp>
      <p:sp>
        <p:nvSpPr>
          <p:cNvPr id="130" name="TextBox 54"/>
          <p:cNvSpPr txBox="1"/>
          <p:nvPr/>
        </p:nvSpPr>
        <p:spPr>
          <a:xfrm>
            <a:off x="4658821" y="2010166"/>
            <a:ext cx="4851030" cy="55967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50" b="0" i="0" u="none" strike="noStrike" kern="1200" cap="none" spc="0" normalizeH="0" baseline="0" mc:Ignorable="hp" hp:hslEmbossed="0">
                <a:solidFill>
                  <a:srgbClr val="404040"/>
                </a:solidFill>
                <a:cs typeface="Aharoni"/>
              </a:rPr>
              <a:t>입력 이름과 넘파이 배열로 이루어진 딕셔너리를 모델의 입력으로 주입</a:t>
            </a:r>
            <a:endParaRPr xmlns:mc="http://schemas.openxmlformats.org/markup-compatibility/2006" xmlns:hp="http://schemas.haansoft.com/office/presentation/8.0" kumimoji="0" lang="ko-KR" altLang="en-US" sz="1050" b="0" i="0" u="none" strike="noStrike" kern="1200" cap="none" spc="0" normalizeH="0" baseline="0" mc:Ignorable="hp" hp:hslEmbossed="0">
              <a:solidFill>
                <a:srgbClr val="404040"/>
              </a:solidFill>
              <a:cs typeface="Aharoni"/>
            </a:endParaRPr>
          </a:p>
          <a:p>
            <a:pPr marL="0" indent="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50" b="0" i="0" u="none" strike="noStrike" kern="1200" cap="none" spc="0" normalizeH="0" baseline="0" mc:Ignorable="hp" hp:hslEmbossed="0">
                <a:solidFill>
                  <a:srgbClr val="404040"/>
                </a:solidFill>
                <a:cs typeface="Aharoni"/>
              </a:rPr>
              <a:t>--&gt;</a:t>
            </a:r>
            <a:r>
              <a:rPr xmlns:mc="http://schemas.openxmlformats.org/markup-compatibility/2006" xmlns:hp="http://schemas.haansoft.com/office/presentation/8.0" kumimoji="0" lang="ko-KR" altLang="en-US" sz="1050" b="0" i="0" u="none" strike="noStrike" kern="1200" cap="none" spc="0" normalizeH="0" baseline="0" mc:Ignorable="hp" hp:hslEmbossed="0">
                <a:solidFill>
                  <a:srgbClr val="404040"/>
                </a:solidFill>
                <a:cs typeface="Aharoni"/>
              </a:rPr>
              <a:t> 입력 이름을 설정했을 때 사용 가능 </a:t>
            </a:r>
            <a:endParaRPr xmlns:mc="http://schemas.openxmlformats.org/markup-compatibility/2006" xmlns:hp="http://schemas.haansoft.com/office/presentation/8.0" kumimoji="0" lang="ko-KR" altLang="en-US" sz="1050" b="0" i="0" u="none" strike="noStrike" kern="1200" cap="none" spc="0" normalizeH="0" baseline="0" mc:Ignorable="hp" hp:hslEmbossed="0">
              <a:solidFill>
                <a:srgbClr val="404040"/>
              </a:solidFill>
              <a:cs typeface="Aharoni"/>
            </a:endParaRPr>
          </a:p>
        </p:txBody>
      </p:sp>
      <p:cxnSp>
        <p:nvCxnSpPr>
          <p:cNvPr id="131" name="직선 연결선 55"/>
          <p:cNvCxnSpPr/>
          <p:nvPr/>
        </p:nvCxnSpPr>
        <p:spPr>
          <a:xfrm flipV="1">
            <a:off x="1001932" y="2751679"/>
            <a:ext cx="10188136" cy="94905"/>
          </a:xfrm>
          <a:prstGeom prst="line">
            <a:avLst/>
          </a:prstGeom>
          <a:noFill/>
          <a:ln w="6350" cap="flat" cmpd="sng" algn="ctr">
            <a:solidFill>
              <a:srgbClr val="bfbfbf">
                <a:alpha val="100000"/>
              </a:srgbClr>
            </a:solidFill>
            <a:prstDash val="dash"/>
            <a:miter/>
          </a:ln>
        </p:spPr>
      </p:cxnSp>
      <p:sp>
        <p:nvSpPr>
          <p:cNvPr id="132" name=""/>
          <p:cNvSpPr/>
          <p:nvPr/>
        </p:nvSpPr>
        <p:spPr>
          <a:xfrm>
            <a:off x="7064735" y="4472796"/>
            <a:ext cx="378888" cy="361961"/>
          </a:xfrm>
          <a:prstGeom prst="rightBrace">
            <a:avLst>
              <a:gd name="adj1" fmla="val 8333"/>
              <a:gd name="adj2" fmla="val 51562"/>
            </a:avLst>
          </a:prstGeom>
          <a:noFill/>
          <a:ln w="635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3" name="직사각형 37"/>
          <p:cNvSpPr/>
          <p:nvPr/>
        </p:nvSpPr>
        <p:spPr>
          <a:xfrm>
            <a:off x="7479314" y="4528814"/>
            <a:ext cx="3159700" cy="260356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랜덤한 넘파이 데이터를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shape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에 맞춰서 생성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5" name="직사각형 37"/>
          <p:cNvSpPr/>
          <p:nvPr/>
        </p:nvSpPr>
        <p:spPr>
          <a:xfrm>
            <a:off x="6438351" y="5184834"/>
            <a:ext cx="3159700" cy="261561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답을 정수가 아닌 원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핫 인코딩된 벡터로 도출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6" name=""/>
          <p:cNvSpPr/>
          <p:nvPr/>
        </p:nvSpPr>
        <p:spPr>
          <a:xfrm>
            <a:off x="5906556" y="5095971"/>
            <a:ext cx="455526" cy="438600"/>
          </a:xfrm>
          <a:prstGeom prst="rightBrace">
            <a:avLst>
              <a:gd name="adj1" fmla="val 8333"/>
              <a:gd name="adj2" fmla="val 51562"/>
            </a:avLst>
          </a:prstGeom>
          <a:noFill/>
          <a:ln w="635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37" name=""/>
          <p:cNvCxnSpPr/>
          <p:nvPr/>
        </p:nvCxnSpPr>
        <p:spPr>
          <a:xfrm flipV="1">
            <a:off x="5364186" y="5815074"/>
            <a:ext cx="1463627" cy="5421"/>
          </a:xfrm>
          <a:prstGeom prst="straightConnector1">
            <a:avLst/>
          </a:prstGeom>
          <a:noFill/>
          <a:ln w="6350" cap="flat" cmpd="sng" algn="ctr">
            <a:solidFill>
              <a:srgbClr val="ff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138" name=""/>
          <p:cNvCxnSpPr/>
          <p:nvPr/>
        </p:nvCxnSpPr>
        <p:spPr>
          <a:xfrm flipV="1">
            <a:off x="6535562" y="6048096"/>
            <a:ext cx="939920" cy="2313"/>
          </a:xfrm>
          <a:prstGeom prst="straightConnector1">
            <a:avLst/>
          </a:prstGeom>
          <a:noFill/>
          <a:ln w="6350" cap="flat" cmpd="sng" algn="ctr">
            <a:solidFill>
              <a:srgbClr val="ff0000">
                <a:alpha val="100000"/>
              </a:srgbClr>
            </a:solidFill>
            <a:prstDash val="solid"/>
            <a:miter/>
            <a:tailEnd type="arrow"/>
          </a:ln>
        </p:spPr>
      </p:cxnSp>
      <p:sp>
        <p:nvSpPr>
          <p:cNvPr id="139" name="직사각형 37"/>
          <p:cNvSpPr/>
          <p:nvPr/>
        </p:nvSpPr>
        <p:spPr>
          <a:xfrm>
            <a:off x="6930147" y="5676631"/>
            <a:ext cx="3159700" cy="261561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리스트 입력 사용 학습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0" name="직사각형 37"/>
          <p:cNvSpPr/>
          <p:nvPr/>
        </p:nvSpPr>
        <p:spPr>
          <a:xfrm>
            <a:off x="7532303" y="5950338"/>
            <a:ext cx="3159700" cy="261561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딕셔너리 입력 사용 학습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0">
            <a:off x="309626" y="245385"/>
            <a:ext cx="11572748" cy="6359441"/>
            <a:chOff x="309626" y="245385"/>
            <a:chExt cx="11572748" cy="6359441"/>
          </a:xfrm>
        </p:grpSpPr>
        <p:sp>
          <p:nvSpPr>
            <p:cNvPr id="6" name="직사각형 5"/>
            <p:cNvSpPr/>
            <p:nvPr/>
          </p:nvSpPr>
          <p:spPr>
            <a:xfrm>
              <a:off x="309626" y="253174"/>
              <a:ext cx="11572748" cy="6351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1" latinLnBrk="0">
                <a:defRPr/>
              </a:pPr>
              <a:r>
                <a:rPr lang="en-US" altLang="ko-KR" sz="2400" b="1" i="1" kern="0">
                  <a:solidFill>
                    <a:prstClr val="white"/>
                  </a:solidFill>
                </a:rPr>
                <a:t>7.1.3</a:t>
              </a:r>
              <a:r>
                <a:rPr lang="ko-KR" altLang="en-US" sz="2400" b="1" i="1" kern="0">
                  <a:solidFill>
                    <a:prstClr val="white"/>
                  </a:solidFill>
                </a:rPr>
                <a:t> 다중 출력 모델</a:t>
              </a:r>
              <a:endParaRPr lang="ko-KR" altLang="en-US" sz="2400" b="1" i="1" kern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/>
            <p:cNvGrpSpPr/>
            <p:nvPr/>
          </p:nvGrpSpPr>
          <p:grpSpPr>
            <a:xfrm rot="0">
              <a:off x="11434660" y="462783"/>
              <a:ext cx="230946" cy="228482"/>
              <a:chOff x="11242636" y="735673"/>
              <a:chExt cx="230946" cy="228482"/>
            </a:xfrm>
          </p:grpSpPr>
          <p:sp>
            <p:nvSpPr>
              <p:cNvPr id="16" name="타원 15"/>
              <p:cNvSpPr/>
              <p:nvPr/>
            </p:nvSpPr>
            <p:spPr>
              <a:xfrm>
                <a:off x="11302773" y="800483"/>
                <a:ext cx="108789" cy="108789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사각형: 둥근 위쪽 모서리 16"/>
              <p:cNvSpPr/>
              <p:nvPr/>
            </p:nvSpPr>
            <p:spPr>
              <a:xfrm>
                <a:off x="11333147" y="910155"/>
                <a:ext cx="48043" cy="54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11359549" y="735673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 rot="5400000">
                <a:off x="11459354" y="83820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 rot="5400000">
                <a:off x="11256864" y="83542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rot="8100000">
                <a:off x="11282498" y="767378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 rot="13500000">
                <a:off x="11433473" y="77214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직사각형 7"/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>
                  <a:solidFill>
                    <a:srgbClr val="303962"/>
                  </a:solidFill>
                </a:rPr>
                <a:t>04</a:t>
              </a:r>
              <a:endParaRPr lang="en-US" altLang="ko-KR" b="1">
                <a:solidFill>
                  <a:srgbClr val="303962"/>
                </a:solidFill>
              </a:endParaRPr>
            </a:p>
          </p:txBody>
        </p:sp>
        <p:grpSp>
          <p:nvGrpSpPr>
            <p:cNvPr id="27" name="그룹 26"/>
            <p:cNvGrpSpPr/>
            <p:nvPr/>
          </p:nvGrpSpPr>
          <p:grpSpPr>
            <a:xfrm rot="0">
              <a:off x="10703092" y="493743"/>
              <a:ext cx="267186" cy="165383"/>
              <a:chOff x="10447060" y="740631"/>
              <a:chExt cx="267186" cy="165383"/>
            </a:xfrm>
          </p:grpSpPr>
          <p:sp>
            <p:nvSpPr>
              <p:cNvPr id="25" name="화살표: 갈매기형 수장 24"/>
              <p:cNvSpPr/>
              <p:nvPr/>
            </p:nvSpPr>
            <p:spPr>
              <a:xfrm>
                <a:off x="10597188" y="740631"/>
                <a:ext cx="117058" cy="165383"/>
              </a:xfrm>
              <a:prstGeom prst="chevron">
                <a:avLst>
                  <a:gd name="adj" fmla="val 807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10447060" y="816123"/>
                <a:ext cx="252000" cy="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8" name="직사각형 47"/>
          <p:cNvSpPr/>
          <p:nvPr/>
        </p:nvSpPr>
        <p:spPr>
          <a:xfrm>
            <a:off x="3339667" y="2933178"/>
            <a:ext cx="7200000" cy="4571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rgbClr val="303962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339667" y="2933178"/>
            <a:ext cx="4320000" cy="45719"/>
          </a:xfrm>
          <a:prstGeom prst="rect">
            <a:avLst/>
          </a:prstGeom>
          <a:solidFill>
            <a:srgbClr val="303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250767" y="1734149"/>
            <a:ext cx="5441523" cy="1454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200" b="1">
                <a:solidFill>
                  <a:prstClr val="black">
                    <a:lumMod val="75000"/>
                    <a:lumOff val="25000"/>
                  </a:prstClr>
                </a:solidFill>
              </a:rPr>
              <a:t>다중 출력 모델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맑은 고딕"/>
                <a:ea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맑은 고딕"/>
                <a:ea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808080"/>
              </a:solidFill>
              <a:latin typeface="맑은 고딕"/>
              <a:ea typeface="맑은 고딕"/>
              <a:cs typeface="맑은 고딕"/>
            </a:endParaRPr>
          </a:p>
          <a:p>
            <a:pPr marL="171360" indent="-17136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200">
                <a:solidFill>
                  <a:srgbClr val="404040"/>
                </a:solidFill>
              </a:rPr>
              <a:t>하나의 입력을 통해 여러 개의 타깃 속성을 예측하여 도출</a:t>
            </a:r>
            <a:endParaRPr lang="ko-KR" altLang="en-US" sz="1200">
              <a:solidFill>
                <a:srgbClr val="404040"/>
              </a:solidFill>
            </a:endParaRPr>
          </a:p>
          <a:p>
            <a:pPr marL="171360" indent="-17136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200" b="0">
                <a:solidFill>
                  <a:prstClr val="black">
                    <a:lumMod val="75000"/>
                    <a:lumOff val="25000"/>
                  </a:prstClr>
                </a:solidFill>
              </a:rPr>
              <a:t>주의사항 </a:t>
            </a:r>
            <a:r>
              <a:rPr lang="en-US" altLang="ko-KR" sz="1200" b="0">
                <a:solidFill>
                  <a:prstClr val="black">
                    <a:lumMod val="75000"/>
                    <a:lumOff val="25000"/>
                  </a:prstClr>
                </a:solidFill>
              </a:rPr>
              <a:t>1.</a:t>
            </a:r>
            <a:r>
              <a:rPr lang="ko-KR" altLang="en-US" sz="1200" b="0">
                <a:solidFill>
                  <a:prstClr val="black">
                    <a:lumMod val="75000"/>
                    <a:lumOff val="25000"/>
                  </a:prstClr>
                </a:solidFill>
              </a:rPr>
              <a:t> 네트워크 출력마다 다른 손실 함수를 지정하기</a:t>
            </a:r>
            <a:endParaRPr lang="ko-KR" altLang="en-US" sz="1200" b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indent="0">
              <a:lnSpc>
                <a:spcPct val="150000"/>
              </a:lnSpc>
              <a:buFont typeface="Arial"/>
              <a:buNone/>
              <a:defRPr/>
            </a:pPr>
            <a:r>
              <a:rPr lang="ko-KR" altLang="en-US" sz="1200" b="0">
                <a:solidFill>
                  <a:prstClr val="black">
                    <a:lumMod val="75000"/>
                    <a:lumOff val="25000"/>
                  </a:prstClr>
                </a:solidFill>
              </a:rPr>
              <a:t>                </a:t>
            </a:r>
            <a:r>
              <a:rPr lang="en-US" altLang="ko-KR" sz="1200" b="0">
                <a:solidFill>
                  <a:prstClr val="black">
                    <a:lumMod val="75000"/>
                    <a:lumOff val="25000"/>
                  </a:prstClr>
                </a:solidFill>
              </a:rPr>
              <a:t>2.</a:t>
            </a:r>
            <a:r>
              <a:rPr lang="ko-KR" altLang="en-US" sz="1200" b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200" b="0">
                <a:solidFill>
                  <a:prstClr val="black">
                    <a:lumMod val="75000"/>
                    <a:lumOff val="25000"/>
                  </a:prstClr>
                </a:solidFill>
              </a:rPr>
              <a:t>Loss</a:t>
            </a:r>
            <a:r>
              <a:rPr lang="ko-KR" altLang="en-US" sz="1200" b="0">
                <a:solidFill>
                  <a:prstClr val="black">
                    <a:lumMod val="75000"/>
                    <a:lumOff val="25000"/>
                  </a:prstClr>
                </a:solidFill>
              </a:rPr>
              <a:t>에 </a:t>
            </a:r>
            <a:r>
              <a:rPr lang="en-US" altLang="ko-KR" sz="1200" b="0">
                <a:solidFill>
                  <a:prstClr val="black">
                    <a:lumMod val="75000"/>
                    <a:lumOff val="25000"/>
                  </a:prstClr>
                </a:solidFill>
              </a:rPr>
              <a:t>Weight</a:t>
            </a:r>
            <a:r>
              <a:rPr lang="ko-KR" altLang="en-US" sz="1200" b="0">
                <a:solidFill>
                  <a:prstClr val="black">
                    <a:lumMod val="75000"/>
                    <a:lumOff val="25000"/>
                  </a:prstClr>
                </a:solidFill>
              </a:rPr>
              <a:t> 값 지정</a:t>
            </a:r>
            <a:endParaRPr lang="ko-KR" altLang="en-US" sz="1200" b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200" b="1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  <a:endParaRPr lang="ko-KR" altLang="en-US" sz="1200" b="1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043738" y="3599104"/>
            <a:ext cx="10006064" cy="26343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31800" dist="254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solidFill>
                <a:prstClr val="white"/>
              </a:solidFill>
            </a:endParaRPr>
          </a:p>
        </p:txBody>
      </p:sp>
      <p:sp>
        <p:nvSpPr>
          <p:cNvPr id="61" name=""/>
          <p:cNvSpPr txBox="1"/>
          <p:nvPr/>
        </p:nvSpPr>
        <p:spPr>
          <a:xfrm>
            <a:off x="3048000" y="3624216"/>
            <a:ext cx="6096000" cy="33718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50000"/>
              </a:lnSpc>
              <a:defRPr/>
            </a:pPr>
            <a:r>
              <a:rPr lang="en-US" altLang="ko-KR" sz="1100">
                <a:solidFill>
                  <a:srgbClr val="404040"/>
                </a:solidFill>
              </a:rPr>
              <a:t>3</a:t>
            </a:r>
            <a:r>
              <a:rPr lang="ko-KR" altLang="en-US" sz="1100">
                <a:solidFill>
                  <a:srgbClr val="404040"/>
                </a:solidFill>
              </a:rPr>
              <a:t>개의 출력을 가진 소셜 미디어 모델</a:t>
            </a:r>
            <a:endParaRPr lang="ko-KR" altLang="en-US" sz="1100">
              <a:solidFill>
                <a:srgbClr val="404040"/>
              </a:solidFill>
            </a:endParaRPr>
          </a:p>
        </p:txBody>
      </p:sp>
      <p:sp>
        <p:nvSpPr>
          <p:cNvPr id="70" name=""/>
          <p:cNvSpPr/>
          <p:nvPr/>
        </p:nvSpPr>
        <p:spPr>
          <a:xfrm>
            <a:off x="4669971" y="4820638"/>
            <a:ext cx="1281339" cy="453571"/>
          </a:xfrm>
          <a:prstGeom prst="roundRect">
            <a:avLst>
              <a:gd name="adj" fmla="val 16667"/>
            </a:avLst>
          </a:prstGeom>
          <a:solidFill>
            <a:srgbClr val="ffc000">
              <a:alpha val="100000"/>
            </a:srgbClr>
          </a:solidFill>
          <a:ln w="12700" cap="flat" cmpd="sng" algn="ctr">
            <a:solidFill>
              <a:srgbClr val="ffd7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1D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컨브넷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1" name=""/>
          <p:cNvSpPr/>
          <p:nvPr/>
        </p:nvSpPr>
        <p:spPr>
          <a:xfrm>
            <a:off x="6470196" y="4830163"/>
            <a:ext cx="1281339" cy="453571"/>
          </a:xfrm>
          <a:prstGeom prst="roundRect">
            <a:avLst>
              <a:gd name="adj" fmla="val 16667"/>
            </a:avLst>
          </a:prstGeom>
          <a:solidFill>
            <a:srgbClr val="ffc000">
              <a:alpha val="100000"/>
            </a:srgbClr>
          </a:solidFill>
          <a:ln w="12700" cap="flat" cmpd="sng" algn="ctr">
            <a:solidFill>
              <a:srgbClr val="ffd7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Dense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78" name=""/>
          <p:cNvCxnSpPr>
            <a:stCxn id="70" idx="3"/>
            <a:endCxn id="71" idx="1"/>
          </p:cNvCxnSpPr>
          <p:nvPr/>
        </p:nvCxnSpPr>
        <p:spPr>
          <a:xfrm>
            <a:off x="5951310" y="5047424"/>
            <a:ext cx="518886" cy="9525"/>
          </a:xfrm>
          <a:prstGeom prst="straightConnector1">
            <a:avLst/>
          </a:prstGeom>
          <a:noFill/>
          <a:ln w="6350" cap="flat" cmpd="sng" algn="ctr">
            <a:solidFill>
              <a:srgbClr val="4472c4">
                <a:alpha val="100000"/>
              </a:srgbClr>
            </a:solidFill>
            <a:prstDash val="solid"/>
            <a:miter/>
            <a:tailEnd type="arrow"/>
          </a:ln>
        </p:spPr>
      </p:cxnSp>
      <p:sp>
        <p:nvSpPr>
          <p:cNvPr id="81" name="직사각형 37"/>
          <p:cNvSpPr/>
          <p:nvPr/>
        </p:nvSpPr>
        <p:spPr>
          <a:xfrm>
            <a:off x="8272953" y="4922906"/>
            <a:ext cx="524336" cy="262687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1" i="0" u="none" strike="noStrike" kern="1200" cap="none" spc="0" normalizeH="0" baseline="0" mc:Ignorable="hp" hp:hslEmbossed="0">
                <a:solidFill>
                  <a:srgbClr val="4472c4"/>
                </a:solidFill>
                <a:latin typeface="맑은 고딕"/>
                <a:ea typeface="맑은 고딕"/>
                <a:cs typeface="맑은 고딕"/>
              </a:rPr>
              <a:t>소득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82" name=""/>
          <p:cNvCxnSpPr>
            <a:stCxn id="71" idx="3"/>
            <a:endCxn id="81" idx="1"/>
          </p:cNvCxnSpPr>
          <p:nvPr/>
        </p:nvCxnSpPr>
        <p:spPr>
          <a:xfrm flipV="1">
            <a:off x="7751535" y="5054249"/>
            <a:ext cx="521417" cy="2699"/>
          </a:xfrm>
          <a:prstGeom prst="straightConnector1">
            <a:avLst/>
          </a:prstGeom>
          <a:noFill/>
          <a:ln w="6350" cap="flat" cmpd="sng" algn="ctr">
            <a:solidFill>
              <a:srgbClr val="4472c4">
                <a:alpha val="100000"/>
              </a:srgbClr>
            </a:solidFill>
            <a:prstDash val="solid"/>
            <a:miter/>
            <a:tailEnd type="arrow"/>
          </a:ln>
        </p:spPr>
      </p:cxnSp>
      <p:pic>
        <p:nvPicPr>
          <p:cNvPr id="83" name=""/>
          <p:cNvPicPr>
            <a:picLocks noChangeAspect="1"/>
          </p:cNvPicPr>
          <p:nvPr/>
        </p:nvPicPr>
        <p:blipFill rotWithShape="1">
          <a:blip r:embed="rId2"/>
          <a:srcRect l="54850"/>
          <a:stretch>
            <a:fillRect/>
          </a:stretch>
        </p:blipFill>
        <p:spPr>
          <a:xfrm>
            <a:off x="940594" y="1363240"/>
            <a:ext cx="2130435" cy="1872961"/>
          </a:xfrm>
          <a:prstGeom prst="rect">
            <a:avLst/>
          </a:prstGeom>
        </p:spPr>
      </p:pic>
      <p:sp>
        <p:nvSpPr>
          <p:cNvPr id="84" name=""/>
          <p:cNvSpPr/>
          <p:nvPr/>
        </p:nvSpPr>
        <p:spPr>
          <a:xfrm>
            <a:off x="6459795" y="4120495"/>
            <a:ext cx="1281339" cy="453571"/>
          </a:xfrm>
          <a:prstGeom prst="roundRect">
            <a:avLst>
              <a:gd name="adj" fmla="val 16667"/>
            </a:avLst>
          </a:prstGeom>
          <a:solidFill>
            <a:srgbClr val="ffc000">
              <a:alpha val="100000"/>
            </a:srgbClr>
          </a:solidFill>
          <a:ln w="12700" cap="flat" cmpd="sng" algn="ctr">
            <a:solidFill>
              <a:srgbClr val="ffd7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Dense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5" name=""/>
          <p:cNvSpPr/>
          <p:nvPr/>
        </p:nvSpPr>
        <p:spPr>
          <a:xfrm>
            <a:off x="6464065" y="5564683"/>
            <a:ext cx="1281339" cy="453571"/>
          </a:xfrm>
          <a:prstGeom prst="roundRect">
            <a:avLst>
              <a:gd name="adj" fmla="val 16667"/>
            </a:avLst>
          </a:prstGeom>
          <a:solidFill>
            <a:srgbClr val="ffc000">
              <a:alpha val="100000"/>
            </a:srgbClr>
          </a:solidFill>
          <a:ln w="12700" cap="flat" cmpd="sng" algn="ctr">
            <a:solidFill>
              <a:srgbClr val="ffd7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Dense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86" name=""/>
          <p:cNvCxnSpPr>
            <a:stCxn id="70" idx="3"/>
            <a:endCxn id="84" idx="1"/>
          </p:cNvCxnSpPr>
          <p:nvPr/>
        </p:nvCxnSpPr>
        <p:spPr>
          <a:xfrm rot="5400000" flipH="1" flipV="1">
            <a:off x="5855481" y="4443110"/>
            <a:ext cx="700143" cy="508485"/>
          </a:xfrm>
          <a:prstGeom prst="straightConnector1">
            <a:avLst/>
          </a:prstGeom>
          <a:noFill/>
          <a:ln w="6350" cap="flat" cmpd="sng" algn="ctr">
            <a:solidFill>
              <a:srgbClr val="4472c4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87" name=""/>
          <p:cNvCxnSpPr>
            <a:stCxn id="70" idx="3"/>
            <a:endCxn id="85" idx="1"/>
          </p:cNvCxnSpPr>
          <p:nvPr/>
        </p:nvCxnSpPr>
        <p:spPr>
          <a:xfrm rot="16200000" flipH="1">
            <a:off x="5835665" y="5163069"/>
            <a:ext cx="744045" cy="512755"/>
          </a:xfrm>
          <a:prstGeom prst="straightConnector1">
            <a:avLst/>
          </a:prstGeom>
          <a:noFill/>
          <a:ln w="6350" cap="flat" cmpd="sng" algn="ctr">
            <a:solidFill>
              <a:srgbClr val="4472c4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88" name=""/>
          <p:cNvCxnSpPr>
            <a:stCxn id="84" idx="3"/>
            <a:endCxn id="93" idx="1"/>
          </p:cNvCxnSpPr>
          <p:nvPr/>
        </p:nvCxnSpPr>
        <p:spPr>
          <a:xfrm flipV="1">
            <a:off x="7741134" y="4346443"/>
            <a:ext cx="511893" cy="838"/>
          </a:xfrm>
          <a:prstGeom prst="straightConnector1">
            <a:avLst/>
          </a:prstGeom>
          <a:noFill/>
          <a:ln w="6350" cap="flat" cmpd="sng" algn="ctr">
            <a:solidFill>
              <a:srgbClr val="4472c4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89" name=""/>
          <p:cNvCxnSpPr>
            <a:stCxn id="85" idx="3"/>
            <a:endCxn id="94" idx="1"/>
          </p:cNvCxnSpPr>
          <p:nvPr/>
        </p:nvCxnSpPr>
        <p:spPr>
          <a:xfrm>
            <a:off x="7745404" y="5791469"/>
            <a:ext cx="541343" cy="2554"/>
          </a:xfrm>
          <a:prstGeom prst="straightConnector1">
            <a:avLst/>
          </a:prstGeom>
          <a:noFill/>
          <a:ln w="6350" cap="flat" cmpd="sng" algn="ctr">
            <a:solidFill>
              <a:srgbClr val="4472c4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90" name=""/>
          <p:cNvCxnSpPr>
            <a:stCxn id="92" idx="3"/>
            <a:endCxn id="70" idx="1"/>
          </p:cNvCxnSpPr>
          <p:nvPr/>
        </p:nvCxnSpPr>
        <p:spPr>
          <a:xfrm>
            <a:off x="4102449" y="5043472"/>
            <a:ext cx="567522" cy="3952"/>
          </a:xfrm>
          <a:prstGeom prst="straightConnector1">
            <a:avLst/>
          </a:prstGeom>
          <a:noFill/>
          <a:ln w="6350" cap="flat" cmpd="sng" algn="ctr">
            <a:solidFill>
              <a:srgbClr val="4472c4">
                <a:alpha val="100000"/>
              </a:srgbClr>
            </a:solidFill>
            <a:prstDash val="solid"/>
            <a:miter/>
            <a:tailEnd type="arrow"/>
          </a:ln>
        </p:spPr>
      </p:cxnSp>
      <p:sp>
        <p:nvSpPr>
          <p:cNvPr id="92" name="직사각형 37"/>
          <p:cNvSpPr/>
          <p:nvPr/>
        </p:nvSpPr>
        <p:spPr>
          <a:xfrm>
            <a:off x="2680354" y="4916774"/>
            <a:ext cx="1422095" cy="253396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1" i="0" u="none" strike="noStrike" kern="1200" cap="none" spc="0" normalizeH="0" baseline="0" mc:Ignorable="hp" hp:hslEmbossed="0">
                <a:solidFill>
                  <a:srgbClr val="4472c4"/>
                </a:solidFill>
                <a:latin typeface="맑은 고딕"/>
                <a:ea typeface="맑은 고딕"/>
                <a:cs typeface="맑은 고딕"/>
              </a:rPr>
              <a:t>소셜 미디어 포스트</a:t>
            </a:r>
            <a:r>
              <a:rPr xmlns:mc="http://schemas.openxmlformats.org/markup-compatibility/2006" xmlns:hp="http://schemas.haansoft.com/office/presentation/8.0" kumimoji="0" lang="en-US" altLang="ko-KR" sz="11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kumimoji="0" lang="en-US" altLang="ko-KR" sz="1100" b="1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3" name="직사각형 37"/>
          <p:cNvSpPr/>
          <p:nvPr/>
        </p:nvSpPr>
        <p:spPr>
          <a:xfrm>
            <a:off x="8253028" y="4215099"/>
            <a:ext cx="524336" cy="262687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1" i="0" u="none" strike="noStrike" kern="1200" cap="none" spc="0" normalizeH="0" baseline="0" mc:Ignorable="hp" hp:hslEmbossed="0">
                <a:solidFill>
                  <a:srgbClr val="4472c4"/>
                </a:solidFill>
                <a:latin typeface="맑은 고딕"/>
                <a:ea typeface="맑은 고딕"/>
                <a:cs typeface="맑은 고딕"/>
              </a:rPr>
              <a:t>나이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4" name="직사각형 37"/>
          <p:cNvSpPr/>
          <p:nvPr/>
        </p:nvSpPr>
        <p:spPr>
          <a:xfrm>
            <a:off x="8286748" y="5662680"/>
            <a:ext cx="524336" cy="262687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1" i="0" u="none" strike="noStrike" kern="1200" cap="none" spc="0" normalizeH="0" baseline="0" mc:Ignorable="hp" hp:hslEmbossed="0">
                <a:solidFill>
                  <a:srgbClr val="4472c4"/>
                </a:solidFill>
                <a:latin typeface="맑은 고딕"/>
                <a:ea typeface="맑은 고딕"/>
                <a:cs typeface="맑은 고딕"/>
              </a:rPr>
              <a:t>성별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0">
            <a:off x="309626" y="245385"/>
            <a:ext cx="11572748" cy="6359441"/>
            <a:chOff x="309626" y="245385"/>
            <a:chExt cx="11572748" cy="6359441"/>
          </a:xfrm>
        </p:grpSpPr>
        <p:sp>
          <p:nvSpPr>
            <p:cNvPr id="6" name="직사각형 5"/>
            <p:cNvSpPr/>
            <p:nvPr/>
          </p:nvSpPr>
          <p:spPr>
            <a:xfrm>
              <a:off x="309626" y="253174"/>
              <a:ext cx="11572748" cy="6351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1" latinLnBrk="0">
                <a:defRPr/>
              </a:pPr>
              <a:r>
                <a:rPr lang="en-US" altLang="ko-KR" sz="2400" b="1" i="1" kern="0">
                  <a:solidFill>
                    <a:prstClr val="white"/>
                  </a:solidFill>
                </a:rPr>
                <a:t>7.1.3</a:t>
              </a:r>
              <a:r>
                <a:rPr lang="ko-KR" altLang="en-US" sz="2400" b="1" i="1" kern="0">
                  <a:solidFill>
                    <a:prstClr val="white"/>
                  </a:solidFill>
                </a:rPr>
                <a:t> 다중 출력 모델</a:t>
              </a:r>
              <a:endParaRPr lang="ko-KR" altLang="en-US" sz="2400" b="1" i="1" kern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/>
            <p:cNvGrpSpPr/>
            <p:nvPr/>
          </p:nvGrpSpPr>
          <p:grpSpPr>
            <a:xfrm rot="0">
              <a:off x="11434660" y="462783"/>
              <a:ext cx="230946" cy="228482"/>
              <a:chOff x="11242636" y="735673"/>
              <a:chExt cx="230946" cy="228482"/>
            </a:xfrm>
          </p:grpSpPr>
          <p:sp>
            <p:nvSpPr>
              <p:cNvPr id="16" name="타원 15"/>
              <p:cNvSpPr/>
              <p:nvPr/>
            </p:nvSpPr>
            <p:spPr>
              <a:xfrm>
                <a:off x="11302773" y="800483"/>
                <a:ext cx="108789" cy="108789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사각형: 둥근 위쪽 모서리 16"/>
              <p:cNvSpPr/>
              <p:nvPr/>
            </p:nvSpPr>
            <p:spPr>
              <a:xfrm>
                <a:off x="11333147" y="910155"/>
                <a:ext cx="48043" cy="54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11359549" y="735673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 rot="5400000">
                <a:off x="11459354" y="83820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 rot="5400000">
                <a:off x="11256864" y="83542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rot="8100000">
                <a:off x="11282498" y="767378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 rot="13500000">
                <a:off x="11433473" y="77214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직사각형 7"/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>
                  <a:solidFill>
                    <a:srgbClr val="303962"/>
                  </a:solidFill>
                </a:rPr>
                <a:t>04</a:t>
              </a:r>
              <a:endParaRPr lang="en-US" altLang="ko-KR" b="1">
                <a:solidFill>
                  <a:srgbClr val="303962"/>
                </a:solidFill>
              </a:endParaRPr>
            </a:p>
          </p:txBody>
        </p:sp>
        <p:grpSp>
          <p:nvGrpSpPr>
            <p:cNvPr id="27" name="그룹 26"/>
            <p:cNvGrpSpPr/>
            <p:nvPr/>
          </p:nvGrpSpPr>
          <p:grpSpPr>
            <a:xfrm rot="0">
              <a:off x="10703092" y="493743"/>
              <a:ext cx="267186" cy="165383"/>
              <a:chOff x="10447060" y="740631"/>
              <a:chExt cx="267186" cy="165383"/>
            </a:xfrm>
          </p:grpSpPr>
          <p:sp>
            <p:nvSpPr>
              <p:cNvPr id="25" name="화살표: 갈매기형 수장 24"/>
              <p:cNvSpPr/>
              <p:nvPr/>
            </p:nvSpPr>
            <p:spPr>
              <a:xfrm>
                <a:off x="10597188" y="740631"/>
                <a:ext cx="117058" cy="165383"/>
              </a:xfrm>
              <a:prstGeom prst="chevron">
                <a:avLst>
                  <a:gd name="adj" fmla="val 807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10447060" y="816123"/>
                <a:ext cx="252000" cy="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03" name=""/>
          <p:cNvSpPr txBox="1"/>
          <p:nvPr/>
        </p:nvSpPr>
        <p:spPr>
          <a:xfrm>
            <a:off x="3048000" y="1199424"/>
            <a:ext cx="6096000" cy="3371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코드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7-3.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3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개의 출력을 가진 함수형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API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구현하기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0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67211" y="1806491"/>
            <a:ext cx="6291549" cy="4153723"/>
          </a:xfrm>
          <a:prstGeom prst="rect">
            <a:avLst/>
          </a:prstGeom>
        </p:spPr>
      </p:pic>
      <p:sp>
        <p:nvSpPr>
          <p:cNvPr id="105" name=""/>
          <p:cNvSpPr/>
          <p:nvPr/>
        </p:nvSpPr>
        <p:spPr>
          <a:xfrm>
            <a:off x="6230406" y="3000363"/>
            <a:ext cx="444577" cy="1741445"/>
          </a:xfrm>
          <a:prstGeom prst="rightBrace">
            <a:avLst>
              <a:gd name="adj1" fmla="val 8333"/>
              <a:gd name="adj2" fmla="val 51562"/>
            </a:avLst>
          </a:prstGeom>
          <a:noFill/>
          <a:ln w="635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6" name="직사각형 37"/>
          <p:cNvSpPr/>
          <p:nvPr/>
        </p:nvSpPr>
        <p:spPr>
          <a:xfrm>
            <a:off x="6715125" y="3598210"/>
            <a:ext cx="3499096" cy="754781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‘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소셜 미디어 포스트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-&gt;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1D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컨브넷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‘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에 해당하는 과정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*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간단한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Convolution 1D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로 구현한다고 되어있으나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CNN Network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로서 선언됨 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7" name="직사각형 37"/>
          <p:cNvSpPr/>
          <p:nvPr/>
        </p:nvSpPr>
        <p:spPr>
          <a:xfrm>
            <a:off x="1886060" y="4834492"/>
            <a:ext cx="2754614" cy="259478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각각의 출력 층 선언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08" name=""/>
          <p:cNvCxnSpPr/>
          <p:nvPr/>
        </p:nvCxnSpPr>
        <p:spPr>
          <a:xfrm flipV="1">
            <a:off x="5068584" y="5073700"/>
            <a:ext cx="3425088" cy="2311"/>
          </a:xfrm>
          <a:prstGeom prst="straightConnector1">
            <a:avLst/>
          </a:prstGeom>
          <a:noFill/>
          <a:ln w="6350" cap="flat" cmpd="sng" algn="ctr">
            <a:solidFill>
              <a:srgbClr val="ff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125" name=""/>
          <p:cNvCxnSpPr/>
          <p:nvPr/>
        </p:nvCxnSpPr>
        <p:spPr>
          <a:xfrm flipV="1">
            <a:off x="7892363" y="5259820"/>
            <a:ext cx="1159670" cy="1436"/>
          </a:xfrm>
          <a:prstGeom prst="straightConnector1">
            <a:avLst/>
          </a:prstGeom>
          <a:noFill/>
          <a:ln w="6350" cap="flat" cmpd="sng" algn="ctr">
            <a:solidFill>
              <a:srgbClr val="ff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126" name=""/>
          <p:cNvCxnSpPr/>
          <p:nvPr/>
        </p:nvCxnSpPr>
        <p:spPr>
          <a:xfrm flipV="1">
            <a:off x="6895194" y="5478786"/>
            <a:ext cx="2156839" cy="561"/>
          </a:xfrm>
          <a:prstGeom prst="straightConnector1">
            <a:avLst/>
          </a:prstGeom>
          <a:noFill/>
          <a:ln w="6350" cap="flat" cmpd="sng" algn="ctr">
            <a:solidFill>
              <a:srgbClr val="ff0000">
                <a:alpha val="100000"/>
              </a:srgbClr>
            </a:solidFill>
            <a:prstDash val="solid"/>
            <a:miter/>
            <a:tailEnd type="arrow"/>
          </a:ln>
        </p:spPr>
      </p:cxnSp>
      <p:sp>
        <p:nvSpPr>
          <p:cNvPr id="127" name="직사각형 37"/>
          <p:cNvSpPr/>
          <p:nvPr/>
        </p:nvSpPr>
        <p:spPr>
          <a:xfrm>
            <a:off x="8541736" y="4921202"/>
            <a:ext cx="2754614" cy="259478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1D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컨브넷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-&gt;Dense-&gt;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나이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9" name="직사각형 37"/>
          <p:cNvSpPr/>
          <p:nvPr/>
        </p:nvSpPr>
        <p:spPr>
          <a:xfrm>
            <a:off x="9055429" y="5139292"/>
            <a:ext cx="2754614" cy="259478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1D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컨브넷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-&gt;Dense-&gt;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소득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0" name="직사각형 37"/>
          <p:cNvSpPr/>
          <p:nvPr/>
        </p:nvSpPr>
        <p:spPr>
          <a:xfrm>
            <a:off x="9070646" y="5376323"/>
            <a:ext cx="2754614" cy="260572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1D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컨브넷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-&gt;Dense-&gt;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성별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0">
            <a:off x="309626" y="245385"/>
            <a:ext cx="11572748" cy="6359441"/>
            <a:chOff x="309626" y="245385"/>
            <a:chExt cx="11572748" cy="6359441"/>
          </a:xfrm>
        </p:grpSpPr>
        <p:sp>
          <p:nvSpPr>
            <p:cNvPr id="6" name="직사각형 5"/>
            <p:cNvSpPr/>
            <p:nvPr/>
          </p:nvSpPr>
          <p:spPr>
            <a:xfrm>
              <a:off x="309626" y="253174"/>
              <a:ext cx="11572748" cy="6351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1" latinLnBrk="0">
                <a:defRPr/>
              </a:pPr>
              <a:r>
                <a:rPr lang="en-US" altLang="ko-KR" sz="2400" b="1" i="1" kern="0">
                  <a:solidFill>
                    <a:prstClr val="white"/>
                  </a:solidFill>
                </a:rPr>
                <a:t>7.1.3</a:t>
              </a:r>
              <a:r>
                <a:rPr lang="ko-KR" altLang="en-US" sz="2400" b="1" i="1" kern="0">
                  <a:solidFill>
                    <a:prstClr val="white"/>
                  </a:solidFill>
                </a:rPr>
                <a:t> 다중 출력 모델</a:t>
              </a:r>
              <a:endParaRPr lang="ko-KR" altLang="en-US" sz="2400" b="1" i="1" kern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/>
            <p:cNvGrpSpPr/>
            <p:nvPr/>
          </p:nvGrpSpPr>
          <p:grpSpPr>
            <a:xfrm rot="0">
              <a:off x="11434660" y="462783"/>
              <a:ext cx="230946" cy="228482"/>
              <a:chOff x="11242636" y="735673"/>
              <a:chExt cx="230946" cy="228482"/>
            </a:xfrm>
          </p:grpSpPr>
          <p:sp>
            <p:nvSpPr>
              <p:cNvPr id="16" name="타원 15"/>
              <p:cNvSpPr/>
              <p:nvPr/>
            </p:nvSpPr>
            <p:spPr>
              <a:xfrm>
                <a:off x="11302773" y="800483"/>
                <a:ext cx="108789" cy="108789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사각형: 둥근 위쪽 모서리 16"/>
              <p:cNvSpPr/>
              <p:nvPr/>
            </p:nvSpPr>
            <p:spPr>
              <a:xfrm>
                <a:off x="11333147" y="910155"/>
                <a:ext cx="48043" cy="54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11359549" y="735673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 rot="5400000">
                <a:off x="11459354" y="83820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 rot="5400000">
                <a:off x="11256864" y="83542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rot="8100000">
                <a:off x="11282498" y="767378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 rot="13500000">
                <a:off x="11433473" y="77214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직사각형 7"/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>
                  <a:solidFill>
                    <a:srgbClr val="303962"/>
                  </a:solidFill>
                </a:rPr>
                <a:t>04</a:t>
              </a:r>
              <a:endParaRPr lang="en-US" altLang="ko-KR" b="1">
                <a:solidFill>
                  <a:srgbClr val="303962"/>
                </a:solidFill>
              </a:endParaRPr>
            </a:p>
          </p:txBody>
        </p:sp>
        <p:grpSp>
          <p:nvGrpSpPr>
            <p:cNvPr id="27" name="그룹 26"/>
            <p:cNvGrpSpPr/>
            <p:nvPr/>
          </p:nvGrpSpPr>
          <p:grpSpPr>
            <a:xfrm rot="0">
              <a:off x="10703092" y="493743"/>
              <a:ext cx="267186" cy="165383"/>
              <a:chOff x="10447060" y="740631"/>
              <a:chExt cx="267186" cy="165383"/>
            </a:xfrm>
          </p:grpSpPr>
          <p:sp>
            <p:nvSpPr>
              <p:cNvPr id="25" name="화살표: 갈매기형 수장 24"/>
              <p:cNvSpPr/>
              <p:nvPr/>
            </p:nvSpPr>
            <p:spPr>
              <a:xfrm>
                <a:off x="10597188" y="740631"/>
                <a:ext cx="117058" cy="165383"/>
              </a:xfrm>
              <a:prstGeom prst="chevron">
                <a:avLst>
                  <a:gd name="adj" fmla="val 807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10447060" y="816123"/>
                <a:ext cx="252000" cy="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03" name="원호 71"/>
          <p:cNvSpPr/>
          <p:nvPr/>
        </p:nvSpPr>
        <p:spPr>
          <a:xfrm>
            <a:off x="450070" y="1163266"/>
            <a:ext cx="1672620" cy="1519345"/>
          </a:xfrm>
          <a:prstGeom prst="arc">
            <a:avLst>
              <a:gd name="adj1" fmla="val 97363"/>
              <a:gd name="adj2" fmla="val 16213013"/>
            </a:avLst>
          </a:prstGeom>
          <a:noFill/>
          <a:ln w="38100" cap="rnd" cmpd="sng" algn="ctr">
            <a:solidFill>
              <a:srgbClr val="303962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4" name="눈물 방울 74"/>
          <p:cNvSpPr/>
          <p:nvPr/>
        </p:nvSpPr>
        <p:spPr>
          <a:xfrm>
            <a:off x="535933" y="1257647"/>
            <a:ext cx="1501899" cy="1340364"/>
          </a:xfrm>
          <a:prstGeom prst="teardrop">
            <a:avLst>
              <a:gd name="adj" fmla="val 100000"/>
            </a:avLst>
          </a:prstGeom>
          <a:solidFill>
            <a:srgbClr val="d0cece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5" name="직사각형 77"/>
          <p:cNvSpPr/>
          <p:nvPr/>
        </p:nvSpPr>
        <p:spPr>
          <a:xfrm>
            <a:off x="698148" y="1600091"/>
            <a:ext cx="1278868" cy="56970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맑은 고딕"/>
                <a:ea typeface="맑은 고딕"/>
                <a:cs typeface="맑은 고딕"/>
              </a:rPr>
              <a:t>주의사항 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맑은 고딕"/>
                <a:ea typeface="맑은 고딕"/>
                <a:cs typeface="맑은 고딕"/>
              </a:rPr>
              <a:t>첫번째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맑은 고딕"/>
                <a:ea typeface="맑은 고딕"/>
                <a:cs typeface="맑은 고딕"/>
              </a:rPr>
              <a:t>,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0" name="직사각형 39"/>
          <p:cNvSpPr/>
          <p:nvPr/>
        </p:nvSpPr>
        <p:spPr>
          <a:xfrm>
            <a:off x="2131834" y="1168650"/>
            <a:ext cx="4230209" cy="7058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  <a:defRPr/>
            </a:pPr>
            <a:r>
              <a:rPr lang="ko-KR" altLang="en-US" sz="1400" b="1" i="1">
                <a:solidFill>
                  <a:prstClr val="black">
                    <a:lumMod val="75000"/>
                    <a:lumOff val="25000"/>
                  </a:prstClr>
                </a:solidFill>
              </a:rPr>
              <a:t>네트워크 출력마다 다른 손실 함수를 지정하기</a:t>
            </a:r>
            <a:endParaRPr lang="ko-KR" altLang="en-US" sz="1400" b="1" i="1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ko-KR" altLang="en-US" sz="1300" i="1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33046" y="1782842"/>
            <a:ext cx="8506722" cy="1432606"/>
          </a:xfrm>
          <a:prstGeom prst="rect">
            <a:avLst/>
          </a:prstGeom>
        </p:spPr>
      </p:pic>
      <p:sp>
        <p:nvSpPr>
          <p:cNvPr id="112" name="원호 71"/>
          <p:cNvSpPr/>
          <p:nvPr/>
        </p:nvSpPr>
        <p:spPr>
          <a:xfrm>
            <a:off x="497695" y="3677866"/>
            <a:ext cx="1672620" cy="1519345"/>
          </a:xfrm>
          <a:prstGeom prst="arc">
            <a:avLst>
              <a:gd name="adj1" fmla="val 97363"/>
              <a:gd name="adj2" fmla="val 16213013"/>
            </a:avLst>
          </a:prstGeom>
          <a:noFill/>
          <a:ln w="38100" cap="rnd" cmpd="sng" algn="ctr">
            <a:solidFill>
              <a:srgbClr val="303962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3" name="눈물 방울 74"/>
          <p:cNvSpPr/>
          <p:nvPr/>
        </p:nvSpPr>
        <p:spPr>
          <a:xfrm>
            <a:off x="574033" y="3772247"/>
            <a:ext cx="1501899" cy="1340364"/>
          </a:xfrm>
          <a:prstGeom prst="teardrop">
            <a:avLst>
              <a:gd name="adj" fmla="val 100000"/>
            </a:avLst>
          </a:prstGeom>
          <a:solidFill>
            <a:srgbClr val="d0cece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4" name="직사각형 77"/>
          <p:cNvSpPr/>
          <p:nvPr/>
        </p:nvSpPr>
        <p:spPr>
          <a:xfrm>
            <a:off x="736248" y="4114691"/>
            <a:ext cx="1278868" cy="56970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맑은 고딕"/>
                <a:ea typeface="맑은 고딕"/>
                <a:cs typeface="맑은 고딕"/>
              </a:rPr>
              <a:t>주의사항 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맑은 고딕"/>
                <a:ea typeface="맑은 고딕"/>
                <a:cs typeface="맑은 고딕"/>
              </a:rPr>
              <a:t>두번째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맑은 고딕"/>
                <a:ea typeface="맑은 고딕"/>
                <a:cs typeface="맑은 고딕"/>
              </a:rPr>
              <a:t>,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5" name="직사각형 39"/>
          <p:cNvSpPr/>
          <p:nvPr/>
        </p:nvSpPr>
        <p:spPr>
          <a:xfrm>
            <a:off x="2212742" y="3762375"/>
            <a:ext cx="2416079" cy="70587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1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Loss</a:t>
            </a:r>
            <a:r>
              <a:rPr xmlns:mc="http://schemas.openxmlformats.org/markup-compatibility/2006" xmlns:hp="http://schemas.haansoft.com/office/presentation/8.0" kumimoji="0" lang="ko-KR" altLang="en-US" sz="1400" b="1" i="1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에 </a:t>
            </a:r>
            <a:r>
              <a:rPr xmlns:mc="http://schemas.openxmlformats.org/markup-compatibility/2006" xmlns:hp="http://schemas.haansoft.com/office/presentation/8.0" kumimoji="0" lang="en-US" altLang="ko-KR" sz="1400" b="1" i="1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Weight</a:t>
            </a:r>
            <a:r>
              <a:rPr xmlns:mc="http://schemas.openxmlformats.org/markup-compatibility/2006" xmlns:hp="http://schemas.haansoft.com/office/presentation/8.0" kumimoji="0" lang="ko-KR" altLang="en-US" sz="1400" b="1" i="1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값 지정</a:t>
            </a:r>
            <a:endParaRPr xmlns:mc="http://schemas.openxmlformats.org/markup-compatibility/2006" xmlns:hp="http://schemas.haansoft.com/office/presentation/8.0" kumimoji="0" lang="ko-KR" altLang="en-US" sz="1400" b="1" i="1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1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492446" y="4627431"/>
            <a:ext cx="8569948" cy="1729275"/>
          </a:xfrm>
          <a:prstGeom prst="rect">
            <a:avLst/>
          </a:prstGeom>
        </p:spPr>
      </p:pic>
      <p:sp>
        <p:nvSpPr>
          <p:cNvPr id="117" name=""/>
          <p:cNvSpPr/>
          <p:nvPr/>
        </p:nvSpPr>
        <p:spPr>
          <a:xfrm>
            <a:off x="8582839" y="5059530"/>
            <a:ext cx="2274113" cy="336268"/>
          </a:xfrm>
          <a:prstGeom prst="rect">
            <a:avLst/>
          </a:prstGeom>
          <a:noFill/>
          <a:ln w="12700" cap="flat" cmpd="sng" algn="ctr">
            <a:solidFill>
              <a:srgbClr val="ff0000">
                <a:alpha val="100000"/>
              </a:srgbClr>
            </a:solidFill>
            <a:prstDash val="solid"/>
            <a:miter/>
            <a:headEnd w="med" len="med"/>
            <a:tailEnd w="med" len="me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8" name=""/>
          <p:cNvSpPr/>
          <p:nvPr/>
        </p:nvSpPr>
        <p:spPr>
          <a:xfrm>
            <a:off x="3547727" y="5914042"/>
            <a:ext cx="4332389" cy="281527"/>
          </a:xfrm>
          <a:prstGeom prst="rect">
            <a:avLst/>
          </a:prstGeom>
          <a:noFill/>
          <a:ln w="12700" cap="flat" cmpd="sng" algn="ctr">
            <a:solidFill>
              <a:srgbClr val="ff0000">
                <a:alpha val="100000"/>
              </a:srgbClr>
            </a:solidFill>
            <a:prstDash val="solid"/>
            <a:miter/>
            <a:headEnd w="med" len="med"/>
            <a:tailEnd w="med" len="me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19" name="직선 연결선 55"/>
          <p:cNvCxnSpPr/>
          <p:nvPr/>
        </p:nvCxnSpPr>
        <p:spPr>
          <a:xfrm>
            <a:off x="719539" y="3429000"/>
            <a:ext cx="10626688" cy="0"/>
          </a:xfrm>
          <a:prstGeom prst="line">
            <a:avLst/>
          </a:prstGeom>
          <a:noFill/>
          <a:ln w="6350" cap="flat" cmpd="sng" algn="ctr">
            <a:solidFill>
              <a:srgbClr val="bfbfbf">
                <a:alpha val="100000"/>
              </a:srgbClr>
            </a:solidFill>
            <a:prstDash val="dash"/>
            <a:miter/>
          </a:ln>
        </p:spPr>
      </p:cxnSp>
      <p:sp>
        <p:nvSpPr>
          <p:cNvPr id="120" name="직사각형 37"/>
          <p:cNvSpPr/>
          <p:nvPr/>
        </p:nvSpPr>
        <p:spPr>
          <a:xfrm>
            <a:off x="4751537" y="4064390"/>
            <a:ext cx="2688925" cy="423812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나이 회귀 작업의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MSE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손실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3~5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사이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성별 분류 작업의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MSE 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손실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: 0~1 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사이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0">
            <a:off x="309626" y="245385"/>
            <a:ext cx="11572748" cy="6359441"/>
            <a:chOff x="309626" y="245385"/>
            <a:chExt cx="11572748" cy="6359441"/>
          </a:xfrm>
        </p:grpSpPr>
        <p:sp>
          <p:nvSpPr>
            <p:cNvPr id="6" name="직사각형 5"/>
            <p:cNvSpPr/>
            <p:nvPr/>
          </p:nvSpPr>
          <p:spPr>
            <a:xfrm>
              <a:off x="309626" y="253174"/>
              <a:ext cx="11572748" cy="6351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1" latinLnBrk="0">
                <a:defRPr/>
              </a:pPr>
              <a:r>
                <a:rPr lang="en-US" altLang="ko-KR" sz="2400" b="1" i="1" kern="0">
                  <a:solidFill>
                    <a:prstClr val="white"/>
                  </a:solidFill>
                </a:rPr>
                <a:t>7.1.3</a:t>
              </a:r>
              <a:r>
                <a:rPr lang="ko-KR" altLang="en-US" sz="2400" b="1" i="1" kern="0">
                  <a:solidFill>
                    <a:prstClr val="white"/>
                  </a:solidFill>
                </a:rPr>
                <a:t> 다중 출력 모델</a:t>
              </a:r>
              <a:endParaRPr lang="ko-KR" altLang="en-US" sz="2400" b="1" i="1" kern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/>
            <p:cNvGrpSpPr/>
            <p:nvPr/>
          </p:nvGrpSpPr>
          <p:grpSpPr>
            <a:xfrm rot="0">
              <a:off x="11434660" y="462783"/>
              <a:ext cx="230946" cy="228482"/>
              <a:chOff x="11242636" y="735673"/>
              <a:chExt cx="230946" cy="228482"/>
            </a:xfrm>
          </p:grpSpPr>
          <p:sp>
            <p:nvSpPr>
              <p:cNvPr id="16" name="타원 15"/>
              <p:cNvSpPr/>
              <p:nvPr/>
            </p:nvSpPr>
            <p:spPr>
              <a:xfrm>
                <a:off x="11302773" y="800483"/>
                <a:ext cx="108789" cy="108789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사각형: 둥근 위쪽 모서리 16"/>
              <p:cNvSpPr/>
              <p:nvPr/>
            </p:nvSpPr>
            <p:spPr>
              <a:xfrm>
                <a:off x="11333147" y="910155"/>
                <a:ext cx="48043" cy="54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11359549" y="735673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 rot="5400000">
                <a:off x="11459354" y="83820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 rot="5400000">
                <a:off x="11256864" y="83542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rot="8100000">
                <a:off x="11282498" y="767378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 rot="13500000">
                <a:off x="11433473" y="77214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직사각형 7"/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>
                  <a:solidFill>
                    <a:srgbClr val="303962"/>
                  </a:solidFill>
                </a:rPr>
                <a:t>03</a:t>
              </a:r>
              <a:endParaRPr lang="en-US" altLang="ko-KR" b="1">
                <a:solidFill>
                  <a:srgbClr val="303962"/>
                </a:solidFill>
              </a:endParaRPr>
            </a:p>
          </p:txBody>
        </p:sp>
        <p:grpSp>
          <p:nvGrpSpPr>
            <p:cNvPr id="27" name="그룹 26"/>
            <p:cNvGrpSpPr/>
            <p:nvPr/>
          </p:nvGrpSpPr>
          <p:grpSpPr>
            <a:xfrm rot="0">
              <a:off x="10703092" y="493743"/>
              <a:ext cx="267186" cy="165383"/>
              <a:chOff x="10447060" y="740631"/>
              <a:chExt cx="267186" cy="165383"/>
            </a:xfrm>
          </p:grpSpPr>
          <p:sp>
            <p:nvSpPr>
              <p:cNvPr id="25" name="화살표: 갈매기형 수장 24"/>
              <p:cNvSpPr/>
              <p:nvPr/>
            </p:nvSpPr>
            <p:spPr>
              <a:xfrm>
                <a:off x="10597188" y="740631"/>
                <a:ext cx="117058" cy="165383"/>
              </a:xfrm>
              <a:prstGeom prst="chevron">
                <a:avLst>
                  <a:gd name="adj" fmla="val 807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10447060" y="816123"/>
                <a:ext cx="252000" cy="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00" name=""/>
          <p:cNvSpPr txBox="1"/>
          <p:nvPr/>
        </p:nvSpPr>
        <p:spPr>
          <a:xfrm>
            <a:off x="3048000" y="3394552"/>
            <a:ext cx="6096000" cy="33734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코드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7-6.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다중 출력 모델에 데이터 주입하기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8" name="타원 48"/>
          <p:cNvSpPr/>
          <p:nvPr/>
        </p:nvSpPr>
        <p:spPr>
          <a:xfrm>
            <a:off x="2845272" y="1257909"/>
            <a:ext cx="1283138" cy="1272189"/>
          </a:xfrm>
          <a:prstGeom prst="ellipse">
            <a:avLst/>
          </a:prstGeom>
          <a:solidFill>
            <a:srgbClr val="ffffff">
              <a:alpha val="100000"/>
            </a:srgbClr>
          </a:solidFill>
          <a:ln w="22225" cap="flat" cmpd="sng" algn="ctr">
            <a:solidFill>
              <a:srgbClr val="303962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0" name="직사각형 51"/>
          <p:cNvSpPr/>
          <p:nvPr/>
        </p:nvSpPr>
        <p:spPr>
          <a:xfrm>
            <a:off x="3023235" y="1579094"/>
            <a:ext cx="935355" cy="705001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50" b="1" i="0" u="none" strike="noStrike" kern="1200" cap="none" spc="0" normalizeH="0" baseline="0" mc:Ignorable="hp" hp:hslEmbossed="0">
                <a:solidFill>
                  <a:srgbClr val="303962"/>
                </a:solidFill>
                <a:latin typeface="맑은 고딕"/>
                <a:ea typeface="맑은 고딕"/>
                <a:cs typeface="맑은 고딕"/>
              </a:rPr>
              <a:t>모델 훈련</a:t>
            </a:r>
            <a:endParaRPr xmlns:mc="http://schemas.openxmlformats.org/markup-compatibility/2006" xmlns:hp="http://schemas.haansoft.com/office/presentation/8.0" kumimoji="0" lang="ko-KR" altLang="en-US" sz="1350" b="1" i="0" u="none" strike="noStrike" kern="1200" cap="none" spc="0" normalizeH="0" baseline="0" mc:Ignorable="hp" hp:hslEmbossed="0">
              <a:solidFill>
                <a:srgbClr val="303962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50" b="1" i="0" u="none" strike="noStrike" kern="1200" cap="none" spc="0" normalizeH="0" baseline="0" mc:Ignorable="hp" hp:hslEmbossed="0">
                <a:solidFill>
                  <a:srgbClr val="303962"/>
                </a:solidFill>
                <a:latin typeface="맑은 고딕"/>
                <a:ea typeface="맑은 고딕"/>
                <a:cs typeface="맑은 고딕"/>
              </a:rPr>
              <a:t>방법</a:t>
            </a:r>
            <a:endParaRPr xmlns:mc="http://schemas.openxmlformats.org/markup-compatibility/2006" xmlns:hp="http://schemas.haansoft.com/office/presentation/8.0" kumimoji="0" lang="ko-KR" altLang="en-US" sz="1350" b="1" i="0" u="none" strike="noStrike" kern="1200" cap="none" spc="0" normalizeH="0" baseline="0" mc:Ignorable="hp" hp:hslEmbossed="0">
              <a:solidFill>
                <a:srgbClr val="303962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1" name="TextBox 52"/>
          <p:cNvSpPr txBox="1"/>
          <p:nvPr/>
        </p:nvSpPr>
        <p:spPr>
          <a:xfrm>
            <a:off x="4185845" y="1496394"/>
            <a:ext cx="475006" cy="359076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303962"/>
                </a:solidFill>
                <a:latin typeface="맑은 고딕"/>
                <a:ea typeface="맑은 고딕"/>
                <a:cs typeface="맑은 고딕"/>
              </a:rPr>
              <a:t>▶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303962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2" name="TextBox 53"/>
          <p:cNvSpPr txBox="1"/>
          <p:nvPr/>
        </p:nvSpPr>
        <p:spPr>
          <a:xfrm rot="10715532">
            <a:off x="4184793" y="1988379"/>
            <a:ext cx="475006" cy="369332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bfbfbf"/>
                </a:solidFill>
                <a:latin typeface="맑은 고딕"/>
                <a:ea typeface="맑은 고딕"/>
                <a:cs typeface="맑은 고딕"/>
              </a:rPr>
              <a:t>◀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bfbfb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3" name="TextBox 54"/>
          <p:cNvSpPr txBox="1"/>
          <p:nvPr/>
        </p:nvSpPr>
        <p:spPr>
          <a:xfrm>
            <a:off x="4211583" y="1508845"/>
            <a:ext cx="2825598" cy="32757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50" b="0" i="0" u="none" strike="noStrike" kern="1200" cap="none" spc="0" normalizeH="0" baseline="0" mc:Ignorable="hp" hp:hslEmbossed="0">
                <a:solidFill>
                  <a:srgbClr val="404040"/>
                </a:solidFill>
                <a:cs typeface="Aharoni"/>
              </a:rPr>
              <a:t>넘파이 배열의 리스트를 주입</a:t>
            </a:r>
            <a:endParaRPr xmlns:mc="http://schemas.openxmlformats.org/markup-compatibility/2006" xmlns:hp="http://schemas.haansoft.com/office/presentation/8.0" kumimoji="0" lang="ko-KR" altLang="en-US" sz="1050" b="0" i="0" u="none" strike="noStrike" kern="1200" cap="none" spc="0" normalizeH="0" baseline="0" mc:Ignorable="hp" hp:hslEmbossed="0">
              <a:solidFill>
                <a:srgbClr val="404040"/>
              </a:solidFill>
              <a:cs typeface="Aharoni"/>
            </a:endParaRPr>
          </a:p>
        </p:txBody>
      </p:sp>
      <p:sp>
        <p:nvSpPr>
          <p:cNvPr id="130" name="TextBox 54"/>
          <p:cNvSpPr txBox="1"/>
          <p:nvPr/>
        </p:nvSpPr>
        <p:spPr>
          <a:xfrm>
            <a:off x="4658821" y="1981591"/>
            <a:ext cx="4851030" cy="55967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50" b="0" i="0" u="none" strike="noStrike" kern="1200" cap="none" spc="0" normalizeH="0" baseline="0" mc:Ignorable="hp" hp:hslEmbossed="0">
                <a:solidFill>
                  <a:srgbClr val="404040"/>
                </a:solidFill>
                <a:cs typeface="Aharoni"/>
              </a:rPr>
              <a:t>입력 이름과 넘파이 배열로 이루어진 딕셔너리를 모델의 입력으로 주입</a:t>
            </a:r>
            <a:endParaRPr xmlns:mc="http://schemas.openxmlformats.org/markup-compatibility/2006" xmlns:hp="http://schemas.haansoft.com/office/presentation/8.0" kumimoji="0" lang="ko-KR" altLang="en-US" sz="1050" b="0" i="0" u="none" strike="noStrike" kern="1200" cap="none" spc="0" normalizeH="0" baseline="0" mc:Ignorable="hp" hp:hslEmbossed="0">
              <a:solidFill>
                <a:srgbClr val="404040"/>
              </a:solidFill>
              <a:cs typeface="Aharoni"/>
            </a:endParaRPr>
          </a:p>
          <a:p>
            <a:pPr marL="0" indent="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50" b="0" i="0" u="none" strike="noStrike" kern="1200" cap="none" spc="0" normalizeH="0" baseline="0" mc:Ignorable="hp" hp:hslEmbossed="0">
                <a:solidFill>
                  <a:srgbClr val="404040"/>
                </a:solidFill>
                <a:cs typeface="Aharoni"/>
              </a:rPr>
              <a:t>--&gt;</a:t>
            </a:r>
            <a:r>
              <a:rPr xmlns:mc="http://schemas.openxmlformats.org/markup-compatibility/2006" xmlns:hp="http://schemas.haansoft.com/office/presentation/8.0" kumimoji="0" lang="ko-KR" altLang="en-US" sz="1050" b="0" i="0" u="none" strike="noStrike" kern="1200" cap="none" spc="0" normalizeH="0" baseline="0" mc:Ignorable="hp" hp:hslEmbossed="0">
                <a:solidFill>
                  <a:srgbClr val="404040"/>
                </a:solidFill>
                <a:cs typeface="Aharoni"/>
              </a:rPr>
              <a:t> 입력 이름을 설정했을 때 사용 가능 </a:t>
            </a:r>
            <a:endParaRPr xmlns:mc="http://schemas.openxmlformats.org/markup-compatibility/2006" xmlns:hp="http://schemas.haansoft.com/office/presentation/8.0" kumimoji="0" lang="ko-KR" altLang="en-US" sz="1050" b="0" i="0" u="none" strike="noStrike" kern="1200" cap="none" spc="0" normalizeH="0" baseline="0" mc:Ignorable="hp" hp:hslEmbossed="0">
              <a:solidFill>
                <a:srgbClr val="404040"/>
              </a:solidFill>
              <a:cs typeface="Aharoni"/>
            </a:endParaRPr>
          </a:p>
        </p:txBody>
      </p:sp>
      <p:cxnSp>
        <p:nvCxnSpPr>
          <p:cNvPr id="131" name="직선 연결선 55"/>
          <p:cNvCxnSpPr/>
          <p:nvPr/>
        </p:nvCxnSpPr>
        <p:spPr>
          <a:xfrm flipV="1">
            <a:off x="1001932" y="3099581"/>
            <a:ext cx="10195108" cy="23228"/>
          </a:xfrm>
          <a:prstGeom prst="line">
            <a:avLst/>
          </a:prstGeom>
          <a:noFill/>
          <a:ln w="6350" cap="flat" cmpd="sng" algn="ctr">
            <a:solidFill>
              <a:srgbClr val="bfbfbf">
                <a:alpha val="100000"/>
              </a:srgbClr>
            </a:solidFill>
            <a:prstDash val="dash"/>
            <a:miter/>
          </a:ln>
        </p:spPr>
      </p:cxnSp>
      <p:pic>
        <p:nvPicPr>
          <p:cNvPr id="14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09353" y="4086225"/>
            <a:ext cx="9038437" cy="823339"/>
          </a:xfrm>
          <a:prstGeom prst="rect">
            <a:avLst/>
          </a:prstGeom>
        </p:spPr>
      </p:pic>
      <p:cxnSp>
        <p:nvCxnSpPr>
          <p:cNvPr id="137" name=""/>
          <p:cNvCxnSpPr/>
          <p:nvPr/>
        </p:nvCxnSpPr>
        <p:spPr>
          <a:xfrm flipV="1">
            <a:off x="7745437" y="4340561"/>
            <a:ext cx="1356411" cy="3559"/>
          </a:xfrm>
          <a:prstGeom prst="straightConnector1">
            <a:avLst/>
          </a:prstGeom>
          <a:noFill/>
          <a:ln w="6350" cap="flat" cmpd="sng" algn="ctr">
            <a:solidFill>
              <a:srgbClr val="ff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138" name=""/>
          <p:cNvCxnSpPr/>
          <p:nvPr/>
        </p:nvCxnSpPr>
        <p:spPr>
          <a:xfrm flipV="1">
            <a:off x="9295086" y="4652368"/>
            <a:ext cx="666092" cy="2340"/>
          </a:xfrm>
          <a:prstGeom prst="straightConnector1">
            <a:avLst/>
          </a:prstGeom>
          <a:noFill/>
          <a:ln w="6350" cap="flat" cmpd="sng" algn="ctr">
            <a:solidFill>
              <a:srgbClr val="ff0000">
                <a:alpha val="100000"/>
              </a:srgbClr>
            </a:solidFill>
            <a:prstDash val="solid"/>
            <a:miter/>
            <a:tailEnd type="arrow"/>
          </a:ln>
        </p:spPr>
      </p:cxnSp>
      <p:sp>
        <p:nvSpPr>
          <p:cNvPr id="139" name="직사각형 37"/>
          <p:cNvSpPr/>
          <p:nvPr/>
        </p:nvSpPr>
        <p:spPr>
          <a:xfrm>
            <a:off x="9070400" y="4207153"/>
            <a:ext cx="3159700" cy="261561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리스트 입력 사용 학습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0" name="직사각형 37"/>
          <p:cNvSpPr/>
          <p:nvPr/>
        </p:nvSpPr>
        <p:spPr>
          <a:xfrm>
            <a:off x="9961178" y="4535602"/>
            <a:ext cx="3159700" cy="261561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딕셔너리 입력 사용 학습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0">
            <a:off x="309626" y="245385"/>
            <a:ext cx="11572748" cy="6359441"/>
            <a:chOff x="309626" y="245385"/>
            <a:chExt cx="11572748" cy="6359441"/>
          </a:xfrm>
        </p:grpSpPr>
        <p:sp>
          <p:nvSpPr>
            <p:cNvPr id="6" name="직사각형 5"/>
            <p:cNvSpPr/>
            <p:nvPr/>
          </p:nvSpPr>
          <p:spPr>
            <a:xfrm>
              <a:off x="309626" y="253174"/>
              <a:ext cx="11572748" cy="6351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1" latinLnBrk="0">
                <a:defRPr/>
              </a:pPr>
              <a:r>
                <a:rPr lang="en-US" altLang="ko-KR" sz="2400" b="1" i="1" kern="0">
                  <a:solidFill>
                    <a:prstClr val="white"/>
                  </a:solidFill>
                </a:rPr>
                <a:t>7.1.3</a:t>
              </a:r>
              <a:r>
                <a:rPr lang="ko-KR" altLang="en-US" sz="2400" b="1" i="1" kern="0">
                  <a:solidFill>
                    <a:prstClr val="white"/>
                  </a:solidFill>
                </a:rPr>
                <a:t> 다중 출력 모델</a:t>
              </a:r>
              <a:endParaRPr lang="ko-KR" altLang="en-US" sz="2400" b="1" i="1" kern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/>
            <p:cNvGrpSpPr/>
            <p:nvPr/>
          </p:nvGrpSpPr>
          <p:grpSpPr>
            <a:xfrm rot="0">
              <a:off x="11434660" y="462783"/>
              <a:ext cx="230946" cy="228482"/>
              <a:chOff x="11242636" y="735673"/>
              <a:chExt cx="230946" cy="228482"/>
            </a:xfrm>
          </p:grpSpPr>
          <p:sp>
            <p:nvSpPr>
              <p:cNvPr id="16" name="타원 15"/>
              <p:cNvSpPr/>
              <p:nvPr/>
            </p:nvSpPr>
            <p:spPr>
              <a:xfrm>
                <a:off x="11302773" y="800483"/>
                <a:ext cx="108789" cy="108789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사각형: 둥근 위쪽 모서리 16"/>
              <p:cNvSpPr/>
              <p:nvPr/>
            </p:nvSpPr>
            <p:spPr>
              <a:xfrm>
                <a:off x="11333147" y="910155"/>
                <a:ext cx="48043" cy="54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11359549" y="735673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 rot="5400000">
                <a:off x="11459354" y="83820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 rot="5400000">
                <a:off x="11256864" y="83542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rot="8100000">
                <a:off x="11282498" y="767378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 rot="13500000">
                <a:off x="11433473" y="77214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직사각형 7"/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>
                  <a:solidFill>
                    <a:srgbClr val="303962"/>
                  </a:solidFill>
                </a:rPr>
                <a:t>04</a:t>
              </a:r>
              <a:endParaRPr lang="en-US" altLang="ko-KR" b="1">
                <a:solidFill>
                  <a:srgbClr val="303962"/>
                </a:solidFill>
              </a:endParaRPr>
            </a:p>
          </p:txBody>
        </p:sp>
        <p:grpSp>
          <p:nvGrpSpPr>
            <p:cNvPr id="27" name="그룹 26"/>
            <p:cNvGrpSpPr/>
            <p:nvPr/>
          </p:nvGrpSpPr>
          <p:grpSpPr>
            <a:xfrm rot="0">
              <a:off x="10703092" y="493743"/>
              <a:ext cx="267186" cy="165383"/>
              <a:chOff x="10447060" y="740631"/>
              <a:chExt cx="267186" cy="165383"/>
            </a:xfrm>
          </p:grpSpPr>
          <p:sp>
            <p:nvSpPr>
              <p:cNvPr id="25" name="화살표: 갈매기형 수장 24"/>
              <p:cNvSpPr/>
              <p:nvPr/>
            </p:nvSpPr>
            <p:spPr>
              <a:xfrm>
                <a:off x="10597188" y="740631"/>
                <a:ext cx="117058" cy="165383"/>
              </a:xfrm>
              <a:prstGeom prst="chevron">
                <a:avLst>
                  <a:gd name="adj" fmla="val 807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10447060" y="816123"/>
                <a:ext cx="252000" cy="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111" name=""/>
          <p:cNvPicPr>
            <a:picLocks noChangeAspect="1"/>
          </p:cNvPicPr>
          <p:nvPr/>
        </p:nvPicPr>
        <p:blipFill rotWithShape="1">
          <a:blip r:embed="rId2"/>
          <a:srcRect t="43130"/>
          <a:stretch>
            <a:fillRect/>
          </a:stretch>
        </p:blipFill>
        <p:spPr>
          <a:xfrm>
            <a:off x="2527114" y="2149038"/>
            <a:ext cx="9129573" cy="472994"/>
          </a:xfrm>
          <a:prstGeom prst="rect">
            <a:avLst/>
          </a:prstGeom>
        </p:spPr>
      </p:pic>
      <p:pic>
        <p:nvPicPr>
          <p:cNvPr id="112" name=""/>
          <p:cNvPicPr>
            <a:picLocks noChangeAspect="1"/>
          </p:cNvPicPr>
          <p:nvPr/>
        </p:nvPicPr>
        <p:blipFill rotWithShape="1">
          <a:blip r:embed="rId3"/>
          <a:srcRect t="40010"/>
          <a:stretch>
            <a:fillRect/>
          </a:stretch>
        </p:blipFill>
        <p:spPr>
          <a:xfrm>
            <a:off x="2583753" y="4521302"/>
            <a:ext cx="6761736" cy="523017"/>
          </a:xfrm>
          <a:prstGeom prst="rect">
            <a:avLst/>
          </a:prstGeom>
        </p:spPr>
      </p:pic>
      <p:sp>
        <p:nvSpPr>
          <p:cNvPr id="130" name="사각형: 둥근 모서리 6"/>
          <p:cNvSpPr/>
          <p:nvPr/>
        </p:nvSpPr>
        <p:spPr>
          <a:xfrm>
            <a:off x="895003" y="1663324"/>
            <a:ext cx="1234380" cy="1613030"/>
          </a:xfrm>
          <a:prstGeom prst="roundRect">
            <a:avLst>
              <a:gd name="adj" fmla="val 50000"/>
            </a:avLst>
          </a:prstGeom>
          <a:solidFill>
            <a:srgbClr val="303962">
              <a:alpha val="100000"/>
            </a:srgbClr>
          </a:solidFill>
          <a:ln w="12700" cap="flat" cmpd="sng" algn="ctr">
            <a:noFill/>
            <a:prstDash val="solid"/>
            <a:miter/>
          </a:ln>
          <a:effectLst/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300" b="1" i="0" u="none" strike="noStrike" kern="1200" cap="none" spc="0" normalizeH="0" baseline="0" mc:Ignorable="hp" hp:hslEmbossed="0">
              <a:solidFill>
                <a:srgbClr val="404040"/>
              </a:solidFill>
              <a:cs typeface="Aharoni"/>
            </a:endParaRPr>
          </a:p>
        </p:txBody>
      </p:sp>
      <p:sp>
        <p:nvSpPr>
          <p:cNvPr id="131" name="사각형: 둥근 모서리 5"/>
          <p:cNvSpPr/>
          <p:nvPr/>
        </p:nvSpPr>
        <p:spPr>
          <a:xfrm>
            <a:off x="952154" y="1749687"/>
            <a:ext cx="1125851" cy="1442453"/>
          </a:xfrm>
          <a:prstGeom prst="roundRect">
            <a:avLst>
              <a:gd name="adj" fmla="val 46875"/>
            </a:avLst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  <a:effectLst>
            <a:outerShdw dist="88900" dir="2700000" algn="tl" rotWithShape="0">
              <a:srgbClr val="000000">
                <a:alpha val="40000"/>
              </a:srgbClr>
            </a:outerShdw>
          </a:effectLst>
        </p:spPr>
        <p:txBody>
          <a:bodyPr anchor="b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404040"/>
                </a:solidFill>
                <a:cs typeface="Aharoni"/>
              </a:rPr>
              <a:t>다중출력 모델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<a:solidFill>
                <a:srgbClr val="404040"/>
              </a:solidFill>
              <a:cs typeface="Aharoni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404040"/>
              </a:solidFill>
              <a:cs typeface="Aharoni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404040"/>
              </a:solidFill>
              <a:cs typeface="Aharoni"/>
            </a:endParaRPr>
          </a:p>
        </p:txBody>
      </p:sp>
      <p:grpSp>
        <p:nvGrpSpPr>
          <p:cNvPr id="132" name="그룹 3"/>
          <p:cNvGrpSpPr/>
          <p:nvPr/>
        </p:nvGrpSpPr>
        <p:grpSpPr>
          <a:xfrm rot="0">
            <a:off x="842893" y="1636292"/>
            <a:ext cx="1624943" cy="1679209"/>
            <a:chOff x="1177025" y="1854192"/>
            <a:chExt cx="1734426" cy="2489382"/>
          </a:xfrm>
        </p:grpSpPr>
        <p:sp>
          <p:nvSpPr>
            <p:cNvPr id="133" name="왼쪽 대괄호 59"/>
            <p:cNvSpPr/>
            <p:nvPr/>
          </p:nvSpPr>
          <p:spPr>
            <a:xfrm rot="5400000">
              <a:off x="1515428" y="1515789"/>
              <a:ext cx="769620" cy="1446426"/>
            </a:xfrm>
            <a:prstGeom prst="leftBracket">
              <a:avLst>
                <a:gd name="adj" fmla="val 160599"/>
              </a:avLst>
            </a:prstGeom>
            <a:noFill/>
            <a:ln w="12700" cap="flat" cmpd="sng" algn="ctr">
              <a:solidFill>
                <a:srgbClr val="303962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34" name="왼쪽 대괄호 60"/>
            <p:cNvSpPr/>
            <p:nvPr/>
          </p:nvSpPr>
          <p:spPr>
            <a:xfrm rot="16200000">
              <a:off x="1515428" y="3235551"/>
              <a:ext cx="769620" cy="1446426"/>
            </a:xfrm>
            <a:prstGeom prst="leftBracket">
              <a:avLst>
                <a:gd name="adj" fmla="val 160599"/>
              </a:avLst>
            </a:prstGeom>
            <a:noFill/>
            <a:ln w="12700" cap="flat" cmpd="sng" algn="ctr">
              <a:solidFill>
                <a:srgbClr val="303962">
                  <a:alpha val="100000"/>
                </a:srgbClr>
              </a:solidFill>
              <a:prstDash val="solid"/>
              <a:miter/>
              <a:headEnd type="oval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cxnSp>
          <p:nvCxnSpPr>
            <p:cNvPr id="135" name="직선 연결선 61"/>
            <p:cNvCxnSpPr>
              <a:stCxn id="133" idx="2"/>
              <a:endCxn id="134" idx="0"/>
            </p:cNvCxnSpPr>
            <p:nvPr/>
          </p:nvCxnSpPr>
          <p:spPr>
            <a:xfrm>
              <a:off x="1177025" y="2623812"/>
              <a:ext cx="0" cy="950142"/>
            </a:xfrm>
            <a:prstGeom prst="line">
              <a:avLst/>
            </a:prstGeom>
            <a:noFill/>
            <a:ln w="12700" cap="flat" cmpd="sng" algn="ctr">
              <a:solidFill>
                <a:srgbClr val="303962">
                  <a:alpha val="100000"/>
                </a:srgbClr>
              </a:solidFill>
              <a:prstDash val="solid"/>
              <a:miter/>
            </a:ln>
          </p:spPr>
        </p:cxnSp>
        <p:cxnSp>
          <p:nvCxnSpPr>
            <p:cNvPr id="136" name="직선 연결선 62"/>
            <p:cNvCxnSpPr>
              <a:stCxn id="133" idx="0"/>
              <a:endCxn id="134" idx="2"/>
            </p:cNvCxnSpPr>
            <p:nvPr/>
          </p:nvCxnSpPr>
          <p:spPr>
            <a:xfrm>
              <a:off x="2623451" y="2623812"/>
              <a:ext cx="0" cy="432000"/>
            </a:xfrm>
            <a:prstGeom prst="line">
              <a:avLst/>
            </a:prstGeom>
            <a:noFill/>
            <a:ln w="12700" cap="flat" cmpd="sng" algn="ctr">
              <a:solidFill>
                <a:srgbClr val="303962">
                  <a:alpha val="100000"/>
                </a:srgbClr>
              </a:solidFill>
              <a:prstDash val="solid"/>
              <a:miter/>
            </a:ln>
          </p:spPr>
        </p:cxnSp>
        <p:cxnSp>
          <p:nvCxnSpPr>
            <p:cNvPr id="137" name="직선 연결선 63"/>
            <p:cNvCxnSpPr/>
            <p:nvPr/>
          </p:nvCxnSpPr>
          <p:spPr>
            <a:xfrm rot="16200000">
              <a:off x="2767451" y="2906203"/>
              <a:ext cx="0" cy="288000"/>
            </a:xfrm>
            <a:prstGeom prst="line">
              <a:avLst/>
            </a:prstGeom>
            <a:noFill/>
            <a:ln w="12700" cap="flat" cmpd="sng" algn="ctr">
              <a:solidFill>
                <a:srgbClr val="303962">
                  <a:alpha val="100000"/>
                </a:srgbClr>
              </a:solidFill>
              <a:prstDash val="solid"/>
              <a:miter/>
              <a:tailEnd type="triangle"/>
            </a:ln>
          </p:spPr>
        </p:cxnSp>
      </p:grpSp>
      <p:sp>
        <p:nvSpPr>
          <p:cNvPr id="139" name="사각형: 둥근 모서리 6"/>
          <p:cNvSpPr/>
          <p:nvPr/>
        </p:nvSpPr>
        <p:spPr>
          <a:xfrm>
            <a:off x="961678" y="4006474"/>
            <a:ext cx="1234380" cy="1613030"/>
          </a:xfrm>
          <a:prstGeom prst="roundRect">
            <a:avLst>
              <a:gd name="adj" fmla="val 50000"/>
            </a:avLst>
          </a:prstGeom>
          <a:solidFill>
            <a:srgbClr val="303962">
              <a:alpha val="100000"/>
            </a:srgbClr>
          </a:solidFill>
          <a:ln w="12700" cap="flat" cmpd="sng" algn="ctr">
            <a:noFill/>
            <a:prstDash val="solid"/>
            <a:miter/>
          </a:ln>
          <a:effectLst/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1" i="0" u="none" strike="noStrike" kern="1200" cap="none" spc="0" normalizeH="0" baseline="0" mc:Ignorable="hp" hp:hslEmbossed="0">
                <a:solidFill>
                  <a:schemeClr val="lt1"/>
                </a:solidFill>
                <a:cs typeface="Aharoni"/>
              </a:rPr>
              <a:t>다중입력 모델</a:t>
            </a:r>
            <a:endParaRPr xmlns:mc="http://schemas.openxmlformats.org/markup-compatibility/2006" xmlns:hp="http://schemas.haansoft.com/office/presentation/8.0" kumimoji="0" lang="ko-KR" altLang="en-US" sz="1300" b="1" i="0" u="none" strike="noStrike" kern="1200" cap="none" spc="0" normalizeH="0" baseline="0" mc:Ignorable="hp" hp:hslEmbossed="0">
              <a:solidFill>
                <a:schemeClr val="lt1"/>
              </a:solidFill>
              <a:cs typeface="Aharoni"/>
            </a:endParaRPr>
          </a:p>
        </p:txBody>
      </p:sp>
      <p:grpSp>
        <p:nvGrpSpPr>
          <p:cNvPr id="141" name="그룹 3"/>
          <p:cNvGrpSpPr/>
          <p:nvPr/>
        </p:nvGrpSpPr>
        <p:grpSpPr>
          <a:xfrm rot="0">
            <a:off x="896758" y="3956450"/>
            <a:ext cx="1624943" cy="1744899"/>
            <a:chOff x="1177025" y="1854192"/>
            <a:chExt cx="1734426" cy="2489382"/>
          </a:xfrm>
        </p:grpSpPr>
        <p:sp>
          <p:nvSpPr>
            <p:cNvPr id="142" name="왼쪽 대괄호 59"/>
            <p:cNvSpPr/>
            <p:nvPr/>
          </p:nvSpPr>
          <p:spPr>
            <a:xfrm rot="5400000">
              <a:off x="1515428" y="1515789"/>
              <a:ext cx="769620" cy="1446426"/>
            </a:xfrm>
            <a:prstGeom prst="leftBracket">
              <a:avLst>
                <a:gd name="adj" fmla="val 160599"/>
              </a:avLst>
            </a:prstGeom>
            <a:noFill/>
            <a:ln w="12700" cap="flat" cmpd="sng" algn="ctr">
              <a:solidFill>
                <a:srgbClr val="303962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43" name="왼쪽 대괄호 60"/>
            <p:cNvSpPr/>
            <p:nvPr/>
          </p:nvSpPr>
          <p:spPr>
            <a:xfrm rot="16200000">
              <a:off x="1515428" y="3235551"/>
              <a:ext cx="769620" cy="1446426"/>
            </a:xfrm>
            <a:prstGeom prst="leftBracket">
              <a:avLst>
                <a:gd name="adj" fmla="val 160599"/>
              </a:avLst>
            </a:prstGeom>
            <a:noFill/>
            <a:ln w="12700" cap="flat" cmpd="sng" algn="ctr">
              <a:solidFill>
                <a:srgbClr val="303962">
                  <a:alpha val="100000"/>
                </a:srgbClr>
              </a:solidFill>
              <a:prstDash val="solid"/>
              <a:miter/>
              <a:headEnd type="oval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cxnSp>
          <p:nvCxnSpPr>
            <p:cNvPr id="144" name="직선 연결선 61"/>
            <p:cNvCxnSpPr>
              <a:stCxn id="142" idx="2"/>
              <a:endCxn id="143" idx="0"/>
            </p:cNvCxnSpPr>
            <p:nvPr/>
          </p:nvCxnSpPr>
          <p:spPr>
            <a:xfrm>
              <a:off x="1177025" y="2623812"/>
              <a:ext cx="0" cy="950142"/>
            </a:xfrm>
            <a:prstGeom prst="line">
              <a:avLst/>
            </a:prstGeom>
            <a:noFill/>
            <a:ln w="12700" cap="flat" cmpd="sng" algn="ctr">
              <a:solidFill>
                <a:srgbClr val="303962">
                  <a:alpha val="100000"/>
                </a:srgbClr>
              </a:solidFill>
              <a:prstDash val="solid"/>
              <a:miter/>
            </a:ln>
          </p:spPr>
        </p:cxnSp>
        <p:cxnSp>
          <p:nvCxnSpPr>
            <p:cNvPr id="145" name="직선 연결선 62"/>
            <p:cNvCxnSpPr>
              <a:stCxn id="142" idx="0"/>
              <a:endCxn id="143" idx="2"/>
            </p:cNvCxnSpPr>
            <p:nvPr/>
          </p:nvCxnSpPr>
          <p:spPr>
            <a:xfrm>
              <a:off x="2623451" y="2623812"/>
              <a:ext cx="0" cy="432000"/>
            </a:xfrm>
            <a:prstGeom prst="line">
              <a:avLst/>
            </a:prstGeom>
            <a:noFill/>
            <a:ln w="12700" cap="flat" cmpd="sng" algn="ctr">
              <a:solidFill>
                <a:srgbClr val="303962">
                  <a:alpha val="100000"/>
                </a:srgbClr>
              </a:solidFill>
              <a:prstDash val="solid"/>
              <a:miter/>
            </a:ln>
          </p:spPr>
        </p:cxnSp>
        <p:cxnSp>
          <p:nvCxnSpPr>
            <p:cNvPr id="146" name="직선 연결선 63"/>
            <p:cNvCxnSpPr/>
            <p:nvPr/>
          </p:nvCxnSpPr>
          <p:spPr>
            <a:xfrm rot="16200000">
              <a:off x="2767451" y="2906203"/>
              <a:ext cx="0" cy="288000"/>
            </a:xfrm>
            <a:prstGeom prst="line">
              <a:avLst/>
            </a:prstGeom>
            <a:noFill/>
            <a:ln w="12700" cap="flat" cmpd="sng" algn="ctr">
              <a:solidFill>
                <a:srgbClr val="303962">
                  <a:alpha val="100000"/>
                </a:srgbClr>
              </a:solidFill>
              <a:prstDash val="solid"/>
              <a:miter/>
              <a:tailEnd type="triangle"/>
            </a:ln>
          </p:spPr>
        </p:cxnSp>
      </p:grpSp>
      <p:sp>
        <p:nvSpPr>
          <p:cNvPr id="147" name=""/>
          <p:cNvSpPr/>
          <p:nvPr/>
        </p:nvSpPr>
        <p:spPr>
          <a:xfrm>
            <a:off x="3234229" y="2156203"/>
            <a:ext cx="624052" cy="481723"/>
          </a:xfrm>
          <a:prstGeom prst="roundRect">
            <a:avLst>
              <a:gd name="adj" fmla="val 16667"/>
            </a:avLst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48" name=""/>
          <p:cNvSpPr/>
          <p:nvPr/>
        </p:nvSpPr>
        <p:spPr>
          <a:xfrm>
            <a:off x="3961633" y="2166276"/>
            <a:ext cx="5014310" cy="481723"/>
          </a:xfrm>
          <a:prstGeom prst="roundRect">
            <a:avLst>
              <a:gd name="adj" fmla="val 16667"/>
            </a:avLst>
          </a:prstGeom>
          <a:noFill/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50" name=""/>
          <p:cNvCxnSpPr>
            <a:stCxn id="147" idx="2"/>
          </p:cNvCxnSpPr>
          <p:nvPr/>
        </p:nvCxnSpPr>
        <p:spPr>
          <a:xfrm rot="16200000" flipH="1">
            <a:off x="3482810" y="2701372"/>
            <a:ext cx="552669" cy="42577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54"/>
          <p:cNvSpPr txBox="1"/>
          <p:nvPr/>
        </p:nvSpPr>
        <p:spPr>
          <a:xfrm>
            <a:off x="3270031" y="3265212"/>
            <a:ext cx="1270942" cy="361908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404040"/>
                </a:solidFill>
                <a:cs typeface="Aharoni"/>
              </a:rPr>
              <a:t>1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404040"/>
                </a:solidFill>
                <a:cs typeface="Aharoni"/>
              </a:rPr>
              <a:t>개의 입력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404040"/>
              </a:solidFill>
              <a:cs typeface="Aharoni"/>
            </a:endParaRPr>
          </a:p>
        </p:txBody>
      </p:sp>
      <p:cxnSp>
        <p:nvCxnSpPr>
          <p:cNvPr id="152" name=""/>
          <p:cNvCxnSpPr>
            <a:stCxn id="148" idx="2"/>
          </p:cNvCxnSpPr>
          <p:nvPr/>
        </p:nvCxnSpPr>
        <p:spPr>
          <a:xfrm rot="5400000">
            <a:off x="6213639" y="2902601"/>
            <a:ext cx="509751" cy="5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54"/>
          <p:cNvSpPr txBox="1"/>
          <p:nvPr/>
        </p:nvSpPr>
        <p:spPr>
          <a:xfrm>
            <a:off x="5131239" y="3265212"/>
            <a:ext cx="2825598" cy="361908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404040"/>
                </a:solidFill>
                <a:cs typeface="Aharoni"/>
              </a:rPr>
              <a:t>3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404040"/>
                </a:solidFill>
                <a:cs typeface="Aharoni"/>
              </a:rPr>
              <a:t>개의 출력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404040"/>
              </a:solidFill>
              <a:cs typeface="Aharoni"/>
            </a:endParaRPr>
          </a:p>
        </p:txBody>
      </p:sp>
      <p:sp>
        <p:nvSpPr>
          <p:cNvPr id="154" name=""/>
          <p:cNvSpPr/>
          <p:nvPr/>
        </p:nvSpPr>
        <p:spPr>
          <a:xfrm>
            <a:off x="3364733" y="4498258"/>
            <a:ext cx="2561897" cy="481723"/>
          </a:xfrm>
          <a:prstGeom prst="roundRect">
            <a:avLst>
              <a:gd name="adj" fmla="val 16667"/>
            </a:avLst>
          </a:prstGeom>
          <a:noFill/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55" name=""/>
          <p:cNvCxnSpPr/>
          <p:nvPr/>
        </p:nvCxnSpPr>
        <p:spPr>
          <a:xfrm rot="5400000">
            <a:off x="4340609" y="5211811"/>
            <a:ext cx="509751" cy="549"/>
          </a:xfrm>
          <a:prstGeom prst="straightConnector1">
            <a:avLst/>
          </a:prstGeom>
          <a:noFill/>
          <a:ln w="6350" cap="flat" cmpd="sng" algn="ctr">
            <a:solidFill>
              <a:srgbClr val="4472c4">
                <a:alpha val="100000"/>
              </a:srgbClr>
            </a:solidFill>
            <a:prstDash val="solid"/>
            <a:miter/>
            <a:tailEnd type="arrow"/>
          </a:ln>
        </p:spPr>
      </p:cxnSp>
      <p:sp>
        <p:nvSpPr>
          <p:cNvPr id="156" name="TextBox 54"/>
          <p:cNvSpPr txBox="1"/>
          <p:nvPr/>
        </p:nvSpPr>
        <p:spPr>
          <a:xfrm>
            <a:off x="3394227" y="5486836"/>
            <a:ext cx="2376719" cy="35960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404040"/>
                </a:solidFill>
                <a:cs typeface="Aharoni"/>
              </a:rPr>
              <a:t>2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404040"/>
                </a:solidFill>
                <a:cs typeface="Aharoni"/>
              </a:rPr>
              <a:t>개의 입력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404040"/>
              </a:solidFill>
              <a:cs typeface="Aharoni"/>
            </a:endParaRPr>
          </a:p>
        </p:txBody>
      </p:sp>
      <p:sp>
        <p:nvSpPr>
          <p:cNvPr id="157" name="TextBox 54"/>
          <p:cNvSpPr txBox="1"/>
          <p:nvPr/>
        </p:nvSpPr>
        <p:spPr>
          <a:xfrm>
            <a:off x="5399691" y="5489683"/>
            <a:ext cx="2825599" cy="385337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404040"/>
                </a:solidFill>
                <a:cs typeface="Aharoni"/>
              </a:rPr>
              <a:t>1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404040"/>
                </a:solidFill>
                <a:cs typeface="Aharoni"/>
              </a:rPr>
              <a:t>개의 출력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404040"/>
              </a:solidFill>
              <a:cs typeface="Aharoni"/>
            </a:endParaRPr>
          </a:p>
        </p:txBody>
      </p:sp>
      <p:sp>
        <p:nvSpPr>
          <p:cNvPr id="158" name=""/>
          <p:cNvSpPr/>
          <p:nvPr/>
        </p:nvSpPr>
        <p:spPr>
          <a:xfrm>
            <a:off x="6019800" y="4499682"/>
            <a:ext cx="624052" cy="481723"/>
          </a:xfrm>
          <a:prstGeom prst="roundRect">
            <a:avLst>
              <a:gd name="adj" fmla="val 16667"/>
            </a:avLst>
          </a:prstGeom>
          <a:noFill/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59" name=""/>
          <p:cNvCxnSpPr/>
          <p:nvPr/>
        </p:nvCxnSpPr>
        <p:spPr>
          <a:xfrm rot="16200000" flipH="1">
            <a:off x="6284693" y="5054376"/>
            <a:ext cx="552669" cy="425777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4472c4">
                <a:alpha val="100000"/>
              </a:srgbClr>
            </a:solidFill>
            <a:prstDash val="solid"/>
            <a:miter/>
            <a:tailEnd type="arrow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0">
            <a:off x="309626" y="245385"/>
            <a:ext cx="11572748" cy="6359441"/>
            <a:chOff x="309626" y="245385"/>
            <a:chExt cx="11572748" cy="6359441"/>
          </a:xfrm>
        </p:grpSpPr>
        <p:sp>
          <p:nvSpPr>
            <p:cNvPr id="6" name="직사각형 5"/>
            <p:cNvSpPr/>
            <p:nvPr/>
          </p:nvSpPr>
          <p:spPr>
            <a:xfrm>
              <a:off x="309626" y="253174"/>
              <a:ext cx="11572748" cy="6351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1" latinLnBrk="0">
                <a:defRPr/>
              </a:pPr>
              <a:r>
                <a:rPr lang="en-US" altLang="ko-KR" sz="2400" b="1" i="1" kern="0">
                  <a:solidFill>
                    <a:prstClr val="white"/>
                  </a:solidFill>
                </a:rPr>
                <a:t>7.1.4</a:t>
              </a:r>
              <a:r>
                <a:rPr lang="ko-KR" altLang="en-US" sz="2400" b="1" i="1" kern="0">
                  <a:solidFill>
                    <a:prstClr val="white"/>
                  </a:solidFill>
                </a:rPr>
                <a:t> 층으로 구성된 비순환 유향 그래프</a:t>
              </a:r>
              <a:endParaRPr lang="ko-KR" altLang="en-US" sz="2400" b="1" i="1" kern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/>
            <p:cNvGrpSpPr/>
            <p:nvPr/>
          </p:nvGrpSpPr>
          <p:grpSpPr>
            <a:xfrm rot="0">
              <a:off x="11434660" y="462783"/>
              <a:ext cx="230946" cy="228482"/>
              <a:chOff x="11242636" y="735673"/>
              <a:chExt cx="230946" cy="228482"/>
            </a:xfrm>
          </p:grpSpPr>
          <p:sp>
            <p:nvSpPr>
              <p:cNvPr id="16" name="타원 15"/>
              <p:cNvSpPr/>
              <p:nvPr/>
            </p:nvSpPr>
            <p:spPr>
              <a:xfrm>
                <a:off x="11302773" y="800483"/>
                <a:ext cx="108789" cy="108789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사각형: 둥근 위쪽 모서리 16"/>
              <p:cNvSpPr/>
              <p:nvPr/>
            </p:nvSpPr>
            <p:spPr>
              <a:xfrm>
                <a:off x="11333147" y="910155"/>
                <a:ext cx="48043" cy="54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11359549" y="735673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 rot="5400000">
                <a:off x="11459354" y="83820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 rot="5400000">
                <a:off x="11256864" y="83542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rot="8100000">
                <a:off x="11282498" y="767378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 rot="13500000">
                <a:off x="11433473" y="77214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직사각형 7"/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>
                  <a:solidFill>
                    <a:srgbClr val="303962"/>
                  </a:solidFill>
                </a:rPr>
                <a:t>05</a:t>
              </a:r>
              <a:endParaRPr lang="en-US" altLang="ko-KR" b="1">
                <a:solidFill>
                  <a:srgbClr val="303962"/>
                </a:solidFill>
              </a:endParaRPr>
            </a:p>
          </p:txBody>
        </p:sp>
        <p:grpSp>
          <p:nvGrpSpPr>
            <p:cNvPr id="27" name="그룹 26"/>
            <p:cNvGrpSpPr/>
            <p:nvPr/>
          </p:nvGrpSpPr>
          <p:grpSpPr>
            <a:xfrm rot="0">
              <a:off x="10703092" y="493743"/>
              <a:ext cx="267186" cy="165383"/>
              <a:chOff x="10447060" y="740631"/>
              <a:chExt cx="267186" cy="165383"/>
            </a:xfrm>
          </p:grpSpPr>
          <p:sp>
            <p:nvSpPr>
              <p:cNvPr id="25" name="화살표: 갈매기형 수장 24"/>
              <p:cNvSpPr/>
              <p:nvPr/>
            </p:nvSpPr>
            <p:spPr>
              <a:xfrm>
                <a:off x="10597188" y="740631"/>
                <a:ext cx="117058" cy="165383"/>
              </a:xfrm>
              <a:prstGeom prst="chevron">
                <a:avLst>
                  <a:gd name="adj" fmla="val 807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10447060" y="816123"/>
                <a:ext cx="252000" cy="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8" name="직사각형 47"/>
          <p:cNvSpPr/>
          <p:nvPr/>
        </p:nvSpPr>
        <p:spPr>
          <a:xfrm>
            <a:off x="3339667" y="2933178"/>
            <a:ext cx="7200000" cy="4571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rgbClr val="303962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339667" y="2933178"/>
            <a:ext cx="4320000" cy="45719"/>
          </a:xfrm>
          <a:prstGeom prst="rect">
            <a:avLst/>
          </a:prstGeom>
          <a:solidFill>
            <a:srgbClr val="303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239818" y="1766227"/>
            <a:ext cx="5441524" cy="1460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200" b="1">
                <a:solidFill>
                  <a:prstClr val="black">
                    <a:lumMod val="75000"/>
                    <a:lumOff val="25000"/>
                  </a:prstClr>
                </a:solidFill>
              </a:rPr>
              <a:t>층으로 구성된 비순환 유향 그래프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맑은 고딕"/>
                <a:ea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맑은 고딕"/>
                <a:ea typeface="맑은 고딕"/>
                <a:cs typeface="맑은 고딕"/>
              </a:rPr>
              <a:t> </a:t>
            </a:r>
            <a:endParaRPr lang="ko-KR" altLang="en-US" sz="1200" b="1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360" indent="-171360" defTabSz="914400">
              <a:lnSpc>
                <a:spcPct val="150000"/>
              </a:lnSpc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방향 순환이 없는 무한 유향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방향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그래프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--&gt;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원형을 띨 수 없다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  <a:p>
            <a:pPr marL="171360" indent="-17136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200" b="0">
                <a:solidFill>
                  <a:prstClr val="black">
                    <a:lumMod val="75000"/>
                    <a:lumOff val="25000"/>
                  </a:prstClr>
                </a:solidFill>
              </a:rPr>
              <a:t>대표적 예시  </a:t>
            </a:r>
            <a:r>
              <a:rPr lang="en-US" altLang="ko-KR" sz="1200" b="0">
                <a:solidFill>
                  <a:prstClr val="black">
                    <a:lumMod val="75000"/>
                    <a:lumOff val="25000"/>
                  </a:prstClr>
                </a:solidFill>
              </a:rPr>
              <a:t>1.</a:t>
            </a:r>
            <a:r>
              <a:rPr lang="ko-KR" altLang="en-US" sz="1200" b="0">
                <a:solidFill>
                  <a:prstClr val="black">
                    <a:lumMod val="75000"/>
                    <a:lumOff val="25000"/>
                  </a:prstClr>
                </a:solidFill>
              </a:rPr>
              <a:t> 인셉션 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모</a:t>
            </a:r>
            <a:r>
              <a:rPr lang="ko-KR" altLang="en-US" sz="1200" b="0">
                <a:solidFill>
                  <a:prstClr val="black">
                    <a:lumMod val="75000"/>
                    <a:lumOff val="25000"/>
                  </a:prstClr>
                </a:solidFill>
              </a:rPr>
              <a:t>듈 </a:t>
            </a:r>
            <a:endParaRPr lang="ko-KR" altLang="en-US" sz="1200" b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indent="0">
              <a:lnSpc>
                <a:spcPct val="150000"/>
              </a:lnSpc>
              <a:buFont typeface="Arial"/>
              <a:buNone/>
              <a:defRPr/>
            </a:pP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	    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  <a:r>
              <a:rPr lang="en-US" altLang="ko-KR" sz="1200" b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r>
              <a:rPr lang="ko-KR" altLang="en-US" sz="1200" b="0">
                <a:solidFill>
                  <a:prstClr val="black">
                    <a:lumMod val="75000"/>
                    <a:lumOff val="25000"/>
                  </a:prstClr>
                </a:solidFill>
              </a:rPr>
              <a:t> 잔차 연결</a:t>
            </a:r>
            <a:r>
              <a:rPr lang="ko-KR" altLang="en-US" sz="1200" b="1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ko-KR" altLang="en-US" sz="1200" b="1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indent="0">
              <a:lnSpc>
                <a:spcPct val="150000"/>
              </a:lnSpc>
              <a:buFont typeface="Arial"/>
              <a:buNone/>
              <a:defRPr/>
            </a:pPr>
            <a:endParaRPr lang="ko-KR" altLang="en-US" sz="1200" b="1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043738" y="3429000"/>
            <a:ext cx="10006064" cy="28919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31800" dist="254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solidFill>
                <a:prstClr val="white"/>
              </a:solidFill>
            </a:endParaRPr>
          </a:p>
        </p:txBody>
      </p:sp>
      <p:pic>
        <p:nvPicPr>
          <p:cNvPr id="9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25006" y="1495254"/>
            <a:ext cx="1668517" cy="1668517"/>
          </a:xfrm>
          <a:prstGeom prst="rect">
            <a:avLst/>
          </a:prstGeom>
        </p:spPr>
      </p:pic>
      <p:pic>
        <p:nvPicPr>
          <p:cNvPr id="9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64448" y="3850830"/>
            <a:ext cx="4263104" cy="2369859"/>
          </a:xfrm>
          <a:prstGeom prst="rect">
            <a:avLst/>
          </a:prstGeom>
        </p:spPr>
      </p:pic>
      <p:sp>
        <p:nvSpPr>
          <p:cNvPr id="98" name=""/>
          <p:cNvSpPr txBox="1"/>
          <p:nvPr/>
        </p:nvSpPr>
        <p:spPr>
          <a:xfrm>
            <a:off x="4556011" y="3429000"/>
            <a:ext cx="3048000" cy="3371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인셉션 모듈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9" name=""/>
          <p:cNvSpPr/>
          <p:nvPr/>
        </p:nvSpPr>
        <p:spPr>
          <a:xfrm>
            <a:off x="3852041" y="4230682"/>
            <a:ext cx="1007241" cy="168603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0" name=""/>
          <p:cNvSpPr/>
          <p:nvPr/>
        </p:nvSpPr>
        <p:spPr>
          <a:xfrm>
            <a:off x="4995041" y="4249732"/>
            <a:ext cx="1007241" cy="1686035"/>
          </a:xfrm>
          <a:prstGeom prst="rect">
            <a:avLst/>
          </a:prstGeom>
          <a:noFill/>
          <a:ln w="12700" cap="flat" cmpd="sng" algn="ctr">
            <a:solidFill>
              <a:srgbClr val="ffc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1" name=""/>
          <p:cNvSpPr/>
          <p:nvPr/>
        </p:nvSpPr>
        <p:spPr>
          <a:xfrm>
            <a:off x="6158843" y="4262652"/>
            <a:ext cx="1007241" cy="1686035"/>
          </a:xfrm>
          <a:prstGeom prst="rect">
            <a:avLst/>
          </a:prstGeom>
          <a:noFill/>
          <a:ln w="12700" cap="flat" cmpd="sng" algn="ctr">
            <a:solidFill>
              <a:srgbClr val="ffc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2" name=""/>
          <p:cNvSpPr/>
          <p:nvPr/>
        </p:nvSpPr>
        <p:spPr>
          <a:xfrm>
            <a:off x="7343665" y="4262651"/>
            <a:ext cx="1007241" cy="1686035"/>
          </a:xfrm>
          <a:prstGeom prst="rect">
            <a:avLst/>
          </a:prstGeom>
          <a:noFill/>
          <a:ln w="12700" cap="flat" cmpd="sng" algn="ctr">
            <a:solidFill>
              <a:srgbClr val="ffc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" name="직사각형 37"/>
          <p:cNvSpPr/>
          <p:nvPr/>
        </p:nvSpPr>
        <p:spPr>
          <a:xfrm>
            <a:off x="4250012" y="3946805"/>
            <a:ext cx="269355" cy="28991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  <a:solidFill>
                  <a:schemeClr val="accent4"/>
                </a:solidFill>
                <a:latin typeface="맑은 고딕"/>
                <a:ea typeface="맑은 고딕"/>
                <a:cs typeface="맑은 고딕"/>
              </a:rPr>
              <a:t>a</a:t>
            </a:r>
            <a:endPara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<a:solidFill>
                <a:schemeClr val="accent4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4" name="직사각형 37"/>
          <p:cNvSpPr/>
          <p:nvPr/>
        </p:nvSpPr>
        <p:spPr>
          <a:xfrm>
            <a:off x="5387756" y="3978774"/>
            <a:ext cx="269355" cy="286521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  <a:solidFill>
                  <a:srgbClr val="ffc000"/>
                </a:solidFill>
                <a:latin typeface="맑은 고딕"/>
                <a:ea typeface="맑은 고딕"/>
                <a:cs typeface="맑은 고딕"/>
              </a:rPr>
              <a:t>b</a:t>
            </a:r>
            <a:endPara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<a:solidFill>
                <a:srgbClr val="ffc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5" name="직사각형 37"/>
          <p:cNvSpPr/>
          <p:nvPr/>
        </p:nvSpPr>
        <p:spPr>
          <a:xfrm>
            <a:off x="6547398" y="3988846"/>
            <a:ext cx="269355" cy="285974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  <a:solidFill>
                  <a:srgbClr val="ffc000"/>
                </a:solidFill>
                <a:latin typeface="맑은 고딕"/>
                <a:ea typeface="맑은 고딕"/>
                <a:cs typeface="맑은 고딕"/>
              </a:rPr>
              <a:t>c</a:t>
            </a:r>
            <a:endPara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<a:solidFill>
                <a:srgbClr val="ffc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6" name="직사각형 37"/>
          <p:cNvSpPr/>
          <p:nvPr/>
        </p:nvSpPr>
        <p:spPr>
          <a:xfrm>
            <a:off x="7772729" y="3977022"/>
            <a:ext cx="269355" cy="28827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  <a:solidFill>
                  <a:srgbClr val="ffc000"/>
                </a:solidFill>
                <a:latin typeface="맑은 고딕"/>
                <a:ea typeface="맑은 고딕"/>
                <a:cs typeface="맑은 고딕"/>
              </a:rPr>
              <a:t>d</a:t>
            </a:r>
            <a:endPara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<a:solidFill>
                <a:srgbClr val="ffc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0">
            <a:off x="309626" y="245385"/>
            <a:ext cx="11572748" cy="6359441"/>
            <a:chOff x="309626" y="245385"/>
            <a:chExt cx="11572748" cy="6359441"/>
          </a:xfrm>
        </p:grpSpPr>
        <p:sp>
          <p:nvSpPr>
            <p:cNvPr id="6" name="직사각형 5"/>
            <p:cNvSpPr/>
            <p:nvPr/>
          </p:nvSpPr>
          <p:spPr>
            <a:xfrm>
              <a:off x="309626" y="253174"/>
              <a:ext cx="11572748" cy="6351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1" latinLnBrk="0">
                <a:defRPr/>
              </a:pPr>
              <a:r>
                <a:rPr lang="en-US" altLang="ko-KR" sz="2400" b="1" i="1" kern="0">
                  <a:solidFill>
                    <a:prstClr val="white"/>
                  </a:solidFill>
                </a:rPr>
                <a:t>7.1.4</a:t>
              </a:r>
              <a:r>
                <a:rPr lang="ko-KR" altLang="en-US" sz="2400" b="1" i="1" kern="0">
                  <a:solidFill>
                    <a:prstClr val="white"/>
                  </a:solidFill>
                </a:rPr>
                <a:t> 층으로 구성된 비순환 유향 그래프</a:t>
              </a:r>
              <a:endParaRPr lang="ko-KR" altLang="en-US" sz="2400" b="1" i="1" kern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/>
            <p:cNvGrpSpPr/>
            <p:nvPr/>
          </p:nvGrpSpPr>
          <p:grpSpPr>
            <a:xfrm rot="0">
              <a:off x="11434660" y="462783"/>
              <a:ext cx="230946" cy="228482"/>
              <a:chOff x="11242636" y="735673"/>
              <a:chExt cx="230946" cy="228482"/>
            </a:xfrm>
          </p:grpSpPr>
          <p:sp>
            <p:nvSpPr>
              <p:cNvPr id="16" name="타원 15"/>
              <p:cNvSpPr/>
              <p:nvPr/>
            </p:nvSpPr>
            <p:spPr>
              <a:xfrm>
                <a:off x="11302773" y="800483"/>
                <a:ext cx="108789" cy="108789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사각형: 둥근 위쪽 모서리 16"/>
              <p:cNvSpPr/>
              <p:nvPr/>
            </p:nvSpPr>
            <p:spPr>
              <a:xfrm>
                <a:off x="11333147" y="910155"/>
                <a:ext cx="48043" cy="54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11359549" y="735673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 rot="5400000">
                <a:off x="11459354" y="83820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 rot="5400000">
                <a:off x="11256864" y="83542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rot="8100000">
                <a:off x="11282498" y="767378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 rot="13500000">
                <a:off x="11433473" y="77214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직사각형 7"/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>
                  <a:solidFill>
                    <a:srgbClr val="303962"/>
                  </a:solidFill>
                </a:rPr>
                <a:t>05</a:t>
              </a:r>
              <a:endParaRPr lang="en-US" altLang="ko-KR" b="1">
                <a:solidFill>
                  <a:srgbClr val="303962"/>
                </a:solidFill>
              </a:endParaRPr>
            </a:p>
          </p:txBody>
        </p:sp>
        <p:grpSp>
          <p:nvGrpSpPr>
            <p:cNvPr id="27" name="그룹 26"/>
            <p:cNvGrpSpPr/>
            <p:nvPr/>
          </p:nvGrpSpPr>
          <p:grpSpPr>
            <a:xfrm rot="0">
              <a:off x="10703092" y="493743"/>
              <a:ext cx="267186" cy="165383"/>
              <a:chOff x="10447060" y="740631"/>
              <a:chExt cx="267186" cy="165383"/>
            </a:xfrm>
          </p:grpSpPr>
          <p:sp>
            <p:nvSpPr>
              <p:cNvPr id="25" name="화살표: 갈매기형 수장 24"/>
              <p:cNvSpPr/>
              <p:nvPr/>
            </p:nvSpPr>
            <p:spPr>
              <a:xfrm>
                <a:off x="10597188" y="740631"/>
                <a:ext cx="117058" cy="165383"/>
              </a:xfrm>
              <a:prstGeom prst="chevron">
                <a:avLst>
                  <a:gd name="adj" fmla="val 807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10447060" y="816123"/>
                <a:ext cx="252000" cy="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13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69925" y="1740047"/>
            <a:ext cx="6737662" cy="4153482"/>
          </a:xfrm>
          <a:prstGeom prst="rect">
            <a:avLst/>
          </a:prstGeom>
        </p:spPr>
      </p:pic>
      <p:sp>
        <p:nvSpPr>
          <p:cNvPr id="132" name=""/>
          <p:cNvSpPr txBox="1"/>
          <p:nvPr/>
        </p:nvSpPr>
        <p:spPr>
          <a:xfrm>
            <a:off x="3048000" y="1199424"/>
            <a:ext cx="6096000" cy="3371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함수형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API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를 사용하여 모듈 구현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3" name=""/>
          <p:cNvSpPr/>
          <p:nvPr/>
        </p:nvSpPr>
        <p:spPr>
          <a:xfrm>
            <a:off x="5019944" y="2234874"/>
            <a:ext cx="774199" cy="336268"/>
          </a:xfrm>
          <a:prstGeom prst="rect">
            <a:avLst/>
          </a:prstGeom>
          <a:noFill/>
          <a:ln w="12700" cap="flat" cmpd="sng" algn="ctr">
            <a:solidFill>
              <a:srgbClr val="ff0000">
                <a:alpha val="100000"/>
              </a:srgbClr>
            </a:solidFill>
            <a:prstDash val="solid"/>
            <a:miter/>
            <a:headEnd w="med" len="med"/>
            <a:tailEnd w="med" len="me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4" name=""/>
          <p:cNvSpPr/>
          <p:nvPr/>
        </p:nvSpPr>
        <p:spPr>
          <a:xfrm>
            <a:off x="5019068" y="3004209"/>
            <a:ext cx="774199" cy="336268"/>
          </a:xfrm>
          <a:prstGeom prst="rect">
            <a:avLst/>
          </a:prstGeom>
          <a:noFill/>
          <a:ln w="12700" cap="flat" cmpd="sng" algn="ctr">
            <a:solidFill>
              <a:srgbClr val="ff0000">
                <a:alpha val="100000"/>
              </a:srgbClr>
            </a:solidFill>
            <a:prstDash val="solid"/>
            <a:miter/>
            <a:headEnd w="med" len="med"/>
            <a:tailEnd w="med" len="me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5" name=""/>
          <p:cNvSpPr/>
          <p:nvPr/>
        </p:nvSpPr>
        <p:spPr>
          <a:xfrm>
            <a:off x="4098536" y="3628808"/>
            <a:ext cx="774199" cy="336268"/>
          </a:xfrm>
          <a:prstGeom prst="rect">
            <a:avLst/>
          </a:prstGeom>
          <a:noFill/>
          <a:ln w="12700" cap="flat" cmpd="sng" algn="ctr">
            <a:solidFill>
              <a:srgbClr val="ff0000">
                <a:alpha val="100000"/>
              </a:srgbClr>
            </a:solidFill>
            <a:prstDash val="solid"/>
            <a:miter/>
            <a:headEnd w="med" len="med"/>
            <a:tailEnd w="med" len="me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6" name=""/>
          <p:cNvSpPr/>
          <p:nvPr/>
        </p:nvSpPr>
        <p:spPr>
          <a:xfrm>
            <a:off x="5040089" y="4842644"/>
            <a:ext cx="774199" cy="336268"/>
          </a:xfrm>
          <a:prstGeom prst="rect">
            <a:avLst/>
          </a:prstGeom>
          <a:noFill/>
          <a:ln w="12700" cap="flat" cmpd="sng" algn="ctr">
            <a:solidFill>
              <a:srgbClr val="ff0000">
                <a:alpha val="100000"/>
              </a:srgbClr>
            </a:solidFill>
            <a:prstDash val="solid"/>
            <a:miter/>
            <a:headEnd w="med" len="med"/>
            <a:tailEnd w="med" len="me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37" name=""/>
          <p:cNvCxnSpPr/>
          <p:nvPr/>
        </p:nvCxnSpPr>
        <p:spPr>
          <a:xfrm flipV="1">
            <a:off x="5793359" y="2243637"/>
            <a:ext cx="1356411" cy="3559"/>
          </a:xfrm>
          <a:prstGeom prst="straightConnector1">
            <a:avLst/>
          </a:prstGeom>
          <a:noFill/>
          <a:ln w="6350" cap="flat" cmpd="sng" algn="ctr">
            <a:solidFill>
              <a:srgbClr val="ff0000">
                <a:alpha val="100000"/>
              </a:srgbClr>
            </a:solidFill>
            <a:prstDash val="solid"/>
            <a:miter/>
            <a:tailEnd type="arrow"/>
          </a:ln>
        </p:spPr>
      </p:cxnSp>
      <p:sp>
        <p:nvSpPr>
          <p:cNvPr id="138" name="직사각형 37"/>
          <p:cNvSpPr/>
          <p:nvPr/>
        </p:nvSpPr>
        <p:spPr>
          <a:xfrm>
            <a:off x="7164962" y="2132126"/>
            <a:ext cx="4013668" cy="418669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모든 가지는 동일한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stride(2)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를 사용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출력 크기를 동일하게 만들어 하나로 합치기 위함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41" name=""/>
          <p:cNvCxnSpPr>
            <a:endCxn id="142" idx="1"/>
          </p:cNvCxnSpPr>
          <p:nvPr/>
        </p:nvCxnSpPr>
        <p:spPr>
          <a:xfrm>
            <a:off x="5025256" y="5763442"/>
            <a:ext cx="1830418" cy="41161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직사각형 37"/>
          <p:cNvSpPr/>
          <p:nvPr/>
        </p:nvSpPr>
        <p:spPr>
          <a:xfrm>
            <a:off x="6855673" y="6046464"/>
            <a:ext cx="4013668" cy="257181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4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개의 가지의 출력을 연결하여 모듈의 출력을 생성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39" name=""/>
          <p:cNvCxnSpPr/>
          <p:nvPr/>
        </p:nvCxnSpPr>
        <p:spPr>
          <a:xfrm>
            <a:off x="3252842" y="5761032"/>
            <a:ext cx="3164051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0">
            <a:off x="309626" y="245385"/>
            <a:ext cx="11572748" cy="6359441"/>
            <a:chOff x="309626" y="245385"/>
            <a:chExt cx="11572748" cy="6359441"/>
          </a:xfrm>
        </p:grpSpPr>
        <p:sp>
          <p:nvSpPr>
            <p:cNvPr id="6" name="직사각형 5"/>
            <p:cNvSpPr/>
            <p:nvPr/>
          </p:nvSpPr>
          <p:spPr>
            <a:xfrm>
              <a:off x="309626" y="253174"/>
              <a:ext cx="11572748" cy="6351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1" latinLnBrk="0">
                <a:defRPr/>
              </a:pPr>
              <a:r>
                <a:rPr lang="en-US" altLang="ko-KR" sz="2400" b="1" i="1" kern="0">
                  <a:solidFill>
                    <a:prstClr val="white"/>
                  </a:solidFill>
                </a:rPr>
                <a:t>7.1.4</a:t>
              </a:r>
              <a:r>
                <a:rPr lang="ko-KR" altLang="en-US" sz="2400" b="1" i="1" kern="0">
                  <a:solidFill>
                    <a:prstClr val="white"/>
                  </a:solidFill>
                </a:rPr>
                <a:t> 층으로 구성된 비순환 유향 그래프</a:t>
              </a:r>
              <a:endParaRPr lang="ko-KR" altLang="en-US" sz="2400" b="1" i="1" kern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/>
            <p:cNvGrpSpPr/>
            <p:nvPr/>
          </p:nvGrpSpPr>
          <p:grpSpPr>
            <a:xfrm rot="0">
              <a:off x="11434660" y="462783"/>
              <a:ext cx="230946" cy="228482"/>
              <a:chOff x="11242636" y="735673"/>
              <a:chExt cx="230946" cy="228482"/>
            </a:xfrm>
          </p:grpSpPr>
          <p:sp>
            <p:nvSpPr>
              <p:cNvPr id="16" name="타원 15"/>
              <p:cNvSpPr/>
              <p:nvPr/>
            </p:nvSpPr>
            <p:spPr>
              <a:xfrm>
                <a:off x="11302773" y="800483"/>
                <a:ext cx="108789" cy="108789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사각형: 둥근 위쪽 모서리 16"/>
              <p:cNvSpPr/>
              <p:nvPr/>
            </p:nvSpPr>
            <p:spPr>
              <a:xfrm>
                <a:off x="11333147" y="910155"/>
                <a:ext cx="48043" cy="54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11359549" y="735673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 rot="5400000">
                <a:off x="11459354" y="83820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 rot="5400000">
                <a:off x="11256864" y="83542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rot="8100000">
                <a:off x="11282498" y="767378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 rot="13500000">
                <a:off x="11433473" y="77214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직사각형 7"/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>
                  <a:solidFill>
                    <a:srgbClr val="303962"/>
                  </a:solidFill>
                </a:rPr>
                <a:t>05</a:t>
              </a:r>
              <a:endParaRPr lang="en-US" altLang="ko-KR" b="1">
                <a:solidFill>
                  <a:srgbClr val="303962"/>
                </a:solidFill>
              </a:endParaRPr>
            </a:p>
          </p:txBody>
        </p:sp>
        <p:grpSp>
          <p:nvGrpSpPr>
            <p:cNvPr id="27" name="그룹 26"/>
            <p:cNvGrpSpPr/>
            <p:nvPr/>
          </p:nvGrpSpPr>
          <p:grpSpPr>
            <a:xfrm rot="0">
              <a:off x="10703092" y="493743"/>
              <a:ext cx="267186" cy="165383"/>
              <a:chOff x="10447060" y="740631"/>
              <a:chExt cx="267186" cy="165383"/>
            </a:xfrm>
          </p:grpSpPr>
          <p:sp>
            <p:nvSpPr>
              <p:cNvPr id="25" name="화살표: 갈매기형 수장 24"/>
              <p:cNvSpPr/>
              <p:nvPr/>
            </p:nvSpPr>
            <p:spPr>
              <a:xfrm>
                <a:off x="10597188" y="740631"/>
                <a:ext cx="117058" cy="165383"/>
              </a:xfrm>
              <a:prstGeom prst="chevron">
                <a:avLst>
                  <a:gd name="adj" fmla="val 807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10447060" y="816123"/>
                <a:ext cx="252000" cy="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44" name=""/>
          <p:cNvSpPr/>
          <p:nvPr/>
        </p:nvSpPr>
        <p:spPr>
          <a:xfrm>
            <a:off x="2286328" y="4146928"/>
            <a:ext cx="853965" cy="821120"/>
          </a:xfrm>
          <a:prstGeom prst="rect">
            <a:avLst/>
          </a:prstGeom>
          <a:solidFill>
            <a:schemeClr val="accent6">
              <a:alpha val="100000"/>
            </a:scheme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51" name=""/>
          <p:cNvCxnSpPr>
            <a:endCxn id="173" idx="2"/>
          </p:cNvCxnSpPr>
          <p:nvPr/>
        </p:nvCxnSpPr>
        <p:spPr>
          <a:xfrm rot="5400000" flipH="1" flipV="1">
            <a:off x="2454384" y="3883313"/>
            <a:ext cx="499221" cy="7863"/>
          </a:xfrm>
          <a:prstGeom prst="straightConnector1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153" name=""/>
          <p:cNvCxnSpPr>
            <a:stCxn id="168" idx="0"/>
            <a:endCxn id="144" idx="2"/>
          </p:cNvCxnSpPr>
          <p:nvPr/>
        </p:nvCxnSpPr>
        <p:spPr>
          <a:xfrm rot="16200000" flipV="1">
            <a:off x="2413381" y="5267978"/>
            <a:ext cx="614365" cy="14506"/>
          </a:xfrm>
          <a:prstGeom prst="straightConnector1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sp>
        <p:nvSpPr>
          <p:cNvPr id="166" name=""/>
          <p:cNvSpPr txBox="1"/>
          <p:nvPr/>
        </p:nvSpPr>
        <p:spPr>
          <a:xfrm>
            <a:off x="4572000" y="1239343"/>
            <a:ext cx="3048000" cy="3371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2. 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잔차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연결 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"/>
              <p:cNvSpPr>
                <a:spLocks noResize="1" noChangeShapeType="1" noTextEdit="1"/>
              </p:cNvSpPr>
              <p:nvPr/>
            </p:nvSpPr>
            <p:spPr>
              <a:xfrm>
                <a:off x="2380155" y="5582414"/>
                <a:ext cx="733425" cy="5238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𝑋</m:t>
                          </m:r>
                        </m:e>
                        <m:sub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</a:p>
            </p:txBody>
          </p:sp>
        </mc:Choice>
        <mc:Fallback>
          <p:sp>
            <p:nvSpPr>
              <p:cNvPr id="168" name=""/>
              <p:cNvSpPr txBox="1"/>
              <p:nvPr/>
            </p:nvSpPr>
            <p:spPr>
              <a:xfrm>
                <a:off x="2380155" y="5582414"/>
                <a:ext cx="733425" cy="5238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0" name=""/>
              <p:cNvSpPr>
                <a:spLocks noResize="1" noChangeShapeType="1" noTextEdit="1"/>
              </p:cNvSpPr>
              <p:nvPr/>
            </p:nvSpPr>
            <p:spPr>
              <a:xfrm>
                <a:off x="2251184" y="4352925"/>
                <a:ext cx="923925" cy="4381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900" i="1">
                          <a:latin typeface="Cambria Math"/>
                          <a:sym typeface="Cambria Math"/>
                        </a:rPr>
                        <m:t>𝑟</m:t>
                      </m:r>
                      <m:r>
                        <a:rPr sz="1900" i="1">
                          <a:latin typeface="Cambria Math"/>
                          <a:sym typeface="Cambria Math"/>
                        </a:rPr>
                        <m:t>𝑒</m:t>
                      </m:r>
                      <m:r>
                        <a:rPr sz="1900" i="1">
                          <a:latin typeface="Cambria Math"/>
                          <a:sym typeface="Cambria Math"/>
                        </a:rPr>
                        <m:t>𝑙</m:t>
                      </m:r>
                      <m:r>
                        <a:rPr sz="1900" i="1">
                          <a:latin typeface="Cambria Math"/>
                          <a:sym typeface="Cambria Math"/>
                        </a:rPr>
                        <m:t>𝑢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170" name=""/>
              <p:cNvSpPr txBox="1"/>
              <p:nvPr/>
            </p:nvSpPr>
            <p:spPr>
              <a:xfrm>
                <a:off x="2251184" y="4352925"/>
                <a:ext cx="923925" cy="43815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3" name=""/>
              <p:cNvSpPr>
                <a:spLocks noResize="1" noChangeShapeType="1" noTextEdit="1"/>
              </p:cNvSpPr>
              <p:nvPr/>
            </p:nvSpPr>
            <p:spPr>
              <a:xfrm>
                <a:off x="2145951" y="3113759"/>
                <a:ext cx="1123950" cy="5238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𝑓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(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𝑋</m:t>
                          </m:r>
                        </m:e>
                        <m:sub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𝑡</m:t>
                          </m:r>
                        </m:sub>
                      </m:sSub>
                      <m:r>
                        <a:rPr sz="2200" i="1">
                          <a:latin typeface="Cambria Math"/>
                          <a:sym typeface="Cambria Math"/>
                        </a:rPr>
                        <m:t>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173" name=""/>
              <p:cNvSpPr txBox="1"/>
              <p:nvPr/>
            </p:nvSpPr>
            <p:spPr>
              <a:xfrm>
                <a:off x="2145951" y="3113759"/>
                <a:ext cx="1123950" cy="5238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4" name=""/>
              <p:cNvSpPr>
                <a:spLocks noResize="1" noChangeShapeType="1" noTextEdit="1"/>
              </p:cNvSpPr>
              <p:nvPr/>
            </p:nvSpPr>
            <p:spPr>
              <a:xfrm>
                <a:off x="2341494" y="1782500"/>
                <a:ext cx="704850" cy="5238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𝑦</m:t>
                          </m:r>
                        </m:e>
                        <m:sub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</a:p>
            </p:txBody>
          </p:sp>
        </mc:Choice>
        <mc:Fallback>
          <p:sp>
            <p:nvSpPr>
              <p:cNvPr id="174" name=""/>
              <p:cNvSpPr txBox="1"/>
              <p:nvPr/>
            </p:nvSpPr>
            <p:spPr>
              <a:xfrm>
                <a:off x="2341494" y="1782500"/>
                <a:ext cx="704850" cy="5238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</p:sp>
        </mc:Fallback>
      </mc:AlternateContent>
      <p:cxnSp>
        <p:nvCxnSpPr>
          <p:cNvPr id="175" name=""/>
          <p:cNvCxnSpPr>
            <a:stCxn id="173" idx="0"/>
            <a:endCxn id="174" idx="2"/>
          </p:cNvCxnSpPr>
          <p:nvPr/>
        </p:nvCxnSpPr>
        <p:spPr>
          <a:xfrm rot="16200000" flipV="1">
            <a:off x="2297230" y="2703064"/>
            <a:ext cx="807383" cy="14007"/>
          </a:xfrm>
          <a:prstGeom prst="straightConnector1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180" name=""/>
          <p:cNvCxnSpPr/>
          <p:nvPr/>
        </p:nvCxnSpPr>
        <p:spPr>
          <a:xfrm rot="10800000">
            <a:off x="1998849" y="5284802"/>
            <a:ext cx="742389" cy="2"/>
          </a:xfrm>
          <a:prstGeom prst="line">
            <a:avLst/>
          </a:prstGeom>
          <a:ln w="127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"/>
          <p:cNvCxnSpPr/>
          <p:nvPr/>
        </p:nvCxnSpPr>
        <p:spPr>
          <a:xfrm rot="16200000" flipV="1">
            <a:off x="747153" y="4037588"/>
            <a:ext cx="2484341" cy="19050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182" name=""/>
          <p:cNvCxnSpPr/>
          <p:nvPr/>
        </p:nvCxnSpPr>
        <p:spPr>
          <a:xfrm>
            <a:off x="1973636" y="2806060"/>
            <a:ext cx="560293" cy="8964"/>
          </a:xfrm>
          <a:prstGeom prst="straightConnector1">
            <a:avLst/>
          </a:prstGeom>
          <a:ln w="127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3" name=""/>
              <p:cNvSpPr>
                <a:spLocks noResize="1" noChangeShapeType="1" noTextEdit="1"/>
              </p:cNvSpPr>
              <p:nvPr/>
            </p:nvSpPr>
            <p:spPr>
              <a:xfrm>
                <a:off x="2369483" y="2556342"/>
                <a:ext cx="723900" cy="4476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>
                          <a:latin typeface="Cambria Math"/>
                          <a:sym typeface="Cambria Math"/>
                        </a:rPr>
                        <m:t>⊕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183" name=""/>
              <p:cNvSpPr txBox="1"/>
              <p:nvPr/>
            </p:nvSpPr>
            <p:spPr>
              <a:xfrm>
                <a:off x="2369483" y="2556342"/>
                <a:ext cx="723900" cy="44767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4" name=""/>
              <p:cNvSpPr>
                <a:spLocks noResize="1" noChangeShapeType="1" noTextEdit="1"/>
              </p:cNvSpPr>
              <p:nvPr/>
            </p:nvSpPr>
            <p:spPr>
              <a:xfrm>
                <a:off x="3389804" y="5321317"/>
                <a:ext cx="2419350" cy="5238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200" i="1">
                          <a:latin typeface="Cambria Math"/>
                          <a:sym typeface="Cambria Math"/>
                        </a:rPr>
                        <m:t>∴</m:t>
                      </m:r>
                      <m:sSub>
                        <m:sSub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𝑦</m:t>
                          </m:r>
                        </m:e>
                        <m:sub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𝑡</m:t>
                          </m:r>
                        </m:sub>
                      </m:sSub>
                      <m:r>
                        <a:rPr sz="2200" i="1">
                          <a:latin typeface="Cambria Math"/>
                          <a:sym typeface="Cambria Math"/>
                        </a:rPr>
                        <m:t>=</m:t>
                      </m:r>
                      <m:sSub>
                        <m:sSub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𝑥</m:t>
                          </m:r>
                        </m:e>
                        <m:sub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𝑡</m:t>
                          </m:r>
                        </m:sub>
                      </m:sSub>
                      <m:r>
                        <a:rPr sz="2200" i="1">
                          <a:latin typeface="Cambria Math"/>
                          <a:sym typeface="Cambria Math"/>
                        </a:rPr>
                        <m:t>+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𝑓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(</m:t>
                      </m:r>
                      <m:sSub>
                        <m:sSub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𝑥</m:t>
                          </m:r>
                        </m:e>
                        <m:sub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𝑡</m:t>
                          </m:r>
                        </m:sub>
                      </m:sSub>
                      <m:r>
                        <a:rPr sz="2200" i="1">
                          <a:latin typeface="Cambria Math"/>
                          <a:sym typeface="Cambria Math"/>
                        </a:rPr>
                        <m:t>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184" name=""/>
              <p:cNvSpPr txBox="1"/>
              <p:nvPr/>
            </p:nvSpPr>
            <p:spPr>
              <a:xfrm>
                <a:off x="3389804" y="5321317"/>
                <a:ext cx="2419350" cy="52387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</p:sp>
        </mc:Fallback>
      </mc:AlternateContent>
      <p:cxnSp>
        <p:nvCxnSpPr>
          <p:cNvPr id="185" name="직선 연결선 55"/>
          <p:cNvCxnSpPr/>
          <p:nvPr/>
        </p:nvCxnSpPr>
        <p:spPr>
          <a:xfrm rot="5400000">
            <a:off x="3770377" y="3997401"/>
            <a:ext cx="4651248" cy="2"/>
          </a:xfrm>
          <a:prstGeom prst="line">
            <a:avLst/>
          </a:prstGeom>
          <a:noFill/>
          <a:ln w="6350" cap="flat" cmpd="sng" algn="ctr">
            <a:solidFill>
              <a:srgbClr val="bfbfbf"/>
            </a:solidFill>
            <a:prstDash val="dash"/>
            <a:miter/>
          </a:ln>
        </p:spPr>
      </p:cxnSp>
      <p:pic>
        <p:nvPicPr>
          <p:cNvPr id="186" name=""/>
          <p:cNvPicPr>
            <a:picLocks noChangeAspect="1"/>
          </p:cNvPicPr>
          <p:nvPr/>
        </p:nvPicPr>
        <p:blipFill rotWithShape="1">
          <a:blip r:embed="rId9"/>
          <a:srcRect l="530"/>
          <a:stretch>
            <a:fillRect/>
          </a:stretch>
        </p:blipFill>
        <p:spPr>
          <a:xfrm>
            <a:off x="6345231" y="2689154"/>
            <a:ext cx="5208581" cy="1849227"/>
          </a:xfrm>
          <a:prstGeom prst="rect">
            <a:avLst/>
          </a:prstGeom>
        </p:spPr>
      </p:pic>
      <p:sp>
        <p:nvSpPr>
          <p:cNvPr id="187" name=""/>
          <p:cNvSpPr/>
          <p:nvPr/>
        </p:nvSpPr>
        <p:spPr>
          <a:xfrm>
            <a:off x="10843309" y="3367916"/>
            <a:ext cx="248473" cy="498673"/>
          </a:xfrm>
          <a:prstGeom prst="rightBrace">
            <a:avLst>
              <a:gd name="adj1" fmla="val 8333"/>
              <a:gd name="adj2" fmla="val 51562"/>
            </a:avLst>
          </a:prstGeom>
          <a:noFill/>
          <a:ln w="635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88" name="직사각형 37"/>
          <p:cNvSpPr/>
          <p:nvPr/>
        </p:nvSpPr>
        <p:spPr>
          <a:xfrm>
            <a:off x="11048692" y="3392707"/>
            <a:ext cx="990754" cy="415388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x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에 변환을 적용 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89" name=""/>
          <p:cNvCxnSpPr>
            <a:endCxn id="191" idx="1"/>
          </p:cNvCxnSpPr>
          <p:nvPr/>
        </p:nvCxnSpPr>
        <p:spPr>
          <a:xfrm>
            <a:off x="7951606" y="4171620"/>
            <a:ext cx="1070212" cy="754534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ff0000">
                <a:alpha val="100000"/>
              </a:srgbClr>
            </a:solidFill>
            <a:prstDash val="solid"/>
            <a:miter/>
            <a:tailEnd type="arrow"/>
          </a:ln>
        </p:spPr>
      </p:cxnSp>
      <p:sp>
        <p:nvSpPr>
          <p:cNvPr id="191" name="직사각형 37"/>
          <p:cNvSpPr/>
          <p:nvPr/>
        </p:nvSpPr>
        <p:spPr>
          <a:xfrm>
            <a:off x="9021818" y="4796439"/>
            <a:ext cx="2207200" cy="259431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원본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x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를 출력 특성에 더하기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0">
            <a:off x="309626" y="245385"/>
            <a:ext cx="11572748" cy="6359441"/>
            <a:chOff x="309626" y="245385"/>
            <a:chExt cx="11572748" cy="6359441"/>
          </a:xfrm>
        </p:grpSpPr>
        <p:sp>
          <p:nvSpPr>
            <p:cNvPr id="6" name="직사각형 5"/>
            <p:cNvSpPr/>
            <p:nvPr/>
          </p:nvSpPr>
          <p:spPr>
            <a:xfrm>
              <a:off x="309626" y="253174"/>
              <a:ext cx="11572748" cy="6351652"/>
            </a:xfrm>
            <a:prstGeom prst="rect">
              <a:avLst/>
            </a:prstGeom>
            <a:solidFill>
              <a:schemeClr val="bg1"/>
            </a:solidFill>
            <a:ln cmpd="sng" algn="ctr">
              <a:noFill/>
              <a:prstDash val="solid"/>
              <a:miter/>
              <a:headEnd w="med" len="med"/>
              <a:tailEnd w="med" len="med"/>
            </a:ln>
            <a:effectLst>
              <a:outerShdw blurRad="431800" dist="254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 cmpd="sng" algn="ctr">
              <a:noFill/>
              <a:prstDash val="solid"/>
              <a:miter/>
              <a:headEnd w="med" len="med"/>
              <a:tailEnd w="med" len="med"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 cmpd="sng" algn="ctr">
              <a:noFill/>
              <a:prstDash val="solid"/>
              <a:miter/>
              <a:headEnd w="med" len="med"/>
              <a:tailEnd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1" latinLnBrk="0">
                <a:defRPr/>
              </a:pPr>
              <a:r>
                <a:rPr lang="en-US" altLang="ko-KR" sz="2400" b="1" i="1" kern="0">
                  <a:solidFill>
                    <a:prstClr val="white"/>
                  </a:solidFill>
                </a:rPr>
                <a:t>7.1.4</a:t>
              </a:r>
              <a:r>
                <a:rPr lang="ko-KR" altLang="en-US" sz="2400" b="1" i="1" kern="0">
                  <a:solidFill>
                    <a:prstClr val="white"/>
                  </a:solidFill>
                </a:rPr>
                <a:t> 층으로 구성된 비순환 유향 그래프</a:t>
              </a:r>
              <a:endParaRPr lang="ko-KR" altLang="en-US" sz="2400" b="1" i="1" kern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/>
            <p:cNvGrpSpPr/>
            <p:nvPr/>
          </p:nvGrpSpPr>
          <p:grpSpPr>
            <a:xfrm rot="0">
              <a:off x="11434660" y="462783"/>
              <a:ext cx="230946" cy="228482"/>
              <a:chOff x="11242636" y="735673"/>
              <a:chExt cx="230946" cy="228482"/>
            </a:xfrm>
          </p:grpSpPr>
          <p:sp>
            <p:nvSpPr>
              <p:cNvPr id="16" name="타원 15"/>
              <p:cNvSpPr/>
              <p:nvPr/>
            </p:nvSpPr>
            <p:spPr>
              <a:xfrm>
                <a:off x="11302773" y="800483"/>
                <a:ext cx="108789" cy="108789"/>
              </a:xfrm>
              <a:prstGeom prst="ellipse">
                <a:avLst/>
              </a:prstGeom>
              <a:solidFill>
                <a:srgbClr val="ffc000"/>
              </a:solidFill>
              <a:ln w="15875" cmpd="sng" algn="ctr">
                <a:noFill/>
                <a:prstDash val="solid"/>
                <a:miter/>
                <a:headEnd w="med" len="med"/>
                <a:tailEnd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사각형: 둥근 위쪽 모서리 16"/>
              <p:cNvSpPr/>
              <p:nvPr/>
            </p:nvSpPr>
            <p:spPr>
              <a:xfrm>
                <a:off x="11333147" y="910155"/>
                <a:ext cx="48043" cy="54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noFill/>
              <a:ln w="15875" cmpd="sng" algn="ctr">
                <a:noFill/>
                <a:prstDash val="solid"/>
                <a:miter/>
                <a:headEnd w="med" len="med"/>
                <a:tailEnd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11359549" y="735673"/>
                <a:ext cx="0" cy="28456"/>
              </a:xfrm>
              <a:prstGeom prst="line">
                <a:avLst/>
              </a:prstGeom>
              <a:ln w="15875" cap="rnd" cmpd="sng" algn="ctr">
                <a:noFill/>
                <a:prstDash val="solid"/>
                <a:miter/>
                <a:headEnd w="med" len="med"/>
                <a:tailEnd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 rot="5400000">
                <a:off x="11459354" y="838200"/>
                <a:ext cx="0" cy="28456"/>
              </a:xfrm>
              <a:prstGeom prst="line">
                <a:avLst/>
              </a:prstGeom>
              <a:ln w="15875" cap="rnd" cmpd="sng" algn="ctr">
                <a:noFill/>
                <a:prstDash val="solid"/>
                <a:miter/>
                <a:headEnd w="med" len="med"/>
                <a:tailEnd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 rot="5400000">
                <a:off x="11256864" y="835420"/>
                <a:ext cx="0" cy="28456"/>
              </a:xfrm>
              <a:prstGeom prst="line">
                <a:avLst/>
              </a:prstGeom>
              <a:ln w="15875" cap="rnd" cmpd="sng" algn="ctr">
                <a:noFill/>
                <a:prstDash val="solid"/>
                <a:miter/>
                <a:headEnd w="med" len="med"/>
                <a:tailEnd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rot="8100000">
                <a:off x="11282498" y="767378"/>
                <a:ext cx="0" cy="28456"/>
              </a:xfrm>
              <a:prstGeom prst="line">
                <a:avLst/>
              </a:prstGeom>
              <a:ln w="15875" cap="rnd" cmpd="sng" algn="ctr">
                <a:noFill/>
                <a:prstDash val="solid"/>
                <a:miter/>
                <a:headEnd w="med" len="med"/>
                <a:tailEnd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 rot="13500000">
                <a:off x="11433473" y="772140"/>
                <a:ext cx="0" cy="28456"/>
              </a:xfrm>
              <a:prstGeom prst="line">
                <a:avLst/>
              </a:prstGeom>
              <a:ln w="15875" cap="rnd" cmpd="sng" algn="ctr">
                <a:noFill/>
                <a:prstDash val="solid"/>
                <a:miter/>
                <a:headEnd w="med" len="med"/>
                <a:tailEnd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직사각형 7"/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cmpd="sng" algn="ctr">
              <a:noFill/>
              <a:prstDash val="solid"/>
              <a:miter/>
              <a:headEnd w="med" len="med"/>
              <a:tailEnd w="med" len="med"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>
                  <a:solidFill>
                    <a:srgbClr val="303962"/>
                  </a:solidFill>
                </a:rPr>
                <a:t>05</a:t>
              </a:r>
              <a:endParaRPr lang="en-US" altLang="ko-KR" b="1">
                <a:solidFill>
                  <a:srgbClr val="303962"/>
                </a:solidFill>
              </a:endParaRPr>
            </a:p>
          </p:txBody>
        </p:sp>
        <p:grpSp>
          <p:nvGrpSpPr>
            <p:cNvPr id="27" name="그룹 26"/>
            <p:cNvGrpSpPr/>
            <p:nvPr/>
          </p:nvGrpSpPr>
          <p:grpSpPr>
            <a:xfrm rot="0">
              <a:off x="10703092" y="493743"/>
              <a:ext cx="267186" cy="165383"/>
              <a:chOff x="10447060" y="740631"/>
              <a:chExt cx="267186" cy="165383"/>
            </a:xfrm>
          </p:grpSpPr>
          <p:sp>
            <p:nvSpPr>
              <p:cNvPr id="25" name="화살표: 갈매기형 수장 24"/>
              <p:cNvSpPr/>
              <p:nvPr/>
            </p:nvSpPr>
            <p:spPr>
              <a:xfrm>
                <a:off x="10597188" y="740631"/>
                <a:ext cx="117058" cy="165383"/>
              </a:xfrm>
              <a:prstGeom prst="chevron">
                <a:avLst>
                  <a:gd name="adj" fmla="val 80722"/>
                </a:avLst>
              </a:prstGeom>
              <a:solidFill>
                <a:schemeClr val="bg1"/>
              </a:solidFill>
              <a:ln cmpd="sng" algn="ctr">
                <a:noFill/>
                <a:prstDash val="solid"/>
                <a:miter/>
                <a:headEnd w="med" len="med"/>
                <a:tailEnd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10447060" y="816123"/>
                <a:ext cx="252000" cy="14400"/>
              </a:xfrm>
              <a:prstGeom prst="rect">
                <a:avLst/>
              </a:prstGeom>
              <a:solidFill>
                <a:schemeClr val="bg1"/>
              </a:solidFill>
              <a:ln cmpd="sng" algn="ctr">
                <a:noFill/>
                <a:prstDash val="solid"/>
                <a:miter/>
                <a:headEnd w="med" len="med"/>
                <a:tailEnd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66" name=""/>
          <p:cNvSpPr txBox="1"/>
          <p:nvPr/>
        </p:nvSpPr>
        <p:spPr>
          <a:xfrm>
            <a:off x="3722782" y="1048843"/>
            <a:ext cx="5113664" cy="58755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2. 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잔차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연결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특성 맵의 크기가 다를 때 선형 변환을 사용하여 잔차 연결을 구현시킨 예 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73" name=""/>
          <p:cNvPicPr>
            <a:picLocks noChangeAspect="1"/>
          </p:cNvPicPr>
          <p:nvPr/>
        </p:nvPicPr>
        <p:blipFill rotWithShape="1">
          <a:blip r:embed="rId3"/>
          <a:srcRect t="1900"/>
          <a:stretch>
            <a:fillRect/>
          </a:stretch>
        </p:blipFill>
        <p:spPr>
          <a:xfrm>
            <a:off x="1026074" y="1705280"/>
            <a:ext cx="6033274" cy="2369394"/>
          </a:xfrm>
          <a:prstGeom prst="rect">
            <a:avLst/>
          </a:prstGeom>
        </p:spPr>
      </p:pic>
      <p:cxnSp>
        <p:nvCxnSpPr>
          <p:cNvPr id="174" name=""/>
          <p:cNvCxnSpPr/>
          <p:nvPr/>
        </p:nvCxnSpPr>
        <p:spPr>
          <a:xfrm flipV="1">
            <a:off x="6096000" y="3400209"/>
            <a:ext cx="1384550" cy="4974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직사각형 37"/>
          <p:cNvSpPr/>
          <p:nvPr/>
        </p:nvSpPr>
        <p:spPr>
          <a:xfrm>
            <a:off x="7499599" y="3210877"/>
            <a:ext cx="4013668" cy="41719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y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와 크기를 동일하게 맞추기 위해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1x1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합성곱을 사용하여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원본 텐서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x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를 다운샘플링한다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76" name=""/>
          <p:cNvCxnSpPr/>
          <p:nvPr/>
        </p:nvCxnSpPr>
        <p:spPr>
          <a:xfrm flipV="1">
            <a:off x="3356472" y="3805080"/>
            <a:ext cx="1384550" cy="4974"/>
          </a:xfrm>
          <a:prstGeom prst="straightConnector1">
            <a:avLst/>
          </a:prstGeom>
          <a:noFill/>
          <a:ln w="12700" cap="flat" cmpd="sng" algn="ctr">
            <a:solidFill>
              <a:srgbClr val="ff0000">
                <a:alpha val="100000"/>
              </a:srgbClr>
            </a:solidFill>
            <a:prstDash val="solid"/>
            <a:miter/>
            <a:tailEnd type="arrow"/>
          </a:ln>
        </p:spPr>
      </p:cxnSp>
      <p:sp>
        <p:nvSpPr>
          <p:cNvPr id="178" name="직사각형 37"/>
          <p:cNvSpPr/>
          <p:nvPr/>
        </p:nvSpPr>
        <p:spPr>
          <a:xfrm>
            <a:off x="4735628" y="3685371"/>
            <a:ext cx="4013669" cy="417999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다운샘플링된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x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를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출력 특성에 더함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79" name="사각형: 둥근 모서리 6"/>
          <p:cNvSpPr/>
          <p:nvPr/>
        </p:nvSpPr>
        <p:spPr>
          <a:xfrm>
            <a:off x="628303" y="4738187"/>
            <a:ext cx="1121050" cy="1443291"/>
          </a:xfrm>
          <a:prstGeom prst="roundRect">
            <a:avLst>
              <a:gd name="adj" fmla="val 50000"/>
            </a:avLst>
          </a:prstGeom>
          <a:solidFill>
            <a:srgbClr val="303962">
              <a:alpha val="100000"/>
            </a:srgbClr>
          </a:solidFill>
          <a:ln w="12700" cap="flat" cmpd="sng" algn="ctr">
            <a:noFill/>
            <a:prstDash val="solid"/>
            <a:miter/>
          </a:ln>
          <a:effectLst/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  <a:solidFill>
                  <a:srgbClr val="ffffff"/>
                </a:solidFill>
                <a:cs typeface="Aharoni"/>
              </a:rPr>
              <a:t>1x1</a:t>
            </a:r>
            <a:endPara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<a:solidFill>
                <a:srgbClr val="ffffff"/>
              </a:solidFill>
              <a:cs typeface="Aharoni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1" i="0" u="none" strike="noStrike" kern="1200" cap="none" spc="0" normalizeH="0" baseline="0" mc:Ignorable="hp" hp:hslEmbossed="0">
                <a:solidFill>
                  <a:srgbClr val="ffffff"/>
                </a:solidFill>
                <a:cs typeface="Aharoni"/>
              </a:rPr>
              <a:t>합성곱</a:t>
            </a:r>
            <a:endParaRPr xmlns:mc="http://schemas.openxmlformats.org/markup-compatibility/2006" xmlns:hp="http://schemas.haansoft.com/office/presentation/8.0" kumimoji="0" lang="ko-KR" altLang="en-US" sz="1300" b="1" i="0" u="none" strike="noStrike" kern="1200" cap="none" spc="0" normalizeH="0" baseline="0" mc:Ignorable="hp" hp:hslEmbossed="0">
              <a:solidFill>
                <a:srgbClr val="ffffff"/>
              </a:solidFill>
              <a:cs typeface="Aharoni"/>
            </a:endParaRPr>
          </a:p>
        </p:txBody>
      </p:sp>
      <p:grpSp>
        <p:nvGrpSpPr>
          <p:cNvPr id="180" name="그룹 3"/>
          <p:cNvGrpSpPr/>
          <p:nvPr/>
        </p:nvGrpSpPr>
        <p:grpSpPr>
          <a:xfrm rot="0">
            <a:off x="563383" y="4702039"/>
            <a:ext cx="1475755" cy="1561284"/>
            <a:chOff x="1177025" y="1854192"/>
            <a:chExt cx="1734426" cy="2489382"/>
          </a:xfrm>
        </p:grpSpPr>
        <p:sp>
          <p:nvSpPr>
            <p:cNvPr id="181" name="왼쪽 대괄호 59"/>
            <p:cNvSpPr/>
            <p:nvPr/>
          </p:nvSpPr>
          <p:spPr>
            <a:xfrm rot="5400000">
              <a:off x="1515428" y="1515789"/>
              <a:ext cx="769620" cy="1446426"/>
            </a:xfrm>
            <a:prstGeom prst="leftBracket">
              <a:avLst>
                <a:gd name="adj" fmla="val 160599"/>
              </a:avLst>
            </a:prstGeom>
            <a:noFill/>
            <a:ln w="12700" cap="flat" cmpd="sng" algn="ctr">
              <a:solidFill>
                <a:srgbClr val="303962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82" name="왼쪽 대괄호 60"/>
            <p:cNvSpPr/>
            <p:nvPr/>
          </p:nvSpPr>
          <p:spPr>
            <a:xfrm rot="16200000">
              <a:off x="1515428" y="3235551"/>
              <a:ext cx="769620" cy="1446426"/>
            </a:xfrm>
            <a:prstGeom prst="leftBracket">
              <a:avLst>
                <a:gd name="adj" fmla="val 160599"/>
              </a:avLst>
            </a:prstGeom>
            <a:noFill/>
            <a:ln w="12700" cap="flat" cmpd="sng" algn="ctr">
              <a:solidFill>
                <a:srgbClr val="303962">
                  <a:alpha val="100000"/>
                </a:srgbClr>
              </a:solidFill>
              <a:prstDash val="solid"/>
              <a:miter/>
              <a:headEnd type="oval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cxnSp>
          <p:nvCxnSpPr>
            <p:cNvPr id="183" name="직선 연결선 61"/>
            <p:cNvCxnSpPr>
              <a:stCxn id="181" idx="2"/>
              <a:endCxn id="182" idx="0"/>
            </p:cNvCxnSpPr>
            <p:nvPr/>
          </p:nvCxnSpPr>
          <p:spPr>
            <a:xfrm>
              <a:off x="1177025" y="2623812"/>
              <a:ext cx="0" cy="950142"/>
            </a:xfrm>
            <a:prstGeom prst="line">
              <a:avLst/>
            </a:prstGeom>
            <a:noFill/>
            <a:ln w="12700" cap="flat" cmpd="sng" algn="ctr">
              <a:solidFill>
                <a:srgbClr val="303962">
                  <a:alpha val="100000"/>
                </a:srgbClr>
              </a:solidFill>
              <a:prstDash val="solid"/>
              <a:miter/>
            </a:ln>
          </p:spPr>
        </p:cxnSp>
        <p:cxnSp>
          <p:nvCxnSpPr>
            <p:cNvPr id="184" name="직선 연결선 62"/>
            <p:cNvCxnSpPr>
              <a:stCxn id="181" idx="0"/>
              <a:endCxn id="182" idx="2"/>
            </p:cNvCxnSpPr>
            <p:nvPr/>
          </p:nvCxnSpPr>
          <p:spPr>
            <a:xfrm>
              <a:off x="2623451" y="2623812"/>
              <a:ext cx="0" cy="432000"/>
            </a:xfrm>
            <a:prstGeom prst="line">
              <a:avLst/>
            </a:prstGeom>
            <a:noFill/>
            <a:ln w="12700" cap="flat" cmpd="sng" algn="ctr">
              <a:solidFill>
                <a:srgbClr val="303962">
                  <a:alpha val="100000"/>
                </a:srgbClr>
              </a:solidFill>
              <a:prstDash val="solid"/>
              <a:miter/>
            </a:ln>
          </p:spPr>
        </p:cxnSp>
        <p:cxnSp>
          <p:nvCxnSpPr>
            <p:cNvPr id="185" name="직선 연결선 63"/>
            <p:cNvCxnSpPr/>
            <p:nvPr/>
          </p:nvCxnSpPr>
          <p:spPr>
            <a:xfrm rot="16200000">
              <a:off x="2767451" y="2906203"/>
              <a:ext cx="0" cy="288000"/>
            </a:xfrm>
            <a:prstGeom prst="line">
              <a:avLst/>
            </a:prstGeom>
            <a:noFill/>
            <a:ln w="12700" cap="flat" cmpd="sng" algn="ctr">
              <a:solidFill>
                <a:srgbClr val="303962">
                  <a:alpha val="100000"/>
                </a:srgbClr>
              </a:solidFill>
              <a:prstDash val="solid"/>
              <a:miter/>
              <a:tailEnd type="triangle"/>
            </a:ln>
          </p:spPr>
        </p:cxnSp>
      </p:grpSp>
      <p:sp>
        <p:nvSpPr>
          <p:cNvPr id="186" name="직사각형 39"/>
          <p:cNvSpPr/>
          <p:nvPr/>
        </p:nvSpPr>
        <p:spPr>
          <a:xfrm>
            <a:off x="2038493" y="4816442"/>
            <a:ext cx="4747315" cy="1411003"/>
          </a:xfrm>
          <a:prstGeom prst="rect">
            <a:avLst/>
          </a:prstGeom>
          <a:ln w="9525" cap="flat" cmpd="sng" algn="ctr">
            <a:gradFill flip="xy"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  <a:tileRect/>
            </a:gradFill>
            <a:prstDash val="solid"/>
            <a:round/>
            <a:headEnd w="med" len="med"/>
            <a:tailEnd w="med" len="med"/>
          </a:ln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1x1</a:t>
            </a:r>
            <a:r>
              <a:rPr xmlns:mc="http://schemas.openxmlformats.org/markup-compatibility/2006" xmlns:hp="http://schemas.haansoft.com/office/presentation/8.0" kumimoji="0" lang="ko-KR" altLang="en-US" sz="13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합성곱의 목적 </a:t>
            </a:r>
            <a:r>
              <a: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:</a:t>
            </a:r>
            <a:endPara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1x1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합성곱의 가장 근본적인 목적은 채널의 수를 조절하기 위함 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인셉션 모듈은 입력 텐서의 채널 정보를 혼합한 특성을 계산하고 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공간 방향으로는 성보를 섞지 않기 때문에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1x1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합성곱은 인셉션 모듈의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특징이다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8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574940" y="3895065"/>
            <a:ext cx="5186319" cy="26713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65985" y="2793729"/>
            <a:ext cx="7860030" cy="2100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400" b="1" i="1" kern="0">
                <a:ln w="9525">
                  <a:solidFill>
                    <a:srgbClr val="303962"/>
                  </a:solidFill>
                </a:ln>
                <a:gradFill flip="none" rotWithShape="1">
                  <a:gsLst>
                    <a:gs pos="50000">
                      <a:srgbClr val="ffc000">
                        <a:lumMod val="60000"/>
                        <a:lumOff val="40000"/>
                      </a:srgbClr>
                    </a:gs>
                    <a:gs pos="50000">
                      <a:srgbClr val="303962"/>
                    </a:gs>
                  </a:gsLst>
                  <a:lin ang="5400000" scaled="1"/>
                  <a:tileRect/>
                </a:gradFill>
              </a:rPr>
              <a:t>7.1</a:t>
            </a:r>
            <a:r>
              <a:rPr lang="ko-KR" altLang="en-US" sz="4400" b="1" i="1" kern="0">
                <a:ln w="9525">
                  <a:solidFill>
                    <a:srgbClr val="303962"/>
                  </a:solidFill>
                </a:ln>
                <a:gradFill flip="none" rotWithShape="1">
                  <a:gsLst>
                    <a:gs pos="50000">
                      <a:srgbClr val="ffc000">
                        <a:lumMod val="60000"/>
                        <a:lumOff val="40000"/>
                      </a:srgbClr>
                    </a:gs>
                    <a:gs pos="50000">
                      <a:srgbClr val="303962"/>
                    </a:gs>
                  </a:gsLst>
                  <a:lin ang="5400000" scaled="1"/>
                  <a:tileRect/>
                </a:gradFill>
              </a:rPr>
              <a:t> </a:t>
            </a:r>
            <a:r>
              <a:rPr lang="en-US" altLang="ko-KR" sz="4400" b="1" i="1" kern="0">
                <a:ln w="9525">
                  <a:solidFill>
                    <a:srgbClr val="303962"/>
                  </a:solidFill>
                </a:ln>
                <a:gradFill flip="none" rotWithShape="1">
                  <a:gsLst>
                    <a:gs pos="50000">
                      <a:srgbClr val="ffc000">
                        <a:lumMod val="60000"/>
                        <a:lumOff val="40000"/>
                      </a:srgbClr>
                    </a:gs>
                    <a:gs pos="50000">
                      <a:srgbClr val="303962"/>
                    </a:gs>
                  </a:gsLst>
                  <a:lin ang="5400000" scaled="1"/>
                  <a:tileRect/>
                </a:gradFill>
              </a:rPr>
              <a:t>Sequential </a:t>
            </a:r>
            <a:r>
              <a:rPr lang="ko-KR" altLang="en-US" sz="4400" b="1" i="1" kern="0">
                <a:ln w="9525">
                  <a:solidFill>
                    <a:srgbClr val="303962"/>
                  </a:solidFill>
                </a:ln>
                <a:gradFill flip="none" rotWithShape="1">
                  <a:gsLst>
                    <a:gs pos="50000">
                      <a:srgbClr val="ffc000">
                        <a:lumMod val="60000"/>
                        <a:lumOff val="40000"/>
                      </a:srgbClr>
                    </a:gs>
                    <a:gs pos="50000">
                      <a:srgbClr val="303962"/>
                    </a:gs>
                  </a:gsLst>
                  <a:lin ang="5400000" scaled="1"/>
                  <a:tileRect/>
                </a:gradFill>
              </a:rPr>
              <a:t>모델을 넘어서</a:t>
            </a:r>
            <a:r>
              <a:rPr lang="en-US" altLang="ko-KR" sz="4400" b="1" i="1" kern="0">
                <a:ln w="9525">
                  <a:solidFill>
                    <a:srgbClr val="303962"/>
                  </a:solidFill>
                </a:ln>
                <a:gradFill flip="none" rotWithShape="1">
                  <a:gsLst>
                    <a:gs pos="50000">
                      <a:srgbClr val="ffc000">
                        <a:lumMod val="60000"/>
                        <a:lumOff val="40000"/>
                      </a:srgbClr>
                    </a:gs>
                    <a:gs pos="50000">
                      <a:srgbClr val="303962"/>
                    </a:gs>
                  </a:gsLst>
                  <a:lin ang="5400000" scaled="1"/>
                  <a:tileRect/>
                </a:gradFill>
              </a:rPr>
              <a:t>:</a:t>
            </a:r>
            <a:endParaRPr lang="en-US" altLang="ko-KR" sz="4400" b="1" i="1" kern="0">
              <a:ln w="9525">
                <a:solidFill>
                  <a:srgbClr val="303962"/>
                </a:solidFill>
              </a:ln>
              <a:gradFill flip="none" rotWithShape="1">
                <a:gsLst>
                  <a:gs pos="50000">
                    <a:srgbClr val="ffc000">
                      <a:lumMod val="60000"/>
                      <a:lumOff val="40000"/>
                    </a:srgbClr>
                  </a:gs>
                  <a:gs pos="50000">
                    <a:srgbClr val="303962"/>
                  </a:gs>
                </a:gsLst>
                <a:lin ang="5400000" scaled="1"/>
                <a:tileRect/>
              </a:gra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4400" b="1" i="1" kern="0">
                <a:ln w="9525">
                  <a:solidFill>
                    <a:srgbClr val="303962"/>
                  </a:solidFill>
                </a:ln>
                <a:gradFill flip="none" rotWithShape="1">
                  <a:gsLst>
                    <a:gs pos="50000">
                      <a:srgbClr val="ffc000">
                        <a:lumMod val="60000"/>
                        <a:lumOff val="40000"/>
                      </a:srgbClr>
                    </a:gs>
                    <a:gs pos="50000">
                      <a:srgbClr val="303962"/>
                    </a:gs>
                  </a:gsLst>
                  <a:lin ang="5400000" scaled="1"/>
                  <a:tileRect/>
                </a:gradFill>
              </a:rPr>
              <a:t>케라스의 함수형 </a:t>
            </a:r>
            <a:r>
              <a:rPr lang="en-US" altLang="ko-KR" sz="4400" b="1" i="1" kern="0">
                <a:ln w="9525">
                  <a:solidFill>
                    <a:srgbClr val="303962"/>
                  </a:solidFill>
                </a:ln>
                <a:gradFill flip="none" rotWithShape="1">
                  <a:gsLst>
                    <a:gs pos="50000">
                      <a:srgbClr val="ffc000">
                        <a:lumMod val="60000"/>
                        <a:lumOff val="40000"/>
                      </a:srgbClr>
                    </a:gs>
                    <a:gs pos="50000">
                      <a:srgbClr val="303962"/>
                    </a:gs>
                  </a:gsLst>
                  <a:lin ang="5400000" scaled="1"/>
                  <a:tileRect/>
                </a:gradFill>
              </a:rPr>
              <a:t>API</a:t>
            </a:r>
            <a:endParaRPr lang="en-US" altLang="ko-KR" sz="4400" b="1" i="1" kern="0">
              <a:ln w="9525">
                <a:solidFill>
                  <a:srgbClr val="303962"/>
                </a:solidFill>
              </a:ln>
              <a:gradFill flip="none" rotWithShape="1">
                <a:gsLst>
                  <a:gs pos="50000">
                    <a:srgbClr val="ffc000">
                      <a:lumMod val="60000"/>
                      <a:lumOff val="40000"/>
                    </a:srgbClr>
                  </a:gs>
                  <a:gs pos="50000">
                    <a:srgbClr val="303962"/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5763760" y="2146029"/>
            <a:ext cx="664481" cy="6477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31800" dist="25400" dir="5400000" algn="t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2" name="그룹 81"/>
          <p:cNvGrpSpPr/>
          <p:nvPr/>
        </p:nvGrpSpPr>
        <p:grpSpPr>
          <a:xfrm rot="0">
            <a:off x="5980527" y="2355638"/>
            <a:ext cx="230946" cy="228482"/>
            <a:chOff x="11242636" y="735673"/>
            <a:chExt cx="230946" cy="228482"/>
          </a:xfrm>
        </p:grpSpPr>
        <p:sp>
          <p:nvSpPr>
            <p:cNvPr id="83" name="타원 82"/>
            <p:cNvSpPr/>
            <p:nvPr/>
          </p:nvSpPr>
          <p:spPr>
            <a:xfrm>
              <a:off x="11302773" y="800483"/>
              <a:ext cx="108789" cy="108789"/>
            </a:xfrm>
            <a:prstGeom prst="ellipse">
              <a:avLst/>
            </a:prstGeom>
            <a:solidFill>
              <a:srgbClr val="ffc000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사각형: 둥근 위쪽 모서리 16"/>
            <p:cNvSpPr/>
            <p:nvPr/>
          </p:nvSpPr>
          <p:spPr>
            <a:xfrm>
              <a:off x="11333147" y="910155"/>
              <a:ext cx="48043" cy="54000"/>
            </a:xfrm>
            <a:prstGeom prst="round2SameRect">
              <a:avLst>
                <a:gd name="adj1" fmla="val 0"/>
                <a:gd name="adj2" fmla="val 50000"/>
              </a:avLst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85" name="직선 연결선 84"/>
            <p:cNvCxnSpPr/>
            <p:nvPr/>
          </p:nvCxnSpPr>
          <p:spPr>
            <a:xfrm>
              <a:off x="11359549" y="735673"/>
              <a:ext cx="0" cy="28456"/>
            </a:xfrm>
            <a:prstGeom prst="line">
              <a:avLst/>
            </a:prstGeom>
            <a:ln w="158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 rot="5400000">
              <a:off x="11459354" y="838200"/>
              <a:ext cx="0" cy="28456"/>
            </a:xfrm>
            <a:prstGeom prst="line">
              <a:avLst/>
            </a:prstGeom>
            <a:ln w="158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 rot="5400000">
              <a:off x="11256864" y="835420"/>
              <a:ext cx="0" cy="28456"/>
            </a:xfrm>
            <a:prstGeom prst="line">
              <a:avLst/>
            </a:prstGeom>
            <a:ln w="158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 rot="8100000">
              <a:off x="11282498" y="767378"/>
              <a:ext cx="0" cy="28456"/>
            </a:xfrm>
            <a:prstGeom prst="line">
              <a:avLst/>
            </a:prstGeom>
            <a:ln w="158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 rot="13500000">
              <a:off x="11433473" y="772140"/>
              <a:ext cx="0" cy="28456"/>
            </a:xfrm>
            <a:prstGeom prst="line">
              <a:avLst/>
            </a:prstGeom>
            <a:ln w="158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0">
            <a:off x="309626" y="245385"/>
            <a:ext cx="11572748" cy="6359441"/>
            <a:chOff x="309626" y="245385"/>
            <a:chExt cx="11572748" cy="6359441"/>
          </a:xfrm>
        </p:grpSpPr>
        <p:sp>
          <p:nvSpPr>
            <p:cNvPr id="6" name="직사각형 5"/>
            <p:cNvSpPr/>
            <p:nvPr/>
          </p:nvSpPr>
          <p:spPr>
            <a:xfrm>
              <a:off x="309626" y="253174"/>
              <a:ext cx="11572748" cy="6351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1" latinLnBrk="0">
                <a:defRPr/>
              </a:pPr>
              <a:r>
                <a:rPr lang="en-US" altLang="ko-KR" sz="2400" b="1" i="1" kern="0">
                  <a:solidFill>
                    <a:prstClr val="white"/>
                  </a:solidFill>
                </a:rPr>
                <a:t>7.1.5</a:t>
              </a:r>
              <a:r>
                <a:rPr lang="ko-KR" altLang="en-US" sz="2400" b="1" i="1" kern="0">
                  <a:solidFill>
                    <a:prstClr val="white"/>
                  </a:solidFill>
                </a:rPr>
                <a:t> 층 가중치 공유</a:t>
              </a:r>
              <a:endParaRPr lang="ko-KR" altLang="en-US" sz="2400" b="1" i="1" kern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/>
            <p:cNvGrpSpPr/>
            <p:nvPr/>
          </p:nvGrpSpPr>
          <p:grpSpPr>
            <a:xfrm rot="0">
              <a:off x="11434660" y="462783"/>
              <a:ext cx="230946" cy="228482"/>
              <a:chOff x="11242636" y="735673"/>
              <a:chExt cx="230946" cy="228482"/>
            </a:xfrm>
          </p:grpSpPr>
          <p:sp>
            <p:nvSpPr>
              <p:cNvPr id="16" name="타원 15"/>
              <p:cNvSpPr/>
              <p:nvPr/>
            </p:nvSpPr>
            <p:spPr>
              <a:xfrm>
                <a:off x="11302773" y="800483"/>
                <a:ext cx="108789" cy="108789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사각형: 둥근 위쪽 모서리 16"/>
              <p:cNvSpPr/>
              <p:nvPr/>
            </p:nvSpPr>
            <p:spPr>
              <a:xfrm>
                <a:off x="11333147" y="910155"/>
                <a:ext cx="48043" cy="54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11359549" y="735673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 rot="5400000">
                <a:off x="11459354" y="83820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 rot="5400000">
                <a:off x="11256864" y="83542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rot="8100000">
                <a:off x="11282498" y="767378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 rot="13500000">
                <a:off x="11433473" y="77214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직사각형 7"/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>
                  <a:solidFill>
                    <a:srgbClr val="303962"/>
                  </a:solidFill>
                </a:rPr>
                <a:t>06</a:t>
              </a:r>
              <a:endParaRPr lang="en-US" altLang="ko-KR" b="1">
                <a:solidFill>
                  <a:srgbClr val="303962"/>
                </a:solidFill>
              </a:endParaRPr>
            </a:p>
          </p:txBody>
        </p:sp>
        <p:grpSp>
          <p:nvGrpSpPr>
            <p:cNvPr id="27" name="그룹 26"/>
            <p:cNvGrpSpPr/>
            <p:nvPr/>
          </p:nvGrpSpPr>
          <p:grpSpPr>
            <a:xfrm rot="0">
              <a:off x="10703092" y="493743"/>
              <a:ext cx="267186" cy="165383"/>
              <a:chOff x="10447060" y="740631"/>
              <a:chExt cx="267186" cy="165383"/>
            </a:xfrm>
          </p:grpSpPr>
          <p:sp>
            <p:nvSpPr>
              <p:cNvPr id="25" name="화살표: 갈매기형 수장 24"/>
              <p:cNvSpPr/>
              <p:nvPr/>
            </p:nvSpPr>
            <p:spPr>
              <a:xfrm>
                <a:off x="10597188" y="740631"/>
                <a:ext cx="117058" cy="165383"/>
              </a:xfrm>
              <a:prstGeom prst="chevron">
                <a:avLst>
                  <a:gd name="adj" fmla="val 807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10447060" y="816123"/>
                <a:ext cx="252000" cy="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0" name="직사각형 49"/>
          <p:cNvSpPr/>
          <p:nvPr/>
        </p:nvSpPr>
        <p:spPr>
          <a:xfrm>
            <a:off x="3250767" y="1772249"/>
            <a:ext cx="6589114" cy="1178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360" indent="-17136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200" b="1">
                <a:solidFill>
                  <a:prstClr val="black">
                    <a:lumMod val="75000"/>
                    <a:lumOff val="25000"/>
                  </a:prstClr>
                </a:solidFill>
              </a:rPr>
              <a:t>함수형 </a:t>
            </a:r>
            <a:r>
              <a:rPr lang="en-US" altLang="ko-KR" sz="1200" b="1">
                <a:solidFill>
                  <a:prstClr val="black">
                    <a:lumMod val="75000"/>
                    <a:lumOff val="25000"/>
                  </a:prstClr>
                </a:solidFill>
              </a:rPr>
              <a:t>API</a:t>
            </a:r>
            <a:r>
              <a:rPr lang="ko-KR" altLang="en-US" sz="1200" b="1">
                <a:solidFill>
                  <a:prstClr val="black">
                    <a:lumMod val="75000"/>
                    <a:lumOff val="25000"/>
                  </a:prstClr>
                </a:solidFill>
              </a:rPr>
              <a:t>에서는 층 객체를 여러 번 재사용 할 수 있다</a:t>
            </a:r>
            <a:endParaRPr lang="ko-KR" altLang="en-US" sz="1200" b="1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360" indent="-17136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층 객체를 두 번 호출하면 새로운 객체를 만들지 않고 각 호출에 동일한 가중치를 재사용 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--&gt;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 공유 가지를 가진 모델 재현 가능 </a:t>
            </a:r>
            <a:endParaRPr lang="ko-KR" altLang="en-US" sz="120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360" indent="-17136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  공유가지는 같은 가중치를 공유하고 같은 연산을 수행함 </a:t>
            </a:r>
            <a:endParaRPr lang="ko-KR" altLang="en-US" sz="12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043738" y="3599104"/>
            <a:ext cx="10006064" cy="26343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31800" dist="254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solidFill>
                <a:prstClr val="white"/>
              </a:solidFill>
            </a:endParaRPr>
          </a:p>
        </p:txBody>
      </p:sp>
      <p:sp>
        <p:nvSpPr>
          <p:cNvPr id="95" name="직사각형 51"/>
          <p:cNvSpPr/>
          <p:nvPr/>
        </p:nvSpPr>
        <p:spPr>
          <a:xfrm>
            <a:off x="3339667" y="3015728"/>
            <a:ext cx="7200000" cy="45719"/>
          </a:xfrm>
          <a:prstGeom prst="rect">
            <a:avLst/>
          </a:prstGeom>
          <a:gradFill>
            <a:gsLst>
              <a:gs pos="0">
                <a:srgbClr val="f5f8fc">
                  <a:alpha val="0"/>
                </a:srgbClr>
              </a:gs>
              <a:gs pos="100000">
                <a:srgbClr val="ffd966">
                  <a:alpha val="100000"/>
                </a:srgbClr>
              </a:gs>
            </a:gsLst>
            <a:lin ang="0" scaled="1"/>
          </a:gra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6" name="직사각형 52"/>
          <p:cNvSpPr/>
          <p:nvPr/>
        </p:nvSpPr>
        <p:spPr>
          <a:xfrm>
            <a:off x="3339667" y="3015728"/>
            <a:ext cx="2160000" cy="45719"/>
          </a:xfrm>
          <a:prstGeom prst="rect">
            <a:avLst/>
          </a:prstGeom>
          <a:solidFill>
            <a:srgbClr val="ffd966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7" name="타원 48"/>
          <p:cNvSpPr/>
          <p:nvPr/>
        </p:nvSpPr>
        <p:spPr>
          <a:xfrm>
            <a:off x="1645925" y="1693992"/>
            <a:ext cx="1386421" cy="1329568"/>
          </a:xfrm>
          <a:prstGeom prst="ellipse">
            <a:avLst/>
          </a:prstGeom>
          <a:solidFill>
            <a:srgbClr val="ffffff">
              <a:alpha val="100000"/>
            </a:srgbClr>
          </a:solidFill>
          <a:ln w="22225" cap="flat" cmpd="sng" algn="ctr">
            <a:solidFill>
              <a:srgbClr val="303962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가중치 공유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8" name="사각형: 둥근 모서리 5"/>
          <p:cNvSpPr/>
          <p:nvPr/>
        </p:nvSpPr>
        <p:spPr>
          <a:xfrm>
            <a:off x="2154389" y="3831426"/>
            <a:ext cx="1514475" cy="447674"/>
          </a:xfrm>
          <a:prstGeom prst="roundRect">
            <a:avLst>
              <a:gd name="adj" fmla="val 50000"/>
            </a:avLst>
          </a:prstGeom>
          <a:solidFill>
            <a:srgbClr val="ffd966">
              <a:alpha val="100000"/>
            </a:srgbClr>
          </a:solidFill>
          <a:ln w="19050" cap="flat" cmpd="sng" algn="ctr">
            <a:solidFill>
              <a:srgbClr val="ffd966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문장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A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9" name="사각형: 둥근 모서리 5"/>
          <p:cNvSpPr/>
          <p:nvPr/>
        </p:nvSpPr>
        <p:spPr>
          <a:xfrm>
            <a:off x="2158289" y="5410392"/>
            <a:ext cx="1514475" cy="447674"/>
          </a:xfrm>
          <a:prstGeom prst="roundRect">
            <a:avLst>
              <a:gd name="adj" fmla="val 50000"/>
            </a:avLst>
          </a:prstGeom>
          <a:solidFill>
            <a:srgbClr val="ffd966">
              <a:alpha val="100000"/>
            </a:srgbClr>
          </a:solidFill>
          <a:ln w="19050" cap="flat" cmpd="sng" algn="ctr">
            <a:solidFill>
              <a:srgbClr val="ffd966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문장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B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01" name=""/>
          <p:cNvCxnSpPr>
            <a:stCxn id="105" idx="3"/>
            <a:endCxn id="103" idx="1"/>
          </p:cNvCxnSpPr>
          <p:nvPr/>
        </p:nvCxnSpPr>
        <p:spPr>
          <a:xfrm flipV="1">
            <a:off x="6532888" y="4772362"/>
            <a:ext cx="1133149" cy="2700"/>
          </a:xfrm>
          <a:prstGeom prst="straightConnector1">
            <a:avLst/>
          </a:prstGeom>
          <a:ln w="127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99"/>
          <p:cNvSpPr/>
          <p:nvPr/>
        </p:nvSpPr>
        <p:spPr>
          <a:xfrm>
            <a:off x="7666037" y="4249467"/>
            <a:ext cx="2514169" cy="104579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관련이 없는 문장이면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0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두 문장이 동일하거나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재구성 되었다면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1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을 출력 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5" name=""/>
          <p:cNvSpPr/>
          <p:nvPr/>
        </p:nvSpPr>
        <p:spPr>
          <a:xfrm>
            <a:off x="5018068" y="4132412"/>
            <a:ext cx="1514820" cy="1285300"/>
          </a:xfrm>
          <a:prstGeom prst="roundRect">
            <a:avLst>
              <a:gd name="adj" fmla="val 16667"/>
            </a:avLst>
          </a:prstGeom>
          <a:solidFill>
            <a:srgbClr val="2b2d6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cxnSp>
        <p:nvCxnSpPr>
          <p:cNvPr id="109" name=""/>
          <p:cNvCxnSpPr>
            <a:stCxn id="98" idx="3"/>
            <a:endCxn id="105" idx="1"/>
          </p:cNvCxnSpPr>
          <p:nvPr/>
        </p:nvCxnSpPr>
        <p:spPr>
          <a:xfrm>
            <a:off x="3668864" y="4055263"/>
            <a:ext cx="1349204" cy="719799"/>
          </a:xfrm>
          <a:prstGeom prst="straightConnector1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110" name=""/>
          <p:cNvCxnSpPr>
            <a:stCxn id="99" idx="3"/>
            <a:endCxn id="105" idx="1"/>
          </p:cNvCxnSpPr>
          <p:nvPr/>
        </p:nvCxnSpPr>
        <p:spPr>
          <a:xfrm flipV="1">
            <a:off x="3672764" y="4775063"/>
            <a:ext cx="1345303" cy="859166"/>
          </a:xfrm>
          <a:prstGeom prst="straightConnector1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112" name=""/>
          <p:cNvCxnSpPr>
            <a:stCxn id="98" idx="2"/>
            <a:endCxn id="99" idx="0"/>
          </p:cNvCxnSpPr>
          <p:nvPr/>
        </p:nvCxnSpPr>
        <p:spPr>
          <a:xfrm rot="16200000" flipH="1">
            <a:off x="2347930" y="4842796"/>
            <a:ext cx="1131292" cy="3900"/>
          </a:xfrm>
          <a:prstGeom prst="straightConnector1">
            <a:avLst/>
          </a:prstGeom>
          <a:ln w="13970">
            <a:solidFill>
              <a:schemeClr val="dk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"/>
          <p:cNvSpPr/>
          <p:nvPr/>
        </p:nvSpPr>
        <p:spPr>
          <a:xfrm>
            <a:off x="2546847" y="4560234"/>
            <a:ext cx="677079" cy="550843"/>
          </a:xfrm>
          <a:prstGeom prst="roundRect">
            <a:avLst>
              <a:gd name="adj" fmla="val 16667"/>
            </a:avLst>
          </a:prstGeom>
          <a:solidFill>
            <a:srgbClr val="2b2d63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W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2" name="직사각형 99"/>
          <p:cNvSpPr/>
          <p:nvPr/>
        </p:nvSpPr>
        <p:spPr>
          <a:xfrm>
            <a:off x="5014072" y="4276205"/>
            <a:ext cx="1527239" cy="104636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두 문장 사이의 의미가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비슷한가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?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5" name="직사각형 99"/>
          <p:cNvSpPr/>
          <p:nvPr/>
        </p:nvSpPr>
        <p:spPr>
          <a:xfrm>
            <a:off x="7644771" y="3429000"/>
            <a:ext cx="2571550" cy="41472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샴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LSTM ( 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공유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LSTM)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1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305674" y="2671590"/>
            <a:ext cx="3295650" cy="1905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0">
            <a:off x="309626" y="245385"/>
            <a:ext cx="11572748" cy="6359441"/>
            <a:chOff x="309626" y="245385"/>
            <a:chExt cx="11572748" cy="6359441"/>
          </a:xfrm>
        </p:grpSpPr>
        <p:sp>
          <p:nvSpPr>
            <p:cNvPr id="6" name="직사각형 5"/>
            <p:cNvSpPr/>
            <p:nvPr/>
          </p:nvSpPr>
          <p:spPr>
            <a:xfrm>
              <a:off x="309626" y="253174"/>
              <a:ext cx="11572748" cy="6351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1" latinLnBrk="0">
                <a:defRPr/>
              </a:pPr>
              <a:r>
                <a:rPr lang="en-US" altLang="ko-KR" sz="2400" b="1" i="1" kern="0">
                  <a:solidFill>
                    <a:prstClr val="white"/>
                  </a:solidFill>
                </a:rPr>
                <a:t>7.1.5</a:t>
              </a:r>
              <a:r>
                <a:rPr lang="ko-KR" altLang="en-US" sz="2400" b="1" i="1" kern="0">
                  <a:solidFill>
                    <a:prstClr val="white"/>
                  </a:solidFill>
                </a:rPr>
                <a:t> 층 가중치 공유</a:t>
              </a:r>
              <a:endParaRPr lang="ko-KR" altLang="en-US" sz="2400" b="1" i="1" kern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/>
            <p:cNvGrpSpPr/>
            <p:nvPr/>
          </p:nvGrpSpPr>
          <p:grpSpPr>
            <a:xfrm rot="0">
              <a:off x="11434660" y="462783"/>
              <a:ext cx="230946" cy="228482"/>
              <a:chOff x="11242636" y="735673"/>
              <a:chExt cx="230946" cy="228482"/>
            </a:xfrm>
          </p:grpSpPr>
          <p:sp>
            <p:nvSpPr>
              <p:cNvPr id="16" name="타원 15"/>
              <p:cNvSpPr/>
              <p:nvPr/>
            </p:nvSpPr>
            <p:spPr>
              <a:xfrm>
                <a:off x="11302773" y="800483"/>
                <a:ext cx="108789" cy="108789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사각형: 둥근 위쪽 모서리 16"/>
              <p:cNvSpPr/>
              <p:nvPr/>
            </p:nvSpPr>
            <p:spPr>
              <a:xfrm>
                <a:off x="11333147" y="910155"/>
                <a:ext cx="48043" cy="54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11359549" y="735673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 rot="5400000">
                <a:off x="11459354" y="83820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 rot="5400000">
                <a:off x="11256864" y="83542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rot="8100000">
                <a:off x="11282498" y="767378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 rot="13500000">
                <a:off x="11433473" y="77214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직사각형 7"/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>
                  <a:solidFill>
                    <a:srgbClr val="303962"/>
                  </a:solidFill>
                </a:rPr>
                <a:t>06</a:t>
              </a:r>
              <a:endParaRPr lang="en-US" altLang="ko-KR" b="1">
                <a:solidFill>
                  <a:srgbClr val="303962"/>
                </a:solidFill>
              </a:endParaRPr>
            </a:p>
          </p:txBody>
        </p:sp>
        <p:grpSp>
          <p:nvGrpSpPr>
            <p:cNvPr id="27" name="그룹 26"/>
            <p:cNvGrpSpPr/>
            <p:nvPr/>
          </p:nvGrpSpPr>
          <p:grpSpPr>
            <a:xfrm rot="0">
              <a:off x="10703092" y="493743"/>
              <a:ext cx="267186" cy="165383"/>
              <a:chOff x="10447060" y="740631"/>
              <a:chExt cx="267186" cy="165383"/>
            </a:xfrm>
          </p:grpSpPr>
          <p:sp>
            <p:nvSpPr>
              <p:cNvPr id="25" name="화살표: 갈매기형 수장 24"/>
              <p:cNvSpPr/>
              <p:nvPr/>
            </p:nvSpPr>
            <p:spPr>
              <a:xfrm>
                <a:off x="10597188" y="740631"/>
                <a:ext cx="117058" cy="165383"/>
              </a:xfrm>
              <a:prstGeom prst="chevron">
                <a:avLst>
                  <a:gd name="adj" fmla="val 807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10447060" y="816123"/>
                <a:ext cx="252000" cy="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11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64439" y="1739815"/>
            <a:ext cx="6303320" cy="4602848"/>
          </a:xfrm>
          <a:prstGeom prst="rect">
            <a:avLst/>
          </a:prstGeom>
        </p:spPr>
      </p:pic>
      <p:sp>
        <p:nvSpPr>
          <p:cNvPr id="115" name=""/>
          <p:cNvSpPr txBox="1"/>
          <p:nvPr/>
        </p:nvSpPr>
        <p:spPr>
          <a:xfrm>
            <a:off x="3722782" y="1182193"/>
            <a:ext cx="5113664" cy="33037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함수형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API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로 공유 층을 사용하는 모델 구현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16" name=""/>
          <p:cNvCxnSpPr>
            <a:endCxn id="117" idx="1"/>
          </p:cNvCxnSpPr>
          <p:nvPr/>
        </p:nvCxnSpPr>
        <p:spPr>
          <a:xfrm>
            <a:off x="4386089" y="4254400"/>
            <a:ext cx="1396026" cy="2684"/>
          </a:xfrm>
          <a:prstGeom prst="straightConnector1">
            <a:avLst/>
          </a:prstGeom>
          <a:noFill/>
          <a:ln w="12700" cap="flat" cmpd="sng" algn="ctr">
            <a:solidFill>
              <a:srgbClr val="ff0000">
                <a:alpha val="100000"/>
              </a:srgbClr>
            </a:solidFill>
            <a:prstDash val="solid"/>
            <a:miter/>
            <a:tailEnd type="arrow"/>
          </a:ln>
        </p:spPr>
      </p:cxnSp>
      <p:sp>
        <p:nvSpPr>
          <p:cNvPr id="117" name="직사각형 37"/>
          <p:cNvSpPr/>
          <p:nvPr/>
        </p:nvSpPr>
        <p:spPr>
          <a:xfrm>
            <a:off x="5782115" y="4121146"/>
            <a:ext cx="4013669" cy="271876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기존 층 객체를 호출하면 가중치가 재사용된다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18" name=""/>
          <p:cNvCxnSpPr>
            <a:endCxn id="119" idx="1"/>
          </p:cNvCxnSpPr>
          <p:nvPr/>
        </p:nvCxnSpPr>
        <p:spPr>
          <a:xfrm>
            <a:off x="5397987" y="5726528"/>
            <a:ext cx="1087371" cy="2856"/>
          </a:xfrm>
          <a:prstGeom prst="straightConnector1">
            <a:avLst/>
          </a:prstGeom>
          <a:noFill/>
          <a:ln w="12700" cap="flat" cmpd="sng" algn="ctr">
            <a:solidFill>
              <a:srgbClr val="ff0000">
                <a:alpha val="100000"/>
              </a:srgbClr>
            </a:solidFill>
            <a:prstDash val="solid"/>
            <a:miter/>
            <a:tailEnd type="arrow"/>
          </a:ln>
        </p:spPr>
      </p:cxnSp>
      <p:sp>
        <p:nvSpPr>
          <p:cNvPr id="119" name="직사각형 37"/>
          <p:cNvSpPr/>
          <p:nvPr/>
        </p:nvSpPr>
        <p:spPr>
          <a:xfrm>
            <a:off x="6485358" y="5593275"/>
            <a:ext cx="4013670" cy="45319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훈련시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LSTM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층의 가중치는 양쪽 입력을 바탕으로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업데이트된다 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0">
            <a:off x="309626" y="245385"/>
            <a:ext cx="11572748" cy="6359441"/>
            <a:chOff x="309626" y="245385"/>
            <a:chExt cx="11572748" cy="6359441"/>
          </a:xfrm>
        </p:grpSpPr>
        <p:sp>
          <p:nvSpPr>
            <p:cNvPr id="6" name="직사각형 5"/>
            <p:cNvSpPr/>
            <p:nvPr/>
          </p:nvSpPr>
          <p:spPr>
            <a:xfrm>
              <a:off x="309626" y="253174"/>
              <a:ext cx="11572748" cy="6351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1" latinLnBrk="0">
                <a:defRPr/>
              </a:pPr>
              <a:r>
                <a:rPr lang="en-US" altLang="ko-KR" sz="2400" b="1" i="1" kern="0">
                  <a:solidFill>
                    <a:prstClr val="white"/>
                  </a:solidFill>
                </a:rPr>
                <a:t>7.1.6</a:t>
              </a:r>
              <a:r>
                <a:rPr lang="ko-KR" altLang="en-US" sz="2400" b="1" i="1" kern="0">
                  <a:solidFill>
                    <a:prstClr val="white"/>
                  </a:solidFill>
                </a:rPr>
                <a:t> 층과 모델</a:t>
              </a:r>
              <a:endParaRPr lang="ko-KR" altLang="en-US" sz="2400" b="1" i="1" kern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/>
            <p:cNvGrpSpPr/>
            <p:nvPr/>
          </p:nvGrpSpPr>
          <p:grpSpPr>
            <a:xfrm rot="0">
              <a:off x="11434660" y="462783"/>
              <a:ext cx="230946" cy="228482"/>
              <a:chOff x="11242636" y="735673"/>
              <a:chExt cx="230946" cy="228482"/>
            </a:xfrm>
          </p:grpSpPr>
          <p:sp>
            <p:nvSpPr>
              <p:cNvPr id="16" name="타원 15"/>
              <p:cNvSpPr/>
              <p:nvPr/>
            </p:nvSpPr>
            <p:spPr>
              <a:xfrm>
                <a:off x="11302773" y="800483"/>
                <a:ext cx="108789" cy="108789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사각형: 둥근 위쪽 모서리 16"/>
              <p:cNvSpPr/>
              <p:nvPr/>
            </p:nvSpPr>
            <p:spPr>
              <a:xfrm>
                <a:off x="11333147" y="910155"/>
                <a:ext cx="48043" cy="54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11359549" y="735673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 rot="5400000">
                <a:off x="11459354" y="83820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 rot="5400000">
                <a:off x="11256864" y="83542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rot="8100000">
                <a:off x="11282498" y="767378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 rot="13500000">
                <a:off x="11433473" y="77214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직사각형 7"/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>
                  <a:solidFill>
                    <a:srgbClr val="303962"/>
                  </a:solidFill>
                </a:rPr>
                <a:t>06</a:t>
              </a:r>
              <a:endParaRPr lang="en-US" altLang="ko-KR" b="1">
                <a:solidFill>
                  <a:srgbClr val="303962"/>
                </a:solidFill>
              </a:endParaRPr>
            </a:p>
          </p:txBody>
        </p:sp>
        <p:grpSp>
          <p:nvGrpSpPr>
            <p:cNvPr id="27" name="그룹 26"/>
            <p:cNvGrpSpPr/>
            <p:nvPr/>
          </p:nvGrpSpPr>
          <p:grpSpPr>
            <a:xfrm rot="0">
              <a:off x="10703092" y="493743"/>
              <a:ext cx="267186" cy="165383"/>
              <a:chOff x="10447060" y="740631"/>
              <a:chExt cx="267186" cy="165383"/>
            </a:xfrm>
          </p:grpSpPr>
          <p:sp>
            <p:nvSpPr>
              <p:cNvPr id="25" name="화살표: 갈매기형 수장 24"/>
              <p:cNvSpPr/>
              <p:nvPr/>
            </p:nvSpPr>
            <p:spPr>
              <a:xfrm>
                <a:off x="10597188" y="740631"/>
                <a:ext cx="117058" cy="165383"/>
              </a:xfrm>
              <a:prstGeom prst="chevron">
                <a:avLst>
                  <a:gd name="adj" fmla="val 807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10447060" y="816123"/>
                <a:ext cx="252000" cy="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12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75858" y="3470255"/>
            <a:ext cx="3650262" cy="2432088"/>
          </a:xfrm>
          <a:prstGeom prst="rect">
            <a:avLst/>
          </a:prstGeom>
        </p:spPr>
      </p:pic>
      <p:pic>
        <p:nvPicPr>
          <p:cNvPr id="12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478127" y="3078853"/>
            <a:ext cx="6136664" cy="3214893"/>
          </a:xfrm>
          <a:prstGeom prst="rect">
            <a:avLst/>
          </a:prstGeom>
        </p:spPr>
      </p:pic>
      <p:sp>
        <p:nvSpPr>
          <p:cNvPr id="122" name=""/>
          <p:cNvSpPr txBox="1"/>
          <p:nvPr/>
        </p:nvSpPr>
        <p:spPr>
          <a:xfrm>
            <a:off x="3539168" y="2550120"/>
            <a:ext cx="5113664" cy="33577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공유 합성곱 기반 층을 구현하는 예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3" name="타원 48"/>
          <p:cNvSpPr/>
          <p:nvPr/>
        </p:nvSpPr>
        <p:spPr>
          <a:xfrm>
            <a:off x="4503425" y="1200528"/>
            <a:ext cx="1088047" cy="1042670"/>
          </a:xfrm>
          <a:prstGeom prst="ellipse">
            <a:avLst/>
          </a:prstGeom>
          <a:solidFill>
            <a:srgbClr val="ffffff">
              <a:alpha val="100000"/>
            </a:srgbClr>
          </a:solidFill>
          <a:ln w="22225" cap="flat" cmpd="sng" algn="ctr">
            <a:solidFill>
              <a:srgbClr val="303962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모델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5" name="TextBox 52"/>
          <p:cNvSpPr txBox="1"/>
          <p:nvPr/>
        </p:nvSpPr>
        <p:spPr>
          <a:xfrm>
            <a:off x="5858497" y="1592270"/>
            <a:ext cx="475006" cy="35845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303962"/>
                </a:solidFill>
                <a:latin typeface="맑은 고딕"/>
                <a:ea typeface="맑은 고딕"/>
                <a:cs typeface="맑은 고딕"/>
              </a:rPr>
              <a:t>▶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303962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6" name="타원 41"/>
          <p:cNvSpPr/>
          <p:nvPr/>
        </p:nvSpPr>
        <p:spPr>
          <a:xfrm>
            <a:off x="6432035" y="1246978"/>
            <a:ext cx="1049662" cy="969331"/>
          </a:xfrm>
          <a:prstGeom prst="ellipse">
            <a:avLst/>
          </a:prstGeom>
          <a:solidFill>
            <a:srgbClr val="f2f2f2">
              <a:alpha val="100000"/>
            </a:srgbClr>
          </a:solidFill>
          <a:ln w="22225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커다란 층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29" name=""/>
          <p:cNvCxnSpPr/>
          <p:nvPr/>
        </p:nvCxnSpPr>
        <p:spPr>
          <a:xfrm flipV="1">
            <a:off x="9957626" y="3809365"/>
            <a:ext cx="424624" cy="33280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37"/>
          <p:cNvSpPr/>
          <p:nvPr/>
        </p:nvSpPr>
        <p:spPr>
          <a:xfrm>
            <a:off x="10252553" y="3476625"/>
            <a:ext cx="1661109" cy="59531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이미지 처리 기본 모델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=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엑셉션 네트워크 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1" name=""/>
          <p:cNvSpPr/>
          <p:nvPr/>
        </p:nvSpPr>
        <p:spPr>
          <a:xfrm>
            <a:off x="7639509" y="4470836"/>
            <a:ext cx="321325" cy="401656"/>
          </a:xfrm>
          <a:prstGeom prst="rightBrace">
            <a:avLst>
              <a:gd name="adj1" fmla="val 8333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2" name=""/>
          <p:cNvSpPr/>
          <p:nvPr/>
        </p:nvSpPr>
        <p:spPr>
          <a:xfrm>
            <a:off x="7763334" y="5051861"/>
            <a:ext cx="321325" cy="401656"/>
          </a:xfrm>
          <a:prstGeom prst="rightBrace">
            <a:avLst>
              <a:gd name="adj1" fmla="val 8333"/>
              <a:gd name="adj2" fmla="val 50000"/>
            </a:avLst>
          </a:prstGeom>
          <a:noFill/>
          <a:ln w="635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3" name="직사각형 37"/>
          <p:cNvSpPr/>
          <p:nvPr/>
        </p:nvSpPr>
        <p:spPr>
          <a:xfrm>
            <a:off x="7981815" y="4542736"/>
            <a:ext cx="2407044" cy="255959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입력 이미지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 250x250 RGB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4" name="직사각형 37"/>
          <p:cNvSpPr/>
          <p:nvPr/>
        </p:nvSpPr>
        <p:spPr>
          <a:xfrm>
            <a:off x="8099788" y="5154171"/>
            <a:ext cx="2407044" cy="255959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같은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비전 모델을 두 번 호출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편하구요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3190333" y="2036035"/>
            <a:ext cx="2568452" cy="2568452"/>
          </a:xfrm>
          <a:prstGeom prst="ellipse">
            <a:avLst/>
          </a:prstGeom>
          <a:solidFill>
            <a:srgbClr val="edec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800" b="1">
                <a:solidFill>
                  <a:prstClr val="black">
                    <a:lumMod val="75000"/>
                    <a:lumOff val="25000"/>
                  </a:prstClr>
                </a:solidFill>
              </a:rPr>
              <a:t>R 237</a:t>
            </a:r>
            <a:endParaRPr lang="en-US" altLang="ko-KR" sz="2800" b="1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2800" b="1">
                <a:solidFill>
                  <a:prstClr val="black">
                    <a:lumMod val="75000"/>
                    <a:lumOff val="25000"/>
                  </a:prstClr>
                </a:solidFill>
              </a:rPr>
              <a:t>G 236</a:t>
            </a:r>
            <a:endParaRPr lang="en-US" altLang="ko-KR" sz="2800" b="1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2800" b="1">
                <a:solidFill>
                  <a:prstClr val="black">
                    <a:lumMod val="75000"/>
                    <a:lumOff val="25000"/>
                  </a:prstClr>
                </a:solidFill>
              </a:rPr>
              <a:t>B 234</a:t>
            </a:r>
            <a:endParaRPr lang="en-US" altLang="ko-KR" sz="2800" b="1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6357781" y="2036035"/>
            <a:ext cx="2568452" cy="2568452"/>
          </a:xfrm>
          <a:prstGeom prst="ellipse">
            <a:avLst/>
          </a:prstGeom>
          <a:solidFill>
            <a:srgbClr val="303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800" b="1">
                <a:solidFill>
                  <a:prstClr val="white"/>
                </a:solidFill>
              </a:rPr>
              <a:t>R 48</a:t>
            </a:r>
            <a:endParaRPr lang="en-US" altLang="ko-KR" sz="2800" b="1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2800" b="1">
                <a:solidFill>
                  <a:prstClr val="white"/>
                </a:solidFill>
              </a:rPr>
              <a:t>G 57</a:t>
            </a:r>
            <a:endParaRPr lang="en-US" altLang="ko-KR" sz="2800" b="1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2800" b="1">
                <a:solidFill>
                  <a:prstClr val="white"/>
                </a:solidFill>
              </a:rPr>
              <a:t>B 98</a:t>
            </a:r>
            <a:endParaRPr lang="en-US" altLang="ko-KR" sz="2800" b="1">
              <a:solidFill>
                <a:prstClr val="white"/>
              </a:solidFill>
            </a:endParaRPr>
          </a:p>
        </p:txBody>
      </p:sp>
      <p:grpSp>
        <p:nvGrpSpPr>
          <p:cNvPr id="8" name="그룹 1"/>
          <p:cNvGrpSpPr/>
          <p:nvPr/>
        </p:nvGrpSpPr>
        <p:grpSpPr>
          <a:xfrm rot="0">
            <a:off x="309626" y="254910"/>
            <a:ext cx="11572748" cy="6359441"/>
            <a:chOff x="309626" y="245385"/>
            <a:chExt cx="11572748" cy="6359441"/>
          </a:xfrm>
        </p:grpSpPr>
        <p:sp>
          <p:nvSpPr>
            <p:cNvPr id="9" name="직사각형 5"/>
            <p:cNvSpPr/>
            <p:nvPr/>
          </p:nvSpPr>
          <p:spPr>
            <a:xfrm>
              <a:off x="309626" y="253174"/>
              <a:ext cx="11572748" cy="63516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  <a:effectLst>
              <a:outerShdw blurRad="431800" dist="25400" dir="5400000" algn="t" rotWithShape="0">
                <a:srgbClr val="000000">
                  <a:alpha val="4710"/>
                </a:srgbClr>
              </a:outerShdw>
            </a:effectLst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0" name="직사각형 11"/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  <a:effectLst>
              <a:outerShdw blurRad="431800" dist="25400" dir="5400000" algn="t" rotWithShape="0">
                <a:srgbClr val="000000">
                  <a:alpha val="17650"/>
                </a:srgbClr>
              </a:outerShdw>
            </a:effectLst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1" name="직사각형 12"/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anchor="ctr"/>
            <a:p>
              <a:pPr marL="457200" lvl="1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400" b="1" i="1" u="none" strike="noStrike" kern="0" cap="none" spc="0" normalizeH="0" baseline="0" mc:Ignorable="hp" hp:hslEmbossed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rPr>
                <a:t>7.1 Sequential </a:t>
              </a:r>
              <a:r>
                <a:rPr xmlns:mc="http://schemas.openxmlformats.org/markup-compatibility/2006" xmlns:hp="http://schemas.haansoft.com/office/presentation/8.0" kumimoji="0" lang="ko-KR" altLang="en-US" sz="2400" b="1" i="1" u="none" strike="noStrike" kern="0" cap="none" spc="0" normalizeH="0" baseline="0" mc:Ignorable="hp" hp:hslEmbossed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rPr>
                <a:t>모델을 넘어서 </a:t>
              </a:r>
              <a:r>
                <a:rPr xmlns:mc="http://schemas.openxmlformats.org/markup-compatibility/2006" xmlns:hp="http://schemas.haansoft.com/office/presentation/8.0" kumimoji="0" lang="en-US" altLang="ko-KR" sz="2400" b="1" i="1" u="none" strike="noStrike" kern="0" cap="none" spc="0" normalizeH="0" baseline="0" mc:Ignorable="hp" hp:hslEmbossed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rPr>
                <a:t>:</a:t>
              </a:r>
              <a:r>
                <a:rPr xmlns:mc="http://schemas.openxmlformats.org/markup-compatibility/2006" xmlns:hp="http://schemas.haansoft.com/office/presentation/8.0" kumimoji="0" lang="ko-KR" altLang="en-US" sz="2400" b="1" i="1" u="none" strike="noStrike" kern="0" cap="none" spc="0" normalizeH="0" baseline="0" mc:Ignorable="hp" hp:hslEmbossed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rPr>
                <a:t> 케라스의 함수형 </a:t>
              </a:r>
              <a:r>
                <a:rPr xmlns:mc="http://schemas.openxmlformats.org/markup-compatibility/2006" xmlns:hp="http://schemas.haansoft.com/office/presentation/8.0" kumimoji="0" lang="en-US" altLang="ko-KR" sz="2400" b="1" i="1" u="none" strike="noStrike" kern="0" cap="none" spc="0" normalizeH="0" baseline="0" mc:Ignorable="hp" hp:hslEmbossed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rPr>
                <a:t>API</a:t>
              </a:r>
              <a:endParaRPr xmlns:mc="http://schemas.openxmlformats.org/markup-compatibility/2006" xmlns:hp="http://schemas.haansoft.com/office/presentation/8.0" kumimoji="0" lang="en-US" altLang="ko-KR" sz="2400" b="1" i="1" u="none" strike="noStrike" kern="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grpSp>
          <p:nvGrpSpPr>
            <p:cNvPr id="12" name="그룹 23"/>
            <p:cNvGrpSpPr/>
            <p:nvPr/>
          </p:nvGrpSpPr>
          <p:grpSpPr>
            <a:xfrm rot="0">
              <a:off x="11434660" y="462783"/>
              <a:ext cx="230946" cy="228482"/>
              <a:chOff x="11242636" y="735673"/>
              <a:chExt cx="230946" cy="228482"/>
            </a:xfrm>
          </p:grpSpPr>
          <p:sp>
            <p:nvSpPr>
              <p:cNvPr id="13" name="타원 15"/>
              <p:cNvSpPr/>
              <p:nvPr/>
            </p:nvSpPr>
            <p:spPr>
              <a:xfrm>
                <a:off x="11302773" y="800483"/>
                <a:ext cx="108789" cy="108789"/>
              </a:xfrm>
              <a:prstGeom prst="ellipse">
                <a:avLst/>
              </a:prstGeom>
              <a:solidFill>
                <a:srgbClr val="ffc000">
                  <a:alpha val="100000"/>
                </a:srgbClr>
              </a:solidFill>
              <a:ln w="15875" cap="flat" cmpd="sng" algn="ctr">
                <a:solidFill>
                  <a:srgbClr val="404040">
                    <a:alpha val="100000"/>
                  </a:srgbClr>
                </a:solidFill>
                <a:prstDash val="solid"/>
                <a:miter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14" name="사각형: 둥근 위쪽 모서리 16"/>
              <p:cNvSpPr/>
              <p:nvPr/>
            </p:nvSpPr>
            <p:spPr>
              <a:xfrm>
                <a:off x="11333147" y="910155"/>
                <a:ext cx="48043" cy="54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noFill/>
              <a:ln w="15875" cap="flat" cmpd="sng" algn="ctr">
                <a:solidFill>
                  <a:srgbClr val="404040">
                    <a:alpha val="100000"/>
                  </a:srgbClr>
                </a:solidFill>
                <a:prstDash val="solid"/>
                <a:miter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cxnSp>
            <p:nvCxnSpPr>
              <p:cNvPr id="15" name="직선 연결선 17"/>
              <p:cNvCxnSpPr/>
              <p:nvPr/>
            </p:nvCxnSpPr>
            <p:spPr>
              <a:xfrm>
                <a:off x="11359549" y="735673"/>
                <a:ext cx="0" cy="28456"/>
              </a:xfrm>
              <a:prstGeom prst="line">
                <a:avLst/>
              </a:prstGeom>
              <a:noFill/>
              <a:ln w="15875" cap="rnd" cmpd="sng" algn="ctr">
                <a:solidFill>
                  <a:srgbClr val="ffc000">
                    <a:alpha val="100000"/>
                  </a:srgbClr>
                </a:solidFill>
                <a:prstDash val="solid"/>
                <a:miter/>
              </a:ln>
            </p:spPr>
          </p:cxnSp>
          <p:cxnSp>
            <p:nvCxnSpPr>
              <p:cNvPr id="16" name="직선 연결선 18"/>
              <p:cNvCxnSpPr/>
              <p:nvPr/>
            </p:nvCxnSpPr>
            <p:spPr>
              <a:xfrm rot="5400000">
                <a:off x="11459354" y="838200"/>
                <a:ext cx="0" cy="28456"/>
              </a:xfrm>
              <a:prstGeom prst="line">
                <a:avLst/>
              </a:prstGeom>
              <a:noFill/>
              <a:ln w="15875" cap="rnd" cmpd="sng" algn="ctr">
                <a:solidFill>
                  <a:srgbClr val="ffc000">
                    <a:alpha val="100000"/>
                  </a:srgbClr>
                </a:solidFill>
                <a:prstDash val="solid"/>
                <a:miter/>
              </a:ln>
            </p:spPr>
          </p:cxnSp>
          <p:cxnSp>
            <p:nvCxnSpPr>
              <p:cNvPr id="17" name="직선 연결선 19"/>
              <p:cNvCxnSpPr/>
              <p:nvPr/>
            </p:nvCxnSpPr>
            <p:spPr>
              <a:xfrm rot="5400000">
                <a:off x="11256864" y="835420"/>
                <a:ext cx="0" cy="28456"/>
              </a:xfrm>
              <a:prstGeom prst="line">
                <a:avLst/>
              </a:prstGeom>
              <a:noFill/>
              <a:ln w="15875" cap="rnd" cmpd="sng" algn="ctr">
                <a:solidFill>
                  <a:srgbClr val="ffc000">
                    <a:alpha val="100000"/>
                  </a:srgbClr>
                </a:solidFill>
                <a:prstDash val="solid"/>
                <a:miter/>
              </a:ln>
            </p:spPr>
          </p:cxnSp>
          <p:cxnSp>
            <p:nvCxnSpPr>
              <p:cNvPr id="18" name="직선 연결선 20"/>
              <p:cNvCxnSpPr/>
              <p:nvPr/>
            </p:nvCxnSpPr>
            <p:spPr>
              <a:xfrm rot="8100000">
                <a:off x="11282498" y="767378"/>
                <a:ext cx="0" cy="28456"/>
              </a:xfrm>
              <a:prstGeom prst="line">
                <a:avLst/>
              </a:prstGeom>
              <a:noFill/>
              <a:ln w="15875" cap="rnd" cmpd="sng" algn="ctr">
                <a:solidFill>
                  <a:srgbClr val="ffc000">
                    <a:alpha val="100000"/>
                  </a:srgbClr>
                </a:solidFill>
                <a:prstDash val="solid"/>
                <a:miter/>
              </a:ln>
            </p:spPr>
          </p:cxnSp>
          <p:cxnSp>
            <p:nvCxnSpPr>
              <p:cNvPr id="19" name="직선 연결선 21"/>
              <p:cNvCxnSpPr/>
              <p:nvPr/>
            </p:nvCxnSpPr>
            <p:spPr>
              <a:xfrm rot="13500000">
                <a:off x="11433473" y="772140"/>
                <a:ext cx="0" cy="28456"/>
              </a:xfrm>
              <a:prstGeom prst="line">
                <a:avLst/>
              </a:prstGeom>
              <a:noFill/>
              <a:ln w="15875" cap="rnd" cmpd="sng" algn="ctr">
                <a:solidFill>
                  <a:srgbClr val="ffc000">
                    <a:alpha val="100000"/>
                  </a:srgbClr>
                </a:solidFill>
                <a:prstDash val="solid"/>
                <a:miter/>
              </a:ln>
            </p:spPr>
          </p:cxnSp>
        </p:grpSp>
        <p:sp>
          <p:nvSpPr>
            <p:cNvPr id="20" name="직사각형 7"/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rgbClr val="ffd966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  <a:effectLst>
              <a:outerShdw dist="25400" algn="l" rotWithShape="0">
                <a:srgbClr val="ffffff">
                  <a:alpha val="100000"/>
                </a:srgbClr>
              </a:outerShdw>
            </a:effectLst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  <a:solidFill>
                    <a:srgbClr val="303962"/>
                  </a:solidFill>
                  <a:latin typeface="맑은 고딕"/>
                  <a:ea typeface="맑은 고딕"/>
                  <a:cs typeface="맑은 고딕"/>
                </a:rPr>
                <a:t>01</a:t>
              </a:r>
  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303962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grpSp>
          <p:nvGrpSpPr>
            <p:cNvPr id="21" name="그룹 26"/>
            <p:cNvGrpSpPr/>
            <p:nvPr/>
          </p:nvGrpSpPr>
          <p:grpSpPr>
            <a:xfrm rot="0">
              <a:off x="10703092" y="493743"/>
              <a:ext cx="267186" cy="165383"/>
              <a:chOff x="10447060" y="740631"/>
              <a:chExt cx="267186" cy="165383"/>
            </a:xfrm>
          </p:grpSpPr>
          <p:sp>
            <p:nvSpPr>
              <p:cNvPr id="22" name="화살표: 갈매기형 수장 24"/>
              <p:cNvSpPr/>
              <p:nvPr/>
            </p:nvSpPr>
            <p:spPr>
              <a:xfrm>
                <a:off x="10597188" y="740631"/>
                <a:ext cx="117058" cy="165383"/>
              </a:xfrm>
              <a:prstGeom prst="chevron">
                <a:avLst>
                  <a:gd name="adj" fmla="val 80722"/>
                </a:avLst>
              </a:prstGeom>
              <a:solidFill>
                <a:srgbClr val="ffffff">
                  <a:alpha val="100000"/>
                </a:srgbClr>
              </a:solidFill>
              <a:ln w="12700" cap="flat" cmpd="sng" algn="ctr">
                <a:noFill/>
                <a:prstDash val="solid"/>
                <a:miter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23" name="직사각형 25"/>
              <p:cNvSpPr/>
              <p:nvPr/>
            </p:nvSpPr>
            <p:spPr>
              <a:xfrm>
                <a:off x="10447060" y="816123"/>
                <a:ext cx="252000" cy="1440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12700" cap="flat" cmpd="sng" algn="ctr">
                <a:noFill/>
                <a:prstDash val="solid"/>
                <a:miter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</p:grpSp>
      </p:grpSp>
      <p:sp>
        <p:nvSpPr>
          <p:cNvPr id="24" name="사각형: 둥근 모서리 4"/>
          <p:cNvSpPr/>
          <p:nvPr/>
        </p:nvSpPr>
        <p:spPr>
          <a:xfrm>
            <a:off x="2917022" y="1357369"/>
            <a:ext cx="2466974" cy="447674"/>
          </a:xfrm>
          <a:prstGeom prst="roundRect">
            <a:avLst>
              <a:gd name="adj" fmla="val 50000"/>
            </a:avLst>
          </a:prstGeom>
          <a:solidFill>
            <a:srgbClr val="303962">
              <a:alpha val="100000"/>
            </a:srgbClr>
          </a:solidFill>
          <a:ln w="19050" cap="flat" cmpd="sng" algn="ctr">
            <a:noFill/>
            <a:prstDash val="sysDot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Sequential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모델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2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89564" y="1989426"/>
            <a:ext cx="2370787" cy="3171825"/>
          </a:xfrm>
          <a:prstGeom prst="rect">
            <a:avLst/>
          </a:prstGeom>
        </p:spPr>
      </p:pic>
      <p:sp>
        <p:nvSpPr>
          <p:cNvPr id="27" name="TextBox 52"/>
          <p:cNvSpPr txBox="1"/>
          <p:nvPr/>
        </p:nvSpPr>
        <p:spPr>
          <a:xfrm>
            <a:off x="5858497" y="3244334"/>
            <a:ext cx="475006" cy="369332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303962"/>
                </a:solidFill>
                <a:latin typeface="맑은 고딕"/>
                <a:ea typeface="맑은 고딕"/>
                <a:cs typeface="맑은 고딕"/>
              </a:rPr>
              <a:t>▶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303962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9" name="TextBox 35"/>
          <p:cNvSpPr txBox="1"/>
          <p:nvPr/>
        </p:nvSpPr>
        <p:spPr>
          <a:xfrm>
            <a:off x="6722772" y="3044862"/>
            <a:ext cx="2882579" cy="772757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404040"/>
                </a:solidFill>
                <a:cs typeface="Aharoni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404040"/>
                </a:solidFill>
                <a:cs typeface="Aharoni"/>
              </a:rPr>
              <a:t>하나의 입력 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404040"/>
                </a:solidFill>
                <a:cs typeface="Aharoni"/>
              </a:rPr>
              <a:t>&amp;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404040"/>
                </a:solidFill>
                <a:cs typeface="Aharoni"/>
              </a:rPr>
              <a:t> 출력</a:t>
            </a:r>
            <a:endPara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<a:solidFill>
                <a:srgbClr val="404040"/>
              </a:solidFill>
              <a:cs typeface="Aharoni"/>
            </a:endParaRPr>
          </a:p>
          <a:p>
            <a:pPr marL="0" indent="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404040"/>
                </a:solidFill>
                <a:cs typeface="Aharoni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404040"/>
                </a:solidFill>
                <a:cs typeface="Aharoni"/>
              </a:rPr>
              <a:t>층을 차례대로 쌓아 구성</a:t>
            </a:r>
            <a:endPara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<a:solidFill>
                <a:srgbClr val="404040"/>
              </a:solidFill>
              <a:cs typeface="Aharoni"/>
            </a:endParaRPr>
          </a:p>
        </p:txBody>
      </p:sp>
      <p:sp>
        <p:nvSpPr>
          <p:cNvPr id="30" name="TextBox 54"/>
          <p:cNvSpPr txBox="1"/>
          <p:nvPr/>
        </p:nvSpPr>
        <p:spPr>
          <a:xfrm>
            <a:off x="1250603" y="5518568"/>
            <a:ext cx="9690793" cy="956526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  <a:solidFill>
                  <a:srgbClr val="404040"/>
                </a:solidFill>
                <a:cs typeface="Aharoni"/>
              </a:rPr>
              <a:t> Q. </a:t>
            </a: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rgbClr val="404040"/>
                </a:solidFill>
                <a:cs typeface="Aharoni"/>
              </a:rPr>
              <a:t>만약</a:t>
            </a:r>
            <a:r>
              <a: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  <a:solidFill>
                  <a:srgbClr val="404040"/>
                </a:solidFill>
                <a:cs typeface="Aharoni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rgbClr val="404040"/>
                </a:solidFill>
                <a:cs typeface="Aharoni"/>
              </a:rPr>
              <a:t> 여러개의 입력 또는 출력이 필요한 경우에도 </a:t>
            </a:r>
            <a:r>
              <a: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  <a:solidFill>
                  <a:srgbClr val="404040"/>
                </a:solidFill>
                <a:cs typeface="Aharoni"/>
              </a:rPr>
              <a:t>Sequential</a:t>
            </a: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rgbClr val="404040"/>
                </a:solidFill>
                <a:cs typeface="Aharoni"/>
              </a:rPr>
              <a:t> 모델이 적절한가</a:t>
            </a:r>
            <a:r>
              <a: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  <a:solidFill>
                  <a:srgbClr val="404040"/>
                </a:solidFill>
                <a:cs typeface="Aharoni"/>
              </a:rPr>
              <a:t>?</a:t>
            </a:r>
            <a:endPara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<a:solidFill>
                <a:srgbClr val="404040"/>
              </a:solidFill>
              <a:cs typeface="Aharoni"/>
            </a:endParaRPr>
          </a:p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  <a:solidFill>
                  <a:srgbClr val="404040"/>
                </a:solidFill>
                <a:cs typeface="Aharoni"/>
              </a:rPr>
              <a:t>A. </a:t>
            </a: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rgbClr val="404040"/>
                </a:solidFill>
                <a:cs typeface="Aharoni"/>
              </a:rPr>
              <a:t>적절하지 않다</a:t>
            </a:r>
            <a:endPara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<a:solidFill>
                <a:srgbClr val="404040"/>
              </a:solidFill>
              <a:cs typeface="Aharoni"/>
            </a:endParaRPr>
          </a:p>
        </p:txBody>
      </p:sp>
      <p:grpSp>
        <p:nvGrpSpPr>
          <p:cNvPr id="31" name="그룹 81"/>
          <p:cNvGrpSpPr/>
          <p:nvPr/>
        </p:nvGrpSpPr>
        <p:grpSpPr>
          <a:xfrm rot="0">
            <a:off x="1332328" y="5654320"/>
            <a:ext cx="230946" cy="228482"/>
            <a:chOff x="11242636" y="735673"/>
            <a:chExt cx="230946" cy="228482"/>
          </a:xfrm>
        </p:grpSpPr>
        <p:sp>
          <p:nvSpPr>
            <p:cNvPr id="32" name="타원 82"/>
            <p:cNvSpPr/>
            <p:nvPr/>
          </p:nvSpPr>
          <p:spPr>
            <a:xfrm>
              <a:off x="11302773" y="800483"/>
              <a:ext cx="108789" cy="108789"/>
            </a:xfrm>
            <a:prstGeom prst="ellipse">
              <a:avLst/>
            </a:prstGeom>
            <a:solidFill>
              <a:srgbClr val="ffc000">
                <a:alpha val="100000"/>
              </a:srgbClr>
            </a:solidFill>
            <a:ln w="15875" cap="flat" cmpd="sng" algn="ctr">
              <a:solidFill>
                <a:srgbClr val="404040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3" name="사각형: 둥근 위쪽 모서리 16"/>
            <p:cNvSpPr/>
            <p:nvPr/>
          </p:nvSpPr>
          <p:spPr>
            <a:xfrm>
              <a:off x="11333147" y="910155"/>
              <a:ext cx="48043" cy="54000"/>
            </a:xfrm>
            <a:prstGeom prst="round2SameRect">
              <a:avLst>
                <a:gd name="adj1" fmla="val 0"/>
                <a:gd name="adj2" fmla="val 50000"/>
              </a:avLst>
            </a:prstGeom>
            <a:noFill/>
            <a:ln w="15875" cap="flat" cmpd="sng" algn="ctr">
              <a:solidFill>
                <a:srgbClr val="404040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cxnSp>
          <p:nvCxnSpPr>
            <p:cNvPr id="34" name="직선 연결선 84"/>
            <p:cNvCxnSpPr/>
            <p:nvPr/>
          </p:nvCxnSpPr>
          <p:spPr>
            <a:xfrm>
              <a:off x="11359549" y="735673"/>
              <a:ext cx="0" cy="28456"/>
            </a:xfrm>
            <a:prstGeom prst="line">
              <a:avLst/>
            </a:prstGeom>
            <a:noFill/>
            <a:ln w="15875" cap="rnd" cmpd="sng" algn="ctr">
              <a:solidFill>
                <a:srgbClr val="ffc000">
                  <a:alpha val="100000"/>
                </a:srgbClr>
              </a:solidFill>
              <a:prstDash val="solid"/>
              <a:miter/>
            </a:ln>
          </p:spPr>
        </p:cxnSp>
        <p:cxnSp>
          <p:nvCxnSpPr>
            <p:cNvPr id="35" name="직선 연결선 85"/>
            <p:cNvCxnSpPr/>
            <p:nvPr/>
          </p:nvCxnSpPr>
          <p:spPr>
            <a:xfrm rot="5400000">
              <a:off x="11459354" y="838200"/>
              <a:ext cx="0" cy="28456"/>
            </a:xfrm>
            <a:prstGeom prst="line">
              <a:avLst/>
            </a:prstGeom>
            <a:noFill/>
            <a:ln w="15875" cap="rnd" cmpd="sng" algn="ctr">
              <a:solidFill>
                <a:srgbClr val="ffc000">
                  <a:alpha val="100000"/>
                </a:srgbClr>
              </a:solidFill>
              <a:prstDash val="solid"/>
              <a:miter/>
            </a:ln>
          </p:spPr>
        </p:cxnSp>
        <p:cxnSp>
          <p:nvCxnSpPr>
            <p:cNvPr id="36" name="직선 연결선 86"/>
            <p:cNvCxnSpPr/>
            <p:nvPr/>
          </p:nvCxnSpPr>
          <p:spPr>
            <a:xfrm rot="5400000">
              <a:off x="11256864" y="835420"/>
              <a:ext cx="0" cy="28456"/>
            </a:xfrm>
            <a:prstGeom prst="line">
              <a:avLst/>
            </a:prstGeom>
            <a:noFill/>
            <a:ln w="15875" cap="rnd" cmpd="sng" algn="ctr">
              <a:solidFill>
                <a:srgbClr val="ffc000">
                  <a:alpha val="100000"/>
                </a:srgbClr>
              </a:solidFill>
              <a:prstDash val="solid"/>
              <a:miter/>
            </a:ln>
          </p:spPr>
        </p:cxnSp>
        <p:cxnSp>
          <p:nvCxnSpPr>
            <p:cNvPr id="37" name="직선 연결선 87"/>
            <p:cNvCxnSpPr/>
            <p:nvPr/>
          </p:nvCxnSpPr>
          <p:spPr>
            <a:xfrm rot="8100000">
              <a:off x="11282498" y="767378"/>
              <a:ext cx="0" cy="28456"/>
            </a:xfrm>
            <a:prstGeom prst="line">
              <a:avLst/>
            </a:prstGeom>
            <a:noFill/>
            <a:ln w="15875" cap="rnd" cmpd="sng" algn="ctr">
              <a:solidFill>
                <a:srgbClr val="ffc000">
                  <a:alpha val="100000"/>
                </a:srgbClr>
              </a:solidFill>
              <a:prstDash val="solid"/>
              <a:miter/>
            </a:ln>
          </p:spPr>
        </p:cxnSp>
        <p:cxnSp>
          <p:nvCxnSpPr>
            <p:cNvPr id="38" name="직선 연결선 88"/>
            <p:cNvCxnSpPr/>
            <p:nvPr/>
          </p:nvCxnSpPr>
          <p:spPr>
            <a:xfrm rot="13500000">
              <a:off x="11433473" y="772140"/>
              <a:ext cx="0" cy="28456"/>
            </a:xfrm>
            <a:prstGeom prst="line">
              <a:avLst/>
            </a:prstGeom>
            <a:noFill/>
            <a:ln w="15875" cap="rnd" cmpd="sng" algn="ctr">
              <a:solidFill>
                <a:srgbClr val="ffc000">
                  <a:alpha val="100000"/>
                </a:srgbClr>
              </a:solidFill>
              <a:prstDash val="solid"/>
              <a:miter/>
            </a:ln>
          </p:spPr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직사각형 5"/>
          <p:cNvSpPr/>
          <p:nvPr/>
        </p:nvSpPr>
        <p:spPr>
          <a:xfrm>
            <a:off x="309626" y="253174"/>
            <a:ext cx="11572748" cy="6351652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  <a:effectLst>
            <a:outerShdw blurRad="431800" dist="25400" dir="5400000" algn="t" rotWithShape="0">
              <a:srgbClr val="000000">
                <a:alpha val="471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203" name="그룹 1"/>
          <p:cNvGrpSpPr/>
          <p:nvPr/>
        </p:nvGrpSpPr>
        <p:grpSpPr>
          <a:xfrm rot="0">
            <a:off x="309626" y="245385"/>
            <a:ext cx="11572748" cy="655489"/>
            <a:chOff x="309626" y="245385"/>
            <a:chExt cx="11572748" cy="655489"/>
          </a:xfrm>
        </p:grpSpPr>
        <p:sp>
          <p:nvSpPr>
            <p:cNvPr id="205" name="직사각형 11"/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  <a:effectLst>
              <a:outerShdw blurRad="431800" dist="25400" dir="5400000" algn="t" rotWithShape="0">
                <a:srgbClr val="000000">
                  <a:alpha val="17650"/>
                </a:srgbClr>
              </a:outerShdw>
            </a:effectLst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06" name="직사각형 12"/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anchor="ctr"/>
            <a:p>
              <a:pPr marL="457200" lvl="1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400" b="1" i="1" u="none" strike="noStrike" kern="0" cap="none" spc="0" normalizeH="0" baseline="0" mc:Ignorable="hp" hp:hslEmbossed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rPr>
                <a:t>7.1 Sequential </a:t>
              </a:r>
              <a:r>
                <a:rPr xmlns:mc="http://schemas.openxmlformats.org/markup-compatibility/2006" xmlns:hp="http://schemas.haansoft.com/office/presentation/8.0" kumimoji="0" lang="ko-KR" altLang="en-US" sz="2400" b="1" i="1" u="none" strike="noStrike" kern="0" cap="none" spc="0" normalizeH="0" baseline="0" mc:Ignorable="hp" hp:hslEmbossed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rPr>
                <a:t>모델을 넘어서 </a:t>
              </a:r>
              <a:r>
                <a:rPr xmlns:mc="http://schemas.openxmlformats.org/markup-compatibility/2006" xmlns:hp="http://schemas.haansoft.com/office/presentation/8.0" kumimoji="0" lang="en-US" altLang="ko-KR" sz="2400" b="1" i="1" u="none" strike="noStrike" kern="0" cap="none" spc="0" normalizeH="0" baseline="0" mc:Ignorable="hp" hp:hslEmbossed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rPr>
                <a:t>:</a:t>
              </a:r>
              <a:r>
                <a:rPr xmlns:mc="http://schemas.openxmlformats.org/markup-compatibility/2006" xmlns:hp="http://schemas.haansoft.com/office/presentation/8.0" kumimoji="0" lang="ko-KR" altLang="en-US" sz="2400" b="1" i="1" u="none" strike="noStrike" kern="0" cap="none" spc="0" normalizeH="0" baseline="0" mc:Ignorable="hp" hp:hslEmbossed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rPr>
                <a:t> 케라스의 함수형 </a:t>
              </a:r>
              <a:r>
                <a:rPr xmlns:mc="http://schemas.openxmlformats.org/markup-compatibility/2006" xmlns:hp="http://schemas.haansoft.com/office/presentation/8.0" kumimoji="0" lang="en-US" altLang="ko-KR" sz="2400" b="1" i="1" u="none" strike="noStrike" kern="0" cap="none" spc="0" normalizeH="0" baseline="0" mc:Ignorable="hp" hp:hslEmbossed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rPr>
                <a:t>API </a:t>
              </a:r>
              <a:endParaRPr xmlns:mc="http://schemas.openxmlformats.org/markup-compatibility/2006" xmlns:hp="http://schemas.haansoft.com/office/presentation/8.0" kumimoji="0" lang="en-US" altLang="ko-KR" sz="700" b="0" i="0" u="none" strike="noStrike" kern="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grpSp>
          <p:nvGrpSpPr>
            <p:cNvPr id="207" name="그룹 23"/>
            <p:cNvGrpSpPr/>
            <p:nvPr/>
          </p:nvGrpSpPr>
          <p:grpSpPr>
            <a:xfrm rot="0">
              <a:off x="11434660" y="462783"/>
              <a:ext cx="230946" cy="228482"/>
              <a:chOff x="11242636" y="735673"/>
              <a:chExt cx="230946" cy="228482"/>
            </a:xfrm>
          </p:grpSpPr>
          <p:sp>
            <p:nvSpPr>
              <p:cNvPr id="208" name="타원 15"/>
              <p:cNvSpPr/>
              <p:nvPr/>
            </p:nvSpPr>
            <p:spPr>
              <a:xfrm>
                <a:off x="11302773" y="800483"/>
                <a:ext cx="108789" cy="108789"/>
              </a:xfrm>
              <a:prstGeom prst="ellipse">
                <a:avLst/>
              </a:prstGeom>
              <a:solidFill>
                <a:srgbClr val="ffc000">
                  <a:alpha val="100000"/>
                </a:srgbClr>
              </a:solidFill>
              <a:ln w="15875" cap="flat" cmpd="sng" algn="ctr">
                <a:solidFill>
                  <a:srgbClr val="404040">
                    <a:alpha val="100000"/>
                  </a:srgbClr>
                </a:solidFill>
                <a:prstDash val="solid"/>
                <a:miter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209" name="사각형: 둥근 위쪽 모서리 16"/>
              <p:cNvSpPr/>
              <p:nvPr/>
            </p:nvSpPr>
            <p:spPr>
              <a:xfrm>
                <a:off x="11333147" y="910155"/>
                <a:ext cx="48043" cy="54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noFill/>
              <a:ln w="15875" cap="flat" cmpd="sng" algn="ctr">
                <a:solidFill>
                  <a:srgbClr val="404040">
                    <a:alpha val="100000"/>
                  </a:srgbClr>
                </a:solidFill>
                <a:prstDash val="solid"/>
                <a:miter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cxnSp>
            <p:nvCxnSpPr>
              <p:cNvPr id="210" name="직선 연결선 17"/>
              <p:cNvCxnSpPr/>
              <p:nvPr/>
            </p:nvCxnSpPr>
            <p:spPr>
              <a:xfrm>
                <a:off x="11359549" y="735673"/>
                <a:ext cx="0" cy="28456"/>
              </a:xfrm>
              <a:prstGeom prst="line">
                <a:avLst/>
              </a:prstGeom>
              <a:noFill/>
              <a:ln w="15875" cap="rnd" cmpd="sng" algn="ctr">
                <a:solidFill>
                  <a:srgbClr val="ffc000">
                    <a:alpha val="100000"/>
                  </a:srgbClr>
                </a:solidFill>
                <a:prstDash val="solid"/>
                <a:miter/>
              </a:ln>
            </p:spPr>
          </p:cxnSp>
          <p:cxnSp>
            <p:nvCxnSpPr>
              <p:cNvPr id="211" name="직선 연결선 18"/>
              <p:cNvCxnSpPr/>
              <p:nvPr/>
            </p:nvCxnSpPr>
            <p:spPr>
              <a:xfrm rot="5400000">
                <a:off x="11459354" y="838200"/>
                <a:ext cx="0" cy="28456"/>
              </a:xfrm>
              <a:prstGeom prst="line">
                <a:avLst/>
              </a:prstGeom>
              <a:noFill/>
              <a:ln w="15875" cap="rnd" cmpd="sng" algn="ctr">
                <a:solidFill>
                  <a:srgbClr val="ffc000">
                    <a:alpha val="100000"/>
                  </a:srgbClr>
                </a:solidFill>
                <a:prstDash val="solid"/>
                <a:miter/>
              </a:ln>
            </p:spPr>
          </p:cxnSp>
          <p:cxnSp>
            <p:nvCxnSpPr>
              <p:cNvPr id="212" name="직선 연결선 19"/>
              <p:cNvCxnSpPr/>
              <p:nvPr/>
            </p:nvCxnSpPr>
            <p:spPr>
              <a:xfrm rot="5400000">
                <a:off x="11256864" y="835420"/>
                <a:ext cx="0" cy="28456"/>
              </a:xfrm>
              <a:prstGeom prst="line">
                <a:avLst/>
              </a:prstGeom>
              <a:noFill/>
              <a:ln w="15875" cap="rnd" cmpd="sng" algn="ctr">
                <a:solidFill>
                  <a:srgbClr val="ffc000">
                    <a:alpha val="100000"/>
                  </a:srgbClr>
                </a:solidFill>
                <a:prstDash val="solid"/>
                <a:miter/>
              </a:ln>
            </p:spPr>
          </p:cxnSp>
          <p:cxnSp>
            <p:nvCxnSpPr>
              <p:cNvPr id="213" name="직선 연결선 20"/>
              <p:cNvCxnSpPr/>
              <p:nvPr/>
            </p:nvCxnSpPr>
            <p:spPr>
              <a:xfrm rot="8100000">
                <a:off x="11282498" y="767378"/>
                <a:ext cx="0" cy="28456"/>
              </a:xfrm>
              <a:prstGeom prst="line">
                <a:avLst/>
              </a:prstGeom>
              <a:noFill/>
              <a:ln w="15875" cap="rnd" cmpd="sng" algn="ctr">
                <a:solidFill>
                  <a:srgbClr val="ffc000">
                    <a:alpha val="100000"/>
                  </a:srgbClr>
                </a:solidFill>
                <a:prstDash val="solid"/>
                <a:miter/>
              </a:ln>
            </p:spPr>
          </p:cxnSp>
          <p:cxnSp>
            <p:nvCxnSpPr>
              <p:cNvPr id="214" name="직선 연결선 21"/>
              <p:cNvCxnSpPr/>
              <p:nvPr/>
            </p:nvCxnSpPr>
            <p:spPr>
              <a:xfrm rot="13500000">
                <a:off x="11433473" y="772140"/>
                <a:ext cx="0" cy="28456"/>
              </a:xfrm>
              <a:prstGeom prst="line">
                <a:avLst/>
              </a:prstGeom>
              <a:noFill/>
              <a:ln w="15875" cap="rnd" cmpd="sng" algn="ctr">
                <a:solidFill>
                  <a:srgbClr val="ffc000">
                    <a:alpha val="100000"/>
                  </a:srgbClr>
                </a:solidFill>
                <a:prstDash val="solid"/>
                <a:miter/>
              </a:ln>
            </p:spPr>
          </p:cxnSp>
        </p:grpSp>
        <p:sp>
          <p:nvSpPr>
            <p:cNvPr id="215" name="직사각형 7"/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rgbClr val="ffd966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  <a:effectLst>
              <a:outerShdw dist="25400" algn="l" rotWithShape="0">
                <a:srgbClr val="ffffff">
                  <a:alpha val="100000"/>
                </a:srgbClr>
              </a:outerShdw>
            </a:effectLst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  <a:solidFill>
                    <a:srgbClr val="303962"/>
                  </a:solidFill>
                  <a:latin typeface="맑은 고딕"/>
                  <a:ea typeface="맑은 고딕"/>
                  <a:cs typeface="맑은 고딕"/>
                </a:rPr>
                <a:t>01</a:t>
              </a:r>
  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303962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grpSp>
          <p:nvGrpSpPr>
            <p:cNvPr id="216" name="그룹 26"/>
            <p:cNvGrpSpPr/>
            <p:nvPr/>
          </p:nvGrpSpPr>
          <p:grpSpPr>
            <a:xfrm rot="0">
              <a:off x="10703092" y="493743"/>
              <a:ext cx="267186" cy="165383"/>
              <a:chOff x="10447060" y="740631"/>
              <a:chExt cx="267186" cy="165383"/>
            </a:xfrm>
          </p:grpSpPr>
          <p:sp>
            <p:nvSpPr>
              <p:cNvPr id="217" name="화살표: 갈매기형 수장 24"/>
              <p:cNvSpPr/>
              <p:nvPr/>
            </p:nvSpPr>
            <p:spPr>
              <a:xfrm>
                <a:off x="10597188" y="740631"/>
                <a:ext cx="117058" cy="165383"/>
              </a:xfrm>
              <a:prstGeom prst="chevron">
                <a:avLst>
                  <a:gd name="adj" fmla="val 80722"/>
                </a:avLst>
              </a:prstGeom>
              <a:solidFill>
                <a:srgbClr val="ffffff">
                  <a:alpha val="100000"/>
                </a:srgbClr>
              </a:solidFill>
              <a:ln w="12700" cap="flat" cmpd="sng" algn="ctr">
                <a:noFill/>
                <a:prstDash val="solid"/>
                <a:miter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218" name="직사각형 25"/>
              <p:cNvSpPr/>
              <p:nvPr/>
            </p:nvSpPr>
            <p:spPr>
              <a:xfrm>
                <a:off x="10447060" y="816123"/>
                <a:ext cx="252000" cy="1440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12700" cap="flat" cmpd="sng" algn="ctr">
                <a:noFill/>
                <a:prstDash val="solid"/>
                <a:miter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</p:grpSp>
      </p:grpSp>
      <p:grpSp>
        <p:nvGrpSpPr>
          <p:cNvPr id="133" name="그룹 1"/>
          <p:cNvGrpSpPr/>
          <p:nvPr/>
        </p:nvGrpSpPr>
        <p:grpSpPr>
          <a:xfrm rot="0">
            <a:off x="309626" y="245385"/>
            <a:ext cx="11572748" cy="655489"/>
            <a:chOff x="309626" y="245385"/>
            <a:chExt cx="11572748" cy="655489"/>
          </a:xfrm>
        </p:grpSpPr>
        <p:sp>
          <p:nvSpPr>
            <p:cNvPr id="135" name="직사각형 11"/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  <a:effectLst>
              <a:outerShdw blurRad="431800" dist="25400" dir="5400000" algn="t" rotWithShape="0">
                <a:srgbClr val="000000">
                  <a:alpha val="17650"/>
                </a:srgbClr>
              </a:outerShdw>
            </a:effectLst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36" name="직사각형 12"/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  <a:effectLst/>
          </p:spPr>
          <p:txBody>
            <a:bodyPr anchor="ctr"/>
            <a:p>
              <a:pPr marL="457200" lvl="1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400" b="1" i="1" u="none" strike="noStrike" kern="0" cap="none" spc="0" normalizeH="0" baseline="0" mc:Ignorable="hp" hp:hslEmbossed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rPr>
                <a:t>7.1 Sequential </a:t>
              </a:r>
              <a:r>
                <a:rPr xmlns:mc="http://schemas.openxmlformats.org/markup-compatibility/2006" xmlns:hp="http://schemas.haansoft.com/office/presentation/8.0" kumimoji="0" lang="ko-KR" altLang="en-US" sz="2400" b="1" i="1" u="none" strike="noStrike" kern="0" cap="none" spc="0" normalizeH="0" baseline="0" mc:Ignorable="hp" hp:hslEmbossed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rPr>
                <a:t>모델을 넘어서 </a:t>
              </a:r>
              <a:r>
                <a:rPr xmlns:mc="http://schemas.openxmlformats.org/markup-compatibility/2006" xmlns:hp="http://schemas.haansoft.com/office/presentation/8.0" kumimoji="0" lang="en-US" altLang="ko-KR" sz="2400" b="1" i="1" u="none" strike="noStrike" kern="0" cap="none" spc="0" normalizeH="0" baseline="0" mc:Ignorable="hp" hp:hslEmbossed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rPr>
                <a:t>:</a:t>
              </a:r>
              <a:r>
                <a:rPr xmlns:mc="http://schemas.openxmlformats.org/markup-compatibility/2006" xmlns:hp="http://schemas.haansoft.com/office/presentation/8.0" kumimoji="0" lang="ko-KR" altLang="en-US" sz="2400" b="1" i="1" u="none" strike="noStrike" kern="0" cap="none" spc="0" normalizeH="0" baseline="0" mc:Ignorable="hp" hp:hslEmbossed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rPr>
                <a:t> 케라스의 함수형 </a:t>
              </a:r>
              <a:r>
                <a:rPr xmlns:mc="http://schemas.openxmlformats.org/markup-compatibility/2006" xmlns:hp="http://schemas.haansoft.com/office/presentation/8.0" kumimoji="0" lang="en-US" altLang="ko-KR" sz="2400" b="1" i="1" u="none" strike="noStrike" kern="0" cap="none" spc="0" normalizeH="0" baseline="0" mc:Ignorable="hp" hp:hslEmbossed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rPr>
                <a:t>API </a:t>
              </a:r>
              <a:endParaRPr xmlns:mc="http://schemas.openxmlformats.org/markup-compatibility/2006" xmlns:hp="http://schemas.haansoft.com/office/presentation/8.0" kumimoji="0" lang="en-US" altLang="ko-KR" sz="700" b="0" i="0" u="none" strike="noStrike" kern="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grpSp>
          <p:nvGrpSpPr>
            <p:cNvPr id="137" name="그룹 23"/>
            <p:cNvGrpSpPr/>
            <p:nvPr/>
          </p:nvGrpSpPr>
          <p:grpSpPr>
            <a:xfrm rot="0">
              <a:off x="11434660" y="462783"/>
              <a:ext cx="230946" cy="228482"/>
              <a:chOff x="11242636" y="735673"/>
              <a:chExt cx="230946" cy="228482"/>
            </a:xfrm>
          </p:grpSpPr>
          <p:sp>
            <p:nvSpPr>
              <p:cNvPr id="138" name="타원 15"/>
              <p:cNvSpPr/>
              <p:nvPr/>
            </p:nvSpPr>
            <p:spPr>
              <a:xfrm>
                <a:off x="11302773" y="800483"/>
                <a:ext cx="108789" cy="108789"/>
              </a:xfrm>
              <a:prstGeom prst="ellipse">
                <a:avLst/>
              </a:prstGeom>
              <a:solidFill>
                <a:srgbClr val="ffc000">
                  <a:alpha val="100000"/>
                </a:srgbClr>
              </a:solidFill>
              <a:ln w="15875" cap="flat" cmpd="sng" algn="ctr">
                <a:solidFill>
                  <a:srgbClr val="404040">
                    <a:alpha val="100000"/>
                  </a:srgbClr>
                </a:solidFill>
                <a:prstDash val="solid"/>
                <a:miter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139" name="사각형: 둥근 위쪽 모서리 16"/>
              <p:cNvSpPr/>
              <p:nvPr/>
            </p:nvSpPr>
            <p:spPr>
              <a:xfrm>
                <a:off x="11333147" y="910155"/>
                <a:ext cx="48043" cy="54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noFill/>
              <a:ln w="15875" cap="flat" cmpd="sng" algn="ctr">
                <a:solidFill>
                  <a:srgbClr val="404040">
                    <a:alpha val="100000"/>
                  </a:srgbClr>
                </a:solidFill>
                <a:prstDash val="solid"/>
                <a:miter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cxnSp>
            <p:nvCxnSpPr>
              <p:cNvPr id="140" name="직선 연결선 17"/>
              <p:cNvCxnSpPr/>
              <p:nvPr/>
            </p:nvCxnSpPr>
            <p:spPr>
              <a:xfrm>
                <a:off x="11359549" y="735673"/>
                <a:ext cx="0" cy="28456"/>
              </a:xfrm>
              <a:prstGeom prst="line">
                <a:avLst/>
              </a:prstGeom>
              <a:noFill/>
              <a:ln w="15875" cap="rnd" cmpd="sng" algn="ctr">
                <a:solidFill>
                  <a:srgbClr val="ffc000">
                    <a:alpha val="100000"/>
                  </a:srgbClr>
                </a:solidFill>
                <a:prstDash val="solid"/>
                <a:miter/>
              </a:ln>
            </p:spPr>
          </p:cxnSp>
          <p:cxnSp>
            <p:nvCxnSpPr>
              <p:cNvPr id="141" name="직선 연결선 18"/>
              <p:cNvCxnSpPr/>
              <p:nvPr/>
            </p:nvCxnSpPr>
            <p:spPr>
              <a:xfrm rot="5400000">
                <a:off x="11459354" y="838200"/>
                <a:ext cx="0" cy="28456"/>
              </a:xfrm>
              <a:prstGeom prst="line">
                <a:avLst/>
              </a:prstGeom>
              <a:noFill/>
              <a:ln w="15875" cap="rnd" cmpd="sng" algn="ctr">
                <a:solidFill>
                  <a:srgbClr val="ffc000">
                    <a:alpha val="100000"/>
                  </a:srgbClr>
                </a:solidFill>
                <a:prstDash val="solid"/>
                <a:miter/>
              </a:ln>
            </p:spPr>
          </p:cxnSp>
          <p:cxnSp>
            <p:nvCxnSpPr>
              <p:cNvPr id="142" name="직선 연결선 19"/>
              <p:cNvCxnSpPr/>
              <p:nvPr/>
            </p:nvCxnSpPr>
            <p:spPr>
              <a:xfrm rot="5400000">
                <a:off x="11256864" y="835420"/>
                <a:ext cx="0" cy="28456"/>
              </a:xfrm>
              <a:prstGeom prst="line">
                <a:avLst/>
              </a:prstGeom>
              <a:noFill/>
              <a:ln w="15875" cap="rnd" cmpd="sng" algn="ctr">
                <a:solidFill>
                  <a:srgbClr val="ffc000">
                    <a:alpha val="100000"/>
                  </a:srgbClr>
                </a:solidFill>
                <a:prstDash val="solid"/>
                <a:miter/>
              </a:ln>
            </p:spPr>
          </p:cxnSp>
          <p:cxnSp>
            <p:nvCxnSpPr>
              <p:cNvPr id="143" name="직선 연결선 20"/>
              <p:cNvCxnSpPr/>
              <p:nvPr/>
            </p:nvCxnSpPr>
            <p:spPr>
              <a:xfrm rot="8100000">
                <a:off x="11282498" y="767378"/>
                <a:ext cx="0" cy="28456"/>
              </a:xfrm>
              <a:prstGeom prst="line">
                <a:avLst/>
              </a:prstGeom>
              <a:noFill/>
              <a:ln w="15875" cap="rnd" cmpd="sng" algn="ctr">
                <a:solidFill>
                  <a:srgbClr val="ffc000">
                    <a:alpha val="100000"/>
                  </a:srgbClr>
                </a:solidFill>
                <a:prstDash val="solid"/>
                <a:miter/>
              </a:ln>
            </p:spPr>
          </p:cxnSp>
          <p:cxnSp>
            <p:nvCxnSpPr>
              <p:cNvPr id="144" name="직선 연결선 21"/>
              <p:cNvCxnSpPr/>
              <p:nvPr/>
            </p:nvCxnSpPr>
            <p:spPr>
              <a:xfrm rot="13500000">
                <a:off x="11433473" y="772140"/>
                <a:ext cx="0" cy="28456"/>
              </a:xfrm>
              <a:prstGeom prst="line">
                <a:avLst/>
              </a:prstGeom>
              <a:noFill/>
              <a:ln w="15875" cap="rnd" cmpd="sng" algn="ctr">
                <a:solidFill>
                  <a:srgbClr val="ffc000">
                    <a:alpha val="100000"/>
                  </a:srgbClr>
                </a:solidFill>
                <a:prstDash val="solid"/>
                <a:miter/>
              </a:ln>
            </p:spPr>
          </p:cxnSp>
        </p:grpSp>
        <p:sp>
          <p:nvSpPr>
            <p:cNvPr id="145" name="직사각형 7"/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rgbClr val="ffd966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  <a:effectLst>
              <a:outerShdw dist="25400" algn="l" rotWithShape="0">
                <a:srgbClr val="ffffff">
                  <a:alpha val="100000"/>
                </a:srgbClr>
              </a:outerShdw>
            </a:effectLst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  <a:solidFill>
                    <a:srgbClr val="303962"/>
                  </a:solidFill>
                  <a:latin typeface="맑은 고딕"/>
                  <a:ea typeface="맑은 고딕"/>
                  <a:cs typeface="맑은 고딕"/>
                </a:rPr>
                <a:t>01</a:t>
              </a:r>
  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303962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grpSp>
          <p:nvGrpSpPr>
            <p:cNvPr id="146" name="그룹 26"/>
            <p:cNvGrpSpPr/>
            <p:nvPr/>
          </p:nvGrpSpPr>
          <p:grpSpPr>
            <a:xfrm rot="0">
              <a:off x="10703092" y="493743"/>
              <a:ext cx="267186" cy="165383"/>
              <a:chOff x="10447060" y="740631"/>
              <a:chExt cx="267186" cy="165383"/>
            </a:xfrm>
          </p:grpSpPr>
          <p:sp>
            <p:nvSpPr>
              <p:cNvPr id="147" name="화살표: 갈매기형 수장 24"/>
              <p:cNvSpPr/>
              <p:nvPr/>
            </p:nvSpPr>
            <p:spPr>
              <a:xfrm>
                <a:off x="10597188" y="740631"/>
                <a:ext cx="117058" cy="165383"/>
              </a:xfrm>
              <a:prstGeom prst="chevron">
                <a:avLst>
                  <a:gd name="adj" fmla="val 80722"/>
                </a:avLst>
              </a:prstGeom>
              <a:solidFill>
                <a:srgbClr val="ffffff">
                  <a:alpha val="100000"/>
                </a:srgbClr>
              </a:solidFill>
              <a:ln w="12700" cap="flat" cmpd="sng" algn="ctr">
                <a:noFill/>
                <a:prstDash val="solid"/>
                <a:miter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148" name="직사각형 25"/>
              <p:cNvSpPr/>
              <p:nvPr/>
            </p:nvSpPr>
            <p:spPr>
              <a:xfrm>
                <a:off x="10447060" y="816123"/>
                <a:ext cx="252000" cy="1440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12700" cap="flat" cmpd="sng" algn="ctr">
                <a:noFill/>
                <a:prstDash val="solid"/>
                <a:miter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</p:grpSp>
      </p:grpSp>
      <p:sp>
        <p:nvSpPr>
          <p:cNvPr id="66" name="직사각형 65"/>
          <p:cNvSpPr/>
          <p:nvPr/>
        </p:nvSpPr>
        <p:spPr>
          <a:xfrm>
            <a:off x="554615" y="4581186"/>
            <a:ext cx="2298796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100">
                <a:solidFill>
                  <a:prstClr val="black">
                    <a:lumMod val="50000"/>
                    <a:lumOff val="50000"/>
                  </a:prstClr>
                </a:solidFill>
              </a:rPr>
              <a:t>다양한 종류의 입력을 통해 하나의 출력을 도출하는 경우</a:t>
            </a:r>
            <a:endParaRPr lang="ko-KR" altLang="en-US" sz="110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>
                <a:solidFill>
                  <a:prstClr val="black">
                    <a:lumMod val="50000"/>
                    <a:lumOff val="50000"/>
                  </a:prstClr>
                </a:solidFill>
              </a:rPr>
              <a:t>ex. </a:t>
            </a:r>
            <a:r>
              <a:rPr lang="ko-KR" altLang="en-US" sz="1100">
                <a:solidFill>
                  <a:prstClr val="black">
                    <a:lumMod val="50000"/>
                    <a:lumOff val="50000"/>
                  </a:prstClr>
                </a:solidFill>
              </a:rPr>
              <a:t>중고 의료의 시장 가격 </a:t>
            </a:r>
            <a:endParaRPr lang="ko-KR" altLang="en-US" sz="110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8918769" y="4476411"/>
            <a:ext cx="2363739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100">
                <a:solidFill>
                  <a:prstClr val="black">
                    <a:lumMod val="50000"/>
                    <a:lumOff val="50000"/>
                  </a:prstClr>
                </a:solidFill>
              </a:rPr>
              <a:t>잔차 연결을 추가한 </a:t>
            </a:r>
            <a:r>
              <a:rPr lang="en-US" altLang="ko-KR" sz="1100">
                <a:solidFill>
                  <a:prstClr val="black">
                    <a:lumMod val="50000"/>
                    <a:lumOff val="50000"/>
                  </a:prstClr>
                </a:solidFill>
              </a:rPr>
              <a:t>ResNet </a:t>
            </a:r>
            <a:r>
              <a:rPr lang="ko-KR" altLang="en-US" sz="1100">
                <a:solidFill>
                  <a:prstClr val="black">
                    <a:lumMod val="50000"/>
                    <a:lumOff val="50000"/>
                  </a:prstClr>
                </a:solidFill>
              </a:rPr>
              <a:t>계열의 네트워크 구조</a:t>
            </a:r>
            <a:endParaRPr lang="ko-KR" altLang="en-US" sz="110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9500902" y="4203244"/>
            <a:ext cx="1180422" cy="276093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050" b="1">
                <a:solidFill>
                  <a:prstClr val="white"/>
                </a:solidFill>
              </a:rPr>
              <a:t>잔차 연결</a:t>
            </a:r>
            <a:endParaRPr lang="ko-KR" altLang="en-US" sz="1050" b="1">
              <a:solidFill>
                <a:prstClr val="white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5996057" y="4457361"/>
            <a:ext cx="2363739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100">
                <a:solidFill>
                  <a:prstClr val="black">
                    <a:lumMod val="50000"/>
                    <a:lumOff val="50000"/>
                  </a:prstClr>
                </a:solidFill>
              </a:rPr>
              <a:t>합성곱 신경망에서 인기 있는 네트워크 구조 인셉션 모듈</a:t>
            </a:r>
            <a:endParaRPr lang="ko-KR" altLang="en-US" sz="110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6587715" y="4193719"/>
            <a:ext cx="1180422" cy="276093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050" b="1">
                <a:solidFill>
                  <a:prstClr val="white"/>
                </a:solidFill>
              </a:rPr>
              <a:t>인셉션 모듈</a:t>
            </a:r>
            <a:endParaRPr lang="ko-KR" altLang="en-US" sz="1050" b="1">
              <a:solidFill>
                <a:prstClr val="white"/>
              </a:solidFill>
            </a:endParaRPr>
          </a:p>
        </p:txBody>
      </p:sp>
      <p:pic>
        <p:nvPicPr>
          <p:cNvPr id="132" name=""/>
          <p:cNvPicPr>
            <a:picLocks noChangeAspect="1"/>
          </p:cNvPicPr>
          <p:nvPr/>
        </p:nvPicPr>
        <p:blipFill rotWithShape="1">
          <a:blip r:embed="rId2"/>
          <a:srcRect r="54130"/>
          <a:stretch>
            <a:fillRect/>
          </a:stretch>
        </p:blipFill>
        <p:spPr>
          <a:xfrm>
            <a:off x="604404" y="2076882"/>
            <a:ext cx="2337953" cy="1872961"/>
          </a:xfrm>
          <a:prstGeom prst="rect">
            <a:avLst/>
          </a:prstGeom>
        </p:spPr>
      </p:pic>
      <p:pic>
        <p:nvPicPr>
          <p:cNvPr id="14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593774" y="2255126"/>
            <a:ext cx="3140506" cy="1745807"/>
          </a:xfrm>
          <a:prstGeom prst="rect">
            <a:avLst/>
          </a:prstGeom>
        </p:spPr>
      </p:pic>
      <p:pic>
        <p:nvPicPr>
          <p:cNvPr id="150" name=""/>
          <p:cNvPicPr>
            <a:picLocks noChangeAspect="1"/>
          </p:cNvPicPr>
          <p:nvPr/>
        </p:nvPicPr>
        <p:blipFill rotWithShape="1">
          <a:blip r:embed="rId4"/>
          <a:srcRect l="46820"/>
          <a:stretch>
            <a:fillRect/>
          </a:stretch>
        </p:blipFill>
        <p:spPr>
          <a:xfrm>
            <a:off x="8727063" y="1548748"/>
            <a:ext cx="2811892" cy="2512798"/>
          </a:xfrm>
          <a:prstGeom prst="rect">
            <a:avLst/>
          </a:prstGeom>
        </p:spPr>
      </p:pic>
      <p:pic>
        <p:nvPicPr>
          <p:cNvPr id="167" name=""/>
          <p:cNvPicPr>
            <a:picLocks noChangeAspect="1"/>
          </p:cNvPicPr>
          <p:nvPr/>
        </p:nvPicPr>
        <p:blipFill rotWithShape="1">
          <a:blip r:embed="rId5"/>
          <a:srcRect l="54850"/>
          <a:stretch>
            <a:fillRect/>
          </a:stretch>
        </p:blipFill>
        <p:spPr>
          <a:xfrm>
            <a:off x="3112075" y="2067357"/>
            <a:ext cx="2294659" cy="1872961"/>
          </a:xfrm>
          <a:prstGeom prst="rect">
            <a:avLst/>
          </a:prstGeom>
        </p:spPr>
      </p:pic>
      <p:sp>
        <p:nvSpPr>
          <p:cNvPr id="168" name="모서리가 둥근 직사각형 66"/>
          <p:cNvSpPr/>
          <p:nvPr/>
        </p:nvSpPr>
        <p:spPr>
          <a:xfrm>
            <a:off x="3706766" y="4195018"/>
            <a:ext cx="1180422" cy="276093"/>
          </a:xfrm>
          <a:prstGeom prst="roundRect">
            <a:avLst>
              <a:gd name="adj" fmla="val 50000"/>
            </a:avLst>
          </a:prstGeom>
          <a:solidFill>
            <a:srgbClr val="333f4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tIns="0" bIns="0"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5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다중 출력 모델</a:t>
            </a:r>
            <a:endParaRPr xmlns:mc="http://schemas.openxmlformats.org/markup-compatibility/2006" xmlns:hp="http://schemas.haansoft.com/office/presentation/8.0" kumimoji="0" lang="ko-KR" altLang="en-US" sz="105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69" name="모서리가 둥근 직사각형 66"/>
          <p:cNvSpPr/>
          <p:nvPr/>
        </p:nvSpPr>
        <p:spPr>
          <a:xfrm>
            <a:off x="1120728" y="4179431"/>
            <a:ext cx="1180422" cy="276093"/>
          </a:xfrm>
          <a:prstGeom prst="roundRect">
            <a:avLst>
              <a:gd name="adj" fmla="val 50000"/>
            </a:avLst>
          </a:prstGeom>
          <a:solidFill>
            <a:srgbClr val="333f4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tIns="0" bIns="0"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5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다중 입력 모델</a:t>
            </a:r>
            <a:endParaRPr xmlns:mc="http://schemas.openxmlformats.org/markup-compatibility/2006" xmlns:hp="http://schemas.haansoft.com/office/presentation/8.0" kumimoji="0" lang="ko-KR" altLang="en-US" sz="105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2" name="직사각형 65"/>
          <p:cNvSpPr/>
          <p:nvPr/>
        </p:nvSpPr>
        <p:spPr>
          <a:xfrm>
            <a:off x="3127230" y="4598504"/>
            <a:ext cx="2363739" cy="1096234"/>
          </a:xfrm>
          <a:prstGeom prst="rect">
            <a:avLst/>
          </a:prstGeom>
          <a:noFill/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맑은 고딕"/>
                <a:ea typeface="맑은 고딕"/>
                <a:cs typeface="맑은 고딕"/>
              </a:rPr>
              <a:t>하나의 입력을 통해 여러 개의 타깃 속성을 예측해야하는 경우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80808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맑은 고딕"/>
                <a:ea typeface="맑은 고딕"/>
                <a:cs typeface="맑은 고딕"/>
              </a:rPr>
              <a:t>ex. 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맑은 고딕"/>
                <a:ea typeface="맑은 고딕"/>
                <a:cs typeface="맑은 고딕"/>
              </a:rPr>
              <a:t>소설의 장르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맑은 고딕"/>
                <a:ea typeface="맑은 고딕"/>
                <a:cs typeface="맑은 고딕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맑은 고딕"/>
                <a:ea typeface="맑은 고딕"/>
                <a:cs typeface="맑은 고딕"/>
              </a:rPr>
              <a:t>시대 예측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80808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0">
            <a:off x="309626" y="245385"/>
            <a:ext cx="11572748" cy="6359441"/>
            <a:chOff x="309626" y="245385"/>
            <a:chExt cx="11572748" cy="6359441"/>
          </a:xfrm>
        </p:grpSpPr>
        <p:sp>
          <p:nvSpPr>
            <p:cNvPr id="6" name="직사각형 5"/>
            <p:cNvSpPr/>
            <p:nvPr/>
          </p:nvSpPr>
          <p:spPr>
            <a:xfrm>
              <a:off x="309626" y="253174"/>
              <a:ext cx="11572748" cy="6351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1" latinLnBrk="0">
                <a:defRPr/>
              </a:pPr>
              <a:r>
                <a:rPr lang="en-US" altLang="ko-KR" sz="2400" b="1" i="1" kern="0">
                  <a:solidFill>
                    <a:prstClr val="white"/>
                  </a:solidFill>
                </a:rPr>
                <a:t>7.1.1</a:t>
              </a:r>
              <a:r>
                <a:rPr lang="ko-KR" altLang="en-US" sz="2400" b="1" i="1" kern="0">
                  <a:solidFill>
                    <a:prstClr val="white"/>
                  </a:solidFill>
                </a:rPr>
                <a:t> 함수형 </a:t>
              </a:r>
              <a:r>
                <a:rPr lang="en-US" altLang="ko-KR" sz="2400" b="1" i="1" kern="0">
                  <a:solidFill>
                    <a:prstClr val="white"/>
                  </a:solidFill>
                </a:rPr>
                <a:t>API</a:t>
              </a:r>
              <a:r>
                <a:rPr lang="ko-KR" altLang="en-US" sz="2400" b="1" i="1" kern="0">
                  <a:solidFill>
                    <a:prstClr val="white"/>
                  </a:solidFill>
                </a:rPr>
                <a:t> 소개</a:t>
              </a:r>
              <a:endParaRPr lang="en-US" altLang="ko-KR" sz="700" kern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/>
            <p:cNvGrpSpPr/>
            <p:nvPr/>
          </p:nvGrpSpPr>
          <p:grpSpPr>
            <a:xfrm rot="0">
              <a:off x="11434660" y="462783"/>
              <a:ext cx="230946" cy="228482"/>
              <a:chOff x="11242636" y="735673"/>
              <a:chExt cx="230946" cy="228482"/>
            </a:xfrm>
          </p:grpSpPr>
          <p:sp>
            <p:nvSpPr>
              <p:cNvPr id="16" name="타원 15"/>
              <p:cNvSpPr/>
              <p:nvPr/>
            </p:nvSpPr>
            <p:spPr>
              <a:xfrm>
                <a:off x="11302773" y="800483"/>
                <a:ext cx="108789" cy="108789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사각형: 둥근 위쪽 모서리 16"/>
              <p:cNvSpPr/>
              <p:nvPr/>
            </p:nvSpPr>
            <p:spPr>
              <a:xfrm>
                <a:off x="11333147" y="910155"/>
                <a:ext cx="48043" cy="54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11359549" y="735673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 rot="5400000">
                <a:off x="11459354" y="83820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 rot="5400000">
                <a:off x="11256864" y="83542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rot="8100000">
                <a:off x="11282498" y="767378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 rot="13500000">
                <a:off x="11433473" y="77214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직사각형 7"/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>
                  <a:solidFill>
                    <a:srgbClr val="303962"/>
                  </a:solidFill>
                </a:rPr>
                <a:t>02</a:t>
              </a:r>
              <a:endParaRPr lang="en-US" altLang="ko-KR" b="1">
                <a:solidFill>
                  <a:srgbClr val="303962"/>
                </a:solidFill>
              </a:endParaRPr>
            </a:p>
          </p:txBody>
        </p:sp>
        <p:grpSp>
          <p:nvGrpSpPr>
            <p:cNvPr id="27" name="그룹 26"/>
            <p:cNvGrpSpPr/>
            <p:nvPr/>
          </p:nvGrpSpPr>
          <p:grpSpPr>
            <a:xfrm rot="0">
              <a:off x="10703092" y="493743"/>
              <a:ext cx="267186" cy="165383"/>
              <a:chOff x="10447060" y="740631"/>
              <a:chExt cx="267186" cy="165383"/>
            </a:xfrm>
          </p:grpSpPr>
          <p:sp>
            <p:nvSpPr>
              <p:cNvPr id="25" name="화살표: 갈매기형 수장 24"/>
              <p:cNvSpPr/>
              <p:nvPr/>
            </p:nvSpPr>
            <p:spPr>
              <a:xfrm>
                <a:off x="10597188" y="740631"/>
                <a:ext cx="117058" cy="165383"/>
              </a:xfrm>
              <a:prstGeom prst="chevron">
                <a:avLst>
                  <a:gd name="adj" fmla="val 807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10447060" y="816123"/>
                <a:ext cx="252000" cy="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0" name="직사각형 49"/>
          <p:cNvSpPr/>
          <p:nvPr/>
        </p:nvSpPr>
        <p:spPr>
          <a:xfrm>
            <a:off x="3250767" y="1772249"/>
            <a:ext cx="5665559" cy="1207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300" b="1">
                <a:solidFill>
                  <a:prstClr val="black">
                    <a:lumMod val="75000"/>
                    <a:lumOff val="25000"/>
                  </a:prstClr>
                </a:solidFill>
              </a:rPr>
              <a:t>함수형 </a:t>
            </a:r>
            <a:r>
              <a:rPr lang="en-US" altLang="ko-KR" sz="1300" b="1">
                <a:solidFill>
                  <a:prstClr val="black">
                    <a:lumMod val="75000"/>
                    <a:lumOff val="25000"/>
                  </a:prstClr>
                </a:solidFill>
              </a:rPr>
              <a:t>API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 :</a:t>
            </a: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각 층을 일종의 함수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(function)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로 정의</a:t>
            </a:r>
            <a:endParaRPr lang="ko-KR" altLang="en-US" sz="120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각 함수를 조합하기 위한 연산자들을 제공하여 신경망을 설계</a:t>
            </a:r>
            <a:endParaRPr lang="ko-KR" altLang="en-US" sz="120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입력의 크기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(shape)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를 명시한 입력층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(Input layer)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을 모델의 앞에 정의해주어야함</a:t>
            </a:r>
            <a:endParaRPr lang="ko-KR" altLang="en-US" sz="12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1419274" y="1782829"/>
            <a:ext cx="1373811" cy="1373811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prstClr val="white"/>
                </a:solidFill>
              </a:rPr>
              <a:t>함수형 </a:t>
            </a:r>
            <a:r>
              <a:rPr lang="en-US" altLang="ko-KR">
                <a:solidFill>
                  <a:prstClr val="white"/>
                </a:solidFill>
              </a:rPr>
              <a:t>AIP</a:t>
            </a:r>
            <a:endParaRPr lang="en-US" altLang="ko-KR">
              <a:solidFill>
                <a:prstClr val="white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825570" y="3315607"/>
            <a:ext cx="10289545" cy="31237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31800" dist="254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339667" y="3015728"/>
            <a:ext cx="7200000" cy="4571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339667" y="3015728"/>
            <a:ext cx="2160000" cy="457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6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94777" y="3352800"/>
            <a:ext cx="4866210" cy="2904519"/>
          </a:xfrm>
          <a:prstGeom prst="rect">
            <a:avLst/>
          </a:prstGeom>
        </p:spPr>
      </p:pic>
      <p:cxnSp>
        <p:nvCxnSpPr>
          <p:cNvPr id="61" name=""/>
          <p:cNvCxnSpPr>
            <a:endCxn id="62" idx="1"/>
          </p:cNvCxnSpPr>
          <p:nvPr/>
        </p:nvCxnSpPr>
        <p:spPr>
          <a:xfrm>
            <a:off x="4745942" y="5273302"/>
            <a:ext cx="2296018" cy="54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37"/>
          <p:cNvSpPr/>
          <p:nvPr/>
        </p:nvSpPr>
        <p:spPr>
          <a:xfrm>
            <a:off x="7041960" y="5147423"/>
            <a:ext cx="521616" cy="262687"/>
          </a:xfrm>
          <a:prstGeom prst="rect">
            <a:avLst/>
          </a:prstGeom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텐서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64" name=""/>
          <p:cNvCxnSpPr/>
          <p:nvPr/>
        </p:nvCxnSpPr>
        <p:spPr>
          <a:xfrm>
            <a:off x="9123590" y="6723370"/>
            <a:ext cx="317500" cy="11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"/>
          <p:cNvCxnSpPr/>
          <p:nvPr/>
        </p:nvCxnSpPr>
        <p:spPr>
          <a:xfrm flipV="1">
            <a:off x="5261879" y="5626636"/>
            <a:ext cx="1683887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"/>
          <p:cNvCxnSpPr/>
          <p:nvPr/>
        </p:nvCxnSpPr>
        <p:spPr>
          <a:xfrm>
            <a:off x="5928177" y="5451556"/>
            <a:ext cx="348571" cy="49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"/>
          <p:cNvCxnSpPr/>
          <p:nvPr/>
        </p:nvCxnSpPr>
        <p:spPr>
          <a:xfrm rot="16200000" flipH="1">
            <a:off x="6184220" y="5541590"/>
            <a:ext cx="1700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37"/>
          <p:cNvSpPr/>
          <p:nvPr/>
        </p:nvSpPr>
        <p:spPr>
          <a:xfrm>
            <a:off x="6923124" y="5474902"/>
            <a:ext cx="2721891" cy="262687"/>
          </a:xfrm>
          <a:prstGeom prst="rect">
            <a:avLst/>
          </a:prstGeom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함수처럼 사용하기 위해 층 객체를 만듦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70" name=""/>
          <p:cNvCxnSpPr>
            <a:endCxn id="71" idx="1"/>
          </p:cNvCxnSpPr>
          <p:nvPr/>
        </p:nvCxnSpPr>
        <p:spPr>
          <a:xfrm flipV="1">
            <a:off x="6195330" y="5777696"/>
            <a:ext cx="746844" cy="1340"/>
          </a:xfrm>
          <a:prstGeom prst="straightConnector1">
            <a:avLst/>
          </a:prstGeom>
          <a:noFill/>
          <a:ln w="6350" cap="flat" cmpd="sng" algn="ctr">
            <a:solidFill>
              <a:srgbClr val="ff0000">
                <a:alpha val="100000"/>
              </a:srgbClr>
            </a:solidFill>
            <a:prstDash val="solid"/>
            <a:miter/>
            <a:tailEnd type="arrow"/>
          </a:ln>
        </p:spPr>
      </p:cxnSp>
      <p:sp>
        <p:nvSpPr>
          <p:cNvPr id="71" name="직사각형 37"/>
          <p:cNvSpPr/>
          <p:nvPr/>
        </p:nvSpPr>
        <p:spPr>
          <a:xfrm>
            <a:off x="6942174" y="5646352"/>
            <a:ext cx="2721891" cy="262687"/>
          </a:xfrm>
          <a:prstGeom prst="rect">
            <a:avLst/>
          </a:prstGeom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텐서와 함께 층을 호출하여 텐서를 반환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2" name=""/>
          <p:cNvSpPr/>
          <p:nvPr/>
        </p:nvSpPr>
        <p:spPr>
          <a:xfrm>
            <a:off x="2487839" y="5401663"/>
            <a:ext cx="113392" cy="408214"/>
          </a:xfrm>
          <a:prstGeom prst="leftBracket">
            <a:avLst>
              <a:gd name="adj" fmla="val 8333"/>
            </a:avLst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직사각형 37"/>
          <p:cNvSpPr/>
          <p:nvPr/>
        </p:nvSpPr>
        <p:spPr>
          <a:xfrm>
            <a:off x="1773727" y="5322959"/>
            <a:ext cx="752938" cy="595603"/>
          </a:xfrm>
          <a:prstGeom prst="rect">
            <a:avLst/>
          </a:prstGeom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함수형 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ff66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API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로 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ff66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만든모델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ff66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74" name=""/>
          <p:cNvCxnSpPr>
            <a:endCxn id="75" idx="1"/>
          </p:cNvCxnSpPr>
          <p:nvPr/>
        </p:nvCxnSpPr>
        <p:spPr>
          <a:xfrm flipV="1">
            <a:off x="5174567" y="6101545"/>
            <a:ext cx="1786657" cy="431"/>
          </a:xfrm>
          <a:prstGeom prst="straightConnector1">
            <a:avLst/>
          </a:prstGeom>
          <a:noFill/>
          <a:ln w="6350" cap="flat" cmpd="sng" algn="ctr">
            <a:solidFill>
              <a:srgbClr val="ff0000">
                <a:alpha val="100000"/>
              </a:srgbClr>
            </a:solidFill>
            <a:prstDash val="solid"/>
            <a:miter/>
            <a:tailEnd type="arrow"/>
          </a:ln>
        </p:spPr>
      </p:cxnSp>
      <p:sp>
        <p:nvSpPr>
          <p:cNvPr id="75" name="직사각형 37"/>
          <p:cNvSpPr/>
          <p:nvPr/>
        </p:nvSpPr>
        <p:spPr>
          <a:xfrm>
            <a:off x="6961224" y="5970202"/>
            <a:ext cx="3969666" cy="262687"/>
          </a:xfrm>
          <a:prstGeom prst="rect">
            <a:avLst/>
          </a:prstGeom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입력과 출력 텐서를 지정하여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Model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클래스의 객체로 만듦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6" name="직사각형 37"/>
          <p:cNvSpPr/>
          <p:nvPr/>
        </p:nvSpPr>
        <p:spPr>
          <a:xfrm>
            <a:off x="2474949" y="6242959"/>
            <a:ext cx="4831454" cy="260711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Model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객체를 사용한 컴파일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훈련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평가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API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는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Sequential 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클래스와 동일 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0">
            <a:off x="309626" y="245385"/>
            <a:ext cx="11572748" cy="6359441"/>
            <a:chOff x="309626" y="245385"/>
            <a:chExt cx="11572748" cy="6359441"/>
          </a:xfrm>
        </p:grpSpPr>
        <p:sp>
          <p:nvSpPr>
            <p:cNvPr id="6" name="직사각형 5"/>
            <p:cNvSpPr/>
            <p:nvPr/>
          </p:nvSpPr>
          <p:spPr>
            <a:xfrm>
              <a:off x="309626" y="253174"/>
              <a:ext cx="11572748" cy="6351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1" latinLnBrk="0">
                <a:defRPr/>
              </a:pPr>
              <a:r>
                <a:rPr lang="en-US" altLang="ko-KR" sz="2400" b="1" i="1" kern="0">
                  <a:solidFill>
                    <a:prstClr val="white"/>
                  </a:solidFill>
                </a:rPr>
                <a:t>7.1.1</a:t>
              </a:r>
              <a:r>
                <a:rPr lang="ko-KR" altLang="en-US" sz="2400" b="1" i="1" kern="0">
                  <a:solidFill>
                    <a:prstClr val="white"/>
                  </a:solidFill>
                </a:rPr>
                <a:t> 함수형 </a:t>
              </a:r>
              <a:r>
                <a:rPr lang="en-US" altLang="ko-KR" sz="2400" b="1" i="1" kern="0">
                  <a:solidFill>
                    <a:prstClr val="white"/>
                  </a:solidFill>
                </a:rPr>
                <a:t>API</a:t>
              </a:r>
              <a:r>
                <a:rPr lang="ko-KR" altLang="en-US" sz="2400" b="1" i="1" kern="0">
                  <a:solidFill>
                    <a:prstClr val="white"/>
                  </a:solidFill>
                </a:rPr>
                <a:t> 소개</a:t>
              </a:r>
              <a:r>
                <a:rPr lang="en-US" altLang="ko-KR" sz="2400" b="1" i="1" kern="0">
                  <a:solidFill>
                    <a:prstClr val="white"/>
                  </a:solidFill>
                </a:rPr>
                <a:t> </a:t>
              </a:r>
              <a:endParaRPr lang="en-US" altLang="ko-KR" sz="700" kern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/>
            <p:cNvGrpSpPr/>
            <p:nvPr/>
          </p:nvGrpSpPr>
          <p:grpSpPr>
            <a:xfrm rot="0">
              <a:off x="11434660" y="462783"/>
              <a:ext cx="230946" cy="228482"/>
              <a:chOff x="11242636" y="735673"/>
              <a:chExt cx="230946" cy="228482"/>
            </a:xfrm>
          </p:grpSpPr>
          <p:sp>
            <p:nvSpPr>
              <p:cNvPr id="16" name="타원 15"/>
              <p:cNvSpPr/>
              <p:nvPr/>
            </p:nvSpPr>
            <p:spPr>
              <a:xfrm>
                <a:off x="11302773" y="800483"/>
                <a:ext cx="108789" cy="108789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사각형: 둥근 위쪽 모서리 16"/>
              <p:cNvSpPr/>
              <p:nvPr/>
            </p:nvSpPr>
            <p:spPr>
              <a:xfrm>
                <a:off x="11333147" y="910155"/>
                <a:ext cx="48043" cy="54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11359549" y="735673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 rot="5400000">
                <a:off x="11459354" y="83820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 rot="5400000">
                <a:off x="11256864" y="83542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rot="8100000">
                <a:off x="11282498" y="767378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 rot="13500000">
                <a:off x="11433473" y="77214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직사각형 7"/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>
                  <a:solidFill>
                    <a:srgbClr val="303962"/>
                  </a:solidFill>
                </a:rPr>
                <a:t>02</a:t>
              </a:r>
              <a:endParaRPr lang="en-US" altLang="ko-KR" b="1">
                <a:solidFill>
                  <a:srgbClr val="303962"/>
                </a:solidFill>
              </a:endParaRPr>
            </a:p>
          </p:txBody>
        </p:sp>
        <p:grpSp>
          <p:nvGrpSpPr>
            <p:cNvPr id="27" name="그룹 26"/>
            <p:cNvGrpSpPr/>
            <p:nvPr/>
          </p:nvGrpSpPr>
          <p:grpSpPr>
            <a:xfrm rot="0">
              <a:off x="10703092" y="493743"/>
              <a:ext cx="267186" cy="165383"/>
              <a:chOff x="10447060" y="740631"/>
              <a:chExt cx="267186" cy="165383"/>
            </a:xfrm>
          </p:grpSpPr>
          <p:sp>
            <p:nvSpPr>
              <p:cNvPr id="25" name="화살표: 갈매기형 수장 24"/>
              <p:cNvSpPr/>
              <p:nvPr/>
            </p:nvSpPr>
            <p:spPr>
              <a:xfrm>
                <a:off x="10597188" y="740631"/>
                <a:ext cx="117058" cy="165383"/>
              </a:xfrm>
              <a:prstGeom prst="chevron">
                <a:avLst>
                  <a:gd name="adj" fmla="val 807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10447060" y="816123"/>
                <a:ext cx="252000" cy="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5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87735" y="1739824"/>
            <a:ext cx="4740196" cy="3820581"/>
          </a:xfrm>
          <a:prstGeom prst="rect">
            <a:avLst/>
          </a:prstGeom>
        </p:spPr>
      </p:pic>
      <p:sp>
        <p:nvSpPr>
          <p:cNvPr id="59" name=""/>
          <p:cNvSpPr/>
          <p:nvPr/>
        </p:nvSpPr>
        <p:spPr>
          <a:xfrm>
            <a:off x="607785" y="3582388"/>
            <a:ext cx="1179286" cy="226785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60" name=""/>
          <p:cNvSpPr/>
          <p:nvPr/>
        </p:nvSpPr>
        <p:spPr>
          <a:xfrm>
            <a:off x="617310" y="5182588"/>
            <a:ext cx="1179286" cy="226785"/>
          </a:xfrm>
          <a:prstGeom prst="rect">
            <a:avLst/>
          </a:prstGeom>
          <a:noFill/>
          <a:ln w="12700" cap="flat" cmpd="sng" algn="ctr">
            <a:solidFill>
              <a:srgbClr val="ff0000">
                <a:alpha val="100000"/>
              </a:srgbClr>
            </a:solidFill>
            <a:prstDash val="solid"/>
            <a:miter/>
            <a:headEnd w="med" len="med"/>
            <a:tailEnd w="med" len="me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6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80524" y="1472635"/>
            <a:ext cx="4544301" cy="4887268"/>
          </a:xfrm>
          <a:prstGeom prst="rect">
            <a:avLst/>
          </a:prstGeom>
        </p:spPr>
      </p:pic>
      <p:cxnSp>
        <p:nvCxnSpPr>
          <p:cNvPr id="62" name=""/>
          <p:cNvCxnSpPr>
            <a:stCxn id="59" idx="3"/>
          </p:cNvCxnSpPr>
          <p:nvPr/>
        </p:nvCxnSpPr>
        <p:spPr>
          <a:xfrm flipV="1">
            <a:off x="1787072" y="1756763"/>
            <a:ext cx="4615088" cy="1939017"/>
          </a:xfrm>
          <a:prstGeom prst="bentConnector3">
            <a:avLst>
              <a:gd name="adj1" fmla="val 73551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"/>
          <p:cNvCxnSpPr>
            <a:stCxn id="60" idx="3"/>
          </p:cNvCxnSpPr>
          <p:nvPr/>
        </p:nvCxnSpPr>
        <p:spPr>
          <a:xfrm flipV="1">
            <a:off x="1796595" y="4126674"/>
            <a:ext cx="4684940" cy="1169307"/>
          </a:xfrm>
          <a:prstGeom prst="bentConnector3">
            <a:avLst>
              <a:gd name="adj1" fmla="val 61519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0">
            <a:off x="309626" y="245385"/>
            <a:ext cx="11572748" cy="6359441"/>
            <a:chOff x="309626" y="245385"/>
            <a:chExt cx="11572748" cy="6359441"/>
          </a:xfrm>
        </p:grpSpPr>
        <p:sp>
          <p:nvSpPr>
            <p:cNvPr id="6" name="직사각형 5"/>
            <p:cNvSpPr/>
            <p:nvPr/>
          </p:nvSpPr>
          <p:spPr>
            <a:xfrm>
              <a:off x="309626" y="253174"/>
              <a:ext cx="11572748" cy="6351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1" latinLnBrk="0">
                <a:defRPr/>
              </a:pPr>
              <a:r>
                <a:rPr lang="en-US" altLang="ko-KR" sz="2400" b="1" i="1" kern="0">
                  <a:solidFill>
                    <a:prstClr val="white"/>
                  </a:solidFill>
                </a:rPr>
                <a:t>7.1.2</a:t>
              </a:r>
              <a:r>
                <a:rPr lang="ko-KR" altLang="en-US" sz="2400" b="1" i="1" kern="0">
                  <a:solidFill>
                    <a:prstClr val="white"/>
                  </a:solidFill>
                </a:rPr>
                <a:t> 다중 입력 모델</a:t>
              </a:r>
              <a:endParaRPr lang="en-US" altLang="ko-KR" sz="700" kern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/>
            <p:cNvGrpSpPr/>
            <p:nvPr/>
          </p:nvGrpSpPr>
          <p:grpSpPr>
            <a:xfrm rot="0">
              <a:off x="11434660" y="462783"/>
              <a:ext cx="230946" cy="228482"/>
              <a:chOff x="11242636" y="735673"/>
              <a:chExt cx="230946" cy="228482"/>
            </a:xfrm>
          </p:grpSpPr>
          <p:sp>
            <p:nvSpPr>
              <p:cNvPr id="16" name="타원 15"/>
              <p:cNvSpPr/>
              <p:nvPr/>
            </p:nvSpPr>
            <p:spPr>
              <a:xfrm>
                <a:off x="11302773" y="800483"/>
                <a:ext cx="108789" cy="108789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사각형: 둥근 위쪽 모서리 16"/>
              <p:cNvSpPr/>
              <p:nvPr/>
            </p:nvSpPr>
            <p:spPr>
              <a:xfrm>
                <a:off x="11333147" y="910155"/>
                <a:ext cx="48043" cy="54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11359549" y="735673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 rot="5400000">
                <a:off x="11459354" y="83820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 rot="5400000">
                <a:off x="11256864" y="83542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rot="8100000">
                <a:off x="11282498" y="767378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 rot="13500000">
                <a:off x="11433473" y="77214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직사각형 7"/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>
                  <a:solidFill>
                    <a:srgbClr val="303962"/>
                  </a:solidFill>
                </a:rPr>
                <a:t>03</a:t>
              </a:r>
              <a:endParaRPr lang="en-US" altLang="ko-KR" b="1">
                <a:solidFill>
                  <a:srgbClr val="303962"/>
                </a:solidFill>
              </a:endParaRPr>
            </a:p>
          </p:txBody>
        </p:sp>
        <p:grpSp>
          <p:nvGrpSpPr>
            <p:cNvPr id="27" name="그룹 26"/>
            <p:cNvGrpSpPr/>
            <p:nvPr/>
          </p:nvGrpSpPr>
          <p:grpSpPr>
            <a:xfrm rot="0">
              <a:off x="10703092" y="493743"/>
              <a:ext cx="267186" cy="165383"/>
              <a:chOff x="10447060" y="740631"/>
              <a:chExt cx="267186" cy="165383"/>
            </a:xfrm>
          </p:grpSpPr>
          <p:sp>
            <p:nvSpPr>
              <p:cNvPr id="25" name="화살표: 갈매기형 수장 24"/>
              <p:cNvSpPr/>
              <p:nvPr/>
            </p:nvSpPr>
            <p:spPr>
              <a:xfrm>
                <a:off x="10597188" y="740631"/>
                <a:ext cx="117058" cy="165383"/>
              </a:xfrm>
              <a:prstGeom prst="chevron">
                <a:avLst>
                  <a:gd name="adj" fmla="val 807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10447060" y="816123"/>
                <a:ext cx="252000" cy="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8" name="직사각형 47"/>
          <p:cNvSpPr/>
          <p:nvPr/>
        </p:nvSpPr>
        <p:spPr>
          <a:xfrm>
            <a:off x="3339667" y="2933178"/>
            <a:ext cx="7200000" cy="4571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rgbClr val="303962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339667" y="2933178"/>
            <a:ext cx="4320000" cy="45719"/>
          </a:xfrm>
          <a:prstGeom prst="rect">
            <a:avLst/>
          </a:prstGeom>
          <a:solidFill>
            <a:srgbClr val="303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250767" y="1753199"/>
            <a:ext cx="5441523" cy="1454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200" b="1">
                <a:solidFill>
                  <a:prstClr val="black">
                    <a:lumMod val="75000"/>
                    <a:lumOff val="25000"/>
                  </a:prstClr>
                </a:solidFill>
              </a:rPr>
              <a:t>다중 입력 모델 </a:t>
            </a:r>
            <a:r>
              <a:rPr lang="en-US" altLang="ko-KR" sz="1200" b="1">
                <a:solidFill>
                  <a:prstClr val="black">
                    <a:lumMod val="75000"/>
                    <a:lumOff val="25000"/>
                  </a:prstClr>
                </a:solidFill>
              </a:rPr>
              <a:t>:</a:t>
            </a:r>
            <a:endParaRPr lang="en-US" altLang="ko-KR" sz="1200" b="1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360" indent="-17136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200">
                <a:solidFill>
                  <a:srgbClr val="404040"/>
                </a:solidFill>
              </a:rPr>
              <a:t>다양한 종류의 입력을 통해 하나의 출력을 도출</a:t>
            </a:r>
            <a:endParaRPr lang="ko-KR" altLang="en-US" sz="1200">
              <a:solidFill>
                <a:srgbClr val="404040"/>
              </a:solidFill>
            </a:endParaRPr>
          </a:p>
          <a:p>
            <a:pPr marL="171360" indent="-17136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200" b="0">
                <a:solidFill>
                  <a:prstClr val="black">
                    <a:lumMod val="75000"/>
                    <a:lumOff val="25000"/>
                  </a:prstClr>
                </a:solidFill>
              </a:rPr>
              <a:t>서로 다른 입력 가지를 합치기 위해 여러 텐서를 연결할 수 있는 층을 사용</a:t>
            </a:r>
            <a:endParaRPr lang="ko-KR" altLang="en-US" sz="1200" b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indent="0">
              <a:lnSpc>
                <a:spcPct val="150000"/>
              </a:lnSpc>
              <a:buFont typeface="Arial"/>
              <a:buNone/>
              <a:defRPr/>
            </a:pPr>
            <a:r>
              <a:rPr lang="ko-KR" altLang="en-US" sz="1200" b="0">
                <a:solidFill>
                  <a:prstClr val="black">
                    <a:lumMod val="75000"/>
                    <a:lumOff val="25000"/>
                  </a:prstClr>
                </a:solidFill>
              </a:rPr>
              <a:t>    </a:t>
            </a:r>
            <a:r>
              <a:rPr lang="en-US" altLang="ko-KR" sz="1200" b="0">
                <a:solidFill>
                  <a:prstClr val="black">
                    <a:lumMod val="75000"/>
                    <a:lumOff val="25000"/>
                  </a:prstClr>
                </a:solidFill>
              </a:rPr>
              <a:t>ex) keras.layers.add, keras.layers.concatenate</a:t>
            </a:r>
            <a:r>
              <a:rPr lang="ko-KR" altLang="en-US" sz="1200" b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200" b="1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ko-KR" altLang="en-US" sz="1200" b="1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200" b="1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  <a:endParaRPr lang="ko-KR" altLang="en-US" sz="1200" b="1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043738" y="3599104"/>
            <a:ext cx="10006064" cy="26343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31800" dist="254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solidFill>
                <a:prstClr val="white"/>
              </a:solidFill>
            </a:endParaRPr>
          </a:p>
        </p:txBody>
      </p:sp>
      <p:pic>
        <p:nvPicPr>
          <p:cNvPr id="60" name=""/>
          <p:cNvPicPr>
            <a:picLocks noChangeAspect="1"/>
          </p:cNvPicPr>
          <p:nvPr/>
        </p:nvPicPr>
        <p:blipFill rotWithShape="1">
          <a:blip r:embed="rId2"/>
          <a:srcRect r="54130"/>
          <a:stretch>
            <a:fillRect/>
          </a:stretch>
        </p:blipFill>
        <p:spPr>
          <a:xfrm>
            <a:off x="1061603" y="1502517"/>
            <a:ext cx="2150894" cy="1850282"/>
          </a:xfrm>
          <a:prstGeom prst="rect">
            <a:avLst/>
          </a:prstGeom>
        </p:spPr>
      </p:pic>
      <p:sp>
        <p:nvSpPr>
          <p:cNvPr id="61" name=""/>
          <p:cNvSpPr txBox="1"/>
          <p:nvPr/>
        </p:nvSpPr>
        <p:spPr>
          <a:xfrm>
            <a:off x="3048000" y="3624216"/>
            <a:ext cx="6096000" cy="33718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50000"/>
              </a:lnSpc>
              <a:defRPr/>
            </a:pPr>
            <a:r>
              <a:rPr lang="ko-KR" altLang="en-US" sz="1100">
                <a:solidFill>
                  <a:srgbClr val="404040"/>
                </a:solidFill>
              </a:rPr>
              <a:t>질문</a:t>
            </a:r>
            <a:r>
              <a:rPr lang="en-US" altLang="ko-KR" sz="1100">
                <a:solidFill>
                  <a:srgbClr val="404040"/>
                </a:solidFill>
              </a:rPr>
              <a:t>-</a:t>
            </a:r>
            <a:r>
              <a:rPr lang="ko-KR" altLang="en-US" sz="1100">
                <a:solidFill>
                  <a:srgbClr val="404040"/>
                </a:solidFill>
              </a:rPr>
              <a:t>응답</a:t>
            </a:r>
            <a:r>
              <a:rPr lang="en-US" altLang="ko-KR" sz="1100">
                <a:solidFill>
                  <a:srgbClr val="404040"/>
                </a:solidFill>
              </a:rPr>
              <a:t>(quenstion-answering)</a:t>
            </a:r>
            <a:r>
              <a:rPr lang="ko-KR" altLang="en-US" sz="1100">
                <a:solidFill>
                  <a:srgbClr val="404040"/>
                </a:solidFill>
              </a:rPr>
              <a:t>모델</a:t>
            </a:r>
            <a:endParaRPr lang="ko-KR" altLang="en-US" sz="1100">
              <a:solidFill>
                <a:srgbClr val="404040"/>
              </a:solidFill>
            </a:endParaRPr>
          </a:p>
        </p:txBody>
      </p:sp>
      <p:sp>
        <p:nvSpPr>
          <p:cNvPr id="64" name=""/>
          <p:cNvSpPr/>
          <p:nvPr/>
        </p:nvSpPr>
        <p:spPr>
          <a:xfrm>
            <a:off x="2688772" y="4325338"/>
            <a:ext cx="1281339" cy="453571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solidFill>
              <a:srgbClr val="ffd7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600"/>
              <a:t>Embedding</a:t>
            </a:r>
            <a:endParaRPr lang="en-US" altLang="ko-KR" sz="1600"/>
          </a:p>
        </p:txBody>
      </p:sp>
      <p:sp>
        <p:nvSpPr>
          <p:cNvPr id="65" name=""/>
          <p:cNvSpPr/>
          <p:nvPr/>
        </p:nvSpPr>
        <p:spPr>
          <a:xfrm>
            <a:off x="2698297" y="5154013"/>
            <a:ext cx="1281339" cy="453571"/>
          </a:xfrm>
          <a:prstGeom prst="roundRect">
            <a:avLst>
              <a:gd name="adj" fmla="val 16667"/>
            </a:avLst>
          </a:prstGeom>
          <a:solidFill>
            <a:srgbClr val="ffc000">
              <a:alpha val="100000"/>
            </a:srgbClr>
          </a:solidFill>
          <a:ln w="12700" cap="flat" cmpd="sng" algn="ctr">
            <a:solidFill>
              <a:srgbClr val="ffd7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Embedding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6" name=""/>
          <p:cNvSpPr/>
          <p:nvPr/>
        </p:nvSpPr>
        <p:spPr>
          <a:xfrm>
            <a:off x="4603297" y="4315813"/>
            <a:ext cx="1281339" cy="453571"/>
          </a:xfrm>
          <a:prstGeom prst="roundRect">
            <a:avLst>
              <a:gd name="adj" fmla="val 16667"/>
            </a:avLst>
          </a:prstGeom>
          <a:solidFill>
            <a:srgbClr val="ffc000">
              <a:alpha val="100000"/>
            </a:srgbClr>
          </a:solidFill>
          <a:ln w="12700" cap="flat" cmpd="sng" algn="ctr">
            <a:solidFill>
              <a:srgbClr val="ffd7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LSTM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7" name=""/>
          <p:cNvSpPr/>
          <p:nvPr/>
        </p:nvSpPr>
        <p:spPr>
          <a:xfrm>
            <a:off x="4612822" y="5144488"/>
            <a:ext cx="1281339" cy="453571"/>
          </a:xfrm>
          <a:prstGeom prst="roundRect">
            <a:avLst>
              <a:gd name="adj" fmla="val 16667"/>
            </a:avLst>
          </a:prstGeom>
          <a:solidFill>
            <a:srgbClr val="ffc000">
              <a:alpha val="100000"/>
            </a:srgbClr>
          </a:solidFill>
          <a:ln w="12700" cap="flat" cmpd="sng" algn="ctr">
            <a:solidFill>
              <a:srgbClr val="ffd7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LSTM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0" name=""/>
          <p:cNvSpPr/>
          <p:nvPr/>
        </p:nvSpPr>
        <p:spPr>
          <a:xfrm>
            <a:off x="6451147" y="4715863"/>
            <a:ext cx="1281339" cy="453571"/>
          </a:xfrm>
          <a:prstGeom prst="roundRect">
            <a:avLst>
              <a:gd name="adj" fmla="val 16667"/>
            </a:avLst>
          </a:prstGeom>
          <a:solidFill>
            <a:srgbClr val="ffc000">
              <a:alpha val="100000"/>
            </a:srgbClr>
          </a:solidFill>
          <a:ln w="12700" cap="flat" cmpd="sng" algn="ctr">
            <a:solidFill>
              <a:srgbClr val="ffd7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Concatenate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1" name=""/>
          <p:cNvSpPr/>
          <p:nvPr/>
        </p:nvSpPr>
        <p:spPr>
          <a:xfrm>
            <a:off x="8241847" y="4715863"/>
            <a:ext cx="1281339" cy="453571"/>
          </a:xfrm>
          <a:prstGeom prst="roundRect">
            <a:avLst>
              <a:gd name="adj" fmla="val 16667"/>
            </a:avLst>
          </a:prstGeom>
          <a:solidFill>
            <a:srgbClr val="ffc000">
              <a:alpha val="100000"/>
            </a:srgbClr>
          </a:solidFill>
          <a:ln w="12700" cap="flat" cmpd="sng" algn="ctr">
            <a:solidFill>
              <a:srgbClr val="ffd7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Dense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72" name=""/>
          <p:cNvCxnSpPr>
            <a:stCxn id="79" idx="3"/>
            <a:endCxn id="64" idx="1"/>
          </p:cNvCxnSpPr>
          <p:nvPr/>
        </p:nvCxnSpPr>
        <p:spPr>
          <a:xfrm flipV="1">
            <a:off x="2234565" y="4552124"/>
            <a:ext cx="454207" cy="4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"/>
          <p:cNvCxnSpPr>
            <a:stCxn id="80" idx="3"/>
          </p:cNvCxnSpPr>
          <p:nvPr/>
        </p:nvCxnSpPr>
        <p:spPr>
          <a:xfrm flipV="1">
            <a:off x="2186940" y="5352224"/>
            <a:ext cx="501832" cy="5464"/>
          </a:xfrm>
          <a:prstGeom prst="straightConnector1">
            <a:avLst/>
          </a:prstGeom>
          <a:noFill/>
          <a:ln w="6350" cap="flat" cmpd="sng" algn="ctr">
            <a:solidFill>
              <a:srgbClr val="4472c4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74" name=""/>
          <p:cNvCxnSpPr>
            <a:stCxn id="64" idx="3"/>
            <a:endCxn id="66" idx="1"/>
          </p:cNvCxnSpPr>
          <p:nvPr/>
        </p:nvCxnSpPr>
        <p:spPr>
          <a:xfrm flipV="1">
            <a:off x="3970111" y="4542599"/>
            <a:ext cx="633186" cy="9525"/>
          </a:xfrm>
          <a:prstGeom prst="straightConnector1">
            <a:avLst/>
          </a:prstGeom>
          <a:noFill/>
          <a:ln w="6350" cap="flat" cmpd="sng" algn="ctr">
            <a:solidFill>
              <a:srgbClr val="4472c4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75" name=""/>
          <p:cNvCxnSpPr>
            <a:stCxn id="65" idx="3"/>
            <a:endCxn id="67" idx="1"/>
          </p:cNvCxnSpPr>
          <p:nvPr/>
        </p:nvCxnSpPr>
        <p:spPr>
          <a:xfrm flipV="1">
            <a:off x="3979636" y="5371274"/>
            <a:ext cx="633186" cy="9525"/>
          </a:xfrm>
          <a:prstGeom prst="straightConnector1">
            <a:avLst/>
          </a:prstGeom>
          <a:noFill/>
          <a:ln w="6350" cap="flat" cmpd="sng" algn="ctr">
            <a:solidFill>
              <a:srgbClr val="4472c4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76" name=""/>
          <p:cNvCxnSpPr>
            <a:stCxn id="66" idx="3"/>
            <a:endCxn id="70" idx="1"/>
          </p:cNvCxnSpPr>
          <p:nvPr/>
        </p:nvCxnSpPr>
        <p:spPr>
          <a:xfrm>
            <a:off x="5884636" y="4542599"/>
            <a:ext cx="566511" cy="400050"/>
          </a:xfrm>
          <a:prstGeom prst="straightConnector1">
            <a:avLst/>
          </a:prstGeom>
          <a:noFill/>
          <a:ln w="6350" cap="flat" cmpd="sng" algn="ctr">
            <a:solidFill>
              <a:srgbClr val="4472c4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77" name=""/>
          <p:cNvCxnSpPr>
            <a:stCxn id="67" idx="3"/>
            <a:endCxn id="70" idx="1"/>
          </p:cNvCxnSpPr>
          <p:nvPr/>
        </p:nvCxnSpPr>
        <p:spPr>
          <a:xfrm flipV="1">
            <a:off x="5894161" y="4942649"/>
            <a:ext cx="556986" cy="428625"/>
          </a:xfrm>
          <a:prstGeom prst="straightConnector1">
            <a:avLst/>
          </a:prstGeom>
          <a:noFill/>
          <a:ln w="6350" cap="flat" cmpd="sng" algn="ctr">
            <a:solidFill>
              <a:srgbClr val="4472c4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78" name=""/>
          <p:cNvCxnSpPr>
            <a:stCxn id="70" idx="3"/>
            <a:endCxn id="71" idx="1"/>
          </p:cNvCxnSpPr>
          <p:nvPr/>
        </p:nvCxnSpPr>
        <p:spPr>
          <a:xfrm>
            <a:off x="7732486" y="4942649"/>
            <a:ext cx="509360" cy="0"/>
          </a:xfrm>
          <a:prstGeom prst="straightConnector1">
            <a:avLst/>
          </a:prstGeom>
          <a:noFill/>
          <a:ln w="6350" cap="flat" cmpd="sng" algn="ctr">
            <a:solidFill>
              <a:srgbClr val="4472c4">
                <a:alpha val="100000"/>
              </a:srgbClr>
            </a:solidFill>
            <a:prstDash val="solid"/>
            <a:miter/>
            <a:tailEnd type="arrow"/>
          </a:ln>
        </p:spPr>
      </p:cxnSp>
      <p:sp>
        <p:nvSpPr>
          <p:cNvPr id="79" name="직사각형 37"/>
          <p:cNvSpPr/>
          <p:nvPr/>
        </p:nvSpPr>
        <p:spPr>
          <a:xfrm>
            <a:off x="1248945" y="4425338"/>
            <a:ext cx="985620" cy="262687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1" i="0" u="none" strike="noStrike" kern="1200" cap="none" spc="0" normalizeH="0" baseline="0" mc:Ignorable="hp" hp:hslEmbossed="0">
                <a:solidFill>
                  <a:schemeClr val="accent1"/>
                </a:solidFill>
                <a:latin typeface="맑은 고딕"/>
                <a:ea typeface="맑은 고딕"/>
                <a:cs typeface="맑은 고딕"/>
              </a:rPr>
              <a:t>참고</a:t>
            </a:r>
            <a:r>
              <a:rPr xmlns:mc="http://schemas.openxmlformats.org/markup-compatibility/2006" xmlns:hp="http://schemas.haansoft.com/office/presentation/8.0" kumimoji="0" lang="en-US" altLang="ko-KR" sz="1100" b="1" i="0" u="none" strike="noStrike" kern="1200" cap="none" spc="0" normalizeH="0" baseline="0" mc:Ignorable="hp" hp:hslEmbossed="0">
                <a:solidFill>
                  <a:schemeClr val="accent1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100" b="1" i="0" u="none" strike="noStrike" kern="1200" cap="none" spc="0" normalizeH="0" baseline="0" mc:Ignorable="hp" hp:hslEmbossed="0">
                <a:solidFill>
                  <a:schemeClr val="accent1"/>
                </a:solidFill>
                <a:latin typeface="맑은 고딕"/>
                <a:ea typeface="맑은 고딕"/>
                <a:cs typeface="맑은 고딕"/>
              </a:rPr>
              <a:t>텍스트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0" name="직사각형 37"/>
          <p:cNvSpPr/>
          <p:nvPr/>
        </p:nvSpPr>
        <p:spPr>
          <a:xfrm>
            <a:off x="1665323" y="5226345"/>
            <a:ext cx="521617" cy="262687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1" i="0" u="none" strike="noStrike" kern="1200" cap="none" spc="0" normalizeH="0" baseline="0" mc:Ignorable="hp" hp:hslEmbossed="0">
                <a:solidFill>
                  <a:srgbClr val="4472c4"/>
                </a:solidFill>
                <a:latin typeface="맑은 고딕"/>
                <a:ea typeface="맑은 고딕"/>
                <a:cs typeface="맑은 고딕"/>
              </a:rPr>
              <a:t>질문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1" name="직사각형 37"/>
          <p:cNvSpPr/>
          <p:nvPr/>
        </p:nvSpPr>
        <p:spPr>
          <a:xfrm>
            <a:off x="10044603" y="4808606"/>
            <a:ext cx="524337" cy="262687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1" i="0" u="none" strike="noStrike" kern="1200" cap="none" spc="0" normalizeH="0" baseline="0" mc:Ignorable="hp" hp:hslEmbossed="0">
                <a:solidFill>
                  <a:srgbClr val="4472c4"/>
                </a:solidFill>
                <a:latin typeface="맑은 고딕"/>
                <a:ea typeface="맑은 고딕"/>
                <a:cs typeface="맑은 고딕"/>
              </a:rPr>
              <a:t>응답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82" name=""/>
          <p:cNvCxnSpPr>
            <a:stCxn id="71" idx="3"/>
            <a:endCxn id="81" idx="1"/>
          </p:cNvCxnSpPr>
          <p:nvPr/>
        </p:nvCxnSpPr>
        <p:spPr>
          <a:xfrm flipV="1">
            <a:off x="9523186" y="4939949"/>
            <a:ext cx="521418" cy="2699"/>
          </a:xfrm>
          <a:prstGeom prst="straightConnector1">
            <a:avLst/>
          </a:prstGeom>
          <a:noFill/>
          <a:ln w="6350" cap="flat" cmpd="sng" algn="ctr">
            <a:solidFill>
              <a:srgbClr val="4472c4">
                <a:alpha val="100000"/>
              </a:srgbClr>
            </a:solidFill>
            <a:prstDash val="solid"/>
            <a:miter/>
            <a:tailEnd type="arrow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0">
            <a:off x="309626" y="245385"/>
            <a:ext cx="11572748" cy="6359441"/>
            <a:chOff x="309626" y="245385"/>
            <a:chExt cx="11572748" cy="6359441"/>
          </a:xfrm>
        </p:grpSpPr>
        <p:sp>
          <p:nvSpPr>
            <p:cNvPr id="6" name="직사각형 5"/>
            <p:cNvSpPr/>
            <p:nvPr/>
          </p:nvSpPr>
          <p:spPr>
            <a:xfrm>
              <a:off x="309626" y="253174"/>
              <a:ext cx="11572748" cy="6351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1" latinLnBrk="0">
                <a:defRPr/>
              </a:pPr>
              <a:r>
                <a:rPr lang="en-US" altLang="ko-KR" sz="2400" b="1" i="1" kern="0">
                  <a:solidFill>
                    <a:prstClr val="white"/>
                  </a:solidFill>
                </a:rPr>
                <a:t>7.1.2</a:t>
              </a:r>
              <a:r>
                <a:rPr lang="ko-KR" altLang="en-US" sz="2400" b="1" i="1" kern="0">
                  <a:solidFill>
                    <a:prstClr val="white"/>
                  </a:solidFill>
                </a:rPr>
                <a:t> 다중 입력 모델</a:t>
              </a:r>
              <a:endParaRPr lang="en-US" altLang="ko-KR" sz="700" kern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/>
            <p:cNvGrpSpPr/>
            <p:nvPr/>
          </p:nvGrpSpPr>
          <p:grpSpPr>
            <a:xfrm rot="0">
              <a:off x="11434660" y="462783"/>
              <a:ext cx="230946" cy="228482"/>
              <a:chOff x="11242636" y="735673"/>
              <a:chExt cx="230946" cy="228482"/>
            </a:xfrm>
          </p:grpSpPr>
          <p:sp>
            <p:nvSpPr>
              <p:cNvPr id="16" name="타원 15"/>
              <p:cNvSpPr/>
              <p:nvPr/>
            </p:nvSpPr>
            <p:spPr>
              <a:xfrm>
                <a:off x="11302773" y="800483"/>
                <a:ext cx="108789" cy="108789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사각형: 둥근 위쪽 모서리 16"/>
              <p:cNvSpPr/>
              <p:nvPr/>
            </p:nvSpPr>
            <p:spPr>
              <a:xfrm>
                <a:off x="11333147" y="910155"/>
                <a:ext cx="48043" cy="54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11359549" y="735673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 rot="5400000">
                <a:off x="11459354" y="83820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 rot="5400000">
                <a:off x="11256864" y="83542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rot="8100000">
                <a:off x="11282498" y="767378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 rot="13500000">
                <a:off x="11433473" y="77214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직사각형 7"/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>
                  <a:solidFill>
                    <a:srgbClr val="303962"/>
                  </a:solidFill>
                </a:rPr>
                <a:t>03</a:t>
              </a:r>
              <a:endParaRPr lang="en-US" altLang="ko-KR" b="1">
                <a:solidFill>
                  <a:srgbClr val="303962"/>
                </a:solidFill>
              </a:endParaRPr>
            </a:p>
          </p:txBody>
        </p:sp>
        <p:grpSp>
          <p:nvGrpSpPr>
            <p:cNvPr id="27" name="그룹 26"/>
            <p:cNvGrpSpPr/>
            <p:nvPr/>
          </p:nvGrpSpPr>
          <p:grpSpPr>
            <a:xfrm rot="0">
              <a:off x="10703092" y="493743"/>
              <a:ext cx="267186" cy="165383"/>
              <a:chOff x="10447060" y="740631"/>
              <a:chExt cx="267186" cy="165383"/>
            </a:xfrm>
          </p:grpSpPr>
          <p:sp>
            <p:nvSpPr>
              <p:cNvPr id="25" name="화살표: 갈매기형 수장 24"/>
              <p:cNvSpPr/>
              <p:nvPr/>
            </p:nvSpPr>
            <p:spPr>
              <a:xfrm>
                <a:off x="10597188" y="740631"/>
                <a:ext cx="117058" cy="165383"/>
              </a:xfrm>
              <a:prstGeom prst="chevron">
                <a:avLst>
                  <a:gd name="adj" fmla="val 807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10447060" y="816123"/>
                <a:ext cx="252000" cy="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10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43744" y="1515974"/>
            <a:ext cx="6128883" cy="4775753"/>
          </a:xfrm>
          <a:prstGeom prst="rect">
            <a:avLst/>
          </a:prstGeom>
        </p:spPr>
      </p:pic>
      <p:sp>
        <p:nvSpPr>
          <p:cNvPr id="87" name=""/>
          <p:cNvSpPr/>
          <p:nvPr/>
        </p:nvSpPr>
        <p:spPr>
          <a:xfrm>
            <a:off x="5652407" y="3115210"/>
            <a:ext cx="510267" cy="504290"/>
          </a:xfrm>
          <a:prstGeom prst="rightBrace">
            <a:avLst>
              <a:gd name="adj1" fmla="val 8333"/>
              <a:gd name="adj2" fmla="val 51562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8" name=""/>
          <p:cNvSpPr/>
          <p:nvPr/>
        </p:nvSpPr>
        <p:spPr>
          <a:xfrm>
            <a:off x="6405336" y="3859067"/>
            <a:ext cx="510267" cy="504290"/>
          </a:xfrm>
          <a:prstGeom prst="rightBrace">
            <a:avLst>
              <a:gd name="adj1" fmla="val 8333"/>
              <a:gd name="adj2" fmla="val 50000"/>
            </a:avLst>
          </a:prstGeom>
          <a:noFill/>
          <a:ln w="635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9" name="직사각형 37"/>
          <p:cNvSpPr/>
          <p:nvPr/>
        </p:nvSpPr>
        <p:spPr>
          <a:xfrm>
            <a:off x="6143625" y="3247866"/>
            <a:ext cx="2358390" cy="262687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참고 텍스트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-&gt;Embedding-&gt;LSTM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0" name="직사각형 37"/>
          <p:cNvSpPr/>
          <p:nvPr/>
        </p:nvSpPr>
        <p:spPr>
          <a:xfrm>
            <a:off x="6915150" y="3986731"/>
            <a:ext cx="1844040" cy="262689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질문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-&gt;Embedding-&gt;LSTM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91" name=""/>
          <p:cNvCxnSpPr>
            <a:endCxn id="92" idx="1"/>
          </p:cNvCxnSpPr>
          <p:nvPr/>
        </p:nvCxnSpPr>
        <p:spPr>
          <a:xfrm>
            <a:off x="6237742" y="4738996"/>
            <a:ext cx="657448" cy="7277"/>
          </a:xfrm>
          <a:prstGeom prst="straightConnector1">
            <a:avLst/>
          </a:prstGeom>
          <a:noFill/>
          <a:ln w="6350" cap="flat" cmpd="sng" algn="ctr">
            <a:solidFill>
              <a:srgbClr val="ff0000">
                <a:alpha val="100000"/>
              </a:srgbClr>
            </a:solidFill>
            <a:prstDash val="solid"/>
            <a:miter/>
            <a:tailEnd type="arrow"/>
          </a:ln>
        </p:spPr>
      </p:cxnSp>
      <p:sp>
        <p:nvSpPr>
          <p:cNvPr id="92" name="직사각형 37"/>
          <p:cNvSpPr/>
          <p:nvPr/>
        </p:nvSpPr>
        <p:spPr>
          <a:xfrm>
            <a:off x="6895190" y="4617651"/>
            <a:ext cx="4374972" cy="257244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keras.layers.concatenate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를 이용하여 결과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Tensor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를 하나로 합침 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93" name=""/>
          <p:cNvCxnSpPr>
            <a:endCxn id="95" idx="1"/>
          </p:cNvCxnSpPr>
          <p:nvPr/>
        </p:nvCxnSpPr>
        <p:spPr>
          <a:xfrm flipV="1">
            <a:off x="6546167" y="5120923"/>
            <a:ext cx="641303" cy="6328"/>
          </a:xfrm>
          <a:prstGeom prst="straightConnector1">
            <a:avLst/>
          </a:prstGeom>
          <a:noFill/>
          <a:ln w="6350" cap="flat" cmpd="sng" algn="ctr">
            <a:solidFill>
              <a:srgbClr val="ff0000">
                <a:alpha val="100000"/>
              </a:srgbClr>
            </a:solidFill>
            <a:prstDash val="solid"/>
            <a:miter/>
            <a:tailEnd type="arrow"/>
          </a:ln>
        </p:spPr>
      </p:cxnSp>
      <p:sp>
        <p:nvSpPr>
          <p:cNvPr id="95" name="직사각형 37"/>
          <p:cNvSpPr/>
          <p:nvPr/>
        </p:nvSpPr>
        <p:spPr>
          <a:xfrm>
            <a:off x="7187470" y="4989579"/>
            <a:ext cx="1494794" cy="262687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softmax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분류기 추가 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96" name=""/>
          <p:cNvCxnSpPr>
            <a:endCxn id="97" idx="1"/>
          </p:cNvCxnSpPr>
          <p:nvPr/>
        </p:nvCxnSpPr>
        <p:spPr>
          <a:xfrm flipV="1">
            <a:off x="4422546" y="5464729"/>
            <a:ext cx="1463627" cy="5421"/>
          </a:xfrm>
          <a:prstGeom prst="straightConnector1">
            <a:avLst/>
          </a:prstGeom>
          <a:noFill/>
          <a:ln w="6350" cap="flat" cmpd="sng" algn="ctr">
            <a:solidFill>
              <a:srgbClr val="ff0000">
                <a:alpha val="100000"/>
              </a:srgbClr>
            </a:solidFill>
            <a:prstDash val="solid"/>
            <a:miter/>
            <a:tailEnd type="arrow"/>
          </a:ln>
        </p:spPr>
      </p:cxnSp>
      <p:sp>
        <p:nvSpPr>
          <p:cNvPr id="97" name="직사각형 37"/>
          <p:cNvSpPr/>
          <p:nvPr/>
        </p:nvSpPr>
        <p:spPr>
          <a:xfrm>
            <a:off x="5886173" y="5334293"/>
            <a:ext cx="3864704" cy="26087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모델 객체를 만들고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2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개의 입력과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1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개의 출력을 주입 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9" name=""/>
          <p:cNvSpPr txBox="1"/>
          <p:nvPr/>
        </p:nvSpPr>
        <p:spPr>
          <a:xfrm>
            <a:off x="3048000" y="1094649"/>
            <a:ext cx="6096000" cy="3371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코드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7-1.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2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개의 입력을 가진 질문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응답 모델의 함수형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API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구현하기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0">
            <a:off x="309626" y="245385"/>
            <a:ext cx="11572748" cy="6359441"/>
            <a:chOff x="309626" y="245385"/>
            <a:chExt cx="11572748" cy="6359441"/>
          </a:xfrm>
        </p:grpSpPr>
        <p:sp>
          <p:nvSpPr>
            <p:cNvPr id="6" name="직사각형 5"/>
            <p:cNvSpPr/>
            <p:nvPr/>
          </p:nvSpPr>
          <p:spPr>
            <a:xfrm>
              <a:off x="309626" y="253174"/>
              <a:ext cx="11572748" cy="6351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1" latinLnBrk="0">
                <a:defRPr/>
              </a:pPr>
              <a:r>
                <a:rPr lang="en-US" altLang="ko-KR" sz="2400" b="1" i="1" kern="0">
                  <a:solidFill>
                    <a:prstClr val="white"/>
                  </a:solidFill>
                </a:rPr>
                <a:t>7.1.2</a:t>
              </a:r>
              <a:r>
                <a:rPr lang="ko-KR" altLang="en-US" sz="2400" b="1" i="1" kern="0">
                  <a:solidFill>
                    <a:prstClr val="white"/>
                  </a:solidFill>
                </a:rPr>
                <a:t> 다중 입력 모델</a:t>
              </a:r>
              <a:endParaRPr lang="en-US" altLang="ko-KR" sz="700" kern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/>
            <p:cNvGrpSpPr/>
            <p:nvPr/>
          </p:nvGrpSpPr>
          <p:grpSpPr>
            <a:xfrm rot="0">
              <a:off x="11434660" y="462783"/>
              <a:ext cx="230946" cy="228482"/>
              <a:chOff x="11242636" y="735673"/>
              <a:chExt cx="230946" cy="228482"/>
            </a:xfrm>
          </p:grpSpPr>
          <p:sp>
            <p:nvSpPr>
              <p:cNvPr id="16" name="타원 15"/>
              <p:cNvSpPr/>
              <p:nvPr/>
            </p:nvSpPr>
            <p:spPr>
              <a:xfrm>
                <a:off x="11302773" y="800483"/>
                <a:ext cx="108789" cy="108789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사각형: 둥근 위쪽 모서리 16"/>
              <p:cNvSpPr/>
              <p:nvPr/>
            </p:nvSpPr>
            <p:spPr>
              <a:xfrm>
                <a:off x="11333147" y="910155"/>
                <a:ext cx="48043" cy="54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11359549" y="735673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 rot="5400000">
                <a:off x="11459354" y="83820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 rot="5400000">
                <a:off x="11256864" y="83542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rot="8100000">
                <a:off x="11282498" y="767378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 rot="13500000">
                <a:off x="11433473" y="77214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직사각형 7"/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>
                  <a:solidFill>
                    <a:srgbClr val="303962"/>
                  </a:solidFill>
                </a:rPr>
                <a:t>03</a:t>
              </a:r>
              <a:endParaRPr lang="en-US" altLang="ko-KR" b="1">
                <a:solidFill>
                  <a:srgbClr val="303962"/>
                </a:solidFill>
              </a:endParaRPr>
            </a:p>
          </p:txBody>
        </p:sp>
        <p:grpSp>
          <p:nvGrpSpPr>
            <p:cNvPr id="27" name="그룹 26"/>
            <p:cNvGrpSpPr/>
            <p:nvPr/>
          </p:nvGrpSpPr>
          <p:grpSpPr>
            <a:xfrm rot="0">
              <a:off x="10703092" y="493743"/>
              <a:ext cx="267186" cy="165383"/>
              <a:chOff x="10447060" y="740631"/>
              <a:chExt cx="267186" cy="165383"/>
            </a:xfrm>
          </p:grpSpPr>
          <p:sp>
            <p:nvSpPr>
              <p:cNvPr id="25" name="화살표: 갈매기형 수장 24"/>
              <p:cNvSpPr/>
              <p:nvPr/>
            </p:nvSpPr>
            <p:spPr>
              <a:xfrm>
                <a:off x="10597188" y="740631"/>
                <a:ext cx="117058" cy="165383"/>
              </a:xfrm>
              <a:prstGeom prst="chevron">
                <a:avLst>
                  <a:gd name="adj" fmla="val 807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10447060" y="816123"/>
                <a:ext cx="252000" cy="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10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802094" y="1785626"/>
            <a:ext cx="6587811" cy="4159871"/>
          </a:xfrm>
          <a:prstGeom prst="rect">
            <a:avLst/>
          </a:prstGeom>
        </p:spPr>
      </p:pic>
      <p:sp>
        <p:nvSpPr>
          <p:cNvPr id="102" name=""/>
          <p:cNvSpPr txBox="1"/>
          <p:nvPr/>
        </p:nvSpPr>
        <p:spPr>
          <a:xfrm>
            <a:off x="3048000" y="1199424"/>
            <a:ext cx="6096000" cy="3371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코드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7-1.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2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개의 입력을 가진 질문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응답 모델의 함수형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API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구현하기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35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858</ep:Words>
  <ep:PresentationFormat>와이드스크린</ep:PresentationFormat>
  <ep:Paragraphs>176</ep:Paragraphs>
  <ep:Slides>22</ep:Slides>
  <ep:Notes>5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ep:HeadingPairs>
  <ep:TitlesOfParts>
    <vt:vector size="23" baseType="lpstr">
      <vt:lpstr>35_Office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2021-12-09T06:07:30.000</dcterms:created>
  <dc:creator>조현석</dc:creator>
  <cp:lastModifiedBy>82108</cp:lastModifiedBy>
  <dcterms:modified xsi:type="dcterms:W3CDTF">2022-01-12T17:01:25.277</dcterms:modified>
  <cp:revision>94</cp:revision>
  <dc:title>PowerPoint 프레젠테이션</dc:title>
  <cp:version>0906.0100.01</cp:version>
</cp:coreProperties>
</file>