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CEA"/>
    <a:srgbClr val="303962"/>
    <a:srgbClr val="FFD96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A69DAD-5C14-4654-A135-9B48BE6B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CF01CFB-85C0-456A-A244-DBAF6147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A2B21F-C608-494B-B8CA-43BB3406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77AD0F-323C-4C38-8D9E-3B012022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4913EE4-0842-4626-89EE-BB13EB4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C523B0-D59A-430E-8F78-2100B2EB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EB3265F-DB73-409A-B806-EFA182E0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BDB938-A99C-4530-9F63-83F20FD5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0594669-1AFD-4B5E-83C3-9D605CA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75C9195-C62C-403D-97BF-A4B5283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7726CB4-EA8F-4885-948A-95BD21548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55DB56A-D0F9-4A93-B5D5-C3A3DB1A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2C5574-81E8-4B9E-915C-C7E65C41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BA80FF-8CCC-46B2-B6F3-16CE7BA1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C974DE-645C-4300-9C85-F3DE935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17E846-C738-4BA1-B2FD-C78F23F4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28EA22F-99B0-40E2-94D0-B0A2AF2C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6D711E4-B467-42AA-8AC3-F5E1F031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44D939A-8926-4A34-BEB0-730F64F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1F15837-8B0E-4E6F-ABFA-BDD7B337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522E89-783F-48C7-B6A7-3070156C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F4FD7B7-AEE2-4230-9B48-4ECAFBEF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FA5714-24E5-4074-A913-CF36F80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3387CF-E5EC-4A96-913D-4A0F6EB6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F6F0FA5-7C50-44EB-B365-B1EF0E25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9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5173AF-B618-458A-A8D2-F41D1A41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715B4A3-310B-4FEA-A538-A9ACE3F0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F623DE-AE8B-4F69-8E6D-B238E090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6F5B526-E795-431B-9D0D-480BC57F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7D2B414-0A90-4D77-B35B-C21BD78F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9F6A81F-CB8F-43B7-BEED-B9C091B8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D1DA26-9529-4C72-800D-72AB2284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C71C0E-E495-4FAC-8055-302A6053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7455AF8-EF4F-4FD0-BF73-8E8B3952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5917332-6822-4F3F-A5BF-CA8C5ACE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D31EC6E-040C-4D03-8666-810ED924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5F591A2-BAE0-494B-A28B-BB471A50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1971F0B-F3AD-402F-8D9F-5A2459F2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DB657C2-4C96-4B10-BC81-A4F75AF8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4A1CE-659F-449B-B7AF-B404153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91ED0CF-1EB0-4882-B176-ACE92F5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FC294D6-385E-4CBC-BB19-2B7349B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46B8BA3-0794-4D0A-9056-B5A1B6B8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9A755EA-2C81-4CCF-ADBC-F4E44E91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9B80ADA-0D2D-4DC8-87D8-08233C04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3C35BBF-2142-4E83-AAD3-C9FB3645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B08D80-AA5A-42DB-8A8E-8D43E536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AFC2EE-FF76-4959-8937-B5278867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8A286ED-F522-4452-8A24-9B54FB38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1C062AB-9D65-4FF9-B33F-58A8589D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2F3CCCD-F340-49B5-979C-96FFF666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4568771-1760-4019-8554-75C4A5D9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7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6FDBD3-EBA7-45C4-959E-E3AEDEBA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099AFCE-5D5A-439C-9416-F2F63B35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7F96B8F-347B-4C10-9BB1-3F72849C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785F018-CFA3-47CD-B075-A6F56744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E0A465C-5C8E-4D61-8092-B07C41C9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AEAC55D-46B0-4FC4-9A03-456F1A1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8057B37-C6A9-4B89-A4E4-C3EDBC4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AB9D761-6620-4521-8B0B-EF77E5FF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532ECD-A3C9-4E91-A111-FF0F67A14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9BCB2A-B63B-4BD5-92EA-89C95F50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9A1E18-5A40-4EB3-BB34-8EB2FAA25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1451" y="2793729"/>
            <a:ext cx="7622600" cy="1361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smtClea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8.5 </a:t>
            </a:r>
            <a:r>
              <a:rPr lang="ko-KR" altLang="en-US" sz="4400" b="1" i="1" kern="0" dirty="0" smtClea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적대적 생성 신경망 소개</a:t>
            </a:r>
            <a:r>
              <a:rPr lang="en-US" altLang="ko-KR" sz="4400" b="1" i="1" kern="0" dirty="0" smtClea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FFC000">
                        <a:lumMod val="60000"/>
                        <a:lumOff val="40000"/>
                      </a:srgbClr>
                    </a:gs>
                    <a:gs pos="50000">
                      <a:srgbClr val="303962"/>
                    </a:gs>
                  </a:gsLst>
                  <a:lin ang="5400000" scaled="1"/>
                  <a:tileRect/>
                </a:gra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solidFill>
                  <a:prstClr val="white">
                    <a:lumMod val="65000"/>
                  </a:prstClr>
                </a:solidFill>
              </a:rPr>
              <a:t>A</a:t>
            </a:r>
            <a:r>
              <a:rPr lang="ko-KR" altLang="en-US" sz="1100" kern="0" dirty="0" smtClean="0">
                <a:solidFill>
                  <a:prstClr val="white">
                    <a:lumMod val="65000"/>
                  </a:prstClr>
                </a:solidFill>
              </a:rPr>
              <a:t>팀 </a:t>
            </a:r>
            <a:r>
              <a:rPr lang="en-US" altLang="ko-KR" sz="1100" kern="0" dirty="0" smtClean="0">
                <a:solidFill>
                  <a:prstClr val="white">
                    <a:lumMod val="65000"/>
                  </a:prstClr>
                </a:solidFill>
              </a:rPr>
              <a:t>2018305013 </a:t>
            </a:r>
            <a:r>
              <a:rPr lang="ko-KR" altLang="en-US" sz="1100" kern="0" dirty="0" smtClean="0">
                <a:solidFill>
                  <a:prstClr val="white">
                    <a:lumMod val="65000"/>
                  </a:prstClr>
                </a:solidFill>
              </a:rPr>
              <a:t>김아름</a:t>
            </a:r>
            <a:endParaRPr lang="ko-KR" altLang="en-US"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41FADB85-E686-462D-A485-3251109C5436}"/>
              </a:ext>
            </a:extLst>
          </p:cNvPr>
          <p:cNvSpPr/>
          <p:nvPr/>
        </p:nvSpPr>
        <p:spPr>
          <a:xfrm>
            <a:off x="5763760" y="2146029"/>
            <a:ext cx="664481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487BA28D-33C5-43AF-970E-26999AE17915}"/>
              </a:ext>
            </a:extLst>
          </p:cNvPr>
          <p:cNvGrpSpPr/>
          <p:nvPr/>
        </p:nvGrpSpPr>
        <p:grpSpPr>
          <a:xfrm>
            <a:off x="5980527" y="2355638"/>
            <a:ext cx="230946" cy="228482"/>
            <a:chOff x="11242636" y="735673"/>
            <a:chExt cx="230946" cy="228482"/>
          </a:xfrm>
        </p:grpSpPr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B970DAD8-A6E3-48BF-8D1C-673AB141B080}"/>
                </a:ext>
              </a:extLst>
            </p:cNvPr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>
              <a:extLst>
                <a:ext uri="{FF2B5EF4-FFF2-40B4-BE49-F238E27FC236}">
                  <a16:creationId xmlns="" xmlns:a16="http://schemas.microsoft.com/office/drawing/2014/main" id="{91BF2FC8-071D-4609-83EB-B8AB51FD9950}"/>
                </a:ext>
              </a:extLst>
            </p:cNvPr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E3179C3A-7FB3-4AED-81F6-31C07000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D9DF4843-1541-4000-A861-6FA3EE6D3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E5214D7D-E792-4EAE-8927-F0C29E79BB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876E0D67-EB1F-4DE7-9F1D-FCF86AEECCA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E60A00B5-8E54-49D9-9864-50BE611E781B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2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DCGAN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훈련 방법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직사각형 2"/>
          <p:cNvSpPr/>
          <p:nvPr/>
        </p:nvSpPr>
        <p:spPr>
          <a:xfrm>
            <a:off x="811791" y="1376097"/>
            <a:ext cx="527222" cy="502508"/>
          </a:xfrm>
          <a:prstGeom prst="rect">
            <a:avLst/>
          </a:prstGeom>
          <a:solidFill>
            <a:srgbClr val="30396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1791" y="2160236"/>
            <a:ext cx="527222" cy="502508"/>
          </a:xfrm>
          <a:prstGeom prst="rect">
            <a:avLst/>
          </a:prstGeom>
          <a:solidFill>
            <a:srgbClr val="30396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1791" y="2944375"/>
            <a:ext cx="527222" cy="502508"/>
          </a:xfrm>
          <a:prstGeom prst="rect">
            <a:avLst/>
          </a:prstGeom>
          <a:solidFill>
            <a:srgbClr val="30396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1791" y="3728514"/>
            <a:ext cx="527222" cy="502508"/>
          </a:xfrm>
          <a:prstGeom prst="rect">
            <a:avLst/>
          </a:prstGeom>
          <a:solidFill>
            <a:srgbClr val="30396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1791" y="4512653"/>
            <a:ext cx="527222" cy="502508"/>
          </a:xfrm>
          <a:prstGeom prst="rect">
            <a:avLst/>
          </a:prstGeom>
          <a:solidFill>
            <a:srgbClr val="30396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1791" y="5403884"/>
            <a:ext cx="527222" cy="502508"/>
          </a:xfrm>
          <a:prstGeom prst="rect">
            <a:avLst/>
          </a:prstGeom>
          <a:solidFill>
            <a:srgbClr val="30396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27654" y="1376097"/>
            <a:ext cx="9132097" cy="5025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잠재 공간에서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무작위로 포인트</a:t>
            </a:r>
            <a:r>
              <a:rPr lang="ko-KR" altLang="en-US" sz="1600" dirty="0" smtClean="0">
                <a:solidFill>
                  <a:schemeClr val="tx1"/>
                </a:solidFill>
              </a:rPr>
              <a:t>를 뽑는다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 (</a:t>
            </a:r>
            <a:r>
              <a:rPr lang="ko-KR" altLang="en-US" sz="1600" dirty="0" smtClean="0">
                <a:solidFill>
                  <a:schemeClr val="tx1"/>
                </a:solidFill>
              </a:rPr>
              <a:t>랜덤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노이즈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27653" y="2160236"/>
            <a:ext cx="9132097" cy="5025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 랜덤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노이즈를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사용하여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generator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이미지를 생성</a:t>
            </a:r>
            <a:r>
              <a:rPr lang="ko-KR" altLang="en-US" sz="1600" dirty="0" smtClean="0">
                <a:solidFill>
                  <a:schemeClr val="tx1"/>
                </a:solidFill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27652" y="2944375"/>
            <a:ext cx="9132097" cy="5025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생성된 이미지와 진짜 이미지를 섞는다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7650" y="3672462"/>
            <a:ext cx="9132097" cy="61461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진짜와 가짜가 섞인 이미지와 이에 대응하는 타깃을 사용하여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discriminator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훈련</a:t>
            </a:r>
            <a:r>
              <a:rPr lang="ko-KR" altLang="en-US" sz="1600" dirty="0" smtClean="0">
                <a:solidFill>
                  <a:schemeClr val="tx1"/>
                </a:solidFill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타깃은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진짜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실제 이미지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)”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생성된 이미지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)”</a:t>
            </a:r>
            <a:r>
              <a:rPr lang="ko-KR" altLang="en-US" sz="1600" dirty="0" smtClean="0">
                <a:solidFill>
                  <a:schemeClr val="tx1"/>
                </a:solidFill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27651" y="4512653"/>
            <a:ext cx="9132097" cy="5025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잠재 공간에서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무작위로 새로운 포인트</a:t>
            </a:r>
            <a:r>
              <a:rPr lang="ko-KR" altLang="en-US" sz="1600" dirty="0" smtClean="0">
                <a:solidFill>
                  <a:schemeClr val="tx1"/>
                </a:solidFill>
              </a:rPr>
              <a:t>를 뽑는다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7650" y="5296792"/>
            <a:ext cx="9132097" cy="92946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 랜덤 벡터를 사용해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‘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gan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’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훈련</a:t>
            </a:r>
            <a:r>
              <a:rPr lang="ko-KR" altLang="en-US" sz="1600" dirty="0" smtClean="0">
                <a:solidFill>
                  <a:schemeClr val="tx1"/>
                </a:solidFill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모든 타깃은 “</a:t>
            </a:r>
            <a:r>
              <a:rPr lang="ko-KR" altLang="en-US" sz="1600" dirty="0" smtClean="0">
                <a:solidFill>
                  <a:schemeClr val="tx1"/>
                </a:solidFill>
              </a:rPr>
              <a:t>진짜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로 설정한다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판별자가 생성된 이미지를 모두 “진짜 </a:t>
            </a:r>
            <a:r>
              <a:rPr lang="ko-KR" altLang="en-US" sz="1600" dirty="0" smtClean="0">
                <a:solidFill>
                  <a:schemeClr val="tx1"/>
                </a:solidFill>
              </a:rPr>
              <a:t>이미지</a:t>
            </a:r>
            <a:r>
              <a:rPr lang="en-US" altLang="ko-KR" sz="1600" dirty="0" smtClean="0">
                <a:solidFill>
                  <a:schemeClr val="tx1"/>
                </a:solidFill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</a:rPr>
              <a:t>라고 </a:t>
            </a:r>
            <a:r>
              <a:rPr lang="ko-KR" altLang="en-US" sz="1600" dirty="0">
                <a:solidFill>
                  <a:schemeClr val="tx1"/>
                </a:solidFill>
              </a:rPr>
              <a:t>예측하도록 </a:t>
            </a:r>
            <a:r>
              <a:rPr lang="ko-KR" altLang="en-US" sz="1600" b="1" dirty="0">
                <a:solidFill>
                  <a:schemeClr val="tx1"/>
                </a:solidFill>
              </a:rPr>
              <a:t>생성자의 가중치를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업데이트</a:t>
            </a:r>
            <a:r>
              <a:rPr lang="ko-KR" altLang="en-US" sz="1600" dirty="0" smtClean="0">
                <a:solidFill>
                  <a:schemeClr val="tx1"/>
                </a:solidFill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.(‘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gan</a:t>
            </a:r>
            <a:r>
              <a:rPr lang="en-US" altLang="ko-KR" sz="1600" dirty="0" smtClean="0">
                <a:solidFill>
                  <a:schemeClr val="tx1"/>
                </a:solidFill>
              </a:rPr>
              <a:t>’ </a:t>
            </a:r>
            <a:r>
              <a:rPr lang="ko-KR" altLang="en-US" sz="1600" dirty="0" smtClean="0">
                <a:solidFill>
                  <a:schemeClr val="tx1"/>
                </a:solidFill>
              </a:rPr>
              <a:t>안에서 </a:t>
            </a:r>
            <a:r>
              <a:rPr lang="ko-KR" altLang="en-US" sz="1600" dirty="0" err="1">
                <a:solidFill>
                  <a:schemeClr val="tx1"/>
                </a:solidFill>
              </a:rPr>
              <a:t>판별자는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동결되기 </a:t>
            </a:r>
            <a:r>
              <a:rPr lang="ko-KR" altLang="en-US" sz="1600" dirty="0">
                <a:solidFill>
                  <a:schemeClr val="tx1"/>
                </a:solidFill>
              </a:rPr>
              <a:t>때문에 생성자만 </a:t>
            </a:r>
            <a:r>
              <a:rPr lang="ko-KR" altLang="en-US" sz="1600" dirty="0" smtClean="0">
                <a:solidFill>
                  <a:schemeClr val="tx1"/>
                </a:solidFill>
              </a:rPr>
              <a:t>업데이트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결국 </a:t>
            </a:r>
            <a:r>
              <a:rPr lang="ko-KR" altLang="en-US" sz="1600" dirty="0" err="1">
                <a:solidFill>
                  <a:schemeClr val="tx1"/>
                </a:solidFill>
              </a:rPr>
              <a:t>생성자는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판별자를</a:t>
            </a:r>
            <a:r>
              <a:rPr lang="ko-KR" altLang="en-US" sz="1600" dirty="0">
                <a:solidFill>
                  <a:schemeClr val="tx1"/>
                </a:solidFill>
              </a:rPr>
              <a:t> 속이도록 </a:t>
            </a:r>
            <a:r>
              <a:rPr lang="ko-KR" altLang="en-US" sz="1600" dirty="0" smtClean="0">
                <a:solidFill>
                  <a:schemeClr val="tx1"/>
                </a:solidFill>
              </a:rPr>
              <a:t>훈련한다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DCGAN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훈련 방법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36"/>
          <p:cNvSpPr/>
          <p:nvPr/>
        </p:nvSpPr>
        <p:spPr>
          <a:xfrm>
            <a:off x="575220" y="1182824"/>
            <a:ext cx="1690186" cy="46771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GAN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훈련 구현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0" y="1875914"/>
            <a:ext cx="4054299" cy="45968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48" y="2552700"/>
            <a:ext cx="4011973" cy="3915922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575220" y="4102443"/>
            <a:ext cx="4054299" cy="8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75220" y="4094205"/>
            <a:ext cx="0" cy="2374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629519" y="4110681"/>
            <a:ext cx="0" cy="2362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736757" y="2553730"/>
            <a:ext cx="8090" cy="18864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8748583" y="2552700"/>
            <a:ext cx="8238" cy="1887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39063" y="4176152"/>
            <a:ext cx="839724" cy="101111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4744848" y="4440195"/>
            <a:ext cx="40119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17202" y="4510661"/>
            <a:ext cx="2412030" cy="11076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69493" y="4864331"/>
            <a:ext cx="1578291" cy="11076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69493" y="5250586"/>
            <a:ext cx="1495913" cy="11076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82316" y="5824151"/>
            <a:ext cx="2570484" cy="133775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97218" y="6177821"/>
            <a:ext cx="1814177" cy="99411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811710" y="2611257"/>
            <a:ext cx="1495913" cy="11076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811709" y="2932670"/>
            <a:ext cx="2374098" cy="114747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744847" y="3287704"/>
            <a:ext cx="2374098" cy="114747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801390" y="3642738"/>
            <a:ext cx="3831864" cy="126589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/>
          <a:srcRect b="46737"/>
          <a:stretch/>
        </p:blipFill>
        <p:spPr>
          <a:xfrm>
            <a:off x="9681251" y="1350797"/>
            <a:ext cx="2043681" cy="1994280"/>
          </a:xfrm>
          <a:prstGeom prst="rect">
            <a:avLst/>
          </a:prstGeom>
        </p:spPr>
      </p:pic>
      <p:sp>
        <p:nvSpPr>
          <p:cNvPr id="69" name="오른쪽 화살표 68"/>
          <p:cNvSpPr/>
          <p:nvPr/>
        </p:nvSpPr>
        <p:spPr>
          <a:xfrm>
            <a:off x="8930277" y="3316751"/>
            <a:ext cx="577517" cy="288136"/>
          </a:xfrm>
          <a:prstGeom prst="rightArrow">
            <a:avLst>
              <a:gd name="adj1" fmla="val 50000"/>
              <a:gd name="adj2" fmla="val 54763"/>
            </a:avLst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251" y="4282952"/>
            <a:ext cx="2001892" cy="199428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0550959" y="3573332"/>
            <a:ext cx="492443" cy="481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. .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67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DCGAN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훈련 방법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638495" y="1583724"/>
            <a:ext cx="5383065" cy="249606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훈련할 때 적대적 손실이 크게 증가할 수도 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반면 판별자의 손실은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으로 향한다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결국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판별자가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생성자를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압도할 수 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이런 경우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판별자의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학습률을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낮추고 판별자의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드롭아웃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비율을 높여서 시도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해 보라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https://drek4537l1klr.cloudfront.net/chollet/Figures/08fig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1" y="2463114"/>
            <a:ext cx="4507089" cy="327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7A4DD1C-4839-45EA-9AAB-1A57C4104FAF}"/>
              </a:ext>
            </a:extLst>
          </p:cNvPr>
          <p:cNvSpPr txBox="1"/>
          <p:nvPr/>
        </p:nvSpPr>
        <p:spPr>
          <a:xfrm>
            <a:off x="6655722" y="5776950"/>
            <a:ext cx="4995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각 열에서 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개의 이미지는 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GAN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 만든 것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하나는 훈련 세트에서 가져온 것이다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어느 것인지 구분할 수 있는가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?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95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정리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한쪽 모서리가 잘린 사각형 4"/>
          <p:cNvSpPr/>
          <p:nvPr/>
        </p:nvSpPr>
        <p:spPr>
          <a:xfrm>
            <a:off x="1581665" y="1466333"/>
            <a:ext cx="9028670" cy="1121085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GAN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은 </a:t>
            </a:r>
            <a:r>
              <a:rPr lang="ko-KR" altLang="en-US" sz="1400" b="1" dirty="0" err="1">
                <a:solidFill>
                  <a:sysClr val="windowText" lastClr="000000"/>
                </a:solidFill>
              </a:rPr>
              <a:t>생성자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네트워크와 </a:t>
            </a:r>
            <a:r>
              <a:rPr lang="ko-KR" altLang="en-US" sz="1400" b="1" dirty="0" err="1">
                <a:solidFill>
                  <a:sysClr val="windowText" lastClr="000000"/>
                </a:solidFill>
              </a:rPr>
              <a:t>판별자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네트워크가 연결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되어 구성됨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판별자는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생성자의 출력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과 훈련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데이터셋에서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가져온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진짜 이미지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를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구분하도록 훈련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생성자는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b="1" dirty="0" err="1">
                <a:solidFill>
                  <a:sysClr val="windowText" lastClr="000000"/>
                </a:solidFill>
              </a:rPr>
              <a:t>판별자를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속이도록 훈련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생성자는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훈련 세트의 이미지를 직접 보지 않음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데이터에 관한 정보는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판별자에서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얻음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1581665" y="3188413"/>
            <a:ext cx="9028670" cy="1121085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GAN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은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훈련하기 어려움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 GAN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훈련이 고정된 손실 공간에서 수행하는 단순한 경사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하강법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과정이 아니라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동적 과정이기 때문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 GAN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을 올바르게 훈련하려면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경험적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으로 찾은 여러 기교를 사용하고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많은 튜닝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해야 함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한쪽 모서리가 잘린 사각형 29"/>
          <p:cNvSpPr/>
          <p:nvPr/>
        </p:nvSpPr>
        <p:spPr>
          <a:xfrm>
            <a:off x="1581665" y="4910493"/>
            <a:ext cx="9028670" cy="1121085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GAN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은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매우 실제 같은 이미지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를 만들 수 있음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 VAE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와 달리 학습된 잠재 공간이 깔끔하게 연속된 구조를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가지지 않음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잠재 공간의 개념 벡터를 사용하여 이미지를 변형하는 등 실용적인 특정 애플리케이션에는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잘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맞지 않음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6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36024" y="2793729"/>
            <a:ext cx="2313454" cy="1329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smtClea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8.6 </a:t>
            </a:r>
            <a:r>
              <a:rPr lang="ko-KR" altLang="en-US" sz="4400" b="1" i="1" kern="0" dirty="0" smtClean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</a:rPr>
              <a:t>요약</a:t>
            </a:r>
            <a:endParaRPr lang="en-US" altLang="ko-KR" sz="4400" b="1" i="1" kern="0" dirty="0" smtClean="0">
              <a:ln>
                <a:solidFill>
                  <a:srgbClr val="303962"/>
                </a:solidFill>
              </a:ln>
              <a:gradFill flip="none" rotWithShape="1">
                <a:gsLst>
                  <a:gs pos="50000">
                    <a:srgbClr val="EDECEA"/>
                  </a:gs>
                  <a:gs pos="50000">
                    <a:srgbClr val="FFC000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 smtClean="0">
                <a:solidFill>
                  <a:prstClr val="white">
                    <a:lumMod val="65000"/>
                  </a:prstClr>
                </a:solidFill>
              </a:rPr>
              <a:t>A</a:t>
            </a:r>
            <a:r>
              <a:rPr lang="ko-KR" altLang="en-US" sz="1100" kern="0" dirty="0" smtClean="0">
                <a:solidFill>
                  <a:prstClr val="white">
                    <a:lumMod val="65000"/>
                  </a:prstClr>
                </a:solidFill>
              </a:rPr>
              <a:t>팀 </a:t>
            </a:r>
            <a:r>
              <a:rPr lang="en-US" altLang="ko-KR" sz="1100" kern="0" dirty="0" smtClean="0">
                <a:solidFill>
                  <a:prstClr val="white">
                    <a:lumMod val="65000"/>
                  </a:prstClr>
                </a:solidFill>
              </a:rPr>
              <a:t>2018305013 </a:t>
            </a:r>
            <a:r>
              <a:rPr lang="ko-KR" altLang="en-US" sz="1100" kern="0" dirty="0" smtClean="0">
                <a:solidFill>
                  <a:prstClr val="white">
                    <a:lumMod val="65000"/>
                  </a:prstClr>
                </a:solidFill>
              </a:rPr>
              <a:t>김아름</a:t>
            </a:r>
            <a:endParaRPr lang="ko-KR" altLang="en-US" sz="36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41FADB85-E686-462D-A485-3251109C5436}"/>
              </a:ext>
            </a:extLst>
          </p:cNvPr>
          <p:cNvSpPr/>
          <p:nvPr/>
        </p:nvSpPr>
        <p:spPr>
          <a:xfrm>
            <a:off x="5763760" y="2146029"/>
            <a:ext cx="664481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487BA28D-33C5-43AF-970E-26999AE17915}"/>
              </a:ext>
            </a:extLst>
          </p:cNvPr>
          <p:cNvGrpSpPr/>
          <p:nvPr/>
        </p:nvGrpSpPr>
        <p:grpSpPr>
          <a:xfrm>
            <a:off x="5980527" y="2355638"/>
            <a:ext cx="230946" cy="228482"/>
            <a:chOff x="11242636" y="735673"/>
            <a:chExt cx="230946" cy="228482"/>
          </a:xfrm>
        </p:grpSpPr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B970DAD8-A6E3-48BF-8D1C-673AB141B080}"/>
                </a:ext>
              </a:extLst>
            </p:cNvPr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>
              <a:extLst>
                <a:ext uri="{FF2B5EF4-FFF2-40B4-BE49-F238E27FC236}">
                  <a16:creationId xmlns="" xmlns:a16="http://schemas.microsoft.com/office/drawing/2014/main" id="{91BF2FC8-071D-4609-83EB-B8AB51FD9950}"/>
                </a:ext>
              </a:extLst>
            </p:cNvPr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E3179C3A-7FB3-4AED-81F6-31C07000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D9DF4843-1541-4000-A861-6FA3EE6D3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E5214D7D-E792-4EAE-8927-F0C29E79BB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876E0D67-EB1F-4DE7-9F1D-FCF86AEECCA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E60A00B5-8E54-49D9-9864-50BE611E781B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요약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08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DE2A7CB-9018-4640-AB43-BCC19C805324}"/>
              </a:ext>
            </a:extLst>
          </p:cNvPr>
          <p:cNvSpPr/>
          <p:nvPr/>
        </p:nvSpPr>
        <p:spPr>
          <a:xfrm>
            <a:off x="1058925" y="1419219"/>
            <a:ext cx="10006064" cy="44710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1443" y="1664119"/>
            <a:ext cx="8139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딥러닝을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사용한 창의적인 애플리케이션에서 심층 네트워크는 기존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콘텐츠에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설명을 다는 것을 넘어 직접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콘텐츠를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생산하기 시작하였다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805681" y="1838173"/>
            <a:ext cx="45719" cy="470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6154" y="2345758"/>
            <a:ext cx="83112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 번에 하나의 타임스텝씩 시퀀스 데이터를 생성하는 방법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생성이나 음표 하나 씩 음악을 생성하거나 어떤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시계열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데이터를 생성하는 곳에 적용할 수 있다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딥드림의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작동 원리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컨브넷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층 활성화를 최대화하기 위해 입력 공간에 경사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상승법을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적용한다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스타일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트랜스퍼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적용 방법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콘텐츠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이미지와 스타일 이미지가 연결되어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재밌는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결과를 만든다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GAN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VAE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무엇인지와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이를 사용하여 새로운 이미지를 만드는 방법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잠재 공간의 개념 벡터를 사용하여 이미지를 변형하는 방법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91443" y="4736409"/>
            <a:ext cx="737604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분야는 빠르게 성장하고 있으며 여기서 다룬 기법들은 기초로써 배워야 할 것들은 아주 많다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생성 모델을 위한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딥러닝은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그 자체로 책 한 권 분량임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809540" y="4904391"/>
            <a:ext cx="45719" cy="4709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적대적 생성 신경망 소개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=""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40F6D64-FBD4-4681-86F5-EC317C8A7BA6}"/>
              </a:ext>
            </a:extLst>
          </p:cNvPr>
          <p:cNvSpPr txBox="1"/>
          <p:nvPr/>
        </p:nvSpPr>
        <p:spPr>
          <a:xfrm>
            <a:off x="1358681" y="1048574"/>
            <a:ext cx="94746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적대적 생성 신경망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(GAN)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은 생성된 이미지가 실제 이미지와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통계적으로 거의 구분이 되지 않도록 강제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하여 아주 실제 같은 합성 이미지를 생성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1028" name="Picture 4" descr="🧐seems sus - Emoji - The Shorty Award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0" t="21696" r="22137" b="23340"/>
          <a:stretch/>
        </p:blipFill>
        <p:spPr bwMode="auto">
          <a:xfrm>
            <a:off x="3578323" y="4015488"/>
            <a:ext cx="612396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5F44D20-4E22-4A9F-8F13-656F003464FE}"/>
              </a:ext>
            </a:extLst>
          </p:cNvPr>
          <p:cNvSpPr txBox="1"/>
          <p:nvPr/>
        </p:nvSpPr>
        <p:spPr>
          <a:xfrm>
            <a:off x="489510" y="1606711"/>
            <a:ext cx="230402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가짜 피카소 </a:t>
            </a:r>
            <a:r>
              <a:rPr lang="ko-KR" altLang="en-US" sz="105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그림을 만드는 </a:t>
            </a:r>
            <a:r>
              <a:rPr lang="ko-KR" altLang="en-US" sz="105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위조범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78840" y="1941418"/>
            <a:ext cx="2214695" cy="0"/>
          </a:xfrm>
          <a:prstGeom prst="line">
            <a:avLst/>
          </a:prstGeom>
          <a:ln w="1905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ablo Picasso | Head of a Woman | The Metropolitan Museum of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5" y="2500130"/>
            <a:ext cx="657702" cy="78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eping Woman&amp;#39;, Pablo Picasso, 1937 | Ta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22" y="2500130"/>
            <a:ext cx="623506" cy="7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fectly Picasso | Kids Out and About Den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28" y="2511461"/>
            <a:ext cx="598827" cy="74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n Artist Emoji - Office Worker Emoji Transparent Background,Artist Emoji  - Free Emoji PNG Images - EmojiSky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5219" r="21222" b="6061"/>
          <a:stretch/>
        </p:blipFill>
        <p:spPr bwMode="auto">
          <a:xfrm>
            <a:off x="759298" y="2683698"/>
            <a:ext cx="1140942" cy="10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2038145" y="3586600"/>
            <a:ext cx="1906121" cy="389994"/>
          </a:xfrm>
          <a:prstGeom prst="wedgeRoundRectCallout">
            <a:avLst>
              <a:gd name="adj1" fmla="val 32661"/>
              <a:gd name="adj2" fmla="val 71078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두 번째 그림이 가짜 같아요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pic>
        <p:nvPicPr>
          <p:cNvPr id="59" name="Picture 2" descr="Man Artist Emoji - Office Worker Emoji Transparent Background,Artist Emoji  - Free Emoji PNG Images - EmojiSky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5219" r="21222" b="6061"/>
          <a:stretch/>
        </p:blipFill>
        <p:spPr bwMode="auto">
          <a:xfrm>
            <a:off x="759298" y="5083188"/>
            <a:ext cx="1140942" cy="10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형 설명선 6"/>
          <p:cNvSpPr/>
          <p:nvPr/>
        </p:nvSpPr>
        <p:spPr>
          <a:xfrm>
            <a:off x="2564441" y="5175467"/>
            <a:ext cx="1256529" cy="897622"/>
          </a:xfrm>
          <a:prstGeom prst="wedgeEllipseCallout">
            <a:avLst>
              <a:gd name="adj1" fmla="val -72908"/>
              <a:gd name="adj2" fmla="val -38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새 위조품 다시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그리는 중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5A0CD142-015D-4F5B-B108-3EDA4FF6EBF7}"/>
              </a:ext>
            </a:extLst>
          </p:cNvPr>
          <p:cNvCxnSpPr>
            <a:cxnSpLocks/>
          </p:cNvCxnSpPr>
          <p:nvPr/>
        </p:nvCxnSpPr>
        <p:spPr>
          <a:xfrm flipH="1">
            <a:off x="4269763" y="1979231"/>
            <a:ext cx="39291" cy="42450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4" descr="🧐seems sus - Emoji - The Shorty Award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0" t="21696" r="22137" b="23340"/>
          <a:stretch/>
        </p:blipFill>
        <p:spPr bwMode="auto">
          <a:xfrm>
            <a:off x="7242263" y="4015488"/>
            <a:ext cx="612396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모서리가 둥근 사각형 설명선 62"/>
          <p:cNvSpPr/>
          <p:nvPr/>
        </p:nvSpPr>
        <p:spPr>
          <a:xfrm>
            <a:off x="6432476" y="3586600"/>
            <a:ext cx="1003899" cy="314105"/>
          </a:xfrm>
          <a:prstGeom prst="wedgeRoundRectCallout">
            <a:avLst>
              <a:gd name="adj1" fmla="val 36622"/>
              <a:gd name="adj2" fmla="val 83984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세 번째 그림</a:t>
            </a:r>
            <a:r>
              <a:rPr lang="en-US" altLang="ko-KR" sz="1050" dirty="0" smtClean="0"/>
              <a:t>!</a:t>
            </a:r>
            <a:endParaRPr lang="ko-KR" altLang="en-US" sz="1050" dirty="0"/>
          </a:p>
        </p:txBody>
      </p:sp>
      <p:pic>
        <p:nvPicPr>
          <p:cNvPr id="64" name="Picture 2" descr="Man Artist Emoji - Office Worker Emoji Transparent Background,Artist Emoji  - Free Emoji PNG Images - EmojiSky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5219" r="21222" b="6061"/>
          <a:stretch/>
        </p:blipFill>
        <p:spPr bwMode="auto">
          <a:xfrm>
            <a:off x="4486789" y="5083188"/>
            <a:ext cx="1140942" cy="10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타원형 설명선 64"/>
          <p:cNvSpPr/>
          <p:nvPr/>
        </p:nvSpPr>
        <p:spPr>
          <a:xfrm>
            <a:off x="6291932" y="5175467"/>
            <a:ext cx="1223131" cy="897622"/>
          </a:xfrm>
          <a:prstGeom prst="wedgeEllipseCallout">
            <a:avLst>
              <a:gd name="adj1" fmla="val -72908"/>
              <a:gd name="adj2" fmla="val -38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다시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그리는 중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pic>
        <p:nvPicPr>
          <p:cNvPr id="1036" name="Picture 12" descr="A Petite $69 Million Picasso Leads Sotheby&amp;#39;s Solid $189 Million  Impressionist Sale in London | Artnet New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49" y="2519387"/>
            <a:ext cx="625565" cy="7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asso: A master of reinvention and his muse | Arts | DW | 11.03.2019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5" r="27681" b="3923"/>
          <a:stretch/>
        </p:blipFill>
        <p:spPr bwMode="auto">
          <a:xfrm>
            <a:off x="5375148" y="2513457"/>
            <a:ext cx="633787" cy="7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enrietta&amp;#39; Pablo Picasso style by Millrace Hecks / C.Mickle Painting by  Millrace Hecks and C Mickle | Saatchi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14" y="2515780"/>
            <a:ext cx="558524" cy="7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Man Artist Emoji - Office Worker Emoji Transparent Background,Artist Emoji  - Free Emoji PNG Images - EmojiSky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5219" r="21222" b="6061"/>
          <a:stretch/>
        </p:blipFill>
        <p:spPr bwMode="auto">
          <a:xfrm>
            <a:off x="4486789" y="2683698"/>
            <a:ext cx="1140942" cy="10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5A0CD142-015D-4F5B-B108-3EDA4FF6EBF7}"/>
              </a:ext>
            </a:extLst>
          </p:cNvPr>
          <p:cNvCxnSpPr>
            <a:cxnSpLocks/>
          </p:cNvCxnSpPr>
          <p:nvPr/>
        </p:nvCxnSpPr>
        <p:spPr>
          <a:xfrm flipH="1">
            <a:off x="8003147" y="1962665"/>
            <a:ext cx="39291" cy="42450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🧐seems sus - Emoji - The Shorty Award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0" t="21696" r="22137" b="23340"/>
          <a:stretch/>
        </p:blipFill>
        <p:spPr bwMode="auto">
          <a:xfrm>
            <a:off x="11017558" y="4015488"/>
            <a:ext cx="612396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모서리가 둥근 사각형 설명선 75"/>
          <p:cNvSpPr/>
          <p:nvPr/>
        </p:nvSpPr>
        <p:spPr>
          <a:xfrm>
            <a:off x="10414819" y="3586600"/>
            <a:ext cx="796851" cy="314105"/>
          </a:xfrm>
          <a:prstGeom prst="wedgeRoundRectCallout">
            <a:avLst>
              <a:gd name="adj1" fmla="val 36622"/>
              <a:gd name="adj2" fmla="val 83984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첫 번째</a:t>
            </a:r>
            <a:r>
              <a:rPr lang="en-US" altLang="ko-KR" sz="1050" dirty="0" smtClean="0"/>
              <a:t>…?</a:t>
            </a:r>
            <a:endParaRPr lang="ko-KR" altLang="en-US" sz="1050" dirty="0"/>
          </a:p>
        </p:txBody>
      </p:sp>
      <p:pic>
        <p:nvPicPr>
          <p:cNvPr id="77" name="Picture 2" descr="Man Artist Emoji - Office Worker Emoji Transparent Background,Artist Emoji  - Free Emoji PNG Images - EmojiSky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5219" r="21222" b="6061"/>
          <a:stretch/>
        </p:blipFill>
        <p:spPr bwMode="auto">
          <a:xfrm>
            <a:off x="8262084" y="5083188"/>
            <a:ext cx="1140942" cy="10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타원형 설명선 77"/>
          <p:cNvSpPr/>
          <p:nvPr/>
        </p:nvSpPr>
        <p:spPr>
          <a:xfrm>
            <a:off x="10067227" y="5175467"/>
            <a:ext cx="1256529" cy="897622"/>
          </a:xfrm>
          <a:prstGeom prst="wedgeEllipseCallout">
            <a:avLst>
              <a:gd name="adj1" fmla="val -72908"/>
              <a:gd name="adj2" fmla="val -38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다시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그리기</a:t>
            </a:r>
            <a:r>
              <a:rPr lang="en-US" altLang="ko-KR" sz="1200" dirty="0" smtClean="0"/>
              <a:t>…</a:t>
            </a:r>
            <a:endParaRPr lang="en-US" altLang="ko-KR" sz="1200" dirty="0"/>
          </a:p>
        </p:txBody>
      </p:sp>
      <p:pic>
        <p:nvPicPr>
          <p:cNvPr id="1042" name="Picture 18" descr="Picasso: The Artist and His Muses&amp;#39; | Art Centre Base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61" y="2527162"/>
            <a:ext cx="632393" cy="77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blo Picasso — Minotaur | Picasso art, Pablo picasso art, Pablo picasso  painting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19" y="2527163"/>
            <a:ext cx="788257" cy="77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d Squares Picasso Style Painting by Nora Shepley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43" y="2519387"/>
            <a:ext cx="616018" cy="7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Man Artist Emoji - Office Worker Emoji Transparent Background,Artist Emoji  - Free Emoji PNG Images - EmojiSky.com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5219" r="21222" b="6061"/>
          <a:stretch/>
        </p:blipFill>
        <p:spPr bwMode="auto">
          <a:xfrm>
            <a:off x="8262084" y="2683698"/>
            <a:ext cx="1140942" cy="10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/2 액자 14"/>
          <p:cNvSpPr/>
          <p:nvPr/>
        </p:nvSpPr>
        <p:spPr>
          <a:xfrm rot="13774404">
            <a:off x="2548324" y="2013955"/>
            <a:ext cx="183251" cy="424667"/>
          </a:xfrm>
          <a:prstGeom prst="halfFrame">
            <a:avLst>
              <a:gd name="adj1" fmla="val 12749"/>
              <a:gd name="adj2" fmla="val 111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1/2 액자 83"/>
          <p:cNvSpPr/>
          <p:nvPr/>
        </p:nvSpPr>
        <p:spPr>
          <a:xfrm rot="13774404">
            <a:off x="6914416" y="2009150"/>
            <a:ext cx="183251" cy="424667"/>
          </a:xfrm>
          <a:prstGeom prst="halfFrame">
            <a:avLst>
              <a:gd name="adj1" fmla="val 12749"/>
              <a:gd name="adj2" fmla="val 111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1/2 액자 84"/>
          <p:cNvSpPr/>
          <p:nvPr/>
        </p:nvSpPr>
        <p:spPr>
          <a:xfrm rot="13774404">
            <a:off x="9472625" y="2009150"/>
            <a:ext cx="183251" cy="424667"/>
          </a:xfrm>
          <a:prstGeom prst="halfFrame">
            <a:avLst>
              <a:gd name="adj1" fmla="val 12749"/>
              <a:gd name="adj2" fmla="val 111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적대적 생성 신경망 소개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=""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1" name="Picture 2" descr="Man Artist Emoji - Office Worker Emoji Transparent Background,Artist Emoji  - Free Emoji PNG Images - EmojiSky.co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5219" r="21222" b="6061"/>
          <a:stretch/>
        </p:blipFill>
        <p:spPr bwMode="auto">
          <a:xfrm>
            <a:off x="1833090" y="2114520"/>
            <a:ext cx="1140942" cy="10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🧐seems sus - Emoji - The Shorty Award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0" t="21696" r="22137" b="23340"/>
          <a:stretch/>
        </p:blipFill>
        <p:spPr bwMode="auto">
          <a:xfrm>
            <a:off x="1914026" y="5189637"/>
            <a:ext cx="797552" cy="79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1480744" y="1517760"/>
            <a:ext cx="1677853" cy="485800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prstClr val="white"/>
                </a:solidFill>
              </a:rPr>
              <a:t>생성자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네트워크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prstClr val="white"/>
                </a:solidFill>
              </a:rPr>
              <a:t>Generator network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4" name="사각형: 둥근 모서리 5">
            <a:extLst>
              <a:ext uri="{FF2B5EF4-FFF2-40B4-BE49-F238E27FC236}">
                <a16:creationId xmlns:a16="http://schemas.microsoft.com/office/drawing/2014/main" xmlns="" id="{E0EB1664-FDFE-4923-9888-CB17C72720CE}"/>
              </a:ext>
            </a:extLst>
          </p:cNvPr>
          <p:cNvSpPr/>
          <p:nvPr/>
        </p:nvSpPr>
        <p:spPr>
          <a:xfrm>
            <a:off x="1480744" y="4407178"/>
            <a:ext cx="1663519" cy="5655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prstClr val="white"/>
                </a:solidFill>
              </a:rPr>
              <a:t>판별자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네트워크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sz="700" b="1" dirty="0" smtClean="0">
                <a:solidFill>
                  <a:prstClr val="white"/>
                </a:solidFill>
              </a:rPr>
              <a:t>Discriminator network / </a:t>
            </a:r>
          </a:p>
          <a:p>
            <a:pPr algn="ctr"/>
            <a:r>
              <a:rPr lang="ko-KR" altLang="en-US" sz="700" b="1" dirty="0" smtClean="0">
                <a:solidFill>
                  <a:prstClr val="white"/>
                </a:solidFill>
              </a:rPr>
              <a:t>상대 네트워크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5F44D20-4E22-4A9F-8F13-656F003464FE}"/>
              </a:ext>
            </a:extLst>
          </p:cNvPr>
          <p:cNvSpPr txBox="1"/>
          <p:nvPr/>
        </p:nvSpPr>
        <p:spPr>
          <a:xfrm>
            <a:off x="5161385" y="2774127"/>
            <a:ext cx="1809434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판별자를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속이도록 훈련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훈련 반복 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-&gt;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점점 더 </a:t>
            </a: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실제와 같은 이미지 생성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…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5F44D20-4E22-4A9F-8F13-656F003464FE}"/>
              </a:ext>
            </a:extLst>
          </p:cNvPr>
          <p:cNvSpPr txBox="1"/>
          <p:nvPr/>
        </p:nvSpPr>
        <p:spPr>
          <a:xfrm>
            <a:off x="3158597" y="1593717"/>
            <a:ext cx="553318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: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랜덤 벡터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잠재 공간의 </a:t>
            </a:r>
            <a:r>
              <a:rPr lang="ko-KR" altLang="en-US" sz="105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무작위한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포인트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입력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으로 받아 이를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합성된 이미지로 </a:t>
            </a:r>
            <a:r>
              <a:rPr lang="ko-KR" altLang="en-US" sz="105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디코딩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F5F44D20-4E22-4A9F-8F13-656F003464FE}"/>
              </a:ext>
            </a:extLst>
          </p:cNvPr>
          <p:cNvSpPr txBox="1"/>
          <p:nvPr/>
        </p:nvSpPr>
        <p:spPr>
          <a:xfrm>
            <a:off x="3158597" y="4522590"/>
            <a:ext cx="684947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: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이미지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실제 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/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합성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를 입력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으로 받아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훈련 세트에서 온 이미지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인지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생성자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네트워크가 만든 이미지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인지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판별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4689446" y="2218260"/>
            <a:ext cx="471939" cy="2013357"/>
          </a:xfrm>
          <a:prstGeom prst="downArrow">
            <a:avLst>
              <a:gd name="adj1" fmla="val 35779"/>
              <a:gd name="adj2" fmla="val 8732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 화살표 31"/>
          <p:cNvSpPr/>
          <p:nvPr/>
        </p:nvSpPr>
        <p:spPr>
          <a:xfrm>
            <a:off x="7864385" y="2217300"/>
            <a:ext cx="480328" cy="2016414"/>
          </a:xfrm>
          <a:prstGeom prst="upArrow">
            <a:avLst>
              <a:gd name="adj1" fmla="val 36028"/>
              <a:gd name="adj2" fmla="val 81437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5071686" y="2633942"/>
            <a:ext cx="1852123" cy="1096775"/>
          </a:xfrm>
          <a:prstGeom prst="roundRect">
            <a:avLst>
              <a:gd name="adj" fmla="val 41366"/>
            </a:avLst>
          </a:prstGeom>
          <a:noFill/>
          <a:ln w="28575">
            <a:solidFill>
              <a:srgbClr val="30396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5F44D20-4E22-4A9F-8F13-656F003464FE}"/>
              </a:ext>
            </a:extLst>
          </p:cNvPr>
          <p:cNvSpPr txBox="1"/>
          <p:nvPr/>
        </p:nvSpPr>
        <p:spPr>
          <a:xfrm>
            <a:off x="8388791" y="2809208"/>
            <a:ext cx="1809434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생성된 이미지가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실제인지</a:t>
            </a:r>
            <a:endParaRPr lang="en-US" altLang="ko-KR" sz="1050" b="1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판별하는 기준을 설정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하며</a:t>
            </a: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생성자의 능력 향상에 적응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3" name="사각형: 둥근 모서리 4">
            <a:extLst>
              <a:ext uri="{FF2B5EF4-FFF2-40B4-BE49-F238E27FC236}">
                <a16:creationId xmlns:a16="http://schemas.microsoft.com/office/drawing/2014/main" xmlns="" id="{09CE5959-0D78-46D2-9860-E5C7A4D34A72}"/>
              </a:ext>
            </a:extLst>
          </p:cNvPr>
          <p:cNvSpPr/>
          <p:nvPr/>
        </p:nvSpPr>
        <p:spPr>
          <a:xfrm>
            <a:off x="8312217" y="2633942"/>
            <a:ext cx="1852123" cy="1096775"/>
          </a:xfrm>
          <a:prstGeom prst="roundRect">
            <a:avLst>
              <a:gd name="adj" fmla="val 41366"/>
            </a:avLst>
          </a:prstGeom>
          <a:noFill/>
          <a:ln w="28575">
            <a:solidFill>
              <a:srgbClr val="FFD9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적대적 생성 신경망 소개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=""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https://miketyka.com/projects/faces/768/hamidmansoor1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487" y="3670042"/>
            <a:ext cx="2473119" cy="24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4047"/>
          <a:stretch/>
        </p:blipFill>
        <p:spPr>
          <a:xfrm>
            <a:off x="1540999" y="1159972"/>
            <a:ext cx="6966506" cy="2947183"/>
          </a:xfrm>
          <a:prstGeom prst="rect">
            <a:avLst/>
          </a:prstGeom>
        </p:spPr>
      </p:pic>
      <p:pic>
        <p:nvPicPr>
          <p:cNvPr id="28" name="Picture 2" descr="Man Artist Emoji - Office Worker Emoji Transparent Background,Artist Emoji  - Free Emoji PNG Images - EmojiSky.co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t="5219" r="21222" b="6061"/>
          <a:stretch/>
        </p:blipFill>
        <p:spPr bwMode="auto">
          <a:xfrm>
            <a:off x="3552652" y="2071838"/>
            <a:ext cx="411037" cy="3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🧐seems sus - Emoji - The Shorty Award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0" t="21696" r="22137" b="23340"/>
          <a:stretch/>
        </p:blipFill>
        <p:spPr bwMode="auto">
          <a:xfrm>
            <a:off x="3674740" y="3339904"/>
            <a:ext cx="356061" cy="35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7A4DD1C-4839-45EA-9AAB-1A57C4104FAF}"/>
              </a:ext>
            </a:extLst>
          </p:cNvPr>
          <p:cNvSpPr txBox="1"/>
          <p:nvPr/>
        </p:nvSpPr>
        <p:spPr>
          <a:xfrm>
            <a:off x="9171700" y="6143161"/>
            <a:ext cx="254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얼굴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데이터셋에서</a:t>
            </a:r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 훈련한 다단계 </a:t>
            </a:r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GAN</a:t>
            </a:r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을 사용하여 실제로 생성한 이미지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695" y="4663492"/>
            <a:ext cx="5102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GAN</a:t>
            </a:r>
            <a:r>
              <a:rPr lang="ko-KR" altLang="en-US" sz="1200" dirty="0" smtClean="0"/>
              <a:t>은 최적화의 </a:t>
            </a:r>
            <a:r>
              <a:rPr lang="ko-KR" altLang="en-US" sz="1200" b="1" dirty="0" smtClean="0"/>
              <a:t>최솟값이 고정되지 않은 시스템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dirty="0" smtClean="0"/>
              <a:t>보통의 경사 </a:t>
            </a:r>
            <a:r>
              <a:rPr lang="ko-KR" altLang="en-US" sz="1200" dirty="0" err="1" smtClean="0"/>
              <a:t>하강법은</a:t>
            </a:r>
            <a:r>
              <a:rPr lang="ko-KR" altLang="en-US" sz="1200" dirty="0" smtClean="0"/>
              <a:t> 고정된 손실 공간에서 언덕을 내려오는 방법이지만 </a:t>
            </a:r>
            <a:r>
              <a:rPr lang="en-US" altLang="ko-KR" sz="1200" dirty="0" smtClean="0"/>
              <a:t>GAN</a:t>
            </a:r>
            <a:r>
              <a:rPr lang="ko-KR" altLang="en-US" sz="1200" dirty="0" smtClean="0"/>
              <a:t>은 언덕을 내려오는 </a:t>
            </a:r>
            <a:r>
              <a:rPr lang="ko-KR" altLang="en-US" sz="1200" b="1" dirty="0" smtClean="0"/>
              <a:t>매 단계가 조금씩 전체 공간을 바꾼다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최적화 과정이 최솟값을 찾는 것이 아닌 </a:t>
            </a:r>
            <a:r>
              <a:rPr lang="ko-KR" altLang="en-US" sz="1200" b="1" dirty="0" smtClean="0"/>
              <a:t>두 힘 간의 </a:t>
            </a:r>
            <a:r>
              <a:rPr lang="ko-KR" altLang="en-US" sz="1200" b="1" dirty="0" err="1" smtClean="0"/>
              <a:t>평형점을</a:t>
            </a:r>
            <a:r>
              <a:rPr lang="ko-KR" altLang="en-US" sz="1200" b="1" dirty="0" smtClean="0"/>
              <a:t> 찾는 </a:t>
            </a:r>
            <a:r>
              <a:rPr lang="ko-KR" altLang="en-US" sz="1200" b="1" dirty="0" err="1" smtClean="0"/>
              <a:t>다이나믹</a:t>
            </a:r>
            <a:r>
              <a:rPr lang="ko-KR" altLang="en-US" sz="1200" b="1" dirty="0" smtClean="0"/>
              <a:t> 시스템</a:t>
            </a:r>
            <a:r>
              <a:rPr lang="en-US" altLang="ko-KR" sz="1200" b="1" dirty="0" smtClean="0"/>
              <a:t>!</a:t>
            </a:r>
          </a:p>
          <a:p>
            <a:r>
              <a:rPr lang="en-US" altLang="ko-KR" sz="1200" dirty="0" smtClean="0"/>
              <a:t>=&gt; </a:t>
            </a:r>
            <a:r>
              <a:rPr lang="ko-KR" altLang="en-US" sz="1200" dirty="0" smtClean="0"/>
              <a:t>훈련하기 어렵다</a:t>
            </a:r>
            <a:r>
              <a:rPr lang="en-US" altLang="ko-KR" sz="1200" dirty="0" smtClean="0"/>
              <a:t>… </a:t>
            </a:r>
            <a:r>
              <a:rPr lang="ko-KR" altLang="en-US" sz="1200" dirty="0" smtClean="0"/>
              <a:t>모델 구조와 훈련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주의 깊게 많이 조정</a:t>
            </a:r>
            <a:endParaRPr lang="ko-KR" altLang="en-US" sz="1200" dirty="0"/>
          </a:p>
        </p:txBody>
      </p:sp>
      <p:pic>
        <p:nvPicPr>
          <p:cNvPr id="3074" name="Picture 2" descr="Stabilizing GANs with Predic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703" y="5066545"/>
            <a:ext cx="2246522" cy="143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49291" y="4513717"/>
            <a:ext cx="5176008" cy="1684547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덧셈 기호 6"/>
          <p:cNvSpPr/>
          <p:nvPr/>
        </p:nvSpPr>
        <p:spPr>
          <a:xfrm>
            <a:off x="351274" y="4303968"/>
            <a:ext cx="414775" cy="419494"/>
          </a:xfrm>
          <a:prstGeom prst="mathPlus">
            <a:avLst/>
          </a:prstGeom>
          <a:ln>
            <a:solidFill>
              <a:srgbClr val="303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 smtClean="0">
                  <a:solidFill>
                    <a:prstClr val="white"/>
                  </a:solidFill>
                </a:rPr>
                <a:t>GAN </a:t>
              </a: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구현 방법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=""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40F6D64-FBD4-4681-86F5-EC317C8A7BA6}"/>
              </a:ext>
            </a:extLst>
          </p:cNvPr>
          <p:cNvSpPr txBox="1"/>
          <p:nvPr/>
        </p:nvSpPr>
        <p:spPr>
          <a:xfrm>
            <a:off x="1414743" y="1047502"/>
            <a:ext cx="325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구체적인 구현은 </a:t>
            </a:r>
            <a:r>
              <a:rPr lang="ko-KR" altLang="en-US" sz="12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심층 </a:t>
            </a:r>
            <a:r>
              <a:rPr lang="ko-KR" altLang="en-US" sz="1200" b="1" u="sng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합성곱</a:t>
            </a:r>
            <a:r>
              <a:rPr lang="ko-KR" altLang="en-US" sz="12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200" b="1" u="sng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GAN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(DCGAN)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40F6D64-FBD4-4681-86F5-EC317C8A7BA6}"/>
              </a:ext>
            </a:extLst>
          </p:cNvPr>
          <p:cNvSpPr txBox="1"/>
          <p:nvPr/>
        </p:nvSpPr>
        <p:spPr>
          <a:xfrm>
            <a:off x="4871774" y="1047502"/>
            <a:ext cx="48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생성자와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판별자가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심층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컨브넷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생성자에서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이미지 </a:t>
            </a:r>
            <a:r>
              <a:rPr lang="ko-KR" altLang="en-US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업샘플링을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위해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Conv2DTranspose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층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을 사용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40F6D64-FBD4-4681-86F5-EC317C8A7BA6}"/>
              </a:ext>
            </a:extLst>
          </p:cNvPr>
          <p:cNvSpPr txBox="1"/>
          <p:nvPr/>
        </p:nvSpPr>
        <p:spPr>
          <a:xfrm>
            <a:off x="4628493" y="1047502"/>
            <a:ext cx="32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: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46193" y="1900709"/>
            <a:ext cx="9982899" cy="4399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CIFAR10 </a:t>
            </a:r>
            <a:r>
              <a:rPr lang="ko-KR" altLang="en-US" sz="1100" dirty="0" err="1" smtClean="0"/>
              <a:t>데이터셋의</a:t>
            </a:r>
            <a:r>
              <a:rPr lang="ko-KR" altLang="en-US" sz="1100" dirty="0" smtClean="0"/>
              <a:t> 이미지로 </a:t>
            </a:r>
            <a:r>
              <a:rPr lang="en-US" altLang="ko-KR" sz="1100" dirty="0" smtClean="0"/>
              <a:t>GAN </a:t>
            </a:r>
            <a:r>
              <a:rPr lang="ko-KR" altLang="en-US" sz="1100" dirty="0" smtClean="0"/>
              <a:t>훈련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 </a:t>
            </a:r>
            <a:r>
              <a:rPr lang="ko-KR" altLang="en-US" sz="1100" dirty="0" err="1" smtClean="0"/>
              <a:t>데이터셋은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32X32 </a:t>
            </a:r>
            <a:r>
              <a:rPr lang="ko-KR" altLang="en-US" sz="1100" dirty="0" smtClean="0"/>
              <a:t>크기의 </a:t>
            </a:r>
            <a:r>
              <a:rPr lang="en-US" altLang="ko-KR" sz="1100" dirty="0" smtClean="0"/>
              <a:t>RGB </a:t>
            </a:r>
            <a:r>
              <a:rPr lang="ko-KR" altLang="en-US" sz="1100" dirty="0" smtClean="0"/>
              <a:t>이미지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만 개로 이루어져 있고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개의 클래스를 가진다</a:t>
            </a:r>
            <a:r>
              <a:rPr lang="en-US" altLang="ko-KR" sz="1100" dirty="0" smtClean="0"/>
              <a:t>. </a:t>
            </a:r>
          </a:p>
          <a:p>
            <a:pPr algn="ctr"/>
            <a:r>
              <a:rPr lang="ko-KR" altLang="en-US" sz="1100" dirty="0" smtClean="0"/>
              <a:t>클래스마다 </a:t>
            </a:r>
            <a:r>
              <a:rPr lang="en-US" altLang="ko-KR" sz="1100" dirty="0" smtClean="0"/>
              <a:t>5,000</a:t>
            </a:r>
            <a:r>
              <a:rPr lang="ko-KR" altLang="en-US" sz="1100" dirty="0" smtClean="0"/>
              <a:t>개의 이미지가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문제를 간단하게 만들기 위해 </a:t>
            </a:r>
            <a:r>
              <a:rPr lang="en-US" altLang="ko-KR" sz="1100" dirty="0" smtClean="0"/>
              <a:t>“frog” </a:t>
            </a:r>
            <a:r>
              <a:rPr lang="ko-KR" altLang="en-US" sz="1100" dirty="0" smtClean="0"/>
              <a:t>클래스의 이미지만 사용한다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xmlns="" id="{80D6F2D7-818B-4955-AECD-EB48C4FEFBE7}"/>
              </a:ext>
            </a:extLst>
          </p:cNvPr>
          <p:cNvSpPr/>
          <p:nvPr/>
        </p:nvSpPr>
        <p:spPr>
          <a:xfrm>
            <a:off x="1418118" y="270871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사각형: 둥근 모서리 5">
            <a:extLst>
              <a:ext uri="{FF2B5EF4-FFF2-40B4-BE49-F238E27FC236}">
                <a16:creationId xmlns:a16="http://schemas.microsoft.com/office/drawing/2014/main" xmlns="" id="{CABEC9D9-408A-4E5D-86E3-69575CE94FA1}"/>
              </a:ext>
            </a:extLst>
          </p:cNvPr>
          <p:cNvSpPr/>
          <p:nvPr/>
        </p:nvSpPr>
        <p:spPr>
          <a:xfrm>
            <a:off x="1475269" y="279293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344112" y="2636723"/>
            <a:ext cx="1734426" cy="2489382"/>
            <a:chOff x="1177025" y="1854192"/>
            <a:chExt cx="1734426" cy="2489382"/>
          </a:xfrm>
        </p:grpSpPr>
        <p:sp>
          <p:nvSpPr>
            <p:cNvPr id="85" name="왼쪽 대괄호 84">
              <a:extLst>
                <a:ext uri="{FF2B5EF4-FFF2-40B4-BE49-F238E27FC236}">
                  <a16:creationId xmlns:a16="http://schemas.microsoft.com/office/drawing/2014/main" xmlns="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왼쪽 대괄호 85">
              <a:extLst>
                <a:ext uri="{FF2B5EF4-FFF2-40B4-BE49-F238E27FC236}">
                  <a16:creationId xmlns:a16="http://schemas.microsoft.com/office/drawing/2014/main" xmlns="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13AC6B87-80B5-4E65-894F-9C30904FCCB2}"/>
                </a:ext>
              </a:extLst>
            </p:cNvPr>
            <p:cNvCxnSpPr>
              <a:stCxn id="85" idx="2"/>
              <a:endCxn id="86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C1729DD1-13CE-4038-B782-89A00EFFF2BD}"/>
                </a:ext>
              </a:extLst>
            </p:cNvPr>
            <p:cNvCxnSpPr>
              <a:cxnSpLocks/>
              <a:stCxn id="85" idx="0"/>
              <a:endCxn id="86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8938245F-3B17-42DE-AA54-36DAADBB7023}"/>
              </a:ext>
            </a:extLst>
          </p:cNvPr>
          <p:cNvSpPr/>
          <p:nvPr/>
        </p:nvSpPr>
        <p:spPr>
          <a:xfrm>
            <a:off x="1794875" y="2744968"/>
            <a:ext cx="544900" cy="5554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  <a:endParaRPr lang="en-US" altLang="ko-KR" sz="16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1" name="사각형: 둥근 모서리 100">
            <a:extLst>
              <a:ext uri="{FF2B5EF4-FFF2-40B4-BE49-F238E27FC236}">
                <a16:creationId xmlns:a16="http://schemas.microsoft.com/office/drawing/2014/main" xmlns="" id="{90F324C9-7E11-4A2E-9221-5C3EDE4B9D3C}"/>
              </a:ext>
            </a:extLst>
          </p:cNvPr>
          <p:cNvSpPr/>
          <p:nvPr/>
        </p:nvSpPr>
        <p:spPr>
          <a:xfrm>
            <a:off x="9244949" y="2708715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사각형: 둥근 모서리 101">
            <a:extLst>
              <a:ext uri="{FF2B5EF4-FFF2-40B4-BE49-F238E27FC236}">
                <a16:creationId xmlns:a16="http://schemas.microsoft.com/office/drawing/2014/main" xmlns="" id="{1A487338-B856-4721-BE9A-1AC0E205C0D3}"/>
              </a:ext>
            </a:extLst>
          </p:cNvPr>
          <p:cNvSpPr/>
          <p:nvPr/>
        </p:nvSpPr>
        <p:spPr>
          <a:xfrm>
            <a:off x="9302100" y="2792930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4A3841F-95E6-4AFE-8FE6-C4E47BB61F25}"/>
              </a:ext>
            </a:extLst>
          </p:cNvPr>
          <p:cNvCxnSpPr>
            <a:cxnSpLocks/>
            <a:stCxn id="96" idx="0"/>
          </p:cNvCxnSpPr>
          <p:nvPr/>
        </p:nvCxnSpPr>
        <p:spPr>
          <a:xfrm>
            <a:off x="10617369" y="3406343"/>
            <a:ext cx="0" cy="1080000"/>
          </a:xfrm>
          <a:prstGeom prst="line">
            <a:avLst/>
          </a:prstGeom>
          <a:ln w="12700">
            <a:solidFill>
              <a:srgbClr val="303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5711377" y="2636723"/>
            <a:ext cx="4991715" cy="3233530"/>
            <a:chOff x="6023259" y="1854192"/>
            <a:chExt cx="4991715" cy="3233530"/>
          </a:xfrm>
        </p:grpSpPr>
        <p:sp>
          <p:nvSpPr>
            <p:cNvPr id="96" name="왼쪽 대괄호 95">
              <a:extLst>
                <a:ext uri="{FF2B5EF4-FFF2-40B4-BE49-F238E27FC236}">
                  <a16:creationId xmlns:a16="http://schemas.microsoft.com/office/drawing/2014/main" xmlns="" id="{FAA7D891-1A7D-4BCF-9744-27745F7671AC}"/>
                </a:ext>
              </a:extLst>
            </p:cNvPr>
            <p:cNvSpPr/>
            <p:nvPr/>
          </p:nvSpPr>
          <p:spPr>
            <a:xfrm rot="5400000">
              <a:off x="98212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원호 96">
              <a:extLst>
                <a:ext uri="{FF2B5EF4-FFF2-40B4-BE49-F238E27FC236}">
                  <a16:creationId xmlns:a16="http://schemas.microsoft.com/office/drawing/2014/main" xmlns="" id="{2133E794-211C-4443-9185-41E42EFA2FE0}"/>
                </a:ext>
              </a:extLst>
            </p:cNvPr>
            <p:cNvSpPr/>
            <p:nvPr/>
          </p:nvSpPr>
          <p:spPr>
            <a:xfrm rot="10800000">
              <a:off x="9482215" y="2807573"/>
              <a:ext cx="1532759" cy="1532759"/>
            </a:xfrm>
            <a:prstGeom prst="arc">
              <a:avLst/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xmlns="" id="{8672074E-1DB8-4577-B3E9-0196EA0623A2}"/>
                </a:ext>
              </a:extLst>
            </p:cNvPr>
            <p:cNvSpPr/>
            <p:nvPr/>
          </p:nvSpPr>
          <p:spPr>
            <a:xfrm rot="5400000">
              <a:off x="8678358" y="2548829"/>
              <a:ext cx="2250893" cy="2250893"/>
            </a:xfrm>
            <a:prstGeom prst="arc">
              <a:avLst/>
            </a:prstGeom>
            <a:ln w="12700">
              <a:solidFill>
                <a:srgbClr val="30396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EA3E6E84-8E7E-4579-A400-21795F1AEB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31259" y="2891722"/>
              <a:ext cx="0" cy="3816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ABFD8BD5-B9D2-4405-AAF3-3BA587CA8875}"/>
                </a:ext>
              </a:extLst>
            </p:cNvPr>
            <p:cNvCxnSpPr>
              <a:cxnSpLocks/>
            </p:cNvCxnSpPr>
            <p:nvPr/>
          </p:nvCxnSpPr>
          <p:spPr>
            <a:xfrm>
              <a:off x="6023259" y="4799722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08B84CE5-BFDD-48EF-ABE4-95921F008132}"/>
              </a:ext>
            </a:extLst>
          </p:cNvPr>
          <p:cNvSpPr/>
          <p:nvPr/>
        </p:nvSpPr>
        <p:spPr>
          <a:xfrm>
            <a:off x="4253464" y="5854912"/>
            <a:ext cx="29158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GAN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구조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xmlns="" id="{80D6F2D7-818B-4955-AECD-EB48C4FEFBE7}"/>
              </a:ext>
            </a:extLst>
          </p:cNvPr>
          <p:cNvSpPr/>
          <p:nvPr/>
        </p:nvSpPr>
        <p:spPr>
          <a:xfrm>
            <a:off x="3384037" y="2703029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3" name="사각형: 둥근 모서리 5">
            <a:extLst>
              <a:ext uri="{FF2B5EF4-FFF2-40B4-BE49-F238E27FC236}">
                <a16:creationId xmlns:a16="http://schemas.microsoft.com/office/drawing/2014/main" xmlns="" id="{CABEC9D9-408A-4E5D-86E3-69575CE94FA1}"/>
              </a:ext>
            </a:extLst>
          </p:cNvPr>
          <p:cNvSpPr/>
          <p:nvPr/>
        </p:nvSpPr>
        <p:spPr>
          <a:xfrm>
            <a:off x="3441188" y="2787244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310031" y="2631037"/>
            <a:ext cx="1734426" cy="2489382"/>
            <a:chOff x="1177025" y="1854192"/>
            <a:chExt cx="1734426" cy="2489382"/>
          </a:xfrm>
        </p:grpSpPr>
        <p:sp>
          <p:nvSpPr>
            <p:cNvPr id="105" name="왼쪽 대괄호 104">
              <a:extLst>
                <a:ext uri="{FF2B5EF4-FFF2-40B4-BE49-F238E27FC236}">
                  <a16:creationId xmlns:a16="http://schemas.microsoft.com/office/drawing/2014/main" xmlns="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왼쪽 대괄호 105">
              <a:extLst>
                <a:ext uri="{FF2B5EF4-FFF2-40B4-BE49-F238E27FC236}">
                  <a16:creationId xmlns:a16="http://schemas.microsoft.com/office/drawing/2014/main" xmlns="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13AC6B87-80B5-4E65-894F-9C30904FCCB2}"/>
                </a:ext>
              </a:extLst>
            </p:cNvPr>
            <p:cNvCxnSpPr>
              <a:stCxn id="105" idx="2"/>
              <a:endCxn id="106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C1729DD1-13CE-4038-B782-89A00EFFF2BD}"/>
                </a:ext>
              </a:extLst>
            </p:cNvPr>
            <p:cNvCxnSpPr>
              <a:cxnSpLocks/>
              <a:stCxn id="105" idx="0"/>
              <a:endCxn id="106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사각형: 둥근 모서리 6">
            <a:extLst>
              <a:ext uri="{FF2B5EF4-FFF2-40B4-BE49-F238E27FC236}">
                <a16:creationId xmlns:a16="http://schemas.microsoft.com/office/drawing/2014/main" xmlns="" id="{80D6F2D7-818B-4955-AECD-EB48C4FEFBE7}"/>
              </a:ext>
            </a:extLst>
          </p:cNvPr>
          <p:cNvSpPr/>
          <p:nvPr/>
        </p:nvSpPr>
        <p:spPr>
          <a:xfrm>
            <a:off x="5349956" y="2697343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2" name="사각형: 둥근 모서리 5">
            <a:extLst>
              <a:ext uri="{FF2B5EF4-FFF2-40B4-BE49-F238E27FC236}">
                <a16:creationId xmlns:a16="http://schemas.microsoft.com/office/drawing/2014/main" xmlns="" id="{CABEC9D9-408A-4E5D-86E3-69575CE94FA1}"/>
              </a:ext>
            </a:extLst>
          </p:cNvPr>
          <p:cNvSpPr/>
          <p:nvPr/>
        </p:nvSpPr>
        <p:spPr>
          <a:xfrm>
            <a:off x="5407107" y="2781558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5275950" y="2625351"/>
            <a:ext cx="1734426" cy="2489382"/>
            <a:chOff x="1177025" y="1854192"/>
            <a:chExt cx="1734426" cy="2489382"/>
          </a:xfrm>
        </p:grpSpPr>
        <p:sp>
          <p:nvSpPr>
            <p:cNvPr id="114" name="왼쪽 대괄호 113">
              <a:extLst>
                <a:ext uri="{FF2B5EF4-FFF2-40B4-BE49-F238E27FC236}">
                  <a16:creationId xmlns:a16="http://schemas.microsoft.com/office/drawing/2014/main" xmlns="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왼쪽 대괄호 114">
              <a:extLst>
                <a:ext uri="{FF2B5EF4-FFF2-40B4-BE49-F238E27FC236}">
                  <a16:creationId xmlns:a16="http://schemas.microsoft.com/office/drawing/2014/main" xmlns="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13AC6B87-80B5-4E65-894F-9C30904FCCB2}"/>
                </a:ext>
              </a:extLst>
            </p:cNvPr>
            <p:cNvCxnSpPr>
              <a:stCxn id="114" idx="2"/>
              <a:endCxn id="115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C1729DD1-13CE-4038-B782-89A00EFFF2BD}"/>
                </a:ext>
              </a:extLst>
            </p:cNvPr>
            <p:cNvCxnSpPr>
              <a:cxnSpLocks/>
              <a:stCxn id="114" idx="0"/>
              <a:endCxn id="115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xmlns="" id="{80D6F2D7-818B-4955-AECD-EB48C4FEFBE7}"/>
              </a:ext>
            </a:extLst>
          </p:cNvPr>
          <p:cNvSpPr/>
          <p:nvPr/>
        </p:nvSpPr>
        <p:spPr>
          <a:xfrm>
            <a:off x="7315875" y="2691657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21" name="사각형: 둥근 모서리 5">
            <a:extLst>
              <a:ext uri="{FF2B5EF4-FFF2-40B4-BE49-F238E27FC236}">
                <a16:creationId xmlns:a16="http://schemas.microsoft.com/office/drawing/2014/main" xmlns="" id="{CABEC9D9-408A-4E5D-86E3-69575CE94FA1}"/>
              </a:ext>
            </a:extLst>
          </p:cNvPr>
          <p:cNvSpPr/>
          <p:nvPr/>
        </p:nvSpPr>
        <p:spPr>
          <a:xfrm>
            <a:off x="7373026" y="2775872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7241869" y="2619665"/>
            <a:ext cx="1734426" cy="2489382"/>
            <a:chOff x="1177025" y="1854192"/>
            <a:chExt cx="1734426" cy="2489382"/>
          </a:xfrm>
        </p:grpSpPr>
        <p:sp>
          <p:nvSpPr>
            <p:cNvPr id="123" name="왼쪽 대괄호 122">
              <a:extLst>
                <a:ext uri="{FF2B5EF4-FFF2-40B4-BE49-F238E27FC236}">
                  <a16:creationId xmlns:a16="http://schemas.microsoft.com/office/drawing/2014/main" xmlns="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왼쪽 대괄호 123">
              <a:extLst>
                <a:ext uri="{FF2B5EF4-FFF2-40B4-BE49-F238E27FC236}">
                  <a16:creationId xmlns:a16="http://schemas.microsoft.com/office/drawing/2014/main" xmlns="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13AC6B87-80B5-4E65-894F-9C30904FCCB2}"/>
                </a:ext>
              </a:extLst>
            </p:cNvPr>
            <p:cNvCxnSpPr>
              <a:stCxn id="123" idx="2"/>
              <a:endCxn id="124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xmlns="" id="{C1729DD1-13CE-4038-B782-89A00EFFF2BD}"/>
                </a:ext>
              </a:extLst>
            </p:cNvPr>
            <p:cNvCxnSpPr>
              <a:cxnSpLocks/>
              <a:stCxn id="123" idx="0"/>
              <a:endCxn id="124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xmlns="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xmlns="" id="{8938245F-3B17-42DE-AA54-36DAADBB7023}"/>
              </a:ext>
            </a:extLst>
          </p:cNvPr>
          <p:cNvSpPr/>
          <p:nvPr/>
        </p:nvSpPr>
        <p:spPr>
          <a:xfrm>
            <a:off x="3760198" y="2778155"/>
            <a:ext cx="544900" cy="5554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  <a:endParaRPr lang="en-US" altLang="ko-KR" sz="16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8938245F-3B17-42DE-AA54-36DAADBB7023}"/>
              </a:ext>
            </a:extLst>
          </p:cNvPr>
          <p:cNvSpPr/>
          <p:nvPr/>
        </p:nvSpPr>
        <p:spPr>
          <a:xfrm>
            <a:off x="5722597" y="2771747"/>
            <a:ext cx="544900" cy="5554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haroni" panose="02010803020104030203" pitchFamily="2" charset="-79"/>
              </a:rPr>
              <a:t>3</a:t>
            </a:r>
            <a:endParaRPr lang="en-US" altLang="ko-KR" sz="16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8938245F-3B17-42DE-AA54-36DAADBB7023}"/>
              </a:ext>
            </a:extLst>
          </p:cNvPr>
          <p:cNvSpPr/>
          <p:nvPr/>
        </p:nvSpPr>
        <p:spPr>
          <a:xfrm>
            <a:off x="7692632" y="2766824"/>
            <a:ext cx="544900" cy="5554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4</a:t>
            </a:r>
            <a:endParaRPr lang="en-US" altLang="ko-KR" sz="16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8938245F-3B17-42DE-AA54-36DAADBB7023}"/>
              </a:ext>
            </a:extLst>
          </p:cNvPr>
          <p:cNvSpPr/>
          <p:nvPr/>
        </p:nvSpPr>
        <p:spPr>
          <a:xfrm>
            <a:off x="9622017" y="2775938"/>
            <a:ext cx="544900" cy="55548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5</a:t>
            </a:r>
            <a:endParaRPr lang="en-US" altLang="ko-KR" sz="16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049" name="TextBox 2048"/>
          <p:cNvSpPr txBox="1"/>
          <p:nvPr/>
        </p:nvSpPr>
        <p:spPr>
          <a:xfrm>
            <a:off x="1544042" y="3332670"/>
            <a:ext cx="1159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generator </a:t>
            </a:r>
            <a:endParaRPr lang="en-US" altLang="ko-KR" sz="1200" dirty="0" smtClean="0"/>
          </a:p>
          <a:p>
            <a:r>
              <a:rPr lang="ko-KR" altLang="en-US" sz="1200" dirty="0" smtClean="0"/>
              <a:t>네트워크는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latent_dim</a:t>
            </a:r>
            <a:r>
              <a:rPr lang="en-US" altLang="ko-KR" sz="1200" dirty="0"/>
              <a:t>,) </a:t>
            </a:r>
            <a:r>
              <a:rPr lang="ko-KR" altLang="en-US" sz="1200" dirty="0" smtClean="0"/>
              <a:t>크기의 </a:t>
            </a:r>
            <a:r>
              <a:rPr lang="ko-KR" altLang="en-US" sz="1200" dirty="0"/>
              <a:t>벡터를 </a:t>
            </a:r>
            <a:r>
              <a:rPr lang="en-US" altLang="ko-KR" sz="1200" b="1" dirty="0"/>
              <a:t>(32, 32, 3)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크기의 이미지로 </a:t>
            </a:r>
            <a:r>
              <a:rPr lang="ko-KR" altLang="en-US" sz="1200" b="1" dirty="0" err="1" smtClean="0"/>
              <a:t>매핑</a:t>
            </a:r>
            <a:endParaRPr lang="ko-KR" altLang="en-US" sz="12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458624" y="3350613"/>
            <a:ext cx="1157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discriminator </a:t>
            </a:r>
            <a:r>
              <a:rPr lang="ko-KR" altLang="en-US" sz="1200" dirty="0"/>
              <a:t>네트워크는 </a:t>
            </a:r>
            <a:r>
              <a:rPr lang="en-US" altLang="ko-KR" sz="1200" dirty="0"/>
              <a:t>(32, 32, 3) </a:t>
            </a:r>
            <a:r>
              <a:rPr lang="ko-KR" altLang="en-US" sz="1200" dirty="0" smtClean="0"/>
              <a:t>크기의 </a:t>
            </a:r>
            <a:r>
              <a:rPr lang="ko-KR" altLang="en-US" sz="1200" dirty="0"/>
              <a:t>이미지가 </a:t>
            </a:r>
            <a:r>
              <a:rPr lang="ko-KR" altLang="en-US" sz="1200" b="1" dirty="0"/>
              <a:t>진짜일 확률을 추정</a:t>
            </a:r>
            <a:r>
              <a:rPr lang="ko-KR" altLang="en-US" sz="1200" dirty="0"/>
              <a:t>하여 </a:t>
            </a:r>
            <a:r>
              <a:rPr lang="ko-KR" altLang="en-US" sz="1200" b="1" dirty="0"/>
              <a:t>이진 값으로 </a:t>
            </a:r>
            <a:r>
              <a:rPr lang="ko-KR" altLang="en-US" sz="1200" b="1" dirty="0" err="1"/>
              <a:t>매핑</a:t>
            </a:r>
            <a:endParaRPr lang="ko-KR" altLang="en-US" sz="12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5445636" y="3355375"/>
            <a:ext cx="1149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생성자와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판별자를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연결하는 </a:t>
            </a:r>
            <a:r>
              <a:rPr lang="en-US" altLang="ko-KR" sz="1200" b="1" dirty="0" err="1" smtClean="0"/>
              <a:t>gan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네트워크</a:t>
            </a:r>
            <a:r>
              <a:rPr lang="ko-KR" altLang="en-US" sz="1200" dirty="0" smtClean="0"/>
              <a:t>를 만든다</a:t>
            </a:r>
            <a:endParaRPr lang="en-US" altLang="ko-KR" sz="1200" dirty="0" smtClean="0"/>
          </a:p>
          <a:p>
            <a:endParaRPr lang="en-US" altLang="ko-KR" sz="300" dirty="0"/>
          </a:p>
          <a:p>
            <a:r>
              <a:rPr lang="en-US" altLang="ko-KR" sz="800" dirty="0" err="1" smtClean="0"/>
              <a:t>gan</a:t>
            </a:r>
            <a:r>
              <a:rPr lang="en-US" altLang="ko-KR" sz="800" dirty="0" smtClean="0"/>
              <a:t>(x)=discriminator(generator(x))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405085" y="3419410"/>
            <a:ext cx="115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“진짜</a:t>
            </a:r>
            <a:r>
              <a:rPr lang="en-US" altLang="ko-KR" sz="1200" b="1" dirty="0"/>
              <a:t>"/”</a:t>
            </a:r>
            <a:r>
              <a:rPr lang="ko-KR" altLang="en-US" sz="1200" b="1" dirty="0"/>
              <a:t>가짜</a:t>
            </a:r>
            <a:r>
              <a:rPr lang="en-US" altLang="ko-KR" sz="1200" b="1" dirty="0"/>
              <a:t>" </a:t>
            </a:r>
            <a:r>
              <a:rPr lang="ko-KR" altLang="en-US" sz="1200" b="1" dirty="0"/>
              <a:t>레이블</a:t>
            </a:r>
            <a:r>
              <a:rPr lang="ko-KR" altLang="en-US" sz="1200" dirty="0"/>
              <a:t>과 함께 진짜 이미지와 가짜 이미지 샘플을 사용해 </a:t>
            </a:r>
            <a:r>
              <a:rPr lang="ko-KR" altLang="en-US" sz="1200" b="1" dirty="0" err="1"/>
              <a:t>판별자를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훈련</a:t>
            </a:r>
            <a:endParaRPr lang="en-US" altLang="ko-KR" sz="12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9318768" y="3348419"/>
            <a:ext cx="1235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 단계마다 </a:t>
            </a:r>
            <a:r>
              <a:rPr lang="ko-KR" altLang="en-US" sz="1100" dirty="0" err="1" smtClean="0"/>
              <a:t>생성자에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의해 </a:t>
            </a:r>
            <a:r>
              <a:rPr lang="ko-KR" altLang="en-US" sz="1100" dirty="0" err="1"/>
              <a:t>디코딩된</a:t>
            </a:r>
            <a:r>
              <a:rPr lang="ko-KR" altLang="en-US" sz="1100" dirty="0"/>
              <a:t> 이미지를 판별자가 </a:t>
            </a:r>
            <a:r>
              <a:rPr lang="ko-KR" altLang="en-US" sz="1100" b="1" dirty="0" smtClean="0"/>
              <a:t>“</a:t>
            </a:r>
            <a:r>
              <a:rPr lang="ko-KR" altLang="en-US" sz="1100" b="1" dirty="0"/>
              <a:t>진짜</a:t>
            </a:r>
            <a:r>
              <a:rPr lang="en-US" altLang="ko-KR" sz="1100" b="1" dirty="0"/>
              <a:t>"</a:t>
            </a:r>
            <a:r>
              <a:rPr lang="ko-KR" altLang="en-US" sz="1100" b="1" dirty="0"/>
              <a:t>로 분류하도록 만드는 방향으로 생성자의 </a:t>
            </a:r>
            <a:r>
              <a:rPr lang="ko-KR" altLang="en-US" sz="1100" b="1" dirty="0" smtClean="0"/>
              <a:t>가중치를 </a:t>
            </a:r>
            <a:r>
              <a:rPr lang="ko-KR" altLang="en-US" sz="1100" b="1" dirty="0"/>
              <a:t>이동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131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훈련 방법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122" name="Picture 2" descr="https://drek4537l1klr.cloudfront.net/chollet/Figures/08fig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63" y="942067"/>
            <a:ext cx="2732291" cy="82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642331" y="1025530"/>
            <a:ext cx="2637764" cy="72824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GAN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생성자와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판별자를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구현하는 데 사용할 기법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" name="대각선 방향의 모서리가 둥근 사각형 3"/>
          <p:cNvSpPr/>
          <p:nvPr/>
        </p:nvSpPr>
        <p:spPr>
          <a:xfrm>
            <a:off x="1189645" y="1877348"/>
            <a:ext cx="9780633" cy="511729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생성자의 마지막 활성화로 다른 종류의 모델에서 널리 사용하는 </a:t>
            </a:r>
            <a:r>
              <a:rPr lang="en-US" altLang="ko-KR" sz="1400" b="1" dirty="0">
                <a:solidFill>
                  <a:schemeClr val="tx1"/>
                </a:solidFill>
              </a:rPr>
              <a:t>sigmoid </a:t>
            </a:r>
            <a:r>
              <a:rPr lang="ko-KR" altLang="en-US" sz="1400" b="1" dirty="0">
                <a:solidFill>
                  <a:schemeClr val="tx1"/>
                </a:solidFill>
              </a:rPr>
              <a:t>대신 </a:t>
            </a:r>
            <a:r>
              <a:rPr lang="en-US" altLang="ko-KR" sz="1400" b="1" dirty="0" err="1">
                <a:solidFill>
                  <a:schemeClr val="tx1"/>
                </a:solidFill>
              </a:rPr>
              <a:t>tanh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함수를 사용</a:t>
            </a:r>
          </a:p>
        </p:txBody>
      </p:sp>
      <p:sp>
        <p:nvSpPr>
          <p:cNvPr id="94" name="대각선 방향의 모서리가 둥근 사각형 93"/>
          <p:cNvSpPr/>
          <p:nvPr/>
        </p:nvSpPr>
        <p:spPr>
          <a:xfrm>
            <a:off x="1231110" y="2613086"/>
            <a:ext cx="9780633" cy="511729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균등 분포가 아니고 </a:t>
            </a:r>
            <a:r>
              <a:rPr lang="ko-KR" altLang="en-US" sz="1400" b="1" dirty="0">
                <a:solidFill>
                  <a:schemeClr val="tx1"/>
                </a:solidFill>
              </a:rPr>
              <a:t>정규 분포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 err="1">
                <a:solidFill>
                  <a:schemeClr val="tx1"/>
                </a:solidFill>
              </a:rPr>
              <a:t>가우시안</a:t>
            </a:r>
            <a:r>
              <a:rPr lang="ko-KR" altLang="en-US" sz="1400" b="1" dirty="0">
                <a:solidFill>
                  <a:schemeClr val="tx1"/>
                </a:solidFill>
              </a:rPr>
              <a:t> 분포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를 사용</a:t>
            </a:r>
            <a:r>
              <a:rPr lang="ko-KR" altLang="en-US" sz="1400" dirty="0">
                <a:solidFill>
                  <a:schemeClr val="tx1"/>
                </a:solidFill>
              </a:rPr>
              <a:t>하여 잠재 공간에서 포인트를 샘플링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1189645" y="3342704"/>
            <a:ext cx="9780633" cy="878511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무작위성</a:t>
            </a:r>
            <a:r>
              <a:rPr lang="ko-KR" altLang="en-US" sz="1400" dirty="0">
                <a:solidFill>
                  <a:schemeClr val="tx1"/>
                </a:solidFill>
              </a:rPr>
              <a:t>은 모델을 견고하게 </a:t>
            </a:r>
            <a:r>
              <a:rPr lang="ko-KR" altLang="en-US" sz="1400" dirty="0" smtClean="0">
                <a:solidFill>
                  <a:schemeClr val="tx1"/>
                </a:solidFill>
              </a:rPr>
              <a:t>만듦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en-US" altLang="ko-KR" sz="1400" dirty="0">
                <a:solidFill>
                  <a:schemeClr val="tx1"/>
                </a:solidFill>
              </a:rPr>
              <a:t>GAN </a:t>
            </a:r>
            <a:r>
              <a:rPr lang="ko-KR" altLang="en-US" sz="1400" dirty="0">
                <a:solidFill>
                  <a:schemeClr val="tx1"/>
                </a:solidFill>
              </a:rPr>
              <a:t>훈련은 동적 평형을 만들기 때문에 여러 방식으로 갇힐 가능성이 </a:t>
            </a:r>
            <a:r>
              <a:rPr lang="ko-KR" altLang="en-US" sz="1400" dirty="0" smtClean="0">
                <a:solidFill>
                  <a:schemeClr val="tx1"/>
                </a:solidFill>
              </a:rPr>
              <a:t>높은데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훈련하는 </a:t>
            </a:r>
            <a:r>
              <a:rPr lang="ko-KR" altLang="en-US" sz="1400" dirty="0">
                <a:solidFill>
                  <a:schemeClr val="tx1"/>
                </a:solidFill>
              </a:rPr>
              <a:t>동안 </a:t>
            </a:r>
            <a:r>
              <a:rPr lang="ko-KR" altLang="en-US" sz="1400" dirty="0" err="1">
                <a:solidFill>
                  <a:schemeClr val="tx1"/>
                </a:solidFill>
              </a:rPr>
              <a:t>무작위성을</a:t>
            </a:r>
            <a:r>
              <a:rPr lang="ko-KR" altLang="en-US" sz="1400" dirty="0">
                <a:solidFill>
                  <a:schemeClr val="tx1"/>
                </a:solidFill>
              </a:rPr>
              <a:t> 주입하면 이를 방지하는 데 도움이 </a:t>
            </a:r>
            <a:r>
              <a:rPr lang="ko-KR" altLang="en-US" sz="1400" dirty="0" smtClean="0">
                <a:solidFill>
                  <a:schemeClr val="tx1"/>
                </a:solidFill>
              </a:rPr>
              <a:t>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무작위성은 주입 방법은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u="sng" dirty="0" smtClean="0">
                <a:solidFill>
                  <a:schemeClr val="tx1"/>
                </a:solidFill>
              </a:rPr>
              <a:t>1. </a:t>
            </a:r>
            <a:r>
              <a:rPr lang="ko-KR" altLang="en-US" sz="1200" u="sng" dirty="0" err="1" smtClean="0">
                <a:solidFill>
                  <a:schemeClr val="tx1"/>
                </a:solidFill>
              </a:rPr>
              <a:t>판별자에</a:t>
            </a:r>
            <a:r>
              <a:rPr lang="ko-KR" altLang="en-US" sz="1200" u="sng" dirty="0" smtClean="0">
                <a:solidFill>
                  <a:schemeClr val="tx1"/>
                </a:solidFill>
              </a:rPr>
              <a:t> </a:t>
            </a:r>
            <a:r>
              <a:rPr lang="ko-KR" altLang="en-US" sz="1200" u="sng" dirty="0" err="1">
                <a:solidFill>
                  <a:schemeClr val="tx1"/>
                </a:solidFill>
              </a:rPr>
              <a:t>드롭아웃을</a:t>
            </a:r>
            <a:r>
              <a:rPr lang="ko-KR" altLang="en-US" sz="1200" u="sng" dirty="0">
                <a:solidFill>
                  <a:schemeClr val="tx1"/>
                </a:solidFill>
              </a:rPr>
              <a:t> </a:t>
            </a:r>
            <a:r>
              <a:rPr lang="ko-KR" altLang="en-US" sz="1200" u="sng" dirty="0" smtClean="0">
                <a:solidFill>
                  <a:schemeClr val="tx1"/>
                </a:solidFill>
              </a:rPr>
              <a:t>사용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en-US" altLang="ko-KR" sz="1200" u="sng" dirty="0" smtClean="0">
                <a:solidFill>
                  <a:schemeClr val="tx1"/>
                </a:solidFill>
              </a:rPr>
              <a:t>2. </a:t>
            </a:r>
            <a:r>
              <a:rPr lang="ko-KR" altLang="en-US" sz="1200" u="sng" dirty="0" err="1" smtClean="0">
                <a:solidFill>
                  <a:schemeClr val="tx1"/>
                </a:solidFill>
              </a:rPr>
              <a:t>판별자를</a:t>
            </a:r>
            <a:r>
              <a:rPr lang="ko-KR" altLang="en-US" sz="1200" u="sng" dirty="0" smtClean="0">
                <a:solidFill>
                  <a:schemeClr val="tx1"/>
                </a:solidFill>
              </a:rPr>
              <a:t> </a:t>
            </a:r>
            <a:r>
              <a:rPr lang="ko-KR" altLang="en-US" sz="1200" u="sng" dirty="0">
                <a:solidFill>
                  <a:schemeClr val="tx1"/>
                </a:solidFill>
              </a:rPr>
              <a:t>위해 레이블에 랜덤 </a:t>
            </a:r>
            <a:r>
              <a:rPr lang="ko-KR" altLang="en-US" sz="1200" u="sng" dirty="0" err="1">
                <a:solidFill>
                  <a:schemeClr val="tx1"/>
                </a:solidFill>
              </a:rPr>
              <a:t>노이즈를</a:t>
            </a:r>
            <a:r>
              <a:rPr lang="ko-KR" altLang="en-US" sz="1200" u="sng" dirty="0">
                <a:solidFill>
                  <a:schemeClr val="tx1"/>
                </a:solidFill>
              </a:rPr>
              <a:t> </a:t>
            </a:r>
            <a:r>
              <a:rPr lang="ko-KR" altLang="en-US" sz="1200" u="sng" dirty="0" smtClean="0">
                <a:solidFill>
                  <a:schemeClr val="tx1"/>
                </a:solidFill>
              </a:rPr>
              <a:t>추가</a:t>
            </a:r>
            <a:endParaRPr lang="ko-KR" alt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119" name="대각선 방향의 모서리가 둥근 사각형 118"/>
          <p:cNvSpPr/>
          <p:nvPr/>
        </p:nvSpPr>
        <p:spPr>
          <a:xfrm>
            <a:off x="1231110" y="4436566"/>
            <a:ext cx="9780633" cy="898245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희소한 </a:t>
            </a:r>
            <a:r>
              <a:rPr lang="ko-KR" altLang="en-US" sz="1400" b="1" dirty="0" err="1">
                <a:solidFill>
                  <a:schemeClr val="tx1"/>
                </a:solidFill>
              </a:rPr>
              <a:t>그래디언트는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GAN </a:t>
            </a:r>
            <a:r>
              <a:rPr lang="ko-KR" altLang="en-US" sz="1400" b="1" dirty="0">
                <a:solidFill>
                  <a:schemeClr val="tx1"/>
                </a:solidFill>
              </a:rPr>
              <a:t>훈련을 방해</a:t>
            </a:r>
            <a:r>
              <a:rPr lang="ko-KR" altLang="en-US" sz="1400" dirty="0">
                <a:solidFill>
                  <a:schemeClr val="tx1"/>
                </a:solidFill>
              </a:rPr>
              <a:t>할 수 </a:t>
            </a:r>
            <a:r>
              <a:rPr lang="ko-KR" altLang="en-US" sz="1400" dirty="0" smtClean="0">
                <a:solidFill>
                  <a:schemeClr val="tx1"/>
                </a:solidFill>
              </a:rPr>
              <a:t>있음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그래디언트를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희소하게 만들 수 있는 것은 </a:t>
            </a:r>
            <a:r>
              <a:rPr lang="ko-KR" altLang="en-US" sz="1400" b="1" dirty="0">
                <a:solidFill>
                  <a:schemeClr val="tx1"/>
                </a:solidFill>
              </a:rPr>
              <a:t>최대 </a:t>
            </a:r>
            <a:r>
              <a:rPr lang="ko-KR" altLang="en-US" sz="1400" b="1" dirty="0" err="1">
                <a:solidFill>
                  <a:schemeClr val="tx1"/>
                </a:solidFill>
              </a:rPr>
              <a:t>풀링</a:t>
            </a:r>
            <a:r>
              <a:rPr lang="ko-KR" altLang="en-US" sz="1400" b="1" dirty="0">
                <a:solidFill>
                  <a:schemeClr val="tx1"/>
                </a:solidFill>
              </a:rPr>
              <a:t> 연산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b="1" dirty="0" err="1">
                <a:solidFill>
                  <a:schemeClr val="tx1"/>
                </a:solidFill>
              </a:rPr>
              <a:t>ReLU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활성화</a:t>
            </a:r>
            <a:r>
              <a:rPr lang="ko-KR" altLang="en-US" sz="1400" dirty="0" smtClean="0">
                <a:solidFill>
                  <a:schemeClr val="tx1"/>
                </a:solidFill>
              </a:rPr>
              <a:t> 두 가지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최대 </a:t>
            </a:r>
            <a:r>
              <a:rPr lang="ko-KR" altLang="en-US" sz="1400" dirty="0" err="1">
                <a:solidFill>
                  <a:schemeClr val="tx1"/>
                </a:solidFill>
              </a:rPr>
              <a:t>풀링</a:t>
            </a:r>
            <a:r>
              <a:rPr lang="ko-KR" altLang="en-US" sz="1400" dirty="0">
                <a:solidFill>
                  <a:schemeClr val="tx1"/>
                </a:solidFill>
              </a:rPr>
              <a:t> 대신 </a:t>
            </a:r>
            <a:r>
              <a:rPr lang="ko-KR" altLang="en-US" sz="1400" b="1" dirty="0" err="1">
                <a:solidFill>
                  <a:schemeClr val="tx1"/>
                </a:solidFill>
              </a:rPr>
              <a:t>스트라이드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합성곱</a:t>
            </a:r>
            <a:r>
              <a:rPr lang="ko-KR" altLang="en-US" sz="1400" dirty="0" err="1">
                <a:solidFill>
                  <a:schemeClr val="tx1"/>
                </a:solidFill>
              </a:rPr>
              <a:t>을</a:t>
            </a:r>
            <a:r>
              <a:rPr lang="ko-KR" altLang="en-US" sz="1400" dirty="0">
                <a:solidFill>
                  <a:schemeClr val="tx1"/>
                </a:solidFill>
              </a:rPr>
              <a:t> 사용해 다운샘플링을 하는 것이 </a:t>
            </a:r>
            <a:r>
              <a:rPr lang="ko-KR" altLang="en-US" sz="1400" dirty="0" smtClean="0">
                <a:solidFill>
                  <a:schemeClr val="tx1"/>
                </a:solidFill>
              </a:rPr>
              <a:t>좋음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또 </a:t>
            </a:r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활성화 대신 </a:t>
            </a:r>
            <a:r>
              <a:rPr lang="en-US" altLang="ko-KR" sz="1400" b="1" dirty="0" err="1">
                <a:solidFill>
                  <a:schemeClr val="tx1"/>
                </a:solidFill>
              </a:rPr>
              <a:t>LeakyReLU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층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r>
              <a:rPr lang="ko-KR" altLang="en-US" sz="1400" dirty="0">
                <a:solidFill>
                  <a:schemeClr val="tx1"/>
                </a:solidFill>
              </a:rPr>
              <a:t>와 비슷하지만 음수의 활성화 값을 조금 허용하기 때문에 희소가 조금 </a:t>
            </a:r>
            <a:r>
              <a:rPr lang="ko-KR" altLang="en-US" sz="1400" dirty="0" smtClean="0">
                <a:solidFill>
                  <a:schemeClr val="tx1"/>
                </a:solidFill>
              </a:rPr>
              <a:t>완화됨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대각선 방향의 모서리가 둥근 사각형 127"/>
          <p:cNvSpPr/>
          <p:nvPr/>
        </p:nvSpPr>
        <p:spPr>
          <a:xfrm>
            <a:off x="1231110" y="5554335"/>
            <a:ext cx="9780633" cy="898245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생성자에서</a:t>
            </a:r>
            <a:r>
              <a:rPr lang="ko-KR" altLang="en-US" sz="1400" dirty="0">
                <a:solidFill>
                  <a:schemeClr val="tx1"/>
                </a:solidFill>
              </a:rPr>
              <a:t> 픽셀 공간을 균일하게 다루지 못해 생성된 이미지에서 </a:t>
            </a:r>
            <a:r>
              <a:rPr lang="ko-KR" altLang="en-US" sz="1400" dirty="0" err="1">
                <a:solidFill>
                  <a:schemeClr val="tx1"/>
                </a:solidFill>
              </a:rPr>
              <a:t>체스판</a:t>
            </a:r>
            <a:r>
              <a:rPr lang="ko-KR" altLang="en-US" sz="1400" dirty="0">
                <a:solidFill>
                  <a:schemeClr val="tx1"/>
                </a:solidFill>
              </a:rPr>
              <a:t> 모양이 종종 </a:t>
            </a:r>
            <a:r>
              <a:rPr lang="ko-KR" altLang="en-US" sz="1400" dirty="0" smtClean="0">
                <a:solidFill>
                  <a:schemeClr val="tx1"/>
                </a:solidFill>
              </a:rPr>
              <a:t>나타남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이를 해결하기 위해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판별자에서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스트라이드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Conv2DTranpose</a:t>
            </a:r>
            <a:r>
              <a:rPr lang="ko-KR" altLang="en-US" sz="1400" dirty="0">
                <a:solidFill>
                  <a:schemeClr val="tx1"/>
                </a:solidFill>
              </a:rPr>
              <a:t>나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Conv2D</a:t>
            </a:r>
            <a:r>
              <a:rPr lang="ko-KR" altLang="en-US" sz="1400" dirty="0">
                <a:solidFill>
                  <a:schemeClr val="tx1"/>
                </a:solidFill>
              </a:rPr>
              <a:t>를 사용할 때 </a:t>
            </a:r>
            <a:r>
              <a:rPr lang="ko-KR" altLang="en-US" sz="1400" b="1" dirty="0" err="1">
                <a:solidFill>
                  <a:schemeClr val="tx1"/>
                </a:solidFill>
              </a:rPr>
              <a:t>스트라이드</a:t>
            </a:r>
            <a:r>
              <a:rPr lang="ko-KR" altLang="en-US" sz="1400" b="1" dirty="0">
                <a:solidFill>
                  <a:schemeClr val="tx1"/>
                </a:solidFill>
              </a:rPr>
              <a:t> 크기로 나누어질 수 있는 </a:t>
            </a:r>
            <a:r>
              <a:rPr lang="ko-KR" altLang="en-US" sz="1400" b="1" dirty="0" err="1">
                <a:solidFill>
                  <a:schemeClr val="tx1"/>
                </a:solidFill>
              </a:rPr>
              <a:t>커널</a:t>
            </a:r>
            <a:r>
              <a:rPr lang="ko-KR" altLang="en-US" sz="1400" b="1" dirty="0">
                <a:solidFill>
                  <a:schemeClr val="tx1"/>
                </a:solidFill>
              </a:rPr>
              <a:t> 크기를 사용</a:t>
            </a:r>
            <a:r>
              <a:rPr lang="ko-KR" altLang="en-US" sz="1400" dirty="0">
                <a:solidFill>
                  <a:schemeClr val="tx1"/>
                </a:solidFill>
              </a:rPr>
              <a:t>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생성자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03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8" name="모서리가 둥근 직사각형 27"/>
          <p:cNvSpPr/>
          <p:nvPr/>
        </p:nvSpPr>
        <p:spPr>
          <a:xfrm>
            <a:off x="575219" y="1085739"/>
            <a:ext cx="2117647" cy="46771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GAN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생성자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네트워크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40F6D64-FBD4-4681-86F5-EC317C8A7BA6}"/>
              </a:ext>
            </a:extLst>
          </p:cNvPr>
          <p:cNvSpPr txBox="1"/>
          <p:nvPr/>
        </p:nvSpPr>
        <p:spPr>
          <a:xfrm>
            <a:off x="2692866" y="1026420"/>
            <a:ext cx="64618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GAN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에서 발생하는 많은 문제 중 하나는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생성자가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노이즈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같은 이미지를 생성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하는 데서 멈추는 것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판별자와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생성자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양쪽에 모두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드롭아웃을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사용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하는 것이 해결 방법이 될 수 있다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6" y="1759919"/>
            <a:ext cx="4226408" cy="48449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50" y="1701481"/>
            <a:ext cx="4228819" cy="486541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445828" y="3874765"/>
            <a:ext cx="996778" cy="518847"/>
          </a:xfrm>
          <a:prstGeom prst="rightArrow">
            <a:avLst>
              <a:gd name="adj1" fmla="val 50000"/>
              <a:gd name="adj2" fmla="val 54763"/>
            </a:avLst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6897" y="6137189"/>
            <a:ext cx="387179" cy="164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92195" y="4736757"/>
            <a:ext cx="955589" cy="29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883611" y="6071287"/>
            <a:ext cx="609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err="1" smtClean="0">
                  <a:solidFill>
                    <a:prstClr val="white"/>
                  </a:solidFill>
                </a:rPr>
                <a:t>판별자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8" name="모서리가 둥근 직사각형 27"/>
          <p:cNvSpPr/>
          <p:nvPr/>
        </p:nvSpPr>
        <p:spPr>
          <a:xfrm>
            <a:off x="575219" y="1276120"/>
            <a:ext cx="2117647" cy="46771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GAN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판별자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 네트워크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40F6D64-FBD4-4681-86F5-EC317C8A7BA6}"/>
              </a:ext>
            </a:extLst>
          </p:cNvPr>
          <p:cNvSpPr txBox="1"/>
          <p:nvPr/>
        </p:nvSpPr>
        <p:spPr>
          <a:xfrm>
            <a:off x="2692866" y="1205272"/>
            <a:ext cx="64618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후보 이미지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진짜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&amp;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가짜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를 입력으로 받고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개의 클래스로 분류하는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discriminator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모델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 클래스는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생성된 이미지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’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또는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훈련 세트에서 온 진짜 이미지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’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700923" y="3793839"/>
            <a:ext cx="996778" cy="518847"/>
          </a:xfrm>
          <a:prstGeom prst="rightArrow">
            <a:avLst>
              <a:gd name="adj1" fmla="val 50000"/>
              <a:gd name="adj2" fmla="val 54763"/>
            </a:avLst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8" y="2162551"/>
            <a:ext cx="6029325" cy="3781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21" y="2085281"/>
            <a:ext cx="3779457" cy="409781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97378" y="2644346"/>
            <a:ext cx="2731854" cy="321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97378" y="4036541"/>
            <a:ext cx="1842168" cy="181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8666205" y="5758248"/>
            <a:ext cx="488555" cy="8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 smtClean="0">
                  <a:solidFill>
                    <a:prstClr val="white"/>
                  </a:solidFill>
                </a:rPr>
                <a:t>적대적 네트워크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=""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=""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=""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=""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 smtClean="0">
                  <a:solidFill>
                    <a:srgbClr val="303962"/>
                  </a:solidFill>
                </a:rPr>
                <a:t>05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=""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8" name="모서리가 둥근 직사각형 27"/>
          <p:cNvSpPr/>
          <p:nvPr/>
        </p:nvSpPr>
        <p:spPr>
          <a:xfrm>
            <a:off x="575220" y="1276120"/>
            <a:ext cx="1690186" cy="46771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/>
                </a:solidFill>
              </a:rPr>
              <a:t>적대적 네트워크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40F6D64-FBD4-4681-86F5-EC317C8A7BA6}"/>
              </a:ext>
            </a:extLst>
          </p:cNvPr>
          <p:cNvSpPr txBox="1"/>
          <p:nvPr/>
        </p:nvSpPr>
        <p:spPr>
          <a:xfrm>
            <a:off x="2531000" y="1209146"/>
            <a:ext cx="88803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•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생성자와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판별자를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연결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하여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GAN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설정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0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•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훈련할 때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생성자가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판별자를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속이는 능력이 커지도록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한다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 모델은 잠재 공간의 포인트를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“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진짜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“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또는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“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가짜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”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의 분류 결정으로 변환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함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0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•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훈련에 사용되는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타깃 레이블은 항상 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진짜 이미지</a:t>
            </a: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‘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 </a:t>
            </a:r>
            <a:r>
              <a:rPr lang="en-US" altLang="ko-KR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Gan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을 훈련하는 것은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discriminator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가 가짜 이미지를 보았을 때 진짜라고 예측하도록 만들기 위해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generator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의 가중치를 업데이트 하는 것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00" dirty="0" smtClean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• 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훈련하는 동안 </a:t>
            </a:r>
            <a:r>
              <a:rPr lang="ko-KR" altLang="en-US" sz="11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판별자를</a:t>
            </a:r>
            <a:r>
              <a:rPr lang="ko-KR" alt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동결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(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학습되지 않도록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)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하는 것이 중요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 </a:t>
            </a:r>
            <a:r>
              <a:rPr lang="en-US" altLang="ko-KR" sz="11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gan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을 훈련할 때 가중치가 업데이트되지 않음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.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25" y="3429000"/>
            <a:ext cx="6619989" cy="18330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8583" y="3645982"/>
            <a:ext cx="2669059" cy="205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1123</Words>
  <Application>Microsoft Office PowerPoint</Application>
  <PresentationFormat>와이드스크린</PresentationFormat>
  <Paragraphs>145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Aharoni</vt:lpstr>
      <vt:lpstr>맑은 고딕</vt:lpstr>
      <vt:lpstr>Arial</vt:lpstr>
      <vt:lpstr>35_Office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아름</cp:lastModifiedBy>
  <cp:revision>58</cp:revision>
  <dcterms:created xsi:type="dcterms:W3CDTF">2021-12-09T06:07:30Z</dcterms:created>
  <dcterms:modified xsi:type="dcterms:W3CDTF">2022-01-11T17:28:22Z</dcterms:modified>
  <cp:version>0906.0100.01</cp:version>
</cp:coreProperties>
</file>