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3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C56E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38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87A488-C3A1-4384-A7E8-F53C40E4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F28C350-8FC3-4A0C-BC61-B856DBD85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FFB7719-81FA-4CDD-9DEF-3A820028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497F2D2-6437-49F7-8A92-3DC7516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091EF1A-C335-4173-A5F3-7DE515B6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49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417FD9-5192-4255-ABAB-797C6491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E7123FE-C8C9-4D2C-9EA4-8C43D1B96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48266A1-164B-4315-B11D-F6D75E40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7CE2209-BD16-44B6-BAB5-77823D5A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6C31DEF-F13D-4F67-A93D-05A8D36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00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E461DBD-0185-4B85-8E3B-6E51334B4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130931A-48C5-4F73-8647-55BFCF11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1769B12-40D2-4B26-A06B-131747F6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A13785E-B9AF-4310-86CC-430ECCF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F5D287-B45B-4A74-8472-1303D216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45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D929771-A182-41AB-A1A2-510CB95E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CD870C2-A8CA-475A-AEF5-E27FE5CF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160DB16-0B2C-410A-AE97-E32C50A1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97EC69D-E8AA-4209-8DD7-A0D66283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1DEEF3F-148F-4DFC-B074-FF92FCCD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86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3B4B3B-76EE-450D-8D82-F4C13134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168AA74-9086-4E9E-96F4-84073752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07B810-F5FE-4DFC-B825-63A2DFA8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7469790-52A3-4097-BE5E-DE2DD3B6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816DDCE-EE7C-46A8-B51F-C19D17B2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59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B38A69-3D29-4C24-9ECB-273920E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82948EE-F6AB-4E87-8EF2-45C98D869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87F2E9A-AE86-4D7F-8EFA-EC9B01794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5761406-AB24-4F59-BE3B-81085D63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5811B04-A60B-4F93-9AAD-590EA909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D841D0B-524A-4232-A9D9-827D87E6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90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E84E8B-0547-4066-B7CE-6F8D5AD8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A654069-6E10-4D34-AF3F-05C3F3EA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0176B67-9CF4-451B-A14B-2414AC27E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36F0F25-4869-4EA5-81BB-C9C02134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CEA45B8-98F1-4504-ACBF-5113C348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103F3173-3B38-4204-A785-C9ADC145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A418B22-D4A1-4FE3-8B03-863F6BE1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43789B6-F371-4666-AD6F-2F6FFE5D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7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BFF9332-9919-4131-B708-5D62596B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63BC5A0-FDFD-4D25-99FB-38EC58AA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F362264-B167-4223-8A3D-FCAC4B2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828EBDC-5098-4891-B3AA-24D537A1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3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3AF5A5E-7D0D-4121-AFAD-2A2EBFC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A95F73F-7974-467D-83AF-1219E2B8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C2FE57D-6A5A-415A-8353-ADC07E41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55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02F1E6-5C57-410F-B1DB-FA004F50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AF4698D-710C-44FB-BBEC-4E688347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9322622-E78A-4B02-98DF-758ADB0F1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27475CA-CB40-463D-902C-EC61BEBE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7397C47-6A51-4638-85CF-0E434499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FAD7F7C-11C5-47D9-B57F-13E5CE3E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1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83160A-E71E-4A86-8DC0-6F792443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4609EF7-25DF-46D2-8A40-48F275B71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A422877-E249-4B25-BB86-82CD621BC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956C9CB-0CC0-4C33-B7F1-1B15AF6B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0A7F62D-438E-4EED-AEA1-6F4C2BFF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818663A-88E0-437E-8EFA-D67DE302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79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D2DC770B-F71A-45B2-91A3-0DC28325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C3FD713-C052-4CC0-B94B-1E9343F9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1B4A654-841D-410E-BDBD-F39F18040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7FFFFD6-C0B3-4A47-8BCB-68D8F1F28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956FF22-54C0-4C03-BD49-D5026B38D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88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5.1 </a:t>
            </a:r>
            <a:r>
              <a:rPr lang="ko-KR" altLang="en-US" sz="3200" b="1" i="1" kern="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합성곱</a:t>
            </a:r>
            <a:r>
              <a:rPr lang="ko-KR" altLang="en-US" sz="32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신경망 소개</a:t>
            </a:r>
            <a:endParaRPr lang="en-US" altLang="ko-KR" sz="32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 smtClean="0">
                <a:solidFill>
                  <a:prstClr val="white">
                    <a:lumMod val="75000"/>
                  </a:prstClr>
                </a:solidFill>
              </a:rPr>
              <a:t>2018305013 </a:t>
            </a:r>
            <a:r>
              <a:rPr lang="ko-KR" altLang="en-US" sz="900" kern="0" dirty="0" smtClean="0">
                <a:solidFill>
                  <a:prstClr val="white">
                    <a:lumMod val="75000"/>
                  </a:prstClr>
                </a:solidFill>
              </a:rPr>
              <a:t>김아름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609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5.2 </a:t>
            </a:r>
            <a:r>
              <a:rPr lang="ko-KR" altLang="en-US" sz="32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소규모 </a:t>
            </a:r>
            <a:r>
              <a:rPr lang="ko-KR" altLang="en-US" sz="3200" b="1" i="1" kern="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데이터셋에서</a:t>
            </a:r>
            <a:r>
              <a:rPr lang="ko-KR" altLang="en-US" sz="32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밑바닥부터</a:t>
            </a:r>
            <a:endParaRPr lang="en-US" altLang="ko-KR" sz="3200" b="1" i="1" kern="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컨브넷</a:t>
            </a:r>
            <a:r>
              <a:rPr lang="ko-KR" altLang="en-US" sz="32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훈련하기</a:t>
            </a:r>
            <a:endParaRPr lang="en-US" altLang="ko-KR" sz="3200" b="1" i="1" kern="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 smtClean="0">
                <a:solidFill>
                  <a:prstClr val="white">
                    <a:lumMod val="75000"/>
                  </a:prstClr>
                </a:solidFill>
              </a:rPr>
              <a:t>2018305013 </a:t>
            </a:r>
            <a:r>
              <a:rPr lang="ko-KR" altLang="en-US" sz="900" kern="0" dirty="0" smtClean="0">
                <a:solidFill>
                  <a:prstClr val="white">
                    <a:lumMod val="75000"/>
                  </a:prstClr>
                </a:solidFill>
              </a:rPr>
              <a:t>김아름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57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160502" y="2276608"/>
            <a:ext cx="5661932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샘플의 수는 훈련하려는 네트워크의 크기와 깊이에 따라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상대적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모델이 작고 규제가 잘 되어 있으며 간단한 작업이라면 수백 개의 샘플로도 충분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컨브넷은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지역적이고 평행 이동으로 변하지 않는 특성을 학습하기 때문에 지각에 관한 문제에서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매우 효율적으로 데이터 사용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39557" y="958893"/>
            <a:ext cx="35884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5.2.1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작은 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데이터셋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문제에서 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딥러닝의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타당성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729402" y="960980"/>
            <a:ext cx="307785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5.2.2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내려받기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5743285" y="958893"/>
            <a:ext cx="0" cy="56841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ats_vs_dogs_sampl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310" y="1605502"/>
            <a:ext cx="5494804" cy="302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6159552" y="4994077"/>
            <a:ext cx="540031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개의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서브셋이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들어 있는 새로운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데이터셋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만듦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클래스마다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1,000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개의 훈련 세트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500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개의 검증 세트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500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개의 테스트 세트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7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/>
          <p:cNvSpPr/>
          <p:nvPr/>
        </p:nvSpPr>
        <p:spPr>
          <a:xfrm>
            <a:off x="2470926" y="356264"/>
            <a:ext cx="33515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5.2.2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내려받기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1" y="1113628"/>
            <a:ext cx="4213732" cy="56025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242" y="1113628"/>
            <a:ext cx="3649363" cy="560735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3511" y="3665838"/>
            <a:ext cx="3324046" cy="30503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7968" y="2301007"/>
            <a:ext cx="3576431" cy="2816439"/>
          </a:xfrm>
          <a:prstGeom prst="rect">
            <a:avLst/>
          </a:prstGeom>
        </p:spPr>
      </p:pic>
      <p:sp>
        <p:nvSpPr>
          <p:cNvPr id="8" name="위로 굽은 화살표 7"/>
          <p:cNvSpPr/>
          <p:nvPr/>
        </p:nvSpPr>
        <p:spPr>
          <a:xfrm rot="10800000" flipH="1">
            <a:off x="8937985" y="1573425"/>
            <a:ext cx="998198" cy="519431"/>
          </a:xfrm>
          <a:prstGeom prst="bentUpArrow">
            <a:avLst/>
          </a:prstGeom>
          <a:noFill/>
          <a:ln>
            <a:solidFill>
              <a:srgbClr val="37C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239331" y="5117446"/>
            <a:ext cx="3060487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▲ </a:t>
            </a: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복사가 잘 되었는지 확인하기 위해 각 분할의</a:t>
            </a:r>
            <a:endParaRPr lang="en-US" altLang="ko-KR" sz="1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사진 개수 카운트</a:t>
            </a:r>
            <a:endParaRPr lang="ko-KR" altLang="en-US" sz="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5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/>
          <p:cNvSpPr/>
          <p:nvPr/>
        </p:nvSpPr>
        <p:spPr>
          <a:xfrm>
            <a:off x="2470926" y="356264"/>
            <a:ext cx="30573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5.2.3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네트워크 구성하기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38" y="3032787"/>
            <a:ext cx="3838575" cy="255270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285619" y="1126281"/>
            <a:ext cx="6419979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Conv2D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relu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활성화 함수 사용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와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MaxPooling2D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층을 번갈아 쌓은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컨브넷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-&gt;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네트워크의 용량 늘리고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Flatten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층의 크기가 너무 커지지 않도록 특성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맵의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크기 줄일 수 있음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28613" y="2362516"/>
            <a:ext cx="7210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이진 분류 문제이므로 네트워크는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하나의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유닛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크기가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Dense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층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sigmoid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활성화 함수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 끝난다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389" y="2882096"/>
            <a:ext cx="3483947" cy="3825656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4683263" y="4232351"/>
            <a:ext cx="626075" cy="329513"/>
          </a:xfrm>
          <a:prstGeom prst="rightArrow">
            <a:avLst/>
          </a:prstGeom>
          <a:noFill/>
          <a:ln>
            <a:solidFill>
              <a:srgbClr val="37C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071153" y="5379308"/>
            <a:ext cx="1635874" cy="1482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726424" y="3674076"/>
            <a:ext cx="448866" cy="164756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726424" y="4139771"/>
            <a:ext cx="448866" cy="164756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726424" y="4479486"/>
            <a:ext cx="448866" cy="164756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726424" y="4776027"/>
            <a:ext cx="448866" cy="164756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726423" y="4007986"/>
            <a:ext cx="811677" cy="131785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726422" y="4331139"/>
            <a:ext cx="811677" cy="131785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726422" y="4644242"/>
            <a:ext cx="811677" cy="131785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726421" y="4929397"/>
            <a:ext cx="811677" cy="131785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480" y="1808032"/>
            <a:ext cx="3543300" cy="885825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9385545" y="3060624"/>
            <a:ext cx="2177557" cy="2026508"/>
          </a:xfrm>
          <a:prstGeom prst="roundRect">
            <a:avLst/>
          </a:prstGeom>
          <a:noFill/>
          <a:ln w="38100">
            <a:solidFill>
              <a:srgbClr val="37C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404040"/>
                </a:solidFill>
              </a:rPr>
              <a:t>네트워크의 마지막이 하나의 </a:t>
            </a:r>
            <a:r>
              <a:rPr lang="ko-KR" altLang="en-US" sz="1400" dirty="0" err="1" smtClean="0">
                <a:solidFill>
                  <a:srgbClr val="404040"/>
                </a:solidFill>
              </a:rPr>
              <a:t>시그모이드</a:t>
            </a:r>
            <a:r>
              <a:rPr lang="ko-KR" altLang="en-US" sz="1400" dirty="0" smtClean="0">
                <a:solidFill>
                  <a:srgbClr val="404040"/>
                </a:solidFill>
              </a:rPr>
              <a:t> </a:t>
            </a:r>
            <a:endParaRPr lang="en-US" altLang="ko-KR" sz="1400" dirty="0" smtClean="0">
              <a:solidFill>
                <a:srgbClr val="404040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rgbClr val="404040"/>
                </a:solidFill>
              </a:rPr>
              <a:t>유닛이기</a:t>
            </a:r>
            <a:r>
              <a:rPr lang="ko-KR" altLang="en-US" sz="1400" dirty="0" smtClean="0">
                <a:solidFill>
                  <a:srgbClr val="404040"/>
                </a:solidFill>
              </a:rPr>
              <a:t> 때문에 </a:t>
            </a:r>
            <a:endParaRPr lang="en-US" altLang="ko-KR" sz="1400" dirty="0" smtClean="0">
              <a:solidFill>
                <a:srgbClr val="404040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rgbClr val="404040"/>
                </a:solidFill>
              </a:rPr>
              <a:t>이진 크로스엔트로피</a:t>
            </a:r>
            <a:r>
              <a:rPr lang="en-US" altLang="ko-KR" sz="1400" b="1" dirty="0" smtClean="0">
                <a:solidFill>
                  <a:srgbClr val="404040"/>
                </a:solidFill>
              </a:rPr>
              <a:t>(binary </a:t>
            </a:r>
            <a:r>
              <a:rPr lang="en-US" altLang="ko-KR" sz="1400" b="1" dirty="0" err="1" smtClean="0">
                <a:solidFill>
                  <a:srgbClr val="404040"/>
                </a:solidFill>
              </a:rPr>
              <a:t>crossentropy</a:t>
            </a:r>
            <a:r>
              <a:rPr lang="en-US" altLang="ko-KR" sz="1400" b="1" dirty="0" smtClean="0">
                <a:solidFill>
                  <a:srgbClr val="404040"/>
                </a:solidFill>
              </a:rPr>
              <a:t>)</a:t>
            </a:r>
            <a:r>
              <a:rPr lang="ko-KR" altLang="en-US" sz="1400" dirty="0" smtClean="0">
                <a:solidFill>
                  <a:srgbClr val="404040"/>
                </a:solidFill>
              </a:rPr>
              <a:t>를 손실로 사용</a:t>
            </a:r>
            <a:endParaRPr lang="ko-KR" altLang="en-US" sz="1400" dirty="0">
              <a:solidFill>
                <a:srgbClr val="40404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481751" y="2146496"/>
            <a:ext cx="1432117" cy="2160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85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/>
          <p:cNvSpPr/>
          <p:nvPr/>
        </p:nvSpPr>
        <p:spPr>
          <a:xfrm>
            <a:off x="2470926" y="356264"/>
            <a:ext cx="30573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5.2.4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전처리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76237" y="1061041"/>
            <a:ext cx="440994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JPEG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파일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-&gt;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부동 소수 타입의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텐서로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필요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89470" y="1672016"/>
            <a:ext cx="5214552" cy="2092675"/>
          </a:xfrm>
          <a:prstGeom prst="roundRect">
            <a:avLst/>
          </a:prstGeom>
          <a:noFill/>
          <a:ln w="28575">
            <a:solidFill>
              <a:srgbClr val="37C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04040"/>
                </a:solidFill>
              </a:rPr>
              <a:t>1. </a:t>
            </a:r>
            <a:r>
              <a:rPr lang="ko-KR" altLang="en-US" sz="1600" dirty="0" smtClean="0">
                <a:solidFill>
                  <a:srgbClr val="404040"/>
                </a:solidFill>
              </a:rPr>
              <a:t>사진 </a:t>
            </a:r>
            <a:r>
              <a:rPr lang="ko-KR" altLang="en-US" sz="1600" dirty="0">
                <a:solidFill>
                  <a:srgbClr val="404040"/>
                </a:solidFill>
              </a:rPr>
              <a:t>파일을 </a:t>
            </a:r>
            <a:r>
              <a:rPr lang="ko-KR" altLang="en-US" sz="1600" dirty="0" smtClean="0">
                <a:solidFill>
                  <a:srgbClr val="404040"/>
                </a:solidFill>
              </a:rPr>
              <a:t>읽는다</a:t>
            </a:r>
            <a:r>
              <a:rPr lang="en-US" altLang="ko-KR" sz="1600" dirty="0" smtClean="0">
                <a:solidFill>
                  <a:srgbClr val="404040"/>
                </a:solidFill>
              </a:rPr>
              <a:t>.</a:t>
            </a:r>
            <a:endParaRPr lang="en-US" altLang="ko-KR" sz="1600" dirty="0">
              <a:solidFill>
                <a:srgbClr val="40404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04040"/>
                </a:solidFill>
              </a:rPr>
              <a:t>2. JPEG </a:t>
            </a:r>
            <a:r>
              <a:rPr lang="ko-KR" altLang="en-US" sz="1600" dirty="0" err="1">
                <a:solidFill>
                  <a:srgbClr val="404040"/>
                </a:solidFill>
              </a:rPr>
              <a:t>콘텐츠를</a:t>
            </a:r>
            <a:r>
              <a:rPr lang="ko-KR" altLang="en-US" sz="1600" dirty="0">
                <a:solidFill>
                  <a:srgbClr val="404040"/>
                </a:solidFill>
              </a:rPr>
              <a:t> </a:t>
            </a:r>
            <a:r>
              <a:rPr lang="en-US" altLang="ko-KR" sz="1600" dirty="0">
                <a:solidFill>
                  <a:srgbClr val="404040"/>
                </a:solidFill>
              </a:rPr>
              <a:t>RGB </a:t>
            </a:r>
            <a:r>
              <a:rPr lang="ko-KR" altLang="en-US" sz="1600" dirty="0">
                <a:solidFill>
                  <a:srgbClr val="404040"/>
                </a:solidFill>
              </a:rPr>
              <a:t>픽셀 값으로 </a:t>
            </a:r>
            <a:r>
              <a:rPr lang="ko-KR" altLang="en-US" sz="1600" dirty="0" err="1" smtClean="0">
                <a:solidFill>
                  <a:srgbClr val="404040"/>
                </a:solidFill>
              </a:rPr>
              <a:t>디코딩한다</a:t>
            </a:r>
            <a:r>
              <a:rPr lang="en-US" altLang="ko-KR" sz="1600" dirty="0" smtClean="0">
                <a:solidFill>
                  <a:srgbClr val="404040"/>
                </a:solidFill>
              </a:rPr>
              <a:t>.</a:t>
            </a:r>
            <a:endParaRPr lang="en-US" altLang="ko-KR" sz="1600" dirty="0">
              <a:solidFill>
                <a:srgbClr val="40404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04040"/>
                </a:solidFill>
              </a:rPr>
              <a:t>3. </a:t>
            </a:r>
            <a:r>
              <a:rPr lang="ko-KR" altLang="en-US" sz="1600" dirty="0" smtClean="0">
                <a:solidFill>
                  <a:srgbClr val="404040"/>
                </a:solidFill>
              </a:rPr>
              <a:t>그 다음 </a:t>
            </a:r>
            <a:r>
              <a:rPr lang="ko-KR" altLang="en-US" sz="1600" dirty="0">
                <a:solidFill>
                  <a:srgbClr val="404040"/>
                </a:solidFill>
              </a:rPr>
              <a:t>부동 소수 타입의 </a:t>
            </a:r>
            <a:r>
              <a:rPr lang="ko-KR" altLang="en-US" sz="1600" dirty="0" err="1">
                <a:solidFill>
                  <a:srgbClr val="404040"/>
                </a:solidFill>
              </a:rPr>
              <a:t>텐서로</a:t>
            </a:r>
            <a:r>
              <a:rPr lang="ko-KR" altLang="en-US" sz="1600" dirty="0">
                <a:solidFill>
                  <a:srgbClr val="404040"/>
                </a:solidFill>
              </a:rPr>
              <a:t> </a:t>
            </a:r>
            <a:r>
              <a:rPr lang="ko-KR" altLang="en-US" sz="1600" dirty="0" smtClean="0">
                <a:solidFill>
                  <a:srgbClr val="404040"/>
                </a:solidFill>
              </a:rPr>
              <a:t>변환한다</a:t>
            </a:r>
            <a:r>
              <a:rPr lang="en-US" altLang="ko-KR" sz="1600" dirty="0" smtClean="0">
                <a:solidFill>
                  <a:srgbClr val="404040"/>
                </a:solidFill>
              </a:rPr>
              <a:t>.</a:t>
            </a:r>
            <a:endParaRPr lang="en-US" altLang="ko-KR" sz="1600" dirty="0">
              <a:solidFill>
                <a:srgbClr val="40404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04040"/>
                </a:solidFill>
              </a:rPr>
              <a:t>4. </a:t>
            </a:r>
            <a:r>
              <a:rPr lang="ko-KR" altLang="en-US" sz="1600" dirty="0" smtClean="0">
                <a:solidFill>
                  <a:srgbClr val="404040"/>
                </a:solidFill>
              </a:rPr>
              <a:t>픽셀 </a:t>
            </a:r>
            <a:r>
              <a:rPr lang="ko-KR" altLang="en-US" sz="1600" dirty="0">
                <a:solidFill>
                  <a:srgbClr val="404040"/>
                </a:solidFill>
              </a:rPr>
              <a:t>값</a:t>
            </a:r>
            <a:r>
              <a:rPr lang="en-US" altLang="ko-KR" sz="1600" dirty="0">
                <a:solidFill>
                  <a:srgbClr val="404040"/>
                </a:solidFill>
              </a:rPr>
              <a:t>(0</a:t>
            </a:r>
            <a:r>
              <a:rPr lang="ko-KR" altLang="en-US" sz="1600" dirty="0">
                <a:solidFill>
                  <a:srgbClr val="404040"/>
                </a:solidFill>
              </a:rPr>
              <a:t>에서 </a:t>
            </a:r>
            <a:r>
              <a:rPr lang="en-US" altLang="ko-KR" sz="1600" dirty="0">
                <a:solidFill>
                  <a:srgbClr val="404040"/>
                </a:solidFill>
              </a:rPr>
              <a:t>255 </a:t>
            </a:r>
            <a:r>
              <a:rPr lang="ko-KR" altLang="en-US" sz="1600" dirty="0">
                <a:solidFill>
                  <a:srgbClr val="404040"/>
                </a:solidFill>
              </a:rPr>
              <a:t>사이</a:t>
            </a:r>
            <a:r>
              <a:rPr lang="en-US" altLang="ko-KR" sz="1600" dirty="0">
                <a:solidFill>
                  <a:srgbClr val="404040"/>
                </a:solidFill>
              </a:rPr>
              <a:t>)</a:t>
            </a:r>
            <a:r>
              <a:rPr lang="ko-KR" altLang="en-US" sz="1600" dirty="0">
                <a:solidFill>
                  <a:srgbClr val="404040"/>
                </a:solidFill>
              </a:rPr>
              <a:t>의 스케일을 </a:t>
            </a:r>
            <a:r>
              <a:rPr lang="en-US" altLang="ko-KR" sz="1600" dirty="0">
                <a:solidFill>
                  <a:srgbClr val="404040"/>
                </a:solidFill>
              </a:rPr>
              <a:t>[0, 1] </a:t>
            </a:r>
            <a:r>
              <a:rPr lang="ko-KR" altLang="en-US" sz="1600" dirty="0">
                <a:solidFill>
                  <a:srgbClr val="404040"/>
                </a:solidFill>
              </a:rPr>
              <a:t>사이로 </a:t>
            </a:r>
            <a:r>
              <a:rPr lang="ko-KR" altLang="en-US" sz="1600" dirty="0" smtClean="0">
                <a:solidFill>
                  <a:srgbClr val="404040"/>
                </a:solidFill>
              </a:rPr>
              <a:t>조정한다</a:t>
            </a:r>
            <a:r>
              <a:rPr lang="en-US" altLang="ko-KR" sz="1600" dirty="0" smtClean="0">
                <a:solidFill>
                  <a:srgbClr val="404040"/>
                </a:solidFill>
              </a:rPr>
              <a:t>. (</a:t>
            </a:r>
            <a:r>
              <a:rPr lang="ko-KR" altLang="en-US" sz="1600" dirty="0">
                <a:solidFill>
                  <a:srgbClr val="404040"/>
                </a:solidFill>
              </a:rPr>
              <a:t>신경망은 작은 입력 값을 </a:t>
            </a:r>
            <a:r>
              <a:rPr lang="ko-KR" altLang="en-US" sz="1600" dirty="0" smtClean="0">
                <a:solidFill>
                  <a:srgbClr val="404040"/>
                </a:solidFill>
              </a:rPr>
              <a:t>선호</a:t>
            </a:r>
            <a:r>
              <a:rPr lang="en-US" altLang="ko-KR" sz="1600" dirty="0" smtClean="0">
                <a:solidFill>
                  <a:srgbClr val="404040"/>
                </a:solidFill>
              </a:rPr>
              <a:t>)</a:t>
            </a:r>
            <a:endParaRPr lang="ko-KR" altLang="en-US" sz="1600" dirty="0">
              <a:solidFill>
                <a:srgbClr val="40404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62708" y="4574694"/>
            <a:ext cx="4068076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케라스의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keras.preprocessing.image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 </a:t>
            </a: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ImageDataGenerator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클래스가 이러한 단계를 자동으로 처리해주는 유틸리티 생성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아래쪽 화살표 3"/>
          <p:cNvSpPr/>
          <p:nvPr/>
        </p:nvSpPr>
        <p:spPr>
          <a:xfrm>
            <a:off x="2688978" y="4046418"/>
            <a:ext cx="215535" cy="480027"/>
          </a:xfrm>
          <a:prstGeom prst="downArrow">
            <a:avLst/>
          </a:prstGeom>
          <a:noFill/>
          <a:ln w="28575">
            <a:solidFill>
              <a:srgbClr val="37C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615" y="1268790"/>
            <a:ext cx="5181600" cy="314325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18840243">
            <a:off x="4506046" y="4193135"/>
            <a:ext cx="2043446" cy="265667"/>
          </a:xfrm>
          <a:prstGeom prst="rightArrow">
            <a:avLst/>
          </a:prstGeom>
          <a:noFill/>
          <a:ln w="28575">
            <a:solidFill>
              <a:srgbClr val="37C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012195" y="1268790"/>
            <a:ext cx="1268627" cy="2077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615" y="4553467"/>
            <a:ext cx="2977807" cy="995344"/>
          </a:xfrm>
          <a:prstGeom prst="rect">
            <a:avLst/>
          </a:prstGeom>
        </p:spPr>
      </p:pic>
      <p:sp>
        <p:nvSpPr>
          <p:cNvPr id="53" name="직사각형 52"/>
          <p:cNvSpPr/>
          <p:nvPr/>
        </p:nvSpPr>
        <p:spPr>
          <a:xfrm>
            <a:off x="8761612" y="5166026"/>
            <a:ext cx="255537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150X150 RGB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이미지의 배치</a:t>
            </a:r>
            <a:endParaRPr lang="en-US" altLang="ko-KR" sz="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827767" y="5484979"/>
            <a:ext cx="121393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이진 레이블의 배치</a:t>
            </a:r>
            <a:endParaRPr lang="en-US" altLang="ko-KR" sz="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443784" y="5316067"/>
            <a:ext cx="378940" cy="0"/>
          </a:xfrm>
          <a:prstGeom prst="straightConnector1">
            <a:avLst/>
          </a:prstGeom>
          <a:ln>
            <a:solidFill>
              <a:srgbClr val="37C5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/>
          <p:nvPr/>
        </p:nvCxnSpPr>
        <p:spPr>
          <a:xfrm>
            <a:off x="7587049" y="5548811"/>
            <a:ext cx="290469" cy="86209"/>
          </a:xfrm>
          <a:prstGeom prst="bentConnector3">
            <a:avLst>
              <a:gd name="adj1" fmla="val 1787"/>
            </a:avLst>
          </a:prstGeom>
          <a:ln>
            <a:solidFill>
              <a:srgbClr val="37C5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59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/>
          <p:cNvSpPr/>
          <p:nvPr/>
        </p:nvSpPr>
        <p:spPr>
          <a:xfrm>
            <a:off x="2470926" y="356264"/>
            <a:ext cx="30573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5.2.4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전처리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38" y="1012792"/>
            <a:ext cx="2962275" cy="10191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38" y="2490035"/>
            <a:ext cx="2628900" cy="2667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436" y="1012792"/>
            <a:ext cx="3485508" cy="334678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3937" y="972614"/>
            <a:ext cx="2635831" cy="3522770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467060" y="2043573"/>
            <a:ext cx="292713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▲ </a:t>
            </a: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배치 </a:t>
            </a:r>
            <a:r>
              <a:rPr lang="ko-KR" altLang="en-US" sz="1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제너레이터를</a:t>
            </a: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사용하여 모델 훈련</a:t>
            </a:r>
            <a:endParaRPr lang="ko-KR" altLang="en-US" sz="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7060" y="2733999"/>
            <a:ext cx="292713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▲ </a:t>
            </a: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모델 저장</a:t>
            </a:r>
            <a:endParaRPr lang="ko-KR" altLang="en-US" sz="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188095" y="4363645"/>
            <a:ext cx="292713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▲ </a:t>
            </a: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훈련의 정확도와 손실 그래프 그리기</a:t>
            </a:r>
            <a:endParaRPr lang="ko-KR" altLang="en-US" sz="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00826" y="3588981"/>
            <a:ext cx="4540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입력과 타깃의 배치를 끝없이 반환하는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파이썬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제너레이터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제너레이터로부터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얼마나 많은 샘플을 뽑을지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훈련 프로세스의 횟수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검증 데이터의 배치 끝없이 반환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검증 데이터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제너레이터에서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얼마나 많은 배치를 추출하여 평가할지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오른쪽 대괄호 18"/>
          <p:cNvSpPr/>
          <p:nvPr/>
        </p:nvSpPr>
        <p:spPr>
          <a:xfrm>
            <a:off x="3554981" y="1216981"/>
            <a:ext cx="95733" cy="755366"/>
          </a:xfrm>
          <a:prstGeom prst="rightBracket">
            <a:avLst/>
          </a:prstGeom>
          <a:ln w="28575">
            <a:solidFill>
              <a:srgbClr val="37C5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꺾인 연결선 22"/>
          <p:cNvCxnSpPr>
            <a:stCxn id="19" idx="2"/>
          </p:cNvCxnSpPr>
          <p:nvPr/>
        </p:nvCxnSpPr>
        <p:spPr>
          <a:xfrm rot="10800000" flipV="1">
            <a:off x="3650714" y="1594663"/>
            <a:ext cx="12700" cy="1889941"/>
          </a:xfrm>
          <a:prstGeom prst="bentConnector4">
            <a:avLst>
              <a:gd name="adj1" fmla="val -2643244"/>
              <a:gd name="adj2" fmla="val 49967"/>
            </a:avLst>
          </a:prstGeom>
          <a:ln w="28575">
            <a:solidFill>
              <a:srgbClr val="37C5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853599" y="1012792"/>
            <a:ext cx="0" cy="56841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7047603" y="4802909"/>
            <a:ext cx="25741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과대적합</a:t>
            </a:r>
            <a:r>
              <a:rPr lang="en-US" altLang="ko-KR" sz="2000" b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!!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⇓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증식 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시도</a:t>
            </a:r>
            <a:endParaRPr lang="en-US" altLang="ko-KR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2000" b="1" u="sng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1219935" y="1012792"/>
            <a:ext cx="339833" cy="3546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9890231" y="1771007"/>
            <a:ext cx="1607730" cy="324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9877168" y="3253946"/>
            <a:ext cx="1342767" cy="3512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11215590" y="4098488"/>
            <a:ext cx="339833" cy="3546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47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/>
          <p:cNvSpPr/>
          <p:nvPr/>
        </p:nvSpPr>
        <p:spPr>
          <a:xfrm>
            <a:off x="2470925" y="356264"/>
            <a:ext cx="33433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5.2.5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증식 사용하기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76237" y="1061041"/>
            <a:ext cx="50195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증식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=&gt;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기존 훈련 샘플로부터 더 많은 훈련                   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        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데이터를 생성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How?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여러 종류의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랜덤 변환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을 적용하여 그럴듯한 이미지 생성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샘플을 늘림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훈련할 때 모델이 같은 데이터를 만나지 않도록 하는 것이 목표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09" y="3194827"/>
            <a:ext cx="2028825" cy="1343025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506929" y="4537852"/>
            <a:ext cx="225918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▲ </a:t>
            </a:r>
            <a:r>
              <a:rPr lang="en-US" altLang="ko-KR" sz="1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ImageDataGenerator</a:t>
            </a: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사용하여 데이터 증식 설정</a:t>
            </a:r>
            <a:endParaRPr lang="ko-KR" altLang="en-US" sz="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20" y="5225932"/>
            <a:ext cx="5262829" cy="14037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524" y="958892"/>
            <a:ext cx="5193510" cy="3390685"/>
          </a:xfrm>
          <a:prstGeom prst="rect">
            <a:avLst/>
          </a:prstGeom>
        </p:spPr>
      </p:pic>
      <p:pic>
        <p:nvPicPr>
          <p:cNvPr id="11266" name="Picture 2" descr="https://drek4537l1klr.cloudfront.net/chollet/Figures/05fig1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9" b="4414"/>
          <a:stretch/>
        </p:blipFill>
        <p:spPr bwMode="auto">
          <a:xfrm>
            <a:off x="6388615" y="4437032"/>
            <a:ext cx="2404045" cy="233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직선 연결선 51"/>
          <p:cNvCxnSpPr/>
          <p:nvPr/>
        </p:nvCxnSpPr>
        <p:spPr>
          <a:xfrm>
            <a:off x="5636193" y="1012792"/>
            <a:ext cx="0" cy="56841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0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/>
          <p:cNvSpPr/>
          <p:nvPr/>
        </p:nvSpPr>
        <p:spPr>
          <a:xfrm>
            <a:off x="2470925" y="356264"/>
            <a:ext cx="33433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5.2.5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증식 사용하기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6238" y="1061041"/>
            <a:ext cx="44346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원본 이미지의 수가 적고 입력 데이터들 사이의 상호 연관성이 크므로 완전히 과대적합을 제거하기에 충분하지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X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완전 분류기 직전에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Dropout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층 추가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62" y="2204635"/>
            <a:ext cx="3810000" cy="28194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02662" y="3912973"/>
            <a:ext cx="2068263" cy="1565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>
            <a:off x="4935976" y="988078"/>
            <a:ext cx="0" cy="56841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669" y="1061040"/>
            <a:ext cx="3226383" cy="38239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052" y="1061040"/>
            <a:ext cx="3092836" cy="2538895"/>
          </a:xfrm>
          <a:prstGeom prst="rect">
            <a:avLst/>
          </a:prstGeom>
        </p:spPr>
      </p:pic>
      <p:pic>
        <p:nvPicPr>
          <p:cNvPr id="12290" name="Picture 2" descr="https://drek4537l1klr.cloudfront.net/chollet/Figures/05fig1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653" y="4938269"/>
            <a:ext cx="2799748" cy="186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9724" y="5009354"/>
            <a:ext cx="2611125" cy="1724328"/>
          </a:xfrm>
          <a:prstGeom prst="rect">
            <a:avLst/>
          </a:prstGeom>
        </p:spPr>
      </p:pic>
      <p:sp>
        <p:nvSpPr>
          <p:cNvPr id="14" name="왼쪽 대괄호 13"/>
          <p:cNvSpPr/>
          <p:nvPr/>
        </p:nvSpPr>
        <p:spPr>
          <a:xfrm>
            <a:off x="5215669" y="1098500"/>
            <a:ext cx="73023" cy="944484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442052" y="3867383"/>
            <a:ext cx="3217819" cy="750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더 이상 </a:t>
            </a:r>
            <a:r>
              <a:rPr lang="ko-KR" altLang="en-US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과대적합되지</a:t>
            </a: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않는다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82% </a:t>
            </a: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정확도 달성 </a:t>
            </a:r>
            <a:r>
              <a:rPr lang="en-US" altLang="ko-KR" sz="10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(15%</a:t>
            </a: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정도 향상</a:t>
            </a:r>
            <a:r>
              <a:rPr lang="en-US" altLang="ko-KR" sz="10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</p:txBody>
      </p:sp>
      <p:sp>
        <p:nvSpPr>
          <p:cNvPr id="19" name="타원 18"/>
          <p:cNvSpPr/>
          <p:nvPr/>
        </p:nvSpPr>
        <p:spPr>
          <a:xfrm>
            <a:off x="8229600" y="5115697"/>
            <a:ext cx="212452" cy="3624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0969364" y="5970850"/>
            <a:ext cx="280425" cy="6328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92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/>
          <p:cNvSpPr/>
          <p:nvPr/>
        </p:nvSpPr>
        <p:spPr>
          <a:xfrm>
            <a:off x="420754" y="3148399"/>
            <a:ext cx="286017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▲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기본적인 </a:t>
            </a:r>
            <a:r>
              <a:rPr lang="ko-KR" altLang="en-US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컨브넷의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모습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-207773" y="3668572"/>
            <a:ext cx="697739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image_height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image_width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image_channels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크기의 입력 </a:t>
            </a:r>
            <a:r>
              <a:rPr lang="ko-KR" altLang="en-US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텐서를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사용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388615" y="4354545"/>
            <a:ext cx="286017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▲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지금까지의 </a:t>
            </a:r>
            <a:r>
              <a:rPr lang="ko-KR" altLang="en-US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컨브넷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구조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65" y="1559719"/>
            <a:ext cx="5495925" cy="15335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565" y="1220820"/>
            <a:ext cx="4429125" cy="31337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68373" y="2221480"/>
            <a:ext cx="901832" cy="785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58962" y="2200945"/>
            <a:ext cx="1578850" cy="208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688607" y="4758717"/>
            <a:ext cx="4720797" cy="1500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Conv2D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와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MaxPooling2D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층의 출력은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(height, width, channels)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크기의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3D </a:t>
            </a:r>
            <a:r>
              <a:rPr lang="ko-KR" altLang="en-US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텐서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높이와 너비 차원은 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네트워크가 깊어질수록 작아지는 경향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 있다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채널의 수는 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Conv2D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층에 전달된 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첫 번째 매개변수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 의해 조절된다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(32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 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 64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481751" y="2125363"/>
            <a:ext cx="288325" cy="222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962768" y="3385751"/>
            <a:ext cx="634313" cy="222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025469" y="5405048"/>
            <a:ext cx="3080055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마지막 층의 출력 </a:t>
            </a:r>
            <a:r>
              <a:rPr lang="ko-KR" altLang="en-US" sz="11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텐서를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완전 연결 네트워크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(Dense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층을 쌓은 분류기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주입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3D 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출력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=&gt; 1D </a:t>
            </a:r>
            <a:r>
              <a:rPr lang="ko-KR" altLang="en-US" sz="11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텐서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&amp; Dense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층 추가</a:t>
            </a:r>
            <a:endParaRPr lang="en-US" altLang="ko-KR" sz="11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2" name="직선 화살표 연결선 11"/>
          <p:cNvCxnSpPr>
            <a:stCxn id="8" idx="1"/>
          </p:cNvCxnSpPr>
          <p:nvPr/>
        </p:nvCxnSpPr>
        <p:spPr>
          <a:xfrm flipH="1">
            <a:off x="4473146" y="3496962"/>
            <a:ext cx="4489622" cy="19080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264069"/>
            <a:ext cx="3390900" cy="5905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43" y="2396718"/>
            <a:ext cx="4495800" cy="4095750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238286" y="1874862"/>
            <a:ext cx="2860173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▲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컨브넷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위에 분류기 추가하기</a:t>
            </a:r>
            <a:endParaRPr lang="ko-KR" altLang="en-US" sz="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69386" y="1622724"/>
            <a:ext cx="214537" cy="231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966137" y="1853003"/>
            <a:ext cx="3080055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10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개의 클래스로 분류하기 위해</a:t>
            </a:r>
            <a:endParaRPr lang="en-US" altLang="ko-KR" sz="11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0" name="직선 화살표 연결선 19"/>
          <p:cNvCxnSpPr>
            <a:stCxn id="11" idx="3"/>
          </p:cNvCxnSpPr>
          <p:nvPr/>
        </p:nvCxnSpPr>
        <p:spPr>
          <a:xfrm>
            <a:off x="2183923" y="1738672"/>
            <a:ext cx="847601" cy="2912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031524" y="1622724"/>
            <a:ext cx="576649" cy="181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817341" y="4588476"/>
            <a:ext cx="626075" cy="1894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833816" y="4893276"/>
            <a:ext cx="264643" cy="2059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37083" y="5214059"/>
            <a:ext cx="537490" cy="189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>
            <a:stCxn id="22" idx="2"/>
            <a:endCxn id="23" idx="0"/>
          </p:cNvCxnSpPr>
          <p:nvPr/>
        </p:nvCxnSpPr>
        <p:spPr>
          <a:xfrm flipH="1">
            <a:off x="2966138" y="4777946"/>
            <a:ext cx="164241" cy="1153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3" idx="2"/>
            <a:endCxn id="24" idx="3"/>
          </p:cNvCxnSpPr>
          <p:nvPr/>
        </p:nvCxnSpPr>
        <p:spPr>
          <a:xfrm flipH="1">
            <a:off x="1474573" y="5099222"/>
            <a:ext cx="1491565" cy="2098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192" y="1264069"/>
            <a:ext cx="5305425" cy="3352800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>
          <a:xfrm>
            <a:off x="5973613" y="4588476"/>
            <a:ext cx="2860173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▲ MNIST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이미지에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컨브넷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훈련하기</a:t>
            </a:r>
            <a:endParaRPr lang="ko-KR" altLang="en-US" sz="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5486400" y="988541"/>
            <a:ext cx="0" cy="56841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192" y="5202310"/>
            <a:ext cx="3347223" cy="1070249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6067338" y="6046573"/>
            <a:ext cx="354228" cy="22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9465683" y="5099222"/>
            <a:ext cx="23712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장의 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완전 연결 네트워크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(97.8%) 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보다 </a:t>
            </a:r>
            <a:r>
              <a:rPr lang="ko-KR" altLang="en-US" sz="11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에러율이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64% 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감소</a:t>
            </a:r>
            <a:endParaRPr lang="en-US" altLang="ko-KR" sz="11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(why?)</a:t>
            </a:r>
          </a:p>
        </p:txBody>
      </p:sp>
    </p:spTree>
    <p:extLst>
      <p:ext uri="{BB962C8B-B14F-4D97-AF65-F5344CB8AC3E}">
        <p14:creationId xmlns:p14="http://schemas.microsoft.com/office/powerpoint/2010/main" val="16383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/>
          <p:cNvSpPr/>
          <p:nvPr/>
        </p:nvSpPr>
        <p:spPr>
          <a:xfrm>
            <a:off x="2470926" y="356264"/>
            <a:ext cx="286017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5.1.1 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합성곱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연산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75169" y="1219718"/>
            <a:ext cx="44584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Dense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층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=&gt;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입력 특성 공간에 있는 </a:t>
            </a:r>
            <a:r>
              <a:rPr lang="ko-KR" altLang="en-US" sz="1400" b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전역 패턴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학습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합성곱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층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=&gt; </a:t>
            </a:r>
            <a:r>
              <a:rPr lang="ko-KR" altLang="en-US" sz="1400" b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지역 패턴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학습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26" name="Picture 2" descr="https://drek4537l1klr.cloudfront.net/chollet/Figures/05fig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58" y="2139229"/>
            <a:ext cx="1405237" cy="18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134666" y="3970716"/>
            <a:ext cx="359192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▲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이미지는 에지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(edge),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질감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(texture)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등 지역 패턴으로 분해 가능</a:t>
            </a:r>
            <a:endParaRPr lang="ko-KR" altLang="en-US" sz="3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5184747" y="3431992"/>
            <a:ext cx="428368" cy="230659"/>
          </a:xfrm>
          <a:prstGeom prst="rightArrow">
            <a:avLst/>
          </a:prstGeom>
          <a:solidFill>
            <a:srgbClr val="37C5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964195" y="1219718"/>
            <a:ext cx="5412259" cy="5156368"/>
          </a:xfrm>
          <a:prstGeom prst="roundRect">
            <a:avLst/>
          </a:prstGeom>
          <a:noFill/>
          <a:ln>
            <a:solidFill>
              <a:srgbClr val="37C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165384" y="1685785"/>
            <a:ext cx="5009880" cy="4224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•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학습된 패턴은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평행 이동 불변성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(translation invariant)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을 </a:t>
            </a:r>
            <a:r>
              <a:rPr lang="ko-KR" altLang="en-US" sz="1400" dirty="0" smtClean="0">
                <a:solidFill>
                  <a:srgbClr val="404040"/>
                </a:solidFill>
              </a:rPr>
              <a:t>가진다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i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컨브넷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이미지의 오른쪽 아래 모서리에서 어떤 패턴 학습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=&gt;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다른 곳에서도 이 패턴 인식 가능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완전 연결 네트워크 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새로운 위치 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=&gt;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새로운 패턴으로 학습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404040"/>
                </a:solidFill>
              </a:rPr>
              <a:t>∴ </a:t>
            </a:r>
            <a:r>
              <a:rPr lang="ko-KR" altLang="en-US" sz="1200" b="1" dirty="0" smtClean="0">
                <a:solidFill>
                  <a:srgbClr val="404040"/>
                </a:solidFill>
              </a:rPr>
              <a:t>적은 수의 훈련 샘플로 일반화 능력 가진 표현 학습 가능</a:t>
            </a:r>
            <a:endParaRPr lang="en-US" altLang="ko-KR" sz="1200" b="1" dirty="0" smtClean="0">
              <a:solidFill>
                <a:srgbClr val="40404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404040"/>
                </a:solidFill>
              </a:rPr>
              <a:t>   이미지의 효율적 처리 가능</a:t>
            </a:r>
            <a:endParaRPr lang="en-US" altLang="ko-KR" sz="1200" b="1" dirty="0" smtClean="0">
              <a:solidFill>
                <a:srgbClr val="40404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40404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•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컨브넷은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패턴의 공간적 계층 구조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학습할 수 있다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rgbClr val="404040"/>
                </a:solidFill>
              </a:rPr>
              <a:t>첫 번째 </a:t>
            </a:r>
            <a:r>
              <a:rPr lang="ko-KR" altLang="en-US" sz="1100" dirty="0" err="1" smtClean="0">
                <a:solidFill>
                  <a:srgbClr val="404040"/>
                </a:solidFill>
              </a:rPr>
              <a:t>합성곱</a:t>
            </a:r>
            <a:r>
              <a:rPr lang="ko-KR" altLang="en-US" sz="1100" dirty="0" smtClean="0">
                <a:solidFill>
                  <a:srgbClr val="404040"/>
                </a:solidFill>
              </a:rPr>
              <a:t> 층 </a:t>
            </a:r>
            <a:r>
              <a:rPr lang="en-US" altLang="ko-KR" sz="1100" dirty="0" smtClean="0">
                <a:solidFill>
                  <a:srgbClr val="404040"/>
                </a:solidFill>
              </a:rPr>
              <a:t>=&gt; </a:t>
            </a:r>
            <a:r>
              <a:rPr lang="ko-KR" altLang="en-US" sz="1100" dirty="0" smtClean="0">
                <a:solidFill>
                  <a:srgbClr val="404040"/>
                </a:solidFill>
              </a:rPr>
              <a:t>에지 같은 작은 지역 패턴 학습</a:t>
            </a:r>
            <a:endParaRPr lang="en-US" altLang="ko-KR" sz="1100" dirty="0" smtClean="0">
              <a:solidFill>
                <a:srgbClr val="40404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rgbClr val="404040"/>
                </a:solidFill>
              </a:rPr>
              <a:t>두 번째 </a:t>
            </a:r>
            <a:r>
              <a:rPr lang="ko-KR" altLang="en-US" sz="1100" dirty="0" err="1" smtClean="0">
                <a:solidFill>
                  <a:srgbClr val="404040"/>
                </a:solidFill>
              </a:rPr>
              <a:t>합성곱</a:t>
            </a:r>
            <a:r>
              <a:rPr lang="ko-KR" altLang="en-US" sz="1100" dirty="0" smtClean="0">
                <a:solidFill>
                  <a:srgbClr val="404040"/>
                </a:solidFill>
              </a:rPr>
              <a:t> 층 </a:t>
            </a:r>
            <a:r>
              <a:rPr lang="en-US" altLang="ko-KR" sz="1100" dirty="0" smtClean="0">
                <a:solidFill>
                  <a:srgbClr val="404040"/>
                </a:solidFill>
              </a:rPr>
              <a:t>=&gt; </a:t>
            </a:r>
            <a:r>
              <a:rPr lang="ko-KR" altLang="en-US" sz="1100" dirty="0" smtClean="0">
                <a:solidFill>
                  <a:srgbClr val="404040"/>
                </a:solidFill>
              </a:rPr>
              <a:t>첫 번째 층의 특성으로 구성된 더 큰 패턴 학습</a:t>
            </a:r>
            <a:endParaRPr lang="en-US" altLang="ko-KR" sz="1100" dirty="0">
              <a:solidFill>
                <a:srgbClr val="40404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04040"/>
                </a:solidFill>
              </a:rPr>
              <a:t> </a:t>
            </a:r>
            <a:r>
              <a:rPr lang="en-US" altLang="ko-KR" sz="1200" dirty="0" smtClean="0">
                <a:solidFill>
                  <a:srgbClr val="404040"/>
                </a:solidFill>
              </a:rPr>
              <a:t>       ⋮</a:t>
            </a: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srgbClr val="40404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404040"/>
                </a:solidFill>
              </a:rPr>
              <a:t>∴ </a:t>
            </a:r>
            <a:r>
              <a:rPr lang="ko-KR" altLang="en-US" sz="1200" b="1" dirty="0" err="1" smtClean="0">
                <a:solidFill>
                  <a:srgbClr val="404040"/>
                </a:solidFill>
              </a:rPr>
              <a:t>컨브넷</a:t>
            </a:r>
            <a:r>
              <a:rPr lang="ko-KR" altLang="en-US" sz="1200" b="1" dirty="0" smtClean="0">
                <a:solidFill>
                  <a:srgbClr val="404040"/>
                </a:solidFill>
              </a:rPr>
              <a:t> 매우 복잡하고 추상적인 시각적 개념 효과적으로 학습 가능</a:t>
            </a:r>
            <a:endParaRPr lang="en-US" altLang="ko-KR" sz="1200" dirty="0" smtClean="0">
              <a:solidFill>
                <a:srgbClr val="40404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890053" y="1101932"/>
            <a:ext cx="1260389" cy="350819"/>
          </a:xfrm>
          <a:prstGeom prst="roundRect">
            <a:avLst>
              <a:gd name="adj" fmla="val 40149"/>
            </a:avLst>
          </a:prstGeom>
          <a:solidFill>
            <a:srgbClr val="37C5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컨브넷의</a:t>
            </a:r>
            <a:r>
              <a:rPr lang="ko-KR" altLang="en-US" sz="1200" dirty="0" smtClean="0"/>
              <a:t> 성질</a:t>
            </a:r>
            <a:endParaRPr lang="ko-KR" altLang="en-US" sz="1200" dirty="0"/>
          </a:p>
        </p:txBody>
      </p:sp>
      <p:pic>
        <p:nvPicPr>
          <p:cNvPr id="1028" name="Picture 4" descr="https://drek4537l1klr.cloudfront.net/chollet/Figures/05fig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153" y="4334662"/>
            <a:ext cx="3021248" cy="245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52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/>
          <p:cNvSpPr/>
          <p:nvPr/>
        </p:nvSpPr>
        <p:spPr>
          <a:xfrm>
            <a:off x="2470926" y="356264"/>
            <a:ext cx="286017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5.1.1 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합성곱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연산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6237" y="1183361"/>
            <a:ext cx="56878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합성곱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연산은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특성 </a:t>
            </a:r>
            <a:r>
              <a:rPr lang="ko-KR" altLang="en-US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맵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(feature map)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이라고 부르는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3D </a:t>
            </a:r>
            <a:r>
              <a:rPr lang="ko-KR" altLang="en-US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텐서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적용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텐서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-&gt;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개의 공간 축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높이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&amp;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너비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 +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깊이 축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채널 축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en-US" altLang="ko-KR" sz="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76237" y="2160999"/>
            <a:ext cx="4558010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RGB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이미지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3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개의 컬러 채널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=&gt;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깊이 축의 차원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3 (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빨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녹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파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MNIST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숫자같은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흑백 이미지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=&gt;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깊이 축의 차원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1 (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회색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합성곱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연산은 입력 특성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맵에서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작은 패치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(patch)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들 추출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같은 변환을 적용하여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출력 특성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맵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(output feature map)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만듦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636522" y="3605212"/>
            <a:ext cx="2401119" cy="0"/>
          </a:xfrm>
          <a:prstGeom prst="line">
            <a:avLst/>
          </a:prstGeom>
          <a:ln w="12700">
            <a:solidFill>
              <a:srgbClr val="37C5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719611" y="3836014"/>
            <a:ext cx="2234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높이와 너비를 가진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3D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텐서</a:t>
            </a:r>
            <a:endParaRPr lang="en-US" altLang="ko-KR" sz="7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776151" y="3605212"/>
            <a:ext cx="0" cy="241858"/>
          </a:xfrm>
          <a:prstGeom prst="straightConnector1">
            <a:avLst/>
          </a:prstGeom>
          <a:ln w="12700">
            <a:solidFill>
              <a:srgbClr val="37C5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93958" y="4482375"/>
            <a:ext cx="44862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깊이 축의 채널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-&gt;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특정 컬러 의미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X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필터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(filter)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76237" y="2160999"/>
            <a:ext cx="4558010" cy="755196"/>
          </a:xfrm>
          <a:prstGeom prst="rect">
            <a:avLst/>
          </a:prstGeom>
          <a:noFill/>
          <a:ln w="19050">
            <a:solidFill>
              <a:srgbClr val="37C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drek4537l1klr.cloudfront.net/chollet/Figures/05fig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639" y="1371600"/>
            <a:ext cx="40386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6660933" y="3602394"/>
            <a:ext cx="4773185" cy="2239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MNIST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예제에서는 입력에 대해 </a:t>
            </a:r>
            <a:r>
              <a:rPr lang="en-US" altLang="ko-KR" sz="1200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32</a:t>
            </a:r>
            <a:r>
              <a:rPr lang="ko-KR" altLang="en-US" sz="1200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개의 필터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적용함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32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개의 출력 채널 각각은 </a:t>
            </a:r>
            <a:r>
              <a:rPr lang="en-US" altLang="ko-KR" sz="1200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26X26 </a:t>
            </a:r>
            <a:r>
              <a:rPr lang="ko-KR" altLang="en-US" sz="1200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크기의 배열 값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을 가짐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=&gt;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입력에 대한 필터의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응답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맵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(response map)</a:t>
            </a: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입력의 각 위치에서 필터 패턴에 대한 응답을 나타낸다</a:t>
            </a:r>
            <a:r>
              <a:rPr lang="en-US" altLang="ko-KR" sz="10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깊이 축에 있는 각 차원은 하나의 특성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필터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이고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2D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텐서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output[:, :, n]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은 입력에 대한 이 필터 응답을 나타내는 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2D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공간상의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맵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5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/>
          <p:cNvSpPr/>
          <p:nvPr/>
        </p:nvSpPr>
        <p:spPr>
          <a:xfrm>
            <a:off x="2470926" y="356264"/>
            <a:ext cx="286017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5.1.1 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합성곱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연산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56322" y="1504637"/>
            <a:ext cx="5439677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입력으로부터 뽑아낼 패치의 크기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전형적으로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3X3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또는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5X5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크기 사용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특성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맵의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출력 깊이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합성곱으로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계산할 필터의 수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5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accent6"/>
                </a:solidFill>
              </a:rPr>
              <a:t>Conv2D(</a:t>
            </a:r>
            <a:r>
              <a:rPr lang="en-US" altLang="ko-KR" sz="1000" b="1" dirty="0" err="1" smtClean="0">
                <a:solidFill>
                  <a:schemeClr val="accent6"/>
                </a:solidFill>
              </a:rPr>
              <a:t>output_depth</a:t>
            </a:r>
            <a:r>
              <a:rPr lang="en-US" altLang="ko-KR" sz="1000" b="1" dirty="0" smtClean="0">
                <a:solidFill>
                  <a:schemeClr val="accent6"/>
                </a:solidFill>
              </a:rPr>
              <a:t>, (</a:t>
            </a:r>
            <a:r>
              <a:rPr lang="en-US" altLang="ko-KR" sz="1000" b="1" dirty="0" err="1" smtClean="0">
                <a:solidFill>
                  <a:schemeClr val="accent6"/>
                </a:solidFill>
              </a:rPr>
              <a:t>window_height</a:t>
            </a:r>
            <a:r>
              <a:rPr lang="en-US" altLang="ko-KR" sz="1000" b="1" dirty="0" smtClean="0">
                <a:solidFill>
                  <a:schemeClr val="accent6"/>
                </a:solidFill>
              </a:rPr>
              <a:t>, </a:t>
            </a:r>
            <a:r>
              <a:rPr lang="en-US" altLang="ko-KR" sz="1000" b="1" dirty="0" err="1" smtClean="0">
                <a:solidFill>
                  <a:schemeClr val="accent6"/>
                </a:solidFill>
              </a:rPr>
              <a:t>window_width</a:t>
            </a:r>
            <a:r>
              <a:rPr lang="en-US" altLang="ko-KR" sz="1000" b="1" dirty="0" smtClean="0">
                <a:solidFill>
                  <a:schemeClr val="accent6"/>
                </a:solidFill>
              </a:rPr>
              <a:t>))</a:t>
            </a:r>
            <a:endParaRPr lang="en-US" altLang="ko-KR" sz="400" b="1" dirty="0">
              <a:solidFill>
                <a:schemeClr val="accent6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43697" y="1371600"/>
            <a:ext cx="5675871" cy="1173892"/>
          </a:xfrm>
          <a:prstGeom prst="roundRect">
            <a:avLst/>
          </a:prstGeom>
          <a:noFill/>
          <a:ln w="19050">
            <a:solidFill>
              <a:srgbClr val="37C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6322" y="1097256"/>
            <a:ext cx="1238168" cy="274344"/>
          </a:xfrm>
          <a:prstGeom prst="roundRect">
            <a:avLst/>
          </a:prstGeom>
          <a:noFill/>
          <a:ln w="19050">
            <a:solidFill>
              <a:srgbClr val="37C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404040"/>
                </a:solidFill>
              </a:rPr>
              <a:t>핵심 </a:t>
            </a:r>
            <a:r>
              <a:rPr lang="ko-KR" altLang="en-US" sz="1200" dirty="0" err="1" smtClean="0">
                <a:solidFill>
                  <a:srgbClr val="404040"/>
                </a:solidFill>
              </a:rPr>
              <a:t>파라미터</a:t>
            </a:r>
            <a:endParaRPr lang="ko-KR" altLang="en-US" sz="1200" dirty="0">
              <a:solidFill>
                <a:srgbClr val="404040"/>
              </a:solidFill>
            </a:endParaRPr>
          </a:p>
        </p:txBody>
      </p:sp>
      <p:pic>
        <p:nvPicPr>
          <p:cNvPr id="2050" name="Picture 2" descr="https://drek4537l1klr.cloudfront.net/chollet/Figures/05fig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765" y="1264443"/>
            <a:ext cx="4495800" cy="51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505273" y="3407682"/>
            <a:ext cx="57417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3D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입력 특성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맵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위를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3X3 5X5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크기의 윈도우가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슬라이딩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(sliding)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하며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3D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특성 패치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((</a:t>
            </a:r>
            <a:r>
              <a:rPr lang="en-US" altLang="ko-KR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window_height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window_width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input_depth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크기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추출 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이런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3D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패치는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합성곱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커널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을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통하여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ko-KR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output_depth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)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크기의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1D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벡터로 변환됨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변환된 모든 벡터는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(height, width, </a:t>
            </a:r>
            <a:r>
              <a:rPr lang="en-US" altLang="ko-KR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output_depth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크기의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3D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특성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맵으로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재구성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2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/>
          <p:cNvSpPr/>
          <p:nvPr/>
        </p:nvSpPr>
        <p:spPr>
          <a:xfrm>
            <a:off x="2470926" y="356264"/>
            <a:ext cx="286017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5.1.1 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합성곱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연산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76237" y="956102"/>
            <a:ext cx="235872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경계 문제와 </a:t>
            </a:r>
            <a:r>
              <a:rPr lang="ko-KR" altLang="en-US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패딩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이해하기</a:t>
            </a:r>
            <a:endParaRPr lang="en-US" altLang="ko-KR" sz="500" b="1" dirty="0">
              <a:solidFill>
                <a:schemeClr val="accent6"/>
              </a:solidFill>
            </a:endParaRPr>
          </a:p>
        </p:txBody>
      </p:sp>
      <p:pic>
        <p:nvPicPr>
          <p:cNvPr id="3074" name="Picture 2" descr="https://drek4537l1klr.cloudfront.net/chollet/Figures/05fig05_a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4" y="1489272"/>
            <a:ext cx="4845325" cy="230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376237" y="3832233"/>
            <a:ext cx="292713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▲ 5X5 </a:t>
            </a: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입력 특성 </a:t>
            </a:r>
            <a:r>
              <a:rPr lang="ko-KR" altLang="en-US" sz="1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맵에서</a:t>
            </a: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가능한 </a:t>
            </a:r>
            <a:r>
              <a:rPr lang="en-US" altLang="ko-KR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3X3 </a:t>
            </a: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패치 위치</a:t>
            </a:r>
            <a:endParaRPr lang="ko-KR" altLang="en-US" sz="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302728" y="4776622"/>
            <a:ext cx="3662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크기가 조금 줄어들었다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높이와 너비 차원을 따라 정확히 </a:t>
            </a:r>
            <a:r>
              <a:rPr lang="en-US" altLang="ko-KR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개의 타일이 줄어듦</a:t>
            </a:r>
            <a:r>
              <a:rPr lang="en-US" altLang="ko-KR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3019752" y="4283578"/>
            <a:ext cx="234892" cy="414580"/>
          </a:xfrm>
          <a:prstGeom prst="downArrow">
            <a:avLst/>
          </a:prstGeom>
          <a:noFill/>
          <a:ln>
            <a:solidFill>
              <a:srgbClr val="37C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아래쪽 화살표 31"/>
          <p:cNvSpPr/>
          <p:nvPr/>
        </p:nvSpPr>
        <p:spPr>
          <a:xfrm>
            <a:off x="3019752" y="5578990"/>
            <a:ext cx="234892" cy="407772"/>
          </a:xfrm>
          <a:prstGeom prst="downArrow">
            <a:avLst/>
          </a:prstGeom>
          <a:noFill/>
          <a:ln>
            <a:solidFill>
              <a:srgbClr val="37C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070997" y="6073928"/>
            <a:ext cx="212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패딩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(padding)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사용</a:t>
            </a:r>
            <a:endParaRPr lang="ko-KR" altLang="en-US" sz="5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076" name="Picture 4" descr="https://drek4537l1klr.cloudfront.net/chollet/Figures/05fig06_a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434" y="1684668"/>
            <a:ext cx="5869645" cy="198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/>
          <p:cNvCxnSpPr/>
          <p:nvPr/>
        </p:nvCxnSpPr>
        <p:spPr>
          <a:xfrm>
            <a:off x="5570290" y="956102"/>
            <a:ext cx="0" cy="56841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811584" y="3713299"/>
            <a:ext cx="333241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▲ 25</a:t>
            </a: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개의 </a:t>
            </a:r>
            <a:r>
              <a:rPr lang="en-US" altLang="ko-KR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3X3 </a:t>
            </a: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패치를 뽑기 위해 </a:t>
            </a:r>
            <a:r>
              <a:rPr lang="en-US" altLang="ko-KR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5X5 </a:t>
            </a: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입력에 </a:t>
            </a:r>
            <a:r>
              <a:rPr lang="ko-KR" altLang="en-US" sz="1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패딩</a:t>
            </a: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추가</a:t>
            </a:r>
            <a:endParaRPr lang="ko-KR" altLang="en-US" sz="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862060" y="4283578"/>
            <a:ext cx="56619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입력 특성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맵의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가장자리에 적절한 개수의 행과 열을 추가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(0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으로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모든 입력 타일에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합성곱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윈도우의 중앙을 위치시킬 수 있다</a:t>
            </a:r>
            <a:endParaRPr lang="ko-KR" altLang="en-US" sz="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862060" y="5419299"/>
            <a:ext cx="5661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“valid”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-&gt;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패딩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사용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X (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기본값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“same”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-&gt;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입력과 동일한 높이와 너비를 가진 출력을 만들기 위해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패딩</a:t>
            </a:r>
            <a:endParaRPr lang="ko-KR" altLang="en-US" sz="3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90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/>
          <p:cNvSpPr/>
          <p:nvPr/>
        </p:nvSpPr>
        <p:spPr>
          <a:xfrm>
            <a:off x="2470926" y="356264"/>
            <a:ext cx="286017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5.1.1 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합성곱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연산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76237" y="956102"/>
            <a:ext cx="249876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합성곱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스트라이드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이해하기</a:t>
            </a:r>
            <a:endParaRPr lang="en-US" altLang="ko-KR" sz="500" b="1" dirty="0">
              <a:solidFill>
                <a:schemeClr val="accent6"/>
              </a:solidFill>
            </a:endParaRPr>
          </a:p>
        </p:txBody>
      </p:sp>
      <p:pic>
        <p:nvPicPr>
          <p:cNvPr id="4098" name="Picture 2" descr="https://drek4537l1klr.cloudfront.net/chollet/Figures/05fig07_a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85" y="3896497"/>
            <a:ext cx="4586686" cy="203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607585" y="6041127"/>
            <a:ext cx="292713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▲ 2X2 </a:t>
            </a:r>
            <a:r>
              <a:rPr lang="ko-KR" altLang="en-US" sz="1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스트라이드를</a:t>
            </a: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사용한 </a:t>
            </a:r>
            <a:r>
              <a:rPr lang="en-US" altLang="ko-KR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3X3 </a:t>
            </a:r>
            <a:r>
              <a:rPr lang="ko-KR" altLang="en-US" sz="1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합성곱의</a:t>
            </a: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패치</a:t>
            </a:r>
            <a:endParaRPr lang="ko-KR" altLang="en-US" sz="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3592" y="1566890"/>
            <a:ext cx="56619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합성곱의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파라미터인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두 번의 연속적인 윈도우 사이의 거리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=&gt; </a:t>
            </a:r>
            <a:r>
              <a:rPr lang="ko-KR" altLang="en-US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스트라이드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07585" y="2593244"/>
            <a:ext cx="3741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스트라이드의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기본값은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스트라이드가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보다 큰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스트라이드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합성곱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도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가능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542947" y="4425300"/>
            <a:ext cx="437092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스트라이드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=&gt;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특성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맵의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너비와 높이가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배수로 다운샘플링 되었다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실전에서 드물게 사용됨</a:t>
            </a:r>
            <a:r>
              <a:rPr lang="en-US" altLang="ko-KR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특성 </a:t>
            </a:r>
            <a:r>
              <a:rPr lang="ko-KR" altLang="en-US" sz="1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맵</a:t>
            </a: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다운샘플링 위해 </a:t>
            </a:r>
            <a:r>
              <a:rPr lang="ko-KR" altLang="en-US" sz="1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스트라이드</a:t>
            </a: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대신 최대 </a:t>
            </a:r>
            <a:r>
              <a:rPr lang="ko-KR" altLang="en-US" sz="1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풀링</a:t>
            </a:r>
            <a:r>
              <a:rPr lang="en-US" altLang="ko-KR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(max pooling) </a:t>
            </a: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연산 사용하는 경우가 많음</a:t>
            </a:r>
            <a:r>
              <a:rPr lang="en-US" altLang="ko-KR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070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/>
          <p:cNvSpPr/>
          <p:nvPr/>
        </p:nvSpPr>
        <p:spPr>
          <a:xfrm>
            <a:off x="2470926" y="356264"/>
            <a:ext cx="28601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5.1.2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최대 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풀링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연산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08043" y="1147412"/>
            <a:ext cx="991244" cy="352483"/>
          </a:xfrm>
          <a:prstGeom prst="roundRect">
            <a:avLst/>
          </a:prstGeom>
          <a:solidFill>
            <a:srgbClr val="37C5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76237" y="1091086"/>
            <a:ext cx="6904559" cy="1500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  최대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풀링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5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입력 특성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맵에서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윈도우에 맞는 패치를 추출하고 각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채널별로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최댓값 출력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하드코딩된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최댓값 추출 연산 사용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보통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2X2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윈도우와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스트라이드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사용하여 특성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맵을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절반 크기로 다운샘플링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76237" y="1491049"/>
            <a:ext cx="6798920" cy="1161535"/>
          </a:xfrm>
          <a:prstGeom prst="roundRect">
            <a:avLst/>
          </a:prstGeom>
          <a:noFill/>
          <a:ln w="28575">
            <a:solidFill>
              <a:srgbClr val="37C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08043" y="2823799"/>
            <a:ext cx="727633" cy="400425"/>
          </a:xfrm>
          <a:prstGeom prst="roundRect">
            <a:avLst/>
          </a:prstGeom>
          <a:solidFill>
            <a:srgbClr val="37C5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76237" y="2820570"/>
            <a:ext cx="5661932" cy="1500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합성곱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5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추출한 패치에 학습된 선형 변환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합성곱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커널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적용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3X3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윈도우와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스트라이드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76237" y="3220995"/>
            <a:ext cx="4533514" cy="856735"/>
          </a:xfrm>
          <a:prstGeom prst="roundRect">
            <a:avLst/>
          </a:prstGeom>
          <a:noFill/>
          <a:ln w="28575">
            <a:solidFill>
              <a:srgbClr val="37C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424" y="2991460"/>
            <a:ext cx="4476750" cy="9334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424" y="4077730"/>
            <a:ext cx="4391025" cy="227647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803513" y="4568910"/>
            <a:ext cx="5538635" cy="1294114"/>
          </a:xfrm>
          <a:prstGeom prst="roundRect">
            <a:avLst/>
          </a:prstGeom>
          <a:solidFill>
            <a:srgbClr val="37C5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특성의 공간적 계층 구조를 학습하는데 도움이 되지 </a:t>
            </a:r>
            <a:r>
              <a:rPr lang="en-US" altLang="ko-KR" sz="1400" b="1" dirty="0" smtClean="0"/>
              <a:t>X</a:t>
            </a:r>
          </a:p>
          <a:p>
            <a:r>
              <a:rPr lang="ko-KR" altLang="en-US" sz="1200" dirty="0" smtClean="0"/>
              <a:t>초기 입력에 관한 정보가 아주 적어 숫자 분류를 학습하기에 충분하지 않음</a:t>
            </a:r>
            <a:endParaRPr lang="en-US" altLang="ko-KR" sz="1200" dirty="0" smtClean="0"/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최초 특성 </a:t>
            </a:r>
            <a:r>
              <a:rPr lang="ko-KR" altLang="en-US" sz="1400" b="1" dirty="0" err="1" smtClean="0"/>
              <a:t>맵의</a:t>
            </a:r>
            <a:r>
              <a:rPr lang="ko-KR" altLang="en-US" sz="1400" b="1" dirty="0" smtClean="0"/>
              <a:t> 원소의 개수가 너무 많음</a:t>
            </a:r>
            <a:r>
              <a:rPr lang="en-US" altLang="ko-KR" sz="1400" b="1" dirty="0" smtClean="0"/>
              <a:t>.</a:t>
            </a:r>
          </a:p>
          <a:p>
            <a:r>
              <a:rPr lang="ko-KR" altLang="en-US" sz="1200" dirty="0" smtClean="0"/>
              <a:t>작은 모델 </a:t>
            </a:r>
            <a:r>
              <a:rPr lang="en-US" altLang="ko-KR" sz="1200" dirty="0" smtClean="0"/>
              <a:t>&amp; </a:t>
            </a:r>
            <a:r>
              <a:rPr lang="ko-KR" altLang="en-US" sz="1200" dirty="0" smtClean="0"/>
              <a:t>많은 가중치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심각한 과대 적합</a:t>
            </a:r>
            <a:endParaRPr lang="ko-KR" altLang="en-US" sz="1200" dirty="0"/>
          </a:p>
        </p:txBody>
      </p:sp>
      <p:sp>
        <p:nvSpPr>
          <p:cNvPr id="44" name="직사각형 43"/>
          <p:cNvSpPr/>
          <p:nvPr/>
        </p:nvSpPr>
        <p:spPr>
          <a:xfrm>
            <a:off x="1235676" y="6110953"/>
            <a:ext cx="4621595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404040"/>
                </a:solidFill>
              </a:rPr>
              <a:t>최대 </a:t>
            </a:r>
            <a:r>
              <a:rPr lang="ko-KR" altLang="en-US" sz="1200" dirty="0" err="1" smtClean="0">
                <a:solidFill>
                  <a:srgbClr val="404040"/>
                </a:solidFill>
              </a:rPr>
              <a:t>풀링</a:t>
            </a:r>
            <a:r>
              <a:rPr lang="ko-KR" altLang="en-US" sz="1200" dirty="0" smtClean="0">
                <a:solidFill>
                  <a:srgbClr val="404040"/>
                </a:solidFill>
              </a:rPr>
              <a:t> 대신 입력 패치의 </a:t>
            </a:r>
            <a:r>
              <a:rPr lang="ko-KR" altLang="en-US" sz="1200" dirty="0" err="1" smtClean="0">
                <a:solidFill>
                  <a:srgbClr val="404040"/>
                </a:solidFill>
              </a:rPr>
              <a:t>채널별</a:t>
            </a:r>
            <a:r>
              <a:rPr lang="ko-KR" altLang="en-US" sz="1200" dirty="0" smtClean="0">
                <a:solidFill>
                  <a:srgbClr val="404040"/>
                </a:solidFill>
              </a:rPr>
              <a:t> 평균값을 계산하여 변환하는 </a:t>
            </a:r>
            <a:r>
              <a:rPr lang="ko-KR" altLang="en-US" sz="1200" b="1" dirty="0" smtClean="0">
                <a:solidFill>
                  <a:srgbClr val="404040"/>
                </a:solidFill>
              </a:rPr>
              <a:t>평균 </a:t>
            </a:r>
            <a:r>
              <a:rPr lang="ko-KR" altLang="en-US" sz="1200" b="1" dirty="0" err="1" smtClean="0">
                <a:solidFill>
                  <a:srgbClr val="404040"/>
                </a:solidFill>
              </a:rPr>
              <a:t>풀링</a:t>
            </a:r>
            <a:r>
              <a:rPr lang="en-US" altLang="ko-KR" sz="1200" b="1" dirty="0" smtClean="0">
                <a:solidFill>
                  <a:srgbClr val="404040"/>
                </a:solidFill>
              </a:rPr>
              <a:t>(average pooling)</a:t>
            </a:r>
            <a:r>
              <a:rPr lang="en-US" altLang="ko-KR" sz="1200" dirty="0" smtClean="0">
                <a:solidFill>
                  <a:srgbClr val="404040"/>
                </a:solidFill>
              </a:rPr>
              <a:t> </a:t>
            </a:r>
            <a:r>
              <a:rPr lang="ko-KR" altLang="en-US" sz="1200" dirty="0" smtClean="0">
                <a:solidFill>
                  <a:srgbClr val="404040"/>
                </a:solidFill>
              </a:rPr>
              <a:t>사용</a:t>
            </a:r>
            <a:r>
              <a:rPr lang="en-US" altLang="ko-KR" sz="1200" dirty="0" smtClean="0">
                <a:solidFill>
                  <a:srgbClr val="404040"/>
                </a:solidFill>
              </a:rPr>
              <a:t>.</a:t>
            </a:r>
          </a:p>
        </p:txBody>
      </p:sp>
      <p:sp>
        <p:nvSpPr>
          <p:cNvPr id="11" name="아래쪽 화살표 10"/>
          <p:cNvSpPr/>
          <p:nvPr/>
        </p:nvSpPr>
        <p:spPr>
          <a:xfrm rot="2591942">
            <a:off x="6391239" y="4085718"/>
            <a:ext cx="256360" cy="457435"/>
          </a:xfrm>
          <a:prstGeom prst="downArrow">
            <a:avLst/>
          </a:prstGeom>
          <a:solidFill>
            <a:srgbClr val="37C5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3410465" y="5863024"/>
            <a:ext cx="162365" cy="290641"/>
          </a:xfrm>
          <a:prstGeom prst="downArrow">
            <a:avLst/>
          </a:prstGeom>
          <a:solidFill>
            <a:srgbClr val="37C5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22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1202</Words>
  <Application>Microsoft Office PowerPoint</Application>
  <PresentationFormat>와이드스크린</PresentationFormat>
  <Paragraphs>214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Symbol</vt:lpstr>
      <vt:lpstr>32_Office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 아름</cp:lastModifiedBy>
  <cp:revision>55</cp:revision>
  <dcterms:created xsi:type="dcterms:W3CDTF">2021-04-26T15:06:02Z</dcterms:created>
  <dcterms:modified xsi:type="dcterms:W3CDTF">2022-01-19T14:03:44Z</dcterms:modified>
</cp:coreProperties>
</file>