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582" autoAdjust="0"/>
    <p:restoredTop sz="94660"/>
  </p:normalViewPr>
  <p:slideViewPr>
    <p:cSldViewPr snapToGrid="0">
      <p:cViewPr>
        <p:scale>
          <a:sx n="85" d="100"/>
          <a:sy n="85" d="100"/>
        </p:scale>
        <p:origin x="60" y="72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장</a:t>
            </a: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 텍스트와 시퀀스를 위한 딥러닝</a:t>
            </a:r>
            <a:endParaRPr lang="ko-KR" altLang="en-US" sz="32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>
                <a:solidFill>
                  <a:prstClr val="white">
                    <a:lumMod val="75000"/>
                  </a:prstClr>
                </a:solidFill>
              </a:rPr>
              <a:t>김아름 안규호 이재홍 오정은 황유현</a:t>
            </a:r>
            <a:endParaRPr lang="ko-KR" altLang="en-US" sz="9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63"/>
          <p:cNvSpPr/>
          <p:nvPr/>
        </p:nvSpPr>
        <p:spPr>
          <a:xfrm>
            <a:off x="3147857" y="1412293"/>
            <a:ext cx="5896285" cy="12813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케라스를 사용한 단어 수준의 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인코딩하기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케라스는 원본 텍스트 데이터를 단어 또는 문자 수준의 원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핫 인코딩으로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변환해주는 유틸리티를 제공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2113" y="2765552"/>
            <a:ext cx="6630656" cy="3395499"/>
          </a:xfrm>
          <a:prstGeom prst="rect">
            <a:avLst/>
          </a:prstGeom>
        </p:spPr>
      </p:pic>
      <p:cxnSp>
        <p:nvCxnSpPr>
          <p:cNvPr id="84" name=""/>
          <p:cNvCxnSpPr>
            <a:endCxn id="85" idx="1"/>
          </p:cNvCxnSpPr>
          <p:nvPr/>
        </p:nvCxnSpPr>
        <p:spPr>
          <a:xfrm>
            <a:off x="5969184" y="3767417"/>
            <a:ext cx="577482" cy="128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5" name=""/>
          <p:cNvSpPr txBox="1"/>
          <p:nvPr/>
        </p:nvSpPr>
        <p:spPr>
          <a:xfrm>
            <a:off x="6546666" y="3634067"/>
            <a:ext cx="4919382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가장 빈도 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개의 단어만 선택하도록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Tokenizer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객체를 만듦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"/>
          <p:cNvCxnSpPr/>
          <p:nvPr/>
        </p:nvCxnSpPr>
        <p:spPr>
          <a:xfrm flipV="1">
            <a:off x="4962146" y="4222545"/>
            <a:ext cx="577482" cy="39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7" name=""/>
          <p:cNvSpPr txBox="1"/>
          <p:nvPr/>
        </p:nvSpPr>
        <p:spPr>
          <a:xfrm>
            <a:off x="5539628" y="4022912"/>
            <a:ext cx="3048000" cy="2709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벡터로 변환시킨 결과를 저장할 배열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8" name=""/>
          <p:cNvCxnSpPr/>
          <p:nvPr/>
        </p:nvCxnSpPr>
        <p:spPr>
          <a:xfrm rot="16200000" flipH="1">
            <a:off x="4884925" y="4141974"/>
            <a:ext cx="149037" cy="1682"/>
          </a:xfrm>
          <a:prstGeom prst="line">
            <a:avLst/>
          </a:prstGeom>
          <a:ln w="889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endCxn id="90" idx="1"/>
          </p:cNvCxnSpPr>
          <p:nvPr/>
        </p:nvCxnSpPr>
        <p:spPr>
          <a:xfrm>
            <a:off x="6827554" y="4401671"/>
            <a:ext cx="1044207" cy="128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0" name=""/>
          <p:cNvSpPr txBox="1"/>
          <p:nvPr/>
        </p:nvSpPr>
        <p:spPr>
          <a:xfrm>
            <a:off x="7871762" y="4268320"/>
            <a:ext cx="3473821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문자열을 정수 인덱스의 리스트로 변환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1" name=""/>
          <p:cNvCxnSpPr/>
          <p:nvPr/>
        </p:nvCxnSpPr>
        <p:spPr>
          <a:xfrm>
            <a:off x="4457051" y="4914251"/>
            <a:ext cx="2001548" cy="3030"/>
          </a:xfrm>
          <a:prstGeom prst="line">
            <a:avLst/>
          </a:prstGeom>
          <a:ln w="889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5646274" y="4922184"/>
            <a:ext cx="3473821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직접 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핫 이진 벡터 표현을 얻을 수 있다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63"/>
          <p:cNvSpPr/>
          <p:nvPr/>
        </p:nvSpPr>
        <p:spPr>
          <a:xfrm>
            <a:off x="424827" y="1601896"/>
            <a:ext cx="5985933" cy="18271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핫 해싱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(One-Hot Hashing)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인코딩의 변종 중 하나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어휘 사전에 있는 고유한 토큰 수가 너무 커서 모두 다루기 어려울때 사용하는 방식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i)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명시적으로 인덱스 할당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ii)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인덱스를 해싱하여 고정된 크기의 벡터로 변환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63"/>
          <p:cNvSpPr/>
          <p:nvPr/>
        </p:nvSpPr>
        <p:spPr>
          <a:xfrm>
            <a:off x="8117661" y="930664"/>
            <a:ext cx="1167402" cy="729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자유형 25"/>
          <p:cNvSpPr/>
          <p:nvPr/>
        </p:nvSpPr>
        <p:spPr>
          <a:xfrm rot="4271054">
            <a:off x="7421981" y="724461"/>
            <a:ext cx="2173748" cy="3392019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>
            <a:outerShdw blurRad="330200" dist="38100" dir="18900000" algn="bl" rotWithShape="0">
              <a:srgbClr val="000000">
                <a:alpha val="16860"/>
              </a:srgbClr>
            </a:outerShdw>
          </a:effectLst>
        </p:spPr>
        <p:txBody>
          <a:bodyPr wrap="squar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타원 50"/>
          <p:cNvSpPr/>
          <p:nvPr/>
        </p:nvSpPr>
        <p:spPr>
          <a:xfrm>
            <a:off x="9143269" y="978788"/>
            <a:ext cx="1751387" cy="1751387"/>
          </a:xfrm>
          <a:prstGeom prst="ellipse">
            <a:avLst/>
          </a:prstGeom>
          <a:solidFill>
            <a:srgbClr val="ffffff">
              <a:alpha val="100000"/>
            </a:srgbClr>
          </a:solidFill>
          <a:ln w="279400" cap="flat" cmpd="sng" algn="ctr">
            <a:noFill/>
            <a:prstDash val="solid"/>
            <a:miter/>
          </a:ln>
          <a:effectLst>
            <a:outerShdw blurRad="279400" sx="102000" sy="102000" algn="ctr" rotWithShape="0">
              <a:srgbClr val="000000">
                <a:alpha val="784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30303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303030"/>
                </a:solidFill>
                <a:latin typeface="맑은 고딕"/>
                <a:ea typeface="맑은 고딕"/>
                <a:cs typeface="맑은 고딕"/>
              </a:rPr>
              <a:t>해시 충돌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rgbClr val="30303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30303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019541" y="2000465"/>
            <a:ext cx="1874949" cy="9980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메모리 절약</a:t>
            </a:r>
            <a:endPara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+</a:t>
            </a:r>
            <a:endParaRPr xmlns:mc="http://schemas.openxmlformats.org/markup-compatibility/2006" xmlns:hp="http://schemas.haansoft.com/office/presentation/8.0" kumimoji="0" lang="en-US" altLang="ko-KR" sz="1500" b="1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온라인 방식으로 </a:t>
            </a:r>
            <a:endPara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데이터 인코딩 가능</a:t>
            </a:r>
            <a:endParaRPr xmlns:mc="http://schemas.openxmlformats.org/markup-compatibility/2006" xmlns:hp="http://schemas.haansoft.com/office/presentation/8.0" kumimoji="0" lang="ko-KR" altLang="en-US" sz="1500" b="1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65810" y="1174604"/>
            <a:ext cx="731259" cy="731259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1654" y="2628034"/>
            <a:ext cx="933883" cy="933883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7397" y="4167583"/>
            <a:ext cx="5870473" cy="2430250"/>
          </a:xfrm>
          <a:prstGeom prst="rect">
            <a:avLst/>
          </a:prstGeom>
        </p:spPr>
      </p:pic>
      <p:cxnSp>
        <p:nvCxnSpPr>
          <p:cNvPr id="95" name=""/>
          <p:cNvCxnSpPr>
            <a:endCxn id="96" idx="1"/>
          </p:cNvCxnSpPr>
          <p:nvPr/>
        </p:nvCxnSpPr>
        <p:spPr>
          <a:xfrm flipV="1">
            <a:off x="2865154" y="4829623"/>
            <a:ext cx="996581" cy="2354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6" name=""/>
          <p:cNvSpPr txBox="1"/>
          <p:nvPr/>
        </p:nvSpPr>
        <p:spPr>
          <a:xfrm>
            <a:off x="3861736" y="4603376"/>
            <a:ext cx="6443381" cy="452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단어를 크기가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인 벡터로 저장 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 이상의 단어가 있다면 해싱 충돌이 늘어나고 인코딩의 정확도가 감소될 것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7" name=""/>
          <p:cNvCxnSpPr>
            <a:endCxn id="98" idx="1"/>
          </p:cNvCxnSpPr>
          <p:nvPr/>
        </p:nvCxnSpPr>
        <p:spPr>
          <a:xfrm>
            <a:off x="4882215" y="6210300"/>
            <a:ext cx="1025156" cy="128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8" name=""/>
          <p:cNvSpPr txBox="1"/>
          <p:nvPr/>
        </p:nvSpPr>
        <p:spPr>
          <a:xfrm>
            <a:off x="5907371" y="6076949"/>
            <a:ext cx="4919383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단어를 해싱하여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사이의 랜덤한 정수 인덱스로 변환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79" name=""/>
          <p:cNvGraphicFramePr>
            <a:graphicFrameLocks noGrp="1"/>
          </p:cNvGraphicFramePr>
          <p:nvPr/>
        </p:nvGraphicFramePr>
        <p:xfrm>
          <a:off x="7253941" y="2462156"/>
          <a:ext cx="377266" cy="2205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266"/>
              </a:tblGrid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0" name=""/>
          <p:cNvGraphicFramePr>
            <a:graphicFrameLocks noGrp="1"/>
          </p:cNvGraphicFramePr>
          <p:nvPr/>
        </p:nvGraphicFramePr>
        <p:xfrm>
          <a:off x="7714503" y="2462156"/>
          <a:ext cx="377266" cy="2205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266"/>
              </a:tblGrid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1" name=""/>
          <p:cNvGraphicFramePr>
            <a:graphicFrameLocks noGrp="1"/>
          </p:cNvGraphicFramePr>
          <p:nvPr/>
        </p:nvGraphicFramePr>
        <p:xfrm>
          <a:off x="8154334" y="2462156"/>
          <a:ext cx="377266" cy="2205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266"/>
              </a:tblGrid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2" name=""/>
          <p:cNvGraphicFramePr>
            <a:graphicFrameLocks noGrp="1"/>
          </p:cNvGraphicFramePr>
          <p:nvPr/>
        </p:nvGraphicFramePr>
        <p:xfrm>
          <a:off x="8594164" y="2462156"/>
          <a:ext cx="377266" cy="2205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266"/>
              </a:tblGrid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8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3" name=""/>
          <p:cNvGraphicFramePr>
            <a:graphicFrameLocks noGrp="1"/>
          </p:cNvGraphicFramePr>
          <p:nvPr/>
        </p:nvGraphicFramePr>
        <p:xfrm>
          <a:off x="3381748" y="1525929"/>
          <a:ext cx="440765" cy="393404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0765"/>
              </a:tblGrid>
              <a:tr h="12438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3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0ddef"/>
                    </a:solidFill>
                  </a:tcPr>
                </a:tc>
              </a:tr>
              <a:tr h="22967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"/>
          <p:cNvGraphicFramePr>
            <a:graphicFrameLocks noGrp="1"/>
          </p:cNvGraphicFramePr>
          <p:nvPr/>
        </p:nvGraphicFramePr>
        <p:xfrm>
          <a:off x="3916829" y="1536015"/>
          <a:ext cx="440765" cy="39049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0765"/>
              </a:tblGrid>
              <a:tr h="17839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42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0ddef"/>
                    </a:solidFill>
                  </a:tcPr>
                </a:tc>
              </a:tr>
              <a:tr h="17368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"/>
          <p:cNvGraphicFramePr>
            <a:graphicFrameLocks noGrp="1"/>
          </p:cNvGraphicFramePr>
          <p:nvPr/>
        </p:nvGraphicFramePr>
        <p:xfrm>
          <a:off x="4499535" y="1521447"/>
          <a:ext cx="433294" cy="3934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3294"/>
              </a:tblGrid>
              <a:tr h="516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45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0ddef"/>
                    </a:solidFill>
                  </a:tcPr>
                </a:tc>
              </a:tr>
              <a:tr h="30135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"/>
          <p:cNvGraphicFramePr>
            <a:graphicFrameLocks noGrp="1"/>
          </p:cNvGraphicFramePr>
          <p:nvPr/>
        </p:nvGraphicFramePr>
        <p:xfrm>
          <a:off x="5013884" y="1511922"/>
          <a:ext cx="451970" cy="39381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1970"/>
              </a:tblGrid>
              <a:tr h="24011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34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0ddef"/>
                    </a:solidFill>
                  </a:tcPr>
                </a:tc>
              </a:tr>
              <a:tr h="11436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63"/>
          <p:cNvSpPr/>
          <p:nvPr/>
        </p:nvSpPr>
        <p:spPr>
          <a:xfrm>
            <a:off x="2264614" y="5457423"/>
            <a:ext cx="4165232" cy="155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핫 단어 벡터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희소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대부분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으로 채워짐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고차원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어휘 사전에 있는 단어의 수와 차원의 수가 비례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수동 인코딩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직사각형 63"/>
          <p:cNvSpPr/>
          <p:nvPr/>
        </p:nvSpPr>
        <p:spPr>
          <a:xfrm>
            <a:off x="6597369" y="5438373"/>
            <a:ext cx="2988614" cy="15510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단어 임베딩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밀집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저차원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(256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차원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/512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차원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/1024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차원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데이터로부터 학습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9575429" y="4611221"/>
            <a:ext cx="1658469" cy="1378324"/>
          </a:xfrm>
          <a:prstGeom prst="wedgeRoundRectCallout">
            <a:avLst>
              <a:gd name="adj1" fmla="val -81760"/>
              <a:gd name="adj2" fmla="val 28707"/>
              <a:gd name="adj3" fmla="val 16667"/>
            </a:avLst>
          </a:prstGeom>
          <a:noFill/>
          <a:ln w="15240">
            <a:solidFill>
              <a:srgbClr val="37c58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rgbClr val="262626"/>
                </a:solidFill>
              </a:rPr>
              <a:t>더 많은 정보를 적은 차원에 </a:t>
            </a:r>
            <a:endParaRPr lang="ko-KR" altLang="en-US" sz="1400">
              <a:solidFill>
                <a:srgbClr val="262626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rgbClr val="262626"/>
                </a:solidFill>
              </a:rPr>
              <a:t>저장 가능</a:t>
            </a:r>
            <a:r>
              <a:rPr lang="ko-KR" altLang="en-US">
                <a:solidFill>
                  <a:srgbClr val="262626"/>
                </a:solidFill>
              </a:rPr>
              <a:t> </a:t>
            </a:r>
            <a:endParaRPr lang="ko-KR" altLang="en-US"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63"/>
          <p:cNvSpPr/>
          <p:nvPr/>
        </p:nvSpPr>
        <p:spPr>
          <a:xfrm>
            <a:off x="2884519" y="1398285"/>
            <a:ext cx="6422961" cy="81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임베딩 만드는 방법 ①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Embedding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층 사용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63"/>
          <p:cNvSpPr/>
          <p:nvPr/>
        </p:nvSpPr>
        <p:spPr>
          <a:xfrm>
            <a:off x="8864101" y="4031665"/>
            <a:ext cx="2702610" cy="386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37c58a"/>
                </a:solidFill>
                <a:latin typeface="맑은 고딕"/>
                <a:ea typeface="맑은 고딕"/>
                <a:cs typeface="맑은 고딕"/>
              </a:rPr>
              <a:t>애완동물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37c58a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37c58a"/>
                </a:solidFill>
                <a:latin typeface="맑은 고딕"/>
                <a:ea typeface="맑은 고딕"/>
                <a:cs typeface="맑은 고딕"/>
              </a:rPr>
              <a:t> 야생동물 이동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37c58a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타원 50"/>
          <p:cNvSpPr/>
          <p:nvPr/>
        </p:nvSpPr>
        <p:spPr>
          <a:xfrm>
            <a:off x="1781568" y="2628213"/>
            <a:ext cx="3371338" cy="3302407"/>
          </a:xfrm>
          <a:prstGeom prst="ellipse">
            <a:avLst/>
          </a:prstGeom>
          <a:solidFill>
            <a:srgbClr val="ffffff">
              <a:alpha val="100000"/>
            </a:srgbClr>
          </a:solidFill>
          <a:ln w="279400" cap="flat" cmpd="sng" algn="ctr">
            <a:noFill/>
            <a:prstDash val="solid"/>
            <a:miter/>
          </a:ln>
          <a:effectLst>
            <a:outerShdw blurRad="279400" sx="102000" sy="102000" algn="ctr" rotWithShape="0">
              <a:srgbClr val="000000">
                <a:alpha val="784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원호 48"/>
          <p:cNvSpPr/>
          <p:nvPr/>
        </p:nvSpPr>
        <p:spPr>
          <a:xfrm>
            <a:off x="1473888" y="2342350"/>
            <a:ext cx="3936940" cy="3818579"/>
          </a:xfrm>
          <a:prstGeom prst="arc">
            <a:avLst>
              <a:gd name="adj1" fmla="val 8646718"/>
              <a:gd name="adj2" fmla="val 19370564"/>
            </a:avLst>
          </a:prstGeom>
          <a:noFill/>
          <a:ln w="3175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타원 49"/>
          <p:cNvSpPr/>
          <p:nvPr/>
        </p:nvSpPr>
        <p:spPr>
          <a:xfrm>
            <a:off x="4957904" y="3031919"/>
            <a:ext cx="137075" cy="145003"/>
          </a:xfrm>
          <a:prstGeom prst="ellipse">
            <a:avLst/>
          </a:prstGeom>
          <a:solidFill>
            <a:srgbClr val="ffffff">
              <a:alpha val="100000"/>
            </a:srgbClr>
          </a:solidFill>
          <a:ln w="3175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730187" y="3409950"/>
            <a:ext cx="3478124" cy="14795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단어 임베딩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언어를 기하학적 공간에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매핑하는 것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단어 사이의 의미 관계를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반영해야함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작업에는 새로운 임베딩 학습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8" name=""/>
          <p:cNvCxnSpPr/>
          <p:nvPr/>
        </p:nvCxnSpPr>
        <p:spPr>
          <a:xfrm rot="16200000" flipH="1">
            <a:off x="5648325" y="3960159"/>
            <a:ext cx="2498911" cy="0"/>
          </a:xfrm>
          <a:prstGeom prst="straightConnector1">
            <a:avLst/>
          </a:prstGeom>
          <a:noFill/>
          <a:ln w="1524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arrow"/>
          </a:ln>
        </p:spPr>
      </p:cxnSp>
      <p:cxnSp>
        <p:nvCxnSpPr>
          <p:cNvPr id="109" name=""/>
          <p:cNvCxnSpPr/>
          <p:nvPr/>
        </p:nvCxnSpPr>
        <p:spPr>
          <a:xfrm>
            <a:off x="6886575" y="5198409"/>
            <a:ext cx="2476500" cy="11205"/>
          </a:xfrm>
          <a:prstGeom prst="straightConnector1">
            <a:avLst/>
          </a:prstGeom>
          <a:noFill/>
          <a:ln w="1524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10" name=""/>
          <p:cNvSpPr txBox="1"/>
          <p:nvPr/>
        </p:nvSpPr>
        <p:spPr>
          <a:xfrm>
            <a:off x="6624357" y="2861422"/>
            <a:ext cx="239357" cy="3656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8973109" y="5266204"/>
            <a:ext cx="239358" cy="3656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585696" y="4816849"/>
            <a:ext cx="239918" cy="3673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911226" y="5224183"/>
            <a:ext cx="239920" cy="3673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7488891" y="3292287"/>
            <a:ext cx="298076" cy="365312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8580904" y="3474944"/>
            <a:ext cx="298076" cy="365312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7507941" y="4278405"/>
            <a:ext cx="298076" cy="365312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8525996" y="4536140"/>
            <a:ext cx="298076" cy="365312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883462" y="3475056"/>
            <a:ext cx="710004" cy="3650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tiger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8822950" y="4523926"/>
            <a:ext cx="710004" cy="36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6915709" y="3292512"/>
            <a:ext cx="710004" cy="3650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wolf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028328" y="4249942"/>
            <a:ext cx="698798" cy="3582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2" name=""/>
          <p:cNvCxnSpPr/>
          <p:nvPr/>
        </p:nvCxnSpPr>
        <p:spPr>
          <a:xfrm rot="16200000" flipV="1">
            <a:off x="7354421" y="3929342"/>
            <a:ext cx="543484" cy="0"/>
          </a:xfrm>
          <a:prstGeom prst="straightConnector1">
            <a:avLst/>
          </a:prstGeom>
          <a:noFill/>
          <a:ln w="19050" cap="flat" cmpd="sng" algn="ctr">
            <a:solidFill>
              <a:srgbClr val="37c58a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23" name=""/>
          <p:cNvCxnSpPr/>
          <p:nvPr/>
        </p:nvCxnSpPr>
        <p:spPr>
          <a:xfrm rot="16200000" flipV="1">
            <a:off x="8386483" y="4143375"/>
            <a:ext cx="671229" cy="4483"/>
          </a:xfrm>
          <a:prstGeom prst="straightConnector1">
            <a:avLst/>
          </a:prstGeom>
          <a:noFill/>
          <a:ln w="19050" cap="flat" cmpd="sng" algn="ctr">
            <a:solidFill>
              <a:srgbClr val="37c58a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63"/>
          <p:cNvSpPr/>
          <p:nvPr/>
        </p:nvSpPr>
        <p:spPr>
          <a:xfrm>
            <a:off x="2884519" y="1398285"/>
            <a:ext cx="6422961" cy="81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임베딩 만드는 방법 ①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Embedding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층 사용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2095500" y="2307851"/>
            <a:ext cx="8001000" cy="395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/>
              <a:t>단어 인덱스  </a:t>
            </a:r>
            <a:r>
              <a:rPr lang="en-US" altLang="ko-KR" sz="2000" b="1"/>
              <a:t>--&gt;</a:t>
            </a:r>
            <a:r>
              <a:rPr lang="ko-KR" altLang="en-US" sz="2000" b="1"/>
              <a:t>  </a:t>
            </a:r>
            <a:r>
              <a:rPr lang="en-US" altLang="ko-KR" sz="2000" b="1"/>
              <a:t>Embedding </a:t>
            </a:r>
            <a:r>
              <a:rPr lang="ko-KR" altLang="en-US" sz="2000" b="1"/>
              <a:t>층 </a:t>
            </a:r>
            <a:r>
              <a:rPr lang="en-US" altLang="ko-KR" sz="2000" b="1"/>
              <a:t>--&gt;</a:t>
            </a:r>
            <a:r>
              <a:rPr lang="ko-KR" altLang="en-US" sz="2000" b="1"/>
              <a:t>  연관된 단어 벡터 </a:t>
            </a:r>
            <a:endParaRPr lang="ko-KR" altLang="en-US" sz="2000" b="1"/>
          </a:p>
        </p:txBody>
      </p:sp>
      <p:sp>
        <p:nvSpPr>
          <p:cNvPr id="81" name=""/>
          <p:cNvSpPr txBox="1"/>
          <p:nvPr/>
        </p:nvSpPr>
        <p:spPr>
          <a:xfrm>
            <a:off x="4084541" y="2857387"/>
            <a:ext cx="3585882" cy="571613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/>
              <a:t>특정 단어를 나타내는 정수 인덱스를 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밀집 벡터로 매핑하는 딕셔너리 </a:t>
            </a:r>
            <a:endParaRPr lang="ko-KR" altLang="en-US" sz="1600"/>
          </a:p>
        </p:txBody>
      </p:sp>
      <p:sp>
        <p:nvSpPr>
          <p:cNvPr id="83" name=""/>
          <p:cNvSpPr/>
          <p:nvPr/>
        </p:nvSpPr>
        <p:spPr>
          <a:xfrm>
            <a:off x="3866589" y="2768973"/>
            <a:ext cx="3955676" cy="739588"/>
          </a:xfrm>
          <a:prstGeom prst="bracketPair">
            <a:avLst>
              <a:gd name="adj" fmla="val 16667"/>
            </a:avLst>
          </a:prstGeom>
          <a:ln w="12700">
            <a:solidFill>
              <a:srgbClr val="37c5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7056" y="3971345"/>
            <a:ext cx="4759269" cy="1381723"/>
          </a:xfrm>
          <a:prstGeom prst="rect">
            <a:avLst/>
          </a:prstGeom>
        </p:spPr>
      </p:pic>
      <p:sp>
        <p:nvSpPr>
          <p:cNvPr id="85" name=""/>
          <p:cNvSpPr txBox="1"/>
          <p:nvPr/>
        </p:nvSpPr>
        <p:spPr>
          <a:xfrm>
            <a:off x="5062816" y="4564155"/>
            <a:ext cx="6140826" cy="3673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----(sample, sequence_length)</a:t>
            </a:r>
            <a:r>
              <a:rPr lang="ko-KR" altLang="en-US" sz="1600"/>
              <a:t>인 </a:t>
            </a:r>
            <a:r>
              <a:rPr lang="en-US" altLang="ko-KR" sz="1600"/>
              <a:t>2D</a:t>
            </a:r>
            <a:r>
              <a:rPr lang="ko-KR" altLang="en-US" sz="1600"/>
              <a:t> 정수 텐서를 입력으로 받음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86" name=""/>
          <p:cNvSpPr txBox="1"/>
          <p:nvPr/>
        </p:nvSpPr>
        <p:spPr>
          <a:xfrm>
            <a:off x="5320553" y="4888006"/>
            <a:ext cx="6465793" cy="17871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즉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(1000,64)</a:t>
            </a:r>
            <a:r>
              <a:rPr lang="ko-KR" altLang="en-US" sz="1600"/>
              <a:t>는 길이가 </a:t>
            </a:r>
            <a:r>
              <a:rPr lang="en-US" altLang="ko-KR" sz="1600"/>
              <a:t>64</a:t>
            </a:r>
            <a:r>
              <a:rPr lang="ko-KR" altLang="en-US" sz="1600"/>
              <a:t>인 시퀀스 </a:t>
            </a:r>
            <a:r>
              <a:rPr lang="en-US" altLang="ko-KR" sz="1600"/>
              <a:t>1000</a:t>
            </a:r>
            <a:r>
              <a:rPr lang="ko-KR" altLang="en-US" sz="1600"/>
              <a:t>개로 이루어진 배치를 의미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배치에 있는 모든 시퀀스의 길이는 동일해야함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--&gt;</a:t>
            </a:r>
            <a:r>
              <a:rPr lang="ko-KR" altLang="en-US" sz="1600"/>
              <a:t> 작은 길이의 시퀀스는 </a:t>
            </a:r>
            <a:r>
              <a:rPr lang="en-US" altLang="ko-KR" sz="1600"/>
              <a:t>0</a:t>
            </a:r>
            <a:r>
              <a:rPr lang="ko-KR" altLang="en-US" sz="1600"/>
              <a:t>으로 패딩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큰 길이의 시퀀스는 잘라냄  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반환할때는 </a:t>
            </a:r>
            <a:r>
              <a:rPr lang="en-US" altLang="ko-KR" sz="1600"/>
              <a:t>3D</a:t>
            </a:r>
            <a:r>
              <a:rPr lang="ko-KR" altLang="en-US" sz="1600"/>
              <a:t> 실수형 텐서를 반환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7943" y="1325496"/>
            <a:ext cx="5909445" cy="5556760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2571750" y="1484779"/>
            <a:ext cx="403411" cy="1815352"/>
          </a:xfrm>
          <a:prstGeom prst="leftBrace">
            <a:avLst>
              <a:gd name="adj1" fmla="val 8333"/>
              <a:gd name="adj2" fmla="val 50000"/>
            </a:avLst>
          </a:prstGeom>
          <a:ln w="12700">
            <a:solidFill>
              <a:srgbClr val="37c5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67602" y="2022662"/>
            <a:ext cx="1815354" cy="77578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500">
                <a:solidFill>
                  <a:srgbClr val="37c58a"/>
                </a:solidFill>
              </a:rPr>
              <a:t>Embedding </a:t>
            </a:r>
            <a:r>
              <a:rPr lang="ko-KR" altLang="en-US" sz="1500">
                <a:solidFill>
                  <a:srgbClr val="37c58a"/>
                </a:solidFill>
              </a:rPr>
              <a:t>층에 사용할 </a:t>
            </a:r>
            <a:r>
              <a:rPr lang="en-US" altLang="ko-KR" sz="1500">
                <a:solidFill>
                  <a:srgbClr val="37c58a"/>
                </a:solidFill>
              </a:rPr>
              <a:t>IMDB</a:t>
            </a:r>
            <a:r>
              <a:rPr lang="ko-KR" altLang="en-US" sz="1500">
                <a:solidFill>
                  <a:srgbClr val="37c58a"/>
                </a:solidFill>
              </a:rPr>
              <a:t> </a:t>
            </a:r>
            <a:endParaRPr lang="ko-KR" altLang="en-US" sz="1500">
              <a:solidFill>
                <a:srgbClr val="37c58a"/>
              </a:solidFill>
            </a:endParaRPr>
          </a:p>
          <a:p>
            <a:pPr algn="r">
              <a:defRPr/>
            </a:pPr>
            <a:r>
              <a:rPr lang="ko-KR" altLang="en-US" sz="1500">
                <a:solidFill>
                  <a:srgbClr val="37c58a"/>
                </a:solidFill>
              </a:rPr>
              <a:t>데이터 로드</a:t>
            </a:r>
            <a:endParaRPr lang="ko-KR" altLang="en-US" sz="1500">
              <a:solidFill>
                <a:srgbClr val="37c58a"/>
              </a:solidFill>
            </a:endParaRPr>
          </a:p>
        </p:txBody>
      </p:sp>
      <p:cxnSp>
        <p:nvCxnSpPr>
          <p:cNvPr id="93" name=""/>
          <p:cNvCxnSpPr>
            <a:endCxn id="94" idx="1"/>
          </p:cNvCxnSpPr>
          <p:nvPr/>
        </p:nvCxnSpPr>
        <p:spPr>
          <a:xfrm flipV="1">
            <a:off x="7479943" y="3012626"/>
            <a:ext cx="882280" cy="4633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4" name=""/>
          <p:cNvSpPr txBox="1"/>
          <p:nvPr/>
        </p:nvSpPr>
        <p:spPr>
          <a:xfrm>
            <a:off x="8362223" y="2788658"/>
            <a:ext cx="2743786" cy="4479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리스트를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(samples, maxlen)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크기의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2D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 텐서로 변환 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"/>
          <p:cNvCxnSpPr>
            <a:endCxn id="96" idx="1"/>
          </p:cNvCxnSpPr>
          <p:nvPr/>
        </p:nvCxnSpPr>
        <p:spPr>
          <a:xfrm flipV="1">
            <a:off x="6247462" y="4907452"/>
            <a:ext cx="1025154" cy="3983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6" name=""/>
          <p:cNvSpPr txBox="1"/>
          <p:nvPr/>
        </p:nvSpPr>
        <p:spPr>
          <a:xfrm>
            <a:off x="7272616" y="4587584"/>
            <a:ext cx="4919384" cy="639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나중에 임베딩된 입력을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Flatten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층에서 펼치기 위해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Embedding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층에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input_length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지정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Embedding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층의 출력 크기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(samples, maxlen, 8)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7" name=""/>
          <p:cNvCxnSpPr>
            <a:endCxn id="98" idx="1"/>
          </p:cNvCxnSpPr>
          <p:nvPr/>
        </p:nvCxnSpPr>
        <p:spPr>
          <a:xfrm flipV="1">
            <a:off x="4351845" y="5231736"/>
            <a:ext cx="529856" cy="4417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8" name=""/>
          <p:cNvSpPr txBox="1"/>
          <p:nvPr/>
        </p:nvSpPr>
        <p:spPr>
          <a:xfrm>
            <a:off x="4881701" y="5007552"/>
            <a:ext cx="2484014" cy="448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임베딩 텐서를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텐서로 펼침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크기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(samples, maxlen*8)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5933" y="1433302"/>
            <a:ext cx="7860134" cy="4980919"/>
          </a:xfrm>
          <a:prstGeom prst="rect">
            <a:avLst/>
          </a:prstGeom>
        </p:spPr>
      </p:pic>
      <p:sp>
        <p:nvSpPr>
          <p:cNvPr id="100" name=""/>
          <p:cNvSpPr/>
          <p:nvPr/>
        </p:nvSpPr>
        <p:spPr>
          <a:xfrm>
            <a:off x="8926440" y="6194497"/>
            <a:ext cx="1168977" cy="34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1" name=""/>
          <p:cNvSpPr txBox="1"/>
          <p:nvPr/>
        </p:nvSpPr>
        <p:spPr>
          <a:xfrm>
            <a:off x="6502213" y="1599639"/>
            <a:ext cx="4415116" cy="1227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임베딩 시퀀스를 펼치고 하나의 </a:t>
            </a:r>
            <a:r>
              <a:rPr lang="en-US" altLang="ko-KR" sz="1500"/>
              <a:t>Dense</a:t>
            </a:r>
            <a:r>
              <a:rPr lang="ko-KR" altLang="en-US" sz="1500"/>
              <a:t> 층을 훈련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/>
              <a:t>--&gt;</a:t>
            </a:r>
            <a:r>
              <a:rPr lang="ko-KR" altLang="en-US" sz="1500"/>
              <a:t> 입력 시퀀스에 있는 각 단어를 독립적으로 다룸 즉</a:t>
            </a:r>
            <a:r>
              <a:rPr lang="en-US" altLang="ko-KR" sz="1500"/>
              <a:t>,</a:t>
            </a:r>
            <a:r>
              <a:rPr lang="ko-KR" altLang="en-US" sz="1500"/>
              <a:t> 단어 사이의 관계나 문장 구조를 고려하지 않음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 임베딩 사용하기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63"/>
          <p:cNvSpPr/>
          <p:nvPr/>
        </p:nvSpPr>
        <p:spPr>
          <a:xfrm>
            <a:off x="2884519" y="1398285"/>
            <a:ext cx="6422961" cy="4476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사전 훈련된 단어 임베딩 사용하기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63"/>
          <p:cNvSpPr/>
          <p:nvPr/>
        </p:nvSpPr>
        <p:spPr>
          <a:xfrm>
            <a:off x="1013136" y="2604142"/>
            <a:ext cx="4652431" cy="8248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훈련 데이터가 부족하면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작업에 맞는</a:t>
            </a:r>
            <a:r>
              <a:rPr xmlns:mc="http://schemas.openxmlformats.org/markup-compatibility/2006" xmlns:hp="http://schemas.haansoft.com/office/presentation/8.0" kumimoji="0" lang="ko-KR" altLang="en-US" sz="1600" b="1" i="0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sng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임베딩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을 학습할 수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x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63"/>
          <p:cNvSpPr/>
          <p:nvPr/>
        </p:nvSpPr>
        <p:spPr>
          <a:xfrm>
            <a:off x="6547160" y="2606047"/>
            <a:ext cx="3789580" cy="17830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미리 계산된 </a:t>
            </a:r>
            <a:r>
              <a:rPr xmlns:mc="http://schemas.openxmlformats.org/markup-compatibility/2006" xmlns:hp="http://schemas.haansoft.com/office/presentation/8.0" kumimoji="0" lang="ko-KR" altLang="en-US" sz="1600" b="1" i="0" u="sng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공간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에서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벡터를 로드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공간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뛰어난 구조와 유용한 성질을 가지고 있어 언어 구조의 일반적인 측면을 잡아낼 수 있다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5412441" y="2728632"/>
            <a:ext cx="1355911" cy="36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--------&gt;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>
            <a:off x="1785657" y="4846544"/>
            <a:ext cx="9760322" cy="7903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단어 임베딩 </a:t>
            </a:r>
            <a:r>
              <a:rPr lang="en-US" altLang="ko-KR" sz="1500"/>
              <a:t>:</a:t>
            </a:r>
            <a:r>
              <a:rPr lang="ko-KR" altLang="en-US" sz="1500"/>
              <a:t> 단어 출현 통계를 사용하여 계산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                  사용되는 기법 </a:t>
            </a:r>
            <a:r>
              <a:rPr lang="en-US" altLang="ko-KR" sz="1500"/>
              <a:t>①Word2vec</a:t>
            </a:r>
            <a:r>
              <a:rPr lang="ko-KR" altLang="en-US" sz="1500"/>
              <a:t> </a:t>
            </a:r>
            <a:r>
              <a:rPr lang="en-US" altLang="ko-KR" sz="1500"/>
              <a:t>:</a:t>
            </a:r>
            <a:r>
              <a:rPr lang="ko-KR" altLang="en-US" sz="1500"/>
              <a:t> 성별처럼 구체적인 의미가 있는 속성을 잡아냄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                                     ②</a:t>
            </a:r>
            <a:r>
              <a:rPr lang="en-US" altLang="ko-KR" sz="1500"/>
              <a:t>GloVe : </a:t>
            </a:r>
            <a:r>
              <a:rPr lang="ko-KR" altLang="en-US" sz="1500"/>
              <a:t>단어의 동시 출현 통계를 기록한 행렬을 분해하는 기법을 사용</a:t>
            </a:r>
            <a:r>
              <a:rPr lang="ko-KR" altLang="en-US" sz="1600"/>
              <a:t> </a:t>
            </a:r>
            <a:endParaRPr lang="ko-KR" altLang="en-US" sz="1600"/>
          </a:p>
        </p:txBody>
      </p:sp>
      <p:cxnSp>
        <p:nvCxnSpPr>
          <p:cNvPr id="109" name=""/>
          <p:cNvCxnSpPr>
            <a:stCxn id="103" idx="2"/>
          </p:cNvCxnSpPr>
          <p:nvPr/>
        </p:nvCxnSpPr>
        <p:spPr>
          <a:xfrm rot="5400000">
            <a:off x="2224367" y="3675530"/>
            <a:ext cx="1361515" cy="86845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2884519" y="1398285"/>
            <a:ext cx="6422961" cy="4476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전체적인 데이터 처리 과정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2196913" y="3262593"/>
            <a:ext cx="9603439" cy="5995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c56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타원 71"/>
          <p:cNvSpPr/>
          <p:nvPr/>
        </p:nvSpPr>
        <p:spPr>
          <a:xfrm>
            <a:off x="440357" y="2694478"/>
            <a:ext cx="1788691" cy="1735743"/>
          </a:xfrm>
          <a:prstGeom prst="ellipse">
            <a:avLst/>
          </a:prstGeom>
          <a:solidFill>
            <a:srgbClr val="333f4f">
              <a:alpha val="100000"/>
            </a:srgbClr>
          </a:solidFill>
          <a:ln w="2540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원본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IMDB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텍스트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내려받기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타원 71"/>
          <p:cNvSpPr/>
          <p:nvPr/>
        </p:nvSpPr>
        <p:spPr>
          <a:xfrm>
            <a:off x="2609256" y="2694478"/>
            <a:ext cx="1788691" cy="1735743"/>
          </a:xfrm>
          <a:prstGeom prst="ellipse">
            <a:avLst/>
          </a:prstGeom>
          <a:solidFill>
            <a:srgbClr val="333f4f">
              <a:alpha val="100000"/>
            </a:srgbClr>
          </a:solidFill>
          <a:ln w="2540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토큰화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타원 71"/>
          <p:cNvSpPr/>
          <p:nvPr/>
        </p:nvSpPr>
        <p:spPr>
          <a:xfrm>
            <a:off x="4870101" y="2694478"/>
            <a:ext cx="1788691" cy="1735743"/>
          </a:xfrm>
          <a:prstGeom prst="ellipse">
            <a:avLst/>
          </a:prstGeom>
          <a:solidFill>
            <a:srgbClr val="333f4f">
              <a:alpha val="100000"/>
            </a:srgbClr>
          </a:solidFill>
          <a:ln w="2540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GloVe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단어 임베딩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내려받기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타원 71"/>
          <p:cNvSpPr/>
          <p:nvPr/>
        </p:nvSpPr>
        <p:spPr>
          <a:xfrm>
            <a:off x="7222158" y="2694478"/>
            <a:ext cx="1788691" cy="1735743"/>
          </a:xfrm>
          <a:prstGeom prst="ellipse">
            <a:avLst/>
          </a:prstGeom>
          <a:solidFill>
            <a:srgbClr val="333f4f">
              <a:alpha val="100000"/>
            </a:srgbClr>
          </a:solidFill>
          <a:ln w="2540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임베딩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전처리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타원 71"/>
          <p:cNvSpPr/>
          <p:nvPr/>
        </p:nvSpPr>
        <p:spPr>
          <a:xfrm>
            <a:off x="9443723" y="2694478"/>
            <a:ext cx="1788691" cy="1735743"/>
          </a:xfrm>
          <a:prstGeom prst="ellipse">
            <a:avLst/>
          </a:prstGeom>
          <a:solidFill>
            <a:srgbClr val="333f4f">
              <a:alpha val="100000"/>
            </a:srgbClr>
          </a:solidFill>
          <a:ln w="2540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모델 정의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훈련 및 평가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3820209" y="1617359"/>
            <a:ext cx="4551581" cy="447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원본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IMDB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텍스트 내려받기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4891" y="2301045"/>
            <a:ext cx="5662217" cy="398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6.1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 텍스트 데이터 다루기</a:t>
            </a:r>
            <a:endParaRPr lang="ko-KR" altLang="en-US" sz="32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9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8" name=""/>
          <p:cNvCxnSpPr/>
          <p:nvPr/>
        </p:nvCxnSpPr>
        <p:spPr>
          <a:xfrm rot="5400000">
            <a:off x="3888443" y="4263837"/>
            <a:ext cx="4415116" cy="2"/>
          </a:xfrm>
          <a:prstGeom prst="line">
            <a:avLst/>
          </a:prstGeom>
          <a:ln>
            <a:solidFill>
              <a:srgbClr val="bfbfb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63"/>
          <p:cNvSpPr/>
          <p:nvPr/>
        </p:nvSpPr>
        <p:spPr>
          <a:xfrm>
            <a:off x="740271" y="1438065"/>
            <a:ext cx="2523317" cy="453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데이터 토큰화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9094" y="1466574"/>
            <a:ext cx="5200917" cy="5391426"/>
          </a:xfrm>
          <a:prstGeom prst="rect">
            <a:avLst/>
          </a:prstGeom>
        </p:spPr>
      </p:pic>
      <p:pic>
        <p:nvPicPr>
          <p:cNvPr id="1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9133" y="3409950"/>
            <a:ext cx="3157238" cy="694894"/>
          </a:xfrm>
          <a:prstGeom prst="rect">
            <a:avLst/>
          </a:prstGeom>
        </p:spPr>
      </p:pic>
      <p:cxnSp>
        <p:nvCxnSpPr>
          <p:cNvPr id="122" name=""/>
          <p:cNvCxnSpPr>
            <a:endCxn id="121" idx="1"/>
          </p:cNvCxnSpPr>
          <p:nvPr/>
        </p:nvCxnSpPr>
        <p:spPr>
          <a:xfrm>
            <a:off x="7446308" y="3748367"/>
            <a:ext cx="1042825" cy="9029"/>
          </a:xfrm>
          <a:prstGeom prst="straightConnector1">
            <a:avLst/>
          </a:prstGeom>
          <a:noFill/>
          <a:ln w="19050" cap="flat" cmpd="sng" algn="ctr">
            <a:solidFill>
              <a:srgbClr val="37c58a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직사각형 63"/>
          <p:cNvSpPr/>
          <p:nvPr/>
        </p:nvSpPr>
        <p:spPr>
          <a:xfrm>
            <a:off x="3165785" y="1687861"/>
            <a:ext cx="2422464" cy="453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GloVe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직사각형 63"/>
          <p:cNvSpPr/>
          <p:nvPr/>
        </p:nvSpPr>
        <p:spPr>
          <a:xfrm>
            <a:off x="5351491" y="1512564"/>
            <a:ext cx="4987228" cy="8191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만개의 단어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또는 토큰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에 대한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차원의 임베딩 벡터를 포함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직사각형 63"/>
          <p:cNvSpPr/>
          <p:nvPr/>
        </p:nvSpPr>
        <p:spPr>
          <a:xfrm>
            <a:off x="3820209" y="2438645"/>
            <a:ext cx="4551581" cy="8219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전처리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267" y="3272023"/>
            <a:ext cx="5488137" cy="2718761"/>
          </a:xfrm>
          <a:prstGeom prst="rect">
            <a:avLst/>
          </a:prstGeom>
        </p:spPr>
      </p:pic>
      <p:cxnSp>
        <p:nvCxnSpPr>
          <p:cNvPr id="128" name=""/>
          <p:cNvCxnSpPr/>
          <p:nvPr/>
        </p:nvCxnSpPr>
        <p:spPr>
          <a:xfrm rot="16200000" flipH="1">
            <a:off x="4355631" y="4693122"/>
            <a:ext cx="3480737" cy="0"/>
          </a:xfrm>
          <a:prstGeom prst="line">
            <a:avLst/>
          </a:prstGeom>
          <a:ln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820" y="3400425"/>
            <a:ext cx="5400809" cy="216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3820209" y="1617359"/>
            <a:ext cx="4551581" cy="447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모델 정의하기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762" y="2851343"/>
            <a:ext cx="5541237" cy="1978461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4360" y="2627549"/>
            <a:ext cx="5183407" cy="262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3820209" y="1617359"/>
            <a:ext cx="4551581" cy="447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모델에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GloVe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임베딩 로드하기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6921" y="2972726"/>
            <a:ext cx="5353613" cy="912547"/>
          </a:xfrm>
          <a:prstGeom prst="rect">
            <a:avLst/>
          </a:prstGeom>
        </p:spPr>
      </p:pic>
      <p:sp>
        <p:nvSpPr>
          <p:cNvPr id="126" name="직사각형 63"/>
          <p:cNvSpPr/>
          <p:nvPr/>
        </p:nvSpPr>
        <p:spPr>
          <a:xfrm>
            <a:off x="4967111" y="2331874"/>
            <a:ext cx="5656954" cy="4516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    사전 훈련된 단어 임베딩을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Embedding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층에 로드하기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직사각형 63"/>
          <p:cNvSpPr/>
          <p:nvPr/>
        </p:nvSpPr>
        <p:spPr>
          <a:xfrm>
            <a:off x="4718285" y="3386688"/>
            <a:ext cx="6456582" cy="823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---&gt;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Embedding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층을 동결함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trainable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속성을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로 설정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243454" y="3793302"/>
            <a:ext cx="6467594" cy="1186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모델의 일부는 사전 훈련되고 다른 부분은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랜덤으로 초기화 되었다면 훈련하는 동안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사전 훈련된 부분이 업데이트되어 정보를 잃게되면 안되기 대문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9" name=""/>
          <p:cNvCxnSpPr>
            <a:stCxn id="123" idx="0"/>
            <a:endCxn id="126" idx="1"/>
          </p:cNvCxnSpPr>
          <p:nvPr/>
        </p:nvCxnSpPr>
        <p:spPr>
          <a:xfrm rot="5400000" flipH="1" flipV="1">
            <a:off x="4177902" y="2183517"/>
            <a:ext cx="415034" cy="1163382"/>
          </a:xfrm>
          <a:prstGeom prst="bentConnector2">
            <a:avLst/>
          </a:prstGeom>
          <a:ln w="12700"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3820209" y="1617359"/>
            <a:ext cx="4551581" cy="447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모델 훈련과 평가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7281" y="3017104"/>
            <a:ext cx="8240641" cy="3669529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5982" y="2034197"/>
            <a:ext cx="4743901" cy="2019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3"/>
          <p:cNvSpPr/>
          <p:nvPr/>
        </p:nvSpPr>
        <p:spPr>
          <a:xfrm>
            <a:off x="3820209" y="1617359"/>
            <a:ext cx="4551581" cy="447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모델 훈련과 평가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767" y="2489839"/>
            <a:ext cx="4711864" cy="3085061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5153" y="2474139"/>
            <a:ext cx="5167968" cy="3222468"/>
          </a:xfrm>
          <a:prstGeom prst="rect">
            <a:avLst/>
          </a:prstGeom>
        </p:spPr>
      </p:pic>
      <p:sp>
        <p:nvSpPr>
          <p:cNvPr id="127" name="직사각형 63"/>
          <p:cNvSpPr/>
          <p:nvPr/>
        </p:nvSpPr>
        <p:spPr>
          <a:xfrm>
            <a:off x="3020578" y="5967814"/>
            <a:ext cx="6150843" cy="4501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훈련 샘플 수가 적기 때문에 과대적함이 빠르게 일어남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506111" y="2396117"/>
            <a:ext cx="5064513" cy="335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해당 작업에 특화된 입력 토큰의 임베딩을 학습 </a:t>
            </a:r>
            <a:r>
              <a:rPr lang="en-US" altLang="ko-KR" sz="1600"/>
              <a:t>--&gt;</a:t>
            </a:r>
            <a:endParaRPr lang="ko-KR" altLang="en-US" sz="1600"/>
          </a:p>
        </p:txBody>
      </p:sp>
      <p:sp>
        <p:nvSpPr>
          <p:cNvPr id="127" name=""/>
          <p:cNvSpPr txBox="1"/>
          <p:nvPr/>
        </p:nvSpPr>
        <p:spPr>
          <a:xfrm>
            <a:off x="5898297" y="2161012"/>
            <a:ext cx="4716039" cy="10672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데이터가 풍부하게 있다면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사전 훈련된 단어 임베딩보다 일반적으로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성능이 높음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4763" y="3122587"/>
            <a:ext cx="5902472" cy="3554438"/>
          </a:xfrm>
          <a:prstGeom prst="rect">
            <a:avLst/>
          </a:prstGeom>
        </p:spPr>
      </p:pic>
      <p:sp>
        <p:nvSpPr>
          <p:cNvPr id="130" name="직사각형 63"/>
          <p:cNvSpPr/>
          <p:nvPr/>
        </p:nvSpPr>
        <p:spPr>
          <a:xfrm>
            <a:off x="3008820" y="1582080"/>
            <a:ext cx="6174360" cy="444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사전 훈련된 단어 임베딩을 사용하지 않고 같은 모델 훈련하기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직사각형 63"/>
          <p:cNvSpPr/>
          <p:nvPr/>
        </p:nvSpPr>
        <p:spPr>
          <a:xfrm>
            <a:off x="2108733" y="5851655"/>
            <a:ext cx="7974534" cy="823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이 예제에서는 사전 훈련된 단어 임베딩을 사용하는 것이 임베딩을 함께 훈련하는 것보다 낫지만 훈련 샘플의 수를 늘리면 상황은 달라진다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직사각형 63"/>
          <p:cNvSpPr/>
          <p:nvPr/>
        </p:nvSpPr>
        <p:spPr>
          <a:xfrm>
            <a:off x="3008818" y="1578827"/>
            <a:ext cx="6174362" cy="4480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사전 훈련된 단어 임베딩을 사용하지 않고 같은 모델 훈련하기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337" y="2449860"/>
            <a:ext cx="4910863" cy="3182966"/>
          </a:xfrm>
          <a:prstGeom prst="rect">
            <a:avLst/>
          </a:prstGeom>
        </p:spPr>
      </p:pic>
      <p:pic>
        <p:nvPicPr>
          <p:cNvPr id="1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4681" y="2349816"/>
            <a:ext cx="5123181" cy="3296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내용을 적용하기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원본 텍스트에서 단어 임베딩까지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직사각형 63"/>
          <p:cNvSpPr/>
          <p:nvPr/>
        </p:nvSpPr>
        <p:spPr>
          <a:xfrm>
            <a:off x="3008818" y="1578827"/>
            <a:ext cx="6174362" cy="4480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테스트 데이터에서 모델 평가 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2000" y="2700834"/>
            <a:ext cx="5127812" cy="3651729"/>
          </a:xfrm>
          <a:prstGeom prst="rect">
            <a:avLst/>
          </a:prstGeom>
        </p:spPr>
      </p:pic>
      <p:sp>
        <p:nvSpPr>
          <p:cNvPr id="133" name="직사각형 63"/>
          <p:cNvSpPr/>
          <p:nvPr/>
        </p:nvSpPr>
        <p:spPr>
          <a:xfrm>
            <a:off x="989052" y="2161012"/>
            <a:ext cx="4594606" cy="450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테스트 데이터 토큰화하기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4" name=""/>
          <p:cNvCxnSpPr>
            <a:stCxn id="129" idx="2"/>
          </p:cNvCxnSpPr>
          <p:nvPr/>
        </p:nvCxnSpPr>
        <p:spPr>
          <a:xfrm rot="16200000" flipH="1">
            <a:off x="3892718" y="4230201"/>
            <a:ext cx="4406568" cy="6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dash"/>
            <a:miter/>
          </a:ln>
        </p:spPr>
      </p:cxnSp>
      <p:sp>
        <p:nvSpPr>
          <p:cNvPr id="136" name="직사각형 63"/>
          <p:cNvSpPr/>
          <p:nvPr/>
        </p:nvSpPr>
        <p:spPr>
          <a:xfrm>
            <a:off x="6577672" y="2266949"/>
            <a:ext cx="4594606" cy="450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테스트 세트에서 모델 평가하기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8875" y="2976963"/>
            <a:ext cx="5034133" cy="1252549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8166409" y="3759819"/>
            <a:ext cx="662104" cy="569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9" name=""/>
          <p:cNvSpPr txBox="1"/>
          <p:nvPr/>
        </p:nvSpPr>
        <p:spPr>
          <a:xfrm>
            <a:off x="8986024" y="4050448"/>
            <a:ext cx="3205976" cy="5196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적은 수의 훈련 샘플로 </a:t>
            </a:r>
            <a:endParaRPr lang="ko-KR" altLang="en-US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작업하는 것이 어렵다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"/>
          <p:cNvGrpSpPr/>
          <p:nvPr/>
        </p:nvGrpSpPr>
        <p:grpSpPr>
          <a:xfrm rot="0">
            <a:off x="3270335" y="1709056"/>
            <a:ext cx="6558527" cy="1095400"/>
            <a:chOff x="4877018" y="1624017"/>
            <a:chExt cx="6025936" cy="1095400"/>
          </a:xfrm>
        </p:grpSpPr>
        <p:sp>
          <p:nvSpPr>
            <p:cNvPr id="91" name=""/>
            <p:cNvSpPr/>
            <p:nvPr/>
          </p:nvSpPr>
          <p:spPr>
            <a:xfrm>
              <a:off x="4877018" y="16240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 sz="13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164436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075868" y="1940212"/>
              <a:ext cx="4827086" cy="5354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원본 텍스트를 신경망이 처리할 수 있는 형태로 변환 가능하다</a:t>
              </a:r>
              <a:r>
                <a:rPr lang="ko-KR" altLang="en-US" sz="13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3270336" y="3115742"/>
            <a:ext cx="5651328" cy="1256257"/>
            <a:chOff x="4877018" y="3030703"/>
            <a:chExt cx="5651328" cy="1256257"/>
          </a:xfrm>
        </p:grpSpPr>
        <p:sp>
          <p:nvSpPr>
            <p:cNvPr id="91" name=""/>
            <p:cNvSpPr/>
            <p:nvPr/>
          </p:nvSpPr>
          <p:spPr>
            <a:xfrm>
              <a:off x="4877018" y="3191561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3211911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169911" y="3030703"/>
              <a:ext cx="4346819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케라스 모델에 </a:t>
              </a:r>
              <a:r>
                <a:rPr lang="en-US" altLang="ko-KR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Embedding</a:t>
              </a: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층을 추가하여 어떤 작업에 특화된 토큰 임베딩을 학습할 수 있다</a:t>
              </a:r>
              <a:endParaRPr lang="ko-KR" altLang="en-US" sz="14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"/>
          <p:cNvGrpSpPr/>
          <p:nvPr/>
        </p:nvGrpSpPr>
        <p:grpSpPr>
          <a:xfrm rot="0">
            <a:off x="3270336" y="4915356"/>
            <a:ext cx="6011420" cy="1138555"/>
            <a:chOff x="4877018" y="4830317"/>
            <a:chExt cx="6011420" cy="1138555"/>
          </a:xfrm>
        </p:grpSpPr>
        <p:sp>
          <p:nvSpPr>
            <p:cNvPr id="91" name=""/>
            <p:cNvSpPr/>
            <p:nvPr/>
          </p:nvSpPr>
          <p:spPr>
            <a:xfrm>
              <a:off x="4877018" y="48303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500"/>
                <a:t>작업</a:t>
              </a:r>
              <a:r>
                <a:rPr lang="en-US" altLang="ko-KR" sz="1500"/>
                <a:t>3.</a:t>
              </a:r>
              <a:endParaRPr lang="en-US" altLang="ko-KR" sz="15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502211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181526" y="4879242"/>
              <a:ext cx="4706911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데이터가 부족한 자연어 처리 문제에서 사전 훈련된 단어 임베딩을 사용하여 성능 향상을 할 수 있다</a:t>
              </a:r>
              <a:endParaRPr lang="ko-KR" altLang="en-US" sz="13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1" name=""/>
          <p:cNvSpPr txBox="1"/>
          <p:nvPr/>
        </p:nvSpPr>
        <p:spPr>
          <a:xfrm>
            <a:off x="95694" y="2841574"/>
            <a:ext cx="1720995" cy="375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349780" y="2067753"/>
            <a:ext cx="1017444" cy="3115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</a:t>
            </a: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339822" y="3647389"/>
            <a:ext cx="1017444" cy="3131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29947" y="1009866"/>
            <a:ext cx="237388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6.1.4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정리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"/>
          <p:cNvGrpSpPr/>
          <p:nvPr/>
        </p:nvGrpSpPr>
        <p:grpSpPr>
          <a:xfrm rot="0">
            <a:off x="4877018" y="1624017"/>
            <a:ext cx="5651328" cy="1095400"/>
            <a:chOff x="4877018" y="1624017"/>
            <a:chExt cx="5651328" cy="1095400"/>
          </a:xfrm>
        </p:grpSpPr>
        <p:sp>
          <p:nvSpPr>
            <p:cNvPr id="91" name=""/>
            <p:cNvSpPr/>
            <p:nvPr/>
          </p:nvSpPr>
          <p:spPr>
            <a:xfrm>
              <a:off x="4877018" y="16240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 sz="13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164436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3" name=""/>
            <p:cNvSpPr txBox="1"/>
            <p:nvPr/>
          </p:nvSpPr>
          <p:spPr>
            <a:xfrm>
              <a:off x="6181527" y="1893749"/>
              <a:ext cx="4346819" cy="5354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가장 흔한 시퀀스 형태의 데이터</a:t>
              </a:r>
              <a:endParaRPr lang="ko-KR" altLang="en-US" sz="13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단어의 시퀀스 </a:t>
              </a:r>
              <a:r>
                <a:rPr lang="en-US" altLang="ko-KR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문자의 시퀀스로 이해 가능</a:t>
              </a: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4877018" y="3191561"/>
            <a:ext cx="5651328" cy="1157605"/>
            <a:chOff x="4877018" y="3191561"/>
            <a:chExt cx="5651328" cy="1157605"/>
          </a:xfrm>
        </p:grpSpPr>
        <p:sp>
          <p:nvSpPr>
            <p:cNvPr id="91" name=""/>
            <p:cNvSpPr/>
            <p:nvPr/>
          </p:nvSpPr>
          <p:spPr>
            <a:xfrm>
              <a:off x="4877018" y="3191561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92" name=""/>
            <p:cNvSpPr/>
            <p:nvPr/>
          </p:nvSpPr>
          <p:spPr>
            <a:xfrm>
              <a:off x="6181527" y="3211911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3" name=""/>
            <p:cNvSpPr txBox="1"/>
            <p:nvPr/>
          </p:nvSpPr>
          <p:spPr>
            <a:xfrm>
              <a:off x="6181527" y="3402411"/>
              <a:ext cx="4346819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기초적인 자연어 이해 문제 처리 가능</a:t>
              </a:r>
              <a:endParaRPr lang="ko-KR" altLang="en-US" sz="13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문서 분류</a:t>
              </a:r>
              <a:r>
                <a:rPr lang="en-US" altLang="ko-KR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감성 분석</a:t>
              </a:r>
              <a:r>
                <a:rPr lang="en-US" altLang="ko-KR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저자 식별</a:t>
              </a:r>
              <a:r>
                <a:rPr lang="en-US" altLang="ko-KR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질문 응답 등의 애플리케이션에 적합 </a:t>
              </a:r>
              <a:endParaRPr lang="ko-KR" altLang="en-US" sz="13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딥러닝 모델은 문자 언어에 대한 통계적 구조를 만들어 텍스트 문제 해결</a:t>
              </a:r>
              <a:endParaRPr lang="ko-KR" altLang="en-US" sz="13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"/>
          <p:cNvGrpSpPr/>
          <p:nvPr/>
        </p:nvGrpSpPr>
        <p:grpSpPr>
          <a:xfrm rot="0">
            <a:off x="4877018" y="4793517"/>
            <a:ext cx="5651328" cy="1132200"/>
            <a:chOff x="4877018" y="4793517"/>
            <a:chExt cx="5651328" cy="1132200"/>
          </a:xfrm>
        </p:grpSpPr>
        <p:sp>
          <p:nvSpPr>
            <p:cNvPr id="91" name=""/>
            <p:cNvSpPr/>
            <p:nvPr/>
          </p:nvSpPr>
          <p:spPr>
            <a:xfrm>
              <a:off x="4877018" y="48303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500"/>
                <a:t>텍스트 벡터화</a:t>
              </a:r>
              <a:endParaRPr lang="ko-KR" altLang="en-US" sz="15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485066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3" name=""/>
            <p:cNvSpPr txBox="1"/>
            <p:nvPr/>
          </p:nvSpPr>
          <p:spPr>
            <a:xfrm>
              <a:off x="6181527" y="4793517"/>
              <a:ext cx="4346819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텍스트를 수치형 텐서로 변환하는 과정</a:t>
              </a:r>
              <a:endParaRPr lang="ko-KR" altLang="en-US" sz="13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딥러닝 모델은 수치형 텐서만 다룰 수 있기 때문에 텍스트 원본을 변환하는 과정이 필요함</a:t>
              </a: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rot="0">
            <a:off x="1470155" y="1731769"/>
            <a:ext cx="2175185" cy="4134387"/>
            <a:chOff x="1045999" y="425890"/>
            <a:chExt cx="3149600" cy="5986462"/>
          </a:xfrm>
        </p:grpSpPr>
        <p:grpSp>
          <p:nvGrpSpPr>
            <p:cNvPr id="90" name="Group 4"/>
            <p:cNvGrpSpPr>
              <a:grpSpLocks noChangeAspect="1"/>
            </p:cNvGrpSpPr>
            <p:nvPr/>
          </p:nvGrpSpPr>
          <p:grpSpPr>
            <a:xfrm rot="0">
              <a:off x="1045999" y="425890"/>
              <a:ext cx="3149600" cy="5986462"/>
              <a:chOff x="1080" y="1117"/>
              <a:chExt cx="1984" cy="3771"/>
            </a:xfrm>
            <a:solidFill>
              <a:srgbClr val="e8eff7"/>
            </a:solidFill>
          </p:grpSpPr>
          <p:sp>
            <p:nvSpPr>
              <p:cNvPr id="92" name="Freeform 5"/>
              <p:cNvSpPr/>
              <p:nvPr/>
            </p:nvSpPr>
            <p:spPr>
              <a:xfrm>
                <a:off x="3000" y="2362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"/>
              <p:cNvSpPr/>
              <p:nvPr/>
            </p:nvSpPr>
            <p:spPr>
              <a:xfrm>
                <a:off x="2963" y="3003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9"/>
              <p:cNvSpPr/>
              <p:nvPr/>
            </p:nvSpPr>
            <p:spPr>
              <a:xfrm>
                <a:off x="1081" y="1117"/>
                <a:ext cx="1918" cy="1118"/>
              </a:xfrm>
              <a:custGeom>
                <a:avLst/>
                <a:gdLst>
                  <a:gd name="T0" fmla="*/ 5750 w 5753"/>
                  <a:gd name="T1" fmla="*/ 3274 h 3353"/>
                  <a:gd name="T2" fmla="*/ 5698 w 5753"/>
                  <a:gd name="T3" fmla="*/ 2987 h 3353"/>
                  <a:gd name="T4" fmla="*/ 5594 w 5753"/>
                  <a:gd name="T5" fmla="*/ 2748 h 3353"/>
                  <a:gd name="T6" fmla="*/ 5444 w 5753"/>
                  <a:gd name="T7" fmla="*/ 2555 h 3353"/>
                  <a:gd name="T8" fmla="*/ 5303 w 5753"/>
                  <a:gd name="T9" fmla="*/ 2441 h 3353"/>
                  <a:gd name="T10" fmla="*/ 5200 w 5753"/>
                  <a:gd name="T11" fmla="*/ 2348 h 3353"/>
                  <a:gd name="T12" fmla="*/ 4995 w 5753"/>
                  <a:gd name="T13" fmla="*/ 2075 h 3353"/>
                  <a:gd name="T14" fmla="*/ 4874 w 5753"/>
                  <a:gd name="T15" fmla="*/ 1854 h 3353"/>
                  <a:gd name="T16" fmla="*/ 4819 w 5753"/>
                  <a:gd name="T17" fmla="*/ 1712 h 3353"/>
                  <a:gd name="T18" fmla="*/ 4749 w 5753"/>
                  <a:gd name="T19" fmla="*/ 1334 h 3353"/>
                  <a:gd name="T20" fmla="*/ 4718 w 5753"/>
                  <a:gd name="T21" fmla="*/ 876 h 3353"/>
                  <a:gd name="T22" fmla="*/ 4678 w 5753"/>
                  <a:gd name="T23" fmla="*/ 523 h 3353"/>
                  <a:gd name="T24" fmla="*/ 4628 w 5753"/>
                  <a:gd name="T25" fmla="*/ 363 h 3353"/>
                  <a:gd name="T26" fmla="*/ 4570 w 5753"/>
                  <a:gd name="T27" fmla="*/ 272 h 3353"/>
                  <a:gd name="T28" fmla="*/ 4491 w 5753"/>
                  <a:gd name="T29" fmla="*/ 206 h 3353"/>
                  <a:gd name="T30" fmla="*/ 4340 w 5753"/>
                  <a:gd name="T31" fmla="*/ 137 h 3353"/>
                  <a:gd name="T32" fmla="*/ 3981 w 5753"/>
                  <a:gd name="T33" fmla="*/ 56 h 3353"/>
                  <a:gd name="T34" fmla="*/ 3487 w 5753"/>
                  <a:gd name="T35" fmla="*/ 12 h 3353"/>
                  <a:gd name="T36" fmla="*/ 2876 w 5753"/>
                  <a:gd name="T37" fmla="*/ 0 h 3353"/>
                  <a:gd name="T38" fmla="*/ 2266 w 5753"/>
                  <a:gd name="T39" fmla="*/ 12 h 3353"/>
                  <a:gd name="T40" fmla="*/ 1772 w 5753"/>
                  <a:gd name="T41" fmla="*/ 56 h 3353"/>
                  <a:gd name="T42" fmla="*/ 1413 w 5753"/>
                  <a:gd name="T43" fmla="*/ 137 h 3353"/>
                  <a:gd name="T44" fmla="*/ 1261 w 5753"/>
                  <a:gd name="T45" fmla="*/ 206 h 3353"/>
                  <a:gd name="T46" fmla="*/ 1183 w 5753"/>
                  <a:gd name="T47" fmla="*/ 272 h 3353"/>
                  <a:gd name="T48" fmla="*/ 1125 w 5753"/>
                  <a:gd name="T49" fmla="*/ 363 h 3353"/>
                  <a:gd name="T50" fmla="*/ 1075 w 5753"/>
                  <a:gd name="T51" fmla="*/ 523 h 3353"/>
                  <a:gd name="T52" fmla="*/ 1034 w 5753"/>
                  <a:gd name="T53" fmla="*/ 876 h 3353"/>
                  <a:gd name="T54" fmla="*/ 1004 w 5753"/>
                  <a:gd name="T55" fmla="*/ 1334 h 3353"/>
                  <a:gd name="T56" fmla="*/ 934 w 5753"/>
                  <a:gd name="T57" fmla="*/ 1712 h 3353"/>
                  <a:gd name="T58" fmla="*/ 879 w 5753"/>
                  <a:gd name="T59" fmla="*/ 1854 h 3353"/>
                  <a:gd name="T60" fmla="*/ 722 w 5753"/>
                  <a:gd name="T61" fmla="*/ 2120 h 3353"/>
                  <a:gd name="T62" fmla="*/ 453 w 5753"/>
                  <a:gd name="T63" fmla="*/ 2430 h 3353"/>
                  <a:gd name="T64" fmla="*/ 333 w 5753"/>
                  <a:gd name="T65" fmla="*/ 2533 h 3353"/>
                  <a:gd name="T66" fmla="*/ 190 w 5753"/>
                  <a:gd name="T67" fmla="*/ 2703 h 3353"/>
                  <a:gd name="T68" fmla="*/ 84 w 5753"/>
                  <a:gd name="T69" fmla="*/ 2911 h 3353"/>
                  <a:gd name="T70" fmla="*/ 19 w 5753"/>
                  <a:gd name="T71" fmla="*/ 3151 h 3353"/>
                  <a:gd name="T72" fmla="*/ 0 w 5753"/>
                  <a:gd name="T73" fmla="*/ 3353 h 3353"/>
                  <a:gd name="T74" fmla="*/ 5753 w 5753"/>
                  <a:gd name="T75" fmla="*/ 3353 h 335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3">
                    <a:moveTo>
                      <a:pt x="5753" y="3353"/>
                    </a:moveTo>
                    <a:lnTo>
                      <a:pt x="5750" y="3274"/>
                    </a:lnTo>
                    <a:lnTo>
                      <a:pt x="5730" y="3124"/>
                    </a:lnTo>
                    <a:lnTo>
                      <a:pt x="5698" y="2987"/>
                    </a:lnTo>
                    <a:lnTo>
                      <a:pt x="5652" y="2862"/>
                    </a:lnTo>
                    <a:lnTo>
                      <a:pt x="5594" y="2748"/>
                    </a:lnTo>
                    <a:lnTo>
                      <a:pt x="5524" y="2646"/>
                    </a:lnTo>
                    <a:lnTo>
                      <a:pt x="5444" y="2555"/>
                    </a:lnTo>
                    <a:lnTo>
                      <a:pt x="5354" y="2476"/>
                    </a:lnTo>
                    <a:lnTo>
                      <a:pt x="5303" y="2441"/>
                    </a:lnTo>
                    <a:lnTo>
                      <a:pt x="5267" y="2412"/>
                    </a:lnTo>
                    <a:lnTo>
                      <a:pt x="5200" y="2348"/>
                    </a:lnTo>
                    <a:lnTo>
                      <a:pt x="5103" y="2237"/>
                    </a:lnTo>
                    <a:lnTo>
                      <a:pt x="4995" y="2075"/>
                    </a:lnTo>
                    <a:lnTo>
                      <a:pt x="4907" y="1920"/>
                    </a:lnTo>
                    <a:lnTo>
                      <a:pt x="4874" y="1854"/>
                    </a:lnTo>
                    <a:lnTo>
                      <a:pt x="4852" y="1807"/>
                    </a:lnTo>
                    <a:lnTo>
                      <a:pt x="4819" y="1712"/>
                    </a:lnTo>
                    <a:lnTo>
                      <a:pt x="4780" y="1557"/>
                    </a:lnTo>
                    <a:lnTo>
                      <a:pt x="4749" y="1334"/>
                    </a:lnTo>
                    <a:lnTo>
                      <a:pt x="4731" y="1103"/>
                    </a:lnTo>
                    <a:lnTo>
                      <a:pt x="4718" y="876"/>
                    </a:lnTo>
                    <a:lnTo>
                      <a:pt x="4701" y="664"/>
                    </a:lnTo>
                    <a:lnTo>
                      <a:pt x="4678" y="523"/>
                    </a:lnTo>
                    <a:lnTo>
                      <a:pt x="4655" y="438"/>
                    </a:lnTo>
                    <a:lnTo>
                      <a:pt x="4628" y="363"/>
                    </a:lnTo>
                    <a:lnTo>
                      <a:pt x="4592" y="298"/>
                    </a:lnTo>
                    <a:lnTo>
                      <a:pt x="4570" y="272"/>
                    </a:lnTo>
                    <a:lnTo>
                      <a:pt x="4549" y="249"/>
                    </a:lnTo>
                    <a:lnTo>
                      <a:pt x="4491" y="206"/>
                    </a:lnTo>
                    <a:lnTo>
                      <a:pt x="4422" y="170"/>
                    </a:lnTo>
                    <a:lnTo>
                      <a:pt x="4340" y="137"/>
                    </a:lnTo>
                    <a:lnTo>
                      <a:pt x="4200" y="96"/>
                    </a:lnTo>
                    <a:lnTo>
                      <a:pt x="3981" y="56"/>
                    </a:lnTo>
                    <a:lnTo>
                      <a:pt x="3741" y="29"/>
                    </a:lnTo>
                    <a:lnTo>
                      <a:pt x="3487" y="12"/>
                    </a:lnTo>
                    <a:lnTo>
                      <a:pt x="3108" y="0"/>
                    </a:lnTo>
                    <a:lnTo>
                      <a:pt x="2876" y="0"/>
                    </a:lnTo>
                    <a:lnTo>
                      <a:pt x="2646" y="0"/>
                    </a:lnTo>
                    <a:lnTo>
                      <a:pt x="2266" y="12"/>
                    </a:lnTo>
                    <a:lnTo>
                      <a:pt x="2014" y="29"/>
                    </a:lnTo>
                    <a:lnTo>
                      <a:pt x="1772" y="56"/>
                    </a:lnTo>
                    <a:lnTo>
                      <a:pt x="1553" y="96"/>
                    </a:lnTo>
                    <a:lnTo>
                      <a:pt x="1413" y="137"/>
                    </a:lnTo>
                    <a:lnTo>
                      <a:pt x="1331" y="170"/>
                    </a:lnTo>
                    <a:lnTo>
                      <a:pt x="1261" y="206"/>
                    </a:lnTo>
                    <a:lnTo>
                      <a:pt x="1204" y="249"/>
                    </a:lnTo>
                    <a:lnTo>
                      <a:pt x="1183" y="272"/>
                    </a:lnTo>
                    <a:lnTo>
                      <a:pt x="1161" y="298"/>
                    </a:lnTo>
                    <a:lnTo>
                      <a:pt x="1125" y="363"/>
                    </a:lnTo>
                    <a:lnTo>
                      <a:pt x="1096" y="438"/>
                    </a:lnTo>
                    <a:lnTo>
                      <a:pt x="1075" y="523"/>
                    </a:lnTo>
                    <a:lnTo>
                      <a:pt x="1052" y="664"/>
                    </a:lnTo>
                    <a:lnTo>
                      <a:pt x="1034" y="876"/>
                    </a:lnTo>
                    <a:lnTo>
                      <a:pt x="1021" y="1103"/>
                    </a:lnTo>
                    <a:lnTo>
                      <a:pt x="1004" y="1334"/>
                    </a:lnTo>
                    <a:lnTo>
                      <a:pt x="972" y="1557"/>
                    </a:lnTo>
                    <a:lnTo>
                      <a:pt x="934" y="1712"/>
                    </a:lnTo>
                    <a:lnTo>
                      <a:pt x="900" y="1807"/>
                    </a:lnTo>
                    <a:lnTo>
                      <a:pt x="879" y="1854"/>
                    </a:lnTo>
                    <a:lnTo>
                      <a:pt x="831" y="1946"/>
                    </a:lnTo>
                    <a:lnTo>
                      <a:pt x="722" y="2120"/>
                    </a:lnTo>
                    <a:lnTo>
                      <a:pt x="595" y="2281"/>
                    </a:lnTo>
                    <a:lnTo>
                      <a:pt x="453" y="2430"/>
                    </a:lnTo>
                    <a:lnTo>
                      <a:pt x="373" y="2497"/>
                    </a:lnTo>
                    <a:lnTo>
                      <a:pt x="333" y="2533"/>
                    </a:lnTo>
                    <a:lnTo>
                      <a:pt x="257" y="2614"/>
                    </a:lnTo>
                    <a:lnTo>
                      <a:pt x="190" y="2703"/>
                    </a:lnTo>
                    <a:lnTo>
                      <a:pt x="133" y="2803"/>
                    </a:lnTo>
                    <a:lnTo>
                      <a:pt x="84" y="2911"/>
                    </a:lnTo>
                    <a:lnTo>
                      <a:pt x="46" y="3027"/>
                    </a:lnTo>
                    <a:lnTo>
                      <a:pt x="19" y="3151"/>
                    </a:lnTo>
                    <a:lnTo>
                      <a:pt x="3" y="3284"/>
                    </a:lnTo>
                    <a:lnTo>
                      <a:pt x="0" y="3353"/>
                    </a:lnTo>
                    <a:lnTo>
                      <a:pt x="5753" y="3353"/>
                    </a:lnTo>
                    <a:lnTo>
                      <a:pt x="5753" y="335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"/>
              <p:cNvSpPr/>
              <p:nvPr/>
            </p:nvSpPr>
            <p:spPr>
              <a:xfrm>
                <a:off x="1081" y="3771"/>
                <a:ext cx="1918" cy="1117"/>
              </a:xfrm>
              <a:custGeom>
                <a:avLst/>
                <a:gdLst>
                  <a:gd name="T0" fmla="*/ 5750 w 5753"/>
                  <a:gd name="T1" fmla="*/ 79 h 3352"/>
                  <a:gd name="T2" fmla="*/ 5698 w 5753"/>
                  <a:gd name="T3" fmla="*/ 364 h 3352"/>
                  <a:gd name="T4" fmla="*/ 5594 w 5753"/>
                  <a:gd name="T5" fmla="*/ 603 h 3352"/>
                  <a:gd name="T6" fmla="*/ 5444 w 5753"/>
                  <a:gd name="T7" fmla="*/ 797 h 3352"/>
                  <a:gd name="T8" fmla="*/ 5303 w 5753"/>
                  <a:gd name="T9" fmla="*/ 911 h 3352"/>
                  <a:gd name="T10" fmla="*/ 5200 w 5753"/>
                  <a:gd name="T11" fmla="*/ 1003 h 3352"/>
                  <a:gd name="T12" fmla="*/ 4995 w 5753"/>
                  <a:gd name="T13" fmla="*/ 1276 h 3352"/>
                  <a:gd name="T14" fmla="*/ 4874 w 5753"/>
                  <a:gd name="T15" fmla="*/ 1499 h 3352"/>
                  <a:gd name="T16" fmla="*/ 4819 w 5753"/>
                  <a:gd name="T17" fmla="*/ 1640 h 3352"/>
                  <a:gd name="T18" fmla="*/ 4749 w 5753"/>
                  <a:gd name="T19" fmla="*/ 2019 h 3352"/>
                  <a:gd name="T20" fmla="*/ 4718 w 5753"/>
                  <a:gd name="T21" fmla="*/ 2475 h 3352"/>
                  <a:gd name="T22" fmla="*/ 4678 w 5753"/>
                  <a:gd name="T23" fmla="*/ 2830 h 3352"/>
                  <a:gd name="T24" fmla="*/ 4628 w 5753"/>
                  <a:gd name="T25" fmla="*/ 2990 h 3352"/>
                  <a:gd name="T26" fmla="*/ 4570 w 5753"/>
                  <a:gd name="T27" fmla="*/ 3080 h 3352"/>
                  <a:gd name="T28" fmla="*/ 4491 w 5753"/>
                  <a:gd name="T29" fmla="*/ 3145 h 3352"/>
                  <a:gd name="T30" fmla="*/ 4340 w 5753"/>
                  <a:gd name="T31" fmla="*/ 3214 h 3352"/>
                  <a:gd name="T32" fmla="*/ 3981 w 5753"/>
                  <a:gd name="T33" fmla="*/ 3296 h 3352"/>
                  <a:gd name="T34" fmla="*/ 3487 w 5753"/>
                  <a:gd name="T35" fmla="*/ 3339 h 3352"/>
                  <a:gd name="T36" fmla="*/ 2876 w 5753"/>
                  <a:gd name="T37" fmla="*/ 3352 h 3352"/>
                  <a:gd name="T38" fmla="*/ 2266 w 5753"/>
                  <a:gd name="T39" fmla="*/ 3339 h 3352"/>
                  <a:gd name="T40" fmla="*/ 1772 w 5753"/>
                  <a:gd name="T41" fmla="*/ 3296 h 3352"/>
                  <a:gd name="T42" fmla="*/ 1413 w 5753"/>
                  <a:gd name="T43" fmla="*/ 3214 h 3352"/>
                  <a:gd name="T44" fmla="*/ 1261 w 5753"/>
                  <a:gd name="T45" fmla="*/ 3145 h 3352"/>
                  <a:gd name="T46" fmla="*/ 1183 w 5753"/>
                  <a:gd name="T47" fmla="*/ 3080 h 3352"/>
                  <a:gd name="T48" fmla="*/ 1125 w 5753"/>
                  <a:gd name="T49" fmla="*/ 2990 h 3352"/>
                  <a:gd name="T50" fmla="*/ 1075 w 5753"/>
                  <a:gd name="T51" fmla="*/ 2830 h 3352"/>
                  <a:gd name="T52" fmla="*/ 1034 w 5753"/>
                  <a:gd name="T53" fmla="*/ 2475 h 3352"/>
                  <a:gd name="T54" fmla="*/ 1004 w 5753"/>
                  <a:gd name="T55" fmla="*/ 2019 h 3352"/>
                  <a:gd name="T56" fmla="*/ 934 w 5753"/>
                  <a:gd name="T57" fmla="*/ 1640 h 3352"/>
                  <a:gd name="T58" fmla="*/ 879 w 5753"/>
                  <a:gd name="T59" fmla="*/ 1499 h 3352"/>
                  <a:gd name="T60" fmla="*/ 722 w 5753"/>
                  <a:gd name="T61" fmla="*/ 1231 h 3352"/>
                  <a:gd name="T62" fmla="*/ 453 w 5753"/>
                  <a:gd name="T63" fmla="*/ 921 h 3352"/>
                  <a:gd name="T64" fmla="*/ 333 w 5753"/>
                  <a:gd name="T65" fmla="*/ 818 h 3352"/>
                  <a:gd name="T66" fmla="*/ 190 w 5753"/>
                  <a:gd name="T67" fmla="*/ 648 h 3352"/>
                  <a:gd name="T68" fmla="*/ 84 w 5753"/>
                  <a:gd name="T69" fmla="*/ 440 h 3352"/>
                  <a:gd name="T70" fmla="*/ 19 w 5753"/>
                  <a:gd name="T71" fmla="*/ 200 h 3352"/>
                  <a:gd name="T72" fmla="*/ 0 w 5753"/>
                  <a:gd name="T73" fmla="*/ 0 h 3352"/>
                  <a:gd name="T74" fmla="*/ 5753 w 5753"/>
                  <a:gd name="T75" fmla="*/ 0 h 335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2">
                    <a:moveTo>
                      <a:pt x="5753" y="0"/>
                    </a:moveTo>
                    <a:lnTo>
                      <a:pt x="5750" y="79"/>
                    </a:lnTo>
                    <a:lnTo>
                      <a:pt x="5730" y="227"/>
                    </a:lnTo>
                    <a:lnTo>
                      <a:pt x="5698" y="364"/>
                    </a:lnTo>
                    <a:lnTo>
                      <a:pt x="5652" y="489"/>
                    </a:lnTo>
                    <a:lnTo>
                      <a:pt x="5594" y="603"/>
                    </a:lnTo>
                    <a:lnTo>
                      <a:pt x="5524" y="707"/>
                    </a:lnTo>
                    <a:lnTo>
                      <a:pt x="5444" y="797"/>
                    </a:lnTo>
                    <a:lnTo>
                      <a:pt x="5354" y="877"/>
                    </a:lnTo>
                    <a:lnTo>
                      <a:pt x="5303" y="911"/>
                    </a:lnTo>
                    <a:lnTo>
                      <a:pt x="5267" y="939"/>
                    </a:lnTo>
                    <a:lnTo>
                      <a:pt x="5200" y="1003"/>
                    </a:lnTo>
                    <a:lnTo>
                      <a:pt x="5103" y="1114"/>
                    </a:lnTo>
                    <a:lnTo>
                      <a:pt x="4995" y="1276"/>
                    </a:lnTo>
                    <a:lnTo>
                      <a:pt x="4907" y="1431"/>
                    </a:lnTo>
                    <a:lnTo>
                      <a:pt x="4874" y="1499"/>
                    </a:lnTo>
                    <a:lnTo>
                      <a:pt x="4852" y="1544"/>
                    </a:lnTo>
                    <a:lnTo>
                      <a:pt x="4819" y="1640"/>
                    </a:lnTo>
                    <a:lnTo>
                      <a:pt x="4780" y="1796"/>
                    </a:lnTo>
                    <a:lnTo>
                      <a:pt x="4749" y="2019"/>
                    </a:lnTo>
                    <a:lnTo>
                      <a:pt x="4731" y="2249"/>
                    </a:lnTo>
                    <a:lnTo>
                      <a:pt x="4718" y="2475"/>
                    </a:lnTo>
                    <a:lnTo>
                      <a:pt x="4701" y="2687"/>
                    </a:lnTo>
                    <a:lnTo>
                      <a:pt x="4678" y="2830"/>
                    </a:lnTo>
                    <a:lnTo>
                      <a:pt x="4655" y="2915"/>
                    </a:lnTo>
                    <a:lnTo>
                      <a:pt x="4628" y="2990"/>
                    </a:lnTo>
                    <a:lnTo>
                      <a:pt x="4592" y="3053"/>
                    </a:lnTo>
                    <a:lnTo>
                      <a:pt x="4570" y="3080"/>
                    </a:lnTo>
                    <a:lnTo>
                      <a:pt x="4549" y="3103"/>
                    </a:lnTo>
                    <a:lnTo>
                      <a:pt x="4491" y="3145"/>
                    </a:lnTo>
                    <a:lnTo>
                      <a:pt x="4422" y="3182"/>
                    </a:lnTo>
                    <a:lnTo>
                      <a:pt x="4340" y="3214"/>
                    </a:lnTo>
                    <a:lnTo>
                      <a:pt x="4200" y="3256"/>
                    </a:lnTo>
                    <a:lnTo>
                      <a:pt x="3981" y="3296"/>
                    </a:lnTo>
                    <a:lnTo>
                      <a:pt x="3741" y="3324"/>
                    </a:lnTo>
                    <a:lnTo>
                      <a:pt x="3487" y="3339"/>
                    </a:lnTo>
                    <a:lnTo>
                      <a:pt x="3108" y="3351"/>
                    </a:lnTo>
                    <a:lnTo>
                      <a:pt x="2876" y="3352"/>
                    </a:lnTo>
                    <a:lnTo>
                      <a:pt x="2646" y="3351"/>
                    </a:lnTo>
                    <a:lnTo>
                      <a:pt x="2266" y="3339"/>
                    </a:lnTo>
                    <a:lnTo>
                      <a:pt x="2014" y="3324"/>
                    </a:lnTo>
                    <a:lnTo>
                      <a:pt x="1772" y="3296"/>
                    </a:lnTo>
                    <a:lnTo>
                      <a:pt x="1553" y="3256"/>
                    </a:lnTo>
                    <a:lnTo>
                      <a:pt x="1413" y="3214"/>
                    </a:lnTo>
                    <a:lnTo>
                      <a:pt x="1331" y="3182"/>
                    </a:lnTo>
                    <a:lnTo>
                      <a:pt x="1261" y="3145"/>
                    </a:lnTo>
                    <a:lnTo>
                      <a:pt x="1204" y="3103"/>
                    </a:lnTo>
                    <a:lnTo>
                      <a:pt x="1183" y="3080"/>
                    </a:lnTo>
                    <a:lnTo>
                      <a:pt x="1161" y="3053"/>
                    </a:lnTo>
                    <a:lnTo>
                      <a:pt x="1125" y="2990"/>
                    </a:lnTo>
                    <a:lnTo>
                      <a:pt x="1096" y="2915"/>
                    </a:lnTo>
                    <a:lnTo>
                      <a:pt x="1075" y="2830"/>
                    </a:lnTo>
                    <a:lnTo>
                      <a:pt x="1052" y="2687"/>
                    </a:lnTo>
                    <a:lnTo>
                      <a:pt x="1034" y="2475"/>
                    </a:lnTo>
                    <a:lnTo>
                      <a:pt x="1021" y="2249"/>
                    </a:lnTo>
                    <a:lnTo>
                      <a:pt x="1004" y="2019"/>
                    </a:lnTo>
                    <a:lnTo>
                      <a:pt x="972" y="1796"/>
                    </a:lnTo>
                    <a:lnTo>
                      <a:pt x="934" y="1640"/>
                    </a:lnTo>
                    <a:lnTo>
                      <a:pt x="900" y="1544"/>
                    </a:lnTo>
                    <a:lnTo>
                      <a:pt x="879" y="1499"/>
                    </a:lnTo>
                    <a:lnTo>
                      <a:pt x="831" y="1407"/>
                    </a:lnTo>
                    <a:lnTo>
                      <a:pt x="722" y="1231"/>
                    </a:lnTo>
                    <a:lnTo>
                      <a:pt x="595" y="1070"/>
                    </a:lnTo>
                    <a:lnTo>
                      <a:pt x="453" y="921"/>
                    </a:lnTo>
                    <a:lnTo>
                      <a:pt x="373" y="854"/>
                    </a:lnTo>
                    <a:lnTo>
                      <a:pt x="333" y="818"/>
                    </a:lnTo>
                    <a:lnTo>
                      <a:pt x="257" y="738"/>
                    </a:lnTo>
                    <a:lnTo>
                      <a:pt x="190" y="648"/>
                    </a:lnTo>
                    <a:lnTo>
                      <a:pt x="133" y="548"/>
                    </a:lnTo>
                    <a:lnTo>
                      <a:pt x="84" y="440"/>
                    </a:lnTo>
                    <a:lnTo>
                      <a:pt x="46" y="324"/>
                    </a:lnTo>
                    <a:lnTo>
                      <a:pt x="19" y="200"/>
                    </a:lnTo>
                    <a:lnTo>
                      <a:pt x="3" y="69"/>
                    </a:lnTo>
                    <a:lnTo>
                      <a:pt x="0" y="0"/>
                    </a:lnTo>
                    <a:lnTo>
                      <a:pt x="5753" y="0"/>
                    </a:lnTo>
                    <a:lnTo>
                      <a:pt x="5753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1"/>
              <p:cNvSpPr/>
              <p:nvPr/>
            </p:nvSpPr>
            <p:spPr>
              <a:xfrm>
                <a:off x="1080" y="1851"/>
                <a:ext cx="1920" cy="2304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3"/>
              <p:cNvSpPr>
                <a:spLocks noEditPoints="1"/>
              </p:cNvSpPr>
              <p:nvPr/>
            </p:nvSpPr>
            <p:spPr>
              <a:xfrm>
                <a:off x="1080" y="1851"/>
                <a:ext cx="1920" cy="2304"/>
              </a:xfrm>
              <a:custGeom>
                <a:avLst/>
                <a:gdLst>
                  <a:gd name="T0" fmla="*/ 1093 w 5761"/>
                  <a:gd name="T1" fmla="*/ 0 h 6913"/>
                  <a:gd name="T2" fmla="*/ 756 w 5761"/>
                  <a:gd name="T3" fmla="*/ 69 h 6913"/>
                  <a:gd name="T4" fmla="*/ 462 w 5761"/>
                  <a:gd name="T5" fmla="*/ 227 h 6913"/>
                  <a:gd name="T6" fmla="*/ 229 w 5761"/>
                  <a:gd name="T7" fmla="*/ 462 h 6913"/>
                  <a:gd name="T8" fmla="*/ 69 w 5761"/>
                  <a:gd name="T9" fmla="*/ 756 h 6913"/>
                  <a:gd name="T10" fmla="*/ 1 w 5761"/>
                  <a:gd name="T11" fmla="*/ 1091 h 6913"/>
                  <a:gd name="T12" fmla="*/ 0 w 5761"/>
                  <a:gd name="T13" fmla="*/ 5761 h 6913"/>
                  <a:gd name="T14" fmla="*/ 36 w 5761"/>
                  <a:gd name="T15" fmla="*/ 6049 h 6913"/>
                  <a:gd name="T16" fmla="*/ 167 w 5761"/>
                  <a:gd name="T17" fmla="*/ 6358 h 6913"/>
                  <a:gd name="T18" fmla="*/ 377 w 5761"/>
                  <a:gd name="T19" fmla="*/ 6613 h 6913"/>
                  <a:gd name="T20" fmla="*/ 652 w 5761"/>
                  <a:gd name="T21" fmla="*/ 6799 h 6913"/>
                  <a:gd name="T22" fmla="*/ 976 w 5761"/>
                  <a:gd name="T23" fmla="*/ 6900 h 6913"/>
                  <a:gd name="T24" fmla="*/ 4609 w 5761"/>
                  <a:gd name="T25" fmla="*/ 6913 h 6913"/>
                  <a:gd name="T26" fmla="*/ 4897 w 5761"/>
                  <a:gd name="T27" fmla="*/ 6877 h 6913"/>
                  <a:gd name="T28" fmla="*/ 5206 w 5761"/>
                  <a:gd name="T29" fmla="*/ 6746 h 6913"/>
                  <a:gd name="T30" fmla="*/ 5461 w 5761"/>
                  <a:gd name="T31" fmla="*/ 6535 h 6913"/>
                  <a:gd name="T32" fmla="*/ 5647 w 5761"/>
                  <a:gd name="T33" fmla="*/ 6260 h 6913"/>
                  <a:gd name="T34" fmla="*/ 5748 w 5761"/>
                  <a:gd name="T35" fmla="*/ 5936 h 6913"/>
                  <a:gd name="T36" fmla="*/ 5761 w 5761"/>
                  <a:gd name="T37" fmla="*/ 3456 h 6913"/>
                  <a:gd name="T38" fmla="*/ 5748 w 5761"/>
                  <a:gd name="T39" fmla="*/ 976 h 6913"/>
                  <a:gd name="T40" fmla="*/ 5647 w 5761"/>
                  <a:gd name="T41" fmla="*/ 652 h 6913"/>
                  <a:gd name="T42" fmla="*/ 5461 w 5761"/>
                  <a:gd name="T43" fmla="*/ 377 h 6913"/>
                  <a:gd name="T44" fmla="*/ 5206 w 5761"/>
                  <a:gd name="T45" fmla="*/ 165 h 6913"/>
                  <a:gd name="T46" fmla="*/ 4897 w 5761"/>
                  <a:gd name="T47" fmla="*/ 36 h 6913"/>
                  <a:gd name="T48" fmla="*/ 4609 w 5761"/>
                  <a:gd name="T49" fmla="*/ 0 h 6913"/>
                  <a:gd name="T50" fmla="*/ 4725 w 5761"/>
                  <a:gd name="T51" fmla="*/ 391 h 6913"/>
                  <a:gd name="T52" fmla="*/ 4941 w 5761"/>
                  <a:gd name="T53" fmla="*/ 459 h 6913"/>
                  <a:gd name="T54" fmla="*/ 5126 w 5761"/>
                  <a:gd name="T55" fmla="*/ 583 h 6913"/>
                  <a:gd name="T56" fmla="*/ 5265 w 5761"/>
                  <a:gd name="T57" fmla="*/ 753 h 6913"/>
                  <a:gd name="T58" fmla="*/ 5353 w 5761"/>
                  <a:gd name="T59" fmla="*/ 960 h 6913"/>
                  <a:gd name="T60" fmla="*/ 5376 w 5761"/>
                  <a:gd name="T61" fmla="*/ 1152 h 6913"/>
                  <a:gd name="T62" fmla="*/ 5376 w 5761"/>
                  <a:gd name="T63" fmla="*/ 5799 h 6913"/>
                  <a:gd name="T64" fmla="*/ 5330 w 5761"/>
                  <a:gd name="T65" fmla="*/ 6024 h 6913"/>
                  <a:gd name="T66" fmla="*/ 5224 w 5761"/>
                  <a:gd name="T67" fmla="*/ 6220 h 6913"/>
                  <a:gd name="T68" fmla="*/ 5068 w 5761"/>
                  <a:gd name="T69" fmla="*/ 6376 h 6913"/>
                  <a:gd name="T70" fmla="*/ 4872 w 5761"/>
                  <a:gd name="T71" fmla="*/ 6482 h 6913"/>
                  <a:gd name="T72" fmla="*/ 4648 w 5761"/>
                  <a:gd name="T73" fmla="*/ 6528 h 6913"/>
                  <a:gd name="T74" fmla="*/ 1113 w 5761"/>
                  <a:gd name="T75" fmla="*/ 6528 h 6913"/>
                  <a:gd name="T76" fmla="*/ 889 w 5761"/>
                  <a:gd name="T77" fmla="*/ 6482 h 6913"/>
                  <a:gd name="T78" fmla="*/ 693 w 5761"/>
                  <a:gd name="T79" fmla="*/ 6376 h 6913"/>
                  <a:gd name="T80" fmla="*/ 537 w 5761"/>
                  <a:gd name="T81" fmla="*/ 6220 h 6913"/>
                  <a:gd name="T82" fmla="*/ 431 w 5761"/>
                  <a:gd name="T83" fmla="*/ 6024 h 6913"/>
                  <a:gd name="T84" fmla="*/ 385 w 5761"/>
                  <a:gd name="T85" fmla="*/ 5799 h 6913"/>
                  <a:gd name="T86" fmla="*/ 385 w 5761"/>
                  <a:gd name="T87" fmla="*/ 1152 h 6913"/>
                  <a:gd name="T88" fmla="*/ 408 w 5761"/>
                  <a:gd name="T89" fmla="*/ 960 h 6913"/>
                  <a:gd name="T90" fmla="*/ 495 w 5761"/>
                  <a:gd name="T91" fmla="*/ 753 h 6913"/>
                  <a:gd name="T92" fmla="*/ 635 w 5761"/>
                  <a:gd name="T93" fmla="*/ 583 h 6913"/>
                  <a:gd name="T94" fmla="*/ 819 w 5761"/>
                  <a:gd name="T95" fmla="*/ 459 h 6913"/>
                  <a:gd name="T96" fmla="*/ 1036 w 5761"/>
                  <a:gd name="T97" fmla="*/ 391 h 6913"/>
                  <a:gd name="T98" fmla="*/ 4609 w 5761"/>
                  <a:gd name="T99" fmla="*/ 383 h 691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  <a:moveTo>
                      <a:pt x="4609" y="383"/>
                    </a:moveTo>
                    <a:lnTo>
                      <a:pt x="4648" y="384"/>
                    </a:lnTo>
                    <a:lnTo>
                      <a:pt x="4725" y="391"/>
                    </a:lnTo>
                    <a:lnTo>
                      <a:pt x="4800" y="407"/>
                    </a:lnTo>
                    <a:lnTo>
                      <a:pt x="4872" y="430"/>
                    </a:lnTo>
                    <a:lnTo>
                      <a:pt x="4941" y="459"/>
                    </a:lnTo>
                    <a:lnTo>
                      <a:pt x="5006" y="495"/>
                    </a:lnTo>
                    <a:lnTo>
                      <a:pt x="5068" y="535"/>
                    </a:lnTo>
                    <a:lnTo>
                      <a:pt x="5126" y="583"/>
                    </a:lnTo>
                    <a:lnTo>
                      <a:pt x="5178" y="635"/>
                    </a:lnTo>
                    <a:lnTo>
                      <a:pt x="5224" y="692"/>
                    </a:lnTo>
                    <a:lnTo>
                      <a:pt x="5265" y="753"/>
                    </a:lnTo>
                    <a:lnTo>
                      <a:pt x="5301" y="819"/>
                    </a:lnTo>
                    <a:lnTo>
                      <a:pt x="5330" y="887"/>
                    </a:lnTo>
                    <a:lnTo>
                      <a:pt x="5353" y="960"/>
                    </a:lnTo>
                    <a:lnTo>
                      <a:pt x="5368" y="1035"/>
                    </a:lnTo>
                    <a:lnTo>
                      <a:pt x="5376" y="1112"/>
                    </a:lnTo>
                    <a:lnTo>
                      <a:pt x="5376" y="1152"/>
                    </a:lnTo>
                    <a:lnTo>
                      <a:pt x="5376" y="3456"/>
                    </a:lnTo>
                    <a:lnTo>
                      <a:pt x="5376" y="5761"/>
                    </a:lnTo>
                    <a:lnTo>
                      <a:pt x="5376" y="5799"/>
                    </a:lnTo>
                    <a:lnTo>
                      <a:pt x="5368" y="5877"/>
                    </a:lnTo>
                    <a:lnTo>
                      <a:pt x="5353" y="5952"/>
                    </a:lnTo>
                    <a:lnTo>
                      <a:pt x="5330" y="6024"/>
                    </a:lnTo>
                    <a:lnTo>
                      <a:pt x="5301" y="6093"/>
                    </a:lnTo>
                    <a:lnTo>
                      <a:pt x="5265" y="6158"/>
                    </a:lnTo>
                    <a:lnTo>
                      <a:pt x="5224" y="6220"/>
                    </a:lnTo>
                    <a:lnTo>
                      <a:pt x="5178" y="6276"/>
                    </a:lnTo>
                    <a:lnTo>
                      <a:pt x="5126" y="6328"/>
                    </a:lnTo>
                    <a:lnTo>
                      <a:pt x="5068" y="6376"/>
                    </a:lnTo>
                    <a:lnTo>
                      <a:pt x="5006" y="6417"/>
                    </a:lnTo>
                    <a:lnTo>
                      <a:pt x="4941" y="6453"/>
                    </a:lnTo>
                    <a:lnTo>
                      <a:pt x="4872" y="6482"/>
                    </a:lnTo>
                    <a:lnTo>
                      <a:pt x="4800" y="6504"/>
                    </a:lnTo>
                    <a:lnTo>
                      <a:pt x="4725" y="6520"/>
                    </a:lnTo>
                    <a:lnTo>
                      <a:pt x="4648" y="6528"/>
                    </a:lnTo>
                    <a:lnTo>
                      <a:pt x="4609" y="6528"/>
                    </a:lnTo>
                    <a:lnTo>
                      <a:pt x="1152" y="6528"/>
                    </a:lnTo>
                    <a:lnTo>
                      <a:pt x="1113" y="6528"/>
                    </a:lnTo>
                    <a:lnTo>
                      <a:pt x="1036" y="6520"/>
                    </a:lnTo>
                    <a:lnTo>
                      <a:pt x="961" y="6504"/>
                    </a:lnTo>
                    <a:lnTo>
                      <a:pt x="889" y="6482"/>
                    </a:lnTo>
                    <a:lnTo>
                      <a:pt x="819" y="6453"/>
                    </a:lnTo>
                    <a:lnTo>
                      <a:pt x="755" y="6417"/>
                    </a:lnTo>
                    <a:lnTo>
                      <a:pt x="693" y="6376"/>
                    </a:lnTo>
                    <a:lnTo>
                      <a:pt x="635" y="6328"/>
                    </a:lnTo>
                    <a:lnTo>
                      <a:pt x="583" y="6276"/>
                    </a:lnTo>
                    <a:lnTo>
                      <a:pt x="537" y="6220"/>
                    </a:lnTo>
                    <a:lnTo>
                      <a:pt x="495" y="6158"/>
                    </a:lnTo>
                    <a:lnTo>
                      <a:pt x="459" y="6093"/>
                    </a:lnTo>
                    <a:lnTo>
                      <a:pt x="431" y="6024"/>
                    </a:lnTo>
                    <a:lnTo>
                      <a:pt x="408" y="5952"/>
                    </a:lnTo>
                    <a:lnTo>
                      <a:pt x="393" y="5877"/>
                    </a:lnTo>
                    <a:lnTo>
                      <a:pt x="385" y="5799"/>
                    </a:lnTo>
                    <a:lnTo>
                      <a:pt x="385" y="5761"/>
                    </a:lnTo>
                    <a:lnTo>
                      <a:pt x="385" y="3456"/>
                    </a:lnTo>
                    <a:lnTo>
                      <a:pt x="385" y="1152"/>
                    </a:lnTo>
                    <a:lnTo>
                      <a:pt x="385" y="1112"/>
                    </a:lnTo>
                    <a:lnTo>
                      <a:pt x="393" y="1035"/>
                    </a:lnTo>
                    <a:lnTo>
                      <a:pt x="408" y="960"/>
                    </a:lnTo>
                    <a:lnTo>
                      <a:pt x="431" y="887"/>
                    </a:lnTo>
                    <a:lnTo>
                      <a:pt x="459" y="819"/>
                    </a:lnTo>
                    <a:lnTo>
                      <a:pt x="495" y="753"/>
                    </a:lnTo>
                    <a:lnTo>
                      <a:pt x="537" y="692"/>
                    </a:lnTo>
                    <a:lnTo>
                      <a:pt x="583" y="635"/>
                    </a:lnTo>
                    <a:lnTo>
                      <a:pt x="635" y="583"/>
                    </a:lnTo>
                    <a:lnTo>
                      <a:pt x="693" y="535"/>
                    </a:lnTo>
                    <a:lnTo>
                      <a:pt x="755" y="495"/>
                    </a:lnTo>
                    <a:lnTo>
                      <a:pt x="819" y="459"/>
                    </a:lnTo>
                    <a:lnTo>
                      <a:pt x="889" y="430"/>
                    </a:lnTo>
                    <a:lnTo>
                      <a:pt x="961" y="407"/>
                    </a:lnTo>
                    <a:lnTo>
                      <a:pt x="1036" y="391"/>
                    </a:lnTo>
                    <a:lnTo>
                      <a:pt x="1113" y="384"/>
                    </a:lnTo>
                    <a:lnTo>
                      <a:pt x="1152" y="383"/>
                    </a:lnTo>
                    <a:lnTo>
                      <a:pt x="4609" y="38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37c56e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"/>
            <p:cNvGrpSpPr/>
            <p:nvPr/>
          </p:nvGrpSpPr>
          <p:grpSpPr>
            <a:xfrm rot="0">
              <a:off x="1385732" y="1884275"/>
              <a:ext cx="2606668" cy="3048010"/>
              <a:chOff x="1385732" y="1884275"/>
              <a:chExt cx="1650339" cy="2105025"/>
            </a:xfrm>
          </p:grpSpPr>
          <p:sp>
            <p:nvSpPr>
              <p:cNvPr id="91" name=""/>
              <p:cNvSpPr/>
              <p:nvPr/>
            </p:nvSpPr>
            <p:spPr>
              <a:xfrm>
                <a:off x="1385732" y="1884275"/>
                <a:ext cx="1650339" cy="21050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rgbClr val="37c56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92" name=""/>
              <p:cNvSpPr/>
              <p:nvPr/>
            </p:nvSpPr>
            <p:spPr>
              <a:xfrm>
                <a:off x="1989429" y="3604099"/>
                <a:ext cx="592822" cy="1665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/>
              </a:ln>
              <a:effectLst/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93" name=""/>
              <p:cNvSpPr txBox="1"/>
              <p:nvPr/>
            </p:nvSpPr>
            <p:spPr>
              <a:xfrm>
                <a:off x="1989429" y="3604099"/>
                <a:ext cx="592822" cy="16652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5240" tIns="15240" rIns="15240" bIns="15240" anchor="b" anchorCtr="0">
                <a:noAutofit/>
              </a:bodyPr>
              <a:lstStyle/>
              <a:p>
                <a:pPr lvl="0" algn="ctr" defTabSz="266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ko-KR" altLang="en-US" sz="600" kern="1200">
                  <a:noFill/>
                </a:endParaRPr>
              </a:p>
            </p:txBody>
          </p:sp>
        </p:grpSp>
      </p:grpSp>
      <p:sp>
        <p:nvSpPr>
          <p:cNvPr id="100" name=""/>
          <p:cNvSpPr txBox="1"/>
          <p:nvPr/>
        </p:nvSpPr>
        <p:spPr>
          <a:xfrm>
            <a:off x="629948" y="1009866"/>
            <a:ext cx="3073977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데이터 다루기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702376" y="2756535"/>
            <a:ext cx="1720995" cy="672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</a:t>
            </a:r>
            <a:endParaRPr xmlns:mc="http://schemas.openxmlformats.org/markup-compatibility/2006" xmlns:hp="http://schemas.haansoft.com/office/presentation/8.0" kumimoji="0" lang="ko-KR" altLang="en-US" sz="1900" b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6774" y="3148489"/>
            <a:ext cx="1379424" cy="1590627"/>
          </a:xfrm>
          <a:prstGeom prst="rect">
            <a:avLst/>
          </a:prstGeom>
        </p:spPr>
      </p:pic>
      <p:sp>
        <p:nvSpPr>
          <p:cNvPr id="103" name=""/>
          <p:cNvSpPr txBox="1"/>
          <p:nvPr/>
        </p:nvSpPr>
        <p:spPr>
          <a:xfrm>
            <a:off x="4927887" y="1925564"/>
            <a:ext cx="1017444" cy="5395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텍스트의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이해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927454" y="3495675"/>
            <a:ext cx="1017444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6.2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 순환 신경망 이해하기</a:t>
            </a:r>
            <a:endParaRPr lang="ko-KR" altLang="en-US" sz="32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9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자유형 25"/>
          <p:cNvSpPr/>
          <p:nvPr/>
        </p:nvSpPr>
        <p:spPr>
          <a:xfrm rot="2700000">
            <a:off x="2931406" y="1720574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3141" y="3348414"/>
            <a:ext cx="2518231" cy="183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메모리가 없음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네트워크게 주입되는 입력을 개별적으로 처리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입력간의 유지되는 상태 없음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0">
                <a:solidFill>
                  <a:prstClr val="black">
                    <a:lumMod val="75000"/>
                    <a:lumOff val="25000"/>
                  </a:prstClr>
                </a:solidFill>
              </a:rPr>
              <a:t>② 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전체 시퀀스를 하나의 데이터포인트로 변환해아함 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2272143" y="2862996"/>
            <a:ext cx="2938255" cy="2938255"/>
          </a:xfrm>
          <a:prstGeom prst="arc">
            <a:avLst>
              <a:gd name="adj1" fmla="val 1686225"/>
              <a:gd name="adj2" fmla="val 16173651"/>
            </a:avLst>
          </a:prstGeom>
          <a:ln w="41275" cap="rnd">
            <a:solidFill>
              <a:srgbClr val="37c56e"/>
            </a:solidFill>
            <a:prstDash val="sysDash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624138" y="1999311"/>
            <a:ext cx="1386137" cy="1343963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37c56e"/>
                </a:solidFill>
              </a:rPr>
              <a:t>지금까지의 신경망</a:t>
            </a:r>
            <a:endParaRPr lang="ko-KR" altLang="en-US" sz="1200">
              <a:solidFill>
                <a:srgbClr val="37c56e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37c56e"/>
                </a:solidFill>
              </a:rPr>
              <a:t>(</a:t>
            </a:r>
            <a:r>
              <a:rPr lang="ko-KR" altLang="en-US" sz="1200">
                <a:solidFill>
                  <a:srgbClr val="37c56e"/>
                </a:solidFill>
              </a:rPr>
              <a:t>컨브넷 </a:t>
            </a:r>
            <a:r>
              <a:rPr lang="en-US" altLang="ko-KR" sz="1200">
                <a:solidFill>
                  <a:srgbClr val="37c56e"/>
                </a:solidFill>
              </a:rPr>
              <a:t>...)</a:t>
            </a:r>
            <a:endParaRPr lang="en-US" altLang="ko-KR" sz="1200">
              <a:solidFill>
                <a:srgbClr val="37c56e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4739159" y="2123473"/>
            <a:ext cx="1031437" cy="1098672"/>
          </a:xfrm>
          <a:prstGeom prst="arc">
            <a:avLst>
              <a:gd name="adj1" fmla="val 3602228"/>
              <a:gd name="adj2" fmla="val 15951877"/>
            </a:avLst>
          </a:prstGeom>
          <a:ln w="50800" cap="rnd">
            <a:solidFill>
              <a:srgbClr val="37c56e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 rot="18900000" flipH="1">
            <a:off x="6712525" y="1720574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7528122" y="3514725"/>
            <a:ext cx="2204338" cy="1574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시퀀스의 원소를 순회하면서 지금까지 처리한 정보를 상태에 저장</a:t>
            </a:r>
            <a:r>
              <a:rPr lang="ko-KR" altLang="en-US" sz="1300" b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3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0">
                <a:solidFill>
                  <a:prstClr val="black">
                    <a:lumMod val="75000"/>
                    <a:lumOff val="25000"/>
                  </a:prstClr>
                </a:solidFill>
              </a:rPr>
              <a:t>② 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루프를 가진 신경망의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한 종류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 flipH="1">
            <a:off x="7133190" y="2862996"/>
            <a:ext cx="2938255" cy="2938255"/>
          </a:xfrm>
          <a:prstGeom prst="arc">
            <a:avLst>
              <a:gd name="adj1" fmla="val 76164"/>
              <a:gd name="adj2" fmla="val 16173651"/>
            </a:avLst>
          </a:prstGeom>
          <a:ln w="41275" cap="rnd">
            <a:solidFill>
              <a:srgbClr val="37c56e"/>
            </a:solidFill>
            <a:prstDash val="sysDash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6548735" y="2144988"/>
            <a:ext cx="1018313" cy="10183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prstClr val="white"/>
                </a:solidFill>
              </a:rPr>
              <a:t>RNN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67" name="원호 66"/>
          <p:cNvSpPr/>
          <p:nvPr/>
        </p:nvSpPr>
        <p:spPr>
          <a:xfrm flipH="1">
            <a:off x="6610531" y="2207517"/>
            <a:ext cx="896967" cy="896967"/>
          </a:xfrm>
          <a:prstGeom prst="arc">
            <a:avLst>
              <a:gd name="adj1" fmla="val 19665565"/>
              <a:gd name="adj2" fmla="val 15951877"/>
            </a:avLst>
          </a:prstGeom>
          <a:ln w="50800" cap="rnd">
            <a:solidFill>
              <a:srgbClr val="37c56e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6653757" y="2345460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42485" y="1511521"/>
            <a:ext cx="3154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kern="0">
                <a:solidFill>
                  <a:prstClr val="black"/>
                </a:solidFill>
              </a:rPr>
              <a:t>■ 지금까지의 신경망 </a:t>
            </a:r>
            <a:r>
              <a:rPr lang="en-US" altLang="ko-KR" sz="1200" kern="0">
                <a:solidFill>
                  <a:prstClr val="black"/>
                </a:solidFill>
              </a:rPr>
              <a:t>vs </a:t>
            </a:r>
            <a:r>
              <a:rPr lang="ko-KR" altLang="en-US" sz="1200" kern="0">
                <a:solidFill>
                  <a:prstClr val="black"/>
                </a:solidFill>
              </a:rPr>
              <a:t>순환신경망</a:t>
            </a:r>
            <a:r>
              <a:rPr lang="en-US" altLang="ko-KR" sz="1200" kern="0">
                <a:solidFill>
                  <a:prstClr val="black"/>
                </a:solidFill>
              </a:rPr>
              <a:t>(RNN)</a:t>
            </a:r>
            <a:r>
              <a:rPr lang="ko-KR" altLang="en-US" sz="1200" kern="0">
                <a:solidFill>
                  <a:prstClr val="black"/>
                </a:solidFill>
              </a:rPr>
              <a:t> </a:t>
            </a:r>
            <a:endParaRPr lang="ko-KR" altLang="en-US" sz="1200" kern="0">
              <a:solidFill>
                <a:prstClr val="black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29948" y="1009866"/>
            <a:ext cx="3073977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순환 신경망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"/>
          <p:cNvSpPr txBox="1"/>
          <p:nvPr/>
        </p:nvSpPr>
        <p:spPr>
          <a:xfrm>
            <a:off x="629948" y="1009866"/>
            <a:ext cx="3073977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순환 신경망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2708347" y="3304525"/>
            <a:ext cx="2186420" cy="984971"/>
          </a:xfrm>
          <a:prstGeom prst="rect">
            <a:avLst/>
          </a:prstGeom>
          <a:noFill/>
          <a:ln w="1778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RNN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06" name=""/>
          <p:cNvCxnSpPr>
            <a:stCxn id="105" idx="0"/>
          </p:cNvCxnSpPr>
          <p:nvPr/>
        </p:nvCxnSpPr>
        <p:spPr>
          <a:xfrm rot="5400000" flipH="1" flipV="1">
            <a:off x="3223119" y="2724366"/>
            <a:ext cx="1158597" cy="1717"/>
          </a:xfrm>
          <a:prstGeom prst="straightConnector1">
            <a:avLst/>
          </a:prstGeom>
          <a:ln w="1778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/>
          <p:nvPr/>
        </p:nvCxnSpPr>
        <p:spPr>
          <a:xfrm rot="5400000" flipH="1" flipV="1">
            <a:off x="3241048" y="4871413"/>
            <a:ext cx="1158597" cy="1717"/>
          </a:xfrm>
          <a:prstGeom prst="straightConnector1">
            <a:avLst/>
          </a:prstGeom>
          <a:noFill/>
          <a:ln w="1778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8" name=""/>
          <p:cNvCxnSpPr>
            <a:endCxn id="105" idx="1"/>
          </p:cNvCxnSpPr>
          <p:nvPr/>
        </p:nvCxnSpPr>
        <p:spPr>
          <a:xfrm rot="5400000">
            <a:off x="2660550" y="2653163"/>
            <a:ext cx="1191642" cy="1096050"/>
          </a:xfrm>
          <a:prstGeom prst="bentConnector4">
            <a:avLst>
              <a:gd name="adj1" fmla="val 29519"/>
              <a:gd name="adj2" fmla="val 169803"/>
            </a:avLst>
          </a:prstGeom>
          <a:ln w="1651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"/>
          <p:cNvSpPr txBox="1"/>
          <p:nvPr/>
        </p:nvSpPr>
        <p:spPr>
          <a:xfrm>
            <a:off x="883200" y="3244323"/>
            <a:ext cx="1437919" cy="3732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순환 연결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893099" y="2096841"/>
            <a:ext cx="776772" cy="3732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출력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881894" y="5200870"/>
            <a:ext cx="664714" cy="3732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입력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73104" y="1858496"/>
            <a:ext cx="340658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660693"/>
            <a:ext cx="3868811" cy="1460164"/>
          </a:xfrm>
          <a:prstGeom prst="rect">
            <a:avLst/>
          </a:prstGeom>
        </p:spPr>
      </p:pic>
      <p:cxnSp>
        <p:nvCxnSpPr>
          <p:cNvPr id="117" name=""/>
          <p:cNvCxnSpPr>
            <a:endCxn id="118" idx="1"/>
          </p:cNvCxnSpPr>
          <p:nvPr/>
        </p:nvCxnSpPr>
        <p:spPr>
          <a:xfrm>
            <a:off x="7369919" y="1911162"/>
            <a:ext cx="1025155" cy="727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18" name=""/>
          <p:cNvSpPr txBox="1"/>
          <p:nvPr/>
        </p:nvSpPr>
        <p:spPr>
          <a:xfrm>
            <a:off x="8395074" y="1777811"/>
            <a:ext cx="2454089" cy="2681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타임스텝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상태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초기상태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9" name=""/>
          <p:cNvCxnSpPr>
            <a:endCxn id="120" idx="1"/>
          </p:cNvCxnSpPr>
          <p:nvPr/>
        </p:nvCxnSpPr>
        <p:spPr>
          <a:xfrm flipV="1">
            <a:off x="9221502" y="2170018"/>
            <a:ext cx="571317" cy="694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0" name=""/>
          <p:cNvSpPr txBox="1"/>
          <p:nvPr/>
        </p:nvSpPr>
        <p:spPr>
          <a:xfrm>
            <a:off x="9792819" y="2036891"/>
            <a:ext cx="1680884" cy="2662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시퀀스의 원소를 반복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1" name=""/>
          <p:cNvCxnSpPr>
            <a:endCxn id="122" idx="1"/>
          </p:cNvCxnSpPr>
          <p:nvPr/>
        </p:nvCxnSpPr>
        <p:spPr>
          <a:xfrm>
            <a:off x="7369919" y="1911162"/>
            <a:ext cx="1025155" cy="128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2" name=""/>
          <p:cNvSpPr txBox="1"/>
          <p:nvPr/>
        </p:nvSpPr>
        <p:spPr>
          <a:xfrm>
            <a:off x="8395074" y="1777811"/>
            <a:ext cx="1613648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타임스텝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상태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3" name=""/>
          <p:cNvCxnSpPr>
            <a:endCxn id="124" idx="1"/>
          </p:cNvCxnSpPr>
          <p:nvPr/>
        </p:nvCxnSpPr>
        <p:spPr>
          <a:xfrm>
            <a:off x="8250700" y="2747121"/>
            <a:ext cx="672730" cy="6611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4" name=""/>
          <p:cNvSpPr txBox="1"/>
          <p:nvPr/>
        </p:nvSpPr>
        <p:spPr>
          <a:xfrm>
            <a:off x="8923430" y="2528045"/>
            <a:ext cx="2554941" cy="451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출력은 다음 반복을 위한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상태가 된다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/>
          <p:nvPr/>
        </p:nvSpPr>
        <p:spPr>
          <a:xfrm>
            <a:off x="7356662" y="2314575"/>
            <a:ext cx="336176" cy="308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8" name=""/>
          <p:cNvSpPr txBox="1"/>
          <p:nvPr/>
        </p:nvSpPr>
        <p:spPr>
          <a:xfrm>
            <a:off x="8260044" y="3386976"/>
            <a:ext cx="1613648" cy="26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9" name=""/>
          <p:cNvCxnSpPr>
            <a:stCxn id="125" idx="4"/>
            <a:endCxn id="130" idx="0"/>
          </p:cNvCxnSpPr>
          <p:nvPr/>
        </p:nvCxnSpPr>
        <p:spPr>
          <a:xfrm rot="5400000" flipV="1">
            <a:off x="7387851" y="2759635"/>
            <a:ext cx="821949" cy="548152"/>
          </a:xfrm>
          <a:prstGeom prst="bentConnector3">
            <a:avLst>
              <a:gd name="adj1" fmla="val 50000"/>
            </a:avLst>
          </a:prstGeom>
          <a:ln w="1016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"/>
          <p:cNvSpPr txBox="1"/>
          <p:nvPr/>
        </p:nvSpPr>
        <p:spPr>
          <a:xfrm>
            <a:off x="6464858" y="3444686"/>
            <a:ext cx="3216088" cy="269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f(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함수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입력과 상태를 출력으로 변환 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895716" y="1222778"/>
            <a:ext cx="3073977" cy="3183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의사코드로 표현한 </a:t>
            </a: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667953"/>
            <a:ext cx="5401675" cy="1183928"/>
          </a:xfrm>
          <a:prstGeom prst="rect">
            <a:avLst/>
          </a:prstGeom>
        </p:spPr>
      </p:pic>
      <p:sp>
        <p:nvSpPr>
          <p:cNvPr id="137" name=""/>
          <p:cNvSpPr/>
          <p:nvPr/>
        </p:nvSpPr>
        <p:spPr>
          <a:xfrm>
            <a:off x="7102834" y="5177054"/>
            <a:ext cx="4329547" cy="292244"/>
          </a:xfrm>
          <a:prstGeom prst="rect">
            <a:avLst/>
          </a:prstGeom>
          <a:noFill/>
          <a:ln>
            <a:solidFill>
              <a:srgbClr val="37c58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8" name=""/>
          <p:cNvSpPr txBox="1"/>
          <p:nvPr/>
        </p:nvSpPr>
        <p:spPr>
          <a:xfrm>
            <a:off x="8746192" y="4857749"/>
            <a:ext cx="3104030" cy="265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rgbClr val="37c58a"/>
                </a:solidFill>
              </a:rPr>
              <a:t>행렬 </a:t>
            </a:r>
            <a:r>
              <a:rPr lang="en-US" altLang="ko-KR" sz="1200">
                <a:solidFill>
                  <a:srgbClr val="37c58a"/>
                </a:solidFill>
              </a:rPr>
              <a:t>w</a:t>
            </a:r>
            <a:r>
              <a:rPr lang="ko-KR" altLang="en-US" sz="1200">
                <a:solidFill>
                  <a:srgbClr val="37c58a"/>
                </a:solidFill>
              </a:rPr>
              <a:t>와 </a:t>
            </a:r>
            <a:r>
              <a:rPr lang="en-US" altLang="ko-KR" sz="1200">
                <a:solidFill>
                  <a:srgbClr val="37c58a"/>
                </a:solidFill>
              </a:rPr>
              <a:t>u</a:t>
            </a:r>
            <a:r>
              <a:rPr lang="ko-KR" altLang="en-US" sz="1200">
                <a:solidFill>
                  <a:srgbClr val="37c58a"/>
                </a:solidFill>
              </a:rPr>
              <a:t> </a:t>
            </a:r>
            <a:r>
              <a:rPr lang="en-US" altLang="ko-KR" sz="1200">
                <a:solidFill>
                  <a:srgbClr val="37c58a"/>
                </a:solidFill>
              </a:rPr>
              <a:t>&amp;</a:t>
            </a:r>
            <a:r>
              <a:rPr lang="ko-KR" altLang="en-US" sz="1200">
                <a:solidFill>
                  <a:srgbClr val="37c58a"/>
                </a:solidFill>
              </a:rPr>
              <a:t> 편향 벡터를 사용하여 변환 </a:t>
            </a:r>
            <a:endParaRPr lang="ko-KR" altLang="en-US" sz="1200">
              <a:solidFill>
                <a:srgbClr val="37c58a"/>
              </a:solidFill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6588673" y="4280863"/>
            <a:ext cx="3768744" cy="317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좀 더 자세한 의사코드로 표현한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"/>
          <p:cNvSpPr txBox="1"/>
          <p:nvPr/>
        </p:nvSpPr>
        <p:spPr>
          <a:xfrm>
            <a:off x="629948" y="1009866"/>
            <a:ext cx="3073977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순환 신경망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5364" y="1483747"/>
            <a:ext cx="4847478" cy="5051225"/>
          </a:xfrm>
          <a:prstGeom prst="rect">
            <a:avLst/>
          </a:prstGeom>
        </p:spPr>
      </p:pic>
      <p:cxnSp>
        <p:nvCxnSpPr>
          <p:cNvPr id="134" name=""/>
          <p:cNvCxnSpPr>
            <a:endCxn id="135" idx="1"/>
          </p:cNvCxnSpPr>
          <p:nvPr/>
        </p:nvCxnSpPr>
        <p:spPr>
          <a:xfrm flipV="1">
            <a:off x="6484654" y="3360643"/>
            <a:ext cx="434603" cy="224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5" name=""/>
          <p:cNvSpPr txBox="1"/>
          <p:nvPr/>
        </p:nvSpPr>
        <p:spPr>
          <a:xfrm>
            <a:off x="6919257" y="3227516"/>
            <a:ext cx="3204884" cy="2662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 데이터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예제를 위해 생성한 난수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8" name=""/>
          <p:cNvCxnSpPr>
            <a:endCxn id="139" idx="1"/>
          </p:cNvCxnSpPr>
          <p:nvPr/>
        </p:nvCxnSpPr>
        <p:spPr>
          <a:xfrm>
            <a:off x="5404407" y="3692561"/>
            <a:ext cx="434603" cy="615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9" name=""/>
          <p:cNvSpPr txBox="1"/>
          <p:nvPr/>
        </p:nvSpPr>
        <p:spPr>
          <a:xfrm>
            <a:off x="5839010" y="3559209"/>
            <a:ext cx="2028267" cy="2679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초기 상태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모두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 벡터 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/>
          <p:nvPr/>
        </p:nvSpPr>
        <p:spPr>
          <a:xfrm>
            <a:off x="6538632" y="4062132"/>
            <a:ext cx="268941" cy="481853"/>
          </a:xfrm>
          <a:prstGeom prst="rightBracket">
            <a:avLst>
              <a:gd name="adj" fmla="val 8333"/>
            </a:avLst>
          </a:prstGeom>
          <a:ln w="889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6836334" y="4186739"/>
            <a:ext cx="2061884" cy="2690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랜덤한 가중치 행렬 생성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5" name=""/>
          <p:cNvCxnSpPr>
            <a:endCxn id="146" idx="1"/>
          </p:cNvCxnSpPr>
          <p:nvPr/>
        </p:nvCxnSpPr>
        <p:spPr>
          <a:xfrm flipV="1">
            <a:off x="7163730" y="5171514"/>
            <a:ext cx="434603" cy="224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46" name=""/>
          <p:cNvSpPr txBox="1"/>
          <p:nvPr/>
        </p:nvSpPr>
        <p:spPr>
          <a:xfrm>
            <a:off x="7598333" y="5038387"/>
            <a:ext cx="3204884" cy="4461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입력과 현재 상태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이전 출력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연결하여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현재 출력을 얻는다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7" name=""/>
          <p:cNvCxnSpPr>
            <a:endCxn id="148" idx="1"/>
          </p:cNvCxnSpPr>
          <p:nvPr/>
        </p:nvCxnSpPr>
        <p:spPr>
          <a:xfrm>
            <a:off x="5325967" y="5541532"/>
            <a:ext cx="329827" cy="55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48" name=""/>
          <p:cNvSpPr txBox="1"/>
          <p:nvPr/>
        </p:nvSpPr>
        <p:spPr>
          <a:xfrm>
            <a:off x="5655794" y="5408181"/>
            <a:ext cx="2005856" cy="2668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 출력을 리스트에 저장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9" name=""/>
          <p:cNvCxnSpPr>
            <a:endCxn id="150" idx="1"/>
          </p:cNvCxnSpPr>
          <p:nvPr/>
        </p:nvCxnSpPr>
        <p:spPr>
          <a:xfrm>
            <a:off x="4205377" y="5911327"/>
            <a:ext cx="434603" cy="895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50" name=""/>
          <p:cNvSpPr txBox="1"/>
          <p:nvPr/>
        </p:nvSpPr>
        <p:spPr>
          <a:xfrm>
            <a:off x="4639980" y="5777975"/>
            <a:ext cx="4247032" cy="2684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다음 타임스텝을 위해 네트워크의 상태를 업데이트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케라스의 순환 층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1371" y="1816576"/>
            <a:ext cx="4816929" cy="4423881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2096241"/>
            <a:ext cx="4186415" cy="469762"/>
          </a:xfrm>
          <a:prstGeom prst="rect">
            <a:avLst/>
          </a:prstGeom>
        </p:spPr>
      </p:pic>
      <p:sp>
        <p:nvSpPr>
          <p:cNvPr id="96" name=""/>
          <p:cNvSpPr/>
          <p:nvPr/>
        </p:nvSpPr>
        <p:spPr>
          <a:xfrm>
            <a:off x="5135657" y="1798544"/>
            <a:ext cx="960343" cy="4291852"/>
          </a:xfrm>
          <a:prstGeom prst="rightBrace">
            <a:avLst>
              <a:gd name="adj1" fmla="val 8333"/>
              <a:gd name="adj2" fmla="val 12890"/>
            </a:avLst>
          </a:prstGeom>
          <a:ln w="12700">
            <a:solidFill>
              <a:srgbClr val="37c5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247280" y="3429000"/>
            <a:ext cx="5322792" cy="168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한 가지 다른 점 </a:t>
            </a:r>
            <a:r>
              <a:rPr lang="en-US" altLang="ko-KR" sz="1500"/>
              <a:t>*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넘파이 예제처럼 하나의 시퀀스가 아니라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다른 케라스 층과 마찬가지로 시퀀스 배치를 처리한다는 점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즉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(timesteps, input_features)</a:t>
            </a:r>
            <a:r>
              <a:rPr lang="ko-KR" altLang="en-US" sz="1500"/>
              <a:t> 크기 입력 </a:t>
            </a:r>
            <a:r>
              <a:rPr lang="en-US" altLang="ko-KR" sz="1500"/>
              <a:t>x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 (batch_size, timesteps, input_features)</a:t>
            </a:r>
            <a:r>
              <a:rPr lang="ko-KR" altLang="en-US" sz="1500"/>
              <a:t> 크기 입력</a:t>
            </a:r>
            <a:r>
              <a:rPr lang="en-US" altLang="ko-KR" sz="1500"/>
              <a:t> o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케라스의 순환 층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98" name="표 66"/>
          <p:cNvGraphicFramePr>
            <a:graphicFrameLocks noGrp="1"/>
          </p:cNvGraphicFramePr>
          <p:nvPr/>
        </p:nvGraphicFramePr>
        <p:xfrm>
          <a:off x="1022686" y="1517991"/>
          <a:ext cx="10260658" cy="517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120"/>
                <a:gridCol w="5009537"/>
              </a:tblGrid>
              <a:tr h="1053465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마지막 출력만 반환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(batch_size, output_features)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텐서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 시퀀스 반환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(batch_size, timesteps, output_features)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텐서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</a:tr>
              <a:tr h="4121805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7891" y="2717428"/>
            <a:ext cx="4722511" cy="370221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8791" y="2981688"/>
            <a:ext cx="4704101" cy="3168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케라스의 순환 층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6274" y="1356196"/>
            <a:ext cx="5459452" cy="5217169"/>
          </a:xfrm>
          <a:prstGeom prst="rect">
            <a:avLst/>
          </a:prstGeom>
        </p:spPr>
      </p:pic>
      <p:sp>
        <p:nvSpPr>
          <p:cNvPr id="99" name=""/>
          <p:cNvSpPr/>
          <p:nvPr/>
        </p:nvSpPr>
        <p:spPr>
          <a:xfrm>
            <a:off x="3308854" y="1703459"/>
            <a:ext cx="4221307" cy="98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케라스의 순환 층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rcRect r="4020"/>
          <a:stretch>
            <a:fillRect/>
          </a:stretch>
        </p:blipFill>
        <p:spPr>
          <a:xfrm>
            <a:off x="451596" y="2053376"/>
            <a:ext cx="5644404" cy="3959183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1206" y="2049128"/>
            <a:ext cx="5424674" cy="2214016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4088" y="4286854"/>
            <a:ext cx="5464994" cy="2191910"/>
          </a:xfrm>
          <a:prstGeom prst="rect">
            <a:avLst/>
          </a:prstGeom>
        </p:spPr>
      </p:pic>
      <p:sp>
        <p:nvSpPr>
          <p:cNvPr id="104" name=""/>
          <p:cNvSpPr txBox="1"/>
          <p:nvPr/>
        </p:nvSpPr>
        <p:spPr>
          <a:xfrm>
            <a:off x="1934872" y="1579124"/>
            <a:ext cx="2838653" cy="3620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①IMDB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전처리하기</a:t>
            </a:r>
            <a:r>
              <a:rPr xmlns:mc="http://schemas.openxmlformats.org/markup-compatibility/2006" xmlns:hp="http://schemas.haansoft.com/office/presentation/8.0" kumimoji="0" lang="ko-KR" altLang="en-US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045873" y="1460902"/>
            <a:ext cx="4082508" cy="6041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②</a:t>
            </a: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Embedding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층과 </a:t>
            </a: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SimpleRNN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층을 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사용한 모델 훈련하기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케라스의 순환 층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967" y="1875955"/>
            <a:ext cx="4053733" cy="3980150"/>
          </a:xfrm>
          <a:prstGeom prst="rect">
            <a:avLst/>
          </a:prstGeom>
        </p:spPr>
      </p:pic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5171" y="1072822"/>
            <a:ext cx="4540483" cy="5429529"/>
          </a:xfrm>
          <a:prstGeom prst="rect">
            <a:avLst/>
          </a:prstGeom>
        </p:spPr>
      </p:pic>
      <p:sp>
        <p:nvSpPr>
          <p:cNvPr id="109" name=""/>
          <p:cNvSpPr/>
          <p:nvPr/>
        </p:nvSpPr>
        <p:spPr>
          <a:xfrm>
            <a:off x="5451662" y="3429000"/>
            <a:ext cx="952500" cy="5995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GRU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층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원호 48"/>
          <p:cNvSpPr/>
          <p:nvPr/>
        </p:nvSpPr>
        <p:spPr>
          <a:xfrm>
            <a:off x="1321488" y="2254718"/>
            <a:ext cx="3060524" cy="2967597"/>
          </a:xfrm>
          <a:prstGeom prst="arc">
            <a:avLst>
              <a:gd name="adj1" fmla="val 8646718"/>
              <a:gd name="adj2" fmla="val 19370564"/>
            </a:avLst>
          </a:prstGeom>
          <a:noFill/>
          <a:ln w="31750" cap="flat" cmpd="sng" algn="ctr">
            <a:solidFill>
              <a:srgbClr val="37c56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원호 46"/>
          <p:cNvSpPr/>
          <p:nvPr/>
        </p:nvSpPr>
        <p:spPr>
          <a:xfrm>
            <a:off x="1622906" y="2524541"/>
            <a:ext cx="2506939" cy="2518554"/>
          </a:xfrm>
          <a:prstGeom prst="arc">
            <a:avLst>
              <a:gd name="adj1" fmla="val 8646718"/>
              <a:gd name="adj2" fmla="val 2150047"/>
            </a:avLst>
          </a:prstGeom>
          <a:noFill/>
          <a:ln w="279400" cap="flat" cmpd="sng" algn="ctr">
            <a:solidFill>
              <a:srgbClr val="edf2f8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타원 50"/>
          <p:cNvSpPr/>
          <p:nvPr/>
        </p:nvSpPr>
        <p:spPr>
          <a:xfrm>
            <a:off x="1800055" y="2682641"/>
            <a:ext cx="2133663" cy="2143549"/>
          </a:xfrm>
          <a:prstGeom prst="ellipse">
            <a:avLst/>
          </a:prstGeom>
          <a:solidFill>
            <a:srgbClr val="ffffff">
              <a:alpha val="100000"/>
            </a:srgbClr>
          </a:solidFill>
          <a:ln w="279400" cap="flat" cmpd="sng" algn="ctr">
            <a:noFill/>
            <a:prstDash val="solid"/>
            <a:miter/>
          </a:ln>
          <a:effectLst>
            <a:outerShdw blurRad="279400" sx="102000" sy="102000" algn="ctr" rotWithShape="0">
              <a:srgbClr val="000000">
                <a:alpha val="784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SimpleRNN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 문제점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직사각형 63"/>
          <p:cNvSpPr/>
          <p:nvPr/>
        </p:nvSpPr>
        <p:spPr>
          <a:xfrm>
            <a:off x="4684291" y="3338396"/>
            <a:ext cx="6562605" cy="13459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그래디언트 소실 문제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SimpleRNN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은 이론적으로 시간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에서 이전의 모든 타임스템의 정보를 유지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실제로 긴 시간에 걸친 의존성은 학습할 수 없기 대문에 그래디언트 소실 문제 발생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63"/>
          <p:cNvSpPr/>
          <p:nvPr/>
        </p:nvSpPr>
        <p:spPr>
          <a:xfrm>
            <a:off x="4755381" y="2375240"/>
            <a:ext cx="6039892" cy="1051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단순함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실전에서 사용하기에는 너무 단순하다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직사각형 63"/>
          <p:cNvSpPr/>
          <p:nvPr/>
        </p:nvSpPr>
        <p:spPr>
          <a:xfrm>
            <a:off x="4747249" y="4664027"/>
            <a:ext cx="6039892" cy="11157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입력 데이터와 출력 데이터 사이의 길이가 멀어질수록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  연관 관계가 적어진다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3073977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데이터 다루기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4582696" y="1776451"/>
            <a:ext cx="3026607" cy="99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텍스트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“The cat sat on the mat.”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6" name=""/>
          <p:cNvSpPr/>
          <p:nvPr/>
        </p:nvSpPr>
        <p:spPr>
          <a:xfrm>
            <a:off x="4319357" y="3276600"/>
            <a:ext cx="3553284" cy="1111292"/>
          </a:xfrm>
          <a:prstGeom prst="rect">
            <a:avLst/>
          </a:prstGeom>
          <a:solidFill>
            <a:srgbClr val="37c56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토큰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“The”,”cat”,”sat”,”on”,”the”,”mat”,”.”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3949564" y="4858869"/>
            <a:ext cx="4292872" cy="1514703"/>
          </a:xfrm>
          <a:prstGeom prst="rect">
            <a:avLst/>
          </a:prstGeom>
          <a:solidFill>
            <a:srgbClr val="c1c9e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토큰의 벡터 인코딩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0.0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the  cat  sat  on  the  mat   .         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3" name=""/>
          <p:cNvCxnSpPr>
            <a:stCxn id="75" idx="2"/>
            <a:endCxn id="76" idx="0"/>
          </p:cNvCxnSpPr>
          <p:nvPr/>
        </p:nvCxnSpPr>
        <p:spPr>
          <a:xfrm rot="5400000">
            <a:off x="5845542" y="3026142"/>
            <a:ext cx="500915" cy="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>
            <a:stCxn id="76" idx="2"/>
          </p:cNvCxnSpPr>
          <p:nvPr/>
        </p:nvCxnSpPr>
        <p:spPr>
          <a:xfrm rot="16200000" flipH="1">
            <a:off x="5847064" y="4636828"/>
            <a:ext cx="497871" cy="0"/>
          </a:xfrm>
          <a:prstGeom prst="straightConnector1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5" name=""/>
          <p:cNvCxnSpPr>
            <a:stCxn id="75" idx="1"/>
            <a:endCxn id="77" idx="1"/>
          </p:cNvCxnSpPr>
          <p:nvPr/>
        </p:nvCxnSpPr>
        <p:spPr>
          <a:xfrm flipH="1">
            <a:off x="3949564" y="2276069"/>
            <a:ext cx="633136" cy="3340152"/>
          </a:xfrm>
          <a:prstGeom prst="bentConnector3">
            <a:avLst>
              <a:gd name="adj1" fmla="val 230216"/>
            </a:avLst>
          </a:prstGeom>
          <a:ln w="12700">
            <a:solidFill>
              <a:srgbClr val="80808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 txBox="1"/>
          <p:nvPr/>
        </p:nvSpPr>
        <p:spPr>
          <a:xfrm>
            <a:off x="1172311" y="3743325"/>
            <a:ext cx="2020626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텍스트 벡터화 과정</a:t>
            </a:r>
            <a:endParaRPr xmlns:mc="http://schemas.openxmlformats.org/markup-compatibility/2006" xmlns:hp="http://schemas.haansoft.com/office/presentation/8.0" kumimoji="0" lang="ko-KR" altLang="en-US" sz="160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7610476" y="2252382"/>
            <a:ext cx="750795" cy="14455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7863729" y="3799915"/>
            <a:ext cx="930088" cy="2095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a0a0a0">
              <a:alpha val="100000"/>
            </a:srgbClr>
          </a:solidFill>
          <a:ln w="12700" cap="flat" cmpd="sng" algn="ctr">
            <a:solidFill>
              <a:srgbClr val="a0a0a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418036" y="2696694"/>
            <a:ext cx="3448993" cy="816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토큰화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토큰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텍스트를 나누는 단어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 문자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n-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그램과 같은 단위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828172" y="4630827"/>
            <a:ext cx="2782626" cy="13013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토큰과 벡터를 연결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연결방법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①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②토큰 임베딩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(=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임베딩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GRU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층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033" y="2250590"/>
            <a:ext cx="5031041" cy="3103507"/>
          </a:xfrm>
          <a:prstGeom prst="rect">
            <a:avLst/>
          </a:prstGeom>
        </p:spPr>
      </p:pic>
      <p:sp>
        <p:nvSpPr>
          <p:cNvPr id="95" name="직사각형 63"/>
          <p:cNvSpPr/>
          <p:nvPr/>
        </p:nvSpPr>
        <p:spPr>
          <a:xfrm>
            <a:off x="3008818" y="1578827"/>
            <a:ext cx="6174362" cy="4480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#LSTM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의 특징  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직사각형 63"/>
          <p:cNvSpPr/>
          <p:nvPr/>
        </p:nvSpPr>
        <p:spPr>
          <a:xfrm>
            <a:off x="6096000" y="2624795"/>
            <a:ext cx="4599528" cy="1049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그래디언트 소실 문제 극복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직사각형 63"/>
          <p:cNvSpPr/>
          <p:nvPr/>
        </p:nvSpPr>
        <p:spPr>
          <a:xfrm>
            <a:off x="6152108" y="3236447"/>
            <a:ext cx="6039892" cy="16384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셀 상태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(cell state)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출력 외에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 셀 사이에서만 공유되는 셀 상태가 존재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그림에서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로 표기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타임스텝을 가로지르며 셀 상태가 보존되기때문에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c8280"/>
                </a:solidFill>
                <a:latin typeface="맑은 고딕"/>
                <a:ea typeface="맑은 고딕"/>
                <a:cs typeface="맑은 고딕"/>
              </a:rPr>
              <a:t>그래디언트 소실 문제 해결 가능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8c828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6.2.2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GRU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층 이해하기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1950" y="1665365"/>
            <a:ext cx="10448099" cy="2323403"/>
          </a:xfrm>
          <a:prstGeom prst="rect">
            <a:avLst/>
          </a:prstGeom>
        </p:spPr>
      </p:pic>
      <p:sp>
        <p:nvSpPr>
          <p:cNvPr id="99" name=""/>
          <p:cNvSpPr/>
          <p:nvPr/>
        </p:nvSpPr>
        <p:spPr>
          <a:xfrm>
            <a:off x="7387915" y="1851799"/>
            <a:ext cx="557561" cy="54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/>
          <p:nvPr/>
        </p:nvSpPr>
        <p:spPr>
          <a:xfrm>
            <a:off x="10792755" y="2015815"/>
            <a:ext cx="557561" cy="545945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1031" y="4481600"/>
            <a:ext cx="7109938" cy="1871602"/>
          </a:xfrm>
          <a:prstGeom prst="rect">
            <a:avLst/>
          </a:prstGeom>
        </p:spPr>
      </p:pic>
      <p:cxnSp>
        <p:nvCxnSpPr>
          <p:cNvPr id="102" name=""/>
          <p:cNvCxnSpPr>
            <a:endCxn id="103" idx="1"/>
          </p:cNvCxnSpPr>
          <p:nvPr/>
        </p:nvCxnSpPr>
        <p:spPr>
          <a:xfrm flipV="1">
            <a:off x="5331009" y="6079444"/>
            <a:ext cx="882280" cy="4401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3" name=""/>
          <p:cNvSpPr txBox="1"/>
          <p:nvPr/>
        </p:nvSpPr>
        <p:spPr>
          <a:xfrm>
            <a:off x="6213289" y="5855243"/>
            <a:ext cx="3127109" cy="448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연산에 관련된 가중치 행렬에 따라 연산이 하는 일이 결정된다 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케라스를 사용한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예제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252" y="2223522"/>
            <a:ext cx="4516503" cy="3272072"/>
          </a:xfrm>
          <a:prstGeom prst="rect">
            <a:avLst/>
          </a:prstGeom>
        </p:spPr>
      </p:pic>
      <p:sp>
        <p:nvSpPr>
          <p:cNvPr id="132" name=""/>
          <p:cNvSpPr/>
          <p:nvPr/>
        </p:nvSpPr>
        <p:spPr>
          <a:xfrm>
            <a:off x="1641552" y="3188784"/>
            <a:ext cx="801494" cy="249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0005" y="2521600"/>
            <a:ext cx="6583825" cy="275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7" y="1009866"/>
            <a:ext cx="7287389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6.2.3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케라스를 사용한 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예제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142" y="1763758"/>
            <a:ext cx="4989707" cy="3215252"/>
          </a:xfrm>
          <a:prstGeom prst="rect">
            <a:avLst/>
          </a:prstGeom>
        </p:spPr>
      </p:pic>
      <p:pic>
        <p:nvPicPr>
          <p:cNvPr id="1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97441"/>
            <a:ext cx="5345071" cy="3425739"/>
          </a:xfrm>
          <a:prstGeom prst="rect">
            <a:avLst/>
          </a:prstGeom>
        </p:spPr>
      </p:pic>
      <p:sp>
        <p:nvSpPr>
          <p:cNvPr id="136" name="직사각형 63"/>
          <p:cNvSpPr/>
          <p:nvPr/>
        </p:nvSpPr>
        <p:spPr>
          <a:xfrm>
            <a:off x="1649906" y="5492262"/>
            <a:ext cx="8764412" cy="11828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SimpleRNN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보다 확실히 높은 정확도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그래디언트 소실 문제로부터 영향을 덜 받기 때문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하지만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출력 차원 튜닝과 규제와 같은 여러 이유때문에 획기적인 결과가 도출되진 못했음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"/>
          <p:cNvGrpSpPr/>
          <p:nvPr/>
        </p:nvGrpSpPr>
        <p:grpSpPr>
          <a:xfrm rot="0">
            <a:off x="3270335" y="1709056"/>
            <a:ext cx="6558527" cy="1095400"/>
            <a:chOff x="4877018" y="1624017"/>
            <a:chExt cx="6025936" cy="1095400"/>
          </a:xfrm>
        </p:grpSpPr>
        <p:sp>
          <p:nvSpPr>
            <p:cNvPr id="91" name=""/>
            <p:cNvSpPr/>
            <p:nvPr/>
          </p:nvSpPr>
          <p:spPr>
            <a:xfrm>
              <a:off x="4877018" y="16240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 sz="13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164436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075868" y="1940212"/>
              <a:ext cx="4827086" cy="5354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RNN</a:t>
              </a: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 무엇이고 동작하는 방법</a:t>
              </a:r>
              <a:r>
                <a:rPr lang="ko-KR" altLang="en-US" sz="13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3270336" y="2991917"/>
            <a:ext cx="7033614" cy="1380082"/>
            <a:chOff x="4877018" y="2906878"/>
            <a:chExt cx="7033614" cy="1380082"/>
          </a:xfrm>
        </p:grpSpPr>
        <p:sp>
          <p:nvSpPr>
            <p:cNvPr id="91" name=""/>
            <p:cNvSpPr/>
            <p:nvPr/>
          </p:nvSpPr>
          <p:spPr>
            <a:xfrm>
              <a:off x="4877018" y="3191561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3211911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169911" y="2906878"/>
              <a:ext cx="5740721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LSTM</a:t>
              </a: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 무엇이고 긴 시퀀스에서 단순한 </a:t>
              </a:r>
              <a:r>
                <a:rPr lang="en-US" altLang="ko-KR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RNN</a:t>
              </a: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보다 더 잘 작동하는 이유 </a:t>
              </a:r>
              <a:endParaRPr lang="ko-KR" altLang="en-US" sz="14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"/>
          <p:cNvGrpSpPr/>
          <p:nvPr/>
        </p:nvGrpSpPr>
        <p:grpSpPr>
          <a:xfrm rot="0">
            <a:off x="3270336" y="4897606"/>
            <a:ext cx="6778066" cy="1156305"/>
            <a:chOff x="4877018" y="4812567"/>
            <a:chExt cx="6778066" cy="1156305"/>
          </a:xfrm>
        </p:grpSpPr>
        <p:sp>
          <p:nvSpPr>
            <p:cNvPr id="91" name=""/>
            <p:cNvSpPr/>
            <p:nvPr/>
          </p:nvSpPr>
          <p:spPr>
            <a:xfrm>
              <a:off x="4877018" y="4830317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37c56e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500"/>
                <a:t>작업</a:t>
              </a:r>
              <a:r>
                <a:rPr lang="en-US" altLang="ko-KR" sz="1500"/>
                <a:t>3.</a:t>
              </a:r>
              <a:endParaRPr lang="en-US" altLang="ko-KR" sz="1500"/>
            </a:p>
          </p:txBody>
        </p:sp>
        <p:sp>
          <p:nvSpPr>
            <p:cNvPr id="92" name=""/>
            <p:cNvSpPr/>
            <p:nvPr/>
          </p:nvSpPr>
          <p:spPr>
            <a:xfrm>
              <a:off x="6181527" y="5022117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181526" y="4812567"/>
              <a:ext cx="5473557" cy="94675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케라스의 </a:t>
              </a:r>
              <a:r>
                <a:rPr lang="en-US" altLang="ko-KR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RNN</a:t>
              </a:r>
              <a:r>
                <a:rPr lang="ko-KR" altLang="en-US" sz="1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층을 이용하여 시퀀스 데이터를 처리하는 방법 </a:t>
              </a:r>
              <a:endParaRPr lang="ko-KR" altLang="en-US" sz="14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1" name=""/>
          <p:cNvSpPr txBox="1"/>
          <p:nvPr/>
        </p:nvSpPr>
        <p:spPr>
          <a:xfrm>
            <a:off x="95694" y="2841574"/>
            <a:ext cx="1720995" cy="375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349780" y="2067753"/>
            <a:ext cx="1017444" cy="3115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</a:t>
            </a:r>
            <a:r>
              <a:rPr xmlns:mc="http://schemas.openxmlformats.org/markup-compatibility/2006" xmlns:hp="http://schemas.haansoft.com/office/presentation/8.0" kumimoji="0" lang="en-US" altLang="ko-KR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339822" y="3647389"/>
            <a:ext cx="1017444" cy="3131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29947" y="1009866"/>
            <a:ext cx="237388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6.2.4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정리  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63"/>
          <p:cNvSpPr/>
          <p:nvPr/>
        </p:nvSpPr>
        <p:spPr>
          <a:xfrm>
            <a:off x="3674534" y="1599992"/>
            <a:ext cx="4842932" cy="18290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37c56e"/>
                </a:solidFill>
                <a:latin typeface="맑은 고딕"/>
                <a:ea typeface="맑은 고딕"/>
                <a:cs typeface="맑은 고딕"/>
              </a:rPr>
              <a:t>(One-Hot Encoding)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37c5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 하나의 값만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True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이고 나머지는 모두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인 인코딩을 의미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i)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모든 단어에 고유한 정수 인덱스를 부여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ii)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이 정수 인텍스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를 크기가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인 이진 벡터로 변환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iii)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이 벡터는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번째 원소만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이고 나머지를 모두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으로 함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76" name="표 66"/>
          <p:cNvGraphicFramePr>
            <a:graphicFrameLocks noGrp="1"/>
          </p:cNvGraphicFramePr>
          <p:nvPr/>
        </p:nvGraphicFramePr>
        <p:xfrm>
          <a:off x="2902726" y="3429000"/>
          <a:ext cx="6386548" cy="310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/>
                <a:gridCol w="3193274"/>
              </a:tblGrid>
              <a:tr h="478569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단어 수준의 원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핫 인코딩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문자 수준 원</a:t>
                      </a: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핫 인코딩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</a:tr>
              <a:tr h="262740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37c56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rcRect l="37320"/>
          <a:stretch>
            <a:fillRect/>
          </a:stretch>
        </p:blipFill>
        <p:spPr>
          <a:xfrm>
            <a:off x="3391479" y="3960588"/>
            <a:ext cx="2169970" cy="2516505"/>
          </a:xfrm>
          <a:prstGeom prst="rect">
            <a:avLst/>
          </a:prstGeom>
        </p:spPr>
      </p:pic>
      <p:cxnSp>
        <p:nvCxnSpPr>
          <p:cNvPr id="78" name=""/>
          <p:cNvCxnSpPr/>
          <p:nvPr/>
        </p:nvCxnSpPr>
        <p:spPr>
          <a:xfrm rot="5400000">
            <a:off x="1359155" y="4979520"/>
            <a:ext cx="3101032" cy="2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rcRect t="14580" r="71450"/>
          <a:stretch>
            <a:fillRect/>
          </a:stretch>
        </p:blipFill>
        <p:spPr>
          <a:xfrm>
            <a:off x="6477972" y="3921934"/>
            <a:ext cx="2340001" cy="257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63"/>
          <p:cNvSpPr/>
          <p:nvPr/>
        </p:nvSpPr>
        <p:spPr>
          <a:xfrm>
            <a:off x="3674533" y="1398286"/>
            <a:ext cx="4842932" cy="7238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수준의 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817" y="2133717"/>
            <a:ext cx="6362189" cy="4216538"/>
          </a:xfrm>
          <a:prstGeom prst="rect">
            <a:avLst/>
          </a:prstGeom>
        </p:spPr>
      </p:pic>
      <p:cxnSp>
        <p:nvCxnSpPr>
          <p:cNvPr id="80" name=""/>
          <p:cNvCxnSpPr>
            <a:endCxn id="81" idx="1"/>
          </p:cNvCxnSpPr>
          <p:nvPr/>
        </p:nvCxnSpPr>
        <p:spPr>
          <a:xfrm flipV="1">
            <a:off x="3963702" y="3428047"/>
            <a:ext cx="1235267" cy="952"/>
          </a:xfrm>
          <a:prstGeom prst="straightConnector1">
            <a:avLst/>
          </a:prstGeom>
          <a:ln w="889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"/>
          <p:cNvSpPr txBox="1"/>
          <p:nvPr/>
        </p:nvSpPr>
        <p:spPr>
          <a:xfrm>
            <a:off x="5198969" y="3295650"/>
            <a:ext cx="3048000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</a:rPr>
              <a:t>split()</a:t>
            </a:r>
            <a:r>
              <a:rPr lang="ko-KR" altLang="en-US" sz="1200">
                <a:solidFill>
                  <a:srgbClr val="ff0000"/>
                </a:solidFill>
              </a:rPr>
              <a:t>메서드를 통해 샘플을 토큰화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82" name=""/>
          <p:cNvCxnSpPr>
            <a:endCxn id="83" idx="1"/>
          </p:cNvCxnSpPr>
          <p:nvPr/>
        </p:nvCxnSpPr>
        <p:spPr>
          <a:xfrm flipV="1">
            <a:off x="2935002" y="2799397"/>
            <a:ext cx="673292" cy="95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3" name=""/>
          <p:cNvSpPr txBox="1"/>
          <p:nvPr/>
        </p:nvSpPr>
        <p:spPr>
          <a:xfrm>
            <a:off x="3608294" y="2667000"/>
            <a:ext cx="3048000" cy="264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데이터에 있는 모든 토큰의 인덱스를 구축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4" name=""/>
          <p:cNvCxnSpPr>
            <a:endCxn id="85" idx="1"/>
          </p:cNvCxnSpPr>
          <p:nvPr/>
        </p:nvCxnSpPr>
        <p:spPr>
          <a:xfrm flipV="1">
            <a:off x="5106702" y="3856672"/>
            <a:ext cx="1663892" cy="95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5" name=""/>
          <p:cNvSpPr txBox="1"/>
          <p:nvPr/>
        </p:nvSpPr>
        <p:spPr>
          <a:xfrm>
            <a:off x="6770594" y="3724275"/>
            <a:ext cx="3048000" cy="264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단어마다 고유의 인덱스를 할당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"/>
          <p:cNvCxnSpPr>
            <a:endCxn id="87" idx="1"/>
          </p:cNvCxnSpPr>
          <p:nvPr/>
        </p:nvCxnSpPr>
        <p:spPr>
          <a:xfrm flipV="1">
            <a:off x="2935002" y="4218622"/>
            <a:ext cx="1101917" cy="48577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7" name=""/>
          <p:cNvSpPr txBox="1"/>
          <p:nvPr/>
        </p:nvSpPr>
        <p:spPr>
          <a:xfrm>
            <a:off x="4036919" y="4010025"/>
            <a:ext cx="3048000" cy="4171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샘플을 벡터로 변환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각 샘플에서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max_length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까지 단어만을 사용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8" name=""/>
          <p:cNvCxnSpPr>
            <a:endCxn id="89" idx="1"/>
          </p:cNvCxnSpPr>
          <p:nvPr/>
        </p:nvCxnSpPr>
        <p:spPr>
          <a:xfrm>
            <a:off x="7870071" y="4489077"/>
            <a:ext cx="943914" cy="72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9" name=""/>
          <p:cNvSpPr txBox="1"/>
          <p:nvPr/>
        </p:nvSpPr>
        <p:spPr>
          <a:xfrm>
            <a:off x="8813985" y="4354046"/>
            <a:ext cx="3048000" cy="2715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벡터로 변환시킨 결과를 저장할 배열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/>
          <p:nvPr/>
        </p:nvSpPr>
        <p:spPr>
          <a:xfrm>
            <a:off x="6156512" y="4857750"/>
            <a:ext cx="773206" cy="694764"/>
          </a:xfrm>
          <a:prstGeom prst="rightBracket">
            <a:avLst>
              <a:gd name="adj" fmla="val 8333"/>
            </a:avLst>
          </a:prstGeom>
          <a:ln w="889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"/>
          <p:cNvCxnSpPr>
            <a:endCxn id="92" idx="1"/>
          </p:cNvCxnSpPr>
          <p:nvPr/>
        </p:nvCxnSpPr>
        <p:spPr>
          <a:xfrm>
            <a:off x="6942786" y="5197848"/>
            <a:ext cx="492316" cy="44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2" name=""/>
          <p:cNvSpPr txBox="1"/>
          <p:nvPr/>
        </p:nvSpPr>
        <p:spPr>
          <a:xfrm>
            <a:off x="7435102" y="5064498"/>
            <a:ext cx="3048000" cy="2675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벡터로 변환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1472453" y="5821456"/>
            <a:ext cx="1815352" cy="5715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63"/>
          <p:cNvSpPr/>
          <p:nvPr/>
        </p:nvSpPr>
        <p:spPr>
          <a:xfrm>
            <a:off x="3674533" y="1398286"/>
            <a:ext cx="4842932" cy="7238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단어 수준의 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rcRect b="3070"/>
          <a:stretch>
            <a:fillRect/>
          </a:stretch>
        </p:blipFill>
        <p:spPr>
          <a:xfrm>
            <a:off x="2417830" y="2000352"/>
            <a:ext cx="7356340" cy="4179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6337" y="2207138"/>
            <a:ext cx="7122875" cy="3168184"/>
          </a:xfrm>
          <a:prstGeom prst="rect">
            <a:avLst/>
          </a:prstGeom>
        </p:spPr>
      </p:pic>
      <p:cxnSp>
        <p:nvCxnSpPr>
          <p:cNvPr id="82" name=""/>
          <p:cNvCxnSpPr>
            <a:endCxn id="83" idx="1"/>
          </p:cNvCxnSpPr>
          <p:nvPr/>
        </p:nvCxnSpPr>
        <p:spPr>
          <a:xfrm flipV="1">
            <a:off x="4199026" y="3207851"/>
            <a:ext cx="2035928" cy="39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3" name=""/>
          <p:cNvSpPr txBox="1"/>
          <p:nvPr/>
        </p:nvSpPr>
        <p:spPr>
          <a:xfrm>
            <a:off x="6234953" y="3074332"/>
            <a:ext cx="3048001" cy="2670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출력 가능한 모든 아스키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(ASCII)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문자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562350" y="3612776"/>
            <a:ext cx="3048000" cy="4239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샘플을 벡터로 변환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각 샘플에서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max_length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까지 단어만을 사용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"/>
          <p:cNvCxnSpPr>
            <a:endCxn id="85" idx="1"/>
          </p:cNvCxnSpPr>
          <p:nvPr/>
        </p:nvCxnSpPr>
        <p:spPr>
          <a:xfrm flipV="1">
            <a:off x="3030071" y="3824735"/>
            <a:ext cx="532279" cy="69309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7" name=""/>
          <p:cNvCxnSpPr>
            <a:endCxn id="88" idx="1"/>
          </p:cNvCxnSpPr>
          <p:nvPr/>
        </p:nvCxnSpPr>
        <p:spPr>
          <a:xfrm flipV="1">
            <a:off x="7206123" y="3428047"/>
            <a:ext cx="759017" cy="95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8" name=""/>
          <p:cNvSpPr txBox="1"/>
          <p:nvPr/>
        </p:nvSpPr>
        <p:spPr>
          <a:xfrm>
            <a:off x="7965140" y="3295650"/>
            <a:ext cx="3350560" cy="264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데이터에 있는 모든 토큰의 인덱스를 구축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" name=""/>
          <p:cNvCxnSpPr>
            <a:endCxn id="90" idx="1"/>
          </p:cNvCxnSpPr>
          <p:nvPr/>
        </p:nvCxnSpPr>
        <p:spPr>
          <a:xfrm flipV="1">
            <a:off x="8290293" y="4189487"/>
            <a:ext cx="577482" cy="392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0" name=""/>
          <p:cNvSpPr txBox="1"/>
          <p:nvPr/>
        </p:nvSpPr>
        <p:spPr>
          <a:xfrm>
            <a:off x="8867775" y="4056529"/>
            <a:ext cx="3048000" cy="2659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벡터로 변환시킨 결과를 저장할 배열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4991100" y="4308662"/>
            <a:ext cx="773206" cy="694764"/>
          </a:xfrm>
          <a:prstGeom prst="rightBracket">
            <a:avLst>
              <a:gd name="adj" fmla="val 8333"/>
            </a:avLst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"/>
          <p:cNvCxnSpPr>
            <a:endCxn id="93" idx="1"/>
          </p:cNvCxnSpPr>
          <p:nvPr/>
        </p:nvCxnSpPr>
        <p:spPr>
          <a:xfrm>
            <a:off x="5778684" y="4667250"/>
            <a:ext cx="478680" cy="728"/>
          </a:xfrm>
          <a:prstGeom prst="straightConnector1">
            <a:avLst/>
          </a:prstGeom>
          <a:noFill/>
          <a:ln w="889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3" name=""/>
          <p:cNvSpPr txBox="1"/>
          <p:nvPr/>
        </p:nvSpPr>
        <p:spPr>
          <a:xfrm>
            <a:off x="6257364" y="4535020"/>
            <a:ext cx="3048000" cy="2659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벡터로 변환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직사각형 63"/>
          <p:cNvSpPr/>
          <p:nvPr/>
        </p:nvSpPr>
        <p:spPr>
          <a:xfrm>
            <a:off x="3674533" y="1398286"/>
            <a:ext cx="4842932" cy="7238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문자 수준의 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PPTBIZCAM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"/>
          <p:cNvSpPr txBox="1"/>
          <p:nvPr/>
        </p:nvSpPr>
        <p:spPr>
          <a:xfrm>
            <a:off x="629948" y="1009866"/>
            <a:ext cx="4149742" cy="36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6.1.1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단어와 문자의 원</a:t>
            </a:r>
            <a:r>
              <a:rPr xmlns:mc="http://schemas.openxmlformats.org/markup-compatibility/2006" xmlns:hp="http://schemas.haansoft.com/office/presentation/8.0" kumimoji="0" lang="en-US" altLang="ko-KR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900" b="1" i="1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63"/>
          <p:cNvSpPr/>
          <p:nvPr/>
        </p:nvSpPr>
        <p:spPr>
          <a:xfrm>
            <a:off x="3674533" y="1398286"/>
            <a:ext cx="4842932" cy="7238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문자 수준의 원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84848"/>
                </a:solidFill>
                <a:latin typeface="맑은 고딕"/>
                <a:ea typeface="맑은 고딕"/>
                <a:cs typeface="맑은 고딕"/>
              </a:rPr>
              <a:t>핫 인코딩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8484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061" y="2203572"/>
            <a:ext cx="9409878" cy="3459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1624</ep:Words>
  <ep:PresentationFormat>와이드스크린</ep:PresentationFormat>
  <ep:Paragraphs>277</ep:Paragraphs>
  <ep:Slides>44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ep:HeadingPairs>
  <ep:TitlesOfParts>
    <vt:vector size="45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2021-04-26T15:06:02.000</dcterms:created>
  <dc:creator>조현석</dc:creator>
  <cp:lastModifiedBy>82108</cp:lastModifiedBy>
  <dcterms:modified xsi:type="dcterms:W3CDTF">2022-01-19T13:47:18.066</dcterms:modified>
  <cp:revision>86</cp:revision>
  <dc:title>PowerPoint 프레젠테이션</dc:title>
  <cp:version/>
</cp:coreProperties>
</file>