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ohjungeun" initials="o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6317"/>
    <p:restoredTop sz="94660"/>
  </p:normalViewPr>
  <p:slideViewPr>
    <p:cSldViewPr snapToGrid="0">
      <p:cViewPr>
        <p:scale>
          <a:sx n="75" d="100"/>
          <a:sy n="75" d="100"/>
        </p:scale>
        <p:origin x="859" y="283"/>
      </p:cViewPr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commentAuthors" Target="commentAuthors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9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0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5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6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9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0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7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5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99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6.3 </a:t>
            </a:r>
            <a:r>
              <a:rPr lang="ko-KR" altLang="en-US" sz="32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순환 신경망의 고급 사용법</a:t>
            </a:r>
            <a:endParaRPr lang="en-US" altLang="ko-KR" sz="32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4704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431680" cy="2357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 kern="0">
                  <a:solidFill>
                    <a:prstClr val="black"/>
                  </a:solidFill>
                </a:rPr>
                <a:t>Ch.6</a:t>
              </a:r>
              <a:endParaRPr lang="ko-KR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16378" y="495789"/>
              <a:ext cx="54053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Team A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8" latinLnBrk="0">
              <a:lnSpc>
                <a:spcPct val="150000"/>
              </a:lnSpc>
              <a:defRPr/>
            </a:pPr>
            <a:endParaRPr lang="en-US" altLang="ko-KR" sz="15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4704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51253" y="521672"/>
              <a:ext cx="17315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 kern="0">
                  <a:solidFill>
                    <a:prstClr val="black"/>
                  </a:solidFill>
                </a:rPr>
                <a:t>4.</a:t>
              </a:r>
              <a:r>
                <a:rPr lang="ko-KR" altLang="en-US" sz="1000" kern="0">
                  <a:solidFill>
                    <a:prstClr val="black"/>
                  </a:solidFill>
                </a:rPr>
                <a:t> 기본적인 머신 러닝 방법</a:t>
              </a:r>
              <a:endParaRPr lang="ko-KR" altLang="en-US" sz="1000" kern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16376" y="495789"/>
              <a:ext cx="54053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Team A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"/>
          <p:cNvSpPr txBox="1"/>
          <p:nvPr/>
        </p:nvSpPr>
        <p:spPr>
          <a:xfrm>
            <a:off x="682624" y="1201254"/>
            <a:ext cx="5308601" cy="25099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⦁완전 연결 모델을 훈련하고 평가하기 </a:t>
            </a:r>
            <a:endParaRPr lang="ko-KR" altLang="en-US" sz="12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rcRect t="8920" b="61950"/>
          <a:stretch>
            <a:fillRect/>
          </a:stretch>
        </p:blipFill>
        <p:spPr>
          <a:xfrm>
            <a:off x="834544" y="1553983"/>
            <a:ext cx="6878010" cy="746482"/>
          </a:xfrm>
          <a:prstGeom prst="rect">
            <a:avLst/>
          </a:prstGeom>
          <a:ln w="15875" cap="flat" cmpd="sng">
            <a:solidFill>
              <a:srgbClr val="37c56e"/>
            </a:solidFill>
            <a:prstDash val="solid"/>
            <a:round/>
          </a:ln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rcRect t="44600" r="25530"/>
          <a:stretch>
            <a:fillRect/>
          </a:stretch>
        </p:blipFill>
        <p:spPr>
          <a:xfrm>
            <a:off x="840895" y="2315983"/>
            <a:ext cx="5121755" cy="1419582"/>
          </a:xfrm>
          <a:prstGeom prst="rect">
            <a:avLst/>
          </a:prstGeom>
          <a:ln w="15875" cap="flat" cmpd="sng">
            <a:solidFill>
              <a:srgbClr val="37c56e"/>
            </a:solidFill>
            <a:prstDash val="solid"/>
            <a:round/>
          </a:ln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4"/>
          <a:srcRect l="1490" t="2250"/>
          <a:stretch>
            <a:fillRect/>
          </a:stretch>
        </p:blipFill>
        <p:spPr>
          <a:xfrm>
            <a:off x="6515097" y="3262076"/>
            <a:ext cx="5029913" cy="3305646"/>
          </a:xfrm>
          <a:prstGeom prst="rect">
            <a:avLst/>
          </a:prstGeom>
          <a:ln w="15875" cap="flat" cmpd="sng">
            <a:solidFill>
              <a:srgbClr val="37c56e"/>
            </a:solidFill>
            <a:prstDash val="solid"/>
            <a:round/>
          </a:ln>
        </p:spPr>
      </p:pic>
      <p:sp>
        <p:nvSpPr>
          <p:cNvPr id="61" name=""/>
          <p:cNvSpPr txBox="1"/>
          <p:nvPr/>
        </p:nvSpPr>
        <p:spPr>
          <a:xfrm>
            <a:off x="6508555" y="2603214"/>
            <a:ext cx="4346819" cy="540355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b" anchorCtr="0">
            <a:noAutofit/>
          </a:bodyPr>
          <a:lstStyle/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⦁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손실 그래프</a:t>
            </a:r>
            <a:endParaRPr lang="ko-KR" altLang="en-US" sz="12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  </a:t>
            </a:r>
            <a:r>
              <a:rPr lang="en-US" altLang="ko-KR" sz="1200" kern="1200">
                <a:solidFill>
                  <a:schemeClr val="bg2">
                    <a:lumMod val="70000"/>
                  </a:schemeClr>
                </a:solidFill>
              </a:rPr>
              <a:t>-&gt;</a:t>
            </a: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기준점에 가깝지만 불안정</a:t>
            </a:r>
            <a:endParaRPr lang="ko-KR" altLang="en-US" sz="1200" kern="1200">
              <a:solidFill>
                <a:schemeClr val="bg2">
                  <a:lumMod val="7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8" latinLnBrk="0">
              <a:lnSpc>
                <a:spcPct val="150000"/>
              </a:lnSpc>
              <a:defRPr/>
            </a:pPr>
            <a:endParaRPr lang="en-US" altLang="ko-KR" sz="15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4704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51253" y="521672"/>
              <a:ext cx="14839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 kern="0">
                  <a:solidFill>
                    <a:prstClr val="black"/>
                  </a:solidFill>
                </a:rPr>
                <a:t>5.</a:t>
              </a:r>
              <a:r>
                <a:rPr lang="ko-KR" altLang="en-US" sz="1000" kern="0">
                  <a:solidFill>
                    <a:prstClr val="black"/>
                  </a:solidFill>
                </a:rPr>
                <a:t> 첫 번째 순환 신경망</a:t>
              </a:r>
              <a:endParaRPr lang="ko-KR" altLang="en-US" sz="1000" kern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16376" y="495789"/>
              <a:ext cx="54053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Team A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"/>
          <p:cNvSpPr txBox="1"/>
          <p:nvPr/>
        </p:nvSpPr>
        <p:spPr>
          <a:xfrm>
            <a:off x="682624" y="1201254"/>
            <a:ext cx="5308601" cy="25099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⦁</a:t>
            </a: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GRU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사용한 모델 훈련</a:t>
            </a: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 평가 </a:t>
            </a:r>
            <a:endParaRPr lang="ko-KR" altLang="en-US" sz="12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6508555" y="2603214"/>
            <a:ext cx="4346819" cy="540355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b" anchorCtr="0">
            <a:noAutofit/>
          </a:bodyPr>
          <a:lstStyle/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⦁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손실 그래프</a:t>
            </a:r>
            <a:endParaRPr lang="ko-KR" altLang="en-US" sz="12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2"/>
          <a:srcRect b="65840"/>
          <a:stretch>
            <a:fillRect/>
          </a:stretch>
        </p:blipFill>
        <p:spPr>
          <a:xfrm>
            <a:off x="725080" y="1550825"/>
            <a:ext cx="5839640" cy="797250"/>
          </a:xfrm>
          <a:prstGeom prst="rect">
            <a:avLst/>
          </a:prstGeom>
          <a:ln w="15875" cap="flat" cmpd="sng">
            <a:solidFill>
              <a:srgbClr val="37c56e"/>
            </a:solidFill>
            <a:prstDash val="solid"/>
            <a:round/>
          </a:ln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3"/>
          <a:srcRect t="36460" r="14140"/>
          <a:stretch>
            <a:fillRect/>
          </a:stretch>
        </p:blipFill>
        <p:spPr>
          <a:xfrm>
            <a:off x="728254" y="2373149"/>
            <a:ext cx="5014141" cy="1483051"/>
          </a:xfrm>
          <a:prstGeom prst="rect">
            <a:avLst/>
          </a:prstGeom>
          <a:ln w="15875" cap="flat" cmpd="sng">
            <a:solidFill>
              <a:srgbClr val="37c56e"/>
            </a:solidFill>
            <a:prstDash val="solid"/>
            <a:round/>
          </a:ln>
        </p:spPr>
      </p:pic>
      <p:pic>
        <p:nvPicPr>
          <p:cNvPr id="6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33778" y="3298596"/>
            <a:ext cx="5153744" cy="3277057"/>
          </a:xfrm>
          <a:prstGeom prst="rect">
            <a:avLst/>
          </a:prstGeom>
          <a:ln w="15875" algn="ctr">
            <a:solidFill>
              <a:srgbClr val="37c56e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8" latinLnBrk="0">
              <a:lnSpc>
                <a:spcPct val="150000"/>
              </a:lnSpc>
              <a:defRPr/>
            </a:pPr>
            <a:endParaRPr lang="en-US" altLang="ko-KR" sz="15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4704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51253" y="521672"/>
              <a:ext cx="22840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 kern="0">
                  <a:solidFill>
                    <a:prstClr val="black"/>
                  </a:solidFill>
                </a:rPr>
                <a:t>6.</a:t>
              </a:r>
              <a:r>
                <a:rPr lang="ko-KR" altLang="en-US" sz="1000" kern="0">
                  <a:solidFill>
                    <a:prstClr val="black"/>
                  </a:solidFill>
                </a:rPr>
                <a:t> 과대적합 감소위해 순환 드롭 사용</a:t>
              </a:r>
              <a:endParaRPr lang="ko-KR" altLang="en-US" sz="1000" kern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16376" y="495789"/>
              <a:ext cx="54053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Team A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"/>
          <p:cNvSpPr txBox="1"/>
          <p:nvPr/>
        </p:nvSpPr>
        <p:spPr>
          <a:xfrm>
            <a:off x="546098" y="1528279"/>
            <a:ext cx="5308601" cy="25099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⦁드롭아웃 규제된 </a:t>
            </a: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GRU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사용한 모델 훈련</a:t>
            </a: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 평가 </a:t>
            </a:r>
            <a:endParaRPr lang="ko-KR" altLang="en-US" sz="12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6343455" y="1441164"/>
            <a:ext cx="4346818" cy="286354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b" anchorCtr="0">
            <a:noAutofit/>
          </a:bodyPr>
          <a:lstStyle/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⦁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손실 그래프</a:t>
            </a:r>
            <a:endParaRPr lang="ko-KR" altLang="en-US" sz="12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06773" y="2028590"/>
            <a:ext cx="5191849" cy="3353268"/>
          </a:xfrm>
          <a:prstGeom prst="rect">
            <a:avLst/>
          </a:prstGeom>
          <a:ln w="15875" cap="flat" cmpd="sng">
            <a:solidFill>
              <a:srgbClr val="37c56e"/>
            </a:solidFill>
            <a:prstDash val="solid"/>
            <a:round/>
          </a:ln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0728" y="2038155"/>
            <a:ext cx="5525271" cy="1390844"/>
          </a:xfrm>
          <a:prstGeom prst="rect">
            <a:avLst/>
          </a:prstGeom>
          <a:ln w="15875" cap="flat" cmpd="sng">
            <a:solidFill>
              <a:srgbClr val="37c56e"/>
            </a:solidFill>
            <a:prstDash val="solid"/>
            <a:round/>
          </a:ln>
        </p:spPr>
      </p:pic>
      <p:sp>
        <p:nvSpPr>
          <p:cNvPr id="67" name=""/>
          <p:cNvSpPr/>
          <p:nvPr/>
        </p:nvSpPr>
        <p:spPr>
          <a:xfrm>
            <a:off x="2324100" y="2505075"/>
            <a:ext cx="1206500" cy="215900"/>
          </a:xfrm>
          <a:prstGeom prst="rect">
            <a:avLst/>
          </a:prstGeom>
          <a:solidFill>
            <a:schemeClr val="accent1">
              <a:alpha val="0"/>
            </a:schemeClr>
          </a:solidFill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2324100" y="2759075"/>
            <a:ext cx="2006600" cy="165100"/>
          </a:xfrm>
          <a:prstGeom prst="rect">
            <a:avLst/>
          </a:prstGeom>
          <a:solidFill>
            <a:schemeClr val="accent1">
              <a:alpha val="0"/>
            </a:schemeClr>
          </a:solidFill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9" name=""/>
          <p:cNvCxnSpPr/>
          <p:nvPr/>
        </p:nvCxnSpPr>
        <p:spPr>
          <a:xfrm flipV="1">
            <a:off x="3340099" y="2254250"/>
            <a:ext cx="1155700" cy="2540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"/>
          <p:cNvSpPr txBox="1"/>
          <p:nvPr/>
        </p:nvSpPr>
        <p:spPr>
          <a:xfrm>
            <a:off x="4634119" y="2182945"/>
            <a:ext cx="1814306" cy="297750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b" anchorCtr="0">
            <a:noAutofit/>
          </a:bodyPr>
          <a:lstStyle/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 부동 소수 값</a:t>
            </a:r>
            <a:endParaRPr lang="ko-KR" altLang="en-US" sz="12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 드롭아웃 비율 정함</a:t>
            </a:r>
            <a:endParaRPr lang="ko-KR" altLang="en-US" sz="12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8" latinLnBrk="0">
              <a:lnSpc>
                <a:spcPct val="150000"/>
              </a:lnSpc>
              <a:defRPr/>
            </a:pPr>
            <a:endParaRPr lang="en-US" altLang="ko-KR" sz="15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4704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51253" y="521672"/>
              <a:ext cx="11791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 kern="0">
                  <a:solidFill>
                    <a:prstClr val="black"/>
                  </a:solidFill>
                </a:rPr>
                <a:t>7.</a:t>
              </a:r>
              <a:r>
                <a:rPr lang="ko-KR" altLang="en-US" sz="1000" kern="0">
                  <a:solidFill>
                    <a:prstClr val="black"/>
                  </a:solidFill>
                </a:rPr>
                <a:t> 스태킹 순환 층</a:t>
              </a:r>
              <a:endParaRPr lang="ko-KR" altLang="en-US" sz="1000" kern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16376" y="495789"/>
              <a:ext cx="54053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Team A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"/>
          <p:cNvSpPr txBox="1"/>
          <p:nvPr/>
        </p:nvSpPr>
        <p:spPr>
          <a:xfrm>
            <a:off x="634999" y="1372704"/>
            <a:ext cx="5308601" cy="25099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⦁드롭아웃으로 규제하고 스태킹한 </a:t>
            </a: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GRU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사용한 모델 훈련</a:t>
            </a: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 평가 </a:t>
            </a:r>
            <a:endParaRPr lang="ko-KR" altLang="en-US" sz="12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6489504" y="1345915"/>
            <a:ext cx="4346819" cy="222854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b" anchorCtr="0">
            <a:noAutofit/>
          </a:bodyPr>
          <a:lstStyle/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⦁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손실 그래프</a:t>
            </a:r>
            <a:endParaRPr lang="ko-KR" altLang="en-US" sz="12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2"/>
          <a:srcRect l="690" r="1370"/>
          <a:stretch>
            <a:fillRect/>
          </a:stretch>
        </p:blipFill>
        <p:spPr>
          <a:xfrm>
            <a:off x="665975" y="1895316"/>
            <a:ext cx="5430024" cy="2286319"/>
          </a:xfrm>
          <a:prstGeom prst="rect">
            <a:avLst/>
          </a:prstGeom>
          <a:ln w="15875" cap="flat" cmpd="sng">
            <a:solidFill>
              <a:srgbClr val="37c56e"/>
            </a:solidFill>
            <a:prstDash val="solid"/>
            <a:round/>
          </a:ln>
        </p:spPr>
      </p:pic>
      <p:sp>
        <p:nvSpPr>
          <p:cNvPr id="67" name=""/>
          <p:cNvSpPr/>
          <p:nvPr/>
        </p:nvSpPr>
        <p:spPr>
          <a:xfrm>
            <a:off x="2444750" y="2803525"/>
            <a:ext cx="1993899" cy="241300"/>
          </a:xfrm>
          <a:prstGeom prst="rect">
            <a:avLst/>
          </a:prstGeom>
          <a:solidFill>
            <a:schemeClr val="accent1">
              <a:alpha val="0"/>
            </a:schemeClr>
          </a:solidFill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25846" y="1849205"/>
            <a:ext cx="5029902" cy="3324689"/>
          </a:xfrm>
          <a:prstGeom prst="rect">
            <a:avLst/>
          </a:prstGeom>
          <a:ln w="15875" cap="flat" cmpd="sng">
            <a:solidFill>
              <a:srgbClr val="37c56e"/>
            </a:solidFill>
            <a:prstDash val="solid"/>
            <a:round/>
          </a:ln>
        </p:spPr>
      </p:pic>
      <p:sp>
        <p:nvSpPr>
          <p:cNvPr id="69" name="직사각형 53"/>
          <p:cNvSpPr/>
          <p:nvPr/>
        </p:nvSpPr>
        <p:spPr>
          <a:xfrm>
            <a:off x="6461628" y="5377549"/>
            <a:ext cx="2860173" cy="70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  </a:t>
            </a:r>
            <a:r>
              <a:rPr lang="en-US" altLang="ko-KR" sz="1200" kern="1200">
                <a:solidFill>
                  <a:schemeClr val="bg2">
                    <a:lumMod val="70000"/>
                  </a:schemeClr>
                </a:solidFill>
              </a:rPr>
              <a:t>-&gt;</a:t>
            </a: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성능 향상이 미비함</a:t>
            </a:r>
            <a:endParaRPr lang="ko-KR" altLang="en-US" sz="1200" kern="1200">
              <a:solidFill>
                <a:schemeClr val="bg2">
                  <a:lumMod val="70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  </a:t>
            </a:r>
            <a:r>
              <a:rPr lang="en-US" altLang="ko-KR" sz="1200" b="1" kern="1200">
                <a:solidFill>
                  <a:schemeClr val="bg2">
                    <a:lumMod val="70000"/>
                  </a:schemeClr>
                </a:solidFill>
              </a:rPr>
              <a:t>-&gt;</a:t>
            </a:r>
            <a:r>
              <a:rPr lang="ko-KR" altLang="en-US" sz="1200" b="1" kern="1200">
                <a:solidFill>
                  <a:schemeClr val="bg2">
                    <a:lumMod val="70000"/>
                  </a:schemeClr>
                </a:solidFill>
              </a:rPr>
              <a:t> 층의 크기를 늘리면 비용 증가</a:t>
            </a:r>
            <a:endParaRPr lang="ko-KR" altLang="en-US" sz="1200" b="1" kern="1200">
              <a:solidFill>
                <a:schemeClr val="bg2">
                  <a:lumMod val="70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kern="1200">
                <a:solidFill>
                  <a:schemeClr val="bg2">
                    <a:lumMod val="70000"/>
                  </a:schemeClr>
                </a:solidFill>
              </a:rPr>
              <a:t>   </a:t>
            </a:r>
            <a:r>
              <a:rPr lang="en-US" altLang="ko-KR" sz="1200" b="1" kern="1200">
                <a:solidFill>
                  <a:schemeClr val="bg2">
                    <a:lumMod val="70000"/>
                  </a:schemeClr>
                </a:solidFill>
              </a:rPr>
              <a:t>-&gt;</a:t>
            </a:r>
            <a:r>
              <a:rPr lang="ko-KR" altLang="en-US" sz="1200" b="1" kern="1200">
                <a:solidFill>
                  <a:schemeClr val="bg2">
                    <a:lumMod val="70000"/>
                  </a:schemeClr>
                </a:solidFill>
              </a:rPr>
              <a:t> 층을 추가하는 것이 도움</a:t>
            </a:r>
            <a:r>
              <a:rPr lang="en-US" altLang="ko-KR" sz="1200" b="1" kern="1200">
                <a:solidFill>
                  <a:schemeClr val="bg2">
                    <a:lumMod val="70000"/>
                  </a:schemeClr>
                </a:solidFill>
              </a:rPr>
              <a:t>X</a:t>
            </a:r>
            <a:endParaRPr lang="en-US" altLang="ko-KR" sz="1200" b="1" kern="1200">
              <a:solidFill>
                <a:schemeClr val="bg2">
                  <a:lumMod val="7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8" latinLnBrk="0">
              <a:lnSpc>
                <a:spcPct val="150000"/>
              </a:lnSpc>
              <a:defRPr/>
            </a:pPr>
            <a:endParaRPr lang="en-US" altLang="ko-KR" sz="15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4704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51253" y="521672"/>
              <a:ext cx="13219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 kern="0">
                  <a:solidFill>
                    <a:prstClr val="black"/>
                  </a:solidFill>
                </a:rPr>
                <a:t>8.</a:t>
              </a:r>
              <a:r>
                <a:rPr lang="ko-KR" altLang="en-US" sz="1000" kern="0">
                  <a:solidFill>
                    <a:prstClr val="black"/>
                  </a:solidFill>
                </a:rPr>
                <a:t> 양방향 </a:t>
              </a:r>
              <a:r>
                <a:rPr lang="en-US" altLang="ko-KR" sz="1000" kern="0">
                  <a:solidFill>
                    <a:prstClr val="black"/>
                  </a:solidFill>
                </a:rPr>
                <a:t>RNN</a:t>
              </a:r>
              <a:r>
                <a:rPr lang="ko-KR" altLang="en-US" sz="1000" kern="0">
                  <a:solidFill>
                    <a:prstClr val="black"/>
                  </a:solidFill>
                </a:rPr>
                <a:t> 사용</a:t>
              </a:r>
              <a:endParaRPr lang="ko-KR" altLang="en-US" sz="1000" kern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16376" y="495789"/>
              <a:ext cx="54053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Team A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"/>
          <p:cNvSpPr txBox="1"/>
          <p:nvPr/>
        </p:nvSpPr>
        <p:spPr>
          <a:xfrm>
            <a:off x="1022349" y="1458429"/>
            <a:ext cx="5308601" cy="125429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⦁양방향 </a:t>
            </a: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endParaRPr lang="en-US" altLang="ko-KR" sz="12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en-US" altLang="ko-KR" sz="5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  </a:t>
            </a:r>
            <a:r>
              <a:rPr lang="en-US" altLang="ko-KR" sz="1200" kern="1200">
                <a:solidFill>
                  <a:schemeClr val="bg2">
                    <a:lumMod val="70000"/>
                  </a:schemeClr>
                </a:solidFill>
              </a:rPr>
              <a:t>-&gt;</a:t>
            </a: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</a:t>
            </a:r>
            <a:r>
              <a:rPr lang="en-US" altLang="ko-KR" sz="1200" kern="1200">
                <a:solidFill>
                  <a:schemeClr val="bg2">
                    <a:lumMod val="70000"/>
                  </a:schemeClr>
                </a:solidFill>
              </a:rPr>
              <a:t>RNN</a:t>
            </a: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의 변종</a:t>
            </a:r>
            <a:endParaRPr lang="ko-KR" altLang="en-US" sz="1200" kern="1200">
              <a:solidFill>
                <a:schemeClr val="bg2">
                  <a:lumMod val="70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  </a:t>
            </a:r>
            <a:r>
              <a:rPr lang="en-US" altLang="ko-KR" sz="1200" kern="1200">
                <a:solidFill>
                  <a:schemeClr val="bg2">
                    <a:lumMod val="70000"/>
                  </a:schemeClr>
                </a:solidFill>
              </a:rPr>
              <a:t>-&gt;</a:t>
            </a: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특정 작업에서 기본 </a:t>
            </a:r>
            <a:r>
              <a:rPr lang="en-US" altLang="ko-KR" sz="1200" kern="1200">
                <a:solidFill>
                  <a:schemeClr val="bg2">
                    <a:lumMod val="70000"/>
                  </a:schemeClr>
                </a:solidFill>
              </a:rPr>
              <a:t>RNN</a:t>
            </a: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보다 좋은 성능 보임</a:t>
            </a:r>
            <a:endParaRPr lang="ko-KR" altLang="en-US" sz="1200" kern="1200">
              <a:solidFill>
                <a:schemeClr val="bg2">
                  <a:lumMod val="70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  </a:t>
            </a:r>
            <a:r>
              <a:rPr lang="en-US" altLang="ko-KR" sz="1200" kern="1200">
                <a:solidFill>
                  <a:schemeClr val="bg2">
                    <a:lumMod val="70000"/>
                  </a:schemeClr>
                </a:solidFill>
              </a:rPr>
              <a:t>-&gt;</a:t>
            </a: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순서에 민감한 </a:t>
            </a:r>
            <a:r>
              <a:rPr lang="en-US" altLang="ko-KR" sz="1200" kern="1200">
                <a:solidFill>
                  <a:schemeClr val="bg2">
                    <a:lumMod val="70000"/>
                  </a:schemeClr>
                </a:solidFill>
              </a:rPr>
              <a:t>RNN</a:t>
            </a: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특징 이용</a:t>
            </a:r>
            <a:endParaRPr lang="ko-KR" altLang="en-US" sz="1200" kern="1200">
              <a:solidFill>
                <a:schemeClr val="bg2">
                  <a:lumMod val="70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  </a:t>
            </a:r>
            <a:r>
              <a:rPr lang="en-US" altLang="ko-KR" sz="1200" kern="1200">
                <a:solidFill>
                  <a:schemeClr val="bg2">
                    <a:lumMod val="70000"/>
                  </a:schemeClr>
                </a:solidFill>
              </a:rPr>
              <a:t>-&gt;</a:t>
            </a: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양방향 시퀀스 처리</a:t>
            </a:r>
            <a:r>
              <a:rPr lang="en-US" altLang="ko-KR" sz="1200" kern="1200">
                <a:solidFill>
                  <a:schemeClr val="bg2">
                    <a:lumMod val="70000"/>
                  </a:schemeClr>
                </a:solidFill>
              </a:rPr>
              <a:t>,</a:t>
            </a: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놓치기 쉬운 패턴 감지</a:t>
            </a:r>
            <a:endParaRPr lang="ko-KR" altLang="en-US" sz="1200" kern="1200">
              <a:solidFill>
                <a:schemeClr val="bg2">
                  <a:lumMod val="70000"/>
                </a:schemeClr>
              </a:solidFill>
            </a:endParaRPr>
          </a:p>
        </p:txBody>
      </p:sp>
      <p:sp>
        <p:nvSpPr>
          <p:cNvPr id="69" name="직사각형 53"/>
          <p:cNvSpPr/>
          <p:nvPr/>
        </p:nvSpPr>
        <p:spPr>
          <a:xfrm>
            <a:off x="5674229" y="4945748"/>
            <a:ext cx="3164974" cy="71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  </a:t>
            </a:r>
            <a:r>
              <a:rPr lang="en-US" altLang="ko-KR" sz="1200" kern="1200">
                <a:solidFill>
                  <a:schemeClr val="bg2">
                    <a:lumMod val="70000"/>
                  </a:schemeClr>
                </a:solidFill>
              </a:rPr>
              <a:t>-&gt;</a:t>
            </a: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일반 </a:t>
            </a:r>
            <a:r>
              <a:rPr lang="en-US" altLang="ko-KR" sz="1200" kern="1200">
                <a:solidFill>
                  <a:schemeClr val="bg2">
                    <a:lumMod val="70000"/>
                  </a:schemeClr>
                </a:solidFill>
              </a:rPr>
              <a:t>GRU</a:t>
            </a: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층과 비슷한 성능</a:t>
            </a:r>
            <a:endParaRPr lang="ko-KR" altLang="en-US" sz="1200" kern="1200">
              <a:solidFill>
                <a:schemeClr val="bg2">
                  <a:lumMod val="70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  </a:t>
            </a:r>
            <a:r>
              <a:rPr lang="en-US" altLang="ko-KR" sz="1200" kern="1200">
                <a:solidFill>
                  <a:schemeClr val="bg2">
                    <a:lumMod val="70000"/>
                  </a:schemeClr>
                </a:solidFill>
              </a:rPr>
              <a:t>-&gt;</a:t>
            </a: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시간 반대 순</a:t>
            </a:r>
            <a:r>
              <a:rPr lang="en-US" altLang="ko-KR" sz="1200" kern="1200">
                <a:solidFill>
                  <a:schemeClr val="bg2">
                    <a:lumMod val="70000"/>
                  </a:schemeClr>
                </a:solidFill>
              </a:rPr>
              <a:t>,</a:t>
            </a: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성능 안좋음</a:t>
            </a:r>
            <a:endParaRPr lang="ko-KR" altLang="en-US" sz="1200" kern="1200">
              <a:solidFill>
                <a:schemeClr val="bg2">
                  <a:lumMod val="70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  </a:t>
            </a:r>
            <a:r>
              <a:rPr lang="en-US" altLang="ko-KR" sz="1200" kern="1200">
                <a:solidFill>
                  <a:schemeClr val="bg2">
                    <a:lumMod val="70000"/>
                  </a:schemeClr>
                </a:solidFill>
              </a:rPr>
              <a:t>-&gt;</a:t>
            </a: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먼 과거의 데이터 </a:t>
            </a:r>
            <a:r>
              <a:rPr lang="en-US" altLang="ko-KR" sz="1200" kern="1200">
                <a:solidFill>
                  <a:schemeClr val="bg2">
                    <a:lumMod val="70000"/>
                  </a:schemeClr>
                </a:solidFill>
              </a:rPr>
              <a:t>&lt;</a:t>
            </a: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최근 데이터</a:t>
            </a:r>
            <a:endParaRPr lang="ko-KR" altLang="en-US" sz="1200" kern="1200">
              <a:solidFill>
                <a:schemeClr val="bg2">
                  <a:lumMod val="70000"/>
                </a:schemeClr>
              </a:solidFill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8163" y="2926906"/>
            <a:ext cx="3579404" cy="2832988"/>
          </a:xfrm>
          <a:prstGeom prst="rect">
            <a:avLst/>
          </a:prstGeom>
          <a:ln w="15875" cap="flat" cmpd="sng">
            <a:solidFill>
              <a:srgbClr val="37c56e"/>
            </a:solidFill>
            <a:prstDash val="solid"/>
            <a:round/>
          </a:ln>
        </p:spPr>
      </p:pic>
      <p:pic>
        <p:nvPicPr>
          <p:cNvPr id="7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60663" y="2190577"/>
            <a:ext cx="5420482" cy="2476845"/>
          </a:xfrm>
          <a:prstGeom prst="rect">
            <a:avLst/>
          </a:prstGeom>
          <a:ln w="15875" cap="flat" cmpd="sng">
            <a:solidFill>
              <a:srgbClr val="37c56e"/>
            </a:solidFill>
            <a:prstDash val="solid"/>
            <a:round/>
          </a:ln>
        </p:spPr>
      </p:pic>
      <p:sp>
        <p:nvSpPr>
          <p:cNvPr id="72" name=""/>
          <p:cNvSpPr/>
          <p:nvPr/>
        </p:nvSpPr>
        <p:spPr>
          <a:xfrm>
            <a:off x="7245349" y="2384425"/>
            <a:ext cx="1193798" cy="241300"/>
          </a:xfrm>
          <a:prstGeom prst="rect">
            <a:avLst/>
          </a:prstGeom>
          <a:solidFill>
            <a:schemeClr val="accent1">
              <a:alpha val="0"/>
            </a:schemeClr>
          </a:solidFill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73" name=""/>
          <p:cNvSpPr txBox="1"/>
          <p:nvPr/>
        </p:nvSpPr>
        <p:spPr>
          <a:xfrm>
            <a:off x="5740205" y="1504665"/>
            <a:ext cx="4346819" cy="222854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b" anchorCtr="0">
            <a:noAutofit/>
          </a:bodyPr>
          <a:lstStyle/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⦁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온도 예측 문제에 적용</a:t>
            </a:r>
            <a:endParaRPr lang="ko-KR" altLang="en-US" sz="12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85733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latinLnBrk="0">
              <a:lnSpc>
                <a:spcPct val="150000"/>
              </a:lnSpc>
              <a:defRPr/>
            </a:pPr>
            <a:endParaRPr lang="en-US" altLang="ko-KR" sz="15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51253" y="521672"/>
              <a:ext cx="101502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kern="0" dirty="0">
                  <a:solidFill>
                    <a:prstClr val="black"/>
                  </a:solidFill>
                </a:rPr>
                <a:t>9. </a:t>
              </a:r>
              <a:r>
                <a:rPr lang="ko-KR" altLang="en-US" sz="1000" kern="0" dirty="0">
                  <a:solidFill>
                    <a:prstClr val="black"/>
                  </a:solidFill>
                </a:rPr>
                <a:t>더 나아가서</a:t>
              </a:r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16376" y="495789"/>
              <a:ext cx="54053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Team A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9C32A8-DD8D-4426-AF22-E93B11598D9C}"/>
              </a:ext>
            </a:extLst>
          </p:cNvPr>
          <p:cNvGrpSpPr/>
          <p:nvPr/>
        </p:nvGrpSpPr>
        <p:grpSpPr>
          <a:xfrm>
            <a:off x="2767347" y="1577436"/>
            <a:ext cx="4997656" cy="946755"/>
            <a:chOff x="2727006" y="1147132"/>
            <a:chExt cx="4997656" cy="94675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8DCB5EF-82C0-43E9-ADE6-C31B49ED1BB1}"/>
                </a:ext>
              </a:extLst>
            </p:cNvPr>
            <p:cNvSpPr/>
            <p:nvPr/>
          </p:nvSpPr>
          <p:spPr>
            <a:xfrm>
              <a:off x="2727006" y="1577417"/>
              <a:ext cx="231346" cy="211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25400">
              <a:solidFill>
                <a:srgbClr val="37C5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F9FA691-5FAC-4971-9C6A-2F968BAD4EEA}"/>
                </a:ext>
              </a:extLst>
            </p:cNvPr>
            <p:cNvGrpSpPr/>
            <p:nvPr/>
          </p:nvGrpSpPr>
          <p:grpSpPr>
            <a:xfrm>
              <a:off x="3377843" y="1147132"/>
              <a:ext cx="4346819" cy="946755"/>
              <a:chOff x="1411487" y="518438"/>
              <a:chExt cx="4346819" cy="946755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212D21C-40E4-4E68-94CE-92B884DC3EF5}"/>
                  </a:ext>
                </a:extLst>
              </p:cNvPr>
              <p:cNvSpPr/>
              <p:nvPr/>
            </p:nvSpPr>
            <p:spPr>
              <a:xfrm>
                <a:off x="1411487" y="518438"/>
                <a:ext cx="4346819" cy="946755"/>
              </a:xfrm>
              <a:prstGeom prst="rect">
                <a:avLst/>
              </a:pr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35A1CB-1410-445C-8438-BE690219B029}"/>
                  </a:ext>
                </a:extLst>
              </p:cNvPr>
              <p:cNvSpPr txBox="1"/>
              <p:nvPr/>
            </p:nvSpPr>
            <p:spPr>
              <a:xfrm>
                <a:off x="1411487" y="518439"/>
                <a:ext cx="4346819" cy="58753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b" anchorCtr="0">
                <a:noAutofit/>
              </a:bodyPr>
              <a:lstStyle/>
              <a:p>
                <a:pPr marL="0" lvl="0" indent="0" algn="l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스태킹한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각 순환 층의 유닛 수를 조정</a:t>
                </a:r>
                <a:endParaRPr lang="ko-KR" altLang="en-US" sz="12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52D941C-D8A3-4657-9352-2F15CEA99678}"/>
              </a:ext>
            </a:extLst>
          </p:cNvPr>
          <p:cNvGrpSpPr/>
          <p:nvPr/>
        </p:nvGrpSpPr>
        <p:grpSpPr>
          <a:xfrm>
            <a:off x="2767347" y="2319734"/>
            <a:ext cx="4997656" cy="946755"/>
            <a:chOff x="2727006" y="1147132"/>
            <a:chExt cx="4997656" cy="9467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CBE5CE8-1EB5-45F5-ADC2-6BC19DDBAEBD}"/>
                </a:ext>
              </a:extLst>
            </p:cNvPr>
            <p:cNvSpPr/>
            <p:nvPr/>
          </p:nvSpPr>
          <p:spPr>
            <a:xfrm>
              <a:off x="2727006" y="1577417"/>
              <a:ext cx="231346" cy="211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25400">
              <a:solidFill>
                <a:srgbClr val="37C5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06CC077-0BC1-4BEC-814A-FA2078D40D1F}"/>
                </a:ext>
              </a:extLst>
            </p:cNvPr>
            <p:cNvGrpSpPr/>
            <p:nvPr/>
          </p:nvGrpSpPr>
          <p:grpSpPr>
            <a:xfrm>
              <a:off x="3377843" y="1147132"/>
              <a:ext cx="4346819" cy="946755"/>
              <a:chOff x="1411487" y="518438"/>
              <a:chExt cx="4346819" cy="94675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CA8309B-75A0-4AEE-8694-58B7E356497D}"/>
                  </a:ext>
                </a:extLst>
              </p:cNvPr>
              <p:cNvSpPr/>
              <p:nvPr/>
            </p:nvSpPr>
            <p:spPr>
              <a:xfrm>
                <a:off x="1411487" y="518438"/>
                <a:ext cx="4346819" cy="946755"/>
              </a:xfrm>
              <a:prstGeom prst="rect">
                <a:avLst/>
              </a:pr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671CED-F5C0-4B90-ACE7-50315BE1D73E}"/>
                  </a:ext>
                </a:extLst>
              </p:cNvPr>
              <p:cNvSpPr txBox="1"/>
              <p:nvPr/>
            </p:nvSpPr>
            <p:spPr>
              <a:xfrm>
                <a:off x="1411487" y="518439"/>
                <a:ext cx="4346819" cy="58753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b" anchorCtr="0">
                <a:noAutofit/>
              </a:bodyPr>
              <a:lstStyle/>
              <a:p>
                <a:pPr marL="0" lvl="0" indent="0" algn="l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RMSprop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옵티마이저가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사용한 </a:t>
                </a:r>
                <a:r>
                  <a:rPr lang="ko-KR" alt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학습률을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조정</a:t>
                </a:r>
                <a:endParaRPr lang="ko-KR" altLang="en-US" sz="12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32E6D60-B8CD-408F-91B8-AD6DC955BE53}"/>
              </a:ext>
            </a:extLst>
          </p:cNvPr>
          <p:cNvGrpSpPr/>
          <p:nvPr/>
        </p:nvGrpSpPr>
        <p:grpSpPr>
          <a:xfrm>
            <a:off x="2767347" y="3088761"/>
            <a:ext cx="5287441" cy="946755"/>
            <a:chOff x="2727006" y="1147132"/>
            <a:chExt cx="5287441" cy="9467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8D698F5-FAF3-4887-BB1F-D237598EDE39}"/>
                </a:ext>
              </a:extLst>
            </p:cNvPr>
            <p:cNvSpPr/>
            <p:nvPr/>
          </p:nvSpPr>
          <p:spPr>
            <a:xfrm>
              <a:off x="2727006" y="1577417"/>
              <a:ext cx="231346" cy="211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25400">
              <a:solidFill>
                <a:srgbClr val="37C5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F3D4283-5CCA-4954-87F3-829A8E914A9D}"/>
                </a:ext>
              </a:extLst>
            </p:cNvPr>
            <p:cNvGrpSpPr/>
            <p:nvPr/>
          </p:nvGrpSpPr>
          <p:grpSpPr>
            <a:xfrm>
              <a:off x="3377843" y="1147132"/>
              <a:ext cx="4636604" cy="946755"/>
              <a:chOff x="1411487" y="518438"/>
              <a:chExt cx="4636604" cy="946755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7C98F5B-63E2-469F-BE76-59D59544468F}"/>
                  </a:ext>
                </a:extLst>
              </p:cNvPr>
              <p:cNvSpPr/>
              <p:nvPr/>
            </p:nvSpPr>
            <p:spPr>
              <a:xfrm>
                <a:off x="1411487" y="518438"/>
                <a:ext cx="4346819" cy="946755"/>
              </a:xfrm>
              <a:prstGeom prst="rect">
                <a:avLst/>
              </a:pr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B9D536-5993-4239-A3FF-1C481CE4CD92}"/>
                  </a:ext>
                </a:extLst>
              </p:cNvPr>
              <p:cNvSpPr txBox="1"/>
              <p:nvPr/>
            </p:nvSpPr>
            <p:spPr>
              <a:xfrm>
                <a:off x="1411487" y="518439"/>
                <a:ext cx="4636604" cy="58753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b" anchorCtr="0">
                <a:noAutofit/>
              </a:bodyPr>
              <a:lstStyle/>
              <a:p>
                <a:pPr marL="0" lvl="0" indent="0" algn="l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GRU 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대신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LSTM 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층을 사용</a:t>
                </a:r>
                <a:endParaRPr lang="ko-KR" altLang="en-US" sz="12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DC40EF6-CCBE-4E0E-B03E-E77801A753BB}"/>
              </a:ext>
            </a:extLst>
          </p:cNvPr>
          <p:cNvGrpSpPr/>
          <p:nvPr/>
        </p:nvGrpSpPr>
        <p:grpSpPr>
          <a:xfrm>
            <a:off x="2767347" y="3868483"/>
            <a:ext cx="5287439" cy="946755"/>
            <a:chOff x="2727006" y="1147132"/>
            <a:chExt cx="5287439" cy="94675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8F20B48-B87E-40AF-A241-ADFA48F64256}"/>
                </a:ext>
              </a:extLst>
            </p:cNvPr>
            <p:cNvSpPr/>
            <p:nvPr/>
          </p:nvSpPr>
          <p:spPr>
            <a:xfrm>
              <a:off x="2727006" y="1577417"/>
              <a:ext cx="231346" cy="211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25400">
              <a:solidFill>
                <a:srgbClr val="37C5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2EE2C0D-5341-4A60-BB21-286EB707C5DB}"/>
                </a:ext>
              </a:extLst>
            </p:cNvPr>
            <p:cNvGrpSpPr/>
            <p:nvPr/>
          </p:nvGrpSpPr>
          <p:grpSpPr>
            <a:xfrm>
              <a:off x="3377842" y="1147132"/>
              <a:ext cx="4636603" cy="946755"/>
              <a:chOff x="1411486" y="518438"/>
              <a:chExt cx="4636603" cy="946755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7C4C29F0-D987-4E88-AB39-D6F44C7E9C79}"/>
                  </a:ext>
                </a:extLst>
              </p:cNvPr>
              <p:cNvSpPr/>
              <p:nvPr/>
            </p:nvSpPr>
            <p:spPr>
              <a:xfrm>
                <a:off x="1411487" y="518438"/>
                <a:ext cx="4346819" cy="946755"/>
              </a:xfrm>
              <a:prstGeom prst="rect">
                <a:avLst/>
              </a:pr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E28B65-472E-4511-9112-61CFA26D3BFA}"/>
                  </a:ext>
                </a:extLst>
              </p:cNvPr>
              <p:cNvSpPr txBox="1"/>
              <p:nvPr/>
            </p:nvSpPr>
            <p:spPr>
              <a:xfrm>
                <a:off x="1411486" y="518439"/>
                <a:ext cx="4636603" cy="58753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b" anchorCtr="0">
                <a:noAutofit/>
              </a:bodyPr>
              <a:lstStyle/>
              <a:p>
                <a:pPr lvl="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유닛 수가 많은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Dense 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 한 개 또는 여러 개의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Dense 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층을 </a:t>
                </a:r>
                <a:r>
                  <a:rPr lang="ko-KR" alt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스태킹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728C825-5D3F-49D7-B505-F8D489BDF5A7}"/>
              </a:ext>
            </a:extLst>
          </p:cNvPr>
          <p:cNvGrpSpPr/>
          <p:nvPr/>
        </p:nvGrpSpPr>
        <p:grpSpPr>
          <a:xfrm>
            <a:off x="2767347" y="4659404"/>
            <a:ext cx="4997656" cy="946755"/>
            <a:chOff x="2727006" y="1147132"/>
            <a:chExt cx="4997656" cy="9467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777B288-9928-42D5-848D-2DFB6C6C2B0C}"/>
                </a:ext>
              </a:extLst>
            </p:cNvPr>
            <p:cNvSpPr/>
            <p:nvPr/>
          </p:nvSpPr>
          <p:spPr>
            <a:xfrm>
              <a:off x="2727006" y="1577417"/>
              <a:ext cx="231346" cy="211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25400">
              <a:solidFill>
                <a:srgbClr val="37C5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4F5E99F-8726-4474-B423-E12982633D37}"/>
                </a:ext>
              </a:extLst>
            </p:cNvPr>
            <p:cNvGrpSpPr/>
            <p:nvPr/>
          </p:nvGrpSpPr>
          <p:grpSpPr>
            <a:xfrm>
              <a:off x="3377843" y="1147132"/>
              <a:ext cx="4346819" cy="946755"/>
              <a:chOff x="1411487" y="518438"/>
              <a:chExt cx="4346819" cy="94675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D2B1028-34E0-4C23-B6C4-5DD2F3B0DA9F}"/>
                  </a:ext>
                </a:extLst>
              </p:cNvPr>
              <p:cNvSpPr/>
              <p:nvPr/>
            </p:nvSpPr>
            <p:spPr>
              <a:xfrm>
                <a:off x="1411487" y="518438"/>
                <a:ext cx="4346819" cy="946755"/>
              </a:xfrm>
              <a:prstGeom prst="rect">
                <a:avLst/>
              </a:pr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84B8FC4-18FE-4FA0-9E04-281DDE1FF947}"/>
                  </a:ext>
                </a:extLst>
              </p:cNvPr>
              <p:cNvSpPr txBox="1"/>
              <p:nvPr/>
            </p:nvSpPr>
            <p:spPr>
              <a:xfrm>
                <a:off x="1411487" y="518439"/>
                <a:ext cx="4346819" cy="58753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b" anchorCtr="0">
                <a:noAutofit/>
              </a:bodyPr>
              <a:lstStyle/>
              <a:p>
                <a:pPr marL="0" lvl="0" indent="0" algn="l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최선의 모델을 테스트 세트에서 확인 필수적</a:t>
                </a:r>
                <a:endParaRPr lang="ko-KR" altLang="en-US" sz="12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9964924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85733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8" latinLnBrk="0">
              <a:lnSpc>
                <a:spcPct val="150000"/>
              </a:lnSpc>
              <a:defRPr/>
            </a:pPr>
            <a:endParaRPr lang="en-US" altLang="ko-KR" sz="15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51253" y="521672"/>
              <a:ext cx="7008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 kern="0">
                  <a:solidFill>
                    <a:prstClr val="black"/>
                  </a:solidFill>
                </a:rPr>
                <a:t>10. </a:t>
              </a:r>
              <a:r>
                <a:rPr lang="ko-KR" altLang="en-US" sz="1000" kern="0">
                  <a:solidFill>
                    <a:prstClr val="black"/>
                  </a:solidFill>
                </a:rPr>
                <a:t>정리</a:t>
              </a:r>
              <a:r>
                <a:rPr lang="en-US" altLang="ko-KR" sz="1000" kern="0">
                  <a:solidFill>
                    <a:prstClr val="black"/>
                  </a:solidFill>
                </a:rPr>
                <a:t> </a:t>
              </a:r>
              <a:endParaRPr lang="ko-KR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16376" y="495789"/>
              <a:ext cx="54053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Team A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 rot="0">
            <a:off x="2767347" y="1389178"/>
            <a:ext cx="4997656" cy="946755"/>
            <a:chOff x="2727006" y="1147132"/>
            <a:chExt cx="4997656" cy="946755"/>
          </a:xfrm>
        </p:grpSpPr>
        <p:sp>
          <p:nvSpPr>
            <p:cNvPr id="19" name="타원 18"/>
            <p:cNvSpPr/>
            <p:nvPr/>
          </p:nvSpPr>
          <p:spPr>
            <a:xfrm>
              <a:off x="2727006" y="1577417"/>
              <a:ext cx="231346" cy="211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25400">
              <a:solidFill>
                <a:srgbClr val="37c5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 rot="0">
              <a:off x="3377843" y="1147132"/>
              <a:ext cx="4346819" cy="946755"/>
              <a:chOff x="1411487" y="518438"/>
              <a:chExt cx="4346819" cy="94675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1411487" y="518438"/>
                <a:ext cx="4346819" cy="946755"/>
              </a:xfrm>
              <a:prstGeom prst="rect">
                <a:avLst/>
              </a:pr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11487" y="518439"/>
                <a:ext cx="4346819" cy="58753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0" tIns="0" rIns="0" bIns="0" anchor="b" anchorCtr="0">
                <a:noAutofit/>
              </a:bodyPr>
              <a:lstStyle/>
              <a:p>
                <a:pPr marL="0" lvl="0" indent="0" algn="l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/>
                </a:pPr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새로운 문제 해결 시</a:t>
                </a:r>
                <a: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기준점 설정</a:t>
                </a:r>
                <a:endParaRPr lang="ko-KR" altLang="en-US" sz="1200" kern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 rot="0">
            <a:off x="2767347" y="2131476"/>
            <a:ext cx="4997656" cy="946755"/>
            <a:chOff x="2727006" y="1147132"/>
            <a:chExt cx="4997656" cy="946755"/>
          </a:xfrm>
        </p:grpSpPr>
        <p:sp>
          <p:nvSpPr>
            <p:cNvPr id="26" name="타원 25"/>
            <p:cNvSpPr/>
            <p:nvPr/>
          </p:nvSpPr>
          <p:spPr>
            <a:xfrm>
              <a:off x="2727006" y="1577417"/>
              <a:ext cx="231346" cy="211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25400">
              <a:solidFill>
                <a:srgbClr val="37c5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 rot="0">
              <a:off x="3377843" y="1147132"/>
              <a:ext cx="4346819" cy="946755"/>
              <a:chOff x="1411487" y="518438"/>
              <a:chExt cx="4346819" cy="94675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1411487" y="518438"/>
                <a:ext cx="4346819" cy="946755"/>
              </a:xfrm>
              <a:prstGeom prst="rect">
                <a:avLst/>
              </a:pr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411487" y="518439"/>
                <a:ext cx="4346819" cy="58753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0" tIns="0" rIns="0" bIns="0" anchor="b" anchorCtr="0">
                <a:noAutofit/>
              </a:bodyPr>
              <a:lstStyle/>
              <a:p>
                <a:pPr marL="0" lvl="0" indent="0" algn="l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/>
                </a:pPr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계산 비용 추가 판단에서 저렴한 모델부터 시도</a:t>
                </a:r>
                <a:endParaRPr lang="ko-KR" altLang="en-US" sz="1200" kern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 rot="0">
            <a:off x="2767347" y="2900503"/>
            <a:ext cx="5287441" cy="946755"/>
            <a:chOff x="2727006" y="1147132"/>
            <a:chExt cx="5287441" cy="946755"/>
          </a:xfrm>
        </p:grpSpPr>
        <p:sp>
          <p:nvSpPr>
            <p:cNvPr id="34" name="타원 33"/>
            <p:cNvSpPr/>
            <p:nvPr/>
          </p:nvSpPr>
          <p:spPr>
            <a:xfrm>
              <a:off x="2727006" y="1577417"/>
              <a:ext cx="231346" cy="211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25400">
              <a:solidFill>
                <a:srgbClr val="37c5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 rot="0">
              <a:off x="3377843" y="1147132"/>
              <a:ext cx="4636604" cy="946755"/>
              <a:chOff x="1411487" y="518438"/>
              <a:chExt cx="4636604" cy="946755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1411487" y="518438"/>
                <a:ext cx="4346819" cy="946755"/>
              </a:xfrm>
              <a:prstGeom prst="rect">
                <a:avLst/>
              </a:pr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411487" y="518439"/>
                <a:ext cx="4636604" cy="58753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0" tIns="0" rIns="0" bIns="0" anchor="b" anchorCtr="0">
                <a:noAutofit/>
              </a:bodyPr>
              <a:lstStyle/>
              <a:p>
                <a:pPr marL="0" lvl="0" indent="0" algn="l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/>
                </a:pPr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시간 순서가 중요한 데이터라면</a:t>
                </a:r>
                <a: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순환 층이 적합</a:t>
                </a:r>
                <a:endParaRPr lang="ko-KR" altLang="en-US" sz="1200" kern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 rot="0">
            <a:off x="2767347" y="3680225"/>
            <a:ext cx="7706977" cy="946755"/>
            <a:chOff x="2727006" y="1147132"/>
            <a:chExt cx="7706977" cy="946755"/>
          </a:xfrm>
        </p:grpSpPr>
        <p:sp>
          <p:nvSpPr>
            <p:cNvPr id="51" name="타원 50"/>
            <p:cNvSpPr/>
            <p:nvPr/>
          </p:nvSpPr>
          <p:spPr>
            <a:xfrm>
              <a:off x="2727006" y="1577417"/>
              <a:ext cx="231346" cy="211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25400">
              <a:solidFill>
                <a:srgbClr val="37c5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 rot="0">
              <a:off x="3377842" y="1147132"/>
              <a:ext cx="7056141" cy="946755"/>
              <a:chOff x="1411486" y="518438"/>
              <a:chExt cx="7056141" cy="946755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1411487" y="518438"/>
                <a:ext cx="4346819" cy="946755"/>
              </a:xfrm>
              <a:prstGeom prst="rect">
                <a:avLst/>
              </a:pr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411486" y="518439"/>
                <a:ext cx="7056141" cy="58753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0" tIns="0" rIns="0" bIns="0" anchor="b" anchorCtr="0">
                <a:noAutofit/>
              </a:bodyPr>
              <a:lstStyle/>
              <a:p>
                <a:pPr lvl="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순환 네트워크 사용 시</a:t>
                </a:r>
                <a: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일정한 드롭아웃 마스크와 순환 드롭아웃 마스크 사용</a:t>
                </a:r>
                <a:endParaRPr lang="ko-KR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55" name="그룹 54"/>
          <p:cNvGrpSpPr/>
          <p:nvPr/>
        </p:nvGrpSpPr>
        <p:grpSpPr>
          <a:xfrm rot="0">
            <a:off x="2767347" y="4471146"/>
            <a:ext cx="4997656" cy="946755"/>
            <a:chOff x="2727006" y="1147132"/>
            <a:chExt cx="4997656" cy="946755"/>
          </a:xfrm>
        </p:grpSpPr>
        <p:sp>
          <p:nvSpPr>
            <p:cNvPr id="56" name="타원 55"/>
            <p:cNvSpPr/>
            <p:nvPr/>
          </p:nvSpPr>
          <p:spPr>
            <a:xfrm>
              <a:off x="2727006" y="1577417"/>
              <a:ext cx="231346" cy="211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25400">
              <a:solidFill>
                <a:srgbClr val="37c5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 rot="0">
              <a:off x="3377843" y="1147132"/>
              <a:ext cx="4346819" cy="946755"/>
              <a:chOff x="1411487" y="518438"/>
              <a:chExt cx="4346819" cy="946755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411487" y="518438"/>
                <a:ext cx="4346819" cy="946755"/>
              </a:xfrm>
              <a:prstGeom prst="rect">
                <a:avLst/>
              </a:pr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411487" y="518439"/>
                <a:ext cx="4346819" cy="58753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0" tIns="0" rIns="0" bIns="0" anchor="b" anchorCtr="0">
                <a:noAutofit/>
              </a:bodyPr>
              <a:lstStyle/>
              <a:p>
                <a:pPr marL="0" lvl="0" indent="0" algn="l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/>
                </a:pPr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스태킹 </a:t>
                </a:r>
                <a: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RNN</a:t>
                </a:r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은 단일 </a:t>
                </a:r>
                <a: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RNN </a:t>
                </a:r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층보다 더 강력한 표현 능력 제공</a:t>
                </a:r>
                <a:endParaRPr lang="ko-KR" altLang="en-US" sz="1200" kern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 rot="0">
            <a:off x="2767347" y="5165186"/>
            <a:ext cx="4997656" cy="946755"/>
            <a:chOff x="2727006" y="1147132"/>
            <a:chExt cx="4997656" cy="946755"/>
          </a:xfrm>
        </p:grpSpPr>
        <p:sp>
          <p:nvSpPr>
            <p:cNvPr id="47" name="타원 46"/>
            <p:cNvSpPr/>
            <p:nvPr/>
          </p:nvSpPr>
          <p:spPr>
            <a:xfrm>
              <a:off x="2727006" y="1577417"/>
              <a:ext cx="231346" cy="211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25400">
              <a:solidFill>
                <a:srgbClr val="37c5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 rot="0">
              <a:off x="3377843" y="1147132"/>
              <a:ext cx="4346819" cy="946755"/>
              <a:chOff x="1411487" y="518438"/>
              <a:chExt cx="4346819" cy="946755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1411487" y="518438"/>
                <a:ext cx="4346819" cy="946755"/>
              </a:xfrm>
              <a:prstGeom prst="rect">
                <a:avLst/>
              </a:pr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11487" y="518439"/>
                <a:ext cx="4346819" cy="58753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0" tIns="0" rIns="0" bIns="0" anchor="b" anchorCtr="0">
                <a:noAutofit/>
              </a:bodyPr>
              <a:lstStyle/>
              <a:p>
                <a:pPr marL="0" lvl="0" indent="0" algn="l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/>
                </a:pPr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양방향 </a:t>
                </a:r>
                <a: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RNN</a:t>
                </a:r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은 자연어 처리에 유용</a:t>
                </a:r>
                <a:endParaRPr lang="ko-KR" altLang="en-US" sz="1200" kern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171950" lvl="8" indent="-514350" latinLnBrk="0">
              <a:lnSpc>
                <a:spcPct val="150000"/>
              </a:lnSpc>
              <a:buAutoNum type="arabicParenR"/>
              <a:defRPr/>
            </a:pPr>
            <a:r>
              <a:rPr lang="ko-KR" altLang="en-US" sz="15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기온</a:t>
            </a:r>
            <a:r>
              <a:rPr lang="en-US" altLang="ko-KR" sz="15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ko-KR" altLang="en-US" sz="15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예측 문제</a:t>
            </a:r>
            <a:endParaRPr lang="ko-KR" altLang="en-US" sz="15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171950" lvl="8" indent="-514350" latinLnBrk="0">
              <a:lnSpc>
                <a:spcPct val="150000"/>
              </a:lnSpc>
              <a:buAutoNum type="arabicParenR"/>
              <a:defRPr/>
            </a:pPr>
            <a:r>
              <a:rPr lang="ko-KR" altLang="en-US" sz="15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데이터 준비</a:t>
            </a:r>
            <a:endParaRPr lang="ko-KR" altLang="en-US" sz="15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171950" lvl="8" indent="-514350" latinLnBrk="0">
              <a:lnSpc>
                <a:spcPct val="150000"/>
              </a:lnSpc>
              <a:buAutoNum type="arabicParenR"/>
              <a:defRPr/>
            </a:pPr>
            <a:r>
              <a:rPr lang="ko-KR" altLang="en-US" sz="15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상식 수준의 기준점</a:t>
            </a:r>
            <a:endParaRPr lang="ko-KR" altLang="en-US" sz="15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171950" lvl="8" indent="-514350" latinLnBrk="0">
              <a:lnSpc>
                <a:spcPct val="150000"/>
              </a:lnSpc>
              <a:buAutoNum type="arabicParenR"/>
              <a:defRPr/>
            </a:pPr>
            <a:r>
              <a:rPr lang="ko-KR" altLang="en-US" sz="15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기본적인 머신 러닝 방법</a:t>
            </a:r>
            <a:endParaRPr lang="ko-KR" altLang="en-US" sz="15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171950" lvl="8" indent="-514350" latinLnBrk="0">
              <a:lnSpc>
                <a:spcPct val="150000"/>
              </a:lnSpc>
              <a:buAutoNum type="arabicParenR"/>
              <a:defRPr/>
            </a:pPr>
            <a:r>
              <a:rPr lang="ko-KR" altLang="en-US" sz="15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첫 번째 순환 신경망</a:t>
            </a:r>
            <a:endParaRPr lang="ko-KR" altLang="en-US" sz="15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171950" lvl="8" indent="-514350" latinLnBrk="0">
              <a:lnSpc>
                <a:spcPct val="150000"/>
              </a:lnSpc>
              <a:buAutoNum type="arabicParenR"/>
              <a:defRPr/>
            </a:pPr>
            <a:r>
              <a:rPr lang="ko-KR" altLang="en-US" sz="15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과대적합을 감소하기 위해 순환 드롭아웃 사용하기</a:t>
            </a:r>
            <a:endParaRPr lang="ko-KR" altLang="en-US" sz="15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171950" lvl="8" indent="-514350" latinLnBrk="0">
              <a:lnSpc>
                <a:spcPct val="150000"/>
              </a:lnSpc>
              <a:buAutoNum type="arabicParenR"/>
              <a:defRPr/>
            </a:pPr>
            <a:r>
              <a:rPr lang="ko-KR" altLang="en-US" sz="15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스태킹 순환 층</a:t>
            </a:r>
            <a:endParaRPr lang="ko-KR" altLang="en-US" sz="15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171950" lvl="8" indent="-514350" latinLnBrk="0">
              <a:lnSpc>
                <a:spcPct val="150000"/>
              </a:lnSpc>
              <a:buAutoNum type="arabicParenR"/>
              <a:defRPr/>
            </a:pPr>
            <a:r>
              <a:rPr lang="ko-KR" altLang="en-US" sz="15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양방향 </a:t>
            </a:r>
            <a:r>
              <a:rPr lang="en-US" altLang="ko-KR" sz="15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RNN </a:t>
            </a:r>
            <a:r>
              <a:rPr lang="ko-KR" altLang="en-US" sz="15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사용하기</a:t>
            </a:r>
            <a:endParaRPr lang="ko-KR" altLang="en-US" sz="15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171950" lvl="8" indent="-514350" latinLnBrk="0">
              <a:lnSpc>
                <a:spcPct val="150000"/>
              </a:lnSpc>
              <a:buAutoNum type="arabicParenR"/>
              <a:defRPr/>
            </a:pPr>
            <a:r>
              <a:rPr lang="ko-KR" altLang="en-US" sz="15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더 나아가기</a:t>
            </a:r>
            <a:endParaRPr lang="ko-KR" altLang="en-US" sz="15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171950" lvl="8" indent="-514350" latinLnBrk="0">
              <a:lnSpc>
                <a:spcPct val="150000"/>
              </a:lnSpc>
              <a:buAutoNum type="arabicParenR"/>
              <a:defRPr/>
            </a:pPr>
            <a:r>
              <a:rPr lang="ko-KR" altLang="en-US" sz="1500" b="1" i="1" kern="0">
                <a:solidFill>
                  <a:prstClr val="black">
                    <a:lumMod val="85000"/>
                    <a:lumOff val="15000"/>
                  </a:prstClr>
                </a:solidFill>
              </a:rPr>
              <a:t>정리</a:t>
            </a:r>
            <a:endParaRPr lang="en-US" altLang="ko-KR" sz="15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4704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431680" cy="2357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 kern="0">
                  <a:solidFill>
                    <a:prstClr val="black"/>
                  </a:solidFill>
                </a:rPr>
                <a:t>Ch.6</a:t>
              </a:r>
              <a:endParaRPr lang="ko-KR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16376" y="495789"/>
              <a:ext cx="54053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Team A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8" latinLnBrk="0">
              <a:lnSpc>
                <a:spcPct val="150000"/>
              </a:lnSpc>
              <a:defRPr/>
            </a:pPr>
            <a:endParaRPr lang="en-US" altLang="ko-KR" sz="15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4704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431680" cy="2357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 kern="0">
                  <a:solidFill>
                    <a:prstClr val="black"/>
                  </a:solidFill>
                </a:rPr>
                <a:t>Ch.6</a:t>
              </a:r>
              <a:endParaRPr lang="ko-KR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16376" y="495789"/>
              <a:ext cx="54053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Team A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"/>
          <p:cNvGrpSpPr/>
          <p:nvPr/>
        </p:nvGrpSpPr>
        <p:grpSpPr>
          <a:xfrm rot="0">
            <a:off x="2899730" y="1658308"/>
            <a:ext cx="6449688" cy="4633117"/>
            <a:chOff x="5400674" y="972508"/>
            <a:chExt cx="6449688" cy="4633117"/>
          </a:xfrm>
        </p:grpSpPr>
        <p:sp>
          <p:nvSpPr>
            <p:cNvPr id="20" name="타원 19"/>
            <p:cNvSpPr/>
            <p:nvPr/>
          </p:nvSpPr>
          <p:spPr>
            <a:xfrm>
              <a:off x="5403850" y="2187856"/>
              <a:ext cx="231346" cy="211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25400">
              <a:solidFill>
                <a:srgbClr val="37c5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 rot="0">
              <a:off x="6302337" y="2719597"/>
              <a:ext cx="4791319" cy="1337279"/>
              <a:chOff x="966986" y="127914"/>
              <a:chExt cx="4791319" cy="1337279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411487" y="518438"/>
                <a:ext cx="4346819" cy="946755"/>
              </a:xfrm>
              <a:prstGeom prst="rect">
                <a:avLst/>
              </a:pr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66986" y="127914"/>
                <a:ext cx="4346819" cy="58753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0" tIns="0" rIns="0" bIns="0" anchor="b" anchorCtr="0">
                <a:noAutofit/>
              </a:bodyPr>
              <a:lstStyle/>
              <a:p>
                <a:pPr marL="0" lvl="0" indent="0" algn="l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/>
                </a:pPr>
                <a:r>
                  <a:rPr lang="ko-KR" altLang="en-US" sz="12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순환 드롭아웃</a:t>
                </a:r>
                <a:r>
                  <a:rPr lang="en-US" altLang="ko-KR" sz="12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– </a:t>
                </a:r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과대적합 방지</a:t>
                </a:r>
                <a:endParaRPr lang="ko-KR" altLang="en-US" sz="1200" b="1" kern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5400674" y="972508"/>
              <a:ext cx="231346" cy="211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25400">
              <a:solidFill>
                <a:srgbClr val="37c5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 rot="0">
              <a:off x="6302335" y="3374324"/>
              <a:ext cx="4791320" cy="1451579"/>
              <a:chOff x="966986" y="13614"/>
              <a:chExt cx="4791320" cy="1451579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1411487" y="518438"/>
                <a:ext cx="4346819" cy="946755"/>
              </a:xfrm>
              <a:prstGeom prst="rect">
                <a:avLst/>
              </a:pr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66986" y="13614"/>
                <a:ext cx="4636604" cy="58753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0" tIns="0" rIns="0" bIns="0" anchor="b" anchorCtr="0">
                <a:noAutofit/>
              </a:bodyPr>
              <a:lstStyle/>
              <a:p>
                <a:pPr lvl="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ko-KR" altLang="en-US" sz="12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스태킹 순환 층</a:t>
                </a:r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– </a:t>
                </a:r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네트워크 표현 능력↑ </a:t>
                </a:r>
                <a:endParaRPr lang="ko-KR" altLang="en-US" sz="1200" b="1" kern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0">
              <a:off x="6302335" y="4039746"/>
              <a:ext cx="4791321" cy="1565879"/>
              <a:chOff x="966985" y="-100686"/>
              <a:chExt cx="4791321" cy="1565879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1411487" y="518438"/>
                <a:ext cx="4346819" cy="946755"/>
              </a:xfrm>
              <a:prstGeom prst="rect">
                <a:avLst/>
              </a:pr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66985" y="-100686"/>
                <a:ext cx="4636603" cy="58753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0" tIns="0" rIns="0" bIns="0" anchor="b" anchorCtr="0">
                <a:noAutofit/>
              </a:bodyPr>
              <a:lstStyle/>
              <a:p>
                <a:pPr lvl="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ko-KR" altLang="en-US" sz="12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양방향 순환 층</a:t>
                </a:r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– </a:t>
                </a:r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같은 정보를 다른 방향으로 주입</a:t>
                </a:r>
                <a: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정확도↑</a:t>
                </a:r>
                <a:endParaRPr lang="ko-KR" altLang="en-US" sz="1200" b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6023301" y="1819388"/>
              <a:ext cx="5827061" cy="8234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/>
                <a:t> </a:t>
              </a:r>
              <a:endParaRPr lang="ko-KR" altLang="en-US"/>
            </a:p>
            <a:p>
              <a:pPr marL="0" lvl="0" algn="l" defTabSz="914400" rtl="0" eaLnBrk="1" latinLnBrk="1" hangingPunct="1">
                <a:defRPr/>
              </a:pPr>
              <a:r>
                <a:rPr lang="ko-KR" altLang="en-US" b="1"/>
                <a:t>세 가지 고급 기술</a:t>
              </a:r>
              <a:endParaRPr lang="ko-KR" altLang="en-US" b="1"/>
            </a:p>
            <a:p>
              <a:pPr marL="0" lvl="0" algn="l" defTabSz="914400" rtl="0" eaLnBrk="1" latinLnBrk="1" hangingPunct="1">
                <a:defRPr/>
              </a:pPr>
              <a:r>
                <a:rPr xmlns:mc="http://schemas.openxmlformats.org/markup-compatibility/2006" xmlns:hp="http://schemas.haansoft.com/office/presentation/8.0" kumimoji="0" lang="ko-KR" altLang="en-US" sz="200" b="0" i="0" u="none" strike="noStrike" kern="1200" cap="none" normalizeH="0" baseline="0" mc:Ignorable="hp" hp:hslEmbossed="0">
                  <a:solidFill>
                    <a:schemeClr val="bg2">
                      <a:lumMod val="50000"/>
                    </a:schemeClr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endParaRPr xmlns:mc="http://schemas.openxmlformats.org/markup-compatibility/2006" xmlns:hp="http://schemas.haansoft.com/office/presentation/8.0" kumimoji="0" lang="ko-KR" altLang="en-US" sz="200" b="0" i="0" u="none" strike="noStrike" kern="1200" cap="none" normalizeH="0" baseline="0" mc:Ignorable="hp" hp:hslEmbossed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  <a:cs typeface="맑은 고딕"/>
              </a:endParaRPr>
            </a:p>
            <a:p>
              <a:pPr marL="0" lvl="0" algn="l" defTabSz="914400" rtl="0" eaLnBrk="1" latinLnBrk="1" hangingPunct="1"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<a:solidFill>
                    <a:schemeClr val="bg2">
                      <a:lumMod val="70000"/>
                    </a:schemeClr>
                  </a:solidFill>
                  <a:latin typeface="맑은 고딕"/>
                  <a:ea typeface="맑은 고딕"/>
                  <a:cs typeface="맑은 고딕"/>
                </a:rPr>
                <a:t> 순환 신경망의 성능</a:t>
              </a:r>
              <a:r>
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<a:solidFill>
                    <a:schemeClr val="bg2">
                      <a:lumMod val="70000"/>
                    </a:schemeClr>
                  </a:solidFill>
                  <a:latin typeface="맑은 고딕"/>
                  <a:ea typeface="맑은 고딕"/>
                </a:rPr>
                <a:t>, </a:t>
              </a:r>
              <a:r>
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<a:solidFill>
                    <a:schemeClr val="bg2">
                      <a:lumMod val="70000"/>
                    </a:schemeClr>
                  </a:solidFill>
                  <a:latin typeface="맑은 고딕"/>
                  <a:ea typeface="맑은 고딕"/>
                  <a:cs typeface="맑은 고딕"/>
                </a:rPr>
                <a:t>능력 향상</a:t>
              </a:r>
              <a:r>
                <a:rPr lang="en-US" altLang="ko-KR" sz="1000">
                  <a:solidFill>
                    <a:schemeClr val="bg2">
                      <a:lumMod val="70000"/>
                    </a:schemeClr>
                  </a:solidFill>
                </a:rPr>
                <a:t>		 </a:t>
              </a:r>
              <a:endParaRPr lang="en-US" altLang="ko-KR" sz="1000">
                <a:solidFill>
                  <a:schemeClr val="bg2">
                    <a:lumMod val="70000"/>
                  </a:schemeClr>
                </a:solidFill>
              </a:endParaRPr>
            </a:p>
          </p:txBody>
        </p:sp>
      </p:grpSp>
      <p:sp>
        <p:nvSpPr>
          <p:cNvPr id="50" name="TextBox 1"/>
          <p:cNvSpPr txBox="1"/>
          <p:nvPr/>
        </p:nvSpPr>
        <p:spPr>
          <a:xfrm>
            <a:off x="3498874" y="1311390"/>
            <a:ext cx="5827062" cy="823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  <a:p>
            <a:pPr marL="0" lvl="0" algn="l" defTabSz="914400" rtl="0" eaLnBrk="1" latinLnBrk="1" hangingPunct="1">
              <a:defRPr/>
            </a:pPr>
            <a:r>
              <a:rPr lang="ko-KR" altLang="en-US" b="1"/>
              <a:t>시계열 데이터</a:t>
            </a:r>
            <a:endParaRPr lang="ko-KR" altLang="en-US" b="1"/>
          </a:p>
          <a:p>
            <a:pPr marL="0" lvl="0" algn="l" defTabSz="914400" rtl="0" eaLnBrk="1" latinLnBrk="1" hangingPunct="1">
              <a:defRPr/>
            </a:pPr>
            <a:r>
              <a:rPr xmlns:mc="http://schemas.openxmlformats.org/markup-compatibility/2006" xmlns:hp="http://schemas.haansoft.com/office/presentation/8.0" kumimoji="0" lang="ko-KR" altLang="en-US" sz="200" b="0" i="0" u="none" strike="noStrike" kern="1200" cap="none" normalizeH="0" baseline="0" mc:Ignorable="hp" hp:hslEmbossed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" b="0" i="0" u="none" strike="noStrike" kern="1200" cap="none" normalizeH="0" baseline="0" mc:Ignorable="hp" hp:hslEmbossed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marL="0" lvl="0" algn="l" defTabSz="914400" rtl="0" eaLnBrk="1" latinLnBrk="1" hangingPunct="1"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<a:solidFill>
                  <a:schemeClr val="bg2">
                    <a:lumMod val="70000"/>
                  </a:schemeClr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lang="ko-KR" altLang="en-US" sz="1000">
                <a:solidFill>
                  <a:schemeClr val="bg2">
                    <a:lumMod val="70000"/>
                  </a:schemeClr>
                </a:solidFill>
              </a:rPr>
              <a:t>시간을 통래 순차적으로 발생한 관측치의 집합</a:t>
            </a:r>
            <a:r>
              <a:rPr lang="en-US" altLang="ko-KR" sz="1000">
                <a:solidFill>
                  <a:schemeClr val="bg2">
                    <a:lumMod val="70000"/>
                  </a:schemeClr>
                </a:solidFill>
              </a:rPr>
              <a:t>	 	 </a:t>
            </a:r>
            <a:endParaRPr lang="en-US" altLang="ko-KR" sz="1000">
              <a:solidFill>
                <a:schemeClr val="bg2">
                  <a:lumMod val="7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8" latinLnBrk="0">
              <a:lnSpc>
                <a:spcPct val="150000"/>
              </a:lnSpc>
              <a:defRPr/>
            </a:pPr>
            <a:endParaRPr lang="en-US" altLang="ko-KR" sz="15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51253" y="521672"/>
              <a:ext cx="1188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 kern="0">
                  <a:solidFill>
                    <a:prstClr val="black"/>
                  </a:solidFill>
                </a:rPr>
                <a:t>1. </a:t>
              </a:r>
              <a:r>
                <a:rPr lang="ko-KR" altLang="en-US" sz="1000" kern="0">
                  <a:solidFill>
                    <a:prstClr val="black"/>
                  </a:solidFill>
                </a:rPr>
                <a:t>기온</a:t>
              </a:r>
              <a:r>
                <a:rPr lang="en-US" altLang="ko-KR" sz="1000" kern="0">
                  <a:solidFill>
                    <a:prstClr val="black"/>
                  </a:solidFill>
                </a:rPr>
                <a:t> </a:t>
              </a:r>
              <a:r>
                <a:rPr lang="ko-KR" altLang="en-US" sz="1000" kern="0">
                  <a:solidFill>
                    <a:prstClr val="black"/>
                  </a:solidFill>
                </a:rPr>
                <a:t>예측 문제</a:t>
              </a:r>
              <a:endParaRPr lang="ko-KR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16376" y="495789"/>
              <a:ext cx="54053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Team A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"/>
          <p:cNvGrpSpPr/>
          <p:nvPr/>
        </p:nvGrpSpPr>
        <p:grpSpPr>
          <a:xfrm rot="0">
            <a:off x="787401" y="2029930"/>
            <a:ext cx="5308599" cy="3280739"/>
            <a:chOff x="1308099" y="1835149"/>
            <a:chExt cx="5308599" cy="328073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322328" y="2337427"/>
              <a:ext cx="4989571" cy="2778461"/>
            </a:xfrm>
            <a:prstGeom prst="rect">
              <a:avLst/>
            </a:prstGeom>
            <a:ln w="15875" cap="flat" cmpd="sng">
              <a:solidFill>
                <a:srgbClr val="37c56e"/>
              </a:solidFill>
              <a:prstDash val="solid"/>
              <a:round/>
            </a:ln>
          </p:spPr>
        </p:pic>
        <p:sp>
          <p:nvSpPr>
            <p:cNvPr id="47" name=""/>
            <p:cNvSpPr txBox="1"/>
            <p:nvPr/>
          </p:nvSpPr>
          <p:spPr>
            <a:xfrm>
              <a:off x="1308099" y="1835149"/>
              <a:ext cx="5308599" cy="24892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⦁독일 예나시의 날씨 데이터셋 조사</a:t>
              </a:r>
              <a:endPara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5" name=""/>
          <p:cNvGrpSpPr/>
          <p:nvPr/>
        </p:nvGrpSpPr>
        <p:grpSpPr>
          <a:xfrm rot="0">
            <a:off x="6321424" y="2052155"/>
            <a:ext cx="5308600" cy="1511852"/>
            <a:chOff x="6321424" y="1585430"/>
            <a:chExt cx="5308600" cy="1511852"/>
          </a:xfrm>
        </p:grpSpPr>
        <p:sp>
          <p:nvSpPr>
            <p:cNvPr id="52" name=""/>
            <p:cNvSpPr txBox="1"/>
            <p:nvPr/>
          </p:nvSpPr>
          <p:spPr>
            <a:xfrm>
              <a:off x="6321424" y="1585430"/>
              <a:ext cx="5308600" cy="250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⦁데이터 파싱</a:t>
              </a:r>
              <a:endPara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400464" y="2058912"/>
              <a:ext cx="4801270" cy="1038369"/>
            </a:xfrm>
            <a:prstGeom prst="rect">
              <a:avLst/>
            </a:prstGeom>
            <a:ln w="15875" cap="flat" cmpd="sng" algn="ctr">
              <a:solidFill>
                <a:srgbClr val="37c56e"/>
              </a:solidFill>
              <a:prstDash val="solid"/>
              <a:round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8" latinLnBrk="0">
              <a:lnSpc>
                <a:spcPct val="150000"/>
              </a:lnSpc>
              <a:defRPr/>
            </a:pPr>
            <a:endParaRPr lang="en-US" altLang="ko-KR" sz="15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51253" y="521672"/>
              <a:ext cx="1188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 kern="0">
                  <a:solidFill>
                    <a:prstClr val="black"/>
                  </a:solidFill>
                </a:rPr>
                <a:t>1. </a:t>
              </a:r>
              <a:r>
                <a:rPr lang="ko-KR" altLang="en-US" sz="1000" kern="0">
                  <a:solidFill>
                    <a:prstClr val="black"/>
                  </a:solidFill>
                </a:rPr>
                <a:t>기온</a:t>
              </a:r>
              <a:r>
                <a:rPr lang="en-US" altLang="ko-KR" sz="1000" kern="0">
                  <a:solidFill>
                    <a:prstClr val="black"/>
                  </a:solidFill>
                </a:rPr>
                <a:t> </a:t>
              </a:r>
              <a:r>
                <a:rPr lang="ko-KR" altLang="en-US" sz="1000" kern="0">
                  <a:solidFill>
                    <a:prstClr val="black"/>
                  </a:solidFill>
                </a:rPr>
                <a:t>예측 문제</a:t>
              </a:r>
              <a:endParaRPr lang="ko-KR" altLang="en-US" sz="100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16376" y="495789"/>
              <a:ext cx="54053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Team A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"/>
          <p:cNvGrpSpPr/>
          <p:nvPr/>
        </p:nvGrpSpPr>
        <p:grpSpPr>
          <a:xfrm rot="0">
            <a:off x="787401" y="1356831"/>
            <a:ext cx="5308599" cy="4982366"/>
            <a:chOff x="1778001" y="1382230"/>
            <a:chExt cx="5308599" cy="4982366"/>
          </a:xfrm>
        </p:grpSpPr>
        <p:sp>
          <p:nvSpPr>
            <p:cNvPr id="47" name=""/>
            <p:cNvSpPr txBox="1"/>
            <p:nvPr/>
          </p:nvSpPr>
          <p:spPr>
            <a:xfrm>
              <a:off x="1778001" y="1382230"/>
              <a:ext cx="5308599" cy="2509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⦁시계열 온도 그래프 그리기</a:t>
              </a:r>
              <a:endPara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6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804627" y="1915800"/>
              <a:ext cx="5153744" cy="4448796"/>
            </a:xfrm>
            <a:prstGeom prst="rect">
              <a:avLst/>
            </a:prstGeom>
            <a:ln w="15875" cap="flat" cmpd="sng">
              <a:solidFill>
                <a:srgbClr val="37c56e"/>
              </a:solidFill>
              <a:prstDash val="solid"/>
              <a:round/>
            </a:ln>
          </p:spPr>
        </p:pic>
      </p:grpSp>
      <p:sp>
        <p:nvSpPr>
          <p:cNvPr id="59" name=""/>
          <p:cNvSpPr txBox="1"/>
          <p:nvPr/>
        </p:nvSpPr>
        <p:spPr>
          <a:xfrm>
            <a:off x="6226176" y="1353656"/>
            <a:ext cx="5308600" cy="250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⦁처음 </a:t>
            </a: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일간 온도 그래프 그리기</a:t>
            </a:r>
            <a:endParaRPr lang="ko-KR" altLang="en-US" sz="12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99202" y="1871368"/>
            <a:ext cx="5182324" cy="4448764"/>
          </a:xfrm>
          <a:prstGeom prst="rect">
            <a:avLst/>
          </a:prstGeom>
          <a:ln w="15875" cap="flat" cmpd="sng">
            <a:solidFill>
              <a:srgbClr val="37c56e"/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8" latinLnBrk="0">
              <a:lnSpc>
                <a:spcPct val="150000"/>
              </a:lnSpc>
              <a:defRPr/>
            </a:pPr>
            <a:endParaRPr lang="en-US" altLang="ko-KR" sz="15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4704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16376" y="495789"/>
              <a:ext cx="54053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Team A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"/>
          <p:cNvGrpSpPr/>
          <p:nvPr/>
        </p:nvGrpSpPr>
        <p:grpSpPr>
          <a:xfrm rot="0">
            <a:off x="2563019" y="1878779"/>
            <a:ext cx="7726735" cy="3786238"/>
            <a:chOff x="2593181" y="2505186"/>
            <a:chExt cx="7726735" cy="3786238"/>
          </a:xfrm>
        </p:grpSpPr>
        <p:sp>
          <p:nvSpPr>
            <p:cNvPr id="20" name="타원 19"/>
            <p:cNvSpPr/>
            <p:nvPr/>
          </p:nvSpPr>
          <p:spPr>
            <a:xfrm>
              <a:off x="2593181" y="2873656"/>
              <a:ext cx="231346" cy="211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25400">
              <a:solidFill>
                <a:srgbClr val="37c5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 rot="0">
              <a:off x="3458494" y="3605422"/>
              <a:ext cx="6861421" cy="1137254"/>
              <a:chOff x="624087" y="327939"/>
              <a:chExt cx="6861421" cy="1137254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411487" y="518438"/>
                <a:ext cx="4346819" cy="946755"/>
              </a:xfrm>
              <a:prstGeom prst="rect">
                <a:avLst/>
              </a:pr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24087" y="327939"/>
                <a:ext cx="6861421" cy="81613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0" tIns="0" rIns="0" bIns="0" anchor="b" anchorCtr="0">
                <a:noAutofit/>
              </a:bodyPr>
              <a:lstStyle/>
              <a:p>
                <a:pPr marL="0" lvl="0" indent="0" algn="l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/>
                </a:pPr>
                <a:r>
                  <a:rPr lang="en-US" altLang="ko-KR" sz="12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1)</a:t>
                </a:r>
                <a:r>
                  <a:rPr lang="ko-KR" altLang="en-US" sz="12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데이터 전처리</a:t>
                </a:r>
                <a:r>
                  <a:rPr lang="en-US" altLang="ko-KR" sz="12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1200" b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	</a:t>
                </a:r>
                <a: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– </a:t>
                </a:r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데이터에 있는 각 시계열 특성의 범위가 서로 다르기 때문</a:t>
                </a:r>
                <a:endParaRPr lang="ko-KR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 rot="0">
              <a:off x="3483892" y="4564948"/>
              <a:ext cx="6782901" cy="946755"/>
              <a:chOff x="649487" y="518438"/>
              <a:chExt cx="6782901" cy="94675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1411487" y="518438"/>
                <a:ext cx="4346819" cy="946755"/>
              </a:xfrm>
              <a:prstGeom prst="rect">
                <a:avLst/>
              </a:pr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9487" y="575589"/>
                <a:ext cx="6782901" cy="58753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0" tIns="0" rIns="0" bIns="0" anchor="b" anchorCtr="0">
                <a:noAutofit/>
              </a:bodyPr>
              <a:lstStyle/>
              <a:p>
                <a:pPr lvl="0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altLang="ko-KR" sz="12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2)</a:t>
                </a:r>
                <a:r>
                  <a:rPr lang="ko-KR" altLang="en-US" sz="12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파이썬 제너레이터 생성</a:t>
                </a:r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	</a:t>
                </a:r>
                <a: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– </a:t>
                </a:r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데이터의 중복이 많기 때문에 원본 데이터를 그때마다 배치 </a:t>
                </a:r>
                <a:endParaRPr lang="ko-KR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4245893" y="5344670"/>
              <a:ext cx="4346819" cy="946755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2631" y="2505186"/>
              <a:ext cx="5827061" cy="8244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/>
                <a:t> </a:t>
              </a:r>
              <a:endParaRPr lang="ko-KR" altLang="en-US"/>
            </a:p>
            <a:p>
              <a:pPr marL="0" lvl="0" algn="l" defTabSz="914400" rtl="0" eaLnBrk="1" latinLnBrk="1" hangingPunct="1">
                <a:defRPr/>
              </a:pPr>
              <a:r>
                <a:rPr lang="ko-KR" altLang="en-US" b="1"/>
                <a:t>예측 전 두 가지 작업 처리</a:t>
              </a:r>
              <a:endParaRPr lang="ko-KR" altLang="en-US" b="1"/>
            </a:p>
            <a:p>
              <a:pPr marL="0" lvl="0" algn="l" defTabSz="914400" rtl="0" eaLnBrk="1" latinLnBrk="1" hangingPunct="1">
                <a:defRPr/>
              </a:pPr>
              <a:r>
                <a:rPr xmlns:mc="http://schemas.openxmlformats.org/markup-compatibility/2006" xmlns:hp="http://schemas.haansoft.com/office/presentation/8.0" kumimoji="0" lang="ko-KR" altLang="en-US" sz="200" b="0" i="0" u="none" strike="noStrike" kern="1200" cap="none" normalizeH="0" baseline="0" mc:Ignorable="hp" hp:hslEmbossed="0">
                  <a:solidFill>
                    <a:schemeClr val="bg2">
                      <a:lumMod val="50000"/>
                    </a:schemeClr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endParaRPr xmlns:mc="http://schemas.openxmlformats.org/markup-compatibility/2006" xmlns:hp="http://schemas.haansoft.com/office/presentation/8.0" kumimoji="0" lang="ko-KR" altLang="en-US" sz="200" b="0" i="0" u="none" strike="noStrike" kern="1200" cap="none" normalizeH="0" baseline="0" mc:Ignorable="hp" hp:hslEmbossed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  <a:cs typeface="맑은 고딕"/>
              </a:endParaRPr>
            </a:p>
            <a:p>
              <a:pPr marL="0" lvl="0" algn="l" defTabSz="914400" rtl="0" eaLnBrk="1" latinLnBrk="1" hangingPunct="1">
                <a:defRPr/>
              </a:pPr>
              <a:r>
                <a:rPr lang="en-US" altLang="ko-KR" sz="1000">
                  <a:solidFill>
                    <a:schemeClr val="bg2">
                      <a:lumMod val="70000"/>
                    </a:schemeClr>
                  </a:solidFill>
                </a:rPr>
                <a:t>		 </a:t>
              </a:r>
              <a:endParaRPr lang="en-US" altLang="ko-KR" sz="1000">
                <a:solidFill>
                  <a:schemeClr val="bg2">
                    <a:lumMod val="70000"/>
                  </a:schemeClr>
                </a:solidFill>
              </a:endParaRPr>
            </a:p>
          </p:txBody>
        </p:sp>
      </p:grpSp>
      <p:sp>
        <p:nvSpPr>
          <p:cNvPr id="55" name="직사각형 38"/>
          <p:cNvSpPr/>
          <p:nvPr/>
        </p:nvSpPr>
        <p:spPr>
          <a:xfrm>
            <a:off x="5551253" y="521672"/>
            <a:ext cx="10076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kern="0">
                <a:solidFill>
                  <a:prstClr val="black"/>
                </a:solidFill>
              </a:rPr>
              <a:t>2.</a:t>
            </a:r>
            <a:r>
              <a:rPr lang="ko-KR" altLang="en-US" sz="1000" kern="0">
                <a:solidFill>
                  <a:prstClr val="black"/>
                </a:solidFill>
              </a:rPr>
              <a:t> 데이터 준비</a:t>
            </a:r>
            <a:endParaRPr lang="ko-KR" altLang="en-US" sz="1000" kern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8" latinLnBrk="0">
              <a:lnSpc>
                <a:spcPct val="150000"/>
              </a:lnSpc>
              <a:defRPr/>
            </a:pPr>
            <a:endParaRPr lang="en-US" altLang="ko-KR" sz="15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4704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51253" y="521672"/>
              <a:ext cx="10076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 kern="0">
                  <a:solidFill>
                    <a:prstClr val="black"/>
                  </a:solidFill>
                </a:rPr>
                <a:t>2.</a:t>
              </a:r>
              <a:r>
                <a:rPr lang="ko-KR" altLang="en-US" sz="1000" kern="0">
                  <a:solidFill>
                    <a:prstClr val="black"/>
                  </a:solidFill>
                </a:rPr>
                <a:t> 데이터 준비</a:t>
              </a:r>
              <a:endParaRPr lang="ko-KR" altLang="en-US" sz="1000" kern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16376" y="495789"/>
              <a:ext cx="54053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Team A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"/>
          <p:cNvSpPr txBox="1"/>
          <p:nvPr/>
        </p:nvSpPr>
        <p:spPr>
          <a:xfrm>
            <a:off x="6076950" y="1067904"/>
            <a:ext cx="5308600" cy="25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⦁ 시계열 데이터와 타깃을 반환하는 제너레이터 함수</a:t>
            </a:r>
            <a:endParaRPr lang="ko-KR" altLang="en-US" sz="12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7" name=""/>
          <p:cNvGrpSpPr/>
          <p:nvPr/>
        </p:nvGrpSpPr>
        <p:grpSpPr>
          <a:xfrm rot="0">
            <a:off x="787401" y="1140930"/>
            <a:ext cx="5308599" cy="1602470"/>
            <a:chOff x="787401" y="2029930"/>
            <a:chExt cx="5308599" cy="1602470"/>
          </a:xfrm>
        </p:grpSpPr>
        <p:sp>
          <p:nvSpPr>
            <p:cNvPr id="47" name=""/>
            <p:cNvSpPr txBox="1"/>
            <p:nvPr/>
          </p:nvSpPr>
          <p:spPr>
            <a:xfrm>
              <a:off x="787401" y="2029930"/>
              <a:ext cx="5308599" cy="24892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⦁</a:t>
              </a:r>
              <a:r>
                <a:rPr lang="ko-KR" altLang="en-US" sz="12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데이터 정규화</a:t>
              </a:r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6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20800" y="2440800"/>
              <a:ext cx="3717792" cy="1191600"/>
            </a:xfrm>
            <a:prstGeom prst="rect">
              <a:avLst/>
            </a:prstGeom>
            <a:ln w="15875" cap="flat" cmpd="sng" algn="ctr">
              <a:solidFill>
                <a:srgbClr val="37c56e"/>
              </a:solidFill>
              <a:prstDash val="solid"/>
              <a:round/>
            </a:ln>
          </p:spPr>
        </p:pic>
      </p:grpSp>
      <p:pic>
        <p:nvPicPr>
          <p:cNvPr id="5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440688"/>
            <a:ext cx="5328451" cy="5080616"/>
          </a:xfrm>
          <a:prstGeom prst="rect">
            <a:avLst/>
          </a:prstGeom>
          <a:ln w="15875" cap="flat" cmpd="sng" algn="ctr">
            <a:solidFill>
              <a:srgbClr val="37c56e"/>
            </a:solidFill>
            <a:prstDash val="solid"/>
            <a:round/>
          </a:ln>
        </p:spPr>
      </p:pic>
      <p:sp>
        <p:nvSpPr>
          <p:cNvPr id="59" name=""/>
          <p:cNvSpPr txBox="1"/>
          <p:nvPr/>
        </p:nvSpPr>
        <p:spPr>
          <a:xfrm>
            <a:off x="730051" y="3251200"/>
            <a:ext cx="5083419" cy="3416622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b" anchorCtr="0">
            <a:noAutofit/>
          </a:bodyPr>
          <a:lstStyle/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en-US" altLang="ko-KR" sz="12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⦁data 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				</a:t>
            </a: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부동</a:t>
            </a:r>
            <a:r>
              <a:rPr lang="en-US" altLang="ko-KR" sz="1200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소수 데이터로 이루어진 원본 배열</a:t>
            </a:r>
            <a:endParaRPr lang="ko-KR" altLang="en-US" sz="1200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1200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⦁lookback 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거슬러 올라갈 타임스텝</a:t>
            </a:r>
            <a:endParaRPr lang="ko-KR" altLang="en-US" sz="1200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en-US" altLang="ko-KR" sz="12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⦁delay 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b="0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타깃으로 사용할 미래의 타임스텝</a:t>
            </a:r>
            <a:endParaRPr lang="ko-KR" altLang="en-US" sz="1200" b="0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en-US" altLang="ko-KR" sz="12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⦁min_index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 와 </a:t>
            </a: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max_index 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b="0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범위 지정을 위한 배열의 인덱스</a:t>
            </a:r>
            <a:endParaRPr lang="ko-KR" altLang="en-US" sz="1200" b="0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en-US" altLang="ko-KR" sz="12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⦁shuffle 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샘플을 섞을지 결정</a:t>
            </a:r>
            <a:endParaRPr lang="ko-KR" altLang="en-US" sz="1200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1200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⦁batch 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배치의 샘플 수</a:t>
            </a:r>
            <a:endParaRPr lang="ko-KR" altLang="en-US" sz="1200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1200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⦁step 	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데이터를 샘플링할 타임스텝 간격</a:t>
            </a:r>
            <a:endParaRPr lang="ko-KR" altLang="en-US" sz="1200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200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2" name=""/>
          <p:cNvCxnSpPr/>
          <p:nvPr/>
        </p:nvCxnSpPr>
        <p:spPr>
          <a:xfrm flipV="1">
            <a:off x="3638550" y="1657350"/>
            <a:ext cx="3479800" cy="1771649"/>
          </a:xfrm>
          <a:prstGeom prst="curvedConnector3">
            <a:avLst>
              <a:gd name="adj1" fmla="val 50000"/>
            </a:avLst>
          </a:prstGeom>
          <a:ln w="12700" algn="ctr">
            <a:solidFill>
              <a:srgbClr val="37c56e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"/>
          <p:cNvSpPr/>
          <p:nvPr/>
        </p:nvSpPr>
        <p:spPr>
          <a:xfrm>
            <a:off x="7245349" y="1466850"/>
            <a:ext cx="3657599" cy="406399"/>
          </a:xfrm>
          <a:prstGeom prst="rect">
            <a:avLst/>
          </a:prstGeom>
          <a:solidFill>
            <a:schemeClr val="accent1">
              <a:alpha val="0"/>
            </a:schemeClr>
          </a:solidFill>
          <a:ln algn="ctr"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8" latinLnBrk="0">
              <a:lnSpc>
                <a:spcPct val="150000"/>
              </a:lnSpc>
              <a:defRPr/>
            </a:pPr>
            <a:endParaRPr lang="en-US" altLang="ko-KR" sz="15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4704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51253" y="521672"/>
              <a:ext cx="10076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 kern="0">
                  <a:solidFill>
                    <a:prstClr val="black"/>
                  </a:solidFill>
                </a:rPr>
                <a:t>2.</a:t>
              </a:r>
              <a:r>
                <a:rPr lang="ko-KR" altLang="en-US" sz="1000" kern="0">
                  <a:solidFill>
                    <a:prstClr val="black"/>
                  </a:solidFill>
                </a:rPr>
                <a:t> 데이터 준비</a:t>
              </a:r>
              <a:endParaRPr lang="ko-KR" altLang="en-US" sz="1000" kern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16376" y="495789"/>
              <a:ext cx="54053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Team A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"/>
          <p:cNvSpPr txBox="1"/>
          <p:nvPr/>
        </p:nvSpPr>
        <p:spPr>
          <a:xfrm>
            <a:off x="815974" y="1286979"/>
            <a:ext cx="5308601" cy="25099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⦁훈련</a:t>
            </a: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 검증</a:t>
            </a: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 테스트 제너레이터 준비</a:t>
            </a:r>
            <a:endParaRPr lang="ko-KR" altLang="en-US" sz="12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rcRect t="15370" b="17960"/>
          <a:stretch>
            <a:fillRect/>
          </a:stretch>
        </p:blipFill>
        <p:spPr>
          <a:xfrm>
            <a:off x="911524" y="1777998"/>
            <a:ext cx="5184476" cy="4572000"/>
          </a:xfrm>
          <a:prstGeom prst="rect">
            <a:avLst/>
          </a:prstGeom>
          <a:ln w="15875" algn="ctr">
            <a:solidFill>
              <a:srgbClr val="37c56e"/>
            </a:solidFill>
          </a:ln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3"/>
          <a:srcRect t="83330"/>
          <a:stretch>
            <a:fillRect/>
          </a:stretch>
        </p:blipFill>
        <p:spPr>
          <a:xfrm>
            <a:off x="6412062" y="1765300"/>
            <a:ext cx="5184476" cy="1142999"/>
          </a:xfrm>
          <a:prstGeom prst="rect">
            <a:avLst/>
          </a:prstGeom>
          <a:ln w="15875" algn="ctr">
            <a:solidFill>
              <a:srgbClr val="37c56e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8" latinLnBrk="0">
              <a:lnSpc>
                <a:spcPct val="150000"/>
              </a:lnSpc>
              <a:defRPr/>
            </a:pPr>
            <a:endParaRPr lang="en-US" altLang="ko-KR" sz="1500" b="1" i="1" ker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>
            <a:xfrm rot="0"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>
            <a:xfrm rot="0"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4704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100%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51253" y="521672"/>
              <a:ext cx="14362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 kern="0">
                  <a:solidFill>
                    <a:prstClr val="black"/>
                  </a:solidFill>
                </a:rPr>
                <a:t>3.</a:t>
              </a:r>
              <a:r>
                <a:rPr lang="ko-KR" altLang="en-US" sz="1000" kern="0">
                  <a:solidFill>
                    <a:prstClr val="black"/>
                  </a:solidFill>
                </a:rPr>
                <a:t> 상식 수준의 기준점</a:t>
              </a:r>
              <a:endParaRPr lang="ko-KR" altLang="en-US" sz="1000" kern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16376" y="495789"/>
              <a:ext cx="54053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kern="0">
                  <a:solidFill>
                    <a:prstClr val="black"/>
                  </a:solidFill>
                </a:rPr>
                <a:t>Team A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"/>
          <p:cNvSpPr txBox="1"/>
          <p:nvPr/>
        </p:nvSpPr>
        <p:spPr>
          <a:xfrm>
            <a:off x="3504695" y="2900491"/>
            <a:ext cx="6045860" cy="25209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⦁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 상식적인 기준 모델의 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MAE(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평균 절댓값 오차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 계산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3554290" y="1325695"/>
            <a:ext cx="5789405" cy="1085149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b" anchorCtr="0">
            <a:noAutofit/>
          </a:bodyPr>
          <a:lstStyle/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en-US" altLang="ko-KR" sz="12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⦁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온도 시계열 데이터는 연속성</a:t>
            </a: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O, 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주기성</a:t>
            </a:r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lang="ko-KR" alt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가정 가능</a:t>
            </a:r>
            <a:endParaRPr lang="ko-KR" altLang="en-US" sz="1200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  </a:t>
            </a:r>
            <a:r>
              <a:rPr lang="en-US" altLang="ko-KR" sz="1200" kern="1200">
                <a:solidFill>
                  <a:schemeClr val="bg2">
                    <a:lumMod val="70000"/>
                  </a:schemeClr>
                </a:solidFill>
              </a:rPr>
              <a:t>-&gt;</a:t>
            </a: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상식수준의 해결책 </a:t>
            </a:r>
            <a:r>
              <a:rPr lang="en-US" altLang="ko-KR" sz="1200" kern="1200">
                <a:solidFill>
                  <a:schemeClr val="bg2">
                    <a:lumMod val="70000"/>
                  </a:schemeClr>
                </a:solidFill>
              </a:rPr>
              <a:t>:</a:t>
            </a: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</a:t>
            </a:r>
            <a:r>
              <a:rPr lang="en-US" altLang="ko-KR" sz="1200" kern="1200">
                <a:solidFill>
                  <a:schemeClr val="bg2">
                    <a:lumMod val="70000"/>
                  </a:schemeClr>
                </a:solidFill>
              </a:rPr>
              <a:t>24</a:t>
            </a: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시간 후 온도 또한 동일하다고 예측</a:t>
            </a:r>
            <a:endParaRPr lang="ko-KR" altLang="en-US" sz="1200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en-US" altLang="ko-KR" sz="12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96502" y="3362325"/>
            <a:ext cx="4532295" cy="2163875"/>
          </a:xfrm>
          <a:prstGeom prst="rect">
            <a:avLst/>
          </a:prstGeom>
          <a:ln w="15875" cap="flat" cmpd="sng">
            <a:solidFill>
              <a:srgbClr val="37c56e"/>
            </a:solidFill>
            <a:prstDash val="solid"/>
            <a:round/>
          </a:ln>
        </p:spPr>
      </p:pic>
      <p:sp>
        <p:nvSpPr>
          <p:cNvPr id="64" name=""/>
          <p:cNvSpPr txBox="1"/>
          <p:nvPr/>
        </p:nvSpPr>
        <p:spPr>
          <a:xfrm>
            <a:off x="3617790" y="5846896"/>
            <a:ext cx="5789406" cy="183448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b" anchorCtr="0">
            <a:noAutofit/>
          </a:bodyPr>
          <a:lstStyle/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  </a:t>
            </a:r>
            <a:r>
              <a:rPr lang="en-US" altLang="ko-KR" sz="1200" kern="1200">
                <a:solidFill>
                  <a:schemeClr val="bg2">
                    <a:lumMod val="70000"/>
                  </a:schemeClr>
                </a:solidFill>
              </a:rPr>
              <a:t>-&gt;</a:t>
            </a: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 평균 절댓값 오차가 </a:t>
            </a:r>
            <a:r>
              <a:rPr lang="en-US" altLang="ko-KR" sz="1200" kern="1200">
                <a:solidFill>
                  <a:schemeClr val="bg2">
                    <a:lumMod val="70000"/>
                  </a:schemeClr>
                </a:solidFill>
              </a:rPr>
              <a:t>0.29</a:t>
            </a:r>
            <a:r>
              <a:rPr lang="ko-KR" altLang="en-US" sz="1200" kern="1200">
                <a:solidFill>
                  <a:schemeClr val="bg2">
                    <a:lumMod val="70000"/>
                  </a:schemeClr>
                </a:solidFill>
              </a:rPr>
              <a:t>로 매우 큼</a:t>
            </a:r>
            <a:endParaRPr lang="ko-KR" altLang="en-US" sz="1200" kern="1200">
              <a:solidFill>
                <a:schemeClr val="bg2">
                  <a:lumMod val="70000"/>
                </a:schemeClr>
              </a:solidFill>
            </a:endParaRPr>
          </a:p>
          <a:p>
            <a:pPr marL="0" lvl="0" indent="0" algn="l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en-US" altLang="ko-KR" sz="12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511</ep:Words>
  <ep:PresentationFormat>와이드스크린</ep:PresentationFormat>
  <ep:Paragraphs>54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32_Office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2021-04-26T15:06:02.000</dcterms:created>
  <dc:creator>조현석</dc:creator>
  <cp:lastModifiedBy>OWNER</cp:lastModifiedBy>
  <dcterms:modified xsi:type="dcterms:W3CDTF">2022-01-18T18:33:19.980</dcterms:modified>
  <cp:revision>110</cp:revision>
  <dc:title>PowerPoint 프레젠테이션</dc:title>
  <cp:version>0906.0100.01</cp:version>
</cp:coreProperties>
</file>