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2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7A488-C3A1-4384-A7E8-F53C40E46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28C350-8FC3-4A0C-BC61-B856DBD85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B7719-81FA-4CDD-9DEF-3A820028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7F2D2-6437-49F7-8A92-3DC75164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1EF1A-C335-4173-A5F3-7DE515B6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49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17FD9-5192-4255-ABAB-797C6491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7123FE-C8C9-4D2C-9EA4-8C43D1B96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266A1-164B-4315-B11D-F6D75E40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E2209-BD16-44B6-BAB5-77823D5A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31DEF-F13D-4F67-A93D-05A8D36B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00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461DBD-0185-4B85-8E3B-6E51334B4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30931A-48C5-4F73-8647-55BFCF115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69B12-40D2-4B26-A06B-131747F6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3785E-B9AF-4310-86CC-430ECCF0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5D287-B45B-4A74-8472-1303D216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45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29771-A182-41AB-A1A2-510CB95E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870C2-A8CA-475A-AEF5-E27FE5CF0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0DB16-0B2C-410A-AE97-E32C50A1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EC69D-E8AA-4209-8DD7-A0D66283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EEF3F-148F-4DFC-B074-FF92FCCD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86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B4B3B-76EE-450D-8D82-F4C13134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68AA74-9086-4E9E-96F4-84073752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7B810-F5FE-4DFC-B825-63A2DFA8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69790-52A3-4097-BE5E-DE2DD3B6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6DDCE-EE7C-46A8-B51F-C19D17B2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59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38A69-3D29-4C24-9ECB-273920ED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948EE-F6AB-4E87-8EF2-45C98D869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7F2E9A-AE86-4D7F-8EFA-EC9B01794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61406-AB24-4F59-BE3B-81085D63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811B04-A60B-4F93-9AAD-590EA909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41D0B-524A-4232-A9D9-827D87E6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90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84E8B-0547-4066-B7CE-6F8D5AD8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654069-6E10-4D34-AF3F-05C3F3EA8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176B67-9CF4-451B-A14B-2414AC27E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6F0F25-4869-4EA5-81BB-C9C02134F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EA45B8-98F1-4504-ACBF-5113C3486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3F3173-3B38-4204-A785-C9ADC145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18B22-D4A1-4FE3-8B03-863F6BE1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3789B6-F371-4666-AD6F-2F6FFE5D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37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F9332-9919-4131-B708-5D62596B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3BC5A0-FDFD-4D25-99FB-38EC58AA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362264-B167-4223-8A3D-FCAC4B27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28EBDC-5098-4891-B3AA-24D537A1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13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AF5A5E-7D0D-4121-AFAD-2A2EBFC1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95F73F-7974-467D-83AF-1219E2B8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2FE57D-6A5A-415A-8353-ADC07E41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55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2F1E6-5C57-410F-B1DB-FA004F50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4698D-710C-44FB-BBEC-4E688347F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322622-E78A-4B02-98DF-758ADB0F1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7475CA-CB40-463D-902C-EC61BEBE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397C47-6A51-4638-85CF-0E434499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AD7F7C-11C5-47D9-B57F-13E5CE3E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31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3160A-E71E-4A86-8DC0-6F792443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609EF7-25DF-46D2-8A40-48F275B71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422877-E249-4B25-BB86-82CD621BC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56C9CB-0CC0-4C33-B7F1-1B15AF6B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7F62D-438E-4EED-AEA1-6F4C2BFF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18663A-88E0-437E-8EFA-D67DE302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79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DC770B-F71A-45B2-91A3-0DC28325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FD713-C052-4CC0-B94B-1E9343F91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4A654-841D-410E-BDBD-F39F18040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FFFD6-C0B3-4A47-8BCB-68D8F1F28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6FF22-54C0-4C03-BD49-D5026B38D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88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prstClr val="black">
                    <a:lumMod val="85000"/>
                    <a:lumOff val="15000"/>
                  </a:prstClr>
                </a:solidFill>
              </a:rPr>
              <a:t>6.4 </a:t>
            </a:r>
            <a:r>
              <a:rPr lang="ko-KR" altLang="en-US" sz="3200" b="1" i="1" kern="0">
                <a:solidFill>
                  <a:prstClr val="black">
                    <a:lumMod val="85000"/>
                    <a:lumOff val="15000"/>
                  </a:prstClr>
                </a:solidFill>
              </a:rPr>
              <a:t>컨브넷을 사용한 시퀀스 처리</a:t>
            </a:r>
            <a:endParaRPr lang="en-US" altLang="ko-KR" sz="32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6090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3601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00CCBF-0AD1-4F10-8DD0-C34945E805CE}"/>
              </a:ext>
            </a:extLst>
          </p:cNvPr>
          <p:cNvSpPr txBox="1"/>
          <p:nvPr/>
        </p:nvSpPr>
        <p:spPr>
          <a:xfrm>
            <a:off x="872455" y="970847"/>
            <a:ext cx="7256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+mj-lt"/>
              </a:rPr>
              <a:t>CNN</a:t>
            </a:r>
            <a:r>
              <a:rPr lang="ko-KR" altLang="en-US" sz="2400">
                <a:latin typeface="+mj-lt"/>
              </a:rPr>
              <a:t>과 </a:t>
            </a:r>
            <a:r>
              <a:rPr lang="en-US" altLang="ko-KR" sz="2400">
                <a:latin typeface="+mj-lt"/>
              </a:rPr>
              <a:t>RNN </a:t>
            </a:r>
            <a:r>
              <a:rPr lang="ko-KR" altLang="en-US" sz="2400">
                <a:latin typeface="+mj-lt"/>
              </a:rPr>
              <a:t>연결하여 긴 시퀀스 처리하기</a:t>
            </a:r>
            <a:r>
              <a:rPr lang="en-US" altLang="ko-KR" sz="2400">
                <a:latin typeface="+mj-lt"/>
              </a:rPr>
              <a:t>_</a:t>
            </a:r>
            <a:r>
              <a:rPr lang="ko-KR" altLang="en-US" sz="1600">
                <a:latin typeface="+mj-lt"/>
              </a:rPr>
              <a:t>결과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AC3A208-1B0C-43EF-81FD-34FB02E14455}"/>
              </a:ext>
            </a:extLst>
          </p:cNvPr>
          <p:cNvCxnSpPr/>
          <p:nvPr/>
        </p:nvCxnSpPr>
        <p:spPr>
          <a:xfrm>
            <a:off x="872455" y="1510018"/>
            <a:ext cx="10519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2ADE769-588E-4F2B-B2C6-9BAAEA71C803}"/>
              </a:ext>
            </a:extLst>
          </p:cNvPr>
          <p:cNvSpPr txBox="1"/>
          <p:nvPr/>
        </p:nvSpPr>
        <p:spPr>
          <a:xfrm>
            <a:off x="5738588" y="2290934"/>
            <a:ext cx="54020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검증 </a:t>
            </a:r>
            <a:r>
              <a:rPr lang="en-US" altLang="ko-KR"/>
              <a:t>MAE</a:t>
            </a:r>
            <a:r>
              <a:rPr lang="ko-KR" altLang="en-US"/>
              <a:t>가 </a:t>
            </a:r>
            <a:r>
              <a:rPr lang="en-US" altLang="ko-KR"/>
              <a:t>0.40</a:t>
            </a:r>
            <a:r>
              <a:rPr lang="ko-KR" altLang="en-US"/>
              <a:t>대에 머물러 있다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크기가 작은 컨브넷을 사용하여 상식 수준의 기준점을 넘지 못함</a:t>
            </a:r>
            <a:r>
              <a:rPr lang="en-US" altLang="ko-KR"/>
              <a:t>. -&gt; </a:t>
            </a:r>
            <a:r>
              <a:rPr lang="ko-KR" altLang="en-US"/>
              <a:t>패턴의 시간 축의 위치를 고려하지 않았기 때문이다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최근 데이터 포인트 일수록 오래된 데이터 포인트와 다르게 해석해야 하기에 컨브넷은 의미 있는 결과를 만들지 못한다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2341DF-BCF1-4DD6-9713-F1957FCE0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376" y="2227208"/>
            <a:ext cx="46196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16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3601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00CCBF-0AD1-4F10-8DD0-C34945E805CE}"/>
              </a:ext>
            </a:extLst>
          </p:cNvPr>
          <p:cNvSpPr txBox="1"/>
          <p:nvPr/>
        </p:nvSpPr>
        <p:spPr>
          <a:xfrm>
            <a:off x="872455" y="970847"/>
            <a:ext cx="8774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+mj-lt"/>
              </a:rPr>
              <a:t>온도예측 문제</a:t>
            </a:r>
            <a:r>
              <a:rPr lang="en-US" altLang="ko-KR" sz="2400">
                <a:latin typeface="+mj-lt"/>
              </a:rPr>
              <a:t>_</a:t>
            </a:r>
            <a:r>
              <a:rPr lang="en-US" altLang="ko-KR" sz="1600">
                <a:latin typeface="+mj-lt"/>
              </a:rPr>
              <a:t>Dataset </a:t>
            </a:r>
            <a:r>
              <a:rPr lang="ko-KR" altLang="en-US" sz="1600">
                <a:latin typeface="+mj-lt"/>
              </a:rPr>
              <a:t>준비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AC3A208-1B0C-43EF-81FD-34FB02E14455}"/>
              </a:ext>
            </a:extLst>
          </p:cNvPr>
          <p:cNvCxnSpPr/>
          <p:nvPr/>
        </p:nvCxnSpPr>
        <p:spPr>
          <a:xfrm>
            <a:off x="872455" y="1510018"/>
            <a:ext cx="10519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2ADE769-588E-4F2B-B2C6-9BAAEA71C803}"/>
              </a:ext>
            </a:extLst>
          </p:cNvPr>
          <p:cNvSpPr txBox="1"/>
          <p:nvPr/>
        </p:nvSpPr>
        <p:spPr>
          <a:xfrm>
            <a:off x="5679865" y="2417153"/>
            <a:ext cx="54020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온도 데이터를 </a:t>
            </a:r>
            <a:r>
              <a:rPr lang="en-US" altLang="ko-KR"/>
              <a:t>30</a:t>
            </a:r>
            <a:r>
              <a:rPr lang="ko-KR" altLang="en-US"/>
              <a:t>분마다 </a:t>
            </a:r>
            <a:r>
              <a:rPr lang="en-US" altLang="ko-KR"/>
              <a:t>1</a:t>
            </a:r>
            <a:r>
              <a:rPr lang="ko-KR" altLang="en-US"/>
              <a:t>포인트씩 샘플링 되게 설정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STEP </a:t>
            </a:r>
            <a:r>
              <a:rPr lang="ko-KR" altLang="en-US"/>
              <a:t>변수를 통해 시계열 데이터를 더 촘촘히 바라볼 수 있다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Lookback </a:t>
            </a:r>
            <a:r>
              <a:rPr lang="ko-KR" altLang="en-US"/>
              <a:t>변수를 통해 오래 전 데이터를 바라 볼 수 있다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</a:pPr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C22CE2-9FA7-4D0D-A9A4-EFC17A93C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728" y="2080517"/>
            <a:ext cx="40386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88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3601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00CCBF-0AD1-4F10-8DD0-C34945E805CE}"/>
              </a:ext>
            </a:extLst>
          </p:cNvPr>
          <p:cNvSpPr txBox="1"/>
          <p:nvPr/>
        </p:nvSpPr>
        <p:spPr>
          <a:xfrm>
            <a:off x="872455" y="970847"/>
            <a:ext cx="8774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+mj-lt"/>
              </a:rPr>
              <a:t>온도예측 문제</a:t>
            </a:r>
            <a:r>
              <a:rPr lang="en-US" altLang="ko-KR" sz="2400">
                <a:latin typeface="+mj-lt"/>
              </a:rPr>
              <a:t>_</a:t>
            </a:r>
            <a:r>
              <a:rPr lang="ko-KR" altLang="en-US" sz="1600">
                <a:latin typeface="+mj-lt"/>
              </a:rPr>
              <a:t>구현 및 결과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AC3A208-1B0C-43EF-81FD-34FB02E14455}"/>
              </a:ext>
            </a:extLst>
          </p:cNvPr>
          <p:cNvCxnSpPr/>
          <p:nvPr/>
        </p:nvCxnSpPr>
        <p:spPr>
          <a:xfrm>
            <a:off x="872455" y="1510018"/>
            <a:ext cx="10519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20EA7D66-BF0C-41B2-B459-87C7F69D8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270" y="2010090"/>
            <a:ext cx="4552950" cy="2676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B2CD3C-DB21-4E87-8245-4F18314E7855}"/>
              </a:ext>
            </a:extLst>
          </p:cNvPr>
          <p:cNvSpPr txBox="1"/>
          <p:nvPr/>
        </p:nvSpPr>
        <p:spPr>
          <a:xfrm>
            <a:off x="1411885" y="5430143"/>
            <a:ext cx="9980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/>
              <a:t>2</a:t>
            </a:r>
            <a:r>
              <a:rPr lang="ko-KR" altLang="en-US" sz="1600"/>
              <a:t>개의 </a:t>
            </a:r>
            <a:r>
              <a:rPr lang="en-US" altLang="ko-KR" sz="1600"/>
              <a:t>Conv1D </a:t>
            </a:r>
            <a:r>
              <a:rPr lang="ko-KR" altLang="en-US" sz="1600"/>
              <a:t>층을 쌓고</a:t>
            </a:r>
            <a:r>
              <a:rPr lang="en-US" altLang="ko-KR" sz="1600"/>
              <a:t>, </a:t>
            </a:r>
            <a:r>
              <a:rPr lang="ko-KR" altLang="en-US" sz="1600"/>
              <a:t>전역 풀링층 대신 </a:t>
            </a:r>
            <a:r>
              <a:rPr lang="en-US" altLang="ko-KR" sz="1600"/>
              <a:t>GRU </a:t>
            </a:r>
            <a:r>
              <a:rPr lang="ko-KR" altLang="en-US" sz="1600"/>
              <a:t>층을 사용한다</a:t>
            </a:r>
            <a:r>
              <a:rPr lang="en-US" altLang="ko-KR" sz="160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600"/>
              <a:t>결과를 통해 해당 모델은 처리 속도가 빨라서 데이터를 </a:t>
            </a:r>
            <a:r>
              <a:rPr lang="en-US" altLang="ko-KR" sz="1600"/>
              <a:t>2</a:t>
            </a:r>
            <a:r>
              <a:rPr lang="ko-KR" altLang="en-US" sz="1600"/>
              <a:t>배 이상 처리할 수 있다는 것을 알 수 있다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003A325-1F62-4730-9204-F6895B398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684" y="1837931"/>
            <a:ext cx="46672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03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3601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00CCBF-0AD1-4F10-8DD0-C34945E805CE}"/>
              </a:ext>
            </a:extLst>
          </p:cNvPr>
          <p:cNvSpPr txBox="1"/>
          <p:nvPr/>
        </p:nvSpPr>
        <p:spPr>
          <a:xfrm>
            <a:off x="872455" y="970847"/>
            <a:ext cx="8774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+mj-lt"/>
              </a:rPr>
              <a:t>정리</a:t>
            </a:r>
            <a:endParaRPr lang="ko-KR" altLang="en-US" sz="1600">
              <a:latin typeface="+mj-lt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AC3A208-1B0C-43EF-81FD-34FB02E14455}"/>
              </a:ext>
            </a:extLst>
          </p:cNvPr>
          <p:cNvCxnSpPr/>
          <p:nvPr/>
        </p:nvCxnSpPr>
        <p:spPr>
          <a:xfrm>
            <a:off x="872455" y="1510018"/>
            <a:ext cx="10519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9B2CD3C-DB21-4E87-8245-4F18314E7855}"/>
              </a:ext>
            </a:extLst>
          </p:cNvPr>
          <p:cNvSpPr txBox="1"/>
          <p:nvPr/>
        </p:nvSpPr>
        <p:spPr>
          <a:xfrm>
            <a:off x="1040059" y="2475987"/>
            <a:ext cx="99803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/>
              <a:t>1D </a:t>
            </a:r>
            <a:r>
              <a:rPr lang="ko-KR" altLang="en-US" sz="1600"/>
              <a:t>컨브넷은 시간에 따른 패턴을 잘 처리하며 특정 자연어 처리 같은 일부 문제에 </a:t>
            </a:r>
            <a:r>
              <a:rPr lang="en-US" altLang="ko-KR" sz="1600"/>
              <a:t>RNN</a:t>
            </a:r>
            <a:r>
              <a:rPr lang="ko-KR" altLang="en-US" sz="1600"/>
              <a:t>을 대신할 수 있는 빠른 모델입니다</a:t>
            </a:r>
            <a:r>
              <a:rPr lang="en-US" altLang="ko-KR" sz="160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600"/>
              <a:t>전형적으로 </a:t>
            </a:r>
            <a:r>
              <a:rPr lang="en-US" altLang="ko-KR" sz="1600"/>
              <a:t>1D </a:t>
            </a:r>
            <a:r>
              <a:rPr lang="ko-KR" altLang="en-US" sz="1600"/>
              <a:t>컨브넷은 컴퓨터 비전 분야의 </a:t>
            </a:r>
            <a:r>
              <a:rPr lang="en-US" altLang="ko-KR" sz="1600"/>
              <a:t>2D </a:t>
            </a:r>
            <a:r>
              <a:rPr lang="ko-KR" altLang="en-US" sz="1600"/>
              <a:t>컨브넷과 비슷하게 구성합니다</a:t>
            </a:r>
            <a:r>
              <a:rPr lang="en-US" altLang="ko-KR" sz="1600"/>
              <a:t>. Conv1D </a:t>
            </a:r>
            <a:r>
              <a:rPr lang="ko-KR" altLang="en-US" sz="1600"/>
              <a:t>층과 </a:t>
            </a:r>
            <a:r>
              <a:rPr lang="en-US" altLang="ko-KR" sz="1600"/>
              <a:t>Max-Pooling1D </a:t>
            </a:r>
            <a:r>
              <a:rPr lang="ko-KR" altLang="en-US" sz="1600"/>
              <a:t>층을 쌓고 마지막에 전역 풀링 연산이나 </a:t>
            </a:r>
            <a:r>
              <a:rPr lang="en-US" altLang="ko-KR" sz="1600"/>
              <a:t>Flatten </a:t>
            </a:r>
            <a:r>
              <a:rPr lang="ko-KR" altLang="en-US" sz="1600"/>
              <a:t>층을 둡니다</a:t>
            </a:r>
            <a:r>
              <a:rPr lang="en-US" altLang="ko-KR" sz="160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en-US" altLang="ko-KR" sz="1600"/>
              <a:t>RNN</a:t>
            </a:r>
            <a:r>
              <a:rPr lang="ko-KR" altLang="en-US" sz="1600"/>
              <a:t>으로 아주 긴 시퀀스를 처리하려면 계산 비용이 많이 들지만</a:t>
            </a:r>
            <a:r>
              <a:rPr lang="en-US" altLang="ko-KR" sz="1600"/>
              <a:t>, 1D </a:t>
            </a:r>
            <a:r>
              <a:rPr lang="ko-KR" altLang="en-US" sz="1600"/>
              <a:t>컨브넷은 비용이 적게 든다</a:t>
            </a:r>
            <a:r>
              <a:rPr lang="en-US" altLang="ko-KR" sz="1600"/>
              <a:t>. </a:t>
            </a:r>
            <a:r>
              <a:rPr lang="ko-KR" altLang="en-US" sz="1600"/>
              <a:t>따라서 </a:t>
            </a:r>
            <a:r>
              <a:rPr lang="en-US" altLang="ko-KR" sz="1600"/>
              <a:t>1D </a:t>
            </a:r>
            <a:r>
              <a:rPr lang="ko-KR" altLang="en-US" sz="1600"/>
              <a:t>컨브넷을 </a:t>
            </a:r>
            <a:r>
              <a:rPr lang="en-US" altLang="ko-KR" sz="1600"/>
              <a:t>RNN </a:t>
            </a:r>
            <a:r>
              <a:rPr lang="ko-KR" altLang="en-US" sz="1600"/>
              <a:t>이전의 전처리 단계로 사용하면 시퀀스 길이를 줄이고 </a:t>
            </a:r>
            <a:r>
              <a:rPr lang="en-US" altLang="ko-KR" sz="1600"/>
              <a:t>RNN</a:t>
            </a:r>
            <a:r>
              <a:rPr lang="ko-KR" altLang="en-US" sz="1600"/>
              <a:t>이 처리할 유용한 표현을 추출해 줄 수 있다</a:t>
            </a:r>
            <a:r>
              <a:rPr lang="en-US" altLang="ko-KR" sz="1600"/>
              <a:t>.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421972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prstClr val="black">
                    <a:lumMod val="85000"/>
                    <a:lumOff val="15000"/>
                  </a:prstClr>
                </a:solidFill>
              </a:rPr>
              <a:t>6.5 </a:t>
            </a:r>
            <a:r>
              <a:rPr lang="ko-KR" altLang="en-US" sz="3200" b="1" i="1" kern="0">
                <a:solidFill>
                  <a:prstClr val="black">
                    <a:lumMod val="85000"/>
                    <a:lumOff val="15000"/>
                  </a:prstClr>
                </a:solidFill>
              </a:rPr>
              <a:t>요약</a:t>
            </a:r>
            <a:endParaRPr lang="en-US" altLang="ko-KR" sz="32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603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3601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00CCBF-0AD1-4F10-8DD0-C34945E805CE}"/>
              </a:ext>
            </a:extLst>
          </p:cNvPr>
          <p:cNvSpPr txBox="1"/>
          <p:nvPr/>
        </p:nvSpPr>
        <p:spPr>
          <a:xfrm>
            <a:off x="872455" y="970847"/>
            <a:ext cx="8774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+mj-lt"/>
              </a:rPr>
              <a:t>6</a:t>
            </a:r>
            <a:r>
              <a:rPr lang="ko-KR" altLang="en-US" sz="2400">
                <a:latin typeface="+mj-lt"/>
              </a:rPr>
              <a:t>장 요약</a:t>
            </a:r>
            <a:r>
              <a:rPr lang="en-US" altLang="ko-KR" sz="2400">
                <a:latin typeface="+mj-lt"/>
              </a:rPr>
              <a:t>_</a:t>
            </a:r>
            <a:r>
              <a:rPr lang="ko-KR" altLang="en-US" sz="1600">
                <a:latin typeface="+mj-lt"/>
              </a:rPr>
              <a:t>배운 기법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AC3A208-1B0C-43EF-81FD-34FB02E14455}"/>
              </a:ext>
            </a:extLst>
          </p:cNvPr>
          <p:cNvCxnSpPr/>
          <p:nvPr/>
        </p:nvCxnSpPr>
        <p:spPr>
          <a:xfrm>
            <a:off x="872455" y="1510018"/>
            <a:ext cx="10519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9B2CD3C-DB21-4E87-8245-4F18314E7855}"/>
              </a:ext>
            </a:extLst>
          </p:cNvPr>
          <p:cNvSpPr txBox="1"/>
          <p:nvPr/>
        </p:nvSpPr>
        <p:spPr>
          <a:xfrm>
            <a:off x="3033236" y="2309431"/>
            <a:ext cx="998036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/>
              <a:t>텍스트를 토큰화하는 방법</a:t>
            </a:r>
            <a:endParaRPr lang="en-US" altLang="ko-KR" sz="1600"/>
          </a:p>
          <a:p>
            <a:pPr marL="342900" indent="-342900">
              <a:buAutoNum type="arabicPeriod"/>
            </a:pPr>
            <a:endParaRPr lang="en-US" altLang="ko-KR" sz="1600"/>
          </a:p>
          <a:p>
            <a:pPr marL="342900" indent="-342900">
              <a:buAutoNum type="arabicPeriod"/>
            </a:pPr>
            <a:r>
              <a:rPr lang="ko-KR" altLang="en-US" sz="1600"/>
              <a:t>단어 임베딩과 이를 사용하는 방법</a:t>
            </a:r>
            <a:endParaRPr lang="en-US" altLang="ko-KR" sz="1600"/>
          </a:p>
          <a:p>
            <a:pPr marL="342900" indent="-342900">
              <a:buAutoNum type="arabicPeriod"/>
            </a:pPr>
            <a:endParaRPr lang="en-US" altLang="ko-KR" sz="1600"/>
          </a:p>
          <a:p>
            <a:pPr marL="342900" indent="-342900">
              <a:buAutoNum type="arabicPeriod"/>
            </a:pPr>
            <a:r>
              <a:rPr lang="ko-KR" altLang="en-US" sz="1600"/>
              <a:t>순환 네트워크와 이를 사용하는 방법</a:t>
            </a:r>
            <a:endParaRPr lang="en-US" altLang="ko-KR" sz="1600"/>
          </a:p>
          <a:p>
            <a:pPr marL="342900" indent="-342900">
              <a:buAutoNum type="arabicPeriod"/>
            </a:pPr>
            <a:endParaRPr lang="en-US" altLang="ko-KR" sz="1600"/>
          </a:p>
          <a:p>
            <a:pPr marL="342900" indent="-342900">
              <a:buAutoNum type="arabicPeriod"/>
            </a:pPr>
            <a:r>
              <a:rPr lang="en-US" altLang="ko-KR" sz="1600"/>
              <a:t>RNN</a:t>
            </a:r>
            <a:r>
              <a:rPr lang="ko-KR" altLang="en-US" sz="1600"/>
              <a:t> 층을 스태킹 하는 방법과 양방향 </a:t>
            </a:r>
            <a:r>
              <a:rPr lang="en-US" altLang="ko-KR" sz="1600"/>
              <a:t>RNN</a:t>
            </a:r>
            <a:r>
              <a:rPr lang="ko-KR" altLang="en-US" sz="1600"/>
              <a:t>을 사용하는 방법</a:t>
            </a:r>
            <a:endParaRPr lang="en-US" altLang="ko-KR" sz="1600"/>
          </a:p>
          <a:p>
            <a:pPr marL="342900" indent="-342900">
              <a:buAutoNum type="arabicPeriod"/>
            </a:pPr>
            <a:endParaRPr lang="en-US" altLang="ko-KR" sz="1600"/>
          </a:p>
          <a:p>
            <a:pPr marL="342900" indent="-342900">
              <a:buAutoNum type="arabicPeriod"/>
            </a:pPr>
            <a:r>
              <a:rPr lang="en-US" altLang="ko-KR" sz="1600"/>
              <a:t>1D </a:t>
            </a:r>
            <a:r>
              <a:rPr lang="ko-KR" altLang="en-US" sz="1600"/>
              <a:t>컨브넷을 사용하는 방법</a:t>
            </a:r>
            <a:endParaRPr lang="en-US" altLang="ko-KR" sz="1600"/>
          </a:p>
          <a:p>
            <a:pPr marL="342900" indent="-342900">
              <a:buAutoNum type="arabicPeriod"/>
            </a:pPr>
            <a:endParaRPr lang="en-US" altLang="ko-KR" sz="1600"/>
          </a:p>
          <a:p>
            <a:pPr marL="342900" indent="-342900">
              <a:buAutoNum type="arabicPeriod"/>
            </a:pPr>
            <a:r>
              <a:rPr lang="en-US" altLang="ko-KR" sz="1600"/>
              <a:t>1D </a:t>
            </a:r>
            <a:r>
              <a:rPr lang="ko-KR" altLang="en-US" sz="1600"/>
              <a:t>컨브넷과 </a:t>
            </a:r>
            <a:r>
              <a:rPr lang="en-US" altLang="ko-KR" sz="1600"/>
              <a:t>RNN</a:t>
            </a:r>
            <a:r>
              <a:rPr lang="ko-KR" altLang="en-US" sz="1600"/>
              <a:t>을 연결하는 방법</a:t>
            </a:r>
          </a:p>
        </p:txBody>
      </p:sp>
    </p:spTree>
    <p:extLst>
      <p:ext uri="{BB962C8B-B14F-4D97-AF65-F5344CB8AC3E}">
        <p14:creationId xmlns:p14="http://schemas.microsoft.com/office/powerpoint/2010/main" val="3526734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3601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00CCBF-0AD1-4F10-8DD0-C34945E805CE}"/>
              </a:ext>
            </a:extLst>
          </p:cNvPr>
          <p:cNvSpPr txBox="1"/>
          <p:nvPr/>
        </p:nvSpPr>
        <p:spPr>
          <a:xfrm>
            <a:off x="872455" y="970847"/>
            <a:ext cx="8774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+mj-lt"/>
              </a:rPr>
              <a:t>6</a:t>
            </a:r>
            <a:r>
              <a:rPr lang="ko-KR" altLang="en-US" sz="2400">
                <a:latin typeface="+mj-lt"/>
              </a:rPr>
              <a:t>장 요약</a:t>
            </a:r>
            <a:endParaRPr lang="ko-KR" altLang="en-US" sz="1600">
              <a:latin typeface="+mj-lt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AC3A208-1B0C-43EF-81FD-34FB02E14455}"/>
              </a:ext>
            </a:extLst>
          </p:cNvPr>
          <p:cNvCxnSpPr/>
          <p:nvPr/>
        </p:nvCxnSpPr>
        <p:spPr>
          <a:xfrm>
            <a:off x="872455" y="1510018"/>
            <a:ext cx="10519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9B2CD3C-DB21-4E87-8245-4F18314E7855}"/>
              </a:ext>
            </a:extLst>
          </p:cNvPr>
          <p:cNvSpPr txBox="1"/>
          <p:nvPr/>
        </p:nvSpPr>
        <p:spPr>
          <a:xfrm>
            <a:off x="1173410" y="2397948"/>
            <a:ext cx="998036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/>
              <a:t>시계열 데이터를 사용한 회귀</a:t>
            </a:r>
            <a:r>
              <a:rPr lang="en-US" altLang="ko-KR" sz="1600"/>
              <a:t>, </a:t>
            </a:r>
            <a:r>
              <a:rPr lang="ko-KR" altLang="en-US" sz="1600"/>
              <a:t>시계열 분류</a:t>
            </a:r>
            <a:r>
              <a:rPr lang="en-US" altLang="ko-KR" sz="1600"/>
              <a:t>, </a:t>
            </a:r>
            <a:r>
              <a:rPr lang="ko-KR" altLang="en-US" sz="1600"/>
              <a:t>시계열에 있는 이상치 감지</a:t>
            </a:r>
            <a:r>
              <a:rPr lang="en-US" altLang="ko-KR" sz="1600"/>
              <a:t>, </a:t>
            </a:r>
            <a:r>
              <a:rPr lang="ko-KR" altLang="en-US" sz="1600"/>
              <a:t>시퀀스 레이블링에 </a:t>
            </a:r>
            <a:r>
              <a:rPr lang="en-US" altLang="ko-KR" sz="1600"/>
              <a:t>RNN</a:t>
            </a:r>
            <a:r>
              <a:rPr lang="ko-KR" altLang="en-US" sz="1600"/>
              <a:t>을 사용 할 수 있다</a:t>
            </a:r>
            <a:r>
              <a:rPr lang="en-US" altLang="ko-KR" sz="160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600"/>
              <a:t>비슷하게 기계 번역</a:t>
            </a:r>
            <a:r>
              <a:rPr lang="en-US" altLang="ko-KR" sz="1600"/>
              <a:t>, </a:t>
            </a:r>
            <a:r>
              <a:rPr lang="ko-KR" altLang="en-US" sz="1600"/>
              <a:t>문서 분류</a:t>
            </a:r>
            <a:r>
              <a:rPr lang="en-US" altLang="ko-KR" sz="1600"/>
              <a:t>, </a:t>
            </a:r>
            <a:r>
              <a:rPr lang="ko-KR" altLang="en-US" sz="1600"/>
              <a:t>맞춤법 정정 등에 </a:t>
            </a:r>
            <a:r>
              <a:rPr lang="en-US" altLang="ko-KR" sz="1600"/>
              <a:t>1D </a:t>
            </a:r>
            <a:r>
              <a:rPr lang="ko-KR" altLang="en-US" sz="1600"/>
              <a:t>컨브넷을 사용할 수 있다</a:t>
            </a:r>
            <a:r>
              <a:rPr lang="en-US" altLang="ko-KR" sz="160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600"/>
              <a:t>시퀀스 데이터에서 전반적인 순서가 중요하다면 순환 네트워크를 사용하여 처리하는 것이 좋다</a:t>
            </a:r>
            <a:r>
              <a:rPr lang="en-US" altLang="ko-KR" sz="1600"/>
              <a:t>. </a:t>
            </a:r>
            <a:r>
              <a:rPr lang="ko-KR" altLang="en-US" sz="1600"/>
              <a:t>최근의 정보가 오래된 과거보다 더 중요한 시계열 데이터가 전형적인 경우다</a:t>
            </a:r>
            <a:r>
              <a:rPr lang="en-US" altLang="ko-KR" sz="160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600"/>
              <a:t>전반적인 순서가 큰 의미가 없다면 </a:t>
            </a:r>
            <a:r>
              <a:rPr lang="en-US" altLang="ko-KR" sz="1600"/>
              <a:t>1D </a:t>
            </a:r>
            <a:r>
              <a:rPr lang="ko-KR" altLang="en-US" sz="1600"/>
              <a:t>컨브넷이 적어도 동일한 성능을 내면서 비용도 적을 것이다</a:t>
            </a:r>
            <a:r>
              <a:rPr lang="en-US" altLang="ko-KR" sz="1600"/>
              <a:t>. </a:t>
            </a:r>
            <a:r>
              <a:rPr lang="ko-KR" altLang="en-US" sz="1600"/>
              <a:t>텍스트 데이터가 종종 이에 해당한다</a:t>
            </a:r>
            <a:r>
              <a:rPr lang="en-US" altLang="ko-KR" sz="1600"/>
              <a:t>. </a:t>
            </a:r>
            <a:r>
              <a:rPr lang="ko-KR" altLang="en-US" sz="1600"/>
              <a:t>문장 처음에 있는 키워드가 마지막에 있는 키워드와 같은 의미를 가진다</a:t>
            </a:r>
            <a:r>
              <a:rPr lang="en-US" altLang="ko-KR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1289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prstClr val="black">
                    <a:lumMod val="85000"/>
                    <a:lumOff val="15000"/>
                  </a:prstClr>
                </a:solidFill>
              </a:rPr>
              <a:t>감사합니다</a:t>
            </a:r>
            <a:r>
              <a:rPr lang="en-US" altLang="ko-KR" sz="3200" b="1" i="1" kern="0">
                <a:solidFill>
                  <a:prstClr val="black">
                    <a:lumMod val="85000"/>
                    <a:lumOff val="15000"/>
                  </a:prstClr>
                </a:solidFill>
              </a:rPr>
              <a:t>!</a:t>
            </a:r>
            <a:endParaRPr lang="en-US" altLang="ko-KR" sz="32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2194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00CCBF-0AD1-4F10-8DD0-C34945E805CE}"/>
              </a:ext>
            </a:extLst>
          </p:cNvPr>
          <p:cNvSpPr txBox="1"/>
          <p:nvPr/>
        </p:nvSpPr>
        <p:spPr>
          <a:xfrm>
            <a:off x="872455" y="970847"/>
            <a:ext cx="4370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+mj-lt"/>
              </a:rPr>
              <a:t>1D </a:t>
            </a:r>
            <a:r>
              <a:rPr lang="ko-KR" altLang="en-US" sz="2400">
                <a:latin typeface="+mj-lt"/>
              </a:rPr>
              <a:t>컨브넷의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AC3A208-1B0C-43EF-81FD-34FB02E14455}"/>
              </a:ext>
            </a:extLst>
          </p:cNvPr>
          <p:cNvCxnSpPr/>
          <p:nvPr/>
        </p:nvCxnSpPr>
        <p:spPr>
          <a:xfrm>
            <a:off x="872455" y="1510018"/>
            <a:ext cx="10519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DB8567A-62A4-4301-828A-406FA9D6160C}"/>
              </a:ext>
            </a:extLst>
          </p:cNvPr>
          <p:cNvSpPr/>
          <p:nvPr/>
        </p:nvSpPr>
        <p:spPr>
          <a:xfrm>
            <a:off x="1258041" y="3215097"/>
            <a:ext cx="9721792" cy="87244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계산 비용이 저렴하다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5BB2E49-648C-4FEF-BA51-65B540F58F13}"/>
              </a:ext>
            </a:extLst>
          </p:cNvPr>
          <p:cNvSpPr/>
          <p:nvPr/>
        </p:nvSpPr>
        <p:spPr>
          <a:xfrm>
            <a:off x="1231214" y="2010594"/>
            <a:ext cx="9748619" cy="87244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</a:t>
            </a:r>
            <a:r>
              <a:rPr lang="ko-KR" altLang="en-US"/>
              <a:t>특정 시퀀스 처리 문제에서 </a:t>
            </a:r>
            <a:r>
              <a:rPr lang="en-US" altLang="ko-KR"/>
              <a:t>RNN</a:t>
            </a:r>
            <a:r>
              <a:rPr lang="ko-KR" altLang="en-US"/>
              <a:t>과 견줄 만하며</a:t>
            </a:r>
            <a:r>
              <a:rPr lang="en-US" altLang="ko-KR"/>
              <a:t>, </a:t>
            </a:r>
            <a:r>
              <a:rPr lang="ko-KR" altLang="en-US"/>
              <a:t>간단한 문제에서는 </a:t>
            </a:r>
            <a:r>
              <a:rPr lang="en-US" altLang="ko-KR"/>
              <a:t>RNN</a:t>
            </a:r>
            <a:r>
              <a:rPr lang="ko-KR" altLang="en-US"/>
              <a:t>을 대신할 수 있다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8D1CF6D-3095-4315-B251-BF5F7542CA70}"/>
              </a:ext>
            </a:extLst>
          </p:cNvPr>
          <p:cNvSpPr/>
          <p:nvPr/>
        </p:nvSpPr>
        <p:spPr>
          <a:xfrm>
            <a:off x="1258041" y="4414539"/>
            <a:ext cx="9748619" cy="87244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오디오 생성</a:t>
            </a:r>
            <a:r>
              <a:rPr lang="en-US" altLang="ko-KR"/>
              <a:t>, </a:t>
            </a:r>
            <a:r>
              <a:rPr lang="ko-KR" altLang="en-US"/>
              <a:t>기계 번역 분야에서 효과적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FFAAE278-4547-4378-ADB4-4130F54CB913}"/>
              </a:ext>
            </a:extLst>
          </p:cNvPr>
          <p:cNvSpPr/>
          <p:nvPr/>
        </p:nvSpPr>
        <p:spPr>
          <a:xfrm>
            <a:off x="1258041" y="5712827"/>
            <a:ext cx="9721792" cy="87244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팽창된 커널과 함께 사용</a:t>
            </a:r>
          </a:p>
        </p:txBody>
      </p:sp>
    </p:spTree>
    <p:extLst>
      <p:ext uri="{BB962C8B-B14F-4D97-AF65-F5344CB8AC3E}">
        <p14:creationId xmlns:p14="http://schemas.microsoft.com/office/powerpoint/2010/main" val="137008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6" y="380326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00CCBF-0AD1-4F10-8DD0-C34945E805CE}"/>
              </a:ext>
            </a:extLst>
          </p:cNvPr>
          <p:cNvSpPr txBox="1"/>
          <p:nvPr/>
        </p:nvSpPr>
        <p:spPr>
          <a:xfrm>
            <a:off x="872455" y="970847"/>
            <a:ext cx="4370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+mj-lt"/>
              </a:rPr>
              <a:t>1D </a:t>
            </a:r>
            <a:r>
              <a:rPr lang="ko-KR" altLang="en-US" sz="2400">
                <a:latin typeface="+mj-lt"/>
              </a:rPr>
              <a:t>합성곱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AC3A208-1B0C-43EF-81FD-34FB02E14455}"/>
              </a:ext>
            </a:extLst>
          </p:cNvPr>
          <p:cNvCxnSpPr/>
          <p:nvPr/>
        </p:nvCxnSpPr>
        <p:spPr>
          <a:xfrm>
            <a:off x="872455" y="1510018"/>
            <a:ext cx="10519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25F24A2-E6F5-4137-B68F-9566AF2AE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832" y="1881350"/>
            <a:ext cx="5408714" cy="20843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F1A46D-2CBE-4A82-B6EB-6F7E78E51A93}"/>
              </a:ext>
            </a:extLst>
          </p:cNvPr>
          <p:cNvSpPr txBox="1"/>
          <p:nvPr/>
        </p:nvSpPr>
        <p:spPr>
          <a:xfrm>
            <a:off x="1008368" y="4562664"/>
            <a:ext cx="104584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/>
              <a:t>시퀀스에 있는 지역 패턴을 인식 가능</a:t>
            </a:r>
            <a:endParaRPr lang="en-US" altLang="ko-KR" sz="1600"/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600"/>
              <a:t>동일한 변환이 모든 패치에 적용되기에 학습한 패턴을 다른 위치에서 인식 가능 </a:t>
            </a:r>
            <a:r>
              <a:rPr lang="en-US" altLang="ko-KR" sz="1600"/>
              <a:t>-&gt; </a:t>
            </a:r>
            <a:r>
              <a:rPr lang="ko-KR" altLang="en-US" sz="1600"/>
              <a:t>이동불변성 제공</a:t>
            </a:r>
            <a:endParaRPr lang="en-US" altLang="ko-KR" sz="1600"/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600"/>
              <a:t>단어가 입력 시퀀스의 어느 문장에 있더라도 인식 가능 </a:t>
            </a:r>
            <a:r>
              <a:rPr lang="en-US" altLang="ko-KR" sz="1600"/>
              <a:t>-&gt; </a:t>
            </a:r>
            <a:r>
              <a:rPr lang="ko-KR" altLang="en-US" sz="1600"/>
              <a:t>단어 형태학 학습 가능</a:t>
            </a:r>
            <a:endParaRPr lang="en-US" altLang="ko-KR" sz="1600"/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600"/>
              <a:t>윈도우를 통해 추출된 패치에 가중치와 점곱을 하여 출력 특성에 입력</a:t>
            </a:r>
            <a:endParaRPr lang="en-US" altLang="ko-KR" sz="1600"/>
          </a:p>
          <a:p>
            <a:pPr marL="285750" indent="-285750">
              <a:buFontTx/>
              <a:buChar char="-"/>
            </a:pPr>
            <a:endParaRPr lang="en-US" altLang="ko-KR" sz="1400"/>
          </a:p>
          <a:p>
            <a:pPr marL="285750" indent="-285750">
              <a:buFontTx/>
              <a:buChar char="-"/>
            </a:pPr>
            <a:endParaRPr lang="en-US" altLang="ko-KR" sz="1400"/>
          </a:p>
          <a:p>
            <a:pPr marL="285750" indent="-285750">
              <a:buFontTx/>
              <a:buChar char="-"/>
            </a:pPr>
            <a:endParaRPr lang="en-US" altLang="ko-KR" sz="1400"/>
          </a:p>
          <a:p>
            <a:pPr marL="285750" indent="-285750">
              <a:buFontTx/>
              <a:buChar char="-"/>
            </a:pP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61895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6" y="380326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00CCBF-0AD1-4F10-8DD0-C34945E805CE}"/>
              </a:ext>
            </a:extLst>
          </p:cNvPr>
          <p:cNvSpPr txBox="1"/>
          <p:nvPr/>
        </p:nvSpPr>
        <p:spPr>
          <a:xfrm>
            <a:off x="872455" y="970847"/>
            <a:ext cx="4370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+mj-lt"/>
              </a:rPr>
              <a:t>1D </a:t>
            </a:r>
            <a:r>
              <a:rPr lang="ko-KR" altLang="en-US" sz="2400">
                <a:latin typeface="+mj-lt"/>
              </a:rPr>
              <a:t>풀링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AC3A208-1B0C-43EF-81FD-34FB02E14455}"/>
              </a:ext>
            </a:extLst>
          </p:cNvPr>
          <p:cNvCxnSpPr/>
          <p:nvPr/>
        </p:nvCxnSpPr>
        <p:spPr>
          <a:xfrm>
            <a:off x="872455" y="1510018"/>
            <a:ext cx="10519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0A11CFE-BFE4-42D3-94D1-B203BE5A5245}"/>
              </a:ext>
            </a:extLst>
          </p:cNvPr>
          <p:cNvSpPr txBox="1"/>
          <p:nvPr/>
        </p:nvSpPr>
        <p:spPr>
          <a:xfrm>
            <a:off x="1159370" y="4470819"/>
            <a:ext cx="104584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>
                <a:latin typeface="+mj-lt"/>
              </a:rPr>
              <a:t>1D</a:t>
            </a:r>
            <a:r>
              <a:rPr lang="ko-KR" altLang="en-US" sz="1600">
                <a:latin typeface="+mj-lt"/>
              </a:rPr>
              <a:t>풀링 연산은 </a:t>
            </a:r>
            <a:r>
              <a:rPr lang="en-US" altLang="ko-KR" sz="1600">
                <a:latin typeface="+mj-lt"/>
              </a:rPr>
              <a:t>2D</a:t>
            </a:r>
            <a:r>
              <a:rPr lang="ko-KR" altLang="en-US" sz="1600">
                <a:latin typeface="+mj-lt"/>
              </a:rPr>
              <a:t>풀링 연산과 동일</a:t>
            </a:r>
            <a:endParaRPr lang="en-US" altLang="ko-KR" sz="1600">
              <a:latin typeface="+mj-lt"/>
            </a:endParaRPr>
          </a:p>
          <a:p>
            <a:pPr marL="285750" indent="-285750">
              <a:buFontTx/>
              <a:buChar char="-"/>
            </a:pPr>
            <a:endParaRPr lang="en-US" altLang="ko-KR" sz="160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600">
                <a:latin typeface="+mj-lt"/>
              </a:rPr>
              <a:t>입력에서 </a:t>
            </a:r>
            <a:r>
              <a:rPr lang="en-US" altLang="ko-KR" sz="1600">
                <a:latin typeface="+mj-lt"/>
              </a:rPr>
              <a:t>1D </a:t>
            </a:r>
            <a:r>
              <a:rPr lang="ko-KR" altLang="en-US" sz="1600">
                <a:latin typeface="+mj-lt"/>
              </a:rPr>
              <a:t>패치를 추출하고 최대값</a:t>
            </a:r>
            <a:r>
              <a:rPr lang="en-US" altLang="ko-KR" sz="1600">
                <a:latin typeface="+mj-lt"/>
              </a:rPr>
              <a:t>(</a:t>
            </a:r>
            <a:r>
              <a:rPr lang="ko-KR" altLang="en-US" sz="1600">
                <a:latin typeface="+mj-lt"/>
              </a:rPr>
              <a:t>최대 풀링</a:t>
            </a:r>
            <a:r>
              <a:rPr lang="en-US" altLang="ko-KR" sz="1600">
                <a:latin typeface="+mj-lt"/>
              </a:rPr>
              <a:t>)</a:t>
            </a:r>
            <a:r>
              <a:rPr lang="ko-KR" altLang="en-US" sz="1600">
                <a:latin typeface="+mj-lt"/>
              </a:rPr>
              <a:t> 혹은 평균값</a:t>
            </a:r>
            <a:r>
              <a:rPr lang="en-US" altLang="ko-KR" sz="1600">
                <a:latin typeface="+mj-lt"/>
              </a:rPr>
              <a:t>(</a:t>
            </a:r>
            <a:r>
              <a:rPr lang="ko-KR" altLang="en-US" sz="1600">
                <a:latin typeface="+mj-lt"/>
              </a:rPr>
              <a:t>평균 풀링</a:t>
            </a:r>
            <a:r>
              <a:rPr lang="en-US" altLang="ko-KR" sz="1600">
                <a:latin typeface="+mj-lt"/>
              </a:rPr>
              <a:t>)</a:t>
            </a:r>
            <a:r>
              <a:rPr lang="ko-KR" altLang="en-US" sz="1600">
                <a:latin typeface="+mj-lt"/>
              </a:rPr>
              <a:t>을 출력</a:t>
            </a:r>
            <a:endParaRPr lang="en-US" altLang="ko-KR" sz="1600">
              <a:latin typeface="+mj-lt"/>
            </a:endParaRPr>
          </a:p>
          <a:p>
            <a:pPr marL="285750" indent="-285750">
              <a:buFontTx/>
              <a:buChar char="-"/>
            </a:pPr>
            <a:endParaRPr lang="en-US" altLang="ko-KR" sz="160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altLang="ko-KR" sz="1600">
                <a:latin typeface="+mj-lt"/>
              </a:rPr>
              <a:t>1D </a:t>
            </a:r>
            <a:r>
              <a:rPr lang="ko-KR" altLang="en-US" sz="1600">
                <a:latin typeface="+mj-lt"/>
              </a:rPr>
              <a:t>입력의 길이를 줄이기 위해 사용</a:t>
            </a:r>
            <a:endParaRPr lang="en-US" altLang="ko-KR" sz="1600">
              <a:latin typeface="+mj-lt"/>
            </a:endParaRPr>
          </a:p>
          <a:p>
            <a:pPr marL="285750" indent="-285750">
              <a:buFontTx/>
              <a:buChar char="-"/>
            </a:pPr>
            <a:endParaRPr lang="en-US" altLang="ko-KR" sz="1400"/>
          </a:p>
          <a:p>
            <a:pPr marL="285750" indent="-285750">
              <a:buFontTx/>
              <a:buChar char="-"/>
            </a:pPr>
            <a:endParaRPr lang="en-US" altLang="ko-KR" sz="1400"/>
          </a:p>
        </p:txBody>
      </p:sp>
      <p:pic>
        <p:nvPicPr>
          <p:cNvPr id="1026" name="Picture 2" descr="1D max pooling operation. ">
            <a:extLst>
              <a:ext uri="{FF2B5EF4-FFF2-40B4-BE49-F238E27FC236}">
                <a16:creationId xmlns:a16="http://schemas.microsoft.com/office/drawing/2014/main" id="{E790D3D1-BF74-4736-B8F8-9F7CD1E8D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751" y="2029496"/>
            <a:ext cx="4539013" cy="152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73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3601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00CCBF-0AD1-4F10-8DD0-C34945E805CE}"/>
              </a:ext>
            </a:extLst>
          </p:cNvPr>
          <p:cNvSpPr txBox="1"/>
          <p:nvPr/>
        </p:nvSpPr>
        <p:spPr>
          <a:xfrm>
            <a:off x="872455" y="970847"/>
            <a:ext cx="7256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+mj-lt"/>
              </a:rPr>
              <a:t>1D </a:t>
            </a:r>
            <a:r>
              <a:rPr lang="ko-KR" altLang="en-US" sz="2400">
                <a:latin typeface="+mj-lt"/>
              </a:rPr>
              <a:t>컨브넷 구현</a:t>
            </a:r>
            <a:r>
              <a:rPr lang="en-US" altLang="ko-KR" sz="2400">
                <a:latin typeface="+mj-lt"/>
              </a:rPr>
              <a:t>_</a:t>
            </a:r>
            <a:r>
              <a:rPr lang="en-US" altLang="ko-KR" sz="1600">
                <a:latin typeface="+mj-lt"/>
              </a:rPr>
              <a:t>IMDB </a:t>
            </a:r>
            <a:r>
              <a:rPr lang="ko-KR" altLang="en-US" sz="1600">
                <a:latin typeface="+mj-lt"/>
              </a:rPr>
              <a:t>데이터 전처리하기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AC3A208-1B0C-43EF-81FD-34FB02E14455}"/>
              </a:ext>
            </a:extLst>
          </p:cNvPr>
          <p:cNvCxnSpPr/>
          <p:nvPr/>
        </p:nvCxnSpPr>
        <p:spPr>
          <a:xfrm>
            <a:off x="872455" y="1510018"/>
            <a:ext cx="10519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56C0129-E36D-460F-B208-D7643E119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842" y="2365864"/>
            <a:ext cx="4720592" cy="23769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CC93E0-1374-4509-AF4E-1D24E8603EEF}"/>
              </a:ext>
            </a:extLst>
          </p:cNvPr>
          <p:cNvSpPr txBox="1"/>
          <p:nvPr/>
        </p:nvSpPr>
        <p:spPr>
          <a:xfrm>
            <a:off x="6095998" y="2816079"/>
            <a:ext cx="54020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max_features : </a:t>
            </a:r>
            <a:r>
              <a:rPr lang="ko-KR" altLang="en-US"/>
              <a:t>특성으로 사용할 단어의 수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- max_len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사용한 텍스트의 길이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데이터 로드 후 시퀀스 패딩</a:t>
            </a:r>
          </a:p>
        </p:txBody>
      </p:sp>
    </p:spTree>
    <p:extLst>
      <p:ext uri="{BB962C8B-B14F-4D97-AF65-F5344CB8AC3E}">
        <p14:creationId xmlns:p14="http://schemas.microsoft.com/office/powerpoint/2010/main" val="2308173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3601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00CCBF-0AD1-4F10-8DD0-C34945E805CE}"/>
              </a:ext>
            </a:extLst>
          </p:cNvPr>
          <p:cNvSpPr txBox="1"/>
          <p:nvPr/>
        </p:nvSpPr>
        <p:spPr>
          <a:xfrm>
            <a:off x="872455" y="970847"/>
            <a:ext cx="7256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+mj-lt"/>
              </a:rPr>
              <a:t>1D </a:t>
            </a:r>
            <a:r>
              <a:rPr lang="ko-KR" altLang="en-US" sz="2400">
                <a:latin typeface="+mj-lt"/>
              </a:rPr>
              <a:t>컨브넷 구현</a:t>
            </a:r>
            <a:r>
              <a:rPr lang="en-US" altLang="ko-KR" sz="2400">
                <a:latin typeface="+mj-lt"/>
              </a:rPr>
              <a:t>_</a:t>
            </a:r>
            <a:r>
              <a:rPr lang="ko-KR" altLang="en-US" sz="1600">
                <a:latin typeface="+mj-lt"/>
              </a:rPr>
              <a:t>훈련 및 평가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AC3A208-1B0C-43EF-81FD-34FB02E14455}"/>
              </a:ext>
            </a:extLst>
          </p:cNvPr>
          <p:cNvCxnSpPr/>
          <p:nvPr/>
        </p:nvCxnSpPr>
        <p:spPr>
          <a:xfrm>
            <a:off x="872455" y="1510018"/>
            <a:ext cx="10519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2CC93E0-1374-4509-AF4E-1D24E8603EEF}"/>
              </a:ext>
            </a:extLst>
          </p:cNvPr>
          <p:cNvSpPr txBox="1"/>
          <p:nvPr/>
        </p:nvSpPr>
        <p:spPr>
          <a:xfrm>
            <a:off x="5618388" y="2555652"/>
            <a:ext cx="54020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1D </a:t>
            </a:r>
            <a:r>
              <a:rPr lang="ko-KR" altLang="en-US"/>
              <a:t>컨브넷은 큰 합성곱 윈도우를 사용 가능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Conv1D</a:t>
            </a:r>
            <a:r>
              <a:rPr lang="ko-KR" altLang="en-US"/>
              <a:t>와 </a:t>
            </a:r>
            <a:r>
              <a:rPr lang="en-US" altLang="ko-KR"/>
              <a:t>Maxpooling </a:t>
            </a:r>
            <a:r>
              <a:rPr lang="ko-KR" altLang="en-US"/>
              <a:t>층으로 쌓여지고 전역풀링층으로 마침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분류나 회귀를 위해 </a:t>
            </a:r>
            <a:r>
              <a:rPr lang="en-US" altLang="ko-KR"/>
              <a:t>Dense</a:t>
            </a:r>
            <a:r>
              <a:rPr lang="ko-KR" altLang="en-US"/>
              <a:t>층도 추가되어짐</a:t>
            </a:r>
            <a:endParaRPr lang="en-US" altLang="ko-KR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20D2E0-8E38-4AC4-BA20-99A3EF850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35" y="2158024"/>
            <a:ext cx="4766917" cy="341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5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3601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00CCBF-0AD1-4F10-8DD0-C34945E805CE}"/>
              </a:ext>
            </a:extLst>
          </p:cNvPr>
          <p:cNvSpPr txBox="1"/>
          <p:nvPr/>
        </p:nvSpPr>
        <p:spPr>
          <a:xfrm>
            <a:off x="872455" y="970847"/>
            <a:ext cx="7256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+mj-lt"/>
              </a:rPr>
              <a:t>1D </a:t>
            </a:r>
            <a:r>
              <a:rPr lang="ko-KR" altLang="en-US" sz="2400">
                <a:latin typeface="+mj-lt"/>
              </a:rPr>
              <a:t>컨브넷 구현</a:t>
            </a:r>
            <a:r>
              <a:rPr lang="en-US" altLang="ko-KR" sz="2400">
                <a:latin typeface="+mj-lt"/>
              </a:rPr>
              <a:t>_</a:t>
            </a:r>
            <a:r>
              <a:rPr lang="ko-KR" altLang="en-US" sz="1600">
                <a:latin typeface="+mj-lt"/>
              </a:rPr>
              <a:t>훈련 및 평가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AC3A208-1B0C-43EF-81FD-34FB02E14455}"/>
              </a:ext>
            </a:extLst>
          </p:cNvPr>
          <p:cNvCxnSpPr/>
          <p:nvPr/>
        </p:nvCxnSpPr>
        <p:spPr>
          <a:xfrm>
            <a:off x="872455" y="1510018"/>
            <a:ext cx="10519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2CC93E0-1374-4509-AF4E-1D24E8603EEF}"/>
              </a:ext>
            </a:extLst>
          </p:cNvPr>
          <p:cNvSpPr txBox="1"/>
          <p:nvPr/>
        </p:nvSpPr>
        <p:spPr>
          <a:xfrm>
            <a:off x="5446057" y="2971150"/>
            <a:ext cx="54020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검증 정확도는 </a:t>
            </a:r>
            <a:r>
              <a:rPr lang="en-US" altLang="ko-KR"/>
              <a:t>LSTM</a:t>
            </a:r>
            <a:r>
              <a:rPr lang="ko-KR" altLang="en-US"/>
              <a:t>보다 조금 낮지만 </a:t>
            </a:r>
            <a:r>
              <a:rPr lang="en-US" altLang="ko-KR"/>
              <a:t>CPU</a:t>
            </a:r>
            <a:r>
              <a:rPr lang="ko-KR" altLang="en-US"/>
              <a:t>나 </a:t>
            </a:r>
            <a:r>
              <a:rPr lang="en-US" altLang="ko-KR"/>
              <a:t>GPU</a:t>
            </a:r>
            <a:r>
              <a:rPr lang="ko-KR" altLang="en-US"/>
              <a:t>에서 보다 빠르게 실행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1D </a:t>
            </a:r>
            <a:r>
              <a:rPr lang="ko-KR" altLang="en-US"/>
              <a:t>컨브넷은 단어 수준의 감성 분류 작업에서 순환 네트워크보다 빠르고 경제적임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적절한 에포크 수 </a:t>
            </a:r>
            <a:r>
              <a:rPr lang="en-US" altLang="ko-KR"/>
              <a:t>: 4</a:t>
            </a:r>
            <a:r>
              <a:rPr lang="ko-KR" altLang="en-US"/>
              <a:t>개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59B154-33A3-4BAF-A9EA-BFC22D264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907" y="1855231"/>
            <a:ext cx="4058946" cy="455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20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3601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00CCBF-0AD1-4F10-8DD0-C34945E805CE}"/>
              </a:ext>
            </a:extLst>
          </p:cNvPr>
          <p:cNvSpPr txBox="1"/>
          <p:nvPr/>
        </p:nvSpPr>
        <p:spPr>
          <a:xfrm>
            <a:off x="872455" y="970847"/>
            <a:ext cx="7256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+mj-lt"/>
              </a:rPr>
              <a:t>CNN</a:t>
            </a:r>
            <a:r>
              <a:rPr lang="ko-KR" altLang="en-US" sz="2400">
                <a:latin typeface="+mj-lt"/>
              </a:rPr>
              <a:t>과 </a:t>
            </a:r>
            <a:r>
              <a:rPr lang="en-US" altLang="ko-KR" sz="2400">
                <a:latin typeface="+mj-lt"/>
              </a:rPr>
              <a:t>RNN </a:t>
            </a:r>
            <a:r>
              <a:rPr lang="ko-KR" altLang="en-US" sz="2400">
                <a:latin typeface="+mj-lt"/>
              </a:rPr>
              <a:t>연결하여 긴 시퀀스 처리하기</a:t>
            </a:r>
            <a:r>
              <a:rPr lang="en-US" altLang="ko-KR" sz="2400">
                <a:latin typeface="+mj-lt"/>
              </a:rPr>
              <a:t>_</a:t>
            </a:r>
            <a:r>
              <a:rPr lang="ko-KR" altLang="en-US" sz="1600">
                <a:latin typeface="+mj-lt"/>
              </a:rPr>
              <a:t>구조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AC3A208-1B0C-43EF-81FD-34FB02E14455}"/>
              </a:ext>
            </a:extLst>
          </p:cNvPr>
          <p:cNvCxnSpPr/>
          <p:nvPr/>
        </p:nvCxnSpPr>
        <p:spPr>
          <a:xfrm>
            <a:off x="872455" y="1510018"/>
            <a:ext cx="10519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A1454D8-BD1C-4AD3-8315-38C50C8D87A7}"/>
              </a:ext>
            </a:extLst>
          </p:cNvPr>
          <p:cNvSpPr txBox="1"/>
          <p:nvPr/>
        </p:nvSpPr>
        <p:spPr>
          <a:xfrm>
            <a:off x="5618388" y="2706432"/>
            <a:ext cx="54020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/>
              <a:t>1D </a:t>
            </a:r>
            <a:r>
              <a:rPr lang="ko-KR" altLang="en-US" sz="1600"/>
              <a:t>컨브넷은 입력 패치를 독립적으로 처리하기 때문에 </a:t>
            </a:r>
            <a:r>
              <a:rPr lang="en-US" altLang="ko-KR" sz="1600"/>
              <a:t>RNN</a:t>
            </a:r>
            <a:r>
              <a:rPr lang="ko-KR" altLang="en-US" sz="1600"/>
              <a:t>과 달리 타임스텝의 순서에 민감하지 않음</a:t>
            </a:r>
            <a:endParaRPr lang="en-US" altLang="ko-KR" sz="1600"/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en-US" altLang="ko-KR" sz="1600"/>
              <a:t>1D </a:t>
            </a:r>
            <a:r>
              <a:rPr lang="ko-KR" altLang="en-US" sz="1600"/>
              <a:t>컨브넷을 </a:t>
            </a:r>
            <a:r>
              <a:rPr lang="en-US" altLang="ko-KR" sz="1600"/>
              <a:t>RNN </a:t>
            </a:r>
            <a:r>
              <a:rPr lang="ko-KR" altLang="en-US" sz="1600"/>
              <a:t>이전의 전처리 단계로 사용하여 컨브넷의 속도와 경량함과</a:t>
            </a:r>
            <a:r>
              <a:rPr lang="en-US" altLang="ko-KR" sz="1600"/>
              <a:t> RNN</a:t>
            </a:r>
            <a:r>
              <a:rPr lang="ko-KR" altLang="en-US" sz="1600"/>
              <a:t>의 순서 감지 능력을 결합함</a:t>
            </a:r>
            <a:r>
              <a:rPr lang="en-US" altLang="ko-KR" sz="160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600"/>
              <a:t>컨브넷이 긴 입력 시퀀스를 더 짧은 소수준 특성의 시퀀스로 변환하여 </a:t>
            </a:r>
            <a:r>
              <a:rPr lang="en-US" altLang="ko-KR" sz="1600"/>
              <a:t>RNN</a:t>
            </a:r>
            <a:r>
              <a:rPr lang="ko-KR" altLang="en-US" sz="1600"/>
              <a:t>이 처리</a:t>
            </a:r>
            <a:endParaRPr lang="en-US" altLang="ko-KR" sz="16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7D5F59-657C-4C34-B3C8-516C36AD5679}"/>
              </a:ext>
            </a:extLst>
          </p:cNvPr>
          <p:cNvSpPr/>
          <p:nvPr/>
        </p:nvSpPr>
        <p:spPr>
          <a:xfrm>
            <a:off x="1445347" y="2103451"/>
            <a:ext cx="3103927" cy="4613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긴 시퀀스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8E730F0-4F3E-4072-8659-9B91BE66D069}"/>
              </a:ext>
            </a:extLst>
          </p:cNvPr>
          <p:cNvSpPr/>
          <p:nvPr/>
        </p:nvSpPr>
        <p:spPr>
          <a:xfrm>
            <a:off x="1903127" y="2898731"/>
            <a:ext cx="2188366" cy="914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1D CNN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303FDE2-8694-4D91-87D0-2FDC3FF46B6F}"/>
              </a:ext>
            </a:extLst>
          </p:cNvPr>
          <p:cNvSpPr/>
          <p:nvPr/>
        </p:nvSpPr>
        <p:spPr>
          <a:xfrm>
            <a:off x="1903126" y="5081588"/>
            <a:ext cx="2188366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RNN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BAFFF62-AB5C-437D-A974-BF4250A49641}"/>
              </a:ext>
            </a:extLst>
          </p:cNvPr>
          <p:cNvSpPr/>
          <p:nvPr/>
        </p:nvSpPr>
        <p:spPr>
          <a:xfrm>
            <a:off x="1816000" y="4216669"/>
            <a:ext cx="2362619" cy="461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짧은 시퀀스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A5358E6C-AFDA-47E1-A3D1-3517AEE5090C}"/>
              </a:ext>
            </a:extLst>
          </p:cNvPr>
          <p:cNvSpPr/>
          <p:nvPr/>
        </p:nvSpPr>
        <p:spPr>
          <a:xfrm rot="10800000">
            <a:off x="2837921" y="2653953"/>
            <a:ext cx="318782" cy="1779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2AEF8F9F-4B1E-4B41-830A-78A409BE28F5}"/>
              </a:ext>
            </a:extLst>
          </p:cNvPr>
          <p:cNvSpPr/>
          <p:nvPr/>
        </p:nvSpPr>
        <p:spPr>
          <a:xfrm rot="10800000">
            <a:off x="2837922" y="3973258"/>
            <a:ext cx="318782" cy="1779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7A59C8A7-1297-45BA-B1F1-3F02CC5B5C8F}"/>
              </a:ext>
            </a:extLst>
          </p:cNvPr>
          <p:cNvSpPr/>
          <p:nvPr/>
        </p:nvSpPr>
        <p:spPr>
          <a:xfrm rot="10800000">
            <a:off x="2837922" y="4836811"/>
            <a:ext cx="318782" cy="1779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AE162262-93FB-4E32-A92A-13FA4451BD91}"/>
              </a:ext>
            </a:extLst>
          </p:cNvPr>
          <p:cNvSpPr/>
          <p:nvPr/>
        </p:nvSpPr>
        <p:spPr>
          <a:xfrm rot="10800000">
            <a:off x="2837921" y="6219850"/>
            <a:ext cx="318782" cy="1779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35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3601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00CCBF-0AD1-4F10-8DD0-C34945E805CE}"/>
              </a:ext>
            </a:extLst>
          </p:cNvPr>
          <p:cNvSpPr txBox="1"/>
          <p:nvPr/>
        </p:nvSpPr>
        <p:spPr>
          <a:xfrm>
            <a:off x="872455" y="970847"/>
            <a:ext cx="7256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+mj-lt"/>
              </a:rPr>
              <a:t>CNN</a:t>
            </a:r>
            <a:r>
              <a:rPr lang="ko-KR" altLang="en-US" sz="2400">
                <a:latin typeface="+mj-lt"/>
              </a:rPr>
              <a:t>과 </a:t>
            </a:r>
            <a:r>
              <a:rPr lang="en-US" altLang="ko-KR" sz="2400">
                <a:latin typeface="+mj-lt"/>
              </a:rPr>
              <a:t>RNN </a:t>
            </a:r>
            <a:r>
              <a:rPr lang="ko-KR" altLang="en-US" sz="2400">
                <a:latin typeface="+mj-lt"/>
              </a:rPr>
              <a:t>연결하여 긴 시퀀스 처리하기</a:t>
            </a:r>
            <a:r>
              <a:rPr lang="en-US" altLang="ko-KR" sz="2400">
                <a:latin typeface="+mj-lt"/>
              </a:rPr>
              <a:t>_</a:t>
            </a:r>
            <a:r>
              <a:rPr lang="ko-KR" altLang="en-US" sz="1600">
                <a:latin typeface="+mj-lt"/>
              </a:rPr>
              <a:t>구현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AC3A208-1B0C-43EF-81FD-34FB02E14455}"/>
              </a:ext>
            </a:extLst>
          </p:cNvPr>
          <p:cNvCxnSpPr/>
          <p:nvPr/>
        </p:nvCxnSpPr>
        <p:spPr>
          <a:xfrm>
            <a:off x="872455" y="1510018"/>
            <a:ext cx="10519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E23CA2D-EB19-4172-A3A0-3B91D2422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61" y="2326459"/>
            <a:ext cx="4562475" cy="329565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2ADE769-588E-4F2B-B2C6-9BAAEA71C803}"/>
              </a:ext>
            </a:extLst>
          </p:cNvPr>
          <p:cNvSpPr txBox="1"/>
          <p:nvPr/>
        </p:nvSpPr>
        <p:spPr>
          <a:xfrm>
            <a:off x="6095999" y="3109650"/>
            <a:ext cx="5402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/>
              <a:t>Conv1D </a:t>
            </a:r>
            <a:r>
              <a:rPr lang="ko-KR" altLang="en-US"/>
              <a:t>층과 </a:t>
            </a:r>
            <a:r>
              <a:rPr lang="en-US" altLang="ko-KR"/>
              <a:t>Maxpooling </a:t>
            </a:r>
            <a:r>
              <a:rPr lang="ko-KR" altLang="en-US"/>
              <a:t>층을 사용하고</a:t>
            </a:r>
            <a:r>
              <a:rPr lang="en-US" altLang="ko-KR"/>
              <a:t>, </a:t>
            </a:r>
            <a:r>
              <a:rPr lang="ko-KR" altLang="en-US"/>
              <a:t>전역 풀링층으로 마친다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앞선 </a:t>
            </a:r>
            <a:r>
              <a:rPr lang="en-US" altLang="ko-KR"/>
              <a:t>1D </a:t>
            </a:r>
            <a:r>
              <a:rPr lang="ko-KR" altLang="en-US"/>
              <a:t>컨브넷 구현과 유사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5458763"/>
      </p:ext>
    </p:extLst>
  </p:cSld>
  <p:clrMapOvr>
    <a:masterClrMapping/>
  </p:clrMapOvr>
</p:sld>
</file>

<file path=ppt/theme/theme1.xml><?xml version="1.0" encoding="utf-8"?>
<a:theme xmlns:a="http://schemas.openxmlformats.org/drawingml/2006/main" name="3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728</Words>
  <Application>Microsoft Office PowerPoint</Application>
  <PresentationFormat>와이드스크린</PresentationFormat>
  <Paragraphs>150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32_Office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lee jae hong</cp:lastModifiedBy>
  <cp:revision>4</cp:revision>
  <dcterms:created xsi:type="dcterms:W3CDTF">2021-04-26T15:06:02Z</dcterms:created>
  <dcterms:modified xsi:type="dcterms:W3CDTF">2022-01-18T11:38:12Z</dcterms:modified>
</cp:coreProperties>
</file>