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2"/>
    <p:restoredTop sz="94660"/>
  </p:normalViewPr>
  <p:slideViewPr>
    <p:cSldViewPr snapToGrid="0">
      <p:cViewPr varScale="1">
        <p:scale>
          <a:sx n="68" d="100"/>
          <a:sy n="68" d="100"/>
        </p:scale>
        <p:origin x="66" y="28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8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80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7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3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5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77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38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55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30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53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9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45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9E9A85-6C2D-4FFF-A5A6-29BBF259C9E9}"/>
              </a:ext>
            </a:extLst>
          </p:cNvPr>
          <p:cNvSpPr/>
          <p:nvPr/>
        </p:nvSpPr>
        <p:spPr>
          <a:xfrm>
            <a:off x="2669720" y="1958975"/>
            <a:ext cx="6845755" cy="2047875"/>
          </a:xfrm>
          <a:prstGeom prst="roundRect">
            <a:avLst>
              <a:gd name="adj" fmla="val 13750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B9E76E7-2BD3-4DDC-92F1-4CBAB8914E06}"/>
              </a:ext>
            </a:extLst>
          </p:cNvPr>
          <p:cNvSpPr/>
          <p:nvPr/>
        </p:nvSpPr>
        <p:spPr>
          <a:xfrm>
            <a:off x="3355950" y="1958975"/>
            <a:ext cx="6159525" cy="2047875"/>
          </a:xfrm>
          <a:prstGeom prst="roundRect">
            <a:avLst>
              <a:gd name="adj" fmla="val 10235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40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장 신경망 시작하기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조 김아름</a:t>
            </a: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안규호</a:t>
            </a: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오정은</a:t>
            </a: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이재홍</a:t>
            </a: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황유현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828173" y="2561276"/>
            <a:ext cx="373877" cy="373877"/>
            <a:chOff x="3591719" y="3452842"/>
            <a:chExt cx="1213018" cy="1213018"/>
          </a:xfrm>
        </p:grpSpPr>
        <p:sp>
          <p:nvSpPr>
            <p:cNvPr id="44" name="타원 43"/>
            <p:cNvSpPr/>
            <p:nvPr/>
          </p:nvSpPr>
          <p:spPr>
            <a:xfrm>
              <a:off x="3591719" y="345284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7823" y="3618946"/>
              <a:ext cx="880809" cy="880809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2828173" y="3457458"/>
            <a:ext cx="373877" cy="373877"/>
            <a:chOff x="5968201" y="5968492"/>
            <a:chExt cx="1213018" cy="1213018"/>
          </a:xfrm>
        </p:grpSpPr>
        <p:sp>
          <p:nvSpPr>
            <p:cNvPr id="47" name="타원 46"/>
            <p:cNvSpPr/>
            <p:nvPr/>
          </p:nvSpPr>
          <p:spPr>
            <a:xfrm>
              <a:off x="5968201" y="596849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0995" y="6181287"/>
              <a:ext cx="787427" cy="787427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2828173" y="3009367"/>
            <a:ext cx="373877" cy="373877"/>
            <a:chOff x="6544871" y="3693473"/>
            <a:chExt cx="1213018" cy="1213018"/>
          </a:xfrm>
        </p:grpSpPr>
        <p:sp>
          <p:nvSpPr>
            <p:cNvPr id="56" name="타원 55"/>
            <p:cNvSpPr/>
            <p:nvPr/>
          </p:nvSpPr>
          <p:spPr>
            <a:xfrm>
              <a:off x="6544871" y="369347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8844" y="3887446"/>
              <a:ext cx="825071" cy="825071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2828173" y="2113185"/>
            <a:ext cx="373877" cy="373877"/>
            <a:chOff x="3678922" y="5845193"/>
            <a:chExt cx="1213018" cy="1213018"/>
          </a:xfrm>
        </p:grpSpPr>
        <p:sp>
          <p:nvSpPr>
            <p:cNvPr id="59" name="타원 58"/>
            <p:cNvSpPr/>
            <p:nvPr/>
          </p:nvSpPr>
          <p:spPr>
            <a:xfrm>
              <a:off x="3678922" y="584519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5480" y="6041751"/>
              <a:ext cx="819901" cy="819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32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9E9A85-6C2D-4FFF-A5A6-29BBF259C9E9}"/>
              </a:ext>
            </a:extLst>
          </p:cNvPr>
          <p:cNvSpPr/>
          <p:nvPr/>
        </p:nvSpPr>
        <p:spPr>
          <a:xfrm>
            <a:off x="2669720" y="1958975"/>
            <a:ext cx="6845755" cy="2047875"/>
          </a:xfrm>
          <a:prstGeom prst="roundRect">
            <a:avLst>
              <a:gd name="adj" fmla="val 13750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B9E76E7-2BD3-4DDC-92F1-4CBAB8914E06}"/>
              </a:ext>
            </a:extLst>
          </p:cNvPr>
          <p:cNvSpPr/>
          <p:nvPr/>
        </p:nvSpPr>
        <p:spPr>
          <a:xfrm>
            <a:off x="3355950" y="1958975"/>
            <a:ext cx="6159525" cy="2047875"/>
          </a:xfrm>
          <a:prstGeom prst="roundRect">
            <a:avLst>
              <a:gd name="adj" fmla="val 10235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3.2</a:t>
            </a:r>
            <a:r>
              <a:rPr lang="ko-KR" altLang="en-US" sz="40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장 케라스 소개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828173" y="2561276"/>
            <a:ext cx="373877" cy="373877"/>
            <a:chOff x="3591719" y="3452842"/>
            <a:chExt cx="1213018" cy="1213018"/>
          </a:xfrm>
        </p:grpSpPr>
        <p:sp>
          <p:nvSpPr>
            <p:cNvPr id="44" name="타원 43"/>
            <p:cNvSpPr/>
            <p:nvPr/>
          </p:nvSpPr>
          <p:spPr>
            <a:xfrm>
              <a:off x="3591719" y="345284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7823" y="3618946"/>
              <a:ext cx="880809" cy="880809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2828173" y="3457458"/>
            <a:ext cx="373877" cy="373877"/>
            <a:chOff x="5968201" y="5968492"/>
            <a:chExt cx="1213018" cy="1213018"/>
          </a:xfrm>
        </p:grpSpPr>
        <p:sp>
          <p:nvSpPr>
            <p:cNvPr id="47" name="타원 46"/>
            <p:cNvSpPr/>
            <p:nvPr/>
          </p:nvSpPr>
          <p:spPr>
            <a:xfrm>
              <a:off x="5968201" y="596849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0995" y="6181287"/>
              <a:ext cx="787427" cy="787427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2828173" y="3009367"/>
            <a:ext cx="373877" cy="373877"/>
            <a:chOff x="6544871" y="3693473"/>
            <a:chExt cx="1213018" cy="1213018"/>
          </a:xfrm>
        </p:grpSpPr>
        <p:sp>
          <p:nvSpPr>
            <p:cNvPr id="56" name="타원 55"/>
            <p:cNvSpPr/>
            <p:nvPr/>
          </p:nvSpPr>
          <p:spPr>
            <a:xfrm>
              <a:off x="6544871" y="369347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8844" y="3887446"/>
              <a:ext cx="825071" cy="825071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2828173" y="2113185"/>
            <a:ext cx="373877" cy="373877"/>
            <a:chOff x="3678922" y="5845193"/>
            <a:chExt cx="1213018" cy="1213018"/>
          </a:xfrm>
        </p:grpSpPr>
        <p:sp>
          <p:nvSpPr>
            <p:cNvPr id="59" name="타원 58"/>
            <p:cNvSpPr/>
            <p:nvPr/>
          </p:nvSpPr>
          <p:spPr>
            <a:xfrm>
              <a:off x="3678922" y="584519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5480" y="6041751"/>
              <a:ext cx="819901" cy="819901"/>
            </a:xfrm>
            <a:prstGeom prst="rect">
              <a:avLst/>
            </a:prstGeom>
          </p:spPr>
        </p:pic>
      </p:grpSp>
      <p:sp>
        <p:nvSpPr>
          <p:cNvPr id="17" name="사각형: 둥근 모서리 49">
            <a:extLst>
              <a:ext uri="{FF2B5EF4-FFF2-40B4-BE49-F238E27FC236}">
                <a16:creationId xmlns:a16="http://schemas.microsoft.com/office/drawing/2014/main" id="{F0156C08-51C5-4F92-BCAA-8AAF59862544}"/>
              </a:ext>
            </a:extLst>
          </p:cNvPr>
          <p:cNvSpPr/>
          <p:nvPr/>
        </p:nvSpPr>
        <p:spPr>
          <a:xfrm>
            <a:off x="8502032" y="4157057"/>
            <a:ext cx="1651007" cy="289798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228600" dist="38100" dir="2700000" algn="tl" rotWithShape="0">
              <a:srgbClr val="273164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defRPr/>
            </a:pP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</a:rPr>
              <a:t>2017305063 </a:t>
            </a:r>
            <a:r>
              <a:rPr lang="ko-KR" altLang="en-US" sz="1050">
                <a:solidFill>
                  <a:prstClr val="black">
                    <a:lumMod val="75000"/>
                    <a:lumOff val="25000"/>
                  </a:prstClr>
                </a:solidFill>
              </a:rPr>
              <a:t>이재홍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8" name="Picture 4" descr="케라스(Keras)란 무엇인가 : 케라스 관련 링크 정리 : 네이버 블로그">
            <a:extLst>
              <a:ext uri="{FF2B5EF4-FFF2-40B4-BE49-F238E27FC236}">
                <a16:creationId xmlns:a16="http://schemas.microsoft.com/office/drawing/2014/main" id="{1C344EC1-B94D-4ABE-9F19-51F9D86E1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02242">
            <a:off x="1768978" y="880007"/>
            <a:ext cx="4083741" cy="169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867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0113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3.2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케라스 소개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889BEF-F3DF-4849-839A-E9EED735A899}"/>
              </a:ext>
            </a:extLst>
          </p:cNvPr>
          <p:cNvSpPr txBox="1"/>
          <p:nvPr/>
        </p:nvSpPr>
        <p:spPr>
          <a:xfrm>
            <a:off x="1443053" y="1098133"/>
            <a:ext cx="99921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케라스란</a:t>
            </a:r>
            <a:r>
              <a:rPr lang="en-US" altLang="ko-KR" b="1"/>
              <a:t>? </a:t>
            </a:r>
            <a:r>
              <a:rPr lang="ko-KR" altLang="en-US" sz="1600"/>
              <a:t>대부분의 딥러닝 모델을 간편하게 만들고</a:t>
            </a:r>
            <a:r>
              <a:rPr lang="en-US" altLang="ko-KR" sz="1600"/>
              <a:t>, </a:t>
            </a:r>
            <a:r>
              <a:rPr lang="ko-KR" altLang="en-US" sz="1600"/>
              <a:t>훈련시킬 수 있는 파이썬을 위한 딥러닝 프레임워크</a:t>
            </a:r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r>
              <a:rPr lang="ko-KR" altLang="en-US" b="1"/>
              <a:t>특징</a:t>
            </a:r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	</a:t>
            </a:r>
            <a:r>
              <a:rPr lang="en-US" altLang="ko-KR" sz="1600"/>
              <a:t>1. </a:t>
            </a:r>
            <a:r>
              <a:rPr lang="ko-KR" altLang="en-US" sz="1600"/>
              <a:t>동일한 코드로 </a:t>
            </a:r>
            <a:r>
              <a:rPr lang="en-US" altLang="ko-KR" sz="1600"/>
              <a:t>CPU</a:t>
            </a:r>
            <a:r>
              <a:rPr lang="ko-KR" altLang="en-US" sz="1600"/>
              <a:t>와 </a:t>
            </a:r>
            <a:r>
              <a:rPr lang="en-US" altLang="ko-KR" sz="1600"/>
              <a:t>GPU</a:t>
            </a:r>
            <a:r>
              <a:rPr lang="ko-KR" altLang="en-US" sz="1600"/>
              <a:t>에서 실행 가능</a:t>
            </a:r>
            <a:endParaRPr lang="en-US" altLang="ko-KR" sz="1600"/>
          </a:p>
          <a:p>
            <a:r>
              <a:rPr lang="en-US" altLang="ko-KR" sz="1600"/>
              <a:t>	2. </a:t>
            </a:r>
            <a:r>
              <a:rPr lang="ko-KR" altLang="en-US" sz="1600"/>
              <a:t>사용하기 쉬운 </a:t>
            </a:r>
            <a:r>
              <a:rPr lang="en-US" altLang="ko-KR" sz="1600"/>
              <a:t>API</a:t>
            </a:r>
            <a:r>
              <a:rPr lang="ko-KR" altLang="en-US" sz="1600"/>
              <a:t>를 보유</a:t>
            </a:r>
            <a:endParaRPr lang="en-US" altLang="ko-KR" sz="1600"/>
          </a:p>
          <a:p>
            <a:r>
              <a:rPr lang="en-US" altLang="ko-KR" sz="1600"/>
              <a:t>	3. </a:t>
            </a:r>
            <a:r>
              <a:rPr lang="ko-KR" altLang="en-US" sz="1600"/>
              <a:t>합성곱 신경망</a:t>
            </a:r>
            <a:r>
              <a:rPr lang="en-US" altLang="ko-KR" sz="1600"/>
              <a:t>, </a:t>
            </a:r>
            <a:r>
              <a:rPr lang="ko-KR" altLang="en-US" sz="1600"/>
              <a:t>순환 신경망을 지원하며 자유롭게 조합하여 사용 가능</a:t>
            </a:r>
            <a:endParaRPr lang="en-US" altLang="ko-KR" sz="1600"/>
          </a:p>
          <a:p>
            <a:r>
              <a:rPr lang="en-US" altLang="ko-KR" sz="1600"/>
              <a:t>	4. </a:t>
            </a:r>
            <a:r>
              <a:rPr lang="ko-KR" altLang="en-US" sz="1600"/>
              <a:t>다중 입력이나</a:t>
            </a:r>
            <a:r>
              <a:rPr lang="en-US" altLang="ko-KR" sz="1600"/>
              <a:t>, </a:t>
            </a:r>
            <a:r>
              <a:rPr lang="ko-KR" altLang="en-US" sz="1600"/>
              <a:t>다중 출력 모델</a:t>
            </a:r>
            <a:r>
              <a:rPr lang="en-US" altLang="ko-KR" sz="1600"/>
              <a:t>, </a:t>
            </a:r>
            <a:r>
              <a:rPr lang="ko-KR" altLang="en-US" sz="1600"/>
              <a:t>층의 공유</a:t>
            </a:r>
            <a:r>
              <a:rPr lang="en-US" altLang="ko-KR" sz="1600"/>
              <a:t>, </a:t>
            </a:r>
            <a:r>
              <a:rPr lang="ko-KR" altLang="en-US" sz="1600"/>
              <a:t>모델 공유 등 어떤 네트워크 구조도 제작 가능</a:t>
            </a:r>
            <a:endParaRPr lang="en-US" altLang="ko-KR" sz="1600"/>
          </a:p>
          <a:p>
            <a:r>
              <a:rPr lang="en-US" altLang="ko-KR" sz="1600"/>
              <a:t>	5. MIT </a:t>
            </a:r>
            <a:r>
              <a:rPr lang="ko-KR" altLang="en-US" sz="1600"/>
              <a:t>라이선스를 따르므로 상업적인 프로젝트에서 자유롭게 사용 가능</a:t>
            </a:r>
          </a:p>
        </p:txBody>
      </p:sp>
      <p:pic>
        <p:nvPicPr>
          <p:cNvPr id="1026" name="Picture 2" descr="3.2 케라스 소개 | 텐서 플로우 블로그 (Tensor ≈ Blog)">
            <a:extLst>
              <a:ext uri="{FF2B5EF4-FFF2-40B4-BE49-F238E27FC236}">
                <a16:creationId xmlns:a16="http://schemas.microsoft.com/office/drawing/2014/main" id="{EF685330-98BD-492E-838E-EE192285D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764" y="3843660"/>
            <a:ext cx="3976033" cy="243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케라스(Keras)란 무엇인가 : 케라스 관련 링크 정리 : 네이버 블로그">
            <a:extLst>
              <a:ext uri="{FF2B5EF4-FFF2-40B4-BE49-F238E27FC236}">
                <a16:creationId xmlns:a16="http://schemas.microsoft.com/office/drawing/2014/main" id="{61A920E9-8048-42FD-8BC5-1BFA9075D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258" y="4076212"/>
            <a:ext cx="4083741" cy="169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07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0113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3.2.1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케라스</a:t>
              </a: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,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텐서플로</a:t>
              </a: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,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씨아노</a:t>
              </a: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, CNTK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889BEF-F3DF-4849-839A-E9EED735A899}"/>
              </a:ext>
            </a:extLst>
          </p:cNvPr>
          <p:cNvSpPr txBox="1"/>
          <p:nvPr/>
        </p:nvSpPr>
        <p:spPr>
          <a:xfrm>
            <a:off x="1443053" y="1352490"/>
            <a:ext cx="999212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케라스란</a:t>
            </a:r>
            <a:r>
              <a:rPr lang="en-US" altLang="ko-KR" b="1"/>
              <a:t>? </a:t>
            </a:r>
            <a:r>
              <a:rPr lang="ko-KR" altLang="en-US" sz="1600"/>
              <a:t>딥러닝</a:t>
            </a:r>
            <a:r>
              <a:rPr lang="en-US" altLang="ko-KR" sz="1600"/>
              <a:t> </a:t>
            </a:r>
            <a:r>
              <a:rPr lang="ko-KR" altLang="en-US" sz="1600"/>
              <a:t>모델을 만들기 위한 고수준의 구성 요소를 제공하는 모델 수준의 라이브러리</a:t>
            </a:r>
            <a:endParaRPr lang="en-US" altLang="ko-KR" sz="1600"/>
          </a:p>
          <a:p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텐서 조작이나 미분 같은 저수준의 연산을 다루지 않고</a:t>
            </a:r>
            <a:r>
              <a:rPr lang="en-US" altLang="ko-KR" sz="1600"/>
              <a:t>, </a:t>
            </a:r>
            <a:r>
              <a:rPr lang="ko-KR" altLang="en-US" sz="1600"/>
              <a:t>케라스의 백엔드 엔진에서 제공하는 최적화되고 특화된 텐서 라이브러리를 사용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모듈 구조로 구성되어 있으며</a:t>
            </a:r>
            <a:r>
              <a:rPr lang="en-US" altLang="ko-KR" sz="1600"/>
              <a:t>, </a:t>
            </a:r>
            <a:r>
              <a:rPr lang="ko-KR" altLang="en-US" sz="1600"/>
              <a:t>여러 가지 백엔드 엔진이 케라스와 연동되는데</a:t>
            </a:r>
            <a:r>
              <a:rPr lang="en-US" altLang="ko-KR" sz="1600"/>
              <a:t>, </a:t>
            </a:r>
            <a:r>
              <a:rPr lang="ko-KR" altLang="en-US" sz="1600"/>
              <a:t>현재 텐서플로</a:t>
            </a:r>
            <a:r>
              <a:rPr lang="en-US" altLang="ko-KR" sz="1600"/>
              <a:t>, </a:t>
            </a:r>
            <a:r>
              <a:rPr lang="ko-KR" altLang="en-US" sz="1600"/>
              <a:t>씨아노</a:t>
            </a:r>
            <a:r>
              <a:rPr lang="en-US" altLang="ko-KR" sz="1600"/>
              <a:t>, </a:t>
            </a:r>
            <a:r>
              <a:rPr lang="ko-KR" altLang="en-US" sz="1600"/>
              <a:t>코그니티브 툴킷을 사용 가능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endParaRPr lang="en-US" altLang="ko-KR" sz="1600"/>
          </a:p>
          <a:p>
            <a:r>
              <a:rPr lang="ko-KR" altLang="en-US" b="1"/>
              <a:t>텐서플로</a:t>
            </a:r>
            <a:r>
              <a:rPr lang="en-US" altLang="ko-KR" b="1"/>
              <a:t>, </a:t>
            </a:r>
            <a:r>
              <a:rPr lang="ko-KR" altLang="en-US" b="1"/>
              <a:t>씨아노</a:t>
            </a:r>
            <a:r>
              <a:rPr lang="en-US" altLang="ko-KR" b="1"/>
              <a:t>, CNTK </a:t>
            </a:r>
            <a:r>
              <a:rPr lang="ko-KR" altLang="en-US" b="1"/>
              <a:t>란</a:t>
            </a:r>
            <a:r>
              <a:rPr lang="en-US" altLang="ko-KR" b="1"/>
              <a:t>? </a:t>
            </a:r>
            <a:r>
              <a:rPr lang="ko-KR" altLang="en-US" sz="1600"/>
              <a:t>딥러닝을 위한 주요 플랫폼 중 하나로</a:t>
            </a:r>
            <a:r>
              <a:rPr lang="en-US" altLang="ko-KR" sz="1600"/>
              <a:t>, </a:t>
            </a:r>
            <a:r>
              <a:rPr lang="ko-KR" altLang="en-US" sz="1600"/>
              <a:t>케라스로 작성한 모든 코드는 아무런 변경 없이 이런 백엔드 중 하나를 선택해서 실행 할 수 있다</a:t>
            </a:r>
            <a:r>
              <a:rPr lang="en-US" altLang="ko-KR" sz="1600"/>
              <a:t>. </a:t>
            </a:r>
            <a:r>
              <a:rPr lang="ko-KR" altLang="en-US" sz="1600"/>
              <a:t>개발 중 언제든지 백엔드를 바꿀 수 있으며 확장성이 뛰어나며 상용 제품에 쓸 수 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- CPU </a:t>
            </a:r>
            <a:r>
              <a:rPr lang="ko-KR" altLang="en-US" sz="1600"/>
              <a:t>에서 실행될때 </a:t>
            </a:r>
            <a:r>
              <a:rPr lang="en-US" altLang="ko-KR" sz="1600"/>
              <a:t>-&gt; Eigen</a:t>
            </a:r>
            <a:r>
              <a:rPr lang="ko-KR" altLang="en-US" sz="1600"/>
              <a:t> 저수준 텐서 연산 라이브러리 이용</a:t>
            </a:r>
            <a:endParaRPr lang="en-US" altLang="ko-KR" sz="1600"/>
          </a:p>
          <a:p>
            <a:r>
              <a:rPr lang="en-US" altLang="ko-KR" sz="1600"/>
              <a:t>- GPU </a:t>
            </a:r>
            <a:r>
              <a:rPr lang="ko-KR" altLang="en-US" sz="1600"/>
              <a:t>에서 실행될때 </a:t>
            </a:r>
            <a:r>
              <a:rPr lang="en-US" altLang="ko-KR" sz="1600"/>
              <a:t>-&gt; CUDA </a:t>
            </a:r>
            <a:r>
              <a:rPr lang="ko-KR" altLang="en-US" sz="1600"/>
              <a:t>심층 신경망 라이브러리 사용</a:t>
            </a:r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endParaRPr lang="ko-KR" altLang="en-US" sz="1600"/>
          </a:p>
        </p:txBody>
      </p:sp>
      <p:pic>
        <p:nvPicPr>
          <p:cNvPr id="2050" name="Picture 2" descr="3.2 케라스 소개 | 텐서 플로우 블로그 (Tensor ≈ Blog)">
            <a:extLst>
              <a:ext uri="{FF2B5EF4-FFF2-40B4-BE49-F238E27FC236}">
                <a16:creationId xmlns:a16="http://schemas.microsoft.com/office/drawing/2014/main" id="{7AFC7E5A-551D-4B95-A3F8-3E4E86CF0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47" y="4470692"/>
            <a:ext cx="28575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406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0113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3.2.2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케라스를 사용한 개발 </a:t>
              </a: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: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빠르게 둘러보기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F9316E6-E019-4865-8C92-EEAC2944F048}"/>
              </a:ext>
            </a:extLst>
          </p:cNvPr>
          <p:cNvSpPr txBox="1"/>
          <p:nvPr/>
        </p:nvSpPr>
        <p:spPr>
          <a:xfrm>
            <a:off x="2542314" y="2119912"/>
            <a:ext cx="9043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작업흐름</a:t>
            </a:r>
            <a:endParaRPr lang="en-US" altLang="ko-KR" b="1"/>
          </a:p>
          <a:p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 sz="1600"/>
              <a:t>입력 텐서와 타깃 텐서로 이루어진 훈련 데이터를 정의</a:t>
            </a:r>
            <a:endParaRPr lang="en-US" altLang="ko-KR" sz="1600"/>
          </a:p>
          <a:p>
            <a:pPr marL="342900" indent="-342900">
              <a:buAutoNum type="arabicPeriod"/>
            </a:pPr>
            <a:r>
              <a:rPr lang="ko-KR" altLang="en-US" sz="1600"/>
              <a:t>입력과 타깃을 매핑하는 층으로 이루어진 네트워크를 정의</a:t>
            </a:r>
            <a:endParaRPr lang="en-US" altLang="ko-KR" sz="1600"/>
          </a:p>
          <a:p>
            <a:pPr marL="342900" indent="-342900">
              <a:buAutoNum type="arabicPeriod"/>
            </a:pPr>
            <a:r>
              <a:rPr lang="ko-KR" altLang="en-US" sz="1600"/>
              <a:t>손실 함수</a:t>
            </a:r>
            <a:r>
              <a:rPr lang="en-US" altLang="ko-KR" sz="1600"/>
              <a:t>, </a:t>
            </a:r>
            <a:r>
              <a:rPr lang="ko-KR" altLang="en-US" sz="1600"/>
              <a:t>옵티마이저</a:t>
            </a:r>
            <a:r>
              <a:rPr lang="en-US" altLang="ko-KR" sz="1600"/>
              <a:t>, </a:t>
            </a:r>
            <a:r>
              <a:rPr lang="ko-KR" altLang="en-US" sz="1600"/>
              <a:t>모니터링하기 위한 측정 지표를 선택하여 학습 과정 설정</a:t>
            </a:r>
            <a:endParaRPr lang="en-US" altLang="ko-KR" sz="1600"/>
          </a:p>
          <a:p>
            <a:pPr marL="342900" indent="-342900">
              <a:buAutoNum type="arabicPeriod"/>
            </a:pPr>
            <a:r>
              <a:rPr lang="ko-KR" altLang="en-US" sz="1600"/>
              <a:t>훈련 데이터에 대한 모델의 </a:t>
            </a:r>
            <a:r>
              <a:rPr lang="en-US" altLang="ko-KR" sz="1600"/>
              <a:t>fit() </a:t>
            </a:r>
            <a:r>
              <a:rPr lang="ko-KR" altLang="en-US" sz="1600"/>
              <a:t>메서드를 반복적으로 호출</a:t>
            </a:r>
            <a:endParaRPr lang="en-US" altLang="ko-KR" sz="1600"/>
          </a:p>
          <a:p>
            <a:pPr marL="342900" indent="-342900">
              <a:buAutoNum type="arabicPeriod"/>
            </a:pPr>
            <a:endParaRPr lang="en-US" altLang="ko-KR" sz="1600"/>
          </a:p>
          <a:p>
            <a:pPr marL="342900" indent="-342900">
              <a:buAutoNum type="arabicPeriod"/>
            </a:pPr>
            <a:endParaRPr lang="en-US" altLang="ko-KR" sz="1600"/>
          </a:p>
          <a:p>
            <a:pPr marL="342900" indent="-342900">
              <a:buAutoNum type="arabicPeriod"/>
            </a:pPr>
            <a:endParaRPr lang="en-US" altLang="ko-KR" sz="1600"/>
          </a:p>
          <a:p>
            <a:r>
              <a:rPr lang="ko-KR" altLang="en-US" sz="1600"/>
              <a:t>모델을 정의하는 방법</a:t>
            </a:r>
            <a:endParaRPr lang="en-US" altLang="ko-KR" sz="1600"/>
          </a:p>
          <a:p>
            <a:pPr marL="342900" indent="-342900">
              <a:buAutoNum type="arabicPeriod"/>
            </a:pPr>
            <a:r>
              <a:rPr lang="en-US" altLang="ko-KR" sz="1600"/>
              <a:t>Sequential </a:t>
            </a:r>
            <a:r>
              <a:rPr lang="ko-KR" altLang="en-US" sz="1600"/>
              <a:t>클래스 </a:t>
            </a:r>
            <a:r>
              <a:rPr lang="en-US" altLang="ko-KR" sz="1600"/>
              <a:t>: </a:t>
            </a:r>
            <a:r>
              <a:rPr lang="ko-KR" altLang="en-US" sz="1600"/>
              <a:t>층을 순서대로 쌓아 올린 네트워크</a:t>
            </a:r>
            <a:endParaRPr lang="en-US" altLang="ko-KR" sz="1600"/>
          </a:p>
          <a:p>
            <a:r>
              <a:rPr lang="en-US" altLang="ko-KR" sz="1600"/>
              <a:t>2.   </a:t>
            </a:r>
            <a:r>
              <a:rPr lang="ko-KR" altLang="en-US" sz="1600"/>
              <a:t>함수형 </a:t>
            </a:r>
            <a:r>
              <a:rPr lang="en-US" altLang="ko-KR" sz="1600"/>
              <a:t>api : </a:t>
            </a:r>
            <a:r>
              <a:rPr lang="ko-KR" altLang="en-US" sz="1600"/>
              <a:t>완전히 임의의 구조를 만들 수 있는 비순환 유향 그래프를 제작</a:t>
            </a:r>
          </a:p>
        </p:txBody>
      </p:sp>
    </p:spTree>
    <p:extLst>
      <p:ext uri="{BB962C8B-B14F-4D97-AF65-F5344CB8AC3E}">
        <p14:creationId xmlns:p14="http://schemas.microsoft.com/office/powerpoint/2010/main" val="1048667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0113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3.2.2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모델을 정의하는 방법 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F9316E6-E019-4865-8C92-EEAC2944F048}"/>
              </a:ext>
            </a:extLst>
          </p:cNvPr>
          <p:cNvSpPr txBox="1"/>
          <p:nvPr/>
        </p:nvSpPr>
        <p:spPr>
          <a:xfrm>
            <a:off x="2403438" y="1206249"/>
            <a:ext cx="9043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Sequential </a:t>
            </a:r>
            <a:r>
              <a:rPr lang="ko-KR" altLang="en-US" sz="1600" b="1"/>
              <a:t>클래스</a:t>
            </a:r>
            <a:r>
              <a:rPr lang="ko-KR" altLang="en-US" sz="1600"/>
              <a:t> </a:t>
            </a:r>
            <a:r>
              <a:rPr lang="en-US" altLang="ko-KR" sz="1600"/>
              <a:t>: </a:t>
            </a:r>
            <a:r>
              <a:rPr lang="ko-KR" altLang="en-US" sz="1600"/>
              <a:t>층을 순서대로 쌓아 올린 네트워크</a:t>
            </a:r>
            <a:endParaRPr lang="en-US" altLang="ko-KR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B8F431-B986-474B-9671-08C83EA5A4D2}"/>
              </a:ext>
            </a:extLst>
          </p:cNvPr>
          <p:cNvSpPr txBox="1"/>
          <p:nvPr/>
        </p:nvSpPr>
        <p:spPr>
          <a:xfrm>
            <a:off x="2403438" y="3798654"/>
            <a:ext cx="904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함수형 </a:t>
            </a:r>
            <a:r>
              <a:rPr lang="en-US" altLang="ko-KR" sz="1600" b="1"/>
              <a:t>api </a:t>
            </a:r>
            <a:r>
              <a:rPr lang="en-US" altLang="ko-KR" sz="1600"/>
              <a:t>: </a:t>
            </a:r>
            <a:r>
              <a:rPr lang="ko-KR" altLang="en-US" sz="1600"/>
              <a:t>완전히 임의의 구조를 만들 수 있는 비순환 유향 그래프를 제작하는 식으로 모델이 처리할 데이터 텐서를 만들고</a:t>
            </a:r>
            <a:r>
              <a:rPr lang="en-US" altLang="ko-KR" sz="1600"/>
              <a:t>, </a:t>
            </a:r>
            <a:r>
              <a:rPr lang="ko-KR" altLang="en-US" sz="1600"/>
              <a:t>함수처럼 텐서 층에 적용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85BBC3-0D2C-4034-B0DF-097B0C78A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079" y="2196917"/>
            <a:ext cx="4867275" cy="10477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828B82-B019-46D7-90B5-72225F9C5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479" y="4847996"/>
            <a:ext cx="4714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27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0113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3.2.2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컴파일 단계</a:t>
              </a: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&amp;FIT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메서드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F9316E6-E019-4865-8C92-EEAC2944F048}"/>
              </a:ext>
            </a:extLst>
          </p:cNvPr>
          <p:cNvSpPr txBox="1"/>
          <p:nvPr/>
        </p:nvSpPr>
        <p:spPr>
          <a:xfrm>
            <a:off x="1762401" y="1610820"/>
            <a:ext cx="92359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컴파일 단계 </a:t>
            </a:r>
            <a:r>
              <a:rPr lang="en-US" altLang="ko-KR" sz="1600"/>
              <a:t>: </a:t>
            </a:r>
            <a:r>
              <a:rPr lang="ko-KR" altLang="en-US" sz="1600"/>
              <a:t>모델이 사용할 옵티마이저와 손실 함수</a:t>
            </a:r>
            <a:r>
              <a:rPr lang="en-US" altLang="ko-KR" sz="1600"/>
              <a:t>, </a:t>
            </a:r>
            <a:r>
              <a:rPr lang="ko-KR" altLang="en-US" sz="1600"/>
              <a:t>훈련 하는 동안 모니터링 하기 위해 필요한 측정 지표 지정</a:t>
            </a:r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r>
              <a:rPr lang="en-US" altLang="ko-KR" sz="16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keras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optimizers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(optimizer = optimizers.RMSprop(lr=</a:t>
            </a:r>
            <a:r>
              <a:rPr lang="en-US" altLang="ko-KR" sz="16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),loss =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'mse'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metrics = 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'accuracy’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마지막으로 입력 데이터의 넘파이 배열을  모델의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FIT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메서드에 전달하여 학습 진행</a:t>
            </a:r>
            <a:endParaRPr lang="en-US" altLang="ko-KR" sz="16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model.fit(input_tensor, target_tensor, batch_size = </a:t>
            </a:r>
            <a:r>
              <a:rPr lang="en-US" altLang="ko-KR" sz="16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epochs = </a:t>
            </a:r>
            <a:r>
              <a:rPr lang="en-US" altLang="ko-KR" sz="16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altLang="ko-KR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6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035057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9E9A85-6C2D-4FFF-A5A6-29BBF259C9E9}"/>
              </a:ext>
            </a:extLst>
          </p:cNvPr>
          <p:cNvSpPr/>
          <p:nvPr/>
        </p:nvSpPr>
        <p:spPr>
          <a:xfrm>
            <a:off x="2669720" y="1958975"/>
            <a:ext cx="6845755" cy="2047875"/>
          </a:xfrm>
          <a:prstGeom prst="roundRect">
            <a:avLst>
              <a:gd name="adj" fmla="val 13750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B9E76E7-2BD3-4DDC-92F1-4CBAB8914E06}"/>
              </a:ext>
            </a:extLst>
          </p:cNvPr>
          <p:cNvSpPr/>
          <p:nvPr/>
        </p:nvSpPr>
        <p:spPr>
          <a:xfrm>
            <a:off x="3355950" y="1958975"/>
            <a:ext cx="6159525" cy="2047875"/>
          </a:xfrm>
          <a:prstGeom prst="roundRect">
            <a:avLst>
              <a:gd name="adj" fmla="val 10235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3.3</a:t>
            </a:r>
            <a:r>
              <a:rPr lang="ko-KR" altLang="en-US" sz="40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장 딥러닝 컴퓨터 셋팅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828173" y="2561276"/>
            <a:ext cx="373877" cy="373877"/>
            <a:chOff x="3591719" y="3452842"/>
            <a:chExt cx="1213018" cy="1213018"/>
          </a:xfrm>
        </p:grpSpPr>
        <p:sp>
          <p:nvSpPr>
            <p:cNvPr id="44" name="타원 43"/>
            <p:cNvSpPr/>
            <p:nvPr/>
          </p:nvSpPr>
          <p:spPr>
            <a:xfrm>
              <a:off x="3591719" y="345284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7823" y="3618946"/>
              <a:ext cx="880809" cy="880809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2828173" y="3457458"/>
            <a:ext cx="373877" cy="373877"/>
            <a:chOff x="5968201" y="5968492"/>
            <a:chExt cx="1213018" cy="1213018"/>
          </a:xfrm>
        </p:grpSpPr>
        <p:sp>
          <p:nvSpPr>
            <p:cNvPr id="47" name="타원 46"/>
            <p:cNvSpPr/>
            <p:nvPr/>
          </p:nvSpPr>
          <p:spPr>
            <a:xfrm>
              <a:off x="5968201" y="596849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0995" y="6181287"/>
              <a:ext cx="787427" cy="787427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2828173" y="3009367"/>
            <a:ext cx="373877" cy="373877"/>
            <a:chOff x="6544871" y="3693473"/>
            <a:chExt cx="1213018" cy="1213018"/>
          </a:xfrm>
        </p:grpSpPr>
        <p:sp>
          <p:nvSpPr>
            <p:cNvPr id="56" name="타원 55"/>
            <p:cNvSpPr/>
            <p:nvPr/>
          </p:nvSpPr>
          <p:spPr>
            <a:xfrm>
              <a:off x="6544871" y="369347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8844" y="3887446"/>
              <a:ext cx="825071" cy="825071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2828173" y="2113185"/>
            <a:ext cx="373877" cy="373877"/>
            <a:chOff x="3678922" y="5845193"/>
            <a:chExt cx="1213018" cy="1213018"/>
          </a:xfrm>
        </p:grpSpPr>
        <p:sp>
          <p:nvSpPr>
            <p:cNvPr id="59" name="타원 58"/>
            <p:cNvSpPr/>
            <p:nvPr/>
          </p:nvSpPr>
          <p:spPr>
            <a:xfrm>
              <a:off x="3678922" y="584519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5480" y="6041751"/>
              <a:ext cx="819901" cy="819901"/>
            </a:xfrm>
            <a:prstGeom prst="rect">
              <a:avLst/>
            </a:prstGeom>
          </p:spPr>
        </p:pic>
      </p:grpSp>
      <p:sp>
        <p:nvSpPr>
          <p:cNvPr id="17" name="사각형: 둥근 모서리 49">
            <a:extLst>
              <a:ext uri="{FF2B5EF4-FFF2-40B4-BE49-F238E27FC236}">
                <a16:creationId xmlns:a16="http://schemas.microsoft.com/office/drawing/2014/main" id="{F0156C08-51C5-4F92-BCAA-8AAF59862544}"/>
              </a:ext>
            </a:extLst>
          </p:cNvPr>
          <p:cNvSpPr/>
          <p:nvPr/>
        </p:nvSpPr>
        <p:spPr>
          <a:xfrm>
            <a:off x="8502032" y="4157057"/>
            <a:ext cx="1651007" cy="289798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228600" dist="38100" dir="2700000" algn="tl" rotWithShape="0">
              <a:srgbClr val="273164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defRPr/>
            </a:pP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</a:rPr>
              <a:t>2017305063 </a:t>
            </a:r>
            <a:r>
              <a:rPr lang="ko-KR" altLang="en-US" sz="1050">
                <a:solidFill>
                  <a:prstClr val="black">
                    <a:lumMod val="75000"/>
                    <a:lumOff val="25000"/>
                  </a:prstClr>
                </a:solidFill>
              </a:rPr>
              <a:t>이재홍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200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0113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3.3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딥러닝 컴퓨터 셋팅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F9316E6-E019-4865-8C92-EEAC2944F048}"/>
              </a:ext>
            </a:extLst>
          </p:cNvPr>
          <p:cNvSpPr txBox="1"/>
          <p:nvPr/>
        </p:nvSpPr>
        <p:spPr>
          <a:xfrm>
            <a:off x="1821124" y="1905506"/>
            <a:ext cx="92359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최신 엔디비아 </a:t>
            </a:r>
            <a:r>
              <a:rPr lang="en-US" altLang="ko-KR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GPU </a:t>
            </a:r>
            <a:r>
              <a:rPr lang="ko-KR" alt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사용하기 </a:t>
            </a:r>
            <a:r>
              <a:rPr lang="en-US" altLang="ko-KR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딥러닝 코드 실행에는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CPU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보다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GPU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에서 속도가 매우 증가한다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sz="16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클라우드 플랫폼 사용하기 </a:t>
            </a:r>
            <a:r>
              <a:rPr lang="en-US" altLang="ko-KR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AWS EC2 GPU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인스턴스같은 클라우드 플랫폼을 고려할 수 있다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이는 시간에 따라 비용이 과금된다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endParaRPr lang="en-US" altLang="ko-KR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두 방법 상관없이 유닉스 운영체제를 사용하는 것이 좋으며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우분투로 듀얼 부트가 되도록 셋팅하여 장기적으로 시간이 절약되고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문제가 발생할 가능성이 적은 장점이 있다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케라스 사용을 위해서는 텐서플로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CNTK,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씨아노를 설치해야한다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277226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0113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3.3.1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주피터 노트북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pic>
        <p:nvPicPr>
          <p:cNvPr id="3074" name="Picture 2" descr="파이썬 코딩 도장: 46.2 주피터 노트북 사용하기">
            <a:extLst>
              <a:ext uri="{FF2B5EF4-FFF2-40B4-BE49-F238E27FC236}">
                <a16:creationId xmlns:a16="http://schemas.microsoft.com/office/drawing/2014/main" id="{FC6FFFA6-7823-4417-839E-3BA83302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38" y="1764749"/>
            <a:ext cx="4156067" cy="256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D8DC40-A8BC-4F95-97BE-FE5495180B6B}"/>
              </a:ext>
            </a:extLst>
          </p:cNvPr>
          <p:cNvSpPr txBox="1"/>
          <p:nvPr/>
        </p:nvSpPr>
        <p:spPr>
          <a:xfrm>
            <a:off x="6095999" y="1947204"/>
            <a:ext cx="56924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딥러닝 실험을 위한 최적의 방법으로</a:t>
            </a:r>
            <a:r>
              <a:rPr lang="en-US" altLang="ko-KR"/>
              <a:t>, </a:t>
            </a:r>
            <a:r>
              <a:rPr lang="ko-KR" altLang="en-US"/>
              <a:t>주피터 노트북에서 노트북은 주피터 노트북 어플리케이션으로 만든 파일이다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 sz="1600"/>
              <a:t>텍스트 포맷을 지원하며 파이썬 코드를 실행 할 수 있다</a:t>
            </a:r>
            <a:r>
              <a:rPr lang="en-US" altLang="ko-KR" sz="1600"/>
              <a:t>. </a:t>
            </a:r>
          </a:p>
          <a:p>
            <a:pPr marL="342900" indent="-342900">
              <a:buAutoNum type="arabicPeriod"/>
            </a:pPr>
            <a:endParaRPr lang="en-US" altLang="ko-KR" sz="1600"/>
          </a:p>
          <a:p>
            <a:pPr marL="342900" indent="-342900">
              <a:buAutoNum type="arabicPeriod"/>
            </a:pPr>
            <a:r>
              <a:rPr lang="ko-KR" altLang="en-US" sz="1600"/>
              <a:t>대화식 개발이 가능하다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216081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0113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3.3.2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케라스 시작하기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D1D2700-6385-4011-960F-2E41A2EBBF9B}"/>
              </a:ext>
            </a:extLst>
          </p:cNvPr>
          <p:cNvSpPr/>
          <p:nvPr/>
        </p:nvSpPr>
        <p:spPr>
          <a:xfrm>
            <a:off x="2109831" y="1913573"/>
            <a:ext cx="8992998" cy="8852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공식 </a:t>
            </a:r>
            <a:r>
              <a:rPr lang="en-US" altLang="ko-KR"/>
              <a:t>EC2 </a:t>
            </a:r>
            <a:r>
              <a:rPr lang="ko-KR" altLang="en-US"/>
              <a:t>딥러닝 </a:t>
            </a:r>
            <a:r>
              <a:rPr lang="en-US" altLang="ko-KR"/>
              <a:t>AMI</a:t>
            </a:r>
            <a:r>
              <a:rPr lang="ko-KR" altLang="en-US"/>
              <a:t>를 사용해서 </a:t>
            </a:r>
            <a:r>
              <a:rPr lang="en-US" altLang="ko-KR"/>
              <a:t>EC2</a:t>
            </a:r>
            <a:r>
              <a:rPr lang="ko-KR" altLang="en-US"/>
              <a:t>에서 주피터 노트북으로 케라스 예제 실행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CDBC405-BA79-4803-8010-1954911415ED}"/>
              </a:ext>
            </a:extLst>
          </p:cNvPr>
          <p:cNvSpPr/>
          <p:nvPr/>
        </p:nvSpPr>
        <p:spPr>
          <a:xfrm>
            <a:off x="2109831" y="4279590"/>
            <a:ext cx="8992998" cy="8852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로컬 유닉스 컴퓨터에 처음부터 모든 것을 설치하고</a:t>
            </a:r>
            <a:r>
              <a:rPr lang="en-US" altLang="ko-KR"/>
              <a:t>, </a:t>
            </a:r>
            <a:r>
              <a:rPr lang="ko-KR" altLang="en-US"/>
              <a:t>주피터 노트북 혹은 일반 파이썬 스크립트로 실행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EFE5B4-61C1-47D4-8C30-7A57D0C51F54}"/>
              </a:ext>
            </a:extLst>
          </p:cNvPr>
          <p:cNvSpPr txBox="1"/>
          <p:nvPr/>
        </p:nvSpPr>
        <p:spPr>
          <a:xfrm>
            <a:off x="2172749" y="1494982"/>
            <a:ext cx="190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GPU</a:t>
            </a:r>
            <a:r>
              <a:rPr lang="ko-KR" altLang="en-US"/>
              <a:t>가 없을때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2DB677-1BF8-45F7-A81A-EA0EAFD45CAB}"/>
              </a:ext>
            </a:extLst>
          </p:cNvPr>
          <p:cNvSpPr txBox="1"/>
          <p:nvPr/>
        </p:nvSpPr>
        <p:spPr>
          <a:xfrm>
            <a:off x="2172749" y="3862029"/>
            <a:ext cx="190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GPU</a:t>
            </a:r>
            <a:r>
              <a:rPr lang="ko-KR" altLang="en-US"/>
              <a:t>가 있을때</a:t>
            </a:r>
          </a:p>
        </p:txBody>
      </p:sp>
    </p:spTree>
    <p:extLst>
      <p:ext uri="{BB962C8B-B14F-4D97-AF65-F5344CB8AC3E}">
        <p14:creationId xmlns:p14="http://schemas.microsoft.com/office/powerpoint/2010/main" val="345148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9E9A85-6C2D-4FFF-A5A6-29BBF259C9E9}"/>
              </a:ext>
            </a:extLst>
          </p:cNvPr>
          <p:cNvSpPr/>
          <p:nvPr/>
        </p:nvSpPr>
        <p:spPr>
          <a:xfrm>
            <a:off x="2669720" y="1958975"/>
            <a:ext cx="6845755" cy="2047875"/>
          </a:xfrm>
          <a:prstGeom prst="roundRect">
            <a:avLst>
              <a:gd name="adj" fmla="val 13750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B9E76E7-2BD3-4DDC-92F1-4CBAB8914E06}"/>
              </a:ext>
            </a:extLst>
          </p:cNvPr>
          <p:cNvSpPr/>
          <p:nvPr/>
        </p:nvSpPr>
        <p:spPr>
          <a:xfrm>
            <a:off x="3355950" y="1958975"/>
            <a:ext cx="6159525" cy="2047875"/>
          </a:xfrm>
          <a:prstGeom prst="roundRect">
            <a:avLst>
              <a:gd name="adj" fmla="val 10235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3.1</a:t>
            </a:r>
            <a:r>
              <a:rPr lang="ko-KR" altLang="en-US" sz="40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장 신경망의 구조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828173" y="2561276"/>
            <a:ext cx="373877" cy="373877"/>
            <a:chOff x="3591719" y="3452842"/>
            <a:chExt cx="1213018" cy="1213018"/>
          </a:xfrm>
        </p:grpSpPr>
        <p:sp>
          <p:nvSpPr>
            <p:cNvPr id="44" name="타원 43"/>
            <p:cNvSpPr/>
            <p:nvPr/>
          </p:nvSpPr>
          <p:spPr>
            <a:xfrm>
              <a:off x="3591719" y="345284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7823" y="3618946"/>
              <a:ext cx="880809" cy="880809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2828173" y="3457458"/>
            <a:ext cx="373877" cy="373877"/>
            <a:chOff x="5968201" y="5968492"/>
            <a:chExt cx="1213018" cy="1213018"/>
          </a:xfrm>
        </p:grpSpPr>
        <p:sp>
          <p:nvSpPr>
            <p:cNvPr id="47" name="타원 46"/>
            <p:cNvSpPr/>
            <p:nvPr/>
          </p:nvSpPr>
          <p:spPr>
            <a:xfrm>
              <a:off x="5968201" y="596849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0995" y="6181287"/>
              <a:ext cx="787427" cy="787427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2828173" y="3009367"/>
            <a:ext cx="373877" cy="373877"/>
            <a:chOff x="6544871" y="3693473"/>
            <a:chExt cx="1213018" cy="1213018"/>
          </a:xfrm>
        </p:grpSpPr>
        <p:sp>
          <p:nvSpPr>
            <p:cNvPr id="56" name="타원 55"/>
            <p:cNvSpPr/>
            <p:nvPr/>
          </p:nvSpPr>
          <p:spPr>
            <a:xfrm>
              <a:off x="6544871" y="369347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8844" y="3887446"/>
              <a:ext cx="825071" cy="825071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2828173" y="2113185"/>
            <a:ext cx="373877" cy="373877"/>
            <a:chOff x="3678922" y="5845193"/>
            <a:chExt cx="1213018" cy="1213018"/>
          </a:xfrm>
        </p:grpSpPr>
        <p:sp>
          <p:nvSpPr>
            <p:cNvPr id="59" name="타원 58"/>
            <p:cNvSpPr/>
            <p:nvPr/>
          </p:nvSpPr>
          <p:spPr>
            <a:xfrm>
              <a:off x="3678922" y="584519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5480" y="6041751"/>
              <a:ext cx="819901" cy="819901"/>
            </a:xfrm>
            <a:prstGeom prst="rect">
              <a:avLst/>
            </a:prstGeom>
          </p:spPr>
        </p:pic>
      </p:grpSp>
      <p:sp>
        <p:nvSpPr>
          <p:cNvPr id="17" name="사각형: 둥근 모서리 49">
            <a:extLst>
              <a:ext uri="{FF2B5EF4-FFF2-40B4-BE49-F238E27FC236}">
                <a16:creationId xmlns:a16="http://schemas.microsoft.com/office/drawing/2014/main" id="{F0156C08-51C5-4F92-BCAA-8AAF59862544}"/>
              </a:ext>
            </a:extLst>
          </p:cNvPr>
          <p:cNvSpPr/>
          <p:nvPr/>
        </p:nvSpPr>
        <p:spPr>
          <a:xfrm>
            <a:off x="8502032" y="4157057"/>
            <a:ext cx="1651007" cy="289798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228600" dist="38100" dir="2700000" algn="tl" rotWithShape="0">
              <a:srgbClr val="273164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defRPr/>
            </a:pP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</a:rPr>
              <a:t>2017305063 </a:t>
            </a:r>
            <a:r>
              <a:rPr lang="ko-KR" altLang="en-US" sz="1050">
                <a:solidFill>
                  <a:prstClr val="black">
                    <a:lumMod val="75000"/>
                    <a:lumOff val="25000"/>
                  </a:prstClr>
                </a:solidFill>
              </a:rPr>
              <a:t>이재홍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594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0113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3.3.3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클라우드에서 수행했을 때 장단점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D1D2700-6385-4011-960F-2E41A2EBBF9B}"/>
              </a:ext>
            </a:extLst>
          </p:cNvPr>
          <p:cNvSpPr/>
          <p:nvPr/>
        </p:nvSpPr>
        <p:spPr>
          <a:xfrm>
            <a:off x="2109831" y="1913573"/>
            <a:ext cx="8992998" cy="8852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하드웨어를 추가로 구매하지 않고</a:t>
            </a:r>
            <a:r>
              <a:rPr lang="en-US" altLang="ko-KR"/>
              <a:t> </a:t>
            </a:r>
            <a:r>
              <a:rPr lang="ko-KR" altLang="en-US"/>
              <a:t>시작할 수 있는 간단하고 저렴함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CDBC405-BA79-4803-8010-1954911415ED}"/>
              </a:ext>
            </a:extLst>
          </p:cNvPr>
          <p:cNvSpPr/>
          <p:nvPr/>
        </p:nvSpPr>
        <p:spPr>
          <a:xfrm>
            <a:off x="2109831" y="4279590"/>
            <a:ext cx="8992998" cy="8852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대규모 딥러닝 작업을 수행하는데 이런 설정은 장기적으로 또는 여러 주 이상 진행한다고 했을 때 적합하지 않으며</a:t>
            </a:r>
            <a:r>
              <a:rPr lang="en-US" altLang="ko-KR"/>
              <a:t>, </a:t>
            </a:r>
            <a:r>
              <a:rPr lang="ko-KR" altLang="en-US"/>
              <a:t>클라우드 플랫폼의 시간당 비용 역시 상당하다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EFE5B4-61C1-47D4-8C30-7A57D0C51F54}"/>
              </a:ext>
            </a:extLst>
          </p:cNvPr>
          <p:cNvSpPr txBox="1"/>
          <p:nvPr/>
        </p:nvSpPr>
        <p:spPr>
          <a:xfrm>
            <a:off x="2172749" y="1494982"/>
            <a:ext cx="190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2DB677-1BF8-45F7-A81A-EA0EAFD45CAB}"/>
              </a:ext>
            </a:extLst>
          </p:cNvPr>
          <p:cNvSpPr txBox="1"/>
          <p:nvPr/>
        </p:nvSpPr>
        <p:spPr>
          <a:xfrm>
            <a:off x="2172749" y="3862029"/>
            <a:ext cx="190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단점</a:t>
            </a:r>
          </a:p>
        </p:txBody>
      </p:sp>
    </p:spTree>
    <p:extLst>
      <p:ext uri="{BB962C8B-B14F-4D97-AF65-F5344CB8AC3E}">
        <p14:creationId xmlns:p14="http://schemas.microsoft.com/office/powerpoint/2010/main" val="2724884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0113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3.3.4 GPU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카드 선택법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8CFD5E-6D85-4318-B345-5D935EB599F9}"/>
              </a:ext>
            </a:extLst>
          </p:cNvPr>
          <p:cNvSpPr txBox="1"/>
          <p:nvPr/>
        </p:nvSpPr>
        <p:spPr>
          <a:xfrm>
            <a:off x="3288484" y="1577452"/>
            <a:ext cx="719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NDIVIA</a:t>
            </a:r>
            <a:r>
              <a:rPr lang="ko-KR" altLang="en-US"/>
              <a:t>에서만 최신 딥러닝 프레임워크들이 실행되며</a:t>
            </a:r>
            <a:endParaRPr lang="en-US" altLang="ko-KR"/>
          </a:p>
          <a:p>
            <a:r>
              <a:rPr lang="en-US" altLang="ko-KR"/>
              <a:t>NDIVIA TITAN</a:t>
            </a:r>
            <a:r>
              <a:rPr lang="ko-KR" altLang="en-US"/>
              <a:t>시리즈부터 정규 라인업을 추천</a:t>
            </a:r>
          </a:p>
        </p:txBody>
      </p:sp>
      <p:pic>
        <p:nvPicPr>
          <p:cNvPr id="5122" name="Picture 2" descr="GeForce 그래픽 카드 | NVIDIA">
            <a:extLst>
              <a:ext uri="{FF2B5EF4-FFF2-40B4-BE49-F238E27FC236}">
                <a16:creationId xmlns:a16="http://schemas.microsoft.com/office/drawing/2014/main" id="{624E42F6-696B-4373-B847-257EF3AD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607" y="2449504"/>
            <a:ext cx="5474783" cy="308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22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3.1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신경망의 구조</a:t>
              </a: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_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관련 요소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A903C5C-2162-4993-90BB-A2AEF017958D}"/>
              </a:ext>
            </a:extLst>
          </p:cNvPr>
          <p:cNvSpPr/>
          <p:nvPr/>
        </p:nvSpPr>
        <p:spPr>
          <a:xfrm>
            <a:off x="1409350" y="3041455"/>
            <a:ext cx="2994870" cy="501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신경망 훈련에 관련된 요소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649F76F-FDDC-4580-A7DE-8B3AB016C5BB}"/>
              </a:ext>
            </a:extLst>
          </p:cNvPr>
          <p:cNvSpPr/>
          <p:nvPr/>
        </p:nvSpPr>
        <p:spPr>
          <a:xfrm>
            <a:off x="6095302" y="1497021"/>
            <a:ext cx="4798503" cy="4865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네트워크를 구성하는 층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4DBEC56-D68A-4DC5-8975-A73B2D7BCF45}"/>
              </a:ext>
            </a:extLst>
          </p:cNvPr>
          <p:cNvSpPr/>
          <p:nvPr/>
        </p:nvSpPr>
        <p:spPr>
          <a:xfrm>
            <a:off x="6095303" y="2551873"/>
            <a:ext cx="4798503" cy="4865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입력 데이터와 그에 상응하는 타깃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8B2D0A3-4E9B-4A0D-A411-D2CAB4F16330}"/>
              </a:ext>
            </a:extLst>
          </p:cNvPr>
          <p:cNvSpPr/>
          <p:nvPr/>
        </p:nvSpPr>
        <p:spPr>
          <a:xfrm>
            <a:off x="6095304" y="3661233"/>
            <a:ext cx="5491034" cy="4865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학습에 사용할 피드백 신호를 정의하는 손실 함수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4AE8A9A-646F-499D-89BB-B8C449A0BD2C}"/>
              </a:ext>
            </a:extLst>
          </p:cNvPr>
          <p:cNvSpPr/>
          <p:nvPr/>
        </p:nvSpPr>
        <p:spPr>
          <a:xfrm>
            <a:off x="6095302" y="4782506"/>
            <a:ext cx="4798503" cy="4865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학습 진행 방식을 결정하는 옵티마이저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9CF6A49-2318-4BAD-B538-B2913CF51777}"/>
              </a:ext>
            </a:extLst>
          </p:cNvPr>
          <p:cNvCxnSpPr>
            <a:endCxn id="4" idx="1"/>
          </p:cNvCxnSpPr>
          <p:nvPr/>
        </p:nvCxnSpPr>
        <p:spPr>
          <a:xfrm flipV="1">
            <a:off x="4404220" y="1740301"/>
            <a:ext cx="1691082" cy="1551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DD88D4-780F-4D4C-B9FB-F830F7869A1F}"/>
              </a:ext>
            </a:extLst>
          </p:cNvPr>
          <p:cNvCxnSpPr>
            <a:stCxn id="3" idx="3"/>
            <a:endCxn id="44" idx="1"/>
          </p:cNvCxnSpPr>
          <p:nvPr/>
        </p:nvCxnSpPr>
        <p:spPr>
          <a:xfrm flipV="1">
            <a:off x="4404220" y="2795154"/>
            <a:ext cx="1691083" cy="497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163CD8C-AED3-435F-A8C4-27517C511B91}"/>
              </a:ext>
            </a:extLst>
          </p:cNvPr>
          <p:cNvCxnSpPr>
            <a:stCxn id="3" idx="3"/>
            <a:endCxn id="45" idx="1"/>
          </p:cNvCxnSpPr>
          <p:nvPr/>
        </p:nvCxnSpPr>
        <p:spPr>
          <a:xfrm>
            <a:off x="4404220" y="3292200"/>
            <a:ext cx="1691084" cy="612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A669AFB-44D5-4EEB-93A1-9A935B5E5DD1}"/>
              </a:ext>
            </a:extLst>
          </p:cNvPr>
          <p:cNvCxnSpPr>
            <a:stCxn id="3" idx="3"/>
          </p:cNvCxnSpPr>
          <p:nvPr/>
        </p:nvCxnSpPr>
        <p:spPr>
          <a:xfrm>
            <a:off x="4404220" y="3292200"/>
            <a:ext cx="1691082" cy="1785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19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3.1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신경망의 구조</a:t>
              </a: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_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관련 요소의 상호 작용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C6129DD-1FD8-4867-BBF4-2862E4F132E0}"/>
              </a:ext>
            </a:extLst>
          </p:cNvPr>
          <p:cNvSpPr txBox="1"/>
          <p:nvPr/>
        </p:nvSpPr>
        <p:spPr>
          <a:xfrm>
            <a:off x="1212413" y="1062851"/>
            <a:ext cx="10280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-</a:t>
            </a:r>
            <a:r>
              <a:rPr lang="ko-KR" altLang="en-US" sz="1600"/>
              <a:t>연속된 층으로 구성된 네트워크가 입력 데이터를 예측으로 매핑</a:t>
            </a:r>
            <a:r>
              <a:rPr lang="en-US" altLang="ko-KR" sz="1600"/>
              <a:t> </a:t>
            </a:r>
          </a:p>
          <a:p>
            <a:r>
              <a:rPr lang="en-US" altLang="ko-KR" sz="1600"/>
              <a:t>-</a:t>
            </a:r>
            <a:r>
              <a:rPr lang="ko-KR" altLang="en-US" sz="1600"/>
              <a:t>손실 함수는 예측과 타깃을 비교하여 네트워크 예측이 기댓값에 얼마나 잘 맞는지를 측정하는 손실 값 생성</a:t>
            </a:r>
            <a:endParaRPr lang="en-US" altLang="ko-KR" sz="1600"/>
          </a:p>
          <a:p>
            <a:r>
              <a:rPr lang="en-US" altLang="ko-KR" sz="1600"/>
              <a:t>-</a:t>
            </a:r>
            <a:r>
              <a:rPr lang="ko-KR" altLang="en-US" sz="1600"/>
              <a:t>옵티마이저는 손실 값을 사용하여 네트워크 가중치를 업데이트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25408F2-0B61-4A73-8EC7-8857D48D11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462" y="2190107"/>
            <a:ext cx="4301688" cy="362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5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3.1.1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층</a:t>
              </a: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: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딥러닝의 구성 단위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775F589-E291-4686-9213-B5E54AB9985B}"/>
              </a:ext>
            </a:extLst>
          </p:cNvPr>
          <p:cNvSpPr txBox="1"/>
          <p:nvPr/>
        </p:nvSpPr>
        <p:spPr>
          <a:xfrm>
            <a:off x="1859560" y="1243417"/>
            <a:ext cx="768431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층이란</a:t>
            </a:r>
            <a:r>
              <a:rPr lang="en-US" altLang="ko-KR" b="1"/>
              <a:t>? </a:t>
            </a:r>
            <a:r>
              <a:rPr lang="ko-KR" altLang="en-US" sz="1600"/>
              <a:t>하나 이상의 텐서를 입력으로 받아 하나 이상의 텐서를 출력하는 데이터 처리 모듈로 대부분의 층은 </a:t>
            </a:r>
            <a:r>
              <a:rPr lang="ko-KR" altLang="en-US" sz="1600" b="1"/>
              <a:t>가중치</a:t>
            </a:r>
            <a:r>
              <a:rPr lang="ko-KR" altLang="en-US" sz="1600"/>
              <a:t>라는 상태를 가진다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ko-KR" altLang="en-US" b="1"/>
              <a:t>가중치란</a:t>
            </a:r>
            <a:r>
              <a:rPr lang="en-US" altLang="ko-KR" b="1"/>
              <a:t>? </a:t>
            </a:r>
            <a:r>
              <a:rPr lang="ko-KR" altLang="en-US" sz="1600"/>
              <a:t>확률적 경사 하강법에 의해 학습되는 하나 이상의 텐서이며 여기에 네트워크를 학습한 지식이 담겨있다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9986E8-6C34-4990-8098-834E7DE63C8E}"/>
              </a:ext>
            </a:extLst>
          </p:cNvPr>
          <p:cNvSpPr/>
          <p:nvPr/>
        </p:nvSpPr>
        <p:spPr>
          <a:xfrm>
            <a:off x="1635853" y="2810312"/>
            <a:ext cx="9655729" cy="35065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0A04A9-27BB-4CC5-BDE1-CB03A60DC619}"/>
              </a:ext>
            </a:extLst>
          </p:cNvPr>
          <p:cNvSpPr txBox="1"/>
          <p:nvPr/>
        </p:nvSpPr>
        <p:spPr>
          <a:xfrm>
            <a:off x="1954635" y="2877580"/>
            <a:ext cx="5469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층마다 적절한 텐서 포맷 및 데이터 처리 방식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4B131DE-233F-4D8E-A44C-06B6953AB99F}"/>
              </a:ext>
            </a:extLst>
          </p:cNvPr>
          <p:cNvCxnSpPr/>
          <p:nvPr/>
        </p:nvCxnSpPr>
        <p:spPr>
          <a:xfrm>
            <a:off x="1954635" y="3216134"/>
            <a:ext cx="4395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4ED065-E6D8-4CD2-94D9-C02D405342E4}"/>
              </a:ext>
            </a:extLst>
          </p:cNvPr>
          <p:cNvSpPr txBox="1"/>
          <p:nvPr/>
        </p:nvSpPr>
        <p:spPr>
          <a:xfrm>
            <a:off x="3338819" y="3824947"/>
            <a:ext cx="7952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2D </a:t>
            </a:r>
            <a:r>
              <a:rPr lang="ko-KR" altLang="en-US" b="1"/>
              <a:t>텐서 벡터 데이터 </a:t>
            </a:r>
            <a:r>
              <a:rPr lang="en-US" altLang="ko-KR" b="1"/>
              <a:t>-&gt; </a:t>
            </a:r>
            <a:r>
              <a:rPr lang="ko-KR" altLang="en-US" b="1"/>
              <a:t>완전 연결 층</a:t>
            </a:r>
            <a:r>
              <a:rPr lang="en-US" altLang="ko-KR" b="1"/>
              <a:t>, </a:t>
            </a:r>
            <a:r>
              <a:rPr lang="ko-KR" altLang="en-US" b="1"/>
              <a:t>밀집 층</a:t>
            </a:r>
            <a:r>
              <a:rPr lang="en-US" altLang="ko-KR" b="1"/>
              <a:t>, </a:t>
            </a:r>
            <a:r>
              <a:rPr lang="ko-KR" altLang="en-US" b="1"/>
              <a:t>밀집 연결 층</a:t>
            </a:r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3D </a:t>
            </a:r>
            <a:r>
              <a:rPr lang="ko-KR" altLang="en-US" b="1"/>
              <a:t>텐서 시퀀스 데이터 </a:t>
            </a:r>
            <a:r>
              <a:rPr lang="en-US" altLang="ko-KR" b="1"/>
              <a:t>-&gt; </a:t>
            </a:r>
            <a:r>
              <a:rPr lang="ko-KR" altLang="en-US" b="1"/>
              <a:t>순환층 </a:t>
            </a:r>
            <a:r>
              <a:rPr lang="en-US" altLang="ko-KR" b="1"/>
              <a:t>(ex. LSTM)</a:t>
            </a:r>
          </a:p>
          <a:p>
            <a:endParaRPr lang="en-US" altLang="ko-KR" b="1"/>
          </a:p>
          <a:p>
            <a:r>
              <a:rPr lang="en-US" altLang="ko-KR" b="1"/>
              <a:t>4D </a:t>
            </a:r>
            <a:r>
              <a:rPr lang="ko-KR" altLang="en-US" b="1"/>
              <a:t>텐서 이미지 데이터 </a:t>
            </a:r>
            <a:r>
              <a:rPr lang="en-US" altLang="ko-KR" b="1"/>
              <a:t>-&gt; 2D </a:t>
            </a:r>
            <a:r>
              <a:rPr lang="ko-KR" altLang="en-US" b="1"/>
              <a:t>합성곱 층</a:t>
            </a:r>
          </a:p>
        </p:txBody>
      </p:sp>
    </p:spTree>
    <p:extLst>
      <p:ext uri="{BB962C8B-B14F-4D97-AF65-F5344CB8AC3E}">
        <p14:creationId xmlns:p14="http://schemas.microsoft.com/office/powerpoint/2010/main" val="138611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3.1.1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층의 호환성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CA3CDB9-7247-4158-B6C4-BF8D5A2BE232}"/>
              </a:ext>
            </a:extLst>
          </p:cNvPr>
          <p:cNvSpPr txBox="1"/>
          <p:nvPr/>
        </p:nvSpPr>
        <p:spPr>
          <a:xfrm>
            <a:off x="1212413" y="1180609"/>
            <a:ext cx="107087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층 호환성이란</a:t>
            </a:r>
            <a:r>
              <a:rPr lang="en-US" altLang="ko-KR" b="1"/>
              <a:t>? </a:t>
            </a:r>
            <a:r>
              <a:rPr lang="ko-KR" altLang="en-US" sz="1600"/>
              <a:t>각 층이 특정 크기의 입력 텐서만 받고 특정 크기의 출력 텐서를 반환한다는 사실로</a:t>
            </a:r>
            <a:r>
              <a:rPr lang="en-US" altLang="ko-KR" sz="1600"/>
              <a:t>, </a:t>
            </a:r>
            <a:r>
              <a:rPr lang="ko-KR" altLang="en-US" sz="1600"/>
              <a:t>케라스에서는 호환 가능한 층들을 엮어 데이터 변환 파이프 라인을 구성하여 딥러닝 모델을 만든다</a:t>
            </a:r>
            <a:r>
              <a:rPr lang="en-US" altLang="ko-KR" sz="1600"/>
              <a:t>.</a:t>
            </a:r>
          </a:p>
          <a:p>
            <a:endParaRPr lang="en-US" altLang="ko-KR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2CC4DE-55C4-426A-B7EF-3FEC41E45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425" y="2573896"/>
            <a:ext cx="3248025" cy="5048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A647904-2228-424A-A1AA-6D633E18C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425" y="3809771"/>
            <a:ext cx="3438525" cy="1038225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E37DADC-257E-492E-AA5D-EBC19E4A98B4}"/>
              </a:ext>
            </a:extLst>
          </p:cNvPr>
          <p:cNvCxnSpPr/>
          <p:nvPr/>
        </p:nvCxnSpPr>
        <p:spPr>
          <a:xfrm>
            <a:off x="5555411" y="2878540"/>
            <a:ext cx="638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BFABA39-087E-43B0-AED4-77FDB804C4F1}"/>
              </a:ext>
            </a:extLst>
          </p:cNvPr>
          <p:cNvCxnSpPr/>
          <p:nvPr/>
        </p:nvCxnSpPr>
        <p:spPr>
          <a:xfrm>
            <a:off x="5555411" y="4328273"/>
            <a:ext cx="638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5F71ABE-D2F6-4A87-B08E-F8F7F2188C8D}"/>
              </a:ext>
            </a:extLst>
          </p:cNvPr>
          <p:cNvSpPr/>
          <p:nvPr/>
        </p:nvSpPr>
        <p:spPr>
          <a:xfrm>
            <a:off x="6633713" y="3812344"/>
            <a:ext cx="4666891" cy="107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두 번째 층의 </a:t>
            </a:r>
            <a:r>
              <a:rPr lang="en-US" altLang="ko-KR" sz="1600"/>
              <a:t>input </a:t>
            </a:r>
            <a:r>
              <a:rPr lang="ko-KR" altLang="en-US" sz="1600"/>
              <a:t>매개변수가 지정되지 않았지만 앞선 층의 출력 크기를 입력 크기로 자동으로 채택함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8689EB8-297D-4DF4-8005-756CA0FB059A}"/>
              </a:ext>
            </a:extLst>
          </p:cNvPr>
          <p:cNvSpPr/>
          <p:nvPr/>
        </p:nvSpPr>
        <p:spPr>
          <a:xfrm>
            <a:off x="6633713" y="2339528"/>
            <a:ext cx="4666891" cy="107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첫 번째 차원 크기가 </a:t>
            </a:r>
            <a:r>
              <a:rPr lang="en-US" altLang="ko-KR" sz="1600"/>
              <a:t>32</a:t>
            </a:r>
            <a:r>
              <a:rPr lang="ko-KR" altLang="en-US" sz="1600"/>
              <a:t>로 변환된 텐서를 출력하므로 </a:t>
            </a:r>
            <a:r>
              <a:rPr lang="en-US" altLang="ko-KR" sz="1600"/>
              <a:t>32</a:t>
            </a:r>
            <a:r>
              <a:rPr lang="ko-KR" altLang="en-US" sz="1600"/>
              <a:t>차원의 벡터를 입력으로 받는 하위 층이 연결되어야 함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827702-D8AE-40E0-8C2B-F3DA86BD128B}"/>
              </a:ext>
            </a:extLst>
          </p:cNvPr>
          <p:cNvSpPr txBox="1"/>
          <p:nvPr/>
        </p:nvSpPr>
        <p:spPr>
          <a:xfrm>
            <a:off x="2725947" y="5401607"/>
            <a:ext cx="781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케라스에서는 모델에 추가된 층을 자동으로 상위 층의 크기에 맞추어 주기 때문에 호환성을 걱정하지 않아도 된다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9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3.1.2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모델</a:t>
              </a: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: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층의 네트워크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2AD50AE-C9AE-4D42-B7C6-265DC6F0BB2C}"/>
              </a:ext>
            </a:extLst>
          </p:cNvPr>
          <p:cNvSpPr txBox="1"/>
          <p:nvPr/>
        </p:nvSpPr>
        <p:spPr>
          <a:xfrm>
            <a:off x="1661724" y="1090246"/>
            <a:ext cx="886716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딥러닝 모델이란</a:t>
            </a:r>
            <a:r>
              <a:rPr lang="en-US" altLang="ko-KR" b="1"/>
              <a:t>? </a:t>
            </a:r>
            <a:r>
              <a:rPr lang="ko-KR" altLang="en-US" sz="1600"/>
              <a:t>층으로 만든 그래프에 방향성이 부여되어 스스로에게 돌아오는 경로가 존재 하지 않는 비순환 유향 그래프로 하나의 입력을 하나의 출력으로 매핑하는 층을 순서대로 쌓는 것이다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ko-KR" altLang="en-US" b="1"/>
              <a:t>네트워크 구조란</a:t>
            </a:r>
            <a:r>
              <a:rPr lang="en-US" altLang="ko-KR" b="1"/>
              <a:t>? </a:t>
            </a:r>
            <a:r>
              <a:rPr lang="ko-KR" altLang="en-US" sz="1600"/>
              <a:t>가설 공간을 정의하며</a:t>
            </a:r>
            <a:r>
              <a:rPr lang="en-US" altLang="ko-KR" sz="1600"/>
              <a:t>, </a:t>
            </a:r>
            <a:r>
              <a:rPr lang="ko-KR" altLang="en-US" sz="1600"/>
              <a:t>네트워크 구조를 선택함으로써 가능성 있는 공간을 입력 데이터에서 출력 데이터로 매핑하는 일련의 특정 텐서 연산으로 제한하게 한다</a:t>
            </a:r>
            <a:r>
              <a:rPr lang="en-US" altLang="ko-KR" sz="1600"/>
              <a:t>. </a:t>
            </a:r>
            <a:r>
              <a:rPr lang="ko-KR" altLang="en-US" sz="1600"/>
              <a:t>이때</a:t>
            </a:r>
            <a:r>
              <a:rPr lang="en-US" altLang="ko-KR" sz="1600"/>
              <a:t>, </a:t>
            </a:r>
            <a:r>
              <a:rPr lang="ko-KR" altLang="en-US" sz="1600"/>
              <a:t>우리가 찾아야 하는 것은 이런 텐서 연산에 포함된 가중치 텐서의 좋은 값이다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D1F7175-8B6C-43E6-BAD2-128B988E9B16}"/>
              </a:ext>
            </a:extLst>
          </p:cNvPr>
          <p:cNvCxnSpPr>
            <a:cxnSpLocks/>
          </p:cNvCxnSpPr>
          <p:nvPr/>
        </p:nvCxnSpPr>
        <p:spPr>
          <a:xfrm>
            <a:off x="6096000" y="2967683"/>
            <a:ext cx="0" cy="41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86C19B-F54B-4B13-A980-2131AB9326DF}"/>
              </a:ext>
            </a:extLst>
          </p:cNvPr>
          <p:cNvSpPr/>
          <p:nvPr/>
        </p:nvSpPr>
        <p:spPr>
          <a:xfrm>
            <a:off x="3851258" y="3625740"/>
            <a:ext cx="4488095" cy="187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다양한 네트워크 구조</a:t>
            </a:r>
            <a:endParaRPr lang="en-US" altLang="ko-KR"/>
          </a:p>
          <a:p>
            <a:pPr algn="ctr"/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가지가 </a:t>
            </a:r>
            <a:r>
              <a:rPr lang="en-US" altLang="ko-KR"/>
              <a:t>2</a:t>
            </a:r>
            <a:r>
              <a:rPr lang="ko-KR" altLang="en-US"/>
              <a:t>개인 네트워크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출력이 여러 개인 네트워크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인셉션 블록</a:t>
            </a:r>
          </a:p>
        </p:txBody>
      </p:sp>
    </p:spTree>
    <p:extLst>
      <p:ext uri="{BB962C8B-B14F-4D97-AF65-F5344CB8AC3E}">
        <p14:creationId xmlns:p14="http://schemas.microsoft.com/office/powerpoint/2010/main" val="318132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0113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3.1.3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손실 함수와 옵티마이저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2AD50AE-C9AE-4D42-B7C6-265DC6F0BB2C}"/>
              </a:ext>
            </a:extLst>
          </p:cNvPr>
          <p:cNvSpPr txBox="1"/>
          <p:nvPr/>
        </p:nvSpPr>
        <p:spPr>
          <a:xfrm>
            <a:off x="1661724" y="1413900"/>
            <a:ext cx="88671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손실 함수 </a:t>
            </a:r>
            <a:r>
              <a:rPr lang="en-US" altLang="ko-KR" b="1"/>
              <a:t>(</a:t>
            </a:r>
            <a:r>
              <a:rPr lang="ko-KR" altLang="en-US" b="1"/>
              <a:t>목적 함수</a:t>
            </a:r>
            <a:r>
              <a:rPr lang="en-US" altLang="ko-KR" b="1"/>
              <a:t>) : </a:t>
            </a:r>
            <a:r>
              <a:rPr lang="ko-KR" altLang="en-US" sz="1600"/>
              <a:t>훈련하는 동안 최소화 될 값으로</a:t>
            </a:r>
            <a:r>
              <a:rPr lang="en-US" altLang="ko-KR" sz="1600"/>
              <a:t>, </a:t>
            </a:r>
            <a:r>
              <a:rPr lang="ko-KR" altLang="en-US" sz="1600"/>
              <a:t>주어진 문제에 대한 성공 지표가 된다</a:t>
            </a:r>
            <a:r>
              <a:rPr lang="en-US" altLang="ko-KR" sz="1600"/>
              <a:t>.</a:t>
            </a:r>
          </a:p>
          <a:p>
            <a:endParaRPr lang="en-US" altLang="ko-KR" b="1"/>
          </a:p>
          <a:p>
            <a:r>
              <a:rPr lang="ko-KR" altLang="en-US" b="1"/>
              <a:t>옵티마이저 </a:t>
            </a:r>
            <a:r>
              <a:rPr lang="en-US" altLang="ko-KR" b="1"/>
              <a:t>: </a:t>
            </a:r>
            <a:r>
              <a:rPr lang="ko-KR" altLang="en-US" sz="1600"/>
              <a:t>손실 함수를 기반으로 네트워크가 어떻게 업데이트될지 결정한다</a:t>
            </a:r>
            <a:r>
              <a:rPr lang="en-US" altLang="ko-KR" sz="1600"/>
              <a:t>. </a:t>
            </a:r>
            <a:r>
              <a:rPr lang="ko-KR" altLang="en-US" sz="1600"/>
              <a:t>특정 종류의 확률적 경사 하강법을 구현한다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D6536-E1E3-4E26-9D42-1CB7657FC378}"/>
              </a:ext>
            </a:extLst>
          </p:cNvPr>
          <p:cNvSpPr txBox="1"/>
          <p:nvPr/>
        </p:nvSpPr>
        <p:spPr>
          <a:xfrm>
            <a:off x="2039229" y="4021553"/>
            <a:ext cx="8548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여러 개의 출력을 내는 신경망은 출력당 하나씩의 여러 개의 손실 함수를 가질 수 있지만</a:t>
            </a:r>
            <a:r>
              <a:rPr lang="en-US" altLang="ko-KR" sz="1600"/>
              <a:t>, </a:t>
            </a:r>
            <a:r>
              <a:rPr lang="ko-KR" altLang="en-US" sz="1600"/>
              <a:t>경사 하강법 과정은 하나의 스칼라 손실 값을 기준으로 한다</a:t>
            </a:r>
            <a:r>
              <a:rPr lang="en-US" altLang="ko-KR" sz="1600"/>
              <a:t>. </a:t>
            </a:r>
          </a:p>
          <a:p>
            <a:endParaRPr lang="en-US" altLang="ko-KR" sz="1600"/>
          </a:p>
          <a:p>
            <a:r>
              <a:rPr lang="en-US" altLang="ko-KR" sz="1600"/>
              <a:t>-&gt; </a:t>
            </a:r>
            <a:r>
              <a:rPr lang="ko-KR" altLang="en-US" sz="1600"/>
              <a:t>손실이 여러 개인 네트워크 에서는 모든 손실이 평균을 통해 하나의 스칼라 양으로 합쳐진다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54005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0113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3.1.3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손실 함수와 옵티마이저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A15EE9B-96B8-4712-A3C6-9075A86C170E}"/>
              </a:ext>
            </a:extLst>
          </p:cNvPr>
          <p:cNvSpPr txBox="1"/>
          <p:nvPr/>
        </p:nvSpPr>
        <p:spPr>
          <a:xfrm>
            <a:off x="1652631" y="1163264"/>
            <a:ext cx="100651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- </a:t>
            </a:r>
            <a:r>
              <a:rPr lang="ko-KR" altLang="en-US" b="1"/>
              <a:t>문제에 맞는 올바른 목적 함수를 선택하는 이유 </a:t>
            </a:r>
            <a:r>
              <a:rPr lang="en-US" altLang="ko-KR" b="1"/>
              <a:t>: </a:t>
            </a:r>
            <a:r>
              <a:rPr lang="ko-KR" altLang="en-US" sz="1600"/>
              <a:t>네트워크가 손실을 최소화하기 위한 편법을 사용할 수 있기 때문이다</a:t>
            </a:r>
            <a:r>
              <a:rPr lang="en-US" altLang="ko-KR" sz="1600"/>
              <a:t>. </a:t>
            </a:r>
            <a:r>
              <a:rPr lang="ko-KR" altLang="en-US" sz="1600"/>
              <a:t>이로 인해 목적 함수가 주어진 문제의 성공과 전혀 관련이 없다면 원하지 않는 일을 수행하는 모델이 만들어 질 것이다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02AABF2-CC54-4A83-B424-800C0839AF73}"/>
              </a:ext>
            </a:extLst>
          </p:cNvPr>
          <p:cNvSpPr/>
          <p:nvPr/>
        </p:nvSpPr>
        <p:spPr>
          <a:xfrm>
            <a:off x="1520473" y="2534816"/>
            <a:ext cx="10065173" cy="354854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일반적인 문제에서의 올바른 손실 함수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just"/>
            <a:r>
              <a:rPr lang="en-US" altLang="ko-KR">
                <a:solidFill>
                  <a:schemeClr val="tx1"/>
                </a:solidFill>
              </a:rPr>
              <a:t>		2</a:t>
            </a:r>
            <a:r>
              <a:rPr lang="ko-KR" altLang="en-US">
                <a:solidFill>
                  <a:schemeClr val="tx1"/>
                </a:solidFill>
              </a:rPr>
              <a:t>개의 클래스가 있는 분류 문제      </a:t>
            </a:r>
            <a:r>
              <a:rPr lang="en-US" altLang="ko-KR">
                <a:solidFill>
                  <a:schemeClr val="tx1"/>
                </a:solidFill>
              </a:rPr>
              <a:t>-&gt; </a:t>
            </a:r>
            <a:r>
              <a:rPr lang="ko-KR" altLang="en-US">
                <a:solidFill>
                  <a:schemeClr val="tx1"/>
                </a:solidFill>
              </a:rPr>
              <a:t>이진 크로스엔트로피</a:t>
            </a:r>
            <a:endParaRPr lang="en-US" altLang="ko-KR">
              <a:solidFill>
                <a:schemeClr val="tx1"/>
              </a:solidFill>
            </a:endParaRPr>
          </a:p>
          <a:p>
            <a:pPr algn="just"/>
            <a:endParaRPr lang="en-US" altLang="ko-KR">
              <a:solidFill>
                <a:schemeClr val="tx1"/>
              </a:solidFill>
            </a:endParaRPr>
          </a:p>
          <a:p>
            <a:pPr algn="just"/>
            <a:r>
              <a:rPr lang="en-US" altLang="ko-KR">
                <a:solidFill>
                  <a:schemeClr val="tx1"/>
                </a:solidFill>
              </a:rPr>
              <a:t>		</a:t>
            </a:r>
            <a:r>
              <a:rPr lang="ko-KR" altLang="en-US">
                <a:solidFill>
                  <a:schemeClr val="tx1"/>
                </a:solidFill>
              </a:rPr>
              <a:t>여러 개의 클래스가 있는 분류 문제 </a:t>
            </a:r>
            <a:r>
              <a:rPr lang="en-US" altLang="ko-KR">
                <a:solidFill>
                  <a:schemeClr val="tx1"/>
                </a:solidFill>
              </a:rPr>
              <a:t>-&gt; </a:t>
            </a:r>
            <a:r>
              <a:rPr lang="ko-KR" altLang="en-US">
                <a:solidFill>
                  <a:schemeClr val="tx1"/>
                </a:solidFill>
              </a:rPr>
              <a:t>범주형 크로스엔트로피</a:t>
            </a:r>
            <a:endParaRPr lang="en-US" altLang="ko-KR">
              <a:solidFill>
                <a:schemeClr val="tx1"/>
              </a:solidFill>
            </a:endParaRPr>
          </a:p>
          <a:p>
            <a:pPr algn="just"/>
            <a:endParaRPr lang="en-US" altLang="ko-KR">
              <a:solidFill>
                <a:schemeClr val="tx1"/>
              </a:solidFill>
            </a:endParaRPr>
          </a:p>
          <a:p>
            <a:pPr algn="just"/>
            <a:r>
              <a:rPr lang="en-US" altLang="ko-KR">
                <a:solidFill>
                  <a:schemeClr val="tx1"/>
                </a:solidFill>
              </a:rPr>
              <a:t>		</a:t>
            </a:r>
            <a:r>
              <a:rPr lang="ko-KR" altLang="en-US">
                <a:solidFill>
                  <a:schemeClr val="tx1"/>
                </a:solidFill>
              </a:rPr>
              <a:t>회귀 문제                                  </a:t>
            </a:r>
            <a:r>
              <a:rPr lang="en-US" altLang="ko-KR">
                <a:solidFill>
                  <a:schemeClr val="tx1"/>
                </a:solidFill>
              </a:rPr>
              <a:t>-&gt; </a:t>
            </a:r>
            <a:r>
              <a:rPr lang="ko-KR" altLang="en-US">
                <a:solidFill>
                  <a:schemeClr val="tx1"/>
                </a:solidFill>
              </a:rPr>
              <a:t>평균 제곱 오차</a:t>
            </a:r>
            <a:endParaRPr lang="en-US" altLang="ko-KR">
              <a:solidFill>
                <a:schemeClr val="tx1"/>
              </a:solidFill>
            </a:endParaRPr>
          </a:p>
          <a:p>
            <a:pPr algn="just"/>
            <a:endParaRPr lang="en-US" altLang="ko-KR">
              <a:solidFill>
                <a:schemeClr val="tx1"/>
              </a:solidFill>
            </a:endParaRPr>
          </a:p>
          <a:p>
            <a:pPr algn="just"/>
            <a:r>
              <a:rPr lang="en-US" altLang="ko-KR">
                <a:solidFill>
                  <a:schemeClr val="tx1"/>
                </a:solidFill>
              </a:rPr>
              <a:t>		</a:t>
            </a:r>
            <a:r>
              <a:rPr lang="ko-KR" altLang="en-US">
                <a:solidFill>
                  <a:schemeClr val="tx1"/>
                </a:solidFill>
              </a:rPr>
              <a:t>시퀀스 학습 문제                        </a:t>
            </a:r>
            <a:r>
              <a:rPr lang="en-US" altLang="ko-KR">
                <a:solidFill>
                  <a:schemeClr val="tx1"/>
                </a:solidFill>
              </a:rPr>
              <a:t>-&gt; CTC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#</a:t>
            </a:r>
            <a:r>
              <a:rPr lang="ko-KR" altLang="en-US" sz="1400">
                <a:solidFill>
                  <a:schemeClr val="tx1"/>
                </a:solidFill>
              </a:rPr>
              <a:t>완전히 새로운 연구를 할 때만 독자적인 목적 함수 제작</a:t>
            </a:r>
            <a:r>
              <a:rPr lang="en-US" altLang="ko-KR" sz="1400">
                <a:solidFill>
                  <a:schemeClr val="tx1"/>
                </a:solidFill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5521738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1138</Words>
  <Application>Microsoft Office PowerPoint</Application>
  <PresentationFormat>와이드스크린</PresentationFormat>
  <Paragraphs>144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Bahnschrift SemiBold</vt:lpstr>
      <vt:lpstr>Courier New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lee jae hong</cp:lastModifiedBy>
  <cp:revision>4</cp:revision>
  <dcterms:created xsi:type="dcterms:W3CDTF">2022-01-04T05:54:00Z</dcterms:created>
  <dcterms:modified xsi:type="dcterms:W3CDTF">2022-01-25T11:51:07Z</dcterms:modified>
  <cp:version>0906.0100.01</cp:version>
</cp:coreProperties>
</file>