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AF3"/>
    <a:srgbClr val="D6CFF8"/>
    <a:srgbClr val="FEE2DF"/>
    <a:srgbClr val="835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8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8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7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5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3.4 </a:t>
            </a:r>
            <a:r>
              <a:rPr lang="ko-KR" altLang="en-US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영화 리뷰 분류</a:t>
            </a:r>
            <a:r>
              <a:rPr lang="en-US" altLang="ko-KR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 분류 예제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62" name="사각형: 둥근 모서리 49">
            <a:extLst>
              <a:ext uri="{FF2B5EF4-FFF2-40B4-BE49-F238E27FC236}">
                <a16:creationId xmlns=""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7864468" y="4215780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2018305013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김아름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3.5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뉴스 기사 분류</a:t>
              </a: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: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다중 분류 문제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5207502" y="1951169"/>
            <a:ext cx="53419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로이터 뉴스를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상호 배타적인 토픽으로 분류하는 신경망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클래스가 많다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사각형: 둥근 모서리 96">
            <a:extLst>
              <a:ext uri="{FF2B5EF4-FFF2-40B4-BE49-F238E27FC236}">
                <a16:creationId xmlns:a16="http://schemas.microsoft.com/office/drawing/2014/main" xmlns="" id="{CCC730B4-3E3C-4CEA-8068-C41DE0D9848C}"/>
              </a:ext>
            </a:extLst>
          </p:cNvPr>
          <p:cNvSpPr/>
          <p:nvPr/>
        </p:nvSpPr>
        <p:spPr>
          <a:xfrm>
            <a:off x="2068223" y="3563338"/>
            <a:ext cx="2768290" cy="5125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8354C1"/>
                </a:solidFill>
              </a:rPr>
              <a:t>단일 레이블 다중 분류</a:t>
            </a:r>
            <a:endParaRPr lang="en-US" altLang="ko-KR" sz="1400" b="1" dirty="0" smtClean="0">
              <a:solidFill>
                <a:srgbClr val="8354C1"/>
              </a:solidFill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rgbClr val="8354C1"/>
                </a:solidFill>
              </a:rPr>
              <a:t>(single-label, multiclass classification)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69" name="사각형: 둥근 모서리 49">
            <a:extLst>
              <a:ext uri="{FF2B5EF4-FFF2-40B4-BE49-F238E27FC236}">
                <a16:creationId xmlns=""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2068223" y="1918381"/>
            <a:ext cx="2760737" cy="8984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 algn="ctr">
              <a:defRPr/>
            </a:pPr>
            <a:r>
              <a:rPr lang="ko-KR" altLang="en-US" sz="1400" b="1" dirty="0" smtClean="0">
                <a:solidFill>
                  <a:srgbClr val="8354C1"/>
                </a:solidFill>
              </a:rPr>
              <a:t>다중 분류</a:t>
            </a:r>
            <a:r>
              <a:rPr lang="en-US" altLang="ko-KR" sz="1400" b="1" dirty="0" smtClean="0">
                <a:solidFill>
                  <a:srgbClr val="8354C1"/>
                </a:solidFill>
              </a:rPr>
              <a:t>(multiclass classification)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72" name="사각형: 둥근 모서리 96">
            <a:extLst>
              <a:ext uri="{FF2B5EF4-FFF2-40B4-BE49-F238E27FC236}">
                <a16:creationId xmlns:a16="http://schemas.microsoft.com/office/drawing/2014/main" xmlns="" id="{CCC730B4-3E3C-4CEA-8068-C41DE0D9848C}"/>
              </a:ext>
            </a:extLst>
          </p:cNvPr>
          <p:cNvSpPr/>
          <p:nvPr/>
        </p:nvSpPr>
        <p:spPr>
          <a:xfrm>
            <a:off x="2068223" y="4594307"/>
            <a:ext cx="2768290" cy="5125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8354C1"/>
                </a:solidFill>
              </a:rPr>
              <a:t>다중 레이블 다중 분류</a:t>
            </a:r>
            <a:endParaRPr lang="en-US" altLang="ko-KR" sz="1400" b="1" dirty="0" smtClean="0">
              <a:solidFill>
                <a:srgbClr val="8354C1"/>
              </a:solidFill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rgbClr val="8354C1"/>
                </a:solidFill>
              </a:rPr>
              <a:t>(multi-label, multiclass classification)</a:t>
            </a:r>
            <a:endParaRPr lang="en-US" altLang="ko-KR" sz="800" b="1" dirty="0">
              <a:solidFill>
                <a:srgbClr val="8354C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3B35D65-6797-43CC-A344-51CAFA8539EE}"/>
              </a:ext>
            </a:extLst>
          </p:cNvPr>
          <p:cNvSpPr/>
          <p:nvPr/>
        </p:nvSpPr>
        <p:spPr>
          <a:xfrm>
            <a:off x="2165508" y="2109316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xmlns="" id="{EA7CBF1E-6CB4-4A16-9860-0960842DABE8}"/>
              </a:ext>
            </a:extLst>
          </p:cNvPr>
          <p:cNvSpPr>
            <a:spLocks/>
          </p:cNvSpPr>
          <p:nvPr/>
        </p:nvSpPr>
        <p:spPr bwMode="auto">
          <a:xfrm>
            <a:off x="2279556" y="2232200"/>
            <a:ext cx="264229" cy="23426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5170813" y="3559272"/>
            <a:ext cx="436986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포인트가 정확히 하나의 범주로 분류됨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5257621" y="4594307"/>
            <a:ext cx="478999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데이터 포인트가 여러 개의 범주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토픽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속할 수 있음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3.5.1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로이터 </a:t>
              </a:r>
              <a:r>
                <a:rPr lang="ko-KR" altLang="en-US" sz="2400" b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데이터셋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4978" y="1651194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066168" y="1033317"/>
            <a:ext cx="5341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토픽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토픽은 훈련 세트에 최소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샘플을 가지고 있음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80" y="1980125"/>
            <a:ext cx="6010275" cy="5905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37405" y="2346424"/>
            <a:ext cx="480450" cy="166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7456432" y="2256357"/>
            <a:ext cx="26761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가장 자주 등장하는 단어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개로 제한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" name="꺾인 연결선 10"/>
          <p:cNvCxnSpPr>
            <a:stCxn id="4" idx="0"/>
            <a:endCxn id="46" idx="0"/>
          </p:cNvCxnSpPr>
          <p:nvPr/>
        </p:nvCxnSpPr>
        <p:spPr>
          <a:xfrm rot="5400000" flipH="1" flipV="1">
            <a:off x="7891025" y="1442963"/>
            <a:ext cx="90067" cy="1716857"/>
          </a:xfrm>
          <a:prstGeom prst="bentConnector3">
            <a:avLst>
              <a:gd name="adj1" fmla="val 35381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368" y="2866670"/>
            <a:ext cx="1114425" cy="676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580" y="3692013"/>
            <a:ext cx="1095375" cy="676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886" y="5027011"/>
            <a:ext cx="6067425" cy="7524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541" y="5024423"/>
            <a:ext cx="1200150" cy="6096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2434849" y="3182752"/>
            <a:ext cx="267610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 샘플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8,982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2432281" y="4054741"/>
            <a:ext cx="267610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샘플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2,246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1786" y="3243427"/>
            <a:ext cx="4829175" cy="61912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5488154" y="3864678"/>
            <a:ext cx="349109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IMDB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리뷰처럼 각 샘플은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정수 리스트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단어 인덱스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8060541" y="5646904"/>
            <a:ext cx="349109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샘플에 연결된 레이블은 토픽의 인덱스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0-45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370358" y="5779486"/>
            <a:ext cx="349109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로이터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데이터셋을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텍스트로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디코딩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3.5.2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데이터 준비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62902" y="226940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231244" y="1070477"/>
            <a:ext cx="17758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벡터로 </a:t>
            </a:r>
            <a:r>
              <a:rPr lang="ko-KR" altLang="en-US" sz="1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45" y="1392645"/>
            <a:ext cx="3657600" cy="200025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191391" y="3690800"/>
            <a:ext cx="504598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레이블의 리스트 ⇒ 정수 </a:t>
            </a: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 ⇒ </a:t>
            </a:r>
            <a:r>
              <a:rPr lang="ko-KR" altLang="en-US" sz="1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r>
              <a:rPr lang="en-US" altLang="ko-KR" sz="1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600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핫</a:t>
            </a:r>
            <a:r>
              <a:rPr lang="ko-KR" altLang="en-US" sz="1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endParaRPr lang="en-US" altLang="ko-KR" sz="1600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핫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인코딩이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범주형 데이터에 널리 사용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되기 때문에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범주형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(categorical encoding)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이라고도 불린다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레이블의 인덱스 자리는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나머지는 모두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벡터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642" y="1407809"/>
            <a:ext cx="4094111" cy="20583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642" y="4019956"/>
            <a:ext cx="4102323" cy="840368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9870032" y="4003589"/>
            <a:ext cx="1176909" cy="22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23310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3.5.3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모델 구성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4978" y="2911246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096489" y="1011367"/>
            <a:ext cx="534193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영화 리뷰 분류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부정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/ 1(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긍정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=&gt;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 클래스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뉴스 기사 분류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0, 1, 2… 45 =&gt;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 클래스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248889" y="1993207"/>
            <a:ext cx="56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Dense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 쌓기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⇒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 층이 일부 정보 누락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다음 층에서 복원할 방법이 없음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정보의 병목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(information bottleneck)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88" y="3022834"/>
            <a:ext cx="5077771" cy="13465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49146" y="3748216"/>
            <a:ext cx="247135" cy="331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49145" y="4079543"/>
            <a:ext cx="247135" cy="191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118919" y="4079543"/>
            <a:ext cx="568411" cy="186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87250" y="2651291"/>
            <a:ext cx="5442134" cy="2274578"/>
          </a:xfrm>
          <a:prstGeom prst="roundRect">
            <a:avLst/>
          </a:prstGeom>
          <a:solidFill>
            <a:srgbClr val="FEE2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6420156" y="2772917"/>
            <a:ext cx="5613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16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차원 공간은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클래스 구분하기에 제약이 큼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64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유닛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마지막 </a:t>
            </a:r>
            <a:r>
              <a:rPr lang="en-US" altLang="ko-KR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Dense </a:t>
            </a:r>
            <a:r>
              <a:rPr lang="ko-KR" altLang="en-US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층의 크기가 </a:t>
            </a:r>
            <a:r>
              <a:rPr lang="en-US" altLang="ko-KR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입력 샘플에 대해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차원의 벡터를 출력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한다는 뜻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마지막 층에 </a:t>
            </a:r>
            <a:r>
              <a:rPr lang="en-US" altLang="ko-KR" sz="1200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softmax</a:t>
            </a:r>
            <a:r>
              <a:rPr lang="en-US" altLang="ko-KR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활성화 함수 사용</a:t>
            </a:r>
            <a:r>
              <a:rPr lang="en-US" altLang="ko-KR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입력 샘플마다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출력 클래스에 대한 확률 분포를 출력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즉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차원의 출력 벡터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만들며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output[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]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어떤 샘플이 클래스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속할 확률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88" y="5094750"/>
            <a:ext cx="3484152" cy="64290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248887" y="5712634"/>
            <a:ext cx="1037387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 컴파일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18486" y="5325803"/>
            <a:ext cx="1845276" cy="194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5059981" y="5218972"/>
            <a:ext cx="6176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네트워크가 출력한 확률 분포와 진짜 레이블의 분포 사이 거리 측정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두 분포 사이의 거리를 최소화하면 진짜 레이블에 가까운 출력 내도록 모델 훈련 가능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7" name="직선 화살표 연결선 56"/>
          <p:cNvCxnSpPr>
            <a:stCxn id="47" idx="3"/>
          </p:cNvCxnSpPr>
          <p:nvPr/>
        </p:nvCxnSpPr>
        <p:spPr>
          <a:xfrm flipV="1">
            <a:off x="4563762" y="5416204"/>
            <a:ext cx="496219" cy="70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23310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3.5.4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훈련 검증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4978" y="3511593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4767588" y="1621983"/>
            <a:ext cx="92106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 세트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66" y="1105599"/>
            <a:ext cx="3248025" cy="94297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4767588" y="1143001"/>
            <a:ext cx="92106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검증 세트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842054" y="1180404"/>
            <a:ext cx="1925534" cy="1193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3731741" y="1299774"/>
            <a:ext cx="1035847" cy="3910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3525795" y="1374579"/>
            <a:ext cx="1284120" cy="4041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4382530" y="1771251"/>
            <a:ext cx="427385" cy="819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815" y="1090892"/>
            <a:ext cx="3581400" cy="971550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8328454" y="1495288"/>
            <a:ext cx="691978" cy="126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928" y="2062442"/>
            <a:ext cx="3343794" cy="220816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665" y="2072803"/>
            <a:ext cx="3328104" cy="2197805"/>
          </a:xfrm>
          <a:prstGeom prst="rect">
            <a:avLst/>
          </a:prstGeom>
        </p:spPr>
      </p:pic>
      <p:sp>
        <p:nvSpPr>
          <p:cNvPr id="78" name="타원 77"/>
          <p:cNvSpPr/>
          <p:nvPr/>
        </p:nvSpPr>
        <p:spPr>
          <a:xfrm>
            <a:off x="6582032" y="3146854"/>
            <a:ext cx="364783" cy="11237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811265" y="2217735"/>
            <a:ext cx="454287" cy="19573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675" y="4181342"/>
            <a:ext cx="4667250" cy="225742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1762897" y="5750011"/>
            <a:ext cx="650789" cy="196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950" y="5649511"/>
            <a:ext cx="2819400" cy="7239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7249297" y="5946552"/>
            <a:ext cx="444844" cy="297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8" grpId="0" animBg="1"/>
      <p:bldP spid="79" grpId="0" animBg="1"/>
      <p:bldP spid="82" grpId="0" animBg="1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23310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3.5.5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새로운 데이터에 대해 예측하기    </a:t>
              </a: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3.5.6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레이블과 손실을 다루는 다른 방법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4978" y="4121397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039087" y="1012812"/>
            <a:ext cx="4751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 객체의 </a:t>
            </a:r>
            <a:r>
              <a:rPr lang="en-US" altLang="ko-KR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predict </a:t>
            </a:r>
            <a:r>
              <a:rPr lang="ko-KR" altLang="en-US" sz="1200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토픽에 대한 확률 분포 반환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45" y="1637365"/>
            <a:ext cx="2717065" cy="284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72" y="3185242"/>
            <a:ext cx="1495425" cy="600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245" y="4275981"/>
            <a:ext cx="1609725" cy="514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245" y="5280995"/>
            <a:ext cx="1847850" cy="59055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3220417" y="2044610"/>
            <a:ext cx="191175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데이터에 대해 예측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328086" y="1853514"/>
            <a:ext cx="5107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517557" y="1853514"/>
            <a:ext cx="0" cy="2636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2716197" y="3323710"/>
            <a:ext cx="320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predictions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각 항목은 길이가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벡터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2882954" y="4378570"/>
            <a:ext cx="191175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벡터의 원소의 합은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3115839" y="5294983"/>
            <a:ext cx="2120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가장 큰 값이 예측 클래스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즉 가장 확률이 높은 클래스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170141" y="836400"/>
            <a:ext cx="0" cy="552759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6728" y="1419133"/>
            <a:ext cx="2414459" cy="44897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6856372" y="1012812"/>
            <a:ext cx="210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레이블을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정수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변환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962" y="2873830"/>
            <a:ext cx="3939898" cy="67393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8391973" y="3152370"/>
            <a:ext cx="2284265" cy="187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6781733" y="3643477"/>
            <a:ext cx="45278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categorical_crossentropy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범주형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레이블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대신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sparse_categorical_crossentropy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정수 레이블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23310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3.5.7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충분히 큰 중간층을 두어야 하는 이유</a:t>
              </a:r>
              <a:endPara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ea typeface="Yu Gothic UI Semibold" panose="020B0700000000000000" pitchFamily="34" charset="-128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46793" y="4752201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93" y="1231260"/>
            <a:ext cx="4761599" cy="21345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93" y="3931360"/>
            <a:ext cx="7558989" cy="115365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6604250" y="1848403"/>
            <a:ext cx="38166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마지막 출력인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차원보다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중간층의 </a:t>
            </a:r>
            <a:r>
              <a:rPr lang="ko-KR" altLang="en-US" sz="1400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히든</a:t>
            </a:r>
            <a:r>
              <a:rPr lang="ko-KR" altLang="en-US" sz="14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유닛이</a:t>
            </a:r>
            <a:r>
              <a:rPr lang="ko-KR" altLang="en-US" sz="14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훨씬 적게 된다면</a:t>
            </a:r>
            <a:r>
              <a:rPr lang="en-US" altLang="ko-KR" sz="14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16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27308" y="3995351"/>
            <a:ext cx="573174" cy="1089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6095306" y="5407513"/>
            <a:ext cx="5399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78% =&gt; 71%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많은 정보를 중간층의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저차원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표현 공간으로 압축하려 했기 때문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8631516" y="5166941"/>
            <a:ext cx="164757" cy="286227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314028" y="5659588"/>
            <a:ext cx="4486800" cy="507831"/>
          </a:xfrm>
          <a:prstGeom prst="rect">
            <a:avLst/>
          </a:prstGeom>
          <a:ln w="38100">
            <a:solidFill>
              <a:srgbClr val="D6CFF8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정보의 병목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(information bottleneck)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23310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3.5.8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추가 실험</a:t>
              </a: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				3.5.9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정리</a:t>
              </a:r>
              <a:endPara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ea typeface="Yu Gothic UI Semibold" panose="020B0700000000000000" pitchFamily="34" charset="-128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62902" y="53600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43" name="직선 연결선 42"/>
          <p:cNvCxnSpPr/>
          <p:nvPr/>
        </p:nvCxnSpPr>
        <p:spPr>
          <a:xfrm>
            <a:off x="6170141" y="836400"/>
            <a:ext cx="0" cy="552759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425177" y="1863362"/>
            <a:ext cx="4275438" cy="1631963"/>
          </a:xfrm>
          <a:prstGeom prst="roundRect">
            <a:avLst/>
          </a:prstGeom>
          <a:solidFill>
            <a:srgbClr val="D6CF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425177" y="2005403"/>
            <a:ext cx="4751782" cy="10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더 크거나 작은 층 사용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(32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128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유닛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…)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대신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개나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은닉 층 사용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46485" y="872408"/>
            <a:ext cx="4944153" cy="5350704"/>
          </a:xfrm>
          <a:prstGeom prst="roundRect">
            <a:avLst/>
          </a:prstGeom>
          <a:solidFill>
            <a:srgbClr val="E0EA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6762430" y="1129816"/>
            <a:ext cx="4712261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클래스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데이터 포인트를 분류하려면 네트워크의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마지막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Dense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층의 크기는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이어야 한다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단일 레이블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다중 분류 문제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에서는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클래스에 대한 확률 분포를 출력하기 위해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softmax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활성화 함수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사용해야 한다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범주형 크로스엔트로피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모델이 출력한 확률 분포와 타깃 분포 사이의 거리를 최소화한다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다중 분류에서 레이블을 다루는 두 가지 방법이 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레이블을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범주형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핫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인코딩하고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categorical_crossentropy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손실 함수를 사용한다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레이블을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정수로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하고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sparse_categorical_crossentropy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손실 함수를 사용한다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많은 수의 범주를 분류할 때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중간층의 크기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너무 작아 네트워크에 정보의 병목이 생기지 않도록 해야 한다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6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3.4.1 IMDB </a:t>
              </a:r>
              <a:r>
                <a:rPr lang="ko-KR" altLang="en-US" sz="2400" b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데이터셋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9" name="사각형: 둥근 모서리 82">
            <a:extLst>
              <a:ext uri="{FF2B5EF4-FFF2-40B4-BE49-F238E27FC236}">
                <a16:creationId xmlns:a16="http://schemas.microsoft.com/office/drawing/2014/main" xmlns="" id="{DCF7899A-F55A-4F3C-AF04-5405A100A834}"/>
              </a:ext>
            </a:extLst>
          </p:cNvPr>
          <p:cNvSpPr/>
          <p:nvPr/>
        </p:nvSpPr>
        <p:spPr>
          <a:xfrm>
            <a:off x="7701355" y="1009703"/>
            <a:ext cx="2768290" cy="680546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리뷰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5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만개의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데이터셋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0D3A3C6-9A34-48AB-8073-2CA135274492}"/>
              </a:ext>
            </a:extLst>
          </p:cNvPr>
          <p:cNvSpPr/>
          <p:nvPr/>
        </p:nvSpPr>
        <p:spPr>
          <a:xfrm>
            <a:off x="7802345" y="1097383"/>
            <a:ext cx="505184" cy="505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xmlns="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7981543" y="1226533"/>
            <a:ext cx="146787" cy="24688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113716" y="856190"/>
            <a:ext cx="5432003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종 분류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(two-class classification)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 분류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(binary classification)</a:t>
            </a:r>
          </a:p>
          <a:p>
            <a:pPr algn="ctr">
              <a:lnSpc>
                <a:spcPct val="150000"/>
              </a:lnSpc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리뷰 텍스트를 기반으로 영화 리뷰를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긍정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(positive) /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부정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(negative)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분류하는 방법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사각형: 둥근 모서리 86">
            <a:extLst>
              <a:ext uri="{FF2B5EF4-FFF2-40B4-BE49-F238E27FC236}">
                <a16:creationId xmlns:a16="http://schemas.microsoft.com/office/drawing/2014/main" xmlns="" id="{643DF2C9-0DC2-40DB-9801-94C31026821B}"/>
              </a:ext>
            </a:extLst>
          </p:cNvPr>
          <p:cNvSpPr/>
          <p:nvPr/>
        </p:nvSpPr>
        <p:spPr>
          <a:xfrm>
            <a:off x="7105319" y="2186911"/>
            <a:ext cx="1394052" cy="338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8354C1"/>
                </a:solidFill>
              </a:rPr>
              <a:t>훈련 데이터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8E015AED-70C5-4C04-AB8B-3E4DCB244AC7}"/>
              </a:ext>
            </a:extLst>
          </p:cNvPr>
          <p:cNvSpPr/>
          <p:nvPr/>
        </p:nvSpPr>
        <p:spPr>
          <a:xfrm>
            <a:off x="962103" y="3162708"/>
            <a:ext cx="2869061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8354C1"/>
                </a:solidFill>
              </a:rPr>
              <a:t>IMDB </a:t>
            </a:r>
            <a:r>
              <a:rPr lang="ko-KR" altLang="en-US" sz="800" dirty="0" err="1" smtClean="0">
                <a:solidFill>
                  <a:srgbClr val="8354C1"/>
                </a:solidFill>
              </a:rPr>
              <a:t>데이터셋</a:t>
            </a:r>
            <a:r>
              <a:rPr lang="ko-KR" altLang="en-US" sz="800" dirty="0" smtClean="0">
                <a:solidFill>
                  <a:srgbClr val="8354C1"/>
                </a:solidFill>
              </a:rPr>
              <a:t> 로드</a:t>
            </a:r>
            <a:endParaRPr lang="en-US" altLang="ko-KR" sz="800" dirty="0">
              <a:solidFill>
                <a:srgbClr val="8354C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C2396DCB-1A3C-49A5-BA6C-12A25EEA42D6}"/>
              </a:ext>
            </a:extLst>
          </p:cNvPr>
          <p:cNvCxnSpPr>
            <a:stCxn id="39" idx="2"/>
            <a:endCxn id="47" idx="0"/>
          </p:cNvCxnSpPr>
          <p:nvPr/>
        </p:nvCxnSpPr>
        <p:spPr>
          <a:xfrm flipH="1">
            <a:off x="7802345" y="1690249"/>
            <a:ext cx="1283155" cy="496662"/>
          </a:xfrm>
          <a:prstGeom prst="line">
            <a:avLst/>
          </a:prstGeom>
          <a:ln w="19050">
            <a:solidFill>
              <a:srgbClr val="8354C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96">
            <a:extLst>
              <a:ext uri="{FF2B5EF4-FFF2-40B4-BE49-F238E27FC236}">
                <a16:creationId xmlns:a16="http://schemas.microsoft.com/office/drawing/2014/main" xmlns="" id="{CCC730B4-3E3C-4CEA-8068-C41DE0D9848C}"/>
              </a:ext>
            </a:extLst>
          </p:cNvPr>
          <p:cNvSpPr/>
          <p:nvPr/>
        </p:nvSpPr>
        <p:spPr>
          <a:xfrm>
            <a:off x="9608380" y="2186911"/>
            <a:ext cx="1541876" cy="338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8354C1"/>
                </a:solidFill>
              </a:rPr>
              <a:t>테스트 데이터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E015AED-70C5-4C04-AB8B-3E4DCB244AC7}"/>
              </a:ext>
            </a:extLst>
          </p:cNvPr>
          <p:cNvSpPr/>
          <p:nvPr/>
        </p:nvSpPr>
        <p:spPr>
          <a:xfrm>
            <a:off x="5597900" y="4098844"/>
            <a:ext cx="3199875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훈련 데이터에서 가장 자주 나타나는 단어 </a:t>
            </a:r>
            <a:r>
              <a:rPr lang="en-US" altLang="ko-KR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만개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사각형: 둥근 모서리 96">
            <a:extLst>
              <a:ext uri="{FF2B5EF4-FFF2-40B4-BE49-F238E27FC236}">
                <a16:creationId xmlns:a16="http://schemas.microsoft.com/office/drawing/2014/main" xmlns="" id="{CCC730B4-3E3C-4CEA-8068-C41DE0D9848C}"/>
              </a:ext>
            </a:extLst>
          </p:cNvPr>
          <p:cNvSpPr/>
          <p:nvPr/>
        </p:nvSpPr>
        <p:spPr>
          <a:xfrm>
            <a:off x="9503202" y="2904842"/>
            <a:ext cx="700031" cy="338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8354C1"/>
                </a:solidFill>
              </a:rPr>
              <a:t>긍정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58" name="사각형: 둥근 모서리 96">
            <a:extLst>
              <a:ext uri="{FF2B5EF4-FFF2-40B4-BE49-F238E27FC236}">
                <a16:creationId xmlns:a16="http://schemas.microsoft.com/office/drawing/2014/main" xmlns="" id="{CCC730B4-3E3C-4CEA-8068-C41DE0D9848C}"/>
              </a:ext>
            </a:extLst>
          </p:cNvPr>
          <p:cNvSpPr/>
          <p:nvPr/>
        </p:nvSpPr>
        <p:spPr>
          <a:xfrm>
            <a:off x="8090069" y="2904842"/>
            <a:ext cx="707706" cy="338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8354C1"/>
                </a:solidFill>
              </a:rPr>
              <a:t>부정</a:t>
            </a:r>
            <a:endParaRPr lang="en-US" altLang="ko-KR" sz="1400" b="1" dirty="0" smtClean="0">
              <a:solidFill>
                <a:srgbClr val="8354C1"/>
              </a:solidFill>
            </a:endParaRPr>
          </a:p>
        </p:txBody>
      </p:sp>
      <p:sp>
        <p:nvSpPr>
          <p:cNvPr id="63" name="사각형: 둥근 모서리 96">
            <a:extLst>
              <a:ext uri="{FF2B5EF4-FFF2-40B4-BE49-F238E27FC236}">
                <a16:creationId xmlns:a16="http://schemas.microsoft.com/office/drawing/2014/main" xmlns="" id="{CCC730B4-3E3C-4CEA-8068-C41DE0D9848C}"/>
              </a:ext>
            </a:extLst>
          </p:cNvPr>
          <p:cNvSpPr/>
          <p:nvPr/>
        </p:nvSpPr>
        <p:spPr>
          <a:xfrm>
            <a:off x="6897341" y="2904842"/>
            <a:ext cx="700031" cy="338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8354C1"/>
                </a:solidFill>
              </a:rPr>
              <a:t>긍정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75" name="사각형: 둥근 모서리 96">
            <a:extLst>
              <a:ext uri="{FF2B5EF4-FFF2-40B4-BE49-F238E27FC236}">
                <a16:creationId xmlns:a16="http://schemas.microsoft.com/office/drawing/2014/main" xmlns="" id="{CCC730B4-3E3C-4CEA-8068-C41DE0D9848C}"/>
              </a:ext>
            </a:extLst>
          </p:cNvPr>
          <p:cNvSpPr/>
          <p:nvPr/>
        </p:nvSpPr>
        <p:spPr>
          <a:xfrm>
            <a:off x="10717174" y="2904842"/>
            <a:ext cx="707706" cy="338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8354C1"/>
                </a:solidFill>
              </a:rPr>
              <a:t>부정</a:t>
            </a:r>
            <a:endParaRPr lang="en-US" altLang="ko-KR" sz="1400" b="1" dirty="0" smtClean="0">
              <a:solidFill>
                <a:srgbClr val="8354C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C2396DCB-1A3C-49A5-BA6C-12A25EEA42D6}"/>
              </a:ext>
            </a:extLst>
          </p:cNvPr>
          <p:cNvCxnSpPr>
            <a:stCxn id="47" idx="2"/>
            <a:endCxn id="58" idx="0"/>
          </p:cNvCxnSpPr>
          <p:nvPr/>
        </p:nvCxnSpPr>
        <p:spPr>
          <a:xfrm>
            <a:off x="7802345" y="2525448"/>
            <a:ext cx="641577" cy="379394"/>
          </a:xfrm>
          <a:prstGeom prst="line">
            <a:avLst/>
          </a:prstGeom>
          <a:ln w="19050">
            <a:solidFill>
              <a:srgbClr val="8354C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1FC803AA-600A-4250-B180-9797161BB59A}"/>
              </a:ext>
            </a:extLst>
          </p:cNvPr>
          <p:cNvCxnSpPr>
            <a:stCxn id="39" idx="2"/>
            <a:endCxn id="57" idx="0"/>
          </p:cNvCxnSpPr>
          <p:nvPr/>
        </p:nvCxnSpPr>
        <p:spPr>
          <a:xfrm>
            <a:off x="9085500" y="1690249"/>
            <a:ext cx="1293818" cy="496662"/>
          </a:xfrm>
          <a:prstGeom prst="line">
            <a:avLst/>
          </a:prstGeom>
          <a:ln w="19050">
            <a:solidFill>
              <a:srgbClr val="8354C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C2396DCB-1A3C-49A5-BA6C-12A25EEA42D6}"/>
              </a:ext>
            </a:extLst>
          </p:cNvPr>
          <p:cNvCxnSpPr>
            <a:endCxn id="63" idx="0"/>
          </p:cNvCxnSpPr>
          <p:nvPr/>
        </p:nvCxnSpPr>
        <p:spPr>
          <a:xfrm flipH="1">
            <a:off x="7247357" y="2540585"/>
            <a:ext cx="554987" cy="364257"/>
          </a:xfrm>
          <a:prstGeom prst="line">
            <a:avLst/>
          </a:prstGeom>
          <a:ln w="19050">
            <a:solidFill>
              <a:srgbClr val="8354C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C2396DCB-1A3C-49A5-BA6C-12A25EEA42D6}"/>
              </a:ext>
            </a:extLst>
          </p:cNvPr>
          <p:cNvCxnSpPr/>
          <p:nvPr/>
        </p:nvCxnSpPr>
        <p:spPr>
          <a:xfrm>
            <a:off x="10408720" y="2522102"/>
            <a:ext cx="641577" cy="379394"/>
          </a:xfrm>
          <a:prstGeom prst="line">
            <a:avLst/>
          </a:prstGeom>
          <a:ln w="19050">
            <a:solidFill>
              <a:srgbClr val="8354C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C2396DCB-1A3C-49A5-BA6C-12A25EEA42D6}"/>
              </a:ext>
            </a:extLst>
          </p:cNvPr>
          <p:cNvCxnSpPr/>
          <p:nvPr/>
        </p:nvCxnSpPr>
        <p:spPr>
          <a:xfrm flipH="1">
            <a:off x="9853732" y="2537239"/>
            <a:ext cx="554987" cy="364257"/>
          </a:xfrm>
          <a:prstGeom prst="line">
            <a:avLst/>
          </a:prstGeom>
          <a:ln w="19050">
            <a:solidFill>
              <a:srgbClr val="8354C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04" y="3411025"/>
            <a:ext cx="5857875" cy="561975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6348011" y="3692012"/>
            <a:ext cx="395416" cy="28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37968" y="3692012"/>
            <a:ext cx="741405" cy="28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855237" y="3692012"/>
            <a:ext cx="855012" cy="28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922846" y="3692012"/>
            <a:ext cx="652376" cy="28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659669" y="3690763"/>
            <a:ext cx="780526" cy="28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E015AED-70C5-4C04-AB8B-3E4DCB244AC7}"/>
              </a:ext>
            </a:extLst>
          </p:cNvPr>
          <p:cNvSpPr/>
          <p:nvPr/>
        </p:nvSpPr>
        <p:spPr>
          <a:xfrm>
            <a:off x="598514" y="4124291"/>
            <a:ext cx="3199875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리뷰</a:t>
            </a:r>
            <a:r>
              <a:rPr lang="en-US" altLang="ko-KR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단어 인덱스의 리스트</a:t>
            </a:r>
            <a:r>
              <a:rPr lang="en-US" altLang="ko-KR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목록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E015AED-70C5-4C04-AB8B-3E4DCB244AC7}"/>
              </a:ext>
            </a:extLst>
          </p:cNvPr>
          <p:cNvSpPr/>
          <p:nvPr/>
        </p:nvSpPr>
        <p:spPr>
          <a:xfrm>
            <a:off x="2884681" y="4391752"/>
            <a:ext cx="3199875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긍정</a:t>
            </a:r>
            <a:r>
              <a:rPr lang="en-US" altLang="ko-KR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(1)</a:t>
            </a:r>
            <a:r>
              <a:rPr lang="ko-KR" altLang="en-US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과 부정</a:t>
            </a:r>
            <a:r>
              <a:rPr lang="en-US" altLang="ko-KR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(0)</a:t>
            </a:r>
            <a:r>
              <a:rPr lang="ko-KR" altLang="en-US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리스트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0" name="직선 화살표 연결선 89"/>
          <p:cNvCxnSpPr>
            <a:stCxn id="80" idx="2"/>
          </p:cNvCxnSpPr>
          <p:nvPr/>
        </p:nvCxnSpPr>
        <p:spPr>
          <a:xfrm>
            <a:off x="6545719" y="3973000"/>
            <a:ext cx="0" cy="1642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1" idx="2"/>
          </p:cNvCxnSpPr>
          <p:nvPr/>
        </p:nvCxnSpPr>
        <p:spPr>
          <a:xfrm flipH="1">
            <a:off x="1408670" y="3973000"/>
            <a:ext cx="1" cy="1642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3" idx="2"/>
          </p:cNvCxnSpPr>
          <p:nvPr/>
        </p:nvCxnSpPr>
        <p:spPr>
          <a:xfrm flipH="1">
            <a:off x="3146680" y="3973000"/>
            <a:ext cx="102354" cy="2132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2" idx="2"/>
            <a:endCxn id="88" idx="0"/>
          </p:cNvCxnSpPr>
          <p:nvPr/>
        </p:nvCxnSpPr>
        <p:spPr>
          <a:xfrm>
            <a:off x="2282743" y="3973000"/>
            <a:ext cx="2201876" cy="4187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84" idx="2"/>
            <a:endCxn id="88" idx="0"/>
          </p:cNvCxnSpPr>
          <p:nvPr/>
        </p:nvCxnSpPr>
        <p:spPr>
          <a:xfrm>
            <a:off x="4049932" y="3971751"/>
            <a:ext cx="434687" cy="420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850" y="4781932"/>
            <a:ext cx="5895975" cy="117157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84" y="5066602"/>
            <a:ext cx="10382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9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47" grpId="0" animBg="1"/>
      <p:bldP spid="55" grpId="0"/>
      <p:bldP spid="57" grpId="0" animBg="1"/>
      <p:bldP spid="70" grpId="0"/>
      <p:bldP spid="72" grpId="0" animBg="1"/>
      <p:bldP spid="58" grpId="0" animBg="1"/>
      <p:bldP spid="63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3.4.2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데이터 준비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70701" y="165946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직사각형 2"/>
          <p:cNvSpPr/>
          <p:nvPr/>
        </p:nvSpPr>
        <p:spPr>
          <a:xfrm>
            <a:off x="1585051" y="1439024"/>
            <a:ext cx="7109254" cy="1662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49">
            <a:extLst>
              <a:ext uri="{FF2B5EF4-FFF2-40B4-BE49-F238E27FC236}">
                <a16:creationId xmlns=""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1378838" y="936849"/>
            <a:ext cx="3835183" cy="617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lvl="1">
              <a:defRPr/>
            </a:pPr>
            <a:r>
              <a:rPr lang="ko-KR" altLang="en-US" sz="1400" b="1" smtClean="0">
                <a:solidFill>
                  <a:srgbClr val="8354C1"/>
                </a:solidFill>
              </a:rPr>
              <a:t>데이터 </a:t>
            </a:r>
            <a:r>
              <a:rPr lang="en-US" altLang="ko-KR" sz="1600" b="1">
                <a:solidFill>
                  <a:srgbClr val="8354C1"/>
                </a:solidFill>
              </a:rPr>
              <a:t>⇒</a:t>
            </a:r>
            <a:r>
              <a:rPr lang="en-US" altLang="ko-KR" sz="1400" b="1" smtClean="0">
                <a:solidFill>
                  <a:srgbClr val="8354C1"/>
                </a:solidFill>
              </a:rPr>
              <a:t> </a:t>
            </a:r>
            <a:r>
              <a:rPr lang="ko-KR" altLang="en-US" sz="1400" b="1" dirty="0" smtClean="0">
                <a:solidFill>
                  <a:srgbClr val="8354C1"/>
                </a:solidFill>
              </a:rPr>
              <a:t>숫자 </a:t>
            </a:r>
            <a:r>
              <a:rPr lang="ko-KR" altLang="en-US" sz="1400" b="1" smtClean="0">
                <a:solidFill>
                  <a:srgbClr val="8354C1"/>
                </a:solidFill>
              </a:rPr>
              <a:t>리스트 </a:t>
            </a:r>
            <a:r>
              <a:rPr lang="en-US" altLang="ko-KR" sz="1600" b="1">
                <a:solidFill>
                  <a:srgbClr val="8354C1"/>
                </a:solidFill>
              </a:rPr>
              <a:t>⇒</a:t>
            </a:r>
            <a:r>
              <a:rPr lang="en-US" altLang="ko-KR" sz="1400" b="1">
                <a:solidFill>
                  <a:srgbClr val="8354C1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8354C1"/>
                </a:solidFill>
              </a:rPr>
              <a:t>텐서</a:t>
            </a:r>
            <a:endParaRPr lang="en-US" altLang="ko-KR" sz="1400" b="1" dirty="0">
              <a:solidFill>
                <a:srgbClr val="8354C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719118" y="1622240"/>
            <a:ext cx="698980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같은 길이가 되도록 리스트에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패딩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(padding)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(samples, </a:t>
            </a:r>
            <a:r>
              <a:rPr lang="en-US" altLang="ko-KR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sequence_length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크기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정수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텐서로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변환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이를 다룰 수 있는 층을 신경망의 첫 번째 층으로 사용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리스트를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핫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(one-hot encoding)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하여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벡터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변환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이를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다룰 수 있는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Dense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층을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신경망의 첫 번째 층으로 사용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72" y="3415350"/>
            <a:ext cx="5867400" cy="2133600"/>
          </a:xfrm>
          <a:prstGeom prst="rect">
            <a:avLst/>
          </a:prstGeom>
        </p:spPr>
      </p:pic>
      <p:sp>
        <p:nvSpPr>
          <p:cNvPr id="5" name="오른쪽으로 구부러진 화살표 4"/>
          <p:cNvSpPr/>
          <p:nvPr/>
        </p:nvSpPr>
        <p:spPr>
          <a:xfrm rot="2043451">
            <a:off x="1228645" y="2525002"/>
            <a:ext cx="250655" cy="928578"/>
          </a:xfrm>
          <a:prstGeom prst="curvedRightArrow">
            <a:avLst>
              <a:gd name="adj1" fmla="val 21260"/>
              <a:gd name="adj2" fmla="val 50000"/>
              <a:gd name="adj3" fmla="val 25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72" y="5690283"/>
            <a:ext cx="3581400" cy="571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20772" y="4769852"/>
            <a:ext cx="3581400" cy="1491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949" y="5380760"/>
            <a:ext cx="2495550" cy="73342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8E015AED-70C5-4C04-AB8B-3E4DCB244AC7}"/>
              </a:ext>
            </a:extLst>
          </p:cNvPr>
          <p:cNvSpPr/>
          <p:nvPr/>
        </p:nvSpPr>
        <p:spPr>
          <a:xfrm>
            <a:off x="4983824" y="4769852"/>
            <a:ext cx="1111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8354C1"/>
                </a:solidFill>
              </a:rPr>
              <a:t>원</a:t>
            </a:r>
            <a:r>
              <a:rPr lang="en-US" altLang="ko-KR" sz="1200" b="1" dirty="0" smtClean="0">
                <a:solidFill>
                  <a:srgbClr val="8354C1"/>
                </a:solidFill>
              </a:rPr>
              <a:t>-</a:t>
            </a:r>
            <a:r>
              <a:rPr lang="ko-KR" altLang="en-US" sz="1200" b="1" dirty="0" err="1" smtClean="0">
                <a:solidFill>
                  <a:srgbClr val="8354C1"/>
                </a:solidFill>
              </a:rPr>
              <a:t>핫</a:t>
            </a:r>
            <a:r>
              <a:rPr lang="ko-KR" altLang="en-US" sz="1200" b="1" dirty="0" smtClean="0">
                <a:solidFill>
                  <a:srgbClr val="8354C1"/>
                </a:solidFill>
              </a:rPr>
              <a:t> 벡터</a:t>
            </a:r>
            <a:endParaRPr lang="en-US" altLang="ko-KR" sz="1000" dirty="0">
              <a:solidFill>
                <a:srgbClr val="8354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3.4.3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신경망 모델 만들기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60590" y="2251649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3" name="모서리가 둥근 직사각형 12"/>
          <p:cNvSpPr/>
          <p:nvPr/>
        </p:nvSpPr>
        <p:spPr>
          <a:xfrm>
            <a:off x="1231245" y="1118967"/>
            <a:ext cx="4901513" cy="998157"/>
          </a:xfrm>
          <a:prstGeom prst="roundRect">
            <a:avLst/>
          </a:prstGeom>
          <a:solidFill>
            <a:srgbClr val="D6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319271" y="1238069"/>
            <a:ext cx="48134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16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은닉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유닛을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가진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은닉 층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 리뷰의 감정을 스칼라 값의 예측으로 출력하는 세 번째 층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https://drek4537l1klr.cloudfront.net/chollet/Figures/03fig04_a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53" y="889049"/>
            <a:ext cx="2557297" cy="19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rek4537l1klr.cloudfront.net/chollet/Figures/03fig05_a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91" y="1972314"/>
            <a:ext cx="2636174" cy="198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6496087" y="633676"/>
            <a:ext cx="650854" cy="255373"/>
          </a:xfrm>
          <a:prstGeom prst="roundRect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49064" y="1660114"/>
            <a:ext cx="1102837" cy="316503"/>
          </a:xfrm>
          <a:prstGeom prst="roundRect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6" name="꺾인 연결선 15"/>
          <p:cNvCxnSpPr/>
          <p:nvPr/>
        </p:nvCxnSpPr>
        <p:spPr>
          <a:xfrm flipV="1">
            <a:off x="4431957" y="761362"/>
            <a:ext cx="2006465" cy="655546"/>
          </a:xfrm>
          <a:prstGeom prst="bentConnector3">
            <a:avLst/>
          </a:prstGeom>
          <a:ln>
            <a:solidFill>
              <a:srgbClr val="8354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1028" idx="1"/>
          </p:cNvCxnSpPr>
          <p:nvPr/>
        </p:nvCxnSpPr>
        <p:spPr>
          <a:xfrm>
            <a:off x="5959852" y="1806518"/>
            <a:ext cx="3206139" cy="1159947"/>
          </a:xfrm>
          <a:prstGeom prst="bentConnector3">
            <a:avLst>
              <a:gd name="adj1" fmla="val 11202"/>
            </a:avLst>
          </a:prstGeom>
          <a:ln>
            <a:solidFill>
              <a:srgbClr val="8354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3-layer networ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6111" r="10834" b="4349"/>
          <a:stretch/>
        </p:blipFill>
        <p:spPr bwMode="auto">
          <a:xfrm>
            <a:off x="1319271" y="2275400"/>
            <a:ext cx="1685038" cy="240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2120601" y="3379762"/>
            <a:ext cx="518984" cy="191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120601" y="3824215"/>
            <a:ext cx="518984" cy="191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54231" y="3686691"/>
            <a:ext cx="5664112" cy="998157"/>
          </a:xfrm>
          <a:prstGeom prst="roundRect">
            <a:avLst>
              <a:gd name="adj" fmla="val 10065"/>
            </a:avLst>
          </a:prstGeom>
          <a:solidFill>
            <a:srgbClr val="E0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3112295" y="3724104"/>
            <a:ext cx="56951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은닉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유닛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(hidden unit)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개수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하나의 은닉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유닛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⇒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하나의 차원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고차원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⇒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더욱 복잡한 표현 학습 가능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계산 비용 ↑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원하지 않는 패턴 학습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8" y="5033236"/>
            <a:ext cx="4667250" cy="120015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872477" y="5684108"/>
            <a:ext cx="1619048" cy="549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3.4.3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신경망 모델 만들기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60590" y="2885943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38" y="1238068"/>
            <a:ext cx="3077832" cy="6654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951" y="3322089"/>
            <a:ext cx="3868252" cy="9846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951" y="4624350"/>
            <a:ext cx="3900672" cy="1133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2817341" y="1460786"/>
            <a:ext cx="1548713" cy="145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4719712" y="1347040"/>
            <a:ext cx="68379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 분류 문제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신경망의 출력이 확률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이므로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크로스엔트로피</a:t>
            </a:r>
            <a:r>
              <a:rPr lang="en-US" altLang="ko-KR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200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crossentropy</a:t>
            </a:r>
            <a:r>
              <a:rPr lang="en-US" altLang="ko-KR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확률을 출력하는 모델을 사용할 때 최적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 이론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Imformation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Theory)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분야에서 온 개념으로 확률 분포 간의 차이를 측정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원본 분포와 예측 분포 사이를 측정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4366054" y="1533582"/>
            <a:ext cx="353657" cy="6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822838" y="3422824"/>
            <a:ext cx="5337622" cy="775283"/>
          </a:xfrm>
          <a:prstGeom prst="roundRect">
            <a:avLst/>
          </a:prstGeom>
          <a:solidFill>
            <a:srgbClr val="D6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err="1" smtClean="0">
                <a:solidFill>
                  <a:sysClr val="windowText" lastClr="000000"/>
                </a:solidFill>
              </a:rPr>
              <a:t>옵티마이저의</a:t>
            </a:r>
            <a:r>
              <a:rPr lang="ko-KR" altLang="en-US" sz="1200" u="sng" dirty="0" smtClean="0">
                <a:solidFill>
                  <a:sysClr val="windowText" lastClr="000000"/>
                </a:solidFill>
              </a:rPr>
              <a:t> 매개변수를 바꾸고 싶을 때</a:t>
            </a:r>
            <a:endParaRPr lang="en-US" altLang="ko-KR" sz="1200" u="sng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600" u="sng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옵티마이저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파이썬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클래스를 사용해서 객체 직접 만들어 매개변수에 전달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542662" y="4790929"/>
            <a:ext cx="3897973" cy="799942"/>
          </a:xfrm>
          <a:prstGeom prst="roundRect">
            <a:avLst/>
          </a:prstGeom>
          <a:solidFill>
            <a:srgbClr val="D6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>
                <a:solidFill>
                  <a:sysClr val="windowText" lastClr="000000"/>
                </a:solidFill>
              </a:rPr>
              <a:t>자신만의 손실 함수</a:t>
            </a:r>
            <a:r>
              <a:rPr lang="en-US" altLang="ko-KR" sz="1200" u="sng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u="sng" dirty="0" smtClean="0">
                <a:solidFill>
                  <a:sysClr val="windowText" lastClr="000000"/>
                </a:solidFill>
              </a:rPr>
              <a:t>측정 함수를 전달하고 싶을 때</a:t>
            </a:r>
            <a:endParaRPr lang="en-US" altLang="ko-KR" sz="1200" u="sng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600" u="sng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loss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와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metrics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매개변수에 함수 객체 전달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20778" y="3692013"/>
            <a:ext cx="2759676" cy="188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520778" y="5305168"/>
            <a:ext cx="2413687" cy="375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3.4.4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훈련 검증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1862" y="3513596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4" y="1070477"/>
            <a:ext cx="2324100" cy="8763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194547" y="1936929"/>
            <a:ext cx="412876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10,000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개를 원본 훈련 데이터에서 떼어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검증 세트 만들기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68" y="1010745"/>
            <a:ext cx="3670481" cy="952341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5895196" y="1961853"/>
            <a:ext cx="4128765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 훈련하기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512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샘플씩 미니 배치 만들어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번의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에포크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동안 훈련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23438" y="1383957"/>
            <a:ext cx="1054443" cy="295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924" y="2741028"/>
            <a:ext cx="3857625" cy="272415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258924" y="5465178"/>
            <a:ext cx="4128765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훈련과 검증 손실 그리기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868" y="3046857"/>
            <a:ext cx="3705225" cy="197167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5916868" y="5023732"/>
            <a:ext cx="41287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훈련과 검증 정확도 그리기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93234" y="2749158"/>
            <a:ext cx="4194455" cy="271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233" y="2798178"/>
            <a:ext cx="4038600" cy="2667000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5910440" y="2749158"/>
            <a:ext cx="4194455" cy="271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6184" y="2785517"/>
            <a:ext cx="4038600" cy="2667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8867526" y="5726518"/>
            <a:ext cx="27395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⇒ 과대적합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(overfitting)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812325" y="3878165"/>
            <a:ext cx="420130" cy="14712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562006" y="3692013"/>
            <a:ext cx="420130" cy="167521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7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3.4.4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훈련 검증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40977" y="4121397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4136699" y="4887640"/>
            <a:ext cx="412876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87%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정확도 달성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6666927" y="2965877"/>
            <a:ext cx="44294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과대적합 방지 위해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 번째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에포크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이후 훈련 중지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09" y="1708946"/>
            <a:ext cx="4667250" cy="1809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109" y="4657616"/>
            <a:ext cx="2009775" cy="704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48216" y="3101366"/>
            <a:ext cx="683741" cy="193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22868" y="4999786"/>
            <a:ext cx="650789" cy="223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2644346" y="3692013"/>
            <a:ext cx="387178" cy="636260"/>
          </a:xfrm>
          <a:prstGeom prst="downArrow">
            <a:avLst/>
          </a:prstGeom>
          <a:solidFill>
            <a:srgbClr val="E0EA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998678" y="228600"/>
              <a:ext cx="10965544" cy="1235933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3.4.5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훈련된 모델로 새로운 데이터에 대해 예측하기</a:t>
              </a:r>
              <a:endPara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ea typeface="Yu Gothic UI Semibold" panose="020B0700000000000000" pitchFamily="34" charset="-128"/>
              </a:endParaRPr>
            </a:p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3.4.6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추가 실험</a:t>
              </a:r>
              <a:endPara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ea typeface="Yu Gothic UI Semibold" panose="020B0700000000000000" pitchFamily="34" charset="-128"/>
              </a:endParaRPr>
            </a:p>
            <a:p>
              <a:pPr latinLnBrk="0">
                <a:defRPr/>
              </a:pPr>
              <a:r>
                <a:rPr lang="en-US" altLang="ko-KR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3.4.7 </a:t>
              </a:r>
              <a:r>
                <a:rPr lang="ko-KR" altLang="en-US" sz="2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정리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4978" y="4748462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=""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=""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=""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=""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=""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=""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=""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=""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=""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=""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=""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=""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=""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80" y="2436961"/>
            <a:ext cx="2495550" cy="15621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1020340" y="4272719"/>
            <a:ext cx="4429441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1 -&gt;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양성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(positive) :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예측하려는 대상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긍정 리뷰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0 -&gt;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음성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(negative)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04086" y="2972470"/>
            <a:ext cx="751269" cy="148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833739" y="3589086"/>
            <a:ext cx="751269" cy="148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33738" y="3894950"/>
            <a:ext cx="7512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66055" y="1564047"/>
            <a:ext cx="0" cy="48438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489358" y="2564844"/>
            <a:ext cx="3509318" cy="2108886"/>
          </a:xfrm>
          <a:prstGeom prst="roundRect">
            <a:avLst/>
          </a:prstGeom>
          <a:solidFill>
            <a:srgbClr val="FEE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4489359" y="2712873"/>
            <a:ext cx="354226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은닉 층 대신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또는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은닉 층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층의 은닉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유닛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추가하거나 줄이기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(32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64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en-US" altLang="ko-KR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binary_crossentropy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대신 </a:t>
            </a:r>
            <a:r>
              <a:rPr lang="en-US" altLang="ko-KR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mse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손실 함수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en-US" altLang="ko-KR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relu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대신 </a:t>
            </a:r>
            <a:r>
              <a:rPr lang="en-US" altLang="ko-KR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tanh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활성화 함수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8118391" y="1564047"/>
            <a:ext cx="0" cy="48438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8266406" y="1892046"/>
            <a:ext cx="3517557" cy="4005807"/>
          </a:xfrm>
          <a:prstGeom prst="roundRect">
            <a:avLst/>
          </a:prstGeom>
          <a:solidFill>
            <a:srgbClr val="E0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8266405" y="2308588"/>
            <a:ext cx="354226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원본 데이터를 신경망에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텐서로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주입하기 위해서는 많은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전처리가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필요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단어 시퀀스는 이진 벡터로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인코딩될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 있고 다른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방식도 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Relu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활성화 함수와 함께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Dense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층을 쌓은 네트워크는 여러 종류의 문제에 적용 가능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 분류 문제에서 네트워크는 하나의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유닛과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sigmoid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활성화 함수를 가진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Dense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층으로 끝나야 함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신경망의 출력은 확률을 나타내는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사이의 스칼라 값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 분류 문제에서 사용할 손실 함수는 </a:t>
            </a:r>
            <a:r>
              <a:rPr lang="en-US" altLang="ko-KR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binary_crossentropy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Rmsprop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옵티마이저는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문제에 상관없이 일반적으로 좋은 선택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 데이터의 성능이 향상되며 과대적합이 나타나 본적 없는 데이터에서는 결과가 점점 나빠질 수 있음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항상 훈련 세트 이외의 데이터에서 성능을 모니터링 해야 함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3.5 </a:t>
            </a:r>
            <a:r>
              <a:rPr lang="ko-KR" altLang="en-US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뉴스 기사 분류</a:t>
            </a:r>
            <a:r>
              <a:rPr lang="en-US" altLang="ko-KR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다중 분류 문제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62" name="사각형: 둥근 모서리 49">
            <a:extLst>
              <a:ext uri="{FF2B5EF4-FFF2-40B4-BE49-F238E27FC236}">
                <a16:creationId xmlns=""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7864468" y="4215780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2018305013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김아름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1068</Words>
  <Application>Microsoft Office PowerPoint</Application>
  <PresentationFormat>와이드스크린</PresentationFormat>
  <Paragraphs>152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Yu Gothic UI Semibold</vt:lpstr>
      <vt:lpstr>맑은 고딕</vt:lpstr>
      <vt:lpstr>Arial</vt:lpstr>
      <vt:lpstr>Bahnschrift SemiBold</vt:lpstr>
      <vt:lpstr>Symbol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아름</cp:lastModifiedBy>
  <cp:revision>42</cp:revision>
  <dcterms:created xsi:type="dcterms:W3CDTF">2022-01-04T05:54:00Z</dcterms:created>
  <dcterms:modified xsi:type="dcterms:W3CDTF">2022-01-24T13:59:53Z</dcterms:modified>
  <cp:version>0906.0100.01</cp:version>
</cp:coreProperties>
</file>