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/>
    <p:restoredTop sz="94660"/>
  </p:normalViewPr>
  <p:slideViewPr>
    <p:cSldViewPr snapToGrid="0">
      <p:cViewPr varScale="1">
        <p:scale>
          <a:sx n="85" d="100"/>
          <a:sy n="85" d="100"/>
        </p:scale>
        <p:origin x="787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226556" y="1988133"/>
            <a:ext cx="8317231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3.6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주택 가격 예측</a:t>
            </a: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회귀 문제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9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709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3709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3709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3709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/>
          <p:cNvSpPr/>
          <p:nvPr/>
        </p:nvSpPr>
        <p:spPr>
          <a:xfrm>
            <a:off x="8953039" y="42546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2020305034</a:t>
            </a: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 오정은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3.6.5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정리</a:t>
              </a:r>
              <a:endParaRPr lang="en-US" altLang="ko-KR" sz="700" kern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2387573" y="1268999"/>
            <a:ext cx="5750585" cy="1016550"/>
            <a:chOff x="2387573" y="1268999"/>
            <a:chExt cx="5750585" cy="1016550"/>
          </a:xfrm>
        </p:grpSpPr>
        <p:sp>
          <p:nvSpPr>
            <p:cNvPr id="58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회귀 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분류와는 다른 손실함수 사용 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평균 제곱 오차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9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90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5" name="직사각형 57"/>
          <p:cNvSpPr/>
          <p:nvPr/>
        </p:nvSpPr>
        <p:spPr>
          <a:xfrm>
            <a:off x="3499668" y="212100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평가 지표 또한 뷴류와 회귀가 다름 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평균 절대 오차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2409733" y="3008588"/>
            <a:ext cx="6129641" cy="1016550"/>
            <a:chOff x="2387573" y="1268999"/>
            <a:chExt cx="6129641" cy="1016550"/>
          </a:xfrm>
        </p:grpSpPr>
        <p:sp>
          <p:nvSpPr>
            <p:cNvPr id="102" name="직사각형 57"/>
            <p:cNvSpPr/>
            <p:nvPr/>
          </p:nvSpPr>
          <p:spPr>
            <a:xfrm>
              <a:off x="3483729" y="1268999"/>
              <a:ext cx="5033485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입력 데이터 특성이 다르면 전처리 단계에서 개별적으로 스케일 조정</a:t>
              </a: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04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5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06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08" name="그룹 107"/>
          <p:cNvGrpSpPr/>
          <p:nvPr/>
        </p:nvGrpSpPr>
        <p:grpSpPr>
          <a:xfrm>
            <a:off x="2417120" y="3892651"/>
            <a:ext cx="5750585" cy="1016550"/>
            <a:chOff x="2387573" y="1268999"/>
            <a:chExt cx="5750585" cy="1016550"/>
          </a:xfrm>
        </p:grpSpPr>
        <p:sp>
          <p:nvSpPr>
            <p:cNvPr id="109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K-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겹 검증 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신뢰할 수 있는 모델 평가 방법</a:t>
              </a: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11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2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13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15" name="그룹 114"/>
          <p:cNvGrpSpPr/>
          <p:nvPr/>
        </p:nvGrpSpPr>
        <p:grpSpPr>
          <a:xfrm>
            <a:off x="2424506" y="4776142"/>
            <a:ext cx="5750585" cy="1016550"/>
            <a:chOff x="2387573" y="1268999"/>
            <a:chExt cx="5750585" cy="1016550"/>
          </a:xfrm>
        </p:grpSpPr>
        <p:sp>
          <p:nvSpPr>
            <p:cNvPr id="116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가용 훈련 데이터가 적은 경우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은닉 층의 수를 줄인 모델이 좋음</a:t>
              </a: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18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9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20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24" name="그룹 123"/>
          <p:cNvGrpSpPr/>
          <p:nvPr/>
        </p:nvGrpSpPr>
        <p:grpSpPr>
          <a:xfrm>
            <a:off x="2390350" y="2382519"/>
            <a:ext cx="505184" cy="505184"/>
            <a:chOff x="8454859" y="2363080"/>
            <a:chExt cx="505184" cy="505184"/>
          </a:xfrm>
        </p:grpSpPr>
        <p:sp>
          <p:nvSpPr>
            <p:cNvPr id="122" name="타원 72"/>
            <p:cNvSpPr/>
            <p:nvPr/>
          </p:nvSpPr>
          <p:spPr>
            <a:xfrm>
              <a:off x="8454859" y="2363080"/>
              <a:ext cx="505184" cy="505184"/>
            </a:xfrm>
            <a:prstGeom prst="ellipse">
              <a:avLst/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3" name="Freeform 6"/>
            <p:cNvSpPr/>
            <p:nvPr/>
          </p:nvSpPr>
          <p:spPr>
            <a:xfrm>
              <a:off x="8568907" y="2485964"/>
              <a:ext cx="264229" cy="23426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416592" y="4158251"/>
            <a:ext cx="505184" cy="505184"/>
            <a:chOff x="8454859" y="2363080"/>
            <a:chExt cx="505184" cy="505184"/>
          </a:xfrm>
        </p:grpSpPr>
        <p:sp>
          <p:nvSpPr>
            <p:cNvPr id="126" name="타원 72"/>
            <p:cNvSpPr/>
            <p:nvPr/>
          </p:nvSpPr>
          <p:spPr>
            <a:xfrm>
              <a:off x="8454859" y="2363080"/>
              <a:ext cx="505184" cy="505184"/>
            </a:xfrm>
            <a:prstGeom prst="ellipse">
              <a:avLst/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7" name="Freeform 6"/>
            <p:cNvSpPr/>
            <p:nvPr/>
          </p:nvSpPr>
          <p:spPr>
            <a:xfrm>
              <a:off x="8568907" y="2485964"/>
              <a:ext cx="264229" cy="23426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3.7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요약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2387573" y="1268999"/>
            <a:ext cx="5750585" cy="1016550"/>
            <a:chOff x="2387573" y="1268999"/>
            <a:chExt cx="5750585" cy="1016550"/>
          </a:xfrm>
        </p:grpSpPr>
        <p:sp>
          <p:nvSpPr>
            <p:cNvPr id="58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원본 데이터를 신경망에 주입하기 전에 전처리 해야함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9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90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5" name="직사각형 57"/>
          <p:cNvSpPr/>
          <p:nvPr/>
        </p:nvSpPr>
        <p:spPr>
          <a:xfrm>
            <a:off x="3499668" y="212100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데이터 범위가 다르면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독립적으로 스케일 조정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2409733" y="3008588"/>
            <a:ext cx="6129641" cy="1016550"/>
            <a:chOff x="2387573" y="1268999"/>
            <a:chExt cx="6129641" cy="1016550"/>
          </a:xfrm>
        </p:grpSpPr>
        <p:sp>
          <p:nvSpPr>
            <p:cNvPr id="102" name="직사각형 57"/>
            <p:cNvSpPr/>
            <p:nvPr/>
          </p:nvSpPr>
          <p:spPr>
            <a:xfrm>
              <a:off x="3483729" y="1268999"/>
              <a:ext cx="5033485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신경망의 과적합 시작되고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새로운 데이터에 대해 나쁜 결과를 얻게 됨</a:t>
              </a: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04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5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06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08" name="그룹 107"/>
          <p:cNvGrpSpPr/>
          <p:nvPr/>
        </p:nvGrpSpPr>
        <p:grpSpPr>
          <a:xfrm>
            <a:off x="2417120" y="3892651"/>
            <a:ext cx="5750585" cy="1016550"/>
            <a:chOff x="2387573" y="1268999"/>
            <a:chExt cx="5750585" cy="1016550"/>
          </a:xfrm>
        </p:grpSpPr>
        <p:sp>
          <p:nvSpPr>
            <p:cNvPr id="109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중간층이 너무 작으면 정보 병목 현상 발생 가능</a:t>
              </a: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11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2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13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15" name="그룹 114"/>
          <p:cNvGrpSpPr/>
          <p:nvPr/>
        </p:nvGrpSpPr>
        <p:grpSpPr>
          <a:xfrm>
            <a:off x="2434031" y="4795192"/>
            <a:ext cx="5750585" cy="1016550"/>
            <a:chOff x="2387573" y="1268999"/>
            <a:chExt cx="5750585" cy="1016550"/>
          </a:xfrm>
        </p:grpSpPr>
        <p:sp>
          <p:nvSpPr>
            <p:cNvPr id="116" name="직사각형 57"/>
            <p:cNvSpPr/>
            <p:nvPr/>
          </p:nvSpPr>
          <p:spPr>
            <a:xfrm>
              <a:off x="3483729" y="126899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회귀는 분류와 다른 손실 함수와 평가 지표 사용</a:t>
              </a: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387573" y="1531329"/>
              <a:ext cx="505184" cy="505184"/>
              <a:chOff x="1872445" y="2930921"/>
              <a:chExt cx="505184" cy="505184"/>
            </a:xfrm>
          </p:grpSpPr>
          <p:sp>
            <p:nvSpPr>
              <p:cNvPr id="118" name="타원 87"/>
              <p:cNvSpPr/>
              <p:nvPr/>
            </p:nvSpPr>
            <p:spPr>
              <a:xfrm>
                <a:off x="1872445" y="2930921"/>
                <a:ext cx="505184" cy="505184"/>
              </a:xfrm>
              <a:prstGeom prst="ellipse">
                <a:avLst/>
              </a:prstGeom>
              <a:solidFill>
                <a:srgbClr val="8354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9" name="Group 28"/>
              <p:cNvGrpSpPr>
                <a:grpSpLocks noChangeAspect="1"/>
              </p:cNvGrpSpPr>
              <p:nvPr/>
            </p:nvGrpSpPr>
            <p:grpSpPr>
              <a:xfrm>
                <a:off x="1986247" y="3060506"/>
                <a:ext cx="273663" cy="23950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20" name="Freeform 30"/>
                <p:cNvSpPr/>
                <p:nvPr/>
              </p:nvSpPr>
              <p:spPr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31"/>
                <p:cNvSpPr/>
                <p:nvPr/>
              </p:nvSpPr>
              <p:spPr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0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24" name="그룹 123"/>
          <p:cNvGrpSpPr/>
          <p:nvPr/>
        </p:nvGrpSpPr>
        <p:grpSpPr>
          <a:xfrm>
            <a:off x="2390350" y="2382519"/>
            <a:ext cx="505184" cy="505184"/>
            <a:chOff x="8454859" y="2363080"/>
            <a:chExt cx="505184" cy="505184"/>
          </a:xfrm>
        </p:grpSpPr>
        <p:sp>
          <p:nvSpPr>
            <p:cNvPr id="122" name="타원 72"/>
            <p:cNvSpPr/>
            <p:nvPr/>
          </p:nvSpPr>
          <p:spPr>
            <a:xfrm>
              <a:off x="8454859" y="2363080"/>
              <a:ext cx="505184" cy="505184"/>
            </a:xfrm>
            <a:prstGeom prst="ellipse">
              <a:avLst/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3" name="Freeform 6"/>
            <p:cNvSpPr/>
            <p:nvPr/>
          </p:nvSpPr>
          <p:spPr>
            <a:xfrm>
              <a:off x="8568907" y="2485964"/>
              <a:ext cx="264229" cy="23426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416592" y="4158251"/>
            <a:ext cx="505184" cy="505184"/>
            <a:chOff x="8454859" y="2363080"/>
            <a:chExt cx="505184" cy="505184"/>
          </a:xfrm>
        </p:grpSpPr>
        <p:sp>
          <p:nvSpPr>
            <p:cNvPr id="126" name="타원 72"/>
            <p:cNvSpPr/>
            <p:nvPr/>
          </p:nvSpPr>
          <p:spPr>
            <a:xfrm>
              <a:off x="8454859" y="2363080"/>
              <a:ext cx="505184" cy="505184"/>
            </a:xfrm>
            <a:prstGeom prst="ellipse">
              <a:avLst/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7" name="Freeform 6"/>
            <p:cNvSpPr/>
            <p:nvPr/>
          </p:nvSpPr>
          <p:spPr>
            <a:xfrm>
              <a:off x="8568907" y="2485964"/>
              <a:ext cx="264229" cy="23426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508373" y="5631900"/>
            <a:ext cx="5636783" cy="1016550"/>
            <a:chOff x="2501375" y="1059449"/>
            <a:chExt cx="5636783" cy="1016550"/>
          </a:xfrm>
        </p:grpSpPr>
        <p:sp>
          <p:nvSpPr>
            <p:cNvPr id="129" name="직사각형 57"/>
            <p:cNvSpPr/>
            <p:nvPr/>
          </p:nvSpPr>
          <p:spPr>
            <a:xfrm>
              <a:off x="3483729" y="1059449"/>
              <a:ext cx="4654429" cy="1016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적은 데이터 사용시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K-</a:t>
              </a: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겹 검증이 신뢰를 높여줌</a:t>
              </a:r>
            </a:p>
          </p:txBody>
        </p:sp>
        <p:grpSp>
          <p:nvGrpSpPr>
            <p:cNvPr id="132" name="Group 28"/>
            <p:cNvGrpSpPr>
              <a:grpSpLocks noChangeAspect="1"/>
            </p:cNvGrpSpPr>
            <p:nvPr/>
          </p:nvGrpSpPr>
          <p:grpSpPr>
            <a:xfrm>
              <a:off x="2501375" y="1660914"/>
              <a:ext cx="273663" cy="23950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133" name="Freeform 30"/>
              <p:cNvSpPr/>
              <p:nvPr/>
            </p:nvSpPr>
            <p:spPr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1"/>
              <p:cNvSpPr/>
              <p:nvPr/>
            </p:nvSpPr>
            <p:spPr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0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2452554" y="5913961"/>
            <a:ext cx="505184" cy="505184"/>
            <a:chOff x="8454859" y="2363080"/>
            <a:chExt cx="505184" cy="505184"/>
          </a:xfrm>
        </p:grpSpPr>
        <p:sp>
          <p:nvSpPr>
            <p:cNvPr id="136" name="타원 72"/>
            <p:cNvSpPr/>
            <p:nvPr/>
          </p:nvSpPr>
          <p:spPr>
            <a:xfrm>
              <a:off x="8454859" y="2363080"/>
              <a:ext cx="505184" cy="505184"/>
            </a:xfrm>
            <a:prstGeom prst="ellipse">
              <a:avLst/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37" name="Freeform 6"/>
            <p:cNvSpPr/>
            <p:nvPr/>
          </p:nvSpPr>
          <p:spPr>
            <a:xfrm>
              <a:off x="8568907" y="2485964"/>
              <a:ext cx="264229" cy="23426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226556" y="1988133"/>
            <a:ext cx="8317231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머신러닝의 기본 요소</a:t>
            </a:r>
          </a:p>
          <a:p>
            <a:pPr algn="ctr">
              <a:defRPr/>
            </a:pPr>
            <a:endParaRPr lang="en-US" altLang="ko-KR" sz="1200" b="1" ker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b="1" kern="0">
                <a:solidFill>
                  <a:schemeClr val="bg1">
                    <a:lumMod val="50000"/>
                  </a:schemeClr>
                </a:solidFill>
              </a:rPr>
              <a:t>4.1</a:t>
            </a: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</a:rPr>
              <a:t> 머신 러닝의 네 가지 분류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9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3709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3709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3709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62" name="사각형: 둥근 모서리 49"/>
          <p:cNvSpPr/>
          <p:nvPr/>
        </p:nvSpPr>
        <p:spPr>
          <a:xfrm>
            <a:off x="8953039" y="42546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2020305034</a:t>
            </a: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 오정은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4.1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머신 러닝의 네 가지 분류</a:t>
              </a:r>
              <a:endParaRPr lang="en-US" altLang="ko-KR" sz="700" kern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8" name="직사각형 57"/>
          <p:cNvSpPr/>
          <p:nvPr/>
        </p:nvSpPr>
        <p:spPr>
          <a:xfrm>
            <a:off x="5029112" y="1550861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주어진 샘플 데이터에 입력 데이터를 매핑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가장 흔한 경우</a:t>
            </a:r>
            <a:endParaRPr lang="en-US" altLang="ko-KR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29112" y="2716292"/>
            <a:ext cx="4966156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입력값에 대한 목표치가 주어지지 않음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입력 데이터에 대한 흥미로운 변환을 찾음</a:t>
            </a:r>
            <a:endParaRPr lang="en-US" altLang="ko-KR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사각형: 둥근 모서리 12"/>
          <p:cNvSpPr/>
          <p:nvPr/>
        </p:nvSpPr>
        <p:spPr>
          <a:xfrm>
            <a:off x="1804183" y="1762930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지도 학습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903386" y="1849059"/>
            <a:ext cx="496246" cy="496246"/>
            <a:chOff x="1687272" y="1112939"/>
            <a:chExt cx="540000" cy="540000"/>
          </a:xfrm>
        </p:grpSpPr>
        <p:sp>
          <p:nvSpPr>
            <p:cNvPr id="62" name="타원 61"/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Freeform 36"/>
            <p:cNvSpPr>
              <a:spLocks noEditPoints="1"/>
            </p:cNvSpPr>
            <p:nvPr/>
          </p:nvSpPr>
          <p:spPr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9"/>
          <p:cNvSpPr/>
          <p:nvPr/>
        </p:nvSpPr>
        <p:spPr>
          <a:xfrm>
            <a:off x="1758684" y="2832229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lvl="1" algn="ctr">
              <a:defRPr/>
            </a:pPr>
            <a:r>
              <a:rPr lang="ko-KR" altLang="en-US" sz="1400" b="1">
                <a:solidFill>
                  <a:srgbClr val="8354C1"/>
                </a:solidFill>
              </a:rPr>
              <a:t>비지도 학습</a:t>
            </a:r>
          </a:p>
        </p:txBody>
      </p:sp>
      <p:sp>
        <p:nvSpPr>
          <p:cNvPr id="88" name="타원 87"/>
          <p:cNvSpPr/>
          <p:nvPr/>
        </p:nvSpPr>
        <p:spPr>
          <a:xfrm>
            <a:off x="1872445" y="2930921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89" name="Group 28"/>
          <p:cNvGrpSpPr>
            <a:grpSpLocks noChangeAspect="1"/>
          </p:cNvGrpSpPr>
          <p:nvPr/>
        </p:nvGrpSpPr>
        <p:grpSpPr>
          <a:xfrm>
            <a:off x="1986247" y="3060506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91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96" name="직사각형 57"/>
          <p:cNvSpPr/>
          <p:nvPr/>
        </p:nvSpPr>
        <p:spPr>
          <a:xfrm>
            <a:off x="5016282" y="3715174"/>
            <a:ext cx="4654429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지도 학습의 특별한 경우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사람이 만든 레이블을 사용</a:t>
            </a: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endParaRPr lang="ko-KR" altLang="en-US" sz="11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 즉 학습 과정에서 사람이 개입하지 않는 지도 학습</a:t>
            </a:r>
          </a:p>
        </p:txBody>
      </p:sp>
      <p:sp>
        <p:nvSpPr>
          <p:cNvPr id="97" name="직사각형 58"/>
          <p:cNvSpPr/>
          <p:nvPr/>
        </p:nvSpPr>
        <p:spPr>
          <a:xfrm>
            <a:off x="5016283" y="4880605"/>
            <a:ext cx="4756483" cy="101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기계 학습의 한 영역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어떤 환경 안에서 정의된 에이전트가 현재의 상태를 인식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그 중 보상을 최대화하는 행동</a:t>
            </a:r>
          </a:p>
        </p:txBody>
      </p:sp>
      <p:sp>
        <p:nvSpPr>
          <p:cNvPr id="98" name="사각형: 둥근 모서리 12"/>
          <p:cNvSpPr/>
          <p:nvPr/>
        </p:nvSpPr>
        <p:spPr>
          <a:xfrm>
            <a:off x="1791353" y="3927243"/>
            <a:ext cx="2719309" cy="668505"/>
          </a:xfrm>
          <a:prstGeom prst="roundRect">
            <a:avLst>
              <a:gd name="adj" fmla="val 50000"/>
            </a:avLst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자기 지도 학습</a:t>
            </a:r>
          </a:p>
        </p:txBody>
      </p:sp>
      <p:sp>
        <p:nvSpPr>
          <p:cNvPr id="99" name="사각형: 둥근 모서리 49"/>
          <p:cNvSpPr/>
          <p:nvPr/>
        </p:nvSpPr>
        <p:spPr>
          <a:xfrm>
            <a:off x="1745854" y="4996542"/>
            <a:ext cx="2760737" cy="677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354C1"/>
            </a:solidFill>
          </a:ln>
          <a:effectLst>
            <a:outerShdw blurRad="228600" dist="38100" dir="2700000" algn="tl" rotWithShape="0">
              <a:srgbClr val="273164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lvl="1" algn="ctr">
              <a:defRPr/>
            </a:pPr>
            <a:r>
              <a:rPr lang="ko-KR" altLang="en-US" sz="1400" b="1">
                <a:solidFill>
                  <a:srgbClr val="8354C1"/>
                </a:solidFill>
              </a:rPr>
              <a:t>강화 학습</a:t>
            </a:r>
          </a:p>
        </p:txBody>
      </p:sp>
      <p:grpSp>
        <p:nvGrpSpPr>
          <p:cNvPr id="104" name="그룹 60"/>
          <p:cNvGrpSpPr/>
          <p:nvPr/>
        </p:nvGrpSpPr>
        <p:grpSpPr>
          <a:xfrm>
            <a:off x="1919714" y="4003653"/>
            <a:ext cx="496246" cy="496246"/>
            <a:chOff x="1687272" y="1112939"/>
            <a:chExt cx="540000" cy="540000"/>
          </a:xfrm>
        </p:grpSpPr>
        <p:sp>
          <p:nvSpPr>
            <p:cNvPr id="105" name="타원 61"/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354C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107" name="타원 87"/>
          <p:cNvSpPr/>
          <p:nvPr/>
        </p:nvSpPr>
        <p:spPr>
          <a:xfrm>
            <a:off x="1888773" y="5085515"/>
            <a:ext cx="505184" cy="505184"/>
          </a:xfrm>
          <a:prstGeom prst="ellipse">
            <a:avLst/>
          </a:prstGeom>
          <a:solidFill>
            <a:srgbClr val="835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108" name="Group 28"/>
          <p:cNvGrpSpPr>
            <a:grpSpLocks noChangeAspect="1"/>
          </p:cNvGrpSpPr>
          <p:nvPr/>
        </p:nvGrpSpPr>
        <p:grpSpPr>
          <a:xfrm>
            <a:off x="1992856" y="5215099"/>
            <a:ext cx="273663" cy="239509"/>
            <a:chOff x="496" y="4251"/>
            <a:chExt cx="641" cy="561"/>
          </a:xfrm>
          <a:solidFill>
            <a:schemeClr val="bg1"/>
          </a:solidFill>
        </p:grpSpPr>
        <p:sp>
          <p:nvSpPr>
            <p:cNvPr id="109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10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3.6.1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보스턴 주택 가격 데이터셋</a:t>
              </a:r>
              <a:endParaRPr lang="en-US" altLang="ko-KR" sz="700" kern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361407" y="2178396"/>
          <a:ext cx="5660130" cy="397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12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데이터 셋 로드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kumimoji="0" lang="en-US" altLang="ko-KR" sz="1200" b="1">
                          <a:solidFill>
                            <a:schemeClr val="tx1"/>
                          </a:solidFill>
                        </a:rPr>
                        <a:t>404</a:t>
                      </a:r>
                      <a:r>
                        <a:rPr kumimoji="0" lang="ko-KR" altLang="en-US" sz="1200" b="1">
                          <a:solidFill>
                            <a:schemeClr val="tx1"/>
                          </a:solidFill>
                        </a:rPr>
                        <a:t>개 훈련 셈플</a:t>
                      </a:r>
                      <a:r>
                        <a:rPr kumimoji="0" lang="en-US" altLang="ko-KR" sz="12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0" lang="ko-KR" altLang="en-US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1200" b="1">
                          <a:solidFill>
                            <a:schemeClr val="tx1"/>
                          </a:solidFill>
                        </a:rPr>
                        <a:t>102</a:t>
                      </a:r>
                      <a:r>
                        <a:rPr kumimoji="0" lang="ko-KR" altLang="en-US" sz="1200" b="1">
                          <a:solidFill>
                            <a:schemeClr val="tx1"/>
                          </a:solidFill>
                        </a:rPr>
                        <a:t>개 데이터 세트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1352" y="2294910"/>
            <a:ext cx="5532231" cy="2493845"/>
          </a:xfrm>
          <a:prstGeom prst="rect">
            <a:avLst/>
          </a:prstGeom>
        </p:spPr>
      </p:pic>
      <p:sp>
        <p:nvSpPr>
          <p:cNvPr id="78" name="직사각형 57"/>
          <p:cNvSpPr/>
          <p:nvPr/>
        </p:nvSpPr>
        <p:spPr>
          <a:xfrm>
            <a:off x="4399573" y="867261"/>
            <a:ext cx="5464290" cy="134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개별적인 레이블 대신 연속적인 값 예측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505214" y="1125436"/>
            <a:ext cx="2544360" cy="561592"/>
            <a:chOff x="1804183" y="1762930"/>
            <a:chExt cx="2719309" cy="668505"/>
          </a:xfrm>
        </p:grpSpPr>
        <p:sp>
          <p:nvSpPr>
            <p:cNvPr id="80" name="사각형: 둥근 모서리 12"/>
            <p:cNvSpPr/>
            <p:nvPr/>
          </p:nvSpPr>
          <p:spPr>
            <a:xfrm>
              <a:off x="1804183" y="1762930"/>
              <a:ext cx="2719309" cy="668505"/>
            </a:xfrm>
            <a:prstGeom prst="roundRect">
              <a:avLst>
                <a:gd name="adj" fmla="val 50000"/>
              </a:avLst>
            </a:prstGeom>
            <a:solidFill>
              <a:srgbClr val="835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>
                <a:defRPr/>
              </a:pPr>
              <a:r>
                <a:rPr lang="ko-KR" altLang="en-US" sz="1500" b="1">
                  <a:solidFill>
                    <a:prstClr val="white"/>
                  </a:solidFill>
                </a:rPr>
                <a:t>회 귀</a:t>
              </a:r>
            </a:p>
          </p:txBody>
        </p:sp>
        <p:grpSp>
          <p:nvGrpSpPr>
            <p:cNvPr id="81" name="그룹 60"/>
            <p:cNvGrpSpPr/>
            <p:nvPr/>
          </p:nvGrpSpPr>
          <p:grpSpPr>
            <a:xfrm>
              <a:off x="1903389" y="1849059"/>
              <a:ext cx="496246" cy="496246"/>
              <a:chOff x="1687272" y="1112939"/>
              <a:chExt cx="540000" cy="540000"/>
            </a:xfrm>
          </p:grpSpPr>
          <p:sp>
            <p:nvSpPr>
              <p:cNvPr id="82" name="타원 61"/>
              <p:cNvSpPr/>
              <p:nvPr/>
            </p:nvSpPr>
            <p:spPr>
              <a:xfrm>
                <a:off x="1687272" y="111293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36"/>
              <p:cNvSpPr>
                <a:spLocks noEditPoints="1"/>
              </p:cNvSpPr>
              <p:nvPr/>
            </p:nvSpPr>
            <p:spPr>
              <a:xfrm>
                <a:off x="1878820" y="1250989"/>
                <a:ext cx="156903" cy="26389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354C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0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3.6.2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데이터 준비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762000" y="1605600"/>
          <a:ext cx="4975200" cy="378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데이터 정규화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9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특성에 대해 특성의 평균을 빼고 표준편차로 나눔</a:t>
                      </a:r>
                      <a:endParaRPr lang="en-US" altLang="ko-KR" sz="1200" b="1" i="0" u="none" strike="noStrike" kern="1200" cap="none" spc="0" normalizeH="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특성의 중앙이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근처에 맞춰지고 표준 편차가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됨</a:t>
                      </a:r>
                      <a:endParaRPr lang="ko-KR" altLang="en-US" sz="1200" b="0" i="0" u="none" strike="noStrike" kern="1200" cap="none" spc="0" normalizeH="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6827" y="1672006"/>
            <a:ext cx="4849752" cy="2476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3.6.3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모델 구성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450980" y="1605599"/>
          <a:ext cx="5764530" cy="401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72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모델 정의하기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평균 제곱 오차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예측과 타깃 사이 거리의 제곱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평균 절대 오차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예측과 타깃 사이 거리의 절댓값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6435" y="1657748"/>
            <a:ext cx="5506218" cy="264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3.6.4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K-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겹 검증을 사용한 훈련 검증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878633" y="1119630"/>
          <a:ext cx="5298001" cy="533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K-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겹 검증하기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06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겹 교차 검증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데이터를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분할로 나눔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모델을 각각 생성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K-1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의 분할에서 훈련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나머지 분할에서 평가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5953" y="1163277"/>
            <a:ext cx="4907620" cy="373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3.6.4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K-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겹 검증을 사용한 훈련 검증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4047556" y="1138680"/>
          <a:ext cx="4763435" cy="495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10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각 폴드에서 검증 점수를 로그에 저장하기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에포크를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수정 후 훈련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4920" y="1177051"/>
            <a:ext cx="4559449" cy="3751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3.6.4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K-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겹 검증을 사용한 훈련 검증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260284" y="1138680"/>
          <a:ext cx="6056115" cy="137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각 폴드에서 검증 점수를 로그에 저장하기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에포크를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수정 후 훈련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75305" y="1175517"/>
            <a:ext cx="6030166" cy="61921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2065" y="2709243"/>
            <a:ext cx="6016644" cy="3495041"/>
          </a:xfrm>
          <a:prstGeom prst="rect">
            <a:avLst/>
          </a:prstGeom>
          <a:ln>
            <a:solidFill>
              <a:srgbClr val="80008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3.6.4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K-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겹 검증을 사용한 훈련 검증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260284" y="1138680"/>
          <a:ext cx="6153309" cy="501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8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처음 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개의 데이터 포인트를 제외한 에포크별 검증 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030">
                <a:tc>
                  <a:txBody>
                    <a:bodyPr/>
                    <a:lstStyle/>
                    <a:p>
                      <a:pPr marL="0" marR="0" lvl="0" indent="0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곡선의 다른 부분과 스케일이 많이 다른 첫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데이터 포인트를 제외</a:t>
                      </a:r>
                    </a:p>
                    <a:p>
                      <a:pPr marL="0" marR="0" lvl="0" indent="0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지수 이동 평균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이전 포인트를 대체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1495" y="1173965"/>
            <a:ext cx="5666941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3.6.4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K-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/>
                  <a:ea typeface="Yu Gothic UI Semibold"/>
                </a:rPr>
                <a:t>겹 검증을 사용한 훈련 검증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459960" y="1058370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>
                <a:defRPr/>
              </a:pPr>
              <a:endParaRPr lang="ko-KR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18" name="자유형 32"/>
            <p:cNvSpPr/>
            <p:nvPr/>
          </p:nvSpPr>
          <p:spPr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/>
            <p:cNvGrpSpPr>
              <a:grpSpLocks noChangeAspect="1"/>
            </p:cNvGrpSpPr>
            <p:nvPr/>
          </p:nvGrpSpPr>
          <p:grpSpPr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/>
            <p:cNvGrpSpPr>
              <a:grpSpLocks noChangeAspect="1"/>
            </p:cNvGrpSpPr>
            <p:nvPr/>
          </p:nvGrpSpPr>
          <p:grpSpPr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/>
              <p:cNvSpPr/>
              <p:nvPr/>
            </p:nvSpPr>
            <p:spPr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/>
            <p:cNvGrpSpPr>
              <a:grpSpLocks noChangeAspect="1"/>
            </p:cNvGrpSpPr>
            <p:nvPr/>
          </p:nvGrpSpPr>
          <p:grpSpPr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/>
            <p:cNvSpPr>
              <a:spLocks noEditPoints="1"/>
            </p:cNvSpPr>
            <p:nvPr/>
          </p:nvSpPr>
          <p:spPr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/>
            <p:cNvSpPr/>
            <p:nvPr/>
          </p:nvSpPr>
          <p:spPr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/>
          </p:nvSpPr>
          <p:spPr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/>
            <p:cNvSpPr/>
            <p:nvPr/>
          </p:nvSpPr>
          <p:spPr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74" name="표 53"/>
          <p:cNvGraphicFramePr>
            <a:graphicFrameLocks noGrp="1"/>
          </p:cNvGraphicFramePr>
          <p:nvPr/>
        </p:nvGraphicFramePr>
        <p:xfrm>
          <a:off x="3260284" y="1357755"/>
          <a:ext cx="6155055" cy="421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64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0080"/>
                      </a:solidFill>
                      <a:prstDash val="solid"/>
                      <a:round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최종 모델 훈련하기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약 </a:t>
                      </a:r>
                      <a:r>
                        <a:rPr lang="en-US" altLang="ko-KR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2.675</a:t>
                      </a:r>
                      <a:r>
                        <a:rPr lang="ko-KR" altLang="en-US" sz="1200" b="1" i="0" u="none" strike="noStrike" kern="1200" cap="none" spc="0" normalizeH="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결과를 얻음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0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0080"/>
                      </a:solidFill>
                      <a:prstDash val="solid"/>
                      <a:round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80008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54C1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4155" y="1438292"/>
            <a:ext cx="5962498" cy="267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Bahnschrift SemiBold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ohjungeun</cp:lastModifiedBy>
  <cp:revision>69</cp:revision>
  <dcterms:created xsi:type="dcterms:W3CDTF">2022-01-04T05:54:00Z</dcterms:created>
  <dcterms:modified xsi:type="dcterms:W3CDTF">2022-01-24T22:30:24Z</dcterms:modified>
  <cp:version>0906.0100.01</cp:version>
</cp:coreProperties>
</file>