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63" r:id="rId6"/>
    <p:sldId id="262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3399"/>
    <a:srgbClr val="FFCC99"/>
    <a:srgbClr val="F6F1F2"/>
    <a:srgbClr val="66FF99"/>
    <a:srgbClr val="FFFFFF"/>
    <a:srgbClr val="CCFFFF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8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7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7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9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5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4.5 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머신 러닝 작업 흐름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62" name="사각형: 둥근 모서리 49">
            <a:extLst>
              <a:ext uri="{FF2B5EF4-FFF2-40B4-BE49-F238E27FC236}">
                <a16:creationId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7864468" y="4215780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 안규호</a:t>
            </a:r>
          </a:p>
        </p:txBody>
      </p:sp>
    </p:spTree>
    <p:extLst>
      <p:ext uri="{BB962C8B-B14F-4D97-AF65-F5344CB8AC3E}">
        <p14:creationId xmlns:p14="http://schemas.microsoft.com/office/powerpoint/2010/main" val="188732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4.6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요약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62" name="사각형: 둥근 모서리 49">
            <a:extLst>
              <a:ext uri="{FF2B5EF4-FFF2-40B4-BE49-F238E27FC236}">
                <a16:creationId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7864468" y="4215780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 안규호</a:t>
            </a:r>
          </a:p>
        </p:txBody>
      </p:sp>
    </p:spTree>
    <p:extLst>
      <p:ext uri="{BB962C8B-B14F-4D97-AF65-F5344CB8AC3E}">
        <p14:creationId xmlns:p14="http://schemas.microsoft.com/office/powerpoint/2010/main" val="104285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4.6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요약</a:t>
              </a: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680C67-67BC-4A4C-B723-BC94DE47B065}"/>
              </a:ext>
            </a:extLst>
          </p:cNvPr>
          <p:cNvSpPr txBox="1"/>
          <p:nvPr/>
        </p:nvSpPr>
        <p:spPr>
          <a:xfrm>
            <a:off x="1702965" y="1359017"/>
            <a:ext cx="72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주어진 문제와 훈련할 데이터 정의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F25320-5564-4BA6-BB7A-8489588A6A1D}"/>
              </a:ext>
            </a:extLst>
          </p:cNvPr>
          <p:cNvSpPr txBox="1"/>
          <p:nvPr/>
        </p:nvSpPr>
        <p:spPr>
          <a:xfrm>
            <a:off x="1702965" y="1829563"/>
            <a:ext cx="72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성공 측정 지표 설정 </a:t>
            </a:r>
            <a:r>
              <a:rPr lang="en-US" altLang="ko-KR" dirty="0">
                <a:latin typeface="Bauhaus 93" panose="04030905020B02020C02" pitchFamily="82" charset="0"/>
              </a:rPr>
              <a:t>, </a:t>
            </a:r>
            <a:r>
              <a:rPr lang="ko-KR" altLang="en-US" dirty="0">
                <a:latin typeface="Bauhaus 93" panose="04030905020B02020C02" pitchFamily="82" charset="0"/>
              </a:rPr>
              <a:t>검증 데이터에서 모니터링할 지표 선택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5441CC-9008-44A8-BA09-C3E6753BA921}"/>
              </a:ext>
            </a:extLst>
          </p:cNvPr>
          <p:cNvSpPr txBox="1"/>
          <p:nvPr/>
        </p:nvSpPr>
        <p:spPr>
          <a:xfrm>
            <a:off x="1702963" y="2275400"/>
            <a:ext cx="72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평가 방법 결정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723CA2-CA16-44AA-AFDE-6A8BCE701115}"/>
              </a:ext>
            </a:extLst>
          </p:cNvPr>
          <p:cNvSpPr txBox="1"/>
          <p:nvPr/>
        </p:nvSpPr>
        <p:spPr>
          <a:xfrm>
            <a:off x="1702963" y="2693874"/>
            <a:ext cx="72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통계적 </a:t>
            </a:r>
            <a:r>
              <a:rPr lang="ko-KR" altLang="en-US" dirty="0" err="1">
                <a:latin typeface="Bauhaus 93" panose="04030905020B02020C02" pitchFamily="82" charset="0"/>
              </a:rPr>
              <a:t>검정력</a:t>
            </a:r>
            <a:r>
              <a:rPr lang="ko-KR" altLang="en-US" dirty="0">
                <a:latin typeface="Bauhaus 93" panose="04030905020B02020C02" pitchFamily="82" charset="0"/>
              </a:rPr>
              <a:t> 있는 모델 선정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196E80-D274-44E5-80ED-8BF94A1D4A3C}"/>
              </a:ext>
            </a:extLst>
          </p:cNvPr>
          <p:cNvSpPr txBox="1"/>
          <p:nvPr/>
        </p:nvSpPr>
        <p:spPr>
          <a:xfrm>
            <a:off x="1702963" y="3101366"/>
            <a:ext cx="72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</a:t>
            </a:r>
            <a:r>
              <a:rPr lang="ko-KR" altLang="en-US" dirty="0" err="1">
                <a:latin typeface="Bauhaus 93" panose="04030905020B02020C02" pitchFamily="82" charset="0"/>
              </a:rPr>
              <a:t>과대적합된</a:t>
            </a:r>
            <a:r>
              <a:rPr lang="ko-KR" altLang="en-US" dirty="0">
                <a:latin typeface="Bauhaus 93" panose="04030905020B02020C02" pitchFamily="82" charset="0"/>
              </a:rPr>
              <a:t> 모델 만들기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50C8C9-4B23-4BD5-BCAA-B391752663FD}"/>
              </a:ext>
            </a:extLst>
          </p:cNvPr>
          <p:cNvSpPr txBox="1"/>
          <p:nvPr/>
        </p:nvSpPr>
        <p:spPr>
          <a:xfrm>
            <a:off x="1702963" y="3506555"/>
            <a:ext cx="72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</a:t>
            </a:r>
            <a:r>
              <a:rPr lang="ko-KR" altLang="en-US" dirty="0">
                <a:latin typeface="Bauhaus 93" panose="04030905020B02020C02" pitchFamily="82" charset="0"/>
              </a:rPr>
              <a:t>초기 모델에 규제를 적용하고 </a:t>
            </a:r>
            <a:r>
              <a:rPr lang="ko-KR" altLang="en-US" dirty="0" err="1">
                <a:latin typeface="Bauhaus 93" panose="04030905020B02020C02" pitchFamily="82" charset="0"/>
              </a:rPr>
              <a:t>하이퍼파라미터</a:t>
            </a:r>
            <a:r>
              <a:rPr lang="ko-KR" altLang="en-US" dirty="0">
                <a:latin typeface="Bauhaus 93" panose="04030905020B02020C02" pitchFamily="82" charset="0"/>
              </a:rPr>
              <a:t> 튜닝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6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4.5.1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문제 정의와 데이터셋 수집</a:t>
              </a: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5029112" y="1550861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문제 정의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입력 데이터는 무엇인지</a:t>
            </a: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어떤 것을 예측하려고 하는지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이진 분류인지</a:t>
            </a: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다중 분류인지</a:t>
            </a: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스칼라 회귀인지 등등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8E4B5E-209F-40DF-BADA-4D19E1D361A6}"/>
              </a:ext>
            </a:extLst>
          </p:cNvPr>
          <p:cNvSpPr/>
          <p:nvPr/>
        </p:nvSpPr>
        <p:spPr>
          <a:xfrm>
            <a:off x="5029112" y="2716292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가설 세우기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주어진 입력으로 출력을 예측할 수 있다고 가정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가용한 데이터에 입력과 출력 사이의 관계를 학습하는 데  충분한 정보가 있다고 가정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0" name="사각형: 둥근 모서리 12">
            <a:extLst>
              <a:ext uri="{FF2B5EF4-FFF2-40B4-BE49-F238E27FC236}">
                <a16:creationId xmlns:a16="http://schemas.microsoft.com/office/drawing/2014/main" id="{BD17FE74-0C27-490F-A338-D614D191985D}"/>
              </a:ext>
            </a:extLst>
          </p:cNvPr>
          <p:cNvSpPr/>
          <p:nvPr/>
        </p:nvSpPr>
        <p:spPr>
          <a:xfrm>
            <a:off x="1804183" y="1762930"/>
            <a:ext cx="2719309" cy="668505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주어진 문제 정의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1EAD3BD-B172-474A-8873-A16C1F36A59C}"/>
              </a:ext>
            </a:extLst>
          </p:cNvPr>
          <p:cNvGrpSpPr/>
          <p:nvPr/>
        </p:nvGrpSpPr>
        <p:grpSpPr>
          <a:xfrm>
            <a:off x="1903386" y="1849059"/>
            <a:ext cx="496246" cy="496246"/>
            <a:chOff x="1687272" y="1112939"/>
            <a:chExt cx="540000" cy="54000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B7537C3-E88E-4D40-A7EA-C1959EDB805D}"/>
                </a:ext>
              </a:extLst>
            </p:cNvPr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3" name="Freeform 36">
              <a:extLst>
                <a:ext uri="{FF2B5EF4-FFF2-40B4-BE49-F238E27FC236}">
                  <a16:creationId xmlns:a16="http://schemas.microsoft.com/office/drawing/2014/main" id="{1E8C4599-FD41-4C92-89AF-FDE749BDC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354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9">
            <a:extLst>
              <a:ext uri="{FF2B5EF4-FFF2-40B4-BE49-F238E27FC236}">
                <a16:creationId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1758684" y="2832229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입력과 출력의 관계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1872445" y="2930921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89" name="Group 28">
            <a:extLst>
              <a:ext uri="{FF2B5EF4-FFF2-40B4-BE49-F238E27FC236}">
                <a16:creationId xmlns:a16="http://schemas.microsoft.com/office/drawing/2014/main" id="{C3FFB217-AF2F-410E-953C-844AAA65F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86247" y="3060506"/>
            <a:ext cx="273663" cy="239509"/>
            <a:chOff x="496" y="4251"/>
            <a:chExt cx="641" cy="561"/>
          </a:xfrm>
          <a:solidFill>
            <a:schemeClr val="bg1"/>
          </a:solidFill>
        </p:grpSpPr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1CAD742D-64CA-45C3-BC9C-5ECC02EDF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6D6527F5-4BC9-4FA6-B02B-1488535D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87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4.5.2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성공 지표 선택</a:t>
              </a: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 </a:t>
              </a: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05837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9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1530414" y="2275400"/>
            <a:ext cx="2768290" cy="680546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클래스가 균일 </a:t>
            </a:r>
            <a:r>
              <a:rPr lang="en-US" altLang="ko-KR" sz="1400" b="1" dirty="0">
                <a:solidFill>
                  <a:prstClr val="white"/>
                </a:solidFill>
              </a:rPr>
              <a:t>O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1631404" y="2363080"/>
            <a:ext cx="505184" cy="505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1810602" y="2492230"/>
            <a:ext cx="146787" cy="24688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>
              <a:solidFill>
                <a:prstClr val="black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1479543" y="4093715"/>
            <a:ext cx="286906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ROC AUC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FC803AA-600A-4250-B180-9797161BB59A}"/>
              </a:ext>
            </a:extLst>
          </p:cNvPr>
          <p:cNvCxnSpPr/>
          <p:nvPr/>
        </p:nvCxnSpPr>
        <p:spPr>
          <a:xfrm flipH="1">
            <a:off x="2913588" y="2954193"/>
            <a:ext cx="485" cy="1137769"/>
          </a:xfrm>
          <a:prstGeom prst="line">
            <a:avLst/>
          </a:prstGeom>
          <a:ln w="19050">
            <a:solidFill>
              <a:srgbClr val="8354C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1530413" y="3353811"/>
            <a:ext cx="2768290" cy="338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정확도</a:t>
            </a:r>
            <a:r>
              <a:rPr lang="en-US" altLang="ko-KR" sz="1400" b="1" dirty="0">
                <a:solidFill>
                  <a:srgbClr val="8354C1"/>
                </a:solidFill>
              </a:rPr>
              <a:t>,ROC AUC</a:t>
            </a:r>
          </a:p>
        </p:txBody>
      </p:sp>
      <p:sp>
        <p:nvSpPr>
          <p:cNvPr id="67" name="사각형: 둥근 모서리 49">
            <a:extLst>
              <a:ext uri="{FF2B5EF4-FFF2-40B4-BE49-F238E27FC236}">
                <a16:creationId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4940618" y="2264388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클래스 균일 </a:t>
            </a:r>
            <a:r>
              <a:rPr lang="en-US" altLang="ko-KR" sz="1400" b="1" dirty="0">
                <a:solidFill>
                  <a:srgbClr val="8354C1"/>
                </a:solidFill>
              </a:rPr>
              <a:t>X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E015AED-70C5-4C04-AB8B-3E4DCB244AC7}"/>
              </a:ext>
            </a:extLst>
          </p:cNvPr>
          <p:cNvSpPr/>
          <p:nvPr/>
        </p:nvSpPr>
        <p:spPr>
          <a:xfrm>
            <a:off x="4883191" y="4093715"/>
            <a:ext cx="2869061" cy="159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정밀도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재현율</a:t>
            </a:r>
            <a:endParaRPr lang="ko-KR" altLang="en-US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정밀도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모델이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라고 분류한 것 중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실제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것의 비율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재현율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실제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것 중에서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모델이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라고 예측한 것의 비율 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2396DCB-1A3C-49A5-BA6C-12A25EEA42D6}"/>
              </a:ext>
            </a:extLst>
          </p:cNvPr>
          <p:cNvCxnSpPr/>
          <p:nvPr/>
        </p:nvCxnSpPr>
        <p:spPr>
          <a:xfrm flipH="1">
            <a:off x="6320986" y="2941434"/>
            <a:ext cx="485" cy="1137769"/>
          </a:xfrm>
          <a:prstGeom prst="line">
            <a:avLst/>
          </a:prstGeom>
          <a:ln w="19050">
            <a:solidFill>
              <a:srgbClr val="8354C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96">
            <a:extLst>
              <a:ext uri="{FF2B5EF4-FFF2-40B4-BE49-F238E27FC236}">
                <a16:creationId xmlns:a16="http://schemas.microsoft.com/office/drawing/2014/main" id="{CCC730B4-3E3C-4CEA-8068-C41DE0D9848C}"/>
              </a:ext>
            </a:extLst>
          </p:cNvPr>
          <p:cNvSpPr/>
          <p:nvPr/>
        </p:nvSpPr>
        <p:spPr>
          <a:xfrm>
            <a:off x="4933065" y="3353810"/>
            <a:ext cx="2768290" cy="338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정밀도와 </a:t>
            </a:r>
            <a:r>
              <a:rPr lang="ko-KR" altLang="en-US" sz="1400" b="1" dirty="0" err="1">
                <a:solidFill>
                  <a:srgbClr val="8354C1"/>
                </a:solidFill>
              </a:rPr>
              <a:t>재현율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5054379" y="2363080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64" name="Group 28">
            <a:extLst>
              <a:ext uri="{FF2B5EF4-FFF2-40B4-BE49-F238E27FC236}">
                <a16:creationId xmlns:a16="http://schemas.microsoft.com/office/drawing/2014/main" id="{C3FFB217-AF2F-410E-953C-844AAA65F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68181" y="2492665"/>
            <a:ext cx="273663" cy="239509"/>
            <a:chOff x="496" y="4251"/>
            <a:chExt cx="641" cy="561"/>
          </a:xfrm>
          <a:solidFill>
            <a:schemeClr val="bg1"/>
          </a:solidFill>
        </p:grpSpPr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1CAD742D-64CA-45C3-BC9C-5ECC02EDF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6D6527F5-4BC9-4FA6-B02B-1488535D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69" name="사각형: 둥근 모서리 49">
            <a:extLst>
              <a:ext uri="{FF2B5EF4-FFF2-40B4-BE49-F238E27FC236}">
                <a16:creationId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8341098" y="2264388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랭킹</a:t>
            </a:r>
            <a:r>
              <a:rPr lang="en-US" altLang="ko-KR" sz="1400" b="1" dirty="0">
                <a:solidFill>
                  <a:srgbClr val="8354C1"/>
                </a:solidFill>
              </a:rPr>
              <a:t>,</a:t>
            </a:r>
            <a:r>
              <a:rPr lang="ko-KR" altLang="en-US" sz="1400" b="1" dirty="0">
                <a:solidFill>
                  <a:srgbClr val="8354C1"/>
                </a:solidFill>
              </a:rPr>
              <a:t>다중 레이블 문제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E015AED-70C5-4C04-AB8B-3E4DCB244AC7}"/>
              </a:ext>
            </a:extLst>
          </p:cNvPr>
          <p:cNvSpPr/>
          <p:nvPr/>
        </p:nvSpPr>
        <p:spPr>
          <a:xfrm>
            <a:off x="8283671" y="4093715"/>
            <a:ext cx="286906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평균 정밀도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2396DCB-1A3C-49A5-BA6C-12A25EEA42D6}"/>
              </a:ext>
            </a:extLst>
          </p:cNvPr>
          <p:cNvCxnSpPr/>
          <p:nvPr/>
        </p:nvCxnSpPr>
        <p:spPr>
          <a:xfrm flipH="1">
            <a:off x="9721466" y="2941434"/>
            <a:ext cx="485" cy="1137769"/>
          </a:xfrm>
          <a:prstGeom prst="line">
            <a:avLst/>
          </a:prstGeom>
          <a:ln w="19050">
            <a:solidFill>
              <a:srgbClr val="8354C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96">
            <a:extLst>
              <a:ext uri="{FF2B5EF4-FFF2-40B4-BE49-F238E27FC236}">
                <a16:creationId xmlns:a16="http://schemas.microsoft.com/office/drawing/2014/main" id="{CCC730B4-3E3C-4CEA-8068-C41DE0D9848C}"/>
              </a:ext>
            </a:extLst>
          </p:cNvPr>
          <p:cNvSpPr/>
          <p:nvPr/>
        </p:nvSpPr>
        <p:spPr>
          <a:xfrm>
            <a:off x="8333545" y="3353810"/>
            <a:ext cx="2768290" cy="338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평균 정밀도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8454859" y="2363080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EA7CBF1E-6CB4-4A16-9860-0960842DABE8}"/>
              </a:ext>
            </a:extLst>
          </p:cNvPr>
          <p:cNvSpPr>
            <a:spLocks/>
          </p:cNvSpPr>
          <p:nvPr/>
        </p:nvSpPr>
        <p:spPr bwMode="auto">
          <a:xfrm>
            <a:off x="8568907" y="2485964"/>
            <a:ext cx="264229" cy="23426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234BA7-59AA-4C02-93B9-0420F9EA3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65" y="4489827"/>
            <a:ext cx="1378912" cy="118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60800-7ED4-41ED-9B6E-4758466AD7CE}"/>
              </a:ext>
            </a:extLst>
          </p:cNvPr>
          <p:cNvSpPr txBox="1"/>
          <p:nvPr/>
        </p:nvSpPr>
        <p:spPr>
          <a:xfrm>
            <a:off x="2320862" y="5819551"/>
            <a:ext cx="11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회색 면적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DB36CA-FD52-4411-8009-37AD8F56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80" y="4926141"/>
            <a:ext cx="1144660" cy="3086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8CF02D-0797-4786-9A40-555EC8E98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880" y="5661311"/>
            <a:ext cx="1163952" cy="3086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1E5D05-EBA1-4882-A5A1-008FAAAC1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8414" y="4527653"/>
            <a:ext cx="1400551" cy="114924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90100AD-9E23-41A9-993F-E3E488341D0A}"/>
              </a:ext>
            </a:extLst>
          </p:cNvPr>
          <p:cNvSpPr txBox="1"/>
          <p:nvPr/>
        </p:nvSpPr>
        <p:spPr>
          <a:xfrm>
            <a:off x="8975358" y="5792925"/>
            <a:ext cx="14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파란색 면적</a:t>
            </a:r>
          </a:p>
        </p:txBody>
      </p:sp>
    </p:spTree>
    <p:extLst>
      <p:ext uri="{BB962C8B-B14F-4D97-AF65-F5344CB8AC3E}">
        <p14:creationId xmlns:p14="http://schemas.microsoft.com/office/powerpoint/2010/main" val="31481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4.5.3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평가 방법 선택</a:t>
              </a: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 </a:t>
              </a: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12998"/>
              </p:ext>
            </p:extLst>
          </p:nvPr>
        </p:nvGraphicFramePr>
        <p:xfrm>
          <a:off x="1553602" y="1274089"/>
          <a:ext cx="2913402" cy="529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410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홀드아웃 검증 세트 분리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데이터의 일정량을 테스트 세트로 떼어 놓음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5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데이터가 적으면 전체 데이터를 통계적으로 대표하지 못할 수 있음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만약 다른 난수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초깃값으로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셔플링해서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데이터를 나누었을 때 모델의 성능이 매우 달라지면 해당 문제임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2882"/>
              </p:ext>
            </p:extLst>
          </p:nvPr>
        </p:nvGraphicFramePr>
        <p:xfrm>
          <a:off x="5046102" y="1292958"/>
          <a:ext cx="2913402" cy="497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410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K-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겹 교차 검증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데이터를 동일한 크기를 가진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분할로 나눔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모델의 성능이 데이터 분할에 따라 편차가 클 때 도움이 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 분할마다 모델을 훈련하고 최종 점수는 각 분할의 평균으로 산출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73463"/>
              </p:ext>
            </p:extLst>
          </p:nvPr>
        </p:nvGraphicFramePr>
        <p:xfrm>
          <a:off x="8538602" y="1311827"/>
          <a:ext cx="2913402" cy="497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410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반복 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K-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겹 교차 검증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겹 교차 검증을 여러 번 적용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적용하기 전에 매번 데이터를 무작위로 섞음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데이터가 매우 적을 때 사용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B0C6CA2-4FA6-40C8-AB7D-F9DB7B9C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415" y="1403680"/>
            <a:ext cx="2771775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8655C3-3145-4EC4-A231-00654704F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420" y="1274089"/>
            <a:ext cx="2877084" cy="129155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22CCB33-0936-411A-9D7B-7C3001C28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921" y="1313616"/>
            <a:ext cx="2877084" cy="12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9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9961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4.5.4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데이터 준비</a:t>
              </a: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5029112" y="1550861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입력 데이터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입력 데이터는 </a:t>
            </a:r>
            <a:r>
              <a:rPr lang="ko-KR" altLang="en-US" sz="1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텐서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8E4B5E-209F-40DF-BADA-4D19E1D361A6}"/>
              </a:ext>
            </a:extLst>
          </p:cNvPr>
          <p:cNvSpPr/>
          <p:nvPr/>
        </p:nvSpPr>
        <p:spPr>
          <a:xfrm>
            <a:off x="5029112" y="2716292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스케일 조정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텐서의</a:t>
            </a: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값은 작은 값으로 스케일 조정됨</a:t>
            </a: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[-1,1] or</a:t>
            </a: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[0,1] </a:t>
            </a: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사이의 값으로 조정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0" name="사각형: 둥근 모서리 12">
            <a:extLst>
              <a:ext uri="{FF2B5EF4-FFF2-40B4-BE49-F238E27FC236}">
                <a16:creationId xmlns:a16="http://schemas.microsoft.com/office/drawing/2014/main" id="{BD17FE74-0C27-490F-A338-D614D191985D}"/>
              </a:ext>
            </a:extLst>
          </p:cNvPr>
          <p:cNvSpPr/>
          <p:nvPr/>
        </p:nvSpPr>
        <p:spPr>
          <a:xfrm>
            <a:off x="1804183" y="1762930"/>
            <a:ext cx="2719309" cy="668505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입력 데이터는 </a:t>
            </a:r>
            <a:r>
              <a:rPr lang="ko-KR" altLang="en-US" sz="1400" b="1" dirty="0" err="1">
                <a:solidFill>
                  <a:prstClr val="white"/>
                </a:solidFill>
              </a:rPr>
              <a:t>텐서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1EAD3BD-B172-474A-8873-A16C1F36A59C}"/>
              </a:ext>
            </a:extLst>
          </p:cNvPr>
          <p:cNvGrpSpPr/>
          <p:nvPr/>
        </p:nvGrpSpPr>
        <p:grpSpPr>
          <a:xfrm>
            <a:off x="1903386" y="1849059"/>
            <a:ext cx="496246" cy="496246"/>
            <a:chOff x="1687272" y="1112939"/>
            <a:chExt cx="540000" cy="54000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B7537C3-E88E-4D40-A7EA-C1959EDB805D}"/>
                </a:ext>
              </a:extLst>
            </p:cNvPr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3" name="Freeform 36">
              <a:extLst>
                <a:ext uri="{FF2B5EF4-FFF2-40B4-BE49-F238E27FC236}">
                  <a16:creationId xmlns:a16="http://schemas.microsoft.com/office/drawing/2014/main" id="{1E8C4599-FD41-4C92-89AF-FDE749BDC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354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9">
            <a:extLst>
              <a:ext uri="{FF2B5EF4-FFF2-40B4-BE49-F238E27FC236}">
                <a16:creationId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1758684" y="2832229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스케일 조정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1872445" y="2930921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89" name="Group 28">
            <a:extLst>
              <a:ext uri="{FF2B5EF4-FFF2-40B4-BE49-F238E27FC236}">
                <a16:creationId xmlns:a16="http://schemas.microsoft.com/office/drawing/2014/main" id="{C3FFB217-AF2F-410E-953C-844AAA65F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86247" y="3060506"/>
            <a:ext cx="273663" cy="239509"/>
            <a:chOff x="496" y="4251"/>
            <a:chExt cx="641" cy="561"/>
          </a:xfrm>
          <a:solidFill>
            <a:schemeClr val="bg1"/>
          </a:solidFill>
        </p:grpSpPr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1CAD742D-64CA-45C3-BC9C-5ECC02EDF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6D6527F5-4BC9-4FA6-B02B-1488535D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46" name="사각형: 둥근 모서리 12">
            <a:extLst>
              <a:ext uri="{FF2B5EF4-FFF2-40B4-BE49-F238E27FC236}">
                <a16:creationId xmlns:a16="http://schemas.microsoft.com/office/drawing/2014/main" id="{0C34F86D-8B71-49AB-A276-F41C340603DF}"/>
              </a:ext>
            </a:extLst>
          </p:cNvPr>
          <p:cNvSpPr/>
          <p:nvPr/>
        </p:nvSpPr>
        <p:spPr>
          <a:xfrm>
            <a:off x="1804183" y="3910069"/>
            <a:ext cx="2719309" cy="668505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정규화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7" name="사각형: 둥근 모서리 49">
            <a:extLst>
              <a:ext uri="{FF2B5EF4-FFF2-40B4-BE49-F238E27FC236}">
                <a16:creationId xmlns:a16="http://schemas.microsoft.com/office/drawing/2014/main" id="{4381009C-5514-4B6A-BF4F-CBB098996FD2}"/>
              </a:ext>
            </a:extLst>
          </p:cNvPr>
          <p:cNvSpPr/>
          <p:nvPr/>
        </p:nvSpPr>
        <p:spPr>
          <a:xfrm>
            <a:off x="1804183" y="4979368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특성 공학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232F252-F90B-403C-A632-9B6EBB5068B2}"/>
              </a:ext>
            </a:extLst>
          </p:cNvPr>
          <p:cNvGrpSpPr/>
          <p:nvPr/>
        </p:nvGrpSpPr>
        <p:grpSpPr>
          <a:xfrm>
            <a:off x="1903386" y="4000826"/>
            <a:ext cx="496246" cy="496246"/>
            <a:chOff x="1687272" y="1112939"/>
            <a:chExt cx="540000" cy="540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AE6FA6C-F9B0-4612-BD55-AD77EE34E03C}"/>
                </a:ext>
              </a:extLst>
            </p:cNvPr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AF8E4A02-693F-4808-A3A5-ED13975DA5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354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FBB9B602-971E-455F-AF58-24270BD490F2}"/>
              </a:ext>
            </a:extLst>
          </p:cNvPr>
          <p:cNvSpPr/>
          <p:nvPr/>
        </p:nvSpPr>
        <p:spPr>
          <a:xfrm>
            <a:off x="1880462" y="5070602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57" name="Group 28">
            <a:extLst>
              <a:ext uri="{FF2B5EF4-FFF2-40B4-BE49-F238E27FC236}">
                <a16:creationId xmlns:a16="http://schemas.microsoft.com/office/drawing/2014/main" id="{F7ADCE07-83D0-4495-87B6-B74002BBA2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4641" y="5198136"/>
            <a:ext cx="273663" cy="239509"/>
            <a:chOff x="496" y="4251"/>
            <a:chExt cx="641" cy="561"/>
          </a:xfrm>
          <a:solidFill>
            <a:schemeClr val="bg1"/>
          </a:solidFill>
        </p:grpSpPr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629254FD-4201-4AC7-BF75-BDD6B2C4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AD2AE46C-6A48-42F6-BA27-50AECDDF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A3957C1-66F5-4FEE-A19E-75F8AE899686}"/>
              </a:ext>
            </a:extLst>
          </p:cNvPr>
          <p:cNvSpPr/>
          <p:nvPr/>
        </p:nvSpPr>
        <p:spPr>
          <a:xfrm>
            <a:off x="5027564" y="3910069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정규화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각 특성마다 범위가 다르다면 정규화 해줘야 함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23CEFC-E4EA-47E2-AAFE-FE6AB4A9B627}"/>
              </a:ext>
            </a:extLst>
          </p:cNvPr>
          <p:cNvSpPr/>
          <p:nvPr/>
        </p:nvSpPr>
        <p:spPr>
          <a:xfrm>
            <a:off x="5007759" y="4929370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특성 공학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입력 데이터의 수가 적을 경우 특성 공학 수행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9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4.5.5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기본보다 나은 모델 훈련하기</a:t>
              </a: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5029112" y="1550861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네트워크의 출력에 필요한 제한을 가함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Ex)IMDB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분류는 </a:t>
            </a: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시그모이드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함수 사용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8E4B5E-209F-40DF-BADA-4D19E1D361A6}"/>
              </a:ext>
            </a:extLst>
          </p:cNvPr>
          <p:cNvSpPr/>
          <p:nvPr/>
        </p:nvSpPr>
        <p:spPr>
          <a:xfrm>
            <a:off x="5029112" y="2716292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풀려고 하는 문제의 종류에 적합한 함수 사용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Ex)IMDB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binary_crossentropy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사각형: 둥근 모서리 12">
            <a:extLst>
              <a:ext uri="{FF2B5EF4-FFF2-40B4-BE49-F238E27FC236}">
                <a16:creationId xmlns:a16="http://schemas.microsoft.com/office/drawing/2014/main" id="{BD17FE74-0C27-490F-A338-D614D191985D}"/>
              </a:ext>
            </a:extLst>
          </p:cNvPr>
          <p:cNvSpPr/>
          <p:nvPr/>
        </p:nvSpPr>
        <p:spPr>
          <a:xfrm>
            <a:off x="1804183" y="1762930"/>
            <a:ext cx="2719309" cy="668505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마지막 층 활성화 함수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1EAD3BD-B172-474A-8873-A16C1F36A59C}"/>
              </a:ext>
            </a:extLst>
          </p:cNvPr>
          <p:cNvGrpSpPr/>
          <p:nvPr/>
        </p:nvGrpSpPr>
        <p:grpSpPr>
          <a:xfrm>
            <a:off x="1903386" y="1849059"/>
            <a:ext cx="496246" cy="496246"/>
            <a:chOff x="1687272" y="1112939"/>
            <a:chExt cx="540000" cy="54000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B7537C3-E88E-4D40-A7EA-C1959EDB805D}"/>
                </a:ext>
              </a:extLst>
            </p:cNvPr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3" name="Freeform 36">
              <a:extLst>
                <a:ext uri="{FF2B5EF4-FFF2-40B4-BE49-F238E27FC236}">
                  <a16:creationId xmlns:a16="http://schemas.microsoft.com/office/drawing/2014/main" id="{1E8C4599-FD41-4C92-89AF-FDE749BDC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354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9">
            <a:extLst>
              <a:ext uri="{FF2B5EF4-FFF2-40B4-BE49-F238E27FC236}">
                <a16:creationId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1758684" y="2832229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손실 함수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1872445" y="2930921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89" name="Group 28">
            <a:extLst>
              <a:ext uri="{FF2B5EF4-FFF2-40B4-BE49-F238E27FC236}">
                <a16:creationId xmlns:a16="http://schemas.microsoft.com/office/drawing/2014/main" id="{C3FFB217-AF2F-410E-953C-844AAA65F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86247" y="3060506"/>
            <a:ext cx="273663" cy="239509"/>
            <a:chOff x="496" y="4251"/>
            <a:chExt cx="641" cy="561"/>
          </a:xfrm>
          <a:solidFill>
            <a:schemeClr val="bg1"/>
          </a:solidFill>
        </p:grpSpPr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1CAD742D-64CA-45C3-BC9C-5ECC02EDF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6D6527F5-4BC9-4FA6-B02B-1488535D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46" name="사각형: 둥근 모서리 49">
            <a:extLst>
              <a:ext uri="{FF2B5EF4-FFF2-40B4-BE49-F238E27FC236}">
                <a16:creationId xmlns:a16="http://schemas.microsoft.com/office/drawing/2014/main" id="{1EE8EF27-09A8-4784-A54C-6DC6CF24273E}"/>
              </a:ext>
            </a:extLst>
          </p:cNvPr>
          <p:cNvSpPr/>
          <p:nvPr/>
        </p:nvSpPr>
        <p:spPr>
          <a:xfrm>
            <a:off x="1758683" y="3912473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최적화 설정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FF2332-7292-4523-B15F-5FF9E423D8AA}"/>
              </a:ext>
            </a:extLst>
          </p:cNvPr>
          <p:cNvSpPr/>
          <p:nvPr/>
        </p:nvSpPr>
        <p:spPr>
          <a:xfrm>
            <a:off x="1872445" y="4001536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49" name="Group 28">
            <a:extLst>
              <a:ext uri="{FF2B5EF4-FFF2-40B4-BE49-F238E27FC236}">
                <a16:creationId xmlns:a16="http://schemas.microsoft.com/office/drawing/2014/main" id="{F9253A23-66E4-4F6B-9E49-9577967368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2131" y="4137208"/>
            <a:ext cx="273663" cy="239509"/>
            <a:chOff x="496" y="4251"/>
            <a:chExt cx="641" cy="561"/>
          </a:xfrm>
          <a:solidFill>
            <a:schemeClr val="bg1"/>
          </a:solidFill>
        </p:grpSpPr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39F8E3D6-8B51-43D9-BFE2-8AEF1DAE4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3DDD6B84-641C-4002-8F9D-01F48FB99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C53CCC-5B4C-4C71-85CC-0006F59D9CCC}"/>
              </a:ext>
            </a:extLst>
          </p:cNvPr>
          <p:cNvSpPr/>
          <p:nvPr/>
        </p:nvSpPr>
        <p:spPr>
          <a:xfrm>
            <a:off x="5029112" y="3819998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옵티마이저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설정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대부부은 </a:t>
            </a:r>
            <a:r>
              <a:rPr lang="en-US" altLang="ko-KR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rmsprop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기본 </a:t>
            </a: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학습률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 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4.5.5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기본보다 나은 모델 훈련하기</a:t>
              </a: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1B75D25-6484-41E4-878D-820663DB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02412"/>
              </p:ext>
            </p:extLst>
          </p:nvPr>
        </p:nvGraphicFramePr>
        <p:xfrm>
          <a:off x="2029818" y="1725813"/>
          <a:ext cx="8817207" cy="3399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9069">
                  <a:extLst>
                    <a:ext uri="{9D8B030D-6E8A-4147-A177-3AD203B41FA5}">
                      <a16:colId xmlns:a16="http://schemas.microsoft.com/office/drawing/2014/main" val="1140177034"/>
                    </a:ext>
                  </a:extLst>
                </a:gridCol>
                <a:gridCol w="2939069">
                  <a:extLst>
                    <a:ext uri="{9D8B030D-6E8A-4147-A177-3AD203B41FA5}">
                      <a16:colId xmlns:a16="http://schemas.microsoft.com/office/drawing/2014/main" val="2464638147"/>
                    </a:ext>
                  </a:extLst>
                </a:gridCol>
                <a:gridCol w="2939069">
                  <a:extLst>
                    <a:ext uri="{9D8B030D-6E8A-4147-A177-3AD203B41FA5}">
                      <a16:colId xmlns:a16="http://schemas.microsoft.com/office/drawing/2014/main" val="1276137293"/>
                    </a:ext>
                  </a:extLst>
                </a:gridCol>
              </a:tblGrid>
              <a:tr h="551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 유형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마지막 층 활성화 함수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손실 함수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616707"/>
                  </a:ext>
                </a:extLst>
              </a:tr>
              <a:tr h="551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이진 분류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시그모이드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Binary_crossentropy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43281"/>
                  </a:ext>
                </a:extLst>
              </a:tr>
              <a:tr h="551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단일 레이블 다중 분류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소프트맥스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Categorical_crossentropy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203163"/>
                  </a:ext>
                </a:extLst>
              </a:tr>
              <a:tr h="551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다중 레이블 다중 분류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시그모이드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Binary_crossentropy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505753"/>
                  </a:ext>
                </a:extLst>
              </a:tr>
              <a:tr h="551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임의 값에 대한 회귀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Mse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92155"/>
                  </a:ext>
                </a:extLst>
              </a:tr>
              <a:tr h="55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사이 값에 대한 회귀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시그모이드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mse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 err="1"/>
                        <a:t>binary_crossentropy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14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04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4.5.6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몸집 키우기 </a:t>
              </a: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: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과대적합 모델 구축</a:t>
              </a: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9" name="사각형: 둥근 모서리 12">
            <a:extLst>
              <a:ext uri="{FF2B5EF4-FFF2-40B4-BE49-F238E27FC236}">
                <a16:creationId xmlns:a16="http://schemas.microsoft.com/office/drawing/2014/main" id="{14FBDE99-3957-42F4-85CE-A86AC68ED763}"/>
              </a:ext>
            </a:extLst>
          </p:cNvPr>
          <p:cNvSpPr/>
          <p:nvPr/>
        </p:nvSpPr>
        <p:spPr>
          <a:xfrm>
            <a:off x="1804183" y="1762930"/>
            <a:ext cx="2719309" cy="668505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      층 추가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3" name="사각형: 둥근 모서리 49">
            <a:extLst>
              <a:ext uri="{FF2B5EF4-FFF2-40B4-BE49-F238E27FC236}">
                <a16:creationId xmlns:a16="http://schemas.microsoft.com/office/drawing/2014/main" id="{127E9F1E-E911-4721-9ECA-0F17057C767B}"/>
              </a:ext>
            </a:extLst>
          </p:cNvPr>
          <p:cNvSpPr/>
          <p:nvPr/>
        </p:nvSpPr>
        <p:spPr>
          <a:xfrm>
            <a:off x="1758684" y="2832229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  층의 크기 키우기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44" name="사각형: 둥근 모서리 12">
            <a:extLst>
              <a:ext uri="{FF2B5EF4-FFF2-40B4-BE49-F238E27FC236}">
                <a16:creationId xmlns:a16="http://schemas.microsoft.com/office/drawing/2014/main" id="{FA081910-FFAF-448B-AC0F-377449451862}"/>
              </a:ext>
            </a:extLst>
          </p:cNvPr>
          <p:cNvSpPr/>
          <p:nvPr/>
        </p:nvSpPr>
        <p:spPr>
          <a:xfrm>
            <a:off x="1804183" y="3910069"/>
            <a:ext cx="2719309" cy="668505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   더 많은 </a:t>
            </a:r>
            <a:r>
              <a:rPr lang="ko-KR" altLang="en-US" sz="1400" b="1" dirty="0" err="1">
                <a:solidFill>
                  <a:prstClr val="white"/>
                </a:solidFill>
              </a:rPr>
              <a:t>에포크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BDD91B-F09D-42C8-B480-D5D08C45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51" y="2275400"/>
            <a:ext cx="3766832" cy="100006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602FFCF-4766-4001-86F1-52B64D913355}"/>
              </a:ext>
            </a:extLst>
          </p:cNvPr>
          <p:cNvCxnSpPr/>
          <p:nvPr/>
        </p:nvCxnSpPr>
        <p:spPr>
          <a:xfrm>
            <a:off x="5629013" y="2000138"/>
            <a:ext cx="3087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81F5D4-198E-4FAC-9FA2-8020A576D200}"/>
              </a:ext>
            </a:extLst>
          </p:cNvPr>
          <p:cNvSpPr txBox="1"/>
          <p:nvPr/>
        </p:nvSpPr>
        <p:spPr>
          <a:xfrm>
            <a:off x="6744748" y="1443699"/>
            <a:ext cx="107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층 추가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FA68024-C772-4EBD-BA6C-7FAD46646644}"/>
              </a:ext>
            </a:extLst>
          </p:cNvPr>
          <p:cNvCxnSpPr/>
          <p:nvPr/>
        </p:nvCxnSpPr>
        <p:spPr>
          <a:xfrm>
            <a:off x="9471171" y="2362997"/>
            <a:ext cx="0" cy="739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D57E07-3D55-40F0-96B8-8B2C8C778F59}"/>
              </a:ext>
            </a:extLst>
          </p:cNvPr>
          <p:cNvSpPr txBox="1"/>
          <p:nvPr/>
        </p:nvSpPr>
        <p:spPr>
          <a:xfrm>
            <a:off x="9827590" y="2590764"/>
            <a:ext cx="177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층 크기 키우기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F6961D8-BF8B-4807-830F-03CC175B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095" y="3771252"/>
            <a:ext cx="3788388" cy="998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C163D7-FCD2-4425-8C3E-58782B3FF9F4}"/>
              </a:ext>
            </a:extLst>
          </p:cNvPr>
          <p:cNvSpPr/>
          <p:nvPr/>
        </p:nvSpPr>
        <p:spPr>
          <a:xfrm>
            <a:off x="7004807" y="3910069"/>
            <a:ext cx="813502" cy="859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D38D0C-ED33-4A4A-B50B-AD3AC615CFFA}"/>
              </a:ext>
            </a:extLst>
          </p:cNvPr>
          <p:cNvSpPr/>
          <p:nvPr/>
        </p:nvSpPr>
        <p:spPr>
          <a:xfrm>
            <a:off x="8178351" y="3910068"/>
            <a:ext cx="794132" cy="859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92ABDDF-021A-402A-BA7B-12CB5A53B3F5}"/>
              </a:ext>
            </a:extLst>
          </p:cNvPr>
          <p:cNvCxnSpPr/>
          <p:nvPr/>
        </p:nvCxnSpPr>
        <p:spPr>
          <a:xfrm>
            <a:off x="7457813" y="4769851"/>
            <a:ext cx="0" cy="36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2760B0B-9133-4FD4-B1FE-1F4F131540B8}"/>
              </a:ext>
            </a:extLst>
          </p:cNvPr>
          <p:cNvCxnSpPr/>
          <p:nvPr/>
        </p:nvCxnSpPr>
        <p:spPr>
          <a:xfrm>
            <a:off x="8600114" y="4769851"/>
            <a:ext cx="0" cy="36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067805-A6C9-4548-B749-41E761008D20}"/>
              </a:ext>
            </a:extLst>
          </p:cNvPr>
          <p:cNvCxnSpPr/>
          <p:nvPr/>
        </p:nvCxnSpPr>
        <p:spPr>
          <a:xfrm>
            <a:off x="7457813" y="5138966"/>
            <a:ext cx="11423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B4DA96C-058F-4018-A8FE-8190B991DA6E}"/>
              </a:ext>
            </a:extLst>
          </p:cNvPr>
          <p:cNvCxnSpPr/>
          <p:nvPr/>
        </p:nvCxnSpPr>
        <p:spPr>
          <a:xfrm>
            <a:off x="8028264" y="5138966"/>
            <a:ext cx="0" cy="44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4116500-181B-46B3-A969-BAE7231080A8}"/>
              </a:ext>
            </a:extLst>
          </p:cNvPr>
          <p:cNvSpPr txBox="1"/>
          <p:nvPr/>
        </p:nvSpPr>
        <p:spPr>
          <a:xfrm>
            <a:off x="7457813" y="5587068"/>
            <a:ext cx="11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모니터링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7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9961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4.5.7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모델 규제와 </a:t>
              </a:r>
              <a:r>
                <a:rPr lang="ko-KR" altLang="en-US" sz="24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하이퍼파라미터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 튜닝</a:t>
              </a: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4998123" y="889732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드롭아웃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추가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8E4B5E-209F-40DF-BADA-4D19E1D361A6}"/>
              </a:ext>
            </a:extLst>
          </p:cNvPr>
          <p:cNvSpPr/>
          <p:nvPr/>
        </p:nvSpPr>
        <p:spPr>
          <a:xfrm>
            <a:off x="4998123" y="1927190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층을 추가하거나 제거해서 다른 구조 시도</a:t>
            </a:r>
          </a:p>
        </p:txBody>
      </p:sp>
      <p:sp>
        <p:nvSpPr>
          <p:cNvPr id="60" name="사각형: 둥근 모서리 12">
            <a:extLst>
              <a:ext uri="{FF2B5EF4-FFF2-40B4-BE49-F238E27FC236}">
                <a16:creationId xmlns:a16="http://schemas.microsoft.com/office/drawing/2014/main" id="{BD17FE74-0C27-490F-A338-D614D191985D}"/>
              </a:ext>
            </a:extLst>
          </p:cNvPr>
          <p:cNvSpPr/>
          <p:nvPr/>
        </p:nvSpPr>
        <p:spPr>
          <a:xfrm>
            <a:off x="1779397" y="1053688"/>
            <a:ext cx="2719309" cy="668505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400" b="1" dirty="0" err="1">
                <a:solidFill>
                  <a:prstClr val="white"/>
                </a:solidFill>
              </a:rPr>
              <a:t>드롭아웃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1EAD3BD-B172-474A-8873-A16C1F36A59C}"/>
              </a:ext>
            </a:extLst>
          </p:cNvPr>
          <p:cNvGrpSpPr/>
          <p:nvPr/>
        </p:nvGrpSpPr>
        <p:grpSpPr>
          <a:xfrm>
            <a:off x="1853349" y="1139817"/>
            <a:ext cx="496246" cy="496246"/>
            <a:chOff x="1687272" y="1112939"/>
            <a:chExt cx="540000" cy="54000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B7537C3-E88E-4D40-A7EA-C1959EDB805D}"/>
                </a:ext>
              </a:extLst>
            </p:cNvPr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3" name="Freeform 36">
              <a:extLst>
                <a:ext uri="{FF2B5EF4-FFF2-40B4-BE49-F238E27FC236}">
                  <a16:creationId xmlns:a16="http://schemas.microsoft.com/office/drawing/2014/main" id="{1E8C4599-FD41-4C92-89AF-FDE749BDC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354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9">
            <a:extLst>
              <a:ext uri="{FF2B5EF4-FFF2-40B4-BE49-F238E27FC236}">
                <a16:creationId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1737969" y="2086920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다른 구조 시도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1880462" y="2164144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89" name="Group 28">
            <a:extLst>
              <a:ext uri="{FF2B5EF4-FFF2-40B4-BE49-F238E27FC236}">
                <a16:creationId xmlns:a16="http://schemas.microsoft.com/office/drawing/2014/main" id="{C3FFB217-AF2F-410E-953C-844AAA65F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6222" y="2296981"/>
            <a:ext cx="273663" cy="239509"/>
            <a:chOff x="496" y="4251"/>
            <a:chExt cx="641" cy="561"/>
          </a:xfrm>
          <a:solidFill>
            <a:schemeClr val="bg1"/>
          </a:solidFill>
        </p:grpSpPr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1CAD742D-64CA-45C3-BC9C-5ECC02EDF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6D6527F5-4BC9-4FA6-B02B-1488535D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46" name="사각형: 둥근 모서리 12">
            <a:extLst>
              <a:ext uri="{FF2B5EF4-FFF2-40B4-BE49-F238E27FC236}">
                <a16:creationId xmlns:a16="http://schemas.microsoft.com/office/drawing/2014/main" id="{0C34F86D-8B71-49AB-A276-F41C340603DF}"/>
              </a:ext>
            </a:extLst>
          </p:cNvPr>
          <p:cNvSpPr/>
          <p:nvPr/>
        </p:nvSpPr>
        <p:spPr>
          <a:xfrm>
            <a:off x="1737969" y="3127332"/>
            <a:ext cx="2719309" cy="668505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L1 or L2</a:t>
            </a:r>
          </a:p>
        </p:txBody>
      </p:sp>
      <p:sp>
        <p:nvSpPr>
          <p:cNvPr id="47" name="사각형: 둥근 모서리 49">
            <a:extLst>
              <a:ext uri="{FF2B5EF4-FFF2-40B4-BE49-F238E27FC236}">
                <a16:creationId xmlns:a16="http://schemas.microsoft.com/office/drawing/2014/main" id="{4381009C-5514-4B6A-BF4F-CBB098996FD2}"/>
              </a:ext>
            </a:extLst>
          </p:cNvPr>
          <p:cNvSpPr/>
          <p:nvPr/>
        </p:nvSpPr>
        <p:spPr>
          <a:xfrm>
            <a:off x="1717254" y="4165654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 algn="ctr">
              <a:defRPr/>
            </a:pPr>
            <a:r>
              <a:rPr lang="ko-KR" altLang="en-US" sz="1400" b="1" dirty="0" err="1">
                <a:solidFill>
                  <a:srgbClr val="8354C1"/>
                </a:solidFill>
              </a:rPr>
              <a:t>하이퍼파라미터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232F252-F90B-403C-A632-9B6EBB5068B2}"/>
              </a:ext>
            </a:extLst>
          </p:cNvPr>
          <p:cNvGrpSpPr/>
          <p:nvPr/>
        </p:nvGrpSpPr>
        <p:grpSpPr>
          <a:xfrm>
            <a:off x="1827146" y="3213461"/>
            <a:ext cx="496246" cy="496246"/>
            <a:chOff x="1687272" y="1112939"/>
            <a:chExt cx="540000" cy="540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AE6FA6C-F9B0-4612-BD55-AD77EE34E03C}"/>
                </a:ext>
              </a:extLst>
            </p:cNvPr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AF8E4A02-693F-4808-A3A5-ED13975DA5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354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FBB9B602-971E-455F-AF58-24270BD490F2}"/>
              </a:ext>
            </a:extLst>
          </p:cNvPr>
          <p:cNvSpPr/>
          <p:nvPr/>
        </p:nvSpPr>
        <p:spPr>
          <a:xfrm>
            <a:off x="1827146" y="4246913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57" name="Group 28">
            <a:extLst>
              <a:ext uri="{FF2B5EF4-FFF2-40B4-BE49-F238E27FC236}">
                <a16:creationId xmlns:a16="http://schemas.microsoft.com/office/drawing/2014/main" id="{F7ADCE07-83D0-4495-87B6-B74002BBA2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15696" y="4379750"/>
            <a:ext cx="273663" cy="239509"/>
            <a:chOff x="496" y="4251"/>
            <a:chExt cx="641" cy="561"/>
          </a:xfrm>
          <a:solidFill>
            <a:schemeClr val="bg1"/>
          </a:solidFill>
        </p:grpSpPr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629254FD-4201-4AC7-BF75-BDD6B2C4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AD2AE46C-6A48-42F6-BA27-50AECDDF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A3957C1-66F5-4FEE-A19E-75F8AE899686}"/>
              </a:ext>
            </a:extLst>
          </p:cNvPr>
          <p:cNvSpPr/>
          <p:nvPr/>
        </p:nvSpPr>
        <p:spPr>
          <a:xfrm>
            <a:off x="5005692" y="3020006"/>
            <a:ext cx="4634624" cy="932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L1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이나 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L2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또는 두 가지 모두 추가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23CEFC-E4EA-47E2-AAFE-FE6AB4A9B627}"/>
              </a:ext>
            </a:extLst>
          </p:cNvPr>
          <p:cNvSpPr/>
          <p:nvPr/>
        </p:nvSpPr>
        <p:spPr>
          <a:xfrm>
            <a:off x="5005692" y="4028903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하이퍼파라미터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바꾸어 시도</a:t>
            </a:r>
          </a:p>
        </p:txBody>
      </p:sp>
      <p:sp>
        <p:nvSpPr>
          <p:cNvPr id="68" name="사각형: 둥근 모서리 49">
            <a:extLst>
              <a:ext uri="{FF2B5EF4-FFF2-40B4-BE49-F238E27FC236}">
                <a16:creationId xmlns:a16="http://schemas.microsoft.com/office/drawing/2014/main" id="{ADD7A57B-B4CD-4D14-99CF-88A48BD97359}"/>
              </a:ext>
            </a:extLst>
          </p:cNvPr>
          <p:cNvSpPr/>
          <p:nvPr/>
        </p:nvSpPr>
        <p:spPr>
          <a:xfrm>
            <a:off x="1758682" y="5212517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 algn="ctr">
              <a:defRPr/>
            </a:pPr>
            <a:r>
              <a:rPr lang="ko-KR" altLang="en-US" sz="1400" b="1" dirty="0">
                <a:solidFill>
                  <a:srgbClr val="8354C1"/>
                </a:solidFill>
              </a:rPr>
              <a:t>특성 공학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9C7DAE4-F761-49BD-8BA0-08DF43B9F19E}"/>
              </a:ext>
            </a:extLst>
          </p:cNvPr>
          <p:cNvSpPr/>
          <p:nvPr/>
        </p:nvSpPr>
        <p:spPr>
          <a:xfrm>
            <a:off x="1880461" y="5299128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D9C87C56-075C-4ADD-A221-8024C812FA56}"/>
              </a:ext>
            </a:extLst>
          </p:cNvPr>
          <p:cNvSpPr>
            <a:spLocks/>
          </p:cNvSpPr>
          <p:nvPr/>
        </p:nvSpPr>
        <p:spPr bwMode="auto">
          <a:xfrm>
            <a:off x="1992613" y="5427392"/>
            <a:ext cx="264229" cy="23426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>
              <a:solidFill>
                <a:prstClr val="black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D0553C8-B2E4-414E-9DDA-22D4F804E4E7}"/>
              </a:ext>
            </a:extLst>
          </p:cNvPr>
          <p:cNvSpPr/>
          <p:nvPr/>
        </p:nvSpPr>
        <p:spPr>
          <a:xfrm>
            <a:off x="5005691" y="4919117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선택적 특성 공학 시도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3136E4-195B-4A23-B1E1-0B3C936E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35" y="1098447"/>
            <a:ext cx="3590925" cy="609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650DBD-A9AE-425C-BC07-A432EF03FAEC}"/>
              </a:ext>
            </a:extLst>
          </p:cNvPr>
          <p:cNvSpPr/>
          <p:nvPr/>
        </p:nvSpPr>
        <p:spPr>
          <a:xfrm>
            <a:off x="6485971" y="1112067"/>
            <a:ext cx="2179465" cy="205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38FFB0-F91F-48CC-90EB-25980ED79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563" y="1893280"/>
            <a:ext cx="3048701" cy="5856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524525-6F91-42A5-A401-5F5D5CC17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563" y="2601710"/>
            <a:ext cx="3048701" cy="6639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8ACA238-6CF2-415E-AB62-99EE2375C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090" y="3587614"/>
            <a:ext cx="1822118" cy="86666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D45B057-3699-4964-B2CF-55E83CF54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2358" y="3584000"/>
            <a:ext cx="1822118" cy="8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5982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575</Words>
  <Application>Microsoft Office PowerPoint</Application>
  <PresentationFormat>와이드스크린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Bahnschrift SemiBold</vt:lpstr>
      <vt:lpstr>Bauhaus 93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안 규호</cp:lastModifiedBy>
  <cp:revision>36</cp:revision>
  <dcterms:created xsi:type="dcterms:W3CDTF">2022-01-04T05:54:00Z</dcterms:created>
  <dcterms:modified xsi:type="dcterms:W3CDTF">2022-01-24T17:38:50Z</dcterms:modified>
  <cp:version>0906.0100.01</cp:version>
</cp:coreProperties>
</file>