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65" r:id="rId5"/>
    <p:sldId id="290" r:id="rId6"/>
    <p:sldId id="287" r:id="rId7"/>
    <p:sldId id="284" r:id="rId8"/>
    <p:sldId id="286" r:id="rId9"/>
    <p:sldId id="292" r:id="rId10"/>
    <p:sldId id="293" r:id="rId11"/>
    <p:sldId id="294" r:id="rId12"/>
    <p:sldId id="295" r:id="rId13"/>
    <p:sldId id="296" r:id="rId14"/>
    <p:sldId id="297" r:id="rId15"/>
    <p:sldId id="28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52"/>
    <a:srgbClr val="418A9D"/>
    <a:srgbClr val="393939"/>
    <a:srgbClr val="04396C"/>
    <a:srgbClr val="6497B1"/>
    <a:srgbClr val="AEAFA9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101366" y="6614007"/>
            <a:ext cx="20874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에스코어 드림 5 Medium" panose="020B0503030302020204" pitchFamily="34" charset="-127"/>
                <a:ea typeface="에스코어 드림 4 Regular" panose="020B0503030302020204" pitchFamily="34" charset="-127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에스코어 드림 5 Medium" panose="020B0503030302020204" pitchFamily="34" charset="-127"/>
                <a:ea typeface="에스코어 드림 4 Regular" panose="020B0503030302020204" pitchFamily="34" charset="-127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에스코어 드림 5 Medium" panose="020B0503030302020204" pitchFamily="34" charset="-127"/>
                <a:ea typeface="에스코어 드림 4 Regular" panose="020B0503030302020204" pitchFamily="34" charset="-127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에스코어 드림 5 Medium" panose="020B0503030302020204" pitchFamily="34" charset="-127"/>
                <a:ea typeface="에스코어 드림 4 Regular" panose="020B0503030302020204" pitchFamily="34" charset="-127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에스코어 드림 5 Medium" panose="020B0503030302020204" pitchFamily="34" charset="-127"/>
                <a:ea typeface="에스코어 드림 4 Regular" panose="020B0503030302020204" pitchFamily="34" charset="-127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에스코어 드림 5 Medium" panose="020B0503030302020204" pitchFamily="34" charset="-127"/>
              <a:ea typeface="에스코어 드림 4 Regular" panose="020B05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101366" y="6614007"/>
            <a:ext cx="20874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4 Regular" panose="020B0503030302020204" pitchFamily="34" charset="-127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4 Regular" panose="020B0503030302020204" pitchFamily="34" charset="-127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4 Regular" panose="020B0503030302020204" pitchFamily="34" charset="-127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4 Regular" panose="020B0503030302020204" pitchFamily="34" charset="-127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4 Regular" panose="020B0503030302020204" pitchFamily="34" charset="-127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4 Regular" panose="020B05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fld id="{5C85567D-AB5D-4AC7-81EF-B47DBFAE57A2}" type="datetimeFigureOut">
              <a:rPr lang="ko-KR" altLang="en-US" smtClean="0"/>
              <a:pPr/>
              <a:t>2022-01-06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fld id="{FFC05B24-248A-42BE-A553-D13EA5F4B5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3994308" y="2676872"/>
            <a:ext cx="4203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3, 4</a:t>
            </a:r>
            <a:r>
              <a:rPr lang="ko-KR" altLang="en-US" sz="4800" spc="-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 강의 자료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785573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DE4788D-9062-47F2-9AEB-8F73F7EB39DF}"/>
              </a:ext>
            </a:extLst>
          </p:cNvPr>
          <p:cNvSpPr txBox="1"/>
          <p:nvPr/>
        </p:nvSpPr>
        <p:spPr>
          <a:xfrm>
            <a:off x="5166900" y="3811795"/>
            <a:ext cx="1858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딥러닝 스터디 </a:t>
            </a:r>
            <a:r>
              <a:rPr lang="en-US" altLang="ko-KR" sz="2000" spc="-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</a:t>
            </a:r>
            <a:r>
              <a:rPr lang="ko-KR" altLang="en-US" sz="2000" spc="-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영화 리뷰 분류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Part 3, </a:t>
            </a:r>
            <a:endParaRPr lang="ko-KR" altLang="en-US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267211" y="1239677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393939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영화 리뷰 분류 코드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79" y="1261466"/>
            <a:ext cx="135132" cy="510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70C901-E3C5-4EA4-8681-9B8A5090F3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68"/>
          <a:stretch/>
        </p:blipFill>
        <p:spPr>
          <a:xfrm>
            <a:off x="1085250" y="2514340"/>
            <a:ext cx="10021499" cy="30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73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영화 리뷰 분류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Part 3, </a:t>
            </a:r>
            <a:endParaRPr lang="ko-KR" altLang="en-US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267211" y="1239677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393939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영화 리뷰 분류 코드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79" y="1261466"/>
            <a:ext cx="135132" cy="510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A86F78-842D-45CD-BBE9-F24D1132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35" y="2114738"/>
            <a:ext cx="11039329" cy="403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12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영화 리뷰 분류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Part 3, </a:t>
            </a:r>
            <a:endParaRPr lang="ko-KR" altLang="en-US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267211" y="1239677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393939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영화 리뷰 분류 코드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79" y="1261466"/>
            <a:ext cx="135132" cy="510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E39E17-88EF-4B70-916F-5509897FB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97"/>
          <a:stretch/>
        </p:blipFill>
        <p:spPr>
          <a:xfrm>
            <a:off x="706501" y="1925614"/>
            <a:ext cx="10778997" cy="433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23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영화 리뷰 분류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Part 3, </a:t>
            </a:r>
            <a:endParaRPr lang="ko-KR" altLang="en-US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267211" y="1239677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393939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영화 리뷰 분류 결과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79" y="1261466"/>
            <a:ext cx="135132" cy="510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B9D6E6-0B8A-48A3-B75E-400E78BE0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20" y="2077453"/>
            <a:ext cx="5639885" cy="43474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755206-B98F-4198-BD4D-6CA1E9197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805" y="2077453"/>
            <a:ext cx="5401427" cy="424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48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영화 리뷰 분류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Part 3, </a:t>
            </a:r>
            <a:endParaRPr lang="ko-KR" altLang="en-US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267211" y="1239677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393939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영화 리뷰 분류 코드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79" y="1261466"/>
            <a:ext cx="135132" cy="510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15CED1-621F-481A-9397-FC56F8A6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266" y="2109716"/>
            <a:ext cx="9156100" cy="40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6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48862" y="3248213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머신 러닝의 기본 요소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69916" y="295582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Part 4, </a:t>
            </a:r>
            <a:endParaRPr lang="ko-KR" altLang="en-US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608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4081193"/>
            <a:ext cx="3196246" cy="707886"/>
            <a:chOff x="294640" y="3596640"/>
            <a:chExt cx="3196246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148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547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신경망 시작하기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5414933"/>
            <a:ext cx="4016984" cy="707886"/>
            <a:chOff x="294640" y="3596640"/>
            <a:chExt cx="4016984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148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3368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머신 러닝의 기본 요소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신경망 시작하기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Part 3, </a:t>
            </a:r>
            <a:endParaRPr lang="ko-KR" altLang="en-US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721319" y="255667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딥러닝 컴퓨터 셋팅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Part 3, </a:t>
            </a:r>
            <a:endParaRPr lang="ko-KR" altLang="en-US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750606-1D89-4C34-A9AB-8299E544D955}"/>
              </a:ext>
            </a:extLst>
          </p:cNvPr>
          <p:cNvGrpSpPr/>
          <p:nvPr/>
        </p:nvGrpSpPr>
        <p:grpSpPr>
          <a:xfrm>
            <a:off x="625642" y="2026433"/>
            <a:ext cx="5739064" cy="4433493"/>
            <a:chOff x="759525" y="1823745"/>
            <a:chExt cx="5739064" cy="44334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C8F4E8-0871-4ECC-9B39-5D08742E1A1F}"/>
                </a:ext>
              </a:extLst>
            </p:cNvPr>
            <p:cNvSpPr/>
            <p:nvPr/>
          </p:nvSpPr>
          <p:spPr>
            <a:xfrm>
              <a:off x="759525" y="1823745"/>
              <a:ext cx="5739063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C4AD49-1006-4BDA-8308-99F46C8B22F5}"/>
                </a:ext>
              </a:extLst>
            </p:cNvPr>
            <p:cNvSpPr/>
            <p:nvPr/>
          </p:nvSpPr>
          <p:spPr>
            <a:xfrm>
              <a:off x="759527" y="4097238"/>
              <a:ext cx="5739062" cy="2160000"/>
            </a:xfrm>
            <a:prstGeom prst="rect">
              <a:avLst/>
            </a:prstGeom>
            <a:solidFill>
              <a:srgbClr val="418A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008B03C-DDF9-4272-B672-0457BF0EDB7C}"/>
                </a:ext>
              </a:extLst>
            </p:cNvPr>
            <p:cNvGrpSpPr/>
            <p:nvPr/>
          </p:nvGrpSpPr>
          <p:grpSpPr>
            <a:xfrm>
              <a:off x="873320" y="1916310"/>
              <a:ext cx="5171391" cy="3518524"/>
              <a:chOff x="873320" y="1916310"/>
              <a:chExt cx="5171391" cy="3518524"/>
            </a:xfrm>
          </p:grpSpPr>
          <p:sp>
            <p:nvSpPr>
              <p:cNvPr id="13" name="다이아몬드 12">
                <a:extLst>
                  <a:ext uri="{FF2B5EF4-FFF2-40B4-BE49-F238E27FC236}">
                    <a16:creationId xmlns:a16="http://schemas.microsoft.com/office/drawing/2014/main" id="{AA7D6DF9-47AF-4543-8168-1EFBB283B875}"/>
                  </a:ext>
                </a:extLst>
              </p:cNvPr>
              <p:cNvSpPr/>
              <p:nvPr/>
            </p:nvSpPr>
            <p:spPr>
              <a:xfrm>
                <a:off x="873320" y="1916310"/>
                <a:ext cx="1251401" cy="1193498"/>
              </a:xfrm>
              <a:prstGeom prst="diamond">
                <a:avLst/>
              </a:prstGeom>
              <a:solidFill>
                <a:schemeClr val="accent6">
                  <a:alpha val="7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1F127A-59DA-44CD-8865-9EDDC08EE1E1}"/>
                  </a:ext>
                </a:extLst>
              </p:cNvPr>
              <p:cNvSpPr txBox="1"/>
              <p:nvPr/>
            </p:nvSpPr>
            <p:spPr>
              <a:xfrm>
                <a:off x="1061286" y="2260252"/>
                <a:ext cx="10138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chemeClr val="bg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권장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0C5932-7F6B-4D39-B32B-EBD2F611A19E}"/>
                  </a:ext>
                </a:extLst>
              </p:cNvPr>
              <p:cNvSpPr txBox="1"/>
              <p:nvPr/>
            </p:nvSpPr>
            <p:spPr>
              <a:xfrm>
                <a:off x="1778885" y="2670109"/>
                <a:ext cx="4265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chemeClr val="bg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최신 </a:t>
                </a:r>
                <a:r>
                  <a:rPr lang="en-US" altLang="ko-KR" sz="2800" b="1" dirty="0">
                    <a:solidFill>
                      <a:schemeClr val="bg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NVIDIA GPU </a:t>
                </a:r>
                <a:r>
                  <a:rPr lang="ko-KR" altLang="en-US" sz="2800" b="1" dirty="0">
                    <a:solidFill>
                      <a:schemeClr val="bg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사용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699C4B-4B07-4A0A-9ABE-73B29CB2AA46}"/>
                  </a:ext>
                </a:extLst>
              </p:cNvPr>
              <p:cNvSpPr txBox="1"/>
              <p:nvPr/>
            </p:nvSpPr>
            <p:spPr>
              <a:xfrm>
                <a:off x="1286466" y="4480727"/>
                <a:ext cx="468517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AWS EC2 GPU </a:t>
                </a:r>
                <a:r>
                  <a:rPr lang="ko-KR" altLang="en-US" sz="2800" b="1" dirty="0">
                    <a:solidFill>
                      <a:schemeClr val="bg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인스턴스</a:t>
                </a:r>
                <a:endParaRPr lang="en-US" altLang="ko-KR" sz="2800" b="1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 </a:t>
                </a:r>
                <a:r>
                  <a:rPr lang="ko-KR" altLang="en-US" sz="2800" b="1" dirty="0">
                    <a:solidFill>
                      <a:schemeClr val="bg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구글 클라우드 플랫폼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2F402-76FE-43D7-ACA6-F9874D55185C}"/>
              </a:ext>
            </a:extLst>
          </p:cNvPr>
          <p:cNvSpPr txBox="1"/>
          <p:nvPr/>
        </p:nvSpPr>
        <p:spPr>
          <a:xfrm>
            <a:off x="2071544" y="5716242"/>
            <a:ext cx="2940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4 Regular" panose="020B0503030302020204" pitchFamily="34" charset="-127"/>
              </a:rPr>
              <a:t>시간에 따라 비용 과금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A9029A-F651-4B6A-AB3E-DE65C43766C5}"/>
              </a:ext>
            </a:extLst>
          </p:cNvPr>
          <p:cNvSpPr txBox="1"/>
          <p:nvPr/>
        </p:nvSpPr>
        <p:spPr>
          <a:xfrm>
            <a:off x="2203793" y="3525235"/>
            <a:ext cx="2739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4 Regular" panose="020B0503030302020204" pitchFamily="34" charset="-127"/>
              </a:rPr>
              <a:t>- 2</a:t>
            </a:r>
            <a:r>
              <a:rPr lang="ko-KR" altLang="en-US" sz="20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4 Regular" panose="020B0503030302020204" pitchFamily="34" charset="-127"/>
              </a:rPr>
              <a:t>배</a:t>
            </a:r>
            <a:r>
              <a:rPr lang="en-US" altLang="ko-KR" sz="20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4 Regular" panose="020B0503030302020204" pitchFamily="34" charset="-127"/>
              </a:rPr>
              <a:t>~10</a:t>
            </a:r>
            <a:r>
              <a:rPr lang="ko-KR" altLang="en-US" sz="20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4 Regular" panose="020B0503030302020204" pitchFamily="34" charset="-127"/>
              </a:rPr>
              <a:t>배 속도 향상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441D31-3AB5-477D-875D-5D4968040E0C}"/>
              </a:ext>
            </a:extLst>
          </p:cNvPr>
          <p:cNvSpPr/>
          <p:nvPr/>
        </p:nvSpPr>
        <p:spPr>
          <a:xfrm>
            <a:off x="6552671" y="2026433"/>
            <a:ext cx="4899892" cy="44334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  <a:ea typeface="에스코어 드림 4 Regular" panose="020B05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28" name="다이아몬드 27">
            <a:extLst>
              <a:ext uri="{FF2B5EF4-FFF2-40B4-BE49-F238E27FC236}">
                <a16:creationId xmlns:a16="http://schemas.microsoft.com/office/drawing/2014/main" id="{842D9E20-DA3E-4E6E-85C5-A44D0528CF05}"/>
              </a:ext>
            </a:extLst>
          </p:cNvPr>
          <p:cNvSpPr/>
          <p:nvPr/>
        </p:nvSpPr>
        <p:spPr>
          <a:xfrm>
            <a:off x="6635994" y="2079662"/>
            <a:ext cx="1251401" cy="1193498"/>
          </a:xfrm>
          <a:prstGeom prst="diamond">
            <a:avLst/>
          </a:prstGeom>
          <a:solidFill>
            <a:schemeClr val="accent6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03BDC5-FA53-42D2-B604-FE66C06ADABF}"/>
              </a:ext>
            </a:extLst>
          </p:cNvPr>
          <p:cNvSpPr txBox="1"/>
          <p:nvPr/>
        </p:nvSpPr>
        <p:spPr>
          <a:xfrm>
            <a:off x="6823960" y="2423604"/>
            <a:ext cx="1013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권장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521711-7388-490D-A595-7F5FF63D40CD}"/>
              </a:ext>
            </a:extLst>
          </p:cNvPr>
          <p:cNvSpPr txBox="1"/>
          <p:nvPr/>
        </p:nvSpPr>
        <p:spPr>
          <a:xfrm>
            <a:off x="7251556" y="3462762"/>
            <a:ext cx="3766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유닉스 운영체제 사용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C2EAE1-1810-4CFD-A547-DE2E2791B2DA}"/>
              </a:ext>
            </a:extLst>
          </p:cNvPr>
          <p:cNvSpPr txBox="1"/>
          <p:nvPr/>
        </p:nvSpPr>
        <p:spPr>
          <a:xfrm>
            <a:off x="7251556" y="4175584"/>
            <a:ext cx="3766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우분투를 사용하면 장기적으로 시간이 절약되고 문제가 발생할 가능성이 적다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F329F1-F8ED-4FA5-BC8E-D924A2A7A0EB}"/>
              </a:ext>
            </a:extLst>
          </p:cNvPr>
          <p:cNvSpPr txBox="1"/>
          <p:nvPr/>
        </p:nvSpPr>
        <p:spPr>
          <a:xfrm>
            <a:off x="265580" y="1271446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spc="-300" dirty="0">
                <a:solidFill>
                  <a:srgbClr val="1E325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컴퓨터 셋팅</a:t>
            </a:r>
          </a:p>
        </p:txBody>
      </p:sp>
    </p:spTree>
    <p:extLst>
      <p:ext uri="{BB962C8B-B14F-4D97-AF65-F5344CB8AC3E}">
        <p14:creationId xmlns:p14="http://schemas.microsoft.com/office/powerpoint/2010/main" val="3294805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808CFE-862E-4F71-8DC7-022E5804270D}"/>
              </a:ext>
            </a:extLst>
          </p:cNvPr>
          <p:cNvSpPr/>
          <p:nvPr/>
        </p:nvSpPr>
        <p:spPr>
          <a:xfrm>
            <a:off x="792203" y="1890369"/>
            <a:ext cx="10467046" cy="80965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792203" y="2758439"/>
            <a:ext cx="5124350" cy="19136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  <a:ea typeface="에스코어 드림 4 Regular" panose="020B05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772214" y="4685400"/>
            <a:ext cx="5138818" cy="19087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  <a:ea typeface="에스코어 드림 4 Regular" panose="020B05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6096001" y="2758439"/>
            <a:ext cx="5151033" cy="19136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  <a:ea typeface="에스코어 드림 4 Regular" panose="020B05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E883B9-0077-4FD1-9A92-BDC2C9D7720E}"/>
              </a:ext>
            </a:extLst>
          </p:cNvPr>
          <p:cNvSpPr/>
          <p:nvPr/>
        </p:nvSpPr>
        <p:spPr>
          <a:xfrm>
            <a:off x="6096000" y="4685400"/>
            <a:ext cx="5151034" cy="19087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  <a:ea typeface="에스코어 드림 4 Regular" panose="020B05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E6EF99-CED8-46B6-90A7-09ADBFD2618B}"/>
              </a:ext>
            </a:extLst>
          </p:cNvPr>
          <p:cNvSpPr txBox="1"/>
          <p:nvPr/>
        </p:nvSpPr>
        <p:spPr>
          <a:xfrm>
            <a:off x="132080" y="11730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Part 3, </a:t>
            </a:r>
            <a:endParaRPr lang="ko-KR" altLang="en-US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102F1-FEBE-4EB6-BDFD-4931F760A1A6}"/>
              </a:ext>
            </a:extLst>
          </p:cNvPr>
          <p:cNvSpPr txBox="1"/>
          <p:nvPr/>
        </p:nvSpPr>
        <p:spPr>
          <a:xfrm>
            <a:off x="1216469" y="2129065"/>
            <a:ext cx="961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노트북이란 </a:t>
            </a:r>
            <a:r>
              <a:rPr lang="en-US" altLang="ko-KR" sz="20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Http://jupyter.org</a:t>
            </a:r>
            <a:r>
              <a:rPr lang="ko-KR" altLang="en-US" sz="20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만든 파일로 웹 브라우저에서 작성할 수 있다</a:t>
            </a:r>
            <a:r>
              <a:rPr lang="en-US" altLang="ko-KR" sz="20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z="20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CCF946-6E13-4C91-A809-0EB70014A148}"/>
              </a:ext>
            </a:extLst>
          </p:cNvPr>
          <p:cNvSpPr txBox="1"/>
          <p:nvPr/>
        </p:nvSpPr>
        <p:spPr>
          <a:xfrm>
            <a:off x="2025391" y="3453630"/>
            <a:ext cx="2657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텍스트 포맷 지원</a:t>
            </a:r>
            <a:endParaRPr lang="ko-KR" altLang="en-US" sz="2800" b="1" spc="-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2A9899-BD0C-407D-8053-EE5F478A0BC6}"/>
              </a:ext>
            </a:extLst>
          </p:cNvPr>
          <p:cNvSpPr txBox="1"/>
          <p:nvPr/>
        </p:nvSpPr>
        <p:spPr>
          <a:xfrm>
            <a:off x="1732629" y="5378161"/>
            <a:ext cx="324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파이썬 코드 실행 가능</a:t>
            </a:r>
            <a:endParaRPr lang="ko-KR" altLang="en-US" sz="2800" b="1" spc="-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20C379-A64C-4973-96CD-876D6BACE083}"/>
              </a:ext>
            </a:extLst>
          </p:cNvPr>
          <p:cNvSpPr txBox="1"/>
          <p:nvPr/>
        </p:nvSpPr>
        <p:spPr>
          <a:xfrm>
            <a:off x="7068951" y="3483932"/>
            <a:ext cx="320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5 Medium" panose="020B0503030302020204" pitchFamily="34" charset="-127"/>
              </a:rPr>
              <a:t>코드를 분리하여 실행</a:t>
            </a:r>
            <a:endParaRPr lang="ko-KR" altLang="en-US" sz="2800" b="1" spc="-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B95B98-3972-481E-A66D-E65A6F31C838}"/>
              </a:ext>
            </a:extLst>
          </p:cNvPr>
          <p:cNvSpPr txBox="1"/>
          <p:nvPr/>
        </p:nvSpPr>
        <p:spPr>
          <a:xfrm>
            <a:off x="7068951" y="4866555"/>
            <a:ext cx="3438214" cy="1313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spc="-3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대화식 개발 </a:t>
            </a:r>
            <a:r>
              <a:rPr lang="en-US" altLang="ko-KR" sz="2800" b="1" spc="-3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</a:t>
            </a:r>
          </a:p>
          <a:p>
            <a:pPr>
              <a:lnSpc>
                <a:spcPct val="150000"/>
              </a:lnSpc>
            </a:pPr>
            <a:r>
              <a:rPr lang="ko-KR" altLang="en-US" sz="2800" b="1" spc="-3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작업 중 수정의 편의성</a:t>
            </a:r>
            <a:endParaRPr lang="ko-KR" altLang="en-US" sz="2800" b="1" spc="-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658A92-4F9C-4558-A3B4-E7826C00630E}"/>
              </a:ext>
            </a:extLst>
          </p:cNvPr>
          <p:cNvSpPr txBox="1"/>
          <p:nvPr/>
        </p:nvSpPr>
        <p:spPr>
          <a:xfrm>
            <a:off x="875104" y="101916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딥러닝 컴퓨터 셋팅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3FB16A-65BA-41C1-8374-61E45C25EE9F}"/>
              </a:ext>
            </a:extLst>
          </p:cNvPr>
          <p:cNvSpPr txBox="1"/>
          <p:nvPr/>
        </p:nvSpPr>
        <p:spPr>
          <a:xfrm>
            <a:off x="165680" y="1236943"/>
            <a:ext cx="777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spc="-150" dirty="0">
                <a:solidFill>
                  <a:srgbClr val="1E325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주피터 노트북 </a:t>
            </a:r>
            <a:r>
              <a:rPr lang="en-US" altLang="ko-KR" sz="2800" b="1" spc="-150" dirty="0">
                <a:solidFill>
                  <a:srgbClr val="1E325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800" b="1" spc="-150" dirty="0">
                <a:solidFill>
                  <a:srgbClr val="1E325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딥러닝 실험을 위한 최적의 방법</a:t>
            </a:r>
          </a:p>
        </p:txBody>
      </p:sp>
    </p:spTree>
    <p:extLst>
      <p:ext uri="{BB962C8B-B14F-4D97-AF65-F5344CB8AC3E}">
        <p14:creationId xmlns:p14="http://schemas.microsoft.com/office/powerpoint/2010/main" val="4262559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1010868" y="2480756"/>
            <a:ext cx="4144152" cy="1352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1400573" y="2626652"/>
            <a:ext cx="3364741" cy="1056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공식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EC2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딥러닝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AMI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사용해서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ECW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주피터 노트북으로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케라스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예제 실행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1110324" y="2017379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rgbClr val="39393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로컬 컴퓨터에 </a:t>
            </a:r>
            <a:r>
              <a:rPr lang="en-US" altLang="ko-KR" b="1" spc="-150" dirty="0">
                <a:solidFill>
                  <a:srgbClr val="39393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GPU</a:t>
            </a:r>
            <a:r>
              <a:rPr lang="ko-KR" altLang="en-US" b="1" spc="-150" dirty="0">
                <a:solidFill>
                  <a:srgbClr val="39393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없는 경우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902868" y="201418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19A9CC-7CF1-4A98-8773-ED6BC7F92DD5}"/>
              </a:ext>
            </a:extLst>
          </p:cNvPr>
          <p:cNvSpPr txBox="1"/>
          <p:nvPr/>
        </p:nvSpPr>
        <p:spPr>
          <a:xfrm>
            <a:off x="132080" y="11730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Part 3, </a:t>
            </a:r>
            <a:endParaRPr lang="ko-KR" altLang="en-US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0EDBC4-7F0C-49F5-8F00-958C86F3FC7A}"/>
              </a:ext>
            </a:extLst>
          </p:cNvPr>
          <p:cNvSpPr txBox="1"/>
          <p:nvPr/>
        </p:nvSpPr>
        <p:spPr>
          <a:xfrm>
            <a:off x="340882" y="1282360"/>
            <a:ext cx="4081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spc="-300" dirty="0" err="1">
                <a:solidFill>
                  <a:srgbClr val="1E325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케라스</a:t>
            </a:r>
            <a:r>
              <a:rPr lang="ko-KR" altLang="en-US" sz="2400" b="1" spc="-300" dirty="0">
                <a:solidFill>
                  <a:srgbClr val="1E325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시작하기</a:t>
            </a:r>
            <a:r>
              <a:rPr lang="en-US" altLang="ko-KR" sz="2400" b="1" spc="-300" dirty="0">
                <a:solidFill>
                  <a:srgbClr val="1E325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400" b="1" spc="-300" dirty="0">
                <a:solidFill>
                  <a:srgbClr val="1E325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두가지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ADCA71-E785-4A44-9750-19868CEF5AD6}"/>
              </a:ext>
            </a:extLst>
          </p:cNvPr>
          <p:cNvSpPr txBox="1"/>
          <p:nvPr/>
        </p:nvSpPr>
        <p:spPr>
          <a:xfrm>
            <a:off x="6933288" y="2051045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b="1" dirty="0" err="1">
                <a:solidFill>
                  <a:srgbClr val="39393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고사양</a:t>
            </a:r>
            <a:r>
              <a:rPr lang="ko-KR" altLang="en-US" b="1" dirty="0">
                <a:solidFill>
                  <a:srgbClr val="39393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b="1" dirty="0">
                <a:solidFill>
                  <a:srgbClr val="39393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NVIDIA</a:t>
            </a:r>
            <a:r>
              <a:rPr lang="ko-KR" altLang="en-US" b="1" dirty="0">
                <a:solidFill>
                  <a:srgbClr val="39393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있는 경우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EAA8DA-712A-403A-9EF8-B1C971665280}"/>
              </a:ext>
            </a:extLst>
          </p:cNvPr>
          <p:cNvSpPr/>
          <p:nvPr/>
        </p:nvSpPr>
        <p:spPr>
          <a:xfrm>
            <a:off x="6866788" y="2010981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79F2E6-91C2-4789-BA3C-5BFE998D2A1A}"/>
              </a:ext>
            </a:extLst>
          </p:cNvPr>
          <p:cNvSpPr txBox="1"/>
          <p:nvPr/>
        </p:nvSpPr>
        <p:spPr>
          <a:xfrm>
            <a:off x="875104" y="101916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딥러닝 컴퓨터 셋팅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FBDAF5-0229-4334-97E1-90F98447175E}"/>
              </a:ext>
            </a:extLst>
          </p:cNvPr>
          <p:cNvSpPr/>
          <p:nvPr/>
        </p:nvSpPr>
        <p:spPr>
          <a:xfrm>
            <a:off x="6974788" y="2478980"/>
            <a:ext cx="4144152" cy="1352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FFF8DE-204F-487D-BF10-7771FCDAC970}"/>
              </a:ext>
            </a:extLst>
          </p:cNvPr>
          <p:cNvSpPr txBox="1"/>
          <p:nvPr/>
        </p:nvSpPr>
        <p:spPr>
          <a:xfrm>
            <a:off x="7291354" y="2626652"/>
            <a:ext cx="3573212" cy="1056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로컬 유닉스 컴퓨터에 설치하고 주피터 노트북이나 일반 파이썬 스크립트 실행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972D67-1D22-4753-8108-51719A676FDA}"/>
              </a:ext>
            </a:extLst>
          </p:cNvPr>
          <p:cNvSpPr txBox="1"/>
          <p:nvPr/>
        </p:nvSpPr>
        <p:spPr>
          <a:xfrm>
            <a:off x="340882" y="3993449"/>
            <a:ext cx="487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spc="-300" dirty="0">
                <a:solidFill>
                  <a:srgbClr val="1E325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클라우드에서 딥러닝 작업 시 장단점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36D4B1-A373-4DF3-BB13-965BC7C73F50}"/>
              </a:ext>
            </a:extLst>
          </p:cNvPr>
          <p:cNvSpPr/>
          <p:nvPr/>
        </p:nvSpPr>
        <p:spPr>
          <a:xfrm>
            <a:off x="1010868" y="5136736"/>
            <a:ext cx="4144152" cy="1352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6AACDD-0A28-41AA-943B-78414231AAB7}"/>
              </a:ext>
            </a:extLst>
          </p:cNvPr>
          <p:cNvSpPr txBox="1"/>
          <p:nvPr/>
        </p:nvSpPr>
        <p:spPr>
          <a:xfrm>
            <a:off x="1327434" y="5283011"/>
            <a:ext cx="3364741" cy="1056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하드웨어를 추가로 구매하지 않고 시작할 수 있다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</a:p>
          <a:p>
            <a:pPr algn="just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당장 시작하기 좋은 방법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BE5B67-4B10-433E-9977-F3B0D6BE4E7D}"/>
              </a:ext>
            </a:extLst>
          </p:cNvPr>
          <p:cNvSpPr txBox="1"/>
          <p:nvPr/>
        </p:nvSpPr>
        <p:spPr>
          <a:xfrm>
            <a:off x="1110324" y="467335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>
                <a:solidFill>
                  <a:srgbClr val="39393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장점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9731A62-3CF8-4F7F-B4D7-2716E592BA11}"/>
              </a:ext>
            </a:extLst>
          </p:cNvPr>
          <p:cNvSpPr/>
          <p:nvPr/>
        </p:nvSpPr>
        <p:spPr>
          <a:xfrm>
            <a:off x="902868" y="467016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C99CE2-80F0-46E2-B5CC-5E7E59B1FBC2}"/>
              </a:ext>
            </a:extLst>
          </p:cNvPr>
          <p:cNvSpPr txBox="1"/>
          <p:nvPr/>
        </p:nvSpPr>
        <p:spPr>
          <a:xfrm>
            <a:off x="7087619" y="466071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b="1" spc="-300" dirty="0">
                <a:solidFill>
                  <a:srgbClr val="393939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260A24-C8F0-44FE-80EC-3130068C5D5B}"/>
              </a:ext>
            </a:extLst>
          </p:cNvPr>
          <p:cNvSpPr/>
          <p:nvPr/>
        </p:nvSpPr>
        <p:spPr>
          <a:xfrm>
            <a:off x="6866788" y="4666961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41119FE-BC43-4658-9277-9AAD49FD7267}"/>
              </a:ext>
            </a:extLst>
          </p:cNvPr>
          <p:cNvSpPr/>
          <p:nvPr/>
        </p:nvSpPr>
        <p:spPr>
          <a:xfrm>
            <a:off x="6974788" y="5134960"/>
            <a:ext cx="4144152" cy="1352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13D3EA-6A4E-41BF-BEEE-FE098963741E}"/>
              </a:ext>
            </a:extLst>
          </p:cNvPr>
          <p:cNvSpPr txBox="1"/>
          <p:nvPr/>
        </p:nvSpPr>
        <p:spPr>
          <a:xfrm>
            <a:off x="7291354" y="5276397"/>
            <a:ext cx="3573212" cy="1056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대규모 딥러닝 작업에서는 장기적으로 적합하지 않음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본격적인 딥러닝 작업을 위해서는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GPU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카드가 필요함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221B-5538-4DAA-86B0-73E5CAF4E698}"/>
              </a:ext>
            </a:extLst>
          </p:cNvPr>
          <p:cNvSpPr txBox="1"/>
          <p:nvPr/>
        </p:nvSpPr>
        <p:spPr>
          <a:xfrm>
            <a:off x="395516" y="2197653"/>
            <a:ext cx="4826962" cy="1982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영화 리뷰 분류</a:t>
            </a:r>
            <a:endParaRPr lang="en-US" altLang="ko-KR" sz="54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sz="3200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이진 분류 예제</a:t>
            </a:r>
          </a:p>
        </p:txBody>
      </p:sp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3828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393939"/>
                </a:solidFill>
                <a:latin typeface="+mn-ea"/>
              </a:rPr>
              <a:t>Internet Movie Database</a:t>
            </a:r>
            <a:endParaRPr lang="ko-KR" altLang="en-US" sz="2400" b="1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06B79F6A-9898-4977-9C92-4CA44BEB46CC}"/>
              </a:ext>
            </a:extLst>
          </p:cNvPr>
          <p:cNvSpPr/>
          <p:nvPr/>
        </p:nvSpPr>
        <p:spPr>
          <a:xfrm rot="5400000">
            <a:off x="2323050" y="2529864"/>
            <a:ext cx="1965434" cy="1965434"/>
          </a:xfrm>
          <a:prstGeom prst="arc">
            <a:avLst>
              <a:gd name="adj1" fmla="val 10995677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2C1C40BD-21DF-4949-9851-C5316B9098A1}"/>
              </a:ext>
            </a:extLst>
          </p:cNvPr>
          <p:cNvSpPr/>
          <p:nvPr/>
        </p:nvSpPr>
        <p:spPr>
          <a:xfrm>
            <a:off x="2323050" y="2529864"/>
            <a:ext cx="1965434" cy="1965434"/>
          </a:xfrm>
          <a:prstGeom prst="arc">
            <a:avLst>
              <a:gd name="adj1" fmla="val 5320067"/>
              <a:gd name="adj2" fmla="val 16296842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C55F6E-F8CC-402B-83A8-7A9BF4FD72D7}"/>
              </a:ext>
            </a:extLst>
          </p:cNvPr>
          <p:cNvSpPr txBox="1"/>
          <p:nvPr/>
        </p:nvSpPr>
        <p:spPr>
          <a:xfrm>
            <a:off x="2815889" y="3220193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50%</a:t>
            </a:r>
            <a:endParaRPr lang="ko-KR" altLang="en-US" sz="3200" dirty="0"/>
          </a:p>
        </p:txBody>
      </p:sp>
      <p:sp>
        <p:nvSpPr>
          <p:cNvPr id="34" name="テキスト ボックス 17">
            <a:extLst>
              <a:ext uri="{FF2B5EF4-FFF2-40B4-BE49-F238E27FC236}">
                <a16:creationId xmlns:a16="http://schemas.microsoft.com/office/drawing/2014/main" id="{59167F68-17D4-4124-BBCC-CB5C0EB3B230}"/>
              </a:ext>
            </a:extLst>
          </p:cNvPr>
          <p:cNvSpPr txBox="1"/>
          <p:nvPr/>
        </p:nvSpPr>
        <p:spPr>
          <a:xfrm>
            <a:off x="2621973" y="5652275"/>
            <a:ext cx="1305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pc="-150" dirty="0">
                <a:latin typeface="+mn-ea"/>
              </a:rPr>
              <a:t>훈련 데이터</a:t>
            </a:r>
            <a:endParaRPr kumimoji="1" lang="en-US" altLang="ko-KR" spc="-150" dirty="0">
              <a:latin typeface="+mn-ea"/>
            </a:endParaRPr>
          </a:p>
          <a:p>
            <a:pPr algn="ctr"/>
            <a:r>
              <a:rPr kumimoji="1" lang="en-US" altLang="ja-JP" spc="-150" dirty="0">
                <a:latin typeface="+mn-ea"/>
              </a:rPr>
              <a:t>25,000</a:t>
            </a:r>
            <a:r>
              <a:rPr kumimoji="1" lang="ko-KR" altLang="en-US" spc="-150" dirty="0">
                <a:latin typeface="+mn-ea"/>
              </a:rPr>
              <a:t>개 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43" name="テキスト ボックス 17">
            <a:extLst>
              <a:ext uri="{FF2B5EF4-FFF2-40B4-BE49-F238E27FC236}">
                <a16:creationId xmlns:a16="http://schemas.microsoft.com/office/drawing/2014/main" id="{8841F758-057F-4761-8DC5-41F9F522548B}"/>
              </a:ext>
            </a:extLst>
          </p:cNvPr>
          <p:cNvSpPr txBox="1"/>
          <p:nvPr/>
        </p:nvSpPr>
        <p:spPr>
          <a:xfrm>
            <a:off x="7113926" y="5652275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테스트 데이터</a:t>
            </a:r>
            <a:endParaRPr lang="en-US" altLang="ko-KR" spc="-150" dirty="0">
              <a:latin typeface="+mn-ea"/>
            </a:endParaRPr>
          </a:p>
          <a:p>
            <a:pPr algn="ctr"/>
            <a:r>
              <a:rPr kumimoji="1" lang="en-US" altLang="ja-JP" spc="-150" dirty="0">
                <a:latin typeface="+mn-ea"/>
              </a:rPr>
              <a:t>25,000</a:t>
            </a:r>
            <a:r>
              <a:rPr kumimoji="1" lang="ko-KR" altLang="en-US" spc="-150" dirty="0">
                <a:latin typeface="+mn-ea"/>
              </a:rPr>
              <a:t>개 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A4BAF4D-D9CC-4A28-AC71-E345D2372422}"/>
              </a:ext>
            </a:extLst>
          </p:cNvPr>
          <p:cNvCxnSpPr/>
          <p:nvPr/>
        </p:nvCxnSpPr>
        <p:spPr>
          <a:xfrm>
            <a:off x="7588558" y="5513607"/>
            <a:ext cx="6299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0B156-C553-470C-91D8-F4E12A43F6A0}"/>
              </a:ext>
            </a:extLst>
          </p:cNvPr>
          <p:cNvSpPr/>
          <p:nvPr/>
        </p:nvSpPr>
        <p:spPr>
          <a:xfrm rot="5400000">
            <a:off x="3252931" y="5197240"/>
            <a:ext cx="36000" cy="684000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7231C6-40D6-4F03-89AB-25D9E5B4BB7E}"/>
              </a:ext>
            </a:extLst>
          </p:cNvPr>
          <p:cNvSpPr txBox="1"/>
          <p:nvPr/>
        </p:nvSpPr>
        <p:spPr>
          <a:xfrm>
            <a:off x="875104" y="101916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영화 리뷰 분류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3FC05-ED85-46D1-A2B9-5D757FEF90C3}"/>
              </a:ext>
            </a:extLst>
          </p:cNvPr>
          <p:cNvSpPr txBox="1"/>
          <p:nvPr/>
        </p:nvSpPr>
        <p:spPr>
          <a:xfrm>
            <a:off x="132080" y="11730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Part 3, </a:t>
            </a:r>
            <a:endParaRPr lang="ko-KR" altLang="en-US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6" name="원호 45">
            <a:extLst>
              <a:ext uri="{FF2B5EF4-FFF2-40B4-BE49-F238E27FC236}">
                <a16:creationId xmlns:a16="http://schemas.microsoft.com/office/drawing/2014/main" id="{33501598-DFAE-4593-AC27-9F70636B7A58}"/>
              </a:ext>
            </a:extLst>
          </p:cNvPr>
          <p:cNvSpPr/>
          <p:nvPr/>
        </p:nvSpPr>
        <p:spPr>
          <a:xfrm rot="5400000">
            <a:off x="6920801" y="2529864"/>
            <a:ext cx="1965434" cy="1965434"/>
          </a:xfrm>
          <a:prstGeom prst="arc">
            <a:avLst>
              <a:gd name="adj1" fmla="val 10995677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id="{C9380E73-2D51-4401-B257-E82703E26BC8}"/>
              </a:ext>
            </a:extLst>
          </p:cNvPr>
          <p:cNvSpPr/>
          <p:nvPr/>
        </p:nvSpPr>
        <p:spPr>
          <a:xfrm>
            <a:off x="6920801" y="2529864"/>
            <a:ext cx="1965434" cy="1965434"/>
          </a:xfrm>
          <a:prstGeom prst="arc">
            <a:avLst>
              <a:gd name="adj1" fmla="val 5320067"/>
              <a:gd name="adj2" fmla="val 16296842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8DCD1A-0DC2-4748-8975-4774A95B4D6C}"/>
              </a:ext>
            </a:extLst>
          </p:cNvPr>
          <p:cNvSpPr txBox="1"/>
          <p:nvPr/>
        </p:nvSpPr>
        <p:spPr>
          <a:xfrm>
            <a:off x="7413640" y="3220193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50%</a:t>
            </a:r>
            <a:endParaRPr lang="ko-KR" altLang="en-US" sz="3200" dirty="0"/>
          </a:p>
        </p:txBody>
      </p:sp>
      <p:sp>
        <p:nvSpPr>
          <p:cNvPr id="49" name="テキスト ボックス 17">
            <a:extLst>
              <a:ext uri="{FF2B5EF4-FFF2-40B4-BE49-F238E27FC236}">
                <a16:creationId xmlns:a16="http://schemas.microsoft.com/office/drawing/2014/main" id="{CF29EC85-6357-480E-B523-F394B5A075F4}"/>
              </a:ext>
            </a:extLst>
          </p:cNvPr>
          <p:cNvSpPr txBox="1"/>
          <p:nvPr/>
        </p:nvSpPr>
        <p:spPr>
          <a:xfrm>
            <a:off x="1442889" y="2629885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spc="-150" dirty="0">
                <a:latin typeface="+mn-ea"/>
              </a:rPr>
              <a:t>긍정</a:t>
            </a:r>
            <a:endParaRPr kumimoji="1" lang="ja-JP" altLang="en-US" b="1" spc="-150" dirty="0">
              <a:latin typeface="+mn-ea"/>
            </a:endParaRPr>
          </a:p>
        </p:txBody>
      </p:sp>
      <p:sp>
        <p:nvSpPr>
          <p:cNvPr id="50" name="テキスト ボックス 17">
            <a:extLst>
              <a:ext uri="{FF2B5EF4-FFF2-40B4-BE49-F238E27FC236}">
                <a16:creationId xmlns:a16="http://schemas.microsoft.com/office/drawing/2014/main" id="{31B48016-92B0-415D-8ED8-630D5D7CA43B}"/>
              </a:ext>
            </a:extLst>
          </p:cNvPr>
          <p:cNvSpPr txBox="1"/>
          <p:nvPr/>
        </p:nvSpPr>
        <p:spPr>
          <a:xfrm>
            <a:off x="6144329" y="2632316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spc="-150" dirty="0">
                <a:latin typeface="+mn-ea"/>
              </a:rPr>
              <a:t>긍정</a:t>
            </a:r>
            <a:endParaRPr kumimoji="1" lang="ja-JP" altLang="en-US" b="1" spc="-150" dirty="0">
              <a:latin typeface="+mn-ea"/>
            </a:endParaRPr>
          </a:p>
        </p:txBody>
      </p:sp>
      <p:sp>
        <p:nvSpPr>
          <p:cNvPr id="51" name="テキスト ボックス 17">
            <a:extLst>
              <a:ext uri="{FF2B5EF4-FFF2-40B4-BE49-F238E27FC236}">
                <a16:creationId xmlns:a16="http://schemas.microsoft.com/office/drawing/2014/main" id="{78F4C35B-86BD-4A0A-A88B-2F8E3ACCF5F1}"/>
              </a:ext>
            </a:extLst>
          </p:cNvPr>
          <p:cNvSpPr txBox="1"/>
          <p:nvPr/>
        </p:nvSpPr>
        <p:spPr>
          <a:xfrm>
            <a:off x="4256856" y="4310632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spc="-150" dirty="0">
                <a:latin typeface="+mn-ea"/>
              </a:rPr>
              <a:t>부정</a:t>
            </a:r>
            <a:endParaRPr kumimoji="1" lang="ja-JP" altLang="en-US" b="1" spc="-150" dirty="0">
              <a:latin typeface="+mn-ea"/>
            </a:endParaRPr>
          </a:p>
        </p:txBody>
      </p:sp>
      <p:sp>
        <p:nvSpPr>
          <p:cNvPr id="52" name="テキスト ボックス 17">
            <a:extLst>
              <a:ext uri="{FF2B5EF4-FFF2-40B4-BE49-F238E27FC236}">
                <a16:creationId xmlns:a16="http://schemas.microsoft.com/office/drawing/2014/main" id="{1A601717-69D2-4E5C-80CF-B64394185CBC}"/>
              </a:ext>
            </a:extLst>
          </p:cNvPr>
          <p:cNvSpPr txBox="1"/>
          <p:nvPr/>
        </p:nvSpPr>
        <p:spPr>
          <a:xfrm>
            <a:off x="9261091" y="4310632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spc="-150" dirty="0">
                <a:latin typeface="+mn-ea"/>
              </a:rPr>
              <a:t>부정</a:t>
            </a:r>
            <a:endParaRPr kumimoji="1" lang="ja-JP" altLang="en-US" b="1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148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영화 리뷰 분류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Part 3, </a:t>
            </a:r>
            <a:endParaRPr lang="ko-KR" altLang="en-US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267211" y="1239677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393939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영화 리뷰 분류 코드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79" y="1261466"/>
            <a:ext cx="135132" cy="510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91098D-042A-4868-8EC1-1FA028364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96" y="1925614"/>
            <a:ext cx="8640408" cy="447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56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303</Words>
  <Application>Microsoft Office PowerPoint</Application>
  <PresentationFormat>와이드스크린</PresentationFormat>
  <Paragraphs>78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나눔스퀘어 Light</vt:lpstr>
      <vt:lpstr>에스코어 드림 4 Regular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김예림</cp:lastModifiedBy>
  <cp:revision>18</cp:revision>
  <dcterms:created xsi:type="dcterms:W3CDTF">2020-09-07T02:34:06Z</dcterms:created>
  <dcterms:modified xsi:type="dcterms:W3CDTF">2022-01-06T12:22:41Z</dcterms:modified>
</cp:coreProperties>
</file>