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303" r:id="rId7"/>
    <p:sldId id="294" r:id="rId8"/>
    <p:sldId id="305" r:id="rId9"/>
    <p:sldId id="304" r:id="rId10"/>
    <p:sldId id="289" r:id="rId11"/>
    <p:sldId id="295" r:id="rId12"/>
    <p:sldId id="2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EA00"/>
    <a:srgbClr val="6497B1"/>
    <a:srgbClr val="FFA000"/>
    <a:srgbClr val="BCBDBD"/>
    <a:srgbClr val="165AA8"/>
    <a:srgbClr val="393939"/>
    <a:srgbClr val="04396C"/>
    <a:srgbClr val="1E3252"/>
    <a:srgbClr val="AEAFA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22:52:36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1,'2186'0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22:52:49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23,'0'-1,"1"0,-1 1,1-1,-1 1,0-1,1 1,-1-1,1 1,-1-1,1 1,-1-1,1 1,0 0,-1-1,1 1,-1 0,1-1,0 1,-1 0,1 0,0 0,-1 0,1 0,0-1,0 1,-1 0,1 1,0-1,-1 0,1 0,0 0,1 1,7-1,73-9,1 3,120 8,-66 1,96 17,-160-11,123 1,-132-10,-1 3,112 20,-92-13,0-3,91-6,-89-2,165 19,-163-2,-27-4,0-3,118 3,316-13,-351 12,20 0,29 3,-56-2,296 5,-361-15,80 5,115 1,-207-9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22:53:02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5T22:53:02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654212" y="2307540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3.1</a:t>
            </a:r>
          </a:p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3.2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</a:t>
            </a:r>
            <a:r>
              <a:rPr lang="ko-KR" altLang="en-US" sz="1200" dirty="0">
                <a:solidFill>
                  <a:schemeClr val="bg1"/>
                </a:solidFill>
              </a:rPr>
              <a:t>년도 </a:t>
            </a:r>
            <a:r>
              <a:rPr lang="ko-KR" altLang="en-US" sz="1200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dirty="0">
                <a:solidFill>
                  <a:schemeClr val="bg1"/>
                </a:solidFill>
              </a:rPr>
              <a:t> 스터디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B2E40-5645-6C47-A10A-F513A532367A}"/>
              </a:ext>
            </a:extLst>
          </p:cNvPr>
          <p:cNvSpPr txBox="1"/>
          <p:nvPr/>
        </p:nvSpPr>
        <p:spPr>
          <a:xfrm>
            <a:off x="10622744" y="142240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2019305040 </a:t>
            </a:r>
            <a:r>
              <a:rPr lang="ko-KR" altLang="en-US" sz="1200" dirty="0">
                <a:solidFill>
                  <a:schemeClr val="bg1"/>
                </a:solidFill>
              </a:rPr>
              <a:t>이규리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821446" y="3319114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</a:t>
            </a:r>
            <a:r>
              <a:rPr lang="ko-KR" altLang="en-US" sz="3600" spc="-3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45841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</a:t>
            </a:r>
            <a:r>
              <a:rPr lang="ko-KR" altLang="en-US" sz="3600" spc="-3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1089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딥러닝 모델을 간편하게 만들고 훈련시킬 수 있는 </a:t>
            </a:r>
            <a:r>
              <a:rPr lang="ko-KR" altLang="en-US" sz="2400" spc="-150" dirty="0" err="1">
                <a:solidFill>
                  <a:srgbClr val="393939"/>
                </a:solidFill>
                <a:latin typeface="+mj-ea"/>
                <a:ea typeface="+mj-ea"/>
              </a:rPr>
              <a:t>파이썬을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위한 딥러닝 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AD608-CD57-496A-B710-DDE5FF15CC0A}"/>
              </a:ext>
            </a:extLst>
          </p:cNvPr>
          <p:cNvSpPr txBox="1"/>
          <p:nvPr/>
        </p:nvSpPr>
        <p:spPr>
          <a:xfrm>
            <a:off x="1" y="2518722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50" dirty="0" err="1">
                <a:solidFill>
                  <a:srgbClr val="393939"/>
                </a:solidFill>
                <a:latin typeface="+mj-ea"/>
                <a:ea typeface="+mj-ea"/>
              </a:rPr>
              <a:t>케라스의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 특징</a:t>
            </a: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동일한 코드로 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CPU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와 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GPU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에서 실행할 수 있음</a:t>
            </a: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사용하기 쉬운 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API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를 가지고 있어 딥러닝 모델의 프로토타입을 빠르게 만들 수 있음</a:t>
            </a: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pc="-150" dirty="0" err="1">
                <a:solidFill>
                  <a:srgbClr val="393939"/>
                </a:solidFill>
                <a:latin typeface="+mj-ea"/>
                <a:ea typeface="+mj-ea"/>
              </a:rPr>
              <a:t>합성곱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 신경망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, 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순환 신경망을 지원하며 자유롭게 조합하여 사용할 수 있음</a:t>
            </a: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다중입력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,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다중출력모델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, 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층의 공유</a:t>
            </a:r>
            <a:r>
              <a: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rPr>
              <a:t>, 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모델 공유 등 어떤 </a:t>
            </a:r>
            <a:r>
              <a:rPr lang="ko-KR" altLang="en-US" sz="2400" b="1" spc="-150" dirty="0" err="1">
                <a:solidFill>
                  <a:srgbClr val="393939"/>
                </a:solidFill>
                <a:latin typeface="+mj-ea"/>
                <a:ea typeface="+mj-ea"/>
              </a:rPr>
              <a:t>네크워크</a:t>
            </a:r>
            <a:r>
              <a:rPr lang="ko-KR" altLang="en-US" sz="2400" b="1" spc="-150" dirty="0">
                <a:solidFill>
                  <a:srgbClr val="393939"/>
                </a:solidFill>
                <a:latin typeface="+mj-ea"/>
                <a:ea typeface="+mj-ea"/>
              </a:rPr>
              <a:t> 구조도 만들 수 있음</a:t>
            </a: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611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케라스를</a:t>
            </a:r>
            <a:r>
              <a:rPr lang="ko-KR" altLang="en-US" sz="3600" spc="-300" dirty="0">
                <a:solidFill>
                  <a:schemeClr val="bg1"/>
                </a:solidFill>
              </a:rPr>
              <a:t> 사용한 개발</a:t>
            </a:r>
            <a:r>
              <a:rPr lang="en-US" altLang="ko-KR" sz="3600" spc="-300" dirty="0">
                <a:solidFill>
                  <a:schemeClr val="bg1"/>
                </a:solidFill>
              </a:rPr>
              <a:t> : </a:t>
            </a:r>
            <a:r>
              <a:rPr lang="ko-KR" altLang="en-US" sz="3600" spc="-300" dirty="0">
                <a:solidFill>
                  <a:schemeClr val="bg1"/>
                </a:solidFill>
              </a:rPr>
              <a:t>빠르게 둘러보기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3.2.2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305F6-D550-4C1D-BA05-7B63EBB107A1}"/>
              </a:ext>
            </a:extLst>
          </p:cNvPr>
          <p:cNvSpPr txBox="1"/>
          <p:nvPr/>
        </p:nvSpPr>
        <p:spPr>
          <a:xfrm>
            <a:off x="282612" y="1194265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전형적인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케라스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 작업 흐름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890AF6-4DBA-4092-9F70-B1D1BAAA0837}"/>
              </a:ext>
            </a:extLst>
          </p:cNvPr>
          <p:cNvSpPr txBox="1"/>
          <p:nvPr/>
        </p:nvSpPr>
        <p:spPr>
          <a:xfrm>
            <a:off x="630551" y="2644170"/>
            <a:ext cx="11445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입력 </a:t>
            </a:r>
            <a:r>
              <a:rPr lang="ko-KR" altLang="en-US" sz="2400" b="0" i="0" dirty="0" err="1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텐서와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 타깃 </a:t>
            </a:r>
            <a:r>
              <a:rPr lang="ko-KR" altLang="en-US" sz="2400" b="0" i="0" dirty="0" err="1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텐서로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 이루어진 훈련 데이터 정의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erif KR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입력과 타깃을 매핑하는 층으로 이루어진 네트워크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(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또는 모델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)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 정의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erif KR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손실 함수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, </a:t>
            </a:r>
            <a:r>
              <a:rPr lang="ko-KR" altLang="en-US" sz="2400" b="0" i="0" dirty="0" err="1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옵티마이저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,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모니터링하기 위한 측정 지표를 선택 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-&gt;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학습 과정 설정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erif KR"/>
              <a:ea typeface="Noto Sans KR" panose="020B0500000000000000" pitchFamily="34" charset="-127"/>
            </a:endParaRPr>
          </a:p>
          <a:p>
            <a:pPr algn="l"/>
            <a:endParaRPr lang="ko-KR" altLang="en-US" sz="2400" b="0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훈련 데이터에 대해 모델의 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fit()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메서드를 반복적으로 호출</a:t>
            </a:r>
            <a:endParaRPr lang="ko-KR" altLang="en-US" sz="2400" b="0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CB9F7-5A72-4200-BE76-BA37B4850D7F}"/>
              </a:ext>
            </a:extLst>
          </p:cNvPr>
          <p:cNvSpPr txBox="1"/>
          <p:nvPr/>
        </p:nvSpPr>
        <p:spPr>
          <a:xfrm>
            <a:off x="413567" y="1993375"/>
            <a:ext cx="10391593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models </a:t>
            </a: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layers 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model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(32, activation='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=(784,)))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(10, activation='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’))</a:t>
            </a:r>
          </a:p>
          <a:p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layers.Input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(shape=(784,)) 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x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(32, activation='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')(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output_tensor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(10, activation='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')(x) 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model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models.Model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(inputs=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, outputs=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output_tensor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optimizers </a:t>
            </a:r>
          </a:p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tf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model.compile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(optimizer='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rmsprop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',loss='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',metrics=['accuracy'])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35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158516" cy="707886"/>
            <a:chOff x="294640" y="3596640"/>
            <a:chExt cx="315851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3.1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122069" y="369948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신경망의 구조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CBC76-D422-7742-BE84-BB984F092E86}"/>
              </a:ext>
            </a:extLst>
          </p:cNvPr>
          <p:cNvGrpSpPr/>
          <p:nvPr/>
        </p:nvGrpSpPr>
        <p:grpSpPr>
          <a:xfrm>
            <a:off x="619016" y="4878566"/>
            <a:ext cx="2818680" cy="707886"/>
            <a:chOff x="294640" y="3596640"/>
            <a:chExt cx="2818680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358327-E36E-534A-AC27-DB3D9CBCFAF0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3.2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B18B5F-EF8A-0444-8E52-8558BC6905C3}"/>
                </a:ext>
              </a:extLst>
            </p:cNvPr>
            <p:cNvSpPr txBox="1"/>
            <p:nvPr/>
          </p:nvSpPr>
          <p:spPr>
            <a:xfrm>
              <a:off x="1122069" y="369948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케라스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24373" y="3298720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신경망의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4206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신경망의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A307D-B2BD-4C53-853B-BFD32738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71" y="1242674"/>
            <a:ext cx="7141629" cy="48525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01355C-8CCF-489D-AA85-E9755E26FF5A}"/>
              </a:ext>
            </a:extLst>
          </p:cNvPr>
          <p:cNvSpPr txBox="1"/>
          <p:nvPr/>
        </p:nvSpPr>
        <p:spPr>
          <a:xfrm>
            <a:off x="343837" y="2914900"/>
            <a:ext cx="803987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타깃</a:t>
            </a:r>
            <a:r>
              <a:rPr lang="en-US" altLang="ko-KR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(target)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기대 출력</a:t>
            </a:r>
            <a:endParaRPr lang="en-US" altLang="ko-KR" sz="16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가중치</a:t>
            </a:r>
            <a:r>
              <a:rPr lang="en-US" altLang="ko-KR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(weight)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효율적인 식에 필요한 파라미터</a:t>
            </a:r>
            <a:endParaRPr lang="en-US" altLang="ko-KR" sz="16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손실함수</a:t>
            </a:r>
            <a:r>
              <a:rPr lang="en-US" altLang="ko-KR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(loss function)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타깃과 </a:t>
            </a:r>
            <a:r>
              <a:rPr lang="ko-KR" altLang="en-US" sz="1600" b="0" i="0" dirty="0" err="1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출력값의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 차이를 계산하는 함수</a:t>
            </a:r>
            <a:endParaRPr lang="en-US" altLang="ko-KR" sz="16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 err="1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역전파</a:t>
            </a:r>
            <a:r>
              <a:rPr lang="en-US" altLang="ko-KR" sz="16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(Backpropagation)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 </a:t>
            </a:r>
            <a:r>
              <a:rPr lang="en-US" altLang="ko-KR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: 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손실함수의 결과 개선을 위한 가중치 수정 과정 </a:t>
            </a:r>
            <a:endParaRPr lang="en-US" altLang="ko-KR" sz="16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494E52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			</a:t>
            </a:r>
            <a:r>
              <a:rPr lang="ko-KR" altLang="en-US" sz="1600" b="0" i="0" dirty="0" err="1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옵티마이저</a:t>
            </a:r>
            <a:r>
              <a:rPr lang="en-US" altLang="ko-KR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(optimizer)</a:t>
            </a:r>
            <a:r>
              <a:rPr lang="ko-KR" altLang="en-US" sz="1600" b="0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가 담당</a:t>
            </a:r>
            <a:endParaRPr lang="en-US" altLang="ko-KR" sz="16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BCE7E-73BD-4077-9BB7-EAE497C621AD}"/>
              </a:ext>
            </a:extLst>
          </p:cNvPr>
          <p:cNvSpPr txBox="1"/>
          <p:nvPr/>
        </p:nvSpPr>
        <p:spPr>
          <a:xfrm>
            <a:off x="343837" y="1242674"/>
            <a:ext cx="6690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네트워크를 구성하는 층</a:t>
            </a:r>
            <a:endParaRPr lang="en-US" altLang="ko-KR" sz="1800" b="1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입력 데이터와 그에 상응하는 타깃</a:t>
            </a:r>
            <a:endParaRPr lang="en-US" altLang="ko-KR" sz="1800" b="1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94E52"/>
                </a:solidFill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학습에 사용할 피드백 신호를 정의하는 </a:t>
            </a:r>
            <a:r>
              <a:rPr lang="ko-KR" altLang="en-US" sz="18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손실함수</a:t>
            </a:r>
            <a:endParaRPr lang="en-US" altLang="ko-KR" sz="18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학습 진행 방식을 결정하는 </a:t>
            </a:r>
            <a:r>
              <a:rPr lang="ko-KR" altLang="en-US" sz="1800" b="1" i="0" dirty="0" err="1">
                <a:solidFill>
                  <a:srgbClr val="494E52"/>
                </a:solidFill>
                <a:effectLst/>
                <a:latin typeface="Sandoll 삼립호빵체 Basic" panose="00000500000000000000" pitchFamily="50" charset="-127"/>
                <a:ea typeface="Sandoll 삼립호빵체 Basic" panose="00000500000000000000" pitchFamily="50" charset="-127"/>
              </a:rPr>
              <a:t>옵티마이저</a:t>
            </a:r>
            <a:endParaRPr lang="en-US" altLang="ko-KR" sz="1800" b="0" i="0" dirty="0">
              <a:solidFill>
                <a:srgbClr val="494E52"/>
              </a:solidFill>
              <a:effectLst/>
              <a:latin typeface="Sandoll 삼립호빵체 Basic" panose="00000500000000000000" pitchFamily="50" charset="-127"/>
              <a:ea typeface="Sandoll 삼립호빵체 Basic" panose="00000500000000000000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E395D21-1CCE-4BBE-951C-90EE4C4DE496}"/>
                  </a:ext>
                </a:extLst>
              </p14:cNvPr>
              <p14:cNvContentPartPr/>
              <p14:nvPr/>
            </p14:nvContentPartPr>
            <p14:xfrm>
              <a:off x="5918080" y="2565080"/>
              <a:ext cx="78732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E395D21-1CCE-4BBE-951C-90EE4C4DE4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4080" y="2457440"/>
                <a:ext cx="89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883E43F-F39A-4CFB-89CE-B8C583CF6AB0}"/>
                  </a:ext>
                </a:extLst>
              </p14:cNvPr>
              <p14:cNvContentPartPr/>
              <p14:nvPr/>
            </p14:nvContentPartPr>
            <p14:xfrm rot="21386780">
              <a:off x="6568380" y="5607780"/>
              <a:ext cx="1622520" cy="849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883E43F-F39A-4CFB-89CE-B8C583CF6A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1386780">
                <a:off x="6514380" y="5499780"/>
                <a:ext cx="1730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A26F5A9-A7BD-402F-9E26-9E9814B9B157}"/>
                  </a:ext>
                </a:extLst>
              </p14:cNvPr>
              <p14:cNvContentPartPr/>
              <p14:nvPr/>
            </p14:nvContentPartPr>
            <p14:xfrm>
              <a:off x="6240780" y="2575500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A26F5A9-A7BD-402F-9E26-9E9814B9B1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6780" y="24675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FCE7F2-C902-4EF0-8AF2-2ADAF21AE214}"/>
                  </a:ext>
                </a:extLst>
              </p14:cNvPr>
              <p14:cNvContentPartPr/>
              <p14:nvPr/>
            </p14:nvContentPartPr>
            <p14:xfrm>
              <a:off x="6240780" y="2567940"/>
              <a:ext cx="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FCE7F2-C902-4EF0-8AF2-2ADAF21AE2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6780" y="2459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6C539-B768-4DC9-B7E7-50AD607CF7E1}"/>
              </a:ext>
            </a:extLst>
          </p:cNvPr>
          <p:cNvSpPr/>
          <p:nvPr/>
        </p:nvSpPr>
        <p:spPr>
          <a:xfrm>
            <a:off x="9829800" y="3451320"/>
            <a:ext cx="1424940" cy="495840"/>
          </a:xfrm>
          <a:prstGeom prst="rect">
            <a:avLst/>
          </a:prstGeom>
          <a:solidFill>
            <a:srgbClr val="FFFC00">
              <a:alpha val="5000"/>
            </a:srgbClr>
          </a:solidFill>
          <a:ln w="108000">
            <a:solidFill>
              <a:srgbClr val="FFF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0" y="165714"/>
            <a:ext cx="499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 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신경망의 구성 단위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228612" y="1240474"/>
            <a:ext cx="835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하나 이상의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텐서를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입력받아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하나 이상의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텐서를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출력하는 </a:t>
            </a:r>
            <a:r>
              <a:rPr lang="ko-KR" altLang="en-US" sz="2000" b="1" spc="-150" dirty="0">
                <a:solidFill>
                  <a:srgbClr val="FF0000"/>
                </a:solidFill>
                <a:latin typeface="+mj-ea"/>
                <a:ea typeface="+mj-ea"/>
              </a:rPr>
              <a:t>데이터 처리 모듈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49DFD-C358-43D4-99FA-A15B5D9F20AD}"/>
              </a:ext>
            </a:extLst>
          </p:cNvPr>
          <p:cNvSpPr txBox="1"/>
          <p:nvPr/>
        </p:nvSpPr>
        <p:spPr>
          <a:xfrm>
            <a:off x="282612" y="1847025"/>
            <a:ext cx="7676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94E52"/>
                </a:solidFill>
                <a:latin typeface="-apple-system"/>
              </a:rPr>
              <a:t>대부분의 경우 가중치라는 층의 상태를 가짐</a:t>
            </a:r>
            <a:endParaRPr lang="en-US" altLang="ko-KR" b="1" dirty="0">
              <a:solidFill>
                <a:srgbClr val="494E52"/>
              </a:solidFill>
              <a:latin typeface="-apple-system"/>
            </a:endParaRPr>
          </a:p>
          <a:p>
            <a:pPr lvl="1"/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가중치 </a:t>
            </a:r>
            <a:r>
              <a:rPr lang="en-US" altLang="ko-KR" b="1" i="0" dirty="0">
                <a:solidFill>
                  <a:srgbClr val="494E52"/>
                </a:solidFill>
                <a:effectLst/>
                <a:latin typeface="-apple-system"/>
              </a:rPr>
              <a:t>: </a:t>
            </a:r>
            <a:r>
              <a:rPr lang="ko-KR" altLang="en-US" b="1" i="0" dirty="0">
                <a:solidFill>
                  <a:srgbClr val="494E52"/>
                </a:solidFill>
                <a:effectLst/>
                <a:latin typeface="-apple-system"/>
              </a:rPr>
              <a:t>확률적 경사 하강법에 의해 학습되는 하나 이상의 </a:t>
            </a:r>
            <a:r>
              <a:rPr lang="ko-KR" altLang="en-US" b="1" i="0" dirty="0" err="1">
                <a:solidFill>
                  <a:srgbClr val="494E52"/>
                </a:solidFill>
                <a:effectLst/>
                <a:latin typeface="-apple-system"/>
              </a:rPr>
              <a:t>텐서</a:t>
            </a:r>
            <a:endParaRPr lang="en-US" altLang="ko-KR" b="1" dirty="0">
              <a:solidFill>
                <a:srgbClr val="494E52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 =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&gt; 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네트워크가 학습한 지식이 담겨있음</a:t>
            </a: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252EE-6B09-48B8-A69A-A6F7C08F9850}"/>
              </a:ext>
            </a:extLst>
          </p:cNvPr>
          <p:cNvSpPr txBox="1"/>
          <p:nvPr/>
        </p:nvSpPr>
        <p:spPr>
          <a:xfrm>
            <a:off x="1625042" y="3502871"/>
            <a:ext cx="894191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3200" b="1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층마다 적절한 </a:t>
            </a:r>
            <a:r>
              <a:rPr lang="ko-KR" altLang="en-US" sz="3200" b="1" i="0" dirty="0" err="1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텐서</a:t>
            </a:r>
            <a:r>
              <a:rPr lang="ko-KR" altLang="en-US" sz="3200" b="1" i="0" dirty="0">
                <a:solidFill>
                  <a:srgbClr val="666666"/>
                </a:solidFill>
                <a:effectLst/>
                <a:latin typeface="Noto Serif KR"/>
                <a:ea typeface="Noto Sans KR" panose="020B0500000000000000" pitchFamily="34" charset="-127"/>
              </a:rPr>
              <a:t> 포맷과 데이터 처리 방식이 다름</a:t>
            </a:r>
            <a:endParaRPr lang="ko-KR" altLang="en-US" sz="3200" b="1" i="0" dirty="0">
              <a:solidFill>
                <a:srgbClr val="666666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70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0" y="165714"/>
            <a:ext cx="499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 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신경망의 구성 단위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228612" y="1240474"/>
            <a:ext cx="835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하나 이상의 </a:t>
            </a:r>
            <a:r>
              <a:rPr lang="ko-KR" altLang="en-US" sz="2000" spc="-150" dirty="0" err="1">
                <a:solidFill>
                  <a:srgbClr val="393939"/>
                </a:solidFill>
                <a:latin typeface="+mj-ea"/>
                <a:ea typeface="+mj-ea"/>
              </a:rPr>
              <a:t>텐서를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err="1">
                <a:solidFill>
                  <a:srgbClr val="393939"/>
                </a:solidFill>
                <a:latin typeface="+mj-ea"/>
                <a:ea typeface="+mj-ea"/>
              </a:rPr>
              <a:t>입력받아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 하나 이상의 </a:t>
            </a:r>
            <a:r>
              <a:rPr lang="ko-KR" altLang="en-US" sz="2000" spc="-150" dirty="0" err="1">
                <a:solidFill>
                  <a:srgbClr val="393939"/>
                </a:solidFill>
                <a:latin typeface="+mj-ea"/>
                <a:ea typeface="+mj-ea"/>
              </a:rPr>
              <a:t>텐서를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 출력하는 </a:t>
            </a:r>
            <a:r>
              <a:rPr lang="ko-KR" altLang="en-US" sz="2000" spc="-150" dirty="0">
                <a:solidFill>
                  <a:srgbClr val="FF0000"/>
                </a:solidFill>
                <a:latin typeface="+mj-ea"/>
                <a:ea typeface="+mj-ea"/>
              </a:rPr>
              <a:t>데이터 처리 모듈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6FFDD-272E-4B81-AB59-C25CB220F11E}"/>
              </a:ext>
            </a:extLst>
          </p:cNvPr>
          <p:cNvSpPr txBox="1"/>
          <p:nvPr/>
        </p:nvSpPr>
        <p:spPr>
          <a:xfrm>
            <a:off x="413567" y="2399942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layers 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layers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(32,input_shape=(784,))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F132D-F6DB-43D1-8497-E8AA68C08014}"/>
              </a:ext>
            </a:extLst>
          </p:cNvPr>
          <p:cNvSpPr txBox="1"/>
          <p:nvPr/>
        </p:nvSpPr>
        <p:spPr>
          <a:xfrm>
            <a:off x="413567" y="3244334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첫 번째 차원 크기가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erif KR"/>
              </a:rPr>
              <a:t>32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로 변환된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erif KR"/>
              </a:rPr>
              <a:t>텐서를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erif KR"/>
              </a:rPr>
              <a:t> 출력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5D2D8-CAE7-450E-AF18-6FEA3EEE3A57}"/>
              </a:ext>
            </a:extLst>
          </p:cNvPr>
          <p:cNvSpPr txBox="1"/>
          <p:nvPr/>
        </p:nvSpPr>
        <p:spPr>
          <a:xfrm>
            <a:off x="413567" y="3911359"/>
            <a:ext cx="6101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models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layers model =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(32,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=(784,)))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(32))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63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 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층의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44711-5B34-4E59-A179-49E6489DB563}"/>
              </a:ext>
            </a:extLst>
          </p:cNvPr>
          <p:cNvSpPr txBox="1"/>
          <p:nvPr/>
        </p:nvSpPr>
        <p:spPr>
          <a:xfrm>
            <a:off x="228612" y="1240474"/>
            <a:ext cx="1197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층으로 만든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비순환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유향 그래프 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하나의 입력을 하나의 출력으로 매핑하는 층을 순서대로 쌓는 것이 일반적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비순환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유향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그래프 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그래프의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에지에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방향이 있고 한 노드에서 다시 자지 자신으로 돌아올 경로가 없는 그래프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네트워크 구조 </a:t>
            </a:r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: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가설 공간을 정의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r>
              <a:rPr lang="en-US" altLang="ko-KR" sz="2000" b="1" spc="-150" dirty="0">
                <a:solidFill>
                  <a:srgbClr val="393939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가설 공간을 입력데이터에서 출력데이터로 매핑하는 일련의 특정 </a:t>
            </a:r>
            <a:r>
              <a:rPr lang="ko-KR" altLang="en-US" sz="2000" b="1" spc="-150" dirty="0" err="1">
                <a:solidFill>
                  <a:srgbClr val="393939"/>
                </a:solidFill>
                <a:latin typeface="+mj-ea"/>
                <a:ea typeface="+mj-ea"/>
              </a:rPr>
              <a:t>텐서</a:t>
            </a:r>
            <a:r>
              <a: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rPr>
              <a:t> 연산으로 제한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solidFill>
                  <a:srgbClr val="393939"/>
                </a:solidFill>
                <a:highlight>
                  <a:srgbClr val="FFEA00"/>
                </a:highlight>
                <a:latin typeface="+mj-ea"/>
                <a:ea typeface="+mj-ea"/>
              </a:rPr>
              <a:t>가중치 </a:t>
            </a:r>
            <a:r>
              <a:rPr lang="ko-KR" altLang="en-US" sz="2000" b="1" spc="-150" dirty="0" err="1">
                <a:solidFill>
                  <a:srgbClr val="393939"/>
                </a:solidFill>
                <a:highlight>
                  <a:srgbClr val="FFEA00"/>
                </a:highlight>
                <a:latin typeface="+mj-ea"/>
                <a:ea typeface="+mj-ea"/>
              </a:rPr>
              <a:t>텐서의</a:t>
            </a:r>
            <a:r>
              <a:rPr lang="ko-KR" altLang="en-US" sz="2000" b="1" spc="-150" dirty="0">
                <a:solidFill>
                  <a:srgbClr val="393939"/>
                </a:solidFill>
                <a:highlight>
                  <a:srgbClr val="FFEA00"/>
                </a:highlight>
                <a:latin typeface="+mj-ea"/>
                <a:ea typeface="+mj-ea"/>
              </a:rPr>
              <a:t> 좋은 값을 찾아야 함</a:t>
            </a:r>
            <a:endParaRPr lang="ko-KR" altLang="en-US" sz="2000" b="1" spc="-150" dirty="0">
              <a:solidFill>
                <a:srgbClr val="FF0000"/>
              </a:solidFill>
              <a:highlight>
                <a:srgbClr val="FFEA00"/>
              </a:highlight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E9091-F835-49E4-9190-368A4179D5C5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999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손실 함수와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학습 과정을 조절하는 열쇠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3.1.3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EF6A4A-20DC-48AD-8B1B-E11004D01777}"/>
              </a:ext>
            </a:extLst>
          </p:cNvPr>
          <p:cNvGrpSpPr/>
          <p:nvPr/>
        </p:nvGrpSpPr>
        <p:grpSpPr>
          <a:xfrm>
            <a:off x="2148840" y="2145214"/>
            <a:ext cx="7894320" cy="3878211"/>
            <a:chOff x="2346960" y="1793987"/>
            <a:chExt cx="8138403" cy="39769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9687B2-DC90-45BE-9640-24E8298DDE94}"/>
                </a:ext>
              </a:extLst>
            </p:cNvPr>
            <p:cNvGrpSpPr/>
            <p:nvPr/>
          </p:nvGrpSpPr>
          <p:grpSpPr>
            <a:xfrm>
              <a:off x="2346960" y="1793987"/>
              <a:ext cx="3749040" cy="3976900"/>
              <a:chOff x="2346960" y="1272887"/>
              <a:chExt cx="3108717" cy="358867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29EB16-CACA-4BC4-8C3B-685109469522}"/>
                  </a:ext>
                </a:extLst>
              </p:cNvPr>
              <p:cNvSpPr/>
              <p:nvPr/>
            </p:nvSpPr>
            <p:spPr>
              <a:xfrm>
                <a:off x="2346960" y="1272887"/>
                <a:ext cx="3108717" cy="3588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dirty="0">
                  <a:solidFill>
                    <a:srgbClr val="666666"/>
                  </a:solidFill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dirty="0">
                  <a:solidFill>
                    <a:srgbClr val="666666"/>
                  </a:solidFill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훈련하는 동안 최소화될 값</a:t>
                </a:r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dirty="0">
                  <a:solidFill>
                    <a:srgbClr val="666666"/>
                  </a:solidFill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주어진 문제에 대한 성공 지표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AAF0A85-0CCF-48C4-A8E3-FB797DBF442B}"/>
                  </a:ext>
                </a:extLst>
              </p:cNvPr>
              <p:cNvSpPr/>
              <p:nvPr/>
            </p:nvSpPr>
            <p:spPr>
              <a:xfrm>
                <a:off x="2346960" y="1288851"/>
                <a:ext cx="3108717" cy="11176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3DDC9-3780-4ADB-8FEC-A9890590FA18}"/>
                  </a:ext>
                </a:extLst>
              </p:cNvPr>
              <p:cNvSpPr txBox="1"/>
              <p:nvPr/>
            </p:nvSpPr>
            <p:spPr>
              <a:xfrm>
                <a:off x="2346960" y="1561779"/>
                <a:ext cx="3108717" cy="583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손실 함수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(loss function)</a:t>
                </a:r>
              </a:p>
              <a:p>
                <a:pPr algn="ctr"/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목적 함수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(objective function)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30CA929-B950-4267-93C5-93022874BC73}"/>
                </a:ext>
              </a:extLst>
            </p:cNvPr>
            <p:cNvGrpSpPr/>
            <p:nvPr/>
          </p:nvGrpSpPr>
          <p:grpSpPr>
            <a:xfrm>
              <a:off x="6736323" y="1793988"/>
              <a:ext cx="3749040" cy="3976900"/>
              <a:chOff x="6736323" y="1793988"/>
              <a:chExt cx="3749040" cy="397690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B498AC3-0CDD-47A2-9788-C0168191A33D}"/>
                  </a:ext>
                </a:extLst>
              </p:cNvPr>
              <p:cNvGrpSpPr/>
              <p:nvPr/>
            </p:nvGrpSpPr>
            <p:grpSpPr>
              <a:xfrm>
                <a:off x="6736323" y="1793988"/>
                <a:ext cx="3749040" cy="3976900"/>
                <a:chOff x="6736323" y="1345501"/>
                <a:chExt cx="3108717" cy="3516059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2E6BF26-E8A0-435A-B7F1-7C6A77C2F665}"/>
                    </a:ext>
                  </a:extLst>
                </p:cNvPr>
                <p:cNvSpPr/>
                <p:nvPr/>
              </p:nvSpPr>
              <p:spPr>
                <a:xfrm>
                  <a:off x="6736323" y="1345501"/>
                  <a:ext cx="3108717" cy="35160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E8ADC60-FECF-41F7-B0B4-9C05E94FB1B4}"/>
                    </a:ext>
                  </a:extLst>
                </p:cNvPr>
                <p:cNvSpPr/>
                <p:nvPr/>
              </p:nvSpPr>
              <p:spPr>
                <a:xfrm>
                  <a:off x="6736323" y="1361465"/>
                  <a:ext cx="3108717" cy="111762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옵티마이저</a:t>
                  </a:r>
                  <a:r>
                    <a:rPr lang="en-US" altLang="ko-KR" dirty="0">
                      <a:solidFill>
                        <a:schemeClr val="bg1">
                          <a:lumMod val="95000"/>
                        </a:schemeClr>
                      </a:solidFill>
                    </a:rPr>
                    <a:t>(optimizer)</a:t>
                  </a:r>
                  <a:endParaRPr lang="ko-KR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3283E3-0E35-452F-85B0-5979907BC11B}"/>
                  </a:ext>
                </a:extLst>
              </p:cNvPr>
              <p:cNvSpPr txBox="1"/>
              <p:nvPr/>
            </p:nvSpPr>
            <p:spPr>
              <a:xfrm>
                <a:off x="6736323" y="3429000"/>
                <a:ext cx="374904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손실 함수를 기반으로 </a:t>
                </a:r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네트워크</a:t>
                </a:r>
                <a:r>
                  <a:rPr lang="ko-KR" altLang="en-US" dirty="0">
                    <a:solidFill>
                      <a:srgbClr val="666666"/>
                    </a:solidFill>
                    <a:latin typeface="Noto Serif KR"/>
                    <a:ea typeface="Noto Sans KR" panose="020B0500000000000000" pitchFamily="34" charset="-127"/>
                  </a:rPr>
                  <a:t>의 </a:t>
                </a:r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업데이트 결정</a:t>
                </a:r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dirty="0">
                  <a:solidFill>
                    <a:srgbClr val="666666"/>
                  </a:solidFill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endParaRPr lang="en-US" altLang="ko-KR" b="0" i="0" dirty="0">
                  <a:solidFill>
                    <a:srgbClr val="666666"/>
                  </a:solidFill>
                  <a:effectLst/>
                  <a:latin typeface="Noto Serif KR"/>
                  <a:ea typeface="Noto Sans KR" panose="020B0500000000000000" pitchFamily="34" charset="-127"/>
                </a:endParaRPr>
              </a:p>
              <a:p>
                <a:pPr algn="ctr"/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특정 종류의 확률적 경사 </a:t>
                </a:r>
                <a:r>
                  <a:rPr lang="ko-KR" altLang="en-US" b="0" i="0" dirty="0" err="1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하강법</a:t>
                </a:r>
                <a:r>
                  <a:rPr lang="ko-KR" altLang="en-US" b="0" i="0" dirty="0">
                    <a:solidFill>
                      <a:srgbClr val="666666"/>
                    </a:solidFill>
                    <a:effectLst/>
                    <a:latin typeface="Noto Serif KR"/>
                    <a:ea typeface="Noto Sans KR" panose="020B0500000000000000" pitchFamily="34" charset="-127"/>
                  </a:rPr>
                  <a:t> 구현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7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999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손실 함수와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학습 과정을 조절하는 열쇠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3.1.3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6101E-3819-488F-9A10-931D78D064E6}"/>
              </a:ext>
            </a:extLst>
          </p:cNvPr>
          <p:cNvSpPr txBox="1"/>
          <p:nvPr/>
        </p:nvSpPr>
        <p:spPr>
          <a:xfrm>
            <a:off x="502920" y="1371600"/>
            <a:ext cx="1124711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666666"/>
                </a:solidFill>
                <a:effectLst/>
                <a:latin typeface="Noto Serif KR"/>
              </a:rPr>
              <a:t>우리가 만든 모든 신경망은 단지 손실 함수를 최소화하기만 함</a:t>
            </a:r>
            <a:endParaRPr lang="en-US" altLang="ko-KR" sz="2800" b="0" i="0" dirty="0">
              <a:solidFill>
                <a:srgbClr val="666666"/>
              </a:solidFill>
              <a:effectLst/>
              <a:latin typeface="Noto Serif KR"/>
            </a:endParaRPr>
          </a:p>
          <a:p>
            <a:r>
              <a:rPr lang="ko-KR" altLang="en-US" sz="2800" b="0" i="0" dirty="0">
                <a:solidFill>
                  <a:srgbClr val="666666"/>
                </a:solidFill>
                <a:effectLst/>
                <a:latin typeface="Noto Serif KR"/>
              </a:rPr>
              <a:t> </a:t>
            </a:r>
            <a:r>
              <a:rPr lang="en-US" altLang="ko-KR" sz="2800" b="0" i="0" dirty="0">
                <a:solidFill>
                  <a:srgbClr val="666666"/>
                </a:solidFill>
                <a:effectLst/>
                <a:latin typeface="Noto Serif KR"/>
              </a:rPr>
              <a:t>-&gt; </a:t>
            </a:r>
            <a:r>
              <a:rPr lang="ko-KR" altLang="en-US" sz="2800" b="0" i="0" dirty="0">
                <a:solidFill>
                  <a:srgbClr val="666666"/>
                </a:solidFill>
                <a:effectLst/>
                <a:latin typeface="Noto Serif KR"/>
              </a:rPr>
              <a:t>목적에 맞는 올바른 목적함수 선택</a:t>
            </a:r>
            <a:endParaRPr lang="en-US" altLang="ko-KR" sz="2800" b="0" i="0" dirty="0">
              <a:solidFill>
                <a:srgbClr val="666666"/>
              </a:solidFill>
              <a:effectLst/>
              <a:latin typeface="Noto Serif KR"/>
            </a:endParaRPr>
          </a:p>
          <a:p>
            <a:endParaRPr lang="en-US" altLang="ko-KR" sz="2800" dirty="0">
              <a:solidFill>
                <a:srgbClr val="666666"/>
              </a:solidFill>
              <a:latin typeface="Noto Serif KR"/>
            </a:endParaRPr>
          </a:p>
          <a:p>
            <a:endParaRPr lang="en-US" altLang="ko-KR" sz="2800" b="0" i="0" dirty="0">
              <a:solidFill>
                <a:srgbClr val="666666"/>
              </a:solidFill>
              <a:effectLst/>
              <a:latin typeface="Noto Serif KR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erif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이진 </a:t>
            </a:r>
            <a:r>
              <a:rPr lang="ko-KR" altLang="en-US" sz="2400" b="0" i="0" dirty="0" err="1">
                <a:effectLst/>
                <a:latin typeface="Noto Serif KR"/>
                <a:ea typeface="Noto Sans KR" panose="020B0500000000000000" pitchFamily="34" charset="-127"/>
              </a:rPr>
              <a:t>크로스엔트로피</a:t>
            </a: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 </a:t>
            </a:r>
            <a:r>
              <a:rPr lang="en-US" altLang="ko-KR" sz="2400" b="0" i="0" dirty="0">
                <a:effectLst/>
                <a:latin typeface="Noto Serif KR"/>
                <a:ea typeface="Noto Sans KR" panose="020B0500000000000000" pitchFamily="34" charset="-127"/>
              </a:rPr>
              <a:t>(Binary </a:t>
            </a:r>
            <a:r>
              <a:rPr lang="en-US" altLang="ko-KR" sz="2400" b="0" i="0" dirty="0" err="1">
                <a:effectLst/>
                <a:latin typeface="Noto Serif KR"/>
                <a:ea typeface="Noto Sans KR" panose="020B0500000000000000" pitchFamily="34" charset="-127"/>
              </a:rPr>
              <a:t>Crossentropy</a:t>
            </a:r>
            <a:r>
              <a:rPr lang="en-US" altLang="ko-KR" sz="2400" b="0" i="0" dirty="0">
                <a:effectLst/>
                <a:latin typeface="Noto Serif KR"/>
                <a:ea typeface="Noto Sans KR" panose="020B0500000000000000" pitchFamily="34" charset="-127"/>
              </a:rPr>
              <a:t>): </a:t>
            </a: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분류 문제</a:t>
            </a:r>
            <a:endParaRPr lang="ko-KR" altLang="en-US" sz="2400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범주형 </a:t>
            </a:r>
            <a:r>
              <a:rPr lang="ko-KR" altLang="en-US" sz="2400" b="0" i="0" dirty="0" err="1">
                <a:effectLst/>
                <a:latin typeface="Noto Serif KR"/>
                <a:ea typeface="Noto Sans KR" panose="020B0500000000000000" pitchFamily="34" charset="-127"/>
              </a:rPr>
              <a:t>크로스엔트로피</a:t>
            </a: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 </a:t>
            </a:r>
            <a:r>
              <a:rPr lang="en-US" altLang="ko-KR" sz="2400" b="0" i="0" dirty="0">
                <a:effectLst/>
                <a:latin typeface="Noto Serif KR"/>
                <a:ea typeface="Noto Sans KR" panose="020B0500000000000000" pitchFamily="34" charset="-127"/>
              </a:rPr>
              <a:t>(Categorical </a:t>
            </a:r>
            <a:r>
              <a:rPr lang="en-US" altLang="ko-KR" sz="2400" b="0" i="0" dirty="0" err="1">
                <a:effectLst/>
                <a:latin typeface="Noto Serif KR"/>
                <a:ea typeface="Noto Sans KR" panose="020B0500000000000000" pitchFamily="34" charset="-127"/>
              </a:rPr>
              <a:t>Crossentropy</a:t>
            </a:r>
            <a:r>
              <a:rPr lang="en-US" altLang="ko-KR" sz="2400" b="0" i="0" dirty="0">
                <a:effectLst/>
                <a:latin typeface="Noto Serif KR"/>
                <a:ea typeface="Noto Sans KR" panose="020B0500000000000000" pitchFamily="34" charset="-127"/>
              </a:rPr>
              <a:t>): </a:t>
            </a: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여러 개의 클래스가 있는 분류문제</a:t>
            </a:r>
            <a:endParaRPr lang="ko-KR" altLang="en-US" sz="2400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Noto Serif KR"/>
                <a:ea typeface="Noto Sans KR" panose="020B0500000000000000" pitchFamily="34" charset="-127"/>
              </a:rPr>
              <a:t>CTC (Connection Temporal Classification): </a:t>
            </a:r>
            <a:r>
              <a:rPr lang="ko-KR" altLang="en-US" sz="2400" b="0" i="0" dirty="0">
                <a:effectLst/>
                <a:latin typeface="Noto Serif KR"/>
                <a:ea typeface="Noto Sans KR" panose="020B0500000000000000" pitchFamily="34" charset="-127"/>
              </a:rPr>
              <a:t>시퀀스 학습 문제</a:t>
            </a:r>
            <a:endParaRPr lang="ko-KR" altLang="en-US" sz="2400" b="0" i="0" dirty="0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840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643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-apple-system</vt:lpstr>
      <vt:lpstr>Noto Sans KR</vt:lpstr>
      <vt:lpstr>Noto Serif KR</vt:lpstr>
      <vt:lpstr>Sandoll 삼립호빵체 Basic</vt:lpstr>
      <vt:lpstr>나눔스퀘어 ExtraBold</vt:lpstr>
      <vt:lpstr>나눔스퀘어 Light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규리</cp:lastModifiedBy>
  <cp:revision>18</cp:revision>
  <dcterms:created xsi:type="dcterms:W3CDTF">2020-09-07T02:34:06Z</dcterms:created>
  <dcterms:modified xsi:type="dcterms:W3CDTF">2022-01-05T23:30:52Z</dcterms:modified>
</cp:coreProperties>
</file>