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8" r:id="rId3"/>
    <p:sldId id="269" r:id="rId4"/>
    <p:sldId id="270" r:id="rId5"/>
    <p:sldId id="271" r:id="rId6"/>
    <p:sldId id="272" r:id="rId7"/>
    <p:sldId id="273" r:id="rId8"/>
    <p:sldId id="287" r:id="rId9"/>
    <p:sldId id="288" r:id="rId10"/>
    <p:sldId id="289" r:id="rId11"/>
    <p:sldId id="263" r:id="rId12"/>
    <p:sldId id="290" r:id="rId13"/>
    <p:sldId id="291" r:id="rId14"/>
    <p:sldId id="285" r:id="rId15"/>
    <p:sldId id="295" r:id="rId16"/>
    <p:sldId id="296" r:id="rId17"/>
    <p:sldId id="297" r:id="rId18"/>
    <p:sldId id="294" r:id="rId19"/>
    <p:sldId id="298" r:id="rId20"/>
    <p:sldId id="28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550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19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0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957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62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31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41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38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79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22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4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37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47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07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512790" y="3105834"/>
            <a:ext cx="4456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Light"/>
                <a:cs typeface="+mn-cs"/>
              </a:rPr>
              <a:t>머신러닝의</a:t>
            </a: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Light"/>
                <a:cs typeface="+mn-cs"/>
              </a:rPr>
              <a:t> </a:t>
            </a:r>
            <a:r>
              <a:rPr kumimoji="0" lang="en-US" altLang="ko-KR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Light"/>
                <a:cs typeface="+mn-cs"/>
              </a:rPr>
              <a:t>4</a:t>
            </a: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Light"/>
                <a:cs typeface="+mn-cs"/>
              </a:rPr>
              <a:t>가지 </a:t>
            </a:r>
            <a:r>
              <a:rPr lang="ko-KR" altLang="en-US" sz="3600" spc="-300" dirty="0">
                <a:solidFill>
                  <a:prstClr val="white"/>
                </a:solidFill>
                <a:latin typeface="나눔스퀘어 Light"/>
              </a:rPr>
              <a:t>분류</a:t>
            </a:r>
            <a:endParaRPr kumimoji="0" lang="en-US" altLang="ko-KR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Light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나눔스퀘어 Light"/>
              </a:rPr>
              <a:t>4-1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Light"/>
                <a:cs typeface="+mn-cs"/>
              </a:rPr>
              <a:t>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Light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928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187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spc="-300" dirty="0">
                <a:solidFill>
                  <a:prstClr val="white"/>
                </a:solidFill>
                <a:ea typeface="나눔스퀘어 Light"/>
              </a:rPr>
              <a:t>3</a:t>
            </a:r>
            <a:r>
              <a:rPr lang="ko-KR" altLang="en-US" sz="3600" spc="-300" dirty="0">
                <a:solidFill>
                  <a:prstClr val="white"/>
                </a:solidFill>
                <a:ea typeface="나눔스퀘어 Light"/>
              </a:rPr>
              <a:t>가지 평가 방법</a:t>
            </a:r>
            <a:endParaRPr kumimoji="0" lang="ko-KR" altLang="en-US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457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4-2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104E1-BB9F-4FA2-BAB0-8DB8BFAE994C}"/>
              </a:ext>
            </a:extLst>
          </p:cNvPr>
          <p:cNvSpPr txBox="1"/>
          <p:nvPr/>
        </p:nvSpPr>
        <p:spPr>
          <a:xfrm>
            <a:off x="1577787" y="1609182"/>
            <a:ext cx="90364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데이터가 적을 때 사용하는 세 가지 평가 방법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20C7DA-B0A0-4EBD-AAA1-96A970F30A76}"/>
              </a:ext>
            </a:extLst>
          </p:cNvPr>
          <p:cNvSpPr txBox="1"/>
          <p:nvPr/>
        </p:nvSpPr>
        <p:spPr>
          <a:xfrm>
            <a:off x="2429433" y="3234765"/>
            <a:ext cx="73331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단순 홀드아웃 검증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K-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겹 교차 검증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셔플링을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사용한 반복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K-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겹 교차 검증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2140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spc="-300" dirty="0">
                <a:solidFill>
                  <a:prstClr val="white"/>
                </a:solidFill>
                <a:ea typeface="나눔스퀘어 Light"/>
              </a:rPr>
              <a:t>3</a:t>
            </a:r>
            <a:r>
              <a:rPr lang="ko-KR" altLang="en-US" sz="3600" spc="-300" dirty="0">
                <a:solidFill>
                  <a:prstClr val="white"/>
                </a:solidFill>
                <a:ea typeface="나눔스퀘어 Light"/>
              </a:rPr>
              <a:t>가지 평가 방법</a:t>
            </a:r>
            <a:endParaRPr kumimoji="0" lang="ko-KR" altLang="en-US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4-2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40A4140-46C4-4B11-8F9B-A427C857D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198982"/>
              </p:ext>
            </p:extLst>
          </p:nvPr>
        </p:nvGraphicFramePr>
        <p:xfrm>
          <a:off x="1584960" y="2511067"/>
          <a:ext cx="9022080" cy="21937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5520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119677300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단순 홀드아웃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K-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겹 교차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셔플링을</a:t>
                      </a:r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사용한</a:t>
                      </a:r>
                      <a:endParaRPr lang="en-US" altLang="ko-KR" sz="20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K-</a:t>
                      </a:r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겹 교차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정의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데이터의 일정양을 테스트 세트로 떼어서 사용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데이터를 동일한 </a:t>
                      </a:r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K</a:t>
                      </a:r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개 분할로 나눠서</a:t>
                      </a:r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사용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K</a:t>
                      </a:r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개의 분할로 나누기 전</a:t>
                      </a:r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데이터를 무작위로 섞어서 사용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089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187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spc="-300" dirty="0">
                <a:solidFill>
                  <a:prstClr val="white"/>
                </a:solidFill>
                <a:ea typeface="나눔스퀘어 Light"/>
              </a:rPr>
              <a:t>3</a:t>
            </a:r>
            <a:r>
              <a:rPr lang="ko-KR" altLang="en-US" sz="3600" spc="-300" dirty="0">
                <a:solidFill>
                  <a:prstClr val="white"/>
                </a:solidFill>
                <a:ea typeface="나눔스퀘어 Light"/>
              </a:rPr>
              <a:t>가지 평가 방법</a:t>
            </a:r>
            <a:endParaRPr kumimoji="0" lang="ko-KR" altLang="en-US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457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4-2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20C7DA-B0A0-4EBD-AAA1-96A970F30A76}"/>
              </a:ext>
            </a:extLst>
          </p:cNvPr>
          <p:cNvSpPr txBox="1"/>
          <p:nvPr/>
        </p:nvSpPr>
        <p:spPr>
          <a:xfrm>
            <a:off x="2191871" y="2548965"/>
            <a:ext cx="7808258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〮대표성 있는 데이터 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훈련 세트와 테스트 세트가 주어진 데이터에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대한 대표성이 있어야 한다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〮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시간의 방향 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과거로부터 미래를 예측할 때는 훈련 세트는 테스트 세트보다 과거 데이터여야 한다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〮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중복 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포인터의 중복은 훈련 세트와 테스트 세트의 중첩으로 이어질 수 있다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61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441073" y="2846150"/>
            <a:ext cx="43733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Light"/>
                <a:cs typeface="+mn-cs"/>
              </a:rPr>
              <a:t>데이터 전처리</a:t>
            </a:r>
            <a:r>
              <a:rPr kumimoji="0" lang="en-US" altLang="ko-KR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Light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Light"/>
                <a:cs typeface="+mn-cs"/>
              </a:rPr>
              <a:t>   </a:t>
            </a: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Light"/>
                <a:cs typeface="+mn-cs"/>
              </a:rPr>
              <a:t>특성 공학</a:t>
            </a:r>
            <a:r>
              <a:rPr kumimoji="0" lang="en-US" altLang="ko-KR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Light"/>
                <a:cs typeface="+mn-cs"/>
              </a:rPr>
              <a:t>, </a:t>
            </a: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Light"/>
                <a:cs typeface="+mn-cs"/>
              </a:rPr>
              <a:t>특성 학습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Light"/>
                <a:cs typeface="+mn-cs"/>
              </a:rPr>
              <a:t>4-3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Light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434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70D9A74-20C5-4797-A71C-3BADA5484665}"/>
              </a:ext>
            </a:extLst>
          </p:cNvPr>
          <p:cNvGrpSpPr/>
          <p:nvPr/>
        </p:nvGrpSpPr>
        <p:grpSpPr>
          <a:xfrm>
            <a:off x="1533426" y="1843950"/>
            <a:ext cx="9125148" cy="3170098"/>
            <a:chOff x="1584226" y="2010598"/>
            <a:chExt cx="9125148" cy="317009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328F93B-05A5-444E-AF24-4A2A30E38A22}"/>
                </a:ext>
              </a:extLst>
            </p:cNvPr>
            <p:cNvSpPr txBox="1"/>
            <p:nvPr/>
          </p:nvSpPr>
          <p:spPr>
            <a:xfrm>
              <a:off x="1584226" y="2010598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나눔스퀘어 Light"/>
                  <a:cs typeface="+mn-cs"/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455BA2-BC83-497B-BB13-4D47B1322F37}"/>
                </a:ext>
              </a:extLst>
            </p:cNvPr>
            <p:cNvSpPr txBox="1"/>
            <p:nvPr/>
          </p:nvSpPr>
          <p:spPr>
            <a:xfrm>
              <a:off x="9410621" y="2964705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나눔스퀘어 Light"/>
                  <a:cs typeface="+mn-cs"/>
                </a:rPr>
                <a:t>」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21AEC5A-5830-454D-8939-8073E476BB27}"/>
              </a:ext>
            </a:extLst>
          </p:cNvPr>
          <p:cNvSpPr txBox="1"/>
          <p:nvPr/>
        </p:nvSpPr>
        <p:spPr>
          <a:xfrm>
            <a:off x="2854221" y="2951946"/>
            <a:ext cx="68836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i="1" dirty="0">
                <a:solidFill>
                  <a:prstClr val="white"/>
                </a:solidFill>
                <a:ea typeface="나눔스퀘어 Light"/>
              </a:rPr>
              <a:t>신경망을 위한 데이터 전처리</a:t>
            </a:r>
            <a:endParaRPr kumimoji="0" lang="ko-KR" altLang="en-US" sz="4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832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738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spc="-300" dirty="0">
                <a:solidFill>
                  <a:prstClr val="white"/>
                </a:solidFill>
                <a:ea typeface="나눔스퀘어 Light"/>
              </a:rPr>
              <a:t>벡터화 </a:t>
            </a:r>
            <a:r>
              <a:rPr lang="en-US" altLang="ko-KR" sz="3600" b="1" spc="-300" dirty="0">
                <a:solidFill>
                  <a:prstClr val="white"/>
                </a:solidFill>
                <a:ea typeface="나눔스퀘어 Light"/>
              </a:rPr>
              <a:t>(</a:t>
            </a:r>
            <a:r>
              <a:rPr kumimoji="0" lang="en-US" altLang="ko-KR" sz="36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Vectorization)</a:t>
            </a:r>
            <a:endParaRPr kumimoji="0" lang="ko-KR" altLang="en-US" sz="3600" b="1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457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4-3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104E1-BB9F-4FA2-BAB0-8DB8BFAE994C}"/>
              </a:ext>
            </a:extLst>
          </p:cNvPr>
          <p:cNvSpPr txBox="1"/>
          <p:nvPr/>
        </p:nvSpPr>
        <p:spPr>
          <a:xfrm>
            <a:off x="399062" y="1226242"/>
            <a:ext cx="114881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백터화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(data vectorization) :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신경망에서 모든 입력과 타깃은 부동 소수 데이터로 이루어진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텐서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특정 경우 정수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텐서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여야 한다는 것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20C7DA-B0A0-4EBD-AAA1-96A970F30A76}"/>
              </a:ext>
            </a:extLst>
          </p:cNvPr>
          <p:cNvSpPr txBox="1"/>
          <p:nvPr/>
        </p:nvSpPr>
        <p:spPr>
          <a:xfrm>
            <a:off x="768892" y="4008332"/>
            <a:ext cx="62075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기계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신경망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이해할 수 있도록 수치화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pic>
        <p:nvPicPr>
          <p:cNvPr id="2050" name="Picture 2" descr="데이터 벡터화">
            <a:extLst>
              <a:ext uri="{FF2B5EF4-FFF2-40B4-BE49-F238E27FC236}">
                <a16:creationId xmlns:a16="http://schemas.microsoft.com/office/drawing/2014/main" id="{66D64481-4CB6-4130-93FA-A120E9EAA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413" y="2849668"/>
            <a:ext cx="4950580" cy="242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75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440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spc="-300" dirty="0">
                <a:solidFill>
                  <a:prstClr val="white"/>
                </a:solidFill>
                <a:ea typeface="나눔스퀘어 Light"/>
              </a:rPr>
              <a:t>정규화 </a:t>
            </a:r>
            <a:r>
              <a:rPr lang="en-US" altLang="ko-KR" sz="3600" b="1" spc="-300" dirty="0">
                <a:solidFill>
                  <a:prstClr val="white"/>
                </a:solidFill>
                <a:ea typeface="나눔스퀘어 Light"/>
              </a:rPr>
              <a:t>(Normalization)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457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4-3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104E1-BB9F-4FA2-BAB0-8DB8BFAE994C}"/>
              </a:ext>
            </a:extLst>
          </p:cNvPr>
          <p:cNvSpPr txBox="1"/>
          <p:nvPr/>
        </p:nvSpPr>
        <p:spPr>
          <a:xfrm>
            <a:off x="399062" y="1226242"/>
            <a:ext cx="114881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값정규화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(Data Normalization) 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                             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데이터의 범위를 사용자가 원하는 범위로 제한하는 것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20C7DA-B0A0-4EBD-AAA1-96A970F30A76}"/>
              </a:ext>
            </a:extLst>
          </p:cNvPr>
          <p:cNvSpPr txBox="1"/>
          <p:nvPr/>
        </p:nvSpPr>
        <p:spPr>
          <a:xfrm>
            <a:off x="589256" y="3429000"/>
            <a:ext cx="620752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모든 데이터가 같은 정도의 스케일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중요도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반영되도록 해주는 것이 정규화의 목표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즉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데이터들을 균일하게 만드는 모든 방법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dirty="0">
              <a:solidFill>
                <a:schemeClr val="accent2">
                  <a:lumMod val="5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데이터가 작고 균일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-&gt;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학습이 </a:t>
            </a:r>
            <a:r>
              <a:rPr lang="ko-KR" altLang="en-US" sz="2000" b="1" dirty="0" err="1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쉬워짐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074" name="Picture 2" descr="고객센터 customer center. 월~금 : 09:00~17:00, 상담 입금계좌안내. 우리은행, 예금주(에스에스에이씨스탯),  계좌번호 요청하신후 문자메세지를 보내 주시면 좀더 빨리 처리됩니다. (010-3920-3596) home 고객센터 &amp;gt; BLOG  공지사항. 우리회사의 새로운 정보와 ...">
            <a:extLst>
              <a:ext uri="{FF2B5EF4-FFF2-40B4-BE49-F238E27FC236}">
                <a16:creationId xmlns:a16="http://schemas.microsoft.com/office/drawing/2014/main" id="{1717EC37-0540-4740-B8A6-E902817E5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957" y="2774258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148D15-FA02-475D-A5E0-EC44B632097F}"/>
              </a:ext>
            </a:extLst>
          </p:cNvPr>
          <p:cNvSpPr txBox="1"/>
          <p:nvPr/>
        </p:nvSpPr>
        <p:spPr>
          <a:xfrm>
            <a:off x="7949280" y="5780007"/>
            <a:ext cx="31669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평균 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0, 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표준편차 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 그래프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7845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93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spc="-300" dirty="0">
                <a:solidFill>
                  <a:prstClr val="white"/>
                </a:solidFill>
                <a:ea typeface="나눔스퀘어 Light"/>
              </a:rPr>
              <a:t>누락된 값 다루기</a:t>
            </a:r>
            <a:endParaRPr lang="en-US" altLang="ko-KR" sz="3600" b="1" spc="-300" dirty="0">
              <a:solidFill>
                <a:prstClr val="white"/>
              </a:solidFill>
              <a:ea typeface="나눔스퀘어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457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4-3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20C7DA-B0A0-4EBD-AAA1-96A970F30A76}"/>
              </a:ext>
            </a:extLst>
          </p:cNvPr>
          <p:cNvSpPr txBox="1"/>
          <p:nvPr/>
        </p:nvSpPr>
        <p:spPr>
          <a:xfrm>
            <a:off x="1073692" y="2158699"/>
            <a:ext cx="620752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의미 있는 값이 아니라면 누락된 값을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으로 입력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dirty="0">
              <a:solidFill>
                <a:schemeClr val="accent2">
                  <a:lumMod val="5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-&gt; 0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이 의미 없다는 것을 학습하면 이 값을 무시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6613CE-C96F-462A-B9DB-F1BF161CB836}"/>
              </a:ext>
            </a:extLst>
          </p:cNvPr>
          <p:cNvSpPr txBox="1"/>
          <p:nvPr/>
        </p:nvSpPr>
        <p:spPr>
          <a:xfrm>
            <a:off x="1073692" y="3987160"/>
            <a:ext cx="94329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훈련 샘플에 누락된 값이 없다면 네트워크는 누락된 값을 무시하는 법을 모름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훈련 샘플을 다양화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누락된 값을 임의적으로 넣음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한다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0193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70D9A74-20C5-4797-A71C-3BADA5484665}"/>
              </a:ext>
            </a:extLst>
          </p:cNvPr>
          <p:cNvGrpSpPr/>
          <p:nvPr/>
        </p:nvGrpSpPr>
        <p:grpSpPr>
          <a:xfrm>
            <a:off x="1533426" y="1843950"/>
            <a:ext cx="9125148" cy="3170098"/>
            <a:chOff x="1584226" y="2010598"/>
            <a:chExt cx="9125148" cy="317009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328F93B-05A5-444E-AF24-4A2A30E38A22}"/>
                </a:ext>
              </a:extLst>
            </p:cNvPr>
            <p:cNvSpPr txBox="1"/>
            <p:nvPr/>
          </p:nvSpPr>
          <p:spPr>
            <a:xfrm>
              <a:off x="1584226" y="2010598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나눔스퀘어 Light"/>
                  <a:cs typeface="+mn-cs"/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455BA2-BC83-497B-BB13-4D47B1322F37}"/>
                </a:ext>
              </a:extLst>
            </p:cNvPr>
            <p:cNvSpPr txBox="1"/>
            <p:nvPr/>
          </p:nvSpPr>
          <p:spPr>
            <a:xfrm>
              <a:off x="9410621" y="2964705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나눔스퀘어 Light"/>
                  <a:cs typeface="+mn-cs"/>
                </a:rPr>
                <a:t>」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21AEC5A-5830-454D-8939-8073E476BB27}"/>
              </a:ext>
            </a:extLst>
          </p:cNvPr>
          <p:cNvSpPr txBox="1"/>
          <p:nvPr/>
        </p:nvSpPr>
        <p:spPr>
          <a:xfrm>
            <a:off x="4887175" y="3075057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특성 공학</a:t>
            </a:r>
          </a:p>
        </p:txBody>
      </p:sp>
    </p:spTree>
    <p:extLst>
      <p:ext uri="{BB962C8B-B14F-4D97-AF65-F5344CB8AC3E}">
        <p14:creationId xmlns:p14="http://schemas.microsoft.com/office/powerpoint/2010/main" val="4096475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spc="-300" dirty="0">
                <a:solidFill>
                  <a:prstClr val="white"/>
                </a:solidFill>
                <a:ea typeface="나눔스퀘어 Light"/>
              </a:rPr>
              <a:t>특성 공학</a:t>
            </a:r>
            <a:endParaRPr kumimoji="0" lang="ko-KR" altLang="en-US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457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4-3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104E1-BB9F-4FA2-BAB0-8DB8BFAE994C}"/>
              </a:ext>
            </a:extLst>
          </p:cNvPr>
          <p:cNvSpPr txBox="1"/>
          <p:nvPr/>
        </p:nvSpPr>
        <p:spPr>
          <a:xfrm>
            <a:off x="399062" y="1416143"/>
            <a:ext cx="114881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특성 공학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알고리즘이 더 </a:t>
            </a:r>
            <a:r>
              <a:rPr lang="ko-KR" altLang="en-US" sz="2400" b="1" dirty="0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잘 수행되도록 만들어 주는 것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20C7DA-B0A0-4EBD-AAA1-96A970F30A76}"/>
              </a:ext>
            </a:extLst>
          </p:cNvPr>
          <p:cNvSpPr txBox="1"/>
          <p:nvPr/>
        </p:nvSpPr>
        <p:spPr>
          <a:xfrm>
            <a:off x="5552756" y="3335724"/>
            <a:ext cx="61004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특징을 간단한 방식으로 표현하여 문제를 쉽게 만드는 것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schemeClr val="accent2">
                  <a:lumMod val="5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schemeClr val="accent2">
                  <a:lumMod val="5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〮 좋은 특성은 적은 자원을 사용하여 문제를 풀 수 있음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〮 좋은 특성은 더 적은 데이터로 문제를 풀 수 있음</a:t>
            </a:r>
            <a:endParaRPr kumimoji="0" lang="en-US" altLang="ko-KR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098" name="Picture 2" descr="케라스와 딥러닝(8). 데이터 전처리, 특성공학 및 과대적합과 과소적합 pt.1 : 네이버 블로그">
            <a:extLst>
              <a:ext uri="{FF2B5EF4-FFF2-40B4-BE49-F238E27FC236}">
                <a16:creationId xmlns:a16="http://schemas.microsoft.com/office/drawing/2014/main" id="{67BA4390-1F2C-486E-AE36-8DAA9DDC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01" y="3335724"/>
            <a:ext cx="3922744" cy="190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2CE1E2-D789-425B-84BA-0A03AE9E0A22}"/>
              </a:ext>
            </a:extLst>
          </p:cNvPr>
          <p:cNvSpPr txBox="1"/>
          <p:nvPr/>
        </p:nvSpPr>
        <p:spPr>
          <a:xfrm>
            <a:off x="914601" y="5460067"/>
            <a:ext cx="41235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시계의 시간을 읽기 위한 특성 공학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81404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spc="-300" dirty="0">
                <a:solidFill>
                  <a:prstClr val="white"/>
                </a:solidFill>
                <a:ea typeface="나눔스퀘어 Light"/>
              </a:rPr>
              <a:t>지도 </a:t>
            </a: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학습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457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4-1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104E1-BB9F-4FA2-BAB0-8DB8BFAE994C}"/>
              </a:ext>
            </a:extLst>
          </p:cNvPr>
          <p:cNvSpPr txBox="1"/>
          <p:nvPr/>
        </p:nvSpPr>
        <p:spPr>
          <a:xfrm>
            <a:off x="399062" y="1316621"/>
            <a:ext cx="114881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지도학습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(Supervised learning)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정답을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알려주며 학습시키는 것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20C7DA-B0A0-4EBD-AAA1-96A970F30A76}"/>
              </a:ext>
            </a:extLst>
          </p:cNvPr>
          <p:cNvSpPr txBox="1"/>
          <p:nvPr/>
        </p:nvSpPr>
        <p:spPr>
          <a:xfrm>
            <a:off x="5764173" y="1867967"/>
            <a:ext cx="62075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입력 값이 주어지면 입력 값에 대한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Label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 주어 학습시키는 것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Ex)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이진 분류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다중 분류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스칼라 회귀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..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6AFD3C-EF00-46D5-AACC-F5DC8720B71B}"/>
              </a:ext>
            </a:extLst>
          </p:cNvPr>
          <p:cNvSpPr txBox="1"/>
          <p:nvPr/>
        </p:nvSpPr>
        <p:spPr>
          <a:xfrm>
            <a:off x="5764173" y="3243749"/>
            <a:ext cx="59258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(Classification)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주어진 데이터를 정해진 카테고리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따라 분류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altLang="ko-KR" dirty="0">
              <a:solidFill>
                <a:schemeClr val="accent2">
                  <a:lumMod val="5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altLang="ko-KR" dirty="0">
              <a:solidFill>
                <a:schemeClr val="accent2">
                  <a:lumMod val="5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회귀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(Regression)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어떤 데이터들의 특징을 기준으로 연속적인 값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그래프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예측하는 것</a:t>
            </a:r>
            <a:endParaRPr lang="en-US" altLang="ko-KR" dirty="0">
              <a:solidFill>
                <a:schemeClr val="accent2">
                  <a:lumMod val="5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6146" name="Picture 2" descr="TTA정보통신용어사전">
            <a:extLst>
              <a:ext uri="{FF2B5EF4-FFF2-40B4-BE49-F238E27FC236}">
                <a16:creationId xmlns:a16="http://schemas.microsoft.com/office/drawing/2014/main" id="{59DFE8E3-C1F0-42B4-BFC8-E1DC4CCEF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56" y="2009205"/>
            <a:ext cx="4715435" cy="471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833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FD7A5D-3186-4736-8A6E-94B9C6DA9065}"/>
              </a:ext>
            </a:extLst>
          </p:cNvPr>
          <p:cNvSpPr txBox="1"/>
          <p:nvPr/>
        </p:nvSpPr>
        <p:spPr>
          <a:xfrm>
            <a:off x="467360" y="2468880"/>
            <a:ext cx="97369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000" spc="-300" dirty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ExtraBold" panose="020B0600000101010101" pitchFamily="50" charset="-127"/>
              </a:rPr>
              <a:t>자기 지도 학습에서는</a:t>
            </a:r>
            <a:endParaRPr lang="en-US" altLang="ko-KR" sz="6000" spc="-300" dirty="0">
              <a:solidFill>
                <a:prstClr val="white"/>
              </a:solidFill>
              <a:latin typeface="나눔스퀘어 Light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ExtraBold" panose="020B0600000101010101" pitchFamily="50" charset="-127"/>
                <a:cs typeface="+mn-cs"/>
              </a:rPr>
              <a:t>무엇을 자동으로 생성하나요</a:t>
            </a:r>
            <a:r>
              <a:rPr kumimoji="0" lang="en-US" altLang="ko-KR" sz="60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ExtraBold" panose="020B0600000101010101" pitchFamily="50" charset="-127"/>
                <a:cs typeface="+mn-cs"/>
              </a:rPr>
              <a:t>?</a:t>
            </a:r>
            <a:endParaRPr kumimoji="0" lang="ko-KR" altLang="en-US" sz="60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Light" panose="020B0600000101010101" pitchFamily="50" charset="-127"/>
              <a:ea typeface="나눔스퀘어 Light" panose="020B0600000101010101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89D0E-107A-476A-ADD6-25FB1C008E39}"/>
              </a:ext>
            </a:extLst>
          </p:cNvPr>
          <p:cNvSpPr txBox="1"/>
          <p:nvPr/>
        </p:nvSpPr>
        <p:spPr>
          <a:xfrm>
            <a:off x="395516" y="323464"/>
            <a:ext cx="194219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나눔스퀘어 ExtraBold"/>
                <a:cs typeface="+mn-cs"/>
              </a:rPr>
              <a:t>Q.</a:t>
            </a:r>
            <a:endParaRPr kumimoji="0" lang="ko-KR" altLang="en-US" sz="13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나눔스퀘어 Extra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07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spc="-300" dirty="0">
                <a:solidFill>
                  <a:prstClr val="white"/>
                </a:solidFill>
                <a:ea typeface="나눔스퀘어 Light"/>
              </a:rPr>
              <a:t>지도 </a:t>
            </a: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학습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457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4-1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104E1-BB9F-4FA2-BAB0-8DB8BFAE994C}"/>
              </a:ext>
            </a:extLst>
          </p:cNvPr>
          <p:cNvSpPr txBox="1"/>
          <p:nvPr/>
        </p:nvSpPr>
        <p:spPr>
          <a:xfrm>
            <a:off x="399062" y="1316621"/>
            <a:ext cx="114881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지도학습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(Supervised learning)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정답을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알려주며 학습시키는 것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20C7DA-B0A0-4EBD-AAA1-96A970F30A76}"/>
              </a:ext>
            </a:extLst>
          </p:cNvPr>
          <p:cNvSpPr txBox="1"/>
          <p:nvPr/>
        </p:nvSpPr>
        <p:spPr>
          <a:xfrm>
            <a:off x="5764173" y="1867967"/>
            <a:ext cx="62075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입력 값이 주어지면 입력 값에 대한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Label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 주어 학습시키는 것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6AFD3C-EF00-46D5-AACC-F5DC8720B71B}"/>
              </a:ext>
            </a:extLst>
          </p:cNvPr>
          <p:cNvSpPr txBox="1"/>
          <p:nvPr/>
        </p:nvSpPr>
        <p:spPr>
          <a:xfrm>
            <a:off x="5764173" y="2881765"/>
            <a:ext cx="592580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〮 시퀀스 생성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사진이 주어지면 이를 설명하는 캡션을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생성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〮 트리 예측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문장이 주어지면 분해된 구문 트리를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예측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〮 물체 감지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사진이 주어지면 특정 물체 주위에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경계 상자를 그림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〮 이미지 분할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사진이 주어졌을 때 픽셀 단위로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 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특정 물체에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마스킹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Picture 2" descr="TTA정보통신용어사전">
            <a:extLst>
              <a:ext uri="{FF2B5EF4-FFF2-40B4-BE49-F238E27FC236}">
                <a16:creationId xmlns:a16="http://schemas.microsoft.com/office/drawing/2014/main" id="{EA4BA268-B565-4D61-AB61-BD88C35D3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56" y="2009205"/>
            <a:ext cx="4715435" cy="471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472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spc="-300" dirty="0">
                <a:solidFill>
                  <a:prstClr val="white"/>
                </a:solidFill>
                <a:ea typeface="나눔스퀘어 Light"/>
              </a:rPr>
              <a:t>비지도 </a:t>
            </a: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학습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457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4-1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104E1-BB9F-4FA2-BAB0-8DB8BFAE994C}"/>
              </a:ext>
            </a:extLst>
          </p:cNvPr>
          <p:cNvSpPr txBox="1"/>
          <p:nvPr/>
        </p:nvSpPr>
        <p:spPr>
          <a:xfrm>
            <a:off x="399062" y="1316621"/>
            <a:ext cx="114881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비지도 학습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(Unsupervised learning)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정답을 따로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알려주지 않고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라벨이 없이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                                        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비슷한 데이터들을 군집화 하는 것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20C7DA-B0A0-4EBD-AAA1-96A970F30A76}"/>
              </a:ext>
            </a:extLst>
          </p:cNvPr>
          <p:cNvSpPr txBox="1"/>
          <p:nvPr/>
        </p:nvSpPr>
        <p:spPr>
          <a:xfrm>
            <a:off x="5871212" y="2581704"/>
            <a:ext cx="610048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어떤 구조를 가정하고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그 구조에 맞춰 설명하는 방법 직접 관찰되지 않았지만 데이터에 영향을 미치는 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잠재 변수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(latent variable) Z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가정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비지도학습은 잠재변수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Z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관찰변수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예측하는 것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662BB1-69EC-4118-8591-CDEF2673FFE9}"/>
              </a:ext>
            </a:extLst>
          </p:cNvPr>
          <p:cNvSpPr txBox="1"/>
          <p:nvPr/>
        </p:nvSpPr>
        <p:spPr>
          <a:xfrm>
            <a:off x="5871212" y="4093008"/>
            <a:ext cx="61004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군집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(Clustering) :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데이터를 비슷한 것들끼리 일정한 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           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무리 또는 군집으로 나누는 것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2)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차원 축소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적은 개수의 연속 변수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차원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Z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데이터 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(dimensionally reduction) 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나타내는 것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170" name="Picture 2" descr="AI] GAN이란?">
            <a:extLst>
              <a:ext uri="{FF2B5EF4-FFF2-40B4-BE49-F238E27FC236}">
                <a16:creationId xmlns:a16="http://schemas.microsoft.com/office/drawing/2014/main" id="{A0DC2638-D7F5-47DA-B715-6627932FC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62" y="3120313"/>
            <a:ext cx="5260203" cy="214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249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spc="-300" dirty="0">
                <a:solidFill>
                  <a:prstClr val="white"/>
                </a:solidFill>
                <a:ea typeface="나눔스퀘어 Light"/>
              </a:rPr>
              <a:t>강화 </a:t>
            </a: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학습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457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4-1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104E1-BB9F-4FA2-BAB0-8DB8BFAE994C}"/>
              </a:ext>
            </a:extLst>
          </p:cNvPr>
          <p:cNvSpPr txBox="1"/>
          <p:nvPr/>
        </p:nvSpPr>
        <p:spPr>
          <a:xfrm>
            <a:off x="399062" y="1316621"/>
            <a:ext cx="114881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강화 학습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(Reinforcement learning) :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상과 벌이라는 보상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(reward)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주며 상을 최       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		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대화하고 벌을 최소화 하도록 강화 학습하는 방식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20C7DA-B0A0-4EBD-AAA1-96A970F30A76}"/>
              </a:ext>
            </a:extLst>
          </p:cNvPr>
          <p:cNvSpPr txBox="1"/>
          <p:nvPr/>
        </p:nvSpPr>
        <p:spPr>
          <a:xfrm>
            <a:off x="5786718" y="3628259"/>
            <a:ext cx="61004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게임을 예로 게임의 규칙을 따로 입력하지 않고 자신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(Agent)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게임 환경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(environment)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에서 현재 상태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(state)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에서 높은 점수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(reward)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얻는 방법을 찾아가며 행동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(action)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하는 학습 방법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특정 학습 횟수를 초과하면 높은 점수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(reward)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획득할 수 있는 전략이 형성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218" name="Picture 2" descr="강화학습 Reinforcement Learning - 생활코딩">
            <a:extLst>
              <a:ext uri="{FF2B5EF4-FFF2-40B4-BE49-F238E27FC236}">
                <a16:creationId xmlns:a16="http://schemas.microsoft.com/office/drawing/2014/main" id="{84651983-0326-4683-91CC-5FC35D786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" y="2832847"/>
            <a:ext cx="5333868" cy="30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372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spc="-300" dirty="0">
                <a:solidFill>
                  <a:prstClr val="white"/>
                </a:solidFill>
                <a:ea typeface="나눔스퀘어 Light"/>
              </a:rPr>
              <a:t>자기 지도 </a:t>
            </a: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학습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457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4-1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104E1-BB9F-4FA2-BAB0-8DB8BFAE994C}"/>
              </a:ext>
            </a:extLst>
          </p:cNvPr>
          <p:cNvSpPr txBox="1"/>
          <p:nvPr/>
        </p:nvSpPr>
        <p:spPr>
          <a:xfrm>
            <a:off x="399062" y="1316621"/>
            <a:ext cx="114881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자기 학습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(self-supervised learning) :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사람의 입력없이 반 자동 방식으로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								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레이블을 얻는 지도학습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20C7DA-B0A0-4EBD-AAA1-96A970F30A76}"/>
              </a:ext>
            </a:extLst>
          </p:cNvPr>
          <p:cNvSpPr txBox="1"/>
          <p:nvPr/>
        </p:nvSpPr>
        <p:spPr>
          <a:xfrm>
            <a:off x="6091518" y="3248720"/>
            <a:ext cx="61004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지도 학습 및 비지도 학습과 다른 점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지도 학습 작업에는 사전 정의 된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일반적으로 사람이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제공 한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레이블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비지도 학습에는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supervision,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레이블 또는 올바른 출력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없이 데이터 샘플만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존재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42" name="Picture 2" descr="머신러닝 - 비지도학습 - 자기지도학습(Self-supervised Learning)">
            <a:extLst>
              <a:ext uri="{FF2B5EF4-FFF2-40B4-BE49-F238E27FC236}">
                <a16:creationId xmlns:a16="http://schemas.microsoft.com/office/drawing/2014/main" id="{1C617EE9-978B-4483-9951-93DCCDE12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20" y="2387279"/>
            <a:ext cx="5266484" cy="375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113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512790" y="3105834"/>
            <a:ext cx="381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Light"/>
                <a:cs typeface="+mn-cs"/>
              </a:rPr>
              <a:t>머신러닝</a:t>
            </a: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Light"/>
                <a:cs typeface="+mn-cs"/>
              </a:rPr>
              <a:t> 모델 평가</a:t>
            </a:r>
            <a:endParaRPr kumimoji="0" lang="en-US" altLang="ko-KR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Light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Light"/>
                <a:cs typeface="+mn-cs"/>
              </a:rPr>
              <a:t>4-2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Light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027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모델 평가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457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4-2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810CA6-A713-4155-9192-FA79527A7112}"/>
              </a:ext>
            </a:extLst>
          </p:cNvPr>
          <p:cNvSpPr/>
          <p:nvPr/>
        </p:nvSpPr>
        <p:spPr>
          <a:xfrm>
            <a:off x="2383415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C3C7BC-6C03-443B-B698-5E7176BEDFE9}"/>
              </a:ext>
            </a:extLst>
          </p:cNvPr>
          <p:cNvSpPr/>
          <p:nvPr/>
        </p:nvSpPr>
        <p:spPr>
          <a:xfrm>
            <a:off x="2383415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2FE9D9-197F-417D-B2FC-EEA3E6976D08}"/>
              </a:ext>
            </a:extLst>
          </p:cNvPr>
          <p:cNvSpPr/>
          <p:nvPr/>
        </p:nvSpPr>
        <p:spPr>
          <a:xfrm>
            <a:off x="5141973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715D77-986C-4578-B4C3-1995406A87FD}"/>
              </a:ext>
            </a:extLst>
          </p:cNvPr>
          <p:cNvSpPr/>
          <p:nvPr/>
        </p:nvSpPr>
        <p:spPr>
          <a:xfrm>
            <a:off x="7900531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36988E-2D8A-4342-8243-09A547E7D6EC}"/>
              </a:ext>
            </a:extLst>
          </p:cNvPr>
          <p:cNvSpPr txBox="1"/>
          <p:nvPr/>
        </p:nvSpPr>
        <p:spPr>
          <a:xfrm>
            <a:off x="4588493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1B8E57-B6C0-426B-9C94-D341492FF2A8}"/>
              </a:ext>
            </a:extLst>
          </p:cNvPr>
          <p:cNvSpPr txBox="1"/>
          <p:nvPr/>
        </p:nvSpPr>
        <p:spPr>
          <a:xfrm>
            <a:off x="7362697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991FFF-2406-4D88-A105-687CD64C8FC8}"/>
              </a:ext>
            </a:extLst>
          </p:cNvPr>
          <p:cNvSpPr txBox="1"/>
          <p:nvPr/>
        </p:nvSpPr>
        <p:spPr>
          <a:xfrm>
            <a:off x="3065423" y="2305945"/>
            <a:ext cx="646332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훈련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6E16B7-8F4A-40EC-8A94-87732325C658}"/>
              </a:ext>
            </a:extLst>
          </p:cNvPr>
          <p:cNvSpPr/>
          <p:nvPr/>
        </p:nvSpPr>
        <p:spPr>
          <a:xfrm>
            <a:off x="5141972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CBDC6E-AA71-4F89-8218-BCFA028919D9}"/>
              </a:ext>
            </a:extLst>
          </p:cNvPr>
          <p:cNvSpPr txBox="1"/>
          <p:nvPr/>
        </p:nvSpPr>
        <p:spPr>
          <a:xfrm>
            <a:off x="5847224" y="2305945"/>
            <a:ext cx="646332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검증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692817-7443-4E95-9B0C-FFD278BFB24F}"/>
              </a:ext>
            </a:extLst>
          </p:cNvPr>
          <p:cNvSpPr/>
          <p:nvPr/>
        </p:nvSpPr>
        <p:spPr>
          <a:xfrm>
            <a:off x="7900529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AEDC52-367C-4DE7-8843-065F66A06654}"/>
              </a:ext>
            </a:extLst>
          </p:cNvPr>
          <p:cNvSpPr txBox="1"/>
          <p:nvPr/>
        </p:nvSpPr>
        <p:spPr>
          <a:xfrm>
            <a:off x="8491167" y="2305945"/>
            <a:ext cx="87716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테스트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590AC4-2998-482E-AB5A-9B18F7E09B2C}"/>
              </a:ext>
            </a:extLst>
          </p:cNvPr>
          <p:cNvSpPr txBox="1"/>
          <p:nvPr/>
        </p:nvSpPr>
        <p:spPr>
          <a:xfrm>
            <a:off x="2553140" y="3777277"/>
            <a:ext cx="1682895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훈련 세트에서 모델을 훈련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9094AF-D568-4C9C-A689-126322E4A26D}"/>
              </a:ext>
            </a:extLst>
          </p:cNvPr>
          <p:cNvSpPr txBox="1"/>
          <p:nvPr/>
        </p:nvSpPr>
        <p:spPr>
          <a:xfrm>
            <a:off x="5254552" y="3770778"/>
            <a:ext cx="1682895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검증 세트에서 모델을 평가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1308A5-35A1-412A-A7B4-4D65265489BE}"/>
              </a:ext>
            </a:extLst>
          </p:cNvPr>
          <p:cNvSpPr txBox="1"/>
          <p:nvPr/>
        </p:nvSpPr>
        <p:spPr>
          <a:xfrm>
            <a:off x="8079806" y="3777277"/>
            <a:ext cx="1682895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테스트 세트에서 한 번 모델을 테스트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240080" y="1264634"/>
            <a:ext cx="11051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모델 평가의 핵심은 가용한 데이터를 항상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훈련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검증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테스트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개로 나누는 것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703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240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spc="-300" dirty="0">
                <a:solidFill>
                  <a:prstClr val="white"/>
                </a:solidFill>
                <a:ea typeface="나눔스퀘어 Light"/>
              </a:rPr>
              <a:t>검증 데이터의 필요성</a:t>
            </a:r>
            <a:endParaRPr kumimoji="0" lang="ko-KR" altLang="en-US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457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4-2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104E1-BB9F-4FA2-BAB0-8DB8BFAE994C}"/>
              </a:ext>
            </a:extLst>
          </p:cNvPr>
          <p:cNvSpPr txBox="1"/>
          <p:nvPr/>
        </p:nvSpPr>
        <p:spPr>
          <a:xfrm>
            <a:off x="3247531" y="1591253"/>
            <a:ext cx="56969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검증 세트는 반드시 필요하다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20C7DA-B0A0-4EBD-AAA1-96A970F30A76}"/>
              </a:ext>
            </a:extLst>
          </p:cNvPr>
          <p:cNvSpPr txBox="1"/>
          <p:nvPr/>
        </p:nvSpPr>
        <p:spPr>
          <a:xfrm>
            <a:off x="2429435" y="3056965"/>
            <a:ext cx="733312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모델 개발 시 층 수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층의 유닛 수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하이퍼파라미터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(hyperparameter))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선택해 튜닝하는 것이 진행 된다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검증 세트에서는 모델의 성능을 평가하여 이런 튜닝을 수행한다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물론 검증 세트도 어떤 파라미터 공간에서 좋은 설정을 찾는 학습이기에 훈련 세트와 상관없는 검증 세트이지만 모델이 검증 세트에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오버피팅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될 수 있다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0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841</Words>
  <Application>Microsoft Office PowerPoint</Application>
  <PresentationFormat>와이드스크린</PresentationFormat>
  <Paragraphs>143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나눔스퀘어 ExtraBold</vt:lpstr>
      <vt:lpstr>나눔스퀘어 Light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시현</dc:creator>
  <cp:lastModifiedBy>김 시현</cp:lastModifiedBy>
  <cp:revision>14</cp:revision>
  <dcterms:created xsi:type="dcterms:W3CDTF">2022-01-05T23:41:27Z</dcterms:created>
  <dcterms:modified xsi:type="dcterms:W3CDTF">2022-01-06T01:02:07Z</dcterms:modified>
</cp:coreProperties>
</file>