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62" r:id="rId5"/>
    <p:sldId id="291" r:id="rId6"/>
    <p:sldId id="294" r:id="rId7"/>
    <p:sldId id="303" r:id="rId8"/>
    <p:sldId id="304" r:id="rId9"/>
    <p:sldId id="290" r:id="rId10"/>
    <p:sldId id="295" r:id="rId11"/>
    <p:sldId id="298" r:id="rId12"/>
    <p:sldId id="302" r:id="rId13"/>
    <p:sldId id="296" r:id="rId14"/>
    <p:sldId id="300" r:id="rId15"/>
    <p:sldId id="297" r:id="rId16"/>
    <p:sldId id="289" r:id="rId17"/>
    <p:sldId id="287" r:id="rId18"/>
    <p:sldId id="301" r:id="rId19"/>
    <p:sldId id="284" r:id="rId20"/>
    <p:sldId id="28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7B1"/>
    <a:srgbClr val="FFDC00"/>
    <a:srgbClr val="FFA000"/>
    <a:srgbClr val="FFEA00"/>
    <a:srgbClr val="BCBDBD"/>
    <a:srgbClr val="165AA8"/>
    <a:srgbClr val="393939"/>
    <a:srgbClr val="04396C"/>
    <a:srgbClr val="1E3252"/>
    <a:srgbClr val="AEAFA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240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2022. 1. 6.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2022. 1. 6.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2022. 1. 6.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2022. 1. 6.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2022. 1. 6.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2022. 1. 6.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5167701" y="2676872"/>
            <a:ext cx="1856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300" dirty="0">
                <a:solidFill>
                  <a:schemeClr val="bg1"/>
                </a:solidFill>
              </a:rPr>
              <a:t>4.4, 4.5</a:t>
            </a:r>
            <a:endParaRPr lang="ko-KR" altLang="en-US" sz="4800" spc="-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5234225" y="4346555"/>
            <a:ext cx="1723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bg1"/>
                </a:solidFill>
              </a:rPr>
              <a:t>새별의</a:t>
            </a:r>
            <a:r>
              <a:rPr lang="ko-KR" altLang="en-US" sz="1600" dirty="0">
                <a:solidFill>
                  <a:schemeClr val="bg1"/>
                </a:solidFill>
              </a:rPr>
              <a:t> 파워포인트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22278D-6021-420A-8428-878080CC967A}"/>
              </a:ext>
            </a:extLst>
          </p:cNvPr>
          <p:cNvSpPr txBox="1"/>
          <p:nvPr/>
        </p:nvSpPr>
        <p:spPr>
          <a:xfrm>
            <a:off x="172720" y="142240"/>
            <a:ext cx="1864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2022</a:t>
            </a:r>
            <a:r>
              <a:rPr lang="ko-KR" altLang="en-US" sz="1200" dirty="0">
                <a:solidFill>
                  <a:schemeClr val="bg1"/>
                </a:solidFill>
              </a:rPr>
              <a:t>년도 </a:t>
            </a:r>
            <a:r>
              <a:rPr lang="ko-KR" altLang="en-US" sz="1200" dirty="0" err="1">
                <a:solidFill>
                  <a:schemeClr val="bg1"/>
                </a:solidFill>
              </a:rPr>
              <a:t>딥러닝</a:t>
            </a:r>
            <a:r>
              <a:rPr lang="ko-KR" altLang="en-US" sz="1200" dirty="0">
                <a:solidFill>
                  <a:schemeClr val="bg1"/>
                </a:solidFill>
              </a:rPr>
              <a:t> 스터디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B2E40-5645-6C47-A10A-F513A532367A}"/>
              </a:ext>
            </a:extLst>
          </p:cNvPr>
          <p:cNvSpPr txBox="1"/>
          <p:nvPr/>
        </p:nvSpPr>
        <p:spPr>
          <a:xfrm>
            <a:off x="10622744" y="142240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2018305057 </a:t>
            </a:r>
            <a:r>
              <a:rPr lang="ko-KR" altLang="en-US" sz="1200" dirty="0">
                <a:solidFill>
                  <a:schemeClr val="bg1"/>
                </a:solidFill>
              </a:rPr>
              <a:t>이진</a:t>
            </a: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630551" y="165714"/>
            <a:ext cx="4116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</a:rPr>
              <a:t>과대적합과</a:t>
            </a:r>
            <a:r>
              <a:rPr lang="ko-KR" altLang="en-US" sz="3600" spc="-300" dirty="0">
                <a:solidFill>
                  <a:schemeClr val="bg1"/>
                </a:solidFill>
              </a:rPr>
              <a:t>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과소적합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4.4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AD9B61-41FF-AE4F-80C9-EE81758D77C3}"/>
              </a:ext>
            </a:extLst>
          </p:cNvPr>
          <p:cNvSpPr txBox="1"/>
          <p:nvPr/>
        </p:nvSpPr>
        <p:spPr>
          <a:xfrm>
            <a:off x="343837" y="1211469"/>
            <a:ext cx="2961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393939"/>
                </a:solidFill>
                <a:latin typeface="+mj-ea"/>
                <a:ea typeface="+mj-ea"/>
              </a:rPr>
              <a:t>1.</a:t>
            </a:r>
            <a:r>
              <a:rPr lang="ko-KR" altLang="en-US" sz="2400" spc="-150" dirty="0">
                <a:solidFill>
                  <a:srgbClr val="393939"/>
                </a:solidFill>
                <a:latin typeface="+mj-ea"/>
                <a:ea typeface="+mj-ea"/>
              </a:rPr>
              <a:t> 네트워크 크기 축소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506E8B-D84B-004A-805F-F337AEF48F53}"/>
              </a:ext>
            </a:extLst>
          </p:cNvPr>
          <p:cNvSpPr/>
          <p:nvPr/>
        </p:nvSpPr>
        <p:spPr>
          <a:xfrm>
            <a:off x="174612" y="1208302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BCAE1F9-9AE7-C440-A616-130AF2C07E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0" t="20075" r="34737" b="30304"/>
          <a:stretch/>
        </p:blipFill>
        <p:spPr>
          <a:xfrm>
            <a:off x="2898405" y="2243522"/>
            <a:ext cx="5465851" cy="34030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E2D6A2-7502-8E4C-9D12-33620A92B72D}"/>
              </a:ext>
            </a:extLst>
          </p:cNvPr>
          <p:cNvSpPr txBox="1"/>
          <p:nvPr/>
        </p:nvSpPr>
        <p:spPr>
          <a:xfrm>
            <a:off x="637778" y="1884657"/>
            <a:ext cx="466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Ex) </a:t>
            </a:r>
            <a:r>
              <a:rPr kumimoji="1" lang="ko-KR" altLang="en-US" dirty="0"/>
              <a:t>입력이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유닛이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개인 </a:t>
            </a:r>
            <a:r>
              <a:rPr kumimoji="1" lang="en-US" altLang="ko-KR" dirty="0"/>
              <a:t>dense </a:t>
            </a:r>
            <a:r>
              <a:rPr kumimoji="1" lang="ko-KR" altLang="en-US" dirty="0"/>
              <a:t>신경망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E59049F-1107-DD4B-9E29-134D5AB4152A}"/>
              </a:ext>
            </a:extLst>
          </p:cNvPr>
          <p:cNvCxnSpPr/>
          <p:nvPr/>
        </p:nvCxnSpPr>
        <p:spPr>
          <a:xfrm flipV="1">
            <a:off x="4531997" y="3168510"/>
            <a:ext cx="780836" cy="3621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17044CC-D854-B046-8978-4069299926B5}"/>
              </a:ext>
            </a:extLst>
          </p:cNvPr>
          <p:cNvCxnSpPr/>
          <p:nvPr/>
        </p:nvCxnSpPr>
        <p:spPr>
          <a:xfrm>
            <a:off x="4531997" y="4445074"/>
            <a:ext cx="780836" cy="4006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6FD656D-E2DB-8D44-9052-02A7D5AB326C}"/>
              </a:ext>
            </a:extLst>
          </p:cNvPr>
          <p:cNvCxnSpPr/>
          <p:nvPr/>
        </p:nvCxnSpPr>
        <p:spPr>
          <a:xfrm>
            <a:off x="4614190" y="3945026"/>
            <a:ext cx="6986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B54B138-347A-7E4D-BC95-A5AD15194E48}"/>
              </a:ext>
            </a:extLst>
          </p:cNvPr>
          <p:cNvCxnSpPr/>
          <p:nvPr/>
        </p:nvCxnSpPr>
        <p:spPr>
          <a:xfrm>
            <a:off x="6329974" y="3168510"/>
            <a:ext cx="472611" cy="5162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539172A-29A6-824C-B24E-A2A98B68FC8D}"/>
              </a:ext>
            </a:extLst>
          </p:cNvPr>
          <p:cNvCxnSpPr/>
          <p:nvPr/>
        </p:nvCxnSpPr>
        <p:spPr>
          <a:xfrm>
            <a:off x="6329974" y="3945026"/>
            <a:ext cx="4726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030DC8A-30D0-6B4B-B2BF-93FD06CCF0B7}"/>
              </a:ext>
            </a:extLst>
          </p:cNvPr>
          <p:cNvCxnSpPr/>
          <p:nvPr/>
        </p:nvCxnSpPr>
        <p:spPr>
          <a:xfrm flipV="1">
            <a:off x="6329974" y="4239591"/>
            <a:ext cx="472611" cy="606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2A24EFE-B306-484F-AC07-B2E1457547AB}"/>
              </a:ext>
            </a:extLst>
          </p:cNvPr>
          <p:cNvSpPr txBox="1"/>
          <p:nvPr/>
        </p:nvSpPr>
        <p:spPr>
          <a:xfrm>
            <a:off x="4745123" y="297017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w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BEDB9F-0CA5-C94D-86B2-030FE2DF1F8E}"/>
              </a:ext>
            </a:extLst>
          </p:cNvPr>
          <p:cNvSpPr txBox="1"/>
          <p:nvPr/>
        </p:nvSpPr>
        <p:spPr>
          <a:xfrm>
            <a:off x="4786219" y="357593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w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28BA00-A376-DF4C-8356-B7BB421E6170}"/>
              </a:ext>
            </a:extLst>
          </p:cNvPr>
          <p:cNvSpPr txBox="1"/>
          <p:nvPr/>
        </p:nvSpPr>
        <p:spPr>
          <a:xfrm>
            <a:off x="4786219" y="4253904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w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245112-4CE6-834A-AE2D-CA103E790C11}"/>
              </a:ext>
            </a:extLst>
          </p:cNvPr>
          <p:cNvSpPr txBox="1"/>
          <p:nvPr/>
        </p:nvSpPr>
        <p:spPr>
          <a:xfrm>
            <a:off x="6448001" y="306995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w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530D30-6E76-DD4F-8618-C7524D12B30E}"/>
              </a:ext>
            </a:extLst>
          </p:cNvPr>
          <p:cNvSpPr txBox="1"/>
          <p:nvPr/>
        </p:nvSpPr>
        <p:spPr>
          <a:xfrm>
            <a:off x="6308086" y="422121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w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23EE85-91A1-1540-84EB-108043E2A746}"/>
              </a:ext>
            </a:extLst>
          </p:cNvPr>
          <p:cNvSpPr txBox="1"/>
          <p:nvPr/>
        </p:nvSpPr>
        <p:spPr>
          <a:xfrm>
            <a:off x="6388987" y="357762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w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4BFFD2-9DB6-D44D-80CD-8A7F5D31F31F}"/>
              </a:ext>
            </a:extLst>
          </p:cNvPr>
          <p:cNvSpPr txBox="1"/>
          <p:nvPr/>
        </p:nvSpPr>
        <p:spPr>
          <a:xfrm>
            <a:off x="2898405" y="5777003"/>
            <a:ext cx="594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→ 6</a:t>
            </a:r>
            <a:r>
              <a:rPr kumimoji="1" lang="ko-KR" altLang="en-US" dirty="0">
                <a:solidFill>
                  <a:srgbClr val="FF0000"/>
                </a:solidFill>
              </a:rPr>
              <a:t>개의 가중치</a:t>
            </a:r>
            <a:r>
              <a:rPr kumimoji="1" lang="en-US" altLang="ko-KR" dirty="0">
                <a:solidFill>
                  <a:srgbClr val="FF0000"/>
                </a:solidFill>
              </a:rPr>
              <a:t>(</a:t>
            </a:r>
            <a:r>
              <a:rPr kumimoji="1" lang="en-US" altLang="ko-Kore-KR" dirty="0">
                <a:solidFill>
                  <a:srgbClr val="FF0000"/>
                </a:solidFill>
              </a:rPr>
              <a:t>w</a:t>
            </a:r>
            <a:r>
              <a:rPr kumimoji="1" lang="en-US" altLang="ko-KR" dirty="0">
                <a:solidFill>
                  <a:srgbClr val="FF0000"/>
                </a:solidFill>
              </a:rPr>
              <a:t>)</a:t>
            </a:r>
            <a:r>
              <a:rPr kumimoji="1" lang="en-US" altLang="ko-Kore-KR" dirty="0">
                <a:solidFill>
                  <a:srgbClr val="FF0000"/>
                </a:solidFill>
              </a:rPr>
              <a:t> + 4</a:t>
            </a:r>
            <a:r>
              <a:rPr kumimoji="1" lang="ko-KR" altLang="en-US" dirty="0">
                <a:solidFill>
                  <a:srgbClr val="FF0000"/>
                </a:solidFill>
              </a:rPr>
              <a:t>개의 편향</a:t>
            </a:r>
            <a:r>
              <a:rPr kumimoji="1" lang="en-US" altLang="ko-KR" dirty="0">
                <a:solidFill>
                  <a:srgbClr val="FF0000"/>
                </a:solidFill>
              </a:rPr>
              <a:t>(</a:t>
            </a:r>
            <a:r>
              <a:rPr kumimoji="1" lang="en-US" altLang="ko-Kore-KR" dirty="0">
                <a:solidFill>
                  <a:srgbClr val="FF0000"/>
                </a:solidFill>
              </a:rPr>
              <a:t>b</a:t>
            </a:r>
            <a:r>
              <a:rPr kumimoji="1" lang="en-US" altLang="ko-KR" dirty="0">
                <a:solidFill>
                  <a:srgbClr val="FF0000"/>
                </a:solidFill>
              </a:rPr>
              <a:t>)</a:t>
            </a:r>
            <a:r>
              <a:rPr kumimoji="1" lang="en-US" altLang="ko-Kore-KR" dirty="0">
                <a:solidFill>
                  <a:srgbClr val="FF0000"/>
                </a:solidFill>
              </a:rPr>
              <a:t> = 10</a:t>
            </a:r>
            <a:r>
              <a:rPr kumimoji="1" lang="ko-KR" altLang="en-US" dirty="0">
                <a:solidFill>
                  <a:srgbClr val="FF0000"/>
                </a:solidFill>
              </a:rPr>
              <a:t>개의 </a:t>
            </a:r>
            <a:r>
              <a:rPr kumimoji="1" lang="ko-KR" altLang="en-US" dirty="0" err="1">
                <a:solidFill>
                  <a:srgbClr val="FF0000"/>
                </a:solidFill>
              </a:rPr>
              <a:t>파라미터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433399-1174-9E42-945F-4255B1E97D36}"/>
              </a:ext>
            </a:extLst>
          </p:cNvPr>
          <p:cNvSpPr txBox="1"/>
          <p:nvPr/>
        </p:nvSpPr>
        <p:spPr>
          <a:xfrm>
            <a:off x="7352201" y="398890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b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D18F4D-6245-A445-AF9A-188A4ABEC3D3}"/>
              </a:ext>
            </a:extLst>
          </p:cNvPr>
          <p:cNvSpPr txBox="1"/>
          <p:nvPr/>
        </p:nvSpPr>
        <p:spPr>
          <a:xfrm>
            <a:off x="5813356" y="398890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b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9EB6FC-F9F8-A74D-B0A0-00C7AA286928}"/>
              </a:ext>
            </a:extLst>
          </p:cNvPr>
          <p:cNvSpPr txBox="1"/>
          <p:nvPr/>
        </p:nvSpPr>
        <p:spPr>
          <a:xfrm>
            <a:off x="5815362" y="49553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b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8F1378-FC28-7346-8859-9F29BB227423}"/>
              </a:ext>
            </a:extLst>
          </p:cNvPr>
          <p:cNvSpPr txBox="1"/>
          <p:nvPr/>
        </p:nvSpPr>
        <p:spPr>
          <a:xfrm>
            <a:off x="5762305" y="309248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b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1A498E-600E-B34B-84D6-DF753714052B}"/>
              </a:ext>
            </a:extLst>
          </p:cNvPr>
          <p:cNvSpPr txBox="1"/>
          <p:nvPr/>
        </p:nvSpPr>
        <p:spPr>
          <a:xfrm>
            <a:off x="5356793" y="2170647"/>
            <a:ext cx="874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solidFill>
                  <a:srgbClr val="BCBDBD"/>
                </a:solidFill>
              </a:rPr>
              <a:t>Layer_1</a:t>
            </a:r>
            <a:endParaRPr kumimoji="1" lang="ko-Kore-KR" altLang="en-US" sz="1600" dirty="0">
              <a:solidFill>
                <a:srgbClr val="BCBDBD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8909BB-094A-4246-9F29-F33DE796F562}"/>
              </a:ext>
            </a:extLst>
          </p:cNvPr>
          <p:cNvSpPr txBox="1"/>
          <p:nvPr/>
        </p:nvSpPr>
        <p:spPr>
          <a:xfrm>
            <a:off x="6895446" y="2170647"/>
            <a:ext cx="874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solidFill>
                  <a:srgbClr val="BCBDBD"/>
                </a:solidFill>
              </a:rPr>
              <a:t>Layer_2</a:t>
            </a:r>
            <a:endParaRPr kumimoji="1" lang="ko-Kore-KR" altLang="en-US" sz="1600" dirty="0">
              <a:solidFill>
                <a:srgbClr val="BCBDBD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44600-E1FD-3A48-A210-2962DABF0E5E}"/>
              </a:ext>
            </a:extLst>
          </p:cNvPr>
          <p:cNvSpPr/>
          <p:nvPr/>
        </p:nvSpPr>
        <p:spPr>
          <a:xfrm>
            <a:off x="1398901" y="4831911"/>
            <a:ext cx="2375930" cy="382726"/>
          </a:xfrm>
          <a:prstGeom prst="rect">
            <a:avLst/>
          </a:prstGeom>
          <a:solidFill>
            <a:srgbClr val="FFA000">
              <a:alpha val="4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46112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2" grpId="0"/>
      <p:bldP spid="43" grpId="0"/>
      <p:bldP spid="44" grpId="0"/>
      <p:bldP spid="45" grpId="0"/>
      <p:bldP spid="46" grpId="0"/>
      <p:bldP spid="47" grpId="0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630551" y="165714"/>
            <a:ext cx="4116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</a:rPr>
              <a:t>과대적합과</a:t>
            </a:r>
            <a:r>
              <a:rPr lang="ko-KR" altLang="en-US" sz="3600" spc="-300" dirty="0">
                <a:solidFill>
                  <a:schemeClr val="bg1"/>
                </a:solidFill>
              </a:rPr>
              <a:t>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과소적합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4.4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AD9B61-41FF-AE4F-80C9-EE81758D77C3}"/>
              </a:ext>
            </a:extLst>
          </p:cNvPr>
          <p:cNvSpPr txBox="1"/>
          <p:nvPr/>
        </p:nvSpPr>
        <p:spPr>
          <a:xfrm>
            <a:off x="343837" y="1211469"/>
            <a:ext cx="2961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393939"/>
                </a:solidFill>
                <a:latin typeface="+mj-ea"/>
                <a:ea typeface="+mj-ea"/>
              </a:rPr>
              <a:t>1.</a:t>
            </a:r>
            <a:r>
              <a:rPr lang="ko-KR" altLang="en-US" sz="2400" spc="-150" dirty="0">
                <a:solidFill>
                  <a:srgbClr val="393939"/>
                </a:solidFill>
                <a:latin typeface="+mj-ea"/>
                <a:ea typeface="+mj-ea"/>
              </a:rPr>
              <a:t> 네트워크 크기 축소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506E8B-D84B-004A-805F-F337AEF48F53}"/>
              </a:ext>
            </a:extLst>
          </p:cNvPr>
          <p:cNvSpPr/>
          <p:nvPr/>
        </p:nvSpPr>
        <p:spPr>
          <a:xfrm>
            <a:off x="174612" y="1208302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E2D6A2-7502-8E4C-9D12-33620A92B72D}"/>
              </a:ext>
            </a:extLst>
          </p:cNvPr>
          <p:cNvSpPr txBox="1"/>
          <p:nvPr/>
        </p:nvSpPr>
        <p:spPr>
          <a:xfrm>
            <a:off x="637778" y="1884657"/>
            <a:ext cx="555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Ex) </a:t>
            </a:r>
            <a:r>
              <a:rPr kumimoji="1" lang="ko-KR" altLang="en-US" dirty="0"/>
              <a:t>입력이 </a:t>
            </a:r>
            <a:r>
              <a:rPr kumimoji="1" lang="en-US" altLang="ko-KR" dirty="0"/>
              <a:t>1000</a:t>
            </a:r>
            <a:r>
              <a:rPr kumimoji="1" lang="ko-KR" altLang="en-US" dirty="0"/>
              <a:t>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유닛이 </a:t>
            </a:r>
            <a:r>
              <a:rPr kumimoji="1" lang="en-US" altLang="ko-KR" dirty="0"/>
              <a:t>10000</a:t>
            </a:r>
            <a:r>
              <a:rPr kumimoji="1" lang="ko-KR" altLang="en-US" dirty="0"/>
              <a:t>개인 </a:t>
            </a:r>
            <a:r>
              <a:rPr kumimoji="1" lang="en-US" altLang="ko-KR" dirty="0"/>
              <a:t>dense </a:t>
            </a:r>
            <a:r>
              <a:rPr kumimoji="1" lang="ko-KR" altLang="en-US" dirty="0"/>
              <a:t>신경망</a:t>
            </a:r>
            <a:endParaRPr kumimoji="1" lang="ko-Kore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ECBDB15-D7C9-DB48-92BE-488918EDFC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4" t="15384" r="28543" b="26720"/>
          <a:stretch/>
        </p:blipFill>
        <p:spPr>
          <a:xfrm>
            <a:off x="2583528" y="1807643"/>
            <a:ext cx="6665979" cy="458222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24F1A3A-384C-BB4D-B031-CAA1D96DF272}"/>
              </a:ext>
            </a:extLst>
          </p:cNvPr>
          <p:cNvSpPr txBox="1"/>
          <p:nvPr/>
        </p:nvSpPr>
        <p:spPr>
          <a:xfrm>
            <a:off x="3345250" y="6043982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→ </a:t>
            </a:r>
            <a:r>
              <a:rPr kumimoji="1" lang="en-US" altLang="ko-KR" dirty="0">
                <a:solidFill>
                  <a:srgbClr val="FF0000"/>
                </a:solidFill>
              </a:rPr>
              <a:t>???</a:t>
            </a:r>
            <a:r>
              <a:rPr kumimoji="1" lang="ko-KR" altLang="en-US" dirty="0">
                <a:solidFill>
                  <a:srgbClr val="FF0000"/>
                </a:solidFill>
              </a:rPr>
              <a:t>개의 </a:t>
            </a:r>
            <a:r>
              <a:rPr kumimoji="1" lang="ko-KR" altLang="en-US" dirty="0" err="1">
                <a:solidFill>
                  <a:srgbClr val="FF0000"/>
                </a:solidFill>
              </a:rPr>
              <a:t>파라미터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086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630551" y="165714"/>
            <a:ext cx="4116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</a:rPr>
              <a:t>과대적합과</a:t>
            </a:r>
            <a:r>
              <a:rPr lang="ko-KR" altLang="en-US" sz="3600" spc="-300" dirty="0">
                <a:solidFill>
                  <a:schemeClr val="bg1"/>
                </a:solidFill>
              </a:rPr>
              <a:t>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과소적합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4.4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AD9B61-41FF-AE4F-80C9-EE81758D77C3}"/>
              </a:ext>
            </a:extLst>
          </p:cNvPr>
          <p:cNvSpPr txBox="1"/>
          <p:nvPr/>
        </p:nvSpPr>
        <p:spPr>
          <a:xfrm>
            <a:off x="343837" y="1211469"/>
            <a:ext cx="267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393939"/>
                </a:solidFill>
                <a:latin typeface="+mj-ea"/>
                <a:ea typeface="+mj-ea"/>
              </a:rPr>
              <a:t>2.</a:t>
            </a:r>
            <a:r>
              <a:rPr lang="ko-KR" altLang="en-US" sz="2400" spc="-150" dirty="0">
                <a:solidFill>
                  <a:srgbClr val="393939"/>
                </a:solidFill>
                <a:latin typeface="+mj-ea"/>
                <a:ea typeface="+mj-ea"/>
              </a:rPr>
              <a:t> 가중치 규제 추가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506E8B-D84B-004A-805F-F337AEF48F53}"/>
              </a:ext>
            </a:extLst>
          </p:cNvPr>
          <p:cNvSpPr/>
          <p:nvPr/>
        </p:nvSpPr>
        <p:spPr>
          <a:xfrm>
            <a:off x="174612" y="1208302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31AEF4D-D6AF-8246-B97E-EDFAEB75AF1A}"/>
              </a:ext>
            </a:extLst>
          </p:cNvPr>
          <p:cNvSpPr/>
          <p:nvPr/>
        </p:nvSpPr>
        <p:spPr>
          <a:xfrm>
            <a:off x="3084576" y="2841672"/>
            <a:ext cx="2227729" cy="2227729"/>
          </a:xfrm>
          <a:prstGeom prst="ellipse">
            <a:avLst/>
          </a:prstGeom>
          <a:solidFill>
            <a:srgbClr val="649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b="1" dirty="0"/>
              <a:t>L1 </a:t>
            </a:r>
            <a:r>
              <a:rPr kumimoji="1" lang="ko-Kore-KR" altLang="en-US" sz="2800" b="1" dirty="0"/>
              <a:t>규제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B03B2F5-04E2-D54F-8D9A-04BF266D5CFF}"/>
              </a:ext>
            </a:extLst>
          </p:cNvPr>
          <p:cNvSpPr/>
          <p:nvPr/>
        </p:nvSpPr>
        <p:spPr>
          <a:xfrm>
            <a:off x="6879696" y="2841672"/>
            <a:ext cx="2227729" cy="2227729"/>
          </a:xfrm>
          <a:prstGeom prst="ellipse">
            <a:avLst/>
          </a:prstGeom>
          <a:solidFill>
            <a:srgbClr val="649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b="1" dirty="0"/>
              <a:t>L2 </a:t>
            </a:r>
            <a:r>
              <a:rPr kumimoji="1" lang="ko-Kore-KR" altLang="en-US" sz="2800" b="1" dirty="0"/>
              <a:t>규제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5EB974-162E-8F47-B092-99DE07936E0C}"/>
              </a:ext>
            </a:extLst>
          </p:cNvPr>
          <p:cNvSpPr txBox="1"/>
          <p:nvPr/>
        </p:nvSpPr>
        <p:spPr>
          <a:xfrm>
            <a:off x="2719509" y="5297214"/>
            <a:ext cx="295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→ 가중치의 절대값에 비례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2FBA2-DF42-CE4A-AA0F-D7670FD7F7AC}"/>
              </a:ext>
            </a:extLst>
          </p:cNvPr>
          <p:cNvSpPr txBox="1"/>
          <p:nvPr/>
        </p:nvSpPr>
        <p:spPr>
          <a:xfrm>
            <a:off x="6630045" y="5297214"/>
            <a:ext cx="272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→ 가중치의 제곱에 비례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1C199A-C415-3947-BF61-003A05C65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297" y="5666546"/>
            <a:ext cx="2762738" cy="554202"/>
          </a:xfrm>
          <a:prstGeom prst="rect">
            <a:avLst/>
          </a:prstGeom>
        </p:spPr>
      </p:pic>
      <p:pic>
        <p:nvPicPr>
          <p:cNvPr id="13" name="그림 12" descr="텍스트, 안테나이(가) 표시된 사진&#10;&#10;자동 생성된 설명">
            <a:extLst>
              <a:ext uri="{FF2B5EF4-FFF2-40B4-BE49-F238E27FC236}">
                <a16:creationId xmlns:a16="http://schemas.microsoft.com/office/drawing/2014/main" id="{4B301EDF-B595-F04D-9F27-D7CA4690F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711" y="5638277"/>
            <a:ext cx="1981696" cy="55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16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630551" y="165714"/>
            <a:ext cx="4116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</a:rPr>
              <a:t>과대적합과</a:t>
            </a:r>
            <a:r>
              <a:rPr lang="ko-KR" altLang="en-US" sz="3600" spc="-300" dirty="0">
                <a:solidFill>
                  <a:schemeClr val="bg1"/>
                </a:solidFill>
              </a:rPr>
              <a:t>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과소적합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4.4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AD9B61-41FF-AE4F-80C9-EE81758D77C3}"/>
              </a:ext>
            </a:extLst>
          </p:cNvPr>
          <p:cNvSpPr txBox="1"/>
          <p:nvPr/>
        </p:nvSpPr>
        <p:spPr>
          <a:xfrm>
            <a:off x="343837" y="1211469"/>
            <a:ext cx="267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393939"/>
                </a:solidFill>
                <a:latin typeface="+mj-ea"/>
                <a:ea typeface="+mj-ea"/>
              </a:rPr>
              <a:t>2.</a:t>
            </a:r>
            <a:r>
              <a:rPr lang="ko-KR" altLang="en-US" sz="2400" spc="-150" dirty="0">
                <a:solidFill>
                  <a:srgbClr val="393939"/>
                </a:solidFill>
                <a:latin typeface="+mj-ea"/>
                <a:ea typeface="+mj-ea"/>
              </a:rPr>
              <a:t> 가중치 규제 추가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506E8B-D84B-004A-805F-F337AEF48F53}"/>
              </a:ext>
            </a:extLst>
          </p:cNvPr>
          <p:cNvSpPr/>
          <p:nvPr/>
        </p:nvSpPr>
        <p:spPr>
          <a:xfrm>
            <a:off x="174612" y="1208302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C6A36F-4526-EC49-BF43-3357BD2AF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1" y="2236761"/>
            <a:ext cx="5000002" cy="3342543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A064E4C-FE36-164E-80E7-3C4242D34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12" y="3429000"/>
            <a:ext cx="6584884" cy="179890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83C417-9DC3-CE46-9526-5029DA71B3BC}"/>
              </a:ext>
            </a:extLst>
          </p:cNvPr>
          <p:cNvSpPr/>
          <p:nvPr/>
        </p:nvSpPr>
        <p:spPr>
          <a:xfrm>
            <a:off x="228612" y="3059668"/>
            <a:ext cx="4291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• L2</a:t>
            </a:r>
            <a:r>
              <a:rPr kumimoji="1" lang="ko-Kore-KR" altLang="en-US" dirty="0"/>
              <a:t> 가중치 추가</a:t>
            </a:r>
            <a:r>
              <a:rPr kumimoji="1" lang="en-US" altLang="ko-Kore-KR" dirty="0"/>
              <a:t>(L</a:t>
            </a:r>
            <a:r>
              <a:rPr kumimoji="1" lang="en-US" altLang="ko-KR" dirty="0"/>
              <a:t>2-regularized model)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63BE49-BD71-1142-8535-99FE289A8869}"/>
              </a:ext>
            </a:extLst>
          </p:cNvPr>
          <p:cNvSpPr/>
          <p:nvPr/>
        </p:nvSpPr>
        <p:spPr>
          <a:xfrm>
            <a:off x="2802198" y="4084808"/>
            <a:ext cx="3850393" cy="211070"/>
          </a:xfrm>
          <a:prstGeom prst="rect">
            <a:avLst/>
          </a:prstGeom>
          <a:solidFill>
            <a:srgbClr val="FFDC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839B7D-0B7C-7647-81FE-6FA2D587783A}"/>
              </a:ext>
            </a:extLst>
          </p:cNvPr>
          <p:cNvSpPr/>
          <p:nvPr/>
        </p:nvSpPr>
        <p:spPr>
          <a:xfrm>
            <a:off x="2802198" y="4515504"/>
            <a:ext cx="3850393" cy="211070"/>
          </a:xfrm>
          <a:prstGeom prst="rect">
            <a:avLst/>
          </a:prstGeom>
          <a:solidFill>
            <a:srgbClr val="FFDC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6391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630551" y="165714"/>
            <a:ext cx="4116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</a:rPr>
              <a:t>과대적합과</a:t>
            </a:r>
            <a:r>
              <a:rPr lang="ko-KR" altLang="en-US" sz="3600" spc="-300" dirty="0">
                <a:solidFill>
                  <a:schemeClr val="bg1"/>
                </a:solidFill>
              </a:rPr>
              <a:t>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과소적합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4.4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AD9B61-41FF-AE4F-80C9-EE81758D77C3}"/>
              </a:ext>
            </a:extLst>
          </p:cNvPr>
          <p:cNvSpPr txBox="1"/>
          <p:nvPr/>
        </p:nvSpPr>
        <p:spPr>
          <a:xfrm>
            <a:off x="343837" y="1211469"/>
            <a:ext cx="2294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393939"/>
                </a:solidFill>
                <a:latin typeface="+mj-ea"/>
                <a:ea typeface="+mj-ea"/>
              </a:rPr>
              <a:t>3.</a:t>
            </a:r>
            <a:r>
              <a:rPr lang="ko-KR" altLang="en-US" sz="2400" spc="-150" dirty="0">
                <a:solidFill>
                  <a:srgbClr val="393939"/>
                </a:solidFill>
                <a:latin typeface="+mj-ea"/>
                <a:ea typeface="+mj-ea"/>
              </a:rPr>
              <a:t> </a:t>
            </a:r>
            <a:r>
              <a:rPr lang="ko-KR" altLang="en-US" sz="2400" spc="-150" dirty="0" err="1">
                <a:solidFill>
                  <a:srgbClr val="393939"/>
                </a:solidFill>
                <a:latin typeface="+mj-ea"/>
                <a:ea typeface="+mj-ea"/>
              </a:rPr>
              <a:t>드롭아웃</a:t>
            </a:r>
            <a:r>
              <a:rPr lang="ko-KR" altLang="en-US" sz="2400" spc="-150" dirty="0">
                <a:solidFill>
                  <a:srgbClr val="393939"/>
                </a:solidFill>
                <a:latin typeface="+mj-ea"/>
                <a:ea typeface="+mj-ea"/>
              </a:rPr>
              <a:t> 추가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506E8B-D84B-004A-805F-F337AEF48F53}"/>
              </a:ext>
            </a:extLst>
          </p:cNvPr>
          <p:cNvSpPr/>
          <p:nvPr/>
        </p:nvSpPr>
        <p:spPr>
          <a:xfrm>
            <a:off x="174612" y="1208302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AC0B77-341B-5B4F-9A60-03B9F039E16C}"/>
              </a:ext>
            </a:extLst>
          </p:cNvPr>
          <p:cNvSpPr txBox="1"/>
          <p:nvPr/>
        </p:nvSpPr>
        <p:spPr>
          <a:xfrm>
            <a:off x="3648054" y="2332382"/>
            <a:ext cx="4895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3600" dirty="0"/>
              <a:t>[ </a:t>
            </a:r>
            <a:r>
              <a:rPr kumimoji="1" lang="en-US" altLang="ko-KR" sz="3600" dirty="0"/>
              <a:t>0.2, 0.5, 1.3, 0.8, 1.1 ]</a:t>
            </a:r>
            <a:endParaRPr kumimoji="1" lang="ko-Kore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17D35-4513-6641-A634-0C684B348E9C}"/>
              </a:ext>
            </a:extLst>
          </p:cNvPr>
          <p:cNvSpPr txBox="1"/>
          <p:nvPr/>
        </p:nvSpPr>
        <p:spPr>
          <a:xfrm>
            <a:off x="3953426" y="4234135"/>
            <a:ext cx="4285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3600" dirty="0"/>
              <a:t>[ </a:t>
            </a:r>
            <a:r>
              <a:rPr kumimoji="1" lang="en-US" altLang="ko-KR" sz="3600" dirty="0">
                <a:solidFill>
                  <a:srgbClr val="0070C0"/>
                </a:solidFill>
              </a:rPr>
              <a:t>0</a:t>
            </a:r>
            <a:r>
              <a:rPr kumimoji="1" lang="en-US" altLang="ko-KR" sz="3600" dirty="0"/>
              <a:t>, 0.5, 1.3, </a:t>
            </a:r>
            <a:r>
              <a:rPr kumimoji="1" lang="en-US" altLang="ko-KR" sz="3600" dirty="0">
                <a:solidFill>
                  <a:srgbClr val="0070C0"/>
                </a:solidFill>
              </a:rPr>
              <a:t>0</a:t>
            </a:r>
            <a:r>
              <a:rPr kumimoji="1" lang="en-US" altLang="ko-KR" sz="3600" dirty="0"/>
              <a:t>, 1.1 ]</a:t>
            </a:r>
            <a:endParaRPr kumimoji="1" lang="ko-Kore-KR" altLang="en-US" sz="36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C79521F-9019-AD4F-9458-547935B1C54F}"/>
              </a:ext>
            </a:extLst>
          </p:cNvPr>
          <p:cNvCxnSpPr>
            <a:cxnSpLocks/>
          </p:cNvCxnSpPr>
          <p:nvPr/>
        </p:nvCxnSpPr>
        <p:spPr>
          <a:xfrm>
            <a:off x="6095999" y="3309730"/>
            <a:ext cx="0" cy="652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142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630551" y="165714"/>
            <a:ext cx="4116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</a:rPr>
              <a:t>과대적합과</a:t>
            </a:r>
            <a:r>
              <a:rPr lang="ko-KR" altLang="en-US" sz="3600" spc="-300" dirty="0">
                <a:solidFill>
                  <a:schemeClr val="bg1"/>
                </a:solidFill>
              </a:rPr>
              <a:t>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과소적합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4.4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AD9B61-41FF-AE4F-80C9-EE81758D77C3}"/>
              </a:ext>
            </a:extLst>
          </p:cNvPr>
          <p:cNvSpPr txBox="1"/>
          <p:nvPr/>
        </p:nvSpPr>
        <p:spPr>
          <a:xfrm>
            <a:off x="343837" y="1211469"/>
            <a:ext cx="2294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393939"/>
                </a:solidFill>
                <a:latin typeface="+mj-ea"/>
                <a:ea typeface="+mj-ea"/>
              </a:rPr>
              <a:t>3.</a:t>
            </a:r>
            <a:r>
              <a:rPr lang="ko-KR" altLang="en-US" sz="2400" spc="-150" dirty="0">
                <a:solidFill>
                  <a:srgbClr val="393939"/>
                </a:solidFill>
                <a:latin typeface="+mj-ea"/>
                <a:ea typeface="+mj-ea"/>
              </a:rPr>
              <a:t> </a:t>
            </a:r>
            <a:r>
              <a:rPr lang="ko-KR" altLang="en-US" sz="2400" spc="-150" dirty="0" err="1">
                <a:solidFill>
                  <a:srgbClr val="393939"/>
                </a:solidFill>
                <a:latin typeface="+mj-ea"/>
                <a:ea typeface="+mj-ea"/>
              </a:rPr>
              <a:t>드롭아웃</a:t>
            </a:r>
            <a:r>
              <a:rPr lang="ko-KR" altLang="en-US" sz="2400" spc="-150" dirty="0">
                <a:solidFill>
                  <a:srgbClr val="393939"/>
                </a:solidFill>
                <a:latin typeface="+mj-ea"/>
                <a:ea typeface="+mj-ea"/>
              </a:rPr>
              <a:t> 추가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506E8B-D84B-004A-805F-F337AEF48F53}"/>
              </a:ext>
            </a:extLst>
          </p:cNvPr>
          <p:cNvSpPr/>
          <p:nvPr/>
        </p:nvSpPr>
        <p:spPr>
          <a:xfrm>
            <a:off x="174612" y="1208302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F52C44CA-E266-244A-BF3C-566FCCFD4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37" y="3429000"/>
            <a:ext cx="6179305" cy="129650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A8CBD1F-13D5-594D-A8FF-E707E347E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698" y="2239617"/>
            <a:ext cx="5036467" cy="340215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B8CDD5-3ABF-AA47-B807-AD88A54A14BB}"/>
              </a:ext>
            </a:extLst>
          </p:cNvPr>
          <p:cNvSpPr/>
          <p:nvPr/>
        </p:nvSpPr>
        <p:spPr>
          <a:xfrm>
            <a:off x="343837" y="3059668"/>
            <a:ext cx="482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• </a:t>
            </a:r>
            <a:r>
              <a:rPr kumimoji="1" lang="ko-Kore-KR" altLang="en-US" dirty="0"/>
              <a:t>드롭아웃 추가</a:t>
            </a:r>
            <a:r>
              <a:rPr kumimoji="1" lang="en-US" altLang="ko-Kore-KR" dirty="0"/>
              <a:t>(Dropout-regularized model)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2AD243A-1A02-4144-9D7F-EC2B45AAAE17}"/>
              </a:ext>
            </a:extLst>
          </p:cNvPr>
          <p:cNvSpPr/>
          <p:nvPr/>
        </p:nvSpPr>
        <p:spPr>
          <a:xfrm>
            <a:off x="394971" y="3859919"/>
            <a:ext cx="2717747" cy="211070"/>
          </a:xfrm>
          <a:prstGeom prst="rect">
            <a:avLst/>
          </a:prstGeom>
          <a:solidFill>
            <a:srgbClr val="FFDC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A9969D-D559-1441-81DA-F0442B87704B}"/>
              </a:ext>
            </a:extLst>
          </p:cNvPr>
          <p:cNvSpPr/>
          <p:nvPr/>
        </p:nvSpPr>
        <p:spPr>
          <a:xfrm>
            <a:off x="394971" y="4254333"/>
            <a:ext cx="2717747" cy="211070"/>
          </a:xfrm>
          <a:prstGeom prst="rect">
            <a:avLst/>
          </a:prstGeom>
          <a:solidFill>
            <a:srgbClr val="FFDC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2992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360183" y="3105834"/>
            <a:ext cx="394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보편적인</a:t>
            </a:r>
            <a:endParaRPr lang="en-US" altLang="ko-KR" sz="3600" spc="-300" dirty="0">
              <a:solidFill>
                <a:schemeClr val="bg1"/>
              </a:solidFill>
            </a:endParaRPr>
          </a:p>
          <a:p>
            <a:r>
              <a:rPr lang="ko-KR" altLang="en-US" sz="3600" spc="-300" dirty="0">
                <a:solidFill>
                  <a:schemeClr val="bg1"/>
                </a:solidFill>
              </a:rPr>
              <a:t>머신 러닝 작업 흐름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4.5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458418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67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516668" y="215314"/>
            <a:ext cx="57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보편적인 머신 러닝 작업 흐름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4.5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810CA6-A713-4155-9192-FA79527A7112}"/>
              </a:ext>
            </a:extLst>
          </p:cNvPr>
          <p:cNvSpPr/>
          <p:nvPr/>
        </p:nvSpPr>
        <p:spPr>
          <a:xfrm>
            <a:off x="419335" y="2190973"/>
            <a:ext cx="2499467" cy="37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419335" y="2190971"/>
            <a:ext cx="2499467" cy="898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7296B0-0A58-4E5B-84C6-1B7686743AD4}"/>
              </a:ext>
            </a:extLst>
          </p:cNvPr>
          <p:cNvSpPr/>
          <p:nvPr/>
        </p:nvSpPr>
        <p:spPr>
          <a:xfrm>
            <a:off x="9273198" y="2190973"/>
            <a:ext cx="2499467" cy="37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2FE9D9-197F-417D-B2FC-EEA3E6976D08}"/>
              </a:ext>
            </a:extLst>
          </p:cNvPr>
          <p:cNvSpPr/>
          <p:nvPr/>
        </p:nvSpPr>
        <p:spPr>
          <a:xfrm>
            <a:off x="3353051" y="2190973"/>
            <a:ext cx="2499467" cy="37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715D77-986C-4578-B4C3-1995406A87FD}"/>
              </a:ext>
            </a:extLst>
          </p:cNvPr>
          <p:cNvSpPr/>
          <p:nvPr/>
        </p:nvSpPr>
        <p:spPr>
          <a:xfrm>
            <a:off x="6350074" y="2190973"/>
            <a:ext cx="2499467" cy="37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91FFF-2406-4D88-A105-687CD64C8FC8}"/>
              </a:ext>
            </a:extLst>
          </p:cNvPr>
          <p:cNvSpPr txBox="1"/>
          <p:nvPr/>
        </p:nvSpPr>
        <p:spPr>
          <a:xfrm>
            <a:off x="829409" y="2305944"/>
            <a:ext cx="1679318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문제 정의와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데이터셋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수집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6E16B7-8F4A-40EC-8A94-87732325C658}"/>
              </a:ext>
            </a:extLst>
          </p:cNvPr>
          <p:cNvSpPr/>
          <p:nvPr/>
        </p:nvSpPr>
        <p:spPr>
          <a:xfrm>
            <a:off x="3353050" y="2190971"/>
            <a:ext cx="2499467" cy="898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CBDC6E-AA71-4F89-8218-BCFA028919D9}"/>
              </a:ext>
            </a:extLst>
          </p:cNvPr>
          <p:cNvSpPr txBox="1"/>
          <p:nvPr/>
        </p:nvSpPr>
        <p:spPr>
          <a:xfrm>
            <a:off x="3847931" y="2305944"/>
            <a:ext cx="1501816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성공 지표 선택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692817-7443-4E95-9B0C-FFD278BFB24F}"/>
              </a:ext>
            </a:extLst>
          </p:cNvPr>
          <p:cNvSpPr/>
          <p:nvPr/>
        </p:nvSpPr>
        <p:spPr>
          <a:xfrm>
            <a:off x="6350072" y="2190971"/>
            <a:ext cx="2499467" cy="898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AEDC52-367C-4DE7-8843-065F66A06654}"/>
              </a:ext>
            </a:extLst>
          </p:cNvPr>
          <p:cNvSpPr txBox="1"/>
          <p:nvPr/>
        </p:nvSpPr>
        <p:spPr>
          <a:xfrm>
            <a:off x="6822203" y="2312033"/>
            <a:ext cx="155520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평가 방법 선택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56A1E6F-2CBA-485B-9E68-BC92ECBF5530}"/>
              </a:ext>
            </a:extLst>
          </p:cNvPr>
          <p:cNvSpPr/>
          <p:nvPr/>
        </p:nvSpPr>
        <p:spPr>
          <a:xfrm>
            <a:off x="9273194" y="2190971"/>
            <a:ext cx="2499467" cy="898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030968-735E-4DEA-B1BD-64EA306F9913}"/>
              </a:ext>
            </a:extLst>
          </p:cNvPr>
          <p:cNvSpPr txBox="1"/>
          <p:nvPr/>
        </p:nvSpPr>
        <p:spPr>
          <a:xfrm>
            <a:off x="9590577" y="2316649"/>
            <a:ext cx="18647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데이터 준비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589060" y="3427653"/>
            <a:ext cx="2060466" cy="16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예측할 문제 정의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입력과 출력 정의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특징과 정보가 있는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 선정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9094AF-D568-4C9C-A689-126322E4A26D}"/>
              </a:ext>
            </a:extLst>
          </p:cNvPr>
          <p:cNvSpPr txBox="1"/>
          <p:nvPr/>
        </p:nvSpPr>
        <p:spPr>
          <a:xfrm>
            <a:off x="3522776" y="3427653"/>
            <a:ext cx="2060466" cy="135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ore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정확도와 </a:t>
            </a:r>
            <a:r>
              <a:rPr lang="en-US" altLang="ko-Kore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ROC AUC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정밀도와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재현율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평균 정밀도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1308A5-35A1-412A-A7B4-4D65265489BE}"/>
              </a:ext>
            </a:extLst>
          </p:cNvPr>
          <p:cNvSpPr txBox="1"/>
          <p:nvPr/>
        </p:nvSpPr>
        <p:spPr>
          <a:xfrm>
            <a:off x="6519800" y="3427653"/>
            <a:ext cx="2319600" cy="135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ore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홀드아웃 검증 세트 분리</a:t>
            </a:r>
            <a:endParaRPr lang="en-US" altLang="ko-Kore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K-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겹 교차 검증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반복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K-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겹 교차 검증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BA64DC-7C54-45E3-BFC8-0E1A89DFF18E}"/>
              </a:ext>
            </a:extLst>
          </p:cNvPr>
          <p:cNvSpPr txBox="1"/>
          <p:nvPr/>
        </p:nvSpPr>
        <p:spPr>
          <a:xfrm>
            <a:off x="9452471" y="3427653"/>
            <a:ext cx="2320190" cy="135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ore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모델의 넣을 데이터 구성</a:t>
            </a:r>
            <a:endParaRPr lang="en-US" altLang="ko-Kore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ore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정규화 요구</a:t>
            </a:r>
            <a:endParaRPr lang="en-US" altLang="ko-Kore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ore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특성 공학 수행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머신 러닝 작업 흐름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54699-E497-2A4E-AF47-74C045DA9489}"/>
              </a:ext>
            </a:extLst>
          </p:cNvPr>
          <p:cNvSpPr txBox="1"/>
          <p:nvPr/>
        </p:nvSpPr>
        <p:spPr>
          <a:xfrm>
            <a:off x="2957343" y="392275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32D215-AF11-6949-A9C6-77110BE4288F}"/>
              </a:ext>
            </a:extLst>
          </p:cNvPr>
          <p:cNvSpPr txBox="1"/>
          <p:nvPr/>
        </p:nvSpPr>
        <p:spPr>
          <a:xfrm>
            <a:off x="5924661" y="392275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1B240C-5042-AB48-9136-3EADF38B390D}"/>
              </a:ext>
            </a:extLst>
          </p:cNvPr>
          <p:cNvSpPr txBox="1"/>
          <p:nvPr/>
        </p:nvSpPr>
        <p:spPr>
          <a:xfrm>
            <a:off x="8883014" y="392275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59703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6" grpId="0" animBg="1"/>
      <p:bldP spid="18" grpId="0" animBg="1"/>
      <p:bldP spid="38" grpId="0" animBg="1"/>
      <p:bldP spid="40" grpId="0" animBg="1"/>
      <p:bldP spid="42" grpId="0" animBg="1"/>
      <p:bldP spid="44" grpId="0" animBg="1"/>
      <p:bldP spid="46" grpId="0" animBg="1"/>
      <p:bldP spid="48" grpId="0"/>
      <p:bldP spid="50" grpId="0"/>
      <p:bldP spid="52" grpId="0"/>
      <p:bldP spid="54" grpId="0"/>
      <p:bldP spid="8" grpId="0"/>
      <p:bldP spid="29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516668" y="215314"/>
            <a:ext cx="57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보편적인 머신 러닝 작업 흐름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4.5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810CA6-A713-4155-9192-FA79527A7112}"/>
              </a:ext>
            </a:extLst>
          </p:cNvPr>
          <p:cNvSpPr/>
          <p:nvPr/>
        </p:nvSpPr>
        <p:spPr>
          <a:xfrm>
            <a:off x="1980850" y="2190973"/>
            <a:ext cx="2499467" cy="37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1980850" y="2190971"/>
            <a:ext cx="2499467" cy="898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2FE9D9-197F-417D-B2FC-EEA3E6976D08}"/>
              </a:ext>
            </a:extLst>
          </p:cNvPr>
          <p:cNvSpPr/>
          <p:nvPr/>
        </p:nvSpPr>
        <p:spPr>
          <a:xfrm>
            <a:off x="4914566" y="2190973"/>
            <a:ext cx="2499467" cy="37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715D77-986C-4578-B4C3-1995406A87FD}"/>
              </a:ext>
            </a:extLst>
          </p:cNvPr>
          <p:cNvSpPr/>
          <p:nvPr/>
        </p:nvSpPr>
        <p:spPr>
          <a:xfrm>
            <a:off x="7911589" y="2190973"/>
            <a:ext cx="2499467" cy="37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91FFF-2406-4D88-A105-687CD64C8FC8}"/>
              </a:ext>
            </a:extLst>
          </p:cNvPr>
          <p:cNvSpPr txBox="1"/>
          <p:nvPr/>
        </p:nvSpPr>
        <p:spPr>
          <a:xfrm>
            <a:off x="2390923" y="2305944"/>
            <a:ext cx="1820117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기본보다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나은 모델 훈련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6E16B7-8F4A-40EC-8A94-87732325C658}"/>
              </a:ext>
            </a:extLst>
          </p:cNvPr>
          <p:cNvSpPr/>
          <p:nvPr/>
        </p:nvSpPr>
        <p:spPr>
          <a:xfrm>
            <a:off x="4914565" y="2190971"/>
            <a:ext cx="2499467" cy="898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CBDC6E-AA71-4F89-8218-BCFA028919D9}"/>
              </a:ext>
            </a:extLst>
          </p:cNvPr>
          <p:cNvSpPr txBox="1"/>
          <p:nvPr/>
        </p:nvSpPr>
        <p:spPr>
          <a:xfrm>
            <a:off x="5228344" y="2305944"/>
            <a:ext cx="1735311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6.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과대적합된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모델 구축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692817-7443-4E95-9B0C-FFD278BFB24F}"/>
              </a:ext>
            </a:extLst>
          </p:cNvPr>
          <p:cNvSpPr/>
          <p:nvPr/>
        </p:nvSpPr>
        <p:spPr>
          <a:xfrm>
            <a:off x="7911587" y="2190971"/>
            <a:ext cx="2499467" cy="898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AEDC52-367C-4DE7-8843-065F66A06654}"/>
              </a:ext>
            </a:extLst>
          </p:cNvPr>
          <p:cNvSpPr txBox="1"/>
          <p:nvPr/>
        </p:nvSpPr>
        <p:spPr>
          <a:xfrm>
            <a:off x="7949187" y="2314034"/>
            <a:ext cx="233586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7.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모델 규제와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하이퍼파라미터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튜닝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2150575" y="3427653"/>
            <a:ext cx="2060466" cy="2135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ore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통계적 검정력 달성</a:t>
            </a:r>
            <a:endParaRPr lang="en-US" altLang="ko-Kore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ore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마지막 레이어의 활성화 함수 선택</a:t>
            </a:r>
            <a:endParaRPr lang="en-US" altLang="ko-Kore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ore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손실 함수 선택</a:t>
            </a:r>
            <a:endParaRPr lang="en-US" altLang="ko-Kore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ore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최적화 설정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9094AF-D568-4C9C-A689-126322E4A26D}"/>
              </a:ext>
            </a:extLst>
          </p:cNvPr>
          <p:cNvSpPr txBox="1"/>
          <p:nvPr/>
        </p:nvSpPr>
        <p:spPr>
          <a:xfrm>
            <a:off x="5084291" y="3427653"/>
            <a:ext cx="2060466" cy="16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ore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과대적합의 경계 찾기</a:t>
            </a:r>
            <a:endParaRPr lang="en-US" altLang="ko-Kore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ore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모델의 성능이 감소하는 시점</a:t>
            </a:r>
            <a:endParaRPr lang="en-US" altLang="ko-Kore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1308A5-35A1-412A-A7B4-4D65265489BE}"/>
              </a:ext>
            </a:extLst>
          </p:cNvPr>
          <p:cNvSpPr txBox="1"/>
          <p:nvPr/>
        </p:nvSpPr>
        <p:spPr>
          <a:xfrm>
            <a:off x="8081315" y="3427653"/>
            <a:ext cx="2203736" cy="1876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ore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드롭아웃 추가</a:t>
            </a:r>
            <a:endParaRPr lang="en-US" altLang="ko-Kore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ore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층을 추가하거나 제거</a:t>
            </a:r>
            <a:endParaRPr lang="en-US" altLang="ko-Kore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L1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이나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L2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혹은 모두 추가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하이퍼파라미터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변경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머신 러닝 작업 흐름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54699-E497-2A4E-AF47-74C045DA9489}"/>
              </a:ext>
            </a:extLst>
          </p:cNvPr>
          <p:cNvSpPr txBox="1"/>
          <p:nvPr/>
        </p:nvSpPr>
        <p:spPr>
          <a:xfrm>
            <a:off x="4518858" y="392275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32D215-AF11-6949-A9C6-77110BE4288F}"/>
              </a:ext>
            </a:extLst>
          </p:cNvPr>
          <p:cNvSpPr txBox="1"/>
          <p:nvPr/>
        </p:nvSpPr>
        <p:spPr>
          <a:xfrm>
            <a:off x="7486176" y="392275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44031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6" grpId="0" animBg="1"/>
      <p:bldP spid="18" grpId="0" animBg="1"/>
      <p:bldP spid="38" grpId="0" animBg="1"/>
      <p:bldP spid="40" grpId="0" animBg="1"/>
      <p:bldP spid="42" grpId="0" animBg="1"/>
      <p:bldP spid="48" grpId="0"/>
      <p:bldP spid="50" grpId="0"/>
      <p:bldP spid="52" grpId="0"/>
      <p:bldP spid="8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11C118-2587-4BAC-976C-6A87808D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DA07A7-BB3A-4E3B-A1CB-FB1C25235A7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BF62D9-57AD-412C-8AB6-2475BE22224D}"/>
              </a:ext>
            </a:extLst>
          </p:cNvPr>
          <p:cNvSpPr txBox="1"/>
          <p:nvPr/>
        </p:nvSpPr>
        <p:spPr>
          <a:xfrm>
            <a:off x="214532" y="2468880"/>
            <a:ext cx="56669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신경망 모델에서 학습 </a:t>
            </a:r>
            <a:r>
              <a:rPr lang="ko-KR" altLang="en-US" sz="2800" spc="-3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파라미터의</a:t>
            </a:r>
            <a:r>
              <a:rPr lang="ko-KR" altLang="en-US" sz="28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수는</a:t>
            </a:r>
            <a:endParaRPr lang="en-US" altLang="ko-KR" sz="2800" spc="-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28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모델의 성능과 비례한다</a:t>
            </a:r>
            <a:r>
              <a:rPr lang="en-US" altLang="ko-KR" sz="28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algn="r"/>
            <a:r>
              <a:rPr lang="en-US" altLang="ko-KR" sz="28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 Y / N )</a:t>
            </a:r>
            <a:endParaRPr lang="ko-KR" altLang="en-US" sz="2800" spc="-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E221B-5538-4DAA-86B0-73E5CAF4E698}"/>
              </a:ext>
            </a:extLst>
          </p:cNvPr>
          <p:cNvSpPr txBox="1"/>
          <p:nvPr/>
        </p:nvSpPr>
        <p:spPr>
          <a:xfrm>
            <a:off x="395516" y="323464"/>
            <a:ext cx="205376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</a:rPr>
              <a:t>Q.</a:t>
            </a:r>
            <a:endParaRPr lang="ko-KR" altLang="en-US" sz="1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71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3933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A Table of Contents.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4178026" cy="707886"/>
            <a:chOff x="294640" y="3596640"/>
            <a:chExt cx="4178026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9124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4.4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1122069" y="3699483"/>
              <a:ext cx="3350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err="1">
                  <a:solidFill>
                    <a:srgbClr val="393939"/>
                  </a:solidFill>
                </a:rPr>
                <a:t>과대적합과</a:t>
              </a:r>
              <a:r>
                <a:rPr lang="ko-KR" altLang="en-US" sz="2800" spc="-150" dirty="0">
                  <a:solidFill>
                    <a:srgbClr val="393939"/>
                  </a:solidFill>
                </a:rPr>
                <a:t> </a:t>
              </a:r>
              <a:r>
                <a:rPr lang="ko-KR" altLang="en-US" sz="2800" spc="-150" dirty="0" err="1">
                  <a:solidFill>
                    <a:srgbClr val="393939"/>
                  </a:solidFill>
                </a:rPr>
                <a:t>과소적합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DCCBC76-D422-7742-BE84-BB984F092E86}"/>
              </a:ext>
            </a:extLst>
          </p:cNvPr>
          <p:cNvGrpSpPr/>
          <p:nvPr/>
        </p:nvGrpSpPr>
        <p:grpSpPr>
          <a:xfrm>
            <a:off x="619016" y="4878566"/>
            <a:ext cx="5519739" cy="707886"/>
            <a:chOff x="294640" y="3596640"/>
            <a:chExt cx="5519739" cy="7078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358327-E36E-534A-AC27-DB3D9CBCFAF0}"/>
                </a:ext>
              </a:extLst>
            </p:cNvPr>
            <p:cNvSpPr txBox="1"/>
            <p:nvPr/>
          </p:nvSpPr>
          <p:spPr>
            <a:xfrm>
              <a:off x="294640" y="3596640"/>
              <a:ext cx="9124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4.5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B18B5F-EF8A-0444-8E52-8558BC6905C3}"/>
                </a:ext>
              </a:extLst>
            </p:cNvPr>
            <p:cNvSpPr txBox="1"/>
            <p:nvPr/>
          </p:nvSpPr>
          <p:spPr>
            <a:xfrm>
              <a:off x="1122069" y="3699483"/>
              <a:ext cx="46923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보편적인 머신 러닝 작업 흐름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FD7A5D-3186-4736-8A6E-94B9C6DA9065}"/>
              </a:ext>
            </a:extLst>
          </p:cNvPr>
          <p:cNvSpPr txBox="1"/>
          <p:nvPr/>
        </p:nvSpPr>
        <p:spPr>
          <a:xfrm>
            <a:off x="467360" y="2159387"/>
            <a:ext cx="113291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72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	</a:t>
            </a:r>
          </a:p>
          <a:p>
            <a:pPr algn="r"/>
            <a:r>
              <a:rPr lang="en-US" altLang="ko-KR" sz="48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-&gt; </a:t>
            </a:r>
            <a:r>
              <a:rPr lang="ko-KR" altLang="en-US" sz="48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학습 </a:t>
            </a:r>
            <a:r>
              <a:rPr lang="ko-KR" altLang="en-US" sz="4800" spc="-3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파라미터의</a:t>
            </a:r>
            <a:r>
              <a:rPr lang="ko-KR" altLang="en-US" sz="48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수가 너무 많으면 </a:t>
            </a:r>
            <a:r>
              <a:rPr lang="ko-KR" altLang="en-US" sz="4800" spc="-3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과대적합이</a:t>
            </a:r>
            <a:r>
              <a:rPr lang="ko-KR" altLang="en-US" sz="48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일어나 오히려 성능이 낮아진다</a:t>
            </a:r>
            <a:r>
              <a:rPr lang="en-US" altLang="ko-KR" sz="48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algn="r"/>
            <a:r>
              <a:rPr lang="ko-KR" altLang="en-US" sz="48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모델의 용량의 균형을 찾는 것이 중요하다</a:t>
            </a:r>
            <a:r>
              <a:rPr lang="en-US" altLang="ko-KR" sz="48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4800" spc="-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89D0E-107A-476A-ADD6-25FB1C008E39}"/>
              </a:ext>
            </a:extLst>
          </p:cNvPr>
          <p:cNvSpPr txBox="1"/>
          <p:nvPr/>
        </p:nvSpPr>
        <p:spPr>
          <a:xfrm>
            <a:off x="395516" y="323464"/>
            <a:ext cx="201369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A.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807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360183" y="3105834"/>
            <a:ext cx="4116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</a:rPr>
              <a:t>과대적합과</a:t>
            </a:r>
            <a:r>
              <a:rPr lang="ko-KR" altLang="en-US" sz="3600" spc="-300" dirty="0">
                <a:solidFill>
                  <a:schemeClr val="bg1"/>
                </a:solidFill>
              </a:rPr>
              <a:t>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과소적합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4.4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630551" y="165714"/>
            <a:ext cx="4116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</a:rPr>
              <a:t>과대적합과</a:t>
            </a:r>
            <a:r>
              <a:rPr lang="ko-KR" altLang="en-US" sz="3600" spc="-300" dirty="0">
                <a:solidFill>
                  <a:schemeClr val="bg1"/>
                </a:solidFill>
              </a:rPr>
              <a:t>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과소적합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4.4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82DD1D-3E61-43E3-B03A-EE67FED38C01}"/>
              </a:ext>
            </a:extLst>
          </p:cNvPr>
          <p:cNvGrpSpPr/>
          <p:nvPr/>
        </p:nvGrpSpPr>
        <p:grpSpPr>
          <a:xfrm>
            <a:off x="631683" y="5189424"/>
            <a:ext cx="2887651" cy="812451"/>
            <a:chOff x="631683" y="5390664"/>
            <a:chExt cx="2887651" cy="81245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F335AD-9242-4BFA-A736-00EAA5C720F9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B71A00-85F1-4713-9F2D-29E0732C8014}"/>
                </a:ext>
              </a:extLst>
            </p:cNvPr>
            <p:cNvSpPr txBox="1"/>
            <p:nvPr/>
          </p:nvSpPr>
          <p:spPr>
            <a:xfrm>
              <a:off x="1200912" y="5390664"/>
              <a:ext cx="1749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영화 리뷰 예측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4652174" y="5189424"/>
            <a:ext cx="2887651" cy="812451"/>
            <a:chOff x="631683" y="5390664"/>
            <a:chExt cx="2887651" cy="81245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1200912" y="5390664"/>
              <a:ext cx="1749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뉴스 기사 분류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D953C9B-2611-4FE6-8766-B55AD80C0402}"/>
              </a:ext>
            </a:extLst>
          </p:cNvPr>
          <p:cNvGrpSpPr/>
          <p:nvPr/>
        </p:nvGrpSpPr>
        <p:grpSpPr>
          <a:xfrm>
            <a:off x="8672665" y="5189424"/>
            <a:ext cx="2887651" cy="812451"/>
            <a:chOff x="631683" y="5390664"/>
            <a:chExt cx="2887651" cy="81245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E4B137-9F3C-4A3B-863C-2DA04F463D9A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4D8DDC-AAEE-433E-AB6D-A55B54CF21F5}"/>
                </a:ext>
              </a:extLst>
            </p:cNvPr>
            <p:cNvSpPr txBox="1"/>
            <p:nvPr/>
          </p:nvSpPr>
          <p:spPr>
            <a:xfrm>
              <a:off x="1200912" y="5390664"/>
              <a:ext cx="1749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주택 가격 회귀</a:t>
              </a:r>
            </a:p>
          </p:txBody>
        </p:sp>
      </p:grpSp>
      <p:pic>
        <p:nvPicPr>
          <p:cNvPr id="31" name="그래픽 30" descr="전자 상거래">
            <a:extLst>
              <a:ext uri="{FF2B5EF4-FFF2-40B4-BE49-F238E27FC236}">
                <a16:creationId xmlns:a16="http://schemas.microsoft.com/office/drawing/2014/main" id="{AA618D75-45A7-41B9-867D-27DE5022B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709" y="2358467"/>
            <a:ext cx="1974482" cy="1974482"/>
          </a:xfrm>
          <a:prstGeom prst="rect">
            <a:avLst/>
          </a:prstGeom>
        </p:spPr>
      </p:pic>
      <p:pic>
        <p:nvPicPr>
          <p:cNvPr id="33" name="그래픽 32" descr="자물쇠">
            <a:extLst>
              <a:ext uri="{FF2B5EF4-FFF2-40B4-BE49-F238E27FC236}">
                <a16:creationId xmlns:a16="http://schemas.microsoft.com/office/drawing/2014/main" id="{B1C923E4-48BC-49E6-99AA-A6344904F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8759" y="2292801"/>
            <a:ext cx="1974482" cy="1974482"/>
          </a:xfrm>
          <a:prstGeom prst="rect">
            <a:avLst/>
          </a:prstGeom>
        </p:spPr>
      </p:pic>
      <p:pic>
        <p:nvPicPr>
          <p:cNvPr id="35" name="그래픽 34" descr="방패 선택 표시">
            <a:extLst>
              <a:ext uri="{FF2B5EF4-FFF2-40B4-BE49-F238E27FC236}">
                <a16:creationId xmlns:a16="http://schemas.microsoft.com/office/drawing/2014/main" id="{CFECA9C8-8387-4473-8ABF-9CC6339481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4809" y="2358467"/>
            <a:ext cx="1974482" cy="19744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7F904B7-C4D8-6142-8048-8459BD2474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4436" y="1625047"/>
            <a:ext cx="5068770" cy="35209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D5A27A7-8059-AF4D-81FD-6AF24546A2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666" y="1587760"/>
            <a:ext cx="5068770" cy="35209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303F131-4F93-554D-ABFE-8C5CBE4F20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614" y="1585226"/>
            <a:ext cx="5068770" cy="352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630551" y="165714"/>
            <a:ext cx="4116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</a:rPr>
              <a:t>과대적합과</a:t>
            </a:r>
            <a:r>
              <a:rPr lang="ko-KR" altLang="en-US" sz="3600" spc="-300" dirty="0">
                <a:solidFill>
                  <a:schemeClr val="bg1"/>
                </a:solidFill>
              </a:rPr>
              <a:t>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과소적합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4.4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AD9B61-41FF-AE4F-80C9-EE81758D77C3}"/>
              </a:ext>
            </a:extLst>
          </p:cNvPr>
          <p:cNvSpPr txBox="1"/>
          <p:nvPr/>
        </p:nvSpPr>
        <p:spPr>
          <a:xfrm>
            <a:off x="343837" y="1242674"/>
            <a:ext cx="4996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393939"/>
                </a:solidFill>
                <a:latin typeface="+mj-ea"/>
                <a:ea typeface="+mj-ea"/>
              </a:rPr>
              <a:t>훈련과 검증의 </a:t>
            </a:r>
            <a:r>
              <a:rPr lang="ko-KR" altLang="en-US" sz="2000" spc="-150" dirty="0">
                <a:solidFill>
                  <a:srgbClr val="FF0000"/>
                </a:solidFill>
                <a:latin typeface="+mj-ea"/>
                <a:ea typeface="+mj-ea"/>
              </a:rPr>
              <a:t>손실</a:t>
            </a:r>
            <a:r>
              <a:rPr lang="ko-KR" altLang="en-US" sz="2000" spc="-150" dirty="0">
                <a:solidFill>
                  <a:srgbClr val="393939"/>
                </a:solidFill>
                <a:latin typeface="+mj-ea"/>
                <a:ea typeface="+mj-ea"/>
              </a:rPr>
              <a:t>과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정확도</a:t>
            </a:r>
            <a:r>
              <a:rPr lang="ko-KR" altLang="en-US" sz="2000" spc="-150" dirty="0">
                <a:solidFill>
                  <a:srgbClr val="393939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>
                <a:solidFill>
                  <a:srgbClr val="393939"/>
                </a:solidFill>
                <a:latin typeface="+mj-ea"/>
                <a:ea typeface="+mj-ea"/>
              </a:rPr>
              <a:t>(</a:t>
            </a:r>
            <a:r>
              <a:rPr lang="ko-KR" altLang="en-US" sz="2000" spc="-150" dirty="0">
                <a:solidFill>
                  <a:srgbClr val="393939"/>
                </a:solidFill>
                <a:latin typeface="+mj-ea"/>
              </a:rPr>
              <a:t>뉴스 기사 분류</a:t>
            </a:r>
            <a:r>
              <a:rPr lang="en-US" altLang="ko-KR" sz="2000" spc="-150" dirty="0">
                <a:solidFill>
                  <a:srgbClr val="393939"/>
                </a:solidFill>
                <a:latin typeface="+mj-ea"/>
              </a:rPr>
              <a:t>)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364A14-5A0E-9C4A-BFDE-0BE27F18F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7" y="1987319"/>
            <a:ext cx="5153685" cy="341089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07E019-A47E-794F-AEA4-6F898FFAD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15" y="1987319"/>
            <a:ext cx="5195164" cy="3410893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F937CF-8915-564D-AE1E-C84506C8614D}"/>
              </a:ext>
            </a:extLst>
          </p:cNvPr>
          <p:cNvSpPr txBox="1"/>
          <p:nvPr/>
        </p:nvSpPr>
        <p:spPr>
          <a:xfrm>
            <a:off x="782014" y="5826641"/>
            <a:ext cx="5500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→ </a:t>
            </a:r>
            <a:r>
              <a:rPr kumimoji="1" lang="en-US" altLang="ko-KR" sz="2400" dirty="0"/>
              <a:t>9</a:t>
            </a:r>
            <a:r>
              <a:rPr kumimoji="1" lang="ko-KR" altLang="en-US" sz="2400" dirty="0"/>
              <a:t>번째 </a:t>
            </a:r>
            <a:r>
              <a:rPr kumimoji="1" lang="ko-KR" altLang="en-US" sz="2400" dirty="0" err="1"/>
              <a:t>에포크</a:t>
            </a:r>
            <a:r>
              <a:rPr kumimoji="1" lang="ko-KR" altLang="en-US" sz="2400" dirty="0"/>
              <a:t> 이후에 </a:t>
            </a:r>
            <a:r>
              <a:rPr kumimoji="1" lang="ko-KR" altLang="en-US" sz="2400" dirty="0" err="1"/>
              <a:t>과대적합</a:t>
            </a:r>
            <a:r>
              <a:rPr kumimoji="1" lang="ko-KR" altLang="en-US" sz="2400" dirty="0"/>
              <a:t> 시작</a:t>
            </a:r>
            <a:endParaRPr kumimoji="1" lang="ko-Kore-KR" altLang="en-US" sz="2400" dirty="0"/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C87401E0-1E3E-B142-9C0A-C1E6BDA3656D}"/>
              </a:ext>
            </a:extLst>
          </p:cNvPr>
          <p:cNvCxnSpPr>
            <a:cxnSpLocks/>
          </p:cNvCxnSpPr>
          <p:nvPr/>
        </p:nvCxnSpPr>
        <p:spPr>
          <a:xfrm>
            <a:off x="3189767" y="2371060"/>
            <a:ext cx="0" cy="24773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68384D6C-0EF1-794D-B8B6-686F39D38467}"/>
              </a:ext>
            </a:extLst>
          </p:cNvPr>
          <p:cNvCxnSpPr>
            <a:cxnSpLocks/>
          </p:cNvCxnSpPr>
          <p:nvPr/>
        </p:nvCxnSpPr>
        <p:spPr>
          <a:xfrm>
            <a:off x="8814390" y="2371060"/>
            <a:ext cx="0" cy="24773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506E8B-D84B-004A-805F-F337AEF48F53}"/>
              </a:ext>
            </a:extLst>
          </p:cNvPr>
          <p:cNvSpPr/>
          <p:nvPr/>
        </p:nvSpPr>
        <p:spPr>
          <a:xfrm>
            <a:off x="174612" y="1208302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708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630551" y="165714"/>
            <a:ext cx="4116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</a:rPr>
              <a:t>과대적합과</a:t>
            </a:r>
            <a:r>
              <a:rPr lang="ko-KR" altLang="en-US" sz="3600" spc="-300" dirty="0">
                <a:solidFill>
                  <a:schemeClr val="bg1"/>
                </a:solidFill>
              </a:rPr>
              <a:t>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과소적합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4.4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50FC183-A4E8-184A-9BC6-DE002E01CF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67" b="13624"/>
          <a:stretch/>
        </p:blipFill>
        <p:spPr>
          <a:xfrm>
            <a:off x="2190979" y="2615608"/>
            <a:ext cx="7527179" cy="383835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1896100-F0A9-5244-9607-8E69E1EE27E7}"/>
              </a:ext>
            </a:extLst>
          </p:cNvPr>
          <p:cNvSpPr txBox="1"/>
          <p:nvPr/>
        </p:nvSpPr>
        <p:spPr>
          <a:xfrm>
            <a:off x="2688967" y="2028447"/>
            <a:ext cx="17411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3000" b="1" dirty="0">
                <a:solidFill>
                  <a:srgbClr val="165AA8"/>
                </a:solidFill>
              </a:rPr>
              <a:t>최적화</a:t>
            </a:r>
            <a:endParaRPr kumimoji="1" lang="en-US" altLang="ko-Kore-KR" sz="3000" b="1" dirty="0">
              <a:solidFill>
                <a:srgbClr val="165AA8"/>
              </a:solidFill>
            </a:endParaRPr>
          </a:p>
          <a:p>
            <a:pPr algn="ctr"/>
            <a:r>
              <a:rPr kumimoji="1" lang="en-US" altLang="ko-Kore-KR" b="1" dirty="0">
                <a:solidFill>
                  <a:srgbClr val="165AA8"/>
                </a:solidFill>
              </a:rPr>
              <a:t>(optimization)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B91EA5-6C9E-9442-A51C-5C464F6ED577}"/>
              </a:ext>
            </a:extLst>
          </p:cNvPr>
          <p:cNvSpPr txBox="1"/>
          <p:nvPr/>
        </p:nvSpPr>
        <p:spPr>
          <a:xfrm>
            <a:off x="7921891" y="2028447"/>
            <a:ext cx="1907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000" b="1" dirty="0">
                <a:solidFill>
                  <a:srgbClr val="165AA8"/>
                </a:solidFill>
              </a:rPr>
              <a:t>일반</a:t>
            </a:r>
            <a:r>
              <a:rPr kumimoji="1" lang="ko-Kore-KR" altLang="en-US" sz="3000" b="1" dirty="0">
                <a:solidFill>
                  <a:srgbClr val="165AA8"/>
                </a:solidFill>
              </a:rPr>
              <a:t>화</a:t>
            </a:r>
            <a:endParaRPr kumimoji="1" lang="en-US" altLang="ko-Kore-KR" sz="3000" b="1" dirty="0">
              <a:solidFill>
                <a:srgbClr val="165AA8"/>
              </a:solidFill>
            </a:endParaRPr>
          </a:p>
          <a:p>
            <a:pPr algn="ctr"/>
            <a:r>
              <a:rPr kumimoji="1" lang="en-US" altLang="ko-Kore-KR" b="1" dirty="0">
                <a:solidFill>
                  <a:srgbClr val="165AA8"/>
                </a:solidFill>
              </a:rPr>
              <a:t>(generalization)</a:t>
            </a:r>
          </a:p>
        </p:txBody>
      </p:sp>
    </p:spTree>
    <p:extLst>
      <p:ext uri="{BB962C8B-B14F-4D97-AF65-F5344CB8AC3E}">
        <p14:creationId xmlns:p14="http://schemas.microsoft.com/office/powerpoint/2010/main" val="337619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630551" y="165714"/>
            <a:ext cx="4116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</a:rPr>
              <a:t>과대적합과</a:t>
            </a:r>
            <a:r>
              <a:rPr lang="ko-KR" altLang="en-US" sz="3600" spc="-300" dirty="0">
                <a:solidFill>
                  <a:schemeClr val="bg1"/>
                </a:solidFill>
              </a:rPr>
              <a:t>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과소적합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4.4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0DEFA-3C9B-0C41-8F14-437AD68B1A34}"/>
              </a:ext>
            </a:extLst>
          </p:cNvPr>
          <p:cNvSpPr txBox="1"/>
          <p:nvPr/>
        </p:nvSpPr>
        <p:spPr>
          <a:xfrm>
            <a:off x="555594" y="1367597"/>
            <a:ext cx="1957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&lt;</a:t>
            </a:r>
            <a:r>
              <a:rPr kumimoji="1" lang="ko-Kore-KR" altLang="en-US" sz="2400" dirty="0"/>
              <a:t>훈련 초기</a:t>
            </a:r>
            <a:r>
              <a:rPr kumimoji="1" lang="en-US" altLang="ko-Kore-KR" sz="2400" dirty="0"/>
              <a:t>&gt;</a:t>
            </a:r>
            <a:endParaRPr kumimoji="1" lang="ko-Kore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874CCE-699C-534A-8106-6A2D3B5F968E}"/>
              </a:ext>
            </a:extLst>
          </p:cNvPr>
          <p:cNvSpPr txBox="1"/>
          <p:nvPr/>
        </p:nvSpPr>
        <p:spPr>
          <a:xfrm>
            <a:off x="1199755" y="2841673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dirty="0"/>
              <a:t>초기훈련 데이터의 손실 </a:t>
            </a:r>
            <a:endParaRPr kumimoji="1" lang="ko-Kore-KR" altLang="en-US" sz="2400" b="1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7" name="아래쪽 화살표[D] 6">
            <a:extLst>
              <a:ext uri="{FF2B5EF4-FFF2-40B4-BE49-F238E27FC236}">
                <a16:creationId xmlns:a16="http://schemas.microsoft.com/office/drawing/2014/main" id="{FA08FD9B-45A0-7C4B-978D-E88DD9FC1B85}"/>
              </a:ext>
            </a:extLst>
          </p:cNvPr>
          <p:cNvSpPr/>
          <p:nvPr/>
        </p:nvSpPr>
        <p:spPr>
          <a:xfrm>
            <a:off x="4650350" y="2841674"/>
            <a:ext cx="337625" cy="478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0EF423-3C1C-F748-AFB1-03BE4680EFF3}"/>
              </a:ext>
            </a:extLst>
          </p:cNvPr>
          <p:cNvSpPr txBox="1"/>
          <p:nvPr/>
        </p:nvSpPr>
        <p:spPr>
          <a:xfrm>
            <a:off x="6784743" y="2841674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dirty="0"/>
              <a:t>테스트 데이터의 손실 </a:t>
            </a:r>
            <a:endParaRPr kumimoji="1" lang="ko-Kore-KR" altLang="en-US" sz="2400" b="1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2" name="아래쪽 화살표[D] 11">
            <a:extLst>
              <a:ext uri="{FF2B5EF4-FFF2-40B4-BE49-F238E27FC236}">
                <a16:creationId xmlns:a16="http://schemas.microsoft.com/office/drawing/2014/main" id="{A0512A7A-6B33-6346-BBFC-5AB9DE7DD5D3}"/>
              </a:ext>
            </a:extLst>
          </p:cNvPr>
          <p:cNvSpPr/>
          <p:nvPr/>
        </p:nvSpPr>
        <p:spPr>
          <a:xfrm>
            <a:off x="9897599" y="2841674"/>
            <a:ext cx="337625" cy="478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BE2123-CF0E-BB4A-9D1E-2F7946941BBF}"/>
              </a:ext>
            </a:extLst>
          </p:cNvPr>
          <p:cNvSpPr txBox="1"/>
          <p:nvPr/>
        </p:nvSpPr>
        <p:spPr>
          <a:xfrm>
            <a:off x="2170039" y="4347437"/>
            <a:ext cx="5416868" cy="1474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3200" dirty="0">
                <a:solidFill>
                  <a:srgbClr val="0070C0"/>
                </a:solidFill>
              </a:rPr>
              <a:t>→ </a:t>
            </a:r>
            <a:r>
              <a:rPr kumimoji="1" lang="ko-KR" altLang="en-US" sz="3200" b="1" dirty="0" err="1">
                <a:solidFill>
                  <a:srgbClr val="0070C0"/>
                </a:solidFill>
              </a:rPr>
              <a:t>과</a:t>
            </a:r>
            <a:r>
              <a:rPr kumimoji="1" lang="ko-KR" altLang="en-US" sz="3200" b="1" dirty="0" err="1">
                <a:solidFill>
                  <a:srgbClr val="002060"/>
                </a:solidFill>
              </a:rPr>
              <a:t>소</a:t>
            </a:r>
            <a:r>
              <a:rPr kumimoji="1" lang="ko-KR" altLang="en-US" sz="3200" b="1" dirty="0" err="1">
                <a:solidFill>
                  <a:srgbClr val="0070C0"/>
                </a:solidFill>
              </a:rPr>
              <a:t>적합</a:t>
            </a:r>
            <a:endParaRPr kumimoji="1" lang="en-US" altLang="ko-KR" sz="32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3200" dirty="0">
                <a:solidFill>
                  <a:srgbClr val="0070C0"/>
                </a:solidFill>
              </a:rPr>
              <a:t>    </a:t>
            </a:r>
            <a:r>
              <a:rPr kumimoji="1" lang="ko-Kore-KR" altLang="en-US" sz="3200" dirty="0">
                <a:solidFill>
                  <a:srgbClr val="0070C0"/>
                </a:solidFill>
              </a:rPr>
              <a:t>성능이 발전될 여지 충분</a:t>
            </a:r>
            <a:r>
              <a:rPr kumimoji="1" lang="en-US" altLang="ko-Kore-KR" sz="3200" dirty="0">
                <a:solidFill>
                  <a:srgbClr val="0070C0"/>
                </a:solidFill>
              </a:rPr>
              <a:t>!</a:t>
            </a:r>
            <a:endParaRPr kumimoji="1" lang="ko-Kore-KR" altLang="en-US" sz="320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BB59B3-41B6-5243-AE68-2C35E9C4F397}"/>
              </a:ext>
            </a:extLst>
          </p:cNvPr>
          <p:cNvSpPr txBox="1"/>
          <p:nvPr/>
        </p:nvSpPr>
        <p:spPr>
          <a:xfrm>
            <a:off x="5808902" y="2581565"/>
            <a:ext cx="574196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3200" dirty="0"/>
              <a:t>→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9485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630551" y="165714"/>
            <a:ext cx="4116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</a:rPr>
              <a:t>과대적합과</a:t>
            </a:r>
            <a:r>
              <a:rPr lang="ko-KR" altLang="en-US" sz="3600" spc="-300" dirty="0">
                <a:solidFill>
                  <a:schemeClr val="bg1"/>
                </a:solidFill>
              </a:rPr>
              <a:t>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과소적합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4.4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0DEFA-3C9B-0C41-8F14-437AD68B1A34}"/>
              </a:ext>
            </a:extLst>
          </p:cNvPr>
          <p:cNvSpPr txBox="1"/>
          <p:nvPr/>
        </p:nvSpPr>
        <p:spPr>
          <a:xfrm>
            <a:off x="555594" y="1367597"/>
            <a:ext cx="4022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&lt;</a:t>
            </a:r>
            <a:r>
              <a:rPr kumimoji="1" lang="ko-Kore-KR" altLang="en-US" sz="2400" dirty="0"/>
              <a:t>훈련 데이터 반복학습 후</a:t>
            </a:r>
            <a:r>
              <a:rPr kumimoji="1" lang="en-US" altLang="ko-Kore-KR" sz="2400" dirty="0"/>
              <a:t>&gt;</a:t>
            </a:r>
            <a:endParaRPr kumimoji="1" lang="ko-Kore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874CCE-699C-534A-8106-6A2D3B5F968E}"/>
              </a:ext>
            </a:extLst>
          </p:cNvPr>
          <p:cNvSpPr txBox="1"/>
          <p:nvPr/>
        </p:nvSpPr>
        <p:spPr>
          <a:xfrm>
            <a:off x="3060613" y="2841674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dirty="0"/>
              <a:t>일반화 성능</a:t>
            </a:r>
            <a:endParaRPr kumimoji="1" lang="ko-Kore-KR" altLang="en-US" sz="2400" b="1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7" name="아래쪽 화살표[D] 6">
            <a:extLst>
              <a:ext uri="{FF2B5EF4-FFF2-40B4-BE49-F238E27FC236}">
                <a16:creationId xmlns:a16="http://schemas.microsoft.com/office/drawing/2014/main" id="{FA08FD9B-45A0-7C4B-978D-E88DD9FC1B85}"/>
              </a:ext>
            </a:extLst>
          </p:cNvPr>
          <p:cNvSpPr/>
          <p:nvPr/>
        </p:nvSpPr>
        <p:spPr>
          <a:xfrm>
            <a:off x="4903637" y="2825037"/>
            <a:ext cx="337625" cy="478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0EF423-3C1C-F748-AFB1-03BE4680EFF3}"/>
              </a:ext>
            </a:extLst>
          </p:cNvPr>
          <p:cNvSpPr txBox="1"/>
          <p:nvPr/>
        </p:nvSpPr>
        <p:spPr>
          <a:xfrm>
            <a:off x="6219273" y="284167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dirty="0"/>
              <a:t>검증 성능</a:t>
            </a:r>
            <a:endParaRPr kumimoji="1" lang="ko-Kore-KR" altLang="en-US" sz="2400" b="1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2" name="아래쪽 화살표[D] 11">
            <a:extLst>
              <a:ext uri="{FF2B5EF4-FFF2-40B4-BE49-F238E27FC236}">
                <a16:creationId xmlns:a16="http://schemas.microsoft.com/office/drawing/2014/main" id="{A0512A7A-6B33-6346-BBFC-5AB9DE7DD5D3}"/>
              </a:ext>
            </a:extLst>
          </p:cNvPr>
          <p:cNvSpPr/>
          <p:nvPr/>
        </p:nvSpPr>
        <p:spPr>
          <a:xfrm>
            <a:off x="7735597" y="2841674"/>
            <a:ext cx="337625" cy="478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BE2123-CF0E-BB4A-9D1E-2F7946941BBF}"/>
              </a:ext>
            </a:extLst>
          </p:cNvPr>
          <p:cNvSpPr txBox="1"/>
          <p:nvPr/>
        </p:nvSpPr>
        <p:spPr>
          <a:xfrm>
            <a:off x="2856385" y="3897271"/>
            <a:ext cx="2359941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3200" dirty="0">
                <a:solidFill>
                  <a:srgbClr val="0070C0"/>
                </a:solidFill>
              </a:rPr>
              <a:t>→ </a:t>
            </a:r>
            <a:r>
              <a:rPr kumimoji="1" lang="ko-KR" altLang="en-US" sz="3200" b="1" dirty="0" err="1">
                <a:solidFill>
                  <a:srgbClr val="0070C0"/>
                </a:solidFill>
              </a:rPr>
              <a:t>과</a:t>
            </a:r>
            <a:r>
              <a:rPr kumimoji="1" lang="ko-KR" altLang="en-US" sz="3200" b="1" dirty="0" err="1">
                <a:solidFill>
                  <a:srgbClr val="002060"/>
                </a:solidFill>
              </a:rPr>
              <a:t>대</a:t>
            </a:r>
            <a:r>
              <a:rPr kumimoji="1" lang="ko-KR" altLang="en-US" sz="3200" b="1" dirty="0" err="1">
                <a:solidFill>
                  <a:srgbClr val="0070C0"/>
                </a:solidFill>
              </a:rPr>
              <a:t>적합</a:t>
            </a:r>
            <a:endParaRPr kumimoji="1" lang="ko-Kore-KR" altLang="en-US" sz="32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07B79A-7B35-4E45-ABDE-3A04F006EDFF}"/>
              </a:ext>
            </a:extLst>
          </p:cNvPr>
          <p:cNvSpPr txBox="1"/>
          <p:nvPr/>
        </p:nvSpPr>
        <p:spPr>
          <a:xfrm>
            <a:off x="5532140" y="2606876"/>
            <a:ext cx="535724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b="1" dirty="0"/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2064189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630551" y="165714"/>
            <a:ext cx="4116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</a:rPr>
              <a:t>과대적합과</a:t>
            </a:r>
            <a:r>
              <a:rPr lang="ko-KR" altLang="en-US" sz="3600" spc="-300" dirty="0">
                <a:solidFill>
                  <a:schemeClr val="bg1"/>
                </a:solidFill>
              </a:rPr>
              <a:t>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과소적합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4.4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5597B47-3BD3-594D-AB24-225CF3EEC14A}"/>
              </a:ext>
            </a:extLst>
          </p:cNvPr>
          <p:cNvSpPr/>
          <p:nvPr/>
        </p:nvSpPr>
        <p:spPr>
          <a:xfrm>
            <a:off x="1683174" y="2147776"/>
            <a:ext cx="3530009" cy="353000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3200" b="1" dirty="0"/>
              <a:t>규제</a:t>
            </a:r>
            <a:endParaRPr kumimoji="1" lang="en-US" altLang="ko-Kore-KR" sz="3200" b="1" dirty="0"/>
          </a:p>
          <a:p>
            <a:pPr algn="ctr"/>
            <a:r>
              <a:rPr kumimoji="1" lang="en-US" altLang="ko-Kore-KR" sz="2400" b="1" dirty="0"/>
              <a:t>(regula</a:t>
            </a:r>
            <a:r>
              <a:rPr kumimoji="1" lang="en-US" altLang="ko-KR" sz="2400" b="1" dirty="0"/>
              <a:t>rization)</a:t>
            </a:r>
            <a:endParaRPr kumimoji="1" lang="ko-Kore-KR" altLang="en-US" sz="2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C6759C-E71E-7348-BDAE-B02B006F333F}"/>
              </a:ext>
            </a:extLst>
          </p:cNvPr>
          <p:cNvSpPr txBox="1"/>
          <p:nvPr/>
        </p:nvSpPr>
        <p:spPr>
          <a:xfrm>
            <a:off x="6978819" y="2573952"/>
            <a:ext cx="316304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네트워크 크기 축소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가중치 규제 추가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kumimoji="1" lang="en-US" altLang="ko-Kore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kumimoji="1" lang="en-US" altLang="ko-Kore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kumimoji="1" lang="ko-Kore-KR" altLang="en-US" sz="2400" b="1" dirty="0"/>
              <a:t>드롭아웃</a:t>
            </a:r>
            <a:r>
              <a:rPr kumimoji="1" lang="ko-KR" altLang="en-US" sz="2400" b="1" dirty="0"/>
              <a:t> 추가</a:t>
            </a:r>
            <a:endParaRPr kumimoji="1" lang="ko-Kore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06860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459</Words>
  <Application>Microsoft Macintosh PowerPoint</Application>
  <PresentationFormat>와이드스크린</PresentationFormat>
  <Paragraphs>163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나눔스퀘어 ExtraBold</vt:lpstr>
      <vt:lpstr>나눔스퀘어 Light</vt:lpstr>
      <vt:lpstr>Gungsuh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leejin</cp:lastModifiedBy>
  <cp:revision>19</cp:revision>
  <dcterms:created xsi:type="dcterms:W3CDTF">2020-09-07T02:34:06Z</dcterms:created>
  <dcterms:modified xsi:type="dcterms:W3CDTF">2022-01-06T05:14:29Z</dcterms:modified>
</cp:coreProperties>
</file>