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96" r:id="rId5"/>
    <p:sldId id="298" r:id="rId6"/>
    <p:sldId id="300" r:id="rId7"/>
    <p:sldId id="303" r:id="rId8"/>
    <p:sldId id="301" r:id="rId9"/>
    <p:sldId id="314" r:id="rId10"/>
    <p:sldId id="289" r:id="rId11"/>
    <p:sldId id="304" r:id="rId12"/>
    <p:sldId id="315" r:id="rId13"/>
    <p:sldId id="316" r:id="rId14"/>
    <p:sldId id="31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95"/>
    <a:srgbClr val="E3FFFA"/>
    <a:srgbClr val="418A9D"/>
    <a:srgbClr val="FFDC00"/>
    <a:srgbClr val="FFDD00"/>
    <a:srgbClr val="FDFF00"/>
    <a:srgbClr val="FFDA96"/>
    <a:srgbClr val="005289"/>
    <a:srgbClr val="BCDEE3"/>
    <a:srgbClr val="6497B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968130" y="2676872"/>
            <a:ext cx="2255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>
                <a:solidFill>
                  <a:schemeClr val="bg1"/>
                </a:solidFill>
              </a:rPr>
              <a:t>1.1,1.2</a:t>
            </a:r>
            <a:r>
              <a:rPr lang="ko-KR" altLang="en-US" sz="4800" spc="-300" dirty="0">
                <a:solidFill>
                  <a:schemeClr val="bg1"/>
                </a:solidFill>
              </a:rPr>
              <a:t>장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275347" y="2856311"/>
            <a:ext cx="4993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딥러닝 이전</a:t>
            </a:r>
            <a:r>
              <a:rPr lang="en-US" altLang="ko-KR" sz="32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:</a:t>
            </a:r>
          </a:p>
          <a:p>
            <a:r>
              <a:rPr lang="ko-KR" altLang="en-US" sz="32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머신 러닝의 간략한 역사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1.2 </a:t>
            </a:r>
            <a:endParaRPr lang="ko-KR" altLang="en-US" sz="14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91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6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5170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04396C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확률적 모델링</a:t>
            </a:r>
            <a:r>
              <a:rPr lang="en-US" altLang="ko-KR" sz="2400" spc="-300" dirty="0">
                <a:solidFill>
                  <a:srgbClr val="04396C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, </a:t>
            </a:r>
            <a:r>
              <a:rPr lang="ko-KR" altLang="en-US" sz="2400" spc="-300" dirty="0">
                <a:solidFill>
                  <a:srgbClr val="04396C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초창기 신경망</a:t>
            </a:r>
            <a:endParaRPr lang="en-US" altLang="ko-KR" sz="2400" spc="-300" dirty="0">
              <a:solidFill>
                <a:srgbClr val="04396C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49AD2-264F-A847-A163-A1987D681600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DACA4-36E7-D248-989B-ACD9534C2F08}"/>
              </a:ext>
            </a:extLst>
          </p:cNvPr>
          <p:cNvSpPr txBox="1"/>
          <p:nvPr/>
        </p:nvSpPr>
        <p:spPr>
          <a:xfrm>
            <a:off x="687674" y="215314"/>
            <a:ext cx="6535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딥러닝 이전</a:t>
            </a:r>
            <a:r>
              <a:rPr lang="en-US" altLang="ko-KR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: </a:t>
            </a:r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머신 러닝의 간략한 역사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2D170-D507-E34B-B4B1-F17F99D49558}"/>
              </a:ext>
            </a:extLst>
          </p:cNvPr>
          <p:cNvSpPr txBox="1"/>
          <p:nvPr/>
        </p:nvSpPr>
        <p:spPr>
          <a:xfrm>
            <a:off x="132080" y="11730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1.2</a:t>
            </a:r>
            <a:endParaRPr lang="ko-KR" altLang="en-US" sz="14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8659D0-7CD4-4D11-AC14-6052BD2AE700}"/>
              </a:ext>
            </a:extLst>
          </p:cNvPr>
          <p:cNvSpPr txBox="1"/>
          <p:nvPr/>
        </p:nvSpPr>
        <p:spPr>
          <a:xfrm>
            <a:off x="339535" y="2067109"/>
            <a:ext cx="756036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확률적 모델링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(probability modeling)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이란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?</a:t>
            </a:r>
          </a:p>
          <a:p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통계학 이론을 데이터 분석에 응용한 것</a:t>
            </a: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1950’s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: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 대규모 신경망에 대한 효율적인 학습 방법이 없었음</a:t>
            </a: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1980’s :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  <a:r>
              <a:rPr lang="ko-KR" altLang="en-US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역전파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 알고리즘 발견 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=&gt;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현재의 신경망</a:t>
            </a: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endParaRPr lang="ko-KR" altLang="en-US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181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04396C"/>
                </a:solidFill>
                <a:latin typeface="+mn-ea"/>
              </a:rPr>
              <a:t>커널 방법</a:t>
            </a:r>
            <a:endParaRPr lang="en-US" altLang="ko-KR" sz="2400" spc="-300" dirty="0">
              <a:solidFill>
                <a:srgbClr val="04396C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49AD2-264F-A847-A163-A1987D681600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DACA4-36E7-D248-989B-ACD9534C2F08}"/>
              </a:ext>
            </a:extLst>
          </p:cNvPr>
          <p:cNvSpPr txBox="1"/>
          <p:nvPr/>
        </p:nvSpPr>
        <p:spPr>
          <a:xfrm>
            <a:off x="687674" y="215314"/>
            <a:ext cx="721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딥러닝 이전</a:t>
            </a:r>
            <a:r>
              <a:rPr lang="en-US" altLang="ko-KR" sz="3600" spc="-300" dirty="0">
                <a:solidFill>
                  <a:schemeClr val="bg1"/>
                </a:solidFill>
              </a:rPr>
              <a:t>: </a:t>
            </a:r>
            <a:r>
              <a:rPr lang="ko-KR" altLang="en-US" sz="3600" spc="-300" dirty="0">
                <a:solidFill>
                  <a:schemeClr val="bg1"/>
                </a:solidFill>
              </a:rPr>
              <a:t>머신 러닝의 간략한 역사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2D170-D507-E34B-B4B1-F17F99D49558}"/>
              </a:ext>
            </a:extLst>
          </p:cNvPr>
          <p:cNvSpPr txBox="1"/>
          <p:nvPr/>
        </p:nvSpPr>
        <p:spPr>
          <a:xfrm>
            <a:off x="132080" y="11730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1.2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8659D0-7CD4-4D11-AC14-6052BD2AE700}"/>
              </a:ext>
            </a:extLst>
          </p:cNvPr>
          <p:cNvSpPr txBox="1"/>
          <p:nvPr/>
        </p:nvSpPr>
        <p:spPr>
          <a:xfrm>
            <a:off x="339535" y="2067109"/>
            <a:ext cx="103445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커널 방법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(Kernel method) : 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분류 알고리즘의 한 종류</a:t>
            </a: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			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서포트 벡터 머신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(Support Vector Machine, SVM) 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이 가장 유명</a:t>
            </a: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SVM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: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 데이터 포인트 그룹 사이에 좋은 결정경계를 찾음</a:t>
            </a: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endParaRPr lang="ko-KR" altLang="en-US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4CD56E-EE2B-4017-BF48-3E3CD551F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12" y="3429000"/>
            <a:ext cx="6330366" cy="325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52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6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5170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04396C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확률적 모델링</a:t>
            </a:r>
            <a:r>
              <a:rPr lang="en-US" altLang="ko-KR" sz="2400" spc="-300" dirty="0">
                <a:solidFill>
                  <a:srgbClr val="04396C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, </a:t>
            </a:r>
            <a:r>
              <a:rPr lang="ko-KR" altLang="en-US" sz="2400" spc="-300" dirty="0">
                <a:solidFill>
                  <a:srgbClr val="04396C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초창기 신경망</a:t>
            </a:r>
            <a:endParaRPr lang="en-US" altLang="ko-KR" sz="2400" spc="-300" dirty="0">
              <a:solidFill>
                <a:srgbClr val="04396C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49AD2-264F-A847-A163-A1987D681600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DACA4-36E7-D248-989B-ACD9534C2F08}"/>
              </a:ext>
            </a:extLst>
          </p:cNvPr>
          <p:cNvSpPr txBox="1"/>
          <p:nvPr/>
        </p:nvSpPr>
        <p:spPr>
          <a:xfrm>
            <a:off x="687674" y="215314"/>
            <a:ext cx="6535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딥러닝 이전</a:t>
            </a:r>
            <a:r>
              <a:rPr lang="en-US" altLang="ko-KR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: </a:t>
            </a:r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머신 러닝의 간략한 역사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2D170-D507-E34B-B4B1-F17F99D49558}"/>
              </a:ext>
            </a:extLst>
          </p:cNvPr>
          <p:cNvSpPr txBox="1"/>
          <p:nvPr/>
        </p:nvSpPr>
        <p:spPr>
          <a:xfrm>
            <a:off x="132080" y="11730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1.2</a:t>
            </a:r>
            <a:endParaRPr lang="ko-KR" altLang="en-US" sz="14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8659D0-7CD4-4D11-AC14-6052BD2AE700}"/>
              </a:ext>
            </a:extLst>
          </p:cNvPr>
          <p:cNvSpPr txBox="1"/>
          <p:nvPr/>
        </p:nvSpPr>
        <p:spPr>
          <a:xfrm>
            <a:off x="339534" y="2067109"/>
            <a:ext cx="1124286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결정 트리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(decision tree) :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  <a:r>
              <a:rPr lang="ko-KR" altLang="en-US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플로우차트와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 같은 구조를 가짐</a:t>
            </a: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			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랜덤 포레스트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(Random Forest) 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알고리즘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?</a:t>
            </a:r>
          </a:p>
          <a:p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			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결정 트리 학습에 기초한 것으로 안정적이고 실전에 유용</a:t>
            </a: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r>
              <a:rPr lang="ko-KR" altLang="en-US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그래디언트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  <a:r>
              <a:rPr lang="ko-KR" altLang="en-US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부스팅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 머신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(gradient boosting machine) : 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약한 예측 모델인 </a:t>
            </a:r>
            <a:r>
              <a:rPr lang="ko-KR" altLang="en-US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결정트리를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 앙상블 하는 것을 기반</a:t>
            </a: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이전 모델에서 놓친 데이터 포인트를 보완하는 새로운 모델을 반복적으로 훈련함으로써 머신 러닝 모델을 향상하는 방법인 </a:t>
            </a:r>
            <a:r>
              <a:rPr lang="ko-KR" altLang="en-US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그래디언트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  <a:r>
              <a:rPr lang="ko-KR" altLang="en-US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부스팅을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 사용</a:t>
            </a: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endParaRPr lang="ko-KR" altLang="en-US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98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6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5170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04396C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딥러닝의</a:t>
            </a:r>
            <a:r>
              <a:rPr lang="ko-KR" altLang="en-US" sz="2400" spc="-300" dirty="0">
                <a:solidFill>
                  <a:srgbClr val="04396C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특징</a:t>
            </a:r>
            <a:r>
              <a:rPr lang="en-US" altLang="ko-KR" sz="2400" spc="-300" dirty="0">
                <a:solidFill>
                  <a:srgbClr val="04396C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,  </a:t>
            </a:r>
            <a:r>
              <a:rPr lang="ko-KR" altLang="en-US" sz="2400" spc="-300" dirty="0">
                <a:solidFill>
                  <a:srgbClr val="04396C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머신 러닝의 최근 동향</a:t>
            </a:r>
            <a:endParaRPr lang="en-US" altLang="ko-KR" sz="2400" spc="-300" dirty="0">
              <a:solidFill>
                <a:srgbClr val="04396C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49AD2-264F-A847-A163-A1987D681600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DACA4-36E7-D248-989B-ACD9534C2F08}"/>
              </a:ext>
            </a:extLst>
          </p:cNvPr>
          <p:cNvSpPr txBox="1"/>
          <p:nvPr/>
        </p:nvSpPr>
        <p:spPr>
          <a:xfrm>
            <a:off x="687674" y="215314"/>
            <a:ext cx="6535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딥러닝 이전</a:t>
            </a:r>
            <a:r>
              <a:rPr lang="en-US" altLang="ko-KR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: </a:t>
            </a:r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머신 러닝의 간략한 역사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2D170-D507-E34B-B4B1-F17F99D49558}"/>
              </a:ext>
            </a:extLst>
          </p:cNvPr>
          <p:cNvSpPr txBox="1"/>
          <p:nvPr/>
        </p:nvSpPr>
        <p:spPr>
          <a:xfrm>
            <a:off x="132080" y="11730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1.2</a:t>
            </a:r>
            <a:endParaRPr lang="ko-KR" altLang="en-US" sz="14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8659D0-7CD4-4D11-AC14-6052BD2AE700}"/>
              </a:ext>
            </a:extLst>
          </p:cNvPr>
          <p:cNvSpPr txBox="1"/>
          <p:nvPr/>
        </p:nvSpPr>
        <p:spPr>
          <a:xfrm>
            <a:off x="313353" y="2128406"/>
            <a:ext cx="114514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머신 러닝에서 가장 중요한 단계인 특성 공학을 자동화 한다는 장점</a:t>
            </a: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특성공학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(feature engineering) :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 초기 학습을 위한 데이터의 변환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, </a:t>
            </a:r>
            <a:r>
              <a:rPr lang="ko-KR" altLang="en-US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전처리라고도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 할 수 있음</a:t>
            </a: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r>
              <a:rPr lang="ko-KR" altLang="en-US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딥러닝에서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 데이터를 학습하는 방법의 특징</a:t>
            </a: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층을 거치며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, 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점진적으로 복잡한 표현이 만들어짐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점진적인 중간 표현이 공동으로 학습</a:t>
            </a: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EEF20-987E-47A4-80F2-4EF0566315DF}"/>
              </a:ext>
            </a:extLst>
          </p:cNvPr>
          <p:cNvSpPr txBox="1"/>
          <p:nvPr/>
        </p:nvSpPr>
        <p:spPr>
          <a:xfrm>
            <a:off x="339536" y="4876800"/>
            <a:ext cx="6042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머신러닝을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 성공적으로 적용하기 위해 알아야 할 두 가지 기술</a:t>
            </a: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얕은 학습 문제를 위한 </a:t>
            </a:r>
            <a:r>
              <a:rPr lang="ko-KR" altLang="en-US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그래디언트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  <a:r>
              <a:rPr lang="ko-KR" altLang="en-US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부스팅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 머신 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- </a:t>
            </a:r>
            <a:r>
              <a:rPr lang="en-US" altLang="ko-KR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XGBoost</a:t>
            </a: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지각에 관한 문제를 위한 딥러닝 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- </a:t>
            </a:r>
            <a:r>
              <a:rPr lang="ko-KR" altLang="en-US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케라스</a:t>
            </a:r>
            <a:endParaRPr lang="ko-KR" altLang="en-US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412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5566240" cy="707886"/>
            <a:chOff x="294640" y="3596640"/>
            <a:chExt cx="5566240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912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1.1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1216660" y="3709993"/>
              <a:ext cx="46442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인공지능과 머신 러닝</a:t>
              </a:r>
              <a:r>
                <a:rPr lang="en-US" altLang="ko-KR" sz="2800" spc="-150" dirty="0">
                  <a:solidFill>
                    <a:srgbClr val="393939"/>
                  </a:solidFill>
                </a:rPr>
                <a:t>, 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딥러닝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01D708-6BD1-304E-8BF8-03A4E9FA1C5C}"/>
              </a:ext>
            </a:extLst>
          </p:cNvPr>
          <p:cNvGrpSpPr/>
          <p:nvPr/>
        </p:nvGrpSpPr>
        <p:grpSpPr>
          <a:xfrm>
            <a:off x="619016" y="4756070"/>
            <a:ext cx="6800552" cy="707886"/>
            <a:chOff x="294640" y="3596640"/>
            <a:chExt cx="6800552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AAB451-11F4-9847-9DAF-FF2FF63B7C44}"/>
                </a:ext>
              </a:extLst>
            </p:cNvPr>
            <p:cNvSpPr txBox="1"/>
            <p:nvPr/>
          </p:nvSpPr>
          <p:spPr>
            <a:xfrm>
              <a:off x="294640" y="3596640"/>
              <a:ext cx="9124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1.2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9B9042-5AF5-F74C-9507-567D40A007A1}"/>
                </a:ext>
              </a:extLst>
            </p:cNvPr>
            <p:cNvSpPr txBox="1"/>
            <p:nvPr/>
          </p:nvSpPr>
          <p:spPr>
            <a:xfrm>
              <a:off x="1216660" y="3709993"/>
              <a:ext cx="58785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딥러닝 이전</a:t>
              </a:r>
              <a:r>
                <a:rPr lang="en-US" altLang="ko-KR" sz="2800" spc="-150" dirty="0">
                  <a:solidFill>
                    <a:srgbClr val="393939"/>
                  </a:solidFill>
                </a:rPr>
                <a:t>: 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머신 러닝의 간략한 역사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390270" y="2856311"/>
            <a:ext cx="3171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인공지능과 </a:t>
            </a:r>
            <a:endParaRPr lang="en-US" altLang="ko-KR" sz="3600" spc="-3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머신 러닝</a:t>
            </a:r>
            <a:r>
              <a:rPr lang="en-US" altLang="ko-KR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, </a:t>
            </a:r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딥러닝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1.1 </a:t>
            </a:r>
            <a:endParaRPr lang="ko-KR" altLang="en-US" sz="14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6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5170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인공지능</a:t>
            </a:r>
            <a:r>
              <a:rPr lang="en-US" altLang="ko-KR" sz="2400" spc="-300" dirty="0">
                <a:solidFill>
                  <a:srgbClr val="393939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,</a:t>
            </a:r>
            <a:r>
              <a:rPr lang="ko-KR" altLang="en-US" sz="2400" spc="-300" dirty="0">
                <a:solidFill>
                  <a:srgbClr val="393939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  <a:r>
              <a:rPr lang="ko-KR" altLang="en-US" sz="2400" spc="-300" dirty="0" err="1">
                <a:solidFill>
                  <a:srgbClr val="393939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머신러닝</a:t>
            </a:r>
            <a:r>
              <a:rPr lang="en-US" altLang="ko-KR" sz="2400" spc="-300" dirty="0">
                <a:solidFill>
                  <a:srgbClr val="393939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, </a:t>
            </a:r>
            <a:r>
              <a:rPr lang="ko-KR" altLang="en-US" sz="2400" spc="-300" dirty="0">
                <a:solidFill>
                  <a:srgbClr val="393939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딥러닝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49AD2-264F-A847-A163-A1987D681600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DACA4-36E7-D248-989B-ACD9534C2F08}"/>
              </a:ext>
            </a:extLst>
          </p:cNvPr>
          <p:cNvSpPr txBox="1"/>
          <p:nvPr/>
        </p:nvSpPr>
        <p:spPr>
          <a:xfrm>
            <a:off x="687674" y="215314"/>
            <a:ext cx="6880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인공지능과 머신 러닝</a:t>
            </a:r>
            <a:r>
              <a:rPr lang="en-US" altLang="ko-KR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, </a:t>
            </a:r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딥러닝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2D170-D507-E34B-B4B1-F17F99D49558}"/>
              </a:ext>
            </a:extLst>
          </p:cNvPr>
          <p:cNvSpPr txBox="1"/>
          <p:nvPr/>
        </p:nvSpPr>
        <p:spPr>
          <a:xfrm>
            <a:off x="132080" y="11730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1.1</a:t>
            </a:r>
            <a:endParaRPr lang="ko-KR" altLang="en-US" sz="14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51855-184E-4E25-8C82-D6F345BF4EC0}"/>
              </a:ext>
            </a:extLst>
          </p:cNvPr>
          <p:cNvSpPr txBox="1"/>
          <p:nvPr/>
        </p:nvSpPr>
        <p:spPr>
          <a:xfrm>
            <a:off x="428325" y="1958208"/>
            <a:ext cx="101082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인공지능 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: 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보통의 사람이 수행하는 지능적인 작업을 자동화 하기 위한 연구활동</a:t>
            </a: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심볼릭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AI : 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명시적인 규칙을 충분하게 만들어 기계의 수준을 높이는 접근 방법</a:t>
            </a: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 lvl="3"/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명확한 규칙이 보이지 않을 경우 에는 쓰기 어려움</a:t>
            </a: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	=&gt; 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머신 러닝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</a:p>
          <a:p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머신러닝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: 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기계가 일일이 코드로 명시하지 않은 동작을 데이터로부터 학습하여 실행할 수 있도록 하는 알고리즘을 개발하는 연구 분야</a:t>
            </a:r>
          </a:p>
          <a:p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748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6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5170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3223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latin typeface="Mapo한아름" panose="02000500000000000000" pitchFamily="2" charset="-127"/>
                <a:ea typeface="Mapo한아름" panose="02000500000000000000" pitchFamily="2" charset="-127"/>
              </a:rPr>
              <a:t>데이터에서 표현을 학습하기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49AD2-264F-A847-A163-A1987D681600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DACA4-36E7-D248-989B-ACD9534C2F08}"/>
              </a:ext>
            </a:extLst>
          </p:cNvPr>
          <p:cNvSpPr txBox="1"/>
          <p:nvPr/>
        </p:nvSpPr>
        <p:spPr>
          <a:xfrm>
            <a:off x="687674" y="215314"/>
            <a:ext cx="5194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인공지능과 머신 러닝</a:t>
            </a:r>
            <a:r>
              <a:rPr lang="en-US" altLang="ko-KR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, </a:t>
            </a:r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딥러닝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2D170-D507-E34B-B4B1-F17F99D49558}"/>
              </a:ext>
            </a:extLst>
          </p:cNvPr>
          <p:cNvSpPr txBox="1"/>
          <p:nvPr/>
        </p:nvSpPr>
        <p:spPr>
          <a:xfrm>
            <a:off x="132080" y="11730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1.1</a:t>
            </a:r>
            <a:endParaRPr lang="ko-KR" altLang="en-US" sz="14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74D7DDE-5DBD-2544-8969-4B1D2858088C}"/>
              </a:ext>
            </a:extLst>
          </p:cNvPr>
          <p:cNvSpPr/>
          <p:nvPr/>
        </p:nvSpPr>
        <p:spPr>
          <a:xfrm>
            <a:off x="4425043" y="2251420"/>
            <a:ext cx="3341914" cy="334191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sz="2700" b="1" dirty="0">
                <a:latin typeface="Mapo한아름" panose="02000500000000000000" pitchFamily="2" charset="-127"/>
                <a:ea typeface="Mapo한아름" panose="02000500000000000000" pitchFamily="2" charset="-127"/>
              </a:rPr>
              <a:t>기대 출력</a:t>
            </a:r>
            <a:endParaRPr kumimoji="1" lang="ko-Kore-KR" altLang="en-US" sz="2700" b="1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497F12F-9A35-3644-BC43-3C7CFD74C1FA}"/>
              </a:ext>
            </a:extLst>
          </p:cNvPr>
          <p:cNvSpPr/>
          <p:nvPr/>
        </p:nvSpPr>
        <p:spPr>
          <a:xfrm>
            <a:off x="8162412" y="2251420"/>
            <a:ext cx="3341914" cy="3341914"/>
          </a:xfrm>
          <a:prstGeom prst="ellipse">
            <a:avLst/>
          </a:prstGeom>
          <a:solidFill>
            <a:srgbClr val="00709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ore-KR" altLang="en-US" sz="2700" b="1" dirty="0">
                <a:latin typeface="Mapo한아름" panose="02000500000000000000" pitchFamily="2" charset="-127"/>
                <a:ea typeface="Mapo한아름" panose="02000500000000000000" pitchFamily="2" charset="-127"/>
              </a:rPr>
              <a:t>알고리즘</a:t>
            </a:r>
            <a:r>
              <a:rPr kumimoji="1" lang="ko-KR" altLang="en-US" sz="2700" b="1">
                <a:latin typeface="Mapo한아름" panose="02000500000000000000" pitchFamily="2" charset="-127"/>
                <a:ea typeface="Mapo한아름" panose="02000500000000000000" pitchFamily="2" charset="-127"/>
              </a:rPr>
              <a:t> 성능 측정 방법</a:t>
            </a:r>
            <a:endParaRPr kumimoji="1" lang="ko-Kore-KR" altLang="en-US" sz="2700" b="1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78D26D-E603-3246-943E-F721F6A00D72}"/>
              </a:ext>
            </a:extLst>
          </p:cNvPr>
          <p:cNvSpPr/>
          <p:nvPr/>
        </p:nvSpPr>
        <p:spPr>
          <a:xfrm>
            <a:off x="687674" y="2273191"/>
            <a:ext cx="3341914" cy="33419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700" b="1" dirty="0">
                <a:latin typeface="Mapo한아름" panose="02000500000000000000" pitchFamily="2" charset="-127"/>
                <a:ea typeface="Mapo한아름" panose="02000500000000000000" pitchFamily="2" charset="-127"/>
              </a:rPr>
              <a:t>입력 데이터 포인트</a:t>
            </a:r>
            <a:endParaRPr kumimoji="1" lang="ko-Kore-KR" altLang="en-US" sz="2700" b="1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128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6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5170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344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딥러닝에서</a:t>
            </a:r>
            <a:r>
              <a:rPr lang="ko-KR" altLang="en-US" sz="2400" spc="-300" dirty="0">
                <a:latin typeface="Mapo한아름" panose="02000500000000000000" pitchFamily="2" charset="-127"/>
                <a:ea typeface="Mapo한아름" panose="02000500000000000000" pitchFamily="2" charset="-127"/>
              </a:rPr>
              <a:t> ‘</a:t>
            </a:r>
            <a:r>
              <a:rPr lang="ko-KR" altLang="en-US" sz="2400" spc="-300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딥’이란</a:t>
            </a:r>
            <a:r>
              <a:rPr lang="ko-KR" altLang="en-US" sz="2400" spc="-300" dirty="0">
                <a:latin typeface="Mapo한아름" panose="02000500000000000000" pitchFamily="2" charset="-127"/>
                <a:ea typeface="Mapo한아름" panose="02000500000000000000" pitchFamily="2" charset="-127"/>
              </a:rPr>
              <a:t> 무엇일까</a:t>
            </a:r>
            <a:r>
              <a:rPr lang="en-US" altLang="ko-KR" sz="2400" spc="-300" dirty="0">
                <a:latin typeface="Mapo한아름" panose="02000500000000000000" pitchFamily="2" charset="-127"/>
                <a:ea typeface="Mapo한아름" panose="02000500000000000000" pitchFamily="2" charset="-127"/>
              </a:rPr>
              <a:t>?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49AD2-264F-A847-A163-A1987D681600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DACA4-36E7-D248-989B-ACD9534C2F08}"/>
              </a:ext>
            </a:extLst>
          </p:cNvPr>
          <p:cNvSpPr txBox="1"/>
          <p:nvPr/>
        </p:nvSpPr>
        <p:spPr>
          <a:xfrm>
            <a:off x="687674" y="215314"/>
            <a:ext cx="5194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인공지능과 머신 러닝</a:t>
            </a:r>
            <a:r>
              <a:rPr lang="en-US" altLang="ko-KR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, </a:t>
            </a:r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딥러닝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2D170-D507-E34B-B4B1-F17F99D49558}"/>
              </a:ext>
            </a:extLst>
          </p:cNvPr>
          <p:cNvSpPr txBox="1"/>
          <p:nvPr/>
        </p:nvSpPr>
        <p:spPr>
          <a:xfrm>
            <a:off x="132080" y="11730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1.1</a:t>
            </a:r>
            <a:endParaRPr lang="ko-KR" altLang="en-US" sz="14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A08BB1-87BC-4552-ABA0-FA07C922D539}"/>
              </a:ext>
            </a:extLst>
          </p:cNvPr>
          <p:cNvSpPr txBox="1"/>
          <p:nvPr/>
        </p:nvSpPr>
        <p:spPr>
          <a:xfrm>
            <a:off x="483559" y="2414155"/>
            <a:ext cx="610402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Mapo한아름" panose="02000500000000000000" pitchFamily="2" charset="-127"/>
                <a:ea typeface="Mapo한아름" panose="02000500000000000000" pitchFamily="2" charset="-127"/>
              </a:rPr>
              <a:t>층</a:t>
            </a:r>
            <a:r>
              <a:rPr lang="en-US" altLang="ko-KR" sz="2800" b="1" dirty="0">
                <a:latin typeface="Mapo한아름" panose="02000500000000000000" pitchFamily="2" charset="-127"/>
                <a:ea typeface="Mapo한아름" panose="02000500000000000000" pitchFamily="2" charset="-127"/>
              </a:rPr>
              <a:t>(layer)</a:t>
            </a:r>
            <a:r>
              <a:rPr lang="ko-KR" altLang="en-US" sz="2800" b="1" dirty="0">
                <a:latin typeface="Mapo한아름" panose="02000500000000000000" pitchFamily="2" charset="-127"/>
                <a:ea typeface="Mapo한아름" panose="02000500000000000000" pitchFamily="2" charset="-127"/>
              </a:rPr>
              <a:t>란</a:t>
            </a:r>
            <a:r>
              <a:rPr lang="en-US" altLang="ko-KR" sz="2800" b="1" dirty="0">
                <a:latin typeface="Mapo한아름" panose="02000500000000000000" pitchFamily="2" charset="-127"/>
                <a:ea typeface="Mapo한아름" panose="02000500000000000000" pitchFamily="2" charset="-127"/>
              </a:rPr>
              <a:t>?</a:t>
            </a:r>
          </a:p>
          <a:p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단계를 표현하는 명칭</a:t>
            </a: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r>
              <a:rPr lang="ko-KR" altLang="en-US" sz="2800" b="1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딥러닝이란</a:t>
            </a:r>
            <a:r>
              <a:rPr lang="en-US" altLang="ko-KR" sz="2800" b="1" dirty="0">
                <a:latin typeface="Mapo한아름" panose="02000500000000000000" pitchFamily="2" charset="-127"/>
                <a:ea typeface="Mapo한아름" panose="02000500000000000000" pitchFamily="2" charset="-127"/>
              </a:rPr>
              <a:t>?</a:t>
            </a:r>
          </a:p>
          <a:p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데이터 표현을 학습하기 위한 다단계 처리 방식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C8FFF3-73D6-4747-B799-A9A9289E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632" y="1398488"/>
            <a:ext cx="5625730" cy="274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68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6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5170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latin typeface="Mapo한아름" panose="02000500000000000000" pitchFamily="2" charset="-127"/>
                <a:ea typeface="Mapo한아름" panose="02000500000000000000" pitchFamily="2" charset="-127"/>
              </a:rPr>
              <a:t>딥러닝 작동 원리 이해하기</a:t>
            </a:r>
            <a:endParaRPr lang="en-US" altLang="ko-KR" sz="2400" spc="-300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49AD2-264F-A847-A163-A1987D681600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DACA4-36E7-D248-989B-ACD9534C2F08}"/>
              </a:ext>
            </a:extLst>
          </p:cNvPr>
          <p:cNvSpPr txBox="1"/>
          <p:nvPr/>
        </p:nvSpPr>
        <p:spPr>
          <a:xfrm>
            <a:off x="687674" y="215314"/>
            <a:ext cx="5194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인공지능과 머신 러닝</a:t>
            </a:r>
            <a:r>
              <a:rPr lang="en-US" altLang="ko-KR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, </a:t>
            </a:r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딥러닝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2D170-D507-E34B-B4B1-F17F99D49558}"/>
              </a:ext>
            </a:extLst>
          </p:cNvPr>
          <p:cNvSpPr txBox="1"/>
          <p:nvPr/>
        </p:nvSpPr>
        <p:spPr>
          <a:xfrm>
            <a:off x="132080" y="11730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1.1</a:t>
            </a:r>
            <a:endParaRPr lang="ko-KR" altLang="en-US" sz="14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CCBF95-FBAF-476E-A93C-E3986B8A9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706" y="1806292"/>
            <a:ext cx="6343173" cy="483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32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6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5170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latin typeface="Mapo한아름" panose="02000500000000000000" pitchFamily="2" charset="-127"/>
                <a:ea typeface="Mapo한아름" panose="02000500000000000000" pitchFamily="2" charset="-127"/>
              </a:rPr>
              <a:t>지금까지 </a:t>
            </a:r>
            <a:r>
              <a:rPr lang="ko-KR" altLang="en-US" sz="2400" spc="-300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딥러닝의</a:t>
            </a:r>
            <a:r>
              <a:rPr lang="ko-KR" altLang="en-US" sz="2400" spc="-300" dirty="0">
                <a:latin typeface="Mapo한아름" panose="02000500000000000000" pitchFamily="2" charset="-127"/>
                <a:ea typeface="Mapo한아름" panose="02000500000000000000" pitchFamily="2" charset="-127"/>
              </a:rPr>
              <a:t> 성과</a:t>
            </a:r>
            <a:endParaRPr lang="en-US" altLang="ko-KR" sz="2400" spc="-300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49AD2-264F-A847-A163-A1987D681600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DACA4-36E7-D248-989B-ACD9534C2F08}"/>
              </a:ext>
            </a:extLst>
          </p:cNvPr>
          <p:cNvSpPr txBox="1"/>
          <p:nvPr/>
        </p:nvSpPr>
        <p:spPr>
          <a:xfrm>
            <a:off x="687674" y="215314"/>
            <a:ext cx="5194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인공지능과 머신 러닝</a:t>
            </a:r>
            <a:r>
              <a:rPr lang="en-US" altLang="ko-KR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, </a:t>
            </a:r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딥러닝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2D170-D507-E34B-B4B1-F17F99D49558}"/>
              </a:ext>
            </a:extLst>
          </p:cNvPr>
          <p:cNvSpPr txBox="1"/>
          <p:nvPr/>
        </p:nvSpPr>
        <p:spPr>
          <a:xfrm>
            <a:off x="132080" y="11730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1.1</a:t>
            </a:r>
            <a:endParaRPr lang="ko-KR" altLang="en-US" sz="14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20AF7AB-44A8-42E4-8AD7-F862CA8553DB}"/>
              </a:ext>
            </a:extLst>
          </p:cNvPr>
          <p:cNvSpPr txBox="1"/>
          <p:nvPr/>
        </p:nvSpPr>
        <p:spPr>
          <a:xfrm>
            <a:off x="339536" y="2316812"/>
            <a:ext cx="61040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사람 수준의 이미지 분류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, 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음성 인식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, 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필기 인식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향상된 번역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향상된 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TTS 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변환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디지털 비서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자율 주행 능력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광고 </a:t>
            </a:r>
            <a:r>
              <a:rPr lang="ko-KR" altLang="en-US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타게팅</a:t>
            </a:r>
            <a:endParaRPr lang="ko-KR" altLang="en-US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웹 엔진 결과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자연어 질의 대답 능력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바둑</a:t>
            </a:r>
          </a:p>
        </p:txBody>
      </p:sp>
    </p:spTree>
    <p:extLst>
      <p:ext uri="{BB962C8B-B14F-4D97-AF65-F5344CB8AC3E}">
        <p14:creationId xmlns:p14="http://schemas.microsoft.com/office/powerpoint/2010/main" val="97904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6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5170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7383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latin typeface="Mapo한아름" panose="02000500000000000000" pitchFamily="2" charset="-127"/>
                <a:ea typeface="Mapo한아름" panose="02000500000000000000" pitchFamily="2" charset="-127"/>
              </a:rPr>
              <a:t>단기간의 과대 선정을 믿지 말자</a:t>
            </a:r>
            <a:r>
              <a:rPr lang="en-US" altLang="ko-KR" sz="2400" spc="-300" dirty="0">
                <a:latin typeface="Mapo한아름" panose="02000500000000000000" pitchFamily="2" charset="-127"/>
                <a:ea typeface="Mapo한아름" panose="02000500000000000000" pitchFamily="2" charset="-127"/>
              </a:rPr>
              <a:t>	</a:t>
            </a:r>
            <a:r>
              <a:rPr lang="ko-KR" altLang="en-US" sz="2400" spc="-300" dirty="0"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  <a:r>
              <a:rPr lang="en-US" altLang="ko-KR" sz="2400" spc="-300" dirty="0">
                <a:latin typeface="Mapo한아름" panose="02000500000000000000" pitchFamily="2" charset="-127"/>
                <a:ea typeface="Mapo한아름" panose="02000500000000000000" pitchFamily="2" charset="-127"/>
              </a:rPr>
              <a:t>	       	 A I </a:t>
            </a:r>
            <a:r>
              <a:rPr lang="ko-KR" altLang="en-US" sz="2400" spc="-300" dirty="0">
                <a:latin typeface="Mapo한아름" panose="02000500000000000000" pitchFamily="2" charset="-127"/>
                <a:ea typeface="Mapo한아름" panose="02000500000000000000" pitchFamily="2" charset="-127"/>
              </a:rPr>
              <a:t>에 대한 전망</a:t>
            </a:r>
            <a:endParaRPr lang="en-US" altLang="ko-KR" sz="2400" spc="-300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49AD2-264F-A847-A163-A1987D681600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DACA4-36E7-D248-989B-ACD9534C2F08}"/>
              </a:ext>
            </a:extLst>
          </p:cNvPr>
          <p:cNvSpPr txBox="1"/>
          <p:nvPr/>
        </p:nvSpPr>
        <p:spPr>
          <a:xfrm>
            <a:off x="687674" y="215314"/>
            <a:ext cx="5194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인공지능과 머신 러닝</a:t>
            </a:r>
            <a:r>
              <a:rPr lang="en-US" altLang="ko-KR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, </a:t>
            </a:r>
            <a:r>
              <a:rPr lang="ko-KR" altLang="en-US" sz="3600" spc="-3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딥러닝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2D170-D507-E34B-B4B1-F17F99D49558}"/>
              </a:ext>
            </a:extLst>
          </p:cNvPr>
          <p:cNvSpPr txBox="1"/>
          <p:nvPr/>
        </p:nvSpPr>
        <p:spPr>
          <a:xfrm>
            <a:off x="132080" y="11730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1.1</a:t>
            </a:r>
            <a:endParaRPr lang="ko-KR" altLang="en-US" sz="1400" dirty="0">
              <a:solidFill>
                <a:schemeClr val="bg1"/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C7C929-318F-42B5-AC5B-C374463B7565}"/>
              </a:ext>
            </a:extLst>
          </p:cNvPr>
          <p:cNvSpPr txBox="1"/>
          <p:nvPr/>
        </p:nvSpPr>
        <p:spPr>
          <a:xfrm>
            <a:off x="279444" y="1914037"/>
            <a:ext cx="6104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지나친 기대는 큰 실망을 가져온다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실망은 투자 감소로 이어진다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투자 감소는 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AI 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겨울로 이어진다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.</a:t>
            </a:r>
            <a:endParaRPr lang="ko-KR" altLang="en-US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777933-4213-4089-BB2B-DB468058B133}"/>
              </a:ext>
            </a:extLst>
          </p:cNvPr>
          <p:cNvSpPr/>
          <p:nvPr/>
        </p:nvSpPr>
        <p:spPr>
          <a:xfrm>
            <a:off x="5773725" y="1256684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3D7DA-4B7F-48CC-AD43-A870B18FEB3C}"/>
              </a:ext>
            </a:extLst>
          </p:cNvPr>
          <p:cNvSpPr txBox="1"/>
          <p:nvPr/>
        </p:nvSpPr>
        <p:spPr>
          <a:xfrm>
            <a:off x="5925360" y="2052536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우리 사회와 일상생활을 구성하는 </a:t>
            </a:r>
            <a:endParaRPr lang="en-US" altLang="ko-KR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거의 모든 과정에 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AI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가 적용될 것</a:t>
            </a:r>
          </a:p>
        </p:txBody>
      </p:sp>
    </p:spTree>
    <p:extLst>
      <p:ext uri="{BB962C8B-B14F-4D97-AF65-F5344CB8AC3E}">
        <p14:creationId xmlns:p14="http://schemas.microsoft.com/office/powerpoint/2010/main" val="72273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671</Words>
  <Application>Microsoft Office PowerPoint</Application>
  <PresentationFormat>와이드스크린</PresentationFormat>
  <Paragraphs>132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Mapo한아름</vt:lpstr>
      <vt:lpstr>나눔스퀘어 ExtraBold</vt:lpstr>
      <vt:lpstr>나눔스퀘어 Light</vt:lpstr>
      <vt:lpstr>Arial</vt:lpstr>
      <vt:lpstr>Arial Nova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규리</cp:lastModifiedBy>
  <cp:revision>19</cp:revision>
  <dcterms:created xsi:type="dcterms:W3CDTF">2020-09-07T02:34:06Z</dcterms:created>
  <dcterms:modified xsi:type="dcterms:W3CDTF">2022-01-13T17:28:18Z</dcterms:modified>
</cp:coreProperties>
</file>