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5" r:id="rId3"/>
    <p:sldId id="268" r:id="rId4"/>
    <p:sldId id="269" r:id="rId5"/>
    <p:sldId id="270" r:id="rId6"/>
    <p:sldId id="271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2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5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3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2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5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8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9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4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7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2827926"/>
            <a:ext cx="3756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신경망의 톱니바퀴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: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텐서연산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브로드캐스팅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(Broadcasting)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행렬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A, 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크기가 작은 행렬을 크기가 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행렬과 모양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(shape)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맞게끔 늘려주는 것을 의미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29806-CFE4-42C6-A419-C14C5205A4AF}"/>
              </a:ext>
            </a:extLst>
          </p:cNvPr>
          <p:cNvSpPr txBox="1"/>
          <p:nvPr/>
        </p:nvSpPr>
        <p:spPr>
          <a:xfrm>
            <a:off x="2551645" y="3525588"/>
            <a:ext cx="7182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큰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텐서의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ndim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에 맞도록 작은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텐서에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축이 추가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작은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텐서가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새 축을 따라서 큰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텐서의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크기에 맞도록 반복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8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브로드캐스팅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(Broadcasting)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행렬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A, 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크기가 작은 행렬을 크기가 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행렬과 모양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(shape)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맞게끔 늘려주는 것을 의미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D4ECCC-F6E3-4351-B5FF-642A4D48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303562"/>
            <a:ext cx="7810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0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브로드캐스팅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(Broadcasting)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행렬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A, 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크기가 작은 행렬을 크기가 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행렬과 모양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(shape)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맞게끔 늘려주는 것을 의미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E6F864-6E1B-497B-8CDF-D36E92F4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84" y="2980573"/>
            <a:ext cx="640169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5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브로드캐스팅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(Broadcasting)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행렬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A, 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크기가 작은 행렬을 크기가 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행렬과 모양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(shape)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맞게끔 늘려주는 것을 의미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4B770-A7B5-4BB1-B994-124500DF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90" y="3238444"/>
            <a:ext cx="3028819" cy="18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3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3371261" y="3153927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2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곱셈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(tensor product) or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점곱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연산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(dot operation)</a:t>
            </a:r>
            <a:r>
              <a:rPr lang="ko-KR" altLang="en-US" sz="24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널리 사용되고 유용한 </a:t>
            </a: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연산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9AA96-5F57-4245-8E32-826DFE3C0155}"/>
              </a:ext>
            </a:extLst>
          </p:cNvPr>
          <p:cNvSpPr txBox="1"/>
          <p:nvPr/>
        </p:nvSpPr>
        <p:spPr>
          <a:xfrm>
            <a:off x="2469909" y="2507414"/>
            <a:ext cx="7346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원소별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연산과 반대로 입력 </a:t>
            </a: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텐서의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원소들을 결합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708C5F-1A3F-4581-A1B7-1F602926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74" y="3740462"/>
            <a:ext cx="2586457" cy="19398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1F1F1CD-96DB-44B7-9166-2FCEBE84D57B}"/>
              </a:ext>
            </a:extLst>
          </p:cNvPr>
          <p:cNvSpPr/>
          <p:nvPr/>
        </p:nvSpPr>
        <p:spPr>
          <a:xfrm>
            <a:off x="5740408" y="4351845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89A6DF-E710-4A03-A87E-E3CF3541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7" y="4063187"/>
            <a:ext cx="4375631" cy="11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26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벡터의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457C31-E235-40EF-A9D0-155B9B3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83" y="1724121"/>
            <a:ext cx="5657827" cy="25262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83F1B3-C4B4-4B4E-88C8-D33DE4AD7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888" y="5254480"/>
            <a:ext cx="1886213" cy="933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65FAF7-6EED-4608-A724-12AEBA335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389" y="4825795"/>
            <a:ext cx="170521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59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행렬과 벡터 사이의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430C1-ED8B-4D63-8453-87A55DB5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7" y="1326972"/>
            <a:ext cx="1638529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96ECF6-427D-4FB9-A913-5A101D68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68" y="2536816"/>
            <a:ext cx="6839664" cy="292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4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행렬과 벡터 사이의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430C1-ED8B-4D63-8453-87A55DB5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7" y="1326972"/>
            <a:ext cx="1638529" cy="1209844"/>
          </a:xfrm>
          <a:prstGeom prst="rect">
            <a:avLst/>
          </a:prstGeom>
        </p:spPr>
      </p:pic>
      <p:pic>
        <p:nvPicPr>
          <p:cNvPr id="8194" name="Picture 2" descr="앤드류 응의 머신러닝 (3-4) : 행렬과 행렬의 곱셈">
            <a:extLst>
              <a:ext uri="{FF2B5EF4-FFF2-40B4-BE49-F238E27FC236}">
                <a16:creationId xmlns:a16="http://schemas.microsoft.com/office/drawing/2014/main" id="{8EEAC88F-8B1C-4225-8C30-8252A8988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r="12786" b="69845"/>
          <a:stretch/>
        </p:blipFill>
        <p:spPr bwMode="auto">
          <a:xfrm>
            <a:off x="1703294" y="3198159"/>
            <a:ext cx="8946777" cy="13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9F580F-693F-406F-959A-D1E38A30F1A9}"/>
              </a:ext>
            </a:extLst>
          </p:cNvPr>
          <p:cNvSpPr/>
          <p:nvPr/>
        </p:nvSpPr>
        <p:spPr>
          <a:xfrm>
            <a:off x="1775011" y="3338135"/>
            <a:ext cx="1909482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28A364-CED1-4B03-9301-DFBD80D98A4D}"/>
              </a:ext>
            </a:extLst>
          </p:cNvPr>
          <p:cNvSpPr/>
          <p:nvPr/>
        </p:nvSpPr>
        <p:spPr>
          <a:xfrm rot="5400000">
            <a:off x="3222909" y="3620523"/>
            <a:ext cx="1577590" cy="5109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124D54F-5889-4DCE-A178-9E8DD815AF82}"/>
              </a:ext>
            </a:extLst>
          </p:cNvPr>
          <p:cNvSpPr/>
          <p:nvPr/>
        </p:nvSpPr>
        <p:spPr>
          <a:xfrm>
            <a:off x="1775011" y="3773946"/>
            <a:ext cx="1909482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0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행렬과 벡터 사이의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F8F230-760B-4914-8ED2-186558E4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04" y="3849236"/>
            <a:ext cx="2959125" cy="15564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60C96F-944A-4318-8C6D-40F15B43D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04" y="1824007"/>
            <a:ext cx="4334988" cy="19355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9E8E57-EC48-47E9-B144-715B9863C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55" y="2195149"/>
            <a:ext cx="5775661" cy="24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1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948068" y="320606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원소별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2.3.1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7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행렬과 벡터 사이의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DC9A9-606F-4DEF-9698-2D79A91F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54" y="2847420"/>
            <a:ext cx="4941691" cy="19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7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CD54A-2359-4FFC-BA0F-2277A263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24" y="2372195"/>
            <a:ext cx="4192951" cy="30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15362" name="Picture 2" descr="행렬의 곱셈, 행렬의 거듭제곱 – 수학방">
            <a:extLst>
              <a:ext uri="{FF2B5EF4-FFF2-40B4-BE49-F238E27FC236}">
                <a16:creationId xmlns:a16="http://schemas.microsoft.com/office/drawing/2014/main" id="{1D90E76C-C592-4155-92F2-2B8754B1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37" y="2834248"/>
            <a:ext cx="6458510" cy="171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A46B1A0-07D9-441A-BF8B-12C09F25E2BF}"/>
              </a:ext>
            </a:extLst>
          </p:cNvPr>
          <p:cNvSpPr/>
          <p:nvPr/>
        </p:nvSpPr>
        <p:spPr>
          <a:xfrm>
            <a:off x="3702423" y="2816318"/>
            <a:ext cx="770965" cy="2656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593D46-E4E9-4755-A6F6-0264E3B4EBA6}"/>
              </a:ext>
            </a:extLst>
          </p:cNvPr>
          <p:cNvSpPr/>
          <p:nvPr/>
        </p:nvSpPr>
        <p:spPr>
          <a:xfrm rot="5400000">
            <a:off x="4577553" y="2910679"/>
            <a:ext cx="770965" cy="2656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3CD081-0432-4328-B5B8-8C7BB9E57FC8}"/>
              </a:ext>
            </a:extLst>
          </p:cNvPr>
          <p:cNvCxnSpPr/>
          <p:nvPr/>
        </p:nvCxnSpPr>
        <p:spPr>
          <a:xfrm>
            <a:off x="3836893" y="3649162"/>
            <a:ext cx="16405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85137C-B8CA-4A90-BDC2-6C18F749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58" y="2972817"/>
            <a:ext cx="3527683" cy="17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555473" y="318813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크기 변환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2.3.4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4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크기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BE6E-1C9D-462C-8AF7-0D6C91473A99}"/>
              </a:ext>
            </a:extLst>
          </p:cNvPr>
          <p:cNvSpPr txBox="1"/>
          <p:nvPr/>
        </p:nvSpPr>
        <p:spPr>
          <a:xfrm>
            <a:off x="399062" y="1316621"/>
            <a:ext cx="11488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신경망에 주입할 숫자 데이터를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할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때 사용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크기에 맞게 열과 행을 재배열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935A88-C84C-4E37-BDD7-1CAFE577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5" y="2461600"/>
            <a:ext cx="2819794" cy="733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6F75A8-0968-47E1-94B4-E05E8912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3" y="3873906"/>
            <a:ext cx="2495898" cy="8383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5F2F2D-740E-4E54-A491-47A1D81CE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418" y="2534994"/>
            <a:ext cx="2229161" cy="218152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46E0B8-7DF3-4C82-92CB-8BEADF470F3A}"/>
              </a:ext>
            </a:extLst>
          </p:cNvPr>
          <p:cNvSpPr/>
          <p:nvPr/>
        </p:nvSpPr>
        <p:spPr>
          <a:xfrm>
            <a:off x="5328496" y="4031454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78C576A-05C2-45DE-8490-2E7F1451D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786" y="4921314"/>
            <a:ext cx="227679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4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전치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BE6E-1C9D-462C-8AF7-0D6C91473A99}"/>
              </a:ext>
            </a:extLst>
          </p:cNvPr>
          <p:cNvSpPr txBox="1"/>
          <p:nvPr/>
        </p:nvSpPr>
        <p:spPr>
          <a:xfrm>
            <a:off x="399062" y="1316621"/>
            <a:ext cx="11488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400" b="1" i="0" dirty="0">
                <a:effectLst/>
                <a:latin typeface="-apple-system"/>
              </a:rPr>
              <a:t>transposition)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행과 열을 바꾸는 것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46E0B8-7DF3-4C82-92CB-8BEADF470F3A}"/>
              </a:ext>
            </a:extLst>
          </p:cNvPr>
          <p:cNvSpPr/>
          <p:nvPr/>
        </p:nvSpPr>
        <p:spPr>
          <a:xfrm>
            <a:off x="5328496" y="4031454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60A629-4744-4044-BDC8-0AFB65AC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5" y="2290394"/>
            <a:ext cx="2648320" cy="743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B673C9-AACB-4B14-8B97-E4DF54E4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14" y="3625758"/>
            <a:ext cx="2181529" cy="1276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C71B12-2FB5-418D-ADD0-185EAC03F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418" y="3355449"/>
            <a:ext cx="217200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1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276709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연산의 기하학적 해석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2.3.5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연산의 기하학적 해석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19458" name="Picture 2" descr="벡터의 덧셈과 뺄셈 - JW MATHidea">
            <a:extLst>
              <a:ext uri="{FF2B5EF4-FFF2-40B4-BE49-F238E27FC236}">
                <a16:creationId xmlns:a16="http://schemas.microsoft.com/office/drawing/2014/main" id="{EC606767-9A75-4E5E-82B6-C24AF811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67" y="1842806"/>
            <a:ext cx="5423927" cy="38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45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84170" y="2846150"/>
            <a:ext cx="3770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딥러닝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연산의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300" dirty="0">
                <a:solidFill>
                  <a:prstClr val="white"/>
                </a:solidFill>
                <a:ea typeface="나눔스퀘어 Light"/>
              </a:rPr>
              <a:t>	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기하학적 해석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2.3.6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9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텐서</a:t>
            </a:r>
            <a:r>
              <a:rPr lang="ko-KR" altLang="en-US" sz="2800" b="1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연산에는 </a:t>
            </a:r>
            <a:r>
              <a:rPr lang="ko-KR" altLang="en-US" sz="2800" b="1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텐서</a:t>
            </a:r>
            <a:r>
              <a:rPr lang="ko-KR" altLang="en-US" sz="2800" b="1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덧셈이나 </a:t>
            </a:r>
            <a:r>
              <a:rPr lang="ko-KR" altLang="en-US" sz="2800" b="1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텐서</a:t>
            </a:r>
            <a:r>
              <a:rPr lang="ko-KR" altLang="en-US" sz="2800" b="1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곱셈 등이 있다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3318262" y="2967335"/>
            <a:ext cx="5649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keras.layers.Dense</a:t>
            </a:r>
            <a:r>
              <a:rPr lang="en-US" altLang="ko-KR" sz="2400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(512, activation=‘</a:t>
            </a:r>
            <a:r>
              <a:rPr lang="en-US" altLang="ko-KR" sz="2400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relu</a:t>
            </a:r>
            <a:r>
              <a:rPr lang="en-US" altLang="ko-KR" sz="2400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’)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AFD3C-EF00-46D5-AACC-F5DC8720B71B}"/>
              </a:ext>
            </a:extLst>
          </p:cNvPr>
          <p:cNvSpPr txBox="1"/>
          <p:nvPr/>
        </p:nvSpPr>
        <p:spPr>
          <a:xfrm>
            <a:off x="751905" y="3021575"/>
            <a:ext cx="1330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2D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31F219-3026-40C7-8EB2-407193584578}"/>
              </a:ext>
            </a:extLst>
          </p:cNvPr>
          <p:cNvSpPr/>
          <p:nvPr/>
        </p:nvSpPr>
        <p:spPr>
          <a:xfrm>
            <a:off x="751905" y="3021575"/>
            <a:ext cx="1330214" cy="4074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548A6C-690B-484C-BD68-B055DD818CA5}"/>
              </a:ext>
            </a:extLst>
          </p:cNvPr>
          <p:cNvCxnSpPr/>
          <p:nvPr/>
        </p:nvCxnSpPr>
        <p:spPr>
          <a:xfrm>
            <a:off x="2288307" y="3198168"/>
            <a:ext cx="824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B78753-3C38-4CAF-BECB-0759B5C2504A}"/>
              </a:ext>
            </a:extLst>
          </p:cNvPr>
          <p:cNvCxnSpPr/>
          <p:nvPr/>
        </p:nvCxnSpPr>
        <p:spPr>
          <a:xfrm>
            <a:off x="9191130" y="3198168"/>
            <a:ext cx="824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DDDE3-67AE-427D-A4FF-5C009C96F6BD}"/>
              </a:ext>
            </a:extLst>
          </p:cNvPr>
          <p:cNvSpPr txBox="1"/>
          <p:nvPr/>
        </p:nvSpPr>
        <p:spPr>
          <a:xfrm>
            <a:off x="10317247" y="3017093"/>
            <a:ext cx="1330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2D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007785-EC86-40EA-818D-5F3CE0C83372}"/>
              </a:ext>
            </a:extLst>
          </p:cNvPr>
          <p:cNvSpPr/>
          <p:nvPr/>
        </p:nvSpPr>
        <p:spPr>
          <a:xfrm>
            <a:off x="10317247" y="3017093"/>
            <a:ext cx="1330214" cy="4074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9C71A8E-D5E0-4383-83B5-D838C200DB1E}"/>
              </a:ext>
            </a:extLst>
          </p:cNvPr>
          <p:cNvSpPr/>
          <p:nvPr/>
        </p:nvSpPr>
        <p:spPr>
          <a:xfrm>
            <a:off x="5945906" y="3711992"/>
            <a:ext cx="394447" cy="977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27377-A8A6-4522-BB3E-D512666A6387}"/>
              </a:ext>
            </a:extLst>
          </p:cNvPr>
          <p:cNvSpPr txBox="1"/>
          <p:nvPr/>
        </p:nvSpPr>
        <p:spPr>
          <a:xfrm>
            <a:off x="3912732" y="4972137"/>
            <a:ext cx="4555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output =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(dot(w, input) + b)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83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4" grpId="0"/>
      <p:bldP spid="15" grpId="0" animBg="1"/>
      <p:bldP spid="8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딥러닝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연산의 기하학적 해석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CEF59E-2C86-402A-8069-C992E14C5625}"/>
              </a:ext>
            </a:extLst>
          </p:cNvPr>
          <p:cNvSpPr/>
          <p:nvPr/>
        </p:nvSpPr>
        <p:spPr>
          <a:xfrm>
            <a:off x="5066212" y="3627348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 descr="구겨진 종이 공 흰 배경에 고립 로열티 무료 사진, 그림, 이미지 그리고 스톡포토그래피. Image 19013069.">
            <a:extLst>
              <a:ext uri="{FF2B5EF4-FFF2-40B4-BE49-F238E27FC236}">
                <a16:creationId xmlns:a16="http://schemas.microsoft.com/office/drawing/2014/main" id="{AA2D7AB5-F33D-4842-9955-BE36B49E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4" y="2101663"/>
            <a:ext cx="3371288" cy="337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구겨진 종이 모음 : 네이버 블로그">
            <a:extLst>
              <a:ext uri="{FF2B5EF4-FFF2-40B4-BE49-F238E27FC236}">
                <a16:creationId xmlns:a16="http://schemas.microsoft.com/office/drawing/2014/main" id="{522C9476-2577-4AA4-A02F-169AF429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044" y="2874221"/>
            <a:ext cx="2994845" cy="20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텐서에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각 원소에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독립적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적용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482475-B1D1-44BD-AFEA-FBDD3F0E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62" y="2749364"/>
            <a:ext cx="4638675" cy="2076450"/>
          </a:xfrm>
          <a:prstGeom prst="rect">
            <a:avLst/>
          </a:prstGeom>
        </p:spPr>
      </p:pic>
      <p:pic>
        <p:nvPicPr>
          <p:cNvPr id="1026" name="Picture 2" descr="코드로 이해하는 딥러닝 12] - ReLU(Rectified Linear Unit)">
            <a:extLst>
              <a:ext uri="{FF2B5EF4-FFF2-40B4-BE49-F238E27FC236}">
                <a16:creationId xmlns:a16="http://schemas.microsoft.com/office/drawing/2014/main" id="{2B541F27-51F8-43CF-B715-9F48C8C6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6" y="2158813"/>
            <a:ext cx="4111717" cy="320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7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텐서에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각 원소에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독립적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적용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코드로 이해하는 딥러닝 12] - ReLU(Rectified Linear Unit)">
            <a:extLst>
              <a:ext uri="{FF2B5EF4-FFF2-40B4-BE49-F238E27FC236}">
                <a16:creationId xmlns:a16="http://schemas.microsoft.com/office/drawing/2014/main" id="{2B541F27-51F8-43CF-B715-9F48C8C6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6" y="2158813"/>
            <a:ext cx="4111717" cy="320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46FBF-3B70-4448-ADD3-DD404482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69" y="2908038"/>
            <a:ext cx="4305793" cy="17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8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텐서에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각 원소에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독립적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적용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F6B28-AB61-4798-AF4A-5751A9D2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4" y="2730889"/>
            <a:ext cx="5420481" cy="20576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D1F19B-0787-47AE-AA04-7EE12B95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646" y="2945231"/>
            <a:ext cx="341042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 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=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x.copy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() ?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C6D77D-8592-43C8-8D8B-D6875683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41" y="2079502"/>
            <a:ext cx="4193649" cy="4443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8778DC-C1B2-4B38-804F-670B2254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98" y="3240365"/>
            <a:ext cx="1476581" cy="138131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D65327E-EDCE-4FA6-88EA-A1E3416D6784}"/>
              </a:ext>
            </a:extLst>
          </p:cNvPr>
          <p:cNvSpPr/>
          <p:nvPr/>
        </p:nvSpPr>
        <p:spPr>
          <a:xfrm>
            <a:off x="6449285" y="3853399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38BE56-A392-4B55-A473-99728CFD0DF3}"/>
              </a:ext>
            </a:extLst>
          </p:cNvPr>
          <p:cNvSpPr/>
          <p:nvPr/>
        </p:nvSpPr>
        <p:spPr>
          <a:xfrm>
            <a:off x="8737403" y="3587307"/>
            <a:ext cx="1007231" cy="266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F59899-6B17-466B-BF73-E7E127DA198B}"/>
              </a:ext>
            </a:extLst>
          </p:cNvPr>
          <p:cNvSpPr/>
          <p:nvPr/>
        </p:nvSpPr>
        <p:spPr>
          <a:xfrm>
            <a:off x="8746366" y="4385167"/>
            <a:ext cx="1007231" cy="266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0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넘파이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내장 함수로 연산을 처리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2BA4A0-21E5-4A97-BE11-E77AD4946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4"/>
          <a:stretch/>
        </p:blipFill>
        <p:spPr>
          <a:xfrm>
            <a:off x="1685369" y="2266766"/>
            <a:ext cx="2608728" cy="3562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33DE3B-26B0-49BB-B084-24F57B8D1010}"/>
              </a:ext>
            </a:extLst>
          </p:cNvPr>
          <p:cNvSpPr txBox="1"/>
          <p:nvPr/>
        </p:nvSpPr>
        <p:spPr>
          <a:xfrm>
            <a:off x="7897904" y="5305858"/>
            <a:ext cx="3299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빠르고 간편하다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AD7C11-35CF-436F-A068-EEF0C570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17" y="2279298"/>
            <a:ext cx="3182821" cy="19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3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648307" y="315392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32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372</Words>
  <Application>Microsoft Office PowerPoint</Application>
  <PresentationFormat>와이드스크린</PresentationFormat>
  <Paragraphs>86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-apple-system</vt:lpstr>
      <vt:lpstr>나눔스퀘어 ExtraBold</vt:lpstr>
      <vt:lpstr>나눔스퀘어 Light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시현</dc:creator>
  <cp:lastModifiedBy>김 시현</cp:lastModifiedBy>
  <cp:revision>4</cp:revision>
  <dcterms:created xsi:type="dcterms:W3CDTF">2022-01-10T06:33:06Z</dcterms:created>
  <dcterms:modified xsi:type="dcterms:W3CDTF">2022-01-10T08:41:12Z</dcterms:modified>
</cp:coreProperties>
</file>