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89" r:id="rId4"/>
    <p:sldId id="284" r:id="rId5"/>
    <p:sldId id="290" r:id="rId6"/>
    <p:sldId id="298" r:id="rId7"/>
    <p:sldId id="293" r:id="rId8"/>
    <p:sldId id="299" r:id="rId9"/>
    <p:sldId id="294" r:id="rId10"/>
    <p:sldId id="262" r:id="rId11"/>
    <p:sldId id="296" r:id="rId12"/>
    <p:sldId id="29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96C"/>
    <a:srgbClr val="393939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62" y="8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512793" y="2951945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신경망의 엔진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E70652-970E-4821-8519-6A61C7A3BB4C}"/>
              </a:ext>
            </a:extLst>
          </p:cNvPr>
          <p:cNvSpPr txBox="1"/>
          <p:nvPr/>
        </p:nvSpPr>
        <p:spPr>
          <a:xfrm>
            <a:off x="2054697" y="3556924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bg1"/>
                </a:solidFill>
              </a:rPr>
              <a:t>: </a:t>
            </a:r>
            <a:r>
              <a:rPr lang="ko-KR" altLang="en-US" sz="2400" spc="-300" dirty="0" err="1">
                <a:solidFill>
                  <a:schemeClr val="bg1"/>
                </a:solidFill>
              </a:rPr>
              <a:t>그래디언트</a:t>
            </a:r>
            <a:r>
              <a:rPr lang="ko-KR" altLang="en-US" sz="2400" spc="-300" dirty="0">
                <a:solidFill>
                  <a:schemeClr val="bg1"/>
                </a:solidFill>
              </a:rPr>
              <a:t> 기반 최적화</a:t>
            </a:r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변화율 연결</a:t>
            </a:r>
            <a:r>
              <a:rPr lang="en-US" altLang="ko-KR" sz="3600" spc="-300" dirty="0">
                <a:solidFill>
                  <a:schemeClr val="bg1"/>
                </a:solidFill>
              </a:rPr>
              <a:t> : </a:t>
            </a:r>
            <a:r>
              <a:rPr lang="ko-KR" altLang="en-US" sz="3200" spc="-300" dirty="0" err="1">
                <a:solidFill>
                  <a:schemeClr val="bg1"/>
                </a:solidFill>
              </a:rPr>
              <a:t>역전파</a:t>
            </a:r>
            <a:r>
              <a:rPr lang="ko-KR" altLang="en-US" sz="3200" spc="-300" dirty="0">
                <a:solidFill>
                  <a:schemeClr val="bg1"/>
                </a:solidFill>
              </a:rPr>
              <a:t> 알고리즘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943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2-4,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D5BBC04-08BF-445C-8CF2-7BB7EDE2710F}"/>
              </a:ext>
            </a:extLst>
          </p:cNvPr>
          <p:cNvSpPr/>
          <p:nvPr/>
        </p:nvSpPr>
        <p:spPr>
          <a:xfrm>
            <a:off x="6752543" y="2499059"/>
            <a:ext cx="573741" cy="5737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0B88516-D799-45F1-AD56-A624E10A6942}"/>
              </a:ext>
            </a:extLst>
          </p:cNvPr>
          <p:cNvSpPr/>
          <p:nvPr/>
        </p:nvSpPr>
        <p:spPr>
          <a:xfrm>
            <a:off x="6752543" y="3470933"/>
            <a:ext cx="573741" cy="5737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9EF2802-ADE3-4524-B14A-C2638813B8F6}"/>
              </a:ext>
            </a:extLst>
          </p:cNvPr>
          <p:cNvSpPr/>
          <p:nvPr/>
        </p:nvSpPr>
        <p:spPr>
          <a:xfrm>
            <a:off x="6752543" y="4442807"/>
            <a:ext cx="573741" cy="5737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C16D326-EFF8-4ADA-B762-E89B0DCA113F}"/>
              </a:ext>
            </a:extLst>
          </p:cNvPr>
          <p:cNvSpPr/>
          <p:nvPr/>
        </p:nvSpPr>
        <p:spPr>
          <a:xfrm>
            <a:off x="6752543" y="5414682"/>
            <a:ext cx="573741" cy="5737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E92C97F-1750-4158-9798-4F3F604DA839}"/>
              </a:ext>
            </a:extLst>
          </p:cNvPr>
          <p:cNvSpPr/>
          <p:nvPr/>
        </p:nvSpPr>
        <p:spPr>
          <a:xfrm>
            <a:off x="8242803" y="3305086"/>
            <a:ext cx="573741" cy="5737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96BA35B-A379-41DE-B116-B753CF6D66A4}"/>
              </a:ext>
            </a:extLst>
          </p:cNvPr>
          <p:cNvSpPr/>
          <p:nvPr/>
        </p:nvSpPr>
        <p:spPr>
          <a:xfrm>
            <a:off x="8242803" y="4442807"/>
            <a:ext cx="573741" cy="5737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3099FC3-F22D-437C-95D9-903E2406DE4F}"/>
              </a:ext>
            </a:extLst>
          </p:cNvPr>
          <p:cNvSpPr/>
          <p:nvPr/>
        </p:nvSpPr>
        <p:spPr>
          <a:xfrm>
            <a:off x="9733063" y="3869066"/>
            <a:ext cx="573741" cy="5737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E24D86-253A-4062-9AC5-1BDDD8ACFCE4}"/>
              </a:ext>
            </a:extLst>
          </p:cNvPr>
          <p:cNvCxnSpPr>
            <a:cxnSpLocks/>
          </p:cNvCxnSpPr>
          <p:nvPr/>
        </p:nvCxnSpPr>
        <p:spPr>
          <a:xfrm>
            <a:off x="6929718" y="2721507"/>
            <a:ext cx="1599955" cy="870449"/>
          </a:xfrm>
          <a:prstGeom prst="line">
            <a:avLst/>
          </a:prstGeom>
          <a:ln>
            <a:solidFill>
              <a:srgbClr val="0439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48DB991-DF03-4B83-B438-E43214F74FE0}"/>
              </a:ext>
            </a:extLst>
          </p:cNvPr>
          <p:cNvCxnSpPr>
            <a:cxnSpLocks/>
          </p:cNvCxnSpPr>
          <p:nvPr/>
        </p:nvCxnSpPr>
        <p:spPr>
          <a:xfrm>
            <a:off x="7039413" y="2721507"/>
            <a:ext cx="1435413" cy="2008170"/>
          </a:xfrm>
          <a:prstGeom prst="line">
            <a:avLst/>
          </a:prstGeom>
          <a:ln>
            <a:solidFill>
              <a:srgbClr val="0439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827F248-3067-4418-B497-F02B46D2F886}"/>
              </a:ext>
            </a:extLst>
          </p:cNvPr>
          <p:cNvCxnSpPr>
            <a:cxnSpLocks/>
          </p:cNvCxnSpPr>
          <p:nvPr/>
        </p:nvCxnSpPr>
        <p:spPr>
          <a:xfrm flipH="1">
            <a:off x="7028331" y="3591956"/>
            <a:ext cx="1446495" cy="155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C99FC47-24EC-431C-88A6-0A902DD791DA}"/>
              </a:ext>
            </a:extLst>
          </p:cNvPr>
          <p:cNvCxnSpPr>
            <a:cxnSpLocks/>
          </p:cNvCxnSpPr>
          <p:nvPr/>
        </p:nvCxnSpPr>
        <p:spPr>
          <a:xfrm flipH="1" flipV="1">
            <a:off x="7017249" y="3747247"/>
            <a:ext cx="1468659" cy="97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9" name="직선 연결선 7168">
            <a:extLst>
              <a:ext uri="{FF2B5EF4-FFF2-40B4-BE49-F238E27FC236}">
                <a16:creationId xmlns:a16="http://schemas.microsoft.com/office/drawing/2014/main" id="{E41BFF09-CD55-4BA9-9AC3-029BDA12BE1B}"/>
              </a:ext>
            </a:extLst>
          </p:cNvPr>
          <p:cNvCxnSpPr>
            <a:cxnSpLocks/>
          </p:cNvCxnSpPr>
          <p:nvPr/>
        </p:nvCxnSpPr>
        <p:spPr>
          <a:xfrm flipV="1">
            <a:off x="7028331" y="3514165"/>
            <a:ext cx="1358437" cy="121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348D4A5-755D-4E80-BCF9-7A4BC37D50F6}"/>
              </a:ext>
            </a:extLst>
          </p:cNvPr>
          <p:cNvCxnSpPr>
            <a:cxnSpLocks/>
          </p:cNvCxnSpPr>
          <p:nvPr/>
        </p:nvCxnSpPr>
        <p:spPr>
          <a:xfrm flipH="1" flipV="1">
            <a:off x="7039413" y="4671485"/>
            <a:ext cx="1490261" cy="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직선 연결선 7176">
            <a:extLst>
              <a:ext uri="{FF2B5EF4-FFF2-40B4-BE49-F238E27FC236}">
                <a16:creationId xmlns:a16="http://schemas.microsoft.com/office/drawing/2014/main" id="{ED07E900-4477-4F5E-AC5C-27558C2385CD}"/>
              </a:ext>
            </a:extLst>
          </p:cNvPr>
          <p:cNvCxnSpPr>
            <a:cxnSpLocks/>
          </p:cNvCxnSpPr>
          <p:nvPr/>
        </p:nvCxnSpPr>
        <p:spPr>
          <a:xfrm flipH="1">
            <a:off x="7028331" y="3470933"/>
            <a:ext cx="1457577" cy="223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83CEEFA-80E1-4F80-9EB7-72F9C0BA23FD}"/>
              </a:ext>
            </a:extLst>
          </p:cNvPr>
          <p:cNvCxnSpPr>
            <a:cxnSpLocks/>
          </p:cNvCxnSpPr>
          <p:nvPr/>
        </p:nvCxnSpPr>
        <p:spPr>
          <a:xfrm flipH="1">
            <a:off x="7039413" y="4750497"/>
            <a:ext cx="1501343" cy="95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E10A00B-9F91-41B8-B916-B0BD638BAB12}"/>
              </a:ext>
            </a:extLst>
          </p:cNvPr>
          <p:cNvCxnSpPr>
            <a:cxnSpLocks/>
          </p:cNvCxnSpPr>
          <p:nvPr/>
        </p:nvCxnSpPr>
        <p:spPr>
          <a:xfrm>
            <a:off x="8348017" y="3470933"/>
            <a:ext cx="1671916" cy="715584"/>
          </a:xfrm>
          <a:prstGeom prst="line">
            <a:avLst/>
          </a:prstGeom>
          <a:ln>
            <a:solidFill>
              <a:srgbClr val="0439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11E45EA-0DD7-4F46-A46E-72F447746984}"/>
              </a:ext>
            </a:extLst>
          </p:cNvPr>
          <p:cNvCxnSpPr>
            <a:cxnSpLocks/>
          </p:cNvCxnSpPr>
          <p:nvPr/>
        </p:nvCxnSpPr>
        <p:spPr>
          <a:xfrm flipV="1">
            <a:off x="8437294" y="4155936"/>
            <a:ext cx="1582639" cy="533694"/>
          </a:xfrm>
          <a:prstGeom prst="line">
            <a:avLst/>
          </a:prstGeom>
          <a:ln>
            <a:solidFill>
              <a:srgbClr val="0439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직선 화살표 연결선 7187">
            <a:extLst>
              <a:ext uri="{FF2B5EF4-FFF2-40B4-BE49-F238E27FC236}">
                <a16:creationId xmlns:a16="http://schemas.microsoft.com/office/drawing/2014/main" id="{F1A0CF48-9CDC-4E86-BE9A-0EF5D8F00239}"/>
              </a:ext>
            </a:extLst>
          </p:cNvPr>
          <p:cNvCxnSpPr/>
          <p:nvPr/>
        </p:nvCxnSpPr>
        <p:spPr>
          <a:xfrm>
            <a:off x="10019933" y="4155936"/>
            <a:ext cx="970797" cy="3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7188">
            <a:extLst>
              <a:ext uri="{FF2B5EF4-FFF2-40B4-BE49-F238E27FC236}">
                <a16:creationId xmlns:a16="http://schemas.microsoft.com/office/drawing/2014/main" id="{AC3F9C4C-2D89-4B1A-8C6B-D1BBFD327130}"/>
              </a:ext>
            </a:extLst>
          </p:cNvPr>
          <p:cNvSpPr txBox="1"/>
          <p:nvPr/>
        </p:nvSpPr>
        <p:spPr>
          <a:xfrm>
            <a:off x="10953323" y="4001851"/>
            <a:ext cx="97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7191" name="연결선: 구부러짐 7190">
            <a:extLst>
              <a:ext uri="{FF2B5EF4-FFF2-40B4-BE49-F238E27FC236}">
                <a16:creationId xmlns:a16="http://schemas.microsoft.com/office/drawing/2014/main" id="{002DD089-461F-4691-BE8B-5C2D6F62A7FC}"/>
              </a:ext>
            </a:extLst>
          </p:cNvPr>
          <p:cNvCxnSpPr>
            <a:cxnSpLocks/>
          </p:cNvCxnSpPr>
          <p:nvPr/>
        </p:nvCxnSpPr>
        <p:spPr>
          <a:xfrm rot="10800000">
            <a:off x="8910185" y="3360505"/>
            <a:ext cx="1073156" cy="420506"/>
          </a:xfrm>
          <a:prstGeom prst="curvedConnector3">
            <a:avLst>
              <a:gd name="adj1" fmla="val -10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4D26B44E-F3BE-4947-97B4-009EC08D9658}"/>
              </a:ext>
            </a:extLst>
          </p:cNvPr>
          <p:cNvCxnSpPr>
            <a:cxnSpLocks/>
          </p:cNvCxnSpPr>
          <p:nvPr/>
        </p:nvCxnSpPr>
        <p:spPr>
          <a:xfrm rot="10800000">
            <a:off x="7391401" y="2609526"/>
            <a:ext cx="1135665" cy="534652"/>
          </a:xfrm>
          <a:prstGeom prst="curvedConnector3">
            <a:avLst>
              <a:gd name="adj1" fmla="val -14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1C98B92-FFF2-4831-B9A2-D4371F4D0885}"/>
              </a:ext>
            </a:extLst>
          </p:cNvPr>
          <p:cNvSpPr txBox="1"/>
          <p:nvPr/>
        </p:nvSpPr>
        <p:spPr>
          <a:xfrm>
            <a:off x="5926204" y="3986560"/>
            <a:ext cx="97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32ACA4F-2704-4CB5-B19C-3042E91B2E8D}"/>
              </a:ext>
            </a:extLst>
          </p:cNvPr>
          <p:cNvSpPr txBox="1"/>
          <p:nvPr/>
        </p:nvSpPr>
        <p:spPr>
          <a:xfrm>
            <a:off x="8413662" y="5115956"/>
            <a:ext cx="18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212BC96-0722-433E-B678-5619C9E49973}"/>
              </a:ext>
            </a:extLst>
          </p:cNvPr>
          <p:cNvSpPr txBox="1"/>
          <p:nvPr/>
        </p:nvSpPr>
        <p:spPr>
          <a:xfrm>
            <a:off x="6929718" y="6080866"/>
            <a:ext cx="137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D19277-1181-4CC3-8791-A513EE0C8CAC}"/>
              </a:ext>
            </a:extLst>
          </p:cNvPr>
          <p:cNvSpPr txBox="1"/>
          <p:nvPr/>
        </p:nvSpPr>
        <p:spPr>
          <a:xfrm>
            <a:off x="9983341" y="4490334"/>
            <a:ext cx="183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400D781-D36F-4D37-AFFC-484D7F93F6C6}"/>
              </a:ext>
            </a:extLst>
          </p:cNvPr>
          <p:cNvSpPr txBox="1"/>
          <p:nvPr/>
        </p:nvSpPr>
        <p:spPr>
          <a:xfrm>
            <a:off x="339536" y="126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93939"/>
                </a:solidFill>
                <a:latin typeface="+mn-ea"/>
              </a:rPr>
              <a:t>역전파</a:t>
            </a:r>
            <a:endParaRPr lang="ko-KR" altLang="en-US" sz="24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8F1C5F2-A99E-47B4-A5AA-5A4FF30B2E77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AB703-CC62-45F3-9B84-8056B6935ABA}"/>
              </a:ext>
            </a:extLst>
          </p:cNvPr>
          <p:cNvSpPr txBox="1"/>
          <p:nvPr/>
        </p:nvSpPr>
        <p:spPr>
          <a:xfrm>
            <a:off x="508598" y="1953522"/>
            <a:ext cx="5082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연쇄법칙을 신경망의 </a:t>
            </a:r>
            <a:r>
              <a:rPr lang="ko-KR" altLang="en-US" dirty="0" err="1"/>
              <a:t>그래디언트</a:t>
            </a:r>
            <a:r>
              <a:rPr lang="ko-KR" altLang="en-US" dirty="0"/>
              <a:t> 계산에 적용하여 신경망 방향의 역방향으로 가중치를 갱신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7A572-3A8D-44D1-B679-04A0DD415055}"/>
              </a:ext>
            </a:extLst>
          </p:cNvPr>
          <p:cNvSpPr txBox="1"/>
          <p:nvPr/>
        </p:nvSpPr>
        <p:spPr>
          <a:xfrm>
            <a:off x="584262" y="2789286"/>
            <a:ext cx="399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연쇄법칙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f(g(x))’</a:t>
            </a:r>
            <a:r>
              <a:rPr lang="ko-KR" altLang="en-US" sz="1600" dirty="0"/>
              <a:t> </a:t>
            </a:r>
            <a:r>
              <a:rPr lang="en-US" altLang="ko-KR" sz="1600" dirty="0"/>
              <a:t>=f’(g(x))</a:t>
            </a:r>
            <a:r>
              <a:rPr lang="ko-KR" altLang="en-US" sz="1600" dirty="0"/>
              <a:t> </a:t>
            </a:r>
            <a:r>
              <a:rPr lang="en-US" altLang="ko-KR" sz="1600" dirty="0"/>
              <a:t>*</a:t>
            </a:r>
            <a:r>
              <a:rPr lang="ko-KR" altLang="en-US" sz="1600" dirty="0"/>
              <a:t> </a:t>
            </a:r>
            <a:r>
              <a:rPr lang="en-US" altLang="ko-KR" sz="1600" dirty="0"/>
              <a:t>g’(x)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3118F6A-6EE9-45D0-8BC2-67A96B509559}"/>
              </a:ext>
            </a:extLst>
          </p:cNvPr>
          <p:cNvSpPr/>
          <p:nvPr/>
        </p:nvSpPr>
        <p:spPr>
          <a:xfrm>
            <a:off x="604036" y="2013933"/>
            <a:ext cx="905435" cy="260013"/>
          </a:xfrm>
          <a:prstGeom prst="rect">
            <a:avLst/>
          </a:prstGeom>
          <a:noFill/>
          <a:ln w="38100">
            <a:solidFill>
              <a:srgbClr val="043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2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MNIST </a:t>
            </a:r>
            <a:r>
              <a:rPr lang="ko-KR" altLang="en-US" sz="3600" spc="-300" dirty="0">
                <a:solidFill>
                  <a:schemeClr val="bg1"/>
                </a:solidFill>
              </a:rPr>
              <a:t>코드 리뷰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943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2-4,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400D781-D36F-4D37-AFFC-484D7F93F6C6}"/>
              </a:ext>
            </a:extLst>
          </p:cNvPr>
          <p:cNvSpPr txBox="1"/>
          <p:nvPr/>
        </p:nvSpPr>
        <p:spPr>
          <a:xfrm>
            <a:off x="339536" y="1264666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393939"/>
                </a:solidFill>
                <a:latin typeface="+mn-ea"/>
              </a:rPr>
              <a:t>MNIST code</a:t>
            </a:r>
            <a:endParaRPr lang="ko-KR" altLang="en-US" sz="24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8F1C5F2-A99E-47B4-A5AA-5A4FF30B2E77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724FBD-C58A-47A0-A42C-F7168870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10" y="2129958"/>
            <a:ext cx="8560180" cy="407361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F63360D4-E546-4192-92AD-3484633B3F51}"/>
              </a:ext>
            </a:extLst>
          </p:cNvPr>
          <p:cNvSpPr/>
          <p:nvPr/>
        </p:nvSpPr>
        <p:spPr>
          <a:xfrm>
            <a:off x="5190565" y="3003141"/>
            <a:ext cx="905435" cy="260013"/>
          </a:xfrm>
          <a:prstGeom prst="rect">
            <a:avLst/>
          </a:prstGeom>
          <a:noFill/>
          <a:ln w="19050">
            <a:solidFill>
              <a:srgbClr val="043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60E73F-CA40-44E0-9007-6A8B017C7BA8}"/>
              </a:ext>
            </a:extLst>
          </p:cNvPr>
          <p:cNvSpPr/>
          <p:nvPr/>
        </p:nvSpPr>
        <p:spPr>
          <a:xfrm>
            <a:off x="3666565" y="4554036"/>
            <a:ext cx="523229" cy="224154"/>
          </a:xfrm>
          <a:prstGeom prst="rect">
            <a:avLst/>
          </a:prstGeom>
          <a:noFill/>
          <a:ln w="19050">
            <a:solidFill>
              <a:srgbClr val="043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6BF531-A1E7-4366-9A92-05B7675F95DD}"/>
              </a:ext>
            </a:extLst>
          </p:cNvPr>
          <p:cNvSpPr/>
          <p:nvPr/>
        </p:nvSpPr>
        <p:spPr>
          <a:xfrm>
            <a:off x="3666565" y="4814012"/>
            <a:ext cx="523229" cy="224154"/>
          </a:xfrm>
          <a:prstGeom prst="rect">
            <a:avLst/>
          </a:prstGeom>
          <a:noFill/>
          <a:ln w="19050">
            <a:solidFill>
              <a:srgbClr val="043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CD547B-487E-4ABF-A56A-4A594DD1E148}"/>
              </a:ext>
            </a:extLst>
          </p:cNvPr>
          <p:cNvSpPr/>
          <p:nvPr/>
        </p:nvSpPr>
        <p:spPr>
          <a:xfrm>
            <a:off x="4383741" y="5333965"/>
            <a:ext cx="806824" cy="260013"/>
          </a:xfrm>
          <a:prstGeom prst="rect">
            <a:avLst/>
          </a:prstGeom>
          <a:noFill/>
          <a:ln w="19050">
            <a:solidFill>
              <a:srgbClr val="043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B3BBA6-3548-47F8-952D-E5A6E08A2AE8}"/>
              </a:ext>
            </a:extLst>
          </p:cNvPr>
          <p:cNvSpPr/>
          <p:nvPr/>
        </p:nvSpPr>
        <p:spPr>
          <a:xfrm>
            <a:off x="5875158" y="5325002"/>
            <a:ext cx="2420471" cy="260013"/>
          </a:xfrm>
          <a:prstGeom prst="rect">
            <a:avLst/>
          </a:prstGeom>
          <a:noFill/>
          <a:ln w="19050">
            <a:solidFill>
              <a:srgbClr val="043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2C22092-65F8-4FBB-9846-AA096B5B84F8}"/>
              </a:ext>
            </a:extLst>
          </p:cNvPr>
          <p:cNvSpPr/>
          <p:nvPr/>
        </p:nvSpPr>
        <p:spPr>
          <a:xfrm>
            <a:off x="5643282" y="5800347"/>
            <a:ext cx="599429" cy="260013"/>
          </a:xfrm>
          <a:prstGeom prst="rect">
            <a:avLst/>
          </a:prstGeom>
          <a:noFill/>
          <a:ln w="19050">
            <a:solidFill>
              <a:srgbClr val="043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8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2</a:t>
            </a:r>
            <a:r>
              <a:rPr lang="ko-KR" altLang="en-US" sz="3600" spc="-300" dirty="0">
                <a:solidFill>
                  <a:schemeClr val="bg1"/>
                </a:solidFill>
              </a:rPr>
              <a:t>단원 요약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요약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55ABEF-C3D5-4643-B1E9-8C89ECAD3068}"/>
              </a:ext>
            </a:extLst>
          </p:cNvPr>
          <p:cNvSpPr/>
          <p:nvPr/>
        </p:nvSpPr>
        <p:spPr>
          <a:xfrm>
            <a:off x="4489842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손실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A29D85-54ED-4C38-88FC-FC038AB55DC0}"/>
              </a:ext>
            </a:extLst>
          </p:cNvPr>
          <p:cNvSpPr/>
          <p:nvPr/>
        </p:nvSpPr>
        <p:spPr>
          <a:xfrm>
            <a:off x="2822759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학습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C38E37-D12E-4DBD-AF0E-A8E2BAAFE4AA}"/>
              </a:ext>
            </a:extLst>
          </p:cNvPr>
          <p:cNvSpPr/>
          <p:nvPr/>
        </p:nvSpPr>
        <p:spPr>
          <a:xfrm>
            <a:off x="6407036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그래디언트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8FE2D6-12EE-4DBF-B501-298F56C42CCC}"/>
              </a:ext>
            </a:extLst>
          </p:cNvPr>
          <p:cNvSpPr/>
          <p:nvPr/>
        </p:nvSpPr>
        <p:spPr>
          <a:xfrm>
            <a:off x="875104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변화율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09E0D32-4ACD-466A-BAD9-82931DFAA487}"/>
              </a:ext>
            </a:extLst>
          </p:cNvPr>
          <p:cNvSpPr/>
          <p:nvPr/>
        </p:nvSpPr>
        <p:spPr>
          <a:xfrm>
            <a:off x="8104580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옵티마이저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97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678477" cy="707886"/>
            <a:chOff x="294640" y="3596640"/>
            <a:chExt cx="2678477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029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변화율이란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?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532603" cy="707886"/>
            <a:chOff x="294640" y="3596640"/>
            <a:chExt cx="2532603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18838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rgbClr val="393939"/>
                  </a:solidFill>
                </a:rPr>
                <a:t>그래디언트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766915" cy="707886"/>
            <a:chOff x="294640" y="3596640"/>
            <a:chExt cx="3766915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확률적 경사 </a:t>
              </a:r>
              <a:r>
                <a:rPr lang="ko-KR" altLang="en-US" sz="2800" spc="-150" dirty="0" err="1">
                  <a:solidFill>
                    <a:srgbClr val="393939"/>
                  </a:solidFill>
                </a:rPr>
                <a:t>하강법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347B53-03A0-4D86-872A-99DF9B444721}"/>
              </a:ext>
            </a:extLst>
          </p:cNvPr>
          <p:cNvGrpSpPr/>
          <p:nvPr/>
        </p:nvGrpSpPr>
        <p:grpSpPr>
          <a:xfrm>
            <a:off x="6096000" y="3799840"/>
            <a:ext cx="3319678" cy="707886"/>
            <a:chOff x="294640" y="3596640"/>
            <a:chExt cx="3319678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EB3ECD-8B40-47B1-97BC-7149943EFED9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41CD46-F772-48B2-8482-F22E69DC2851}"/>
                </a:ext>
              </a:extLst>
            </p:cNvPr>
            <p:cNvSpPr txBox="1"/>
            <p:nvPr/>
          </p:nvSpPr>
          <p:spPr>
            <a:xfrm>
              <a:off x="943394" y="3688973"/>
              <a:ext cx="26709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rgbClr val="393939"/>
                  </a:solidFill>
                </a:rPr>
                <a:t>역전파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 알고리즘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78059A0-3C04-445E-B75F-297C4D088527}"/>
              </a:ext>
            </a:extLst>
          </p:cNvPr>
          <p:cNvGrpSpPr/>
          <p:nvPr/>
        </p:nvGrpSpPr>
        <p:grpSpPr>
          <a:xfrm>
            <a:off x="6096000" y="4790678"/>
            <a:ext cx="3398225" cy="707886"/>
            <a:chOff x="294640" y="3596640"/>
            <a:chExt cx="3398225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BCF884-0C28-45AB-B214-AF087132B78A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66A8BF-60D0-46F7-B394-7B19BC356E04}"/>
                </a:ext>
              </a:extLst>
            </p:cNvPr>
            <p:cNvSpPr txBox="1"/>
            <p:nvPr/>
          </p:nvSpPr>
          <p:spPr>
            <a:xfrm>
              <a:off x="943394" y="3688973"/>
              <a:ext cx="2749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MNIST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 코드 리뷰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B0C547-E8DC-455C-BF69-230ED7362E2A}"/>
              </a:ext>
            </a:extLst>
          </p:cNvPr>
          <p:cNvGrpSpPr/>
          <p:nvPr/>
        </p:nvGrpSpPr>
        <p:grpSpPr>
          <a:xfrm>
            <a:off x="6096000" y="5689183"/>
            <a:ext cx="1513093" cy="707886"/>
            <a:chOff x="294640" y="3596640"/>
            <a:chExt cx="1513093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A4B27F-23DC-4268-877F-502E976054C9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C210B0-08C9-45D1-8DA0-47E3BB2E7A9F}"/>
                </a:ext>
              </a:extLst>
            </p:cNvPr>
            <p:cNvSpPr txBox="1"/>
            <p:nvPr/>
          </p:nvSpPr>
          <p:spPr>
            <a:xfrm>
              <a:off x="943394" y="3688973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요약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신경망의 엔진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1594522" y="1845834"/>
            <a:ext cx="4501478" cy="874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 =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(dot(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W,input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)*b)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입력 데이터 변환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79CF88-15EF-49C0-ADDE-542386875A40}"/>
              </a:ext>
            </a:extLst>
          </p:cNvPr>
          <p:cNvSpPr/>
          <p:nvPr/>
        </p:nvSpPr>
        <p:spPr>
          <a:xfrm>
            <a:off x="5629838" y="2078105"/>
            <a:ext cx="215150" cy="378226"/>
          </a:xfrm>
          <a:prstGeom prst="rect">
            <a:avLst/>
          </a:prstGeom>
          <a:noFill/>
          <a:ln w="38100">
            <a:solidFill>
              <a:srgbClr val="043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756C9D-ECD3-465F-BEAA-E303D31E3734}"/>
              </a:ext>
            </a:extLst>
          </p:cNvPr>
          <p:cNvSpPr/>
          <p:nvPr/>
        </p:nvSpPr>
        <p:spPr>
          <a:xfrm>
            <a:off x="4338762" y="2094198"/>
            <a:ext cx="340814" cy="378226"/>
          </a:xfrm>
          <a:prstGeom prst="rect">
            <a:avLst/>
          </a:prstGeom>
          <a:noFill/>
          <a:ln w="38100">
            <a:solidFill>
              <a:srgbClr val="043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272B97-D6BC-4D45-BE7B-1921140B51CE}"/>
              </a:ext>
            </a:extLst>
          </p:cNvPr>
          <p:cNvSpPr txBox="1"/>
          <p:nvPr/>
        </p:nvSpPr>
        <p:spPr>
          <a:xfrm>
            <a:off x="4292629" y="2520029"/>
            <a:ext cx="17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93939"/>
                </a:solidFill>
                <a:latin typeface="+mn-ea"/>
              </a:rPr>
              <a:t>Weight </a:t>
            </a:r>
            <a:r>
              <a:rPr lang="ko-KR" altLang="en-US" dirty="0">
                <a:solidFill>
                  <a:srgbClr val="393939"/>
                </a:solidFill>
                <a:latin typeface="+mn-ea"/>
              </a:rPr>
              <a:t>가중치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035189-B5D8-45C5-A694-48C62DB589AD}"/>
              </a:ext>
            </a:extLst>
          </p:cNvPr>
          <p:cNvSpPr txBox="1"/>
          <p:nvPr/>
        </p:nvSpPr>
        <p:spPr>
          <a:xfrm>
            <a:off x="5629838" y="1645779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93939"/>
                </a:solidFill>
                <a:latin typeface="+mn-ea"/>
              </a:rPr>
              <a:t>Bias</a:t>
            </a:r>
            <a:r>
              <a:rPr lang="ko-KR" altLang="en-US" sz="2000" dirty="0">
                <a:solidFill>
                  <a:srgbClr val="393939"/>
                </a:solidFill>
                <a:latin typeface="+mn-ea"/>
              </a:rPr>
              <a:t> 편향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19D9E92-88E8-4ABF-8430-AEE9B34FB6C1}"/>
              </a:ext>
            </a:extLst>
          </p:cNvPr>
          <p:cNvSpPr/>
          <p:nvPr/>
        </p:nvSpPr>
        <p:spPr>
          <a:xfrm>
            <a:off x="984923" y="3724758"/>
            <a:ext cx="2041451" cy="2392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319ECE4-68FA-4879-8A6B-8807494736D4}"/>
              </a:ext>
            </a:extLst>
          </p:cNvPr>
          <p:cNvSpPr/>
          <p:nvPr/>
        </p:nvSpPr>
        <p:spPr>
          <a:xfrm>
            <a:off x="984923" y="3553949"/>
            <a:ext cx="2041451" cy="412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DA08BD1-B0DF-48D8-966C-E91BE010CA19}"/>
              </a:ext>
            </a:extLst>
          </p:cNvPr>
          <p:cNvSpPr/>
          <p:nvPr/>
        </p:nvSpPr>
        <p:spPr>
          <a:xfrm>
            <a:off x="9260598" y="3724758"/>
            <a:ext cx="2041451" cy="2392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C2587C9-4C80-4504-A9C6-99BD43CFECEB}"/>
              </a:ext>
            </a:extLst>
          </p:cNvPr>
          <p:cNvSpPr/>
          <p:nvPr/>
        </p:nvSpPr>
        <p:spPr>
          <a:xfrm>
            <a:off x="3743481" y="3724758"/>
            <a:ext cx="2041451" cy="2392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CE14D2-59AC-4DBF-A6A2-04754035F24E}"/>
              </a:ext>
            </a:extLst>
          </p:cNvPr>
          <p:cNvSpPr/>
          <p:nvPr/>
        </p:nvSpPr>
        <p:spPr>
          <a:xfrm>
            <a:off x="6502039" y="3724758"/>
            <a:ext cx="2041451" cy="2392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65EFB5-0BB1-4793-A0E9-78F5950E0943}"/>
              </a:ext>
            </a:extLst>
          </p:cNvPr>
          <p:cNvSpPr txBox="1"/>
          <p:nvPr/>
        </p:nvSpPr>
        <p:spPr>
          <a:xfrm>
            <a:off x="3145176" y="466773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6FC935-14A5-42FC-9C61-BE0B37905033}"/>
              </a:ext>
            </a:extLst>
          </p:cNvPr>
          <p:cNvSpPr txBox="1"/>
          <p:nvPr/>
        </p:nvSpPr>
        <p:spPr>
          <a:xfrm>
            <a:off x="5919380" y="466773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7A91D8-CFAD-406B-8BC0-E5ABA65AD650}"/>
              </a:ext>
            </a:extLst>
          </p:cNvPr>
          <p:cNvSpPr txBox="1"/>
          <p:nvPr/>
        </p:nvSpPr>
        <p:spPr>
          <a:xfrm>
            <a:off x="8646640" y="466773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9CDB9C-96F3-4780-A572-AE97004ADFD7}"/>
              </a:ext>
            </a:extLst>
          </p:cNvPr>
          <p:cNvSpPr txBox="1"/>
          <p:nvPr/>
        </p:nvSpPr>
        <p:spPr>
          <a:xfrm>
            <a:off x="1541793" y="3568988"/>
            <a:ext cx="89159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8FD5AB1-911A-4BC8-91D3-2D26BC0DC89F}"/>
              </a:ext>
            </a:extLst>
          </p:cNvPr>
          <p:cNvSpPr/>
          <p:nvPr/>
        </p:nvSpPr>
        <p:spPr>
          <a:xfrm>
            <a:off x="3743480" y="3553949"/>
            <a:ext cx="2041451" cy="412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A98A49-25C2-4BCC-983B-24BA096CD5BD}"/>
              </a:ext>
            </a:extLst>
          </p:cNvPr>
          <p:cNvSpPr txBox="1"/>
          <p:nvPr/>
        </p:nvSpPr>
        <p:spPr>
          <a:xfrm>
            <a:off x="4318410" y="3568988"/>
            <a:ext cx="89159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3D24791-4DD8-44D4-AFC6-9681C922B36B}"/>
              </a:ext>
            </a:extLst>
          </p:cNvPr>
          <p:cNvSpPr/>
          <p:nvPr/>
        </p:nvSpPr>
        <p:spPr>
          <a:xfrm>
            <a:off x="6502037" y="3553949"/>
            <a:ext cx="2041451" cy="412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FA480F-94D5-4C41-AD3D-39E8470C7017}"/>
              </a:ext>
            </a:extLst>
          </p:cNvPr>
          <p:cNvSpPr txBox="1"/>
          <p:nvPr/>
        </p:nvSpPr>
        <p:spPr>
          <a:xfrm>
            <a:off x="7067417" y="3568988"/>
            <a:ext cx="89159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5E8F127-307B-4CA2-B012-D97D18C064F3}"/>
              </a:ext>
            </a:extLst>
          </p:cNvPr>
          <p:cNvSpPr/>
          <p:nvPr/>
        </p:nvSpPr>
        <p:spPr>
          <a:xfrm>
            <a:off x="9260594" y="3553949"/>
            <a:ext cx="2041451" cy="412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FBE2DB4-4CE7-4E74-AC3E-638E803D0EC5}"/>
              </a:ext>
            </a:extLst>
          </p:cNvPr>
          <p:cNvSpPr txBox="1"/>
          <p:nvPr/>
        </p:nvSpPr>
        <p:spPr>
          <a:xfrm>
            <a:off x="9835523" y="3568988"/>
            <a:ext cx="89159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4601A9-C5ED-42E3-B45D-C0CEDDC833B4}"/>
              </a:ext>
            </a:extLst>
          </p:cNvPr>
          <p:cNvSpPr txBox="1"/>
          <p:nvPr/>
        </p:nvSpPr>
        <p:spPr>
          <a:xfrm>
            <a:off x="1154648" y="4423402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훈련 샘플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이에 상응하는 타깃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y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배치를 추출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EA4EF6B-7726-4203-A85A-B8593EB45334}"/>
              </a:ext>
            </a:extLst>
          </p:cNvPr>
          <p:cNvSpPr txBox="1"/>
          <p:nvPr/>
        </p:nvSpPr>
        <p:spPr>
          <a:xfrm>
            <a:off x="3913206" y="4423402"/>
            <a:ext cx="1682895" cy="11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사용하여 네트워크를 실행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예측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y_pred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C85190-5151-4F10-B0D0-243C8CE01DC9}"/>
              </a:ext>
            </a:extLst>
          </p:cNvPr>
          <p:cNvSpPr txBox="1"/>
          <p:nvPr/>
        </p:nvSpPr>
        <p:spPr>
          <a:xfrm>
            <a:off x="6671765" y="4423402"/>
            <a:ext cx="1682895" cy="11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y_pred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차이를 측정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배치에 대한 네트워크 손실 계산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F244F2-2ACF-45A1-B882-D89AF1DE1D66}"/>
              </a:ext>
            </a:extLst>
          </p:cNvPr>
          <p:cNvSpPr txBox="1"/>
          <p:nvPr/>
        </p:nvSpPr>
        <p:spPr>
          <a:xfrm>
            <a:off x="9439871" y="4423402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손실이 감소되도록 네트워크의 모든 가중치를 업데이트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1158EDD-F728-4375-A152-A6D6085460A7}"/>
              </a:ext>
            </a:extLst>
          </p:cNvPr>
          <p:cNvSpPr txBox="1"/>
          <p:nvPr/>
        </p:nvSpPr>
        <p:spPr>
          <a:xfrm>
            <a:off x="339536" y="2882733"/>
            <a:ext cx="427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훈련 반복 루프 </a:t>
            </a:r>
            <a:r>
              <a:rPr lang="en-US" altLang="ko-KR" sz="2400" dirty="0">
                <a:solidFill>
                  <a:srgbClr val="393939"/>
                </a:solidFill>
                <a:latin typeface="+mn-ea"/>
              </a:rPr>
              <a:t>(</a:t>
            </a:r>
            <a:r>
              <a:rPr lang="en-US" altLang="ko-KR" sz="2400" dirty="0" err="1">
                <a:solidFill>
                  <a:srgbClr val="393939"/>
                </a:solidFill>
                <a:latin typeface="+mn-ea"/>
              </a:rPr>
              <a:t>traning</a:t>
            </a:r>
            <a:r>
              <a:rPr lang="en-US" altLang="ko-KR" sz="2400" dirty="0">
                <a:solidFill>
                  <a:srgbClr val="393939"/>
                </a:solidFill>
                <a:latin typeface="+mn-ea"/>
              </a:rPr>
              <a:t> loop)</a:t>
            </a:r>
            <a:endParaRPr lang="ko-KR" altLang="en-US" sz="24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17052B-31B7-4C30-A0E8-CDE41D24DBA7}"/>
              </a:ext>
            </a:extLst>
          </p:cNvPr>
          <p:cNvSpPr/>
          <p:nvPr/>
        </p:nvSpPr>
        <p:spPr>
          <a:xfrm>
            <a:off x="132080" y="2879534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0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548042" y="2415091"/>
            <a:ext cx="497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변화율과 </a:t>
            </a:r>
            <a:r>
              <a:rPr lang="ko-KR" altLang="en-US" sz="2400" spc="-3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그래디언트를</a:t>
            </a:r>
            <a:r>
              <a:rPr lang="ko-KR" altLang="en-US" sz="24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알아야하는 이유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252081" y="744806"/>
            <a:ext cx="13057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Q.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A696EB-9583-4CF9-9FF7-266D6C05627E}"/>
              </a:ext>
            </a:extLst>
          </p:cNvPr>
          <p:cNvSpPr txBox="1"/>
          <p:nvPr/>
        </p:nvSpPr>
        <p:spPr>
          <a:xfrm>
            <a:off x="548042" y="4987961"/>
            <a:ext cx="538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조정과 훈련을 위한 효율적인 계산을 위해서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F623A-ADE0-43C0-912E-A920A303A803}"/>
              </a:ext>
            </a:extLst>
          </p:cNvPr>
          <p:cNvSpPr txBox="1"/>
          <p:nvPr/>
        </p:nvSpPr>
        <p:spPr>
          <a:xfrm>
            <a:off x="252081" y="3317676"/>
            <a:ext cx="1273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A.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7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변화율이란</a:t>
            </a:r>
            <a:r>
              <a:rPr lang="en-US" altLang="ko-KR" sz="3600" spc="-300" dirty="0">
                <a:solidFill>
                  <a:schemeClr val="bg1"/>
                </a:solidFill>
              </a:rPr>
              <a:t>?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943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2-4,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76D1AD-C1B4-45C3-82A2-476047C96B2B}"/>
              </a:ext>
            </a:extLst>
          </p:cNvPr>
          <p:cNvSpPr/>
          <p:nvPr/>
        </p:nvSpPr>
        <p:spPr>
          <a:xfrm>
            <a:off x="875104" y="1953111"/>
            <a:ext cx="3885155" cy="888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F(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x+epsilon_x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= y +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epsilon_y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F61CCB-023F-4088-9A9E-0D72FB72E01C}"/>
              </a:ext>
            </a:extLst>
          </p:cNvPr>
          <p:cNvSpPr txBox="1"/>
          <p:nvPr/>
        </p:nvSpPr>
        <p:spPr>
          <a:xfrm>
            <a:off x="339536" y="126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연속성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75EB8E-4118-45B6-9F7D-45302A4C63C0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1AB633-179F-4670-A17E-B7BDD2C87C09}"/>
              </a:ext>
            </a:extLst>
          </p:cNvPr>
          <p:cNvSpPr/>
          <p:nvPr/>
        </p:nvSpPr>
        <p:spPr>
          <a:xfrm>
            <a:off x="6154892" y="1935182"/>
            <a:ext cx="4880662" cy="888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F(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x+epsilon_x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= y + a *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epsilon_x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3FD50D-7C1E-4F9A-B8E1-FD04C16B1B57}"/>
              </a:ext>
            </a:extLst>
          </p:cNvPr>
          <p:cNvSpPr/>
          <p:nvPr/>
        </p:nvSpPr>
        <p:spPr>
          <a:xfrm rot="5400000">
            <a:off x="5403575" y="2091532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AD79C1-BAFA-470E-B1A9-FBED212359C5}"/>
              </a:ext>
            </a:extLst>
          </p:cNvPr>
          <p:cNvSpPr/>
          <p:nvPr/>
        </p:nvSpPr>
        <p:spPr>
          <a:xfrm rot="5400000">
            <a:off x="5403575" y="2239275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3DC9F1-79CE-49A9-A6D6-81779B33ACB5}"/>
              </a:ext>
            </a:extLst>
          </p:cNvPr>
          <p:cNvSpPr txBox="1"/>
          <p:nvPr/>
        </p:nvSpPr>
        <p:spPr>
          <a:xfrm>
            <a:off x="4029773" y="4330726"/>
            <a:ext cx="7005781" cy="1150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0" dirty="0">
                <a:solidFill>
                  <a:srgbClr val="494E52"/>
                </a:solidFill>
                <a:effectLst/>
                <a:latin typeface="-apple-system"/>
              </a:rPr>
              <a:t>즉</a:t>
            </a:r>
            <a:r>
              <a:rPr lang="en-US" altLang="ko-KR" sz="280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2000" i="0" dirty="0">
                <a:solidFill>
                  <a:srgbClr val="494E52"/>
                </a:solidFill>
                <a:effectLst/>
                <a:latin typeface="-apple-system"/>
              </a:rPr>
              <a:t>데이터를 아주 작게 변화시켰을 때 예상되는 데이터 </a:t>
            </a:r>
            <a:r>
              <a:rPr lang="ko-KR" altLang="en-US" sz="2000" b="1" i="0" dirty="0">
                <a:solidFill>
                  <a:srgbClr val="494E52"/>
                </a:solidFill>
                <a:effectLst/>
                <a:latin typeface="-apple-system"/>
              </a:rPr>
              <a:t>변화율</a:t>
            </a:r>
            <a:r>
              <a:rPr lang="ko-KR" altLang="en-US" sz="2000" i="0" dirty="0">
                <a:solidFill>
                  <a:srgbClr val="494E52"/>
                </a:solidFill>
                <a:effectLst/>
                <a:latin typeface="-apple-system"/>
              </a:rPr>
              <a:t>을 </a:t>
            </a:r>
            <a:r>
              <a:rPr lang="ko-KR" altLang="en-US" sz="2000" b="1" i="0" dirty="0">
                <a:solidFill>
                  <a:srgbClr val="494E52"/>
                </a:solidFill>
                <a:effectLst/>
                <a:latin typeface="-apple-system"/>
              </a:rPr>
              <a:t>도함수</a:t>
            </a:r>
            <a:r>
              <a:rPr lang="ko-KR" altLang="en-US" sz="2000" i="0" dirty="0">
                <a:solidFill>
                  <a:srgbClr val="494E52"/>
                </a:solidFill>
                <a:effectLst/>
                <a:latin typeface="-apple-system"/>
              </a:rPr>
              <a:t>로 구하면 원하는 방향으로 </a:t>
            </a:r>
            <a:r>
              <a:rPr lang="ko-KR" altLang="en-US" sz="2000" b="1" i="0" dirty="0">
                <a:solidFill>
                  <a:srgbClr val="494E52"/>
                </a:solidFill>
                <a:effectLst/>
                <a:latin typeface="-apple-system"/>
              </a:rPr>
              <a:t>수치를 변경</a:t>
            </a:r>
            <a:r>
              <a:rPr lang="ko-KR" altLang="en-US" sz="2000" i="0" dirty="0">
                <a:solidFill>
                  <a:srgbClr val="494E52"/>
                </a:solidFill>
                <a:effectLst/>
                <a:latin typeface="-apple-system"/>
              </a:rPr>
              <a:t>할 수 있다</a:t>
            </a:r>
            <a:r>
              <a:rPr lang="en-US" altLang="ko-KR" sz="200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sz="2000" dirty="0"/>
          </a:p>
        </p:txBody>
      </p:sp>
      <p:pic>
        <p:nvPicPr>
          <p:cNvPr id="26" name="Picture 2" descr="Graph with derivation, derivative, mathematical and educational concept.  Tangent line, a derivative of the function. (1293620312) - 게티이미지뱅크">
            <a:extLst>
              <a:ext uri="{FF2B5EF4-FFF2-40B4-BE49-F238E27FC236}">
                <a16:creationId xmlns:a16="http://schemas.microsoft.com/office/drawing/2014/main" id="{8236D866-E1ED-4440-8382-0BD0745F6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3" y="3547280"/>
            <a:ext cx="3216536" cy="320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9C3DAB-BE45-4ECA-912E-DA425EEAF5D6}"/>
              </a:ext>
            </a:extLst>
          </p:cNvPr>
          <p:cNvSpPr txBox="1"/>
          <p:nvPr/>
        </p:nvSpPr>
        <p:spPr>
          <a:xfrm>
            <a:off x="339536" y="306116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변화율 활용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953DCB-1583-411A-AE44-EBA5F12BA02D}"/>
              </a:ext>
            </a:extLst>
          </p:cNvPr>
          <p:cNvSpPr/>
          <p:nvPr/>
        </p:nvSpPr>
        <p:spPr>
          <a:xfrm>
            <a:off x="132080" y="3057963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64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그래디언트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943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2-4,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F61CCB-023F-4088-9A9E-0D72FB72E01C}"/>
              </a:ext>
            </a:extLst>
          </p:cNvPr>
          <p:cNvSpPr txBox="1"/>
          <p:nvPr/>
        </p:nvSpPr>
        <p:spPr>
          <a:xfrm>
            <a:off x="339536" y="12646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93939"/>
                </a:solidFill>
                <a:latin typeface="+mn-ea"/>
              </a:rPr>
              <a:t>그래디언트</a:t>
            </a:r>
            <a:endParaRPr lang="ko-KR" altLang="en-US" sz="24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75EB8E-4118-45B6-9F7D-45302A4C63C0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3156B-021D-41B2-91EB-30F2CA362A8C}"/>
              </a:ext>
            </a:extLst>
          </p:cNvPr>
          <p:cNvSpPr txBox="1"/>
          <p:nvPr/>
        </p:nvSpPr>
        <p:spPr>
          <a:xfrm>
            <a:off x="875104" y="1815565"/>
            <a:ext cx="6081508" cy="503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입력이 </a:t>
            </a:r>
            <a:r>
              <a:rPr lang="ko-KR" altLang="en-US" sz="2000" dirty="0" err="1">
                <a:solidFill>
                  <a:srgbClr val="494E52"/>
                </a:solidFill>
                <a:latin typeface="-apple-system"/>
              </a:rPr>
              <a:t>텐서인</a:t>
            </a: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 함수의 변화율</a:t>
            </a:r>
            <a:r>
              <a:rPr lang="en-US" altLang="ko-KR" sz="2000" dirty="0">
                <a:solidFill>
                  <a:srgbClr val="494E52"/>
                </a:solidFill>
                <a:latin typeface="-apple-system"/>
              </a:rPr>
              <a:t> </a:t>
            </a: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즉</a:t>
            </a:r>
            <a:r>
              <a:rPr lang="en-US" altLang="ko-KR" sz="2000" dirty="0">
                <a:solidFill>
                  <a:srgbClr val="494E52"/>
                </a:solidFill>
                <a:latin typeface="-apple-system"/>
              </a:rPr>
              <a:t>, </a:t>
            </a:r>
            <a:r>
              <a:rPr lang="ko-KR" altLang="en-US" sz="2000" b="1" dirty="0" err="1">
                <a:solidFill>
                  <a:srgbClr val="494E52"/>
                </a:solidFill>
                <a:latin typeface="-apple-system"/>
              </a:rPr>
              <a:t>텐서</a:t>
            </a:r>
            <a:r>
              <a:rPr lang="ko-KR" altLang="en-US" sz="2000" b="1" dirty="0">
                <a:solidFill>
                  <a:srgbClr val="494E52"/>
                </a:solidFill>
                <a:latin typeface="-apple-system"/>
              </a:rPr>
              <a:t> 연산의 변화율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68663-A6F6-4C7F-B35F-1D9E9E5067F2}"/>
              </a:ext>
            </a:extLst>
          </p:cNvPr>
          <p:cNvSpPr txBox="1"/>
          <p:nvPr/>
        </p:nvSpPr>
        <p:spPr>
          <a:xfrm>
            <a:off x="339536" y="306116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93939"/>
                </a:solidFill>
                <a:latin typeface="+mn-ea"/>
              </a:rPr>
              <a:t>그래디언트</a:t>
            </a:r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 활용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A8079D-A884-45D6-BBD6-E3BA2771D910}"/>
              </a:ext>
            </a:extLst>
          </p:cNvPr>
          <p:cNvSpPr/>
          <p:nvPr/>
        </p:nvSpPr>
        <p:spPr>
          <a:xfrm>
            <a:off x="132080" y="3057963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4" descr="Gradient descent">
            <a:extLst>
              <a:ext uri="{FF2B5EF4-FFF2-40B4-BE49-F238E27FC236}">
                <a16:creationId xmlns:a16="http://schemas.microsoft.com/office/drawing/2014/main" id="{2E4EB87C-DB81-42F2-AB36-56D75061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4" y="3574104"/>
            <a:ext cx="5383965" cy="29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93354C-F058-4494-9C03-E2BA5E5FF4A6}"/>
              </a:ext>
            </a:extLst>
          </p:cNvPr>
          <p:cNvSpPr/>
          <p:nvPr/>
        </p:nvSpPr>
        <p:spPr>
          <a:xfrm>
            <a:off x="6154892" y="3682105"/>
            <a:ext cx="4880662" cy="1116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34842A-6AB7-47C5-8237-D43175689A11}"/>
              </a:ext>
            </a:extLst>
          </p:cNvPr>
          <p:cNvSpPr txBox="1"/>
          <p:nvPr/>
        </p:nvSpPr>
        <p:spPr>
          <a:xfrm>
            <a:off x="6254125" y="3844362"/>
            <a:ext cx="4682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gradient(f)(w0) </a:t>
            </a:r>
            <a:r>
              <a:rPr lang="en-US" altLang="ko-KR" dirty="0"/>
              <a:t>: w0</a:t>
            </a:r>
            <a:r>
              <a:rPr lang="ko-KR" altLang="en-US" dirty="0"/>
              <a:t>에서 </a:t>
            </a:r>
            <a:r>
              <a:rPr lang="en-US" altLang="ko-KR" dirty="0"/>
              <a:t>f(w)</a:t>
            </a:r>
            <a:r>
              <a:rPr lang="ko-KR" altLang="en-US" dirty="0"/>
              <a:t>의 기울기를 나타내는 </a:t>
            </a:r>
            <a:r>
              <a:rPr lang="ko-KR" altLang="en-US" dirty="0" err="1"/>
              <a:t>텐서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A6A77D-E758-415F-B5B9-261B316951DE}"/>
              </a:ext>
            </a:extLst>
          </p:cNvPr>
          <p:cNvSpPr/>
          <p:nvPr/>
        </p:nvSpPr>
        <p:spPr>
          <a:xfrm>
            <a:off x="6154892" y="5072829"/>
            <a:ext cx="4880662" cy="1336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67F384-2E11-4709-BC84-BA98F74C4563}"/>
              </a:ext>
            </a:extLst>
          </p:cNvPr>
          <p:cNvSpPr txBox="1"/>
          <p:nvPr/>
        </p:nvSpPr>
        <p:spPr>
          <a:xfrm>
            <a:off x="6352739" y="5144549"/>
            <a:ext cx="468281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 </a:t>
            </a:r>
            <a:r>
              <a:rPr lang="ko-KR" altLang="en-US" dirty="0"/>
              <a:t>조정하여 </a:t>
            </a:r>
            <a:r>
              <a:rPr lang="en-US" altLang="ko-KR" dirty="0"/>
              <a:t>f(W)</a:t>
            </a:r>
            <a:r>
              <a:rPr lang="ko-KR" altLang="en-US" dirty="0"/>
              <a:t>값 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Ex) w1=w0 – step * gradient(f)(w0)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C8880B-F7AF-48E5-898C-A0D3D15D81D8}"/>
              </a:ext>
            </a:extLst>
          </p:cNvPr>
          <p:cNvSpPr/>
          <p:nvPr/>
        </p:nvSpPr>
        <p:spPr>
          <a:xfrm>
            <a:off x="7799295" y="5710481"/>
            <a:ext cx="537882" cy="276927"/>
          </a:xfrm>
          <a:prstGeom prst="rect">
            <a:avLst/>
          </a:prstGeom>
          <a:noFill/>
          <a:ln w="38100">
            <a:solidFill>
              <a:srgbClr val="043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FFE8F3-4FEB-4170-B742-F61B09374A0E}"/>
              </a:ext>
            </a:extLst>
          </p:cNvPr>
          <p:cNvSpPr txBox="1"/>
          <p:nvPr/>
        </p:nvSpPr>
        <p:spPr>
          <a:xfrm>
            <a:off x="6851361" y="6119134"/>
            <a:ext cx="4682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Step : scale</a:t>
            </a:r>
            <a:r>
              <a:rPr lang="ko-KR" altLang="en-US" sz="1200" dirty="0"/>
              <a:t>을 조정하기 위한 아주 작은 값으로 </a:t>
            </a:r>
            <a:r>
              <a:rPr lang="ko-KR" altLang="en-US" sz="1200" dirty="0" err="1"/>
              <a:t>학습률이다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0307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확률적 경사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하강법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146" name="Picture 2" descr="32. 딥러닝 : 모멘텀 (Momentum) : 개념, 원리, 필요 이유">
            <a:extLst>
              <a:ext uri="{FF2B5EF4-FFF2-40B4-BE49-F238E27FC236}">
                <a16:creationId xmlns:a16="http://schemas.microsoft.com/office/drawing/2014/main" id="{46433B70-07E9-4425-82E5-9C111279D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0" y="2942520"/>
            <a:ext cx="6354924" cy="27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B37120C-A747-41D3-A5B1-9F77FB979B43}"/>
              </a:ext>
            </a:extLst>
          </p:cNvPr>
          <p:cNvSpPr txBox="1"/>
          <p:nvPr/>
        </p:nvSpPr>
        <p:spPr>
          <a:xfrm>
            <a:off x="339536" y="126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모멘텀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33AA2A-E646-4A08-A45A-4406DD3BA723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1289768-56BC-40A5-AC93-3DA5BA17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002" y="3521932"/>
            <a:ext cx="4620030" cy="216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391BE9-D957-424F-95BE-8479E4F4C9A7}"/>
              </a:ext>
            </a:extLst>
          </p:cNvPr>
          <p:cNvSpPr txBox="1"/>
          <p:nvPr/>
        </p:nvSpPr>
        <p:spPr>
          <a:xfrm>
            <a:off x="753035" y="1888735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물리적 </a:t>
            </a:r>
            <a:r>
              <a:rPr lang="ko-KR" altLang="en-US" b="1" dirty="0"/>
              <a:t>관성</a:t>
            </a:r>
            <a:r>
              <a:rPr lang="ko-KR" altLang="en-US" dirty="0"/>
              <a:t>을 이용한 방법</a:t>
            </a:r>
          </a:p>
        </p:txBody>
      </p:sp>
    </p:spTree>
    <p:extLst>
      <p:ext uri="{BB962C8B-B14F-4D97-AF65-F5344CB8AC3E}">
        <p14:creationId xmlns:p14="http://schemas.microsoft.com/office/powerpoint/2010/main" val="684365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확률적 경사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하강법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6334A-3320-4E04-A489-0DE6CCE42D82}"/>
              </a:ext>
            </a:extLst>
          </p:cNvPr>
          <p:cNvSpPr/>
          <p:nvPr/>
        </p:nvSpPr>
        <p:spPr>
          <a:xfrm>
            <a:off x="984923" y="2348753"/>
            <a:ext cx="3470536" cy="4222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8E656B-2E1B-49E1-9E5B-7A11C2CDBC44}"/>
              </a:ext>
            </a:extLst>
          </p:cNvPr>
          <p:cNvSpPr/>
          <p:nvPr/>
        </p:nvSpPr>
        <p:spPr>
          <a:xfrm>
            <a:off x="984923" y="1753056"/>
            <a:ext cx="3470536" cy="595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9A637A-F49D-40DF-AACB-853C2CB1992E}"/>
              </a:ext>
            </a:extLst>
          </p:cNvPr>
          <p:cNvSpPr txBox="1"/>
          <p:nvPr/>
        </p:nvSpPr>
        <p:spPr>
          <a:xfrm>
            <a:off x="2274396" y="1866238"/>
            <a:ext cx="89159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BGD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40D36-D62C-4FEF-B1F0-A94C6D766724}"/>
              </a:ext>
            </a:extLst>
          </p:cNvPr>
          <p:cNvSpPr txBox="1"/>
          <p:nvPr/>
        </p:nvSpPr>
        <p:spPr>
          <a:xfrm>
            <a:off x="1649178" y="4984893"/>
            <a:ext cx="2180338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데이터셋에 대한 에러를 구한 뒤 기울기를 한번만 계산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107F60-30A1-4258-8134-B647ABD27333}"/>
              </a:ext>
            </a:extLst>
          </p:cNvPr>
          <p:cNvSpPr/>
          <p:nvPr/>
        </p:nvSpPr>
        <p:spPr>
          <a:xfrm>
            <a:off x="4455459" y="2348753"/>
            <a:ext cx="3470536" cy="4222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0498E7-9A56-439C-A01B-01F57B2F28A4}"/>
              </a:ext>
            </a:extLst>
          </p:cNvPr>
          <p:cNvSpPr/>
          <p:nvPr/>
        </p:nvSpPr>
        <p:spPr>
          <a:xfrm>
            <a:off x="4455459" y="1753056"/>
            <a:ext cx="3470536" cy="595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11269C-1EF8-445C-B59D-3A7A487F0A2D}"/>
              </a:ext>
            </a:extLst>
          </p:cNvPr>
          <p:cNvSpPr txBox="1"/>
          <p:nvPr/>
        </p:nvSpPr>
        <p:spPr>
          <a:xfrm>
            <a:off x="5744932" y="1866238"/>
            <a:ext cx="89159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SGD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5410E1-8A13-4008-AE43-CFF76103FFC4}"/>
              </a:ext>
            </a:extLst>
          </p:cNvPr>
          <p:cNvSpPr txBox="1"/>
          <p:nvPr/>
        </p:nvSpPr>
        <p:spPr>
          <a:xfrm>
            <a:off x="5245470" y="4984893"/>
            <a:ext cx="2180338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한 개의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그래디언트를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계산하고 특정 레이어 층에 업데이트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7A6875-E02A-4F56-933A-A918C9491CFE}"/>
              </a:ext>
            </a:extLst>
          </p:cNvPr>
          <p:cNvSpPr/>
          <p:nvPr/>
        </p:nvSpPr>
        <p:spPr>
          <a:xfrm>
            <a:off x="7925995" y="2348753"/>
            <a:ext cx="3470536" cy="4222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254B7D4-9A0D-4D17-9BD2-0D9A78F5170F}"/>
              </a:ext>
            </a:extLst>
          </p:cNvPr>
          <p:cNvSpPr/>
          <p:nvPr/>
        </p:nvSpPr>
        <p:spPr>
          <a:xfrm>
            <a:off x="7925995" y="1753056"/>
            <a:ext cx="3470536" cy="595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348EA9-01F7-402A-AD64-C8DCA4E2E020}"/>
              </a:ext>
            </a:extLst>
          </p:cNvPr>
          <p:cNvSpPr txBox="1"/>
          <p:nvPr/>
        </p:nvSpPr>
        <p:spPr>
          <a:xfrm>
            <a:off x="9215468" y="1866238"/>
            <a:ext cx="89159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MSGD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3B5503-CC82-4FC3-9456-21D61C38CE3E}"/>
              </a:ext>
            </a:extLst>
          </p:cNvPr>
          <p:cNvSpPr txBox="1"/>
          <p:nvPr/>
        </p:nvSpPr>
        <p:spPr>
          <a:xfrm>
            <a:off x="8705980" y="5035508"/>
            <a:ext cx="2180338" cy="11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데이터셋에서 뽑은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Mini-batch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안의 각 데이터의 기울기를 구한 뒤 평균 기울기를 통해 계산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5885E2-6DB1-41E0-8AA8-292BC25C39C7}"/>
              </a:ext>
            </a:extLst>
          </p:cNvPr>
          <p:cNvSpPr txBox="1"/>
          <p:nvPr/>
        </p:nvSpPr>
        <p:spPr>
          <a:xfrm>
            <a:off x="1958524" y="4437544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555555"/>
                </a:solidFill>
                <a:effectLst/>
                <a:latin typeface="IropkeBatang"/>
              </a:rPr>
              <a:t>배치 경사 </a:t>
            </a:r>
            <a:r>
              <a:rPr lang="ko-KR" altLang="en-US" sz="1400" b="1" i="0" dirty="0" err="1">
                <a:solidFill>
                  <a:srgbClr val="555555"/>
                </a:solidFill>
                <a:effectLst/>
                <a:latin typeface="IropkeBatang"/>
              </a:rPr>
              <a:t>하강법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IropkeBatang"/>
              </a:rPr>
              <a:t> </a:t>
            </a:r>
            <a:endParaRPr lang="en-US" altLang="ko-KR" sz="1400" b="1" i="0" dirty="0">
              <a:solidFill>
                <a:srgbClr val="555555"/>
              </a:solidFill>
              <a:effectLst/>
              <a:latin typeface="IropkeBatang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A14D6-0BFF-4E1C-AC9A-5C12AFBCD34E}"/>
              </a:ext>
            </a:extLst>
          </p:cNvPr>
          <p:cNvSpPr txBox="1"/>
          <p:nvPr/>
        </p:nvSpPr>
        <p:spPr>
          <a:xfrm>
            <a:off x="5485086" y="4418109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555555"/>
                </a:solidFill>
                <a:effectLst/>
                <a:latin typeface="IropkeBatang"/>
              </a:rPr>
              <a:t>확률적 경사 </a:t>
            </a:r>
            <a:r>
              <a:rPr lang="ko-KR" altLang="en-US" sz="1400" b="1" i="0" dirty="0" err="1">
                <a:solidFill>
                  <a:srgbClr val="555555"/>
                </a:solidFill>
                <a:effectLst/>
                <a:latin typeface="IropkeBatang"/>
              </a:rPr>
              <a:t>하강법</a:t>
            </a:r>
            <a:endParaRPr lang="en-US" altLang="ko-KR" sz="1400" b="1" i="0" dirty="0">
              <a:solidFill>
                <a:srgbClr val="555555"/>
              </a:solidFill>
              <a:effectLst/>
              <a:latin typeface="IropkeBatang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0D31AF-1C9E-412D-B33C-9ECFE6E1F500}"/>
              </a:ext>
            </a:extLst>
          </p:cNvPr>
          <p:cNvSpPr txBox="1"/>
          <p:nvPr/>
        </p:nvSpPr>
        <p:spPr>
          <a:xfrm>
            <a:off x="8546448" y="4458058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555555"/>
                </a:solidFill>
                <a:latin typeface="IropkeBatang"/>
              </a:rPr>
              <a:t>미니 배치 확률적 경사 </a:t>
            </a:r>
            <a:r>
              <a:rPr lang="ko-KR" altLang="en-US" sz="1400" b="1" dirty="0" err="1">
                <a:solidFill>
                  <a:srgbClr val="555555"/>
                </a:solidFill>
                <a:latin typeface="IropkeBatang"/>
              </a:rPr>
              <a:t>하강법</a:t>
            </a:r>
            <a:endParaRPr lang="en-US" altLang="ko-KR" sz="1400" b="1" dirty="0">
              <a:solidFill>
                <a:srgbClr val="555555"/>
              </a:solidFill>
              <a:latin typeface="IropkeBatang"/>
            </a:endParaRPr>
          </a:p>
        </p:txBody>
      </p:sp>
      <p:pic>
        <p:nvPicPr>
          <p:cNvPr id="58" name="Picture 2" descr="최적화 알고리즘 이해">
            <a:extLst>
              <a:ext uri="{FF2B5EF4-FFF2-40B4-BE49-F238E27FC236}">
                <a16:creationId xmlns:a16="http://schemas.microsoft.com/office/drawing/2014/main" id="{8C57EE34-B116-4BAD-84F7-4364F5334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6822" y="2618337"/>
            <a:ext cx="2645050" cy="171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최적화 알고리즘 이해">
            <a:extLst>
              <a:ext uri="{FF2B5EF4-FFF2-40B4-BE49-F238E27FC236}">
                <a16:creationId xmlns:a16="http://schemas.microsoft.com/office/drawing/2014/main" id="{204FC6F3-F403-4E51-A231-B6EDB14A1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99380" y="2618337"/>
            <a:ext cx="2393538" cy="172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최적화 알고리즘 이해">
            <a:extLst>
              <a:ext uri="{FF2B5EF4-FFF2-40B4-BE49-F238E27FC236}">
                <a16:creationId xmlns:a16="http://schemas.microsoft.com/office/drawing/2014/main" id="{40B3F4AD-D302-41E4-8953-6466661C0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38870" y="2618337"/>
            <a:ext cx="2393538" cy="171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C927D63-EC95-4455-8E20-2A79DC0C0D3F}"/>
              </a:ext>
            </a:extLst>
          </p:cNvPr>
          <p:cNvSpPr txBox="1"/>
          <p:nvPr/>
        </p:nvSpPr>
        <p:spPr>
          <a:xfrm>
            <a:off x="339536" y="12646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93939"/>
                </a:solidFill>
                <a:latin typeface="+mn-ea"/>
              </a:rPr>
              <a:t>옵티마이저</a:t>
            </a:r>
            <a:endParaRPr lang="ko-KR" altLang="en-US" sz="24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AD25446-6DCA-4782-88AA-C0E88A68F78A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78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확률적 경사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하강법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9C4B7-CBE1-4F5F-9E61-D3812FAC5E4D}"/>
              </a:ext>
            </a:extLst>
          </p:cNvPr>
          <p:cNvSpPr txBox="1"/>
          <p:nvPr/>
        </p:nvSpPr>
        <p:spPr>
          <a:xfrm>
            <a:off x="339536" y="1264666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미니 배치 확률적 경사 </a:t>
            </a:r>
            <a:r>
              <a:rPr lang="ko-KR" altLang="en-US" sz="2400" dirty="0" err="1">
                <a:solidFill>
                  <a:srgbClr val="393939"/>
                </a:solidFill>
                <a:latin typeface="+mn-ea"/>
              </a:rPr>
              <a:t>하강법</a:t>
            </a:r>
            <a:endParaRPr lang="ko-KR" altLang="en-US" sz="24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2725A7-7955-4FF0-94D5-DE9594CE612C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9604FB-B345-495A-92CD-EE85CB7A8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459" y="2254063"/>
            <a:ext cx="3910500" cy="407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85E7E7F-F2BA-4037-B442-BF6706AE0343}"/>
              </a:ext>
            </a:extLst>
          </p:cNvPr>
          <p:cNvSpPr/>
          <p:nvPr/>
        </p:nvSpPr>
        <p:spPr>
          <a:xfrm>
            <a:off x="6382870" y="2886599"/>
            <a:ext cx="905435" cy="260013"/>
          </a:xfrm>
          <a:prstGeom prst="rect">
            <a:avLst/>
          </a:prstGeom>
          <a:noFill/>
          <a:ln w="38100">
            <a:solidFill>
              <a:srgbClr val="043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03CC1-49FE-4C27-BBF0-C99059F49521}"/>
              </a:ext>
            </a:extLst>
          </p:cNvPr>
          <p:cNvSpPr txBox="1"/>
          <p:nvPr/>
        </p:nvSpPr>
        <p:spPr>
          <a:xfrm>
            <a:off x="6618279" y="3168986"/>
            <a:ext cx="2651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사용자가 원하는 값을 직접 설정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87431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425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-apple-system</vt:lpstr>
      <vt:lpstr>IropkeBatang</vt:lpstr>
      <vt:lpstr>나눔스퀘어 ExtraBold</vt:lpstr>
      <vt:lpstr>나눔스퀘어 Light</vt:lpstr>
      <vt:lpstr>Arial</vt:lpstr>
      <vt:lpstr>Arial Nova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김예림</cp:lastModifiedBy>
  <cp:revision>20</cp:revision>
  <dcterms:created xsi:type="dcterms:W3CDTF">2020-09-07T02:34:06Z</dcterms:created>
  <dcterms:modified xsi:type="dcterms:W3CDTF">2022-01-10T13:49:17Z</dcterms:modified>
</cp:coreProperties>
</file>