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300" r:id="rId11"/>
    <p:sldId id="297" r:id="rId12"/>
    <p:sldId id="298" r:id="rId13"/>
    <p:sldId id="299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345888" y="2531657"/>
            <a:ext cx="5500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</a:rPr>
              <a:t>Sequential </a:t>
            </a:r>
            <a:r>
              <a:rPr lang="ko-KR" altLang="en-US" sz="4000" spc="-300" dirty="0">
                <a:solidFill>
                  <a:schemeClr val="bg1"/>
                </a:solidFill>
              </a:rPr>
              <a:t>모델을 넘어서 </a:t>
            </a:r>
            <a:endParaRPr lang="en-US" altLang="ko-KR" sz="4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spc="-300" dirty="0">
                <a:solidFill>
                  <a:schemeClr val="bg1"/>
                </a:solidFill>
              </a:rPr>
              <a:t>: </a:t>
            </a:r>
            <a:r>
              <a:rPr lang="ko-KR" altLang="en-US" sz="40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4000" spc="-300" dirty="0">
                <a:solidFill>
                  <a:schemeClr val="bg1"/>
                </a:solidFill>
              </a:rPr>
              <a:t> 함수형 </a:t>
            </a:r>
            <a:r>
              <a:rPr lang="en-US" altLang="ko-KR" sz="4000" spc="-300" dirty="0">
                <a:solidFill>
                  <a:schemeClr val="bg1"/>
                </a:solidFill>
              </a:rPr>
              <a:t>API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다중 출력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21148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393939"/>
                </a:solidFill>
                <a:latin typeface="+mn-ea"/>
              </a:rPr>
              <a:t>다중 출력 모델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20828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47F25-D389-443C-B3AA-EA3C24A0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4" y="1646592"/>
            <a:ext cx="7815039" cy="51094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088A3C-4454-4D34-9FC4-1205B4098796}"/>
              </a:ext>
            </a:extLst>
          </p:cNvPr>
          <p:cNvSpPr/>
          <p:nvPr/>
        </p:nvSpPr>
        <p:spPr>
          <a:xfrm>
            <a:off x="692518" y="5479748"/>
            <a:ext cx="8200759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8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다중 출력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다중 출력 모델의 컴파일 옵션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1C3A3C-9222-48CB-9CBC-9424238A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68" y="2251711"/>
            <a:ext cx="9220233" cy="1506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74C3A2-2435-4D3A-B6A5-F26AE514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68" y="4156518"/>
            <a:ext cx="9622628" cy="15065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ADEE1D-1CE3-490C-AA07-B9F43E521EE7}"/>
              </a:ext>
            </a:extLst>
          </p:cNvPr>
          <p:cNvSpPr/>
          <p:nvPr/>
        </p:nvSpPr>
        <p:spPr>
          <a:xfrm>
            <a:off x="5557836" y="3127698"/>
            <a:ext cx="511546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B2CC7-954C-4035-80FD-79E1E4A25CB0}"/>
              </a:ext>
            </a:extLst>
          </p:cNvPr>
          <p:cNvSpPr/>
          <p:nvPr/>
        </p:nvSpPr>
        <p:spPr>
          <a:xfrm>
            <a:off x="6799605" y="3127698"/>
            <a:ext cx="795814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638C6F-F7F3-42E0-997E-EA8E3F36234D}"/>
              </a:ext>
            </a:extLst>
          </p:cNvPr>
          <p:cNvSpPr/>
          <p:nvPr/>
        </p:nvSpPr>
        <p:spPr>
          <a:xfrm>
            <a:off x="1457925" y="3428999"/>
            <a:ext cx="795813" cy="3292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ADE61-6A12-4AFB-890C-88A2A5CA6299}"/>
              </a:ext>
            </a:extLst>
          </p:cNvPr>
          <p:cNvSpPr/>
          <p:nvPr/>
        </p:nvSpPr>
        <p:spPr>
          <a:xfrm>
            <a:off x="6288058" y="5361789"/>
            <a:ext cx="4375025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0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다중 출력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다중 출력 모델의 컴파일 옵션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258B-5F6B-4A1A-85B0-AAE47206B3BD}"/>
              </a:ext>
            </a:extLst>
          </p:cNvPr>
          <p:cNvSpPr txBox="1"/>
          <p:nvPr/>
        </p:nvSpPr>
        <p:spPr>
          <a:xfrm>
            <a:off x="875104" y="2435526"/>
            <a:ext cx="649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리스트나 </a:t>
            </a:r>
            <a:r>
              <a:rPr lang="ko-KR" altLang="en-US" dirty="0" err="1"/>
              <a:t>딕셔너리를</a:t>
            </a:r>
            <a:r>
              <a:rPr lang="ko-KR" altLang="en-US" dirty="0"/>
              <a:t> 모델에 전달하여 훈련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0247E-3D20-488C-90B0-34185EA4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4" y="3714549"/>
            <a:ext cx="9837919" cy="12514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F0E92B-CE77-402C-B0A4-470B7F4E715F}"/>
              </a:ext>
            </a:extLst>
          </p:cNvPr>
          <p:cNvSpPr/>
          <p:nvPr/>
        </p:nvSpPr>
        <p:spPr>
          <a:xfrm>
            <a:off x="2681900" y="4038957"/>
            <a:ext cx="4686033" cy="341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A8530-C352-48FB-86D1-1893731E9132}"/>
              </a:ext>
            </a:extLst>
          </p:cNvPr>
          <p:cNvSpPr txBox="1"/>
          <p:nvPr/>
        </p:nvSpPr>
        <p:spPr>
          <a:xfrm>
            <a:off x="5024916" y="3669625"/>
            <a:ext cx="649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93939"/>
                </a:solidFill>
              </a:rPr>
              <a:t>넘파이</a:t>
            </a:r>
            <a:r>
              <a:rPr lang="ko-KR" altLang="en-US" b="1" dirty="0">
                <a:solidFill>
                  <a:srgbClr val="393939"/>
                </a:solidFill>
              </a:rPr>
              <a:t> 배열이라고 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3C0E4-B120-46F1-B507-A8112DCB5584}"/>
              </a:ext>
            </a:extLst>
          </p:cNvPr>
          <p:cNvSpPr txBox="1"/>
          <p:nvPr/>
        </p:nvSpPr>
        <p:spPr>
          <a:xfrm>
            <a:off x="8945585" y="4579316"/>
            <a:ext cx="649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93939"/>
                </a:solidFill>
              </a:rPr>
              <a:t>모델에 </a:t>
            </a:r>
            <a:r>
              <a:rPr lang="ko-KR" altLang="en-US" b="1">
                <a:solidFill>
                  <a:srgbClr val="393939"/>
                </a:solidFill>
              </a:rPr>
              <a:t>전달 </a:t>
            </a:r>
            <a:r>
              <a:rPr lang="en-US" altLang="ko-KR" b="1" dirty="0">
                <a:solidFill>
                  <a:srgbClr val="393939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393939"/>
                </a:solidFill>
                <a:sym typeface="Wingdings" panose="05000000000000000000" pitchFamily="2" charset="2"/>
              </a:rPr>
              <a:t>훈련</a:t>
            </a:r>
            <a:endParaRPr lang="ko-KR" altLang="en-US" b="1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4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층으로 구성된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비순환</a:t>
            </a:r>
            <a:r>
              <a:rPr lang="ko-KR" altLang="en-US" sz="3600" spc="-300" dirty="0">
                <a:solidFill>
                  <a:schemeClr val="bg1"/>
                </a:solidFill>
              </a:rPr>
              <a:t> 유향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비순환</a:t>
            </a:r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 유향 그래프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258B-5F6B-4A1A-85B0-AAE47206B3BD}"/>
              </a:ext>
            </a:extLst>
          </p:cNvPr>
          <p:cNvSpPr txBox="1"/>
          <p:nvPr/>
        </p:nvSpPr>
        <p:spPr>
          <a:xfrm>
            <a:off x="765978" y="1955926"/>
            <a:ext cx="6105832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>
                <a:highlight>
                  <a:srgbClr val="FFFF00"/>
                </a:highlight>
              </a:rPr>
              <a:t>비순환</a:t>
            </a:r>
            <a:r>
              <a:rPr lang="ko-KR" altLang="en-US" dirty="0">
                <a:highlight>
                  <a:srgbClr val="FFFF00"/>
                </a:highlight>
              </a:rPr>
              <a:t> 그래프</a:t>
            </a:r>
            <a:r>
              <a:rPr lang="en-US" altLang="ko-KR" dirty="0"/>
              <a:t>, </a:t>
            </a:r>
            <a:r>
              <a:rPr lang="ko-KR" altLang="en-US" dirty="0"/>
              <a:t>즉 원형이 아님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>
                <a:highlight>
                  <a:srgbClr val="FFFF00"/>
                </a:highlight>
              </a:rPr>
              <a:t>자기 자신을 출력</a:t>
            </a:r>
            <a:r>
              <a:rPr lang="ko-KR" altLang="en-US" dirty="0"/>
              <a:t>하는 층의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BA7E5-CBC9-405E-8589-665FC86849C5}"/>
              </a:ext>
            </a:extLst>
          </p:cNvPr>
          <p:cNvSpPr txBox="1"/>
          <p:nvPr/>
        </p:nvSpPr>
        <p:spPr>
          <a:xfrm>
            <a:off x="339536" y="39502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인셉션</a:t>
            </a:r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 모듈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A4457D-8777-4197-92CA-8F2F1222021A}"/>
              </a:ext>
            </a:extLst>
          </p:cNvPr>
          <p:cNvSpPr/>
          <p:nvPr/>
        </p:nvSpPr>
        <p:spPr>
          <a:xfrm>
            <a:off x="132080" y="3947056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EEC928-ED85-43EB-915B-E74E4657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8" y="2155030"/>
            <a:ext cx="6244848" cy="44089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871143-8C48-439F-A22C-A8BC3E8D47F1}"/>
              </a:ext>
            </a:extLst>
          </p:cNvPr>
          <p:cNvSpPr txBox="1"/>
          <p:nvPr/>
        </p:nvSpPr>
        <p:spPr>
          <a:xfrm>
            <a:off x="608079" y="4661512"/>
            <a:ext cx="6105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신경망에서 인기있는 네트워크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안의 네트워크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02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층으로 구성된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비순환</a:t>
            </a:r>
            <a:r>
              <a:rPr lang="ko-KR" altLang="en-US" sz="3600" spc="-300" dirty="0">
                <a:solidFill>
                  <a:schemeClr val="bg1"/>
                </a:solidFill>
              </a:rPr>
              <a:t> 유향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93939"/>
                </a:solidFill>
                <a:latin typeface="+mn-ea"/>
              </a:rPr>
              <a:t>잔차</a:t>
            </a:r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 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EDE221-4AA1-4A95-8520-0E7DD703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05" y="2259085"/>
            <a:ext cx="2703869" cy="4047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FA80EF-2E9F-45E4-AF32-FB88EEBB635F}"/>
              </a:ext>
            </a:extLst>
          </p:cNvPr>
          <p:cNvSpPr txBox="1"/>
          <p:nvPr/>
        </p:nvSpPr>
        <p:spPr>
          <a:xfrm>
            <a:off x="4955458" y="2487940"/>
            <a:ext cx="61058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전차 연결</a:t>
            </a:r>
            <a:r>
              <a:rPr lang="en-US" altLang="ko-KR" dirty="0"/>
              <a:t>(residual connection)</a:t>
            </a:r>
            <a:r>
              <a:rPr lang="ko-KR" altLang="en-US" dirty="0"/>
              <a:t>은 많은 네트워크 구조에 있는 그래프 형태의 네트워크 컴포넌트이다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소실과 표현 병목을 해결한다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10</a:t>
            </a:r>
            <a:r>
              <a:rPr lang="ko-KR" altLang="en-US" dirty="0" err="1"/>
              <a:t>개층</a:t>
            </a:r>
            <a:r>
              <a:rPr lang="ko-KR" altLang="en-US" dirty="0"/>
              <a:t> 이상을 가진 모델에 </a:t>
            </a:r>
            <a:r>
              <a:rPr lang="ko-KR" altLang="en-US" dirty="0" err="1"/>
              <a:t>잔차연결을</a:t>
            </a:r>
            <a:r>
              <a:rPr lang="ko-KR" altLang="en-US" dirty="0"/>
              <a:t> 추가하면 </a:t>
            </a:r>
            <a:r>
              <a:rPr lang="ko-KR" altLang="en-US" dirty="0" err="1"/>
              <a:t>도움이된다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하위 층의 출력이 상위 층의 활성화 출력에 연결되는 것이 아니라 더해진다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85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 가중치 공유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가중치 공유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258B-5F6B-4A1A-85B0-AAE47206B3BD}"/>
              </a:ext>
            </a:extLst>
          </p:cNvPr>
          <p:cNvSpPr txBox="1"/>
          <p:nvPr/>
        </p:nvSpPr>
        <p:spPr>
          <a:xfrm>
            <a:off x="1028847" y="2074666"/>
            <a:ext cx="6105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객체를 </a:t>
            </a:r>
            <a:r>
              <a:rPr lang="ko-KR" altLang="en-US" dirty="0">
                <a:highlight>
                  <a:srgbClr val="FFFF00"/>
                </a:highlight>
              </a:rPr>
              <a:t>여러 번 재사용 </a:t>
            </a:r>
            <a:r>
              <a:rPr lang="ko-KR" altLang="en-US" dirty="0"/>
              <a:t>할 수 있다는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층 객체를 두 번 호출하면 새로운 층 객체를 만들지 않고 각 호출에 </a:t>
            </a:r>
            <a:r>
              <a:rPr lang="ko-KR" altLang="en-US" dirty="0">
                <a:highlight>
                  <a:srgbClr val="FFFF00"/>
                </a:highlight>
              </a:rPr>
              <a:t>동일한 가중치를 재사용한다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7620AA-5957-4FED-9AD6-6BA2D5C9D7CC}"/>
              </a:ext>
            </a:extLst>
          </p:cNvPr>
          <p:cNvSpPr/>
          <p:nvPr/>
        </p:nvSpPr>
        <p:spPr>
          <a:xfrm>
            <a:off x="1601496" y="3887977"/>
            <a:ext cx="2528052" cy="2725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479D4-5058-4210-8726-3A4113742166}"/>
              </a:ext>
            </a:extLst>
          </p:cNvPr>
          <p:cNvSpPr txBox="1"/>
          <p:nvPr/>
        </p:nvSpPr>
        <p:spPr>
          <a:xfrm>
            <a:off x="2083405" y="4580083"/>
            <a:ext cx="1562790" cy="114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Spoqa Han Sans"/>
              </a:rPr>
              <a:t>샴 </a:t>
            </a:r>
            <a:r>
              <a:rPr lang="en-US" altLang="ko-KR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Spoqa Han Sans"/>
              </a:rPr>
              <a:t>LSTM  </a:t>
            </a:r>
            <a:r>
              <a:rPr lang="ko-KR" alt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Spoqa Han Sans"/>
              </a:rPr>
              <a:t>공유 </a:t>
            </a:r>
            <a:r>
              <a:rPr lang="en-US" altLang="ko-KR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Spoqa Han Sans"/>
              </a:rPr>
              <a:t>LSTM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52C57-B100-46A2-8CED-3E9C1F6ABC93}"/>
              </a:ext>
            </a:extLst>
          </p:cNvPr>
          <p:cNvSpPr txBox="1"/>
          <p:nvPr/>
        </p:nvSpPr>
        <p:spPr>
          <a:xfrm>
            <a:off x="5369576" y="4302445"/>
            <a:ext cx="6105832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LSTM </a:t>
            </a:r>
            <a:r>
              <a:rPr lang="ko-KR" altLang="en-US" dirty="0"/>
              <a:t>층으로 </a:t>
            </a:r>
            <a:r>
              <a:rPr lang="ko-KR" altLang="en-US" dirty="0">
                <a:highlight>
                  <a:srgbClr val="FFFF00"/>
                </a:highlight>
              </a:rPr>
              <a:t>양쪽을 모두 처리하는 </a:t>
            </a:r>
            <a:r>
              <a:rPr lang="ko-KR" altLang="en-US" dirty="0"/>
              <a:t>것이 좋다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LSTM</a:t>
            </a:r>
            <a:r>
              <a:rPr lang="ko-KR" altLang="en-US" dirty="0"/>
              <a:t>층의 표현은 두 입력에 대해 </a:t>
            </a:r>
            <a:r>
              <a:rPr lang="ko-KR" altLang="en-US" dirty="0">
                <a:highlight>
                  <a:srgbClr val="FFFF00"/>
                </a:highlight>
              </a:rPr>
              <a:t>함께 학습</a:t>
            </a:r>
          </a:p>
        </p:txBody>
      </p:sp>
    </p:spTree>
    <p:extLst>
      <p:ext uri="{BB962C8B-B14F-4D97-AF65-F5344CB8AC3E}">
        <p14:creationId xmlns:p14="http://schemas.microsoft.com/office/powerpoint/2010/main" val="285015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 가중치 공유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가중치 공유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0724DB-5F10-4824-968F-E77C2FE9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33" y="2251711"/>
            <a:ext cx="7523337" cy="42154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FF3E-D63D-4B1F-AA05-BA04E2E01556}"/>
              </a:ext>
            </a:extLst>
          </p:cNvPr>
          <p:cNvSpPr/>
          <p:nvPr/>
        </p:nvSpPr>
        <p:spPr>
          <a:xfrm>
            <a:off x="2592253" y="3429000"/>
            <a:ext cx="1011559" cy="341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2AA58-5E02-4478-8743-F449ABB0A6AF}"/>
              </a:ext>
            </a:extLst>
          </p:cNvPr>
          <p:cNvSpPr txBox="1"/>
          <p:nvPr/>
        </p:nvSpPr>
        <p:spPr>
          <a:xfrm>
            <a:off x="3671245" y="3462536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93939"/>
                </a:solidFill>
              </a:rPr>
              <a:t>LSTM </a:t>
            </a:r>
            <a:r>
              <a:rPr lang="ko-KR" altLang="en-US" sz="1400" b="1" dirty="0">
                <a:solidFill>
                  <a:srgbClr val="393939"/>
                </a:solidFill>
              </a:rPr>
              <a:t>객체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D60EB-D119-4472-B58E-29F74A72D073}"/>
              </a:ext>
            </a:extLst>
          </p:cNvPr>
          <p:cNvSpPr txBox="1"/>
          <p:nvPr/>
        </p:nvSpPr>
        <p:spPr>
          <a:xfrm>
            <a:off x="4415315" y="4051662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393939"/>
                </a:solidFill>
              </a:rPr>
              <a:t>모델의 왼쪽 가지 구성</a:t>
            </a:r>
            <a:endParaRPr lang="ko-KR" altLang="en-US" sz="1400" b="1" dirty="0">
              <a:solidFill>
                <a:srgbClr val="3939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94BA3-6C1B-4DCB-9B27-43AE60D1B6E3}"/>
              </a:ext>
            </a:extLst>
          </p:cNvPr>
          <p:cNvSpPr txBox="1"/>
          <p:nvPr/>
        </p:nvSpPr>
        <p:spPr>
          <a:xfrm>
            <a:off x="4766901" y="4657075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393939"/>
                </a:solidFill>
              </a:rPr>
              <a:t>모델의 오른쪽 </a:t>
            </a:r>
            <a:r>
              <a:rPr lang="ko-KR" altLang="en-US" sz="1400" b="1" dirty="0">
                <a:solidFill>
                  <a:srgbClr val="393939"/>
                </a:solidFill>
              </a:rPr>
              <a:t>가지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19863-F85E-4A92-A662-9B76C351E997}"/>
              </a:ext>
            </a:extLst>
          </p:cNvPr>
          <p:cNvSpPr txBox="1"/>
          <p:nvPr/>
        </p:nvSpPr>
        <p:spPr>
          <a:xfrm>
            <a:off x="7859725" y="5257711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393939"/>
                </a:solidFill>
              </a:rPr>
              <a:t>분류기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B85669-1690-4D5D-96B5-B7CA21AC216A}"/>
              </a:ext>
            </a:extLst>
          </p:cNvPr>
          <p:cNvSpPr/>
          <p:nvPr/>
        </p:nvSpPr>
        <p:spPr>
          <a:xfrm>
            <a:off x="3098032" y="4034893"/>
            <a:ext cx="1178133" cy="341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F7292-3C01-4572-B110-23DAC81D5815}"/>
              </a:ext>
            </a:extLst>
          </p:cNvPr>
          <p:cNvSpPr/>
          <p:nvPr/>
        </p:nvSpPr>
        <p:spPr>
          <a:xfrm>
            <a:off x="3256722" y="4639825"/>
            <a:ext cx="1315278" cy="341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2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층과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층과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CF8B8-5DD6-428D-8701-FC0974337BB6}"/>
              </a:ext>
            </a:extLst>
          </p:cNvPr>
          <p:cNvSpPr txBox="1"/>
          <p:nvPr/>
        </p:nvSpPr>
        <p:spPr>
          <a:xfrm>
            <a:off x="875104" y="2067045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에서는 모델을 층처럼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AF13C7-2B87-4D55-94C3-FCAA2CB0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38" y="1895168"/>
            <a:ext cx="3109940" cy="845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06247F-48D9-4111-AD6E-F790813C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04" y="3197798"/>
            <a:ext cx="8975984" cy="327674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30560A-8296-4A53-B099-E519CC592E30}"/>
              </a:ext>
            </a:extLst>
          </p:cNvPr>
          <p:cNvSpPr/>
          <p:nvPr/>
        </p:nvSpPr>
        <p:spPr>
          <a:xfrm>
            <a:off x="2875973" y="4523679"/>
            <a:ext cx="2448195" cy="3077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10510-294C-42C5-9E58-235E1C864781}"/>
              </a:ext>
            </a:extLst>
          </p:cNvPr>
          <p:cNvSpPr txBox="1"/>
          <p:nvPr/>
        </p:nvSpPr>
        <p:spPr>
          <a:xfrm>
            <a:off x="4061071" y="4213926"/>
            <a:ext cx="3637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393939"/>
                </a:solidFill>
              </a:rPr>
              <a:t>이미지 처리 기본 모델 </a:t>
            </a:r>
            <a:r>
              <a:rPr lang="en-US" altLang="ko-KR" sz="1400" b="1" dirty="0">
                <a:solidFill>
                  <a:srgbClr val="393939"/>
                </a:solidFill>
              </a:rPr>
              <a:t>: </a:t>
            </a:r>
            <a:r>
              <a:rPr lang="ko-KR" altLang="en-US" sz="1400" b="1" dirty="0" err="1">
                <a:solidFill>
                  <a:srgbClr val="393939"/>
                </a:solidFill>
              </a:rPr>
              <a:t>엑셉션</a:t>
            </a:r>
            <a:r>
              <a:rPr lang="ko-KR" altLang="en-US" sz="1400" b="1" dirty="0">
                <a:solidFill>
                  <a:srgbClr val="393939"/>
                </a:solidFill>
              </a:rPr>
              <a:t> 네트워크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7F3AD4-6C3C-41FD-8872-9A0AC4DAF90F}"/>
              </a:ext>
            </a:extLst>
          </p:cNvPr>
          <p:cNvSpPr/>
          <p:nvPr/>
        </p:nvSpPr>
        <p:spPr>
          <a:xfrm>
            <a:off x="4015617" y="4837630"/>
            <a:ext cx="1515028" cy="7002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FC457-E7D0-41C7-A0F3-39D1612F13ED}"/>
              </a:ext>
            </a:extLst>
          </p:cNvPr>
          <p:cNvSpPr txBox="1"/>
          <p:nvPr/>
        </p:nvSpPr>
        <p:spPr>
          <a:xfrm>
            <a:off x="5678911" y="4975347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93939"/>
                </a:solidFill>
              </a:rPr>
              <a:t>250 x 250 RGB </a:t>
            </a:r>
            <a:r>
              <a:rPr lang="ko-KR" altLang="en-US" sz="1400" b="1" dirty="0">
                <a:solidFill>
                  <a:srgbClr val="393939"/>
                </a:solidFill>
              </a:rPr>
              <a:t>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94AFC3-8B8F-4A8B-AA90-4E0E5BC989C4}"/>
              </a:ext>
            </a:extLst>
          </p:cNvPr>
          <p:cNvSpPr/>
          <p:nvPr/>
        </p:nvSpPr>
        <p:spPr>
          <a:xfrm>
            <a:off x="852753" y="5475734"/>
            <a:ext cx="1773906" cy="61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88CF4-2F9D-4E97-B947-5ED68FBB39C1}"/>
              </a:ext>
            </a:extLst>
          </p:cNvPr>
          <p:cNvSpPr txBox="1"/>
          <p:nvPr/>
        </p:nvSpPr>
        <p:spPr>
          <a:xfrm>
            <a:off x="5862693" y="5590571"/>
            <a:ext cx="2604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393939"/>
                </a:solidFill>
              </a:rPr>
              <a:t>같은 비전 모델을 두 번 호출</a:t>
            </a:r>
          </a:p>
        </p:txBody>
      </p:sp>
    </p:spTree>
    <p:extLst>
      <p:ext uri="{BB962C8B-B14F-4D97-AF65-F5344CB8AC3E}">
        <p14:creationId xmlns:p14="http://schemas.microsoft.com/office/powerpoint/2010/main" val="3490914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226704" cy="707886"/>
            <a:chOff x="294640" y="3596640"/>
            <a:chExt cx="3226704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577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함수형 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API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087242" cy="707886"/>
            <a:chOff x="294640" y="3596640"/>
            <a:chExt cx="308724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다중 입력 모델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다중 출력 모델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7B84E7-63D3-42AB-BE65-9FCAF0B56E13}"/>
              </a:ext>
            </a:extLst>
          </p:cNvPr>
          <p:cNvGrpSpPr/>
          <p:nvPr/>
        </p:nvGrpSpPr>
        <p:grpSpPr>
          <a:xfrm>
            <a:off x="5791651" y="3755896"/>
            <a:ext cx="6020737" cy="707886"/>
            <a:chOff x="294640" y="3596640"/>
            <a:chExt cx="6020737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A29DD-2812-45FF-951F-C5345FB9C16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F39FEF-4D93-4C79-BE0B-10B1ECB0C37E}"/>
                </a:ext>
              </a:extLst>
            </p:cNvPr>
            <p:cNvSpPr txBox="1"/>
            <p:nvPr/>
          </p:nvSpPr>
          <p:spPr>
            <a:xfrm>
              <a:off x="943394" y="3688973"/>
              <a:ext cx="5371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층으로 구성된 </a:t>
              </a:r>
              <a:r>
                <a:rPr lang="ko-KR" altLang="en-US" sz="2800" spc="-150" dirty="0" err="1">
                  <a:solidFill>
                    <a:srgbClr val="393939"/>
                  </a:solidFill>
                </a:rPr>
                <a:t>비순환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유향 그래프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42D712-3E36-4322-8A0F-B85344925A00}"/>
              </a:ext>
            </a:extLst>
          </p:cNvPr>
          <p:cNvGrpSpPr/>
          <p:nvPr/>
        </p:nvGrpSpPr>
        <p:grpSpPr>
          <a:xfrm>
            <a:off x="5791651" y="4698345"/>
            <a:ext cx="3087242" cy="707886"/>
            <a:chOff x="294640" y="3596640"/>
            <a:chExt cx="3087242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567B57-F15D-413A-B44E-5903EFB343B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9DA808-1ED2-421E-AABE-B11B6B4CBDB8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층 가중치 공유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CEAF1F-95EF-4E4D-BF2E-86CDC59BCC09}"/>
              </a:ext>
            </a:extLst>
          </p:cNvPr>
          <p:cNvGrpSpPr/>
          <p:nvPr/>
        </p:nvGrpSpPr>
        <p:grpSpPr>
          <a:xfrm>
            <a:off x="5791651" y="5689183"/>
            <a:ext cx="2300168" cy="707886"/>
            <a:chOff x="294640" y="3596640"/>
            <a:chExt cx="2300168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AA509E-31E2-4C50-9BDB-B7ABABF7C98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E9F3C-D47F-4176-9BDA-81A168373E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층과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함수형 </a:t>
            </a:r>
            <a:r>
              <a:rPr lang="en-US" altLang="ko-KR" sz="3600" spc="-300" dirty="0">
                <a:solidFill>
                  <a:schemeClr val="bg1"/>
                </a:solidFill>
              </a:rPr>
              <a:t>API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CF82B-660D-445C-B197-52C7392194DF}"/>
              </a:ext>
            </a:extLst>
          </p:cNvPr>
          <p:cNvSpPr txBox="1"/>
          <p:nvPr/>
        </p:nvSpPr>
        <p:spPr>
          <a:xfrm>
            <a:off x="339536" y="1264666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Sequential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모델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7D0D56-76CC-4CF0-B62B-24430AA62AB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4B1BEF-BE74-4775-A114-C3A1D24D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68" y="1675215"/>
            <a:ext cx="4193467" cy="438057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A78C16-57E7-46D6-9645-7DB726BD0977}"/>
              </a:ext>
            </a:extLst>
          </p:cNvPr>
          <p:cNvSpPr/>
          <p:nvPr/>
        </p:nvSpPr>
        <p:spPr>
          <a:xfrm>
            <a:off x="294080" y="3933323"/>
            <a:ext cx="3873876" cy="471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Sequential </a:t>
            </a:r>
            <a:r>
              <a:rPr lang="ko-KR" altLang="en-US" dirty="0">
                <a:solidFill>
                  <a:schemeClr val="tx1"/>
                </a:solidFill>
              </a:rPr>
              <a:t>모델이 맞지 않는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82080-779E-4759-A3EC-FE4FD0C0D393}"/>
              </a:ext>
            </a:extLst>
          </p:cNvPr>
          <p:cNvSpPr txBox="1"/>
          <p:nvPr/>
        </p:nvSpPr>
        <p:spPr>
          <a:xfrm>
            <a:off x="870947" y="2077630"/>
            <a:ext cx="6211759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spc="-150" dirty="0">
                <a:solidFill>
                  <a:srgbClr val="393939"/>
                </a:solidFill>
              </a:rPr>
              <a:t>입력과 출력이 하나로</a:t>
            </a:r>
            <a:r>
              <a:rPr lang="en-US" altLang="ko-KR" sz="2000" spc="-150" dirty="0">
                <a:solidFill>
                  <a:srgbClr val="393939"/>
                </a:solidFill>
              </a:rPr>
              <a:t>, </a:t>
            </a:r>
            <a:r>
              <a:rPr lang="ko-KR" altLang="en-US" sz="2000" spc="-150" dirty="0">
                <a:solidFill>
                  <a:srgbClr val="393939"/>
                </a:solidFill>
              </a:rPr>
              <a:t>층을 차례대로 쌓아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D9B7E4-9557-4E8D-9D6B-651A7D30E112}"/>
              </a:ext>
            </a:extLst>
          </p:cNvPr>
          <p:cNvSpPr txBox="1"/>
          <p:nvPr/>
        </p:nvSpPr>
        <p:spPr>
          <a:xfrm>
            <a:off x="693965" y="4637175"/>
            <a:ext cx="621175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>
                <a:solidFill>
                  <a:srgbClr val="393939"/>
                </a:solidFill>
              </a:rPr>
              <a:t>일부 네트워크는 </a:t>
            </a:r>
            <a:r>
              <a:rPr lang="ko-KR" altLang="en-US" sz="2000" spc="-150" dirty="0">
                <a:solidFill>
                  <a:srgbClr val="393939"/>
                </a:solidFill>
              </a:rPr>
              <a:t>개별 입력이 여러 개 필요하거나 출력이 여러 개 필요하다</a:t>
            </a:r>
            <a:r>
              <a:rPr lang="en-US" altLang="ko-KR" sz="2000" spc="-150" dirty="0">
                <a:solidFill>
                  <a:srgbClr val="393939"/>
                </a:solidFill>
              </a:rPr>
              <a:t>.</a:t>
            </a:r>
            <a:endParaRPr lang="ko-KR" altLang="en-US" sz="2000" spc="-150" dirty="0">
              <a:solidFill>
                <a:srgbClr val="39393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DAE73C-F715-457B-9CB0-840E293EF160}"/>
              </a:ext>
            </a:extLst>
          </p:cNvPr>
          <p:cNvSpPr/>
          <p:nvPr/>
        </p:nvSpPr>
        <p:spPr>
          <a:xfrm>
            <a:off x="186080" y="39364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4057B3-9646-43BB-A6C4-C173BB1A99F1}"/>
              </a:ext>
            </a:extLst>
          </p:cNvPr>
          <p:cNvGrpSpPr/>
          <p:nvPr/>
        </p:nvGrpSpPr>
        <p:grpSpPr>
          <a:xfrm>
            <a:off x="820243" y="5559077"/>
            <a:ext cx="4737875" cy="383949"/>
            <a:chOff x="2028825" y="5485953"/>
            <a:chExt cx="2038350" cy="38394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E9980EB-11BB-43BE-A372-2EC9EB01184C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AD2DA-B1A2-40F8-B99F-EEAA5CC40B16}"/>
                </a:ext>
              </a:extLst>
            </p:cNvPr>
            <p:cNvSpPr txBox="1"/>
            <p:nvPr/>
          </p:nvSpPr>
          <p:spPr>
            <a:xfrm>
              <a:off x="2367367" y="5562125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다중 입력 모델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8668A0-FB11-4513-8897-3E20C7E3809A}"/>
              </a:ext>
            </a:extLst>
          </p:cNvPr>
          <p:cNvGrpSpPr/>
          <p:nvPr/>
        </p:nvGrpSpPr>
        <p:grpSpPr>
          <a:xfrm>
            <a:off x="6451965" y="5559077"/>
            <a:ext cx="4737874" cy="403028"/>
            <a:chOff x="2028825" y="5485953"/>
            <a:chExt cx="2038350" cy="403028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BF9065E-9CCD-4677-BB9D-F956E1FCE454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B078E0-D4AE-4683-AE76-5536484C59B9}"/>
                </a:ext>
              </a:extLst>
            </p:cNvPr>
            <p:cNvSpPr txBox="1"/>
            <p:nvPr/>
          </p:nvSpPr>
          <p:spPr>
            <a:xfrm>
              <a:off x="2367367" y="5581204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다중 출력 모델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25B47F-A12B-4A7F-B430-95A4F39991CD}"/>
              </a:ext>
            </a:extLst>
          </p:cNvPr>
          <p:cNvSpPr txBox="1"/>
          <p:nvPr/>
        </p:nvSpPr>
        <p:spPr>
          <a:xfrm flipH="1">
            <a:off x="663811" y="160978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EDEC3-F576-4356-9C30-AC7C77A7F323}"/>
              </a:ext>
            </a:extLst>
          </p:cNvPr>
          <p:cNvSpPr txBox="1"/>
          <p:nvPr/>
        </p:nvSpPr>
        <p:spPr>
          <a:xfrm flipH="1">
            <a:off x="6247181" y="160978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7142B6-4F83-447A-8961-80B3A7AFFF4A}"/>
              </a:ext>
            </a:extLst>
          </p:cNvPr>
          <p:cNvSpPr/>
          <p:nvPr/>
        </p:nvSpPr>
        <p:spPr>
          <a:xfrm>
            <a:off x="579904" y="2023251"/>
            <a:ext cx="5256119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5BFE6B-22FE-4BF3-BA3A-33778663CC63}"/>
              </a:ext>
            </a:extLst>
          </p:cNvPr>
          <p:cNvSpPr/>
          <p:nvPr/>
        </p:nvSpPr>
        <p:spPr>
          <a:xfrm>
            <a:off x="6211626" y="2023251"/>
            <a:ext cx="5370774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46C0F9-A0C1-4F34-BD06-A7D262F9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75" y="2258286"/>
            <a:ext cx="4252708" cy="28886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EF3A539-3455-44CE-AC0D-BF68B949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33" y="2187016"/>
            <a:ext cx="3979374" cy="3025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216542-57AA-46AA-9B41-8277C9A418C4}"/>
              </a:ext>
            </a:extLst>
          </p:cNvPr>
          <p:cNvSpPr txBox="1"/>
          <p:nvPr/>
        </p:nvSpPr>
        <p:spPr>
          <a:xfrm>
            <a:off x="875104" y="101916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함수형 </a:t>
            </a:r>
            <a:r>
              <a:rPr lang="en-US" altLang="ko-KR" sz="3600" spc="-300" dirty="0">
                <a:solidFill>
                  <a:schemeClr val="bg1"/>
                </a:solidFill>
              </a:rPr>
              <a:t>API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8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2D6FE5-38E2-4261-BD74-F15BEE5ED7E3}"/>
              </a:ext>
            </a:extLst>
          </p:cNvPr>
          <p:cNvGrpSpPr/>
          <p:nvPr/>
        </p:nvGrpSpPr>
        <p:grpSpPr>
          <a:xfrm>
            <a:off x="1124005" y="5542106"/>
            <a:ext cx="4342019" cy="403028"/>
            <a:chOff x="2028825" y="5485953"/>
            <a:chExt cx="2038350" cy="40302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9D3E554-B73C-4E0E-93A2-B5F9D39D3457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10F12-BE21-45EA-A55D-DFB7DBE823B3}"/>
                </a:ext>
              </a:extLst>
            </p:cNvPr>
            <p:cNvSpPr txBox="1"/>
            <p:nvPr/>
          </p:nvSpPr>
          <p:spPr>
            <a:xfrm>
              <a:off x="2481980" y="5581204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인셉션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모듈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DC1EEE-74CF-4B06-BA87-DB3E3FE91E11}"/>
              </a:ext>
            </a:extLst>
          </p:cNvPr>
          <p:cNvGrpSpPr/>
          <p:nvPr/>
        </p:nvGrpSpPr>
        <p:grpSpPr>
          <a:xfrm>
            <a:off x="6768354" y="5514253"/>
            <a:ext cx="4495826" cy="403028"/>
            <a:chOff x="2028825" y="5485953"/>
            <a:chExt cx="2038350" cy="40302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2FE3EA-C82C-4D9A-A896-469F34C39E8F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850911-A9BC-4EEB-B110-4C4F34832133}"/>
                </a:ext>
              </a:extLst>
            </p:cNvPr>
            <p:cNvSpPr txBox="1"/>
            <p:nvPr/>
          </p:nvSpPr>
          <p:spPr>
            <a:xfrm>
              <a:off x="2571748" y="5581204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잔차</a:t>
              </a:r>
              <a:r>
                <a: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연결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7E90DC-E81B-4E41-AC14-1BC174B45582}"/>
              </a:ext>
            </a:extLst>
          </p:cNvPr>
          <p:cNvSpPr txBox="1"/>
          <p:nvPr/>
        </p:nvSpPr>
        <p:spPr>
          <a:xfrm flipH="1">
            <a:off x="727232" y="1564959"/>
            <a:ext cx="174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8CCF8-1B8F-4259-B47F-C1B41ACAC3FC}"/>
              </a:ext>
            </a:extLst>
          </p:cNvPr>
          <p:cNvSpPr txBox="1"/>
          <p:nvPr/>
        </p:nvSpPr>
        <p:spPr>
          <a:xfrm flipH="1">
            <a:off x="6380569" y="1564959"/>
            <a:ext cx="166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4F925D-326E-47E4-9D35-46C7F50C715D}"/>
              </a:ext>
            </a:extLst>
          </p:cNvPr>
          <p:cNvSpPr/>
          <p:nvPr/>
        </p:nvSpPr>
        <p:spPr>
          <a:xfrm>
            <a:off x="715311" y="1978427"/>
            <a:ext cx="5365941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22B15C-9C03-4400-9798-715423D08A4F}"/>
              </a:ext>
            </a:extLst>
          </p:cNvPr>
          <p:cNvSpPr/>
          <p:nvPr/>
        </p:nvSpPr>
        <p:spPr>
          <a:xfrm>
            <a:off x="6380569" y="1978427"/>
            <a:ext cx="5123949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10C02B-AD6F-49BE-96D1-7E93EF47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44" y="2105570"/>
            <a:ext cx="4759274" cy="31044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B3722E-7FCA-48A4-9C1F-98045FD6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92" y="2115355"/>
            <a:ext cx="2733589" cy="3094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E61026-D23E-4531-8F22-B1B1F1456E94}"/>
              </a:ext>
            </a:extLst>
          </p:cNvPr>
          <p:cNvSpPr txBox="1"/>
          <p:nvPr/>
        </p:nvSpPr>
        <p:spPr>
          <a:xfrm>
            <a:off x="875104" y="101916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케라스의</a:t>
            </a:r>
            <a:r>
              <a:rPr lang="ko-KR" altLang="en-US" sz="3600" spc="-300" dirty="0">
                <a:solidFill>
                  <a:schemeClr val="bg1"/>
                </a:solidFill>
              </a:rPr>
              <a:t> 함수형 </a:t>
            </a:r>
            <a:r>
              <a:rPr lang="en-US" altLang="ko-KR" sz="3600" spc="-300" dirty="0">
                <a:solidFill>
                  <a:schemeClr val="bg1"/>
                </a:solidFill>
              </a:rPr>
              <a:t>API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4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함수형 </a:t>
            </a:r>
            <a:r>
              <a:rPr lang="en-US" altLang="ko-KR" sz="3600" spc="-300" dirty="0">
                <a:solidFill>
                  <a:schemeClr val="bg1"/>
                </a:solidFill>
              </a:rPr>
              <a:t>API </a:t>
            </a:r>
            <a:r>
              <a:rPr lang="ko-KR" altLang="en-US" sz="3600" spc="-3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EC8B4-385B-4305-BE75-722C0C36ED8E}"/>
              </a:ext>
            </a:extLst>
          </p:cNvPr>
          <p:cNvSpPr txBox="1"/>
          <p:nvPr/>
        </p:nvSpPr>
        <p:spPr>
          <a:xfrm>
            <a:off x="339536" y="126466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함수형 </a:t>
            </a:r>
            <a:r>
              <a:rPr lang="en-US" altLang="ko-KR" sz="2400" dirty="0">
                <a:solidFill>
                  <a:srgbClr val="393939"/>
                </a:solidFill>
                <a:latin typeface="+mn-ea"/>
              </a:rPr>
              <a:t>API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C1395-8EDD-49A3-AA23-8E44D777FF5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7506AC-078B-4EAC-BAC4-9C3B269E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" y="3318059"/>
            <a:ext cx="11192219" cy="1663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9CC280-8863-465B-8E87-70EFF068573D}"/>
              </a:ext>
            </a:extLst>
          </p:cNvPr>
          <p:cNvSpPr txBox="1"/>
          <p:nvPr/>
        </p:nvSpPr>
        <p:spPr>
          <a:xfrm>
            <a:off x="875104" y="2152863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텐서들의</a:t>
            </a:r>
            <a:r>
              <a:rPr lang="ko-KR" altLang="en-US" dirty="0"/>
              <a:t> 입출력을 다룬다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69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함수형 </a:t>
            </a:r>
            <a:r>
              <a:rPr lang="en-US" altLang="ko-KR" sz="3600" spc="-300" dirty="0">
                <a:solidFill>
                  <a:schemeClr val="bg1"/>
                </a:solidFill>
              </a:rPr>
              <a:t>API </a:t>
            </a:r>
            <a:r>
              <a:rPr lang="ko-KR" altLang="en-US" sz="3600" spc="-3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033BCE-59C1-472A-A573-C4EF22AA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492479"/>
            <a:ext cx="8910597" cy="3183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2FADA9-F483-4D68-ABFC-1CB06C50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50" y="2186560"/>
            <a:ext cx="4890484" cy="2920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1B518-CA41-4995-8230-26482852B323}"/>
              </a:ext>
            </a:extLst>
          </p:cNvPr>
          <p:cNvSpPr txBox="1"/>
          <p:nvPr/>
        </p:nvSpPr>
        <p:spPr>
          <a:xfrm>
            <a:off x="339536" y="126466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함수형 </a:t>
            </a:r>
            <a:r>
              <a:rPr lang="en-US" altLang="ko-KR" sz="2400" dirty="0">
                <a:solidFill>
                  <a:srgbClr val="393939"/>
                </a:solidFill>
                <a:latin typeface="+mn-ea"/>
              </a:rPr>
              <a:t>API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CB8B2-02EC-4EE6-ABE3-16659E4F0C3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73528D-A0C6-4200-8448-EBA5A5C5987F}"/>
              </a:ext>
            </a:extLst>
          </p:cNvPr>
          <p:cNvSpPr/>
          <p:nvPr/>
        </p:nvSpPr>
        <p:spPr>
          <a:xfrm>
            <a:off x="132080" y="4285129"/>
            <a:ext cx="5157671" cy="914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BD428E-32DE-4F87-BFDA-FE19C316F774}"/>
              </a:ext>
            </a:extLst>
          </p:cNvPr>
          <p:cNvSpPr/>
          <p:nvPr/>
        </p:nvSpPr>
        <p:spPr>
          <a:xfrm>
            <a:off x="169569" y="3351971"/>
            <a:ext cx="2197113" cy="28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1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다중 입력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2B67C-5858-4746-949A-AFC22F874DDB}"/>
              </a:ext>
            </a:extLst>
          </p:cNvPr>
          <p:cNvSpPr txBox="1"/>
          <p:nvPr/>
        </p:nvSpPr>
        <p:spPr>
          <a:xfrm>
            <a:off x="339536" y="251919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질문 응답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81F51-4F5E-43D6-9750-743155659101}"/>
              </a:ext>
            </a:extLst>
          </p:cNvPr>
          <p:cNvSpPr/>
          <p:nvPr/>
        </p:nvSpPr>
        <p:spPr>
          <a:xfrm>
            <a:off x="132080" y="251599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FBA600-89FD-468B-BC51-99833A43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0" y="3246919"/>
            <a:ext cx="3046432" cy="34541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094114-B34F-43EA-91DD-CFEA5C9F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89" y="2824377"/>
            <a:ext cx="7648575" cy="3876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E8239E-A89D-45B0-8912-4A5C8EB2BEEA}"/>
              </a:ext>
            </a:extLst>
          </p:cNvPr>
          <p:cNvSpPr txBox="1"/>
          <p:nvPr/>
        </p:nvSpPr>
        <p:spPr>
          <a:xfrm>
            <a:off x="751034" y="1897647"/>
            <a:ext cx="111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함수형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다중 입력 모델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만드는 데 사용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E08CA-2472-4D7D-9EE4-3E7D1AE5026D}"/>
              </a:ext>
            </a:extLst>
          </p:cNvPr>
          <p:cNvSpPr txBox="1"/>
          <p:nvPr/>
        </p:nvSpPr>
        <p:spPr>
          <a:xfrm>
            <a:off x="339536" y="126652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93939"/>
                </a:solidFill>
                <a:latin typeface="+mn-ea"/>
              </a:rPr>
              <a:t>다중 응답 모델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3F8166-91C9-4F48-8CDB-BBEAFBAB9264}"/>
              </a:ext>
            </a:extLst>
          </p:cNvPr>
          <p:cNvSpPr/>
          <p:nvPr/>
        </p:nvSpPr>
        <p:spPr>
          <a:xfrm>
            <a:off x="132080" y="126332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5D207A-ABC4-4E0B-8912-EC6295BFB475}"/>
              </a:ext>
            </a:extLst>
          </p:cNvPr>
          <p:cNvSpPr/>
          <p:nvPr/>
        </p:nvSpPr>
        <p:spPr>
          <a:xfrm>
            <a:off x="4203889" y="4203618"/>
            <a:ext cx="1004605" cy="28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57CDB-2CCC-4521-8314-FEAB4DEE45B9}"/>
              </a:ext>
            </a:extLst>
          </p:cNvPr>
          <p:cNvSpPr/>
          <p:nvPr/>
        </p:nvSpPr>
        <p:spPr>
          <a:xfrm>
            <a:off x="6284260" y="4466050"/>
            <a:ext cx="3119718" cy="28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6D59A8-1E51-4CE1-86D3-323CBE5717A8}"/>
              </a:ext>
            </a:extLst>
          </p:cNvPr>
          <p:cNvSpPr/>
          <p:nvPr/>
        </p:nvSpPr>
        <p:spPr>
          <a:xfrm>
            <a:off x="6185087" y="4686285"/>
            <a:ext cx="421899" cy="28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CD2EA-06C7-4120-8FD0-F6B31DA487BC}"/>
              </a:ext>
            </a:extLst>
          </p:cNvPr>
          <p:cNvSpPr/>
          <p:nvPr/>
        </p:nvSpPr>
        <p:spPr>
          <a:xfrm>
            <a:off x="9017113" y="4929160"/>
            <a:ext cx="1372980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9CA6F-D684-4581-ADAA-F79C040F25AB}"/>
              </a:ext>
            </a:extLst>
          </p:cNvPr>
          <p:cNvSpPr/>
          <p:nvPr/>
        </p:nvSpPr>
        <p:spPr>
          <a:xfrm>
            <a:off x="4203889" y="5655301"/>
            <a:ext cx="1192864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E46538-6303-4967-B672-BABEF7E68ECD}"/>
              </a:ext>
            </a:extLst>
          </p:cNvPr>
          <p:cNvSpPr/>
          <p:nvPr/>
        </p:nvSpPr>
        <p:spPr>
          <a:xfrm>
            <a:off x="9502588" y="5879419"/>
            <a:ext cx="887505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0515E-E0F9-415F-AC98-1318A04816B4}"/>
              </a:ext>
            </a:extLst>
          </p:cNvPr>
          <p:cNvSpPr/>
          <p:nvPr/>
        </p:nvSpPr>
        <p:spPr>
          <a:xfrm>
            <a:off x="4203889" y="6101788"/>
            <a:ext cx="511546" cy="3013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8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다중 출력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769FC-07B8-4BFD-84D6-707E401490DB}"/>
              </a:ext>
            </a:extLst>
          </p:cNvPr>
          <p:cNvSpPr txBox="1"/>
          <p:nvPr/>
        </p:nvSpPr>
        <p:spPr>
          <a:xfrm>
            <a:off x="339536" y="143350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393939"/>
                </a:solidFill>
                <a:latin typeface="+mn-ea"/>
              </a:rPr>
              <a:t>다중 출력 모델</a:t>
            </a:r>
            <a:endParaRPr lang="ko-KR" altLang="en-US" sz="24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0E28D-60CD-4796-83AC-A3BB020541BE}"/>
              </a:ext>
            </a:extLst>
          </p:cNvPr>
          <p:cNvSpPr/>
          <p:nvPr/>
        </p:nvSpPr>
        <p:spPr>
          <a:xfrm>
            <a:off x="132080" y="143030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16E3B5-70E6-4A7D-9477-1BE6D98B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07" y="2469894"/>
            <a:ext cx="4587210" cy="3222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A258B-5F6B-4A1A-85B0-AAE47206B3BD}"/>
              </a:ext>
            </a:extLst>
          </p:cNvPr>
          <p:cNvSpPr txBox="1"/>
          <p:nvPr/>
        </p:nvSpPr>
        <p:spPr>
          <a:xfrm>
            <a:off x="792873" y="214840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하나의 입력을 통해 여러 속성을 예측하는 네트워크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64FDD-D7EF-4F75-855E-BF6FE868E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50"/>
          <a:stretch>
            <a:fillRect/>
          </a:stretch>
        </p:blipFill>
        <p:spPr>
          <a:xfrm>
            <a:off x="1309303" y="3140312"/>
            <a:ext cx="3423515" cy="30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398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Spoqa Han Sans</vt:lpstr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김예림</cp:lastModifiedBy>
  <cp:revision>25</cp:revision>
  <dcterms:created xsi:type="dcterms:W3CDTF">2020-09-07T02:34:06Z</dcterms:created>
  <dcterms:modified xsi:type="dcterms:W3CDTF">2022-01-20T08:53:12Z</dcterms:modified>
</cp:coreProperties>
</file>