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366" r:id="rId3"/>
    <p:sldId id="367" r:id="rId4"/>
    <p:sldId id="373" r:id="rId5"/>
    <p:sldId id="374" r:id="rId6"/>
    <p:sldId id="375" r:id="rId7"/>
    <p:sldId id="376" r:id="rId8"/>
    <p:sldId id="377" r:id="rId9"/>
    <p:sldId id="378" r:id="rId10"/>
    <p:sldId id="379" r:id="rId11"/>
    <p:sldId id="380" r:id="rId12"/>
    <p:sldId id="381" r:id="rId13"/>
    <p:sldId id="382" r:id="rId14"/>
    <p:sldId id="383" r:id="rId15"/>
    <p:sldId id="385" r:id="rId16"/>
    <p:sldId id="384" r:id="rId17"/>
    <p:sldId id="386" r:id="rId18"/>
    <p:sldId id="387" r:id="rId19"/>
    <p:sldId id="388" r:id="rId20"/>
    <p:sldId id="389" r:id="rId21"/>
    <p:sldId id="390" r:id="rId22"/>
    <p:sldId id="391" r:id="rId23"/>
    <p:sldId id="392" r:id="rId24"/>
    <p:sldId id="39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7F6387-3403-4348-8A94-7ADE7975A48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A852A9D-DEAB-4D3B-BE4C-4D5506949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8DBC8D7-B31E-450F-BC14-69F5BA00A0CA}"/>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C3A2F3B2-7919-4755-A2BA-E60311F1AB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BE1C44-6ED9-45C3-85CE-F181F644DC1A}"/>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752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47AC93-7A39-431A-9FB1-1E98C130DE9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D84B2D7-51AE-4A98-A99F-A3EB7D93C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E5744A8-FE11-4335-B99E-0C709334F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3DD8B86-F04B-471A-B701-77C39BC72A64}"/>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6" name="바닥글 개체 틀 5">
            <a:extLst>
              <a:ext uri="{FF2B5EF4-FFF2-40B4-BE49-F238E27FC236}">
                <a16:creationId xmlns:a16="http://schemas.microsoft.com/office/drawing/2014/main" id="{F8FDA001-D3E8-406C-85C1-C16B289544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AB922F-8FE5-4AD9-B4B7-0C32F5C0FB73}"/>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207728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51F6FB-27DF-4EF8-9C39-2843CFAC302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FDDFF65-E6AC-4DE9-BC59-8D94C9C7346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713491-F16F-4D87-A871-72DDAB23D6B6}"/>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CABB5D74-5FA0-4FE3-8C76-C5846785F4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277ED0-AEC3-4AF7-92C1-9B942CF7B0D9}"/>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425562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326BB87-EA73-4676-B5EE-CF484C7F3D0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6EB9E6B-3317-49B6-BD7E-5D8A6D1289F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2096CD-9EE4-4657-B340-5D82EA015811}"/>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41A142E6-326E-4C16-9093-56979C0352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7D65AFA-C355-40C1-80F6-8264E94A2B84}"/>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92096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09836B-546E-427C-901C-507669B2E14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222D5C6-D2D2-4C8F-ADE8-FA9D32A89C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E0A3C13-BB40-4BA2-97FB-232FA10CF28F}"/>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8846734E-5F3B-46DF-83F4-5253AC7D10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863EFD-2ECD-484B-8FE3-BD46DBAB333C}"/>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193349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C50236-D72C-46A8-8E43-F403AB51BFF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49E0306-8C68-4BA2-8E35-84C5A601A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D55EBBB-3A9E-4875-91BC-BA0F98B72A7A}"/>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45214B26-FD9B-4500-9159-1814890F51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33211AD-49EC-4C32-ACD3-8CF24D25525B}"/>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221611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D35847-E819-401C-8088-DE14C838BD6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ECE0E58-A374-46C3-99E5-8CB53276200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3D73669-31FC-4A43-BE3F-20FBB49891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B487473-0381-424C-935F-E8DD5300BEAE}"/>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6" name="바닥글 개체 틀 5">
            <a:extLst>
              <a:ext uri="{FF2B5EF4-FFF2-40B4-BE49-F238E27FC236}">
                <a16:creationId xmlns:a16="http://schemas.microsoft.com/office/drawing/2014/main" id="{7479DC7E-293A-4118-BB25-14F86368D88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8BF8C06-A6F4-4D56-9961-2A48D376B05E}"/>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110602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F92F4D-6C94-4897-AF69-B2184F15173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D88BF44-B930-48BD-847E-4378CC007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68F7027-CD07-42A0-AF50-45BC8A27DFB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038A2D0-3A12-4C29-9758-C0FA78627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EA347A6-004A-4A7B-931A-4A1D4E96283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1A1E329-33C9-4A40-B00F-E72E7768B545}"/>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8" name="바닥글 개체 틀 7">
            <a:extLst>
              <a:ext uri="{FF2B5EF4-FFF2-40B4-BE49-F238E27FC236}">
                <a16:creationId xmlns:a16="http://schemas.microsoft.com/office/drawing/2014/main" id="{B58414FA-5EF1-4D32-A0B3-F5970B610B5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35AB276-1D41-4C3A-B4C6-AE34D86B4197}"/>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24321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6D34C-E153-4E55-8BE2-053CB23AE64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2C41366-6F59-49C8-B46F-241BACE3C425}"/>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4" name="바닥글 개체 틀 3">
            <a:extLst>
              <a:ext uri="{FF2B5EF4-FFF2-40B4-BE49-F238E27FC236}">
                <a16:creationId xmlns:a16="http://schemas.microsoft.com/office/drawing/2014/main" id="{DF1036E6-7409-4CCD-A33A-E8923C9C46D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4FED2EA-EEA3-4D31-83CA-82087B8CDFDB}"/>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196786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6C1AD2-5128-41ED-895C-723FBDAB28FF}"/>
              </a:ext>
            </a:extLst>
          </p:cNvPr>
          <p:cNvSpPr txBox="1"/>
          <p:nvPr userDrawn="1"/>
        </p:nvSpPr>
        <p:spPr>
          <a:xfrm>
            <a:off x="10200752" y="6614007"/>
            <a:ext cx="1988045" cy="215444"/>
          </a:xfrm>
          <a:prstGeom prst="rect">
            <a:avLst/>
          </a:prstGeom>
          <a:noFill/>
        </p:spPr>
        <p:txBody>
          <a:bodyPr wrap="none" rtlCol="0">
            <a:spAutoFit/>
          </a:bodyPr>
          <a:lstStyle/>
          <a:p>
            <a:pPr algn="r"/>
            <a:r>
              <a:rPr lang="en-US" altLang="ko-KR" sz="800" dirty="0">
                <a:solidFill>
                  <a:srgbClr val="474652"/>
                </a:solidFill>
                <a:latin typeface="Arial" panose="020B0604020202020204" pitchFamily="34" charset="0"/>
                <a:cs typeface="Arial" panose="020B0604020202020204" pitchFamily="34" charset="0"/>
              </a:rPr>
              <a:t>ⓒSaebyeol Yu.</a:t>
            </a:r>
            <a:r>
              <a:rPr lang="ko-KR" altLang="en-US" sz="800" dirty="0">
                <a:solidFill>
                  <a:srgbClr val="474652"/>
                </a:solidFill>
                <a:latin typeface="Arial" panose="020B0604020202020204" pitchFamily="34" charset="0"/>
                <a:cs typeface="Arial" panose="020B0604020202020204" pitchFamily="34" charset="0"/>
              </a:rPr>
              <a:t> </a:t>
            </a:r>
            <a:r>
              <a:rPr lang="en-US" altLang="ko-KR" sz="800" dirty="0" err="1">
                <a:solidFill>
                  <a:srgbClr val="474652"/>
                </a:solidFill>
                <a:latin typeface="Arial" panose="020B0604020202020204" pitchFamily="34" charset="0"/>
                <a:cs typeface="Arial" panose="020B0604020202020204" pitchFamily="34" charset="0"/>
              </a:rPr>
              <a:t>Saebyeol’s</a:t>
            </a:r>
            <a:r>
              <a:rPr lang="ko-KR" altLang="en-US" sz="800" dirty="0">
                <a:solidFill>
                  <a:srgbClr val="474652"/>
                </a:solidFill>
                <a:latin typeface="Arial" panose="020B0604020202020204" pitchFamily="34" charset="0"/>
                <a:cs typeface="Arial" panose="020B0604020202020204" pitchFamily="34" charset="0"/>
              </a:rPr>
              <a:t> </a:t>
            </a:r>
            <a:r>
              <a:rPr lang="en-US" altLang="ko-KR" sz="800" dirty="0">
                <a:solidFill>
                  <a:srgbClr val="474652"/>
                </a:solidFill>
                <a:latin typeface="Arial" panose="020B0604020202020204" pitchFamily="34" charset="0"/>
                <a:cs typeface="Arial" panose="020B0604020202020204" pitchFamily="34" charset="0"/>
              </a:rPr>
              <a:t>PowerPoint</a:t>
            </a:r>
            <a:endParaRPr lang="ko-KR" altLang="en-US" sz="800" dirty="0">
              <a:solidFill>
                <a:srgbClr val="474652"/>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B5CF9D7B-2295-434C-BB50-FBDB7CB49CAB}"/>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3" name="바닥글 개체 틀 2">
            <a:extLst>
              <a:ext uri="{FF2B5EF4-FFF2-40B4-BE49-F238E27FC236}">
                <a16:creationId xmlns:a16="http://schemas.microsoft.com/office/drawing/2014/main" id="{B2331C84-82A9-49FF-9C58-209FA7C6A57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C52F265-5EDF-47AD-8C48-23E44987DBD2}"/>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367011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5EF8880-0C23-4695-A0B7-BA55B9DCC83C}"/>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val="0"/>
              </a:ext>
            </a:extLst>
          </a:blip>
          <a:srcRect/>
          <a:stretch/>
        </p:blipFill>
        <p:spPr>
          <a:xfrm>
            <a:off x="0" y="0"/>
            <a:ext cx="12192000" cy="6858000"/>
          </a:xfrm>
          <a:prstGeom prst="rect">
            <a:avLst/>
          </a:prstGeom>
          <a:solidFill>
            <a:schemeClr val="accent1"/>
          </a:solidFill>
        </p:spPr>
      </p:pic>
      <p:sp>
        <p:nvSpPr>
          <p:cNvPr id="6" name="TextBox 5">
            <a:extLst>
              <a:ext uri="{FF2B5EF4-FFF2-40B4-BE49-F238E27FC236}">
                <a16:creationId xmlns:a16="http://schemas.microsoft.com/office/drawing/2014/main" id="{EE6C1AD2-5128-41ED-895C-723FBDAB28FF}"/>
              </a:ext>
            </a:extLst>
          </p:cNvPr>
          <p:cNvSpPr txBox="1"/>
          <p:nvPr userDrawn="1"/>
        </p:nvSpPr>
        <p:spPr>
          <a:xfrm>
            <a:off x="10200752" y="6614007"/>
            <a:ext cx="1988045" cy="215444"/>
          </a:xfrm>
          <a:prstGeom prst="rect">
            <a:avLst/>
          </a:prstGeom>
          <a:noFill/>
        </p:spPr>
        <p:txBody>
          <a:bodyPr wrap="none" rtlCol="0">
            <a:spAutoFit/>
          </a:bodyPr>
          <a:lstStyle/>
          <a:p>
            <a:pPr algn="r"/>
            <a:r>
              <a:rPr lang="en-US" altLang="ko-KR" sz="800" dirty="0">
                <a:solidFill>
                  <a:schemeClr val="bg1"/>
                </a:solidFill>
                <a:latin typeface="Arial" panose="020B0604020202020204" pitchFamily="34" charset="0"/>
                <a:cs typeface="Arial" panose="020B0604020202020204" pitchFamily="34" charset="0"/>
              </a:rPr>
              <a:t>ⓒSaebyeol Yu.</a:t>
            </a:r>
            <a:r>
              <a:rPr lang="ko-KR" altLang="en-US" sz="800" dirty="0">
                <a:solidFill>
                  <a:schemeClr val="bg1"/>
                </a:solidFill>
                <a:latin typeface="Arial" panose="020B0604020202020204" pitchFamily="34" charset="0"/>
                <a:cs typeface="Arial" panose="020B0604020202020204" pitchFamily="34" charset="0"/>
              </a:rPr>
              <a:t> </a:t>
            </a:r>
            <a:r>
              <a:rPr lang="en-US" altLang="ko-KR" sz="800" dirty="0" err="1">
                <a:solidFill>
                  <a:schemeClr val="bg1"/>
                </a:solidFill>
                <a:latin typeface="Arial" panose="020B0604020202020204" pitchFamily="34" charset="0"/>
                <a:cs typeface="Arial" panose="020B0604020202020204" pitchFamily="34" charset="0"/>
              </a:rPr>
              <a:t>Saebyeol’s</a:t>
            </a:r>
            <a:r>
              <a:rPr lang="ko-KR" altLang="en-US" sz="800" dirty="0">
                <a:solidFill>
                  <a:schemeClr val="bg1"/>
                </a:solidFill>
                <a:latin typeface="Arial" panose="020B0604020202020204" pitchFamily="34" charset="0"/>
                <a:cs typeface="Arial" panose="020B0604020202020204" pitchFamily="34" charset="0"/>
              </a:rPr>
              <a:t> </a:t>
            </a:r>
            <a:r>
              <a:rPr lang="en-US" altLang="ko-KR" sz="800" dirty="0">
                <a:solidFill>
                  <a:schemeClr val="bg1"/>
                </a:solidFill>
                <a:latin typeface="Arial" panose="020B0604020202020204" pitchFamily="34" charset="0"/>
                <a:cs typeface="Arial" panose="020B0604020202020204" pitchFamily="34" charset="0"/>
              </a:rPr>
              <a:t>PowerPoint</a:t>
            </a:r>
            <a:endParaRPr lang="ko-KR" altLang="en-US" sz="8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B5CF9D7B-2295-434C-BB50-FBDB7CB49CAB}"/>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3" name="바닥글 개체 틀 2">
            <a:extLst>
              <a:ext uri="{FF2B5EF4-FFF2-40B4-BE49-F238E27FC236}">
                <a16:creationId xmlns:a16="http://schemas.microsoft.com/office/drawing/2014/main" id="{B2331C84-82A9-49FF-9C58-209FA7C6A57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C52F265-5EDF-47AD-8C48-23E44987DBD2}"/>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32650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6295C-1AC2-468F-BE1D-57C4A5875EE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AFE7A1-9037-44AB-B32C-A03544783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AB44BA5-E666-41CE-9AB1-709CA4AED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842D173-D60A-49DD-9BBC-DFAC8464053E}"/>
              </a:ext>
            </a:extLst>
          </p:cNvPr>
          <p:cNvSpPr>
            <a:spLocks noGrp="1"/>
          </p:cNvSpPr>
          <p:nvPr>
            <p:ph type="dt" sz="half" idx="10"/>
          </p:nvPr>
        </p:nvSpPr>
        <p:spPr/>
        <p:txBody>
          <a:bodyPr/>
          <a:lstStyle/>
          <a:p>
            <a:fld id="{5C85567D-AB5D-4AC7-81EF-B47DBFAE57A2}" type="datetimeFigureOut">
              <a:rPr lang="ko-KR" altLang="en-US" smtClean="0"/>
              <a:t>2022-01-20</a:t>
            </a:fld>
            <a:endParaRPr lang="ko-KR" altLang="en-US"/>
          </a:p>
        </p:txBody>
      </p:sp>
      <p:sp>
        <p:nvSpPr>
          <p:cNvPr id="6" name="바닥글 개체 틀 5">
            <a:extLst>
              <a:ext uri="{FF2B5EF4-FFF2-40B4-BE49-F238E27FC236}">
                <a16:creationId xmlns:a16="http://schemas.microsoft.com/office/drawing/2014/main" id="{A69DC195-CC0D-4F1D-BA6A-0A1D6BEC90C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54EE9A9-6FA0-459E-9839-090D4821AD1A}"/>
              </a:ext>
            </a:extLst>
          </p:cNvPr>
          <p:cNvSpPr>
            <a:spLocks noGrp="1"/>
          </p:cNvSpPr>
          <p:nvPr>
            <p:ph type="sldNum" sz="quarter" idx="12"/>
          </p:nvPr>
        </p:nvSpPr>
        <p:spPr/>
        <p:txBody>
          <a:body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59910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1A1494-3269-44A5-B276-FD1B11515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DBE9EB2-ED9C-4B7A-B116-2B1071C0D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F56052-6094-4163-A308-25120BD6E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5567D-AB5D-4AC7-81EF-B47DBFAE57A2}" type="datetimeFigureOut">
              <a:rPr lang="ko-KR" altLang="en-US" smtClean="0"/>
              <a:t>2022-01-20</a:t>
            </a:fld>
            <a:endParaRPr lang="ko-KR" altLang="en-US"/>
          </a:p>
        </p:txBody>
      </p:sp>
      <p:sp>
        <p:nvSpPr>
          <p:cNvPr id="5" name="바닥글 개체 틀 4">
            <a:extLst>
              <a:ext uri="{FF2B5EF4-FFF2-40B4-BE49-F238E27FC236}">
                <a16:creationId xmlns:a16="http://schemas.microsoft.com/office/drawing/2014/main" id="{95B435DB-002D-4705-918F-4D6B8113C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ADB5B9A-8BFA-48CC-9427-80D408861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5B24-248A-42BE-A553-D13EA5F4B5A3}" type="slidenum">
              <a:rPr lang="ko-KR" altLang="en-US" smtClean="0"/>
              <a:t>‹#›</a:t>
            </a:fld>
            <a:endParaRPr lang="ko-KR" altLang="en-US"/>
          </a:p>
        </p:txBody>
      </p:sp>
    </p:spTree>
    <p:extLst>
      <p:ext uri="{BB962C8B-B14F-4D97-AF65-F5344CB8AC3E}">
        <p14:creationId xmlns:p14="http://schemas.microsoft.com/office/powerpoint/2010/main" val="1265787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1F6F75-B221-4061-B962-758F7C3BEBFF}"/>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3474720" y="0"/>
            <a:ext cx="8717280" cy="6858000"/>
          </a:xfrm>
          <a:prstGeom prst="rect">
            <a:avLst/>
          </a:prstGeom>
        </p:spPr>
      </p:pic>
      <p:sp>
        <p:nvSpPr>
          <p:cNvPr id="7" name="직사각형 6">
            <a:extLst>
              <a:ext uri="{FF2B5EF4-FFF2-40B4-BE49-F238E27FC236}">
                <a16:creationId xmlns:a16="http://schemas.microsoft.com/office/drawing/2014/main" id="{BFB742AF-8DE1-4801-BAAB-FF7C033D40F3}"/>
              </a:ext>
            </a:extLst>
          </p:cNvPr>
          <p:cNvSpPr/>
          <p:nvPr/>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9" name="TextBox 8">
            <a:extLst>
              <a:ext uri="{FF2B5EF4-FFF2-40B4-BE49-F238E27FC236}">
                <a16:creationId xmlns:a16="http://schemas.microsoft.com/office/drawing/2014/main" id="{E9B29B74-5530-431A-9A1D-6C360E5E40A6}"/>
              </a:ext>
            </a:extLst>
          </p:cNvPr>
          <p:cNvSpPr txBox="1"/>
          <p:nvPr/>
        </p:nvSpPr>
        <p:spPr>
          <a:xfrm>
            <a:off x="2077583" y="2827926"/>
            <a:ext cx="3270447" cy="1200329"/>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600" spc="-300" dirty="0">
                <a:solidFill>
                  <a:prstClr val="white"/>
                </a:solidFill>
                <a:ea typeface="나눔스퀘어 Light"/>
              </a:rPr>
              <a:t>LSTM</a:t>
            </a:r>
            <a:r>
              <a:rPr lang="ko-KR" altLang="en-US" sz="3600" spc="-300" dirty="0">
                <a:solidFill>
                  <a:prstClr val="white"/>
                </a:solidFill>
                <a:ea typeface="나눔스퀘어 Light"/>
              </a:rPr>
              <a:t>으로 </a:t>
            </a:r>
            <a:endParaRPr lang="en-US" altLang="ko-KR" sz="3600" spc="-300" dirty="0">
              <a:solidFill>
                <a:prstClr val="white"/>
              </a:solidFill>
              <a:ea typeface="나눔스퀘어 Light"/>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3600" spc="-300" dirty="0">
                <a:solidFill>
                  <a:prstClr val="white"/>
                </a:solidFill>
                <a:ea typeface="나눔스퀘어 Light"/>
              </a:rPr>
              <a:t>텍스트 생성하기</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11" name="TextBox 10">
            <a:extLst>
              <a:ext uri="{FF2B5EF4-FFF2-40B4-BE49-F238E27FC236}">
                <a16:creationId xmlns:a16="http://schemas.microsoft.com/office/drawing/2014/main" id="{DD6DC040-1911-4DE1-B7BA-8D50B20BC5F8}"/>
              </a:ext>
            </a:extLst>
          </p:cNvPr>
          <p:cNvSpPr txBox="1"/>
          <p:nvPr/>
        </p:nvSpPr>
        <p:spPr>
          <a:xfrm>
            <a:off x="904240" y="3121223"/>
            <a:ext cx="4571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cxnSp>
        <p:nvCxnSpPr>
          <p:cNvPr id="12" name="직선 연결선 11">
            <a:extLst>
              <a:ext uri="{FF2B5EF4-FFF2-40B4-BE49-F238E27FC236}">
                <a16:creationId xmlns:a16="http://schemas.microsoft.com/office/drawing/2014/main" id="{E9C7568C-DA98-40CE-9115-1F19853EEDF6}"/>
              </a:ext>
            </a:extLst>
          </p:cNvPr>
          <p:cNvCxnSpPr>
            <a:cxnSpLocks/>
          </p:cNvCxnSpPr>
          <p:nvPr/>
        </p:nvCxnSpPr>
        <p:spPr>
          <a:xfrm>
            <a:off x="904240" y="2823130"/>
            <a:ext cx="4467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92A7BF85-EFF0-4169-9F33-5B30AFBB9A2A}"/>
              </a:ext>
            </a:extLst>
          </p:cNvPr>
          <p:cNvCxnSpPr>
            <a:cxnSpLocks/>
          </p:cNvCxnSpPr>
          <p:nvPr/>
        </p:nvCxnSpPr>
        <p:spPr>
          <a:xfrm>
            <a:off x="904240" y="4011850"/>
            <a:ext cx="4467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5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399062" y="1316621"/>
            <a:ext cx="11488138" cy="523220"/>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en-US" altLang="ko-KR" sz="2800" b="1" dirty="0">
                <a:solidFill>
                  <a:srgbClr val="005289">
                    <a:lumMod val="50000"/>
                  </a:srgbClr>
                </a:solidFill>
                <a:latin typeface="맑은 고딕" panose="020F0502020204030204"/>
                <a:ea typeface="맑은 고딕" panose="020B0503020000020004" pitchFamily="50" charset="-127"/>
              </a:rPr>
              <a:t>3. </a:t>
            </a:r>
            <a:r>
              <a:rPr lang="ko-KR" altLang="en-US" sz="2800" b="1" dirty="0">
                <a:solidFill>
                  <a:srgbClr val="005289">
                    <a:lumMod val="50000"/>
                  </a:srgbClr>
                </a:solidFill>
                <a:latin typeface="맑은 고딕" panose="020F0502020204030204"/>
                <a:ea typeface="맑은 고딕" panose="020B0503020000020004" pitchFamily="50" charset="-127"/>
              </a:rPr>
              <a:t>언어 모델 훈련과 샘플링</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7" name="그림 6">
            <a:extLst>
              <a:ext uri="{FF2B5EF4-FFF2-40B4-BE49-F238E27FC236}">
                <a16:creationId xmlns:a16="http://schemas.microsoft.com/office/drawing/2014/main" id="{49A94C4E-6286-455E-9D86-F97D5F0123C7}"/>
              </a:ext>
            </a:extLst>
          </p:cNvPr>
          <p:cNvPicPr>
            <a:picLocks noChangeAspect="1"/>
          </p:cNvPicPr>
          <p:nvPr/>
        </p:nvPicPr>
        <p:blipFill>
          <a:blip r:embed="rId2"/>
          <a:stretch>
            <a:fillRect/>
          </a:stretch>
        </p:blipFill>
        <p:spPr>
          <a:xfrm>
            <a:off x="1561149" y="3041564"/>
            <a:ext cx="3839111" cy="1524213"/>
          </a:xfrm>
          <a:prstGeom prst="rect">
            <a:avLst/>
          </a:prstGeom>
        </p:spPr>
      </p:pic>
      <p:sp>
        <p:nvSpPr>
          <p:cNvPr id="15" name="TextBox 14">
            <a:extLst>
              <a:ext uri="{FF2B5EF4-FFF2-40B4-BE49-F238E27FC236}">
                <a16:creationId xmlns:a16="http://schemas.microsoft.com/office/drawing/2014/main" id="{27C7232E-3D19-4C35-B6AC-C83B8831D0C3}"/>
              </a:ext>
            </a:extLst>
          </p:cNvPr>
          <p:cNvSpPr txBox="1"/>
          <p:nvPr/>
        </p:nvSpPr>
        <p:spPr>
          <a:xfrm>
            <a:off x="801410" y="5018160"/>
            <a:ext cx="5358587" cy="369332"/>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모델의 예측이 주어졌을 때 샘플링하는 함수</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pic>
        <p:nvPicPr>
          <p:cNvPr id="10" name="그림 9">
            <a:extLst>
              <a:ext uri="{FF2B5EF4-FFF2-40B4-BE49-F238E27FC236}">
                <a16:creationId xmlns:a16="http://schemas.microsoft.com/office/drawing/2014/main" id="{B3F979F4-31EE-43B7-9F54-E2BB8AA66A49}"/>
              </a:ext>
            </a:extLst>
          </p:cNvPr>
          <p:cNvPicPr>
            <a:picLocks noChangeAspect="1"/>
          </p:cNvPicPr>
          <p:nvPr/>
        </p:nvPicPr>
        <p:blipFill>
          <a:blip r:embed="rId3"/>
          <a:stretch>
            <a:fillRect/>
          </a:stretch>
        </p:blipFill>
        <p:spPr>
          <a:xfrm>
            <a:off x="7020323" y="1212697"/>
            <a:ext cx="3610528" cy="5645303"/>
          </a:xfrm>
          <a:prstGeom prst="rect">
            <a:avLst/>
          </a:prstGeom>
        </p:spPr>
      </p:pic>
    </p:spTree>
    <p:extLst>
      <p:ext uri="{BB962C8B-B14F-4D97-AF65-F5344CB8AC3E}">
        <p14:creationId xmlns:p14="http://schemas.microsoft.com/office/powerpoint/2010/main" val="3380536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5" name="TextBox 14">
            <a:extLst>
              <a:ext uri="{FF2B5EF4-FFF2-40B4-BE49-F238E27FC236}">
                <a16:creationId xmlns:a16="http://schemas.microsoft.com/office/drawing/2014/main" id="{27C7232E-3D19-4C35-B6AC-C83B8831D0C3}"/>
              </a:ext>
            </a:extLst>
          </p:cNvPr>
          <p:cNvSpPr txBox="1"/>
          <p:nvPr/>
        </p:nvSpPr>
        <p:spPr>
          <a:xfrm>
            <a:off x="146722" y="1274947"/>
            <a:ext cx="11898555" cy="4801314"/>
          </a:xfrm>
          <a:prstGeom prst="rect">
            <a:avLst/>
          </a:prstGeom>
          <a:noFill/>
        </p:spPr>
        <p:txBody>
          <a:bodyPr wrap="square">
            <a:spAutoFit/>
          </a:bodyPr>
          <a:lstStyle/>
          <a:p>
            <a:pPr marL="0" marR="0" lvl="0" indent="0" defTabSz="914400" rtl="0" eaLnBrk="1" fontAlgn="auto" latinLnBrk="1" hangingPunct="1">
              <a:lnSpc>
                <a:spcPct val="100000"/>
              </a:lnSpc>
              <a:spcBef>
                <a:spcPts val="0"/>
              </a:spcBef>
              <a:spcAft>
                <a:spcPts val="0"/>
              </a:spcAft>
              <a:buClrTx/>
              <a:buSzTx/>
              <a:buFontTx/>
              <a:buNone/>
              <a:tabLst/>
              <a:defRPr/>
            </a:pPr>
            <a:r>
              <a:rPr kumimoji="0" lang="ko-KR" altLang="en-US"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에포크</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40</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Epoch 1/1</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200278/200278 [==============================] - 79s 395us/step - loss: 1.3065</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시드</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텍스트</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"the slowly ascending ranks and classes, in which,</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through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fo</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온도</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0.2</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the slowly ascending ranks and classes, in which,</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through for the sense of the sense of the present man as the most same as the sense of the sense of the hand, and the philosophy of the sense of the reason and the contempt of the present in the belief of the sense of the sense of the sense of the most the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exiler</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to the feelings of the contempt to the present in the hand of the sense of the spirit of the reading the sense of the future of the superiority of</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온도</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0.5</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the slowly ascending ranks and classes, in which,</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through for something and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commandate</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and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and</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the world as a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rativger</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that the sense as the standard, and this has not literation of the man and the higher extent that the more believe of the hand, but the dispossession and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and</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the sense of the most heart of the world beyond as he was not seems to the knowledge and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simplet</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of the more over the sense of all things the hard are the regard to deceive and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someth</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56673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5" name="TextBox 14">
            <a:extLst>
              <a:ext uri="{FF2B5EF4-FFF2-40B4-BE49-F238E27FC236}">
                <a16:creationId xmlns:a16="http://schemas.microsoft.com/office/drawing/2014/main" id="{27C7232E-3D19-4C35-B6AC-C83B8831D0C3}"/>
              </a:ext>
            </a:extLst>
          </p:cNvPr>
          <p:cNvSpPr txBox="1"/>
          <p:nvPr/>
        </p:nvSpPr>
        <p:spPr>
          <a:xfrm>
            <a:off x="146722" y="1660428"/>
            <a:ext cx="11898555" cy="3970318"/>
          </a:xfrm>
          <a:prstGeom prst="rect">
            <a:avLst/>
          </a:prstGeom>
          <a:noFill/>
        </p:spPr>
        <p:txBody>
          <a:bodyPr wrap="square">
            <a:spAutoFit/>
          </a:bodyPr>
          <a:lstStyle/>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온도</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1.0</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the slowly ascending ranks and classes, in which,</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through for thence, for it who</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dihility</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this desires: for thereby was a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spicent</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-god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howeven</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of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differeness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in the creator. man an interpretation of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attendens</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into object of good in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desilal</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wilts of withs this pertains moral estimates, it</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is transforms</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has prevent-mingled,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notwow</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by the contains them.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dequities</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out power fine,</a:t>
            </a:r>
          </a:p>
          <a:p>
            <a:pPr marL="0" marR="0" lvl="0" indent="0" defTabSz="914400" rtl="0" eaLnBrk="1" fontAlgn="auto" latinLnBrk="1" hangingPunct="1">
              <a:lnSpc>
                <a:spcPct val="100000"/>
              </a:lnSpc>
              <a:spcBef>
                <a:spcPts val="0"/>
              </a:spcBef>
              <a:spcAft>
                <a:spcPts val="0"/>
              </a:spcAft>
              <a:buClrTx/>
              <a:buSzTx/>
              <a:buFontTx/>
              <a:buNone/>
              <a:tabLst/>
              <a:defRPr/>
            </a:pP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unter</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our development</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and sists</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spry of his way presentiment in the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capa</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918730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5" name="TextBox 14">
            <a:extLst>
              <a:ext uri="{FF2B5EF4-FFF2-40B4-BE49-F238E27FC236}">
                <a16:creationId xmlns:a16="http://schemas.microsoft.com/office/drawing/2014/main" id="{27C7232E-3D19-4C35-B6AC-C83B8831D0C3}"/>
              </a:ext>
            </a:extLst>
          </p:cNvPr>
          <p:cNvSpPr txBox="1"/>
          <p:nvPr/>
        </p:nvSpPr>
        <p:spPr>
          <a:xfrm>
            <a:off x="146722" y="1660428"/>
            <a:ext cx="11898555" cy="3970318"/>
          </a:xfrm>
          <a:prstGeom prst="rect">
            <a:avLst/>
          </a:prstGeom>
          <a:noFill/>
        </p:spPr>
        <p:txBody>
          <a:bodyPr wrap="square">
            <a:spAutoFit/>
          </a:bodyPr>
          <a:lstStyle/>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온도</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1.2</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the slowly ascending ranks and classes, in which,</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through for which it has</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it.</a:t>
            </a:r>
          </a:p>
          <a:p>
            <a:pPr marL="0" marR="0" lvl="0" indent="0" defTabSz="914400" rtl="0" eaLnBrk="1" fontAlgn="auto" latinLnBrk="1" hangingPunct="1">
              <a:lnSpc>
                <a:spcPct val="100000"/>
              </a:lnSpc>
              <a:spcBef>
                <a:spcPts val="0"/>
              </a:spcBef>
              <a:spcAft>
                <a:spcPts val="0"/>
              </a:spcAft>
              <a:buClrTx/>
              <a:buSzTx/>
              <a:buFontTx/>
              <a:buNone/>
              <a:tabLst/>
              <a:defRPr/>
            </a:pP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12a in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sightency</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or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nootly</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power? "truths of a mess,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sudemoal</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and</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ovalesel</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which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wellozed</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po</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sececies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without those who had not heated was</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"hand,</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fundamentall</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art of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selford</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it must have just go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preernes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mohesstompule</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threateneo</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which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conzents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with to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hampensness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--must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lons</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in</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owing in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foresnasce</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of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fign</a:t>
            </a:r>
            <a:endPar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and small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uncaded</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the philosopher;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theat</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one has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ba</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en-US" altLang="ko-KR"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perfully</a:t>
            </a:r>
            <a:r>
              <a:rPr kumimoji="0" lang="en-US" altLang="ko-KR"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fait</a:t>
            </a:r>
          </a:p>
        </p:txBody>
      </p:sp>
    </p:spTree>
    <p:extLst>
      <p:ext uri="{BB962C8B-B14F-4D97-AF65-F5344CB8AC3E}">
        <p14:creationId xmlns:p14="http://schemas.microsoft.com/office/powerpoint/2010/main" val="3007294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031051"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정리</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8.1.5</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5" name="TextBox 14">
            <a:extLst>
              <a:ext uri="{FF2B5EF4-FFF2-40B4-BE49-F238E27FC236}">
                <a16:creationId xmlns:a16="http://schemas.microsoft.com/office/drawing/2014/main" id="{27C7232E-3D19-4C35-B6AC-C83B8831D0C3}"/>
              </a:ext>
            </a:extLst>
          </p:cNvPr>
          <p:cNvSpPr txBox="1"/>
          <p:nvPr/>
        </p:nvSpPr>
        <p:spPr>
          <a:xfrm>
            <a:off x="1159735" y="2207275"/>
            <a:ext cx="10171654" cy="3170099"/>
          </a:xfrm>
          <a:prstGeom prst="rect">
            <a:avLst/>
          </a:prstGeom>
          <a:noFill/>
        </p:spPr>
        <p:txBody>
          <a:bodyPr wrap="square">
            <a:spAutoFit/>
          </a:bodyPr>
          <a:lstStyle/>
          <a:p>
            <a:pPr marL="342900" marR="0" lvl="0" indent="-342900" defTabSz="914400" rtl="0" eaLnBrk="1" fontAlgn="auto" latinLnBrk="1" hangingPunct="1">
              <a:lnSpc>
                <a:spcPct val="100000"/>
              </a:lnSpc>
              <a:spcBef>
                <a:spcPts val="0"/>
              </a:spcBef>
              <a:spcAft>
                <a:spcPts val="0"/>
              </a:spcAft>
              <a:buClrTx/>
              <a:buSzTx/>
              <a:buFontTx/>
              <a:buAutoNum type="arabicPeriod"/>
              <a:tabLst/>
              <a:defRPr/>
            </a:pP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낮은 온도는 아주 반복적이고 예상</a:t>
            </a: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국부적 구조는 거의 동일</a:t>
            </a: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가능</a:t>
            </a: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R="0" lvl="0" defTabSz="914400" rtl="0" eaLnBrk="1" fontAlgn="auto" latinLnBrk="1" hangingPunct="1">
              <a:lnSpc>
                <a:spcPct val="100000"/>
              </a:lnSpc>
              <a:spcBef>
                <a:spcPts val="0"/>
              </a:spcBef>
              <a:spcAft>
                <a:spcPts val="0"/>
              </a:spcAft>
              <a:buClrTx/>
              <a:buSzTx/>
              <a:tabLst/>
              <a:defRPr/>
            </a:pP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높은 온도는 흥미롭고 놀랍고 창의적 또한 새로운 단어도 창조</a:t>
            </a: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국부적 구조 무너짐</a:t>
            </a: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학습된 구조와 무작위성 사이에 균형 맞추기가 필요</a:t>
            </a:r>
          </a:p>
          <a:p>
            <a:pPr marL="0" marR="0" lvl="0" indent="0" defTabSz="914400" rtl="0" eaLnBrk="1" fontAlgn="auto" latinLnBrk="1" hangingPunct="1">
              <a:lnSpc>
                <a:spcPct val="100000"/>
              </a:lnSpc>
              <a:spcBef>
                <a:spcPts val="0"/>
              </a:spcBef>
              <a:spcAft>
                <a:spcPts val="0"/>
              </a:spcAft>
              <a:buClrTx/>
              <a:buSzTx/>
              <a:buFontTx/>
              <a:buNone/>
              <a:tabLst/>
              <a:defRPr/>
            </a:pP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2.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다음 토큰을 </a:t>
            </a:r>
            <a:r>
              <a:rPr kumimoji="0" lang="ko-KR" altLang="en-US" sz="2000"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샘플링할</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때 모델이 만든 출력에 집중하는 것과 무작위성을 주입하는 것 </a:t>
            </a:r>
            <a:endParaRPr lang="en-US" altLang="ko-KR" sz="2000" dirty="0">
              <a:solidFill>
                <a:srgbClr val="005289">
                  <a:lumMod val="50000"/>
                </a:srgbClr>
              </a:solidFill>
              <a:latin typeface="맑은 고딕" panose="020F0502020204030204"/>
              <a:ea typeface="맑은 고딕" panose="020B0503020000020004" pitchFamily="50" charset="-127"/>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사이에 균형을 맞추어야 함</a:t>
            </a:r>
          </a:p>
          <a:p>
            <a:pPr marL="0" marR="0" lvl="0" indent="0" defTabSz="914400" rtl="0" eaLnBrk="1" fontAlgn="auto" latinLnBrk="1" hangingPunct="1">
              <a:lnSpc>
                <a:spcPct val="100000"/>
              </a:lnSpc>
              <a:spcBef>
                <a:spcPts val="0"/>
              </a:spcBef>
              <a:spcAft>
                <a:spcPts val="0"/>
              </a:spcAft>
              <a:buClrTx/>
              <a:buSzTx/>
              <a:buFontTx/>
              <a:buNone/>
              <a:tabLst/>
              <a:defRPr/>
            </a:pP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3.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이를 위해 </a:t>
            </a:r>
            <a:r>
              <a:rPr kumimoji="0" lang="ko-KR" altLang="en-US" sz="2000"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소프트맥스</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온도 개념을 사용</a:t>
            </a:r>
            <a:r>
              <a:rPr lang="en-US" altLang="ko-KR" sz="2000" dirty="0">
                <a:solidFill>
                  <a:srgbClr val="005289">
                    <a:lumMod val="50000"/>
                  </a:srgbClr>
                </a:solidFill>
                <a:latin typeface="맑은 고딕" panose="020F0502020204030204"/>
                <a:ea typeface="맑은 고딕" panose="020B0503020000020004" pitchFamily="50" charset="-127"/>
              </a:rPr>
              <a:t>. </a:t>
            </a: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항상 다양한 온도에서 적절한 값 찾기</a:t>
            </a:r>
          </a:p>
        </p:txBody>
      </p:sp>
    </p:spTree>
    <p:extLst>
      <p:ext uri="{BB962C8B-B14F-4D97-AF65-F5344CB8AC3E}">
        <p14:creationId xmlns:p14="http://schemas.microsoft.com/office/powerpoint/2010/main" val="368382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1F6F75-B221-4061-B962-758F7C3BEBFF}"/>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3474720" y="0"/>
            <a:ext cx="8717280" cy="6858000"/>
          </a:xfrm>
          <a:prstGeom prst="rect">
            <a:avLst/>
          </a:prstGeom>
        </p:spPr>
      </p:pic>
      <p:sp>
        <p:nvSpPr>
          <p:cNvPr id="7" name="직사각형 6">
            <a:extLst>
              <a:ext uri="{FF2B5EF4-FFF2-40B4-BE49-F238E27FC236}">
                <a16:creationId xmlns:a16="http://schemas.microsoft.com/office/drawing/2014/main" id="{BFB742AF-8DE1-4801-BAAB-FF7C033D40F3}"/>
              </a:ext>
            </a:extLst>
          </p:cNvPr>
          <p:cNvSpPr/>
          <p:nvPr/>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9" name="TextBox 8">
            <a:extLst>
              <a:ext uri="{FF2B5EF4-FFF2-40B4-BE49-F238E27FC236}">
                <a16:creationId xmlns:a16="http://schemas.microsoft.com/office/drawing/2014/main" id="{E9B29B74-5530-431A-9A1D-6C360E5E40A6}"/>
              </a:ext>
            </a:extLst>
          </p:cNvPr>
          <p:cNvSpPr txBox="1"/>
          <p:nvPr/>
        </p:nvSpPr>
        <p:spPr>
          <a:xfrm>
            <a:off x="3825700" y="3121223"/>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3600" spc="-300">
                <a:solidFill>
                  <a:prstClr val="white"/>
                </a:solidFill>
                <a:ea typeface="나눔스퀘어 Light"/>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11" name="TextBox 10">
            <a:extLst>
              <a:ext uri="{FF2B5EF4-FFF2-40B4-BE49-F238E27FC236}">
                <a16:creationId xmlns:a16="http://schemas.microsoft.com/office/drawing/2014/main" id="{DD6DC040-1911-4DE1-B7BA-8D50B20BC5F8}"/>
              </a:ext>
            </a:extLst>
          </p:cNvPr>
          <p:cNvSpPr txBox="1"/>
          <p:nvPr/>
        </p:nvSpPr>
        <p:spPr>
          <a:xfrm>
            <a:off x="904240" y="3121223"/>
            <a:ext cx="4571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cxnSp>
        <p:nvCxnSpPr>
          <p:cNvPr id="12" name="직선 연결선 11">
            <a:extLst>
              <a:ext uri="{FF2B5EF4-FFF2-40B4-BE49-F238E27FC236}">
                <a16:creationId xmlns:a16="http://schemas.microsoft.com/office/drawing/2014/main" id="{E9C7568C-DA98-40CE-9115-1F19853EEDF6}"/>
              </a:ext>
            </a:extLst>
          </p:cNvPr>
          <p:cNvCxnSpPr>
            <a:cxnSpLocks/>
          </p:cNvCxnSpPr>
          <p:nvPr/>
        </p:nvCxnSpPr>
        <p:spPr>
          <a:xfrm>
            <a:off x="904240" y="2823130"/>
            <a:ext cx="4467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92A7BF85-EFF0-4169-9F33-5B30AFBB9A2A}"/>
              </a:ext>
            </a:extLst>
          </p:cNvPr>
          <p:cNvCxnSpPr>
            <a:cxnSpLocks/>
          </p:cNvCxnSpPr>
          <p:nvPr/>
        </p:nvCxnSpPr>
        <p:spPr>
          <a:xfrm>
            <a:off x="904240" y="4011850"/>
            <a:ext cx="4467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64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273557" y="1221982"/>
            <a:ext cx="11488138" cy="1015663"/>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ko-KR" altLang="en-US" sz="3200" b="1" dirty="0" err="1">
                <a:solidFill>
                  <a:srgbClr val="005289">
                    <a:lumMod val="50000"/>
                  </a:srgbClr>
                </a:solidFill>
                <a:latin typeface="맑은 고딕" panose="020F0502020204030204"/>
                <a:ea typeface="맑은 고딕" panose="020B0503020000020004" pitchFamily="50" charset="-127"/>
              </a:rPr>
              <a:t>딥드림</a:t>
            </a:r>
            <a:r>
              <a:rPr lang="en-US" altLang="ko-KR" sz="3200" b="1" dirty="0">
                <a:solidFill>
                  <a:srgbClr val="005289">
                    <a:lumMod val="50000"/>
                  </a:srgbClr>
                </a:solidFill>
                <a:latin typeface="맑은 고딕" panose="020F0502020204030204"/>
                <a:ea typeface="맑은 고딕" panose="020B0503020000020004" pitchFamily="50" charset="-127"/>
              </a:rPr>
              <a:t>:</a:t>
            </a:r>
            <a:r>
              <a:rPr lang="ko-KR" altLang="en-US" sz="3200" b="1" dirty="0">
                <a:solidFill>
                  <a:srgbClr val="005289">
                    <a:lumMod val="50000"/>
                  </a:srgbClr>
                </a:solidFill>
                <a:latin typeface="맑은 고딕" panose="020F0502020204030204"/>
                <a:ea typeface="맑은 고딕" panose="020B0503020000020004" pitchFamily="50" charset="-127"/>
              </a:rPr>
              <a:t> </a:t>
            </a:r>
            <a:endParaRPr lang="en-US" altLang="ko-KR" sz="3200" b="1" dirty="0">
              <a:solidFill>
                <a:srgbClr val="005289">
                  <a:lumMod val="50000"/>
                </a:srgbClr>
              </a:solidFill>
              <a:latin typeface="맑은 고딕" panose="020F0502020204030204"/>
              <a:ea typeface="맑은 고딕" panose="020B0503020000020004" pitchFamily="50" charset="-127"/>
            </a:endParaRPr>
          </a:p>
          <a:p>
            <a:pPr marR="0" lvl="0" algn="l" defTabSz="914400" rtl="0" eaLnBrk="1" fontAlgn="auto" latinLnBrk="1" hangingPunct="1">
              <a:lnSpc>
                <a:spcPct val="100000"/>
              </a:lnSpc>
              <a:spcBef>
                <a:spcPts val="0"/>
              </a:spcBef>
              <a:spcAft>
                <a:spcPts val="0"/>
              </a:spcAft>
              <a:buClrTx/>
              <a:buSzTx/>
              <a:tabLst/>
              <a:defRPr/>
            </a:pPr>
            <a:r>
              <a:rPr lang="ko-KR" altLang="en-US" sz="2800" dirty="0" err="1">
                <a:solidFill>
                  <a:srgbClr val="005289">
                    <a:lumMod val="50000"/>
                  </a:srgbClr>
                </a:solidFill>
                <a:latin typeface="맑은 고딕" panose="020F0502020204030204"/>
                <a:ea typeface="맑은 고딕" panose="020B0503020000020004" pitchFamily="50" charset="-127"/>
              </a:rPr>
              <a:t>합성곱</a:t>
            </a:r>
            <a:r>
              <a:rPr lang="ko-KR" altLang="en-US" sz="2800" dirty="0">
                <a:solidFill>
                  <a:srgbClr val="005289">
                    <a:lumMod val="50000"/>
                  </a:srgbClr>
                </a:solidFill>
                <a:latin typeface="맑은 고딕" panose="020F0502020204030204"/>
                <a:ea typeface="맑은 고딕" panose="020B0503020000020004" pitchFamily="50" charset="-127"/>
              </a:rPr>
              <a:t> 신경망이 학습한 표현으로 예술적으로 이미지를 조작하는 기법</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sp>
        <p:nvSpPr>
          <p:cNvPr id="10" name="TextBox 9">
            <a:extLst>
              <a:ext uri="{FF2B5EF4-FFF2-40B4-BE49-F238E27FC236}">
                <a16:creationId xmlns:a16="http://schemas.microsoft.com/office/drawing/2014/main" id="{9E24834A-BA7E-4BD3-B42A-73E81C4FDF30}"/>
              </a:ext>
            </a:extLst>
          </p:cNvPr>
          <p:cNvSpPr txBox="1"/>
          <p:nvPr/>
        </p:nvSpPr>
        <p:spPr>
          <a:xfrm>
            <a:off x="273557" y="2861645"/>
            <a:ext cx="7185078" cy="2677656"/>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en-US" altLang="ko-KR" sz="2400" dirty="0">
                <a:solidFill>
                  <a:srgbClr val="005289">
                    <a:lumMod val="50000"/>
                  </a:srgbClr>
                </a:solidFill>
                <a:latin typeface="맑은 고딕" panose="020F0502020204030204"/>
                <a:ea typeface="맑은 고딕" panose="020B0503020000020004" pitchFamily="50" charset="-127"/>
              </a:rPr>
              <a:t>1. </a:t>
            </a:r>
            <a:r>
              <a:rPr lang="ko-KR" altLang="en-US" sz="2400" dirty="0" err="1">
                <a:solidFill>
                  <a:srgbClr val="005289">
                    <a:lumMod val="50000"/>
                  </a:srgbClr>
                </a:solidFill>
                <a:latin typeface="맑은 고딕" panose="020F0502020204030204"/>
                <a:ea typeface="맑은 고딕" panose="020B0503020000020004" pitchFamily="50" charset="-127"/>
              </a:rPr>
              <a:t>기법특정</a:t>
            </a:r>
            <a:r>
              <a:rPr lang="ko-KR" altLang="en-US" sz="2400" dirty="0">
                <a:solidFill>
                  <a:srgbClr val="005289">
                    <a:lumMod val="50000"/>
                  </a:srgbClr>
                </a:solidFill>
                <a:latin typeface="맑은 고딕" panose="020F0502020204030204"/>
                <a:ea typeface="맑은 고딕" panose="020B0503020000020004" pitchFamily="50" charset="-127"/>
              </a:rPr>
              <a:t> 필터가 아닌 전체층의 활성화를 최대화</a:t>
            </a:r>
            <a:endParaRPr lang="en-US" altLang="ko-KR" sz="2400" dirty="0">
              <a:solidFill>
                <a:srgbClr val="005289">
                  <a:lumMod val="50000"/>
                </a:srgbClr>
              </a:solidFill>
              <a:latin typeface="맑은 고딕" panose="020F0502020204030204"/>
              <a:ea typeface="맑은 고딕" panose="020B0503020000020004" pitchFamily="50" charset="-127"/>
            </a:endParaRPr>
          </a:p>
          <a:p>
            <a:pPr marR="0" lvl="0" algn="l" defTabSz="914400" rtl="0" eaLnBrk="1" fontAlgn="auto" latinLnBrk="1" hangingPunct="1">
              <a:lnSpc>
                <a:spcPct val="100000"/>
              </a:lnSpc>
              <a:spcBef>
                <a:spcPts val="0"/>
              </a:spcBef>
              <a:spcAft>
                <a:spcPts val="0"/>
              </a:spcAft>
              <a:buClrTx/>
              <a:buSzTx/>
              <a:tabLst/>
              <a:defRPr/>
            </a:pPr>
            <a:endParaRPr lang="en-US" altLang="ko-KR" sz="2400" dirty="0">
              <a:solidFill>
                <a:srgbClr val="005289">
                  <a:lumMod val="50000"/>
                </a:srgbClr>
              </a:solidFill>
              <a:latin typeface="맑은 고딕" panose="020F0502020204030204"/>
              <a:ea typeface="맑은 고딕" panose="020B0503020000020004" pitchFamily="50" charset="-127"/>
            </a:endParaRPr>
          </a:p>
          <a:p>
            <a:pPr marR="0" lvl="0" algn="l" defTabSz="914400" rtl="0" eaLnBrk="1" fontAlgn="auto" latinLnBrk="1" hangingPunct="1">
              <a:lnSpc>
                <a:spcPct val="100000"/>
              </a:lnSpc>
              <a:spcBef>
                <a:spcPts val="0"/>
              </a:spcBef>
              <a:spcAft>
                <a:spcPts val="0"/>
              </a:spcAft>
              <a:buClrTx/>
              <a:buSzTx/>
              <a:tabLst/>
              <a:defRPr/>
            </a:pPr>
            <a:r>
              <a:rPr lang="en-US" altLang="ko-KR" sz="2400" dirty="0">
                <a:solidFill>
                  <a:srgbClr val="005289">
                    <a:lumMod val="50000"/>
                  </a:srgbClr>
                </a:solidFill>
                <a:latin typeface="맑은 고딕" panose="020F0502020204030204"/>
                <a:ea typeface="맑은 고딕" panose="020B0503020000020004" pitchFamily="50" charset="-127"/>
              </a:rPr>
              <a:t>2</a:t>
            </a:r>
            <a:r>
              <a:rPr lang="en-US" altLang="ko-KR" sz="2000" dirty="0">
                <a:solidFill>
                  <a:srgbClr val="005289">
                    <a:lumMod val="50000"/>
                  </a:srgbClr>
                </a:solidFill>
                <a:latin typeface="맑은 고딕" panose="020F0502020204030204"/>
                <a:ea typeface="맑은 고딕" panose="020B0503020000020004" pitchFamily="50" charset="-127"/>
              </a:rPr>
              <a:t>. </a:t>
            </a:r>
            <a:r>
              <a:rPr lang="ko-KR" altLang="en-US" sz="2400" dirty="0">
                <a:solidFill>
                  <a:srgbClr val="005289">
                    <a:lumMod val="50000"/>
                  </a:srgbClr>
                </a:solidFill>
                <a:latin typeface="맑은 고딕" panose="020F0502020204030204"/>
                <a:ea typeface="맑은 고딕" panose="020B0503020000020004" pitchFamily="50" charset="-127"/>
              </a:rPr>
              <a:t>이미 가지고 있는 이미지 그대로 사용</a:t>
            </a:r>
          </a:p>
          <a:p>
            <a:pPr marR="0" lvl="0" algn="l" defTabSz="914400" rtl="0" eaLnBrk="1" fontAlgn="auto" latinLnBrk="1" hangingPunct="1">
              <a:lnSpc>
                <a:spcPct val="100000"/>
              </a:lnSpc>
              <a:spcBef>
                <a:spcPts val="0"/>
              </a:spcBef>
              <a:spcAft>
                <a:spcPts val="0"/>
              </a:spcAft>
              <a:buClrTx/>
              <a:buSzTx/>
              <a:tabLst/>
              <a:defRPr/>
            </a:pPr>
            <a:r>
              <a:rPr lang="en-US" altLang="ko-KR" sz="2400" dirty="0">
                <a:solidFill>
                  <a:srgbClr val="005289">
                    <a:lumMod val="50000"/>
                  </a:srgbClr>
                </a:solidFill>
                <a:latin typeface="맑은 고딕" panose="020F0502020204030204"/>
                <a:ea typeface="맑은 고딕" panose="020B0503020000020004" pitchFamily="50" charset="-127"/>
              </a:rPr>
              <a:t>(</a:t>
            </a:r>
            <a:r>
              <a:rPr lang="ko-KR" altLang="en-US" sz="2400" dirty="0">
                <a:solidFill>
                  <a:srgbClr val="005289">
                    <a:lumMod val="50000"/>
                  </a:srgbClr>
                </a:solidFill>
                <a:latin typeface="맑은 고딕" panose="020F0502020204030204"/>
                <a:ea typeface="맑은 고딕" panose="020B0503020000020004" pitchFamily="50" charset="-127"/>
              </a:rPr>
              <a:t>기존 시각 패턴 바탕 이미지 요소들 왜곡</a:t>
            </a:r>
            <a:r>
              <a:rPr lang="en-US" altLang="ko-KR" sz="2400" dirty="0">
                <a:solidFill>
                  <a:srgbClr val="005289">
                    <a:lumMod val="50000"/>
                  </a:srgbClr>
                </a:solidFill>
                <a:latin typeface="맑은 고딕" panose="020F0502020204030204"/>
                <a:ea typeface="맑은 고딕" panose="020B0503020000020004" pitchFamily="50" charset="-127"/>
              </a:rPr>
              <a:t>)</a:t>
            </a:r>
          </a:p>
          <a:p>
            <a:pPr marR="0" lvl="0" algn="l" defTabSz="914400" rtl="0" eaLnBrk="1" fontAlgn="auto" latinLnBrk="1" hangingPunct="1">
              <a:lnSpc>
                <a:spcPct val="100000"/>
              </a:lnSpc>
              <a:spcBef>
                <a:spcPts val="0"/>
              </a:spcBef>
              <a:spcAft>
                <a:spcPts val="0"/>
              </a:spcAft>
              <a:buClrTx/>
              <a:buSzTx/>
              <a:tabLst/>
              <a:defRPr/>
            </a:pPr>
            <a:endParaRPr lang="en-US" altLang="ko-KR" sz="2400" dirty="0">
              <a:solidFill>
                <a:srgbClr val="005289">
                  <a:lumMod val="50000"/>
                </a:srgbClr>
              </a:solidFill>
              <a:latin typeface="맑은 고딕" panose="020F0502020204030204"/>
              <a:ea typeface="맑은 고딕" panose="020B0503020000020004" pitchFamily="50" charset="-127"/>
            </a:endParaRPr>
          </a:p>
          <a:p>
            <a:pPr marR="0" lvl="0" algn="l" defTabSz="914400" rtl="0" eaLnBrk="1" fontAlgn="auto" latinLnBrk="1" hangingPunct="1">
              <a:lnSpc>
                <a:spcPct val="100000"/>
              </a:lnSpc>
              <a:spcBef>
                <a:spcPts val="0"/>
              </a:spcBef>
              <a:spcAft>
                <a:spcPts val="0"/>
              </a:spcAft>
              <a:buClrTx/>
              <a:buSzTx/>
              <a:tabLst/>
              <a:defRPr/>
            </a:pPr>
            <a:r>
              <a:rPr lang="en-US" altLang="ko-KR" sz="2400" dirty="0">
                <a:solidFill>
                  <a:srgbClr val="005289">
                    <a:lumMod val="50000"/>
                  </a:srgbClr>
                </a:solidFill>
                <a:latin typeface="맑은 고딕" panose="020F0502020204030204"/>
                <a:ea typeface="맑은 고딕" panose="020B0503020000020004" pitchFamily="50" charset="-127"/>
              </a:rPr>
              <a:t>3. </a:t>
            </a:r>
            <a:r>
              <a:rPr lang="ko-KR" altLang="en-US" sz="2400" dirty="0">
                <a:solidFill>
                  <a:srgbClr val="005289">
                    <a:lumMod val="50000"/>
                  </a:srgbClr>
                </a:solidFill>
                <a:latin typeface="맑은 고딕" panose="020F0502020204030204"/>
                <a:ea typeface="맑은 고딕" panose="020B0503020000020004" pitchFamily="50" charset="-127"/>
              </a:rPr>
              <a:t>입력 이미지 시각 품질 향상을 위해 여러 </a:t>
            </a:r>
          </a:p>
          <a:p>
            <a:pPr marR="0" lvl="0" algn="l" defTabSz="914400" rtl="0" eaLnBrk="1" fontAlgn="auto" latinLnBrk="1" hangingPunct="1">
              <a:lnSpc>
                <a:spcPct val="100000"/>
              </a:lnSpc>
              <a:spcBef>
                <a:spcPts val="0"/>
              </a:spcBef>
              <a:spcAft>
                <a:spcPts val="0"/>
              </a:spcAft>
              <a:buClrTx/>
              <a:buSzTx/>
              <a:tabLst/>
              <a:defRPr/>
            </a:pPr>
            <a:r>
              <a:rPr lang="ko-KR" altLang="en-US" sz="2400" dirty="0">
                <a:solidFill>
                  <a:srgbClr val="005289">
                    <a:lumMod val="50000"/>
                  </a:srgbClr>
                </a:solidFill>
                <a:latin typeface="맑은 고딕" panose="020F0502020204030204"/>
                <a:ea typeface="맑은 고딕" panose="020B0503020000020004" pitchFamily="50" charset="-127"/>
              </a:rPr>
              <a:t>    다른 스케일로</a:t>
            </a:r>
            <a:r>
              <a:rPr lang="en-US" altLang="ko-KR" sz="2400" dirty="0">
                <a:solidFill>
                  <a:srgbClr val="005289">
                    <a:lumMod val="50000"/>
                  </a:srgbClr>
                </a:solidFill>
                <a:latin typeface="맑은 고딕" panose="020F0502020204030204"/>
                <a:ea typeface="맑은 고딕" panose="020B0503020000020004" pitchFamily="50" charset="-127"/>
              </a:rPr>
              <a:t>(</a:t>
            </a:r>
            <a:r>
              <a:rPr lang="ko-KR" altLang="en-US" sz="2400" dirty="0">
                <a:solidFill>
                  <a:srgbClr val="005289">
                    <a:lumMod val="50000"/>
                  </a:srgbClr>
                </a:solidFill>
                <a:latin typeface="맑은 고딕" panose="020F0502020204030204"/>
                <a:ea typeface="맑은 고딕" panose="020B0503020000020004" pitchFamily="50" charset="-127"/>
              </a:rPr>
              <a:t>옥타브</a:t>
            </a:r>
            <a:r>
              <a:rPr lang="en-US" altLang="ko-KR" sz="2400" dirty="0">
                <a:solidFill>
                  <a:srgbClr val="005289">
                    <a:lumMod val="50000"/>
                  </a:srgbClr>
                </a:solidFill>
                <a:latin typeface="맑은 고딕" panose="020F0502020204030204"/>
                <a:ea typeface="맑은 고딕" panose="020B0503020000020004" pitchFamily="50" charset="-127"/>
              </a:rPr>
              <a:t>)</a:t>
            </a:r>
            <a:r>
              <a:rPr lang="ko-KR" altLang="en-US" sz="2400" dirty="0">
                <a:solidFill>
                  <a:srgbClr val="005289">
                    <a:lumMod val="50000"/>
                  </a:srgbClr>
                </a:solidFill>
                <a:latin typeface="맑은 고딕" panose="020F0502020204030204"/>
                <a:ea typeface="맑은 고딕" panose="020B0503020000020004" pitchFamily="50" charset="-127"/>
              </a:rPr>
              <a:t>로 처리</a:t>
            </a:r>
          </a:p>
        </p:txBody>
      </p:sp>
      <p:pic>
        <p:nvPicPr>
          <p:cNvPr id="11" name="Picture 2" descr="https://image.chosun.com/sitedata/image/201705/04/2017050400746_0.jpg">
            <a:extLst>
              <a:ext uri="{FF2B5EF4-FFF2-40B4-BE49-F238E27FC236}">
                <a16:creationId xmlns:a16="http://schemas.microsoft.com/office/drawing/2014/main" id="{40248848-B026-4A49-BDB2-436B6D29A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115" y="2489156"/>
            <a:ext cx="4339328" cy="314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41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273557" y="1221982"/>
            <a:ext cx="11488138" cy="1015663"/>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ko-KR" altLang="en-US" sz="3200" b="1" dirty="0" err="1">
                <a:solidFill>
                  <a:srgbClr val="005289">
                    <a:lumMod val="50000"/>
                  </a:srgbClr>
                </a:solidFill>
                <a:latin typeface="맑은 고딕" panose="020F0502020204030204"/>
                <a:ea typeface="맑은 고딕" panose="020B0503020000020004" pitchFamily="50" charset="-127"/>
              </a:rPr>
              <a:t>딥드림</a:t>
            </a:r>
            <a:r>
              <a:rPr lang="en-US" altLang="ko-KR" sz="3200" b="1" dirty="0">
                <a:solidFill>
                  <a:srgbClr val="005289">
                    <a:lumMod val="50000"/>
                  </a:srgbClr>
                </a:solidFill>
                <a:latin typeface="맑은 고딕" panose="020F0502020204030204"/>
                <a:ea typeface="맑은 고딕" panose="020B0503020000020004" pitchFamily="50" charset="-127"/>
              </a:rPr>
              <a:t>:</a:t>
            </a:r>
            <a:r>
              <a:rPr lang="ko-KR" altLang="en-US" sz="3200" b="1" dirty="0">
                <a:solidFill>
                  <a:srgbClr val="005289">
                    <a:lumMod val="50000"/>
                  </a:srgbClr>
                </a:solidFill>
                <a:latin typeface="맑은 고딕" panose="020F0502020204030204"/>
                <a:ea typeface="맑은 고딕" panose="020B0503020000020004" pitchFamily="50" charset="-127"/>
              </a:rPr>
              <a:t> </a:t>
            </a:r>
            <a:endParaRPr lang="en-US" altLang="ko-KR" sz="3200" b="1" dirty="0">
              <a:solidFill>
                <a:srgbClr val="005289">
                  <a:lumMod val="50000"/>
                </a:srgbClr>
              </a:solidFill>
              <a:latin typeface="맑은 고딕" panose="020F0502020204030204"/>
              <a:ea typeface="맑은 고딕" panose="020B0503020000020004" pitchFamily="50" charset="-127"/>
            </a:endParaRPr>
          </a:p>
          <a:p>
            <a:pPr marR="0" lvl="0" algn="l" defTabSz="914400" rtl="0" eaLnBrk="1" fontAlgn="auto" latinLnBrk="1" hangingPunct="1">
              <a:lnSpc>
                <a:spcPct val="100000"/>
              </a:lnSpc>
              <a:spcBef>
                <a:spcPts val="0"/>
              </a:spcBef>
              <a:spcAft>
                <a:spcPts val="0"/>
              </a:spcAft>
              <a:buClrTx/>
              <a:buSzTx/>
              <a:tabLst/>
              <a:defRPr/>
            </a:pPr>
            <a:r>
              <a:rPr lang="ko-KR" altLang="en-US" sz="2800" dirty="0" err="1">
                <a:solidFill>
                  <a:srgbClr val="005289">
                    <a:lumMod val="50000"/>
                  </a:srgbClr>
                </a:solidFill>
                <a:latin typeface="맑은 고딕" panose="020F0502020204030204"/>
                <a:ea typeface="맑은 고딕" panose="020B0503020000020004" pitchFamily="50" charset="-127"/>
              </a:rPr>
              <a:t>합성곱</a:t>
            </a:r>
            <a:r>
              <a:rPr lang="ko-KR" altLang="en-US" sz="2800" dirty="0">
                <a:solidFill>
                  <a:srgbClr val="005289">
                    <a:lumMod val="50000"/>
                  </a:srgbClr>
                </a:solidFill>
                <a:latin typeface="맑은 고딕" panose="020F0502020204030204"/>
                <a:ea typeface="맑은 고딕" panose="020B0503020000020004" pitchFamily="50" charset="-127"/>
              </a:rPr>
              <a:t> 신경망이 학습한 표현으로 예술적으로 이미지를 조작하는 기법</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12" name="그림 11" descr="텍스트이(가) 표시된 사진&#10;&#10;자동 생성된 설명">
            <a:extLst>
              <a:ext uri="{FF2B5EF4-FFF2-40B4-BE49-F238E27FC236}">
                <a16:creationId xmlns:a16="http://schemas.microsoft.com/office/drawing/2014/main" id="{A41D8AD2-6016-427F-8DAD-32B5EAF05963}"/>
              </a:ext>
            </a:extLst>
          </p:cNvPr>
          <p:cNvPicPr>
            <a:picLocks noChangeAspect="1"/>
          </p:cNvPicPr>
          <p:nvPr/>
        </p:nvPicPr>
        <p:blipFill>
          <a:blip r:embed="rId2"/>
          <a:stretch>
            <a:fillRect/>
          </a:stretch>
        </p:blipFill>
        <p:spPr>
          <a:xfrm>
            <a:off x="555594" y="2418295"/>
            <a:ext cx="5540984" cy="1638853"/>
          </a:xfrm>
          <a:prstGeom prst="rect">
            <a:avLst/>
          </a:prstGeom>
        </p:spPr>
      </p:pic>
      <p:pic>
        <p:nvPicPr>
          <p:cNvPr id="13" name="그림 12" descr="텍스트이(가) 표시된 사진&#10;&#10;자동 생성된 설명">
            <a:extLst>
              <a:ext uri="{FF2B5EF4-FFF2-40B4-BE49-F238E27FC236}">
                <a16:creationId xmlns:a16="http://schemas.microsoft.com/office/drawing/2014/main" id="{7B63FFB0-22CC-4FD7-983F-190C72FB9996}"/>
              </a:ext>
            </a:extLst>
          </p:cNvPr>
          <p:cNvPicPr>
            <a:picLocks noChangeAspect="1"/>
          </p:cNvPicPr>
          <p:nvPr/>
        </p:nvPicPr>
        <p:blipFill>
          <a:blip r:embed="rId3"/>
          <a:stretch>
            <a:fillRect/>
          </a:stretch>
        </p:blipFill>
        <p:spPr>
          <a:xfrm>
            <a:off x="6667696" y="2418295"/>
            <a:ext cx="3154596" cy="1638853"/>
          </a:xfrm>
          <a:prstGeom prst="rect">
            <a:avLst/>
          </a:prstGeom>
        </p:spPr>
      </p:pic>
      <p:pic>
        <p:nvPicPr>
          <p:cNvPr id="14" name="그림 13" descr="텍스트이(가) 표시된 사진&#10;&#10;자동 생성된 설명">
            <a:extLst>
              <a:ext uri="{FF2B5EF4-FFF2-40B4-BE49-F238E27FC236}">
                <a16:creationId xmlns:a16="http://schemas.microsoft.com/office/drawing/2014/main" id="{EB6C84BF-2DA6-4D3B-90A5-70D6C9B81086}"/>
              </a:ext>
            </a:extLst>
          </p:cNvPr>
          <p:cNvPicPr>
            <a:picLocks noChangeAspect="1"/>
          </p:cNvPicPr>
          <p:nvPr/>
        </p:nvPicPr>
        <p:blipFill>
          <a:blip r:embed="rId4"/>
          <a:stretch>
            <a:fillRect/>
          </a:stretch>
        </p:blipFill>
        <p:spPr>
          <a:xfrm>
            <a:off x="672135" y="4237798"/>
            <a:ext cx="8893378" cy="2287492"/>
          </a:xfrm>
          <a:prstGeom prst="rect">
            <a:avLst/>
          </a:prstGeom>
        </p:spPr>
      </p:pic>
    </p:spTree>
    <p:extLst>
      <p:ext uri="{BB962C8B-B14F-4D97-AF65-F5344CB8AC3E}">
        <p14:creationId xmlns:p14="http://schemas.microsoft.com/office/powerpoint/2010/main" val="1418280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273557" y="1221982"/>
            <a:ext cx="11488138" cy="523220"/>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ko-KR" altLang="en-US" sz="2800" b="1" dirty="0">
                <a:solidFill>
                  <a:srgbClr val="005289">
                    <a:lumMod val="50000"/>
                  </a:srgbClr>
                </a:solidFill>
                <a:latin typeface="맑은 고딕" panose="020F0502020204030204"/>
                <a:ea typeface="맑은 고딕" panose="020B0503020000020004" pitchFamily="50" charset="-127"/>
              </a:rPr>
              <a:t>경사상승법 과정</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9" name="그림 8" descr="텍스트이(가) 표시된 사진&#10;&#10;자동 생성된 설명">
            <a:extLst>
              <a:ext uri="{FF2B5EF4-FFF2-40B4-BE49-F238E27FC236}">
                <a16:creationId xmlns:a16="http://schemas.microsoft.com/office/drawing/2014/main" id="{61A7A712-B92B-4605-8D24-F19E225B36BD}"/>
              </a:ext>
            </a:extLst>
          </p:cNvPr>
          <p:cNvPicPr>
            <a:picLocks noChangeAspect="1"/>
          </p:cNvPicPr>
          <p:nvPr/>
        </p:nvPicPr>
        <p:blipFill>
          <a:blip r:embed="rId2"/>
          <a:stretch>
            <a:fillRect/>
          </a:stretch>
        </p:blipFill>
        <p:spPr>
          <a:xfrm>
            <a:off x="2381195" y="1986305"/>
            <a:ext cx="6601440" cy="4498019"/>
          </a:xfrm>
          <a:prstGeom prst="rect">
            <a:avLst/>
          </a:prstGeom>
        </p:spPr>
      </p:pic>
    </p:spTree>
    <p:extLst>
      <p:ext uri="{BB962C8B-B14F-4D97-AF65-F5344CB8AC3E}">
        <p14:creationId xmlns:p14="http://schemas.microsoft.com/office/powerpoint/2010/main" val="3103520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273557" y="1221982"/>
            <a:ext cx="11488138" cy="523220"/>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ko-KR" altLang="en-US" sz="2800" b="1" dirty="0">
                <a:solidFill>
                  <a:srgbClr val="005289">
                    <a:lumMod val="50000"/>
                  </a:srgbClr>
                </a:solidFill>
                <a:latin typeface="맑은 고딕" panose="020F0502020204030204"/>
                <a:ea typeface="맑은 고딕" panose="020B0503020000020004" pitchFamily="50" charset="-127"/>
              </a:rPr>
              <a:t>경사상승법 과정</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7" name="그림 6">
            <a:extLst>
              <a:ext uri="{FF2B5EF4-FFF2-40B4-BE49-F238E27FC236}">
                <a16:creationId xmlns:a16="http://schemas.microsoft.com/office/drawing/2014/main" id="{FD53DD34-1FC5-4D0C-B24A-AC33C0E93970}"/>
              </a:ext>
            </a:extLst>
          </p:cNvPr>
          <p:cNvPicPr>
            <a:picLocks noChangeAspect="1"/>
          </p:cNvPicPr>
          <p:nvPr/>
        </p:nvPicPr>
        <p:blipFill>
          <a:blip r:embed="rId2"/>
          <a:stretch>
            <a:fillRect/>
          </a:stretch>
        </p:blipFill>
        <p:spPr>
          <a:xfrm>
            <a:off x="871165" y="1890224"/>
            <a:ext cx="10449669" cy="4504804"/>
          </a:xfrm>
          <a:prstGeom prst="rect">
            <a:avLst/>
          </a:prstGeom>
        </p:spPr>
      </p:pic>
    </p:spTree>
    <p:extLst>
      <p:ext uri="{BB962C8B-B14F-4D97-AF65-F5344CB8AC3E}">
        <p14:creationId xmlns:p14="http://schemas.microsoft.com/office/powerpoint/2010/main" val="1611726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75104" y="101916"/>
            <a:ext cx="3817071"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시퀸스</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 데이터 생성</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8.1.2</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9" name="TextBox 8">
            <a:extLst>
              <a:ext uri="{FF2B5EF4-FFF2-40B4-BE49-F238E27FC236}">
                <a16:creationId xmlns:a16="http://schemas.microsoft.com/office/drawing/2014/main" id="{477104E1-BB9F-4FA2-BAB0-8DB8BFAE994C}"/>
              </a:ext>
            </a:extLst>
          </p:cNvPr>
          <p:cNvSpPr txBox="1"/>
          <p:nvPr/>
        </p:nvSpPr>
        <p:spPr>
          <a:xfrm>
            <a:off x="399062" y="1316621"/>
            <a:ext cx="11488138" cy="52322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이전 토큰을 입력으로 사용</a:t>
            </a:r>
            <a:r>
              <a:rPr lang="en-US" altLang="ko-KR" sz="2800" b="1" dirty="0">
                <a:solidFill>
                  <a:srgbClr val="005289">
                    <a:lumMod val="50000"/>
                  </a:srgbClr>
                </a:solidFill>
                <a:latin typeface="맑은 고딕" panose="020F0502020204030204"/>
                <a:ea typeface="맑은 고딕" panose="020B0503020000020004" pitchFamily="50" charset="-127"/>
              </a:rPr>
              <a:t> → </a:t>
            </a:r>
            <a:r>
              <a:rPr lang="ko-KR" altLang="en-US" sz="2800" b="1" dirty="0" err="1">
                <a:solidFill>
                  <a:srgbClr val="005289">
                    <a:lumMod val="50000"/>
                  </a:srgbClr>
                </a:solidFill>
                <a:latin typeface="맑은 고딕" panose="020F0502020204030204"/>
                <a:ea typeface="맑은 고딕" panose="020B0503020000020004" pitchFamily="50" charset="-127"/>
              </a:rPr>
              <a:t>시퀸스의</a:t>
            </a:r>
            <a:r>
              <a:rPr lang="ko-KR" altLang="en-US" sz="2800" b="1" dirty="0">
                <a:solidFill>
                  <a:srgbClr val="005289">
                    <a:lumMod val="50000"/>
                  </a:srgbClr>
                </a:solidFill>
                <a:latin typeface="맑은 고딕" panose="020F0502020204030204"/>
                <a:ea typeface="맑은 고딕" panose="020B0503020000020004" pitchFamily="50" charset="-127"/>
              </a:rPr>
              <a:t> 다음 토큰을 예측</a:t>
            </a:r>
            <a:endPar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11" name="TextBox 10">
            <a:extLst>
              <a:ext uri="{FF2B5EF4-FFF2-40B4-BE49-F238E27FC236}">
                <a16:creationId xmlns:a16="http://schemas.microsoft.com/office/drawing/2014/main" id="{E420C7DA-B0A0-4EBD-AAA1-96A970F30A76}"/>
              </a:ext>
            </a:extLst>
          </p:cNvPr>
          <p:cNvSpPr txBox="1"/>
          <p:nvPr/>
        </p:nvSpPr>
        <p:spPr>
          <a:xfrm>
            <a:off x="4703446" y="3056078"/>
            <a:ext cx="2535691" cy="461665"/>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5289">
                    <a:lumMod val="50000"/>
                  </a:srgbClr>
                </a:solidFill>
                <a:latin typeface="맑은 고딕" panose="020F0502020204030204"/>
                <a:ea typeface="맑은 고딕" panose="020B0503020000020004" pitchFamily="50" charset="-127"/>
              </a:rPr>
              <a:t>The cat is on ma</a:t>
            </a:r>
            <a:endParaRPr kumimoji="0" lang="ko-KR" altLang="en-US" sz="24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8" name="화살표: 아래쪽 7">
            <a:extLst>
              <a:ext uri="{FF2B5EF4-FFF2-40B4-BE49-F238E27FC236}">
                <a16:creationId xmlns:a16="http://schemas.microsoft.com/office/drawing/2014/main" id="{39C71A8E-D5E0-4383-83B5-D838C200DB1E}"/>
              </a:ext>
            </a:extLst>
          </p:cNvPr>
          <p:cNvSpPr/>
          <p:nvPr/>
        </p:nvSpPr>
        <p:spPr>
          <a:xfrm>
            <a:off x="5945906" y="3685097"/>
            <a:ext cx="394447" cy="977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16" name="TextBox 15">
            <a:extLst>
              <a:ext uri="{FF2B5EF4-FFF2-40B4-BE49-F238E27FC236}">
                <a16:creationId xmlns:a16="http://schemas.microsoft.com/office/drawing/2014/main" id="{DBC27377-A8A6-4522-BB3E-D512666A6387}"/>
              </a:ext>
            </a:extLst>
          </p:cNvPr>
          <p:cNvSpPr txBox="1"/>
          <p:nvPr/>
        </p:nvSpPr>
        <p:spPr>
          <a:xfrm>
            <a:off x="3818470" y="4996955"/>
            <a:ext cx="4555059" cy="461665"/>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400" b="1" dirty="0">
                <a:solidFill>
                  <a:srgbClr val="005289">
                    <a:lumMod val="50000"/>
                  </a:srgbClr>
                </a:solidFill>
                <a:latin typeface="맑은 고딕" panose="020F0502020204030204"/>
                <a:ea typeface="맑은 고딕" panose="020B0503020000020004" pitchFamily="50" charset="-127"/>
              </a:rPr>
              <a:t>언어 모델</a:t>
            </a:r>
            <a:endParaRPr kumimoji="0" lang="ko-KR" altLang="en-US" sz="24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endParaRPr>
          </a:p>
        </p:txBody>
      </p:sp>
      <p:sp>
        <p:nvSpPr>
          <p:cNvPr id="17" name="TextBox 16">
            <a:extLst>
              <a:ext uri="{FF2B5EF4-FFF2-40B4-BE49-F238E27FC236}">
                <a16:creationId xmlns:a16="http://schemas.microsoft.com/office/drawing/2014/main" id="{6245F196-A40C-47CC-A3C1-A9BEA2E51DE9}"/>
              </a:ext>
            </a:extLst>
          </p:cNvPr>
          <p:cNvSpPr txBox="1"/>
          <p:nvPr/>
        </p:nvSpPr>
        <p:spPr>
          <a:xfrm>
            <a:off x="7096398" y="3056075"/>
            <a:ext cx="312479" cy="461665"/>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chemeClr val="accent2">
                    <a:lumMod val="60000"/>
                    <a:lumOff val="40000"/>
                  </a:schemeClr>
                </a:solidFill>
                <a:latin typeface="맑은 고딕" panose="020F0502020204030204"/>
                <a:ea typeface="맑은 고딕" panose="020B0503020000020004" pitchFamily="50" charset="-127"/>
              </a:rPr>
              <a:t>t</a:t>
            </a:r>
            <a:endParaRPr kumimoji="0" lang="ko-KR" altLang="en-US" sz="2400" b="0" i="0" u="none" strike="noStrike" kern="1200" cap="none" spc="0" normalizeH="0" baseline="0" noProof="0" dirty="0">
              <a:ln>
                <a:noFill/>
              </a:ln>
              <a:solidFill>
                <a:schemeClr val="accent2">
                  <a:lumMod val="60000"/>
                  <a:lumOff val="40000"/>
                </a:scheme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06527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pic>
        <p:nvPicPr>
          <p:cNvPr id="8" name="그림 7">
            <a:extLst>
              <a:ext uri="{FF2B5EF4-FFF2-40B4-BE49-F238E27FC236}">
                <a16:creationId xmlns:a16="http://schemas.microsoft.com/office/drawing/2014/main" id="{A26FCCA6-77F6-456F-BF7D-AF7E8353F0E2}"/>
              </a:ext>
            </a:extLst>
          </p:cNvPr>
          <p:cNvPicPr>
            <a:picLocks noChangeAspect="1"/>
          </p:cNvPicPr>
          <p:nvPr/>
        </p:nvPicPr>
        <p:blipFill rotWithShape="1">
          <a:blip r:embed="rId2"/>
          <a:srcRect b="38586"/>
          <a:stretch/>
        </p:blipFill>
        <p:spPr>
          <a:xfrm>
            <a:off x="2859954" y="1633212"/>
            <a:ext cx="6310728" cy="4211776"/>
          </a:xfrm>
          <a:prstGeom prst="rect">
            <a:avLst/>
          </a:prstGeom>
        </p:spPr>
      </p:pic>
    </p:spTree>
    <p:extLst>
      <p:ext uri="{BB962C8B-B14F-4D97-AF65-F5344CB8AC3E}">
        <p14:creationId xmlns:p14="http://schemas.microsoft.com/office/powerpoint/2010/main" val="2215363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pic>
        <p:nvPicPr>
          <p:cNvPr id="6" name="그림 5">
            <a:extLst>
              <a:ext uri="{FF2B5EF4-FFF2-40B4-BE49-F238E27FC236}">
                <a16:creationId xmlns:a16="http://schemas.microsoft.com/office/drawing/2014/main" id="{1B7ACDBC-3411-422A-9B01-7CBA3FFE83BF}"/>
              </a:ext>
            </a:extLst>
          </p:cNvPr>
          <p:cNvPicPr>
            <a:picLocks noChangeAspect="1"/>
          </p:cNvPicPr>
          <p:nvPr/>
        </p:nvPicPr>
        <p:blipFill>
          <a:blip r:embed="rId2"/>
          <a:stretch>
            <a:fillRect/>
          </a:stretch>
        </p:blipFill>
        <p:spPr>
          <a:xfrm>
            <a:off x="2871337" y="2578284"/>
            <a:ext cx="6449325" cy="2705478"/>
          </a:xfrm>
          <a:prstGeom prst="rect">
            <a:avLst/>
          </a:prstGeom>
        </p:spPr>
      </p:pic>
    </p:spTree>
    <p:extLst>
      <p:ext uri="{BB962C8B-B14F-4D97-AF65-F5344CB8AC3E}">
        <p14:creationId xmlns:p14="http://schemas.microsoft.com/office/powerpoint/2010/main" val="240177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pic>
        <p:nvPicPr>
          <p:cNvPr id="7" name="그림 6">
            <a:extLst>
              <a:ext uri="{FF2B5EF4-FFF2-40B4-BE49-F238E27FC236}">
                <a16:creationId xmlns:a16="http://schemas.microsoft.com/office/drawing/2014/main" id="{6D699416-F154-44C6-92D3-2237BC193CB9}"/>
              </a:ext>
            </a:extLst>
          </p:cNvPr>
          <p:cNvPicPr>
            <a:picLocks noChangeAspect="1"/>
          </p:cNvPicPr>
          <p:nvPr/>
        </p:nvPicPr>
        <p:blipFill>
          <a:blip r:embed="rId2"/>
          <a:stretch>
            <a:fillRect/>
          </a:stretch>
        </p:blipFill>
        <p:spPr>
          <a:xfrm>
            <a:off x="3019457" y="1362220"/>
            <a:ext cx="6153085" cy="5146816"/>
          </a:xfrm>
          <a:prstGeom prst="rect">
            <a:avLst/>
          </a:prstGeom>
        </p:spPr>
      </p:pic>
    </p:spTree>
    <p:extLst>
      <p:ext uri="{BB962C8B-B14F-4D97-AF65-F5344CB8AC3E}">
        <p14:creationId xmlns:p14="http://schemas.microsoft.com/office/powerpoint/2010/main" val="1399088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pic>
        <p:nvPicPr>
          <p:cNvPr id="7" name="그림 6">
            <a:extLst>
              <a:ext uri="{FF2B5EF4-FFF2-40B4-BE49-F238E27FC236}">
                <a16:creationId xmlns:a16="http://schemas.microsoft.com/office/drawing/2014/main" id="{81A3CB27-F206-4699-B153-4614EAF09B12}"/>
              </a:ext>
            </a:extLst>
          </p:cNvPr>
          <p:cNvPicPr>
            <a:picLocks noChangeAspect="1"/>
          </p:cNvPicPr>
          <p:nvPr/>
        </p:nvPicPr>
        <p:blipFill>
          <a:blip r:embed="rId2"/>
          <a:stretch>
            <a:fillRect/>
          </a:stretch>
        </p:blipFill>
        <p:spPr>
          <a:xfrm>
            <a:off x="827135" y="2317786"/>
            <a:ext cx="5792008" cy="3219899"/>
          </a:xfrm>
          <a:prstGeom prst="rect">
            <a:avLst/>
          </a:prstGeom>
        </p:spPr>
      </p:pic>
      <p:pic>
        <p:nvPicPr>
          <p:cNvPr id="9" name="그림 8">
            <a:extLst>
              <a:ext uri="{FF2B5EF4-FFF2-40B4-BE49-F238E27FC236}">
                <a16:creationId xmlns:a16="http://schemas.microsoft.com/office/drawing/2014/main" id="{FF1E0A75-5ACF-4474-9095-6E84FF1F8ADF}"/>
              </a:ext>
            </a:extLst>
          </p:cNvPr>
          <p:cNvPicPr>
            <a:picLocks noChangeAspect="1"/>
          </p:cNvPicPr>
          <p:nvPr/>
        </p:nvPicPr>
        <p:blipFill rotWithShape="1">
          <a:blip r:embed="rId3"/>
          <a:srcRect t="51276"/>
          <a:stretch/>
        </p:blipFill>
        <p:spPr>
          <a:xfrm>
            <a:off x="8488575" y="2052420"/>
            <a:ext cx="2376969" cy="3750632"/>
          </a:xfrm>
          <a:prstGeom prst="rect">
            <a:avLst/>
          </a:prstGeom>
        </p:spPr>
      </p:pic>
    </p:spTree>
    <p:extLst>
      <p:ext uri="{BB962C8B-B14F-4D97-AF65-F5344CB8AC3E}">
        <p14:creationId xmlns:p14="http://schemas.microsoft.com/office/powerpoint/2010/main" val="3914185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1454244"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딥드림</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423514"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8.2</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pic>
        <p:nvPicPr>
          <p:cNvPr id="7" name="그림 6">
            <a:extLst>
              <a:ext uri="{FF2B5EF4-FFF2-40B4-BE49-F238E27FC236}">
                <a16:creationId xmlns:a16="http://schemas.microsoft.com/office/drawing/2014/main" id="{2107C68A-6A73-47C4-9C0C-DE85ECEEB4C3}"/>
              </a:ext>
            </a:extLst>
          </p:cNvPr>
          <p:cNvPicPr>
            <a:picLocks noChangeAspect="1"/>
          </p:cNvPicPr>
          <p:nvPr/>
        </p:nvPicPr>
        <p:blipFill>
          <a:blip r:embed="rId2"/>
          <a:stretch>
            <a:fillRect/>
          </a:stretch>
        </p:blipFill>
        <p:spPr>
          <a:xfrm>
            <a:off x="1230547" y="2290810"/>
            <a:ext cx="3648584" cy="3334215"/>
          </a:xfrm>
          <a:prstGeom prst="rect">
            <a:avLst/>
          </a:prstGeom>
        </p:spPr>
      </p:pic>
      <p:pic>
        <p:nvPicPr>
          <p:cNvPr id="9" name="그림 8">
            <a:extLst>
              <a:ext uri="{FF2B5EF4-FFF2-40B4-BE49-F238E27FC236}">
                <a16:creationId xmlns:a16="http://schemas.microsoft.com/office/drawing/2014/main" id="{C478D280-0BDE-43A0-998B-06200539D106}"/>
              </a:ext>
            </a:extLst>
          </p:cNvPr>
          <p:cNvPicPr>
            <a:picLocks noChangeAspect="1"/>
          </p:cNvPicPr>
          <p:nvPr/>
        </p:nvPicPr>
        <p:blipFill>
          <a:blip r:embed="rId3"/>
          <a:stretch>
            <a:fillRect/>
          </a:stretch>
        </p:blipFill>
        <p:spPr>
          <a:xfrm>
            <a:off x="6807973" y="2290810"/>
            <a:ext cx="4153480" cy="3734321"/>
          </a:xfrm>
          <a:prstGeom prst="rect">
            <a:avLst/>
          </a:prstGeom>
        </p:spPr>
      </p:pic>
    </p:spTree>
    <p:extLst>
      <p:ext uri="{BB962C8B-B14F-4D97-AF65-F5344CB8AC3E}">
        <p14:creationId xmlns:p14="http://schemas.microsoft.com/office/powerpoint/2010/main" val="3267779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75104" y="101916"/>
            <a:ext cx="3817071"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시퀸스</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 데이터 생성</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8.1.2</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9" name="TextBox 8">
            <a:extLst>
              <a:ext uri="{FF2B5EF4-FFF2-40B4-BE49-F238E27FC236}">
                <a16:creationId xmlns:a16="http://schemas.microsoft.com/office/drawing/2014/main" id="{477104E1-BB9F-4FA2-BAB0-8DB8BFAE994C}"/>
              </a:ext>
            </a:extLst>
          </p:cNvPr>
          <p:cNvSpPr txBox="1"/>
          <p:nvPr/>
        </p:nvSpPr>
        <p:spPr>
          <a:xfrm>
            <a:off x="399062" y="1316621"/>
            <a:ext cx="11488138" cy="52322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2800" b="1" dirty="0">
                <a:solidFill>
                  <a:srgbClr val="005289">
                    <a:lumMod val="50000"/>
                  </a:srgbClr>
                </a:solidFill>
                <a:latin typeface="맑은 고딕" panose="020F0502020204030204"/>
                <a:ea typeface="맑은 고딕" panose="020B0503020000020004" pitchFamily="50" charset="-127"/>
              </a:rPr>
              <a:t>샘플링</a:t>
            </a:r>
            <a:r>
              <a:rPr lang="en-US" altLang="ko-KR" sz="2800" b="1" dirty="0">
                <a:solidFill>
                  <a:srgbClr val="005289">
                    <a:lumMod val="50000"/>
                  </a:srgbClr>
                </a:solidFill>
                <a:latin typeface="맑은 고딕" panose="020F0502020204030204"/>
                <a:ea typeface="맑은 고딕" panose="020B0503020000020004" pitchFamily="50" charset="-127"/>
              </a:rPr>
              <a:t>: </a:t>
            </a:r>
            <a:r>
              <a:rPr lang="ko-KR" altLang="en-US" sz="2800" dirty="0">
                <a:solidFill>
                  <a:srgbClr val="005289">
                    <a:lumMod val="50000"/>
                  </a:srgbClr>
                </a:solidFill>
                <a:latin typeface="맑은 고딕" panose="020F0502020204030204"/>
                <a:ea typeface="맑은 고딕" panose="020B0503020000020004" pitchFamily="50" charset="-127"/>
              </a:rPr>
              <a:t>새로운 </a:t>
            </a:r>
            <a:r>
              <a:rPr lang="ko-KR" altLang="en-US" sz="2800" dirty="0" err="1">
                <a:solidFill>
                  <a:srgbClr val="005289">
                    <a:lumMod val="50000"/>
                  </a:srgbClr>
                </a:solidFill>
                <a:latin typeface="맑은 고딕" panose="020F0502020204030204"/>
                <a:ea typeface="맑은 고딕" panose="020B0503020000020004" pitchFamily="50" charset="-127"/>
              </a:rPr>
              <a:t>시퀸스를</a:t>
            </a:r>
            <a:r>
              <a:rPr lang="ko-KR" altLang="en-US" sz="2800" dirty="0">
                <a:solidFill>
                  <a:srgbClr val="005289">
                    <a:lumMod val="50000"/>
                  </a:srgbClr>
                </a:solidFill>
                <a:latin typeface="맑은 고딕" panose="020F0502020204030204"/>
                <a:ea typeface="맑은 고딕" panose="020B0503020000020004" pitchFamily="50" charset="-127"/>
              </a:rPr>
              <a:t> 생성하는 것</a:t>
            </a:r>
            <a:endPar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11" name="TextBox 10">
            <a:extLst>
              <a:ext uri="{FF2B5EF4-FFF2-40B4-BE49-F238E27FC236}">
                <a16:creationId xmlns:a16="http://schemas.microsoft.com/office/drawing/2014/main" id="{E420C7DA-B0A0-4EBD-AAA1-96A970F30A76}"/>
              </a:ext>
            </a:extLst>
          </p:cNvPr>
          <p:cNvSpPr txBox="1"/>
          <p:nvPr/>
        </p:nvSpPr>
        <p:spPr>
          <a:xfrm>
            <a:off x="1377126" y="2947767"/>
            <a:ext cx="2535691" cy="461665"/>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chemeClr val="accent1">
                    <a:lumMod val="60000"/>
                    <a:lumOff val="40000"/>
                  </a:schemeClr>
                </a:solidFill>
                <a:latin typeface="맑은 고딕" panose="020F0502020204030204"/>
                <a:ea typeface="맑은 고딕" panose="020B0503020000020004" pitchFamily="50" charset="-127"/>
              </a:rPr>
              <a:t>The cat is on m</a:t>
            </a:r>
            <a:endParaRPr kumimoji="0" lang="ko-KR" altLang="en-US"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endParaRPr>
          </a:p>
        </p:txBody>
      </p:sp>
      <p:sp>
        <p:nvSpPr>
          <p:cNvPr id="17" name="TextBox 16">
            <a:extLst>
              <a:ext uri="{FF2B5EF4-FFF2-40B4-BE49-F238E27FC236}">
                <a16:creationId xmlns:a16="http://schemas.microsoft.com/office/drawing/2014/main" id="{6245F196-A40C-47CC-A3C1-A9BEA2E51DE9}"/>
              </a:ext>
            </a:extLst>
          </p:cNvPr>
          <p:cNvSpPr txBox="1"/>
          <p:nvPr/>
        </p:nvSpPr>
        <p:spPr>
          <a:xfrm>
            <a:off x="9543180" y="2974662"/>
            <a:ext cx="312479" cy="461665"/>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rPr>
              <a:t>a</a:t>
            </a:r>
            <a:endParaRPr kumimoji="0" lang="ko-KR" altLang="en-US"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endParaRPr>
          </a:p>
        </p:txBody>
      </p:sp>
      <p:sp>
        <p:nvSpPr>
          <p:cNvPr id="10" name="화살표: 오른쪽 9">
            <a:extLst>
              <a:ext uri="{FF2B5EF4-FFF2-40B4-BE49-F238E27FC236}">
                <a16:creationId xmlns:a16="http://schemas.microsoft.com/office/drawing/2014/main" id="{5CF9F4B4-8179-45ED-A6D4-80BA00118C28}"/>
              </a:ext>
            </a:extLst>
          </p:cNvPr>
          <p:cNvSpPr/>
          <p:nvPr/>
        </p:nvSpPr>
        <p:spPr>
          <a:xfrm>
            <a:off x="4177619" y="2910883"/>
            <a:ext cx="1232342"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pic>
        <p:nvPicPr>
          <p:cNvPr id="1026" name="Picture 2" descr="Vector Bar Chart Icon Infographic Illustration 스톡 벡터(로열티 프리) 1111060289">
            <a:extLst>
              <a:ext uri="{FF2B5EF4-FFF2-40B4-BE49-F238E27FC236}">
                <a16:creationId xmlns:a16="http://schemas.microsoft.com/office/drawing/2014/main" id="{E47AE770-A705-4C07-929C-33F89260EC6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34" b="15707"/>
          <a:stretch/>
        </p:blipFill>
        <p:spPr bwMode="auto">
          <a:xfrm>
            <a:off x="5981850" y="2681201"/>
            <a:ext cx="1232342" cy="994795"/>
          </a:xfrm>
          <a:prstGeom prst="rect">
            <a:avLst/>
          </a:prstGeom>
          <a:noFill/>
          <a:extLst>
            <a:ext uri="{909E8E84-426E-40DD-AFC4-6F175D3DCCD1}">
              <a14:hiddenFill xmlns:a14="http://schemas.microsoft.com/office/drawing/2010/main">
                <a:solidFill>
                  <a:srgbClr val="FFFFFF"/>
                </a:solidFill>
              </a14:hiddenFill>
            </a:ext>
          </a:extLst>
        </p:spPr>
      </p:pic>
      <p:sp>
        <p:nvSpPr>
          <p:cNvPr id="12" name="화살표: 오른쪽 11">
            <a:extLst>
              <a:ext uri="{FF2B5EF4-FFF2-40B4-BE49-F238E27FC236}">
                <a16:creationId xmlns:a16="http://schemas.microsoft.com/office/drawing/2014/main" id="{B836A17D-82AF-4506-960E-8D032EEBDF69}"/>
              </a:ext>
            </a:extLst>
          </p:cNvPr>
          <p:cNvSpPr/>
          <p:nvPr/>
        </p:nvSpPr>
        <p:spPr>
          <a:xfrm>
            <a:off x="7729987" y="2947767"/>
            <a:ext cx="1232342"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0" name="TextBox 29">
            <a:extLst>
              <a:ext uri="{FF2B5EF4-FFF2-40B4-BE49-F238E27FC236}">
                <a16:creationId xmlns:a16="http://schemas.microsoft.com/office/drawing/2014/main" id="{E83B0090-2877-46A9-A251-3884ADFDDD34}"/>
              </a:ext>
            </a:extLst>
          </p:cNvPr>
          <p:cNvSpPr txBox="1"/>
          <p:nvPr/>
        </p:nvSpPr>
        <p:spPr>
          <a:xfrm>
            <a:off x="1217282" y="3470987"/>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조건 데이터</a:t>
            </a:r>
            <a:r>
              <a:rPr lang="en-US" altLang="ko-KR" sz="1400" b="1" dirty="0">
                <a:solidFill>
                  <a:schemeClr val="accent1"/>
                </a:solidFill>
                <a:latin typeface="맑은 고딕" panose="020F0502020204030204"/>
                <a:ea typeface="맑은 고딕" panose="020B0503020000020004" pitchFamily="50" charset="-127"/>
              </a:rPr>
              <a:t>(</a:t>
            </a:r>
            <a:r>
              <a:rPr lang="ko-KR" altLang="en-US" sz="1400" b="1" dirty="0">
                <a:solidFill>
                  <a:schemeClr val="accent1"/>
                </a:solidFill>
                <a:latin typeface="맑은 고딕" panose="020F0502020204030204"/>
                <a:ea typeface="맑은 고딕" panose="020B0503020000020004" pitchFamily="50" charset="-127"/>
              </a:rPr>
              <a:t>초기 데이터</a:t>
            </a:r>
            <a:r>
              <a:rPr lang="en-US" altLang="ko-KR" sz="1400" b="1" dirty="0">
                <a:solidFill>
                  <a:schemeClr val="accent1"/>
                </a:solidFill>
                <a:latin typeface="맑은 고딕" panose="020F0502020204030204"/>
                <a:ea typeface="맑은 고딕" panose="020B0503020000020004" pitchFamily="50" charset="-127"/>
              </a:rPr>
              <a:t>)</a:t>
            </a:r>
          </a:p>
        </p:txBody>
      </p:sp>
      <p:sp>
        <p:nvSpPr>
          <p:cNvPr id="31" name="TextBox 30">
            <a:extLst>
              <a:ext uri="{FF2B5EF4-FFF2-40B4-BE49-F238E27FC236}">
                <a16:creationId xmlns:a16="http://schemas.microsoft.com/office/drawing/2014/main" id="{490AC0D2-A367-4275-B10D-2CC148B2512E}"/>
              </a:ext>
            </a:extLst>
          </p:cNvPr>
          <p:cNvSpPr txBox="1"/>
          <p:nvPr/>
        </p:nvSpPr>
        <p:spPr>
          <a:xfrm>
            <a:off x="5217464" y="3675996"/>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다음 글자의 확률분포</a:t>
            </a:r>
            <a:endParaRPr lang="en-US" altLang="ko-KR" sz="1400" b="1" dirty="0">
              <a:solidFill>
                <a:schemeClr val="accent1"/>
              </a:solidFill>
              <a:latin typeface="맑은 고딕" panose="020F0502020204030204"/>
              <a:ea typeface="맑은 고딕" panose="020B0503020000020004" pitchFamily="50" charset="-127"/>
            </a:endParaRPr>
          </a:p>
        </p:txBody>
      </p:sp>
      <p:sp>
        <p:nvSpPr>
          <p:cNvPr id="32" name="TextBox 31">
            <a:extLst>
              <a:ext uri="{FF2B5EF4-FFF2-40B4-BE49-F238E27FC236}">
                <a16:creationId xmlns:a16="http://schemas.microsoft.com/office/drawing/2014/main" id="{F930ABAB-C572-47F5-BF4C-3A8BDEFAAFAE}"/>
              </a:ext>
            </a:extLst>
          </p:cNvPr>
          <p:cNvSpPr txBox="1"/>
          <p:nvPr/>
        </p:nvSpPr>
        <p:spPr>
          <a:xfrm>
            <a:off x="3249514" y="2693715"/>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언어 모델</a:t>
            </a:r>
            <a:endParaRPr lang="en-US" altLang="ko-KR" sz="1400" b="1" dirty="0">
              <a:solidFill>
                <a:schemeClr val="accent1"/>
              </a:solidFill>
              <a:latin typeface="맑은 고딕" panose="020F0502020204030204"/>
              <a:ea typeface="맑은 고딕" panose="020B0503020000020004" pitchFamily="50" charset="-127"/>
            </a:endParaRPr>
          </a:p>
        </p:txBody>
      </p:sp>
      <p:sp>
        <p:nvSpPr>
          <p:cNvPr id="33" name="TextBox 32">
            <a:extLst>
              <a:ext uri="{FF2B5EF4-FFF2-40B4-BE49-F238E27FC236}">
                <a16:creationId xmlns:a16="http://schemas.microsoft.com/office/drawing/2014/main" id="{3D244530-5436-4828-8EDC-39F9F5F8A6C9}"/>
              </a:ext>
            </a:extLst>
          </p:cNvPr>
          <p:cNvSpPr txBox="1"/>
          <p:nvPr/>
        </p:nvSpPr>
        <p:spPr>
          <a:xfrm>
            <a:off x="6777363" y="2734090"/>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언어 모델</a:t>
            </a:r>
            <a:endParaRPr lang="en-US" altLang="ko-KR" sz="1400" b="1" dirty="0">
              <a:solidFill>
                <a:schemeClr val="accent1"/>
              </a:solidFill>
              <a:latin typeface="맑은 고딕" panose="020F0502020204030204"/>
              <a:ea typeface="맑은 고딕" panose="020B0503020000020004" pitchFamily="50" charset="-127"/>
            </a:endParaRPr>
          </a:p>
        </p:txBody>
      </p:sp>
      <p:sp>
        <p:nvSpPr>
          <p:cNvPr id="34" name="TextBox 33">
            <a:extLst>
              <a:ext uri="{FF2B5EF4-FFF2-40B4-BE49-F238E27FC236}">
                <a16:creationId xmlns:a16="http://schemas.microsoft.com/office/drawing/2014/main" id="{B63CD581-B7CE-4B67-9B41-474E2D26716D}"/>
              </a:ext>
            </a:extLst>
          </p:cNvPr>
          <p:cNvSpPr txBox="1"/>
          <p:nvPr/>
        </p:nvSpPr>
        <p:spPr>
          <a:xfrm>
            <a:off x="1368164" y="5009646"/>
            <a:ext cx="2535691" cy="461665"/>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dirty="0">
                <a:solidFill>
                  <a:schemeClr val="accent1">
                    <a:lumMod val="60000"/>
                    <a:lumOff val="40000"/>
                  </a:schemeClr>
                </a:solidFill>
                <a:latin typeface="맑은 고딕" panose="020F0502020204030204"/>
                <a:ea typeface="맑은 고딕" panose="020B0503020000020004" pitchFamily="50" charset="-127"/>
              </a:rPr>
              <a:t>The cat is on ma</a:t>
            </a:r>
            <a:endParaRPr kumimoji="0" lang="ko-KR" altLang="en-US"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endParaRPr>
          </a:p>
        </p:txBody>
      </p:sp>
      <p:sp>
        <p:nvSpPr>
          <p:cNvPr id="35" name="TextBox 34">
            <a:extLst>
              <a:ext uri="{FF2B5EF4-FFF2-40B4-BE49-F238E27FC236}">
                <a16:creationId xmlns:a16="http://schemas.microsoft.com/office/drawing/2014/main" id="{E86B4013-6E76-478C-BED9-2C368074E061}"/>
              </a:ext>
            </a:extLst>
          </p:cNvPr>
          <p:cNvSpPr txBox="1"/>
          <p:nvPr/>
        </p:nvSpPr>
        <p:spPr>
          <a:xfrm>
            <a:off x="9534218" y="5036541"/>
            <a:ext cx="312479" cy="461665"/>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rPr>
              <a:t>t</a:t>
            </a:r>
            <a:endParaRPr kumimoji="0" lang="ko-KR" altLang="en-US" sz="2400" b="0" i="0" u="none" strike="noStrike" kern="1200" cap="none" spc="0" normalizeH="0" baseline="0" noProof="0" dirty="0">
              <a:ln>
                <a:noFill/>
              </a:ln>
              <a:solidFill>
                <a:schemeClr val="accent1">
                  <a:lumMod val="60000"/>
                  <a:lumOff val="40000"/>
                </a:schemeClr>
              </a:solidFill>
              <a:effectLst/>
              <a:uLnTx/>
              <a:uFillTx/>
              <a:latin typeface="맑은 고딕" panose="020F0502020204030204"/>
              <a:ea typeface="맑은 고딕" panose="020B0503020000020004" pitchFamily="50" charset="-127"/>
              <a:cs typeface="+mn-cs"/>
            </a:endParaRPr>
          </a:p>
        </p:txBody>
      </p:sp>
      <p:sp>
        <p:nvSpPr>
          <p:cNvPr id="36" name="화살표: 오른쪽 35">
            <a:extLst>
              <a:ext uri="{FF2B5EF4-FFF2-40B4-BE49-F238E27FC236}">
                <a16:creationId xmlns:a16="http://schemas.microsoft.com/office/drawing/2014/main" id="{5EF2FA19-0704-4944-BE5A-084792BFF0E8}"/>
              </a:ext>
            </a:extLst>
          </p:cNvPr>
          <p:cNvSpPr/>
          <p:nvPr/>
        </p:nvSpPr>
        <p:spPr>
          <a:xfrm>
            <a:off x="4168657" y="4972762"/>
            <a:ext cx="1232342"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pic>
        <p:nvPicPr>
          <p:cNvPr id="37" name="Picture 2" descr="Vector Bar Chart Icon Infographic Illustration 스톡 벡터(로열티 프리) 1111060289">
            <a:extLst>
              <a:ext uri="{FF2B5EF4-FFF2-40B4-BE49-F238E27FC236}">
                <a16:creationId xmlns:a16="http://schemas.microsoft.com/office/drawing/2014/main" id="{F5F9EE11-9E48-41CB-B669-FB5483C8AFC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34" b="15707"/>
          <a:stretch/>
        </p:blipFill>
        <p:spPr bwMode="auto">
          <a:xfrm>
            <a:off x="5972888" y="4743080"/>
            <a:ext cx="1232342" cy="994795"/>
          </a:xfrm>
          <a:prstGeom prst="rect">
            <a:avLst/>
          </a:prstGeom>
          <a:noFill/>
          <a:extLst>
            <a:ext uri="{909E8E84-426E-40DD-AFC4-6F175D3DCCD1}">
              <a14:hiddenFill xmlns:a14="http://schemas.microsoft.com/office/drawing/2010/main">
                <a:solidFill>
                  <a:srgbClr val="FFFFFF"/>
                </a:solidFill>
              </a14:hiddenFill>
            </a:ext>
          </a:extLst>
        </p:spPr>
      </p:pic>
      <p:sp>
        <p:nvSpPr>
          <p:cNvPr id="38" name="화살표: 오른쪽 37">
            <a:extLst>
              <a:ext uri="{FF2B5EF4-FFF2-40B4-BE49-F238E27FC236}">
                <a16:creationId xmlns:a16="http://schemas.microsoft.com/office/drawing/2014/main" id="{FABD5E5F-2FFE-454B-83FC-576A76800DFD}"/>
              </a:ext>
            </a:extLst>
          </p:cNvPr>
          <p:cNvSpPr/>
          <p:nvPr/>
        </p:nvSpPr>
        <p:spPr>
          <a:xfrm>
            <a:off x="7729987" y="5009646"/>
            <a:ext cx="1232342"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9" name="TextBox 38">
            <a:extLst>
              <a:ext uri="{FF2B5EF4-FFF2-40B4-BE49-F238E27FC236}">
                <a16:creationId xmlns:a16="http://schemas.microsoft.com/office/drawing/2014/main" id="{925A1011-7B79-4612-9E23-D3CF31579C7F}"/>
              </a:ext>
            </a:extLst>
          </p:cNvPr>
          <p:cNvSpPr txBox="1"/>
          <p:nvPr/>
        </p:nvSpPr>
        <p:spPr>
          <a:xfrm>
            <a:off x="1208320" y="5532866"/>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조건 데이터</a:t>
            </a:r>
            <a:r>
              <a:rPr lang="en-US" altLang="ko-KR" sz="1400" b="1" dirty="0">
                <a:solidFill>
                  <a:schemeClr val="accent1"/>
                </a:solidFill>
                <a:latin typeface="맑은 고딕" panose="020F0502020204030204"/>
                <a:ea typeface="맑은 고딕" panose="020B0503020000020004" pitchFamily="50" charset="-127"/>
              </a:rPr>
              <a:t>(</a:t>
            </a:r>
            <a:r>
              <a:rPr lang="ko-KR" altLang="en-US" sz="1400" b="1" dirty="0">
                <a:solidFill>
                  <a:schemeClr val="accent1"/>
                </a:solidFill>
                <a:latin typeface="맑은 고딕" panose="020F0502020204030204"/>
                <a:ea typeface="맑은 고딕" panose="020B0503020000020004" pitchFamily="50" charset="-127"/>
              </a:rPr>
              <a:t>초기 데이터</a:t>
            </a:r>
            <a:r>
              <a:rPr lang="en-US" altLang="ko-KR" sz="1400" b="1" dirty="0">
                <a:solidFill>
                  <a:schemeClr val="accent1"/>
                </a:solidFill>
                <a:latin typeface="맑은 고딕" panose="020F0502020204030204"/>
                <a:ea typeface="맑은 고딕" panose="020B0503020000020004" pitchFamily="50" charset="-127"/>
              </a:rPr>
              <a:t>)</a:t>
            </a:r>
          </a:p>
        </p:txBody>
      </p:sp>
      <p:sp>
        <p:nvSpPr>
          <p:cNvPr id="40" name="TextBox 39">
            <a:extLst>
              <a:ext uri="{FF2B5EF4-FFF2-40B4-BE49-F238E27FC236}">
                <a16:creationId xmlns:a16="http://schemas.microsoft.com/office/drawing/2014/main" id="{2454363C-7C00-493B-99A7-03602E840FCE}"/>
              </a:ext>
            </a:extLst>
          </p:cNvPr>
          <p:cNvSpPr txBox="1"/>
          <p:nvPr/>
        </p:nvSpPr>
        <p:spPr>
          <a:xfrm>
            <a:off x="5208502" y="5737875"/>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다음 글자의 확률분포</a:t>
            </a:r>
            <a:endParaRPr lang="en-US" altLang="ko-KR" sz="1400" b="1" dirty="0">
              <a:solidFill>
                <a:schemeClr val="accent1"/>
              </a:solidFill>
              <a:latin typeface="맑은 고딕" panose="020F0502020204030204"/>
              <a:ea typeface="맑은 고딕" panose="020B0503020000020004" pitchFamily="50" charset="-127"/>
            </a:endParaRPr>
          </a:p>
        </p:txBody>
      </p:sp>
      <p:sp>
        <p:nvSpPr>
          <p:cNvPr id="41" name="TextBox 40">
            <a:extLst>
              <a:ext uri="{FF2B5EF4-FFF2-40B4-BE49-F238E27FC236}">
                <a16:creationId xmlns:a16="http://schemas.microsoft.com/office/drawing/2014/main" id="{FCE658FB-266C-4E8D-B64B-9D67E03AC616}"/>
              </a:ext>
            </a:extLst>
          </p:cNvPr>
          <p:cNvSpPr txBox="1"/>
          <p:nvPr/>
        </p:nvSpPr>
        <p:spPr>
          <a:xfrm>
            <a:off x="3240552" y="4755594"/>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언어 모델</a:t>
            </a:r>
            <a:endParaRPr lang="en-US" altLang="ko-KR" sz="1400" b="1" dirty="0">
              <a:solidFill>
                <a:schemeClr val="accent1"/>
              </a:solidFill>
              <a:latin typeface="맑은 고딕" panose="020F0502020204030204"/>
              <a:ea typeface="맑은 고딕" panose="020B0503020000020004" pitchFamily="50" charset="-127"/>
            </a:endParaRPr>
          </a:p>
        </p:txBody>
      </p:sp>
      <p:sp>
        <p:nvSpPr>
          <p:cNvPr id="42" name="TextBox 41">
            <a:extLst>
              <a:ext uri="{FF2B5EF4-FFF2-40B4-BE49-F238E27FC236}">
                <a16:creationId xmlns:a16="http://schemas.microsoft.com/office/drawing/2014/main" id="{7C11DE86-FA4C-4E54-B3CC-5A1681FA00C0}"/>
              </a:ext>
            </a:extLst>
          </p:cNvPr>
          <p:cNvSpPr txBox="1"/>
          <p:nvPr/>
        </p:nvSpPr>
        <p:spPr>
          <a:xfrm>
            <a:off x="6768401" y="4795969"/>
            <a:ext cx="2855377" cy="30777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accent1"/>
                </a:solidFill>
                <a:latin typeface="맑은 고딕" panose="020F0502020204030204"/>
                <a:ea typeface="맑은 고딕" panose="020B0503020000020004" pitchFamily="50" charset="-127"/>
              </a:rPr>
              <a:t>언어 모델</a:t>
            </a:r>
            <a:endParaRPr lang="en-US" altLang="ko-KR" sz="1400" b="1" dirty="0">
              <a:solidFill>
                <a:schemeClr val="accent1"/>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488820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6"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75104" y="101916"/>
            <a:ext cx="4240263"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3600" spc="-300" dirty="0">
                <a:solidFill>
                  <a:prstClr val="white"/>
                </a:solidFill>
                <a:ea typeface="나눔스퀘어 Light"/>
              </a:rPr>
              <a:t>샘플링 전략의 중요성</a:t>
            </a:r>
            <a:endParaRPr kumimoji="0" lang="ko-KR" altLang="en-US" sz="3600" b="0" i="0" u="none" strike="noStrike" kern="1200" cap="none" spc="-300" normalizeH="0" baseline="0" noProof="0" dirty="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8.1.3</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7" name="TextBox 16">
            <a:extLst>
              <a:ext uri="{FF2B5EF4-FFF2-40B4-BE49-F238E27FC236}">
                <a16:creationId xmlns:a16="http://schemas.microsoft.com/office/drawing/2014/main" id="{B42EAFAD-1516-4266-AEB8-C727D93D2B43}"/>
              </a:ext>
            </a:extLst>
          </p:cNvPr>
          <p:cNvSpPr txBox="1"/>
          <p:nvPr/>
        </p:nvSpPr>
        <p:spPr>
          <a:xfrm>
            <a:off x="399062" y="1316621"/>
            <a:ext cx="11488138" cy="52322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탐욕적 샘플링</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(greedy sampling)</a:t>
            </a:r>
            <a:r>
              <a:rPr kumimoji="0" lang="en-US" altLang="ko-KR" sz="24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4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항상 가장 높은 확률을 </a:t>
            </a:r>
            <a:r>
              <a:rPr lang="ko-KR" altLang="en-US" sz="2400" dirty="0">
                <a:solidFill>
                  <a:srgbClr val="005289">
                    <a:lumMod val="50000"/>
                  </a:srgbClr>
                </a:solidFill>
                <a:latin typeface="맑은 고딕" panose="020F0502020204030204"/>
                <a:ea typeface="맑은 고딕" panose="020B0503020000020004" pitchFamily="50" charset="-127"/>
              </a:rPr>
              <a:t>가진 글자를 선택</a:t>
            </a:r>
            <a:endParaRPr kumimoji="0" lang="en-US" altLang="ko-KR" sz="24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3929806-CFE4-42C6-A419-C14C5205A4AF}"/>
              </a:ext>
            </a:extLst>
          </p:cNvPr>
          <p:cNvSpPr txBox="1"/>
          <p:nvPr/>
        </p:nvSpPr>
        <p:spPr>
          <a:xfrm>
            <a:off x="695055" y="2079502"/>
            <a:ext cx="7182972" cy="707886"/>
          </a:xfrm>
          <a:prstGeom prst="rect">
            <a:avLst/>
          </a:prstGeom>
          <a:noFill/>
        </p:spPr>
        <p:txBody>
          <a:bodyPr wrap="square">
            <a:spAutoFit/>
          </a:bodyPr>
          <a:lstStyle/>
          <a:p>
            <a:pPr marL="342900" marR="0" lvl="0" indent="-342900" algn="l" defTabSz="914400" rtl="0" eaLnBrk="1" fontAlgn="auto" latinLnBrk="1" hangingPunct="1">
              <a:lnSpc>
                <a:spcPct val="100000"/>
              </a:lnSpc>
              <a:spcBef>
                <a:spcPts val="0"/>
              </a:spcBef>
              <a:spcAft>
                <a:spcPts val="0"/>
              </a:spcAft>
              <a:buClrTx/>
              <a:buSzTx/>
              <a:buFontTx/>
              <a:buAutoNum type="arabicParenR"/>
              <a:tabLst/>
              <a:defRPr/>
            </a:pP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반복적이고 예상 가능한 문자열을 만든다</a:t>
            </a:r>
          </a:p>
          <a:p>
            <a:pPr marL="342900" marR="0" lvl="0" indent="-342900" algn="l" defTabSz="914400" rtl="0" eaLnBrk="1" fontAlgn="auto" latinLnBrk="1" hangingPunct="1">
              <a:lnSpc>
                <a:spcPct val="100000"/>
              </a:lnSpc>
              <a:spcBef>
                <a:spcPts val="0"/>
              </a:spcBef>
              <a:spcAft>
                <a:spcPts val="0"/>
              </a:spcAft>
              <a:buClrTx/>
              <a:buSzTx/>
              <a:buFontTx/>
              <a:buAutoNum type="arabicParenR"/>
              <a:tabLst/>
              <a:defRPr/>
            </a:pPr>
            <a:r>
              <a:rPr lang="ko-KR" altLang="en-US" sz="2000" dirty="0">
                <a:solidFill>
                  <a:srgbClr val="005289">
                    <a:lumMod val="50000"/>
                  </a:srgbClr>
                </a:solidFill>
                <a:latin typeface="맑은 고딕" panose="020F0502020204030204"/>
                <a:ea typeface="맑은 고딕" panose="020B0503020000020004" pitchFamily="50" charset="-127"/>
              </a:rPr>
              <a:t>논리적인 언어처럼 보이지 않는다</a:t>
            </a: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7" name="TextBox 6">
            <a:extLst>
              <a:ext uri="{FF2B5EF4-FFF2-40B4-BE49-F238E27FC236}">
                <a16:creationId xmlns:a16="http://schemas.microsoft.com/office/drawing/2014/main" id="{50C1612F-FCD4-48F9-8DA7-E064E667159B}"/>
              </a:ext>
            </a:extLst>
          </p:cNvPr>
          <p:cNvSpPr txBox="1"/>
          <p:nvPr/>
        </p:nvSpPr>
        <p:spPr>
          <a:xfrm>
            <a:off x="413567" y="4070612"/>
            <a:ext cx="11488138" cy="523220"/>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확률적 샘플링</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(stochastic sampling)</a:t>
            </a:r>
            <a:r>
              <a:rPr kumimoji="0" lang="en-US" altLang="ko-KR" sz="24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4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샘플링하는 과정에서 무작위성을 주입</a:t>
            </a:r>
            <a:endParaRPr kumimoji="0" lang="en-US" altLang="ko-KR" sz="24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8" name="TextBox 7">
            <a:extLst>
              <a:ext uri="{FF2B5EF4-FFF2-40B4-BE49-F238E27FC236}">
                <a16:creationId xmlns:a16="http://schemas.microsoft.com/office/drawing/2014/main" id="{7CD4E38F-D9E5-49F0-8353-37E8572D305B}"/>
              </a:ext>
            </a:extLst>
          </p:cNvPr>
          <p:cNvSpPr txBox="1"/>
          <p:nvPr/>
        </p:nvSpPr>
        <p:spPr>
          <a:xfrm>
            <a:off x="709560" y="4833493"/>
            <a:ext cx="11052134" cy="1015663"/>
          </a:xfrm>
          <a:prstGeom prst="rect">
            <a:avLst/>
          </a:prstGeom>
          <a:noFill/>
        </p:spPr>
        <p:txBody>
          <a:bodyPr wrap="square">
            <a:spAutoFit/>
          </a:bodyPr>
          <a:lstStyle/>
          <a:p>
            <a:pPr marL="342900" marR="0" lvl="0" indent="-342900" algn="l" defTabSz="914400" rtl="0" eaLnBrk="1" fontAlgn="auto" latinLnBrk="1" hangingPunct="1">
              <a:lnSpc>
                <a:spcPct val="100000"/>
              </a:lnSpc>
              <a:spcBef>
                <a:spcPts val="0"/>
              </a:spcBef>
              <a:spcAft>
                <a:spcPts val="0"/>
              </a:spcAft>
              <a:buClrTx/>
              <a:buSzTx/>
              <a:buFontTx/>
              <a:buAutoNum type="arabicParenR"/>
              <a:tabLst/>
              <a:defRPr/>
            </a:pP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실제 같은 새로운 단어를 만들어 재미있고 창의적으로 보이는 문장을 생성</a:t>
            </a: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Tx/>
              <a:buAutoNum type="arabicParenR"/>
              <a:tabLst/>
              <a:defRPr/>
            </a:pPr>
            <a:r>
              <a:rPr kumimoji="0" lang="ko-KR" altLang="en-US"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탐욕적 샘플링을 확률적 샘플링으로 설명할 수 있음</a:t>
            </a: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342900" marR="0" lvl="0" indent="-342900" algn="l" defTabSz="914400" rtl="0" eaLnBrk="1" fontAlgn="auto" latinLnBrk="1" hangingPunct="1">
              <a:lnSpc>
                <a:spcPct val="100000"/>
              </a:lnSpc>
              <a:spcBef>
                <a:spcPts val="0"/>
              </a:spcBef>
              <a:spcAft>
                <a:spcPts val="0"/>
              </a:spcAft>
              <a:buClrTx/>
              <a:buSzTx/>
              <a:buFontTx/>
              <a:buAutoNum type="arabicParenR"/>
              <a:tabLst/>
              <a:defRPr/>
            </a:pPr>
            <a:r>
              <a:rPr lang="ko-KR" altLang="en-US" sz="2000" dirty="0">
                <a:solidFill>
                  <a:srgbClr val="005289">
                    <a:lumMod val="50000"/>
                  </a:srgbClr>
                </a:solidFill>
                <a:latin typeface="맑은 고딕" panose="020F0502020204030204"/>
                <a:ea typeface="맑은 고딕" panose="020B0503020000020004" pitchFamily="50" charset="-127"/>
              </a:rPr>
              <a:t>무작위성의 양을 조절할 방법이 없음</a:t>
            </a:r>
            <a:endParaRPr kumimoji="0" lang="en-US" altLang="ko-KR" sz="20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104517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75104" y="101916"/>
            <a:ext cx="1877437"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무작위성</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8.1.3</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1" name="TextBox 10">
            <a:extLst>
              <a:ext uri="{FF2B5EF4-FFF2-40B4-BE49-F238E27FC236}">
                <a16:creationId xmlns:a16="http://schemas.microsoft.com/office/drawing/2014/main" id="{E420C7DA-B0A0-4EBD-AAA1-96A970F30A76}"/>
              </a:ext>
            </a:extLst>
          </p:cNvPr>
          <p:cNvSpPr txBox="1"/>
          <p:nvPr/>
        </p:nvSpPr>
        <p:spPr>
          <a:xfrm>
            <a:off x="1490448" y="1586569"/>
            <a:ext cx="8301316" cy="461665"/>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400" b="1" dirty="0">
                <a:solidFill>
                  <a:srgbClr val="005289">
                    <a:lumMod val="50000"/>
                  </a:srgbClr>
                </a:solidFill>
                <a:latin typeface="맑은 고딕" panose="020F0502020204030204"/>
                <a:ea typeface="맑은 고딕" panose="020B0503020000020004" pitchFamily="50" charset="-127"/>
              </a:rPr>
              <a:t>낮은 엔트로피</a:t>
            </a:r>
            <a:r>
              <a:rPr lang="en-US" altLang="ko-KR" sz="2400" b="1" dirty="0">
                <a:solidFill>
                  <a:srgbClr val="005289">
                    <a:lumMod val="50000"/>
                  </a:srgbClr>
                </a:solidFill>
                <a:latin typeface="맑은 고딕" panose="020F0502020204030204"/>
                <a:ea typeface="맑은 고딕" panose="020B0503020000020004" pitchFamily="50" charset="-127"/>
              </a:rPr>
              <a:t>: </a:t>
            </a:r>
            <a:r>
              <a:rPr lang="ko-KR" altLang="en-US" sz="2400" dirty="0">
                <a:solidFill>
                  <a:srgbClr val="005289">
                    <a:lumMod val="50000"/>
                  </a:srgbClr>
                </a:solidFill>
                <a:latin typeface="맑은 고딕" panose="020F0502020204030204"/>
                <a:ea typeface="맑은 고딕" panose="020B0503020000020004" pitchFamily="50" charset="-127"/>
              </a:rPr>
              <a:t>예상 가능한</a:t>
            </a:r>
            <a:r>
              <a:rPr lang="en-US" altLang="ko-KR" sz="2400" dirty="0">
                <a:solidFill>
                  <a:srgbClr val="005289">
                    <a:lumMod val="50000"/>
                  </a:srgbClr>
                </a:solidFill>
                <a:latin typeface="맑은 고딕" panose="020F0502020204030204"/>
                <a:ea typeface="맑은 고딕" panose="020B0503020000020004" pitchFamily="50" charset="-127"/>
              </a:rPr>
              <a:t>(</a:t>
            </a:r>
            <a:r>
              <a:rPr lang="ko-KR" altLang="en-US" sz="2400" dirty="0">
                <a:solidFill>
                  <a:srgbClr val="005289">
                    <a:lumMod val="50000"/>
                  </a:srgbClr>
                </a:solidFill>
                <a:latin typeface="맑은 고딕" panose="020F0502020204030204"/>
                <a:ea typeface="맑은 고딕" panose="020B0503020000020004" pitchFamily="50" charset="-127"/>
              </a:rPr>
              <a:t>더 </a:t>
            </a:r>
            <a:r>
              <a:rPr lang="ko-KR" altLang="en-US" sz="2400" dirty="0" err="1">
                <a:solidFill>
                  <a:srgbClr val="005289">
                    <a:lumMod val="50000"/>
                  </a:srgbClr>
                </a:solidFill>
                <a:latin typeface="맑은 고딕" panose="020F0502020204030204"/>
                <a:ea typeface="맑은 고딕" panose="020B0503020000020004" pitchFamily="50" charset="-127"/>
              </a:rPr>
              <a:t>실제같은</a:t>
            </a:r>
            <a:r>
              <a:rPr lang="en-US" altLang="ko-KR" sz="2400" dirty="0">
                <a:solidFill>
                  <a:srgbClr val="005289">
                    <a:lumMod val="50000"/>
                  </a:srgbClr>
                </a:solidFill>
                <a:latin typeface="맑은 고딕" panose="020F0502020204030204"/>
                <a:ea typeface="맑은 고딕" panose="020B0503020000020004" pitchFamily="50" charset="-127"/>
              </a:rPr>
              <a:t>) </a:t>
            </a:r>
            <a:r>
              <a:rPr lang="ko-KR" altLang="en-US" sz="2400" dirty="0">
                <a:solidFill>
                  <a:srgbClr val="005289">
                    <a:lumMod val="50000"/>
                  </a:srgbClr>
                </a:solidFill>
                <a:latin typeface="맑은 고딕" panose="020F0502020204030204"/>
                <a:ea typeface="맑은 고딕" panose="020B0503020000020004" pitchFamily="50" charset="-127"/>
              </a:rPr>
              <a:t>시퀀스 생성</a:t>
            </a:r>
            <a:endParaRPr kumimoji="0" lang="ko-KR" altLang="en-US" sz="24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8" name="화살표: 아래쪽 7">
            <a:extLst>
              <a:ext uri="{FF2B5EF4-FFF2-40B4-BE49-F238E27FC236}">
                <a16:creationId xmlns:a16="http://schemas.microsoft.com/office/drawing/2014/main" id="{39C71A8E-D5E0-4383-83B5-D838C200DB1E}"/>
              </a:ext>
            </a:extLst>
          </p:cNvPr>
          <p:cNvSpPr/>
          <p:nvPr/>
        </p:nvSpPr>
        <p:spPr>
          <a:xfrm>
            <a:off x="5641106" y="3673621"/>
            <a:ext cx="394447" cy="977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9" name="TextBox 8">
            <a:extLst>
              <a:ext uri="{FF2B5EF4-FFF2-40B4-BE49-F238E27FC236}">
                <a16:creationId xmlns:a16="http://schemas.microsoft.com/office/drawing/2014/main" id="{158C6474-185E-47DF-B526-BCA608D3EE73}"/>
              </a:ext>
            </a:extLst>
          </p:cNvPr>
          <p:cNvSpPr txBox="1"/>
          <p:nvPr/>
        </p:nvSpPr>
        <p:spPr>
          <a:xfrm>
            <a:off x="1490448" y="2591299"/>
            <a:ext cx="8301316" cy="461665"/>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400" b="1" dirty="0">
                <a:solidFill>
                  <a:srgbClr val="005289">
                    <a:lumMod val="50000"/>
                  </a:srgbClr>
                </a:solidFill>
                <a:latin typeface="맑은 고딕" panose="020F0502020204030204"/>
                <a:ea typeface="맑은 고딕" panose="020B0503020000020004" pitchFamily="50" charset="-127"/>
              </a:rPr>
              <a:t>높은 엔트로피</a:t>
            </a:r>
            <a:r>
              <a:rPr lang="en-US" altLang="ko-KR" sz="2400" b="1" dirty="0">
                <a:solidFill>
                  <a:srgbClr val="005289">
                    <a:lumMod val="50000"/>
                  </a:srgbClr>
                </a:solidFill>
                <a:latin typeface="맑은 고딕" panose="020F0502020204030204"/>
                <a:ea typeface="맑은 고딕" panose="020B0503020000020004" pitchFamily="50" charset="-127"/>
              </a:rPr>
              <a:t>: </a:t>
            </a:r>
            <a:r>
              <a:rPr lang="ko-KR" altLang="en-US" sz="2400" dirty="0">
                <a:solidFill>
                  <a:srgbClr val="005289">
                    <a:lumMod val="50000"/>
                  </a:srgbClr>
                </a:solidFill>
                <a:latin typeface="맑은 고딕" panose="020F0502020204030204"/>
                <a:ea typeface="맑은 고딕" panose="020B0503020000020004" pitchFamily="50" charset="-127"/>
              </a:rPr>
              <a:t>흥미롭고 창의적인 시퀀스 생성</a:t>
            </a:r>
            <a:endParaRPr kumimoji="0" lang="ko-KR" altLang="en-US" sz="24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10" name="TextBox 9">
            <a:extLst>
              <a:ext uri="{FF2B5EF4-FFF2-40B4-BE49-F238E27FC236}">
                <a16:creationId xmlns:a16="http://schemas.microsoft.com/office/drawing/2014/main" id="{FA286172-23EB-4E52-8EB4-59E14469B4E4}"/>
              </a:ext>
            </a:extLst>
          </p:cNvPr>
          <p:cNvSpPr txBox="1"/>
          <p:nvPr/>
        </p:nvSpPr>
        <p:spPr>
          <a:xfrm>
            <a:off x="1687671" y="5271431"/>
            <a:ext cx="8301316" cy="584775"/>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3200" b="1" dirty="0">
                <a:solidFill>
                  <a:srgbClr val="005289">
                    <a:lumMod val="50000"/>
                  </a:srgbClr>
                </a:solidFill>
                <a:latin typeface="맑은 고딕" panose="020F0502020204030204"/>
                <a:ea typeface="맑은 고딕" panose="020B0503020000020004" pitchFamily="50" charset="-127"/>
              </a:rPr>
              <a:t>무작위성</a:t>
            </a:r>
            <a:r>
              <a:rPr lang="en-US" altLang="ko-KR" sz="3200" b="1" dirty="0">
                <a:solidFill>
                  <a:srgbClr val="005289">
                    <a:lumMod val="50000"/>
                  </a:srgbClr>
                </a:solidFill>
                <a:latin typeface="맑은 고딕" panose="020F0502020204030204"/>
                <a:ea typeface="맑은 고딕" panose="020B0503020000020004" pitchFamily="50" charset="-127"/>
              </a:rPr>
              <a:t>!</a:t>
            </a:r>
            <a:endParaRPr kumimoji="0" lang="ko-KR" altLang="en-US" sz="32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221410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75104" y="101916"/>
            <a:ext cx="3270447"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err="1">
                <a:ln>
                  <a:noFill/>
                </a:ln>
                <a:solidFill>
                  <a:prstClr val="white"/>
                </a:solidFill>
                <a:effectLst/>
                <a:uLnTx/>
                <a:uFillTx/>
                <a:ea typeface="나눔스퀘어 Light"/>
                <a:cs typeface="+mn-cs"/>
              </a:rPr>
              <a:t>소프트맥스</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 온도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8.1.3</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7" name="TextBox 16">
            <a:extLst>
              <a:ext uri="{FF2B5EF4-FFF2-40B4-BE49-F238E27FC236}">
                <a16:creationId xmlns:a16="http://schemas.microsoft.com/office/drawing/2014/main" id="{B42EAFAD-1516-4266-AEB8-C727D93D2B43}"/>
              </a:ext>
            </a:extLst>
          </p:cNvPr>
          <p:cNvSpPr txBox="1"/>
          <p:nvPr/>
        </p:nvSpPr>
        <p:spPr>
          <a:xfrm>
            <a:off x="506638" y="1276906"/>
            <a:ext cx="11488138" cy="181588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소프트맥스</a:t>
            </a: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온도</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r>
              <a:rPr kumimoji="0" lang="en-US" altLang="ko-KR" sz="2800" b="1"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softmax</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temperature):</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샘플링 과정에서 확률적인 양을 조절하기 위한 파라미터</a:t>
            </a: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이 파라미터는 샘플링에 사용되는 확률 분포의 </a:t>
            </a: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엔트로피</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를 나타냄</a:t>
            </a: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얼마나 놀라운 또는 예상되는 글자를 선택할지 결정</a:t>
            </a: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p:txBody>
      </p:sp>
      <p:sp>
        <p:nvSpPr>
          <p:cNvPr id="9" name="TextBox 8">
            <a:extLst>
              <a:ext uri="{FF2B5EF4-FFF2-40B4-BE49-F238E27FC236}">
                <a16:creationId xmlns:a16="http://schemas.microsoft.com/office/drawing/2014/main" id="{766C2F80-0FF2-4F07-8FA1-AF953FC60E0A}"/>
              </a:ext>
            </a:extLst>
          </p:cNvPr>
          <p:cNvSpPr txBox="1"/>
          <p:nvPr/>
        </p:nvSpPr>
        <p:spPr>
          <a:xfrm>
            <a:off x="506638" y="3603848"/>
            <a:ext cx="11488138" cy="2246769"/>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낮은 온도 샘플링</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반복적이고 예상되는 텍스트 생성</a:t>
            </a:r>
            <a:b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b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그러나 국부적인 구조</a:t>
            </a: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80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실제있는</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영어 단어들</a:t>
            </a:r>
            <a:b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br>
            <a:b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b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높은 온도 샘플링</a:t>
            </a:r>
            <a:r>
              <a:rPr kumimoji="0" lang="en-US" altLang="ko-KR"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흥미롭고 창의적인 텍스트 생성</a:t>
            </a:r>
            <a:b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b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그렇지만 국부적인 구조가 무너지고 대부분 무작위문자열</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06242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399062" y="1316621"/>
            <a:ext cx="11488138" cy="523220"/>
          </a:xfrm>
          <a:prstGeom prst="rect">
            <a:avLst/>
          </a:prstGeom>
          <a:noFill/>
        </p:spPr>
        <p:txBody>
          <a:bodyPr wrap="square">
            <a:spAutoFit/>
          </a:bodyPr>
          <a:lstStyle/>
          <a:p>
            <a:pPr marL="514350" marR="0" lvl="0" indent="-514350" algn="l" defTabSz="914400" rtl="0" eaLnBrk="1" fontAlgn="auto" latinLnBrk="1" hangingPunct="1">
              <a:lnSpc>
                <a:spcPct val="100000"/>
              </a:lnSpc>
              <a:spcBef>
                <a:spcPts val="0"/>
              </a:spcBef>
              <a:spcAft>
                <a:spcPts val="0"/>
              </a:spcAft>
              <a:buClrTx/>
              <a:buSzTx/>
              <a:buFontTx/>
              <a:buAutoNum type="arabicPeriod"/>
              <a:tabLst/>
              <a:defRPr/>
            </a:pPr>
            <a:r>
              <a:rPr lang="ko-KR" altLang="en-US" sz="2800" b="1" dirty="0">
                <a:solidFill>
                  <a:srgbClr val="005289">
                    <a:lumMod val="50000"/>
                  </a:srgbClr>
                </a:solidFill>
                <a:latin typeface="맑은 고딕" panose="020F0502020204030204"/>
                <a:ea typeface="맑은 고딕" panose="020B0503020000020004" pitchFamily="50" charset="-127"/>
              </a:rPr>
              <a:t>데이터 전처리</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7" name="그림 6">
            <a:extLst>
              <a:ext uri="{FF2B5EF4-FFF2-40B4-BE49-F238E27FC236}">
                <a16:creationId xmlns:a16="http://schemas.microsoft.com/office/drawing/2014/main" id="{5CAB7337-856B-4B05-9E9F-06E0BE65EC3E}"/>
              </a:ext>
            </a:extLst>
          </p:cNvPr>
          <p:cNvPicPr>
            <a:picLocks noChangeAspect="1"/>
          </p:cNvPicPr>
          <p:nvPr/>
        </p:nvPicPr>
        <p:blipFill>
          <a:blip r:embed="rId2"/>
          <a:stretch>
            <a:fillRect/>
          </a:stretch>
        </p:blipFill>
        <p:spPr>
          <a:xfrm>
            <a:off x="587106" y="2292331"/>
            <a:ext cx="5172797" cy="1609950"/>
          </a:xfrm>
          <a:prstGeom prst="rect">
            <a:avLst/>
          </a:prstGeom>
        </p:spPr>
      </p:pic>
      <p:pic>
        <p:nvPicPr>
          <p:cNvPr id="9" name="그림 8">
            <a:extLst>
              <a:ext uri="{FF2B5EF4-FFF2-40B4-BE49-F238E27FC236}">
                <a16:creationId xmlns:a16="http://schemas.microsoft.com/office/drawing/2014/main" id="{F2F0311C-DECA-4D8E-A98F-3B50444A88DF}"/>
              </a:ext>
            </a:extLst>
          </p:cNvPr>
          <p:cNvPicPr>
            <a:picLocks noChangeAspect="1"/>
          </p:cNvPicPr>
          <p:nvPr/>
        </p:nvPicPr>
        <p:blipFill rotWithShape="1">
          <a:blip r:embed="rId3"/>
          <a:srcRect b="10759"/>
          <a:stretch/>
        </p:blipFill>
        <p:spPr>
          <a:xfrm>
            <a:off x="6432099" y="1145051"/>
            <a:ext cx="4925030" cy="5712949"/>
          </a:xfrm>
          <a:prstGeom prst="rect">
            <a:avLst/>
          </a:prstGeom>
        </p:spPr>
      </p:pic>
      <p:pic>
        <p:nvPicPr>
          <p:cNvPr id="11" name="그림 10">
            <a:extLst>
              <a:ext uri="{FF2B5EF4-FFF2-40B4-BE49-F238E27FC236}">
                <a16:creationId xmlns:a16="http://schemas.microsoft.com/office/drawing/2014/main" id="{87884C16-EF14-4064-BB96-4F26B63D09BA}"/>
              </a:ext>
            </a:extLst>
          </p:cNvPr>
          <p:cNvPicPr>
            <a:picLocks noChangeAspect="1"/>
          </p:cNvPicPr>
          <p:nvPr/>
        </p:nvPicPr>
        <p:blipFill>
          <a:blip r:embed="rId4"/>
          <a:stretch>
            <a:fillRect/>
          </a:stretch>
        </p:blipFill>
        <p:spPr>
          <a:xfrm>
            <a:off x="4436076" y="5828691"/>
            <a:ext cx="1600423" cy="704948"/>
          </a:xfrm>
          <a:prstGeom prst="rect">
            <a:avLst/>
          </a:prstGeom>
        </p:spPr>
      </p:pic>
    </p:spTree>
    <p:extLst>
      <p:ext uri="{BB962C8B-B14F-4D97-AF65-F5344CB8AC3E}">
        <p14:creationId xmlns:p14="http://schemas.microsoft.com/office/powerpoint/2010/main" val="2358917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3" name="TextBox 2">
            <a:extLst>
              <a:ext uri="{FF2B5EF4-FFF2-40B4-BE49-F238E27FC236}">
                <a16:creationId xmlns:a16="http://schemas.microsoft.com/office/drawing/2014/main" id="{8951765C-E4E1-440B-B3F6-AD127EB533CF}"/>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6" name="TextBox 5">
            <a:extLst>
              <a:ext uri="{FF2B5EF4-FFF2-40B4-BE49-F238E27FC236}">
                <a16:creationId xmlns:a16="http://schemas.microsoft.com/office/drawing/2014/main" id="{B228F320-2D05-4C20-88C2-0FEFA2F7ED8A}"/>
              </a:ext>
            </a:extLst>
          </p:cNvPr>
          <p:cNvSpPr txBox="1"/>
          <p:nvPr/>
        </p:nvSpPr>
        <p:spPr>
          <a:xfrm>
            <a:off x="399062" y="1316621"/>
            <a:ext cx="11488138" cy="523220"/>
          </a:xfrm>
          <a:prstGeom prst="rect">
            <a:avLst/>
          </a:prstGeom>
          <a:noFill/>
        </p:spPr>
        <p:txBody>
          <a:bodyPr wrap="square">
            <a:spAutoFit/>
          </a:bodyPr>
          <a:lstStyle/>
          <a:p>
            <a:pPr marR="0" lvl="0" algn="l" defTabSz="914400" rtl="0" eaLnBrk="1" fontAlgn="auto" latinLnBrk="1" hangingPunct="1">
              <a:lnSpc>
                <a:spcPct val="100000"/>
              </a:lnSpc>
              <a:spcBef>
                <a:spcPts val="0"/>
              </a:spcBef>
              <a:spcAft>
                <a:spcPts val="0"/>
              </a:spcAft>
              <a:buClrTx/>
              <a:buSzTx/>
              <a:tabLst/>
              <a:defRPr/>
            </a:pPr>
            <a:r>
              <a:rPr lang="en-US" altLang="ko-KR" sz="2800" b="1" dirty="0">
                <a:solidFill>
                  <a:srgbClr val="005289">
                    <a:lumMod val="50000"/>
                  </a:srgbClr>
                </a:solidFill>
                <a:latin typeface="맑은 고딕" panose="020F0502020204030204"/>
                <a:ea typeface="맑은 고딕" panose="020B0503020000020004" pitchFamily="50" charset="-127"/>
              </a:rPr>
              <a:t>2. </a:t>
            </a:r>
            <a:r>
              <a:rPr lang="ko-KR" altLang="en-US" sz="2800" b="1" dirty="0">
                <a:solidFill>
                  <a:srgbClr val="005289">
                    <a:lumMod val="50000"/>
                  </a:srgbClr>
                </a:solidFill>
                <a:latin typeface="맑은 고딕" panose="020F0502020204030204"/>
                <a:ea typeface="맑은 고딕" panose="020B0503020000020004" pitchFamily="50" charset="-127"/>
              </a:rPr>
              <a:t>네트워크 구성</a:t>
            </a:r>
            <a:endParaRPr lang="en-US" altLang="ko-KR" sz="2800" b="1" dirty="0">
              <a:solidFill>
                <a:srgbClr val="005289">
                  <a:lumMod val="50000"/>
                </a:srgbClr>
              </a:solidFill>
              <a:latin typeface="맑은 고딕" panose="020F0502020204030204"/>
              <a:ea typeface="맑은 고딕" panose="020B0503020000020004" pitchFamily="50" charset="-127"/>
            </a:endParaRPr>
          </a:p>
        </p:txBody>
      </p:sp>
      <p:pic>
        <p:nvPicPr>
          <p:cNvPr id="8" name="그림 7">
            <a:extLst>
              <a:ext uri="{FF2B5EF4-FFF2-40B4-BE49-F238E27FC236}">
                <a16:creationId xmlns:a16="http://schemas.microsoft.com/office/drawing/2014/main" id="{C025A929-83CF-48C7-ABF4-167DC4600FCC}"/>
              </a:ext>
            </a:extLst>
          </p:cNvPr>
          <p:cNvPicPr>
            <a:picLocks noChangeAspect="1"/>
          </p:cNvPicPr>
          <p:nvPr/>
        </p:nvPicPr>
        <p:blipFill>
          <a:blip r:embed="rId2"/>
          <a:stretch>
            <a:fillRect/>
          </a:stretch>
        </p:blipFill>
        <p:spPr>
          <a:xfrm>
            <a:off x="561066" y="3053328"/>
            <a:ext cx="4991797" cy="1114581"/>
          </a:xfrm>
          <a:prstGeom prst="rect">
            <a:avLst/>
          </a:prstGeom>
        </p:spPr>
      </p:pic>
      <p:pic>
        <p:nvPicPr>
          <p:cNvPr id="12" name="그림 11">
            <a:extLst>
              <a:ext uri="{FF2B5EF4-FFF2-40B4-BE49-F238E27FC236}">
                <a16:creationId xmlns:a16="http://schemas.microsoft.com/office/drawing/2014/main" id="{4AA88177-EA2B-4014-BBAC-B19B67FCDA55}"/>
              </a:ext>
            </a:extLst>
          </p:cNvPr>
          <p:cNvPicPr>
            <a:picLocks noChangeAspect="1"/>
          </p:cNvPicPr>
          <p:nvPr/>
        </p:nvPicPr>
        <p:blipFill>
          <a:blip r:embed="rId3"/>
          <a:stretch>
            <a:fillRect/>
          </a:stretch>
        </p:blipFill>
        <p:spPr>
          <a:xfrm>
            <a:off x="561066" y="4686824"/>
            <a:ext cx="5258534" cy="514422"/>
          </a:xfrm>
          <a:prstGeom prst="rect">
            <a:avLst/>
          </a:prstGeom>
        </p:spPr>
      </p:pic>
      <p:sp>
        <p:nvSpPr>
          <p:cNvPr id="13" name="화살표: 오른쪽 12">
            <a:extLst>
              <a:ext uri="{FF2B5EF4-FFF2-40B4-BE49-F238E27FC236}">
                <a16:creationId xmlns:a16="http://schemas.microsoft.com/office/drawing/2014/main" id="{29C2C8F6-9630-41C8-AB3E-5EC374348E04}"/>
              </a:ext>
            </a:extLst>
          </p:cNvPr>
          <p:cNvSpPr/>
          <p:nvPr/>
        </p:nvSpPr>
        <p:spPr>
          <a:xfrm>
            <a:off x="6268740" y="3856050"/>
            <a:ext cx="1232342"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ea typeface="나눔스퀘어 Light"/>
              <a:cs typeface="+mn-cs"/>
            </a:endParaRPr>
          </a:p>
        </p:txBody>
      </p:sp>
      <p:sp>
        <p:nvSpPr>
          <p:cNvPr id="14" name="TextBox 13">
            <a:extLst>
              <a:ext uri="{FF2B5EF4-FFF2-40B4-BE49-F238E27FC236}">
                <a16:creationId xmlns:a16="http://schemas.microsoft.com/office/drawing/2014/main" id="{CED67B4C-2BF9-475E-AD97-A6B22B5682DE}"/>
              </a:ext>
            </a:extLst>
          </p:cNvPr>
          <p:cNvSpPr txBox="1"/>
          <p:nvPr/>
        </p:nvSpPr>
        <p:spPr>
          <a:xfrm>
            <a:off x="7189711" y="3616389"/>
            <a:ext cx="5358587" cy="830997"/>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2400" dirty="0" err="1">
                <a:solidFill>
                  <a:srgbClr val="005289">
                    <a:lumMod val="50000"/>
                  </a:srgbClr>
                </a:solidFill>
                <a:latin typeface="맑은 고딕" panose="020F0502020204030204"/>
                <a:ea typeface="맑은 고딕" panose="020B0503020000020004" pitchFamily="50" charset="-127"/>
              </a:rPr>
              <a:t>원핫인코딩이기</a:t>
            </a:r>
            <a:r>
              <a:rPr lang="ko-KR" altLang="en-US" sz="2400" dirty="0">
                <a:solidFill>
                  <a:srgbClr val="005289">
                    <a:lumMod val="50000"/>
                  </a:srgbClr>
                </a:solidFill>
                <a:latin typeface="맑은 고딕" panose="020F0502020204030204"/>
                <a:ea typeface="맑은 고딕" panose="020B0503020000020004" pitchFamily="50" charset="-127"/>
              </a:rPr>
              <a:t> 때문에</a:t>
            </a:r>
            <a:endParaRPr lang="en-US" altLang="ko-KR" sz="2400" dirty="0">
              <a:solidFill>
                <a:srgbClr val="005289">
                  <a:lumMod val="50000"/>
                </a:srgbClr>
              </a:solidFill>
              <a:latin typeface="맑은 고딕" panose="020F0502020204030204"/>
              <a:ea typeface="맑은 고딕" panose="020B0503020000020004" pitchFamily="50" charset="-127"/>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categorical_crossentropy</a:t>
            </a:r>
            <a:r>
              <a:rPr lang="en-US" altLang="ko-KR" sz="2400" dirty="0">
                <a:solidFill>
                  <a:srgbClr val="005289">
                    <a:lumMod val="50000"/>
                  </a:srgbClr>
                </a:solidFill>
                <a:latin typeface="맑은 고딕" panose="020F0502020204030204"/>
                <a:ea typeface="맑은 고딕" panose="020B0503020000020004" pitchFamily="50" charset="-127"/>
              </a:rPr>
              <a:t> </a:t>
            </a:r>
            <a:r>
              <a:rPr kumimoji="0" lang="ko-KR" altLang="en-US" sz="2400" b="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사용</a:t>
            </a:r>
          </a:p>
        </p:txBody>
      </p:sp>
    </p:spTree>
    <p:extLst>
      <p:ext uri="{BB962C8B-B14F-4D97-AF65-F5344CB8AC3E}">
        <p14:creationId xmlns:p14="http://schemas.microsoft.com/office/powerpoint/2010/main" val="2236648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0546E572-061A-4F66-860A-EA1641AD3DE2}"/>
              </a:ext>
            </a:extLst>
          </p:cNvPr>
          <p:cNvSpPr/>
          <p:nvPr/>
        </p:nvSpPr>
        <p:spPr>
          <a:xfrm>
            <a:off x="0" y="0"/>
            <a:ext cx="12192000" cy="1076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ea typeface="나눔스퀘어 Light"/>
              <a:cs typeface="+mn-cs"/>
            </a:endParaRPr>
          </a:p>
        </p:txBody>
      </p:sp>
      <p:sp>
        <p:nvSpPr>
          <p:cNvPr id="4" name="TextBox 3">
            <a:extLst>
              <a:ext uri="{FF2B5EF4-FFF2-40B4-BE49-F238E27FC236}">
                <a16:creationId xmlns:a16="http://schemas.microsoft.com/office/drawing/2014/main" id="{8E877FB6-6DE1-44E4-8EF8-7160153CD120}"/>
              </a:ext>
            </a:extLst>
          </p:cNvPr>
          <p:cNvSpPr txBox="1"/>
          <p:nvPr/>
        </p:nvSpPr>
        <p:spPr>
          <a:xfrm>
            <a:off x="132080" y="117305"/>
            <a:ext cx="562975"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ea typeface="나눔스퀘어 Light"/>
                <a:cs typeface="+mn-cs"/>
              </a:rPr>
              <a:t>8.1.4</a:t>
            </a:r>
            <a:endParaRPr kumimoji="0" lang="ko-KR" altLang="en-US" sz="1400" b="0" i="0" u="none" strike="noStrike" kern="1200" cap="none" spc="0" normalizeH="0" baseline="0" noProof="0" dirty="0">
              <a:ln>
                <a:noFill/>
              </a:ln>
              <a:solidFill>
                <a:prstClr val="white"/>
              </a:solidFill>
              <a:effectLst/>
              <a:uLnTx/>
              <a:uFillTx/>
              <a:ea typeface="나눔스퀘어 Light"/>
              <a:cs typeface="+mn-cs"/>
            </a:endParaRPr>
          </a:p>
        </p:txBody>
      </p:sp>
      <p:sp>
        <p:nvSpPr>
          <p:cNvPr id="17" name="TextBox 16">
            <a:extLst>
              <a:ext uri="{FF2B5EF4-FFF2-40B4-BE49-F238E27FC236}">
                <a16:creationId xmlns:a16="http://schemas.microsoft.com/office/drawing/2014/main" id="{B42EAFAD-1516-4266-AEB8-C727D93D2B43}"/>
              </a:ext>
            </a:extLst>
          </p:cNvPr>
          <p:cNvSpPr txBox="1"/>
          <p:nvPr/>
        </p:nvSpPr>
        <p:spPr>
          <a:xfrm>
            <a:off x="132080" y="1267941"/>
            <a:ext cx="11488138" cy="4832092"/>
          </a:xfrm>
          <a:prstGeom prst="rect">
            <a:avLst/>
          </a:prstGeom>
          <a:noFill/>
        </p:spPr>
        <p:txBody>
          <a:bodyPr wrap="square">
            <a:spAutoFit/>
          </a:bodyPr>
          <a:lstStyle/>
          <a:p>
            <a:pPr lvl="1">
              <a:defRPr/>
            </a:pP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훈련된</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모델</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과 </a:t>
            </a:r>
            <a:r>
              <a:rPr kumimoji="0" lang="ko-KR" altLang="en-US" sz="2800" b="1" i="0" u="none" strike="noStrike" kern="1200" cap="none" spc="0" normalizeH="0" baseline="0" noProof="0" dirty="0" err="1">
                <a:ln>
                  <a:noFill/>
                </a:ln>
                <a:solidFill>
                  <a:srgbClr val="005289">
                    <a:lumMod val="50000"/>
                  </a:srgbClr>
                </a:solidFill>
                <a:effectLst/>
                <a:uLnTx/>
                <a:uFillTx/>
                <a:latin typeface="맑은 고딕" panose="020F0502020204030204"/>
                <a:ea typeface="맑은 고딕" panose="020B0503020000020004" pitchFamily="50" charset="-127"/>
                <a:cs typeface="+mn-cs"/>
              </a:rPr>
              <a:t>시드로</a:t>
            </a: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쓰일 간단한 텍스트</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가</a:t>
            </a:r>
            <a:r>
              <a:rPr kumimoji="0" lang="ko-KR" altLang="en-US" sz="2800" b="1"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주어지면 다음과 같이 반복하여 새로운 텍스트를 생성</a:t>
            </a: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a:t>
            </a:r>
          </a:p>
          <a:p>
            <a:pPr lvl="1">
              <a:defRPr/>
            </a:pP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marL="971550" lvl="1" indent="-514350">
              <a:buAutoNum type="arabicPeriod"/>
              <a:defRPr/>
            </a:pP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지금까지 생성된 텍스트를 주입하여 모델에서 다음 글자에 대한 확률 분포를 </a:t>
            </a:r>
            <a:r>
              <a:rPr lang="ko-KR" altLang="en-US" sz="2800" dirty="0">
                <a:solidFill>
                  <a:srgbClr val="005289">
                    <a:lumMod val="50000"/>
                  </a:srgbClr>
                </a:solidFill>
                <a:latin typeface="맑은 고딕" panose="020F0502020204030204"/>
                <a:ea typeface="맑은 고딕" panose="020B0503020000020004" pitchFamily="50" charset="-127"/>
              </a:rPr>
              <a:t>뽑음</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2.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특정 온도로 이 확률 분포의 가중치를 조정</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3.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가중치가 조정된 분포에서 무작위로 새로운 글자를 샘플링</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a:p>
            <a:pPr lvl="1">
              <a:defRPr/>
            </a:pPr>
            <a:r>
              <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4. </a:t>
            </a:r>
            <a:r>
              <a:rPr kumimoji="0" lang="ko-KR" altLang="en-US"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rPr>
              <a:t>새로운 글자를 생성된 텍스트의 끝에 추가</a:t>
            </a:r>
            <a:endParaRPr kumimoji="0" lang="en-US" altLang="ko-KR" sz="2800" i="0" u="none" strike="noStrike" kern="1200" cap="none" spc="0" normalizeH="0" baseline="0" noProof="0" dirty="0">
              <a:ln>
                <a:noFill/>
              </a:ln>
              <a:solidFill>
                <a:srgbClr val="005289">
                  <a:lumMod val="50000"/>
                </a:srgbClr>
              </a:solidFill>
              <a:effectLst/>
              <a:uLnTx/>
              <a:uFillTx/>
              <a:latin typeface="맑은 고딕" panose="020F0502020204030204"/>
              <a:ea typeface="맑은 고딕" panose="020B0503020000020004" pitchFamily="50" charset="-127"/>
              <a:cs typeface="+mn-cs"/>
            </a:endParaRPr>
          </a:p>
        </p:txBody>
      </p:sp>
      <p:sp>
        <p:nvSpPr>
          <p:cNvPr id="6" name="TextBox 5">
            <a:extLst>
              <a:ext uri="{FF2B5EF4-FFF2-40B4-BE49-F238E27FC236}">
                <a16:creationId xmlns:a16="http://schemas.microsoft.com/office/drawing/2014/main" id="{87019463-79F2-415E-8265-197EF7222FEC}"/>
              </a:ext>
            </a:extLst>
          </p:cNvPr>
          <p:cNvSpPr txBox="1"/>
          <p:nvPr/>
        </p:nvSpPr>
        <p:spPr>
          <a:xfrm>
            <a:off x="827135" y="117305"/>
            <a:ext cx="7837402" cy="646331"/>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0" i="0" u="none" strike="noStrike" kern="1200" cap="none" spc="-300" normalizeH="0" baseline="0" noProof="0" dirty="0">
                <a:ln>
                  <a:noFill/>
                </a:ln>
                <a:solidFill>
                  <a:prstClr val="white"/>
                </a:solidFill>
                <a:effectLst/>
                <a:uLnTx/>
                <a:uFillTx/>
                <a:ea typeface="나눔스퀘어 Light"/>
                <a:cs typeface="+mn-cs"/>
              </a:rPr>
              <a:t>글자 수준의 </a:t>
            </a:r>
            <a:r>
              <a:rPr kumimoji="0" lang="en-US" altLang="ko-KR" sz="3600" b="0" i="0" u="none" strike="noStrike" kern="1200" cap="none" spc="-300" normalizeH="0" baseline="0" noProof="0" dirty="0">
                <a:ln>
                  <a:noFill/>
                </a:ln>
                <a:solidFill>
                  <a:prstClr val="white"/>
                </a:solidFill>
                <a:effectLst/>
                <a:uLnTx/>
                <a:uFillTx/>
                <a:ea typeface="나눔스퀘어 Light"/>
                <a:cs typeface="+mn-cs"/>
              </a:rPr>
              <a:t>LSTM </a:t>
            </a:r>
            <a:r>
              <a:rPr kumimoji="0" lang="ko-KR" altLang="en-US" sz="3600" b="0" i="0" u="none" strike="noStrike" kern="1200" cap="none" spc="-300" normalizeH="0" baseline="0" noProof="0" dirty="0">
                <a:ln>
                  <a:noFill/>
                </a:ln>
                <a:solidFill>
                  <a:prstClr val="white"/>
                </a:solidFill>
                <a:effectLst/>
                <a:uLnTx/>
                <a:uFillTx/>
                <a:ea typeface="나눔스퀘어 Light"/>
                <a:cs typeface="+mn-cs"/>
              </a:rPr>
              <a:t>텍스트 생성 모델 구현</a:t>
            </a:r>
          </a:p>
        </p:txBody>
      </p:sp>
    </p:spTree>
    <p:extLst>
      <p:ext uri="{BB962C8B-B14F-4D97-AF65-F5344CB8AC3E}">
        <p14:creationId xmlns:p14="http://schemas.microsoft.com/office/powerpoint/2010/main" val="144867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테마">
  <a:themeElements>
    <a:clrScheme name="2000907">
      <a:dk1>
        <a:sysClr val="windowText" lastClr="000000"/>
      </a:dk1>
      <a:lt1>
        <a:sysClr val="window" lastClr="FFFFFF"/>
      </a:lt1>
      <a:dk2>
        <a:srgbClr val="44546A"/>
      </a:dk2>
      <a:lt2>
        <a:srgbClr val="E7E6E6"/>
      </a:lt2>
      <a:accent1>
        <a:srgbClr val="1E3252"/>
      </a:accent1>
      <a:accent2>
        <a:srgbClr val="005289"/>
      </a:accent2>
      <a:accent3>
        <a:srgbClr val="007095"/>
      </a:accent3>
      <a:accent4>
        <a:srgbClr val="BCDEE3"/>
      </a:accent4>
      <a:accent5>
        <a:srgbClr val="418A9D"/>
      </a:accent5>
      <a:accent6>
        <a:srgbClr val="AEAFA9"/>
      </a:accent6>
      <a:hlink>
        <a:srgbClr val="393939"/>
      </a:hlink>
      <a:folHlink>
        <a:srgbClr val="393939"/>
      </a:folHlink>
    </a:clrScheme>
    <a:fontScheme name="나눔스퀘어 Light">
      <a:majorFont>
        <a:latin typeface="나눔스퀘어 ExtraBold"/>
        <a:ea typeface="나눔스퀘어 ExtraBold"/>
        <a:cs typeface=""/>
      </a:majorFont>
      <a:minorFont>
        <a:latin typeface="나눔스퀘어 Light"/>
        <a:ea typeface="나눔스퀘어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4299</TotalTime>
  <Words>928</Words>
  <Application>Microsoft Office PowerPoint</Application>
  <PresentationFormat>와이드스크린</PresentationFormat>
  <Paragraphs>156</Paragraphs>
  <Slides>24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24</vt:i4>
      </vt:variant>
    </vt:vector>
  </HeadingPairs>
  <TitlesOfParts>
    <vt:vector size="29" baseType="lpstr">
      <vt:lpstr>나눔스퀘어 ExtraBold</vt:lpstr>
      <vt:lpstr>나눔스퀘어 Light</vt:lpstr>
      <vt:lpstr>Arial</vt:lpstr>
      <vt:lpstr>맑은 고딕</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시현</dc:creator>
  <cp:lastModifiedBy>김 시현</cp:lastModifiedBy>
  <cp:revision>3</cp:revision>
  <dcterms:created xsi:type="dcterms:W3CDTF">2022-01-17T08:21:01Z</dcterms:created>
  <dcterms:modified xsi:type="dcterms:W3CDTF">2022-01-20T08:00:59Z</dcterms:modified>
</cp:coreProperties>
</file>