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62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7" r:id="rId13"/>
    <p:sldId id="296" r:id="rId14"/>
    <p:sldId id="27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934" y="8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5654213" y="2676872"/>
            <a:ext cx="883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8.5</a:t>
            </a:r>
            <a:endParaRPr lang="ko-KR" altLang="en-US" sz="4800" spc="-3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2019305040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13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4713" y="273050"/>
            <a:ext cx="2541588" cy="646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적대적 네트워크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0" y="58738"/>
            <a:ext cx="703263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CDD3197-F6DB-4E2A-A273-7CACA087F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56" y="4407654"/>
            <a:ext cx="6619989" cy="1833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7883DD-AB45-415A-990D-7193E1E86C39}"/>
              </a:ext>
            </a:extLst>
          </p:cNvPr>
          <p:cNvSpPr txBox="1"/>
          <p:nvPr/>
        </p:nvSpPr>
        <p:spPr>
          <a:xfrm>
            <a:off x="178390" y="1142761"/>
            <a:ext cx="13586460" cy="3020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•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생성자와 판별자를 연결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하여 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GAN 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설정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• 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훈련할 때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생성자가 판별자를 속이는 능력이 커지도록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 함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   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이 모델은 잠재 공간의 포인트를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“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진짜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“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또는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“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가짜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”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의 분류 결정으로 변환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함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• 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훈련에 사용되는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타깃 레이블은 항상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‘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진짜 이미지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‘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   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Gan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을 훈련하는 것은 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discriminator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가 가짜 이미지를 보았을 때 진짜라고 예측하도록 만들기 위해 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generator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의 가중치를 업데이트 하는 것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•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훈련하는 동안 판별자를 동결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(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학습되지 않도록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)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하는 것이 중요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. </a:t>
            </a: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gan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을 훈련할 때 가중치가 업데이트되지 않음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  <a:cs typeface="Aharoni" panose="02010803020104030203" pitchFamily="2" charset="-79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604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DCGAN </a:t>
            </a:r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훈련방법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3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D73337-F146-488D-89E5-D0EA88EA6263}"/>
              </a:ext>
            </a:extLst>
          </p:cNvPr>
          <p:cNvGrpSpPr/>
          <p:nvPr/>
        </p:nvGrpSpPr>
        <p:grpSpPr>
          <a:xfrm>
            <a:off x="457200" y="1376097"/>
            <a:ext cx="11734800" cy="4850163"/>
            <a:chOff x="1927650" y="1376097"/>
            <a:chExt cx="9132101" cy="485016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DA41E3B-75F2-430B-B44C-2933857DAC85}"/>
                </a:ext>
              </a:extLst>
            </p:cNvPr>
            <p:cNvSpPr/>
            <p:nvPr/>
          </p:nvSpPr>
          <p:spPr>
            <a:xfrm>
              <a:off x="1927654" y="1376097"/>
              <a:ext cx="9132097" cy="502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잠재 공간에서 </a:t>
              </a:r>
              <a:r>
                <a:rPr lang="ko-KR" altLang="en-US" sz="1600" b="1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무작위로 포인트</a:t>
              </a:r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를 뽑는다</a:t>
              </a:r>
              <a:r>
                <a:rPr lang="en-US" altLang="ko-KR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. (</a:t>
              </a:r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랜덤 </a:t>
              </a:r>
              <a:r>
                <a:rPr lang="ko-KR" altLang="en-US" sz="1600" dirty="0" err="1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노이즈</a:t>
              </a:r>
              <a:r>
                <a:rPr lang="en-US" altLang="ko-KR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2E727B7-87FE-4F73-98DC-6E7DA326DA3F}"/>
                </a:ext>
              </a:extLst>
            </p:cNvPr>
            <p:cNvSpPr/>
            <p:nvPr/>
          </p:nvSpPr>
          <p:spPr>
            <a:xfrm>
              <a:off x="1927653" y="2160236"/>
              <a:ext cx="9132097" cy="502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이 랜덤 </a:t>
              </a:r>
              <a:r>
                <a:rPr lang="ko-KR" altLang="en-US" sz="1600" dirty="0" err="1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노이즈를</a:t>
              </a:r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 사용하여 </a:t>
              </a:r>
              <a:r>
                <a:rPr lang="en-US" altLang="ko-KR" sz="1600" b="1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generator</a:t>
              </a:r>
              <a:r>
                <a:rPr lang="ko-KR" altLang="en-US" sz="1600" b="1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에서 이미지를 생성</a:t>
              </a:r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한다</a:t>
              </a:r>
              <a:r>
                <a:rPr lang="en-US" altLang="ko-KR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69F5B02-2582-47CE-BEC6-8546E3F6AEF8}"/>
                </a:ext>
              </a:extLst>
            </p:cNvPr>
            <p:cNvSpPr/>
            <p:nvPr/>
          </p:nvSpPr>
          <p:spPr>
            <a:xfrm>
              <a:off x="1927652" y="2944375"/>
              <a:ext cx="9132097" cy="502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생성된 이미지와 진짜 이미지를 섞는다</a:t>
              </a:r>
              <a:r>
                <a:rPr lang="en-US" altLang="ko-KR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AA7AA54-3AC4-4411-B42B-ABCAA6977C1C}"/>
                </a:ext>
              </a:extLst>
            </p:cNvPr>
            <p:cNvSpPr/>
            <p:nvPr/>
          </p:nvSpPr>
          <p:spPr>
            <a:xfrm>
              <a:off x="1927650" y="3672462"/>
              <a:ext cx="9132097" cy="6146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진짜와 가짜가 섞인 이미지와 이에 대응하는 타깃을 사용하여 </a:t>
              </a:r>
              <a:r>
                <a:rPr lang="en-US" altLang="ko-KR" sz="1600" b="1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discriminator</a:t>
              </a:r>
              <a:r>
                <a:rPr lang="ko-KR" altLang="en-US" sz="1600" b="1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를 훈련</a:t>
              </a:r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한다</a:t>
              </a:r>
              <a:r>
                <a:rPr lang="en-US" altLang="ko-KR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. </a:t>
              </a:r>
            </a:p>
            <a:p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타깃은 </a:t>
              </a:r>
              <a:r>
                <a:rPr lang="en-US" altLang="ko-KR" sz="1600" b="1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“</a:t>
              </a:r>
              <a:r>
                <a:rPr lang="ko-KR" altLang="en-US" sz="1600" b="1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진짜</a:t>
              </a:r>
              <a:r>
                <a:rPr lang="en-US" altLang="ko-KR" sz="1600" b="1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(</a:t>
              </a:r>
              <a:r>
                <a:rPr lang="ko-KR" altLang="en-US" sz="1600" b="1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실제 이미지</a:t>
              </a:r>
              <a:r>
                <a:rPr lang="en-US" altLang="ko-KR" sz="1600" b="1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)”</a:t>
              </a:r>
              <a:r>
                <a:rPr lang="en-US" altLang="ko-KR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또는 </a:t>
              </a:r>
              <a:r>
                <a:rPr lang="en-US" altLang="ko-KR" sz="1600" b="1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“</a:t>
              </a:r>
              <a:r>
                <a:rPr lang="ko-KR" altLang="en-US" sz="1600" b="1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가짜</a:t>
              </a:r>
              <a:r>
                <a:rPr lang="en-US" altLang="ko-KR" sz="1600" b="1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(</a:t>
              </a:r>
              <a:r>
                <a:rPr lang="ko-KR" altLang="en-US" sz="1600" b="1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생성된 이미지</a:t>
              </a:r>
              <a:r>
                <a:rPr lang="en-US" altLang="ko-KR" sz="1600" b="1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)”</a:t>
              </a:r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이다</a:t>
              </a:r>
              <a:r>
                <a:rPr lang="en-US" altLang="ko-KR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8FB56AB-D668-4DBE-B04C-B0CB3B5D4D4D}"/>
                </a:ext>
              </a:extLst>
            </p:cNvPr>
            <p:cNvSpPr/>
            <p:nvPr/>
          </p:nvSpPr>
          <p:spPr>
            <a:xfrm>
              <a:off x="1927651" y="4512653"/>
              <a:ext cx="9132097" cy="502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잠재 공간에서 </a:t>
              </a:r>
              <a:r>
                <a:rPr lang="ko-KR" altLang="en-US" sz="1600" b="1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무작위로 새로운 포인트</a:t>
              </a:r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를 뽑는다</a:t>
              </a:r>
              <a:r>
                <a:rPr lang="en-US" altLang="ko-KR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D4AE1B2-0D36-42DD-AAD9-5D172C801F36}"/>
                </a:ext>
              </a:extLst>
            </p:cNvPr>
            <p:cNvSpPr/>
            <p:nvPr/>
          </p:nvSpPr>
          <p:spPr>
            <a:xfrm>
              <a:off x="1927650" y="5296792"/>
              <a:ext cx="9132097" cy="9294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이 랜덤 벡터를 사용해 </a:t>
              </a:r>
              <a:r>
                <a:rPr lang="en-US" altLang="ko-KR" sz="1600" b="1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‘</a:t>
              </a:r>
              <a:r>
                <a:rPr lang="en-US" altLang="ko-KR" sz="1600" b="1" dirty="0" err="1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gan</a:t>
              </a:r>
              <a:r>
                <a:rPr lang="en-US" altLang="ko-KR" sz="1600" b="1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’</a:t>
              </a:r>
              <a:r>
                <a:rPr lang="ko-KR" altLang="en-US" sz="1600" b="1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을 훈련</a:t>
              </a:r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한다</a:t>
              </a:r>
              <a:r>
                <a:rPr lang="en-US" altLang="ko-KR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모든 타깃은 “진짜</a:t>
              </a:r>
              <a:r>
                <a:rPr lang="en-US" altLang="ko-KR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”</a:t>
              </a:r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로 설정한다</a:t>
              </a:r>
              <a:r>
                <a:rPr lang="en-US" altLang="ko-KR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. </a:t>
              </a:r>
            </a:p>
            <a:p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판별자가 생성된 이미지를 모두 “진짜 이미지</a:t>
              </a:r>
              <a:r>
                <a:rPr lang="en-US" altLang="ko-KR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”</a:t>
              </a:r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라고 예측하도록 </a:t>
              </a:r>
              <a:r>
                <a:rPr lang="ko-KR" altLang="en-US" sz="1600" b="1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생성자의 가중치를 업데이트</a:t>
              </a:r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한다</a:t>
              </a:r>
              <a:r>
                <a:rPr lang="en-US" altLang="ko-KR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.</a:t>
              </a:r>
            </a:p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(‘</a:t>
              </a:r>
              <a:r>
                <a:rPr lang="en-US" altLang="ko-KR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gan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’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안에서 판별자는 동결되기 때문에 생성자만 업데이트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) </a:t>
              </a:r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결국 </a:t>
              </a:r>
              <a:r>
                <a:rPr lang="ko-KR" altLang="en-US" sz="1600" dirty="0" err="1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생성자는</a:t>
              </a:r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 </a:t>
              </a:r>
              <a:r>
                <a:rPr lang="ko-KR" altLang="en-US" sz="1600" dirty="0" err="1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판별자를</a:t>
              </a:r>
              <a:r>
                <a:rPr lang="ko-KR" altLang="en-US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 속이도록 훈련한다</a:t>
              </a:r>
              <a:r>
                <a:rPr lang="en-US" altLang="ko-KR" sz="1600" dirty="0">
                  <a:solidFill>
                    <a:schemeClr val="tx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202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DCGAN </a:t>
            </a:r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훈련방법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3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649C76-B962-430C-A506-C8E73885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75" y="1338190"/>
            <a:ext cx="4054299" cy="45968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5A0785-65AD-4C61-9478-4136B4AD9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27" y="1831042"/>
            <a:ext cx="4011973" cy="3915922"/>
          </a:xfrm>
          <a:prstGeom prst="rect">
            <a:avLst/>
          </a:prstGeom>
        </p:spPr>
      </p:pic>
      <p:pic>
        <p:nvPicPr>
          <p:cNvPr id="7" name="Picture 2" descr="&#10;">
            <a:extLst>
              <a:ext uri="{FF2B5EF4-FFF2-40B4-BE49-F238E27FC236}">
                <a16:creationId xmlns:a16="http://schemas.microsoft.com/office/drawing/2014/main" id="{1ADCF9E4-1B13-468F-A54F-1B8140982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953" y="2462381"/>
            <a:ext cx="3234771" cy="234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386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정리</a:t>
            </a:r>
            <a:endParaRPr lang="en-US" altLang="ko-KR" sz="3600" spc="-3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3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8E1F73-07C9-4732-8D7C-2ED4F9B9A840}"/>
              </a:ext>
            </a:extLst>
          </p:cNvPr>
          <p:cNvSpPr/>
          <p:nvPr/>
        </p:nvSpPr>
        <p:spPr>
          <a:xfrm>
            <a:off x="724741" y="1336989"/>
            <a:ext cx="10742518" cy="1552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GAN</a:t>
            </a:r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은 생성자 네트워크와 </a:t>
            </a:r>
            <a:r>
              <a:rPr lang="ko-KR" altLang="en-US" sz="2000" dirty="0" err="1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판별자</a:t>
            </a:r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네트워크가 연결되어 구성됨</a:t>
            </a:r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.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판별자는 생성자의 출력과 훈련 데이터셋에서 가져온 진짜 이미지를 구분하도록 훈련</a:t>
            </a:r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.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생성자는 판별자를 속이도록 훈련</a:t>
            </a:r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생성자는 훈련 세트의 이미지를 직접 보지 않음</a:t>
            </a:r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.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데이터에 관한 정보는 판별자에서 얻음</a:t>
            </a:r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FBE980-2683-4A4C-9B1C-BD5F7ECE965F}"/>
              </a:ext>
            </a:extLst>
          </p:cNvPr>
          <p:cNvSpPr/>
          <p:nvPr/>
        </p:nvSpPr>
        <p:spPr>
          <a:xfrm>
            <a:off x="724739" y="3149986"/>
            <a:ext cx="10742519" cy="1552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04701F-77FD-42CB-9AE5-19F2A7C65799}"/>
              </a:ext>
            </a:extLst>
          </p:cNvPr>
          <p:cNvSpPr/>
          <p:nvPr/>
        </p:nvSpPr>
        <p:spPr>
          <a:xfrm>
            <a:off x="724740" y="4962983"/>
            <a:ext cx="10742519" cy="15529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삼립호빵체 Basic" panose="00000500000000000000" pitchFamily="50" charset="-127"/>
              <a:ea typeface="Sandoll 삼립호빵체 Basic" panose="000005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46866-164A-4EE6-BEC1-277E1F0996AC}"/>
              </a:ext>
            </a:extLst>
          </p:cNvPr>
          <p:cNvSpPr txBox="1"/>
          <p:nvPr/>
        </p:nvSpPr>
        <p:spPr>
          <a:xfrm>
            <a:off x="3044188" y="3326305"/>
            <a:ext cx="61036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GAN</a:t>
            </a:r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은 훈련하기 어려움</a:t>
            </a:r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. GAN </a:t>
            </a:r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훈련이 고정된 손실 공간에서 수행하는 단순한 경사 </a:t>
            </a:r>
            <a:r>
              <a:rPr lang="ko-KR" altLang="en-US" sz="2000" dirty="0" err="1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하강법</a:t>
            </a:r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과정이 아니라</a:t>
            </a:r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동적 과정이기 때문</a:t>
            </a:r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. 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GAN</a:t>
            </a:r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을 올바르게 훈련하려면</a:t>
            </a:r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,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경험적으로 찾은 여러 기교를 사용하고 많은 튜닝을 해야 함</a:t>
            </a:r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9C80DC-0C2B-4E82-8C20-206344202B9E}"/>
              </a:ext>
            </a:extLst>
          </p:cNvPr>
          <p:cNvSpPr txBox="1"/>
          <p:nvPr/>
        </p:nvSpPr>
        <p:spPr>
          <a:xfrm>
            <a:off x="2286000" y="5018686"/>
            <a:ext cx="72694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GAN</a:t>
            </a:r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은 매우 실제 같은 이미지를 만들 수 있음</a:t>
            </a:r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. 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VAE</a:t>
            </a:r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와 달리 학습된 잠재 공간이 깔끔하게 연속된 구조를</a:t>
            </a:r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가지지 않음</a:t>
            </a:r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. 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잠재 공간의 개념 벡터를 사용하여 이미지를 변형하는 등</a:t>
            </a:r>
            <a:endParaRPr lang="en-US" altLang="ko-KR" sz="20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실용적인 특정 애플리케이션에는</a:t>
            </a:r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잘</a:t>
            </a:r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맞지 않음</a:t>
            </a:r>
            <a:r>
              <a:rPr lang="en-US" altLang="ko-KR" sz="20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1873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3293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3670735" cy="707886"/>
            <a:chOff x="294640" y="3596640"/>
            <a:chExt cx="3670735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3834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3021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적대적 생성 신경망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309800" y="3105834"/>
            <a:ext cx="365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적대적 신경 </a:t>
            </a:r>
            <a:r>
              <a:rPr lang="ko-KR" altLang="en-US" sz="3600" spc="-300" dirty="0" err="1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생성망</a:t>
            </a:r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소개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365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적대적 신경 </a:t>
            </a:r>
            <a:r>
              <a:rPr lang="ko-KR" altLang="en-US" sz="3600" spc="-300" dirty="0" err="1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생성망</a:t>
            </a:r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3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01B5B-35BA-495A-91DE-64A84AC51DE2}"/>
              </a:ext>
            </a:extLst>
          </p:cNvPr>
          <p:cNvSpPr txBox="1"/>
          <p:nvPr/>
        </p:nvSpPr>
        <p:spPr>
          <a:xfrm>
            <a:off x="132080" y="1149868"/>
            <a:ext cx="11115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GAN(</a:t>
            </a:r>
            <a:r>
              <a:rPr lang="en-US" altLang="ko-KR" dirty="0" err="1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Generativ</a:t>
            </a:r>
            <a:r>
              <a:rPr lang="en-US" altLang="ko-KR" dirty="0">
                <a:solidFill>
                  <a:srgbClr val="222426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Adversarial Network)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이란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?</a:t>
            </a:r>
            <a:br>
              <a: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</a:br>
            <a:r>
              <a:rPr lang="en-US" altLang="ko-KR" b="0" i="0" dirty="0">
                <a:solidFill>
                  <a:srgbClr val="222426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'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생성적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적대 신경망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’</a:t>
            </a: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새로운 데이터를 생성하기 위해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뉴럴네트워크로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이루어진 생성자와 판별자가 서로 겨루며 훈련한다는 뜻</a:t>
            </a:r>
            <a:endParaRPr lang="ko-KR" altLang="en-US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46F71F-E0EA-4AC4-9331-4804D6CC6095}"/>
              </a:ext>
            </a:extLst>
          </p:cNvPr>
          <p:cNvGrpSpPr/>
          <p:nvPr/>
        </p:nvGrpSpPr>
        <p:grpSpPr>
          <a:xfrm>
            <a:off x="2033726" y="1851166"/>
            <a:ext cx="8571521" cy="3856966"/>
            <a:chOff x="2911124" y="2172994"/>
            <a:chExt cx="6506337" cy="3190798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691E8298-9ABD-4BAF-84F3-86CD8D3831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434" t="7243" r="58913" b="33206"/>
            <a:stretch/>
          </p:blipFill>
          <p:spPr>
            <a:xfrm>
              <a:off x="6694028" y="2300583"/>
              <a:ext cx="2723433" cy="3002938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28530E3-0152-49F9-9F4E-B80B8C86E7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529" t="3682" r="15291" b="33040"/>
            <a:stretch/>
          </p:blipFill>
          <p:spPr>
            <a:xfrm>
              <a:off x="2911124" y="2172994"/>
              <a:ext cx="3083859" cy="3190798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F9306F-CF4B-4186-8643-6D5614A4C67E}"/>
                </a:ext>
              </a:extLst>
            </p:cNvPr>
            <p:cNvSpPr txBox="1"/>
            <p:nvPr/>
          </p:nvSpPr>
          <p:spPr>
            <a:xfrm>
              <a:off x="3215829" y="2338030"/>
              <a:ext cx="2446163" cy="3227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333333"/>
                  </a:solidFill>
                  <a:effectLst/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 </a:t>
              </a:r>
              <a:r>
                <a:rPr lang="en-US" altLang="ko-KR" b="1" i="0" dirty="0">
                  <a:solidFill>
                    <a:srgbClr val="333333"/>
                  </a:solidFill>
                  <a:effectLst/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Generator(</a:t>
              </a:r>
              <a:r>
                <a:rPr lang="ko-KR" altLang="en-US" b="1" i="0" dirty="0">
                  <a:solidFill>
                    <a:srgbClr val="333333"/>
                  </a:solidFill>
                  <a:effectLst/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생성자</a:t>
              </a:r>
              <a:r>
                <a:rPr lang="en-US" altLang="ko-KR" b="1" i="0" dirty="0">
                  <a:solidFill>
                    <a:srgbClr val="333333"/>
                  </a:solidFill>
                  <a:effectLst/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)</a:t>
              </a:r>
              <a:endPara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8CCEA21-8D87-4200-8136-EF8FAF31777A}"/>
                </a:ext>
              </a:extLst>
            </p:cNvPr>
            <p:cNvSpPr txBox="1"/>
            <p:nvPr/>
          </p:nvSpPr>
          <p:spPr>
            <a:xfrm>
              <a:off x="6971298" y="2287338"/>
              <a:ext cx="2446163" cy="3227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i="0" dirty="0">
                  <a:solidFill>
                    <a:srgbClr val="333333"/>
                  </a:solidFill>
                  <a:effectLst/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Discriminator(</a:t>
              </a:r>
              <a:r>
                <a:rPr lang="ko-KR" altLang="en-US" b="1" i="0" dirty="0" err="1">
                  <a:solidFill>
                    <a:srgbClr val="333333"/>
                  </a:solidFill>
                  <a:effectLst/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판별자</a:t>
              </a:r>
              <a:r>
                <a:rPr lang="en-US" altLang="ko-KR" b="1" i="0" dirty="0">
                  <a:solidFill>
                    <a:srgbClr val="333333"/>
                  </a:solidFill>
                  <a:effectLst/>
                  <a:latin typeface="Sandoll 삼립호빵체 Basic" panose="00000500000000000000" pitchFamily="50" charset="-127"/>
                  <a:ea typeface="Sandoll 삼립호빵체 Basic" panose="00000500000000000000" pitchFamily="50" charset="-127"/>
                </a:rPr>
                <a:t>)</a:t>
              </a:r>
              <a:endParaRPr lang="ko-KR" altLang="en-US" dirty="0">
                <a:latin typeface="Sandoll 삼립호빵체 Basic" panose="00000500000000000000" pitchFamily="50" charset="-127"/>
                <a:ea typeface="Sandoll 삼립호빵체 Basic" panose="00000500000000000000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DCB9362-B20A-4B46-895C-3123FF325097}"/>
              </a:ext>
            </a:extLst>
          </p:cNvPr>
          <p:cNvSpPr txBox="1"/>
          <p:nvPr/>
        </p:nvSpPr>
        <p:spPr>
          <a:xfrm>
            <a:off x="745639" y="5318566"/>
            <a:ext cx="61004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생성자 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G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의 역할</a:t>
            </a:r>
            <a:endParaRPr lang="en-US" altLang="ko-KR" b="0" i="0" dirty="0">
              <a:solidFill>
                <a:srgbClr val="424242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ctr"/>
            <a:r>
              <a:rPr lang="ko-KR" altLang="en-US" b="0" i="0" dirty="0" err="1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판별자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 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D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가 진짜인지 가짜인지 구별할 수 없을 만큼 </a:t>
            </a:r>
            <a:endParaRPr lang="en-US" altLang="ko-KR" b="0" i="0" dirty="0">
              <a:solidFill>
                <a:srgbClr val="424242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ctr"/>
            <a:r>
              <a:rPr lang="ko-KR" altLang="en-US" b="0" i="0" dirty="0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진짜와 같은 모조 이미지를 </a:t>
            </a:r>
            <a:endParaRPr lang="en-US" altLang="ko-KR" b="0" i="0" dirty="0">
              <a:solidFill>
                <a:srgbClr val="424242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ctr"/>
            <a:r>
              <a:rPr lang="ko-KR" altLang="en-US" b="0" i="0" dirty="0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노이즈 데이터를 사용하여 만들어 내는 것</a:t>
            </a:r>
            <a:endParaRPr lang="ko-KR" altLang="en-US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8F6AFC-B38C-482C-8776-8B7DE52D774D}"/>
              </a:ext>
            </a:extLst>
          </p:cNvPr>
          <p:cNvSpPr txBox="1"/>
          <p:nvPr/>
        </p:nvSpPr>
        <p:spPr>
          <a:xfrm>
            <a:off x="5689943" y="5251560"/>
            <a:ext cx="61004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 err="1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판별자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 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D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의 역할</a:t>
            </a:r>
            <a:endParaRPr lang="en-US" altLang="ko-KR" b="0" i="0" dirty="0">
              <a:solidFill>
                <a:srgbClr val="424242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ctr"/>
            <a:r>
              <a:rPr lang="ko-KR" altLang="en-US" b="0" i="0" dirty="0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주어진 입력 이미지가 진짜인지 가짜인지 구별하는 것</a:t>
            </a:r>
            <a:endParaRPr lang="en-US" altLang="ko-KR" b="0" i="0" dirty="0">
              <a:solidFill>
                <a:srgbClr val="424242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ctr"/>
            <a:r>
              <a:rPr lang="ko-KR" altLang="en-US" b="0" i="0" dirty="0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이미지 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x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가 입력으로 주어졌을 때 </a:t>
            </a:r>
            <a:endParaRPr lang="en-US" altLang="ko-KR" b="0" i="0" dirty="0">
              <a:solidFill>
                <a:srgbClr val="424242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ctr"/>
            <a:r>
              <a:rPr lang="ko-KR" altLang="en-US" b="0" i="0" dirty="0" err="1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판별자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 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D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의 출력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D(x)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가 진짜 이미지일 확률을 반환</a:t>
            </a:r>
            <a:endParaRPr lang="ko-KR" altLang="en-US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365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적대적 신경 </a:t>
            </a:r>
            <a:r>
              <a:rPr lang="ko-KR" altLang="en-US" sz="3600" spc="-300" dirty="0" err="1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생성망</a:t>
            </a:r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3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2B325D-FC11-40D5-A7D7-CD3D2E4E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8539"/>
            <a:ext cx="6184680" cy="31838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5D0D0E-DF92-43FE-8C7C-68D9BBFF7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5912"/>
            <a:ext cx="5872480" cy="262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1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231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GAN </a:t>
            </a:r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구현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3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E343E-CA78-4CEF-8EBC-9FA62637608F}"/>
              </a:ext>
            </a:extLst>
          </p:cNvPr>
          <p:cNvSpPr txBox="1"/>
          <p:nvPr/>
        </p:nvSpPr>
        <p:spPr>
          <a:xfrm>
            <a:off x="285291" y="1219437"/>
            <a:ext cx="81775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CIFAR10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데이터 세트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=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개구리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,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새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,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고양이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,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배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,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비행기 등 </a:t>
            </a:r>
            <a:endParaRPr lang="en-US" altLang="ko-KR" sz="2000" b="0" i="0" dirty="0">
              <a:solidFill>
                <a:srgbClr val="333333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r>
              <a:rPr lang="en-US" altLang="ko-KR" sz="20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10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개 클래스의 개체에 대한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60,000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개의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32x32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픽셀 컬러 사진으로 구성</a:t>
            </a:r>
            <a:endParaRPr lang="en-US" altLang="ko-KR" sz="2000" b="0" i="0" dirty="0">
              <a:solidFill>
                <a:srgbClr val="333333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AE7D7D-C3A3-4B21-9D72-FB9E22D301F0}"/>
              </a:ext>
            </a:extLst>
          </p:cNvPr>
          <p:cNvSpPr/>
          <p:nvPr/>
        </p:nvSpPr>
        <p:spPr>
          <a:xfrm>
            <a:off x="751263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1DE25C-EC25-4088-8559-797D5A295C56}"/>
              </a:ext>
            </a:extLst>
          </p:cNvPr>
          <p:cNvSpPr/>
          <p:nvPr/>
        </p:nvSpPr>
        <p:spPr>
          <a:xfrm>
            <a:off x="751263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FBC22D-4A39-4124-B5A9-67C20FBDAE43}"/>
              </a:ext>
            </a:extLst>
          </p:cNvPr>
          <p:cNvSpPr/>
          <p:nvPr/>
        </p:nvSpPr>
        <p:spPr>
          <a:xfrm>
            <a:off x="7473714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8FE149-040D-4D3B-B129-4B1EABD6428A}"/>
              </a:ext>
            </a:extLst>
          </p:cNvPr>
          <p:cNvSpPr/>
          <p:nvPr/>
        </p:nvSpPr>
        <p:spPr>
          <a:xfrm>
            <a:off x="3006901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27BA13-A1B9-4E21-BA29-60C1C74155F3}"/>
              </a:ext>
            </a:extLst>
          </p:cNvPr>
          <p:cNvSpPr/>
          <p:nvPr/>
        </p:nvSpPr>
        <p:spPr>
          <a:xfrm>
            <a:off x="5262539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4243B3-1630-4785-8F09-500FDE559F99}"/>
              </a:ext>
            </a:extLst>
          </p:cNvPr>
          <p:cNvSpPr txBox="1"/>
          <p:nvPr/>
        </p:nvSpPr>
        <p:spPr>
          <a:xfrm>
            <a:off x="1287014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F74CC0-849F-4511-A613-0A2633D05D9F}"/>
              </a:ext>
            </a:extLst>
          </p:cNvPr>
          <p:cNvSpPr/>
          <p:nvPr/>
        </p:nvSpPr>
        <p:spPr>
          <a:xfrm>
            <a:off x="3006900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8AE014-6C66-4CF1-8479-862E527DAAB4}"/>
              </a:ext>
            </a:extLst>
          </p:cNvPr>
          <p:cNvSpPr txBox="1"/>
          <p:nvPr/>
        </p:nvSpPr>
        <p:spPr>
          <a:xfrm>
            <a:off x="3565895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EF88FC-512D-4D2F-8962-3E9A11B3F090}"/>
              </a:ext>
            </a:extLst>
          </p:cNvPr>
          <p:cNvSpPr/>
          <p:nvPr/>
        </p:nvSpPr>
        <p:spPr>
          <a:xfrm>
            <a:off x="5262537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B5A61-B28A-484D-9264-ECA3A378B9F6}"/>
              </a:ext>
            </a:extLst>
          </p:cNvPr>
          <p:cNvSpPr txBox="1"/>
          <p:nvPr/>
        </p:nvSpPr>
        <p:spPr>
          <a:xfrm>
            <a:off x="5822333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8904BD-39C3-414A-B44E-F115A5BD1CD3}"/>
              </a:ext>
            </a:extLst>
          </p:cNvPr>
          <p:cNvSpPr/>
          <p:nvPr/>
        </p:nvSpPr>
        <p:spPr>
          <a:xfrm>
            <a:off x="7473710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C659C7-2C5D-4AB3-91DD-164F2520D6D4}"/>
              </a:ext>
            </a:extLst>
          </p:cNvPr>
          <p:cNvSpPr txBox="1"/>
          <p:nvPr/>
        </p:nvSpPr>
        <p:spPr>
          <a:xfrm>
            <a:off x="8025278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7A8C0A-B9E9-458E-8E54-DA946653D05A}"/>
              </a:ext>
            </a:extLst>
          </p:cNvPr>
          <p:cNvSpPr txBox="1"/>
          <p:nvPr/>
        </p:nvSpPr>
        <p:spPr>
          <a:xfrm>
            <a:off x="812752" y="3512245"/>
            <a:ext cx="1887369" cy="124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generator </a:t>
            </a:r>
          </a:p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네트워크는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latent_dim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,)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크기의 벡터를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(32, 32, 3) </a:t>
            </a:r>
          </a:p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크기의 이미지로 매핑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78F02B-62AC-4D54-B43C-03A908835F46}"/>
              </a:ext>
            </a:extLst>
          </p:cNvPr>
          <p:cNvSpPr txBox="1"/>
          <p:nvPr/>
        </p:nvSpPr>
        <p:spPr>
          <a:xfrm>
            <a:off x="3176626" y="3427654"/>
            <a:ext cx="1682895" cy="124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discriminator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네트워크는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(32, 32, 3)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크기의 이미지가 진짜일 확률을 추정하여 이진 값으로 매핑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B27D6E-4C7B-4CBA-9570-CDE6AFA703F6}"/>
              </a:ext>
            </a:extLst>
          </p:cNvPr>
          <p:cNvSpPr txBox="1"/>
          <p:nvPr/>
        </p:nvSpPr>
        <p:spPr>
          <a:xfrm>
            <a:off x="5441814" y="3208655"/>
            <a:ext cx="1682895" cy="213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생성자와 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판별자를 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연결하는 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gan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네트워크를 만든다</a:t>
            </a:r>
          </a:p>
          <a:p>
            <a:pPr algn="just">
              <a:lnSpc>
                <a:spcPct val="120000"/>
              </a:lnSpc>
            </a:pP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gan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(x)=discriminator(generator(x))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39CD36-02EA-45E6-A12A-8C5A4EF953C0}"/>
              </a:ext>
            </a:extLst>
          </p:cNvPr>
          <p:cNvSpPr txBox="1"/>
          <p:nvPr/>
        </p:nvSpPr>
        <p:spPr>
          <a:xfrm>
            <a:off x="7652987" y="3427654"/>
            <a:ext cx="1682895" cy="124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“진짜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"/”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가짜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"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레이블과 함께 진짜 이미지와 가짜 이미지 샘플을 사용해 판별자를 훈련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FEC3AD-733B-42EA-92B9-795DBE260A07}"/>
              </a:ext>
            </a:extLst>
          </p:cNvPr>
          <p:cNvSpPr/>
          <p:nvPr/>
        </p:nvSpPr>
        <p:spPr>
          <a:xfrm>
            <a:off x="9684881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08C707-182D-462F-95AD-E284C071C222}"/>
              </a:ext>
            </a:extLst>
          </p:cNvPr>
          <p:cNvSpPr/>
          <p:nvPr/>
        </p:nvSpPr>
        <p:spPr>
          <a:xfrm>
            <a:off x="9684877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80120B-1F20-46D4-B922-EFB66FA7A1AB}"/>
              </a:ext>
            </a:extLst>
          </p:cNvPr>
          <p:cNvSpPr txBox="1"/>
          <p:nvPr/>
        </p:nvSpPr>
        <p:spPr>
          <a:xfrm>
            <a:off x="10236445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STEP 5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A9705A-53D9-4C2D-B213-C304686CB564}"/>
              </a:ext>
            </a:extLst>
          </p:cNvPr>
          <p:cNvSpPr txBox="1"/>
          <p:nvPr/>
        </p:nvSpPr>
        <p:spPr>
          <a:xfrm>
            <a:off x="9864154" y="3427654"/>
            <a:ext cx="1682895" cy="154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매 단계마다 생성자에 의해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디코딩된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이미지를 판별자가 “진짜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"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로 분류하도록 만드는 방향으로 생성자의 가중치를 이동</a:t>
            </a:r>
          </a:p>
        </p:txBody>
      </p:sp>
    </p:spTree>
    <p:extLst>
      <p:ext uri="{BB962C8B-B14F-4D97-AF65-F5344CB8AC3E}">
        <p14:creationId xmlns:p14="http://schemas.microsoft.com/office/powerpoint/2010/main" val="974896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3689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훈련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3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7" name="대각선 방향의 모서리가 둥근 사각형 3">
            <a:extLst>
              <a:ext uri="{FF2B5EF4-FFF2-40B4-BE49-F238E27FC236}">
                <a16:creationId xmlns:a16="http://schemas.microsoft.com/office/drawing/2014/main" id="{6366C58D-9E40-44FB-B07F-84070FF7406A}"/>
              </a:ext>
            </a:extLst>
          </p:cNvPr>
          <p:cNvSpPr/>
          <p:nvPr/>
        </p:nvSpPr>
        <p:spPr>
          <a:xfrm>
            <a:off x="1189645" y="1740188"/>
            <a:ext cx="9780633" cy="511729"/>
          </a:xfrm>
          <a:prstGeom prst="round2DiagRect">
            <a:avLst>
              <a:gd name="adj1" fmla="val 50000"/>
              <a:gd name="adj2" fmla="val 0"/>
            </a:avLst>
          </a:prstGeom>
          <a:noFill/>
          <a:ln w="28575">
            <a:solidFill>
              <a:schemeClr val="accent2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생성자의 마지막 활성화로 다른 종류의 모델에서 널리 사용하는 </a:t>
            </a:r>
            <a:r>
              <a:rPr lang="en-US" altLang="ko-KR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sigmoid </a:t>
            </a:r>
            <a:r>
              <a:rPr lang="ko-KR" altLang="en-US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대신 </a:t>
            </a:r>
            <a:r>
              <a:rPr lang="en-US" altLang="ko-KR" sz="1600" b="1" dirty="0" err="1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tanh</a:t>
            </a:r>
            <a:r>
              <a:rPr lang="en-US" altLang="ko-KR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함수를 사용</a:t>
            </a:r>
          </a:p>
        </p:txBody>
      </p:sp>
      <p:sp>
        <p:nvSpPr>
          <p:cNvPr id="8" name="대각선 방향의 모서리가 둥근 사각형 93">
            <a:extLst>
              <a:ext uri="{FF2B5EF4-FFF2-40B4-BE49-F238E27FC236}">
                <a16:creationId xmlns:a16="http://schemas.microsoft.com/office/drawing/2014/main" id="{D3FA7B6C-80B1-435A-9BC3-40BBFFEEF32C}"/>
              </a:ext>
            </a:extLst>
          </p:cNvPr>
          <p:cNvSpPr/>
          <p:nvPr/>
        </p:nvSpPr>
        <p:spPr>
          <a:xfrm>
            <a:off x="1231110" y="2475926"/>
            <a:ext cx="9780633" cy="511729"/>
          </a:xfrm>
          <a:prstGeom prst="round2DiagRect">
            <a:avLst>
              <a:gd name="adj1" fmla="val 50000"/>
              <a:gd name="adj2" fmla="val 0"/>
            </a:avLst>
          </a:prstGeom>
          <a:noFill/>
          <a:ln w="28575">
            <a:solidFill>
              <a:schemeClr val="accent2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균등 분포가 아니고 </a:t>
            </a:r>
            <a:r>
              <a:rPr lang="ko-KR" altLang="en-US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정규 분포</a:t>
            </a:r>
            <a:r>
              <a:rPr lang="en-US" altLang="ko-KR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</a:t>
            </a:r>
            <a:r>
              <a:rPr lang="ko-KR" altLang="en-US" sz="1600" b="1" dirty="0" err="1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가우시안</a:t>
            </a:r>
            <a:r>
              <a:rPr lang="ko-KR" altLang="en-US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분포</a:t>
            </a:r>
            <a:r>
              <a:rPr lang="en-US" altLang="ko-KR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)</a:t>
            </a:r>
            <a:r>
              <a:rPr lang="ko-KR" altLang="en-US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를 사용</a:t>
            </a:r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하여 잠재 공간에서 포인트를 샘플링</a:t>
            </a:r>
            <a:endParaRPr lang="ko-KR" altLang="en-US" sz="1600" b="1" dirty="0">
              <a:solidFill>
                <a:schemeClr val="tx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9" name="대각선 방향의 모서리가 둥근 사각형 109">
            <a:extLst>
              <a:ext uri="{FF2B5EF4-FFF2-40B4-BE49-F238E27FC236}">
                <a16:creationId xmlns:a16="http://schemas.microsoft.com/office/drawing/2014/main" id="{89EEF108-507B-42C4-8EC6-B0C7E981F833}"/>
              </a:ext>
            </a:extLst>
          </p:cNvPr>
          <p:cNvSpPr/>
          <p:nvPr/>
        </p:nvSpPr>
        <p:spPr>
          <a:xfrm>
            <a:off x="1189645" y="3205544"/>
            <a:ext cx="9780633" cy="878511"/>
          </a:xfrm>
          <a:prstGeom prst="round2DiagRect">
            <a:avLst>
              <a:gd name="adj1" fmla="val 50000"/>
              <a:gd name="adj2" fmla="val 0"/>
            </a:avLst>
          </a:prstGeom>
          <a:noFill/>
          <a:ln w="28575">
            <a:solidFill>
              <a:schemeClr val="accent2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무작위성</a:t>
            </a:r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은 모델을 견고하게 만듦</a:t>
            </a:r>
            <a:r>
              <a:rPr lang="en-US" altLang="ko-KR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. GAN </a:t>
            </a:r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훈련은 동적 평형을 만들기 때문에 여러 방식으로 갇힐 가능성이 높은데</a:t>
            </a:r>
            <a:r>
              <a:rPr lang="en-US" altLang="ko-KR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, 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훈련하는 동안 </a:t>
            </a:r>
            <a:r>
              <a:rPr lang="ko-KR" altLang="en-US" sz="1600" dirty="0" err="1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무작위성을</a:t>
            </a:r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주입하면 이를 방지하는 데 도움이 된다</a:t>
            </a:r>
            <a:r>
              <a:rPr lang="en-US" altLang="ko-KR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. 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무작위성 주입 방법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1.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판별자에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드롭아웃을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사용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2.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판별자를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위해 레이블에 랜덤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노이즈를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추가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0" name="대각선 방향의 모서리가 둥근 사각형 118">
            <a:extLst>
              <a:ext uri="{FF2B5EF4-FFF2-40B4-BE49-F238E27FC236}">
                <a16:creationId xmlns:a16="http://schemas.microsoft.com/office/drawing/2014/main" id="{A57FD096-F0F0-444B-8D1A-C001CD222F7E}"/>
              </a:ext>
            </a:extLst>
          </p:cNvPr>
          <p:cNvSpPr/>
          <p:nvPr/>
        </p:nvSpPr>
        <p:spPr>
          <a:xfrm>
            <a:off x="1231110" y="4299406"/>
            <a:ext cx="9780633" cy="898245"/>
          </a:xfrm>
          <a:prstGeom prst="round2DiagRect">
            <a:avLst>
              <a:gd name="adj1" fmla="val 50000"/>
              <a:gd name="adj2" fmla="val 0"/>
            </a:avLst>
          </a:prstGeom>
          <a:noFill/>
          <a:ln w="28575">
            <a:solidFill>
              <a:schemeClr val="accent2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희소한 </a:t>
            </a:r>
            <a:r>
              <a:rPr lang="ko-KR" altLang="en-US" sz="1600" b="1" dirty="0" err="1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그래디언트는</a:t>
            </a:r>
            <a:r>
              <a:rPr lang="ko-KR" altLang="en-US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GAN </a:t>
            </a:r>
            <a:r>
              <a:rPr lang="ko-KR" altLang="en-US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훈련을 방해</a:t>
            </a:r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할 수 있음</a:t>
            </a:r>
            <a:r>
              <a:rPr lang="en-US" altLang="ko-KR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. </a:t>
            </a:r>
            <a:r>
              <a:rPr lang="ko-KR" altLang="en-US" sz="1600" dirty="0" err="1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그래디언트를</a:t>
            </a:r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희소하게 만들 수 있는 것은 </a:t>
            </a:r>
            <a:r>
              <a:rPr lang="ko-KR" altLang="en-US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최대 </a:t>
            </a:r>
            <a:r>
              <a:rPr lang="ko-KR" altLang="en-US" sz="1600" b="1" dirty="0" err="1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풀링</a:t>
            </a:r>
            <a:r>
              <a:rPr lang="ko-KR" altLang="en-US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연산</a:t>
            </a:r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과 </a:t>
            </a:r>
            <a:r>
              <a:rPr lang="en-US" altLang="ko-KR" sz="1600" b="1" dirty="0" err="1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ReLU</a:t>
            </a:r>
            <a:r>
              <a:rPr lang="en-US" altLang="ko-KR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활성화</a:t>
            </a:r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두 가지</a:t>
            </a:r>
            <a:r>
              <a:rPr lang="en-US" altLang="ko-KR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최대 </a:t>
            </a:r>
            <a:r>
              <a:rPr lang="ko-KR" altLang="en-US" sz="1600" dirty="0" err="1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풀링</a:t>
            </a:r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대신 </a:t>
            </a:r>
            <a:r>
              <a:rPr lang="ko-KR" altLang="en-US" sz="1600" b="1" dirty="0" err="1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스트라이드</a:t>
            </a:r>
            <a:r>
              <a:rPr lang="ko-KR" altLang="en-US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합성곱</a:t>
            </a:r>
            <a:r>
              <a:rPr lang="ko-KR" altLang="en-US" sz="1600" dirty="0" err="1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을</a:t>
            </a:r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사용해 다운샘플링을 하는 것이 좋음</a:t>
            </a:r>
            <a:r>
              <a:rPr lang="en-US" altLang="ko-KR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또 </a:t>
            </a:r>
            <a:r>
              <a:rPr lang="en-US" altLang="ko-KR" sz="1600" dirty="0" err="1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ReLU</a:t>
            </a:r>
            <a:r>
              <a:rPr lang="en-US" altLang="ko-KR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활성화 대신 </a:t>
            </a:r>
            <a:r>
              <a:rPr lang="en-US" altLang="ko-KR" sz="1600" b="1" dirty="0" err="1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LeakyReLU</a:t>
            </a:r>
            <a:r>
              <a:rPr lang="en-US" altLang="ko-KR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층</a:t>
            </a:r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을 사용하면</a:t>
            </a:r>
            <a:r>
              <a:rPr lang="en-US" altLang="ko-KR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ReLU</a:t>
            </a:r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와 비슷하지만 음수의 활성화 값을 조금 허용하기 때문에 희소가 조금 완화됨</a:t>
            </a:r>
            <a:r>
              <a:rPr lang="en-US" altLang="ko-KR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11" name="대각선 방향의 모서리가 둥근 사각형 127">
            <a:extLst>
              <a:ext uri="{FF2B5EF4-FFF2-40B4-BE49-F238E27FC236}">
                <a16:creationId xmlns:a16="http://schemas.microsoft.com/office/drawing/2014/main" id="{10446484-77BA-4693-9E0E-EC37040533E0}"/>
              </a:ext>
            </a:extLst>
          </p:cNvPr>
          <p:cNvSpPr/>
          <p:nvPr/>
        </p:nvSpPr>
        <p:spPr>
          <a:xfrm>
            <a:off x="1231110" y="5417175"/>
            <a:ext cx="9780633" cy="898245"/>
          </a:xfrm>
          <a:prstGeom prst="round2DiagRect">
            <a:avLst>
              <a:gd name="adj1" fmla="val 50000"/>
              <a:gd name="adj2" fmla="val 0"/>
            </a:avLst>
          </a:prstGeom>
          <a:noFill/>
          <a:ln w="28575">
            <a:solidFill>
              <a:schemeClr val="accent2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생성자에서</a:t>
            </a:r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픽셀 공간을 균일하게 다루지 못해 생성된 이미지에서 </a:t>
            </a:r>
            <a:r>
              <a:rPr lang="ko-KR" altLang="en-US" sz="1600" dirty="0" err="1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체스판</a:t>
            </a:r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모양이 종종 나타남</a:t>
            </a:r>
            <a:r>
              <a:rPr lang="en-US" altLang="ko-KR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이를 해결하기 위해 </a:t>
            </a:r>
            <a:r>
              <a:rPr lang="ko-KR" altLang="en-US" sz="1600" dirty="0" err="1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생성자와</a:t>
            </a:r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판별자에서</a:t>
            </a:r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스트라이드</a:t>
            </a:r>
            <a:r>
              <a:rPr lang="ko-KR" altLang="en-US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Conv2DTranpose</a:t>
            </a:r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나</a:t>
            </a:r>
            <a:r>
              <a:rPr lang="ko-KR" altLang="en-US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Conv2D</a:t>
            </a:r>
            <a:r>
              <a:rPr lang="ko-KR" altLang="en-US" sz="1600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를 사용할 때 </a:t>
            </a:r>
            <a:r>
              <a:rPr lang="ko-KR" altLang="en-US" sz="1600" b="1" dirty="0" err="1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스트라이드</a:t>
            </a:r>
            <a:r>
              <a:rPr lang="ko-KR" altLang="en-US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크기로 나누어질 수 있는 커널 크기를 사용</a:t>
            </a:r>
            <a:r>
              <a:rPr lang="en-US" altLang="ko-KR" sz="1600" b="1" dirty="0">
                <a:solidFill>
                  <a:schemeClr val="tx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703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20738" y="214313"/>
            <a:ext cx="1166813" cy="646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생성자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0" y="117475"/>
            <a:ext cx="703263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1085C9D-F0F9-4698-A028-4B2CC7D83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8" y="1374775"/>
            <a:ext cx="4224338" cy="4843463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B1827824-755E-4629-80F3-7949300F2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280" y="1374775"/>
            <a:ext cx="4228819" cy="48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1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4713" y="214313"/>
            <a:ext cx="1166813" cy="646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판별자</a:t>
            </a:r>
            <a:endParaRPr lang="ko-KR" altLang="en-US" sz="3600" spc="-3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0" y="117475"/>
            <a:ext cx="703263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858E598-FAEB-4F36-9BFD-5A1B23DD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8" y="2124075"/>
            <a:ext cx="6029325" cy="3781425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F76D29E0-0D7C-49CF-A6D0-4DE65839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413" y="2124075"/>
            <a:ext cx="3778250" cy="409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62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742</Words>
  <Application>Microsoft Office PowerPoint</Application>
  <PresentationFormat>와이드스크린</PresentationFormat>
  <Paragraphs>94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Sandoll 삼립호빵체 Basic</vt:lpstr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규리</cp:lastModifiedBy>
  <cp:revision>15</cp:revision>
  <dcterms:created xsi:type="dcterms:W3CDTF">2020-09-07T02:34:06Z</dcterms:created>
  <dcterms:modified xsi:type="dcterms:W3CDTF">2022-01-20T11:24:07Z</dcterms:modified>
</cp:coreProperties>
</file>